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61" r:id="rId6"/>
    <p:sldId id="308" r:id="rId7"/>
    <p:sldId id="262" r:id="rId8"/>
    <p:sldId id="263" r:id="rId9"/>
    <p:sldId id="264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10" r:id="rId19"/>
    <p:sldId id="311" r:id="rId20"/>
    <p:sldId id="312" r:id="rId21"/>
    <p:sldId id="313" r:id="rId22"/>
    <p:sldId id="314" r:id="rId23"/>
    <p:sldId id="31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03" r:id="rId41"/>
    <p:sldId id="305" r:id="rId42"/>
    <p:sldId id="30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5FA30-BE1A-444A-BD3C-C83F8C2DFDDB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6683-7A7F-4BBA-92A1-7AD33BE779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3690782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63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871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860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250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99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606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B0CDE20-6266-47B9-81DA-27A451D8331B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1960829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4C4D56-D73E-4B14-A095-1C37682BCD00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347261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61271EB-D80A-401B-85CD-4C476D31567E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2360293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ECC66AC-C005-4908-8932-0045B0C5C1FD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40260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976954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D3CA010-AA70-48E1-9116-6C0FA6273228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264661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9">
              <a:defRPr>
                <a:solidFill>
                  <a:schemeClr val="tx1"/>
                </a:solidFill>
                <a:latin typeface="Arial" charset="0"/>
              </a:defRPr>
            </a:lvl1pPr>
            <a:lvl2pPr marL="728971" indent="-280373" defTabSz="914329">
              <a:defRPr>
                <a:solidFill>
                  <a:schemeClr val="tx1"/>
                </a:solidFill>
                <a:latin typeface="Arial" charset="0"/>
              </a:defRPr>
            </a:lvl2pPr>
            <a:lvl3pPr marL="1121493" indent="-224298" defTabSz="914329">
              <a:defRPr>
                <a:solidFill>
                  <a:schemeClr val="tx1"/>
                </a:solidFill>
                <a:latin typeface="Arial" charset="0"/>
              </a:defRPr>
            </a:lvl3pPr>
            <a:lvl4pPr marL="1570091" indent="-224298" defTabSz="914329">
              <a:defRPr>
                <a:solidFill>
                  <a:schemeClr val="tx1"/>
                </a:solidFill>
                <a:latin typeface="Arial" charset="0"/>
              </a:defRPr>
            </a:lvl4pPr>
            <a:lvl5pPr marL="2018689" indent="-224298" defTabSz="914329">
              <a:defRPr>
                <a:solidFill>
                  <a:schemeClr val="tx1"/>
                </a:solidFill>
                <a:latin typeface="Arial" charset="0"/>
              </a:defRPr>
            </a:lvl5pPr>
            <a:lvl6pPr marL="2467285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5882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480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078" indent="-224298" defTabSz="9143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35D47E-182D-4B1E-8D39-62A7ECA7DE7D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/>
              <a:t>6-0 VYCRIL</a:t>
            </a:r>
          </a:p>
        </p:txBody>
      </p:sp>
    </p:spTree>
    <p:extLst>
      <p:ext uri="{BB962C8B-B14F-4D97-AF65-F5344CB8AC3E}">
        <p14:creationId xmlns:p14="http://schemas.microsoft.com/office/powerpoint/2010/main" val="1153683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FCA65-E8C5-4E3E-ACF0-3611F719A6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15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FCA65-E8C5-4E3E-ACF0-3611F719A6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3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FCA65-E8C5-4E3E-ACF0-3611F719A6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9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701675" y="4451351"/>
            <a:ext cx="5607049" cy="4217987"/>
          </a:xfrm>
          <a:prstGeom prst="rect">
            <a:avLst/>
          </a:prstGeom>
        </p:spPr>
        <p:txBody>
          <a:bodyPr lIns="91414" tIns="91414" rIns="91414" bIns="91414" anchor="t" anchorCtr="0">
            <a:noAutofit/>
          </a:bodyPr>
          <a:lstStyle/>
          <a:p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703263"/>
            <a:ext cx="6246812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9917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548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701675" y="4451350"/>
            <a:ext cx="5607049" cy="4217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76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175978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349881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293431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2002  Old diagram</a:t>
            </a:r>
          </a:p>
        </p:txBody>
      </p:sp>
    </p:spTree>
    <p:extLst>
      <p:ext uri="{BB962C8B-B14F-4D97-AF65-F5344CB8AC3E}">
        <p14:creationId xmlns:p14="http://schemas.microsoft.com/office/powerpoint/2010/main" val="34541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Poll Title: Newborn </a:t>
            </a:r>
            <a:r>
              <a:rPr lang="en-US" dirty="0" err="1"/>
              <a:t>anoplasty</a:t>
            </a:r>
            <a:r>
              <a:rPr lang="en-US" dirty="0"/>
              <a:t> or colostomy?
https://www.polleverywhere.com/multiple_choice_polls/hpgwVcWjTFuFcAi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Poll Title: Malformation Type?
https://www.polleverywhere.com/multiple_choice_polls/PxwKFE6i0lsiBH2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369322"/>
          </a:xfrm>
          <a:prstGeom prst="rect">
            <a:avLst/>
          </a:prstGeom>
          <a:noFill/>
        </p:spPr>
        <p:txBody>
          <a:bodyPr vert="horz" lIns="91430" tIns="45715" rIns="91430" bIns="45715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16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28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4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36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452767" y="2161967"/>
            <a:ext cx="6341600" cy="16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452767" y="3913400"/>
            <a:ext cx="6341600" cy="7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67">
                <a:solidFill>
                  <a:schemeClr val="dk1"/>
                </a:solidFill>
              </a:defRPr>
            </a:lvl1pPr>
            <a:lvl2pPr marL="609585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2pPr>
            <a:lvl3pPr marL="121917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3pPr>
            <a:lvl4pPr marL="1828754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4pPr>
            <a:lvl5pPr marL="2438339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5pPr>
            <a:lvl6pPr marL="3047924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6pPr>
            <a:lvl7pPr marL="3657509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7pPr>
            <a:lvl8pPr marL="4267093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8pPr>
            <a:lvl9pPr marL="4876678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</p:spPr>
        <p:txBody>
          <a:bodyPr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z="1333" smtClean="0">
                <a:solidFill>
                  <a:schemeClr val="dk2"/>
                </a:solidFill>
              </a:rPr>
              <a:pPr/>
              <a:t>‹#›</a:t>
            </a:fld>
            <a:endParaRPr lang="en-US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9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mpty Black Background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0" y="6356564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564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0" y="6356564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600" b="1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 sz="1600" b="1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88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8DC89-8E12-439A-B04C-CC328B30B1F1}" type="datetime1">
              <a:rPr lang="en-US" altLang="en-US"/>
              <a:pPr>
                <a:defRPr/>
              </a:pPr>
              <a:t>3/2/2022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B431A-B368-4B37-9B97-3C146E3B2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89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 rot="-5400000">
            <a:off x="-826967" y="2396667"/>
            <a:ext cx="5418800" cy="200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6400" b="1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468000" y="691833"/>
            <a:ext cx="7884400" cy="54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defRPr sz="2133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 sz="1867">
                <a:solidFill>
                  <a:schemeClr val="dk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</p:spPr>
        <p:txBody>
          <a:bodyPr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z="1333" smtClean="0">
                <a:solidFill>
                  <a:schemeClr val="dk2"/>
                </a:solidFill>
              </a:rPr>
              <a:pPr/>
              <a:t>‹#›</a:t>
            </a:fld>
            <a:endParaRPr lang="en-US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8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1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0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68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57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1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9478C-2144-46E4-A642-54F07E709F72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C351-C52C-45E7-940A-960547CE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07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tsinsurgery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Anorectal malformation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05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7571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788376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43" y="4873623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9890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5955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788376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99" y="4845489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17"/>
          <p:cNvSpPr>
            <a:spLocks noChangeArrowheads="1"/>
          </p:cNvSpPr>
          <p:nvPr/>
        </p:nvSpPr>
        <p:spPr bwMode="auto">
          <a:xfrm>
            <a:off x="5948412" y="4415303"/>
            <a:ext cx="148411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rgbClr val="022074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041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6946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891888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68" y="4873625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5947589" y="4696656"/>
            <a:ext cx="148411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rgbClr val="022074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7244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5955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880387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45" y="4873625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5922891" y="4946648"/>
            <a:ext cx="148411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rgbClr val="022074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9029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6946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891888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47" y="4873625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5925681" y="5181600"/>
            <a:ext cx="148411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rgbClr val="022074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7880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002 OLD DIAGRA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r="29721"/>
          <a:stretch>
            <a:fillRect/>
          </a:stretch>
        </p:blipFill>
        <p:spPr bwMode="auto">
          <a:xfrm>
            <a:off x="4276946" y="-1"/>
            <a:ext cx="3613855" cy="6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16"/>
          <p:cNvSpPr>
            <a:spLocks noChangeArrowheads="1"/>
          </p:cNvSpPr>
          <p:nvPr/>
        </p:nvSpPr>
        <p:spPr bwMode="auto">
          <a:xfrm>
            <a:off x="5891888" y="5143500"/>
            <a:ext cx="270933" cy="2286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47" y="4873625"/>
            <a:ext cx="1016000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5925013" y="5629275"/>
            <a:ext cx="148411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rgbClr val="022074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2720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9985" r="16700" b="13668"/>
          <a:stretch/>
        </p:blipFill>
        <p:spPr>
          <a:xfrm>
            <a:off x="2392472" y="7187"/>
            <a:ext cx="4415424" cy="51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9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3" t="19601" b="9468"/>
          <a:stretch/>
        </p:blipFill>
        <p:spPr>
          <a:xfrm rot="5400000">
            <a:off x="1844993" y="554066"/>
            <a:ext cx="5134924" cy="40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5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2654"/>
          <p:cNvPicPr preferRelativeResize="0"/>
          <p:nvPr/>
        </p:nvPicPr>
        <p:blipFill rotWithShape="1">
          <a:blip r:embed="rId3">
            <a:alphaModFix/>
          </a:blip>
          <a:srcRect t="238" b="238"/>
          <a:stretch/>
        </p:blipFill>
        <p:spPr>
          <a:xfrm>
            <a:off x="0" y="1155739"/>
            <a:ext cx="5791200" cy="430526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/>
          <p:cNvSpPr/>
          <p:nvPr/>
        </p:nvSpPr>
        <p:spPr>
          <a:xfrm>
            <a:off x="5990924" y="889000"/>
            <a:ext cx="493654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Newborn </a:t>
            </a:r>
            <a:r>
              <a:rPr lang="en-US" sz="2667" dirty="0" err="1"/>
              <a:t>anoplasty</a:t>
            </a:r>
            <a:r>
              <a:rPr lang="en-US" sz="2667" dirty="0"/>
              <a:t> or colostomy?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5146" y="2108200"/>
            <a:ext cx="21885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A: </a:t>
            </a:r>
            <a:r>
              <a:rPr lang="en-US" sz="2667" dirty="0" err="1"/>
              <a:t>Anoplasty</a:t>
            </a:r>
            <a:endParaRPr lang="en-US" sz="2667" dirty="0"/>
          </a:p>
          <a:p>
            <a:r>
              <a:rPr lang="en-US" sz="2667" dirty="0"/>
              <a:t>B: Colostomy</a:t>
            </a:r>
          </a:p>
        </p:txBody>
      </p:sp>
    </p:spTree>
    <p:extLst>
      <p:ext uri="{BB962C8B-B14F-4D97-AF65-F5344CB8AC3E}">
        <p14:creationId xmlns:p14="http://schemas.microsoft.com/office/powerpoint/2010/main" val="625343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289" y="696577"/>
            <a:ext cx="5755603" cy="556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MLEVITT\Pictures\turnbull sto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25" y="3429000"/>
            <a:ext cx="4120143" cy="2929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37778" b="15866"/>
          <a:stretch/>
        </p:blipFill>
        <p:spPr bwMode="auto">
          <a:xfrm>
            <a:off x="7000825" y="603250"/>
            <a:ext cx="4120143" cy="272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107765" y="279400"/>
            <a:ext cx="1168400" cy="1320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8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Anorectal Malformations</a:t>
            </a:r>
            <a:endParaRPr lang="en-GB" dirty="0"/>
          </a:p>
          <a:p>
            <a:r>
              <a:rPr lang="en-GB" dirty="0"/>
              <a:t>Congenital malformation</a:t>
            </a:r>
          </a:p>
          <a:p>
            <a:r>
              <a:rPr lang="en-GB" dirty="0"/>
              <a:t>1:5,000 live births</a:t>
            </a:r>
          </a:p>
          <a:p>
            <a:r>
              <a:rPr lang="en-GB" dirty="0"/>
              <a:t>Anal canal, rectum, and nerve roots do not develop properly</a:t>
            </a:r>
          </a:p>
          <a:p>
            <a:r>
              <a:rPr lang="en-GB" dirty="0"/>
              <a:t>Anomalies of anal opening</a:t>
            </a:r>
          </a:p>
          <a:p>
            <a:r>
              <a:rPr lang="en-GB" dirty="0"/>
              <a:t>–Too small, incorrect location, absent, entering into pelvic structure like the urethra vagina</a:t>
            </a:r>
          </a:p>
          <a:p>
            <a:r>
              <a:rPr lang="en-GB" dirty="0"/>
              <a:t>VACTERL association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10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t="12463" r="37436" b="11568"/>
          <a:stretch/>
        </p:blipFill>
        <p:spPr bwMode="auto">
          <a:xfrm>
            <a:off x="0" y="1"/>
            <a:ext cx="4730059" cy="68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0862" y="773637"/>
            <a:ext cx="299293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Malformation Type?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6476" y="1966924"/>
            <a:ext cx="3989554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A: High ARM with no fistula</a:t>
            </a:r>
          </a:p>
          <a:p>
            <a:r>
              <a:rPr lang="en-US" sz="2667" dirty="0"/>
              <a:t>B: </a:t>
            </a:r>
            <a:r>
              <a:rPr lang="en-US" sz="2667" dirty="0" err="1"/>
              <a:t>Rectoprostatic</a:t>
            </a:r>
            <a:r>
              <a:rPr lang="en-US" sz="2667" dirty="0"/>
              <a:t> fistula </a:t>
            </a:r>
          </a:p>
          <a:p>
            <a:r>
              <a:rPr lang="en-US" sz="2667" dirty="0"/>
              <a:t>C: </a:t>
            </a:r>
            <a:r>
              <a:rPr lang="en-US" sz="2667" dirty="0" err="1"/>
              <a:t>Rectobulbar</a:t>
            </a:r>
            <a:r>
              <a:rPr lang="en-US" sz="2667" dirty="0"/>
              <a:t> fistula</a:t>
            </a:r>
          </a:p>
          <a:p>
            <a:r>
              <a:rPr lang="en-US" sz="2667" dirty="0"/>
              <a:t>D: Inadequate study</a:t>
            </a:r>
          </a:p>
        </p:txBody>
      </p:sp>
    </p:spTree>
    <p:extLst>
      <p:ext uri="{BB962C8B-B14F-4D97-AF65-F5344CB8AC3E}">
        <p14:creationId xmlns:p14="http://schemas.microsoft.com/office/powerpoint/2010/main" val="2104060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2" t="19441" r="1532" b="10731"/>
          <a:stretch/>
        </p:blipFill>
        <p:spPr bwMode="auto">
          <a:xfrm>
            <a:off x="4487594" y="7034"/>
            <a:ext cx="4642338" cy="516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12" t="25934" r="39717" b="15214"/>
          <a:stretch/>
        </p:blipFill>
        <p:spPr bwMode="auto">
          <a:xfrm>
            <a:off x="0" y="0"/>
            <a:ext cx="4586067" cy="516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319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342616"/>
            <a:ext cx="5761541" cy="55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3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7" y="2309812"/>
            <a:ext cx="21050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4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82"/>
          <p:cNvSpPr txBox="1">
            <a:spLocks/>
          </p:cNvSpPr>
          <p:nvPr/>
        </p:nvSpPr>
        <p:spPr>
          <a:xfrm>
            <a:off x="2540000" y="2893000"/>
            <a:ext cx="7213600" cy="8408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/>
            <a:r>
              <a:rPr lang="en-US" sz="4800" dirty="0">
                <a:latin typeface="Calibri Light" panose="020F0302020204030204" pitchFamily="34" charset="0"/>
              </a:rPr>
              <a:t>Male PSARP Technique</a:t>
            </a:r>
          </a:p>
          <a:p>
            <a:pPr algn="ctr"/>
            <a:r>
              <a:rPr lang="en-US" sz="4800" dirty="0">
                <a:latin typeface="Calibri Light" panose="020F0302020204030204" pitchFamily="34" charset="0"/>
                <a:hlinkClick r:id="rId3"/>
              </a:rPr>
              <a:t>www.expertsinsurgery.com</a:t>
            </a:r>
            <a:r>
              <a:rPr lang="en-US" sz="4800" dirty="0">
                <a:latin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94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252" y="-22248"/>
            <a:ext cx="10039497" cy="69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922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l004\AppData\Local\Microsoft\Windows\Temporary Internet Files\Content.Outlook\X70ERQ05\IMG_080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67000" y="-688967"/>
            <a:ext cx="6858000" cy="82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4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610" y="1485282"/>
            <a:ext cx="4768783" cy="517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0838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/>
              <a:t>Where would you expect to find the rectum?</a:t>
            </a:r>
          </a:p>
        </p:txBody>
      </p:sp>
    </p:spTree>
    <p:extLst>
      <p:ext uri="{BB962C8B-B14F-4D97-AF65-F5344CB8AC3E}">
        <p14:creationId xmlns:p14="http://schemas.microsoft.com/office/powerpoint/2010/main" val="780515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0013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822" y="0"/>
            <a:ext cx="52223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50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0016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382" y="0"/>
            <a:ext cx="5075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8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182" y="1554480"/>
            <a:ext cx="10729217" cy="47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2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0032"/>
          <p:cNvPicPr>
            <a:picLocks noChangeAspect="1" noChangeArrowheads="1"/>
          </p:cNvPicPr>
          <p:nvPr/>
        </p:nvPicPr>
        <p:blipFill>
          <a:blip r:embed="rId3">
            <a:lum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291" y="1"/>
            <a:ext cx="4936312" cy="687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350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_0028"/>
          <p:cNvPicPr>
            <a:picLocks noChangeAspect="1" noChangeArrowheads="1"/>
          </p:cNvPicPr>
          <p:nvPr/>
        </p:nvPicPr>
        <p:blipFill>
          <a:blip r:embed="rId4">
            <a:lum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643" y="0"/>
            <a:ext cx="68507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50310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0030"/>
          <p:cNvPicPr>
            <a:picLocks noChangeAspect="1" noChangeArrowheads="1"/>
          </p:cNvPicPr>
          <p:nvPr/>
        </p:nvPicPr>
        <p:blipFill>
          <a:blip r:embed="rId4">
            <a:lum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9238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0035"/>
          <p:cNvPicPr>
            <a:picLocks noChangeAspect="1" noChangeArrowheads="1"/>
          </p:cNvPicPr>
          <p:nvPr/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77303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0051"/>
          <p:cNvPicPr>
            <a:picLocks noChangeAspect="1" noChangeArrowheads="1"/>
          </p:cNvPicPr>
          <p:nvPr/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637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267200" y="3048000"/>
            <a:ext cx="152400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5232400" y="3733800"/>
            <a:ext cx="829733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6604000" y="2895601"/>
            <a:ext cx="1422400" cy="342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6376400" y="3581401"/>
            <a:ext cx="837200" cy="419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5439833" y="2440113"/>
            <a:ext cx="414867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168965" y="2275725"/>
            <a:ext cx="414867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10" name="Picture 2" descr="IMG_0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496" y="0"/>
            <a:ext cx="7179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94644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G_0063"/>
          <p:cNvPicPr>
            <a:picLocks noChangeAspect="1" noChangeArrowheads="1"/>
          </p:cNvPicPr>
          <p:nvPr/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20853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_0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831" y="0"/>
            <a:ext cx="51603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5927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016" y="0"/>
            <a:ext cx="5217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407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2910" y="0"/>
            <a:ext cx="53061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325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391" y="0"/>
            <a:ext cx="5383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1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336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4419454" y="2147949"/>
            <a:ext cx="3353091" cy="3706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948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101300" y="537600"/>
            <a:ext cx="7989400" cy="997867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/>
            <a:r>
              <a:rPr lang="en-US" sz="4800" dirty="0"/>
              <a:t>Postoperative protocols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2803895" y="1863034"/>
            <a:ext cx="6584212" cy="397376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Diet</a:t>
            </a:r>
          </a:p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Wound care</a:t>
            </a:r>
          </a:p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Foley</a:t>
            </a:r>
          </a:p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Dilations</a:t>
            </a:r>
          </a:p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When can we do the colostomy closure?</a:t>
            </a:r>
          </a:p>
          <a:p>
            <a:pPr marL="651917" indent="-38099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>
                <a:solidFill>
                  <a:schemeClr val="tx1"/>
                </a:solidFill>
              </a:rPr>
              <a:t>What happens after colostomy closure?</a:t>
            </a:r>
          </a:p>
        </p:txBody>
      </p:sp>
    </p:spTree>
    <p:extLst>
      <p:ext uri="{BB962C8B-B14F-4D97-AF65-F5344CB8AC3E}">
        <p14:creationId xmlns:p14="http://schemas.microsoft.com/office/powerpoint/2010/main" val="124212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9"/>
          <p:cNvSpPr txBox="1">
            <a:spLocks/>
          </p:cNvSpPr>
          <p:nvPr/>
        </p:nvSpPr>
        <p:spPr>
          <a:xfrm>
            <a:off x="2695550" y="1893731"/>
            <a:ext cx="6756401" cy="4448005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Inadequate perineal body 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Mislocated anus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Stricture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Rectovaginal fistula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Retained vaginal septum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Persistent urogenital sinus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Prolapse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667" dirty="0"/>
              <a:t>Remnant of the original fistula</a:t>
            </a:r>
          </a:p>
        </p:txBody>
      </p:sp>
      <p:sp>
        <p:nvSpPr>
          <p:cNvPr id="4" name="Shape 178"/>
          <p:cNvSpPr txBox="1">
            <a:spLocks/>
          </p:cNvSpPr>
          <p:nvPr/>
        </p:nvSpPr>
        <p:spPr>
          <a:xfrm>
            <a:off x="2695552" y="557152"/>
            <a:ext cx="6756401" cy="1215505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733" dirty="0">
                <a:cs typeface="Arial" panose="020B0604020202020204" pitchFamily="34" charset="0"/>
              </a:rPr>
              <a:t>Post PSARP problems</a:t>
            </a:r>
          </a:p>
          <a:p>
            <a:pPr algn="ctr"/>
            <a:r>
              <a:rPr lang="en-US" altLang="en-US" sz="3733" dirty="0">
                <a:cs typeface="Arial" panose="020B0604020202020204" pitchFamily="34" charset="0"/>
              </a:rPr>
              <a:t>Indications for redo in a female</a:t>
            </a:r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1172988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87400"/>
            <a:ext cx="5181600" cy="53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57" y="787400"/>
            <a:ext cx="5966844" cy="532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0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383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4646911" y="1825625"/>
            <a:ext cx="289817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84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368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267200" y="765810"/>
            <a:ext cx="38862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77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445" descr="2005  FOURCHETTE04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623060" y="1292384"/>
            <a:ext cx="3028950" cy="5143500"/>
          </a:xfrm>
          <a:prstGeom prst="rect">
            <a:avLst/>
          </a:prstGeom>
          <a:noFill/>
        </p:spPr>
      </p:pic>
      <p:pic>
        <p:nvPicPr>
          <p:cNvPr id="5" name="Shape 248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835140" y="1292384"/>
            <a:ext cx="3810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85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516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4447093" y="1825625"/>
            <a:ext cx="329781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3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hape 2474"/>
          <p:cNvPicPr preferRelativeResize="0"/>
          <p:nvPr/>
        </p:nvPicPr>
        <p:blipFill rotWithShape="1">
          <a:blip r:embed="rId2">
            <a:alphaModFix/>
          </a:blip>
          <a:srcRect l="3548" r="3548"/>
          <a:stretch/>
        </p:blipFill>
        <p:spPr>
          <a:xfrm>
            <a:off x="2251710" y="3177545"/>
            <a:ext cx="3445526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475"/>
          <p:cNvPicPr preferRelativeResize="0"/>
          <p:nvPr/>
        </p:nvPicPr>
        <p:blipFill rotWithShape="1">
          <a:blip r:embed="rId3">
            <a:alphaModFix/>
          </a:blip>
          <a:srcRect l="2371" r="2381"/>
          <a:stretch/>
        </p:blipFill>
        <p:spPr>
          <a:xfrm>
            <a:off x="2251710" y="605794"/>
            <a:ext cx="3445526" cy="257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008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231</Words>
  <Application>Microsoft Office PowerPoint</Application>
  <PresentationFormat>Widescreen</PresentationFormat>
  <Paragraphs>64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Anorectal malformation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Postoperative protocols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Anorectal malformation</dc:title>
  <dc:creator>tamador</dc:creator>
  <cp:lastModifiedBy>يوسف الطراونه</cp:lastModifiedBy>
  <cp:revision>12</cp:revision>
  <dcterms:created xsi:type="dcterms:W3CDTF">2022-03-01T11:45:03Z</dcterms:created>
  <dcterms:modified xsi:type="dcterms:W3CDTF">2022-03-02T16:11:43Z</dcterms:modified>
</cp:coreProperties>
</file>