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26.xml" ContentType="application/vnd.openxmlformats-officedocument.presentationml.slide+xml"/>
  <Override PartName="/ppt/slides/slide38.xml" ContentType="application/vnd.openxmlformats-officedocument.presentationml.slide+xml"/>
  <Override PartName="/ppt/slides/slide36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7.xml" ContentType="application/vnd.openxmlformats-officedocument.presentationml.slide+xml"/>
  <Override PartName="/ppt/slides/slide31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" Type="http://schemas.openxmlformats.org/officeDocument/2006/relationships/slide" Target="slides/slide25.xml"/><Relationship Id="rId50" Type="http://schemas.openxmlformats.org/officeDocument/2006/relationships/printerSettings" Target="printerSettings/printerSettings1.bin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34" Type="http://schemas.openxmlformats.org/officeDocument/2006/relationships/slide" Target="slides/slide33.xml"/><Relationship Id="rId21" Type="http://schemas.openxmlformats.org/officeDocument/2006/relationships/slide" Target="slides/slide20.xml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53" Type="http://schemas.openxmlformats.org/officeDocument/2006/relationships/theme" Target="theme/theme1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24" Type="http://schemas.openxmlformats.org/officeDocument/2006/relationships/slide" Target="slides/slide23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56" Type="http://schemas.openxmlformats.org/officeDocument/2006/relationships/customXml" Target="../customXml/item2.xml"/><Relationship Id="rId51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7" Type="http://schemas.openxmlformats.org/officeDocument/2006/relationships/slide" Target="slides/slide16.xml"/><Relationship Id="rId46" Type="http://schemas.openxmlformats.org/officeDocument/2006/relationships/slide" Target="slides/slide45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5" Type="http://schemas.openxmlformats.org/officeDocument/2006/relationships/slide" Target="slides/slide24.xml"/><Relationship Id="rId12" Type="http://schemas.openxmlformats.org/officeDocument/2006/relationships/slide" Target="slides/slide11.xml"/><Relationship Id="rId54" Type="http://schemas.openxmlformats.org/officeDocument/2006/relationships/tableStyles" Target="tableStyles.xml"/><Relationship Id="rId41" Type="http://schemas.openxmlformats.org/officeDocument/2006/relationships/slide" Target="slides/slide40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49" Type="http://schemas.openxmlformats.org/officeDocument/2006/relationships/notesMaster" Target="notesMasters/notesMaster1.xml"/><Relationship Id="rId36" Type="http://schemas.openxmlformats.org/officeDocument/2006/relationships/slide" Target="slides/slide3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7" Type="http://schemas.openxmlformats.org/officeDocument/2006/relationships/customXml" Target="../customXml/item3.xml"/><Relationship Id="rId52" Type="http://schemas.openxmlformats.org/officeDocument/2006/relationships/viewProps" Target="viewProps.xml"/><Relationship Id="rId44" Type="http://schemas.openxmlformats.org/officeDocument/2006/relationships/slide" Target="slides/slide43.xml"/><Relationship Id="rId31" Type="http://schemas.openxmlformats.org/officeDocument/2006/relationships/slide" Target="slides/slide30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BF253-186A-7F4C-8544-58B1D44D1626}" type="datetimeFigureOut">
              <a:rPr lang="en-US" smtClean="0"/>
              <a:t>6/9/13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9DF74-3DBF-EE4C-9C9E-AEA80E36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1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2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9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0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1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0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0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0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4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3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8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Relationship Id="rId3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eg"/><Relationship Id="rId3" Type="http://schemas.openxmlformats.org/officeDocument/2006/relationships/image" Target="../media/image6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p 114 04_UNF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50292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p 114 04_UNF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16764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609600" y="457200"/>
            <a:ext cx="746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/>
              <a:t>Chapter 4: Aromatic Compounds</a:t>
            </a: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381000" y="38100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Bitter almonds are the source of the aromatic compound benzaldehyde</a:t>
            </a:r>
          </a:p>
        </p:txBody>
      </p:sp>
    </p:spTree>
    <p:extLst>
      <p:ext uri="{BB962C8B-B14F-4D97-AF65-F5344CB8AC3E}">
        <p14:creationId xmlns:p14="http://schemas.microsoft.com/office/powerpoint/2010/main" val="2551158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p 120 04_UNF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0" y="381000"/>
            <a:ext cx="899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For more than two substituents, their positions are designated by numbering the ring.</a:t>
            </a:r>
          </a:p>
        </p:txBody>
      </p:sp>
    </p:spTree>
    <p:extLst>
      <p:ext uri="{BB962C8B-B14F-4D97-AF65-F5344CB8AC3E}">
        <p14:creationId xmlns:p14="http://schemas.microsoft.com/office/powerpoint/2010/main" val="70685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p 120 04_UNF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0" y="6858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Aromatic hydrocarbons, as a class called Arenes (Ar) the aryl groups are therefore aromatic substituents.</a:t>
            </a:r>
          </a:p>
        </p:txBody>
      </p:sp>
    </p:spTree>
    <p:extLst>
      <p:ext uri="{BB962C8B-B14F-4D97-AF65-F5344CB8AC3E}">
        <p14:creationId xmlns:p14="http://schemas.microsoft.com/office/powerpoint/2010/main" val="137007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p 121 04_UNF2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28825"/>
            <a:ext cx="6477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0" y="533400"/>
            <a:ext cx="899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The symbol Ph is sometimes used as an abbreviation for phenyl group</a:t>
            </a:r>
          </a:p>
        </p:txBody>
      </p:sp>
      <p:pic>
        <p:nvPicPr>
          <p:cNvPr id="25603" name="Picture 2" descr="p 121 04_UNF2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721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63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p 121 04_UNF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968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p 121 04_UNF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276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990600" y="533400"/>
            <a:ext cx="678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Name the following structures</a:t>
            </a:r>
          </a:p>
        </p:txBody>
      </p:sp>
    </p:spTree>
    <p:extLst>
      <p:ext uri="{BB962C8B-B14F-4D97-AF65-F5344CB8AC3E}">
        <p14:creationId xmlns:p14="http://schemas.microsoft.com/office/powerpoint/2010/main" val="2802261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p 122 04_UNF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5940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304800" y="4572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Electrophilic Aromatic Substitution</a:t>
            </a:r>
          </a:p>
        </p:txBody>
      </p:sp>
      <p:pic>
        <p:nvPicPr>
          <p:cNvPr id="29699" name="Picture 2" descr="p 122 04_UNF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03675"/>
            <a:ext cx="62579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47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p 122 04_UNF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98550"/>
            <a:ext cx="6553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 descr="p 123 04_UNF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3784600"/>
            <a:ext cx="652938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964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p 123 04_UNF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64008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 descr="p 123 04_UNF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73500"/>
            <a:ext cx="7239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502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p 123 04_UNF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7818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0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p 123 04_UNF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0198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0" y="457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The Mechanisms of Electrophilic Substitutions</a:t>
            </a:r>
          </a:p>
        </p:txBody>
      </p:sp>
    </p:spTree>
    <p:extLst>
      <p:ext uri="{BB962C8B-B14F-4D97-AF65-F5344CB8AC3E}">
        <p14:creationId xmlns:p14="http://schemas.microsoft.com/office/powerpoint/2010/main" val="4238022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p 124 04_UNF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4388"/>
            <a:ext cx="9144000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p 123 Fig 4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6670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18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p 115 04_UNF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1628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04800" y="4572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/>
              <a:t>Sources of Benzene</a:t>
            </a:r>
          </a:p>
        </p:txBody>
      </p:sp>
    </p:spTree>
    <p:extLst>
      <p:ext uri="{BB962C8B-B14F-4D97-AF65-F5344CB8AC3E}">
        <p14:creationId xmlns:p14="http://schemas.microsoft.com/office/powerpoint/2010/main" val="1662996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p 124 04_UNF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 descr="p 124 04_UNF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02075"/>
            <a:ext cx="70104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090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p 124 04_UNF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p 125 04_UNF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753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p 125 Fig 4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0"/>
            <a:ext cx="7967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87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p 126 04_UNF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295400"/>
            <a:ext cx="80676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57200" y="4572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Nitration</a:t>
            </a:r>
          </a:p>
        </p:txBody>
      </p:sp>
    </p:spTree>
    <p:extLst>
      <p:ext uri="{BB962C8B-B14F-4D97-AF65-F5344CB8AC3E}">
        <p14:creationId xmlns:p14="http://schemas.microsoft.com/office/powerpoint/2010/main" val="678268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p 126 04_UNF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00"/>
            <a:ext cx="9144000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955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p 126 04_UNF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"/>
            <a:ext cx="35814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381000" y="457200"/>
            <a:ext cx="815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sulfonation</a:t>
            </a:r>
          </a:p>
        </p:txBody>
      </p:sp>
      <p:pic>
        <p:nvPicPr>
          <p:cNvPr id="40963" name="Picture 2" descr="p 126 04_UNF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044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2" descr="p 127 04_UNF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6629400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739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p 127 04_UNF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3914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81000" y="5334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Alkylation and Acylation (Friedel-Crafts reaction)</a:t>
            </a:r>
          </a:p>
        </p:txBody>
      </p:sp>
      <p:pic>
        <p:nvPicPr>
          <p:cNvPr id="41987" name="Picture 2" descr="p 127 04_UNF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44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988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p 127 04_UNF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2484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 descr="p 127 04_UNF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265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p 128 04_UNF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52400" y="457200"/>
            <a:ext cx="899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Ring-Activating and ring-Deactivating Substituents</a:t>
            </a:r>
          </a:p>
        </p:txBody>
      </p:sp>
    </p:spTree>
    <p:extLst>
      <p:ext uri="{BB962C8B-B14F-4D97-AF65-F5344CB8AC3E}">
        <p14:creationId xmlns:p14="http://schemas.microsoft.com/office/powerpoint/2010/main" val="2000738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p 129 Fig 4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143000"/>
            <a:ext cx="90090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66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p 115 04_UNF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3340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04800" y="3048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/>
              <a:t>Some Facts About Benzene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81000" y="11430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/>
              <a:t>Reacts mainly by substitution</a:t>
            </a:r>
          </a:p>
        </p:txBody>
      </p:sp>
      <p:pic>
        <p:nvPicPr>
          <p:cNvPr id="16388" name="Picture 2" descr="p 115 04_UNF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0"/>
            <a:ext cx="53768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863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p 129 04_UNF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152400" y="609600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/>
              <a:t>Ortho</a:t>
            </a:r>
            <a:r>
              <a:rPr lang="en-US" sz="2800"/>
              <a:t>, </a:t>
            </a:r>
            <a:r>
              <a:rPr lang="en-US" sz="2800" i="1"/>
              <a:t>Para</a:t>
            </a:r>
            <a:r>
              <a:rPr lang="en-US" sz="2800"/>
              <a:t>-Directing and </a:t>
            </a:r>
            <a:r>
              <a:rPr lang="en-US" sz="2800" i="1"/>
              <a:t>Meta</a:t>
            </a:r>
            <a:r>
              <a:rPr lang="en-US" sz="2800"/>
              <a:t>-Directing Groups</a:t>
            </a:r>
          </a:p>
        </p:txBody>
      </p:sp>
    </p:spTree>
    <p:extLst>
      <p:ext uri="{BB962C8B-B14F-4D97-AF65-F5344CB8AC3E}">
        <p14:creationId xmlns:p14="http://schemas.microsoft.com/office/powerpoint/2010/main" val="1933419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p 130 04_UNF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200"/>
            <a:ext cx="91440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75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p 130 04_UNF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i="1"/>
              <a:t>Ortho</a:t>
            </a:r>
            <a:r>
              <a:rPr lang="en-US" sz="2400"/>
              <a:t>, </a:t>
            </a:r>
            <a:r>
              <a:rPr lang="en-US" sz="2400" i="1"/>
              <a:t>Para</a:t>
            </a:r>
            <a:r>
              <a:rPr lang="en-US" sz="2400"/>
              <a:t>-Directing Groups</a:t>
            </a:r>
          </a:p>
        </p:txBody>
      </p:sp>
    </p:spTree>
    <p:extLst>
      <p:ext uri="{BB962C8B-B14F-4D97-AF65-F5344CB8AC3E}">
        <p14:creationId xmlns:p14="http://schemas.microsoft.com/office/powerpoint/2010/main" val="1848062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p 130 04_UNF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124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p 131 04_UNF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100"/>
            <a:ext cx="381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 descr="p 131 Tab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5175250" cy="649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640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p 132 04_UNF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400"/>
            <a:ext cx="9144000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542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p 132 04_UNF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636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p 133 04_UNF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914400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636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p 133 04_UNF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099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p 133 04_UNF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440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89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p 116 04_UNF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69888"/>
            <a:ext cx="4814887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p 116 04_UNF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8288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p 117 04_UNF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581400"/>
            <a:ext cx="439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p 117 Fig 4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24200"/>
            <a:ext cx="18288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76200" y="2971800"/>
            <a:ext cx="213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Friedrich August Kekule’</a:t>
            </a:r>
          </a:p>
        </p:txBody>
      </p:sp>
    </p:spTree>
    <p:extLst>
      <p:ext uri="{BB962C8B-B14F-4D97-AF65-F5344CB8AC3E}">
        <p14:creationId xmlns:p14="http://schemas.microsoft.com/office/powerpoint/2010/main" val="27243376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p 134 04_UNF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0866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228600" y="3048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Importance of Directing Effects in Synthesis</a:t>
            </a:r>
          </a:p>
        </p:txBody>
      </p:sp>
    </p:spTree>
    <p:extLst>
      <p:ext uri="{BB962C8B-B14F-4D97-AF65-F5344CB8AC3E}">
        <p14:creationId xmlns:p14="http://schemas.microsoft.com/office/powerpoint/2010/main" val="3037971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p 134 04_UNF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248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91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p 135 04_UNF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6477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609600" y="3810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Polycyclic Aromatic Hydrocarbons</a:t>
            </a:r>
          </a:p>
        </p:txBody>
      </p:sp>
      <p:pic>
        <p:nvPicPr>
          <p:cNvPr id="59395" name="Picture 2" descr="p 135 04_UNF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524000"/>
            <a:ext cx="2281237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737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p 135 04_UNF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966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p 137 04_UNF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Fused polycyclic hydrocarbons</a:t>
            </a:r>
          </a:p>
        </p:txBody>
      </p:sp>
    </p:spTree>
    <p:extLst>
      <p:ext uri="{BB962C8B-B14F-4D97-AF65-F5344CB8AC3E}">
        <p14:creationId xmlns:p14="http://schemas.microsoft.com/office/powerpoint/2010/main" val="326750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p 138 04_UNF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0"/>
            <a:ext cx="62357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6731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p 138 04_UNF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600"/>
            <a:ext cx="9144000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8052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p 139 04_UNF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0"/>
            <a:ext cx="91440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53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p 118 Fig 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3246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457200" y="457200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/>
              <a:t>The Orbital Model for Benzene</a:t>
            </a:r>
          </a:p>
        </p:txBody>
      </p:sp>
      <p:pic>
        <p:nvPicPr>
          <p:cNvPr id="18435" name="Picture 2" descr="p 118 04_UNF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29200"/>
            <a:ext cx="38100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457200" y="4338638"/>
            <a:ext cx="731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/>
              <a:t>Symbols for Benzene</a:t>
            </a:r>
          </a:p>
        </p:txBody>
      </p:sp>
    </p:spTree>
    <p:extLst>
      <p:ext uri="{BB962C8B-B14F-4D97-AF65-F5344CB8AC3E}">
        <p14:creationId xmlns:p14="http://schemas.microsoft.com/office/powerpoint/2010/main" val="399586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p 118 04_UNF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133600"/>
            <a:ext cx="69865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28600" y="3810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/>
              <a:t>Nomenclature of Aromatic Compounds</a:t>
            </a:r>
          </a:p>
        </p:txBody>
      </p:sp>
      <p:pic>
        <p:nvPicPr>
          <p:cNvPr id="19459" name="Picture 2" descr="p 118 04_UNF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59300"/>
            <a:ext cx="75438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304800" y="13716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/>
              <a:t>Monosubstituted benzenes with common names</a:t>
            </a:r>
          </a:p>
        </p:txBody>
      </p:sp>
    </p:spTree>
    <p:extLst>
      <p:ext uri="{BB962C8B-B14F-4D97-AF65-F5344CB8AC3E}">
        <p14:creationId xmlns:p14="http://schemas.microsoft.com/office/powerpoint/2010/main" val="233743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p 119 04_UNF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28600" y="457200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Monosubstituted benzenes that do not have common names</a:t>
            </a:r>
          </a:p>
        </p:txBody>
      </p:sp>
    </p:spTree>
    <p:extLst>
      <p:ext uri="{BB962C8B-B14F-4D97-AF65-F5344CB8AC3E}">
        <p14:creationId xmlns:p14="http://schemas.microsoft.com/office/powerpoint/2010/main" val="4111392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p 119 04_UNF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14488"/>
            <a:ext cx="21336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p 119 04_UNF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2088"/>
            <a:ext cx="9144000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152400" y="381000"/>
            <a:ext cx="899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When two substituents are present, we use prefixes </a:t>
            </a:r>
            <a:r>
              <a:rPr lang="en-US" sz="2400" i="1"/>
              <a:t>ortho-</a:t>
            </a:r>
            <a:r>
              <a:rPr lang="en-US" sz="2400"/>
              <a:t>, </a:t>
            </a:r>
            <a:r>
              <a:rPr lang="en-US" sz="2400" i="1"/>
              <a:t>meta-</a:t>
            </a:r>
            <a:r>
              <a:rPr lang="en-US" sz="2400"/>
              <a:t>, and </a:t>
            </a:r>
            <a:r>
              <a:rPr lang="en-US" sz="2400" i="1"/>
              <a:t>para-, </a:t>
            </a:r>
            <a:r>
              <a:rPr lang="en-US" sz="2400"/>
              <a:t>usually abbreviated as o-, m-, and p-, respectively.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4270073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p 120 04_UNF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220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A4CE2C4C7B96C94992FCDCD516328081" ma:contentTypeVersion="7" ma:contentTypeDescription="إنشاء مستند جديد." ma:contentTypeScope="" ma:versionID="bb6af94c86b317edd6ed0ebf99070e1c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4af5e90e0f4fd4b84ac566d45e3c7600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76798A-B260-4F31-A7AA-C80586CE9BBC}"/>
</file>

<file path=customXml/itemProps2.xml><?xml version="1.0" encoding="utf-8"?>
<ds:datastoreItem xmlns:ds="http://schemas.openxmlformats.org/officeDocument/2006/customXml" ds:itemID="{854ECB7D-53C0-406F-B115-0BE8CC456D08}"/>
</file>

<file path=customXml/itemProps3.xml><?xml version="1.0" encoding="utf-8"?>
<ds:datastoreItem xmlns:ds="http://schemas.openxmlformats.org/officeDocument/2006/customXml" ds:itemID="{483A29D8-780D-4C5A-AA2C-06620B2CC729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194</Words>
  <Application>Microsoft Macintosh PowerPoint</Application>
  <PresentationFormat>On-screen Show (4:3)</PresentationFormat>
  <Paragraphs>27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Maurice Odago</dc:creator>
  <cp:lastModifiedBy>Maurice Odago</cp:lastModifiedBy>
  <cp:revision>1</cp:revision>
  <dcterms:created xsi:type="dcterms:W3CDTF">2013-06-09T20:55:04Z</dcterms:created>
  <dcterms:modified xsi:type="dcterms:W3CDTF">2013-06-09T20:58:43Z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