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74" r:id="rId12"/>
    <p:sldId id="275" r:id="rId13"/>
    <p:sldId id="276" r:id="rId14"/>
    <p:sldId id="278" r:id="rId15"/>
    <p:sldId id="277" r:id="rId16"/>
    <p:sldId id="269" r:id="rId17"/>
    <p:sldId id="270" r:id="rId18"/>
    <p:sldId id="273" r:id="rId19"/>
    <p:sldId id="271" r:id="rId20"/>
    <p:sldId id="281" r:id="rId21"/>
    <p:sldId id="301" r:id="rId22"/>
    <p:sldId id="302" r:id="rId23"/>
    <p:sldId id="352" r:id="rId24"/>
    <p:sldId id="283" r:id="rId25"/>
    <p:sldId id="354" r:id="rId26"/>
    <p:sldId id="284" r:id="rId27"/>
    <p:sldId id="285" r:id="rId28"/>
    <p:sldId id="286" r:id="rId29"/>
    <p:sldId id="287" r:id="rId30"/>
    <p:sldId id="288" r:id="rId31"/>
    <p:sldId id="289" r:id="rId32"/>
    <p:sldId id="353" r:id="rId33"/>
    <p:sldId id="291" r:id="rId34"/>
    <p:sldId id="292" r:id="rId35"/>
    <p:sldId id="293" r:id="rId36"/>
    <p:sldId id="294" r:id="rId37"/>
    <p:sldId id="295" r:id="rId38"/>
    <p:sldId id="298" r:id="rId39"/>
    <p:sldId id="299" r:id="rId40"/>
    <p:sldId id="305" r:id="rId41"/>
    <p:sldId id="306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5" r:id="rId70"/>
    <p:sldId id="336" r:id="rId71"/>
    <p:sldId id="337" r:id="rId72"/>
    <p:sldId id="338" r:id="rId73"/>
    <p:sldId id="339" r:id="rId74"/>
    <p:sldId id="340" r:id="rId75"/>
    <p:sldId id="341" r:id="rId76"/>
    <p:sldId id="342" r:id="rId77"/>
    <p:sldId id="343" r:id="rId78"/>
    <p:sldId id="344" r:id="rId79"/>
    <p:sldId id="345" r:id="rId80"/>
    <p:sldId id="346" r:id="rId81"/>
    <p:sldId id="347" r:id="rId82"/>
    <p:sldId id="348" r:id="rId83"/>
    <p:sldId id="349" r:id="rId84"/>
    <p:sldId id="350" r:id="rId85"/>
    <p:sldId id="351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0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C8CE3-FA83-4363-8C98-01C56F6BE06B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A8F15-CC5B-49E6-A5A1-51750EE47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91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047E8F4-9913-4AE5-91EA-5EE36FBC7165}" type="slidenum">
              <a:rPr lang="en-GB" altLang="en-US" smtClean="0">
                <a:latin typeface="Times New Roman" panose="02020603050405020304" pitchFamily="18" charset="0"/>
              </a:rPr>
              <a:pPr/>
              <a:t>40</a:t>
            </a:fld>
            <a:endParaRPr lang="en-GB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945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2C24691-7663-4C19-8F55-80FC3F09261B}" type="slidenum">
              <a:rPr lang="en-GB" altLang="en-US" smtClean="0">
                <a:latin typeface="Times New Roman" panose="02020603050405020304" pitchFamily="18" charset="0"/>
              </a:rPr>
              <a:pPr/>
              <a:t>41</a:t>
            </a:fld>
            <a:endParaRPr lang="en-GB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495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cs typeface="Arial" panose="020B0604020202020204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704B872-25B1-4DDE-B8E8-53FEEE5F64A9}" type="slidenum">
              <a:rPr lang="ar-JO" altLang="en-US" smtClean="0">
                <a:latin typeface="Calibri" panose="020F0502020204030204" pitchFamily="34" charset="0"/>
              </a:rPr>
              <a:pPr/>
              <a:t>53</a:t>
            </a:fld>
            <a:endParaRPr lang="ar-JO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947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JO" altLang="en-US" smtClean="0"/>
          </a:p>
        </p:txBody>
      </p:sp>
      <p:sp>
        <p:nvSpPr>
          <p:cNvPr id="44036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58EB30FC-AA48-490E-9A4F-B07E7519F200}" type="slidenum">
              <a:rPr lang="ar-JO" altLang="en-US" smtClean="0"/>
              <a:pPr algn="l">
                <a:spcBef>
                  <a:spcPct val="0"/>
                </a:spcBef>
              </a:pPr>
              <a:t>57</a:t>
            </a:fld>
            <a:endParaRPr lang="ar-JO" altLang="en-US" smtClean="0"/>
          </a:p>
        </p:txBody>
      </p:sp>
    </p:spTree>
    <p:extLst>
      <p:ext uri="{BB962C8B-B14F-4D97-AF65-F5344CB8AC3E}">
        <p14:creationId xmlns:p14="http://schemas.microsoft.com/office/powerpoint/2010/main" val="3563381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766F-C315-4260-8B4B-C37F664704D9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7AA5-85FA-47AF-B8E0-2D8FFC398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3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766F-C315-4260-8B4B-C37F664704D9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7AA5-85FA-47AF-B8E0-2D8FFC398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04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766F-C315-4260-8B4B-C37F664704D9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7AA5-85FA-47AF-B8E0-2D8FFC398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7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766F-C315-4260-8B4B-C37F664704D9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7AA5-85FA-47AF-B8E0-2D8FFC398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9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766F-C315-4260-8B4B-C37F664704D9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7AA5-85FA-47AF-B8E0-2D8FFC398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73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766F-C315-4260-8B4B-C37F664704D9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7AA5-85FA-47AF-B8E0-2D8FFC398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23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766F-C315-4260-8B4B-C37F664704D9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7AA5-85FA-47AF-B8E0-2D8FFC398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4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766F-C315-4260-8B4B-C37F664704D9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7AA5-85FA-47AF-B8E0-2D8FFC398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766F-C315-4260-8B4B-C37F664704D9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7AA5-85FA-47AF-B8E0-2D8FFC398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78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766F-C315-4260-8B4B-C37F664704D9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7AA5-85FA-47AF-B8E0-2D8FFC398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17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766F-C315-4260-8B4B-C37F664704D9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7AA5-85FA-47AF-B8E0-2D8FFC398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01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D766F-C315-4260-8B4B-C37F664704D9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A7AA5-85FA-47AF-B8E0-2D8FFC398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8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ECG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0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7625"/>
            <a:ext cx="5905500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69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469" y="350394"/>
            <a:ext cx="9039497" cy="561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0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1552575"/>
            <a:ext cx="931545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0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1533525"/>
            <a:ext cx="902970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6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008093"/>
            <a:ext cx="7315199" cy="511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242" y="1410789"/>
            <a:ext cx="9664007" cy="349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1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ject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2750" y="274638"/>
            <a:ext cx="5005388" cy="6083300"/>
          </a:xfrm>
          <a:noFill/>
        </p:spPr>
      </p:pic>
    </p:spTree>
    <p:extLst>
      <p:ext uri="{BB962C8B-B14F-4D97-AF65-F5344CB8AC3E}">
        <p14:creationId xmlns:p14="http://schemas.microsoft.com/office/powerpoint/2010/main" val="102408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cs typeface="Times New Roman" panose="02020603050405020304" pitchFamily="18" charset="0"/>
              </a:rPr>
              <a:t>REG</a:t>
            </a:r>
            <a:endParaRPr lang="ar-JO" altLang="en-US" smtClean="0"/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78026"/>
            <a:ext cx="8229600" cy="3770313"/>
          </a:xfrm>
          <a:noFill/>
        </p:spPr>
      </p:pic>
    </p:spTree>
    <p:extLst>
      <p:ext uri="{BB962C8B-B14F-4D97-AF65-F5344CB8AC3E}">
        <p14:creationId xmlns:p14="http://schemas.microsoft.com/office/powerpoint/2010/main" val="184991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cs typeface="Times New Roman" panose="02020603050405020304" pitchFamily="18" charset="0"/>
              </a:rPr>
              <a:t>REG : 1500 /12  , 20 *6</a:t>
            </a:r>
            <a:endParaRPr lang="ar-JO" altLang="en-US" dirty="0" smtClean="0"/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78026"/>
            <a:ext cx="8229600" cy="3770313"/>
          </a:xfrm>
          <a:noFill/>
        </p:spPr>
      </p:pic>
    </p:spTree>
    <p:extLst>
      <p:ext uri="{BB962C8B-B14F-4D97-AF65-F5344CB8AC3E}">
        <p14:creationId xmlns:p14="http://schemas.microsoft.com/office/powerpoint/2010/main" val="307392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cs typeface="Times New Roman" panose="02020603050405020304" pitchFamily="18" charset="0"/>
              </a:rPr>
              <a:t>IRREG</a:t>
            </a:r>
            <a:endParaRPr lang="ar-JO" altLang="en-US" smtClean="0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9" y="1500189"/>
            <a:ext cx="83153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24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2214564"/>
            <a:ext cx="7751762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عنوان 1"/>
          <p:cNvSpPr>
            <a:spLocks noGrp="1"/>
          </p:cNvSpPr>
          <p:nvPr>
            <p:ph type="ctrTitle"/>
          </p:nvPr>
        </p:nvSpPr>
        <p:spPr>
          <a:xfrm>
            <a:off x="2209800" y="2130426"/>
            <a:ext cx="7772400" cy="1374775"/>
          </a:xfrm>
        </p:spPr>
        <p:txBody>
          <a:bodyPr/>
          <a:lstStyle/>
          <a:p>
            <a:pPr rtl="0" eaLnBrk="1" hangingPunct="1"/>
            <a:r>
              <a:rPr lang="en-US" altLang="en-US" b="1" smtClean="0">
                <a:solidFill>
                  <a:srgbClr val="C00000"/>
                </a:solidFill>
                <a:cs typeface="Times New Roman" panose="02020603050405020304" pitchFamily="18" charset="0"/>
              </a:rPr>
              <a:t>How to Read an ECG</a:t>
            </a:r>
            <a:endParaRPr lang="ar-JO" altLang="en-US" b="1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1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cs typeface="Times New Roman" panose="02020603050405020304" pitchFamily="18" charset="0"/>
              </a:rPr>
              <a:t>approach to diagnose common Tachy/bradyarrhythmias </a:t>
            </a:r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6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NSR</a:t>
            </a:r>
          </a:p>
        </p:txBody>
      </p:sp>
      <p:pic>
        <p:nvPicPr>
          <p:cNvPr id="1638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0013" y="2963864"/>
            <a:ext cx="6985000" cy="1800225"/>
          </a:xfrm>
        </p:spPr>
      </p:pic>
    </p:spTree>
    <p:extLst>
      <p:ext uri="{BB962C8B-B14F-4D97-AF65-F5344CB8AC3E}">
        <p14:creationId xmlns:p14="http://schemas.microsoft.com/office/powerpoint/2010/main" val="307194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Premature contractions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469" y="4379572"/>
            <a:ext cx="9692640" cy="133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909" y="2828925"/>
            <a:ext cx="950976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4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Tachycardia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cs typeface="Times New Roman" panose="02020603050405020304" pitchFamily="18" charset="0"/>
              </a:rPr>
              <a:t>Narrow complex/REG</a:t>
            </a:r>
            <a:endParaRPr lang="ar-JO" altLang="en-US" dirty="0" smtClean="0"/>
          </a:p>
        </p:txBody>
      </p:sp>
      <p:pic>
        <p:nvPicPr>
          <p:cNvPr id="768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78026"/>
            <a:ext cx="8229600" cy="3770313"/>
          </a:xfrm>
          <a:noFill/>
        </p:spPr>
      </p:pic>
    </p:spTree>
    <p:extLst>
      <p:ext uri="{BB962C8B-B14F-4D97-AF65-F5344CB8AC3E}">
        <p14:creationId xmlns:p14="http://schemas.microsoft.com/office/powerpoint/2010/main" val="254669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1683" y="2730137"/>
            <a:ext cx="9648634" cy="220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6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1844676"/>
            <a:ext cx="8453437" cy="4752975"/>
          </a:xfrm>
          <a:noFill/>
        </p:spPr>
      </p:pic>
    </p:spTree>
    <p:extLst>
      <p:ext uri="{BB962C8B-B14F-4D97-AF65-F5344CB8AC3E}">
        <p14:creationId xmlns:p14="http://schemas.microsoft.com/office/powerpoint/2010/main" val="336444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NCT/REG</a:t>
            </a:r>
          </a:p>
        </p:txBody>
      </p:sp>
      <p:pic>
        <p:nvPicPr>
          <p:cNvPr id="7885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847726"/>
            <a:ext cx="87852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8" y="3573463"/>
            <a:ext cx="8075612" cy="2735262"/>
          </a:xfrm>
          <a:noFill/>
        </p:spPr>
      </p:pic>
    </p:spTree>
    <p:extLst>
      <p:ext uri="{BB962C8B-B14F-4D97-AF65-F5344CB8AC3E}">
        <p14:creationId xmlns:p14="http://schemas.microsoft.com/office/powerpoint/2010/main" val="171654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cs typeface="Times New Roman" panose="02020603050405020304" pitchFamily="18" charset="0"/>
              </a:rPr>
              <a:t>NCT/IREG</a:t>
            </a:r>
            <a:endParaRPr lang="ar-JO" altLang="en-US" smtClean="0"/>
          </a:p>
        </p:txBody>
      </p:sp>
      <p:pic>
        <p:nvPicPr>
          <p:cNvPr id="798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9" y="1500189"/>
            <a:ext cx="83153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11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cs typeface="Times New Roman" panose="02020603050405020304" pitchFamily="18" charset="0"/>
              </a:rPr>
              <a:t>WCT/REG</a:t>
            </a:r>
            <a:endParaRPr lang="ar-JO" altLang="en-US" smtClean="0"/>
          </a:p>
        </p:txBody>
      </p:sp>
      <p:pic>
        <p:nvPicPr>
          <p:cNvPr id="808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5651" y="1868489"/>
            <a:ext cx="7999413" cy="4060825"/>
          </a:xfrm>
          <a:noFill/>
        </p:spPr>
      </p:pic>
    </p:spTree>
    <p:extLst>
      <p:ext uri="{BB962C8B-B14F-4D97-AF65-F5344CB8AC3E}">
        <p14:creationId xmlns:p14="http://schemas.microsoft.com/office/powerpoint/2010/main" val="201033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Automaticity/ Conductivity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>
              <a:cs typeface="Arial" panose="020B0604020202020204" pitchFamily="34" charset="0"/>
            </a:endParaRPr>
          </a:p>
        </p:txBody>
      </p:sp>
      <p:pic>
        <p:nvPicPr>
          <p:cNvPr id="410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9" y="1600200"/>
            <a:ext cx="7680325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26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cs typeface="Times New Roman" panose="02020603050405020304" pitchFamily="18" charset="0"/>
              </a:rPr>
              <a:t>WCT/REG</a:t>
            </a:r>
            <a:endParaRPr lang="ar-JO" altLang="en-US" smtClean="0"/>
          </a:p>
        </p:txBody>
      </p:sp>
      <p:pic>
        <p:nvPicPr>
          <p:cNvPr id="819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9639" y="1600201"/>
            <a:ext cx="783272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52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cs typeface="Times New Roman" panose="02020603050405020304" pitchFamily="18" charset="0"/>
              </a:rPr>
              <a:t>WCT/IREG</a:t>
            </a:r>
            <a:endParaRPr lang="ar-JO" altLang="en-US" smtClean="0"/>
          </a:p>
        </p:txBody>
      </p:sp>
      <p:pic>
        <p:nvPicPr>
          <p:cNvPr id="82947" name="عنصر نائب للمحتوى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2575" y="1600201"/>
            <a:ext cx="6546850" cy="4525963"/>
          </a:xfrm>
        </p:spPr>
      </p:pic>
    </p:spTree>
    <p:extLst>
      <p:ext uri="{BB962C8B-B14F-4D97-AF65-F5344CB8AC3E}">
        <p14:creationId xmlns:p14="http://schemas.microsoft.com/office/powerpoint/2010/main" val="42548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Bradycardia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78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JO" altLang="en-US" dirty="0" smtClean="0"/>
          </a:p>
        </p:txBody>
      </p:sp>
      <p:pic>
        <p:nvPicPr>
          <p:cNvPr id="849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2189" y="2087564"/>
            <a:ext cx="7667625" cy="3552825"/>
          </a:xfrm>
          <a:noFill/>
        </p:spPr>
      </p:pic>
    </p:spTree>
    <p:extLst>
      <p:ext uri="{BB962C8B-B14F-4D97-AF65-F5344CB8AC3E}">
        <p14:creationId xmlns:p14="http://schemas.microsoft.com/office/powerpoint/2010/main" val="253914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>
              <a:cs typeface="Arial" panose="020B0604020202020204" pitchFamily="34" charset="0"/>
            </a:endParaRPr>
          </a:p>
        </p:txBody>
      </p:sp>
      <p:pic>
        <p:nvPicPr>
          <p:cNvPr id="8602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1847850"/>
            <a:ext cx="8294688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70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>
              <a:cs typeface="Arial" panose="020B0604020202020204" pitchFamily="34" charset="0"/>
            </a:endParaRPr>
          </a:p>
        </p:txBody>
      </p:sp>
      <p:pic>
        <p:nvPicPr>
          <p:cNvPr id="8704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71625"/>
            <a:ext cx="836295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28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JO" altLang="en-US" smtClean="0"/>
          </a:p>
        </p:txBody>
      </p:sp>
      <p:pic>
        <p:nvPicPr>
          <p:cNvPr id="88067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125538"/>
            <a:ext cx="8229600" cy="4445000"/>
          </a:xfrm>
        </p:spPr>
      </p:pic>
    </p:spTree>
    <p:extLst>
      <p:ext uri="{BB962C8B-B14F-4D97-AF65-F5344CB8AC3E}">
        <p14:creationId xmlns:p14="http://schemas.microsoft.com/office/powerpoint/2010/main" val="96192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JO" altLang="en-US" smtClean="0"/>
          </a:p>
        </p:txBody>
      </p:sp>
      <p:pic>
        <p:nvPicPr>
          <p:cNvPr id="890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9750" y="1606550"/>
            <a:ext cx="8286750" cy="4362450"/>
          </a:xfrm>
          <a:noFill/>
        </p:spPr>
      </p:pic>
    </p:spTree>
    <p:extLst>
      <p:ext uri="{BB962C8B-B14F-4D97-AF65-F5344CB8AC3E}">
        <p14:creationId xmlns:p14="http://schemas.microsoft.com/office/powerpoint/2010/main" val="190622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>
              <a:cs typeface="Arial" panose="020B0604020202020204" pitchFamily="34" charset="0"/>
            </a:endParaRPr>
          </a:p>
        </p:txBody>
      </p:sp>
      <p:pic>
        <p:nvPicPr>
          <p:cNvPr id="9216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1552575"/>
            <a:ext cx="710565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66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>
              <a:cs typeface="Arial" panose="020B0604020202020204" pitchFamily="34" charset="0"/>
            </a:endParaRPr>
          </a:p>
        </p:txBody>
      </p:sp>
      <p:pic>
        <p:nvPicPr>
          <p:cNvPr id="9318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4" y="2347914"/>
            <a:ext cx="69627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58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cs typeface="Times New Roman" panose="02020603050405020304" pitchFamily="18" charset="0"/>
              </a:rPr>
              <a:t>Electrocardiographic Waves, Intervals, and Segments </a:t>
            </a:r>
            <a:endParaRPr lang="en-US" altLang="en-US" smtClean="0">
              <a:cs typeface="Times New Roman" panose="02020603050405020304" pitchFamily="18" charset="0"/>
            </a:endParaRPr>
          </a:p>
        </p:txBody>
      </p:sp>
      <p:pic>
        <p:nvPicPr>
          <p:cNvPr id="512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0950" y="2336801"/>
            <a:ext cx="7308850" cy="3389313"/>
          </a:xfrm>
        </p:spPr>
      </p:pic>
    </p:spTree>
    <p:extLst>
      <p:ext uri="{BB962C8B-B14F-4D97-AF65-F5344CB8AC3E}">
        <p14:creationId xmlns:p14="http://schemas.microsoft.com/office/powerpoint/2010/main" val="347224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>
                <a:cs typeface="Times New Roman" panose="02020603050405020304" pitchFamily="18" charset="0"/>
              </a:rPr>
              <a:t>What is the Axis?</a:t>
            </a:r>
            <a:r>
              <a:rPr lang="en-GB" altLang="en-US" sz="3600">
                <a:cs typeface="Times New Roman" panose="02020603050405020304" pitchFamily="18" charset="0"/>
              </a:rPr>
              <a:t/>
            </a:r>
            <a:br>
              <a:rPr lang="en-GB" altLang="en-US" sz="3600">
                <a:cs typeface="Times New Roman" panose="02020603050405020304" pitchFamily="18" charset="0"/>
              </a:rPr>
            </a:br>
            <a:r>
              <a:rPr lang="en-GB" altLang="en-US" sz="2400">
                <a:cs typeface="Times New Roman" panose="02020603050405020304" pitchFamily="18" charset="0"/>
              </a:rPr>
              <a:t>(Leads I, II and III shown)</a:t>
            </a:r>
          </a:p>
        </p:txBody>
      </p:sp>
      <p:pic>
        <p:nvPicPr>
          <p:cNvPr id="2150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7" t="7172" r="74155" b="15305"/>
          <a:stretch>
            <a:fillRect/>
          </a:stretch>
        </p:blipFill>
        <p:spPr bwMode="auto">
          <a:xfrm>
            <a:off x="5738814" y="1928813"/>
            <a:ext cx="7143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150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928814"/>
            <a:ext cx="725488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1509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9" y="1928813"/>
            <a:ext cx="72548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1510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1" y="1928814"/>
            <a:ext cx="798513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1512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1928813"/>
            <a:ext cx="72548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1513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9" y="1928813"/>
            <a:ext cx="7143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1514" name="TextBox 10"/>
          <p:cNvSpPr txBox="1">
            <a:spLocks noChangeArrowheads="1"/>
          </p:cNvSpPr>
          <p:nvPr/>
        </p:nvSpPr>
        <p:spPr bwMode="auto">
          <a:xfrm>
            <a:off x="2595563" y="5300663"/>
            <a:ext cx="724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Times New Roman" panose="02020603050405020304" pitchFamily="18" charset="0"/>
              </a:rPr>
              <a:t>1.	    2.	       3.	          4.	            5.	6.	</a:t>
            </a:r>
          </a:p>
        </p:txBody>
      </p:sp>
      <p:sp>
        <p:nvSpPr>
          <p:cNvPr id="21515" name="TextBox 10"/>
          <p:cNvSpPr txBox="1">
            <a:spLocks noChangeArrowheads="1"/>
          </p:cNvSpPr>
          <p:nvPr/>
        </p:nvSpPr>
        <p:spPr bwMode="auto">
          <a:xfrm>
            <a:off x="1728789" y="2133601"/>
            <a:ext cx="5048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I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II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III</a:t>
            </a:r>
          </a:p>
        </p:txBody>
      </p:sp>
      <p:pic>
        <p:nvPicPr>
          <p:cNvPr id="21516" name="Sound 1">
            <a:hlinkClick r:id="" action="ppaction://media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086626"/>
      </p:ext>
    </p:extLst>
  </p:cSld>
  <p:clrMapOvr>
    <a:masterClrMapping/>
  </p:clrMapOvr>
  <p:transition spd="slow" advTm="143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>
                <a:cs typeface="Times New Roman" panose="02020603050405020304" pitchFamily="18" charset="0"/>
              </a:rPr>
              <a:t>What is the Axis?</a:t>
            </a:r>
            <a:br>
              <a:rPr lang="en-GB" altLang="en-US" smtClean="0">
                <a:cs typeface="Times New Roman" panose="02020603050405020304" pitchFamily="18" charset="0"/>
              </a:rPr>
            </a:br>
            <a:r>
              <a:rPr lang="en-GB" altLang="en-US" sz="2400">
                <a:cs typeface="Times New Roman" panose="02020603050405020304" pitchFamily="18" charset="0"/>
              </a:rPr>
              <a:t>(Leads I, II and III shown)</a:t>
            </a:r>
          </a:p>
        </p:txBody>
      </p:sp>
      <p:pic>
        <p:nvPicPr>
          <p:cNvPr id="235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7" t="7172" r="74155" b="15305"/>
          <a:stretch>
            <a:fillRect/>
          </a:stretch>
        </p:blipFill>
        <p:spPr bwMode="auto">
          <a:xfrm>
            <a:off x="5738814" y="1928813"/>
            <a:ext cx="7143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355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928814"/>
            <a:ext cx="725488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355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9" y="1928813"/>
            <a:ext cx="725487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3558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1" y="1928814"/>
            <a:ext cx="798513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3560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1928813"/>
            <a:ext cx="72548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3561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9" y="1928813"/>
            <a:ext cx="7143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3562" name="TextBox 10"/>
          <p:cNvSpPr txBox="1">
            <a:spLocks noChangeArrowheads="1"/>
          </p:cNvSpPr>
          <p:nvPr/>
        </p:nvSpPr>
        <p:spPr bwMode="auto">
          <a:xfrm>
            <a:off x="2309814" y="5314950"/>
            <a:ext cx="8072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Times New Roman" panose="02020603050405020304" pitchFamily="18" charset="0"/>
              </a:rPr>
              <a:t>Normal	      Left	        Normal      Right        Left         Right</a:t>
            </a:r>
          </a:p>
        </p:txBody>
      </p:sp>
      <p:sp>
        <p:nvSpPr>
          <p:cNvPr id="23563" name="TextBox 1"/>
          <p:cNvSpPr txBox="1">
            <a:spLocks noChangeArrowheads="1"/>
          </p:cNvSpPr>
          <p:nvPr/>
        </p:nvSpPr>
        <p:spPr bwMode="auto">
          <a:xfrm>
            <a:off x="1698626" y="2147889"/>
            <a:ext cx="5048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I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II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III</a:t>
            </a:r>
          </a:p>
        </p:txBody>
      </p:sp>
      <p:pic>
        <p:nvPicPr>
          <p:cNvPr id="23564" name="Sound 2">
            <a:hlinkClick r:id="" action="ppaction://media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5829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144280"/>
      </p:ext>
    </p:extLst>
  </p:cSld>
  <p:clrMapOvr>
    <a:masterClrMapping/>
  </p:clrMapOvr>
  <p:transition spd="slow" advTm="463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>
              <a:cs typeface="Arial" panose="020B0604020202020204" pitchFamily="34" charset="0"/>
            </a:endParaRPr>
          </a:p>
        </p:txBody>
      </p:sp>
      <p:pic>
        <p:nvPicPr>
          <p:cNvPr id="2662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052514"/>
            <a:ext cx="7200900" cy="522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86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Abscent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>
              <a:cs typeface="Arial" panose="020B0604020202020204" pitchFamily="34" charset="0"/>
            </a:endParaRPr>
          </a:p>
        </p:txBody>
      </p:sp>
      <p:pic>
        <p:nvPicPr>
          <p:cNvPr id="2765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771650"/>
            <a:ext cx="64770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3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Inverted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>
              <a:cs typeface="Arial" panose="020B0604020202020204" pitchFamily="34" charset="0"/>
            </a:endParaRPr>
          </a:p>
        </p:txBody>
      </p:sp>
      <p:pic>
        <p:nvPicPr>
          <p:cNvPr id="286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65401"/>
            <a:ext cx="842645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02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8" y="115889"/>
            <a:ext cx="8964612" cy="6561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87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pic>
        <p:nvPicPr>
          <p:cNvPr id="3072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7714" y="1916113"/>
            <a:ext cx="6048375" cy="4146550"/>
          </a:xfrm>
        </p:spPr>
      </p:pic>
    </p:spTree>
    <p:extLst>
      <p:ext uri="{BB962C8B-B14F-4D97-AF65-F5344CB8AC3E}">
        <p14:creationId xmlns:p14="http://schemas.microsoft.com/office/powerpoint/2010/main" val="419104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RAE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>
              <a:cs typeface="Arial" panose="020B0604020202020204" pitchFamily="34" charset="0"/>
            </a:endParaRPr>
          </a:p>
        </p:txBody>
      </p:sp>
      <p:pic>
        <p:nvPicPr>
          <p:cNvPr id="3174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2400301"/>
            <a:ext cx="4608513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55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RAE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>
              <a:cs typeface="Arial" panose="020B0604020202020204" pitchFamily="34" charset="0"/>
            </a:endParaRPr>
          </a:p>
        </p:txBody>
      </p:sp>
      <p:pic>
        <p:nvPicPr>
          <p:cNvPr id="327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628900"/>
            <a:ext cx="8839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35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LAE</a:t>
            </a:r>
          </a:p>
        </p:txBody>
      </p:sp>
      <p:pic>
        <p:nvPicPr>
          <p:cNvPr id="3379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6275" y="1797051"/>
            <a:ext cx="5183188" cy="3719513"/>
          </a:xfrm>
        </p:spPr>
      </p:pic>
    </p:spTree>
    <p:extLst>
      <p:ext uri="{BB962C8B-B14F-4D97-AF65-F5344CB8AC3E}">
        <p14:creationId xmlns:p14="http://schemas.microsoft.com/office/powerpoint/2010/main" val="142063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cs typeface="Times New Roman" panose="02020603050405020304" pitchFamily="18" charset="0"/>
              </a:rPr>
              <a:t>Electrocardiographic Waves, Intervals, and Segments </a:t>
            </a:r>
            <a:endParaRPr lang="en-US" altLang="en-US" smtClean="0">
              <a:cs typeface="Times New Roman" panose="02020603050405020304" pitchFamily="18" charset="0"/>
            </a:endParaRPr>
          </a:p>
        </p:txBody>
      </p:sp>
      <p:pic>
        <p:nvPicPr>
          <p:cNvPr id="614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5914" y="2360614"/>
            <a:ext cx="6338887" cy="3063875"/>
          </a:xfrm>
        </p:spPr>
      </p:pic>
    </p:spTree>
    <p:extLst>
      <p:ext uri="{BB962C8B-B14F-4D97-AF65-F5344CB8AC3E}">
        <p14:creationId xmlns:p14="http://schemas.microsoft.com/office/powerpoint/2010/main" val="87958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LAE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>
              <a:cs typeface="Arial" panose="020B0604020202020204" pitchFamily="34" charset="0"/>
            </a:endParaRPr>
          </a:p>
        </p:txBody>
      </p:sp>
      <p:pic>
        <p:nvPicPr>
          <p:cNvPr id="348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4" y="2852739"/>
            <a:ext cx="78009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96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Different morphology</a:t>
            </a:r>
          </a:p>
        </p:txBody>
      </p:sp>
      <p:pic>
        <p:nvPicPr>
          <p:cNvPr id="3584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889" y="1916114"/>
            <a:ext cx="6105525" cy="1647825"/>
          </a:xfrm>
        </p:spPr>
      </p:pic>
      <p:pic>
        <p:nvPicPr>
          <p:cNvPr id="3584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4064001"/>
            <a:ext cx="71437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01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PR</a:t>
            </a:r>
          </a:p>
        </p:txBody>
      </p:sp>
      <p:pic>
        <p:nvPicPr>
          <p:cNvPr id="3686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05275" y="1776413"/>
            <a:ext cx="3981450" cy="4171950"/>
          </a:xfrm>
        </p:spPr>
      </p:pic>
    </p:spTree>
    <p:extLst>
      <p:ext uri="{BB962C8B-B14F-4D97-AF65-F5344CB8AC3E}">
        <p14:creationId xmlns:p14="http://schemas.microsoft.com/office/powerpoint/2010/main" val="93022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Long PR</a:t>
            </a:r>
          </a:p>
        </p:txBody>
      </p:sp>
      <p:pic>
        <p:nvPicPr>
          <p:cNvPr id="37891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0700" y="2636838"/>
            <a:ext cx="8089900" cy="2305050"/>
          </a:xfrm>
        </p:spPr>
      </p:pic>
    </p:spTree>
    <p:extLst>
      <p:ext uri="{BB962C8B-B14F-4D97-AF65-F5344CB8AC3E}">
        <p14:creationId xmlns:p14="http://schemas.microsoft.com/office/powerpoint/2010/main" val="94708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Short PR </a:t>
            </a:r>
          </a:p>
        </p:txBody>
      </p:sp>
      <p:pic>
        <p:nvPicPr>
          <p:cNvPr id="3993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2714" y="1600201"/>
            <a:ext cx="6886575" cy="4525963"/>
          </a:xfrm>
        </p:spPr>
      </p:pic>
    </p:spTree>
    <p:extLst>
      <p:ext uri="{BB962C8B-B14F-4D97-AF65-F5344CB8AC3E}">
        <p14:creationId xmlns:p14="http://schemas.microsoft.com/office/powerpoint/2010/main" val="260040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PR depression </a:t>
            </a:r>
          </a:p>
        </p:txBody>
      </p:sp>
      <p:pic>
        <p:nvPicPr>
          <p:cNvPr id="4096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9814" y="1798639"/>
            <a:ext cx="7572375" cy="2638425"/>
          </a:xfrm>
        </p:spPr>
      </p:pic>
      <p:pic>
        <p:nvPicPr>
          <p:cNvPr id="4096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4" y="4437064"/>
            <a:ext cx="38385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5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PR interval</a:t>
            </a:r>
          </a:p>
        </p:txBody>
      </p:sp>
      <p:pic>
        <p:nvPicPr>
          <p:cNvPr id="4198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6838" y="1916114"/>
            <a:ext cx="6267450" cy="3527425"/>
          </a:xfrm>
        </p:spPr>
      </p:pic>
    </p:spTree>
    <p:extLst>
      <p:ext uri="{BB962C8B-B14F-4D97-AF65-F5344CB8AC3E}">
        <p14:creationId xmlns:p14="http://schemas.microsoft.com/office/powerpoint/2010/main" val="419338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عنوان 1"/>
          <p:cNvSpPr>
            <a:spLocks noGrp="1"/>
          </p:cNvSpPr>
          <p:nvPr>
            <p:ph type="title"/>
          </p:nvPr>
        </p:nvSpPr>
        <p:spPr>
          <a:xfrm>
            <a:off x="1981201" y="274638"/>
            <a:ext cx="3971925" cy="1143000"/>
          </a:xfrm>
          <a:solidFill>
            <a:srgbClr val="FFE8DD"/>
          </a:solidFill>
        </p:spPr>
        <p:txBody>
          <a:bodyPr/>
          <a:lstStyle/>
          <a:p>
            <a:pPr algn="l" rtl="0" eaLnBrk="1" hangingPunct="1"/>
            <a:r>
              <a:rPr lang="en-US" altLang="en-US" b="1" smtClean="0">
                <a:solidFill>
                  <a:srgbClr val="C00000"/>
                </a:solidFill>
                <a:cs typeface="Times New Roman" panose="02020603050405020304" pitchFamily="18" charset="0"/>
              </a:rPr>
              <a:t>6- QRS complex</a:t>
            </a:r>
            <a:endParaRPr lang="ar-JO" altLang="en-US" b="1" smtClean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981201" y="1600201"/>
            <a:ext cx="3971925" cy="4525963"/>
          </a:xfrm>
          <a:solidFill>
            <a:srgbClr val="FFE8DD"/>
          </a:solidFill>
        </p:spPr>
        <p:txBody>
          <a:bodyPr rtlCol="1">
            <a:normAutofit fontScale="92500"/>
          </a:bodyPr>
          <a:lstStyle/>
          <a:p>
            <a:pPr>
              <a:defRPr/>
            </a:pPr>
            <a:r>
              <a:rPr lang="en-US" sz="2400" b="1" dirty="0"/>
              <a:t>Represent Ventricular depolarization </a:t>
            </a:r>
          </a:p>
          <a:p>
            <a:pPr>
              <a:defRPr/>
            </a:pPr>
            <a:r>
              <a:rPr lang="en-US" sz="2400" b="1" dirty="0"/>
              <a:t>Q wave : an initially negative deflection of the QRS complex</a:t>
            </a:r>
          </a:p>
          <a:p>
            <a:pPr>
              <a:buNone/>
              <a:defRPr/>
            </a:pPr>
            <a:r>
              <a:rPr lang="en-US" sz="1800" dirty="0"/>
              <a:t>Width &lt; 1mm , Height &lt;1/4 the next R wave </a:t>
            </a:r>
          </a:p>
          <a:p>
            <a:pPr>
              <a:defRPr/>
            </a:pPr>
            <a:r>
              <a:rPr lang="en-US" sz="2400" b="1" dirty="0"/>
              <a:t>R wave : The only +</a:t>
            </a:r>
            <a:r>
              <a:rPr lang="en-US" sz="2400" b="1" dirty="0" err="1"/>
              <a:t>ve</a:t>
            </a:r>
            <a:r>
              <a:rPr lang="en-US" sz="2400" b="1" dirty="0"/>
              <a:t> deflection in the QRS complex</a:t>
            </a:r>
          </a:p>
          <a:p>
            <a:pPr>
              <a:buNone/>
              <a:defRPr/>
            </a:pPr>
            <a:r>
              <a:rPr lang="en-US" sz="1800" dirty="0"/>
              <a:t>Width &lt; 2-3mm , Height: 1-5 high </a:t>
            </a:r>
            <a:r>
              <a:rPr lang="en-US" sz="1800" dirty="0" err="1"/>
              <a:t>sequares</a:t>
            </a:r>
            <a:endParaRPr lang="en-US" sz="1800" dirty="0"/>
          </a:p>
          <a:p>
            <a:pPr>
              <a:defRPr/>
            </a:pPr>
            <a:r>
              <a:rPr lang="en-US" sz="2400" b="1" dirty="0"/>
              <a:t>S wave : A negative deflection after an R wave is called an</a:t>
            </a:r>
            <a:r>
              <a:rPr lang="en-US" sz="2400" dirty="0">
                <a:solidFill>
                  <a:srgbClr val="7030A0"/>
                </a:solidFill>
              </a:rPr>
              <a:t> </a:t>
            </a:r>
            <a:r>
              <a:rPr lang="en-US" sz="2400" b="1" dirty="0">
                <a:solidFill>
                  <a:srgbClr val="7030A0"/>
                </a:solidFill>
              </a:rPr>
              <a:t>S wave</a:t>
            </a:r>
          </a:p>
          <a:p>
            <a:pPr>
              <a:buNone/>
              <a:defRPr/>
            </a:pPr>
            <a:endParaRPr lang="en-US" sz="2000" dirty="0"/>
          </a:p>
          <a:p>
            <a:pPr>
              <a:buNone/>
              <a:defRPr/>
            </a:pPr>
            <a:endParaRPr lang="en-US" sz="2000" dirty="0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500064"/>
            <a:ext cx="3214688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89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Q wave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>
              <a:cs typeface="Arial" panose="020B0604020202020204" pitchFamily="34" charset="0"/>
            </a:endParaRPr>
          </a:p>
        </p:txBody>
      </p:sp>
      <p:pic>
        <p:nvPicPr>
          <p:cNvPr id="4506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847976"/>
            <a:ext cx="836295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85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Q  wave</a:t>
            </a:r>
          </a:p>
        </p:txBody>
      </p:sp>
      <p:pic>
        <p:nvPicPr>
          <p:cNvPr id="4608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1557339"/>
            <a:ext cx="6985000" cy="1171575"/>
          </a:xfrm>
        </p:spPr>
      </p:pic>
      <p:pic>
        <p:nvPicPr>
          <p:cNvPr id="4608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5" y="3213101"/>
            <a:ext cx="752475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61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cs typeface="Times New Roman" panose="02020603050405020304" pitchFamily="18" charset="0"/>
              </a:rPr>
              <a:t>ECG Paper </a:t>
            </a:r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Horizontal measurement </a:t>
            </a:r>
            <a:r>
              <a:rPr lang="en-US" dirty="0" smtClean="0"/>
              <a:t>represents </a:t>
            </a:r>
            <a:r>
              <a:rPr lang="en-US" dirty="0"/>
              <a:t>the time. (i.e., Duration measured in seconds </a:t>
            </a:r>
            <a:r>
              <a:rPr lang="en-US" dirty="0" smtClean="0"/>
              <a:t>).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71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3013075"/>
            <a:ext cx="78867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46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>
              <a:cs typeface="Arial" panose="020B0604020202020204" pitchFamily="34" charset="0"/>
            </a:endParaRPr>
          </a:p>
        </p:txBody>
      </p:sp>
      <p:pic>
        <p:nvPicPr>
          <p:cNvPr id="4710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4" y="1600201"/>
            <a:ext cx="61626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30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Axis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altLang="en-US" smtClean="0">
                <a:cs typeface="Arial" panose="020B0604020202020204" pitchFamily="34" charset="0"/>
              </a:rPr>
              <a:t>Normal</a:t>
            </a:r>
          </a:p>
          <a:p>
            <a:pPr algn="l" rtl="0"/>
            <a:r>
              <a:rPr lang="en-US" altLang="en-US" smtClean="0">
                <a:cs typeface="Arial" panose="020B0604020202020204" pitchFamily="34" charset="0"/>
              </a:rPr>
              <a:t>RAD/LAD</a:t>
            </a:r>
          </a:p>
          <a:p>
            <a:pPr algn="l" rtl="0"/>
            <a:r>
              <a:rPr lang="en-US" altLang="en-US" smtClean="0">
                <a:cs typeface="Arial" panose="020B0604020202020204" pitchFamily="34" charset="0"/>
              </a:rPr>
              <a:t>Northeast</a:t>
            </a:r>
          </a:p>
        </p:txBody>
      </p:sp>
    </p:spTree>
    <p:extLst>
      <p:ext uri="{BB962C8B-B14F-4D97-AF65-F5344CB8AC3E}">
        <p14:creationId xmlns:p14="http://schemas.microsoft.com/office/powerpoint/2010/main" val="414507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98439"/>
            <a:ext cx="8451850" cy="632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36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RBBB</a:t>
            </a:r>
          </a:p>
        </p:txBody>
      </p:sp>
      <p:pic>
        <p:nvPicPr>
          <p:cNvPr id="5017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5139" y="2014538"/>
            <a:ext cx="6181725" cy="3695700"/>
          </a:xfrm>
        </p:spPr>
      </p:pic>
    </p:spTree>
    <p:extLst>
      <p:ext uri="{BB962C8B-B14F-4D97-AF65-F5344CB8AC3E}">
        <p14:creationId xmlns:p14="http://schemas.microsoft.com/office/powerpoint/2010/main" val="303126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LBBB</a:t>
            </a:r>
          </a:p>
        </p:txBody>
      </p:sp>
      <p:pic>
        <p:nvPicPr>
          <p:cNvPr id="5120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8950" y="2020889"/>
            <a:ext cx="6134100" cy="3686175"/>
          </a:xfrm>
        </p:spPr>
      </p:pic>
    </p:spTree>
    <p:extLst>
      <p:ext uri="{BB962C8B-B14F-4D97-AF65-F5344CB8AC3E}">
        <p14:creationId xmlns:p14="http://schemas.microsoft.com/office/powerpoint/2010/main" val="383152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cs typeface="Times New Roman" panose="02020603050405020304" pitchFamily="18" charset="0"/>
              </a:rPr>
              <a:t>RBBB</a:t>
            </a:r>
            <a:endParaRPr lang="ar-JO" altLang="en-US" smtClean="0"/>
          </a:p>
        </p:txBody>
      </p:sp>
      <p:pic>
        <p:nvPicPr>
          <p:cNvPr id="522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7875" y="1600201"/>
            <a:ext cx="80962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52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cs typeface="Times New Roman" panose="02020603050405020304" pitchFamily="18" charset="0"/>
              </a:rPr>
              <a:t>LBBB</a:t>
            </a:r>
            <a:endParaRPr lang="ar-JO" altLang="en-US" smtClean="0"/>
          </a:p>
        </p:txBody>
      </p:sp>
      <p:pic>
        <p:nvPicPr>
          <p:cNvPr id="532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1635125"/>
            <a:ext cx="8458200" cy="467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49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107950"/>
            <a:ext cx="8569325" cy="6777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04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LVH</a:t>
            </a:r>
          </a:p>
        </p:txBody>
      </p:sp>
      <p:pic>
        <p:nvPicPr>
          <p:cNvPr id="5529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3325" y="1916113"/>
            <a:ext cx="4705350" cy="4419600"/>
          </a:xfrm>
        </p:spPr>
      </p:pic>
    </p:spTree>
    <p:extLst>
      <p:ext uri="{BB962C8B-B14F-4D97-AF65-F5344CB8AC3E}">
        <p14:creationId xmlns:p14="http://schemas.microsoft.com/office/powerpoint/2010/main" val="176411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>
              <a:cs typeface="Arial" panose="020B0604020202020204" pitchFamily="34" charset="0"/>
            </a:endParaRPr>
          </a:p>
        </p:txBody>
      </p:sp>
      <p:pic>
        <p:nvPicPr>
          <p:cNvPr id="563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698625"/>
            <a:ext cx="7229475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59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>
              <a:cs typeface="Arial" panose="020B0604020202020204" pitchFamily="34" charset="0"/>
            </a:endParaRPr>
          </a:p>
        </p:txBody>
      </p:sp>
      <p:pic>
        <p:nvPicPr>
          <p:cNvPr id="92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1" y="1225550"/>
            <a:ext cx="7807325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96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7513" y="1412876"/>
            <a:ext cx="8824912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84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JO" altLang="en-US" smtClean="0"/>
          </a:p>
        </p:txBody>
      </p:sp>
      <p:pic>
        <p:nvPicPr>
          <p:cNvPr id="583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1595438"/>
            <a:ext cx="8696325" cy="4641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15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1189" y="285750"/>
            <a:ext cx="4410075" cy="4679950"/>
          </a:xfrm>
          <a:noFill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6" y="4214814"/>
            <a:ext cx="485457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91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>
              <a:cs typeface="Arial" panose="020B0604020202020204" pitchFamily="34" charset="0"/>
            </a:endParaRPr>
          </a:p>
        </p:txBody>
      </p:sp>
      <p:pic>
        <p:nvPicPr>
          <p:cNvPr id="604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989139"/>
            <a:ext cx="5289550" cy="376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96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pic>
        <p:nvPicPr>
          <p:cNvPr id="61443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325" y="4221163"/>
            <a:ext cx="5429250" cy="2152650"/>
          </a:xfrm>
        </p:spPr>
      </p:pic>
      <p:pic>
        <p:nvPicPr>
          <p:cNvPr id="6144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790700"/>
            <a:ext cx="539115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48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object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357189"/>
            <a:ext cx="4378325" cy="5830887"/>
          </a:xfrm>
          <a:noFill/>
        </p:spPr>
      </p:pic>
      <p:pic>
        <p:nvPicPr>
          <p:cNvPr id="62467" name="objec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6" y="214314"/>
            <a:ext cx="4283075" cy="66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2922588"/>
            <a:ext cx="4495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46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JO" altLang="en-US" smtClean="0"/>
          </a:p>
        </p:txBody>
      </p:sp>
      <p:pic>
        <p:nvPicPr>
          <p:cNvPr id="634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9814" y="1643064"/>
            <a:ext cx="7729537" cy="3773487"/>
          </a:xfrm>
          <a:noFill/>
        </p:spPr>
      </p:pic>
    </p:spTree>
    <p:extLst>
      <p:ext uri="{BB962C8B-B14F-4D97-AF65-F5344CB8AC3E}">
        <p14:creationId xmlns:p14="http://schemas.microsoft.com/office/powerpoint/2010/main" val="238213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JO" altLang="en-US" smtClean="0"/>
          </a:p>
        </p:txBody>
      </p:sp>
      <p:pic>
        <p:nvPicPr>
          <p:cNvPr id="645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4064" y="1857375"/>
            <a:ext cx="8150225" cy="3214688"/>
          </a:xfrm>
          <a:noFill/>
        </p:spPr>
      </p:pic>
    </p:spTree>
    <p:extLst>
      <p:ext uri="{BB962C8B-B14F-4D97-AF65-F5344CB8AC3E}">
        <p14:creationId xmlns:p14="http://schemas.microsoft.com/office/powerpoint/2010/main" val="18129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JO" altLang="en-US" smtClean="0"/>
          </a:p>
        </p:txBody>
      </p:sp>
      <p:pic>
        <p:nvPicPr>
          <p:cNvPr id="655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1844675"/>
            <a:ext cx="8280400" cy="4002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3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عنوان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JO" altLang="en-US" smtClean="0"/>
          </a:p>
        </p:txBody>
      </p:sp>
      <p:pic>
        <p:nvPicPr>
          <p:cNvPr id="66563" name="object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2814" y="1600201"/>
            <a:ext cx="3635375" cy="4525963"/>
          </a:xfrm>
          <a:noFill/>
        </p:spPr>
      </p:pic>
      <p:pic>
        <p:nvPicPr>
          <p:cNvPr id="66564" name="object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7975" y="1600201"/>
            <a:ext cx="306705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93532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ject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6876" y="214313"/>
            <a:ext cx="5254625" cy="6102350"/>
          </a:xfrm>
          <a:noFill/>
        </p:spPr>
      </p:pic>
      <p:pic>
        <p:nvPicPr>
          <p:cNvPr id="10243" name="objec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3" y="476250"/>
            <a:ext cx="3549650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20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T wave</a:t>
            </a:r>
          </a:p>
        </p:txBody>
      </p:sp>
      <p:pic>
        <p:nvPicPr>
          <p:cNvPr id="6758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2176" y="1700213"/>
            <a:ext cx="4422775" cy="3987800"/>
          </a:xfrm>
        </p:spPr>
      </p:pic>
    </p:spTree>
    <p:extLst>
      <p:ext uri="{BB962C8B-B14F-4D97-AF65-F5344CB8AC3E}">
        <p14:creationId xmlns:p14="http://schemas.microsoft.com/office/powerpoint/2010/main" val="20225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pic>
        <p:nvPicPr>
          <p:cNvPr id="6861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3750" y="2424113"/>
            <a:ext cx="5524500" cy="2876550"/>
          </a:xfrm>
        </p:spPr>
      </p:pic>
    </p:spTree>
    <p:extLst>
      <p:ext uri="{BB962C8B-B14F-4D97-AF65-F5344CB8AC3E}">
        <p14:creationId xmlns:p14="http://schemas.microsoft.com/office/powerpoint/2010/main" val="386638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>
              <a:cs typeface="Arial" panose="020B0604020202020204" pitchFamily="34" charset="0"/>
            </a:endParaRPr>
          </a:p>
        </p:txBody>
      </p:sp>
      <p:pic>
        <p:nvPicPr>
          <p:cNvPr id="6963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109788"/>
            <a:ext cx="7878762" cy="34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11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571501"/>
            <a:ext cx="41433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 eaLnBrk="1" hangingPunct="1"/>
            <a:r>
              <a:rPr lang="en-US" altLang="en-US" sz="2800" b="1">
                <a:solidFill>
                  <a:srgbClr val="C00000"/>
                </a:solidFill>
                <a:cs typeface="Times New Roman" panose="02020603050405020304" pitchFamily="18" charset="0"/>
              </a:rPr>
              <a:t>9-QT interval</a:t>
            </a:r>
            <a:endParaRPr lang="ar-JO" altLang="en-US" sz="2800" b="1">
              <a:solidFill>
                <a:srgbClr val="C00000"/>
              </a:solidFill>
            </a:endParaRPr>
          </a:p>
        </p:txBody>
      </p:sp>
      <p:pic>
        <p:nvPicPr>
          <p:cNvPr id="7066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2626" y="1071563"/>
            <a:ext cx="4195763" cy="5194300"/>
          </a:xfrm>
          <a:noFill/>
        </p:spPr>
      </p:pic>
      <p:pic>
        <p:nvPicPr>
          <p:cNvPr id="7066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97113"/>
            <a:ext cx="45720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11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pic>
        <p:nvPicPr>
          <p:cNvPr id="7168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6276" y="1622426"/>
            <a:ext cx="5472113" cy="4257675"/>
          </a:xfrm>
        </p:spPr>
      </p:pic>
    </p:spTree>
    <p:extLst>
      <p:ext uri="{BB962C8B-B14F-4D97-AF65-F5344CB8AC3E}">
        <p14:creationId xmlns:p14="http://schemas.microsoft.com/office/powerpoint/2010/main" val="76602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Times New Roman" panose="02020603050405020304" pitchFamily="18" charset="0"/>
              </a:rPr>
              <a:t>Prolonged QT interval</a:t>
            </a:r>
          </a:p>
        </p:txBody>
      </p:sp>
      <p:pic>
        <p:nvPicPr>
          <p:cNvPr id="7270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3139" y="1887539"/>
            <a:ext cx="7705725" cy="3952875"/>
          </a:xfrm>
        </p:spPr>
      </p:pic>
    </p:spTree>
    <p:extLst>
      <p:ext uri="{BB962C8B-B14F-4D97-AF65-F5344CB8AC3E}">
        <p14:creationId xmlns:p14="http://schemas.microsoft.com/office/powerpoint/2010/main" val="346081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ject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0314" y="214313"/>
            <a:ext cx="3500437" cy="6392862"/>
          </a:xfrm>
          <a:noFill/>
        </p:spPr>
      </p:pic>
      <p:pic>
        <p:nvPicPr>
          <p:cNvPr id="11267" name="object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2626" y="42864"/>
            <a:ext cx="3071813" cy="6815137"/>
          </a:xfrm>
          <a:noFill/>
        </p:spPr>
      </p:pic>
    </p:spTree>
    <p:extLst>
      <p:ext uri="{BB962C8B-B14F-4D97-AF65-F5344CB8AC3E}">
        <p14:creationId xmlns:p14="http://schemas.microsoft.com/office/powerpoint/2010/main" val="383067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189</Words>
  <Application>Microsoft Office PowerPoint</Application>
  <PresentationFormat>Widescreen</PresentationFormat>
  <Paragraphs>76</Paragraphs>
  <Slides>85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0" baseType="lpstr">
      <vt:lpstr>Arial</vt:lpstr>
      <vt:lpstr>Calibri</vt:lpstr>
      <vt:lpstr>Calibri Light</vt:lpstr>
      <vt:lpstr>Times New Roman</vt:lpstr>
      <vt:lpstr>Office Theme</vt:lpstr>
      <vt:lpstr>ECG</vt:lpstr>
      <vt:lpstr>How to Read an ECG</vt:lpstr>
      <vt:lpstr>Automaticity/ Conductivity</vt:lpstr>
      <vt:lpstr>Electrocardiographic Waves, Intervals, and Segments </vt:lpstr>
      <vt:lpstr>Electrocardiographic Waves, Intervals, and Segments </vt:lpstr>
      <vt:lpstr>ECG Paper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</vt:lpstr>
      <vt:lpstr>REG : 1500 /12  , 20 *6</vt:lpstr>
      <vt:lpstr>IRREG</vt:lpstr>
      <vt:lpstr>approach to diagnose common Tachy/bradyarrhythmias </vt:lpstr>
      <vt:lpstr>NSR</vt:lpstr>
      <vt:lpstr>Premature contractions </vt:lpstr>
      <vt:lpstr>Tachycardia</vt:lpstr>
      <vt:lpstr>Narrow complex/REG</vt:lpstr>
      <vt:lpstr>PowerPoint Presentation</vt:lpstr>
      <vt:lpstr>PowerPoint Presentation</vt:lpstr>
      <vt:lpstr>NCT/REG</vt:lpstr>
      <vt:lpstr>NCT/IREG</vt:lpstr>
      <vt:lpstr>WCT/REG</vt:lpstr>
      <vt:lpstr>WCT/REG</vt:lpstr>
      <vt:lpstr>WCT/IREG</vt:lpstr>
      <vt:lpstr>Bradycardia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Axis? (Leads I, II and III shown)</vt:lpstr>
      <vt:lpstr>What is the Axis? (Leads I, II and III shown)</vt:lpstr>
      <vt:lpstr>PowerPoint Presentation</vt:lpstr>
      <vt:lpstr>Abscent</vt:lpstr>
      <vt:lpstr>Inverted</vt:lpstr>
      <vt:lpstr>PowerPoint Presentation</vt:lpstr>
      <vt:lpstr>PowerPoint Presentation</vt:lpstr>
      <vt:lpstr>RAE</vt:lpstr>
      <vt:lpstr>RAE</vt:lpstr>
      <vt:lpstr>LAE</vt:lpstr>
      <vt:lpstr>LAE</vt:lpstr>
      <vt:lpstr>Different morphology</vt:lpstr>
      <vt:lpstr>PR</vt:lpstr>
      <vt:lpstr>Long PR</vt:lpstr>
      <vt:lpstr>Short PR </vt:lpstr>
      <vt:lpstr>PR depression </vt:lpstr>
      <vt:lpstr>PR interval</vt:lpstr>
      <vt:lpstr>6- QRS complex</vt:lpstr>
      <vt:lpstr>Q wave</vt:lpstr>
      <vt:lpstr>Q  wave</vt:lpstr>
      <vt:lpstr>PowerPoint Presentation</vt:lpstr>
      <vt:lpstr>Axis</vt:lpstr>
      <vt:lpstr>PowerPoint Presentation</vt:lpstr>
      <vt:lpstr>RBBB</vt:lpstr>
      <vt:lpstr>LBBB</vt:lpstr>
      <vt:lpstr>RBBB</vt:lpstr>
      <vt:lpstr>LBBB</vt:lpstr>
      <vt:lpstr>PowerPoint Presentation</vt:lpstr>
      <vt:lpstr>LVH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 wave</vt:lpstr>
      <vt:lpstr>PowerPoint Presentation</vt:lpstr>
      <vt:lpstr>PowerPoint Presentation</vt:lpstr>
      <vt:lpstr>9-QT interval</vt:lpstr>
      <vt:lpstr>PowerPoint Presentation</vt:lpstr>
      <vt:lpstr>Prolonged QT interval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ECG 6th year</dc:title>
  <dc:creator>Admin</dc:creator>
  <cp:lastModifiedBy>Admin</cp:lastModifiedBy>
  <cp:revision>6</cp:revision>
  <dcterms:created xsi:type="dcterms:W3CDTF">2022-09-24T08:41:25Z</dcterms:created>
  <dcterms:modified xsi:type="dcterms:W3CDTF">2023-03-15T08:32:16Z</dcterms:modified>
</cp:coreProperties>
</file>