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61" r:id="rId3"/>
    <p:sldId id="266" r:id="rId4"/>
    <p:sldId id="357" r:id="rId5"/>
    <p:sldId id="355" r:id="rId6"/>
    <p:sldId id="353" r:id="rId7"/>
    <p:sldId id="352" r:id="rId8"/>
    <p:sldId id="350" r:id="rId9"/>
    <p:sldId id="284" r:id="rId10"/>
    <p:sldId id="285" r:id="rId11"/>
    <p:sldId id="288" r:id="rId12"/>
    <p:sldId id="267" r:id="rId13"/>
    <p:sldId id="345" r:id="rId14"/>
    <p:sldId id="282" r:id="rId15"/>
    <p:sldId id="281" r:id="rId16"/>
    <p:sldId id="347" r:id="rId17"/>
    <p:sldId id="354" r:id="rId18"/>
    <p:sldId id="356" r:id="rId19"/>
    <p:sldId id="283" r:id="rId20"/>
    <p:sldId id="289" r:id="rId21"/>
    <p:sldId id="325" r:id="rId22"/>
    <p:sldId id="294" r:id="rId23"/>
    <p:sldId id="298" r:id="rId24"/>
    <p:sldId id="301" r:id="rId25"/>
    <p:sldId id="304" r:id="rId26"/>
    <p:sldId id="328" r:id="rId27"/>
    <p:sldId id="330" r:id="rId28"/>
    <p:sldId id="306" r:id="rId29"/>
    <p:sldId id="331" r:id="rId30"/>
    <p:sldId id="308" r:id="rId31"/>
    <p:sldId id="332" r:id="rId32"/>
    <p:sldId id="311" r:id="rId33"/>
    <p:sldId id="333" r:id="rId34"/>
    <p:sldId id="312" r:id="rId35"/>
    <p:sldId id="334" r:id="rId36"/>
    <p:sldId id="336" r:id="rId37"/>
    <p:sldId id="338" r:id="rId38"/>
    <p:sldId id="315" r:id="rId39"/>
    <p:sldId id="342" r:id="rId40"/>
    <p:sldId id="318" r:id="rId41"/>
    <p:sldId id="319" r:id="rId42"/>
    <p:sldId id="344"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sorterViewPr>
    <p:cViewPr>
      <p:scale>
        <a:sx n="66" d="100"/>
        <a:sy n="66" d="100"/>
      </p:scale>
      <p:origin x="0" y="78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EBA5-095F-4FF6-BF7F-4C68170CCD4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D980E1D-866E-4418-AED2-CCA0F94F491A}">
      <dgm:prSet phldrT="[Text]" custT="1"/>
      <dgm:spPr/>
      <dgm:t>
        <a:bodyPr/>
        <a:lstStyle/>
        <a:p>
          <a:r>
            <a:rPr lang="en-US" sz="3200" dirty="0"/>
            <a:t>- Location of receptors</a:t>
          </a:r>
        </a:p>
      </dgm:t>
    </dgm:pt>
    <dgm:pt modelId="{F3D7AAAD-29BA-4915-93AE-EDA69470A1BC}" type="parTrans" cxnId="{1E44811C-685B-4A01-9D0E-E7F723D43501}">
      <dgm:prSet/>
      <dgm:spPr/>
      <dgm:t>
        <a:bodyPr/>
        <a:lstStyle/>
        <a:p>
          <a:endParaRPr lang="en-US"/>
        </a:p>
      </dgm:t>
    </dgm:pt>
    <dgm:pt modelId="{C2B7F9C7-23A4-4A66-A226-3F27E2A90F6D}" type="sibTrans" cxnId="{1E44811C-685B-4A01-9D0E-E7F723D43501}">
      <dgm:prSet/>
      <dgm:spPr/>
      <dgm:t>
        <a:bodyPr/>
        <a:lstStyle/>
        <a:p>
          <a:endParaRPr lang="en-US"/>
        </a:p>
      </dgm:t>
    </dgm:pt>
    <dgm:pt modelId="{00B22873-5B30-41B5-B2F3-0BFB9D98CF40}">
      <dgm:prSet phldrT="[Text]" custT="1"/>
      <dgm:spPr/>
      <dgm:t>
        <a:bodyPr/>
        <a:lstStyle/>
        <a:p>
          <a:pPr algn="l"/>
          <a:r>
            <a:rPr lang="en-US" sz="2400" dirty="0">
              <a:solidFill>
                <a:schemeClr val="tx1"/>
              </a:solidFill>
            </a:rPr>
            <a:t>     Receptors in epithelium:</a:t>
          </a:r>
          <a:r>
            <a:rPr lang="en-US" sz="2400" dirty="0"/>
            <a:t>          </a:t>
          </a:r>
        </a:p>
        <a:p>
          <a:pPr algn="l"/>
          <a:r>
            <a:rPr lang="en-US" sz="2400" dirty="0"/>
            <a:t>Free nerve endings                                   plexus of bonnet                               </a:t>
          </a:r>
          <a:r>
            <a:rPr lang="en-US" sz="2400" dirty="0" err="1"/>
            <a:t>Merkle</a:t>
          </a:r>
          <a:r>
            <a:rPr lang="en-US" sz="2400" dirty="0"/>
            <a:t> tactile disc            </a:t>
          </a:r>
          <a:r>
            <a:rPr lang="en-US" sz="2400" dirty="0" err="1"/>
            <a:t>Neuroepithelium</a:t>
          </a:r>
          <a:r>
            <a:rPr lang="en-US" sz="2400" dirty="0"/>
            <a:t> endings</a:t>
          </a:r>
        </a:p>
      </dgm:t>
    </dgm:pt>
    <dgm:pt modelId="{921F1BF0-0ADC-4CDA-934F-3C31DC409E00}" type="parTrans" cxnId="{91A8F14A-7EF9-4D82-9948-42F0EFB62C8D}">
      <dgm:prSet/>
      <dgm:spPr/>
      <dgm:t>
        <a:bodyPr/>
        <a:lstStyle/>
        <a:p>
          <a:endParaRPr lang="en-US"/>
        </a:p>
      </dgm:t>
    </dgm:pt>
    <dgm:pt modelId="{C7A5F390-194F-46E0-961B-1CB1A28F475D}" type="sibTrans" cxnId="{91A8F14A-7EF9-4D82-9948-42F0EFB62C8D}">
      <dgm:prSet/>
      <dgm:spPr/>
      <dgm:t>
        <a:bodyPr/>
        <a:lstStyle/>
        <a:p>
          <a:endParaRPr lang="en-US"/>
        </a:p>
      </dgm:t>
    </dgm:pt>
    <dgm:pt modelId="{1EB4F30E-C6A0-4B78-A249-F2B7D80C4113}">
      <dgm:prSet phldrT="[Text]" custT="1"/>
      <dgm:spPr/>
      <dgm:t>
        <a:bodyPr/>
        <a:lstStyle/>
        <a:p>
          <a:pPr algn="l"/>
          <a:r>
            <a:rPr lang="en-US" sz="2400" dirty="0">
              <a:solidFill>
                <a:schemeClr val="tx1"/>
              </a:solidFill>
            </a:rPr>
            <a:t>Receptors in muscular tissue:                </a:t>
          </a:r>
        </a:p>
        <a:p>
          <a:pPr algn="l"/>
          <a:r>
            <a:rPr lang="en-US" sz="2400" dirty="0"/>
            <a:t>Muscle spindle</a:t>
          </a:r>
        </a:p>
      </dgm:t>
    </dgm:pt>
    <dgm:pt modelId="{A66AFD96-B31C-46DF-82E2-2A3A607387BE}" type="parTrans" cxnId="{AB0031B3-CC04-4435-A45F-AE1060D275AF}">
      <dgm:prSet/>
      <dgm:spPr/>
      <dgm:t>
        <a:bodyPr/>
        <a:lstStyle/>
        <a:p>
          <a:endParaRPr lang="en-US"/>
        </a:p>
      </dgm:t>
    </dgm:pt>
    <dgm:pt modelId="{28A8D504-CE57-457F-A919-45716FE74297}" type="sibTrans" cxnId="{AB0031B3-CC04-4435-A45F-AE1060D275AF}">
      <dgm:prSet/>
      <dgm:spPr/>
      <dgm:t>
        <a:bodyPr/>
        <a:lstStyle/>
        <a:p>
          <a:endParaRPr lang="en-US"/>
        </a:p>
      </dgm:t>
    </dgm:pt>
    <dgm:pt modelId="{16334CDF-081F-4856-94DD-A80D8B253D14}">
      <dgm:prSet phldrT="[Text]" custT="1"/>
      <dgm:spPr/>
      <dgm:t>
        <a:bodyPr/>
        <a:lstStyle/>
        <a:p>
          <a:pPr algn="l"/>
          <a:r>
            <a:rPr lang="en-US" sz="2400" dirty="0">
              <a:solidFill>
                <a:schemeClr val="tx1"/>
              </a:solidFill>
            </a:rPr>
            <a:t>           Receptors in CT:                                                  </a:t>
          </a:r>
          <a:r>
            <a:rPr lang="en-US" sz="2400" dirty="0">
              <a:solidFill>
                <a:schemeClr val="bg1"/>
              </a:solidFill>
            </a:rPr>
            <a:t>Fr</a:t>
          </a:r>
          <a:r>
            <a:rPr lang="en-US" sz="2400" dirty="0"/>
            <a:t>ee nerve endings                            </a:t>
          </a:r>
          <a:r>
            <a:rPr lang="en-US" sz="2400" dirty="0" err="1"/>
            <a:t>Meissner</a:t>
          </a:r>
          <a:r>
            <a:rPr lang="en-US" sz="2400" dirty="0"/>
            <a:t> corpuscle                                 Krause end bulb                                      </a:t>
          </a:r>
          <a:r>
            <a:rPr lang="en-US" sz="2400" dirty="0" err="1"/>
            <a:t>Pacinian</a:t>
          </a:r>
          <a:r>
            <a:rPr lang="en-US" sz="2400" dirty="0"/>
            <a:t> </a:t>
          </a:r>
          <a:r>
            <a:rPr lang="en-US" sz="2400" dirty="0" err="1"/>
            <a:t>copuscle</a:t>
          </a:r>
          <a:r>
            <a:rPr lang="en-US" sz="2400" dirty="0"/>
            <a:t> </a:t>
          </a:r>
        </a:p>
        <a:p>
          <a:pPr algn="l"/>
          <a:r>
            <a:rPr lang="en-US" sz="2400" dirty="0" err="1"/>
            <a:t>Ruffini’s</a:t>
          </a:r>
          <a:r>
            <a:rPr lang="en-US" sz="2400" dirty="0"/>
            <a:t> end organ </a:t>
          </a:r>
        </a:p>
        <a:p>
          <a:pPr algn="l"/>
          <a:r>
            <a:rPr lang="en-US" sz="2400" dirty="0"/>
            <a:t>Golgi tendon organ (tendon spindle  </a:t>
          </a:r>
        </a:p>
      </dgm:t>
    </dgm:pt>
    <dgm:pt modelId="{A83B5F15-F564-4A49-87C4-4B2699C0C489}" type="parTrans" cxnId="{6C42C5AC-05DD-4D5A-BC07-AF4DA0AE31BE}">
      <dgm:prSet/>
      <dgm:spPr/>
      <dgm:t>
        <a:bodyPr/>
        <a:lstStyle/>
        <a:p>
          <a:endParaRPr lang="en-US"/>
        </a:p>
      </dgm:t>
    </dgm:pt>
    <dgm:pt modelId="{2653A719-DD6B-4762-A38F-A540BA2F9729}" type="sibTrans" cxnId="{6C42C5AC-05DD-4D5A-BC07-AF4DA0AE31BE}">
      <dgm:prSet/>
      <dgm:spPr/>
      <dgm:t>
        <a:bodyPr/>
        <a:lstStyle/>
        <a:p>
          <a:endParaRPr lang="en-US"/>
        </a:p>
      </dgm:t>
    </dgm:pt>
    <dgm:pt modelId="{79600A39-33EC-4A6C-8FFA-13F906BDF5A9}" type="pres">
      <dgm:prSet presAssocID="{ECDEEBA5-095F-4FF6-BF7F-4C68170CCD42}" presName="Name0" presStyleCnt="0">
        <dgm:presLayoutVars>
          <dgm:chPref val="1"/>
          <dgm:dir/>
          <dgm:animOne val="branch"/>
          <dgm:animLvl val="lvl"/>
          <dgm:resizeHandles val="exact"/>
        </dgm:presLayoutVars>
      </dgm:prSet>
      <dgm:spPr/>
    </dgm:pt>
    <dgm:pt modelId="{C7492DBA-AA45-471F-8793-C28100163FD0}" type="pres">
      <dgm:prSet presAssocID="{AD980E1D-866E-4418-AED2-CCA0F94F491A}" presName="root1" presStyleCnt="0"/>
      <dgm:spPr/>
    </dgm:pt>
    <dgm:pt modelId="{DC7E6162-0126-4A5E-B8A2-71F695729F2A}" type="pres">
      <dgm:prSet presAssocID="{AD980E1D-866E-4418-AED2-CCA0F94F491A}" presName="LevelOneTextNode" presStyleLbl="node0" presStyleIdx="0" presStyleCnt="1" custAng="5400000" custScaleX="238095" custScaleY="53787">
        <dgm:presLayoutVars>
          <dgm:chPref val="3"/>
        </dgm:presLayoutVars>
      </dgm:prSet>
      <dgm:spPr/>
    </dgm:pt>
    <dgm:pt modelId="{9241E38C-B722-440F-9717-FAAD9A858863}" type="pres">
      <dgm:prSet presAssocID="{AD980E1D-866E-4418-AED2-CCA0F94F491A}" presName="level2hierChild" presStyleCnt="0"/>
      <dgm:spPr/>
    </dgm:pt>
    <dgm:pt modelId="{FF5CBB00-DA7F-4401-9539-E513636B745E}" type="pres">
      <dgm:prSet presAssocID="{921F1BF0-0ADC-4CDA-934F-3C31DC409E00}" presName="conn2-1" presStyleLbl="parChTrans1D2" presStyleIdx="0" presStyleCnt="3"/>
      <dgm:spPr/>
    </dgm:pt>
    <dgm:pt modelId="{03C21D25-2EF7-4308-9CF7-BFF1C47CBBCB}" type="pres">
      <dgm:prSet presAssocID="{921F1BF0-0ADC-4CDA-934F-3C31DC409E00}" presName="connTx" presStyleLbl="parChTrans1D2" presStyleIdx="0" presStyleCnt="3"/>
      <dgm:spPr/>
    </dgm:pt>
    <dgm:pt modelId="{6D08F7B3-4C32-4A0D-8600-B4891812E4B7}" type="pres">
      <dgm:prSet presAssocID="{00B22873-5B30-41B5-B2F3-0BFB9D98CF40}" presName="root2" presStyleCnt="0"/>
      <dgm:spPr/>
    </dgm:pt>
    <dgm:pt modelId="{DE33C631-45A2-44B1-BB5B-7A80AB0E7A09}" type="pres">
      <dgm:prSet presAssocID="{00B22873-5B30-41B5-B2F3-0BFB9D98CF40}" presName="LevelTwoTextNode" presStyleLbl="node2" presStyleIdx="0" presStyleCnt="3" custScaleX="173754" custScaleY="283404" custLinFactNeighborX="3580" custLinFactNeighborY="16580">
        <dgm:presLayoutVars>
          <dgm:chPref val="3"/>
        </dgm:presLayoutVars>
      </dgm:prSet>
      <dgm:spPr/>
    </dgm:pt>
    <dgm:pt modelId="{0CA345FD-D0D6-492C-8007-9A5919F5460C}" type="pres">
      <dgm:prSet presAssocID="{00B22873-5B30-41B5-B2F3-0BFB9D98CF40}" presName="level3hierChild" presStyleCnt="0"/>
      <dgm:spPr/>
    </dgm:pt>
    <dgm:pt modelId="{8F52FB57-34B0-4B62-9BE4-FA0BF1853984}" type="pres">
      <dgm:prSet presAssocID="{A83B5F15-F564-4A49-87C4-4B2699C0C489}" presName="conn2-1" presStyleLbl="parChTrans1D2" presStyleIdx="1" presStyleCnt="3"/>
      <dgm:spPr/>
    </dgm:pt>
    <dgm:pt modelId="{8126B04F-2683-40C8-8A5D-E7CA77506FB2}" type="pres">
      <dgm:prSet presAssocID="{A83B5F15-F564-4A49-87C4-4B2699C0C489}" presName="connTx" presStyleLbl="parChTrans1D2" presStyleIdx="1" presStyleCnt="3"/>
      <dgm:spPr/>
    </dgm:pt>
    <dgm:pt modelId="{9C3F9A4D-3A50-43F5-A425-3ADFFFE36567}" type="pres">
      <dgm:prSet presAssocID="{16334CDF-081F-4856-94DD-A80D8B253D14}" presName="root2" presStyleCnt="0"/>
      <dgm:spPr/>
    </dgm:pt>
    <dgm:pt modelId="{C8090C61-3F03-4496-8CD7-14CBD0643620}" type="pres">
      <dgm:prSet presAssocID="{16334CDF-081F-4856-94DD-A80D8B253D14}" presName="LevelTwoTextNode" presStyleLbl="node2" presStyleIdx="1" presStyleCnt="3" custScaleX="173754" custScaleY="445254" custLinFactNeighborX="2917" custLinFactNeighborY="8803">
        <dgm:presLayoutVars>
          <dgm:chPref val="3"/>
        </dgm:presLayoutVars>
      </dgm:prSet>
      <dgm:spPr/>
    </dgm:pt>
    <dgm:pt modelId="{E14FDF52-CB09-4169-B8D3-E4307F149E6C}" type="pres">
      <dgm:prSet presAssocID="{16334CDF-081F-4856-94DD-A80D8B253D14}" presName="level3hierChild" presStyleCnt="0"/>
      <dgm:spPr/>
    </dgm:pt>
    <dgm:pt modelId="{B4BF64CC-D05C-4A5E-970A-DA178BE7CA90}" type="pres">
      <dgm:prSet presAssocID="{A66AFD96-B31C-46DF-82E2-2A3A607387BE}" presName="conn2-1" presStyleLbl="parChTrans1D2" presStyleIdx="2" presStyleCnt="3"/>
      <dgm:spPr/>
    </dgm:pt>
    <dgm:pt modelId="{CCAC2C73-F3D4-4F03-A1CF-463B0B5CDFA0}" type="pres">
      <dgm:prSet presAssocID="{A66AFD96-B31C-46DF-82E2-2A3A607387BE}" presName="connTx" presStyleLbl="parChTrans1D2" presStyleIdx="2" presStyleCnt="3"/>
      <dgm:spPr/>
    </dgm:pt>
    <dgm:pt modelId="{79199065-1A88-4050-9F93-7DE636586EA2}" type="pres">
      <dgm:prSet presAssocID="{1EB4F30E-C6A0-4B78-A249-F2B7D80C4113}" presName="root2" presStyleCnt="0"/>
      <dgm:spPr/>
    </dgm:pt>
    <dgm:pt modelId="{986903A5-3B08-453F-AA28-18901AE15019}" type="pres">
      <dgm:prSet presAssocID="{1EB4F30E-C6A0-4B78-A249-F2B7D80C4113}" presName="LevelTwoTextNode" presStyleLbl="node2" presStyleIdx="2" presStyleCnt="3" custScaleX="180636" custScaleY="168128" custLinFactNeighborX="2319">
        <dgm:presLayoutVars>
          <dgm:chPref val="3"/>
        </dgm:presLayoutVars>
      </dgm:prSet>
      <dgm:spPr/>
    </dgm:pt>
    <dgm:pt modelId="{5EB73E26-E773-4D59-B2D4-B3D6B4F7E0AA}" type="pres">
      <dgm:prSet presAssocID="{1EB4F30E-C6A0-4B78-A249-F2B7D80C4113}" presName="level3hierChild" presStyleCnt="0"/>
      <dgm:spPr/>
    </dgm:pt>
  </dgm:ptLst>
  <dgm:cxnLst>
    <dgm:cxn modelId="{CCE0EC0A-EF6E-4FAA-8165-2C3710A3A0FF}" type="presOf" srcId="{00B22873-5B30-41B5-B2F3-0BFB9D98CF40}" destId="{DE33C631-45A2-44B1-BB5B-7A80AB0E7A09}" srcOrd="0" destOrd="0" presId="urn:microsoft.com/office/officeart/2008/layout/HorizontalMultiLevelHierarchy"/>
    <dgm:cxn modelId="{008F780D-7E31-46C9-B992-4D0D0F93B806}" type="presOf" srcId="{1EB4F30E-C6A0-4B78-A249-F2B7D80C4113}" destId="{986903A5-3B08-453F-AA28-18901AE15019}" srcOrd="0" destOrd="0" presId="urn:microsoft.com/office/officeart/2008/layout/HorizontalMultiLevelHierarchy"/>
    <dgm:cxn modelId="{1E44811C-685B-4A01-9D0E-E7F723D43501}" srcId="{ECDEEBA5-095F-4FF6-BF7F-4C68170CCD42}" destId="{AD980E1D-866E-4418-AED2-CCA0F94F491A}" srcOrd="0" destOrd="0" parTransId="{F3D7AAAD-29BA-4915-93AE-EDA69470A1BC}" sibTransId="{C2B7F9C7-23A4-4A66-A226-3F27E2A90F6D}"/>
    <dgm:cxn modelId="{A9A66342-5C12-47ED-987E-844EEBF67C67}" type="presOf" srcId="{A83B5F15-F564-4A49-87C4-4B2699C0C489}" destId="{8F52FB57-34B0-4B62-9BE4-FA0BF1853984}" srcOrd="0" destOrd="0" presId="urn:microsoft.com/office/officeart/2008/layout/HorizontalMultiLevelHierarchy"/>
    <dgm:cxn modelId="{E0D5B162-11D6-49EA-BBF3-28413C82E66A}" type="presOf" srcId="{A83B5F15-F564-4A49-87C4-4B2699C0C489}" destId="{8126B04F-2683-40C8-8A5D-E7CA77506FB2}" srcOrd="1" destOrd="0" presId="urn:microsoft.com/office/officeart/2008/layout/HorizontalMultiLevelHierarchy"/>
    <dgm:cxn modelId="{91A8F14A-7EF9-4D82-9948-42F0EFB62C8D}" srcId="{AD980E1D-866E-4418-AED2-CCA0F94F491A}" destId="{00B22873-5B30-41B5-B2F3-0BFB9D98CF40}" srcOrd="0" destOrd="0" parTransId="{921F1BF0-0ADC-4CDA-934F-3C31DC409E00}" sibTransId="{C7A5F390-194F-46E0-961B-1CB1A28F475D}"/>
    <dgm:cxn modelId="{A23DFB54-E72F-4234-9EBF-B5EE151CD906}" type="presOf" srcId="{16334CDF-081F-4856-94DD-A80D8B253D14}" destId="{C8090C61-3F03-4496-8CD7-14CBD0643620}" srcOrd="0" destOrd="0" presId="urn:microsoft.com/office/officeart/2008/layout/HorizontalMultiLevelHierarchy"/>
    <dgm:cxn modelId="{A18224A4-D091-4BA7-9ED8-1439F29DA041}" type="presOf" srcId="{A66AFD96-B31C-46DF-82E2-2A3A607387BE}" destId="{CCAC2C73-F3D4-4F03-A1CF-463B0B5CDFA0}" srcOrd="1" destOrd="0" presId="urn:microsoft.com/office/officeart/2008/layout/HorizontalMultiLevelHierarchy"/>
    <dgm:cxn modelId="{6C42C5AC-05DD-4D5A-BC07-AF4DA0AE31BE}" srcId="{AD980E1D-866E-4418-AED2-CCA0F94F491A}" destId="{16334CDF-081F-4856-94DD-A80D8B253D14}" srcOrd="1" destOrd="0" parTransId="{A83B5F15-F564-4A49-87C4-4B2699C0C489}" sibTransId="{2653A719-DD6B-4762-A38F-A540BA2F9729}"/>
    <dgm:cxn modelId="{AB0031B3-CC04-4435-A45F-AE1060D275AF}" srcId="{AD980E1D-866E-4418-AED2-CCA0F94F491A}" destId="{1EB4F30E-C6A0-4B78-A249-F2B7D80C4113}" srcOrd="2" destOrd="0" parTransId="{A66AFD96-B31C-46DF-82E2-2A3A607387BE}" sibTransId="{28A8D504-CE57-457F-A919-45716FE74297}"/>
    <dgm:cxn modelId="{F1518ECD-2AF4-434A-AD75-35C8F78F9C9B}" type="presOf" srcId="{921F1BF0-0ADC-4CDA-934F-3C31DC409E00}" destId="{03C21D25-2EF7-4308-9CF7-BFF1C47CBBCB}" srcOrd="1" destOrd="0" presId="urn:microsoft.com/office/officeart/2008/layout/HorizontalMultiLevelHierarchy"/>
    <dgm:cxn modelId="{BCA9B6DD-DCF1-4F4A-94AE-D594280D74BF}" type="presOf" srcId="{A66AFD96-B31C-46DF-82E2-2A3A607387BE}" destId="{B4BF64CC-D05C-4A5E-970A-DA178BE7CA90}" srcOrd="0" destOrd="0" presId="urn:microsoft.com/office/officeart/2008/layout/HorizontalMultiLevelHierarchy"/>
    <dgm:cxn modelId="{44EBC1E3-E7B6-4887-8F78-D86A97D22D35}" type="presOf" srcId="{AD980E1D-866E-4418-AED2-CCA0F94F491A}" destId="{DC7E6162-0126-4A5E-B8A2-71F695729F2A}" srcOrd="0" destOrd="0" presId="urn:microsoft.com/office/officeart/2008/layout/HorizontalMultiLevelHierarchy"/>
    <dgm:cxn modelId="{7C2629E4-92E9-4D67-AF7E-D2BB0DD024EB}" type="presOf" srcId="{921F1BF0-0ADC-4CDA-934F-3C31DC409E00}" destId="{FF5CBB00-DA7F-4401-9539-E513636B745E}" srcOrd="0" destOrd="0" presId="urn:microsoft.com/office/officeart/2008/layout/HorizontalMultiLevelHierarchy"/>
    <dgm:cxn modelId="{0FD078F9-A0F7-449F-A06D-12CE0DA0B0D8}" type="presOf" srcId="{ECDEEBA5-095F-4FF6-BF7F-4C68170CCD42}" destId="{79600A39-33EC-4A6C-8FFA-13F906BDF5A9}" srcOrd="0" destOrd="0" presId="urn:microsoft.com/office/officeart/2008/layout/HorizontalMultiLevelHierarchy"/>
    <dgm:cxn modelId="{DD1B8ECB-9578-49D1-BD2F-41ED7026A08E}" type="presParOf" srcId="{79600A39-33EC-4A6C-8FFA-13F906BDF5A9}" destId="{C7492DBA-AA45-471F-8793-C28100163FD0}" srcOrd="0" destOrd="0" presId="urn:microsoft.com/office/officeart/2008/layout/HorizontalMultiLevelHierarchy"/>
    <dgm:cxn modelId="{C8EA0C20-7EB8-4127-A4AD-42DA882BA305}" type="presParOf" srcId="{C7492DBA-AA45-471F-8793-C28100163FD0}" destId="{DC7E6162-0126-4A5E-B8A2-71F695729F2A}" srcOrd="0" destOrd="0" presId="urn:microsoft.com/office/officeart/2008/layout/HorizontalMultiLevelHierarchy"/>
    <dgm:cxn modelId="{FD271DBB-758F-479E-9ED9-CA46C33D0539}" type="presParOf" srcId="{C7492DBA-AA45-471F-8793-C28100163FD0}" destId="{9241E38C-B722-440F-9717-FAAD9A858863}" srcOrd="1" destOrd="0" presId="urn:microsoft.com/office/officeart/2008/layout/HorizontalMultiLevelHierarchy"/>
    <dgm:cxn modelId="{6D1135F1-E21A-47DF-9149-A03BF25BB993}" type="presParOf" srcId="{9241E38C-B722-440F-9717-FAAD9A858863}" destId="{FF5CBB00-DA7F-4401-9539-E513636B745E}" srcOrd="0" destOrd="0" presId="urn:microsoft.com/office/officeart/2008/layout/HorizontalMultiLevelHierarchy"/>
    <dgm:cxn modelId="{CA89A6F0-D7E4-4681-9E4A-DFE33EA5C1DE}" type="presParOf" srcId="{FF5CBB00-DA7F-4401-9539-E513636B745E}" destId="{03C21D25-2EF7-4308-9CF7-BFF1C47CBBCB}" srcOrd="0" destOrd="0" presId="urn:microsoft.com/office/officeart/2008/layout/HorizontalMultiLevelHierarchy"/>
    <dgm:cxn modelId="{DEA52F9F-1A27-4601-80C5-8E840B79E0CA}" type="presParOf" srcId="{9241E38C-B722-440F-9717-FAAD9A858863}" destId="{6D08F7B3-4C32-4A0D-8600-B4891812E4B7}" srcOrd="1" destOrd="0" presId="urn:microsoft.com/office/officeart/2008/layout/HorizontalMultiLevelHierarchy"/>
    <dgm:cxn modelId="{AAF23D46-42AD-414F-A086-E819877FE90E}" type="presParOf" srcId="{6D08F7B3-4C32-4A0D-8600-B4891812E4B7}" destId="{DE33C631-45A2-44B1-BB5B-7A80AB0E7A09}" srcOrd="0" destOrd="0" presId="urn:microsoft.com/office/officeart/2008/layout/HorizontalMultiLevelHierarchy"/>
    <dgm:cxn modelId="{1604E51C-9D73-4CA8-8FE4-B95C9DBDB27A}" type="presParOf" srcId="{6D08F7B3-4C32-4A0D-8600-B4891812E4B7}" destId="{0CA345FD-D0D6-492C-8007-9A5919F5460C}" srcOrd="1" destOrd="0" presId="urn:microsoft.com/office/officeart/2008/layout/HorizontalMultiLevelHierarchy"/>
    <dgm:cxn modelId="{E6FC0D41-056C-4551-B134-4EA0FF2741D8}" type="presParOf" srcId="{9241E38C-B722-440F-9717-FAAD9A858863}" destId="{8F52FB57-34B0-4B62-9BE4-FA0BF1853984}" srcOrd="2" destOrd="0" presId="urn:microsoft.com/office/officeart/2008/layout/HorizontalMultiLevelHierarchy"/>
    <dgm:cxn modelId="{053C561A-C0EE-4274-B0C6-887C6A144026}" type="presParOf" srcId="{8F52FB57-34B0-4B62-9BE4-FA0BF1853984}" destId="{8126B04F-2683-40C8-8A5D-E7CA77506FB2}" srcOrd="0" destOrd="0" presId="urn:microsoft.com/office/officeart/2008/layout/HorizontalMultiLevelHierarchy"/>
    <dgm:cxn modelId="{778AD02B-E86C-43BF-9DCC-353C95A28572}" type="presParOf" srcId="{9241E38C-B722-440F-9717-FAAD9A858863}" destId="{9C3F9A4D-3A50-43F5-A425-3ADFFFE36567}" srcOrd="3" destOrd="0" presId="urn:microsoft.com/office/officeart/2008/layout/HorizontalMultiLevelHierarchy"/>
    <dgm:cxn modelId="{67CA3477-2366-436E-9234-165E2F42455E}" type="presParOf" srcId="{9C3F9A4D-3A50-43F5-A425-3ADFFFE36567}" destId="{C8090C61-3F03-4496-8CD7-14CBD0643620}" srcOrd="0" destOrd="0" presId="urn:microsoft.com/office/officeart/2008/layout/HorizontalMultiLevelHierarchy"/>
    <dgm:cxn modelId="{48D59D39-F3F5-484D-B200-A6A4EBA73BC8}" type="presParOf" srcId="{9C3F9A4D-3A50-43F5-A425-3ADFFFE36567}" destId="{E14FDF52-CB09-4169-B8D3-E4307F149E6C}" srcOrd="1" destOrd="0" presId="urn:microsoft.com/office/officeart/2008/layout/HorizontalMultiLevelHierarchy"/>
    <dgm:cxn modelId="{B646A80C-EC1E-426E-A489-B2A6182687D5}" type="presParOf" srcId="{9241E38C-B722-440F-9717-FAAD9A858863}" destId="{B4BF64CC-D05C-4A5E-970A-DA178BE7CA90}" srcOrd="4" destOrd="0" presId="urn:microsoft.com/office/officeart/2008/layout/HorizontalMultiLevelHierarchy"/>
    <dgm:cxn modelId="{BE234FD8-5C1F-41AC-A512-FC4AD035ADFC}" type="presParOf" srcId="{B4BF64CC-D05C-4A5E-970A-DA178BE7CA90}" destId="{CCAC2C73-F3D4-4F03-A1CF-463B0B5CDFA0}" srcOrd="0" destOrd="0" presId="urn:microsoft.com/office/officeart/2008/layout/HorizontalMultiLevelHierarchy"/>
    <dgm:cxn modelId="{95F2A3A4-4BD8-45F6-A919-A3D4981BFFAD}" type="presParOf" srcId="{9241E38C-B722-440F-9717-FAAD9A858863}" destId="{79199065-1A88-4050-9F93-7DE636586EA2}" srcOrd="5" destOrd="0" presId="urn:microsoft.com/office/officeart/2008/layout/HorizontalMultiLevelHierarchy"/>
    <dgm:cxn modelId="{5E758F7F-7C31-4322-8912-8605EC1A9FFB}" type="presParOf" srcId="{79199065-1A88-4050-9F93-7DE636586EA2}" destId="{986903A5-3B08-453F-AA28-18901AE15019}" srcOrd="0" destOrd="0" presId="urn:microsoft.com/office/officeart/2008/layout/HorizontalMultiLevelHierarchy"/>
    <dgm:cxn modelId="{17904BD0-581B-4861-824D-10E65C9E9CF4}" type="presParOf" srcId="{79199065-1A88-4050-9F93-7DE636586EA2}" destId="{5EB73E26-E773-4D59-B2D4-B3D6B4F7E0AA}" srcOrd="1" destOrd="0" presId="urn:microsoft.com/office/officeart/2008/layout/HorizontalMultiLevelHierarchy"/>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F64CC-D05C-4A5E-970A-DA178BE7CA90}">
      <dsp:nvSpPr>
        <dsp:cNvPr id="0" name=""/>
        <dsp:cNvSpPr/>
      </dsp:nvSpPr>
      <dsp:spPr>
        <a:xfrm>
          <a:off x="2928696" y="3322637"/>
          <a:ext cx="513101" cy="2728797"/>
        </a:xfrm>
        <a:custGeom>
          <a:avLst/>
          <a:gdLst/>
          <a:ahLst/>
          <a:cxnLst/>
          <a:rect l="0" t="0" r="0" b="0"/>
          <a:pathLst>
            <a:path>
              <a:moveTo>
                <a:pt x="0" y="0"/>
              </a:moveTo>
              <a:lnTo>
                <a:pt x="256550" y="0"/>
              </a:lnTo>
              <a:lnTo>
                <a:pt x="256550" y="2728797"/>
              </a:lnTo>
              <a:lnTo>
                <a:pt x="513101" y="27287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115831" y="4617620"/>
        <a:ext cx="138830" cy="138830"/>
      </dsp:txXfrm>
    </dsp:sp>
    <dsp:sp modelId="{8F52FB57-34B0-4B62-9BE4-FA0BF1853984}">
      <dsp:nvSpPr>
        <dsp:cNvPr id="0" name=""/>
        <dsp:cNvSpPr/>
      </dsp:nvSpPr>
      <dsp:spPr>
        <a:xfrm>
          <a:off x="2928696" y="3322637"/>
          <a:ext cx="526848" cy="465683"/>
        </a:xfrm>
        <a:custGeom>
          <a:avLst/>
          <a:gdLst/>
          <a:ahLst/>
          <a:cxnLst/>
          <a:rect l="0" t="0" r="0" b="0"/>
          <a:pathLst>
            <a:path>
              <a:moveTo>
                <a:pt x="0" y="0"/>
              </a:moveTo>
              <a:lnTo>
                <a:pt x="263424" y="0"/>
              </a:lnTo>
              <a:lnTo>
                <a:pt x="263424" y="465683"/>
              </a:lnTo>
              <a:lnTo>
                <a:pt x="526848" y="4656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4541" y="3537900"/>
        <a:ext cx="35157" cy="35157"/>
      </dsp:txXfrm>
    </dsp:sp>
    <dsp:sp modelId="{FF5CBB00-DA7F-4401-9539-E513636B745E}">
      <dsp:nvSpPr>
        <dsp:cNvPr id="0" name=""/>
        <dsp:cNvSpPr/>
      </dsp:nvSpPr>
      <dsp:spPr>
        <a:xfrm>
          <a:off x="2928696" y="1114032"/>
          <a:ext cx="542090" cy="2208605"/>
        </a:xfrm>
        <a:custGeom>
          <a:avLst/>
          <a:gdLst/>
          <a:ahLst/>
          <a:cxnLst/>
          <a:rect l="0" t="0" r="0" b="0"/>
          <a:pathLst>
            <a:path>
              <a:moveTo>
                <a:pt x="0" y="2208605"/>
              </a:moveTo>
              <a:lnTo>
                <a:pt x="271045" y="2208605"/>
              </a:lnTo>
              <a:lnTo>
                <a:pt x="271045" y="0"/>
              </a:lnTo>
              <a:lnTo>
                <a:pt x="5420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142887" y="2161480"/>
        <a:ext cx="113707" cy="113707"/>
      </dsp:txXfrm>
    </dsp:sp>
    <dsp:sp modelId="{DC7E6162-0126-4A5E-B8A2-71F695729F2A}">
      <dsp:nvSpPr>
        <dsp:cNvPr id="0" name=""/>
        <dsp:cNvSpPr/>
      </dsp:nvSpPr>
      <dsp:spPr>
        <a:xfrm>
          <a:off x="1102211" y="2488236"/>
          <a:ext cx="1984167" cy="1668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 Location of receptors</a:t>
          </a:r>
        </a:p>
      </dsp:txBody>
      <dsp:txXfrm>
        <a:off x="1102211" y="2488236"/>
        <a:ext cx="1984167" cy="1668802"/>
      </dsp:txXfrm>
    </dsp:sp>
    <dsp:sp modelId="{DE33C631-45A2-44B1-BB5B-7A80AB0E7A09}">
      <dsp:nvSpPr>
        <dsp:cNvPr id="0" name=""/>
        <dsp:cNvSpPr/>
      </dsp:nvSpPr>
      <dsp:spPr>
        <a:xfrm>
          <a:off x="3470787" y="120846"/>
          <a:ext cx="3994507" cy="19863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     Receptors in epithelium:</a:t>
          </a:r>
          <a:r>
            <a:rPr lang="en-US" sz="2400" kern="1200" dirty="0"/>
            <a:t>          </a:t>
          </a:r>
        </a:p>
        <a:p>
          <a:pPr marL="0" lvl="0" indent="0" algn="l" defTabSz="1066800">
            <a:lnSpc>
              <a:spcPct val="90000"/>
            </a:lnSpc>
            <a:spcBef>
              <a:spcPct val="0"/>
            </a:spcBef>
            <a:spcAft>
              <a:spcPct val="35000"/>
            </a:spcAft>
            <a:buNone/>
          </a:pPr>
          <a:r>
            <a:rPr lang="en-US" sz="2400" kern="1200" dirty="0"/>
            <a:t>Free nerve endings                                   plexus of bonnet                               </a:t>
          </a:r>
          <a:r>
            <a:rPr lang="en-US" sz="2400" kern="1200" dirty="0" err="1"/>
            <a:t>Merkle</a:t>
          </a:r>
          <a:r>
            <a:rPr lang="en-US" sz="2400" kern="1200" dirty="0"/>
            <a:t> tactile disc            </a:t>
          </a:r>
          <a:r>
            <a:rPr lang="en-US" sz="2400" kern="1200" dirty="0" err="1"/>
            <a:t>Neuroepithelium</a:t>
          </a:r>
          <a:r>
            <a:rPr lang="en-US" sz="2400" kern="1200" dirty="0"/>
            <a:t> endings</a:t>
          </a:r>
        </a:p>
      </dsp:txBody>
      <dsp:txXfrm>
        <a:off x="3470787" y="120846"/>
        <a:ext cx="3994507" cy="1986371"/>
      </dsp:txXfrm>
    </dsp:sp>
    <dsp:sp modelId="{C8090C61-3F03-4496-8CD7-14CBD0643620}">
      <dsp:nvSpPr>
        <dsp:cNvPr id="0" name=""/>
        <dsp:cNvSpPr/>
      </dsp:nvSpPr>
      <dsp:spPr>
        <a:xfrm>
          <a:off x="3455545" y="2227933"/>
          <a:ext cx="3994507" cy="3120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           Receptors in CT:                                                  </a:t>
          </a:r>
          <a:r>
            <a:rPr lang="en-US" sz="2400" kern="1200" dirty="0">
              <a:solidFill>
                <a:schemeClr val="bg1"/>
              </a:solidFill>
            </a:rPr>
            <a:t>Fr</a:t>
          </a:r>
          <a:r>
            <a:rPr lang="en-US" sz="2400" kern="1200" dirty="0"/>
            <a:t>ee nerve endings                            </a:t>
          </a:r>
          <a:r>
            <a:rPr lang="en-US" sz="2400" kern="1200" dirty="0" err="1"/>
            <a:t>Meissner</a:t>
          </a:r>
          <a:r>
            <a:rPr lang="en-US" sz="2400" kern="1200" dirty="0"/>
            <a:t> corpuscle                                 Krause end bulb                                      </a:t>
          </a:r>
          <a:r>
            <a:rPr lang="en-US" sz="2400" kern="1200" dirty="0" err="1"/>
            <a:t>Pacinian</a:t>
          </a:r>
          <a:r>
            <a:rPr lang="en-US" sz="2400" kern="1200" dirty="0"/>
            <a:t> </a:t>
          </a:r>
          <a:r>
            <a:rPr lang="en-US" sz="2400" kern="1200" dirty="0" err="1"/>
            <a:t>copuscle</a:t>
          </a:r>
          <a:r>
            <a:rPr lang="en-US" sz="2400" kern="1200" dirty="0"/>
            <a:t> </a:t>
          </a:r>
        </a:p>
        <a:p>
          <a:pPr marL="0" lvl="0" indent="0" algn="l" defTabSz="1066800">
            <a:lnSpc>
              <a:spcPct val="90000"/>
            </a:lnSpc>
            <a:spcBef>
              <a:spcPct val="0"/>
            </a:spcBef>
            <a:spcAft>
              <a:spcPct val="35000"/>
            </a:spcAft>
            <a:buNone/>
          </a:pPr>
          <a:r>
            <a:rPr lang="en-US" sz="2400" kern="1200" dirty="0" err="1"/>
            <a:t>Ruffini’s</a:t>
          </a:r>
          <a:r>
            <a:rPr lang="en-US" sz="2400" kern="1200" dirty="0"/>
            <a:t> end organ </a:t>
          </a:r>
        </a:p>
        <a:p>
          <a:pPr marL="0" lvl="0" indent="0" algn="l" defTabSz="1066800">
            <a:lnSpc>
              <a:spcPct val="90000"/>
            </a:lnSpc>
            <a:spcBef>
              <a:spcPct val="0"/>
            </a:spcBef>
            <a:spcAft>
              <a:spcPct val="35000"/>
            </a:spcAft>
            <a:buNone/>
          </a:pPr>
          <a:r>
            <a:rPr lang="en-US" sz="2400" kern="1200" dirty="0"/>
            <a:t>Golgi tendon organ (tendon spindle  </a:t>
          </a:r>
        </a:p>
      </dsp:txBody>
      <dsp:txXfrm>
        <a:off x="3455545" y="2227933"/>
        <a:ext cx="3994507" cy="3120774"/>
      </dsp:txXfrm>
    </dsp:sp>
    <dsp:sp modelId="{986903A5-3B08-453F-AA28-18901AE15019}">
      <dsp:nvSpPr>
        <dsp:cNvPr id="0" name=""/>
        <dsp:cNvSpPr/>
      </dsp:nvSpPr>
      <dsp:spPr>
        <a:xfrm>
          <a:off x="3441797" y="5462232"/>
          <a:ext cx="4152720" cy="1178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Receptors in muscular tissue:                </a:t>
          </a:r>
        </a:p>
        <a:p>
          <a:pPr marL="0" lvl="0" indent="0" algn="l" defTabSz="1066800">
            <a:lnSpc>
              <a:spcPct val="90000"/>
            </a:lnSpc>
            <a:spcBef>
              <a:spcPct val="0"/>
            </a:spcBef>
            <a:spcAft>
              <a:spcPct val="35000"/>
            </a:spcAft>
            <a:buNone/>
          </a:pPr>
          <a:r>
            <a:rPr lang="en-US" sz="2400" kern="1200" dirty="0"/>
            <a:t>Muscle spindle</a:t>
          </a:r>
        </a:p>
      </dsp:txBody>
      <dsp:txXfrm>
        <a:off x="3441797" y="5462232"/>
        <a:ext cx="4152720" cy="117840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17D50A3-D319-40CE-AB0C-12ACD2AA8988}" type="datetimeFigureOut">
              <a:rPr lang="en-US"/>
              <a:pPr>
                <a:defRPr/>
              </a:pPr>
              <a:t>2/28/2021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461EB55-961A-456D-ADFF-E005027614FD}" type="slidenum">
              <a:rPr lang="en-US"/>
              <a:pPr>
                <a:defRPr/>
              </a:pPr>
              <a:t>‹#›</a:t>
            </a:fld>
            <a:endParaRPr lang="en-US"/>
          </a:p>
        </p:txBody>
      </p:sp>
    </p:spTree>
    <p:extLst>
      <p:ext uri="{BB962C8B-B14F-4D97-AF65-F5344CB8AC3E}">
        <p14:creationId xmlns:p14="http://schemas.microsoft.com/office/powerpoint/2010/main" val="20682831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BAA42E-9BED-4A30-BF08-EAA4DF83EC41}" type="datetime1">
              <a:rPr lang="en-US"/>
              <a:pPr>
                <a:defRPr/>
              </a:pPr>
              <a:t>2/28/2021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7385A8-C6A1-406D-B5CE-DBC29A29B8E6}" type="slidenum">
              <a:rPr lang="en-US"/>
              <a:pPr>
                <a:defRPr/>
              </a:pPr>
              <a:t>‹#›</a:t>
            </a:fld>
            <a:endParaRPr lang="en-US" dirty="0"/>
          </a:p>
        </p:txBody>
      </p:sp>
    </p:spTree>
    <p:extLst>
      <p:ext uri="{BB962C8B-B14F-4D97-AF65-F5344CB8AC3E}">
        <p14:creationId xmlns:p14="http://schemas.microsoft.com/office/powerpoint/2010/main" val="61014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108CF-B72C-4DB3-9780-A196F7DE8E30}" type="datetime1">
              <a:rPr lang="en-US"/>
              <a:pPr>
                <a:defRPr/>
              </a:pPr>
              <a:t>2/28/2021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DC7455-99D3-466C-AB73-2A996B640B38}" type="slidenum">
              <a:rPr lang="en-US"/>
              <a:pPr>
                <a:defRPr/>
              </a:pPr>
              <a:t>‹#›</a:t>
            </a:fld>
            <a:endParaRPr lang="en-US" dirty="0"/>
          </a:p>
        </p:txBody>
      </p:sp>
    </p:spTree>
    <p:extLst>
      <p:ext uri="{BB962C8B-B14F-4D97-AF65-F5344CB8AC3E}">
        <p14:creationId xmlns:p14="http://schemas.microsoft.com/office/powerpoint/2010/main" val="332472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73660A-BB83-42A0-B2A4-CCE61E486F9C}" type="datetime1">
              <a:rPr lang="en-US"/>
              <a:pPr>
                <a:defRPr/>
              </a:pPr>
              <a:t>2/28/2021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990299C-7FD6-4F4E-8331-F71B84D87418}" type="slidenum">
              <a:rPr lang="en-US"/>
              <a:pPr>
                <a:defRPr/>
              </a:pPr>
              <a:t>‹#›</a:t>
            </a:fld>
            <a:endParaRPr lang="en-US" dirty="0"/>
          </a:p>
        </p:txBody>
      </p:sp>
    </p:spTree>
    <p:extLst>
      <p:ext uri="{BB962C8B-B14F-4D97-AF65-F5344CB8AC3E}">
        <p14:creationId xmlns:p14="http://schemas.microsoft.com/office/powerpoint/2010/main" val="233883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7DCE0C-8256-48A0-BB42-A199AABB9E25}" type="datetime1">
              <a:rPr lang="en-US"/>
              <a:pPr>
                <a:defRPr/>
              </a:pPr>
              <a:t>2/28/2021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8E5BF98-788E-4CD7-8C4F-3962F0537CF4}" type="slidenum">
              <a:rPr lang="en-US"/>
              <a:pPr>
                <a:defRPr/>
              </a:pPr>
              <a:t>‹#›</a:t>
            </a:fld>
            <a:endParaRPr lang="en-US" dirty="0"/>
          </a:p>
        </p:txBody>
      </p:sp>
    </p:spTree>
    <p:extLst>
      <p:ext uri="{BB962C8B-B14F-4D97-AF65-F5344CB8AC3E}">
        <p14:creationId xmlns:p14="http://schemas.microsoft.com/office/powerpoint/2010/main" val="237916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DB8724-3326-4ED0-851D-25C2A4B6731E}" type="datetime1">
              <a:rPr lang="en-US"/>
              <a:pPr>
                <a:defRPr/>
              </a:pPr>
              <a:t>2/28/2021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90D6A3-EC36-4C43-8AB6-F4DE93252270}" type="slidenum">
              <a:rPr lang="en-US"/>
              <a:pPr>
                <a:defRPr/>
              </a:pPr>
              <a:t>‹#›</a:t>
            </a:fld>
            <a:endParaRPr lang="en-US" dirty="0"/>
          </a:p>
        </p:txBody>
      </p:sp>
    </p:spTree>
    <p:extLst>
      <p:ext uri="{BB962C8B-B14F-4D97-AF65-F5344CB8AC3E}">
        <p14:creationId xmlns:p14="http://schemas.microsoft.com/office/powerpoint/2010/main" val="9040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61F3DC4-026F-4B4F-98D9-E388FD79EED1}" type="datetime1">
              <a:rPr lang="en-US"/>
              <a:pPr>
                <a:defRPr/>
              </a:pPr>
              <a:t>2/28/2021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4398896-2838-4778-B3AC-A9766934B9A1}" type="slidenum">
              <a:rPr lang="en-US"/>
              <a:pPr>
                <a:defRPr/>
              </a:pPr>
              <a:t>‹#›</a:t>
            </a:fld>
            <a:endParaRPr lang="en-US" dirty="0"/>
          </a:p>
        </p:txBody>
      </p:sp>
    </p:spTree>
    <p:extLst>
      <p:ext uri="{BB962C8B-B14F-4D97-AF65-F5344CB8AC3E}">
        <p14:creationId xmlns:p14="http://schemas.microsoft.com/office/powerpoint/2010/main" val="304329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9C7FCA-5239-4548-ACD2-0A862460FCC6}" type="datetime1">
              <a:rPr lang="en-US"/>
              <a:pPr>
                <a:defRPr/>
              </a:pPr>
              <a:t>2/28/2021</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37E4279-5F23-4759-8C73-CF5C320E862B}" type="slidenum">
              <a:rPr lang="en-US"/>
              <a:pPr>
                <a:defRPr/>
              </a:pPr>
              <a:t>‹#›</a:t>
            </a:fld>
            <a:endParaRPr lang="en-US" dirty="0"/>
          </a:p>
        </p:txBody>
      </p:sp>
    </p:spTree>
    <p:extLst>
      <p:ext uri="{BB962C8B-B14F-4D97-AF65-F5344CB8AC3E}">
        <p14:creationId xmlns:p14="http://schemas.microsoft.com/office/powerpoint/2010/main" val="384598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C62A0B-9EE3-4290-BCE3-917DEFCDFF80}" type="datetime1">
              <a:rPr lang="en-US"/>
              <a:pPr>
                <a:defRPr/>
              </a:pPr>
              <a:t>2/28/2021</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C303948-7DB1-41CA-9C96-B7CC11BC2493}" type="slidenum">
              <a:rPr lang="en-US"/>
              <a:pPr>
                <a:defRPr/>
              </a:pPr>
              <a:t>‹#›</a:t>
            </a:fld>
            <a:endParaRPr lang="en-US" dirty="0"/>
          </a:p>
        </p:txBody>
      </p:sp>
    </p:spTree>
    <p:extLst>
      <p:ext uri="{BB962C8B-B14F-4D97-AF65-F5344CB8AC3E}">
        <p14:creationId xmlns:p14="http://schemas.microsoft.com/office/powerpoint/2010/main" val="8521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340CA3-FFA0-4034-94B2-4EB94EAC43B5}" type="datetime1">
              <a:rPr lang="en-US"/>
              <a:pPr>
                <a:defRPr/>
              </a:pPr>
              <a:t>2/28/2021</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38FE656-8695-4B59-B18B-E6083BAA2096}" type="slidenum">
              <a:rPr lang="en-US"/>
              <a:pPr>
                <a:defRPr/>
              </a:pPr>
              <a:t>‹#›</a:t>
            </a:fld>
            <a:endParaRPr lang="en-US" dirty="0"/>
          </a:p>
        </p:txBody>
      </p:sp>
    </p:spTree>
    <p:extLst>
      <p:ext uri="{BB962C8B-B14F-4D97-AF65-F5344CB8AC3E}">
        <p14:creationId xmlns:p14="http://schemas.microsoft.com/office/powerpoint/2010/main" val="176971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D2BCE7-FAC1-477F-BFCB-1E68A77425F9}" type="datetime1">
              <a:rPr lang="en-US"/>
              <a:pPr>
                <a:defRPr/>
              </a:pPr>
              <a:t>2/28/2021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8C0328-B6C5-46A6-A3F3-C2CD24268A9D}" type="slidenum">
              <a:rPr lang="en-US"/>
              <a:pPr>
                <a:defRPr/>
              </a:pPr>
              <a:t>‹#›</a:t>
            </a:fld>
            <a:endParaRPr lang="en-US" dirty="0"/>
          </a:p>
        </p:txBody>
      </p:sp>
    </p:spTree>
    <p:extLst>
      <p:ext uri="{BB962C8B-B14F-4D97-AF65-F5344CB8AC3E}">
        <p14:creationId xmlns:p14="http://schemas.microsoft.com/office/powerpoint/2010/main" val="313690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94ADDD-709B-45BC-9F32-9CC6103CE5D1}" type="datetime1">
              <a:rPr lang="en-US"/>
              <a:pPr>
                <a:defRPr/>
              </a:pPr>
              <a:t>2/28/2021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F04EED-F4FC-4CC4-91A3-372AC5A3E9D0}" type="slidenum">
              <a:rPr lang="en-US"/>
              <a:pPr>
                <a:defRPr/>
              </a:pPr>
              <a:t>‹#›</a:t>
            </a:fld>
            <a:endParaRPr lang="en-US" dirty="0"/>
          </a:p>
        </p:txBody>
      </p:sp>
    </p:spTree>
    <p:extLst>
      <p:ext uri="{BB962C8B-B14F-4D97-AF65-F5344CB8AC3E}">
        <p14:creationId xmlns:p14="http://schemas.microsoft.com/office/powerpoint/2010/main" val="414420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0BC905C-1F33-4777-AAFE-4A00DE4C831A}" type="datetime1">
              <a:rPr lang="en-US"/>
              <a:pPr>
                <a:defRPr/>
              </a:pPr>
              <a:t>2/28/2021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Prof Dr Hala Elmazar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C28C40A-C21E-4862-8379-8E2022C5720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967087"/>
            <a:ext cx="7772400" cy="1470025"/>
          </a:xfrm>
          <a:ln>
            <a:solidFill>
              <a:schemeClr val="tx1"/>
            </a:solidFill>
          </a:ln>
        </p:spPr>
        <p:txBody>
          <a:bodyPr/>
          <a:lstStyle/>
          <a:p>
            <a:r>
              <a:rPr lang="en-US" b="1" dirty="0"/>
              <a:t>Peripheral nervous system</a:t>
            </a:r>
          </a:p>
        </p:txBody>
      </p:sp>
      <p:sp>
        <p:nvSpPr>
          <p:cNvPr id="2051" name="Subtitle 2"/>
          <p:cNvSpPr>
            <a:spLocks noGrp="1"/>
          </p:cNvSpPr>
          <p:nvPr>
            <p:ph type="subTitle" idx="1"/>
          </p:nvPr>
        </p:nvSpPr>
        <p:spPr>
          <a:xfrm>
            <a:off x="1371600" y="4772025"/>
            <a:ext cx="6400800" cy="1752600"/>
          </a:xfrm>
        </p:spPr>
        <p:txBody>
          <a:bodyPr/>
          <a:lstStyle/>
          <a:p>
            <a:r>
              <a:rPr lang="en-US" sz="2400" b="1">
                <a:solidFill>
                  <a:schemeClr val="tx1"/>
                </a:solidFill>
              </a:rPr>
              <a:t>Prof.Dr . Hala Fouad El-mazar</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0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58838"/>
            <a:ext cx="4419600" cy="22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57200" y="228600"/>
            <a:ext cx="8229600" cy="5897563"/>
          </a:xfrm>
        </p:spPr>
        <p:txBody>
          <a:bodyPr/>
          <a:lstStyle/>
          <a:p>
            <a:pPr marL="0" indent="0">
              <a:buFont typeface="Arial" charset="0"/>
              <a:buNone/>
            </a:pPr>
            <a:endParaRPr lang="en-US"/>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28600"/>
            <a:ext cx="8829675" cy="609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3315" name="Picture 2" descr="Image result for peripheral nervous system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93138" cy="6264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685800"/>
          </a:xfrm>
        </p:spPr>
        <p:txBody>
          <a:bodyPr/>
          <a:lstStyle/>
          <a:p>
            <a:r>
              <a:rPr lang="en-US" sz="3200" b="1" u="sng"/>
              <a:t>synapse</a:t>
            </a:r>
          </a:p>
        </p:txBody>
      </p:sp>
      <p:sp>
        <p:nvSpPr>
          <p:cNvPr id="14339" name="Content Placeholder 2"/>
          <p:cNvSpPr>
            <a:spLocks noGrp="1"/>
          </p:cNvSpPr>
          <p:nvPr>
            <p:ph idx="1"/>
          </p:nvPr>
        </p:nvSpPr>
        <p:spPr>
          <a:xfrm>
            <a:off x="152400" y="685800"/>
            <a:ext cx="8839200" cy="5867400"/>
          </a:xfrm>
        </p:spPr>
        <p:txBody>
          <a:bodyPr/>
          <a:lstStyle/>
          <a:p>
            <a:r>
              <a:rPr lang="en-US" sz="2800" dirty="0">
                <a:solidFill>
                  <a:srgbClr val="000000"/>
                </a:solidFill>
              </a:rPr>
              <a:t>Sites of </a:t>
            </a:r>
            <a:r>
              <a:rPr lang="en-US" sz="2800" b="1" u="sng" dirty="0">
                <a:solidFill>
                  <a:srgbClr val="FF0000"/>
                </a:solidFill>
              </a:rPr>
              <a:t>functional contact </a:t>
            </a:r>
            <a:r>
              <a:rPr lang="en-US" sz="2800" dirty="0">
                <a:solidFill>
                  <a:srgbClr val="000000"/>
                </a:solidFill>
              </a:rPr>
              <a:t>between </a:t>
            </a:r>
            <a:r>
              <a:rPr lang="en-US" sz="2800" u="sng" dirty="0">
                <a:solidFill>
                  <a:srgbClr val="000000"/>
                </a:solidFill>
              </a:rPr>
              <a:t>neurons</a:t>
            </a:r>
            <a:r>
              <a:rPr lang="en-US" sz="2800" dirty="0">
                <a:solidFill>
                  <a:srgbClr val="000000"/>
                </a:solidFill>
              </a:rPr>
              <a:t> or between </a:t>
            </a:r>
            <a:r>
              <a:rPr lang="en-US" sz="2800" u="sng" dirty="0">
                <a:solidFill>
                  <a:srgbClr val="000000"/>
                </a:solidFill>
              </a:rPr>
              <a:t>neurons &amp; target effector cell</a:t>
            </a:r>
            <a:r>
              <a:rPr lang="en-US" sz="2800" dirty="0">
                <a:solidFill>
                  <a:srgbClr val="000000"/>
                </a:solidFill>
              </a:rPr>
              <a:t> e.g. muscle cell or gland cell</a:t>
            </a:r>
          </a:p>
          <a:p>
            <a:r>
              <a:rPr lang="en-US" sz="2800" dirty="0">
                <a:solidFill>
                  <a:srgbClr val="000000"/>
                </a:solidFill>
              </a:rPr>
              <a:t>At Synapse </a:t>
            </a:r>
            <a:r>
              <a:rPr lang="en-US" sz="2800" u="sng" dirty="0">
                <a:solidFill>
                  <a:srgbClr val="FF0000"/>
                </a:solidFill>
              </a:rPr>
              <a:t>unidirectional transmission of nerve impulses </a:t>
            </a:r>
            <a:r>
              <a:rPr lang="en-US" sz="2800" dirty="0">
                <a:solidFill>
                  <a:srgbClr val="000000"/>
                </a:solidFill>
              </a:rPr>
              <a:t>occurs. </a:t>
            </a: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43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 y="2997200"/>
            <a:ext cx="7488311" cy="3494227"/>
          </a:xfrm>
          <a:prstGeom prst="rect">
            <a:avLst/>
          </a:prstGeom>
          <a:noFill/>
          <a:ln w="9525">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B7611B26-71DC-4EFA-A209-852FCDCFD37A}"/>
              </a:ext>
            </a:extLst>
          </p:cNvPr>
          <p:cNvSpPr/>
          <p:nvPr/>
        </p:nvSpPr>
        <p:spPr>
          <a:xfrm>
            <a:off x="4932040" y="3284984"/>
            <a:ext cx="1152128" cy="836166"/>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914400"/>
          </a:xfrm>
        </p:spPr>
        <p:txBody>
          <a:bodyPr/>
          <a:lstStyle/>
          <a:p>
            <a:r>
              <a:rPr lang="en-US" sz="3200" b="1" u="sng"/>
              <a:t>Structure of synapse</a:t>
            </a:r>
          </a:p>
        </p:txBody>
      </p:sp>
      <p:sp>
        <p:nvSpPr>
          <p:cNvPr id="3" name="Content Placeholder 2"/>
          <p:cNvSpPr>
            <a:spLocks noGrp="1"/>
          </p:cNvSpPr>
          <p:nvPr>
            <p:ph idx="1"/>
          </p:nvPr>
        </p:nvSpPr>
        <p:spPr>
          <a:xfrm>
            <a:off x="76200" y="990600"/>
            <a:ext cx="9067800" cy="5486400"/>
          </a:xfrm>
        </p:spPr>
        <p:txBody>
          <a:bodyPr rtlCol="0">
            <a:normAutofit lnSpcReduction="10000"/>
          </a:bodyPr>
          <a:lstStyle/>
          <a:p>
            <a:pPr marL="0" indent="0" fontAlgn="auto">
              <a:spcAft>
                <a:spcPts val="0"/>
              </a:spcAft>
              <a:buFont typeface="Arial" pitchFamily="34" charset="0"/>
              <a:buNone/>
              <a:defRPr/>
            </a:pPr>
            <a:r>
              <a:rPr lang="en-US" sz="2800" dirty="0">
                <a:solidFill>
                  <a:srgbClr val="C00000"/>
                </a:solidFill>
              </a:rPr>
              <a:t>1- Presynaptic axon terminal (terminal knob):</a:t>
            </a:r>
          </a:p>
          <a:p>
            <a:pPr marL="0" indent="0" fontAlgn="auto">
              <a:spcAft>
                <a:spcPts val="0"/>
              </a:spcAft>
              <a:buFont typeface="Arial" pitchFamily="34" charset="0"/>
              <a:buNone/>
              <a:defRPr/>
            </a:pPr>
            <a:r>
              <a:rPr lang="en-US" sz="2800" dirty="0"/>
              <a:t>which has vesicles that contain </a:t>
            </a:r>
          </a:p>
          <a:p>
            <a:pPr marL="0" indent="0" fontAlgn="auto">
              <a:spcAft>
                <a:spcPts val="0"/>
              </a:spcAft>
              <a:buFont typeface="Arial" pitchFamily="34" charset="0"/>
              <a:buNone/>
              <a:defRPr/>
            </a:pPr>
            <a:r>
              <a:rPr lang="en-US" sz="2800" dirty="0"/>
              <a:t>Neurotransmitters, ↑</a:t>
            </a:r>
          </a:p>
          <a:p>
            <a:pPr marL="0" indent="0" fontAlgn="auto">
              <a:spcAft>
                <a:spcPts val="0"/>
              </a:spcAft>
              <a:buFont typeface="Arial" pitchFamily="34" charset="0"/>
              <a:buNone/>
              <a:defRPr/>
            </a:pPr>
            <a:r>
              <a:rPr lang="en-US" sz="2800" dirty="0"/>
              <a:t>mitochondria </a:t>
            </a:r>
          </a:p>
          <a:p>
            <a:pPr marL="0" indent="0" fontAlgn="auto">
              <a:spcAft>
                <a:spcPts val="0"/>
              </a:spcAft>
              <a:buFont typeface="Arial" pitchFamily="34" charset="0"/>
              <a:buNone/>
              <a:defRPr/>
            </a:pPr>
            <a:endParaRPr lang="en-US" sz="2800" dirty="0"/>
          </a:p>
          <a:p>
            <a:pPr marL="0" indent="0" fontAlgn="auto">
              <a:spcAft>
                <a:spcPts val="0"/>
              </a:spcAft>
              <a:buFont typeface="Arial" pitchFamily="34" charset="0"/>
              <a:buNone/>
              <a:defRPr/>
            </a:pPr>
            <a:r>
              <a:rPr lang="en-US" sz="2800" dirty="0">
                <a:solidFill>
                  <a:srgbClr val="C00000"/>
                </a:solidFill>
              </a:rPr>
              <a:t>2- Synaptic cleft: </a:t>
            </a:r>
            <a:r>
              <a:rPr lang="en-US" sz="2800" dirty="0"/>
              <a:t>narrow space </a:t>
            </a:r>
          </a:p>
          <a:p>
            <a:pPr marL="0" indent="0" fontAlgn="auto">
              <a:spcAft>
                <a:spcPts val="0"/>
              </a:spcAft>
              <a:buFont typeface="Arial" pitchFamily="34" charset="0"/>
              <a:buNone/>
              <a:defRPr/>
            </a:pPr>
            <a:r>
              <a:rPr lang="en-US" sz="2800" dirty="0"/>
              <a:t>between presynaptic &amp;</a:t>
            </a:r>
          </a:p>
          <a:p>
            <a:pPr marL="0" indent="0" fontAlgn="auto">
              <a:spcAft>
                <a:spcPts val="0"/>
              </a:spcAft>
              <a:buFont typeface="Arial" pitchFamily="34" charset="0"/>
              <a:buNone/>
              <a:defRPr/>
            </a:pPr>
            <a:r>
              <a:rPr lang="en-US" sz="2800" dirty="0"/>
              <a:t>postsynaptic membranes</a:t>
            </a:r>
          </a:p>
          <a:p>
            <a:pPr marL="0" indent="0" fontAlgn="auto">
              <a:spcAft>
                <a:spcPts val="0"/>
              </a:spcAft>
              <a:buFont typeface="Arial" pitchFamily="34" charset="0"/>
              <a:buNone/>
              <a:defRPr/>
            </a:pPr>
            <a:endParaRPr lang="en-US" sz="2800" dirty="0"/>
          </a:p>
          <a:p>
            <a:pPr marL="0" indent="0" fontAlgn="auto">
              <a:spcAft>
                <a:spcPts val="0"/>
              </a:spcAft>
              <a:buFont typeface="Arial" pitchFamily="34" charset="0"/>
              <a:buNone/>
              <a:defRPr/>
            </a:pPr>
            <a:r>
              <a:rPr lang="en-US" sz="2800" dirty="0">
                <a:solidFill>
                  <a:srgbClr val="C00000"/>
                </a:solidFill>
              </a:rPr>
              <a:t>3- Postsynaptic cell membrane: </a:t>
            </a:r>
            <a:r>
              <a:rPr lang="en-US" sz="2800" dirty="0"/>
              <a:t>which</a:t>
            </a:r>
          </a:p>
          <a:p>
            <a:pPr marL="0" indent="0" fontAlgn="auto">
              <a:spcAft>
                <a:spcPts val="0"/>
              </a:spcAft>
              <a:buFont typeface="Arial" pitchFamily="34" charset="0"/>
              <a:buNone/>
              <a:defRPr/>
            </a:pPr>
            <a:r>
              <a:rPr lang="en-US" sz="2800" dirty="0"/>
              <a:t>has receptors for the chemical transmitters</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53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4343400" cy="3495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rtlCol="0">
            <a:normAutofit/>
          </a:bodyPr>
          <a:lstStyle/>
          <a:p>
            <a:pPr fontAlgn="auto">
              <a:spcAft>
                <a:spcPts val="0"/>
              </a:spcAft>
              <a:buFont typeface="Arial" pitchFamily="34" charset="0"/>
              <a:buChar char="•"/>
              <a:defRPr/>
            </a:pPr>
            <a:r>
              <a:rPr lang="en-US" sz="2800" u="sng" dirty="0">
                <a:solidFill>
                  <a:srgbClr val="C00000"/>
                </a:solidFill>
              </a:rPr>
              <a:t>Methods of signal transmission:</a:t>
            </a:r>
          </a:p>
          <a:p>
            <a:pPr marL="0" indent="0" fontAlgn="auto">
              <a:spcAft>
                <a:spcPts val="0"/>
              </a:spcAft>
              <a:buNone/>
              <a:defRPr/>
            </a:pPr>
            <a:r>
              <a:rPr lang="en-US" sz="2800" u="sng" dirty="0">
                <a:solidFill>
                  <a:srgbClr val="FF0000"/>
                </a:solidFill>
              </a:rPr>
              <a:t>1- Chemical synapses</a:t>
            </a:r>
            <a:r>
              <a:rPr lang="en-US" sz="2800" dirty="0"/>
              <a:t>: neurotransmitters </a:t>
            </a:r>
            <a:r>
              <a:rPr lang="en-US" sz="2800" dirty="0" err="1"/>
              <a:t>e.g</a:t>
            </a:r>
            <a:r>
              <a:rPr lang="en-US" sz="2800" dirty="0"/>
              <a:t> motor end plate </a:t>
            </a:r>
            <a:endParaRPr lang="en-US" sz="2800" u="sng" dirty="0">
              <a:solidFill>
                <a:srgbClr val="C00000"/>
              </a:solidFill>
            </a:endParaRPr>
          </a:p>
          <a:p>
            <a:pPr marL="0" indent="0" fontAlgn="auto">
              <a:spcAft>
                <a:spcPts val="0"/>
              </a:spcAft>
              <a:buNone/>
              <a:defRPr/>
            </a:pPr>
            <a:r>
              <a:rPr lang="en-US" sz="2800" u="sng" dirty="0">
                <a:solidFill>
                  <a:srgbClr val="FF0000"/>
                </a:solidFill>
              </a:rPr>
              <a:t>2- Electrical synapses</a:t>
            </a:r>
            <a:r>
              <a:rPr lang="en-US" sz="2800" dirty="0"/>
              <a:t>: gap junction (ionic signals</a:t>
            </a:r>
            <a:r>
              <a:rPr lang="en-US" sz="2400" dirty="0"/>
              <a:t>) e.g. </a:t>
            </a:r>
            <a:r>
              <a:rPr lang="en-US" sz="2800" dirty="0"/>
              <a:t>cardiac muscles</a:t>
            </a:r>
            <a:endParaRPr lang="en-US" sz="14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5122" name="Picture 2" descr="Electrical synapses and their functional interactions with chemical synapses  | Nature Reviews Neuroscience">
            <a:extLst>
              <a:ext uri="{FF2B5EF4-FFF2-40B4-BE49-F238E27FC236}">
                <a16:creationId xmlns:a16="http://schemas.microsoft.com/office/drawing/2014/main" id="{0684D250-B759-43DC-B304-9F99E56275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7624" y="2852936"/>
            <a:ext cx="6624736" cy="3868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6200"/>
            <a:ext cx="8229600" cy="688975"/>
          </a:xfrm>
        </p:spPr>
        <p:txBody>
          <a:bodyPr/>
          <a:lstStyle/>
          <a:p>
            <a:r>
              <a:rPr lang="en-US" sz="3200" b="1" u="sng">
                <a:solidFill>
                  <a:srgbClr val="FF0000"/>
                </a:solidFill>
              </a:rPr>
              <a:t>Ganglia</a:t>
            </a:r>
          </a:p>
        </p:txBody>
      </p:sp>
      <p:sp>
        <p:nvSpPr>
          <p:cNvPr id="3" name="Content Placeholder 2"/>
          <p:cNvSpPr>
            <a:spLocks noGrp="1"/>
          </p:cNvSpPr>
          <p:nvPr>
            <p:ph idx="1"/>
          </p:nvPr>
        </p:nvSpPr>
        <p:spPr>
          <a:xfrm>
            <a:off x="0" y="838200"/>
            <a:ext cx="9144000" cy="5903913"/>
          </a:xfrm>
        </p:spPr>
        <p:txBody>
          <a:bodyPr rtlCol="0">
            <a:normAutofit lnSpcReduction="10000"/>
          </a:bodyPr>
          <a:lstStyle/>
          <a:p>
            <a:pPr fontAlgn="auto">
              <a:spcAft>
                <a:spcPts val="0"/>
              </a:spcAft>
              <a:buFont typeface="Arial" pitchFamily="34" charset="0"/>
              <a:buChar char="•"/>
              <a:defRPr/>
            </a:pPr>
            <a:r>
              <a:rPr lang="en-US" sz="2800" dirty="0"/>
              <a:t>Ovoid structures contain aggregations of </a:t>
            </a:r>
            <a:r>
              <a:rPr lang="en-US" sz="2800" dirty="0">
                <a:solidFill>
                  <a:srgbClr val="C00000"/>
                </a:solidFill>
              </a:rPr>
              <a:t>nerve cell bodies </a:t>
            </a:r>
            <a:r>
              <a:rPr lang="en-US" sz="2800" dirty="0"/>
              <a:t>&amp; </a:t>
            </a:r>
            <a:r>
              <a:rPr lang="en-US" sz="2800" dirty="0">
                <a:solidFill>
                  <a:srgbClr val="C00000"/>
                </a:solidFill>
              </a:rPr>
              <a:t>satellite cells </a:t>
            </a:r>
            <a:r>
              <a:rPr lang="en-US" sz="2800" dirty="0"/>
              <a:t>supported by </a:t>
            </a:r>
            <a:r>
              <a:rPr lang="en-US" sz="2800" dirty="0">
                <a:solidFill>
                  <a:srgbClr val="C00000"/>
                </a:solidFill>
              </a:rPr>
              <a:t>CT</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They serve as </a:t>
            </a:r>
            <a:r>
              <a:rPr lang="en-US" sz="2800" b="1" dirty="0"/>
              <a:t>relay station </a:t>
            </a:r>
            <a:r>
              <a:rPr lang="en-US" sz="2800" dirty="0"/>
              <a:t>to transmit nerve impulse, one nerve enters &amp; another exit from each ganglia</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endParaRPr lang="en-US" sz="2800" dirty="0"/>
          </a:p>
          <a:p>
            <a:pPr marL="0" indent="0" fontAlgn="auto">
              <a:spcAft>
                <a:spcPts val="0"/>
              </a:spcAft>
              <a:buFont typeface="Arial" pitchFamily="34" charset="0"/>
              <a:buNone/>
              <a:defRPr/>
            </a:pPr>
            <a:r>
              <a:rPr lang="en-US" sz="2800" dirty="0"/>
              <a:t> </a:t>
            </a:r>
          </a:p>
          <a:p>
            <a:pPr fontAlgn="auto">
              <a:spcAft>
                <a:spcPts val="0"/>
              </a:spcAft>
              <a:buFont typeface="Arial" pitchFamily="34" charset="0"/>
              <a:buChar char="•"/>
              <a:defRPr/>
            </a:pPr>
            <a:r>
              <a:rPr lang="en-US" sz="2800" dirty="0"/>
              <a:t>They are two types:  up to the </a:t>
            </a:r>
            <a:r>
              <a:rPr lang="en-US" sz="2800" dirty="0">
                <a:solidFill>
                  <a:srgbClr val="FF0000"/>
                </a:solidFill>
              </a:rPr>
              <a:t>direction of n. impulses</a:t>
            </a:r>
            <a:endParaRPr lang="en-US" sz="2800" dirty="0"/>
          </a:p>
          <a:p>
            <a:pPr fontAlgn="auto">
              <a:spcAft>
                <a:spcPts val="0"/>
              </a:spcAft>
              <a:buFont typeface="Wingdings" pitchFamily="2" charset="2"/>
              <a:buChar char="Ø"/>
              <a:defRPr/>
            </a:pPr>
            <a:endParaRPr lang="en-US" sz="2800" dirty="0">
              <a:solidFill>
                <a:srgbClr val="FF0000"/>
              </a:solidFill>
            </a:endParaRPr>
          </a:p>
          <a:p>
            <a:pPr fontAlgn="auto">
              <a:spcAft>
                <a:spcPts val="0"/>
              </a:spcAft>
              <a:buFont typeface="Wingdings" pitchFamily="2" charset="2"/>
              <a:buChar char="Ø"/>
              <a:defRPr/>
            </a:pPr>
            <a:r>
              <a:rPr lang="en-US" sz="2800" dirty="0">
                <a:solidFill>
                  <a:srgbClr val="FF0000"/>
                </a:solidFill>
              </a:rPr>
              <a:t>Sensory ganglia </a:t>
            </a:r>
            <a:r>
              <a:rPr lang="en-US" sz="2800" dirty="0"/>
              <a:t>(sensory) : </a:t>
            </a:r>
            <a:r>
              <a:rPr lang="en-US" sz="2800" dirty="0">
                <a:solidFill>
                  <a:srgbClr val="006600"/>
                </a:solidFill>
              </a:rPr>
              <a:t>spinal &amp; cranial ganglia</a:t>
            </a:r>
          </a:p>
          <a:p>
            <a:pPr fontAlgn="auto">
              <a:spcAft>
                <a:spcPts val="0"/>
              </a:spcAft>
              <a:buFont typeface="Wingdings" pitchFamily="2" charset="2"/>
              <a:buChar char="Ø"/>
              <a:defRPr/>
            </a:pPr>
            <a:r>
              <a:rPr lang="en-US" sz="2800" dirty="0">
                <a:solidFill>
                  <a:srgbClr val="FF0000"/>
                </a:solidFill>
              </a:rPr>
              <a:t>Autonomic ganglia </a:t>
            </a:r>
            <a:r>
              <a:rPr lang="en-US" sz="2800" dirty="0"/>
              <a:t>(motor) : </a:t>
            </a:r>
            <a:r>
              <a:rPr lang="en-US" sz="2800" dirty="0">
                <a:solidFill>
                  <a:srgbClr val="006600"/>
                </a:solidFill>
              </a:rPr>
              <a:t>sympathetic or </a:t>
            </a:r>
            <a:r>
              <a:rPr lang="en-US" sz="2800" dirty="0" err="1">
                <a:solidFill>
                  <a:srgbClr val="006600"/>
                </a:solidFill>
              </a:rPr>
              <a:t>parasym</a:t>
            </a:r>
            <a:r>
              <a:rPr lang="en-US" sz="2800" dirty="0">
                <a:solidFill>
                  <a:srgbClr val="006600"/>
                </a:solidFill>
              </a:rPr>
              <a:t>. </a:t>
            </a:r>
            <a:r>
              <a:rPr lang="en-US" sz="2800" dirty="0" err="1">
                <a:solidFill>
                  <a:srgbClr val="006600"/>
                </a:solidFill>
              </a:rPr>
              <a:t>gan</a:t>
            </a:r>
            <a:r>
              <a:rPr lang="en-US" sz="2800" dirty="0">
                <a:solidFill>
                  <a:srgbClr val="006600"/>
                </a:solidFill>
              </a:rPr>
              <a:t>.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7413" name="Picture 2" descr="http://humanphysiology.academy/Neurosciences%202015/Images/2/autonomic%20ganglion%20faculty.pasadena.ed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2997200"/>
            <a:ext cx="52482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8435" name="Picture 2" descr="https://highered.mheducation.com/sites/dl/free/0072351136/234426/mc_ch12_fig09.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5925"/>
          <a:stretch>
            <a:fillRect/>
          </a:stretch>
        </p:blipFill>
        <p:spPr bwMode="auto">
          <a:xfrm>
            <a:off x="184150" y="1268760"/>
            <a:ext cx="4316413" cy="51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Box 2"/>
          <p:cNvSpPr txBox="1">
            <a:spLocks noChangeArrowheads="1"/>
          </p:cNvSpPr>
          <p:nvPr/>
        </p:nvSpPr>
        <p:spPr bwMode="auto">
          <a:xfrm>
            <a:off x="539750" y="549275"/>
            <a:ext cx="3024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b="1" u="sng"/>
              <a:t>Sensory ganglion</a:t>
            </a:r>
          </a:p>
        </p:txBody>
      </p:sp>
      <p:pic>
        <p:nvPicPr>
          <p:cNvPr id="18437" name="Picture 6" descr="http://www.apsubiology.org/anatomy/2010/2010_Exam_Reviews/Exam_4_Review/14-07_ViscerRflexs.JPG"/>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16463" y="1268760"/>
            <a:ext cx="4103687" cy="51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8" name="TextBox 3"/>
          <p:cNvSpPr txBox="1">
            <a:spLocks noChangeArrowheads="1"/>
          </p:cNvSpPr>
          <p:nvPr/>
        </p:nvSpPr>
        <p:spPr bwMode="auto">
          <a:xfrm>
            <a:off x="5724525" y="620713"/>
            <a:ext cx="274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b="1" u="sng"/>
              <a:t>Autonomic ganglion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9459" name="Picture 2" descr="Image result for difference between sympathetic and parasympathetic ganglia"/>
          <p:cNvPicPr>
            <a:picLocks noChangeAspect="1" noChangeArrowheads="1"/>
          </p:cNvPicPr>
          <p:nvPr/>
        </p:nvPicPr>
        <p:blipFill>
          <a:blip r:embed="rId2">
            <a:extLst>
              <a:ext uri="{28A0092B-C50C-407E-A947-70E740481C1C}">
                <a14:useLocalDpi xmlns:a14="http://schemas.microsoft.com/office/drawing/2010/main" val="0"/>
              </a:ext>
            </a:extLst>
          </a:blip>
          <a:srcRect l="14622" t="3452" r="14020" b="3781"/>
          <a:stretch>
            <a:fillRect/>
          </a:stretch>
        </p:blipFill>
        <p:spPr bwMode="auto">
          <a:xfrm>
            <a:off x="1187450" y="765175"/>
            <a:ext cx="6697663" cy="568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Box 2"/>
          <p:cNvSpPr txBox="1">
            <a:spLocks noChangeArrowheads="1"/>
          </p:cNvSpPr>
          <p:nvPr/>
        </p:nvSpPr>
        <p:spPr bwMode="auto">
          <a:xfrm>
            <a:off x="1763713" y="231775"/>
            <a:ext cx="5472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t>Sympathetic vs Parasympathetic ganglion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283967" y="332656"/>
            <a:ext cx="4824537" cy="6192686"/>
          </a:xfrm>
          <a:ln>
            <a:solidFill>
              <a:schemeClr val="tx1"/>
            </a:solidFill>
          </a:ln>
        </p:spPr>
        <p:txBody>
          <a:bodyPr/>
          <a:lstStyle/>
          <a:p>
            <a:pPr marL="0" indent="0">
              <a:buNone/>
            </a:pPr>
            <a:r>
              <a:rPr lang="en-US" sz="2000" b="1" u="sng" dirty="0"/>
              <a:t>Sympathetic is </a:t>
            </a:r>
            <a:r>
              <a:rPr lang="en-US" sz="2000" b="1" u="sng" dirty="0" err="1"/>
              <a:t>thoraco</a:t>
            </a:r>
            <a:r>
              <a:rPr lang="en-US" sz="2000" b="1" u="sng" dirty="0"/>
              <a:t>-lumber outflow:</a:t>
            </a:r>
          </a:p>
          <a:p>
            <a:pPr>
              <a:buFont typeface="Wingdings" pitchFamily="2" charset="2"/>
              <a:buChar char="Ø"/>
            </a:pPr>
            <a:r>
              <a:rPr lang="en-US" sz="2000" b="1" dirty="0" err="1"/>
              <a:t>Thoraco</a:t>
            </a:r>
            <a:r>
              <a:rPr lang="en-US" sz="2000" b="1" dirty="0"/>
              <a:t>: T1 – T12</a:t>
            </a:r>
          </a:p>
          <a:p>
            <a:pPr>
              <a:buFont typeface="Wingdings" pitchFamily="2" charset="2"/>
              <a:buChar char="Ø"/>
            </a:pPr>
            <a:r>
              <a:rPr lang="en-US" sz="2000" b="1" dirty="0"/>
              <a:t>Lumbar :L 1-  2/3</a:t>
            </a:r>
          </a:p>
          <a:p>
            <a:r>
              <a:rPr lang="en-US" sz="2000" b="1" dirty="0"/>
              <a:t>Postganglionic fibers →  Epinephrine </a:t>
            </a:r>
          </a:p>
          <a:p>
            <a:r>
              <a:rPr lang="en-US" sz="2000" b="1" dirty="0"/>
              <a:t>Ganglia close to spinal cord → sympathetic chain</a:t>
            </a:r>
          </a:p>
          <a:p>
            <a:r>
              <a:rPr lang="en-US" sz="2000" b="1" dirty="0"/>
              <a:t>Lots of post- ganglionic branching  so that multiple organs can be controlled &amp; adrenergic </a:t>
            </a:r>
          </a:p>
          <a:p>
            <a:pPr marL="0" indent="0">
              <a:buNone/>
            </a:pPr>
            <a:endParaRPr lang="en-US" sz="2000" b="1" dirty="0"/>
          </a:p>
          <a:p>
            <a:pPr marL="0" indent="0">
              <a:buNone/>
            </a:pPr>
            <a:r>
              <a:rPr lang="en-US" sz="2000" b="1" u="sng" dirty="0"/>
              <a:t>Parasympathetic is </a:t>
            </a:r>
            <a:r>
              <a:rPr lang="en-US" sz="2000" b="1" u="sng" dirty="0" err="1"/>
              <a:t>cranio</a:t>
            </a:r>
            <a:r>
              <a:rPr lang="en-US" sz="2000" b="1" u="sng" dirty="0"/>
              <a:t>-sacral out flow</a:t>
            </a:r>
            <a:r>
              <a:rPr lang="en-US" sz="2000" b="1" dirty="0"/>
              <a:t>:</a:t>
            </a:r>
          </a:p>
          <a:p>
            <a:pPr>
              <a:buFont typeface="Wingdings" pitchFamily="2" charset="2"/>
              <a:buChar char="Ø"/>
            </a:pPr>
            <a:r>
              <a:rPr lang="en-US" sz="2000" b="1" dirty="0"/>
              <a:t>Cranial: 3,7,9, &amp; 10</a:t>
            </a:r>
          </a:p>
          <a:p>
            <a:pPr>
              <a:buFont typeface="Wingdings" pitchFamily="2" charset="2"/>
              <a:buChar char="Ø"/>
            </a:pPr>
            <a:r>
              <a:rPr lang="en-US" sz="2000" b="1" dirty="0"/>
              <a:t>Sacral: S 2-4</a:t>
            </a:r>
          </a:p>
          <a:p>
            <a:r>
              <a:rPr lang="en-US" sz="2000" b="1" dirty="0"/>
              <a:t>Post- ganglionic fibers → Ach</a:t>
            </a:r>
          </a:p>
          <a:p>
            <a:r>
              <a:rPr lang="en-US" sz="2000" b="1" dirty="0"/>
              <a:t>Ganglia near or within target organs</a:t>
            </a:r>
          </a:p>
          <a:p>
            <a:r>
              <a:rPr lang="en-US" sz="2000" b="1" dirty="0"/>
              <a:t>Very little post- ganglionic branching &amp; cholinergic </a:t>
            </a:r>
          </a:p>
          <a:p>
            <a:endParaRPr lang="en-US" sz="2000" b="1" dirty="0"/>
          </a:p>
        </p:txBody>
      </p:sp>
      <p:sp>
        <p:nvSpPr>
          <p:cNvPr id="2" name="Footer Placeholder 1"/>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1030" name="Picture 6" descr="Image result for sympathetic vs parasympathetic ganglion&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332656"/>
            <a:ext cx="3888431" cy="6192687"/>
          </a:xfrm>
          <a:prstGeom prst="rect">
            <a:avLst/>
          </a:prstGeom>
          <a:solidFill>
            <a:schemeClr val="tx1"/>
          </a:solidFill>
          <a:ln w="28575">
            <a:noFill/>
          </a:ln>
        </p:spPr>
      </p:pic>
    </p:spTree>
    <p:extLst>
      <p:ext uri="{BB962C8B-B14F-4D97-AF65-F5344CB8AC3E}">
        <p14:creationId xmlns:p14="http://schemas.microsoft.com/office/powerpoint/2010/main" val="3531673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4"/>
          <p:cNvSpPr>
            <a:spLocks noGrp="1"/>
          </p:cNvSpPr>
          <p:nvPr>
            <p:ph type="body" idx="1"/>
          </p:nvPr>
        </p:nvSpPr>
        <p:spPr>
          <a:xfrm>
            <a:off x="457200" y="152400"/>
            <a:ext cx="4040188" cy="457200"/>
          </a:xfrm>
        </p:spPr>
        <p:txBody>
          <a:bodyPr/>
          <a:lstStyle/>
          <a:p>
            <a:r>
              <a:rPr lang="en-US" dirty="0"/>
              <a:t>          Sensory ganglia </a:t>
            </a:r>
          </a:p>
        </p:txBody>
      </p:sp>
      <p:sp>
        <p:nvSpPr>
          <p:cNvPr id="6" name="Content Placeholder 5"/>
          <p:cNvSpPr>
            <a:spLocks noGrp="1"/>
          </p:cNvSpPr>
          <p:nvPr>
            <p:ph sz="half" idx="2"/>
          </p:nvPr>
        </p:nvSpPr>
        <p:spPr>
          <a:xfrm>
            <a:off x="152400" y="685800"/>
            <a:ext cx="4419600" cy="6096000"/>
          </a:xfrm>
          <a:ln>
            <a:solidFill>
              <a:schemeClr val="accent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Sensory ganglia</a:t>
            </a:r>
          </a:p>
          <a:p>
            <a:pPr marL="0" indent="0" fontAlgn="auto">
              <a:spcAft>
                <a:spcPts val="0"/>
              </a:spcAft>
              <a:buFont typeface="Arial" pitchFamily="34" charset="0"/>
              <a:buNone/>
              <a:defRPr/>
            </a:pPr>
            <a:r>
              <a:rPr lang="en-US" dirty="0"/>
              <a:t>carry </a:t>
            </a:r>
            <a:r>
              <a:rPr lang="en-US" b="1" dirty="0"/>
              <a:t>afferent </a:t>
            </a:r>
            <a:r>
              <a:rPr lang="en-US" dirty="0"/>
              <a:t>impulses to CNS</a:t>
            </a:r>
          </a:p>
          <a:p>
            <a:pPr marL="0" indent="0" fontAlgn="auto">
              <a:spcAft>
                <a:spcPts val="0"/>
              </a:spcAft>
              <a:buFont typeface="Arial" pitchFamily="34" charset="0"/>
              <a:buNone/>
              <a:defRPr/>
            </a:pP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Example:</a:t>
            </a:r>
          </a:p>
          <a:p>
            <a:pPr fontAlgn="auto">
              <a:spcAft>
                <a:spcPts val="0"/>
              </a:spcAft>
              <a:buFont typeface="Arial" pitchFamily="34" charset="0"/>
              <a:buChar char="•"/>
              <a:defRPr/>
            </a:pPr>
            <a:r>
              <a:rPr lang="en-US" b="1" dirty="0"/>
              <a:t>Cranial ganglia </a:t>
            </a:r>
            <a:r>
              <a:rPr lang="en-US" dirty="0"/>
              <a:t>e cranial nerves</a:t>
            </a:r>
          </a:p>
          <a:p>
            <a:pPr fontAlgn="auto">
              <a:spcAft>
                <a:spcPts val="0"/>
              </a:spcAft>
              <a:buFont typeface="Arial" pitchFamily="34" charset="0"/>
              <a:buChar char="•"/>
              <a:defRPr/>
            </a:pPr>
            <a:r>
              <a:rPr lang="en-US" b="1" dirty="0"/>
              <a:t>Dorsal root g</a:t>
            </a:r>
            <a:r>
              <a:rPr lang="en-US" dirty="0"/>
              <a:t>. e spinal nerves</a:t>
            </a:r>
          </a:p>
          <a:p>
            <a:pPr marL="0" indent="0" fontAlgn="auto">
              <a:spcAft>
                <a:spcPts val="0"/>
              </a:spcAft>
              <a:buFont typeface="Arial" pitchFamily="34" charset="0"/>
              <a:buNone/>
              <a:defRPr/>
            </a:pP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Nerve cell bodies are:</a:t>
            </a:r>
          </a:p>
          <a:p>
            <a:pPr marL="0" indent="0" fontAlgn="auto">
              <a:spcAft>
                <a:spcPts val="0"/>
              </a:spcAft>
              <a:buFont typeface="Arial" pitchFamily="34" charset="0"/>
              <a:buNone/>
              <a:defRPr/>
            </a:pPr>
            <a:r>
              <a:rPr lang="en-US" dirty="0">
                <a:solidFill>
                  <a:srgbClr val="FF0000"/>
                </a:solidFill>
              </a:rPr>
              <a:t>Rounded</a:t>
            </a:r>
            <a:r>
              <a:rPr lang="en-US" dirty="0"/>
              <a:t>  shape(</a:t>
            </a:r>
            <a:r>
              <a:rPr lang="en-US" dirty="0">
                <a:solidFill>
                  <a:srgbClr val="006600"/>
                </a:solidFill>
              </a:rPr>
              <a:t>unipolar)</a:t>
            </a:r>
            <a:endParaRPr lang="en-US" dirty="0"/>
          </a:p>
          <a:p>
            <a:pPr marL="0" indent="0" fontAlgn="auto">
              <a:spcAft>
                <a:spcPts val="0"/>
              </a:spcAft>
              <a:buFont typeface="Arial" pitchFamily="34" charset="0"/>
              <a:buNone/>
              <a:defRPr/>
            </a:pPr>
            <a:r>
              <a:rPr lang="en-US" dirty="0"/>
              <a:t>Covered with thick </a:t>
            </a:r>
            <a:r>
              <a:rPr lang="en-US" dirty="0">
                <a:solidFill>
                  <a:srgbClr val="FF0000"/>
                </a:solidFill>
              </a:rPr>
              <a:t>capsule</a:t>
            </a:r>
            <a:r>
              <a:rPr lang="en-US" dirty="0"/>
              <a:t> </a:t>
            </a: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Large</a:t>
            </a:r>
            <a:r>
              <a:rPr lang="en-US" dirty="0"/>
              <a:t> , </a:t>
            </a:r>
            <a:r>
              <a:rPr lang="en-US" dirty="0">
                <a:solidFill>
                  <a:srgbClr val="FF0000"/>
                </a:solidFill>
              </a:rPr>
              <a:t>few</a:t>
            </a:r>
            <a:r>
              <a:rPr lang="en-US" dirty="0"/>
              <a:t> in numbers</a:t>
            </a:r>
          </a:p>
          <a:p>
            <a:pPr marL="0" indent="0" fontAlgn="auto">
              <a:spcAft>
                <a:spcPts val="0"/>
              </a:spcAft>
              <a:buFont typeface="Arial" pitchFamily="34" charset="0"/>
              <a:buNone/>
              <a:defRPr/>
            </a:pPr>
            <a:r>
              <a:rPr lang="en-US" dirty="0"/>
              <a:t>Central nuclei </a:t>
            </a:r>
          </a:p>
          <a:p>
            <a:pPr marL="0" indent="0" fontAlgn="auto">
              <a:spcAft>
                <a:spcPts val="0"/>
              </a:spcAft>
              <a:buFont typeface="Arial" pitchFamily="34" charset="0"/>
              <a:buNone/>
              <a:defRPr/>
            </a:pPr>
            <a:r>
              <a:rPr lang="en-US" dirty="0">
                <a:solidFill>
                  <a:srgbClr val="006600"/>
                </a:solidFill>
              </a:rPr>
              <a:t>Arranged in groups</a:t>
            </a:r>
            <a:r>
              <a:rPr lang="en-US" dirty="0"/>
              <a:t> between the fibers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20484" name="Text Placeholder 6"/>
          <p:cNvSpPr>
            <a:spLocks noGrp="1"/>
          </p:cNvSpPr>
          <p:nvPr>
            <p:ph type="body" sz="quarter" idx="3"/>
          </p:nvPr>
        </p:nvSpPr>
        <p:spPr>
          <a:xfrm>
            <a:off x="4645025" y="76200"/>
            <a:ext cx="4041775" cy="533400"/>
          </a:xfrm>
        </p:spPr>
        <p:txBody>
          <a:bodyPr/>
          <a:lstStyle/>
          <a:p>
            <a:r>
              <a:rPr lang="en-US" dirty="0"/>
              <a:t>            Autonomic ganglia</a:t>
            </a:r>
          </a:p>
        </p:txBody>
      </p:sp>
      <p:sp>
        <p:nvSpPr>
          <p:cNvPr id="8" name="Content Placeholder 7"/>
          <p:cNvSpPr>
            <a:spLocks noGrp="1"/>
          </p:cNvSpPr>
          <p:nvPr>
            <p:ph sz="quarter" idx="4"/>
          </p:nvPr>
        </p:nvSpPr>
        <p:spPr>
          <a:xfrm>
            <a:off x="4648200" y="685800"/>
            <a:ext cx="4343400" cy="6096000"/>
          </a:xfrm>
          <a:ln>
            <a:solidFill>
              <a:schemeClr val="accent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Motor ganglia</a:t>
            </a:r>
          </a:p>
          <a:p>
            <a:pPr marL="0" indent="0" fontAlgn="auto">
              <a:spcAft>
                <a:spcPts val="0"/>
              </a:spcAft>
              <a:buFont typeface="Arial" pitchFamily="34" charset="0"/>
              <a:buNone/>
              <a:defRPr/>
            </a:pPr>
            <a:r>
              <a:rPr lang="en-US" dirty="0"/>
              <a:t>Carry </a:t>
            </a:r>
            <a:r>
              <a:rPr lang="en-US" b="1" dirty="0"/>
              <a:t>efferent</a:t>
            </a:r>
            <a:r>
              <a:rPr lang="en-US" dirty="0"/>
              <a:t> impulses from CNS</a:t>
            </a:r>
          </a:p>
          <a:p>
            <a:pPr marL="0" indent="0" fontAlgn="auto">
              <a:spcAft>
                <a:spcPts val="0"/>
              </a:spcAft>
              <a:buFont typeface="Arial" pitchFamily="34" charset="0"/>
              <a:buNone/>
              <a:defRPr/>
            </a:pPr>
            <a:endParaRPr lang="en-US" dirty="0"/>
          </a:p>
          <a:p>
            <a:pPr fontAlgn="auto">
              <a:spcAft>
                <a:spcPts val="0"/>
              </a:spcAft>
              <a:buFont typeface="Arial" pitchFamily="34" charset="0"/>
              <a:buChar char="•"/>
              <a:defRPr/>
            </a:pPr>
            <a:endParaRPr lang="en-US" dirty="0"/>
          </a:p>
          <a:p>
            <a:pPr fontAlgn="auto">
              <a:spcAft>
                <a:spcPts val="0"/>
              </a:spcAft>
              <a:buFont typeface="Arial" pitchFamily="34" charset="0"/>
              <a:buChar char="•"/>
              <a:defRPr/>
            </a:pPr>
            <a:r>
              <a:rPr lang="en-US" b="1" dirty="0"/>
              <a:t>Sympathetic  </a:t>
            </a:r>
            <a:r>
              <a:rPr lang="en-US" dirty="0"/>
              <a:t>ganglia</a:t>
            </a:r>
          </a:p>
          <a:p>
            <a:pPr fontAlgn="auto">
              <a:spcAft>
                <a:spcPts val="0"/>
              </a:spcAft>
              <a:buFont typeface="Arial" pitchFamily="34" charset="0"/>
              <a:buChar char="•"/>
              <a:defRPr/>
            </a:pPr>
            <a:r>
              <a:rPr lang="en-US" b="1" dirty="0"/>
              <a:t>Parasympathetic</a:t>
            </a:r>
            <a:r>
              <a:rPr lang="en-US" dirty="0"/>
              <a:t> ganglia</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a:p>
            <a:pPr marL="0" indent="0" fontAlgn="auto">
              <a:spcAft>
                <a:spcPts val="0"/>
              </a:spcAft>
              <a:buNone/>
              <a:defRPr/>
            </a:pPr>
            <a:r>
              <a:rPr lang="en-US" dirty="0">
                <a:solidFill>
                  <a:srgbClr val="006600"/>
                </a:solidFill>
              </a:rPr>
              <a:t>Multipolar</a:t>
            </a:r>
            <a:endParaRPr lang="en-US" dirty="0"/>
          </a:p>
          <a:p>
            <a:pPr marL="0" indent="0" fontAlgn="auto">
              <a:spcAft>
                <a:spcPts val="0"/>
              </a:spcAft>
              <a:buFont typeface="Arial" pitchFamily="34" charset="0"/>
              <a:buNone/>
              <a:defRPr/>
            </a:pPr>
            <a:r>
              <a:rPr lang="en-US" dirty="0"/>
              <a:t>Thin capsule</a:t>
            </a:r>
          </a:p>
          <a:p>
            <a:pPr marL="0" indent="0" fontAlgn="auto">
              <a:spcAft>
                <a:spcPts val="0"/>
              </a:spcAft>
              <a:buFont typeface="Arial" pitchFamily="34" charset="0"/>
              <a:buNone/>
              <a:defRPr/>
            </a:pPr>
            <a:r>
              <a:rPr lang="en-US" dirty="0"/>
              <a:t>Small , numerous</a:t>
            </a:r>
          </a:p>
          <a:p>
            <a:pPr marL="0" indent="0" fontAlgn="auto">
              <a:spcAft>
                <a:spcPts val="0"/>
              </a:spcAft>
              <a:buFont typeface="Arial" pitchFamily="34" charset="0"/>
              <a:buNone/>
              <a:defRPr/>
            </a:pPr>
            <a:r>
              <a:rPr lang="en-US" dirty="0"/>
              <a:t>Eccentric nuclei</a:t>
            </a:r>
          </a:p>
          <a:p>
            <a:pPr marL="0" indent="0" fontAlgn="auto">
              <a:spcAft>
                <a:spcPts val="0"/>
              </a:spcAft>
              <a:buFont typeface="Arial" pitchFamily="34" charset="0"/>
              <a:buNone/>
              <a:defRPr/>
            </a:pPr>
            <a:r>
              <a:rPr lang="en-US" dirty="0">
                <a:solidFill>
                  <a:srgbClr val="006600"/>
                </a:solidFill>
              </a:rPr>
              <a:t>Scattered</a:t>
            </a:r>
            <a:r>
              <a:rPr lang="en-US" dirty="0"/>
              <a:t> , no groups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20487" name="Picture 2" descr="http://jonlieffmd.com/wp-content/uploads/2014/10/bigstock-types-of-neurons-43968688.jpg"/>
          <p:cNvPicPr>
            <a:picLocks noChangeAspect="1" noChangeArrowheads="1"/>
          </p:cNvPicPr>
          <p:nvPr/>
        </p:nvPicPr>
        <p:blipFill>
          <a:blip r:embed="rId2">
            <a:extLst>
              <a:ext uri="{28A0092B-C50C-407E-A947-70E740481C1C}">
                <a14:useLocalDpi xmlns:a14="http://schemas.microsoft.com/office/drawing/2010/main" val="0"/>
              </a:ext>
            </a:extLst>
          </a:blip>
          <a:srcRect l="75536" r="2617"/>
          <a:stretch>
            <a:fillRect/>
          </a:stretch>
        </p:blipFill>
        <p:spPr bwMode="auto">
          <a:xfrm>
            <a:off x="3563938" y="3571875"/>
            <a:ext cx="6683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descr="http://jonlieffmd.com/wp-content/uploads/2014/10/bigstock-types-of-neurons-43968688.jpg"/>
          <p:cNvPicPr>
            <a:picLocks noChangeAspect="1" noChangeArrowheads="1"/>
          </p:cNvPicPr>
          <p:nvPr/>
        </p:nvPicPr>
        <p:blipFill>
          <a:blip r:embed="rId3">
            <a:extLst>
              <a:ext uri="{28A0092B-C50C-407E-A947-70E740481C1C}">
                <a14:useLocalDpi xmlns:a14="http://schemas.microsoft.com/office/drawing/2010/main" val="0"/>
              </a:ext>
            </a:extLst>
          </a:blip>
          <a:srcRect l="2809" r="62984"/>
          <a:stretch>
            <a:fillRect/>
          </a:stretch>
        </p:blipFill>
        <p:spPr bwMode="auto">
          <a:xfrm>
            <a:off x="7507288" y="3573463"/>
            <a:ext cx="109696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76200"/>
            <a:ext cx="8229600" cy="685800"/>
          </a:xfrm>
        </p:spPr>
        <p:txBody>
          <a:bodyPr/>
          <a:lstStyle/>
          <a:p>
            <a:r>
              <a:rPr lang="en-US" sz="3200" b="1" u="sng"/>
              <a:t>Structure of the neuron ( nerve cell)</a:t>
            </a:r>
          </a:p>
        </p:txBody>
      </p:sp>
      <p:sp>
        <p:nvSpPr>
          <p:cNvPr id="3" name="Content Placeholder 2"/>
          <p:cNvSpPr>
            <a:spLocks noGrp="1"/>
          </p:cNvSpPr>
          <p:nvPr>
            <p:ph idx="1"/>
          </p:nvPr>
        </p:nvSpPr>
        <p:spPr>
          <a:xfrm>
            <a:off x="179512" y="981075"/>
            <a:ext cx="8784975" cy="5648325"/>
          </a:xfrm>
          <a:ln>
            <a:solidFill>
              <a:schemeClr val="tx1"/>
            </a:solidFill>
          </a:ln>
        </p:spPr>
        <p:txBody>
          <a:bodyPr rtlCol="0">
            <a:normAutofit/>
          </a:bodyPr>
          <a:lstStyle/>
          <a:p>
            <a:pPr marL="0" indent="0" fontAlgn="auto">
              <a:spcAft>
                <a:spcPts val="0"/>
              </a:spcAft>
              <a:buFont typeface="Arial" pitchFamily="34" charset="0"/>
              <a:buNone/>
              <a:defRPr/>
            </a:pPr>
            <a:r>
              <a:rPr lang="en-US" sz="2800" u="sng" dirty="0"/>
              <a:t>consist of the following  main parts:</a:t>
            </a:r>
          </a:p>
          <a:p>
            <a:pPr fontAlgn="auto">
              <a:spcAft>
                <a:spcPts val="0"/>
              </a:spcAft>
              <a:buFont typeface="Arial" pitchFamily="34" charset="0"/>
              <a:buChar char="•"/>
              <a:defRPr/>
            </a:pPr>
            <a:endParaRPr lang="en-US" sz="2800" dirty="0">
              <a:solidFill>
                <a:srgbClr val="FF0000"/>
              </a:solidFill>
            </a:endParaRPr>
          </a:p>
          <a:p>
            <a:pPr fontAlgn="auto">
              <a:spcAft>
                <a:spcPts val="0"/>
              </a:spcAft>
              <a:buFont typeface="Arial" pitchFamily="34" charset="0"/>
              <a:buChar char="•"/>
              <a:defRPr/>
            </a:pPr>
            <a:r>
              <a:rPr lang="en-US" sz="2800" dirty="0">
                <a:solidFill>
                  <a:srgbClr val="FF0000"/>
                </a:solidFill>
              </a:rPr>
              <a:t>Cell body (</a:t>
            </a:r>
            <a:r>
              <a:rPr lang="en-US" sz="2800" dirty="0" err="1">
                <a:solidFill>
                  <a:srgbClr val="FF0000"/>
                </a:solidFill>
              </a:rPr>
              <a:t>perikaryon</a:t>
            </a:r>
            <a:r>
              <a:rPr lang="en-US" sz="2800" dirty="0">
                <a:solidFill>
                  <a:srgbClr val="FF0000"/>
                </a:solidFill>
              </a:rPr>
              <a:t>)</a:t>
            </a:r>
          </a:p>
          <a:p>
            <a:pPr fontAlgn="auto">
              <a:spcAft>
                <a:spcPts val="0"/>
              </a:spcAft>
              <a:buFont typeface="Arial" pitchFamily="34" charset="0"/>
              <a:buChar char="•"/>
              <a:defRPr/>
            </a:pPr>
            <a:r>
              <a:rPr lang="en-US" sz="2800" dirty="0">
                <a:solidFill>
                  <a:srgbClr val="FF0000"/>
                </a:solidFill>
              </a:rPr>
              <a:t>Dendrites </a:t>
            </a:r>
          </a:p>
          <a:p>
            <a:pPr fontAlgn="auto">
              <a:spcAft>
                <a:spcPts val="0"/>
              </a:spcAft>
              <a:buFont typeface="Arial" pitchFamily="34" charset="0"/>
              <a:buChar char="•"/>
              <a:defRPr/>
            </a:pPr>
            <a:r>
              <a:rPr lang="en-US" sz="2800" dirty="0">
                <a:solidFill>
                  <a:srgbClr val="FF0000"/>
                </a:solidFill>
              </a:rPr>
              <a:t>Axon hillock</a:t>
            </a:r>
          </a:p>
          <a:p>
            <a:pPr fontAlgn="auto">
              <a:spcAft>
                <a:spcPts val="0"/>
              </a:spcAft>
              <a:buFont typeface="Arial" pitchFamily="34" charset="0"/>
              <a:buChar char="•"/>
              <a:defRPr/>
            </a:pPr>
            <a:r>
              <a:rPr lang="en-US" dirty="0">
                <a:solidFill>
                  <a:srgbClr val="FF0000"/>
                </a:solidFill>
              </a:rPr>
              <a:t>Axon </a:t>
            </a:r>
          </a:p>
          <a:p>
            <a:pPr fontAlgn="auto">
              <a:spcAft>
                <a:spcPts val="0"/>
              </a:spcAft>
              <a:buFont typeface="Arial" pitchFamily="34" charset="0"/>
              <a:buChar char="•"/>
              <a:defRPr/>
            </a:pPr>
            <a:r>
              <a:rPr lang="en-US" dirty="0">
                <a:solidFill>
                  <a:srgbClr val="FF0000"/>
                </a:solidFill>
              </a:rPr>
              <a:t>Axonal terminals </a:t>
            </a:r>
          </a:p>
          <a:p>
            <a:pPr fontAlgn="auto">
              <a:spcAft>
                <a:spcPts val="0"/>
              </a:spcAft>
              <a:buFont typeface="Arial" pitchFamily="34" charset="0"/>
              <a:buChar char="•"/>
              <a:defRPr/>
            </a:pPr>
            <a:r>
              <a:rPr lang="en-US" dirty="0">
                <a:solidFill>
                  <a:srgbClr val="FF0000"/>
                </a:solidFill>
              </a:rPr>
              <a:t>Knobs</a:t>
            </a:r>
          </a:p>
          <a:p>
            <a:pPr fontAlgn="auto">
              <a:spcAft>
                <a:spcPts val="0"/>
              </a:spcAft>
              <a:buFont typeface="Arial" pitchFamily="34" charset="0"/>
              <a:buChar char="•"/>
              <a:defRPr/>
            </a:pPr>
            <a:r>
              <a:rPr lang="en-US" dirty="0">
                <a:solidFill>
                  <a:srgbClr val="FF0000"/>
                </a:solidFill>
              </a:rPr>
              <a:t>Synapse</a:t>
            </a:r>
            <a:endParaRPr lang="en-US" dirty="0"/>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628800"/>
            <a:ext cx="4824536" cy="4248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half" idx="1"/>
          </p:nvPr>
        </p:nvSpPr>
        <p:spPr>
          <a:xfrm>
            <a:off x="152400" y="76200"/>
            <a:ext cx="4267200" cy="6477000"/>
          </a:xfrm>
          <a:ln>
            <a:solidFill>
              <a:schemeClr val="accent1"/>
            </a:solidFill>
            <a:miter lim="800000"/>
            <a:headEnd/>
            <a:tailEnd/>
          </a:ln>
        </p:spPr>
        <p:txBody>
          <a:bodyPr/>
          <a:lstStyle/>
          <a:p>
            <a:pPr marL="0" indent="0">
              <a:buFont typeface="Arial" charset="0"/>
              <a:buNone/>
            </a:pPr>
            <a:r>
              <a:rPr lang="en-US" sz="2400" dirty="0"/>
              <a:t>            </a:t>
            </a:r>
            <a:r>
              <a:rPr lang="en-US" sz="2400" b="1" dirty="0"/>
              <a:t>Spinal ganglia</a:t>
            </a:r>
          </a:p>
          <a:p>
            <a:pPr marL="0" indent="0">
              <a:buFont typeface="Arial" charset="0"/>
              <a:buNone/>
            </a:pPr>
            <a:r>
              <a:rPr lang="en-US" sz="2400" dirty="0"/>
              <a:t>The groups of cells are separated with </a:t>
            </a:r>
            <a:r>
              <a:rPr lang="en-US" sz="2400" dirty="0" err="1">
                <a:solidFill>
                  <a:srgbClr val="FF0000"/>
                </a:solidFill>
              </a:rPr>
              <a:t>myelinated</a:t>
            </a:r>
            <a:r>
              <a:rPr lang="en-US" sz="2400" dirty="0"/>
              <a:t> nerve fibers</a:t>
            </a:r>
          </a:p>
          <a:p>
            <a:pPr marL="0" indent="0">
              <a:buFont typeface="Arial" charset="0"/>
              <a:buNone/>
            </a:pPr>
            <a:endParaRPr lang="en-US" sz="2400" dirty="0"/>
          </a:p>
          <a:p>
            <a:pPr marL="0" indent="0">
              <a:buFont typeface="Arial" charset="0"/>
              <a:buNone/>
            </a:pPr>
            <a:endParaRPr lang="en-US" sz="2400" dirty="0"/>
          </a:p>
          <a:p>
            <a:pPr marL="0" indent="0">
              <a:buNone/>
            </a:pPr>
            <a:r>
              <a:rPr lang="en-US" sz="2400" dirty="0"/>
              <a:t>satellite cells are more around each nerve cell</a:t>
            </a:r>
          </a:p>
          <a:p>
            <a:pPr marL="0" indent="0">
              <a:buFont typeface="Arial" charset="0"/>
              <a:buNone/>
            </a:pPr>
            <a:endParaRPr lang="en-US" sz="2400" dirty="0"/>
          </a:p>
        </p:txBody>
      </p:sp>
      <p:sp>
        <p:nvSpPr>
          <p:cNvPr id="21507" name="Content Placeholder 3"/>
          <p:cNvSpPr>
            <a:spLocks noGrp="1"/>
          </p:cNvSpPr>
          <p:nvPr>
            <p:ph sz="half" idx="2"/>
          </p:nvPr>
        </p:nvSpPr>
        <p:spPr>
          <a:xfrm>
            <a:off x="4572000" y="76200"/>
            <a:ext cx="4495800" cy="6477000"/>
          </a:xfrm>
          <a:ln>
            <a:solidFill>
              <a:schemeClr val="accent1"/>
            </a:solidFill>
            <a:miter lim="800000"/>
            <a:headEnd/>
            <a:tailEnd/>
          </a:ln>
        </p:spPr>
        <p:txBody>
          <a:bodyPr/>
          <a:lstStyle/>
          <a:p>
            <a:pPr marL="0" indent="0">
              <a:buFont typeface="Arial" charset="0"/>
              <a:buNone/>
            </a:pPr>
            <a:r>
              <a:rPr lang="en-US" sz="2400" dirty="0"/>
              <a:t>         </a:t>
            </a:r>
            <a:r>
              <a:rPr lang="en-US" sz="2400" b="1" dirty="0"/>
              <a:t>Sympathetic ganglia</a:t>
            </a:r>
          </a:p>
          <a:p>
            <a:pPr marL="0" indent="0">
              <a:buFont typeface="Arial" charset="0"/>
              <a:buNone/>
            </a:pPr>
            <a:r>
              <a:rPr lang="en-US" sz="2400" dirty="0"/>
              <a:t>The cells are separated with </a:t>
            </a:r>
            <a:r>
              <a:rPr lang="en-US" sz="2400" dirty="0">
                <a:solidFill>
                  <a:srgbClr val="FF0000"/>
                </a:solidFill>
              </a:rPr>
              <a:t>non/ little </a:t>
            </a:r>
            <a:r>
              <a:rPr lang="en-US" sz="2400" dirty="0" err="1">
                <a:solidFill>
                  <a:srgbClr val="FF0000"/>
                </a:solidFill>
              </a:rPr>
              <a:t>mylinated</a:t>
            </a:r>
            <a:r>
              <a:rPr lang="en-US" sz="2400" dirty="0"/>
              <a:t> nerve fibers</a:t>
            </a:r>
          </a:p>
          <a:p>
            <a:pPr marL="0" indent="0">
              <a:buFont typeface="Arial" charset="0"/>
              <a:buNone/>
            </a:pPr>
            <a:endParaRPr lang="en-US" sz="2400" dirty="0"/>
          </a:p>
          <a:p>
            <a:pPr marL="0" indent="0">
              <a:buFont typeface="Arial" charset="0"/>
              <a:buNone/>
            </a:pPr>
            <a:endParaRPr lang="en-US" sz="2400" dirty="0"/>
          </a:p>
          <a:p>
            <a:pPr marL="0" indent="0">
              <a:buNone/>
            </a:pPr>
            <a:r>
              <a:rPr lang="en-US" sz="2400" dirty="0"/>
              <a:t>satellite cells are less</a:t>
            </a:r>
          </a:p>
          <a:p>
            <a:pPr marL="0" indent="0">
              <a:buFont typeface="Arial" charset="0"/>
              <a:buNone/>
            </a:pPr>
            <a:endParaRPr lang="en-US" sz="2400" dirty="0"/>
          </a:p>
          <a:p>
            <a:pPr marL="0" indent="0">
              <a:buFont typeface="Arial" charset="0"/>
              <a:buNone/>
            </a:pPr>
            <a:endParaRPr lang="en-US" sz="2400" dirty="0"/>
          </a:p>
          <a:p>
            <a:pPr marL="0" indent="0">
              <a:buFont typeface="Arial" charset="0"/>
              <a:buNone/>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215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7563"/>
            <a:ext cx="405447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2" descr="https://s3.amazonaws.com/classconnection/590/flashcards/8881590/png/sympathetic_ganglion-14F866532A103A57073.png"/>
          <p:cNvPicPr>
            <a:picLocks noChangeAspect="1" noChangeArrowheads="1"/>
          </p:cNvPicPr>
          <p:nvPr/>
        </p:nvPicPr>
        <p:blipFill>
          <a:blip r:embed="rId3">
            <a:extLst>
              <a:ext uri="{28A0092B-C50C-407E-A947-70E740481C1C}">
                <a14:useLocalDpi xmlns:a14="http://schemas.microsoft.com/office/drawing/2010/main" val="0"/>
              </a:ext>
            </a:extLst>
          </a:blip>
          <a:srcRect r="5017" b="50000"/>
          <a:stretch>
            <a:fillRect/>
          </a:stretch>
        </p:blipFill>
        <p:spPr bwMode="auto">
          <a:xfrm>
            <a:off x="4772025" y="3357563"/>
            <a:ext cx="4143375"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38200"/>
          </a:xfrm>
        </p:spPr>
        <p:txBody>
          <a:bodyPr/>
          <a:lstStyle/>
          <a:p>
            <a:r>
              <a:rPr lang="en-US" sz="3200" b="1" u="sng"/>
              <a:t>Nerve endings</a:t>
            </a:r>
          </a:p>
        </p:txBody>
      </p:sp>
      <p:sp>
        <p:nvSpPr>
          <p:cNvPr id="3" name="Content Placeholder 2"/>
          <p:cNvSpPr>
            <a:spLocks noGrp="1"/>
          </p:cNvSpPr>
          <p:nvPr>
            <p:ph idx="1"/>
          </p:nvPr>
        </p:nvSpPr>
        <p:spPr>
          <a:xfrm>
            <a:off x="457200" y="762000"/>
            <a:ext cx="8435280" cy="5715000"/>
          </a:xfrm>
          <a:ln>
            <a:solidFill>
              <a:schemeClr val="tx1"/>
            </a:solidFill>
          </a:ln>
        </p:spPr>
        <p:txBody>
          <a:bodyPr rtlCol="0">
            <a:normAutofit/>
          </a:bodyPr>
          <a:lstStyle/>
          <a:p>
            <a:pPr marL="0" indent="0" fontAlgn="auto">
              <a:spcAft>
                <a:spcPts val="0"/>
              </a:spcAft>
              <a:buFont typeface="Arial" pitchFamily="34" charset="0"/>
              <a:buNone/>
              <a:defRPr/>
            </a:pPr>
            <a:r>
              <a:rPr lang="en-US" sz="2800" dirty="0"/>
              <a:t>They are </a:t>
            </a:r>
            <a:r>
              <a:rPr lang="en-US" sz="2800" dirty="0">
                <a:solidFill>
                  <a:srgbClr val="FF0000"/>
                </a:solidFill>
              </a:rPr>
              <a:t>either</a:t>
            </a:r>
            <a:r>
              <a:rPr lang="en-US" sz="2800" dirty="0"/>
              <a:t>:</a:t>
            </a:r>
          </a:p>
          <a:p>
            <a:pPr marL="0" indent="0" fontAlgn="auto">
              <a:spcAft>
                <a:spcPts val="0"/>
              </a:spcAft>
              <a:buFont typeface="Arial" pitchFamily="34" charset="0"/>
              <a:buNone/>
              <a:defRPr/>
            </a:pPr>
            <a:endParaRPr lang="en-US" sz="2800" b="1" u="sng" dirty="0">
              <a:solidFill>
                <a:srgbClr val="C00000"/>
              </a:solidFill>
            </a:endParaRPr>
          </a:p>
          <a:p>
            <a:pPr marL="0" indent="0" fontAlgn="auto">
              <a:spcAft>
                <a:spcPts val="0"/>
              </a:spcAft>
              <a:buFont typeface="Arial" pitchFamily="34" charset="0"/>
              <a:buNone/>
              <a:defRPr/>
            </a:pPr>
            <a:endParaRPr lang="en-US" sz="2800" b="1" u="sng" dirty="0">
              <a:solidFill>
                <a:srgbClr val="C00000"/>
              </a:solidFill>
            </a:endParaRPr>
          </a:p>
          <a:p>
            <a:pPr marL="0" indent="0" fontAlgn="auto">
              <a:spcAft>
                <a:spcPts val="0"/>
              </a:spcAft>
              <a:buFont typeface="Arial" pitchFamily="34" charset="0"/>
              <a:buNone/>
              <a:defRPr/>
            </a:pPr>
            <a:r>
              <a:rPr lang="en-US" sz="2800" b="1" u="sng" dirty="0">
                <a:solidFill>
                  <a:srgbClr val="C00000"/>
                </a:solidFill>
              </a:rPr>
              <a:t>A-  At Receptors</a:t>
            </a:r>
            <a:r>
              <a:rPr lang="en-US" sz="2800" dirty="0"/>
              <a:t>:  receive external or internal stimuli &amp; convert them to nerve impulses → CNS</a:t>
            </a:r>
          </a:p>
          <a:p>
            <a:pPr marL="0" indent="0" fontAlgn="auto">
              <a:spcAft>
                <a:spcPts val="0"/>
              </a:spcAft>
              <a:buFont typeface="Arial" pitchFamily="34" charset="0"/>
              <a:buNone/>
              <a:defRPr/>
            </a:pPr>
            <a:r>
              <a:rPr lang="en-US" sz="2800" dirty="0"/>
              <a:t>They are classified into:</a:t>
            </a:r>
          </a:p>
          <a:p>
            <a:pPr fontAlgn="auto">
              <a:spcAft>
                <a:spcPts val="0"/>
              </a:spcAft>
              <a:buFont typeface="Arial" pitchFamily="34" charset="0"/>
              <a:buChar char="•"/>
              <a:defRPr/>
            </a:pPr>
            <a:r>
              <a:rPr lang="en-US" sz="2800" dirty="0" err="1">
                <a:solidFill>
                  <a:srgbClr val="006600"/>
                </a:solidFill>
              </a:rPr>
              <a:t>Exteroceptors</a:t>
            </a:r>
            <a:r>
              <a:rPr lang="en-US" sz="2800" dirty="0">
                <a:solidFill>
                  <a:srgbClr val="006600"/>
                </a:solidFill>
              </a:rPr>
              <a:t>: </a:t>
            </a:r>
            <a:r>
              <a:rPr lang="en-US" sz="2800" dirty="0"/>
              <a:t> external stimuli- epithelium</a:t>
            </a:r>
          </a:p>
          <a:p>
            <a:pPr fontAlgn="auto">
              <a:spcAft>
                <a:spcPts val="0"/>
              </a:spcAft>
              <a:buFont typeface="Arial" pitchFamily="34" charset="0"/>
              <a:buChar char="•"/>
              <a:defRPr/>
            </a:pPr>
            <a:r>
              <a:rPr lang="en-US" sz="2800" dirty="0">
                <a:solidFill>
                  <a:srgbClr val="006600"/>
                </a:solidFill>
              </a:rPr>
              <a:t>Proprioceptors</a:t>
            </a:r>
            <a:r>
              <a:rPr lang="en-US" sz="2800" dirty="0"/>
              <a:t>: stimuli from muscles &amp; tendons</a:t>
            </a:r>
          </a:p>
          <a:p>
            <a:pPr fontAlgn="auto">
              <a:spcAft>
                <a:spcPts val="0"/>
              </a:spcAft>
              <a:buFont typeface="Arial" pitchFamily="34" charset="0"/>
              <a:buChar char="•"/>
              <a:defRPr/>
            </a:pPr>
            <a:r>
              <a:rPr lang="en-US" sz="2800" dirty="0" err="1">
                <a:solidFill>
                  <a:srgbClr val="006600"/>
                </a:solidFill>
              </a:rPr>
              <a:t>Interoceptors</a:t>
            </a:r>
            <a:r>
              <a:rPr lang="en-US" sz="2800" dirty="0">
                <a:solidFill>
                  <a:srgbClr val="006600"/>
                </a:solidFill>
              </a:rPr>
              <a:t> </a:t>
            </a:r>
            <a:r>
              <a:rPr lang="en-US" sz="2800" dirty="0"/>
              <a:t>: stimuli in viscera &amp; blood vessels</a:t>
            </a:r>
          </a:p>
          <a:p>
            <a:pPr marL="0" indent="0" fontAlgn="auto">
              <a:spcAft>
                <a:spcPts val="0"/>
              </a:spcAft>
              <a:buFont typeface="Arial" pitchFamily="34" charset="0"/>
              <a:buNone/>
              <a:defRPr/>
            </a:pPr>
            <a:r>
              <a:rPr lang="en-US" sz="2800" b="1" u="sng" dirty="0">
                <a:solidFill>
                  <a:srgbClr val="C00000"/>
                </a:solidFill>
              </a:rPr>
              <a:t>B-  At Effectors</a:t>
            </a:r>
            <a:r>
              <a:rPr lang="en-US" sz="2800" dirty="0"/>
              <a:t>: carry impulses from CNS  to muscles or glands</a:t>
            </a:r>
            <a:r>
              <a:rPr lang="en-US" dirty="0"/>
              <a:t>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2533" name="Picture 2" descr="http://image.slidesharecdn.com/thenervoussystem2014-141230004325-conversion-gate01/95/the-nervous-system-2014-11-638.jpg?cb=1419921867"/>
          <p:cNvPicPr>
            <a:picLocks noChangeAspect="1" noChangeArrowheads="1"/>
          </p:cNvPicPr>
          <p:nvPr/>
        </p:nvPicPr>
        <p:blipFill>
          <a:blip r:embed="rId2">
            <a:extLst>
              <a:ext uri="{28A0092B-C50C-407E-A947-70E740481C1C}">
                <a14:useLocalDpi xmlns:a14="http://schemas.microsoft.com/office/drawing/2010/main" val="0"/>
              </a:ext>
            </a:extLst>
          </a:blip>
          <a:srcRect t="14154" b="27396"/>
          <a:stretch>
            <a:fillRect/>
          </a:stretch>
        </p:blipFill>
        <p:spPr bwMode="auto">
          <a:xfrm>
            <a:off x="3059113" y="765175"/>
            <a:ext cx="5905500"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4150626"/>
              </p:ext>
            </p:extLst>
          </p:nvPr>
        </p:nvGraphicFramePr>
        <p:xfrm>
          <a:off x="114300" y="76199"/>
          <a:ext cx="8801100" cy="664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23556" name="TextBox 2"/>
          <p:cNvSpPr txBox="1">
            <a:spLocks noChangeArrowheads="1"/>
          </p:cNvSpPr>
          <p:nvPr/>
        </p:nvSpPr>
        <p:spPr bwMode="auto">
          <a:xfrm>
            <a:off x="114300" y="76200"/>
            <a:ext cx="346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solidFill>
                  <a:srgbClr val="C00000"/>
                </a:solidFill>
              </a:rPr>
              <a:t>Classification of receptors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76200"/>
            <a:ext cx="8229600" cy="685800"/>
          </a:xfrm>
        </p:spPr>
        <p:txBody>
          <a:bodyPr/>
          <a:lstStyle/>
          <a:p>
            <a:r>
              <a:rPr lang="en-US" sz="2800" b="1"/>
              <a:t>1-  </a:t>
            </a:r>
            <a:r>
              <a:rPr lang="en-US" sz="2800" b="1" u="sng">
                <a:solidFill>
                  <a:srgbClr val="FF0000"/>
                </a:solidFill>
              </a:rPr>
              <a:t>Free nerve endings</a:t>
            </a:r>
            <a:endParaRPr lang="en-US" sz="2800" b="1" u="sng"/>
          </a:p>
        </p:txBody>
      </p:sp>
      <p:sp>
        <p:nvSpPr>
          <p:cNvPr id="3" name="Content Placeholder 2"/>
          <p:cNvSpPr>
            <a:spLocks noGrp="1"/>
          </p:cNvSpPr>
          <p:nvPr>
            <p:ph idx="1"/>
          </p:nvPr>
        </p:nvSpPr>
        <p:spPr>
          <a:xfrm>
            <a:off x="228600" y="609600"/>
            <a:ext cx="8763000" cy="6096000"/>
          </a:xfrm>
          <a:ln>
            <a:solidFill>
              <a:schemeClr val="tx1"/>
            </a:solidFill>
          </a:ln>
        </p:spPr>
        <p:txBody>
          <a:bodyPr rtlCol="0">
            <a:normAutofit/>
          </a:bodyPr>
          <a:lstStyle/>
          <a:p>
            <a:pPr fontAlgn="auto">
              <a:spcAft>
                <a:spcPts val="0"/>
              </a:spcAft>
              <a:buFont typeface="Arial" pitchFamily="34" charset="0"/>
              <a:buChar char="•"/>
              <a:defRPr/>
            </a:pPr>
            <a:r>
              <a:rPr lang="en-US" sz="2800" dirty="0"/>
              <a:t>They are receptors for </a:t>
            </a:r>
            <a:r>
              <a:rPr lang="en-US" sz="2800" u="sng" dirty="0"/>
              <a:t>pain</a:t>
            </a:r>
            <a:r>
              <a:rPr lang="en-US" sz="2800" dirty="0"/>
              <a:t>  &amp; </a:t>
            </a:r>
            <a:r>
              <a:rPr lang="en-US" sz="2800" u="sng" dirty="0"/>
              <a:t>temperature</a:t>
            </a:r>
            <a:endParaRPr lang="en-US" sz="2800" dirty="0"/>
          </a:p>
          <a:p>
            <a:pPr fontAlgn="auto">
              <a:spcAft>
                <a:spcPts val="0"/>
              </a:spcAft>
              <a:buFont typeface="Arial" pitchFamily="34" charset="0"/>
              <a:buChar char="•"/>
              <a:defRPr/>
            </a:pPr>
            <a:r>
              <a:rPr lang="en-US" sz="2800" dirty="0"/>
              <a:t>Simplest receptors &amp; </a:t>
            </a:r>
          </a:p>
          <a:p>
            <a:pPr marL="0" indent="0" fontAlgn="auto">
              <a:spcAft>
                <a:spcPts val="0"/>
              </a:spcAft>
              <a:buFont typeface="Arial" pitchFamily="34" charset="0"/>
              <a:buNone/>
              <a:defRPr/>
            </a:pPr>
            <a:r>
              <a:rPr lang="en-US" sz="2800" dirty="0"/>
              <a:t>   Widely distributed </a:t>
            </a:r>
          </a:p>
          <a:p>
            <a:pPr marL="0" indent="0" fontAlgn="auto">
              <a:spcAft>
                <a:spcPts val="0"/>
              </a:spcAft>
              <a:buFont typeface="Arial" pitchFamily="34" charset="0"/>
              <a:buNone/>
              <a:defRPr/>
            </a:pPr>
            <a:r>
              <a:rPr lang="en-US" sz="2800" dirty="0"/>
              <a:t>   throughout the body</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u="sng" dirty="0"/>
              <a:t>Are </a:t>
            </a:r>
            <a:r>
              <a:rPr lang="en-US" sz="2800" u="sng" dirty="0" err="1">
                <a:solidFill>
                  <a:srgbClr val="FF0000"/>
                </a:solidFill>
              </a:rPr>
              <a:t>unmyelinated</a:t>
            </a:r>
            <a:r>
              <a:rPr lang="en-US" sz="2800" u="sng" dirty="0">
                <a:solidFill>
                  <a:srgbClr val="FF0000"/>
                </a:solidFill>
              </a:rPr>
              <a:t> sensory nerve fibers </a:t>
            </a:r>
            <a:r>
              <a:rPr lang="en-US" sz="2800" dirty="0"/>
              <a:t>which penetrate the basement membrane of an epithelium to end freely in-between epithelial cells</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t>Sites: epidermis of skin, corneal ,conjunctiva &amp; oral cavity</a:t>
            </a:r>
          </a:p>
          <a:p>
            <a:pPr marL="0" indent="0" fontAlgn="auto">
              <a:spcAft>
                <a:spcPts val="0"/>
              </a:spcAft>
              <a:buFont typeface="Arial" pitchFamily="34" charset="0"/>
              <a:buNone/>
              <a:defRPr/>
            </a:pPr>
            <a:endParaRPr lang="en-US" sz="2800" b="1" dirty="0"/>
          </a:p>
        </p:txBody>
      </p:sp>
      <p:sp>
        <p:nvSpPr>
          <p:cNvPr id="4" name="Footer Placeholder 3"/>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6146" name="Picture 2" descr="general senses: nonencapsulated free nerve endings - YouTube">
            <a:extLst>
              <a:ext uri="{FF2B5EF4-FFF2-40B4-BE49-F238E27FC236}">
                <a16:creationId xmlns:a16="http://schemas.microsoft.com/office/drawing/2014/main" id="{18DBE0F2-6DBF-4DC8-A3FA-5E890A4CD1C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55976" y="1124744"/>
            <a:ext cx="4320480" cy="2085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6688"/>
            <a:ext cx="9067800" cy="6691312"/>
          </a:xfrm>
          <a:ln>
            <a:solidFill>
              <a:schemeClr val="tx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      </a:t>
            </a:r>
            <a:r>
              <a:rPr lang="en-US" sz="2800" b="1" dirty="0"/>
              <a:t>2-  </a:t>
            </a:r>
            <a:r>
              <a:rPr lang="en-US" sz="2800" b="1" u="sng" dirty="0">
                <a:solidFill>
                  <a:srgbClr val="FF0000"/>
                </a:solidFill>
              </a:rPr>
              <a:t>Root hair plexus </a:t>
            </a:r>
          </a:p>
          <a:p>
            <a:pPr fontAlgn="auto">
              <a:spcAft>
                <a:spcPts val="0"/>
              </a:spcAft>
              <a:buFont typeface="Arial" pitchFamily="34" charset="0"/>
              <a:buChar char="•"/>
              <a:defRPr/>
            </a:pPr>
            <a:r>
              <a:rPr lang="en-US" sz="2400" b="1" dirty="0"/>
              <a:t>A web of free nerve endings, form basket – like structure  around the base of hair follicles</a:t>
            </a:r>
          </a:p>
          <a:p>
            <a:pPr fontAlgn="auto">
              <a:spcAft>
                <a:spcPts val="0"/>
              </a:spcAft>
              <a:buFont typeface="Arial" pitchFamily="34" charset="0"/>
              <a:buChar char="•"/>
              <a:defRPr/>
            </a:pPr>
            <a:r>
              <a:rPr lang="en-US" sz="2400" b="1" dirty="0"/>
              <a:t>Function: mechanoreceptors for touch sensation .it sends and receives nerve impulses to and from the brain when hair moves</a:t>
            </a:r>
            <a:endParaRPr lang="en-US" sz="2400" dirty="0"/>
          </a:p>
          <a:p>
            <a:pPr marL="0" indent="0" fontAlgn="auto">
              <a:spcAft>
                <a:spcPts val="0"/>
              </a:spcAft>
              <a:buFont typeface="Arial" pitchFamily="34" charset="0"/>
              <a:buNone/>
              <a:defRPr/>
            </a:pPr>
            <a:r>
              <a:rPr lang="en-US" sz="2400" dirty="0"/>
              <a:t>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7170" name="Picture 2" descr="Ex 6: Integumentary System - Accessory Structures of the Skin Flashcards |  Quizlet">
            <a:extLst>
              <a:ext uri="{FF2B5EF4-FFF2-40B4-BE49-F238E27FC236}">
                <a16:creationId xmlns:a16="http://schemas.microsoft.com/office/drawing/2014/main" id="{01E534A4-8AFA-4D45-88B7-59B69EE053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31641" y="2636912"/>
            <a:ext cx="6120084" cy="3719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228600"/>
            <a:ext cx="8686800" cy="6629400"/>
          </a:xfrm>
        </p:spPr>
        <p:txBody>
          <a:bodyPr rtlCol="0">
            <a:normAutofit/>
          </a:bodyPr>
          <a:lstStyle/>
          <a:p>
            <a:pPr marL="0" indent="0" fontAlgn="auto">
              <a:spcAft>
                <a:spcPts val="0"/>
              </a:spcAft>
              <a:buFont typeface="Arial" pitchFamily="34" charset="0"/>
              <a:buNone/>
              <a:defRPr/>
            </a:pPr>
            <a:r>
              <a:rPr lang="en-US" dirty="0">
                <a:solidFill>
                  <a:srgbClr val="FF0000"/>
                </a:solidFill>
              </a:rPr>
              <a:t>                         </a:t>
            </a:r>
            <a:r>
              <a:rPr lang="en-US" sz="2800" b="1" dirty="0"/>
              <a:t>3-</a:t>
            </a:r>
            <a:r>
              <a:rPr lang="en-US" b="1" dirty="0"/>
              <a:t> </a:t>
            </a:r>
            <a:r>
              <a:rPr lang="en-US" dirty="0">
                <a:solidFill>
                  <a:srgbClr val="FF0000"/>
                </a:solidFill>
              </a:rPr>
              <a:t> </a:t>
            </a:r>
            <a:r>
              <a:rPr lang="en-US" sz="2800" b="1" u="sng" dirty="0">
                <a:solidFill>
                  <a:srgbClr val="FF0000"/>
                </a:solidFill>
              </a:rPr>
              <a:t>Merkel Tactile disc</a:t>
            </a:r>
          </a:p>
          <a:p>
            <a:pPr fontAlgn="auto">
              <a:spcAft>
                <a:spcPts val="0"/>
              </a:spcAft>
              <a:buFont typeface="Arial" pitchFamily="34" charset="0"/>
              <a:buChar char="•"/>
              <a:defRPr/>
            </a:pPr>
            <a:r>
              <a:rPr lang="en-US" sz="2800" dirty="0"/>
              <a:t>They are </a:t>
            </a:r>
            <a:r>
              <a:rPr lang="en-US" sz="2800" b="1" dirty="0"/>
              <a:t>mechanoreceptors </a:t>
            </a:r>
            <a:r>
              <a:rPr lang="en-US" sz="2800" dirty="0"/>
              <a:t>detect </a:t>
            </a:r>
            <a:r>
              <a:rPr lang="en-US" sz="2800" b="1" dirty="0">
                <a:solidFill>
                  <a:srgbClr val="FF0000"/>
                </a:solidFill>
              </a:rPr>
              <a:t>touch &amp; pressure </a:t>
            </a:r>
            <a:endParaRPr lang="en-US" sz="2800" dirty="0"/>
          </a:p>
          <a:p>
            <a:pPr fontAlgn="auto">
              <a:spcAft>
                <a:spcPts val="0"/>
              </a:spcAft>
              <a:buFont typeface="Arial" pitchFamily="34" charset="0"/>
              <a:buChar char="•"/>
              <a:defRPr/>
            </a:pPr>
            <a:r>
              <a:rPr lang="en-US" sz="2800" dirty="0"/>
              <a:t>Present in </a:t>
            </a:r>
            <a:r>
              <a:rPr lang="en-US" sz="2800" b="1" u="sng" dirty="0"/>
              <a:t>epidermis </a:t>
            </a:r>
            <a:r>
              <a:rPr lang="en-US" sz="2800" b="1" u="sng" dirty="0">
                <a:solidFill>
                  <a:srgbClr val="006600"/>
                </a:solidFill>
              </a:rPr>
              <a:t>( superficial)</a:t>
            </a:r>
            <a:r>
              <a:rPr lang="en-US" sz="2800" dirty="0">
                <a:solidFill>
                  <a:srgbClr val="006600"/>
                </a:solidFill>
              </a:rPr>
              <a:t> </a:t>
            </a:r>
            <a:r>
              <a:rPr lang="en-US" sz="2800" dirty="0"/>
              <a:t>of  the skin of soles &amp; palms(fingers .. Tactile discrimination, sophisticated sensory tasks)</a:t>
            </a:r>
          </a:p>
          <a:p>
            <a:pPr fontAlgn="auto">
              <a:spcAft>
                <a:spcPts val="0"/>
              </a:spcAft>
              <a:buFont typeface="Arial" pitchFamily="34" charset="0"/>
              <a:buChar char="•"/>
              <a:defRPr/>
            </a:pPr>
            <a:r>
              <a:rPr lang="en-US" sz="2800" dirty="0"/>
              <a:t>In association with </a:t>
            </a:r>
            <a:r>
              <a:rPr lang="en-US" sz="2800" b="1" dirty="0"/>
              <a:t>Merkel cells (</a:t>
            </a:r>
            <a:r>
              <a:rPr lang="en-US" sz="2800" dirty="0"/>
              <a:t>modified epithelial cells</a:t>
            </a:r>
            <a:r>
              <a:rPr lang="en-US" sz="2800" b="1" dirty="0"/>
              <a:t>) </a:t>
            </a:r>
            <a:r>
              <a:rPr lang="en-US" sz="2800" dirty="0"/>
              <a:t>of the</a:t>
            </a:r>
            <a:r>
              <a:rPr lang="en-US" sz="2800" b="1" dirty="0"/>
              <a:t> </a:t>
            </a:r>
            <a:r>
              <a:rPr lang="en-US" sz="2800" dirty="0"/>
              <a:t>epidermis</a:t>
            </a:r>
          </a:p>
          <a:p>
            <a:pPr fontAlgn="auto">
              <a:spcAft>
                <a:spcPts val="0"/>
              </a:spcAft>
              <a:buFont typeface="Arial" pitchFamily="34" charset="0"/>
              <a:buChar char="•"/>
              <a:defRPr/>
            </a:pPr>
            <a:r>
              <a:rPr lang="en-US" sz="2800" dirty="0"/>
              <a:t>The  Afferent nerve fiber lose </a:t>
            </a:r>
          </a:p>
          <a:p>
            <a:pPr marL="0" indent="0" fontAlgn="auto">
              <a:spcAft>
                <a:spcPts val="0"/>
              </a:spcAft>
              <a:buNone/>
              <a:defRPr/>
            </a:pPr>
            <a:r>
              <a:rPr lang="en-US" sz="2800" dirty="0"/>
              <a:t>its Myelin, </a:t>
            </a:r>
            <a:r>
              <a:rPr lang="en-US" sz="2800" u="sng" dirty="0"/>
              <a:t>penetrates the </a:t>
            </a:r>
          </a:p>
          <a:p>
            <a:pPr marL="0" indent="0" fontAlgn="auto">
              <a:spcAft>
                <a:spcPts val="0"/>
              </a:spcAft>
              <a:buNone/>
              <a:defRPr/>
            </a:pPr>
            <a:r>
              <a:rPr lang="en-US" sz="2800" u="sng" dirty="0"/>
              <a:t>basement membrane</a:t>
            </a:r>
            <a:r>
              <a:rPr lang="en-US" sz="2800" dirty="0"/>
              <a:t> &amp; </a:t>
            </a:r>
          </a:p>
          <a:p>
            <a:pPr marL="0" indent="0" fontAlgn="auto">
              <a:spcAft>
                <a:spcPts val="0"/>
              </a:spcAft>
              <a:buNone/>
              <a:defRPr/>
            </a:pPr>
            <a:r>
              <a:rPr lang="en-US" sz="2800" dirty="0"/>
              <a:t>terminate as a disc (cup)around </a:t>
            </a:r>
          </a:p>
          <a:p>
            <a:pPr marL="0" indent="0" fontAlgn="auto">
              <a:spcAft>
                <a:spcPts val="0"/>
              </a:spcAft>
              <a:buNone/>
              <a:defRPr/>
            </a:pPr>
            <a:r>
              <a:rPr lang="en-US" sz="2800" dirty="0"/>
              <a:t> Merkel cells </a:t>
            </a:r>
          </a:p>
          <a:p>
            <a:pPr marL="0" indent="0" fontAlgn="auto">
              <a:spcAft>
                <a:spcPts val="0"/>
              </a:spcAft>
              <a:buFont typeface="Arial" pitchFamily="34" charset="0"/>
              <a:buNone/>
              <a:defRPr/>
            </a:pPr>
            <a:endParaRPr lang="en-US" dirty="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5" y="3429000"/>
            <a:ext cx="3781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extBox 3"/>
          <p:cNvSpPr txBox="1">
            <a:spLocks noChangeArrowheads="1"/>
          </p:cNvSpPr>
          <p:nvPr/>
        </p:nvSpPr>
        <p:spPr bwMode="auto">
          <a:xfrm>
            <a:off x="5835650" y="381000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Merkel cells</a:t>
            </a:r>
          </a:p>
        </p:txBody>
      </p:sp>
      <p:cxnSp>
        <p:nvCxnSpPr>
          <p:cNvPr id="6" name="Straight Connector 5"/>
          <p:cNvCxnSpPr>
            <a:stCxn id="26628" idx="2"/>
          </p:cNvCxnSpPr>
          <p:nvPr/>
        </p:nvCxnSpPr>
        <p:spPr>
          <a:xfrm flipH="1">
            <a:off x="6423025" y="4179888"/>
            <a:ext cx="76200" cy="3921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630" name="TextBox 6"/>
          <p:cNvSpPr txBox="1">
            <a:spLocks noChangeArrowheads="1"/>
          </p:cNvSpPr>
          <p:nvPr/>
        </p:nvSpPr>
        <p:spPr bwMode="auto">
          <a:xfrm>
            <a:off x="5105400" y="5421313"/>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Tactile disc</a:t>
            </a:r>
          </a:p>
        </p:txBody>
      </p:sp>
      <p:cxnSp>
        <p:nvCxnSpPr>
          <p:cNvPr id="9" name="Straight Connector 8"/>
          <p:cNvCxnSpPr/>
          <p:nvPr/>
        </p:nvCxnSpPr>
        <p:spPr>
          <a:xfrm flipV="1">
            <a:off x="6172200" y="5257800"/>
            <a:ext cx="304800" cy="18415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26633" name="TextBox 4"/>
          <p:cNvSpPr txBox="1">
            <a:spLocks noChangeArrowheads="1"/>
          </p:cNvSpPr>
          <p:nvPr/>
        </p:nvSpPr>
        <p:spPr bwMode="auto">
          <a:xfrm>
            <a:off x="7696200" y="3429000"/>
            <a:ext cx="113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dirty="0"/>
              <a:t>Epidermis</a:t>
            </a:r>
          </a:p>
        </p:txBody>
      </p:sp>
      <p:cxnSp>
        <p:nvCxnSpPr>
          <p:cNvPr id="10" name="Straight Connector 9"/>
          <p:cNvCxnSpPr/>
          <p:nvPr/>
        </p:nvCxnSpPr>
        <p:spPr>
          <a:xfrm flipH="1">
            <a:off x="7848600" y="3810000"/>
            <a:ext cx="414338" cy="36988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6628" idx="2"/>
          </p:cNvCxnSpPr>
          <p:nvPr/>
        </p:nvCxnSpPr>
        <p:spPr>
          <a:xfrm>
            <a:off x="6499225" y="4179888"/>
            <a:ext cx="1044575" cy="6969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629400"/>
          </a:xfrm>
        </p:spPr>
        <p:txBody>
          <a:bodyPr rtlCol="0">
            <a:normAutofit/>
          </a:bodyPr>
          <a:lstStyle/>
          <a:p>
            <a:pPr marL="0" indent="0" fontAlgn="auto">
              <a:spcAft>
                <a:spcPts val="0"/>
              </a:spcAft>
              <a:buFont typeface="Arial" pitchFamily="34" charset="0"/>
              <a:buNone/>
              <a:defRPr/>
            </a:pPr>
            <a:r>
              <a:rPr lang="en-US" dirty="0"/>
              <a:t>                  </a:t>
            </a:r>
            <a:r>
              <a:rPr lang="en-US" sz="2800" b="1" dirty="0"/>
              <a:t>4-</a:t>
            </a:r>
            <a:r>
              <a:rPr lang="en-US" sz="2800" dirty="0"/>
              <a:t> </a:t>
            </a:r>
            <a:r>
              <a:rPr lang="en-US" sz="2800" b="1" u="sng" dirty="0" err="1">
                <a:solidFill>
                  <a:srgbClr val="FF0000"/>
                </a:solidFill>
              </a:rPr>
              <a:t>Neuroepithelium</a:t>
            </a:r>
            <a:r>
              <a:rPr lang="en-US" sz="2800" b="1" u="sng" dirty="0">
                <a:solidFill>
                  <a:srgbClr val="FF0000"/>
                </a:solidFill>
              </a:rPr>
              <a:t> endings</a:t>
            </a:r>
          </a:p>
          <a:p>
            <a:pPr fontAlgn="auto">
              <a:spcAft>
                <a:spcPts val="0"/>
              </a:spcAft>
              <a:buFont typeface="Arial" pitchFamily="34" charset="0"/>
              <a:buChar char="•"/>
              <a:defRPr/>
            </a:pPr>
            <a:r>
              <a:rPr lang="en-US" sz="2800" dirty="0"/>
              <a:t>Taste buds / tongue</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Olfactory epithelium / nose  </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Organ of </a:t>
            </a:r>
            <a:r>
              <a:rPr lang="en-US" sz="2800" dirty="0" err="1"/>
              <a:t>Corti</a:t>
            </a:r>
            <a:r>
              <a:rPr lang="en-US" sz="2800" dirty="0"/>
              <a:t> / ear </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Macula </a:t>
            </a:r>
            <a:r>
              <a:rPr lang="en-US" sz="2800" dirty="0" err="1"/>
              <a:t>utriculi</a:t>
            </a:r>
            <a:r>
              <a:rPr lang="en-US" sz="2800" dirty="0"/>
              <a:t>, macula </a:t>
            </a:r>
            <a:r>
              <a:rPr lang="en-US" sz="2800" dirty="0" err="1"/>
              <a:t>sacculi</a:t>
            </a:r>
            <a:r>
              <a:rPr lang="en-US" sz="2800" dirty="0"/>
              <a:t> &amp; </a:t>
            </a:r>
          </a:p>
          <a:p>
            <a:pPr marL="0" indent="0" fontAlgn="auto">
              <a:spcAft>
                <a:spcPts val="0"/>
              </a:spcAft>
              <a:buNone/>
              <a:defRPr/>
            </a:pPr>
            <a:r>
              <a:rPr lang="en-US" sz="2800" dirty="0"/>
              <a:t>    crista </a:t>
            </a:r>
            <a:r>
              <a:rPr lang="en-US" sz="2800" dirty="0" err="1"/>
              <a:t>ampullaris</a:t>
            </a:r>
            <a:r>
              <a:rPr lang="en-US" sz="2800" dirty="0"/>
              <a:t> for equilibrium/ ear</a:t>
            </a:r>
          </a:p>
          <a:p>
            <a:pPr marL="0" indent="0" fontAlgn="auto">
              <a:spcAft>
                <a:spcPts val="0"/>
              </a:spcAft>
              <a:buNone/>
              <a:defRPr/>
            </a:pPr>
            <a:endParaRPr lang="en-US" sz="2800" dirty="0"/>
          </a:p>
          <a:p>
            <a:pPr fontAlgn="auto">
              <a:spcAft>
                <a:spcPts val="0"/>
              </a:spcAft>
              <a:defRPr/>
            </a:pPr>
            <a:r>
              <a:rPr lang="en-US" sz="2800" dirty="0"/>
              <a:t>Photoreceptors / retina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765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9800" y="217314"/>
            <a:ext cx="2590800" cy="1987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2160" y="2320280"/>
            <a:ext cx="259080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2160" y="4437112"/>
            <a:ext cx="3030906" cy="22322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ctrTitle"/>
          </p:nvPr>
        </p:nvSpPr>
        <p:spPr>
          <a:xfrm>
            <a:off x="685800" y="2468563"/>
            <a:ext cx="7772400" cy="1465262"/>
          </a:xfrm>
        </p:spPr>
        <p:txBody>
          <a:bodyPr/>
          <a:lstStyle/>
          <a:p>
            <a:r>
              <a:rPr lang="en-US" sz="3200" b="1"/>
              <a:t>Nerve endings in connective tissue</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553200"/>
          </a:xfrm>
        </p:spPr>
        <p:txBody>
          <a:bodyPr rtlCol="0">
            <a:normAutofit/>
          </a:bodyPr>
          <a:lstStyle/>
          <a:p>
            <a:pPr marL="0" indent="0" fontAlgn="auto">
              <a:spcAft>
                <a:spcPts val="0"/>
              </a:spcAft>
              <a:buFont typeface="Arial" pitchFamily="34" charset="0"/>
              <a:buNone/>
              <a:defRPr/>
            </a:pPr>
            <a:r>
              <a:rPr lang="en-US" dirty="0"/>
              <a:t>                         </a:t>
            </a:r>
            <a:r>
              <a:rPr lang="en-US" sz="2800" b="1" dirty="0"/>
              <a:t>1-</a:t>
            </a:r>
            <a:r>
              <a:rPr lang="en-US" dirty="0"/>
              <a:t> </a:t>
            </a:r>
            <a:r>
              <a:rPr lang="en-US" sz="2800" b="1" u="sng" dirty="0">
                <a:solidFill>
                  <a:srgbClr val="C00000"/>
                </a:solidFill>
              </a:rPr>
              <a:t>Meissner’s corpuscles</a:t>
            </a:r>
          </a:p>
          <a:p>
            <a:pPr fontAlgn="auto">
              <a:spcAft>
                <a:spcPts val="0"/>
              </a:spcAft>
              <a:buFont typeface="Arial" pitchFamily="34" charset="0"/>
              <a:buChar char="•"/>
              <a:defRPr/>
            </a:pPr>
            <a:r>
              <a:rPr lang="en-US" sz="2800" dirty="0"/>
              <a:t>Oval shape, encapsulated structures present in the dermal papillae </a:t>
            </a:r>
            <a:r>
              <a:rPr lang="en-US" sz="2800" b="1" dirty="0">
                <a:solidFill>
                  <a:srgbClr val="006600"/>
                </a:solidFill>
              </a:rPr>
              <a:t>(deep) </a:t>
            </a:r>
            <a:r>
              <a:rPr lang="en-US" sz="2800" dirty="0"/>
              <a:t>of skin that is especially sensitive as tips of fingers (Hairless skin) </a:t>
            </a:r>
          </a:p>
          <a:p>
            <a:pPr fontAlgn="auto">
              <a:spcAft>
                <a:spcPts val="0"/>
              </a:spcAft>
              <a:buFont typeface="Arial" pitchFamily="34" charset="0"/>
              <a:buChar char="•"/>
              <a:defRPr/>
            </a:pPr>
            <a:r>
              <a:rPr lang="en-US" sz="2800" dirty="0"/>
              <a:t>They detect </a:t>
            </a:r>
            <a:r>
              <a:rPr lang="en-US" sz="2800" dirty="0">
                <a:solidFill>
                  <a:srgbClr val="FF0000"/>
                </a:solidFill>
              </a:rPr>
              <a:t>light </a:t>
            </a:r>
            <a:r>
              <a:rPr lang="en-US" sz="2800" b="1" dirty="0">
                <a:solidFill>
                  <a:srgbClr val="FF0000"/>
                </a:solidFill>
              </a:rPr>
              <a:t>touch </a:t>
            </a:r>
            <a:r>
              <a:rPr lang="en-US" sz="2800" dirty="0"/>
              <a:t>( mechanoreceptors)  &amp; Low frequency vibration</a:t>
            </a:r>
          </a:p>
        </p:txBody>
      </p:sp>
      <p:sp>
        <p:nvSpPr>
          <p:cNvPr id="2" name="Footer Placeholder 1"/>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29700"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925464"/>
            <a:ext cx="7056438" cy="3671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63" y="146050"/>
            <a:ext cx="8991600" cy="6705600"/>
          </a:xfrm>
        </p:spPr>
        <p:txBody>
          <a:bodyPr rtlCol="0">
            <a:normAutofit/>
          </a:bodyPr>
          <a:lstStyle/>
          <a:p>
            <a:pPr fontAlgn="auto">
              <a:spcAft>
                <a:spcPts val="0"/>
              </a:spcAft>
              <a:buFont typeface="Arial" pitchFamily="34" charset="0"/>
              <a:buChar char="•"/>
              <a:defRPr/>
            </a:pPr>
            <a:r>
              <a:rPr lang="en-US" sz="2800" dirty="0"/>
              <a:t>The corpuscle is formed of transversely arranged </a:t>
            </a:r>
            <a:r>
              <a:rPr lang="en-US" sz="2800" b="1" dirty="0"/>
              <a:t>cells. Collagenous fibers</a:t>
            </a:r>
            <a:r>
              <a:rPr lang="en-US" sz="2800" dirty="0"/>
              <a:t> anchor the corpuscle to the dermo-</a:t>
            </a:r>
            <a:r>
              <a:rPr lang="en-US" sz="2800" dirty="0" err="1"/>
              <a:t>epideral</a:t>
            </a:r>
            <a:r>
              <a:rPr lang="en-US" sz="2800" dirty="0"/>
              <a:t> junction</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The  </a:t>
            </a:r>
            <a:r>
              <a:rPr lang="en-US" sz="2800" dirty="0" err="1"/>
              <a:t>aff</a:t>
            </a:r>
            <a:r>
              <a:rPr lang="en-US" sz="2800" dirty="0"/>
              <a:t> axon enter the corpuscle after losing its myelin &amp;spiral up between the cell layers until it ends at upper pole of corpuscle </a:t>
            </a:r>
          </a:p>
          <a:p>
            <a:pPr marL="0" indent="0" fontAlgn="auto">
              <a:spcAft>
                <a:spcPts val="0"/>
              </a:spcAft>
              <a:buFont typeface="Arial" pitchFamily="34" charset="0"/>
              <a:buNone/>
              <a:defRPr/>
            </a:pPr>
            <a:endParaRPr lang="en-US" sz="2800"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505200"/>
            <a:ext cx="16668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0"/>
            <a:ext cx="60198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22860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152399"/>
            <a:ext cx="9144000" cy="6569075"/>
          </a:xfrm>
          <a:ln>
            <a:noFill/>
          </a:ln>
        </p:spPr>
        <p:txBody>
          <a:bodyPr/>
          <a:lstStyle/>
          <a:p>
            <a:pPr marL="0" indent="0">
              <a:buNone/>
            </a:pPr>
            <a:r>
              <a:rPr lang="en-US" sz="2800" dirty="0"/>
              <a:t>* Axon are enveloped by sheath of</a:t>
            </a:r>
          </a:p>
          <a:p>
            <a:pPr marL="0" indent="0">
              <a:buFont typeface="Arial" charset="0"/>
              <a:buNone/>
            </a:pPr>
            <a:r>
              <a:rPr lang="en-US" sz="2800" dirty="0">
                <a:solidFill>
                  <a:srgbClr val="C00000"/>
                </a:solidFill>
              </a:rPr>
              <a:t>    Schwann cells </a:t>
            </a:r>
          </a:p>
          <a:p>
            <a:pPr marL="0" indent="0">
              <a:buNone/>
            </a:pPr>
            <a:r>
              <a:rPr lang="en-US" sz="2800" dirty="0"/>
              <a:t>* The cells  </a:t>
            </a:r>
            <a:r>
              <a:rPr lang="en-US" sz="2800" b="1" dirty="0"/>
              <a:t>may</a:t>
            </a:r>
            <a:r>
              <a:rPr lang="en-US" sz="2800" dirty="0"/>
              <a:t> or </a:t>
            </a:r>
            <a:r>
              <a:rPr lang="en-US" sz="2800" b="1" dirty="0"/>
              <a:t>may not </a:t>
            </a:r>
            <a:r>
              <a:rPr lang="en-US" sz="2800" dirty="0"/>
              <a:t>form </a:t>
            </a:r>
          </a:p>
          <a:p>
            <a:pPr marL="0" indent="0">
              <a:buFont typeface="Arial" charset="0"/>
              <a:buNone/>
            </a:pPr>
            <a:r>
              <a:rPr lang="en-US" sz="2800" dirty="0">
                <a:solidFill>
                  <a:srgbClr val="FF0000"/>
                </a:solidFill>
              </a:rPr>
              <a:t>     myelin</a:t>
            </a:r>
            <a:r>
              <a:rPr lang="en-US" sz="2800" dirty="0"/>
              <a:t> around the axon thus</a:t>
            </a:r>
          </a:p>
          <a:p>
            <a:pPr marL="0" indent="0">
              <a:buFont typeface="Arial" charset="0"/>
              <a:buNone/>
            </a:pPr>
            <a:r>
              <a:rPr lang="en-US" sz="2800" dirty="0">
                <a:solidFill>
                  <a:srgbClr val="FF0000"/>
                </a:solidFill>
              </a:rPr>
              <a:t>*</a:t>
            </a:r>
            <a:r>
              <a:rPr lang="en-US" sz="2800" u="sng" dirty="0">
                <a:solidFill>
                  <a:srgbClr val="FF0000"/>
                </a:solidFill>
              </a:rPr>
              <a:t>myelinated</a:t>
            </a:r>
            <a:r>
              <a:rPr lang="en-US" sz="2800" dirty="0"/>
              <a:t> or </a:t>
            </a:r>
            <a:r>
              <a:rPr lang="en-US" sz="2800" u="sng" dirty="0">
                <a:solidFill>
                  <a:srgbClr val="FF0000"/>
                </a:solidFill>
              </a:rPr>
              <a:t>unmyelinated</a:t>
            </a:r>
            <a:r>
              <a:rPr lang="en-US" sz="2800" dirty="0"/>
              <a:t> nerves </a:t>
            </a:r>
          </a:p>
          <a:p>
            <a:pPr marL="0" indent="0">
              <a:buFont typeface="Arial" charset="0"/>
              <a:buNone/>
            </a:pPr>
            <a:r>
              <a:rPr lang="en-US" sz="2800" b="1" dirty="0">
                <a:solidFill>
                  <a:srgbClr val="7030A0"/>
                </a:solidFill>
              </a:rPr>
              <a:t>* </a:t>
            </a:r>
            <a:r>
              <a:rPr lang="en-US" sz="2800" b="1" u="sng" dirty="0">
                <a:solidFill>
                  <a:srgbClr val="7030A0"/>
                </a:solidFill>
              </a:rPr>
              <a:t>Axolemma</a:t>
            </a:r>
            <a:r>
              <a:rPr lang="en-US" sz="2800" dirty="0"/>
              <a:t>: plasma membrane around nerve cell</a:t>
            </a:r>
          </a:p>
          <a:p>
            <a:pPr marL="0" indent="0">
              <a:buNone/>
            </a:pPr>
            <a:r>
              <a:rPr lang="en-US" sz="2800" b="1" dirty="0">
                <a:solidFill>
                  <a:srgbClr val="7030A0"/>
                </a:solidFill>
              </a:rPr>
              <a:t>* </a:t>
            </a:r>
            <a:r>
              <a:rPr lang="en-US" sz="2800" b="1" u="sng" dirty="0">
                <a:solidFill>
                  <a:srgbClr val="7030A0"/>
                </a:solidFill>
              </a:rPr>
              <a:t>Neurilemma</a:t>
            </a:r>
            <a:r>
              <a:rPr lang="en-US" sz="2800" dirty="0"/>
              <a:t> : plasma membrane of Schwan cells that present over myelinated axon  </a:t>
            </a:r>
          </a:p>
          <a:p>
            <a:pPr marL="0" indent="0">
              <a:buFont typeface="Arial" charset="0"/>
              <a:buNone/>
            </a:pPr>
            <a:endParaRPr lang="en-US" sz="2800" dirty="0"/>
          </a:p>
          <a:p>
            <a:pPr marL="0" indent="0">
              <a:buFont typeface="Arial" charset="0"/>
              <a:buNone/>
            </a:pPr>
            <a:endParaRPr lang="en-US" dirty="0"/>
          </a:p>
          <a:p>
            <a:pPr marL="0" indent="0">
              <a:buFont typeface="Arial" charset="0"/>
              <a:buNone/>
            </a:pPr>
            <a:endParaRPr lang="en-US" dirty="0"/>
          </a:p>
        </p:txBody>
      </p:sp>
      <p:sp>
        <p:nvSpPr>
          <p:cNvPr id="2" name="Footer Placeholder 1"/>
          <p:cNvSpPr>
            <a:spLocks noGrp="1"/>
          </p:cNvSpPr>
          <p:nvPr>
            <p:ph type="ftr" sz="quarter" idx="11"/>
          </p:nvPr>
        </p:nvSpPr>
        <p:spPr/>
        <p:txBody>
          <a:bodyPr/>
          <a:lstStyle/>
          <a:p>
            <a:pPr>
              <a:defRPr/>
            </a:pPr>
            <a:r>
              <a:rPr lang="en-US" dirty="0"/>
              <a:t>Prof Dr Hala </a:t>
            </a:r>
            <a:r>
              <a:rPr lang="en-US" dirty="0" err="1"/>
              <a:t>Elmazar</a:t>
            </a:r>
            <a:endParaRPr lang="en-US" dirty="0"/>
          </a:p>
        </p:txBody>
      </p:sp>
      <p:pic>
        <p:nvPicPr>
          <p:cNvPr id="1028" name="Picture 4" descr="What are Schwann Cells?">
            <a:extLst>
              <a:ext uri="{FF2B5EF4-FFF2-40B4-BE49-F238E27FC236}">
                <a16:creationId xmlns:a16="http://schemas.microsoft.com/office/drawing/2014/main" id="{05C0E1F3-2563-44F9-A43B-F9B25E610EA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52120" y="116632"/>
            <a:ext cx="3316680" cy="2415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Myelination of Axons by Schwann Cells">
            <a:extLst>
              <a:ext uri="{FF2B5EF4-FFF2-40B4-BE49-F238E27FC236}">
                <a16:creationId xmlns:a16="http://schemas.microsoft.com/office/drawing/2014/main" id="{58684CAF-1F13-48B4-9C23-DCAA6FDD58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04048" y="4077072"/>
            <a:ext cx="3960440"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JaypeeDigital | eBook Reader">
            <a:extLst>
              <a:ext uri="{FF2B5EF4-FFF2-40B4-BE49-F238E27FC236}">
                <a16:creationId xmlns:a16="http://schemas.microsoft.com/office/drawing/2014/main" id="{087CD07A-FEBA-470D-8DB4-3F8C6940853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4221088"/>
            <a:ext cx="4104456"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477000"/>
          </a:xfrm>
        </p:spPr>
        <p:txBody>
          <a:bodyPr rtlCol="0">
            <a:normAutofit/>
          </a:bodyPr>
          <a:lstStyle/>
          <a:p>
            <a:pPr marL="0" indent="0" fontAlgn="auto">
              <a:spcAft>
                <a:spcPts val="0"/>
              </a:spcAft>
              <a:buFont typeface="Arial" pitchFamily="34" charset="0"/>
              <a:buNone/>
              <a:defRPr/>
            </a:pPr>
            <a:r>
              <a:rPr lang="en-US" dirty="0"/>
              <a:t>                            </a:t>
            </a:r>
            <a:r>
              <a:rPr lang="en-US" sz="2800" b="1" dirty="0"/>
              <a:t>2-</a:t>
            </a:r>
            <a:r>
              <a:rPr lang="en-US" dirty="0"/>
              <a:t> </a:t>
            </a:r>
            <a:r>
              <a:rPr lang="en-US" sz="2800" u="sng" dirty="0" err="1">
                <a:solidFill>
                  <a:srgbClr val="C00000"/>
                </a:solidFill>
              </a:rPr>
              <a:t>Ruffini</a:t>
            </a:r>
            <a:r>
              <a:rPr lang="en-US" sz="2800" u="sng" dirty="0">
                <a:solidFill>
                  <a:srgbClr val="C00000"/>
                </a:solidFill>
              </a:rPr>
              <a:t> corpuscles</a:t>
            </a:r>
          </a:p>
          <a:p>
            <a:pPr fontAlgn="auto">
              <a:spcAft>
                <a:spcPts val="0"/>
              </a:spcAft>
              <a:buFont typeface="Arial" pitchFamily="34" charset="0"/>
              <a:buChar char="•"/>
              <a:defRPr/>
            </a:pPr>
            <a:r>
              <a:rPr lang="en-US" sz="2800" dirty="0"/>
              <a:t>Fusiform  encapsulated structures </a:t>
            </a:r>
          </a:p>
          <a:p>
            <a:pPr fontAlgn="auto">
              <a:spcAft>
                <a:spcPts val="0"/>
              </a:spcAft>
              <a:buFont typeface="Arial" pitchFamily="34" charset="0"/>
              <a:buChar char="•"/>
              <a:defRPr/>
            </a:pPr>
            <a:r>
              <a:rPr lang="en-US" sz="2800" dirty="0"/>
              <a:t>Found </a:t>
            </a:r>
            <a:r>
              <a:rPr lang="en-US" sz="2800" b="1" dirty="0"/>
              <a:t>deep in the dermis </a:t>
            </a:r>
            <a:r>
              <a:rPr lang="en-US" sz="2800" dirty="0"/>
              <a:t>of skin especially in the </a:t>
            </a:r>
            <a:r>
              <a:rPr lang="en-US" sz="2800" b="1" dirty="0"/>
              <a:t>sole </a:t>
            </a:r>
          </a:p>
          <a:p>
            <a:pPr fontAlgn="auto">
              <a:spcAft>
                <a:spcPts val="0"/>
              </a:spcAft>
              <a:buFont typeface="Arial" pitchFamily="34" charset="0"/>
              <a:buChar char="•"/>
              <a:defRPr/>
            </a:pPr>
            <a:r>
              <a:rPr lang="en-US" sz="2800" dirty="0"/>
              <a:t> Detect </a:t>
            </a:r>
            <a:r>
              <a:rPr lang="en-US" sz="2800" b="1" dirty="0">
                <a:solidFill>
                  <a:srgbClr val="C00000"/>
                </a:solidFill>
              </a:rPr>
              <a:t>pressure</a:t>
            </a:r>
            <a:r>
              <a:rPr lang="en-US" sz="2800" dirty="0"/>
              <a:t> (mechanoreceptors)</a:t>
            </a:r>
          </a:p>
          <a:p>
            <a:pPr marL="0" indent="0" fontAlgn="auto">
              <a:spcAft>
                <a:spcPts val="0"/>
              </a:spcAft>
              <a:buFont typeface="Arial" pitchFamily="34" charset="0"/>
              <a:buNone/>
              <a:defRPr/>
            </a:pPr>
            <a:endParaRPr lang="en-US" sz="28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1748" name="Picture 2" descr="https://figures.boundless.com/19569/large/figure-36-02-0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550" y="2565400"/>
            <a:ext cx="7056438"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457200" y="228600"/>
            <a:ext cx="8229600" cy="6172200"/>
          </a:xfrm>
          <a:ln>
            <a:solidFill>
              <a:schemeClr val="tx1"/>
            </a:solidFill>
          </a:ln>
        </p:spPr>
        <p:txBody>
          <a:bodyPr/>
          <a:lstStyle/>
          <a:p>
            <a:r>
              <a:rPr lang="en-US" sz="2800" dirty="0"/>
              <a:t>Inside the capsule there is a fluid &amp; collagenous fibers</a:t>
            </a:r>
          </a:p>
          <a:p>
            <a:r>
              <a:rPr lang="en-US" sz="2800" dirty="0"/>
              <a:t>The </a:t>
            </a:r>
            <a:r>
              <a:rPr lang="en-US" sz="2800" dirty="0" err="1"/>
              <a:t>aff</a:t>
            </a:r>
            <a:r>
              <a:rPr lang="en-US" sz="2800" dirty="0"/>
              <a:t> nerve fiber lose its myelin penetrates the side of the corpuscle &amp; breaks up into fine branches</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27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343150"/>
            <a:ext cx="36576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Box 5"/>
          <p:cNvSpPr txBox="1">
            <a:spLocks noChangeArrowheads="1"/>
          </p:cNvSpPr>
          <p:nvPr/>
        </p:nvSpPr>
        <p:spPr bwMode="auto">
          <a:xfrm>
            <a:off x="3641725" y="5867400"/>
            <a:ext cx="192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Ruffini’s corpuscle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705600"/>
          </a:xfrm>
        </p:spPr>
        <p:txBody>
          <a:bodyPr rtlCol="0">
            <a:normAutofit/>
          </a:bodyPr>
          <a:lstStyle/>
          <a:p>
            <a:pPr marL="0" indent="0" fontAlgn="auto">
              <a:spcAft>
                <a:spcPts val="0"/>
              </a:spcAft>
              <a:buFont typeface="Arial" pitchFamily="34" charset="0"/>
              <a:buNone/>
              <a:defRPr/>
            </a:pPr>
            <a:r>
              <a:rPr lang="en-US" dirty="0"/>
              <a:t>                          </a:t>
            </a:r>
            <a:r>
              <a:rPr lang="en-US" sz="2800" b="1" dirty="0"/>
              <a:t>3-</a:t>
            </a:r>
            <a:r>
              <a:rPr lang="en-US" dirty="0"/>
              <a:t>  </a:t>
            </a:r>
            <a:r>
              <a:rPr lang="en-US" sz="2800" b="1" u="sng" dirty="0">
                <a:solidFill>
                  <a:srgbClr val="C00000"/>
                </a:solidFill>
              </a:rPr>
              <a:t>Krause end bulbs</a:t>
            </a:r>
          </a:p>
          <a:p>
            <a:pPr fontAlgn="auto">
              <a:spcAft>
                <a:spcPts val="0"/>
              </a:spcAft>
              <a:buFont typeface="Arial" pitchFamily="34" charset="0"/>
              <a:buChar char="•"/>
              <a:defRPr/>
            </a:pPr>
            <a:r>
              <a:rPr lang="en-US" sz="2800" dirty="0"/>
              <a:t>Rounded structures, encapsulated</a:t>
            </a:r>
          </a:p>
          <a:p>
            <a:pPr fontAlgn="auto">
              <a:spcAft>
                <a:spcPts val="0"/>
              </a:spcAft>
              <a:buFont typeface="Arial" pitchFamily="34" charset="0"/>
              <a:buChar char="•"/>
              <a:defRPr/>
            </a:pPr>
            <a:r>
              <a:rPr lang="en-US" sz="2800" dirty="0"/>
              <a:t>Found </a:t>
            </a:r>
            <a:r>
              <a:rPr lang="en-US" sz="2800" b="1" dirty="0"/>
              <a:t>deep in the dermis </a:t>
            </a:r>
            <a:r>
              <a:rPr lang="en-US" sz="2800" dirty="0"/>
              <a:t>of the skin</a:t>
            </a:r>
          </a:p>
          <a:p>
            <a:pPr fontAlgn="auto">
              <a:spcAft>
                <a:spcPts val="0"/>
              </a:spcAft>
              <a:buFont typeface="Arial" pitchFamily="34" charset="0"/>
              <a:buChar char="•"/>
              <a:defRPr/>
            </a:pPr>
            <a:r>
              <a:rPr lang="en-US" sz="2800" dirty="0"/>
              <a:t>Detect touch/ cold ( </a:t>
            </a:r>
            <a:r>
              <a:rPr lang="en-US" sz="2800" dirty="0" err="1"/>
              <a:t>mechano</a:t>
            </a:r>
            <a:r>
              <a:rPr lang="en-US" sz="2800" dirty="0"/>
              <a:t>/ thermo receptors)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3796"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565400"/>
            <a:ext cx="7056438"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304800"/>
            <a:ext cx="8229600" cy="5821363"/>
          </a:xfrm>
        </p:spPr>
        <p:txBody>
          <a:bodyPr/>
          <a:lstStyle/>
          <a:p>
            <a:r>
              <a:rPr lang="en-US" sz="2800" dirty="0"/>
              <a:t>The </a:t>
            </a:r>
            <a:r>
              <a:rPr lang="en-US" sz="2800" dirty="0" err="1"/>
              <a:t>aff</a:t>
            </a:r>
            <a:r>
              <a:rPr lang="en-US" sz="2800" dirty="0"/>
              <a:t>. nerve fiber penetrate the corpuscles after losing its myelin and breaks up into fine branches terminate with </a:t>
            </a:r>
            <a:r>
              <a:rPr lang="en-US" sz="2800" b="1" dirty="0"/>
              <a:t>coiled ends</a:t>
            </a:r>
          </a:p>
          <a:p>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25638"/>
            <a:ext cx="4495800" cy="3856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Box 5"/>
          <p:cNvSpPr txBox="1">
            <a:spLocks noChangeArrowheads="1"/>
          </p:cNvSpPr>
          <p:nvPr/>
        </p:nvSpPr>
        <p:spPr bwMode="auto">
          <a:xfrm>
            <a:off x="4081463" y="5802313"/>
            <a:ext cx="1862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Krause’s end bulb</a:t>
            </a:r>
          </a:p>
        </p:txBody>
      </p:sp>
      <p:cxnSp>
        <p:nvCxnSpPr>
          <p:cNvPr id="7" name="Straight Arrow Connector 6"/>
          <p:cNvCxnSpPr/>
          <p:nvPr/>
        </p:nvCxnSpPr>
        <p:spPr>
          <a:xfrm flipV="1">
            <a:off x="1547813" y="2781300"/>
            <a:ext cx="2016125" cy="14287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92275" y="3357563"/>
            <a:ext cx="1727200" cy="122396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915400" cy="6477000"/>
          </a:xfrm>
        </p:spPr>
        <p:txBody>
          <a:bodyPr rtlCol="0">
            <a:normAutofit/>
          </a:bodyPr>
          <a:lstStyle/>
          <a:p>
            <a:pPr marL="0" indent="0" fontAlgn="auto">
              <a:spcAft>
                <a:spcPts val="0"/>
              </a:spcAft>
              <a:buFont typeface="Arial" pitchFamily="34" charset="0"/>
              <a:buNone/>
              <a:defRPr/>
            </a:pPr>
            <a:r>
              <a:rPr lang="en-US" dirty="0"/>
              <a:t>                         </a:t>
            </a:r>
            <a:r>
              <a:rPr lang="en-US" sz="2800" b="1" dirty="0"/>
              <a:t>4- </a:t>
            </a:r>
            <a:r>
              <a:rPr lang="en-US" dirty="0"/>
              <a:t>  </a:t>
            </a:r>
            <a:r>
              <a:rPr lang="en-US" sz="2800" b="1" u="sng" dirty="0" err="1">
                <a:solidFill>
                  <a:srgbClr val="C00000"/>
                </a:solidFill>
              </a:rPr>
              <a:t>Pacinian</a:t>
            </a:r>
            <a:r>
              <a:rPr lang="en-US" sz="2800" b="1" u="sng" dirty="0">
                <a:solidFill>
                  <a:srgbClr val="C00000"/>
                </a:solidFill>
              </a:rPr>
              <a:t> corpuscles</a:t>
            </a:r>
          </a:p>
          <a:p>
            <a:pPr fontAlgn="auto">
              <a:spcAft>
                <a:spcPts val="0"/>
              </a:spcAft>
              <a:buFont typeface="Arial" pitchFamily="34" charset="0"/>
              <a:buChar char="•"/>
              <a:defRPr/>
            </a:pPr>
            <a:r>
              <a:rPr lang="en-US" sz="2800" dirty="0"/>
              <a:t>Large oval  encapsulated structures</a:t>
            </a:r>
          </a:p>
          <a:p>
            <a:pPr fontAlgn="auto">
              <a:spcAft>
                <a:spcPts val="0"/>
              </a:spcAft>
              <a:buFont typeface="Arial" pitchFamily="34" charset="0"/>
              <a:buChar char="•"/>
              <a:defRPr/>
            </a:pPr>
            <a:r>
              <a:rPr lang="en-US" sz="2800" dirty="0"/>
              <a:t>Found </a:t>
            </a:r>
            <a:r>
              <a:rPr lang="en-US" sz="2800" b="1" dirty="0"/>
              <a:t>deep in dermis ,</a:t>
            </a:r>
            <a:r>
              <a:rPr lang="en-US" sz="2800" dirty="0"/>
              <a:t>periosteum of bone, joint capsule, &amp; C.T. of some organs as </a:t>
            </a:r>
            <a:r>
              <a:rPr lang="en-US" sz="2800" u="sng" dirty="0">
                <a:solidFill>
                  <a:srgbClr val="C00000"/>
                </a:solidFill>
              </a:rPr>
              <a:t>pancreas</a:t>
            </a:r>
          </a:p>
          <a:p>
            <a:pPr fontAlgn="auto">
              <a:spcAft>
                <a:spcPts val="0"/>
              </a:spcAft>
              <a:buFont typeface="Arial" pitchFamily="34" charset="0"/>
              <a:buChar char="•"/>
              <a:defRPr/>
            </a:pPr>
            <a:r>
              <a:rPr lang="en-US" sz="2800" dirty="0"/>
              <a:t>Detect </a:t>
            </a:r>
            <a:r>
              <a:rPr lang="en-US" sz="2800" b="1" dirty="0">
                <a:solidFill>
                  <a:srgbClr val="C00000"/>
                </a:solidFill>
              </a:rPr>
              <a:t>deep touch</a:t>
            </a:r>
            <a:r>
              <a:rPr lang="en-US" sz="2800" dirty="0"/>
              <a:t> (mechanoreceptors),  high frequency vibration, pressure </a:t>
            </a:r>
          </a:p>
          <a:p>
            <a:pPr fontAlgn="auto">
              <a:spcAft>
                <a:spcPts val="0"/>
              </a:spcAft>
              <a:buFont typeface="Arial" pitchFamily="34" charset="0"/>
              <a:buChar char="•"/>
              <a:defRPr/>
            </a:pPr>
            <a:r>
              <a:rPr lang="en-US" sz="2800" dirty="0"/>
              <a:t>It is one of the proprioceptors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35844" name="TextBox 4"/>
          <p:cNvSpPr txBox="1">
            <a:spLocks noChangeArrowheads="1"/>
          </p:cNvSpPr>
          <p:nvPr/>
        </p:nvSpPr>
        <p:spPr bwMode="auto">
          <a:xfrm>
            <a:off x="5429250" y="5857875"/>
            <a:ext cx="8572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ar-JO"/>
          </a:p>
        </p:txBody>
      </p:sp>
      <p:pic>
        <p:nvPicPr>
          <p:cNvPr id="35845"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429000"/>
            <a:ext cx="7056438" cy="3313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400800"/>
          </a:xfrm>
        </p:spPr>
        <p:txBody>
          <a:bodyPr rtlCol="0">
            <a:normAutofit/>
          </a:bodyPr>
          <a:lstStyle/>
          <a:p>
            <a:pPr fontAlgn="auto">
              <a:spcAft>
                <a:spcPts val="0"/>
              </a:spcAft>
              <a:buFont typeface="Arial" pitchFamily="34" charset="0"/>
              <a:buChar char="•"/>
              <a:defRPr/>
            </a:pPr>
            <a:r>
              <a:rPr lang="en-US" sz="2400" b="1" dirty="0"/>
              <a:t>It is formed of 20-50 thin, concentric lamellae of flat Schwan –like cells separated by narrow spaces  filled e gel – like material</a:t>
            </a:r>
          </a:p>
          <a:p>
            <a:pPr fontAlgn="auto">
              <a:spcAft>
                <a:spcPts val="0"/>
              </a:spcAft>
              <a:buFont typeface="Arial" pitchFamily="34" charset="0"/>
              <a:buChar char="•"/>
              <a:defRPr/>
            </a:pPr>
            <a:endParaRPr lang="en-US" sz="2400" b="1" dirty="0"/>
          </a:p>
          <a:p>
            <a:pPr fontAlgn="auto">
              <a:spcAft>
                <a:spcPts val="0"/>
              </a:spcAft>
              <a:buFont typeface="Arial" pitchFamily="34" charset="0"/>
              <a:buChar char="•"/>
              <a:defRPr/>
            </a:pPr>
            <a:r>
              <a:rPr lang="en-US" sz="2400" b="1" dirty="0"/>
              <a:t>The </a:t>
            </a:r>
            <a:r>
              <a:rPr lang="en-US" sz="2400" b="1" dirty="0" err="1"/>
              <a:t>aff</a:t>
            </a:r>
            <a:r>
              <a:rPr lang="en-US" sz="2400" b="1" dirty="0"/>
              <a:t>. nerve fiber Lose its myelin, enter the corpuscle at one pole then runs along its longitudinal axis to end in small expansions</a:t>
            </a:r>
          </a:p>
          <a:p>
            <a:pPr fontAlgn="auto">
              <a:spcAft>
                <a:spcPts val="0"/>
              </a:spcAft>
              <a:buFont typeface="Arial" pitchFamily="34" charset="0"/>
              <a:buChar char="•"/>
              <a:defRPr/>
            </a:pPr>
            <a:r>
              <a:rPr lang="en-US" sz="2400" b="1" dirty="0"/>
              <a:t>Corpuscle resemble sliced onion in L. section</a:t>
            </a:r>
          </a:p>
          <a:p>
            <a:pPr marL="0" indent="0" fontAlgn="auto">
              <a:spcAft>
                <a:spcPts val="0"/>
              </a:spcAft>
              <a:buFont typeface="Arial" pitchFamily="34" charset="0"/>
              <a:buNone/>
              <a:defRPr/>
            </a:pPr>
            <a:endParaRPr lang="en-US" sz="2400" b="1"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4900"/>
            <a:ext cx="4575175" cy="30972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2" descr="https://classconnection.s3.amazonaws.com/642/flashcards/3884642/png/pascinian_corpuscle-14106b2162d2bb789be-145D07549DE271BEA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644900"/>
            <a:ext cx="3919538" cy="3097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228600"/>
            <a:ext cx="8229600" cy="5973763"/>
          </a:xfrm>
        </p:spPr>
        <p:txBody>
          <a:bodyPr/>
          <a:lstStyle/>
          <a:p>
            <a:pPr marL="0" indent="0">
              <a:buFont typeface="Arial" charset="0"/>
              <a:buNone/>
            </a:pPr>
            <a:endParaRPr lang="en-US"/>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320675"/>
            <a:ext cx="8093075"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Box 4"/>
          <p:cNvSpPr txBox="1">
            <a:spLocks noChangeArrowheads="1"/>
          </p:cNvSpPr>
          <p:nvPr/>
        </p:nvSpPr>
        <p:spPr bwMode="auto">
          <a:xfrm>
            <a:off x="3352800" y="1524000"/>
            <a:ext cx="2036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Pacinian corpuscles</a:t>
            </a:r>
          </a:p>
        </p:txBody>
      </p:sp>
      <p:cxnSp>
        <p:nvCxnSpPr>
          <p:cNvPr id="7" name="Straight Arrow Connector 6"/>
          <p:cNvCxnSpPr/>
          <p:nvPr/>
        </p:nvCxnSpPr>
        <p:spPr>
          <a:xfrm flipH="1">
            <a:off x="3657600" y="1893888"/>
            <a:ext cx="714375" cy="925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87863" y="1893888"/>
            <a:ext cx="901700" cy="6207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400800"/>
          </a:xfrm>
        </p:spPr>
        <p:txBody>
          <a:bodyPr rtlCol="0">
            <a:normAutofit/>
          </a:bodyPr>
          <a:lstStyle/>
          <a:p>
            <a:pPr marL="0" indent="0" fontAlgn="auto">
              <a:spcAft>
                <a:spcPts val="0"/>
              </a:spcAft>
              <a:buFont typeface="Arial" pitchFamily="34" charset="0"/>
              <a:buNone/>
              <a:defRPr/>
            </a:pPr>
            <a:r>
              <a:rPr lang="en-US" dirty="0"/>
              <a:t>           </a:t>
            </a:r>
            <a:r>
              <a:rPr lang="en-US" sz="2800" b="1" dirty="0"/>
              <a:t>5- </a:t>
            </a:r>
            <a:r>
              <a:rPr lang="en-US" dirty="0"/>
              <a:t> </a:t>
            </a:r>
            <a:r>
              <a:rPr lang="en-US" sz="2800" b="1" u="sng" dirty="0">
                <a:solidFill>
                  <a:srgbClr val="C00000"/>
                </a:solidFill>
              </a:rPr>
              <a:t>Golgi Tendon organ (tendon spindle)</a:t>
            </a:r>
          </a:p>
          <a:p>
            <a:pPr fontAlgn="auto">
              <a:spcAft>
                <a:spcPts val="0"/>
              </a:spcAft>
              <a:buFont typeface="Arial" pitchFamily="34" charset="0"/>
              <a:buChar char="•"/>
              <a:defRPr/>
            </a:pPr>
            <a:r>
              <a:rPr lang="en-US" sz="2800" dirty="0"/>
              <a:t>Found in </a:t>
            </a:r>
            <a:r>
              <a:rPr lang="en-US" sz="2800" b="1" u="sng" dirty="0"/>
              <a:t>tendons</a:t>
            </a:r>
            <a:r>
              <a:rPr lang="en-US" sz="2800" u="sng" dirty="0"/>
              <a:t> </a:t>
            </a:r>
            <a:r>
              <a:rPr lang="en-US" sz="2800" dirty="0"/>
              <a:t>near the insertion of  the </a:t>
            </a:r>
            <a:r>
              <a:rPr lang="en-US" sz="2800" dirty="0" err="1"/>
              <a:t>ms</a:t>
            </a:r>
            <a:r>
              <a:rPr lang="en-US" sz="2800" dirty="0"/>
              <a:t> fibers</a:t>
            </a:r>
          </a:p>
          <a:p>
            <a:pPr fontAlgn="auto">
              <a:spcAft>
                <a:spcPts val="0"/>
              </a:spcAft>
              <a:buFont typeface="Arial" pitchFamily="34" charset="0"/>
              <a:buChar char="•"/>
              <a:defRPr/>
            </a:pPr>
            <a:r>
              <a:rPr lang="en-US" sz="2800" dirty="0"/>
              <a:t>They detect tensions within tendons When muscle contract</a:t>
            </a:r>
          </a:p>
          <a:p>
            <a:pPr marL="0" indent="0" fontAlgn="auto">
              <a:spcAft>
                <a:spcPts val="0"/>
              </a:spcAft>
              <a:buFont typeface="Arial" pitchFamily="34" charset="0"/>
              <a:buNone/>
              <a:defRPr/>
            </a:pPr>
            <a:r>
              <a:rPr lang="en-US" sz="2800" dirty="0"/>
              <a:t>     ( proprioceptors)</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Sensory nerve </a:t>
            </a:r>
          </a:p>
          <a:p>
            <a:pPr marL="0" indent="0" fontAlgn="auto">
              <a:spcAft>
                <a:spcPts val="0"/>
              </a:spcAft>
              <a:buFont typeface="Arial" pitchFamily="34" charset="0"/>
              <a:buNone/>
              <a:defRPr/>
            </a:pPr>
            <a:r>
              <a:rPr lang="en-US" sz="2800" dirty="0"/>
              <a:t>  penetrates the capsule</a:t>
            </a:r>
          </a:p>
          <a:p>
            <a:pPr marL="0" indent="0" fontAlgn="auto">
              <a:spcAft>
                <a:spcPts val="0"/>
              </a:spcAft>
              <a:buFont typeface="Arial" pitchFamily="34" charset="0"/>
              <a:buNone/>
              <a:defRPr/>
            </a:pPr>
            <a:r>
              <a:rPr lang="en-US" sz="2800" dirty="0"/>
              <a:t> of the tendon spindle  </a:t>
            </a:r>
          </a:p>
          <a:p>
            <a:pPr marL="0" indent="0" fontAlgn="auto">
              <a:spcAft>
                <a:spcPts val="0"/>
              </a:spcAft>
              <a:buFont typeface="Arial" pitchFamily="34" charset="0"/>
              <a:buNone/>
              <a:defRPr/>
            </a:pPr>
            <a:r>
              <a:rPr lang="en-US" sz="2800" dirty="0"/>
              <a:t>  to end around the </a:t>
            </a:r>
          </a:p>
          <a:p>
            <a:pPr marL="0" indent="0" fontAlgn="auto">
              <a:spcAft>
                <a:spcPts val="0"/>
              </a:spcAft>
              <a:buFont typeface="Arial" pitchFamily="34" charset="0"/>
              <a:buNone/>
              <a:defRPr/>
            </a:pPr>
            <a:r>
              <a:rPr lang="en-US" sz="2800" dirty="0"/>
              <a:t>   collagen bundles to </a:t>
            </a:r>
          </a:p>
          <a:p>
            <a:pPr marL="0" indent="0" fontAlgn="auto">
              <a:spcAft>
                <a:spcPts val="0"/>
              </a:spcAft>
              <a:buFont typeface="Arial" pitchFamily="34" charset="0"/>
              <a:buNone/>
              <a:defRPr/>
            </a:pPr>
            <a:r>
              <a:rPr lang="en-US" sz="2800" dirty="0"/>
              <a:t>detect tension of tendons </a:t>
            </a:r>
          </a:p>
          <a:p>
            <a:pPr marL="0" indent="0" fontAlgn="auto">
              <a:spcAft>
                <a:spcPts val="0"/>
              </a:spcAft>
              <a:buFont typeface="Arial" pitchFamily="34" charset="0"/>
              <a:buNone/>
              <a:defRPr/>
            </a:pPr>
            <a:endParaRPr lang="en-US" sz="28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grpSp>
        <p:nvGrpSpPr>
          <p:cNvPr id="5" name="Group 4">
            <a:extLst>
              <a:ext uri="{FF2B5EF4-FFF2-40B4-BE49-F238E27FC236}">
                <a16:creationId xmlns:a16="http://schemas.microsoft.com/office/drawing/2014/main" id="{8C444A6E-DAEE-40E5-A9B5-00F1A4BD03FE}"/>
              </a:ext>
            </a:extLst>
          </p:cNvPr>
          <p:cNvGrpSpPr/>
          <p:nvPr/>
        </p:nvGrpSpPr>
        <p:grpSpPr>
          <a:xfrm>
            <a:off x="4019971" y="2132856"/>
            <a:ext cx="2208213" cy="3954462"/>
            <a:chOff x="4019971" y="2132856"/>
            <a:chExt cx="2208213" cy="3954462"/>
          </a:xfrm>
        </p:grpSpPr>
        <p:pic>
          <p:nvPicPr>
            <p:cNvPr id="38916" name="Picture 4" descr="https://classconnection.s3.amazonaws.com/766/flashcards/182766/png/gto1320617952005.png"/>
            <p:cNvPicPr>
              <a:picLocks noChangeAspect="1" noChangeArrowheads="1"/>
            </p:cNvPicPr>
            <p:nvPr/>
          </p:nvPicPr>
          <p:blipFill>
            <a:blip r:embed="rId2">
              <a:extLst>
                <a:ext uri="{28A0092B-C50C-407E-A947-70E740481C1C}">
                  <a14:useLocalDpi xmlns:a14="http://schemas.microsoft.com/office/drawing/2010/main" val="0"/>
                </a:ext>
              </a:extLst>
            </a:blip>
            <a:srcRect t="131" r="59116" b="-2"/>
            <a:stretch>
              <a:fillRect/>
            </a:stretch>
          </p:blipFill>
          <p:spPr bwMode="auto">
            <a:xfrm>
              <a:off x="4019971" y="2132856"/>
              <a:ext cx="2208213" cy="3954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4716016" y="4869160"/>
              <a:ext cx="935037" cy="50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389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214" y="2348880"/>
            <a:ext cx="2381250" cy="3233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rtlCol="0">
            <a:normAutofit/>
          </a:bodyPr>
          <a:lstStyle/>
          <a:p>
            <a:pPr marL="0" indent="0" fontAlgn="auto">
              <a:spcAft>
                <a:spcPts val="0"/>
              </a:spcAft>
              <a:buFont typeface="Arial" pitchFamily="34" charset="0"/>
              <a:buNone/>
              <a:defRPr/>
            </a:pPr>
            <a:r>
              <a:rPr lang="en-US" dirty="0"/>
              <a:t>                             </a:t>
            </a:r>
            <a:r>
              <a:rPr lang="en-US" sz="2800" b="1" u="sng" dirty="0">
                <a:solidFill>
                  <a:srgbClr val="C00000"/>
                </a:solidFill>
              </a:rPr>
              <a:t>Muscle spindles</a:t>
            </a:r>
          </a:p>
          <a:p>
            <a:pPr fontAlgn="auto">
              <a:spcAft>
                <a:spcPts val="0"/>
              </a:spcAft>
              <a:buFont typeface="Arial" pitchFamily="34" charset="0"/>
              <a:buChar char="•"/>
              <a:defRPr/>
            </a:pPr>
            <a:r>
              <a:rPr lang="en-US" sz="2800" dirty="0"/>
              <a:t> Proprioceptors  within the skeletal muscles (lie parallel to its fibers)</a:t>
            </a:r>
          </a:p>
          <a:p>
            <a:pPr fontAlgn="auto">
              <a:spcAft>
                <a:spcPts val="0"/>
              </a:spcAft>
              <a:buFont typeface="Arial" pitchFamily="34" charset="0"/>
              <a:buChar char="•"/>
              <a:defRPr/>
            </a:pPr>
            <a:r>
              <a:rPr lang="en-US" sz="2800" dirty="0"/>
              <a:t>Responsible for  </a:t>
            </a:r>
            <a:r>
              <a:rPr lang="en-US" sz="2800" u="sng" dirty="0"/>
              <a:t>regulation of muscle tone</a:t>
            </a:r>
            <a:r>
              <a:rPr lang="en-US" sz="2800" dirty="0"/>
              <a:t>, movement,  </a:t>
            </a:r>
            <a:r>
              <a:rPr lang="en-US" sz="2800" u="sng" dirty="0"/>
              <a:t>body posture</a:t>
            </a:r>
          </a:p>
          <a:p>
            <a:pPr fontAlgn="auto">
              <a:spcAft>
                <a:spcPts val="0"/>
              </a:spcAft>
              <a:buFont typeface="Arial" pitchFamily="34" charset="0"/>
              <a:buChar char="•"/>
              <a:defRPr/>
            </a:pPr>
            <a:r>
              <a:rPr lang="en-US" sz="2800" dirty="0"/>
              <a:t>More numerous  in muscles involved with fine movements</a:t>
            </a:r>
          </a:p>
          <a:p>
            <a:pPr fontAlgn="auto">
              <a:spcAft>
                <a:spcPts val="0"/>
              </a:spcAft>
              <a:buFont typeface="Arial" pitchFamily="34" charset="0"/>
              <a:buChar char="•"/>
              <a:defRPr/>
            </a:pPr>
            <a:endParaRPr lang="en-US" sz="2800" dirty="0"/>
          </a:p>
          <a:p>
            <a:pPr marL="0" indent="0" fontAlgn="auto">
              <a:spcAft>
                <a:spcPts val="0"/>
              </a:spcAft>
              <a:buFont typeface="Arial" pitchFamily="34" charset="0"/>
              <a:buNone/>
              <a:defRPr/>
            </a:pPr>
            <a:endParaRPr lang="en-US" sz="24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9940" name="Picture 4" descr="https://classconnection.s3.amazonaws.com/766/flashcards/182766/png/gto1320617952005.png"/>
          <p:cNvPicPr>
            <a:picLocks noChangeAspect="1" noChangeArrowheads="1"/>
          </p:cNvPicPr>
          <p:nvPr/>
        </p:nvPicPr>
        <p:blipFill>
          <a:blip r:embed="rId2">
            <a:extLst>
              <a:ext uri="{28A0092B-C50C-407E-A947-70E740481C1C}">
                <a14:useLocalDpi xmlns:a14="http://schemas.microsoft.com/office/drawing/2010/main" val="0"/>
              </a:ext>
            </a:extLst>
          </a:blip>
          <a:srcRect r="60912"/>
          <a:stretch>
            <a:fillRect/>
          </a:stretch>
        </p:blipFill>
        <p:spPr bwMode="auto">
          <a:xfrm>
            <a:off x="2411413" y="3006725"/>
            <a:ext cx="4105275" cy="3446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5435600" y="3933825"/>
            <a:ext cx="1152525" cy="1008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Arrow Connector 5"/>
          <p:cNvCxnSpPr/>
          <p:nvPr/>
        </p:nvCxnSpPr>
        <p:spPr>
          <a:xfrm flipH="1">
            <a:off x="3708400" y="3500438"/>
            <a:ext cx="3311525" cy="83185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228600" y="0"/>
            <a:ext cx="8686800" cy="6629400"/>
          </a:xfrm>
        </p:spPr>
        <p:txBody>
          <a:bodyPr/>
          <a:lstStyle/>
          <a:p>
            <a:r>
              <a:rPr lang="en-US" sz="2800"/>
              <a:t>Fusiform structures enclosed by stretchable CT capsule containing  fluid filled space</a:t>
            </a:r>
          </a:p>
          <a:p>
            <a:r>
              <a:rPr lang="en-US" sz="2800"/>
              <a:t>The space contains a few (2-12) </a:t>
            </a:r>
            <a:r>
              <a:rPr lang="en-US" sz="2800" u="sng"/>
              <a:t>thin skeletal ms. fibers </a:t>
            </a:r>
            <a:r>
              <a:rPr lang="en-US" sz="2800" b="1">
                <a:solidFill>
                  <a:srgbClr val="FF0000"/>
                </a:solidFill>
              </a:rPr>
              <a:t>intrafusal fibers </a:t>
            </a:r>
          </a:p>
          <a:p>
            <a:r>
              <a:rPr lang="en-US" sz="2800"/>
              <a:t>Several sensory nerve fibers penetrate each ms spindle &amp; wrap around individual intrafusal fibers </a:t>
            </a:r>
          </a:p>
          <a:p>
            <a:endParaRPr lang="en-US"/>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40964" name="Picture 2" descr="https://kin450-neurophysiology.wikispaces.com/file/view/muscle_spindle.jpg/139295897/314x231/muscle_spin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57563"/>
            <a:ext cx="5905500" cy="331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9EBF6-8B14-4C33-948E-6CAE9C789D06}"/>
              </a:ext>
            </a:extLst>
          </p:cNvPr>
          <p:cNvSpPr>
            <a:spLocks noGrp="1"/>
          </p:cNvSpPr>
          <p:nvPr>
            <p:ph idx="1"/>
          </p:nvPr>
        </p:nvSpPr>
        <p:spPr>
          <a:xfrm>
            <a:off x="107504" y="156418"/>
            <a:ext cx="8928992" cy="6512942"/>
          </a:xfrm>
        </p:spPr>
        <p:txBody>
          <a:bodyPr/>
          <a:lstStyle/>
          <a:p>
            <a:r>
              <a:rPr lang="en-US" sz="2800" dirty="0"/>
              <a:t>Axolemma transfer signals between neuron &amp; its Schwan cells that control the proliferative &amp; myelin producing function of Schwan cells as well as axon size</a:t>
            </a:r>
          </a:p>
          <a:p>
            <a:r>
              <a:rPr lang="en-US" sz="2800" dirty="0"/>
              <a:t>Glial cells found in PNS are </a:t>
            </a:r>
            <a:r>
              <a:rPr lang="en-US" sz="2800" u="sng" dirty="0">
                <a:solidFill>
                  <a:srgbClr val="C00000"/>
                </a:solidFill>
              </a:rPr>
              <a:t>2 types</a:t>
            </a:r>
            <a:r>
              <a:rPr lang="en-US" sz="2800" dirty="0"/>
              <a:t>: </a:t>
            </a:r>
            <a:r>
              <a:rPr lang="en-US" sz="2800" b="1" dirty="0">
                <a:solidFill>
                  <a:srgbClr val="7030A0"/>
                </a:solidFill>
              </a:rPr>
              <a:t>Schwan cells </a:t>
            </a:r>
            <a:r>
              <a:rPr lang="en-US" sz="2800" dirty="0"/>
              <a:t>&amp; </a:t>
            </a:r>
            <a:r>
              <a:rPr lang="en-US" sz="2800" b="1" dirty="0">
                <a:solidFill>
                  <a:srgbClr val="7030A0"/>
                </a:solidFill>
              </a:rPr>
              <a:t>Satellite cells</a:t>
            </a:r>
            <a:r>
              <a:rPr lang="en-US" sz="2800" dirty="0"/>
              <a:t>. Schwan found in close contact with axons of PNS, While satellite are found within ganglia in close association with nerve cell bodies  </a:t>
            </a:r>
          </a:p>
          <a:p>
            <a:endParaRPr lang="en-US" sz="2800" dirty="0"/>
          </a:p>
          <a:p>
            <a:pPr marL="0" indent="0">
              <a:buNone/>
            </a:pPr>
            <a:r>
              <a:rPr lang="en-US" sz="2800" b="1" dirty="0">
                <a:solidFill>
                  <a:srgbClr val="FF0000"/>
                </a:solidFill>
              </a:rPr>
              <a:t>Q: </a:t>
            </a:r>
            <a:r>
              <a:rPr lang="en-US" sz="2400" b="1" dirty="0">
                <a:solidFill>
                  <a:srgbClr val="FF0000"/>
                </a:solidFill>
              </a:rPr>
              <a:t>Myelin of CNS is formed by?</a:t>
            </a:r>
            <a:endParaRPr lang="en-US" sz="2400" dirty="0"/>
          </a:p>
          <a:p>
            <a:pPr marL="0" indent="0">
              <a:buNone/>
            </a:pPr>
            <a:r>
              <a:rPr lang="en-US" sz="2400" dirty="0"/>
              <a:t>The myelin sheath of oligodendrocytes</a:t>
            </a:r>
          </a:p>
          <a:p>
            <a:pPr marL="0" indent="0">
              <a:buNone/>
            </a:pPr>
            <a:r>
              <a:rPr lang="en-US" sz="2400" dirty="0"/>
              <a:t>don’t have neurilemma because excess </a:t>
            </a:r>
          </a:p>
          <a:p>
            <a:pPr marL="0" indent="0">
              <a:buNone/>
            </a:pPr>
            <a:r>
              <a:rPr lang="en-US" sz="2400" dirty="0"/>
              <a:t>cytoplasm is directed centrally </a:t>
            </a:r>
          </a:p>
          <a:p>
            <a:pPr marL="0" indent="0">
              <a:buNone/>
            </a:pPr>
            <a:r>
              <a:rPr lang="en-US" sz="2400" dirty="0"/>
              <a:t>toward oligodendrocyte cell body </a:t>
            </a:r>
          </a:p>
        </p:txBody>
      </p:sp>
      <p:sp>
        <p:nvSpPr>
          <p:cNvPr id="4" name="Footer Placeholder 3">
            <a:extLst>
              <a:ext uri="{FF2B5EF4-FFF2-40B4-BE49-F238E27FC236}">
                <a16:creationId xmlns:a16="http://schemas.microsoft.com/office/drawing/2014/main" id="{D0A73443-3173-4C94-B425-A244B6C142C3}"/>
              </a:ext>
            </a:extLst>
          </p:cNvPr>
          <p:cNvSpPr>
            <a:spLocks noGrp="1"/>
          </p:cNvSpPr>
          <p:nvPr>
            <p:ph type="ftr" sz="quarter" idx="11"/>
          </p:nvPr>
        </p:nvSpPr>
        <p:spPr/>
        <p:txBody>
          <a:bodyPr/>
          <a:lstStyle/>
          <a:p>
            <a:pPr>
              <a:defRPr/>
            </a:pPr>
            <a:r>
              <a:rPr lang="en-US"/>
              <a:t>Prof Dr Hala Elmazar</a:t>
            </a:r>
            <a:endParaRPr lang="en-US" dirty="0"/>
          </a:p>
        </p:txBody>
      </p:sp>
      <p:pic>
        <p:nvPicPr>
          <p:cNvPr id="3078" name="Picture 6" descr="Schwann cell remyelination of the central nervous system: why does it  happen and what are the benefits? | Open Biology">
            <a:extLst>
              <a:ext uri="{FF2B5EF4-FFF2-40B4-BE49-F238E27FC236}">
                <a16:creationId xmlns:a16="http://schemas.microsoft.com/office/drawing/2014/main" id="{041084AC-1C06-4152-BFD1-4C750090B0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6056" y="3235568"/>
            <a:ext cx="3995936" cy="34138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09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rtlCol="0">
            <a:normAutofit/>
          </a:bodyPr>
          <a:lstStyle/>
          <a:p>
            <a:pPr marL="0" indent="0" fontAlgn="auto">
              <a:spcAft>
                <a:spcPts val="0"/>
              </a:spcAft>
              <a:buFont typeface="Arial" pitchFamily="34" charset="0"/>
              <a:buNone/>
              <a:defRPr/>
            </a:pPr>
            <a:r>
              <a:rPr lang="en-US" sz="2800" dirty="0"/>
              <a:t>The </a:t>
            </a:r>
            <a:r>
              <a:rPr lang="en-US" sz="2800" dirty="0" err="1"/>
              <a:t>intrafusal</a:t>
            </a:r>
            <a:r>
              <a:rPr lang="en-US" sz="2800" dirty="0"/>
              <a:t> fibers are 2 types:</a:t>
            </a:r>
            <a:endParaRPr lang="en-US" sz="2400" dirty="0"/>
          </a:p>
          <a:p>
            <a:pPr fontAlgn="auto">
              <a:spcAft>
                <a:spcPts val="0"/>
              </a:spcAft>
              <a:buFont typeface="Arial" pitchFamily="34" charset="0"/>
              <a:buChar char="•"/>
              <a:defRPr/>
            </a:pPr>
            <a:r>
              <a:rPr lang="en-US" sz="2800" dirty="0">
                <a:solidFill>
                  <a:srgbClr val="C00000"/>
                </a:solidFill>
              </a:rPr>
              <a:t>The nuclear bag fibers</a:t>
            </a:r>
            <a:r>
              <a:rPr lang="en-US" sz="2800" dirty="0"/>
              <a:t>: are few in number but thicker &amp; longer. They have distended central nuclear area.</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solidFill>
                  <a:srgbClr val="C00000"/>
                </a:solidFill>
              </a:rPr>
              <a:t>The nuclear chain fibers</a:t>
            </a:r>
            <a:r>
              <a:rPr lang="en-US" sz="2800" dirty="0"/>
              <a:t>: are numerous but thinner &amp; shorter. The nuclei are arranged in row a (like a chain</a:t>
            </a:r>
            <a:r>
              <a:rPr lang="en-US" sz="2400" dirty="0"/>
              <a:t>)</a:t>
            </a:r>
          </a:p>
          <a:p>
            <a:pPr marL="0" indent="0" fontAlgn="auto">
              <a:spcAft>
                <a:spcPts val="0"/>
              </a:spcAft>
              <a:buFont typeface="Arial" pitchFamily="34" charset="0"/>
              <a:buNone/>
              <a:defRPr/>
            </a:pPr>
            <a:r>
              <a:rPr lang="en-US" sz="2400" dirty="0"/>
              <a:t>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41988" name="Picture 2" descr="http://humanphysiology.tuars.com/program/section8/8ch2/8ch2img/page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189288"/>
            <a:ext cx="4103688" cy="3552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12213" cy="6858000"/>
          </a:xfrm>
        </p:spPr>
        <p:txBody>
          <a:bodyPr rtlCol="0">
            <a:normAutofit/>
          </a:bodyPr>
          <a:lstStyle/>
          <a:p>
            <a:pPr marL="0" indent="0" fontAlgn="auto">
              <a:spcAft>
                <a:spcPts val="0"/>
              </a:spcAft>
              <a:buFont typeface="Arial" pitchFamily="34" charset="0"/>
              <a:buNone/>
              <a:defRPr/>
            </a:pPr>
            <a:r>
              <a:rPr lang="en-US" sz="2400" b="1" dirty="0" err="1"/>
              <a:t>intrafusal</a:t>
            </a:r>
            <a:r>
              <a:rPr lang="en-US" sz="2400" b="1" dirty="0"/>
              <a:t> fibers are supplied with </a:t>
            </a:r>
            <a:r>
              <a:rPr lang="en-US" sz="2400" b="1" dirty="0">
                <a:solidFill>
                  <a:srgbClr val="C00000"/>
                </a:solidFill>
              </a:rPr>
              <a:t>sensory </a:t>
            </a:r>
            <a:r>
              <a:rPr lang="en-US" sz="2400" b="1" dirty="0"/>
              <a:t>and </a:t>
            </a:r>
            <a:r>
              <a:rPr lang="en-US" sz="2400" b="1" dirty="0">
                <a:solidFill>
                  <a:srgbClr val="C00000"/>
                </a:solidFill>
              </a:rPr>
              <a:t>motor </a:t>
            </a:r>
            <a:r>
              <a:rPr lang="en-US" sz="2400" b="1" dirty="0"/>
              <a:t>nerve fibers.</a:t>
            </a:r>
          </a:p>
          <a:p>
            <a:pPr marL="0" indent="0" fontAlgn="auto">
              <a:spcAft>
                <a:spcPts val="0"/>
              </a:spcAft>
              <a:buFont typeface="Arial" pitchFamily="34" charset="0"/>
              <a:buNone/>
              <a:defRPr/>
            </a:pPr>
            <a:r>
              <a:rPr lang="en-US" sz="2400" b="1" u="sng" dirty="0">
                <a:solidFill>
                  <a:srgbClr val="FF0000"/>
                </a:solidFill>
              </a:rPr>
              <a:t>The Sensory ( afferent) fibers</a:t>
            </a:r>
          </a:p>
          <a:p>
            <a:pPr fontAlgn="auto">
              <a:spcAft>
                <a:spcPts val="0"/>
              </a:spcAft>
              <a:buFont typeface="Arial" pitchFamily="34" charset="0"/>
              <a:buChar char="•"/>
              <a:defRPr/>
            </a:pPr>
            <a:r>
              <a:rPr lang="en-US" sz="2400" b="1" dirty="0"/>
              <a:t>The nuclear bag fiber is supplied with a sensory nerve fiber which end around its center and called </a:t>
            </a:r>
            <a:r>
              <a:rPr lang="en-US" sz="2400" b="1" dirty="0">
                <a:solidFill>
                  <a:srgbClr val="FF0000"/>
                </a:solidFill>
              </a:rPr>
              <a:t>1ry sensory fiber (</a:t>
            </a:r>
            <a:r>
              <a:rPr lang="en-US" sz="2400" b="1" dirty="0" err="1">
                <a:solidFill>
                  <a:srgbClr val="FF0000"/>
                </a:solidFill>
              </a:rPr>
              <a:t>annulospiral</a:t>
            </a:r>
            <a:r>
              <a:rPr lang="en-US" sz="2400" b="1" dirty="0">
                <a:solidFill>
                  <a:srgbClr val="FF0000"/>
                </a:solidFill>
              </a:rPr>
              <a:t>)</a:t>
            </a:r>
          </a:p>
          <a:p>
            <a:pPr fontAlgn="auto">
              <a:spcAft>
                <a:spcPts val="0"/>
              </a:spcAft>
              <a:buFont typeface="Arial" pitchFamily="34" charset="0"/>
              <a:buChar char="•"/>
              <a:defRPr/>
            </a:pPr>
            <a:r>
              <a:rPr lang="en-US" sz="2400" b="1" dirty="0"/>
              <a:t>The nuclear chain fiber  is supplied by </a:t>
            </a:r>
            <a:r>
              <a:rPr lang="en-US" sz="2400" b="1" dirty="0">
                <a:solidFill>
                  <a:srgbClr val="FF0000"/>
                </a:solidFill>
              </a:rPr>
              <a:t>1ry sensory (</a:t>
            </a:r>
            <a:r>
              <a:rPr lang="en-US" sz="2400" b="1" dirty="0" err="1">
                <a:solidFill>
                  <a:srgbClr val="FF0000"/>
                </a:solidFill>
              </a:rPr>
              <a:t>annulospiral</a:t>
            </a:r>
            <a:r>
              <a:rPr lang="en-US" sz="2400" b="1" dirty="0">
                <a:solidFill>
                  <a:srgbClr val="FF0000"/>
                </a:solidFill>
              </a:rPr>
              <a:t>) </a:t>
            </a:r>
            <a:r>
              <a:rPr lang="en-US" sz="2400" b="1" dirty="0"/>
              <a:t>at its center and </a:t>
            </a:r>
            <a:r>
              <a:rPr lang="en-US" sz="2400" b="1" dirty="0">
                <a:solidFill>
                  <a:srgbClr val="FF0000"/>
                </a:solidFill>
              </a:rPr>
              <a:t>two 2ry sensory (flower spray) </a:t>
            </a:r>
            <a:r>
              <a:rPr lang="en-US" sz="2400" b="1" dirty="0"/>
              <a:t>one</a:t>
            </a:r>
            <a:r>
              <a:rPr lang="en-US" sz="2400" b="1" dirty="0">
                <a:solidFill>
                  <a:srgbClr val="FF0000"/>
                </a:solidFill>
              </a:rPr>
              <a:t> </a:t>
            </a:r>
            <a:r>
              <a:rPr lang="en-US" sz="2400" b="1" dirty="0"/>
              <a:t>at each end </a:t>
            </a:r>
          </a:p>
          <a:p>
            <a:pPr marL="0" indent="0" fontAlgn="auto">
              <a:spcAft>
                <a:spcPts val="0"/>
              </a:spcAft>
              <a:buFont typeface="Arial" pitchFamily="34" charset="0"/>
              <a:buNone/>
              <a:defRPr/>
            </a:pPr>
            <a:endParaRPr lang="en-US" sz="2400" b="1" dirty="0"/>
          </a:p>
          <a:p>
            <a:pPr marL="0" indent="0" fontAlgn="auto">
              <a:spcAft>
                <a:spcPts val="0"/>
              </a:spcAft>
              <a:buFont typeface="Arial" pitchFamily="34" charset="0"/>
              <a:buNone/>
              <a:defRPr/>
            </a:pPr>
            <a:r>
              <a:rPr lang="en-US" sz="2400" b="1" u="sng" dirty="0">
                <a:solidFill>
                  <a:srgbClr val="FF0000"/>
                </a:solidFill>
              </a:rPr>
              <a:t>The motor (efferent) fibers:</a:t>
            </a:r>
          </a:p>
          <a:p>
            <a:pPr fontAlgn="auto">
              <a:spcAft>
                <a:spcPts val="0"/>
              </a:spcAft>
              <a:buFont typeface="Arial" pitchFamily="34" charset="0"/>
              <a:buChar char="•"/>
              <a:defRPr/>
            </a:pPr>
            <a:r>
              <a:rPr lang="en-US" sz="2400" b="1" dirty="0"/>
              <a:t>Enter the capsule to supply the contractile ends of the </a:t>
            </a:r>
            <a:r>
              <a:rPr lang="en-US" sz="2400" b="1" dirty="0" err="1"/>
              <a:t>intrafusal</a:t>
            </a:r>
            <a:r>
              <a:rPr lang="en-US" sz="2400" b="1" dirty="0"/>
              <a:t> fibers </a:t>
            </a:r>
            <a:r>
              <a:rPr lang="en-US" sz="2400" dirty="0"/>
              <a:t>(gamma motor fibers)</a:t>
            </a:r>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4267200"/>
            <a:ext cx="75199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457200" y="304800"/>
            <a:ext cx="8229600" cy="5821363"/>
          </a:xfrm>
        </p:spPr>
        <p:txBody>
          <a:bodyPr/>
          <a:lstStyle/>
          <a:p>
            <a:pPr marL="0" indent="0">
              <a:buFont typeface="Arial" charset="0"/>
              <a:buNone/>
            </a:pPr>
            <a:endParaRPr lang="en-US" sz="8800" b="1">
              <a:solidFill>
                <a:schemeClr val="accent1"/>
              </a:solidFill>
            </a:endParaRPr>
          </a:p>
          <a:p>
            <a:pPr marL="0" indent="0">
              <a:buFont typeface="Arial" charset="0"/>
              <a:buNone/>
            </a:pPr>
            <a:r>
              <a:rPr lang="en-US" sz="8800" b="1">
                <a:solidFill>
                  <a:schemeClr val="accent1"/>
                </a:solidFill>
              </a:rPr>
              <a:t>     Thank you</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
        <p:nvSpPr>
          <p:cNvPr id="6" name="Smiley Face 5"/>
          <p:cNvSpPr/>
          <p:nvPr/>
        </p:nvSpPr>
        <p:spPr>
          <a:xfrm>
            <a:off x="2971800" y="3813175"/>
            <a:ext cx="2667000" cy="1447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762000"/>
          </a:xfrm>
        </p:spPr>
        <p:txBody>
          <a:bodyPr/>
          <a:lstStyle/>
          <a:p>
            <a:r>
              <a:rPr lang="en-US" sz="3200" b="1" u="sng"/>
              <a:t>Myelin</a:t>
            </a:r>
          </a:p>
        </p:txBody>
      </p:sp>
      <p:sp>
        <p:nvSpPr>
          <p:cNvPr id="3" name="Content Placeholder 2"/>
          <p:cNvSpPr>
            <a:spLocks noGrp="1"/>
          </p:cNvSpPr>
          <p:nvPr>
            <p:ph idx="1"/>
          </p:nvPr>
        </p:nvSpPr>
        <p:spPr>
          <a:xfrm>
            <a:off x="107504" y="761999"/>
            <a:ext cx="8915400" cy="5959475"/>
          </a:xfrm>
          <a:ln>
            <a:solidFill>
              <a:schemeClr val="tx1"/>
            </a:solidFill>
          </a:ln>
        </p:spPr>
        <p:txBody>
          <a:bodyPr rtlCol="0">
            <a:normAutofit fontScale="92500" lnSpcReduction="10000"/>
          </a:bodyPr>
          <a:lstStyle/>
          <a:p>
            <a:pPr fontAlgn="auto">
              <a:spcAft>
                <a:spcPts val="0"/>
              </a:spcAft>
              <a:buFont typeface="Arial" pitchFamily="34" charset="0"/>
              <a:buChar char="•"/>
              <a:defRPr/>
            </a:pPr>
            <a:r>
              <a:rPr lang="en-US" sz="3000" dirty="0"/>
              <a:t>White fatty material (80% lipid and 20% protein) covering axons in PNS </a:t>
            </a:r>
          </a:p>
          <a:p>
            <a:pPr marL="0" indent="0" fontAlgn="auto">
              <a:spcAft>
                <a:spcPts val="0"/>
              </a:spcAft>
              <a:buNone/>
              <a:defRPr/>
            </a:pPr>
            <a:endParaRPr lang="en-US" sz="3000" dirty="0"/>
          </a:p>
          <a:p>
            <a:pPr fontAlgn="auto">
              <a:spcAft>
                <a:spcPts val="0"/>
              </a:spcAft>
              <a:buFont typeface="Arial" pitchFamily="34" charset="0"/>
              <a:buChar char="•"/>
              <a:defRPr/>
            </a:pPr>
            <a:r>
              <a:rPr lang="en-US" sz="3000" dirty="0"/>
              <a:t>Formed by </a:t>
            </a:r>
            <a:r>
              <a:rPr lang="en-US" sz="3000" dirty="0">
                <a:solidFill>
                  <a:srgbClr val="FF0000"/>
                </a:solidFill>
              </a:rPr>
              <a:t>Schwann cells </a:t>
            </a:r>
            <a:r>
              <a:rPr lang="en-US" sz="3000" dirty="0"/>
              <a:t>which are glial cells</a:t>
            </a:r>
          </a:p>
          <a:p>
            <a:pPr marL="0" indent="0" fontAlgn="auto">
              <a:spcAft>
                <a:spcPts val="0"/>
              </a:spcAft>
              <a:buNone/>
              <a:defRPr/>
            </a:pPr>
            <a:endParaRPr lang="en-US" sz="3000" dirty="0"/>
          </a:p>
          <a:p>
            <a:pPr fontAlgn="auto">
              <a:spcAft>
                <a:spcPts val="0"/>
              </a:spcAft>
              <a:buFont typeface="Arial" pitchFamily="34" charset="0"/>
              <a:buChar char="•"/>
              <a:defRPr/>
            </a:pPr>
            <a:r>
              <a:rPr lang="en-US" sz="3000" dirty="0"/>
              <a:t>consists of many layers of modified cell membranes of Schwan cells which have high lipid content. The plasma membrane wraps around the axon. Then the layers of the membranes unit and form myelin</a:t>
            </a:r>
          </a:p>
          <a:p>
            <a:pPr fontAlgn="auto">
              <a:spcAft>
                <a:spcPts val="0"/>
              </a:spcAft>
              <a:buFont typeface="Arial" pitchFamily="34" charset="0"/>
              <a:buChar char="•"/>
              <a:defRPr/>
            </a:pPr>
            <a:endParaRPr lang="en-US" sz="3000" dirty="0"/>
          </a:p>
          <a:p>
            <a:pPr marL="0" indent="0" fontAlgn="auto">
              <a:spcAft>
                <a:spcPts val="0"/>
              </a:spcAft>
              <a:buNone/>
              <a:defRPr/>
            </a:pPr>
            <a:endParaRPr lang="en-US" sz="3000" dirty="0"/>
          </a:p>
          <a:p>
            <a:pPr fontAlgn="auto">
              <a:spcAft>
                <a:spcPts val="0"/>
              </a:spcAft>
              <a:buFont typeface="Arial" pitchFamily="34" charset="0"/>
              <a:buChar char="•"/>
              <a:defRPr/>
            </a:pPr>
            <a:r>
              <a:rPr lang="en-US" sz="3000" b="1" dirty="0"/>
              <a:t>Protects</a:t>
            </a:r>
            <a:r>
              <a:rPr lang="en-US" sz="3000" dirty="0"/>
              <a:t> and </a:t>
            </a:r>
            <a:r>
              <a:rPr lang="en-US" sz="3000" b="1" dirty="0"/>
              <a:t>insulates</a:t>
            </a:r>
            <a:r>
              <a:rPr lang="en-US" sz="3000" dirty="0"/>
              <a:t> the nerve cell  and </a:t>
            </a:r>
            <a:r>
              <a:rPr lang="en-US" sz="3000" b="1" dirty="0"/>
              <a:t>increase the transmission rate </a:t>
            </a:r>
            <a:r>
              <a:rPr lang="en-US" sz="3000" dirty="0"/>
              <a:t>of nerve impulses</a:t>
            </a:r>
          </a:p>
          <a:p>
            <a:pPr fontAlgn="auto">
              <a:spcAft>
                <a:spcPts val="0"/>
              </a:spcAft>
              <a:buFont typeface="Arial" pitchFamily="34" charset="0"/>
              <a:buChar char="•"/>
              <a:defRPr/>
            </a:pPr>
            <a:endParaRPr lang="en-US" sz="3000" dirty="0"/>
          </a:p>
          <a:p>
            <a:pPr fontAlgn="auto">
              <a:spcAft>
                <a:spcPts val="0"/>
              </a:spcAft>
              <a:buFont typeface="Arial" pitchFamily="34" charset="0"/>
              <a:buChar char="•"/>
              <a:defRPr/>
            </a:pPr>
            <a:endParaRPr lang="en-US" sz="3300" dirty="0"/>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spTree>
    <p:extLst>
      <p:ext uri="{BB962C8B-B14F-4D97-AF65-F5344CB8AC3E}">
        <p14:creationId xmlns:p14="http://schemas.microsoft.com/office/powerpoint/2010/main" val="225554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356992"/>
            <a:ext cx="8352928" cy="3456384"/>
          </a:xfrm>
        </p:spPr>
        <p:txBody>
          <a:bodyPr/>
          <a:lstStyle/>
          <a:p>
            <a:pPr marL="0" indent="0">
              <a:buNone/>
            </a:pPr>
            <a:r>
              <a:rPr lang="en-US" sz="2400" dirty="0"/>
              <a:t>Node of Ranvier (NOR) increases conduction velocity of action potential ( rate of transmission of impulse).</a:t>
            </a:r>
          </a:p>
          <a:p>
            <a:pPr marL="0" indent="0">
              <a:buNone/>
            </a:pPr>
            <a:r>
              <a:rPr lang="en-US" sz="2400" dirty="0"/>
              <a:t>action potentials "jump" between Nodes of Ranvier→  </a:t>
            </a:r>
          </a:p>
          <a:p>
            <a:pPr marL="0" indent="0">
              <a:buNone/>
            </a:pPr>
            <a:r>
              <a:rPr lang="en-US" sz="2400" u="sng" dirty="0"/>
              <a:t>Saltatory conduction:</a:t>
            </a:r>
          </a:p>
          <a:p>
            <a:pPr marL="0" indent="0">
              <a:buNone/>
            </a:pPr>
            <a:r>
              <a:rPr lang="en-US" sz="2400" dirty="0"/>
              <a:t>Cuz depolarization can not occur at the cells making up the myelin sheath, the wave of depolarization can only occur at the Nodes of Ranvier.  Thus, action potentials appear to jump from node to node when travelling down an axon</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4098" name="Picture 2" descr="Saltatory conduction | Human anatomy and physiology, Autism facts,  Physiology">
            <a:extLst>
              <a:ext uri="{FF2B5EF4-FFF2-40B4-BE49-F238E27FC236}">
                <a16:creationId xmlns:a16="http://schemas.microsoft.com/office/drawing/2014/main" id="{7211408D-FF93-4115-9C00-054BFA2842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7554" y="126610"/>
            <a:ext cx="5846934" cy="33023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nervous system | Definition, Function, Structure, &amp; Facts | Britannica">
            <a:extLst>
              <a:ext uri="{FF2B5EF4-FFF2-40B4-BE49-F238E27FC236}">
                <a16:creationId xmlns:a16="http://schemas.microsoft.com/office/drawing/2014/main" id="{7E4591CA-834C-41D7-9C5F-50393E34B9E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9512" y="404664"/>
            <a:ext cx="2808312"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6147" name="Picture 2" descr="Difference Between Myelinated and Unmyelinated Nerve Fibers - Comparison Summary"/>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0243"/>
          <a:stretch>
            <a:fillRect/>
          </a:stretch>
        </p:blipFill>
        <p:spPr bwMode="auto">
          <a:xfrm>
            <a:off x="1115616" y="404664"/>
            <a:ext cx="7200900" cy="626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Box 2"/>
          <p:cNvSpPr txBox="1">
            <a:spLocks noChangeArrowheads="1"/>
          </p:cNvSpPr>
          <p:nvPr/>
        </p:nvSpPr>
        <p:spPr bwMode="auto">
          <a:xfrm>
            <a:off x="2157413" y="-26988"/>
            <a:ext cx="543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t>Myelinated vs Unmyelinated nerve fibers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152400"/>
            <a:ext cx="8458200" cy="838200"/>
          </a:xfrm>
        </p:spPr>
        <p:txBody>
          <a:bodyPr/>
          <a:lstStyle/>
          <a:p>
            <a:pPr algn="l"/>
            <a:r>
              <a:rPr lang="en-US" sz="2200" b="1"/>
              <a:t>Myelinated axons are visible in this cross-section of a peripheral nerve. Osmic acid is used to stain the myelin</a:t>
            </a:r>
            <a:endParaRPr lang="en-US" sz="2200"/>
          </a:p>
        </p:txBody>
      </p:sp>
      <p:sp>
        <p:nvSpPr>
          <p:cNvPr id="9219" name="Content Placeholder 2"/>
          <p:cNvSpPr>
            <a:spLocks noGrp="1"/>
          </p:cNvSpPr>
          <p:nvPr>
            <p:ph idx="1"/>
          </p:nvPr>
        </p:nvSpPr>
        <p:spPr/>
        <p:txBody>
          <a:bodyPr/>
          <a:lstStyle/>
          <a:p>
            <a:endParaRPr 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058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762000"/>
          </a:xfrm>
        </p:spPr>
        <p:txBody>
          <a:bodyPr/>
          <a:lstStyle/>
          <a:p>
            <a:r>
              <a:rPr lang="en-US" sz="3200" b="1" u="sng"/>
              <a:t>Functional classification of neuron</a:t>
            </a:r>
          </a:p>
        </p:txBody>
      </p:sp>
      <p:sp>
        <p:nvSpPr>
          <p:cNvPr id="3" name="Content Placeholder 2"/>
          <p:cNvSpPr>
            <a:spLocks noGrp="1"/>
          </p:cNvSpPr>
          <p:nvPr>
            <p:ph idx="1"/>
          </p:nvPr>
        </p:nvSpPr>
        <p:spPr>
          <a:xfrm>
            <a:off x="228600" y="838200"/>
            <a:ext cx="8763000" cy="5867400"/>
          </a:xfrm>
        </p:spPr>
        <p:txBody>
          <a:bodyPr rtlCol="0">
            <a:normAutofit/>
          </a:bodyPr>
          <a:lstStyle/>
          <a:p>
            <a:pPr marL="0" indent="0" fontAlgn="auto">
              <a:spcAft>
                <a:spcPts val="0"/>
              </a:spcAft>
              <a:buFont typeface="Arial" pitchFamily="34" charset="0"/>
              <a:buNone/>
              <a:defRPr/>
            </a:pPr>
            <a:r>
              <a:rPr lang="en-US" sz="2800" dirty="0"/>
              <a:t>Based on the </a:t>
            </a:r>
            <a:r>
              <a:rPr lang="en-US" sz="2800" u="sng" dirty="0"/>
              <a:t>direction</a:t>
            </a:r>
            <a:r>
              <a:rPr lang="en-US" sz="2800" dirty="0"/>
              <a:t> of </a:t>
            </a:r>
            <a:r>
              <a:rPr lang="en-US" sz="2800" b="1" dirty="0"/>
              <a:t>conduction of impulses</a:t>
            </a:r>
          </a:p>
          <a:p>
            <a:pPr fontAlgn="auto">
              <a:spcAft>
                <a:spcPts val="0"/>
              </a:spcAft>
              <a:buFont typeface="Arial" pitchFamily="34" charset="0"/>
              <a:buChar char="•"/>
              <a:defRPr/>
            </a:pPr>
            <a:r>
              <a:rPr lang="en-US" sz="2800" b="1" dirty="0">
                <a:solidFill>
                  <a:srgbClr val="FF0000"/>
                </a:solidFill>
              </a:rPr>
              <a:t>Afferent (Sensory) neuron</a:t>
            </a:r>
            <a:r>
              <a:rPr lang="en-US" sz="2800" dirty="0"/>
              <a:t>: conduct impulses (stimuli) </a:t>
            </a:r>
            <a:r>
              <a:rPr lang="en-US" sz="2800" u="sng" dirty="0"/>
              <a:t>toward</a:t>
            </a:r>
            <a:r>
              <a:rPr lang="en-US" sz="2800" dirty="0"/>
              <a:t> </a:t>
            </a:r>
            <a:r>
              <a:rPr lang="en-US" sz="2800" b="1" dirty="0"/>
              <a:t>CNS</a:t>
            </a:r>
            <a:endParaRPr lang="en-US" sz="2800" b="1" dirty="0">
              <a:solidFill>
                <a:srgbClr val="FF0000"/>
              </a:solidFill>
            </a:endParaRPr>
          </a:p>
          <a:p>
            <a:pPr fontAlgn="auto">
              <a:spcAft>
                <a:spcPts val="0"/>
              </a:spcAft>
              <a:buFont typeface="Arial" pitchFamily="34" charset="0"/>
              <a:buChar char="•"/>
              <a:defRPr/>
            </a:pPr>
            <a:endParaRPr lang="en-US" sz="2800" b="1" dirty="0">
              <a:solidFill>
                <a:srgbClr val="FF0000"/>
              </a:solidFill>
            </a:endParaRPr>
          </a:p>
          <a:p>
            <a:pPr fontAlgn="auto">
              <a:spcAft>
                <a:spcPts val="0"/>
              </a:spcAft>
              <a:buFont typeface="Arial" pitchFamily="34" charset="0"/>
              <a:buChar char="•"/>
              <a:defRPr/>
            </a:pPr>
            <a:r>
              <a:rPr lang="en-US" sz="2800" b="1" dirty="0">
                <a:solidFill>
                  <a:srgbClr val="FF0000"/>
                </a:solidFill>
              </a:rPr>
              <a:t>Interneuron (association neurons): </a:t>
            </a:r>
            <a:r>
              <a:rPr lang="en-US" sz="2800" dirty="0"/>
              <a:t>lie entirely in the CNS.  Interposed between sensory and motor  neurons, perform integrative function</a:t>
            </a:r>
            <a:endParaRPr lang="en-US" sz="2800" b="1" dirty="0">
              <a:solidFill>
                <a:srgbClr val="FF0000"/>
              </a:solidFill>
            </a:endParaRPr>
          </a:p>
          <a:p>
            <a:pPr fontAlgn="auto">
              <a:spcAft>
                <a:spcPts val="0"/>
              </a:spcAft>
              <a:buFont typeface="Arial" pitchFamily="34" charset="0"/>
              <a:buChar char="•"/>
              <a:defRPr/>
            </a:pPr>
            <a:endParaRPr lang="en-US" sz="2800" b="1" dirty="0">
              <a:solidFill>
                <a:srgbClr val="FF0000"/>
              </a:solidFill>
            </a:endParaRPr>
          </a:p>
          <a:p>
            <a:pPr fontAlgn="auto">
              <a:spcAft>
                <a:spcPts val="0"/>
              </a:spcAft>
              <a:buFont typeface="Arial" pitchFamily="34" charset="0"/>
              <a:buChar char="•"/>
              <a:defRPr/>
            </a:pPr>
            <a:r>
              <a:rPr lang="en-US" sz="2800" b="1" dirty="0">
                <a:solidFill>
                  <a:srgbClr val="FF0000"/>
                </a:solidFill>
              </a:rPr>
              <a:t>Efferent (Motor) neuron</a:t>
            </a:r>
            <a:r>
              <a:rPr lang="en-US" sz="2800" dirty="0"/>
              <a:t>: they transmit the appropriate response from the  CNS to an </a:t>
            </a:r>
            <a:r>
              <a:rPr lang="en-US" sz="2800" b="1" dirty="0"/>
              <a:t>end organ </a:t>
            </a:r>
            <a:r>
              <a:rPr lang="en-US" sz="2800" dirty="0"/>
              <a:t>(</a:t>
            </a:r>
            <a:r>
              <a:rPr lang="en-US" sz="2800" b="1" dirty="0"/>
              <a:t>muscle</a:t>
            </a:r>
            <a:r>
              <a:rPr lang="en-US" sz="2800" dirty="0"/>
              <a:t> &amp; </a:t>
            </a:r>
            <a:r>
              <a:rPr lang="en-US" sz="2800" b="1" dirty="0"/>
              <a:t>glands</a:t>
            </a:r>
            <a:r>
              <a:rPr lang="en-US" sz="2800" dirty="0"/>
              <a:t>) to carry out the body’s response to stimuli</a:t>
            </a:r>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F62F58E31954599AF5D7BF24514D4" ma:contentTypeVersion="2" ma:contentTypeDescription="Create a new document." ma:contentTypeScope="" ma:versionID="1f97733726474c944a67f50e0a8bd811">
  <xsd:schema xmlns:xsd="http://www.w3.org/2001/XMLSchema" xmlns:xs="http://www.w3.org/2001/XMLSchema" xmlns:p="http://schemas.microsoft.com/office/2006/metadata/properties" xmlns:ns2="d04b26b9-50b7-4329-ba0b-d0dc18387505" targetNamespace="http://schemas.microsoft.com/office/2006/metadata/properties" ma:root="true" ma:fieldsID="1fc3081d13638dbfc9427cb62a769f1c" ns2:_="">
    <xsd:import namespace="d04b26b9-50b7-4329-ba0b-d0dc1838750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754893-DFDC-4026-AEB7-7DEED6A6CEC1}"/>
</file>

<file path=customXml/itemProps2.xml><?xml version="1.0" encoding="utf-8"?>
<ds:datastoreItem xmlns:ds="http://schemas.openxmlformats.org/officeDocument/2006/customXml" ds:itemID="{CCA30D16-8B65-4C6C-BF4E-A551B3A44E48}"/>
</file>

<file path=customXml/itemProps3.xml><?xml version="1.0" encoding="utf-8"?>
<ds:datastoreItem xmlns:ds="http://schemas.openxmlformats.org/officeDocument/2006/customXml" ds:itemID="{5FCED6AA-E307-43B0-A13C-3511CE01B37F}"/>
</file>

<file path=docProps/app.xml><?xml version="1.0" encoding="utf-8"?>
<Properties xmlns="http://schemas.openxmlformats.org/officeDocument/2006/extended-properties" xmlns:vt="http://schemas.openxmlformats.org/officeDocument/2006/docPropsVTypes">
  <TotalTime>9700</TotalTime>
  <Words>1877</Words>
  <Application>Microsoft Office PowerPoint</Application>
  <PresentationFormat>On-screen Show (4:3)</PresentationFormat>
  <Paragraphs>295</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Wingdings</vt:lpstr>
      <vt:lpstr>Office Theme</vt:lpstr>
      <vt:lpstr>Peripheral nervous system</vt:lpstr>
      <vt:lpstr>Structure of the neuron ( nerve cell)</vt:lpstr>
      <vt:lpstr>PowerPoint Presentation</vt:lpstr>
      <vt:lpstr>PowerPoint Presentation</vt:lpstr>
      <vt:lpstr>Myelin</vt:lpstr>
      <vt:lpstr>PowerPoint Presentation</vt:lpstr>
      <vt:lpstr>PowerPoint Presentation</vt:lpstr>
      <vt:lpstr>Myelinated axons are visible in this cross-section of a peripheral nerve. Osmic acid is used to stain the myelin</vt:lpstr>
      <vt:lpstr>Functional classification of neuron</vt:lpstr>
      <vt:lpstr>PowerPoint Presentation</vt:lpstr>
      <vt:lpstr>PowerPoint Presentation</vt:lpstr>
      <vt:lpstr>synapse</vt:lpstr>
      <vt:lpstr>Structure of synapse</vt:lpstr>
      <vt:lpstr>PowerPoint Presentation</vt:lpstr>
      <vt:lpstr>Ganglia</vt:lpstr>
      <vt:lpstr>PowerPoint Presentation</vt:lpstr>
      <vt:lpstr>PowerPoint Presentation</vt:lpstr>
      <vt:lpstr>PowerPoint Presentation</vt:lpstr>
      <vt:lpstr>PowerPoint Presentation</vt:lpstr>
      <vt:lpstr>PowerPoint Presentation</vt:lpstr>
      <vt:lpstr>Nerve endings</vt:lpstr>
      <vt:lpstr>PowerPoint Presentation</vt:lpstr>
      <vt:lpstr>1-  Free nerve endings</vt:lpstr>
      <vt:lpstr>PowerPoint Presentation</vt:lpstr>
      <vt:lpstr>PowerPoint Presentation</vt:lpstr>
      <vt:lpstr>PowerPoint Presentation</vt:lpstr>
      <vt:lpstr>Nerve endings in connective tissue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nervous system</dc:title>
  <dc:creator>lion</dc:creator>
  <cp:lastModifiedBy>Hala M. Al-Mazar</cp:lastModifiedBy>
  <cp:revision>327</cp:revision>
  <dcterms:created xsi:type="dcterms:W3CDTF">2014-01-04T10:49:06Z</dcterms:created>
  <dcterms:modified xsi:type="dcterms:W3CDTF">2021-02-27T22:38:14Z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