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2.xml" ContentType="application/vnd.openxmlformats-officedocument.presentationml.tags+xml"/>
  <Override PartName="/ppt/tags/tag14.xml" ContentType="application/vnd.openxmlformats-officedocument.presentationml.tags+xml"/>
  <Override PartName="/ppt/tags/tag8.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3"/>
  </p:notesMasterIdLst>
  <p:sldIdLst>
    <p:sldId id="256" r:id="rId2"/>
    <p:sldId id="301" r:id="rId3"/>
    <p:sldId id="268" r:id="rId4"/>
    <p:sldId id="319" r:id="rId5"/>
    <p:sldId id="331" r:id="rId6"/>
    <p:sldId id="320" r:id="rId7"/>
    <p:sldId id="321" r:id="rId8"/>
    <p:sldId id="332" r:id="rId9"/>
    <p:sldId id="322" r:id="rId10"/>
    <p:sldId id="294" r:id="rId11"/>
    <p:sldId id="336" r:id="rId12"/>
    <p:sldId id="337" r:id="rId13"/>
    <p:sldId id="328" r:id="rId14"/>
    <p:sldId id="323" r:id="rId15"/>
    <p:sldId id="334" r:id="rId16"/>
    <p:sldId id="324" r:id="rId17"/>
    <p:sldId id="293" r:id="rId18"/>
    <p:sldId id="329" r:id="rId19"/>
    <p:sldId id="273" r:id="rId20"/>
    <p:sldId id="274" r:id="rId21"/>
    <p:sldId id="295" r:id="rId22"/>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BADC1"/>
    <a:srgbClr val="F587D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35" autoAdjust="0"/>
    <p:restoredTop sz="86420" autoAdjust="0"/>
  </p:normalViewPr>
  <p:slideViewPr>
    <p:cSldViewPr>
      <p:cViewPr varScale="1">
        <p:scale>
          <a:sx n="83" d="100"/>
          <a:sy n="83" d="100"/>
        </p:scale>
        <p:origin x="1424" y="160"/>
      </p:cViewPr>
      <p:guideLst>
        <p:guide orient="horz" pos="2160"/>
        <p:guide pos="2880"/>
      </p:guideLst>
    </p:cSldViewPr>
  </p:slideViewPr>
  <p:outlineViewPr>
    <p:cViewPr>
      <p:scale>
        <a:sx n="33" d="100"/>
        <a:sy n="33" d="100"/>
      </p:scale>
      <p:origin x="0" y="-2976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27‏/8‏/1444</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2</a:t>
            </a:fld>
            <a:endParaRPr lang="ar-JO"/>
          </a:p>
        </p:txBody>
      </p:sp>
    </p:spTree>
    <p:extLst>
      <p:ext uri="{BB962C8B-B14F-4D97-AF65-F5344CB8AC3E}">
        <p14:creationId xmlns:p14="http://schemas.microsoft.com/office/powerpoint/2010/main" val="127784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dirty="0"/>
          </a:p>
        </p:txBody>
      </p:sp>
      <p:sp>
        <p:nvSpPr>
          <p:cNvPr id="4" name="Slide Number Placeholder 3"/>
          <p:cNvSpPr>
            <a:spLocks noGrp="1"/>
          </p:cNvSpPr>
          <p:nvPr>
            <p:ph type="sldNum" sz="quarter" idx="5"/>
          </p:nvPr>
        </p:nvSpPr>
        <p:spPr/>
        <p:txBody>
          <a:bodyPr/>
          <a:lstStyle/>
          <a:p>
            <a:fld id="{AA490BD6-D73F-4073-BD0D-8E5DF38D2D6E}" type="slidenum">
              <a:rPr lang="ar-JO" smtClean="0"/>
              <a:pPr/>
              <a:t>15</a:t>
            </a:fld>
            <a:endParaRPr lang="ar-JO"/>
          </a:p>
        </p:txBody>
      </p:sp>
    </p:spTree>
    <p:extLst>
      <p:ext uri="{BB962C8B-B14F-4D97-AF65-F5344CB8AC3E}">
        <p14:creationId xmlns:p14="http://schemas.microsoft.com/office/powerpoint/2010/main" val="419681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27‏/8‏/1444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27‏/8‏/1444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27‏/8‏/1444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27‏/8‏/1444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27‏/8‏/1444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27‏/8‏/1444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27‏/8‏/1444</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27‏/8‏/1444</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27‏/8‏/1444</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27‏/8‏/1444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27‏/8‏/1444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27‏/8‏/1444</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gif"/><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gif"/><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3.xml"/><Relationship Id="rId7" Type="http://schemas.openxmlformats.org/officeDocument/2006/relationships/image" Target="../media/image24.jpeg"/><Relationship Id="rId12" Type="http://schemas.openxmlformats.org/officeDocument/2006/relationships/hyperlink" Target="https://www.youtube.com/watch?v=6tRTgK19qtk"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jpeg"/><Relationship Id="rId11" Type="http://schemas.openxmlformats.org/officeDocument/2006/relationships/image" Target="../media/image29.png"/><Relationship Id="rId5" Type="http://schemas.openxmlformats.org/officeDocument/2006/relationships/image" Target="../media/image22.jpeg"/><Relationship Id="rId10" Type="http://schemas.openxmlformats.org/officeDocument/2006/relationships/image" Target="../media/image28.jpeg"/><Relationship Id="rId4" Type="http://schemas.openxmlformats.org/officeDocument/2006/relationships/image" Target="../media/image1.gif"/><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jp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tiff"/><Relationship Id="rId5" Type="http://schemas.openxmlformats.org/officeDocument/2006/relationships/hyperlink" Target="https://www.youtube.com/watch?v=DiX5fPL4YGU" TargetMode="Externa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tif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142984"/>
            <a:ext cx="7772400" cy="1470025"/>
          </a:xfrm>
        </p:spPr>
        <p:txBody>
          <a:bodyPr>
            <a:normAutofit fontScale="90000"/>
          </a:bodyPr>
          <a:lstStyle/>
          <a:p>
            <a:pPr rtl="0"/>
            <a:r>
              <a:rPr lang="en-US" sz="6000" dirty="0">
                <a:solidFill>
                  <a:srgbClr val="C00000"/>
                </a:solidFill>
              </a:rPr>
              <a:t>Genomic DNA Extraction</a:t>
            </a:r>
            <a:endParaRPr lang="ar-JO" sz="6000" dirty="0">
              <a:solidFill>
                <a:srgbClr val="C00000"/>
              </a:solidFill>
            </a:endParaRPr>
          </a:p>
        </p:txBody>
      </p:sp>
      <p:sp>
        <p:nvSpPr>
          <p:cNvPr id="3" name="عنوان فرعي 2"/>
          <p:cNvSpPr>
            <a:spLocks noGrp="1"/>
          </p:cNvSpPr>
          <p:nvPr>
            <p:ph type="subTitle" idx="1"/>
          </p:nvPr>
        </p:nvSpPr>
        <p:spPr>
          <a:xfrm>
            <a:off x="500034" y="5176862"/>
            <a:ext cx="8643966" cy="1609724"/>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8" name="Picture 6" descr="Extracting DNA"/>
          <p:cNvPicPr>
            <a:picLocks noChangeAspect="1" noChangeArrowheads="1"/>
          </p:cNvPicPr>
          <p:nvPr/>
        </p:nvPicPr>
        <p:blipFill>
          <a:blip r:embed="rId4"/>
          <a:srcRect/>
          <a:stretch>
            <a:fillRect/>
          </a:stretch>
        </p:blipFill>
        <p:spPr bwMode="auto">
          <a:xfrm>
            <a:off x="2928926" y="2500306"/>
            <a:ext cx="3357586" cy="2438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151079"/>
    </mc:Choice>
    <mc:Fallback xmlns="">
      <p:transition spd="slow" advTm="151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Bacterial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1268760"/>
            <a:ext cx="8582270" cy="6048672"/>
          </a:xfrm>
        </p:spPr>
        <p:txBody>
          <a:bodyPr/>
          <a:lstStyle/>
          <a:p>
            <a:pPr algn="l" rtl="0"/>
            <a:r>
              <a:rPr lang="en-US" sz="2800" dirty="0">
                <a:latin typeface="Arial" pitchFamily="34" charset="0"/>
                <a:cs typeface="Arial" pitchFamily="34" charset="0"/>
              </a:rPr>
              <a:t>In prokaryotes like bacterial cells, there are a single circular chromosome (bacterial DNA) found in the cytoplasm (with size of 5 million </a:t>
            </a:r>
            <a:r>
              <a:rPr lang="en-US" sz="2800" dirty="0" err="1">
                <a:latin typeface="Arial" pitchFamily="34" charset="0"/>
                <a:cs typeface="Arial" pitchFamily="34" charset="0"/>
              </a:rPr>
              <a:t>bp</a:t>
            </a:r>
            <a:r>
              <a:rPr lang="en-US" sz="2800" dirty="0">
                <a:latin typeface="Arial" pitchFamily="34" charset="0"/>
                <a:cs typeface="Arial" pitchFamily="34" charset="0"/>
              </a:rPr>
              <a:t>) </a:t>
            </a:r>
          </a:p>
          <a:p>
            <a:pPr algn="l" rtl="0"/>
            <a:r>
              <a:rPr lang="en-US" sz="2800" dirty="0">
                <a:latin typeface="Arial" pitchFamily="34" charset="0"/>
                <a:cs typeface="Arial" pitchFamily="34" charset="0"/>
              </a:rPr>
              <a:t>Extrachromosomal DNA called plasmid also found in the cytoplasm:</a:t>
            </a:r>
          </a:p>
          <a:p>
            <a:pPr marL="514350" indent="-514350" algn="l" rtl="0">
              <a:buFont typeface="+mj-lt"/>
              <a:buAutoNum type="arabicPeriod"/>
            </a:pPr>
            <a:r>
              <a:rPr lang="en-US" sz="2800" dirty="0">
                <a:latin typeface="Arial" pitchFamily="34" charset="0"/>
                <a:cs typeface="Arial" pitchFamily="34" charset="0"/>
              </a:rPr>
              <a:t>Small circular dsDNA </a:t>
            </a:r>
            <a:r>
              <a:rPr lang="en-US" sz="2800" dirty="0">
                <a:solidFill>
                  <a:srgbClr val="0000FF"/>
                </a:solidFill>
                <a:latin typeface="Arial" pitchFamily="34" charset="0"/>
                <a:cs typeface="Arial" pitchFamily="34" charset="0"/>
              </a:rPr>
              <a:t>(e.g. A.B resistance genes)</a:t>
            </a:r>
          </a:p>
          <a:p>
            <a:pPr marL="514350" indent="-514350" algn="l" rtl="0">
              <a:buFont typeface="+mj-lt"/>
              <a:buAutoNum type="arabicPeriod"/>
            </a:pPr>
            <a:r>
              <a:rPr lang="en-US" sz="2800" dirty="0">
                <a:latin typeface="Arial" pitchFamily="34" charset="0"/>
                <a:cs typeface="Arial" pitchFamily="34" charset="0"/>
              </a:rPr>
              <a:t>Replicate independently of chromosomal DNA</a:t>
            </a:r>
          </a:p>
          <a:p>
            <a:pPr marL="514350" indent="-514350" algn="l" rtl="0">
              <a:buFont typeface="+mj-lt"/>
              <a:buAutoNum type="arabicPeriod"/>
            </a:pPr>
            <a:r>
              <a:rPr lang="en-US" sz="2800" dirty="0">
                <a:latin typeface="Arial" pitchFamily="34" charset="0"/>
                <a:cs typeface="Arial" pitchFamily="34" charset="0"/>
              </a:rPr>
              <a:t>Hundred of copies of                                      single plasmid</a:t>
            </a:r>
          </a:p>
          <a:p>
            <a:pPr marL="514350" indent="-514350" algn="l" rtl="0">
              <a:buFont typeface="+mj-lt"/>
              <a:buAutoNum type="arabicPeriod"/>
            </a:pPr>
            <a:r>
              <a:rPr lang="en-US" sz="2800" dirty="0">
                <a:latin typeface="Arial" pitchFamily="34" charset="0"/>
                <a:cs typeface="Arial" pitchFamily="34" charset="0"/>
              </a:rPr>
              <a:t>Synthetically modified                                      plasmids are used as                                          vectors                                 </a:t>
            </a:r>
          </a:p>
          <a:p>
            <a:pPr marL="0" indent="0" algn="l" rtl="0">
              <a:buNone/>
            </a:pPr>
            <a:endParaRPr lang="en-US" sz="2800" dirty="0">
              <a:latin typeface="Arial" pitchFamily="34" charset="0"/>
              <a:cs typeface="Arial" pitchFamily="34" charset="0"/>
            </a:endParaRPr>
          </a:p>
          <a:p>
            <a:pPr marL="342900" indent="-342900" algn="l" defTabSz="914400" rtl="0" eaLnBrk="1" latinLnBrk="0" hangingPunct="1">
              <a:spcBef>
                <a:spcPct val="20000"/>
              </a:spcBef>
              <a:buFont typeface="Arial" pitchFamily="34" charset="0"/>
              <a:buChar char="•"/>
            </a:pPr>
            <a:endParaRPr lang="en-GB" dirty="0"/>
          </a:p>
        </p:txBody>
      </p:sp>
      <p:pic>
        <p:nvPicPr>
          <p:cNvPr id="19" name="Picture 7" descr="http://upload.wikimedia.org/wikipedia/commons/thumb/c/cf/Plasmid_%28english%29.svg/300px-Plasmid_%28english%29.svg.png">
            <a:extLst>
              <a:ext uri="{FF2B5EF4-FFF2-40B4-BE49-F238E27FC236}">
                <a16:creationId xmlns:a16="http://schemas.microsoft.com/office/drawing/2014/main" id="{34EFE984-0E65-E640-AB9B-B7F7F9FE1B79}"/>
              </a:ext>
            </a:extLst>
          </p:cNvPr>
          <p:cNvPicPr>
            <a:picLocks noChangeAspect="1" noChangeArrowheads="1"/>
          </p:cNvPicPr>
          <p:nvPr/>
        </p:nvPicPr>
        <p:blipFill>
          <a:blip r:embed="rId4"/>
          <a:srcRect/>
          <a:stretch>
            <a:fillRect/>
          </a:stretch>
        </p:blipFill>
        <p:spPr bwMode="auto">
          <a:xfrm>
            <a:off x="4780283" y="4725144"/>
            <a:ext cx="4176464" cy="1962940"/>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Extraction Kits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052736"/>
            <a:ext cx="8686800" cy="6336704"/>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latin typeface="Arial" pitchFamily="34" charset="0"/>
                <a:cs typeface="Arial" pitchFamily="34" charset="0"/>
              </a:rPr>
              <a:t>Obtaining high quality </a:t>
            </a:r>
            <a:r>
              <a:rPr lang="en-US" sz="2800" b="1" i="1" dirty="0">
                <a:solidFill>
                  <a:srgbClr val="C00000"/>
                </a:solidFill>
                <a:latin typeface="Arial" pitchFamily="34" charset="0"/>
                <a:cs typeface="Arial" pitchFamily="34" charset="0"/>
              </a:rPr>
              <a:t>(purity) </a:t>
            </a:r>
            <a:r>
              <a:rPr lang="en-US" sz="2800" dirty="0">
                <a:latin typeface="Arial" pitchFamily="34" charset="0"/>
                <a:cs typeface="Arial" pitchFamily="34" charset="0"/>
              </a:rPr>
              <a:t>and quantity </a:t>
            </a:r>
            <a:r>
              <a:rPr lang="en-US" sz="2800" b="1" i="1" dirty="0">
                <a:solidFill>
                  <a:srgbClr val="C00000"/>
                </a:solidFill>
                <a:latin typeface="Arial" pitchFamily="34" charset="0"/>
                <a:cs typeface="Arial" pitchFamily="34" charset="0"/>
              </a:rPr>
              <a:t>(concentration/amount) </a:t>
            </a:r>
            <a:r>
              <a:rPr lang="en-US" sz="2800" dirty="0">
                <a:latin typeface="Arial" pitchFamily="34" charset="0"/>
                <a:cs typeface="Arial" pitchFamily="34" charset="0"/>
              </a:rPr>
              <a:t>of </a:t>
            </a:r>
            <a:r>
              <a:rPr lang="en-US" sz="2800" b="1" i="1" dirty="0">
                <a:solidFill>
                  <a:srgbClr val="C00000"/>
                </a:solidFill>
                <a:latin typeface="Arial" pitchFamily="34" charset="0"/>
                <a:cs typeface="Arial" pitchFamily="34" charset="0"/>
              </a:rPr>
              <a:t>intact DNA </a:t>
            </a:r>
            <a:r>
              <a:rPr lang="en-US" sz="2800" b="1" dirty="0">
                <a:solidFill>
                  <a:srgbClr val="C00000"/>
                </a:solidFill>
                <a:latin typeface="Arial" pitchFamily="34" charset="0"/>
                <a:cs typeface="Arial" pitchFamily="34" charset="0"/>
              </a:rPr>
              <a:t>(not degraded) </a:t>
            </a:r>
            <a:r>
              <a:rPr lang="en-US" sz="2800" dirty="0">
                <a:latin typeface="Arial" pitchFamily="34" charset="0"/>
                <a:cs typeface="Arial" pitchFamily="34" charset="0"/>
              </a:rPr>
              <a:t>is often the first and most critical step in many fundamental molecular  biology applications, such as DNA cloning, sequencing, PCR and electrophoresis</a:t>
            </a:r>
          </a:p>
          <a:p>
            <a:pPr marL="342900" indent="-342900" algn="l" rtl="0">
              <a:spcBef>
                <a:spcPct val="20000"/>
              </a:spcBef>
              <a:buFont typeface="Arial" pitchFamily="34" charset="0"/>
              <a:buChar char="•"/>
            </a:pPr>
            <a:r>
              <a:rPr lang="en-US" sz="2800" dirty="0">
                <a:latin typeface="Arial" pitchFamily="34" charset="0"/>
                <a:cs typeface="Arial" pitchFamily="34" charset="0"/>
              </a:rPr>
              <a:t>Different kinds of kits are available from different companies: Qiagen, Invitrogen, Promega and Bio Basic Inc.</a:t>
            </a:r>
            <a:endParaRPr lang="en-GB" sz="28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4243613738"/>
      </p:ext>
    </p:extLst>
  </p:cSld>
  <p:clrMapOvr>
    <a:masterClrMapping/>
  </p:clrMapOvr>
  <mc:AlternateContent xmlns:mc="http://schemas.openxmlformats.org/markup-compatibility/2006" xmlns:p14="http://schemas.microsoft.com/office/powerpoint/2010/main">
    <mc:Choice Requires="p14">
      <p:transition spd="slow" p14:dur="2000" advTm="99608"/>
    </mc:Choice>
    <mc:Fallback xmlns="">
      <p:transition spd="slow" advTm="99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heckerboard(across)">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Extraction Kits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مجموعة 10"/>
          <p:cNvGrpSpPr/>
          <p:nvPr/>
        </p:nvGrpSpPr>
        <p:grpSpPr>
          <a:xfrm>
            <a:off x="5500695" y="1474029"/>
            <a:ext cx="2000264" cy="2929426"/>
            <a:chOff x="5143504" y="2643182"/>
            <a:chExt cx="2214578" cy="3268259"/>
          </a:xfrm>
        </p:grpSpPr>
        <p:pic>
          <p:nvPicPr>
            <p:cNvPr id="12" name="Picture 28" descr="https://store.biobasic.com/uploaded/thumbnails/db_file_img_1126_600xauto.jpg"/>
            <p:cNvPicPr>
              <a:picLocks noChangeAspect="1" noChangeArrowheads="1"/>
            </p:cNvPicPr>
            <p:nvPr/>
          </p:nvPicPr>
          <p:blipFill>
            <a:blip r:embed="rId4"/>
            <a:srcRect l="10260" r="10225"/>
            <a:stretch>
              <a:fillRect/>
            </a:stretch>
          </p:blipFill>
          <p:spPr bwMode="auto">
            <a:xfrm>
              <a:off x="5143504" y="2643182"/>
              <a:ext cx="2214578" cy="2094395"/>
            </a:xfrm>
            <a:prstGeom prst="rect">
              <a:avLst/>
            </a:prstGeom>
            <a:noFill/>
          </p:spPr>
        </p:pic>
        <p:pic>
          <p:nvPicPr>
            <p:cNvPr id="13" name="Picture 30" descr="https://encrypted-tbn3.gstatic.com/images?q=tbn:ANd9GcTh-qjcliPUj2vvJ4g4iKVAMUNt6zKyJP4G_V-a5gNObT1hkfzO"/>
            <p:cNvPicPr>
              <a:picLocks noChangeAspect="1" noChangeArrowheads="1"/>
            </p:cNvPicPr>
            <p:nvPr/>
          </p:nvPicPr>
          <p:blipFill>
            <a:blip r:embed="rId5"/>
            <a:srcRect/>
            <a:stretch>
              <a:fillRect/>
            </a:stretch>
          </p:blipFill>
          <p:spPr bwMode="auto">
            <a:xfrm>
              <a:off x="5459872" y="4476303"/>
              <a:ext cx="1428760" cy="1435138"/>
            </a:xfrm>
            <a:prstGeom prst="rect">
              <a:avLst/>
            </a:prstGeom>
            <a:noFill/>
          </p:spPr>
        </p:pic>
      </p:grpSp>
      <p:grpSp>
        <p:nvGrpSpPr>
          <p:cNvPr id="14" name="مجموعة 13"/>
          <p:cNvGrpSpPr/>
          <p:nvPr/>
        </p:nvGrpSpPr>
        <p:grpSpPr>
          <a:xfrm>
            <a:off x="727433" y="1417906"/>
            <a:ext cx="2087191" cy="2587049"/>
            <a:chOff x="571472" y="3000372"/>
            <a:chExt cx="2087191" cy="2587049"/>
          </a:xfrm>
        </p:grpSpPr>
        <p:pic>
          <p:nvPicPr>
            <p:cNvPr id="15" name="Picture 16" descr="http://www.qiagen.com/products/catalog/sample-technologies/dneasy-mericon-food-kit~/media/NextQ/Image%20Library/S/21/75/S_2175_RPA_mericon_small/1_8.ashx?la=en"/>
            <p:cNvPicPr>
              <a:picLocks noChangeAspect="1" noChangeArrowheads="1"/>
            </p:cNvPicPr>
            <p:nvPr/>
          </p:nvPicPr>
          <p:blipFill>
            <a:blip r:embed="rId6" cstate="print"/>
            <a:srcRect/>
            <a:stretch>
              <a:fillRect/>
            </a:stretch>
          </p:blipFill>
          <p:spPr bwMode="auto">
            <a:xfrm>
              <a:off x="571472" y="3000372"/>
              <a:ext cx="2087191" cy="1390590"/>
            </a:xfrm>
            <a:prstGeom prst="rect">
              <a:avLst/>
            </a:prstGeom>
            <a:noFill/>
          </p:spPr>
        </p:pic>
        <p:pic>
          <p:nvPicPr>
            <p:cNvPr id="16" name="Picture 20" descr="http://photos.prnewswire.com/prnvar/20140523/689262?max=400"/>
            <p:cNvPicPr>
              <a:picLocks noChangeAspect="1" noChangeArrowheads="1"/>
            </p:cNvPicPr>
            <p:nvPr/>
          </p:nvPicPr>
          <p:blipFill>
            <a:blip r:embed="rId7"/>
            <a:srcRect/>
            <a:stretch>
              <a:fillRect/>
            </a:stretch>
          </p:blipFill>
          <p:spPr bwMode="auto">
            <a:xfrm>
              <a:off x="668310" y="4521208"/>
              <a:ext cx="1785950" cy="1066213"/>
            </a:xfrm>
            <a:prstGeom prst="rect">
              <a:avLst/>
            </a:prstGeom>
            <a:noFill/>
          </p:spPr>
        </p:pic>
      </p:grpSp>
      <p:grpSp>
        <p:nvGrpSpPr>
          <p:cNvPr id="17" name="مجموعة 16"/>
          <p:cNvGrpSpPr/>
          <p:nvPr/>
        </p:nvGrpSpPr>
        <p:grpSpPr>
          <a:xfrm>
            <a:off x="2609759" y="3926764"/>
            <a:ext cx="2428892" cy="2862123"/>
            <a:chOff x="2743188" y="2659058"/>
            <a:chExt cx="2428892" cy="2862123"/>
          </a:xfrm>
        </p:grpSpPr>
        <p:pic>
          <p:nvPicPr>
            <p:cNvPr id="18" name="Picture 24" descr="https://tools.lifetechnologies.com/content/sfs/prodImages/high/4463578_2Boxs.jpg"/>
            <p:cNvPicPr>
              <a:picLocks noChangeAspect="1" noChangeArrowheads="1"/>
            </p:cNvPicPr>
            <p:nvPr/>
          </p:nvPicPr>
          <p:blipFill>
            <a:blip r:embed="rId8"/>
            <a:srcRect/>
            <a:stretch>
              <a:fillRect/>
            </a:stretch>
          </p:blipFill>
          <p:spPr bwMode="auto">
            <a:xfrm>
              <a:off x="3000364" y="2659058"/>
              <a:ext cx="2071702" cy="1912340"/>
            </a:xfrm>
            <a:prstGeom prst="rect">
              <a:avLst/>
            </a:prstGeom>
            <a:noFill/>
          </p:spPr>
        </p:pic>
        <p:pic>
          <p:nvPicPr>
            <p:cNvPr id="19" name="Picture 8" descr="http://invitrogenfit.com/images/invitrogen-logo.png"/>
            <p:cNvPicPr>
              <a:picLocks noChangeAspect="1" noChangeArrowheads="1"/>
            </p:cNvPicPr>
            <p:nvPr/>
          </p:nvPicPr>
          <p:blipFill>
            <a:blip r:embed="rId9"/>
            <a:srcRect/>
            <a:stretch>
              <a:fillRect/>
            </a:stretch>
          </p:blipFill>
          <p:spPr bwMode="auto">
            <a:xfrm>
              <a:off x="2743188" y="4719646"/>
              <a:ext cx="2428892" cy="801535"/>
            </a:xfrm>
            <a:prstGeom prst="rect">
              <a:avLst/>
            </a:prstGeom>
            <a:noFill/>
          </p:spPr>
        </p:pic>
      </p:grpSp>
      <p:grpSp>
        <p:nvGrpSpPr>
          <p:cNvPr id="20" name="مجموعة 19"/>
          <p:cNvGrpSpPr/>
          <p:nvPr/>
        </p:nvGrpSpPr>
        <p:grpSpPr>
          <a:xfrm>
            <a:off x="7454888" y="4403455"/>
            <a:ext cx="1428760" cy="2255154"/>
            <a:chOff x="7429520" y="2857496"/>
            <a:chExt cx="1428760" cy="2255154"/>
          </a:xfrm>
        </p:grpSpPr>
        <p:pic>
          <p:nvPicPr>
            <p:cNvPr id="21" name="Picture 26" descr="http://www.labsource.com/ProdImg/49/49399.jpg"/>
            <p:cNvPicPr>
              <a:picLocks noChangeAspect="1" noChangeArrowheads="1"/>
            </p:cNvPicPr>
            <p:nvPr/>
          </p:nvPicPr>
          <p:blipFill>
            <a:blip r:embed="rId10"/>
            <a:srcRect/>
            <a:stretch>
              <a:fillRect/>
            </a:stretch>
          </p:blipFill>
          <p:spPr bwMode="auto">
            <a:xfrm>
              <a:off x="7429520" y="2857496"/>
              <a:ext cx="1357322" cy="1286742"/>
            </a:xfrm>
            <a:prstGeom prst="rect">
              <a:avLst/>
            </a:prstGeom>
            <a:noFill/>
          </p:spPr>
        </p:pic>
        <p:pic>
          <p:nvPicPr>
            <p:cNvPr id="22" name="Picture 16" descr="http://www.hellopro.fr/images/logo/logo_208672.jpg"/>
            <p:cNvPicPr>
              <a:picLocks noChangeAspect="1" noChangeArrowheads="1"/>
            </p:cNvPicPr>
            <p:nvPr/>
          </p:nvPicPr>
          <p:blipFill>
            <a:blip r:embed="rId11" cstate="print"/>
            <a:srcRect/>
            <a:stretch>
              <a:fillRect/>
            </a:stretch>
          </p:blipFill>
          <p:spPr bwMode="auto">
            <a:xfrm>
              <a:off x="7500959" y="4221196"/>
              <a:ext cx="1357321" cy="891454"/>
            </a:xfrm>
            <a:prstGeom prst="rect">
              <a:avLst/>
            </a:prstGeom>
            <a:noFill/>
          </p:spPr>
        </p:pic>
      </p:grpSp>
    </p:spTree>
    <p:custDataLst>
      <p:tags r:id="rId1"/>
    </p:custDataLst>
    <p:extLst>
      <p:ext uri="{BB962C8B-B14F-4D97-AF65-F5344CB8AC3E}">
        <p14:creationId xmlns:p14="http://schemas.microsoft.com/office/powerpoint/2010/main" val="3252889892"/>
      </p:ext>
    </p:extLst>
  </p:cSld>
  <p:clrMapOvr>
    <a:masterClrMapping/>
  </p:clrMapOvr>
  <mc:AlternateContent xmlns:mc="http://schemas.openxmlformats.org/markup-compatibility/2006" xmlns:p14="http://schemas.microsoft.com/office/powerpoint/2010/main">
    <mc:Choice Requires="p14">
      <p:transition spd="slow" p14:dur="2000" advTm="99608"/>
    </mc:Choice>
    <mc:Fallback xmlns="">
      <p:transition spd="slow" advTm="99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amond(in)">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algn="l" rtl="0"/>
            <a:r>
              <a:rPr lang="en-US" sz="2800" dirty="0">
                <a:latin typeface="Arial" pitchFamily="34" charset="0"/>
                <a:cs typeface="Arial" pitchFamily="34" charset="0"/>
              </a:rPr>
              <a:t>DNA can be extracted from variety of samples:</a:t>
            </a:r>
          </a:p>
          <a:p>
            <a:pPr algn="l" rtl="0">
              <a:buNone/>
            </a:pPr>
            <a:endParaRPr lang="en-US" sz="600" dirty="0">
              <a:latin typeface="Arial" pitchFamily="34" charset="0"/>
              <a:cs typeface="Arial" pitchFamily="34" charset="0"/>
            </a:endParaRPr>
          </a:p>
          <a:p>
            <a:pPr marL="2686050" lvl="5" indent="-514350" algn="l" rtl="0">
              <a:buFont typeface="+mj-lt"/>
              <a:buAutoNum type="arabicPeriod"/>
            </a:pPr>
            <a:r>
              <a:rPr lang="en-US" sz="3200" b="1" dirty="0">
                <a:solidFill>
                  <a:schemeClr val="tx2"/>
                </a:solidFill>
                <a:latin typeface="Arial" pitchFamily="34" charset="0"/>
                <a:cs typeface="Arial" pitchFamily="34" charset="0"/>
              </a:rPr>
              <a:t>Human Samples</a:t>
            </a:r>
          </a:p>
          <a:p>
            <a:pPr marL="914400" lvl="1" indent="-514350" algn="l" rtl="0">
              <a:buNone/>
            </a:pPr>
            <a:endParaRPr lang="en-US" sz="2400" dirty="0">
              <a:latin typeface="Arial" pitchFamily="34" charset="0"/>
              <a:cs typeface="Arial" pitchFamily="34" charset="0"/>
            </a:endParaRPr>
          </a:p>
        </p:txBody>
      </p:sp>
      <p:grpSp>
        <p:nvGrpSpPr>
          <p:cNvPr id="15" name="مجموعة 14"/>
          <p:cNvGrpSpPr/>
          <p:nvPr/>
        </p:nvGrpSpPr>
        <p:grpSpPr>
          <a:xfrm>
            <a:off x="3995936" y="2928934"/>
            <a:ext cx="1619248" cy="1512340"/>
            <a:chOff x="4238636" y="2928934"/>
            <a:chExt cx="1619248" cy="1512340"/>
          </a:xfrm>
        </p:grpSpPr>
        <p:pic>
          <p:nvPicPr>
            <p:cNvPr id="9" name="Picture 6" descr="showcase.par.54539.image.0.0.1"/>
            <p:cNvPicPr>
              <a:picLocks noChangeAspect="1" noChangeArrowheads="1"/>
            </p:cNvPicPr>
            <p:nvPr/>
          </p:nvPicPr>
          <p:blipFill>
            <a:blip r:embed="rId4"/>
            <a:srcRect/>
            <a:stretch>
              <a:fillRect/>
            </a:stretch>
          </p:blipFill>
          <p:spPr bwMode="auto">
            <a:xfrm>
              <a:off x="4238636" y="2928934"/>
              <a:ext cx="1619248" cy="1214436"/>
            </a:xfrm>
            <a:prstGeom prst="rect">
              <a:avLst/>
            </a:prstGeom>
            <a:noFill/>
          </p:spPr>
        </p:pic>
        <p:sp>
          <p:nvSpPr>
            <p:cNvPr id="14" name="مربع نص 13"/>
            <p:cNvSpPr txBox="1"/>
            <p:nvPr/>
          </p:nvSpPr>
          <p:spPr>
            <a:xfrm>
              <a:off x="4643446" y="4071942"/>
              <a:ext cx="867545" cy="369332"/>
            </a:xfrm>
            <a:prstGeom prst="rect">
              <a:avLst/>
            </a:prstGeom>
            <a:noFill/>
          </p:spPr>
          <p:txBody>
            <a:bodyPr wrap="none" rtlCol="0">
              <a:spAutoFit/>
            </a:bodyPr>
            <a:lstStyle/>
            <a:p>
              <a:r>
                <a:rPr lang="en-US" b="1" dirty="0"/>
                <a:t>Tissues</a:t>
              </a:r>
              <a:endParaRPr lang="en-GB" b="1" dirty="0"/>
            </a:p>
          </p:txBody>
        </p:sp>
      </p:grpSp>
      <p:grpSp>
        <p:nvGrpSpPr>
          <p:cNvPr id="17" name="مجموعة 16"/>
          <p:cNvGrpSpPr/>
          <p:nvPr/>
        </p:nvGrpSpPr>
        <p:grpSpPr>
          <a:xfrm>
            <a:off x="714348" y="5148274"/>
            <a:ext cx="1905000" cy="1760550"/>
            <a:chOff x="714348" y="5072074"/>
            <a:chExt cx="1905000" cy="1760550"/>
          </a:xfrm>
        </p:grpSpPr>
        <p:pic>
          <p:nvPicPr>
            <p:cNvPr id="10" name="Picture 8" descr="showcase.par.27579.image.0.0.1"/>
            <p:cNvPicPr>
              <a:picLocks noChangeAspect="1" noChangeArrowheads="1"/>
            </p:cNvPicPr>
            <p:nvPr/>
          </p:nvPicPr>
          <p:blipFill>
            <a:blip r:embed="rId5"/>
            <a:srcRect/>
            <a:stretch>
              <a:fillRect/>
            </a:stretch>
          </p:blipFill>
          <p:spPr bwMode="auto">
            <a:xfrm>
              <a:off x="714348" y="5072074"/>
              <a:ext cx="1905000" cy="1428750"/>
            </a:xfrm>
            <a:prstGeom prst="rect">
              <a:avLst/>
            </a:prstGeom>
            <a:noFill/>
          </p:spPr>
        </p:pic>
        <p:sp>
          <p:nvSpPr>
            <p:cNvPr id="16" name="مربع نص 15"/>
            <p:cNvSpPr txBox="1"/>
            <p:nvPr/>
          </p:nvSpPr>
          <p:spPr>
            <a:xfrm>
              <a:off x="1306490" y="6463292"/>
              <a:ext cx="625492" cy="369332"/>
            </a:xfrm>
            <a:prstGeom prst="rect">
              <a:avLst/>
            </a:prstGeom>
            <a:noFill/>
          </p:spPr>
          <p:txBody>
            <a:bodyPr wrap="none" rtlCol="0">
              <a:spAutoFit/>
            </a:bodyPr>
            <a:lstStyle/>
            <a:p>
              <a:r>
                <a:rPr lang="en-US" b="1" dirty="0"/>
                <a:t>Cells</a:t>
              </a:r>
              <a:endParaRPr lang="en-GB" b="1" dirty="0"/>
            </a:p>
          </p:txBody>
        </p:sp>
      </p:grpSp>
      <p:grpSp>
        <p:nvGrpSpPr>
          <p:cNvPr id="19" name="مجموعة 18"/>
          <p:cNvGrpSpPr/>
          <p:nvPr/>
        </p:nvGrpSpPr>
        <p:grpSpPr>
          <a:xfrm>
            <a:off x="3651306" y="4500570"/>
            <a:ext cx="1928806" cy="2273772"/>
            <a:chOff x="3786202" y="4604890"/>
            <a:chExt cx="1928806" cy="2273772"/>
          </a:xfrm>
        </p:grpSpPr>
        <p:pic>
          <p:nvPicPr>
            <p:cNvPr id="11" name="Picture 18" descr="https://www.dnalabsindia.com/images/mouth_swab.jpg"/>
            <p:cNvPicPr>
              <a:picLocks noChangeAspect="1" noChangeArrowheads="1"/>
            </p:cNvPicPr>
            <p:nvPr/>
          </p:nvPicPr>
          <p:blipFill>
            <a:blip r:embed="rId6"/>
            <a:srcRect/>
            <a:stretch>
              <a:fillRect/>
            </a:stretch>
          </p:blipFill>
          <p:spPr bwMode="auto">
            <a:xfrm>
              <a:off x="3786202" y="4604890"/>
              <a:ext cx="1928806" cy="1967382"/>
            </a:xfrm>
            <a:prstGeom prst="rect">
              <a:avLst/>
            </a:prstGeom>
            <a:noFill/>
          </p:spPr>
        </p:pic>
        <p:sp>
          <p:nvSpPr>
            <p:cNvPr id="18" name="مربع نص 17"/>
            <p:cNvSpPr txBox="1"/>
            <p:nvPr/>
          </p:nvSpPr>
          <p:spPr>
            <a:xfrm>
              <a:off x="4000496" y="6509330"/>
              <a:ext cx="1348254" cy="369332"/>
            </a:xfrm>
            <a:prstGeom prst="rect">
              <a:avLst/>
            </a:prstGeom>
            <a:noFill/>
          </p:spPr>
          <p:txBody>
            <a:bodyPr wrap="none" rtlCol="0">
              <a:spAutoFit/>
            </a:bodyPr>
            <a:lstStyle/>
            <a:p>
              <a:r>
                <a:rPr lang="en-US" b="1" dirty="0"/>
                <a:t>Buccal swab</a:t>
              </a:r>
              <a:endParaRPr lang="en-GB" b="1" dirty="0"/>
            </a:p>
          </p:txBody>
        </p:sp>
      </p:grpSp>
      <p:grpSp>
        <p:nvGrpSpPr>
          <p:cNvPr id="21" name="مجموعة 20"/>
          <p:cNvGrpSpPr/>
          <p:nvPr/>
        </p:nvGrpSpPr>
        <p:grpSpPr>
          <a:xfrm>
            <a:off x="1038218" y="2995610"/>
            <a:ext cx="2533650" cy="2101864"/>
            <a:chOff x="1038218" y="2995610"/>
            <a:chExt cx="2533650" cy="2101864"/>
          </a:xfrm>
        </p:grpSpPr>
        <p:pic>
          <p:nvPicPr>
            <p:cNvPr id="12" name="Picture 8" descr="نتيجة بحث الصور عن ‪forensic DNA extraction‬‏"/>
            <p:cNvPicPr>
              <a:picLocks noChangeAspect="1" noChangeArrowheads="1"/>
            </p:cNvPicPr>
            <p:nvPr/>
          </p:nvPicPr>
          <p:blipFill>
            <a:blip r:embed="rId7"/>
            <a:srcRect/>
            <a:stretch>
              <a:fillRect/>
            </a:stretch>
          </p:blipFill>
          <p:spPr bwMode="auto">
            <a:xfrm>
              <a:off x="1038218" y="2995610"/>
              <a:ext cx="2533650" cy="1809751"/>
            </a:xfrm>
            <a:prstGeom prst="rect">
              <a:avLst/>
            </a:prstGeom>
            <a:noFill/>
          </p:spPr>
        </p:pic>
        <p:sp>
          <p:nvSpPr>
            <p:cNvPr id="20" name="مربع نص 19"/>
            <p:cNvSpPr txBox="1"/>
            <p:nvPr/>
          </p:nvSpPr>
          <p:spPr>
            <a:xfrm>
              <a:off x="1269377" y="4728142"/>
              <a:ext cx="1730987" cy="369332"/>
            </a:xfrm>
            <a:prstGeom prst="rect">
              <a:avLst/>
            </a:prstGeom>
            <a:noFill/>
          </p:spPr>
          <p:txBody>
            <a:bodyPr wrap="none" rtlCol="0">
              <a:spAutoFit/>
            </a:bodyPr>
            <a:lstStyle/>
            <a:p>
              <a:r>
                <a:rPr lang="en-US" b="1" dirty="0"/>
                <a:t>Forensic Sample</a:t>
              </a:r>
              <a:endParaRPr lang="en-GB" b="1" dirty="0"/>
            </a:p>
          </p:txBody>
        </p:sp>
      </p:grpSp>
      <p:grpSp>
        <p:nvGrpSpPr>
          <p:cNvPr id="23" name="مجموعة 22"/>
          <p:cNvGrpSpPr/>
          <p:nvPr/>
        </p:nvGrpSpPr>
        <p:grpSpPr>
          <a:xfrm>
            <a:off x="5652860" y="3501008"/>
            <a:ext cx="2231508" cy="1495658"/>
            <a:chOff x="6230410" y="4857760"/>
            <a:chExt cx="2470857" cy="1738763"/>
          </a:xfrm>
        </p:grpSpPr>
        <p:pic>
          <p:nvPicPr>
            <p:cNvPr id="13" name="Picture 12" descr="http://www.orlandofamilymagazine.com/wp-content/uploads/2012/06/GeneticTesting_feature-300x205.jpg"/>
            <p:cNvPicPr>
              <a:picLocks noChangeAspect="1" noChangeArrowheads="1"/>
            </p:cNvPicPr>
            <p:nvPr/>
          </p:nvPicPr>
          <p:blipFill>
            <a:blip r:embed="rId8"/>
            <a:srcRect/>
            <a:stretch>
              <a:fillRect/>
            </a:stretch>
          </p:blipFill>
          <p:spPr bwMode="auto">
            <a:xfrm>
              <a:off x="6429388" y="4857760"/>
              <a:ext cx="2000264" cy="1366847"/>
            </a:xfrm>
            <a:prstGeom prst="rect">
              <a:avLst/>
            </a:prstGeom>
            <a:noFill/>
          </p:spPr>
        </p:pic>
        <p:sp>
          <p:nvSpPr>
            <p:cNvPr id="22" name="مربع نص 21"/>
            <p:cNvSpPr txBox="1"/>
            <p:nvPr/>
          </p:nvSpPr>
          <p:spPr>
            <a:xfrm>
              <a:off x="6230410" y="6202940"/>
              <a:ext cx="2470857" cy="393583"/>
            </a:xfrm>
            <a:prstGeom prst="rect">
              <a:avLst/>
            </a:prstGeom>
            <a:noFill/>
          </p:spPr>
          <p:txBody>
            <a:bodyPr wrap="none" rtlCol="0">
              <a:spAutoFit/>
            </a:bodyPr>
            <a:lstStyle/>
            <a:p>
              <a:r>
                <a:rPr lang="en-US" sz="1600" b="1" dirty="0"/>
                <a:t>Prenatal genetic testing </a:t>
              </a:r>
              <a:endParaRPr lang="en-GB" sz="1600" b="1" dirty="0"/>
            </a:p>
          </p:txBody>
        </p:sp>
      </p:grpSp>
    </p:spTree>
    <p:custDataLst>
      <p:tags r:id="rId1"/>
    </p:custDataLst>
    <p:extLst>
      <p:ext uri="{BB962C8B-B14F-4D97-AF65-F5344CB8AC3E}">
        <p14:creationId xmlns:p14="http://schemas.microsoft.com/office/powerpoint/2010/main" val="1095982713"/>
      </p:ext>
    </p:extLst>
  </p:cSld>
  <p:clrMapOvr>
    <a:masterClrMapping/>
  </p:clrMapOvr>
  <mc:AlternateContent xmlns:mc="http://schemas.openxmlformats.org/markup-compatibility/2006" xmlns:p14="http://schemas.microsoft.com/office/powerpoint/2010/main">
    <mc:Choice Requires="p14">
      <p:transition spd="slow" p14:dur="2000" advTm="190037"/>
    </mc:Choice>
    <mc:Fallback xmlns="">
      <p:transition spd="slow" advTm="190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Human Samples</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2C4B72A6-C33B-A84F-ADD8-867EAD9D8116}"/>
              </a:ext>
            </a:extLst>
          </p:cNvPr>
          <p:cNvPicPr>
            <a:picLocks noChangeAspect="1"/>
          </p:cNvPicPr>
          <p:nvPr/>
        </p:nvPicPr>
        <p:blipFill>
          <a:blip r:embed="rId4"/>
          <a:stretch>
            <a:fillRect/>
          </a:stretch>
        </p:blipFill>
        <p:spPr>
          <a:xfrm>
            <a:off x="6505968" y="4378414"/>
            <a:ext cx="2628386" cy="2479610"/>
          </a:xfrm>
          <a:prstGeom prst="rect">
            <a:avLst/>
          </a:prstGeom>
        </p:spPr>
      </p:pic>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normAutofit/>
          </a:bodyPr>
          <a:lstStyle/>
          <a:p>
            <a:pPr algn="l" rtl="0"/>
            <a:r>
              <a:rPr lang="en-US" sz="2800" dirty="0">
                <a:latin typeface="Arial" pitchFamily="34" charset="0"/>
                <a:cs typeface="Arial" pitchFamily="34" charset="0"/>
              </a:rPr>
              <a:t>Genomic material can be extracted from      different human samples like cells or tissues (extraction from the liver tissue is easier than spleen or brain tissues depending on the biochemical nature of that tissue)</a:t>
            </a:r>
          </a:p>
          <a:p>
            <a:pPr algn="l" rtl="0"/>
            <a:r>
              <a:rPr lang="en-US" sz="2800" dirty="0">
                <a:latin typeface="Arial" pitchFamily="34" charset="0"/>
                <a:cs typeface="Arial" pitchFamily="34" charset="0"/>
              </a:rPr>
              <a:t>Buccal swab (cheek cells) is the most convenient and easiest way (non-invasive) because squamous epithelial cells divide                          every 24 hours</a:t>
            </a:r>
          </a:p>
          <a:p>
            <a:pPr algn="l" rtl="0"/>
            <a:r>
              <a:rPr lang="en-US" sz="2800" dirty="0">
                <a:latin typeface="Arial" pitchFamily="34" charset="0"/>
                <a:cs typeface="Arial" pitchFamily="34" charset="0"/>
              </a:rPr>
              <a:t>Fetal sample (screening/diagnostic):                       cells of the placenta (in late first                   trimester) or from amniotic fluid                                                (in second trimester)</a:t>
            </a:r>
          </a:p>
          <a:p>
            <a:pPr marL="342900" indent="-342900" algn="l" defTabSz="914400" rtl="0" eaLnBrk="1" latinLnBrk="0" hangingPunct="1">
              <a:spcBef>
                <a:spcPct val="20000"/>
              </a:spcBef>
              <a:buFont typeface="Arial" pitchFamily="34" charset="0"/>
              <a:buChar char="•"/>
            </a:pPr>
            <a:endParaRPr lang="en-GB" dirty="0"/>
          </a:p>
        </p:txBody>
      </p:sp>
    </p:spTree>
    <p:custDataLst>
      <p:tags r:id="rId1"/>
    </p:custDataLst>
    <p:extLst>
      <p:ext uri="{BB962C8B-B14F-4D97-AF65-F5344CB8AC3E}">
        <p14:creationId xmlns:p14="http://schemas.microsoft.com/office/powerpoint/2010/main" val="2998239895"/>
      </p:ext>
    </p:ext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algn="l" rtl="0"/>
            <a:r>
              <a:rPr lang="en-US" sz="2800" dirty="0">
                <a:latin typeface="Arial" pitchFamily="34" charset="0"/>
                <a:cs typeface="Arial" pitchFamily="34" charset="0"/>
              </a:rPr>
              <a:t>DNA can be extracted from variety of samples:</a:t>
            </a:r>
          </a:p>
          <a:p>
            <a:pPr algn="l" rtl="0">
              <a:buNone/>
            </a:pPr>
            <a:endParaRPr lang="en-US" sz="600" dirty="0">
              <a:latin typeface="Arial" pitchFamily="34" charset="0"/>
              <a:cs typeface="Arial" pitchFamily="34" charset="0"/>
            </a:endParaRPr>
          </a:p>
          <a:p>
            <a:pPr marL="2686050" lvl="5" indent="-514350" algn="l" rtl="0">
              <a:buFont typeface="+mj-lt"/>
              <a:buAutoNum type="arabicPeriod"/>
            </a:pPr>
            <a:r>
              <a:rPr lang="en-US" sz="3200" b="1" dirty="0">
                <a:solidFill>
                  <a:schemeClr val="tx2"/>
                </a:solidFill>
                <a:latin typeface="Arial" pitchFamily="34" charset="0"/>
                <a:cs typeface="Arial" pitchFamily="34" charset="0"/>
              </a:rPr>
              <a:t>Human Samples</a:t>
            </a:r>
          </a:p>
          <a:p>
            <a:pPr marL="914400" lvl="1" indent="-514350" algn="l" rtl="0">
              <a:buNone/>
            </a:pPr>
            <a:endParaRPr lang="en-US" sz="2400" dirty="0">
              <a:latin typeface="Arial" pitchFamily="34" charset="0"/>
              <a:cs typeface="Arial" pitchFamily="34" charset="0"/>
            </a:endParaRPr>
          </a:p>
        </p:txBody>
      </p:sp>
      <p:grpSp>
        <p:nvGrpSpPr>
          <p:cNvPr id="15" name="مجموعة 14"/>
          <p:cNvGrpSpPr/>
          <p:nvPr/>
        </p:nvGrpSpPr>
        <p:grpSpPr>
          <a:xfrm>
            <a:off x="3995936" y="2928934"/>
            <a:ext cx="1619248" cy="1512340"/>
            <a:chOff x="4238636" y="2928934"/>
            <a:chExt cx="1619248" cy="1512340"/>
          </a:xfrm>
        </p:grpSpPr>
        <p:pic>
          <p:nvPicPr>
            <p:cNvPr id="9" name="Picture 6" descr="showcase.par.54539.image.0.0.1"/>
            <p:cNvPicPr>
              <a:picLocks noChangeAspect="1" noChangeArrowheads="1"/>
            </p:cNvPicPr>
            <p:nvPr/>
          </p:nvPicPr>
          <p:blipFill>
            <a:blip r:embed="rId5"/>
            <a:srcRect/>
            <a:stretch>
              <a:fillRect/>
            </a:stretch>
          </p:blipFill>
          <p:spPr bwMode="auto">
            <a:xfrm>
              <a:off x="4238636" y="2928934"/>
              <a:ext cx="1619248" cy="1214436"/>
            </a:xfrm>
            <a:prstGeom prst="rect">
              <a:avLst/>
            </a:prstGeom>
            <a:noFill/>
          </p:spPr>
        </p:pic>
        <p:sp>
          <p:nvSpPr>
            <p:cNvPr id="14" name="مربع نص 13"/>
            <p:cNvSpPr txBox="1"/>
            <p:nvPr/>
          </p:nvSpPr>
          <p:spPr>
            <a:xfrm>
              <a:off x="4643446" y="4071942"/>
              <a:ext cx="867545" cy="369332"/>
            </a:xfrm>
            <a:prstGeom prst="rect">
              <a:avLst/>
            </a:prstGeom>
            <a:noFill/>
          </p:spPr>
          <p:txBody>
            <a:bodyPr wrap="none" rtlCol="0">
              <a:spAutoFit/>
            </a:bodyPr>
            <a:lstStyle/>
            <a:p>
              <a:r>
                <a:rPr lang="en-US" b="1" dirty="0"/>
                <a:t>Tissues</a:t>
              </a:r>
              <a:endParaRPr lang="en-GB" b="1" dirty="0"/>
            </a:p>
          </p:txBody>
        </p:sp>
      </p:grpSp>
      <p:grpSp>
        <p:nvGrpSpPr>
          <p:cNvPr id="17" name="مجموعة 16"/>
          <p:cNvGrpSpPr/>
          <p:nvPr/>
        </p:nvGrpSpPr>
        <p:grpSpPr>
          <a:xfrm>
            <a:off x="714348" y="5148274"/>
            <a:ext cx="1905000" cy="1760550"/>
            <a:chOff x="714348" y="5072074"/>
            <a:chExt cx="1905000" cy="1760550"/>
          </a:xfrm>
        </p:grpSpPr>
        <p:pic>
          <p:nvPicPr>
            <p:cNvPr id="10" name="Picture 8" descr="showcase.par.27579.image.0.0.1"/>
            <p:cNvPicPr>
              <a:picLocks noChangeAspect="1" noChangeArrowheads="1"/>
            </p:cNvPicPr>
            <p:nvPr/>
          </p:nvPicPr>
          <p:blipFill>
            <a:blip r:embed="rId6"/>
            <a:srcRect/>
            <a:stretch>
              <a:fillRect/>
            </a:stretch>
          </p:blipFill>
          <p:spPr bwMode="auto">
            <a:xfrm>
              <a:off x="714348" y="5072074"/>
              <a:ext cx="1905000" cy="1428750"/>
            </a:xfrm>
            <a:prstGeom prst="rect">
              <a:avLst/>
            </a:prstGeom>
            <a:noFill/>
          </p:spPr>
        </p:pic>
        <p:sp>
          <p:nvSpPr>
            <p:cNvPr id="16" name="مربع نص 15"/>
            <p:cNvSpPr txBox="1"/>
            <p:nvPr/>
          </p:nvSpPr>
          <p:spPr>
            <a:xfrm>
              <a:off x="1306490" y="6463292"/>
              <a:ext cx="625492" cy="369332"/>
            </a:xfrm>
            <a:prstGeom prst="rect">
              <a:avLst/>
            </a:prstGeom>
            <a:noFill/>
          </p:spPr>
          <p:txBody>
            <a:bodyPr wrap="none" rtlCol="0">
              <a:spAutoFit/>
            </a:bodyPr>
            <a:lstStyle/>
            <a:p>
              <a:r>
                <a:rPr lang="en-US" b="1" dirty="0"/>
                <a:t>Cells</a:t>
              </a:r>
              <a:endParaRPr lang="en-GB" b="1" dirty="0"/>
            </a:p>
          </p:txBody>
        </p:sp>
      </p:grpSp>
      <p:grpSp>
        <p:nvGrpSpPr>
          <p:cNvPr id="19" name="مجموعة 18"/>
          <p:cNvGrpSpPr/>
          <p:nvPr/>
        </p:nvGrpSpPr>
        <p:grpSpPr>
          <a:xfrm>
            <a:off x="3651306" y="4500570"/>
            <a:ext cx="1928806" cy="2273772"/>
            <a:chOff x="3786202" y="4604890"/>
            <a:chExt cx="1928806" cy="2273772"/>
          </a:xfrm>
        </p:grpSpPr>
        <p:pic>
          <p:nvPicPr>
            <p:cNvPr id="11" name="Picture 18" descr="https://www.dnalabsindia.com/images/mouth_swab.jpg"/>
            <p:cNvPicPr>
              <a:picLocks noChangeAspect="1" noChangeArrowheads="1"/>
            </p:cNvPicPr>
            <p:nvPr/>
          </p:nvPicPr>
          <p:blipFill>
            <a:blip r:embed="rId7"/>
            <a:srcRect/>
            <a:stretch>
              <a:fillRect/>
            </a:stretch>
          </p:blipFill>
          <p:spPr bwMode="auto">
            <a:xfrm>
              <a:off x="3786202" y="4604890"/>
              <a:ext cx="1928806" cy="1967382"/>
            </a:xfrm>
            <a:prstGeom prst="rect">
              <a:avLst/>
            </a:prstGeom>
            <a:noFill/>
          </p:spPr>
        </p:pic>
        <p:sp>
          <p:nvSpPr>
            <p:cNvPr id="18" name="مربع نص 17"/>
            <p:cNvSpPr txBox="1"/>
            <p:nvPr/>
          </p:nvSpPr>
          <p:spPr>
            <a:xfrm>
              <a:off x="4000496" y="6509330"/>
              <a:ext cx="1348254" cy="369332"/>
            </a:xfrm>
            <a:prstGeom prst="rect">
              <a:avLst/>
            </a:prstGeom>
            <a:noFill/>
          </p:spPr>
          <p:txBody>
            <a:bodyPr wrap="none" rtlCol="0">
              <a:spAutoFit/>
            </a:bodyPr>
            <a:lstStyle/>
            <a:p>
              <a:r>
                <a:rPr lang="en-US" b="1" dirty="0"/>
                <a:t>Buccal swab</a:t>
              </a:r>
              <a:endParaRPr lang="en-GB" b="1" dirty="0"/>
            </a:p>
          </p:txBody>
        </p:sp>
      </p:grpSp>
      <p:grpSp>
        <p:nvGrpSpPr>
          <p:cNvPr id="21" name="مجموعة 20"/>
          <p:cNvGrpSpPr/>
          <p:nvPr/>
        </p:nvGrpSpPr>
        <p:grpSpPr>
          <a:xfrm>
            <a:off x="1038218" y="2995610"/>
            <a:ext cx="2533650" cy="2101864"/>
            <a:chOff x="1038218" y="2995610"/>
            <a:chExt cx="2533650" cy="2101864"/>
          </a:xfrm>
        </p:grpSpPr>
        <p:pic>
          <p:nvPicPr>
            <p:cNvPr id="12" name="Picture 8" descr="نتيجة بحث الصور عن ‪forensic DNA extraction‬‏"/>
            <p:cNvPicPr>
              <a:picLocks noChangeAspect="1" noChangeArrowheads="1"/>
            </p:cNvPicPr>
            <p:nvPr/>
          </p:nvPicPr>
          <p:blipFill>
            <a:blip r:embed="rId8"/>
            <a:srcRect/>
            <a:stretch>
              <a:fillRect/>
            </a:stretch>
          </p:blipFill>
          <p:spPr bwMode="auto">
            <a:xfrm>
              <a:off x="1038218" y="2995610"/>
              <a:ext cx="2533650" cy="1809751"/>
            </a:xfrm>
            <a:prstGeom prst="rect">
              <a:avLst/>
            </a:prstGeom>
            <a:noFill/>
          </p:spPr>
        </p:pic>
        <p:sp>
          <p:nvSpPr>
            <p:cNvPr id="20" name="مربع نص 19"/>
            <p:cNvSpPr txBox="1"/>
            <p:nvPr/>
          </p:nvSpPr>
          <p:spPr>
            <a:xfrm>
              <a:off x="1269377" y="4728142"/>
              <a:ext cx="1730987" cy="369332"/>
            </a:xfrm>
            <a:prstGeom prst="rect">
              <a:avLst/>
            </a:prstGeom>
            <a:noFill/>
          </p:spPr>
          <p:txBody>
            <a:bodyPr wrap="none" rtlCol="0">
              <a:spAutoFit/>
            </a:bodyPr>
            <a:lstStyle/>
            <a:p>
              <a:r>
                <a:rPr lang="en-US" b="1" dirty="0"/>
                <a:t>Forensic Sample</a:t>
              </a:r>
              <a:endParaRPr lang="en-GB" b="1" dirty="0"/>
            </a:p>
          </p:txBody>
        </p:sp>
      </p:grpSp>
      <p:grpSp>
        <p:nvGrpSpPr>
          <p:cNvPr id="23" name="مجموعة 22"/>
          <p:cNvGrpSpPr/>
          <p:nvPr/>
        </p:nvGrpSpPr>
        <p:grpSpPr>
          <a:xfrm>
            <a:off x="5652860" y="3501008"/>
            <a:ext cx="2231508" cy="1495658"/>
            <a:chOff x="6230410" y="4857760"/>
            <a:chExt cx="2470857" cy="1738763"/>
          </a:xfrm>
        </p:grpSpPr>
        <p:pic>
          <p:nvPicPr>
            <p:cNvPr id="13" name="Picture 12" descr="http://www.orlandofamilymagazine.com/wp-content/uploads/2012/06/GeneticTesting_feature-300x205.jpg"/>
            <p:cNvPicPr>
              <a:picLocks noChangeAspect="1" noChangeArrowheads="1"/>
            </p:cNvPicPr>
            <p:nvPr/>
          </p:nvPicPr>
          <p:blipFill>
            <a:blip r:embed="rId9"/>
            <a:srcRect/>
            <a:stretch>
              <a:fillRect/>
            </a:stretch>
          </p:blipFill>
          <p:spPr bwMode="auto">
            <a:xfrm>
              <a:off x="6429388" y="4857760"/>
              <a:ext cx="2000264" cy="1366847"/>
            </a:xfrm>
            <a:prstGeom prst="rect">
              <a:avLst/>
            </a:prstGeom>
            <a:noFill/>
          </p:spPr>
        </p:pic>
        <p:sp>
          <p:nvSpPr>
            <p:cNvPr id="22" name="مربع نص 21"/>
            <p:cNvSpPr txBox="1"/>
            <p:nvPr/>
          </p:nvSpPr>
          <p:spPr>
            <a:xfrm>
              <a:off x="6230410" y="6202940"/>
              <a:ext cx="2470857" cy="393583"/>
            </a:xfrm>
            <a:prstGeom prst="rect">
              <a:avLst/>
            </a:prstGeom>
            <a:noFill/>
          </p:spPr>
          <p:txBody>
            <a:bodyPr wrap="none" rtlCol="0">
              <a:spAutoFit/>
            </a:bodyPr>
            <a:lstStyle/>
            <a:p>
              <a:r>
                <a:rPr lang="en-US" sz="1600" b="1" dirty="0"/>
                <a:t>Prenatal genetic testing </a:t>
              </a:r>
              <a:endParaRPr lang="en-GB" sz="1600" b="1" dirty="0"/>
            </a:p>
          </p:txBody>
        </p:sp>
      </p:grpSp>
      <p:grpSp>
        <p:nvGrpSpPr>
          <p:cNvPr id="25" name="مجموعة 24"/>
          <p:cNvGrpSpPr/>
          <p:nvPr/>
        </p:nvGrpSpPr>
        <p:grpSpPr>
          <a:xfrm>
            <a:off x="7236296" y="1916832"/>
            <a:ext cx="1650030" cy="1588540"/>
            <a:chOff x="6810404" y="2857496"/>
            <a:chExt cx="1905000" cy="1726654"/>
          </a:xfrm>
        </p:grpSpPr>
        <p:pic>
          <p:nvPicPr>
            <p:cNvPr id="8" name="Picture 4" descr="showcase.par.99443.image.0.0.1"/>
            <p:cNvPicPr>
              <a:picLocks noChangeAspect="1" noChangeArrowheads="1"/>
            </p:cNvPicPr>
            <p:nvPr/>
          </p:nvPicPr>
          <p:blipFill>
            <a:blip r:embed="rId10"/>
            <a:srcRect/>
            <a:stretch>
              <a:fillRect/>
            </a:stretch>
          </p:blipFill>
          <p:spPr bwMode="auto">
            <a:xfrm>
              <a:off x="6810404" y="2857496"/>
              <a:ext cx="1905000" cy="1428750"/>
            </a:xfrm>
            <a:prstGeom prst="rect">
              <a:avLst/>
            </a:prstGeom>
            <a:noFill/>
          </p:spPr>
        </p:pic>
        <p:sp>
          <p:nvSpPr>
            <p:cNvPr id="24" name="مربع نص 23"/>
            <p:cNvSpPr txBox="1"/>
            <p:nvPr/>
          </p:nvSpPr>
          <p:spPr>
            <a:xfrm>
              <a:off x="7429520" y="4214818"/>
              <a:ext cx="787395" cy="369332"/>
            </a:xfrm>
            <a:prstGeom prst="rect">
              <a:avLst/>
            </a:prstGeom>
            <a:noFill/>
          </p:spPr>
          <p:txBody>
            <a:bodyPr wrap="none" rtlCol="0">
              <a:spAutoFit/>
            </a:bodyPr>
            <a:lstStyle/>
            <a:p>
              <a:r>
                <a:rPr lang="en-US" b="1" dirty="0"/>
                <a:t>Blood </a:t>
              </a:r>
              <a:endParaRPr lang="en-GB" b="1" dirty="0"/>
            </a:p>
          </p:txBody>
        </p:sp>
      </p:grpSp>
      <p:pic>
        <p:nvPicPr>
          <p:cNvPr id="4" name="Picture 3">
            <a:extLst>
              <a:ext uri="{FF2B5EF4-FFF2-40B4-BE49-F238E27FC236}">
                <a16:creationId xmlns:a16="http://schemas.microsoft.com/office/drawing/2014/main" id="{8BE16442-19B9-A94C-8C0F-E9A16C53E6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5766" y="5028129"/>
            <a:ext cx="2852698" cy="1569223"/>
          </a:xfrm>
          <a:prstGeom prst="rect">
            <a:avLst/>
          </a:prstGeom>
        </p:spPr>
      </p:pic>
      <p:sp>
        <p:nvSpPr>
          <p:cNvPr id="26" name="مربع نص 21">
            <a:extLst>
              <a:ext uri="{FF2B5EF4-FFF2-40B4-BE49-F238E27FC236}">
                <a16:creationId xmlns:a16="http://schemas.microsoft.com/office/drawing/2014/main" id="{CAD52213-978D-0841-8278-E7A771083B9C}"/>
              </a:ext>
            </a:extLst>
          </p:cNvPr>
          <p:cNvSpPr txBox="1"/>
          <p:nvPr/>
        </p:nvSpPr>
        <p:spPr>
          <a:xfrm>
            <a:off x="5580112" y="6546830"/>
            <a:ext cx="3657861" cy="338554"/>
          </a:xfrm>
          <a:prstGeom prst="rect">
            <a:avLst/>
          </a:prstGeom>
          <a:noFill/>
        </p:spPr>
        <p:txBody>
          <a:bodyPr wrap="none" rtlCol="0">
            <a:spAutoFit/>
          </a:bodyPr>
          <a:lstStyle/>
          <a:p>
            <a:r>
              <a:rPr lang="en-US" sz="1600" b="1" dirty="0">
                <a:hlinkClick r:id="rId12"/>
              </a:rPr>
              <a:t>Preimplantation genetic diagnosis (PGD) </a:t>
            </a:r>
            <a:endParaRPr lang="en-GB" sz="1600" b="1" dirty="0"/>
          </a:p>
        </p:txBody>
      </p:sp>
      <p:sp>
        <p:nvSpPr>
          <p:cNvPr id="27" name="مربع نص 21">
            <a:extLst>
              <a:ext uri="{FF2B5EF4-FFF2-40B4-BE49-F238E27FC236}">
                <a16:creationId xmlns:a16="http://schemas.microsoft.com/office/drawing/2014/main" id="{91ED72EF-B016-6341-97EB-86EDA34D40D0}"/>
              </a:ext>
            </a:extLst>
          </p:cNvPr>
          <p:cNvSpPr txBox="1"/>
          <p:nvPr/>
        </p:nvSpPr>
        <p:spPr>
          <a:xfrm>
            <a:off x="5652120" y="6432145"/>
            <a:ext cx="3442610" cy="323165"/>
          </a:xfrm>
          <a:prstGeom prst="rect">
            <a:avLst/>
          </a:prstGeom>
          <a:noFill/>
        </p:spPr>
        <p:txBody>
          <a:bodyPr wrap="none" rtlCol="0">
            <a:spAutoFit/>
          </a:bodyPr>
          <a:lstStyle/>
          <a:p>
            <a:r>
              <a:rPr lang="en-US" sz="1500" b="1" dirty="0">
                <a:solidFill>
                  <a:schemeClr val="bg1"/>
                </a:solidFill>
              </a:rPr>
              <a:t>Preimplantation Genetic Diagnosis (PGD)</a:t>
            </a:r>
            <a:endParaRPr lang="en-GB" sz="1500" b="1" dirty="0">
              <a:solidFill>
                <a:schemeClr val="bg1"/>
              </a:solidFill>
            </a:endParaRPr>
          </a:p>
        </p:txBody>
      </p:sp>
    </p:spTree>
    <p:custDataLst>
      <p:tags r:id="rId1"/>
    </p:custDataLst>
    <p:extLst>
      <p:ext uri="{BB962C8B-B14F-4D97-AF65-F5344CB8AC3E}">
        <p14:creationId xmlns:p14="http://schemas.microsoft.com/office/powerpoint/2010/main" val="2176457007"/>
      </p:ext>
    </p:extLst>
  </p:cSld>
  <p:clrMapOvr>
    <a:masterClrMapping/>
  </p:clrMapOvr>
  <mc:AlternateContent xmlns:mc="http://schemas.openxmlformats.org/markup-compatibility/2006" xmlns:p14="http://schemas.microsoft.com/office/powerpoint/2010/main">
    <mc:Choice Requires="p14">
      <p:transition spd="slow" p14:dur="2000" advTm="190037"/>
    </mc:Choice>
    <mc:Fallback xmlns="">
      <p:transition spd="slow" advTm="190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Human Samples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dirty="0">
                <a:latin typeface="Arial" pitchFamily="34" charset="0"/>
                <a:cs typeface="Arial" pitchFamily="34" charset="0"/>
              </a:rPr>
              <a:t>In vitro fertilization (IVF): is a technique of        doing fertilization of eggs in the lab.</a:t>
            </a:r>
          </a:p>
          <a:p>
            <a:pPr algn="l" rtl="0"/>
            <a:r>
              <a:rPr lang="en-US" sz="2800" dirty="0">
                <a:latin typeface="Arial" pitchFamily="34" charset="0"/>
                <a:cs typeface="Arial" pitchFamily="34" charset="0"/>
              </a:rPr>
              <a:t>One cell sample can be taken from the zygote for genetic testing </a:t>
            </a:r>
          </a:p>
          <a:p>
            <a:pPr algn="l" rtl="0"/>
            <a:r>
              <a:rPr lang="en-US" sz="2800" dirty="0">
                <a:latin typeface="Arial" pitchFamily="34" charset="0"/>
                <a:cs typeface="Arial" pitchFamily="34" charset="0"/>
              </a:rPr>
              <a:t>Blood sample is more common although RBCs are anucleated </a:t>
            </a:r>
          </a:p>
          <a:p>
            <a:pPr algn="l" rtl="0"/>
            <a:r>
              <a:rPr lang="en-US" sz="2800" dirty="0">
                <a:latin typeface="Arial" pitchFamily="34" charset="0"/>
                <a:cs typeface="Arial" pitchFamily="34" charset="0"/>
              </a:rPr>
              <a:t>After centrifugation of the sample, we take the buffy coat layer containing the WBCs </a:t>
            </a:r>
          </a:p>
        </p:txBody>
      </p:sp>
    </p:spTree>
    <p:custDataLst>
      <p:tags r:id="rId1"/>
    </p:custDataLst>
    <p:extLst>
      <p:ext uri="{BB962C8B-B14F-4D97-AF65-F5344CB8AC3E}">
        <p14:creationId xmlns:p14="http://schemas.microsoft.com/office/powerpoint/2010/main" val="553342415"/>
      </p:ext>
    </p:ext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blinds(horizontal)">
                                      <p:cBhvr>
                                        <p:cTn id="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Blood Sample</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4" name="Picture 10" descr="http://degreed.com/blog/wp-content/uploads/2014/01/compononents.gif"/>
          <p:cNvPicPr>
            <a:picLocks noChangeAspect="1" noChangeArrowheads="1"/>
          </p:cNvPicPr>
          <p:nvPr/>
        </p:nvPicPr>
        <p:blipFill>
          <a:blip r:embed="rId4"/>
          <a:srcRect r="76864"/>
          <a:stretch>
            <a:fillRect/>
          </a:stretch>
        </p:blipFill>
        <p:spPr bwMode="auto">
          <a:xfrm>
            <a:off x="857224" y="1857364"/>
            <a:ext cx="857256" cy="2886076"/>
          </a:xfrm>
          <a:prstGeom prst="rect">
            <a:avLst/>
          </a:prstGeom>
          <a:noFill/>
        </p:spPr>
      </p:pic>
      <p:grpSp>
        <p:nvGrpSpPr>
          <p:cNvPr id="28" name="مجموعة 27"/>
          <p:cNvGrpSpPr/>
          <p:nvPr/>
        </p:nvGrpSpPr>
        <p:grpSpPr>
          <a:xfrm>
            <a:off x="1714480" y="3070222"/>
            <a:ext cx="1604037" cy="573092"/>
            <a:chOff x="2253583" y="3500438"/>
            <a:chExt cx="1604037" cy="573092"/>
          </a:xfrm>
        </p:grpSpPr>
        <p:cxnSp>
          <p:nvCxnSpPr>
            <p:cNvPr id="23" name="رابط كسهم مستقيم 22"/>
            <p:cNvCxnSpPr/>
            <p:nvPr/>
          </p:nvCxnSpPr>
          <p:spPr>
            <a:xfrm>
              <a:off x="2285984" y="4071942"/>
              <a:ext cx="157163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مربع نص 23"/>
            <p:cNvSpPr txBox="1"/>
            <p:nvPr/>
          </p:nvSpPr>
          <p:spPr>
            <a:xfrm>
              <a:off x="2253583" y="3500438"/>
              <a:ext cx="1532599" cy="369332"/>
            </a:xfrm>
            <a:prstGeom prst="rect">
              <a:avLst/>
            </a:prstGeom>
            <a:noFill/>
          </p:spPr>
          <p:txBody>
            <a:bodyPr wrap="none" rtlCol="0">
              <a:spAutoFit/>
            </a:bodyPr>
            <a:lstStyle/>
            <a:p>
              <a:r>
                <a:rPr lang="en-US" b="1" dirty="0"/>
                <a:t>centrifugation</a:t>
              </a:r>
              <a:endParaRPr lang="en-GB" b="1" dirty="0"/>
            </a:p>
          </p:txBody>
        </p:sp>
      </p:grpSp>
      <p:grpSp>
        <p:nvGrpSpPr>
          <p:cNvPr id="27" name="مجموعة 26"/>
          <p:cNvGrpSpPr/>
          <p:nvPr/>
        </p:nvGrpSpPr>
        <p:grpSpPr>
          <a:xfrm>
            <a:off x="3441345" y="1714488"/>
            <a:ext cx="5274059" cy="3214710"/>
            <a:chOff x="3857620" y="2357430"/>
            <a:chExt cx="5274059" cy="3214710"/>
          </a:xfrm>
        </p:grpSpPr>
        <p:sp>
          <p:nvSpPr>
            <p:cNvPr id="18" name="مربع نص 17"/>
            <p:cNvSpPr txBox="1"/>
            <p:nvPr/>
          </p:nvSpPr>
          <p:spPr>
            <a:xfrm>
              <a:off x="4857752" y="3395963"/>
              <a:ext cx="4273927" cy="461665"/>
            </a:xfrm>
            <a:prstGeom prst="rect">
              <a:avLst/>
            </a:prstGeom>
            <a:noFill/>
          </p:spPr>
          <p:txBody>
            <a:bodyPr wrap="none" rtlCol="0">
              <a:spAutoFit/>
            </a:bodyPr>
            <a:lstStyle/>
            <a:p>
              <a:pPr algn="ctr"/>
              <a:r>
                <a:rPr lang="en-US" sz="1200" b="1" dirty="0">
                  <a:latin typeface="Arial" pitchFamily="34" charset="0"/>
                  <a:cs typeface="Arial" pitchFamily="34" charset="0"/>
                </a:rPr>
                <a:t>Plasma (55% of total blood)</a:t>
              </a:r>
            </a:p>
            <a:p>
              <a:r>
                <a:rPr lang="en-US" sz="1200" b="1" dirty="0">
                  <a:latin typeface="Arial" pitchFamily="34" charset="0"/>
                  <a:cs typeface="Arial" pitchFamily="34" charset="0"/>
                </a:rPr>
                <a:t>Proteins, electrolytes, clotting factors, hormones , etc…</a:t>
              </a:r>
              <a:endParaRPr lang="en-GB" sz="1200" b="1" dirty="0">
                <a:latin typeface="Arial" pitchFamily="34" charset="0"/>
                <a:cs typeface="Arial" pitchFamily="34" charset="0"/>
              </a:endParaRPr>
            </a:p>
          </p:txBody>
        </p:sp>
        <p:pic>
          <p:nvPicPr>
            <p:cNvPr id="1028" name="Picture 4" descr="http://upload.wikimedia.org/wikipedia/commons/thumb/1/11/Blood-centrifugation-scheme.png/150px-Blood-centrifugation-scheme.png"/>
            <p:cNvPicPr>
              <a:picLocks noChangeAspect="1" noChangeArrowheads="1"/>
            </p:cNvPicPr>
            <p:nvPr/>
          </p:nvPicPr>
          <p:blipFill>
            <a:blip r:embed="rId5"/>
            <a:srcRect r="57143"/>
            <a:stretch>
              <a:fillRect/>
            </a:stretch>
          </p:blipFill>
          <p:spPr bwMode="auto">
            <a:xfrm>
              <a:off x="3857620" y="2357430"/>
              <a:ext cx="1143008" cy="3214710"/>
            </a:xfrm>
            <a:prstGeom prst="rect">
              <a:avLst/>
            </a:prstGeom>
            <a:noFill/>
          </p:spPr>
        </p:pic>
        <p:sp>
          <p:nvSpPr>
            <p:cNvPr id="25" name="مربع نص 24"/>
            <p:cNvSpPr txBox="1"/>
            <p:nvPr/>
          </p:nvSpPr>
          <p:spPr>
            <a:xfrm>
              <a:off x="5019991" y="4110343"/>
              <a:ext cx="2502608" cy="461665"/>
            </a:xfrm>
            <a:prstGeom prst="rect">
              <a:avLst/>
            </a:prstGeom>
            <a:noFill/>
          </p:spPr>
          <p:txBody>
            <a:bodyPr wrap="none" rtlCol="0">
              <a:spAutoFit/>
            </a:bodyPr>
            <a:lstStyle/>
            <a:p>
              <a:pPr algn="ctr"/>
              <a:r>
                <a:rPr lang="en-US" sz="1200" b="1" dirty="0">
                  <a:latin typeface="Arial" pitchFamily="34" charset="0"/>
                  <a:cs typeface="Arial" pitchFamily="34" charset="0"/>
                </a:rPr>
                <a:t>Buffy coat  (&lt;1% of total blood) </a:t>
              </a:r>
            </a:p>
            <a:p>
              <a:pPr algn="ctr"/>
              <a:r>
                <a:rPr lang="en-US" sz="1200" b="1" dirty="0">
                  <a:latin typeface="Arial" pitchFamily="34" charset="0"/>
                  <a:cs typeface="Arial" pitchFamily="34" charset="0"/>
                </a:rPr>
                <a:t>contains WBC’s</a:t>
              </a:r>
            </a:p>
          </p:txBody>
        </p:sp>
        <p:sp>
          <p:nvSpPr>
            <p:cNvPr id="26" name="مربع نص 25"/>
            <p:cNvSpPr txBox="1"/>
            <p:nvPr/>
          </p:nvSpPr>
          <p:spPr>
            <a:xfrm>
              <a:off x="5101422" y="4714884"/>
              <a:ext cx="2113784" cy="276999"/>
            </a:xfrm>
            <a:prstGeom prst="rect">
              <a:avLst/>
            </a:prstGeom>
            <a:noFill/>
          </p:spPr>
          <p:txBody>
            <a:bodyPr wrap="none" rtlCol="0">
              <a:spAutoFit/>
            </a:bodyPr>
            <a:lstStyle/>
            <a:p>
              <a:pPr algn="ctr"/>
              <a:r>
                <a:rPr lang="en-US" sz="1200" b="1" dirty="0">
                  <a:latin typeface="Arial" pitchFamily="34" charset="0"/>
                  <a:cs typeface="Arial" pitchFamily="34" charset="0"/>
                </a:rPr>
                <a:t>RBC’s (45% of total blood)</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304" y="4361942"/>
            <a:ext cx="1657350" cy="21907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4794"/>
    </mc:Choice>
    <mc:Fallback xmlns="">
      <p:transition spd="slow" advTm="15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Human Samples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dirty="0">
                <a:latin typeface="Arial" pitchFamily="34" charset="0"/>
                <a:cs typeface="Arial" pitchFamily="34" charset="0"/>
              </a:rPr>
              <a:t>In vitro fertilization (IVF): is a technique of        doing fertilization of eggs in the lab.</a:t>
            </a:r>
          </a:p>
          <a:p>
            <a:pPr algn="l" rtl="0"/>
            <a:r>
              <a:rPr lang="en-US" sz="2800" dirty="0">
                <a:latin typeface="Arial" pitchFamily="34" charset="0"/>
                <a:cs typeface="Arial" pitchFamily="34" charset="0"/>
              </a:rPr>
              <a:t>A one cell sample can be taken from the zygote for genetic testing </a:t>
            </a:r>
          </a:p>
          <a:p>
            <a:pPr algn="l" rtl="0"/>
            <a:r>
              <a:rPr lang="en-US" sz="2800" dirty="0">
                <a:latin typeface="Arial" pitchFamily="34" charset="0"/>
                <a:cs typeface="Arial" pitchFamily="34" charset="0"/>
              </a:rPr>
              <a:t>Blood sample is more common although RBCs are anucleated </a:t>
            </a:r>
          </a:p>
          <a:p>
            <a:pPr algn="l" rtl="0"/>
            <a:r>
              <a:rPr lang="en-US" sz="2800" dirty="0">
                <a:latin typeface="Arial" pitchFamily="34" charset="0"/>
                <a:cs typeface="Arial" pitchFamily="34" charset="0"/>
              </a:rPr>
              <a:t>After centrifugation of the sample, we take the buffy coat layer containing the WBCs </a:t>
            </a:r>
          </a:p>
          <a:p>
            <a:pPr algn="l" rtl="0"/>
            <a:r>
              <a:rPr lang="en-US" sz="2800" dirty="0">
                <a:latin typeface="Arial" pitchFamily="34" charset="0"/>
                <a:cs typeface="Arial" pitchFamily="34" charset="0"/>
              </a:rPr>
              <a:t>Nowadays, there are kits available for extraction of DNA from whole blood sample </a:t>
            </a:r>
            <a:endParaRPr lang="en-GB" dirty="0"/>
          </a:p>
        </p:txBody>
      </p:sp>
    </p:spTree>
    <p:custDataLst>
      <p:tags r:id="rId1"/>
    </p:custDataLst>
    <p:extLst>
      <p:ext uri="{BB962C8B-B14F-4D97-AF65-F5344CB8AC3E}">
        <p14:creationId xmlns:p14="http://schemas.microsoft.com/office/powerpoint/2010/main" val="917410339"/>
      </p:ext>
    </p:ext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20788" y="980728"/>
            <a:ext cx="8686800" cy="6408712"/>
          </a:xfrm>
        </p:spPr>
        <p:txBody>
          <a:bodyPr>
            <a:normAutofit/>
          </a:bodyPr>
          <a:lstStyle/>
          <a:p>
            <a:pPr marL="400050" lvl="1" indent="0" algn="l" rtl="0">
              <a:buNone/>
            </a:pPr>
            <a:endParaRPr lang="en-US" sz="2400" dirty="0">
              <a:latin typeface="Arial" pitchFamily="34" charset="0"/>
              <a:cs typeface="Arial" pitchFamily="34" charset="0"/>
            </a:endParaRPr>
          </a:p>
          <a:p>
            <a:pPr marL="914400" lvl="1" indent="-514350" algn="l" rtl="0">
              <a:buFont typeface="+mj-lt"/>
              <a:buAutoNum type="arabicPeriod" startAt="2"/>
            </a:pPr>
            <a:r>
              <a:rPr lang="en-US" sz="2400" b="1" dirty="0">
                <a:solidFill>
                  <a:schemeClr val="tx2"/>
                </a:solidFill>
                <a:latin typeface="Arial" pitchFamily="34" charset="0"/>
                <a:cs typeface="Arial" pitchFamily="34" charset="0"/>
              </a:rPr>
              <a:t>Animal cells/tissues  (e.g. zebrafish fins)</a:t>
            </a:r>
          </a:p>
          <a:p>
            <a:pPr lvl="1" indent="-342900" algn="l" rtl="0">
              <a:buFont typeface="Arial" panose="020B0604020202020204" pitchFamily="34" charset="0"/>
              <a:buChar char="•"/>
            </a:pPr>
            <a:r>
              <a:rPr lang="en-US" sz="2400" dirty="0">
                <a:latin typeface="Arial" pitchFamily="34" charset="0"/>
                <a:cs typeface="Arial" pitchFamily="34" charset="0"/>
              </a:rPr>
              <a:t>Genotyping for fishes</a:t>
            </a: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r>
              <a:rPr lang="en-US" sz="2400" b="1" dirty="0">
                <a:solidFill>
                  <a:schemeClr val="tx2"/>
                </a:solidFill>
                <a:latin typeface="Arial" pitchFamily="34" charset="0"/>
                <a:cs typeface="Arial" pitchFamily="34" charset="0"/>
              </a:rPr>
              <a:t>Plant material (e.g. banana and strawberry)</a:t>
            </a:r>
          </a:p>
          <a:p>
            <a:pPr lvl="1" indent="-342900" algn="l" rtl="0">
              <a:buFont typeface="Arial" panose="020B0604020202020204" pitchFamily="34" charset="0"/>
              <a:buChar char="•"/>
            </a:pPr>
            <a:r>
              <a:rPr lang="en-US" sz="2400" dirty="0">
                <a:latin typeface="Arial" pitchFamily="34" charset="0"/>
                <a:cs typeface="Arial" pitchFamily="34" charset="0"/>
              </a:rPr>
              <a:t>Plant cell wall</a:t>
            </a:r>
          </a:p>
          <a:p>
            <a:pPr lvl="1" indent="-342900" algn="l" rtl="0">
              <a:buFont typeface="Arial" panose="020B0604020202020204" pitchFamily="34" charset="0"/>
              <a:buChar char="•"/>
            </a:pPr>
            <a:r>
              <a:rPr lang="en-US" sz="2400" dirty="0">
                <a:latin typeface="Arial" pitchFamily="34" charset="0"/>
                <a:cs typeface="Arial" pitchFamily="34" charset="0"/>
              </a:rPr>
              <a:t>High levels of polysaccharides and polyphenols       present in plant tissue so negatively affects the          quality of extracted DNA and may inhibit            downstream reactions</a:t>
            </a:r>
          </a:p>
        </p:txBody>
      </p:sp>
      <p:pic>
        <p:nvPicPr>
          <p:cNvPr id="4098" name="Picture 2" descr="http://research.amnh.org/vz/ichthyology/congo/images_tissues/cuts.jpg"/>
          <p:cNvPicPr>
            <a:picLocks noChangeAspect="1" noChangeArrowheads="1"/>
          </p:cNvPicPr>
          <p:nvPr/>
        </p:nvPicPr>
        <p:blipFill>
          <a:blip r:embed="rId4"/>
          <a:srcRect/>
          <a:stretch>
            <a:fillRect/>
          </a:stretch>
        </p:blipFill>
        <p:spPr bwMode="auto">
          <a:xfrm>
            <a:off x="5073930" y="1993290"/>
            <a:ext cx="2378390" cy="1480548"/>
          </a:xfrm>
          <a:prstGeom prst="rect">
            <a:avLst/>
          </a:prstGeom>
          <a:noFill/>
        </p:spPr>
      </p:pic>
      <p:pic>
        <p:nvPicPr>
          <p:cNvPr id="8" name="Picture 12" descr="https://encrypted-tbn0.gstatic.com/images?q=tbn:ANd9GcRb1u5ChWgQE58SZLY7_P6IJkypRWu13Z_uaAN89NIPZVrJ9w_h"/>
          <p:cNvPicPr>
            <a:picLocks noChangeAspect="1" noChangeArrowheads="1"/>
          </p:cNvPicPr>
          <p:nvPr/>
        </p:nvPicPr>
        <p:blipFill>
          <a:blip r:embed="rId5"/>
          <a:srcRect/>
          <a:stretch>
            <a:fillRect/>
          </a:stretch>
        </p:blipFill>
        <p:spPr bwMode="auto">
          <a:xfrm>
            <a:off x="7812360" y="4686975"/>
            <a:ext cx="1118288" cy="1118289"/>
          </a:xfrm>
          <a:prstGeom prst="rect">
            <a:avLst/>
          </a:prstGeom>
          <a:noFill/>
        </p:spPr>
      </p:pic>
      <p:pic>
        <p:nvPicPr>
          <p:cNvPr id="9" name="Picture 14" descr="http://www.scientificamerican.com/sciam/cache/file/B6AC7750-FF97-4C03-81F2F4379E6566FB.jpg"/>
          <p:cNvPicPr>
            <a:picLocks noChangeAspect="1" noChangeArrowheads="1"/>
          </p:cNvPicPr>
          <p:nvPr/>
        </p:nvPicPr>
        <p:blipFill>
          <a:blip r:embed="rId6"/>
          <a:srcRect/>
          <a:stretch>
            <a:fillRect/>
          </a:stretch>
        </p:blipFill>
        <p:spPr bwMode="auto">
          <a:xfrm>
            <a:off x="6876256" y="5733255"/>
            <a:ext cx="1152128" cy="1152129"/>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545"/>
    </mc:Choice>
    <mc:Fallback xmlns="">
      <p:transition spd="slow" advTm="365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checkerboard(across)">
                                      <p:cBhvr>
                                        <p:cTn id="12" dur="500"/>
                                        <p:tgtEl>
                                          <p:spTgt spid="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1000"/>
                                        <p:tgtEl>
                                          <p:spTgt spid="9"/>
                                        </p:tgtEl>
                                      </p:cBhvr>
                                    </p:animEffect>
                                  </p:childTnLst>
                                </p:cTn>
                              </p:par>
                              <p:par>
                                <p:cTn id="18" presetID="8"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blinds(horizontal)">
                                      <p:cBhvr>
                                        <p:cTn id="25" dur="500"/>
                                        <p:tgtEl>
                                          <p:spTgt spid="7">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blinds(horizontal)">
                                      <p:cBhvr>
                                        <p:cTn id="3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886967"/>
            <a:ext cx="7772400" cy="1470025"/>
          </a:xfrm>
        </p:spPr>
        <p:txBody>
          <a:bodyPr>
            <a:normAutofit/>
          </a:bodyPr>
          <a:lstStyle/>
          <a:p>
            <a:pPr rtl="0"/>
            <a:r>
              <a:rPr lang="en-US" sz="7200" dirty="0">
                <a:solidFill>
                  <a:srgbClr val="C00000"/>
                </a:solidFill>
              </a:rPr>
              <a:t>Part  I</a:t>
            </a:r>
            <a:endParaRPr lang="ar-JO" sz="7200" dirty="0">
              <a:solidFill>
                <a:srgbClr val="C00000"/>
              </a:solidFill>
            </a:endParaRPr>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ubtitle 3"/>
          <p:cNvSpPr>
            <a:spLocks noGrp="1"/>
          </p:cNvSpPr>
          <p:nvPr>
            <p:ph type="subTitle" idx="1"/>
          </p:nvPr>
        </p:nvSpPr>
        <p:spPr/>
        <p:txBody>
          <a:bodyPr>
            <a:normAutofit/>
          </a:bodyPr>
          <a:lstStyle/>
          <a:p>
            <a:r>
              <a:rPr lang="en-US" sz="6000" dirty="0">
                <a:solidFill>
                  <a:srgbClr val="C00000"/>
                </a:solidFill>
              </a:rPr>
              <a:t>Introduction </a:t>
            </a:r>
          </a:p>
        </p:txBody>
      </p:sp>
    </p:spTree>
    <p:extLst>
      <p:ext uri="{BB962C8B-B14F-4D97-AF65-F5344CB8AC3E}">
        <p14:creationId xmlns:p14="http://schemas.microsoft.com/office/powerpoint/2010/main" val="1137949908"/>
      </p:ext>
    </p:extLst>
  </p:cSld>
  <p:clrMapOvr>
    <a:masterClrMapping/>
  </p:clrMapOvr>
  <mc:AlternateContent xmlns:mc="http://schemas.openxmlformats.org/markup-compatibility/2006" xmlns:p14="http://schemas.microsoft.com/office/powerpoint/2010/main">
    <mc:Choice Requires="p14">
      <p:transition spd="slow" p14:dur="2000" advTm="7574"/>
    </mc:Choice>
    <mc:Fallback xmlns="">
      <p:transition spd="slow" advTm="757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marL="914400" lvl="1" indent="-514350" algn="l" rtl="0">
              <a:buFont typeface="+mj-lt"/>
              <a:buAutoNum type="arabicPeriod" startAt="4"/>
            </a:pPr>
            <a:r>
              <a:rPr lang="en-US" b="1" dirty="0">
                <a:solidFill>
                  <a:schemeClr val="tx2"/>
                </a:solidFill>
                <a:latin typeface="Arial" pitchFamily="34" charset="0"/>
                <a:cs typeface="Arial" pitchFamily="34" charset="0"/>
              </a:rPr>
              <a:t>Viral and Bacterial cells</a:t>
            </a:r>
          </a:p>
          <a:p>
            <a:pPr lvl="1" indent="-342900" algn="l" rtl="0">
              <a:buFont typeface="Arial" panose="020B0604020202020204" pitchFamily="34" charset="0"/>
              <a:buChar char="•"/>
            </a:pPr>
            <a:r>
              <a:rPr lang="en-US" sz="2400" dirty="0">
                <a:latin typeface="Arial" pitchFamily="34" charset="0"/>
                <a:cs typeface="Arial" pitchFamily="34" charset="0"/>
              </a:rPr>
              <a:t>Nasal swab like COVID-19</a:t>
            </a:r>
          </a:p>
          <a:p>
            <a:pPr lvl="1" indent="-342900" algn="l" rtl="0">
              <a:buFont typeface="Arial" panose="020B0604020202020204" pitchFamily="34" charset="0"/>
              <a:buChar char="•"/>
            </a:pPr>
            <a:r>
              <a:rPr lang="en-US" sz="2400" dirty="0">
                <a:latin typeface="Arial" pitchFamily="34" charset="0"/>
                <a:cs typeface="Arial" pitchFamily="34" charset="0"/>
              </a:rPr>
              <a:t>Oral swab (throat)</a:t>
            </a:r>
          </a:p>
          <a:p>
            <a:pPr lvl="1" indent="-342900" algn="l" rtl="0">
              <a:buFont typeface="Arial" panose="020B0604020202020204" pitchFamily="34" charset="0"/>
              <a:buChar char="•"/>
            </a:pPr>
            <a:r>
              <a:rPr lang="en-US" sz="2400" dirty="0">
                <a:latin typeface="Arial" pitchFamily="34" charset="0"/>
                <a:cs typeface="Arial" pitchFamily="34" charset="0"/>
              </a:rPr>
              <a:t>Blood sample (serum)</a:t>
            </a:r>
          </a:p>
          <a:p>
            <a:pPr lvl="1" indent="-342900" algn="l" rtl="0">
              <a:buFont typeface="Arial" panose="020B0604020202020204" pitchFamily="34" charset="0"/>
              <a:buChar char="•"/>
            </a:pPr>
            <a:r>
              <a:rPr lang="en-US" sz="2400" dirty="0">
                <a:latin typeface="Arial" pitchFamily="34" charset="0"/>
                <a:cs typeface="Arial" pitchFamily="34" charset="0"/>
              </a:rPr>
              <a:t>Stool sample</a:t>
            </a:r>
          </a:p>
          <a:p>
            <a:pPr marL="914400" lvl="1" indent="-514350" algn="l" rtl="0">
              <a:buNone/>
            </a:pPr>
            <a:endParaRPr lang="en-US" sz="2400" dirty="0">
              <a:latin typeface="Arial" pitchFamily="34" charset="0"/>
              <a:cs typeface="Arial" pitchFamily="34" charset="0"/>
            </a:endParaRPr>
          </a:p>
        </p:txBody>
      </p:sp>
      <p:grpSp>
        <p:nvGrpSpPr>
          <p:cNvPr id="11" name="مجموعة 10"/>
          <p:cNvGrpSpPr/>
          <p:nvPr/>
        </p:nvGrpSpPr>
        <p:grpSpPr>
          <a:xfrm>
            <a:off x="4860032" y="3789041"/>
            <a:ext cx="3969791" cy="2848962"/>
            <a:chOff x="5024453" y="2786068"/>
            <a:chExt cx="3804088" cy="3286162"/>
          </a:xfrm>
        </p:grpSpPr>
        <p:pic>
          <p:nvPicPr>
            <p:cNvPr id="8" name="Picture 12" descr="showcase.par.60861.image.0.0.1"/>
            <p:cNvPicPr>
              <a:picLocks noChangeAspect="1" noChangeArrowheads="1"/>
            </p:cNvPicPr>
            <p:nvPr/>
          </p:nvPicPr>
          <p:blipFill>
            <a:blip r:embed="rId3"/>
            <a:srcRect/>
            <a:stretch>
              <a:fillRect/>
            </a:stretch>
          </p:blipFill>
          <p:spPr bwMode="auto">
            <a:xfrm>
              <a:off x="5024453" y="2786068"/>
              <a:ext cx="3804088" cy="2853066"/>
            </a:xfrm>
            <a:prstGeom prst="rect">
              <a:avLst/>
            </a:prstGeom>
            <a:noFill/>
          </p:spPr>
        </p:pic>
        <p:sp>
          <p:nvSpPr>
            <p:cNvPr id="10" name="مربع نص 9"/>
            <p:cNvSpPr txBox="1"/>
            <p:nvPr/>
          </p:nvSpPr>
          <p:spPr>
            <a:xfrm>
              <a:off x="6192588" y="5702898"/>
              <a:ext cx="1493101" cy="369332"/>
            </a:xfrm>
            <a:prstGeom prst="rect">
              <a:avLst/>
            </a:prstGeom>
            <a:noFill/>
          </p:spPr>
          <p:txBody>
            <a:bodyPr wrap="none" rtlCol="0">
              <a:spAutoFit/>
            </a:bodyPr>
            <a:lstStyle/>
            <a:p>
              <a:r>
                <a:rPr lang="en-US" b="1" dirty="0"/>
                <a:t>Bacterial cells</a:t>
              </a:r>
              <a:endParaRPr lang="en-GB" b="1" dirty="0"/>
            </a:p>
          </p:txBody>
        </p:sp>
      </p:grpSp>
      <p:grpSp>
        <p:nvGrpSpPr>
          <p:cNvPr id="13" name="مجموعة 12"/>
          <p:cNvGrpSpPr/>
          <p:nvPr/>
        </p:nvGrpSpPr>
        <p:grpSpPr>
          <a:xfrm>
            <a:off x="827584" y="3797614"/>
            <a:ext cx="3570182" cy="2828705"/>
            <a:chOff x="1214414" y="2786068"/>
            <a:chExt cx="3429011" cy="2941090"/>
          </a:xfrm>
        </p:grpSpPr>
        <p:pic>
          <p:nvPicPr>
            <p:cNvPr id="9" name="Picture 14" descr="showcase.par.5428.image.0.0.1"/>
            <p:cNvPicPr>
              <a:picLocks noChangeAspect="1" noChangeArrowheads="1"/>
            </p:cNvPicPr>
            <p:nvPr/>
          </p:nvPicPr>
          <p:blipFill>
            <a:blip r:embed="rId4"/>
            <a:srcRect/>
            <a:stretch>
              <a:fillRect/>
            </a:stretch>
          </p:blipFill>
          <p:spPr bwMode="auto">
            <a:xfrm>
              <a:off x="1214414" y="2786068"/>
              <a:ext cx="3429011" cy="2571758"/>
            </a:xfrm>
            <a:prstGeom prst="rect">
              <a:avLst/>
            </a:prstGeom>
            <a:noFill/>
          </p:spPr>
        </p:pic>
        <p:sp>
          <p:nvSpPr>
            <p:cNvPr id="12" name="مربع نص 11"/>
            <p:cNvSpPr txBox="1"/>
            <p:nvPr/>
          </p:nvSpPr>
          <p:spPr>
            <a:xfrm>
              <a:off x="2473067" y="5357826"/>
              <a:ext cx="1091709" cy="369332"/>
            </a:xfrm>
            <a:prstGeom prst="rect">
              <a:avLst/>
            </a:prstGeom>
            <a:noFill/>
          </p:spPr>
          <p:txBody>
            <a:bodyPr wrap="none" rtlCol="0">
              <a:spAutoFit/>
            </a:bodyPr>
            <a:lstStyle/>
            <a:p>
              <a:r>
                <a:rPr lang="en-US" b="1" dirty="0"/>
                <a:t>Viral cells</a:t>
              </a:r>
              <a:endParaRPr lang="en-GB" b="1" dirty="0"/>
            </a:p>
          </p:txBody>
        </p:sp>
      </p:grpSp>
    </p:spTree>
  </p:cSld>
  <p:clrMapOvr>
    <a:masterClrMapping/>
  </p:clrMapOvr>
  <mc:AlternateContent xmlns:mc="http://schemas.openxmlformats.org/markup-compatibility/2006" xmlns:p14="http://schemas.microsoft.com/office/powerpoint/2010/main">
    <mc:Choice Requires="p14">
      <p:transition spd="slow" p14:dur="2000" advTm="8062"/>
    </mc:Choice>
    <mc:Fallback xmlns="">
      <p:transition spd="slow" advTm="80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07852" y="1214422"/>
            <a:ext cx="9011344" cy="6031002"/>
          </a:xfrm>
        </p:spPr>
        <p:txBody>
          <a:bodyPr>
            <a:normAutofit/>
          </a:bodyPr>
          <a:lstStyle/>
          <a:p>
            <a:pPr marL="236538" lvl="1" indent="-220663" algn="l" rtl="0">
              <a:buFont typeface="+mj-lt"/>
              <a:buAutoNum type="arabicPeriod" startAt="5"/>
            </a:pPr>
            <a:r>
              <a:rPr lang="en-US" b="1" dirty="0">
                <a:solidFill>
                  <a:schemeClr val="tx2"/>
                </a:solidFill>
                <a:latin typeface="Arial" pitchFamily="34" charset="0"/>
                <a:cs typeface="Arial" pitchFamily="34" charset="0"/>
              </a:rPr>
              <a:t>  Plasmid DNA (containing the gene of interest)</a:t>
            </a:r>
            <a:endParaRPr lang="en-US" sz="2000" b="1" dirty="0">
              <a:solidFill>
                <a:schemeClr val="tx2"/>
              </a:solidFill>
              <a:latin typeface="Arial" pitchFamily="34" charset="0"/>
              <a:cs typeface="Arial" pitchFamily="34" charset="0"/>
            </a:endParaRPr>
          </a:p>
          <a:p>
            <a:pPr marL="592138" indent="-271463" algn="l" rtl="0"/>
            <a:r>
              <a:rPr lang="en-US" sz="2800" dirty="0">
                <a:latin typeface="Arial" pitchFamily="34" charset="0"/>
                <a:cs typeface="Arial" pitchFamily="34" charset="0"/>
              </a:rPr>
              <a:t>After transformation of bacterial cells (competent cells), the amplified plasmid is extracted using different types of kits</a:t>
            </a: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320675" indent="0" algn="l" rtl="0">
              <a:buNone/>
            </a:pPr>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lvl="1" indent="-271463" algn="l" rtl="0"/>
            <a:r>
              <a:rPr lang="en-US" sz="2400" dirty="0">
                <a:latin typeface="Arial" pitchFamily="34" charset="0"/>
                <a:cs typeface="Arial" pitchFamily="34" charset="0"/>
              </a:rPr>
              <a:t> Miniprep  (50-100 </a:t>
            </a:r>
            <a:r>
              <a:rPr lang="en-GB" sz="2400" dirty="0"/>
              <a:t>µg</a:t>
            </a:r>
            <a:r>
              <a:rPr lang="en-US" sz="2400" dirty="0">
                <a:latin typeface="Arial" pitchFamily="34" charset="0"/>
                <a:cs typeface="Arial" pitchFamily="34" charset="0"/>
              </a:rPr>
              <a:t>) kits</a:t>
            </a:r>
          </a:p>
          <a:p>
            <a:pPr marL="592138" lvl="1" indent="-271463" algn="l" rtl="0"/>
            <a:r>
              <a:rPr lang="en-US" sz="2400" dirty="0">
                <a:latin typeface="Arial" pitchFamily="34" charset="0"/>
                <a:cs typeface="Arial" pitchFamily="34" charset="0"/>
              </a:rPr>
              <a:t> Midiprep (100-350 </a:t>
            </a:r>
            <a:r>
              <a:rPr lang="en-GB" sz="2400" dirty="0"/>
              <a:t>µg</a:t>
            </a:r>
            <a:r>
              <a:rPr lang="en-US" sz="2400" dirty="0">
                <a:latin typeface="Arial" pitchFamily="34" charset="0"/>
                <a:cs typeface="Arial" pitchFamily="34" charset="0"/>
              </a:rPr>
              <a:t>) kits</a:t>
            </a:r>
          </a:p>
          <a:p>
            <a:pPr marL="592138" lvl="1" indent="-271463" algn="l" rtl="0"/>
            <a:r>
              <a:rPr lang="en-US" sz="2400" dirty="0">
                <a:latin typeface="Arial" pitchFamily="34" charset="0"/>
                <a:cs typeface="Arial" pitchFamily="34" charset="0"/>
              </a:rPr>
              <a:t> Maxiprep (500-850 </a:t>
            </a:r>
            <a:r>
              <a:rPr lang="en-GB" sz="2400" dirty="0"/>
              <a:t>µg</a:t>
            </a:r>
            <a:r>
              <a:rPr lang="en-US" sz="2400" dirty="0">
                <a:latin typeface="Arial" pitchFamily="34" charset="0"/>
                <a:cs typeface="Arial" pitchFamily="34" charset="0"/>
              </a:rPr>
              <a:t>) kits </a:t>
            </a:r>
            <a:endParaRPr lang="en-US" sz="1800" dirty="0">
              <a:latin typeface="Arial" pitchFamily="34" charset="0"/>
              <a:cs typeface="Arial" pitchFamily="34" charset="0"/>
            </a:endParaRPr>
          </a:p>
          <a:p>
            <a:pPr marL="263525" indent="6350" algn="l" rtl="0"/>
            <a:r>
              <a:rPr lang="en-US" sz="2800" dirty="0">
                <a:latin typeface="Arial" pitchFamily="34" charset="0"/>
                <a:cs typeface="Arial" pitchFamily="34" charset="0"/>
              </a:rPr>
              <a:t>  The purified plasmid is stored as stock at -20 ̊C</a:t>
            </a:r>
            <a:r>
              <a:rPr lang="en-US" sz="2800" b="1" dirty="0">
                <a:solidFill>
                  <a:schemeClr val="tx2"/>
                </a:solidFill>
                <a:latin typeface="Arial" pitchFamily="34" charset="0"/>
                <a:cs typeface="Arial" pitchFamily="34" charset="0"/>
              </a:rPr>
              <a:t> </a:t>
            </a:r>
          </a:p>
          <a:p>
            <a:pPr marL="263525" lvl="1" indent="6350" algn="l" rtl="0">
              <a:buNone/>
            </a:pPr>
            <a:endParaRPr lang="en-US" sz="2400" dirty="0">
              <a:latin typeface="Arial" pitchFamily="34" charset="0"/>
              <a:cs typeface="Arial" pitchFamily="34" charset="0"/>
            </a:endParaRPr>
          </a:p>
        </p:txBody>
      </p:sp>
      <p:pic>
        <p:nvPicPr>
          <p:cNvPr id="8" name="Picture 7">
            <a:extLst>
              <a:ext uri="{FF2B5EF4-FFF2-40B4-BE49-F238E27FC236}">
                <a16:creationId xmlns:a16="http://schemas.microsoft.com/office/drawing/2014/main" id="{E67853A0-0E81-1840-B41D-66DE84886770}"/>
              </a:ext>
            </a:extLst>
          </p:cNvPr>
          <p:cNvPicPr>
            <a:picLocks noChangeAspect="1"/>
          </p:cNvPicPr>
          <p:nvPr/>
        </p:nvPicPr>
        <p:blipFill>
          <a:blip r:embed="rId3"/>
          <a:stretch>
            <a:fillRect/>
          </a:stretch>
        </p:blipFill>
        <p:spPr>
          <a:xfrm>
            <a:off x="4932040" y="2851773"/>
            <a:ext cx="4104456" cy="2161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418"/>
    </mc:Choice>
    <mc:Fallback xmlns="">
      <p:transition spd="slow" advTm="2764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13" end="13"/>
                                            </p:txEl>
                                          </p:spTgt>
                                        </p:tgtEl>
                                        <p:attrNameLst>
                                          <p:attrName>style.visibility</p:attrName>
                                        </p:attrNameLst>
                                      </p:cBhvr>
                                      <p:to>
                                        <p:strVal val="visible"/>
                                      </p:to>
                                    </p:set>
                                    <p:animEffect transition="in" filter="blinds(horizontal)">
                                      <p:cBhvr>
                                        <p:cTn id="15" dur="500"/>
                                        <p:tgtEl>
                                          <p:spTgt spid="7">
                                            <p:txEl>
                                              <p:pRg st="13" end="1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14" end="14"/>
                                            </p:txEl>
                                          </p:spTgt>
                                        </p:tgtEl>
                                        <p:attrNameLst>
                                          <p:attrName>style.visibility</p:attrName>
                                        </p:attrNameLst>
                                      </p:cBhvr>
                                      <p:to>
                                        <p:strVal val="visible"/>
                                      </p:to>
                                    </p:set>
                                    <p:animEffect transition="in" filter="blinds(horizontal)">
                                      <p:cBhvr>
                                        <p:cTn id="20" dur="500"/>
                                        <p:tgtEl>
                                          <p:spTgt spid="7">
                                            <p:txEl>
                                              <p:pRg st="14" end="1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15" end="15"/>
                                            </p:txEl>
                                          </p:spTgt>
                                        </p:tgtEl>
                                        <p:attrNameLst>
                                          <p:attrName>style.visibility</p:attrName>
                                        </p:attrNameLst>
                                      </p:cBhvr>
                                      <p:to>
                                        <p:strVal val="visible"/>
                                      </p:to>
                                    </p:set>
                                    <p:animEffect transition="in" filter="blinds(horizontal)">
                                      <p:cBhvr>
                                        <p:cTn id="25" dur="500"/>
                                        <p:tgtEl>
                                          <p:spTgt spid="7">
                                            <p:txEl>
                                              <p:pRg st="15" end="1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16" end="16"/>
                                            </p:txEl>
                                          </p:spTgt>
                                        </p:tgtEl>
                                        <p:attrNameLst>
                                          <p:attrName>style.visibility</p:attrName>
                                        </p:attrNameLst>
                                      </p:cBhvr>
                                      <p:to>
                                        <p:strVal val="visible"/>
                                      </p:to>
                                    </p:set>
                                    <p:animEffect transition="in" filter="blinds(horizontal)">
                                      <p:cBhvr>
                                        <p:cTn id="30" dur="500"/>
                                        <p:tgtEl>
                                          <p:spTgt spid="7">
                                            <p:txEl>
                                              <p:pRg st="16" end="16"/>
                                            </p:txEl>
                                          </p:spTgt>
                                        </p:tgtEl>
                                      </p:cBhvr>
                                    </p:animEffect>
                                  </p:childTnLst>
                                </p:cTn>
                              </p:par>
                              <p:par>
                                <p:cTn id="31" presetID="5" presetClass="exit" presetSubtype="10" fill="hold" nodeType="withEffect">
                                  <p:stCondLst>
                                    <p:cond delay="0"/>
                                  </p:stCondLst>
                                  <p:childTnLst>
                                    <p:animEffect transition="out" filter="checkerboard(across)">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Extraction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214422"/>
            <a:ext cx="8686800" cy="5643578"/>
          </a:xfrm>
        </p:spPr>
        <p:txBody>
          <a:bodyPr>
            <a:normAutofit/>
          </a:bodyPr>
          <a:lstStyle/>
          <a:p>
            <a:pPr algn="l" rtl="0"/>
            <a:r>
              <a:rPr lang="en-GB" sz="2800" b="1" dirty="0">
                <a:latin typeface="Arial" pitchFamily="34" charset="0"/>
                <a:cs typeface="Arial" pitchFamily="34" charset="0"/>
              </a:rPr>
              <a:t>DNA Extraction:</a:t>
            </a:r>
            <a:r>
              <a:rPr lang="en-GB" sz="2800" dirty="0">
                <a:latin typeface="Arial" pitchFamily="34" charset="0"/>
                <a:cs typeface="Arial" pitchFamily="34" charset="0"/>
              </a:rPr>
              <a:t> is a process of isolation and purification of DNA from a sample using a combination of physical and chemical methods</a:t>
            </a:r>
          </a:p>
          <a:p>
            <a:pPr algn="l" rtl="0"/>
            <a:r>
              <a:rPr lang="en-US" sz="2800" dirty="0">
                <a:latin typeface="Arial" pitchFamily="34" charset="0"/>
                <a:cs typeface="Arial" pitchFamily="34" charset="0"/>
              </a:rPr>
              <a:t>Routine procedure widely used in:</a:t>
            </a:r>
          </a:p>
          <a:p>
            <a:pPr marL="514350" indent="-514350" algn="l" rtl="0">
              <a:buAutoNum type="arabicPeriod"/>
            </a:pPr>
            <a:r>
              <a:rPr lang="en-US" sz="2800" dirty="0">
                <a:latin typeface="Arial" pitchFamily="34" charset="0"/>
                <a:cs typeface="Arial" pitchFamily="34" charset="0"/>
              </a:rPr>
              <a:t>Molecular biology labs (scientific research labs) for    </a:t>
            </a:r>
          </a:p>
          <a:p>
            <a:pPr marL="0" indent="0" algn="l" rtl="0">
              <a:buNone/>
            </a:pPr>
            <a:r>
              <a:rPr lang="en-US" sz="2800" dirty="0">
                <a:latin typeface="Arial" pitchFamily="34" charset="0"/>
                <a:cs typeface="Arial" pitchFamily="34" charset="0"/>
              </a:rPr>
              <a:t>     example to study a                                                 </a:t>
            </a:r>
          </a:p>
          <a:p>
            <a:pPr marL="0" indent="0" algn="l" rtl="0">
              <a:buNone/>
            </a:pPr>
            <a:r>
              <a:rPr lang="en-US" sz="2800" dirty="0">
                <a:latin typeface="Arial" pitchFamily="34" charset="0"/>
                <a:cs typeface="Arial" pitchFamily="34" charset="0"/>
              </a:rPr>
              <a:t>     gene involved in a                                                   </a:t>
            </a:r>
          </a:p>
          <a:p>
            <a:pPr marL="0" indent="0" algn="l" rtl="0">
              <a:buNone/>
            </a:pPr>
            <a:r>
              <a:rPr lang="en-US" sz="2800" dirty="0">
                <a:latin typeface="Arial" pitchFamily="34" charset="0"/>
                <a:cs typeface="Arial" pitchFamily="34" charset="0"/>
              </a:rPr>
              <a:t>     cancer         </a:t>
            </a:r>
          </a:p>
          <a:p>
            <a:pPr algn="l" rtl="0"/>
            <a:endParaRPr lang="en-US" sz="2800" dirty="0">
              <a:latin typeface="Arial" pitchFamily="34" charset="0"/>
              <a:cs typeface="Arial" pitchFamily="34" charset="0"/>
            </a:endParaRPr>
          </a:p>
          <a:p>
            <a:pPr marL="914400" lvl="1" indent="-514350" algn="l" rtl="0">
              <a:buNone/>
            </a:pPr>
            <a:endParaRPr lang="en-US" sz="2400" dirty="0">
              <a:latin typeface="Arial" pitchFamily="34" charset="0"/>
              <a:cs typeface="Arial" pitchFamily="34" charset="0"/>
            </a:endParaRPr>
          </a:p>
          <a:p>
            <a:pPr marL="914400" lvl="1" indent="-514350" algn="l" rtl="0">
              <a:buNone/>
            </a:pPr>
            <a:endParaRPr lang="en-US" sz="18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100" dirty="0">
              <a:latin typeface="Arial" pitchFamily="34" charset="0"/>
              <a:cs typeface="Arial" pitchFamily="34" charset="0"/>
            </a:endParaRPr>
          </a:p>
        </p:txBody>
      </p:sp>
      <p:pic>
        <p:nvPicPr>
          <p:cNvPr id="9" name="Picture 4" descr="http://courses.itsligo.ie/files/2009/08/Forensic.jpg"/>
          <p:cNvPicPr>
            <a:picLocks noChangeAspect="1" noChangeArrowheads="1"/>
          </p:cNvPicPr>
          <p:nvPr/>
        </p:nvPicPr>
        <p:blipFill>
          <a:blip r:embed="rId4"/>
          <a:srcRect/>
          <a:stretch>
            <a:fillRect/>
          </a:stretch>
        </p:blipFill>
        <p:spPr bwMode="auto">
          <a:xfrm>
            <a:off x="4499992" y="3724833"/>
            <a:ext cx="4545756" cy="3013187"/>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blinds(horizontal)">
                                      <p:cBhvr>
                                        <p:cTn id="15" dur="500"/>
                                        <p:tgtEl>
                                          <p:spTgt spid="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blinds(horizontal)">
                                      <p:cBhvr>
                                        <p:cTn id="18" dur="500"/>
                                        <p:tgtEl>
                                          <p:spTgt spid="7">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blinds(horizontal)">
                                      <p:cBhvr>
                                        <p:cTn id="21" dur="500"/>
                                        <p:tgtEl>
                                          <p:spTgt spid="7">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نتيجة بحث الصور عن ‪genetic test‬‏"/>
          <p:cNvPicPr>
            <a:picLocks noChangeAspect="1" noChangeArrowheads="1"/>
          </p:cNvPicPr>
          <p:nvPr/>
        </p:nvPicPr>
        <p:blipFill>
          <a:blip r:embed="rId3"/>
          <a:srcRect/>
          <a:stretch>
            <a:fillRect/>
          </a:stretch>
        </p:blipFill>
        <p:spPr bwMode="auto">
          <a:xfrm>
            <a:off x="7413436" y="2132856"/>
            <a:ext cx="1479044" cy="1509857"/>
          </a:xfrm>
          <a:prstGeom prst="rect">
            <a:avLst/>
          </a:prstGeom>
          <a:noFill/>
        </p:spPr>
      </p:pic>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Extraction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285820"/>
            <a:ext cx="8686800" cy="6391652"/>
          </a:xfrm>
        </p:spPr>
        <p:txBody>
          <a:bodyPr>
            <a:normAutofit/>
          </a:bodyPr>
          <a:lstStyle/>
          <a:p>
            <a:pPr marL="57150" lvl="1" indent="-42863" algn="l" rtl="0">
              <a:buNone/>
            </a:pPr>
            <a:r>
              <a:rPr lang="en-US" dirty="0">
                <a:latin typeface="Arial" pitchFamily="34" charset="0"/>
                <a:cs typeface="Arial" pitchFamily="34" charset="0"/>
              </a:rPr>
              <a:t>2. Genetic testing is used to diagnose or rule out    suspected genetic or inherited diseases. Also to                                   identify disease carriers or to predict                                                         those at high risk for specific conditions</a:t>
            </a:r>
          </a:p>
          <a:p>
            <a:pPr marL="57150" lvl="1" indent="-42863" algn="l" rtl="0">
              <a:buNone/>
            </a:pPr>
            <a:endParaRPr lang="en-US" sz="500" dirty="0">
              <a:latin typeface="Arial" pitchFamily="34" charset="0"/>
              <a:cs typeface="Arial" pitchFamily="34" charset="0"/>
            </a:endParaRPr>
          </a:p>
          <a:p>
            <a:pPr marL="57150" lvl="1" indent="-42863" algn="l" rtl="0">
              <a:buNone/>
            </a:pPr>
            <a:r>
              <a:rPr lang="en-US" dirty="0">
                <a:latin typeface="Arial" pitchFamily="34" charset="0"/>
                <a:cs typeface="Arial" pitchFamily="34" charset="0"/>
              </a:rPr>
              <a:t>3. Forensic analyses to gather evidences                    from the crime scene that can be used in the court </a:t>
            </a:r>
          </a:p>
          <a:p>
            <a:pPr marL="914400" lvl="1" indent="-514350" algn="l" rtl="0">
              <a:buNone/>
            </a:pPr>
            <a:endParaRPr lang="en-US" sz="2400" dirty="0">
              <a:latin typeface="Arial" pitchFamily="34" charset="0"/>
              <a:cs typeface="Arial" pitchFamily="34" charset="0"/>
            </a:endParaRPr>
          </a:p>
          <a:p>
            <a:pPr marL="914400" lvl="1" indent="-514350" algn="l" rtl="0">
              <a:buNone/>
            </a:pPr>
            <a:endParaRPr lang="en-US" sz="24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100" dirty="0">
              <a:latin typeface="Arial" pitchFamily="34" charset="0"/>
              <a:cs typeface="Arial" pitchFamily="34" charset="0"/>
            </a:endParaRPr>
          </a:p>
        </p:txBody>
      </p:sp>
      <p:pic>
        <p:nvPicPr>
          <p:cNvPr id="9" name="Picture 2" descr="نتيجة بحث الصور عن ‪forensic analysis‬‏">
            <a:extLst>
              <a:ext uri="{FF2B5EF4-FFF2-40B4-BE49-F238E27FC236}">
                <a16:creationId xmlns:a16="http://schemas.microsoft.com/office/drawing/2014/main" id="{BF00C9FB-4594-CC4A-96F5-D08B4B5A5B76}"/>
              </a:ext>
            </a:extLst>
          </p:cNvPr>
          <p:cNvPicPr>
            <a:picLocks noChangeAspect="1" noChangeArrowheads="1"/>
          </p:cNvPicPr>
          <p:nvPr/>
        </p:nvPicPr>
        <p:blipFill rotWithShape="1">
          <a:blip r:embed="rId5"/>
          <a:srcRect l="12255"/>
          <a:stretch/>
        </p:blipFill>
        <p:spPr bwMode="auto">
          <a:xfrm>
            <a:off x="1450908" y="4153273"/>
            <a:ext cx="5758460" cy="2660103"/>
          </a:xfrm>
          <a:prstGeom prst="rect">
            <a:avLst/>
          </a:prstGeom>
          <a:noFill/>
        </p:spPr>
      </p:pic>
      <p:sp>
        <p:nvSpPr>
          <p:cNvPr id="4" name="TextBox 3">
            <a:extLst>
              <a:ext uri="{FF2B5EF4-FFF2-40B4-BE49-F238E27FC236}">
                <a16:creationId xmlns:a16="http://schemas.microsoft.com/office/drawing/2014/main" id="{F7BC1B11-C60C-D24E-8C60-D884B3762705}"/>
              </a:ext>
            </a:extLst>
          </p:cNvPr>
          <p:cNvSpPr txBox="1"/>
          <p:nvPr/>
        </p:nvSpPr>
        <p:spPr>
          <a:xfrm>
            <a:off x="3923211" y="4139788"/>
            <a:ext cx="3129768" cy="369332"/>
          </a:xfrm>
          <a:prstGeom prst="rect">
            <a:avLst/>
          </a:prstGeom>
          <a:noFill/>
        </p:spPr>
        <p:txBody>
          <a:bodyPr wrap="none" rtlCol="0">
            <a:spAutoFit/>
          </a:bodyPr>
          <a:lstStyle/>
          <a:p>
            <a:r>
              <a:rPr lang="en-GB" b="1" dirty="0">
                <a:solidFill>
                  <a:srgbClr val="C00000"/>
                </a:solidFill>
              </a:rPr>
              <a:t>Crime Scene Investigation (CSI)</a:t>
            </a:r>
          </a:p>
        </p:txBody>
      </p:sp>
    </p:spTree>
    <p:custDataLst>
      <p:tags r:id="rId1"/>
    </p:custDataLst>
    <p:extLst>
      <p:ext uri="{BB962C8B-B14F-4D97-AF65-F5344CB8AC3E}">
        <p14:creationId xmlns:p14="http://schemas.microsoft.com/office/powerpoint/2010/main" val="4181265429"/>
      </p:ext>
    </p:ext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DNA Fingerprinting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196752"/>
            <a:ext cx="8686800" cy="6391652"/>
          </a:xfrm>
        </p:spPr>
        <p:txBody>
          <a:bodyPr>
            <a:normAutofit/>
          </a:bodyPr>
          <a:lstStyle/>
          <a:p>
            <a:pPr marL="471487" lvl="1" indent="-457200" algn="l" rtl="0">
              <a:buFont typeface="Arial" panose="020B0604020202020204" pitchFamily="34" charset="0"/>
              <a:buChar char="•"/>
            </a:pPr>
            <a:r>
              <a:rPr lang="en-US" dirty="0">
                <a:latin typeface="Arial" pitchFamily="34" charset="0"/>
                <a:cs typeface="Arial" pitchFamily="34" charset="0"/>
              </a:rPr>
              <a:t>DNA fingerprinting (DNA profiling or typing):  is a technique to identify individuals by                  features of their DNA </a:t>
            </a:r>
          </a:p>
          <a:p>
            <a:pPr marL="471487" lvl="1" indent="-457200" algn="l" rtl="0">
              <a:buFont typeface="Arial" panose="020B0604020202020204" pitchFamily="34" charset="0"/>
              <a:buChar char="•"/>
            </a:pPr>
            <a:r>
              <a:rPr lang="en-US" dirty="0">
                <a:latin typeface="Arial" pitchFamily="34" charset="0"/>
                <a:cs typeface="Arial" pitchFamily="34" charset="0"/>
              </a:rPr>
              <a:t>99% of Human DNA sequences are            identical in every person. Only1% of                   our DNA sequences that make us unique </a:t>
            </a:r>
            <a:endParaRPr lang="en-US" sz="2400" dirty="0">
              <a:latin typeface="Arial" pitchFamily="34" charset="0"/>
              <a:cs typeface="Arial" pitchFamily="34" charset="0"/>
            </a:endParaRPr>
          </a:p>
          <a:p>
            <a:pPr marL="471487" lvl="1" indent="-457200" algn="l" rtl="0">
              <a:buFont typeface="Arial" panose="020B0604020202020204" pitchFamily="34" charset="0"/>
              <a:buChar char="•"/>
            </a:pPr>
            <a:r>
              <a:rPr lang="en-US" dirty="0">
                <a:latin typeface="Arial" pitchFamily="34" charset="0"/>
                <a:cs typeface="Arial" pitchFamily="34" charset="0"/>
              </a:rPr>
              <a:t>DNA profiles: are small set of DNA variations that are very likely to be different in all               unrelated individuals </a:t>
            </a:r>
            <a:r>
              <a:rPr lang="en-US" b="1" dirty="0">
                <a:solidFill>
                  <a:srgbClr val="C00000"/>
                </a:solidFill>
                <a:latin typeface="Arial" pitchFamily="34" charset="0"/>
                <a:cs typeface="Arial" pitchFamily="34" charset="0"/>
              </a:rPr>
              <a:t>(except                     identical twins) </a:t>
            </a:r>
            <a:endParaRPr lang="en-US" sz="1600" dirty="0">
              <a:latin typeface="Arial" pitchFamily="34" charset="0"/>
              <a:cs typeface="Arial" pitchFamily="34" charset="0"/>
            </a:endParaRPr>
          </a:p>
          <a:p>
            <a:pPr algn="l" rtl="0"/>
            <a:r>
              <a:rPr lang="en-US" sz="2800" dirty="0">
                <a:latin typeface="Arial" pitchFamily="34" charset="0"/>
                <a:cs typeface="Arial" pitchFamily="34" charset="0"/>
              </a:rPr>
              <a:t>DNA fingerprinting is used in criminal      investigations and paternity or parentage testing  </a:t>
            </a:r>
          </a:p>
          <a:p>
            <a:pPr marL="914400" lvl="1" indent="-514350" algn="l" rtl="0">
              <a:buNone/>
            </a:pPr>
            <a:endParaRPr lang="en-US" dirty="0">
              <a:latin typeface="Arial" pitchFamily="34" charset="0"/>
              <a:cs typeface="Arial" pitchFamily="34" charset="0"/>
            </a:endParaRPr>
          </a:p>
          <a:p>
            <a:pPr marL="914400" lvl="1" indent="-514350" algn="l" rtl="0">
              <a:buNone/>
            </a:pPr>
            <a:endParaRPr lang="en-US" dirty="0">
              <a:latin typeface="Arial" pitchFamily="34" charset="0"/>
              <a:cs typeface="Arial" pitchFamily="34" charset="0"/>
            </a:endParaRPr>
          </a:p>
          <a:p>
            <a:pPr marL="914400" lvl="1" indent="-514350" algn="l" rtl="0">
              <a:buNone/>
            </a:pPr>
            <a:endParaRPr lang="en-US" dirty="0">
              <a:latin typeface="Arial" pitchFamily="34" charset="0"/>
              <a:cs typeface="Arial" pitchFamily="34" charset="0"/>
            </a:endParaRPr>
          </a:p>
          <a:p>
            <a:pPr marL="914400" lvl="1" indent="-514350" algn="l" rtl="0">
              <a:buNone/>
            </a:pPr>
            <a:endParaRPr lang="en-US"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100" dirty="0">
              <a:latin typeface="Arial" pitchFamily="34" charset="0"/>
              <a:cs typeface="Arial" pitchFamily="34" charset="0"/>
            </a:endParaRPr>
          </a:p>
        </p:txBody>
      </p:sp>
      <p:pic>
        <p:nvPicPr>
          <p:cNvPr id="4" name="Picture 3">
            <a:extLst>
              <a:ext uri="{FF2B5EF4-FFF2-40B4-BE49-F238E27FC236}">
                <a16:creationId xmlns:a16="http://schemas.microsoft.com/office/drawing/2014/main" id="{889DF285-077A-A94F-9A64-28A2E7C8B280}"/>
              </a:ext>
            </a:extLst>
          </p:cNvPr>
          <p:cNvPicPr>
            <a:picLocks noChangeAspect="1"/>
          </p:cNvPicPr>
          <p:nvPr/>
        </p:nvPicPr>
        <p:blipFill>
          <a:blip r:embed="rId4"/>
          <a:stretch>
            <a:fillRect/>
          </a:stretch>
        </p:blipFill>
        <p:spPr>
          <a:xfrm>
            <a:off x="7228168" y="1700808"/>
            <a:ext cx="1736320" cy="1736320"/>
          </a:xfrm>
          <a:prstGeom prst="rect">
            <a:avLst/>
          </a:prstGeom>
        </p:spPr>
      </p:pic>
      <p:pic>
        <p:nvPicPr>
          <p:cNvPr id="9" name="Picture 8">
            <a:extLst>
              <a:ext uri="{FF2B5EF4-FFF2-40B4-BE49-F238E27FC236}">
                <a16:creationId xmlns:a16="http://schemas.microsoft.com/office/drawing/2014/main" id="{7B0EB694-A333-FB48-A6F4-402A801EEA67}"/>
              </a:ext>
            </a:extLst>
          </p:cNvPr>
          <p:cNvPicPr>
            <a:picLocks noChangeAspect="1"/>
          </p:cNvPicPr>
          <p:nvPr/>
        </p:nvPicPr>
        <p:blipFill rotWithShape="1">
          <a:blip r:embed="rId5">
            <a:extLst>
              <a:ext uri="{28A0092B-C50C-407E-A947-70E740481C1C}">
                <a14:useLocalDpi xmlns:a14="http://schemas.microsoft.com/office/drawing/2010/main" val="0"/>
              </a:ext>
            </a:extLst>
          </a:blip>
          <a:srcRect l="11511" r="10293"/>
          <a:stretch/>
        </p:blipFill>
        <p:spPr>
          <a:xfrm>
            <a:off x="7053396" y="4440827"/>
            <a:ext cx="1767076" cy="1652469"/>
          </a:xfrm>
          <a:prstGeom prst="rect">
            <a:avLst/>
          </a:prstGeom>
        </p:spPr>
      </p:pic>
    </p:spTree>
    <p:custDataLst>
      <p:tags r:id="rId1"/>
    </p:custDataLst>
    <p:extLst>
      <p:ext uri="{BB962C8B-B14F-4D97-AF65-F5344CB8AC3E}">
        <p14:creationId xmlns:p14="http://schemas.microsoft.com/office/powerpoint/2010/main" val="1050166223"/>
      </p:ext>
    </p:ext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linds(horizont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linds(horizontal)">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DNA Fingerprinting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Arial" pitchFamily="34" charset="0"/>
              <a:cs typeface="Arial" pitchFamily="34" charset="0"/>
            </a:endParaRPr>
          </a:p>
          <a:p>
            <a:pPr marL="0" algn="ctr" defTabSz="914400" rtl="0" eaLnBrk="1" latinLnBrk="0" hangingPunct="1"/>
            <a:endParaRPr lang="en-GB" dirty="0"/>
          </a:p>
        </p:txBody>
      </p:sp>
      <p:pic>
        <p:nvPicPr>
          <p:cNvPr id="11" name="Picture 10">
            <a:extLst>
              <a:ext uri="{FF2B5EF4-FFF2-40B4-BE49-F238E27FC236}">
                <a16:creationId xmlns:a16="http://schemas.microsoft.com/office/drawing/2014/main" id="{16CF3544-8D0F-084C-B0C6-C5FD053C5595}"/>
              </a:ext>
            </a:extLst>
          </p:cNvPr>
          <p:cNvPicPr>
            <a:picLocks noChangeAspect="1"/>
          </p:cNvPicPr>
          <p:nvPr/>
        </p:nvPicPr>
        <p:blipFill>
          <a:blip r:embed="rId4"/>
          <a:stretch>
            <a:fillRect/>
          </a:stretch>
        </p:blipFill>
        <p:spPr>
          <a:xfrm>
            <a:off x="4657960" y="2492896"/>
            <a:ext cx="4450544" cy="2874886"/>
          </a:xfrm>
          <a:prstGeom prst="rect">
            <a:avLst/>
          </a:prstGeom>
        </p:spPr>
      </p:pic>
      <p:sp>
        <p:nvSpPr>
          <p:cNvPr id="10" name="Rectangle 9">
            <a:extLst>
              <a:ext uri="{FF2B5EF4-FFF2-40B4-BE49-F238E27FC236}">
                <a16:creationId xmlns:a16="http://schemas.microsoft.com/office/drawing/2014/main" id="{159F2E68-248B-3146-A573-04BA7DD42DE9}"/>
              </a:ext>
            </a:extLst>
          </p:cNvPr>
          <p:cNvSpPr/>
          <p:nvPr/>
        </p:nvSpPr>
        <p:spPr>
          <a:xfrm>
            <a:off x="4657960" y="5369077"/>
            <a:ext cx="4572000" cy="923330"/>
          </a:xfrm>
          <a:prstGeom prst="rect">
            <a:avLst/>
          </a:prstGeom>
        </p:spPr>
        <p:txBody>
          <a:bodyPr>
            <a:spAutoFit/>
          </a:bodyPr>
          <a:lstStyle/>
          <a:p>
            <a:pPr algn="l" rtl="0"/>
            <a:r>
              <a:rPr lang="en-GB" dirty="0">
                <a:hlinkClick r:id="rId5"/>
              </a:rPr>
              <a:t>https://www.youtube.com/watch?v=DiX5fPL4YGU</a:t>
            </a:r>
            <a:endParaRPr lang="en-GB" dirty="0"/>
          </a:p>
          <a:p>
            <a:pPr algn="l" rtl="0"/>
            <a:endParaRPr lang="en-GB" dirty="0"/>
          </a:p>
        </p:txBody>
      </p:sp>
      <p:pic>
        <p:nvPicPr>
          <p:cNvPr id="12" name="Picture 11">
            <a:extLst>
              <a:ext uri="{FF2B5EF4-FFF2-40B4-BE49-F238E27FC236}">
                <a16:creationId xmlns:a16="http://schemas.microsoft.com/office/drawing/2014/main" id="{530FE9AA-F99B-A940-885F-6D60B3EF7E6E}"/>
              </a:ext>
            </a:extLst>
          </p:cNvPr>
          <p:cNvPicPr>
            <a:picLocks noChangeAspect="1"/>
          </p:cNvPicPr>
          <p:nvPr/>
        </p:nvPicPr>
        <p:blipFill>
          <a:blip r:embed="rId6"/>
          <a:stretch>
            <a:fillRect/>
          </a:stretch>
        </p:blipFill>
        <p:spPr>
          <a:xfrm>
            <a:off x="469674" y="1484784"/>
            <a:ext cx="4102326" cy="2868857"/>
          </a:xfrm>
          <a:prstGeom prst="rect">
            <a:avLst/>
          </a:prstGeom>
        </p:spPr>
      </p:pic>
    </p:spTree>
    <p:custDataLst>
      <p:tags r:id="rId1"/>
    </p:custDataLst>
    <p:extLst>
      <p:ext uri="{BB962C8B-B14F-4D97-AF65-F5344CB8AC3E}">
        <p14:creationId xmlns:p14="http://schemas.microsoft.com/office/powerpoint/2010/main" val="3434057441"/>
      </p:ext>
    </p:ext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143000"/>
          </a:xfrm>
        </p:spPr>
        <p:txBody>
          <a:bodyPr>
            <a:normAutofit/>
          </a:bodyPr>
          <a:lstStyle/>
          <a:p>
            <a:pPr rtl="0"/>
            <a:r>
              <a:rPr lang="en-US" dirty="0">
                <a:solidFill>
                  <a:srgbClr val="C00000"/>
                </a:solidFill>
              </a:rPr>
              <a:t>Types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124744"/>
            <a:ext cx="8615394" cy="6768752"/>
          </a:xfrm>
        </p:spPr>
        <p:txBody>
          <a:bodyPr>
            <a:noAutofit/>
          </a:bodyPr>
          <a:lstStyle/>
          <a:p>
            <a:pPr algn="l" rtl="0"/>
            <a:r>
              <a:rPr lang="en-US" sz="2400" dirty="0">
                <a:latin typeface="Arial" pitchFamily="34" charset="0"/>
                <a:cs typeface="Arial" pitchFamily="34" charset="0"/>
              </a:rPr>
              <a:t>We need cells to isolate DNA. In eukaryotes like human (</a:t>
            </a:r>
            <a:r>
              <a:rPr lang="en-US" sz="2400" i="1" dirty="0">
                <a:latin typeface="Arial" pitchFamily="34" charset="0"/>
                <a:cs typeface="Arial" pitchFamily="34" charset="0"/>
              </a:rPr>
              <a:t>Homo</a:t>
            </a:r>
            <a:r>
              <a:rPr lang="en-US" sz="2400" dirty="0">
                <a:latin typeface="Arial" pitchFamily="34" charset="0"/>
                <a:cs typeface="Arial" pitchFamily="34" charset="0"/>
              </a:rPr>
              <a:t> </a:t>
            </a:r>
            <a:r>
              <a:rPr lang="en-US" sz="2400" i="1" dirty="0">
                <a:latin typeface="Arial" pitchFamily="34" charset="0"/>
                <a:cs typeface="Arial" pitchFamily="34" charset="0"/>
              </a:rPr>
              <a:t>sapiens</a:t>
            </a:r>
            <a:r>
              <a:rPr lang="en-US" sz="2400" dirty="0">
                <a:latin typeface="Arial" pitchFamily="34" charset="0"/>
                <a:cs typeface="Arial" pitchFamily="34" charset="0"/>
              </a:rPr>
              <a:t>), </a:t>
            </a:r>
            <a:r>
              <a:rPr lang="en-US" sz="2400" b="1" dirty="0">
                <a:solidFill>
                  <a:srgbClr val="C00000"/>
                </a:solidFill>
                <a:latin typeface="Arial" pitchFamily="34" charset="0"/>
                <a:cs typeface="Arial" pitchFamily="34" charset="0"/>
              </a:rPr>
              <a:t>genomic DNA </a:t>
            </a:r>
            <a:r>
              <a:rPr lang="en-US" sz="2400" dirty="0">
                <a:latin typeface="Arial" pitchFamily="34" charset="0"/>
                <a:cs typeface="Arial" pitchFamily="34" charset="0"/>
              </a:rPr>
              <a:t>is found inside the nucleus of every cell (exceptions like the anucleated </a:t>
            </a:r>
            <a:r>
              <a:rPr lang="en-US" sz="2400" b="1" dirty="0">
                <a:latin typeface="Arial" pitchFamily="34" charset="0"/>
                <a:cs typeface="Arial" pitchFamily="34" charset="0"/>
              </a:rPr>
              <a:t>RBCs</a:t>
            </a:r>
            <a:r>
              <a:rPr lang="en-US" sz="2400" dirty="0">
                <a:latin typeface="Arial" pitchFamily="34" charset="0"/>
                <a:cs typeface="Arial" pitchFamily="34" charset="0"/>
              </a:rPr>
              <a:t> ). Also, DNA is found within mitochondria                         </a:t>
            </a:r>
            <a:r>
              <a:rPr lang="en-US" sz="2400" b="1" dirty="0">
                <a:solidFill>
                  <a:srgbClr val="0000FF"/>
                </a:solidFill>
                <a:latin typeface="Arial" pitchFamily="34" charset="0"/>
                <a:cs typeface="Arial" pitchFamily="34" charset="0"/>
              </a:rPr>
              <a:t>(mitochondrial DNA)</a:t>
            </a:r>
            <a:r>
              <a:rPr lang="en-US" sz="2400" b="1" dirty="0">
                <a:latin typeface="Arial" pitchFamily="34" charset="0"/>
                <a:cs typeface="Arial" pitchFamily="34" charset="0"/>
              </a:rPr>
              <a:t>,</a:t>
            </a:r>
            <a:r>
              <a:rPr lang="en-US" sz="2400" b="1" dirty="0">
                <a:solidFill>
                  <a:srgbClr val="0000FF"/>
                </a:solidFill>
                <a:latin typeface="Arial" pitchFamily="34" charset="0"/>
                <a:cs typeface="Arial" pitchFamily="34" charset="0"/>
              </a:rPr>
              <a:t> </a:t>
            </a:r>
            <a:r>
              <a:rPr lang="en-US" sz="2400" dirty="0">
                <a:latin typeface="Arial" pitchFamily="34" charset="0"/>
                <a:cs typeface="Arial" pitchFamily="34" charset="0"/>
              </a:rPr>
              <a:t>the energy                             producing organelles</a:t>
            </a:r>
          </a:p>
          <a:p>
            <a:pPr algn="l" rtl="0"/>
            <a:r>
              <a:rPr lang="en-US" sz="2400" dirty="0">
                <a:latin typeface="Arial" pitchFamily="34" charset="0"/>
                <a:cs typeface="Arial" pitchFamily="34" charset="0"/>
              </a:rPr>
              <a:t>Mitochondrial DNA is 16Kbp small                                  circular dsDNA (2-10 copies) codes                                         for 37 genes (inherited from mother)</a:t>
            </a:r>
          </a:p>
          <a:p>
            <a:pPr algn="l" rtl="0"/>
            <a:r>
              <a:rPr lang="en-US" sz="2400" dirty="0">
                <a:latin typeface="Arial" pitchFamily="34" charset="0"/>
                <a:cs typeface="Arial" pitchFamily="34" charset="0"/>
              </a:rPr>
              <a:t>Genomic DNA contains genetic data                                    of organism with size of                                                       300 million </a:t>
            </a:r>
            <a:r>
              <a:rPr lang="en-US" sz="2400" dirty="0" err="1">
                <a:latin typeface="Arial" pitchFamily="34" charset="0"/>
                <a:cs typeface="Arial" pitchFamily="34" charset="0"/>
              </a:rPr>
              <a:t>bp</a:t>
            </a:r>
            <a:r>
              <a:rPr lang="en-US" sz="2400" dirty="0">
                <a:latin typeface="Arial" pitchFamily="34" charset="0"/>
                <a:cs typeface="Arial" pitchFamily="34" charset="0"/>
              </a:rPr>
              <a:t> and codes for                                           25,000 genes arranged on 23                           chromosomes (haploid cell,                                    gametes/sex cells)</a:t>
            </a:r>
          </a:p>
          <a:p>
            <a:pPr algn="l" rtl="0"/>
            <a:endParaRPr lang="en-US" sz="2400" dirty="0">
              <a:latin typeface="Arial" pitchFamily="34" charset="0"/>
              <a:cs typeface="Arial" pitchFamily="34" charset="0"/>
            </a:endParaRP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4" name="مربع نص 14">
            <a:extLst>
              <a:ext uri="{FF2B5EF4-FFF2-40B4-BE49-F238E27FC236}">
                <a16:creationId xmlns:a16="http://schemas.microsoft.com/office/drawing/2014/main" id="{61ABE1DC-1345-084D-8B6B-8D4D06E4C41F}"/>
              </a:ext>
            </a:extLst>
          </p:cNvPr>
          <p:cNvSpPr txBox="1"/>
          <p:nvPr/>
        </p:nvSpPr>
        <p:spPr>
          <a:xfrm>
            <a:off x="5887341" y="3140968"/>
            <a:ext cx="1636987" cy="276999"/>
          </a:xfrm>
          <a:prstGeom prst="rect">
            <a:avLst/>
          </a:prstGeom>
          <a:noFill/>
        </p:spPr>
        <p:txBody>
          <a:bodyPr wrap="none" rtlCol="0">
            <a:spAutoFit/>
          </a:bodyPr>
          <a:lstStyle/>
          <a:p>
            <a:r>
              <a:rPr lang="en-US" sz="1200" b="1" dirty="0">
                <a:latin typeface="Arial" pitchFamily="34" charset="0"/>
                <a:cs typeface="Arial" pitchFamily="34" charset="0"/>
              </a:rPr>
              <a:t>Chromosomal  DNA</a:t>
            </a:r>
            <a:endParaRPr lang="en-GB" sz="1200"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003544C5-EDBD-D04B-B76E-1DD94CF37656}"/>
              </a:ext>
            </a:extLst>
          </p:cNvPr>
          <p:cNvGrpSpPr/>
          <p:nvPr/>
        </p:nvGrpSpPr>
        <p:grpSpPr>
          <a:xfrm>
            <a:off x="5933581" y="3398801"/>
            <a:ext cx="2929108" cy="3272528"/>
            <a:chOff x="5933581" y="3398801"/>
            <a:chExt cx="2929108" cy="3272528"/>
          </a:xfrm>
        </p:grpSpPr>
        <p:grpSp>
          <p:nvGrpSpPr>
            <p:cNvPr id="19" name="مجموعة 16">
              <a:extLst>
                <a:ext uri="{FF2B5EF4-FFF2-40B4-BE49-F238E27FC236}">
                  <a16:creationId xmlns:a16="http://schemas.microsoft.com/office/drawing/2014/main" id="{78F94319-1ED4-CD41-ACAE-F28606778EF0}"/>
                </a:ext>
              </a:extLst>
            </p:cNvPr>
            <p:cNvGrpSpPr/>
            <p:nvPr/>
          </p:nvGrpSpPr>
          <p:grpSpPr>
            <a:xfrm>
              <a:off x="5940152" y="4066242"/>
              <a:ext cx="2922537" cy="2605087"/>
              <a:chOff x="5929321" y="3286124"/>
              <a:chExt cx="2922537" cy="2605087"/>
            </a:xfrm>
          </p:grpSpPr>
          <p:pic>
            <p:nvPicPr>
              <p:cNvPr id="22" name="Picture 3">
                <a:extLst>
                  <a:ext uri="{FF2B5EF4-FFF2-40B4-BE49-F238E27FC236}">
                    <a16:creationId xmlns:a16="http://schemas.microsoft.com/office/drawing/2014/main" id="{A4022CB2-7BF0-FC46-AA98-C6A1A86BA825}"/>
                  </a:ext>
                </a:extLst>
              </p:cNvPr>
              <p:cNvPicPr>
                <a:picLocks noChangeAspect="1" noChangeArrowheads="1"/>
              </p:cNvPicPr>
              <p:nvPr/>
            </p:nvPicPr>
            <p:blipFill>
              <a:blip r:embed="rId4"/>
              <a:srcRect t="8007"/>
              <a:stretch>
                <a:fillRect/>
              </a:stretch>
            </p:blipFill>
            <p:spPr bwMode="auto">
              <a:xfrm>
                <a:off x="5929321" y="3286124"/>
                <a:ext cx="2922537" cy="2605087"/>
              </a:xfrm>
              <a:prstGeom prst="rect">
                <a:avLst/>
              </a:prstGeom>
              <a:noFill/>
              <a:ln w="9525">
                <a:noFill/>
                <a:miter lim="800000"/>
                <a:headEnd/>
                <a:tailEnd/>
              </a:ln>
              <a:effectLst/>
            </p:spPr>
          </p:pic>
          <p:cxnSp>
            <p:nvCxnSpPr>
              <p:cNvPr id="21" name="رابط مستقيم 15">
                <a:extLst>
                  <a:ext uri="{FF2B5EF4-FFF2-40B4-BE49-F238E27FC236}">
                    <a16:creationId xmlns:a16="http://schemas.microsoft.com/office/drawing/2014/main" id="{8705D7D8-AD91-B54A-804C-7AFADC7F036F}"/>
                  </a:ext>
                </a:extLst>
              </p:cNvPr>
              <p:cNvCxnSpPr/>
              <p:nvPr/>
            </p:nvCxnSpPr>
            <p:spPr>
              <a:xfrm>
                <a:off x="7589858" y="3576638"/>
                <a:ext cx="214314" cy="142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0B2CDEAD-84EB-9949-9DF2-4DA7F0549144}"/>
                </a:ext>
              </a:extLst>
            </p:cNvPr>
            <p:cNvPicPr>
              <a:picLocks noChangeAspect="1"/>
            </p:cNvPicPr>
            <p:nvPr/>
          </p:nvPicPr>
          <p:blipFill rotWithShape="1">
            <a:blip r:embed="rId5"/>
            <a:srcRect l="6531" t="1575" r="4640" b="10606"/>
            <a:stretch/>
          </p:blipFill>
          <p:spPr>
            <a:xfrm>
              <a:off x="5933581" y="3398801"/>
              <a:ext cx="1662755" cy="1172610"/>
            </a:xfrm>
            <a:prstGeom prst="rect">
              <a:avLst/>
            </a:prstGeom>
          </p:spPr>
        </p:pic>
      </p:grpSp>
      <p:sp>
        <p:nvSpPr>
          <p:cNvPr id="26" name="مربع نص 17">
            <a:extLst>
              <a:ext uri="{FF2B5EF4-FFF2-40B4-BE49-F238E27FC236}">
                <a16:creationId xmlns:a16="http://schemas.microsoft.com/office/drawing/2014/main" id="{2B0F4A8A-3D2D-B745-829C-79E8C29C8A7C}"/>
              </a:ext>
            </a:extLst>
          </p:cNvPr>
          <p:cNvSpPr txBox="1"/>
          <p:nvPr/>
        </p:nvSpPr>
        <p:spPr>
          <a:xfrm>
            <a:off x="7501330" y="5589240"/>
            <a:ext cx="1571264" cy="276999"/>
          </a:xfrm>
          <a:prstGeom prst="rect">
            <a:avLst/>
          </a:prstGeom>
          <a:noFill/>
        </p:spPr>
        <p:txBody>
          <a:bodyPr wrap="none" rtlCol="0">
            <a:spAutoFit/>
          </a:bodyPr>
          <a:lstStyle/>
          <a:p>
            <a:r>
              <a:rPr lang="en-US" sz="1200" b="1" dirty="0">
                <a:latin typeface="Arial" pitchFamily="34" charset="0"/>
                <a:cs typeface="Arial" pitchFamily="34" charset="0"/>
              </a:rPr>
              <a:t>Mitochondrial DNA</a:t>
            </a:r>
            <a:endParaRPr lang="en-GB" sz="1200" b="1"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184752192"/>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224136"/>
          </a:xfrm>
        </p:spPr>
        <p:txBody>
          <a:bodyPr>
            <a:normAutofit/>
          </a:bodyPr>
          <a:lstStyle/>
          <a:p>
            <a:pPr rtl="0"/>
            <a:r>
              <a:rPr lang="en-US" dirty="0">
                <a:solidFill>
                  <a:srgbClr val="C00000"/>
                </a:solidFill>
              </a:rPr>
              <a:t>Types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12776"/>
            <a:ext cx="8615394" cy="6768752"/>
          </a:xfrm>
        </p:spPr>
        <p:txBody>
          <a:bodyPr>
            <a:noAutofit/>
          </a:bodyPr>
          <a:lstStyle/>
          <a:p>
            <a:pPr algn="l" rtl="0"/>
            <a:r>
              <a:rPr lang="en-US" sz="2400" dirty="0">
                <a:latin typeface="Arial" pitchFamily="34" charset="0"/>
                <a:cs typeface="Arial" pitchFamily="34" charset="0"/>
              </a:rPr>
              <a:t>Somatic cell (diploid) consists of 23 pairs of chromosomes (46 chromosomes) code for different 25,000 genes (duplicate, one copy from each parent) with total size of 600 million bp</a:t>
            </a:r>
          </a:p>
          <a:p>
            <a:pPr algn="l" rtl="0"/>
            <a:r>
              <a:rPr lang="en-US" sz="2400" dirty="0">
                <a:latin typeface="Arial" pitchFamily="34" charset="0"/>
                <a:cs typeface="Arial" pitchFamily="34" charset="0"/>
              </a:rPr>
              <a:t>Genomic DNA is inherited from both parents (half from the mother and half from the father)</a:t>
            </a:r>
          </a:p>
          <a:p>
            <a:pPr algn="l" rtl="0"/>
            <a:r>
              <a:rPr lang="en-US" sz="2400" dirty="0">
                <a:latin typeface="Arial" pitchFamily="34" charset="0"/>
                <a:cs typeface="Arial" pitchFamily="34" charset="0"/>
              </a:rPr>
              <a:t> In diploid cell, if DNA is laid out end to end, the total length will be approximately 2 meters</a:t>
            </a:r>
          </a:p>
          <a:p>
            <a:pPr algn="l" rtl="0"/>
            <a:r>
              <a:rPr lang="en-US" sz="2400" dirty="0">
                <a:latin typeface="Arial" pitchFamily="34" charset="0"/>
                <a:cs typeface="Arial" pitchFamily="34" charset="0"/>
              </a:rPr>
              <a:t>We have enough DNA to make 70 round trips from earth to sun</a:t>
            </a:r>
          </a:p>
          <a:p>
            <a:pPr algn="l" rtl="0"/>
            <a:r>
              <a:rPr lang="en-US" sz="2400" dirty="0">
                <a:latin typeface="Arial" pitchFamily="34" charset="0"/>
                <a:cs typeface="Arial" pitchFamily="34" charset="0"/>
              </a:rPr>
              <a:t>Human genome project (1990-2003)</a:t>
            </a:r>
          </a:p>
          <a:p>
            <a:pPr marL="0" indent="0" algn="l" rtl="0">
              <a:buNone/>
            </a:pPr>
            <a:endParaRPr lang="en-US" sz="2400" dirty="0">
              <a:latin typeface="Arial" pitchFamily="34" charset="0"/>
              <a:cs typeface="Arial" pitchFamily="34" charset="0"/>
            </a:endParaRP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16210920"/>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143000"/>
          </a:xfrm>
        </p:spPr>
        <p:txBody>
          <a:bodyPr>
            <a:normAutofit/>
          </a:bodyPr>
          <a:lstStyle/>
          <a:p>
            <a:pPr rtl="0"/>
            <a:r>
              <a:rPr lang="en-US" dirty="0">
                <a:solidFill>
                  <a:srgbClr val="C00000"/>
                </a:solidFill>
              </a:rPr>
              <a:t>DNA Packaging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357274"/>
            <a:ext cx="8615394" cy="5960158"/>
          </a:xfrm>
        </p:spPr>
        <p:txBody>
          <a:bodyPr>
            <a:noAutofit/>
          </a:bodyPr>
          <a:lstStyle/>
          <a:p>
            <a:pPr algn="l" rtl="0"/>
            <a:r>
              <a:rPr lang="en-US" sz="2800" dirty="0">
                <a:latin typeface="Arial" pitchFamily="34" charset="0"/>
                <a:cs typeface="Arial" pitchFamily="34" charset="0"/>
              </a:rPr>
              <a:t>DNA is arranged into three different levels of organization:</a:t>
            </a:r>
          </a:p>
          <a:p>
            <a:pPr marL="514350" indent="-514350" algn="l" rtl="0">
              <a:buAutoNum type="arabicPeriod"/>
            </a:pPr>
            <a:r>
              <a:rPr lang="en-US" sz="2400" dirty="0">
                <a:latin typeface="Arial" pitchFamily="34" charset="0"/>
                <a:cs typeface="Arial" pitchFamily="34" charset="0"/>
              </a:rPr>
              <a:t>Nucleosome: DNA is wrapped around histone                                                proteins (octamer)</a:t>
            </a:r>
            <a:endParaRPr lang="en-US" sz="2800" dirty="0">
              <a:latin typeface="Arial" pitchFamily="34" charset="0"/>
              <a:cs typeface="Arial" pitchFamily="34" charset="0"/>
            </a:endParaRPr>
          </a:p>
          <a:p>
            <a:pPr marL="514350" indent="-514350" algn="l" rtl="0">
              <a:buFont typeface="+mj-lt"/>
              <a:buAutoNum type="arabicPeriod" startAt="2"/>
            </a:pPr>
            <a:r>
              <a:rPr lang="en-US" sz="2400" dirty="0">
                <a:latin typeface="Arial" pitchFamily="34" charset="0"/>
                <a:cs typeface="Arial" pitchFamily="34" charset="0"/>
              </a:rPr>
              <a:t>Chromatin fibers: nucleosomes coil and form loops</a:t>
            </a:r>
            <a:endParaRPr lang="en-US" sz="2800" dirty="0">
              <a:latin typeface="Arial" pitchFamily="34" charset="0"/>
              <a:cs typeface="Arial" pitchFamily="34" charset="0"/>
            </a:endParaRPr>
          </a:p>
          <a:p>
            <a:pPr marL="514350" indent="-514350" algn="l" rtl="0">
              <a:buFont typeface="+mj-lt"/>
              <a:buAutoNum type="arabicPeriod" startAt="3"/>
            </a:pPr>
            <a:r>
              <a:rPr lang="en-US" sz="2400" dirty="0">
                <a:latin typeface="Arial" pitchFamily="34" charset="0"/>
                <a:cs typeface="Arial" pitchFamily="34" charset="0"/>
              </a:rPr>
              <a:t>Chromosomes: chromatin fiber is further condensed   </a:t>
            </a: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 name="Picture 18">
            <a:extLst>
              <a:ext uri="{FF2B5EF4-FFF2-40B4-BE49-F238E27FC236}">
                <a16:creationId xmlns:a16="http://schemas.microsoft.com/office/drawing/2014/main" id="{6590459F-984F-2645-B5ED-80077BD8E604}"/>
              </a:ext>
            </a:extLst>
          </p:cNvPr>
          <p:cNvPicPr>
            <a:picLocks noChangeAspect="1"/>
          </p:cNvPicPr>
          <p:nvPr/>
        </p:nvPicPr>
        <p:blipFill rotWithShape="1">
          <a:blip r:embed="rId4"/>
          <a:srcRect r="65906"/>
          <a:stretch/>
        </p:blipFill>
        <p:spPr>
          <a:xfrm>
            <a:off x="1596545" y="4071290"/>
            <a:ext cx="2111359" cy="2786710"/>
          </a:xfrm>
          <a:prstGeom prst="rect">
            <a:avLst/>
          </a:prstGeom>
        </p:spPr>
      </p:pic>
      <p:pic>
        <p:nvPicPr>
          <p:cNvPr id="20" name="Picture 19">
            <a:extLst>
              <a:ext uri="{FF2B5EF4-FFF2-40B4-BE49-F238E27FC236}">
                <a16:creationId xmlns:a16="http://schemas.microsoft.com/office/drawing/2014/main" id="{B1DA72A9-04D5-234B-8E9D-143DD448F6A1}"/>
              </a:ext>
            </a:extLst>
          </p:cNvPr>
          <p:cNvPicPr>
            <a:picLocks noChangeAspect="1"/>
          </p:cNvPicPr>
          <p:nvPr/>
        </p:nvPicPr>
        <p:blipFill rotWithShape="1">
          <a:blip r:embed="rId4"/>
          <a:srcRect r="33457"/>
          <a:stretch/>
        </p:blipFill>
        <p:spPr>
          <a:xfrm>
            <a:off x="1547664" y="4071290"/>
            <a:ext cx="4120803" cy="2786710"/>
          </a:xfrm>
          <a:prstGeom prst="rect">
            <a:avLst/>
          </a:prstGeom>
        </p:spPr>
      </p:pic>
      <p:pic>
        <p:nvPicPr>
          <p:cNvPr id="21" name="Picture 20">
            <a:extLst>
              <a:ext uri="{FF2B5EF4-FFF2-40B4-BE49-F238E27FC236}">
                <a16:creationId xmlns:a16="http://schemas.microsoft.com/office/drawing/2014/main" id="{0B120D32-75C5-ED4E-96AC-1E40DF45EDD3}"/>
              </a:ext>
            </a:extLst>
          </p:cNvPr>
          <p:cNvPicPr>
            <a:picLocks noChangeAspect="1"/>
          </p:cNvPicPr>
          <p:nvPr/>
        </p:nvPicPr>
        <p:blipFill>
          <a:blip r:embed="rId4"/>
          <a:stretch>
            <a:fillRect/>
          </a:stretch>
        </p:blipFill>
        <p:spPr>
          <a:xfrm>
            <a:off x="1547664" y="4071290"/>
            <a:ext cx="6192688" cy="2786710"/>
          </a:xfrm>
          <a:prstGeom prst="rect">
            <a:avLst/>
          </a:prstGeom>
        </p:spPr>
      </p:pic>
    </p:spTree>
    <p:custDataLst>
      <p:tags r:id="rId1"/>
    </p:custDataLst>
    <p:extLst>
      <p:ext uri="{BB962C8B-B14F-4D97-AF65-F5344CB8AC3E}">
        <p14:creationId xmlns:p14="http://schemas.microsoft.com/office/powerpoint/2010/main" val="353540379"/>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linds(horizont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blinds(horizontal)">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3|11.6|55|32.2"/>
</p:tagLst>
</file>

<file path=ppt/tags/tag10.xml><?xml version="1.0" encoding="utf-8"?>
<p:tagLst xmlns:a="http://schemas.openxmlformats.org/drawingml/2006/main" xmlns:r="http://schemas.openxmlformats.org/officeDocument/2006/relationships" xmlns:p="http://schemas.openxmlformats.org/presentationml/2006/main">
  <p:tag name="TIMING" val="|57.2|19.4|1|1.3|3.1"/>
</p:tagLst>
</file>

<file path=ppt/tags/tag11.xml><?xml version="1.0" encoding="utf-8"?>
<p:tagLst xmlns:a="http://schemas.openxmlformats.org/drawingml/2006/main" xmlns:r="http://schemas.openxmlformats.org/officeDocument/2006/relationships" xmlns:p="http://schemas.openxmlformats.org/presentationml/2006/main">
  <p:tag name="TIMING" val="|30.4|1.3|1.3|16.5|15.4|89.7"/>
</p:tagLst>
</file>

<file path=ppt/tags/tag12.xml><?xml version="1.0" encoding="utf-8"?>
<p:tagLst xmlns:a="http://schemas.openxmlformats.org/drawingml/2006/main" xmlns:r="http://schemas.openxmlformats.org/officeDocument/2006/relationships" xmlns:p="http://schemas.openxmlformats.org/presentationml/2006/main">
  <p:tag name="TIMING" val="|102"/>
</p:tagLst>
</file>

<file path=ppt/tags/tag13.xml><?xml version="1.0" encoding="utf-8"?>
<p:tagLst xmlns:a="http://schemas.openxmlformats.org/drawingml/2006/main" xmlns:r="http://schemas.openxmlformats.org/officeDocument/2006/relationships" xmlns:p="http://schemas.openxmlformats.org/presentationml/2006/main">
  <p:tag name="TIMING" val="|30.4|1.3|1.3|16.5|15.4|89.7"/>
</p:tagLst>
</file>

<file path=ppt/tags/tag14.xml><?xml version="1.0" encoding="utf-8"?>
<p:tagLst xmlns:a="http://schemas.openxmlformats.org/drawingml/2006/main" xmlns:r="http://schemas.openxmlformats.org/officeDocument/2006/relationships" xmlns:p="http://schemas.openxmlformats.org/presentationml/2006/main">
  <p:tag name="TIMING" val="|102"/>
</p:tagLst>
</file>

<file path=ppt/tags/tag15.xml><?xml version="1.0" encoding="utf-8"?>
<p:tagLst xmlns:a="http://schemas.openxmlformats.org/drawingml/2006/main" xmlns:r="http://schemas.openxmlformats.org/officeDocument/2006/relationships" xmlns:p="http://schemas.openxmlformats.org/presentationml/2006/main">
  <p:tag name="TIMING" val="|119.7"/>
</p:tagLst>
</file>

<file path=ppt/tags/tag16.xml><?xml version="1.0" encoding="utf-8"?>
<p:tagLst xmlns:a="http://schemas.openxmlformats.org/drawingml/2006/main" xmlns:r="http://schemas.openxmlformats.org/officeDocument/2006/relationships" xmlns:p="http://schemas.openxmlformats.org/presentationml/2006/main">
  <p:tag name="TIMING" val="|102"/>
</p:tagLst>
</file>

<file path=ppt/tags/tag17.xml><?xml version="1.0" encoding="utf-8"?>
<p:tagLst xmlns:a="http://schemas.openxmlformats.org/drawingml/2006/main" xmlns:r="http://schemas.openxmlformats.org/officeDocument/2006/relationships" xmlns:p="http://schemas.openxmlformats.org/presentationml/2006/main">
  <p:tag name="TIMING" val="|12|20.1|3.1"/>
</p:tagLst>
</file>

<file path=ppt/tags/tag2.xml><?xml version="1.0" encoding="utf-8"?>
<p:tagLst xmlns:a="http://schemas.openxmlformats.org/drawingml/2006/main" xmlns:r="http://schemas.openxmlformats.org/officeDocument/2006/relationships" xmlns:p="http://schemas.openxmlformats.org/presentationml/2006/main">
  <p:tag name="TIMING" val="|63.3|11.6|55|32.2"/>
</p:tagLst>
</file>

<file path=ppt/tags/tag3.xml><?xml version="1.0" encoding="utf-8"?>
<p:tagLst xmlns:a="http://schemas.openxmlformats.org/drawingml/2006/main" xmlns:r="http://schemas.openxmlformats.org/officeDocument/2006/relationships" xmlns:p="http://schemas.openxmlformats.org/presentationml/2006/main">
  <p:tag name="TIMING" val="|63.3|11.6|55|32.2"/>
</p:tagLst>
</file>

<file path=ppt/tags/tag4.xml><?xml version="1.0" encoding="utf-8"?>
<p:tagLst xmlns:a="http://schemas.openxmlformats.org/drawingml/2006/main" xmlns:r="http://schemas.openxmlformats.org/officeDocument/2006/relationships" xmlns:p="http://schemas.openxmlformats.org/presentationml/2006/main">
  <p:tag name="TIMING" val="|63.3|11.6|55|32.2"/>
</p:tagLst>
</file>

<file path=ppt/tags/tag5.xml><?xml version="1.0" encoding="utf-8"?>
<p:tagLst xmlns:a="http://schemas.openxmlformats.org/drawingml/2006/main" xmlns:r="http://schemas.openxmlformats.org/officeDocument/2006/relationships" xmlns:p="http://schemas.openxmlformats.org/presentationml/2006/main">
  <p:tag name="TIMING" val="|58.2|10.2"/>
</p:tagLst>
</file>

<file path=ppt/tags/tag6.xml><?xml version="1.0" encoding="utf-8"?>
<p:tagLst xmlns:a="http://schemas.openxmlformats.org/drawingml/2006/main" xmlns:r="http://schemas.openxmlformats.org/officeDocument/2006/relationships" xmlns:p="http://schemas.openxmlformats.org/presentationml/2006/main">
  <p:tag name="TIMING" val="|58.2|10.2"/>
</p:tagLst>
</file>

<file path=ppt/tags/tag7.xml><?xml version="1.0" encoding="utf-8"?>
<p:tagLst xmlns:a="http://schemas.openxmlformats.org/drawingml/2006/main" xmlns:r="http://schemas.openxmlformats.org/officeDocument/2006/relationships" xmlns:p="http://schemas.openxmlformats.org/presentationml/2006/main">
  <p:tag name="TIMING" val="|58.2|10.2"/>
</p:tagLst>
</file>

<file path=ppt/tags/tag8.xml><?xml version="1.0" encoding="utf-8"?>
<p:tagLst xmlns:a="http://schemas.openxmlformats.org/drawingml/2006/main" xmlns:r="http://schemas.openxmlformats.org/officeDocument/2006/relationships" xmlns:p="http://schemas.openxmlformats.org/presentationml/2006/main">
  <p:tag name="TIMING" val="|102"/>
</p:tagLst>
</file>

<file path=ppt/tags/tag9.xml><?xml version="1.0" encoding="utf-8"?>
<p:tagLst xmlns:a="http://schemas.openxmlformats.org/drawingml/2006/main" xmlns:r="http://schemas.openxmlformats.org/officeDocument/2006/relationships" xmlns:p="http://schemas.openxmlformats.org/presentationml/2006/main">
  <p:tag name="TIMING" val="|57.2|19.4|1|1.3|3.1"/>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D14C1980679148AD386C14C311F56E" ma:contentTypeVersion="5" ma:contentTypeDescription="Create a new document." ma:contentTypeScope="" ma:versionID="e6d98ed2a843d42206afb91b3ef4666a">
  <xsd:schema xmlns:xsd="http://www.w3.org/2001/XMLSchema" xmlns:xs="http://www.w3.org/2001/XMLSchema" xmlns:p="http://schemas.microsoft.com/office/2006/metadata/properties" xmlns:ns2="437d331c-7ac0-49cd-8043-93df83c23efb" targetNamespace="http://schemas.microsoft.com/office/2006/metadata/properties" ma:root="true" ma:fieldsID="36e2c7202c629d1e026f06a10c68615a" ns2:_="">
    <xsd:import namespace="437d331c-7ac0-49cd-8043-93df83c23e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7d331c-7ac0-49cd-8043-93df83c23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15353C-2D5D-49B3-9E74-F6266E9D186E}"/>
</file>

<file path=customXml/itemProps2.xml><?xml version="1.0" encoding="utf-8"?>
<ds:datastoreItem xmlns:ds="http://schemas.openxmlformats.org/officeDocument/2006/customXml" ds:itemID="{CD7F490E-164C-4EB1-8332-78CB2697F6FB}"/>
</file>

<file path=customXml/itemProps3.xml><?xml version="1.0" encoding="utf-8"?>
<ds:datastoreItem xmlns:ds="http://schemas.openxmlformats.org/officeDocument/2006/customXml" ds:itemID="{AA8A6F1C-A805-4214-99DB-0F1802E2B1CE}"/>
</file>

<file path=docProps/app.xml><?xml version="1.0" encoding="utf-8"?>
<Properties xmlns="http://schemas.openxmlformats.org/officeDocument/2006/extended-properties" xmlns:vt="http://schemas.openxmlformats.org/officeDocument/2006/docPropsVTypes">
  <TotalTime>18939</TotalTime>
  <Words>1089</Words>
  <Application>Microsoft Macintosh PowerPoint</Application>
  <PresentationFormat>On-screen Show (4:3)</PresentationFormat>
  <Paragraphs>146</Paragraphs>
  <Slides>21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سمة Office</vt:lpstr>
      <vt:lpstr>Genomic DNA Extraction</vt:lpstr>
      <vt:lpstr>Part  I</vt:lpstr>
      <vt:lpstr>Extraction of DNA</vt:lpstr>
      <vt:lpstr>Extraction of DNA</vt:lpstr>
      <vt:lpstr>DNA Fingerprinting </vt:lpstr>
      <vt:lpstr>DNA Fingerprinting </vt:lpstr>
      <vt:lpstr>Types of DNA</vt:lpstr>
      <vt:lpstr>Types of DNA</vt:lpstr>
      <vt:lpstr>DNA Packaging </vt:lpstr>
      <vt:lpstr>Bacterial DNA</vt:lpstr>
      <vt:lpstr>DNA Extraction Kits</vt:lpstr>
      <vt:lpstr>DNA Extraction Kits</vt:lpstr>
      <vt:lpstr>DNA Isolation from Various Samples</vt:lpstr>
      <vt:lpstr>Human Samples</vt:lpstr>
      <vt:lpstr>DNA Isolation from Various Samples</vt:lpstr>
      <vt:lpstr>Human Samples </vt:lpstr>
      <vt:lpstr>Blood Sample</vt:lpstr>
      <vt:lpstr>Human Samples </vt:lpstr>
      <vt:lpstr>DNA Isolation from Various Samples</vt:lpstr>
      <vt:lpstr>DNA Isolation from Various Samples</vt:lpstr>
      <vt:lpstr>DNA Isolation from Various Samples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Dr. Nesrin R. Muafi</cp:lastModifiedBy>
  <cp:revision>507</cp:revision>
  <dcterms:created xsi:type="dcterms:W3CDTF">2014-10-12T07:45:16Z</dcterms:created>
  <dcterms:modified xsi:type="dcterms:W3CDTF">2023-03-19T19:18:47Z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0x01010099D14C1980679148AD386C14C311F56E</vt:lpwstr>
  </property>
</Properties>
</file>