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77" r:id="rId3"/>
  </p:sldMasterIdLst>
  <p:notesMasterIdLst>
    <p:notesMasterId r:id="rId50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6" r:id="rId20"/>
    <p:sldId id="278" r:id="rId21"/>
    <p:sldId id="279" r:id="rId22"/>
    <p:sldId id="281" r:id="rId23"/>
    <p:sldId id="283" r:id="rId24"/>
    <p:sldId id="284" r:id="rId25"/>
    <p:sldId id="285" r:id="rId26"/>
    <p:sldId id="287" r:id="rId27"/>
    <p:sldId id="289" r:id="rId28"/>
    <p:sldId id="321" r:id="rId29"/>
    <p:sldId id="322" r:id="rId30"/>
    <p:sldId id="325" r:id="rId31"/>
    <p:sldId id="327" r:id="rId32"/>
    <p:sldId id="329" r:id="rId33"/>
    <p:sldId id="331" r:id="rId34"/>
    <p:sldId id="274" r:id="rId35"/>
    <p:sldId id="275" r:id="rId36"/>
    <p:sldId id="334" r:id="rId37"/>
    <p:sldId id="335" r:id="rId38"/>
    <p:sldId id="336" r:id="rId39"/>
    <p:sldId id="337" r:id="rId40"/>
    <p:sldId id="338" r:id="rId41"/>
    <p:sldId id="299" r:id="rId42"/>
    <p:sldId id="300" r:id="rId43"/>
    <p:sldId id="339" r:id="rId44"/>
    <p:sldId id="340" r:id="rId45"/>
    <p:sldId id="341" r:id="rId46"/>
    <p:sldId id="342" r:id="rId47"/>
    <p:sldId id="343" r:id="rId48"/>
    <p:sldId id="344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07BD"/>
    <a:srgbClr val="3D34F6"/>
    <a:srgbClr val="00FF00"/>
    <a:srgbClr val="C604BD"/>
    <a:srgbClr val="04CA0D"/>
    <a:srgbClr val="140B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 /><Relationship Id="rId18" Type="http://schemas.openxmlformats.org/officeDocument/2006/relationships/slide" Target="slides/slide15.xml" /><Relationship Id="rId26" Type="http://schemas.openxmlformats.org/officeDocument/2006/relationships/slide" Target="slides/slide23.xml" /><Relationship Id="rId39" Type="http://schemas.openxmlformats.org/officeDocument/2006/relationships/slide" Target="slides/slide36.xml" /><Relationship Id="rId3" Type="http://schemas.openxmlformats.org/officeDocument/2006/relationships/slideMaster" Target="slideMasters/slideMaster3.xml" /><Relationship Id="rId21" Type="http://schemas.openxmlformats.org/officeDocument/2006/relationships/slide" Target="slides/slide18.xml" /><Relationship Id="rId34" Type="http://schemas.openxmlformats.org/officeDocument/2006/relationships/slide" Target="slides/slide31.xml" /><Relationship Id="rId42" Type="http://schemas.openxmlformats.org/officeDocument/2006/relationships/slide" Target="slides/slide39.xml" /><Relationship Id="rId47" Type="http://schemas.openxmlformats.org/officeDocument/2006/relationships/slide" Target="slides/slide44.xml" /><Relationship Id="rId50" Type="http://schemas.openxmlformats.org/officeDocument/2006/relationships/notesMaster" Target="notesMasters/notesMaster1.xml" /><Relationship Id="rId7" Type="http://schemas.openxmlformats.org/officeDocument/2006/relationships/slide" Target="slides/slide4.xml" /><Relationship Id="rId12" Type="http://schemas.openxmlformats.org/officeDocument/2006/relationships/slide" Target="slides/slide9.xml" /><Relationship Id="rId17" Type="http://schemas.openxmlformats.org/officeDocument/2006/relationships/slide" Target="slides/slide14.xml" /><Relationship Id="rId25" Type="http://schemas.openxmlformats.org/officeDocument/2006/relationships/slide" Target="slides/slide22.xml" /><Relationship Id="rId33" Type="http://schemas.openxmlformats.org/officeDocument/2006/relationships/slide" Target="slides/slide30.xml" /><Relationship Id="rId38" Type="http://schemas.openxmlformats.org/officeDocument/2006/relationships/slide" Target="slides/slide35.xml" /><Relationship Id="rId46" Type="http://schemas.openxmlformats.org/officeDocument/2006/relationships/slide" Target="slides/slide43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3.xml" /><Relationship Id="rId20" Type="http://schemas.openxmlformats.org/officeDocument/2006/relationships/slide" Target="slides/slide17.xml" /><Relationship Id="rId29" Type="http://schemas.openxmlformats.org/officeDocument/2006/relationships/slide" Target="slides/slide26.xml" /><Relationship Id="rId41" Type="http://schemas.openxmlformats.org/officeDocument/2006/relationships/slide" Target="slides/slide38.xml" /><Relationship Id="rId54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3.xml" /><Relationship Id="rId11" Type="http://schemas.openxmlformats.org/officeDocument/2006/relationships/slide" Target="slides/slide8.xml" /><Relationship Id="rId24" Type="http://schemas.openxmlformats.org/officeDocument/2006/relationships/slide" Target="slides/slide21.xml" /><Relationship Id="rId32" Type="http://schemas.openxmlformats.org/officeDocument/2006/relationships/slide" Target="slides/slide29.xml" /><Relationship Id="rId37" Type="http://schemas.openxmlformats.org/officeDocument/2006/relationships/slide" Target="slides/slide34.xml" /><Relationship Id="rId40" Type="http://schemas.openxmlformats.org/officeDocument/2006/relationships/slide" Target="slides/slide37.xml" /><Relationship Id="rId45" Type="http://schemas.openxmlformats.org/officeDocument/2006/relationships/slide" Target="slides/slide42.xml" /><Relationship Id="rId53" Type="http://schemas.openxmlformats.org/officeDocument/2006/relationships/theme" Target="theme/theme1.xml" /><Relationship Id="rId5" Type="http://schemas.openxmlformats.org/officeDocument/2006/relationships/slide" Target="slides/slide2.xml" /><Relationship Id="rId15" Type="http://schemas.openxmlformats.org/officeDocument/2006/relationships/slide" Target="slides/slide12.xml" /><Relationship Id="rId23" Type="http://schemas.openxmlformats.org/officeDocument/2006/relationships/slide" Target="slides/slide20.xml" /><Relationship Id="rId28" Type="http://schemas.openxmlformats.org/officeDocument/2006/relationships/slide" Target="slides/slide25.xml" /><Relationship Id="rId36" Type="http://schemas.openxmlformats.org/officeDocument/2006/relationships/slide" Target="slides/slide33.xml" /><Relationship Id="rId49" Type="http://schemas.openxmlformats.org/officeDocument/2006/relationships/slide" Target="slides/slide46.xml" /><Relationship Id="rId10" Type="http://schemas.openxmlformats.org/officeDocument/2006/relationships/slide" Target="slides/slide7.xml" /><Relationship Id="rId19" Type="http://schemas.openxmlformats.org/officeDocument/2006/relationships/slide" Target="slides/slide16.xml" /><Relationship Id="rId31" Type="http://schemas.openxmlformats.org/officeDocument/2006/relationships/slide" Target="slides/slide28.xml" /><Relationship Id="rId44" Type="http://schemas.openxmlformats.org/officeDocument/2006/relationships/slide" Target="slides/slide41.xml" /><Relationship Id="rId52" Type="http://schemas.openxmlformats.org/officeDocument/2006/relationships/viewProps" Target="viewProps.xml" /><Relationship Id="rId4" Type="http://schemas.openxmlformats.org/officeDocument/2006/relationships/slide" Target="slides/slide1.xml" /><Relationship Id="rId9" Type="http://schemas.openxmlformats.org/officeDocument/2006/relationships/slide" Target="slides/slide6.xml" /><Relationship Id="rId14" Type="http://schemas.openxmlformats.org/officeDocument/2006/relationships/slide" Target="slides/slide11.xml" /><Relationship Id="rId22" Type="http://schemas.openxmlformats.org/officeDocument/2006/relationships/slide" Target="slides/slide19.xml" /><Relationship Id="rId27" Type="http://schemas.openxmlformats.org/officeDocument/2006/relationships/slide" Target="slides/slide24.xml" /><Relationship Id="rId30" Type="http://schemas.openxmlformats.org/officeDocument/2006/relationships/slide" Target="slides/slide27.xml" /><Relationship Id="rId35" Type="http://schemas.openxmlformats.org/officeDocument/2006/relationships/slide" Target="slides/slide32.xml" /><Relationship Id="rId43" Type="http://schemas.openxmlformats.org/officeDocument/2006/relationships/slide" Target="slides/slide40.xml" /><Relationship Id="rId48" Type="http://schemas.openxmlformats.org/officeDocument/2006/relationships/slide" Target="slides/slide45.xml" /><Relationship Id="rId8" Type="http://schemas.openxmlformats.org/officeDocument/2006/relationships/slide" Target="slides/slide5.xml" /><Relationship Id="rId51" Type="http://schemas.openxmlformats.org/officeDocument/2006/relationships/presProps" Target="presProps.xml" 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 /><Relationship Id="rId2" Type="http://schemas.openxmlformats.org/officeDocument/2006/relationships/image" Target="../media/image14.wmf" /><Relationship Id="rId1" Type="http://schemas.openxmlformats.org/officeDocument/2006/relationships/image" Target="../media/image13.png" 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 /><Relationship Id="rId1" Type="http://schemas.openxmlformats.org/officeDocument/2006/relationships/image" Target="../media/image44.png" 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 /><Relationship Id="rId2" Type="http://schemas.openxmlformats.org/officeDocument/2006/relationships/image" Target="../media/image47.png" /><Relationship Id="rId1" Type="http://schemas.openxmlformats.org/officeDocument/2006/relationships/image" Target="../media/image46.png" 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 /><Relationship Id="rId1" Type="http://schemas.openxmlformats.org/officeDocument/2006/relationships/image" Target="../media/image44.png" 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 /><Relationship Id="rId1" Type="http://schemas.openxmlformats.org/officeDocument/2006/relationships/image" Target="../media/image50.png" 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png" 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 /><Relationship Id="rId1" Type="http://schemas.openxmlformats.org/officeDocument/2006/relationships/image" Target="../media/image54.png" 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png" 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png" 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 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 /><Relationship Id="rId1" Type="http://schemas.openxmlformats.org/officeDocument/2006/relationships/image" Target="../media/image21.png" 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 /><Relationship Id="rId1" Type="http://schemas.openxmlformats.org/officeDocument/2006/relationships/image" Target="../media/image25.png" 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 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 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 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 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 /><Relationship Id="rId1" Type="http://schemas.openxmlformats.org/officeDocument/2006/relationships/image" Target="../media/image41.png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8C6F49F-58C4-475D-A6EA-70E82E611050}" type="datetimeFigureOut">
              <a:rPr lang="ar-IQ" smtClean="0"/>
              <a:pPr/>
              <a:t>27/03/1445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43897AA-9158-4434-912F-FFE33F48E543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00945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897AA-9158-4434-912F-FFE33F48E543}" type="slidenum">
              <a:rPr lang="ar-IQ" smtClean="0"/>
              <a:pPr/>
              <a:t>1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98843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37E379-8794-4B01-96AD-E66DA69C0D58}" type="slidenum">
              <a:rPr kumimoji="0" lang="ar-IQ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ar-IQ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 11 October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 11 October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 11 October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عنوان، ونص، وقصاصة فن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قصاصة الفنية 3"/>
          <p:cNvSpPr>
            <a:spLocks noGrp="1"/>
          </p:cNvSpPr>
          <p:nvPr>
            <p:ph type="clipArt"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/>
          <a:p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431800" y="62293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Wednesday 11 October 2023</a:t>
            </a:r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3124200" y="62293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Dr. Aiman Qais Afar</a:t>
            </a:r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6731000" y="62293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8B07491-B98D-4481-9105-D80A17E3C26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عنوان، وقصاصة فنية، ون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قصاصة الفنية 2"/>
          <p:cNvSpPr>
            <a:spLocks noGrp="1"/>
          </p:cNvSpPr>
          <p:nvPr>
            <p:ph type="clipArt"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/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431800" y="62293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Wednesday 11 October 2023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3124200" y="62293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Dr. Aiman Qais Afar</a:t>
            </a: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6731000" y="62293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A6E7A93-C9D8-42B9-8F91-0589BE3CC6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 11 October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013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 11 October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553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 11 October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841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 11 October 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6612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 11 October 2023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7527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 11 October 2023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228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 11 October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 11 October 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2555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 11 October 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7985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 11 October 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1761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 11 October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0528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 11 October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2004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/>
          <a:p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31800" y="62293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Wednesday 11 October 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293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Dr. Aiman Qais Afar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31000" y="62293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522CA49-1C67-426C-A704-D4F19930607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7153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BD906-33EC-6176-CA01-0016249F64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C8EAF-8C22-DC9B-2C93-40A16E59B4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9F18AD-3DBF-FE3F-F9A1-7842A91D0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 11 October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E087E4-2DAB-8436-3B21-90719F845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BE931A-680C-B15A-3DDF-D62EB4069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9BAB-0331-4DED-A459-A61C7270E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147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6DE8B-DA73-3D60-2722-10EAA94D7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1B7B8-9EC3-6675-A980-C93EAB78EB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57239F-72A0-49AD-ADE6-2F7006493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 11 October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32EB11-0BD0-4F54-E000-2C443EE5F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321A1B-A6E1-D725-1165-EF9189EE2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9BAB-0331-4DED-A459-A61C7270E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1868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DCF17-8D08-0F05-BB26-A0EE6F6CC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0C01E4-FF56-094E-3CD6-F373F5715F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CA7798-BFA2-DDB2-2429-39A279768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 11 October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3632B6-C6C5-33E3-B464-4DD8DFC58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20A893-A82A-2F0B-382F-747AACAD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9BAB-0331-4DED-A459-A61C7270E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0356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12E1C-C487-C382-D8B6-8A42CBACB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B3C32-C5BE-C7A5-31AE-4ACC8782C0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C22497-75C0-999C-EA28-05538C2F1A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D36C02-97CE-6B79-6417-646747F15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 11 October 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5CB107-2FEF-73E4-1BEA-E4E0ED747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A6B51F-2952-A58C-4D2D-1C493DE88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9BAB-0331-4DED-A459-A61C7270E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267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 11 October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89B64-74A1-98E6-880D-60DA5CF4D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DEBDB5-C6B1-EF87-7FF7-DBFB6A284E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8815F8-553C-AEDF-64B3-44DE1374B2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642C0C-5282-1CAA-B1FB-90FA32E2EC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054734-7CBC-E1EF-6FD9-219360F731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47742E-CF59-1335-4179-08C38A723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 11 October 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67A173-C6E0-A099-B979-AB4D7D24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934865-9FA4-8373-DB46-83544CDC8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9BAB-0331-4DED-A459-A61C7270E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5998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12B76-B0CF-4318-02BA-C63B69112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03F49B-DCEC-7EE8-4C16-9B21EEA63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 11 October 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040DDA-A21F-B645-DA07-6EA8A7D1D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E7FD01-0552-F63B-2171-227DE03A9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9BAB-0331-4DED-A459-A61C7270E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6134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14053D-4AB7-884A-AA34-7AEECAF2C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 11 October 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FA9A84-8E30-94BE-2708-953B12E3B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ABE4ED-4590-2C41-458E-784E4C5D5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9BAB-0331-4DED-A459-A61C7270E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9489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37EF1-F0F2-5E18-E41D-26812ED8E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B6403-26B5-57D2-5529-7B88EEA96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300C47-3AE3-1A4F-E527-D9AEC80422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B86858-ADD6-2449-DED3-BA9D42A52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 11 October 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EB5473-06EF-FD0C-EA1D-FDB0E449B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84B780-9E0B-7EC3-5BD2-D0D29BB4C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9BAB-0331-4DED-A459-A61C7270E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238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DA68C-C146-84A3-F4F5-288C520C0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DAD6B2-56B0-0F4B-C7D1-A0E47B8871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596971-DFF8-A8B6-6EDC-F14546E699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3114E9-B2B8-357E-286B-A1FC1E50B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 11 October 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81718B-307F-4FB9-194C-0013B88E5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97CA0C-7271-6D37-E20E-B3214B5F8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9BAB-0331-4DED-A459-A61C7270E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6285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E2D8B-4575-86EB-A2CD-267E4AECB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691D0C-7334-2EBB-F5F1-A15B48DAFE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C41EE-5D14-9C7E-EE11-C6E5861BC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 11 October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7999F-1492-5CC2-56F5-600340BD3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007C1-8170-706C-494C-8563BB0CB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9BAB-0331-4DED-A459-A61C7270E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8027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3EFC94-039B-C51D-6208-40D2C2011F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08E570-4321-990B-DBAB-71849522F3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FC76D8-CB00-F9FC-C09D-EAF9FA9EF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 11 October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481219-22BE-FBA4-59DC-44DD11463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EFBCB-3F63-AFF1-1D32-B0593F9AF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9BAB-0331-4DED-A459-A61C7270E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009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 11 October 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 11 October 2023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 11 October 2023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 11 October 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 11 October 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 11 October 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theme" Target="../theme/theme1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 /><Relationship Id="rId13" Type="http://schemas.openxmlformats.org/officeDocument/2006/relationships/theme" Target="../theme/theme2.xml" /><Relationship Id="rId3" Type="http://schemas.openxmlformats.org/officeDocument/2006/relationships/slideLayout" Target="../slideLayouts/slideLayout16.xml" /><Relationship Id="rId7" Type="http://schemas.openxmlformats.org/officeDocument/2006/relationships/slideLayout" Target="../slideLayouts/slideLayout20.xml" /><Relationship Id="rId12" Type="http://schemas.openxmlformats.org/officeDocument/2006/relationships/slideLayout" Target="../slideLayouts/slideLayout25.xml" /><Relationship Id="rId2" Type="http://schemas.openxmlformats.org/officeDocument/2006/relationships/slideLayout" Target="../slideLayouts/slideLayout15.xml" /><Relationship Id="rId1" Type="http://schemas.openxmlformats.org/officeDocument/2006/relationships/slideLayout" Target="../slideLayouts/slideLayout14.xml" /><Relationship Id="rId6" Type="http://schemas.openxmlformats.org/officeDocument/2006/relationships/slideLayout" Target="../slideLayouts/slideLayout19.xml" /><Relationship Id="rId11" Type="http://schemas.openxmlformats.org/officeDocument/2006/relationships/slideLayout" Target="../slideLayouts/slideLayout24.xml" /><Relationship Id="rId5" Type="http://schemas.openxmlformats.org/officeDocument/2006/relationships/slideLayout" Target="../slideLayouts/slideLayout18.xml" /><Relationship Id="rId10" Type="http://schemas.openxmlformats.org/officeDocument/2006/relationships/slideLayout" Target="../slideLayouts/slideLayout23.xml" /><Relationship Id="rId4" Type="http://schemas.openxmlformats.org/officeDocument/2006/relationships/slideLayout" Target="../slideLayouts/slideLayout17.xml" /><Relationship Id="rId9" Type="http://schemas.openxmlformats.org/officeDocument/2006/relationships/slideLayout" Target="../slideLayouts/slideLayout22.xml" 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 /><Relationship Id="rId3" Type="http://schemas.openxmlformats.org/officeDocument/2006/relationships/slideLayout" Target="../slideLayouts/slideLayout28.xml" /><Relationship Id="rId7" Type="http://schemas.openxmlformats.org/officeDocument/2006/relationships/slideLayout" Target="../slideLayouts/slideLayout32.xml" /><Relationship Id="rId12" Type="http://schemas.openxmlformats.org/officeDocument/2006/relationships/theme" Target="../theme/theme3.xml" /><Relationship Id="rId2" Type="http://schemas.openxmlformats.org/officeDocument/2006/relationships/slideLayout" Target="../slideLayouts/slideLayout27.xml" /><Relationship Id="rId1" Type="http://schemas.openxmlformats.org/officeDocument/2006/relationships/slideLayout" Target="../slideLayouts/slideLayout26.xml" /><Relationship Id="rId6" Type="http://schemas.openxmlformats.org/officeDocument/2006/relationships/slideLayout" Target="../slideLayouts/slideLayout31.xml" /><Relationship Id="rId11" Type="http://schemas.openxmlformats.org/officeDocument/2006/relationships/slideLayout" Target="../slideLayouts/slideLayout36.xml" /><Relationship Id="rId5" Type="http://schemas.openxmlformats.org/officeDocument/2006/relationships/slideLayout" Target="../slideLayouts/slideLayout30.xml" /><Relationship Id="rId10" Type="http://schemas.openxmlformats.org/officeDocument/2006/relationships/slideLayout" Target="../slideLayouts/slideLayout35.xml" /><Relationship Id="rId4" Type="http://schemas.openxmlformats.org/officeDocument/2006/relationships/slideLayout" Target="../slideLayouts/slideLayout29.xml" /><Relationship Id="rId9" Type="http://schemas.openxmlformats.org/officeDocument/2006/relationships/slideLayout" Target="../slideLayouts/slideLayout3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Wednesday 11 October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Dr. Aiman Qais Afar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Wednesday 11 October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Dr. Aiman Qais Afar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85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6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14E7CC-87C7-24BC-4289-B4C277E2C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7D7B34-37E8-C157-DFBA-15655C3FF2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D5CA5C-7725-91A6-1BA4-EBD1156A80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Wednesday 11 October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2CA10C-9BE9-893A-440D-9F412C569E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Dr. Aiman Qais Afar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D2E3ED-4D6C-2D32-0417-D339EB6960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A9BAB-0331-4DED-A459-A61C7270E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710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 /><Relationship Id="rId3" Type="http://schemas.openxmlformats.org/officeDocument/2006/relationships/oleObject" Target="../embeddings/oleObject1.bin" /><Relationship Id="rId7" Type="http://schemas.openxmlformats.org/officeDocument/2006/relationships/oleObject" Target="../embeddings/oleObject3.bin" /><Relationship Id="rId2" Type="http://schemas.openxmlformats.org/officeDocument/2006/relationships/slideLayout" Target="../slideLayouts/slideLayout7.xml" /><Relationship Id="rId1" Type="http://schemas.openxmlformats.org/officeDocument/2006/relationships/vmlDrawing" Target="../drawings/vmlDrawing1.vml" /><Relationship Id="rId6" Type="http://schemas.openxmlformats.org/officeDocument/2006/relationships/image" Target="../media/image14.wmf" /><Relationship Id="rId5" Type="http://schemas.openxmlformats.org/officeDocument/2006/relationships/oleObject" Target="../embeddings/oleObject2.bin" /><Relationship Id="rId4" Type="http://schemas.openxmlformats.org/officeDocument/2006/relationships/image" Target="../media/image13.png" /><Relationship Id="rId9" Type="http://schemas.openxmlformats.org/officeDocument/2006/relationships/image" Target="../media/image16.pn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 /><Relationship Id="rId2" Type="http://schemas.openxmlformats.org/officeDocument/2006/relationships/slideLayout" Target="../slideLayouts/slideLayout12.xml" /><Relationship Id="rId1" Type="http://schemas.openxmlformats.org/officeDocument/2006/relationships/vmlDrawing" Target="../drawings/vmlDrawing2.vml" /><Relationship Id="rId6" Type="http://schemas.openxmlformats.org/officeDocument/2006/relationships/image" Target="../media/image19.png" /><Relationship Id="rId5" Type="http://schemas.openxmlformats.org/officeDocument/2006/relationships/image" Target="../media/image18.png" /><Relationship Id="rId4" Type="http://schemas.openxmlformats.org/officeDocument/2006/relationships/image" Target="../media/image17.png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 /><Relationship Id="rId3" Type="http://schemas.openxmlformats.org/officeDocument/2006/relationships/oleObject" Target="../embeddings/oleObject5.bin" /><Relationship Id="rId7" Type="http://schemas.openxmlformats.org/officeDocument/2006/relationships/image" Target="../media/image23.png" /><Relationship Id="rId2" Type="http://schemas.openxmlformats.org/officeDocument/2006/relationships/slideLayout" Target="../slideLayouts/slideLayout12.xml" /><Relationship Id="rId1" Type="http://schemas.openxmlformats.org/officeDocument/2006/relationships/vmlDrawing" Target="../drawings/vmlDrawing3.vml" /><Relationship Id="rId6" Type="http://schemas.openxmlformats.org/officeDocument/2006/relationships/image" Target="../media/image22.png" /><Relationship Id="rId5" Type="http://schemas.openxmlformats.org/officeDocument/2006/relationships/oleObject" Target="../embeddings/oleObject6.bin" /><Relationship Id="rId4" Type="http://schemas.openxmlformats.org/officeDocument/2006/relationships/image" Target="../media/image21.png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 /><Relationship Id="rId7" Type="http://schemas.openxmlformats.org/officeDocument/2006/relationships/image" Target="../media/image27.png" /><Relationship Id="rId2" Type="http://schemas.openxmlformats.org/officeDocument/2006/relationships/slideLayout" Target="../slideLayouts/slideLayout12.xml" /><Relationship Id="rId1" Type="http://schemas.openxmlformats.org/officeDocument/2006/relationships/vmlDrawing" Target="../drawings/vmlDrawing4.vml" /><Relationship Id="rId6" Type="http://schemas.openxmlformats.org/officeDocument/2006/relationships/image" Target="../media/image26.png" /><Relationship Id="rId5" Type="http://schemas.openxmlformats.org/officeDocument/2006/relationships/oleObject" Target="../embeddings/oleObject8.bin" /><Relationship Id="rId4" Type="http://schemas.openxmlformats.org/officeDocument/2006/relationships/image" Target="../media/image25.png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 /><Relationship Id="rId2" Type="http://schemas.openxmlformats.org/officeDocument/2006/relationships/slideLayout" Target="../slideLayouts/slideLayout12.xml" /><Relationship Id="rId1" Type="http://schemas.openxmlformats.org/officeDocument/2006/relationships/vmlDrawing" Target="../drawings/vmlDrawing5.vml" /><Relationship Id="rId5" Type="http://schemas.openxmlformats.org/officeDocument/2006/relationships/image" Target="../media/image29.png" /><Relationship Id="rId4" Type="http://schemas.openxmlformats.org/officeDocument/2006/relationships/image" Target="../media/image28.png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 /><Relationship Id="rId7" Type="http://schemas.openxmlformats.org/officeDocument/2006/relationships/image" Target="../media/image30.png" /><Relationship Id="rId2" Type="http://schemas.openxmlformats.org/officeDocument/2006/relationships/slideLayout" Target="../slideLayouts/slideLayout13.xml" /><Relationship Id="rId1" Type="http://schemas.openxmlformats.org/officeDocument/2006/relationships/vmlDrawing" Target="../drawings/vmlDrawing6.vml" /><Relationship Id="rId6" Type="http://schemas.openxmlformats.org/officeDocument/2006/relationships/oleObject" Target="../embeddings/oleObject10.bin" /><Relationship Id="rId5" Type="http://schemas.openxmlformats.org/officeDocument/2006/relationships/image" Target="../media/image31.png" /><Relationship Id="rId4" Type="http://schemas.openxmlformats.org/officeDocument/2006/relationships/hyperlink" Target="C15.ppt#-1,58,Serratus anterior" TargetMode="Externa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 /><Relationship Id="rId2" Type="http://schemas.openxmlformats.org/officeDocument/2006/relationships/slideLayout" Target="../slideLayouts/slideLayout12.xml" /><Relationship Id="rId1" Type="http://schemas.openxmlformats.org/officeDocument/2006/relationships/vmlDrawing" Target="../drawings/vmlDrawing7.vml" /><Relationship Id="rId6" Type="http://schemas.openxmlformats.org/officeDocument/2006/relationships/image" Target="../media/image34.png" /><Relationship Id="rId5" Type="http://schemas.openxmlformats.org/officeDocument/2006/relationships/image" Target="../media/image33.png" /><Relationship Id="rId4" Type="http://schemas.openxmlformats.org/officeDocument/2006/relationships/image" Target="../media/image32.png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 /><Relationship Id="rId2" Type="http://schemas.openxmlformats.org/officeDocument/2006/relationships/image" Target="../media/image35.png" /><Relationship Id="rId1" Type="http://schemas.openxmlformats.org/officeDocument/2006/relationships/slideLayout" Target="../slideLayouts/slideLayout12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 /><Relationship Id="rId7" Type="http://schemas.openxmlformats.org/officeDocument/2006/relationships/image" Target="../media/image38.png" /><Relationship Id="rId2" Type="http://schemas.openxmlformats.org/officeDocument/2006/relationships/slideLayout" Target="../slideLayouts/slideLayout12.xml" /><Relationship Id="rId1" Type="http://schemas.openxmlformats.org/officeDocument/2006/relationships/vmlDrawing" Target="../drawings/vmlDrawing8.vml" /><Relationship Id="rId6" Type="http://schemas.openxmlformats.org/officeDocument/2006/relationships/hyperlink" Target="A08.ppt#-1,15,Lower brachial plexus" TargetMode="External" /><Relationship Id="rId5" Type="http://schemas.openxmlformats.org/officeDocument/2006/relationships/audio" Target="../media/audio1.wav" /><Relationship Id="rId4" Type="http://schemas.openxmlformats.org/officeDocument/2006/relationships/image" Target="../media/image37.png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 /><Relationship Id="rId1" Type="http://schemas.openxmlformats.org/officeDocument/2006/relationships/slideLayout" Target="../slideLayouts/slideLayout20.xm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 /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20.xml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 /><Relationship Id="rId7" Type="http://schemas.openxmlformats.org/officeDocument/2006/relationships/image" Target="../media/image42.png" /><Relationship Id="rId2" Type="http://schemas.openxmlformats.org/officeDocument/2006/relationships/slideLayout" Target="../slideLayouts/slideLayout25.xml" /><Relationship Id="rId1" Type="http://schemas.openxmlformats.org/officeDocument/2006/relationships/vmlDrawing" Target="../drawings/vmlDrawing9.vml" /><Relationship Id="rId6" Type="http://schemas.openxmlformats.org/officeDocument/2006/relationships/oleObject" Target="../embeddings/oleObject14.bin" /><Relationship Id="rId5" Type="http://schemas.openxmlformats.org/officeDocument/2006/relationships/image" Target="../media/image43.png" /><Relationship Id="rId4" Type="http://schemas.openxmlformats.org/officeDocument/2006/relationships/image" Target="../media/image41.png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 /><Relationship Id="rId2" Type="http://schemas.openxmlformats.org/officeDocument/2006/relationships/slideLayout" Target="../slideLayouts/slideLayout25.xml" /><Relationship Id="rId1" Type="http://schemas.openxmlformats.org/officeDocument/2006/relationships/vmlDrawing" Target="../drawings/vmlDrawing10.vml" /><Relationship Id="rId6" Type="http://schemas.openxmlformats.org/officeDocument/2006/relationships/image" Target="../media/image45.png" /><Relationship Id="rId5" Type="http://schemas.openxmlformats.org/officeDocument/2006/relationships/oleObject" Target="../embeddings/oleObject16.bin" /><Relationship Id="rId4" Type="http://schemas.openxmlformats.org/officeDocument/2006/relationships/image" Target="../media/image44.png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 /><Relationship Id="rId3" Type="http://schemas.openxmlformats.org/officeDocument/2006/relationships/oleObject" Target="../embeddings/oleObject17.bin" /><Relationship Id="rId7" Type="http://schemas.openxmlformats.org/officeDocument/2006/relationships/oleObject" Target="../embeddings/oleObject19.bin" /><Relationship Id="rId2" Type="http://schemas.openxmlformats.org/officeDocument/2006/relationships/slideLayout" Target="../slideLayouts/slideLayout25.xml" /><Relationship Id="rId1" Type="http://schemas.openxmlformats.org/officeDocument/2006/relationships/vmlDrawing" Target="../drawings/vmlDrawing11.vml" /><Relationship Id="rId6" Type="http://schemas.openxmlformats.org/officeDocument/2006/relationships/image" Target="../media/image47.png" /><Relationship Id="rId5" Type="http://schemas.openxmlformats.org/officeDocument/2006/relationships/oleObject" Target="../embeddings/oleObject18.bin" /><Relationship Id="rId4" Type="http://schemas.openxmlformats.org/officeDocument/2006/relationships/image" Target="../media/image46.png" 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 /><Relationship Id="rId2" Type="http://schemas.openxmlformats.org/officeDocument/2006/relationships/slideLayout" Target="../slideLayouts/slideLayout25.xml" /><Relationship Id="rId1" Type="http://schemas.openxmlformats.org/officeDocument/2006/relationships/vmlDrawing" Target="../drawings/vmlDrawing12.vml" /><Relationship Id="rId6" Type="http://schemas.openxmlformats.org/officeDocument/2006/relationships/image" Target="../media/image49.png" /><Relationship Id="rId5" Type="http://schemas.openxmlformats.org/officeDocument/2006/relationships/oleObject" Target="../embeddings/oleObject21.bin" /><Relationship Id="rId4" Type="http://schemas.openxmlformats.org/officeDocument/2006/relationships/image" Target="../media/image44.png" 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 /><Relationship Id="rId2" Type="http://schemas.openxmlformats.org/officeDocument/2006/relationships/slideLayout" Target="../slideLayouts/slideLayout25.xml" /><Relationship Id="rId1" Type="http://schemas.openxmlformats.org/officeDocument/2006/relationships/vmlDrawing" Target="../drawings/vmlDrawing13.vml" /><Relationship Id="rId6" Type="http://schemas.openxmlformats.org/officeDocument/2006/relationships/image" Target="../media/image44.png" /><Relationship Id="rId5" Type="http://schemas.openxmlformats.org/officeDocument/2006/relationships/oleObject" Target="../embeddings/oleObject23.bin" /><Relationship Id="rId4" Type="http://schemas.openxmlformats.org/officeDocument/2006/relationships/image" Target="../media/image50.png" 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 /><Relationship Id="rId2" Type="http://schemas.openxmlformats.org/officeDocument/2006/relationships/slideLayout" Target="../slideLayouts/slideLayout25.xml" /><Relationship Id="rId1" Type="http://schemas.openxmlformats.org/officeDocument/2006/relationships/vmlDrawing" Target="../drawings/vmlDrawing14.vml" /><Relationship Id="rId6" Type="http://schemas.openxmlformats.org/officeDocument/2006/relationships/image" Target="../media/image53.png" /><Relationship Id="rId5" Type="http://schemas.openxmlformats.org/officeDocument/2006/relationships/image" Target="../media/image52.png" /><Relationship Id="rId4" Type="http://schemas.openxmlformats.org/officeDocument/2006/relationships/image" Target="../media/image51.png" 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 /><Relationship Id="rId2" Type="http://schemas.openxmlformats.org/officeDocument/2006/relationships/slideLayout" Target="../slideLayouts/slideLayout25.xml" /><Relationship Id="rId1" Type="http://schemas.openxmlformats.org/officeDocument/2006/relationships/vmlDrawing" Target="../drawings/vmlDrawing15.vml" /><Relationship Id="rId6" Type="http://schemas.openxmlformats.org/officeDocument/2006/relationships/image" Target="../media/image55.png" /><Relationship Id="rId5" Type="http://schemas.openxmlformats.org/officeDocument/2006/relationships/oleObject" Target="../embeddings/oleObject26.bin" /><Relationship Id="rId4" Type="http://schemas.openxmlformats.org/officeDocument/2006/relationships/image" Target="../media/image54.png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 /><Relationship Id="rId1" Type="http://schemas.openxmlformats.org/officeDocument/2006/relationships/slideLayout" Target="../slideLayouts/slideLayout25.xml" 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 /><Relationship Id="rId2" Type="http://schemas.openxmlformats.org/officeDocument/2006/relationships/slideLayout" Target="../slideLayouts/slideLayout25.xml" /><Relationship Id="rId1" Type="http://schemas.openxmlformats.org/officeDocument/2006/relationships/vmlDrawing" Target="../drawings/vmlDrawing16.vml" /><Relationship Id="rId5" Type="http://schemas.openxmlformats.org/officeDocument/2006/relationships/image" Target="../media/image58.jpeg" /><Relationship Id="rId4" Type="http://schemas.openxmlformats.org/officeDocument/2006/relationships/image" Target="../media/image57.png" 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 /><Relationship Id="rId1" Type="http://schemas.openxmlformats.org/officeDocument/2006/relationships/slideLayout" Target="../slideLayouts/slideLayout25.xml" 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 /><Relationship Id="rId2" Type="http://schemas.openxmlformats.org/officeDocument/2006/relationships/slideLayout" Target="../slideLayouts/slideLayout25.xml" /><Relationship Id="rId1" Type="http://schemas.openxmlformats.org/officeDocument/2006/relationships/vmlDrawing" Target="../drawings/vmlDrawing17.vml" /><Relationship Id="rId6" Type="http://schemas.openxmlformats.org/officeDocument/2006/relationships/image" Target="../media/image61.jpeg" /><Relationship Id="rId5" Type="http://schemas.openxmlformats.org/officeDocument/2006/relationships/image" Target="../media/image60.png" /><Relationship Id="rId4" Type="http://schemas.openxmlformats.org/officeDocument/2006/relationships/oleObject" Target="../embeddings/oleObject28.bin" 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 /><Relationship Id="rId2" Type="http://schemas.openxmlformats.org/officeDocument/2006/relationships/image" Target="../media/image63.png" /><Relationship Id="rId1" Type="http://schemas.openxmlformats.org/officeDocument/2006/relationships/slideLayout" Target="../slideLayouts/slideLayout7.xml" 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 /><Relationship Id="rId2" Type="http://schemas.openxmlformats.org/officeDocument/2006/relationships/slideLayout" Target="../slideLayouts/slideLayout32.xml" /><Relationship Id="rId1" Type="http://schemas.openxmlformats.org/officeDocument/2006/relationships/tags" Target="../tags/tag1.xml" 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 /><Relationship Id="rId2" Type="http://schemas.openxmlformats.org/officeDocument/2006/relationships/slideLayout" Target="../slideLayouts/slideLayout32.xml" /><Relationship Id="rId1" Type="http://schemas.openxmlformats.org/officeDocument/2006/relationships/tags" Target="../tags/tag2.xml" 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 /><Relationship Id="rId2" Type="http://schemas.openxmlformats.org/officeDocument/2006/relationships/slideLayout" Target="../slideLayouts/slideLayout32.xml" /><Relationship Id="rId1" Type="http://schemas.openxmlformats.org/officeDocument/2006/relationships/tags" Target="../tags/tag3.xml" 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 /><Relationship Id="rId2" Type="http://schemas.openxmlformats.org/officeDocument/2006/relationships/slideLayout" Target="../slideLayouts/slideLayout32.xml" /><Relationship Id="rId1" Type="http://schemas.openxmlformats.org/officeDocument/2006/relationships/tags" Target="../tags/tag4.xml" 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 /><Relationship Id="rId2" Type="http://schemas.openxmlformats.org/officeDocument/2006/relationships/slideLayout" Target="../slideLayouts/slideLayout32.xml" /><Relationship Id="rId1" Type="http://schemas.openxmlformats.org/officeDocument/2006/relationships/tags" Target="../tags/tag5.xml" 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 /><Relationship Id="rId1" Type="http://schemas.openxmlformats.org/officeDocument/2006/relationships/slideLayout" Target="../slideLayouts/slideLayout3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4008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402134"/>
            <a:ext cx="7772400" cy="6186309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  <p:txBody>
          <a:bodyPr wrap="square" rtlCol="1">
            <a:spAutoFit/>
          </a:bodyPr>
          <a:lstStyle/>
          <a:p>
            <a:pPr lvl="0" algn="ctr"/>
            <a:r>
              <a:rPr lang="en-US" sz="3600" b="1" i="1" dirty="0">
                <a:solidFill>
                  <a:srgbClr val="23FD23"/>
                </a:solidFill>
                <a:latin typeface="Candara" pitchFamily="34" charset="0"/>
              </a:rPr>
              <a:t>Respiratory System Module</a:t>
            </a:r>
          </a:p>
          <a:p>
            <a:pPr lvl="0" algn="ctr"/>
            <a:r>
              <a:rPr lang="en-US" sz="3200" b="1" i="1" dirty="0">
                <a:solidFill>
                  <a:srgbClr val="1C05C5"/>
                </a:solidFill>
                <a:latin typeface="Candara" pitchFamily="34" charset="0"/>
              </a:rPr>
              <a:t>1</a:t>
            </a:r>
            <a:r>
              <a:rPr lang="en-US" sz="3200" b="1" i="1" baseline="30000" dirty="0">
                <a:solidFill>
                  <a:srgbClr val="1C05C5"/>
                </a:solidFill>
                <a:latin typeface="Candara" pitchFamily="34" charset="0"/>
              </a:rPr>
              <a:t>st</a:t>
            </a:r>
            <a:r>
              <a:rPr lang="en-US" sz="3200" b="1" i="1" dirty="0">
                <a:solidFill>
                  <a:srgbClr val="1C05C5"/>
                </a:solidFill>
                <a:latin typeface="Candara" pitchFamily="34" charset="0"/>
              </a:rPr>
              <a:t> Semester 2023-2024</a:t>
            </a:r>
          </a:p>
          <a:p>
            <a:pPr algn="ctr"/>
            <a:endParaRPr lang="en-US" sz="3200" b="1" i="1" dirty="0">
              <a:solidFill>
                <a:srgbClr val="FF0000"/>
              </a:solidFill>
              <a:latin typeface="Candara" panose="020E0502030303020204" pitchFamily="34" charset="0"/>
            </a:endParaRPr>
          </a:p>
          <a:p>
            <a:pPr algn="ctr"/>
            <a:r>
              <a:rPr lang="en-US" sz="3600" b="1" i="1" dirty="0">
                <a:solidFill>
                  <a:srgbClr val="FF0000"/>
                </a:solidFill>
                <a:latin typeface="Candara" panose="020E0502030303020204" pitchFamily="34" charset="0"/>
              </a:rPr>
              <a:t>Thoracic Cage</a:t>
            </a:r>
          </a:p>
          <a:p>
            <a:pPr algn="ctr"/>
            <a:r>
              <a:rPr lang="en-US" sz="3600" b="1" i="1" dirty="0">
                <a:solidFill>
                  <a:srgbClr val="FF0000"/>
                </a:solidFill>
                <a:latin typeface="Candara" panose="020E0502030303020204" pitchFamily="34" charset="0"/>
              </a:rPr>
              <a:t>Intercostal muscles</a:t>
            </a:r>
          </a:p>
          <a:p>
            <a:pPr algn="ctr"/>
            <a:endParaRPr lang="en-US" sz="3600" b="1" i="1" dirty="0">
              <a:solidFill>
                <a:srgbClr val="0307BD"/>
              </a:solidFill>
              <a:latin typeface="Candara" panose="020E0502030303020204" pitchFamily="34" charset="0"/>
            </a:endParaRPr>
          </a:p>
          <a:p>
            <a:pPr algn="ctr"/>
            <a:r>
              <a:rPr lang="en-US" sz="3200" b="1" i="1" dirty="0">
                <a:solidFill>
                  <a:srgbClr val="C00000"/>
                </a:solidFill>
                <a:latin typeface="Candara" panose="020E0502030303020204" pitchFamily="34" charset="0"/>
              </a:rPr>
              <a:t>Dr. Aiman Qais Afar</a:t>
            </a:r>
          </a:p>
          <a:p>
            <a:pPr algn="ctr"/>
            <a:r>
              <a:rPr lang="en-US" sz="3200" b="1" i="1" dirty="0">
                <a:solidFill>
                  <a:srgbClr val="C00000"/>
                </a:solidFill>
                <a:latin typeface="Candara" panose="020E0502030303020204" pitchFamily="34" charset="0"/>
              </a:rPr>
              <a:t>Surgical Anatomist</a:t>
            </a:r>
          </a:p>
          <a:p>
            <a:pPr algn="ctr"/>
            <a:endParaRPr lang="en-US" sz="3200" b="1" i="1" dirty="0">
              <a:solidFill>
                <a:srgbClr val="FF0000"/>
              </a:solidFill>
              <a:latin typeface="Candara" panose="020E0502030303020204" pitchFamily="34" charset="0"/>
            </a:endParaRPr>
          </a:p>
          <a:p>
            <a:pPr algn="ctr"/>
            <a:r>
              <a:rPr lang="en-US" sz="3200" b="1" i="1" dirty="0">
                <a:solidFill>
                  <a:srgbClr val="0307BD"/>
                </a:solidFill>
                <a:latin typeface="Candara" panose="020E0502030303020204" pitchFamily="34" charset="0"/>
              </a:rPr>
              <a:t>College of Medicine / University of Mutah	</a:t>
            </a:r>
          </a:p>
          <a:p>
            <a:pPr algn="ctr"/>
            <a:r>
              <a:rPr lang="en-US" sz="3200" b="1" i="1" dirty="0">
                <a:solidFill>
                  <a:srgbClr val="00FF00"/>
                </a:solidFill>
                <a:latin typeface="Candara" panose="020E0502030303020204" pitchFamily="34" charset="0"/>
              </a:rPr>
              <a:t>2023-2024</a:t>
            </a:r>
          </a:p>
          <a:p>
            <a:pPr algn="ctr"/>
            <a:r>
              <a:rPr lang="en-US" sz="2800" b="1" i="1" dirty="0">
                <a:solidFill>
                  <a:srgbClr val="FF0000"/>
                </a:solidFill>
                <a:latin typeface="Candara" panose="020E0502030303020204" pitchFamily="34" charset="0"/>
              </a:rPr>
              <a:t>Wednesday 11 October 2023</a:t>
            </a:r>
            <a:endParaRPr lang="ar-IQ" sz="2800" b="1" i="1" dirty="0">
              <a:solidFill>
                <a:srgbClr val="0307BD"/>
              </a:solidFill>
              <a:latin typeface="Candara" panose="020E0502030303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276600" y="194456"/>
            <a:ext cx="28536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3600" b="1" i="1" u="sng" dirty="0">
                <a:solidFill>
                  <a:srgbClr val="FF0000"/>
                </a:solidFill>
                <a:latin typeface="Candara" pitchFamily="34" charset="0"/>
              </a:rPr>
              <a:t>Thoracic Cage</a:t>
            </a:r>
            <a:endParaRPr lang="ar-IQ" sz="3600" b="1" i="1" u="sng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52400" y="1183009"/>
            <a:ext cx="8839200" cy="45243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sz="36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ndara" pitchFamily="34" charset="0"/>
                <a:cs typeface="Arial" pitchFamily="34" charset="0"/>
              </a:rPr>
              <a:t>Sternal Biopsy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   The sternal body is often </a:t>
            </a:r>
            <a:r>
              <a:rPr kumimoji="0" lang="ar-IQ" sz="2800" b="1" i="1" u="sng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ndara" pitchFamily="34" charset="0"/>
                <a:cs typeface="Arial" pitchFamily="34" charset="0"/>
              </a:rPr>
              <a:t>used for bone marrow needle biopsy</a:t>
            </a:r>
            <a:r>
              <a:rPr kumimoji="0" lang="ar-IQ" sz="2800" b="1" i="1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ndara" pitchFamily="34" charset="0"/>
                <a:cs typeface="Arial" pitchFamily="34" charset="0"/>
              </a:rPr>
              <a:t> </a:t>
            </a:r>
            <a:r>
              <a:rPr kumimoji="0" lang="ar-IQ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because of its </a:t>
            </a:r>
            <a:r>
              <a:rPr kumimoji="0" lang="ar-IQ" sz="28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ndara" pitchFamily="34" charset="0"/>
                <a:cs typeface="Arial" pitchFamily="34" charset="0"/>
              </a:rPr>
              <a:t>breadth and subcutaneous position</a:t>
            </a:r>
            <a:r>
              <a:rPr kumimoji="0" lang="ar-IQ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. </a:t>
            </a:r>
            <a:endParaRPr kumimoji="0" lang="en-US" sz="28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sz="28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The needle pierces the thin cortical bone and enters the vascular spongy bone. </a:t>
            </a:r>
            <a:endParaRPr kumimoji="0" lang="en-US" sz="28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sz="28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Sternal biopsy is commonly used to obtain specimens of marrow </a:t>
            </a:r>
            <a:r>
              <a:rPr kumimoji="0" lang="ar-IQ" sz="2800" b="1" i="1" u="none" strike="noStrike" cap="none" normalizeH="0" baseline="0" dirty="0">
                <a:ln>
                  <a:noFill/>
                </a:ln>
                <a:solidFill>
                  <a:srgbClr val="0307BD"/>
                </a:solidFill>
                <a:effectLst/>
                <a:latin typeface="Candara" pitchFamily="34" charset="0"/>
                <a:cs typeface="Arial" pitchFamily="34" charset="0"/>
              </a:rPr>
              <a:t>for transplantation </a:t>
            </a:r>
            <a:r>
              <a:rPr kumimoji="0" lang="ar-IQ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and for </a:t>
            </a:r>
            <a:r>
              <a:rPr kumimoji="0" lang="ar-IQ" sz="2800" b="1" i="1" u="none" strike="noStrike" cap="none" normalizeH="0" baseline="0" dirty="0">
                <a:ln>
                  <a:noFill/>
                </a:ln>
                <a:solidFill>
                  <a:srgbClr val="0307BD"/>
                </a:solidFill>
                <a:effectLst/>
                <a:latin typeface="Candara" pitchFamily="34" charset="0"/>
                <a:cs typeface="Arial" pitchFamily="34" charset="0"/>
              </a:rPr>
              <a:t>detection of metastatic cancer and blood dyscrasias (abnormalities</a:t>
            </a:r>
            <a:r>
              <a:rPr lang="en-US" sz="2800" b="1" i="1" dirty="0">
                <a:solidFill>
                  <a:srgbClr val="0307BD"/>
                </a:solidFill>
                <a:latin typeface="Candara" pitchFamily="34" charset="0"/>
                <a:cs typeface="Arial" pitchFamily="34" charset="0"/>
              </a:rPr>
              <a:t>)</a:t>
            </a:r>
            <a:endParaRPr kumimoji="0" lang="ar-IQ" sz="2800" b="1" i="1" u="none" strike="noStrike" cap="none" normalizeH="0" baseline="0" dirty="0">
              <a:ln>
                <a:noFill/>
              </a:ln>
              <a:solidFill>
                <a:srgbClr val="0307BD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  <p:sp>
        <p:nvSpPr>
          <p:cNvPr id="5122" name="AutoShape 2" descr="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5" name="مستطيل 4"/>
          <p:cNvSpPr/>
          <p:nvPr/>
        </p:nvSpPr>
        <p:spPr>
          <a:xfrm>
            <a:off x="265797" y="151886"/>
            <a:ext cx="1705916" cy="584775"/>
          </a:xfrm>
          <a:prstGeom prst="rect">
            <a:avLst/>
          </a:prstGeom>
          <a:ln w="57150">
            <a:solidFill>
              <a:srgbClr val="00FF00"/>
            </a:solidFill>
          </a:ln>
        </p:spPr>
        <p:txBody>
          <a:bodyPr wrap="none">
            <a:spAutoFit/>
          </a:bodyPr>
          <a:lstStyle/>
          <a:p>
            <a:pPr algn="l"/>
            <a:r>
              <a:rPr lang="en-US" sz="3200" b="1" i="1" dirty="0">
                <a:solidFill>
                  <a:srgbClr val="FF0000"/>
                </a:solidFill>
                <a:latin typeface="Candara" pitchFamily="34" charset="0"/>
              </a:rPr>
              <a:t>Sternum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Wednesday 11 October 2023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10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Afar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47622" y="136525"/>
            <a:ext cx="2560316" cy="584775"/>
          </a:xfrm>
          <a:prstGeom prst="rect">
            <a:avLst/>
          </a:prstGeom>
          <a:ln w="38100">
            <a:solidFill>
              <a:srgbClr val="0307BD"/>
            </a:solidFill>
          </a:ln>
        </p:spPr>
        <p:txBody>
          <a:bodyPr wrap="none">
            <a:spAutoFit/>
          </a:bodyPr>
          <a:lstStyle/>
          <a:p>
            <a:pPr algn="l"/>
            <a:r>
              <a:rPr lang="en-US" sz="3200" b="1" i="1" u="sng" dirty="0">
                <a:solidFill>
                  <a:srgbClr val="FF0000"/>
                </a:solidFill>
                <a:latin typeface="Candara" pitchFamily="34" charset="0"/>
              </a:rPr>
              <a:t>Thoracic Cage</a:t>
            </a:r>
            <a:endParaRPr lang="ar-IQ" sz="3200" b="1" i="1" u="sng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91891" y="920621"/>
            <a:ext cx="28956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  <a:latin typeface="Candara" panose="020E0502030303020204" pitchFamily="34" charset="0"/>
              </a:rPr>
              <a:t>Ribs</a:t>
            </a:r>
          </a:p>
          <a:p>
            <a:pPr algn="l"/>
            <a:r>
              <a:rPr lang="en-US" sz="2800" b="1" dirty="0">
                <a:latin typeface="Candara" panose="020E0502030303020204" pitchFamily="34" charset="0"/>
              </a:rPr>
              <a:t>There are </a:t>
            </a:r>
            <a:r>
              <a:rPr lang="en-US" sz="2800" b="1" dirty="0">
                <a:solidFill>
                  <a:srgbClr val="FF0000"/>
                </a:solidFill>
                <a:latin typeface="Candara" panose="020E0502030303020204" pitchFamily="34" charset="0"/>
              </a:rPr>
              <a:t>12 pairs </a:t>
            </a:r>
            <a:r>
              <a:rPr lang="en-US" sz="2800" b="1" dirty="0">
                <a:latin typeface="Candara" panose="020E0502030303020204" pitchFamily="34" charset="0"/>
              </a:rPr>
              <a:t>of ribs, all of which are attached posteriorly to the thoracic vertebrae</a:t>
            </a:r>
          </a:p>
          <a:p>
            <a:pPr algn="l"/>
            <a:endParaRPr lang="en-US" sz="2800" b="1" dirty="0">
              <a:latin typeface="Candara" panose="020E0502030303020204" pitchFamily="34" charset="0"/>
            </a:endParaRPr>
          </a:p>
          <a:p>
            <a:pPr algn="l"/>
            <a:r>
              <a:rPr lang="en-US" sz="2800" b="1" dirty="0">
                <a:latin typeface="Candara" panose="020E0502030303020204" pitchFamily="34" charset="0"/>
              </a:rPr>
              <a:t>The ribs are divided into three categories:</a:t>
            </a:r>
          </a:p>
          <a:p>
            <a:pPr algn="l"/>
            <a:endParaRPr lang="en-US" sz="2800" b="1" dirty="0">
              <a:latin typeface="Candara" panose="020E0502030303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53906" t="13125" r="22070" b="39062"/>
          <a:stretch>
            <a:fillRect/>
          </a:stretch>
        </p:blipFill>
        <p:spPr bwMode="auto">
          <a:xfrm>
            <a:off x="3021553" y="1008661"/>
            <a:ext cx="3747823" cy="4661927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1846" y="1498638"/>
            <a:ext cx="2100263" cy="417195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0070C0"/>
                </a:solidFill>
              </a:rPr>
              <a:t>Wednesday 11 October 2023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0070C0"/>
                </a:solidFill>
              </a:rPr>
              <a:pPr/>
              <a:t>11</a:t>
            </a:fld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0070C0"/>
                </a:solidFill>
              </a:rPr>
              <a:t>Dr. Aiman Qais Afar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58747" y="151179"/>
            <a:ext cx="4725816" cy="6555641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sz="2800" b="1" i="1" u="sng" dirty="0">
                <a:solidFill>
                  <a:srgbClr val="FF0000"/>
                </a:solidFill>
                <a:latin typeface="Candara" pitchFamily="34" charset="0"/>
              </a:rPr>
              <a:t>True ribs: </a:t>
            </a:r>
            <a:r>
              <a:rPr lang="en-US" sz="2800" b="1" dirty="0">
                <a:latin typeface="Candara" pitchFamily="34" charset="0"/>
              </a:rPr>
              <a:t>The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upper seven </a:t>
            </a:r>
            <a:r>
              <a:rPr lang="en-US" sz="2800" b="1" dirty="0">
                <a:latin typeface="Candara" pitchFamily="34" charset="0"/>
              </a:rPr>
              <a:t>pairs are attached anteriorly to the sternum by their </a:t>
            </a:r>
            <a:r>
              <a:rPr lang="en-US" sz="2800" b="1" dirty="0">
                <a:solidFill>
                  <a:srgbClr val="0070C0"/>
                </a:solidFill>
                <a:latin typeface="Candara" pitchFamily="34" charset="0"/>
              </a:rPr>
              <a:t>costal cartilages.</a:t>
            </a:r>
          </a:p>
          <a:p>
            <a:pPr algn="l"/>
            <a:endParaRPr lang="en-US" sz="2800" b="1" dirty="0">
              <a:latin typeface="Candara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sz="2800" b="1" i="1" u="sng" dirty="0">
                <a:solidFill>
                  <a:srgbClr val="FF0000"/>
                </a:solidFill>
                <a:latin typeface="Candara" pitchFamily="34" charset="0"/>
              </a:rPr>
              <a:t>False ribs: </a:t>
            </a:r>
            <a:r>
              <a:rPr lang="en-US" sz="2800" b="1" dirty="0">
                <a:solidFill>
                  <a:srgbClr val="04CA0D"/>
                </a:solidFill>
                <a:latin typeface="Candara" pitchFamily="34" charset="0"/>
              </a:rPr>
              <a:t>The 8th, 9th, and 10th </a:t>
            </a:r>
            <a:r>
              <a:rPr lang="en-US" sz="2800" b="1" dirty="0">
                <a:latin typeface="Candara" pitchFamily="34" charset="0"/>
              </a:rPr>
              <a:t>pairs of ribs are attached anteriorly to each other and to the </a:t>
            </a:r>
            <a:r>
              <a:rPr lang="en-US" sz="2800" b="1" dirty="0">
                <a:solidFill>
                  <a:srgbClr val="04CA0D"/>
                </a:solidFill>
                <a:latin typeface="Candara" pitchFamily="34" charset="0"/>
              </a:rPr>
              <a:t>7th rib </a:t>
            </a:r>
            <a:r>
              <a:rPr lang="en-US" sz="2800" b="1" dirty="0">
                <a:latin typeface="Candara" pitchFamily="34" charset="0"/>
              </a:rPr>
              <a:t>by means of their costal cartilages and small synovial joints.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sz="2800" b="1" i="1" u="sng" dirty="0">
                <a:solidFill>
                  <a:srgbClr val="FF0000"/>
                </a:solidFill>
                <a:latin typeface="Candara" pitchFamily="34" charset="0"/>
              </a:rPr>
              <a:t>Floating ribs: </a:t>
            </a:r>
            <a:r>
              <a:rPr lang="en-US" sz="2800" b="1" dirty="0">
                <a:latin typeface="Candara" pitchFamily="34" charset="0"/>
              </a:rPr>
              <a:t>The </a:t>
            </a:r>
            <a:r>
              <a:rPr lang="en-US" sz="2800" b="1" dirty="0">
                <a:solidFill>
                  <a:srgbClr val="FF0000"/>
                </a:solidFill>
                <a:latin typeface="Candara" pitchFamily="34" charset="0"/>
              </a:rPr>
              <a:t>11th and 12th </a:t>
            </a:r>
            <a:r>
              <a:rPr lang="en-US" sz="2800" b="1" dirty="0">
                <a:latin typeface="Candara" pitchFamily="34" charset="0"/>
              </a:rPr>
              <a:t>pairs have no anterior attachment</a:t>
            </a:r>
            <a:endParaRPr lang="ar-IQ" sz="2800" b="1" dirty="0">
              <a:latin typeface="Candara" pitchFamily="34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5486400" y="103022"/>
            <a:ext cx="28536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3600" b="1" i="1" u="sng" dirty="0">
                <a:solidFill>
                  <a:srgbClr val="FF0000"/>
                </a:solidFill>
                <a:latin typeface="Candara" pitchFamily="34" charset="0"/>
              </a:rPr>
              <a:t>Thoracic Cage</a:t>
            </a:r>
            <a:endParaRPr lang="ar-IQ" sz="3600" b="1" i="1" u="sng" dirty="0">
              <a:solidFill>
                <a:srgbClr val="FF0000"/>
              </a:solidFill>
              <a:latin typeface="Candara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5546" y="930510"/>
            <a:ext cx="3949707" cy="519541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43599" y="6492875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0070C0"/>
                </a:solidFill>
              </a:rPr>
              <a:t>Wednesday 11 October 2023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0070C0"/>
                </a:solidFill>
              </a:rPr>
              <a:pPr/>
              <a:t>12</a:t>
            </a:fld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181599" y="6326854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0070C0"/>
                </a:solidFill>
              </a:rPr>
              <a:t>Dr. Aiman Qais Afar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19002" y="40849"/>
            <a:ext cx="864399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3200" b="1" i="1" dirty="0">
                <a:solidFill>
                  <a:srgbClr val="FF0000"/>
                </a:solidFill>
                <a:latin typeface="Candara" pitchFamily="34" charset="0"/>
              </a:rPr>
              <a:t>Typical Rib</a:t>
            </a:r>
          </a:p>
          <a:p>
            <a:pPr algn="l"/>
            <a:r>
              <a:rPr lang="en-US" sz="2800" b="1" i="1" dirty="0">
                <a:latin typeface="Candara" pitchFamily="34" charset="0"/>
              </a:rPr>
              <a:t>A typical rib is a </a:t>
            </a:r>
            <a:r>
              <a:rPr lang="en-US" sz="2800" b="1" i="1" u="sng" dirty="0">
                <a:solidFill>
                  <a:srgbClr val="0307BD"/>
                </a:solidFill>
                <a:latin typeface="Candara" pitchFamily="34" charset="0"/>
              </a:rPr>
              <a:t>long, twisted, flat bone having a rounded, smooth superior border and a sharp, thin inferior border </a:t>
            </a:r>
            <a:r>
              <a:rPr lang="en-US" sz="2800" b="1" i="1" dirty="0">
                <a:latin typeface="Candara" pitchFamily="34" charset="0"/>
              </a:rPr>
              <a:t>.The inferior border overhangs and forms </a:t>
            </a:r>
            <a:r>
              <a:rPr lang="en-US" sz="2800" b="1" i="1" dirty="0">
                <a:solidFill>
                  <a:srgbClr val="C00000"/>
                </a:solidFill>
                <a:latin typeface="Candara" pitchFamily="34" charset="0"/>
              </a:rPr>
              <a:t>the costal groove</a:t>
            </a:r>
            <a:r>
              <a:rPr lang="en-US" sz="2800" b="1" i="1" dirty="0">
                <a:solidFill>
                  <a:srgbClr val="0070C0"/>
                </a:solidFill>
                <a:latin typeface="Candara" pitchFamily="34" charset="0"/>
              </a:rPr>
              <a:t>,</a:t>
            </a:r>
            <a:r>
              <a:rPr lang="en-US" sz="2800" b="1" i="1" dirty="0">
                <a:latin typeface="Candara" pitchFamily="34" charset="0"/>
              </a:rPr>
              <a:t> which accommodates </a:t>
            </a:r>
            <a:r>
              <a:rPr lang="en-US" sz="2800" b="1" i="1" dirty="0">
                <a:solidFill>
                  <a:srgbClr val="FF0000"/>
                </a:solidFill>
                <a:latin typeface="Candara" pitchFamily="34" charset="0"/>
              </a:rPr>
              <a:t>the intercostal vessels and nerve</a:t>
            </a:r>
            <a:r>
              <a:rPr lang="en-US" sz="2800" b="1" i="1" dirty="0">
                <a:latin typeface="Candara" pitchFamily="34" charset="0"/>
              </a:rPr>
              <a:t>. The anterior end of each rib is attached to </a:t>
            </a:r>
            <a:r>
              <a:rPr lang="en-US" sz="2800" b="1" i="1" dirty="0">
                <a:solidFill>
                  <a:srgbClr val="04CA0D"/>
                </a:solidFill>
                <a:latin typeface="Candara" pitchFamily="34" charset="0"/>
              </a:rPr>
              <a:t>the corresponding costal cartilage</a:t>
            </a:r>
            <a:r>
              <a:rPr lang="en-US" sz="2800" b="1" i="1" dirty="0">
                <a:latin typeface="Candara" pitchFamily="34" charset="0"/>
              </a:rPr>
              <a:t>.</a:t>
            </a: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 l="31055" t="39375" r="22070" b="24062"/>
          <a:stretch>
            <a:fillRect/>
          </a:stretch>
        </p:blipFill>
        <p:spPr bwMode="auto">
          <a:xfrm>
            <a:off x="1219200" y="3202116"/>
            <a:ext cx="6924700" cy="3375792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0" y="228600"/>
            <a:ext cx="2133600" cy="365125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Wednesday 11 October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65690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04CA0D"/>
                </a:solidFill>
              </a:rPr>
              <a:pPr/>
              <a:t>13</a:t>
            </a:fld>
            <a:endParaRPr lang="en-US" b="1" dirty="0">
              <a:solidFill>
                <a:srgbClr val="04CA0D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264564" y="40849"/>
            <a:ext cx="2895600" cy="365125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Dr. Aiman Qais Afar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46000" y="563074"/>
            <a:ext cx="8998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="1" i="1" dirty="0">
                <a:latin typeface="Candara" pitchFamily="34" charset="0"/>
              </a:rPr>
              <a:t>The typical rib has </a:t>
            </a:r>
            <a:r>
              <a:rPr lang="en-US" sz="2800" b="1" i="1" u="sng" dirty="0">
                <a:solidFill>
                  <a:srgbClr val="00B050"/>
                </a:solidFill>
                <a:latin typeface="Candara" pitchFamily="34" charset="0"/>
              </a:rPr>
              <a:t>a head, neck, tubercle, shaft, and angle </a:t>
            </a:r>
            <a:r>
              <a:rPr lang="en-US" sz="2800" b="1" i="1" dirty="0">
                <a:latin typeface="Candara" pitchFamily="34" charset="0"/>
              </a:rPr>
              <a:t>.</a:t>
            </a:r>
          </a:p>
          <a:p>
            <a:pPr algn="l"/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The neck </a:t>
            </a:r>
            <a:r>
              <a:rPr lang="en-US" sz="2800" b="1" i="1" dirty="0">
                <a:latin typeface="Candara" pitchFamily="34" charset="0"/>
              </a:rPr>
              <a:t>is a constricted portion situated between the head and the tubercle. </a:t>
            </a:r>
            <a:endParaRPr lang="ar-IQ" sz="2800" b="1" i="1" dirty="0">
              <a:latin typeface="Candara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129458"/>
            <a:ext cx="5913446" cy="4142687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98420" y="2362200"/>
            <a:ext cx="3276600" cy="291465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ndara" panose="020E0502030303020204" pitchFamily="34" charset="0"/>
                <a:cs typeface="Traditional Arabic" pitchFamily="18" charset="-78"/>
              </a:rPr>
              <a:t>head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 panose="020E0502030303020204" pitchFamily="34" charset="0"/>
              <a:cs typeface="Traditional Arabic" pitchFamily="18" charset="-78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ndara" panose="020E0502030303020204" pitchFamily="34" charset="0"/>
                <a:cs typeface="Traditional Arabic" pitchFamily="18" charset="-78"/>
              </a:rPr>
              <a:t>neck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307BD"/>
                </a:solidFill>
                <a:effectLst/>
                <a:uLnTx/>
                <a:uFillTx/>
                <a:latin typeface="Candara" panose="020E0502030303020204" pitchFamily="34" charset="0"/>
                <a:cs typeface="Traditional Arabic" pitchFamily="18" charset="-78"/>
              </a:rPr>
              <a:t>tubercle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anose="020E0502030303020204" pitchFamily="34" charset="0"/>
                <a:cs typeface="Traditional Arabic" pitchFamily="18" charset="-78"/>
              </a:rPr>
              <a:t>and a shaft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 panose="020E0502030303020204" pitchFamily="34" charset="0"/>
              <a:cs typeface="Traditional Arabic" pitchFamily="18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93802" y="70944"/>
            <a:ext cx="24865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3200" b="1" i="1" dirty="0">
                <a:solidFill>
                  <a:srgbClr val="FF0000"/>
                </a:solidFill>
                <a:latin typeface="Candara" pitchFamily="34" charset="0"/>
              </a:rPr>
              <a:t>Typical Rib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457200" y="6384925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0307BD"/>
                </a:solidFill>
              </a:rPr>
              <a:t>Wednesday 11 October 2023</a:t>
            </a:r>
            <a:endParaRPr lang="en-US" b="1" dirty="0">
              <a:solidFill>
                <a:srgbClr val="0307B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77000" y="64166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0307BD"/>
                </a:solidFill>
              </a:rPr>
              <a:pPr/>
              <a:t>14</a:t>
            </a:fld>
            <a:endParaRPr lang="en-US" b="1" dirty="0">
              <a:solidFill>
                <a:srgbClr val="0307BD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0307BD"/>
                </a:solidFill>
              </a:rPr>
              <a:t>Dr. Aiman Qais Afar</a:t>
            </a:r>
            <a:endParaRPr lang="en-US" b="1" dirty="0">
              <a:solidFill>
                <a:srgbClr val="0307BD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69114" y="2567718"/>
            <a:ext cx="368131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b="1" i="1" dirty="0">
                <a:solidFill>
                  <a:srgbClr val="0307BD"/>
                </a:solidFill>
                <a:latin typeface="Candara" pitchFamily="34" charset="0"/>
              </a:rPr>
              <a:t>The head </a:t>
            </a:r>
            <a:r>
              <a:rPr lang="en-US" sz="2800" b="1" i="1" dirty="0">
                <a:latin typeface="Candara" pitchFamily="34" charset="0"/>
              </a:rPr>
              <a:t>has </a:t>
            </a:r>
            <a:r>
              <a:rPr lang="en-US" sz="2800" b="1" i="1" dirty="0">
                <a:solidFill>
                  <a:srgbClr val="FF0000"/>
                </a:solidFill>
                <a:latin typeface="Candara" pitchFamily="34" charset="0"/>
              </a:rPr>
              <a:t>two facets </a:t>
            </a:r>
            <a:r>
              <a:rPr lang="en-US" sz="2800" b="1" i="1" dirty="0">
                <a:latin typeface="Candara" pitchFamily="34" charset="0"/>
              </a:rPr>
              <a:t>for articulation with the numerically corresponding vertebral body and that of the vertebra immediately above .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-1" y="136525"/>
            <a:ext cx="5419979" cy="4595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itchFamily="34" charset="0"/>
                <a:ea typeface="+mj-ea"/>
                <a:cs typeface="+mj-cs"/>
              </a:rPr>
              <a:t>The head of the typical rib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0B545F4-DDF3-6C82-5ED0-0BAA4A516F96}"/>
              </a:ext>
            </a:extLst>
          </p:cNvPr>
          <p:cNvGrpSpPr/>
          <p:nvPr/>
        </p:nvGrpSpPr>
        <p:grpSpPr>
          <a:xfrm>
            <a:off x="3962400" y="3695700"/>
            <a:ext cx="5105400" cy="2819400"/>
            <a:chOff x="762000" y="2286895"/>
            <a:chExt cx="6536770" cy="3702241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2000" y="2286895"/>
              <a:ext cx="6536770" cy="3702241"/>
            </a:xfrm>
            <a:prstGeom prst="rect">
              <a:avLst/>
            </a:prstGeom>
            <a:noFill/>
            <a:ln w="57150">
              <a:solidFill>
                <a:srgbClr val="00FF00"/>
              </a:solidFill>
            </a:ln>
          </p:spPr>
        </p:pic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1245378" y="4125357"/>
              <a:ext cx="3310424" cy="606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0066FF"/>
                  </a:solidFill>
                </a:rPr>
                <a:t>Intervertebral disc</a:t>
              </a:r>
              <a:endParaRPr lang="en-US" sz="2400" dirty="0">
                <a:solidFill>
                  <a:srgbClr val="0066FF"/>
                </a:solidFill>
                <a:latin typeface="Times New Roman" pitchFamily="18" charset="0"/>
              </a:endParaRPr>
            </a:p>
          </p:txBody>
        </p:sp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5500694" y="4500570"/>
              <a:ext cx="642942" cy="794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4400" b="1" dirty="0">
                  <a:solidFill>
                    <a:srgbClr val="FF0000"/>
                  </a:solidFill>
                </a:rPr>
                <a:t>X</a:t>
              </a:r>
              <a:endParaRPr lang="en-US" sz="44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2500298" y="3214686"/>
              <a:ext cx="1071570" cy="730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</a:rPr>
                <a:t>X1</a:t>
              </a:r>
              <a:endParaRPr lang="en-US" sz="40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2714612" y="4857760"/>
              <a:ext cx="642942" cy="794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4400" b="1" dirty="0">
                  <a:solidFill>
                    <a:srgbClr val="FF0000"/>
                  </a:solidFill>
                </a:rPr>
                <a:t>X</a:t>
              </a:r>
              <a:endParaRPr lang="en-US" sz="44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498534" y="6569075"/>
            <a:ext cx="2133600" cy="365125"/>
          </a:xfrm>
        </p:spPr>
        <p:txBody>
          <a:bodyPr/>
          <a:lstStyle/>
          <a:p>
            <a:r>
              <a:rPr lang="en-US" b="1" dirty="0">
                <a:solidFill>
                  <a:srgbClr val="0307BD"/>
                </a:solidFill>
              </a:rPr>
              <a:t>Wednesday 11 October 2023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153400" y="6569075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0307BD"/>
                </a:solidFill>
              </a:rPr>
              <a:pPr/>
              <a:t>15</a:t>
            </a:fld>
            <a:endParaRPr lang="en-US" b="1" dirty="0">
              <a:solidFill>
                <a:srgbClr val="0307BD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3165534" y="6553200"/>
            <a:ext cx="2895600" cy="365125"/>
          </a:xfrm>
        </p:spPr>
        <p:txBody>
          <a:bodyPr/>
          <a:lstStyle/>
          <a:p>
            <a:r>
              <a:rPr lang="en-US" b="1" dirty="0">
                <a:solidFill>
                  <a:srgbClr val="0307BD"/>
                </a:solidFill>
              </a:rPr>
              <a:t>Dr. Aiman Qais Afar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FEDDE24-02A4-118C-30AA-062DACE7BD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9235" y="22510"/>
            <a:ext cx="2643634" cy="3543015"/>
          </a:xfrm>
          <a:prstGeom prst="rect">
            <a:avLst/>
          </a:prstGeom>
        </p:spPr>
      </p:pic>
      <p:sp>
        <p:nvSpPr>
          <p:cNvPr id="15" name="Rectangle 3">
            <a:extLst>
              <a:ext uri="{FF2B5EF4-FFF2-40B4-BE49-F238E27FC236}">
                <a16:creationId xmlns:a16="http://schemas.microsoft.com/office/drawing/2014/main" id="{CFED0B0E-25C1-0997-E97C-5DC3AE5A3D83}"/>
              </a:ext>
            </a:extLst>
          </p:cNvPr>
          <p:cNvSpPr txBox="1">
            <a:spLocks noChangeArrowheads="1"/>
          </p:cNvSpPr>
          <p:nvPr/>
        </p:nvSpPr>
        <p:spPr>
          <a:xfrm>
            <a:off x="77649" y="672300"/>
            <a:ext cx="5652491" cy="1371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anose="020E0502030303020204" pitchFamily="34" charset="0"/>
              </a:rPr>
              <a:t>is the posterior end of the rib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anose="020E0502030303020204" pitchFamily="34" charset="0"/>
              </a:rPr>
              <a:t>is wedge-shaped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anose="020E0502030303020204" pitchFamily="34" charset="0"/>
              </a:rPr>
              <a:t>carries two articular facets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0" y="653958"/>
            <a:ext cx="5486400" cy="12192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anose="020E0502030303020204" pitchFamily="34" charset="0"/>
                <a:cs typeface="Traditional Arabic" pitchFamily="18" charset="-78"/>
              </a:rPr>
              <a:t>Is lateral to the tubercle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anose="020E0502030303020204" pitchFamily="34" charset="0"/>
                <a:cs typeface="Traditional Arabic" pitchFamily="18" charset="-78"/>
              </a:rPr>
              <a:t>primarily it is directed posteriorly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anose="020E0502030303020204" pitchFamily="34" charset="0"/>
                <a:cs typeface="Traditional Arabic" pitchFamily="18" charset="-78"/>
              </a:rPr>
              <a:t>then it bends sharply anteriorly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28600" y="0"/>
            <a:ext cx="2133600" cy="609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itchFamily="34" charset="0"/>
                <a:ea typeface="+mj-ea"/>
                <a:cs typeface="+mj-cs"/>
              </a:rPr>
              <a:t>The shaft</a:t>
            </a: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 rot="2022954">
            <a:off x="7401549" y="2495288"/>
            <a:ext cx="548608" cy="302062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04CA0D"/>
                </a:solidFill>
              </a:rPr>
              <a:t>Wednesday 11 October 2023</a:t>
            </a:r>
            <a:endParaRPr lang="en-US" b="1" dirty="0">
              <a:solidFill>
                <a:srgbClr val="04CA0D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153400" y="6492875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04CA0D"/>
                </a:solidFill>
              </a:rPr>
              <a:pPr/>
              <a:t>16</a:t>
            </a:fld>
            <a:endParaRPr lang="en-US" b="1" dirty="0">
              <a:solidFill>
                <a:srgbClr val="04CA0D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04CA0D"/>
                </a:solidFill>
              </a:rPr>
              <a:t>Dr. Aiman Qais Afar</a:t>
            </a:r>
            <a:endParaRPr lang="en-US" b="1" dirty="0">
              <a:solidFill>
                <a:srgbClr val="04CA0D"/>
              </a:solidFill>
            </a:endParaRP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 rot="2022954">
            <a:off x="7505296" y="660257"/>
            <a:ext cx="548608" cy="302062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8633465" y="2107825"/>
            <a:ext cx="326164" cy="662974"/>
          </a:xfrm>
          <a:prstGeom prst="curvedLeftArrow">
            <a:avLst>
              <a:gd name="adj1" fmla="val 33117"/>
              <a:gd name="adj2" fmla="val 66234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6" name="Rectangle 4"/>
          <p:cNvSpPr txBox="1">
            <a:spLocks noChangeArrowheads="1"/>
          </p:cNvSpPr>
          <p:nvPr/>
        </p:nvSpPr>
        <p:spPr>
          <a:xfrm>
            <a:off x="245097" y="3641103"/>
            <a:ext cx="4087052" cy="8382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anose="020E0502030303020204" pitchFamily="34" charset="0"/>
                <a:cs typeface="Traditional Arabic" pitchFamily="18" charset="-78"/>
              </a:rPr>
              <a:t>The point of greatest change in curvature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anose="020E0502030303020204" pitchFamily="34" charset="0"/>
                <a:cs typeface="Traditional Arabic" pitchFamily="18" charset="-78"/>
              </a:rPr>
              <a:t> is :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 panose="020E0502030303020204" pitchFamily="34" charset="0"/>
              <a:cs typeface="Traditional Arabic" pitchFamily="18" charset="-78"/>
            </a:endParaRPr>
          </a:p>
        </p:txBody>
      </p:sp>
      <p:sp>
        <p:nvSpPr>
          <p:cNvPr id="17" name="Rectangle 5"/>
          <p:cNvSpPr txBox="1">
            <a:spLocks noChangeArrowheads="1"/>
          </p:cNvSpPr>
          <p:nvPr/>
        </p:nvSpPr>
        <p:spPr>
          <a:xfrm>
            <a:off x="77634" y="4747613"/>
            <a:ext cx="4715823" cy="990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anose="020E0502030303020204" pitchFamily="34" charset="0"/>
                <a:cs typeface="Traditional Arabic" pitchFamily="18" charset="-78"/>
              </a:rPr>
              <a:t>The angle of a rib is its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604BD"/>
                </a:solidFill>
                <a:effectLst/>
                <a:uLnTx/>
                <a:uFillTx/>
                <a:latin typeface="Candara" panose="020E0502030303020204" pitchFamily="34" charset="0"/>
                <a:cs typeface="Traditional Arabic" pitchFamily="18" charset="-78"/>
              </a:rPr>
              <a:t>weakest part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anose="020E0502030303020204" pitchFamily="34" charset="0"/>
                <a:cs typeface="Traditional Arabic" pitchFamily="18" charset="-78"/>
              </a:rPr>
              <a:t>where it tends to fracture.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381000" y="3200400"/>
            <a:ext cx="2260600" cy="609600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itchFamily="34" charset="0"/>
                <a:ea typeface="+mj-ea"/>
                <a:cs typeface="+mj-cs"/>
              </a:rPr>
              <a:t>The angle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37756D1-ECA2-E9BB-04AD-AD55412E2A64}"/>
              </a:ext>
            </a:extLst>
          </p:cNvPr>
          <p:cNvGrpSpPr/>
          <p:nvPr/>
        </p:nvGrpSpPr>
        <p:grpSpPr>
          <a:xfrm>
            <a:off x="4965962" y="3124200"/>
            <a:ext cx="4025638" cy="3189095"/>
            <a:chOff x="3962400" y="3287905"/>
            <a:chExt cx="4025638" cy="3189095"/>
          </a:xfrm>
        </p:grpSpPr>
        <p:graphicFrame>
          <p:nvGraphicFramePr>
            <p:cNvPr id="19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3088374"/>
                </p:ext>
              </p:extLst>
            </p:nvPr>
          </p:nvGraphicFramePr>
          <p:xfrm>
            <a:off x="3962400" y="3350736"/>
            <a:ext cx="4025638" cy="3126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" name="Bitmap Image" r:id="rId3" imgW="5951736" imgH="4198984" progId="PBrush">
                    <p:embed/>
                  </p:oleObj>
                </mc:Choice>
                <mc:Fallback>
                  <p:oleObj name="Bitmap Image" r:id="rId3" imgW="5951736" imgH="4198984" progId="PBrush">
                    <p:embed/>
                    <p:pic>
                      <p:nvPicPr>
                        <p:cNvPr id="19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62400" y="3350736"/>
                          <a:ext cx="4025638" cy="31262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88686105"/>
                </p:ext>
              </p:extLst>
            </p:nvPr>
          </p:nvGraphicFramePr>
          <p:xfrm>
            <a:off x="5131432" y="3287905"/>
            <a:ext cx="1878968" cy="19569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" name="Clip" r:id="rId5" imgW="2504520" imgH="2371320" progId="">
                    <p:embed/>
                  </p:oleObj>
                </mc:Choice>
                <mc:Fallback>
                  <p:oleObj name="Clip" r:id="rId5" imgW="2504520" imgH="2371320" progId="">
                    <p:embed/>
                    <p:pic>
                      <p:nvPicPr>
                        <p:cNvPr id="2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31432" y="3287905"/>
                          <a:ext cx="1878968" cy="195692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555536"/>
                </p:ext>
              </p:extLst>
            </p:nvPr>
          </p:nvGraphicFramePr>
          <p:xfrm>
            <a:off x="7391400" y="4800600"/>
            <a:ext cx="303138" cy="4104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" name="Clip" r:id="rId7" imgW="1576440" imgH="1942200" progId="">
                    <p:embed/>
                  </p:oleObj>
                </mc:Choice>
                <mc:Fallback>
                  <p:oleObj name="Clip" r:id="rId7" imgW="1576440" imgH="1942200" progId="">
                    <p:embed/>
                    <p:pic>
                      <p:nvPicPr>
                        <p:cNvPr id="21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91400" y="4800600"/>
                          <a:ext cx="303138" cy="41040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AutoShape 5"/>
            <p:cNvSpPr>
              <a:spLocks noChangeArrowheads="1"/>
            </p:cNvSpPr>
            <p:nvPr/>
          </p:nvSpPr>
          <p:spPr bwMode="auto">
            <a:xfrm>
              <a:off x="7315200" y="4495800"/>
              <a:ext cx="85726" cy="287284"/>
            </a:xfrm>
            <a:prstGeom prst="diamond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00D019C-B50C-4185-EAE0-E808F4F4157D}"/>
              </a:ext>
            </a:extLst>
          </p:cNvPr>
          <p:cNvGrpSpPr/>
          <p:nvPr/>
        </p:nvGrpSpPr>
        <p:grpSpPr>
          <a:xfrm>
            <a:off x="5628118" y="515884"/>
            <a:ext cx="3363482" cy="2433013"/>
            <a:chOff x="4832571" y="369216"/>
            <a:chExt cx="4017311" cy="2579682"/>
          </a:xfrm>
        </p:grpSpPr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id="{26C181C6-0FC2-4190-5130-F9DD5CFC5D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832571" y="369216"/>
              <a:ext cx="3655136" cy="2579682"/>
            </a:xfrm>
            <a:prstGeom prst="rect">
              <a:avLst/>
            </a:prstGeom>
            <a:noFill/>
            <a:ln w="57150">
              <a:noFill/>
            </a:ln>
          </p:spPr>
        </p:pic>
        <p:sp>
          <p:nvSpPr>
            <p:cNvPr id="10" name="AutoShape 6">
              <a:extLst>
                <a:ext uri="{FF2B5EF4-FFF2-40B4-BE49-F238E27FC236}">
                  <a16:creationId xmlns:a16="http://schemas.microsoft.com/office/drawing/2014/main" id="{78AC0A79-0C66-C0B7-4F47-C20A33E1A13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22954">
              <a:off x="7537267" y="648473"/>
              <a:ext cx="548608" cy="302062"/>
            </a:xfrm>
            <a:prstGeom prst="rightArrow">
              <a:avLst>
                <a:gd name="adj1" fmla="val 50000"/>
                <a:gd name="adj2" fmla="val 50245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1" name="AutoShape 5">
              <a:extLst>
                <a:ext uri="{FF2B5EF4-FFF2-40B4-BE49-F238E27FC236}">
                  <a16:creationId xmlns:a16="http://schemas.microsoft.com/office/drawing/2014/main" id="{16F4BA39-E8F0-5CBE-B00D-E747AA58D5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3718" y="2096041"/>
              <a:ext cx="326164" cy="662974"/>
            </a:xfrm>
            <a:prstGeom prst="curvedLeftArrow">
              <a:avLst>
                <a:gd name="adj1" fmla="val 33117"/>
                <a:gd name="adj2" fmla="val 66234"/>
                <a:gd name="adj3" fmla="val 33333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5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3945092"/>
              </p:ext>
            </p:extLst>
          </p:nvPr>
        </p:nvGraphicFramePr>
        <p:xfrm>
          <a:off x="6080301" y="4358172"/>
          <a:ext cx="2840620" cy="20004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Bitmap Image" r:id="rId3" imgW="6111770" imgH="4305673" progId="PBrush">
                  <p:embed/>
                </p:oleObj>
              </mc:Choice>
              <mc:Fallback>
                <p:oleObj name="Bitmap Image" r:id="rId3" imgW="6111770" imgH="4305673" progId="PBrush">
                  <p:embed/>
                  <p:pic>
                    <p:nvPicPr>
                      <p:cNvPr id="385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0301" y="4358172"/>
                        <a:ext cx="2840620" cy="2000457"/>
                      </a:xfrm>
                      <a:prstGeom prst="rect">
                        <a:avLst/>
                      </a:prstGeom>
                      <a:noFill/>
                      <a:ln w="57150">
                        <a:solidFill>
                          <a:srgbClr val="C604BD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5027" name="Rectangle 3"/>
          <p:cNvSpPr>
            <a:spLocks noGrp="1" noChangeArrowheads="1"/>
          </p:cNvSpPr>
          <p:nvPr>
            <p:ph type="title"/>
          </p:nvPr>
        </p:nvSpPr>
        <p:spPr>
          <a:xfrm>
            <a:off x="56790" y="76200"/>
            <a:ext cx="4591409" cy="609600"/>
          </a:xfrm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Candara" pitchFamily="34" charset="0"/>
              </a:rPr>
              <a:t>Typical ribs (3-10) Have</a:t>
            </a:r>
          </a:p>
        </p:txBody>
      </p:sp>
      <p:sp>
        <p:nvSpPr>
          <p:cNvPr id="38502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6004" y="609600"/>
            <a:ext cx="5864362" cy="457200"/>
          </a:xfrm>
          <a:ln>
            <a:noFill/>
          </a:ln>
        </p:spPr>
        <p:txBody>
          <a:bodyPr>
            <a:noAutofit/>
          </a:bodyPr>
          <a:lstStyle/>
          <a:p>
            <a:pPr algn="l" rtl="0"/>
            <a:r>
              <a:rPr lang="en-US" sz="2800" b="1" i="1" dirty="0">
                <a:solidFill>
                  <a:srgbClr val="66FF33"/>
                </a:solidFill>
                <a:latin typeface="Candara" panose="020E0502030303020204" pitchFamily="34" charset="0"/>
                <a:cs typeface="Traditional Arabic" pitchFamily="18" charset="-78"/>
              </a:rPr>
              <a:t>External</a:t>
            </a:r>
            <a:r>
              <a:rPr lang="en-US" sz="2800" b="1" i="1" dirty="0">
                <a:latin typeface="Candara" panose="020E0502030303020204" pitchFamily="34" charset="0"/>
                <a:cs typeface="Traditional Arabic" pitchFamily="18" charset="-78"/>
              </a:rPr>
              <a:t> and </a:t>
            </a:r>
            <a:r>
              <a:rPr lang="en-US" sz="2800" b="1" i="1" dirty="0">
                <a:solidFill>
                  <a:srgbClr val="C604BD"/>
                </a:solidFill>
                <a:latin typeface="Candara" panose="020E0502030303020204" pitchFamily="34" charset="0"/>
                <a:cs typeface="Traditional Arabic" pitchFamily="18" charset="-78"/>
              </a:rPr>
              <a:t>Internal</a:t>
            </a:r>
            <a:r>
              <a:rPr lang="en-US" sz="2800" b="1" i="1" dirty="0">
                <a:latin typeface="Candara" panose="020E0502030303020204" pitchFamily="34" charset="0"/>
                <a:cs typeface="Traditional Arabic" pitchFamily="18" charset="-78"/>
              </a:rPr>
              <a:t> surfaces </a:t>
            </a:r>
          </a:p>
          <a:p>
            <a:pPr algn="l" rtl="0"/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  <a:cs typeface="Traditional Arabic" pitchFamily="18" charset="-78"/>
              </a:rPr>
              <a:t>Superior</a:t>
            </a:r>
            <a:r>
              <a:rPr lang="en-US" sz="2800" b="1" i="1" dirty="0">
                <a:latin typeface="Candara" panose="020E0502030303020204" pitchFamily="34" charset="0"/>
                <a:cs typeface="Traditional Arabic" pitchFamily="18" charset="-78"/>
              </a:rPr>
              <a:t> and </a:t>
            </a:r>
            <a:r>
              <a:rPr lang="en-US" sz="2800" b="1" i="1" dirty="0">
                <a:solidFill>
                  <a:srgbClr val="FF0000"/>
                </a:solidFill>
                <a:latin typeface="Candara" panose="020E0502030303020204" pitchFamily="34" charset="0"/>
                <a:cs typeface="Traditional Arabic" pitchFamily="18" charset="-78"/>
              </a:rPr>
              <a:t>Inferior</a:t>
            </a:r>
            <a:r>
              <a:rPr lang="en-US" sz="2800" b="1" i="1" dirty="0">
                <a:latin typeface="Candara" panose="020E0502030303020204" pitchFamily="34" charset="0"/>
                <a:cs typeface="Traditional Arabic" pitchFamily="18" charset="-78"/>
              </a:rPr>
              <a:t> borders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73374" y="115455"/>
            <a:ext cx="2139121" cy="457200"/>
          </a:xfrm>
        </p:spPr>
        <p:txBody>
          <a:bodyPr/>
          <a:lstStyle/>
          <a:p>
            <a:r>
              <a:rPr lang="en-US" b="1" dirty="0">
                <a:solidFill>
                  <a:srgbClr val="C604BD"/>
                </a:solidFill>
              </a:rPr>
              <a:t>Wednesday 11 October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5921" y="6324600"/>
            <a:ext cx="1905000" cy="457200"/>
          </a:xfrm>
        </p:spPr>
        <p:txBody>
          <a:bodyPr/>
          <a:lstStyle/>
          <a:p>
            <a:fld id="{98B07491-B98D-4481-9105-D80A17E3C26A}" type="slidenum">
              <a:rPr lang="en-US" b="1" smtClean="0">
                <a:solidFill>
                  <a:srgbClr val="C604BD"/>
                </a:solidFill>
              </a:rPr>
              <a:pPr/>
              <a:t>17</a:t>
            </a:fld>
            <a:endParaRPr lang="en-US" b="1" dirty="0">
              <a:solidFill>
                <a:srgbClr val="C604BD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568121" y="291445"/>
            <a:ext cx="2895600" cy="457200"/>
          </a:xfrm>
        </p:spPr>
        <p:txBody>
          <a:bodyPr/>
          <a:lstStyle/>
          <a:p>
            <a:r>
              <a:rPr lang="en-US" b="1">
                <a:solidFill>
                  <a:srgbClr val="C604BD"/>
                </a:solidFill>
              </a:rPr>
              <a:t>Dr. Aiman Qais Afar</a:t>
            </a:r>
            <a:endParaRPr lang="en-US" b="1" dirty="0">
              <a:solidFill>
                <a:srgbClr val="C604BD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4608" y="4313736"/>
            <a:ext cx="2840620" cy="2000652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7B11D8-EF7F-80DF-A73E-831C62F0A57E}"/>
              </a:ext>
            </a:extLst>
          </p:cNvPr>
          <p:cNvSpPr txBox="1"/>
          <p:nvPr/>
        </p:nvSpPr>
        <p:spPr>
          <a:xfrm>
            <a:off x="0" y="1640222"/>
            <a:ext cx="9031170" cy="21175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Traditional Arabic" pitchFamily="18" charset="-78"/>
              </a:rPr>
              <a:t>The inferior border is sharp and extends inferior to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307BD"/>
                </a:solidFill>
                <a:effectLst/>
                <a:uLnTx/>
                <a:uFillTx/>
                <a:latin typeface="Candara" pitchFamily="34" charset="0"/>
                <a:ea typeface="+mn-ea"/>
                <a:cs typeface="Traditional Arabic" pitchFamily="18" charset="-78"/>
              </a:rPr>
              <a:t>the costal groove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Traditional Arabic" pitchFamily="18" charset="-78"/>
              </a:rPr>
              <a:t>on the internal surface of the shaft so that it protects the: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Traditional Arabic" pitchFamily="18" charset="-78"/>
              </a:rPr>
              <a:t>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ndara" pitchFamily="34" charset="0"/>
                <a:ea typeface="+mn-ea"/>
                <a:cs typeface="Traditional Arabic" pitchFamily="18" charset="-78"/>
              </a:rPr>
              <a:t>intercostal neurovascular bundle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Traditional Arabic" pitchFamily="18" charset="-78"/>
              </a:rPr>
              <a:t>located in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307BD"/>
                </a:solidFill>
                <a:effectLst/>
                <a:uLnTx/>
                <a:uFillTx/>
                <a:latin typeface="Candara" pitchFamily="34" charset="0"/>
                <a:ea typeface="+mn-ea"/>
                <a:cs typeface="Traditional Arabic" pitchFamily="18" charset="-78"/>
              </a:rPr>
              <a:t>the costal groove.</a:t>
            </a:r>
          </a:p>
        </p:txBody>
      </p:sp>
      <p:pic>
        <p:nvPicPr>
          <p:cNvPr id="10" name="Picture 4" descr="F:\mycd\diagram\thorax\intrcstl\icvan.bmp">
            <a:extLst>
              <a:ext uri="{FF2B5EF4-FFF2-40B4-BE49-F238E27FC236}">
                <a16:creationId xmlns:a16="http://schemas.microsoft.com/office/drawing/2014/main" id="{4CC29C52-17CE-20C7-1A21-2C61A2ABE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868" y="3851781"/>
            <a:ext cx="2322016" cy="2874857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85720" y="1500174"/>
            <a:ext cx="32147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b="1" i="1" dirty="0">
                <a:solidFill>
                  <a:srgbClr val="00B0F0"/>
                </a:solidFill>
                <a:latin typeface="Candara" panose="020E0502030303020204" pitchFamily="34" charset="0"/>
              </a:rPr>
              <a:t>(1st, 2nd, and 11th-12th) are dissimilar :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 l="27539" t="13125" r="25000" b="12812"/>
          <a:stretch>
            <a:fillRect/>
          </a:stretch>
        </p:blipFill>
        <p:spPr bwMode="auto">
          <a:xfrm>
            <a:off x="3409911" y="381000"/>
            <a:ext cx="5448369" cy="5725585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  <a:effectLst/>
        </p:spPr>
      </p:pic>
      <p:sp>
        <p:nvSpPr>
          <p:cNvPr id="6" name="مستطيل 5"/>
          <p:cNvSpPr/>
          <p:nvPr/>
        </p:nvSpPr>
        <p:spPr>
          <a:xfrm>
            <a:off x="92504" y="214290"/>
            <a:ext cx="32383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i="1" dirty="0">
                <a:solidFill>
                  <a:srgbClr val="FF0000"/>
                </a:solidFill>
                <a:latin typeface="Candara" pitchFamily="34" charset="0"/>
              </a:rPr>
              <a:t>Atypical ribs </a:t>
            </a:r>
            <a:endParaRPr lang="ar-IQ" sz="3600" i="1" dirty="0">
              <a:latin typeface="Candara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00B0F0"/>
                </a:solidFill>
              </a:rPr>
              <a:t>Wednesday 11 October 2023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00B0F0"/>
                </a:solidFill>
              </a:rPr>
              <a:pPr/>
              <a:t>18</a:t>
            </a:fld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00B0F0"/>
                </a:solidFill>
              </a:rPr>
              <a:t>Dr. Aiman Qais Afar</a:t>
            </a:r>
            <a:endParaRPr lang="en-US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01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0318502"/>
              </p:ext>
            </p:extLst>
          </p:nvPr>
        </p:nvGraphicFramePr>
        <p:xfrm>
          <a:off x="4724400" y="3124200"/>
          <a:ext cx="1781431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Bitmap Image" r:id="rId3" imgW="2567619" imgH="4723810" progId="PBrush">
                  <p:embed/>
                </p:oleObj>
              </mc:Choice>
              <mc:Fallback>
                <p:oleObj name="Bitmap Image" r:id="rId3" imgW="2567619" imgH="4723810" progId="PBrush">
                  <p:embed/>
                  <p:pic>
                    <p:nvPicPr>
                      <p:cNvPr id="39014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124200"/>
                        <a:ext cx="1781431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0147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3048000" cy="533400"/>
          </a:xfrm>
          <a:ln w="57150">
            <a:solidFill>
              <a:srgbClr val="00FF00"/>
            </a:solidFill>
          </a:ln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ndara" pitchFamily="34" charset="0"/>
              </a:rPr>
              <a:t>The first rib</a:t>
            </a:r>
          </a:p>
        </p:txBody>
      </p:sp>
      <p:sp>
        <p:nvSpPr>
          <p:cNvPr id="39014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609600"/>
            <a:ext cx="5867400" cy="533400"/>
          </a:xfrm>
        </p:spPr>
        <p:txBody>
          <a:bodyPr>
            <a:no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sz="2800" b="1" i="1" dirty="0">
                <a:latin typeface="Candara" pitchFamily="34" charset="0"/>
                <a:cs typeface="Traditional Arabic" pitchFamily="18" charset="-78"/>
              </a:rPr>
              <a:t>is </a:t>
            </a:r>
            <a:r>
              <a:rPr lang="en-US" sz="2800" b="1" i="1" dirty="0">
                <a:solidFill>
                  <a:srgbClr val="0307BD"/>
                </a:solidFill>
                <a:latin typeface="Candara" pitchFamily="34" charset="0"/>
                <a:cs typeface="Traditional Arabic" pitchFamily="18" charset="-78"/>
              </a:rPr>
              <a:t>the broadest </a:t>
            </a:r>
            <a:r>
              <a:rPr lang="en-US" sz="2800" b="1" i="1" dirty="0">
                <a:latin typeface="Candara" pitchFamily="34" charset="0"/>
                <a:cs typeface="Traditional Arabic" pitchFamily="18" charset="-78"/>
              </a:rPr>
              <a:t>and </a:t>
            </a:r>
            <a:r>
              <a:rPr lang="en-US" sz="2800" b="1" i="1" dirty="0">
                <a:solidFill>
                  <a:srgbClr val="0307BD"/>
                </a:solidFill>
                <a:latin typeface="Candara" pitchFamily="34" charset="0"/>
                <a:cs typeface="Traditional Arabic" pitchFamily="18" charset="-78"/>
              </a:rPr>
              <a:t>most curved rib</a:t>
            </a:r>
          </a:p>
        </p:txBody>
      </p:sp>
      <p:sp>
        <p:nvSpPr>
          <p:cNvPr id="390149" name="Rectangle 5"/>
          <p:cNvSpPr>
            <a:spLocks noChangeArrowheads="1"/>
          </p:cNvSpPr>
          <p:nvPr/>
        </p:nvSpPr>
        <p:spPr bwMode="auto">
          <a:xfrm>
            <a:off x="152400" y="10668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</a:pPr>
            <a:r>
              <a:rPr kumimoji="1" lang="en-US" sz="2800" b="1" i="1" dirty="0">
                <a:latin typeface="Candara" pitchFamily="34" charset="0"/>
                <a:cs typeface="Traditional Arabic" pitchFamily="18" charset="-78"/>
              </a:rPr>
              <a:t>Its head carries a </a:t>
            </a:r>
            <a:r>
              <a:rPr kumimoji="1" lang="en-US" sz="2800" b="1" i="1" dirty="0">
                <a:solidFill>
                  <a:srgbClr val="0307BD"/>
                </a:solidFill>
                <a:latin typeface="Candara" pitchFamily="34" charset="0"/>
                <a:cs typeface="Traditional Arabic" pitchFamily="18" charset="-78"/>
              </a:rPr>
              <a:t>single facet </a:t>
            </a:r>
            <a:r>
              <a:rPr kumimoji="1" lang="en-US" sz="2800" b="1" i="1" dirty="0">
                <a:latin typeface="Candara" pitchFamily="34" charset="0"/>
                <a:cs typeface="Traditional Arabic" pitchFamily="18" charset="-78"/>
              </a:rPr>
              <a:t>for articulation with the body of </a:t>
            </a:r>
            <a:r>
              <a:rPr kumimoji="1" lang="en-US" sz="2800" b="1" i="1" dirty="0">
                <a:solidFill>
                  <a:srgbClr val="FF0000"/>
                </a:solidFill>
                <a:latin typeface="Candara" pitchFamily="34" charset="0"/>
                <a:cs typeface="Traditional Arabic" pitchFamily="18" charset="-78"/>
              </a:rPr>
              <a:t>T1 vertebra  </a:t>
            </a:r>
          </a:p>
        </p:txBody>
      </p:sp>
      <p:graphicFrame>
        <p:nvGraphicFramePr>
          <p:cNvPr id="3901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0614094"/>
              </p:ext>
            </p:extLst>
          </p:nvPr>
        </p:nvGraphicFramePr>
        <p:xfrm>
          <a:off x="6730928" y="4289425"/>
          <a:ext cx="2103597" cy="157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Bitmap Image" r:id="rId5" imgW="3017782" imgH="2263336" progId="PBrush">
                  <p:embed/>
                </p:oleObj>
              </mc:Choice>
              <mc:Fallback>
                <p:oleObj name="Bitmap Image" r:id="rId5" imgW="3017782" imgH="2263336" progId="PBrush">
                  <p:embed/>
                  <p:pic>
                    <p:nvPicPr>
                      <p:cNvPr id="39015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0928" y="4289425"/>
                        <a:ext cx="2103597" cy="157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431800" y="6477000"/>
            <a:ext cx="2159000" cy="4572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Wednesday 11 October 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153400" y="6477000"/>
            <a:ext cx="482600" cy="457200"/>
          </a:xfrm>
        </p:spPr>
        <p:txBody>
          <a:bodyPr/>
          <a:lstStyle/>
          <a:p>
            <a:fld id="{98B07491-B98D-4481-9105-D80A17E3C26A}" type="slidenum">
              <a:rPr lang="en-US" b="1" smtClean="0">
                <a:solidFill>
                  <a:srgbClr val="FF0000"/>
                </a:solidFill>
              </a:rPr>
              <a:pPr/>
              <a:t>19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124200" y="6419850"/>
            <a:ext cx="2895600" cy="457200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Afar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>
          <a:xfrm>
            <a:off x="228600" y="1957374"/>
            <a:ext cx="8534400" cy="481026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ndara" pitchFamily="34" charset="0"/>
              </a:rPr>
              <a:t>The neck slopes up from the head towards the shaft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28600" y="2438400"/>
            <a:ext cx="70104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  <a:cs typeface="Traditional Arabic" pitchFamily="18" charset="-78"/>
              </a:rPr>
              <a:t>The shaft has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Candara" pitchFamily="34" charset="0"/>
                <a:cs typeface="Traditional Arabic" pitchFamily="18" charset="-78"/>
              </a:rPr>
              <a:t>inner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  <a:cs typeface="Traditional Arabic" pitchFamily="18" charset="-78"/>
              </a:rPr>
              <a:t> and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itchFamily="34" charset="0"/>
                <a:cs typeface="Traditional Arabic" pitchFamily="18" charset="-78"/>
              </a:rPr>
              <a:t>outer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  <a:cs typeface="Traditional Arabic" pitchFamily="18" charset="-78"/>
              </a:rPr>
              <a:t>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ndara" pitchFamily="34" charset="0"/>
                <a:cs typeface="Traditional Arabic" pitchFamily="18" charset="-78"/>
              </a:rPr>
              <a:t>borders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3143250"/>
            <a:ext cx="1739419" cy="3409950"/>
          </a:xfrm>
          <a:prstGeom prst="rect">
            <a:avLst/>
          </a:prstGeom>
          <a:noFill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62200" y="4153084"/>
            <a:ext cx="1923846" cy="2019116"/>
          </a:xfrm>
          <a:prstGeom prst="rect">
            <a:avLst/>
          </a:prstGeom>
          <a:noFill/>
        </p:spPr>
      </p:pic>
      <p:sp>
        <p:nvSpPr>
          <p:cNvPr id="14" name="Line 3"/>
          <p:cNvSpPr>
            <a:spLocks noChangeShapeType="1"/>
          </p:cNvSpPr>
          <p:nvPr/>
        </p:nvSpPr>
        <p:spPr bwMode="auto">
          <a:xfrm flipH="1" flipV="1">
            <a:off x="3657600" y="4076884"/>
            <a:ext cx="685800" cy="304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ar-IQ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52400" y="121681"/>
            <a:ext cx="3429000" cy="584775"/>
          </a:xfrm>
          <a:prstGeom prst="rect">
            <a:avLst/>
          </a:prstGeom>
          <a:ln w="57150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ndara" panose="020E0502030303020204" pitchFamily="34" charset="0"/>
              </a:rPr>
              <a:t>The Thoracic Wall</a:t>
            </a:r>
            <a:endParaRPr lang="ar-IQ" sz="3200" b="1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52400" y="990600"/>
            <a:ext cx="3214710" cy="5262979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2400" b="1" dirty="0">
                <a:latin typeface="Candara" pitchFamily="34" charset="0"/>
              </a:rPr>
              <a:t>The thorax (or chest) is the region of the body between the neck and the abdomen.</a:t>
            </a:r>
          </a:p>
          <a:p>
            <a:pPr algn="l"/>
            <a:endParaRPr lang="en-US" sz="2400" b="1" dirty="0">
              <a:latin typeface="Candara" pitchFamily="34" charset="0"/>
            </a:endParaRPr>
          </a:p>
          <a:p>
            <a:pPr algn="l"/>
            <a:r>
              <a:rPr lang="en-US" sz="2400" b="1" dirty="0">
                <a:latin typeface="Candara" pitchFamily="34" charset="0"/>
              </a:rPr>
              <a:t> It is flattened in front and behind but rounded at the sides.</a:t>
            </a:r>
          </a:p>
          <a:p>
            <a:pPr algn="l"/>
            <a:endParaRPr lang="en-US" sz="2400" b="1" dirty="0">
              <a:latin typeface="Candara" pitchFamily="34" charset="0"/>
            </a:endParaRPr>
          </a:p>
          <a:p>
            <a:pPr algn="l"/>
            <a:r>
              <a:rPr lang="en-US" sz="2400" b="1" dirty="0">
                <a:latin typeface="Candara" pitchFamily="34" charset="0"/>
              </a:rPr>
              <a:t> The framework of the walls of the thorax, which is referred to as the </a:t>
            </a:r>
            <a:r>
              <a:rPr lang="en-US" sz="2400" b="1" i="1" u="sng" dirty="0">
                <a:solidFill>
                  <a:srgbClr val="FF0000"/>
                </a:solidFill>
                <a:latin typeface="Candara" pitchFamily="34" charset="0"/>
              </a:rPr>
              <a:t>thoracic cage</a:t>
            </a:r>
            <a:endParaRPr lang="ar-IQ" sz="2400" b="1" i="1" u="sng" dirty="0">
              <a:solidFill>
                <a:srgbClr val="FF0000"/>
              </a:solidFill>
              <a:latin typeface="Candar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7539" t="16875" r="35547" b="34375"/>
          <a:stretch>
            <a:fillRect/>
          </a:stretch>
        </p:blipFill>
        <p:spPr bwMode="auto">
          <a:xfrm>
            <a:off x="3505200" y="1571612"/>
            <a:ext cx="5452643" cy="4500594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ffectLst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0070C0"/>
                </a:solidFill>
              </a:rPr>
              <a:t>Wednesday 11 October 2023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294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0070C0"/>
                </a:solidFill>
              </a:rPr>
              <a:pPr/>
              <a:t>2</a:t>
            </a:fld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0070C0"/>
                </a:solidFill>
              </a:rPr>
              <a:t>Dr. Aiman Qais Afar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75725" y="146786"/>
            <a:ext cx="2692400" cy="762000"/>
          </a:xfrm>
          <a:ln w="57150">
            <a:solidFill>
              <a:srgbClr val="00FF00"/>
            </a:solidFill>
          </a:ln>
        </p:spPr>
        <p:txBody>
          <a:bodyPr>
            <a:normAutofit fontScale="90000"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Candara" pitchFamily="34" charset="0"/>
              </a:rPr>
              <a:t>The first rib</a:t>
            </a:r>
          </a:p>
        </p:txBody>
      </p:sp>
      <p:sp>
        <p:nvSpPr>
          <p:cNvPr id="395267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76887" y="1166742"/>
            <a:ext cx="4134808" cy="1523047"/>
          </a:xfrm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sz="2800" b="1" i="1" dirty="0">
                <a:latin typeface="Candara" pitchFamily="34" charset="0"/>
                <a:cs typeface="Traditional Arabic" pitchFamily="18" charset="-78"/>
              </a:rPr>
              <a:t>The shaft has </a:t>
            </a:r>
            <a:r>
              <a:rPr lang="en-US" sz="2800" b="1" i="1" dirty="0">
                <a:solidFill>
                  <a:srgbClr val="FF0000"/>
                </a:solidFill>
                <a:latin typeface="Candara" pitchFamily="34" charset="0"/>
                <a:cs typeface="Traditional Arabic" pitchFamily="18" charset="-78"/>
              </a:rPr>
              <a:t>superior</a:t>
            </a:r>
            <a:r>
              <a:rPr lang="en-US" sz="2800" b="1" i="1" dirty="0">
                <a:latin typeface="Candara" pitchFamily="34" charset="0"/>
                <a:cs typeface="Traditional Arabic" pitchFamily="18" charset="-78"/>
              </a:rPr>
              <a:t> and </a:t>
            </a:r>
            <a:r>
              <a:rPr lang="en-US" sz="2800" b="1" i="1" dirty="0">
                <a:solidFill>
                  <a:srgbClr val="008000"/>
                </a:solidFill>
                <a:latin typeface="Candara" pitchFamily="34" charset="0"/>
                <a:cs typeface="Traditional Arabic" pitchFamily="18" charset="-78"/>
              </a:rPr>
              <a:t>inferior</a:t>
            </a:r>
            <a:r>
              <a:rPr lang="en-US" sz="2800" b="1" i="1" dirty="0">
                <a:latin typeface="Candara" pitchFamily="34" charset="0"/>
                <a:cs typeface="Traditional Arabic" pitchFamily="18" charset="-78"/>
              </a:rPr>
              <a:t> </a:t>
            </a:r>
            <a:r>
              <a:rPr lang="en-US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  <a:cs typeface="Traditional Arabic" pitchFamily="18" charset="-78"/>
              </a:rPr>
              <a:t>surfaces</a:t>
            </a:r>
          </a:p>
        </p:txBody>
      </p:sp>
      <p:graphicFrame>
        <p:nvGraphicFramePr>
          <p:cNvPr id="395268" name="Object 10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5534816"/>
              </p:ext>
            </p:extLst>
          </p:nvPr>
        </p:nvGraphicFramePr>
        <p:xfrm>
          <a:off x="4572000" y="908786"/>
          <a:ext cx="4343400" cy="22998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Bitmap Image" r:id="rId3" imgW="4000847" imgH="2118095" progId="PBrush">
                  <p:embed/>
                </p:oleObj>
              </mc:Choice>
              <mc:Fallback>
                <p:oleObj name="Bitmap Image" r:id="rId3" imgW="4000847" imgH="2118095" progId="PBrush">
                  <p:embed/>
                  <p:pic>
                    <p:nvPicPr>
                      <p:cNvPr id="395268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908786"/>
                        <a:ext cx="4343400" cy="2299859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208052" y="6400800"/>
            <a:ext cx="2408670" cy="457200"/>
          </a:xfrm>
        </p:spPr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Wednesday 11 October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946976" y="6357328"/>
            <a:ext cx="406400" cy="457200"/>
          </a:xfrm>
        </p:spPr>
        <p:txBody>
          <a:bodyPr/>
          <a:lstStyle/>
          <a:p>
            <a:fld id="{98B07491-B98D-4481-9105-D80A17E3C26A}" type="slidenum">
              <a:rPr lang="en-US" b="1" smtClean="0">
                <a:solidFill>
                  <a:srgbClr val="00B0F0"/>
                </a:solidFill>
              </a:rPr>
              <a:pPr/>
              <a:t>20</a:t>
            </a:fld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-355617" y="6172200"/>
            <a:ext cx="2895600" cy="457200"/>
          </a:xfrm>
        </p:spPr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Dr. Aiman Qais Afar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76887" y="2870267"/>
            <a:ext cx="4413684" cy="31261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  <a:cs typeface="Traditional Arabic" pitchFamily="18" charset="-78"/>
              </a:rPr>
              <a:t>The superior surface carries a prominent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307BD"/>
                </a:solidFill>
                <a:effectLst/>
                <a:uLnTx/>
                <a:uFillTx/>
                <a:latin typeface="Candara" pitchFamily="34" charset="0"/>
                <a:cs typeface="Traditional Arabic" pitchFamily="18" charset="-78"/>
              </a:rPr>
              <a:t>scalene tubercle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  <a:cs typeface="Traditional Arabic" pitchFamily="18" charset="-78"/>
              </a:rPr>
              <a:t>on its inner border for the insertion of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ndara" pitchFamily="34" charset="0"/>
                <a:cs typeface="Traditional Arabic" pitchFamily="18" charset="-78"/>
              </a:rPr>
              <a:t>scalenus anterior muscle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  <a:cs typeface="Traditional Arabic" pitchFamily="18" charset="-78"/>
            </a:endParaRPr>
          </a:p>
        </p:txBody>
      </p:sp>
      <p:graphicFrame>
        <p:nvGraphicFramePr>
          <p:cNvPr id="61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3129312"/>
              </p:ext>
            </p:extLst>
          </p:nvPr>
        </p:nvGraphicFramePr>
        <p:xfrm>
          <a:off x="4877709" y="3428998"/>
          <a:ext cx="2133600" cy="322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Bitmap Image" r:id="rId5" imgW="2567619" imgH="3886537" progId="">
                  <p:embed/>
                </p:oleObj>
              </mc:Choice>
              <mc:Fallback>
                <p:oleObj name="Bitmap Image" r:id="rId5" imgW="2567619" imgH="3886537" progId="">
                  <p:embed/>
                  <p:pic>
                    <p:nvPicPr>
                      <p:cNvPr id="614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7709" y="3428998"/>
                        <a:ext cx="2133600" cy="3228037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13396" y="3500106"/>
            <a:ext cx="1447800" cy="308582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106219"/>
            <a:ext cx="3454400" cy="685800"/>
          </a:xfrm>
          <a:ln w="57150">
            <a:solidFill>
              <a:srgbClr val="00FF00"/>
            </a:solidFill>
          </a:ln>
        </p:spPr>
        <p:txBody>
          <a:bodyPr>
            <a:normAutofit/>
          </a:bodyPr>
          <a:lstStyle/>
          <a:p>
            <a:r>
              <a:rPr lang="en-US" sz="3600" b="1" i="1" dirty="0">
                <a:solidFill>
                  <a:srgbClr val="FF0000"/>
                </a:solidFill>
                <a:latin typeface="Candara" pitchFamily="34" charset="0"/>
              </a:rPr>
              <a:t>The first rib</a:t>
            </a:r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25400" y="1087438"/>
            <a:ext cx="4368800" cy="1295400"/>
          </a:xfrm>
        </p:spPr>
        <p:txBody>
          <a:bodyPr>
            <a:no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sz="2800" b="1" i="1" dirty="0">
                <a:latin typeface="Candara" pitchFamily="34" charset="0"/>
                <a:cs typeface="Traditional Arabic" pitchFamily="18" charset="-78"/>
              </a:rPr>
              <a:t>The </a:t>
            </a:r>
            <a:r>
              <a:rPr lang="en-US" sz="2800" b="1" i="1" dirty="0">
                <a:solidFill>
                  <a:srgbClr val="0099FF"/>
                </a:solidFill>
                <a:latin typeface="Candara" pitchFamily="34" charset="0"/>
                <a:cs typeface="Traditional Arabic" pitchFamily="18" charset="-78"/>
              </a:rPr>
              <a:t>subclavian vein</a:t>
            </a:r>
            <a:r>
              <a:rPr lang="en-US" sz="2800" b="1" i="1" dirty="0">
                <a:latin typeface="Candara" pitchFamily="34" charset="0"/>
                <a:cs typeface="Traditional Arabic" pitchFamily="18" charset="-78"/>
              </a:rPr>
              <a:t> crosses anterior to </a:t>
            </a:r>
            <a:r>
              <a:rPr lang="en-US" sz="2800" b="1" i="1" dirty="0">
                <a:solidFill>
                  <a:srgbClr val="C604BD"/>
                </a:solidFill>
                <a:latin typeface="Candara" pitchFamily="34" charset="0"/>
                <a:cs typeface="Traditional Arabic" pitchFamily="18" charset="-78"/>
              </a:rPr>
              <a:t>scalene tubercle</a:t>
            </a:r>
            <a:r>
              <a:rPr lang="en-US" sz="2800" b="1" i="1" dirty="0">
                <a:latin typeface="Candara" pitchFamily="34" charset="0"/>
                <a:cs typeface="Traditional Arabic" pitchFamily="18" charset="-78"/>
              </a:rPr>
              <a:t>, </a:t>
            </a:r>
          </a:p>
          <a:p>
            <a:pPr algn="l" rtl="0">
              <a:buFont typeface="Wingdings" pitchFamily="2" charset="2"/>
              <a:buChar char="v"/>
            </a:pPr>
            <a:endParaRPr lang="en-US" sz="2800" b="1" i="1" dirty="0">
              <a:latin typeface="Candara" pitchFamily="34" charset="0"/>
              <a:cs typeface="Traditional Arabic" pitchFamily="18" charset="-78"/>
            </a:endParaRPr>
          </a:p>
          <a:p>
            <a:pPr algn="l" rtl="0">
              <a:buFont typeface="Wingdings" pitchFamily="2" charset="2"/>
              <a:buChar char="v"/>
            </a:pPr>
            <a:r>
              <a:rPr lang="en-US" sz="2800" b="1" i="1" dirty="0">
                <a:latin typeface="Candara" pitchFamily="34" charset="0"/>
                <a:cs typeface="Traditional Arabic" pitchFamily="18" charset="-78"/>
              </a:rPr>
              <a:t>while the </a:t>
            </a:r>
            <a:r>
              <a:rPr lang="en-US" sz="2800" b="1" i="1" dirty="0">
                <a:solidFill>
                  <a:srgbClr val="FF0000"/>
                </a:solidFill>
                <a:latin typeface="Candara" pitchFamily="34" charset="0"/>
                <a:cs typeface="Traditional Arabic" pitchFamily="18" charset="-78"/>
              </a:rPr>
              <a:t>subclavian artery</a:t>
            </a:r>
            <a:r>
              <a:rPr lang="en-US" sz="2800" b="1" i="1" dirty="0">
                <a:latin typeface="Candara" pitchFamily="34" charset="0"/>
                <a:cs typeface="Traditional Arabic" pitchFamily="18" charset="-78"/>
              </a:rPr>
              <a:t> and the 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  <a:cs typeface="Traditional Arabic" pitchFamily="18" charset="-78"/>
              </a:rPr>
              <a:t>inferior trunk of the brachial plexus </a:t>
            </a:r>
            <a:r>
              <a:rPr lang="en-US" sz="2800" b="1" i="1" dirty="0">
                <a:latin typeface="Candara" pitchFamily="34" charset="0"/>
                <a:cs typeface="Traditional Arabic" pitchFamily="18" charset="-78"/>
              </a:rPr>
              <a:t>pass posterior to it</a:t>
            </a:r>
          </a:p>
        </p:txBody>
      </p:sp>
      <p:graphicFrame>
        <p:nvGraphicFramePr>
          <p:cNvPr id="400388" name="Object 4"/>
          <p:cNvGraphicFramePr>
            <a:graphicFrameLocks noGrp="1" noChangeAspect="1"/>
          </p:cNvGraphicFramePr>
          <p:nvPr>
            <p:ph type="clipArt" sz="half" idx="2"/>
            <p:extLst>
              <p:ext uri="{D42A27DB-BD31-4B8C-83A1-F6EECF244321}">
                <p14:modId xmlns:p14="http://schemas.microsoft.com/office/powerpoint/2010/main" val="179544519"/>
              </p:ext>
            </p:extLst>
          </p:nvPr>
        </p:nvGraphicFramePr>
        <p:xfrm>
          <a:off x="9525000" y="3276600"/>
          <a:ext cx="2329123" cy="166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Bitmap Image" r:id="rId3" imgW="6553768" imgH="4671465" progId="PBrush">
                  <p:embed/>
                </p:oleObj>
              </mc:Choice>
              <mc:Fallback>
                <p:oleObj name="Bitmap Image" r:id="rId3" imgW="6553768" imgH="4671465" progId="PBrush">
                  <p:embed/>
                  <p:pic>
                    <p:nvPicPr>
                      <p:cNvPr id="40038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00" y="3276600"/>
                        <a:ext cx="2329123" cy="1660237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6400800"/>
            <a:ext cx="2286000" cy="457200"/>
          </a:xfrm>
        </p:spPr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Wednesday 11 October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398491"/>
            <a:ext cx="406400" cy="457200"/>
          </a:xfrm>
        </p:spPr>
        <p:txBody>
          <a:bodyPr/>
          <a:lstStyle/>
          <a:p>
            <a:fld id="{98B07491-B98D-4481-9105-D80A17E3C26A}" type="slidenum">
              <a:rPr lang="en-US" b="1" smtClean="0">
                <a:solidFill>
                  <a:srgbClr val="00B0F0"/>
                </a:solidFill>
              </a:rPr>
              <a:pPr/>
              <a:t>21</a:t>
            </a:fld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62300" y="6324600"/>
            <a:ext cx="2895600" cy="457200"/>
          </a:xfrm>
        </p:spPr>
        <p:txBody>
          <a:bodyPr/>
          <a:lstStyle/>
          <a:p>
            <a:r>
              <a:rPr lang="en-US" b="1">
                <a:solidFill>
                  <a:srgbClr val="00B0F0"/>
                </a:solidFill>
              </a:rPr>
              <a:t>Dr. Aiman Qais Afar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2" name="AutoShape 6" descr="Chapter 9 – Subclavian Vessels | Anesthesia K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8" descr="Chapter 9 – Subclavian Vessels | Anesthesia Ke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2859" y="966299"/>
            <a:ext cx="4605482" cy="5358301"/>
          </a:xfrm>
          <a:prstGeom prst="rect">
            <a:avLst/>
          </a:prstGeom>
          <a:ln w="57150">
            <a:solidFill>
              <a:srgbClr val="00FF00"/>
            </a:solidFill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9" name="Rectangle 3"/>
          <p:cNvSpPr>
            <a:spLocks noGrp="1" noChangeArrowheads="1"/>
          </p:cNvSpPr>
          <p:nvPr>
            <p:ph type="title"/>
          </p:nvPr>
        </p:nvSpPr>
        <p:spPr>
          <a:xfrm>
            <a:off x="2381223" y="123967"/>
            <a:ext cx="3257576" cy="471510"/>
          </a:xfrm>
          <a:ln w="57150">
            <a:solidFill>
              <a:srgbClr val="00FF00"/>
            </a:solidFill>
          </a:ln>
        </p:spPr>
        <p:txBody>
          <a:bodyPr>
            <a:normAutofit fontScale="90000"/>
          </a:bodyPr>
          <a:lstStyle/>
          <a:p>
            <a:r>
              <a:rPr lang="en-US" sz="4000" b="1" i="1" dirty="0">
                <a:solidFill>
                  <a:srgbClr val="FF0000"/>
                </a:solidFill>
                <a:latin typeface="Candara" pitchFamily="34" charset="0"/>
              </a:rPr>
              <a:t>The second rib</a:t>
            </a:r>
          </a:p>
        </p:txBody>
      </p:sp>
      <p:sp>
        <p:nvSpPr>
          <p:cNvPr id="4034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67300" y="1219200"/>
            <a:ext cx="4076700" cy="4114800"/>
          </a:xfrm>
        </p:spPr>
        <p:txBody>
          <a:bodyPr>
            <a:no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sz="2800" b="1" i="1" dirty="0">
                <a:latin typeface="Candara" pitchFamily="34" charset="0"/>
                <a:cs typeface="Traditional Arabic" pitchFamily="18" charset="-78"/>
              </a:rPr>
              <a:t>Is longer than the first rib</a:t>
            </a:r>
          </a:p>
          <a:p>
            <a:pPr algn="l" rtl="0">
              <a:buFont typeface="Wingdings" pitchFamily="2" charset="2"/>
              <a:buChar char="v"/>
            </a:pPr>
            <a:endParaRPr lang="en-US" sz="2800" b="1" i="1" dirty="0">
              <a:latin typeface="Candara" pitchFamily="34" charset="0"/>
              <a:cs typeface="Traditional Arabic" pitchFamily="18" charset="-78"/>
            </a:endParaRPr>
          </a:p>
          <a:p>
            <a:pPr algn="l" rtl="0">
              <a:buFont typeface="Wingdings" pitchFamily="2" charset="2"/>
              <a:buChar char="v"/>
            </a:pPr>
            <a:r>
              <a:rPr lang="en-US" sz="2800" b="1" i="1" dirty="0">
                <a:latin typeface="Candara" pitchFamily="34" charset="0"/>
                <a:cs typeface="Traditional Arabic" pitchFamily="18" charset="-78"/>
              </a:rPr>
              <a:t>is characterized by the presence of a </a:t>
            </a:r>
            <a:r>
              <a:rPr lang="en-US" sz="2800" b="1" i="1" dirty="0">
                <a:solidFill>
                  <a:srgbClr val="800080"/>
                </a:solidFill>
                <a:latin typeface="Candara" pitchFamily="34" charset="0"/>
                <a:cs typeface="Traditional Arabic" pitchFamily="18" charset="-78"/>
              </a:rPr>
              <a:t>tuberosity</a:t>
            </a:r>
            <a:r>
              <a:rPr lang="en-US" sz="2800" b="1" i="1" dirty="0">
                <a:latin typeface="Candara" pitchFamily="34" charset="0"/>
                <a:cs typeface="Traditional Arabic" pitchFamily="18" charset="-78"/>
              </a:rPr>
              <a:t> for the attachment of </a:t>
            </a:r>
            <a:r>
              <a:rPr lang="en-US" sz="2800" b="1" i="1" dirty="0">
                <a:solidFill>
                  <a:srgbClr val="800080"/>
                </a:solidFill>
                <a:latin typeface="Candara" pitchFamily="34" charset="0"/>
                <a:cs typeface="Traditional Arabic" pitchFamily="18" charset="-78"/>
                <a:hlinkClick r:id="rId4" action="ppaction://hlinkpres?slideindex=58&amp;slidetitle=Serratus anterior">
                  <a:snd r:embed="rId3" name="projctor.wav"/>
                </a:hlinkClick>
              </a:rPr>
              <a:t>serratus anterior</a:t>
            </a:r>
            <a:r>
              <a:rPr lang="en-US" sz="2800" b="1" i="1" dirty="0">
                <a:latin typeface="Candara" pitchFamily="34" charset="0"/>
                <a:cs typeface="Traditional Arabic" pitchFamily="18" charset="-78"/>
                <a:hlinkClick r:id="rId4" action="ppaction://hlinkpres?slideindex=58&amp;slidetitle=Serratus anterior">
                  <a:snd r:embed="rId3" name="projctor.wav"/>
                </a:hlinkClick>
              </a:rPr>
              <a:t> </a:t>
            </a:r>
            <a:r>
              <a:rPr lang="en-US" sz="2800" b="1" i="1" dirty="0">
                <a:solidFill>
                  <a:srgbClr val="0307BD"/>
                </a:solidFill>
                <a:latin typeface="Candara" pitchFamily="34" charset="0"/>
                <a:cs typeface="Traditional Arabic" pitchFamily="18" charset="-78"/>
              </a:rPr>
              <a:t>muscle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16BC913-3753-51A4-EEA7-49771893822B}"/>
              </a:ext>
            </a:extLst>
          </p:cNvPr>
          <p:cNvGrpSpPr/>
          <p:nvPr/>
        </p:nvGrpSpPr>
        <p:grpSpPr>
          <a:xfrm>
            <a:off x="666723" y="707468"/>
            <a:ext cx="3429000" cy="2292105"/>
            <a:chOff x="1295400" y="838200"/>
            <a:chExt cx="3429000" cy="2292105"/>
          </a:xfrm>
        </p:grpSpPr>
        <p:pic>
          <p:nvPicPr>
            <p:cNvPr id="403461" name="Picture 5" descr="F:\mycd\diagram\thorax\ribstrnm\rib1.bmp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95400" y="838200"/>
              <a:ext cx="3429000" cy="2292105"/>
            </a:xfrm>
            <a:prstGeom prst="rect">
              <a:avLst/>
            </a:prstGeom>
            <a:noFill/>
          </p:spPr>
        </p:pic>
        <p:sp>
          <p:nvSpPr>
            <p:cNvPr id="403463" name="Text Box 7"/>
            <p:cNvSpPr txBox="1">
              <a:spLocks noChangeArrowheads="1"/>
            </p:cNvSpPr>
            <p:nvPr/>
          </p:nvSpPr>
          <p:spPr bwMode="auto">
            <a:xfrm>
              <a:off x="3581400" y="1905000"/>
              <a:ext cx="69215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</a:rPr>
                <a:t>1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4D4432B-EEAF-BA00-C2EF-EE7774160F27}"/>
              </a:ext>
            </a:extLst>
          </p:cNvPr>
          <p:cNvGrpSpPr/>
          <p:nvPr/>
        </p:nvGrpSpPr>
        <p:grpSpPr>
          <a:xfrm>
            <a:off x="369455" y="3352800"/>
            <a:ext cx="4354945" cy="2730564"/>
            <a:chOff x="457200" y="2715573"/>
            <a:chExt cx="5181599" cy="3304227"/>
          </a:xfrm>
        </p:grpSpPr>
        <p:graphicFrame>
          <p:nvGraphicFramePr>
            <p:cNvPr id="403458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09568027"/>
                </p:ext>
              </p:extLst>
            </p:nvPr>
          </p:nvGraphicFramePr>
          <p:xfrm>
            <a:off x="457200" y="2715573"/>
            <a:ext cx="5181599" cy="33042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5" name="Bitmap Image" r:id="rId6" imgW="6226080" imgH="3970364" progId="PBrush">
                    <p:embed/>
                  </p:oleObj>
                </mc:Choice>
                <mc:Fallback>
                  <p:oleObj name="Bitmap Image" r:id="rId6" imgW="6226080" imgH="3970364" progId="PBrush">
                    <p:embed/>
                    <p:pic>
                      <p:nvPicPr>
                        <p:cNvPr id="403458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" y="2715573"/>
                          <a:ext cx="5181599" cy="33042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03464" name="Text Box 8"/>
            <p:cNvSpPr txBox="1">
              <a:spLocks noChangeArrowheads="1"/>
            </p:cNvSpPr>
            <p:nvPr/>
          </p:nvSpPr>
          <p:spPr bwMode="auto">
            <a:xfrm>
              <a:off x="3962400" y="4784725"/>
              <a:ext cx="69215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</a:rPr>
                <a:t>2</a:t>
              </a:r>
            </a:p>
          </p:txBody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304800" y="6400800"/>
            <a:ext cx="2311399" cy="4572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Wednesday 11 October 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153400" y="6400800"/>
            <a:ext cx="482600" cy="457200"/>
          </a:xfrm>
        </p:spPr>
        <p:txBody>
          <a:bodyPr/>
          <a:lstStyle/>
          <a:p>
            <a:fld id="{4A6E7A93-C9D8-42B9-8F91-0589BE3CC6F1}" type="slidenum">
              <a:rPr lang="en-US" b="1" smtClean="0">
                <a:solidFill>
                  <a:srgbClr val="FF0000"/>
                </a:solidFill>
              </a:rPr>
              <a:pPr/>
              <a:t>22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Afar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403145" y="76200"/>
            <a:ext cx="3048000" cy="533400"/>
          </a:xfrm>
          <a:ln w="57150">
            <a:solidFill>
              <a:srgbClr val="00FF00"/>
            </a:solidFill>
          </a:ln>
        </p:spPr>
        <p:txBody>
          <a:bodyPr>
            <a:normAutofit fontScale="90000"/>
          </a:bodyPr>
          <a:lstStyle/>
          <a:p>
            <a:r>
              <a:rPr lang="en-US" sz="4000" b="1" i="1" dirty="0">
                <a:solidFill>
                  <a:srgbClr val="FF0000"/>
                </a:solidFill>
                <a:latin typeface="Candara" pitchFamily="34" charset="0"/>
              </a:rPr>
              <a:t>Sternal angle</a:t>
            </a:r>
          </a:p>
        </p:txBody>
      </p:sp>
      <p:sp>
        <p:nvSpPr>
          <p:cNvPr id="445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2273" y="668482"/>
            <a:ext cx="5652727" cy="1524000"/>
          </a:xfrm>
        </p:spPr>
        <p:txBody>
          <a:bodyPr>
            <a:noAutofit/>
          </a:bodyPr>
          <a:lstStyle/>
          <a:p>
            <a:pPr algn="l" rtl="0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800" b="1" i="1" dirty="0">
                <a:latin typeface="Candara" pitchFamily="34" charset="0"/>
                <a:cs typeface="Traditional Arabic" pitchFamily="18" charset="-78"/>
              </a:rPr>
              <a:t>It is here that the </a:t>
            </a:r>
            <a:r>
              <a:rPr lang="en-US" sz="2800" b="1" i="1" dirty="0">
                <a:solidFill>
                  <a:srgbClr val="FF0000"/>
                </a:solidFill>
                <a:latin typeface="Candara" pitchFamily="34" charset="0"/>
                <a:cs typeface="Traditional Arabic" pitchFamily="18" charset="-78"/>
              </a:rPr>
              <a:t>second costal cartilage</a:t>
            </a:r>
            <a:r>
              <a:rPr lang="en-US" sz="2800" b="1" i="1" dirty="0">
                <a:latin typeface="Candara" pitchFamily="34" charset="0"/>
                <a:cs typeface="Traditional Arabic" pitchFamily="18" charset="-78"/>
              </a:rPr>
              <a:t> joins the sternum</a:t>
            </a:r>
          </a:p>
          <a:p>
            <a:pPr algn="l" rtl="0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800" b="1" i="1" dirty="0">
                <a:latin typeface="Candara" pitchFamily="34" charset="0"/>
                <a:cs typeface="Traditional Arabic" pitchFamily="18" charset="-78"/>
              </a:rPr>
              <a:t>It is the starting place where the physician </a:t>
            </a:r>
            <a:r>
              <a:rPr lang="en-US" sz="2800" b="1" i="1" dirty="0">
                <a:solidFill>
                  <a:srgbClr val="0033CC"/>
                </a:solidFill>
                <a:latin typeface="Candara" pitchFamily="34" charset="0"/>
                <a:cs typeface="Traditional Arabic" pitchFamily="18" charset="-78"/>
              </a:rPr>
              <a:t>counts the ribs</a:t>
            </a:r>
            <a:r>
              <a:rPr lang="en-US" sz="2800" b="1" i="1" dirty="0">
                <a:latin typeface="Candara" pitchFamily="34" charset="0"/>
                <a:cs typeface="Traditional Arabic" pitchFamily="18" charset="-78"/>
              </a:rPr>
              <a:t> to use them as landmarks.</a:t>
            </a:r>
            <a:endParaRPr lang="en-US" sz="2800" b="1" i="1" dirty="0">
              <a:latin typeface="Candara" pitchFamily="34" charset="0"/>
            </a:endParaRPr>
          </a:p>
        </p:txBody>
      </p:sp>
      <p:graphicFrame>
        <p:nvGraphicFramePr>
          <p:cNvPr id="4454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164187"/>
              </p:ext>
            </p:extLst>
          </p:nvPr>
        </p:nvGraphicFramePr>
        <p:xfrm>
          <a:off x="5819053" y="923720"/>
          <a:ext cx="3116305" cy="4084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" name="Bitmap Image" r:id="rId3" imgW="3185436" imgH="4175238" progId="PBrush">
                  <p:embed/>
                </p:oleObj>
              </mc:Choice>
              <mc:Fallback>
                <p:oleObj name="Bitmap Image" r:id="rId3" imgW="3185436" imgH="4175238" progId="PBrush">
                  <p:embed/>
                  <p:pic>
                    <p:nvPicPr>
                      <p:cNvPr id="4454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9053" y="923720"/>
                        <a:ext cx="3116305" cy="4084545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94022" y="358368"/>
            <a:ext cx="2387600" cy="457200"/>
          </a:xfrm>
        </p:spPr>
        <p:txBody>
          <a:bodyPr/>
          <a:lstStyle/>
          <a:p>
            <a:r>
              <a:rPr lang="en-US" b="1" dirty="0">
                <a:solidFill>
                  <a:srgbClr val="0307BD"/>
                </a:solidFill>
              </a:rPr>
              <a:t>Wednesday 11 October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406400" cy="457200"/>
          </a:xfrm>
        </p:spPr>
        <p:txBody>
          <a:bodyPr/>
          <a:lstStyle/>
          <a:p>
            <a:fld id="{98B07491-B98D-4481-9105-D80A17E3C26A}" type="slidenum">
              <a:rPr lang="en-US" b="1" smtClean="0">
                <a:solidFill>
                  <a:srgbClr val="0307BD"/>
                </a:solidFill>
              </a:rPr>
              <a:pPr/>
              <a:t>23</a:t>
            </a:fld>
            <a:endParaRPr lang="en-US" b="1" dirty="0">
              <a:solidFill>
                <a:srgbClr val="0307BD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283036" y="176917"/>
            <a:ext cx="2895600" cy="457200"/>
          </a:xfrm>
        </p:spPr>
        <p:txBody>
          <a:bodyPr/>
          <a:lstStyle/>
          <a:p>
            <a:r>
              <a:rPr lang="en-US" b="1" dirty="0">
                <a:solidFill>
                  <a:srgbClr val="0307BD"/>
                </a:solidFill>
              </a:rPr>
              <a:t>Dr. Aiman Qais Afar</a:t>
            </a: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219364" y="5573617"/>
            <a:ext cx="83058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ndara" pitchFamily="34" charset="0"/>
                <a:cs typeface="Traditional Arabic" pitchFamily="18" charset="-78"/>
              </a:rPr>
              <a:t>are short and carry a single facet on the head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itchFamily="34" charset="0"/>
                <a:cs typeface="Traditional Arabic" pitchFamily="18" charset="-78"/>
              </a:rPr>
              <a:t>have neither neck nor tubercle </a:t>
            </a: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228600" y="2797492"/>
            <a:ext cx="4064000" cy="609600"/>
          </a:xfrm>
          <a:prstGeom prst="rect">
            <a:avLst/>
          </a:prstGeom>
          <a:ln w="762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11th &amp; 12th ribs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" name="Picture 2" descr="F:\mycd\diagram\thorax\ribstrnm\rib11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1081" y="4600912"/>
            <a:ext cx="4958690" cy="990600"/>
          </a:xfrm>
          <a:prstGeom prst="rect">
            <a:avLst/>
          </a:prstGeom>
          <a:noFill/>
        </p:spPr>
      </p:pic>
      <p:pic>
        <p:nvPicPr>
          <p:cNvPr id="19" name="Picture 3" descr="F:\mycd\diagram\thorax\ribstrnm\rib12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8727" y="3530614"/>
            <a:ext cx="3941762" cy="1015972"/>
          </a:xfrm>
          <a:prstGeom prst="rect">
            <a:avLst/>
          </a:prstGeom>
          <a:noFill/>
        </p:spPr>
      </p:pic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2094489" y="3502982"/>
            <a:ext cx="7786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12</a:t>
            </a: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1906448" y="4802832"/>
            <a:ext cx="4754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11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52843" y="152400"/>
            <a:ext cx="2311400" cy="914400"/>
          </a:xfrm>
          <a:ln w="57150">
            <a:solidFill>
              <a:srgbClr val="00FF00"/>
            </a:solidFill>
          </a:ln>
        </p:spPr>
        <p:txBody>
          <a:bodyPr>
            <a:normAutofit fontScale="90000"/>
          </a:bodyPr>
          <a:lstStyle/>
          <a:p>
            <a:r>
              <a:rPr lang="en-US" sz="4000" b="1" i="1" dirty="0">
                <a:solidFill>
                  <a:srgbClr val="FF0000"/>
                </a:solidFill>
                <a:latin typeface="Candara" pitchFamily="34" charset="0"/>
              </a:rPr>
              <a:t>Cervical rib</a:t>
            </a:r>
          </a:p>
        </p:txBody>
      </p:sp>
      <p:sp>
        <p:nvSpPr>
          <p:cNvPr id="431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66800"/>
            <a:ext cx="5486400" cy="990600"/>
          </a:xfrm>
        </p:spPr>
        <p:txBody>
          <a:bodyPr>
            <a:no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sz="2800" b="1" i="1" dirty="0">
                <a:latin typeface="Candara" pitchFamily="34" charset="0"/>
                <a:cs typeface="Traditional Arabic" pitchFamily="18" charset="-78"/>
              </a:rPr>
              <a:t>may articulate with the transverse process of </a:t>
            </a:r>
            <a:r>
              <a:rPr lang="en-US" sz="2800" b="1" i="1" dirty="0">
                <a:solidFill>
                  <a:srgbClr val="FF0000"/>
                </a:solidFill>
                <a:latin typeface="Candara" pitchFamily="34" charset="0"/>
                <a:cs typeface="Traditional Arabic" pitchFamily="18" charset="-78"/>
              </a:rPr>
              <a:t>C7 vertebra </a:t>
            </a:r>
            <a:r>
              <a:rPr lang="en-US" sz="2800" b="1" i="1" dirty="0">
                <a:latin typeface="Candara" pitchFamily="34" charset="0"/>
                <a:cs typeface="Traditional Arabic" pitchFamily="18" charset="-78"/>
              </a:rPr>
              <a:t>which is directed downward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52400" y="250298"/>
            <a:ext cx="2209800" cy="4572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Wednesday 11 October 2023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43900" y="6336386"/>
            <a:ext cx="558800" cy="457200"/>
          </a:xfrm>
        </p:spPr>
        <p:txBody>
          <a:bodyPr/>
          <a:lstStyle/>
          <a:p>
            <a:fld id="{98B07491-B98D-4481-9105-D80A17E3C26A}" type="slidenum">
              <a:rPr lang="en-US" b="1" smtClean="0">
                <a:solidFill>
                  <a:srgbClr val="FF0000"/>
                </a:solidFill>
              </a:rPr>
              <a:pPr/>
              <a:t>24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-387475" y="21698"/>
            <a:ext cx="2895600" cy="457200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Afar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" name="Picture 5" descr="F:\My diagrams\upper limb\nerve injury show\cervical rib diag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6875" y="228600"/>
            <a:ext cx="3211551" cy="2438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7086600" y="1981200"/>
            <a:ext cx="686405" cy="5847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1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C7</a:t>
            </a:r>
            <a:endParaRPr lang="en-US" sz="3200" dirty="0">
              <a:latin typeface="Times New Roman" pitchFamily="18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3848100" y="3464976"/>
            <a:ext cx="5219700" cy="2209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  <a:cs typeface="Traditional Arabic" pitchFamily="18" charset="-78"/>
              </a:rPr>
              <a:t>May be symptomless or may cause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itchFamily="34" charset="0"/>
                <a:cs typeface="Traditional Arabic" pitchFamily="18" charset="-78"/>
              </a:rPr>
              <a:t>neurovascular symptoms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  <a:cs typeface="Traditional Arabic" pitchFamily="18" charset="-78"/>
              </a:rPr>
              <a:t>in the upper limb due to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604BD"/>
                </a:solidFill>
                <a:effectLst/>
                <a:uLnTx/>
                <a:uFillTx/>
                <a:latin typeface="Candara" pitchFamily="34" charset="0"/>
                <a:cs typeface="Traditional Arabic" pitchFamily="18" charset="-78"/>
              </a:rPr>
              <a:t>stretching or compression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  <a:cs typeface="Traditional Arabic" pitchFamily="18" charset="-78"/>
              </a:rPr>
              <a:t> related to structures on the superior surface of the first rib</a:t>
            </a:r>
          </a:p>
        </p:txBody>
      </p:sp>
      <p:pic>
        <p:nvPicPr>
          <p:cNvPr id="13" name="Picture 4" descr="F:\mycd\diagram\headnck\ant&amp;root\crvrib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81000" y="2442676"/>
            <a:ext cx="3276600" cy="42544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200400" y="228600"/>
            <a:ext cx="3352800" cy="457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B050"/>
                </a:solidFill>
                <a:latin typeface="Candara" panose="020E0502030303020204" pitchFamily="34" charset="0"/>
              </a:rPr>
              <a:t>Cervical rib</a:t>
            </a:r>
          </a:p>
        </p:txBody>
      </p:sp>
      <p:sp>
        <p:nvSpPr>
          <p:cNvPr id="455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762000"/>
            <a:ext cx="6705600" cy="1083108"/>
          </a:xfrm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sz="2800" b="1" dirty="0">
                <a:solidFill>
                  <a:srgbClr val="0307BD"/>
                </a:solidFill>
                <a:latin typeface="Candara" panose="020E0502030303020204" pitchFamily="34" charset="0"/>
                <a:cs typeface="Traditional Arabic" pitchFamily="18" charset="-78"/>
              </a:rPr>
              <a:t>symptoms may be produced by compression</a:t>
            </a:r>
          </a:p>
        </p:txBody>
      </p:sp>
      <p:graphicFrame>
        <p:nvGraphicFramePr>
          <p:cNvPr id="455685" name="Object 5"/>
          <p:cNvGraphicFramePr>
            <a:graphicFrameLocks noGrp="1" noChangeAspect="1"/>
          </p:cNvGraphicFramePr>
          <p:nvPr>
            <p:ph type="clipArt" sz="half" idx="2"/>
            <p:extLst>
              <p:ext uri="{D42A27DB-BD31-4B8C-83A1-F6EECF244321}">
                <p14:modId xmlns:p14="http://schemas.microsoft.com/office/powerpoint/2010/main" val="2458614631"/>
              </p:ext>
            </p:extLst>
          </p:nvPr>
        </p:nvGraphicFramePr>
        <p:xfrm>
          <a:off x="6171987" y="762000"/>
          <a:ext cx="2553513" cy="3131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" name="Bitmap Image" r:id="rId3" imgW="2905531" imgH="3561905" progId="PBrush">
                  <p:embed/>
                </p:oleObj>
              </mc:Choice>
              <mc:Fallback>
                <p:oleObj name="Bitmap Image" r:id="rId3" imgW="2905531" imgH="3561905" progId="PBrush">
                  <p:embed/>
                  <p:pic>
                    <p:nvPicPr>
                      <p:cNvPr id="45568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1987" y="762000"/>
                        <a:ext cx="2553513" cy="31314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5686" name="Text Box 6"/>
          <p:cNvSpPr txBox="1">
            <a:spLocks noChangeArrowheads="1"/>
          </p:cNvSpPr>
          <p:nvPr/>
        </p:nvSpPr>
        <p:spPr bwMode="auto">
          <a:xfrm>
            <a:off x="256094" y="1568559"/>
            <a:ext cx="573364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  <a:latin typeface="Candara" panose="020E0502030303020204" pitchFamily="34" charset="0"/>
                <a:cs typeface="Tahoma" pitchFamily="34" charset="0"/>
              </a:rPr>
              <a:t>Vascular symptoms:</a:t>
            </a:r>
          </a:p>
          <a:p>
            <a:pPr algn="l"/>
            <a:r>
              <a:rPr lang="en-US" sz="2800" b="1" dirty="0">
                <a:latin typeface="Candara" pitchFamily="34" charset="0"/>
                <a:cs typeface="Tahoma" pitchFamily="34" charset="0"/>
              </a:rPr>
              <a:t>The cervical rib compresses the subclavian artery.</a:t>
            </a:r>
          </a:p>
          <a:p>
            <a:pPr algn="l"/>
            <a:r>
              <a:rPr lang="en-US" sz="2800" b="1" dirty="0">
                <a:latin typeface="Candara" pitchFamily="34" charset="0"/>
                <a:cs typeface="Tahoma" pitchFamily="34" charset="0"/>
              </a:rPr>
              <a:t> </a:t>
            </a:r>
            <a:r>
              <a:rPr lang="en-US" sz="2800" b="1" dirty="0">
                <a:solidFill>
                  <a:srgbClr val="7030A0"/>
                </a:solidFill>
                <a:latin typeface="Candara" panose="020E0502030303020204" pitchFamily="34" charset="0"/>
                <a:cs typeface="Tahoma" pitchFamily="34" charset="0"/>
              </a:rPr>
              <a:t>Note the poststenotic dilatation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731000" y="152400"/>
            <a:ext cx="2413000" cy="4572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Wednesday 11 October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07491-B98D-4481-9105-D80A17E3C26A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248400" y="-66085"/>
            <a:ext cx="3048000" cy="457200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Afar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365396" y="4214525"/>
            <a:ext cx="4114800" cy="9904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anose="020E0502030303020204" pitchFamily="34" charset="0"/>
                <a:cs typeface="Traditional Arabic" pitchFamily="18" charset="-78"/>
                <a:hlinkClick r:id="rId6" action="ppaction://hlinkpres?slideindex=15&amp;slidetitle=Lower brachial plexus">
                  <a:snd r:embed="rId5" name="projctor.wav"/>
                </a:hlinkClick>
              </a:rPr>
              <a:t>symptoms may be produced by stretching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 panose="020E0502030303020204" pitchFamily="34" charset="0"/>
              <a:cs typeface="Traditional Arabic" pitchFamily="18" charset="-78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425721" y="5281326"/>
            <a:ext cx="428307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800" b="1" dirty="0">
                <a:solidFill>
                  <a:srgbClr val="FFC000"/>
                </a:solidFill>
                <a:latin typeface="Candara" panose="020E0502030303020204" pitchFamily="34" charset="0"/>
                <a:cs typeface="Tahoma" pitchFamily="34" charset="0"/>
              </a:rPr>
              <a:t>Neurological symptoms:</a:t>
            </a:r>
          </a:p>
          <a:p>
            <a:pPr algn="l"/>
            <a:r>
              <a:rPr lang="en-US" sz="2800" b="1" dirty="0">
                <a:latin typeface="Candara" panose="020E0502030303020204" pitchFamily="34" charset="0"/>
                <a:cs typeface="Tahoma" pitchFamily="34" charset="0"/>
              </a:rPr>
              <a:t>The cervical rib stretches the brachial plexus.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3429000"/>
            <a:ext cx="2614054" cy="32131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455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75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7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5686" grpId="0" autoUpdateAnimBg="0"/>
      <p:bldP spid="10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846" y="842746"/>
            <a:ext cx="920211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The spaces between the ribs contain three muscles of respiration: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the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 pitchFamily="34" charset="0"/>
              </a:rPr>
              <a:t>external intercostal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, the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</a:rPr>
              <a:t>internal intercostal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, 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the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ndara" panose="020E0502030303020204" pitchFamily="34" charset="0"/>
              </a:rPr>
              <a:t>innermost intercostal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muscle.</a:t>
            </a:r>
          </a:p>
        </p:txBody>
      </p:sp>
      <p:sp>
        <p:nvSpPr>
          <p:cNvPr id="3" name="Rectangle 2"/>
          <p:cNvSpPr/>
          <p:nvPr/>
        </p:nvSpPr>
        <p:spPr>
          <a:xfrm>
            <a:off x="111846" y="76200"/>
            <a:ext cx="3778599" cy="646331"/>
          </a:xfrm>
          <a:prstGeom prst="rect">
            <a:avLst/>
          </a:prstGeom>
          <a:ln w="57150">
            <a:solidFill>
              <a:srgbClr val="00FF00"/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</a:rPr>
              <a:t>Intercostal Spaces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9195" t="25000" r="29722" b="51042"/>
          <a:stretch>
            <a:fillRect/>
          </a:stretch>
        </p:blipFill>
        <p:spPr bwMode="auto">
          <a:xfrm>
            <a:off x="3511065" y="2727117"/>
            <a:ext cx="5555654" cy="3659321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Wednesday 11 October 2023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Dr. Aiman Qais Afar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B23888-A09E-05CA-83AB-9A1124A72ADA}"/>
              </a:ext>
            </a:extLst>
          </p:cNvPr>
          <p:cNvSpPr txBox="1"/>
          <p:nvPr/>
        </p:nvSpPr>
        <p:spPr>
          <a:xfrm>
            <a:off x="77281" y="2929492"/>
            <a:ext cx="3490292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The innermost intercostal muscle is lined internally by the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endothoracic fascia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, which is lined internally by the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307BD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</a:rPr>
              <a:t>parietal pleura. </a:t>
            </a:r>
            <a:endParaRPr kumimoji="0" lang="ar-IQ" sz="2800" b="1" i="1" u="none" strike="noStrike" kern="1200" cap="none" spc="0" normalizeH="0" baseline="0" noProof="0" dirty="0">
              <a:ln>
                <a:noFill/>
              </a:ln>
              <a:solidFill>
                <a:srgbClr val="0307BD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400" y="916821"/>
            <a:ext cx="436689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The intercostal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nerves and blood vessels run between the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604BD"/>
                </a:solidFill>
                <a:effectLst/>
                <a:uLnTx/>
                <a:uFillTx/>
                <a:latin typeface="Candara" panose="020E0502030303020204" pitchFamily="34" charset="0"/>
              </a:rPr>
              <a:t>intermediate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604BD"/>
                </a:solidFill>
                <a:effectLst/>
                <a:uLnTx/>
                <a:uFillTx/>
                <a:latin typeface="Candara" panose="020E0502030303020204" pitchFamily="34" charset="0"/>
              </a:rPr>
              <a:t>deepest layers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of muscles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They are arranged 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the following order from above downward: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307BD"/>
                </a:solidFill>
                <a:effectLst/>
                <a:uLnTx/>
                <a:uFillTx/>
                <a:latin typeface="Candara" panose="020E0502030303020204" pitchFamily="34" charset="0"/>
              </a:rPr>
              <a:t>intercostal vein,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</a:rPr>
              <a:t>intercostal artery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, and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ndara" panose="020E0502030303020204" pitchFamily="34" charset="0"/>
              </a:rPr>
              <a:t>intercostal nerve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(i.e.,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307BD"/>
                </a:solidFill>
                <a:effectLst/>
                <a:uLnTx/>
                <a:uFillTx/>
                <a:latin typeface="Candara" panose="020E0502030303020204" pitchFamily="34" charset="0"/>
              </a:rPr>
              <a:t>V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</a:rPr>
              <a:t>A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ndara" panose="020E0502030303020204" pitchFamily="34" charset="0"/>
              </a:rPr>
              <a:t>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).</a:t>
            </a:r>
            <a:endParaRPr kumimoji="0" lang="ar-IQ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93941"/>
            <a:ext cx="3621954" cy="646331"/>
          </a:xfrm>
          <a:prstGeom prst="rect">
            <a:avLst/>
          </a:prstGeom>
          <a:ln w="57150">
            <a:solidFill>
              <a:srgbClr val="00FF00"/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Intercostal Spaces</a:t>
            </a:r>
          </a:p>
        </p:txBody>
      </p:sp>
      <p:pic>
        <p:nvPicPr>
          <p:cNvPr id="4" name="Picture 4" descr="F:\mycd\diagram\thorax\intrcstl\icvan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777357" y="1219200"/>
            <a:ext cx="3276600" cy="438884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9290" y="1178202"/>
            <a:ext cx="1139825" cy="4470836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307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Wednesday 11 October 2023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307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307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307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307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Dr. Aiman Qais Afar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307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9831"/>
            <a:ext cx="3962400" cy="539769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ndara" panose="020E0502030303020204" pitchFamily="34" charset="0"/>
              </a:rPr>
              <a:t>External intercostal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6137" y="609600"/>
            <a:ext cx="9031664" cy="19812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sz="2400" b="1" dirty="0">
                <a:latin typeface="Candara" panose="020E0502030303020204" pitchFamily="34" charset="0"/>
                <a:cs typeface="Traditional Arabic" pitchFamily="18" charset="-78"/>
              </a:rPr>
              <a:t>forms the most superficial layer</a:t>
            </a:r>
          </a:p>
          <a:p>
            <a:pPr>
              <a:buFont typeface="Wingdings" pitchFamily="2" charset="2"/>
              <a:buChar char="v"/>
            </a:pPr>
            <a:r>
              <a:rPr lang="en-US" sz="2400" b="1" dirty="0">
                <a:latin typeface="Candara" panose="020E0502030303020204" pitchFamily="34" charset="0"/>
                <a:cs typeface="Traditional Arabic" pitchFamily="18" charset="-78"/>
              </a:rPr>
              <a:t>Its fibers are directed downwards and forward</a:t>
            </a:r>
            <a:r>
              <a:rPr lang="en-US" sz="2400" b="1" dirty="0">
                <a:latin typeface="Candara" panose="020E0502030303020204" pitchFamily="34" charset="0"/>
              </a:rPr>
              <a:t> </a:t>
            </a:r>
            <a:r>
              <a:rPr lang="en-US" sz="2400" b="1" dirty="0">
                <a:solidFill>
                  <a:srgbClr val="C604BD"/>
                </a:solidFill>
                <a:latin typeface="Candara" panose="020E0502030303020204" pitchFamily="34" charset="0"/>
              </a:rPr>
              <a:t>(same direction of external oblique muscle of the abdomen)</a:t>
            </a:r>
            <a:endParaRPr lang="en-US" sz="2400" b="1" dirty="0">
              <a:solidFill>
                <a:srgbClr val="C604BD"/>
              </a:solidFill>
              <a:latin typeface="Candara" panose="020E0502030303020204" pitchFamily="34" charset="0"/>
              <a:cs typeface="Traditional Arabic" pitchFamily="18" charset="-78"/>
            </a:endParaRPr>
          </a:p>
          <a:p>
            <a:pPr>
              <a:buFont typeface="Wingdings" pitchFamily="2" charset="2"/>
              <a:buChar char="v"/>
            </a:pPr>
            <a:r>
              <a:rPr lang="en-US" sz="2400" b="1" dirty="0">
                <a:latin typeface="Candara" panose="020E0502030303020204" pitchFamily="34" charset="0"/>
                <a:cs typeface="Traditional Arabic" pitchFamily="18" charset="-78"/>
              </a:rPr>
              <a:t>from the inferior border of the rib above to the superior border of the rib below</a:t>
            </a:r>
          </a:p>
        </p:txBody>
      </p:sp>
      <p:graphicFrame>
        <p:nvGraphicFramePr>
          <p:cNvPr id="24581" name="Object 5"/>
          <p:cNvGraphicFramePr>
            <a:graphicFrameLocks noGrp="1" noChangeAspect="1"/>
          </p:cNvGraphicFramePr>
          <p:nvPr>
            <p:ph type="clipArt" sz="half" idx="2"/>
            <p:extLst>
              <p:ext uri="{D42A27DB-BD31-4B8C-83A1-F6EECF244321}">
                <p14:modId xmlns:p14="http://schemas.microsoft.com/office/powerpoint/2010/main" val="3058131181"/>
              </p:ext>
            </p:extLst>
          </p:nvPr>
        </p:nvGraphicFramePr>
        <p:xfrm>
          <a:off x="5562600" y="2394293"/>
          <a:ext cx="3399470" cy="31762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" name="Bitmap Image" r:id="rId3" imgW="5357324" imgH="5006774" progId="Paint.Picture">
                  <p:embed/>
                </p:oleObj>
              </mc:Choice>
              <mc:Fallback>
                <p:oleObj name="Bitmap Image" r:id="rId3" imgW="5357324" imgH="5006774" progId="Paint.Picture">
                  <p:embed/>
                  <p:pic>
                    <p:nvPicPr>
                      <p:cNvPr id="2458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394293"/>
                        <a:ext cx="3399470" cy="3176246"/>
                      </a:xfrm>
                      <a:prstGeom prst="rect">
                        <a:avLst/>
                      </a:prstGeom>
                      <a:noFill/>
                      <a:ln w="57150"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2" name="Line 6"/>
          <p:cNvSpPr>
            <a:spLocks noChangeShapeType="1"/>
          </p:cNvSpPr>
          <p:nvPr/>
        </p:nvSpPr>
        <p:spPr bwMode="auto">
          <a:xfrm>
            <a:off x="6509103" y="4112771"/>
            <a:ext cx="443793" cy="36196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IQ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31799" y="6370347"/>
            <a:ext cx="2227923" cy="4572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604BD"/>
                </a:solidFill>
                <a:effectLst/>
                <a:uLnTx/>
                <a:uFillTx/>
                <a:latin typeface="Candara" panose="020E0502030303020204" pitchFamily="34" charset="0"/>
              </a:rPr>
              <a:t>Wednesday 11 October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31000" y="6370347"/>
            <a:ext cx="1905000" cy="4572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2CA49-1C67-426C-A704-D4F19930607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C604BD"/>
                </a:solidFill>
                <a:effectLst/>
                <a:uLnTx/>
                <a:uFillTx/>
                <a:latin typeface="Candara" panose="020E0502030303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C604BD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70347"/>
            <a:ext cx="2895600" cy="4572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C604BD"/>
                </a:solidFill>
                <a:effectLst/>
                <a:uLnTx/>
                <a:uFillTx/>
                <a:latin typeface="Candara" panose="020E0502030303020204" pitchFamily="34" charset="0"/>
              </a:rPr>
              <a:t>Dr. Aiman Qais Afar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C604BD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2603697"/>
            <a:ext cx="1204647" cy="341574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graphicFrame>
        <p:nvGraphicFramePr>
          <p:cNvPr id="2" name="Object 11">
            <a:extLst>
              <a:ext uri="{FF2B5EF4-FFF2-40B4-BE49-F238E27FC236}">
                <a16:creationId xmlns:a16="http://schemas.microsoft.com/office/drawing/2014/main" id="{CA38B804-15B4-96A5-F084-FB2F229DDC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1692896"/>
              </p:ext>
            </p:extLst>
          </p:nvPr>
        </p:nvGraphicFramePr>
        <p:xfrm>
          <a:off x="2862255" y="2299203"/>
          <a:ext cx="2014545" cy="341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Bitmap Image" r:id="rId6" imgW="3543607" imgH="6003810" progId="PBrush">
                  <p:embed/>
                </p:oleObj>
              </mc:Choice>
              <mc:Fallback>
                <p:oleObj name="Bitmap Image" r:id="rId6" imgW="3543607" imgH="6003810" progId="PBrush">
                  <p:embed/>
                  <p:pic>
                    <p:nvPicPr>
                      <p:cNvPr id="2" name="Object 11">
                        <a:extLst>
                          <a:ext uri="{FF2B5EF4-FFF2-40B4-BE49-F238E27FC236}">
                            <a16:creationId xmlns:a16="http://schemas.microsoft.com/office/drawing/2014/main" id="{CA38B804-15B4-96A5-F084-FB2F229DDC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2255" y="2299203"/>
                        <a:ext cx="2014545" cy="3413425"/>
                      </a:xfrm>
                      <a:prstGeom prst="rect">
                        <a:avLst/>
                      </a:prstGeom>
                      <a:noFill/>
                      <a:ln w="57150"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3FCAA59-05A0-386B-567D-049BCFD14AFF}"/>
              </a:ext>
            </a:extLst>
          </p:cNvPr>
          <p:cNvSpPr txBox="1"/>
          <p:nvPr/>
        </p:nvSpPr>
        <p:spPr>
          <a:xfrm>
            <a:off x="6172199" y="5731721"/>
            <a:ext cx="2895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External intercostal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F5CDA7-6F7C-E4B0-D49D-9B3E248F0286}"/>
              </a:ext>
            </a:extLst>
          </p:cNvPr>
          <p:cNvSpPr txBox="1"/>
          <p:nvPr/>
        </p:nvSpPr>
        <p:spPr>
          <a:xfrm>
            <a:off x="2659723" y="5810655"/>
            <a:ext cx="2362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External oblique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6588630"/>
              </p:ext>
            </p:extLst>
          </p:nvPr>
        </p:nvGraphicFramePr>
        <p:xfrm>
          <a:off x="3712215" y="1707626"/>
          <a:ext cx="2248959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" name="Bitmap Image" r:id="rId3" imgW="1699048" imgH="3452159" progId="PBrush">
                  <p:embed/>
                </p:oleObj>
              </mc:Choice>
              <mc:Fallback>
                <p:oleObj name="Bitmap Image" r:id="rId3" imgW="1699048" imgH="3452159" progId="PBrush">
                  <p:embed/>
                  <p:pic>
                    <p:nvPicPr>
                      <p:cNvPr id="2765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2215" y="1707626"/>
                        <a:ext cx="2248959" cy="4572000"/>
                      </a:xfrm>
                      <a:prstGeom prst="rect">
                        <a:avLst/>
                      </a:prstGeom>
                      <a:noFill/>
                      <a:ln w="571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52105"/>
            <a:ext cx="8877300" cy="1371895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dirty="0">
                <a:solidFill>
                  <a:srgbClr val="FF0000"/>
                </a:solidFill>
                <a:latin typeface="Candara" panose="020E0502030303020204" pitchFamily="34" charset="0"/>
                <a:cs typeface="Traditional Arabic" pitchFamily="18" charset="-78"/>
              </a:rPr>
              <a:t>The external intercostal muscle </a:t>
            </a:r>
            <a:r>
              <a:rPr lang="en-US" sz="2800" b="1" dirty="0">
                <a:latin typeface="Candara" panose="020E0502030303020204" pitchFamily="34" charset="0"/>
                <a:cs typeface="Traditional Arabic" pitchFamily="18" charset="-78"/>
              </a:rPr>
              <a:t>extends from the </a:t>
            </a:r>
            <a:r>
              <a:rPr lang="en-US" sz="2800" b="1" dirty="0">
                <a:solidFill>
                  <a:srgbClr val="0307BD"/>
                </a:solidFill>
                <a:latin typeface="Candara" panose="020E0502030303020204" pitchFamily="34" charset="0"/>
                <a:cs typeface="Traditional Arabic" pitchFamily="18" charset="-78"/>
              </a:rPr>
              <a:t>rib tubercle </a:t>
            </a:r>
            <a:r>
              <a:rPr lang="en-US" sz="2800" b="1" dirty="0">
                <a:latin typeface="Candara" panose="020E0502030303020204" pitchFamily="34" charset="0"/>
                <a:cs typeface="Traditional Arabic" pitchFamily="18" charset="-78"/>
              </a:rPr>
              <a:t>behind to the </a:t>
            </a:r>
            <a:r>
              <a:rPr lang="en-US" sz="2800" b="1" dirty="0">
                <a:solidFill>
                  <a:srgbClr val="0307BD"/>
                </a:solidFill>
                <a:latin typeface="Candara" panose="020E0502030303020204" pitchFamily="34" charset="0"/>
                <a:cs typeface="Traditional Arabic" pitchFamily="18" charset="-78"/>
              </a:rPr>
              <a:t>costochondral junction </a:t>
            </a:r>
            <a:r>
              <a:rPr lang="en-US" sz="2800" b="1" dirty="0">
                <a:latin typeface="Candara" panose="020E0502030303020204" pitchFamily="34" charset="0"/>
                <a:cs typeface="Traditional Arabic" pitchFamily="18" charset="-78"/>
              </a:rPr>
              <a:t>in front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31800" y="6477000"/>
            <a:ext cx="2159000" cy="4572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</a:rPr>
              <a:t>Wednesday 11 October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31000" y="6477000"/>
            <a:ext cx="1905000" cy="4572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2CA49-1C67-426C-A704-D4F19930607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4572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</a:rPr>
              <a:t>Dr. Aiman Qais Afar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graphicFrame>
        <p:nvGraphicFramePr>
          <p:cNvPr id="2" name="Object 7">
            <a:extLst>
              <a:ext uri="{FF2B5EF4-FFF2-40B4-BE49-F238E27FC236}">
                <a16:creationId xmlns:a16="http://schemas.microsoft.com/office/drawing/2014/main" id="{BEAD17A3-8F01-4144-1C2A-0F1295354B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6103195"/>
              </p:ext>
            </p:extLst>
          </p:nvPr>
        </p:nvGraphicFramePr>
        <p:xfrm>
          <a:off x="6220311" y="1723874"/>
          <a:ext cx="2733451" cy="4555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Bitmap Image" r:id="rId5" imgW="4115157" imgH="6858594" progId="PBrush">
                  <p:embed/>
                </p:oleObj>
              </mc:Choice>
              <mc:Fallback>
                <p:oleObj name="Bitmap Image" r:id="rId5" imgW="4115157" imgH="6858594" progId="PBrush">
                  <p:embed/>
                  <p:pic>
                    <p:nvPicPr>
                      <p:cNvPr id="2" name="Object 7">
                        <a:extLst>
                          <a:ext uri="{FF2B5EF4-FFF2-40B4-BE49-F238E27FC236}">
                            <a16:creationId xmlns:a16="http://schemas.microsoft.com/office/drawing/2014/main" id="{BEAD17A3-8F01-4144-1C2A-0F1295354B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0311" y="1723874"/>
                        <a:ext cx="2733451" cy="4555752"/>
                      </a:xfrm>
                      <a:prstGeom prst="rect">
                        <a:avLst/>
                      </a:prstGeom>
                      <a:noFill/>
                      <a:ln w="57150"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5">
            <a:extLst>
              <a:ext uri="{FF2B5EF4-FFF2-40B4-BE49-F238E27FC236}">
                <a16:creationId xmlns:a16="http://schemas.microsoft.com/office/drawing/2014/main" id="{54372EAF-D04F-E174-997B-049C8D22EAE3}"/>
              </a:ext>
            </a:extLst>
          </p:cNvPr>
          <p:cNvSpPr txBox="1">
            <a:spLocks noChangeArrowheads="1"/>
          </p:cNvSpPr>
          <p:nvPr/>
        </p:nvSpPr>
        <p:spPr>
          <a:xfrm>
            <a:off x="-25138" y="1528642"/>
            <a:ext cx="3478216" cy="31432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en-US" sz="2800" b="1" dirty="0">
                <a:latin typeface="Candara" panose="020E0502030303020204" pitchFamily="34" charset="0"/>
                <a:cs typeface="Traditional Arabic" pitchFamily="18" charset="-78"/>
              </a:rPr>
              <a:t>Anteriorly the </a:t>
            </a:r>
            <a:r>
              <a:rPr lang="en-US" sz="2800" b="1" dirty="0">
                <a:solidFill>
                  <a:srgbClr val="00B050"/>
                </a:solidFill>
                <a:latin typeface="Candara" panose="020E0502030303020204" pitchFamily="34" charset="0"/>
                <a:cs typeface="Traditional Arabic" pitchFamily="18" charset="-78"/>
              </a:rPr>
              <a:t>external intercostal muscle </a:t>
            </a:r>
            <a:r>
              <a:rPr lang="en-US" sz="2800" b="1" dirty="0">
                <a:latin typeface="Candara" panose="020E0502030303020204" pitchFamily="34" charset="0"/>
                <a:cs typeface="Traditional Arabic" pitchFamily="18" charset="-78"/>
              </a:rPr>
              <a:t>is replaced by an aponeurosis (thin flat tendon), the </a:t>
            </a:r>
            <a:r>
              <a:rPr lang="en-US" sz="2800" b="1" dirty="0">
                <a:solidFill>
                  <a:srgbClr val="FF33CC"/>
                </a:solidFill>
                <a:latin typeface="Candara" panose="020E0502030303020204" pitchFamily="34" charset="0"/>
                <a:cs typeface="Traditional Arabic" pitchFamily="18" charset="-78"/>
              </a:rPr>
              <a:t>anterior (external) intercostal membrane</a:t>
            </a:r>
            <a:endParaRPr lang="en-US" sz="2800" b="1" dirty="0">
              <a:latin typeface="Candara" panose="020E0502030303020204" pitchFamily="34" charset="0"/>
              <a:cs typeface="Traditional Arabic" pitchFamily="18" charset="-7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52400" y="115669"/>
            <a:ext cx="2557110" cy="584775"/>
          </a:xfrm>
          <a:prstGeom prst="rect">
            <a:avLst/>
          </a:prstGeom>
          <a:ln w="57150">
            <a:solidFill>
              <a:srgbClr val="00FF00"/>
            </a:solidFill>
          </a:ln>
        </p:spPr>
        <p:txBody>
          <a:bodyPr wrap="none">
            <a:spAutoFit/>
          </a:bodyPr>
          <a:lstStyle/>
          <a:p>
            <a:pPr algn="l"/>
            <a:r>
              <a:rPr lang="en-US" sz="3200" b="1" i="1" dirty="0">
                <a:solidFill>
                  <a:srgbClr val="FF0000"/>
                </a:solidFill>
                <a:latin typeface="Candara" pitchFamily="34" charset="0"/>
              </a:rPr>
              <a:t>Thoracic Cage</a:t>
            </a:r>
            <a:endParaRPr lang="ar-IQ" sz="3200" b="1" i="1" dirty="0">
              <a:solidFill>
                <a:srgbClr val="FF0000"/>
              </a:solidFill>
              <a:latin typeface="Candar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53906" t="13125" r="22070" b="39062"/>
          <a:stretch>
            <a:fillRect/>
          </a:stretch>
        </p:blipFill>
        <p:spPr bwMode="auto">
          <a:xfrm>
            <a:off x="5045445" y="984787"/>
            <a:ext cx="3929910" cy="4888426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4927" y="656170"/>
            <a:ext cx="4884937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latin typeface="Candara" panose="020E0502030303020204" pitchFamily="34" charset="0"/>
              </a:rPr>
              <a:t>The thoracic wall is formed </a:t>
            </a:r>
            <a:r>
              <a:rPr lang="en-US" sz="2800" b="1" i="1" dirty="0">
                <a:solidFill>
                  <a:srgbClr val="C00000"/>
                </a:solidFill>
                <a:latin typeface="Candara" panose="020E0502030303020204" pitchFamily="34" charset="0"/>
              </a:rPr>
              <a:t>posteriorly </a:t>
            </a:r>
            <a:r>
              <a:rPr lang="en-US" sz="2400" b="1" i="1" dirty="0">
                <a:latin typeface="Candara" panose="020E0502030303020204" pitchFamily="34" charset="0"/>
              </a:rPr>
              <a:t>by the </a:t>
            </a:r>
            <a:r>
              <a:rPr lang="en-US" sz="2400" b="1" i="1" dirty="0">
                <a:solidFill>
                  <a:srgbClr val="0307BD"/>
                </a:solidFill>
                <a:latin typeface="Candara" panose="020E0502030303020204" pitchFamily="34" charset="0"/>
              </a:rPr>
              <a:t>thoracic part of the vertebral column</a:t>
            </a:r>
            <a:r>
              <a:rPr lang="en-US" sz="2400" b="1" i="1" dirty="0">
                <a:latin typeface="Candara" panose="020E0502030303020204" pitchFamily="34" charset="0"/>
              </a:rPr>
              <a:t>; </a:t>
            </a:r>
          </a:p>
          <a:p>
            <a:endParaRPr lang="en-US" sz="2400" b="1" i="1" dirty="0">
              <a:solidFill>
                <a:srgbClr val="C00000"/>
              </a:solidFill>
              <a:latin typeface="Candara" panose="020E0502030303020204" pitchFamily="34" charset="0"/>
            </a:endParaRPr>
          </a:p>
          <a:p>
            <a:r>
              <a:rPr lang="en-US" sz="2800" b="1" i="1" dirty="0">
                <a:solidFill>
                  <a:srgbClr val="C00000"/>
                </a:solidFill>
                <a:latin typeface="Candara" panose="020E0502030303020204" pitchFamily="34" charset="0"/>
              </a:rPr>
              <a:t>anteriorly</a:t>
            </a:r>
            <a:r>
              <a:rPr lang="en-US" sz="2400" b="1" i="1" dirty="0">
                <a:solidFill>
                  <a:srgbClr val="C00000"/>
                </a:solidFill>
                <a:latin typeface="Candara" panose="020E0502030303020204" pitchFamily="34" charset="0"/>
              </a:rPr>
              <a:t> </a:t>
            </a:r>
            <a:r>
              <a:rPr lang="en-US" sz="2400" b="1" i="1" dirty="0">
                <a:latin typeface="Candara" panose="020E0502030303020204" pitchFamily="34" charset="0"/>
              </a:rPr>
              <a:t>by </a:t>
            </a:r>
            <a:r>
              <a:rPr lang="en-US" sz="2400" b="1" i="1" dirty="0">
                <a:solidFill>
                  <a:srgbClr val="0307BD"/>
                </a:solidFill>
                <a:latin typeface="Candara" panose="020E0502030303020204" pitchFamily="34" charset="0"/>
              </a:rPr>
              <a:t>the sternum and costal cartilages</a:t>
            </a:r>
            <a:r>
              <a:rPr lang="en-US" sz="2400" b="1" i="1" dirty="0">
                <a:latin typeface="Candara" panose="020E0502030303020204" pitchFamily="34" charset="0"/>
              </a:rPr>
              <a:t>.</a:t>
            </a:r>
          </a:p>
          <a:p>
            <a:endParaRPr lang="en-US" sz="2400" b="1" i="1" dirty="0">
              <a:latin typeface="Candara" panose="020E0502030303020204" pitchFamily="34" charset="0"/>
            </a:endParaRPr>
          </a:p>
          <a:p>
            <a:r>
              <a:rPr lang="en-US" sz="2800" b="1" i="1" dirty="0">
                <a:solidFill>
                  <a:srgbClr val="C00000"/>
                </a:solidFill>
                <a:latin typeface="Candara" panose="020E0502030303020204" pitchFamily="34" charset="0"/>
              </a:rPr>
              <a:t>laterally</a:t>
            </a:r>
            <a:r>
              <a:rPr lang="en-US" sz="2400" b="1" i="1" dirty="0">
                <a:latin typeface="Candara" panose="020E0502030303020204" pitchFamily="34" charset="0"/>
              </a:rPr>
              <a:t> by the </a:t>
            </a:r>
            <a:r>
              <a:rPr lang="en-US" sz="2400" b="1" i="1" dirty="0">
                <a:solidFill>
                  <a:srgbClr val="0307BD"/>
                </a:solidFill>
                <a:latin typeface="Candara" panose="020E0502030303020204" pitchFamily="34" charset="0"/>
              </a:rPr>
              <a:t>ribs and intercostal spaces</a:t>
            </a:r>
            <a:r>
              <a:rPr lang="en-US" sz="2400" b="1" i="1" dirty="0">
                <a:latin typeface="Candara" panose="020E0502030303020204" pitchFamily="34" charset="0"/>
              </a:rPr>
              <a:t>;</a:t>
            </a:r>
          </a:p>
          <a:p>
            <a:endParaRPr lang="en-US" sz="2400" b="1" i="1" dirty="0">
              <a:latin typeface="Candara" panose="020E0502030303020204" pitchFamily="34" charset="0"/>
            </a:endParaRPr>
          </a:p>
          <a:p>
            <a:r>
              <a:rPr lang="en-US" sz="2800" b="1" i="1" dirty="0">
                <a:solidFill>
                  <a:srgbClr val="C00000"/>
                </a:solidFill>
                <a:latin typeface="Candara" panose="020E0502030303020204" pitchFamily="34" charset="0"/>
              </a:rPr>
              <a:t>superiorly</a:t>
            </a:r>
            <a:r>
              <a:rPr lang="en-US" sz="2400" b="1" i="1" dirty="0">
                <a:solidFill>
                  <a:srgbClr val="C00000"/>
                </a:solidFill>
                <a:latin typeface="Candara" panose="020E0502030303020204" pitchFamily="34" charset="0"/>
              </a:rPr>
              <a:t> </a:t>
            </a:r>
            <a:r>
              <a:rPr lang="en-US" sz="2400" b="1" i="1" dirty="0">
                <a:latin typeface="Candara" panose="020E0502030303020204" pitchFamily="34" charset="0"/>
              </a:rPr>
              <a:t>by the </a:t>
            </a:r>
            <a:r>
              <a:rPr lang="en-US" sz="2400" b="1" i="1" dirty="0">
                <a:solidFill>
                  <a:srgbClr val="C604BD"/>
                </a:solidFill>
                <a:latin typeface="Candara" panose="020E0502030303020204" pitchFamily="34" charset="0"/>
              </a:rPr>
              <a:t>suprapleural membrane</a:t>
            </a:r>
            <a:r>
              <a:rPr lang="en-US" sz="2400" b="1" i="1" dirty="0">
                <a:latin typeface="Candara" panose="020E0502030303020204" pitchFamily="34" charset="0"/>
              </a:rPr>
              <a:t>; and</a:t>
            </a:r>
          </a:p>
          <a:p>
            <a:endParaRPr lang="en-US" sz="2400" b="1" i="1" dirty="0">
              <a:latin typeface="Candara" panose="020E0502030303020204" pitchFamily="34" charset="0"/>
            </a:endParaRPr>
          </a:p>
          <a:p>
            <a:r>
              <a:rPr lang="en-US" sz="2400" b="1" i="1" dirty="0">
                <a:latin typeface="Candara" panose="020E0502030303020204" pitchFamily="34" charset="0"/>
              </a:rPr>
              <a:t> </a:t>
            </a:r>
            <a:r>
              <a:rPr lang="en-US" sz="2800" b="1" i="1" dirty="0">
                <a:solidFill>
                  <a:srgbClr val="C00000"/>
                </a:solidFill>
                <a:latin typeface="Candara" panose="020E0502030303020204" pitchFamily="34" charset="0"/>
              </a:rPr>
              <a:t>inferiorly</a:t>
            </a:r>
            <a:r>
              <a:rPr lang="en-US" sz="2400" b="1" i="1" dirty="0">
                <a:latin typeface="Candara" panose="020E0502030303020204" pitchFamily="34" charset="0"/>
              </a:rPr>
              <a:t> by the </a:t>
            </a:r>
            <a:r>
              <a:rPr lang="en-US" sz="2400" b="1" i="1" dirty="0">
                <a:solidFill>
                  <a:srgbClr val="C604BD"/>
                </a:solidFill>
                <a:latin typeface="Candara" panose="020E0502030303020204" pitchFamily="34" charset="0"/>
              </a:rPr>
              <a:t>diaphragm,</a:t>
            </a:r>
            <a:r>
              <a:rPr lang="en-US" sz="2400" b="1" i="1" dirty="0">
                <a:latin typeface="Candara" panose="020E0502030303020204" pitchFamily="34" charset="0"/>
              </a:rPr>
              <a:t> which separates the thoracic cavity from the abdominal cavity.</a:t>
            </a:r>
            <a:endParaRPr lang="ar-IQ" sz="2400" b="1" i="1" dirty="0">
              <a:latin typeface="Candara" panose="020E0502030303020204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943600" y="6349574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C00000"/>
                </a:solidFill>
              </a:rPr>
              <a:t>Wednesday 11 October 2023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153400" y="6324600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C00000"/>
                </a:solidFill>
              </a:rPr>
              <a:pPr/>
              <a:t>3</a:t>
            </a:fld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232943" y="6179252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C00000"/>
                </a:solidFill>
              </a:rPr>
              <a:t>Dr. Aiman Qais Afar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88110"/>
            <a:ext cx="3378201" cy="616731"/>
          </a:xfrm>
          <a:ln w="57150">
            <a:solidFill>
              <a:srgbClr val="00FF00"/>
            </a:solidFill>
          </a:ln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ndara" panose="020E0502030303020204" pitchFamily="34" charset="0"/>
              </a:rPr>
              <a:t>Internal intercostal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64794" y="749740"/>
            <a:ext cx="9143447" cy="89994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dirty="0">
                <a:latin typeface="Candara" panose="020E0502030303020204" pitchFamily="34" charset="0"/>
                <a:cs typeface="Traditional Arabic" pitchFamily="18" charset="-78"/>
              </a:rPr>
              <a:t>forms the intermediate layer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>
                <a:latin typeface="Candara" panose="020E0502030303020204" pitchFamily="34" charset="0"/>
                <a:cs typeface="Traditional Arabic" pitchFamily="18" charset="-78"/>
              </a:rPr>
              <a:t>Its fibers are directed </a:t>
            </a:r>
            <a:r>
              <a:rPr lang="en-US" sz="2800" b="1" dirty="0" err="1">
                <a:latin typeface="Candara" panose="020E0502030303020204" pitchFamily="34" charset="0"/>
                <a:cs typeface="Traditional Arabic" pitchFamily="18" charset="-78"/>
              </a:rPr>
              <a:t>dawnwards</a:t>
            </a:r>
            <a:r>
              <a:rPr lang="en-US" sz="2800" b="1" dirty="0">
                <a:latin typeface="Candara" panose="020E0502030303020204" pitchFamily="34" charset="0"/>
                <a:cs typeface="Traditional Arabic" pitchFamily="18" charset="-78"/>
              </a:rPr>
              <a:t> and backwards </a:t>
            </a:r>
            <a:r>
              <a:rPr lang="en-US" sz="2800" b="1" dirty="0">
                <a:solidFill>
                  <a:srgbClr val="C604BD"/>
                </a:solidFill>
                <a:latin typeface="Candara" panose="020E0502030303020204" pitchFamily="34" charset="0"/>
                <a:cs typeface="Traditional Arabic" pitchFamily="18" charset="-78"/>
              </a:rPr>
              <a:t>(same direction of the internal oblique muscle of the)</a:t>
            </a:r>
          </a:p>
        </p:txBody>
      </p:sp>
      <p:graphicFrame>
        <p:nvGraphicFramePr>
          <p:cNvPr id="31749" name="Object 5"/>
          <p:cNvGraphicFramePr>
            <a:graphicFrameLocks noGrp="1" noChangeAspect="1"/>
          </p:cNvGraphicFramePr>
          <p:nvPr>
            <p:ph type="clipArt" sz="half" idx="2"/>
            <p:extLst>
              <p:ext uri="{D42A27DB-BD31-4B8C-83A1-F6EECF244321}">
                <p14:modId xmlns:p14="http://schemas.microsoft.com/office/powerpoint/2010/main" val="3991370002"/>
              </p:ext>
            </p:extLst>
          </p:nvPr>
        </p:nvGraphicFramePr>
        <p:xfrm>
          <a:off x="227551" y="3403862"/>
          <a:ext cx="2695151" cy="251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" name="Bitmap Image" r:id="rId3" imgW="5357324" imgH="5006774" progId="PBrush">
                  <p:embed/>
                </p:oleObj>
              </mc:Choice>
              <mc:Fallback>
                <p:oleObj name="Bitmap Image" r:id="rId3" imgW="5357324" imgH="5006774" progId="PBrush">
                  <p:embed/>
                  <p:pic>
                    <p:nvPicPr>
                      <p:cNvPr id="3174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551" y="3403862"/>
                        <a:ext cx="2695151" cy="2518175"/>
                      </a:xfrm>
                      <a:prstGeom prst="rect">
                        <a:avLst/>
                      </a:prstGeom>
                      <a:noFill/>
                      <a:ln w="57150"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0" name="Line 6"/>
          <p:cNvSpPr>
            <a:spLocks noChangeShapeType="1"/>
          </p:cNvSpPr>
          <p:nvPr/>
        </p:nvSpPr>
        <p:spPr bwMode="auto">
          <a:xfrm flipH="1">
            <a:off x="6705600" y="3429000"/>
            <a:ext cx="60960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IQ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31800" y="6477000"/>
            <a:ext cx="2235200" cy="4572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604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Wednesday 11 October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31000" y="6477000"/>
            <a:ext cx="1905000" cy="4572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2CA49-1C67-426C-A704-D4F19930607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C604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C604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4572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604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Dr. Aiman Qais Afar</a:t>
            </a:r>
          </a:p>
        </p:txBody>
      </p:sp>
      <p:graphicFrame>
        <p:nvGraphicFramePr>
          <p:cNvPr id="2" name="Object 6">
            <a:extLst>
              <a:ext uri="{FF2B5EF4-FFF2-40B4-BE49-F238E27FC236}">
                <a16:creationId xmlns:a16="http://schemas.microsoft.com/office/drawing/2014/main" id="{BA6218B2-F689-C3A1-E106-1743E609A8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5494605"/>
              </p:ext>
            </p:extLst>
          </p:nvPr>
        </p:nvGraphicFramePr>
        <p:xfrm>
          <a:off x="5740400" y="2668163"/>
          <a:ext cx="2895600" cy="35575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Bitmap Image" r:id="rId5" imgW="3398095" imgH="4175238" progId="PBrush">
                  <p:embed/>
                </p:oleObj>
              </mc:Choice>
              <mc:Fallback>
                <p:oleObj name="Bitmap Image" r:id="rId5" imgW="3398095" imgH="4175238" progId="PBrush">
                  <p:embed/>
                  <p:pic>
                    <p:nvPicPr>
                      <p:cNvPr id="2" name="Object 6">
                        <a:extLst>
                          <a:ext uri="{FF2B5EF4-FFF2-40B4-BE49-F238E27FC236}">
                            <a16:creationId xmlns:a16="http://schemas.microsoft.com/office/drawing/2014/main" id="{BA6218B2-F689-C3A1-E106-1743E609A8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31410"/>
                      <a:stretch>
                        <a:fillRect/>
                      </a:stretch>
                    </p:blipFill>
                    <p:spPr bwMode="auto">
                      <a:xfrm>
                        <a:off x="5740400" y="2668163"/>
                        <a:ext cx="2895600" cy="3557567"/>
                      </a:xfrm>
                      <a:prstGeom prst="rect">
                        <a:avLst/>
                      </a:prstGeom>
                      <a:noFill/>
                      <a:ln w="57150"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7022813-F5EC-1C7F-6D37-DEA149B4B59B}"/>
              </a:ext>
            </a:extLst>
          </p:cNvPr>
          <p:cNvSpPr txBox="1"/>
          <p:nvPr/>
        </p:nvSpPr>
        <p:spPr>
          <a:xfrm>
            <a:off x="6066706" y="6242667"/>
            <a:ext cx="24535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Internal oblique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13FE64-DD3F-2BDE-768F-974EA55DF11A}"/>
              </a:ext>
            </a:extLst>
          </p:cNvPr>
          <p:cNvSpPr txBox="1"/>
          <p:nvPr/>
        </p:nvSpPr>
        <p:spPr>
          <a:xfrm>
            <a:off x="228600" y="6011834"/>
            <a:ext cx="30177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Internal intercostal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8380AAD-4968-BDDA-5345-1ED17B050DCA}"/>
              </a:ext>
            </a:extLst>
          </p:cNvPr>
          <p:cNvSpPr txBox="1">
            <a:spLocks noChangeArrowheads="1"/>
          </p:cNvSpPr>
          <p:nvPr/>
        </p:nvSpPr>
        <p:spPr>
          <a:xfrm>
            <a:off x="-64794" y="2121667"/>
            <a:ext cx="8870593" cy="958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en-US" sz="2800" b="1" dirty="0">
                <a:latin typeface="Candara" panose="020E0502030303020204" pitchFamily="34" charset="0"/>
                <a:cs typeface="Traditional Arabic" pitchFamily="18" charset="-78"/>
              </a:rPr>
              <a:t>Extends from the costal groove of the rib above to the upper border of the rib below</a:t>
            </a:r>
          </a:p>
        </p:txBody>
      </p:sp>
      <p:graphicFrame>
        <p:nvGraphicFramePr>
          <p:cNvPr id="10" name="Object 5">
            <a:extLst>
              <a:ext uri="{FF2B5EF4-FFF2-40B4-BE49-F238E27FC236}">
                <a16:creationId xmlns:a16="http://schemas.microsoft.com/office/drawing/2014/main" id="{27D1CAF8-1D6F-B56F-A6D8-803A3C6DEA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7971728"/>
              </p:ext>
            </p:extLst>
          </p:nvPr>
        </p:nvGraphicFramePr>
        <p:xfrm>
          <a:off x="3772352" y="3246951"/>
          <a:ext cx="794717" cy="3031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Bitmap Image" r:id="rId7" imgW="1660952" imgH="6332769" progId="PBrush">
                  <p:embed/>
                </p:oleObj>
              </mc:Choice>
              <mc:Fallback>
                <p:oleObj name="Bitmap Image" r:id="rId7" imgW="1660952" imgH="6332769" progId="PBrush">
                  <p:embed/>
                  <p:pic>
                    <p:nvPicPr>
                      <p:cNvPr id="10" name="Object 5">
                        <a:extLst>
                          <a:ext uri="{FF2B5EF4-FFF2-40B4-BE49-F238E27FC236}">
                            <a16:creationId xmlns:a16="http://schemas.microsoft.com/office/drawing/2014/main" id="{27D1CAF8-1D6F-B56F-A6D8-803A3C6DEA4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2352" y="3246951"/>
                        <a:ext cx="794717" cy="3031229"/>
                      </a:xfrm>
                      <a:prstGeom prst="rect">
                        <a:avLst/>
                      </a:prstGeom>
                      <a:noFill/>
                      <a:ln w="571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88382" y="124635"/>
            <a:ext cx="3695700" cy="578733"/>
          </a:xfrm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Internal intercostal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5382" y="784054"/>
            <a:ext cx="9033236" cy="97258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dirty="0">
                <a:latin typeface="Candara" panose="020E0502030303020204" pitchFamily="34" charset="0"/>
                <a:cs typeface="Traditional Arabic" pitchFamily="18" charset="-78"/>
              </a:rPr>
              <a:t>the fibers of the </a:t>
            </a:r>
            <a:r>
              <a:rPr lang="en-US" sz="2800" b="1" dirty="0">
                <a:solidFill>
                  <a:schemeClr val="accent6"/>
                </a:solidFill>
                <a:latin typeface="Candara" panose="020E0502030303020204" pitchFamily="34" charset="0"/>
                <a:cs typeface="Traditional Arabic" pitchFamily="18" charset="-78"/>
              </a:rPr>
              <a:t>internal intercostal </a:t>
            </a:r>
            <a:r>
              <a:rPr lang="en-US" sz="2800" b="1" dirty="0">
                <a:latin typeface="Candara" panose="020E0502030303020204" pitchFamily="34" charset="0"/>
                <a:cs typeface="Traditional Arabic" pitchFamily="18" charset="-78"/>
              </a:rPr>
              <a:t>are therefore at right angles to those of the </a:t>
            </a:r>
            <a:r>
              <a:rPr lang="en-US" sz="2800" b="1" dirty="0">
                <a:solidFill>
                  <a:srgbClr val="00B050"/>
                </a:solidFill>
                <a:latin typeface="Candara" panose="020E0502030303020204" pitchFamily="34" charset="0"/>
                <a:cs typeface="Traditional Arabic" pitchFamily="18" charset="-78"/>
              </a:rPr>
              <a:t>external intercostal</a:t>
            </a:r>
          </a:p>
        </p:txBody>
      </p:sp>
      <p:graphicFrame>
        <p:nvGraphicFramePr>
          <p:cNvPr id="33799" name="Object 7"/>
          <p:cNvGraphicFramePr>
            <a:graphicFrameLocks noGrp="1" noChangeAspect="1"/>
          </p:cNvGraphicFramePr>
          <p:nvPr>
            <p:ph type="clipArt" sz="half" idx="2"/>
            <p:extLst>
              <p:ext uri="{D42A27DB-BD31-4B8C-83A1-F6EECF244321}">
                <p14:modId xmlns:p14="http://schemas.microsoft.com/office/powerpoint/2010/main" val="3916710412"/>
              </p:ext>
            </p:extLst>
          </p:nvPr>
        </p:nvGraphicFramePr>
        <p:xfrm>
          <a:off x="6024418" y="2288964"/>
          <a:ext cx="1874651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" name="Bitmap Image" r:id="rId3" imgW="1699048" imgH="3452159" progId="PBrush">
                  <p:embed/>
                </p:oleObj>
              </mc:Choice>
              <mc:Fallback>
                <p:oleObj name="Bitmap Image" r:id="rId3" imgW="1699048" imgH="3452159" progId="PBrush">
                  <p:embed/>
                  <p:pic>
                    <p:nvPicPr>
                      <p:cNvPr id="3379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4418" y="2288964"/>
                        <a:ext cx="1874651" cy="3810000"/>
                      </a:xfrm>
                      <a:prstGeom prst="rect">
                        <a:avLst/>
                      </a:prstGeom>
                      <a:noFill/>
                      <a:ln w="571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5285968"/>
              </p:ext>
            </p:extLst>
          </p:nvPr>
        </p:nvGraphicFramePr>
        <p:xfrm>
          <a:off x="228600" y="2272800"/>
          <a:ext cx="4038600" cy="3755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Bitmap Image" r:id="rId5" imgW="2803810" imgH="2606266" progId="PBrush">
                  <p:embed/>
                </p:oleObj>
              </mc:Choice>
              <mc:Fallback>
                <p:oleObj name="Bitmap Image" r:id="rId5" imgW="2803810" imgH="2606266" progId="PBrush">
                  <p:embed/>
                  <p:pic>
                    <p:nvPicPr>
                      <p:cNvPr id="3380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72800"/>
                        <a:ext cx="4038600" cy="3755984"/>
                      </a:xfrm>
                      <a:prstGeom prst="rect">
                        <a:avLst/>
                      </a:prstGeom>
                      <a:noFill/>
                      <a:ln w="57150"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3" name="AutoShape 11"/>
          <p:cNvSpPr>
            <a:spLocks noChangeArrowheads="1"/>
          </p:cNvSpPr>
          <p:nvPr/>
        </p:nvSpPr>
        <p:spPr bwMode="auto">
          <a:xfrm rot="2044108" flipH="1">
            <a:off x="6542644" y="3204303"/>
            <a:ext cx="838200" cy="914400"/>
          </a:xfrm>
          <a:custGeom>
            <a:avLst/>
            <a:gdLst>
              <a:gd name="G0" fmla="+- 15464 0 0"/>
              <a:gd name="G1" fmla="+- 19639 0 0"/>
              <a:gd name="G2" fmla="+- 2663 0 0"/>
              <a:gd name="G3" fmla="*/ 15464 1 2"/>
              <a:gd name="G4" fmla="+- G3 10800 0"/>
              <a:gd name="G5" fmla="+- 21600 15464 19639"/>
              <a:gd name="G6" fmla="+- 19639 2663 0"/>
              <a:gd name="G7" fmla="*/ G6 1 2"/>
              <a:gd name="G8" fmla="*/ 19639 2 1"/>
              <a:gd name="G9" fmla="+- G8 0 21600"/>
              <a:gd name="G10" fmla="+- G5 0 G4"/>
              <a:gd name="G11" fmla="+- 15464 0 G4"/>
              <a:gd name="G12" fmla="*/ G2 G10 G11"/>
              <a:gd name="T0" fmla="*/ 18532 w 21600"/>
              <a:gd name="T1" fmla="*/ 0 h 21600"/>
              <a:gd name="T2" fmla="*/ 15464 w 21600"/>
              <a:gd name="T3" fmla="*/ 2663 h 21600"/>
              <a:gd name="T4" fmla="*/ 2663 w 21600"/>
              <a:gd name="T5" fmla="*/ 15464 h 21600"/>
              <a:gd name="T6" fmla="*/ 0 w 21600"/>
              <a:gd name="T7" fmla="*/ 18532 h 21600"/>
              <a:gd name="T8" fmla="*/ 2663 w 21600"/>
              <a:gd name="T9" fmla="*/ 21600 h 21600"/>
              <a:gd name="T10" fmla="*/ 11151 w 21600"/>
              <a:gd name="T11" fmla="*/ 19639 h 21600"/>
              <a:gd name="T12" fmla="*/ 19639 w 21600"/>
              <a:gd name="T13" fmla="*/ 11151 h 21600"/>
              <a:gd name="T14" fmla="*/ 21600 w 21600"/>
              <a:gd name="T15" fmla="*/ 2663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G12 w 21600"/>
              <a:gd name="T25" fmla="*/ G5 h 21600"/>
              <a:gd name="T26" fmla="*/ G1 w 21600"/>
              <a:gd name="T27" fmla="*/ G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8532" y="0"/>
                </a:moveTo>
                <a:lnTo>
                  <a:pt x="15464" y="2663"/>
                </a:lnTo>
                <a:lnTo>
                  <a:pt x="17425" y="2663"/>
                </a:lnTo>
                <a:lnTo>
                  <a:pt x="17425" y="17425"/>
                </a:lnTo>
                <a:lnTo>
                  <a:pt x="2663" y="17425"/>
                </a:lnTo>
                <a:lnTo>
                  <a:pt x="2663" y="15464"/>
                </a:lnTo>
                <a:lnTo>
                  <a:pt x="0" y="18532"/>
                </a:lnTo>
                <a:lnTo>
                  <a:pt x="2663" y="21600"/>
                </a:lnTo>
                <a:lnTo>
                  <a:pt x="2663" y="19639"/>
                </a:lnTo>
                <a:lnTo>
                  <a:pt x="19639" y="19639"/>
                </a:lnTo>
                <a:lnTo>
                  <a:pt x="19639" y="2663"/>
                </a:lnTo>
                <a:lnTo>
                  <a:pt x="21600" y="2663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IQ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3804" name="AutoShape 12"/>
          <p:cNvSpPr>
            <a:spLocks noChangeArrowheads="1"/>
          </p:cNvSpPr>
          <p:nvPr/>
        </p:nvSpPr>
        <p:spPr bwMode="auto">
          <a:xfrm rot="2044108" flipH="1">
            <a:off x="1615519" y="3400013"/>
            <a:ext cx="1264761" cy="914003"/>
          </a:xfrm>
          <a:custGeom>
            <a:avLst/>
            <a:gdLst>
              <a:gd name="G0" fmla="+- 15464 0 0"/>
              <a:gd name="G1" fmla="+- 19639 0 0"/>
              <a:gd name="G2" fmla="+- 2663 0 0"/>
              <a:gd name="G3" fmla="*/ 15464 1 2"/>
              <a:gd name="G4" fmla="+- G3 10800 0"/>
              <a:gd name="G5" fmla="+- 21600 15464 19639"/>
              <a:gd name="G6" fmla="+- 19639 2663 0"/>
              <a:gd name="G7" fmla="*/ G6 1 2"/>
              <a:gd name="G8" fmla="*/ 19639 2 1"/>
              <a:gd name="G9" fmla="+- G8 0 21600"/>
              <a:gd name="G10" fmla="+- G5 0 G4"/>
              <a:gd name="G11" fmla="+- 15464 0 G4"/>
              <a:gd name="G12" fmla="*/ G2 G10 G11"/>
              <a:gd name="T0" fmla="*/ 18532 w 21600"/>
              <a:gd name="T1" fmla="*/ 0 h 21600"/>
              <a:gd name="T2" fmla="*/ 15464 w 21600"/>
              <a:gd name="T3" fmla="*/ 2663 h 21600"/>
              <a:gd name="T4" fmla="*/ 2663 w 21600"/>
              <a:gd name="T5" fmla="*/ 15464 h 21600"/>
              <a:gd name="T6" fmla="*/ 0 w 21600"/>
              <a:gd name="T7" fmla="*/ 18532 h 21600"/>
              <a:gd name="T8" fmla="*/ 2663 w 21600"/>
              <a:gd name="T9" fmla="*/ 21600 h 21600"/>
              <a:gd name="T10" fmla="*/ 11151 w 21600"/>
              <a:gd name="T11" fmla="*/ 19639 h 21600"/>
              <a:gd name="T12" fmla="*/ 19639 w 21600"/>
              <a:gd name="T13" fmla="*/ 11151 h 21600"/>
              <a:gd name="T14" fmla="*/ 21600 w 21600"/>
              <a:gd name="T15" fmla="*/ 2663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G12 w 21600"/>
              <a:gd name="T25" fmla="*/ G5 h 21600"/>
              <a:gd name="T26" fmla="*/ G1 w 21600"/>
              <a:gd name="T27" fmla="*/ G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8532" y="0"/>
                </a:moveTo>
                <a:lnTo>
                  <a:pt x="15464" y="2663"/>
                </a:lnTo>
                <a:lnTo>
                  <a:pt x="17425" y="2663"/>
                </a:lnTo>
                <a:lnTo>
                  <a:pt x="17425" y="17425"/>
                </a:lnTo>
                <a:lnTo>
                  <a:pt x="2663" y="17425"/>
                </a:lnTo>
                <a:lnTo>
                  <a:pt x="2663" y="15464"/>
                </a:lnTo>
                <a:lnTo>
                  <a:pt x="0" y="18532"/>
                </a:lnTo>
                <a:lnTo>
                  <a:pt x="2663" y="21600"/>
                </a:lnTo>
                <a:lnTo>
                  <a:pt x="2663" y="19639"/>
                </a:lnTo>
                <a:lnTo>
                  <a:pt x="19639" y="19639"/>
                </a:lnTo>
                <a:lnTo>
                  <a:pt x="19639" y="2663"/>
                </a:lnTo>
                <a:lnTo>
                  <a:pt x="21600" y="266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IQ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414778" y="6213697"/>
            <a:ext cx="2176021" cy="4572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604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Wednesday 11 October 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2CA49-1C67-426C-A704-D4F19930607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C604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C604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C604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Dr. Aiman Qais Afar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C604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4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0967263"/>
              </p:ext>
            </p:extLst>
          </p:nvPr>
        </p:nvGraphicFramePr>
        <p:xfrm>
          <a:off x="6400800" y="846495"/>
          <a:ext cx="2616200" cy="4360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" name="Bitmap Image" r:id="rId3" imgW="4115157" imgH="6858594" progId="PBrush">
                  <p:embed/>
                </p:oleObj>
              </mc:Choice>
              <mc:Fallback>
                <p:oleObj name="Bitmap Image" r:id="rId3" imgW="4115157" imgH="6858594" progId="PBrush">
                  <p:embed/>
                  <p:pic>
                    <p:nvPicPr>
                      <p:cNvPr id="3994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846495"/>
                        <a:ext cx="2616200" cy="4360333"/>
                      </a:xfrm>
                      <a:prstGeom prst="rect">
                        <a:avLst/>
                      </a:prstGeom>
                      <a:noFill/>
                      <a:ln w="57150"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9029510"/>
              </p:ext>
            </p:extLst>
          </p:nvPr>
        </p:nvGraphicFramePr>
        <p:xfrm>
          <a:off x="4112203" y="841782"/>
          <a:ext cx="2144839" cy="4360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Bitmap Image" r:id="rId5" imgW="1699048" imgH="3452159" progId="PBrush">
                  <p:embed/>
                </p:oleObj>
              </mc:Choice>
              <mc:Fallback>
                <p:oleObj name="Bitmap Image" r:id="rId5" imgW="1699048" imgH="3452159" progId="PBrush">
                  <p:embed/>
                  <p:pic>
                    <p:nvPicPr>
                      <p:cNvPr id="3993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2203" y="841782"/>
                        <a:ext cx="2144839" cy="4360333"/>
                      </a:xfrm>
                      <a:prstGeom prst="rect">
                        <a:avLst/>
                      </a:prstGeom>
                      <a:noFill/>
                      <a:ln w="571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-25924" y="3810000"/>
            <a:ext cx="3904268" cy="940309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dirty="0">
                <a:solidFill>
                  <a:schemeClr val="accent6"/>
                </a:solidFill>
                <a:latin typeface="Candara" panose="020E0502030303020204" pitchFamily="34" charset="0"/>
                <a:cs typeface="Traditional Arabic" pitchFamily="18" charset="-78"/>
              </a:rPr>
              <a:t>The internal intercostal </a:t>
            </a:r>
            <a:r>
              <a:rPr lang="en-US" sz="2800" b="1" dirty="0">
                <a:latin typeface="Candara" panose="020E0502030303020204" pitchFamily="34" charset="0"/>
                <a:cs typeface="Traditional Arabic" pitchFamily="18" charset="-78"/>
              </a:rPr>
              <a:t>muscle is replaced by an aponeurosis, the </a:t>
            </a:r>
            <a:r>
              <a:rPr lang="en-US" sz="2800" b="1" dirty="0">
                <a:solidFill>
                  <a:srgbClr val="0000FF"/>
                </a:solidFill>
                <a:latin typeface="Candara" panose="020E0502030303020204" pitchFamily="34" charset="0"/>
                <a:cs typeface="Traditional Arabic" pitchFamily="18" charset="-78"/>
              </a:rPr>
              <a:t>posterior (internal) intercostal membrane</a:t>
            </a:r>
            <a:endParaRPr lang="en-US" sz="2800" b="1" dirty="0">
              <a:latin typeface="Candara" panose="020E0502030303020204" pitchFamily="34" charset="0"/>
              <a:cs typeface="Traditional Arabic" pitchFamily="18" charset="-7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09033" y="6221851"/>
            <a:ext cx="2068267" cy="4572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Wednesday 11 October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72300" y="292427"/>
            <a:ext cx="1905000" cy="4572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2CA49-1C67-426C-A704-D4F19930607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261100" y="5993251"/>
            <a:ext cx="2895600" cy="4572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Dr. Aiman Qais Afar</a:t>
            </a: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795B2603-D654-85F2-E84E-9A3A4860117F}"/>
              </a:ext>
            </a:extLst>
          </p:cNvPr>
          <p:cNvSpPr txBox="1">
            <a:spLocks noChangeArrowheads="1"/>
          </p:cNvSpPr>
          <p:nvPr/>
        </p:nvSpPr>
        <p:spPr>
          <a:xfrm>
            <a:off x="-47920" y="925560"/>
            <a:ext cx="3904268" cy="9403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en-US" sz="2800" b="1" dirty="0">
                <a:solidFill>
                  <a:schemeClr val="accent6"/>
                </a:solidFill>
                <a:latin typeface="Candara" panose="020E0502030303020204" pitchFamily="34" charset="0"/>
                <a:cs typeface="Traditional Arabic" pitchFamily="18" charset="-78"/>
              </a:rPr>
              <a:t>The internal intercostal </a:t>
            </a:r>
            <a:r>
              <a:rPr lang="en-US" sz="2800" b="1" dirty="0">
                <a:latin typeface="Candara" panose="020E0502030303020204" pitchFamily="34" charset="0"/>
                <a:cs typeface="Traditional Arabic" pitchFamily="18" charset="-78"/>
              </a:rPr>
              <a:t>extends from the side of the sternum in front to the angles of the ribs behind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138C79-D5BF-BA73-8E38-3BE0895D5E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32896"/>
            <a:ext cx="3378201" cy="616731"/>
          </a:xfrm>
          <a:ln w="57150">
            <a:solidFill>
              <a:srgbClr val="00FF00"/>
            </a:solidFill>
          </a:ln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ndara" panose="020E0502030303020204" pitchFamily="34" charset="0"/>
              </a:rPr>
              <a:t>Internal intercostal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171450"/>
            <a:ext cx="4321969" cy="652463"/>
          </a:xfrm>
          <a:ln w="57150">
            <a:solidFill>
              <a:srgbClr val="00FF00"/>
            </a:solidFill>
          </a:ln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Innermost intercostal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7631" y="912788"/>
            <a:ext cx="5334000" cy="15240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2800" b="1" dirty="0">
                <a:latin typeface="Candara" panose="020E0502030303020204" pitchFamily="34" charset="0"/>
                <a:cs typeface="Traditional Arabic" pitchFamily="18" charset="-78"/>
              </a:rPr>
              <a:t>Extends between internal surfaces of adjacent</a:t>
            </a:r>
          </a:p>
        </p:txBody>
      </p:sp>
      <p:graphicFrame>
        <p:nvGraphicFramePr>
          <p:cNvPr id="43013" name="Object 5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4218384" y="1393858"/>
          <a:ext cx="1109663" cy="417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7" name="Bitmap Image" r:id="rId3" imgW="1684166" imgH="6332769" progId="PBrush">
                  <p:embed/>
                </p:oleObj>
              </mc:Choice>
              <mc:Fallback>
                <p:oleObj name="Bitmap Image" r:id="rId3" imgW="1684166" imgH="6332769" progId="PBrush">
                  <p:embed/>
                  <p:pic>
                    <p:nvPicPr>
                      <p:cNvPr id="4301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8384" y="1393858"/>
                        <a:ext cx="1109663" cy="4171950"/>
                      </a:xfrm>
                      <a:prstGeom prst="rect">
                        <a:avLst/>
                      </a:prstGeom>
                      <a:noFill/>
                      <a:ln w="571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968508"/>
            <a:ext cx="3150520" cy="386715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9041" y="1883717"/>
            <a:ext cx="2717800" cy="253841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081838" y="366713"/>
            <a:ext cx="2126791" cy="4572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Wednesday 11 October 2023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134100" y="533107"/>
            <a:ext cx="1905000" cy="4572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2CA49-1C67-426C-A704-D4F19930607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11577" y="165851"/>
            <a:ext cx="2895600" cy="4572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Dr. Aiman Qais Afar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35537E-31B5-EE3B-CC47-CDA6E5BA7C0E}"/>
              </a:ext>
            </a:extLst>
          </p:cNvPr>
          <p:cNvSpPr txBox="1"/>
          <p:nvPr/>
        </p:nvSpPr>
        <p:spPr>
          <a:xfrm>
            <a:off x="5887039" y="4891134"/>
            <a:ext cx="33607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transversus abdominis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147F33-C3ED-E2D6-ADE4-E27A60549526}"/>
              </a:ext>
            </a:extLst>
          </p:cNvPr>
          <p:cNvSpPr txBox="1"/>
          <p:nvPr/>
        </p:nvSpPr>
        <p:spPr>
          <a:xfrm>
            <a:off x="204074" y="4495800"/>
            <a:ext cx="30477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Innermost intercostal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48330E7E-EF92-0356-90BA-CBCE1E40B0D2}"/>
              </a:ext>
            </a:extLst>
          </p:cNvPr>
          <p:cNvSpPr txBox="1">
            <a:spLocks noChangeArrowheads="1"/>
          </p:cNvSpPr>
          <p:nvPr/>
        </p:nvSpPr>
        <p:spPr>
          <a:xfrm>
            <a:off x="37707" y="5682977"/>
            <a:ext cx="8839200" cy="2667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Traditional Arabic" pitchFamily="18" charset="-78"/>
              </a:rPr>
              <a:t>It corresponds to the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Traditional Arabic" pitchFamily="18" charset="-78"/>
              </a:rPr>
              <a:t>transversus abdominis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Traditional Arabic" pitchFamily="18" charset="-78"/>
              </a:rPr>
              <a:t>muscle of the anterior abdominal wall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3124200" y="1143000"/>
            <a:ext cx="20574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IQ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471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3577173"/>
              </p:ext>
            </p:extLst>
          </p:nvPr>
        </p:nvGraphicFramePr>
        <p:xfrm>
          <a:off x="3517799" y="1485900"/>
          <a:ext cx="2539207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1" name="Bitmap Image" r:id="rId3" imgW="1729890" imgH="3269263" progId="PBrush">
                  <p:embed/>
                </p:oleObj>
              </mc:Choice>
              <mc:Fallback>
                <p:oleObj name="Bitmap Image" r:id="rId3" imgW="1729890" imgH="3269263" progId="PBrush">
                  <p:embed/>
                  <p:pic>
                    <p:nvPicPr>
                      <p:cNvPr id="4711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7799" y="1485900"/>
                        <a:ext cx="2539207" cy="480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8854" y="1295400"/>
            <a:ext cx="3276600" cy="238130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dirty="0">
                <a:solidFill>
                  <a:srgbClr val="FF3300"/>
                </a:solidFill>
                <a:latin typeface="Candara" panose="020E0502030303020204" pitchFamily="34" charset="0"/>
                <a:cs typeface="Traditional Arabic" pitchFamily="18" charset="-78"/>
              </a:rPr>
              <a:t>The innermost intercostal </a:t>
            </a:r>
            <a:r>
              <a:rPr lang="en-US" sz="2800" b="1" dirty="0">
                <a:latin typeface="Candara" panose="020E0502030303020204" pitchFamily="34" charset="0"/>
                <a:cs typeface="Traditional Arabic" pitchFamily="18" charset="-78"/>
              </a:rPr>
              <a:t>fibers cover the middle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ndara" panose="020E0502030303020204" pitchFamily="34" charset="0"/>
                <a:cs typeface="Traditional Arabic" pitchFamily="18" charset="-78"/>
              </a:rPr>
              <a:t>2/4</a:t>
            </a:r>
            <a:r>
              <a:rPr lang="en-US" sz="2800" b="1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Candara" panose="020E0502030303020204" pitchFamily="34" charset="0"/>
                <a:cs typeface="Traditional Arabic" pitchFamily="18" charset="-78"/>
              </a:rPr>
              <a:t>th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ndara" panose="020E0502030303020204" pitchFamily="34" charset="0"/>
                <a:cs typeface="Traditional Arabic" pitchFamily="18" charset="-78"/>
              </a:rPr>
              <a:t> </a:t>
            </a:r>
            <a:r>
              <a:rPr lang="en-US" sz="2800" b="1" dirty="0">
                <a:latin typeface="Candara" panose="020E0502030303020204" pitchFamily="34" charset="0"/>
                <a:cs typeface="Traditional Arabic" pitchFamily="18" charset="-78"/>
              </a:rPr>
              <a:t>of the intercostal spaces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F6EDFB8-B576-A466-E619-F41B3C58473D}"/>
              </a:ext>
            </a:extLst>
          </p:cNvPr>
          <p:cNvGrpSpPr/>
          <p:nvPr/>
        </p:nvGrpSpPr>
        <p:grpSpPr>
          <a:xfrm>
            <a:off x="6261283" y="1485900"/>
            <a:ext cx="2727960" cy="4800600"/>
            <a:chOff x="5728699" y="265260"/>
            <a:chExt cx="3200400" cy="5334000"/>
          </a:xfrm>
        </p:grpSpPr>
        <p:graphicFrame>
          <p:nvGraphicFramePr>
            <p:cNvPr id="47110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3265425"/>
                </p:ext>
              </p:extLst>
            </p:nvPr>
          </p:nvGraphicFramePr>
          <p:xfrm>
            <a:off x="5728699" y="265260"/>
            <a:ext cx="3200400" cy="533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2" name="Bitmap Image" r:id="rId5" imgW="4115157" imgH="6858594" progId="PBrush">
                    <p:embed/>
                  </p:oleObj>
                </mc:Choice>
                <mc:Fallback>
                  <p:oleObj name="Bitmap Image" r:id="rId5" imgW="4115157" imgH="6858594" progId="PBrush">
                    <p:embed/>
                    <p:pic>
                      <p:nvPicPr>
                        <p:cNvPr id="4711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28699" y="265260"/>
                          <a:ext cx="3200400" cy="5334000"/>
                        </a:xfrm>
                        <a:prstGeom prst="rect">
                          <a:avLst/>
                        </a:prstGeom>
                        <a:noFill/>
                        <a:ln w="57150">
                          <a:solidFill>
                            <a:schemeClr val="tx1"/>
                          </a:solidFill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112" name="Text Box 8"/>
            <p:cNvSpPr txBox="1">
              <a:spLocks noChangeArrowheads="1"/>
            </p:cNvSpPr>
            <p:nvPr/>
          </p:nvSpPr>
          <p:spPr bwMode="auto">
            <a:xfrm>
              <a:off x="7086600" y="3276600"/>
              <a:ext cx="1503652" cy="71814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  <a:t>Innermost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  <a:t>intercostal</a:t>
              </a:r>
            </a:p>
          </p:txBody>
        </p:sp>
      </p:grp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31800" y="6400800"/>
            <a:ext cx="2159000" cy="4572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C604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Wednesday 11 October 2023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C604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31000" y="6400800"/>
            <a:ext cx="1905000" cy="4572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2CA49-1C67-426C-A704-D4F19930607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C604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C604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C604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Dr. Aiman Qais Afar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C604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5D129B8-2305-4799-EBD3-0429E8CBCD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815" y="107156"/>
            <a:ext cx="4321969" cy="652463"/>
          </a:xfrm>
          <a:ln w="57150">
            <a:solidFill>
              <a:srgbClr val="00FF00"/>
            </a:solidFill>
          </a:ln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Innermost intercostal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90298" y="120108"/>
            <a:ext cx="6121400" cy="838200"/>
          </a:xfrm>
          <a:ln w="57150">
            <a:solidFill>
              <a:srgbClr val="00FF00"/>
            </a:solidFill>
          </a:ln>
        </p:spPr>
        <p:txBody>
          <a:bodyPr>
            <a:norm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Candara" panose="020E0502030303020204" pitchFamily="34" charset="0"/>
                <a:cs typeface="Calibri" pitchFamily="34" charset="0"/>
              </a:rPr>
              <a:t>Subcostalis &amp; Transversus Thoracis</a:t>
            </a:r>
            <a:endParaRPr lang="en-US" sz="4800" b="1" i="1" dirty="0">
              <a:solidFill>
                <a:srgbClr val="FF0000"/>
              </a:solidFill>
              <a:latin typeface="Candara" panose="020E0502030303020204" pitchFamily="34" charset="0"/>
              <a:cs typeface="Calibri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3213" y="6351031"/>
            <a:ext cx="2159000" cy="4572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604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Wednesday 11 October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25673" y="6350454"/>
            <a:ext cx="1905000" cy="4572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2CA49-1C67-426C-A704-D4F19930607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C604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C604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0454"/>
            <a:ext cx="2895600" cy="4572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C604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Dr. Aiman Qais Afar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C604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 descr="Subcostalis muscle: - Samarpan Physiotherapy Clinic Ahmedabad">
            <a:extLst>
              <a:ext uri="{FF2B5EF4-FFF2-40B4-BE49-F238E27FC236}">
                <a16:creationId xmlns:a16="http://schemas.microsoft.com/office/drawing/2014/main" id="{BEEE7607-1EA4-2240-699A-B10A9F282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4" y="2067343"/>
            <a:ext cx="5743575" cy="4312183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21B55A0C-0F69-4001-8183-A1D4CEF2F9AF}"/>
              </a:ext>
            </a:extLst>
          </p:cNvPr>
          <p:cNvSpPr txBox="1">
            <a:spLocks noChangeArrowheads="1"/>
          </p:cNvSpPr>
          <p:nvPr/>
        </p:nvSpPr>
        <p:spPr>
          <a:xfrm>
            <a:off x="254000" y="958308"/>
            <a:ext cx="8509000" cy="98735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en-US" sz="2800" b="1" i="1" dirty="0">
                <a:latin typeface="Candara" panose="020E0502030303020204" pitchFamily="34" charset="0"/>
                <a:cs typeface="Traditional Arabic" pitchFamily="18" charset="-78"/>
              </a:rPr>
              <a:t>Lie in a deeper plane than the innermost intercostal</a:t>
            </a:r>
          </a:p>
          <a:p>
            <a:pPr>
              <a:buFont typeface="Wingdings" pitchFamily="2" charset="2"/>
              <a:buChar char="v"/>
            </a:pPr>
            <a:r>
              <a:rPr lang="en-US" sz="2800" b="1" i="1" dirty="0">
                <a:latin typeface="Candara" panose="020E0502030303020204" pitchFamily="34" charset="0"/>
                <a:cs typeface="Traditional Arabic" pitchFamily="18" charset="-78"/>
              </a:rPr>
              <a:t>their fibers cross more than one intercostal space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704993" y="201115"/>
            <a:ext cx="2463800" cy="742950"/>
          </a:xfrm>
          <a:ln w="57150">
            <a:solidFill>
              <a:srgbClr val="00FF00"/>
            </a:solidFill>
          </a:ln>
        </p:spPr>
        <p:txBody>
          <a:bodyPr>
            <a:norm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Candara" panose="020E0502030303020204" pitchFamily="34" charset="0"/>
              </a:rPr>
              <a:t>Subcostalis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3089" y="1001877"/>
            <a:ext cx="8957821" cy="190161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i="1" dirty="0">
                <a:latin typeface="Candara" panose="020E0502030303020204" pitchFamily="34" charset="0"/>
                <a:cs typeface="Traditional Arabic" pitchFamily="18" charset="-78"/>
              </a:rPr>
              <a:t>The Subcostalis slips are located </a:t>
            </a:r>
            <a:r>
              <a:rPr lang="en-US" sz="2800" b="1" i="1" u="sng" dirty="0">
                <a:solidFill>
                  <a:srgbClr val="C604BD"/>
                </a:solidFill>
                <a:latin typeface="Candara" panose="020E0502030303020204" pitchFamily="34" charset="0"/>
                <a:cs typeface="Traditional Arabic" pitchFamily="18" charset="-78"/>
              </a:rPr>
              <a:t>near the angles of the ribs </a:t>
            </a:r>
            <a:r>
              <a:rPr lang="en-US" sz="2800" b="1" i="1" dirty="0">
                <a:latin typeface="Candara" panose="020E0502030303020204" pitchFamily="34" charset="0"/>
                <a:cs typeface="Traditional Arabic" pitchFamily="18" charset="-78"/>
              </a:rPr>
              <a:t>mainly in the lower intercostal spaces</a:t>
            </a:r>
          </a:p>
          <a:p>
            <a:pPr>
              <a:buFont typeface="Wingdings" pitchFamily="2" charset="2"/>
              <a:buChar char="v"/>
            </a:pPr>
            <a:r>
              <a:rPr lang="en-US" sz="2800" b="1" i="1" dirty="0">
                <a:latin typeface="Candara" panose="020E0502030303020204" pitchFamily="34" charset="0"/>
                <a:cs typeface="Traditional Arabic" pitchFamily="18" charset="-78"/>
              </a:rPr>
              <a:t>Their fibers run parallel with those of the innermost intercostal</a:t>
            </a:r>
          </a:p>
        </p:txBody>
      </p:sp>
      <p:graphicFrame>
        <p:nvGraphicFramePr>
          <p:cNvPr id="50182" name="Object 6"/>
          <p:cNvGraphicFramePr>
            <a:graphicFrameLocks noGrp="1" noChangeAspect="1"/>
          </p:cNvGraphicFramePr>
          <p:nvPr>
            <p:ph type="clipArt" sz="half" idx="2"/>
            <p:extLst>
              <p:ext uri="{D42A27DB-BD31-4B8C-83A1-F6EECF244321}">
                <p14:modId xmlns:p14="http://schemas.microsoft.com/office/powerpoint/2010/main" val="255993657"/>
              </p:ext>
            </p:extLst>
          </p:nvPr>
        </p:nvGraphicFramePr>
        <p:xfrm>
          <a:off x="5579974" y="2895600"/>
          <a:ext cx="2835536" cy="371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5" name="Bitmap Image" r:id="rId3" imgW="2606266" imgH="3414056" progId="PBrush">
                  <p:embed/>
                </p:oleObj>
              </mc:Choice>
              <mc:Fallback>
                <p:oleObj name="Bitmap Image" r:id="rId3" imgW="2606266" imgH="3414056" progId="PBrush">
                  <p:embed/>
                  <p:pic>
                    <p:nvPicPr>
                      <p:cNvPr id="5018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9974" y="2895600"/>
                        <a:ext cx="2835536" cy="371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3" name="Line 7"/>
          <p:cNvSpPr>
            <a:spLocks noChangeShapeType="1"/>
          </p:cNvSpPr>
          <p:nvPr/>
        </p:nvSpPr>
        <p:spPr bwMode="auto">
          <a:xfrm>
            <a:off x="4944574" y="3249992"/>
            <a:ext cx="9021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IQ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533059" y="102255"/>
            <a:ext cx="2183218" cy="4572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604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Wednesday 11 October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30856" y="-99413"/>
            <a:ext cx="501585" cy="601056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2CA49-1C67-426C-A704-D4F19930607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C604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C604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947706" y="-112228"/>
            <a:ext cx="2895600" cy="4572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C604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Dr. Aiman Qais Afar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C604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 descr="Subcostal muscles: Origin, insertion, innervation, action | Kenhub">
            <a:extLst>
              <a:ext uri="{FF2B5EF4-FFF2-40B4-BE49-F238E27FC236}">
                <a16:creationId xmlns:a16="http://schemas.microsoft.com/office/drawing/2014/main" id="{1D8178E1-5518-6BD8-556A-C5BF22CCB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61308"/>
            <a:ext cx="3648680" cy="3484150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39889" y="76200"/>
            <a:ext cx="3657600" cy="609600"/>
          </a:xfrm>
          <a:ln w="57150">
            <a:solidFill>
              <a:srgbClr val="00FF00"/>
            </a:solidFill>
          </a:ln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ndara" panose="020E0502030303020204" pitchFamily="34" charset="0"/>
              </a:rPr>
              <a:t>Transversus thoracis</a:t>
            </a: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413" y="685800"/>
            <a:ext cx="8974187" cy="17526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i="1" dirty="0">
                <a:latin typeface="Candara" panose="020E0502030303020204" pitchFamily="34" charset="0"/>
                <a:cs typeface="Traditional Arabic" pitchFamily="18" charset="-78"/>
              </a:rPr>
              <a:t>Is also called </a:t>
            </a:r>
            <a:r>
              <a:rPr lang="en-US" sz="2800" b="1" i="1" dirty="0">
                <a:solidFill>
                  <a:srgbClr val="FF0000"/>
                </a:solidFill>
                <a:latin typeface="Candara" panose="020E0502030303020204" pitchFamily="34" charset="0"/>
                <a:cs typeface="Traditional Arabic" pitchFamily="18" charset="-78"/>
              </a:rPr>
              <a:t>sternocostalis </a:t>
            </a:r>
            <a:r>
              <a:rPr lang="en-US" sz="2800" b="1" i="1" dirty="0">
                <a:latin typeface="Candara" panose="020E0502030303020204" pitchFamily="34" charset="0"/>
                <a:cs typeface="Traditional Arabic" pitchFamily="18" charset="-78"/>
              </a:rPr>
              <a:t>since its fibers extend from </a:t>
            </a:r>
            <a:r>
              <a:rPr lang="en-US" sz="2800" b="1" i="1" dirty="0">
                <a:solidFill>
                  <a:srgbClr val="C604BD"/>
                </a:solidFill>
                <a:latin typeface="Candara" panose="020E0502030303020204" pitchFamily="34" charset="0"/>
                <a:cs typeface="Traditional Arabic" pitchFamily="18" charset="-78"/>
              </a:rPr>
              <a:t>the lower 1/3</a:t>
            </a:r>
            <a:r>
              <a:rPr lang="en-US" sz="2800" b="1" i="1" baseline="30000" dirty="0">
                <a:solidFill>
                  <a:srgbClr val="C604BD"/>
                </a:solidFill>
                <a:latin typeface="Candara" panose="020E0502030303020204" pitchFamily="34" charset="0"/>
                <a:cs typeface="Traditional Arabic" pitchFamily="18" charset="-78"/>
              </a:rPr>
              <a:t>rd</a:t>
            </a:r>
            <a:r>
              <a:rPr lang="en-US" sz="2800" b="1" i="1" dirty="0">
                <a:solidFill>
                  <a:srgbClr val="C604BD"/>
                </a:solidFill>
                <a:latin typeface="Candara" panose="020E0502030303020204" pitchFamily="34" charset="0"/>
                <a:cs typeface="Traditional Arabic" pitchFamily="18" charset="-78"/>
              </a:rPr>
              <a:t> of the posterior surface of the sternum and the costal cartilages of the lower true ribs </a:t>
            </a:r>
            <a:r>
              <a:rPr lang="en-US" sz="2800" b="1" i="1" dirty="0">
                <a:latin typeface="Candara" panose="020E0502030303020204" pitchFamily="34" charset="0"/>
                <a:cs typeface="Traditional Arabic" pitchFamily="18" charset="-78"/>
              </a:rPr>
              <a:t>to </a:t>
            </a:r>
            <a:r>
              <a:rPr lang="en-US" sz="2800" b="1" i="1" dirty="0">
                <a:solidFill>
                  <a:srgbClr val="0307BD"/>
                </a:solidFill>
                <a:latin typeface="Candara" panose="020E0502030303020204" pitchFamily="34" charset="0"/>
                <a:cs typeface="Traditional Arabic" pitchFamily="18" charset="-78"/>
              </a:rPr>
              <a:t>the internal surfaces of the upper costal cartilages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31800" y="6477000"/>
            <a:ext cx="2311400" cy="4572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604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Wednesday 11 October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477000"/>
            <a:ext cx="482600" cy="4572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2CA49-1C67-426C-A704-D4F19930607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C604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C604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4572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C604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Dr. Aiman Qais Afar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C604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74" name="Picture 2" descr="transversus thoracis - Google Search | Massage therapy, Continuing  education, Massage therapy career">
            <a:extLst>
              <a:ext uri="{FF2B5EF4-FFF2-40B4-BE49-F238E27FC236}">
                <a16:creationId xmlns:a16="http://schemas.microsoft.com/office/drawing/2014/main" id="{DF60016F-0288-0A3F-C2B6-D3A0F69CE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807" y="2514600"/>
            <a:ext cx="4618793" cy="4038600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0F8CFB4D-8F1F-2D9C-96C6-6296341C0251}"/>
              </a:ext>
            </a:extLst>
          </p:cNvPr>
          <p:cNvSpPr txBox="1">
            <a:spLocks noChangeArrowheads="1"/>
          </p:cNvSpPr>
          <p:nvPr/>
        </p:nvSpPr>
        <p:spPr>
          <a:xfrm>
            <a:off x="39737" y="2762250"/>
            <a:ext cx="4190476" cy="4171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en-US" sz="2800" b="1" i="1" dirty="0">
                <a:latin typeface="Candara" panose="020E0502030303020204" pitchFamily="34" charset="0"/>
                <a:cs typeface="Traditional Arabic" pitchFamily="18" charset="-78"/>
              </a:rPr>
              <a:t>Its fibers have different obliquity</a:t>
            </a:r>
          </a:p>
          <a:p>
            <a:pPr>
              <a:buFont typeface="Wingdings" pitchFamily="2" charset="2"/>
              <a:buChar char="v"/>
            </a:pPr>
            <a:r>
              <a:rPr lang="en-US" sz="2800" b="1" i="1" dirty="0">
                <a:latin typeface="Candara" panose="020E0502030303020204" pitchFamily="34" charset="0"/>
                <a:cs typeface="Traditional Arabic" pitchFamily="18" charset="-78"/>
              </a:rPr>
              <a:t>the lower fibers are horizontal and become continuous with the transversus abdominis muscle, hence the name </a:t>
            </a:r>
            <a:r>
              <a:rPr lang="en-US" sz="2800" b="1" i="1" dirty="0">
                <a:solidFill>
                  <a:srgbClr val="FF3300"/>
                </a:solidFill>
                <a:latin typeface="Candara" panose="020E0502030303020204" pitchFamily="34" charset="0"/>
                <a:cs typeface="Traditional Arabic" pitchFamily="18" charset="-78"/>
              </a:rPr>
              <a:t>transversus thoracis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3579839"/>
              </p:ext>
            </p:extLst>
          </p:nvPr>
        </p:nvGraphicFramePr>
        <p:xfrm>
          <a:off x="533400" y="3328700"/>
          <a:ext cx="3593351" cy="335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9" name="Bitmap Image" r:id="rId4" imgW="5357324" imgH="5006774" progId="PBrush">
                  <p:embed/>
                </p:oleObj>
              </mc:Choice>
              <mc:Fallback>
                <p:oleObj name="Bitmap Image" r:id="rId4" imgW="5357324" imgH="5006774" progId="PBrush">
                  <p:embed/>
                  <p:pic>
                    <p:nvPicPr>
                      <p:cNvPr id="5325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328700"/>
                        <a:ext cx="3593351" cy="3357850"/>
                      </a:xfrm>
                      <a:prstGeom prst="rect">
                        <a:avLst/>
                      </a:prstGeom>
                      <a:noFill/>
                      <a:ln w="57150"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95839"/>
            <a:ext cx="4298623" cy="571500"/>
          </a:xfrm>
          <a:solidFill>
            <a:schemeClr val="bg1"/>
          </a:solidFill>
          <a:ln w="57150">
            <a:solidFill>
              <a:srgbClr val="00FF00"/>
            </a:solidFill>
          </a:ln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Endothoracic fascia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199" y="914105"/>
            <a:ext cx="8870623" cy="1910892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i="1" u="sng" dirty="0">
                <a:solidFill>
                  <a:srgbClr val="C00000"/>
                </a:solidFill>
                <a:latin typeface="Candara" panose="020E0502030303020204" pitchFamily="34" charset="0"/>
                <a:cs typeface="Traditional Arabic" pitchFamily="18" charset="-78"/>
              </a:rPr>
              <a:t>The innermost intercostal</a:t>
            </a:r>
            <a:r>
              <a:rPr lang="en-US" sz="2800" b="1" i="1" dirty="0">
                <a:solidFill>
                  <a:srgbClr val="C00000"/>
                </a:solidFill>
                <a:latin typeface="Candara" panose="020E0502030303020204" pitchFamily="34" charset="0"/>
                <a:cs typeface="Traditional Arabic" pitchFamily="18" charset="-78"/>
              </a:rPr>
              <a:t>, </a:t>
            </a:r>
            <a:r>
              <a:rPr lang="en-US" sz="2800" b="1" i="1" u="sng" dirty="0">
                <a:solidFill>
                  <a:srgbClr val="C00000"/>
                </a:solidFill>
                <a:latin typeface="Candara" panose="020E0502030303020204" pitchFamily="34" charset="0"/>
                <a:cs typeface="Traditional Arabic" pitchFamily="18" charset="-78"/>
              </a:rPr>
              <a:t>Subcostalis</a:t>
            </a:r>
            <a:r>
              <a:rPr lang="en-US" sz="2800" b="1" i="1" dirty="0">
                <a:solidFill>
                  <a:srgbClr val="C00000"/>
                </a:solidFill>
                <a:latin typeface="Candara" panose="020E0502030303020204" pitchFamily="34" charset="0"/>
                <a:cs typeface="Traditional Arabic" pitchFamily="18" charset="-78"/>
              </a:rPr>
              <a:t>, and </a:t>
            </a:r>
            <a:r>
              <a:rPr lang="en-US" sz="2800" b="1" i="1" u="sng" dirty="0">
                <a:solidFill>
                  <a:srgbClr val="C00000"/>
                </a:solidFill>
                <a:latin typeface="Candara" panose="020E0502030303020204" pitchFamily="34" charset="0"/>
                <a:cs typeface="Traditional Arabic" pitchFamily="18" charset="-78"/>
              </a:rPr>
              <a:t>transversus thoracis </a:t>
            </a:r>
            <a:r>
              <a:rPr lang="en-US" sz="2800" b="1" i="1" dirty="0">
                <a:latin typeface="Candara" panose="020E0502030303020204" pitchFamily="34" charset="0"/>
                <a:cs typeface="Traditional Arabic" pitchFamily="18" charset="-78"/>
              </a:rPr>
              <a:t>separate </a:t>
            </a:r>
            <a:r>
              <a:rPr lang="en-US" sz="2800" b="1" i="1" dirty="0">
                <a:solidFill>
                  <a:srgbClr val="FF0000"/>
                </a:solidFill>
                <a:latin typeface="Candara" panose="020E0502030303020204" pitchFamily="34" charset="0"/>
                <a:cs typeface="Traditional Arabic" pitchFamily="18" charset="-78"/>
              </a:rPr>
              <a:t>the intercostal neurovascular bundle </a:t>
            </a:r>
            <a:r>
              <a:rPr lang="en-US" sz="2800" b="1" i="1" dirty="0">
                <a:latin typeface="Candara" panose="020E0502030303020204" pitchFamily="34" charset="0"/>
                <a:cs typeface="Traditional Arabic" pitchFamily="18" charset="-78"/>
              </a:rPr>
              <a:t>from the layer of fascia external to the pleura called the </a:t>
            </a:r>
            <a:r>
              <a:rPr lang="en-US" b="1" i="1" dirty="0">
                <a:solidFill>
                  <a:srgbClr val="FFC000"/>
                </a:solidFill>
                <a:latin typeface="Candara" panose="020E0502030303020204" pitchFamily="34" charset="0"/>
                <a:cs typeface="Traditional Arabic" pitchFamily="18" charset="-78"/>
              </a:rPr>
              <a:t>endothoracic fascia</a:t>
            </a:r>
            <a:endParaRPr lang="en-US" sz="2800" b="1" i="1" dirty="0">
              <a:solidFill>
                <a:srgbClr val="FFC000"/>
              </a:solidFill>
              <a:latin typeface="Candara" panose="020E0502030303020204" pitchFamily="34" charset="0"/>
              <a:cs typeface="Traditional Arabic" pitchFamily="18" charset="-7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010400" y="342900"/>
            <a:ext cx="2127315" cy="4572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604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Wednesday 11 October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64138" y="581025"/>
            <a:ext cx="787400" cy="43815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2CA49-1C67-426C-A704-D4F19930607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C604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C604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400800" y="159470"/>
            <a:ext cx="2895600" cy="4572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C604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Dr. Aiman Qais Afar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C604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098" name="Picture 2" descr="endothoracic fascia - Keyword Search - Science Photo Library">
            <a:extLst>
              <a:ext uri="{FF2B5EF4-FFF2-40B4-BE49-F238E27FC236}">
                <a16:creationId xmlns:a16="http://schemas.microsoft.com/office/drawing/2014/main" id="{DCD5A193-C4BC-BD18-A2E9-C6FCCBBA8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9" t="4067" r="1573" b="6467"/>
          <a:stretch/>
        </p:blipFill>
        <p:spPr bwMode="auto">
          <a:xfrm>
            <a:off x="4374823" y="3333750"/>
            <a:ext cx="4572000" cy="3352800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0320" y="1858804"/>
            <a:ext cx="41430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="1" i="1" dirty="0">
                <a:latin typeface="Candara" panose="020E0502030303020204" pitchFamily="34" charset="0"/>
              </a:rPr>
              <a:t>The opening is bounded </a:t>
            </a:r>
            <a:r>
              <a:rPr lang="en-US" sz="2800" b="1" i="1" dirty="0">
                <a:solidFill>
                  <a:schemeClr val="accent2">
                    <a:lumMod val="75000"/>
                  </a:schemeClr>
                </a:solidFill>
                <a:latin typeface="Candara" panose="020E0502030303020204" pitchFamily="34" charset="0"/>
              </a:rPr>
              <a:t>posteriorly</a:t>
            </a:r>
            <a:r>
              <a:rPr lang="en-US" sz="2800" b="1" i="1" dirty="0">
                <a:latin typeface="Candara" panose="020E0502030303020204" pitchFamily="34" charset="0"/>
              </a:rPr>
              <a:t> by the </a:t>
            </a:r>
            <a:r>
              <a:rPr lang="en-US" sz="2800" b="1" i="1" dirty="0">
                <a:solidFill>
                  <a:srgbClr val="3D34F6"/>
                </a:solidFill>
                <a:latin typeface="Candara" panose="020E0502030303020204" pitchFamily="34" charset="0"/>
              </a:rPr>
              <a:t>1st thoracic vertebra,</a:t>
            </a:r>
          </a:p>
          <a:p>
            <a:pPr algn="l"/>
            <a:endParaRPr lang="en-US" sz="2800" b="1" i="1" dirty="0">
              <a:solidFill>
                <a:srgbClr val="04CA0D"/>
              </a:solidFill>
              <a:latin typeface="Candara" panose="020E0502030303020204" pitchFamily="34" charset="0"/>
            </a:endParaRPr>
          </a:p>
          <a:p>
            <a:pPr algn="l"/>
            <a:r>
              <a:rPr lang="en-US" sz="2800" b="1" i="1" dirty="0">
                <a:solidFill>
                  <a:srgbClr val="04CA0D"/>
                </a:solidFill>
                <a:latin typeface="Candara" panose="020E0502030303020204" pitchFamily="34" charset="0"/>
              </a:rPr>
              <a:t> </a:t>
            </a:r>
            <a:r>
              <a:rPr lang="en-US" sz="2800" b="1" i="1" dirty="0">
                <a:solidFill>
                  <a:schemeClr val="accent2">
                    <a:lumMod val="75000"/>
                  </a:schemeClr>
                </a:solidFill>
                <a:latin typeface="Candara" panose="020E0502030303020204" pitchFamily="34" charset="0"/>
              </a:rPr>
              <a:t>laterally </a:t>
            </a:r>
            <a:r>
              <a:rPr lang="en-US" sz="2800" b="1" i="1" dirty="0">
                <a:latin typeface="Candara" panose="020E0502030303020204" pitchFamily="34" charset="0"/>
              </a:rPr>
              <a:t>by the </a:t>
            </a:r>
            <a:r>
              <a:rPr lang="en-US" sz="2800" b="1" i="1" dirty="0">
                <a:solidFill>
                  <a:srgbClr val="3D34F6"/>
                </a:solidFill>
                <a:latin typeface="Candara" panose="020E0502030303020204" pitchFamily="34" charset="0"/>
              </a:rPr>
              <a:t>medial borders of the 1st ribs </a:t>
            </a:r>
          </a:p>
          <a:p>
            <a:pPr algn="l"/>
            <a:r>
              <a:rPr lang="en-US" sz="2800" b="1" i="1" dirty="0">
                <a:latin typeface="Candara" panose="020E0502030303020204" pitchFamily="34" charset="0"/>
              </a:rPr>
              <a:t>and </a:t>
            </a:r>
            <a:r>
              <a:rPr lang="en-US" sz="2800" b="1" i="1" dirty="0">
                <a:solidFill>
                  <a:srgbClr val="3D34F6"/>
                </a:solidFill>
                <a:latin typeface="Candara" panose="020E0502030303020204" pitchFamily="34" charset="0"/>
              </a:rPr>
              <a:t>their costal cartilages, </a:t>
            </a:r>
            <a:endParaRPr lang="ar-IQ" sz="2800" b="1" i="1" dirty="0">
              <a:solidFill>
                <a:srgbClr val="3D34F6"/>
              </a:solidFill>
              <a:latin typeface="Candara" panose="020E0502030303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771" y="136525"/>
            <a:ext cx="4572000" cy="584775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l"/>
            <a:r>
              <a:rPr lang="en-US" sz="3200" b="1" i="1" dirty="0">
                <a:solidFill>
                  <a:srgbClr val="FF0000"/>
                </a:solidFill>
                <a:latin typeface="Candara" pitchFamily="34" charset="0"/>
              </a:rPr>
              <a:t>Openings of the Thorax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010400" y="268534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04CA0D"/>
                </a:solidFill>
              </a:rPr>
              <a:t>Wednesday 11 October 2023</a:t>
            </a:r>
            <a:endParaRPr lang="en-US" b="1" dirty="0">
              <a:solidFill>
                <a:srgbClr val="04CA0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04CA0D"/>
                </a:solidFill>
              </a:rPr>
              <a:pPr/>
              <a:t>39</a:t>
            </a:fld>
            <a:endParaRPr lang="en-US" b="1" dirty="0">
              <a:solidFill>
                <a:srgbClr val="04CA0D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478571" y="40562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04CA0D"/>
                </a:solidFill>
              </a:rPr>
              <a:t>Dr. Aiman Qais Afar</a:t>
            </a:r>
            <a:endParaRPr lang="en-US" b="1" dirty="0">
              <a:solidFill>
                <a:srgbClr val="04CA0D"/>
              </a:solidFill>
            </a:endParaRPr>
          </a:p>
        </p:txBody>
      </p:sp>
      <p:pic>
        <p:nvPicPr>
          <p:cNvPr id="1026" name="Picture 2" descr="Thorax and its Functions – Earth's Lab">
            <a:extLst>
              <a:ext uri="{FF2B5EF4-FFF2-40B4-BE49-F238E27FC236}">
                <a16:creationId xmlns:a16="http://schemas.microsoft.com/office/drawing/2014/main" id="{91EC04BB-4E84-B74A-B008-010E2CCBC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91856"/>
            <a:ext cx="4219280" cy="4111728"/>
          </a:xfrm>
          <a:prstGeom prst="rect">
            <a:avLst/>
          </a:prstGeom>
          <a:noFill/>
          <a:ln w="57150">
            <a:solidFill>
              <a:srgbClr val="0307B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2924547-4046-60C9-E65C-02977912A167}"/>
              </a:ext>
            </a:extLst>
          </p:cNvPr>
          <p:cNvSpPr txBox="1"/>
          <p:nvPr/>
        </p:nvSpPr>
        <p:spPr>
          <a:xfrm>
            <a:off x="51848" y="721300"/>
            <a:ext cx="92964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The chest cavity communicates with the root of the neck through an opening called the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thoracic outlet.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A37E23-E62E-69B9-C8EF-4145AA8AD103}"/>
              </a:ext>
            </a:extLst>
          </p:cNvPr>
          <p:cNvSpPr txBox="1"/>
          <p:nvPr/>
        </p:nvSpPr>
        <p:spPr>
          <a:xfrm>
            <a:off x="62846" y="5879296"/>
            <a:ext cx="908115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and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anteriorly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by the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4CA0D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superior border of the manubrium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4CA0D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sterni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4CA0D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.</a:t>
            </a:r>
            <a:endParaRPr kumimoji="0" lang="ar-IQ" sz="2800" b="1" i="1" u="none" strike="noStrike" kern="1200" cap="none" spc="0" normalizeH="0" baseline="0" noProof="0" dirty="0">
              <a:ln>
                <a:noFill/>
              </a:ln>
              <a:solidFill>
                <a:srgbClr val="04CA0D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28600" y="1143000"/>
            <a:ext cx="4038600" cy="403187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3200" b="1" i="1" dirty="0">
                <a:solidFill>
                  <a:srgbClr val="FF0000"/>
                </a:solidFill>
                <a:latin typeface="Candara" panose="020E0502030303020204" pitchFamily="34" charset="0"/>
              </a:rPr>
              <a:t>Sternum</a:t>
            </a:r>
          </a:p>
          <a:p>
            <a:pPr algn="l"/>
            <a:r>
              <a:rPr lang="en-US" sz="2800" b="1" i="1" dirty="0">
                <a:latin typeface="Candara" panose="020E0502030303020204" pitchFamily="34" charset="0"/>
              </a:rPr>
              <a:t>lies in the midline of the anterior chest wall. </a:t>
            </a:r>
          </a:p>
          <a:p>
            <a:pPr algn="l"/>
            <a:endParaRPr lang="en-US" sz="2800" b="1" i="1" dirty="0">
              <a:latin typeface="Candara" panose="020E0502030303020204" pitchFamily="34" charset="0"/>
            </a:endParaRPr>
          </a:p>
          <a:p>
            <a:pPr algn="l"/>
            <a:r>
              <a:rPr lang="en-US" sz="2800" b="1" i="1" dirty="0">
                <a:latin typeface="Candara" panose="020E0502030303020204" pitchFamily="34" charset="0"/>
              </a:rPr>
              <a:t>It is a flat bone that can be divided into three parts: </a:t>
            </a:r>
            <a:r>
              <a:rPr lang="en-US" sz="2800" b="1" i="1" u="sng" dirty="0">
                <a:solidFill>
                  <a:srgbClr val="C00000"/>
                </a:solidFill>
                <a:latin typeface="Candara" panose="020E0502030303020204" pitchFamily="34" charset="0"/>
              </a:rPr>
              <a:t>manubrium sterni </a:t>
            </a:r>
            <a:r>
              <a:rPr lang="en-US" sz="2800" b="1" i="1" dirty="0">
                <a:solidFill>
                  <a:srgbClr val="00B050"/>
                </a:solidFill>
                <a:latin typeface="Candara" panose="020E0502030303020204" pitchFamily="34" charset="0"/>
              </a:rPr>
              <a:t>,</a:t>
            </a:r>
          </a:p>
          <a:p>
            <a:pPr algn="l"/>
            <a:r>
              <a:rPr lang="en-US" sz="2800" b="1" i="1" dirty="0">
                <a:latin typeface="Candara" panose="020E0502030303020204" pitchFamily="34" charset="0"/>
              </a:rPr>
              <a:t> </a:t>
            </a:r>
            <a:r>
              <a:rPr lang="en-US" sz="2800" b="1" i="1" u="sng" dirty="0">
                <a:solidFill>
                  <a:srgbClr val="C00000"/>
                </a:solidFill>
                <a:latin typeface="Candara" panose="020E0502030303020204" pitchFamily="34" charset="0"/>
              </a:rPr>
              <a:t>body of the sternum</a:t>
            </a:r>
            <a:r>
              <a:rPr lang="en-US" sz="2800" b="1" i="1" dirty="0">
                <a:latin typeface="Candara" panose="020E0502030303020204" pitchFamily="34" charset="0"/>
              </a:rPr>
              <a:t>, and </a:t>
            </a:r>
            <a:r>
              <a:rPr lang="en-US" sz="2800" b="1" i="1" u="sng" dirty="0">
                <a:solidFill>
                  <a:srgbClr val="C00000"/>
                </a:solidFill>
                <a:latin typeface="Candara" panose="020E0502030303020204" pitchFamily="34" charset="0"/>
              </a:rPr>
              <a:t>xiphoid process.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1055" t="19687" r="46093" b="21249"/>
          <a:stretch>
            <a:fillRect/>
          </a:stretch>
        </p:blipFill>
        <p:spPr bwMode="auto">
          <a:xfrm>
            <a:off x="4572000" y="332880"/>
            <a:ext cx="4410894" cy="599172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C00000"/>
                </a:solidFill>
              </a:rPr>
              <a:t>Wednesday 11 October 2023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C00000"/>
                </a:solidFill>
              </a:rPr>
              <a:pPr/>
              <a:t>4</a:t>
            </a:fld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C00000"/>
                </a:solidFill>
              </a:rPr>
              <a:t>Dr. Aiman Qais Afar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9" name="مستطيل 3"/>
          <p:cNvSpPr/>
          <p:nvPr/>
        </p:nvSpPr>
        <p:spPr>
          <a:xfrm>
            <a:off x="304800" y="228600"/>
            <a:ext cx="2853666" cy="646331"/>
          </a:xfrm>
          <a:prstGeom prst="rect">
            <a:avLst/>
          </a:prstGeom>
          <a:ln w="57150">
            <a:solidFill>
              <a:srgbClr val="00FF00"/>
            </a:solidFill>
          </a:ln>
        </p:spPr>
        <p:txBody>
          <a:bodyPr wrap="none">
            <a:spAutoFit/>
          </a:bodyPr>
          <a:lstStyle/>
          <a:p>
            <a:pPr algn="l"/>
            <a:r>
              <a:rPr lang="en-US" sz="3600" b="1" i="1" dirty="0">
                <a:solidFill>
                  <a:srgbClr val="FF0000"/>
                </a:solidFill>
                <a:latin typeface="Candara" pitchFamily="34" charset="0"/>
              </a:rPr>
              <a:t>Thoracic Cage</a:t>
            </a:r>
            <a:endParaRPr lang="ar-IQ" sz="3600" b="1" i="1" dirty="0">
              <a:solidFill>
                <a:srgbClr val="FF0000"/>
              </a:solidFill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760" y="1738829"/>
            <a:ext cx="434340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="1" i="1" dirty="0">
                <a:latin typeface="Candara" panose="020E0502030303020204" pitchFamily="34" charset="0"/>
              </a:rPr>
              <a:t> The opening is bounded </a:t>
            </a:r>
            <a:r>
              <a:rPr lang="en-US" sz="2800" b="1" i="1" dirty="0">
                <a:solidFill>
                  <a:schemeClr val="accent2">
                    <a:lumMod val="75000"/>
                  </a:schemeClr>
                </a:solidFill>
                <a:latin typeface="Candara" panose="020E0502030303020204" pitchFamily="34" charset="0"/>
              </a:rPr>
              <a:t>posteriorly </a:t>
            </a:r>
            <a:r>
              <a:rPr lang="en-US" sz="2800" b="1" i="1" dirty="0">
                <a:latin typeface="Candara" panose="020E0502030303020204" pitchFamily="34" charset="0"/>
              </a:rPr>
              <a:t> by the </a:t>
            </a:r>
            <a:r>
              <a:rPr lang="en-US" sz="2800" b="1" i="1" dirty="0">
                <a:solidFill>
                  <a:srgbClr val="04CA0D"/>
                </a:solidFill>
                <a:latin typeface="Candara" panose="020E0502030303020204" pitchFamily="34" charset="0"/>
              </a:rPr>
              <a:t>12th thoracic </a:t>
            </a:r>
            <a:r>
              <a:rPr lang="en-US" sz="2800" b="1" i="1" dirty="0">
                <a:latin typeface="Candara" panose="020E0502030303020204" pitchFamily="34" charset="0"/>
              </a:rPr>
              <a:t>vertebra, </a:t>
            </a:r>
            <a:r>
              <a:rPr lang="en-US" sz="2800" b="1" i="1" dirty="0">
                <a:solidFill>
                  <a:schemeClr val="accent2">
                    <a:lumMod val="75000"/>
                  </a:schemeClr>
                </a:solidFill>
                <a:latin typeface="Candara" panose="020E0502030303020204" pitchFamily="34" charset="0"/>
              </a:rPr>
              <a:t>laterally by </a:t>
            </a:r>
            <a:r>
              <a:rPr lang="en-US" sz="2800" b="1" i="1" dirty="0">
                <a:latin typeface="Candara" panose="020E0502030303020204" pitchFamily="34" charset="0"/>
              </a:rPr>
              <a:t>the </a:t>
            </a:r>
            <a:r>
              <a:rPr lang="en-US" sz="2800" b="1" i="1" dirty="0">
                <a:solidFill>
                  <a:srgbClr val="04CA0D"/>
                </a:solidFill>
                <a:latin typeface="Candara" panose="020E0502030303020204" pitchFamily="34" charset="0"/>
              </a:rPr>
              <a:t>curving costal margin</a:t>
            </a:r>
            <a:r>
              <a:rPr lang="en-US" sz="2800" b="1" i="1" dirty="0">
                <a:latin typeface="Candara" panose="020E0502030303020204" pitchFamily="34" charset="0"/>
              </a:rPr>
              <a:t>, and </a:t>
            </a:r>
            <a:r>
              <a:rPr lang="en-US" sz="2800" b="1" i="1" dirty="0">
                <a:solidFill>
                  <a:schemeClr val="accent2">
                    <a:lumMod val="75000"/>
                  </a:schemeClr>
                </a:solidFill>
                <a:latin typeface="Candara" panose="020E0502030303020204" pitchFamily="34" charset="0"/>
              </a:rPr>
              <a:t>anteriorly by </a:t>
            </a:r>
            <a:r>
              <a:rPr lang="en-US" sz="2800" b="1" i="1" dirty="0">
                <a:solidFill>
                  <a:srgbClr val="04CA0D"/>
                </a:solidFill>
                <a:latin typeface="Candara" panose="020E0502030303020204" pitchFamily="34" charset="0"/>
              </a:rPr>
              <a:t>the xiphisternal joint.</a:t>
            </a:r>
            <a:endParaRPr lang="en-US" sz="2800" b="1" i="1" dirty="0">
              <a:latin typeface="Candara" panose="020E0502030303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1465" y="88212"/>
            <a:ext cx="4572000" cy="584775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l"/>
            <a:r>
              <a:rPr lang="en-US" sz="3200" b="1" i="1" dirty="0">
                <a:solidFill>
                  <a:srgbClr val="FF0000"/>
                </a:solidFill>
                <a:latin typeface="Candara" pitchFamily="34" charset="0"/>
              </a:rPr>
              <a:t>Openings of the Thorax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48475" y="270026"/>
            <a:ext cx="2133600" cy="365125"/>
          </a:xfrm>
        </p:spPr>
        <p:txBody>
          <a:bodyPr/>
          <a:lstStyle/>
          <a:p>
            <a:r>
              <a:rPr lang="en-US" b="1" dirty="0">
                <a:solidFill>
                  <a:srgbClr val="04CA0D"/>
                </a:solidFill>
              </a:rPr>
              <a:t>Wednesday 11 October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04CA0D"/>
                </a:solidFill>
              </a:rPr>
              <a:pPr/>
              <a:t>40</a:t>
            </a:fld>
            <a:endParaRPr lang="en-US" b="1" dirty="0">
              <a:solidFill>
                <a:srgbClr val="04CA0D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351701" y="49627"/>
            <a:ext cx="2895600" cy="365125"/>
          </a:xfrm>
        </p:spPr>
        <p:txBody>
          <a:bodyPr/>
          <a:lstStyle/>
          <a:p>
            <a:r>
              <a:rPr lang="en-US" b="1" dirty="0">
                <a:solidFill>
                  <a:srgbClr val="04CA0D"/>
                </a:solidFill>
              </a:rPr>
              <a:t>Dr. Aiman Qais Afar</a:t>
            </a:r>
          </a:p>
        </p:txBody>
      </p:sp>
      <p:pic>
        <p:nvPicPr>
          <p:cNvPr id="2050" name="Picture 2" descr="ANS PR03 - Thorax Flashcards | Quizlet">
            <a:extLst>
              <a:ext uri="{FF2B5EF4-FFF2-40B4-BE49-F238E27FC236}">
                <a16:creationId xmlns:a16="http://schemas.microsoft.com/office/drawing/2014/main" id="{3CDAD909-87E9-4E0D-2693-B151DBA6C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153053"/>
            <a:ext cx="3943350" cy="4762500"/>
          </a:xfrm>
          <a:prstGeom prst="rect">
            <a:avLst/>
          </a:prstGeom>
          <a:noFill/>
          <a:ln w="57150">
            <a:solidFill>
              <a:srgbClr val="0307B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25ED5F4-A0D5-018E-28D1-E622612D5D55}"/>
              </a:ext>
            </a:extLst>
          </p:cNvPr>
          <p:cNvSpPr txBox="1"/>
          <p:nvPr/>
        </p:nvSpPr>
        <p:spPr>
          <a:xfrm>
            <a:off x="98588" y="672987"/>
            <a:ext cx="909922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The thoracic cavity communicates with the abdomen through a large opening.</a:t>
            </a:r>
          </a:p>
        </p:txBody>
      </p:sp>
      <p:pic>
        <p:nvPicPr>
          <p:cNvPr id="2052" name="Picture 4" descr="Thorax | Clinical Gate">
            <a:extLst>
              <a:ext uri="{FF2B5EF4-FFF2-40B4-BE49-F238E27FC236}">
                <a16:creationId xmlns:a16="http://schemas.microsoft.com/office/drawing/2014/main" id="{B7C1FBCB-6E73-0699-58BD-52A9E7B84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462" y="4528221"/>
            <a:ext cx="1542677" cy="2166938"/>
          </a:xfrm>
          <a:prstGeom prst="rect">
            <a:avLst/>
          </a:prstGeom>
          <a:noFill/>
          <a:ln w="76200">
            <a:solidFill>
              <a:srgbClr val="0307B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2">
            <a:extLst>
              <a:ext uri="{FF2B5EF4-FFF2-40B4-BE49-F238E27FC236}">
                <a16:creationId xmlns:a16="http://schemas.microsoft.com/office/drawing/2014/main" id="{C02C2210-DC02-4CCC-A8A6-75A5676C96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74" y="60577"/>
            <a:ext cx="7922626" cy="954107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57175" indent="-257175" defTabSz="685800">
              <a:spcBef>
                <a:spcPct val="0"/>
              </a:spcBef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Candara" panose="020E0502030303020204" pitchFamily="34" charset="0"/>
              </a:rPr>
              <a:t>Superior view of typical thoracic vertebrae</a:t>
            </a:r>
          </a:p>
          <a:p>
            <a:pPr marL="257175" indent="-257175" defTabSz="685800">
              <a:spcBef>
                <a:spcPct val="0"/>
              </a:spcBef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Candara" panose="020E0502030303020204" pitchFamily="34" charset="0"/>
              </a:rPr>
              <a:t> </a:t>
            </a:r>
            <a:r>
              <a:rPr lang="en-US" sz="2800" b="1" dirty="0">
                <a:solidFill>
                  <a:srgbClr val="0000CC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From 2nd - 9th</a:t>
            </a:r>
            <a:endParaRPr lang="en-US" altLang="en-US" sz="2800" b="1" dirty="0">
              <a:solidFill>
                <a:srgbClr val="0000CC"/>
              </a:solidFill>
              <a:latin typeface="Candara" panose="020E0502030303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-9559" y="1205593"/>
            <a:ext cx="4618843" cy="5515882"/>
            <a:chOff x="-36275" y="1275055"/>
            <a:chExt cx="4692707" cy="5591826"/>
          </a:xfrm>
        </p:grpSpPr>
        <p:pic>
          <p:nvPicPr>
            <p:cNvPr id="2" name="Picture 2">
              <a:extLst>
                <a:ext uri="{FF2B5EF4-FFF2-40B4-BE49-F238E27FC236}">
                  <a16:creationId xmlns:a16="http://schemas.microsoft.com/office/drawing/2014/main" id="{AA7C71B0-D07D-4A65-85D7-C3EB3C95A3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87" t="10861" r="33855" b="27390"/>
            <a:stretch>
              <a:fillRect/>
            </a:stretch>
          </p:blipFill>
          <p:spPr bwMode="auto">
            <a:xfrm>
              <a:off x="418087" y="1728435"/>
              <a:ext cx="4156472" cy="4429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AutoShape 6">
              <a:extLst>
                <a:ext uri="{FF2B5EF4-FFF2-40B4-BE49-F238E27FC236}">
                  <a16:creationId xmlns:a16="http://schemas.microsoft.com/office/drawing/2014/main" id="{7B89C7C0-7C52-4D19-99DA-B889B0E2B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275" y="1391885"/>
              <a:ext cx="1353914" cy="473623"/>
            </a:xfrm>
            <a:prstGeom prst="callout2">
              <a:avLst>
                <a:gd name="adj1" fmla="val 83625"/>
                <a:gd name="adj2" fmla="val 89959"/>
                <a:gd name="adj3" fmla="val 96610"/>
                <a:gd name="adj4" fmla="val 109853"/>
                <a:gd name="adj5" fmla="val 511641"/>
                <a:gd name="adj6" fmla="val 180297"/>
              </a:avLst>
            </a:prstGeom>
            <a:noFill/>
            <a:ln w="57150">
              <a:solidFill>
                <a:srgbClr val="0000CC"/>
              </a:solidFill>
              <a:miter lim="800000"/>
              <a:headEnd/>
              <a:tailEnd type="triangle" w="med" len="med"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6858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dirty="0">
                  <a:solidFill>
                    <a:srgbClr val="0000CC"/>
                  </a:solidFill>
                </a:rPr>
                <a:t>Vertebral foramen</a:t>
              </a:r>
              <a:endParaRPr lang="en-US" altLang="en-US" b="1" dirty="0">
                <a:solidFill>
                  <a:srgbClr val="0000CC"/>
                </a:solidFill>
              </a:endParaRPr>
            </a:p>
          </p:txBody>
        </p:sp>
        <p:sp>
          <p:nvSpPr>
            <p:cNvPr id="5" name="AutoShape 6">
              <a:extLst>
                <a:ext uri="{FF2B5EF4-FFF2-40B4-BE49-F238E27FC236}">
                  <a16:creationId xmlns:a16="http://schemas.microsoft.com/office/drawing/2014/main" id="{31791B1A-F0E3-4190-88F1-3287C5FA2D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1102" y="1275055"/>
              <a:ext cx="783129" cy="472617"/>
            </a:xfrm>
            <a:prstGeom prst="callout2">
              <a:avLst>
                <a:gd name="adj1" fmla="val 40234"/>
                <a:gd name="adj2" fmla="val 9797"/>
                <a:gd name="adj3" fmla="val 57405"/>
                <a:gd name="adj4" fmla="val -39019"/>
                <a:gd name="adj5" fmla="val 319687"/>
                <a:gd name="adj6" fmla="val -95393"/>
              </a:avLst>
            </a:prstGeom>
            <a:noFill/>
            <a:ln w="57150">
              <a:solidFill>
                <a:srgbClr val="0000CC"/>
              </a:solidFill>
              <a:miter lim="800000"/>
              <a:headEnd/>
              <a:tailEnd type="triangle" w="med" len="med"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6858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dirty="0">
                  <a:solidFill>
                    <a:srgbClr val="0000CC"/>
                  </a:solidFill>
                </a:rPr>
                <a:t>Body</a:t>
              </a:r>
              <a:endParaRPr lang="en-US" altLang="en-US" b="1" dirty="0">
                <a:solidFill>
                  <a:srgbClr val="0000CC"/>
                </a:solidFill>
              </a:endParaRPr>
            </a:p>
          </p:txBody>
        </p:sp>
        <p:sp>
          <p:nvSpPr>
            <p:cNvPr id="6" name="AutoShape 6">
              <a:extLst>
                <a:ext uri="{FF2B5EF4-FFF2-40B4-BE49-F238E27FC236}">
                  <a16:creationId xmlns:a16="http://schemas.microsoft.com/office/drawing/2014/main" id="{C87095C0-B846-4326-8900-C942A5D2AA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1118" y="1721252"/>
              <a:ext cx="1125314" cy="346380"/>
            </a:xfrm>
            <a:prstGeom prst="callout2">
              <a:avLst>
                <a:gd name="adj1" fmla="val 112355"/>
                <a:gd name="adj2" fmla="val 59028"/>
                <a:gd name="adj3" fmla="val 310650"/>
                <a:gd name="adj4" fmla="val 53067"/>
                <a:gd name="adj5" fmla="val 552289"/>
                <a:gd name="adj6" fmla="val -18325"/>
              </a:avLst>
            </a:prstGeom>
            <a:noFill/>
            <a:ln w="57150">
              <a:solidFill>
                <a:srgbClr val="0000CC"/>
              </a:solidFill>
              <a:miter lim="800000"/>
              <a:headEnd/>
              <a:tailEnd type="triangle" w="med" len="med"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6858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dirty="0">
                  <a:solidFill>
                    <a:srgbClr val="0000CC"/>
                  </a:solidFill>
                </a:rPr>
                <a:t>Pedicle</a:t>
              </a:r>
              <a:endParaRPr lang="en-US" altLang="en-US" b="1" dirty="0">
                <a:solidFill>
                  <a:srgbClr val="0000CC"/>
                </a:solidFill>
              </a:endParaRPr>
            </a:p>
          </p:txBody>
        </p:sp>
        <p:sp>
          <p:nvSpPr>
            <p:cNvPr id="7" name="AutoShape 6">
              <a:extLst>
                <a:ext uri="{FF2B5EF4-FFF2-40B4-BE49-F238E27FC236}">
                  <a16:creationId xmlns:a16="http://schemas.microsoft.com/office/drawing/2014/main" id="{FC2AE72B-9C45-470C-BB1C-3205B7DF77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5671" y="5928401"/>
              <a:ext cx="1740120" cy="458319"/>
            </a:xfrm>
            <a:prstGeom prst="callout2">
              <a:avLst>
                <a:gd name="adj1" fmla="val -6156"/>
                <a:gd name="adj2" fmla="val 47320"/>
                <a:gd name="adj3" fmla="val -32306"/>
                <a:gd name="adj4" fmla="val 47209"/>
                <a:gd name="adj5" fmla="val -329813"/>
                <a:gd name="adj6" fmla="val 43718"/>
              </a:avLst>
            </a:prstGeom>
            <a:noFill/>
            <a:ln w="57150">
              <a:solidFill>
                <a:srgbClr val="0000CC"/>
              </a:solidFill>
              <a:miter lim="800000"/>
              <a:headEnd/>
              <a:tailEnd type="triangle" w="med" len="med"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6858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dirty="0">
                  <a:solidFill>
                    <a:srgbClr val="0000CC"/>
                  </a:solidFill>
                </a:rPr>
                <a:t>Transverse process</a:t>
              </a:r>
              <a:endParaRPr lang="en-US" altLang="en-US" b="1" dirty="0">
                <a:solidFill>
                  <a:srgbClr val="0000CC"/>
                </a:solidFill>
              </a:endParaRPr>
            </a:p>
          </p:txBody>
        </p:sp>
        <p:sp>
          <p:nvSpPr>
            <p:cNvPr id="8" name="AutoShape 6">
              <a:extLst>
                <a:ext uri="{FF2B5EF4-FFF2-40B4-BE49-F238E27FC236}">
                  <a16:creationId xmlns:a16="http://schemas.microsoft.com/office/drawing/2014/main" id="{63E737E4-22AA-409F-B4B1-F96BC86C0B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0592" y="6496825"/>
              <a:ext cx="1114763" cy="370056"/>
            </a:xfrm>
            <a:prstGeom prst="callout2">
              <a:avLst>
                <a:gd name="adj1" fmla="val 14563"/>
                <a:gd name="adj2" fmla="val 37415"/>
                <a:gd name="adj3" fmla="val -30889"/>
                <a:gd name="adj4" fmla="val 46293"/>
                <a:gd name="adj5" fmla="val -193456"/>
                <a:gd name="adj6" fmla="val 51327"/>
              </a:avLst>
            </a:prstGeom>
            <a:noFill/>
            <a:ln w="57150">
              <a:solidFill>
                <a:srgbClr val="0000CC"/>
              </a:solidFill>
              <a:miter lim="800000"/>
              <a:headEnd/>
              <a:tailEnd type="triangle" w="med" len="med"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6858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dirty="0">
                  <a:solidFill>
                    <a:srgbClr val="0000CC"/>
                  </a:solidFill>
                </a:rPr>
                <a:t>Spine</a:t>
              </a:r>
              <a:endParaRPr lang="en-US" altLang="en-US" b="1" dirty="0">
                <a:solidFill>
                  <a:srgbClr val="0000CC"/>
                </a:solidFill>
              </a:endParaRPr>
            </a:p>
          </p:txBody>
        </p:sp>
        <p:sp>
          <p:nvSpPr>
            <p:cNvPr id="9" name="AutoShape 6">
              <a:extLst>
                <a:ext uri="{FF2B5EF4-FFF2-40B4-BE49-F238E27FC236}">
                  <a16:creationId xmlns:a16="http://schemas.microsoft.com/office/drawing/2014/main" id="{1BB03EB0-8F69-4F52-96F6-101D5D39E9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869" y="5931599"/>
              <a:ext cx="1125314" cy="370056"/>
            </a:xfrm>
            <a:prstGeom prst="callout2">
              <a:avLst>
                <a:gd name="adj1" fmla="val 12261"/>
                <a:gd name="adj2" fmla="val 28659"/>
                <a:gd name="adj3" fmla="val -53023"/>
                <a:gd name="adj4" fmla="val 45193"/>
                <a:gd name="adj5" fmla="val -370940"/>
                <a:gd name="adj6" fmla="val 141218"/>
              </a:avLst>
            </a:prstGeom>
            <a:noFill/>
            <a:ln w="57150">
              <a:solidFill>
                <a:srgbClr val="0000CC"/>
              </a:solidFill>
              <a:miter lim="800000"/>
              <a:headEnd/>
              <a:tailEnd type="triangle" w="med" len="med"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6858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dirty="0">
                  <a:solidFill>
                    <a:srgbClr val="0000CC"/>
                  </a:solidFill>
                </a:rPr>
                <a:t>Lamina</a:t>
              </a:r>
              <a:endParaRPr lang="en-US" altLang="en-US" b="1" dirty="0">
                <a:solidFill>
                  <a:srgbClr val="0000CC"/>
                </a:solidFill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6118F26-363D-4DA2-AA78-F0F126869960}"/>
              </a:ext>
            </a:extLst>
          </p:cNvPr>
          <p:cNvSpPr txBox="1"/>
          <p:nvPr/>
        </p:nvSpPr>
        <p:spPr>
          <a:xfrm>
            <a:off x="4628079" y="1111020"/>
            <a:ext cx="4435148" cy="485485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342900" indent="-342900" defTabSz="685800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>
                <a:solidFill>
                  <a:srgbClr val="0000CC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Characters of typical thoracic vertebrae </a:t>
            </a:r>
          </a:p>
          <a:p>
            <a:pPr defTabSz="685800">
              <a:lnSpc>
                <a:spcPct val="130000"/>
              </a:lnSpc>
              <a:spcBef>
                <a:spcPct val="0"/>
              </a:spcBef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I- Two </a:t>
            </a:r>
            <a:r>
              <a:rPr lang="en-US" altLang="en-US" sz="2400" b="1" dirty="0" err="1">
                <a:solidFill>
                  <a:srgbClr val="FF000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demifacets</a:t>
            </a:r>
            <a:r>
              <a:rPr lang="en-US" altLang="en-US" sz="2400" b="1" dirty="0">
                <a:solidFill>
                  <a:srgbClr val="FF000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 (large superior &amp; small inferior) on each side of body: </a:t>
            </a:r>
          </a:p>
          <a:p>
            <a:pPr defTabSz="685800">
              <a:lnSpc>
                <a:spcPct val="130000"/>
              </a:lnSpc>
              <a:spcBef>
                <a:spcPct val="0"/>
              </a:spcBef>
              <a:defRPr/>
            </a:pPr>
            <a:r>
              <a:rPr lang="en-US" altLang="en-US" sz="2400" b="1" dirty="0">
                <a:solidFill>
                  <a:srgbClr val="0000CC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2- An articular facet on transverse process.</a:t>
            </a:r>
          </a:p>
          <a:p>
            <a:pPr defTabSz="685800">
              <a:lnSpc>
                <a:spcPct val="130000"/>
              </a:lnSpc>
              <a:spcBef>
                <a:spcPct val="0"/>
              </a:spcBef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3- Body is heart shaped. </a:t>
            </a:r>
            <a:endParaRPr lang="en-US" altLang="en-US" sz="2400" b="1" dirty="0">
              <a:solidFill>
                <a:srgbClr val="00000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 defTabSz="685800">
              <a:lnSpc>
                <a:spcPct val="130000"/>
              </a:lnSpc>
              <a:spcBef>
                <a:spcPct val="0"/>
              </a:spcBef>
              <a:defRPr/>
            </a:pPr>
            <a:r>
              <a:rPr lang="en-US" altLang="en-US" sz="2400" b="1" dirty="0">
                <a:solidFill>
                  <a:srgbClr val="0000CC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4- Spine is long and directed backwards and downwards</a:t>
            </a:r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0" y="6492875"/>
            <a:ext cx="2133600" cy="365125"/>
          </a:xfrm>
        </p:spPr>
        <p:txBody>
          <a:bodyPr/>
          <a:lstStyle/>
          <a:p>
            <a:r>
              <a:rPr lang="en-US" sz="1200" b="1">
                <a:solidFill>
                  <a:srgbClr val="04CA0D"/>
                </a:solidFill>
              </a:rPr>
              <a:t>Wednesday 11 October 2023</a:t>
            </a:r>
            <a:endParaRPr lang="en-US" sz="1200" b="1" dirty="0">
              <a:solidFill>
                <a:srgbClr val="04CA0D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200" b="1" smtClean="0">
                <a:solidFill>
                  <a:srgbClr val="04CA0D"/>
                </a:solidFill>
              </a:rPr>
              <a:pPr/>
              <a:t>41</a:t>
            </a:fld>
            <a:endParaRPr lang="en-US" sz="1200" b="1" dirty="0">
              <a:solidFill>
                <a:srgbClr val="04CA0D"/>
              </a:solidFill>
            </a:endParaRPr>
          </a:p>
        </p:txBody>
      </p:sp>
      <p:sp>
        <p:nvSpPr>
          <p:cNvPr id="14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953000" y="6310312"/>
            <a:ext cx="2895600" cy="365125"/>
          </a:xfrm>
        </p:spPr>
        <p:txBody>
          <a:bodyPr/>
          <a:lstStyle/>
          <a:p>
            <a:r>
              <a:rPr lang="en-US" sz="1200" b="1" dirty="0">
                <a:solidFill>
                  <a:srgbClr val="04CA0D"/>
                </a:solidFill>
              </a:rPr>
              <a:t>Dr. Aiman Qais Afar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92084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6166C2B-5B9B-4381-AF19-7FB5BF0F4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2" t="13861" r="31021" b="35841"/>
          <a:stretch>
            <a:fillRect/>
          </a:stretch>
        </p:blipFill>
        <p:spPr bwMode="auto">
          <a:xfrm>
            <a:off x="1502349" y="1439581"/>
            <a:ext cx="4752975" cy="3721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6">
            <a:extLst>
              <a:ext uri="{FF2B5EF4-FFF2-40B4-BE49-F238E27FC236}">
                <a16:creationId xmlns:a16="http://schemas.microsoft.com/office/drawing/2014/main" id="{95469D6F-0AB6-4234-9AFC-19856750F293}"/>
              </a:ext>
            </a:extLst>
          </p:cNvPr>
          <p:cNvSpPr>
            <a:spLocks/>
          </p:cNvSpPr>
          <p:nvPr/>
        </p:nvSpPr>
        <p:spPr bwMode="auto">
          <a:xfrm>
            <a:off x="23091" y="700774"/>
            <a:ext cx="3334044" cy="1234441"/>
          </a:xfrm>
          <a:prstGeom prst="callout2">
            <a:avLst>
              <a:gd name="adj1" fmla="val 69950"/>
              <a:gd name="adj2" fmla="val 87111"/>
              <a:gd name="adj3" fmla="val 97464"/>
              <a:gd name="adj4" fmla="val 90549"/>
              <a:gd name="adj5" fmla="val 151496"/>
              <a:gd name="adj6" fmla="val 103672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</a:rPr>
              <a:t>Superior costal facet </a:t>
            </a:r>
            <a:r>
              <a:rPr lang="en-US" sz="2400" b="1" dirty="0">
                <a:solidFill>
                  <a:prstClr val="black"/>
                </a:solidFill>
                <a:latin typeface="Candara" panose="020E0502030303020204" pitchFamily="34" charset="0"/>
              </a:rPr>
              <a:t>articulates with head of </a:t>
            </a:r>
            <a:r>
              <a:rPr lang="en-US" sz="2400" b="1" dirty="0">
                <a:solidFill>
                  <a:srgbClr val="0000CC"/>
                </a:solidFill>
                <a:latin typeface="Candara" panose="020E0502030303020204" pitchFamily="34" charset="0"/>
              </a:rPr>
              <a:t>same</a:t>
            </a:r>
            <a:r>
              <a:rPr lang="en-US" sz="2400" b="1" dirty="0">
                <a:solidFill>
                  <a:prstClr val="black"/>
                </a:solidFill>
                <a:latin typeface="Candara" panose="020E0502030303020204" pitchFamily="34" charset="0"/>
              </a:rPr>
              <a:t> numerically corresponding rib</a:t>
            </a:r>
            <a:endParaRPr lang="en-US" altLang="en-US" sz="2400" b="1" dirty="0">
              <a:solidFill>
                <a:srgbClr val="0000CC"/>
              </a:solidFill>
              <a:latin typeface="Candara" panose="020E0502030303020204" pitchFamily="34" charset="0"/>
            </a:endParaRPr>
          </a:p>
        </p:txBody>
      </p:sp>
      <p:sp>
        <p:nvSpPr>
          <p:cNvPr id="4" name="AutoShape 6">
            <a:extLst>
              <a:ext uri="{FF2B5EF4-FFF2-40B4-BE49-F238E27FC236}">
                <a16:creationId xmlns:a16="http://schemas.microsoft.com/office/drawing/2014/main" id="{0CA8EA43-D75F-40BE-B199-C797E0523742}"/>
              </a:ext>
            </a:extLst>
          </p:cNvPr>
          <p:cNvSpPr>
            <a:spLocks/>
          </p:cNvSpPr>
          <p:nvPr/>
        </p:nvSpPr>
        <p:spPr bwMode="auto">
          <a:xfrm>
            <a:off x="62345" y="4483682"/>
            <a:ext cx="3334044" cy="992287"/>
          </a:xfrm>
          <a:prstGeom prst="callout2">
            <a:avLst>
              <a:gd name="adj1" fmla="val 2505"/>
              <a:gd name="adj2" fmla="val 80423"/>
              <a:gd name="adj3" fmla="val -10187"/>
              <a:gd name="adj4" fmla="val 87701"/>
              <a:gd name="adj5" fmla="val -91274"/>
              <a:gd name="adj6" fmla="val 103197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</a:rPr>
              <a:t>Inferior costal facet </a:t>
            </a:r>
            <a:r>
              <a:rPr lang="en-US" sz="2400" b="1" dirty="0">
                <a:solidFill>
                  <a:prstClr val="black"/>
                </a:solidFill>
                <a:latin typeface="Candara" panose="020E0502030303020204" pitchFamily="34" charset="0"/>
              </a:rPr>
              <a:t>articulates with head of the </a:t>
            </a:r>
            <a:r>
              <a:rPr lang="en-US" sz="2400" b="1" dirty="0">
                <a:solidFill>
                  <a:srgbClr val="0000CC"/>
                </a:solidFill>
                <a:latin typeface="Candara" panose="020E0502030303020204" pitchFamily="34" charset="0"/>
              </a:rPr>
              <a:t>next rib</a:t>
            </a:r>
            <a:endParaRPr lang="en-US" altLang="en-US" sz="2400" b="1" dirty="0">
              <a:solidFill>
                <a:srgbClr val="0000CC"/>
              </a:solidFill>
              <a:latin typeface="Candara" panose="020E0502030303020204" pitchFamily="34" charset="0"/>
            </a:endParaRPr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9418EEE7-91E6-4BFE-BC67-944A0D6B01FE}"/>
              </a:ext>
            </a:extLst>
          </p:cNvPr>
          <p:cNvSpPr>
            <a:spLocks/>
          </p:cNvSpPr>
          <p:nvPr/>
        </p:nvSpPr>
        <p:spPr bwMode="auto">
          <a:xfrm>
            <a:off x="5133315" y="559280"/>
            <a:ext cx="4144696" cy="1234441"/>
          </a:xfrm>
          <a:prstGeom prst="callout2">
            <a:avLst>
              <a:gd name="adj1" fmla="val 50292"/>
              <a:gd name="adj2" fmla="val -203"/>
              <a:gd name="adj3" fmla="val 59857"/>
              <a:gd name="adj4" fmla="val -4912"/>
              <a:gd name="adj5" fmla="val 112827"/>
              <a:gd name="adj6" fmla="val -22711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</a:rPr>
              <a:t>Superior articular process and its facet </a:t>
            </a:r>
            <a:r>
              <a:rPr lang="en-US" sz="2400" b="1" dirty="0">
                <a:solidFill>
                  <a:prstClr val="black"/>
                </a:solidFill>
                <a:latin typeface="Candara" panose="020E0502030303020204" pitchFamily="34" charset="0"/>
              </a:rPr>
              <a:t>articulates with inferior articular processes of the vertebra above</a:t>
            </a:r>
            <a:endParaRPr lang="en-US" altLang="en-US" sz="2400" b="1" dirty="0">
              <a:solidFill>
                <a:srgbClr val="0000CC"/>
              </a:solidFill>
              <a:latin typeface="Candara" panose="020E0502030303020204" pitchFamily="34" charset="0"/>
            </a:endParaRPr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F1F85755-BAEB-4BAC-BD91-3E7F943865E4}"/>
              </a:ext>
            </a:extLst>
          </p:cNvPr>
          <p:cNvSpPr>
            <a:spLocks/>
          </p:cNvSpPr>
          <p:nvPr/>
        </p:nvSpPr>
        <p:spPr bwMode="auto">
          <a:xfrm>
            <a:off x="3124200" y="5790464"/>
            <a:ext cx="2514600" cy="844703"/>
          </a:xfrm>
          <a:prstGeom prst="callout2">
            <a:avLst>
              <a:gd name="adj1" fmla="val -259537"/>
              <a:gd name="adj2" fmla="val 36528"/>
              <a:gd name="adj3" fmla="val 3553"/>
              <a:gd name="adj4" fmla="val 43186"/>
              <a:gd name="adj5" fmla="val -264907"/>
              <a:gd name="adj6" fmla="val 45923"/>
            </a:avLst>
          </a:prstGeom>
          <a:noFill/>
          <a:ln w="57150">
            <a:solidFill>
              <a:srgbClr val="0000CC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</a:rPr>
              <a:t>Inferior articular process and facet</a:t>
            </a:r>
            <a:endParaRPr lang="en-US" altLang="en-US" sz="2400" b="1" dirty="0">
              <a:solidFill>
                <a:srgbClr val="0000C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AutoShape 6">
            <a:extLst>
              <a:ext uri="{FF2B5EF4-FFF2-40B4-BE49-F238E27FC236}">
                <a16:creationId xmlns:a16="http://schemas.microsoft.com/office/drawing/2014/main" id="{A52758F6-2F7E-4751-BFFD-3C326C60BFF8}"/>
              </a:ext>
            </a:extLst>
          </p:cNvPr>
          <p:cNvSpPr>
            <a:spLocks/>
          </p:cNvSpPr>
          <p:nvPr/>
        </p:nvSpPr>
        <p:spPr bwMode="auto">
          <a:xfrm>
            <a:off x="5686418" y="2209800"/>
            <a:ext cx="3381382" cy="1234441"/>
          </a:xfrm>
          <a:prstGeom prst="callout2">
            <a:avLst>
              <a:gd name="adj1" fmla="val 32669"/>
              <a:gd name="adj2" fmla="val 2833"/>
              <a:gd name="adj3" fmla="val 32507"/>
              <a:gd name="adj4" fmla="val -1674"/>
              <a:gd name="adj5" fmla="val 35245"/>
              <a:gd name="adj6" fmla="val -24661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</a:rPr>
              <a:t>costal facet of transverse process </a:t>
            </a:r>
            <a:r>
              <a:rPr lang="en-US" sz="2400" b="1" dirty="0">
                <a:solidFill>
                  <a:prstClr val="black"/>
                </a:solidFill>
                <a:latin typeface="Candara" panose="020E0502030303020204" pitchFamily="34" charset="0"/>
              </a:rPr>
              <a:t>articulates with tubercle of the </a:t>
            </a:r>
            <a:r>
              <a:rPr lang="en-US" sz="2400" b="1" dirty="0">
                <a:solidFill>
                  <a:srgbClr val="0000CC"/>
                </a:solidFill>
                <a:latin typeface="Candara" panose="020E0502030303020204" pitchFamily="34" charset="0"/>
              </a:rPr>
              <a:t>same</a:t>
            </a:r>
            <a:r>
              <a:rPr lang="en-US" sz="2400" b="1" dirty="0">
                <a:solidFill>
                  <a:prstClr val="black"/>
                </a:solidFill>
                <a:latin typeface="Candara" panose="020E0502030303020204" pitchFamily="34" charset="0"/>
              </a:rPr>
              <a:t> numerically corresponding rib</a:t>
            </a:r>
            <a:endParaRPr lang="en-US" altLang="en-US" sz="2400" b="1" dirty="0">
              <a:solidFill>
                <a:srgbClr val="0000CC"/>
              </a:solidFill>
              <a:latin typeface="Candara" panose="020E0502030303020204" pitchFamily="34" charset="0"/>
            </a:endParaRP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F9FA71FB-E7AF-4CAF-92B6-6DE6D44C9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08708"/>
            <a:ext cx="2852299" cy="52322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57175" indent="-257175" defTabSz="685800">
              <a:spcBef>
                <a:spcPct val="0"/>
              </a:spcBef>
              <a:defRPr/>
            </a:pPr>
            <a:r>
              <a:rPr lang="en-US" altLang="en-US" sz="2800" b="1" dirty="0">
                <a:solidFill>
                  <a:srgbClr val="0000CC"/>
                </a:solidFill>
              </a:rPr>
              <a:t>Lateral view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6138863" y="273102"/>
            <a:ext cx="2133600" cy="365125"/>
          </a:xfrm>
        </p:spPr>
        <p:txBody>
          <a:bodyPr/>
          <a:lstStyle/>
          <a:p>
            <a:r>
              <a:rPr lang="en-US" sz="1200" b="1">
                <a:solidFill>
                  <a:srgbClr val="04CA0D"/>
                </a:solidFill>
              </a:rPr>
              <a:t>Wednesday 11 October 2023</a:t>
            </a:r>
            <a:endParaRPr lang="en-US" sz="1200" b="1" dirty="0">
              <a:solidFill>
                <a:srgbClr val="04CA0D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200" b="1" smtClean="0">
                <a:solidFill>
                  <a:srgbClr val="04CA0D"/>
                </a:solidFill>
              </a:rPr>
              <a:pPr/>
              <a:t>42</a:t>
            </a:fld>
            <a:endParaRPr lang="en-US" sz="1200" b="1" dirty="0">
              <a:solidFill>
                <a:srgbClr val="04CA0D"/>
              </a:solidFill>
            </a:endParaRPr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486400" y="32163"/>
            <a:ext cx="2895600" cy="365125"/>
          </a:xfrm>
        </p:spPr>
        <p:txBody>
          <a:bodyPr/>
          <a:lstStyle/>
          <a:p>
            <a:r>
              <a:rPr lang="en-US" sz="1200" b="1" dirty="0">
                <a:solidFill>
                  <a:srgbClr val="04CA0D"/>
                </a:solidFill>
              </a:rPr>
              <a:t>Dr. Aiman Qais Afar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39028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icture 029">
            <a:extLst>
              <a:ext uri="{FF2B5EF4-FFF2-40B4-BE49-F238E27FC236}">
                <a16:creationId xmlns:a16="http://schemas.microsoft.com/office/drawing/2014/main" id="{AD28B585-A8CA-4276-8AF0-645E06A60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3" t="5472" r="9602" b="78442"/>
          <a:stretch>
            <a:fillRect/>
          </a:stretch>
        </p:blipFill>
        <p:spPr bwMode="auto">
          <a:xfrm>
            <a:off x="990600" y="1301556"/>
            <a:ext cx="5131796" cy="3241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6">
            <a:extLst>
              <a:ext uri="{FF2B5EF4-FFF2-40B4-BE49-F238E27FC236}">
                <a16:creationId xmlns:a16="http://schemas.microsoft.com/office/drawing/2014/main" id="{2D665C1E-9597-4A05-B67C-1D40467B8B77}"/>
              </a:ext>
            </a:extLst>
          </p:cNvPr>
          <p:cNvSpPr>
            <a:spLocks/>
          </p:cNvSpPr>
          <p:nvPr/>
        </p:nvSpPr>
        <p:spPr bwMode="auto">
          <a:xfrm>
            <a:off x="5114150" y="684335"/>
            <a:ext cx="4144696" cy="1234441"/>
          </a:xfrm>
          <a:prstGeom prst="callout2">
            <a:avLst>
              <a:gd name="adj1" fmla="val 46672"/>
              <a:gd name="adj2" fmla="val -13"/>
              <a:gd name="adj3" fmla="val 47891"/>
              <a:gd name="adj4" fmla="val -4912"/>
              <a:gd name="adj5" fmla="val 170408"/>
              <a:gd name="adj6" fmla="val -8552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</a:rPr>
              <a:t>Upper complete facet on the side of body </a:t>
            </a:r>
            <a:r>
              <a:rPr lang="en-US" sz="2400" b="1" dirty="0">
                <a:solidFill>
                  <a:prstClr val="black"/>
                </a:solidFill>
                <a:latin typeface="Candara" panose="020E0502030303020204" pitchFamily="34" charset="0"/>
              </a:rPr>
              <a:t>articulates with the </a:t>
            </a:r>
            <a:r>
              <a:rPr lang="en-US" sz="2400" b="1" dirty="0">
                <a:solidFill>
                  <a:srgbClr val="0000CC"/>
                </a:solidFill>
                <a:latin typeface="Candara" panose="020E0502030303020204" pitchFamily="34" charset="0"/>
              </a:rPr>
              <a:t>head of the 1st rib</a:t>
            </a:r>
            <a:endParaRPr lang="en-US" altLang="en-US" sz="2400" b="1" dirty="0">
              <a:solidFill>
                <a:srgbClr val="0000CC"/>
              </a:solidFill>
              <a:latin typeface="Candara" panose="020E0502030303020204" pitchFamily="34" charset="0"/>
            </a:endParaRPr>
          </a:p>
        </p:txBody>
      </p:sp>
      <p:sp>
        <p:nvSpPr>
          <p:cNvPr id="4" name="TextBox 12">
            <a:extLst>
              <a:ext uri="{FF2B5EF4-FFF2-40B4-BE49-F238E27FC236}">
                <a16:creationId xmlns:a16="http://schemas.microsoft.com/office/drawing/2014/main" id="{EBE35F5E-1867-42BB-B3D6-DDD5BC1B5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837" y="177577"/>
            <a:ext cx="4118363" cy="523220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57175" indent="-257175" defTabSz="685800">
              <a:spcBef>
                <a:spcPct val="0"/>
              </a:spcBef>
              <a:defRPr/>
            </a:pPr>
            <a:r>
              <a:rPr lang="en-US" altLang="en-US" sz="2800" b="1" dirty="0">
                <a:solidFill>
                  <a:srgbClr val="FF0000"/>
                </a:solidFill>
              </a:rPr>
              <a:t>The 1st Th. vertebrae</a:t>
            </a:r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880655C3-5655-4B08-B1A1-EFE497FDA91F}"/>
              </a:ext>
            </a:extLst>
          </p:cNvPr>
          <p:cNvSpPr>
            <a:spLocks/>
          </p:cNvSpPr>
          <p:nvPr/>
        </p:nvSpPr>
        <p:spPr bwMode="auto">
          <a:xfrm>
            <a:off x="4572000" y="5487034"/>
            <a:ext cx="4114800" cy="1234441"/>
          </a:xfrm>
          <a:prstGeom prst="callout2">
            <a:avLst>
              <a:gd name="adj1" fmla="val 5741"/>
              <a:gd name="adj2" fmla="val 40372"/>
              <a:gd name="adj3" fmla="val -1682"/>
              <a:gd name="adj4" fmla="val 38774"/>
              <a:gd name="adj5" fmla="val -131572"/>
              <a:gd name="adj6" fmla="val 1970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</a:rPr>
              <a:t>Lower </a:t>
            </a:r>
            <a:r>
              <a:rPr lang="en-US" sz="2400" b="1" dirty="0" err="1">
                <a:solidFill>
                  <a:srgbClr val="FF0000"/>
                </a:solidFill>
                <a:latin typeface="Candara" panose="020E0502030303020204" pitchFamily="34" charset="0"/>
              </a:rPr>
              <a:t>demifacet</a:t>
            </a:r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</a:rPr>
              <a:t> on the side of body </a:t>
            </a:r>
            <a:r>
              <a:rPr lang="en-US" sz="2400" b="1" dirty="0">
                <a:solidFill>
                  <a:prstClr val="black"/>
                </a:solidFill>
                <a:latin typeface="Candara" panose="020E0502030303020204" pitchFamily="34" charset="0"/>
              </a:rPr>
              <a:t>articulates with the head of the </a:t>
            </a:r>
            <a:r>
              <a:rPr lang="en-US" sz="2400" b="1" dirty="0">
                <a:solidFill>
                  <a:srgbClr val="0000CC"/>
                </a:solidFill>
                <a:latin typeface="Candara" panose="020E0502030303020204" pitchFamily="34" charset="0"/>
              </a:rPr>
              <a:t>2nd rib</a:t>
            </a:r>
            <a:endParaRPr lang="en-US" altLang="en-US" sz="2400" b="1" dirty="0">
              <a:solidFill>
                <a:srgbClr val="0000CC"/>
              </a:solidFill>
              <a:latin typeface="Candara" panose="020E0502030303020204" pitchFamily="34" charset="0"/>
            </a:endParaRPr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D488E29E-DAF4-4BFC-8671-6C9FFDFAFFEB}"/>
              </a:ext>
            </a:extLst>
          </p:cNvPr>
          <p:cNvSpPr>
            <a:spLocks/>
          </p:cNvSpPr>
          <p:nvPr/>
        </p:nvSpPr>
        <p:spPr bwMode="auto">
          <a:xfrm>
            <a:off x="61847" y="787025"/>
            <a:ext cx="3138553" cy="1152533"/>
          </a:xfrm>
          <a:prstGeom prst="callout2">
            <a:avLst>
              <a:gd name="adj1" fmla="val 29599"/>
              <a:gd name="adj2" fmla="val 88766"/>
              <a:gd name="adj3" fmla="val 28078"/>
              <a:gd name="adj4" fmla="val 106531"/>
              <a:gd name="adj5" fmla="val 156664"/>
              <a:gd name="adj6" fmla="val 105582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</a:rPr>
              <a:t>Facet on transverse process </a:t>
            </a:r>
            <a:r>
              <a:rPr lang="en-US" sz="2400" b="1" dirty="0">
                <a:solidFill>
                  <a:prstClr val="black"/>
                </a:solidFill>
                <a:latin typeface="Candara" panose="020E0502030303020204" pitchFamily="34" charset="0"/>
              </a:rPr>
              <a:t>articulates with </a:t>
            </a:r>
            <a:r>
              <a:rPr lang="en-US" sz="2400" b="1" dirty="0">
                <a:solidFill>
                  <a:srgbClr val="0000CC"/>
                </a:solidFill>
                <a:latin typeface="Candara" panose="020E0502030303020204" pitchFamily="34" charset="0"/>
              </a:rPr>
              <a:t>tubercle of the 1st rib</a:t>
            </a:r>
            <a:endParaRPr lang="en-US" altLang="en-US" sz="2400" b="1" dirty="0">
              <a:solidFill>
                <a:srgbClr val="0000C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AutoShape 6">
            <a:extLst>
              <a:ext uri="{FF2B5EF4-FFF2-40B4-BE49-F238E27FC236}">
                <a16:creationId xmlns:a16="http://schemas.microsoft.com/office/drawing/2014/main" id="{826FD303-4D7F-4806-9853-080CB749DA65}"/>
              </a:ext>
            </a:extLst>
          </p:cNvPr>
          <p:cNvSpPr>
            <a:spLocks/>
          </p:cNvSpPr>
          <p:nvPr/>
        </p:nvSpPr>
        <p:spPr bwMode="auto">
          <a:xfrm>
            <a:off x="366647" y="5698540"/>
            <a:ext cx="3214753" cy="1152533"/>
          </a:xfrm>
          <a:prstGeom prst="callout2">
            <a:avLst>
              <a:gd name="adj1" fmla="val -15844"/>
              <a:gd name="adj2" fmla="val 32555"/>
              <a:gd name="adj3" fmla="val -11751"/>
              <a:gd name="adj4" fmla="val 31178"/>
              <a:gd name="adj5" fmla="val -136474"/>
              <a:gd name="adj6" fmla="val 45664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</a:rPr>
              <a:t>Spine</a:t>
            </a:r>
            <a:r>
              <a:rPr lang="en-US" sz="2400" b="1" dirty="0">
                <a:solidFill>
                  <a:prstClr val="black"/>
                </a:solidFill>
                <a:latin typeface="Candara" panose="020E0502030303020204" pitchFamily="34" charset="0"/>
              </a:rPr>
              <a:t> is thick, long and nearly horizontal</a:t>
            </a:r>
            <a:endParaRPr lang="en-US" altLang="en-US" sz="2400" b="1" dirty="0">
              <a:solidFill>
                <a:srgbClr val="0000CC"/>
              </a:solidFill>
              <a:latin typeface="Candara" panose="020E0502030303020204" pitchFamily="34" charset="0"/>
            </a:endParaRP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6914385" y="260182"/>
            <a:ext cx="2133600" cy="365125"/>
          </a:xfrm>
        </p:spPr>
        <p:txBody>
          <a:bodyPr/>
          <a:lstStyle/>
          <a:p>
            <a:r>
              <a:rPr lang="en-US" sz="1200" b="1" dirty="0">
                <a:solidFill>
                  <a:srgbClr val="04CA0D"/>
                </a:solidFill>
              </a:rPr>
              <a:t>Wednesday 11 October 2023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200" b="1" smtClean="0">
                <a:solidFill>
                  <a:srgbClr val="04CA0D"/>
                </a:solidFill>
              </a:rPr>
              <a:pPr/>
              <a:t>43</a:t>
            </a:fld>
            <a:endParaRPr lang="en-US" sz="1200" b="1" dirty="0">
              <a:solidFill>
                <a:srgbClr val="04CA0D"/>
              </a:solidFill>
            </a:endParaRPr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351701" y="49627"/>
            <a:ext cx="2895600" cy="365125"/>
          </a:xfrm>
        </p:spPr>
        <p:txBody>
          <a:bodyPr/>
          <a:lstStyle/>
          <a:p>
            <a:r>
              <a:rPr lang="en-US" sz="1200" b="1" dirty="0">
                <a:solidFill>
                  <a:srgbClr val="04CA0D"/>
                </a:solidFill>
              </a:rPr>
              <a:t>Dr. Aiman Qais Afar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81818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B39AAC-30C5-44BF-819A-3257F88803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5" b="10089"/>
          <a:stretch/>
        </p:blipFill>
        <p:spPr>
          <a:xfrm>
            <a:off x="1819597" y="2683546"/>
            <a:ext cx="4733603" cy="2901462"/>
          </a:xfrm>
          <a:prstGeom prst="rect">
            <a:avLst/>
          </a:prstGeom>
        </p:spPr>
      </p:pic>
      <p:sp>
        <p:nvSpPr>
          <p:cNvPr id="4" name="TextBox 12">
            <a:extLst>
              <a:ext uri="{FF2B5EF4-FFF2-40B4-BE49-F238E27FC236}">
                <a16:creationId xmlns:a16="http://schemas.microsoft.com/office/drawing/2014/main" id="{E52D3A47-11B7-4DD3-BED8-0F4AC39A7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23196"/>
            <a:ext cx="4114800" cy="523220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57175" indent="-257175" defTabSz="685800">
              <a:spcBef>
                <a:spcPct val="0"/>
              </a:spcBef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Candara" panose="020E0502030303020204" pitchFamily="34" charset="0"/>
              </a:rPr>
              <a:t>The 10th Th. vertebrae</a:t>
            </a:r>
          </a:p>
        </p:txBody>
      </p:sp>
      <p:sp>
        <p:nvSpPr>
          <p:cNvPr id="6" name="Text Box 11">
            <a:extLst>
              <a:ext uri="{FF2B5EF4-FFF2-40B4-BE49-F238E27FC236}">
                <a16:creationId xmlns:a16="http://schemas.microsoft.com/office/drawing/2014/main" id="{2BA51B3F-4C77-4095-8DE9-EBACEA229D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856633"/>
            <a:ext cx="1136376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685800">
              <a:spcBef>
                <a:spcPct val="50000"/>
              </a:spcBef>
              <a:defRPr/>
            </a:pPr>
            <a:r>
              <a:rPr lang="en-U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10th</a:t>
            </a:r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3C29B47B-534D-46FA-A922-AB42D99D454F}"/>
              </a:ext>
            </a:extLst>
          </p:cNvPr>
          <p:cNvSpPr>
            <a:spLocks/>
          </p:cNvSpPr>
          <p:nvPr/>
        </p:nvSpPr>
        <p:spPr bwMode="auto">
          <a:xfrm>
            <a:off x="4572000" y="925994"/>
            <a:ext cx="4343400" cy="1234441"/>
          </a:xfrm>
          <a:prstGeom prst="callout2">
            <a:avLst>
              <a:gd name="adj1" fmla="val 96803"/>
              <a:gd name="adj2" fmla="val 21917"/>
              <a:gd name="adj3" fmla="val 129447"/>
              <a:gd name="adj4" fmla="val 20270"/>
              <a:gd name="adj5" fmla="val 228353"/>
              <a:gd name="adj6" fmla="val 6015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</a:rPr>
              <a:t>Upper complete facet on the side of body </a:t>
            </a:r>
            <a:r>
              <a:rPr lang="en-US" sz="2400" b="1" dirty="0">
                <a:solidFill>
                  <a:prstClr val="black"/>
                </a:solidFill>
                <a:latin typeface="Candara" panose="020E0502030303020204" pitchFamily="34" charset="0"/>
              </a:rPr>
              <a:t>articulates with the </a:t>
            </a:r>
            <a:r>
              <a:rPr lang="en-US" sz="2400" b="1" dirty="0">
                <a:solidFill>
                  <a:srgbClr val="0000CC"/>
                </a:solidFill>
                <a:latin typeface="Candara" panose="020E0502030303020204" pitchFamily="34" charset="0"/>
              </a:rPr>
              <a:t>head of the 10th rib</a:t>
            </a:r>
            <a:endParaRPr lang="en-US" altLang="en-US" sz="2400" b="1" dirty="0">
              <a:solidFill>
                <a:srgbClr val="0000C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AutoShape 6">
            <a:extLst>
              <a:ext uri="{FF2B5EF4-FFF2-40B4-BE49-F238E27FC236}">
                <a16:creationId xmlns:a16="http://schemas.microsoft.com/office/drawing/2014/main" id="{C29E1304-E98A-46EE-A669-ACE8E1290CE5}"/>
              </a:ext>
            </a:extLst>
          </p:cNvPr>
          <p:cNvSpPr>
            <a:spLocks/>
          </p:cNvSpPr>
          <p:nvPr/>
        </p:nvSpPr>
        <p:spPr bwMode="auto">
          <a:xfrm>
            <a:off x="3200400" y="6035691"/>
            <a:ext cx="3429000" cy="484748"/>
          </a:xfrm>
          <a:prstGeom prst="callout2">
            <a:avLst>
              <a:gd name="adj1" fmla="val 14223"/>
              <a:gd name="adj2" fmla="val 36784"/>
              <a:gd name="adj3" fmla="val -12856"/>
              <a:gd name="adj4" fmla="val 38182"/>
              <a:gd name="adj5" fmla="val -226233"/>
              <a:gd name="adj6" fmla="val 41450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</a:rPr>
              <a:t>NO inferior </a:t>
            </a:r>
            <a:r>
              <a:rPr lang="en-US" sz="2400" b="1" dirty="0" err="1">
                <a:solidFill>
                  <a:srgbClr val="FF0000"/>
                </a:solidFill>
                <a:latin typeface="Candara" panose="020E0502030303020204" pitchFamily="34" charset="0"/>
              </a:rPr>
              <a:t>demifacet</a:t>
            </a:r>
            <a:endParaRPr lang="en-US" altLang="en-US" sz="2400" b="1" dirty="0">
              <a:solidFill>
                <a:srgbClr val="0000CC"/>
              </a:solidFill>
              <a:latin typeface="Candara" panose="020E0502030303020204" pitchFamily="34" charset="0"/>
            </a:endParaRPr>
          </a:p>
        </p:txBody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id="{42ACC2E0-393A-44DD-B922-7FB2CE45AE1F}"/>
              </a:ext>
            </a:extLst>
          </p:cNvPr>
          <p:cNvSpPr>
            <a:spLocks/>
          </p:cNvSpPr>
          <p:nvPr/>
        </p:nvSpPr>
        <p:spPr bwMode="auto">
          <a:xfrm>
            <a:off x="0" y="791653"/>
            <a:ext cx="3534230" cy="875714"/>
          </a:xfrm>
          <a:prstGeom prst="callout2">
            <a:avLst>
              <a:gd name="adj1" fmla="val 142251"/>
              <a:gd name="adj2" fmla="val 62518"/>
              <a:gd name="adj3" fmla="val 175697"/>
              <a:gd name="adj4" fmla="val 81426"/>
              <a:gd name="adj5" fmla="val 393695"/>
              <a:gd name="adj6" fmla="val 95194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</a:rPr>
              <a:t>Facet on transverse process </a:t>
            </a:r>
            <a:r>
              <a:rPr lang="en-US" sz="2400" b="1" dirty="0">
                <a:solidFill>
                  <a:prstClr val="black"/>
                </a:solidFill>
                <a:latin typeface="Candara" panose="020E0502030303020204" pitchFamily="34" charset="0"/>
              </a:rPr>
              <a:t>articulates with </a:t>
            </a:r>
            <a:r>
              <a:rPr lang="en-US" sz="2400" b="1" dirty="0">
                <a:solidFill>
                  <a:srgbClr val="0000CC"/>
                </a:solidFill>
                <a:latin typeface="Candara" panose="020E0502030303020204" pitchFamily="34" charset="0"/>
              </a:rPr>
              <a:t>tubercle of the 10th rib, may be absent</a:t>
            </a:r>
            <a:endParaRPr lang="en-US" altLang="en-US" sz="2400" b="1" dirty="0">
              <a:solidFill>
                <a:srgbClr val="0000CC"/>
              </a:solidFill>
              <a:latin typeface="Candara" panose="020E0502030303020204" pitchFamily="34" charset="0"/>
            </a:endParaRP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0" y="274873"/>
            <a:ext cx="2133600" cy="365125"/>
          </a:xfrm>
        </p:spPr>
        <p:txBody>
          <a:bodyPr/>
          <a:lstStyle/>
          <a:p>
            <a:r>
              <a:rPr lang="en-US" sz="1200" b="1" dirty="0">
                <a:solidFill>
                  <a:srgbClr val="04CA0D"/>
                </a:solidFill>
              </a:rPr>
              <a:t>Wednesday 11 October 2023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200" b="1" smtClean="0">
                <a:solidFill>
                  <a:srgbClr val="04CA0D"/>
                </a:solidFill>
              </a:rPr>
              <a:pPr/>
              <a:t>44</a:t>
            </a:fld>
            <a:endParaRPr lang="en-US" sz="1200" b="1" dirty="0">
              <a:solidFill>
                <a:srgbClr val="04CA0D"/>
              </a:solidFill>
            </a:endParaRPr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351701" y="49627"/>
            <a:ext cx="2895600" cy="365125"/>
          </a:xfrm>
        </p:spPr>
        <p:txBody>
          <a:bodyPr/>
          <a:lstStyle/>
          <a:p>
            <a:r>
              <a:rPr lang="en-US" sz="1200" b="1" dirty="0">
                <a:solidFill>
                  <a:srgbClr val="04CA0D"/>
                </a:solidFill>
              </a:rPr>
              <a:t>Dr. Aiman Qais Afar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6175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Picture 029">
            <a:extLst>
              <a:ext uri="{FF2B5EF4-FFF2-40B4-BE49-F238E27FC236}">
                <a16:creationId xmlns:a16="http://schemas.microsoft.com/office/drawing/2014/main" id="{2FE90462-9F03-4C34-BCA2-099E742B2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0" t="67181"/>
          <a:stretch>
            <a:fillRect/>
          </a:stretch>
        </p:blipFill>
        <p:spPr bwMode="auto">
          <a:xfrm>
            <a:off x="2133600" y="1034553"/>
            <a:ext cx="4123628" cy="3914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1">
            <a:extLst>
              <a:ext uri="{FF2B5EF4-FFF2-40B4-BE49-F238E27FC236}">
                <a16:creationId xmlns:a16="http://schemas.microsoft.com/office/drawing/2014/main" id="{5BD642F3-7F1D-4CC2-A979-0A7E8C1D5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8523" y="2409581"/>
            <a:ext cx="7012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sz="24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11">
            <a:extLst>
              <a:ext uri="{FF2B5EF4-FFF2-40B4-BE49-F238E27FC236}">
                <a16:creationId xmlns:a16="http://schemas.microsoft.com/office/drawing/2014/main" id="{9286666F-DE7F-477E-9CC8-19FEEDB85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8523" y="3682646"/>
            <a:ext cx="9196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685800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24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6">
            <a:extLst>
              <a:ext uri="{FF2B5EF4-FFF2-40B4-BE49-F238E27FC236}">
                <a16:creationId xmlns:a16="http://schemas.microsoft.com/office/drawing/2014/main" id="{8B739D20-B2C7-4E25-AB43-5CDBEB894AD9}"/>
              </a:ext>
            </a:extLst>
          </p:cNvPr>
          <p:cNvSpPr>
            <a:spLocks/>
          </p:cNvSpPr>
          <p:nvPr/>
        </p:nvSpPr>
        <p:spPr bwMode="auto">
          <a:xfrm>
            <a:off x="5808197" y="539443"/>
            <a:ext cx="3335803" cy="907879"/>
          </a:xfrm>
          <a:prstGeom prst="callout2">
            <a:avLst>
              <a:gd name="adj1" fmla="val 45648"/>
              <a:gd name="adj2" fmla="val -337"/>
              <a:gd name="adj3" fmla="val 51577"/>
              <a:gd name="adj4" fmla="val -5343"/>
              <a:gd name="adj5" fmla="val 177422"/>
              <a:gd name="adj6" fmla="val -32637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685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latin typeface="Candara" panose="020E0502030303020204" pitchFamily="34" charset="0"/>
              </a:rPr>
              <a:t>Complete circular facet</a:t>
            </a:r>
            <a:r>
              <a:rPr lang="en-US" sz="2000" b="1" dirty="0">
                <a:solidFill>
                  <a:prstClr val="black"/>
                </a:solidFill>
                <a:latin typeface="Candara" panose="020E0502030303020204" pitchFamily="34" charset="0"/>
              </a:rPr>
              <a:t> close to upper border of the body, articulates with </a:t>
            </a:r>
            <a:r>
              <a:rPr lang="en-US" sz="2000" b="1" dirty="0">
                <a:solidFill>
                  <a:srgbClr val="0000CC"/>
                </a:solidFill>
                <a:latin typeface="Candara" panose="020E0502030303020204" pitchFamily="34" charset="0"/>
              </a:rPr>
              <a:t>head of 11th rib</a:t>
            </a:r>
            <a:endParaRPr lang="en-US" altLang="en-US" sz="2000" b="1" dirty="0">
              <a:solidFill>
                <a:srgbClr val="0000CC"/>
              </a:solidFill>
              <a:latin typeface="Candara" panose="020E0502030303020204" pitchFamily="34" charset="0"/>
            </a:endParaRPr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F39D58FC-BBE5-4AA3-B929-9FC73CE4A17E}"/>
              </a:ext>
            </a:extLst>
          </p:cNvPr>
          <p:cNvSpPr>
            <a:spLocks/>
          </p:cNvSpPr>
          <p:nvPr/>
        </p:nvSpPr>
        <p:spPr bwMode="auto">
          <a:xfrm>
            <a:off x="6129997" y="2409581"/>
            <a:ext cx="2856986" cy="1711214"/>
          </a:xfrm>
          <a:prstGeom prst="callout2">
            <a:avLst>
              <a:gd name="adj1" fmla="val 22700"/>
              <a:gd name="adj2" fmla="val -462"/>
              <a:gd name="adj3" fmla="val 29566"/>
              <a:gd name="adj4" fmla="val -16362"/>
              <a:gd name="adj5" fmla="val 88551"/>
              <a:gd name="adj6" fmla="val -60539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latin typeface="Candara" panose="020E0502030303020204" pitchFamily="34" charset="0"/>
              </a:rPr>
              <a:t>Complete circular facet</a:t>
            </a:r>
            <a:r>
              <a:rPr lang="en-US" sz="2000" b="1" dirty="0">
                <a:solidFill>
                  <a:prstClr val="black"/>
                </a:solidFill>
                <a:latin typeface="Candara" panose="020E0502030303020204" pitchFamily="34" charset="0"/>
              </a:rPr>
              <a:t> away from upper border of body and extending on the pedicle, articulates with </a:t>
            </a:r>
            <a:r>
              <a:rPr lang="en-US" sz="2000" b="1" dirty="0">
                <a:solidFill>
                  <a:srgbClr val="0000CC"/>
                </a:solidFill>
                <a:latin typeface="Candara" panose="020E0502030303020204" pitchFamily="34" charset="0"/>
              </a:rPr>
              <a:t>head of 12th rib</a:t>
            </a:r>
            <a:endParaRPr lang="en-US" altLang="en-US" sz="2000" b="1" dirty="0">
              <a:solidFill>
                <a:srgbClr val="0000CC"/>
              </a:solidFill>
              <a:latin typeface="Candara" panose="020E0502030303020204" pitchFamily="34" charset="0"/>
            </a:endParaRPr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D8E52497-A256-4E6F-B2D5-73FAE97CF8F6}"/>
              </a:ext>
            </a:extLst>
          </p:cNvPr>
          <p:cNvSpPr>
            <a:spLocks/>
          </p:cNvSpPr>
          <p:nvPr/>
        </p:nvSpPr>
        <p:spPr bwMode="auto">
          <a:xfrm>
            <a:off x="1447800" y="5897035"/>
            <a:ext cx="4903901" cy="566560"/>
          </a:xfrm>
          <a:prstGeom prst="callout2">
            <a:avLst>
              <a:gd name="adj1" fmla="val -22723"/>
              <a:gd name="adj2" fmla="val 43466"/>
              <a:gd name="adj3" fmla="val -30606"/>
              <a:gd name="adj4" fmla="val 43183"/>
              <a:gd name="adj5" fmla="val -233051"/>
              <a:gd name="adj6" fmla="val 40967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</a:rPr>
              <a:t>Articular facet of Inferior articular process </a:t>
            </a:r>
            <a:r>
              <a:rPr lang="en-US" sz="2400" b="1" dirty="0">
                <a:solidFill>
                  <a:prstClr val="black"/>
                </a:solidFill>
                <a:latin typeface="Candara" panose="020E0502030303020204" pitchFamily="34" charset="0"/>
              </a:rPr>
              <a:t>directed </a:t>
            </a:r>
            <a:r>
              <a:rPr lang="en-US" sz="2400" b="1" dirty="0">
                <a:solidFill>
                  <a:srgbClr val="0000CC"/>
                </a:solidFill>
                <a:latin typeface="Candara" panose="020E0502030303020204" pitchFamily="34" charset="0"/>
              </a:rPr>
              <a:t>laterally</a:t>
            </a:r>
            <a:endParaRPr lang="en-US" altLang="en-US" sz="2400" b="1" dirty="0">
              <a:solidFill>
                <a:srgbClr val="0000C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AutoShape 6">
            <a:extLst>
              <a:ext uri="{FF2B5EF4-FFF2-40B4-BE49-F238E27FC236}">
                <a16:creationId xmlns:a16="http://schemas.microsoft.com/office/drawing/2014/main" id="{036977AF-01C1-4321-A9F4-B68F6F618907}"/>
              </a:ext>
            </a:extLst>
          </p:cNvPr>
          <p:cNvSpPr>
            <a:spLocks/>
          </p:cNvSpPr>
          <p:nvPr/>
        </p:nvSpPr>
        <p:spPr bwMode="auto">
          <a:xfrm>
            <a:off x="50800" y="711130"/>
            <a:ext cx="3036454" cy="566560"/>
          </a:xfrm>
          <a:prstGeom prst="callout2">
            <a:avLst>
              <a:gd name="adj1" fmla="val 123255"/>
              <a:gd name="adj2" fmla="val 79609"/>
              <a:gd name="adj3" fmla="val 126287"/>
              <a:gd name="adj4" fmla="val 97932"/>
              <a:gd name="adj5" fmla="val 437302"/>
              <a:gd name="adj6" fmla="val 127191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</a:rPr>
              <a:t>Articular facet of Inferior articular process </a:t>
            </a:r>
            <a:r>
              <a:rPr lang="en-US" sz="2400" b="1" dirty="0">
                <a:solidFill>
                  <a:prstClr val="black"/>
                </a:solidFill>
                <a:latin typeface="Candara" panose="020E0502030303020204" pitchFamily="34" charset="0"/>
              </a:rPr>
              <a:t>directed </a:t>
            </a:r>
            <a:r>
              <a:rPr lang="en-US" sz="2400" b="1" dirty="0">
                <a:solidFill>
                  <a:srgbClr val="0000CC"/>
                </a:solidFill>
                <a:latin typeface="Candara" panose="020E0502030303020204" pitchFamily="34" charset="0"/>
              </a:rPr>
              <a:t>forward</a:t>
            </a:r>
            <a:endParaRPr lang="en-US" altLang="en-US" sz="2400" b="1" dirty="0">
              <a:solidFill>
                <a:srgbClr val="0000CC"/>
              </a:solidFill>
              <a:latin typeface="Candara" panose="020E0502030303020204" pitchFamily="34" charset="0"/>
            </a:endParaRPr>
          </a:p>
        </p:txBody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id="{4DA4502A-295C-4BB3-9CB5-08FFD3CC2128}"/>
              </a:ext>
            </a:extLst>
          </p:cNvPr>
          <p:cNvSpPr>
            <a:spLocks/>
          </p:cNvSpPr>
          <p:nvPr/>
        </p:nvSpPr>
        <p:spPr bwMode="auto">
          <a:xfrm>
            <a:off x="30018" y="3429000"/>
            <a:ext cx="1874982" cy="933149"/>
          </a:xfrm>
          <a:prstGeom prst="callout2">
            <a:avLst>
              <a:gd name="adj1" fmla="val 20510"/>
              <a:gd name="adj2" fmla="val 174138"/>
              <a:gd name="adj3" fmla="val 42962"/>
              <a:gd name="adj4" fmla="val 100743"/>
              <a:gd name="adj5" fmla="val -93895"/>
              <a:gd name="adj6" fmla="val 183116"/>
            </a:avLst>
          </a:prstGeom>
          <a:noFill/>
          <a:ln w="57150">
            <a:solidFill>
              <a:srgbClr val="0000CC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</a:rPr>
              <a:t>Transverse process </a:t>
            </a:r>
            <a:r>
              <a:rPr lang="en-US" sz="2400" b="1" dirty="0">
                <a:solidFill>
                  <a:prstClr val="black"/>
                </a:solidFill>
                <a:latin typeface="Candara" panose="020E0502030303020204" pitchFamily="34" charset="0"/>
              </a:rPr>
              <a:t>has no articular facet</a:t>
            </a:r>
            <a:endParaRPr lang="en-US" altLang="en-US" sz="2400" b="1" dirty="0">
              <a:solidFill>
                <a:srgbClr val="0000CC"/>
              </a:solidFill>
              <a:latin typeface="Candara" panose="020E0502030303020204" pitchFamily="34" charset="0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11AAFDD5-1488-4E76-9E03-B7F1C298E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23760"/>
            <a:ext cx="4876800" cy="523220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57175" indent="-257175" defTabSz="685800">
              <a:spcBef>
                <a:spcPct val="0"/>
              </a:spcBef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Candara" panose="020E0502030303020204" pitchFamily="34" charset="0"/>
              </a:rPr>
              <a:t>The 11th &amp; 12th Th. vertebrae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>
          <a:xfrm>
            <a:off x="6781800" y="174026"/>
            <a:ext cx="2133600" cy="365125"/>
          </a:xfrm>
        </p:spPr>
        <p:txBody>
          <a:bodyPr/>
          <a:lstStyle/>
          <a:p>
            <a:r>
              <a:rPr lang="en-US" sz="1200" b="1" dirty="0">
                <a:solidFill>
                  <a:srgbClr val="04CA0D"/>
                </a:solidFill>
              </a:rPr>
              <a:t>Wednesday 11 October 2023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200" b="1" smtClean="0">
                <a:solidFill>
                  <a:srgbClr val="04CA0D"/>
                </a:solidFill>
              </a:rPr>
              <a:pPr/>
              <a:t>45</a:t>
            </a:fld>
            <a:endParaRPr lang="en-US" sz="1200" b="1" dirty="0">
              <a:solidFill>
                <a:srgbClr val="04CA0D"/>
              </a:solidFill>
            </a:endParaRPr>
          </a:p>
        </p:txBody>
      </p:sp>
      <p:sp>
        <p:nvSpPr>
          <p:cNvPr id="14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129996" y="0"/>
            <a:ext cx="2895600" cy="365125"/>
          </a:xfrm>
        </p:spPr>
        <p:txBody>
          <a:bodyPr/>
          <a:lstStyle/>
          <a:p>
            <a:r>
              <a:rPr lang="en-US" sz="1200" b="1" dirty="0">
                <a:solidFill>
                  <a:srgbClr val="04CA0D"/>
                </a:solidFill>
              </a:rPr>
              <a:t>Dr. Aiman Qais Afar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70409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D:\Aiman Camera\SALISBERY  UK 14. 10.2012\DSC025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9" y="0"/>
            <a:ext cx="9144000" cy="6858000"/>
          </a:xfrm>
          <a:prstGeom prst="rect">
            <a:avLst/>
          </a:prstGeom>
          <a:noFill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424132" y="6219827"/>
            <a:ext cx="7086600" cy="365125"/>
          </a:xfrm>
        </p:spPr>
        <p:txBody>
          <a:bodyPr/>
          <a:lstStyle/>
          <a:p>
            <a:r>
              <a:rPr lang="en-US" sz="4000" b="1" i="1" dirty="0">
                <a:solidFill>
                  <a:srgbClr val="FFFF00"/>
                </a:solidFill>
                <a:latin typeface="Candara" pitchFamily="34" charset="0"/>
              </a:rPr>
              <a:t>Wednesday</a:t>
            </a:r>
            <a:r>
              <a:rPr lang="en-US" sz="4400" b="1" i="1" dirty="0">
                <a:solidFill>
                  <a:srgbClr val="FFFF00"/>
                </a:solidFill>
                <a:latin typeface="Candara" pitchFamily="34" charset="0"/>
              </a:rPr>
              <a:t> 11 October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8300" y="5257800"/>
            <a:ext cx="5867400" cy="365125"/>
          </a:xfrm>
        </p:spPr>
        <p:txBody>
          <a:bodyPr/>
          <a:lstStyle/>
          <a:p>
            <a:r>
              <a:rPr lang="en-US" sz="4000" b="1" i="1" dirty="0">
                <a:solidFill>
                  <a:srgbClr val="FFFF00"/>
                </a:solidFill>
                <a:latin typeface="Candara" pitchFamily="34" charset="0"/>
              </a:rPr>
              <a:t>Dr. Aiman Qais Afar</a:t>
            </a:r>
          </a:p>
        </p:txBody>
      </p:sp>
      <p:sp>
        <p:nvSpPr>
          <p:cNvPr id="6" name="Rectangle 5"/>
          <p:cNvSpPr/>
          <p:nvPr/>
        </p:nvSpPr>
        <p:spPr>
          <a:xfrm>
            <a:off x="2552857" y="5591385"/>
            <a:ext cx="40382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i="1" dirty="0">
                <a:solidFill>
                  <a:srgbClr val="FFFF00"/>
                </a:solidFill>
                <a:latin typeface="Candara" pitchFamily="34" charset="0"/>
              </a:rPr>
              <a:t>Clinical Anatomist</a:t>
            </a:r>
          </a:p>
        </p:txBody>
      </p:sp>
    </p:spTree>
    <p:extLst>
      <p:ext uri="{BB962C8B-B14F-4D97-AF65-F5344CB8AC3E}">
        <p14:creationId xmlns:p14="http://schemas.microsoft.com/office/powerpoint/2010/main" val="4136302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6200" y="1389995"/>
            <a:ext cx="4443658" cy="440120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ü"/>
            </a:pPr>
            <a:r>
              <a:rPr lang="en-US" sz="2800" b="1" dirty="0">
                <a:latin typeface="Candara" pitchFamily="34" charset="0"/>
              </a:rPr>
              <a:t> It articulates with the body of the sternum at the </a:t>
            </a:r>
            <a:r>
              <a:rPr lang="en-US" sz="2800" b="1" dirty="0">
                <a:solidFill>
                  <a:srgbClr val="0070C0"/>
                </a:solidFill>
                <a:latin typeface="Candara" pitchFamily="34" charset="0"/>
              </a:rPr>
              <a:t>manubriosternal joint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,</a:t>
            </a:r>
            <a:r>
              <a:rPr lang="en-US" sz="2800" b="1" dirty="0">
                <a:latin typeface="Candara" pitchFamily="34" charset="0"/>
              </a:rPr>
              <a:t> </a:t>
            </a:r>
          </a:p>
          <a:p>
            <a:pPr algn="l">
              <a:buFont typeface="Wingdings" pitchFamily="2" charset="2"/>
              <a:buChar char="ü"/>
            </a:pPr>
            <a:endParaRPr lang="en-US" sz="2800" b="1" dirty="0">
              <a:latin typeface="Candara" pitchFamily="34" charset="0"/>
            </a:endParaRPr>
          </a:p>
          <a:p>
            <a:pPr algn="l">
              <a:buFont typeface="Wingdings" pitchFamily="2" charset="2"/>
              <a:buChar char="ü"/>
            </a:pPr>
            <a:r>
              <a:rPr lang="en-US" sz="2800" b="1" dirty="0">
                <a:latin typeface="Candara" pitchFamily="34" charset="0"/>
              </a:rPr>
              <a:t>and articulates with the </a:t>
            </a:r>
            <a:r>
              <a:rPr lang="en-US" sz="2800" b="1" dirty="0">
                <a:solidFill>
                  <a:srgbClr val="0307BD"/>
                </a:solidFill>
                <a:latin typeface="Candara" pitchFamily="34" charset="0"/>
              </a:rPr>
              <a:t>clavicles</a:t>
            </a:r>
            <a:r>
              <a:rPr lang="en-US" sz="2800" b="1" dirty="0">
                <a:latin typeface="Candara" pitchFamily="34" charset="0"/>
              </a:rPr>
              <a:t> and with </a:t>
            </a:r>
            <a:r>
              <a:rPr lang="en-US" sz="2800" b="1" dirty="0">
                <a:solidFill>
                  <a:srgbClr val="0307BD"/>
                </a:solidFill>
                <a:latin typeface="Candara" pitchFamily="34" charset="0"/>
              </a:rPr>
              <a:t>the first costal cartilage </a:t>
            </a:r>
            <a:r>
              <a:rPr lang="en-US" sz="2800" b="1" dirty="0">
                <a:latin typeface="Candara" pitchFamily="34" charset="0"/>
              </a:rPr>
              <a:t>and the upper part of </a:t>
            </a:r>
            <a:r>
              <a:rPr lang="en-US" sz="2800" b="1" dirty="0">
                <a:solidFill>
                  <a:srgbClr val="0307BD"/>
                </a:solidFill>
                <a:latin typeface="Candara" pitchFamily="34" charset="0"/>
              </a:rPr>
              <a:t>the second costal cartilages</a:t>
            </a:r>
            <a:r>
              <a:rPr lang="en-US" sz="2800" b="1" dirty="0">
                <a:latin typeface="Candara" pitchFamily="34" charset="0"/>
              </a:rPr>
              <a:t> on each side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31055" t="22500" r="33789" b="29687"/>
          <a:stretch>
            <a:fillRect/>
          </a:stretch>
        </p:blipFill>
        <p:spPr bwMode="auto">
          <a:xfrm>
            <a:off x="4658629" y="1650977"/>
            <a:ext cx="4332971" cy="3683023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  <a:effectLst/>
        </p:spPr>
      </p:pic>
      <p:sp>
        <p:nvSpPr>
          <p:cNvPr id="4" name="مستطيل 3"/>
          <p:cNvSpPr/>
          <p:nvPr/>
        </p:nvSpPr>
        <p:spPr>
          <a:xfrm>
            <a:off x="100553" y="73775"/>
            <a:ext cx="1705916" cy="584775"/>
          </a:xfrm>
          <a:prstGeom prst="rect">
            <a:avLst/>
          </a:prstGeom>
          <a:ln w="57150">
            <a:solidFill>
              <a:srgbClr val="00FF00"/>
            </a:solidFill>
          </a:ln>
        </p:spPr>
        <p:txBody>
          <a:bodyPr wrap="none">
            <a:spAutoFit/>
          </a:bodyPr>
          <a:lstStyle/>
          <a:p>
            <a:pPr algn="l"/>
            <a:r>
              <a:rPr lang="en-US" sz="3200" b="1" i="1" dirty="0">
                <a:solidFill>
                  <a:srgbClr val="FF0000"/>
                </a:solidFill>
                <a:latin typeface="Candara" pitchFamily="34" charset="0"/>
              </a:rPr>
              <a:t>Sternum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C00000"/>
                </a:solidFill>
              </a:rPr>
              <a:t>Wednesday 11 October 2023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569075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C00000"/>
                </a:solidFill>
              </a:rPr>
              <a:pPr/>
              <a:t>5</a:t>
            </a:fld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569075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C00000"/>
                </a:solidFill>
              </a:rPr>
              <a:t>Dr. Aiman Qais Afar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523E98-3FDA-B221-C663-4B8BF591E952}"/>
              </a:ext>
            </a:extLst>
          </p:cNvPr>
          <p:cNvSpPr txBox="1"/>
          <p:nvPr/>
        </p:nvSpPr>
        <p:spPr>
          <a:xfrm>
            <a:off x="28084" y="658550"/>
            <a:ext cx="84301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The manubrium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is the upper part of the sternum.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18B013-14C3-31C6-A843-86AC31B4DF04}"/>
              </a:ext>
            </a:extLst>
          </p:cNvPr>
          <p:cNvSpPr txBox="1"/>
          <p:nvPr/>
        </p:nvSpPr>
        <p:spPr>
          <a:xfrm>
            <a:off x="0" y="6029980"/>
            <a:ext cx="89242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It lies opposite the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4CA0D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third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4CA0D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 and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4CA0D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fourth thoracic vertebrae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83037" y="694754"/>
            <a:ext cx="4143404" cy="569386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2800" b="1" i="1" u="sng" dirty="0">
                <a:solidFill>
                  <a:srgbClr val="C00000"/>
                </a:solidFill>
                <a:latin typeface="Candara" panose="020E0502030303020204" pitchFamily="34" charset="0"/>
              </a:rPr>
              <a:t>The body of the sternum</a:t>
            </a:r>
          </a:p>
          <a:p>
            <a:pPr algn="l"/>
            <a:endParaRPr lang="en-US" sz="2800" b="1" i="1" u="sng" dirty="0">
              <a:solidFill>
                <a:srgbClr val="C00000"/>
              </a:solidFill>
              <a:latin typeface="Candara" panose="020E0502030303020204" pitchFamily="34" charset="0"/>
            </a:endParaRPr>
          </a:p>
          <a:p>
            <a:pPr algn="l"/>
            <a:r>
              <a:rPr lang="en-US" sz="2800" b="1" i="1" u="sng" dirty="0">
                <a:solidFill>
                  <a:srgbClr val="C00000"/>
                </a:solidFill>
                <a:latin typeface="Candara" panose="020E0502030303020204" pitchFamily="34" charset="0"/>
              </a:rPr>
              <a:t> </a:t>
            </a:r>
            <a:r>
              <a:rPr lang="en-US" sz="2800" b="1" i="1" dirty="0">
                <a:latin typeface="Candara" panose="020E0502030303020204" pitchFamily="34" charset="0"/>
              </a:rPr>
              <a:t>Articulates above with the manubrium at </a:t>
            </a:r>
            <a:r>
              <a:rPr lang="en-US" sz="2800" b="1" i="1" dirty="0">
                <a:solidFill>
                  <a:srgbClr val="0307BD"/>
                </a:solidFill>
                <a:latin typeface="Candara" panose="020E0502030303020204" pitchFamily="34" charset="0"/>
              </a:rPr>
              <a:t>the manubriosternal joint</a:t>
            </a:r>
          </a:p>
          <a:p>
            <a:pPr algn="l"/>
            <a:endParaRPr lang="en-US" sz="2800" b="1" i="1" dirty="0">
              <a:latin typeface="Candara" panose="020E0502030303020204" pitchFamily="34" charset="0"/>
            </a:endParaRPr>
          </a:p>
          <a:p>
            <a:pPr algn="l"/>
            <a:r>
              <a:rPr lang="en-US" sz="2800" b="1" i="1" dirty="0">
                <a:latin typeface="Candara" panose="020E0502030303020204" pitchFamily="34" charset="0"/>
              </a:rPr>
              <a:t> And below with the xiphoid process at </a:t>
            </a:r>
            <a:r>
              <a:rPr lang="en-US" sz="2800" b="1" i="1" dirty="0">
                <a:solidFill>
                  <a:srgbClr val="0307BD"/>
                </a:solidFill>
                <a:latin typeface="Candara" panose="020E0502030303020204" pitchFamily="34" charset="0"/>
              </a:rPr>
              <a:t>the xiphisternal joint.</a:t>
            </a:r>
          </a:p>
          <a:p>
            <a:pPr algn="l"/>
            <a:endParaRPr lang="en-US" sz="2800" b="1" i="1" dirty="0">
              <a:latin typeface="Candara" panose="020E0502030303020204" pitchFamily="34" charset="0"/>
            </a:endParaRPr>
          </a:p>
          <a:p>
            <a:pPr algn="l"/>
            <a:r>
              <a:rPr lang="en-US" sz="2800" b="1" i="1" dirty="0">
                <a:latin typeface="Candara" panose="020E0502030303020204" pitchFamily="34" charset="0"/>
              </a:rPr>
              <a:t> On each side it articulates with </a:t>
            </a:r>
            <a:r>
              <a:rPr lang="en-US" sz="2800" b="1" i="1" dirty="0">
                <a:solidFill>
                  <a:srgbClr val="0307BD"/>
                </a:solidFill>
                <a:latin typeface="Candara" panose="020E0502030303020204" pitchFamily="34" charset="0"/>
              </a:rPr>
              <a:t>the second to the seventh costal cartilages </a:t>
            </a:r>
            <a:endParaRPr lang="ar-IQ" sz="2800" b="1" i="1" dirty="0">
              <a:solidFill>
                <a:srgbClr val="0307BD"/>
              </a:solidFill>
              <a:latin typeface="Candara" panose="020E0502030303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1055" t="19687" r="46093" b="21249"/>
          <a:stretch>
            <a:fillRect/>
          </a:stretch>
        </p:blipFill>
        <p:spPr bwMode="auto">
          <a:xfrm>
            <a:off x="4622325" y="437643"/>
            <a:ext cx="4338638" cy="5893569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  <a:effectLst/>
        </p:spPr>
      </p:pic>
      <p:sp>
        <p:nvSpPr>
          <p:cNvPr id="6" name="مستطيل 5"/>
          <p:cNvSpPr/>
          <p:nvPr/>
        </p:nvSpPr>
        <p:spPr>
          <a:xfrm>
            <a:off x="228600" y="76200"/>
            <a:ext cx="1705916" cy="584775"/>
          </a:xfrm>
          <a:prstGeom prst="rect">
            <a:avLst/>
          </a:prstGeom>
          <a:ln w="57150">
            <a:solidFill>
              <a:srgbClr val="00FF00"/>
            </a:solidFill>
          </a:ln>
        </p:spPr>
        <p:txBody>
          <a:bodyPr wrap="none">
            <a:spAutoFit/>
          </a:bodyPr>
          <a:lstStyle/>
          <a:p>
            <a:pPr algn="l"/>
            <a:r>
              <a:rPr lang="en-US" sz="3200" b="1" i="1" dirty="0">
                <a:solidFill>
                  <a:srgbClr val="FF0000"/>
                </a:solidFill>
                <a:latin typeface="Candara" pitchFamily="34" charset="0"/>
              </a:rPr>
              <a:t>Sternum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Wednesday 11 October 2023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6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0" y="635635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Afar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81623" y="1143000"/>
            <a:ext cx="4114801" cy="353943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2800" b="1" i="1" dirty="0">
                <a:solidFill>
                  <a:srgbClr val="C00000"/>
                </a:solidFill>
                <a:latin typeface="Candara" panose="020E0502030303020204" pitchFamily="34" charset="0"/>
              </a:rPr>
              <a:t>The xiphoid process </a:t>
            </a:r>
          </a:p>
          <a:p>
            <a:pPr algn="l"/>
            <a:r>
              <a:rPr lang="en-US" sz="2800" b="1" i="1" dirty="0">
                <a:latin typeface="Candara" panose="020E0502030303020204" pitchFamily="34" charset="0"/>
              </a:rPr>
              <a:t>Is a </a:t>
            </a:r>
            <a:r>
              <a:rPr lang="en-US" sz="2800" b="1" i="1" dirty="0">
                <a:solidFill>
                  <a:srgbClr val="0307BD"/>
                </a:solidFill>
                <a:latin typeface="Candara" panose="020E0502030303020204" pitchFamily="34" charset="0"/>
              </a:rPr>
              <a:t>thin plate of cartilage </a:t>
            </a:r>
            <a:r>
              <a:rPr lang="en-US" sz="2800" b="1" i="1" dirty="0">
                <a:latin typeface="Candara" panose="020E0502030303020204" pitchFamily="34" charset="0"/>
              </a:rPr>
              <a:t>that </a:t>
            </a:r>
            <a:r>
              <a:rPr lang="en-US" sz="2800" b="1" i="1" dirty="0">
                <a:solidFill>
                  <a:srgbClr val="FF0000"/>
                </a:solidFill>
                <a:latin typeface="Candara" panose="020E0502030303020204" pitchFamily="34" charset="0"/>
              </a:rPr>
              <a:t>becomes ossified</a:t>
            </a:r>
            <a:r>
              <a:rPr lang="en-US" sz="2800" b="1" i="1" dirty="0">
                <a:latin typeface="Candara" panose="020E0502030303020204" pitchFamily="34" charset="0"/>
              </a:rPr>
              <a:t> at its proximal end during adult life. </a:t>
            </a:r>
          </a:p>
          <a:p>
            <a:pPr algn="l"/>
            <a:endParaRPr lang="en-US" sz="2800" b="1" i="1" dirty="0">
              <a:latin typeface="Candara" panose="020E0502030303020204" pitchFamily="34" charset="0"/>
            </a:endParaRPr>
          </a:p>
          <a:p>
            <a:pPr algn="l"/>
            <a:r>
              <a:rPr lang="en-US" sz="2800" b="1" i="1" u="sng" dirty="0">
                <a:solidFill>
                  <a:srgbClr val="FF0000"/>
                </a:solidFill>
                <a:latin typeface="Candara" panose="020E0502030303020204" pitchFamily="34" charset="0"/>
              </a:rPr>
              <a:t>No ribs or costal cartilages are attached to it</a:t>
            </a:r>
            <a:r>
              <a:rPr lang="en-US" sz="2800" b="1" i="1" dirty="0">
                <a:solidFill>
                  <a:srgbClr val="FF0000"/>
                </a:solidFill>
                <a:latin typeface="Candara" panose="020E0502030303020204" pitchFamily="34" charset="0"/>
              </a:rPr>
              <a:t>.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685800"/>
            <a:ext cx="4224341" cy="5536942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4" name="مستطيل 3"/>
          <p:cNvSpPr/>
          <p:nvPr/>
        </p:nvSpPr>
        <p:spPr>
          <a:xfrm>
            <a:off x="236927" y="115669"/>
            <a:ext cx="1896673" cy="646331"/>
          </a:xfrm>
          <a:prstGeom prst="rect">
            <a:avLst/>
          </a:prstGeom>
          <a:ln w="57150">
            <a:solidFill>
              <a:srgbClr val="00FF00"/>
            </a:solidFill>
          </a:ln>
        </p:spPr>
        <p:txBody>
          <a:bodyPr wrap="none">
            <a:spAutoFit/>
          </a:bodyPr>
          <a:lstStyle/>
          <a:p>
            <a:pPr algn="l"/>
            <a:r>
              <a:rPr lang="en-US" sz="3600" b="1" i="1" dirty="0">
                <a:solidFill>
                  <a:srgbClr val="FF0000"/>
                </a:solidFill>
                <a:latin typeface="Candara" pitchFamily="34" charset="0"/>
              </a:rPr>
              <a:t>Sternum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Wednesday 11 October 2023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7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Afar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214280" y="1142984"/>
            <a:ext cx="6516789" cy="403187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3200" b="1" i="1" dirty="0">
                <a:solidFill>
                  <a:srgbClr val="C00000"/>
                </a:solidFill>
                <a:latin typeface="Candara" pitchFamily="34" charset="0"/>
              </a:rPr>
              <a:t>The sternal angle </a:t>
            </a:r>
            <a:r>
              <a:rPr lang="en-US" sz="3200" b="1" i="1" dirty="0">
                <a:solidFill>
                  <a:srgbClr val="FF0000"/>
                </a:solidFill>
                <a:latin typeface="Candara" pitchFamily="34" charset="0"/>
              </a:rPr>
              <a:t>(angle of Louis).</a:t>
            </a:r>
          </a:p>
          <a:p>
            <a:pPr algn="l"/>
            <a:r>
              <a:rPr lang="en-US" sz="2800" b="1" i="1" dirty="0">
                <a:latin typeface="Candara" pitchFamily="34" charset="0"/>
              </a:rPr>
              <a:t>formed by the articulation of the manubrium with the body of the sternum,.</a:t>
            </a:r>
          </a:p>
          <a:p>
            <a:pPr algn="l"/>
            <a:endParaRPr lang="en-US" sz="2800" b="1" i="1" dirty="0">
              <a:latin typeface="Candara" pitchFamily="34" charset="0"/>
            </a:endParaRPr>
          </a:p>
          <a:p>
            <a:pPr algn="l"/>
            <a:r>
              <a:rPr lang="en-US" sz="2800" b="1" i="1" dirty="0">
                <a:latin typeface="Candara" pitchFamily="34" charset="0"/>
              </a:rPr>
              <a:t> </a:t>
            </a:r>
            <a:r>
              <a:rPr lang="en-US" sz="2800" b="1" i="1" dirty="0">
                <a:solidFill>
                  <a:srgbClr val="0307BD"/>
                </a:solidFill>
                <a:latin typeface="Candara" pitchFamily="34" charset="0"/>
              </a:rPr>
              <a:t>The transverse ridge </a:t>
            </a:r>
            <a:r>
              <a:rPr lang="en-US" sz="2800" b="1" i="1" dirty="0">
                <a:latin typeface="Candara" pitchFamily="34" charset="0"/>
              </a:rPr>
              <a:t>lies at the level of the second costal cartilage.</a:t>
            </a:r>
          </a:p>
          <a:p>
            <a:pPr algn="l"/>
            <a:endParaRPr lang="en-US" sz="2800" b="1" i="1" dirty="0">
              <a:latin typeface="Candara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sz="2800" b="1" i="1" dirty="0">
                <a:solidFill>
                  <a:srgbClr val="C604BD"/>
                </a:solidFill>
                <a:latin typeface="Candara" pitchFamily="34" charset="0"/>
              </a:rPr>
              <a:t>The point from which all costal cartilages and ribs are counted.</a:t>
            </a:r>
            <a:r>
              <a:rPr lang="en-US" sz="2800" b="1" i="1" dirty="0">
                <a:latin typeface="Candara" pitchFamily="34" charset="0"/>
              </a:rPr>
              <a:t>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010400" y="438834"/>
            <a:ext cx="1604947" cy="5686420"/>
            <a:chOff x="4446" y="144"/>
            <a:chExt cx="1155" cy="4032"/>
          </a:xfrm>
        </p:grpSpPr>
        <p:pic>
          <p:nvPicPr>
            <p:cNvPr id="6" name="Picture 5" descr="F:\mycd\diagram\thorax\ribstrnm\strnmlat.bmp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46" y="144"/>
              <a:ext cx="1155" cy="4032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4944" y="240"/>
              <a:ext cx="336" cy="1056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5280" y="1296"/>
              <a:ext cx="48" cy="240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 rot="-6220301">
              <a:off x="5063" y="1129"/>
              <a:ext cx="400" cy="350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</p:grpSp>
      <p:sp>
        <p:nvSpPr>
          <p:cNvPr id="11" name="مستطيل 10"/>
          <p:cNvSpPr/>
          <p:nvPr/>
        </p:nvSpPr>
        <p:spPr>
          <a:xfrm>
            <a:off x="228600" y="115669"/>
            <a:ext cx="1896673" cy="646331"/>
          </a:xfrm>
          <a:prstGeom prst="rect">
            <a:avLst/>
          </a:prstGeom>
          <a:ln w="57150">
            <a:solidFill>
              <a:srgbClr val="00FF00"/>
            </a:solidFill>
          </a:ln>
        </p:spPr>
        <p:txBody>
          <a:bodyPr wrap="none">
            <a:spAutoFit/>
          </a:bodyPr>
          <a:lstStyle/>
          <a:p>
            <a:pPr algn="l"/>
            <a:r>
              <a:rPr lang="en-US" sz="3600" b="1" i="1" dirty="0">
                <a:solidFill>
                  <a:srgbClr val="FF0000"/>
                </a:solidFill>
                <a:latin typeface="Candara" pitchFamily="34" charset="0"/>
              </a:rPr>
              <a:t>Sternum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Wednesday 11 October 2023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8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Afar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52400" y="914400"/>
            <a:ext cx="3048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="1" i="1" dirty="0">
                <a:solidFill>
                  <a:srgbClr val="FF0000"/>
                </a:solidFill>
                <a:latin typeface="Candara" panose="020E0502030303020204" pitchFamily="34" charset="0"/>
              </a:rPr>
              <a:t>The sternal angle </a:t>
            </a:r>
            <a:r>
              <a:rPr lang="en-US" sz="2800" b="1" i="1" dirty="0">
                <a:latin typeface="Candara" panose="020E0502030303020204" pitchFamily="34" charset="0"/>
              </a:rPr>
              <a:t>lies opposite the intervertebral</a:t>
            </a:r>
            <a:r>
              <a:rPr lang="en-US" sz="2400" b="1" i="1" dirty="0">
                <a:latin typeface="Candara" panose="020E0502030303020204" pitchFamily="34" charset="0"/>
              </a:rPr>
              <a:t> </a:t>
            </a:r>
            <a:r>
              <a:rPr lang="en-US" sz="2800" b="1" i="1" dirty="0">
                <a:latin typeface="Candara" panose="020E0502030303020204" pitchFamily="34" charset="0"/>
              </a:rPr>
              <a:t>disc between the </a:t>
            </a:r>
            <a:r>
              <a:rPr lang="en-US" sz="2800" b="1" i="1" dirty="0">
                <a:solidFill>
                  <a:srgbClr val="0307BD"/>
                </a:solidFill>
                <a:latin typeface="Candara" panose="020E0502030303020204" pitchFamily="34" charset="0"/>
              </a:rPr>
              <a:t>fourth and fifth thoracic vertebrae</a:t>
            </a:r>
            <a:r>
              <a:rPr lang="en-US" sz="2400" b="1" i="1" dirty="0">
                <a:solidFill>
                  <a:srgbClr val="0307BD"/>
                </a:solidFill>
                <a:latin typeface="Candara" panose="020E0502030303020204" pitchFamily="34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31055" t="22500" r="33789" b="29687"/>
          <a:stretch>
            <a:fillRect/>
          </a:stretch>
        </p:blipFill>
        <p:spPr bwMode="auto">
          <a:xfrm>
            <a:off x="3505200" y="533400"/>
            <a:ext cx="5483540" cy="4661008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ffectLst/>
        </p:spPr>
      </p:pic>
      <p:sp>
        <p:nvSpPr>
          <p:cNvPr id="4" name="مستطيل 3"/>
          <p:cNvSpPr/>
          <p:nvPr/>
        </p:nvSpPr>
        <p:spPr>
          <a:xfrm>
            <a:off x="152400" y="76200"/>
            <a:ext cx="1896673" cy="646331"/>
          </a:xfrm>
          <a:prstGeom prst="rect">
            <a:avLst/>
          </a:prstGeom>
          <a:ln w="57150">
            <a:solidFill>
              <a:srgbClr val="00FF00"/>
            </a:solidFill>
          </a:ln>
        </p:spPr>
        <p:txBody>
          <a:bodyPr wrap="none">
            <a:spAutoFit/>
          </a:bodyPr>
          <a:lstStyle/>
          <a:p>
            <a:pPr algn="l"/>
            <a:r>
              <a:rPr lang="en-US" sz="3600" b="1" i="1" dirty="0">
                <a:solidFill>
                  <a:srgbClr val="FF0000"/>
                </a:solidFill>
                <a:latin typeface="Candara" pitchFamily="34" charset="0"/>
              </a:rPr>
              <a:t>Sternum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0" y="76200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Wednesday 11 October 2023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9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Afar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5356259"/>
            <a:ext cx="8610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Candara" panose="020E0502030303020204" pitchFamily="34" charset="0"/>
              </a:rPr>
              <a:t>The xiphisternal joint </a:t>
            </a:r>
            <a:r>
              <a:rPr lang="en-US" sz="2800" b="1" i="1" dirty="0">
                <a:latin typeface="Candara" panose="020E0502030303020204" pitchFamily="34" charset="0"/>
              </a:rPr>
              <a:t>lies opposite the body of the </a:t>
            </a:r>
            <a:r>
              <a:rPr lang="en-US" sz="2800" b="1" i="1" dirty="0">
                <a:solidFill>
                  <a:srgbClr val="0307BD"/>
                </a:solidFill>
                <a:latin typeface="Candara" panose="020E0502030303020204" pitchFamily="34" charset="0"/>
              </a:rPr>
              <a:t>ninth thoracic vertebra</a:t>
            </a:r>
            <a:endParaRPr lang="ar-IQ" sz="2800" b="1" i="1" dirty="0">
              <a:solidFill>
                <a:srgbClr val="0307BD"/>
              </a:solidFill>
              <a:latin typeface="Candara" panose="020E0502030303020204" pitchFamily="3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|1.3|1.5|18.9|6.2|1.7|3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15.7|22.4|55.2|6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|12.3|5.1|4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9.4|17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10.1|67.1|12.2|13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1799</TotalTime>
  <Words>2350</Words>
  <Application>Microsoft Office PowerPoint</Application>
  <PresentationFormat>On-screen Show (4:3)</PresentationFormat>
  <Paragraphs>390</Paragraphs>
  <Slides>46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46</vt:i4>
      </vt:variant>
    </vt:vector>
  </HeadingPairs>
  <TitlesOfParts>
    <vt:vector size="49" baseType="lpstr"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Typical ribs (3-10) Have</vt:lpstr>
      <vt:lpstr>PowerPoint Presentation</vt:lpstr>
      <vt:lpstr>The first rib</vt:lpstr>
      <vt:lpstr>The first rib</vt:lpstr>
      <vt:lpstr>The first rib</vt:lpstr>
      <vt:lpstr>The second rib</vt:lpstr>
      <vt:lpstr>Sternal angle</vt:lpstr>
      <vt:lpstr>Cervical rib</vt:lpstr>
      <vt:lpstr>Cervical rib</vt:lpstr>
      <vt:lpstr>PowerPoint Presentation</vt:lpstr>
      <vt:lpstr>PowerPoint Presentation</vt:lpstr>
      <vt:lpstr>External intercostal</vt:lpstr>
      <vt:lpstr>PowerPoint Presentation</vt:lpstr>
      <vt:lpstr>Internal intercostal</vt:lpstr>
      <vt:lpstr>Internal intercostal</vt:lpstr>
      <vt:lpstr>Internal intercostal</vt:lpstr>
      <vt:lpstr>Innermost intercostal</vt:lpstr>
      <vt:lpstr>Innermost intercostal</vt:lpstr>
      <vt:lpstr>Subcostalis &amp; Transversus Thoracis</vt:lpstr>
      <vt:lpstr>Subcostalis </vt:lpstr>
      <vt:lpstr>Transversus thoracis</vt:lpstr>
      <vt:lpstr>Endothoracic fascia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Hamza Muhammad</cp:lastModifiedBy>
  <cp:revision>75</cp:revision>
  <dcterms:created xsi:type="dcterms:W3CDTF">2006-08-16T00:00:00Z</dcterms:created>
  <dcterms:modified xsi:type="dcterms:W3CDTF">2023-10-11T05:58:58Z</dcterms:modified>
</cp:coreProperties>
</file>