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94" r:id="rId6"/>
    <p:sldId id="260" r:id="rId7"/>
    <p:sldId id="261" r:id="rId8"/>
    <p:sldId id="262" r:id="rId9"/>
    <p:sldId id="263" r:id="rId10"/>
    <p:sldId id="264" r:id="rId11"/>
    <p:sldId id="265" r:id="rId12"/>
    <p:sldId id="266" r:id="rId13"/>
    <p:sldId id="267" r:id="rId14"/>
    <p:sldId id="268" r:id="rId15"/>
    <p:sldId id="269" r:id="rId16"/>
    <p:sldId id="295" r:id="rId17"/>
    <p:sldId id="270" r:id="rId18"/>
    <p:sldId id="271" r:id="rId19"/>
    <p:sldId id="272" r:id="rId20"/>
    <p:sldId id="273" r:id="rId21"/>
    <p:sldId id="296" r:id="rId22"/>
    <p:sldId id="297" r:id="rId23"/>
    <p:sldId id="274" r:id="rId24"/>
    <p:sldId id="300" r:id="rId25"/>
    <p:sldId id="301" r:id="rId26"/>
    <p:sldId id="275" r:id="rId27"/>
    <p:sldId id="276" r:id="rId28"/>
    <p:sldId id="277" r:id="rId29"/>
    <p:sldId id="302" r:id="rId30"/>
    <p:sldId id="278" r:id="rId31"/>
    <p:sldId id="279" r:id="rId32"/>
    <p:sldId id="280" r:id="rId33"/>
    <p:sldId id="281" r:id="rId34"/>
    <p:sldId id="282" r:id="rId35"/>
    <p:sldId id="283" r:id="rId36"/>
    <p:sldId id="288" r:id="rId37"/>
    <p:sldId id="285" r:id="rId38"/>
    <p:sldId id="289" r:id="rId39"/>
    <p:sldId id="286" r:id="rId40"/>
    <p:sldId id="290" r:id="rId41"/>
    <p:sldId id="291" r:id="rId42"/>
    <p:sldId id="292" r:id="rId43"/>
    <p:sldId id="284" r:id="rId44"/>
    <p:sldId id="293" r:id="rId45"/>
    <p:sldId id="298" r:id="rId46"/>
    <p:sldId id="28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639" autoAdjust="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39167-1344-42D7-B9F1-CFB412A9A8FC}" type="datetimeFigureOut">
              <a:rPr lang="en-US" smtClean="0"/>
              <a:t>10/24/2021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FC0E2-D5D8-496A-9B46-5C298B97D754}" type="slidenum">
              <a:rPr lang="en-US" smtClean="0"/>
              <a:t>‹#›</a:t>
            </a:fld>
            <a:endParaRPr lang="en-US"/>
          </a:p>
        </p:txBody>
      </p:sp>
    </p:spTree>
    <p:extLst>
      <p:ext uri="{BB962C8B-B14F-4D97-AF65-F5344CB8AC3E}">
        <p14:creationId xmlns:p14="http://schemas.microsoft.com/office/powerpoint/2010/main" val="209575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structural (constitutional) isomers</a:t>
            </a:r>
          </a:p>
          <a:p>
            <a:r>
              <a:rPr lang="en-US" dirty="0"/>
              <a:t>b. configurational isomers (same bond pattern, but not interconvertible by 􀀁-</a:t>
            </a:r>
          </a:p>
          <a:p>
            <a:r>
              <a:rPr lang="en-US" dirty="0"/>
              <a:t>bond rotations)</a:t>
            </a:r>
          </a:p>
          <a:p>
            <a:r>
              <a:rPr lang="en-US" dirty="0"/>
              <a:t>c. conformational isomers</a:t>
            </a:r>
          </a:p>
        </p:txBody>
      </p:sp>
      <p:sp>
        <p:nvSpPr>
          <p:cNvPr id="4" name="Slide Number Placeholder 3"/>
          <p:cNvSpPr>
            <a:spLocks noGrp="1"/>
          </p:cNvSpPr>
          <p:nvPr>
            <p:ph type="sldNum" sz="quarter" idx="10"/>
          </p:nvPr>
        </p:nvSpPr>
        <p:spPr/>
        <p:txBody>
          <a:bodyPr/>
          <a:lstStyle/>
          <a:p>
            <a:fld id="{028FC0E2-D5D8-496A-9B46-5C298B97D754}" type="slidenum">
              <a:rPr lang="en-US" smtClean="0"/>
              <a:t>38</a:t>
            </a:fld>
            <a:endParaRPr lang="en-US"/>
          </a:p>
        </p:txBody>
      </p:sp>
    </p:spTree>
    <p:extLst>
      <p:ext uri="{BB962C8B-B14F-4D97-AF65-F5344CB8AC3E}">
        <p14:creationId xmlns:p14="http://schemas.microsoft.com/office/powerpoint/2010/main" val="1902809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403B11-3D9E-4691-B5B4-50034DAC99FA}"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58647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03B11-3D9E-4691-B5B4-50034DAC99FA}"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359351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03B11-3D9E-4691-B5B4-50034DAC99FA}"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178726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03B11-3D9E-4691-B5B4-50034DAC99FA}"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317340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03B11-3D9E-4691-B5B4-50034DAC99FA}"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109749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03B11-3D9E-4691-B5B4-50034DAC99FA}"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81883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403B11-3D9E-4691-B5B4-50034DAC99FA}" type="datetimeFigureOut">
              <a:rPr lang="en-US" smtClean="0"/>
              <a:t>10/24/2021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201822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403B11-3D9E-4691-B5B4-50034DAC99FA}" type="datetimeFigureOut">
              <a:rPr lang="en-US" smtClean="0"/>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81204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03B11-3D9E-4691-B5B4-50034DAC99FA}" type="datetimeFigureOut">
              <a:rPr lang="en-US" smtClean="0"/>
              <a:t>10/24/2021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332092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403B11-3D9E-4691-B5B4-50034DAC99FA}"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238141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403B11-3D9E-4691-B5B4-50034DAC99FA}"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37F26-581F-4188-9646-487BF61458E6}" type="slidenum">
              <a:rPr lang="en-US" smtClean="0"/>
              <a:t>‹#›</a:t>
            </a:fld>
            <a:endParaRPr lang="en-US"/>
          </a:p>
        </p:txBody>
      </p:sp>
    </p:spTree>
    <p:extLst>
      <p:ext uri="{BB962C8B-B14F-4D97-AF65-F5344CB8AC3E}">
        <p14:creationId xmlns:p14="http://schemas.microsoft.com/office/powerpoint/2010/main" val="186730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03B11-3D9E-4691-B5B4-50034DAC99FA}" type="datetimeFigureOut">
              <a:rPr lang="en-US" smtClean="0"/>
              <a:t>10/24/2021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37F26-581F-4188-9646-487BF61458E6}" type="slidenum">
              <a:rPr lang="en-US" smtClean="0"/>
              <a:t>‹#›</a:t>
            </a:fld>
            <a:endParaRPr lang="en-US"/>
          </a:p>
        </p:txBody>
      </p:sp>
    </p:spTree>
    <p:extLst>
      <p:ext uri="{BB962C8B-B14F-4D97-AF65-F5344CB8AC3E}">
        <p14:creationId xmlns:p14="http://schemas.microsoft.com/office/powerpoint/2010/main" val="411483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oG1aCQvkkD0"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1392" y="2680707"/>
            <a:ext cx="6250546" cy="2387600"/>
          </a:xfrm>
        </p:spPr>
        <p:txBody>
          <a:bodyPr>
            <a:noAutofit/>
          </a:bodyPr>
          <a:lstStyle/>
          <a:p>
            <a:r>
              <a:rPr lang="en-US" sz="4000" b="1" dirty="0">
                <a:latin typeface="+mn-lt"/>
              </a:rPr>
              <a:t>Chapter 2</a:t>
            </a:r>
            <a:br>
              <a:rPr lang="en-US" sz="4000" b="1" dirty="0">
                <a:latin typeface="+mn-lt"/>
              </a:rPr>
            </a:br>
            <a:br>
              <a:rPr lang="en-US" sz="4000" b="1" dirty="0">
                <a:latin typeface="+mn-lt"/>
              </a:rPr>
            </a:br>
            <a:r>
              <a:rPr lang="en-US" sz="4000" b="1" dirty="0">
                <a:latin typeface="+mn-lt"/>
              </a:rPr>
              <a:t>Alkanes and Cycloalkanes;</a:t>
            </a:r>
            <a:br>
              <a:rPr lang="en-US" sz="4000" b="1" dirty="0">
                <a:latin typeface="+mn-lt"/>
              </a:rPr>
            </a:br>
            <a:r>
              <a:rPr lang="en-US" sz="4000" b="1" dirty="0">
                <a:latin typeface="+mn-lt"/>
              </a:rPr>
              <a:t>Conformational and Geometrical Isomerism</a:t>
            </a:r>
          </a:p>
        </p:txBody>
      </p:sp>
      <p:pic>
        <p:nvPicPr>
          <p:cNvPr id="4" name="Picture 3"/>
          <p:cNvPicPr>
            <a:picLocks noChangeAspect="1"/>
          </p:cNvPicPr>
          <p:nvPr/>
        </p:nvPicPr>
        <p:blipFill>
          <a:blip r:embed="rId2"/>
          <a:stretch>
            <a:fillRect/>
          </a:stretch>
        </p:blipFill>
        <p:spPr>
          <a:xfrm>
            <a:off x="430129" y="1171976"/>
            <a:ext cx="3510806" cy="4288665"/>
          </a:xfrm>
          <a:prstGeom prst="rect">
            <a:avLst/>
          </a:prstGeom>
        </p:spPr>
      </p:pic>
    </p:spTree>
    <p:extLst>
      <p:ext uri="{BB962C8B-B14F-4D97-AF65-F5344CB8AC3E}">
        <p14:creationId xmlns:p14="http://schemas.microsoft.com/office/powerpoint/2010/main" val="1955564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b="1" i="0" u="none" strike="noStrike" baseline="0" dirty="0">
                <a:latin typeface="TradeGothicLTStd-Bd2"/>
              </a:rPr>
              <a:t>6. </a:t>
            </a:r>
            <a:r>
              <a:rPr lang="en-US" b="0" i="0" u="none" strike="noStrike" baseline="0" dirty="0">
                <a:latin typeface="MinionPro-Regular"/>
              </a:rPr>
              <a:t>If two or more different types of substituents are present, they are listed alphabetically, except that prefixes such as </a:t>
            </a:r>
            <a:r>
              <a:rPr lang="en-US" b="0" i="1" u="none" strike="noStrike" baseline="0" dirty="0">
                <a:latin typeface="MinionPro-It"/>
              </a:rPr>
              <a:t>di</a:t>
            </a:r>
            <a:r>
              <a:rPr lang="en-US" b="0" i="0" u="none" strike="noStrike" baseline="0" dirty="0">
                <a:latin typeface="MinionPro-Regular"/>
              </a:rPr>
              <a:t>- and </a:t>
            </a:r>
            <a:r>
              <a:rPr lang="en-US" b="0" i="1" u="none" strike="noStrike" baseline="0" dirty="0">
                <a:latin typeface="MinionPro-It"/>
              </a:rPr>
              <a:t>tri</a:t>
            </a:r>
            <a:r>
              <a:rPr lang="en-US" b="0" i="0" u="none" strike="noStrike" baseline="0" dirty="0">
                <a:latin typeface="MinionPro-Regular"/>
              </a:rPr>
              <a:t>- are not considered when alphabetizing.</a:t>
            </a:r>
          </a:p>
          <a:p>
            <a:pPr marL="0" indent="0">
              <a:buNone/>
            </a:pPr>
            <a:r>
              <a:rPr lang="en-US" sz="2400" b="1" i="0" u="none" strike="noStrike" baseline="0" dirty="0">
                <a:latin typeface="TradeGothicLTStd-Bd2"/>
              </a:rPr>
              <a:t>7. </a:t>
            </a:r>
            <a:r>
              <a:rPr lang="en-US" b="0" i="0" u="none" strike="noStrike" baseline="0" dirty="0">
                <a:latin typeface="MinionPro-Regular"/>
              </a:rPr>
              <a:t>Punctuation is important when writing IUPAC names. IUPAC names for hydrocarbons are written as one word. Numbers are separated from each other by commas and are separated from letters by hyphens. There is no space between the last named substituent and the name of the parent alkane that follows it.</a:t>
            </a:r>
            <a:endParaRPr lang="en-US" dirty="0"/>
          </a:p>
        </p:txBody>
      </p:sp>
    </p:spTree>
    <p:extLst>
      <p:ext uri="{BB962C8B-B14F-4D97-AF65-F5344CB8AC3E}">
        <p14:creationId xmlns:p14="http://schemas.microsoft.com/office/powerpoint/2010/main" val="214539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a:xfrm>
            <a:off x="722290" y="1358374"/>
            <a:ext cx="10515600" cy="4351338"/>
          </a:xfrm>
        </p:spPr>
        <p:txBody>
          <a:bodyPr/>
          <a:lstStyle/>
          <a:p>
            <a:pPr marL="0" indent="0">
              <a:buNone/>
            </a:pPr>
            <a:r>
              <a:rPr lang="en-US" sz="2000" b="1" i="0" u="none" strike="noStrike" baseline="0" dirty="0"/>
              <a:t>1. </a:t>
            </a:r>
            <a:r>
              <a:rPr lang="en-US" sz="2400" b="0" i="0" u="none" strike="noStrike" baseline="0" dirty="0"/>
              <a:t>Locate the longest continuous carbon chain. This gives the name of the parent hydrocarbon. For example,</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000" b="1" i="0" u="none" strike="noStrike" baseline="0" dirty="0"/>
              <a:t>2. </a:t>
            </a:r>
            <a:r>
              <a:rPr lang="en-US" sz="2400" b="0" i="0" u="none" strike="noStrike" baseline="0" dirty="0"/>
              <a:t>Number the longest chain beginning at the end nearest the first branch point. For example,</a:t>
            </a:r>
          </a:p>
          <a:p>
            <a:pPr marL="0" indent="0">
              <a:buNone/>
            </a:pPr>
            <a:endParaRPr lang="en-US" dirty="0"/>
          </a:p>
        </p:txBody>
      </p:sp>
      <p:pic>
        <p:nvPicPr>
          <p:cNvPr id="4" name="Picture 3"/>
          <p:cNvPicPr>
            <a:picLocks noChangeAspect="1"/>
          </p:cNvPicPr>
          <p:nvPr/>
        </p:nvPicPr>
        <p:blipFill>
          <a:blip r:embed="rId2"/>
          <a:stretch>
            <a:fillRect/>
          </a:stretch>
        </p:blipFill>
        <p:spPr>
          <a:xfrm>
            <a:off x="2356834" y="2223054"/>
            <a:ext cx="5439915" cy="984764"/>
          </a:xfrm>
          <a:prstGeom prst="rect">
            <a:avLst/>
          </a:prstGeom>
        </p:spPr>
      </p:pic>
      <p:pic>
        <p:nvPicPr>
          <p:cNvPr id="5" name="Picture 4"/>
          <p:cNvPicPr>
            <a:picLocks noChangeAspect="1"/>
          </p:cNvPicPr>
          <p:nvPr/>
        </p:nvPicPr>
        <p:blipFill>
          <a:blip r:embed="rId3"/>
          <a:stretch>
            <a:fillRect/>
          </a:stretch>
        </p:blipFill>
        <p:spPr>
          <a:xfrm>
            <a:off x="2987899" y="4072278"/>
            <a:ext cx="4966484" cy="1098119"/>
          </a:xfrm>
          <a:prstGeom prst="rect">
            <a:avLst/>
          </a:prstGeom>
        </p:spPr>
      </p:pic>
      <p:pic>
        <p:nvPicPr>
          <p:cNvPr id="6" name="Picture 5"/>
          <p:cNvPicPr>
            <a:picLocks noChangeAspect="1"/>
          </p:cNvPicPr>
          <p:nvPr/>
        </p:nvPicPr>
        <p:blipFill>
          <a:blip r:embed="rId4"/>
          <a:stretch>
            <a:fillRect/>
          </a:stretch>
        </p:blipFill>
        <p:spPr>
          <a:xfrm>
            <a:off x="3361689" y="5170397"/>
            <a:ext cx="4435060" cy="1532564"/>
          </a:xfrm>
          <a:prstGeom prst="rect">
            <a:avLst/>
          </a:prstGeom>
        </p:spPr>
      </p:pic>
    </p:spTree>
    <p:extLst>
      <p:ext uri="{BB962C8B-B14F-4D97-AF65-F5344CB8AC3E}">
        <p14:creationId xmlns:p14="http://schemas.microsoft.com/office/powerpoint/2010/main" val="2843576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46436" y="386366"/>
            <a:ext cx="4591050" cy="1600536"/>
          </a:xfrm>
          <a:prstGeom prst="rect">
            <a:avLst/>
          </a:prstGeom>
        </p:spPr>
      </p:pic>
      <p:pic>
        <p:nvPicPr>
          <p:cNvPr id="9" name="Content Placeholder 8"/>
          <p:cNvPicPr>
            <a:picLocks noGrp="1" noChangeAspect="1"/>
          </p:cNvPicPr>
          <p:nvPr>
            <p:ph idx="1"/>
          </p:nvPr>
        </p:nvPicPr>
        <p:blipFill>
          <a:blip r:embed="rId3"/>
          <a:stretch>
            <a:fillRect/>
          </a:stretch>
        </p:blipFill>
        <p:spPr>
          <a:xfrm>
            <a:off x="2346436" y="1683742"/>
            <a:ext cx="4714875" cy="1129785"/>
          </a:xfrm>
          <a:prstGeom prst="rect">
            <a:avLst/>
          </a:prstGeom>
        </p:spPr>
      </p:pic>
      <p:sp>
        <p:nvSpPr>
          <p:cNvPr id="10" name="TextBox 9"/>
          <p:cNvSpPr txBox="1"/>
          <p:nvPr/>
        </p:nvSpPr>
        <p:spPr>
          <a:xfrm>
            <a:off x="631065" y="3116687"/>
            <a:ext cx="10715222" cy="369332"/>
          </a:xfrm>
          <a:prstGeom prst="rect">
            <a:avLst/>
          </a:prstGeom>
          <a:noFill/>
        </p:spPr>
        <p:txBody>
          <a:bodyPr wrap="square" rtlCol="0">
            <a:spAutoFit/>
          </a:bodyPr>
          <a:lstStyle/>
          <a:p>
            <a:r>
              <a:rPr lang="en-US" sz="1600" b="1" i="0" u="none" strike="noStrike" baseline="0" dirty="0">
                <a:latin typeface="TradeGothicLTStd-Bd2"/>
              </a:rPr>
              <a:t>3.</a:t>
            </a:r>
            <a:r>
              <a:rPr lang="en-US" sz="1600" b="1" i="0" u="none" strike="noStrike" baseline="0" dirty="0">
                <a:solidFill>
                  <a:srgbClr val="0066FF"/>
                </a:solidFill>
                <a:latin typeface="TradeGothicLTStd-Bd2"/>
              </a:rPr>
              <a:t> </a:t>
            </a:r>
            <a:r>
              <a:rPr lang="en-US" b="0" i="0" u="none" strike="noStrike" baseline="0" dirty="0">
                <a:solidFill>
                  <a:srgbClr val="000000"/>
                </a:solidFill>
                <a:latin typeface="MinionPro-Regular"/>
              </a:rPr>
              <a:t>Write the name as one word, placing substituents in alphabetic order and using proper punctuation.</a:t>
            </a:r>
            <a:endParaRPr lang="en-US" dirty="0"/>
          </a:p>
        </p:txBody>
      </p:sp>
      <p:sp>
        <p:nvSpPr>
          <p:cNvPr id="11" name="TextBox 10"/>
          <p:cNvSpPr txBox="1"/>
          <p:nvPr/>
        </p:nvSpPr>
        <p:spPr>
          <a:xfrm>
            <a:off x="850006" y="3747752"/>
            <a:ext cx="8332631" cy="923330"/>
          </a:xfrm>
          <a:prstGeom prst="rect">
            <a:avLst/>
          </a:prstGeom>
          <a:noFill/>
        </p:spPr>
        <p:txBody>
          <a:bodyPr wrap="square" rtlCol="0">
            <a:spAutoFit/>
          </a:bodyPr>
          <a:lstStyle/>
          <a:p>
            <a:r>
              <a:rPr lang="en-US" b="1" dirty="0">
                <a:solidFill>
                  <a:schemeClr val="accent1">
                    <a:lumMod val="75000"/>
                  </a:schemeClr>
                </a:solidFill>
              </a:rPr>
              <a:t>Example 2.2</a:t>
            </a:r>
          </a:p>
          <a:p>
            <a:endParaRPr lang="en-US" b="1" dirty="0">
              <a:solidFill>
                <a:schemeClr val="accent1">
                  <a:lumMod val="75000"/>
                </a:schemeClr>
              </a:solidFill>
            </a:endParaRPr>
          </a:p>
          <a:p>
            <a:endParaRPr lang="en-US" b="1" dirty="0">
              <a:solidFill>
                <a:schemeClr val="accent1">
                  <a:lumMod val="75000"/>
                </a:schemeClr>
              </a:solidFill>
            </a:endParaRPr>
          </a:p>
        </p:txBody>
      </p:sp>
      <p:pic>
        <p:nvPicPr>
          <p:cNvPr id="12" name="Picture 11"/>
          <p:cNvPicPr>
            <a:picLocks noChangeAspect="1"/>
          </p:cNvPicPr>
          <p:nvPr/>
        </p:nvPicPr>
        <p:blipFill>
          <a:blip r:embed="rId4"/>
          <a:stretch>
            <a:fillRect/>
          </a:stretch>
        </p:blipFill>
        <p:spPr>
          <a:xfrm>
            <a:off x="2114617" y="3486019"/>
            <a:ext cx="4273035" cy="1794319"/>
          </a:xfrm>
          <a:prstGeom prst="rect">
            <a:avLst/>
          </a:prstGeom>
        </p:spPr>
      </p:pic>
      <p:sp>
        <p:nvSpPr>
          <p:cNvPr id="13" name="TextBox 12"/>
          <p:cNvSpPr txBox="1"/>
          <p:nvPr/>
        </p:nvSpPr>
        <p:spPr>
          <a:xfrm>
            <a:off x="2653048" y="5649670"/>
            <a:ext cx="3953814" cy="369332"/>
          </a:xfrm>
          <a:prstGeom prst="rect">
            <a:avLst/>
          </a:prstGeom>
          <a:noFill/>
        </p:spPr>
        <p:txBody>
          <a:bodyPr wrap="square" rtlCol="0">
            <a:spAutoFit/>
          </a:bodyPr>
          <a:lstStyle/>
          <a:p>
            <a:r>
              <a:rPr lang="en-US" dirty="0"/>
              <a:t> 2,2-dimethylpentane</a:t>
            </a:r>
          </a:p>
        </p:txBody>
      </p:sp>
    </p:spTree>
    <p:extLst>
      <p:ext uri="{BB962C8B-B14F-4D97-AF65-F5344CB8AC3E}">
        <p14:creationId xmlns:p14="http://schemas.microsoft.com/office/powerpoint/2010/main" val="237540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2.4 Alkyl and Halogen Substituents</a:t>
            </a:r>
          </a:p>
        </p:txBody>
      </p:sp>
      <p:pic>
        <p:nvPicPr>
          <p:cNvPr id="4" name="Content Placeholder 3"/>
          <p:cNvPicPr>
            <a:picLocks noGrp="1" noChangeAspect="1"/>
          </p:cNvPicPr>
          <p:nvPr>
            <p:ph idx="1"/>
          </p:nvPr>
        </p:nvPicPr>
        <p:blipFill>
          <a:blip r:embed="rId2"/>
          <a:stretch>
            <a:fillRect/>
          </a:stretch>
        </p:blipFill>
        <p:spPr>
          <a:xfrm>
            <a:off x="2305319" y="1815305"/>
            <a:ext cx="5459234" cy="1262745"/>
          </a:xfrm>
          <a:prstGeom prst="rect">
            <a:avLst/>
          </a:prstGeom>
        </p:spPr>
      </p:pic>
      <p:pic>
        <p:nvPicPr>
          <p:cNvPr id="5" name="Picture 4"/>
          <p:cNvPicPr>
            <a:picLocks noChangeAspect="1"/>
          </p:cNvPicPr>
          <p:nvPr/>
        </p:nvPicPr>
        <p:blipFill>
          <a:blip r:embed="rId3"/>
          <a:stretch>
            <a:fillRect/>
          </a:stretch>
        </p:blipFill>
        <p:spPr>
          <a:xfrm>
            <a:off x="2215166" y="3202667"/>
            <a:ext cx="6571243" cy="1691305"/>
          </a:xfrm>
          <a:prstGeom prst="rect">
            <a:avLst/>
          </a:prstGeom>
        </p:spPr>
      </p:pic>
      <p:pic>
        <p:nvPicPr>
          <p:cNvPr id="6" name="Picture 5"/>
          <p:cNvPicPr>
            <a:picLocks noChangeAspect="1"/>
          </p:cNvPicPr>
          <p:nvPr/>
        </p:nvPicPr>
        <p:blipFill>
          <a:blip r:embed="rId4"/>
          <a:stretch>
            <a:fillRect/>
          </a:stretch>
        </p:blipFill>
        <p:spPr>
          <a:xfrm>
            <a:off x="2305319" y="5018589"/>
            <a:ext cx="6110118" cy="1614031"/>
          </a:xfrm>
          <a:prstGeom prst="rect">
            <a:avLst/>
          </a:prstGeom>
        </p:spPr>
      </p:pic>
    </p:spTree>
    <p:extLst>
      <p:ext uri="{BB962C8B-B14F-4D97-AF65-F5344CB8AC3E}">
        <p14:creationId xmlns:p14="http://schemas.microsoft.com/office/powerpoint/2010/main" val="191750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4501" y="406688"/>
            <a:ext cx="7311572" cy="3227823"/>
          </a:xfrm>
          <a:prstGeom prst="rect">
            <a:avLst/>
          </a:prstGeom>
        </p:spPr>
      </p:pic>
      <p:sp>
        <p:nvSpPr>
          <p:cNvPr id="5" name="TextBox 4"/>
          <p:cNvSpPr txBox="1"/>
          <p:nvPr/>
        </p:nvSpPr>
        <p:spPr>
          <a:xfrm>
            <a:off x="1275008" y="3773510"/>
            <a:ext cx="9401578" cy="2339102"/>
          </a:xfrm>
          <a:prstGeom prst="rect">
            <a:avLst/>
          </a:prstGeom>
          <a:noFill/>
        </p:spPr>
        <p:txBody>
          <a:bodyPr wrap="square" rtlCol="0">
            <a:spAutoFit/>
          </a:bodyPr>
          <a:lstStyle/>
          <a:p>
            <a:r>
              <a:rPr lang="en-US" b="1" i="0" u="none" strike="noStrike" baseline="0" dirty="0">
                <a:solidFill>
                  <a:srgbClr val="0066FF"/>
                </a:solidFill>
                <a:latin typeface="TradeGothicLTStd-Bd2"/>
              </a:rPr>
              <a:t>R </a:t>
            </a:r>
            <a:r>
              <a:rPr lang="en-US" b="0" i="0" u="none" strike="noStrike" baseline="0" dirty="0">
                <a:solidFill>
                  <a:srgbClr val="000000"/>
                </a:solidFill>
                <a:latin typeface="TradeGothicLTStd"/>
              </a:rPr>
              <a:t>is the general symbol for an alkyl group.</a:t>
            </a:r>
          </a:p>
          <a:p>
            <a:endParaRPr lang="en-US" dirty="0">
              <a:solidFill>
                <a:srgbClr val="000000"/>
              </a:solidFill>
              <a:latin typeface="TradeGothicLTStd"/>
            </a:endParaRPr>
          </a:p>
          <a:p>
            <a:r>
              <a:rPr lang="en-US" b="0" i="0" u="none" strike="noStrike" baseline="0" dirty="0">
                <a:latin typeface="MinionPro-Regular"/>
              </a:rPr>
              <a:t>Halogen substituents are named by changing the -</a:t>
            </a:r>
            <a:r>
              <a:rPr lang="en-US" b="0" i="1" u="none" strike="noStrike" baseline="0" dirty="0" err="1">
                <a:latin typeface="MinionPro-It"/>
              </a:rPr>
              <a:t>ine</a:t>
            </a:r>
            <a:r>
              <a:rPr lang="en-US" b="0" i="1" u="none" strike="noStrike" baseline="0" dirty="0">
                <a:latin typeface="MinionPro-It"/>
              </a:rPr>
              <a:t> </a:t>
            </a:r>
            <a:r>
              <a:rPr lang="en-US" b="0" i="0" u="none" strike="noStrike" baseline="0" dirty="0">
                <a:latin typeface="MinionPro-Regular"/>
              </a:rPr>
              <a:t>ending of the element to -</a:t>
            </a:r>
            <a:r>
              <a:rPr lang="en-US" b="0" i="1" u="none" strike="noStrike" baseline="0" dirty="0">
                <a:latin typeface="MinionPro-It"/>
              </a:rPr>
              <a:t>o</a:t>
            </a:r>
            <a:r>
              <a:rPr lang="en-US" b="0" i="0" u="none" strike="noStrike" baseline="0" dirty="0">
                <a:latin typeface="MinionPro-Regular"/>
              </a:rPr>
              <a:t>.</a:t>
            </a:r>
          </a:p>
          <a:p>
            <a:r>
              <a:rPr lang="en-US" sz="2000" b="0" i="0" u="none" strike="noStrike" baseline="0" dirty="0">
                <a:latin typeface="MinionPro-Regular"/>
              </a:rPr>
              <a:t>F</a:t>
            </a:r>
            <a:r>
              <a:rPr lang="en-US" sz="2000" b="0" i="0" u="none" strike="noStrike" baseline="0" dirty="0">
                <a:latin typeface="ProgressivePi"/>
              </a:rPr>
              <a:t>-                  </a:t>
            </a:r>
            <a:r>
              <a:rPr lang="en-US" sz="2000" b="0" i="0" u="none" strike="noStrike" baseline="0" dirty="0">
                <a:latin typeface="MinionPro-Regular"/>
              </a:rPr>
              <a:t>Cl-              Br-</a:t>
            </a:r>
            <a:r>
              <a:rPr lang="en-US" sz="2000" b="0" i="0" u="none" strike="noStrike" dirty="0">
                <a:latin typeface="MinionPro-Regular"/>
              </a:rPr>
              <a:t>             </a:t>
            </a:r>
            <a:r>
              <a:rPr lang="en-US" sz="2000" b="0" i="0" u="none" strike="noStrike" baseline="0" dirty="0">
                <a:latin typeface="MinionPro-Regular"/>
              </a:rPr>
              <a:t>I-</a:t>
            </a:r>
            <a:endParaRPr lang="en-US" sz="1600" b="0" i="0" u="none" strike="noStrike" baseline="0" dirty="0">
              <a:latin typeface="ProgressivePi"/>
            </a:endParaRPr>
          </a:p>
          <a:p>
            <a:r>
              <a:rPr lang="en-US" b="0" i="0" u="none" strike="noStrike" baseline="0" dirty="0" err="1">
                <a:latin typeface="MinionPro-Regular"/>
              </a:rPr>
              <a:t>fluoro</a:t>
            </a:r>
            <a:r>
              <a:rPr lang="en-US" b="0" i="0" u="none" strike="noStrike" baseline="0" dirty="0">
                <a:latin typeface="MinionPro-Regular"/>
              </a:rPr>
              <a:t>-           </a:t>
            </a:r>
            <a:r>
              <a:rPr lang="en-US" b="0" i="0" u="none" strike="noStrike" baseline="0" dirty="0" err="1">
                <a:latin typeface="MinionPro-Regular"/>
              </a:rPr>
              <a:t>chloro</a:t>
            </a:r>
            <a:r>
              <a:rPr lang="en-US" b="0" i="0" u="none" strike="noStrike" baseline="0" dirty="0">
                <a:latin typeface="MinionPro-Regular"/>
              </a:rPr>
              <a:t>-        </a:t>
            </a:r>
            <a:r>
              <a:rPr lang="en-US" b="0" i="0" u="none" strike="noStrike" baseline="0" dirty="0" err="1">
                <a:latin typeface="MinionPro-Regular"/>
              </a:rPr>
              <a:t>bromo</a:t>
            </a:r>
            <a:r>
              <a:rPr lang="en-US" b="0" i="0" u="none" strike="noStrike" baseline="0" dirty="0">
                <a:latin typeface="MinionPro-Regular"/>
              </a:rPr>
              <a:t>-           </a:t>
            </a:r>
            <a:r>
              <a:rPr lang="en-US" b="0" i="0" u="none" strike="noStrike" baseline="0" dirty="0" err="1">
                <a:latin typeface="MinionPro-Regular"/>
              </a:rPr>
              <a:t>iodo</a:t>
            </a:r>
            <a:r>
              <a:rPr lang="en-US" b="0" i="0" u="none" strike="noStrike" baseline="0" dirty="0">
                <a:latin typeface="MinionPro-Regular"/>
              </a:rPr>
              <a:t>-</a:t>
            </a:r>
          </a:p>
          <a:p>
            <a:endParaRPr lang="en-US" dirty="0">
              <a:latin typeface="MinionPro-Regular"/>
            </a:endParaRPr>
          </a:p>
          <a:p>
            <a:endParaRPr lang="en-US" dirty="0">
              <a:latin typeface="MinionPro-Regular"/>
            </a:endParaRPr>
          </a:p>
          <a:p>
            <a:r>
              <a:rPr lang="en-US" b="0" i="0" u="none" strike="noStrike" baseline="0" dirty="0">
                <a:latin typeface="MinionPro-Regular"/>
              </a:rPr>
              <a:t>Give the common and IUPAC names for CH</a:t>
            </a:r>
            <a:r>
              <a:rPr lang="en-US" sz="800" b="0" i="0" u="none" strike="noStrike" baseline="0" dirty="0">
                <a:latin typeface="MinionPro-Regular"/>
              </a:rPr>
              <a:t>3</a:t>
            </a:r>
            <a:r>
              <a:rPr lang="en-US" b="0" i="0" u="none" strike="noStrike" baseline="0" dirty="0">
                <a:latin typeface="MinionPro-Regular"/>
              </a:rPr>
              <a:t>CH</a:t>
            </a:r>
            <a:r>
              <a:rPr lang="en-US" sz="800" b="0" i="0" u="none" strike="noStrike" baseline="0" dirty="0">
                <a:latin typeface="MinionPro-Regular"/>
              </a:rPr>
              <a:t>2</a:t>
            </a:r>
            <a:r>
              <a:rPr lang="en-US" b="0" i="0" u="none" strike="noStrike" baseline="0" dirty="0">
                <a:latin typeface="MinionPro-Regular"/>
              </a:rPr>
              <a:t>CH</a:t>
            </a:r>
            <a:r>
              <a:rPr lang="en-US" sz="800" b="0" i="0" u="none" strike="noStrike" baseline="0" dirty="0">
                <a:latin typeface="MinionPro-Regular"/>
              </a:rPr>
              <a:t>2</a:t>
            </a:r>
            <a:r>
              <a:rPr lang="en-US" b="0" i="0" u="none" strike="noStrike" baseline="0" dirty="0">
                <a:latin typeface="MinionPro-Regular"/>
              </a:rPr>
              <a:t>Br.</a:t>
            </a:r>
            <a:endParaRPr lang="en-US" dirty="0"/>
          </a:p>
        </p:txBody>
      </p:sp>
    </p:spTree>
    <p:extLst>
      <p:ext uri="{BB962C8B-B14F-4D97-AF65-F5344CB8AC3E}">
        <p14:creationId xmlns:p14="http://schemas.microsoft.com/office/powerpoint/2010/main" val="2135447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 Use of the IUPAC Rules</a:t>
            </a:r>
          </a:p>
        </p:txBody>
      </p:sp>
      <p:pic>
        <p:nvPicPr>
          <p:cNvPr id="4" name="Content Placeholder 3"/>
          <p:cNvPicPr>
            <a:picLocks noGrp="1" noChangeAspect="1"/>
          </p:cNvPicPr>
          <p:nvPr>
            <p:ph idx="1"/>
          </p:nvPr>
        </p:nvPicPr>
        <p:blipFill>
          <a:blip r:embed="rId2"/>
          <a:stretch>
            <a:fillRect/>
          </a:stretch>
        </p:blipFill>
        <p:spPr>
          <a:xfrm>
            <a:off x="1620591" y="1490774"/>
            <a:ext cx="8950817" cy="5032375"/>
          </a:xfrm>
          <a:prstGeom prst="rect">
            <a:avLst/>
          </a:prstGeom>
        </p:spPr>
      </p:pic>
    </p:spTree>
    <p:extLst>
      <p:ext uri="{BB962C8B-B14F-4D97-AF65-F5344CB8AC3E}">
        <p14:creationId xmlns:p14="http://schemas.microsoft.com/office/powerpoint/2010/main" val="195118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solidFill>
                  <a:srgbClr val="0066FF"/>
                </a:solidFill>
                <a:latin typeface="TradeGothicLTStd-Bd2"/>
              </a:rPr>
              <a:t>PROBLEM 2.8</a:t>
            </a:r>
          </a:p>
          <a:p>
            <a:pPr marL="0" indent="0">
              <a:buNone/>
            </a:pPr>
            <a:r>
              <a:rPr lang="en-US" b="1" dirty="0">
                <a:solidFill>
                  <a:srgbClr val="0066FF"/>
                </a:solidFill>
                <a:latin typeface="TradeGothicLTStd-Bd2"/>
              </a:rPr>
              <a:t>  </a:t>
            </a:r>
            <a:r>
              <a:rPr lang="en-US" dirty="0">
                <a:solidFill>
                  <a:srgbClr val="000000"/>
                </a:solidFill>
                <a:latin typeface="MinionPro-Regular"/>
              </a:rPr>
              <a:t>Explain why 1,3-difluorobutane is a correct IUPAC name, but 1,3-dimethylpentane is </a:t>
            </a:r>
            <a:r>
              <a:rPr lang="en-US" i="1" dirty="0">
                <a:solidFill>
                  <a:srgbClr val="000000"/>
                </a:solidFill>
                <a:latin typeface="MinionPro-It"/>
              </a:rPr>
              <a:t>not </a:t>
            </a:r>
            <a:r>
              <a:rPr lang="en-US" dirty="0">
                <a:solidFill>
                  <a:srgbClr val="000000"/>
                </a:solidFill>
                <a:latin typeface="MinionPro-Regular"/>
              </a:rPr>
              <a:t>a correct IUPAC name.</a:t>
            </a:r>
            <a:endParaRPr lang="en-US" dirty="0"/>
          </a:p>
        </p:txBody>
      </p:sp>
    </p:spTree>
    <p:extLst>
      <p:ext uri="{BB962C8B-B14F-4D97-AF65-F5344CB8AC3E}">
        <p14:creationId xmlns:p14="http://schemas.microsoft.com/office/powerpoint/2010/main" val="3726961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2.7 Physical properties and Intermolecular Interactions</a:t>
            </a:r>
          </a:p>
        </p:txBody>
      </p:sp>
      <p:sp>
        <p:nvSpPr>
          <p:cNvPr id="3" name="Content Placeholder 2"/>
          <p:cNvSpPr>
            <a:spLocks noGrp="1"/>
          </p:cNvSpPr>
          <p:nvPr>
            <p:ph idx="1"/>
          </p:nvPr>
        </p:nvSpPr>
        <p:spPr/>
        <p:txBody>
          <a:bodyPr>
            <a:normAutofit/>
          </a:bodyPr>
          <a:lstStyle/>
          <a:p>
            <a:r>
              <a:rPr lang="en-US" sz="2400" dirty="0"/>
              <a:t>Alkanes are insoluble in water. That is because water molecules are polar, whereas alkanes are </a:t>
            </a:r>
            <a:r>
              <a:rPr lang="en-US" sz="2400" dirty="0" err="1"/>
              <a:t>nopolar</a:t>
            </a:r>
            <a:r>
              <a:rPr lang="en-US" sz="2400" dirty="0"/>
              <a:t>. (all C-C and C-H bonds are nearly purely covalent.) </a:t>
            </a:r>
          </a:p>
          <a:p>
            <a:r>
              <a:rPr lang="en-US" sz="2400" dirty="0"/>
              <a:t>Alkanes have lower boiling points for a given molecular weight than most other organic compounds. The electrons in a nonpolar molecule can become unevenly distributed within the molecule, causing the molecule to have partially positive and partially negative end. The temporarily polarized molecules causes its neighbor molecules polarized as well. Such interaction are called </a:t>
            </a:r>
            <a:r>
              <a:rPr lang="en-US" sz="2400" b="1" dirty="0"/>
              <a:t>Van der Waals attraction. </a:t>
            </a:r>
          </a:p>
        </p:txBody>
      </p:sp>
    </p:spTree>
    <p:extLst>
      <p:ext uri="{BB962C8B-B14F-4D97-AF65-F5344CB8AC3E}">
        <p14:creationId xmlns:p14="http://schemas.microsoft.com/office/powerpoint/2010/main" val="3482909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alkanes</a:t>
            </a:r>
          </a:p>
        </p:txBody>
      </p:sp>
      <p:sp>
        <p:nvSpPr>
          <p:cNvPr id="3" name="Content Placeholder 2"/>
          <p:cNvSpPr>
            <a:spLocks noGrp="1"/>
          </p:cNvSpPr>
          <p:nvPr>
            <p:ph idx="1"/>
          </p:nvPr>
        </p:nvSpPr>
        <p:spPr/>
        <p:txBody>
          <a:bodyPr/>
          <a:lstStyle/>
          <a:p>
            <a:r>
              <a:rPr lang="en-US" dirty="0"/>
              <a:t>The boiling points for alkanes rise as the chain length increases and fall as the chains become branched and more nearly spherical in shape. </a:t>
            </a:r>
          </a:p>
        </p:txBody>
      </p:sp>
      <p:pic>
        <p:nvPicPr>
          <p:cNvPr id="4" name="Picture 3"/>
          <p:cNvPicPr>
            <a:picLocks noChangeAspect="1"/>
          </p:cNvPicPr>
          <p:nvPr/>
        </p:nvPicPr>
        <p:blipFill>
          <a:blip r:embed="rId2"/>
          <a:stretch>
            <a:fillRect/>
          </a:stretch>
        </p:blipFill>
        <p:spPr>
          <a:xfrm>
            <a:off x="2272145" y="2952365"/>
            <a:ext cx="7065819" cy="3573125"/>
          </a:xfrm>
          <a:prstGeom prst="rect">
            <a:avLst/>
          </a:prstGeom>
        </p:spPr>
      </p:pic>
    </p:spTree>
    <p:extLst>
      <p:ext uri="{BB962C8B-B14F-4D97-AF65-F5344CB8AC3E}">
        <p14:creationId xmlns:p14="http://schemas.microsoft.com/office/powerpoint/2010/main" val="751156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53049" y="1690688"/>
            <a:ext cx="5886114" cy="3582193"/>
          </a:xfrm>
          <a:prstGeom prst="rect">
            <a:avLst/>
          </a:prstGeom>
        </p:spPr>
      </p:pic>
    </p:spTree>
    <p:extLst>
      <p:ext uri="{BB962C8B-B14F-4D97-AF65-F5344CB8AC3E}">
        <p14:creationId xmlns:p14="http://schemas.microsoft.com/office/powerpoint/2010/main" val="108413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345" y="1243734"/>
            <a:ext cx="10515600" cy="4351338"/>
          </a:xfrm>
        </p:spPr>
        <p:txBody>
          <a:bodyPr>
            <a:normAutofit lnSpcReduction="10000"/>
          </a:bodyPr>
          <a:lstStyle/>
          <a:p>
            <a:r>
              <a:rPr lang="en-US" sz="2400" b="1" i="0" u="none" strike="noStrike" baseline="0" dirty="0">
                <a:latin typeface="LucidaSansStd-Bold"/>
              </a:rPr>
              <a:t>Hydrocarbons</a:t>
            </a:r>
            <a:r>
              <a:rPr lang="en-US" sz="2400" dirty="0">
                <a:latin typeface="LucidaSansStd"/>
              </a:rPr>
              <a:t> are </a:t>
            </a:r>
            <a:r>
              <a:rPr lang="en-US" sz="2400" b="0" i="0" u="none" strike="noStrike" baseline="0" dirty="0">
                <a:latin typeface="LucidaSansStd"/>
              </a:rPr>
              <a:t>compounds that contain only carbon and hydrogen. </a:t>
            </a:r>
          </a:p>
          <a:p>
            <a:pPr marL="0" indent="0">
              <a:buNone/>
            </a:pPr>
            <a:r>
              <a:rPr lang="en-US" sz="2400" b="0" i="0" u="none" strike="noStrike" baseline="0" dirty="0">
                <a:latin typeface="LucidaSansStd"/>
              </a:rPr>
              <a:t>There are three main classes of hydrocarbons, based on the types of   carbon–carbon bonds present. </a:t>
            </a:r>
          </a:p>
          <a:p>
            <a:pPr marL="0" indent="0">
              <a:buNone/>
            </a:pPr>
            <a:r>
              <a:rPr lang="en-US" sz="2400" dirty="0">
                <a:latin typeface="LucidaSansStd"/>
              </a:rPr>
              <a:t>1-</a:t>
            </a:r>
            <a:r>
              <a:rPr lang="en-US" sz="2400" b="1" i="0" u="none" strike="noStrike" baseline="0" dirty="0">
                <a:latin typeface="LucidaSansStd-Bold"/>
              </a:rPr>
              <a:t>Saturated hydrocarbons </a:t>
            </a:r>
            <a:r>
              <a:rPr lang="en-US" sz="2400" b="0" i="0" u="none" strike="noStrike" baseline="0" dirty="0">
                <a:latin typeface="LucidaSansStd"/>
              </a:rPr>
              <a:t>contain only carbon–carbon </a:t>
            </a:r>
            <a:r>
              <a:rPr lang="en-US" sz="2400" b="0" i="1" u="none" strike="noStrike" baseline="0" dirty="0">
                <a:latin typeface="LucidaSansStd-Italic"/>
              </a:rPr>
              <a:t>single </a:t>
            </a:r>
            <a:r>
              <a:rPr lang="en-US" sz="2400" b="0" i="0" u="none" strike="noStrike" baseline="0" dirty="0">
                <a:latin typeface="LucidaSansStd"/>
              </a:rPr>
              <a:t>bonds. </a:t>
            </a:r>
          </a:p>
          <a:p>
            <a:pPr marL="0" indent="0">
              <a:buNone/>
            </a:pPr>
            <a:r>
              <a:rPr lang="en-US" sz="2400" dirty="0">
                <a:latin typeface="LucidaSansStd"/>
              </a:rPr>
              <a:t>2-</a:t>
            </a:r>
            <a:r>
              <a:rPr lang="en-US" sz="2400" b="1" i="0" u="none" strike="noStrike" baseline="0" dirty="0">
                <a:latin typeface="LucidaSansStd-Bold"/>
              </a:rPr>
              <a:t>Unsaturated hydrocarbons </a:t>
            </a:r>
            <a:r>
              <a:rPr lang="en-US" sz="2400" b="0" i="0" u="none" strike="noStrike" baseline="0" dirty="0">
                <a:latin typeface="LucidaSansStd"/>
              </a:rPr>
              <a:t>contain carbon–carbon </a:t>
            </a:r>
            <a:r>
              <a:rPr lang="en-US" sz="2400" b="0" i="1" u="none" strike="noStrike" baseline="0" dirty="0">
                <a:latin typeface="LucidaSansStd-Italic"/>
              </a:rPr>
              <a:t>multiple </a:t>
            </a:r>
            <a:r>
              <a:rPr lang="en-US" sz="2400" b="0" i="0" u="none" strike="noStrike" baseline="0" dirty="0">
                <a:latin typeface="LucidaSansStd"/>
              </a:rPr>
              <a:t>bonds</a:t>
            </a:r>
            <a:r>
              <a:rPr lang="en-US" sz="2400" b="0" i="0" u="none" strike="noStrike" baseline="0" dirty="0">
                <a:latin typeface="ProgressivePi"/>
              </a:rPr>
              <a:t>, </a:t>
            </a:r>
            <a:r>
              <a:rPr lang="en-US" sz="2400" b="0" i="0" u="none" strike="noStrike" baseline="0" dirty="0">
                <a:latin typeface="LucidaSansStd"/>
              </a:rPr>
              <a:t>double bonds, triple bonds, or both. </a:t>
            </a:r>
            <a:endParaRPr lang="en-US" sz="2400" dirty="0">
              <a:latin typeface="LucidaSansStd"/>
            </a:endParaRPr>
          </a:p>
          <a:p>
            <a:pPr marL="0" indent="0">
              <a:buNone/>
            </a:pPr>
            <a:r>
              <a:rPr lang="en-US" sz="2400" dirty="0">
                <a:latin typeface="LucidaSansStd"/>
              </a:rPr>
              <a:t>3-</a:t>
            </a:r>
            <a:r>
              <a:rPr lang="en-US" sz="2400" b="1" i="0" u="none" strike="noStrike" baseline="0" dirty="0">
                <a:latin typeface="LucidaSansStd-Bold"/>
              </a:rPr>
              <a:t>Aromatic hydrocarbons </a:t>
            </a:r>
            <a:r>
              <a:rPr lang="en-US" sz="2400" b="0" i="0" u="none" strike="noStrike" baseline="0" dirty="0">
                <a:latin typeface="LucidaSansStd"/>
              </a:rPr>
              <a:t>are a special class of cyclic compounds related</a:t>
            </a:r>
          </a:p>
          <a:p>
            <a:pPr marL="0" indent="0">
              <a:spcBef>
                <a:spcPts val="0"/>
              </a:spcBef>
              <a:buNone/>
            </a:pPr>
            <a:r>
              <a:rPr lang="en-US" sz="2400" b="0" i="0" u="none" strike="noStrike" baseline="0" dirty="0">
                <a:latin typeface="LucidaSansStd"/>
              </a:rPr>
              <a:t>  in structure to benzene.</a:t>
            </a:r>
          </a:p>
          <a:p>
            <a:pPr marL="0" indent="0">
              <a:spcBef>
                <a:spcPts val="0"/>
              </a:spcBef>
              <a:buNone/>
            </a:pPr>
            <a:endParaRPr lang="en-US" sz="2400" dirty="0">
              <a:latin typeface="LucidaSansStd"/>
            </a:endParaRPr>
          </a:p>
          <a:p>
            <a:r>
              <a:rPr lang="en-US" sz="2400" b="0" i="0" u="none" strike="noStrike" baseline="0" dirty="0">
                <a:latin typeface="MinionPro-Regular"/>
              </a:rPr>
              <a:t>Saturated hydrocarbons are known as </a:t>
            </a:r>
            <a:r>
              <a:rPr lang="en-US" sz="2400" b="1" i="0" u="none" strike="noStrike" baseline="0" dirty="0">
                <a:latin typeface="MinionPro-Bold"/>
              </a:rPr>
              <a:t>alkanes </a:t>
            </a:r>
            <a:r>
              <a:rPr lang="en-US" sz="2400" b="0" i="0" u="none" strike="noStrike" baseline="0" dirty="0">
                <a:latin typeface="MinionPro-Regular"/>
              </a:rPr>
              <a:t>if they are acyclic, or as</a:t>
            </a:r>
          </a:p>
          <a:p>
            <a:r>
              <a:rPr lang="en-US" sz="2400" b="1" i="0" u="none" strike="noStrike" baseline="0" dirty="0">
                <a:latin typeface="MinionPro-Bold"/>
              </a:rPr>
              <a:t>cycloalkanes </a:t>
            </a:r>
            <a:r>
              <a:rPr lang="en-US" sz="2400" b="0" i="0" u="none" strike="noStrike" baseline="0" dirty="0">
                <a:latin typeface="MinionPro-Regular"/>
              </a:rPr>
              <a:t>if they are cyclic.</a:t>
            </a:r>
            <a:endParaRPr lang="en-US" sz="2400" dirty="0"/>
          </a:p>
        </p:txBody>
      </p:sp>
    </p:spTree>
    <p:extLst>
      <p:ext uri="{BB962C8B-B14F-4D97-AF65-F5344CB8AC3E}">
        <p14:creationId xmlns:p14="http://schemas.microsoft.com/office/powerpoint/2010/main" val="4291632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1" y="171942"/>
            <a:ext cx="10515600" cy="1325563"/>
          </a:xfrm>
        </p:spPr>
        <p:txBody>
          <a:bodyPr>
            <a:normAutofit/>
          </a:bodyPr>
          <a:lstStyle/>
          <a:p>
            <a:r>
              <a:rPr lang="en-US" sz="3200" b="1" dirty="0">
                <a:latin typeface="+mn-lt"/>
              </a:rPr>
              <a:t>2.8 </a:t>
            </a:r>
            <a:r>
              <a:rPr lang="en-US" sz="3200" b="1" i="0" u="none" strike="noStrike" baseline="0" dirty="0">
                <a:solidFill>
                  <a:srgbClr val="000000"/>
                </a:solidFill>
                <a:latin typeface="+mn-lt"/>
              </a:rPr>
              <a:t>Conformations of Alkanes</a:t>
            </a:r>
            <a:r>
              <a:rPr lang="en-US" sz="3200" b="1" dirty="0">
                <a:latin typeface="+mn-lt"/>
              </a:rPr>
              <a:t> </a:t>
            </a:r>
          </a:p>
        </p:txBody>
      </p:sp>
      <p:sp>
        <p:nvSpPr>
          <p:cNvPr id="3" name="Content Placeholder 2"/>
          <p:cNvSpPr>
            <a:spLocks noGrp="1"/>
          </p:cNvSpPr>
          <p:nvPr>
            <p:ph idx="1"/>
          </p:nvPr>
        </p:nvSpPr>
        <p:spPr>
          <a:xfrm>
            <a:off x="722291" y="1604091"/>
            <a:ext cx="10515600" cy="4351338"/>
          </a:xfrm>
        </p:spPr>
        <p:txBody>
          <a:bodyPr>
            <a:normAutofit/>
          </a:bodyPr>
          <a:lstStyle/>
          <a:p>
            <a:r>
              <a:rPr lang="en-US" sz="2400" dirty="0"/>
              <a:t>A simple molecule has an infinite number of shapes as a consequence of rotating one single bond. These arrangements are called </a:t>
            </a:r>
            <a:r>
              <a:rPr lang="en-US" sz="2400" b="1" dirty="0"/>
              <a:t>conformations</a:t>
            </a:r>
            <a:r>
              <a:rPr lang="en-US" sz="2400" dirty="0"/>
              <a:t> or </a:t>
            </a:r>
            <a:r>
              <a:rPr lang="en-US" sz="2400" b="1" dirty="0"/>
              <a:t>conformers</a:t>
            </a:r>
            <a:r>
              <a:rPr lang="en-US" sz="2400" dirty="0"/>
              <a:t>. Conformers are </a:t>
            </a:r>
            <a:r>
              <a:rPr lang="en-US" sz="2400" b="1" dirty="0"/>
              <a:t>stereoisomers</a:t>
            </a:r>
            <a:r>
              <a:rPr lang="en-US" sz="2400" dirty="0"/>
              <a:t>, isomers in which the atoms are connected in the same order but are arranged differently in space. </a:t>
            </a:r>
          </a:p>
        </p:txBody>
      </p:sp>
      <p:pic>
        <p:nvPicPr>
          <p:cNvPr id="6" name="Content Placeholder 3"/>
          <p:cNvPicPr>
            <a:picLocks noChangeAspect="1"/>
          </p:cNvPicPr>
          <p:nvPr/>
        </p:nvPicPr>
        <p:blipFill>
          <a:blip r:embed="rId2"/>
          <a:stretch>
            <a:fillRect/>
          </a:stretch>
        </p:blipFill>
        <p:spPr>
          <a:xfrm>
            <a:off x="1717004" y="3200400"/>
            <a:ext cx="8526173" cy="3297382"/>
          </a:xfrm>
          <a:prstGeom prst="rect">
            <a:avLst/>
          </a:prstGeom>
        </p:spPr>
      </p:pic>
    </p:spTree>
    <p:extLst>
      <p:ext uri="{BB962C8B-B14F-4D97-AF65-F5344CB8AC3E}">
        <p14:creationId xmlns:p14="http://schemas.microsoft.com/office/powerpoint/2010/main" val="1230007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03341" y="2040081"/>
            <a:ext cx="8648700" cy="3584863"/>
          </a:xfrm>
          <a:prstGeom prst="rect">
            <a:avLst/>
          </a:prstGeom>
        </p:spPr>
      </p:pic>
      <p:sp>
        <p:nvSpPr>
          <p:cNvPr id="6" name="Content Placeholder 5"/>
          <p:cNvSpPr>
            <a:spLocks noGrp="1"/>
          </p:cNvSpPr>
          <p:nvPr>
            <p:ph idx="1"/>
          </p:nvPr>
        </p:nvSpPr>
        <p:spPr>
          <a:xfrm>
            <a:off x="722291" y="698644"/>
            <a:ext cx="10515600" cy="4351338"/>
          </a:xfrm>
        </p:spPr>
        <p:txBody>
          <a:bodyPr/>
          <a:lstStyle/>
          <a:p>
            <a:r>
              <a:rPr lang="en-US" dirty="0"/>
              <a:t>Two possible conformers for ethane are staggered and eclipsed. </a:t>
            </a:r>
          </a:p>
          <a:p>
            <a:endParaRPr lang="en-US" dirty="0"/>
          </a:p>
        </p:txBody>
      </p:sp>
    </p:spTree>
    <p:extLst>
      <p:ext uri="{BB962C8B-B14F-4D97-AF65-F5344CB8AC3E}">
        <p14:creationId xmlns:p14="http://schemas.microsoft.com/office/powerpoint/2010/main" val="3372178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42591" y="526473"/>
            <a:ext cx="8620125" cy="5500254"/>
          </a:xfrm>
          <a:prstGeom prst="rect">
            <a:avLst/>
          </a:prstGeom>
        </p:spPr>
      </p:pic>
    </p:spTree>
    <p:extLst>
      <p:ext uri="{BB962C8B-B14F-4D97-AF65-F5344CB8AC3E}">
        <p14:creationId xmlns:p14="http://schemas.microsoft.com/office/powerpoint/2010/main" val="291931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078182" y="365125"/>
            <a:ext cx="8853054" cy="5038148"/>
          </a:xfrm>
          <a:prstGeom prst="rect">
            <a:avLst/>
          </a:prstGeom>
        </p:spPr>
      </p:pic>
      <p:sp>
        <p:nvSpPr>
          <p:cNvPr id="7" name="TextBox 6"/>
          <p:cNvSpPr txBox="1"/>
          <p:nvPr/>
        </p:nvSpPr>
        <p:spPr>
          <a:xfrm>
            <a:off x="2466110" y="5763491"/>
            <a:ext cx="7259782" cy="369332"/>
          </a:xfrm>
          <a:prstGeom prst="rect">
            <a:avLst/>
          </a:prstGeom>
          <a:noFill/>
        </p:spPr>
        <p:txBody>
          <a:bodyPr wrap="square" rtlCol="0">
            <a:spAutoFit/>
          </a:bodyPr>
          <a:lstStyle/>
          <a:p>
            <a:r>
              <a:rPr lang="en-US" dirty="0"/>
              <a:t>Staggered more stable than eclipsed </a:t>
            </a:r>
            <a:r>
              <a:rPr lang="en-US" dirty="0" err="1"/>
              <a:t>rotamers</a:t>
            </a:r>
            <a:endParaRPr lang="en-US" dirty="0"/>
          </a:p>
        </p:txBody>
      </p:sp>
    </p:spTree>
    <p:extLst>
      <p:ext uri="{BB962C8B-B14F-4D97-AF65-F5344CB8AC3E}">
        <p14:creationId xmlns:p14="http://schemas.microsoft.com/office/powerpoint/2010/main" val="1924888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linkClick r:id="rId2"/>
              </a:rPr>
              <a:t>https://youtu.be/oG1aCQvkkD0</a:t>
            </a:r>
            <a:br>
              <a:rPr lang="en-US" dirty="0"/>
            </a:br>
            <a:endParaRPr lang="en-US" dirty="0"/>
          </a:p>
        </p:txBody>
      </p:sp>
    </p:spTree>
    <p:extLst>
      <p:ext uri="{BB962C8B-B14F-4D97-AF65-F5344CB8AC3E}">
        <p14:creationId xmlns:p14="http://schemas.microsoft.com/office/powerpoint/2010/main" val="3976016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697634"/>
            <a:ext cx="9635836" cy="5481493"/>
          </a:xfrm>
          <a:prstGeom prst="rect">
            <a:avLst/>
          </a:prstGeom>
        </p:spPr>
      </p:pic>
    </p:spTree>
    <p:extLst>
      <p:ext uri="{BB962C8B-B14F-4D97-AF65-F5344CB8AC3E}">
        <p14:creationId xmlns:p14="http://schemas.microsoft.com/office/powerpoint/2010/main" val="4002907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218" y="675698"/>
            <a:ext cx="10515600" cy="4351338"/>
          </a:xfrm>
        </p:spPr>
        <p:txBody>
          <a:bodyPr>
            <a:normAutofit/>
          </a:bodyPr>
          <a:lstStyle/>
          <a:p>
            <a:pPr marL="0" indent="0">
              <a:buNone/>
            </a:pPr>
            <a:r>
              <a:rPr lang="en-US" b="0" i="0" u="none" strike="noStrike" baseline="0" dirty="0">
                <a:solidFill>
                  <a:schemeClr val="accent1">
                    <a:lumMod val="75000"/>
                  </a:schemeClr>
                </a:solidFill>
              </a:rPr>
              <a:t>Example 2.4</a:t>
            </a:r>
          </a:p>
          <a:p>
            <a:pPr marL="0" indent="0">
              <a:buNone/>
            </a:pPr>
            <a:r>
              <a:rPr lang="en-US" b="0" i="0" u="none" strike="noStrike" baseline="0" dirty="0"/>
              <a:t>Draw the Newman projections for the staggered and eclipsed conformations of propane.</a:t>
            </a:r>
            <a:endParaRPr lang="en-US" dirty="0"/>
          </a:p>
        </p:txBody>
      </p:sp>
      <p:pic>
        <p:nvPicPr>
          <p:cNvPr id="5" name="Picture 4"/>
          <p:cNvPicPr>
            <a:picLocks noChangeAspect="1"/>
          </p:cNvPicPr>
          <p:nvPr/>
        </p:nvPicPr>
        <p:blipFill>
          <a:blip r:embed="rId2"/>
          <a:stretch>
            <a:fillRect/>
          </a:stretch>
        </p:blipFill>
        <p:spPr>
          <a:xfrm>
            <a:off x="6213763" y="2596860"/>
            <a:ext cx="5214505" cy="2605521"/>
          </a:xfrm>
          <a:prstGeom prst="rect">
            <a:avLst/>
          </a:prstGeom>
        </p:spPr>
      </p:pic>
      <p:pic>
        <p:nvPicPr>
          <p:cNvPr id="6" name="Picture 5"/>
          <p:cNvPicPr>
            <a:picLocks noChangeAspect="1"/>
          </p:cNvPicPr>
          <p:nvPr/>
        </p:nvPicPr>
        <p:blipFill>
          <a:blip r:embed="rId3"/>
          <a:stretch>
            <a:fillRect/>
          </a:stretch>
        </p:blipFill>
        <p:spPr>
          <a:xfrm>
            <a:off x="912668" y="2520661"/>
            <a:ext cx="5086350" cy="2757921"/>
          </a:xfrm>
          <a:prstGeom prst="rect">
            <a:avLst/>
          </a:prstGeom>
        </p:spPr>
      </p:pic>
    </p:spTree>
    <p:extLst>
      <p:ext uri="{BB962C8B-B14F-4D97-AF65-F5344CB8AC3E}">
        <p14:creationId xmlns:p14="http://schemas.microsoft.com/office/powerpoint/2010/main" val="335717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rPr>
              <a:t>2.9 Cycloalkanes Nomenclature and Conformation</a:t>
            </a:r>
          </a:p>
        </p:txBody>
      </p:sp>
      <p:sp>
        <p:nvSpPr>
          <p:cNvPr id="3" name="Content Placeholder 2"/>
          <p:cNvSpPr>
            <a:spLocks noGrp="1"/>
          </p:cNvSpPr>
          <p:nvPr>
            <p:ph idx="1"/>
          </p:nvPr>
        </p:nvSpPr>
        <p:spPr/>
        <p:txBody>
          <a:bodyPr>
            <a:normAutofit/>
          </a:bodyPr>
          <a:lstStyle/>
          <a:p>
            <a:r>
              <a:rPr lang="en-US" sz="2400" dirty="0">
                <a:latin typeface="MinionPro-Regular"/>
              </a:rPr>
              <a:t>Cycloalkanes are saturated hydrocarbons that have at least one ring of carbon atoms.</a:t>
            </a:r>
          </a:p>
          <a:p>
            <a:r>
              <a:rPr lang="en-US" sz="2400" b="0" i="0" u="none" strike="noStrike" baseline="0" dirty="0">
                <a:latin typeface="MinionPro-Regular"/>
              </a:rPr>
              <a:t>Cycloalkanes are named by placing the prefix </a:t>
            </a:r>
            <a:r>
              <a:rPr lang="en-US" sz="2400" b="0" i="1" u="none" strike="noStrike" baseline="0" dirty="0" err="1">
                <a:latin typeface="MinionPro-It"/>
              </a:rPr>
              <a:t>cyclo</a:t>
            </a:r>
            <a:r>
              <a:rPr lang="en-US" sz="2400" b="0" i="0" u="none" strike="noStrike" baseline="0" dirty="0">
                <a:latin typeface="MinionPro-Regular"/>
              </a:rPr>
              <a:t>- before the alkane name that corresponds to the number of carbon atoms in the ring.</a:t>
            </a:r>
            <a:endParaRPr lang="en-US" sz="2200" dirty="0"/>
          </a:p>
        </p:txBody>
      </p:sp>
      <p:pic>
        <p:nvPicPr>
          <p:cNvPr id="4" name="Picture 3"/>
          <p:cNvPicPr>
            <a:picLocks noChangeAspect="1"/>
          </p:cNvPicPr>
          <p:nvPr/>
        </p:nvPicPr>
        <p:blipFill>
          <a:blip r:embed="rId2"/>
          <a:stretch>
            <a:fillRect/>
          </a:stretch>
        </p:blipFill>
        <p:spPr>
          <a:xfrm>
            <a:off x="1167245" y="3608242"/>
            <a:ext cx="9220200" cy="1795029"/>
          </a:xfrm>
          <a:prstGeom prst="rect">
            <a:avLst/>
          </a:prstGeom>
        </p:spPr>
      </p:pic>
    </p:spTree>
    <p:extLst>
      <p:ext uri="{BB962C8B-B14F-4D97-AF65-F5344CB8AC3E}">
        <p14:creationId xmlns:p14="http://schemas.microsoft.com/office/powerpoint/2010/main" val="2643566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091" y="717262"/>
            <a:ext cx="10515600" cy="4351338"/>
          </a:xfrm>
        </p:spPr>
        <p:txBody>
          <a:bodyPr/>
          <a:lstStyle/>
          <a:p>
            <a:r>
              <a:rPr lang="en-US" dirty="0"/>
              <a:t>Nomenclature</a:t>
            </a:r>
          </a:p>
          <a:p>
            <a:r>
              <a:rPr lang="en-US" sz="2000" b="0" i="0" u="none" strike="noStrike" baseline="0" dirty="0">
                <a:latin typeface="MinionPro-Regular"/>
              </a:rPr>
              <a:t>Alkyl or halogen substituents attached to the rings are named in the usual way. </a:t>
            </a:r>
          </a:p>
          <a:p>
            <a:r>
              <a:rPr lang="en-US" sz="2000" b="0" i="0" u="none" strike="noStrike" baseline="0" dirty="0">
                <a:latin typeface="MinionPro-Regular"/>
              </a:rPr>
              <a:t>If only one substituent is present, no number is needed to locate it. </a:t>
            </a:r>
          </a:p>
          <a:p>
            <a:endParaRPr lang="en-US" sz="2000" b="0" i="0" u="none" strike="noStrike" baseline="0" dirty="0">
              <a:latin typeface="MinionPro-Regular"/>
            </a:endParaRPr>
          </a:p>
          <a:p>
            <a:pPr>
              <a:spcBef>
                <a:spcPts val="0"/>
              </a:spcBef>
            </a:pPr>
            <a:r>
              <a:rPr lang="en-US" sz="2000" b="0" i="0" u="none" strike="noStrike" baseline="0" dirty="0">
                <a:latin typeface="MinionPro-Regular"/>
              </a:rPr>
              <a:t>If there are several substituents , numbers are required. One substituent is always located at ring carbon number 1, and the remaining ring carbons are then numbered consecutively in a way that</a:t>
            </a:r>
          </a:p>
          <a:p>
            <a:pPr marL="0" indent="0">
              <a:spcBef>
                <a:spcPts val="0"/>
              </a:spcBef>
              <a:buNone/>
            </a:pPr>
            <a:r>
              <a:rPr lang="en-US" sz="2000" b="0" i="0" u="none" strike="noStrike" baseline="0" dirty="0">
                <a:latin typeface="MinionPro-Regular"/>
              </a:rPr>
              <a:t>    gives the other substituents the lowest possible numbers</a:t>
            </a:r>
            <a:endParaRPr lang="en-US" sz="2000" dirty="0"/>
          </a:p>
        </p:txBody>
      </p:sp>
      <p:pic>
        <p:nvPicPr>
          <p:cNvPr id="4" name="Picture 3"/>
          <p:cNvPicPr>
            <a:picLocks noChangeAspect="1"/>
          </p:cNvPicPr>
          <p:nvPr/>
        </p:nvPicPr>
        <p:blipFill>
          <a:blip r:embed="rId2"/>
          <a:stretch>
            <a:fillRect/>
          </a:stretch>
        </p:blipFill>
        <p:spPr>
          <a:xfrm>
            <a:off x="1648691" y="3740728"/>
            <a:ext cx="8271164" cy="2341418"/>
          </a:xfrm>
          <a:prstGeom prst="rect">
            <a:avLst/>
          </a:prstGeom>
        </p:spPr>
      </p:pic>
    </p:spTree>
    <p:extLst>
      <p:ext uri="{BB962C8B-B14F-4D97-AF65-F5344CB8AC3E}">
        <p14:creationId xmlns:p14="http://schemas.microsoft.com/office/powerpoint/2010/main" val="3352260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38400" y="5069865"/>
            <a:ext cx="4443845" cy="1012209"/>
          </a:xfrm>
          <a:prstGeom prst="rect">
            <a:avLst/>
          </a:prstGeom>
        </p:spPr>
      </p:pic>
      <p:pic>
        <p:nvPicPr>
          <p:cNvPr id="5" name="Picture 4"/>
          <p:cNvPicPr>
            <a:picLocks noChangeAspect="1"/>
          </p:cNvPicPr>
          <p:nvPr/>
        </p:nvPicPr>
        <p:blipFill>
          <a:blip r:embed="rId3"/>
          <a:stretch>
            <a:fillRect/>
          </a:stretch>
        </p:blipFill>
        <p:spPr>
          <a:xfrm>
            <a:off x="1025236" y="789709"/>
            <a:ext cx="9130146" cy="2770909"/>
          </a:xfrm>
          <a:prstGeom prst="rect">
            <a:avLst/>
          </a:prstGeom>
        </p:spPr>
      </p:pic>
    </p:spTree>
    <p:extLst>
      <p:ext uri="{BB962C8B-B14F-4D97-AF65-F5344CB8AC3E}">
        <p14:creationId xmlns:p14="http://schemas.microsoft.com/office/powerpoint/2010/main" val="200792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2.1 The Structure of Alkanes</a:t>
            </a:r>
          </a:p>
        </p:txBody>
      </p:sp>
      <p:sp>
        <p:nvSpPr>
          <p:cNvPr id="3" name="Content Placeholder 2"/>
          <p:cNvSpPr>
            <a:spLocks noGrp="1"/>
          </p:cNvSpPr>
          <p:nvPr>
            <p:ph idx="1"/>
          </p:nvPr>
        </p:nvSpPr>
        <p:spPr>
          <a:xfrm>
            <a:off x="838200" y="1446917"/>
            <a:ext cx="10515600" cy="4351338"/>
          </a:xfrm>
        </p:spPr>
        <p:txBody>
          <a:bodyPr>
            <a:noAutofit/>
          </a:bodyPr>
          <a:lstStyle/>
          <a:p>
            <a:r>
              <a:rPr lang="en-US" dirty="0"/>
              <a:t>Alkanes are hydrocarbons containing only single saturated bonds. General formula: C</a:t>
            </a:r>
            <a:r>
              <a:rPr lang="en-US" baseline="-25000" dirty="0"/>
              <a:t>n</a:t>
            </a:r>
            <a:r>
              <a:rPr lang="en-US" dirty="0"/>
              <a:t>H</a:t>
            </a:r>
            <a:r>
              <a:rPr lang="en-US" baseline="-25000" dirty="0"/>
              <a:t>2n+2.</a:t>
            </a:r>
          </a:p>
          <a:p>
            <a:r>
              <a:rPr lang="en-US" b="0" i="0" u="none" strike="noStrike" baseline="0" dirty="0"/>
              <a:t>The simplest alkane is methane.</a:t>
            </a:r>
          </a:p>
          <a:p>
            <a:r>
              <a:rPr lang="en-US" b="0" i="0" u="none" strike="noStrike" baseline="0" dirty="0"/>
              <a:t>Its tetrahedral three-dimensional structure .</a:t>
            </a:r>
          </a:p>
          <a:p>
            <a:r>
              <a:rPr lang="en-US" b="0" i="0" u="none" strike="noStrike" baseline="0" dirty="0"/>
              <a:t>Alkanes with carbon chains that are unbranched </a:t>
            </a:r>
          </a:p>
          <a:p>
            <a:pPr marL="0" indent="0">
              <a:buNone/>
            </a:pPr>
            <a:r>
              <a:rPr lang="en-US" dirty="0"/>
              <a:t>   </a:t>
            </a:r>
            <a:r>
              <a:rPr lang="en-US" b="0" i="0" u="none" strike="noStrike" baseline="0" dirty="0"/>
              <a:t>are called </a:t>
            </a:r>
            <a:r>
              <a:rPr lang="en-US" b="1" i="0" u="none" strike="noStrike" baseline="0" dirty="0"/>
              <a:t>normal alkanes </a:t>
            </a:r>
            <a:r>
              <a:rPr lang="en-US" b="0" i="0" u="none" strike="noStrike" baseline="0" dirty="0"/>
              <a:t>or </a:t>
            </a:r>
            <a:r>
              <a:rPr lang="en-US" b="0" i="1" u="none" strike="noStrike" baseline="0" dirty="0"/>
              <a:t>n</a:t>
            </a:r>
            <a:r>
              <a:rPr lang="en-US" b="0" i="0" u="none" strike="noStrike" baseline="0" dirty="0"/>
              <a:t>-alkanes.</a:t>
            </a:r>
          </a:p>
          <a:p>
            <a:r>
              <a:rPr lang="en-US" b="0" i="0" u="none" strike="noStrike" baseline="0" dirty="0"/>
              <a:t> Each member of this series differs from the next higher and the next lower member by a -CH</a:t>
            </a:r>
            <a:r>
              <a:rPr lang="en-US" sz="1800" b="0" i="0" u="none" strike="noStrike" baseline="0" dirty="0"/>
              <a:t>2</a:t>
            </a:r>
            <a:r>
              <a:rPr lang="en-US" b="0" i="0" u="none" strike="noStrike" baseline="0" dirty="0"/>
              <a:t>-group (called a </a:t>
            </a:r>
            <a:r>
              <a:rPr lang="en-US" b="1" i="0" u="none" strike="noStrike" baseline="0" dirty="0"/>
              <a:t>methylene group</a:t>
            </a:r>
            <a:r>
              <a:rPr lang="en-US" b="0" i="0" u="none" strike="noStrike" baseline="0" dirty="0"/>
              <a:t>). </a:t>
            </a:r>
          </a:p>
          <a:p>
            <a:r>
              <a:rPr lang="en-US" b="0" i="0" u="none" strike="noStrike" baseline="0" dirty="0"/>
              <a:t>A series of compounds in which the members are built up in a regular, repetitive way like this is called a </a:t>
            </a:r>
            <a:r>
              <a:rPr lang="en-US" b="1" i="0" u="none" strike="noStrike" baseline="0" dirty="0"/>
              <a:t>homologous series</a:t>
            </a:r>
            <a:r>
              <a:rPr lang="en-US" b="0" i="0" u="none" strike="noStrike" baseline="0" dirty="0"/>
              <a:t>.</a:t>
            </a:r>
            <a:endParaRPr lang="en-US" baseline="-25000" dirty="0"/>
          </a:p>
          <a:p>
            <a:endParaRPr lang="en-US" baseline="-25000" dirty="0"/>
          </a:p>
        </p:txBody>
      </p:sp>
      <p:pic>
        <p:nvPicPr>
          <p:cNvPr id="4" name="Picture 3"/>
          <p:cNvPicPr>
            <a:picLocks noChangeAspect="1"/>
          </p:cNvPicPr>
          <p:nvPr/>
        </p:nvPicPr>
        <p:blipFill>
          <a:blip r:embed="rId2"/>
          <a:stretch>
            <a:fillRect/>
          </a:stretch>
        </p:blipFill>
        <p:spPr>
          <a:xfrm>
            <a:off x="8802123" y="1837776"/>
            <a:ext cx="3071221" cy="2470988"/>
          </a:xfrm>
          <a:prstGeom prst="rect">
            <a:avLst/>
          </a:prstGeom>
        </p:spPr>
      </p:pic>
    </p:spTree>
    <p:extLst>
      <p:ext uri="{BB962C8B-B14F-4D97-AF65-F5344CB8AC3E}">
        <p14:creationId xmlns:p14="http://schemas.microsoft.com/office/powerpoint/2010/main" val="1181607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What are the conformations of cycloalkanes?</a:t>
            </a:r>
          </a:p>
        </p:txBody>
      </p:sp>
      <p:sp>
        <p:nvSpPr>
          <p:cNvPr id="3" name="Content Placeholder 2"/>
          <p:cNvSpPr>
            <a:spLocks noGrp="1"/>
          </p:cNvSpPr>
          <p:nvPr>
            <p:ph idx="1"/>
          </p:nvPr>
        </p:nvSpPr>
        <p:spPr/>
        <p:txBody>
          <a:bodyPr>
            <a:normAutofit/>
          </a:bodyPr>
          <a:lstStyle/>
          <a:p>
            <a:r>
              <a:rPr lang="en-US" sz="2400" b="0" i="0" u="none" strike="noStrike" baseline="0" dirty="0"/>
              <a:t>Cyclopropane, with only three carbon atoms, is necessarily planar. The C-C-C angle is only 60° (the carbons form an equilateral triangle), much less than the usual </a:t>
            </a:r>
            <a:r>
              <a:rPr lang="en-US" sz="2400" b="0" i="1" u="none" strike="noStrike" baseline="0" dirty="0"/>
              <a:t>sp</a:t>
            </a:r>
            <a:r>
              <a:rPr lang="en-US" sz="2400" b="0" i="0" u="none" strike="noStrike" baseline="30000" dirty="0"/>
              <a:t>3</a:t>
            </a:r>
            <a:r>
              <a:rPr lang="en-US" sz="2400" b="0" i="0" u="none" strike="noStrike" baseline="0" dirty="0"/>
              <a:t> tetrahedral angle of 109.5°. The hydrogens lie above and below the carbon plane, and hydrogens on adjacent carbons are eclipsed.</a:t>
            </a:r>
            <a:endParaRPr lang="en-US" sz="2400" dirty="0"/>
          </a:p>
        </p:txBody>
      </p:sp>
      <p:pic>
        <p:nvPicPr>
          <p:cNvPr id="4" name="Picture 3"/>
          <p:cNvPicPr>
            <a:picLocks noChangeAspect="1"/>
          </p:cNvPicPr>
          <p:nvPr/>
        </p:nvPicPr>
        <p:blipFill>
          <a:blip r:embed="rId2"/>
          <a:stretch>
            <a:fillRect/>
          </a:stretch>
        </p:blipFill>
        <p:spPr>
          <a:xfrm>
            <a:off x="3653271" y="3649807"/>
            <a:ext cx="4756438" cy="1850448"/>
          </a:xfrm>
          <a:prstGeom prst="rect">
            <a:avLst/>
          </a:prstGeom>
        </p:spPr>
      </p:pic>
    </p:spTree>
    <p:extLst>
      <p:ext uri="{BB962C8B-B14F-4D97-AF65-F5344CB8AC3E}">
        <p14:creationId xmlns:p14="http://schemas.microsoft.com/office/powerpoint/2010/main" val="1174647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963" y="495589"/>
            <a:ext cx="10515600" cy="4351338"/>
          </a:xfrm>
        </p:spPr>
        <p:txBody>
          <a:bodyPr>
            <a:normAutofit/>
          </a:bodyPr>
          <a:lstStyle/>
          <a:p>
            <a:r>
              <a:rPr lang="en-US" sz="2400" b="0" i="0" u="none" strike="noStrike" baseline="0" dirty="0">
                <a:latin typeface="MinionPro-Regular"/>
              </a:rPr>
              <a:t>Cycloalkanes with more than three carbon atoms are nonplanar and have “puckered” conformations. In </a:t>
            </a:r>
            <a:r>
              <a:rPr lang="en-US" sz="2400" b="0" i="0" u="none" strike="noStrike" baseline="0" dirty="0" err="1">
                <a:latin typeface="MinionPro-Regular"/>
              </a:rPr>
              <a:t>cyclobutane</a:t>
            </a:r>
            <a:r>
              <a:rPr lang="en-US" sz="2400" b="0" i="0" u="none" strike="noStrike" baseline="0" dirty="0">
                <a:latin typeface="MinionPro-Regular"/>
              </a:rPr>
              <a:t> and </a:t>
            </a:r>
            <a:r>
              <a:rPr lang="en-US" sz="2400" b="0" i="0" u="none" strike="noStrike" baseline="0" dirty="0" err="1">
                <a:latin typeface="MinionPro-Regular"/>
              </a:rPr>
              <a:t>cyclopentane</a:t>
            </a:r>
            <a:r>
              <a:rPr lang="en-US" sz="2400" b="0" i="0" u="none" strike="noStrike" baseline="0" dirty="0">
                <a:latin typeface="MinionPro-Regular"/>
              </a:rPr>
              <a:t>, puckering allows the molecule to adopt the most stable conformation (with the least strain energy). Puckering introduces strain by making the C</a:t>
            </a:r>
            <a:r>
              <a:rPr lang="en-US" sz="2400" b="0" i="0" u="none" strike="noStrike" baseline="0" dirty="0">
                <a:latin typeface="ProgressivePi"/>
              </a:rPr>
              <a:t>-</a:t>
            </a:r>
            <a:r>
              <a:rPr lang="en-US" sz="2400" b="0" i="0" u="none" strike="noStrike" baseline="0" dirty="0">
                <a:latin typeface="MinionPro-Regular"/>
              </a:rPr>
              <a:t>C</a:t>
            </a:r>
            <a:r>
              <a:rPr lang="en-US" sz="2400" b="0" i="0" u="none" strike="noStrike" baseline="0" dirty="0">
                <a:latin typeface="ProgressivePi"/>
              </a:rPr>
              <a:t>-</a:t>
            </a:r>
            <a:r>
              <a:rPr lang="en-US" sz="2400" b="0" i="0" u="none" strike="noStrike" baseline="0" dirty="0">
                <a:latin typeface="MinionPro-Regular"/>
              </a:rPr>
              <a:t>C angles a little smaller than they would be if the molecules were planar; however, less eclipsing of the adjacent hydrogens compensates for this.</a:t>
            </a:r>
            <a:endParaRPr lang="en-US" sz="2400" dirty="0"/>
          </a:p>
        </p:txBody>
      </p:sp>
      <p:pic>
        <p:nvPicPr>
          <p:cNvPr id="4" name="Picture 3"/>
          <p:cNvPicPr>
            <a:picLocks noChangeAspect="1"/>
          </p:cNvPicPr>
          <p:nvPr/>
        </p:nvPicPr>
        <p:blipFill>
          <a:blip r:embed="rId2"/>
          <a:stretch>
            <a:fillRect/>
          </a:stretch>
        </p:blipFill>
        <p:spPr>
          <a:xfrm>
            <a:off x="1856509" y="2671258"/>
            <a:ext cx="8285018" cy="3784960"/>
          </a:xfrm>
          <a:prstGeom prst="rect">
            <a:avLst/>
          </a:prstGeom>
        </p:spPr>
      </p:pic>
    </p:spTree>
    <p:extLst>
      <p:ext uri="{BB962C8B-B14F-4D97-AF65-F5344CB8AC3E}">
        <p14:creationId xmlns:p14="http://schemas.microsoft.com/office/powerpoint/2010/main" val="299713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527" y="537153"/>
            <a:ext cx="10882746" cy="4351338"/>
          </a:xfrm>
        </p:spPr>
        <p:txBody>
          <a:bodyPr>
            <a:normAutofit/>
          </a:bodyPr>
          <a:lstStyle/>
          <a:p>
            <a:r>
              <a:rPr lang="en-US" sz="2200" b="0" i="0" u="none" strike="noStrike" baseline="0" dirty="0"/>
              <a:t>Six-membered rings are more common and stable</a:t>
            </a:r>
            <a:r>
              <a:rPr lang="en-US" sz="2200" dirty="0"/>
              <a:t>.</a:t>
            </a:r>
            <a:r>
              <a:rPr lang="en-US" sz="2200" b="0" i="0" u="none" strike="noStrike" baseline="0" dirty="0"/>
              <a:t> If cyclohexane were planar, the internal C</a:t>
            </a:r>
            <a:r>
              <a:rPr lang="en-US" sz="2200" dirty="0"/>
              <a:t>-</a:t>
            </a:r>
            <a:r>
              <a:rPr lang="en-US" sz="2200" b="0" i="0" u="none" strike="noStrike" baseline="0" dirty="0"/>
              <a:t>C-C angles would be those of a regular hexagon, 120°—quite a bit larger than the normal tetrahedral angle (109.5°). The resulting strain prevents cyclohexane from being planar (flat). Its most favored conformation is the </a:t>
            </a:r>
            <a:r>
              <a:rPr lang="en-US" sz="2200" b="1" i="0" u="none" strike="noStrike" baseline="0" dirty="0"/>
              <a:t>chair conformation</a:t>
            </a:r>
            <a:r>
              <a:rPr lang="en-US" sz="2200" b="0" i="0" u="none" strike="noStrike" baseline="0" dirty="0"/>
              <a:t>, an arrangement in which all of the C-C-C angles are 109.5° and all of the hydrogens on adjacent carbon atoms are perfectly staggered. </a:t>
            </a:r>
          </a:p>
          <a:p>
            <a:endParaRPr lang="en-US" sz="2200" dirty="0"/>
          </a:p>
          <a:p>
            <a:r>
              <a:rPr lang="en-US" sz="2200" b="0" i="0" u="none" strike="noStrike" baseline="0" dirty="0"/>
              <a:t>In the </a:t>
            </a:r>
            <a:r>
              <a:rPr lang="en-US" sz="2200" b="1" i="0" u="none" strike="noStrike" baseline="0" dirty="0"/>
              <a:t>chair conformation </a:t>
            </a:r>
            <a:r>
              <a:rPr lang="en-US" sz="2200" b="0" i="0" u="none" strike="noStrike" baseline="0" dirty="0"/>
              <a:t>of cyclohexane, the six </a:t>
            </a:r>
            <a:r>
              <a:rPr lang="en-US" sz="2200" b="1" i="0" u="none" strike="noStrike" baseline="0" dirty="0"/>
              <a:t>axial </a:t>
            </a:r>
            <a:r>
              <a:rPr lang="de-DE" sz="2200" b="0" i="0" u="none" strike="noStrike" baseline="0" dirty="0"/>
              <a:t>hydrogen atoms lie above and </a:t>
            </a:r>
            <a:r>
              <a:rPr lang="en-US" sz="2200" b="0" i="0" u="none" strike="noStrike" baseline="0" dirty="0"/>
              <a:t>below the mean plane of the ring, while the six </a:t>
            </a:r>
            <a:r>
              <a:rPr lang="en-US" sz="2200" b="1" i="0" u="none" strike="noStrike" baseline="0" dirty="0"/>
              <a:t>equatorial </a:t>
            </a:r>
            <a:r>
              <a:rPr lang="en-US" sz="2200" b="0" i="0" u="none" strike="noStrike" baseline="0" dirty="0"/>
              <a:t>hydrogens lie in the plane.</a:t>
            </a:r>
            <a:endParaRPr lang="en-US" sz="2200" dirty="0"/>
          </a:p>
        </p:txBody>
      </p:sp>
      <p:pic>
        <p:nvPicPr>
          <p:cNvPr id="4" name="Picture 3"/>
          <p:cNvPicPr>
            <a:picLocks noChangeAspect="1"/>
          </p:cNvPicPr>
          <p:nvPr/>
        </p:nvPicPr>
        <p:blipFill>
          <a:blip r:embed="rId2"/>
          <a:stretch>
            <a:fillRect/>
          </a:stretch>
        </p:blipFill>
        <p:spPr>
          <a:xfrm>
            <a:off x="4416136" y="3861520"/>
            <a:ext cx="3283527" cy="2525425"/>
          </a:xfrm>
          <a:prstGeom prst="rect">
            <a:avLst/>
          </a:prstGeom>
        </p:spPr>
      </p:pic>
    </p:spTree>
    <p:extLst>
      <p:ext uri="{BB962C8B-B14F-4D97-AF65-F5344CB8AC3E}">
        <p14:creationId xmlns:p14="http://schemas.microsoft.com/office/powerpoint/2010/main" val="2282376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06553" y="581892"/>
            <a:ext cx="6615112" cy="2626663"/>
          </a:xfrm>
          <a:prstGeom prst="rect">
            <a:avLst/>
          </a:prstGeom>
        </p:spPr>
      </p:pic>
      <p:pic>
        <p:nvPicPr>
          <p:cNvPr id="5" name="Picture 4"/>
          <p:cNvPicPr>
            <a:picLocks noChangeAspect="1"/>
          </p:cNvPicPr>
          <p:nvPr/>
        </p:nvPicPr>
        <p:blipFill>
          <a:blip r:embed="rId3"/>
          <a:stretch>
            <a:fillRect/>
          </a:stretch>
        </p:blipFill>
        <p:spPr>
          <a:xfrm>
            <a:off x="2646219" y="3685309"/>
            <a:ext cx="6028458" cy="2757055"/>
          </a:xfrm>
          <a:prstGeom prst="rect">
            <a:avLst/>
          </a:prstGeom>
        </p:spPr>
      </p:pic>
    </p:spTree>
    <p:extLst>
      <p:ext uri="{BB962C8B-B14F-4D97-AF65-F5344CB8AC3E}">
        <p14:creationId xmlns:p14="http://schemas.microsoft.com/office/powerpoint/2010/main" val="849407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3" y="584344"/>
            <a:ext cx="10515600" cy="1325130"/>
          </a:xfrm>
        </p:spPr>
        <p:txBody>
          <a:bodyPr>
            <a:noAutofit/>
          </a:bodyPr>
          <a:lstStyle/>
          <a:p>
            <a:r>
              <a:rPr lang="en-US" sz="2400" b="0" i="0" u="none" strike="noStrike" baseline="0" dirty="0">
                <a:latin typeface="+mn-lt"/>
              </a:rPr>
              <a:t>Another puckered conformation for cyclohexane, one in which all C-C-C angles are the normal 109.5°, is the boat conformation.</a:t>
            </a:r>
            <a:br>
              <a:rPr lang="en-US" sz="2400" b="0" i="0" u="none" strike="noStrike" baseline="0" dirty="0">
                <a:latin typeface="+mn-lt"/>
              </a:rPr>
            </a:br>
            <a:br>
              <a:rPr lang="en-US" sz="2400" dirty="0">
                <a:latin typeface="+mn-lt"/>
              </a:rPr>
            </a:br>
            <a:br>
              <a:rPr lang="en-US" sz="2000" dirty="0">
                <a:latin typeface="+mn-lt"/>
              </a:rPr>
            </a:br>
            <a:endParaRPr lang="en-US" sz="2000" dirty="0">
              <a:latin typeface="+mn-lt"/>
            </a:endParaRPr>
          </a:p>
        </p:txBody>
      </p:sp>
      <p:pic>
        <p:nvPicPr>
          <p:cNvPr id="4" name="Content Placeholder 3"/>
          <p:cNvPicPr>
            <a:picLocks noGrp="1" noChangeAspect="1"/>
          </p:cNvPicPr>
          <p:nvPr>
            <p:ph idx="1"/>
          </p:nvPr>
        </p:nvPicPr>
        <p:blipFill>
          <a:blip r:embed="rId2"/>
          <a:stretch>
            <a:fillRect/>
          </a:stretch>
        </p:blipFill>
        <p:spPr>
          <a:xfrm>
            <a:off x="3018990" y="1246909"/>
            <a:ext cx="4657725" cy="2298122"/>
          </a:xfrm>
          <a:prstGeom prst="rect">
            <a:avLst/>
          </a:prstGeom>
        </p:spPr>
      </p:pic>
      <p:pic>
        <p:nvPicPr>
          <p:cNvPr id="6" name="Picture 5"/>
          <p:cNvPicPr>
            <a:picLocks noChangeAspect="1"/>
          </p:cNvPicPr>
          <p:nvPr/>
        </p:nvPicPr>
        <p:blipFill>
          <a:blip r:embed="rId3"/>
          <a:stretch>
            <a:fillRect/>
          </a:stretch>
        </p:blipFill>
        <p:spPr>
          <a:xfrm>
            <a:off x="2700336" y="3545031"/>
            <a:ext cx="5598537" cy="2426277"/>
          </a:xfrm>
          <a:prstGeom prst="rect">
            <a:avLst/>
          </a:prstGeom>
        </p:spPr>
      </p:pic>
    </p:spTree>
    <p:extLst>
      <p:ext uri="{BB962C8B-B14F-4D97-AF65-F5344CB8AC3E}">
        <p14:creationId xmlns:p14="http://schemas.microsoft.com/office/powerpoint/2010/main" val="1913550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2.10  </a:t>
            </a:r>
            <a:r>
              <a:rPr lang="en-US" b="1" i="1" dirty="0"/>
              <a:t>Cis-Trans</a:t>
            </a:r>
            <a:r>
              <a:rPr lang="en-US" b="1" dirty="0"/>
              <a:t> Isomerism in Cycloalkanes</a:t>
            </a:r>
          </a:p>
        </p:txBody>
      </p:sp>
      <p:sp>
        <p:nvSpPr>
          <p:cNvPr id="3" name="Content Placeholder 2"/>
          <p:cNvSpPr>
            <a:spLocks noGrp="1"/>
          </p:cNvSpPr>
          <p:nvPr>
            <p:ph idx="1"/>
          </p:nvPr>
        </p:nvSpPr>
        <p:spPr/>
        <p:txBody>
          <a:bodyPr>
            <a:normAutofit/>
          </a:bodyPr>
          <a:lstStyle/>
          <a:p>
            <a:r>
              <a:rPr lang="en-US" sz="2000" b="1" i="0" u="none" strike="noStrike" baseline="0" dirty="0">
                <a:latin typeface="MinionPro-Bold"/>
              </a:rPr>
              <a:t>Stereoisomerism </a:t>
            </a:r>
            <a:r>
              <a:rPr lang="en-US" sz="2000" b="0" i="0" u="none" strike="noStrike" baseline="0" dirty="0">
                <a:latin typeface="MinionPro-Regular"/>
              </a:rPr>
              <a:t>deals with molecules that have the same order of attachment of the atoms, but different arrangements of the atoms in space. </a:t>
            </a:r>
            <a:r>
              <a:rPr lang="en-US" sz="2000" b="1" i="1" u="none" strike="noStrike" baseline="0" dirty="0">
                <a:latin typeface="MinionPro-BoldIt"/>
              </a:rPr>
              <a:t>Cis–trans </a:t>
            </a:r>
            <a:r>
              <a:rPr lang="en-US" sz="2000" b="1" i="0" u="none" strike="noStrike" baseline="0" dirty="0">
                <a:latin typeface="MinionPro-Bold"/>
              </a:rPr>
              <a:t>isomerism </a:t>
            </a:r>
            <a:r>
              <a:rPr lang="en-US" sz="2000" b="0" i="0" u="none" strike="noStrike" baseline="0" dirty="0">
                <a:latin typeface="MinionPro-Regular"/>
              </a:rPr>
              <a:t>(sometimes called </a:t>
            </a:r>
            <a:r>
              <a:rPr lang="en-US" sz="2000" b="1" i="0" u="none" strike="noStrike" baseline="0" dirty="0">
                <a:latin typeface="MinionPro-Bold"/>
              </a:rPr>
              <a:t>geometrical isomerism</a:t>
            </a:r>
            <a:r>
              <a:rPr lang="en-US" sz="2000" b="0" i="0" u="none" strike="noStrike" baseline="0" dirty="0">
                <a:latin typeface="MinionPro-Regular"/>
              </a:rPr>
              <a:t>) is one kind of stereoisomerism, and it is most easily understood with a specific case.</a:t>
            </a:r>
            <a:endParaRPr lang="en-US" sz="2000" dirty="0"/>
          </a:p>
        </p:txBody>
      </p:sp>
      <p:pic>
        <p:nvPicPr>
          <p:cNvPr id="5" name="Picture 4"/>
          <p:cNvPicPr>
            <a:picLocks noChangeAspect="1"/>
          </p:cNvPicPr>
          <p:nvPr/>
        </p:nvPicPr>
        <p:blipFill>
          <a:blip r:embed="rId2"/>
          <a:stretch>
            <a:fillRect/>
          </a:stretch>
        </p:blipFill>
        <p:spPr>
          <a:xfrm>
            <a:off x="2355273" y="3186545"/>
            <a:ext cx="5996420" cy="2646218"/>
          </a:xfrm>
          <a:prstGeom prst="rect">
            <a:avLst/>
          </a:prstGeom>
        </p:spPr>
      </p:pic>
    </p:spTree>
    <p:extLst>
      <p:ext uri="{BB962C8B-B14F-4D97-AF65-F5344CB8AC3E}">
        <p14:creationId xmlns:p14="http://schemas.microsoft.com/office/powerpoint/2010/main" val="2813072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364" y="689553"/>
            <a:ext cx="10515600" cy="4351338"/>
          </a:xfrm>
        </p:spPr>
        <p:txBody>
          <a:bodyPr/>
          <a:lstStyle/>
          <a:p>
            <a:r>
              <a:rPr lang="en-US" i="1" dirty="0"/>
              <a:t>Cis</a:t>
            </a:r>
            <a:r>
              <a:rPr lang="en-US" dirty="0"/>
              <a:t>: like groups on same side of ring</a:t>
            </a:r>
          </a:p>
          <a:p>
            <a:r>
              <a:rPr lang="en-US" i="1" dirty="0"/>
              <a:t>Trans</a:t>
            </a:r>
            <a:r>
              <a:rPr lang="en-US" dirty="0"/>
              <a:t>: like groups on opposite sides of ring</a:t>
            </a:r>
          </a:p>
        </p:txBody>
      </p:sp>
      <p:pic>
        <p:nvPicPr>
          <p:cNvPr id="4" name="Picture 3"/>
          <p:cNvPicPr>
            <a:picLocks noChangeAspect="1"/>
          </p:cNvPicPr>
          <p:nvPr/>
        </p:nvPicPr>
        <p:blipFill>
          <a:blip r:embed="rId2"/>
          <a:stretch>
            <a:fillRect/>
          </a:stretch>
        </p:blipFill>
        <p:spPr>
          <a:xfrm>
            <a:off x="886691" y="2561792"/>
            <a:ext cx="8282420" cy="1372899"/>
          </a:xfrm>
          <a:prstGeom prst="rect">
            <a:avLst/>
          </a:prstGeom>
        </p:spPr>
      </p:pic>
    </p:spTree>
    <p:extLst>
      <p:ext uri="{BB962C8B-B14F-4D97-AF65-F5344CB8AC3E}">
        <p14:creationId xmlns:p14="http://schemas.microsoft.com/office/powerpoint/2010/main" val="2374662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b="1" dirty="0"/>
              <a:t>2.11  Summery of Isomerism</a:t>
            </a:r>
          </a:p>
        </p:txBody>
      </p:sp>
      <p:pic>
        <p:nvPicPr>
          <p:cNvPr id="4" name="Content Placeholder 3"/>
          <p:cNvPicPr>
            <a:picLocks noGrp="1" noChangeAspect="1"/>
          </p:cNvPicPr>
          <p:nvPr>
            <p:ph idx="1"/>
          </p:nvPr>
        </p:nvPicPr>
        <p:blipFill>
          <a:blip r:embed="rId2"/>
          <a:stretch>
            <a:fillRect/>
          </a:stretch>
        </p:blipFill>
        <p:spPr>
          <a:xfrm>
            <a:off x="1607127" y="1690688"/>
            <a:ext cx="7665027" cy="4336039"/>
          </a:xfrm>
          <a:prstGeom prst="rect">
            <a:avLst/>
          </a:prstGeom>
        </p:spPr>
      </p:pic>
    </p:spTree>
    <p:extLst>
      <p:ext uri="{BB962C8B-B14F-4D97-AF65-F5344CB8AC3E}">
        <p14:creationId xmlns:p14="http://schemas.microsoft.com/office/powerpoint/2010/main" val="2811635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i="0" u="none" strike="noStrike" baseline="0" dirty="0">
                <a:solidFill>
                  <a:srgbClr val="0066FF"/>
                </a:solidFill>
                <a:latin typeface="TradeGothicLTStd-Bd2"/>
              </a:rPr>
              <a:t>PROBLEM 2.17 </a:t>
            </a:r>
            <a:r>
              <a:rPr lang="en-US" b="0" i="0" u="none" strike="noStrike" baseline="0" dirty="0">
                <a:solidFill>
                  <a:srgbClr val="000000"/>
                </a:solidFill>
                <a:latin typeface="MinionPro-Regular"/>
              </a:rPr>
              <a:t>Classify each of the following isomer pairs according to the scheme</a:t>
            </a:r>
          </a:p>
          <a:p>
            <a:r>
              <a:rPr lang="en-US" b="0" i="0" u="none" strike="noStrike" baseline="0" dirty="0">
                <a:solidFill>
                  <a:srgbClr val="000000"/>
                </a:solidFill>
                <a:latin typeface="MinionPro-Regular"/>
              </a:rPr>
              <a:t>a. </a:t>
            </a:r>
            <a:r>
              <a:rPr lang="en-US" b="0" i="1" u="none" strike="noStrike" baseline="0" dirty="0">
                <a:solidFill>
                  <a:srgbClr val="000000"/>
                </a:solidFill>
                <a:latin typeface="MinionPro-It"/>
              </a:rPr>
              <a:t>cis</a:t>
            </a:r>
            <a:r>
              <a:rPr lang="en-US" b="0" i="0" u="none" strike="noStrike" baseline="0" dirty="0">
                <a:solidFill>
                  <a:srgbClr val="000000"/>
                </a:solidFill>
                <a:latin typeface="MinionPro-Regular"/>
              </a:rPr>
              <a:t>- and </a:t>
            </a:r>
            <a:r>
              <a:rPr lang="en-US" b="0" i="1" u="none" strike="noStrike" baseline="0" dirty="0">
                <a:solidFill>
                  <a:srgbClr val="000000"/>
                </a:solidFill>
                <a:latin typeface="MinionPro-It"/>
              </a:rPr>
              <a:t>trans</a:t>
            </a:r>
            <a:r>
              <a:rPr lang="en-US" b="0" i="0" u="none" strike="noStrike" baseline="0" dirty="0">
                <a:solidFill>
                  <a:srgbClr val="000000"/>
                </a:solidFill>
                <a:latin typeface="MinionPro-Regular"/>
              </a:rPr>
              <a:t>-1,2-dimethylcyclohexane</a:t>
            </a:r>
          </a:p>
          <a:p>
            <a:r>
              <a:rPr lang="en-US" b="0" i="0" u="none" strike="noStrike" baseline="0" dirty="0">
                <a:solidFill>
                  <a:srgbClr val="000000"/>
                </a:solidFill>
                <a:latin typeface="MinionPro-Regular"/>
              </a:rPr>
              <a:t>b. chair and boat forms of cyclohexane</a:t>
            </a:r>
          </a:p>
          <a:p>
            <a:r>
              <a:rPr lang="en-US" b="0" i="0" u="none" strike="noStrike" baseline="0" dirty="0">
                <a:solidFill>
                  <a:srgbClr val="000000"/>
                </a:solidFill>
                <a:latin typeface="MinionPro-Regular"/>
              </a:rPr>
              <a:t>c. 1-fluoropropane and 2-fluoropropane</a:t>
            </a:r>
            <a:endParaRPr lang="en-US" dirty="0"/>
          </a:p>
        </p:txBody>
      </p:sp>
    </p:spTree>
    <p:extLst>
      <p:ext uri="{BB962C8B-B14F-4D97-AF65-F5344CB8AC3E}">
        <p14:creationId xmlns:p14="http://schemas.microsoft.com/office/powerpoint/2010/main" val="4249800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2.12 Reactions of Alkanes</a:t>
            </a:r>
          </a:p>
        </p:txBody>
      </p:sp>
      <p:sp>
        <p:nvSpPr>
          <p:cNvPr id="3" name="Content Placeholder 2"/>
          <p:cNvSpPr>
            <a:spLocks noGrp="1"/>
          </p:cNvSpPr>
          <p:nvPr>
            <p:ph idx="1"/>
          </p:nvPr>
        </p:nvSpPr>
        <p:spPr/>
        <p:txBody>
          <a:bodyPr/>
          <a:lstStyle/>
          <a:p>
            <a:r>
              <a:rPr lang="en-US" b="0" i="0" u="none" strike="noStrike" baseline="0" dirty="0">
                <a:latin typeface="MinionPro-Regular"/>
              </a:rPr>
              <a:t>All of the bonds in alkanes are single, covalent, and nonpolar. Hence alkanes are relatively inert.</a:t>
            </a:r>
            <a:endParaRPr lang="en-US" dirty="0">
              <a:latin typeface="MinionPro-Regular"/>
            </a:endParaRPr>
          </a:p>
          <a:p>
            <a:r>
              <a:rPr lang="en-US" b="0" i="0" u="none" strike="noStrike" baseline="0" dirty="0">
                <a:latin typeface="MinionPro-Regular"/>
              </a:rPr>
              <a:t>Because of this inertness, alkanes can be used as </a:t>
            </a:r>
            <a:r>
              <a:rPr lang="en-US" b="0" i="0" u="none" strike="noStrike" baseline="0" dirty="0" err="1">
                <a:latin typeface="MinionPro-Regular"/>
              </a:rPr>
              <a:t>solventsfor</a:t>
            </a:r>
            <a:r>
              <a:rPr lang="en-US" b="0" i="0" u="none" strike="noStrike" baseline="0" dirty="0">
                <a:latin typeface="MinionPro-Regular"/>
              </a:rPr>
              <a:t> extraction or crystallization as well as for carrying out chemical reactions of other substances.</a:t>
            </a:r>
            <a:endParaRPr lang="en-US" dirty="0">
              <a:latin typeface="MinionPro-Regular"/>
            </a:endParaRPr>
          </a:p>
          <a:p>
            <a:endParaRPr lang="en-US" dirty="0">
              <a:latin typeface="MinionPro-Regular"/>
            </a:endParaRPr>
          </a:p>
          <a:p>
            <a:pPr marL="0" indent="0">
              <a:buNone/>
            </a:pPr>
            <a:endParaRPr lang="en-US" dirty="0"/>
          </a:p>
        </p:txBody>
      </p:sp>
    </p:spTree>
    <p:extLst>
      <p:ext uri="{BB962C8B-B14F-4D97-AF65-F5344CB8AC3E}">
        <p14:creationId xmlns:p14="http://schemas.microsoft.com/office/powerpoint/2010/main" val="98417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81070" y="365125"/>
            <a:ext cx="7856113" cy="5906886"/>
          </a:xfrm>
          <a:prstGeom prst="rect">
            <a:avLst/>
          </a:prstGeom>
        </p:spPr>
      </p:pic>
    </p:spTree>
    <p:extLst>
      <p:ext uri="{BB962C8B-B14F-4D97-AF65-F5344CB8AC3E}">
        <p14:creationId xmlns:p14="http://schemas.microsoft.com/office/powerpoint/2010/main" val="4006703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1) Oxidation and Combustion: alkanes as fuels </a:t>
            </a:r>
          </a:p>
        </p:txBody>
      </p:sp>
      <p:pic>
        <p:nvPicPr>
          <p:cNvPr id="6" name="Content Placeholder 5"/>
          <p:cNvPicPr>
            <a:picLocks noGrp="1" noChangeAspect="1"/>
          </p:cNvPicPr>
          <p:nvPr>
            <p:ph idx="1"/>
          </p:nvPr>
        </p:nvPicPr>
        <p:blipFill>
          <a:blip r:embed="rId2"/>
          <a:stretch>
            <a:fillRect/>
          </a:stretch>
        </p:blipFill>
        <p:spPr>
          <a:xfrm>
            <a:off x="1688522" y="1496723"/>
            <a:ext cx="6582641" cy="1717531"/>
          </a:xfrm>
          <a:prstGeom prst="rect">
            <a:avLst/>
          </a:prstGeom>
        </p:spPr>
      </p:pic>
      <p:pic>
        <p:nvPicPr>
          <p:cNvPr id="7" name="Picture 6"/>
          <p:cNvPicPr>
            <a:picLocks noChangeAspect="1"/>
          </p:cNvPicPr>
          <p:nvPr/>
        </p:nvPicPr>
        <p:blipFill>
          <a:blip r:embed="rId3"/>
          <a:stretch>
            <a:fillRect/>
          </a:stretch>
        </p:blipFill>
        <p:spPr>
          <a:xfrm>
            <a:off x="1688522" y="3962401"/>
            <a:ext cx="6901296" cy="2400732"/>
          </a:xfrm>
          <a:prstGeom prst="rect">
            <a:avLst/>
          </a:prstGeom>
        </p:spPr>
      </p:pic>
      <p:sp>
        <p:nvSpPr>
          <p:cNvPr id="8" name="TextBox 7"/>
          <p:cNvSpPr txBox="1"/>
          <p:nvPr/>
        </p:nvSpPr>
        <p:spPr>
          <a:xfrm>
            <a:off x="1052946" y="3389806"/>
            <a:ext cx="5153891" cy="369332"/>
          </a:xfrm>
          <a:prstGeom prst="rect">
            <a:avLst/>
          </a:prstGeom>
          <a:noFill/>
        </p:spPr>
        <p:txBody>
          <a:bodyPr wrap="square" rtlCol="0">
            <a:spAutoFit/>
          </a:bodyPr>
          <a:lstStyle/>
          <a:p>
            <a:r>
              <a:rPr lang="en-US" dirty="0"/>
              <a:t>Partial oxidation of hydrocarbon</a:t>
            </a:r>
          </a:p>
        </p:txBody>
      </p:sp>
    </p:spTree>
    <p:extLst>
      <p:ext uri="{BB962C8B-B14F-4D97-AF65-F5344CB8AC3E}">
        <p14:creationId xmlns:p14="http://schemas.microsoft.com/office/powerpoint/2010/main" val="3386833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054"/>
            <a:ext cx="10515600" cy="1325563"/>
          </a:xfrm>
        </p:spPr>
        <p:txBody>
          <a:bodyPr/>
          <a:lstStyle/>
          <a:p>
            <a:r>
              <a:rPr lang="en-US" b="1" dirty="0"/>
              <a:t>2.12 b Halogenation of alkanes. </a:t>
            </a:r>
          </a:p>
        </p:txBody>
      </p:sp>
      <p:sp>
        <p:nvSpPr>
          <p:cNvPr id="3" name="Content Placeholder 2"/>
          <p:cNvSpPr>
            <a:spLocks noGrp="1"/>
          </p:cNvSpPr>
          <p:nvPr>
            <p:ph idx="1"/>
          </p:nvPr>
        </p:nvSpPr>
        <p:spPr>
          <a:xfrm>
            <a:off x="838200" y="1451552"/>
            <a:ext cx="10515600" cy="4351338"/>
          </a:xfrm>
        </p:spPr>
        <p:txBody>
          <a:bodyPr>
            <a:normAutofit/>
          </a:bodyPr>
          <a:lstStyle/>
          <a:p>
            <a:r>
              <a:rPr lang="en-US" sz="2400" dirty="0"/>
              <a:t>General formula</a:t>
            </a:r>
          </a:p>
          <a:p>
            <a:endParaRPr lang="en-US" dirty="0"/>
          </a:p>
          <a:p>
            <a:pPr marL="0" indent="0">
              <a:buNone/>
            </a:pPr>
            <a:r>
              <a:rPr lang="en-US" sz="2400" dirty="0"/>
              <a:t>For methane</a:t>
            </a:r>
          </a:p>
          <a:p>
            <a:pPr marL="0" indent="0">
              <a:buNone/>
            </a:pPr>
            <a:endParaRPr lang="en-US" dirty="0"/>
          </a:p>
          <a:p>
            <a:pPr marL="0" indent="0">
              <a:buNone/>
            </a:pPr>
            <a:endParaRPr lang="en-US" dirty="0"/>
          </a:p>
          <a:p>
            <a:r>
              <a:rPr lang="en-US" sz="2200" b="0" i="0" u="none" strike="noStrike" baseline="0" dirty="0"/>
              <a:t>The reaction is called </a:t>
            </a:r>
            <a:r>
              <a:rPr lang="en-US" sz="2200" b="1" i="0" u="none" strike="noStrike" baseline="0" dirty="0"/>
              <a:t>chlorination</a:t>
            </a:r>
            <a:r>
              <a:rPr lang="en-US" sz="2200" b="0" i="0" u="none" strike="noStrike" baseline="0" dirty="0"/>
              <a:t>. This process is a </a:t>
            </a:r>
            <a:r>
              <a:rPr lang="en-US" sz="2200" b="1" i="0" u="none" strike="noStrike" baseline="0" dirty="0"/>
              <a:t>substitution reaction</a:t>
            </a:r>
            <a:r>
              <a:rPr lang="en-US" sz="2200" b="0" i="0" u="none" strike="noStrike" baseline="0" dirty="0"/>
              <a:t>, as a chlorine is substituted for a hydrogen . An analogous reaction, called </a:t>
            </a:r>
            <a:r>
              <a:rPr lang="en-US" sz="2200" b="1" i="0" u="none" strike="noStrike" baseline="0" dirty="0" err="1"/>
              <a:t>bromination</a:t>
            </a:r>
            <a:r>
              <a:rPr lang="en-US" sz="2200" b="0" i="0" u="none" strike="noStrike" baseline="0" dirty="0"/>
              <a:t>, occurs when the halogen source is bromine.</a:t>
            </a:r>
            <a:endParaRPr lang="en-US" sz="2200" dirty="0"/>
          </a:p>
          <a:p>
            <a:pPr marL="0" indent="0">
              <a:buNone/>
            </a:pPr>
            <a:endParaRPr lang="en-US" dirty="0"/>
          </a:p>
        </p:txBody>
      </p:sp>
      <p:pic>
        <p:nvPicPr>
          <p:cNvPr id="4" name="Picture 3"/>
          <p:cNvPicPr>
            <a:picLocks noChangeAspect="1"/>
          </p:cNvPicPr>
          <p:nvPr/>
        </p:nvPicPr>
        <p:blipFill>
          <a:blip r:embed="rId2"/>
          <a:stretch>
            <a:fillRect/>
          </a:stretch>
        </p:blipFill>
        <p:spPr>
          <a:xfrm>
            <a:off x="3429216" y="1316182"/>
            <a:ext cx="5333568" cy="745114"/>
          </a:xfrm>
          <a:prstGeom prst="rect">
            <a:avLst/>
          </a:prstGeom>
        </p:spPr>
      </p:pic>
      <p:pic>
        <p:nvPicPr>
          <p:cNvPr id="5" name="Picture 4"/>
          <p:cNvPicPr>
            <a:picLocks noChangeAspect="1"/>
          </p:cNvPicPr>
          <p:nvPr/>
        </p:nvPicPr>
        <p:blipFill>
          <a:blip r:embed="rId3"/>
          <a:stretch>
            <a:fillRect/>
          </a:stretch>
        </p:blipFill>
        <p:spPr>
          <a:xfrm>
            <a:off x="2702719" y="2406359"/>
            <a:ext cx="6060065" cy="1525733"/>
          </a:xfrm>
          <a:prstGeom prst="rect">
            <a:avLst/>
          </a:prstGeom>
        </p:spPr>
      </p:pic>
      <p:pic>
        <p:nvPicPr>
          <p:cNvPr id="6" name="Picture 5"/>
          <p:cNvPicPr>
            <a:picLocks noChangeAspect="1"/>
          </p:cNvPicPr>
          <p:nvPr/>
        </p:nvPicPr>
        <p:blipFill>
          <a:blip r:embed="rId4"/>
          <a:stretch>
            <a:fillRect/>
          </a:stretch>
        </p:blipFill>
        <p:spPr>
          <a:xfrm>
            <a:off x="2702719" y="4831559"/>
            <a:ext cx="5784055" cy="1271153"/>
          </a:xfrm>
          <a:prstGeom prst="rect">
            <a:avLst/>
          </a:prstGeom>
        </p:spPr>
      </p:pic>
    </p:spTree>
    <p:extLst>
      <p:ext uri="{BB962C8B-B14F-4D97-AF65-F5344CB8AC3E}">
        <p14:creationId xmlns:p14="http://schemas.microsoft.com/office/powerpoint/2010/main" val="3948664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526" y="481734"/>
            <a:ext cx="10515600" cy="4351338"/>
          </a:xfrm>
        </p:spPr>
        <p:txBody>
          <a:bodyPr>
            <a:normAutofit/>
          </a:bodyPr>
          <a:lstStyle/>
          <a:p>
            <a:r>
              <a:rPr lang="en-US" sz="2400" b="0" i="0" u="none" strike="noStrike" baseline="0" dirty="0"/>
              <a:t>If excess halogen is present, the reaction can continue further to give </a:t>
            </a:r>
            <a:r>
              <a:rPr lang="en-US" sz="2400" b="0" i="0" u="none" strike="noStrike" baseline="0" dirty="0" err="1"/>
              <a:t>polyhalogenated</a:t>
            </a:r>
            <a:r>
              <a:rPr lang="en-US" sz="2400" b="0" i="0" u="none" strike="noStrike" baseline="0" dirty="0"/>
              <a:t> products. Thus, methane and excess chlorine can give products with two, three, or four chlorines</a:t>
            </a:r>
            <a:endParaRPr lang="en-US" sz="2400" dirty="0"/>
          </a:p>
        </p:txBody>
      </p:sp>
      <p:pic>
        <p:nvPicPr>
          <p:cNvPr id="4" name="Picture 3"/>
          <p:cNvPicPr>
            <a:picLocks noChangeAspect="1"/>
          </p:cNvPicPr>
          <p:nvPr/>
        </p:nvPicPr>
        <p:blipFill>
          <a:blip r:embed="rId2"/>
          <a:stretch>
            <a:fillRect/>
          </a:stretch>
        </p:blipFill>
        <p:spPr>
          <a:xfrm>
            <a:off x="1722941" y="1688090"/>
            <a:ext cx="8302769" cy="1498455"/>
          </a:xfrm>
          <a:prstGeom prst="rect">
            <a:avLst/>
          </a:prstGeom>
        </p:spPr>
      </p:pic>
      <p:pic>
        <p:nvPicPr>
          <p:cNvPr id="5" name="Picture 4"/>
          <p:cNvPicPr>
            <a:picLocks noChangeAspect="1"/>
          </p:cNvPicPr>
          <p:nvPr/>
        </p:nvPicPr>
        <p:blipFill>
          <a:blip r:embed="rId3"/>
          <a:stretch>
            <a:fillRect/>
          </a:stretch>
        </p:blipFill>
        <p:spPr>
          <a:xfrm>
            <a:off x="1302327" y="3255492"/>
            <a:ext cx="8506691" cy="1508633"/>
          </a:xfrm>
          <a:prstGeom prst="rect">
            <a:avLst/>
          </a:prstGeom>
        </p:spPr>
      </p:pic>
      <p:pic>
        <p:nvPicPr>
          <p:cNvPr id="6" name="Picture 5"/>
          <p:cNvPicPr>
            <a:picLocks noChangeAspect="1"/>
          </p:cNvPicPr>
          <p:nvPr/>
        </p:nvPicPr>
        <p:blipFill>
          <a:blip r:embed="rId4"/>
          <a:stretch>
            <a:fillRect/>
          </a:stretch>
        </p:blipFill>
        <p:spPr>
          <a:xfrm>
            <a:off x="2767445" y="4902019"/>
            <a:ext cx="4495800" cy="1543050"/>
          </a:xfrm>
          <a:prstGeom prst="rect">
            <a:avLst/>
          </a:prstGeom>
        </p:spPr>
      </p:pic>
    </p:spTree>
    <p:extLst>
      <p:ext uri="{BB962C8B-B14F-4D97-AF65-F5344CB8AC3E}">
        <p14:creationId xmlns:p14="http://schemas.microsoft.com/office/powerpoint/2010/main" val="4055718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86584"/>
          </a:xfrm>
        </p:spPr>
        <p:txBody>
          <a:bodyPr>
            <a:normAutofit/>
          </a:bodyPr>
          <a:lstStyle/>
          <a:p>
            <a:r>
              <a:rPr lang="en-US" sz="3600" b="1" dirty="0"/>
              <a:t>2.13 Free Radical Chain Mechanism of Halogenation</a:t>
            </a:r>
          </a:p>
        </p:txBody>
      </p:sp>
      <p:sp>
        <p:nvSpPr>
          <p:cNvPr id="3" name="Content Placeholder 2"/>
          <p:cNvSpPr>
            <a:spLocks noGrp="1"/>
          </p:cNvSpPr>
          <p:nvPr>
            <p:ph idx="1"/>
          </p:nvPr>
        </p:nvSpPr>
        <p:spPr>
          <a:xfrm>
            <a:off x="838200" y="1551710"/>
            <a:ext cx="10515600" cy="4351338"/>
          </a:xfrm>
        </p:spPr>
        <p:txBody>
          <a:bodyPr>
            <a:noAutofit/>
          </a:bodyPr>
          <a:lstStyle/>
          <a:p>
            <a:pPr algn="just">
              <a:spcBef>
                <a:spcPts val="0"/>
              </a:spcBef>
            </a:pPr>
            <a:r>
              <a:rPr lang="en-US" sz="2400" b="0" i="0" u="none" strike="noStrike" baseline="0" dirty="0"/>
              <a:t>A </a:t>
            </a:r>
            <a:r>
              <a:rPr lang="en-US" sz="2400" b="1" i="0" u="none" strike="noStrike" baseline="0" dirty="0"/>
              <a:t>reaction mechanism </a:t>
            </a:r>
            <a:r>
              <a:rPr lang="en-US" sz="2400" b="0" i="0" u="none" strike="noStrike" baseline="0" dirty="0"/>
              <a:t>is a step-by-step description of the bond-breaking and</a:t>
            </a:r>
          </a:p>
          <a:p>
            <a:pPr marL="0" indent="0" algn="just">
              <a:spcBef>
                <a:spcPts val="0"/>
              </a:spcBef>
              <a:buNone/>
            </a:pPr>
            <a:r>
              <a:rPr lang="en-US" sz="2400" b="0" i="0" u="none" strike="noStrike" baseline="0" dirty="0"/>
              <a:t>  bond-making processes that occur when reagents react to form products. In the  case of halogenation, various experiments show that this reaction occurs in several steps , and not in one magical step. Indeed, halogenation occurs via a </a:t>
            </a:r>
            <a:r>
              <a:rPr lang="en-US" sz="2400" b="1" i="0" u="none" strike="noStrike" baseline="0" dirty="0"/>
              <a:t>free-radical chain </a:t>
            </a:r>
            <a:r>
              <a:rPr lang="en-US" sz="2400" b="0" i="0" u="none" strike="noStrike" baseline="0" dirty="0"/>
              <a:t>of reactions.</a:t>
            </a:r>
          </a:p>
          <a:p>
            <a:r>
              <a:rPr lang="en-US" sz="2400" b="0" i="0" u="none" strike="noStrike" baseline="0" dirty="0"/>
              <a:t>The </a:t>
            </a:r>
            <a:r>
              <a:rPr lang="en-US" sz="2400" b="1" i="0" u="none" strike="noStrike" baseline="0" dirty="0"/>
              <a:t>chain-initiating step </a:t>
            </a:r>
            <a:r>
              <a:rPr lang="en-US" sz="2400" b="0" i="0" u="none" strike="noStrike" baseline="0" dirty="0"/>
              <a:t>is the breaking of the halogen molecule into two halogen atoms.</a:t>
            </a:r>
            <a:endParaRPr lang="en-US" sz="2400" dirty="0"/>
          </a:p>
        </p:txBody>
      </p:sp>
      <p:pic>
        <p:nvPicPr>
          <p:cNvPr id="4" name="Picture 3"/>
          <p:cNvPicPr>
            <a:picLocks noChangeAspect="1"/>
          </p:cNvPicPr>
          <p:nvPr/>
        </p:nvPicPr>
        <p:blipFill>
          <a:blip r:embed="rId2"/>
          <a:stretch>
            <a:fillRect/>
          </a:stretch>
        </p:blipFill>
        <p:spPr>
          <a:xfrm>
            <a:off x="1930544" y="4226068"/>
            <a:ext cx="7102620" cy="1565133"/>
          </a:xfrm>
          <a:prstGeom prst="rect">
            <a:avLst/>
          </a:prstGeom>
        </p:spPr>
      </p:pic>
    </p:spTree>
    <p:extLst>
      <p:ext uri="{BB962C8B-B14F-4D97-AF65-F5344CB8AC3E}">
        <p14:creationId xmlns:p14="http://schemas.microsoft.com/office/powerpoint/2010/main" val="2170915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371600" y="222034"/>
            <a:ext cx="7364123" cy="2770548"/>
          </a:xfrm>
          <a:prstGeom prst="rect">
            <a:avLst/>
          </a:prstGeom>
        </p:spPr>
      </p:pic>
      <p:pic>
        <p:nvPicPr>
          <p:cNvPr id="6" name="Picture 5"/>
          <p:cNvPicPr>
            <a:picLocks noChangeAspect="1"/>
          </p:cNvPicPr>
          <p:nvPr/>
        </p:nvPicPr>
        <p:blipFill>
          <a:blip r:embed="rId3"/>
          <a:stretch>
            <a:fillRect/>
          </a:stretch>
        </p:blipFill>
        <p:spPr>
          <a:xfrm>
            <a:off x="2529536" y="3241964"/>
            <a:ext cx="5048250" cy="2438399"/>
          </a:xfrm>
          <a:prstGeom prst="rect">
            <a:avLst/>
          </a:prstGeom>
        </p:spPr>
      </p:pic>
    </p:spTree>
    <p:extLst>
      <p:ext uri="{BB962C8B-B14F-4D97-AF65-F5344CB8AC3E}">
        <p14:creationId xmlns:p14="http://schemas.microsoft.com/office/powerpoint/2010/main" val="1519205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88473" y="365125"/>
            <a:ext cx="8950036" cy="5273675"/>
          </a:xfrm>
          <a:prstGeom prst="rect">
            <a:avLst/>
          </a:prstGeom>
        </p:spPr>
      </p:pic>
    </p:spTree>
    <p:extLst>
      <p:ext uri="{BB962C8B-B14F-4D97-AF65-F5344CB8AC3E}">
        <p14:creationId xmlns:p14="http://schemas.microsoft.com/office/powerpoint/2010/main" val="973125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Homework 1</a:t>
            </a:r>
          </a:p>
          <a:p>
            <a:pPr marL="0" indent="0">
              <a:buNone/>
            </a:pPr>
            <a:r>
              <a:rPr lang="en-US" dirty="0"/>
              <a:t>    </a:t>
            </a:r>
          </a:p>
          <a:p>
            <a:pPr marL="0" indent="0">
              <a:buNone/>
            </a:pPr>
            <a:r>
              <a:rPr lang="en-US" dirty="0"/>
              <a:t>26    28   31  35  41  44  45 </a:t>
            </a:r>
            <a:r>
              <a:rPr lang="en-US"/>
              <a:t>47   48  50</a:t>
            </a:r>
            <a:endParaRPr lang="en-US" dirty="0"/>
          </a:p>
        </p:txBody>
      </p:sp>
    </p:spTree>
    <p:extLst>
      <p:ext uri="{BB962C8B-B14F-4D97-AF65-F5344CB8AC3E}">
        <p14:creationId xmlns:p14="http://schemas.microsoft.com/office/powerpoint/2010/main" val="259716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945" y="1188316"/>
            <a:ext cx="10515600" cy="4351338"/>
          </a:xfrm>
        </p:spPr>
        <p:txBody>
          <a:bodyPr/>
          <a:lstStyle/>
          <a:p>
            <a:r>
              <a:rPr lang="en-US" dirty="0">
                <a:solidFill>
                  <a:srgbClr val="000000"/>
                </a:solidFill>
                <a:latin typeface="TradeGothicLTStd"/>
              </a:rPr>
              <a:t>Compounds of a </a:t>
            </a:r>
            <a:r>
              <a:rPr lang="en-US" b="1" dirty="0">
                <a:latin typeface="TradeGothicLTStd-Bd2"/>
              </a:rPr>
              <a:t>homologous series </a:t>
            </a:r>
            <a:r>
              <a:rPr lang="en-US" dirty="0">
                <a:solidFill>
                  <a:srgbClr val="000000"/>
                </a:solidFill>
                <a:latin typeface="TradeGothicLTStd"/>
              </a:rPr>
              <a:t>differ by </a:t>
            </a:r>
            <a:r>
              <a:rPr lang="en-US" i="1" dirty="0">
                <a:solidFill>
                  <a:srgbClr val="000000"/>
                </a:solidFill>
                <a:latin typeface="TradeGothicLTStd"/>
              </a:rPr>
              <a:t>a regular unit </a:t>
            </a:r>
            <a:r>
              <a:rPr lang="en-US" dirty="0">
                <a:solidFill>
                  <a:srgbClr val="000000"/>
                </a:solidFill>
                <a:latin typeface="TradeGothicLTStd"/>
              </a:rPr>
              <a:t>of structure and share </a:t>
            </a:r>
            <a:r>
              <a:rPr lang="en-US" i="1" dirty="0">
                <a:solidFill>
                  <a:srgbClr val="000000"/>
                </a:solidFill>
                <a:latin typeface="TradeGothicLTStd"/>
              </a:rPr>
              <a:t>similar properties</a:t>
            </a:r>
            <a:r>
              <a:rPr lang="en-US" dirty="0">
                <a:solidFill>
                  <a:srgbClr val="000000"/>
                </a:solidFill>
                <a:latin typeface="TradeGothicLTStd"/>
              </a:rPr>
              <a:t>.</a:t>
            </a:r>
            <a:r>
              <a:rPr lang="en-US" sz="2400" b="1" dirty="0">
                <a:solidFill>
                  <a:srgbClr val="0066FF"/>
                </a:solidFill>
                <a:latin typeface="TradeGothicLTStd-Bd2"/>
              </a:rPr>
              <a:t> </a:t>
            </a:r>
          </a:p>
          <a:p>
            <a:endParaRPr lang="en-US" sz="2400" b="1" dirty="0">
              <a:solidFill>
                <a:srgbClr val="0066FF"/>
              </a:solidFill>
              <a:latin typeface="TradeGothicLTStd-Bd2"/>
            </a:endParaRPr>
          </a:p>
          <a:p>
            <a:endParaRPr lang="en-US" sz="2400" b="1" dirty="0">
              <a:solidFill>
                <a:srgbClr val="0066FF"/>
              </a:solidFill>
              <a:latin typeface="TradeGothicLTStd-Bd2"/>
            </a:endParaRPr>
          </a:p>
          <a:p>
            <a:r>
              <a:rPr lang="en-US" sz="2400" b="1" dirty="0">
                <a:solidFill>
                  <a:srgbClr val="0066FF"/>
                </a:solidFill>
                <a:latin typeface="TradeGothicLTStd-Bd2"/>
              </a:rPr>
              <a:t>PROBLEM 2.2 </a:t>
            </a:r>
            <a:r>
              <a:rPr lang="en-US" sz="2400" dirty="0">
                <a:solidFill>
                  <a:srgbClr val="000000"/>
                </a:solidFill>
                <a:latin typeface="MinionPro-Regular"/>
              </a:rPr>
              <a:t>Which of the following are alkanes?</a:t>
            </a:r>
          </a:p>
          <a:p>
            <a:pPr marL="457200" indent="-457200">
              <a:buAutoNum type="alphaLcPeriod"/>
            </a:pPr>
            <a:r>
              <a:rPr lang="en-US" sz="2400" dirty="0">
                <a:solidFill>
                  <a:srgbClr val="000000"/>
                </a:solidFill>
                <a:latin typeface="MinionPro-Regular"/>
              </a:rPr>
              <a:t>C</a:t>
            </a:r>
            <a:r>
              <a:rPr lang="en-US" sz="2400" baseline="-25000" dirty="0">
                <a:solidFill>
                  <a:srgbClr val="000000"/>
                </a:solidFill>
                <a:latin typeface="MinionPro-Regular"/>
              </a:rPr>
              <a:t>7</a:t>
            </a:r>
            <a:r>
              <a:rPr lang="en-US" sz="2400" dirty="0">
                <a:solidFill>
                  <a:srgbClr val="000000"/>
                </a:solidFill>
                <a:latin typeface="MinionPro-Regular"/>
              </a:rPr>
              <a:t>H</a:t>
            </a:r>
            <a:r>
              <a:rPr lang="en-US" sz="2400" baseline="-25000" dirty="0">
                <a:solidFill>
                  <a:srgbClr val="000000"/>
                </a:solidFill>
                <a:latin typeface="MinionPro-Regular"/>
              </a:rPr>
              <a:t>16</a:t>
            </a:r>
            <a:r>
              <a:rPr lang="en-US" sz="2400" dirty="0">
                <a:solidFill>
                  <a:srgbClr val="000000"/>
                </a:solidFill>
                <a:latin typeface="MinionPro-Regular"/>
              </a:rPr>
              <a:t> </a:t>
            </a:r>
          </a:p>
          <a:p>
            <a:pPr marL="457200" indent="-457200">
              <a:buAutoNum type="alphaLcPeriod"/>
            </a:pPr>
            <a:r>
              <a:rPr lang="en-US" sz="2400" dirty="0">
                <a:solidFill>
                  <a:srgbClr val="000000"/>
                </a:solidFill>
                <a:latin typeface="MinionPro-Regular"/>
              </a:rPr>
              <a:t>C</a:t>
            </a:r>
            <a:r>
              <a:rPr lang="en-US" sz="2400" baseline="-25000" dirty="0">
                <a:solidFill>
                  <a:srgbClr val="000000"/>
                </a:solidFill>
                <a:latin typeface="MinionPro-Regular"/>
              </a:rPr>
              <a:t>7</a:t>
            </a:r>
            <a:r>
              <a:rPr lang="pt-BR" sz="2400" dirty="0">
                <a:solidFill>
                  <a:srgbClr val="000000"/>
                </a:solidFill>
                <a:latin typeface="MinionPro-Regular"/>
              </a:rPr>
              <a:t>H</a:t>
            </a:r>
            <a:r>
              <a:rPr lang="pt-BR" sz="2400" baseline="-25000" dirty="0">
                <a:solidFill>
                  <a:srgbClr val="000000"/>
                </a:solidFill>
                <a:latin typeface="MinionPro-Regular"/>
              </a:rPr>
              <a:t>12</a:t>
            </a:r>
            <a:r>
              <a:rPr lang="pt-BR" sz="2400" dirty="0">
                <a:solidFill>
                  <a:srgbClr val="000000"/>
                </a:solidFill>
                <a:latin typeface="MinionPro-Regular"/>
              </a:rPr>
              <a:t> </a:t>
            </a:r>
          </a:p>
          <a:p>
            <a:pPr marL="457200" indent="-457200">
              <a:buAutoNum type="alphaLcPeriod"/>
            </a:pPr>
            <a:r>
              <a:rPr lang="pt-BR" sz="2400" dirty="0">
                <a:solidFill>
                  <a:srgbClr val="000000"/>
                </a:solidFill>
                <a:latin typeface="MinionPro-Regular"/>
              </a:rPr>
              <a:t>C</a:t>
            </a:r>
            <a:r>
              <a:rPr lang="pt-BR" sz="2400" baseline="-25000" dirty="0">
                <a:solidFill>
                  <a:srgbClr val="000000"/>
                </a:solidFill>
                <a:latin typeface="MinionPro-Regular"/>
              </a:rPr>
              <a:t>8</a:t>
            </a:r>
            <a:r>
              <a:rPr lang="pt-BR" sz="2400" dirty="0">
                <a:solidFill>
                  <a:srgbClr val="000000"/>
                </a:solidFill>
                <a:latin typeface="MinionPro-Regular"/>
              </a:rPr>
              <a:t>H</a:t>
            </a:r>
            <a:r>
              <a:rPr lang="pt-BR" sz="2400" baseline="-25000" dirty="0">
                <a:solidFill>
                  <a:srgbClr val="000000"/>
                </a:solidFill>
                <a:latin typeface="MinionPro-Regular"/>
              </a:rPr>
              <a:t>16</a:t>
            </a:r>
            <a:r>
              <a:rPr lang="pt-BR" sz="2400" dirty="0">
                <a:solidFill>
                  <a:srgbClr val="000000"/>
                </a:solidFill>
                <a:latin typeface="MinionPro-Regular"/>
              </a:rPr>
              <a:t> </a:t>
            </a:r>
          </a:p>
          <a:p>
            <a:pPr marL="0" indent="0">
              <a:buNone/>
            </a:pPr>
            <a:r>
              <a:rPr lang="pt-BR" sz="2400" dirty="0">
                <a:solidFill>
                  <a:srgbClr val="000000"/>
                </a:solidFill>
                <a:latin typeface="MinionPro-Regular"/>
              </a:rPr>
              <a:t>d. C</a:t>
            </a:r>
            <a:r>
              <a:rPr lang="pt-BR" sz="2400" baseline="-25000" dirty="0">
                <a:solidFill>
                  <a:srgbClr val="000000"/>
                </a:solidFill>
                <a:latin typeface="MinionPro-Regular"/>
              </a:rPr>
              <a:t>29</a:t>
            </a:r>
            <a:r>
              <a:rPr lang="pt-BR" sz="2400" dirty="0">
                <a:solidFill>
                  <a:srgbClr val="000000"/>
                </a:solidFill>
                <a:latin typeface="MinionPro-Regular"/>
              </a:rPr>
              <a:t>H</a:t>
            </a:r>
            <a:r>
              <a:rPr lang="pt-BR" sz="2400" baseline="-25000" dirty="0">
                <a:solidFill>
                  <a:srgbClr val="000000"/>
                </a:solidFill>
                <a:latin typeface="MinionPro-Regular"/>
              </a:rPr>
              <a:t>60</a:t>
            </a:r>
            <a:endParaRPr lang="en-US" sz="2400" baseline="-25000" dirty="0">
              <a:solidFill>
                <a:srgbClr val="000000"/>
              </a:solidFill>
              <a:latin typeface="TradeGothicLTStd"/>
            </a:endParaRPr>
          </a:p>
          <a:p>
            <a:endParaRPr lang="en-GB" sz="2400" dirty="0">
              <a:solidFill>
                <a:srgbClr val="000000"/>
              </a:solidFill>
              <a:latin typeface="TradeGothicLTStd"/>
            </a:endParaRPr>
          </a:p>
          <a:p>
            <a:endParaRPr lang="en-GB" dirty="0">
              <a:solidFill>
                <a:srgbClr val="000000"/>
              </a:solidFill>
              <a:latin typeface="TradeGothicLTStd"/>
            </a:endParaRPr>
          </a:p>
          <a:p>
            <a:endParaRPr lang="en-US" dirty="0"/>
          </a:p>
        </p:txBody>
      </p:sp>
    </p:spTree>
    <p:extLst>
      <p:ext uri="{BB962C8B-B14F-4D97-AF65-F5344CB8AC3E}">
        <p14:creationId xmlns:p14="http://schemas.microsoft.com/office/powerpoint/2010/main" val="37626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2.2 Nomenclature of organic compounds</a:t>
            </a:r>
          </a:p>
        </p:txBody>
      </p:sp>
      <p:sp>
        <p:nvSpPr>
          <p:cNvPr id="3" name="Content Placeholder 2"/>
          <p:cNvSpPr>
            <a:spLocks noGrp="1"/>
          </p:cNvSpPr>
          <p:nvPr>
            <p:ph idx="1"/>
          </p:nvPr>
        </p:nvSpPr>
        <p:spPr/>
        <p:txBody>
          <a:bodyPr>
            <a:normAutofit/>
          </a:bodyPr>
          <a:lstStyle/>
          <a:p>
            <a:r>
              <a:rPr lang="en-US" sz="2400" dirty="0">
                <a:latin typeface="MinionPro-Regular"/>
              </a:rPr>
              <a:t>In the early days of organic chemistry, each new compound was given a name that was usually based on its source or use. </a:t>
            </a:r>
          </a:p>
          <a:p>
            <a:pPr marL="0" indent="0">
              <a:buNone/>
            </a:pPr>
            <a:r>
              <a:rPr lang="en-US" sz="2400" dirty="0">
                <a:latin typeface="MinionPro-Regular"/>
              </a:rPr>
              <a:t>  Examples include</a:t>
            </a:r>
          </a:p>
          <a:p>
            <a:pPr marL="0" indent="0">
              <a:lnSpc>
                <a:spcPct val="100000"/>
              </a:lnSpc>
              <a:spcBef>
                <a:spcPts val="0"/>
              </a:spcBef>
              <a:buNone/>
            </a:pPr>
            <a:r>
              <a:rPr lang="en-US" sz="2400" dirty="0">
                <a:latin typeface="MinionPro-Regular"/>
              </a:rPr>
              <a:t>   limonene (from lemons), </a:t>
            </a:r>
            <a:r>
              <a:rPr lang="en-US" sz="2400" i="1" dirty="0">
                <a:latin typeface="MinionPro-It"/>
              </a:rPr>
              <a:t>α</a:t>
            </a:r>
            <a:r>
              <a:rPr lang="en-US" sz="2400" dirty="0">
                <a:latin typeface="MinionPro-Regular"/>
              </a:rPr>
              <a:t>-</a:t>
            </a:r>
            <a:r>
              <a:rPr lang="en-US" sz="2400" dirty="0" err="1">
                <a:latin typeface="MinionPro-Regular"/>
              </a:rPr>
              <a:t>pinene</a:t>
            </a:r>
            <a:r>
              <a:rPr lang="en-US" sz="2400" dirty="0">
                <a:latin typeface="MinionPro-Regular"/>
              </a:rPr>
              <a:t> (from pine trees),   </a:t>
            </a:r>
            <a:r>
              <a:rPr lang="en-US" sz="2400" dirty="0" err="1">
                <a:latin typeface="MinionPro-Regular"/>
              </a:rPr>
              <a:t>coumarin</a:t>
            </a:r>
            <a:r>
              <a:rPr lang="en-US" sz="2400" dirty="0">
                <a:latin typeface="MinionPro-Regular"/>
              </a:rPr>
              <a:t> (from the </a:t>
            </a:r>
          </a:p>
          <a:p>
            <a:pPr marL="0" indent="0">
              <a:lnSpc>
                <a:spcPct val="100000"/>
              </a:lnSpc>
              <a:spcBef>
                <a:spcPts val="0"/>
              </a:spcBef>
              <a:buNone/>
            </a:pPr>
            <a:r>
              <a:rPr lang="en-US" sz="2400" dirty="0">
                <a:latin typeface="MinionPro-Regular"/>
              </a:rPr>
              <a:t>   </a:t>
            </a:r>
            <a:r>
              <a:rPr lang="en-US" sz="2400" dirty="0" err="1">
                <a:latin typeface="MinionPro-Regular"/>
              </a:rPr>
              <a:t>tonka</a:t>
            </a:r>
            <a:r>
              <a:rPr lang="en-US" sz="2400" dirty="0">
                <a:latin typeface="MinionPro-Regular"/>
              </a:rPr>
              <a:t> bean, known to South American natives as </a:t>
            </a:r>
            <a:r>
              <a:rPr lang="en-US" sz="2400" i="1" dirty="0" err="1">
                <a:latin typeface="MinionPro-It"/>
              </a:rPr>
              <a:t>cumaru</a:t>
            </a:r>
            <a:r>
              <a:rPr lang="en-US" sz="2400" dirty="0">
                <a:latin typeface="MinionPro-Regular"/>
              </a:rPr>
              <a:t>)</a:t>
            </a:r>
          </a:p>
          <a:p>
            <a:pPr marL="0" indent="0">
              <a:lnSpc>
                <a:spcPct val="100000"/>
              </a:lnSpc>
              <a:spcBef>
                <a:spcPts val="0"/>
              </a:spcBef>
              <a:buNone/>
            </a:pPr>
            <a:endParaRPr lang="en-US" dirty="0"/>
          </a:p>
          <a:p>
            <a:r>
              <a:rPr lang="en-US" dirty="0"/>
              <a:t>Internationally recognized systems of nomenclature were devised by a commission of the International Union of Pure and Applied Chemistry; they are known as the IUPAC </a:t>
            </a:r>
          </a:p>
        </p:txBody>
      </p:sp>
    </p:spTree>
    <p:extLst>
      <p:ext uri="{BB962C8B-B14F-4D97-AF65-F5344CB8AC3E}">
        <p14:creationId xmlns:p14="http://schemas.microsoft.com/office/powerpoint/2010/main" val="316660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883"/>
            <a:ext cx="10515600" cy="1325563"/>
          </a:xfrm>
        </p:spPr>
        <p:txBody>
          <a:bodyPr/>
          <a:lstStyle/>
          <a:p>
            <a:r>
              <a:rPr lang="en-US" b="1" dirty="0"/>
              <a:t>2.3 IUPAC rules for naming alkanes</a:t>
            </a:r>
            <a:br>
              <a:rPr lang="en-US" b="1" dirty="0"/>
            </a:br>
            <a:endParaRPr lang="en-US" b="1" dirty="0"/>
          </a:p>
        </p:txBody>
      </p:sp>
      <p:sp>
        <p:nvSpPr>
          <p:cNvPr id="3" name="Content Placeholder 2"/>
          <p:cNvSpPr>
            <a:spLocks noGrp="1"/>
          </p:cNvSpPr>
          <p:nvPr>
            <p:ph idx="1"/>
          </p:nvPr>
        </p:nvSpPr>
        <p:spPr>
          <a:xfrm>
            <a:off x="838200" y="1427577"/>
            <a:ext cx="10515600" cy="4657256"/>
          </a:xfrm>
        </p:spPr>
        <p:txBody>
          <a:bodyPr>
            <a:noAutofit/>
          </a:bodyPr>
          <a:lstStyle/>
          <a:p>
            <a:pPr marL="0" indent="0">
              <a:spcBef>
                <a:spcPts val="0"/>
              </a:spcBef>
              <a:buNone/>
            </a:pPr>
            <a:r>
              <a:rPr lang="en-US" sz="2000" b="1" i="0" u="none" strike="noStrike" baseline="0" dirty="0"/>
              <a:t>1. </a:t>
            </a:r>
            <a:r>
              <a:rPr lang="en-US" sz="2400" b="0" i="0" u="none" strike="noStrike" baseline="0" dirty="0"/>
              <a:t>The general name for acyclic saturated hydrocarbons is </a:t>
            </a:r>
            <a:r>
              <a:rPr lang="en-US" sz="2400" b="0" i="1" u="none" strike="noStrike" baseline="0" dirty="0"/>
              <a:t>alkanes</a:t>
            </a:r>
            <a:r>
              <a:rPr lang="en-US" sz="2400" b="0" i="0" u="none" strike="noStrike" baseline="0" dirty="0"/>
              <a:t>. The -</a:t>
            </a:r>
            <a:r>
              <a:rPr lang="en-US" sz="2400" b="1" i="1" u="none" strike="noStrike" baseline="0" dirty="0" err="1"/>
              <a:t>ane</a:t>
            </a:r>
            <a:r>
              <a:rPr lang="en-US" sz="2400" b="0" i="1" u="none" strike="noStrike" baseline="0" dirty="0"/>
              <a:t> </a:t>
            </a:r>
            <a:r>
              <a:rPr lang="en-US" sz="2400" b="0" i="0" u="none" strike="noStrike" baseline="0" dirty="0"/>
              <a:t>ending</a:t>
            </a:r>
          </a:p>
          <a:p>
            <a:pPr marL="0" indent="0">
              <a:spcBef>
                <a:spcPts val="0"/>
              </a:spcBef>
              <a:buNone/>
            </a:pPr>
            <a:r>
              <a:rPr lang="en-US" sz="2400" b="0" i="0" u="none" strike="noStrike" baseline="0" dirty="0"/>
              <a:t>is used for all saturated hydrocarbons. This is important to remember because</a:t>
            </a:r>
          </a:p>
          <a:p>
            <a:pPr marL="0" indent="0">
              <a:spcBef>
                <a:spcPts val="0"/>
              </a:spcBef>
              <a:buNone/>
            </a:pPr>
            <a:r>
              <a:rPr lang="en-US" sz="2400" b="0" i="0" u="none" strike="noStrike" baseline="0" dirty="0"/>
              <a:t>later other endings will be used for other functional groups.</a:t>
            </a:r>
          </a:p>
          <a:p>
            <a:pPr marL="0" indent="0">
              <a:spcBef>
                <a:spcPts val="0"/>
              </a:spcBef>
              <a:buNone/>
            </a:pPr>
            <a:endParaRPr lang="en-US" sz="2400" b="0" i="0" u="none" strike="noStrike" baseline="0" dirty="0"/>
          </a:p>
          <a:p>
            <a:pPr marL="0" indent="0">
              <a:spcBef>
                <a:spcPts val="0"/>
              </a:spcBef>
              <a:buNone/>
            </a:pPr>
            <a:r>
              <a:rPr lang="en-US" sz="2000" b="1" i="0" u="none" strike="noStrike" baseline="0" dirty="0"/>
              <a:t>2. </a:t>
            </a:r>
            <a:r>
              <a:rPr lang="en-US" sz="2400" b="0" i="0" u="none" strike="noStrike" baseline="0" dirty="0"/>
              <a:t>Alkanes without branches are named according to the </a:t>
            </a:r>
            <a:r>
              <a:rPr lang="en-US" sz="2400" b="0" i="1" u="none" strike="noStrike" baseline="0" dirty="0"/>
              <a:t>number of carbon atoms</a:t>
            </a:r>
            <a:r>
              <a:rPr lang="en-US" sz="2400" b="0" i="0" u="none" strike="noStrike" baseline="0" dirty="0"/>
              <a:t>.</a:t>
            </a:r>
          </a:p>
          <a:p>
            <a:pPr marL="0" indent="0">
              <a:spcBef>
                <a:spcPts val="0"/>
              </a:spcBef>
              <a:buNone/>
            </a:pPr>
            <a:r>
              <a:rPr lang="en-US" sz="2400" b="0" i="0" u="none" strike="noStrike" baseline="0" dirty="0"/>
              <a:t>These names, up to ten carbons, are given in the first column of Table 2.1.</a:t>
            </a:r>
          </a:p>
          <a:p>
            <a:pPr marL="0" indent="0">
              <a:spcBef>
                <a:spcPts val="0"/>
              </a:spcBef>
              <a:buNone/>
            </a:pPr>
            <a:endParaRPr lang="en-US" sz="2400" b="0" i="0" u="none" strike="noStrike" baseline="0" dirty="0"/>
          </a:p>
          <a:p>
            <a:pPr marL="0" indent="0">
              <a:spcBef>
                <a:spcPts val="0"/>
              </a:spcBef>
              <a:buNone/>
            </a:pPr>
            <a:r>
              <a:rPr lang="en-US" sz="2000" b="1" i="0" u="none" strike="noStrike" baseline="0" dirty="0"/>
              <a:t>3. </a:t>
            </a:r>
            <a:r>
              <a:rPr lang="en-US" sz="2400" b="0" i="0" u="none" strike="noStrike" baseline="0" dirty="0"/>
              <a:t>For alkanes with branches, the </a:t>
            </a:r>
            <a:r>
              <a:rPr lang="en-US" sz="2400" b="1" i="0" u="none" strike="noStrike" baseline="0" dirty="0"/>
              <a:t>root name </a:t>
            </a:r>
            <a:r>
              <a:rPr lang="en-US" sz="2400" b="0" i="0" u="none" strike="noStrike" baseline="0" dirty="0"/>
              <a:t>is that of the longest continuous chain</a:t>
            </a:r>
          </a:p>
          <a:p>
            <a:pPr marL="0" indent="0">
              <a:spcBef>
                <a:spcPts val="0"/>
              </a:spcBef>
              <a:buNone/>
            </a:pPr>
            <a:r>
              <a:rPr lang="en-US" sz="2400" b="0" i="0" u="none" strike="noStrike" baseline="0" dirty="0"/>
              <a:t>of carbon atoms. For example, in the structure</a:t>
            </a:r>
            <a:endParaRPr lang="en-US" sz="2400" dirty="0"/>
          </a:p>
        </p:txBody>
      </p:sp>
      <p:pic>
        <p:nvPicPr>
          <p:cNvPr id="4" name="Picture 3"/>
          <p:cNvPicPr>
            <a:picLocks noChangeAspect="1"/>
          </p:cNvPicPr>
          <p:nvPr/>
        </p:nvPicPr>
        <p:blipFill>
          <a:blip r:embed="rId2"/>
          <a:stretch>
            <a:fillRect/>
          </a:stretch>
        </p:blipFill>
        <p:spPr>
          <a:xfrm>
            <a:off x="2888220" y="4508075"/>
            <a:ext cx="6204263" cy="1145750"/>
          </a:xfrm>
          <a:prstGeom prst="rect">
            <a:avLst/>
          </a:prstGeom>
        </p:spPr>
      </p:pic>
    </p:spTree>
    <p:extLst>
      <p:ext uri="{BB962C8B-B14F-4D97-AF65-F5344CB8AC3E}">
        <p14:creationId xmlns:p14="http://schemas.microsoft.com/office/powerpoint/2010/main" val="207670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518"/>
            <a:ext cx="10515600" cy="5700445"/>
          </a:xfrm>
        </p:spPr>
        <p:txBody>
          <a:bodyPr>
            <a:normAutofit/>
          </a:bodyPr>
          <a:lstStyle/>
          <a:p>
            <a:pPr marL="0" indent="0">
              <a:buNone/>
            </a:pPr>
            <a:r>
              <a:rPr lang="en-US" b="0" i="0" u="none" strike="noStrike" baseline="0" dirty="0"/>
              <a:t>the longest continuous chain (in color) has five carbon atoms. The compound is therefore named as a substituted </a:t>
            </a:r>
            <a:r>
              <a:rPr lang="en-US" b="0" i="1" u="none" strike="noStrike" baseline="0" dirty="0"/>
              <a:t>pent</a:t>
            </a:r>
            <a:r>
              <a:rPr lang="en-US" b="0" i="0" u="none" strike="noStrike" baseline="0" dirty="0"/>
              <a:t>ane, even though there are seven carbon atoms altogether.</a:t>
            </a:r>
          </a:p>
          <a:p>
            <a:pPr marL="0" indent="0">
              <a:buNone/>
            </a:pPr>
            <a:r>
              <a:rPr lang="en-US" sz="2400" b="1" i="0" u="none" strike="noStrike" baseline="0" dirty="0"/>
              <a:t>4. </a:t>
            </a:r>
            <a:r>
              <a:rPr lang="en-US" b="0" i="0" u="none" strike="noStrike" baseline="0" dirty="0"/>
              <a:t>Groups attached to the main chain are called </a:t>
            </a:r>
            <a:r>
              <a:rPr lang="en-US" b="1" i="0" u="none" strike="noStrike" baseline="0" dirty="0"/>
              <a:t>substituents</a:t>
            </a:r>
            <a:r>
              <a:rPr lang="en-US" b="0" i="0" u="none" strike="noStrike" baseline="0" dirty="0"/>
              <a:t>. Saturated substituents that contain only carbon and hydrogen are called </a:t>
            </a:r>
            <a:r>
              <a:rPr lang="en-US" b="1" i="0" u="none" strike="noStrike" baseline="0" dirty="0"/>
              <a:t>alkyl groups</a:t>
            </a:r>
            <a:r>
              <a:rPr lang="en-US" b="0" i="0" u="none" strike="noStrike" baseline="0" dirty="0"/>
              <a:t>. An alkyl group is named by taking the name of the alkane with the same number of carbon atoms and changing the -</a:t>
            </a:r>
            <a:r>
              <a:rPr lang="en-US" b="0" i="1" u="none" strike="noStrike" baseline="0" dirty="0" err="1"/>
              <a:t>ane</a:t>
            </a:r>
            <a:r>
              <a:rPr lang="en-US" b="0" i="1" u="none" strike="noStrike" baseline="0" dirty="0"/>
              <a:t> </a:t>
            </a:r>
            <a:r>
              <a:rPr lang="en-US" b="0" i="0" u="none" strike="noStrike" baseline="0" dirty="0"/>
              <a:t>ending to -</a:t>
            </a:r>
            <a:r>
              <a:rPr lang="en-US" b="0" i="1" u="none" strike="noStrike" baseline="0" dirty="0" err="1"/>
              <a:t>yl</a:t>
            </a:r>
            <a:r>
              <a:rPr lang="en-US" b="0" i="0" u="none" strike="noStrike" baseline="0" dirty="0"/>
              <a:t>.</a:t>
            </a:r>
          </a:p>
        </p:txBody>
      </p:sp>
      <p:pic>
        <p:nvPicPr>
          <p:cNvPr id="4" name="Picture 3"/>
          <p:cNvPicPr>
            <a:picLocks noChangeAspect="1"/>
          </p:cNvPicPr>
          <p:nvPr/>
        </p:nvPicPr>
        <p:blipFill>
          <a:blip r:embed="rId2"/>
          <a:stretch>
            <a:fillRect/>
          </a:stretch>
        </p:blipFill>
        <p:spPr>
          <a:xfrm>
            <a:off x="2653048" y="3837905"/>
            <a:ext cx="5464465" cy="1901042"/>
          </a:xfrm>
          <a:prstGeom prst="rect">
            <a:avLst/>
          </a:prstGeom>
        </p:spPr>
      </p:pic>
    </p:spTree>
    <p:extLst>
      <p:ext uri="{BB962C8B-B14F-4D97-AF65-F5344CB8AC3E}">
        <p14:creationId xmlns:p14="http://schemas.microsoft.com/office/powerpoint/2010/main" val="686892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5763"/>
            <a:ext cx="10515600" cy="5301200"/>
          </a:xfrm>
        </p:spPr>
        <p:txBody>
          <a:bodyPr>
            <a:normAutofit/>
          </a:bodyPr>
          <a:lstStyle/>
          <a:p>
            <a:pPr marL="0" indent="0" algn="just">
              <a:buNone/>
            </a:pPr>
            <a:r>
              <a:rPr lang="en-US" sz="2400" b="1" i="0" u="none" strike="noStrike" baseline="0" dirty="0">
                <a:latin typeface="TradeGothicLTStd-Bd2"/>
              </a:rPr>
              <a:t>5. </a:t>
            </a:r>
            <a:r>
              <a:rPr lang="en-US" b="0" i="0" u="none" strike="noStrike" baseline="0" dirty="0">
                <a:latin typeface="MinionPro-Regular"/>
              </a:rPr>
              <a:t>The main chain is numbered in such a way that the first substituent encountered along the chain receives the lowest possible number. Each substituent is then located by its name and by the number of the carbon atom to which it is attached.</a:t>
            </a:r>
          </a:p>
          <a:p>
            <a:pPr algn="just"/>
            <a:r>
              <a:rPr lang="en-US" b="0" i="0" u="none" strike="noStrike" baseline="0" dirty="0">
                <a:latin typeface="MinionPro-Regular"/>
              </a:rPr>
              <a:t>When two or more identical groups are attached to the main chain, prefixes such as </a:t>
            </a:r>
            <a:r>
              <a:rPr lang="en-US" b="0" i="1" u="none" strike="noStrike" baseline="0" dirty="0">
                <a:latin typeface="MinionPro-It"/>
              </a:rPr>
              <a:t>di</a:t>
            </a:r>
            <a:r>
              <a:rPr lang="en-US" b="0" i="0" u="none" strike="noStrike" baseline="0" dirty="0">
                <a:latin typeface="MinionPro-Regular"/>
              </a:rPr>
              <a:t>-</a:t>
            </a:r>
            <a:r>
              <a:rPr lang="en-US" b="0" i="1" u="none" strike="noStrike" baseline="0" dirty="0">
                <a:latin typeface="MinionPro-It"/>
              </a:rPr>
              <a:t>, tri</a:t>
            </a:r>
            <a:r>
              <a:rPr lang="en-US" b="0" i="0" u="none" strike="noStrike" baseline="0" dirty="0">
                <a:latin typeface="MinionPro-Regular"/>
              </a:rPr>
              <a:t>-, and </a:t>
            </a:r>
            <a:r>
              <a:rPr lang="en-US" b="0" i="1" u="none" strike="noStrike" baseline="0" dirty="0">
                <a:latin typeface="MinionPro-It"/>
              </a:rPr>
              <a:t>tetra</a:t>
            </a:r>
            <a:r>
              <a:rPr lang="en-US" b="0" i="0" u="none" strike="noStrike" baseline="0" dirty="0">
                <a:latin typeface="MinionPro-Regular"/>
              </a:rPr>
              <a:t>- are used. </a:t>
            </a:r>
            <a:r>
              <a:rPr lang="en-US" b="0" i="1" u="none" strike="noStrike" baseline="0" dirty="0">
                <a:latin typeface="MinionPro-It"/>
              </a:rPr>
              <a:t>Every substituent must be named and numbered, </a:t>
            </a:r>
            <a:r>
              <a:rPr lang="en-US" b="0" i="0" u="none" strike="noStrike" baseline="0" dirty="0">
                <a:latin typeface="MinionPro-Regular"/>
              </a:rPr>
              <a:t>even if two identical substituents are attached to the same carbon of the main chain.</a:t>
            </a:r>
          </a:p>
          <a:p>
            <a:endParaRPr lang="en-US" dirty="0">
              <a:latin typeface="MinionPro-Regular"/>
            </a:endParaRPr>
          </a:p>
          <a:p>
            <a:endParaRPr lang="en-US" b="0" i="0" u="none" strike="noStrike" baseline="0" dirty="0">
              <a:latin typeface="MinionPro-Regular"/>
            </a:endParaRPr>
          </a:p>
          <a:p>
            <a:pPr marL="0" indent="0" algn="ctr">
              <a:buNone/>
            </a:pPr>
            <a:r>
              <a:rPr lang="en-US" sz="2400" b="0" i="0" u="none" strike="noStrike" baseline="0" dirty="0">
                <a:latin typeface="MinionPro-Regular"/>
              </a:rPr>
              <a:t>2,3-dimethylpentane</a:t>
            </a:r>
          </a:p>
          <a:p>
            <a:endParaRPr lang="en-US" dirty="0">
              <a:latin typeface="MinionPro-Regular"/>
            </a:endParaRPr>
          </a:p>
          <a:p>
            <a:endParaRPr lang="en-US" dirty="0">
              <a:latin typeface="MinionPro-Regular"/>
            </a:endParaRPr>
          </a:p>
          <a:p>
            <a:endParaRPr lang="en-US" dirty="0">
              <a:latin typeface="MinionPro-Regular"/>
            </a:endParaRPr>
          </a:p>
          <a:p>
            <a:endParaRPr lang="en-US" dirty="0"/>
          </a:p>
        </p:txBody>
      </p:sp>
      <p:pic>
        <p:nvPicPr>
          <p:cNvPr id="4" name="Picture 3"/>
          <p:cNvPicPr>
            <a:picLocks noChangeAspect="1"/>
          </p:cNvPicPr>
          <p:nvPr/>
        </p:nvPicPr>
        <p:blipFill>
          <a:blip r:embed="rId2"/>
          <a:stretch>
            <a:fillRect/>
          </a:stretch>
        </p:blipFill>
        <p:spPr>
          <a:xfrm>
            <a:off x="4282125" y="4200391"/>
            <a:ext cx="3627750" cy="1105705"/>
          </a:xfrm>
          <a:prstGeom prst="rect">
            <a:avLst/>
          </a:prstGeom>
        </p:spPr>
      </p:pic>
    </p:spTree>
    <p:extLst>
      <p:ext uri="{BB962C8B-B14F-4D97-AF65-F5344CB8AC3E}">
        <p14:creationId xmlns:p14="http://schemas.microsoft.com/office/powerpoint/2010/main" val="3547426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B55C0D4B8FEE43B5080066618953AF" ma:contentTypeVersion="2" ma:contentTypeDescription="Create a new document." ma:contentTypeScope="" ma:versionID="084636d10e3e29bb27441633c7df783d">
  <xsd:schema xmlns:xsd="http://www.w3.org/2001/XMLSchema" xmlns:xs="http://www.w3.org/2001/XMLSchema" xmlns:p="http://schemas.microsoft.com/office/2006/metadata/properties" xmlns:ns2="24238ff5-d13f-4380-ac4d-b1763bcdd3aa" targetNamespace="http://schemas.microsoft.com/office/2006/metadata/properties" ma:root="true" ma:fieldsID="661b2bc06d7c1f2a5236d790acb68262" ns2:_="">
    <xsd:import namespace="24238ff5-d13f-4380-ac4d-b1763bcdd3a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238ff5-d13f-4380-ac4d-b1763bcdd3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7AB5B6-1246-40A4-B97B-BE30540AD0B6}"/>
</file>

<file path=customXml/itemProps2.xml><?xml version="1.0" encoding="utf-8"?>
<ds:datastoreItem xmlns:ds="http://schemas.openxmlformats.org/officeDocument/2006/customXml" ds:itemID="{6B2F4992-3459-403A-99DC-0450842972EB}"/>
</file>

<file path=customXml/itemProps3.xml><?xml version="1.0" encoding="utf-8"?>
<ds:datastoreItem xmlns:ds="http://schemas.openxmlformats.org/officeDocument/2006/customXml" ds:itemID="{5AE1A9E2-33D6-49D7-9271-69A9E89E097E}"/>
</file>

<file path=docProps/app.xml><?xml version="1.0" encoding="utf-8"?>
<Properties xmlns="http://schemas.openxmlformats.org/officeDocument/2006/extended-properties" xmlns:vt="http://schemas.openxmlformats.org/officeDocument/2006/docPropsVTypes">
  <TotalTime>301</TotalTime>
  <Words>1825</Words>
  <Application>Microsoft Office PowerPoint</Application>
  <PresentationFormat>Widescreen</PresentationFormat>
  <Paragraphs>138</Paragraphs>
  <Slides>46</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46</vt:i4>
      </vt:variant>
    </vt:vector>
  </HeadingPairs>
  <TitlesOfParts>
    <vt:vector size="60" baseType="lpstr">
      <vt:lpstr>Arial</vt:lpstr>
      <vt:lpstr>Calibri</vt:lpstr>
      <vt:lpstr>Calibri Light</vt:lpstr>
      <vt:lpstr>LucidaSansStd</vt:lpstr>
      <vt:lpstr>LucidaSansStd-Bold</vt:lpstr>
      <vt:lpstr>LucidaSansStd-Italic</vt:lpstr>
      <vt:lpstr>MinionPro-Bold</vt:lpstr>
      <vt:lpstr>MinionPro-BoldIt</vt:lpstr>
      <vt:lpstr>MinionPro-It</vt:lpstr>
      <vt:lpstr>MinionPro-Regular</vt:lpstr>
      <vt:lpstr>ProgressivePi</vt:lpstr>
      <vt:lpstr>TradeGothicLTStd</vt:lpstr>
      <vt:lpstr>TradeGothicLTStd-Bd2</vt:lpstr>
      <vt:lpstr>Office Theme</vt:lpstr>
      <vt:lpstr>Chapter 2  Alkanes and Cycloalkanes; Conformational and Geometrical Isomerism</vt:lpstr>
      <vt:lpstr>PowerPoint Presentation</vt:lpstr>
      <vt:lpstr>2.1 The Structure of Alkanes</vt:lpstr>
      <vt:lpstr>PowerPoint Presentation</vt:lpstr>
      <vt:lpstr>PowerPoint Presentation</vt:lpstr>
      <vt:lpstr>2.2 Nomenclature of organic compounds</vt:lpstr>
      <vt:lpstr>2.3 IUPAC rules for naming alkanes </vt:lpstr>
      <vt:lpstr>PowerPoint Presentation</vt:lpstr>
      <vt:lpstr>PowerPoint Presentation</vt:lpstr>
      <vt:lpstr>PowerPoint Presentation</vt:lpstr>
      <vt:lpstr>notes</vt:lpstr>
      <vt:lpstr>PowerPoint Presentation</vt:lpstr>
      <vt:lpstr>2.4 Alkyl and Halogen Substituents</vt:lpstr>
      <vt:lpstr>PowerPoint Presentation</vt:lpstr>
      <vt:lpstr>2.5 Use of the IUPAC Rules</vt:lpstr>
      <vt:lpstr>PowerPoint Presentation</vt:lpstr>
      <vt:lpstr>2.7 Physical properties and Intermolecular Interactions</vt:lpstr>
      <vt:lpstr>Properties of alkanes</vt:lpstr>
      <vt:lpstr>PowerPoint Presentation</vt:lpstr>
      <vt:lpstr>2.8 Conformations of Alkanes </vt:lpstr>
      <vt:lpstr>PowerPoint Presentation</vt:lpstr>
      <vt:lpstr>PowerPoint Presentation</vt:lpstr>
      <vt:lpstr>PowerPoint Presentation</vt:lpstr>
      <vt:lpstr>https://youtu.be/oG1aCQvkkD0 </vt:lpstr>
      <vt:lpstr>PowerPoint Presentation</vt:lpstr>
      <vt:lpstr>PowerPoint Presentation</vt:lpstr>
      <vt:lpstr>2.9 Cycloalkanes Nomenclature and Conformation</vt:lpstr>
      <vt:lpstr>PowerPoint Presentation</vt:lpstr>
      <vt:lpstr>PowerPoint Presentation</vt:lpstr>
      <vt:lpstr>What are the conformations of cycloalkanes?</vt:lpstr>
      <vt:lpstr>PowerPoint Presentation</vt:lpstr>
      <vt:lpstr>PowerPoint Presentation</vt:lpstr>
      <vt:lpstr>PowerPoint Presentation</vt:lpstr>
      <vt:lpstr>Another puckered conformation for cyclohexane, one in which all C-C-C angles are the normal 109.5°, is the boat conformation.   </vt:lpstr>
      <vt:lpstr>2.10  Cis-Trans Isomerism in Cycloalkanes</vt:lpstr>
      <vt:lpstr>PowerPoint Presentation</vt:lpstr>
      <vt:lpstr>2.11  Summery of Isomerism</vt:lpstr>
      <vt:lpstr>PowerPoint Presentation</vt:lpstr>
      <vt:lpstr>2.12 Reactions of Alkanes</vt:lpstr>
      <vt:lpstr>1) Oxidation and Combustion: alkanes as fuels </vt:lpstr>
      <vt:lpstr>2.12 b Halogenation of alkanes. </vt:lpstr>
      <vt:lpstr>PowerPoint Presentation</vt:lpstr>
      <vt:lpstr>2.13 Free Radical Chain Mechanism of Halogenation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Alkanes and Cycloalkanes; Conformational and Geometrical Isomerism</dc:title>
  <dc:creator>Brhoumi PC</dc:creator>
  <cp:lastModifiedBy>Dr. Mohammad Al-Ashram</cp:lastModifiedBy>
  <cp:revision>30</cp:revision>
  <dcterms:created xsi:type="dcterms:W3CDTF">2016-02-06T10:41:06Z</dcterms:created>
  <dcterms:modified xsi:type="dcterms:W3CDTF">2021-10-24T16:53:56Z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0x01010058B55C0D4B8FEE43B5080066618953AF</vt:lpwstr>
  </property>
</Properties>
</file>