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rawing9.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Default Extension="tiff" ContentType="image/tiff"/>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9"/>
  </p:notesMasterIdLst>
  <p:sldIdLst>
    <p:sldId id="366" r:id="rId2"/>
    <p:sldId id="539" r:id="rId3"/>
    <p:sldId id="513" r:id="rId4"/>
    <p:sldId id="331" r:id="rId5"/>
    <p:sldId id="286" r:id="rId6"/>
    <p:sldId id="516" r:id="rId7"/>
    <p:sldId id="290" r:id="rId8"/>
    <p:sldId id="338" r:id="rId9"/>
    <p:sldId id="291" r:id="rId10"/>
    <p:sldId id="292" r:id="rId11"/>
    <p:sldId id="555" r:id="rId12"/>
    <p:sldId id="293" r:id="rId13"/>
    <p:sldId id="339" r:id="rId14"/>
    <p:sldId id="428" r:id="rId15"/>
    <p:sldId id="340" r:id="rId16"/>
    <p:sldId id="367" r:id="rId17"/>
    <p:sldId id="429" r:id="rId18"/>
    <p:sldId id="297" r:id="rId19"/>
    <p:sldId id="368" r:id="rId20"/>
    <p:sldId id="317" r:id="rId21"/>
    <p:sldId id="585" r:id="rId22"/>
    <p:sldId id="819" r:id="rId23"/>
    <p:sldId id="517" r:id="rId24"/>
    <p:sldId id="510" r:id="rId25"/>
    <p:sldId id="304" r:id="rId26"/>
    <p:sldId id="639" r:id="rId27"/>
    <p:sldId id="522" r:id="rId28"/>
    <p:sldId id="360" r:id="rId29"/>
    <p:sldId id="361" r:id="rId30"/>
    <p:sldId id="534" r:id="rId31"/>
    <p:sldId id="305" r:id="rId32"/>
    <p:sldId id="306" r:id="rId33"/>
    <p:sldId id="307" r:id="rId34"/>
    <p:sldId id="309" r:id="rId35"/>
    <p:sldId id="432" r:id="rId36"/>
    <p:sldId id="308" r:id="rId37"/>
    <p:sldId id="769" r:id="rId38"/>
    <p:sldId id="799" r:id="rId39"/>
    <p:sldId id="810" r:id="rId40"/>
    <p:sldId id="678" r:id="rId41"/>
    <p:sldId id="679" r:id="rId42"/>
    <p:sldId id="813" r:id="rId43"/>
    <p:sldId id="671" r:id="rId44"/>
    <p:sldId id="672" r:id="rId45"/>
    <p:sldId id="673" r:id="rId46"/>
    <p:sldId id="674" r:id="rId47"/>
    <p:sldId id="675" r:id="rId48"/>
    <p:sldId id="826" r:id="rId49"/>
    <p:sldId id="825" r:id="rId50"/>
    <p:sldId id="686" r:id="rId51"/>
    <p:sldId id="687" r:id="rId52"/>
    <p:sldId id="688" r:id="rId53"/>
    <p:sldId id="690" r:id="rId54"/>
    <p:sldId id="692" r:id="rId55"/>
    <p:sldId id="693" r:id="rId56"/>
    <p:sldId id="256" r:id="rId57"/>
    <p:sldId id="257" r:id="rId58"/>
    <p:sldId id="258" r:id="rId59"/>
    <p:sldId id="259" r:id="rId60"/>
    <p:sldId id="261" r:id="rId61"/>
    <p:sldId id="262" r:id="rId62"/>
    <p:sldId id="263" r:id="rId63"/>
    <p:sldId id="264" r:id="rId64"/>
    <p:sldId id="265" r:id="rId65"/>
    <p:sldId id="266" r:id="rId66"/>
    <p:sldId id="267" r:id="rId67"/>
    <p:sldId id="268" r:id="rId68"/>
    <p:sldId id="269" r:id="rId69"/>
    <p:sldId id="270" r:id="rId70"/>
    <p:sldId id="271" r:id="rId71"/>
    <p:sldId id="272" r:id="rId72"/>
    <p:sldId id="273" r:id="rId73"/>
    <p:sldId id="274" r:id="rId74"/>
    <p:sldId id="275" r:id="rId75"/>
    <p:sldId id="276" r:id="rId76"/>
    <p:sldId id="277" r:id="rId77"/>
    <p:sldId id="278" r:id="rId78"/>
    <p:sldId id="279" r:id="rId79"/>
    <p:sldId id="280" r:id="rId80"/>
    <p:sldId id="281" r:id="rId81"/>
    <p:sldId id="282" r:id="rId82"/>
    <p:sldId id="283" r:id="rId83"/>
    <p:sldId id="284" r:id="rId84"/>
    <p:sldId id="285" r:id="rId85"/>
    <p:sldId id="640" r:id="rId86"/>
    <p:sldId id="287" r:id="rId87"/>
    <p:sldId id="288" r:id="rId88"/>
    <p:sldId id="641" r:id="rId89"/>
    <p:sldId id="642" r:id="rId90"/>
    <p:sldId id="643" r:id="rId91"/>
    <p:sldId id="644" r:id="rId92"/>
    <p:sldId id="645" r:id="rId93"/>
    <p:sldId id="294" r:id="rId94"/>
    <p:sldId id="646" r:id="rId95"/>
    <p:sldId id="647" r:id="rId96"/>
    <p:sldId id="648" r:id="rId97"/>
    <p:sldId id="298"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502" autoAdjust="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_rels/data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image" Target="../media/image30.jpeg"/></Relationships>
</file>

<file path=ppt/diagrams/_rels/data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image" Target="../media/image3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91.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311.jpeg"/><Relationship Id="rId1" Type="http://schemas.openxmlformats.org/officeDocument/2006/relationships/image" Target="../media/image301.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331.jpeg"/><Relationship Id="rId1" Type="http://schemas.openxmlformats.org/officeDocument/2006/relationships/image" Target="../media/image32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CA21F-5FF3-49C6-B6EC-3DAC8ECB5B86}" type="doc">
      <dgm:prSet loTypeId="urn:microsoft.com/office/officeart/2008/layout/AlternatingPictureBlocks" loCatId="list" qsTypeId="urn:microsoft.com/office/officeart/2005/8/quickstyle/simple2" qsCatId="simple" csTypeId="urn:microsoft.com/office/officeart/2005/8/colors/colorful4" csCatId="colorful" phldr="1"/>
      <dgm:spPr/>
      <dgm:t>
        <a:bodyPr/>
        <a:lstStyle/>
        <a:p>
          <a:endParaRPr lang="en-US"/>
        </a:p>
      </dgm:t>
    </dgm:pt>
    <dgm:pt modelId="{EE9BA701-21B9-4E4B-ACD4-62DC6367882C}">
      <dgm:prSet/>
      <dgm:spPr/>
      <dgm:t>
        <a:bodyPr/>
        <a:lstStyle/>
        <a:p>
          <a:pPr rtl="0"/>
          <a:r>
            <a:rPr lang="en-GB" dirty="0"/>
            <a:t>A metabolic disorder of multiple aetiology characterized by chronic hyperglycaemia with disturbances of carbohydrate, fat and protein metabolism resulting from defects in insulin secretion, insulin action or both .</a:t>
          </a:r>
          <a:endParaRPr lang="en-US" dirty="0"/>
        </a:p>
      </dgm:t>
    </dgm:pt>
    <dgm:pt modelId="{4E5FC814-D55A-451B-9D8C-85D4544DB67D}" type="parTrans" cxnId="{AEBC129E-E1E2-4B01-BA2B-A956386933DF}">
      <dgm:prSet/>
      <dgm:spPr/>
      <dgm:t>
        <a:bodyPr/>
        <a:lstStyle/>
        <a:p>
          <a:endParaRPr lang="en-US"/>
        </a:p>
      </dgm:t>
    </dgm:pt>
    <dgm:pt modelId="{82DEA996-3F97-4715-9C45-9F1A75693C74}" type="sibTrans" cxnId="{AEBC129E-E1E2-4B01-BA2B-A956386933DF}">
      <dgm:prSet/>
      <dgm:spPr/>
      <dgm:t>
        <a:bodyPr/>
        <a:lstStyle/>
        <a:p>
          <a:endParaRPr lang="en-US"/>
        </a:p>
      </dgm:t>
    </dgm:pt>
    <dgm:pt modelId="{FA1F6FB0-5762-4322-9254-522425312583}" type="pres">
      <dgm:prSet presAssocID="{08CCA21F-5FF3-49C6-B6EC-3DAC8ECB5B86}" presName="linearFlow" presStyleCnt="0">
        <dgm:presLayoutVars>
          <dgm:dir/>
          <dgm:resizeHandles val="exact"/>
        </dgm:presLayoutVars>
      </dgm:prSet>
      <dgm:spPr/>
      <dgm:t>
        <a:bodyPr/>
        <a:lstStyle/>
        <a:p>
          <a:pPr rtl="1"/>
          <a:endParaRPr lang="ar-JO"/>
        </a:p>
      </dgm:t>
    </dgm:pt>
    <dgm:pt modelId="{5C191928-5D46-499F-A8B4-8ED9CAF35C4E}" type="pres">
      <dgm:prSet presAssocID="{EE9BA701-21B9-4E4B-ACD4-62DC6367882C}" presName="comp" presStyleCnt="0"/>
      <dgm:spPr/>
    </dgm:pt>
    <dgm:pt modelId="{FDDBCC03-28E7-44AC-8A11-8CA7FEBD5F9D}" type="pres">
      <dgm:prSet presAssocID="{EE9BA701-21B9-4E4B-ACD4-62DC6367882C}" presName="rect2" presStyleLbl="node1" presStyleIdx="0" presStyleCnt="1">
        <dgm:presLayoutVars>
          <dgm:bulletEnabled val="1"/>
        </dgm:presLayoutVars>
      </dgm:prSet>
      <dgm:spPr/>
      <dgm:t>
        <a:bodyPr/>
        <a:lstStyle/>
        <a:p>
          <a:pPr rtl="1"/>
          <a:endParaRPr lang="ar-JO"/>
        </a:p>
      </dgm:t>
    </dgm:pt>
    <dgm:pt modelId="{1E87CB3C-81F8-40CC-A544-35DBDD6BEB0A}" type="pres">
      <dgm:prSet presAssocID="{EE9BA701-21B9-4E4B-ACD4-62DC6367882C}" presName="rect1" presStyleLbl="lnNode1" presStyleIdx="0" presStyleCnt="1"/>
      <dgm:spPr>
        <a:blipFill>
          <a:blip xmlns:r="http://schemas.openxmlformats.org/officeDocument/2006/relationships" r:embed="rId1">
            <a:extLst>
              <a:ext uri="{28A0092B-C50C-407E-A947-70E740481C1C}">
                <a14:useLocalDpi xmlns:a14="http://schemas.microsoft.com/office/drawing/2010/main" xmlns="" val="0"/>
              </a:ext>
            </a:extLst>
          </a:blip>
          <a:srcRect/>
          <a:stretch>
            <a:fillRect l="-25000" r="-25000"/>
          </a:stretch>
        </a:blipFill>
      </dgm:spPr>
    </dgm:pt>
  </dgm:ptLst>
  <dgm:cxnLst>
    <dgm:cxn modelId="{49F7A377-528D-415F-82F8-4CEFA58229DE}" type="presOf" srcId="{EE9BA701-21B9-4E4B-ACD4-62DC6367882C}" destId="{FDDBCC03-28E7-44AC-8A11-8CA7FEBD5F9D}" srcOrd="0" destOrd="0" presId="urn:microsoft.com/office/officeart/2008/layout/AlternatingPictureBlocks"/>
    <dgm:cxn modelId="{1F8B0072-98FD-41C5-B05C-9887DED9A0BA}" type="presOf" srcId="{08CCA21F-5FF3-49C6-B6EC-3DAC8ECB5B86}" destId="{FA1F6FB0-5762-4322-9254-522425312583}" srcOrd="0" destOrd="0" presId="urn:microsoft.com/office/officeart/2008/layout/AlternatingPictureBlocks"/>
    <dgm:cxn modelId="{AEBC129E-E1E2-4B01-BA2B-A956386933DF}" srcId="{08CCA21F-5FF3-49C6-B6EC-3DAC8ECB5B86}" destId="{EE9BA701-21B9-4E4B-ACD4-62DC6367882C}" srcOrd="0" destOrd="0" parTransId="{4E5FC814-D55A-451B-9D8C-85D4544DB67D}" sibTransId="{82DEA996-3F97-4715-9C45-9F1A75693C74}"/>
    <dgm:cxn modelId="{72C8FA0A-8C9C-48B3-972F-B52ABE215AC2}" type="presParOf" srcId="{FA1F6FB0-5762-4322-9254-522425312583}" destId="{5C191928-5D46-499F-A8B4-8ED9CAF35C4E}" srcOrd="0" destOrd="0" presId="urn:microsoft.com/office/officeart/2008/layout/AlternatingPictureBlocks"/>
    <dgm:cxn modelId="{ADB46D9C-C02B-47CC-8AA7-04F6EE767F35}" type="presParOf" srcId="{5C191928-5D46-499F-A8B4-8ED9CAF35C4E}" destId="{FDDBCC03-28E7-44AC-8A11-8CA7FEBD5F9D}" srcOrd="0" destOrd="0" presId="urn:microsoft.com/office/officeart/2008/layout/AlternatingPictureBlocks"/>
    <dgm:cxn modelId="{EC583712-69AE-4202-9460-5BDBCBC69B53}" type="presParOf" srcId="{5C191928-5D46-499F-A8B4-8ED9CAF35C4E}" destId="{1E87CB3C-81F8-40CC-A544-35DBDD6BEB0A}" srcOrd="1" destOrd="0" presId="urn:microsoft.com/office/officeart/2008/layout/AlternatingPictureBlock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E8A101-0994-43DE-BBCA-F760B424A1E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EE3D2B4-3A83-4B09-A806-B2CFB7A25F7C}">
      <dgm:prSet/>
      <dgm:spPr/>
      <dgm:t>
        <a:bodyPr/>
        <a:lstStyle/>
        <a:p>
          <a:pPr rtl="0"/>
          <a:r>
            <a:rPr lang="en-US"/>
            <a:t>The major form of HbA</a:t>
          </a:r>
          <a:r>
            <a:rPr lang="en-US" baseline="-25000"/>
            <a:t>1</a:t>
          </a:r>
          <a:r>
            <a:rPr lang="en-US"/>
            <a:t> is hemoglobin A</a:t>
          </a:r>
          <a:r>
            <a:rPr lang="en-US" baseline="-25000"/>
            <a:t>1c</a:t>
          </a:r>
          <a:r>
            <a:rPr lang="en-US"/>
            <a:t> (HbA</a:t>
          </a:r>
          <a:r>
            <a:rPr lang="en-US" baseline="-25000"/>
            <a:t>1c</a:t>
          </a:r>
          <a:r>
            <a:rPr lang="en-US"/>
            <a:t>) where glucose is the carbohydrate.</a:t>
          </a:r>
        </a:p>
      </dgm:t>
    </dgm:pt>
    <dgm:pt modelId="{744602C9-A50A-43AE-B065-C0BD4A858673}" type="parTrans" cxnId="{24F36B83-C03F-4052-B7DC-2326F8C821BD}">
      <dgm:prSet/>
      <dgm:spPr/>
      <dgm:t>
        <a:bodyPr/>
        <a:lstStyle/>
        <a:p>
          <a:endParaRPr lang="en-US"/>
        </a:p>
      </dgm:t>
    </dgm:pt>
    <dgm:pt modelId="{C85517A9-5D7C-43B2-957E-E7518C6E44C2}" type="sibTrans" cxnId="{24F36B83-C03F-4052-B7DC-2326F8C821BD}">
      <dgm:prSet/>
      <dgm:spPr/>
      <dgm:t>
        <a:bodyPr/>
        <a:lstStyle/>
        <a:p>
          <a:endParaRPr lang="en-US"/>
        </a:p>
      </dgm:t>
    </dgm:pt>
    <dgm:pt modelId="{01BECDAB-23AF-49FD-A67D-346DF621EBF8}">
      <dgm:prSet/>
      <dgm:spPr/>
      <dgm:t>
        <a:bodyPr/>
        <a:lstStyle/>
        <a:p>
          <a:pPr rtl="0"/>
          <a:r>
            <a:rPr lang="en-US"/>
            <a:t>The remaining HbA</a:t>
          </a:r>
          <a:r>
            <a:rPr lang="en-US" baseline="-25000"/>
            <a:t>1</a:t>
          </a:r>
          <a:r>
            <a:rPr lang="en-US"/>
            <a:t> species contain fructose-1,6 diphosphate (HbA</a:t>
          </a:r>
          <a:r>
            <a:rPr lang="en-US" baseline="-25000"/>
            <a:t>1a1</a:t>
          </a:r>
          <a:r>
            <a:rPr lang="en-US"/>
            <a:t>); glucose-6-phosphate (HbA</a:t>
          </a:r>
          <a:r>
            <a:rPr lang="en-US" baseline="-25000"/>
            <a:t>1a2</a:t>
          </a:r>
          <a:r>
            <a:rPr lang="en-US"/>
            <a:t>); and unknown carbohydrate moiety (HbA</a:t>
          </a:r>
          <a:r>
            <a:rPr lang="en-US" baseline="-25000"/>
            <a:t>1b</a:t>
          </a:r>
          <a:r>
            <a:rPr lang="en-US"/>
            <a:t>).</a:t>
          </a:r>
        </a:p>
      </dgm:t>
    </dgm:pt>
    <dgm:pt modelId="{C9A838FC-499A-4C51-905F-E6F4189A3021}" type="parTrans" cxnId="{DF6CD5F8-00D6-49F1-9002-719E9F8E2387}">
      <dgm:prSet/>
      <dgm:spPr/>
      <dgm:t>
        <a:bodyPr/>
        <a:lstStyle/>
        <a:p>
          <a:endParaRPr lang="en-US"/>
        </a:p>
      </dgm:t>
    </dgm:pt>
    <dgm:pt modelId="{3D997118-0CEE-4897-982C-0D7904570EF3}" type="sibTrans" cxnId="{DF6CD5F8-00D6-49F1-9002-719E9F8E2387}">
      <dgm:prSet/>
      <dgm:spPr/>
      <dgm:t>
        <a:bodyPr/>
        <a:lstStyle/>
        <a:p>
          <a:endParaRPr lang="en-US"/>
        </a:p>
      </dgm:t>
    </dgm:pt>
    <dgm:pt modelId="{CCB44640-E7DD-4C4D-AADE-C09837A14BDA}" type="pres">
      <dgm:prSet presAssocID="{7DE8A101-0994-43DE-BBCA-F760B424A1EC}" presName="vert0" presStyleCnt="0">
        <dgm:presLayoutVars>
          <dgm:dir/>
          <dgm:animOne val="branch"/>
          <dgm:animLvl val="lvl"/>
        </dgm:presLayoutVars>
      </dgm:prSet>
      <dgm:spPr/>
      <dgm:t>
        <a:bodyPr/>
        <a:lstStyle/>
        <a:p>
          <a:pPr rtl="1"/>
          <a:endParaRPr lang="ar-JO"/>
        </a:p>
      </dgm:t>
    </dgm:pt>
    <dgm:pt modelId="{32DFFDE6-D8C1-4A51-BA2A-62C89D58B896}" type="pres">
      <dgm:prSet presAssocID="{8EE3D2B4-3A83-4B09-A806-B2CFB7A25F7C}" presName="thickLine" presStyleLbl="alignNode1" presStyleIdx="0" presStyleCnt="2"/>
      <dgm:spPr/>
    </dgm:pt>
    <dgm:pt modelId="{494D6D76-7DD1-416E-A0CB-F49051851680}" type="pres">
      <dgm:prSet presAssocID="{8EE3D2B4-3A83-4B09-A806-B2CFB7A25F7C}" presName="horz1" presStyleCnt="0"/>
      <dgm:spPr/>
    </dgm:pt>
    <dgm:pt modelId="{16D369DE-A3EC-485E-9D41-E68ECFC14EBC}" type="pres">
      <dgm:prSet presAssocID="{8EE3D2B4-3A83-4B09-A806-B2CFB7A25F7C}" presName="tx1" presStyleLbl="revTx" presStyleIdx="0" presStyleCnt="2"/>
      <dgm:spPr/>
      <dgm:t>
        <a:bodyPr/>
        <a:lstStyle/>
        <a:p>
          <a:pPr rtl="1"/>
          <a:endParaRPr lang="ar-JO"/>
        </a:p>
      </dgm:t>
    </dgm:pt>
    <dgm:pt modelId="{B298E8A3-880B-4F40-A3EF-441080063F29}" type="pres">
      <dgm:prSet presAssocID="{8EE3D2B4-3A83-4B09-A806-B2CFB7A25F7C}" presName="vert1" presStyleCnt="0"/>
      <dgm:spPr/>
    </dgm:pt>
    <dgm:pt modelId="{207DF65D-3492-4DA6-B257-CE7D453DDAEF}" type="pres">
      <dgm:prSet presAssocID="{01BECDAB-23AF-49FD-A67D-346DF621EBF8}" presName="thickLine" presStyleLbl="alignNode1" presStyleIdx="1" presStyleCnt="2"/>
      <dgm:spPr/>
    </dgm:pt>
    <dgm:pt modelId="{1E620A90-7DEA-491B-8293-459FC5482632}" type="pres">
      <dgm:prSet presAssocID="{01BECDAB-23AF-49FD-A67D-346DF621EBF8}" presName="horz1" presStyleCnt="0"/>
      <dgm:spPr/>
    </dgm:pt>
    <dgm:pt modelId="{9EBDB0F9-C6B8-4670-91D3-E0B218A8D487}" type="pres">
      <dgm:prSet presAssocID="{01BECDAB-23AF-49FD-A67D-346DF621EBF8}" presName="tx1" presStyleLbl="revTx" presStyleIdx="1" presStyleCnt="2"/>
      <dgm:spPr/>
      <dgm:t>
        <a:bodyPr/>
        <a:lstStyle/>
        <a:p>
          <a:pPr rtl="1"/>
          <a:endParaRPr lang="ar-JO"/>
        </a:p>
      </dgm:t>
    </dgm:pt>
    <dgm:pt modelId="{D5D938CE-00BC-4C0D-BD54-39A50DB384E9}" type="pres">
      <dgm:prSet presAssocID="{01BECDAB-23AF-49FD-A67D-346DF621EBF8}" presName="vert1" presStyleCnt="0"/>
      <dgm:spPr/>
    </dgm:pt>
  </dgm:ptLst>
  <dgm:cxnLst>
    <dgm:cxn modelId="{24F36B83-C03F-4052-B7DC-2326F8C821BD}" srcId="{7DE8A101-0994-43DE-BBCA-F760B424A1EC}" destId="{8EE3D2B4-3A83-4B09-A806-B2CFB7A25F7C}" srcOrd="0" destOrd="0" parTransId="{744602C9-A50A-43AE-B065-C0BD4A858673}" sibTransId="{C85517A9-5D7C-43B2-957E-E7518C6E44C2}"/>
    <dgm:cxn modelId="{75D03D54-709B-4E2B-A1F4-47FC8C594F9B}" type="presOf" srcId="{7DE8A101-0994-43DE-BBCA-F760B424A1EC}" destId="{CCB44640-E7DD-4C4D-AADE-C09837A14BDA}" srcOrd="0" destOrd="0" presId="urn:microsoft.com/office/officeart/2008/layout/LinedList"/>
    <dgm:cxn modelId="{6B7D760D-BDD2-4241-A81B-7DF98545FDE7}" type="presOf" srcId="{8EE3D2B4-3A83-4B09-A806-B2CFB7A25F7C}" destId="{16D369DE-A3EC-485E-9D41-E68ECFC14EBC}" srcOrd="0" destOrd="0" presId="urn:microsoft.com/office/officeart/2008/layout/LinedList"/>
    <dgm:cxn modelId="{DF6CD5F8-00D6-49F1-9002-719E9F8E2387}" srcId="{7DE8A101-0994-43DE-BBCA-F760B424A1EC}" destId="{01BECDAB-23AF-49FD-A67D-346DF621EBF8}" srcOrd="1" destOrd="0" parTransId="{C9A838FC-499A-4C51-905F-E6F4189A3021}" sibTransId="{3D997118-0CEE-4897-982C-0D7904570EF3}"/>
    <dgm:cxn modelId="{E878081F-EBD8-47F5-BDB1-3183EF9196D7}" type="presOf" srcId="{01BECDAB-23AF-49FD-A67D-346DF621EBF8}" destId="{9EBDB0F9-C6B8-4670-91D3-E0B218A8D487}" srcOrd="0" destOrd="0" presId="urn:microsoft.com/office/officeart/2008/layout/LinedList"/>
    <dgm:cxn modelId="{3CA07251-F1FE-4345-9AE1-F890DDDFF305}" type="presParOf" srcId="{CCB44640-E7DD-4C4D-AADE-C09837A14BDA}" destId="{32DFFDE6-D8C1-4A51-BA2A-62C89D58B896}" srcOrd="0" destOrd="0" presId="urn:microsoft.com/office/officeart/2008/layout/LinedList"/>
    <dgm:cxn modelId="{47F82130-4A32-4F95-B35B-129E43A3C044}" type="presParOf" srcId="{CCB44640-E7DD-4C4D-AADE-C09837A14BDA}" destId="{494D6D76-7DD1-416E-A0CB-F49051851680}" srcOrd="1" destOrd="0" presId="urn:microsoft.com/office/officeart/2008/layout/LinedList"/>
    <dgm:cxn modelId="{520ABCF3-5DFD-4352-A013-84EFC3F90858}" type="presParOf" srcId="{494D6D76-7DD1-416E-A0CB-F49051851680}" destId="{16D369DE-A3EC-485E-9D41-E68ECFC14EBC}" srcOrd="0" destOrd="0" presId="urn:microsoft.com/office/officeart/2008/layout/LinedList"/>
    <dgm:cxn modelId="{CA59FE33-6E31-4D9D-AAF4-FF30E3C90994}" type="presParOf" srcId="{494D6D76-7DD1-416E-A0CB-F49051851680}" destId="{B298E8A3-880B-4F40-A3EF-441080063F29}" srcOrd="1" destOrd="0" presId="urn:microsoft.com/office/officeart/2008/layout/LinedList"/>
    <dgm:cxn modelId="{C647E93D-083E-4E28-9533-ED36CE03B7EA}" type="presParOf" srcId="{CCB44640-E7DD-4C4D-AADE-C09837A14BDA}" destId="{207DF65D-3492-4DA6-B257-CE7D453DDAEF}" srcOrd="2" destOrd="0" presId="urn:microsoft.com/office/officeart/2008/layout/LinedList"/>
    <dgm:cxn modelId="{4C322E73-2568-4D53-B66A-39802CD287C2}" type="presParOf" srcId="{CCB44640-E7DD-4C4D-AADE-C09837A14BDA}" destId="{1E620A90-7DEA-491B-8293-459FC5482632}" srcOrd="3" destOrd="0" presId="urn:microsoft.com/office/officeart/2008/layout/LinedList"/>
    <dgm:cxn modelId="{24838CC4-582B-4958-929A-5A01168EEFC5}" type="presParOf" srcId="{1E620A90-7DEA-491B-8293-459FC5482632}" destId="{9EBDB0F9-C6B8-4670-91D3-E0B218A8D487}" srcOrd="0" destOrd="0" presId="urn:microsoft.com/office/officeart/2008/layout/LinedList"/>
    <dgm:cxn modelId="{DD02864E-EA7D-4DE5-B684-DEB99A63A1B9}" type="presParOf" srcId="{1E620A90-7DEA-491B-8293-459FC5482632}" destId="{D5D938CE-00BC-4C0D-BD54-39A50DB384E9}"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3489CF-1778-4D09-858E-43027483F045}" type="doc">
      <dgm:prSet loTypeId="urn:microsoft.com/office/officeart/2009/3/layout/HorizontalOrganizationChart" loCatId="hierarchy" qsTypeId="urn:microsoft.com/office/officeart/2005/8/quickstyle/simple4" qsCatId="simple" csTypeId="urn:microsoft.com/office/officeart/2005/8/colors/colorful3" csCatId="colorful" phldr="1"/>
      <dgm:spPr/>
      <dgm:t>
        <a:bodyPr/>
        <a:lstStyle/>
        <a:p>
          <a:endParaRPr lang="en-US"/>
        </a:p>
      </dgm:t>
    </dgm:pt>
    <dgm:pt modelId="{5567B126-C5FB-4070-8AB1-27643AD24A4D}">
      <dgm:prSet phldrT="[Text]"/>
      <dgm:spPr/>
      <dgm:t>
        <a:bodyPr/>
        <a:lstStyle/>
        <a:p>
          <a:r>
            <a:rPr lang="en-US" dirty="0"/>
            <a:t>Type 1</a:t>
          </a:r>
        </a:p>
      </dgm:t>
    </dgm:pt>
    <dgm:pt modelId="{3C82674F-083D-4501-9CB6-96A1252A68C4}" type="parTrans" cxnId="{6EBBB480-A95A-482A-BBD0-C697C7CDAA61}">
      <dgm:prSet/>
      <dgm:spPr/>
      <dgm:t>
        <a:bodyPr/>
        <a:lstStyle/>
        <a:p>
          <a:endParaRPr lang="en-US"/>
        </a:p>
      </dgm:t>
    </dgm:pt>
    <dgm:pt modelId="{60B7AFD7-6587-4CB8-AB22-98F03E401538}" type="sibTrans" cxnId="{6EBBB480-A95A-482A-BBD0-C697C7CDAA61}">
      <dgm:prSet/>
      <dgm:spPr/>
      <dgm:t>
        <a:bodyPr/>
        <a:lstStyle/>
        <a:p>
          <a:endParaRPr lang="en-US"/>
        </a:p>
      </dgm:t>
    </dgm:pt>
    <dgm:pt modelId="{C82D66F5-C56E-4B50-BDEF-93A9CA6CA733}">
      <dgm:prSet phldrT="[Text]"/>
      <dgm:spPr/>
      <dgm:t>
        <a:bodyPr/>
        <a:lstStyle/>
        <a:p>
          <a:r>
            <a:rPr lang="en-US" dirty="0"/>
            <a:t>Type 2</a:t>
          </a:r>
        </a:p>
      </dgm:t>
    </dgm:pt>
    <dgm:pt modelId="{6FB43D17-72BB-4F4E-8ABD-FDEF0C538D86}" type="parTrans" cxnId="{B5EF8E30-2791-45E8-8228-4313D8DC20B9}">
      <dgm:prSet/>
      <dgm:spPr/>
      <dgm:t>
        <a:bodyPr/>
        <a:lstStyle/>
        <a:p>
          <a:endParaRPr lang="en-US"/>
        </a:p>
      </dgm:t>
    </dgm:pt>
    <dgm:pt modelId="{34D9A4CF-CBAD-4E6F-B942-F5CFDA262FDF}" type="sibTrans" cxnId="{B5EF8E30-2791-45E8-8228-4313D8DC20B9}">
      <dgm:prSet/>
      <dgm:spPr/>
      <dgm:t>
        <a:bodyPr/>
        <a:lstStyle/>
        <a:p>
          <a:endParaRPr lang="en-US"/>
        </a:p>
      </dgm:t>
    </dgm:pt>
    <dgm:pt modelId="{74D0B825-7168-4653-B983-78A73A20B19C}">
      <dgm:prSet/>
      <dgm:spPr/>
      <dgm:t>
        <a:bodyPr/>
        <a:lstStyle/>
        <a:p>
          <a:r>
            <a:rPr lang="en-US" dirty="0"/>
            <a:t>Other </a:t>
          </a:r>
        </a:p>
      </dgm:t>
    </dgm:pt>
    <dgm:pt modelId="{C69D2D1D-560D-48FF-9C24-6813AA85A07F}" type="parTrans" cxnId="{FF8A074B-BC9C-4417-876F-15EEEFC325E4}">
      <dgm:prSet/>
      <dgm:spPr/>
      <dgm:t>
        <a:bodyPr/>
        <a:lstStyle/>
        <a:p>
          <a:endParaRPr lang="en-US"/>
        </a:p>
      </dgm:t>
    </dgm:pt>
    <dgm:pt modelId="{4647F782-4510-4DE5-B24F-3F548E85FA6F}" type="sibTrans" cxnId="{FF8A074B-BC9C-4417-876F-15EEEFC325E4}">
      <dgm:prSet/>
      <dgm:spPr/>
      <dgm:t>
        <a:bodyPr/>
        <a:lstStyle/>
        <a:p>
          <a:endParaRPr lang="en-US"/>
        </a:p>
      </dgm:t>
    </dgm:pt>
    <dgm:pt modelId="{60DC310F-F535-410F-9E53-46A0B295466B}">
      <dgm:prSet/>
      <dgm:spPr/>
      <dgm:t>
        <a:bodyPr/>
        <a:lstStyle/>
        <a:p>
          <a:r>
            <a:rPr lang="en-US" dirty="0"/>
            <a:t>Gestational </a:t>
          </a:r>
        </a:p>
      </dgm:t>
    </dgm:pt>
    <dgm:pt modelId="{5C29DE77-6791-4F8F-A8C9-1A613B721274}" type="parTrans" cxnId="{B879FF90-8040-4CB1-B910-E86D34B52694}">
      <dgm:prSet/>
      <dgm:spPr/>
      <dgm:t>
        <a:bodyPr/>
        <a:lstStyle/>
        <a:p>
          <a:endParaRPr lang="en-US"/>
        </a:p>
      </dgm:t>
    </dgm:pt>
    <dgm:pt modelId="{E0C6FD12-2796-41F2-B240-0A9A3E0C827A}" type="sibTrans" cxnId="{B879FF90-8040-4CB1-B910-E86D34B52694}">
      <dgm:prSet/>
      <dgm:spPr/>
      <dgm:t>
        <a:bodyPr/>
        <a:lstStyle/>
        <a:p>
          <a:endParaRPr lang="en-US"/>
        </a:p>
      </dgm:t>
    </dgm:pt>
    <dgm:pt modelId="{B3EA3786-3CCD-47B9-ABD5-C903C6EDFFF7}">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dirty="0"/>
            <a:t>Classification </a:t>
          </a:r>
          <a:r>
            <a:rPr lang="en-US" sz="3200"/>
            <a:t>of DIABETES </a:t>
          </a:r>
          <a:r>
            <a:rPr lang="en-US" sz="3200" dirty="0"/>
            <a:t>MELLITUS</a:t>
          </a:r>
        </a:p>
      </dgm:t>
    </dgm:pt>
    <dgm:pt modelId="{7E3D0462-7E03-4D0E-96AF-9D2ADB3B4B5A}" type="sibTrans" cxnId="{4AD83414-7622-4CF1-B4AB-AC87F60C4F36}">
      <dgm:prSet/>
      <dgm:spPr/>
      <dgm:t>
        <a:bodyPr/>
        <a:lstStyle/>
        <a:p>
          <a:endParaRPr lang="en-US"/>
        </a:p>
      </dgm:t>
    </dgm:pt>
    <dgm:pt modelId="{EC8C8704-711F-4373-91CB-398702C0B62F}" type="parTrans" cxnId="{4AD83414-7622-4CF1-B4AB-AC87F60C4F36}">
      <dgm:prSet/>
      <dgm:spPr/>
      <dgm:t>
        <a:bodyPr/>
        <a:lstStyle/>
        <a:p>
          <a:endParaRPr lang="en-US"/>
        </a:p>
      </dgm:t>
    </dgm:pt>
    <dgm:pt modelId="{C8F12577-923B-4374-B47C-E9D6B9B050CE}" type="pres">
      <dgm:prSet presAssocID="{793489CF-1778-4D09-858E-43027483F045}" presName="hierChild1" presStyleCnt="0">
        <dgm:presLayoutVars>
          <dgm:orgChart val="1"/>
          <dgm:chPref val="1"/>
          <dgm:dir/>
          <dgm:animOne val="branch"/>
          <dgm:animLvl val="lvl"/>
          <dgm:resizeHandles/>
        </dgm:presLayoutVars>
      </dgm:prSet>
      <dgm:spPr/>
      <dgm:t>
        <a:bodyPr/>
        <a:lstStyle/>
        <a:p>
          <a:pPr rtl="1"/>
          <a:endParaRPr lang="ar-JO"/>
        </a:p>
      </dgm:t>
    </dgm:pt>
    <dgm:pt modelId="{F0735E4A-4C7D-4D08-8A8B-FD16BEF30EE2}" type="pres">
      <dgm:prSet presAssocID="{B3EA3786-3CCD-47B9-ABD5-C903C6EDFFF7}" presName="hierRoot1" presStyleCnt="0">
        <dgm:presLayoutVars>
          <dgm:hierBranch val="init"/>
        </dgm:presLayoutVars>
      </dgm:prSet>
      <dgm:spPr/>
    </dgm:pt>
    <dgm:pt modelId="{CAA32230-B458-4BCD-AD1F-7B3C233C48F3}" type="pres">
      <dgm:prSet presAssocID="{B3EA3786-3CCD-47B9-ABD5-C903C6EDFFF7}" presName="rootComposite1" presStyleCnt="0"/>
      <dgm:spPr/>
    </dgm:pt>
    <dgm:pt modelId="{D895808B-9A5B-4B2D-932B-E2A60ADD10E7}" type="pres">
      <dgm:prSet presAssocID="{B3EA3786-3CCD-47B9-ABD5-C903C6EDFFF7}" presName="rootText1" presStyleLbl="node0" presStyleIdx="0" presStyleCnt="1">
        <dgm:presLayoutVars>
          <dgm:chPref val="3"/>
        </dgm:presLayoutVars>
      </dgm:prSet>
      <dgm:spPr/>
      <dgm:t>
        <a:bodyPr/>
        <a:lstStyle/>
        <a:p>
          <a:pPr rtl="1"/>
          <a:endParaRPr lang="ar-JO"/>
        </a:p>
      </dgm:t>
    </dgm:pt>
    <dgm:pt modelId="{6417C916-D1A6-4FE9-9E8E-4975428078B0}" type="pres">
      <dgm:prSet presAssocID="{B3EA3786-3CCD-47B9-ABD5-C903C6EDFFF7}" presName="rootConnector1" presStyleLbl="node1" presStyleIdx="0" presStyleCnt="0"/>
      <dgm:spPr/>
      <dgm:t>
        <a:bodyPr/>
        <a:lstStyle/>
        <a:p>
          <a:pPr rtl="1"/>
          <a:endParaRPr lang="ar-JO"/>
        </a:p>
      </dgm:t>
    </dgm:pt>
    <dgm:pt modelId="{DC4A60DE-89C4-45C7-A9C3-517EBFB45742}" type="pres">
      <dgm:prSet presAssocID="{B3EA3786-3CCD-47B9-ABD5-C903C6EDFFF7}" presName="hierChild2" presStyleCnt="0"/>
      <dgm:spPr/>
    </dgm:pt>
    <dgm:pt modelId="{B4BF692C-F289-4475-B480-DFEA02DBB577}" type="pres">
      <dgm:prSet presAssocID="{3C82674F-083D-4501-9CB6-96A1252A68C4}" presName="Name64" presStyleLbl="parChTrans1D2" presStyleIdx="0" presStyleCnt="4"/>
      <dgm:spPr/>
      <dgm:t>
        <a:bodyPr/>
        <a:lstStyle/>
        <a:p>
          <a:pPr rtl="1"/>
          <a:endParaRPr lang="ar-JO"/>
        </a:p>
      </dgm:t>
    </dgm:pt>
    <dgm:pt modelId="{A47202A3-426B-4685-91F4-8A86D1DA525D}" type="pres">
      <dgm:prSet presAssocID="{5567B126-C5FB-4070-8AB1-27643AD24A4D}" presName="hierRoot2" presStyleCnt="0">
        <dgm:presLayoutVars>
          <dgm:hierBranch val="init"/>
        </dgm:presLayoutVars>
      </dgm:prSet>
      <dgm:spPr/>
    </dgm:pt>
    <dgm:pt modelId="{25C5CF34-A2D6-4AC5-A958-4500BFBACB6E}" type="pres">
      <dgm:prSet presAssocID="{5567B126-C5FB-4070-8AB1-27643AD24A4D}" presName="rootComposite" presStyleCnt="0"/>
      <dgm:spPr/>
    </dgm:pt>
    <dgm:pt modelId="{49028519-8EA5-49B0-86F1-7B4E308DF2B2}" type="pres">
      <dgm:prSet presAssocID="{5567B126-C5FB-4070-8AB1-27643AD24A4D}" presName="rootText" presStyleLbl="node2" presStyleIdx="0" presStyleCnt="4">
        <dgm:presLayoutVars>
          <dgm:chPref val="3"/>
        </dgm:presLayoutVars>
      </dgm:prSet>
      <dgm:spPr/>
      <dgm:t>
        <a:bodyPr/>
        <a:lstStyle/>
        <a:p>
          <a:pPr rtl="1"/>
          <a:endParaRPr lang="ar-JO"/>
        </a:p>
      </dgm:t>
    </dgm:pt>
    <dgm:pt modelId="{5AAED445-4B3A-4725-97BA-E26BF6F9BE41}" type="pres">
      <dgm:prSet presAssocID="{5567B126-C5FB-4070-8AB1-27643AD24A4D}" presName="rootConnector" presStyleLbl="node2" presStyleIdx="0" presStyleCnt="4"/>
      <dgm:spPr/>
      <dgm:t>
        <a:bodyPr/>
        <a:lstStyle/>
        <a:p>
          <a:pPr rtl="1"/>
          <a:endParaRPr lang="ar-JO"/>
        </a:p>
      </dgm:t>
    </dgm:pt>
    <dgm:pt modelId="{5A01391F-09F1-4A10-A4FA-3EBF600C6BFE}" type="pres">
      <dgm:prSet presAssocID="{5567B126-C5FB-4070-8AB1-27643AD24A4D}" presName="hierChild4" presStyleCnt="0"/>
      <dgm:spPr/>
    </dgm:pt>
    <dgm:pt modelId="{A9171659-F3D3-4E3E-A0A7-4448A877AE91}" type="pres">
      <dgm:prSet presAssocID="{5567B126-C5FB-4070-8AB1-27643AD24A4D}" presName="hierChild5" presStyleCnt="0"/>
      <dgm:spPr/>
    </dgm:pt>
    <dgm:pt modelId="{7D626254-73F9-45F5-BDF5-294188C3FAE7}" type="pres">
      <dgm:prSet presAssocID="{6FB43D17-72BB-4F4E-8ABD-FDEF0C538D86}" presName="Name64" presStyleLbl="parChTrans1D2" presStyleIdx="1" presStyleCnt="4"/>
      <dgm:spPr/>
      <dgm:t>
        <a:bodyPr/>
        <a:lstStyle/>
        <a:p>
          <a:pPr rtl="1"/>
          <a:endParaRPr lang="ar-JO"/>
        </a:p>
      </dgm:t>
    </dgm:pt>
    <dgm:pt modelId="{394D6955-BA89-4735-95E6-B4408D383BEA}" type="pres">
      <dgm:prSet presAssocID="{C82D66F5-C56E-4B50-BDEF-93A9CA6CA733}" presName="hierRoot2" presStyleCnt="0">
        <dgm:presLayoutVars>
          <dgm:hierBranch val="init"/>
        </dgm:presLayoutVars>
      </dgm:prSet>
      <dgm:spPr/>
    </dgm:pt>
    <dgm:pt modelId="{3638E474-61F1-4BEB-B0B8-D405BC5E3DEA}" type="pres">
      <dgm:prSet presAssocID="{C82D66F5-C56E-4B50-BDEF-93A9CA6CA733}" presName="rootComposite" presStyleCnt="0"/>
      <dgm:spPr/>
    </dgm:pt>
    <dgm:pt modelId="{74864F9F-4138-4338-A0B0-FDE0F7B8CE48}" type="pres">
      <dgm:prSet presAssocID="{C82D66F5-C56E-4B50-BDEF-93A9CA6CA733}" presName="rootText" presStyleLbl="node2" presStyleIdx="1" presStyleCnt="4">
        <dgm:presLayoutVars>
          <dgm:chPref val="3"/>
        </dgm:presLayoutVars>
      </dgm:prSet>
      <dgm:spPr/>
      <dgm:t>
        <a:bodyPr/>
        <a:lstStyle/>
        <a:p>
          <a:pPr rtl="1"/>
          <a:endParaRPr lang="ar-JO"/>
        </a:p>
      </dgm:t>
    </dgm:pt>
    <dgm:pt modelId="{2623A6BD-24D7-4461-BC1E-3211EA6E2BED}" type="pres">
      <dgm:prSet presAssocID="{C82D66F5-C56E-4B50-BDEF-93A9CA6CA733}" presName="rootConnector" presStyleLbl="node2" presStyleIdx="1" presStyleCnt="4"/>
      <dgm:spPr/>
      <dgm:t>
        <a:bodyPr/>
        <a:lstStyle/>
        <a:p>
          <a:pPr rtl="1"/>
          <a:endParaRPr lang="ar-JO"/>
        </a:p>
      </dgm:t>
    </dgm:pt>
    <dgm:pt modelId="{92840EAF-2447-4423-904A-C0FD70E779F0}" type="pres">
      <dgm:prSet presAssocID="{C82D66F5-C56E-4B50-BDEF-93A9CA6CA733}" presName="hierChild4" presStyleCnt="0"/>
      <dgm:spPr/>
    </dgm:pt>
    <dgm:pt modelId="{421D5729-BA27-46BC-80EB-F507FC9B5BED}" type="pres">
      <dgm:prSet presAssocID="{C82D66F5-C56E-4B50-BDEF-93A9CA6CA733}" presName="hierChild5" presStyleCnt="0"/>
      <dgm:spPr/>
    </dgm:pt>
    <dgm:pt modelId="{A26F85FF-AF1E-491A-944C-30EBBA139B30}" type="pres">
      <dgm:prSet presAssocID="{C69D2D1D-560D-48FF-9C24-6813AA85A07F}" presName="Name64" presStyleLbl="parChTrans1D2" presStyleIdx="2" presStyleCnt="4"/>
      <dgm:spPr/>
      <dgm:t>
        <a:bodyPr/>
        <a:lstStyle/>
        <a:p>
          <a:pPr rtl="1"/>
          <a:endParaRPr lang="ar-JO"/>
        </a:p>
      </dgm:t>
    </dgm:pt>
    <dgm:pt modelId="{ED9CEC68-423A-430E-8DE6-4E3FB6378B47}" type="pres">
      <dgm:prSet presAssocID="{74D0B825-7168-4653-B983-78A73A20B19C}" presName="hierRoot2" presStyleCnt="0">
        <dgm:presLayoutVars>
          <dgm:hierBranch val="init"/>
        </dgm:presLayoutVars>
      </dgm:prSet>
      <dgm:spPr/>
    </dgm:pt>
    <dgm:pt modelId="{BEC6E069-89B3-43AF-BF8A-4BD761D36D48}" type="pres">
      <dgm:prSet presAssocID="{74D0B825-7168-4653-B983-78A73A20B19C}" presName="rootComposite" presStyleCnt="0"/>
      <dgm:spPr/>
    </dgm:pt>
    <dgm:pt modelId="{81DB71B2-4714-43F9-9090-3A142D3FB22E}" type="pres">
      <dgm:prSet presAssocID="{74D0B825-7168-4653-B983-78A73A20B19C}" presName="rootText" presStyleLbl="node2" presStyleIdx="2" presStyleCnt="4">
        <dgm:presLayoutVars>
          <dgm:chPref val="3"/>
        </dgm:presLayoutVars>
      </dgm:prSet>
      <dgm:spPr/>
      <dgm:t>
        <a:bodyPr/>
        <a:lstStyle/>
        <a:p>
          <a:pPr rtl="1"/>
          <a:endParaRPr lang="ar-JO"/>
        </a:p>
      </dgm:t>
    </dgm:pt>
    <dgm:pt modelId="{E27ADD56-1758-4488-B30F-88109428CF4B}" type="pres">
      <dgm:prSet presAssocID="{74D0B825-7168-4653-B983-78A73A20B19C}" presName="rootConnector" presStyleLbl="node2" presStyleIdx="2" presStyleCnt="4"/>
      <dgm:spPr/>
      <dgm:t>
        <a:bodyPr/>
        <a:lstStyle/>
        <a:p>
          <a:pPr rtl="1"/>
          <a:endParaRPr lang="ar-JO"/>
        </a:p>
      </dgm:t>
    </dgm:pt>
    <dgm:pt modelId="{845A73FA-FDB7-489B-BF67-CB38B36303BC}" type="pres">
      <dgm:prSet presAssocID="{74D0B825-7168-4653-B983-78A73A20B19C}" presName="hierChild4" presStyleCnt="0"/>
      <dgm:spPr/>
    </dgm:pt>
    <dgm:pt modelId="{3506831E-99CA-4C1C-9BC7-E1401F480B0A}" type="pres">
      <dgm:prSet presAssocID="{74D0B825-7168-4653-B983-78A73A20B19C}" presName="hierChild5" presStyleCnt="0"/>
      <dgm:spPr/>
    </dgm:pt>
    <dgm:pt modelId="{82AAE859-32DF-4B5A-9EB4-809EE0C2C9BF}" type="pres">
      <dgm:prSet presAssocID="{5C29DE77-6791-4F8F-A8C9-1A613B721274}" presName="Name64" presStyleLbl="parChTrans1D2" presStyleIdx="3" presStyleCnt="4"/>
      <dgm:spPr/>
      <dgm:t>
        <a:bodyPr/>
        <a:lstStyle/>
        <a:p>
          <a:pPr rtl="1"/>
          <a:endParaRPr lang="ar-JO"/>
        </a:p>
      </dgm:t>
    </dgm:pt>
    <dgm:pt modelId="{2F826D6B-DBCC-4AA7-814D-643B6E0B15A6}" type="pres">
      <dgm:prSet presAssocID="{60DC310F-F535-410F-9E53-46A0B295466B}" presName="hierRoot2" presStyleCnt="0">
        <dgm:presLayoutVars>
          <dgm:hierBranch val="init"/>
        </dgm:presLayoutVars>
      </dgm:prSet>
      <dgm:spPr/>
    </dgm:pt>
    <dgm:pt modelId="{F6138A4F-C359-48E0-A93A-2794FD6B8710}" type="pres">
      <dgm:prSet presAssocID="{60DC310F-F535-410F-9E53-46A0B295466B}" presName="rootComposite" presStyleCnt="0"/>
      <dgm:spPr/>
    </dgm:pt>
    <dgm:pt modelId="{272CFC89-D160-401E-A6AD-23377773A98B}" type="pres">
      <dgm:prSet presAssocID="{60DC310F-F535-410F-9E53-46A0B295466B}" presName="rootText" presStyleLbl="node2" presStyleIdx="3" presStyleCnt="4">
        <dgm:presLayoutVars>
          <dgm:chPref val="3"/>
        </dgm:presLayoutVars>
      </dgm:prSet>
      <dgm:spPr/>
      <dgm:t>
        <a:bodyPr/>
        <a:lstStyle/>
        <a:p>
          <a:pPr rtl="1"/>
          <a:endParaRPr lang="ar-JO"/>
        </a:p>
      </dgm:t>
    </dgm:pt>
    <dgm:pt modelId="{49F6B61B-7328-44BE-809C-69E2A15441C8}" type="pres">
      <dgm:prSet presAssocID="{60DC310F-F535-410F-9E53-46A0B295466B}" presName="rootConnector" presStyleLbl="node2" presStyleIdx="3" presStyleCnt="4"/>
      <dgm:spPr/>
      <dgm:t>
        <a:bodyPr/>
        <a:lstStyle/>
        <a:p>
          <a:pPr rtl="1"/>
          <a:endParaRPr lang="ar-JO"/>
        </a:p>
      </dgm:t>
    </dgm:pt>
    <dgm:pt modelId="{2516C8AA-FA9D-4FA8-8008-20A28FD43857}" type="pres">
      <dgm:prSet presAssocID="{60DC310F-F535-410F-9E53-46A0B295466B}" presName="hierChild4" presStyleCnt="0"/>
      <dgm:spPr/>
    </dgm:pt>
    <dgm:pt modelId="{902F47B8-CC6A-4418-AD16-503264B651F5}" type="pres">
      <dgm:prSet presAssocID="{60DC310F-F535-410F-9E53-46A0B295466B}" presName="hierChild5" presStyleCnt="0"/>
      <dgm:spPr/>
    </dgm:pt>
    <dgm:pt modelId="{FC475616-53E2-4361-A778-1E83A3A56FF4}" type="pres">
      <dgm:prSet presAssocID="{B3EA3786-3CCD-47B9-ABD5-C903C6EDFFF7}" presName="hierChild3" presStyleCnt="0"/>
      <dgm:spPr/>
    </dgm:pt>
  </dgm:ptLst>
  <dgm:cxnLst>
    <dgm:cxn modelId="{E4F3B65E-6B39-4E0D-904A-8A10AC9B235F}" type="presOf" srcId="{6FB43D17-72BB-4F4E-8ABD-FDEF0C538D86}" destId="{7D626254-73F9-45F5-BDF5-294188C3FAE7}" srcOrd="0" destOrd="0" presId="urn:microsoft.com/office/officeart/2009/3/layout/HorizontalOrganizationChart"/>
    <dgm:cxn modelId="{CC4AD92C-13F6-497F-AFFE-FE0D58D9FDFE}" type="presOf" srcId="{C69D2D1D-560D-48FF-9C24-6813AA85A07F}" destId="{A26F85FF-AF1E-491A-944C-30EBBA139B30}" srcOrd="0" destOrd="0" presId="urn:microsoft.com/office/officeart/2009/3/layout/HorizontalOrganizationChart"/>
    <dgm:cxn modelId="{94CCAB86-F3BD-4CA3-85CC-30F3F8064E1C}" type="presOf" srcId="{74D0B825-7168-4653-B983-78A73A20B19C}" destId="{E27ADD56-1758-4488-B30F-88109428CF4B}" srcOrd="1" destOrd="0" presId="urn:microsoft.com/office/officeart/2009/3/layout/HorizontalOrganizationChart"/>
    <dgm:cxn modelId="{6EBBB480-A95A-482A-BBD0-C697C7CDAA61}" srcId="{B3EA3786-3CCD-47B9-ABD5-C903C6EDFFF7}" destId="{5567B126-C5FB-4070-8AB1-27643AD24A4D}" srcOrd="0" destOrd="0" parTransId="{3C82674F-083D-4501-9CB6-96A1252A68C4}" sibTransId="{60B7AFD7-6587-4CB8-AB22-98F03E401538}"/>
    <dgm:cxn modelId="{E13ED670-F04A-4765-B4AD-177C65993896}" type="presOf" srcId="{C82D66F5-C56E-4B50-BDEF-93A9CA6CA733}" destId="{2623A6BD-24D7-4461-BC1E-3211EA6E2BED}" srcOrd="1" destOrd="0" presId="urn:microsoft.com/office/officeart/2009/3/layout/HorizontalOrganizationChart"/>
    <dgm:cxn modelId="{4AD83414-7622-4CF1-B4AB-AC87F60C4F36}" srcId="{793489CF-1778-4D09-858E-43027483F045}" destId="{B3EA3786-3CCD-47B9-ABD5-C903C6EDFFF7}" srcOrd="0" destOrd="0" parTransId="{EC8C8704-711F-4373-91CB-398702C0B62F}" sibTransId="{7E3D0462-7E03-4D0E-96AF-9D2ADB3B4B5A}"/>
    <dgm:cxn modelId="{B879FF90-8040-4CB1-B910-E86D34B52694}" srcId="{B3EA3786-3CCD-47B9-ABD5-C903C6EDFFF7}" destId="{60DC310F-F535-410F-9E53-46A0B295466B}" srcOrd="3" destOrd="0" parTransId="{5C29DE77-6791-4F8F-A8C9-1A613B721274}" sibTransId="{E0C6FD12-2796-41F2-B240-0A9A3E0C827A}"/>
    <dgm:cxn modelId="{A45E4C7B-19EF-493D-B948-38EEF5366AAA}" type="presOf" srcId="{C82D66F5-C56E-4B50-BDEF-93A9CA6CA733}" destId="{74864F9F-4138-4338-A0B0-FDE0F7B8CE48}" srcOrd="0" destOrd="0" presId="urn:microsoft.com/office/officeart/2009/3/layout/HorizontalOrganizationChart"/>
    <dgm:cxn modelId="{2403E7CD-5504-4DF6-A550-35FFE9A320B4}" type="presOf" srcId="{B3EA3786-3CCD-47B9-ABD5-C903C6EDFFF7}" destId="{6417C916-D1A6-4FE9-9E8E-4975428078B0}" srcOrd="1" destOrd="0" presId="urn:microsoft.com/office/officeart/2009/3/layout/HorizontalOrganizationChart"/>
    <dgm:cxn modelId="{FF8A074B-BC9C-4417-876F-15EEEFC325E4}" srcId="{B3EA3786-3CCD-47B9-ABD5-C903C6EDFFF7}" destId="{74D0B825-7168-4653-B983-78A73A20B19C}" srcOrd="2" destOrd="0" parTransId="{C69D2D1D-560D-48FF-9C24-6813AA85A07F}" sibTransId="{4647F782-4510-4DE5-B24F-3F548E85FA6F}"/>
    <dgm:cxn modelId="{877658DA-92A4-402C-B711-67F84AE12255}" type="presOf" srcId="{5567B126-C5FB-4070-8AB1-27643AD24A4D}" destId="{49028519-8EA5-49B0-86F1-7B4E308DF2B2}" srcOrd="0" destOrd="0" presId="urn:microsoft.com/office/officeart/2009/3/layout/HorizontalOrganizationChart"/>
    <dgm:cxn modelId="{17794A99-4DB2-45C8-8E58-FBB1C17E6CD3}" type="presOf" srcId="{793489CF-1778-4D09-858E-43027483F045}" destId="{C8F12577-923B-4374-B47C-E9D6B9B050CE}" srcOrd="0" destOrd="0" presId="urn:microsoft.com/office/officeart/2009/3/layout/HorizontalOrganizationChart"/>
    <dgm:cxn modelId="{B5EF8E30-2791-45E8-8228-4313D8DC20B9}" srcId="{B3EA3786-3CCD-47B9-ABD5-C903C6EDFFF7}" destId="{C82D66F5-C56E-4B50-BDEF-93A9CA6CA733}" srcOrd="1" destOrd="0" parTransId="{6FB43D17-72BB-4F4E-8ABD-FDEF0C538D86}" sibTransId="{34D9A4CF-CBAD-4E6F-B942-F5CFDA262FDF}"/>
    <dgm:cxn modelId="{AFBF9DDE-3524-46F8-AECE-0AA160D6B7AE}" type="presOf" srcId="{60DC310F-F535-410F-9E53-46A0B295466B}" destId="{49F6B61B-7328-44BE-809C-69E2A15441C8}" srcOrd="1" destOrd="0" presId="urn:microsoft.com/office/officeart/2009/3/layout/HorizontalOrganizationChart"/>
    <dgm:cxn modelId="{1997021F-3856-4CA8-AD97-08AB50330146}" type="presOf" srcId="{B3EA3786-3CCD-47B9-ABD5-C903C6EDFFF7}" destId="{D895808B-9A5B-4B2D-932B-E2A60ADD10E7}" srcOrd="0" destOrd="0" presId="urn:microsoft.com/office/officeart/2009/3/layout/HorizontalOrganizationChart"/>
    <dgm:cxn modelId="{D67BB5D2-D6D4-4A6B-A1C8-DC8D44B724F9}" type="presOf" srcId="{5C29DE77-6791-4F8F-A8C9-1A613B721274}" destId="{82AAE859-32DF-4B5A-9EB4-809EE0C2C9BF}" srcOrd="0" destOrd="0" presId="urn:microsoft.com/office/officeart/2009/3/layout/HorizontalOrganizationChart"/>
    <dgm:cxn modelId="{A958F572-1A69-4AC7-B606-D00D94AE27FF}" type="presOf" srcId="{60DC310F-F535-410F-9E53-46A0B295466B}" destId="{272CFC89-D160-401E-A6AD-23377773A98B}" srcOrd="0" destOrd="0" presId="urn:microsoft.com/office/officeart/2009/3/layout/HorizontalOrganizationChart"/>
    <dgm:cxn modelId="{1BEEED75-6E8B-4ED9-9F12-BEA45F59F1B7}" type="presOf" srcId="{5567B126-C5FB-4070-8AB1-27643AD24A4D}" destId="{5AAED445-4B3A-4725-97BA-E26BF6F9BE41}" srcOrd="1" destOrd="0" presId="urn:microsoft.com/office/officeart/2009/3/layout/HorizontalOrganizationChart"/>
    <dgm:cxn modelId="{4A259CC2-2D07-4721-9228-957041A40935}" type="presOf" srcId="{3C82674F-083D-4501-9CB6-96A1252A68C4}" destId="{B4BF692C-F289-4475-B480-DFEA02DBB577}" srcOrd="0" destOrd="0" presId="urn:microsoft.com/office/officeart/2009/3/layout/HorizontalOrganizationChart"/>
    <dgm:cxn modelId="{553A1509-CE62-430F-8665-D5D7B196FB01}" type="presOf" srcId="{74D0B825-7168-4653-B983-78A73A20B19C}" destId="{81DB71B2-4714-43F9-9090-3A142D3FB22E}" srcOrd="0" destOrd="0" presId="urn:microsoft.com/office/officeart/2009/3/layout/HorizontalOrganizationChart"/>
    <dgm:cxn modelId="{F643B121-B4B4-4A70-A618-CB001E328877}" type="presParOf" srcId="{C8F12577-923B-4374-B47C-E9D6B9B050CE}" destId="{F0735E4A-4C7D-4D08-8A8B-FD16BEF30EE2}" srcOrd="0" destOrd="0" presId="urn:microsoft.com/office/officeart/2009/3/layout/HorizontalOrganizationChart"/>
    <dgm:cxn modelId="{D4F3FB33-0861-4752-B618-B9663E93735A}" type="presParOf" srcId="{F0735E4A-4C7D-4D08-8A8B-FD16BEF30EE2}" destId="{CAA32230-B458-4BCD-AD1F-7B3C233C48F3}" srcOrd="0" destOrd="0" presId="urn:microsoft.com/office/officeart/2009/3/layout/HorizontalOrganizationChart"/>
    <dgm:cxn modelId="{8F626333-4DEF-4142-911C-28AAE31FBC3A}" type="presParOf" srcId="{CAA32230-B458-4BCD-AD1F-7B3C233C48F3}" destId="{D895808B-9A5B-4B2D-932B-E2A60ADD10E7}" srcOrd="0" destOrd="0" presId="urn:microsoft.com/office/officeart/2009/3/layout/HorizontalOrganizationChart"/>
    <dgm:cxn modelId="{BBC78769-DE8C-4D51-8DF8-5A467D590D78}" type="presParOf" srcId="{CAA32230-B458-4BCD-AD1F-7B3C233C48F3}" destId="{6417C916-D1A6-4FE9-9E8E-4975428078B0}" srcOrd="1" destOrd="0" presId="urn:microsoft.com/office/officeart/2009/3/layout/HorizontalOrganizationChart"/>
    <dgm:cxn modelId="{BEBC4E87-6F37-4FEA-A4E4-AE51F47D4687}" type="presParOf" srcId="{F0735E4A-4C7D-4D08-8A8B-FD16BEF30EE2}" destId="{DC4A60DE-89C4-45C7-A9C3-517EBFB45742}" srcOrd="1" destOrd="0" presId="urn:microsoft.com/office/officeart/2009/3/layout/HorizontalOrganizationChart"/>
    <dgm:cxn modelId="{2B61EC02-E467-409B-90C9-96F2A46DE529}" type="presParOf" srcId="{DC4A60DE-89C4-45C7-A9C3-517EBFB45742}" destId="{B4BF692C-F289-4475-B480-DFEA02DBB577}" srcOrd="0" destOrd="0" presId="urn:microsoft.com/office/officeart/2009/3/layout/HorizontalOrganizationChart"/>
    <dgm:cxn modelId="{950D1A99-A709-4B82-8AF3-50A438B1AB4A}" type="presParOf" srcId="{DC4A60DE-89C4-45C7-A9C3-517EBFB45742}" destId="{A47202A3-426B-4685-91F4-8A86D1DA525D}" srcOrd="1" destOrd="0" presId="urn:microsoft.com/office/officeart/2009/3/layout/HorizontalOrganizationChart"/>
    <dgm:cxn modelId="{C716C7F0-1F6E-4434-8503-FFC313E0676C}" type="presParOf" srcId="{A47202A3-426B-4685-91F4-8A86D1DA525D}" destId="{25C5CF34-A2D6-4AC5-A958-4500BFBACB6E}" srcOrd="0" destOrd="0" presId="urn:microsoft.com/office/officeart/2009/3/layout/HorizontalOrganizationChart"/>
    <dgm:cxn modelId="{F02A2220-5A6B-469A-BEAB-CD796FC769C8}" type="presParOf" srcId="{25C5CF34-A2D6-4AC5-A958-4500BFBACB6E}" destId="{49028519-8EA5-49B0-86F1-7B4E308DF2B2}" srcOrd="0" destOrd="0" presId="urn:microsoft.com/office/officeart/2009/3/layout/HorizontalOrganizationChart"/>
    <dgm:cxn modelId="{396AF0B5-5035-4812-9906-3A8A1375E92C}" type="presParOf" srcId="{25C5CF34-A2D6-4AC5-A958-4500BFBACB6E}" destId="{5AAED445-4B3A-4725-97BA-E26BF6F9BE41}" srcOrd="1" destOrd="0" presId="urn:microsoft.com/office/officeart/2009/3/layout/HorizontalOrganizationChart"/>
    <dgm:cxn modelId="{3BC04C8C-921E-47A3-B6A9-EB612C933042}" type="presParOf" srcId="{A47202A3-426B-4685-91F4-8A86D1DA525D}" destId="{5A01391F-09F1-4A10-A4FA-3EBF600C6BFE}" srcOrd="1" destOrd="0" presId="urn:microsoft.com/office/officeart/2009/3/layout/HorizontalOrganizationChart"/>
    <dgm:cxn modelId="{246C6969-C771-41EB-9531-6EFDA9914B13}" type="presParOf" srcId="{A47202A3-426B-4685-91F4-8A86D1DA525D}" destId="{A9171659-F3D3-4E3E-A0A7-4448A877AE91}" srcOrd="2" destOrd="0" presId="urn:microsoft.com/office/officeart/2009/3/layout/HorizontalOrganizationChart"/>
    <dgm:cxn modelId="{9E1A51F7-662F-4EA5-A771-1C12F1373B65}" type="presParOf" srcId="{DC4A60DE-89C4-45C7-A9C3-517EBFB45742}" destId="{7D626254-73F9-45F5-BDF5-294188C3FAE7}" srcOrd="2" destOrd="0" presId="urn:microsoft.com/office/officeart/2009/3/layout/HorizontalOrganizationChart"/>
    <dgm:cxn modelId="{8A562738-238E-4DBE-AFAD-160BCA69C918}" type="presParOf" srcId="{DC4A60DE-89C4-45C7-A9C3-517EBFB45742}" destId="{394D6955-BA89-4735-95E6-B4408D383BEA}" srcOrd="3" destOrd="0" presId="urn:microsoft.com/office/officeart/2009/3/layout/HorizontalOrganizationChart"/>
    <dgm:cxn modelId="{B3FD57DD-819C-4ED4-A316-024332717ACD}" type="presParOf" srcId="{394D6955-BA89-4735-95E6-B4408D383BEA}" destId="{3638E474-61F1-4BEB-B0B8-D405BC5E3DEA}" srcOrd="0" destOrd="0" presId="urn:microsoft.com/office/officeart/2009/3/layout/HorizontalOrganizationChart"/>
    <dgm:cxn modelId="{4244DFF0-EEF3-4346-8615-054777D7D1AF}" type="presParOf" srcId="{3638E474-61F1-4BEB-B0B8-D405BC5E3DEA}" destId="{74864F9F-4138-4338-A0B0-FDE0F7B8CE48}" srcOrd="0" destOrd="0" presId="urn:microsoft.com/office/officeart/2009/3/layout/HorizontalOrganizationChart"/>
    <dgm:cxn modelId="{DE40AE92-43FB-4BB1-8FEC-1102E0B4DABC}" type="presParOf" srcId="{3638E474-61F1-4BEB-B0B8-D405BC5E3DEA}" destId="{2623A6BD-24D7-4461-BC1E-3211EA6E2BED}" srcOrd="1" destOrd="0" presId="urn:microsoft.com/office/officeart/2009/3/layout/HorizontalOrganizationChart"/>
    <dgm:cxn modelId="{5407721B-83C4-4287-AFDC-4DD77FD21457}" type="presParOf" srcId="{394D6955-BA89-4735-95E6-B4408D383BEA}" destId="{92840EAF-2447-4423-904A-C0FD70E779F0}" srcOrd="1" destOrd="0" presId="urn:microsoft.com/office/officeart/2009/3/layout/HorizontalOrganizationChart"/>
    <dgm:cxn modelId="{C8F2FB0E-9B3A-4F16-BB45-126A4E9C1877}" type="presParOf" srcId="{394D6955-BA89-4735-95E6-B4408D383BEA}" destId="{421D5729-BA27-46BC-80EB-F507FC9B5BED}" srcOrd="2" destOrd="0" presId="urn:microsoft.com/office/officeart/2009/3/layout/HorizontalOrganizationChart"/>
    <dgm:cxn modelId="{812BC7BC-8EFE-4460-B2CA-D173DD2313D3}" type="presParOf" srcId="{DC4A60DE-89C4-45C7-A9C3-517EBFB45742}" destId="{A26F85FF-AF1E-491A-944C-30EBBA139B30}" srcOrd="4" destOrd="0" presId="urn:microsoft.com/office/officeart/2009/3/layout/HorizontalOrganizationChart"/>
    <dgm:cxn modelId="{268E5506-8483-4203-8FE1-55AF64D6734D}" type="presParOf" srcId="{DC4A60DE-89C4-45C7-A9C3-517EBFB45742}" destId="{ED9CEC68-423A-430E-8DE6-4E3FB6378B47}" srcOrd="5" destOrd="0" presId="urn:microsoft.com/office/officeart/2009/3/layout/HorizontalOrganizationChart"/>
    <dgm:cxn modelId="{CAB5C357-5445-469D-B2EE-4B3A3A3DA72D}" type="presParOf" srcId="{ED9CEC68-423A-430E-8DE6-4E3FB6378B47}" destId="{BEC6E069-89B3-43AF-BF8A-4BD761D36D48}" srcOrd="0" destOrd="0" presId="urn:microsoft.com/office/officeart/2009/3/layout/HorizontalOrganizationChart"/>
    <dgm:cxn modelId="{509158FA-89EE-4BAF-A48F-75C10329287E}" type="presParOf" srcId="{BEC6E069-89B3-43AF-BF8A-4BD761D36D48}" destId="{81DB71B2-4714-43F9-9090-3A142D3FB22E}" srcOrd="0" destOrd="0" presId="urn:microsoft.com/office/officeart/2009/3/layout/HorizontalOrganizationChart"/>
    <dgm:cxn modelId="{4303B3C3-F705-470F-95AB-FF3CA23A545B}" type="presParOf" srcId="{BEC6E069-89B3-43AF-BF8A-4BD761D36D48}" destId="{E27ADD56-1758-4488-B30F-88109428CF4B}" srcOrd="1" destOrd="0" presId="urn:microsoft.com/office/officeart/2009/3/layout/HorizontalOrganizationChart"/>
    <dgm:cxn modelId="{D0F94235-08C8-4257-AE1D-FD15957D23E4}" type="presParOf" srcId="{ED9CEC68-423A-430E-8DE6-4E3FB6378B47}" destId="{845A73FA-FDB7-489B-BF67-CB38B36303BC}" srcOrd="1" destOrd="0" presId="urn:microsoft.com/office/officeart/2009/3/layout/HorizontalOrganizationChart"/>
    <dgm:cxn modelId="{1A67F55F-04D0-4FCC-8FB1-D253721AA381}" type="presParOf" srcId="{ED9CEC68-423A-430E-8DE6-4E3FB6378B47}" destId="{3506831E-99CA-4C1C-9BC7-E1401F480B0A}" srcOrd="2" destOrd="0" presId="urn:microsoft.com/office/officeart/2009/3/layout/HorizontalOrganizationChart"/>
    <dgm:cxn modelId="{C0443F92-EE75-4890-AACB-DE3FE648099F}" type="presParOf" srcId="{DC4A60DE-89C4-45C7-A9C3-517EBFB45742}" destId="{82AAE859-32DF-4B5A-9EB4-809EE0C2C9BF}" srcOrd="6" destOrd="0" presId="urn:microsoft.com/office/officeart/2009/3/layout/HorizontalOrganizationChart"/>
    <dgm:cxn modelId="{B410CEC8-4696-456A-8141-F63455B7EE9F}" type="presParOf" srcId="{DC4A60DE-89C4-45C7-A9C3-517EBFB45742}" destId="{2F826D6B-DBCC-4AA7-814D-643B6E0B15A6}" srcOrd="7" destOrd="0" presId="urn:microsoft.com/office/officeart/2009/3/layout/HorizontalOrganizationChart"/>
    <dgm:cxn modelId="{07EBF9DC-0753-469C-9202-D31A415C8711}" type="presParOf" srcId="{2F826D6B-DBCC-4AA7-814D-643B6E0B15A6}" destId="{F6138A4F-C359-48E0-A93A-2794FD6B8710}" srcOrd="0" destOrd="0" presId="urn:microsoft.com/office/officeart/2009/3/layout/HorizontalOrganizationChart"/>
    <dgm:cxn modelId="{86316BE5-9A4E-4398-8B0D-BB01EFBF1D34}" type="presParOf" srcId="{F6138A4F-C359-48E0-A93A-2794FD6B8710}" destId="{272CFC89-D160-401E-A6AD-23377773A98B}" srcOrd="0" destOrd="0" presId="urn:microsoft.com/office/officeart/2009/3/layout/HorizontalOrganizationChart"/>
    <dgm:cxn modelId="{B7493EF2-5808-43DA-A679-ABFC46CDF22B}" type="presParOf" srcId="{F6138A4F-C359-48E0-A93A-2794FD6B8710}" destId="{49F6B61B-7328-44BE-809C-69E2A15441C8}" srcOrd="1" destOrd="0" presId="urn:microsoft.com/office/officeart/2009/3/layout/HorizontalOrganizationChart"/>
    <dgm:cxn modelId="{38F44261-2821-4EC4-9180-2080BB75692A}" type="presParOf" srcId="{2F826D6B-DBCC-4AA7-814D-643B6E0B15A6}" destId="{2516C8AA-FA9D-4FA8-8008-20A28FD43857}" srcOrd="1" destOrd="0" presId="urn:microsoft.com/office/officeart/2009/3/layout/HorizontalOrganizationChart"/>
    <dgm:cxn modelId="{C5365B1E-0B1C-4A2B-8513-989812A3B858}" type="presParOf" srcId="{2F826D6B-DBCC-4AA7-814D-643B6E0B15A6}" destId="{902F47B8-CC6A-4418-AD16-503264B651F5}" srcOrd="2" destOrd="0" presId="urn:microsoft.com/office/officeart/2009/3/layout/HorizontalOrganizationChart"/>
    <dgm:cxn modelId="{80464E88-3383-4937-BEE9-BAFCC974E275}" type="presParOf" srcId="{F0735E4A-4C7D-4D08-8A8B-FD16BEF30EE2}" destId="{FC475616-53E2-4361-A778-1E83A3A56FF4}" srcOrd="2" destOrd="0" presId="urn:microsoft.com/office/officeart/2009/3/layout/Horizontal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3489CF-1778-4D09-858E-43027483F045}" type="doc">
      <dgm:prSet loTypeId="urn:microsoft.com/office/officeart/2005/8/layout/orgChart1" loCatId="hierarchy" qsTypeId="urn:microsoft.com/office/officeart/2005/8/quickstyle/simple4" qsCatId="simple" csTypeId="urn:microsoft.com/office/officeart/2005/8/colors/colorful3" csCatId="colorful" phldr="1"/>
      <dgm:spPr/>
      <dgm:t>
        <a:bodyPr/>
        <a:lstStyle/>
        <a:p>
          <a:endParaRPr lang="en-US"/>
        </a:p>
      </dgm:t>
    </dgm:pt>
    <dgm:pt modelId="{5567B126-C5FB-4070-8AB1-27643AD24A4D}">
      <dgm:prSet phldrT="[Text]"/>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Type 1</a:t>
          </a:r>
        </a:p>
      </dgm:t>
    </dgm:pt>
    <dgm:pt modelId="{3C82674F-083D-4501-9CB6-96A1252A68C4}" type="parTrans" cxnId="{6EBBB480-A95A-482A-BBD0-C697C7CDAA61}">
      <dgm:prSet/>
      <dgm:spPr/>
      <dgm:t>
        <a:bodyPr/>
        <a:lstStyle/>
        <a:p>
          <a:endParaRPr lang="en-US"/>
        </a:p>
      </dgm:t>
    </dgm:pt>
    <dgm:pt modelId="{60B7AFD7-6587-4CB8-AB22-98F03E401538}" type="sibTrans" cxnId="{6EBBB480-A95A-482A-BBD0-C697C7CDAA61}">
      <dgm:prSet/>
      <dgm:spPr/>
      <dgm:t>
        <a:bodyPr/>
        <a:lstStyle/>
        <a:p>
          <a:endParaRPr lang="en-US"/>
        </a:p>
      </dgm:t>
    </dgm:pt>
    <dgm:pt modelId="{C54EBF18-F0C7-453C-BD5C-D3C91A98A852}">
      <dgm:prSet phldrT="[Text]"/>
      <dgm:spPr/>
      <dgm:t>
        <a:bodyPr/>
        <a:lstStyle/>
        <a:p>
          <a:r>
            <a:rPr lang="el-GR" dirty="0"/>
            <a:t>β</a:t>
          </a:r>
          <a:r>
            <a:rPr lang="en-US" dirty="0"/>
            <a:t>-Cell destruction</a:t>
          </a:r>
        </a:p>
      </dgm:t>
    </dgm:pt>
    <dgm:pt modelId="{9EE2ECAC-9F3D-4DA1-8333-C3C47E0ADB40}" type="parTrans" cxnId="{961D301B-3D66-4571-9476-80538ADF6526}">
      <dgm:prSet/>
      <dgm:spPr/>
      <dgm:t>
        <a:bodyPr/>
        <a:lstStyle/>
        <a:p>
          <a:endParaRPr lang="en-US"/>
        </a:p>
      </dgm:t>
    </dgm:pt>
    <dgm:pt modelId="{B5735DBC-6229-4828-89D4-4162B53E4A17}" type="sibTrans" cxnId="{961D301B-3D66-4571-9476-80538ADF6526}">
      <dgm:prSet/>
      <dgm:spPr/>
      <dgm:t>
        <a:bodyPr/>
        <a:lstStyle/>
        <a:p>
          <a:endParaRPr lang="en-US"/>
        </a:p>
      </dgm:t>
    </dgm:pt>
    <dgm:pt modelId="{B1CAF134-0283-4D30-81AC-AB208DFC41AB}">
      <dgm:prSet phldrT="[Text]"/>
      <dgm:spPr/>
      <dgm:t>
        <a:bodyPr/>
        <a:lstStyle/>
        <a:p>
          <a:r>
            <a:rPr lang="en-US" dirty="0"/>
            <a:t>Absolute insulin deficiency </a:t>
          </a:r>
        </a:p>
      </dgm:t>
    </dgm:pt>
    <dgm:pt modelId="{F982E1A2-30BD-4EA2-B6AA-2F974F34A5C4}" type="parTrans" cxnId="{4DA71903-0236-4F62-B232-A8AFC8F30B00}">
      <dgm:prSet/>
      <dgm:spPr/>
      <dgm:t>
        <a:bodyPr/>
        <a:lstStyle/>
        <a:p>
          <a:endParaRPr lang="en-US"/>
        </a:p>
      </dgm:t>
    </dgm:pt>
    <dgm:pt modelId="{999258BF-25BA-42F0-8BFE-0FAFB34225F4}" type="sibTrans" cxnId="{4DA71903-0236-4F62-B232-A8AFC8F30B00}">
      <dgm:prSet/>
      <dgm:spPr/>
      <dgm:t>
        <a:bodyPr/>
        <a:lstStyle/>
        <a:p>
          <a:endParaRPr lang="en-US"/>
        </a:p>
      </dgm:t>
    </dgm:pt>
    <dgm:pt modelId="{C82D66F5-C56E-4B50-BDEF-93A9CA6CA733}">
      <dgm:prSet phldrT="[Text]"/>
      <dgm:spPr/>
      <dgm:t>
        <a:bodyPr/>
        <a:lstStyle/>
        <a:p>
          <a:r>
            <a:rPr lang="en-US" dirty="0"/>
            <a:t>Type 2</a:t>
          </a:r>
        </a:p>
      </dgm:t>
    </dgm:pt>
    <dgm:pt modelId="{6FB43D17-72BB-4F4E-8ABD-FDEF0C538D86}" type="parTrans" cxnId="{B5EF8E30-2791-45E8-8228-4313D8DC20B9}">
      <dgm:prSet/>
      <dgm:spPr/>
      <dgm:t>
        <a:bodyPr/>
        <a:lstStyle/>
        <a:p>
          <a:endParaRPr lang="en-US"/>
        </a:p>
      </dgm:t>
    </dgm:pt>
    <dgm:pt modelId="{34D9A4CF-CBAD-4E6F-B942-F5CFDA262FDF}" type="sibTrans" cxnId="{B5EF8E30-2791-45E8-8228-4313D8DC20B9}">
      <dgm:prSet/>
      <dgm:spPr/>
      <dgm:t>
        <a:bodyPr/>
        <a:lstStyle/>
        <a:p>
          <a:endParaRPr lang="en-US"/>
        </a:p>
      </dgm:t>
    </dgm:pt>
    <dgm:pt modelId="{74D0B825-7168-4653-B983-78A73A20B19C}">
      <dgm:prSet/>
      <dgm:spPr/>
      <dgm:t>
        <a:bodyPr/>
        <a:lstStyle/>
        <a:p>
          <a:r>
            <a:rPr lang="en-US" dirty="0"/>
            <a:t>Other </a:t>
          </a:r>
        </a:p>
      </dgm:t>
    </dgm:pt>
    <dgm:pt modelId="{C69D2D1D-560D-48FF-9C24-6813AA85A07F}" type="parTrans" cxnId="{FF8A074B-BC9C-4417-876F-15EEEFC325E4}">
      <dgm:prSet/>
      <dgm:spPr/>
      <dgm:t>
        <a:bodyPr/>
        <a:lstStyle/>
        <a:p>
          <a:endParaRPr lang="en-US"/>
        </a:p>
      </dgm:t>
    </dgm:pt>
    <dgm:pt modelId="{4647F782-4510-4DE5-B24F-3F548E85FA6F}" type="sibTrans" cxnId="{FF8A074B-BC9C-4417-876F-15EEEFC325E4}">
      <dgm:prSet/>
      <dgm:spPr/>
      <dgm:t>
        <a:bodyPr/>
        <a:lstStyle/>
        <a:p>
          <a:endParaRPr lang="en-US"/>
        </a:p>
      </dgm:t>
    </dgm:pt>
    <dgm:pt modelId="{60DC310F-F535-410F-9E53-46A0B295466B}">
      <dgm:prSet/>
      <dgm:spPr/>
      <dgm:t>
        <a:bodyPr/>
        <a:lstStyle/>
        <a:p>
          <a:r>
            <a:rPr lang="en-US" dirty="0"/>
            <a:t>Gestational </a:t>
          </a:r>
        </a:p>
      </dgm:t>
    </dgm:pt>
    <dgm:pt modelId="{5C29DE77-6791-4F8F-A8C9-1A613B721274}" type="parTrans" cxnId="{B879FF90-8040-4CB1-B910-E86D34B52694}">
      <dgm:prSet/>
      <dgm:spPr/>
      <dgm:t>
        <a:bodyPr/>
        <a:lstStyle/>
        <a:p>
          <a:endParaRPr lang="en-US"/>
        </a:p>
      </dgm:t>
    </dgm:pt>
    <dgm:pt modelId="{E0C6FD12-2796-41F2-B240-0A9A3E0C827A}" type="sibTrans" cxnId="{B879FF90-8040-4CB1-B910-E86D34B52694}">
      <dgm:prSet/>
      <dgm:spPr/>
      <dgm:t>
        <a:bodyPr/>
        <a:lstStyle/>
        <a:p>
          <a:endParaRPr lang="en-US"/>
        </a:p>
      </dgm:t>
    </dgm:pt>
    <dgm:pt modelId="{A0FBFEDA-6FE7-4B83-90BA-35D018035ABC}">
      <dgm:prSet/>
      <dgm:spPr/>
      <dgm:t>
        <a:bodyPr/>
        <a:lstStyle/>
        <a:p>
          <a:r>
            <a:rPr lang="en-US" dirty="0" err="1"/>
            <a:t>Autoantibodies</a:t>
          </a:r>
          <a:r>
            <a:rPr lang="en-US" dirty="0"/>
            <a:t> </a:t>
          </a:r>
        </a:p>
      </dgm:t>
    </dgm:pt>
    <dgm:pt modelId="{F385633D-DD5B-433B-ACDE-EBB25FE02F29}" type="parTrans" cxnId="{FFB5591B-9215-4A14-A777-8D478B75190F}">
      <dgm:prSet/>
      <dgm:spPr/>
      <dgm:t>
        <a:bodyPr/>
        <a:lstStyle/>
        <a:p>
          <a:endParaRPr lang="en-US"/>
        </a:p>
      </dgm:t>
    </dgm:pt>
    <dgm:pt modelId="{7E64EAEA-9549-48A9-B84F-BEB50C3906A8}" type="sibTrans" cxnId="{FFB5591B-9215-4A14-A777-8D478B75190F}">
      <dgm:prSet/>
      <dgm:spPr/>
      <dgm:t>
        <a:bodyPr/>
        <a:lstStyle/>
        <a:p>
          <a:endParaRPr lang="en-US"/>
        </a:p>
      </dgm:t>
    </dgm:pt>
    <dgm:pt modelId="{B3EA3786-3CCD-47B9-ABD5-C903C6EDFFF7}">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dirty="0"/>
            <a:t>Classification of DIABETES MELLITUS</a:t>
          </a:r>
        </a:p>
      </dgm:t>
    </dgm:pt>
    <dgm:pt modelId="{7E3D0462-7E03-4D0E-96AF-9D2ADB3B4B5A}" type="sibTrans" cxnId="{4AD83414-7622-4CF1-B4AB-AC87F60C4F36}">
      <dgm:prSet/>
      <dgm:spPr/>
      <dgm:t>
        <a:bodyPr/>
        <a:lstStyle/>
        <a:p>
          <a:endParaRPr lang="en-US"/>
        </a:p>
      </dgm:t>
    </dgm:pt>
    <dgm:pt modelId="{EC8C8704-711F-4373-91CB-398702C0B62F}" type="parTrans" cxnId="{4AD83414-7622-4CF1-B4AB-AC87F60C4F36}">
      <dgm:prSet/>
      <dgm:spPr/>
      <dgm:t>
        <a:bodyPr/>
        <a:lstStyle/>
        <a:p>
          <a:endParaRPr lang="en-US"/>
        </a:p>
      </dgm:t>
    </dgm:pt>
    <dgm:pt modelId="{5C1EF328-EF12-4A7F-AFDE-5DBE4606E33C}" type="pres">
      <dgm:prSet presAssocID="{793489CF-1778-4D09-858E-43027483F045}" presName="hierChild1" presStyleCnt="0">
        <dgm:presLayoutVars>
          <dgm:orgChart val="1"/>
          <dgm:chPref val="1"/>
          <dgm:dir/>
          <dgm:animOne val="branch"/>
          <dgm:animLvl val="lvl"/>
          <dgm:resizeHandles/>
        </dgm:presLayoutVars>
      </dgm:prSet>
      <dgm:spPr/>
      <dgm:t>
        <a:bodyPr/>
        <a:lstStyle/>
        <a:p>
          <a:pPr rtl="1"/>
          <a:endParaRPr lang="ar-JO"/>
        </a:p>
      </dgm:t>
    </dgm:pt>
    <dgm:pt modelId="{6ED17D3F-0238-4C75-948F-2FA641EDF781}" type="pres">
      <dgm:prSet presAssocID="{B3EA3786-3CCD-47B9-ABD5-C903C6EDFFF7}" presName="hierRoot1" presStyleCnt="0">
        <dgm:presLayoutVars>
          <dgm:hierBranch val="init"/>
        </dgm:presLayoutVars>
      </dgm:prSet>
      <dgm:spPr/>
    </dgm:pt>
    <dgm:pt modelId="{40952079-6DAD-4C55-99E4-65660B720421}" type="pres">
      <dgm:prSet presAssocID="{B3EA3786-3CCD-47B9-ABD5-C903C6EDFFF7}" presName="rootComposite1" presStyleCnt="0"/>
      <dgm:spPr/>
    </dgm:pt>
    <dgm:pt modelId="{16D2B688-C5BD-43BA-88A2-CB92E14A69F7}" type="pres">
      <dgm:prSet presAssocID="{B3EA3786-3CCD-47B9-ABD5-C903C6EDFFF7}" presName="rootText1" presStyleLbl="node0" presStyleIdx="0" presStyleCnt="1" custScaleX="454897">
        <dgm:presLayoutVars>
          <dgm:chPref val="3"/>
        </dgm:presLayoutVars>
      </dgm:prSet>
      <dgm:spPr/>
      <dgm:t>
        <a:bodyPr/>
        <a:lstStyle/>
        <a:p>
          <a:pPr rtl="1"/>
          <a:endParaRPr lang="ar-JO"/>
        </a:p>
      </dgm:t>
    </dgm:pt>
    <dgm:pt modelId="{60E44156-4E07-47C2-AF8E-6B51AE75FFC1}" type="pres">
      <dgm:prSet presAssocID="{B3EA3786-3CCD-47B9-ABD5-C903C6EDFFF7}" presName="rootConnector1" presStyleLbl="node1" presStyleIdx="0" presStyleCnt="0"/>
      <dgm:spPr/>
      <dgm:t>
        <a:bodyPr/>
        <a:lstStyle/>
        <a:p>
          <a:pPr rtl="1"/>
          <a:endParaRPr lang="ar-JO"/>
        </a:p>
      </dgm:t>
    </dgm:pt>
    <dgm:pt modelId="{A986A521-FF2F-4936-A823-04EFF9612C17}" type="pres">
      <dgm:prSet presAssocID="{B3EA3786-3CCD-47B9-ABD5-C903C6EDFFF7}" presName="hierChild2" presStyleCnt="0"/>
      <dgm:spPr/>
    </dgm:pt>
    <dgm:pt modelId="{92E10BF5-858D-4D0A-8F37-1387B463DBB4}" type="pres">
      <dgm:prSet presAssocID="{3C82674F-083D-4501-9CB6-96A1252A68C4}" presName="Name37" presStyleLbl="parChTrans1D2" presStyleIdx="0" presStyleCnt="4"/>
      <dgm:spPr/>
      <dgm:t>
        <a:bodyPr/>
        <a:lstStyle/>
        <a:p>
          <a:pPr rtl="1"/>
          <a:endParaRPr lang="ar-JO"/>
        </a:p>
      </dgm:t>
    </dgm:pt>
    <dgm:pt modelId="{75C84EF7-15BD-4EB4-9E4E-185B1C84B777}" type="pres">
      <dgm:prSet presAssocID="{5567B126-C5FB-4070-8AB1-27643AD24A4D}" presName="hierRoot2" presStyleCnt="0">
        <dgm:presLayoutVars>
          <dgm:hierBranch val="init"/>
        </dgm:presLayoutVars>
      </dgm:prSet>
      <dgm:spPr/>
    </dgm:pt>
    <dgm:pt modelId="{7EE1C597-1D69-4F53-AA95-6784373C2A15}" type="pres">
      <dgm:prSet presAssocID="{5567B126-C5FB-4070-8AB1-27643AD24A4D}" presName="rootComposite" presStyleCnt="0"/>
      <dgm:spPr/>
    </dgm:pt>
    <dgm:pt modelId="{3A0A2982-7DE9-4942-BC29-E8906127DA19}" type="pres">
      <dgm:prSet presAssocID="{5567B126-C5FB-4070-8AB1-27643AD24A4D}" presName="rootText" presStyleLbl="node2" presStyleIdx="0" presStyleCnt="4">
        <dgm:presLayoutVars>
          <dgm:chPref val="3"/>
        </dgm:presLayoutVars>
      </dgm:prSet>
      <dgm:spPr/>
      <dgm:t>
        <a:bodyPr/>
        <a:lstStyle/>
        <a:p>
          <a:pPr rtl="1"/>
          <a:endParaRPr lang="ar-JO"/>
        </a:p>
      </dgm:t>
    </dgm:pt>
    <dgm:pt modelId="{8788A6B2-AC11-461B-95BB-7511095B6459}" type="pres">
      <dgm:prSet presAssocID="{5567B126-C5FB-4070-8AB1-27643AD24A4D}" presName="rootConnector" presStyleLbl="node2" presStyleIdx="0" presStyleCnt="4"/>
      <dgm:spPr/>
      <dgm:t>
        <a:bodyPr/>
        <a:lstStyle/>
        <a:p>
          <a:pPr rtl="1"/>
          <a:endParaRPr lang="ar-JO"/>
        </a:p>
      </dgm:t>
    </dgm:pt>
    <dgm:pt modelId="{6C31CB18-04E2-4289-A7D6-16E134B736AD}" type="pres">
      <dgm:prSet presAssocID="{5567B126-C5FB-4070-8AB1-27643AD24A4D}" presName="hierChild4" presStyleCnt="0"/>
      <dgm:spPr/>
    </dgm:pt>
    <dgm:pt modelId="{7CD9FC52-A7A4-46E0-876F-E1B09971C731}" type="pres">
      <dgm:prSet presAssocID="{9EE2ECAC-9F3D-4DA1-8333-C3C47E0ADB40}" presName="Name37" presStyleLbl="parChTrans1D3" presStyleIdx="0" presStyleCnt="3"/>
      <dgm:spPr/>
      <dgm:t>
        <a:bodyPr/>
        <a:lstStyle/>
        <a:p>
          <a:pPr rtl="1"/>
          <a:endParaRPr lang="ar-JO"/>
        </a:p>
      </dgm:t>
    </dgm:pt>
    <dgm:pt modelId="{1A492312-C71A-4A05-B10F-6E71C14F8A42}" type="pres">
      <dgm:prSet presAssocID="{C54EBF18-F0C7-453C-BD5C-D3C91A98A852}" presName="hierRoot2" presStyleCnt="0">
        <dgm:presLayoutVars>
          <dgm:hierBranch val="init"/>
        </dgm:presLayoutVars>
      </dgm:prSet>
      <dgm:spPr/>
    </dgm:pt>
    <dgm:pt modelId="{37475C60-C6F1-42E2-89FC-348B66C40F8E}" type="pres">
      <dgm:prSet presAssocID="{C54EBF18-F0C7-453C-BD5C-D3C91A98A852}" presName="rootComposite" presStyleCnt="0"/>
      <dgm:spPr/>
    </dgm:pt>
    <dgm:pt modelId="{9FD74F55-E2D5-4E86-8919-3EDF061C5CA9}" type="pres">
      <dgm:prSet presAssocID="{C54EBF18-F0C7-453C-BD5C-D3C91A98A852}" presName="rootText" presStyleLbl="node3" presStyleIdx="0" presStyleCnt="3">
        <dgm:presLayoutVars>
          <dgm:chPref val="3"/>
        </dgm:presLayoutVars>
      </dgm:prSet>
      <dgm:spPr/>
      <dgm:t>
        <a:bodyPr/>
        <a:lstStyle/>
        <a:p>
          <a:pPr rtl="1"/>
          <a:endParaRPr lang="ar-JO"/>
        </a:p>
      </dgm:t>
    </dgm:pt>
    <dgm:pt modelId="{0A6A1D4E-1CFD-40CA-93F3-186BC3A5E4D8}" type="pres">
      <dgm:prSet presAssocID="{C54EBF18-F0C7-453C-BD5C-D3C91A98A852}" presName="rootConnector" presStyleLbl="node3" presStyleIdx="0" presStyleCnt="3"/>
      <dgm:spPr/>
      <dgm:t>
        <a:bodyPr/>
        <a:lstStyle/>
        <a:p>
          <a:pPr rtl="1"/>
          <a:endParaRPr lang="ar-JO"/>
        </a:p>
      </dgm:t>
    </dgm:pt>
    <dgm:pt modelId="{50CEF0D7-C108-4A93-A242-F49CE0BB7DDA}" type="pres">
      <dgm:prSet presAssocID="{C54EBF18-F0C7-453C-BD5C-D3C91A98A852}" presName="hierChild4" presStyleCnt="0"/>
      <dgm:spPr/>
    </dgm:pt>
    <dgm:pt modelId="{C37FF164-391F-471D-9717-F367327A104B}" type="pres">
      <dgm:prSet presAssocID="{C54EBF18-F0C7-453C-BD5C-D3C91A98A852}" presName="hierChild5" presStyleCnt="0"/>
      <dgm:spPr/>
    </dgm:pt>
    <dgm:pt modelId="{57050A97-0E1D-4C2C-A510-7DC53CD0221E}" type="pres">
      <dgm:prSet presAssocID="{F982E1A2-30BD-4EA2-B6AA-2F974F34A5C4}" presName="Name37" presStyleLbl="parChTrans1D3" presStyleIdx="1" presStyleCnt="3"/>
      <dgm:spPr/>
      <dgm:t>
        <a:bodyPr/>
        <a:lstStyle/>
        <a:p>
          <a:pPr rtl="1"/>
          <a:endParaRPr lang="ar-JO"/>
        </a:p>
      </dgm:t>
    </dgm:pt>
    <dgm:pt modelId="{1BEC8CC7-CBC4-433A-8D34-4ED10AC6F9E3}" type="pres">
      <dgm:prSet presAssocID="{B1CAF134-0283-4D30-81AC-AB208DFC41AB}" presName="hierRoot2" presStyleCnt="0">
        <dgm:presLayoutVars>
          <dgm:hierBranch val="init"/>
        </dgm:presLayoutVars>
      </dgm:prSet>
      <dgm:spPr/>
    </dgm:pt>
    <dgm:pt modelId="{521F3292-9EEF-404D-81B4-E03BA29066B0}" type="pres">
      <dgm:prSet presAssocID="{B1CAF134-0283-4D30-81AC-AB208DFC41AB}" presName="rootComposite" presStyleCnt="0"/>
      <dgm:spPr/>
    </dgm:pt>
    <dgm:pt modelId="{E98559D3-F0C6-4D00-ACD9-C05A780A33CF}" type="pres">
      <dgm:prSet presAssocID="{B1CAF134-0283-4D30-81AC-AB208DFC41AB}" presName="rootText" presStyleLbl="node3" presStyleIdx="1" presStyleCnt="3">
        <dgm:presLayoutVars>
          <dgm:chPref val="3"/>
        </dgm:presLayoutVars>
      </dgm:prSet>
      <dgm:spPr/>
      <dgm:t>
        <a:bodyPr/>
        <a:lstStyle/>
        <a:p>
          <a:pPr rtl="1"/>
          <a:endParaRPr lang="ar-JO"/>
        </a:p>
      </dgm:t>
    </dgm:pt>
    <dgm:pt modelId="{14B6D34A-9D27-4BA4-91FB-33646544FAD6}" type="pres">
      <dgm:prSet presAssocID="{B1CAF134-0283-4D30-81AC-AB208DFC41AB}" presName="rootConnector" presStyleLbl="node3" presStyleIdx="1" presStyleCnt="3"/>
      <dgm:spPr/>
      <dgm:t>
        <a:bodyPr/>
        <a:lstStyle/>
        <a:p>
          <a:pPr rtl="1"/>
          <a:endParaRPr lang="ar-JO"/>
        </a:p>
      </dgm:t>
    </dgm:pt>
    <dgm:pt modelId="{567BB17C-D33D-403A-B8DD-CF30A9284B53}" type="pres">
      <dgm:prSet presAssocID="{B1CAF134-0283-4D30-81AC-AB208DFC41AB}" presName="hierChild4" presStyleCnt="0"/>
      <dgm:spPr/>
    </dgm:pt>
    <dgm:pt modelId="{1CA8A877-FB6C-4EA0-9DE1-D500ACB6317E}" type="pres">
      <dgm:prSet presAssocID="{B1CAF134-0283-4D30-81AC-AB208DFC41AB}" presName="hierChild5" presStyleCnt="0"/>
      <dgm:spPr/>
    </dgm:pt>
    <dgm:pt modelId="{E1259649-824C-4A9E-A064-74A3FBFDFAC5}" type="pres">
      <dgm:prSet presAssocID="{F385633D-DD5B-433B-ACDE-EBB25FE02F29}" presName="Name37" presStyleLbl="parChTrans1D3" presStyleIdx="2" presStyleCnt="3"/>
      <dgm:spPr/>
      <dgm:t>
        <a:bodyPr/>
        <a:lstStyle/>
        <a:p>
          <a:pPr rtl="1"/>
          <a:endParaRPr lang="ar-JO"/>
        </a:p>
      </dgm:t>
    </dgm:pt>
    <dgm:pt modelId="{41CF4838-0403-4134-B8CD-9DA69553F22A}" type="pres">
      <dgm:prSet presAssocID="{A0FBFEDA-6FE7-4B83-90BA-35D018035ABC}" presName="hierRoot2" presStyleCnt="0">
        <dgm:presLayoutVars>
          <dgm:hierBranch val="init"/>
        </dgm:presLayoutVars>
      </dgm:prSet>
      <dgm:spPr/>
    </dgm:pt>
    <dgm:pt modelId="{90EA8336-4E1B-4872-96E6-1D03C96AF12D}" type="pres">
      <dgm:prSet presAssocID="{A0FBFEDA-6FE7-4B83-90BA-35D018035ABC}" presName="rootComposite" presStyleCnt="0"/>
      <dgm:spPr/>
    </dgm:pt>
    <dgm:pt modelId="{1EFF2042-7B23-4DB1-8C69-5276A2D8E2AE}" type="pres">
      <dgm:prSet presAssocID="{A0FBFEDA-6FE7-4B83-90BA-35D018035ABC}" presName="rootText" presStyleLbl="node3" presStyleIdx="2" presStyleCnt="3">
        <dgm:presLayoutVars>
          <dgm:chPref val="3"/>
        </dgm:presLayoutVars>
      </dgm:prSet>
      <dgm:spPr/>
      <dgm:t>
        <a:bodyPr/>
        <a:lstStyle/>
        <a:p>
          <a:pPr rtl="1"/>
          <a:endParaRPr lang="ar-JO"/>
        </a:p>
      </dgm:t>
    </dgm:pt>
    <dgm:pt modelId="{C31C96F4-7D0D-4B5A-9216-3E891AF0B843}" type="pres">
      <dgm:prSet presAssocID="{A0FBFEDA-6FE7-4B83-90BA-35D018035ABC}" presName="rootConnector" presStyleLbl="node3" presStyleIdx="2" presStyleCnt="3"/>
      <dgm:spPr/>
      <dgm:t>
        <a:bodyPr/>
        <a:lstStyle/>
        <a:p>
          <a:pPr rtl="1"/>
          <a:endParaRPr lang="ar-JO"/>
        </a:p>
      </dgm:t>
    </dgm:pt>
    <dgm:pt modelId="{265B0A74-2D97-4BAD-AED1-8E7768206A21}" type="pres">
      <dgm:prSet presAssocID="{A0FBFEDA-6FE7-4B83-90BA-35D018035ABC}" presName="hierChild4" presStyleCnt="0"/>
      <dgm:spPr/>
    </dgm:pt>
    <dgm:pt modelId="{EDAB4476-4A51-473B-BEC0-8F34A636155D}" type="pres">
      <dgm:prSet presAssocID="{A0FBFEDA-6FE7-4B83-90BA-35D018035ABC}" presName="hierChild5" presStyleCnt="0"/>
      <dgm:spPr/>
    </dgm:pt>
    <dgm:pt modelId="{2F79E226-61BA-4506-BC45-A552F5B422EF}" type="pres">
      <dgm:prSet presAssocID="{5567B126-C5FB-4070-8AB1-27643AD24A4D}" presName="hierChild5" presStyleCnt="0"/>
      <dgm:spPr/>
    </dgm:pt>
    <dgm:pt modelId="{3A09E72E-EE3D-4475-8F18-B070B7BB7C25}" type="pres">
      <dgm:prSet presAssocID="{6FB43D17-72BB-4F4E-8ABD-FDEF0C538D86}" presName="Name37" presStyleLbl="parChTrans1D2" presStyleIdx="1" presStyleCnt="4"/>
      <dgm:spPr/>
      <dgm:t>
        <a:bodyPr/>
        <a:lstStyle/>
        <a:p>
          <a:pPr rtl="1"/>
          <a:endParaRPr lang="ar-JO"/>
        </a:p>
      </dgm:t>
    </dgm:pt>
    <dgm:pt modelId="{3783DAEF-5E94-491A-8EF4-26EA2DF4390F}" type="pres">
      <dgm:prSet presAssocID="{C82D66F5-C56E-4B50-BDEF-93A9CA6CA733}" presName="hierRoot2" presStyleCnt="0">
        <dgm:presLayoutVars>
          <dgm:hierBranch val="init"/>
        </dgm:presLayoutVars>
      </dgm:prSet>
      <dgm:spPr/>
    </dgm:pt>
    <dgm:pt modelId="{F7DFBC18-B32B-4079-9F16-BD762194BCDD}" type="pres">
      <dgm:prSet presAssocID="{C82D66F5-C56E-4B50-BDEF-93A9CA6CA733}" presName="rootComposite" presStyleCnt="0"/>
      <dgm:spPr/>
    </dgm:pt>
    <dgm:pt modelId="{F9B5BDB2-103F-43A5-921E-AA61E80731BE}" type="pres">
      <dgm:prSet presAssocID="{C82D66F5-C56E-4B50-BDEF-93A9CA6CA733}" presName="rootText" presStyleLbl="node2" presStyleIdx="1" presStyleCnt="4">
        <dgm:presLayoutVars>
          <dgm:chPref val="3"/>
        </dgm:presLayoutVars>
      </dgm:prSet>
      <dgm:spPr/>
      <dgm:t>
        <a:bodyPr/>
        <a:lstStyle/>
        <a:p>
          <a:pPr rtl="1"/>
          <a:endParaRPr lang="ar-JO"/>
        </a:p>
      </dgm:t>
    </dgm:pt>
    <dgm:pt modelId="{86E00929-4932-4101-A461-DB35FC99EC42}" type="pres">
      <dgm:prSet presAssocID="{C82D66F5-C56E-4B50-BDEF-93A9CA6CA733}" presName="rootConnector" presStyleLbl="node2" presStyleIdx="1" presStyleCnt="4"/>
      <dgm:spPr/>
      <dgm:t>
        <a:bodyPr/>
        <a:lstStyle/>
        <a:p>
          <a:pPr rtl="1"/>
          <a:endParaRPr lang="ar-JO"/>
        </a:p>
      </dgm:t>
    </dgm:pt>
    <dgm:pt modelId="{F9F644CE-EE85-4DDA-B0A1-1A580CB12F00}" type="pres">
      <dgm:prSet presAssocID="{C82D66F5-C56E-4B50-BDEF-93A9CA6CA733}" presName="hierChild4" presStyleCnt="0"/>
      <dgm:spPr/>
    </dgm:pt>
    <dgm:pt modelId="{D24FF3E3-7E6E-42D8-A84C-B3D094E9586F}" type="pres">
      <dgm:prSet presAssocID="{C82D66F5-C56E-4B50-BDEF-93A9CA6CA733}" presName="hierChild5" presStyleCnt="0"/>
      <dgm:spPr/>
    </dgm:pt>
    <dgm:pt modelId="{BD3FA6E1-063D-4908-8308-D484BBA380B5}" type="pres">
      <dgm:prSet presAssocID="{C69D2D1D-560D-48FF-9C24-6813AA85A07F}" presName="Name37" presStyleLbl="parChTrans1D2" presStyleIdx="2" presStyleCnt="4"/>
      <dgm:spPr/>
      <dgm:t>
        <a:bodyPr/>
        <a:lstStyle/>
        <a:p>
          <a:pPr rtl="1"/>
          <a:endParaRPr lang="ar-JO"/>
        </a:p>
      </dgm:t>
    </dgm:pt>
    <dgm:pt modelId="{6743DDCB-BE43-4F90-8E4A-4291143F78B4}" type="pres">
      <dgm:prSet presAssocID="{74D0B825-7168-4653-B983-78A73A20B19C}" presName="hierRoot2" presStyleCnt="0">
        <dgm:presLayoutVars>
          <dgm:hierBranch val="init"/>
        </dgm:presLayoutVars>
      </dgm:prSet>
      <dgm:spPr/>
    </dgm:pt>
    <dgm:pt modelId="{B0A8CC93-195B-4E12-83B2-AAAA60E670FC}" type="pres">
      <dgm:prSet presAssocID="{74D0B825-7168-4653-B983-78A73A20B19C}" presName="rootComposite" presStyleCnt="0"/>
      <dgm:spPr/>
    </dgm:pt>
    <dgm:pt modelId="{FF102779-F154-47DB-9455-FF2916463868}" type="pres">
      <dgm:prSet presAssocID="{74D0B825-7168-4653-B983-78A73A20B19C}" presName="rootText" presStyleLbl="node2" presStyleIdx="2" presStyleCnt="4">
        <dgm:presLayoutVars>
          <dgm:chPref val="3"/>
        </dgm:presLayoutVars>
      </dgm:prSet>
      <dgm:spPr/>
      <dgm:t>
        <a:bodyPr/>
        <a:lstStyle/>
        <a:p>
          <a:pPr rtl="1"/>
          <a:endParaRPr lang="ar-JO"/>
        </a:p>
      </dgm:t>
    </dgm:pt>
    <dgm:pt modelId="{93A4D262-DE4B-4600-858C-BD38B04E0AB9}" type="pres">
      <dgm:prSet presAssocID="{74D0B825-7168-4653-B983-78A73A20B19C}" presName="rootConnector" presStyleLbl="node2" presStyleIdx="2" presStyleCnt="4"/>
      <dgm:spPr/>
      <dgm:t>
        <a:bodyPr/>
        <a:lstStyle/>
        <a:p>
          <a:pPr rtl="1"/>
          <a:endParaRPr lang="ar-JO"/>
        </a:p>
      </dgm:t>
    </dgm:pt>
    <dgm:pt modelId="{3B7FB7B0-125B-4ABD-83B5-DC2C1FCD6588}" type="pres">
      <dgm:prSet presAssocID="{74D0B825-7168-4653-B983-78A73A20B19C}" presName="hierChild4" presStyleCnt="0"/>
      <dgm:spPr/>
    </dgm:pt>
    <dgm:pt modelId="{54ED96C9-E1D8-4700-92D6-56EABB4F6814}" type="pres">
      <dgm:prSet presAssocID="{74D0B825-7168-4653-B983-78A73A20B19C}" presName="hierChild5" presStyleCnt="0"/>
      <dgm:spPr/>
    </dgm:pt>
    <dgm:pt modelId="{8C8EA77B-42F4-4086-97CB-4B1AF7917622}" type="pres">
      <dgm:prSet presAssocID="{5C29DE77-6791-4F8F-A8C9-1A613B721274}" presName="Name37" presStyleLbl="parChTrans1D2" presStyleIdx="3" presStyleCnt="4"/>
      <dgm:spPr/>
      <dgm:t>
        <a:bodyPr/>
        <a:lstStyle/>
        <a:p>
          <a:pPr rtl="1"/>
          <a:endParaRPr lang="ar-JO"/>
        </a:p>
      </dgm:t>
    </dgm:pt>
    <dgm:pt modelId="{06E699C2-C159-4FD9-98F8-117FC317E054}" type="pres">
      <dgm:prSet presAssocID="{60DC310F-F535-410F-9E53-46A0B295466B}" presName="hierRoot2" presStyleCnt="0">
        <dgm:presLayoutVars>
          <dgm:hierBranch val="init"/>
        </dgm:presLayoutVars>
      </dgm:prSet>
      <dgm:spPr/>
    </dgm:pt>
    <dgm:pt modelId="{B544C10E-B995-418F-8EC1-EBD0EFE3E60A}" type="pres">
      <dgm:prSet presAssocID="{60DC310F-F535-410F-9E53-46A0B295466B}" presName="rootComposite" presStyleCnt="0"/>
      <dgm:spPr/>
    </dgm:pt>
    <dgm:pt modelId="{D01CCB80-B8E4-4C0D-B57B-61DFBDAB21DF}" type="pres">
      <dgm:prSet presAssocID="{60DC310F-F535-410F-9E53-46A0B295466B}" presName="rootText" presStyleLbl="node2" presStyleIdx="3" presStyleCnt="4">
        <dgm:presLayoutVars>
          <dgm:chPref val="3"/>
        </dgm:presLayoutVars>
      </dgm:prSet>
      <dgm:spPr/>
      <dgm:t>
        <a:bodyPr/>
        <a:lstStyle/>
        <a:p>
          <a:pPr rtl="1"/>
          <a:endParaRPr lang="ar-JO"/>
        </a:p>
      </dgm:t>
    </dgm:pt>
    <dgm:pt modelId="{C0A38298-3D5C-4315-9D7D-3773A365F324}" type="pres">
      <dgm:prSet presAssocID="{60DC310F-F535-410F-9E53-46A0B295466B}" presName="rootConnector" presStyleLbl="node2" presStyleIdx="3" presStyleCnt="4"/>
      <dgm:spPr/>
      <dgm:t>
        <a:bodyPr/>
        <a:lstStyle/>
        <a:p>
          <a:pPr rtl="1"/>
          <a:endParaRPr lang="ar-JO"/>
        </a:p>
      </dgm:t>
    </dgm:pt>
    <dgm:pt modelId="{9552187D-0438-4641-B073-26D097EEB045}" type="pres">
      <dgm:prSet presAssocID="{60DC310F-F535-410F-9E53-46A0B295466B}" presName="hierChild4" presStyleCnt="0"/>
      <dgm:spPr/>
    </dgm:pt>
    <dgm:pt modelId="{ECC9E42E-D57B-4091-A64C-5484C8C4D785}" type="pres">
      <dgm:prSet presAssocID="{60DC310F-F535-410F-9E53-46A0B295466B}" presName="hierChild5" presStyleCnt="0"/>
      <dgm:spPr/>
    </dgm:pt>
    <dgm:pt modelId="{B4963EAC-CD1A-4EA8-B55B-014DE358A654}" type="pres">
      <dgm:prSet presAssocID="{B3EA3786-3CCD-47B9-ABD5-C903C6EDFFF7}" presName="hierChild3" presStyleCnt="0"/>
      <dgm:spPr/>
    </dgm:pt>
  </dgm:ptLst>
  <dgm:cxnLst>
    <dgm:cxn modelId="{40CD0DC3-9BAF-4EF4-BC9C-93E9B765CF49}" type="presOf" srcId="{793489CF-1778-4D09-858E-43027483F045}" destId="{5C1EF328-EF12-4A7F-AFDE-5DBE4606E33C}" srcOrd="0" destOrd="0" presId="urn:microsoft.com/office/officeart/2005/8/layout/orgChart1"/>
    <dgm:cxn modelId="{983DFA56-FD8B-4249-B012-A6D8592BAB70}" type="presOf" srcId="{60DC310F-F535-410F-9E53-46A0B295466B}" destId="{D01CCB80-B8E4-4C0D-B57B-61DFBDAB21DF}" srcOrd="0" destOrd="0" presId="urn:microsoft.com/office/officeart/2005/8/layout/orgChart1"/>
    <dgm:cxn modelId="{15889BEF-048D-4059-8817-128703E80A19}" type="presOf" srcId="{A0FBFEDA-6FE7-4B83-90BA-35D018035ABC}" destId="{C31C96F4-7D0D-4B5A-9216-3E891AF0B843}" srcOrd="1" destOrd="0" presId="urn:microsoft.com/office/officeart/2005/8/layout/orgChart1"/>
    <dgm:cxn modelId="{FF8A074B-BC9C-4417-876F-15EEEFC325E4}" srcId="{B3EA3786-3CCD-47B9-ABD5-C903C6EDFFF7}" destId="{74D0B825-7168-4653-B983-78A73A20B19C}" srcOrd="2" destOrd="0" parTransId="{C69D2D1D-560D-48FF-9C24-6813AA85A07F}" sibTransId="{4647F782-4510-4DE5-B24F-3F548E85FA6F}"/>
    <dgm:cxn modelId="{0C20D8EF-467D-4B93-8A86-91A626748728}" type="presOf" srcId="{74D0B825-7168-4653-B983-78A73A20B19C}" destId="{FF102779-F154-47DB-9455-FF2916463868}" srcOrd="0" destOrd="0" presId="urn:microsoft.com/office/officeart/2005/8/layout/orgChart1"/>
    <dgm:cxn modelId="{DAF840A3-2E50-4A05-92A0-373EB5CE864A}" type="presOf" srcId="{B1CAF134-0283-4D30-81AC-AB208DFC41AB}" destId="{14B6D34A-9D27-4BA4-91FB-33646544FAD6}" srcOrd="1" destOrd="0" presId="urn:microsoft.com/office/officeart/2005/8/layout/orgChart1"/>
    <dgm:cxn modelId="{0A75BF1D-F5EA-498D-8351-7A1A5E8FEC50}" type="presOf" srcId="{C82D66F5-C56E-4B50-BDEF-93A9CA6CA733}" destId="{F9B5BDB2-103F-43A5-921E-AA61E80731BE}" srcOrd="0" destOrd="0" presId="urn:microsoft.com/office/officeart/2005/8/layout/orgChart1"/>
    <dgm:cxn modelId="{8415E5CC-175C-4CCD-9066-40FA03CDCD56}" type="presOf" srcId="{5567B126-C5FB-4070-8AB1-27643AD24A4D}" destId="{8788A6B2-AC11-461B-95BB-7511095B6459}" srcOrd="1" destOrd="0" presId="urn:microsoft.com/office/officeart/2005/8/layout/orgChart1"/>
    <dgm:cxn modelId="{76568A9F-BCC9-4598-9C7A-CFE22C8DB2E8}" type="presOf" srcId="{60DC310F-F535-410F-9E53-46A0B295466B}" destId="{C0A38298-3D5C-4315-9D7D-3773A365F324}" srcOrd="1" destOrd="0" presId="urn:microsoft.com/office/officeart/2005/8/layout/orgChart1"/>
    <dgm:cxn modelId="{93DF2D27-FF88-4681-8329-D860A79B1962}" type="presOf" srcId="{C69D2D1D-560D-48FF-9C24-6813AA85A07F}" destId="{BD3FA6E1-063D-4908-8308-D484BBA380B5}" srcOrd="0" destOrd="0" presId="urn:microsoft.com/office/officeart/2005/8/layout/orgChart1"/>
    <dgm:cxn modelId="{0EB51DD8-D8B8-4809-8031-52A0951C0164}" type="presOf" srcId="{5C29DE77-6791-4F8F-A8C9-1A613B721274}" destId="{8C8EA77B-42F4-4086-97CB-4B1AF7917622}" srcOrd="0" destOrd="0" presId="urn:microsoft.com/office/officeart/2005/8/layout/orgChart1"/>
    <dgm:cxn modelId="{D2521366-AE54-4A37-AB4E-42F4916906F7}" type="presOf" srcId="{A0FBFEDA-6FE7-4B83-90BA-35D018035ABC}" destId="{1EFF2042-7B23-4DB1-8C69-5276A2D8E2AE}" srcOrd="0" destOrd="0" presId="urn:microsoft.com/office/officeart/2005/8/layout/orgChart1"/>
    <dgm:cxn modelId="{3E03DA62-52AE-41DE-B5B4-3948B3E499C2}" type="presOf" srcId="{B3EA3786-3CCD-47B9-ABD5-C903C6EDFFF7}" destId="{60E44156-4E07-47C2-AF8E-6B51AE75FFC1}" srcOrd="1" destOrd="0" presId="urn:microsoft.com/office/officeart/2005/8/layout/orgChart1"/>
    <dgm:cxn modelId="{B879FF90-8040-4CB1-B910-E86D34B52694}" srcId="{B3EA3786-3CCD-47B9-ABD5-C903C6EDFFF7}" destId="{60DC310F-F535-410F-9E53-46A0B295466B}" srcOrd="3" destOrd="0" parTransId="{5C29DE77-6791-4F8F-A8C9-1A613B721274}" sibTransId="{E0C6FD12-2796-41F2-B240-0A9A3E0C827A}"/>
    <dgm:cxn modelId="{ABFEB3F5-977B-4CC4-8829-EF2B16D33E5B}" type="presOf" srcId="{5567B126-C5FB-4070-8AB1-27643AD24A4D}" destId="{3A0A2982-7DE9-4942-BC29-E8906127DA19}" srcOrd="0" destOrd="0" presId="urn:microsoft.com/office/officeart/2005/8/layout/orgChart1"/>
    <dgm:cxn modelId="{E8A21AF6-569B-47AB-BF5D-5E6584CFCCE8}" type="presOf" srcId="{C82D66F5-C56E-4B50-BDEF-93A9CA6CA733}" destId="{86E00929-4932-4101-A461-DB35FC99EC42}" srcOrd="1" destOrd="0" presId="urn:microsoft.com/office/officeart/2005/8/layout/orgChart1"/>
    <dgm:cxn modelId="{4DA71903-0236-4F62-B232-A8AFC8F30B00}" srcId="{5567B126-C5FB-4070-8AB1-27643AD24A4D}" destId="{B1CAF134-0283-4D30-81AC-AB208DFC41AB}" srcOrd="1" destOrd="0" parTransId="{F982E1A2-30BD-4EA2-B6AA-2F974F34A5C4}" sibTransId="{999258BF-25BA-42F0-8BFE-0FAFB34225F4}"/>
    <dgm:cxn modelId="{4981A2F7-135C-4D08-9216-F4B4EC4F79E4}" type="presOf" srcId="{F982E1A2-30BD-4EA2-B6AA-2F974F34A5C4}" destId="{57050A97-0E1D-4C2C-A510-7DC53CD0221E}" srcOrd="0" destOrd="0" presId="urn:microsoft.com/office/officeart/2005/8/layout/orgChart1"/>
    <dgm:cxn modelId="{FFB5591B-9215-4A14-A777-8D478B75190F}" srcId="{5567B126-C5FB-4070-8AB1-27643AD24A4D}" destId="{A0FBFEDA-6FE7-4B83-90BA-35D018035ABC}" srcOrd="2" destOrd="0" parTransId="{F385633D-DD5B-433B-ACDE-EBB25FE02F29}" sibTransId="{7E64EAEA-9549-48A9-B84F-BEB50C3906A8}"/>
    <dgm:cxn modelId="{4AD83414-7622-4CF1-B4AB-AC87F60C4F36}" srcId="{793489CF-1778-4D09-858E-43027483F045}" destId="{B3EA3786-3CCD-47B9-ABD5-C903C6EDFFF7}" srcOrd="0" destOrd="0" parTransId="{EC8C8704-711F-4373-91CB-398702C0B62F}" sibTransId="{7E3D0462-7E03-4D0E-96AF-9D2ADB3B4B5A}"/>
    <dgm:cxn modelId="{6A35F207-90FF-4F07-AF8A-DACB96CDA31E}" type="presOf" srcId="{3C82674F-083D-4501-9CB6-96A1252A68C4}" destId="{92E10BF5-858D-4D0A-8F37-1387B463DBB4}" srcOrd="0" destOrd="0" presId="urn:microsoft.com/office/officeart/2005/8/layout/orgChart1"/>
    <dgm:cxn modelId="{D1B98395-CC6D-4A74-8413-D167643E9670}" type="presOf" srcId="{C54EBF18-F0C7-453C-BD5C-D3C91A98A852}" destId="{9FD74F55-E2D5-4E86-8919-3EDF061C5CA9}" srcOrd="0" destOrd="0" presId="urn:microsoft.com/office/officeart/2005/8/layout/orgChart1"/>
    <dgm:cxn modelId="{73DB7EF3-C839-499D-ACDA-239B9FC30830}" type="presOf" srcId="{9EE2ECAC-9F3D-4DA1-8333-C3C47E0ADB40}" destId="{7CD9FC52-A7A4-46E0-876F-E1B09971C731}" srcOrd="0" destOrd="0" presId="urn:microsoft.com/office/officeart/2005/8/layout/orgChart1"/>
    <dgm:cxn modelId="{87B3A86A-18F4-4D0E-AB01-2AD7E2074E1F}" type="presOf" srcId="{F385633D-DD5B-433B-ACDE-EBB25FE02F29}" destId="{E1259649-824C-4A9E-A064-74A3FBFDFAC5}" srcOrd="0" destOrd="0" presId="urn:microsoft.com/office/officeart/2005/8/layout/orgChart1"/>
    <dgm:cxn modelId="{8CFD58B9-6BCA-4193-B493-2E6DB1D2FAD6}" type="presOf" srcId="{B3EA3786-3CCD-47B9-ABD5-C903C6EDFFF7}" destId="{16D2B688-C5BD-43BA-88A2-CB92E14A69F7}" srcOrd="0" destOrd="0" presId="urn:microsoft.com/office/officeart/2005/8/layout/orgChart1"/>
    <dgm:cxn modelId="{961D301B-3D66-4571-9476-80538ADF6526}" srcId="{5567B126-C5FB-4070-8AB1-27643AD24A4D}" destId="{C54EBF18-F0C7-453C-BD5C-D3C91A98A852}" srcOrd="0" destOrd="0" parTransId="{9EE2ECAC-9F3D-4DA1-8333-C3C47E0ADB40}" sibTransId="{B5735DBC-6229-4828-89D4-4162B53E4A17}"/>
    <dgm:cxn modelId="{B5EF8E30-2791-45E8-8228-4313D8DC20B9}" srcId="{B3EA3786-3CCD-47B9-ABD5-C903C6EDFFF7}" destId="{C82D66F5-C56E-4B50-BDEF-93A9CA6CA733}" srcOrd="1" destOrd="0" parTransId="{6FB43D17-72BB-4F4E-8ABD-FDEF0C538D86}" sibTransId="{34D9A4CF-CBAD-4E6F-B942-F5CFDA262FDF}"/>
    <dgm:cxn modelId="{F5B0E413-4F88-49F3-B9D6-7C8C76331D7E}" type="presOf" srcId="{74D0B825-7168-4653-B983-78A73A20B19C}" destId="{93A4D262-DE4B-4600-858C-BD38B04E0AB9}" srcOrd="1" destOrd="0" presId="urn:microsoft.com/office/officeart/2005/8/layout/orgChart1"/>
    <dgm:cxn modelId="{6EBBB480-A95A-482A-BBD0-C697C7CDAA61}" srcId="{B3EA3786-3CCD-47B9-ABD5-C903C6EDFFF7}" destId="{5567B126-C5FB-4070-8AB1-27643AD24A4D}" srcOrd="0" destOrd="0" parTransId="{3C82674F-083D-4501-9CB6-96A1252A68C4}" sibTransId="{60B7AFD7-6587-4CB8-AB22-98F03E401538}"/>
    <dgm:cxn modelId="{7C7E0CB3-018B-4013-8F26-AE40678BFC01}" type="presOf" srcId="{C54EBF18-F0C7-453C-BD5C-D3C91A98A852}" destId="{0A6A1D4E-1CFD-40CA-93F3-186BC3A5E4D8}" srcOrd="1" destOrd="0" presId="urn:microsoft.com/office/officeart/2005/8/layout/orgChart1"/>
    <dgm:cxn modelId="{1F0DA11A-2818-4EBA-A91C-5595319E6F92}" type="presOf" srcId="{B1CAF134-0283-4D30-81AC-AB208DFC41AB}" destId="{E98559D3-F0C6-4D00-ACD9-C05A780A33CF}" srcOrd="0" destOrd="0" presId="urn:microsoft.com/office/officeart/2005/8/layout/orgChart1"/>
    <dgm:cxn modelId="{9075FB76-7E20-4BE6-96FB-37C4E926638F}" type="presOf" srcId="{6FB43D17-72BB-4F4E-8ABD-FDEF0C538D86}" destId="{3A09E72E-EE3D-4475-8F18-B070B7BB7C25}" srcOrd="0" destOrd="0" presId="urn:microsoft.com/office/officeart/2005/8/layout/orgChart1"/>
    <dgm:cxn modelId="{77FD574B-FF79-4D63-AB63-BF994ADCD44E}" type="presParOf" srcId="{5C1EF328-EF12-4A7F-AFDE-5DBE4606E33C}" destId="{6ED17D3F-0238-4C75-948F-2FA641EDF781}" srcOrd="0" destOrd="0" presId="urn:microsoft.com/office/officeart/2005/8/layout/orgChart1"/>
    <dgm:cxn modelId="{FC2CCE40-8AE4-49BB-BEA9-67617269444C}" type="presParOf" srcId="{6ED17D3F-0238-4C75-948F-2FA641EDF781}" destId="{40952079-6DAD-4C55-99E4-65660B720421}" srcOrd="0" destOrd="0" presId="urn:microsoft.com/office/officeart/2005/8/layout/orgChart1"/>
    <dgm:cxn modelId="{0FBED166-3641-45DF-BE17-F1D127981C56}" type="presParOf" srcId="{40952079-6DAD-4C55-99E4-65660B720421}" destId="{16D2B688-C5BD-43BA-88A2-CB92E14A69F7}" srcOrd="0" destOrd="0" presId="urn:microsoft.com/office/officeart/2005/8/layout/orgChart1"/>
    <dgm:cxn modelId="{04F619BB-7D3C-49BE-969B-532C8B7D9329}" type="presParOf" srcId="{40952079-6DAD-4C55-99E4-65660B720421}" destId="{60E44156-4E07-47C2-AF8E-6B51AE75FFC1}" srcOrd="1" destOrd="0" presId="urn:microsoft.com/office/officeart/2005/8/layout/orgChart1"/>
    <dgm:cxn modelId="{67991F5C-0D20-4BD9-A774-50EE9E5A2D3E}" type="presParOf" srcId="{6ED17D3F-0238-4C75-948F-2FA641EDF781}" destId="{A986A521-FF2F-4936-A823-04EFF9612C17}" srcOrd="1" destOrd="0" presId="urn:microsoft.com/office/officeart/2005/8/layout/orgChart1"/>
    <dgm:cxn modelId="{D7C6730D-01AC-4E5A-8773-17C379C5E36B}" type="presParOf" srcId="{A986A521-FF2F-4936-A823-04EFF9612C17}" destId="{92E10BF5-858D-4D0A-8F37-1387B463DBB4}" srcOrd="0" destOrd="0" presId="urn:microsoft.com/office/officeart/2005/8/layout/orgChart1"/>
    <dgm:cxn modelId="{B14EB682-4B4C-48CD-BE04-862267A3FB2A}" type="presParOf" srcId="{A986A521-FF2F-4936-A823-04EFF9612C17}" destId="{75C84EF7-15BD-4EB4-9E4E-185B1C84B777}" srcOrd="1" destOrd="0" presId="urn:microsoft.com/office/officeart/2005/8/layout/orgChart1"/>
    <dgm:cxn modelId="{BE81DE6A-4D3B-4957-A5E4-98F3D0173491}" type="presParOf" srcId="{75C84EF7-15BD-4EB4-9E4E-185B1C84B777}" destId="{7EE1C597-1D69-4F53-AA95-6784373C2A15}" srcOrd="0" destOrd="0" presId="urn:microsoft.com/office/officeart/2005/8/layout/orgChart1"/>
    <dgm:cxn modelId="{84C5CC43-9402-4A7D-8909-9FD33044C4C0}" type="presParOf" srcId="{7EE1C597-1D69-4F53-AA95-6784373C2A15}" destId="{3A0A2982-7DE9-4942-BC29-E8906127DA19}" srcOrd="0" destOrd="0" presId="urn:microsoft.com/office/officeart/2005/8/layout/orgChart1"/>
    <dgm:cxn modelId="{D8A90EDD-7FA7-4DFA-83CB-FAEBB1A84AC0}" type="presParOf" srcId="{7EE1C597-1D69-4F53-AA95-6784373C2A15}" destId="{8788A6B2-AC11-461B-95BB-7511095B6459}" srcOrd="1" destOrd="0" presId="urn:microsoft.com/office/officeart/2005/8/layout/orgChart1"/>
    <dgm:cxn modelId="{F3701332-EBA2-4B6E-A5E0-6A0C1E9EE4E8}" type="presParOf" srcId="{75C84EF7-15BD-4EB4-9E4E-185B1C84B777}" destId="{6C31CB18-04E2-4289-A7D6-16E134B736AD}" srcOrd="1" destOrd="0" presId="urn:microsoft.com/office/officeart/2005/8/layout/orgChart1"/>
    <dgm:cxn modelId="{D716E52A-72EB-4DF6-9A8B-0CDBF81D7150}" type="presParOf" srcId="{6C31CB18-04E2-4289-A7D6-16E134B736AD}" destId="{7CD9FC52-A7A4-46E0-876F-E1B09971C731}" srcOrd="0" destOrd="0" presId="urn:microsoft.com/office/officeart/2005/8/layout/orgChart1"/>
    <dgm:cxn modelId="{B0FF060F-2E37-4149-B534-68FFCB8D412C}" type="presParOf" srcId="{6C31CB18-04E2-4289-A7D6-16E134B736AD}" destId="{1A492312-C71A-4A05-B10F-6E71C14F8A42}" srcOrd="1" destOrd="0" presId="urn:microsoft.com/office/officeart/2005/8/layout/orgChart1"/>
    <dgm:cxn modelId="{439A9DAB-A661-48F0-8D0E-45AB7BEB89A4}" type="presParOf" srcId="{1A492312-C71A-4A05-B10F-6E71C14F8A42}" destId="{37475C60-C6F1-42E2-89FC-348B66C40F8E}" srcOrd="0" destOrd="0" presId="urn:microsoft.com/office/officeart/2005/8/layout/orgChart1"/>
    <dgm:cxn modelId="{1F845029-F58F-4590-A418-F9366430CF16}" type="presParOf" srcId="{37475C60-C6F1-42E2-89FC-348B66C40F8E}" destId="{9FD74F55-E2D5-4E86-8919-3EDF061C5CA9}" srcOrd="0" destOrd="0" presId="urn:microsoft.com/office/officeart/2005/8/layout/orgChart1"/>
    <dgm:cxn modelId="{7BF48FFF-DBB9-422B-870B-6EAD2CB302B6}" type="presParOf" srcId="{37475C60-C6F1-42E2-89FC-348B66C40F8E}" destId="{0A6A1D4E-1CFD-40CA-93F3-186BC3A5E4D8}" srcOrd="1" destOrd="0" presId="urn:microsoft.com/office/officeart/2005/8/layout/orgChart1"/>
    <dgm:cxn modelId="{D4C73065-F022-41CB-A3F5-11D5E7124AFC}" type="presParOf" srcId="{1A492312-C71A-4A05-B10F-6E71C14F8A42}" destId="{50CEF0D7-C108-4A93-A242-F49CE0BB7DDA}" srcOrd="1" destOrd="0" presId="urn:microsoft.com/office/officeart/2005/8/layout/orgChart1"/>
    <dgm:cxn modelId="{97BBB280-AC35-4238-82C9-0748AE0DDA27}" type="presParOf" srcId="{1A492312-C71A-4A05-B10F-6E71C14F8A42}" destId="{C37FF164-391F-471D-9717-F367327A104B}" srcOrd="2" destOrd="0" presId="urn:microsoft.com/office/officeart/2005/8/layout/orgChart1"/>
    <dgm:cxn modelId="{701CCBD0-911D-4D64-B2DA-8D69C735247F}" type="presParOf" srcId="{6C31CB18-04E2-4289-A7D6-16E134B736AD}" destId="{57050A97-0E1D-4C2C-A510-7DC53CD0221E}" srcOrd="2" destOrd="0" presId="urn:microsoft.com/office/officeart/2005/8/layout/orgChart1"/>
    <dgm:cxn modelId="{369568B1-7BF1-42D3-A643-383A4F1EC360}" type="presParOf" srcId="{6C31CB18-04E2-4289-A7D6-16E134B736AD}" destId="{1BEC8CC7-CBC4-433A-8D34-4ED10AC6F9E3}" srcOrd="3" destOrd="0" presId="urn:microsoft.com/office/officeart/2005/8/layout/orgChart1"/>
    <dgm:cxn modelId="{45C09033-EF31-4320-91F7-6E1DEAE68CA3}" type="presParOf" srcId="{1BEC8CC7-CBC4-433A-8D34-4ED10AC6F9E3}" destId="{521F3292-9EEF-404D-81B4-E03BA29066B0}" srcOrd="0" destOrd="0" presId="urn:microsoft.com/office/officeart/2005/8/layout/orgChart1"/>
    <dgm:cxn modelId="{76FBFB65-D08A-4788-B2FC-D5530D895E52}" type="presParOf" srcId="{521F3292-9EEF-404D-81B4-E03BA29066B0}" destId="{E98559D3-F0C6-4D00-ACD9-C05A780A33CF}" srcOrd="0" destOrd="0" presId="urn:microsoft.com/office/officeart/2005/8/layout/orgChart1"/>
    <dgm:cxn modelId="{C925830B-4EAF-4AC5-B443-0836F0881699}" type="presParOf" srcId="{521F3292-9EEF-404D-81B4-E03BA29066B0}" destId="{14B6D34A-9D27-4BA4-91FB-33646544FAD6}" srcOrd="1" destOrd="0" presId="urn:microsoft.com/office/officeart/2005/8/layout/orgChart1"/>
    <dgm:cxn modelId="{86CC5429-81AB-4EF9-9D1A-CA78313A654F}" type="presParOf" srcId="{1BEC8CC7-CBC4-433A-8D34-4ED10AC6F9E3}" destId="{567BB17C-D33D-403A-B8DD-CF30A9284B53}" srcOrd="1" destOrd="0" presId="urn:microsoft.com/office/officeart/2005/8/layout/orgChart1"/>
    <dgm:cxn modelId="{20369B92-93E3-4226-9963-D16B5B10EC5B}" type="presParOf" srcId="{1BEC8CC7-CBC4-433A-8D34-4ED10AC6F9E3}" destId="{1CA8A877-FB6C-4EA0-9DE1-D500ACB6317E}" srcOrd="2" destOrd="0" presId="urn:microsoft.com/office/officeart/2005/8/layout/orgChart1"/>
    <dgm:cxn modelId="{3A9E601E-1204-4526-AFE0-E1465273AFA3}" type="presParOf" srcId="{6C31CB18-04E2-4289-A7D6-16E134B736AD}" destId="{E1259649-824C-4A9E-A064-74A3FBFDFAC5}" srcOrd="4" destOrd="0" presId="urn:microsoft.com/office/officeart/2005/8/layout/orgChart1"/>
    <dgm:cxn modelId="{7A664346-65BB-4E85-8FB5-E7A4BA73E8C5}" type="presParOf" srcId="{6C31CB18-04E2-4289-A7D6-16E134B736AD}" destId="{41CF4838-0403-4134-B8CD-9DA69553F22A}" srcOrd="5" destOrd="0" presId="urn:microsoft.com/office/officeart/2005/8/layout/orgChart1"/>
    <dgm:cxn modelId="{DF25EADD-D950-45DB-97EA-E1EA4C4B5699}" type="presParOf" srcId="{41CF4838-0403-4134-B8CD-9DA69553F22A}" destId="{90EA8336-4E1B-4872-96E6-1D03C96AF12D}" srcOrd="0" destOrd="0" presId="urn:microsoft.com/office/officeart/2005/8/layout/orgChart1"/>
    <dgm:cxn modelId="{BE181082-9DCD-4555-B62F-A01B111412F3}" type="presParOf" srcId="{90EA8336-4E1B-4872-96E6-1D03C96AF12D}" destId="{1EFF2042-7B23-4DB1-8C69-5276A2D8E2AE}" srcOrd="0" destOrd="0" presId="urn:microsoft.com/office/officeart/2005/8/layout/orgChart1"/>
    <dgm:cxn modelId="{E42D7426-7696-40BD-B5C9-3E429541FA28}" type="presParOf" srcId="{90EA8336-4E1B-4872-96E6-1D03C96AF12D}" destId="{C31C96F4-7D0D-4B5A-9216-3E891AF0B843}" srcOrd="1" destOrd="0" presId="urn:microsoft.com/office/officeart/2005/8/layout/orgChart1"/>
    <dgm:cxn modelId="{935A25A7-F220-406D-812C-01ECDB4415F2}" type="presParOf" srcId="{41CF4838-0403-4134-B8CD-9DA69553F22A}" destId="{265B0A74-2D97-4BAD-AED1-8E7768206A21}" srcOrd="1" destOrd="0" presId="urn:microsoft.com/office/officeart/2005/8/layout/orgChart1"/>
    <dgm:cxn modelId="{4E9FC44A-7E61-4D66-AAA6-2D8F0B0C2C93}" type="presParOf" srcId="{41CF4838-0403-4134-B8CD-9DA69553F22A}" destId="{EDAB4476-4A51-473B-BEC0-8F34A636155D}" srcOrd="2" destOrd="0" presId="urn:microsoft.com/office/officeart/2005/8/layout/orgChart1"/>
    <dgm:cxn modelId="{324E475A-4C3A-4ACE-BB9B-B279C2080733}" type="presParOf" srcId="{75C84EF7-15BD-4EB4-9E4E-185B1C84B777}" destId="{2F79E226-61BA-4506-BC45-A552F5B422EF}" srcOrd="2" destOrd="0" presId="urn:microsoft.com/office/officeart/2005/8/layout/orgChart1"/>
    <dgm:cxn modelId="{281F318E-7B32-4A3C-8CAE-4CDF861C1194}" type="presParOf" srcId="{A986A521-FF2F-4936-A823-04EFF9612C17}" destId="{3A09E72E-EE3D-4475-8F18-B070B7BB7C25}" srcOrd="2" destOrd="0" presId="urn:microsoft.com/office/officeart/2005/8/layout/orgChart1"/>
    <dgm:cxn modelId="{40CB1369-A767-4FEE-A405-9887E3ECE26E}" type="presParOf" srcId="{A986A521-FF2F-4936-A823-04EFF9612C17}" destId="{3783DAEF-5E94-491A-8EF4-26EA2DF4390F}" srcOrd="3" destOrd="0" presId="urn:microsoft.com/office/officeart/2005/8/layout/orgChart1"/>
    <dgm:cxn modelId="{47B2A1FF-CB89-4C9F-ABDB-4C1170CEB0E2}" type="presParOf" srcId="{3783DAEF-5E94-491A-8EF4-26EA2DF4390F}" destId="{F7DFBC18-B32B-4079-9F16-BD762194BCDD}" srcOrd="0" destOrd="0" presId="urn:microsoft.com/office/officeart/2005/8/layout/orgChart1"/>
    <dgm:cxn modelId="{5EDFA5E9-A832-441B-9D4C-9F5F39F4BEE7}" type="presParOf" srcId="{F7DFBC18-B32B-4079-9F16-BD762194BCDD}" destId="{F9B5BDB2-103F-43A5-921E-AA61E80731BE}" srcOrd="0" destOrd="0" presId="urn:microsoft.com/office/officeart/2005/8/layout/orgChart1"/>
    <dgm:cxn modelId="{4A2D402F-C43A-4D7F-8756-EEE36C97EAAE}" type="presParOf" srcId="{F7DFBC18-B32B-4079-9F16-BD762194BCDD}" destId="{86E00929-4932-4101-A461-DB35FC99EC42}" srcOrd="1" destOrd="0" presId="urn:microsoft.com/office/officeart/2005/8/layout/orgChart1"/>
    <dgm:cxn modelId="{EBAD3E09-4A6A-4CE7-8340-84690899E918}" type="presParOf" srcId="{3783DAEF-5E94-491A-8EF4-26EA2DF4390F}" destId="{F9F644CE-EE85-4DDA-B0A1-1A580CB12F00}" srcOrd="1" destOrd="0" presId="urn:microsoft.com/office/officeart/2005/8/layout/orgChart1"/>
    <dgm:cxn modelId="{887B221F-AF64-4AC0-9502-173D60DC144F}" type="presParOf" srcId="{3783DAEF-5E94-491A-8EF4-26EA2DF4390F}" destId="{D24FF3E3-7E6E-42D8-A84C-B3D094E9586F}" srcOrd="2" destOrd="0" presId="urn:microsoft.com/office/officeart/2005/8/layout/orgChart1"/>
    <dgm:cxn modelId="{ED27BEF7-5230-4D08-979D-0B78056F1C4F}" type="presParOf" srcId="{A986A521-FF2F-4936-A823-04EFF9612C17}" destId="{BD3FA6E1-063D-4908-8308-D484BBA380B5}" srcOrd="4" destOrd="0" presId="urn:microsoft.com/office/officeart/2005/8/layout/orgChart1"/>
    <dgm:cxn modelId="{8A80AE5C-6DD0-4B24-8439-905A90018447}" type="presParOf" srcId="{A986A521-FF2F-4936-A823-04EFF9612C17}" destId="{6743DDCB-BE43-4F90-8E4A-4291143F78B4}" srcOrd="5" destOrd="0" presId="urn:microsoft.com/office/officeart/2005/8/layout/orgChart1"/>
    <dgm:cxn modelId="{D73C0324-1C4A-4AD1-93A5-21F3C7B2A002}" type="presParOf" srcId="{6743DDCB-BE43-4F90-8E4A-4291143F78B4}" destId="{B0A8CC93-195B-4E12-83B2-AAAA60E670FC}" srcOrd="0" destOrd="0" presId="urn:microsoft.com/office/officeart/2005/8/layout/orgChart1"/>
    <dgm:cxn modelId="{BD040EE5-EAFE-4A1B-9A2E-D6414D581AD7}" type="presParOf" srcId="{B0A8CC93-195B-4E12-83B2-AAAA60E670FC}" destId="{FF102779-F154-47DB-9455-FF2916463868}" srcOrd="0" destOrd="0" presId="urn:microsoft.com/office/officeart/2005/8/layout/orgChart1"/>
    <dgm:cxn modelId="{F03AF7BA-E49D-4098-8D76-6EDE4C159D3C}" type="presParOf" srcId="{B0A8CC93-195B-4E12-83B2-AAAA60E670FC}" destId="{93A4D262-DE4B-4600-858C-BD38B04E0AB9}" srcOrd="1" destOrd="0" presId="urn:microsoft.com/office/officeart/2005/8/layout/orgChart1"/>
    <dgm:cxn modelId="{1B0DAE6E-D00D-4116-9BCF-2563408D909A}" type="presParOf" srcId="{6743DDCB-BE43-4F90-8E4A-4291143F78B4}" destId="{3B7FB7B0-125B-4ABD-83B5-DC2C1FCD6588}" srcOrd="1" destOrd="0" presId="urn:microsoft.com/office/officeart/2005/8/layout/orgChart1"/>
    <dgm:cxn modelId="{DB8D8F6A-1767-4B30-A6C1-A6CD5E4C5225}" type="presParOf" srcId="{6743DDCB-BE43-4F90-8E4A-4291143F78B4}" destId="{54ED96C9-E1D8-4700-92D6-56EABB4F6814}" srcOrd="2" destOrd="0" presId="urn:microsoft.com/office/officeart/2005/8/layout/orgChart1"/>
    <dgm:cxn modelId="{9B4CBD41-C9F7-4D49-8A27-F0D3D349BA39}" type="presParOf" srcId="{A986A521-FF2F-4936-A823-04EFF9612C17}" destId="{8C8EA77B-42F4-4086-97CB-4B1AF7917622}" srcOrd="6" destOrd="0" presId="urn:microsoft.com/office/officeart/2005/8/layout/orgChart1"/>
    <dgm:cxn modelId="{28B1F8E4-8174-477A-920E-B1AF256A7CB1}" type="presParOf" srcId="{A986A521-FF2F-4936-A823-04EFF9612C17}" destId="{06E699C2-C159-4FD9-98F8-117FC317E054}" srcOrd="7" destOrd="0" presId="urn:microsoft.com/office/officeart/2005/8/layout/orgChart1"/>
    <dgm:cxn modelId="{229C2270-8407-43DC-9B84-CB95CEB876AF}" type="presParOf" srcId="{06E699C2-C159-4FD9-98F8-117FC317E054}" destId="{B544C10E-B995-418F-8EC1-EBD0EFE3E60A}" srcOrd="0" destOrd="0" presId="urn:microsoft.com/office/officeart/2005/8/layout/orgChart1"/>
    <dgm:cxn modelId="{E7B89678-AC90-456F-81EE-BE66E2F0D1F8}" type="presParOf" srcId="{B544C10E-B995-418F-8EC1-EBD0EFE3E60A}" destId="{D01CCB80-B8E4-4C0D-B57B-61DFBDAB21DF}" srcOrd="0" destOrd="0" presId="urn:microsoft.com/office/officeart/2005/8/layout/orgChart1"/>
    <dgm:cxn modelId="{0DF0D37F-9442-4FD3-BDF2-AED39F456011}" type="presParOf" srcId="{B544C10E-B995-418F-8EC1-EBD0EFE3E60A}" destId="{C0A38298-3D5C-4315-9D7D-3773A365F324}" srcOrd="1" destOrd="0" presId="urn:microsoft.com/office/officeart/2005/8/layout/orgChart1"/>
    <dgm:cxn modelId="{971106DD-7D99-4069-B80F-FBDE03FE418F}" type="presParOf" srcId="{06E699C2-C159-4FD9-98F8-117FC317E054}" destId="{9552187D-0438-4641-B073-26D097EEB045}" srcOrd="1" destOrd="0" presId="urn:microsoft.com/office/officeart/2005/8/layout/orgChart1"/>
    <dgm:cxn modelId="{6ED36AE2-C068-4D28-9F6C-89E6D48910B6}" type="presParOf" srcId="{06E699C2-C159-4FD9-98F8-117FC317E054}" destId="{ECC9E42E-D57B-4091-A64C-5484C8C4D785}" srcOrd="2" destOrd="0" presId="urn:microsoft.com/office/officeart/2005/8/layout/orgChart1"/>
    <dgm:cxn modelId="{4A6005BD-62EB-4248-986D-A248D0477CEA}" type="presParOf" srcId="{6ED17D3F-0238-4C75-948F-2FA641EDF781}" destId="{B4963EAC-CD1A-4EA8-B55B-014DE358A654}"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3489CF-1778-4D09-858E-43027483F045}"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5567B126-C5FB-4070-8AB1-27643AD24A4D}">
      <dgm:prSet phldrT="[Text]"/>
      <dgm:spPr/>
      <dgm:t>
        <a:bodyPr/>
        <a:lstStyle/>
        <a:p>
          <a:r>
            <a:rPr lang="en-US" dirty="0"/>
            <a:t>Type 1</a:t>
          </a:r>
        </a:p>
      </dgm:t>
    </dgm:pt>
    <dgm:pt modelId="{3C82674F-083D-4501-9CB6-96A1252A68C4}" type="parTrans" cxnId="{6EBBB480-A95A-482A-BBD0-C697C7CDAA61}">
      <dgm:prSet/>
      <dgm:spPr/>
      <dgm:t>
        <a:bodyPr/>
        <a:lstStyle/>
        <a:p>
          <a:endParaRPr lang="en-US"/>
        </a:p>
      </dgm:t>
    </dgm:pt>
    <dgm:pt modelId="{60B7AFD7-6587-4CB8-AB22-98F03E401538}" type="sibTrans" cxnId="{6EBBB480-A95A-482A-BBD0-C697C7CDAA61}">
      <dgm:prSet/>
      <dgm:spPr/>
      <dgm:t>
        <a:bodyPr/>
        <a:lstStyle/>
        <a:p>
          <a:endParaRPr lang="en-US"/>
        </a:p>
      </dgm:t>
    </dgm:pt>
    <dgm:pt modelId="{C82D66F5-C56E-4B50-BDEF-93A9CA6CA733}">
      <dgm:prSet phldrT="[Text]"/>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Type 2</a:t>
          </a:r>
        </a:p>
      </dgm:t>
    </dgm:pt>
    <dgm:pt modelId="{6FB43D17-72BB-4F4E-8ABD-FDEF0C538D86}" type="parTrans" cxnId="{B5EF8E30-2791-45E8-8228-4313D8DC20B9}">
      <dgm:prSet/>
      <dgm:spPr/>
      <dgm:t>
        <a:bodyPr/>
        <a:lstStyle/>
        <a:p>
          <a:endParaRPr lang="en-US"/>
        </a:p>
      </dgm:t>
    </dgm:pt>
    <dgm:pt modelId="{34D9A4CF-CBAD-4E6F-B942-F5CFDA262FDF}" type="sibTrans" cxnId="{B5EF8E30-2791-45E8-8228-4313D8DC20B9}">
      <dgm:prSet/>
      <dgm:spPr/>
      <dgm:t>
        <a:bodyPr/>
        <a:lstStyle/>
        <a:p>
          <a:endParaRPr lang="en-US"/>
        </a:p>
      </dgm:t>
    </dgm:pt>
    <dgm:pt modelId="{74D0B825-7168-4653-B983-78A73A20B19C}">
      <dgm:prSet/>
      <dgm:spPr/>
      <dgm:t>
        <a:bodyPr/>
        <a:lstStyle/>
        <a:p>
          <a:r>
            <a:rPr lang="en-US" dirty="0"/>
            <a:t>Other </a:t>
          </a:r>
        </a:p>
      </dgm:t>
    </dgm:pt>
    <dgm:pt modelId="{C69D2D1D-560D-48FF-9C24-6813AA85A07F}" type="parTrans" cxnId="{FF8A074B-BC9C-4417-876F-15EEEFC325E4}">
      <dgm:prSet/>
      <dgm:spPr/>
      <dgm:t>
        <a:bodyPr/>
        <a:lstStyle/>
        <a:p>
          <a:endParaRPr lang="en-US"/>
        </a:p>
      </dgm:t>
    </dgm:pt>
    <dgm:pt modelId="{4647F782-4510-4DE5-B24F-3F548E85FA6F}" type="sibTrans" cxnId="{FF8A074B-BC9C-4417-876F-15EEEFC325E4}">
      <dgm:prSet/>
      <dgm:spPr/>
      <dgm:t>
        <a:bodyPr/>
        <a:lstStyle/>
        <a:p>
          <a:endParaRPr lang="en-US"/>
        </a:p>
      </dgm:t>
    </dgm:pt>
    <dgm:pt modelId="{60DC310F-F535-410F-9E53-46A0B295466B}">
      <dgm:prSet/>
      <dgm:spPr/>
      <dgm:t>
        <a:bodyPr/>
        <a:lstStyle/>
        <a:p>
          <a:r>
            <a:rPr lang="en-US" dirty="0"/>
            <a:t>Gestational </a:t>
          </a:r>
        </a:p>
      </dgm:t>
    </dgm:pt>
    <dgm:pt modelId="{5C29DE77-6791-4F8F-A8C9-1A613B721274}" type="parTrans" cxnId="{B879FF90-8040-4CB1-B910-E86D34B52694}">
      <dgm:prSet/>
      <dgm:spPr/>
      <dgm:t>
        <a:bodyPr/>
        <a:lstStyle/>
        <a:p>
          <a:endParaRPr lang="en-US"/>
        </a:p>
      </dgm:t>
    </dgm:pt>
    <dgm:pt modelId="{E0C6FD12-2796-41F2-B240-0A9A3E0C827A}" type="sibTrans" cxnId="{B879FF90-8040-4CB1-B910-E86D34B52694}">
      <dgm:prSet/>
      <dgm:spPr/>
      <dgm:t>
        <a:bodyPr/>
        <a:lstStyle/>
        <a:p>
          <a:endParaRPr lang="en-US"/>
        </a:p>
      </dgm:t>
    </dgm:pt>
    <dgm:pt modelId="{B3EA3786-3CCD-47B9-ABD5-C903C6EDFFF7}">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600" dirty="0"/>
            <a:t>Classification of DIABETES MELLITUS</a:t>
          </a:r>
        </a:p>
      </dgm:t>
    </dgm:pt>
    <dgm:pt modelId="{7E3D0462-7E03-4D0E-96AF-9D2ADB3B4B5A}" type="sibTrans" cxnId="{4AD83414-7622-4CF1-B4AB-AC87F60C4F36}">
      <dgm:prSet/>
      <dgm:spPr/>
      <dgm:t>
        <a:bodyPr/>
        <a:lstStyle/>
        <a:p>
          <a:endParaRPr lang="en-US"/>
        </a:p>
      </dgm:t>
    </dgm:pt>
    <dgm:pt modelId="{EC8C8704-711F-4373-91CB-398702C0B62F}" type="parTrans" cxnId="{4AD83414-7622-4CF1-B4AB-AC87F60C4F36}">
      <dgm:prSet/>
      <dgm:spPr/>
      <dgm:t>
        <a:bodyPr/>
        <a:lstStyle/>
        <a:p>
          <a:endParaRPr lang="en-US"/>
        </a:p>
      </dgm:t>
    </dgm:pt>
    <dgm:pt modelId="{485BF950-CC8C-4C2B-B05B-F9C77A165BDF}">
      <dgm:prSet/>
      <dgm:spPr/>
      <dgm:t>
        <a:bodyPr/>
        <a:lstStyle/>
        <a:p>
          <a:pPr marL="182880" algn="l"/>
          <a:r>
            <a:rPr lang="en-US" dirty="0"/>
            <a:t>Insulin resistance with an insulin  secretary defect</a:t>
          </a:r>
        </a:p>
        <a:p>
          <a:pPr marL="182880" algn="l"/>
          <a:r>
            <a:rPr lang="en-US" dirty="0"/>
            <a:t>Relative insulin deficiency</a:t>
          </a:r>
        </a:p>
      </dgm:t>
    </dgm:pt>
    <dgm:pt modelId="{AC72C5C1-5314-4658-9A4F-B9B3E97F2131}" type="parTrans" cxnId="{9E3D7AB7-7A6F-4672-9050-C012057F9C2C}">
      <dgm:prSet/>
      <dgm:spPr/>
      <dgm:t>
        <a:bodyPr/>
        <a:lstStyle/>
        <a:p>
          <a:endParaRPr lang="en-US"/>
        </a:p>
      </dgm:t>
    </dgm:pt>
    <dgm:pt modelId="{6867CAF1-77A0-4529-950C-FBE4934AC2D6}" type="sibTrans" cxnId="{9E3D7AB7-7A6F-4672-9050-C012057F9C2C}">
      <dgm:prSet/>
      <dgm:spPr/>
      <dgm:t>
        <a:bodyPr/>
        <a:lstStyle/>
        <a:p>
          <a:endParaRPr lang="en-US"/>
        </a:p>
      </dgm:t>
    </dgm:pt>
    <dgm:pt modelId="{5C1EF328-EF12-4A7F-AFDE-5DBE4606E33C}" type="pres">
      <dgm:prSet presAssocID="{793489CF-1778-4D09-858E-43027483F045}" presName="hierChild1" presStyleCnt="0">
        <dgm:presLayoutVars>
          <dgm:orgChart val="1"/>
          <dgm:chPref val="1"/>
          <dgm:dir/>
          <dgm:animOne val="branch"/>
          <dgm:animLvl val="lvl"/>
          <dgm:resizeHandles/>
        </dgm:presLayoutVars>
      </dgm:prSet>
      <dgm:spPr/>
      <dgm:t>
        <a:bodyPr/>
        <a:lstStyle/>
        <a:p>
          <a:pPr rtl="1"/>
          <a:endParaRPr lang="ar-JO"/>
        </a:p>
      </dgm:t>
    </dgm:pt>
    <dgm:pt modelId="{6ED17D3F-0238-4C75-948F-2FA641EDF781}" type="pres">
      <dgm:prSet presAssocID="{B3EA3786-3CCD-47B9-ABD5-C903C6EDFFF7}" presName="hierRoot1" presStyleCnt="0">
        <dgm:presLayoutVars>
          <dgm:hierBranch val="init"/>
        </dgm:presLayoutVars>
      </dgm:prSet>
      <dgm:spPr/>
    </dgm:pt>
    <dgm:pt modelId="{40952079-6DAD-4C55-99E4-65660B720421}" type="pres">
      <dgm:prSet presAssocID="{B3EA3786-3CCD-47B9-ABD5-C903C6EDFFF7}" presName="rootComposite1" presStyleCnt="0"/>
      <dgm:spPr/>
    </dgm:pt>
    <dgm:pt modelId="{16D2B688-C5BD-43BA-88A2-CB92E14A69F7}" type="pres">
      <dgm:prSet presAssocID="{B3EA3786-3CCD-47B9-ABD5-C903C6EDFFF7}" presName="rootText1" presStyleLbl="node0" presStyleIdx="0" presStyleCnt="1" custScaleX="446313">
        <dgm:presLayoutVars>
          <dgm:chPref val="3"/>
        </dgm:presLayoutVars>
      </dgm:prSet>
      <dgm:spPr/>
      <dgm:t>
        <a:bodyPr/>
        <a:lstStyle/>
        <a:p>
          <a:pPr rtl="1"/>
          <a:endParaRPr lang="ar-JO"/>
        </a:p>
      </dgm:t>
    </dgm:pt>
    <dgm:pt modelId="{60E44156-4E07-47C2-AF8E-6B51AE75FFC1}" type="pres">
      <dgm:prSet presAssocID="{B3EA3786-3CCD-47B9-ABD5-C903C6EDFFF7}" presName="rootConnector1" presStyleLbl="node1" presStyleIdx="0" presStyleCnt="0"/>
      <dgm:spPr/>
      <dgm:t>
        <a:bodyPr/>
        <a:lstStyle/>
        <a:p>
          <a:pPr rtl="1"/>
          <a:endParaRPr lang="ar-JO"/>
        </a:p>
      </dgm:t>
    </dgm:pt>
    <dgm:pt modelId="{A986A521-FF2F-4936-A823-04EFF9612C17}" type="pres">
      <dgm:prSet presAssocID="{B3EA3786-3CCD-47B9-ABD5-C903C6EDFFF7}" presName="hierChild2" presStyleCnt="0"/>
      <dgm:spPr/>
    </dgm:pt>
    <dgm:pt modelId="{92E10BF5-858D-4D0A-8F37-1387B463DBB4}" type="pres">
      <dgm:prSet presAssocID="{3C82674F-083D-4501-9CB6-96A1252A68C4}" presName="Name37" presStyleLbl="parChTrans1D2" presStyleIdx="0" presStyleCnt="4"/>
      <dgm:spPr/>
      <dgm:t>
        <a:bodyPr/>
        <a:lstStyle/>
        <a:p>
          <a:pPr rtl="1"/>
          <a:endParaRPr lang="ar-JO"/>
        </a:p>
      </dgm:t>
    </dgm:pt>
    <dgm:pt modelId="{75C84EF7-15BD-4EB4-9E4E-185B1C84B777}" type="pres">
      <dgm:prSet presAssocID="{5567B126-C5FB-4070-8AB1-27643AD24A4D}" presName="hierRoot2" presStyleCnt="0">
        <dgm:presLayoutVars>
          <dgm:hierBranch val="init"/>
        </dgm:presLayoutVars>
      </dgm:prSet>
      <dgm:spPr/>
    </dgm:pt>
    <dgm:pt modelId="{7EE1C597-1D69-4F53-AA95-6784373C2A15}" type="pres">
      <dgm:prSet presAssocID="{5567B126-C5FB-4070-8AB1-27643AD24A4D}" presName="rootComposite" presStyleCnt="0"/>
      <dgm:spPr/>
    </dgm:pt>
    <dgm:pt modelId="{3A0A2982-7DE9-4942-BC29-E8906127DA19}" type="pres">
      <dgm:prSet presAssocID="{5567B126-C5FB-4070-8AB1-27643AD24A4D}" presName="rootText" presStyleLbl="node2" presStyleIdx="0" presStyleCnt="4">
        <dgm:presLayoutVars>
          <dgm:chPref val="3"/>
        </dgm:presLayoutVars>
      </dgm:prSet>
      <dgm:spPr/>
      <dgm:t>
        <a:bodyPr/>
        <a:lstStyle/>
        <a:p>
          <a:pPr rtl="1"/>
          <a:endParaRPr lang="ar-JO"/>
        </a:p>
      </dgm:t>
    </dgm:pt>
    <dgm:pt modelId="{8788A6B2-AC11-461B-95BB-7511095B6459}" type="pres">
      <dgm:prSet presAssocID="{5567B126-C5FB-4070-8AB1-27643AD24A4D}" presName="rootConnector" presStyleLbl="node2" presStyleIdx="0" presStyleCnt="4"/>
      <dgm:spPr/>
      <dgm:t>
        <a:bodyPr/>
        <a:lstStyle/>
        <a:p>
          <a:pPr rtl="1"/>
          <a:endParaRPr lang="ar-JO"/>
        </a:p>
      </dgm:t>
    </dgm:pt>
    <dgm:pt modelId="{6C31CB18-04E2-4289-A7D6-16E134B736AD}" type="pres">
      <dgm:prSet presAssocID="{5567B126-C5FB-4070-8AB1-27643AD24A4D}" presName="hierChild4" presStyleCnt="0"/>
      <dgm:spPr/>
    </dgm:pt>
    <dgm:pt modelId="{2F79E226-61BA-4506-BC45-A552F5B422EF}" type="pres">
      <dgm:prSet presAssocID="{5567B126-C5FB-4070-8AB1-27643AD24A4D}" presName="hierChild5" presStyleCnt="0"/>
      <dgm:spPr/>
    </dgm:pt>
    <dgm:pt modelId="{3A09E72E-EE3D-4475-8F18-B070B7BB7C25}" type="pres">
      <dgm:prSet presAssocID="{6FB43D17-72BB-4F4E-8ABD-FDEF0C538D86}" presName="Name37" presStyleLbl="parChTrans1D2" presStyleIdx="1" presStyleCnt="4"/>
      <dgm:spPr/>
      <dgm:t>
        <a:bodyPr/>
        <a:lstStyle/>
        <a:p>
          <a:pPr rtl="1"/>
          <a:endParaRPr lang="ar-JO"/>
        </a:p>
      </dgm:t>
    </dgm:pt>
    <dgm:pt modelId="{3783DAEF-5E94-491A-8EF4-26EA2DF4390F}" type="pres">
      <dgm:prSet presAssocID="{C82D66F5-C56E-4B50-BDEF-93A9CA6CA733}" presName="hierRoot2" presStyleCnt="0">
        <dgm:presLayoutVars>
          <dgm:hierBranch val="init"/>
        </dgm:presLayoutVars>
      </dgm:prSet>
      <dgm:spPr/>
    </dgm:pt>
    <dgm:pt modelId="{F7DFBC18-B32B-4079-9F16-BD762194BCDD}" type="pres">
      <dgm:prSet presAssocID="{C82D66F5-C56E-4B50-BDEF-93A9CA6CA733}" presName="rootComposite" presStyleCnt="0"/>
      <dgm:spPr/>
    </dgm:pt>
    <dgm:pt modelId="{F9B5BDB2-103F-43A5-921E-AA61E80731BE}" type="pres">
      <dgm:prSet presAssocID="{C82D66F5-C56E-4B50-BDEF-93A9CA6CA733}" presName="rootText" presStyleLbl="node2" presStyleIdx="1" presStyleCnt="4">
        <dgm:presLayoutVars>
          <dgm:chPref val="3"/>
        </dgm:presLayoutVars>
      </dgm:prSet>
      <dgm:spPr/>
      <dgm:t>
        <a:bodyPr/>
        <a:lstStyle/>
        <a:p>
          <a:pPr rtl="1"/>
          <a:endParaRPr lang="ar-JO"/>
        </a:p>
      </dgm:t>
    </dgm:pt>
    <dgm:pt modelId="{86E00929-4932-4101-A461-DB35FC99EC42}" type="pres">
      <dgm:prSet presAssocID="{C82D66F5-C56E-4B50-BDEF-93A9CA6CA733}" presName="rootConnector" presStyleLbl="node2" presStyleIdx="1" presStyleCnt="4"/>
      <dgm:spPr/>
      <dgm:t>
        <a:bodyPr/>
        <a:lstStyle/>
        <a:p>
          <a:pPr rtl="1"/>
          <a:endParaRPr lang="ar-JO"/>
        </a:p>
      </dgm:t>
    </dgm:pt>
    <dgm:pt modelId="{F9F644CE-EE85-4DDA-B0A1-1A580CB12F00}" type="pres">
      <dgm:prSet presAssocID="{C82D66F5-C56E-4B50-BDEF-93A9CA6CA733}" presName="hierChild4" presStyleCnt="0"/>
      <dgm:spPr/>
    </dgm:pt>
    <dgm:pt modelId="{D94E1521-6685-422E-89D5-A79282AC74D4}" type="pres">
      <dgm:prSet presAssocID="{AC72C5C1-5314-4658-9A4F-B9B3E97F2131}" presName="Name37" presStyleLbl="parChTrans1D3" presStyleIdx="0" presStyleCnt="1"/>
      <dgm:spPr/>
      <dgm:t>
        <a:bodyPr/>
        <a:lstStyle/>
        <a:p>
          <a:pPr rtl="1"/>
          <a:endParaRPr lang="ar-JO"/>
        </a:p>
      </dgm:t>
    </dgm:pt>
    <dgm:pt modelId="{9290DA46-BBFB-45AE-B009-4D276C4805C2}" type="pres">
      <dgm:prSet presAssocID="{485BF950-CC8C-4C2B-B05B-F9C77A165BDF}" presName="hierRoot2" presStyleCnt="0">
        <dgm:presLayoutVars>
          <dgm:hierBranch val="init"/>
        </dgm:presLayoutVars>
      </dgm:prSet>
      <dgm:spPr/>
    </dgm:pt>
    <dgm:pt modelId="{D17D408A-9017-4C76-BA6E-0946195BB654}" type="pres">
      <dgm:prSet presAssocID="{485BF950-CC8C-4C2B-B05B-F9C77A165BDF}" presName="rootComposite" presStyleCnt="0"/>
      <dgm:spPr/>
    </dgm:pt>
    <dgm:pt modelId="{581D3B43-19DC-4147-8C60-9D2C4811A55B}" type="pres">
      <dgm:prSet presAssocID="{485BF950-CC8C-4C2B-B05B-F9C77A165BDF}" presName="rootText" presStyleLbl="node3" presStyleIdx="0" presStyleCnt="1" custScaleX="288099" custScaleY="177808">
        <dgm:presLayoutVars>
          <dgm:chPref val="3"/>
        </dgm:presLayoutVars>
      </dgm:prSet>
      <dgm:spPr/>
      <dgm:t>
        <a:bodyPr/>
        <a:lstStyle/>
        <a:p>
          <a:pPr rtl="1"/>
          <a:endParaRPr lang="ar-JO"/>
        </a:p>
      </dgm:t>
    </dgm:pt>
    <dgm:pt modelId="{18CD66DE-C1EB-4C67-AB33-1F15FF4D486A}" type="pres">
      <dgm:prSet presAssocID="{485BF950-CC8C-4C2B-B05B-F9C77A165BDF}" presName="rootConnector" presStyleLbl="node3" presStyleIdx="0" presStyleCnt="1"/>
      <dgm:spPr/>
      <dgm:t>
        <a:bodyPr/>
        <a:lstStyle/>
        <a:p>
          <a:pPr rtl="1"/>
          <a:endParaRPr lang="ar-JO"/>
        </a:p>
      </dgm:t>
    </dgm:pt>
    <dgm:pt modelId="{BDBF9623-FFC6-4E2C-9BD9-00FEAAE9C335}" type="pres">
      <dgm:prSet presAssocID="{485BF950-CC8C-4C2B-B05B-F9C77A165BDF}" presName="hierChild4" presStyleCnt="0"/>
      <dgm:spPr/>
    </dgm:pt>
    <dgm:pt modelId="{4CFE6D5C-CB5D-4926-A043-C29BAAD256FC}" type="pres">
      <dgm:prSet presAssocID="{485BF950-CC8C-4C2B-B05B-F9C77A165BDF}" presName="hierChild5" presStyleCnt="0"/>
      <dgm:spPr/>
    </dgm:pt>
    <dgm:pt modelId="{D24FF3E3-7E6E-42D8-A84C-B3D094E9586F}" type="pres">
      <dgm:prSet presAssocID="{C82D66F5-C56E-4B50-BDEF-93A9CA6CA733}" presName="hierChild5" presStyleCnt="0"/>
      <dgm:spPr/>
    </dgm:pt>
    <dgm:pt modelId="{BD3FA6E1-063D-4908-8308-D484BBA380B5}" type="pres">
      <dgm:prSet presAssocID="{C69D2D1D-560D-48FF-9C24-6813AA85A07F}" presName="Name37" presStyleLbl="parChTrans1D2" presStyleIdx="2" presStyleCnt="4"/>
      <dgm:spPr/>
      <dgm:t>
        <a:bodyPr/>
        <a:lstStyle/>
        <a:p>
          <a:pPr rtl="1"/>
          <a:endParaRPr lang="ar-JO"/>
        </a:p>
      </dgm:t>
    </dgm:pt>
    <dgm:pt modelId="{6743DDCB-BE43-4F90-8E4A-4291143F78B4}" type="pres">
      <dgm:prSet presAssocID="{74D0B825-7168-4653-B983-78A73A20B19C}" presName="hierRoot2" presStyleCnt="0">
        <dgm:presLayoutVars>
          <dgm:hierBranch val="init"/>
        </dgm:presLayoutVars>
      </dgm:prSet>
      <dgm:spPr/>
    </dgm:pt>
    <dgm:pt modelId="{B0A8CC93-195B-4E12-83B2-AAAA60E670FC}" type="pres">
      <dgm:prSet presAssocID="{74D0B825-7168-4653-B983-78A73A20B19C}" presName="rootComposite" presStyleCnt="0"/>
      <dgm:spPr/>
    </dgm:pt>
    <dgm:pt modelId="{FF102779-F154-47DB-9455-FF2916463868}" type="pres">
      <dgm:prSet presAssocID="{74D0B825-7168-4653-B983-78A73A20B19C}" presName="rootText" presStyleLbl="node2" presStyleIdx="2" presStyleCnt="4">
        <dgm:presLayoutVars>
          <dgm:chPref val="3"/>
        </dgm:presLayoutVars>
      </dgm:prSet>
      <dgm:spPr/>
      <dgm:t>
        <a:bodyPr/>
        <a:lstStyle/>
        <a:p>
          <a:pPr rtl="1"/>
          <a:endParaRPr lang="ar-JO"/>
        </a:p>
      </dgm:t>
    </dgm:pt>
    <dgm:pt modelId="{93A4D262-DE4B-4600-858C-BD38B04E0AB9}" type="pres">
      <dgm:prSet presAssocID="{74D0B825-7168-4653-B983-78A73A20B19C}" presName="rootConnector" presStyleLbl="node2" presStyleIdx="2" presStyleCnt="4"/>
      <dgm:spPr/>
      <dgm:t>
        <a:bodyPr/>
        <a:lstStyle/>
        <a:p>
          <a:pPr rtl="1"/>
          <a:endParaRPr lang="ar-JO"/>
        </a:p>
      </dgm:t>
    </dgm:pt>
    <dgm:pt modelId="{3B7FB7B0-125B-4ABD-83B5-DC2C1FCD6588}" type="pres">
      <dgm:prSet presAssocID="{74D0B825-7168-4653-B983-78A73A20B19C}" presName="hierChild4" presStyleCnt="0"/>
      <dgm:spPr/>
    </dgm:pt>
    <dgm:pt modelId="{54ED96C9-E1D8-4700-92D6-56EABB4F6814}" type="pres">
      <dgm:prSet presAssocID="{74D0B825-7168-4653-B983-78A73A20B19C}" presName="hierChild5" presStyleCnt="0"/>
      <dgm:spPr/>
    </dgm:pt>
    <dgm:pt modelId="{8C8EA77B-42F4-4086-97CB-4B1AF7917622}" type="pres">
      <dgm:prSet presAssocID="{5C29DE77-6791-4F8F-A8C9-1A613B721274}" presName="Name37" presStyleLbl="parChTrans1D2" presStyleIdx="3" presStyleCnt="4"/>
      <dgm:spPr/>
      <dgm:t>
        <a:bodyPr/>
        <a:lstStyle/>
        <a:p>
          <a:pPr rtl="1"/>
          <a:endParaRPr lang="ar-JO"/>
        </a:p>
      </dgm:t>
    </dgm:pt>
    <dgm:pt modelId="{06E699C2-C159-4FD9-98F8-117FC317E054}" type="pres">
      <dgm:prSet presAssocID="{60DC310F-F535-410F-9E53-46A0B295466B}" presName="hierRoot2" presStyleCnt="0">
        <dgm:presLayoutVars>
          <dgm:hierBranch val="init"/>
        </dgm:presLayoutVars>
      </dgm:prSet>
      <dgm:spPr/>
    </dgm:pt>
    <dgm:pt modelId="{B544C10E-B995-418F-8EC1-EBD0EFE3E60A}" type="pres">
      <dgm:prSet presAssocID="{60DC310F-F535-410F-9E53-46A0B295466B}" presName="rootComposite" presStyleCnt="0"/>
      <dgm:spPr/>
    </dgm:pt>
    <dgm:pt modelId="{D01CCB80-B8E4-4C0D-B57B-61DFBDAB21DF}" type="pres">
      <dgm:prSet presAssocID="{60DC310F-F535-410F-9E53-46A0B295466B}" presName="rootText" presStyleLbl="node2" presStyleIdx="3" presStyleCnt="4">
        <dgm:presLayoutVars>
          <dgm:chPref val="3"/>
        </dgm:presLayoutVars>
      </dgm:prSet>
      <dgm:spPr/>
      <dgm:t>
        <a:bodyPr/>
        <a:lstStyle/>
        <a:p>
          <a:pPr rtl="1"/>
          <a:endParaRPr lang="ar-JO"/>
        </a:p>
      </dgm:t>
    </dgm:pt>
    <dgm:pt modelId="{C0A38298-3D5C-4315-9D7D-3773A365F324}" type="pres">
      <dgm:prSet presAssocID="{60DC310F-F535-410F-9E53-46A0B295466B}" presName="rootConnector" presStyleLbl="node2" presStyleIdx="3" presStyleCnt="4"/>
      <dgm:spPr/>
      <dgm:t>
        <a:bodyPr/>
        <a:lstStyle/>
        <a:p>
          <a:pPr rtl="1"/>
          <a:endParaRPr lang="ar-JO"/>
        </a:p>
      </dgm:t>
    </dgm:pt>
    <dgm:pt modelId="{9552187D-0438-4641-B073-26D097EEB045}" type="pres">
      <dgm:prSet presAssocID="{60DC310F-F535-410F-9E53-46A0B295466B}" presName="hierChild4" presStyleCnt="0"/>
      <dgm:spPr/>
    </dgm:pt>
    <dgm:pt modelId="{ECC9E42E-D57B-4091-A64C-5484C8C4D785}" type="pres">
      <dgm:prSet presAssocID="{60DC310F-F535-410F-9E53-46A0B295466B}" presName="hierChild5" presStyleCnt="0"/>
      <dgm:spPr/>
    </dgm:pt>
    <dgm:pt modelId="{B4963EAC-CD1A-4EA8-B55B-014DE358A654}" type="pres">
      <dgm:prSet presAssocID="{B3EA3786-3CCD-47B9-ABD5-C903C6EDFFF7}" presName="hierChild3" presStyleCnt="0"/>
      <dgm:spPr/>
    </dgm:pt>
  </dgm:ptLst>
  <dgm:cxnLst>
    <dgm:cxn modelId="{AA37BCD0-3745-4BCD-A8C7-C0233765B709}" type="presOf" srcId="{74D0B825-7168-4653-B983-78A73A20B19C}" destId="{93A4D262-DE4B-4600-858C-BD38B04E0AB9}" srcOrd="1" destOrd="0" presId="urn:microsoft.com/office/officeart/2005/8/layout/orgChart1"/>
    <dgm:cxn modelId="{FF8A074B-BC9C-4417-876F-15EEEFC325E4}" srcId="{B3EA3786-3CCD-47B9-ABD5-C903C6EDFFF7}" destId="{74D0B825-7168-4653-B983-78A73A20B19C}" srcOrd="2" destOrd="0" parTransId="{C69D2D1D-560D-48FF-9C24-6813AA85A07F}" sibTransId="{4647F782-4510-4DE5-B24F-3F548E85FA6F}"/>
    <dgm:cxn modelId="{31D3F849-B03D-4281-9379-2D5A469FBC11}" type="presOf" srcId="{5C29DE77-6791-4F8F-A8C9-1A613B721274}" destId="{8C8EA77B-42F4-4086-97CB-4B1AF7917622}" srcOrd="0" destOrd="0" presId="urn:microsoft.com/office/officeart/2005/8/layout/orgChart1"/>
    <dgm:cxn modelId="{1C6577EA-6133-4572-88F5-45FA0C6B370C}" type="presOf" srcId="{AC72C5C1-5314-4658-9A4F-B9B3E97F2131}" destId="{D94E1521-6685-422E-89D5-A79282AC74D4}" srcOrd="0" destOrd="0" presId="urn:microsoft.com/office/officeart/2005/8/layout/orgChart1"/>
    <dgm:cxn modelId="{7E3818E4-BD43-4E71-81A9-20C77ED956FA}" type="presOf" srcId="{60DC310F-F535-410F-9E53-46A0B295466B}" destId="{C0A38298-3D5C-4315-9D7D-3773A365F324}" srcOrd="1" destOrd="0" presId="urn:microsoft.com/office/officeart/2005/8/layout/orgChart1"/>
    <dgm:cxn modelId="{72E63448-7659-4EBD-A897-02D0B26D1BCD}" type="presOf" srcId="{5567B126-C5FB-4070-8AB1-27643AD24A4D}" destId="{3A0A2982-7DE9-4942-BC29-E8906127DA19}" srcOrd="0" destOrd="0" presId="urn:microsoft.com/office/officeart/2005/8/layout/orgChart1"/>
    <dgm:cxn modelId="{395DD6E6-0E18-45E2-842C-9D1FA086A81A}" type="presOf" srcId="{3C82674F-083D-4501-9CB6-96A1252A68C4}" destId="{92E10BF5-858D-4D0A-8F37-1387B463DBB4}" srcOrd="0" destOrd="0" presId="urn:microsoft.com/office/officeart/2005/8/layout/orgChart1"/>
    <dgm:cxn modelId="{EB235F58-A734-4C18-8751-56AA8FB15FFA}" type="presOf" srcId="{485BF950-CC8C-4C2B-B05B-F9C77A165BDF}" destId="{581D3B43-19DC-4147-8C60-9D2C4811A55B}" srcOrd="0" destOrd="0" presId="urn:microsoft.com/office/officeart/2005/8/layout/orgChart1"/>
    <dgm:cxn modelId="{7FEBB169-C3D6-4B1E-B995-EA99EC7BEF33}" type="presOf" srcId="{B3EA3786-3CCD-47B9-ABD5-C903C6EDFFF7}" destId="{16D2B688-C5BD-43BA-88A2-CB92E14A69F7}" srcOrd="0" destOrd="0" presId="urn:microsoft.com/office/officeart/2005/8/layout/orgChart1"/>
    <dgm:cxn modelId="{02D75676-A196-496C-987F-F8CF074A9087}" type="presOf" srcId="{5567B126-C5FB-4070-8AB1-27643AD24A4D}" destId="{8788A6B2-AC11-461B-95BB-7511095B6459}" srcOrd="1" destOrd="0" presId="urn:microsoft.com/office/officeart/2005/8/layout/orgChart1"/>
    <dgm:cxn modelId="{48151869-C732-4BBC-998C-1E00F38B27D8}" type="presOf" srcId="{60DC310F-F535-410F-9E53-46A0B295466B}" destId="{D01CCB80-B8E4-4C0D-B57B-61DFBDAB21DF}" srcOrd="0" destOrd="0" presId="urn:microsoft.com/office/officeart/2005/8/layout/orgChart1"/>
    <dgm:cxn modelId="{9E3D7AB7-7A6F-4672-9050-C012057F9C2C}" srcId="{C82D66F5-C56E-4B50-BDEF-93A9CA6CA733}" destId="{485BF950-CC8C-4C2B-B05B-F9C77A165BDF}" srcOrd="0" destOrd="0" parTransId="{AC72C5C1-5314-4658-9A4F-B9B3E97F2131}" sibTransId="{6867CAF1-77A0-4529-950C-FBE4934AC2D6}"/>
    <dgm:cxn modelId="{B879FF90-8040-4CB1-B910-E86D34B52694}" srcId="{B3EA3786-3CCD-47B9-ABD5-C903C6EDFFF7}" destId="{60DC310F-F535-410F-9E53-46A0B295466B}" srcOrd="3" destOrd="0" parTransId="{5C29DE77-6791-4F8F-A8C9-1A613B721274}" sibTransId="{E0C6FD12-2796-41F2-B240-0A9A3E0C827A}"/>
    <dgm:cxn modelId="{93181681-91CE-41F2-A371-1E2BD2649979}" type="presOf" srcId="{C82D66F5-C56E-4B50-BDEF-93A9CA6CA733}" destId="{F9B5BDB2-103F-43A5-921E-AA61E80731BE}" srcOrd="0" destOrd="0" presId="urn:microsoft.com/office/officeart/2005/8/layout/orgChart1"/>
    <dgm:cxn modelId="{C9714563-42C9-4A37-AA6D-3E7603D3AF9B}" type="presOf" srcId="{C69D2D1D-560D-48FF-9C24-6813AA85A07F}" destId="{BD3FA6E1-063D-4908-8308-D484BBA380B5}" srcOrd="0" destOrd="0" presId="urn:microsoft.com/office/officeart/2005/8/layout/orgChart1"/>
    <dgm:cxn modelId="{875BDC43-F6A3-449C-A287-AB91F77226E6}" type="presOf" srcId="{485BF950-CC8C-4C2B-B05B-F9C77A165BDF}" destId="{18CD66DE-C1EB-4C67-AB33-1F15FF4D486A}" srcOrd="1" destOrd="0" presId="urn:microsoft.com/office/officeart/2005/8/layout/orgChart1"/>
    <dgm:cxn modelId="{4AD83414-7622-4CF1-B4AB-AC87F60C4F36}" srcId="{793489CF-1778-4D09-858E-43027483F045}" destId="{B3EA3786-3CCD-47B9-ABD5-C903C6EDFFF7}" srcOrd="0" destOrd="0" parTransId="{EC8C8704-711F-4373-91CB-398702C0B62F}" sibTransId="{7E3D0462-7E03-4D0E-96AF-9D2ADB3B4B5A}"/>
    <dgm:cxn modelId="{6E25F5AF-CA1C-466F-A456-6DE727767804}" type="presOf" srcId="{B3EA3786-3CCD-47B9-ABD5-C903C6EDFFF7}" destId="{60E44156-4E07-47C2-AF8E-6B51AE75FFC1}" srcOrd="1" destOrd="0" presId="urn:microsoft.com/office/officeart/2005/8/layout/orgChart1"/>
    <dgm:cxn modelId="{E6A77C2E-EE60-4DE5-AB86-8520433B231A}" type="presOf" srcId="{6FB43D17-72BB-4F4E-8ABD-FDEF0C538D86}" destId="{3A09E72E-EE3D-4475-8F18-B070B7BB7C25}" srcOrd="0" destOrd="0" presId="urn:microsoft.com/office/officeart/2005/8/layout/orgChart1"/>
    <dgm:cxn modelId="{B83CD953-1970-4CC2-8039-77491B8F9765}" type="presOf" srcId="{C82D66F5-C56E-4B50-BDEF-93A9CA6CA733}" destId="{86E00929-4932-4101-A461-DB35FC99EC42}" srcOrd="1" destOrd="0" presId="urn:microsoft.com/office/officeart/2005/8/layout/orgChart1"/>
    <dgm:cxn modelId="{B5EF8E30-2791-45E8-8228-4313D8DC20B9}" srcId="{B3EA3786-3CCD-47B9-ABD5-C903C6EDFFF7}" destId="{C82D66F5-C56E-4B50-BDEF-93A9CA6CA733}" srcOrd="1" destOrd="0" parTransId="{6FB43D17-72BB-4F4E-8ABD-FDEF0C538D86}" sibTransId="{34D9A4CF-CBAD-4E6F-B942-F5CFDA262FDF}"/>
    <dgm:cxn modelId="{6EBBB480-A95A-482A-BBD0-C697C7CDAA61}" srcId="{B3EA3786-3CCD-47B9-ABD5-C903C6EDFFF7}" destId="{5567B126-C5FB-4070-8AB1-27643AD24A4D}" srcOrd="0" destOrd="0" parTransId="{3C82674F-083D-4501-9CB6-96A1252A68C4}" sibTransId="{60B7AFD7-6587-4CB8-AB22-98F03E401538}"/>
    <dgm:cxn modelId="{3B560426-2B3A-4FC2-8A91-36A62BD9A522}" type="presOf" srcId="{74D0B825-7168-4653-B983-78A73A20B19C}" destId="{FF102779-F154-47DB-9455-FF2916463868}" srcOrd="0" destOrd="0" presId="urn:microsoft.com/office/officeart/2005/8/layout/orgChart1"/>
    <dgm:cxn modelId="{F3CFA2AB-179C-4A88-B5D5-726AA4EF5667}" type="presOf" srcId="{793489CF-1778-4D09-858E-43027483F045}" destId="{5C1EF328-EF12-4A7F-AFDE-5DBE4606E33C}" srcOrd="0" destOrd="0" presId="urn:microsoft.com/office/officeart/2005/8/layout/orgChart1"/>
    <dgm:cxn modelId="{6719E765-3FF3-405A-A06C-A1664F077490}" type="presParOf" srcId="{5C1EF328-EF12-4A7F-AFDE-5DBE4606E33C}" destId="{6ED17D3F-0238-4C75-948F-2FA641EDF781}" srcOrd="0" destOrd="0" presId="urn:microsoft.com/office/officeart/2005/8/layout/orgChart1"/>
    <dgm:cxn modelId="{B70E49FA-333A-4A43-BDAF-89A079BE0C5E}" type="presParOf" srcId="{6ED17D3F-0238-4C75-948F-2FA641EDF781}" destId="{40952079-6DAD-4C55-99E4-65660B720421}" srcOrd="0" destOrd="0" presId="urn:microsoft.com/office/officeart/2005/8/layout/orgChart1"/>
    <dgm:cxn modelId="{6BB1F460-800D-4250-BBF0-AC030B040DBF}" type="presParOf" srcId="{40952079-6DAD-4C55-99E4-65660B720421}" destId="{16D2B688-C5BD-43BA-88A2-CB92E14A69F7}" srcOrd="0" destOrd="0" presId="urn:microsoft.com/office/officeart/2005/8/layout/orgChart1"/>
    <dgm:cxn modelId="{E6524E4E-0C7E-4CE1-98E5-063EEB511968}" type="presParOf" srcId="{40952079-6DAD-4C55-99E4-65660B720421}" destId="{60E44156-4E07-47C2-AF8E-6B51AE75FFC1}" srcOrd="1" destOrd="0" presId="urn:microsoft.com/office/officeart/2005/8/layout/orgChart1"/>
    <dgm:cxn modelId="{0B71E2B4-EDB4-43C4-BC45-D787821B1175}" type="presParOf" srcId="{6ED17D3F-0238-4C75-948F-2FA641EDF781}" destId="{A986A521-FF2F-4936-A823-04EFF9612C17}" srcOrd="1" destOrd="0" presId="urn:microsoft.com/office/officeart/2005/8/layout/orgChart1"/>
    <dgm:cxn modelId="{9C896893-53D8-47C4-B7AA-577F3F723A22}" type="presParOf" srcId="{A986A521-FF2F-4936-A823-04EFF9612C17}" destId="{92E10BF5-858D-4D0A-8F37-1387B463DBB4}" srcOrd="0" destOrd="0" presId="urn:microsoft.com/office/officeart/2005/8/layout/orgChart1"/>
    <dgm:cxn modelId="{EED0B151-03D2-41B4-83EE-F1E9F763FE7A}" type="presParOf" srcId="{A986A521-FF2F-4936-A823-04EFF9612C17}" destId="{75C84EF7-15BD-4EB4-9E4E-185B1C84B777}" srcOrd="1" destOrd="0" presId="urn:microsoft.com/office/officeart/2005/8/layout/orgChart1"/>
    <dgm:cxn modelId="{C8F0830D-C801-4C78-97B5-A3C77D612193}" type="presParOf" srcId="{75C84EF7-15BD-4EB4-9E4E-185B1C84B777}" destId="{7EE1C597-1D69-4F53-AA95-6784373C2A15}" srcOrd="0" destOrd="0" presId="urn:microsoft.com/office/officeart/2005/8/layout/orgChart1"/>
    <dgm:cxn modelId="{36BBF53D-A504-4E7B-B269-9C95D0BF37D3}" type="presParOf" srcId="{7EE1C597-1D69-4F53-AA95-6784373C2A15}" destId="{3A0A2982-7DE9-4942-BC29-E8906127DA19}" srcOrd="0" destOrd="0" presId="urn:microsoft.com/office/officeart/2005/8/layout/orgChart1"/>
    <dgm:cxn modelId="{922572D4-215B-45C7-BD5C-E221656DC0C1}" type="presParOf" srcId="{7EE1C597-1D69-4F53-AA95-6784373C2A15}" destId="{8788A6B2-AC11-461B-95BB-7511095B6459}" srcOrd="1" destOrd="0" presId="urn:microsoft.com/office/officeart/2005/8/layout/orgChart1"/>
    <dgm:cxn modelId="{9A81669D-965E-4F01-81C3-C62E71E117F9}" type="presParOf" srcId="{75C84EF7-15BD-4EB4-9E4E-185B1C84B777}" destId="{6C31CB18-04E2-4289-A7D6-16E134B736AD}" srcOrd="1" destOrd="0" presId="urn:microsoft.com/office/officeart/2005/8/layout/orgChart1"/>
    <dgm:cxn modelId="{5DE84370-8357-473C-90CE-A11CCCFF67EE}" type="presParOf" srcId="{75C84EF7-15BD-4EB4-9E4E-185B1C84B777}" destId="{2F79E226-61BA-4506-BC45-A552F5B422EF}" srcOrd="2" destOrd="0" presId="urn:microsoft.com/office/officeart/2005/8/layout/orgChart1"/>
    <dgm:cxn modelId="{E63DD4AA-EDBE-465C-83D1-A08C579A0B70}" type="presParOf" srcId="{A986A521-FF2F-4936-A823-04EFF9612C17}" destId="{3A09E72E-EE3D-4475-8F18-B070B7BB7C25}" srcOrd="2" destOrd="0" presId="urn:microsoft.com/office/officeart/2005/8/layout/orgChart1"/>
    <dgm:cxn modelId="{9DAF8951-552B-4271-8B00-F7C76D7D0DD3}" type="presParOf" srcId="{A986A521-FF2F-4936-A823-04EFF9612C17}" destId="{3783DAEF-5E94-491A-8EF4-26EA2DF4390F}" srcOrd="3" destOrd="0" presId="urn:microsoft.com/office/officeart/2005/8/layout/orgChart1"/>
    <dgm:cxn modelId="{C10C39B2-B863-48C1-8FEF-ACC1C8E89B09}" type="presParOf" srcId="{3783DAEF-5E94-491A-8EF4-26EA2DF4390F}" destId="{F7DFBC18-B32B-4079-9F16-BD762194BCDD}" srcOrd="0" destOrd="0" presId="urn:microsoft.com/office/officeart/2005/8/layout/orgChart1"/>
    <dgm:cxn modelId="{B617147E-E8DC-4A1D-87EB-7B42A1975213}" type="presParOf" srcId="{F7DFBC18-B32B-4079-9F16-BD762194BCDD}" destId="{F9B5BDB2-103F-43A5-921E-AA61E80731BE}" srcOrd="0" destOrd="0" presId="urn:microsoft.com/office/officeart/2005/8/layout/orgChart1"/>
    <dgm:cxn modelId="{0043E3D0-7781-436C-93BC-713C4FD4977A}" type="presParOf" srcId="{F7DFBC18-B32B-4079-9F16-BD762194BCDD}" destId="{86E00929-4932-4101-A461-DB35FC99EC42}" srcOrd="1" destOrd="0" presId="urn:microsoft.com/office/officeart/2005/8/layout/orgChart1"/>
    <dgm:cxn modelId="{B1B4F897-51FB-4C29-965F-54120F5916F2}" type="presParOf" srcId="{3783DAEF-5E94-491A-8EF4-26EA2DF4390F}" destId="{F9F644CE-EE85-4DDA-B0A1-1A580CB12F00}" srcOrd="1" destOrd="0" presId="urn:microsoft.com/office/officeart/2005/8/layout/orgChart1"/>
    <dgm:cxn modelId="{C005D20C-2DCB-44D4-ADDF-BA8F4839982A}" type="presParOf" srcId="{F9F644CE-EE85-4DDA-B0A1-1A580CB12F00}" destId="{D94E1521-6685-422E-89D5-A79282AC74D4}" srcOrd="0" destOrd="0" presId="urn:microsoft.com/office/officeart/2005/8/layout/orgChart1"/>
    <dgm:cxn modelId="{63462DFB-5B98-4DE7-B705-C3C0DB28061A}" type="presParOf" srcId="{F9F644CE-EE85-4DDA-B0A1-1A580CB12F00}" destId="{9290DA46-BBFB-45AE-B009-4D276C4805C2}" srcOrd="1" destOrd="0" presId="urn:microsoft.com/office/officeart/2005/8/layout/orgChart1"/>
    <dgm:cxn modelId="{28B2FC79-DF08-49C2-ADA2-6D0E3481E419}" type="presParOf" srcId="{9290DA46-BBFB-45AE-B009-4D276C4805C2}" destId="{D17D408A-9017-4C76-BA6E-0946195BB654}" srcOrd="0" destOrd="0" presId="urn:microsoft.com/office/officeart/2005/8/layout/orgChart1"/>
    <dgm:cxn modelId="{C904DE42-3E29-4A49-99FA-FB365A8F0A39}" type="presParOf" srcId="{D17D408A-9017-4C76-BA6E-0946195BB654}" destId="{581D3B43-19DC-4147-8C60-9D2C4811A55B}" srcOrd="0" destOrd="0" presId="urn:microsoft.com/office/officeart/2005/8/layout/orgChart1"/>
    <dgm:cxn modelId="{34D0579B-5BB5-4B42-853F-70AE2A546E5E}" type="presParOf" srcId="{D17D408A-9017-4C76-BA6E-0946195BB654}" destId="{18CD66DE-C1EB-4C67-AB33-1F15FF4D486A}" srcOrd="1" destOrd="0" presId="urn:microsoft.com/office/officeart/2005/8/layout/orgChart1"/>
    <dgm:cxn modelId="{AA8F3A32-8574-44E2-8F5B-6CB31C82003E}" type="presParOf" srcId="{9290DA46-BBFB-45AE-B009-4D276C4805C2}" destId="{BDBF9623-FFC6-4E2C-9BD9-00FEAAE9C335}" srcOrd="1" destOrd="0" presId="urn:microsoft.com/office/officeart/2005/8/layout/orgChart1"/>
    <dgm:cxn modelId="{F4F2F673-99EF-4A06-946E-99FEAA3C68D1}" type="presParOf" srcId="{9290DA46-BBFB-45AE-B009-4D276C4805C2}" destId="{4CFE6D5C-CB5D-4926-A043-C29BAAD256FC}" srcOrd="2" destOrd="0" presId="urn:microsoft.com/office/officeart/2005/8/layout/orgChart1"/>
    <dgm:cxn modelId="{D9A06C5C-6C1A-458B-8802-34E3BE6905FC}" type="presParOf" srcId="{3783DAEF-5E94-491A-8EF4-26EA2DF4390F}" destId="{D24FF3E3-7E6E-42D8-A84C-B3D094E9586F}" srcOrd="2" destOrd="0" presId="urn:microsoft.com/office/officeart/2005/8/layout/orgChart1"/>
    <dgm:cxn modelId="{E82CF5BC-0A73-4082-B3CF-ABDA5BB7E8AA}" type="presParOf" srcId="{A986A521-FF2F-4936-A823-04EFF9612C17}" destId="{BD3FA6E1-063D-4908-8308-D484BBA380B5}" srcOrd="4" destOrd="0" presId="urn:microsoft.com/office/officeart/2005/8/layout/orgChart1"/>
    <dgm:cxn modelId="{8C8987F9-6E0A-45BF-A1BA-13CB94D354F5}" type="presParOf" srcId="{A986A521-FF2F-4936-A823-04EFF9612C17}" destId="{6743DDCB-BE43-4F90-8E4A-4291143F78B4}" srcOrd="5" destOrd="0" presId="urn:microsoft.com/office/officeart/2005/8/layout/orgChart1"/>
    <dgm:cxn modelId="{9E0D1701-225D-4713-82A6-8AD3DAA1A409}" type="presParOf" srcId="{6743DDCB-BE43-4F90-8E4A-4291143F78B4}" destId="{B0A8CC93-195B-4E12-83B2-AAAA60E670FC}" srcOrd="0" destOrd="0" presId="urn:microsoft.com/office/officeart/2005/8/layout/orgChart1"/>
    <dgm:cxn modelId="{EED5C2C5-2041-40BF-8422-0A3446048FC4}" type="presParOf" srcId="{B0A8CC93-195B-4E12-83B2-AAAA60E670FC}" destId="{FF102779-F154-47DB-9455-FF2916463868}" srcOrd="0" destOrd="0" presId="urn:microsoft.com/office/officeart/2005/8/layout/orgChart1"/>
    <dgm:cxn modelId="{570B0BAD-16BD-40C5-A354-1621C6F3373F}" type="presParOf" srcId="{B0A8CC93-195B-4E12-83B2-AAAA60E670FC}" destId="{93A4D262-DE4B-4600-858C-BD38B04E0AB9}" srcOrd="1" destOrd="0" presId="urn:microsoft.com/office/officeart/2005/8/layout/orgChart1"/>
    <dgm:cxn modelId="{6FDAB7CD-40B2-4D72-9882-153B7497D31D}" type="presParOf" srcId="{6743DDCB-BE43-4F90-8E4A-4291143F78B4}" destId="{3B7FB7B0-125B-4ABD-83B5-DC2C1FCD6588}" srcOrd="1" destOrd="0" presId="urn:microsoft.com/office/officeart/2005/8/layout/orgChart1"/>
    <dgm:cxn modelId="{9F77C940-00FF-4ECC-8E2D-B5A77DD6CB11}" type="presParOf" srcId="{6743DDCB-BE43-4F90-8E4A-4291143F78B4}" destId="{54ED96C9-E1D8-4700-92D6-56EABB4F6814}" srcOrd="2" destOrd="0" presId="urn:microsoft.com/office/officeart/2005/8/layout/orgChart1"/>
    <dgm:cxn modelId="{609C7774-3B6E-422E-9F60-C714F2804A56}" type="presParOf" srcId="{A986A521-FF2F-4936-A823-04EFF9612C17}" destId="{8C8EA77B-42F4-4086-97CB-4B1AF7917622}" srcOrd="6" destOrd="0" presId="urn:microsoft.com/office/officeart/2005/8/layout/orgChart1"/>
    <dgm:cxn modelId="{05546D94-847E-40BA-8860-6347A6E794C1}" type="presParOf" srcId="{A986A521-FF2F-4936-A823-04EFF9612C17}" destId="{06E699C2-C159-4FD9-98F8-117FC317E054}" srcOrd="7" destOrd="0" presId="urn:microsoft.com/office/officeart/2005/8/layout/orgChart1"/>
    <dgm:cxn modelId="{76F7409C-2FCA-485E-9DE6-FD24FC684AEC}" type="presParOf" srcId="{06E699C2-C159-4FD9-98F8-117FC317E054}" destId="{B544C10E-B995-418F-8EC1-EBD0EFE3E60A}" srcOrd="0" destOrd="0" presId="urn:microsoft.com/office/officeart/2005/8/layout/orgChart1"/>
    <dgm:cxn modelId="{7B1F5B13-A326-4EE6-98D1-5F03CF5DF4CA}" type="presParOf" srcId="{B544C10E-B995-418F-8EC1-EBD0EFE3E60A}" destId="{D01CCB80-B8E4-4C0D-B57B-61DFBDAB21DF}" srcOrd="0" destOrd="0" presId="urn:microsoft.com/office/officeart/2005/8/layout/orgChart1"/>
    <dgm:cxn modelId="{D63EA5E3-0E8D-46B3-BA04-33666A6476FF}" type="presParOf" srcId="{B544C10E-B995-418F-8EC1-EBD0EFE3E60A}" destId="{C0A38298-3D5C-4315-9D7D-3773A365F324}" srcOrd="1" destOrd="0" presId="urn:microsoft.com/office/officeart/2005/8/layout/orgChart1"/>
    <dgm:cxn modelId="{1AC99A4A-F1DE-45DE-91D4-1BDC2CC36BD2}" type="presParOf" srcId="{06E699C2-C159-4FD9-98F8-117FC317E054}" destId="{9552187D-0438-4641-B073-26D097EEB045}" srcOrd="1" destOrd="0" presId="urn:microsoft.com/office/officeart/2005/8/layout/orgChart1"/>
    <dgm:cxn modelId="{1708E584-E336-4C57-ACA2-BA0C38F9B66C}" type="presParOf" srcId="{06E699C2-C159-4FD9-98F8-117FC317E054}" destId="{ECC9E42E-D57B-4091-A64C-5484C8C4D785}" srcOrd="2" destOrd="0" presId="urn:microsoft.com/office/officeart/2005/8/layout/orgChart1"/>
    <dgm:cxn modelId="{FA51742F-F92B-4F1C-AA91-A510A101349B}" type="presParOf" srcId="{6ED17D3F-0238-4C75-948F-2FA641EDF781}" destId="{B4963EAC-CD1A-4EA8-B55B-014DE358A654}"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3489CF-1778-4D09-858E-43027483F045}"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5567B126-C5FB-4070-8AB1-27643AD24A4D}">
      <dgm:prSet phldrT="[Text]"/>
      <dgm:spPr/>
      <dgm:t>
        <a:bodyPr/>
        <a:lstStyle/>
        <a:p>
          <a:r>
            <a:rPr lang="en-US" dirty="0"/>
            <a:t>Type 1</a:t>
          </a:r>
        </a:p>
      </dgm:t>
    </dgm:pt>
    <dgm:pt modelId="{3C82674F-083D-4501-9CB6-96A1252A68C4}" type="parTrans" cxnId="{6EBBB480-A95A-482A-BBD0-C697C7CDAA61}">
      <dgm:prSet/>
      <dgm:spPr/>
      <dgm:t>
        <a:bodyPr/>
        <a:lstStyle/>
        <a:p>
          <a:endParaRPr lang="en-US"/>
        </a:p>
      </dgm:t>
    </dgm:pt>
    <dgm:pt modelId="{60B7AFD7-6587-4CB8-AB22-98F03E401538}" type="sibTrans" cxnId="{6EBBB480-A95A-482A-BBD0-C697C7CDAA61}">
      <dgm:prSet/>
      <dgm:spPr/>
      <dgm:t>
        <a:bodyPr/>
        <a:lstStyle/>
        <a:p>
          <a:endParaRPr lang="en-US"/>
        </a:p>
      </dgm:t>
    </dgm:pt>
    <dgm:pt modelId="{C82D66F5-C56E-4B50-BDEF-93A9CA6CA733}">
      <dgm:prSet phldrT="[Text]"/>
      <dgm:spPr/>
      <dgm:t>
        <a:bodyPr/>
        <a:lstStyle/>
        <a:p>
          <a:r>
            <a:rPr lang="en-US" dirty="0"/>
            <a:t>Type 2</a:t>
          </a:r>
        </a:p>
      </dgm:t>
    </dgm:pt>
    <dgm:pt modelId="{6FB43D17-72BB-4F4E-8ABD-FDEF0C538D86}" type="parTrans" cxnId="{B5EF8E30-2791-45E8-8228-4313D8DC20B9}">
      <dgm:prSet/>
      <dgm:spPr/>
      <dgm:t>
        <a:bodyPr/>
        <a:lstStyle/>
        <a:p>
          <a:endParaRPr lang="en-US"/>
        </a:p>
      </dgm:t>
    </dgm:pt>
    <dgm:pt modelId="{34D9A4CF-CBAD-4E6F-B942-F5CFDA262FDF}" type="sibTrans" cxnId="{B5EF8E30-2791-45E8-8228-4313D8DC20B9}">
      <dgm:prSet/>
      <dgm:spPr/>
      <dgm:t>
        <a:bodyPr/>
        <a:lstStyle/>
        <a:p>
          <a:endParaRPr lang="en-US"/>
        </a:p>
      </dgm:t>
    </dgm:pt>
    <dgm:pt modelId="{74D0B825-7168-4653-B983-78A73A20B19C}">
      <dgm:prSet/>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Other</a:t>
          </a:r>
        </a:p>
        <a:p>
          <a:r>
            <a:rPr lang="ar-JO" dirty="0" smtClean="0"/>
            <a:t>انسى</a:t>
          </a:r>
          <a:r>
            <a:rPr lang="en-US" dirty="0" smtClean="0"/>
            <a:t> </a:t>
          </a:r>
          <a:endParaRPr lang="en-US" dirty="0"/>
        </a:p>
      </dgm:t>
    </dgm:pt>
    <dgm:pt modelId="{C69D2D1D-560D-48FF-9C24-6813AA85A07F}" type="parTrans" cxnId="{FF8A074B-BC9C-4417-876F-15EEEFC325E4}">
      <dgm:prSet/>
      <dgm:spPr/>
      <dgm:t>
        <a:bodyPr/>
        <a:lstStyle/>
        <a:p>
          <a:endParaRPr lang="en-US"/>
        </a:p>
      </dgm:t>
    </dgm:pt>
    <dgm:pt modelId="{4647F782-4510-4DE5-B24F-3F548E85FA6F}" type="sibTrans" cxnId="{FF8A074B-BC9C-4417-876F-15EEEFC325E4}">
      <dgm:prSet/>
      <dgm:spPr/>
      <dgm:t>
        <a:bodyPr/>
        <a:lstStyle/>
        <a:p>
          <a:endParaRPr lang="en-US"/>
        </a:p>
      </dgm:t>
    </dgm:pt>
    <dgm:pt modelId="{60DC310F-F535-410F-9E53-46A0B295466B}">
      <dgm:prSet/>
      <dgm:spPr/>
      <dgm:t>
        <a:bodyPr/>
        <a:lstStyle/>
        <a:p>
          <a:r>
            <a:rPr lang="en-US" dirty="0"/>
            <a:t>Gestational </a:t>
          </a:r>
        </a:p>
      </dgm:t>
    </dgm:pt>
    <dgm:pt modelId="{5C29DE77-6791-4F8F-A8C9-1A613B721274}" type="parTrans" cxnId="{B879FF90-8040-4CB1-B910-E86D34B52694}">
      <dgm:prSet/>
      <dgm:spPr/>
      <dgm:t>
        <a:bodyPr/>
        <a:lstStyle/>
        <a:p>
          <a:endParaRPr lang="en-US"/>
        </a:p>
      </dgm:t>
    </dgm:pt>
    <dgm:pt modelId="{E0C6FD12-2796-41F2-B240-0A9A3E0C827A}" type="sibTrans" cxnId="{B879FF90-8040-4CB1-B910-E86D34B52694}">
      <dgm:prSet/>
      <dgm:spPr/>
      <dgm:t>
        <a:bodyPr/>
        <a:lstStyle/>
        <a:p>
          <a:endParaRPr lang="en-US"/>
        </a:p>
      </dgm:t>
    </dgm:pt>
    <dgm:pt modelId="{B3EA3786-3CCD-47B9-ABD5-C903C6EDFFF7}">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600" dirty="0"/>
            <a:t>Classification of DIABETES MELLITUS</a:t>
          </a:r>
        </a:p>
      </dgm:t>
    </dgm:pt>
    <dgm:pt modelId="{7E3D0462-7E03-4D0E-96AF-9D2ADB3B4B5A}" type="sibTrans" cxnId="{4AD83414-7622-4CF1-B4AB-AC87F60C4F36}">
      <dgm:prSet/>
      <dgm:spPr/>
      <dgm:t>
        <a:bodyPr/>
        <a:lstStyle/>
        <a:p>
          <a:endParaRPr lang="en-US"/>
        </a:p>
      </dgm:t>
    </dgm:pt>
    <dgm:pt modelId="{EC8C8704-711F-4373-91CB-398702C0B62F}" type="parTrans" cxnId="{4AD83414-7622-4CF1-B4AB-AC87F60C4F36}">
      <dgm:prSet/>
      <dgm:spPr/>
      <dgm:t>
        <a:bodyPr/>
        <a:lstStyle/>
        <a:p>
          <a:endParaRPr lang="en-US"/>
        </a:p>
      </dgm:t>
    </dgm:pt>
    <dgm:pt modelId="{5C1EF328-EF12-4A7F-AFDE-5DBE4606E33C}" type="pres">
      <dgm:prSet presAssocID="{793489CF-1778-4D09-858E-43027483F045}" presName="hierChild1" presStyleCnt="0">
        <dgm:presLayoutVars>
          <dgm:orgChart val="1"/>
          <dgm:chPref val="1"/>
          <dgm:dir/>
          <dgm:animOne val="branch"/>
          <dgm:animLvl val="lvl"/>
          <dgm:resizeHandles/>
        </dgm:presLayoutVars>
      </dgm:prSet>
      <dgm:spPr/>
      <dgm:t>
        <a:bodyPr/>
        <a:lstStyle/>
        <a:p>
          <a:pPr rtl="1"/>
          <a:endParaRPr lang="ar-JO"/>
        </a:p>
      </dgm:t>
    </dgm:pt>
    <dgm:pt modelId="{6ED17D3F-0238-4C75-948F-2FA641EDF781}" type="pres">
      <dgm:prSet presAssocID="{B3EA3786-3CCD-47B9-ABD5-C903C6EDFFF7}" presName="hierRoot1" presStyleCnt="0">
        <dgm:presLayoutVars>
          <dgm:hierBranch val="init"/>
        </dgm:presLayoutVars>
      </dgm:prSet>
      <dgm:spPr/>
    </dgm:pt>
    <dgm:pt modelId="{40952079-6DAD-4C55-99E4-65660B720421}" type="pres">
      <dgm:prSet presAssocID="{B3EA3786-3CCD-47B9-ABD5-C903C6EDFFF7}" presName="rootComposite1" presStyleCnt="0"/>
      <dgm:spPr/>
    </dgm:pt>
    <dgm:pt modelId="{16D2B688-C5BD-43BA-88A2-CB92E14A69F7}" type="pres">
      <dgm:prSet presAssocID="{B3EA3786-3CCD-47B9-ABD5-C903C6EDFFF7}" presName="rootText1" presStyleLbl="node0" presStyleIdx="0" presStyleCnt="1" custScaleX="454897">
        <dgm:presLayoutVars>
          <dgm:chPref val="3"/>
        </dgm:presLayoutVars>
      </dgm:prSet>
      <dgm:spPr/>
      <dgm:t>
        <a:bodyPr/>
        <a:lstStyle/>
        <a:p>
          <a:pPr rtl="1"/>
          <a:endParaRPr lang="ar-JO"/>
        </a:p>
      </dgm:t>
    </dgm:pt>
    <dgm:pt modelId="{60E44156-4E07-47C2-AF8E-6B51AE75FFC1}" type="pres">
      <dgm:prSet presAssocID="{B3EA3786-3CCD-47B9-ABD5-C903C6EDFFF7}" presName="rootConnector1" presStyleLbl="node1" presStyleIdx="0" presStyleCnt="0"/>
      <dgm:spPr/>
      <dgm:t>
        <a:bodyPr/>
        <a:lstStyle/>
        <a:p>
          <a:pPr rtl="1"/>
          <a:endParaRPr lang="ar-JO"/>
        </a:p>
      </dgm:t>
    </dgm:pt>
    <dgm:pt modelId="{A986A521-FF2F-4936-A823-04EFF9612C17}" type="pres">
      <dgm:prSet presAssocID="{B3EA3786-3CCD-47B9-ABD5-C903C6EDFFF7}" presName="hierChild2" presStyleCnt="0"/>
      <dgm:spPr/>
    </dgm:pt>
    <dgm:pt modelId="{92E10BF5-858D-4D0A-8F37-1387B463DBB4}" type="pres">
      <dgm:prSet presAssocID="{3C82674F-083D-4501-9CB6-96A1252A68C4}" presName="Name37" presStyleLbl="parChTrans1D2" presStyleIdx="0" presStyleCnt="4"/>
      <dgm:spPr/>
      <dgm:t>
        <a:bodyPr/>
        <a:lstStyle/>
        <a:p>
          <a:pPr rtl="1"/>
          <a:endParaRPr lang="ar-JO"/>
        </a:p>
      </dgm:t>
    </dgm:pt>
    <dgm:pt modelId="{75C84EF7-15BD-4EB4-9E4E-185B1C84B777}" type="pres">
      <dgm:prSet presAssocID="{5567B126-C5FB-4070-8AB1-27643AD24A4D}" presName="hierRoot2" presStyleCnt="0">
        <dgm:presLayoutVars>
          <dgm:hierBranch val="init"/>
        </dgm:presLayoutVars>
      </dgm:prSet>
      <dgm:spPr/>
    </dgm:pt>
    <dgm:pt modelId="{7EE1C597-1D69-4F53-AA95-6784373C2A15}" type="pres">
      <dgm:prSet presAssocID="{5567B126-C5FB-4070-8AB1-27643AD24A4D}" presName="rootComposite" presStyleCnt="0"/>
      <dgm:spPr/>
    </dgm:pt>
    <dgm:pt modelId="{3A0A2982-7DE9-4942-BC29-E8906127DA19}" type="pres">
      <dgm:prSet presAssocID="{5567B126-C5FB-4070-8AB1-27643AD24A4D}" presName="rootText" presStyleLbl="node2" presStyleIdx="0" presStyleCnt="4">
        <dgm:presLayoutVars>
          <dgm:chPref val="3"/>
        </dgm:presLayoutVars>
      </dgm:prSet>
      <dgm:spPr/>
      <dgm:t>
        <a:bodyPr/>
        <a:lstStyle/>
        <a:p>
          <a:pPr rtl="1"/>
          <a:endParaRPr lang="ar-JO"/>
        </a:p>
      </dgm:t>
    </dgm:pt>
    <dgm:pt modelId="{8788A6B2-AC11-461B-95BB-7511095B6459}" type="pres">
      <dgm:prSet presAssocID="{5567B126-C5FB-4070-8AB1-27643AD24A4D}" presName="rootConnector" presStyleLbl="node2" presStyleIdx="0" presStyleCnt="4"/>
      <dgm:spPr/>
      <dgm:t>
        <a:bodyPr/>
        <a:lstStyle/>
        <a:p>
          <a:pPr rtl="1"/>
          <a:endParaRPr lang="ar-JO"/>
        </a:p>
      </dgm:t>
    </dgm:pt>
    <dgm:pt modelId="{6C31CB18-04E2-4289-A7D6-16E134B736AD}" type="pres">
      <dgm:prSet presAssocID="{5567B126-C5FB-4070-8AB1-27643AD24A4D}" presName="hierChild4" presStyleCnt="0"/>
      <dgm:spPr/>
    </dgm:pt>
    <dgm:pt modelId="{2F79E226-61BA-4506-BC45-A552F5B422EF}" type="pres">
      <dgm:prSet presAssocID="{5567B126-C5FB-4070-8AB1-27643AD24A4D}" presName="hierChild5" presStyleCnt="0"/>
      <dgm:spPr/>
    </dgm:pt>
    <dgm:pt modelId="{3A09E72E-EE3D-4475-8F18-B070B7BB7C25}" type="pres">
      <dgm:prSet presAssocID="{6FB43D17-72BB-4F4E-8ABD-FDEF0C538D86}" presName="Name37" presStyleLbl="parChTrans1D2" presStyleIdx="1" presStyleCnt="4"/>
      <dgm:spPr/>
      <dgm:t>
        <a:bodyPr/>
        <a:lstStyle/>
        <a:p>
          <a:pPr rtl="1"/>
          <a:endParaRPr lang="ar-JO"/>
        </a:p>
      </dgm:t>
    </dgm:pt>
    <dgm:pt modelId="{3783DAEF-5E94-491A-8EF4-26EA2DF4390F}" type="pres">
      <dgm:prSet presAssocID="{C82D66F5-C56E-4B50-BDEF-93A9CA6CA733}" presName="hierRoot2" presStyleCnt="0">
        <dgm:presLayoutVars>
          <dgm:hierBranch val="init"/>
        </dgm:presLayoutVars>
      </dgm:prSet>
      <dgm:spPr/>
    </dgm:pt>
    <dgm:pt modelId="{F7DFBC18-B32B-4079-9F16-BD762194BCDD}" type="pres">
      <dgm:prSet presAssocID="{C82D66F5-C56E-4B50-BDEF-93A9CA6CA733}" presName="rootComposite" presStyleCnt="0"/>
      <dgm:spPr/>
    </dgm:pt>
    <dgm:pt modelId="{F9B5BDB2-103F-43A5-921E-AA61E80731BE}" type="pres">
      <dgm:prSet presAssocID="{C82D66F5-C56E-4B50-BDEF-93A9CA6CA733}" presName="rootText" presStyleLbl="node2" presStyleIdx="1" presStyleCnt="4">
        <dgm:presLayoutVars>
          <dgm:chPref val="3"/>
        </dgm:presLayoutVars>
      </dgm:prSet>
      <dgm:spPr/>
      <dgm:t>
        <a:bodyPr/>
        <a:lstStyle/>
        <a:p>
          <a:pPr rtl="1"/>
          <a:endParaRPr lang="ar-JO"/>
        </a:p>
      </dgm:t>
    </dgm:pt>
    <dgm:pt modelId="{86E00929-4932-4101-A461-DB35FC99EC42}" type="pres">
      <dgm:prSet presAssocID="{C82D66F5-C56E-4B50-BDEF-93A9CA6CA733}" presName="rootConnector" presStyleLbl="node2" presStyleIdx="1" presStyleCnt="4"/>
      <dgm:spPr/>
      <dgm:t>
        <a:bodyPr/>
        <a:lstStyle/>
        <a:p>
          <a:pPr rtl="1"/>
          <a:endParaRPr lang="ar-JO"/>
        </a:p>
      </dgm:t>
    </dgm:pt>
    <dgm:pt modelId="{F9F644CE-EE85-4DDA-B0A1-1A580CB12F00}" type="pres">
      <dgm:prSet presAssocID="{C82D66F5-C56E-4B50-BDEF-93A9CA6CA733}" presName="hierChild4" presStyleCnt="0"/>
      <dgm:spPr/>
    </dgm:pt>
    <dgm:pt modelId="{D24FF3E3-7E6E-42D8-A84C-B3D094E9586F}" type="pres">
      <dgm:prSet presAssocID="{C82D66F5-C56E-4B50-BDEF-93A9CA6CA733}" presName="hierChild5" presStyleCnt="0"/>
      <dgm:spPr/>
    </dgm:pt>
    <dgm:pt modelId="{BD3FA6E1-063D-4908-8308-D484BBA380B5}" type="pres">
      <dgm:prSet presAssocID="{C69D2D1D-560D-48FF-9C24-6813AA85A07F}" presName="Name37" presStyleLbl="parChTrans1D2" presStyleIdx="2" presStyleCnt="4"/>
      <dgm:spPr/>
      <dgm:t>
        <a:bodyPr/>
        <a:lstStyle/>
        <a:p>
          <a:pPr rtl="1"/>
          <a:endParaRPr lang="ar-JO"/>
        </a:p>
      </dgm:t>
    </dgm:pt>
    <dgm:pt modelId="{6743DDCB-BE43-4F90-8E4A-4291143F78B4}" type="pres">
      <dgm:prSet presAssocID="{74D0B825-7168-4653-B983-78A73A20B19C}" presName="hierRoot2" presStyleCnt="0">
        <dgm:presLayoutVars>
          <dgm:hierBranch val="init"/>
        </dgm:presLayoutVars>
      </dgm:prSet>
      <dgm:spPr/>
    </dgm:pt>
    <dgm:pt modelId="{B0A8CC93-195B-4E12-83B2-AAAA60E670FC}" type="pres">
      <dgm:prSet presAssocID="{74D0B825-7168-4653-B983-78A73A20B19C}" presName="rootComposite" presStyleCnt="0"/>
      <dgm:spPr/>
    </dgm:pt>
    <dgm:pt modelId="{FF102779-F154-47DB-9455-FF2916463868}" type="pres">
      <dgm:prSet presAssocID="{74D0B825-7168-4653-B983-78A73A20B19C}" presName="rootText" presStyleLbl="node2" presStyleIdx="2" presStyleCnt="4">
        <dgm:presLayoutVars>
          <dgm:chPref val="3"/>
        </dgm:presLayoutVars>
      </dgm:prSet>
      <dgm:spPr/>
      <dgm:t>
        <a:bodyPr/>
        <a:lstStyle/>
        <a:p>
          <a:pPr rtl="1"/>
          <a:endParaRPr lang="ar-JO"/>
        </a:p>
      </dgm:t>
    </dgm:pt>
    <dgm:pt modelId="{93A4D262-DE4B-4600-858C-BD38B04E0AB9}" type="pres">
      <dgm:prSet presAssocID="{74D0B825-7168-4653-B983-78A73A20B19C}" presName="rootConnector" presStyleLbl="node2" presStyleIdx="2" presStyleCnt="4"/>
      <dgm:spPr/>
      <dgm:t>
        <a:bodyPr/>
        <a:lstStyle/>
        <a:p>
          <a:pPr rtl="1"/>
          <a:endParaRPr lang="ar-JO"/>
        </a:p>
      </dgm:t>
    </dgm:pt>
    <dgm:pt modelId="{3B7FB7B0-125B-4ABD-83B5-DC2C1FCD6588}" type="pres">
      <dgm:prSet presAssocID="{74D0B825-7168-4653-B983-78A73A20B19C}" presName="hierChild4" presStyleCnt="0"/>
      <dgm:spPr/>
    </dgm:pt>
    <dgm:pt modelId="{54ED96C9-E1D8-4700-92D6-56EABB4F6814}" type="pres">
      <dgm:prSet presAssocID="{74D0B825-7168-4653-B983-78A73A20B19C}" presName="hierChild5" presStyleCnt="0"/>
      <dgm:spPr/>
    </dgm:pt>
    <dgm:pt modelId="{8C8EA77B-42F4-4086-97CB-4B1AF7917622}" type="pres">
      <dgm:prSet presAssocID="{5C29DE77-6791-4F8F-A8C9-1A613B721274}" presName="Name37" presStyleLbl="parChTrans1D2" presStyleIdx="3" presStyleCnt="4"/>
      <dgm:spPr/>
      <dgm:t>
        <a:bodyPr/>
        <a:lstStyle/>
        <a:p>
          <a:pPr rtl="1"/>
          <a:endParaRPr lang="ar-JO"/>
        </a:p>
      </dgm:t>
    </dgm:pt>
    <dgm:pt modelId="{06E699C2-C159-4FD9-98F8-117FC317E054}" type="pres">
      <dgm:prSet presAssocID="{60DC310F-F535-410F-9E53-46A0B295466B}" presName="hierRoot2" presStyleCnt="0">
        <dgm:presLayoutVars>
          <dgm:hierBranch val="init"/>
        </dgm:presLayoutVars>
      </dgm:prSet>
      <dgm:spPr/>
    </dgm:pt>
    <dgm:pt modelId="{B544C10E-B995-418F-8EC1-EBD0EFE3E60A}" type="pres">
      <dgm:prSet presAssocID="{60DC310F-F535-410F-9E53-46A0B295466B}" presName="rootComposite" presStyleCnt="0"/>
      <dgm:spPr/>
    </dgm:pt>
    <dgm:pt modelId="{D01CCB80-B8E4-4C0D-B57B-61DFBDAB21DF}" type="pres">
      <dgm:prSet presAssocID="{60DC310F-F535-410F-9E53-46A0B295466B}" presName="rootText" presStyleLbl="node2" presStyleIdx="3" presStyleCnt="4">
        <dgm:presLayoutVars>
          <dgm:chPref val="3"/>
        </dgm:presLayoutVars>
      </dgm:prSet>
      <dgm:spPr/>
      <dgm:t>
        <a:bodyPr/>
        <a:lstStyle/>
        <a:p>
          <a:pPr rtl="1"/>
          <a:endParaRPr lang="ar-JO"/>
        </a:p>
      </dgm:t>
    </dgm:pt>
    <dgm:pt modelId="{C0A38298-3D5C-4315-9D7D-3773A365F324}" type="pres">
      <dgm:prSet presAssocID="{60DC310F-F535-410F-9E53-46A0B295466B}" presName="rootConnector" presStyleLbl="node2" presStyleIdx="3" presStyleCnt="4"/>
      <dgm:spPr/>
      <dgm:t>
        <a:bodyPr/>
        <a:lstStyle/>
        <a:p>
          <a:pPr rtl="1"/>
          <a:endParaRPr lang="ar-JO"/>
        </a:p>
      </dgm:t>
    </dgm:pt>
    <dgm:pt modelId="{9552187D-0438-4641-B073-26D097EEB045}" type="pres">
      <dgm:prSet presAssocID="{60DC310F-F535-410F-9E53-46A0B295466B}" presName="hierChild4" presStyleCnt="0"/>
      <dgm:spPr/>
    </dgm:pt>
    <dgm:pt modelId="{ECC9E42E-D57B-4091-A64C-5484C8C4D785}" type="pres">
      <dgm:prSet presAssocID="{60DC310F-F535-410F-9E53-46A0B295466B}" presName="hierChild5" presStyleCnt="0"/>
      <dgm:spPr/>
    </dgm:pt>
    <dgm:pt modelId="{B4963EAC-CD1A-4EA8-B55B-014DE358A654}" type="pres">
      <dgm:prSet presAssocID="{B3EA3786-3CCD-47B9-ABD5-C903C6EDFFF7}" presName="hierChild3" presStyleCnt="0"/>
      <dgm:spPr/>
    </dgm:pt>
  </dgm:ptLst>
  <dgm:cxnLst>
    <dgm:cxn modelId="{6EBBB480-A95A-482A-BBD0-C697C7CDAA61}" srcId="{B3EA3786-3CCD-47B9-ABD5-C903C6EDFFF7}" destId="{5567B126-C5FB-4070-8AB1-27643AD24A4D}" srcOrd="0" destOrd="0" parTransId="{3C82674F-083D-4501-9CB6-96A1252A68C4}" sibTransId="{60B7AFD7-6587-4CB8-AB22-98F03E401538}"/>
    <dgm:cxn modelId="{882CEB1A-00C2-4EAB-92DB-438B2794D0BD}" type="presOf" srcId="{74D0B825-7168-4653-B983-78A73A20B19C}" destId="{93A4D262-DE4B-4600-858C-BD38B04E0AB9}" srcOrd="1" destOrd="0" presId="urn:microsoft.com/office/officeart/2005/8/layout/orgChart1"/>
    <dgm:cxn modelId="{522BF59B-1260-44FE-8D4E-A148754AF71A}" type="presOf" srcId="{5C29DE77-6791-4F8F-A8C9-1A613B721274}" destId="{8C8EA77B-42F4-4086-97CB-4B1AF7917622}" srcOrd="0" destOrd="0" presId="urn:microsoft.com/office/officeart/2005/8/layout/orgChart1"/>
    <dgm:cxn modelId="{5E2923E1-3B1B-44A4-A876-DF795BC075BB}" type="presOf" srcId="{B3EA3786-3CCD-47B9-ABD5-C903C6EDFFF7}" destId="{16D2B688-C5BD-43BA-88A2-CB92E14A69F7}" srcOrd="0" destOrd="0" presId="urn:microsoft.com/office/officeart/2005/8/layout/orgChart1"/>
    <dgm:cxn modelId="{98DAD795-4727-4ED0-8E08-CC82BD7165AE}" type="presOf" srcId="{5567B126-C5FB-4070-8AB1-27643AD24A4D}" destId="{8788A6B2-AC11-461B-95BB-7511095B6459}" srcOrd="1" destOrd="0" presId="urn:microsoft.com/office/officeart/2005/8/layout/orgChart1"/>
    <dgm:cxn modelId="{066309E5-2ABB-4546-8D59-C60B2DD9537F}" type="presOf" srcId="{C82D66F5-C56E-4B50-BDEF-93A9CA6CA733}" destId="{86E00929-4932-4101-A461-DB35FC99EC42}" srcOrd="1" destOrd="0" presId="urn:microsoft.com/office/officeart/2005/8/layout/orgChart1"/>
    <dgm:cxn modelId="{B5EF8E30-2791-45E8-8228-4313D8DC20B9}" srcId="{B3EA3786-3CCD-47B9-ABD5-C903C6EDFFF7}" destId="{C82D66F5-C56E-4B50-BDEF-93A9CA6CA733}" srcOrd="1" destOrd="0" parTransId="{6FB43D17-72BB-4F4E-8ABD-FDEF0C538D86}" sibTransId="{34D9A4CF-CBAD-4E6F-B942-F5CFDA262FDF}"/>
    <dgm:cxn modelId="{66237ED4-7D58-45BC-84E6-6BC0F9D55320}" type="presOf" srcId="{74D0B825-7168-4653-B983-78A73A20B19C}" destId="{FF102779-F154-47DB-9455-FF2916463868}" srcOrd="0" destOrd="0" presId="urn:microsoft.com/office/officeart/2005/8/layout/orgChart1"/>
    <dgm:cxn modelId="{1FF1B11D-1B3A-4EC4-BCF7-D961DF4F8AD6}" type="presOf" srcId="{C69D2D1D-560D-48FF-9C24-6813AA85A07F}" destId="{BD3FA6E1-063D-4908-8308-D484BBA380B5}" srcOrd="0" destOrd="0" presId="urn:microsoft.com/office/officeart/2005/8/layout/orgChart1"/>
    <dgm:cxn modelId="{E978EE76-801F-4D19-B085-BBF15FC85970}" type="presOf" srcId="{60DC310F-F535-410F-9E53-46A0B295466B}" destId="{D01CCB80-B8E4-4C0D-B57B-61DFBDAB21DF}" srcOrd="0" destOrd="0" presId="urn:microsoft.com/office/officeart/2005/8/layout/orgChart1"/>
    <dgm:cxn modelId="{B879FF90-8040-4CB1-B910-E86D34B52694}" srcId="{B3EA3786-3CCD-47B9-ABD5-C903C6EDFFF7}" destId="{60DC310F-F535-410F-9E53-46A0B295466B}" srcOrd="3" destOrd="0" parTransId="{5C29DE77-6791-4F8F-A8C9-1A613B721274}" sibTransId="{E0C6FD12-2796-41F2-B240-0A9A3E0C827A}"/>
    <dgm:cxn modelId="{F9A55D82-25FC-4538-9E6A-6D1CC9C9FC0F}" type="presOf" srcId="{6FB43D17-72BB-4F4E-8ABD-FDEF0C538D86}" destId="{3A09E72E-EE3D-4475-8F18-B070B7BB7C25}" srcOrd="0" destOrd="0" presId="urn:microsoft.com/office/officeart/2005/8/layout/orgChart1"/>
    <dgm:cxn modelId="{C472D9DF-7DAF-458A-B568-232F8CD4E712}" type="presOf" srcId="{793489CF-1778-4D09-858E-43027483F045}" destId="{5C1EF328-EF12-4A7F-AFDE-5DBE4606E33C}" srcOrd="0" destOrd="0" presId="urn:microsoft.com/office/officeart/2005/8/layout/orgChart1"/>
    <dgm:cxn modelId="{4AD83414-7622-4CF1-B4AB-AC87F60C4F36}" srcId="{793489CF-1778-4D09-858E-43027483F045}" destId="{B3EA3786-3CCD-47B9-ABD5-C903C6EDFFF7}" srcOrd="0" destOrd="0" parTransId="{EC8C8704-711F-4373-91CB-398702C0B62F}" sibTransId="{7E3D0462-7E03-4D0E-96AF-9D2ADB3B4B5A}"/>
    <dgm:cxn modelId="{758D2C35-E332-4460-9C0E-0BA4C3261397}" type="presOf" srcId="{60DC310F-F535-410F-9E53-46A0B295466B}" destId="{C0A38298-3D5C-4315-9D7D-3773A365F324}" srcOrd="1" destOrd="0" presId="urn:microsoft.com/office/officeart/2005/8/layout/orgChart1"/>
    <dgm:cxn modelId="{2614641A-E6FF-42F3-80D5-9FF939701F96}" type="presOf" srcId="{B3EA3786-3CCD-47B9-ABD5-C903C6EDFFF7}" destId="{60E44156-4E07-47C2-AF8E-6B51AE75FFC1}" srcOrd="1" destOrd="0" presId="urn:microsoft.com/office/officeart/2005/8/layout/orgChart1"/>
    <dgm:cxn modelId="{7DA93743-1BE5-4148-BE75-196AE5B3A5DA}" type="presOf" srcId="{C82D66F5-C56E-4B50-BDEF-93A9CA6CA733}" destId="{F9B5BDB2-103F-43A5-921E-AA61E80731BE}" srcOrd="0" destOrd="0" presId="urn:microsoft.com/office/officeart/2005/8/layout/orgChart1"/>
    <dgm:cxn modelId="{1AEB7654-9C7A-4A35-BBA1-6B1D8968A741}" type="presOf" srcId="{5567B126-C5FB-4070-8AB1-27643AD24A4D}" destId="{3A0A2982-7DE9-4942-BC29-E8906127DA19}" srcOrd="0" destOrd="0" presId="urn:microsoft.com/office/officeart/2005/8/layout/orgChart1"/>
    <dgm:cxn modelId="{FF8A074B-BC9C-4417-876F-15EEEFC325E4}" srcId="{B3EA3786-3CCD-47B9-ABD5-C903C6EDFFF7}" destId="{74D0B825-7168-4653-B983-78A73A20B19C}" srcOrd="2" destOrd="0" parTransId="{C69D2D1D-560D-48FF-9C24-6813AA85A07F}" sibTransId="{4647F782-4510-4DE5-B24F-3F548E85FA6F}"/>
    <dgm:cxn modelId="{47334715-251E-4F15-AE26-492E7C6D8BE0}" type="presOf" srcId="{3C82674F-083D-4501-9CB6-96A1252A68C4}" destId="{92E10BF5-858D-4D0A-8F37-1387B463DBB4}" srcOrd="0" destOrd="0" presId="urn:microsoft.com/office/officeart/2005/8/layout/orgChart1"/>
    <dgm:cxn modelId="{DB5E00EA-0562-43F2-AD9C-75B6696F350B}" type="presParOf" srcId="{5C1EF328-EF12-4A7F-AFDE-5DBE4606E33C}" destId="{6ED17D3F-0238-4C75-948F-2FA641EDF781}" srcOrd="0" destOrd="0" presId="urn:microsoft.com/office/officeart/2005/8/layout/orgChart1"/>
    <dgm:cxn modelId="{F2054CDD-B99D-42A0-BE18-BF48C0868B43}" type="presParOf" srcId="{6ED17D3F-0238-4C75-948F-2FA641EDF781}" destId="{40952079-6DAD-4C55-99E4-65660B720421}" srcOrd="0" destOrd="0" presId="urn:microsoft.com/office/officeart/2005/8/layout/orgChart1"/>
    <dgm:cxn modelId="{E2D504B6-4CD6-41E8-B683-FFE42A8AA1CA}" type="presParOf" srcId="{40952079-6DAD-4C55-99E4-65660B720421}" destId="{16D2B688-C5BD-43BA-88A2-CB92E14A69F7}" srcOrd="0" destOrd="0" presId="urn:microsoft.com/office/officeart/2005/8/layout/orgChart1"/>
    <dgm:cxn modelId="{6914EDA0-76A3-4E2F-83CC-0AD9B34D3080}" type="presParOf" srcId="{40952079-6DAD-4C55-99E4-65660B720421}" destId="{60E44156-4E07-47C2-AF8E-6B51AE75FFC1}" srcOrd="1" destOrd="0" presId="urn:microsoft.com/office/officeart/2005/8/layout/orgChart1"/>
    <dgm:cxn modelId="{49E87DDA-C059-4014-B5F5-534A4F85238B}" type="presParOf" srcId="{6ED17D3F-0238-4C75-948F-2FA641EDF781}" destId="{A986A521-FF2F-4936-A823-04EFF9612C17}" srcOrd="1" destOrd="0" presId="urn:microsoft.com/office/officeart/2005/8/layout/orgChart1"/>
    <dgm:cxn modelId="{40737664-EDB4-4A0B-9789-F2D7B1BA8FE5}" type="presParOf" srcId="{A986A521-FF2F-4936-A823-04EFF9612C17}" destId="{92E10BF5-858D-4D0A-8F37-1387B463DBB4}" srcOrd="0" destOrd="0" presId="urn:microsoft.com/office/officeart/2005/8/layout/orgChart1"/>
    <dgm:cxn modelId="{D020F99F-6686-4132-848C-96590D0B203C}" type="presParOf" srcId="{A986A521-FF2F-4936-A823-04EFF9612C17}" destId="{75C84EF7-15BD-4EB4-9E4E-185B1C84B777}" srcOrd="1" destOrd="0" presId="urn:microsoft.com/office/officeart/2005/8/layout/orgChart1"/>
    <dgm:cxn modelId="{CE4F17D1-B203-4F7C-BC33-459471E830D8}" type="presParOf" srcId="{75C84EF7-15BD-4EB4-9E4E-185B1C84B777}" destId="{7EE1C597-1D69-4F53-AA95-6784373C2A15}" srcOrd="0" destOrd="0" presId="urn:microsoft.com/office/officeart/2005/8/layout/orgChart1"/>
    <dgm:cxn modelId="{A918111B-81AD-4878-9AC6-588A9A69F951}" type="presParOf" srcId="{7EE1C597-1D69-4F53-AA95-6784373C2A15}" destId="{3A0A2982-7DE9-4942-BC29-E8906127DA19}" srcOrd="0" destOrd="0" presId="urn:microsoft.com/office/officeart/2005/8/layout/orgChart1"/>
    <dgm:cxn modelId="{5A29F02C-8DAA-4103-820E-E42BE2B277C4}" type="presParOf" srcId="{7EE1C597-1D69-4F53-AA95-6784373C2A15}" destId="{8788A6B2-AC11-461B-95BB-7511095B6459}" srcOrd="1" destOrd="0" presId="urn:microsoft.com/office/officeart/2005/8/layout/orgChart1"/>
    <dgm:cxn modelId="{FEE4713A-1C0C-420B-8773-3EDB8B479C4D}" type="presParOf" srcId="{75C84EF7-15BD-4EB4-9E4E-185B1C84B777}" destId="{6C31CB18-04E2-4289-A7D6-16E134B736AD}" srcOrd="1" destOrd="0" presId="urn:microsoft.com/office/officeart/2005/8/layout/orgChart1"/>
    <dgm:cxn modelId="{F7390E58-ECFC-44EF-96AC-1C63F09A0D4E}" type="presParOf" srcId="{75C84EF7-15BD-4EB4-9E4E-185B1C84B777}" destId="{2F79E226-61BA-4506-BC45-A552F5B422EF}" srcOrd="2" destOrd="0" presId="urn:microsoft.com/office/officeart/2005/8/layout/orgChart1"/>
    <dgm:cxn modelId="{5F201F31-2636-438F-A06B-B746F27961CB}" type="presParOf" srcId="{A986A521-FF2F-4936-A823-04EFF9612C17}" destId="{3A09E72E-EE3D-4475-8F18-B070B7BB7C25}" srcOrd="2" destOrd="0" presId="urn:microsoft.com/office/officeart/2005/8/layout/orgChart1"/>
    <dgm:cxn modelId="{8F310960-3711-49F6-B307-602FE34D4AC9}" type="presParOf" srcId="{A986A521-FF2F-4936-A823-04EFF9612C17}" destId="{3783DAEF-5E94-491A-8EF4-26EA2DF4390F}" srcOrd="3" destOrd="0" presId="urn:microsoft.com/office/officeart/2005/8/layout/orgChart1"/>
    <dgm:cxn modelId="{1E7176AD-CB76-430A-8FF6-3B558298BFFF}" type="presParOf" srcId="{3783DAEF-5E94-491A-8EF4-26EA2DF4390F}" destId="{F7DFBC18-B32B-4079-9F16-BD762194BCDD}" srcOrd="0" destOrd="0" presId="urn:microsoft.com/office/officeart/2005/8/layout/orgChart1"/>
    <dgm:cxn modelId="{953393E4-AED6-4C90-BCF1-789B9B9C3B76}" type="presParOf" srcId="{F7DFBC18-B32B-4079-9F16-BD762194BCDD}" destId="{F9B5BDB2-103F-43A5-921E-AA61E80731BE}" srcOrd="0" destOrd="0" presId="urn:microsoft.com/office/officeart/2005/8/layout/orgChart1"/>
    <dgm:cxn modelId="{D875BB5A-7B9C-448F-B59A-0F585F3E7A29}" type="presParOf" srcId="{F7DFBC18-B32B-4079-9F16-BD762194BCDD}" destId="{86E00929-4932-4101-A461-DB35FC99EC42}" srcOrd="1" destOrd="0" presId="urn:microsoft.com/office/officeart/2005/8/layout/orgChart1"/>
    <dgm:cxn modelId="{F860EADD-FE8A-4400-B045-9BA48F668826}" type="presParOf" srcId="{3783DAEF-5E94-491A-8EF4-26EA2DF4390F}" destId="{F9F644CE-EE85-4DDA-B0A1-1A580CB12F00}" srcOrd="1" destOrd="0" presId="urn:microsoft.com/office/officeart/2005/8/layout/orgChart1"/>
    <dgm:cxn modelId="{8AB5DD35-C43F-4E48-90B5-0D1C79BCA256}" type="presParOf" srcId="{3783DAEF-5E94-491A-8EF4-26EA2DF4390F}" destId="{D24FF3E3-7E6E-42D8-A84C-B3D094E9586F}" srcOrd="2" destOrd="0" presId="urn:microsoft.com/office/officeart/2005/8/layout/orgChart1"/>
    <dgm:cxn modelId="{4C9836D2-F81D-470C-A944-F32BF1C9DB81}" type="presParOf" srcId="{A986A521-FF2F-4936-A823-04EFF9612C17}" destId="{BD3FA6E1-063D-4908-8308-D484BBA380B5}" srcOrd="4" destOrd="0" presId="urn:microsoft.com/office/officeart/2005/8/layout/orgChart1"/>
    <dgm:cxn modelId="{0B0E6061-2D3B-4D88-9C07-EC04C3E7971A}" type="presParOf" srcId="{A986A521-FF2F-4936-A823-04EFF9612C17}" destId="{6743DDCB-BE43-4F90-8E4A-4291143F78B4}" srcOrd="5" destOrd="0" presId="urn:microsoft.com/office/officeart/2005/8/layout/orgChart1"/>
    <dgm:cxn modelId="{E77D74F8-F340-411A-B947-767ABC3D38F9}" type="presParOf" srcId="{6743DDCB-BE43-4F90-8E4A-4291143F78B4}" destId="{B0A8CC93-195B-4E12-83B2-AAAA60E670FC}" srcOrd="0" destOrd="0" presId="urn:microsoft.com/office/officeart/2005/8/layout/orgChart1"/>
    <dgm:cxn modelId="{BEAC46A7-B345-48DD-B5DC-BC3BBB6E2FD3}" type="presParOf" srcId="{B0A8CC93-195B-4E12-83B2-AAAA60E670FC}" destId="{FF102779-F154-47DB-9455-FF2916463868}" srcOrd="0" destOrd="0" presId="urn:microsoft.com/office/officeart/2005/8/layout/orgChart1"/>
    <dgm:cxn modelId="{89344068-1BA5-4BBD-8B41-0C0314A31298}" type="presParOf" srcId="{B0A8CC93-195B-4E12-83B2-AAAA60E670FC}" destId="{93A4D262-DE4B-4600-858C-BD38B04E0AB9}" srcOrd="1" destOrd="0" presId="urn:microsoft.com/office/officeart/2005/8/layout/orgChart1"/>
    <dgm:cxn modelId="{B3E3FF62-D3A6-4F26-BC3A-BB799A101218}" type="presParOf" srcId="{6743DDCB-BE43-4F90-8E4A-4291143F78B4}" destId="{3B7FB7B0-125B-4ABD-83B5-DC2C1FCD6588}" srcOrd="1" destOrd="0" presId="urn:microsoft.com/office/officeart/2005/8/layout/orgChart1"/>
    <dgm:cxn modelId="{7A13040A-A782-4007-B207-7C25C3D65C8D}" type="presParOf" srcId="{6743DDCB-BE43-4F90-8E4A-4291143F78B4}" destId="{54ED96C9-E1D8-4700-92D6-56EABB4F6814}" srcOrd="2" destOrd="0" presId="urn:microsoft.com/office/officeart/2005/8/layout/orgChart1"/>
    <dgm:cxn modelId="{3352BE5B-371A-4EB6-BD42-4BFCF3F0F47C}" type="presParOf" srcId="{A986A521-FF2F-4936-A823-04EFF9612C17}" destId="{8C8EA77B-42F4-4086-97CB-4B1AF7917622}" srcOrd="6" destOrd="0" presId="urn:microsoft.com/office/officeart/2005/8/layout/orgChart1"/>
    <dgm:cxn modelId="{752055DF-B7A5-4357-8603-051669496244}" type="presParOf" srcId="{A986A521-FF2F-4936-A823-04EFF9612C17}" destId="{06E699C2-C159-4FD9-98F8-117FC317E054}" srcOrd="7" destOrd="0" presId="urn:microsoft.com/office/officeart/2005/8/layout/orgChart1"/>
    <dgm:cxn modelId="{EC734753-8DEC-4FD4-B9D1-42CCA784EBA5}" type="presParOf" srcId="{06E699C2-C159-4FD9-98F8-117FC317E054}" destId="{B544C10E-B995-418F-8EC1-EBD0EFE3E60A}" srcOrd="0" destOrd="0" presId="urn:microsoft.com/office/officeart/2005/8/layout/orgChart1"/>
    <dgm:cxn modelId="{965A1DA0-BB04-4D9A-9283-C28F4520A813}" type="presParOf" srcId="{B544C10E-B995-418F-8EC1-EBD0EFE3E60A}" destId="{D01CCB80-B8E4-4C0D-B57B-61DFBDAB21DF}" srcOrd="0" destOrd="0" presId="urn:microsoft.com/office/officeart/2005/8/layout/orgChart1"/>
    <dgm:cxn modelId="{49D04ADD-39E8-46C3-B97F-8C74BCFD60EF}" type="presParOf" srcId="{B544C10E-B995-418F-8EC1-EBD0EFE3E60A}" destId="{C0A38298-3D5C-4315-9D7D-3773A365F324}" srcOrd="1" destOrd="0" presId="urn:microsoft.com/office/officeart/2005/8/layout/orgChart1"/>
    <dgm:cxn modelId="{4420C6EA-5129-4424-9E0E-E3987F9F1991}" type="presParOf" srcId="{06E699C2-C159-4FD9-98F8-117FC317E054}" destId="{9552187D-0438-4641-B073-26D097EEB045}" srcOrd="1" destOrd="0" presId="urn:microsoft.com/office/officeart/2005/8/layout/orgChart1"/>
    <dgm:cxn modelId="{14BCB0A8-4763-4F26-9D61-DC9054834591}" type="presParOf" srcId="{06E699C2-C159-4FD9-98F8-117FC317E054}" destId="{ECC9E42E-D57B-4091-A64C-5484C8C4D785}" srcOrd="2" destOrd="0" presId="urn:microsoft.com/office/officeart/2005/8/layout/orgChart1"/>
    <dgm:cxn modelId="{AB3AA770-9803-4256-B2B6-724F9F20B5FF}" type="presParOf" srcId="{6ED17D3F-0238-4C75-948F-2FA641EDF781}" destId="{B4963EAC-CD1A-4EA8-B55B-014DE358A654}"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3489CF-1778-4D09-858E-43027483F045}"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5567B126-C5FB-4070-8AB1-27643AD24A4D}">
      <dgm:prSet phldrT="[Text]"/>
      <dgm:spPr/>
      <dgm:t>
        <a:bodyPr/>
        <a:lstStyle/>
        <a:p>
          <a:r>
            <a:rPr lang="en-US" dirty="0"/>
            <a:t>Type 1</a:t>
          </a:r>
        </a:p>
      </dgm:t>
    </dgm:pt>
    <dgm:pt modelId="{3C82674F-083D-4501-9CB6-96A1252A68C4}" type="parTrans" cxnId="{6EBBB480-A95A-482A-BBD0-C697C7CDAA61}">
      <dgm:prSet/>
      <dgm:spPr/>
      <dgm:t>
        <a:bodyPr/>
        <a:lstStyle/>
        <a:p>
          <a:endParaRPr lang="en-US"/>
        </a:p>
      </dgm:t>
    </dgm:pt>
    <dgm:pt modelId="{60B7AFD7-6587-4CB8-AB22-98F03E401538}" type="sibTrans" cxnId="{6EBBB480-A95A-482A-BBD0-C697C7CDAA61}">
      <dgm:prSet/>
      <dgm:spPr/>
      <dgm:t>
        <a:bodyPr/>
        <a:lstStyle/>
        <a:p>
          <a:endParaRPr lang="en-US"/>
        </a:p>
      </dgm:t>
    </dgm:pt>
    <dgm:pt modelId="{C82D66F5-C56E-4B50-BDEF-93A9CA6CA733}">
      <dgm:prSet phldrT="[Text]"/>
      <dgm:spPr/>
      <dgm:t>
        <a:bodyPr/>
        <a:lstStyle/>
        <a:p>
          <a:r>
            <a:rPr lang="en-US" dirty="0"/>
            <a:t>Type 2</a:t>
          </a:r>
        </a:p>
      </dgm:t>
    </dgm:pt>
    <dgm:pt modelId="{6FB43D17-72BB-4F4E-8ABD-FDEF0C538D86}" type="parTrans" cxnId="{B5EF8E30-2791-45E8-8228-4313D8DC20B9}">
      <dgm:prSet/>
      <dgm:spPr/>
      <dgm:t>
        <a:bodyPr/>
        <a:lstStyle/>
        <a:p>
          <a:endParaRPr lang="en-US"/>
        </a:p>
      </dgm:t>
    </dgm:pt>
    <dgm:pt modelId="{34D9A4CF-CBAD-4E6F-B942-F5CFDA262FDF}" type="sibTrans" cxnId="{B5EF8E30-2791-45E8-8228-4313D8DC20B9}">
      <dgm:prSet/>
      <dgm:spPr/>
      <dgm:t>
        <a:bodyPr/>
        <a:lstStyle/>
        <a:p>
          <a:endParaRPr lang="en-US"/>
        </a:p>
      </dgm:t>
    </dgm:pt>
    <dgm:pt modelId="{74D0B825-7168-4653-B983-78A73A20B19C}">
      <dgm:prSet/>
      <dgm:spPr/>
      <dgm:t>
        <a:bodyPr/>
        <a:lstStyle/>
        <a:p>
          <a:r>
            <a:rPr lang="en-US" dirty="0"/>
            <a:t>Other </a:t>
          </a:r>
        </a:p>
      </dgm:t>
    </dgm:pt>
    <dgm:pt modelId="{C69D2D1D-560D-48FF-9C24-6813AA85A07F}" type="parTrans" cxnId="{FF8A074B-BC9C-4417-876F-15EEEFC325E4}">
      <dgm:prSet/>
      <dgm:spPr/>
      <dgm:t>
        <a:bodyPr/>
        <a:lstStyle/>
        <a:p>
          <a:endParaRPr lang="en-US"/>
        </a:p>
      </dgm:t>
    </dgm:pt>
    <dgm:pt modelId="{4647F782-4510-4DE5-B24F-3F548E85FA6F}" type="sibTrans" cxnId="{FF8A074B-BC9C-4417-876F-15EEEFC325E4}">
      <dgm:prSet/>
      <dgm:spPr/>
      <dgm:t>
        <a:bodyPr/>
        <a:lstStyle/>
        <a:p>
          <a:endParaRPr lang="en-US"/>
        </a:p>
      </dgm:t>
    </dgm:pt>
    <dgm:pt modelId="{60DC310F-F535-410F-9E53-46A0B295466B}">
      <dgm:prSet/>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Gestational </a:t>
          </a:r>
        </a:p>
      </dgm:t>
    </dgm:pt>
    <dgm:pt modelId="{5C29DE77-6791-4F8F-A8C9-1A613B721274}" type="parTrans" cxnId="{B879FF90-8040-4CB1-B910-E86D34B52694}">
      <dgm:prSet/>
      <dgm:spPr/>
      <dgm:t>
        <a:bodyPr/>
        <a:lstStyle/>
        <a:p>
          <a:endParaRPr lang="en-US"/>
        </a:p>
      </dgm:t>
    </dgm:pt>
    <dgm:pt modelId="{E0C6FD12-2796-41F2-B240-0A9A3E0C827A}" type="sibTrans" cxnId="{B879FF90-8040-4CB1-B910-E86D34B52694}">
      <dgm:prSet/>
      <dgm:spPr/>
      <dgm:t>
        <a:bodyPr/>
        <a:lstStyle/>
        <a:p>
          <a:endParaRPr lang="en-US"/>
        </a:p>
      </dgm:t>
    </dgm:pt>
    <dgm:pt modelId="{B3EA3786-3CCD-47B9-ABD5-C903C6EDFFF7}">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600" dirty="0"/>
            <a:t>Classification of DIABETES MELLITUS</a:t>
          </a:r>
        </a:p>
      </dgm:t>
    </dgm:pt>
    <dgm:pt modelId="{7E3D0462-7E03-4D0E-96AF-9D2ADB3B4B5A}" type="sibTrans" cxnId="{4AD83414-7622-4CF1-B4AB-AC87F60C4F36}">
      <dgm:prSet/>
      <dgm:spPr/>
      <dgm:t>
        <a:bodyPr/>
        <a:lstStyle/>
        <a:p>
          <a:endParaRPr lang="en-US"/>
        </a:p>
      </dgm:t>
    </dgm:pt>
    <dgm:pt modelId="{EC8C8704-711F-4373-91CB-398702C0B62F}" type="parTrans" cxnId="{4AD83414-7622-4CF1-B4AB-AC87F60C4F36}">
      <dgm:prSet/>
      <dgm:spPr/>
      <dgm:t>
        <a:bodyPr/>
        <a:lstStyle/>
        <a:p>
          <a:endParaRPr lang="en-US"/>
        </a:p>
      </dgm:t>
    </dgm:pt>
    <dgm:pt modelId="{7D9C8811-7CE0-43C5-BBF2-5164BABC592C}" type="asst">
      <dgm:prSet/>
      <dgm:spPr/>
      <dgm:t>
        <a:bodyPr/>
        <a:lstStyle/>
        <a:p>
          <a:pPr algn="l"/>
          <a:r>
            <a:rPr lang="en-US" dirty="0"/>
            <a:t>Glucose intolerance during pregnancy due to metabolic and hormonal changes</a:t>
          </a:r>
        </a:p>
      </dgm:t>
    </dgm:pt>
    <dgm:pt modelId="{9DBF0B0D-BF39-4F73-90FB-8585169CFB7E}" type="parTrans" cxnId="{CC47E8E6-1CEC-434C-8C70-3B55F2D87558}">
      <dgm:prSet/>
      <dgm:spPr/>
      <dgm:t>
        <a:bodyPr/>
        <a:lstStyle/>
        <a:p>
          <a:endParaRPr lang="en-US"/>
        </a:p>
      </dgm:t>
    </dgm:pt>
    <dgm:pt modelId="{AB9690CB-3C80-4257-B1E7-487DDB750F40}" type="sibTrans" cxnId="{CC47E8E6-1CEC-434C-8C70-3B55F2D87558}">
      <dgm:prSet/>
      <dgm:spPr/>
      <dgm:t>
        <a:bodyPr/>
        <a:lstStyle/>
        <a:p>
          <a:endParaRPr lang="en-US"/>
        </a:p>
      </dgm:t>
    </dgm:pt>
    <dgm:pt modelId="{5C1EF328-EF12-4A7F-AFDE-5DBE4606E33C}" type="pres">
      <dgm:prSet presAssocID="{793489CF-1778-4D09-858E-43027483F045}" presName="hierChild1" presStyleCnt="0">
        <dgm:presLayoutVars>
          <dgm:orgChart val="1"/>
          <dgm:chPref val="1"/>
          <dgm:dir/>
          <dgm:animOne val="branch"/>
          <dgm:animLvl val="lvl"/>
          <dgm:resizeHandles/>
        </dgm:presLayoutVars>
      </dgm:prSet>
      <dgm:spPr/>
      <dgm:t>
        <a:bodyPr/>
        <a:lstStyle/>
        <a:p>
          <a:pPr rtl="1"/>
          <a:endParaRPr lang="ar-JO"/>
        </a:p>
      </dgm:t>
    </dgm:pt>
    <dgm:pt modelId="{6ED17D3F-0238-4C75-948F-2FA641EDF781}" type="pres">
      <dgm:prSet presAssocID="{B3EA3786-3CCD-47B9-ABD5-C903C6EDFFF7}" presName="hierRoot1" presStyleCnt="0">
        <dgm:presLayoutVars>
          <dgm:hierBranch val="init"/>
        </dgm:presLayoutVars>
      </dgm:prSet>
      <dgm:spPr/>
    </dgm:pt>
    <dgm:pt modelId="{40952079-6DAD-4C55-99E4-65660B720421}" type="pres">
      <dgm:prSet presAssocID="{B3EA3786-3CCD-47B9-ABD5-C903C6EDFFF7}" presName="rootComposite1" presStyleCnt="0"/>
      <dgm:spPr/>
    </dgm:pt>
    <dgm:pt modelId="{16D2B688-C5BD-43BA-88A2-CB92E14A69F7}" type="pres">
      <dgm:prSet presAssocID="{B3EA3786-3CCD-47B9-ABD5-C903C6EDFFF7}" presName="rootText1" presStyleLbl="node0" presStyleIdx="0" presStyleCnt="1" custScaleX="446314">
        <dgm:presLayoutVars>
          <dgm:chPref val="3"/>
        </dgm:presLayoutVars>
      </dgm:prSet>
      <dgm:spPr/>
      <dgm:t>
        <a:bodyPr/>
        <a:lstStyle/>
        <a:p>
          <a:pPr rtl="1"/>
          <a:endParaRPr lang="ar-JO"/>
        </a:p>
      </dgm:t>
    </dgm:pt>
    <dgm:pt modelId="{60E44156-4E07-47C2-AF8E-6B51AE75FFC1}" type="pres">
      <dgm:prSet presAssocID="{B3EA3786-3CCD-47B9-ABD5-C903C6EDFFF7}" presName="rootConnector1" presStyleLbl="node1" presStyleIdx="0" presStyleCnt="0"/>
      <dgm:spPr/>
      <dgm:t>
        <a:bodyPr/>
        <a:lstStyle/>
        <a:p>
          <a:pPr rtl="1"/>
          <a:endParaRPr lang="ar-JO"/>
        </a:p>
      </dgm:t>
    </dgm:pt>
    <dgm:pt modelId="{A986A521-FF2F-4936-A823-04EFF9612C17}" type="pres">
      <dgm:prSet presAssocID="{B3EA3786-3CCD-47B9-ABD5-C903C6EDFFF7}" presName="hierChild2" presStyleCnt="0"/>
      <dgm:spPr/>
    </dgm:pt>
    <dgm:pt modelId="{92E10BF5-858D-4D0A-8F37-1387B463DBB4}" type="pres">
      <dgm:prSet presAssocID="{3C82674F-083D-4501-9CB6-96A1252A68C4}" presName="Name37" presStyleLbl="parChTrans1D2" presStyleIdx="0" presStyleCnt="4"/>
      <dgm:spPr/>
      <dgm:t>
        <a:bodyPr/>
        <a:lstStyle/>
        <a:p>
          <a:pPr rtl="1"/>
          <a:endParaRPr lang="ar-JO"/>
        </a:p>
      </dgm:t>
    </dgm:pt>
    <dgm:pt modelId="{75C84EF7-15BD-4EB4-9E4E-185B1C84B777}" type="pres">
      <dgm:prSet presAssocID="{5567B126-C5FB-4070-8AB1-27643AD24A4D}" presName="hierRoot2" presStyleCnt="0">
        <dgm:presLayoutVars>
          <dgm:hierBranch val="init"/>
        </dgm:presLayoutVars>
      </dgm:prSet>
      <dgm:spPr/>
    </dgm:pt>
    <dgm:pt modelId="{7EE1C597-1D69-4F53-AA95-6784373C2A15}" type="pres">
      <dgm:prSet presAssocID="{5567B126-C5FB-4070-8AB1-27643AD24A4D}" presName="rootComposite" presStyleCnt="0"/>
      <dgm:spPr/>
    </dgm:pt>
    <dgm:pt modelId="{3A0A2982-7DE9-4942-BC29-E8906127DA19}" type="pres">
      <dgm:prSet presAssocID="{5567B126-C5FB-4070-8AB1-27643AD24A4D}" presName="rootText" presStyleLbl="node2" presStyleIdx="0" presStyleCnt="4">
        <dgm:presLayoutVars>
          <dgm:chPref val="3"/>
        </dgm:presLayoutVars>
      </dgm:prSet>
      <dgm:spPr/>
      <dgm:t>
        <a:bodyPr/>
        <a:lstStyle/>
        <a:p>
          <a:pPr rtl="1"/>
          <a:endParaRPr lang="ar-JO"/>
        </a:p>
      </dgm:t>
    </dgm:pt>
    <dgm:pt modelId="{8788A6B2-AC11-461B-95BB-7511095B6459}" type="pres">
      <dgm:prSet presAssocID="{5567B126-C5FB-4070-8AB1-27643AD24A4D}" presName="rootConnector" presStyleLbl="node2" presStyleIdx="0" presStyleCnt="4"/>
      <dgm:spPr/>
      <dgm:t>
        <a:bodyPr/>
        <a:lstStyle/>
        <a:p>
          <a:pPr rtl="1"/>
          <a:endParaRPr lang="ar-JO"/>
        </a:p>
      </dgm:t>
    </dgm:pt>
    <dgm:pt modelId="{6C31CB18-04E2-4289-A7D6-16E134B736AD}" type="pres">
      <dgm:prSet presAssocID="{5567B126-C5FB-4070-8AB1-27643AD24A4D}" presName="hierChild4" presStyleCnt="0"/>
      <dgm:spPr/>
    </dgm:pt>
    <dgm:pt modelId="{2F79E226-61BA-4506-BC45-A552F5B422EF}" type="pres">
      <dgm:prSet presAssocID="{5567B126-C5FB-4070-8AB1-27643AD24A4D}" presName="hierChild5" presStyleCnt="0"/>
      <dgm:spPr/>
    </dgm:pt>
    <dgm:pt modelId="{3A09E72E-EE3D-4475-8F18-B070B7BB7C25}" type="pres">
      <dgm:prSet presAssocID="{6FB43D17-72BB-4F4E-8ABD-FDEF0C538D86}" presName="Name37" presStyleLbl="parChTrans1D2" presStyleIdx="1" presStyleCnt="4"/>
      <dgm:spPr/>
      <dgm:t>
        <a:bodyPr/>
        <a:lstStyle/>
        <a:p>
          <a:pPr rtl="1"/>
          <a:endParaRPr lang="ar-JO"/>
        </a:p>
      </dgm:t>
    </dgm:pt>
    <dgm:pt modelId="{3783DAEF-5E94-491A-8EF4-26EA2DF4390F}" type="pres">
      <dgm:prSet presAssocID="{C82D66F5-C56E-4B50-BDEF-93A9CA6CA733}" presName="hierRoot2" presStyleCnt="0">
        <dgm:presLayoutVars>
          <dgm:hierBranch val="init"/>
        </dgm:presLayoutVars>
      </dgm:prSet>
      <dgm:spPr/>
    </dgm:pt>
    <dgm:pt modelId="{F7DFBC18-B32B-4079-9F16-BD762194BCDD}" type="pres">
      <dgm:prSet presAssocID="{C82D66F5-C56E-4B50-BDEF-93A9CA6CA733}" presName="rootComposite" presStyleCnt="0"/>
      <dgm:spPr/>
    </dgm:pt>
    <dgm:pt modelId="{F9B5BDB2-103F-43A5-921E-AA61E80731BE}" type="pres">
      <dgm:prSet presAssocID="{C82D66F5-C56E-4B50-BDEF-93A9CA6CA733}" presName="rootText" presStyleLbl="node2" presStyleIdx="1" presStyleCnt="4">
        <dgm:presLayoutVars>
          <dgm:chPref val="3"/>
        </dgm:presLayoutVars>
      </dgm:prSet>
      <dgm:spPr/>
      <dgm:t>
        <a:bodyPr/>
        <a:lstStyle/>
        <a:p>
          <a:pPr rtl="1"/>
          <a:endParaRPr lang="ar-JO"/>
        </a:p>
      </dgm:t>
    </dgm:pt>
    <dgm:pt modelId="{86E00929-4932-4101-A461-DB35FC99EC42}" type="pres">
      <dgm:prSet presAssocID="{C82D66F5-C56E-4B50-BDEF-93A9CA6CA733}" presName="rootConnector" presStyleLbl="node2" presStyleIdx="1" presStyleCnt="4"/>
      <dgm:spPr/>
      <dgm:t>
        <a:bodyPr/>
        <a:lstStyle/>
        <a:p>
          <a:pPr rtl="1"/>
          <a:endParaRPr lang="ar-JO"/>
        </a:p>
      </dgm:t>
    </dgm:pt>
    <dgm:pt modelId="{F9F644CE-EE85-4DDA-B0A1-1A580CB12F00}" type="pres">
      <dgm:prSet presAssocID="{C82D66F5-C56E-4B50-BDEF-93A9CA6CA733}" presName="hierChild4" presStyleCnt="0"/>
      <dgm:spPr/>
    </dgm:pt>
    <dgm:pt modelId="{D24FF3E3-7E6E-42D8-A84C-B3D094E9586F}" type="pres">
      <dgm:prSet presAssocID="{C82D66F5-C56E-4B50-BDEF-93A9CA6CA733}" presName="hierChild5" presStyleCnt="0"/>
      <dgm:spPr/>
    </dgm:pt>
    <dgm:pt modelId="{BD3FA6E1-063D-4908-8308-D484BBA380B5}" type="pres">
      <dgm:prSet presAssocID="{C69D2D1D-560D-48FF-9C24-6813AA85A07F}" presName="Name37" presStyleLbl="parChTrans1D2" presStyleIdx="2" presStyleCnt="4"/>
      <dgm:spPr/>
      <dgm:t>
        <a:bodyPr/>
        <a:lstStyle/>
        <a:p>
          <a:pPr rtl="1"/>
          <a:endParaRPr lang="ar-JO"/>
        </a:p>
      </dgm:t>
    </dgm:pt>
    <dgm:pt modelId="{6743DDCB-BE43-4F90-8E4A-4291143F78B4}" type="pres">
      <dgm:prSet presAssocID="{74D0B825-7168-4653-B983-78A73A20B19C}" presName="hierRoot2" presStyleCnt="0">
        <dgm:presLayoutVars>
          <dgm:hierBranch val="init"/>
        </dgm:presLayoutVars>
      </dgm:prSet>
      <dgm:spPr/>
    </dgm:pt>
    <dgm:pt modelId="{B0A8CC93-195B-4E12-83B2-AAAA60E670FC}" type="pres">
      <dgm:prSet presAssocID="{74D0B825-7168-4653-B983-78A73A20B19C}" presName="rootComposite" presStyleCnt="0"/>
      <dgm:spPr/>
    </dgm:pt>
    <dgm:pt modelId="{FF102779-F154-47DB-9455-FF2916463868}" type="pres">
      <dgm:prSet presAssocID="{74D0B825-7168-4653-B983-78A73A20B19C}" presName="rootText" presStyleLbl="node2" presStyleIdx="2" presStyleCnt="4">
        <dgm:presLayoutVars>
          <dgm:chPref val="3"/>
        </dgm:presLayoutVars>
      </dgm:prSet>
      <dgm:spPr/>
      <dgm:t>
        <a:bodyPr/>
        <a:lstStyle/>
        <a:p>
          <a:pPr rtl="1"/>
          <a:endParaRPr lang="ar-JO"/>
        </a:p>
      </dgm:t>
    </dgm:pt>
    <dgm:pt modelId="{93A4D262-DE4B-4600-858C-BD38B04E0AB9}" type="pres">
      <dgm:prSet presAssocID="{74D0B825-7168-4653-B983-78A73A20B19C}" presName="rootConnector" presStyleLbl="node2" presStyleIdx="2" presStyleCnt="4"/>
      <dgm:spPr/>
      <dgm:t>
        <a:bodyPr/>
        <a:lstStyle/>
        <a:p>
          <a:pPr rtl="1"/>
          <a:endParaRPr lang="ar-JO"/>
        </a:p>
      </dgm:t>
    </dgm:pt>
    <dgm:pt modelId="{3B7FB7B0-125B-4ABD-83B5-DC2C1FCD6588}" type="pres">
      <dgm:prSet presAssocID="{74D0B825-7168-4653-B983-78A73A20B19C}" presName="hierChild4" presStyleCnt="0"/>
      <dgm:spPr/>
    </dgm:pt>
    <dgm:pt modelId="{54ED96C9-E1D8-4700-92D6-56EABB4F6814}" type="pres">
      <dgm:prSet presAssocID="{74D0B825-7168-4653-B983-78A73A20B19C}" presName="hierChild5" presStyleCnt="0"/>
      <dgm:spPr/>
    </dgm:pt>
    <dgm:pt modelId="{8C8EA77B-42F4-4086-97CB-4B1AF7917622}" type="pres">
      <dgm:prSet presAssocID="{5C29DE77-6791-4F8F-A8C9-1A613B721274}" presName="Name37" presStyleLbl="parChTrans1D2" presStyleIdx="3" presStyleCnt="4"/>
      <dgm:spPr/>
      <dgm:t>
        <a:bodyPr/>
        <a:lstStyle/>
        <a:p>
          <a:pPr rtl="1"/>
          <a:endParaRPr lang="ar-JO"/>
        </a:p>
      </dgm:t>
    </dgm:pt>
    <dgm:pt modelId="{06E699C2-C159-4FD9-98F8-117FC317E054}" type="pres">
      <dgm:prSet presAssocID="{60DC310F-F535-410F-9E53-46A0B295466B}" presName="hierRoot2" presStyleCnt="0">
        <dgm:presLayoutVars>
          <dgm:hierBranch val="init"/>
        </dgm:presLayoutVars>
      </dgm:prSet>
      <dgm:spPr/>
    </dgm:pt>
    <dgm:pt modelId="{B544C10E-B995-418F-8EC1-EBD0EFE3E60A}" type="pres">
      <dgm:prSet presAssocID="{60DC310F-F535-410F-9E53-46A0B295466B}" presName="rootComposite" presStyleCnt="0"/>
      <dgm:spPr/>
    </dgm:pt>
    <dgm:pt modelId="{D01CCB80-B8E4-4C0D-B57B-61DFBDAB21DF}" type="pres">
      <dgm:prSet presAssocID="{60DC310F-F535-410F-9E53-46A0B295466B}" presName="rootText" presStyleLbl="node2" presStyleIdx="3" presStyleCnt="4">
        <dgm:presLayoutVars>
          <dgm:chPref val="3"/>
        </dgm:presLayoutVars>
      </dgm:prSet>
      <dgm:spPr/>
      <dgm:t>
        <a:bodyPr/>
        <a:lstStyle/>
        <a:p>
          <a:pPr rtl="1"/>
          <a:endParaRPr lang="ar-JO"/>
        </a:p>
      </dgm:t>
    </dgm:pt>
    <dgm:pt modelId="{C0A38298-3D5C-4315-9D7D-3773A365F324}" type="pres">
      <dgm:prSet presAssocID="{60DC310F-F535-410F-9E53-46A0B295466B}" presName="rootConnector" presStyleLbl="node2" presStyleIdx="3" presStyleCnt="4"/>
      <dgm:spPr/>
      <dgm:t>
        <a:bodyPr/>
        <a:lstStyle/>
        <a:p>
          <a:pPr rtl="1"/>
          <a:endParaRPr lang="ar-JO"/>
        </a:p>
      </dgm:t>
    </dgm:pt>
    <dgm:pt modelId="{9552187D-0438-4641-B073-26D097EEB045}" type="pres">
      <dgm:prSet presAssocID="{60DC310F-F535-410F-9E53-46A0B295466B}" presName="hierChild4" presStyleCnt="0"/>
      <dgm:spPr/>
    </dgm:pt>
    <dgm:pt modelId="{ECC9E42E-D57B-4091-A64C-5484C8C4D785}" type="pres">
      <dgm:prSet presAssocID="{60DC310F-F535-410F-9E53-46A0B295466B}" presName="hierChild5" presStyleCnt="0"/>
      <dgm:spPr/>
    </dgm:pt>
    <dgm:pt modelId="{B84EA2F8-25CD-4D3D-8D39-E3A29B9B44EE}" type="pres">
      <dgm:prSet presAssocID="{9DBF0B0D-BF39-4F73-90FB-8585169CFB7E}" presName="Name111" presStyleLbl="parChTrans1D3" presStyleIdx="0" presStyleCnt="1"/>
      <dgm:spPr/>
      <dgm:t>
        <a:bodyPr/>
        <a:lstStyle/>
        <a:p>
          <a:pPr rtl="1"/>
          <a:endParaRPr lang="ar-JO"/>
        </a:p>
      </dgm:t>
    </dgm:pt>
    <dgm:pt modelId="{6453AC29-B61C-4029-8BCC-2F68DD3BA3AB}" type="pres">
      <dgm:prSet presAssocID="{7D9C8811-7CE0-43C5-BBF2-5164BABC592C}" presName="hierRoot3" presStyleCnt="0">
        <dgm:presLayoutVars>
          <dgm:hierBranch val="init"/>
        </dgm:presLayoutVars>
      </dgm:prSet>
      <dgm:spPr/>
    </dgm:pt>
    <dgm:pt modelId="{53020B9F-66D3-45EE-8D4B-947A6998303B}" type="pres">
      <dgm:prSet presAssocID="{7D9C8811-7CE0-43C5-BBF2-5164BABC592C}" presName="rootComposite3" presStyleCnt="0"/>
      <dgm:spPr/>
    </dgm:pt>
    <dgm:pt modelId="{224CB818-4F67-4336-A7C3-D0A845E70D5E}" type="pres">
      <dgm:prSet presAssocID="{7D9C8811-7CE0-43C5-BBF2-5164BABC592C}" presName="rootText3" presStyleLbl="asst2" presStyleIdx="0" presStyleCnt="1" custScaleX="387910">
        <dgm:presLayoutVars>
          <dgm:chPref val="3"/>
        </dgm:presLayoutVars>
      </dgm:prSet>
      <dgm:spPr/>
      <dgm:t>
        <a:bodyPr/>
        <a:lstStyle/>
        <a:p>
          <a:pPr rtl="1"/>
          <a:endParaRPr lang="ar-JO"/>
        </a:p>
      </dgm:t>
    </dgm:pt>
    <dgm:pt modelId="{0C46F354-3668-4BF2-8EB2-822BA8D0058F}" type="pres">
      <dgm:prSet presAssocID="{7D9C8811-7CE0-43C5-BBF2-5164BABC592C}" presName="rootConnector3" presStyleLbl="asst2" presStyleIdx="0" presStyleCnt="1"/>
      <dgm:spPr/>
      <dgm:t>
        <a:bodyPr/>
        <a:lstStyle/>
        <a:p>
          <a:pPr rtl="1"/>
          <a:endParaRPr lang="ar-JO"/>
        </a:p>
      </dgm:t>
    </dgm:pt>
    <dgm:pt modelId="{296A65AC-2205-4812-8E8C-762717AC3A53}" type="pres">
      <dgm:prSet presAssocID="{7D9C8811-7CE0-43C5-BBF2-5164BABC592C}" presName="hierChild6" presStyleCnt="0"/>
      <dgm:spPr/>
    </dgm:pt>
    <dgm:pt modelId="{B7E3558F-AD7C-48F6-8E7B-271CC6C75D2C}" type="pres">
      <dgm:prSet presAssocID="{7D9C8811-7CE0-43C5-BBF2-5164BABC592C}" presName="hierChild7" presStyleCnt="0"/>
      <dgm:spPr/>
    </dgm:pt>
    <dgm:pt modelId="{B4963EAC-CD1A-4EA8-B55B-014DE358A654}" type="pres">
      <dgm:prSet presAssocID="{B3EA3786-3CCD-47B9-ABD5-C903C6EDFFF7}" presName="hierChild3" presStyleCnt="0"/>
      <dgm:spPr/>
    </dgm:pt>
  </dgm:ptLst>
  <dgm:cxnLst>
    <dgm:cxn modelId="{6EBBB480-A95A-482A-BBD0-C697C7CDAA61}" srcId="{B3EA3786-3CCD-47B9-ABD5-C903C6EDFFF7}" destId="{5567B126-C5FB-4070-8AB1-27643AD24A4D}" srcOrd="0" destOrd="0" parTransId="{3C82674F-083D-4501-9CB6-96A1252A68C4}" sibTransId="{60B7AFD7-6587-4CB8-AB22-98F03E401538}"/>
    <dgm:cxn modelId="{A82EBFB7-8893-4130-A50F-3B3F368B8D16}" type="presOf" srcId="{60DC310F-F535-410F-9E53-46A0B295466B}" destId="{C0A38298-3D5C-4315-9D7D-3773A365F324}" srcOrd="1" destOrd="0" presId="urn:microsoft.com/office/officeart/2005/8/layout/orgChart1"/>
    <dgm:cxn modelId="{B5EF8E30-2791-45E8-8228-4313D8DC20B9}" srcId="{B3EA3786-3CCD-47B9-ABD5-C903C6EDFFF7}" destId="{C82D66F5-C56E-4B50-BDEF-93A9CA6CA733}" srcOrd="1" destOrd="0" parTransId="{6FB43D17-72BB-4F4E-8ABD-FDEF0C538D86}" sibTransId="{34D9A4CF-CBAD-4E6F-B942-F5CFDA262FDF}"/>
    <dgm:cxn modelId="{A21488CC-4627-49B9-BF6E-B58365BB57CE}" type="presOf" srcId="{60DC310F-F535-410F-9E53-46A0B295466B}" destId="{D01CCB80-B8E4-4C0D-B57B-61DFBDAB21DF}" srcOrd="0" destOrd="0" presId="urn:microsoft.com/office/officeart/2005/8/layout/orgChart1"/>
    <dgm:cxn modelId="{3E031CD6-F81B-4276-B499-F66382605F9D}" type="presOf" srcId="{C82D66F5-C56E-4B50-BDEF-93A9CA6CA733}" destId="{86E00929-4932-4101-A461-DB35FC99EC42}" srcOrd="1" destOrd="0" presId="urn:microsoft.com/office/officeart/2005/8/layout/orgChart1"/>
    <dgm:cxn modelId="{FE94C6EB-11A2-46D8-8B46-00AC98B21CFE}" type="presOf" srcId="{C82D66F5-C56E-4B50-BDEF-93A9CA6CA733}" destId="{F9B5BDB2-103F-43A5-921E-AA61E80731BE}" srcOrd="0" destOrd="0" presId="urn:microsoft.com/office/officeart/2005/8/layout/orgChart1"/>
    <dgm:cxn modelId="{5E3CF19F-5F05-47C2-B7A3-29FEB75DC5E1}" type="presOf" srcId="{7D9C8811-7CE0-43C5-BBF2-5164BABC592C}" destId="{224CB818-4F67-4336-A7C3-D0A845E70D5E}" srcOrd="0" destOrd="0" presId="urn:microsoft.com/office/officeart/2005/8/layout/orgChart1"/>
    <dgm:cxn modelId="{E41DCE6B-90D3-4CE1-9EE7-C3ACFFA171F5}" type="presOf" srcId="{C69D2D1D-560D-48FF-9C24-6813AA85A07F}" destId="{BD3FA6E1-063D-4908-8308-D484BBA380B5}" srcOrd="0" destOrd="0" presId="urn:microsoft.com/office/officeart/2005/8/layout/orgChart1"/>
    <dgm:cxn modelId="{6B4EB28A-587F-49CA-9EC7-6E7ADFBF8562}" type="presOf" srcId="{793489CF-1778-4D09-858E-43027483F045}" destId="{5C1EF328-EF12-4A7F-AFDE-5DBE4606E33C}" srcOrd="0" destOrd="0" presId="urn:microsoft.com/office/officeart/2005/8/layout/orgChart1"/>
    <dgm:cxn modelId="{AE39AF59-F17B-4325-BF8F-67622C62E1F5}" type="presOf" srcId="{74D0B825-7168-4653-B983-78A73A20B19C}" destId="{FF102779-F154-47DB-9455-FF2916463868}" srcOrd="0" destOrd="0" presId="urn:microsoft.com/office/officeart/2005/8/layout/orgChart1"/>
    <dgm:cxn modelId="{B879FF90-8040-4CB1-B910-E86D34B52694}" srcId="{B3EA3786-3CCD-47B9-ABD5-C903C6EDFFF7}" destId="{60DC310F-F535-410F-9E53-46A0B295466B}" srcOrd="3" destOrd="0" parTransId="{5C29DE77-6791-4F8F-A8C9-1A613B721274}" sibTransId="{E0C6FD12-2796-41F2-B240-0A9A3E0C827A}"/>
    <dgm:cxn modelId="{382D86DA-2990-48F9-BF50-952A78B6C3A1}" type="presOf" srcId="{7D9C8811-7CE0-43C5-BBF2-5164BABC592C}" destId="{0C46F354-3668-4BF2-8EB2-822BA8D0058F}" srcOrd="1" destOrd="0" presId="urn:microsoft.com/office/officeart/2005/8/layout/orgChart1"/>
    <dgm:cxn modelId="{932EDA75-005F-40F2-94B9-6CF6D66CEA75}" type="presOf" srcId="{5C29DE77-6791-4F8F-A8C9-1A613B721274}" destId="{8C8EA77B-42F4-4086-97CB-4B1AF7917622}" srcOrd="0" destOrd="0" presId="urn:microsoft.com/office/officeart/2005/8/layout/orgChart1"/>
    <dgm:cxn modelId="{4692D44F-0A8D-4F49-9EED-21DBA3A688C8}" type="presOf" srcId="{B3EA3786-3CCD-47B9-ABD5-C903C6EDFFF7}" destId="{60E44156-4E07-47C2-AF8E-6B51AE75FFC1}" srcOrd="1" destOrd="0" presId="urn:microsoft.com/office/officeart/2005/8/layout/orgChart1"/>
    <dgm:cxn modelId="{216C7B2A-2F3A-4B1B-AE32-CB12E730AE89}" type="presOf" srcId="{B3EA3786-3CCD-47B9-ABD5-C903C6EDFFF7}" destId="{16D2B688-C5BD-43BA-88A2-CB92E14A69F7}" srcOrd="0" destOrd="0" presId="urn:microsoft.com/office/officeart/2005/8/layout/orgChart1"/>
    <dgm:cxn modelId="{4AD83414-7622-4CF1-B4AB-AC87F60C4F36}" srcId="{793489CF-1778-4D09-858E-43027483F045}" destId="{B3EA3786-3CCD-47B9-ABD5-C903C6EDFFF7}" srcOrd="0" destOrd="0" parTransId="{EC8C8704-711F-4373-91CB-398702C0B62F}" sibTransId="{7E3D0462-7E03-4D0E-96AF-9D2ADB3B4B5A}"/>
    <dgm:cxn modelId="{E131DC05-40BE-49C8-A63E-DB883AA05866}" type="presOf" srcId="{5567B126-C5FB-4070-8AB1-27643AD24A4D}" destId="{8788A6B2-AC11-461B-95BB-7511095B6459}" srcOrd="1" destOrd="0" presId="urn:microsoft.com/office/officeart/2005/8/layout/orgChart1"/>
    <dgm:cxn modelId="{F920DFE8-95DB-4246-B66A-DD2B04E2D53E}" type="presOf" srcId="{74D0B825-7168-4653-B983-78A73A20B19C}" destId="{93A4D262-DE4B-4600-858C-BD38B04E0AB9}" srcOrd="1" destOrd="0" presId="urn:microsoft.com/office/officeart/2005/8/layout/orgChart1"/>
    <dgm:cxn modelId="{796A99AE-A887-40BC-AE35-ED4667574E5B}" type="presOf" srcId="{9DBF0B0D-BF39-4F73-90FB-8585169CFB7E}" destId="{B84EA2F8-25CD-4D3D-8D39-E3A29B9B44EE}" srcOrd="0" destOrd="0" presId="urn:microsoft.com/office/officeart/2005/8/layout/orgChart1"/>
    <dgm:cxn modelId="{CC47E8E6-1CEC-434C-8C70-3B55F2D87558}" srcId="{60DC310F-F535-410F-9E53-46A0B295466B}" destId="{7D9C8811-7CE0-43C5-BBF2-5164BABC592C}" srcOrd="0" destOrd="0" parTransId="{9DBF0B0D-BF39-4F73-90FB-8585169CFB7E}" sibTransId="{AB9690CB-3C80-4257-B1E7-487DDB750F40}"/>
    <dgm:cxn modelId="{4C69E505-1A57-4A5C-9DD9-0C13A2369E70}" type="presOf" srcId="{5567B126-C5FB-4070-8AB1-27643AD24A4D}" destId="{3A0A2982-7DE9-4942-BC29-E8906127DA19}" srcOrd="0" destOrd="0" presId="urn:microsoft.com/office/officeart/2005/8/layout/orgChart1"/>
    <dgm:cxn modelId="{A0E63005-8DF4-465E-B5D3-FD873C1C0BF2}" type="presOf" srcId="{6FB43D17-72BB-4F4E-8ABD-FDEF0C538D86}" destId="{3A09E72E-EE3D-4475-8F18-B070B7BB7C25}" srcOrd="0" destOrd="0" presId="urn:microsoft.com/office/officeart/2005/8/layout/orgChart1"/>
    <dgm:cxn modelId="{37432BCA-8137-4039-A1CF-84A14A2FF976}" type="presOf" srcId="{3C82674F-083D-4501-9CB6-96A1252A68C4}" destId="{92E10BF5-858D-4D0A-8F37-1387B463DBB4}" srcOrd="0" destOrd="0" presId="urn:microsoft.com/office/officeart/2005/8/layout/orgChart1"/>
    <dgm:cxn modelId="{FF8A074B-BC9C-4417-876F-15EEEFC325E4}" srcId="{B3EA3786-3CCD-47B9-ABD5-C903C6EDFFF7}" destId="{74D0B825-7168-4653-B983-78A73A20B19C}" srcOrd="2" destOrd="0" parTransId="{C69D2D1D-560D-48FF-9C24-6813AA85A07F}" sibTransId="{4647F782-4510-4DE5-B24F-3F548E85FA6F}"/>
    <dgm:cxn modelId="{747FF42D-CE8D-4AC3-8B5D-879D8ADAB568}" type="presParOf" srcId="{5C1EF328-EF12-4A7F-AFDE-5DBE4606E33C}" destId="{6ED17D3F-0238-4C75-948F-2FA641EDF781}" srcOrd="0" destOrd="0" presId="urn:microsoft.com/office/officeart/2005/8/layout/orgChart1"/>
    <dgm:cxn modelId="{A272F738-11DC-4EA5-850B-0DD06BFFCCAD}" type="presParOf" srcId="{6ED17D3F-0238-4C75-948F-2FA641EDF781}" destId="{40952079-6DAD-4C55-99E4-65660B720421}" srcOrd="0" destOrd="0" presId="urn:microsoft.com/office/officeart/2005/8/layout/orgChart1"/>
    <dgm:cxn modelId="{6AB0C5D6-6881-48C6-A9E6-65A6F98F140F}" type="presParOf" srcId="{40952079-6DAD-4C55-99E4-65660B720421}" destId="{16D2B688-C5BD-43BA-88A2-CB92E14A69F7}" srcOrd="0" destOrd="0" presId="urn:microsoft.com/office/officeart/2005/8/layout/orgChart1"/>
    <dgm:cxn modelId="{3CFD7F01-54F6-4D12-9092-CEC28AD4C18C}" type="presParOf" srcId="{40952079-6DAD-4C55-99E4-65660B720421}" destId="{60E44156-4E07-47C2-AF8E-6B51AE75FFC1}" srcOrd="1" destOrd="0" presId="urn:microsoft.com/office/officeart/2005/8/layout/orgChart1"/>
    <dgm:cxn modelId="{53378356-3F2F-4D8D-8AAC-C7978809C3A5}" type="presParOf" srcId="{6ED17D3F-0238-4C75-948F-2FA641EDF781}" destId="{A986A521-FF2F-4936-A823-04EFF9612C17}" srcOrd="1" destOrd="0" presId="urn:microsoft.com/office/officeart/2005/8/layout/orgChart1"/>
    <dgm:cxn modelId="{06B6B59B-7256-40EF-8F7A-D02546C6EE03}" type="presParOf" srcId="{A986A521-FF2F-4936-A823-04EFF9612C17}" destId="{92E10BF5-858D-4D0A-8F37-1387B463DBB4}" srcOrd="0" destOrd="0" presId="urn:microsoft.com/office/officeart/2005/8/layout/orgChart1"/>
    <dgm:cxn modelId="{564FFFB6-A8D4-4009-953E-D8375073597E}" type="presParOf" srcId="{A986A521-FF2F-4936-A823-04EFF9612C17}" destId="{75C84EF7-15BD-4EB4-9E4E-185B1C84B777}" srcOrd="1" destOrd="0" presId="urn:microsoft.com/office/officeart/2005/8/layout/orgChart1"/>
    <dgm:cxn modelId="{B6EE0EA7-454F-4DEA-8C7A-805C3A9A4CAE}" type="presParOf" srcId="{75C84EF7-15BD-4EB4-9E4E-185B1C84B777}" destId="{7EE1C597-1D69-4F53-AA95-6784373C2A15}" srcOrd="0" destOrd="0" presId="urn:microsoft.com/office/officeart/2005/8/layout/orgChart1"/>
    <dgm:cxn modelId="{609A43FD-4A1E-4407-AB8B-D30B51DD447C}" type="presParOf" srcId="{7EE1C597-1D69-4F53-AA95-6784373C2A15}" destId="{3A0A2982-7DE9-4942-BC29-E8906127DA19}" srcOrd="0" destOrd="0" presId="urn:microsoft.com/office/officeart/2005/8/layout/orgChart1"/>
    <dgm:cxn modelId="{59D697F9-9276-42D9-9FB9-FC8C31296A1E}" type="presParOf" srcId="{7EE1C597-1D69-4F53-AA95-6784373C2A15}" destId="{8788A6B2-AC11-461B-95BB-7511095B6459}" srcOrd="1" destOrd="0" presId="urn:microsoft.com/office/officeart/2005/8/layout/orgChart1"/>
    <dgm:cxn modelId="{422D681A-D573-42B2-A2F8-91F42F856F16}" type="presParOf" srcId="{75C84EF7-15BD-4EB4-9E4E-185B1C84B777}" destId="{6C31CB18-04E2-4289-A7D6-16E134B736AD}" srcOrd="1" destOrd="0" presId="urn:microsoft.com/office/officeart/2005/8/layout/orgChart1"/>
    <dgm:cxn modelId="{3DAE3861-69B6-4D15-A00A-FCB8DAA4B5EC}" type="presParOf" srcId="{75C84EF7-15BD-4EB4-9E4E-185B1C84B777}" destId="{2F79E226-61BA-4506-BC45-A552F5B422EF}" srcOrd="2" destOrd="0" presId="urn:microsoft.com/office/officeart/2005/8/layout/orgChart1"/>
    <dgm:cxn modelId="{E8C1C62B-B4B0-46D8-9D52-CB2BD48E9D10}" type="presParOf" srcId="{A986A521-FF2F-4936-A823-04EFF9612C17}" destId="{3A09E72E-EE3D-4475-8F18-B070B7BB7C25}" srcOrd="2" destOrd="0" presId="urn:microsoft.com/office/officeart/2005/8/layout/orgChart1"/>
    <dgm:cxn modelId="{FDE9B8BF-68AA-4363-A56C-D94C7F4B31F5}" type="presParOf" srcId="{A986A521-FF2F-4936-A823-04EFF9612C17}" destId="{3783DAEF-5E94-491A-8EF4-26EA2DF4390F}" srcOrd="3" destOrd="0" presId="urn:microsoft.com/office/officeart/2005/8/layout/orgChart1"/>
    <dgm:cxn modelId="{A2EEF632-2E14-4C7F-9445-F29FA924147D}" type="presParOf" srcId="{3783DAEF-5E94-491A-8EF4-26EA2DF4390F}" destId="{F7DFBC18-B32B-4079-9F16-BD762194BCDD}" srcOrd="0" destOrd="0" presId="urn:microsoft.com/office/officeart/2005/8/layout/orgChart1"/>
    <dgm:cxn modelId="{6111663E-321F-497C-8451-E0FF6173CA31}" type="presParOf" srcId="{F7DFBC18-B32B-4079-9F16-BD762194BCDD}" destId="{F9B5BDB2-103F-43A5-921E-AA61E80731BE}" srcOrd="0" destOrd="0" presId="urn:microsoft.com/office/officeart/2005/8/layout/orgChart1"/>
    <dgm:cxn modelId="{A883B8E2-FF8E-4693-A536-A60D48C51B3B}" type="presParOf" srcId="{F7DFBC18-B32B-4079-9F16-BD762194BCDD}" destId="{86E00929-4932-4101-A461-DB35FC99EC42}" srcOrd="1" destOrd="0" presId="urn:microsoft.com/office/officeart/2005/8/layout/orgChart1"/>
    <dgm:cxn modelId="{F0D43843-2C36-4BBB-AA93-CABE2E6CB476}" type="presParOf" srcId="{3783DAEF-5E94-491A-8EF4-26EA2DF4390F}" destId="{F9F644CE-EE85-4DDA-B0A1-1A580CB12F00}" srcOrd="1" destOrd="0" presId="urn:microsoft.com/office/officeart/2005/8/layout/orgChart1"/>
    <dgm:cxn modelId="{9D933E9D-755B-4DF4-9F28-95F9D2142E54}" type="presParOf" srcId="{3783DAEF-5E94-491A-8EF4-26EA2DF4390F}" destId="{D24FF3E3-7E6E-42D8-A84C-B3D094E9586F}" srcOrd="2" destOrd="0" presId="urn:microsoft.com/office/officeart/2005/8/layout/orgChart1"/>
    <dgm:cxn modelId="{65B05BE6-F87B-4EDF-B9D3-C25DC35726DB}" type="presParOf" srcId="{A986A521-FF2F-4936-A823-04EFF9612C17}" destId="{BD3FA6E1-063D-4908-8308-D484BBA380B5}" srcOrd="4" destOrd="0" presId="urn:microsoft.com/office/officeart/2005/8/layout/orgChart1"/>
    <dgm:cxn modelId="{49D28388-CF1B-4A34-8758-0A2E38A720D4}" type="presParOf" srcId="{A986A521-FF2F-4936-A823-04EFF9612C17}" destId="{6743DDCB-BE43-4F90-8E4A-4291143F78B4}" srcOrd="5" destOrd="0" presId="urn:microsoft.com/office/officeart/2005/8/layout/orgChart1"/>
    <dgm:cxn modelId="{46D65204-05BE-4D96-BE84-147A9D65CD0A}" type="presParOf" srcId="{6743DDCB-BE43-4F90-8E4A-4291143F78B4}" destId="{B0A8CC93-195B-4E12-83B2-AAAA60E670FC}" srcOrd="0" destOrd="0" presId="urn:microsoft.com/office/officeart/2005/8/layout/orgChart1"/>
    <dgm:cxn modelId="{A6CEF99F-A2B8-43BB-A5D3-9F3209DB0553}" type="presParOf" srcId="{B0A8CC93-195B-4E12-83B2-AAAA60E670FC}" destId="{FF102779-F154-47DB-9455-FF2916463868}" srcOrd="0" destOrd="0" presId="urn:microsoft.com/office/officeart/2005/8/layout/orgChart1"/>
    <dgm:cxn modelId="{EF665118-3A52-4179-93CD-163E8305C251}" type="presParOf" srcId="{B0A8CC93-195B-4E12-83B2-AAAA60E670FC}" destId="{93A4D262-DE4B-4600-858C-BD38B04E0AB9}" srcOrd="1" destOrd="0" presId="urn:microsoft.com/office/officeart/2005/8/layout/orgChart1"/>
    <dgm:cxn modelId="{F8E2BDF2-E0C6-449B-BDD4-2376DFFA3572}" type="presParOf" srcId="{6743DDCB-BE43-4F90-8E4A-4291143F78B4}" destId="{3B7FB7B0-125B-4ABD-83B5-DC2C1FCD6588}" srcOrd="1" destOrd="0" presId="urn:microsoft.com/office/officeart/2005/8/layout/orgChart1"/>
    <dgm:cxn modelId="{6B39BECB-CB4F-4833-873C-27857A1140AA}" type="presParOf" srcId="{6743DDCB-BE43-4F90-8E4A-4291143F78B4}" destId="{54ED96C9-E1D8-4700-92D6-56EABB4F6814}" srcOrd="2" destOrd="0" presId="urn:microsoft.com/office/officeart/2005/8/layout/orgChart1"/>
    <dgm:cxn modelId="{D3EACEC9-E2A0-490E-B924-C08CD6FBB782}" type="presParOf" srcId="{A986A521-FF2F-4936-A823-04EFF9612C17}" destId="{8C8EA77B-42F4-4086-97CB-4B1AF7917622}" srcOrd="6" destOrd="0" presId="urn:microsoft.com/office/officeart/2005/8/layout/orgChart1"/>
    <dgm:cxn modelId="{582631E2-BCBD-4E48-8141-F5DFB77B4F8E}" type="presParOf" srcId="{A986A521-FF2F-4936-A823-04EFF9612C17}" destId="{06E699C2-C159-4FD9-98F8-117FC317E054}" srcOrd="7" destOrd="0" presId="urn:microsoft.com/office/officeart/2005/8/layout/orgChart1"/>
    <dgm:cxn modelId="{4E1295FD-8C3D-47CC-BF7B-4149828344B1}" type="presParOf" srcId="{06E699C2-C159-4FD9-98F8-117FC317E054}" destId="{B544C10E-B995-418F-8EC1-EBD0EFE3E60A}" srcOrd="0" destOrd="0" presId="urn:microsoft.com/office/officeart/2005/8/layout/orgChart1"/>
    <dgm:cxn modelId="{CD43A190-73E7-40D2-9D8A-93B64F302935}" type="presParOf" srcId="{B544C10E-B995-418F-8EC1-EBD0EFE3E60A}" destId="{D01CCB80-B8E4-4C0D-B57B-61DFBDAB21DF}" srcOrd="0" destOrd="0" presId="urn:microsoft.com/office/officeart/2005/8/layout/orgChart1"/>
    <dgm:cxn modelId="{F77D54DC-A17C-4D28-95CE-CFFBFF243B03}" type="presParOf" srcId="{B544C10E-B995-418F-8EC1-EBD0EFE3E60A}" destId="{C0A38298-3D5C-4315-9D7D-3773A365F324}" srcOrd="1" destOrd="0" presId="urn:microsoft.com/office/officeart/2005/8/layout/orgChart1"/>
    <dgm:cxn modelId="{4EF4664C-1A2F-44A9-9FD5-1893D915666D}" type="presParOf" srcId="{06E699C2-C159-4FD9-98F8-117FC317E054}" destId="{9552187D-0438-4641-B073-26D097EEB045}" srcOrd="1" destOrd="0" presId="urn:microsoft.com/office/officeart/2005/8/layout/orgChart1"/>
    <dgm:cxn modelId="{327927DC-6CFC-41D3-BD00-E599387BC2D7}" type="presParOf" srcId="{06E699C2-C159-4FD9-98F8-117FC317E054}" destId="{ECC9E42E-D57B-4091-A64C-5484C8C4D785}" srcOrd="2" destOrd="0" presId="urn:microsoft.com/office/officeart/2005/8/layout/orgChart1"/>
    <dgm:cxn modelId="{B60EEBD3-D44F-457A-9A25-BF644D8E6A72}" type="presParOf" srcId="{ECC9E42E-D57B-4091-A64C-5484C8C4D785}" destId="{B84EA2F8-25CD-4D3D-8D39-E3A29B9B44EE}" srcOrd="0" destOrd="0" presId="urn:microsoft.com/office/officeart/2005/8/layout/orgChart1"/>
    <dgm:cxn modelId="{A04F7C3F-39B4-46AE-A367-819761F673B4}" type="presParOf" srcId="{ECC9E42E-D57B-4091-A64C-5484C8C4D785}" destId="{6453AC29-B61C-4029-8BCC-2F68DD3BA3AB}" srcOrd="1" destOrd="0" presId="urn:microsoft.com/office/officeart/2005/8/layout/orgChart1"/>
    <dgm:cxn modelId="{F50CDAFA-DB60-4983-8855-2BCE5450401F}" type="presParOf" srcId="{6453AC29-B61C-4029-8BCC-2F68DD3BA3AB}" destId="{53020B9F-66D3-45EE-8D4B-947A6998303B}" srcOrd="0" destOrd="0" presId="urn:microsoft.com/office/officeart/2005/8/layout/orgChart1"/>
    <dgm:cxn modelId="{A881AE30-E415-4A31-861A-015EC6026C22}" type="presParOf" srcId="{53020B9F-66D3-45EE-8D4B-947A6998303B}" destId="{224CB818-4F67-4336-A7C3-D0A845E70D5E}" srcOrd="0" destOrd="0" presId="urn:microsoft.com/office/officeart/2005/8/layout/orgChart1"/>
    <dgm:cxn modelId="{DBCC5001-82F7-4995-A61D-53FF414A02D0}" type="presParOf" srcId="{53020B9F-66D3-45EE-8D4B-947A6998303B}" destId="{0C46F354-3668-4BF2-8EB2-822BA8D0058F}" srcOrd="1" destOrd="0" presId="urn:microsoft.com/office/officeart/2005/8/layout/orgChart1"/>
    <dgm:cxn modelId="{6BA7DFC8-1A5C-433B-8BE3-C219BF3F7A40}" type="presParOf" srcId="{6453AC29-B61C-4029-8BCC-2F68DD3BA3AB}" destId="{296A65AC-2205-4812-8E8C-762717AC3A53}" srcOrd="1" destOrd="0" presId="urn:microsoft.com/office/officeart/2005/8/layout/orgChart1"/>
    <dgm:cxn modelId="{8897F785-5779-45AF-833B-36A919D9AD61}" type="presParOf" srcId="{6453AC29-B61C-4029-8BCC-2F68DD3BA3AB}" destId="{B7E3558F-AD7C-48F6-8E7B-271CC6C75D2C}" srcOrd="2" destOrd="0" presId="urn:microsoft.com/office/officeart/2005/8/layout/orgChart1"/>
    <dgm:cxn modelId="{60F3CEDA-990E-49BF-ACA5-1C9F3F2A5883}" type="presParOf" srcId="{6ED17D3F-0238-4C75-948F-2FA641EDF781}" destId="{B4963EAC-CD1A-4EA8-B55B-014DE358A654}"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592BBD-2C04-4828-A129-90A7407021E3}" type="doc">
      <dgm:prSet loTypeId="urn:microsoft.com/office/officeart/2005/8/layout/hProcess10#1" loCatId="process" qsTypeId="urn:microsoft.com/office/officeart/2005/8/quickstyle/simple1" qsCatId="simple" csTypeId="urn:microsoft.com/office/officeart/2005/8/colors/colorful1#6" csCatId="colorful" phldr="1"/>
      <dgm:spPr/>
      <dgm:t>
        <a:bodyPr/>
        <a:lstStyle/>
        <a:p>
          <a:endParaRPr lang="en-US"/>
        </a:p>
      </dgm:t>
    </dgm:pt>
    <dgm:pt modelId="{1817F23E-55D9-451F-83A9-12981786C23E}">
      <dgm:prSet/>
      <dgm:spPr/>
      <dgm:t>
        <a:bodyPr/>
        <a:lstStyle/>
        <a:p>
          <a:pPr rtl="0"/>
          <a:r>
            <a:rPr lang="en-US" dirty="0"/>
            <a:t>Paper  strip impregnated with glucose oxidase and a chromogen system</a:t>
          </a:r>
        </a:p>
      </dgm:t>
    </dgm:pt>
    <dgm:pt modelId="{925CB4B9-4933-4A58-AD75-74FE352402C8}" type="parTrans" cxnId="{461A0F47-437A-4FF4-9841-9FA362377090}">
      <dgm:prSet/>
      <dgm:spPr/>
      <dgm:t>
        <a:bodyPr/>
        <a:lstStyle/>
        <a:p>
          <a:endParaRPr lang="en-US"/>
        </a:p>
      </dgm:t>
    </dgm:pt>
    <dgm:pt modelId="{4381FF01-8BF2-42E3-A1E0-E30008ED382C}" type="sibTrans" cxnId="{461A0F47-437A-4FF4-9841-9FA362377090}">
      <dgm:prSet/>
      <dgm:spPr/>
      <dgm:t>
        <a:bodyPr/>
        <a:lstStyle/>
        <a:p>
          <a:endParaRPr lang="en-US"/>
        </a:p>
      </dgm:t>
    </dgm:pt>
    <dgm:pt modelId="{9CBB89C8-4247-4736-BC4F-9CF5193D5A40}">
      <dgm:prSet/>
      <dgm:spPr/>
      <dgm:t>
        <a:bodyPr/>
        <a:lstStyle/>
        <a:p>
          <a:pPr rtl="0"/>
          <a:r>
            <a:rPr lang="en-US"/>
            <a:t>Sensitive  to as little as 0.1% glucose in urine. </a:t>
          </a:r>
        </a:p>
      </dgm:t>
    </dgm:pt>
    <dgm:pt modelId="{80C112BA-CE9C-4FA1-9DE4-D2BDCBC06E77}" type="parTrans" cxnId="{CEDFB01F-93CE-4136-A655-6778E3F7B0D1}">
      <dgm:prSet/>
      <dgm:spPr/>
      <dgm:t>
        <a:bodyPr/>
        <a:lstStyle/>
        <a:p>
          <a:endParaRPr lang="en-US"/>
        </a:p>
      </dgm:t>
    </dgm:pt>
    <dgm:pt modelId="{9F5FCA87-4AEB-4B77-ADE2-569F0087B829}" type="sibTrans" cxnId="{CEDFB01F-93CE-4136-A655-6778E3F7B0D1}">
      <dgm:prSet/>
      <dgm:spPr/>
      <dgm:t>
        <a:bodyPr/>
        <a:lstStyle/>
        <a:p>
          <a:endParaRPr lang="en-US"/>
        </a:p>
      </dgm:t>
    </dgm:pt>
    <dgm:pt modelId="{730A7231-8C68-491E-B2EA-6BC9436FAA57}" type="pres">
      <dgm:prSet presAssocID="{E4592BBD-2C04-4828-A129-90A7407021E3}" presName="Name0" presStyleCnt="0">
        <dgm:presLayoutVars>
          <dgm:dir/>
          <dgm:resizeHandles val="exact"/>
        </dgm:presLayoutVars>
      </dgm:prSet>
      <dgm:spPr/>
      <dgm:t>
        <a:bodyPr/>
        <a:lstStyle/>
        <a:p>
          <a:pPr rtl="1"/>
          <a:endParaRPr lang="ar-JO"/>
        </a:p>
      </dgm:t>
    </dgm:pt>
    <dgm:pt modelId="{6C0B8181-517C-442C-9130-10A7E1830B49}" type="pres">
      <dgm:prSet presAssocID="{1817F23E-55D9-451F-83A9-12981786C23E}" presName="composite" presStyleCnt="0"/>
      <dgm:spPr/>
    </dgm:pt>
    <dgm:pt modelId="{81BE0E93-E6C6-481B-BDE7-F992DAC0AF0D}" type="pres">
      <dgm:prSet presAssocID="{1817F23E-55D9-451F-83A9-12981786C23E}" presName="imagSh" presStyleLbl="bgImgPlace1" presStyleIdx="0" presStyleCnt="2"/>
      <dgm:spPr>
        <a:blipFill>
          <a:blip xmlns:r="http://schemas.openxmlformats.org/officeDocument/2006/relationships" r:embed="rId1">
            <a:extLst>
              <a:ext uri="{28A0092B-C50C-407E-A947-70E740481C1C}">
                <a14:useLocalDpi xmlns:a14="http://schemas.microsoft.com/office/drawing/2010/main" xmlns="" val="0"/>
              </a:ext>
            </a:extLst>
          </a:blip>
          <a:srcRect/>
          <a:stretch>
            <a:fillRect t="-55000" b="-55000"/>
          </a:stretch>
        </a:blipFill>
      </dgm:spPr>
    </dgm:pt>
    <dgm:pt modelId="{C6EAD19B-B206-4BD5-AF09-0ECC9D9E8EB6}" type="pres">
      <dgm:prSet presAssocID="{1817F23E-55D9-451F-83A9-12981786C23E}" presName="txNode" presStyleLbl="node1" presStyleIdx="0" presStyleCnt="2">
        <dgm:presLayoutVars>
          <dgm:bulletEnabled val="1"/>
        </dgm:presLayoutVars>
      </dgm:prSet>
      <dgm:spPr/>
      <dgm:t>
        <a:bodyPr/>
        <a:lstStyle/>
        <a:p>
          <a:pPr rtl="1"/>
          <a:endParaRPr lang="ar-JO"/>
        </a:p>
      </dgm:t>
    </dgm:pt>
    <dgm:pt modelId="{B1D88BAD-1D5E-44BA-9539-3B52B7799F84}" type="pres">
      <dgm:prSet presAssocID="{4381FF01-8BF2-42E3-A1E0-E30008ED382C}" presName="sibTrans" presStyleLbl="sibTrans2D1" presStyleIdx="0" presStyleCnt="1" custLinFactY="33709" custLinFactNeighborX="89536" custLinFactNeighborY="100000"/>
      <dgm:spPr/>
      <dgm:t>
        <a:bodyPr/>
        <a:lstStyle/>
        <a:p>
          <a:pPr rtl="1"/>
          <a:endParaRPr lang="ar-JO"/>
        </a:p>
      </dgm:t>
    </dgm:pt>
    <dgm:pt modelId="{E74E206F-285D-4F9B-98F0-0750665E9652}" type="pres">
      <dgm:prSet presAssocID="{4381FF01-8BF2-42E3-A1E0-E30008ED382C}" presName="connTx" presStyleLbl="sibTrans2D1" presStyleIdx="0" presStyleCnt="1"/>
      <dgm:spPr/>
      <dgm:t>
        <a:bodyPr/>
        <a:lstStyle/>
        <a:p>
          <a:pPr rtl="1"/>
          <a:endParaRPr lang="ar-JO"/>
        </a:p>
      </dgm:t>
    </dgm:pt>
    <dgm:pt modelId="{4E5A1D62-C8D7-4EF3-A16C-7B8CC743F758}" type="pres">
      <dgm:prSet presAssocID="{9CBB89C8-4247-4736-BC4F-9CF5193D5A40}" presName="composite" presStyleCnt="0"/>
      <dgm:spPr/>
    </dgm:pt>
    <dgm:pt modelId="{42D96273-7594-4349-B2A5-324F7D730256}" type="pres">
      <dgm:prSet presAssocID="{9CBB89C8-4247-4736-BC4F-9CF5193D5A40}" presName="imagSh" presStyleLbl="bgImgPlace1" presStyleIdx="1" presStyleCnt="2"/>
      <dgm:spPr>
        <a:blipFill>
          <a:blip xmlns:r="http://schemas.openxmlformats.org/officeDocument/2006/relationships" r:embed="rId2">
            <a:extLst>
              <a:ext uri="{28A0092B-C50C-407E-A947-70E740481C1C}">
                <a14:useLocalDpi xmlns:a14="http://schemas.microsoft.com/office/drawing/2010/main" xmlns="" val="0"/>
              </a:ext>
            </a:extLst>
          </a:blip>
          <a:srcRect/>
          <a:stretch>
            <a:fillRect t="-124000" b="-124000"/>
          </a:stretch>
        </a:blipFill>
      </dgm:spPr>
    </dgm:pt>
    <dgm:pt modelId="{C355EFA8-BB5B-483D-BFD9-360124473936}" type="pres">
      <dgm:prSet presAssocID="{9CBB89C8-4247-4736-BC4F-9CF5193D5A40}" presName="txNode" presStyleLbl="node1" presStyleIdx="1" presStyleCnt="2">
        <dgm:presLayoutVars>
          <dgm:bulletEnabled val="1"/>
        </dgm:presLayoutVars>
      </dgm:prSet>
      <dgm:spPr/>
      <dgm:t>
        <a:bodyPr/>
        <a:lstStyle/>
        <a:p>
          <a:pPr rtl="1"/>
          <a:endParaRPr lang="ar-JO"/>
        </a:p>
      </dgm:t>
    </dgm:pt>
  </dgm:ptLst>
  <dgm:cxnLst>
    <dgm:cxn modelId="{F917A08E-041C-4455-A19B-7B969184478E}" type="presOf" srcId="{E4592BBD-2C04-4828-A129-90A7407021E3}" destId="{730A7231-8C68-491E-B2EA-6BC9436FAA57}" srcOrd="0" destOrd="0" presId="urn:microsoft.com/office/officeart/2005/8/layout/hProcess10#1"/>
    <dgm:cxn modelId="{CEDFB01F-93CE-4136-A655-6778E3F7B0D1}" srcId="{E4592BBD-2C04-4828-A129-90A7407021E3}" destId="{9CBB89C8-4247-4736-BC4F-9CF5193D5A40}" srcOrd="1" destOrd="0" parTransId="{80C112BA-CE9C-4FA1-9DE4-D2BDCBC06E77}" sibTransId="{9F5FCA87-4AEB-4B77-ADE2-569F0087B829}"/>
    <dgm:cxn modelId="{461A0F47-437A-4FF4-9841-9FA362377090}" srcId="{E4592BBD-2C04-4828-A129-90A7407021E3}" destId="{1817F23E-55D9-451F-83A9-12981786C23E}" srcOrd="0" destOrd="0" parTransId="{925CB4B9-4933-4A58-AD75-74FE352402C8}" sibTransId="{4381FF01-8BF2-42E3-A1E0-E30008ED382C}"/>
    <dgm:cxn modelId="{F37D2A40-D363-4BA9-A017-E3B7AB335630}" type="presOf" srcId="{1817F23E-55D9-451F-83A9-12981786C23E}" destId="{C6EAD19B-B206-4BD5-AF09-0ECC9D9E8EB6}" srcOrd="0" destOrd="0" presId="urn:microsoft.com/office/officeart/2005/8/layout/hProcess10#1"/>
    <dgm:cxn modelId="{5A848C8B-5D83-41EF-B133-AC803B5A06B5}" type="presOf" srcId="{9CBB89C8-4247-4736-BC4F-9CF5193D5A40}" destId="{C355EFA8-BB5B-483D-BFD9-360124473936}" srcOrd="0" destOrd="0" presId="urn:microsoft.com/office/officeart/2005/8/layout/hProcess10#1"/>
    <dgm:cxn modelId="{40610C2E-8F12-4273-B6E2-9DA5B8567BB1}" type="presOf" srcId="{4381FF01-8BF2-42E3-A1E0-E30008ED382C}" destId="{E74E206F-285D-4F9B-98F0-0750665E9652}" srcOrd="1" destOrd="0" presId="urn:microsoft.com/office/officeart/2005/8/layout/hProcess10#1"/>
    <dgm:cxn modelId="{8EBEA5D8-1AF5-4973-9CAC-A9D8BDC85F36}" type="presOf" srcId="{4381FF01-8BF2-42E3-A1E0-E30008ED382C}" destId="{B1D88BAD-1D5E-44BA-9539-3B52B7799F84}" srcOrd="0" destOrd="0" presId="urn:microsoft.com/office/officeart/2005/8/layout/hProcess10#1"/>
    <dgm:cxn modelId="{193B1CB1-C09F-4ACE-99B9-47B65BA955C7}" type="presParOf" srcId="{730A7231-8C68-491E-B2EA-6BC9436FAA57}" destId="{6C0B8181-517C-442C-9130-10A7E1830B49}" srcOrd="0" destOrd="0" presId="urn:microsoft.com/office/officeart/2005/8/layout/hProcess10#1"/>
    <dgm:cxn modelId="{4DBBB81B-C4E6-4A4E-8EA9-05C73C9B0BBA}" type="presParOf" srcId="{6C0B8181-517C-442C-9130-10A7E1830B49}" destId="{81BE0E93-E6C6-481B-BDE7-F992DAC0AF0D}" srcOrd="0" destOrd="0" presId="urn:microsoft.com/office/officeart/2005/8/layout/hProcess10#1"/>
    <dgm:cxn modelId="{3605D27A-B2F9-4AD8-9CC7-18D973147DE6}" type="presParOf" srcId="{6C0B8181-517C-442C-9130-10A7E1830B49}" destId="{C6EAD19B-B206-4BD5-AF09-0ECC9D9E8EB6}" srcOrd="1" destOrd="0" presId="urn:microsoft.com/office/officeart/2005/8/layout/hProcess10#1"/>
    <dgm:cxn modelId="{5C7D9DDD-1A0D-4749-B448-2F8108B74B35}" type="presParOf" srcId="{730A7231-8C68-491E-B2EA-6BC9436FAA57}" destId="{B1D88BAD-1D5E-44BA-9539-3B52B7799F84}" srcOrd="1" destOrd="0" presId="urn:microsoft.com/office/officeart/2005/8/layout/hProcess10#1"/>
    <dgm:cxn modelId="{7A909631-D77B-4121-8185-A37FC543618B}" type="presParOf" srcId="{B1D88BAD-1D5E-44BA-9539-3B52B7799F84}" destId="{E74E206F-285D-4F9B-98F0-0750665E9652}" srcOrd="0" destOrd="0" presId="urn:microsoft.com/office/officeart/2005/8/layout/hProcess10#1"/>
    <dgm:cxn modelId="{500989B2-8E1A-42D7-9D96-089921D0364E}" type="presParOf" srcId="{730A7231-8C68-491E-B2EA-6BC9436FAA57}" destId="{4E5A1D62-C8D7-4EF3-A16C-7B8CC743F758}" srcOrd="2" destOrd="0" presId="urn:microsoft.com/office/officeart/2005/8/layout/hProcess10#1"/>
    <dgm:cxn modelId="{FA380286-B038-4E2B-84BB-AF695C5BD366}" type="presParOf" srcId="{4E5A1D62-C8D7-4EF3-A16C-7B8CC743F758}" destId="{42D96273-7594-4349-B2A5-324F7D730256}" srcOrd="0" destOrd="0" presId="urn:microsoft.com/office/officeart/2005/8/layout/hProcess10#1"/>
    <dgm:cxn modelId="{CBB7469E-7936-41D1-82AF-0AD37295B44B}" type="presParOf" srcId="{4E5A1D62-C8D7-4EF3-A16C-7B8CC743F758}" destId="{C355EFA8-BB5B-483D-BFD9-360124473936}" srcOrd="1" destOrd="0" presId="urn:microsoft.com/office/officeart/2005/8/layout/hProcess10#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F55477-9537-4A2E-8B26-2F63AC590252}" type="doc">
      <dgm:prSet loTypeId="urn:microsoft.com/office/officeart/2005/8/layout/hProcess10#2" loCatId="process" qsTypeId="urn:microsoft.com/office/officeart/2005/8/quickstyle/simple4" qsCatId="simple" csTypeId="urn:microsoft.com/office/officeart/2005/8/colors/colorful4" csCatId="colorful" phldr="1"/>
      <dgm:spPr/>
      <dgm:t>
        <a:bodyPr/>
        <a:lstStyle/>
        <a:p>
          <a:endParaRPr lang="en-US"/>
        </a:p>
      </dgm:t>
    </dgm:pt>
    <dgm:pt modelId="{5FF0E95A-5BB5-4551-B632-403A8ACAC3A3}">
      <dgm:prSet/>
      <dgm:spPr/>
      <dgm:t>
        <a:bodyPr/>
        <a:lstStyle/>
        <a:p>
          <a:pPr rtl="0"/>
          <a:r>
            <a:rPr lang="en-US"/>
            <a:t>By  nitroprusside tests (Acetest or Ketostix).</a:t>
          </a:r>
        </a:p>
      </dgm:t>
    </dgm:pt>
    <dgm:pt modelId="{B14B04AF-00A3-4FD3-AD93-220726CF4815}" type="parTrans" cxnId="{705D139D-F339-41AC-9AC7-5D21836E7F58}">
      <dgm:prSet/>
      <dgm:spPr/>
      <dgm:t>
        <a:bodyPr/>
        <a:lstStyle/>
        <a:p>
          <a:endParaRPr lang="en-US"/>
        </a:p>
      </dgm:t>
    </dgm:pt>
    <dgm:pt modelId="{B3F6F67E-800E-49C6-B810-C3921F47DE93}" type="sibTrans" cxnId="{705D139D-F339-41AC-9AC7-5D21836E7F58}">
      <dgm:prSet/>
      <dgm:spPr/>
      <dgm:t>
        <a:bodyPr/>
        <a:lstStyle/>
        <a:p>
          <a:endParaRPr lang="en-US"/>
        </a:p>
      </dgm:t>
    </dgm:pt>
    <dgm:pt modelId="{05965477-8409-4B7F-A8F7-16E0B8EF619A}">
      <dgm:prSet/>
      <dgm:spPr/>
      <dgm:t>
        <a:bodyPr/>
        <a:lstStyle/>
        <a:p>
          <a:pPr rtl="0"/>
          <a:r>
            <a:rPr lang="en-US" dirty="0"/>
            <a:t>Do  not detect </a:t>
          </a:r>
          <a:r>
            <a:rPr lang="el-GR" dirty="0"/>
            <a:t>β</a:t>
          </a:r>
          <a:r>
            <a:rPr lang="en-US" dirty="0"/>
            <a:t>-</a:t>
          </a:r>
          <a:r>
            <a:rPr lang="en-US" dirty="0" err="1"/>
            <a:t>hydroxy</a:t>
          </a:r>
          <a:r>
            <a:rPr lang="en-US" dirty="0"/>
            <a:t> butyric acid</a:t>
          </a:r>
        </a:p>
      </dgm:t>
    </dgm:pt>
    <dgm:pt modelId="{8428DF6B-EAA2-405E-881B-9CB85D7B76BC}" type="parTrans" cxnId="{64134596-4057-4D8B-A890-3076E5EBCB01}">
      <dgm:prSet/>
      <dgm:spPr/>
      <dgm:t>
        <a:bodyPr/>
        <a:lstStyle/>
        <a:p>
          <a:endParaRPr lang="en-US"/>
        </a:p>
      </dgm:t>
    </dgm:pt>
    <dgm:pt modelId="{C965A6A6-45D4-450A-82C0-76EF0A9BB64A}" type="sibTrans" cxnId="{64134596-4057-4D8B-A890-3076E5EBCB01}">
      <dgm:prSet/>
      <dgm:spPr/>
      <dgm:t>
        <a:bodyPr/>
        <a:lstStyle/>
        <a:p>
          <a:endParaRPr lang="en-US"/>
        </a:p>
      </dgm:t>
    </dgm:pt>
    <dgm:pt modelId="{7285018A-6938-45DF-BDEE-86E8A94360DC}" type="pres">
      <dgm:prSet presAssocID="{B9F55477-9537-4A2E-8B26-2F63AC590252}" presName="Name0" presStyleCnt="0">
        <dgm:presLayoutVars>
          <dgm:dir/>
          <dgm:resizeHandles val="exact"/>
        </dgm:presLayoutVars>
      </dgm:prSet>
      <dgm:spPr/>
      <dgm:t>
        <a:bodyPr/>
        <a:lstStyle/>
        <a:p>
          <a:pPr rtl="1"/>
          <a:endParaRPr lang="ar-JO"/>
        </a:p>
      </dgm:t>
    </dgm:pt>
    <dgm:pt modelId="{EC921F77-3852-4271-8785-F2D92FF930C5}" type="pres">
      <dgm:prSet presAssocID="{5FF0E95A-5BB5-4551-B632-403A8ACAC3A3}" presName="composite" presStyleCnt="0"/>
      <dgm:spPr/>
    </dgm:pt>
    <dgm:pt modelId="{CA24C5AB-F588-424D-BE2D-EA8AA3A096B7}" type="pres">
      <dgm:prSet presAssocID="{5FF0E95A-5BB5-4551-B632-403A8ACAC3A3}" presName="imagSh" presStyleLbl="bgImgPlace1" presStyleIdx="0" presStyleCnt="2"/>
      <dgm:spPr>
        <a:blipFill>
          <a:blip xmlns:r="http://schemas.openxmlformats.org/officeDocument/2006/relationships" r:embed="rId1">
            <a:extLst>
              <a:ext uri="{28A0092B-C50C-407E-A947-70E740481C1C}">
                <a14:useLocalDpi xmlns:a14="http://schemas.microsoft.com/office/drawing/2010/main" xmlns="" val="0"/>
              </a:ext>
            </a:extLst>
          </a:blip>
          <a:srcRect/>
          <a:stretch>
            <a:fillRect t="-34000" b="-34000"/>
          </a:stretch>
        </a:blipFill>
      </dgm:spPr>
    </dgm:pt>
    <dgm:pt modelId="{5729F124-D47B-48B6-B761-5A801AAA6B47}" type="pres">
      <dgm:prSet presAssocID="{5FF0E95A-5BB5-4551-B632-403A8ACAC3A3}" presName="txNode" presStyleLbl="node1" presStyleIdx="0" presStyleCnt="2">
        <dgm:presLayoutVars>
          <dgm:bulletEnabled val="1"/>
        </dgm:presLayoutVars>
      </dgm:prSet>
      <dgm:spPr/>
      <dgm:t>
        <a:bodyPr/>
        <a:lstStyle/>
        <a:p>
          <a:pPr rtl="1"/>
          <a:endParaRPr lang="ar-JO"/>
        </a:p>
      </dgm:t>
    </dgm:pt>
    <dgm:pt modelId="{1D83835B-E59E-4406-BFB0-2C52A018FB46}" type="pres">
      <dgm:prSet presAssocID="{B3F6F67E-800E-49C6-B810-C3921F47DE93}" presName="sibTrans" presStyleLbl="sibTrans2D1" presStyleIdx="0" presStyleCnt="1" custLinFactY="46846" custLinFactNeighborX="63430" custLinFactNeighborY="100000"/>
      <dgm:spPr/>
      <dgm:t>
        <a:bodyPr/>
        <a:lstStyle/>
        <a:p>
          <a:pPr rtl="1"/>
          <a:endParaRPr lang="ar-JO"/>
        </a:p>
      </dgm:t>
    </dgm:pt>
    <dgm:pt modelId="{C75C204C-5C14-4308-8ABE-2E6D2A4F45F9}" type="pres">
      <dgm:prSet presAssocID="{B3F6F67E-800E-49C6-B810-C3921F47DE93}" presName="connTx" presStyleLbl="sibTrans2D1" presStyleIdx="0" presStyleCnt="1"/>
      <dgm:spPr/>
      <dgm:t>
        <a:bodyPr/>
        <a:lstStyle/>
        <a:p>
          <a:pPr rtl="1"/>
          <a:endParaRPr lang="ar-JO"/>
        </a:p>
      </dgm:t>
    </dgm:pt>
    <dgm:pt modelId="{99B2DEE7-501F-4269-9CE7-D434769642B6}" type="pres">
      <dgm:prSet presAssocID="{05965477-8409-4B7F-A8F7-16E0B8EF619A}" presName="composite" presStyleCnt="0"/>
      <dgm:spPr/>
    </dgm:pt>
    <dgm:pt modelId="{0245C9BC-C720-4C96-8EB2-94840FB1C400}" type="pres">
      <dgm:prSet presAssocID="{05965477-8409-4B7F-A8F7-16E0B8EF619A}" presName="imagSh" presStyleLbl="bgImgPlace1" presStyleIdx="1" presStyleCnt="2" custLinFactNeighborY="-5517"/>
      <dgm:spPr>
        <a:blipFill>
          <a:blip xmlns:r="http://schemas.openxmlformats.org/officeDocument/2006/relationships" r:embed="rId2">
            <a:extLst>
              <a:ext uri="{28A0092B-C50C-407E-A947-70E740481C1C}">
                <a14:useLocalDpi xmlns:a14="http://schemas.microsoft.com/office/drawing/2010/main" xmlns="" val="0"/>
              </a:ext>
            </a:extLst>
          </a:blip>
          <a:srcRect/>
          <a:stretch>
            <a:fillRect t="-64000" b="-64000"/>
          </a:stretch>
        </a:blipFill>
      </dgm:spPr>
    </dgm:pt>
    <dgm:pt modelId="{FA22E747-7233-47FC-857D-C125E4EB59CF}" type="pres">
      <dgm:prSet presAssocID="{05965477-8409-4B7F-A8F7-16E0B8EF619A}" presName="txNode" presStyleLbl="node1" presStyleIdx="1" presStyleCnt="2">
        <dgm:presLayoutVars>
          <dgm:bulletEnabled val="1"/>
        </dgm:presLayoutVars>
      </dgm:prSet>
      <dgm:spPr/>
      <dgm:t>
        <a:bodyPr/>
        <a:lstStyle/>
        <a:p>
          <a:pPr rtl="1"/>
          <a:endParaRPr lang="ar-JO"/>
        </a:p>
      </dgm:t>
    </dgm:pt>
  </dgm:ptLst>
  <dgm:cxnLst>
    <dgm:cxn modelId="{831DACF1-06ED-4212-9284-C2933A47E791}" type="presOf" srcId="{B9F55477-9537-4A2E-8B26-2F63AC590252}" destId="{7285018A-6938-45DF-BDEE-86E8A94360DC}" srcOrd="0" destOrd="0" presId="urn:microsoft.com/office/officeart/2005/8/layout/hProcess10#2"/>
    <dgm:cxn modelId="{73EF8AC6-E42B-4AC9-B36A-1152F7D0D4F7}" type="presOf" srcId="{05965477-8409-4B7F-A8F7-16E0B8EF619A}" destId="{FA22E747-7233-47FC-857D-C125E4EB59CF}" srcOrd="0" destOrd="0" presId="urn:microsoft.com/office/officeart/2005/8/layout/hProcess10#2"/>
    <dgm:cxn modelId="{705D139D-F339-41AC-9AC7-5D21836E7F58}" srcId="{B9F55477-9537-4A2E-8B26-2F63AC590252}" destId="{5FF0E95A-5BB5-4551-B632-403A8ACAC3A3}" srcOrd="0" destOrd="0" parTransId="{B14B04AF-00A3-4FD3-AD93-220726CF4815}" sibTransId="{B3F6F67E-800E-49C6-B810-C3921F47DE93}"/>
    <dgm:cxn modelId="{F3D44EFB-CDAF-4D65-A4A3-A6800B1A307B}" type="presOf" srcId="{B3F6F67E-800E-49C6-B810-C3921F47DE93}" destId="{C75C204C-5C14-4308-8ABE-2E6D2A4F45F9}" srcOrd="1" destOrd="0" presId="urn:microsoft.com/office/officeart/2005/8/layout/hProcess10#2"/>
    <dgm:cxn modelId="{64134596-4057-4D8B-A890-3076E5EBCB01}" srcId="{B9F55477-9537-4A2E-8B26-2F63AC590252}" destId="{05965477-8409-4B7F-A8F7-16E0B8EF619A}" srcOrd="1" destOrd="0" parTransId="{8428DF6B-EAA2-405E-881B-9CB85D7B76BC}" sibTransId="{C965A6A6-45D4-450A-82C0-76EF0A9BB64A}"/>
    <dgm:cxn modelId="{B4ECBA12-39CA-4816-BB8C-B0E043367A87}" type="presOf" srcId="{B3F6F67E-800E-49C6-B810-C3921F47DE93}" destId="{1D83835B-E59E-4406-BFB0-2C52A018FB46}" srcOrd="0" destOrd="0" presId="urn:microsoft.com/office/officeart/2005/8/layout/hProcess10#2"/>
    <dgm:cxn modelId="{BCA032A4-4CA1-40F8-B26C-1864EDFDADC8}" type="presOf" srcId="{5FF0E95A-5BB5-4551-B632-403A8ACAC3A3}" destId="{5729F124-D47B-48B6-B761-5A801AAA6B47}" srcOrd="0" destOrd="0" presId="urn:microsoft.com/office/officeart/2005/8/layout/hProcess10#2"/>
    <dgm:cxn modelId="{88192CE9-573F-4458-B6C0-87F1CC930EB7}" type="presParOf" srcId="{7285018A-6938-45DF-BDEE-86E8A94360DC}" destId="{EC921F77-3852-4271-8785-F2D92FF930C5}" srcOrd="0" destOrd="0" presId="urn:microsoft.com/office/officeart/2005/8/layout/hProcess10#2"/>
    <dgm:cxn modelId="{27CF046A-B0C5-44F7-8C99-21D552F843D5}" type="presParOf" srcId="{EC921F77-3852-4271-8785-F2D92FF930C5}" destId="{CA24C5AB-F588-424D-BE2D-EA8AA3A096B7}" srcOrd="0" destOrd="0" presId="urn:microsoft.com/office/officeart/2005/8/layout/hProcess10#2"/>
    <dgm:cxn modelId="{1B533232-6A1A-401A-BE41-A71AD40F4628}" type="presParOf" srcId="{EC921F77-3852-4271-8785-F2D92FF930C5}" destId="{5729F124-D47B-48B6-B761-5A801AAA6B47}" srcOrd="1" destOrd="0" presId="urn:microsoft.com/office/officeart/2005/8/layout/hProcess10#2"/>
    <dgm:cxn modelId="{0B5A1393-1736-4DBD-B3BF-778BD60CE805}" type="presParOf" srcId="{7285018A-6938-45DF-BDEE-86E8A94360DC}" destId="{1D83835B-E59E-4406-BFB0-2C52A018FB46}" srcOrd="1" destOrd="0" presId="urn:microsoft.com/office/officeart/2005/8/layout/hProcess10#2"/>
    <dgm:cxn modelId="{8D752648-EDB2-4177-AFCE-FC55306B5203}" type="presParOf" srcId="{1D83835B-E59E-4406-BFB0-2C52A018FB46}" destId="{C75C204C-5C14-4308-8ABE-2E6D2A4F45F9}" srcOrd="0" destOrd="0" presId="urn:microsoft.com/office/officeart/2005/8/layout/hProcess10#2"/>
    <dgm:cxn modelId="{E29C78A3-5588-45F2-9884-9303B518FC77}" type="presParOf" srcId="{7285018A-6938-45DF-BDEE-86E8A94360DC}" destId="{99B2DEE7-501F-4269-9CE7-D434769642B6}" srcOrd="2" destOrd="0" presId="urn:microsoft.com/office/officeart/2005/8/layout/hProcess10#2"/>
    <dgm:cxn modelId="{19B4EA9D-75D1-4D1C-B4A4-CD94BA0D07C2}" type="presParOf" srcId="{99B2DEE7-501F-4269-9CE7-D434769642B6}" destId="{0245C9BC-C720-4C96-8EB2-94840FB1C400}" srcOrd="0" destOrd="0" presId="urn:microsoft.com/office/officeart/2005/8/layout/hProcess10#2"/>
    <dgm:cxn modelId="{EBEF0657-5573-4C86-90D2-C1D6FC3216CB}" type="presParOf" srcId="{99B2DEE7-501F-4269-9CE7-D434769642B6}" destId="{FA22E747-7233-47FC-857D-C125E4EB59CF}" srcOrd="1" destOrd="0" presId="urn:microsoft.com/office/officeart/2005/8/layout/hProcess10#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04F528-5B32-4475-94AF-029096841B30}" type="doc">
      <dgm:prSet loTypeId="urn:microsoft.com/office/officeart/2005/8/layout/bProcess3" loCatId="process" qsTypeId="urn:microsoft.com/office/officeart/2005/8/quickstyle/simple2" qsCatId="simple" csTypeId="urn:microsoft.com/office/officeart/2005/8/colors/colorful1#7" csCatId="colorful" phldr="1"/>
      <dgm:spPr/>
      <dgm:t>
        <a:bodyPr/>
        <a:lstStyle/>
        <a:p>
          <a:endParaRPr lang="en-US"/>
        </a:p>
      </dgm:t>
    </dgm:pt>
    <dgm:pt modelId="{B1A35AD0-0AC8-43D5-8E82-05E3C3C42725}">
      <dgm:prSet phldrT="[Text]"/>
      <dgm:spPr/>
      <dgm:t>
        <a:bodyPr/>
        <a:lstStyle/>
        <a:p>
          <a:r>
            <a:rPr lang="en-US" b="1" dirty="0"/>
            <a:t>Normal  carbohydrate diet for 3 days</a:t>
          </a:r>
        </a:p>
      </dgm:t>
    </dgm:pt>
    <dgm:pt modelId="{ABA716CC-13E2-4327-BACB-1387797FB3FD}" type="parTrans" cxnId="{E024964E-CAD1-475D-B2FA-30647AA7116A}">
      <dgm:prSet/>
      <dgm:spPr/>
      <dgm:t>
        <a:bodyPr/>
        <a:lstStyle/>
        <a:p>
          <a:endParaRPr lang="en-US" b="1"/>
        </a:p>
      </dgm:t>
    </dgm:pt>
    <dgm:pt modelId="{E3A1014D-062A-49F7-A31D-963D68EE8BCF}" type="sibTrans" cxnId="{E024964E-CAD1-475D-B2FA-30647AA7116A}">
      <dgm:prSet/>
      <dgm:spPr/>
      <dgm:t>
        <a:bodyPr/>
        <a:lstStyle/>
        <a:p>
          <a:endParaRPr lang="en-US" b="1"/>
        </a:p>
      </dgm:t>
    </dgm:pt>
    <dgm:pt modelId="{3EA36E39-E486-4E46-8852-BCCE7D4DC443}">
      <dgm:prSet phldrT="[Text]"/>
      <dgm:spPr/>
      <dgm:t>
        <a:bodyPr/>
        <a:lstStyle/>
        <a:p>
          <a:r>
            <a:rPr lang="en-US" b="1" dirty="0"/>
            <a:t>Overnight fast on the day of the test</a:t>
          </a:r>
        </a:p>
      </dgm:t>
    </dgm:pt>
    <dgm:pt modelId="{5ABF468F-0CBE-49D8-8BE4-85EA21072ABC}" type="parTrans" cxnId="{719E28AB-2423-4F6C-A99A-1B900CE1C731}">
      <dgm:prSet/>
      <dgm:spPr/>
      <dgm:t>
        <a:bodyPr/>
        <a:lstStyle/>
        <a:p>
          <a:endParaRPr lang="en-US" b="1"/>
        </a:p>
      </dgm:t>
    </dgm:pt>
    <dgm:pt modelId="{64D5D02C-AF23-4FEF-B13D-48FED4B57FB0}" type="sibTrans" cxnId="{719E28AB-2423-4F6C-A99A-1B900CE1C731}">
      <dgm:prSet/>
      <dgm:spPr/>
      <dgm:t>
        <a:bodyPr/>
        <a:lstStyle/>
        <a:p>
          <a:endParaRPr lang="en-US" b="1"/>
        </a:p>
      </dgm:t>
    </dgm:pt>
    <dgm:pt modelId="{C614C170-2263-4C84-B2EE-FF0FCD06D308}">
      <dgm:prSet phldrT="[Text]"/>
      <dgm:spPr/>
      <dgm:t>
        <a:bodyPr/>
        <a:lstStyle/>
        <a:p>
          <a:r>
            <a:rPr lang="en-US" b="1" dirty="0"/>
            <a:t>FPG is drawn</a:t>
          </a:r>
        </a:p>
      </dgm:t>
    </dgm:pt>
    <dgm:pt modelId="{21956462-28DB-474F-9259-D2018C753EBE}" type="parTrans" cxnId="{BDCA2D83-482B-402C-951F-023338154164}">
      <dgm:prSet/>
      <dgm:spPr/>
      <dgm:t>
        <a:bodyPr/>
        <a:lstStyle/>
        <a:p>
          <a:endParaRPr lang="en-US" b="1"/>
        </a:p>
      </dgm:t>
    </dgm:pt>
    <dgm:pt modelId="{440BDA60-55C6-4E49-BCCA-820B10C3E857}" type="sibTrans" cxnId="{BDCA2D83-482B-402C-951F-023338154164}">
      <dgm:prSet/>
      <dgm:spPr/>
      <dgm:t>
        <a:bodyPr/>
        <a:lstStyle/>
        <a:p>
          <a:endParaRPr lang="en-US" b="1"/>
        </a:p>
      </dgm:t>
    </dgm:pt>
    <dgm:pt modelId="{BD20B10A-92CE-4F3D-BB3A-39E42CA38E0A}">
      <dgm:prSet phldrT="[Text]"/>
      <dgm:spPr/>
      <dgm:t>
        <a:bodyPr/>
        <a:lstStyle/>
        <a:p>
          <a:r>
            <a:rPr lang="en-US" b="1" dirty="0"/>
            <a:t>Give 75gm of anhydrous glucose in about 300ml of water</a:t>
          </a:r>
        </a:p>
      </dgm:t>
    </dgm:pt>
    <dgm:pt modelId="{00A22D9D-7D1E-44D1-BBAD-612E90E39F0C}" type="parTrans" cxnId="{858B16F4-F00A-4267-BF1C-0275291700E4}">
      <dgm:prSet/>
      <dgm:spPr/>
      <dgm:t>
        <a:bodyPr/>
        <a:lstStyle/>
        <a:p>
          <a:endParaRPr lang="en-US" b="1"/>
        </a:p>
      </dgm:t>
    </dgm:pt>
    <dgm:pt modelId="{9E8AEADC-0F66-4E3C-B7BA-1CDB7FC5F6FF}" type="sibTrans" cxnId="{858B16F4-F00A-4267-BF1C-0275291700E4}">
      <dgm:prSet/>
      <dgm:spPr/>
      <dgm:t>
        <a:bodyPr/>
        <a:lstStyle/>
        <a:p>
          <a:endParaRPr lang="en-US" b="1"/>
        </a:p>
      </dgm:t>
    </dgm:pt>
    <dgm:pt modelId="{04209C17-D881-4606-9F1F-6F32A811F07E}">
      <dgm:prSet phldrT="[Text]"/>
      <dgm:spPr/>
      <dgm:t>
        <a:bodyPr/>
        <a:lstStyle/>
        <a:p>
          <a:r>
            <a:rPr lang="en-US" b="1" dirty="0"/>
            <a:t>Blood &amp; urine specimens are collected at half hourly for 2hours </a:t>
          </a:r>
        </a:p>
      </dgm:t>
    </dgm:pt>
    <dgm:pt modelId="{7DE287F2-1DE6-4FC7-9D3A-17EAF9216E78}" type="sibTrans" cxnId="{B1FACA00-C817-4775-9BC4-772B9B0FB9D3}">
      <dgm:prSet/>
      <dgm:spPr/>
      <dgm:t>
        <a:bodyPr/>
        <a:lstStyle/>
        <a:p>
          <a:endParaRPr lang="en-US" b="1"/>
        </a:p>
      </dgm:t>
    </dgm:pt>
    <dgm:pt modelId="{7592A61B-0734-4A68-A575-4E313EFFF304}" type="parTrans" cxnId="{B1FACA00-C817-4775-9BC4-772B9B0FB9D3}">
      <dgm:prSet/>
      <dgm:spPr/>
      <dgm:t>
        <a:bodyPr/>
        <a:lstStyle/>
        <a:p>
          <a:endParaRPr lang="en-US" b="1"/>
        </a:p>
      </dgm:t>
    </dgm:pt>
    <dgm:pt modelId="{9A2E6D81-9463-424B-A985-9391FA38DB7E}">
      <dgm:prSet/>
      <dgm:spPr/>
      <dgm:t>
        <a:bodyPr/>
        <a:lstStyle/>
        <a:p>
          <a:r>
            <a:rPr lang="en-US" b="1" dirty="0"/>
            <a:t>A curve is plotted for time against blood glucose</a:t>
          </a:r>
        </a:p>
      </dgm:t>
    </dgm:pt>
    <dgm:pt modelId="{941455BA-98AB-443C-BDA4-141FD55DECEC}" type="parTrans" cxnId="{C6CB8400-0CFE-45ED-95BE-7334845514C8}">
      <dgm:prSet/>
      <dgm:spPr/>
      <dgm:t>
        <a:bodyPr/>
        <a:lstStyle/>
        <a:p>
          <a:endParaRPr lang="en-US" b="1"/>
        </a:p>
      </dgm:t>
    </dgm:pt>
    <dgm:pt modelId="{E047796B-A683-4B3A-BA19-0097FA081CDE}" type="sibTrans" cxnId="{C6CB8400-0CFE-45ED-95BE-7334845514C8}">
      <dgm:prSet/>
      <dgm:spPr/>
      <dgm:t>
        <a:bodyPr/>
        <a:lstStyle/>
        <a:p>
          <a:endParaRPr lang="en-US" b="1"/>
        </a:p>
      </dgm:t>
    </dgm:pt>
    <dgm:pt modelId="{72FAA1E3-14DE-4BC4-9853-EAE0466263DC}" type="pres">
      <dgm:prSet presAssocID="{6C04F528-5B32-4475-94AF-029096841B30}" presName="Name0" presStyleCnt="0">
        <dgm:presLayoutVars>
          <dgm:dir/>
          <dgm:resizeHandles val="exact"/>
        </dgm:presLayoutVars>
      </dgm:prSet>
      <dgm:spPr/>
      <dgm:t>
        <a:bodyPr/>
        <a:lstStyle/>
        <a:p>
          <a:pPr rtl="1"/>
          <a:endParaRPr lang="ar-JO"/>
        </a:p>
      </dgm:t>
    </dgm:pt>
    <dgm:pt modelId="{D0C89CFF-26D2-4C36-8DBB-5087138B6955}" type="pres">
      <dgm:prSet presAssocID="{B1A35AD0-0AC8-43D5-8E82-05E3C3C42725}" presName="node" presStyleLbl="node1" presStyleIdx="0" presStyleCnt="6">
        <dgm:presLayoutVars>
          <dgm:bulletEnabled val="1"/>
        </dgm:presLayoutVars>
      </dgm:prSet>
      <dgm:spPr/>
      <dgm:t>
        <a:bodyPr/>
        <a:lstStyle/>
        <a:p>
          <a:pPr rtl="1"/>
          <a:endParaRPr lang="ar-JO"/>
        </a:p>
      </dgm:t>
    </dgm:pt>
    <dgm:pt modelId="{6E857E3C-B209-44F9-A2BD-7931E13DDE1E}" type="pres">
      <dgm:prSet presAssocID="{E3A1014D-062A-49F7-A31D-963D68EE8BCF}" presName="sibTrans" presStyleLbl="sibTrans1D1" presStyleIdx="0" presStyleCnt="5"/>
      <dgm:spPr/>
      <dgm:t>
        <a:bodyPr/>
        <a:lstStyle/>
        <a:p>
          <a:pPr rtl="1"/>
          <a:endParaRPr lang="ar-JO"/>
        </a:p>
      </dgm:t>
    </dgm:pt>
    <dgm:pt modelId="{4F84B619-2304-4286-A201-93623B03038C}" type="pres">
      <dgm:prSet presAssocID="{E3A1014D-062A-49F7-A31D-963D68EE8BCF}" presName="connectorText" presStyleLbl="sibTrans1D1" presStyleIdx="0" presStyleCnt="5"/>
      <dgm:spPr/>
      <dgm:t>
        <a:bodyPr/>
        <a:lstStyle/>
        <a:p>
          <a:pPr rtl="1"/>
          <a:endParaRPr lang="ar-JO"/>
        </a:p>
      </dgm:t>
    </dgm:pt>
    <dgm:pt modelId="{149FE788-0BB4-4EAF-BEB4-10B6B68E2DA0}" type="pres">
      <dgm:prSet presAssocID="{3EA36E39-E486-4E46-8852-BCCE7D4DC443}" presName="node" presStyleLbl="node1" presStyleIdx="1" presStyleCnt="6">
        <dgm:presLayoutVars>
          <dgm:bulletEnabled val="1"/>
        </dgm:presLayoutVars>
      </dgm:prSet>
      <dgm:spPr/>
      <dgm:t>
        <a:bodyPr/>
        <a:lstStyle/>
        <a:p>
          <a:pPr rtl="1"/>
          <a:endParaRPr lang="ar-JO"/>
        </a:p>
      </dgm:t>
    </dgm:pt>
    <dgm:pt modelId="{3C624057-1311-466D-8F40-497A141E5104}" type="pres">
      <dgm:prSet presAssocID="{64D5D02C-AF23-4FEF-B13D-48FED4B57FB0}" presName="sibTrans" presStyleLbl="sibTrans1D1" presStyleIdx="1" presStyleCnt="5"/>
      <dgm:spPr/>
      <dgm:t>
        <a:bodyPr/>
        <a:lstStyle/>
        <a:p>
          <a:pPr rtl="1"/>
          <a:endParaRPr lang="ar-JO"/>
        </a:p>
      </dgm:t>
    </dgm:pt>
    <dgm:pt modelId="{C6AB83F9-4A57-4C35-9E54-1510008CDC93}" type="pres">
      <dgm:prSet presAssocID="{64D5D02C-AF23-4FEF-B13D-48FED4B57FB0}" presName="connectorText" presStyleLbl="sibTrans1D1" presStyleIdx="1" presStyleCnt="5"/>
      <dgm:spPr/>
      <dgm:t>
        <a:bodyPr/>
        <a:lstStyle/>
        <a:p>
          <a:pPr rtl="1"/>
          <a:endParaRPr lang="ar-JO"/>
        </a:p>
      </dgm:t>
    </dgm:pt>
    <dgm:pt modelId="{D18CB358-8744-4A32-9FCA-4B3E9C2B9ECD}" type="pres">
      <dgm:prSet presAssocID="{C614C170-2263-4C84-B2EE-FF0FCD06D308}" presName="node" presStyleLbl="node1" presStyleIdx="2" presStyleCnt="6">
        <dgm:presLayoutVars>
          <dgm:bulletEnabled val="1"/>
        </dgm:presLayoutVars>
      </dgm:prSet>
      <dgm:spPr/>
      <dgm:t>
        <a:bodyPr/>
        <a:lstStyle/>
        <a:p>
          <a:pPr rtl="1"/>
          <a:endParaRPr lang="ar-JO"/>
        </a:p>
      </dgm:t>
    </dgm:pt>
    <dgm:pt modelId="{F8AA7B38-5973-4E79-A478-4F9BC92E47CC}" type="pres">
      <dgm:prSet presAssocID="{440BDA60-55C6-4E49-BCCA-820B10C3E857}" presName="sibTrans" presStyleLbl="sibTrans1D1" presStyleIdx="2" presStyleCnt="5"/>
      <dgm:spPr/>
      <dgm:t>
        <a:bodyPr/>
        <a:lstStyle/>
        <a:p>
          <a:pPr rtl="1"/>
          <a:endParaRPr lang="ar-JO"/>
        </a:p>
      </dgm:t>
    </dgm:pt>
    <dgm:pt modelId="{61D9B398-94B2-4DF8-908D-252051AC2B49}" type="pres">
      <dgm:prSet presAssocID="{440BDA60-55C6-4E49-BCCA-820B10C3E857}" presName="connectorText" presStyleLbl="sibTrans1D1" presStyleIdx="2" presStyleCnt="5"/>
      <dgm:spPr/>
      <dgm:t>
        <a:bodyPr/>
        <a:lstStyle/>
        <a:p>
          <a:pPr rtl="1"/>
          <a:endParaRPr lang="ar-JO"/>
        </a:p>
      </dgm:t>
    </dgm:pt>
    <dgm:pt modelId="{02CA09EA-5539-4AB2-836E-DD27B12278C5}" type="pres">
      <dgm:prSet presAssocID="{BD20B10A-92CE-4F3D-BB3A-39E42CA38E0A}" presName="node" presStyleLbl="node1" presStyleIdx="3" presStyleCnt="6">
        <dgm:presLayoutVars>
          <dgm:bulletEnabled val="1"/>
        </dgm:presLayoutVars>
      </dgm:prSet>
      <dgm:spPr/>
      <dgm:t>
        <a:bodyPr/>
        <a:lstStyle/>
        <a:p>
          <a:pPr rtl="1"/>
          <a:endParaRPr lang="ar-JO"/>
        </a:p>
      </dgm:t>
    </dgm:pt>
    <dgm:pt modelId="{DB8A8E8E-8B0F-4872-B0A2-E4886529CD57}" type="pres">
      <dgm:prSet presAssocID="{9E8AEADC-0F66-4E3C-B7BA-1CDB7FC5F6FF}" presName="sibTrans" presStyleLbl="sibTrans1D1" presStyleIdx="3" presStyleCnt="5"/>
      <dgm:spPr/>
      <dgm:t>
        <a:bodyPr/>
        <a:lstStyle/>
        <a:p>
          <a:pPr rtl="1"/>
          <a:endParaRPr lang="ar-JO"/>
        </a:p>
      </dgm:t>
    </dgm:pt>
    <dgm:pt modelId="{36A323AA-D0C7-4D6F-A3D8-DB1467FB2379}" type="pres">
      <dgm:prSet presAssocID="{9E8AEADC-0F66-4E3C-B7BA-1CDB7FC5F6FF}" presName="connectorText" presStyleLbl="sibTrans1D1" presStyleIdx="3" presStyleCnt="5"/>
      <dgm:spPr/>
      <dgm:t>
        <a:bodyPr/>
        <a:lstStyle/>
        <a:p>
          <a:pPr rtl="1"/>
          <a:endParaRPr lang="ar-JO"/>
        </a:p>
      </dgm:t>
    </dgm:pt>
    <dgm:pt modelId="{C2F9FEEF-8433-491B-8D29-882B908D56EB}" type="pres">
      <dgm:prSet presAssocID="{04209C17-D881-4606-9F1F-6F32A811F07E}" presName="node" presStyleLbl="node1" presStyleIdx="4" presStyleCnt="6">
        <dgm:presLayoutVars>
          <dgm:bulletEnabled val="1"/>
        </dgm:presLayoutVars>
      </dgm:prSet>
      <dgm:spPr/>
      <dgm:t>
        <a:bodyPr/>
        <a:lstStyle/>
        <a:p>
          <a:pPr rtl="1"/>
          <a:endParaRPr lang="ar-JO"/>
        </a:p>
      </dgm:t>
    </dgm:pt>
    <dgm:pt modelId="{40AFF077-BBC8-47AA-A7AF-267F5A725723}" type="pres">
      <dgm:prSet presAssocID="{7DE287F2-1DE6-4FC7-9D3A-17EAF9216E78}" presName="sibTrans" presStyleLbl="sibTrans1D1" presStyleIdx="4" presStyleCnt="5"/>
      <dgm:spPr/>
      <dgm:t>
        <a:bodyPr/>
        <a:lstStyle/>
        <a:p>
          <a:pPr rtl="1"/>
          <a:endParaRPr lang="ar-JO"/>
        </a:p>
      </dgm:t>
    </dgm:pt>
    <dgm:pt modelId="{57B937C4-F68D-473F-BD82-D1595F5531E7}" type="pres">
      <dgm:prSet presAssocID="{7DE287F2-1DE6-4FC7-9D3A-17EAF9216E78}" presName="connectorText" presStyleLbl="sibTrans1D1" presStyleIdx="4" presStyleCnt="5"/>
      <dgm:spPr/>
      <dgm:t>
        <a:bodyPr/>
        <a:lstStyle/>
        <a:p>
          <a:pPr rtl="1"/>
          <a:endParaRPr lang="ar-JO"/>
        </a:p>
      </dgm:t>
    </dgm:pt>
    <dgm:pt modelId="{619410B6-931A-4272-B892-0B492EF93CCC}" type="pres">
      <dgm:prSet presAssocID="{9A2E6D81-9463-424B-A985-9391FA38DB7E}" presName="node" presStyleLbl="node1" presStyleIdx="5" presStyleCnt="6">
        <dgm:presLayoutVars>
          <dgm:bulletEnabled val="1"/>
        </dgm:presLayoutVars>
      </dgm:prSet>
      <dgm:spPr/>
      <dgm:t>
        <a:bodyPr/>
        <a:lstStyle/>
        <a:p>
          <a:pPr rtl="1"/>
          <a:endParaRPr lang="ar-JO"/>
        </a:p>
      </dgm:t>
    </dgm:pt>
  </dgm:ptLst>
  <dgm:cxnLst>
    <dgm:cxn modelId="{05BDD061-1B39-42B6-83AD-16692F4763DC}" type="presOf" srcId="{C614C170-2263-4C84-B2EE-FF0FCD06D308}" destId="{D18CB358-8744-4A32-9FCA-4B3E9C2B9ECD}" srcOrd="0" destOrd="0" presId="urn:microsoft.com/office/officeart/2005/8/layout/bProcess3"/>
    <dgm:cxn modelId="{B1FACA00-C817-4775-9BC4-772B9B0FB9D3}" srcId="{6C04F528-5B32-4475-94AF-029096841B30}" destId="{04209C17-D881-4606-9F1F-6F32A811F07E}" srcOrd="4" destOrd="0" parTransId="{7592A61B-0734-4A68-A575-4E313EFFF304}" sibTransId="{7DE287F2-1DE6-4FC7-9D3A-17EAF9216E78}"/>
    <dgm:cxn modelId="{CCFCE3BC-6B58-47E2-97FC-608D471D8DCE}" type="presOf" srcId="{7DE287F2-1DE6-4FC7-9D3A-17EAF9216E78}" destId="{57B937C4-F68D-473F-BD82-D1595F5531E7}" srcOrd="1" destOrd="0" presId="urn:microsoft.com/office/officeart/2005/8/layout/bProcess3"/>
    <dgm:cxn modelId="{858B16F4-F00A-4267-BF1C-0275291700E4}" srcId="{6C04F528-5B32-4475-94AF-029096841B30}" destId="{BD20B10A-92CE-4F3D-BB3A-39E42CA38E0A}" srcOrd="3" destOrd="0" parTransId="{00A22D9D-7D1E-44D1-BBAD-612E90E39F0C}" sibTransId="{9E8AEADC-0F66-4E3C-B7BA-1CDB7FC5F6FF}"/>
    <dgm:cxn modelId="{886AED9E-2721-456D-9B0E-ED1C1B6A5338}" type="presOf" srcId="{B1A35AD0-0AC8-43D5-8E82-05E3C3C42725}" destId="{D0C89CFF-26D2-4C36-8DBB-5087138B6955}" srcOrd="0" destOrd="0" presId="urn:microsoft.com/office/officeart/2005/8/layout/bProcess3"/>
    <dgm:cxn modelId="{66637D17-2E83-4FDA-852F-DCE5CA419C98}" type="presOf" srcId="{7DE287F2-1DE6-4FC7-9D3A-17EAF9216E78}" destId="{40AFF077-BBC8-47AA-A7AF-267F5A725723}" srcOrd="0" destOrd="0" presId="urn:microsoft.com/office/officeart/2005/8/layout/bProcess3"/>
    <dgm:cxn modelId="{E39221E6-BD77-41DF-853D-5F633C7EACB8}" type="presOf" srcId="{9E8AEADC-0F66-4E3C-B7BA-1CDB7FC5F6FF}" destId="{36A323AA-D0C7-4D6F-A3D8-DB1467FB2379}" srcOrd="1" destOrd="0" presId="urn:microsoft.com/office/officeart/2005/8/layout/bProcess3"/>
    <dgm:cxn modelId="{905DEE87-A39F-4D4D-B3A9-DF095D9726CA}" type="presOf" srcId="{64D5D02C-AF23-4FEF-B13D-48FED4B57FB0}" destId="{C6AB83F9-4A57-4C35-9E54-1510008CDC93}" srcOrd="1" destOrd="0" presId="urn:microsoft.com/office/officeart/2005/8/layout/bProcess3"/>
    <dgm:cxn modelId="{D36EB89E-BBF9-47A9-BAA9-6D94BB687D8B}" type="presOf" srcId="{9E8AEADC-0F66-4E3C-B7BA-1CDB7FC5F6FF}" destId="{DB8A8E8E-8B0F-4872-B0A2-E4886529CD57}" srcOrd="0" destOrd="0" presId="urn:microsoft.com/office/officeart/2005/8/layout/bProcess3"/>
    <dgm:cxn modelId="{719E28AB-2423-4F6C-A99A-1B900CE1C731}" srcId="{6C04F528-5B32-4475-94AF-029096841B30}" destId="{3EA36E39-E486-4E46-8852-BCCE7D4DC443}" srcOrd="1" destOrd="0" parTransId="{5ABF468F-0CBE-49D8-8BE4-85EA21072ABC}" sibTransId="{64D5D02C-AF23-4FEF-B13D-48FED4B57FB0}"/>
    <dgm:cxn modelId="{E0C0E42C-2B9C-44F4-8CC8-7D49545F1F8C}" type="presOf" srcId="{9A2E6D81-9463-424B-A985-9391FA38DB7E}" destId="{619410B6-931A-4272-B892-0B492EF93CCC}" srcOrd="0" destOrd="0" presId="urn:microsoft.com/office/officeart/2005/8/layout/bProcess3"/>
    <dgm:cxn modelId="{D588BD66-45D7-41DC-BE93-9C352466FEE6}" type="presOf" srcId="{3EA36E39-E486-4E46-8852-BCCE7D4DC443}" destId="{149FE788-0BB4-4EAF-BEB4-10B6B68E2DA0}" srcOrd="0" destOrd="0" presId="urn:microsoft.com/office/officeart/2005/8/layout/bProcess3"/>
    <dgm:cxn modelId="{B6F27EDF-9565-4E53-B59C-5B5EBF94FC13}" type="presOf" srcId="{04209C17-D881-4606-9F1F-6F32A811F07E}" destId="{C2F9FEEF-8433-491B-8D29-882B908D56EB}" srcOrd="0" destOrd="0" presId="urn:microsoft.com/office/officeart/2005/8/layout/bProcess3"/>
    <dgm:cxn modelId="{D4A1C128-B4AE-4814-8F5E-49E80811302E}" type="presOf" srcId="{6C04F528-5B32-4475-94AF-029096841B30}" destId="{72FAA1E3-14DE-4BC4-9853-EAE0466263DC}" srcOrd="0" destOrd="0" presId="urn:microsoft.com/office/officeart/2005/8/layout/bProcess3"/>
    <dgm:cxn modelId="{750E1C78-C395-4704-9047-0E55FD55A9C9}" type="presOf" srcId="{440BDA60-55C6-4E49-BCCA-820B10C3E857}" destId="{61D9B398-94B2-4DF8-908D-252051AC2B49}" srcOrd="1" destOrd="0" presId="urn:microsoft.com/office/officeart/2005/8/layout/bProcess3"/>
    <dgm:cxn modelId="{C6CB8400-0CFE-45ED-95BE-7334845514C8}" srcId="{6C04F528-5B32-4475-94AF-029096841B30}" destId="{9A2E6D81-9463-424B-A985-9391FA38DB7E}" srcOrd="5" destOrd="0" parTransId="{941455BA-98AB-443C-BDA4-141FD55DECEC}" sibTransId="{E047796B-A683-4B3A-BA19-0097FA081CDE}"/>
    <dgm:cxn modelId="{BDCA2D83-482B-402C-951F-023338154164}" srcId="{6C04F528-5B32-4475-94AF-029096841B30}" destId="{C614C170-2263-4C84-B2EE-FF0FCD06D308}" srcOrd="2" destOrd="0" parTransId="{21956462-28DB-474F-9259-D2018C753EBE}" sibTransId="{440BDA60-55C6-4E49-BCCA-820B10C3E857}"/>
    <dgm:cxn modelId="{CFB064AE-85A2-4BD5-93ED-82F2ECF66313}" type="presOf" srcId="{E3A1014D-062A-49F7-A31D-963D68EE8BCF}" destId="{6E857E3C-B209-44F9-A2BD-7931E13DDE1E}" srcOrd="0" destOrd="0" presId="urn:microsoft.com/office/officeart/2005/8/layout/bProcess3"/>
    <dgm:cxn modelId="{E024964E-CAD1-475D-B2FA-30647AA7116A}" srcId="{6C04F528-5B32-4475-94AF-029096841B30}" destId="{B1A35AD0-0AC8-43D5-8E82-05E3C3C42725}" srcOrd="0" destOrd="0" parTransId="{ABA716CC-13E2-4327-BACB-1387797FB3FD}" sibTransId="{E3A1014D-062A-49F7-A31D-963D68EE8BCF}"/>
    <dgm:cxn modelId="{D98AA24F-BA04-461B-B458-0960F9AD8D3D}" type="presOf" srcId="{BD20B10A-92CE-4F3D-BB3A-39E42CA38E0A}" destId="{02CA09EA-5539-4AB2-836E-DD27B12278C5}" srcOrd="0" destOrd="0" presId="urn:microsoft.com/office/officeart/2005/8/layout/bProcess3"/>
    <dgm:cxn modelId="{B0846072-1F03-4B70-B05D-5801690C95E5}" type="presOf" srcId="{64D5D02C-AF23-4FEF-B13D-48FED4B57FB0}" destId="{3C624057-1311-466D-8F40-497A141E5104}" srcOrd="0" destOrd="0" presId="urn:microsoft.com/office/officeart/2005/8/layout/bProcess3"/>
    <dgm:cxn modelId="{D001609D-E15D-4163-ACD1-8E4E810B5097}" type="presOf" srcId="{E3A1014D-062A-49F7-A31D-963D68EE8BCF}" destId="{4F84B619-2304-4286-A201-93623B03038C}" srcOrd="1" destOrd="0" presId="urn:microsoft.com/office/officeart/2005/8/layout/bProcess3"/>
    <dgm:cxn modelId="{B7676B5A-C5E5-498A-AB08-9C752C5F42A7}" type="presOf" srcId="{440BDA60-55C6-4E49-BCCA-820B10C3E857}" destId="{F8AA7B38-5973-4E79-A478-4F9BC92E47CC}" srcOrd="0" destOrd="0" presId="urn:microsoft.com/office/officeart/2005/8/layout/bProcess3"/>
    <dgm:cxn modelId="{56DD367D-64BB-4E6C-B291-0EF1194BC2BA}" type="presParOf" srcId="{72FAA1E3-14DE-4BC4-9853-EAE0466263DC}" destId="{D0C89CFF-26D2-4C36-8DBB-5087138B6955}" srcOrd="0" destOrd="0" presId="urn:microsoft.com/office/officeart/2005/8/layout/bProcess3"/>
    <dgm:cxn modelId="{0EF430F8-400B-4E59-A4AD-762BAC168E7C}" type="presParOf" srcId="{72FAA1E3-14DE-4BC4-9853-EAE0466263DC}" destId="{6E857E3C-B209-44F9-A2BD-7931E13DDE1E}" srcOrd="1" destOrd="0" presId="urn:microsoft.com/office/officeart/2005/8/layout/bProcess3"/>
    <dgm:cxn modelId="{1D184F3C-C1DC-46A9-BCC4-4736D65841C7}" type="presParOf" srcId="{6E857E3C-B209-44F9-A2BD-7931E13DDE1E}" destId="{4F84B619-2304-4286-A201-93623B03038C}" srcOrd="0" destOrd="0" presId="urn:microsoft.com/office/officeart/2005/8/layout/bProcess3"/>
    <dgm:cxn modelId="{38A1A1FE-ABDB-4FDE-8318-61156A5ABA4E}" type="presParOf" srcId="{72FAA1E3-14DE-4BC4-9853-EAE0466263DC}" destId="{149FE788-0BB4-4EAF-BEB4-10B6B68E2DA0}" srcOrd="2" destOrd="0" presId="urn:microsoft.com/office/officeart/2005/8/layout/bProcess3"/>
    <dgm:cxn modelId="{8EB37883-D11B-49A8-AE30-E6923934EC18}" type="presParOf" srcId="{72FAA1E3-14DE-4BC4-9853-EAE0466263DC}" destId="{3C624057-1311-466D-8F40-497A141E5104}" srcOrd="3" destOrd="0" presId="urn:microsoft.com/office/officeart/2005/8/layout/bProcess3"/>
    <dgm:cxn modelId="{CB754259-5B2F-4C3C-9E09-534AAC344F72}" type="presParOf" srcId="{3C624057-1311-466D-8F40-497A141E5104}" destId="{C6AB83F9-4A57-4C35-9E54-1510008CDC93}" srcOrd="0" destOrd="0" presId="urn:microsoft.com/office/officeart/2005/8/layout/bProcess3"/>
    <dgm:cxn modelId="{2E150166-FCAD-4FA7-AE75-164A18A9FF71}" type="presParOf" srcId="{72FAA1E3-14DE-4BC4-9853-EAE0466263DC}" destId="{D18CB358-8744-4A32-9FCA-4B3E9C2B9ECD}" srcOrd="4" destOrd="0" presId="urn:microsoft.com/office/officeart/2005/8/layout/bProcess3"/>
    <dgm:cxn modelId="{6A19FEDC-AF92-40CA-9613-305D9CF182C8}" type="presParOf" srcId="{72FAA1E3-14DE-4BC4-9853-EAE0466263DC}" destId="{F8AA7B38-5973-4E79-A478-4F9BC92E47CC}" srcOrd="5" destOrd="0" presId="urn:microsoft.com/office/officeart/2005/8/layout/bProcess3"/>
    <dgm:cxn modelId="{436A6ED4-625C-4FE5-B2C0-3FF0CA4C2E52}" type="presParOf" srcId="{F8AA7B38-5973-4E79-A478-4F9BC92E47CC}" destId="{61D9B398-94B2-4DF8-908D-252051AC2B49}" srcOrd="0" destOrd="0" presId="urn:microsoft.com/office/officeart/2005/8/layout/bProcess3"/>
    <dgm:cxn modelId="{9D7F3D52-5CB7-4C89-8AA3-E891CB29212D}" type="presParOf" srcId="{72FAA1E3-14DE-4BC4-9853-EAE0466263DC}" destId="{02CA09EA-5539-4AB2-836E-DD27B12278C5}" srcOrd="6" destOrd="0" presId="urn:microsoft.com/office/officeart/2005/8/layout/bProcess3"/>
    <dgm:cxn modelId="{005591BE-BE76-430D-BEBC-7145A7CF90A9}" type="presParOf" srcId="{72FAA1E3-14DE-4BC4-9853-EAE0466263DC}" destId="{DB8A8E8E-8B0F-4872-B0A2-E4886529CD57}" srcOrd="7" destOrd="0" presId="urn:microsoft.com/office/officeart/2005/8/layout/bProcess3"/>
    <dgm:cxn modelId="{C2F514CD-C632-4D51-806F-AB92A8BF8A70}" type="presParOf" srcId="{DB8A8E8E-8B0F-4872-B0A2-E4886529CD57}" destId="{36A323AA-D0C7-4D6F-A3D8-DB1467FB2379}" srcOrd="0" destOrd="0" presId="urn:microsoft.com/office/officeart/2005/8/layout/bProcess3"/>
    <dgm:cxn modelId="{B6315A64-753B-4F44-BCBF-B2086DBC1C5D}" type="presParOf" srcId="{72FAA1E3-14DE-4BC4-9853-EAE0466263DC}" destId="{C2F9FEEF-8433-491B-8D29-882B908D56EB}" srcOrd="8" destOrd="0" presId="urn:microsoft.com/office/officeart/2005/8/layout/bProcess3"/>
    <dgm:cxn modelId="{B96A121B-4CF3-4C15-89F5-B0860E9EE74F}" type="presParOf" srcId="{72FAA1E3-14DE-4BC4-9853-EAE0466263DC}" destId="{40AFF077-BBC8-47AA-A7AF-267F5A725723}" srcOrd="9" destOrd="0" presId="urn:microsoft.com/office/officeart/2005/8/layout/bProcess3"/>
    <dgm:cxn modelId="{79AB8CB6-C34A-4154-9D35-DDFEE7F802B9}" type="presParOf" srcId="{40AFF077-BBC8-47AA-A7AF-267F5A725723}" destId="{57B937C4-F68D-473F-BD82-D1595F5531E7}" srcOrd="0" destOrd="0" presId="urn:microsoft.com/office/officeart/2005/8/layout/bProcess3"/>
    <dgm:cxn modelId="{659675D1-C201-4BA9-A15F-993B94A9E6B7}" type="presParOf" srcId="{72FAA1E3-14DE-4BC4-9853-EAE0466263DC}" destId="{619410B6-931A-4272-B892-0B492EF93CCC}" srcOrd="10"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BCC03-28E7-44AC-8A11-8CA7FEBD5F9D}">
      <dsp:nvSpPr>
        <dsp:cNvPr id="0" name=""/>
        <dsp:cNvSpPr/>
      </dsp:nvSpPr>
      <dsp:spPr>
        <a:xfrm>
          <a:off x="2539745" y="548408"/>
          <a:ext cx="5156454" cy="233218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A metabolic disorder of multiple aetiology characterized by chronic hyperglycaemia with disturbances of carbohydrate, fat and protein metabolism resulting from defects in insulin secretion, insulin action or both .</a:t>
          </a:r>
          <a:endParaRPr lang="en-US" sz="2400" kern="1200" dirty="0"/>
        </a:p>
      </dsp:txBody>
      <dsp:txXfrm>
        <a:off x="2539745" y="548408"/>
        <a:ext cx="5156454" cy="2332181"/>
      </dsp:txXfrm>
    </dsp:sp>
    <dsp:sp modelId="{1E87CB3C-81F8-40CC-A544-35DBDD6BEB0A}">
      <dsp:nvSpPr>
        <dsp:cNvPr id="0" name=""/>
        <dsp:cNvSpPr/>
      </dsp:nvSpPr>
      <dsp:spPr>
        <a:xfrm>
          <a:off x="0" y="548408"/>
          <a:ext cx="2308860" cy="233218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FFDE6-D8C1-4A51-BA2A-62C89D58B896}">
      <dsp:nvSpPr>
        <dsp:cNvPr id="0" name=""/>
        <dsp:cNvSpPr/>
      </dsp:nvSpPr>
      <dsp:spPr>
        <a:xfrm>
          <a:off x="0" y="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369DE-A3EC-485E-9D41-E68ECFC14EBC}">
      <dsp:nvSpPr>
        <dsp:cNvPr id="0" name=""/>
        <dsp:cNvSpPr/>
      </dsp:nvSpPr>
      <dsp:spPr>
        <a:xfrm>
          <a:off x="0" y="0"/>
          <a:ext cx="8229600" cy="1805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n-US" sz="2900" kern="1200"/>
            <a:t>The major form of HbA</a:t>
          </a:r>
          <a:r>
            <a:rPr lang="en-US" sz="2900" kern="1200" baseline="-25000"/>
            <a:t>1</a:t>
          </a:r>
          <a:r>
            <a:rPr lang="en-US" sz="2900" kern="1200"/>
            <a:t> is hemoglobin A</a:t>
          </a:r>
          <a:r>
            <a:rPr lang="en-US" sz="2900" kern="1200" baseline="-25000"/>
            <a:t>1c</a:t>
          </a:r>
          <a:r>
            <a:rPr lang="en-US" sz="2900" kern="1200"/>
            <a:t> (HbA</a:t>
          </a:r>
          <a:r>
            <a:rPr lang="en-US" sz="2900" kern="1200" baseline="-25000"/>
            <a:t>1c</a:t>
          </a:r>
          <a:r>
            <a:rPr lang="en-US" sz="2900" kern="1200"/>
            <a:t>) where glucose is the carbohydrate.</a:t>
          </a:r>
        </a:p>
      </dsp:txBody>
      <dsp:txXfrm>
        <a:off x="0" y="0"/>
        <a:ext cx="8229600" cy="1805781"/>
      </dsp:txXfrm>
    </dsp:sp>
    <dsp:sp modelId="{207DF65D-3492-4DA6-B257-CE7D453DDAEF}">
      <dsp:nvSpPr>
        <dsp:cNvPr id="0" name=""/>
        <dsp:cNvSpPr/>
      </dsp:nvSpPr>
      <dsp:spPr>
        <a:xfrm>
          <a:off x="0" y="1805781"/>
          <a:ext cx="8229600" cy="0"/>
        </a:xfrm>
        <a:prstGeom prst="line">
          <a:avLst/>
        </a:prstGeom>
        <a:solidFill>
          <a:schemeClr val="accent2">
            <a:hueOff val="7729367"/>
            <a:satOff val="-82653"/>
            <a:lumOff val="21569"/>
            <a:alphaOff val="0"/>
          </a:schemeClr>
        </a:solidFill>
        <a:ln w="25400" cap="flat" cmpd="sng" algn="ctr">
          <a:solidFill>
            <a:schemeClr val="accent2">
              <a:hueOff val="7729367"/>
              <a:satOff val="-82653"/>
              <a:lumOff val="2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BDB0F9-C6B8-4670-91D3-E0B218A8D487}">
      <dsp:nvSpPr>
        <dsp:cNvPr id="0" name=""/>
        <dsp:cNvSpPr/>
      </dsp:nvSpPr>
      <dsp:spPr>
        <a:xfrm>
          <a:off x="0" y="1805781"/>
          <a:ext cx="8229600" cy="1805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n-US" sz="2900" kern="1200"/>
            <a:t>The remaining HbA</a:t>
          </a:r>
          <a:r>
            <a:rPr lang="en-US" sz="2900" kern="1200" baseline="-25000"/>
            <a:t>1</a:t>
          </a:r>
          <a:r>
            <a:rPr lang="en-US" sz="2900" kern="1200"/>
            <a:t> species contain fructose-1,6 diphosphate (HbA</a:t>
          </a:r>
          <a:r>
            <a:rPr lang="en-US" sz="2900" kern="1200" baseline="-25000"/>
            <a:t>1a1</a:t>
          </a:r>
          <a:r>
            <a:rPr lang="en-US" sz="2900" kern="1200"/>
            <a:t>); glucose-6-phosphate (HbA</a:t>
          </a:r>
          <a:r>
            <a:rPr lang="en-US" sz="2900" kern="1200" baseline="-25000"/>
            <a:t>1a2</a:t>
          </a:r>
          <a:r>
            <a:rPr lang="en-US" sz="2900" kern="1200"/>
            <a:t>); and unknown carbohydrate moiety (HbA</a:t>
          </a:r>
          <a:r>
            <a:rPr lang="en-US" sz="2900" kern="1200" baseline="-25000"/>
            <a:t>1b</a:t>
          </a:r>
          <a:r>
            <a:rPr lang="en-US" sz="2900" kern="1200"/>
            <a:t>).</a:t>
          </a:r>
        </a:p>
      </dsp:txBody>
      <dsp:txXfrm>
        <a:off x="0" y="1805781"/>
        <a:ext cx="8229600" cy="1805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AE859-32DF-4B5A-9EB4-809EE0C2C9BF}">
      <dsp:nvSpPr>
        <dsp:cNvPr id="0" name=""/>
        <dsp:cNvSpPr/>
      </dsp:nvSpPr>
      <dsp:spPr>
        <a:xfrm>
          <a:off x="3741092" y="3048000"/>
          <a:ext cx="747414" cy="2410412"/>
        </a:xfrm>
        <a:custGeom>
          <a:avLst/>
          <a:gdLst/>
          <a:ahLst/>
          <a:cxnLst/>
          <a:rect l="0" t="0" r="0" b="0"/>
          <a:pathLst>
            <a:path>
              <a:moveTo>
                <a:pt x="0" y="0"/>
              </a:moveTo>
              <a:lnTo>
                <a:pt x="373707" y="0"/>
              </a:lnTo>
              <a:lnTo>
                <a:pt x="373707" y="2410412"/>
              </a:lnTo>
              <a:lnTo>
                <a:pt x="747414" y="241041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6F85FF-AF1E-491A-944C-30EBBA139B30}">
      <dsp:nvSpPr>
        <dsp:cNvPr id="0" name=""/>
        <dsp:cNvSpPr/>
      </dsp:nvSpPr>
      <dsp:spPr>
        <a:xfrm>
          <a:off x="3741092" y="3048000"/>
          <a:ext cx="747414" cy="803470"/>
        </a:xfrm>
        <a:custGeom>
          <a:avLst/>
          <a:gdLst/>
          <a:ahLst/>
          <a:cxnLst/>
          <a:rect l="0" t="0" r="0" b="0"/>
          <a:pathLst>
            <a:path>
              <a:moveTo>
                <a:pt x="0" y="0"/>
              </a:moveTo>
              <a:lnTo>
                <a:pt x="373707" y="0"/>
              </a:lnTo>
              <a:lnTo>
                <a:pt x="373707" y="803470"/>
              </a:lnTo>
              <a:lnTo>
                <a:pt x="747414" y="80347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626254-73F9-45F5-BDF5-294188C3FAE7}">
      <dsp:nvSpPr>
        <dsp:cNvPr id="0" name=""/>
        <dsp:cNvSpPr/>
      </dsp:nvSpPr>
      <dsp:spPr>
        <a:xfrm>
          <a:off x="3741092" y="2244529"/>
          <a:ext cx="747414" cy="803470"/>
        </a:xfrm>
        <a:custGeom>
          <a:avLst/>
          <a:gdLst/>
          <a:ahLst/>
          <a:cxnLst/>
          <a:rect l="0" t="0" r="0" b="0"/>
          <a:pathLst>
            <a:path>
              <a:moveTo>
                <a:pt x="0" y="803470"/>
              </a:moveTo>
              <a:lnTo>
                <a:pt x="373707" y="803470"/>
              </a:lnTo>
              <a:lnTo>
                <a:pt x="373707" y="0"/>
              </a:lnTo>
              <a:lnTo>
                <a:pt x="747414" y="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BF692C-F289-4475-B480-DFEA02DBB577}">
      <dsp:nvSpPr>
        <dsp:cNvPr id="0" name=""/>
        <dsp:cNvSpPr/>
      </dsp:nvSpPr>
      <dsp:spPr>
        <a:xfrm>
          <a:off x="3741092" y="637587"/>
          <a:ext cx="747414" cy="2410412"/>
        </a:xfrm>
        <a:custGeom>
          <a:avLst/>
          <a:gdLst/>
          <a:ahLst/>
          <a:cxnLst/>
          <a:rect l="0" t="0" r="0" b="0"/>
          <a:pathLst>
            <a:path>
              <a:moveTo>
                <a:pt x="0" y="2410412"/>
              </a:moveTo>
              <a:lnTo>
                <a:pt x="373707" y="2410412"/>
              </a:lnTo>
              <a:lnTo>
                <a:pt x="373707" y="0"/>
              </a:lnTo>
              <a:lnTo>
                <a:pt x="747414" y="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95808B-9A5B-4B2D-932B-E2A60ADD10E7}">
      <dsp:nvSpPr>
        <dsp:cNvPr id="0" name=""/>
        <dsp:cNvSpPr/>
      </dsp:nvSpPr>
      <dsp:spPr>
        <a:xfrm>
          <a:off x="4018" y="2478096"/>
          <a:ext cx="3737074" cy="113980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Classification </a:t>
          </a:r>
          <a:r>
            <a:rPr lang="en-US" sz="3200" kern="1200"/>
            <a:t>of DIABETES </a:t>
          </a:r>
          <a:r>
            <a:rPr lang="en-US" sz="3200" kern="1200" dirty="0"/>
            <a:t>MELLITUS</a:t>
          </a:r>
        </a:p>
      </dsp:txBody>
      <dsp:txXfrm>
        <a:off x="4018" y="2478096"/>
        <a:ext cx="3737074" cy="1139807"/>
      </dsp:txXfrm>
    </dsp:sp>
    <dsp:sp modelId="{49028519-8EA5-49B0-86F1-7B4E308DF2B2}">
      <dsp:nvSpPr>
        <dsp:cNvPr id="0" name=""/>
        <dsp:cNvSpPr/>
      </dsp:nvSpPr>
      <dsp:spPr>
        <a:xfrm>
          <a:off x="4488507" y="67683"/>
          <a:ext cx="3737074" cy="113980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90000"/>
            </a:lnSpc>
            <a:spcBef>
              <a:spcPct val="0"/>
            </a:spcBef>
            <a:spcAft>
              <a:spcPct val="35000"/>
            </a:spcAft>
            <a:buNone/>
          </a:pPr>
          <a:r>
            <a:rPr lang="en-US" sz="6200" kern="1200" dirty="0"/>
            <a:t>Type 1</a:t>
          </a:r>
        </a:p>
      </dsp:txBody>
      <dsp:txXfrm>
        <a:off x="4488507" y="67683"/>
        <a:ext cx="3737074" cy="1139807"/>
      </dsp:txXfrm>
    </dsp:sp>
    <dsp:sp modelId="{74864F9F-4138-4338-A0B0-FDE0F7B8CE48}">
      <dsp:nvSpPr>
        <dsp:cNvPr id="0" name=""/>
        <dsp:cNvSpPr/>
      </dsp:nvSpPr>
      <dsp:spPr>
        <a:xfrm>
          <a:off x="4488507" y="1674625"/>
          <a:ext cx="3737074" cy="113980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90000"/>
            </a:lnSpc>
            <a:spcBef>
              <a:spcPct val="0"/>
            </a:spcBef>
            <a:spcAft>
              <a:spcPct val="35000"/>
            </a:spcAft>
            <a:buNone/>
          </a:pPr>
          <a:r>
            <a:rPr lang="en-US" sz="6200" kern="1200" dirty="0"/>
            <a:t>Type 2</a:t>
          </a:r>
        </a:p>
      </dsp:txBody>
      <dsp:txXfrm>
        <a:off x="4488507" y="1674625"/>
        <a:ext cx="3737074" cy="1139807"/>
      </dsp:txXfrm>
    </dsp:sp>
    <dsp:sp modelId="{81DB71B2-4714-43F9-9090-3A142D3FB22E}">
      <dsp:nvSpPr>
        <dsp:cNvPr id="0" name=""/>
        <dsp:cNvSpPr/>
      </dsp:nvSpPr>
      <dsp:spPr>
        <a:xfrm>
          <a:off x="4488507" y="3281567"/>
          <a:ext cx="3737074" cy="113980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90000"/>
            </a:lnSpc>
            <a:spcBef>
              <a:spcPct val="0"/>
            </a:spcBef>
            <a:spcAft>
              <a:spcPct val="35000"/>
            </a:spcAft>
            <a:buNone/>
          </a:pPr>
          <a:r>
            <a:rPr lang="en-US" sz="6200" kern="1200" dirty="0"/>
            <a:t>Other </a:t>
          </a:r>
        </a:p>
      </dsp:txBody>
      <dsp:txXfrm>
        <a:off x="4488507" y="3281567"/>
        <a:ext cx="3737074" cy="1139807"/>
      </dsp:txXfrm>
    </dsp:sp>
    <dsp:sp modelId="{272CFC89-D160-401E-A6AD-23377773A98B}">
      <dsp:nvSpPr>
        <dsp:cNvPr id="0" name=""/>
        <dsp:cNvSpPr/>
      </dsp:nvSpPr>
      <dsp:spPr>
        <a:xfrm>
          <a:off x="4488507" y="4888509"/>
          <a:ext cx="3737074" cy="113980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90000"/>
            </a:lnSpc>
            <a:spcBef>
              <a:spcPct val="0"/>
            </a:spcBef>
            <a:spcAft>
              <a:spcPct val="35000"/>
            </a:spcAft>
            <a:buNone/>
          </a:pPr>
          <a:r>
            <a:rPr lang="en-US" sz="6200" kern="1200" dirty="0"/>
            <a:t>Gestational </a:t>
          </a:r>
        </a:p>
      </dsp:txBody>
      <dsp:txXfrm>
        <a:off x="4488507" y="4888509"/>
        <a:ext cx="3737074" cy="1139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A77B-42F4-4086-97CB-4B1AF7917622}">
      <dsp:nvSpPr>
        <dsp:cNvPr id="0" name=""/>
        <dsp:cNvSpPr/>
      </dsp:nvSpPr>
      <dsp:spPr>
        <a:xfrm>
          <a:off x="4114800" y="970533"/>
          <a:ext cx="3222736" cy="372878"/>
        </a:xfrm>
        <a:custGeom>
          <a:avLst/>
          <a:gdLst/>
          <a:ahLst/>
          <a:cxnLst/>
          <a:rect l="0" t="0" r="0" b="0"/>
          <a:pathLst>
            <a:path>
              <a:moveTo>
                <a:pt x="0" y="0"/>
              </a:moveTo>
              <a:lnTo>
                <a:pt x="0" y="186439"/>
              </a:lnTo>
              <a:lnTo>
                <a:pt x="3222736" y="186439"/>
              </a:lnTo>
              <a:lnTo>
                <a:pt x="3222736" y="37287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3FA6E1-063D-4908-8308-D484BBA380B5}">
      <dsp:nvSpPr>
        <dsp:cNvPr id="0" name=""/>
        <dsp:cNvSpPr/>
      </dsp:nvSpPr>
      <dsp:spPr>
        <a:xfrm>
          <a:off x="4114800" y="970533"/>
          <a:ext cx="1074245" cy="372878"/>
        </a:xfrm>
        <a:custGeom>
          <a:avLst/>
          <a:gdLst/>
          <a:ahLst/>
          <a:cxnLst/>
          <a:rect l="0" t="0" r="0" b="0"/>
          <a:pathLst>
            <a:path>
              <a:moveTo>
                <a:pt x="0" y="0"/>
              </a:moveTo>
              <a:lnTo>
                <a:pt x="0" y="186439"/>
              </a:lnTo>
              <a:lnTo>
                <a:pt x="1074245" y="186439"/>
              </a:lnTo>
              <a:lnTo>
                <a:pt x="1074245" y="37287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09E72E-EE3D-4475-8F18-B070B7BB7C25}">
      <dsp:nvSpPr>
        <dsp:cNvPr id="0" name=""/>
        <dsp:cNvSpPr/>
      </dsp:nvSpPr>
      <dsp:spPr>
        <a:xfrm>
          <a:off x="3040554" y="970533"/>
          <a:ext cx="1074245" cy="372878"/>
        </a:xfrm>
        <a:custGeom>
          <a:avLst/>
          <a:gdLst/>
          <a:ahLst/>
          <a:cxnLst/>
          <a:rect l="0" t="0" r="0" b="0"/>
          <a:pathLst>
            <a:path>
              <a:moveTo>
                <a:pt x="1074245" y="0"/>
              </a:moveTo>
              <a:lnTo>
                <a:pt x="1074245" y="186439"/>
              </a:lnTo>
              <a:lnTo>
                <a:pt x="0" y="186439"/>
              </a:lnTo>
              <a:lnTo>
                <a:pt x="0" y="37287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259649-824C-4A9E-A064-74A3FBFDFAC5}">
      <dsp:nvSpPr>
        <dsp:cNvPr id="0" name=""/>
        <dsp:cNvSpPr/>
      </dsp:nvSpPr>
      <dsp:spPr>
        <a:xfrm>
          <a:off x="181818" y="2231218"/>
          <a:ext cx="266341" cy="3338151"/>
        </a:xfrm>
        <a:custGeom>
          <a:avLst/>
          <a:gdLst/>
          <a:ahLst/>
          <a:cxnLst/>
          <a:rect l="0" t="0" r="0" b="0"/>
          <a:pathLst>
            <a:path>
              <a:moveTo>
                <a:pt x="0" y="0"/>
              </a:moveTo>
              <a:lnTo>
                <a:pt x="0" y="3338151"/>
              </a:lnTo>
              <a:lnTo>
                <a:pt x="266341" y="333815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050A97-0E1D-4C2C-A510-7DC53CD0221E}">
      <dsp:nvSpPr>
        <dsp:cNvPr id="0" name=""/>
        <dsp:cNvSpPr/>
      </dsp:nvSpPr>
      <dsp:spPr>
        <a:xfrm>
          <a:off x="181818" y="2231218"/>
          <a:ext cx="266341" cy="2077466"/>
        </a:xfrm>
        <a:custGeom>
          <a:avLst/>
          <a:gdLst/>
          <a:ahLst/>
          <a:cxnLst/>
          <a:rect l="0" t="0" r="0" b="0"/>
          <a:pathLst>
            <a:path>
              <a:moveTo>
                <a:pt x="0" y="0"/>
              </a:moveTo>
              <a:lnTo>
                <a:pt x="0" y="2077466"/>
              </a:lnTo>
              <a:lnTo>
                <a:pt x="266341" y="2077466"/>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D9FC52-A7A4-46E0-876F-E1B09971C731}">
      <dsp:nvSpPr>
        <dsp:cNvPr id="0" name=""/>
        <dsp:cNvSpPr/>
      </dsp:nvSpPr>
      <dsp:spPr>
        <a:xfrm>
          <a:off x="181818" y="2231218"/>
          <a:ext cx="266341" cy="816781"/>
        </a:xfrm>
        <a:custGeom>
          <a:avLst/>
          <a:gdLst/>
          <a:ahLst/>
          <a:cxnLst/>
          <a:rect l="0" t="0" r="0" b="0"/>
          <a:pathLst>
            <a:path>
              <a:moveTo>
                <a:pt x="0" y="0"/>
              </a:moveTo>
              <a:lnTo>
                <a:pt x="0" y="816781"/>
              </a:lnTo>
              <a:lnTo>
                <a:pt x="266341" y="81678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E10BF5-858D-4D0A-8F37-1387B463DBB4}">
      <dsp:nvSpPr>
        <dsp:cNvPr id="0" name=""/>
        <dsp:cNvSpPr/>
      </dsp:nvSpPr>
      <dsp:spPr>
        <a:xfrm>
          <a:off x="892063" y="970533"/>
          <a:ext cx="3222736" cy="372878"/>
        </a:xfrm>
        <a:custGeom>
          <a:avLst/>
          <a:gdLst/>
          <a:ahLst/>
          <a:cxnLst/>
          <a:rect l="0" t="0" r="0" b="0"/>
          <a:pathLst>
            <a:path>
              <a:moveTo>
                <a:pt x="3222736" y="0"/>
              </a:moveTo>
              <a:lnTo>
                <a:pt x="3222736" y="186439"/>
              </a:lnTo>
              <a:lnTo>
                <a:pt x="0" y="186439"/>
              </a:lnTo>
              <a:lnTo>
                <a:pt x="0" y="37287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D2B688-C5BD-43BA-88A2-CB92E14A69F7}">
      <dsp:nvSpPr>
        <dsp:cNvPr id="0" name=""/>
        <dsp:cNvSpPr/>
      </dsp:nvSpPr>
      <dsp:spPr>
        <a:xfrm>
          <a:off x="76195" y="82727"/>
          <a:ext cx="8077208" cy="88780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Classification of DIABETES MELLITUS</a:t>
          </a:r>
        </a:p>
      </dsp:txBody>
      <dsp:txXfrm>
        <a:off x="76195" y="82727"/>
        <a:ext cx="8077208" cy="887806"/>
      </dsp:txXfrm>
    </dsp:sp>
    <dsp:sp modelId="{3A0A2982-7DE9-4942-BC29-E8906127DA19}">
      <dsp:nvSpPr>
        <dsp:cNvPr id="0" name=""/>
        <dsp:cNvSpPr/>
      </dsp:nvSpPr>
      <dsp:spPr>
        <a:xfrm>
          <a:off x="4256" y="1343411"/>
          <a:ext cx="1775612" cy="887806"/>
        </a:xfrm>
        <a:prstGeom prst="rect">
          <a:avLst/>
        </a:prstGeom>
        <a:solidFill>
          <a:schemeClr val="accent5">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Type 1</a:t>
          </a:r>
        </a:p>
      </dsp:txBody>
      <dsp:txXfrm>
        <a:off x="4256" y="1343411"/>
        <a:ext cx="1775612" cy="887806"/>
      </dsp:txXfrm>
    </dsp:sp>
    <dsp:sp modelId="{9FD74F55-E2D5-4E86-8919-3EDF061C5CA9}">
      <dsp:nvSpPr>
        <dsp:cNvPr id="0" name=""/>
        <dsp:cNvSpPr/>
      </dsp:nvSpPr>
      <dsp:spPr>
        <a:xfrm>
          <a:off x="448160" y="2604096"/>
          <a:ext cx="1775612" cy="88780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l-GR" sz="2100" kern="1200" dirty="0"/>
            <a:t>β</a:t>
          </a:r>
          <a:r>
            <a:rPr lang="en-US" sz="2100" kern="1200" dirty="0"/>
            <a:t>-Cell destruction</a:t>
          </a:r>
        </a:p>
      </dsp:txBody>
      <dsp:txXfrm>
        <a:off x="448160" y="2604096"/>
        <a:ext cx="1775612" cy="887806"/>
      </dsp:txXfrm>
    </dsp:sp>
    <dsp:sp modelId="{E98559D3-F0C6-4D00-ACD9-C05A780A33CF}">
      <dsp:nvSpPr>
        <dsp:cNvPr id="0" name=""/>
        <dsp:cNvSpPr/>
      </dsp:nvSpPr>
      <dsp:spPr>
        <a:xfrm>
          <a:off x="448160" y="3864781"/>
          <a:ext cx="1775612" cy="88780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Absolute insulin deficiency </a:t>
          </a:r>
        </a:p>
      </dsp:txBody>
      <dsp:txXfrm>
        <a:off x="448160" y="3864781"/>
        <a:ext cx="1775612" cy="887806"/>
      </dsp:txXfrm>
    </dsp:sp>
    <dsp:sp modelId="{1EFF2042-7B23-4DB1-8C69-5276A2D8E2AE}">
      <dsp:nvSpPr>
        <dsp:cNvPr id="0" name=""/>
        <dsp:cNvSpPr/>
      </dsp:nvSpPr>
      <dsp:spPr>
        <a:xfrm>
          <a:off x="448160" y="5125466"/>
          <a:ext cx="1775612" cy="88780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err="1"/>
            <a:t>Autoantibodies</a:t>
          </a:r>
          <a:r>
            <a:rPr lang="en-US" sz="2100" kern="1200" dirty="0"/>
            <a:t> </a:t>
          </a:r>
        </a:p>
      </dsp:txBody>
      <dsp:txXfrm>
        <a:off x="448160" y="5125466"/>
        <a:ext cx="1775612" cy="887806"/>
      </dsp:txXfrm>
    </dsp:sp>
    <dsp:sp modelId="{F9B5BDB2-103F-43A5-921E-AA61E80731BE}">
      <dsp:nvSpPr>
        <dsp:cNvPr id="0" name=""/>
        <dsp:cNvSpPr/>
      </dsp:nvSpPr>
      <dsp:spPr>
        <a:xfrm>
          <a:off x="2152748" y="1343411"/>
          <a:ext cx="1775612" cy="88780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Type 2</a:t>
          </a:r>
        </a:p>
      </dsp:txBody>
      <dsp:txXfrm>
        <a:off x="2152748" y="1343411"/>
        <a:ext cx="1775612" cy="887806"/>
      </dsp:txXfrm>
    </dsp:sp>
    <dsp:sp modelId="{FF102779-F154-47DB-9455-FF2916463868}">
      <dsp:nvSpPr>
        <dsp:cNvPr id="0" name=""/>
        <dsp:cNvSpPr/>
      </dsp:nvSpPr>
      <dsp:spPr>
        <a:xfrm>
          <a:off x="4301239" y="1343411"/>
          <a:ext cx="1775612" cy="88780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Other </a:t>
          </a:r>
        </a:p>
      </dsp:txBody>
      <dsp:txXfrm>
        <a:off x="4301239" y="1343411"/>
        <a:ext cx="1775612" cy="887806"/>
      </dsp:txXfrm>
    </dsp:sp>
    <dsp:sp modelId="{D01CCB80-B8E4-4C0D-B57B-61DFBDAB21DF}">
      <dsp:nvSpPr>
        <dsp:cNvPr id="0" name=""/>
        <dsp:cNvSpPr/>
      </dsp:nvSpPr>
      <dsp:spPr>
        <a:xfrm>
          <a:off x="6449730" y="1343411"/>
          <a:ext cx="1775612" cy="88780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Gestational </a:t>
          </a:r>
        </a:p>
      </dsp:txBody>
      <dsp:txXfrm>
        <a:off x="6449730" y="1343411"/>
        <a:ext cx="1775612" cy="887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A77B-42F4-4086-97CB-4B1AF7917622}">
      <dsp:nvSpPr>
        <dsp:cNvPr id="0" name=""/>
        <dsp:cNvSpPr/>
      </dsp:nvSpPr>
      <dsp:spPr>
        <a:xfrm>
          <a:off x="4114800" y="1885826"/>
          <a:ext cx="3222736" cy="372878"/>
        </a:xfrm>
        <a:custGeom>
          <a:avLst/>
          <a:gdLst/>
          <a:ahLst/>
          <a:cxnLst/>
          <a:rect l="0" t="0" r="0" b="0"/>
          <a:pathLst>
            <a:path>
              <a:moveTo>
                <a:pt x="0" y="0"/>
              </a:moveTo>
              <a:lnTo>
                <a:pt x="0" y="186439"/>
              </a:lnTo>
              <a:lnTo>
                <a:pt x="3222736" y="186439"/>
              </a:lnTo>
              <a:lnTo>
                <a:pt x="3222736" y="3728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3FA6E1-063D-4908-8308-D484BBA380B5}">
      <dsp:nvSpPr>
        <dsp:cNvPr id="0" name=""/>
        <dsp:cNvSpPr/>
      </dsp:nvSpPr>
      <dsp:spPr>
        <a:xfrm>
          <a:off x="4114800" y="1885826"/>
          <a:ext cx="1074245" cy="372878"/>
        </a:xfrm>
        <a:custGeom>
          <a:avLst/>
          <a:gdLst/>
          <a:ahLst/>
          <a:cxnLst/>
          <a:rect l="0" t="0" r="0" b="0"/>
          <a:pathLst>
            <a:path>
              <a:moveTo>
                <a:pt x="0" y="0"/>
              </a:moveTo>
              <a:lnTo>
                <a:pt x="0" y="186439"/>
              </a:lnTo>
              <a:lnTo>
                <a:pt x="1074245" y="186439"/>
              </a:lnTo>
              <a:lnTo>
                <a:pt x="1074245" y="3728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4E1521-6685-422E-89D5-A79282AC74D4}">
      <dsp:nvSpPr>
        <dsp:cNvPr id="0" name=""/>
        <dsp:cNvSpPr/>
      </dsp:nvSpPr>
      <dsp:spPr>
        <a:xfrm>
          <a:off x="2330309" y="3146510"/>
          <a:ext cx="266341" cy="1162173"/>
        </a:xfrm>
        <a:custGeom>
          <a:avLst/>
          <a:gdLst/>
          <a:ahLst/>
          <a:cxnLst/>
          <a:rect l="0" t="0" r="0" b="0"/>
          <a:pathLst>
            <a:path>
              <a:moveTo>
                <a:pt x="0" y="0"/>
              </a:moveTo>
              <a:lnTo>
                <a:pt x="0" y="1162173"/>
              </a:lnTo>
              <a:lnTo>
                <a:pt x="266341" y="11621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09E72E-EE3D-4475-8F18-B070B7BB7C25}">
      <dsp:nvSpPr>
        <dsp:cNvPr id="0" name=""/>
        <dsp:cNvSpPr/>
      </dsp:nvSpPr>
      <dsp:spPr>
        <a:xfrm>
          <a:off x="3040554" y="1885826"/>
          <a:ext cx="1074245" cy="372878"/>
        </a:xfrm>
        <a:custGeom>
          <a:avLst/>
          <a:gdLst/>
          <a:ahLst/>
          <a:cxnLst/>
          <a:rect l="0" t="0" r="0" b="0"/>
          <a:pathLst>
            <a:path>
              <a:moveTo>
                <a:pt x="1074245" y="0"/>
              </a:moveTo>
              <a:lnTo>
                <a:pt x="1074245" y="186439"/>
              </a:lnTo>
              <a:lnTo>
                <a:pt x="0" y="186439"/>
              </a:lnTo>
              <a:lnTo>
                <a:pt x="0" y="3728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E10BF5-858D-4D0A-8F37-1387B463DBB4}">
      <dsp:nvSpPr>
        <dsp:cNvPr id="0" name=""/>
        <dsp:cNvSpPr/>
      </dsp:nvSpPr>
      <dsp:spPr>
        <a:xfrm>
          <a:off x="892063" y="1885826"/>
          <a:ext cx="3222736" cy="372878"/>
        </a:xfrm>
        <a:custGeom>
          <a:avLst/>
          <a:gdLst/>
          <a:ahLst/>
          <a:cxnLst/>
          <a:rect l="0" t="0" r="0" b="0"/>
          <a:pathLst>
            <a:path>
              <a:moveTo>
                <a:pt x="3222736" y="0"/>
              </a:moveTo>
              <a:lnTo>
                <a:pt x="3222736" y="186439"/>
              </a:lnTo>
              <a:lnTo>
                <a:pt x="0" y="186439"/>
              </a:lnTo>
              <a:lnTo>
                <a:pt x="0" y="3728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D2B688-C5BD-43BA-88A2-CB92E14A69F7}">
      <dsp:nvSpPr>
        <dsp:cNvPr id="0" name=""/>
        <dsp:cNvSpPr/>
      </dsp:nvSpPr>
      <dsp:spPr>
        <a:xfrm>
          <a:off x="152405" y="998019"/>
          <a:ext cx="7924789" cy="887806"/>
        </a:xfrm>
        <a:prstGeom prst="rect">
          <a:avLst/>
        </a:prstGeom>
        <a:solidFill>
          <a:schemeClr val="accent2">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Classification of DIABETES MELLITUS</a:t>
          </a:r>
        </a:p>
      </dsp:txBody>
      <dsp:txXfrm>
        <a:off x="152405" y="998019"/>
        <a:ext cx="7924789" cy="887806"/>
      </dsp:txXfrm>
    </dsp:sp>
    <dsp:sp modelId="{3A0A2982-7DE9-4942-BC29-E8906127DA19}">
      <dsp:nvSpPr>
        <dsp:cNvPr id="0" name=""/>
        <dsp:cNvSpPr/>
      </dsp:nvSpPr>
      <dsp:spPr>
        <a:xfrm>
          <a:off x="4256" y="2258704"/>
          <a:ext cx="1775612" cy="8878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Type 1</a:t>
          </a:r>
        </a:p>
      </dsp:txBody>
      <dsp:txXfrm>
        <a:off x="4256" y="2258704"/>
        <a:ext cx="1775612" cy="887806"/>
      </dsp:txXfrm>
    </dsp:sp>
    <dsp:sp modelId="{F9B5BDB2-103F-43A5-921E-AA61E80731BE}">
      <dsp:nvSpPr>
        <dsp:cNvPr id="0" name=""/>
        <dsp:cNvSpPr/>
      </dsp:nvSpPr>
      <dsp:spPr>
        <a:xfrm>
          <a:off x="2152748" y="2258704"/>
          <a:ext cx="1775612" cy="887806"/>
        </a:xfrm>
        <a:prstGeom prst="rect">
          <a:avLst/>
        </a:prstGeom>
        <a:solidFill>
          <a:schemeClr val="accent5">
            <a:lumMod val="5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Type 2</a:t>
          </a:r>
        </a:p>
      </dsp:txBody>
      <dsp:txXfrm>
        <a:off x="2152748" y="2258704"/>
        <a:ext cx="1775612" cy="887806"/>
      </dsp:txXfrm>
    </dsp:sp>
    <dsp:sp modelId="{581D3B43-19DC-4147-8C60-9D2C4811A55B}">
      <dsp:nvSpPr>
        <dsp:cNvPr id="0" name=""/>
        <dsp:cNvSpPr/>
      </dsp:nvSpPr>
      <dsp:spPr>
        <a:xfrm>
          <a:off x="2596651" y="3519389"/>
          <a:ext cx="5115521" cy="157859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182880" lvl="0" indent="0" algn="l" defTabSz="1289050">
            <a:lnSpc>
              <a:spcPct val="90000"/>
            </a:lnSpc>
            <a:spcBef>
              <a:spcPct val="0"/>
            </a:spcBef>
            <a:spcAft>
              <a:spcPct val="35000"/>
            </a:spcAft>
            <a:buNone/>
          </a:pPr>
          <a:r>
            <a:rPr lang="en-US" sz="2900" kern="1200" dirty="0"/>
            <a:t>Insulin resistance with an insulin  secretary defect</a:t>
          </a:r>
        </a:p>
        <a:p>
          <a:pPr marL="182880" lvl="0" indent="0" algn="l" defTabSz="1289050">
            <a:lnSpc>
              <a:spcPct val="90000"/>
            </a:lnSpc>
            <a:spcBef>
              <a:spcPct val="0"/>
            </a:spcBef>
            <a:spcAft>
              <a:spcPct val="35000"/>
            </a:spcAft>
            <a:buNone/>
          </a:pPr>
          <a:r>
            <a:rPr lang="en-US" sz="2900" kern="1200" dirty="0"/>
            <a:t>Relative insulin deficiency</a:t>
          </a:r>
        </a:p>
      </dsp:txBody>
      <dsp:txXfrm>
        <a:off x="2596651" y="3519389"/>
        <a:ext cx="5115521" cy="1578590"/>
      </dsp:txXfrm>
    </dsp:sp>
    <dsp:sp modelId="{FF102779-F154-47DB-9455-FF2916463868}">
      <dsp:nvSpPr>
        <dsp:cNvPr id="0" name=""/>
        <dsp:cNvSpPr/>
      </dsp:nvSpPr>
      <dsp:spPr>
        <a:xfrm>
          <a:off x="4301239" y="2258704"/>
          <a:ext cx="1775612" cy="8878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Other </a:t>
          </a:r>
        </a:p>
      </dsp:txBody>
      <dsp:txXfrm>
        <a:off x="4301239" y="2258704"/>
        <a:ext cx="1775612" cy="887806"/>
      </dsp:txXfrm>
    </dsp:sp>
    <dsp:sp modelId="{D01CCB80-B8E4-4C0D-B57B-61DFBDAB21DF}">
      <dsp:nvSpPr>
        <dsp:cNvPr id="0" name=""/>
        <dsp:cNvSpPr/>
      </dsp:nvSpPr>
      <dsp:spPr>
        <a:xfrm>
          <a:off x="6449730" y="2258704"/>
          <a:ext cx="1775612" cy="8878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Gestational </a:t>
          </a:r>
        </a:p>
      </dsp:txBody>
      <dsp:txXfrm>
        <a:off x="6449730" y="2258704"/>
        <a:ext cx="1775612" cy="8878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A77B-42F4-4086-97CB-4B1AF7917622}">
      <dsp:nvSpPr>
        <dsp:cNvPr id="0" name=""/>
        <dsp:cNvSpPr/>
      </dsp:nvSpPr>
      <dsp:spPr>
        <a:xfrm>
          <a:off x="4114800" y="1375660"/>
          <a:ext cx="3222736" cy="372878"/>
        </a:xfrm>
        <a:custGeom>
          <a:avLst/>
          <a:gdLst/>
          <a:ahLst/>
          <a:cxnLst/>
          <a:rect l="0" t="0" r="0" b="0"/>
          <a:pathLst>
            <a:path>
              <a:moveTo>
                <a:pt x="0" y="0"/>
              </a:moveTo>
              <a:lnTo>
                <a:pt x="0" y="186439"/>
              </a:lnTo>
              <a:lnTo>
                <a:pt x="3222736" y="186439"/>
              </a:lnTo>
              <a:lnTo>
                <a:pt x="3222736" y="3728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3FA6E1-063D-4908-8308-D484BBA380B5}">
      <dsp:nvSpPr>
        <dsp:cNvPr id="0" name=""/>
        <dsp:cNvSpPr/>
      </dsp:nvSpPr>
      <dsp:spPr>
        <a:xfrm>
          <a:off x="4114800" y="1375660"/>
          <a:ext cx="1074245" cy="372878"/>
        </a:xfrm>
        <a:custGeom>
          <a:avLst/>
          <a:gdLst/>
          <a:ahLst/>
          <a:cxnLst/>
          <a:rect l="0" t="0" r="0" b="0"/>
          <a:pathLst>
            <a:path>
              <a:moveTo>
                <a:pt x="0" y="0"/>
              </a:moveTo>
              <a:lnTo>
                <a:pt x="0" y="186439"/>
              </a:lnTo>
              <a:lnTo>
                <a:pt x="1074245" y="186439"/>
              </a:lnTo>
              <a:lnTo>
                <a:pt x="1074245" y="3728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09E72E-EE3D-4475-8F18-B070B7BB7C25}">
      <dsp:nvSpPr>
        <dsp:cNvPr id="0" name=""/>
        <dsp:cNvSpPr/>
      </dsp:nvSpPr>
      <dsp:spPr>
        <a:xfrm>
          <a:off x="3040554" y="1375660"/>
          <a:ext cx="1074245" cy="372878"/>
        </a:xfrm>
        <a:custGeom>
          <a:avLst/>
          <a:gdLst/>
          <a:ahLst/>
          <a:cxnLst/>
          <a:rect l="0" t="0" r="0" b="0"/>
          <a:pathLst>
            <a:path>
              <a:moveTo>
                <a:pt x="1074245" y="0"/>
              </a:moveTo>
              <a:lnTo>
                <a:pt x="1074245" y="186439"/>
              </a:lnTo>
              <a:lnTo>
                <a:pt x="0" y="186439"/>
              </a:lnTo>
              <a:lnTo>
                <a:pt x="0" y="3728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E10BF5-858D-4D0A-8F37-1387B463DBB4}">
      <dsp:nvSpPr>
        <dsp:cNvPr id="0" name=""/>
        <dsp:cNvSpPr/>
      </dsp:nvSpPr>
      <dsp:spPr>
        <a:xfrm>
          <a:off x="892063" y="1375660"/>
          <a:ext cx="3222736" cy="372878"/>
        </a:xfrm>
        <a:custGeom>
          <a:avLst/>
          <a:gdLst/>
          <a:ahLst/>
          <a:cxnLst/>
          <a:rect l="0" t="0" r="0" b="0"/>
          <a:pathLst>
            <a:path>
              <a:moveTo>
                <a:pt x="3222736" y="0"/>
              </a:moveTo>
              <a:lnTo>
                <a:pt x="3222736" y="186439"/>
              </a:lnTo>
              <a:lnTo>
                <a:pt x="0" y="186439"/>
              </a:lnTo>
              <a:lnTo>
                <a:pt x="0" y="3728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D2B688-C5BD-43BA-88A2-CB92E14A69F7}">
      <dsp:nvSpPr>
        <dsp:cNvPr id="0" name=""/>
        <dsp:cNvSpPr/>
      </dsp:nvSpPr>
      <dsp:spPr>
        <a:xfrm>
          <a:off x="76195" y="487854"/>
          <a:ext cx="8077208" cy="887806"/>
        </a:xfrm>
        <a:prstGeom prst="rect">
          <a:avLst/>
        </a:prstGeom>
        <a:solidFill>
          <a:schemeClr val="accent2">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Classification of DIABETES MELLITUS</a:t>
          </a:r>
        </a:p>
      </dsp:txBody>
      <dsp:txXfrm>
        <a:off x="76195" y="487854"/>
        <a:ext cx="8077208" cy="887806"/>
      </dsp:txXfrm>
    </dsp:sp>
    <dsp:sp modelId="{3A0A2982-7DE9-4942-BC29-E8906127DA19}">
      <dsp:nvSpPr>
        <dsp:cNvPr id="0" name=""/>
        <dsp:cNvSpPr/>
      </dsp:nvSpPr>
      <dsp:spPr>
        <a:xfrm>
          <a:off x="4256" y="1748539"/>
          <a:ext cx="1775612" cy="8878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Type 1</a:t>
          </a:r>
        </a:p>
      </dsp:txBody>
      <dsp:txXfrm>
        <a:off x="4256" y="1748539"/>
        <a:ext cx="1775612" cy="887806"/>
      </dsp:txXfrm>
    </dsp:sp>
    <dsp:sp modelId="{F9B5BDB2-103F-43A5-921E-AA61E80731BE}">
      <dsp:nvSpPr>
        <dsp:cNvPr id="0" name=""/>
        <dsp:cNvSpPr/>
      </dsp:nvSpPr>
      <dsp:spPr>
        <a:xfrm>
          <a:off x="2152748" y="1748539"/>
          <a:ext cx="1775612" cy="8878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Type 2</a:t>
          </a:r>
        </a:p>
      </dsp:txBody>
      <dsp:txXfrm>
        <a:off x="2152748" y="1748539"/>
        <a:ext cx="1775612" cy="887806"/>
      </dsp:txXfrm>
    </dsp:sp>
    <dsp:sp modelId="{FF102779-F154-47DB-9455-FF2916463868}">
      <dsp:nvSpPr>
        <dsp:cNvPr id="0" name=""/>
        <dsp:cNvSpPr/>
      </dsp:nvSpPr>
      <dsp:spPr>
        <a:xfrm>
          <a:off x="4301239" y="1748539"/>
          <a:ext cx="1775612" cy="887806"/>
        </a:xfrm>
        <a:prstGeom prst="rect">
          <a:avLst/>
        </a:prstGeom>
        <a:solidFill>
          <a:schemeClr val="accent5">
            <a:lumMod val="5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Other </a:t>
          </a:r>
        </a:p>
      </dsp:txBody>
      <dsp:txXfrm>
        <a:off x="4301239" y="1748539"/>
        <a:ext cx="1775612" cy="887806"/>
      </dsp:txXfrm>
    </dsp:sp>
    <dsp:sp modelId="{D01CCB80-B8E4-4C0D-B57B-61DFBDAB21DF}">
      <dsp:nvSpPr>
        <dsp:cNvPr id="0" name=""/>
        <dsp:cNvSpPr/>
      </dsp:nvSpPr>
      <dsp:spPr>
        <a:xfrm>
          <a:off x="6449730" y="1748539"/>
          <a:ext cx="1775612" cy="8878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Gestational </a:t>
          </a:r>
        </a:p>
      </dsp:txBody>
      <dsp:txXfrm>
        <a:off x="6449730" y="1748539"/>
        <a:ext cx="1775612" cy="8878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EA2F8-25CD-4D3D-8D39-E3A29B9B44EE}">
      <dsp:nvSpPr>
        <dsp:cNvPr id="0" name=""/>
        <dsp:cNvSpPr/>
      </dsp:nvSpPr>
      <dsp:spPr>
        <a:xfrm>
          <a:off x="7151097" y="3453803"/>
          <a:ext cx="186439" cy="816781"/>
        </a:xfrm>
        <a:custGeom>
          <a:avLst/>
          <a:gdLst/>
          <a:ahLst/>
          <a:cxnLst/>
          <a:rect l="0" t="0" r="0" b="0"/>
          <a:pathLst>
            <a:path>
              <a:moveTo>
                <a:pt x="186439" y="0"/>
              </a:moveTo>
              <a:lnTo>
                <a:pt x="186439" y="816781"/>
              </a:lnTo>
              <a:lnTo>
                <a:pt x="0" y="81678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8EA77B-42F4-4086-97CB-4B1AF7917622}">
      <dsp:nvSpPr>
        <dsp:cNvPr id="0" name=""/>
        <dsp:cNvSpPr/>
      </dsp:nvSpPr>
      <dsp:spPr>
        <a:xfrm>
          <a:off x="4114800" y="2193118"/>
          <a:ext cx="3222736" cy="372878"/>
        </a:xfrm>
        <a:custGeom>
          <a:avLst/>
          <a:gdLst/>
          <a:ahLst/>
          <a:cxnLst/>
          <a:rect l="0" t="0" r="0" b="0"/>
          <a:pathLst>
            <a:path>
              <a:moveTo>
                <a:pt x="0" y="0"/>
              </a:moveTo>
              <a:lnTo>
                <a:pt x="0" y="186439"/>
              </a:lnTo>
              <a:lnTo>
                <a:pt x="3222736" y="186439"/>
              </a:lnTo>
              <a:lnTo>
                <a:pt x="3222736" y="3728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3FA6E1-063D-4908-8308-D484BBA380B5}">
      <dsp:nvSpPr>
        <dsp:cNvPr id="0" name=""/>
        <dsp:cNvSpPr/>
      </dsp:nvSpPr>
      <dsp:spPr>
        <a:xfrm>
          <a:off x="4114800" y="2193118"/>
          <a:ext cx="1074245" cy="372878"/>
        </a:xfrm>
        <a:custGeom>
          <a:avLst/>
          <a:gdLst/>
          <a:ahLst/>
          <a:cxnLst/>
          <a:rect l="0" t="0" r="0" b="0"/>
          <a:pathLst>
            <a:path>
              <a:moveTo>
                <a:pt x="0" y="0"/>
              </a:moveTo>
              <a:lnTo>
                <a:pt x="0" y="186439"/>
              </a:lnTo>
              <a:lnTo>
                <a:pt x="1074245" y="186439"/>
              </a:lnTo>
              <a:lnTo>
                <a:pt x="1074245" y="3728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09E72E-EE3D-4475-8F18-B070B7BB7C25}">
      <dsp:nvSpPr>
        <dsp:cNvPr id="0" name=""/>
        <dsp:cNvSpPr/>
      </dsp:nvSpPr>
      <dsp:spPr>
        <a:xfrm>
          <a:off x="3040554" y="2193118"/>
          <a:ext cx="1074245" cy="372878"/>
        </a:xfrm>
        <a:custGeom>
          <a:avLst/>
          <a:gdLst/>
          <a:ahLst/>
          <a:cxnLst/>
          <a:rect l="0" t="0" r="0" b="0"/>
          <a:pathLst>
            <a:path>
              <a:moveTo>
                <a:pt x="1074245" y="0"/>
              </a:moveTo>
              <a:lnTo>
                <a:pt x="1074245" y="186439"/>
              </a:lnTo>
              <a:lnTo>
                <a:pt x="0" y="186439"/>
              </a:lnTo>
              <a:lnTo>
                <a:pt x="0" y="3728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E10BF5-858D-4D0A-8F37-1387B463DBB4}">
      <dsp:nvSpPr>
        <dsp:cNvPr id="0" name=""/>
        <dsp:cNvSpPr/>
      </dsp:nvSpPr>
      <dsp:spPr>
        <a:xfrm>
          <a:off x="892063" y="2193118"/>
          <a:ext cx="3222736" cy="372878"/>
        </a:xfrm>
        <a:custGeom>
          <a:avLst/>
          <a:gdLst/>
          <a:ahLst/>
          <a:cxnLst/>
          <a:rect l="0" t="0" r="0" b="0"/>
          <a:pathLst>
            <a:path>
              <a:moveTo>
                <a:pt x="3222736" y="0"/>
              </a:moveTo>
              <a:lnTo>
                <a:pt x="3222736" y="186439"/>
              </a:lnTo>
              <a:lnTo>
                <a:pt x="0" y="186439"/>
              </a:lnTo>
              <a:lnTo>
                <a:pt x="0" y="37287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D2B688-C5BD-43BA-88A2-CB92E14A69F7}">
      <dsp:nvSpPr>
        <dsp:cNvPr id="0" name=""/>
        <dsp:cNvSpPr/>
      </dsp:nvSpPr>
      <dsp:spPr>
        <a:xfrm>
          <a:off x="152396" y="1305311"/>
          <a:ext cx="7924807" cy="887806"/>
        </a:xfrm>
        <a:prstGeom prst="rect">
          <a:avLst/>
        </a:prstGeom>
        <a:solidFill>
          <a:schemeClr val="accent2">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Classification of DIABETES MELLITUS</a:t>
          </a:r>
        </a:p>
      </dsp:txBody>
      <dsp:txXfrm>
        <a:off x="152396" y="1305311"/>
        <a:ext cx="7924807" cy="887806"/>
      </dsp:txXfrm>
    </dsp:sp>
    <dsp:sp modelId="{3A0A2982-7DE9-4942-BC29-E8906127DA19}">
      <dsp:nvSpPr>
        <dsp:cNvPr id="0" name=""/>
        <dsp:cNvSpPr/>
      </dsp:nvSpPr>
      <dsp:spPr>
        <a:xfrm>
          <a:off x="4256" y="2565996"/>
          <a:ext cx="1775612" cy="8878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Type 1</a:t>
          </a:r>
        </a:p>
      </dsp:txBody>
      <dsp:txXfrm>
        <a:off x="4256" y="2565996"/>
        <a:ext cx="1775612" cy="887806"/>
      </dsp:txXfrm>
    </dsp:sp>
    <dsp:sp modelId="{F9B5BDB2-103F-43A5-921E-AA61E80731BE}">
      <dsp:nvSpPr>
        <dsp:cNvPr id="0" name=""/>
        <dsp:cNvSpPr/>
      </dsp:nvSpPr>
      <dsp:spPr>
        <a:xfrm>
          <a:off x="2152748" y="2565996"/>
          <a:ext cx="1775612" cy="8878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Type 2</a:t>
          </a:r>
        </a:p>
      </dsp:txBody>
      <dsp:txXfrm>
        <a:off x="2152748" y="2565996"/>
        <a:ext cx="1775612" cy="887806"/>
      </dsp:txXfrm>
    </dsp:sp>
    <dsp:sp modelId="{FF102779-F154-47DB-9455-FF2916463868}">
      <dsp:nvSpPr>
        <dsp:cNvPr id="0" name=""/>
        <dsp:cNvSpPr/>
      </dsp:nvSpPr>
      <dsp:spPr>
        <a:xfrm>
          <a:off x="4301239" y="2565996"/>
          <a:ext cx="1775612" cy="8878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Other </a:t>
          </a:r>
        </a:p>
      </dsp:txBody>
      <dsp:txXfrm>
        <a:off x="4301239" y="2565996"/>
        <a:ext cx="1775612" cy="887806"/>
      </dsp:txXfrm>
    </dsp:sp>
    <dsp:sp modelId="{D01CCB80-B8E4-4C0D-B57B-61DFBDAB21DF}">
      <dsp:nvSpPr>
        <dsp:cNvPr id="0" name=""/>
        <dsp:cNvSpPr/>
      </dsp:nvSpPr>
      <dsp:spPr>
        <a:xfrm>
          <a:off x="6449730" y="2565996"/>
          <a:ext cx="1775612" cy="887806"/>
        </a:xfrm>
        <a:prstGeom prst="rect">
          <a:avLst/>
        </a:prstGeom>
        <a:solidFill>
          <a:schemeClr val="accent5">
            <a:lumMod val="5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Gestational </a:t>
          </a:r>
        </a:p>
      </dsp:txBody>
      <dsp:txXfrm>
        <a:off x="6449730" y="2565996"/>
        <a:ext cx="1775612" cy="887806"/>
      </dsp:txXfrm>
    </dsp:sp>
    <dsp:sp modelId="{224CB818-4F67-4336-A7C3-D0A845E70D5E}">
      <dsp:nvSpPr>
        <dsp:cNvPr id="0" name=""/>
        <dsp:cNvSpPr/>
      </dsp:nvSpPr>
      <dsp:spPr>
        <a:xfrm>
          <a:off x="263318" y="3826681"/>
          <a:ext cx="6887778" cy="88780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l" defTabSz="1289050">
            <a:lnSpc>
              <a:spcPct val="90000"/>
            </a:lnSpc>
            <a:spcBef>
              <a:spcPct val="0"/>
            </a:spcBef>
            <a:spcAft>
              <a:spcPct val="35000"/>
            </a:spcAft>
            <a:buNone/>
          </a:pPr>
          <a:r>
            <a:rPr lang="en-US" sz="2900" kern="1200" dirty="0"/>
            <a:t>Glucose intolerance during pregnancy due to metabolic and hormonal changes</a:t>
          </a:r>
        </a:p>
      </dsp:txBody>
      <dsp:txXfrm>
        <a:off x="263318" y="3826681"/>
        <a:ext cx="6887778" cy="8878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E0E93-E6C6-481B-BDE7-F992DAC0AF0D}">
      <dsp:nvSpPr>
        <dsp:cNvPr id="0" name=""/>
        <dsp:cNvSpPr/>
      </dsp:nvSpPr>
      <dsp:spPr>
        <a:xfrm>
          <a:off x="3407" y="0"/>
          <a:ext cx="3030727" cy="152399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5000" b="-5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EAD19B-B206-4BD5-AF09-0ECC9D9E8EB6}">
      <dsp:nvSpPr>
        <dsp:cNvPr id="0" name=""/>
        <dsp:cNvSpPr/>
      </dsp:nvSpPr>
      <dsp:spPr>
        <a:xfrm>
          <a:off x="496781" y="914400"/>
          <a:ext cx="3030727" cy="15239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Paper  strip impregnated with glucose oxidase and a chromogen system</a:t>
          </a:r>
        </a:p>
      </dsp:txBody>
      <dsp:txXfrm>
        <a:off x="541417" y="959036"/>
        <a:ext cx="2941455" cy="1434727"/>
      </dsp:txXfrm>
    </dsp:sp>
    <dsp:sp modelId="{B1D88BAD-1D5E-44BA-9539-3B52B7799F84}">
      <dsp:nvSpPr>
        <dsp:cNvPr id="0" name=""/>
        <dsp:cNvSpPr/>
      </dsp:nvSpPr>
      <dsp:spPr>
        <a:xfrm>
          <a:off x="4140617" y="1371603"/>
          <a:ext cx="583784" cy="72824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140617" y="1517251"/>
        <a:ext cx="408649" cy="436945"/>
      </dsp:txXfrm>
    </dsp:sp>
    <dsp:sp modelId="{42D96273-7594-4349-B2A5-324F7D730256}">
      <dsp:nvSpPr>
        <dsp:cNvPr id="0" name=""/>
        <dsp:cNvSpPr/>
      </dsp:nvSpPr>
      <dsp:spPr>
        <a:xfrm>
          <a:off x="4702091" y="0"/>
          <a:ext cx="3030727" cy="152399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24000" b="-1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55EFA8-BB5B-483D-BFD9-360124473936}">
      <dsp:nvSpPr>
        <dsp:cNvPr id="0" name=""/>
        <dsp:cNvSpPr/>
      </dsp:nvSpPr>
      <dsp:spPr>
        <a:xfrm>
          <a:off x="5195465" y="914400"/>
          <a:ext cx="3030727" cy="15239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Sensitive  to as little as 0.1% glucose in urine. </a:t>
          </a:r>
        </a:p>
      </dsp:txBody>
      <dsp:txXfrm>
        <a:off x="5240101" y="959036"/>
        <a:ext cx="2941455" cy="14347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4C5AB-F588-424D-BE2D-EA8AA3A096B7}">
      <dsp:nvSpPr>
        <dsp:cNvPr id="0" name=""/>
        <dsp:cNvSpPr/>
      </dsp:nvSpPr>
      <dsp:spPr>
        <a:xfrm>
          <a:off x="3407" y="0"/>
          <a:ext cx="3030727" cy="185737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4000" b="-3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729F124-D47B-48B6-B761-5A801AAA6B47}">
      <dsp:nvSpPr>
        <dsp:cNvPr id="0" name=""/>
        <dsp:cNvSpPr/>
      </dsp:nvSpPr>
      <dsp:spPr>
        <a:xfrm>
          <a:off x="496781" y="1114425"/>
          <a:ext cx="3030727" cy="185737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t>By  nitroprusside tests (Acetest or Ketostix).</a:t>
          </a:r>
        </a:p>
      </dsp:txBody>
      <dsp:txXfrm>
        <a:off x="551182" y="1168826"/>
        <a:ext cx="2921925" cy="1748572"/>
      </dsp:txXfrm>
    </dsp:sp>
    <dsp:sp modelId="{1D83835B-E59E-4406-BFB0-2C52A018FB46}">
      <dsp:nvSpPr>
        <dsp:cNvPr id="0" name=""/>
        <dsp:cNvSpPr/>
      </dsp:nvSpPr>
      <dsp:spPr>
        <a:xfrm>
          <a:off x="3988214" y="1633960"/>
          <a:ext cx="583784" cy="728241"/>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988214" y="1779608"/>
        <a:ext cx="408649" cy="436945"/>
      </dsp:txXfrm>
    </dsp:sp>
    <dsp:sp modelId="{0245C9BC-C720-4C96-8EB2-94840FB1C400}">
      <dsp:nvSpPr>
        <dsp:cNvPr id="0" name=""/>
        <dsp:cNvSpPr/>
      </dsp:nvSpPr>
      <dsp:spPr>
        <a:xfrm>
          <a:off x="4702091" y="0"/>
          <a:ext cx="3030727" cy="185737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4000" b="-6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A22E747-7233-47FC-857D-C125E4EB59CF}">
      <dsp:nvSpPr>
        <dsp:cNvPr id="0" name=""/>
        <dsp:cNvSpPr/>
      </dsp:nvSpPr>
      <dsp:spPr>
        <a:xfrm>
          <a:off x="5195465" y="1114425"/>
          <a:ext cx="3030727" cy="1857374"/>
        </a:xfrm>
        <a:prstGeom prst="roundRect">
          <a:avLst>
            <a:gd name="adj" fmla="val 10000"/>
          </a:avLst>
        </a:prstGeom>
        <a:gradFill rotWithShape="0">
          <a:gsLst>
            <a:gs pos="0">
              <a:schemeClr val="accent4">
                <a:hueOff val="5485614"/>
                <a:satOff val="7445"/>
                <a:lumOff val="12549"/>
                <a:alphaOff val="0"/>
                <a:shade val="51000"/>
                <a:satMod val="130000"/>
              </a:schemeClr>
            </a:gs>
            <a:gs pos="80000">
              <a:schemeClr val="accent4">
                <a:hueOff val="5485614"/>
                <a:satOff val="7445"/>
                <a:lumOff val="12549"/>
                <a:alphaOff val="0"/>
                <a:shade val="93000"/>
                <a:satMod val="130000"/>
              </a:schemeClr>
            </a:gs>
            <a:gs pos="100000">
              <a:schemeClr val="accent4">
                <a:hueOff val="5485614"/>
                <a:satOff val="7445"/>
                <a:lumOff val="12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Do  not detect </a:t>
          </a:r>
          <a:r>
            <a:rPr lang="el-GR" sz="3000" kern="1200" dirty="0"/>
            <a:t>β</a:t>
          </a:r>
          <a:r>
            <a:rPr lang="en-US" sz="3000" kern="1200" dirty="0"/>
            <a:t>-</a:t>
          </a:r>
          <a:r>
            <a:rPr lang="en-US" sz="3000" kern="1200" dirty="0" err="1"/>
            <a:t>hydroxy</a:t>
          </a:r>
          <a:r>
            <a:rPr lang="en-US" sz="3000" kern="1200" dirty="0"/>
            <a:t> butyric acid</a:t>
          </a:r>
        </a:p>
      </dsp:txBody>
      <dsp:txXfrm>
        <a:off x="5249866" y="1168826"/>
        <a:ext cx="2921925" cy="17485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57E3C-B209-44F9-A2BD-7931E13DDE1E}">
      <dsp:nvSpPr>
        <dsp:cNvPr id="0" name=""/>
        <dsp:cNvSpPr/>
      </dsp:nvSpPr>
      <dsp:spPr>
        <a:xfrm>
          <a:off x="2388159" y="665201"/>
          <a:ext cx="512842" cy="91440"/>
        </a:xfrm>
        <a:custGeom>
          <a:avLst/>
          <a:gdLst/>
          <a:ahLst/>
          <a:cxnLst/>
          <a:rect l="0" t="0" r="0" b="0"/>
          <a:pathLst>
            <a:path>
              <a:moveTo>
                <a:pt x="0" y="45720"/>
              </a:moveTo>
              <a:lnTo>
                <a:pt x="51284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2630994" y="708204"/>
        <a:ext cx="27172" cy="5434"/>
      </dsp:txXfrm>
    </dsp:sp>
    <dsp:sp modelId="{D0C89CFF-26D2-4C36-8DBB-5087138B6955}">
      <dsp:nvSpPr>
        <dsp:cNvPr id="0" name=""/>
        <dsp:cNvSpPr/>
      </dsp:nvSpPr>
      <dsp:spPr>
        <a:xfrm>
          <a:off x="27164" y="2082"/>
          <a:ext cx="2362795" cy="141767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Normal  carbohydrate diet for 3 days</a:t>
          </a:r>
        </a:p>
      </dsp:txBody>
      <dsp:txXfrm>
        <a:off x="27164" y="2082"/>
        <a:ext cx="2362795" cy="1417677"/>
      </dsp:txXfrm>
    </dsp:sp>
    <dsp:sp modelId="{3C624057-1311-466D-8F40-497A141E5104}">
      <dsp:nvSpPr>
        <dsp:cNvPr id="0" name=""/>
        <dsp:cNvSpPr/>
      </dsp:nvSpPr>
      <dsp:spPr>
        <a:xfrm>
          <a:off x="5294397" y="665201"/>
          <a:ext cx="512842" cy="91440"/>
        </a:xfrm>
        <a:custGeom>
          <a:avLst/>
          <a:gdLst/>
          <a:ahLst/>
          <a:cxnLst/>
          <a:rect l="0" t="0" r="0" b="0"/>
          <a:pathLst>
            <a:path>
              <a:moveTo>
                <a:pt x="0" y="45720"/>
              </a:moveTo>
              <a:lnTo>
                <a:pt x="512842"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537233" y="708204"/>
        <a:ext cx="27172" cy="5434"/>
      </dsp:txXfrm>
    </dsp:sp>
    <dsp:sp modelId="{149FE788-0BB4-4EAF-BEB4-10B6B68E2DA0}">
      <dsp:nvSpPr>
        <dsp:cNvPr id="0" name=""/>
        <dsp:cNvSpPr/>
      </dsp:nvSpPr>
      <dsp:spPr>
        <a:xfrm>
          <a:off x="2933402" y="2082"/>
          <a:ext cx="2362795" cy="1417677"/>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Overnight fast on the day of the test</a:t>
          </a:r>
        </a:p>
      </dsp:txBody>
      <dsp:txXfrm>
        <a:off x="2933402" y="2082"/>
        <a:ext cx="2362795" cy="1417677"/>
      </dsp:txXfrm>
    </dsp:sp>
    <dsp:sp modelId="{F8AA7B38-5973-4E79-A478-4F9BC92E47CC}">
      <dsp:nvSpPr>
        <dsp:cNvPr id="0" name=""/>
        <dsp:cNvSpPr/>
      </dsp:nvSpPr>
      <dsp:spPr>
        <a:xfrm>
          <a:off x="1208561" y="1417960"/>
          <a:ext cx="5812476" cy="512842"/>
        </a:xfrm>
        <a:custGeom>
          <a:avLst/>
          <a:gdLst/>
          <a:ahLst/>
          <a:cxnLst/>
          <a:rect l="0" t="0" r="0" b="0"/>
          <a:pathLst>
            <a:path>
              <a:moveTo>
                <a:pt x="5812476" y="0"/>
              </a:moveTo>
              <a:lnTo>
                <a:pt x="5812476" y="273521"/>
              </a:lnTo>
              <a:lnTo>
                <a:pt x="0" y="273521"/>
              </a:lnTo>
              <a:lnTo>
                <a:pt x="0" y="512842"/>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3968854" y="1671664"/>
        <a:ext cx="291891" cy="5434"/>
      </dsp:txXfrm>
    </dsp:sp>
    <dsp:sp modelId="{D18CB358-8744-4A32-9FCA-4B3E9C2B9ECD}">
      <dsp:nvSpPr>
        <dsp:cNvPr id="0" name=""/>
        <dsp:cNvSpPr/>
      </dsp:nvSpPr>
      <dsp:spPr>
        <a:xfrm>
          <a:off x="5839640" y="2082"/>
          <a:ext cx="2362795" cy="1417677"/>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FPG is drawn</a:t>
          </a:r>
        </a:p>
      </dsp:txBody>
      <dsp:txXfrm>
        <a:off x="5839640" y="2082"/>
        <a:ext cx="2362795" cy="1417677"/>
      </dsp:txXfrm>
    </dsp:sp>
    <dsp:sp modelId="{DB8A8E8E-8B0F-4872-B0A2-E4886529CD57}">
      <dsp:nvSpPr>
        <dsp:cNvPr id="0" name=""/>
        <dsp:cNvSpPr/>
      </dsp:nvSpPr>
      <dsp:spPr>
        <a:xfrm>
          <a:off x="2388159" y="2626321"/>
          <a:ext cx="512842" cy="91440"/>
        </a:xfrm>
        <a:custGeom>
          <a:avLst/>
          <a:gdLst/>
          <a:ahLst/>
          <a:cxnLst/>
          <a:rect l="0" t="0" r="0" b="0"/>
          <a:pathLst>
            <a:path>
              <a:moveTo>
                <a:pt x="0" y="45720"/>
              </a:moveTo>
              <a:lnTo>
                <a:pt x="512842"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2630994" y="2669324"/>
        <a:ext cx="27172" cy="5434"/>
      </dsp:txXfrm>
    </dsp:sp>
    <dsp:sp modelId="{02CA09EA-5539-4AB2-836E-DD27B12278C5}">
      <dsp:nvSpPr>
        <dsp:cNvPr id="0" name=""/>
        <dsp:cNvSpPr/>
      </dsp:nvSpPr>
      <dsp:spPr>
        <a:xfrm>
          <a:off x="27164" y="1963202"/>
          <a:ext cx="2362795" cy="1417677"/>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Give 75gm of anhydrous glucose in about 300ml of water</a:t>
          </a:r>
        </a:p>
      </dsp:txBody>
      <dsp:txXfrm>
        <a:off x="27164" y="1963202"/>
        <a:ext cx="2362795" cy="1417677"/>
      </dsp:txXfrm>
    </dsp:sp>
    <dsp:sp modelId="{40AFF077-BBC8-47AA-A7AF-267F5A725723}">
      <dsp:nvSpPr>
        <dsp:cNvPr id="0" name=""/>
        <dsp:cNvSpPr/>
      </dsp:nvSpPr>
      <dsp:spPr>
        <a:xfrm>
          <a:off x="5294397" y="2626321"/>
          <a:ext cx="512842" cy="91440"/>
        </a:xfrm>
        <a:custGeom>
          <a:avLst/>
          <a:gdLst/>
          <a:ahLst/>
          <a:cxnLst/>
          <a:rect l="0" t="0" r="0" b="0"/>
          <a:pathLst>
            <a:path>
              <a:moveTo>
                <a:pt x="0" y="45720"/>
              </a:moveTo>
              <a:lnTo>
                <a:pt x="512842"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537233" y="2669324"/>
        <a:ext cx="27172" cy="5434"/>
      </dsp:txXfrm>
    </dsp:sp>
    <dsp:sp modelId="{C2F9FEEF-8433-491B-8D29-882B908D56EB}">
      <dsp:nvSpPr>
        <dsp:cNvPr id="0" name=""/>
        <dsp:cNvSpPr/>
      </dsp:nvSpPr>
      <dsp:spPr>
        <a:xfrm>
          <a:off x="2933402" y="1963202"/>
          <a:ext cx="2362795" cy="141767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Blood &amp; urine specimens are collected at half hourly for 2hours </a:t>
          </a:r>
        </a:p>
      </dsp:txBody>
      <dsp:txXfrm>
        <a:off x="2933402" y="1963202"/>
        <a:ext cx="2362795" cy="1417677"/>
      </dsp:txXfrm>
    </dsp:sp>
    <dsp:sp modelId="{619410B6-931A-4272-B892-0B492EF93CCC}">
      <dsp:nvSpPr>
        <dsp:cNvPr id="0" name=""/>
        <dsp:cNvSpPr/>
      </dsp:nvSpPr>
      <dsp:spPr>
        <a:xfrm>
          <a:off x="5839640" y="1963202"/>
          <a:ext cx="2362795" cy="141767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A curve is plotted for time against blood glucose</a:t>
          </a:r>
        </a:p>
      </dsp:txBody>
      <dsp:txXfrm>
        <a:off x="5839640" y="1963202"/>
        <a:ext cx="2362795" cy="141767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0#2">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A9384-F255-4889-B69D-EA906A648298}" type="datetimeFigureOut">
              <a:rPr lang="en-US" smtClean="0"/>
              <a:pPr/>
              <a:t>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C03EB-B70E-4BA9-8501-6AB611F926B5}" type="slidenum">
              <a:rPr lang="en-US" smtClean="0"/>
              <a:pPr/>
              <a:t>‹#›</a:t>
            </a:fld>
            <a:endParaRPr lang="en-US"/>
          </a:p>
        </p:txBody>
      </p:sp>
    </p:spTree>
    <p:extLst>
      <p:ext uri="{BB962C8B-B14F-4D97-AF65-F5344CB8AC3E}">
        <p14:creationId xmlns:p14="http://schemas.microsoft.com/office/powerpoint/2010/main" xmlns="" val="148876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u="none" strike="noStrike" kern="1200" baseline="0" dirty="0">
                <a:solidFill>
                  <a:schemeClr val="tx1"/>
                </a:solidFill>
                <a:latin typeface="+mn-lt"/>
                <a:ea typeface="+mn-ea"/>
                <a:cs typeface="+mn-cs"/>
              </a:rPr>
              <a:t>I. Type 1 diabetes (-cell destruction, usually leading to absolute insulin deficiency)</a:t>
            </a:r>
          </a:p>
          <a:p>
            <a:r>
              <a:rPr lang="en-US" sz="1200" b="0" i="0" u="none" strike="noStrike" kern="1200" baseline="0" dirty="0">
                <a:solidFill>
                  <a:schemeClr val="tx1"/>
                </a:solidFill>
                <a:latin typeface="+mn-lt"/>
                <a:ea typeface="+mn-ea"/>
                <a:cs typeface="+mn-cs"/>
              </a:rPr>
              <a:t>A. Immune-mediated</a:t>
            </a:r>
          </a:p>
          <a:p>
            <a:r>
              <a:rPr lang="en-US" sz="1200" b="0" i="0" u="none" strike="noStrike" kern="1200" baseline="0" dirty="0">
                <a:solidFill>
                  <a:schemeClr val="tx1"/>
                </a:solidFill>
                <a:latin typeface="+mn-lt"/>
                <a:ea typeface="+mn-ea"/>
                <a:cs typeface="+mn-cs"/>
              </a:rPr>
              <a:t>B. Idiopathic</a:t>
            </a:r>
          </a:p>
          <a:p>
            <a:r>
              <a:rPr lang="en-US" sz="1200" b="0" i="0" u="none" strike="noStrike" kern="1200" baseline="0" dirty="0">
                <a:solidFill>
                  <a:schemeClr val="tx1"/>
                </a:solidFill>
                <a:latin typeface="+mn-lt"/>
                <a:ea typeface="+mn-ea"/>
                <a:cs typeface="+mn-cs"/>
              </a:rPr>
              <a:t>II. Type 2 diabetes (may range from predominantly insulin resistance with</a:t>
            </a:r>
          </a:p>
          <a:p>
            <a:r>
              <a:rPr lang="en-US" sz="1200" b="0" i="0" u="none" strike="noStrike" kern="1200" baseline="0" dirty="0">
                <a:solidFill>
                  <a:schemeClr val="tx1"/>
                </a:solidFill>
                <a:latin typeface="+mn-lt"/>
                <a:ea typeface="+mn-ea"/>
                <a:cs typeface="+mn-cs"/>
              </a:rPr>
              <a:t>relative insulin deficiency to a predominantly insulin secretory defect</a:t>
            </a:r>
          </a:p>
          <a:p>
            <a:r>
              <a:rPr lang="en-US" sz="1200" b="0" i="0" u="none" strike="noStrike" kern="1200" baseline="0" dirty="0">
                <a:solidFill>
                  <a:schemeClr val="tx1"/>
                </a:solidFill>
                <a:latin typeface="+mn-lt"/>
                <a:ea typeface="+mn-ea"/>
                <a:cs typeface="+mn-cs"/>
              </a:rPr>
              <a:t>with insulin resistance)</a:t>
            </a:r>
          </a:p>
          <a:p>
            <a:r>
              <a:rPr lang="en-US" sz="1200" b="0" i="0" u="none" strike="noStrike" kern="1200" baseline="0" dirty="0">
                <a:solidFill>
                  <a:schemeClr val="tx1"/>
                </a:solidFill>
                <a:latin typeface="+mn-lt"/>
                <a:ea typeface="+mn-ea"/>
                <a:cs typeface="+mn-cs"/>
              </a:rPr>
              <a:t>III. Other specific types of diabetes</a:t>
            </a:r>
          </a:p>
          <a:p>
            <a:r>
              <a:rPr lang="en-US" sz="1200" b="0" i="0" u="none" strike="noStrike" kern="1200" baseline="0" dirty="0">
                <a:solidFill>
                  <a:schemeClr val="tx1"/>
                </a:solidFill>
                <a:latin typeface="+mn-lt"/>
                <a:ea typeface="+mn-ea"/>
                <a:cs typeface="+mn-cs"/>
              </a:rPr>
              <a:t>A. Genetic defects of -cell function characterized by mutations in:</a:t>
            </a:r>
          </a:p>
          <a:p>
            <a:r>
              <a:rPr lang="en-US" sz="1200" b="0" i="0" u="none" strike="noStrike" kern="1200" baseline="0" dirty="0">
                <a:solidFill>
                  <a:schemeClr val="tx1"/>
                </a:solidFill>
                <a:latin typeface="+mn-lt"/>
                <a:ea typeface="+mn-ea"/>
                <a:cs typeface="+mn-cs"/>
              </a:rPr>
              <a:t>1. Hepatocyte nuclear transcription factor (HNF) 4 (MODY 1)</a:t>
            </a:r>
          </a:p>
          <a:p>
            <a:r>
              <a:rPr lang="en-US" sz="1200" b="0" i="0" u="none" strike="noStrike" kern="1200" baseline="0" dirty="0">
                <a:solidFill>
                  <a:schemeClr val="tx1"/>
                </a:solidFill>
                <a:latin typeface="+mn-lt"/>
                <a:ea typeface="+mn-ea"/>
                <a:cs typeface="+mn-cs"/>
              </a:rPr>
              <a:t>2. </a:t>
            </a:r>
            <a:r>
              <a:rPr lang="en-US" sz="1200" b="0" i="0" u="none" strike="noStrike" kern="1200" baseline="0" dirty="0" err="1">
                <a:solidFill>
                  <a:schemeClr val="tx1"/>
                </a:solidFill>
                <a:latin typeface="+mn-lt"/>
                <a:ea typeface="+mn-ea"/>
                <a:cs typeface="+mn-cs"/>
              </a:rPr>
              <a:t>Glucokinase</a:t>
            </a:r>
            <a:r>
              <a:rPr lang="en-US" sz="1200" b="0" i="0" u="none" strike="noStrike" kern="1200" baseline="0" dirty="0">
                <a:solidFill>
                  <a:schemeClr val="tx1"/>
                </a:solidFill>
                <a:latin typeface="+mn-lt"/>
                <a:ea typeface="+mn-ea"/>
                <a:cs typeface="+mn-cs"/>
              </a:rPr>
              <a:t> (MODY 2)</a:t>
            </a:r>
          </a:p>
          <a:p>
            <a:r>
              <a:rPr lang="en-US" sz="1200" b="0" i="0" u="none" strike="noStrike" kern="1200" baseline="0" dirty="0">
                <a:solidFill>
                  <a:schemeClr val="tx1"/>
                </a:solidFill>
                <a:latin typeface="+mn-lt"/>
                <a:ea typeface="+mn-ea"/>
                <a:cs typeface="+mn-cs"/>
              </a:rPr>
              <a:t>3. HNF-1 (MODY 3)</a:t>
            </a:r>
          </a:p>
          <a:p>
            <a:r>
              <a:rPr lang="en-US" sz="1200" b="0" i="0" u="none" strike="noStrike" kern="1200" baseline="0" dirty="0">
                <a:solidFill>
                  <a:schemeClr val="tx1"/>
                </a:solidFill>
                <a:latin typeface="+mn-lt"/>
                <a:ea typeface="+mn-ea"/>
                <a:cs typeface="+mn-cs"/>
              </a:rPr>
              <a:t>4. Insulin promoter factor (IPF) 1 (MODY 4)</a:t>
            </a:r>
          </a:p>
          <a:p>
            <a:r>
              <a:rPr lang="en-US" sz="1200" b="0" i="0" u="none" strike="noStrike" kern="1200" baseline="0" dirty="0">
                <a:solidFill>
                  <a:schemeClr val="tx1"/>
                </a:solidFill>
                <a:latin typeface="+mn-lt"/>
                <a:ea typeface="+mn-ea"/>
                <a:cs typeface="+mn-cs"/>
              </a:rPr>
              <a:t>5. HNF-1 (MODY 5)</a:t>
            </a:r>
          </a:p>
          <a:p>
            <a:r>
              <a:rPr lang="en-US" sz="1200" b="0" i="0" u="none" strike="noStrike" kern="1200" baseline="0" dirty="0">
                <a:solidFill>
                  <a:schemeClr val="tx1"/>
                </a:solidFill>
                <a:latin typeface="+mn-lt"/>
                <a:ea typeface="+mn-ea"/>
                <a:cs typeface="+mn-cs"/>
              </a:rPr>
              <a:t>6. NeuroD1 (MODY 6)</a:t>
            </a:r>
          </a:p>
          <a:p>
            <a:r>
              <a:rPr lang="en-US" sz="1200" b="0" i="0" u="none" strike="noStrike" kern="1200" baseline="0" dirty="0">
                <a:solidFill>
                  <a:schemeClr val="tx1"/>
                </a:solidFill>
                <a:latin typeface="+mn-lt"/>
                <a:ea typeface="+mn-ea"/>
                <a:cs typeface="+mn-cs"/>
              </a:rPr>
              <a:t>7. Mitochondrial DNA</a:t>
            </a:r>
          </a:p>
          <a:p>
            <a:r>
              <a:rPr lang="en-US" sz="1200" b="0" i="0" u="none" strike="noStrike" kern="1200" baseline="0" dirty="0">
                <a:solidFill>
                  <a:schemeClr val="tx1"/>
                </a:solidFill>
                <a:latin typeface="+mn-lt"/>
                <a:ea typeface="+mn-ea"/>
                <a:cs typeface="+mn-cs"/>
              </a:rPr>
              <a:t>8. </a:t>
            </a:r>
            <a:r>
              <a:rPr lang="en-US" sz="1200" b="0" i="0" u="none" strike="noStrike" kern="1200" baseline="0" dirty="0" err="1">
                <a:solidFill>
                  <a:schemeClr val="tx1"/>
                </a:solidFill>
                <a:latin typeface="+mn-lt"/>
                <a:ea typeface="+mn-ea"/>
                <a:cs typeface="+mn-cs"/>
              </a:rPr>
              <a:t>Proinsulin</a:t>
            </a:r>
            <a:r>
              <a:rPr lang="en-US" sz="1200" b="0" i="0" u="none" strike="noStrike" kern="1200" baseline="0" dirty="0">
                <a:solidFill>
                  <a:schemeClr val="tx1"/>
                </a:solidFill>
                <a:latin typeface="+mn-lt"/>
                <a:ea typeface="+mn-ea"/>
                <a:cs typeface="+mn-cs"/>
              </a:rPr>
              <a:t> or insulin conversion</a:t>
            </a:r>
          </a:p>
          <a:p>
            <a:r>
              <a:rPr lang="en-US" sz="1200" b="0" i="0" u="none" strike="noStrike" kern="1200" baseline="0" dirty="0">
                <a:solidFill>
                  <a:schemeClr val="tx1"/>
                </a:solidFill>
                <a:latin typeface="+mn-lt"/>
                <a:ea typeface="+mn-ea"/>
                <a:cs typeface="+mn-cs"/>
              </a:rPr>
              <a:t>B. Genetic defects in insulin action</a:t>
            </a:r>
          </a:p>
          <a:p>
            <a:r>
              <a:rPr lang="en-US" sz="1200" b="0" i="0" u="none" strike="noStrike" kern="1200" baseline="0" dirty="0">
                <a:solidFill>
                  <a:schemeClr val="tx1"/>
                </a:solidFill>
                <a:latin typeface="+mn-lt"/>
                <a:ea typeface="+mn-ea"/>
                <a:cs typeface="+mn-cs"/>
              </a:rPr>
              <a:t>1. Type A insulin resistance</a:t>
            </a:r>
          </a:p>
          <a:p>
            <a:r>
              <a:rPr lang="en-US" sz="1200" b="0" i="0" u="none" strike="noStrike" kern="1200" baseline="0" dirty="0">
                <a:solidFill>
                  <a:schemeClr val="tx1"/>
                </a:solidFill>
                <a:latin typeface="+mn-lt"/>
                <a:ea typeface="+mn-ea"/>
                <a:cs typeface="+mn-cs"/>
              </a:rPr>
              <a:t>2. </a:t>
            </a:r>
            <a:r>
              <a:rPr lang="en-US" sz="1200" b="0" i="0" u="none" strike="noStrike" kern="1200" baseline="0" dirty="0" err="1">
                <a:solidFill>
                  <a:schemeClr val="tx1"/>
                </a:solidFill>
                <a:latin typeface="+mn-lt"/>
                <a:ea typeface="+mn-ea"/>
                <a:cs typeface="+mn-cs"/>
              </a:rPr>
              <a:t>Leprechaunism</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a:t>
            </a:r>
            <a:r>
              <a:rPr lang="en-US" sz="1200" b="0" i="0" u="none" strike="noStrike" kern="1200" baseline="0" dirty="0" err="1">
                <a:solidFill>
                  <a:schemeClr val="tx1"/>
                </a:solidFill>
                <a:latin typeface="+mn-lt"/>
                <a:ea typeface="+mn-ea"/>
                <a:cs typeface="+mn-cs"/>
              </a:rPr>
              <a:t>Rabson</a:t>
            </a:r>
            <a:r>
              <a:rPr lang="en-US" sz="1200" b="0" i="0" u="none" strike="noStrike" kern="1200" baseline="0" dirty="0">
                <a:solidFill>
                  <a:schemeClr val="tx1"/>
                </a:solidFill>
                <a:latin typeface="+mn-lt"/>
                <a:ea typeface="+mn-ea"/>
                <a:cs typeface="+mn-cs"/>
              </a:rPr>
              <a:t>-Mendenhall syndrome</a:t>
            </a:r>
          </a:p>
          <a:p>
            <a:r>
              <a:rPr lang="en-US" sz="1200" b="0" i="0" u="none" strike="noStrike" kern="1200" baseline="0" dirty="0">
                <a:solidFill>
                  <a:schemeClr val="tx1"/>
                </a:solidFill>
                <a:latin typeface="+mn-lt"/>
                <a:ea typeface="+mn-ea"/>
                <a:cs typeface="+mn-cs"/>
              </a:rPr>
              <a:t>4. </a:t>
            </a:r>
            <a:r>
              <a:rPr lang="en-US" sz="1200" b="0" i="0" u="none" strike="noStrike" kern="1200" baseline="0" dirty="0" err="1">
                <a:solidFill>
                  <a:schemeClr val="tx1"/>
                </a:solidFill>
                <a:latin typeface="+mn-lt"/>
                <a:ea typeface="+mn-ea"/>
                <a:cs typeface="+mn-cs"/>
              </a:rPr>
              <a:t>Lipodystrophy</a:t>
            </a:r>
            <a:r>
              <a:rPr lang="en-US" sz="1200" b="0" i="0" u="none" strike="noStrike" kern="1200" baseline="0" dirty="0">
                <a:solidFill>
                  <a:schemeClr val="tx1"/>
                </a:solidFill>
                <a:latin typeface="+mn-lt"/>
                <a:ea typeface="+mn-ea"/>
                <a:cs typeface="+mn-cs"/>
              </a:rPr>
              <a:t> syndromes</a:t>
            </a:r>
          </a:p>
          <a:p>
            <a:r>
              <a:rPr lang="en-US" sz="1200" b="0" i="0" u="none" strike="noStrike" kern="1200" baseline="0" dirty="0">
                <a:solidFill>
                  <a:schemeClr val="tx1"/>
                </a:solidFill>
                <a:latin typeface="+mn-lt"/>
                <a:ea typeface="+mn-ea"/>
                <a:cs typeface="+mn-cs"/>
              </a:rPr>
              <a:t>C. Diseases of the exocrine pancreas—pancreatitis, </a:t>
            </a:r>
            <a:r>
              <a:rPr lang="en-US" sz="1200" b="0" i="0" u="none" strike="noStrike" kern="1200" baseline="0" dirty="0" err="1">
                <a:solidFill>
                  <a:schemeClr val="tx1"/>
                </a:solidFill>
                <a:latin typeface="+mn-lt"/>
                <a:ea typeface="+mn-ea"/>
                <a:cs typeface="+mn-cs"/>
              </a:rPr>
              <a:t>pancreatectomy</a:t>
            </a:r>
            <a:r>
              <a:rPr lang="en-US" sz="1200" b="0" i="0" u="none" strike="noStrike" kern="1200" baseline="0" dirty="0">
                <a:solidFill>
                  <a:schemeClr val="tx1"/>
                </a:solidFill>
                <a:latin typeface="+mn-lt"/>
                <a:ea typeface="+mn-ea"/>
                <a:cs typeface="+mn-cs"/>
              </a:rPr>
              <a:t>,</a:t>
            </a:r>
          </a:p>
          <a:p>
            <a:r>
              <a:rPr lang="en-US" sz="1200" b="0" i="0" u="none" strike="noStrike" kern="1200" baseline="0" dirty="0" err="1">
                <a:solidFill>
                  <a:schemeClr val="tx1"/>
                </a:solidFill>
                <a:latin typeface="+mn-lt"/>
                <a:ea typeface="+mn-ea"/>
                <a:cs typeface="+mn-cs"/>
              </a:rPr>
              <a:t>neoplasia</a:t>
            </a:r>
            <a:r>
              <a:rPr lang="en-US" sz="1200" b="0" i="0" u="none" strike="noStrike" kern="1200" baseline="0" dirty="0">
                <a:solidFill>
                  <a:schemeClr val="tx1"/>
                </a:solidFill>
                <a:latin typeface="+mn-lt"/>
                <a:ea typeface="+mn-ea"/>
                <a:cs typeface="+mn-cs"/>
              </a:rPr>
              <a:t>, cystic fibrosis, hemochromatosis, </a:t>
            </a:r>
            <a:r>
              <a:rPr lang="en-US" sz="1200" b="0" i="0" u="none" strike="noStrike" kern="1200" baseline="0" dirty="0" err="1">
                <a:solidFill>
                  <a:schemeClr val="tx1"/>
                </a:solidFill>
                <a:latin typeface="+mn-lt"/>
                <a:ea typeface="+mn-ea"/>
                <a:cs typeface="+mn-cs"/>
              </a:rPr>
              <a:t>fibrocalculous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pancreatopathy</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 </a:t>
            </a:r>
            <a:r>
              <a:rPr lang="en-US" sz="1200" b="0" i="0" u="none" strike="noStrike" kern="1200" baseline="0" dirty="0" err="1">
                <a:solidFill>
                  <a:schemeClr val="tx1"/>
                </a:solidFill>
                <a:latin typeface="+mn-lt"/>
                <a:ea typeface="+mn-ea"/>
                <a:cs typeface="+mn-cs"/>
              </a:rPr>
              <a:t>Endocrinopathies</a:t>
            </a:r>
            <a:r>
              <a:rPr lang="en-US" sz="1200" b="0" i="0" u="none" strike="noStrike" kern="1200" baseline="0" dirty="0">
                <a:solidFill>
                  <a:schemeClr val="tx1"/>
                </a:solidFill>
                <a:latin typeface="+mn-lt"/>
                <a:ea typeface="+mn-ea"/>
                <a:cs typeface="+mn-cs"/>
              </a:rPr>
              <a:t>—acromegaly, Cushing’s syndrome, </a:t>
            </a:r>
            <a:r>
              <a:rPr lang="en-US" sz="1200" b="0" i="0" u="none" strike="noStrike" kern="1200" baseline="0" dirty="0" err="1">
                <a:solidFill>
                  <a:schemeClr val="tx1"/>
                </a:solidFill>
                <a:latin typeface="+mn-lt"/>
                <a:ea typeface="+mn-ea"/>
                <a:cs typeface="+mn-cs"/>
              </a:rPr>
              <a:t>glucagonoma</a:t>
            </a:r>
            <a:r>
              <a:rPr lang="en-US" sz="1200" b="0" i="0" u="none" strike="noStrike" kern="1200" baseline="0" dirty="0">
                <a:solidFill>
                  <a:schemeClr val="tx1"/>
                </a:solidFill>
                <a:latin typeface="+mn-lt"/>
                <a:ea typeface="+mn-ea"/>
                <a:cs typeface="+mn-cs"/>
              </a:rPr>
              <a:t>,</a:t>
            </a:r>
          </a:p>
          <a:p>
            <a:r>
              <a:rPr lang="en-US" sz="1200" b="0" i="0" u="none" strike="noStrike" kern="1200" baseline="0" dirty="0" err="1">
                <a:solidFill>
                  <a:schemeClr val="tx1"/>
                </a:solidFill>
                <a:latin typeface="+mn-lt"/>
                <a:ea typeface="+mn-ea"/>
                <a:cs typeface="+mn-cs"/>
              </a:rPr>
              <a:t>pheochromocytoma</a:t>
            </a:r>
            <a:r>
              <a:rPr lang="en-US" sz="1200" b="0" i="0" u="none" strike="noStrike" kern="1200" baseline="0" dirty="0">
                <a:solidFill>
                  <a:schemeClr val="tx1"/>
                </a:solidFill>
                <a:latin typeface="+mn-lt"/>
                <a:ea typeface="+mn-ea"/>
                <a:cs typeface="+mn-cs"/>
              </a:rPr>
              <a:t>, hyperthyroidism, </a:t>
            </a:r>
            <a:r>
              <a:rPr lang="en-US" sz="1200" b="0" i="0" u="none" strike="noStrike" kern="1200" baseline="0" dirty="0" err="1">
                <a:solidFill>
                  <a:schemeClr val="tx1"/>
                </a:solidFill>
                <a:latin typeface="+mn-lt"/>
                <a:ea typeface="+mn-ea"/>
                <a:cs typeface="+mn-cs"/>
              </a:rPr>
              <a:t>somatostatinoma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aldosteronoma</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 Drug- or chemical-induced—</a:t>
            </a:r>
            <a:r>
              <a:rPr lang="en-US" sz="1200" b="0" i="0" u="none" strike="noStrike" kern="1200" baseline="0" dirty="0" err="1">
                <a:solidFill>
                  <a:schemeClr val="tx1"/>
                </a:solidFill>
                <a:latin typeface="+mn-lt"/>
                <a:ea typeface="+mn-ea"/>
                <a:cs typeface="+mn-cs"/>
              </a:rPr>
              <a:t>Vacor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pentamidine</a:t>
            </a:r>
            <a:r>
              <a:rPr lang="en-US" sz="1200" b="0" i="0" u="none" strike="noStrike" kern="1200" baseline="0" dirty="0">
                <a:solidFill>
                  <a:schemeClr val="tx1"/>
                </a:solidFill>
                <a:latin typeface="+mn-lt"/>
                <a:ea typeface="+mn-ea"/>
                <a:cs typeface="+mn-cs"/>
              </a:rPr>
              <a:t>, nicotinic acid,</a:t>
            </a:r>
          </a:p>
          <a:p>
            <a:r>
              <a:rPr lang="en-US" sz="1200" b="0" i="0" u="none" strike="noStrike" kern="1200" baseline="0" dirty="0">
                <a:solidFill>
                  <a:schemeClr val="tx1"/>
                </a:solidFill>
                <a:latin typeface="+mn-lt"/>
                <a:ea typeface="+mn-ea"/>
                <a:cs typeface="+mn-cs"/>
              </a:rPr>
              <a:t>glucocorticoids, thyroid hormone, </a:t>
            </a:r>
            <a:r>
              <a:rPr lang="en-US" sz="1200" b="0" i="0" u="none" strike="noStrike" kern="1200" baseline="0" dirty="0" err="1">
                <a:solidFill>
                  <a:schemeClr val="tx1"/>
                </a:solidFill>
                <a:latin typeface="+mn-lt"/>
                <a:ea typeface="+mn-ea"/>
                <a:cs typeface="+mn-cs"/>
              </a:rPr>
              <a:t>diazoxide</a:t>
            </a:r>
            <a:r>
              <a:rPr lang="en-US" sz="1200" b="0" i="0" u="none" strike="noStrike" kern="1200" baseline="0" dirty="0">
                <a:solidFill>
                  <a:schemeClr val="tx1"/>
                </a:solidFill>
                <a:latin typeface="+mn-lt"/>
                <a:ea typeface="+mn-ea"/>
                <a:cs typeface="+mn-cs"/>
              </a:rPr>
              <a:t>, -adrenergic agonists,</a:t>
            </a:r>
          </a:p>
          <a:p>
            <a:r>
              <a:rPr lang="en-US" sz="1200" b="0" i="0" u="none" strike="noStrike" kern="1200" baseline="0" dirty="0">
                <a:solidFill>
                  <a:schemeClr val="tx1"/>
                </a:solidFill>
                <a:latin typeface="+mn-lt"/>
                <a:ea typeface="+mn-ea"/>
                <a:cs typeface="+mn-cs"/>
              </a:rPr>
              <a:t>thiazides, phenytoin, -interferon, protease inhibitors, clozapine,</a:t>
            </a:r>
          </a:p>
          <a:p>
            <a:r>
              <a:rPr lang="en-US" sz="1200" b="0" i="0" u="none" strike="noStrike" kern="1200" baseline="0" dirty="0">
                <a:solidFill>
                  <a:schemeClr val="tx1"/>
                </a:solidFill>
                <a:latin typeface="+mn-lt"/>
                <a:ea typeface="+mn-ea"/>
                <a:cs typeface="+mn-cs"/>
              </a:rPr>
              <a:t>beta blockers</a:t>
            </a:r>
          </a:p>
          <a:p>
            <a:r>
              <a:rPr lang="en-US" sz="1200" b="0" i="0" u="none" strike="noStrike" kern="1200" baseline="0" dirty="0">
                <a:solidFill>
                  <a:schemeClr val="tx1"/>
                </a:solidFill>
                <a:latin typeface="+mn-lt"/>
                <a:ea typeface="+mn-ea"/>
                <a:cs typeface="+mn-cs"/>
              </a:rPr>
              <a:t>F. Infections—congenital rubella, cytomegalovirus, </a:t>
            </a:r>
            <a:r>
              <a:rPr lang="en-US" sz="1200" b="0" i="0" u="none" strike="noStrike" kern="1200" baseline="0" dirty="0" err="1">
                <a:solidFill>
                  <a:schemeClr val="tx1"/>
                </a:solidFill>
                <a:latin typeface="+mn-lt"/>
                <a:ea typeface="+mn-ea"/>
                <a:cs typeface="+mn-cs"/>
              </a:rPr>
              <a:t>coxsackie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 Uncommon forms of immune-mediated diabetes—“stiff-man”</a:t>
            </a:r>
          </a:p>
          <a:p>
            <a:r>
              <a:rPr lang="en-US" sz="1200" b="0" i="0" u="none" strike="noStrike" kern="1200" baseline="0" dirty="0">
                <a:solidFill>
                  <a:schemeClr val="tx1"/>
                </a:solidFill>
                <a:latin typeface="+mn-lt"/>
                <a:ea typeface="+mn-ea"/>
                <a:cs typeface="+mn-cs"/>
              </a:rPr>
              <a:t>syndrome, anti-insulin receptor antibodies</a:t>
            </a:r>
          </a:p>
          <a:p>
            <a:r>
              <a:rPr lang="en-US" sz="1200" b="0" i="0" u="none" strike="noStrike" kern="1200" baseline="0" dirty="0">
                <a:solidFill>
                  <a:schemeClr val="tx1"/>
                </a:solidFill>
                <a:latin typeface="+mn-lt"/>
                <a:ea typeface="+mn-ea"/>
                <a:cs typeface="+mn-cs"/>
              </a:rPr>
              <a:t>H. Other genetic syndromes sometimes associated with diabetes—</a:t>
            </a:r>
          </a:p>
          <a:p>
            <a:r>
              <a:rPr lang="en-US" sz="1200" b="0" i="0" u="none" strike="noStrike" kern="1200" baseline="0" dirty="0">
                <a:solidFill>
                  <a:schemeClr val="tx1"/>
                </a:solidFill>
                <a:latin typeface="+mn-lt"/>
                <a:ea typeface="+mn-ea"/>
                <a:cs typeface="+mn-cs"/>
              </a:rPr>
              <a:t>Down’s syndrome, </a:t>
            </a:r>
            <a:r>
              <a:rPr lang="en-US" sz="1200" b="0" i="0" u="none" strike="noStrike" kern="1200" baseline="0" dirty="0" err="1">
                <a:solidFill>
                  <a:schemeClr val="tx1"/>
                </a:solidFill>
                <a:latin typeface="+mn-lt"/>
                <a:ea typeface="+mn-ea"/>
                <a:cs typeface="+mn-cs"/>
              </a:rPr>
              <a:t>Klinefelter’s</a:t>
            </a:r>
            <a:r>
              <a:rPr lang="en-US" sz="1200" b="0" i="0" u="none" strike="noStrike" kern="1200" baseline="0" dirty="0">
                <a:solidFill>
                  <a:schemeClr val="tx1"/>
                </a:solidFill>
                <a:latin typeface="+mn-lt"/>
                <a:ea typeface="+mn-ea"/>
                <a:cs typeface="+mn-cs"/>
              </a:rPr>
              <a:t> syndrome, Turner’s syndrome,</a:t>
            </a:r>
          </a:p>
          <a:p>
            <a:r>
              <a:rPr lang="en-US" sz="1200" b="0" i="0" u="none" strike="noStrike" kern="1200" baseline="0" dirty="0">
                <a:solidFill>
                  <a:schemeClr val="tx1"/>
                </a:solidFill>
                <a:latin typeface="+mn-lt"/>
                <a:ea typeface="+mn-ea"/>
                <a:cs typeface="+mn-cs"/>
              </a:rPr>
              <a:t>Wolfram’s syndrome, </a:t>
            </a:r>
            <a:r>
              <a:rPr lang="en-US" sz="1200" b="0" i="0" u="none" strike="noStrike" kern="1200" baseline="0" dirty="0" err="1">
                <a:solidFill>
                  <a:schemeClr val="tx1"/>
                </a:solidFill>
                <a:latin typeface="+mn-lt"/>
                <a:ea typeface="+mn-ea"/>
                <a:cs typeface="+mn-cs"/>
              </a:rPr>
              <a:t>Friedreich’s</a:t>
            </a:r>
            <a:r>
              <a:rPr lang="en-US" sz="1200" b="0" i="0" u="none" strike="noStrike" kern="1200" baseline="0" dirty="0">
                <a:solidFill>
                  <a:schemeClr val="tx1"/>
                </a:solidFill>
                <a:latin typeface="+mn-lt"/>
                <a:ea typeface="+mn-ea"/>
                <a:cs typeface="+mn-cs"/>
              </a:rPr>
              <a:t> ataxia, Huntington’s chorea,</a:t>
            </a:r>
          </a:p>
          <a:p>
            <a:r>
              <a:rPr lang="en-US" sz="1200" b="0" i="0" u="none" strike="noStrike" kern="1200" baseline="0" dirty="0">
                <a:solidFill>
                  <a:schemeClr val="tx1"/>
                </a:solidFill>
                <a:latin typeface="+mn-lt"/>
                <a:ea typeface="+mn-ea"/>
                <a:cs typeface="+mn-cs"/>
              </a:rPr>
              <a:t>Laurence-Moon-</a:t>
            </a:r>
            <a:r>
              <a:rPr lang="en-US" sz="1200" b="0" i="0" u="none" strike="noStrike" kern="1200" baseline="0" dirty="0" err="1">
                <a:solidFill>
                  <a:schemeClr val="tx1"/>
                </a:solidFill>
                <a:latin typeface="+mn-lt"/>
                <a:ea typeface="+mn-ea"/>
                <a:cs typeface="+mn-cs"/>
              </a:rPr>
              <a:t>Biedl</a:t>
            </a:r>
            <a:r>
              <a:rPr lang="en-US" sz="1200" b="0" i="0" u="none" strike="noStrike" kern="1200" baseline="0" dirty="0">
                <a:solidFill>
                  <a:schemeClr val="tx1"/>
                </a:solidFill>
                <a:latin typeface="+mn-lt"/>
                <a:ea typeface="+mn-ea"/>
                <a:cs typeface="+mn-cs"/>
              </a:rPr>
              <a:t> syndrome, </a:t>
            </a:r>
            <a:r>
              <a:rPr lang="en-US" sz="1200" b="0" i="0" u="none" strike="noStrike" kern="1200" baseline="0" dirty="0" err="1">
                <a:solidFill>
                  <a:schemeClr val="tx1"/>
                </a:solidFill>
                <a:latin typeface="+mn-lt"/>
                <a:ea typeface="+mn-ea"/>
                <a:cs typeface="+mn-cs"/>
              </a:rPr>
              <a:t>myotonic</a:t>
            </a:r>
            <a:r>
              <a:rPr lang="en-US" sz="1200" b="0" i="0" u="none" strike="noStrike" kern="1200" baseline="0" dirty="0">
                <a:solidFill>
                  <a:schemeClr val="tx1"/>
                </a:solidFill>
                <a:latin typeface="+mn-lt"/>
                <a:ea typeface="+mn-ea"/>
                <a:cs typeface="+mn-cs"/>
              </a:rPr>
              <a:t> dystrophy, porphyria,</a:t>
            </a:r>
          </a:p>
          <a:p>
            <a:r>
              <a:rPr lang="en-US" sz="1200" b="0" i="0" u="none" strike="noStrike" kern="1200" baseline="0" dirty="0" err="1">
                <a:solidFill>
                  <a:schemeClr val="tx1"/>
                </a:solidFill>
                <a:latin typeface="+mn-lt"/>
                <a:ea typeface="+mn-ea"/>
                <a:cs typeface="+mn-cs"/>
              </a:rPr>
              <a:t>Prader-Willi</a:t>
            </a:r>
            <a:r>
              <a:rPr lang="en-US" sz="1200" b="0" i="0" u="none" strike="noStrike" kern="1200" baseline="0" dirty="0">
                <a:solidFill>
                  <a:schemeClr val="tx1"/>
                </a:solidFill>
                <a:latin typeface="+mn-lt"/>
                <a:ea typeface="+mn-ea"/>
                <a:cs typeface="+mn-cs"/>
              </a:rPr>
              <a:t> syndrome</a:t>
            </a:r>
          </a:p>
          <a:p>
            <a:r>
              <a:rPr lang="en-US" sz="1200" b="0" i="0" u="none" strike="noStrike" kern="1200" baseline="0" dirty="0">
                <a:solidFill>
                  <a:schemeClr val="tx1"/>
                </a:solidFill>
                <a:latin typeface="+mn-lt"/>
                <a:ea typeface="+mn-ea"/>
                <a:cs typeface="+mn-cs"/>
              </a:rPr>
              <a:t>IV. Gestational diabetes mellitus (GDM)</a:t>
            </a:r>
            <a:endParaRPr lang="en-US" dirty="0"/>
          </a:p>
        </p:txBody>
      </p:sp>
      <p:sp>
        <p:nvSpPr>
          <p:cNvPr id="4" name="Slide Number Placeholder 3"/>
          <p:cNvSpPr>
            <a:spLocks noGrp="1"/>
          </p:cNvSpPr>
          <p:nvPr>
            <p:ph type="sldNum" sz="quarter" idx="10"/>
          </p:nvPr>
        </p:nvSpPr>
        <p:spPr/>
        <p:txBody>
          <a:bodyPr/>
          <a:lstStyle/>
          <a:p>
            <a:fld id="{B30C03EB-B70E-4BA9-8501-6AB611F926B5}" type="slidenum">
              <a:rPr lang="en-US" smtClean="0"/>
              <a:pPr/>
              <a:t>10</a:t>
            </a:fld>
            <a:endParaRPr lang="en-US"/>
          </a:p>
        </p:txBody>
      </p:sp>
    </p:spTree>
    <p:extLst>
      <p:ext uri="{BB962C8B-B14F-4D97-AF65-F5344CB8AC3E}">
        <p14:creationId xmlns:p14="http://schemas.microsoft.com/office/powerpoint/2010/main" xmlns="" val="1557680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National Glycohemoglobin Standardization Program (NGSP) and standardized or traceable to the Diabetes Control and Complications Trial (DCCT)</a:t>
            </a:r>
            <a:endParaRPr lang="en-US" dirty="0"/>
          </a:p>
        </p:txBody>
      </p:sp>
      <p:sp>
        <p:nvSpPr>
          <p:cNvPr id="4" name="Slide Number Placeholder 3"/>
          <p:cNvSpPr>
            <a:spLocks noGrp="1"/>
          </p:cNvSpPr>
          <p:nvPr>
            <p:ph type="sldNum" sz="quarter" idx="10"/>
          </p:nvPr>
        </p:nvSpPr>
        <p:spPr/>
        <p:txBody>
          <a:bodyPr/>
          <a:lstStyle/>
          <a:p>
            <a:fld id="{B30C03EB-B70E-4BA9-8501-6AB611F926B5}" type="slidenum">
              <a:rPr lang="en-US" smtClean="0"/>
              <a:pPr/>
              <a:t>28</a:t>
            </a:fld>
            <a:endParaRPr lang="en-US"/>
          </a:p>
        </p:txBody>
      </p:sp>
    </p:spTree>
    <p:extLst>
      <p:ext uri="{BB962C8B-B14F-4D97-AF65-F5344CB8AC3E}">
        <p14:creationId xmlns:p14="http://schemas.microsoft.com/office/powerpoint/2010/main" xmlns="" val="273232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a:xfrm>
            <a:off x="1143000" y="685800"/>
            <a:ext cx="4572000" cy="3429000"/>
          </a:xfrm>
          <a:ln/>
        </p:spPr>
      </p:sp>
      <p:sp>
        <p:nvSpPr>
          <p:cNvPr id="58371" name="Rectangle 3"/>
          <p:cNvSpPr>
            <a:spLocks noGrp="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xmlns="" val="1401809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0" u="none" strike="noStrike" kern="1200" baseline="0" dirty="0">
                <a:solidFill>
                  <a:schemeClr val="tx1"/>
                </a:solidFill>
                <a:latin typeface="+mn-lt"/>
                <a:ea typeface="+mn-ea"/>
                <a:cs typeface="+mn-cs"/>
              </a:rPr>
              <a:t>Table 1. Values for diagnosis of diabetes mellitus and other categories of </a:t>
            </a:r>
            <a:r>
              <a:rPr lang="en-US" sz="1200" b="1" i="0" u="none" strike="noStrike" kern="1200" baseline="0" dirty="0" err="1">
                <a:solidFill>
                  <a:schemeClr val="tx1"/>
                </a:solidFill>
                <a:latin typeface="+mn-lt"/>
                <a:ea typeface="+mn-ea"/>
                <a:cs typeface="+mn-cs"/>
              </a:rPr>
              <a:t>hyperglycaemia</a:t>
            </a:r>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Glucose concentration,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 l–1 (mg dl–1)</a:t>
            </a:r>
          </a:p>
          <a:p>
            <a:r>
              <a:rPr lang="en-US" sz="1200" b="0" i="0" u="none" strike="noStrike" kern="1200" baseline="0" dirty="0">
                <a:solidFill>
                  <a:schemeClr val="tx1"/>
                </a:solidFill>
                <a:latin typeface="+mn-lt"/>
                <a:ea typeface="+mn-ea"/>
                <a:cs typeface="+mn-cs"/>
              </a:rPr>
              <a:t>Whole blood Plasma*</a:t>
            </a:r>
          </a:p>
          <a:p>
            <a:r>
              <a:rPr lang="en-US" sz="1200" b="0" i="0" u="none" strike="noStrike" kern="1200" baseline="0" dirty="0">
                <a:solidFill>
                  <a:schemeClr val="tx1"/>
                </a:solidFill>
                <a:latin typeface="+mn-lt"/>
                <a:ea typeface="+mn-ea"/>
                <a:cs typeface="+mn-cs"/>
              </a:rPr>
              <a:t>Venous Capillary Venous</a:t>
            </a:r>
          </a:p>
          <a:p>
            <a:r>
              <a:rPr lang="en-US" sz="1200" b="0" i="0" u="none" strike="noStrike" kern="1200" baseline="0" dirty="0">
                <a:solidFill>
                  <a:schemeClr val="tx1"/>
                </a:solidFill>
                <a:latin typeface="+mn-lt"/>
                <a:ea typeface="+mn-ea"/>
                <a:cs typeface="+mn-cs"/>
              </a:rPr>
              <a:t>Diabetes Mellitus:</a:t>
            </a:r>
          </a:p>
          <a:p>
            <a:r>
              <a:rPr lang="en-US" sz="1200" b="0" i="0" u="none" strike="noStrike" kern="1200" baseline="0" dirty="0">
                <a:solidFill>
                  <a:schemeClr val="tx1"/>
                </a:solidFill>
                <a:latin typeface="+mn-lt"/>
                <a:ea typeface="+mn-ea"/>
                <a:cs typeface="+mn-cs"/>
              </a:rPr>
              <a:t>Fasting ³ 6.1 (³ 110) ³ 6.1 (³ 110) ³ 7.0 (³ 126)</a:t>
            </a:r>
          </a:p>
          <a:p>
            <a:r>
              <a:rPr lang="en-US" sz="1200" b="0" i="0" u="none" strike="noStrike" kern="1200" baseline="0" dirty="0">
                <a:solidFill>
                  <a:schemeClr val="tx1"/>
                </a:solidFill>
                <a:latin typeface="+mn-lt"/>
                <a:ea typeface="+mn-ea"/>
                <a:cs typeface="+mn-cs"/>
              </a:rPr>
              <a:t>or</a:t>
            </a:r>
          </a:p>
          <a:p>
            <a:r>
              <a:rPr lang="en-US" sz="1200" b="0" i="0" u="none" strike="noStrike" kern="1200" baseline="0" dirty="0">
                <a:solidFill>
                  <a:schemeClr val="tx1"/>
                </a:solidFill>
                <a:latin typeface="+mn-lt"/>
                <a:ea typeface="+mn-ea"/>
                <a:cs typeface="+mn-cs"/>
              </a:rPr>
              <a:t>2-h post glucose load</a:t>
            </a:r>
          </a:p>
          <a:p>
            <a:r>
              <a:rPr lang="en-US" sz="1200" b="0" i="0" u="none" strike="noStrike" kern="1200" baseline="0" dirty="0">
                <a:solidFill>
                  <a:schemeClr val="tx1"/>
                </a:solidFill>
                <a:latin typeface="+mn-lt"/>
                <a:ea typeface="+mn-ea"/>
                <a:cs typeface="+mn-cs"/>
              </a:rPr>
              <a:t>or both</a:t>
            </a:r>
          </a:p>
          <a:p>
            <a:r>
              <a:rPr lang="en-US" sz="1200" b="0" i="0" u="none" strike="noStrike" kern="1200" baseline="0" dirty="0">
                <a:solidFill>
                  <a:schemeClr val="tx1"/>
                </a:solidFill>
                <a:latin typeface="+mn-lt"/>
                <a:ea typeface="+mn-ea"/>
                <a:cs typeface="+mn-cs"/>
              </a:rPr>
              <a:t>³ 10.0 (³ 180) ³ 11.1 (³ 200) ³ 11.1 (³ 200)</a:t>
            </a:r>
          </a:p>
          <a:p>
            <a:r>
              <a:rPr lang="en-US" sz="1200" b="0" i="0" u="none" strike="noStrike" kern="1200" baseline="0" dirty="0">
                <a:solidFill>
                  <a:schemeClr val="tx1"/>
                </a:solidFill>
                <a:latin typeface="+mn-lt"/>
                <a:ea typeface="+mn-ea"/>
                <a:cs typeface="+mn-cs"/>
              </a:rPr>
              <a:t>Impaired Glucose Tolerance (IGT):</a:t>
            </a:r>
          </a:p>
          <a:p>
            <a:r>
              <a:rPr lang="en-US" sz="1200" b="0" i="0" u="none" strike="noStrike" kern="1200" baseline="0" dirty="0">
                <a:solidFill>
                  <a:schemeClr val="tx1"/>
                </a:solidFill>
                <a:latin typeface="+mn-lt"/>
                <a:ea typeface="+mn-ea"/>
                <a:cs typeface="+mn-cs"/>
              </a:rPr>
              <a:t>Fasting (if measured) &lt; 6.1 (&lt; 110) &lt; 6.1 (&lt; 110) &lt; 7.0 (&lt; 126)</a:t>
            </a:r>
          </a:p>
          <a:p>
            <a:r>
              <a:rPr lang="en-US" sz="1200" b="0" i="0" u="none" strike="noStrike" kern="1200" baseline="0" dirty="0">
                <a:solidFill>
                  <a:schemeClr val="tx1"/>
                </a:solidFill>
                <a:latin typeface="+mn-lt"/>
                <a:ea typeface="+mn-ea"/>
                <a:cs typeface="+mn-cs"/>
              </a:rPr>
              <a:t>and</a:t>
            </a:r>
          </a:p>
          <a:p>
            <a:r>
              <a:rPr lang="en-US" sz="1200" b="0" i="0" u="none" strike="noStrike" kern="1200" baseline="0" dirty="0">
                <a:solidFill>
                  <a:schemeClr val="tx1"/>
                </a:solidFill>
                <a:latin typeface="+mn-lt"/>
                <a:ea typeface="+mn-ea"/>
                <a:cs typeface="+mn-cs"/>
              </a:rPr>
              <a:t>2-h post glucose load ³ 6.7 (³ 120) and ³ 7.8 (³ 140) and ³ 7.8 (³ 140) and</a:t>
            </a:r>
          </a:p>
          <a:p>
            <a:r>
              <a:rPr lang="en-US" sz="1200" b="0" i="0" u="none" strike="noStrike" kern="1200" baseline="0" dirty="0">
                <a:solidFill>
                  <a:schemeClr val="tx1"/>
                </a:solidFill>
                <a:latin typeface="+mn-lt"/>
                <a:ea typeface="+mn-ea"/>
                <a:cs typeface="+mn-cs"/>
              </a:rPr>
              <a:t>&lt; 10.0 (&lt; 180) &lt; 11.1 (&lt; 200) &lt; 11.1 (&lt; 200)</a:t>
            </a:r>
          </a:p>
          <a:p>
            <a:r>
              <a:rPr lang="en-US" sz="1200" b="0" i="0" u="none" strike="noStrike" kern="1200" baseline="0" dirty="0">
                <a:solidFill>
                  <a:schemeClr val="tx1"/>
                </a:solidFill>
                <a:latin typeface="+mn-lt"/>
                <a:ea typeface="+mn-ea"/>
                <a:cs typeface="+mn-cs"/>
              </a:rPr>
              <a:t>Impaired Fasting Glycaemia (IFG):</a:t>
            </a:r>
          </a:p>
          <a:p>
            <a:r>
              <a:rPr lang="en-US" sz="1200" b="0" i="0" u="none" strike="noStrike" kern="1200" baseline="0" dirty="0">
                <a:solidFill>
                  <a:schemeClr val="tx1"/>
                </a:solidFill>
                <a:latin typeface="+mn-lt"/>
                <a:ea typeface="+mn-ea"/>
                <a:cs typeface="+mn-cs"/>
              </a:rPr>
              <a:t>Fasting ³ 5.6 (³ 100) and ³ 5.6 (³ 100) and ³ 6.1 (³ 110) and</a:t>
            </a:r>
          </a:p>
          <a:p>
            <a:r>
              <a:rPr lang="en-US" sz="1200" b="0" i="0" u="none" strike="noStrike" kern="1200" baseline="0" dirty="0">
                <a:solidFill>
                  <a:schemeClr val="tx1"/>
                </a:solidFill>
                <a:latin typeface="+mn-lt"/>
                <a:ea typeface="+mn-ea"/>
                <a:cs typeface="+mn-cs"/>
              </a:rPr>
              <a:t>&lt; 6.1 (&lt; 110) &lt; 6.1 (&lt; 110) &lt; 7.0 (&lt; 126)</a:t>
            </a:r>
          </a:p>
          <a:p>
            <a:r>
              <a:rPr lang="en-US" sz="1200" b="0" i="0" u="none" strike="noStrike" kern="1200" baseline="0" dirty="0">
                <a:solidFill>
                  <a:schemeClr val="tx1"/>
                </a:solidFill>
                <a:latin typeface="+mn-lt"/>
                <a:ea typeface="+mn-ea"/>
                <a:cs typeface="+mn-cs"/>
              </a:rPr>
              <a:t>and (if measured)</a:t>
            </a:r>
          </a:p>
          <a:p>
            <a:r>
              <a:rPr lang="en-US" sz="1200" b="0" i="0" u="none" strike="noStrike" kern="1200" baseline="0" dirty="0">
                <a:solidFill>
                  <a:schemeClr val="tx1"/>
                </a:solidFill>
                <a:latin typeface="+mn-lt"/>
                <a:ea typeface="+mn-ea"/>
                <a:cs typeface="+mn-cs"/>
              </a:rPr>
              <a:t>2-h post glucose load &lt; 6.7 (&lt; 120) &lt; 7.8 (&lt; 140) &lt; 7.8 (&lt; 140)</a:t>
            </a:r>
          </a:p>
          <a:p>
            <a:r>
              <a:rPr lang="en-US" sz="1200" b="0" i="0" u="none" strike="noStrike" kern="1200" baseline="0" dirty="0">
                <a:solidFill>
                  <a:schemeClr val="tx1"/>
                </a:solidFill>
                <a:latin typeface="+mn-lt"/>
                <a:ea typeface="+mn-ea"/>
                <a:cs typeface="+mn-cs"/>
              </a:rPr>
              <a:t>* Corresponding values for capillary plasma are: for Diabetes Mellitus, fasting ³ 7.0 (³ 126), 2-h ³ 12.2 (³ 220); for Impaired Glucose </a:t>
            </a:r>
            <a:r>
              <a:rPr lang="en-US" sz="1200" b="0" i="0" u="none" strike="noStrike" kern="1200" baseline="0" dirty="0" err="1">
                <a:solidFill>
                  <a:schemeClr val="tx1"/>
                </a:solidFill>
                <a:latin typeface="+mn-lt"/>
                <a:ea typeface="+mn-ea"/>
                <a:cs typeface="+mn-cs"/>
              </a:rPr>
              <a:t>Tolerance,fasting</a:t>
            </a:r>
            <a:r>
              <a:rPr lang="en-US" sz="1200" b="0" i="0" u="none" strike="noStrike" kern="1200" baseline="0" dirty="0">
                <a:solidFill>
                  <a:schemeClr val="tx1"/>
                </a:solidFill>
                <a:latin typeface="+mn-lt"/>
                <a:ea typeface="+mn-ea"/>
                <a:cs typeface="+mn-cs"/>
              </a:rPr>
              <a:t> &lt; 7.0 (&lt; 126) and</a:t>
            </a:r>
          </a:p>
          <a:p>
            <a:r>
              <a:rPr lang="en-US" sz="1200" b="0" i="0" u="none" strike="noStrike" kern="1200" baseline="0" dirty="0">
                <a:solidFill>
                  <a:schemeClr val="tx1"/>
                </a:solidFill>
                <a:latin typeface="+mn-lt"/>
                <a:ea typeface="+mn-ea"/>
                <a:cs typeface="+mn-cs"/>
              </a:rPr>
              <a:t>2-h ³ 8.9 (³ 160) and &lt; 12.2 (&lt; 220); and for Impaired Fasting Glycaemia ³ 6.1 (³ 110) and &lt; 7.0 (&lt; 126) and if measured, 2-h &lt; 8.9 (&lt; 160).</a:t>
            </a:r>
          </a:p>
          <a:p>
            <a:r>
              <a:rPr lang="en-US" sz="1200" b="0" i="0" u="none" strike="noStrike" kern="1200" baseline="0" dirty="0">
                <a:solidFill>
                  <a:schemeClr val="tx1"/>
                </a:solidFill>
                <a:latin typeface="+mn-lt"/>
                <a:ea typeface="+mn-ea"/>
                <a:cs typeface="+mn-cs"/>
              </a:rPr>
              <a:t>For epidemiological or population screening purposes, the fasting or 2-h value after 75 g oral glucose may be used alone. For clinical purposes, the diagnosis of diabetes</a:t>
            </a:r>
          </a:p>
          <a:p>
            <a:r>
              <a:rPr lang="en-US" sz="1200" b="0" i="0" u="none" strike="noStrike" kern="1200" baseline="0" dirty="0">
                <a:solidFill>
                  <a:schemeClr val="tx1"/>
                </a:solidFill>
                <a:latin typeface="+mn-lt"/>
                <a:ea typeface="+mn-ea"/>
                <a:cs typeface="+mn-cs"/>
              </a:rPr>
              <a:t>should always be confirmed by repeating the test on another day unless there is unequivocal </a:t>
            </a:r>
            <a:r>
              <a:rPr lang="en-US" sz="1200" b="0" i="0" u="none" strike="noStrike" kern="1200" baseline="0" dirty="0" err="1">
                <a:solidFill>
                  <a:schemeClr val="tx1"/>
                </a:solidFill>
                <a:latin typeface="+mn-lt"/>
                <a:ea typeface="+mn-ea"/>
                <a:cs typeface="+mn-cs"/>
              </a:rPr>
              <a:t>hyperglycaemia</a:t>
            </a:r>
            <a:r>
              <a:rPr lang="en-US" sz="1200" b="0" i="0" u="none" strike="noStrike" kern="1200" baseline="0" dirty="0">
                <a:solidFill>
                  <a:schemeClr val="tx1"/>
                </a:solidFill>
                <a:latin typeface="+mn-lt"/>
                <a:ea typeface="+mn-ea"/>
                <a:cs typeface="+mn-cs"/>
              </a:rPr>
              <a:t> with acute metabolic </a:t>
            </a:r>
            <a:r>
              <a:rPr lang="en-US" sz="1200" b="0" i="0" u="none" strike="noStrike" kern="1200" baseline="0" dirty="0" err="1">
                <a:solidFill>
                  <a:schemeClr val="tx1"/>
                </a:solidFill>
                <a:latin typeface="+mn-lt"/>
                <a:ea typeface="+mn-ea"/>
                <a:cs typeface="+mn-cs"/>
              </a:rPr>
              <a:t>decompensation</a:t>
            </a:r>
            <a:r>
              <a:rPr lang="en-US" sz="1200" b="0" i="0" u="none" strike="noStrike" kern="1200" baseline="0" dirty="0">
                <a:solidFill>
                  <a:schemeClr val="tx1"/>
                </a:solidFill>
                <a:latin typeface="+mn-lt"/>
                <a:ea typeface="+mn-ea"/>
                <a:cs typeface="+mn-cs"/>
              </a:rPr>
              <a:t> or obvious</a:t>
            </a:r>
          </a:p>
          <a:p>
            <a:r>
              <a:rPr lang="en-US" sz="1200" b="0" i="0" u="none" strike="noStrike" kern="1200" baseline="0" dirty="0">
                <a:solidFill>
                  <a:schemeClr val="tx1"/>
                </a:solidFill>
                <a:latin typeface="+mn-lt"/>
                <a:ea typeface="+mn-ea"/>
                <a:cs typeface="+mn-cs"/>
              </a:rPr>
              <a:t>symptoms.</a:t>
            </a:r>
          </a:p>
          <a:p>
            <a:r>
              <a:rPr lang="en-US" sz="1200" b="0" i="0" u="none" strike="noStrike" kern="1200" baseline="0" dirty="0">
                <a:solidFill>
                  <a:schemeClr val="tx1"/>
                </a:solidFill>
                <a:latin typeface="+mn-lt"/>
                <a:ea typeface="+mn-ea"/>
                <a:cs typeface="+mn-cs"/>
              </a:rPr>
              <a:t>Glucose concentrations should not be determined on serum unless red cells are immediately removed, otherwise glycolysis will result in an</a:t>
            </a:r>
          </a:p>
          <a:p>
            <a:r>
              <a:rPr lang="en-US" sz="1200" b="0" i="0" u="none" strike="noStrike" kern="1200" baseline="0" dirty="0">
                <a:solidFill>
                  <a:schemeClr val="tx1"/>
                </a:solidFill>
                <a:latin typeface="+mn-lt"/>
                <a:ea typeface="+mn-ea"/>
                <a:cs typeface="+mn-cs"/>
              </a:rPr>
              <a:t>unpredictable under-estimation of the true concentrations. It should be stressed that glucose preservatives do not totally prevent glycolysis.</a:t>
            </a:r>
          </a:p>
          <a:p>
            <a:r>
              <a:rPr lang="en-US" sz="1200" b="0" i="0" u="none" strike="noStrike" kern="1200" baseline="0" dirty="0">
                <a:solidFill>
                  <a:schemeClr val="tx1"/>
                </a:solidFill>
                <a:latin typeface="+mn-lt"/>
                <a:ea typeface="+mn-ea"/>
                <a:cs typeface="+mn-cs"/>
              </a:rPr>
              <a:t>If whole blood is used, the sample should be kept at 0-4 °C or centrifuged immediately, or assayed immediately.</a:t>
            </a:r>
            <a:endParaRPr lang="en-US" dirty="0"/>
          </a:p>
        </p:txBody>
      </p:sp>
      <p:sp>
        <p:nvSpPr>
          <p:cNvPr id="4" name="Slide Number Placeholder 3"/>
          <p:cNvSpPr>
            <a:spLocks noGrp="1"/>
          </p:cNvSpPr>
          <p:nvPr>
            <p:ph type="sldNum" sz="quarter" idx="10"/>
          </p:nvPr>
        </p:nvSpPr>
        <p:spPr/>
        <p:txBody>
          <a:bodyPr/>
          <a:lstStyle/>
          <a:p>
            <a:fld id="{B30C03EB-B70E-4BA9-8501-6AB611F926B5}" type="slidenum">
              <a:rPr lang="en-US" smtClean="0"/>
              <a:pPr/>
              <a:t>31</a:t>
            </a:fld>
            <a:endParaRPr lang="en-US"/>
          </a:p>
        </p:txBody>
      </p:sp>
    </p:spTree>
    <p:extLst>
      <p:ext uri="{BB962C8B-B14F-4D97-AF65-F5344CB8AC3E}">
        <p14:creationId xmlns:p14="http://schemas.microsoft.com/office/powerpoint/2010/main" xmlns="" val="3393862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Ketouria</a:t>
            </a:r>
            <a:r>
              <a:rPr lang="en-US" dirty="0" smtClean="0"/>
              <a:t> may be due to </a:t>
            </a:r>
            <a:r>
              <a:rPr lang="en-US" dirty="0" err="1" smtClean="0"/>
              <a:t>bacteruria</a:t>
            </a:r>
            <a:r>
              <a:rPr lang="en-US" dirty="0" smtClean="0"/>
              <a:t> </a:t>
            </a:r>
          </a:p>
          <a:p>
            <a:pPr marL="228600" indent="-228600">
              <a:buAutoNum type="arabicParenR"/>
            </a:pPr>
            <a:r>
              <a:rPr lang="en-US" dirty="0" smtClean="0"/>
              <a:t>Repeat</a:t>
            </a:r>
          </a:p>
          <a:p>
            <a:pPr marL="228600" indent="-228600">
              <a:buAutoNum type="arabicParenR"/>
            </a:pPr>
            <a:r>
              <a:rPr lang="en-US" dirty="0" smtClean="0"/>
              <a:t>Urine</a:t>
            </a:r>
            <a:r>
              <a:rPr lang="en-US" baseline="0" dirty="0" smtClean="0"/>
              <a:t> culture</a:t>
            </a:r>
            <a:endParaRPr lang="ar-JO" dirty="0"/>
          </a:p>
        </p:txBody>
      </p:sp>
      <p:sp>
        <p:nvSpPr>
          <p:cNvPr id="4" name="Slide Number Placeholder 3"/>
          <p:cNvSpPr>
            <a:spLocks noGrp="1"/>
          </p:cNvSpPr>
          <p:nvPr>
            <p:ph type="sldNum" sz="quarter" idx="10"/>
          </p:nvPr>
        </p:nvSpPr>
        <p:spPr/>
        <p:txBody>
          <a:bodyPr/>
          <a:lstStyle/>
          <a:p>
            <a:fld id="{B30C03EB-B70E-4BA9-8501-6AB611F926B5}" type="slidenum">
              <a:rPr lang="en-US" smtClean="0"/>
              <a:pPr/>
              <a:t>32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mn-ea"/>
                <a:cs typeface="+mn-cs"/>
              </a:rPr>
              <a:t>Recommendation 6 </a:t>
            </a:r>
          </a:p>
          <a:p>
            <a:r>
              <a:rPr lang="en-US" sz="1200" kern="1200" baseline="0" dirty="0">
                <a:solidFill>
                  <a:schemeClr val="tx1"/>
                </a:solidFill>
                <a:latin typeface="+mn-lt"/>
                <a:ea typeface="+mn-ea"/>
                <a:cs typeface="+mn-cs"/>
              </a:rPr>
              <a:t>The oral glucose tolerance test (OGTT) should be retained as a diagnostic</a:t>
            </a:r>
          </a:p>
          <a:p>
            <a:r>
              <a:rPr lang="en-US" sz="1200" kern="1200" baseline="0" dirty="0">
                <a:solidFill>
                  <a:schemeClr val="tx1"/>
                </a:solidFill>
                <a:latin typeface="+mn-lt"/>
                <a:ea typeface="+mn-ea"/>
                <a:cs typeface="+mn-cs"/>
              </a:rPr>
              <a:t>test for the following reasons</a:t>
            </a:r>
          </a:p>
          <a:p>
            <a:r>
              <a:rPr lang="en-US" sz="1200" kern="1200" baseline="0" dirty="0">
                <a:solidFill>
                  <a:schemeClr val="tx1"/>
                </a:solidFill>
                <a:latin typeface="+mn-lt"/>
                <a:ea typeface="+mn-ea"/>
                <a:cs typeface="+mn-cs"/>
              </a:rPr>
              <a:t>fasting plasma glucose alone fails to diagnose approximately 30% of</a:t>
            </a:r>
          </a:p>
          <a:p>
            <a:r>
              <a:rPr lang="en-US" sz="1200" kern="1200" baseline="0" dirty="0">
                <a:solidFill>
                  <a:schemeClr val="tx1"/>
                </a:solidFill>
                <a:latin typeface="+mn-lt"/>
                <a:ea typeface="+mn-ea"/>
                <a:cs typeface="+mn-cs"/>
              </a:rPr>
              <a:t>cases of previously undiagnosed diabetes</a:t>
            </a:r>
          </a:p>
          <a:p>
            <a:r>
              <a:rPr lang="en-US" sz="1200" kern="1200" baseline="0" dirty="0">
                <a:solidFill>
                  <a:schemeClr val="tx1"/>
                </a:solidFill>
                <a:latin typeface="+mn-lt"/>
                <a:ea typeface="+mn-ea"/>
                <a:cs typeface="+mn-cs"/>
              </a:rPr>
              <a:t>an OGTT is the only means of identifying people with IGT</a:t>
            </a:r>
          </a:p>
          <a:p>
            <a:r>
              <a:rPr lang="en-US" sz="1200" kern="1200" baseline="0" dirty="0">
                <a:solidFill>
                  <a:schemeClr val="tx1"/>
                </a:solidFill>
                <a:latin typeface="+mn-lt"/>
                <a:ea typeface="+mn-ea"/>
                <a:cs typeface="+mn-cs"/>
              </a:rPr>
              <a:t>an OGTT is frequently needed to confirm or exclude an abnormality</a:t>
            </a:r>
          </a:p>
          <a:p>
            <a:r>
              <a:rPr lang="en-US" sz="1200" kern="1200" baseline="0" dirty="0">
                <a:solidFill>
                  <a:schemeClr val="tx1"/>
                </a:solidFill>
                <a:latin typeface="+mn-lt"/>
                <a:ea typeface="+mn-ea"/>
                <a:cs typeface="+mn-cs"/>
              </a:rPr>
              <a:t>of glucose tolerance in asymptomatic people</a:t>
            </a:r>
          </a:p>
          <a:p>
            <a:r>
              <a:rPr lang="en-US" sz="1200" kern="1200" baseline="0" dirty="0">
                <a:solidFill>
                  <a:schemeClr val="tx1"/>
                </a:solidFill>
                <a:latin typeface="+mn-lt"/>
                <a:ea typeface="+mn-ea"/>
                <a:cs typeface="+mn-cs"/>
              </a:rPr>
              <a:t>An OGTT should be used in individuals with fasting plasma glucose</a:t>
            </a:r>
          </a:p>
          <a:p>
            <a:r>
              <a:rPr lang="en-US" sz="1200" kern="1200" baseline="0" dirty="0">
                <a:solidFill>
                  <a:schemeClr val="tx1"/>
                </a:solidFill>
                <a:latin typeface="+mn-lt"/>
                <a:ea typeface="+mn-ea"/>
                <a:cs typeface="+mn-cs"/>
              </a:rPr>
              <a:t>6.1–6.9mmol/l (110–125mg/dl) to determine glucose tolerance status.</a:t>
            </a:r>
          </a:p>
          <a:p>
            <a:r>
              <a:rPr lang="en-US" sz="1200" kern="1200" baseline="0" dirty="0">
                <a:solidFill>
                  <a:schemeClr val="tx1"/>
                </a:solidFill>
                <a:latin typeface="+mn-lt"/>
                <a:ea typeface="+mn-ea"/>
                <a:cs typeface="+mn-cs"/>
              </a:rPr>
              <a:t>Recommendation 7 </a:t>
            </a:r>
          </a:p>
          <a:p>
            <a:r>
              <a:rPr lang="en-US" sz="1200" kern="1200" baseline="0" dirty="0">
                <a:solidFill>
                  <a:schemeClr val="tx1"/>
                </a:solidFill>
                <a:latin typeface="+mn-lt"/>
                <a:ea typeface="+mn-ea"/>
                <a:cs typeface="+mn-cs"/>
              </a:rPr>
              <a:t>Currently HbA1c is not considered a suitable diagnostic test for diabetes</a:t>
            </a:r>
          </a:p>
          <a:p>
            <a:r>
              <a:rPr lang="en-US" sz="1200" kern="1200" baseline="0" dirty="0">
                <a:solidFill>
                  <a:schemeClr val="tx1"/>
                </a:solidFill>
                <a:latin typeface="+mn-lt"/>
                <a:ea typeface="+mn-ea"/>
                <a:cs typeface="+mn-cs"/>
              </a:rPr>
              <a:t>or intermediate </a:t>
            </a:r>
            <a:r>
              <a:rPr lang="en-US" sz="1200" kern="1200" baseline="0" dirty="0" err="1">
                <a:solidFill>
                  <a:schemeClr val="tx1"/>
                </a:solidFill>
                <a:latin typeface="+mn-lt"/>
                <a:ea typeface="+mn-ea"/>
                <a:cs typeface="+mn-cs"/>
              </a:rPr>
              <a:t>hyperglycaemia</a:t>
            </a:r>
            <a:r>
              <a:rPr lang="en-US" sz="1200" kern="1200" baseline="0" dirty="0">
                <a:solidFill>
                  <a:schemeClr val="tx1"/>
                </a:solidFill>
                <a:latin typeface="+mn-lt"/>
                <a:ea typeface="+mn-ea"/>
                <a:cs typeface="+mn-cs"/>
              </a:rPr>
              <a:t>.</a:t>
            </a:r>
            <a:endParaRPr lang="en-US" dirty="0"/>
          </a:p>
          <a:p>
            <a:endParaRPr lang="en-US" dirty="0"/>
          </a:p>
        </p:txBody>
      </p:sp>
      <p:sp>
        <p:nvSpPr>
          <p:cNvPr id="4" name="Slide Number Placeholder 3"/>
          <p:cNvSpPr>
            <a:spLocks noGrp="1"/>
          </p:cNvSpPr>
          <p:nvPr>
            <p:ph type="sldNum" sz="quarter" idx="10"/>
          </p:nvPr>
        </p:nvSpPr>
        <p:spPr/>
        <p:txBody>
          <a:bodyPr/>
          <a:lstStyle/>
          <a:p>
            <a:fld id="{B30C03EB-B70E-4BA9-8501-6AB611F926B5}" type="slidenum">
              <a:rPr lang="en-US" smtClean="0"/>
              <a:pPr/>
              <a:t>33</a:t>
            </a:fld>
            <a:endParaRPr lang="en-US"/>
          </a:p>
        </p:txBody>
      </p:sp>
    </p:spTree>
    <p:extLst>
      <p:ext uri="{BB962C8B-B14F-4D97-AF65-F5344CB8AC3E}">
        <p14:creationId xmlns:p14="http://schemas.microsoft.com/office/powerpoint/2010/main" xmlns="" val="1478968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Federation of Clinical Chemistry (IFCC) recommendation that all glucose</a:t>
            </a:r>
          </a:p>
          <a:p>
            <a:r>
              <a:rPr lang="en-US" sz="1200" kern="1200" baseline="0" dirty="0">
                <a:solidFill>
                  <a:schemeClr val="tx1"/>
                </a:solidFill>
                <a:latin typeface="+mn-lt"/>
                <a:ea typeface="+mn-ea"/>
                <a:cs typeface="+mn-cs"/>
              </a:rPr>
              <a:t>measuring devices report in plasma values57.</a:t>
            </a:r>
          </a:p>
          <a:p>
            <a:r>
              <a:rPr lang="en-US" sz="1200" kern="1200" baseline="0" dirty="0">
                <a:solidFill>
                  <a:schemeClr val="tx1"/>
                </a:solidFill>
                <a:latin typeface="+mn-lt"/>
                <a:ea typeface="+mn-ea"/>
                <a:cs typeface="+mn-cs"/>
              </a:rPr>
              <a:t>Measurement differences may also arise depending on the site of collection</a:t>
            </a:r>
          </a:p>
          <a:p>
            <a:r>
              <a:rPr lang="en-US" sz="1200" kern="1200" baseline="0" dirty="0">
                <a:solidFill>
                  <a:schemeClr val="tx1"/>
                </a:solidFill>
                <a:latin typeface="+mn-lt"/>
                <a:ea typeface="+mn-ea"/>
                <a:cs typeface="+mn-cs"/>
              </a:rPr>
              <a:t>of the blood sample. Venous and capillary samples will give the same</a:t>
            </a:r>
          </a:p>
          <a:p>
            <a:r>
              <a:rPr lang="en-US" sz="1200" kern="1200" baseline="0" dirty="0">
                <a:solidFill>
                  <a:schemeClr val="tx1"/>
                </a:solidFill>
                <a:latin typeface="+mn-lt"/>
                <a:ea typeface="+mn-ea"/>
                <a:cs typeface="+mn-cs"/>
              </a:rPr>
              <a:t>result in the fasting state but in the non-fasting state capillary will give</a:t>
            </a:r>
          </a:p>
          <a:p>
            <a:r>
              <a:rPr lang="en-US" sz="1200" kern="1200" baseline="0" dirty="0">
                <a:solidFill>
                  <a:schemeClr val="tx1"/>
                </a:solidFill>
                <a:latin typeface="+mn-lt"/>
                <a:ea typeface="+mn-ea"/>
                <a:cs typeface="+mn-cs"/>
              </a:rPr>
              <a:t>higher results than venous samples.</a:t>
            </a:r>
          </a:p>
          <a:p>
            <a:r>
              <a:rPr lang="en-US" sz="1200" kern="1200" baseline="0" dirty="0">
                <a:solidFill>
                  <a:schemeClr val="tx1"/>
                </a:solidFill>
                <a:latin typeface="+mn-lt"/>
                <a:ea typeface="+mn-ea"/>
                <a:cs typeface="+mn-cs"/>
              </a:rPr>
              <a:t>The processing of the sample after collection is important to ensure accurate</a:t>
            </a:r>
          </a:p>
          <a:p>
            <a:r>
              <a:rPr lang="en-US" sz="1200" kern="1200" baseline="0" dirty="0">
                <a:solidFill>
                  <a:schemeClr val="tx1"/>
                </a:solidFill>
                <a:latin typeface="+mn-lt"/>
                <a:ea typeface="+mn-ea"/>
                <a:cs typeface="+mn-cs"/>
              </a:rPr>
              <a:t>measurement of plasma glucose. This requires rapid separation of</a:t>
            </a:r>
          </a:p>
          <a:p>
            <a:r>
              <a:rPr lang="en-US" sz="1200" kern="1200" baseline="0" dirty="0">
                <a:solidFill>
                  <a:schemeClr val="tx1"/>
                </a:solidFill>
                <a:latin typeface="+mn-lt"/>
                <a:ea typeface="+mn-ea"/>
                <a:cs typeface="+mn-cs"/>
              </a:rPr>
              <a:t>the plasma after collection (within minutes) but it is </a:t>
            </a:r>
            <a:r>
              <a:rPr lang="en-US" sz="1200" kern="1200" baseline="0" dirty="0" err="1">
                <a:solidFill>
                  <a:schemeClr val="tx1"/>
                </a:solidFill>
                <a:latin typeface="+mn-lt"/>
                <a:ea typeface="+mn-ea"/>
                <a:cs typeface="+mn-cs"/>
              </a:rPr>
              <a:t>recognised</a:t>
            </a:r>
            <a:r>
              <a:rPr lang="en-US" sz="1200" kern="1200" baseline="0" dirty="0">
                <a:solidFill>
                  <a:schemeClr val="tx1"/>
                </a:solidFill>
                <a:latin typeface="+mn-lt"/>
                <a:ea typeface="+mn-ea"/>
                <a:cs typeface="+mn-cs"/>
              </a:rPr>
              <a:t> that this</a:t>
            </a:r>
          </a:p>
          <a:p>
            <a:r>
              <a:rPr lang="en-US" sz="1200" kern="1200" baseline="0" dirty="0">
                <a:solidFill>
                  <a:schemeClr val="tx1"/>
                </a:solidFill>
                <a:latin typeface="+mn-lt"/>
                <a:ea typeface="+mn-ea"/>
                <a:cs typeface="+mn-cs"/>
              </a:rPr>
              <a:t>seldom occurs. Collection into a container with glycolytic inhibitors (</a:t>
            </a:r>
            <a:r>
              <a:rPr lang="en-US" sz="1200" kern="1200" baseline="0" dirty="0" err="1">
                <a:solidFill>
                  <a:schemeClr val="tx1"/>
                </a:solidFill>
                <a:latin typeface="+mn-lt"/>
                <a:ea typeface="+mn-ea"/>
                <a:cs typeface="+mn-cs"/>
              </a:rPr>
              <a:t>eg</a:t>
            </a:r>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NaF</a:t>
            </a:r>
            <a:r>
              <a:rPr lang="en-US" sz="1200" kern="1200" baseline="0" dirty="0">
                <a:solidFill>
                  <a:schemeClr val="tx1"/>
                </a:solidFill>
                <a:latin typeface="+mn-lt"/>
                <a:ea typeface="+mn-ea"/>
                <a:cs typeface="+mn-cs"/>
              </a:rPr>
              <a:t>) is only partially effective. A minimum requirement is that the sample</a:t>
            </a:r>
          </a:p>
          <a:p>
            <a:r>
              <a:rPr lang="en-US" sz="1200" kern="1200" baseline="0" dirty="0">
                <a:solidFill>
                  <a:schemeClr val="tx1"/>
                </a:solidFill>
                <a:latin typeface="+mn-lt"/>
                <a:ea typeface="+mn-ea"/>
                <a:cs typeface="+mn-cs"/>
              </a:rPr>
              <a:t>should be placed immediately in ice-water after collection and before</a:t>
            </a:r>
          </a:p>
          <a:p>
            <a:r>
              <a:rPr lang="en-US" sz="1200" kern="1200" baseline="0" dirty="0">
                <a:solidFill>
                  <a:schemeClr val="tx1"/>
                </a:solidFill>
                <a:latin typeface="+mn-lt"/>
                <a:ea typeface="+mn-ea"/>
                <a:cs typeface="+mn-cs"/>
              </a:rPr>
              <a:t>separating but even so separation should be within 30min58.</a:t>
            </a:r>
          </a:p>
          <a:p>
            <a:r>
              <a:rPr lang="en-US" sz="1200" kern="1200" baseline="0" dirty="0">
                <a:solidFill>
                  <a:schemeClr val="tx1"/>
                </a:solidFill>
                <a:latin typeface="+mn-lt"/>
                <a:ea typeface="+mn-ea"/>
                <a:cs typeface="+mn-cs"/>
              </a:rPr>
              <a:t>Recommendation 5 1. Venous plasma glucose should be the standard method for measuring</a:t>
            </a:r>
          </a:p>
          <a:p>
            <a:r>
              <a:rPr lang="en-US" sz="1200" kern="1200" baseline="0" dirty="0">
                <a:solidFill>
                  <a:schemeClr val="tx1"/>
                </a:solidFill>
                <a:latin typeface="+mn-lt"/>
                <a:ea typeface="+mn-ea"/>
                <a:cs typeface="+mn-cs"/>
              </a:rPr>
              <a:t>and reporting. However in recognition of the widespread use of capillary</a:t>
            </a:r>
          </a:p>
          <a:p>
            <a:r>
              <a:rPr lang="en-US" sz="1200" kern="1200" baseline="0" dirty="0">
                <a:solidFill>
                  <a:schemeClr val="tx1"/>
                </a:solidFill>
                <a:latin typeface="+mn-lt"/>
                <a:ea typeface="+mn-ea"/>
                <a:cs typeface="+mn-cs"/>
              </a:rPr>
              <a:t>sampling, especially in under-resourced countries, conversion</a:t>
            </a:r>
          </a:p>
          <a:p>
            <a:r>
              <a:rPr lang="en-US" sz="1200" kern="1200" baseline="0" dirty="0">
                <a:solidFill>
                  <a:schemeClr val="tx1"/>
                </a:solidFill>
                <a:latin typeface="+mn-lt"/>
                <a:ea typeface="+mn-ea"/>
                <a:cs typeface="+mn-cs"/>
              </a:rPr>
              <a:t>values for capillary plasma glucose are provided for post- load glucose</a:t>
            </a:r>
          </a:p>
          <a:p>
            <a:r>
              <a:rPr lang="en-US" sz="1200" kern="1200" baseline="0" dirty="0">
                <a:solidFill>
                  <a:schemeClr val="tx1"/>
                </a:solidFill>
                <a:latin typeface="+mn-lt"/>
                <a:ea typeface="+mn-ea"/>
                <a:cs typeface="+mn-cs"/>
              </a:rPr>
              <a:t>values. Fasting values for venous and capillary plasma glucose are</a:t>
            </a:r>
          </a:p>
          <a:p>
            <a:r>
              <a:rPr lang="en-US" sz="1200" kern="1200" baseline="0" dirty="0">
                <a:solidFill>
                  <a:schemeClr val="tx1"/>
                </a:solidFill>
                <a:latin typeface="+mn-lt"/>
                <a:ea typeface="+mn-ea"/>
                <a:cs typeface="+mn-cs"/>
              </a:rPr>
              <a:t>identical.</a:t>
            </a:r>
          </a:p>
          <a:p>
            <a:r>
              <a:rPr lang="en-US" sz="1200" kern="1200" baseline="0" dirty="0">
                <a:solidFill>
                  <a:schemeClr val="tx1"/>
                </a:solidFill>
                <a:latin typeface="+mn-lt"/>
                <a:ea typeface="+mn-ea"/>
                <a:cs typeface="+mn-cs"/>
              </a:rPr>
              <a:t>2. Glucose should be measured immediately after collection by near</a:t>
            </a:r>
          </a:p>
          <a:p>
            <a:r>
              <a:rPr lang="en-US" sz="1200" kern="1200" baseline="0" dirty="0">
                <a:solidFill>
                  <a:schemeClr val="tx1"/>
                </a:solidFill>
                <a:latin typeface="+mn-lt"/>
                <a:ea typeface="+mn-ea"/>
                <a:cs typeface="+mn-cs"/>
              </a:rPr>
              <a:t>patient testing, or if a blood sample is collected, plasma should</a:t>
            </a:r>
          </a:p>
          <a:p>
            <a:r>
              <a:rPr lang="en-US" sz="1200" kern="1200" baseline="0" dirty="0">
                <a:solidFill>
                  <a:schemeClr val="tx1"/>
                </a:solidFill>
                <a:latin typeface="+mn-lt"/>
                <a:ea typeface="+mn-ea"/>
                <a:cs typeface="+mn-cs"/>
              </a:rPr>
              <a:t>be immediately separated, or the sample should be collected into</a:t>
            </a:r>
          </a:p>
          <a:p>
            <a:r>
              <a:rPr lang="en-US" sz="1200" kern="1200" baseline="0" dirty="0">
                <a:solidFill>
                  <a:schemeClr val="tx1"/>
                </a:solidFill>
                <a:latin typeface="+mn-lt"/>
                <a:ea typeface="+mn-ea"/>
                <a:cs typeface="+mn-cs"/>
              </a:rPr>
              <a:t>a container with glycolytic inhibitors and placed on ice-water until</a:t>
            </a:r>
          </a:p>
          <a:p>
            <a:r>
              <a:rPr lang="en-US" sz="1200" kern="1200" baseline="0" dirty="0">
                <a:solidFill>
                  <a:schemeClr val="tx1"/>
                </a:solidFill>
                <a:latin typeface="+mn-lt"/>
                <a:ea typeface="+mn-ea"/>
                <a:cs typeface="+mn-cs"/>
              </a:rPr>
              <a:t>separated prior to analysis.</a:t>
            </a:r>
            <a:endParaRPr lang="en-US" dirty="0"/>
          </a:p>
          <a:p>
            <a:endParaRPr lang="en-US" dirty="0"/>
          </a:p>
        </p:txBody>
      </p:sp>
      <p:sp>
        <p:nvSpPr>
          <p:cNvPr id="4" name="Slide Number Placeholder 3"/>
          <p:cNvSpPr>
            <a:spLocks noGrp="1"/>
          </p:cNvSpPr>
          <p:nvPr>
            <p:ph type="sldNum" sz="quarter" idx="10"/>
          </p:nvPr>
        </p:nvSpPr>
        <p:spPr/>
        <p:txBody>
          <a:bodyPr/>
          <a:lstStyle/>
          <a:p>
            <a:fld id="{B30C03EB-B70E-4BA9-8501-6AB611F926B5}" type="slidenum">
              <a:rPr lang="en-US" smtClean="0"/>
              <a:pPr/>
              <a:t>34</a:t>
            </a:fld>
            <a:endParaRPr lang="en-US"/>
          </a:p>
        </p:txBody>
      </p:sp>
    </p:spTree>
    <p:extLst>
      <p:ext uri="{BB962C8B-B14F-4D97-AF65-F5344CB8AC3E}">
        <p14:creationId xmlns:p14="http://schemas.microsoft.com/office/powerpoint/2010/main" xmlns="" val="590329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a:xfrm>
            <a:off x="1143000" y="685800"/>
            <a:ext cx="4572000" cy="3429000"/>
          </a:xfrm>
          <a:ln/>
        </p:spPr>
      </p:sp>
      <p:sp>
        <p:nvSpPr>
          <p:cNvPr id="58371" name="Rectangle 3"/>
          <p:cNvSpPr>
            <a:spLocks noGrp="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xmlns="" val="1456911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Glycated hemoglobin (hemoglobin A</a:t>
            </a:r>
            <a:r>
              <a:rPr lang="en-US" baseline="-25000" dirty="0"/>
              <a:t>1</a:t>
            </a:r>
            <a:r>
              <a:rPr lang="en-US" dirty="0"/>
              <a:t>) measurements</a:t>
            </a:r>
          </a:p>
          <a:p>
            <a:r>
              <a:rPr lang="en-US" dirty="0"/>
              <a:t>Hemoglobin becomes </a:t>
            </a:r>
            <a:r>
              <a:rPr lang="en-US" dirty="0" err="1"/>
              <a:t>glycated</a:t>
            </a:r>
            <a:r>
              <a:rPr lang="en-US" dirty="0"/>
              <a:t> by </a:t>
            </a:r>
            <a:r>
              <a:rPr lang="en-US" dirty="0" err="1"/>
              <a:t>ketoamine</a:t>
            </a:r>
            <a:r>
              <a:rPr lang="en-US" dirty="0"/>
              <a:t> reactions between glucose and other sugars and the free amino groups on the and chains. Only </a:t>
            </a:r>
            <a:r>
              <a:rPr lang="en-US" dirty="0" err="1"/>
              <a:t>glycation</a:t>
            </a:r>
            <a:r>
              <a:rPr lang="en-US" dirty="0"/>
              <a:t> of the N-terminal </a:t>
            </a:r>
            <a:r>
              <a:rPr lang="en-US" dirty="0" err="1"/>
              <a:t>valine</a:t>
            </a:r>
            <a:r>
              <a:rPr lang="en-US" dirty="0"/>
              <a:t> of the beta chain imparts sufficient negative charge to the hemoglobin molecule to allow separation by charge dependent techniques. These charge separated </a:t>
            </a:r>
            <a:r>
              <a:rPr lang="en-US" dirty="0" err="1"/>
              <a:t>hemoglobins</a:t>
            </a:r>
            <a:r>
              <a:rPr lang="en-US" dirty="0"/>
              <a:t> are collectively referred to as hemoglobin A</a:t>
            </a:r>
            <a:r>
              <a:rPr lang="en-US" baseline="-25000" dirty="0"/>
              <a:t>1</a:t>
            </a:r>
            <a:r>
              <a:rPr lang="en-US" dirty="0"/>
              <a:t> (HbA</a:t>
            </a:r>
            <a:r>
              <a:rPr lang="en-US" baseline="-25000" dirty="0"/>
              <a:t>1</a:t>
            </a:r>
            <a:r>
              <a:rPr lang="en-US" dirty="0"/>
              <a:t>). The major form of HbA</a:t>
            </a:r>
            <a:r>
              <a:rPr lang="en-US" baseline="-25000" dirty="0"/>
              <a:t>1</a:t>
            </a:r>
            <a:r>
              <a:rPr lang="en-US" dirty="0"/>
              <a:t> is hemoglobin A</a:t>
            </a:r>
            <a:r>
              <a:rPr lang="en-US" baseline="-25000" dirty="0"/>
              <a:t>1c</a:t>
            </a:r>
            <a:r>
              <a:rPr lang="en-US" dirty="0"/>
              <a:t> (HbA</a:t>
            </a:r>
            <a:r>
              <a:rPr lang="en-US" baseline="-25000" dirty="0"/>
              <a:t>1c</a:t>
            </a:r>
            <a:r>
              <a:rPr lang="en-US" dirty="0"/>
              <a:t>) where glucose is the carbohydrate. HbA</a:t>
            </a:r>
            <a:r>
              <a:rPr lang="en-US" baseline="-25000" dirty="0"/>
              <a:t>1c</a:t>
            </a:r>
            <a:r>
              <a:rPr lang="en-US" dirty="0"/>
              <a:t> comprises 4–6% of total hemoglobin A</a:t>
            </a:r>
            <a:r>
              <a:rPr lang="en-US" baseline="-25000" dirty="0"/>
              <a:t>1</a:t>
            </a:r>
            <a:r>
              <a:rPr lang="en-US" dirty="0"/>
              <a:t>. The remaining HbA</a:t>
            </a:r>
            <a:r>
              <a:rPr lang="en-US" baseline="-25000" dirty="0"/>
              <a:t>1</a:t>
            </a:r>
            <a:r>
              <a:rPr lang="en-US" dirty="0"/>
              <a:t> species contain fructose-1,6 </a:t>
            </a:r>
            <a:r>
              <a:rPr lang="en-US" dirty="0" err="1"/>
              <a:t>diphosphate</a:t>
            </a:r>
            <a:r>
              <a:rPr lang="en-US" dirty="0"/>
              <a:t> (HbA</a:t>
            </a:r>
            <a:r>
              <a:rPr lang="en-US" baseline="-25000" dirty="0"/>
              <a:t>1a1</a:t>
            </a:r>
            <a:r>
              <a:rPr lang="en-US" dirty="0"/>
              <a:t>); glucose-6-phosphate (HbA</a:t>
            </a:r>
            <a:r>
              <a:rPr lang="en-US" baseline="-25000" dirty="0"/>
              <a:t>1a2</a:t>
            </a:r>
            <a:r>
              <a:rPr lang="en-US" dirty="0"/>
              <a:t>); and unknown carbohydrate moiety (HbA</a:t>
            </a:r>
            <a:r>
              <a:rPr lang="en-US" baseline="-25000" dirty="0"/>
              <a:t>1b</a:t>
            </a:r>
            <a:r>
              <a:rPr lang="en-US" dirty="0"/>
              <a:t>). The hemoglobin A</a:t>
            </a:r>
            <a:r>
              <a:rPr lang="en-US" baseline="-25000" dirty="0"/>
              <a:t>1c</a:t>
            </a:r>
            <a:r>
              <a:rPr lang="en-US" dirty="0"/>
              <a:t> fraction is abnormally elevated in diabetic persons with chronic hyperglycemia. Methods for measuring HbA</a:t>
            </a:r>
            <a:r>
              <a:rPr lang="en-US" baseline="-25000" dirty="0"/>
              <a:t>1c</a:t>
            </a:r>
            <a:r>
              <a:rPr lang="en-US" dirty="0"/>
              <a:t> include electrophoresis, </a:t>
            </a:r>
            <a:r>
              <a:rPr lang="en-US" dirty="0" err="1"/>
              <a:t>cation</a:t>
            </a:r>
            <a:r>
              <a:rPr lang="en-US" dirty="0"/>
              <a:t>-exchange chromatography, </a:t>
            </a:r>
            <a:r>
              <a:rPr lang="en-US" dirty="0" err="1"/>
              <a:t>boronate</a:t>
            </a:r>
            <a:r>
              <a:rPr lang="en-US" dirty="0"/>
              <a:t> affinity chromatography, and immunoassays. Office-based immunoassays using capillary blood give a result in about 9 minutes and this allows for immediate feedback to the patients regarding their </a:t>
            </a:r>
            <a:r>
              <a:rPr lang="en-US" dirty="0" err="1"/>
              <a:t>glycemic</a:t>
            </a:r>
            <a:r>
              <a:rPr lang="en-US" dirty="0"/>
              <a:t> control.</a:t>
            </a:r>
          </a:p>
          <a:p>
            <a:r>
              <a:rPr lang="en-US" dirty="0"/>
              <a:t>Since </a:t>
            </a:r>
            <a:r>
              <a:rPr lang="en-US" dirty="0" err="1"/>
              <a:t>glycohemoglobins</a:t>
            </a:r>
            <a:r>
              <a:rPr lang="en-US" dirty="0"/>
              <a:t> circulate within red blood cells whose life span lasts up to 120 days, they generally reflect the state of </a:t>
            </a:r>
            <a:r>
              <a:rPr lang="en-US" dirty="0" err="1"/>
              <a:t>glycemia</a:t>
            </a:r>
            <a:r>
              <a:rPr lang="en-US" dirty="0"/>
              <a:t> over the preceding 8–12 weeks, thereby providing an improved method of assessing diabetic control. The HbA</a:t>
            </a:r>
            <a:r>
              <a:rPr lang="en-US" baseline="-25000" dirty="0"/>
              <a:t>1c</a:t>
            </a:r>
            <a:r>
              <a:rPr lang="en-US" dirty="0"/>
              <a:t> value, however, is weighted to more recent glucose levels (previous month) and this explains why significant changes in HbA</a:t>
            </a:r>
            <a:r>
              <a:rPr lang="en-US" baseline="-25000" dirty="0"/>
              <a:t>1c</a:t>
            </a:r>
            <a:r>
              <a:rPr lang="en-US" dirty="0"/>
              <a:t> are observed with short-term (1 month) changes in mean plasma glucose levels. Measurements should be made in patients with either type of diabetes mellitus at 3- to 4-month intervals so that adjustments in therapy can be made if HbA</a:t>
            </a:r>
            <a:r>
              <a:rPr lang="en-US" baseline="-25000" dirty="0"/>
              <a:t>1c</a:t>
            </a:r>
            <a:r>
              <a:rPr lang="en-US" dirty="0"/>
              <a:t> is either subnormal or if it is more than 2% above the upper limits of normal for a particular laboratory. In patients monitoring their own blood glucose levels, HbA</a:t>
            </a:r>
            <a:r>
              <a:rPr lang="en-US" baseline="-25000" dirty="0"/>
              <a:t>1c</a:t>
            </a:r>
            <a:r>
              <a:rPr lang="en-US" dirty="0"/>
              <a:t> values provide a valuable check on the accuracy of monitoring. In patients who do not monitor their own blood glucose levels, HbA</a:t>
            </a:r>
            <a:r>
              <a:rPr lang="en-US" baseline="-25000" dirty="0"/>
              <a:t>1c</a:t>
            </a:r>
            <a:r>
              <a:rPr lang="en-US" dirty="0"/>
              <a:t> values are essential for adjusting therapy. Data from the Diabetes Control and Complications Trial (DCCT) showed that there is a linear relationship between the HbA</a:t>
            </a:r>
            <a:r>
              <a:rPr lang="en-US" baseline="-25000" dirty="0"/>
              <a:t>1c</a:t>
            </a:r>
            <a:r>
              <a:rPr lang="en-US" dirty="0"/>
              <a:t> and the mean of seven-point capillary blood glucose profiles (</a:t>
            </a:r>
            <a:r>
              <a:rPr lang="en-US" dirty="0" err="1"/>
              <a:t>preprandial</a:t>
            </a:r>
            <a:r>
              <a:rPr lang="en-US" dirty="0"/>
              <a:t>, postprandial, and bedtime). Thus, mean plasma glucose levels of 170, 205, 240, and 275 mg/</a:t>
            </a:r>
            <a:r>
              <a:rPr lang="en-US" dirty="0" err="1"/>
              <a:t>dL</a:t>
            </a:r>
            <a:r>
              <a:rPr lang="en-US" dirty="0"/>
              <a:t> approximately correlate with HbA</a:t>
            </a:r>
            <a:r>
              <a:rPr lang="en-US" baseline="-25000" dirty="0"/>
              <a:t>1c</a:t>
            </a:r>
            <a:r>
              <a:rPr lang="en-US" dirty="0"/>
              <a:t> values of 7%, 8%, 9%, and 10%, respectively. Use of HbA</a:t>
            </a:r>
            <a:r>
              <a:rPr lang="en-US" baseline="-25000" dirty="0"/>
              <a:t>1c</a:t>
            </a:r>
            <a:r>
              <a:rPr lang="en-US" dirty="0"/>
              <a:t> for screening is controversial. Sensitivity in detecting known diabetes cases by HbA</a:t>
            </a:r>
            <a:r>
              <a:rPr lang="en-US" baseline="-25000" dirty="0"/>
              <a:t>1c</a:t>
            </a:r>
            <a:r>
              <a:rPr lang="en-US" dirty="0"/>
              <a:t> measurements is only 85%, indicating that diabetes cannot be excluded by a normal value. On the other hand, elevated HbA</a:t>
            </a:r>
            <a:r>
              <a:rPr lang="en-US" baseline="-25000" dirty="0"/>
              <a:t>1c</a:t>
            </a:r>
            <a:r>
              <a:rPr lang="en-US" dirty="0"/>
              <a:t> assays are fairly specific (91%) in identifying the presence of diabetes.</a:t>
            </a:r>
          </a:p>
          <a:p>
            <a:r>
              <a:rPr lang="en-US" dirty="0"/>
              <a:t>The accuracy of HbA</a:t>
            </a:r>
            <a:r>
              <a:rPr lang="en-US" baseline="-25000" dirty="0"/>
              <a:t>1c</a:t>
            </a:r>
            <a:r>
              <a:rPr lang="en-US" dirty="0"/>
              <a:t> values can be affected by hemoglobin variants or derivatives; the effect depends on the specific hemoglobin variant or derivative and the specific assay used. Immunoassays that use an antibody to the </a:t>
            </a:r>
            <a:r>
              <a:rPr lang="en-US" dirty="0" err="1"/>
              <a:t>glycated</a:t>
            </a:r>
            <a:r>
              <a:rPr lang="en-US" dirty="0"/>
              <a:t> amino terminus of </a:t>
            </a:r>
            <a:r>
              <a:rPr lang="en-US" dirty="0" err="1"/>
              <a:t>globin</a:t>
            </a:r>
            <a:r>
              <a:rPr lang="en-US" dirty="0"/>
              <a:t> do not recognize the terminus of the </a:t>
            </a:r>
            <a:r>
              <a:rPr lang="en-US" dirty="0" err="1"/>
              <a:t>globin</a:t>
            </a:r>
            <a:r>
              <a:rPr lang="en-US" dirty="0"/>
              <a:t> of hemoglobin F. Thus, in patients with high levels of hemoglobin F, immunoassays give falsely low values of HbA</a:t>
            </a:r>
            <a:r>
              <a:rPr lang="en-US" baseline="-25000" dirty="0"/>
              <a:t>1c</a:t>
            </a:r>
            <a:r>
              <a:rPr lang="en-US" dirty="0"/>
              <a:t>. </a:t>
            </a:r>
            <a:r>
              <a:rPr lang="en-US" dirty="0" err="1"/>
              <a:t>Cation</a:t>
            </a:r>
            <a:r>
              <a:rPr lang="en-US" dirty="0"/>
              <a:t>-exchange chromatography separates hemoglobin species by charge differences. Hemoglobin variants that co-elute with HbA</a:t>
            </a:r>
            <a:r>
              <a:rPr lang="en-US" baseline="-25000" dirty="0"/>
              <a:t>1c</a:t>
            </a:r>
            <a:r>
              <a:rPr lang="en-US" dirty="0"/>
              <a:t> can lead to an overestimation of the HbA</a:t>
            </a:r>
            <a:r>
              <a:rPr lang="en-US" baseline="-25000" dirty="0"/>
              <a:t>1c</a:t>
            </a:r>
            <a:r>
              <a:rPr lang="en-US" dirty="0"/>
              <a:t> value. Chemically modified derivatives of hemoglobin such as </a:t>
            </a:r>
            <a:r>
              <a:rPr lang="en-US" dirty="0" err="1"/>
              <a:t>carbamoylation</a:t>
            </a:r>
            <a:r>
              <a:rPr lang="en-US" dirty="0"/>
              <a:t> (in renal failure) or </a:t>
            </a:r>
            <a:r>
              <a:rPr lang="en-US" dirty="0" err="1"/>
              <a:t>acetylation</a:t>
            </a:r>
            <a:r>
              <a:rPr lang="en-US" dirty="0"/>
              <a:t> (high-dose aspirin therapy) can similarly co-elute with HbA</a:t>
            </a:r>
            <a:r>
              <a:rPr lang="en-US" baseline="-25000" dirty="0"/>
              <a:t>1c</a:t>
            </a:r>
            <a:r>
              <a:rPr lang="en-US" dirty="0"/>
              <a:t> by some assay methods.</a:t>
            </a:r>
          </a:p>
          <a:p>
            <a:r>
              <a:rPr lang="en-US" dirty="0"/>
              <a:t>Any condition that shortens erythrocyte survival or decreases mean erythrocyte age (</a:t>
            </a:r>
            <a:r>
              <a:rPr lang="en-US" dirty="0" err="1"/>
              <a:t>eg</a:t>
            </a:r>
            <a:r>
              <a:rPr lang="en-US" dirty="0"/>
              <a:t>, recovery from acute blood loss, hemolytic anemia) will falsely lower HbA</a:t>
            </a:r>
            <a:r>
              <a:rPr lang="en-US" baseline="-25000" dirty="0"/>
              <a:t>1c</a:t>
            </a:r>
            <a:r>
              <a:rPr lang="en-US" dirty="0"/>
              <a:t> irrespective of the assay method used. Alternative methods such as </a:t>
            </a:r>
            <a:r>
              <a:rPr lang="en-US" dirty="0" err="1"/>
              <a:t>fructosamine</a:t>
            </a:r>
            <a:r>
              <a:rPr lang="en-US" dirty="0"/>
              <a:t> (see below) should be considered for these patients. Vitamins C and E are reported to falsely lower test results possibly by inhibiting </a:t>
            </a:r>
            <a:r>
              <a:rPr lang="en-US" dirty="0" err="1"/>
              <a:t>glycation</a:t>
            </a:r>
            <a:r>
              <a:rPr lang="en-US" dirty="0"/>
              <a:t> of hemoglobin. </a:t>
            </a:r>
          </a:p>
          <a:p>
            <a:endParaRPr lang="en-US" dirty="0"/>
          </a:p>
          <a:p>
            <a:endParaRPr lang="en-US" dirty="0"/>
          </a:p>
        </p:txBody>
      </p:sp>
      <p:sp>
        <p:nvSpPr>
          <p:cNvPr id="4" name="Slide Number Placeholder 3"/>
          <p:cNvSpPr>
            <a:spLocks noGrp="1"/>
          </p:cNvSpPr>
          <p:nvPr>
            <p:ph type="sldNum" sz="quarter" idx="10"/>
          </p:nvPr>
        </p:nvSpPr>
        <p:spPr/>
        <p:txBody>
          <a:bodyPr/>
          <a:lstStyle/>
          <a:p>
            <a:fld id="{B30C03EB-B70E-4BA9-8501-6AB611F926B5}" type="slidenum">
              <a:rPr lang="en-US" smtClean="0"/>
              <a:pPr/>
              <a:t>36</a:t>
            </a:fld>
            <a:endParaRPr lang="en-US"/>
          </a:p>
        </p:txBody>
      </p:sp>
    </p:spTree>
    <p:extLst>
      <p:ext uri="{BB962C8B-B14F-4D97-AF65-F5344CB8AC3E}">
        <p14:creationId xmlns:p14="http://schemas.microsoft.com/office/powerpoint/2010/main" xmlns="" val="3395263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result of recent evidence describing potential limitations in A1C measurements due to hemoglobin variants, assay</a:t>
            </a:r>
          </a:p>
          <a:p>
            <a:r>
              <a:rPr lang="en-US" sz="1200" b="0" i="0" u="none" strike="noStrike" kern="1200" baseline="0" dirty="0">
                <a:solidFill>
                  <a:schemeClr val="tx1"/>
                </a:solidFill>
                <a:latin typeface="+mn-lt"/>
                <a:ea typeface="+mn-ea"/>
                <a:cs typeface="+mn-cs"/>
              </a:rPr>
              <a:t>interference, and conditions associated with red blood cell turnover, additional recommendations were added to clarify</a:t>
            </a:r>
          </a:p>
          <a:p>
            <a:r>
              <a:rPr lang="en-US" sz="1200" b="0" i="0" u="none" strike="noStrike" kern="1200" baseline="0" dirty="0">
                <a:solidFill>
                  <a:schemeClr val="tx1"/>
                </a:solidFill>
                <a:latin typeface="+mn-lt"/>
                <a:ea typeface="+mn-ea"/>
                <a:cs typeface="+mn-cs"/>
              </a:rPr>
              <a:t>the appropriate use of the A1C test generally and in the diagnosis of diabetes in these special cases</a:t>
            </a:r>
            <a:endParaRPr lang="en-US" dirty="0"/>
          </a:p>
          <a:p>
            <a:pPr marL="448650" lvl="1" indent="-224325"/>
            <a:r>
              <a:rPr lang="en-US" b="1" dirty="0"/>
              <a:t>[SLIDE]</a:t>
            </a:r>
          </a:p>
        </p:txBody>
      </p:sp>
      <p:sp>
        <p:nvSpPr>
          <p:cNvPr id="27238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816A61B-9A93-43C9-9753-908BB7E06749}" type="slidenum">
              <a:rPr lang="en-US" sz="900"/>
              <a:pPr algn="r"/>
              <a:t>37</a:t>
            </a:fld>
            <a:endParaRPr lang="en-US" sz="900"/>
          </a:p>
        </p:txBody>
      </p:sp>
      <p:sp>
        <p:nvSpPr>
          <p:cNvPr id="272389"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1):S14</a:t>
            </a:r>
          </a:p>
        </p:txBody>
      </p:sp>
    </p:spTree>
    <p:extLst>
      <p:ext uri="{BB962C8B-B14F-4D97-AF65-F5344CB8AC3E}">
        <p14:creationId xmlns:p14="http://schemas.microsoft.com/office/powerpoint/2010/main" xmlns="" val="2318554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a:ln/>
        </p:spPr>
      </p:sp>
      <p:sp>
        <p:nvSpPr>
          <p:cNvPr id="403459" name="Notes Placeholder 2"/>
          <p:cNvSpPr>
            <a:spLocks noGrp="1"/>
          </p:cNvSpPr>
          <p:nvPr>
            <p:ph type="body" idx="1"/>
          </p:nvPr>
        </p:nvSpPr>
        <p:spPr/>
        <p:txBody>
          <a:bodyPr/>
          <a:lstStyle/>
          <a:p>
            <a:r>
              <a:rPr lang="en-US" dirty="0"/>
              <a:t>Diabetic retinopathy is a highly specific vascular complication of both type 1 and type 2 diabetes, with prevalence strongly related to duration of diabetes. It’s the most frequent cause of new cases of blindness among adults aged 20–74 years</a:t>
            </a:r>
          </a:p>
          <a:p>
            <a:endParaRPr lang="en-US" dirty="0"/>
          </a:p>
          <a:p>
            <a:r>
              <a:rPr lang="en-US" dirty="0"/>
              <a:t>Glaucoma, cataracts, and other disorders of the eye occur earlier and more frequently in people with diabetes</a:t>
            </a:r>
          </a:p>
          <a:p>
            <a:r>
              <a:rPr lang="en-US" dirty="0"/>
              <a:t>In addition to duration of diabetes, other factors that increase the risk of, or are associated with, retinopathy include chronic hyperglycemia, the presence of nephropathy, and hypertension</a:t>
            </a:r>
            <a:r>
              <a:rPr lang="en-US" baseline="0" dirty="0"/>
              <a:t>.</a:t>
            </a:r>
            <a:endParaRPr lang="en-US" baseline="30000" dirty="0"/>
          </a:p>
          <a:p>
            <a:endParaRPr lang="en-US" baseline="30000" dirty="0"/>
          </a:p>
          <a:p>
            <a:endParaRPr lang="en-US" baseline="30000" dirty="0"/>
          </a:p>
          <a:p>
            <a:r>
              <a:rPr lang="en-US" dirty="0"/>
              <a:t>The first line of defense against diabetic retinopathy, to reduce the risk or slow its progression, is to optimize glycemic control,</a:t>
            </a:r>
            <a:r>
              <a:rPr lang="en-US" baseline="0" dirty="0"/>
              <a:t> </a:t>
            </a:r>
            <a:r>
              <a:rPr lang="en-US" dirty="0"/>
              <a:t>blood pressure, and serum lipid control.  </a:t>
            </a:r>
          </a:p>
          <a:p>
            <a:endParaRPr lang="en-US" baseline="30000" dirty="0"/>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b="1" dirty="0"/>
          </a:p>
        </p:txBody>
      </p:sp>
      <p:sp>
        <p:nvSpPr>
          <p:cNvPr id="40346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CAD7619-B551-4830-846B-520D8CA714B3}" type="slidenum">
              <a:rPr lang="en-US" sz="900"/>
              <a:pPr algn="r"/>
              <a:t>40</a:t>
            </a:fld>
            <a:endParaRPr lang="en-US" sz="900"/>
          </a:p>
        </p:txBody>
      </p:sp>
      <p:sp>
        <p:nvSpPr>
          <p:cNvPr id="403461" name="TextBox 4"/>
          <p:cNvSpPr txBox="1">
            <a:spLocks noChangeArrowheads="1"/>
          </p:cNvSpPr>
          <p:nvPr/>
        </p:nvSpPr>
        <p:spPr bwMode="auto">
          <a:xfrm>
            <a:off x="686421" y="7818308"/>
            <a:ext cx="548515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1):S44–S45</a:t>
            </a:r>
          </a:p>
          <a:p>
            <a:pPr>
              <a:buFont typeface="Calibri" pitchFamily="34" charset="0"/>
              <a:buNone/>
            </a:pPr>
            <a:r>
              <a:rPr lang="en-US" sz="900" dirty="0"/>
              <a:t>Klein R. Hyperglycemia and microvascular and </a:t>
            </a:r>
            <a:r>
              <a:rPr lang="en-US" sz="900" dirty="0" err="1"/>
              <a:t>macrovascular</a:t>
            </a:r>
            <a:r>
              <a:rPr lang="en-US" sz="900" dirty="0"/>
              <a:t> disease in diabetes. Diabetes Care 1995;18:258–268</a:t>
            </a:r>
          </a:p>
          <a:p>
            <a:pPr>
              <a:buFont typeface="Calibri" pitchFamily="34" charset="0"/>
              <a:buNone/>
            </a:pPr>
            <a:r>
              <a:rPr lang="en-US" sz="900" dirty="0" err="1"/>
              <a:t>Estacio</a:t>
            </a:r>
            <a:r>
              <a:rPr lang="en-US" sz="900" dirty="0"/>
              <a:t> RO, </a:t>
            </a:r>
            <a:r>
              <a:rPr lang="en-US" sz="900" dirty="0" err="1"/>
              <a:t>McFarling</a:t>
            </a:r>
            <a:r>
              <a:rPr lang="en-US" sz="900" dirty="0"/>
              <a:t> E, </a:t>
            </a:r>
            <a:r>
              <a:rPr lang="en-US" sz="900" dirty="0" err="1"/>
              <a:t>Biggerstaff</a:t>
            </a:r>
            <a:r>
              <a:rPr lang="en-US" sz="900" dirty="0"/>
              <a:t> S, Jeffers BW, Johnson D, </a:t>
            </a:r>
            <a:r>
              <a:rPr lang="en-US" sz="900" dirty="0" err="1"/>
              <a:t>Schrier</a:t>
            </a:r>
            <a:r>
              <a:rPr lang="en-US" sz="900" dirty="0"/>
              <a:t> RW. Overt albuminuria predicts diabetic retinopathy in Hispanics with NIDDM. Am J Kidney Dis 1998;31:947–953</a:t>
            </a:r>
          </a:p>
          <a:p>
            <a:pPr>
              <a:buFont typeface="Calibri" pitchFamily="34" charset="0"/>
              <a:buNone/>
            </a:pPr>
            <a:r>
              <a:rPr lang="en-US" sz="900" dirty="0" err="1"/>
              <a:t>Leske</a:t>
            </a:r>
            <a:r>
              <a:rPr lang="en-US" sz="900" dirty="0"/>
              <a:t> MC, Wu SY, </a:t>
            </a:r>
            <a:r>
              <a:rPr lang="en-US" sz="900" dirty="0" err="1"/>
              <a:t>Hennis</a:t>
            </a:r>
            <a:r>
              <a:rPr lang="en-US" sz="900" dirty="0"/>
              <a:t> A, et al., for the Barbados Eye Study Group. Hyperglycemia, blood pressure, and the 9-year incidence of diabetic retinopathy: the Barbados Eye Studies. Ophthalmology 2005;112:799–805</a:t>
            </a:r>
          </a:p>
        </p:txBody>
      </p:sp>
    </p:spTree>
    <p:extLst>
      <p:ext uri="{BB962C8B-B14F-4D97-AF65-F5344CB8AC3E}">
        <p14:creationId xmlns:p14="http://schemas.microsoft.com/office/powerpoint/2010/main" xmlns="" val="360737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subgroup is a relatively rare monogenic disorder characterized by non–insulin-dependent diabetes with autosomal dominant inheritance and an age at onset of 25 years or younger. Patients are </a:t>
            </a:r>
            <a:r>
              <a:rPr lang="en-US" dirty="0" err="1"/>
              <a:t>nonobese</a:t>
            </a:r>
            <a:r>
              <a:rPr lang="en-US" dirty="0"/>
              <a:t>, and their hyperglycemia is due to impaired glucose-induced secretion of insulin. Six types of MODY have been described. Except for MODY 2, in which a </a:t>
            </a:r>
            <a:r>
              <a:rPr lang="en-US" dirty="0" err="1"/>
              <a:t>glucokinase</a:t>
            </a:r>
            <a:r>
              <a:rPr lang="en-US" dirty="0"/>
              <a:t> gene is defective, all other types involve mutations of a nuclear transcription factor that regulates islet gene expression.</a:t>
            </a:r>
          </a:p>
          <a:p>
            <a:r>
              <a:rPr lang="en-US" dirty="0"/>
              <a:t>MODY 2 is quite mild, associated with only slight fasting hyperglycemia and few if any </a:t>
            </a:r>
            <a:r>
              <a:rPr lang="en-US" dirty="0" err="1"/>
              <a:t>microvascular</a:t>
            </a:r>
            <a:r>
              <a:rPr lang="en-US" dirty="0"/>
              <a:t> diabetic complications. It generally responds well to hygienic measures or low doses of oral hypoglycemic agents. MODY 3—the most common form—accounts for two-thirds of all MODY cases. The clinical course is similar to that of idiopathic type 2 diabetes in terms of </a:t>
            </a:r>
            <a:r>
              <a:rPr lang="en-US" dirty="0" err="1"/>
              <a:t>microangiopathy</a:t>
            </a:r>
            <a:r>
              <a:rPr lang="en-US" dirty="0"/>
              <a:t> and failure to respond to oral agents with time.</a:t>
            </a:r>
          </a:p>
          <a:p>
            <a:endParaRPr lang="en-US" dirty="0"/>
          </a:p>
        </p:txBody>
      </p:sp>
      <p:sp>
        <p:nvSpPr>
          <p:cNvPr id="4" name="Slide Number Placeholder 3"/>
          <p:cNvSpPr>
            <a:spLocks noGrp="1"/>
          </p:cNvSpPr>
          <p:nvPr>
            <p:ph type="sldNum" sz="quarter" idx="10"/>
          </p:nvPr>
        </p:nvSpPr>
        <p:spPr/>
        <p:txBody>
          <a:bodyPr/>
          <a:lstStyle/>
          <a:p>
            <a:fld id="{B30C03EB-B70E-4BA9-8501-6AB611F926B5}" type="slidenum">
              <a:rPr lang="en-US" smtClean="0"/>
              <a:pPr/>
              <a:t>11</a:t>
            </a:fld>
            <a:endParaRPr lang="en-US"/>
          </a:p>
        </p:txBody>
      </p:sp>
    </p:spTree>
    <p:extLst>
      <p:ext uri="{BB962C8B-B14F-4D97-AF65-F5344CB8AC3E}">
        <p14:creationId xmlns:p14="http://schemas.microsoft.com/office/powerpoint/2010/main" xmlns="" val="126701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a:ln/>
        </p:spPr>
      </p:sp>
      <p:sp>
        <p:nvSpPr>
          <p:cNvPr id="404483" name="Notes Placeholder 2"/>
          <p:cNvSpPr>
            <a:spLocks noGrp="1"/>
          </p:cNvSpPr>
          <p:nvPr>
            <p:ph type="body" idx="1"/>
          </p:nvPr>
        </p:nvSpPr>
        <p:spPr/>
        <p:txBody>
          <a:bodyPr/>
          <a:lstStyle/>
          <a:p>
            <a:r>
              <a:rPr lang="en-US" dirty="0"/>
              <a:t>As far as screening for diabetic retinopathy, your patients with diabetes should have a dilated and comprehensive eye exam by an ophthalmologist or optometrist. </a:t>
            </a:r>
          </a:p>
          <a:p>
            <a:endParaRPr lang="en-US" dirty="0"/>
          </a:p>
          <a:p>
            <a:r>
              <a:rPr lang="en-US" dirty="0"/>
              <a:t>Because retinopathy is estimated to take at least 5 years to develop after the onset of hyperglycemia, patients with type 1 diabetes should have an initial dilated and comprehensive eye examination within 5 years after the diagnosis of diabetes </a:t>
            </a:r>
          </a:p>
          <a:p>
            <a:endParaRPr lang="en-US" dirty="0"/>
          </a:p>
          <a:p>
            <a:r>
              <a:rPr lang="en-US" dirty="0"/>
              <a:t>Patients with type 2 diabetes who may have had years of undiagnosed diabetes and have a significant risk of prevalent diabetic retinopathy at the time of diagnosis should have an initial dilated and comprehensive eye examination at the time of diagnosis. </a:t>
            </a:r>
          </a:p>
          <a:p>
            <a:endParaRPr lang="en-US" dirty="0"/>
          </a:p>
          <a:p>
            <a:r>
              <a:rPr lang="en-US" dirty="0"/>
              <a:t>Results of eye examinations should be documented and transmitted to the referring health care professional.</a:t>
            </a:r>
          </a:p>
          <a:p>
            <a:endParaRPr lang="en-US" dirty="0"/>
          </a:p>
          <a:p>
            <a:r>
              <a:rPr lang="en-US" b="1" dirty="0"/>
              <a:t>[SLIDE]</a:t>
            </a:r>
          </a:p>
        </p:txBody>
      </p:sp>
      <p:sp>
        <p:nvSpPr>
          <p:cNvPr id="40448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998DD62-F943-4C33-888F-431335AB1A44}" type="slidenum">
              <a:rPr lang="en-US" sz="900"/>
              <a:pPr algn="r"/>
              <a:t>41</a:t>
            </a:fld>
            <a:endParaRPr lang="en-US" sz="900"/>
          </a:p>
        </p:txBody>
      </p:sp>
      <p:sp>
        <p:nvSpPr>
          <p:cNvPr id="404485"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1):S44</a:t>
            </a:r>
          </a:p>
        </p:txBody>
      </p:sp>
    </p:spTree>
    <p:extLst>
      <p:ext uri="{BB962C8B-B14F-4D97-AF65-F5344CB8AC3E}">
        <p14:creationId xmlns:p14="http://schemas.microsoft.com/office/powerpoint/2010/main" xmlns="" val="3746265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a:ln/>
        </p:spPr>
      </p:sp>
      <p:sp>
        <p:nvSpPr>
          <p:cNvPr id="395267" name="Notes Placeholder 2"/>
          <p:cNvSpPr>
            <a:spLocks noGrp="1"/>
          </p:cNvSpPr>
          <p:nvPr>
            <p:ph type="body" idx="1"/>
          </p:nvPr>
        </p:nvSpPr>
        <p:spPr/>
        <p:txBody>
          <a:bodyPr/>
          <a:lstStyle/>
          <a:p>
            <a:r>
              <a:rPr lang="en-US" b="0" dirty="0"/>
              <a:t>The</a:t>
            </a:r>
            <a:r>
              <a:rPr lang="en-US" b="0" baseline="0" dirty="0"/>
              <a:t> following series of slides will outline 2018 recommendations related to the treatment of DKD. The recommendations are as follows:</a:t>
            </a:r>
          </a:p>
          <a:p>
            <a:endParaRPr lang="en-US" b="0" baseline="0" dirty="0"/>
          </a:p>
          <a:p>
            <a:pPr marL="171450" indent="-171450">
              <a:buFont typeface="Arial" panose="020B0604020202020204" pitchFamily="34" charset="0"/>
              <a:buChar char="•"/>
            </a:pPr>
            <a:r>
              <a:rPr lang="en-US" dirty="0"/>
              <a:t>Optimize glucose control to reduce the risk or slow progression of DKD.</a:t>
            </a:r>
            <a:r>
              <a:rPr lang="en-US" b="1" dirty="0"/>
              <a:t> </a:t>
            </a:r>
            <a:r>
              <a:rPr lang="en-US" b="1" dirty="0">
                <a:solidFill>
                  <a:schemeClr val="accent6"/>
                </a:solidFill>
              </a:rPr>
              <a:t>A</a:t>
            </a:r>
          </a:p>
          <a:p>
            <a:pPr marL="171450" indent="-171450">
              <a:buFont typeface="Arial" panose="020B0604020202020204" pitchFamily="34" charset="0"/>
              <a:buChar char="•"/>
            </a:pPr>
            <a:endParaRPr lang="en-US" b="1" dirty="0">
              <a:solidFill>
                <a:schemeClr val="accent6"/>
              </a:solidFill>
            </a:endParaRPr>
          </a:p>
          <a:p>
            <a:pPr marL="171450" indent="-171450">
              <a:buFont typeface="Arial" panose="020B0604020202020204" pitchFamily="34" charset="0"/>
              <a:buChar char="•"/>
            </a:pPr>
            <a:r>
              <a:rPr lang="en-US" dirty="0"/>
              <a:t>Optimize blood pressure control to reduce the risk or slow progression of DKD. </a:t>
            </a:r>
            <a:r>
              <a:rPr lang="en-US" b="1" dirty="0">
                <a:solidFill>
                  <a:schemeClr val="accent6"/>
                </a:solidFill>
              </a:rPr>
              <a:t>A</a:t>
            </a:r>
          </a:p>
          <a:p>
            <a:pPr marL="171450" indent="-171450">
              <a:buFont typeface="Arial" panose="020B0604020202020204" pitchFamily="34" charset="0"/>
              <a:buChar char="•"/>
            </a:pPr>
            <a:endParaRPr lang="en-US" b="1" dirty="0">
              <a:solidFill>
                <a:schemeClr val="accent6"/>
              </a:solidFill>
            </a:endParaRPr>
          </a:p>
          <a:p>
            <a:pPr marL="171450" indent="-171450">
              <a:buFont typeface="Arial" panose="020B0604020202020204" pitchFamily="34" charset="0"/>
              <a:buChar char="•"/>
            </a:pPr>
            <a:r>
              <a:rPr lang="en-US" dirty="0"/>
              <a:t>For people with </a:t>
            </a:r>
            <a:r>
              <a:rPr lang="en-US" dirty="0" err="1"/>
              <a:t>nondialysis</a:t>
            </a:r>
            <a:r>
              <a:rPr lang="en-US" dirty="0"/>
              <a:t>-dependent DKD, dietary protein intake should be ~0.8 g/kg body weight per day (the recommended daily allowance). For patients on dialysis, higher levels of dietary protein intake should be considered. </a:t>
            </a:r>
            <a:r>
              <a:rPr lang="en-US" b="1" dirty="0">
                <a:solidFill>
                  <a:srgbClr val="F79646"/>
                </a:solidFill>
              </a:rPr>
              <a:t>B</a:t>
            </a:r>
            <a:r>
              <a:rPr lang="en-US" dirty="0"/>
              <a:t> </a:t>
            </a:r>
          </a:p>
          <a:p>
            <a:endParaRPr lang="en-US" dirty="0"/>
          </a:p>
          <a:p>
            <a:r>
              <a:rPr lang="en-US" b="1" dirty="0"/>
              <a:t>[SLIDE]</a:t>
            </a:r>
          </a:p>
          <a:p>
            <a:endParaRPr lang="en-US" dirty="0"/>
          </a:p>
          <a:p>
            <a:endParaRPr lang="en-US" dirty="0"/>
          </a:p>
        </p:txBody>
      </p:sp>
      <p:sp>
        <p:nvSpPr>
          <p:cNvPr id="3952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4EE6B5C-11D6-4364-B079-4AC018D049EA}" type="slidenum">
              <a:rPr lang="en-US" sz="900"/>
              <a:pPr algn="r"/>
              <a:t>43</a:t>
            </a:fld>
            <a:endParaRPr lang="en-US" sz="900"/>
          </a:p>
        </p:txBody>
      </p:sp>
      <p:sp>
        <p:nvSpPr>
          <p:cNvPr id="395269"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xmlns="" val="2182783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marL="457200" indent="-457200">
              <a:spcBef>
                <a:spcPts val="1200"/>
              </a:spcBef>
              <a:buFont typeface="Arial" panose="020B0604020202020204" pitchFamily="34" charset="0"/>
              <a:buChar char="•"/>
            </a:pPr>
            <a:r>
              <a:rPr lang="en-US" dirty="0"/>
              <a:t>In </a:t>
            </a:r>
            <a:r>
              <a:rPr lang="en-US" dirty="0" err="1"/>
              <a:t>nonpregnant</a:t>
            </a:r>
            <a:r>
              <a:rPr lang="en-US" dirty="0"/>
              <a:t> patients with diabetes and hypertension, either an ACE inhibitor or ARB is recommended for those with modestly elevated urinary albumin-to-creatinine ratio (30–299 mg/g creatinine) </a:t>
            </a:r>
            <a:r>
              <a:rPr lang="en-US" dirty="0">
                <a:solidFill>
                  <a:schemeClr val="accent6"/>
                </a:solidFill>
              </a:rPr>
              <a:t>B</a:t>
            </a:r>
            <a:r>
              <a:rPr lang="en-US" dirty="0"/>
              <a:t> and is strongly recommended for those with urinary albumin-to-creatinine ratio ≥300 mg/g creatinine and/or </a:t>
            </a:r>
            <a:r>
              <a:rPr lang="en-US" dirty="0" err="1"/>
              <a:t>eGFR</a:t>
            </a:r>
            <a:r>
              <a:rPr lang="en-US" dirty="0"/>
              <a:t> &lt;60 mL/min/1.73m</a:t>
            </a:r>
            <a:r>
              <a:rPr lang="en-US" baseline="30000" dirty="0"/>
              <a:t>2</a:t>
            </a:r>
            <a:r>
              <a:rPr lang="en-US" dirty="0"/>
              <a:t>. </a:t>
            </a:r>
            <a:r>
              <a:rPr lang="en-US" b="1" dirty="0">
                <a:solidFill>
                  <a:schemeClr val="accent6"/>
                </a:solidFill>
              </a:rPr>
              <a:t>A</a:t>
            </a:r>
            <a:r>
              <a:rPr lang="en-US" b="1" dirty="0">
                <a:solidFill>
                  <a:srgbClr val="FBE905"/>
                </a:solidFill>
              </a:rPr>
              <a:t> </a:t>
            </a: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44</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xmlns="" val="664428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marL="457200" indent="-457200">
              <a:spcBef>
                <a:spcPts val="1200"/>
              </a:spcBef>
              <a:buFont typeface="Arial" panose="020B0604020202020204" pitchFamily="34" charset="0"/>
              <a:buChar char="•"/>
            </a:pPr>
            <a:r>
              <a:rPr lang="en-US" dirty="0"/>
              <a:t>Periodically monitor serum creatinine and potassium levels for the development of increased creatinine or changes in potassium when ACE inhibitors, ARBs, or diuretics are used. </a:t>
            </a:r>
            <a:r>
              <a:rPr lang="en-US" b="1" dirty="0">
                <a:solidFill>
                  <a:schemeClr val="accent6"/>
                </a:solidFill>
              </a:rPr>
              <a:t>B</a:t>
            </a:r>
            <a:r>
              <a:rPr lang="en-US" b="1" dirty="0">
                <a:solidFill>
                  <a:srgbClr val="FBE905"/>
                </a:solidFill>
              </a:rPr>
              <a:t> </a:t>
            </a:r>
          </a:p>
          <a:p>
            <a:pPr marL="457200" indent="-457200">
              <a:spcBef>
                <a:spcPts val="1200"/>
              </a:spcBef>
              <a:buFont typeface="Arial" panose="020B0604020202020204" pitchFamily="34" charset="0"/>
              <a:buChar char="•"/>
            </a:pPr>
            <a:endParaRPr lang="en-US" dirty="0">
              <a:solidFill>
                <a:srgbClr val="FBE905"/>
              </a:solidFill>
            </a:endParaRPr>
          </a:p>
          <a:p>
            <a:pPr marL="457200" indent="-457200">
              <a:spcBef>
                <a:spcPts val="1200"/>
              </a:spcBef>
              <a:buFont typeface="Arial" panose="020B0604020202020204" pitchFamily="34" charset="0"/>
              <a:buChar char="•"/>
            </a:pPr>
            <a:r>
              <a:rPr lang="en-US" dirty="0"/>
              <a:t>Continued monitoring of UACR in patients with albuminuria treated with an ACE inhibitor or ARB is reasonable to assess the response to treatment and progression of DKD. </a:t>
            </a:r>
            <a:r>
              <a:rPr lang="en-US" b="1" dirty="0">
                <a:solidFill>
                  <a:schemeClr val="accent6"/>
                </a:solidFill>
              </a:rPr>
              <a:t>E</a:t>
            </a:r>
            <a:r>
              <a:rPr lang="en-US" b="1" dirty="0"/>
              <a:t> </a:t>
            </a: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45</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xmlns="" val="3997393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marL="457200" indent="-457200">
              <a:spcBef>
                <a:spcPts val="1200"/>
              </a:spcBef>
              <a:buFont typeface="Arial" panose="020B0604020202020204" pitchFamily="34" charset="0"/>
              <a:buChar char="•"/>
            </a:pPr>
            <a:r>
              <a:rPr lang="en-US" dirty="0"/>
              <a:t>An ACE inhibitor or an ARB is not recommended for the primary prevention of DKD in patients with diabetes who have normal blood pressure, normal UACR (&lt;30 mg/g creatinine), and normal </a:t>
            </a:r>
            <a:r>
              <a:rPr lang="en-US" dirty="0" err="1"/>
              <a:t>eGFR</a:t>
            </a:r>
            <a:r>
              <a:rPr lang="en-US" dirty="0"/>
              <a:t>. </a:t>
            </a:r>
            <a:r>
              <a:rPr lang="en-US" b="1" dirty="0">
                <a:solidFill>
                  <a:schemeClr val="accent6"/>
                </a:solidFill>
              </a:rPr>
              <a:t>B</a:t>
            </a:r>
            <a:r>
              <a:rPr lang="en-US" b="1" dirty="0">
                <a:solidFill>
                  <a:srgbClr val="FBE905"/>
                </a:solidFill>
              </a:rPr>
              <a:t> </a:t>
            </a:r>
          </a:p>
          <a:p>
            <a:pPr marL="457200" indent="-457200">
              <a:spcBef>
                <a:spcPts val="1200"/>
              </a:spcBef>
              <a:buFont typeface="Arial" panose="020B0604020202020204" pitchFamily="34" charset="0"/>
              <a:buChar char="•"/>
            </a:pPr>
            <a:endParaRPr lang="en-US" b="1" dirty="0">
              <a:solidFill>
                <a:srgbClr val="FBE905"/>
              </a:solidFill>
            </a:endParaRPr>
          </a:p>
          <a:p>
            <a:pPr marL="457200" indent="-457200">
              <a:spcBef>
                <a:spcPts val="1200"/>
              </a:spcBef>
              <a:buFont typeface="Arial" panose="020B0604020202020204" pitchFamily="34" charset="0"/>
              <a:buChar char="•"/>
            </a:pPr>
            <a:r>
              <a:rPr lang="en-US" dirty="0"/>
              <a:t>When </a:t>
            </a:r>
            <a:r>
              <a:rPr lang="en-US" dirty="0" err="1"/>
              <a:t>eGFR</a:t>
            </a:r>
            <a:r>
              <a:rPr lang="en-US" dirty="0"/>
              <a:t> rate is &lt;60 mL/min/1.73m</a:t>
            </a:r>
            <a:r>
              <a:rPr lang="en-US" baseline="30000" dirty="0"/>
              <a:t>2</a:t>
            </a:r>
            <a:r>
              <a:rPr lang="en-US" dirty="0"/>
              <a:t>, evaluate and manage potential complications of DKD. </a:t>
            </a:r>
            <a:r>
              <a:rPr lang="en-US" b="1" dirty="0">
                <a:solidFill>
                  <a:schemeClr val="accent6"/>
                </a:solidFill>
              </a:rPr>
              <a:t>E</a:t>
            </a:r>
            <a:r>
              <a:rPr lang="en-US" dirty="0">
                <a:solidFill>
                  <a:srgbClr val="FBE905"/>
                </a:solidFill>
              </a:rPr>
              <a:t> </a:t>
            </a: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46</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xmlns="" val="3571794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p:txBody>
          <a:bodyPr/>
          <a:lstStyle/>
          <a:p>
            <a:pPr marL="457200" indent="-457200">
              <a:spcBef>
                <a:spcPts val="1200"/>
              </a:spcBef>
              <a:buFont typeface="Arial" panose="020B0604020202020204" pitchFamily="34" charset="0"/>
              <a:buChar char="•"/>
            </a:pPr>
            <a:r>
              <a:rPr lang="en-US" dirty="0"/>
              <a:t>Patients should be referred for evaluation for renal replacement treatment if they have an </a:t>
            </a:r>
            <a:r>
              <a:rPr lang="en-US" dirty="0" err="1"/>
              <a:t>eGFR</a:t>
            </a:r>
            <a:r>
              <a:rPr lang="en-US" dirty="0"/>
              <a:t> &lt;30 mL/min/1.73m</a:t>
            </a:r>
            <a:r>
              <a:rPr lang="en-US" baseline="30000" dirty="0"/>
              <a:t>2</a:t>
            </a:r>
            <a:r>
              <a:rPr lang="en-US" dirty="0"/>
              <a:t>. </a:t>
            </a:r>
            <a:r>
              <a:rPr lang="en-US" b="1" dirty="0">
                <a:solidFill>
                  <a:schemeClr val="accent6"/>
                </a:solidFill>
              </a:rPr>
              <a:t>A</a:t>
            </a:r>
            <a:r>
              <a:rPr lang="en-US" dirty="0">
                <a:solidFill>
                  <a:srgbClr val="FBE905"/>
                </a:solidFill>
              </a:rPr>
              <a:t> </a:t>
            </a:r>
          </a:p>
          <a:p>
            <a:pPr marL="457200" indent="-457200">
              <a:spcBef>
                <a:spcPts val="1200"/>
              </a:spcBef>
              <a:buFont typeface="Arial" panose="020B0604020202020204" pitchFamily="34" charset="0"/>
              <a:buChar char="•"/>
            </a:pPr>
            <a:endParaRPr lang="en-US" dirty="0">
              <a:solidFill>
                <a:srgbClr val="FBE905"/>
              </a:solidFill>
            </a:endParaRPr>
          </a:p>
          <a:p>
            <a:pPr marL="457200" indent="-457200">
              <a:spcBef>
                <a:spcPts val="1200"/>
              </a:spcBef>
              <a:buFont typeface="Arial" panose="020B0604020202020204" pitchFamily="34" charset="0"/>
              <a:buChar char="•"/>
            </a:pPr>
            <a:r>
              <a:rPr lang="en-US" dirty="0"/>
              <a:t>Promptly refer to a physician experienced in the care of kidney disease for uncertainty about the etiology of kidney disease, difficult management issues, and rapidly progressing kidney disease. </a:t>
            </a:r>
            <a:r>
              <a:rPr lang="en-US" b="1" dirty="0">
                <a:solidFill>
                  <a:schemeClr val="accent6"/>
                </a:solidFill>
              </a:rPr>
              <a:t>B</a:t>
            </a:r>
            <a:endParaRPr lang="en-US" b="1" dirty="0">
              <a:solidFill>
                <a:srgbClr val="FBE905"/>
              </a:solidFill>
            </a:endParaRPr>
          </a:p>
          <a:p>
            <a:endParaRPr lang="en-US" dirty="0"/>
          </a:p>
          <a:p>
            <a:pPr>
              <a:buFont typeface="Arial" pitchFamily="34" charset="0"/>
              <a:buNone/>
            </a:pPr>
            <a:r>
              <a:rPr lang="en-US" b="1" dirty="0"/>
              <a:t>[SLIDE]</a:t>
            </a:r>
          </a:p>
          <a:p>
            <a:pPr>
              <a:buFont typeface="Arial" pitchFamily="34" charset="0"/>
              <a:buNone/>
            </a:pPr>
            <a:endParaRPr lang="en-US" b="1"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a:p>
            <a:pPr>
              <a:buFont typeface="Arial" pitchFamily="34" charset="0"/>
              <a:buNone/>
            </a:pPr>
            <a:endParaRPr lang="en-US" dirty="0"/>
          </a:p>
        </p:txBody>
      </p:sp>
      <p:sp>
        <p:nvSpPr>
          <p:cNvPr id="39731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BA7931C4-CCF2-4DE1-B28B-DBDE6DCF4542}" type="slidenum">
              <a:rPr lang="en-US" sz="900"/>
              <a:pPr algn="r"/>
              <a:t>47</a:t>
            </a:fld>
            <a:endParaRPr lang="en-US" sz="900"/>
          </a:p>
        </p:txBody>
      </p:sp>
      <p:sp>
        <p:nvSpPr>
          <p:cNvPr id="397317" name="TextBox 5"/>
          <p:cNvSpPr txBox="1">
            <a:spLocks noChangeArrowheads="1"/>
          </p:cNvSpPr>
          <p:nvPr/>
        </p:nvSpPr>
        <p:spPr bwMode="auto">
          <a:xfrm>
            <a:off x="686422" y="7818308"/>
            <a:ext cx="5724318" cy="1198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pPr>
              <a:buFont typeface="Calibri" pitchFamily="34" charset="0"/>
              <a:buNone/>
            </a:pPr>
            <a:r>
              <a:rPr lang="en-US" sz="900" dirty="0"/>
              <a:t>American Diabetes Association. Standards of medical care in diabetes—2014. Diabetes Care 2014;37(</a:t>
            </a:r>
            <a:r>
              <a:rPr lang="en-US" sz="900" dirty="0" err="1"/>
              <a:t>suppl</a:t>
            </a:r>
            <a:r>
              <a:rPr lang="en-US" sz="900" dirty="0"/>
              <a:t> 1):S42–S43</a:t>
            </a:r>
          </a:p>
          <a:p>
            <a:pPr>
              <a:buFont typeface="Calibri" pitchFamily="34" charset="0"/>
              <a:buNone/>
            </a:pPr>
            <a:r>
              <a:rPr lang="en-US" sz="900" dirty="0"/>
              <a:t>The Diabetes Control and Complications (DCCT) Research Group. Effect of intensive therapy on the development and progression of diabetic nephropathy in the Diabetes Control and Complications Trial. Kidney </a:t>
            </a:r>
            <a:r>
              <a:rPr lang="en-US" sz="900" dirty="0" err="1"/>
              <a:t>Int</a:t>
            </a:r>
            <a:r>
              <a:rPr lang="en-US" sz="900" dirty="0"/>
              <a:t> 1995;47:1703–1720</a:t>
            </a:r>
          </a:p>
          <a:p>
            <a:pPr>
              <a:buFont typeface="Calibri" pitchFamily="34" charset="0"/>
              <a:buNone/>
            </a:pPr>
            <a:r>
              <a:rPr lang="en-US" sz="900" dirty="0"/>
              <a:t>UK Prospective Diabetes Study (UKPDS) Group. Effect of intensive blood-glucose control with metformin on complications in overweight patients with type 2 diabetes (UKPDS 34). Lancet 1998;352:854–865</a:t>
            </a:r>
          </a:p>
          <a:p>
            <a:pPr>
              <a:buFont typeface="Calibri" pitchFamily="34" charset="0"/>
              <a:buNone/>
            </a:pPr>
            <a:r>
              <a:rPr lang="en-US" sz="900" dirty="0"/>
              <a:t>UK Prospective Diabetes Study Group. Tight blood pressure control and risk of </a:t>
            </a:r>
            <a:r>
              <a:rPr lang="en-US" sz="900" dirty="0" err="1"/>
              <a:t>macrovascular</a:t>
            </a:r>
            <a:r>
              <a:rPr lang="en-US" sz="900" dirty="0"/>
              <a:t> and microvascular complications in type 2 diabetes: UKPDS 38. BMJ 1998;317:703–713</a:t>
            </a:r>
          </a:p>
        </p:txBody>
      </p:sp>
    </p:spTree>
    <p:extLst>
      <p:ext uri="{BB962C8B-B14F-4D97-AF65-F5344CB8AC3E}">
        <p14:creationId xmlns:p14="http://schemas.microsoft.com/office/powerpoint/2010/main" xmlns="" val="702337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a:ln/>
        </p:spPr>
      </p:sp>
      <p:sp>
        <p:nvSpPr>
          <p:cNvPr id="412675" name="Notes Placeholder 2"/>
          <p:cNvSpPr>
            <a:spLocks noGrp="1"/>
          </p:cNvSpPr>
          <p:nvPr>
            <p:ph type="body" idx="1"/>
          </p:nvPr>
        </p:nvSpPr>
        <p:spPr/>
        <p:txBody>
          <a:bodyPr/>
          <a:lstStyle/>
          <a:p>
            <a:r>
              <a:rPr lang="en-US" dirty="0"/>
              <a:t>Near-normal glycemic control, implemented early in the course of diabetes, has been shown to effectively delay or prevent the development of DPN and cardiovascular autonomic diabetes in patients with type 1 diabetes. </a:t>
            </a:r>
          </a:p>
          <a:p>
            <a:endParaRPr lang="en-US" dirty="0"/>
          </a:p>
          <a:p>
            <a:r>
              <a:rPr lang="en-US" dirty="0"/>
              <a:t>While the evidence for the benefit of near-normal glycemic control is not as strong for type 2 diabetes, some studies have demonstrated a modest slowing of progression without reversal of neuronal loss.</a:t>
            </a:r>
          </a:p>
          <a:p>
            <a:endParaRPr lang="en-US" b="1" i="1" dirty="0"/>
          </a:p>
          <a:p>
            <a:r>
              <a:rPr lang="en-US" b="1" i="1" dirty="0"/>
              <a:t>Recommendations for treatment of neuropathy in patients with diabetes include:</a:t>
            </a:r>
          </a:p>
          <a:p>
            <a:endParaRPr lang="en-US" b="1" i="1" dirty="0"/>
          </a:p>
          <a:p>
            <a:pPr marL="171450" indent="-171450">
              <a:buFont typeface="Arial" panose="020B0604020202020204" pitchFamily="34" charset="0"/>
              <a:buChar char="•"/>
            </a:pPr>
            <a:r>
              <a:rPr lang="en-US" dirty="0"/>
              <a:t>Optimize glucose control to prevent or delay the development of neuropathy in patients with T1DM </a:t>
            </a:r>
            <a:r>
              <a:rPr lang="en-US" dirty="0">
                <a:solidFill>
                  <a:schemeClr val="accent6"/>
                </a:solidFill>
              </a:rPr>
              <a:t>A</a:t>
            </a:r>
            <a:r>
              <a:rPr lang="en-US" dirty="0"/>
              <a:t> and to slow the progression in patients with T2DM. </a:t>
            </a:r>
            <a:r>
              <a:rPr lang="en-US" b="1" dirty="0">
                <a:solidFill>
                  <a:schemeClr val="accent6"/>
                </a:solidFill>
              </a:rPr>
              <a:t>B [CLICK]</a:t>
            </a:r>
          </a:p>
          <a:p>
            <a:pPr marL="171450" indent="-171450">
              <a:buFont typeface="Arial" panose="020B0604020202020204" pitchFamily="34" charset="0"/>
              <a:buChar char="•"/>
            </a:pPr>
            <a:endParaRPr lang="en-US" dirty="0">
              <a:solidFill>
                <a:schemeClr val="accent6"/>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Assess and treat patients to reduce pain related to DPN </a:t>
            </a:r>
            <a:r>
              <a:rPr lang="en-US" dirty="0">
                <a:solidFill>
                  <a:schemeClr val="accent6"/>
                </a:solidFill>
              </a:rPr>
              <a:t>B</a:t>
            </a:r>
            <a:r>
              <a:rPr lang="en-US" dirty="0">
                <a:solidFill>
                  <a:srgbClr val="FBE905"/>
                </a:solidFill>
              </a:rPr>
              <a:t> </a:t>
            </a:r>
            <a:r>
              <a:rPr lang="en-US" dirty="0"/>
              <a:t>and symptoms of autonomic neuropathy and to improve quality of life. </a:t>
            </a:r>
            <a:r>
              <a:rPr lang="en-US" b="1" dirty="0">
                <a:solidFill>
                  <a:schemeClr val="accent6"/>
                </a:solidFill>
              </a:rPr>
              <a:t>E [CLICK]</a:t>
            </a:r>
          </a:p>
          <a:p>
            <a:pPr marL="171450" indent="-171450">
              <a:buFont typeface="Arial" panose="020B0604020202020204" pitchFamily="34" charset="0"/>
              <a:buChar char="•"/>
            </a:pPr>
            <a:endParaRPr lang="en-US" dirty="0">
              <a:solidFill>
                <a:schemeClr val="accent6"/>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Either </a:t>
            </a:r>
            <a:r>
              <a:rPr lang="en-US" dirty="0" err="1"/>
              <a:t>pregabalin</a:t>
            </a:r>
            <a:r>
              <a:rPr lang="en-US" dirty="0"/>
              <a:t> or duloxetine are recommended as initial pharmacologic treatments for neuropathic pain in diabetes. </a:t>
            </a:r>
            <a:r>
              <a:rPr lang="en-US" b="1" dirty="0">
                <a:solidFill>
                  <a:srgbClr val="F79646"/>
                </a:solidFill>
              </a:rPr>
              <a:t>A </a:t>
            </a:r>
            <a:r>
              <a:rPr lang="en-US" b="1" dirty="0">
                <a:solidFill>
                  <a:schemeClr val="accent6"/>
                </a:solidFill>
              </a:rPr>
              <a:t>[CLICK]</a:t>
            </a:r>
            <a:endParaRPr lang="en-US" b="1" dirty="0">
              <a:solidFill>
                <a:srgbClr val="F79646"/>
              </a:solidFill>
            </a:endParaRPr>
          </a:p>
          <a:p>
            <a:endParaRPr lang="en-US" dirty="0"/>
          </a:p>
          <a:p>
            <a:r>
              <a:rPr lang="en-US" b="1" dirty="0"/>
              <a:t>[SLIDE]</a:t>
            </a:r>
          </a:p>
        </p:txBody>
      </p:sp>
      <p:sp>
        <p:nvSpPr>
          <p:cNvPr id="41267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AB6CB785-48EF-4B3D-8116-04F12F07D5DA}" type="slidenum">
              <a:rPr lang="en-US" sz="900"/>
              <a:pPr algn="r"/>
              <a:t>50</a:t>
            </a:fld>
            <a:endParaRPr lang="en-US" sz="900"/>
          </a:p>
        </p:txBody>
      </p:sp>
      <p:sp>
        <p:nvSpPr>
          <p:cNvPr id="412677" name="TextBox 4"/>
          <p:cNvSpPr txBox="1">
            <a:spLocks noChangeArrowheads="1"/>
          </p:cNvSpPr>
          <p:nvPr/>
        </p:nvSpPr>
        <p:spPr bwMode="auto">
          <a:xfrm>
            <a:off x="686421" y="7549734"/>
            <a:ext cx="5485158" cy="1475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dirty="0"/>
              <a:t>References</a:t>
            </a:r>
          </a:p>
          <a:p>
            <a:r>
              <a:rPr lang="en-US" sz="900" dirty="0"/>
              <a:t>American Diabetes Association. Standards of medical care in diabetes—2014. Diabetes Care 2014;37(</a:t>
            </a:r>
            <a:r>
              <a:rPr lang="en-US" sz="900" dirty="0" err="1"/>
              <a:t>suppl</a:t>
            </a:r>
            <a:r>
              <a:rPr lang="en-US" sz="900" dirty="0"/>
              <a:t> 1):S46</a:t>
            </a:r>
          </a:p>
          <a:p>
            <a:r>
              <a:rPr lang="en-US" sz="900" dirty="0"/>
              <a:t>Ismail-</a:t>
            </a:r>
            <a:r>
              <a:rPr lang="en-US" sz="900" dirty="0" err="1"/>
              <a:t>Beigi</a:t>
            </a:r>
            <a:r>
              <a:rPr lang="en-US" sz="900" dirty="0"/>
              <a:t> F, Craven T, </a:t>
            </a:r>
            <a:r>
              <a:rPr lang="en-US" sz="900" dirty="0" err="1"/>
              <a:t>Banerji</a:t>
            </a:r>
            <a:r>
              <a:rPr lang="en-US" sz="900" dirty="0"/>
              <a:t> MA, et al for the ACCORD Trial Group. Effect of intensive treatment of </a:t>
            </a:r>
            <a:r>
              <a:rPr lang="en-US" sz="900" dirty="0" err="1"/>
              <a:t>hyperglycaemia</a:t>
            </a:r>
            <a:r>
              <a:rPr lang="en-US" sz="900" dirty="0"/>
              <a:t> on microvascular outcomes in type 2 diabetes: an analysis of the ACCORD </a:t>
            </a:r>
            <a:r>
              <a:rPr lang="en-US" sz="900" dirty="0" err="1"/>
              <a:t>randomised</a:t>
            </a:r>
            <a:r>
              <a:rPr lang="en-US" sz="900" dirty="0"/>
              <a:t> trial. Lancet 2010;376:419–430</a:t>
            </a:r>
          </a:p>
          <a:p>
            <a:r>
              <a:rPr lang="en-US" sz="900" dirty="0" err="1"/>
              <a:t>Bril</a:t>
            </a:r>
            <a:r>
              <a:rPr lang="en-US" sz="900" dirty="0"/>
              <a:t> V, England J, Franklin GM, et al for the American Academy of Neurology; American Association of Neuromuscular and </a:t>
            </a:r>
            <a:r>
              <a:rPr lang="en-US" sz="900" dirty="0" err="1"/>
              <a:t>Electrodiagnostic</a:t>
            </a:r>
            <a:r>
              <a:rPr lang="en-US" sz="900" dirty="0"/>
              <a:t> Medicine; American Academy of Physical Medicine and Rehabilitation. Evidence-based guideline: treatment of painful diabetic neuropathy: report of the American Academy of Neurology, the American Association of Neuromuscular and </a:t>
            </a:r>
            <a:r>
              <a:rPr lang="en-US" sz="900" dirty="0" err="1"/>
              <a:t>Electrodiagnostic</a:t>
            </a:r>
            <a:r>
              <a:rPr lang="en-US" sz="900" dirty="0"/>
              <a:t> Medicine, and the American Academy of Physical Medicine and Rehabilitation. Neurology 2011;76:1758–1765</a:t>
            </a:r>
          </a:p>
        </p:txBody>
      </p:sp>
    </p:spTree>
    <p:extLst>
      <p:ext uri="{BB962C8B-B14F-4D97-AF65-F5344CB8AC3E}">
        <p14:creationId xmlns:p14="http://schemas.microsoft.com/office/powerpoint/2010/main" xmlns="" val="1606373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Appropriate foot care practices are important in diabetes care for a number of reasons: </a:t>
            </a:r>
            <a:r>
              <a:rPr lang="en-US" b="1" dirty="0"/>
              <a:t>[CLICK]</a:t>
            </a:r>
          </a:p>
          <a:p>
            <a:endParaRPr lang="en-US" b="1" dirty="0"/>
          </a:p>
          <a:p>
            <a:pPr marL="0" marR="0" lvl="0" indent="0" algn="l" defTabSz="914400" rtl="0" eaLnBrk="1" fontAlgn="auto" latinLnBrk="0" hangingPunct="1">
              <a:lnSpc>
                <a:spcPct val="100000"/>
              </a:lnSpc>
              <a:spcBef>
                <a:spcPts val="0"/>
              </a:spcBef>
              <a:spcAft>
                <a:spcPts val="0"/>
              </a:spcAft>
              <a:buClrTx/>
              <a:buSzTx/>
              <a:buFont typeface="Calibri" pitchFamily="34" charset="0"/>
              <a:buAutoNum type="arabicPeriod"/>
              <a:tabLst/>
              <a:defRPr/>
            </a:pPr>
            <a:r>
              <a:rPr lang="en-US" dirty="0"/>
              <a:t> Foot ulcers and amputation are common and represent major causes of morbidity and mortality.  </a:t>
            </a:r>
            <a:r>
              <a:rPr lang="en-US" b="1" dirty="0"/>
              <a:t>[CLICK]</a:t>
            </a:r>
          </a:p>
          <a:p>
            <a:pPr>
              <a:buFont typeface="Calibri" pitchFamily="34" charset="0"/>
              <a:buAutoNum type="arabicPeriod"/>
            </a:pPr>
            <a:endParaRPr lang="en-US" b="1" dirty="0"/>
          </a:p>
          <a:p>
            <a:pPr marL="0" marR="0" lvl="0" indent="0" algn="l" defTabSz="914400" rtl="0" eaLnBrk="1" fontAlgn="auto" latinLnBrk="0" hangingPunct="1">
              <a:lnSpc>
                <a:spcPct val="100000"/>
              </a:lnSpc>
              <a:spcBef>
                <a:spcPts val="0"/>
              </a:spcBef>
              <a:spcAft>
                <a:spcPts val="0"/>
              </a:spcAft>
              <a:buClrTx/>
              <a:buSzTx/>
              <a:buFont typeface="Calibri" pitchFamily="34" charset="0"/>
              <a:buAutoNum type="arabicPeriod"/>
              <a:tabLst/>
              <a:defRPr/>
            </a:pPr>
            <a:r>
              <a:rPr lang="en-US" dirty="0"/>
              <a:t> Early recognition and treatment of feet at risk for ulcers and amputation can delay or prevent adverse outcomes. </a:t>
            </a:r>
            <a:r>
              <a:rPr lang="en-US" b="1" dirty="0"/>
              <a:t>[CLICK]</a:t>
            </a:r>
          </a:p>
          <a:p>
            <a:endParaRPr lang="en-US" dirty="0"/>
          </a:p>
          <a:p>
            <a:r>
              <a:rPr lang="en-US" b="1" dirty="0"/>
              <a:t>[SLIDE]</a:t>
            </a:r>
          </a:p>
          <a:p>
            <a:endParaRPr lang="en-US" b="1" dirty="0"/>
          </a:p>
          <a:p>
            <a:endParaRPr lang="en-US" b="1" dirty="0"/>
          </a:p>
          <a:p>
            <a:endParaRPr lang="en-US" b="1" dirty="0"/>
          </a:p>
        </p:txBody>
      </p:sp>
      <p:sp>
        <p:nvSpPr>
          <p:cNvPr id="4106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710D2F-ABD1-456B-8B5D-9C5F19F00FFB}" type="slidenum">
              <a:rPr lang="en-US" sz="900"/>
              <a:pPr algn="r"/>
              <a:t>51</a:t>
            </a:fld>
            <a:endParaRPr lang="en-US" sz="900"/>
          </a:p>
        </p:txBody>
      </p:sp>
      <p:sp>
        <p:nvSpPr>
          <p:cNvPr id="410629"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1):S45</a:t>
            </a:r>
          </a:p>
        </p:txBody>
      </p:sp>
    </p:spTree>
    <p:extLst>
      <p:ext uri="{BB962C8B-B14F-4D97-AF65-F5344CB8AC3E}">
        <p14:creationId xmlns:p14="http://schemas.microsoft.com/office/powerpoint/2010/main" xmlns="" val="532927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p:txBody>
          <a:bodyPr>
            <a:normAutofit fontScale="92500"/>
          </a:bodyPr>
          <a:lstStyle/>
          <a:p>
            <a:pPr algn="l"/>
            <a:r>
              <a:rPr lang="en-US" sz="1200" dirty="0">
                <a:solidFill>
                  <a:schemeClr val="bg1"/>
                </a:solidFill>
                <a:latin typeface="Helvetica" panose="020B0604020202020204" pitchFamily="34" charset="0"/>
                <a:cs typeface="Helvetica" panose="020B0604020202020204" pitchFamily="34" charset="0"/>
              </a:rPr>
              <a:t>Risk of ulcers or amputations is increased in people with the following risk factors:</a:t>
            </a:r>
          </a:p>
          <a:p>
            <a:endParaRPr lang="en-US" dirty="0"/>
          </a:p>
          <a:p>
            <a:pPr indent="-228600">
              <a:spcBef>
                <a:spcPts val="1200"/>
              </a:spcBef>
              <a:buFont typeface="Arial" panose="020B0604020202020204" pitchFamily="34" charset="0"/>
              <a:buChar char="•"/>
            </a:pPr>
            <a:r>
              <a:rPr lang="en-US" dirty="0"/>
              <a:t>Poor glycemic control</a:t>
            </a:r>
          </a:p>
          <a:p>
            <a:pPr indent="-228600">
              <a:spcBef>
                <a:spcPts val="1200"/>
              </a:spcBef>
              <a:buFont typeface="Arial" panose="020B0604020202020204" pitchFamily="34" charset="0"/>
              <a:buChar char="•"/>
            </a:pPr>
            <a:r>
              <a:rPr lang="en-US" dirty="0"/>
              <a:t>Peripheral neuropathy with loss of protective sensation (LOPS)</a:t>
            </a:r>
          </a:p>
          <a:p>
            <a:pPr indent="-228600">
              <a:spcBef>
                <a:spcPts val="1200"/>
              </a:spcBef>
              <a:buFont typeface="Arial" panose="020B0604020202020204" pitchFamily="34" charset="0"/>
              <a:buChar char="•"/>
            </a:pPr>
            <a:r>
              <a:rPr lang="en-US" dirty="0"/>
              <a:t>Cigarette smoking</a:t>
            </a:r>
          </a:p>
          <a:p>
            <a:pPr indent="-228600">
              <a:spcBef>
                <a:spcPts val="1200"/>
              </a:spcBef>
              <a:buFont typeface="Arial" panose="020B0604020202020204" pitchFamily="34" charset="0"/>
              <a:buChar char="•"/>
            </a:pPr>
            <a:r>
              <a:rPr lang="en-US" dirty="0"/>
              <a:t>Foot deformities</a:t>
            </a:r>
          </a:p>
          <a:p>
            <a:pPr indent="-228600">
              <a:spcBef>
                <a:spcPts val="1200"/>
              </a:spcBef>
              <a:buFont typeface="Arial" panose="020B0604020202020204" pitchFamily="34" charset="0"/>
              <a:buChar char="•"/>
            </a:pPr>
            <a:r>
              <a:rPr lang="en-US" dirty="0" err="1"/>
              <a:t>Preulcerative</a:t>
            </a:r>
            <a:r>
              <a:rPr lang="en-US" dirty="0"/>
              <a:t> callus or corn</a:t>
            </a:r>
          </a:p>
          <a:p>
            <a:pPr indent="-228600">
              <a:spcBef>
                <a:spcPts val="1200"/>
              </a:spcBef>
              <a:buFont typeface="Arial" panose="020B0604020202020204" pitchFamily="34" charset="0"/>
              <a:buChar char="•"/>
            </a:pPr>
            <a:r>
              <a:rPr lang="en-US" dirty="0"/>
              <a:t>PAD</a:t>
            </a:r>
          </a:p>
          <a:p>
            <a:pPr indent="-228600">
              <a:spcBef>
                <a:spcPts val="1200"/>
              </a:spcBef>
              <a:buFont typeface="Arial" panose="020B0604020202020204" pitchFamily="34" charset="0"/>
              <a:buChar char="•"/>
            </a:pPr>
            <a:r>
              <a:rPr lang="en-US" dirty="0"/>
              <a:t>History of foot ulcer</a:t>
            </a:r>
          </a:p>
          <a:p>
            <a:pPr indent="-228600">
              <a:spcBef>
                <a:spcPts val="1200"/>
              </a:spcBef>
              <a:buFont typeface="Arial" panose="020B0604020202020204" pitchFamily="34" charset="0"/>
              <a:buChar char="•"/>
            </a:pPr>
            <a:r>
              <a:rPr lang="en-US" dirty="0"/>
              <a:t>Amputation</a:t>
            </a:r>
          </a:p>
          <a:p>
            <a:pPr indent="-228600">
              <a:spcBef>
                <a:spcPts val="1200"/>
              </a:spcBef>
              <a:buFont typeface="Arial" panose="020B0604020202020204" pitchFamily="34" charset="0"/>
              <a:buChar char="•"/>
            </a:pPr>
            <a:r>
              <a:rPr lang="en-US" dirty="0"/>
              <a:t>Visual impairment</a:t>
            </a:r>
          </a:p>
          <a:p>
            <a:pPr indent="-228600">
              <a:spcBef>
                <a:spcPts val="1200"/>
              </a:spcBef>
              <a:buFont typeface="Arial" panose="020B0604020202020204" pitchFamily="34" charset="0"/>
              <a:buChar char="•"/>
            </a:pPr>
            <a:r>
              <a:rPr lang="en-US" dirty="0"/>
              <a:t>DKD (especially patients on dialysis)</a:t>
            </a:r>
          </a:p>
          <a:p>
            <a:pPr indent="-228600">
              <a:spcBef>
                <a:spcPts val="1200"/>
              </a:spcBef>
              <a:buFont typeface="Arial" panose="020B0604020202020204" pitchFamily="34" charset="0"/>
              <a:buChar char="•"/>
            </a:pPr>
            <a:endParaRPr lang="en-US" dirty="0"/>
          </a:p>
          <a:p>
            <a:r>
              <a:rPr lang="en-US" b="1" dirty="0"/>
              <a:t>[SLIDE]</a:t>
            </a:r>
          </a:p>
          <a:p>
            <a:endParaRPr lang="en-US" b="1" dirty="0"/>
          </a:p>
          <a:p>
            <a:endParaRPr lang="en-US" b="1" dirty="0"/>
          </a:p>
          <a:p>
            <a:endParaRPr lang="en-US" b="1" dirty="0"/>
          </a:p>
        </p:txBody>
      </p:sp>
      <p:sp>
        <p:nvSpPr>
          <p:cNvPr id="41062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42710D2F-ABD1-456B-8B5D-9C5F19F00FFB}" type="slidenum">
              <a:rPr lang="en-US" sz="900"/>
              <a:pPr algn="r"/>
              <a:t>52</a:t>
            </a:fld>
            <a:endParaRPr lang="en-US" sz="900"/>
          </a:p>
        </p:txBody>
      </p:sp>
      <p:sp>
        <p:nvSpPr>
          <p:cNvPr id="410629" name="TextBox 4"/>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1):S45</a:t>
            </a:r>
          </a:p>
        </p:txBody>
      </p:sp>
    </p:spTree>
    <p:extLst>
      <p:ext uri="{BB962C8B-B14F-4D97-AF65-F5344CB8AC3E}">
        <p14:creationId xmlns:p14="http://schemas.microsoft.com/office/powerpoint/2010/main" xmlns="" val="561625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xfrm>
            <a:off x="686421" y="4342464"/>
            <a:ext cx="5485158" cy="3975516"/>
          </a:xfrm>
        </p:spPr>
        <p:txBody>
          <a:bodyPr/>
          <a:lstStyle/>
          <a:p>
            <a:pPr marL="171450" indent="-171450">
              <a:spcBef>
                <a:spcPts val="1200"/>
              </a:spcBef>
              <a:buFont typeface="Arial" panose="020B0604020202020204" pitchFamily="34" charset="0"/>
              <a:buChar char="•"/>
            </a:pPr>
            <a:r>
              <a:rPr lang="en-US" dirty="0"/>
              <a:t>The examination should include inspection of the skin, assessment of foot deformities, neurologic assessment (10-g monofilament testing with at least one other assessment: pinprick, temperature, vibration), and vascular assessment including pulses in the legs and feet. </a:t>
            </a:r>
            <a:r>
              <a:rPr lang="en-US" b="1" dirty="0">
                <a:solidFill>
                  <a:schemeClr val="accent6"/>
                </a:solidFill>
              </a:rPr>
              <a:t>B</a:t>
            </a:r>
          </a:p>
          <a:p>
            <a:pPr marL="171450" indent="-171450">
              <a:spcBef>
                <a:spcPts val="1200"/>
              </a:spcBef>
              <a:buFont typeface="Arial" panose="020B0604020202020204" pitchFamily="34" charset="0"/>
              <a:buChar char="•"/>
            </a:pPr>
            <a:endParaRPr lang="en-US" dirty="0">
              <a:solidFill>
                <a:schemeClr val="accent6"/>
              </a:solidFill>
            </a:endParaRPr>
          </a:p>
          <a:p>
            <a:pPr marL="171450" indent="-171450">
              <a:spcBef>
                <a:spcPts val="1200"/>
              </a:spcBef>
              <a:buFont typeface="Arial" panose="020B0604020202020204" pitchFamily="34" charset="0"/>
              <a:buChar char="•"/>
            </a:pPr>
            <a:r>
              <a:rPr lang="en-US" dirty="0"/>
              <a:t>Patients with symptoms of claudication or decreased or absent pedal pulses should be referred for ABI and for further vascular assessment as appropriate. </a:t>
            </a:r>
            <a:r>
              <a:rPr lang="en-US" b="1" dirty="0">
                <a:solidFill>
                  <a:schemeClr val="accent6"/>
                </a:solidFill>
              </a:rPr>
              <a:t>C</a:t>
            </a:r>
          </a:p>
          <a:p>
            <a:pPr>
              <a:buFont typeface="Arial" pitchFamily="34" charset="0"/>
              <a:buNone/>
            </a:pPr>
            <a:endParaRPr lang="en-US" b="1" dirty="0"/>
          </a:p>
          <a:p>
            <a:pPr>
              <a:buFont typeface="Arial" pitchFamily="34" charset="0"/>
              <a:buNone/>
            </a:pPr>
            <a:r>
              <a:rPr lang="en-US" b="1" dirty="0"/>
              <a:t>[SLIDE]</a:t>
            </a:r>
          </a:p>
        </p:txBody>
      </p:sp>
      <p:sp>
        <p:nvSpPr>
          <p:cNvPr id="4137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9FBA67-6E69-42D4-9DEF-09490A480297}" type="slidenum">
              <a:rPr lang="en-US" sz="900"/>
              <a:pPr algn="r"/>
              <a:t>53</a:t>
            </a:fld>
            <a:endParaRPr lang="en-US" sz="900"/>
          </a:p>
        </p:txBody>
      </p:sp>
      <p:sp>
        <p:nvSpPr>
          <p:cNvPr id="413701"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2014;36(suppl 1):S47–S48</a:t>
            </a:r>
          </a:p>
        </p:txBody>
      </p:sp>
    </p:spTree>
    <p:extLst>
      <p:ext uri="{BB962C8B-B14F-4D97-AF65-F5344CB8AC3E}">
        <p14:creationId xmlns:p14="http://schemas.microsoft.com/office/powerpoint/2010/main" xmlns="" val="326248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Custom animation effects: spotlight text</a:t>
            </a:r>
          </a:p>
          <a:p>
            <a:r>
              <a:rPr lang="en-US" sz="1400" dirty="0"/>
              <a:t>(Intermediate)</a:t>
            </a:r>
          </a:p>
          <a:p>
            <a:endParaRPr lang="en-US" sz="1200" dirty="0"/>
          </a:p>
          <a:p>
            <a:endParaRPr lang="en-US" sz="1200" dirty="0"/>
          </a:p>
          <a:p>
            <a:r>
              <a:rPr lang="en-US" sz="1200" dirty="0"/>
              <a:t>To reproduce the text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t>On the </a:t>
            </a:r>
            <a:r>
              <a:rPr lang="en-US" sz="1200" b="1" i="0" dirty="0"/>
              <a:t>Home</a:t>
            </a:r>
            <a:r>
              <a:rPr lang="en-US" sz="1200" i="0" dirty="0"/>
              <a:t> tab, in the</a:t>
            </a:r>
            <a:r>
              <a:rPr lang="en-US" sz="1200" i="0" baseline="0" dirty="0"/>
              <a:t> </a:t>
            </a:r>
            <a:r>
              <a:rPr lang="en-US" sz="1200" b="1" i="0" baseline="0" dirty="0"/>
              <a:t>Slides</a:t>
            </a:r>
            <a:r>
              <a:rPr lang="en-US" sz="1200" i="0" baseline="0" dirty="0"/>
              <a:t> group, click </a:t>
            </a:r>
            <a:r>
              <a:rPr lang="en-US" sz="1200" b="1" i="0" baseline="0" dirty="0"/>
              <a:t>Layout</a:t>
            </a:r>
            <a:r>
              <a:rPr lang="en-US" sz="1200" i="0" baseline="0" dirty="0"/>
              <a:t>, and then click </a:t>
            </a:r>
            <a:r>
              <a:rPr lang="en-US" sz="1200" b="1" i="0" baseline="0" dirty="0"/>
              <a:t>Blank</a:t>
            </a:r>
            <a:r>
              <a:rPr lang="en-US" sz="1200" i="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t>On</a:t>
            </a:r>
            <a:r>
              <a:rPr lang="en-US" sz="1200" i="0" baseline="0" dirty="0"/>
              <a:t> the </a:t>
            </a:r>
            <a:r>
              <a:rPr lang="en-US" sz="1200" b="1" i="0" baseline="0" dirty="0"/>
              <a:t>Insert</a:t>
            </a:r>
            <a:r>
              <a:rPr lang="en-US" sz="1200" i="0" baseline="0" dirty="0"/>
              <a:t> tab, in the </a:t>
            </a:r>
            <a:r>
              <a:rPr lang="en-US" sz="1200" b="1" i="0" baseline="0" dirty="0"/>
              <a:t>Text</a:t>
            </a:r>
            <a:r>
              <a:rPr lang="en-US" sz="1200" i="0" baseline="0" dirty="0"/>
              <a:t> group, click </a:t>
            </a:r>
            <a:r>
              <a:rPr lang="en-US" sz="1200" b="1" i="0" baseline="0" dirty="0"/>
              <a:t>Text Box</a:t>
            </a:r>
            <a:r>
              <a:rPr lang="en-US" sz="1200" i="0" baseline="0" dirty="0"/>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t>Enter text in the text box and select the text. O</a:t>
            </a:r>
            <a:r>
              <a:rPr lang="en-US" sz="1200" i="0" dirty="0"/>
              <a:t>n the </a:t>
            </a:r>
            <a:r>
              <a:rPr lang="en-US" sz="1200" b="1" i="0" dirty="0"/>
              <a:t>Home</a:t>
            </a:r>
            <a:r>
              <a:rPr lang="en-US" sz="1200" i="0" baseline="0" dirty="0"/>
              <a:t> tab, in the </a:t>
            </a:r>
            <a:r>
              <a:rPr lang="en-US" sz="1200" b="1" i="0" baseline="0" dirty="0"/>
              <a:t>Font</a:t>
            </a:r>
            <a:r>
              <a:rPr lang="en-US" sz="1200" i="0" baseline="0" dirty="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t>In the </a:t>
            </a:r>
            <a:r>
              <a:rPr lang="en-US" sz="1200" b="1" i="0" baseline="0" dirty="0"/>
              <a:t>Font</a:t>
            </a:r>
            <a:r>
              <a:rPr lang="en-US" sz="1200" i="0" baseline="0" dirty="0"/>
              <a:t> list, select </a:t>
            </a:r>
            <a:r>
              <a:rPr lang="en-US" sz="1200" b="1" i="0" baseline="0" dirty="0"/>
              <a:t>Arial Black</a:t>
            </a:r>
            <a:r>
              <a:rPr lang="en-US" sz="1200" b="0" i="0" baseline="0" dirty="0"/>
              <a:t>.</a:t>
            </a:r>
            <a:endParaRPr lang="en-US" sz="1200" i="0" baseline="0" dirty="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t>In the </a:t>
            </a:r>
            <a:r>
              <a:rPr lang="en-US" sz="1200" b="1" i="0" baseline="0" dirty="0"/>
              <a:t>Font Size </a:t>
            </a:r>
            <a:r>
              <a:rPr lang="en-US" sz="1200" i="0" baseline="0" dirty="0"/>
              <a:t>box, enter </a:t>
            </a:r>
            <a:r>
              <a:rPr lang="en-US" sz="1200" b="1" i="0" baseline="0" dirty="0"/>
              <a:t>50</a:t>
            </a:r>
            <a:r>
              <a:rPr lang="en-US" sz="1200" b="0" i="0" baseline="0" dirty="0"/>
              <a:t>.</a:t>
            </a:r>
            <a:endParaRPr lang="en-US" sz="1200" i="0" baseline="0" dirty="0"/>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t>Click </a:t>
            </a:r>
            <a:r>
              <a:rPr lang="en-US" sz="1200" b="1" i="0" baseline="0" dirty="0"/>
              <a:t>Bold</a:t>
            </a:r>
            <a:r>
              <a:rPr lang="en-US" sz="1200" i="0" baseline="0"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t>O</a:t>
            </a:r>
            <a:r>
              <a:rPr lang="en-US" sz="1200" i="0" dirty="0"/>
              <a:t>n the </a:t>
            </a:r>
            <a:r>
              <a:rPr lang="en-US" sz="1200" b="1" i="0" dirty="0"/>
              <a:t>Home</a:t>
            </a:r>
            <a:r>
              <a:rPr lang="en-US" sz="1200" i="0" baseline="0" dirty="0"/>
              <a:t> tab, in the </a:t>
            </a:r>
            <a:r>
              <a:rPr lang="en-US" sz="1200" b="1" i="0" baseline="0" dirty="0"/>
              <a:t>Paragraph</a:t>
            </a:r>
            <a:r>
              <a:rPr lang="en-US" sz="1200" i="0" baseline="0" dirty="0"/>
              <a:t> group, click </a:t>
            </a:r>
            <a:r>
              <a:rPr lang="en-US" sz="1200" b="1" i="0" baseline="0" dirty="0"/>
              <a:t>Center </a:t>
            </a:r>
            <a:r>
              <a:rPr lang="en-US" sz="1200" i="0" baseline="0" dirty="0"/>
              <a:t>to center the text in the text box.</a:t>
            </a:r>
          </a:p>
          <a:p>
            <a:pPr marL="228600" lvl="0" indent="-228600">
              <a:buFont typeface="+mj-lt"/>
              <a:buAutoNum type="arabicPeriod"/>
            </a:pPr>
            <a:r>
              <a:rPr lang="en-US" sz="1200" dirty="0"/>
              <a:t>Select the text box. Under </a:t>
            </a:r>
            <a:r>
              <a:rPr lang="en-US" sz="1200" b="1" dirty="0"/>
              <a:t>Drawing</a:t>
            </a:r>
            <a:r>
              <a:rPr lang="en-US" sz="1200" b="1" baseline="0" dirty="0"/>
              <a:t> Tools</a:t>
            </a:r>
            <a:r>
              <a:rPr lang="en-US" sz="1200" b="0" baseline="0" dirty="0"/>
              <a:t>, on the </a:t>
            </a:r>
            <a:r>
              <a:rPr lang="en-US" sz="1200" b="1" baseline="0" dirty="0"/>
              <a:t>Format</a:t>
            </a:r>
            <a:r>
              <a:rPr lang="en-US" sz="1200" b="0" baseline="0" dirty="0"/>
              <a:t> tab, in bottom right corner of the </a:t>
            </a:r>
            <a:r>
              <a:rPr lang="en-US" sz="1200" b="1" baseline="0" dirty="0"/>
              <a:t>WordArt Styles</a:t>
            </a:r>
            <a:r>
              <a:rPr lang="en-US" sz="1200" b="0" baseline="0" dirty="0"/>
              <a:t>, click the </a:t>
            </a:r>
            <a:r>
              <a:rPr lang="en-US" sz="1200" b="1" baseline="0" dirty="0"/>
              <a:t>Format Text Effects </a:t>
            </a:r>
            <a:r>
              <a:rPr lang="en-US" sz="1200" b="0" baseline="0" dirty="0"/>
              <a:t>dialog box launcher. In the</a:t>
            </a:r>
            <a:r>
              <a:rPr lang="en-US" sz="1200" b="1" baseline="0" dirty="0"/>
              <a:t> Format Text Effects </a:t>
            </a:r>
            <a:r>
              <a:rPr lang="en-US" sz="1200" b="0" baseline="0" dirty="0"/>
              <a:t>dialog box,</a:t>
            </a:r>
            <a:r>
              <a:rPr lang="en-US" sz="1200" b="1" baseline="0" dirty="0"/>
              <a:t> </a:t>
            </a:r>
            <a:r>
              <a:rPr lang="en-US" sz="1200" b="0" baseline="0" dirty="0"/>
              <a:t>click </a:t>
            </a:r>
            <a:r>
              <a:rPr lang="en-US" sz="1200" b="1" baseline="0" dirty="0"/>
              <a:t>Text Fill </a:t>
            </a:r>
            <a:r>
              <a:rPr lang="en-US" sz="1200" b="0" baseline="0" dirty="0"/>
              <a:t>in the left pane, select </a:t>
            </a:r>
            <a:r>
              <a:rPr lang="en-US" sz="1200" b="1" baseline="0" dirty="0"/>
              <a:t>Gradient fill </a:t>
            </a:r>
            <a:r>
              <a:rPr lang="en-US" sz="1200" b="0" baseline="0" dirty="0"/>
              <a:t>in the </a:t>
            </a:r>
            <a:r>
              <a:rPr lang="en-US" sz="1200" b="1" baseline="0" dirty="0"/>
              <a:t>Text Fill </a:t>
            </a:r>
            <a:r>
              <a:rPr lang="en-US" sz="1200" b="0" baseline="0" dirty="0"/>
              <a:t>pane, and then do the following: </a:t>
            </a:r>
          </a:p>
          <a:p>
            <a:pPr marL="685800" lvl="1" indent="-228600">
              <a:buFont typeface="Arial" pitchFamily="34" charset="0"/>
              <a:buChar char="•"/>
            </a:pPr>
            <a:r>
              <a:rPr lang="en-US" sz="1200" b="0" i="0" kern="1200" baseline="0" dirty="0">
                <a:solidFill>
                  <a:schemeClr val="tx1"/>
                </a:solidFill>
                <a:latin typeface="+mn-lt"/>
                <a:ea typeface="+mn-ea"/>
                <a:cs typeface="+mn-cs"/>
              </a:rPr>
              <a:t>In the </a:t>
            </a:r>
            <a:r>
              <a:rPr lang="en-US" sz="1200" b="1" i="0" kern="1200" baseline="0" dirty="0">
                <a:solidFill>
                  <a:schemeClr val="tx1"/>
                </a:solidFill>
                <a:latin typeface="+mn-lt"/>
                <a:ea typeface="+mn-ea"/>
                <a:cs typeface="+mn-cs"/>
              </a:rPr>
              <a:t>Type</a:t>
            </a:r>
            <a:r>
              <a:rPr lang="en-US" sz="1200" b="0" i="0" kern="1200" baseline="0" dirty="0">
                <a:solidFill>
                  <a:schemeClr val="tx1"/>
                </a:solidFill>
                <a:latin typeface="+mn-lt"/>
                <a:ea typeface="+mn-ea"/>
                <a:cs typeface="+mn-cs"/>
              </a:rPr>
              <a:t> list, select </a:t>
            </a:r>
            <a:r>
              <a:rPr lang="en-US" sz="1200" b="1" i="0" kern="1200" baseline="0" dirty="0">
                <a:solidFill>
                  <a:schemeClr val="tx1"/>
                </a:solidFill>
                <a:latin typeface="+mn-lt"/>
                <a:ea typeface="+mn-ea"/>
                <a:cs typeface="+mn-cs"/>
              </a:rPr>
              <a:t>Linear</a:t>
            </a:r>
            <a:r>
              <a:rPr lang="en-US" sz="1200" b="0" i="0" kern="1200" baseline="0" dirty="0">
                <a:solidFill>
                  <a:schemeClr val="tx1"/>
                </a:solidFill>
                <a:latin typeface="+mn-lt"/>
                <a:ea typeface="+mn-ea"/>
                <a:cs typeface="+mn-cs"/>
              </a:rPr>
              <a:t>.</a:t>
            </a:r>
          </a:p>
          <a:p>
            <a:pPr marL="685800" lvl="1" indent="-228600">
              <a:buFont typeface="Arial" pitchFamily="34" charset="0"/>
              <a:buChar char="•"/>
            </a:pPr>
            <a:r>
              <a:rPr lang="en-US" sz="1200" b="0" i="0" kern="1200" baseline="0" dirty="0">
                <a:solidFill>
                  <a:schemeClr val="tx1"/>
                </a:solidFill>
                <a:latin typeface="+mn-lt"/>
                <a:ea typeface="+mn-ea"/>
                <a:cs typeface="+mn-cs"/>
              </a:rPr>
              <a:t>Click the button next to </a:t>
            </a:r>
            <a:r>
              <a:rPr lang="en-US" sz="1200" b="1" i="0" kern="1200" baseline="0" dirty="0">
                <a:solidFill>
                  <a:schemeClr val="tx1"/>
                </a:solidFill>
                <a:latin typeface="+mn-lt"/>
                <a:ea typeface="+mn-ea"/>
                <a:cs typeface="+mn-cs"/>
              </a:rPr>
              <a:t>Direction</a:t>
            </a:r>
            <a:r>
              <a:rPr lang="en-US" sz="1200" b="0" i="0" kern="1200" baseline="0" dirty="0">
                <a:solidFill>
                  <a:schemeClr val="tx1"/>
                </a:solidFill>
                <a:latin typeface="+mn-lt"/>
                <a:ea typeface="+mn-ea"/>
                <a:cs typeface="+mn-cs"/>
              </a:rPr>
              <a:t>, and then click  </a:t>
            </a:r>
            <a:r>
              <a:rPr lang="en-US" sz="1200" b="1" i="0" kern="1200" baseline="0" dirty="0">
                <a:solidFill>
                  <a:schemeClr val="tx1"/>
                </a:solidFill>
                <a:latin typeface="+mn-lt"/>
                <a:ea typeface="+mn-ea"/>
                <a:cs typeface="+mn-cs"/>
              </a:rPr>
              <a:t>Linear Down </a:t>
            </a:r>
            <a:r>
              <a:rPr lang="en-US" sz="1200" b="0" i="0" kern="1200" baseline="0" dirty="0">
                <a:solidFill>
                  <a:schemeClr val="tx1"/>
                </a:solidFill>
                <a:latin typeface="+mn-lt"/>
                <a:ea typeface="+mn-ea"/>
                <a:cs typeface="+mn-cs"/>
              </a:rPr>
              <a:t>(first row, second option from the left).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defRPr/>
            </a:pPr>
            <a:r>
              <a:rPr lang="en-US" sz="1200" dirty="0"/>
              <a:t>Click the button next to </a:t>
            </a:r>
            <a:r>
              <a:rPr lang="en-US" sz="1200" b="1" dirty="0"/>
              <a:t>Color</a:t>
            </a:r>
            <a:r>
              <a:rPr lang="en-US" sz="1200" dirty="0"/>
              <a:t>, and</a:t>
            </a:r>
            <a:r>
              <a:rPr lang="en-US" sz="1200" baseline="0" dirty="0"/>
              <a:t> then under </a:t>
            </a:r>
            <a:r>
              <a:rPr lang="en-US" sz="1200" b="1" baseline="0" dirty="0"/>
              <a:t>Theme Colors </a:t>
            </a:r>
            <a:r>
              <a:rPr lang="en-US" sz="1200" dirty="0"/>
              <a:t>click </a:t>
            </a:r>
            <a:r>
              <a:rPr lang="en-US" sz="1200" b="1" dirty="0"/>
              <a:t>Black, Text 1, Lighter 35%</a:t>
            </a:r>
            <a:r>
              <a:rPr lang="en-US" sz="1200" b="0" baseline="0" dirty="0"/>
              <a:t> (third row, second option from the left)</a:t>
            </a:r>
            <a:r>
              <a:rPr lang="en-US" sz="1200" dirty="0"/>
              <a: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defRPr/>
            </a:pPr>
            <a:r>
              <a:rPr lang="en-US" sz="1200" dirty="0"/>
              <a:t>Click the button next to </a:t>
            </a:r>
            <a:r>
              <a:rPr lang="en-US" sz="1200" b="1" dirty="0"/>
              <a:t>Color</a:t>
            </a:r>
            <a:r>
              <a:rPr lang="en-US" sz="1200" dirty="0"/>
              <a:t>, and</a:t>
            </a:r>
            <a:r>
              <a:rPr lang="en-US" sz="1200" baseline="0" dirty="0"/>
              <a:t> then under </a:t>
            </a:r>
            <a:r>
              <a:rPr lang="en-US" sz="1200" b="1" baseline="0" dirty="0"/>
              <a:t>Theme Colors </a:t>
            </a:r>
            <a:r>
              <a:rPr lang="en-US" sz="1200" dirty="0"/>
              <a:t>click </a:t>
            </a:r>
            <a:r>
              <a:rPr lang="en-US" sz="1200" b="1" dirty="0"/>
              <a:t>Black</a:t>
            </a:r>
            <a:r>
              <a:rPr lang="en-US" sz="1200" b="1" baseline="0" dirty="0"/>
              <a:t>, Text 1 </a:t>
            </a:r>
            <a:r>
              <a:rPr lang="en-US" sz="1200" b="0" baseline="0" dirty="0"/>
              <a:t>(first row, second option from the left)</a:t>
            </a:r>
            <a:r>
              <a:rPr lang="en-US" sz="1200"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Also</a:t>
            </a:r>
            <a:r>
              <a:rPr lang="en-US" sz="1200" kern="1200" baseline="0" dirty="0">
                <a:solidFill>
                  <a:schemeClr val="tx1"/>
                </a:solidFill>
                <a:latin typeface="+mn-lt"/>
                <a:ea typeface="+mn-ea"/>
                <a:cs typeface="+mn-cs"/>
              </a:rPr>
              <a:t> in </a:t>
            </a:r>
            <a:r>
              <a:rPr lang="en-US" sz="1200" b="0" baseline="0" dirty="0"/>
              <a:t>the</a:t>
            </a:r>
            <a:r>
              <a:rPr lang="en-US" sz="1200" b="1" baseline="0" dirty="0"/>
              <a:t> Format Text Effects </a:t>
            </a:r>
            <a:r>
              <a:rPr lang="en-US" sz="1200" b="0" baseline="0" dirty="0"/>
              <a:t>dialog box,</a:t>
            </a:r>
            <a:r>
              <a:rPr lang="en-US" sz="1200" b="1" baseline="0" dirty="0"/>
              <a:t> </a:t>
            </a:r>
            <a:r>
              <a:rPr lang="en-US" sz="1200" b="0" baseline="0" dirty="0"/>
              <a:t>click </a:t>
            </a:r>
            <a:r>
              <a:rPr lang="en-US" sz="1200" b="1" kern="1200" dirty="0">
                <a:solidFill>
                  <a:schemeClr val="tx1"/>
                </a:solidFill>
                <a:latin typeface="+mn-lt"/>
                <a:ea typeface="+mn-ea"/>
                <a:cs typeface="+mn-cs"/>
              </a:rPr>
              <a:t>3-D Format </a:t>
            </a:r>
            <a:r>
              <a:rPr lang="en-US" sz="1200" b="0" baseline="0" dirty="0"/>
              <a:t>in the left pane</a:t>
            </a:r>
            <a:r>
              <a:rPr lang="en-US" sz="1200" kern="1200" dirty="0">
                <a:solidFill>
                  <a:schemeClr val="tx1"/>
                </a:solidFill>
                <a:latin typeface="+mn-lt"/>
                <a:ea typeface="+mn-ea"/>
                <a:cs typeface="+mn-cs"/>
              </a:rPr>
              <a:t>, and then do the following in the </a:t>
            </a:r>
            <a:r>
              <a:rPr lang="en-US" sz="1200" b="1" kern="1200" dirty="0">
                <a:solidFill>
                  <a:schemeClr val="tx1"/>
                </a:solidFill>
                <a:latin typeface="+mn-lt"/>
                <a:ea typeface="+mn-ea"/>
                <a:cs typeface="+mn-cs"/>
              </a:rPr>
              <a:t>3-D Format</a:t>
            </a:r>
            <a:r>
              <a:rPr lang="en-US" sz="1200" kern="1200" dirty="0">
                <a:solidFill>
                  <a:schemeClr val="tx1"/>
                </a:solidFill>
                <a:latin typeface="+mn-lt"/>
                <a:ea typeface="+mn-ea"/>
                <a:cs typeface="+mn-cs"/>
              </a:rPr>
              <a:t> 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Under </a:t>
            </a:r>
            <a:r>
              <a:rPr lang="en-US" sz="1200" b="1" i="0" baseline="0" dirty="0">
                <a:latin typeface="+mn-lt"/>
              </a:rPr>
              <a:t>Bevel</a:t>
            </a:r>
            <a:r>
              <a:rPr lang="en-US" sz="1200" b="0" i="0" baseline="0" dirty="0">
                <a:latin typeface="+mn-lt"/>
              </a:rPr>
              <a:t>, click the button next to </a:t>
            </a:r>
            <a:r>
              <a:rPr lang="en-US" sz="1200" b="1" i="0" baseline="0" dirty="0">
                <a:latin typeface="+mn-lt"/>
              </a:rPr>
              <a:t>Top</a:t>
            </a:r>
            <a:r>
              <a:rPr lang="en-US" sz="1200" b="0" i="0" baseline="0" dirty="0">
                <a:latin typeface="+mn-lt"/>
              </a:rPr>
              <a:t>, and then under </a:t>
            </a:r>
            <a:r>
              <a:rPr lang="en-US" sz="1200" b="1" i="0" baseline="0" dirty="0">
                <a:latin typeface="+mn-lt"/>
              </a:rPr>
              <a:t>Bevel</a:t>
            </a:r>
            <a:r>
              <a:rPr lang="en-US" sz="1200" b="0" i="0" baseline="0" dirty="0">
                <a:latin typeface="+mn-lt"/>
              </a:rPr>
              <a:t> click </a:t>
            </a:r>
            <a:r>
              <a:rPr lang="en-US" sz="1200" b="1" i="0" baseline="0" dirty="0">
                <a:latin typeface="+mn-lt"/>
              </a:rPr>
              <a:t>Circle</a:t>
            </a:r>
            <a:r>
              <a:rPr lang="en-US" sz="1200" b="0" i="0" baseline="0" dirty="0">
                <a:latin typeface="+mn-lt"/>
              </a:rPr>
              <a:t> (first row, first option from the left). Next to </a:t>
            </a:r>
            <a:r>
              <a:rPr lang="en-US" sz="1200" b="1" i="0" baseline="0" dirty="0">
                <a:latin typeface="+mn-lt"/>
              </a:rPr>
              <a:t>Top</a:t>
            </a:r>
            <a:r>
              <a:rPr lang="en-US" sz="1200" b="0" i="0" baseline="0" dirty="0">
                <a:latin typeface="+mn-lt"/>
              </a:rPr>
              <a:t>, in the </a:t>
            </a:r>
            <a:r>
              <a:rPr lang="en-US" sz="1200" b="1" i="0" baseline="0" dirty="0">
                <a:latin typeface="+mn-lt"/>
              </a:rPr>
              <a:t>Width </a:t>
            </a:r>
            <a:r>
              <a:rPr lang="en-US" sz="1200" b="0" i="0" baseline="0" dirty="0">
                <a:latin typeface="+mn-lt"/>
              </a:rPr>
              <a:t>box, enter </a:t>
            </a:r>
            <a:r>
              <a:rPr lang="en-US" sz="1200" b="1" i="0" baseline="0" dirty="0">
                <a:latin typeface="+mn-lt"/>
              </a:rPr>
              <a:t>10 pt</a:t>
            </a:r>
            <a:r>
              <a:rPr lang="en-US" sz="1200" b="0" i="0" baseline="0" dirty="0">
                <a:latin typeface="+mn-lt"/>
              </a:rPr>
              <a:t>, and in the </a:t>
            </a:r>
            <a:r>
              <a:rPr lang="en-US" sz="1200" b="1" i="0" baseline="0" dirty="0">
                <a:latin typeface="+mn-lt"/>
              </a:rPr>
              <a:t>Height</a:t>
            </a:r>
            <a:r>
              <a:rPr lang="en-US" sz="1200" b="0" i="0" baseline="0" dirty="0">
                <a:latin typeface="+mn-lt"/>
              </a:rPr>
              <a:t> box, enter </a:t>
            </a:r>
            <a:r>
              <a:rPr lang="en-US" sz="1200" b="1" i="0" baseline="0" dirty="0">
                <a:latin typeface="+mn-lt"/>
              </a:rPr>
              <a:t>2.5 pt</a:t>
            </a:r>
            <a:r>
              <a:rPr lang="en-US" sz="1200" b="0" i="0" baseline="0" dirty="0">
                <a:latin typeface="+mn-lt"/>
              </a:rPr>
              <a:t>.</a:t>
            </a:r>
          </a:p>
          <a:p>
            <a:pPr marL="6858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Under </a:t>
            </a:r>
            <a:r>
              <a:rPr lang="en-US" sz="1200" b="1" baseline="0" dirty="0"/>
              <a:t>Depth</a:t>
            </a:r>
            <a:r>
              <a:rPr lang="en-US" sz="1200" b="0" baseline="0" dirty="0"/>
              <a:t>, click the button next to </a:t>
            </a:r>
            <a:r>
              <a:rPr lang="en-US" sz="1200" b="1" baseline="0" dirty="0"/>
              <a:t>Color</a:t>
            </a:r>
            <a:r>
              <a:rPr lang="en-US" sz="1200" b="0" baseline="0" dirty="0"/>
              <a:t>, and then select </a:t>
            </a:r>
            <a:r>
              <a:rPr lang="en-US" sz="1200" b="1" baseline="0" dirty="0"/>
              <a:t>Automatic</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Under </a:t>
            </a:r>
            <a:r>
              <a:rPr lang="en-US" sz="1200" b="1" baseline="0" dirty="0"/>
              <a:t>Contour</a:t>
            </a:r>
            <a:r>
              <a:rPr lang="en-US" sz="1200" baseline="0" dirty="0"/>
              <a:t>, c</a:t>
            </a:r>
            <a:r>
              <a:rPr lang="en-US" sz="1200" dirty="0"/>
              <a:t>lick the button next to </a:t>
            </a:r>
            <a:r>
              <a:rPr lang="en-US" sz="1200" b="1" dirty="0"/>
              <a:t>Color</a:t>
            </a:r>
            <a:r>
              <a:rPr lang="en-US" sz="1200" dirty="0"/>
              <a:t>, click </a:t>
            </a:r>
            <a:r>
              <a:rPr lang="en-US" sz="1200" b="1" dirty="0"/>
              <a:t>More Colors</a:t>
            </a:r>
            <a:r>
              <a:rPr lang="en-US" sz="1200" dirty="0"/>
              <a:t>, and then in the </a:t>
            </a:r>
            <a:r>
              <a:rPr lang="en-US" sz="1200" b="1" dirty="0"/>
              <a:t>Colors</a:t>
            </a:r>
            <a:r>
              <a:rPr lang="en-US" sz="1200" dirty="0"/>
              <a:t> dialog box, on the </a:t>
            </a:r>
            <a:r>
              <a:rPr lang="en-US" sz="1200" b="1" dirty="0"/>
              <a:t>Custom</a:t>
            </a:r>
            <a:r>
              <a:rPr lang="en-US" sz="1200" dirty="0"/>
              <a:t> tab, enter values for </a:t>
            </a:r>
            <a:r>
              <a:rPr lang="en-US" sz="1200" b="0" dirty="0"/>
              <a:t>Red:</a:t>
            </a:r>
            <a:r>
              <a:rPr lang="en-US" sz="1200" b="1" dirty="0"/>
              <a:t> 68</a:t>
            </a:r>
            <a:r>
              <a:rPr lang="en-US" sz="1200" b="0" dirty="0"/>
              <a:t>,</a:t>
            </a:r>
            <a:r>
              <a:rPr lang="en-US" sz="1200" b="1" dirty="0"/>
              <a:t> </a:t>
            </a:r>
            <a:r>
              <a:rPr lang="en-US" sz="1200" b="0" dirty="0"/>
              <a:t>Green: </a:t>
            </a:r>
            <a:r>
              <a:rPr lang="en-US" sz="1200" b="1" dirty="0"/>
              <a:t>113</a:t>
            </a:r>
            <a:r>
              <a:rPr lang="en-US" sz="1200" b="0" dirty="0"/>
              <a:t>,</a:t>
            </a:r>
            <a:r>
              <a:rPr lang="en-US" sz="1200" b="1" dirty="0"/>
              <a:t> </a:t>
            </a:r>
            <a:r>
              <a:rPr lang="en-US" sz="1200" b="0" dirty="0"/>
              <a:t>Blue: </a:t>
            </a:r>
            <a:r>
              <a:rPr lang="en-US" sz="1200" b="1" dirty="0"/>
              <a:t>166</a:t>
            </a:r>
            <a:r>
              <a:rPr lang="en-US" sz="1200" dirty="0"/>
              <a:t>. In the </a:t>
            </a:r>
            <a:r>
              <a:rPr lang="en-US" sz="1200" b="1" dirty="0"/>
              <a:t>Size</a:t>
            </a:r>
            <a:r>
              <a:rPr lang="en-US" sz="1200" b="1" baseline="0" dirty="0"/>
              <a:t> </a:t>
            </a:r>
            <a:r>
              <a:rPr lang="en-US" sz="1200" dirty="0"/>
              <a:t>box, enter </a:t>
            </a:r>
            <a:r>
              <a:rPr lang="en-US" sz="1200" b="1" dirty="0"/>
              <a:t>0.5 pt</a:t>
            </a:r>
            <a:r>
              <a:rPr lang="en-US" sz="1200" dirty="0"/>
              <a: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Surface</a:t>
            </a:r>
            <a:r>
              <a:rPr lang="en-US" sz="1200" b="0" kern="1200" dirty="0">
                <a:solidFill>
                  <a:schemeClr val="tx1"/>
                </a:solidFill>
                <a:latin typeface="+mn-lt"/>
                <a:ea typeface="+mn-ea"/>
                <a:cs typeface="+mn-cs"/>
              </a:rPr>
              <a:t>, click the button next to </a:t>
            </a:r>
            <a:r>
              <a:rPr lang="en-US" sz="1200" b="1" kern="1200" dirty="0">
                <a:solidFill>
                  <a:schemeClr val="tx1"/>
                </a:solidFill>
                <a:latin typeface="+mn-lt"/>
                <a:ea typeface="+mn-ea"/>
                <a:cs typeface="+mn-cs"/>
              </a:rPr>
              <a:t>Material</a:t>
            </a:r>
            <a:r>
              <a:rPr lang="en-US" sz="1200" b="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Standard</a:t>
            </a:r>
            <a:r>
              <a:rPr lang="en-US" sz="1200" b="0" kern="1200" baseline="0" dirty="0">
                <a:solidFill>
                  <a:schemeClr val="tx1"/>
                </a:solidFill>
                <a:latin typeface="+mn-lt"/>
                <a:ea typeface="+mn-ea"/>
                <a:cs typeface="+mn-cs"/>
              </a:rPr>
              <a:t> click</a:t>
            </a:r>
            <a:r>
              <a:rPr lang="en-US" sz="1200" b="0" kern="1200" dirty="0">
                <a:solidFill>
                  <a:schemeClr val="tx1"/>
                </a:solidFill>
                <a:latin typeface="+mn-lt"/>
                <a:ea typeface="+mn-ea"/>
                <a:cs typeface="+mn-cs"/>
              </a:rPr>
              <a:t> </a:t>
            </a:r>
            <a:r>
              <a:rPr lang="en-US" sz="1200" b="1" kern="1200" dirty="0">
                <a:solidFill>
                  <a:schemeClr val="tx1"/>
                </a:solidFill>
                <a:latin typeface="+mn-lt"/>
                <a:ea typeface="+mn-ea"/>
                <a:cs typeface="+mn-cs"/>
              </a:rPr>
              <a:t>Metal </a:t>
            </a:r>
            <a:r>
              <a:rPr lang="en-US" sz="1200" b="0" kern="1200" dirty="0">
                <a:solidFill>
                  <a:schemeClr val="tx1"/>
                </a:solidFill>
                <a:latin typeface="+mn-lt"/>
                <a:ea typeface="+mn-ea"/>
                <a:cs typeface="+mn-cs"/>
              </a:rPr>
              <a:t>(fourth option from the left).</a:t>
            </a:r>
            <a:r>
              <a:rPr lang="en-US" sz="1200" b="0" kern="1200" baseline="0" dirty="0">
                <a:solidFill>
                  <a:schemeClr val="tx1"/>
                </a:solidFill>
                <a:latin typeface="+mn-lt"/>
                <a:ea typeface="+mn-ea"/>
                <a:cs typeface="+mn-cs"/>
              </a:rPr>
              <a:t> Click the button next to </a:t>
            </a:r>
            <a:r>
              <a:rPr lang="en-US" sz="1200" b="1" kern="1200" baseline="0" dirty="0">
                <a:solidFill>
                  <a:schemeClr val="tx1"/>
                </a:solidFill>
                <a:latin typeface="+mn-lt"/>
                <a:ea typeface="+mn-ea"/>
                <a:cs typeface="+mn-cs"/>
              </a:rPr>
              <a:t>Lighting</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Neutral</a:t>
            </a:r>
            <a:r>
              <a:rPr lang="en-US" sz="1200" b="0" kern="1200" baseline="0" dirty="0">
                <a:solidFill>
                  <a:schemeClr val="tx1"/>
                </a:solidFill>
                <a:latin typeface="+mn-lt"/>
                <a:ea typeface="+mn-ea"/>
                <a:cs typeface="+mn-cs"/>
              </a:rPr>
              <a:t> click </a:t>
            </a:r>
            <a:r>
              <a:rPr lang="en-US" sz="1200" b="1" kern="1200" baseline="0" dirty="0">
                <a:solidFill>
                  <a:schemeClr val="tx1"/>
                </a:solidFill>
                <a:latin typeface="+mn-lt"/>
                <a:ea typeface="+mn-ea"/>
                <a:cs typeface="+mn-cs"/>
              </a:rPr>
              <a:t>Contrasting </a:t>
            </a:r>
            <a:r>
              <a:rPr lang="en-US" sz="1200" b="0" kern="1200" baseline="0" dirty="0">
                <a:solidFill>
                  <a:schemeClr val="tx1"/>
                </a:solidFill>
                <a:latin typeface="+mn-lt"/>
                <a:ea typeface="+mn-ea"/>
                <a:cs typeface="+mn-cs"/>
              </a:rPr>
              <a:t>(second row, second option from the left). In the </a:t>
            </a:r>
            <a:r>
              <a:rPr lang="en-US" sz="1200" b="1" kern="1200" baseline="0" dirty="0">
                <a:solidFill>
                  <a:schemeClr val="tx1"/>
                </a:solidFill>
                <a:latin typeface="+mn-lt"/>
                <a:ea typeface="+mn-ea"/>
                <a:cs typeface="+mn-cs"/>
              </a:rPr>
              <a:t>Angle</a:t>
            </a:r>
            <a:r>
              <a:rPr lang="en-US" sz="1200" b="0" kern="1200" baseline="0" dirty="0">
                <a:solidFill>
                  <a:schemeClr val="tx1"/>
                </a:solidFill>
                <a:latin typeface="+mn-lt"/>
                <a:ea typeface="+mn-ea"/>
                <a:cs typeface="+mn-cs"/>
              </a:rPr>
              <a:t> box, enter </a:t>
            </a:r>
            <a:r>
              <a:rPr lang="en-US" sz="1200" b="1" kern="1200" baseline="0" dirty="0">
                <a:solidFill>
                  <a:schemeClr val="tx1"/>
                </a:solidFill>
                <a:latin typeface="+mn-lt"/>
                <a:ea typeface="+mn-ea"/>
                <a:cs typeface="+mn-cs"/>
              </a:rPr>
              <a:t>75°</a:t>
            </a:r>
            <a:r>
              <a:rPr lang="en-US" sz="1200" b="0" kern="1200" baseline="0" dirty="0">
                <a:solidFill>
                  <a:schemeClr val="tx1"/>
                </a:solidFill>
                <a:latin typeface="+mn-lt"/>
                <a:ea typeface="+mn-ea"/>
                <a:cs typeface="+mn-cs"/>
              </a:rPr>
              <a:t>.</a:t>
            </a:r>
            <a:r>
              <a:rPr lang="en-US" sz="1200" i="0" baseline="0" dirty="0"/>
              <a:t> </a:t>
            </a:r>
          </a:p>
          <a:p>
            <a:pPr marL="228600" lvl="0" indent="-228600">
              <a:buFont typeface="+mj-lt"/>
              <a:buAutoNum type="arabicPeriod" startAt="8"/>
            </a:pPr>
            <a:r>
              <a:rPr lang="en-US" sz="1200" i="0" baseline="0" dirty="0"/>
              <a:t>Under </a:t>
            </a:r>
            <a:r>
              <a:rPr lang="en-US" sz="1200" b="1" i="0" baseline="0" dirty="0"/>
              <a:t>Drawing Tools</a:t>
            </a:r>
            <a:r>
              <a:rPr lang="en-US" sz="1200" i="0" baseline="0" dirty="0"/>
              <a:t>, on the </a:t>
            </a:r>
            <a:r>
              <a:rPr lang="en-US" sz="1200" b="1" i="0" baseline="0" dirty="0"/>
              <a:t>Format</a:t>
            </a:r>
            <a:r>
              <a:rPr lang="en-US" sz="1200" i="0" baseline="0" dirty="0"/>
              <a:t> tab, in the </a:t>
            </a:r>
            <a:r>
              <a:rPr lang="en-US" sz="1200" b="1" i="0" baseline="0" dirty="0"/>
              <a:t>WordArt Styles </a:t>
            </a:r>
            <a:r>
              <a:rPr lang="en-US" sz="1200" i="0" baseline="0" dirty="0"/>
              <a:t>group, click </a:t>
            </a:r>
            <a:r>
              <a:rPr lang="en-US" sz="1200" b="1" i="0" baseline="0" dirty="0"/>
              <a:t>Text Effects</a:t>
            </a:r>
            <a:r>
              <a:rPr lang="en-US" sz="1200" i="0" baseline="0" dirty="0"/>
              <a:t>, point to </a:t>
            </a:r>
            <a:r>
              <a:rPr lang="en-US" sz="1200" b="1" i="0" baseline="0" dirty="0"/>
              <a:t>Reflection</a:t>
            </a:r>
            <a:r>
              <a:rPr lang="en-US" sz="1200" i="0" baseline="0" dirty="0"/>
              <a:t>, and then under </a:t>
            </a:r>
            <a:r>
              <a:rPr lang="en-US" sz="1200" b="1" i="0" baseline="0" dirty="0"/>
              <a:t>Reflection Variations </a:t>
            </a:r>
            <a:r>
              <a:rPr lang="en-US" sz="1200" i="0" baseline="0" dirty="0"/>
              <a:t>click </a:t>
            </a:r>
            <a:r>
              <a:rPr lang="en-US" sz="1200" b="1" i="0" baseline="0" dirty="0"/>
              <a:t>Half Reflection, touching </a:t>
            </a:r>
            <a:r>
              <a:rPr lang="en-US" sz="1200" i="0" baseline="0" dirty="0"/>
              <a:t>(first row, second option from the left).</a:t>
            </a:r>
          </a:p>
          <a:p>
            <a:pPr marL="228600" lvl="0" indent="-228600">
              <a:buFont typeface="+mj-lt"/>
              <a:buAutoNum type="arabicPeriod" startAt="8"/>
            </a:pPr>
            <a:r>
              <a:rPr lang="en-US" sz="1200" i="0" baseline="0" dirty="0"/>
              <a:t>Drag the text box above the middle of the slide.</a:t>
            </a:r>
          </a:p>
          <a:p>
            <a:pPr marL="228600" lvl="0" indent="-228600">
              <a:buFont typeface="+mj-lt"/>
              <a:buAutoNum type="arabicPeriod" startAt="8"/>
            </a:pPr>
            <a:r>
              <a:rPr lang="en-US" sz="1200" i="0" baseline="0" dirty="0"/>
              <a:t>On the </a:t>
            </a:r>
            <a:r>
              <a:rPr lang="en-US" sz="1200" b="1" i="0" baseline="0" dirty="0"/>
              <a:t>Home</a:t>
            </a:r>
            <a:r>
              <a:rPr lang="en-US" sz="1200" i="0" baseline="0" dirty="0"/>
              <a:t> tab, in the </a:t>
            </a:r>
            <a:r>
              <a:rPr lang="en-US" sz="1200" b="1" i="0" baseline="0" dirty="0"/>
              <a:t>Drawing</a:t>
            </a:r>
            <a:r>
              <a:rPr lang="en-US" sz="1200" i="0" baseline="0" dirty="0"/>
              <a:t> group, click </a:t>
            </a:r>
            <a:r>
              <a:rPr lang="en-US" sz="1200" b="1" i="0" baseline="0" dirty="0"/>
              <a:t>Arrange</a:t>
            </a:r>
            <a:r>
              <a:rPr lang="en-US" sz="1200" i="0" baseline="0" dirty="0"/>
              <a:t>, point to </a:t>
            </a:r>
            <a:r>
              <a:rPr lang="en-US" sz="1200" b="1" i="0" baseline="0" dirty="0"/>
              <a:t>Align</a:t>
            </a:r>
            <a:r>
              <a:rPr lang="en-US" sz="1200" i="0" baseline="0" dirty="0"/>
              <a:t>, and then do the following:</a:t>
            </a:r>
          </a:p>
          <a:p>
            <a:pPr marL="685800" lvl="1" indent="-228600">
              <a:buFont typeface="+mj-lt"/>
              <a:buAutoNum type="arabicPeriod"/>
            </a:pPr>
            <a:r>
              <a:rPr lang="en-US" sz="1200" i="0" baseline="0" dirty="0"/>
              <a:t>Click </a:t>
            </a:r>
            <a:r>
              <a:rPr lang="en-US" sz="1200" b="1" i="0" baseline="0" dirty="0"/>
              <a:t>Align to Slide</a:t>
            </a:r>
            <a:r>
              <a:rPr lang="en-US" sz="1200" i="0" baseline="0" dirty="0"/>
              <a:t>.</a:t>
            </a:r>
          </a:p>
          <a:p>
            <a:pPr marL="685800" lvl="1" indent="-228600">
              <a:buFont typeface="+mj-lt"/>
              <a:buAutoNum type="arabicPeriod"/>
            </a:pPr>
            <a:r>
              <a:rPr lang="en-US" sz="1200" i="0" baseline="0" dirty="0"/>
              <a:t>Click </a:t>
            </a:r>
            <a:r>
              <a:rPr lang="en-US" sz="1200" b="1" i="0" baseline="0" dirty="0"/>
              <a:t>Align Center</a:t>
            </a:r>
            <a:r>
              <a:rPr lang="en-US" sz="1200" i="0" baseline="0" dirty="0"/>
              <a:t>.</a:t>
            </a:r>
          </a:p>
          <a:p>
            <a:endParaRPr lang="en-US" sz="1200" dirty="0"/>
          </a:p>
          <a:p>
            <a:endParaRPr lang="en-US" sz="1200" dirty="0"/>
          </a:p>
          <a:p>
            <a:r>
              <a:rPr lang="en-US" sz="1200" kern="1200" dirty="0">
                <a:solidFill>
                  <a:schemeClr val="tx1"/>
                </a:solidFill>
                <a:latin typeface="+mn-lt"/>
                <a:ea typeface="+mn-ea"/>
                <a:cs typeface="+mn-cs"/>
              </a:rPr>
              <a:t>To reproduce the background effects on this slide, do the following:</a:t>
            </a: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Radial</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From Center </a:t>
            </a:r>
            <a:r>
              <a:rPr lang="en-US" sz="1200" kern="1200" dirty="0">
                <a:solidFill>
                  <a:schemeClr val="tx1"/>
                </a:solidFill>
                <a:latin typeface="+mn-lt"/>
                <a:ea typeface="+mn-ea"/>
                <a:cs typeface="+mn-cs"/>
              </a:rPr>
              <a:t>(third option from the left).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White, Background 1, Darker 5% </a:t>
            </a:r>
            <a:r>
              <a:rPr lang="en-US" sz="1200" b="0" kern="1200" dirty="0">
                <a:solidFill>
                  <a:schemeClr val="tx1"/>
                </a:solidFill>
                <a:latin typeface="+mn-lt"/>
                <a:ea typeface="+mn-ea"/>
                <a:cs typeface="+mn-cs"/>
              </a:rPr>
              <a:t>(second row, first option from the left).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Black, Text 1, Lighter 35% </a:t>
            </a:r>
            <a:r>
              <a:rPr lang="en-US" sz="1200" kern="1200" dirty="0">
                <a:solidFill>
                  <a:schemeClr val="tx1"/>
                </a:solidFill>
                <a:latin typeface="+mn-lt"/>
                <a:ea typeface="+mn-ea"/>
                <a:cs typeface="+mn-cs"/>
              </a:rPr>
              <a:t>(third row, second option from the left). </a:t>
            </a:r>
          </a:p>
          <a:p>
            <a:endParaRPr lang="en-US" sz="1200" dirty="0"/>
          </a:p>
          <a:p>
            <a:endParaRPr lang="en-US" sz="1200" dirty="0"/>
          </a:p>
          <a:p>
            <a:r>
              <a:rPr lang="en-US" sz="1200" dirty="0"/>
              <a:t>To reproduce the shape effects on this slide, do the following:</a:t>
            </a: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Shapes</a:t>
            </a:r>
            <a:r>
              <a:rPr lang="en-US" sz="1200" b="0" i="0" baseline="0" dirty="0">
                <a:latin typeface="+mn-lt"/>
              </a:rPr>
              <a:t>, and then under </a:t>
            </a:r>
            <a:r>
              <a:rPr lang="en-US" sz="1200" b="1" i="0" baseline="0" dirty="0">
                <a:latin typeface="+mn-lt"/>
              </a:rPr>
              <a:t>Basic Shapes</a:t>
            </a:r>
            <a:r>
              <a:rPr lang="en-US" sz="1200" b="0" i="0" baseline="0" dirty="0">
                <a:latin typeface="+mn-lt"/>
              </a:rPr>
              <a:t> click </a:t>
            </a:r>
            <a:r>
              <a:rPr lang="en-US" sz="1200" b="1" i="0" baseline="0" dirty="0">
                <a:latin typeface="+mn-lt"/>
              </a:rPr>
              <a:t>Oval </a:t>
            </a:r>
            <a:r>
              <a:rPr lang="en-US" sz="1200" b="0" i="0" baseline="0" dirty="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Select the oval. Under </a:t>
            </a:r>
            <a:r>
              <a:rPr lang="en-US" sz="1200" b="1" i="0" baseline="0" dirty="0">
                <a:latin typeface="+mn-lt"/>
              </a:rPr>
              <a:t>Drawing Tools</a:t>
            </a:r>
            <a:r>
              <a:rPr lang="en-US" sz="1200" b="0" i="0" baseline="0" dirty="0">
                <a:latin typeface="+mn-lt"/>
              </a:rPr>
              <a:t>, on the </a:t>
            </a:r>
            <a:r>
              <a:rPr lang="en-US" sz="1200" b="1" i="0" baseline="0" dirty="0">
                <a:latin typeface="+mn-lt"/>
              </a:rPr>
              <a:t>Format</a:t>
            </a:r>
            <a:r>
              <a:rPr lang="en-US" sz="1200" b="0" i="0" baseline="0" dirty="0">
                <a:latin typeface="+mn-lt"/>
              </a:rPr>
              <a:t> tab, in the </a:t>
            </a:r>
            <a:r>
              <a:rPr lang="en-US" sz="1200" b="1" i="0" baseline="0" dirty="0">
                <a:latin typeface="+mn-lt"/>
              </a:rPr>
              <a:t>Size</a:t>
            </a:r>
            <a:r>
              <a:rPr lang="en-US" sz="1200" b="0" i="0" baseline="0" dirty="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Height</a:t>
            </a:r>
            <a:r>
              <a:rPr lang="en-US" sz="1200" b="0" i="0" baseline="0" dirty="0">
                <a:latin typeface="+mn-lt"/>
              </a:rPr>
              <a:t> box, enter </a:t>
            </a:r>
            <a:r>
              <a:rPr lang="en-US" sz="1200" b="1" i="0" baseline="0" dirty="0">
                <a:latin typeface="+mn-lt"/>
              </a:rPr>
              <a:t>1.1”</a:t>
            </a:r>
            <a:r>
              <a:rPr lang="en-US" sz="1200" b="0" i="0" baseline="0" dirty="0">
                <a:latin typeface="+mn-lt"/>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Shape Width</a:t>
            </a:r>
            <a:r>
              <a:rPr lang="en-US" sz="1200" b="0" i="0" baseline="0" dirty="0">
                <a:latin typeface="+mn-lt"/>
              </a:rPr>
              <a:t> box, enter </a:t>
            </a:r>
            <a:r>
              <a:rPr lang="en-US" sz="1200" b="1" i="0" baseline="0" dirty="0">
                <a:latin typeface="+mn-lt"/>
              </a:rPr>
              <a:t>2.31”</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With the oval still selected, 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In the </a:t>
            </a:r>
            <a:r>
              <a:rPr lang="en-US" sz="1200" b="1" i="0" baseline="0" dirty="0">
                <a:latin typeface="+mn-lt"/>
              </a:rPr>
              <a:t>Format Shape </a:t>
            </a:r>
            <a:r>
              <a:rPr lang="en-US" sz="1200" b="0" i="0" baseline="0" dirty="0">
                <a:latin typeface="+mn-lt"/>
              </a:rPr>
              <a:t>dialog box, click </a:t>
            </a:r>
            <a:r>
              <a:rPr lang="en-US" sz="1200" b="1" i="0" baseline="0" dirty="0">
                <a:latin typeface="+mn-lt"/>
              </a:rPr>
              <a:t>Fill </a:t>
            </a:r>
            <a:r>
              <a:rPr lang="en-US" sz="1200" b="0" i="0" baseline="0" dirty="0">
                <a:latin typeface="+mn-lt"/>
              </a:rPr>
              <a:t>in the left pane, select </a:t>
            </a:r>
            <a:r>
              <a:rPr lang="en-US" sz="1200" b="1" i="0" baseline="0" dirty="0">
                <a:latin typeface="+mn-lt"/>
              </a:rPr>
              <a:t>Gradient fill</a:t>
            </a:r>
            <a:r>
              <a:rPr lang="en-US" sz="1200" b="0" i="0" baseline="0" dirty="0">
                <a:latin typeface="+mn-lt"/>
              </a:rPr>
              <a:t> in the </a:t>
            </a:r>
            <a:r>
              <a:rPr lang="en-US" sz="1200" b="1" i="0" baseline="0" dirty="0">
                <a:latin typeface="+mn-lt"/>
              </a:rPr>
              <a:t>Fill</a:t>
            </a:r>
            <a:r>
              <a:rPr lang="en-US" sz="1200" b="0" i="0" baseline="0" dirty="0">
                <a:latin typeface="+mn-lt"/>
              </a:rPr>
              <a:t> 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Type</a:t>
            </a:r>
            <a:r>
              <a:rPr lang="en-US" sz="1200" b="0" i="0" baseline="0" dirty="0">
                <a:latin typeface="+mn-lt"/>
              </a:rPr>
              <a:t> list, select </a:t>
            </a:r>
            <a:r>
              <a:rPr lang="en-US" sz="1200" b="1" i="0" baseline="0" dirty="0">
                <a:latin typeface="+mn-lt"/>
              </a:rPr>
              <a:t>Radial</a:t>
            </a:r>
            <a:r>
              <a:rPr lang="en-US" sz="1200" b="0" i="0" baseline="0" dirty="0">
                <a:latin typeface="+mn-lt"/>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From Center </a:t>
            </a:r>
            <a:r>
              <a:rPr lang="en-US" sz="1200" kern="1200" dirty="0">
                <a:solidFill>
                  <a:schemeClr val="tx1"/>
                </a:solidFill>
                <a:latin typeface="+mn-lt"/>
                <a:ea typeface="+mn-ea"/>
                <a:cs typeface="+mn-cs"/>
              </a:rPr>
              <a:t>(third option from the left).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three stops appear in the drop-down list.</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a:t>
            </a:r>
            <a:r>
              <a:rPr lang="en-US" sz="1200" b="0" kern="1200" baseline="0" dirty="0">
                <a:solidFill>
                  <a:schemeClr val="tx1"/>
                </a:solidFill>
                <a:latin typeface="+mn-lt"/>
                <a:ea typeface="+mn-ea"/>
                <a:cs typeface="+mn-cs"/>
              </a:rPr>
              <a:t> enter </a:t>
            </a:r>
            <a:r>
              <a:rPr lang="en-US" sz="1200" b="1" kern="1200" baseline="0" dirty="0">
                <a:solidFill>
                  <a:schemeClr val="tx1"/>
                </a:solidFill>
                <a:latin typeface="+mn-lt"/>
                <a:ea typeface="+mn-ea"/>
                <a:cs typeface="+mn-cs"/>
              </a:rPr>
              <a:t>21%</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51%</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 1 </a:t>
            </a:r>
            <a:r>
              <a:rPr lang="en-US" sz="1200" b="0" kern="1200" dirty="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a:t>
            </a:r>
            <a:r>
              <a:rPr lang="en-US" sz="1200" b="0" kern="1200" baseline="0" dirty="0">
                <a:solidFill>
                  <a:schemeClr val="tx1"/>
                </a:solidFill>
                <a:latin typeface="+mn-lt"/>
                <a:ea typeface="+mn-ea"/>
                <a:cs typeface="+mn-cs"/>
              </a:rPr>
              <a:t> enter </a:t>
            </a:r>
            <a:r>
              <a:rPr lang="en-US" sz="1200" b="1" kern="1200" baseline="0" dirty="0">
                <a:solidFill>
                  <a:schemeClr val="tx1"/>
                </a:solidFill>
                <a:latin typeface="+mn-lt"/>
                <a:ea typeface="+mn-ea"/>
                <a:cs typeface="+mn-cs"/>
              </a:rPr>
              <a:t>73%</a:t>
            </a:r>
            <a:r>
              <a:rPr lang="en-US" sz="1200" b="0" kern="1200" baseline="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3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Black, Text 1 </a:t>
            </a:r>
            <a:r>
              <a:rPr lang="en-US" sz="1200" b="0" kern="1200" dirty="0">
                <a:solidFill>
                  <a:schemeClr val="tx1"/>
                </a:solidFill>
                <a:latin typeface="+mn-lt"/>
                <a:ea typeface="+mn-ea"/>
                <a:cs typeface="+mn-cs"/>
              </a:rPr>
              <a:t>(first row, first option from the left).</a:t>
            </a:r>
          </a:p>
          <a:p>
            <a:pPr marL="1143000" lvl="2" indent="-228600">
              <a:buFont typeface="Arial" pitchFamily="34" charset="0"/>
              <a:buChar char="•"/>
            </a:pPr>
            <a:r>
              <a:rPr lang="en-US" sz="1200" b="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a:t>
            </a:r>
            <a:r>
              <a:rPr lang="en-US" sz="1200" b="0" kern="1200" baseline="0" dirty="0">
                <a:solidFill>
                  <a:schemeClr val="tx1"/>
                </a:solidFill>
                <a:latin typeface="+mn-lt"/>
                <a:ea typeface="+mn-ea"/>
                <a:cs typeface="+mn-cs"/>
              </a:rPr>
              <a:t> enter </a:t>
            </a:r>
            <a:r>
              <a:rPr lang="en-US" sz="1200" b="1" kern="1200" baseline="0" dirty="0">
                <a:solidFill>
                  <a:schemeClr val="tx1"/>
                </a:solidFill>
                <a:latin typeface="+mn-lt"/>
                <a:ea typeface="+mn-ea"/>
                <a:cs typeface="+mn-cs"/>
              </a:rPr>
              <a:t>100%</a:t>
            </a:r>
            <a:r>
              <a:rPr lang="en-US" sz="1200" b="0" kern="1200" baseline="0" dirty="0">
                <a:solidFill>
                  <a:schemeClr val="tx1"/>
                </a:solidFill>
                <a:latin typeface="+mn-lt"/>
                <a:ea typeface="+mn-ea"/>
                <a:cs typeface="+mn-cs"/>
              </a:rPr>
              <a:t>.</a:t>
            </a:r>
          </a:p>
          <a:p>
            <a:pPr marL="228600" lvl="0" indent="-228600">
              <a:buFont typeface="+mj-lt"/>
              <a:buAutoNum type="arabicPeriod"/>
            </a:pPr>
            <a:r>
              <a:rPr lang="en-US" sz="1200" b="0" kern="1200" baseline="0" dirty="0">
                <a:solidFill>
                  <a:schemeClr val="tx1"/>
                </a:solidFill>
                <a:latin typeface="+mn-lt"/>
                <a:ea typeface="+mn-ea"/>
                <a:cs typeface="+mn-cs"/>
              </a:rPr>
              <a:t>Under the </a:t>
            </a:r>
            <a:r>
              <a:rPr lang="en-US" sz="1200" b="1" kern="1200" baseline="0" dirty="0">
                <a:solidFill>
                  <a:schemeClr val="tx1"/>
                </a:solidFill>
                <a:latin typeface="+mn-lt"/>
                <a:ea typeface="+mn-ea"/>
                <a:cs typeface="+mn-cs"/>
              </a:rPr>
              <a:t>Drawing Tools</a:t>
            </a:r>
            <a:r>
              <a:rPr lang="en-US" sz="1200" b="0" kern="1200" baseline="0" dirty="0">
                <a:solidFill>
                  <a:schemeClr val="tx1"/>
                </a:solidFill>
                <a:latin typeface="+mn-lt"/>
                <a:ea typeface="+mn-ea"/>
                <a:cs typeface="+mn-cs"/>
              </a:rPr>
              <a:t>, on the </a:t>
            </a:r>
            <a:r>
              <a:rPr lang="en-US" sz="1200" b="1" kern="1200" baseline="0" dirty="0">
                <a:solidFill>
                  <a:schemeClr val="tx1"/>
                </a:solidFill>
                <a:latin typeface="+mn-lt"/>
                <a:ea typeface="+mn-ea"/>
                <a:cs typeface="+mn-cs"/>
              </a:rPr>
              <a:t>Format</a:t>
            </a:r>
            <a:r>
              <a:rPr lang="en-US" sz="1200" b="0" kern="1200" baseline="0" dirty="0">
                <a:solidFill>
                  <a:schemeClr val="tx1"/>
                </a:solidFill>
                <a:latin typeface="+mn-lt"/>
                <a:ea typeface="+mn-ea"/>
                <a:cs typeface="+mn-cs"/>
              </a:rPr>
              <a:t> tab, in the </a:t>
            </a:r>
            <a:r>
              <a:rPr lang="en-US" sz="1200" b="1" kern="1200" baseline="0" dirty="0">
                <a:solidFill>
                  <a:schemeClr val="tx1"/>
                </a:solidFill>
                <a:latin typeface="+mn-lt"/>
                <a:ea typeface="+mn-ea"/>
                <a:cs typeface="+mn-cs"/>
              </a:rPr>
              <a:t>Shapes Styles </a:t>
            </a:r>
            <a:r>
              <a:rPr lang="en-US" sz="1200" b="0" kern="1200" baseline="0" dirty="0">
                <a:solidFill>
                  <a:schemeClr val="tx1"/>
                </a:solidFill>
                <a:latin typeface="+mn-lt"/>
                <a:ea typeface="+mn-ea"/>
                <a:cs typeface="+mn-cs"/>
              </a:rPr>
              <a:t>group, do the following:</a:t>
            </a:r>
          </a:p>
          <a:p>
            <a:pPr marL="685800" lvl="1" indent="-228600">
              <a:buFont typeface="Arial" pitchFamily="34" charset="0"/>
              <a:buChar char="•"/>
            </a:pPr>
            <a:r>
              <a:rPr lang="en-US" sz="1200" b="0" kern="1200" baseline="0" dirty="0">
                <a:solidFill>
                  <a:schemeClr val="tx1"/>
                </a:solidFill>
                <a:latin typeface="+mn-lt"/>
                <a:ea typeface="+mn-ea"/>
                <a:cs typeface="+mn-cs"/>
              </a:rPr>
              <a:t>Click the arrow next to </a:t>
            </a:r>
            <a:r>
              <a:rPr lang="en-US" sz="1200" b="1" kern="1200" baseline="0" dirty="0">
                <a:solidFill>
                  <a:schemeClr val="tx1"/>
                </a:solidFill>
                <a:latin typeface="+mn-lt"/>
                <a:ea typeface="+mn-ea"/>
                <a:cs typeface="+mn-cs"/>
              </a:rPr>
              <a:t>Shape Outline</a:t>
            </a:r>
            <a:r>
              <a:rPr lang="en-US" sz="1200" b="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No Outline</a:t>
            </a:r>
            <a:r>
              <a:rPr lang="en-US" sz="1200" b="0" kern="1200" baseline="0" dirty="0">
                <a:solidFill>
                  <a:schemeClr val="tx1"/>
                </a:solidFill>
                <a:latin typeface="+mn-lt"/>
                <a:ea typeface="+mn-ea"/>
                <a:cs typeface="+mn-cs"/>
              </a:rPr>
              <a:t>.</a:t>
            </a:r>
          </a:p>
          <a:p>
            <a:pPr marL="685800" lvl="1" indent="-228600">
              <a:buFont typeface="Arial" pitchFamily="34" charset="0"/>
              <a:buChar char="•"/>
            </a:pPr>
            <a:r>
              <a:rPr lang="en-US" sz="1200" b="0" kern="1200" baseline="0" dirty="0">
                <a:solidFill>
                  <a:schemeClr val="tx1"/>
                </a:solidFill>
                <a:latin typeface="+mn-lt"/>
                <a:ea typeface="+mn-ea"/>
                <a:cs typeface="+mn-cs"/>
              </a:rPr>
              <a:t>Click </a:t>
            </a:r>
            <a:r>
              <a:rPr lang="en-US" sz="1200" b="1" kern="1200" baseline="0" dirty="0">
                <a:solidFill>
                  <a:schemeClr val="tx1"/>
                </a:solidFill>
                <a:latin typeface="+mn-lt"/>
                <a:ea typeface="+mn-ea"/>
                <a:cs typeface="+mn-cs"/>
              </a:rPr>
              <a:t>Shape Effects</a:t>
            </a:r>
            <a:r>
              <a:rPr lang="en-US" sz="1200" b="0" kern="1200" baseline="0" dirty="0">
                <a:solidFill>
                  <a:schemeClr val="tx1"/>
                </a:solidFill>
                <a:latin typeface="+mn-lt"/>
                <a:ea typeface="+mn-ea"/>
                <a:cs typeface="+mn-cs"/>
              </a:rPr>
              <a:t>, point to </a:t>
            </a:r>
            <a:r>
              <a:rPr lang="en-US" sz="1200" b="1" kern="1200" baseline="0" dirty="0">
                <a:solidFill>
                  <a:schemeClr val="tx1"/>
                </a:solidFill>
                <a:latin typeface="+mn-lt"/>
                <a:ea typeface="+mn-ea"/>
                <a:cs typeface="+mn-cs"/>
              </a:rPr>
              <a:t>Soft Edges</a:t>
            </a:r>
            <a:r>
              <a:rPr lang="en-US" sz="1200" b="0" kern="1200" baseline="0" dirty="0">
                <a:solidFill>
                  <a:schemeClr val="tx1"/>
                </a:solidFill>
                <a:latin typeface="+mn-lt"/>
                <a:ea typeface="+mn-ea"/>
                <a:cs typeface="+mn-cs"/>
              </a:rPr>
              <a:t>,</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and then click </a:t>
            </a:r>
            <a:r>
              <a:rPr lang="en-US" sz="1200" b="1" kern="1200" baseline="0" dirty="0">
                <a:solidFill>
                  <a:schemeClr val="tx1"/>
                </a:solidFill>
                <a:latin typeface="+mn-lt"/>
                <a:ea typeface="+mn-ea"/>
                <a:cs typeface="+mn-cs"/>
              </a:rPr>
              <a:t>25 Point</a:t>
            </a:r>
            <a:r>
              <a:rPr lang="en-US" sz="1200" b="0" kern="1200" baseline="0" dirty="0">
                <a:solidFill>
                  <a:schemeClr val="tx1"/>
                </a:solidFill>
                <a:latin typeface="+mn-lt"/>
                <a:ea typeface="+mn-ea"/>
                <a:cs typeface="+mn-cs"/>
              </a:rPr>
              <a:t>.</a:t>
            </a:r>
          </a:p>
          <a:p>
            <a:pPr marL="228600" lvl="0" indent="-228600">
              <a:buFont typeface="+mj-lt"/>
              <a:buAutoNum type="arabicPeriod"/>
            </a:pPr>
            <a:r>
              <a:rPr lang="en-US" sz="1200" b="0" kern="1200" baseline="0" dirty="0">
                <a:solidFill>
                  <a:schemeClr val="tx1"/>
                </a:solidFill>
                <a:latin typeface="+mn-lt"/>
                <a:ea typeface="+mn-ea"/>
                <a:cs typeface="+mn-cs"/>
              </a:rPr>
              <a:t>On the slide, drag the oval until it is centered on the first letter in the text box.</a:t>
            </a:r>
            <a:endParaRPr lang="en-US" sz="1200" kern="1200" dirty="0">
              <a:solidFill>
                <a:schemeClr val="tx1"/>
              </a:solidFill>
              <a:latin typeface="+mn-lt"/>
              <a:ea typeface="+mn-ea"/>
              <a:cs typeface="+mn-cs"/>
            </a:endParaRPr>
          </a:p>
          <a:p>
            <a:endParaRPr lang="en-US" sz="1200" b="0" baseline="0" dirty="0"/>
          </a:p>
          <a:p>
            <a:endParaRPr lang="en-US" sz="1200" dirty="0"/>
          </a:p>
          <a:p>
            <a:r>
              <a:rPr lang="en-US" sz="1200" dirty="0"/>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On</a:t>
            </a:r>
            <a:r>
              <a:rPr lang="en-US" sz="1200" baseline="0" dirty="0"/>
              <a:t> the </a:t>
            </a:r>
            <a:r>
              <a:rPr lang="en-US" sz="1200" b="1" baseline="0" dirty="0"/>
              <a:t>Animations</a:t>
            </a:r>
            <a:r>
              <a:rPr lang="en-US" sz="1200" b="0" baseline="0" dirty="0"/>
              <a:t> tab, in the </a:t>
            </a:r>
            <a:r>
              <a:rPr lang="en-US" sz="1200" b="1" baseline="0" dirty="0"/>
              <a:t>Animations</a:t>
            </a:r>
            <a:r>
              <a:rPr lang="en-US" sz="1200" b="0" baseline="0" dirty="0"/>
              <a:t> group, click </a:t>
            </a:r>
            <a:r>
              <a:rPr lang="en-US" sz="1200" b="1" baseline="0" dirty="0"/>
              <a:t>Custom Animation</a:t>
            </a:r>
            <a:r>
              <a:rPr lang="en-US" sz="1200" b="0" baseline="0" dirty="0"/>
              <a:t>.</a:t>
            </a:r>
            <a:endParaRPr lang="en-US" sz="1200" dirty="0"/>
          </a:p>
          <a:p>
            <a:pPr marL="228600" indent="-228600">
              <a:buFont typeface="+mj-lt"/>
              <a:buAutoNum type="arabicPeriod"/>
            </a:pPr>
            <a:r>
              <a:rPr lang="en-US" sz="1200" b="0" baseline="0" dirty="0"/>
              <a:t>On the slide, select the oval. In the </a:t>
            </a:r>
            <a:r>
              <a:rPr lang="en-US" sz="1200" b="1" baseline="0" dirty="0"/>
              <a:t>Custom</a:t>
            </a:r>
            <a:r>
              <a:rPr lang="en-US" sz="1200" baseline="0" dirty="0"/>
              <a:t> </a:t>
            </a:r>
            <a:r>
              <a:rPr lang="en-US" sz="1200" b="1" baseline="0" dirty="0"/>
              <a:t>Animation</a:t>
            </a:r>
            <a:r>
              <a:rPr lang="en-US" sz="1200" baseline="0" dirty="0"/>
              <a:t> task pane, do the following:</a:t>
            </a:r>
          </a:p>
          <a:p>
            <a:pPr marL="685800" lvl="1" indent="-228600">
              <a:buFont typeface="+mj-lt"/>
              <a:buAutoNum type="arabicPeriod"/>
            </a:pPr>
            <a:r>
              <a:rPr lang="en-US" sz="1200" baseline="0" dirty="0"/>
              <a:t>Click </a:t>
            </a:r>
            <a:r>
              <a:rPr lang="en-US" sz="1200" b="1" baseline="0" dirty="0"/>
              <a:t>Add</a:t>
            </a:r>
            <a:r>
              <a:rPr lang="en-US" sz="1200" baseline="0" dirty="0"/>
              <a:t> </a:t>
            </a:r>
            <a:r>
              <a:rPr lang="en-US" sz="1200" b="1" baseline="0" dirty="0"/>
              <a:t>Effect</a:t>
            </a:r>
            <a:r>
              <a:rPr lang="en-US" sz="1200" baseline="0" dirty="0"/>
              <a:t>, point to </a:t>
            </a:r>
            <a:r>
              <a:rPr lang="en-US" sz="1200" b="1" baseline="0" dirty="0"/>
              <a:t>Entrance</a:t>
            </a:r>
            <a:r>
              <a:rPr lang="en-US" sz="1200" b="0" baseline="0" dirty="0"/>
              <a:t>, and then click </a:t>
            </a:r>
            <a:r>
              <a:rPr lang="en-US" sz="1200" b="1" baseline="0" dirty="0"/>
              <a:t>More Effects</a:t>
            </a:r>
            <a:r>
              <a:rPr lang="en-US" sz="1200" b="0" baseline="0" dirty="0"/>
              <a:t>. In the </a:t>
            </a:r>
            <a:r>
              <a:rPr lang="en-US" sz="1200" b="1" baseline="0" dirty="0"/>
              <a:t>Add Entrance Effect </a:t>
            </a:r>
            <a:r>
              <a:rPr lang="en-US" sz="1200" b="0" baseline="0" dirty="0"/>
              <a:t>dialog box, under </a:t>
            </a:r>
            <a:r>
              <a:rPr lang="en-US" sz="1200" b="1" baseline="0" dirty="0"/>
              <a:t>Subtle</a:t>
            </a:r>
            <a:r>
              <a:rPr lang="en-US" sz="1200" b="0" baseline="0" dirty="0"/>
              <a:t>, click</a:t>
            </a:r>
            <a:r>
              <a:rPr lang="en-US" sz="1200" baseline="0" dirty="0"/>
              <a:t> </a:t>
            </a:r>
            <a:r>
              <a:rPr lang="en-US" sz="1200" b="1" baseline="0" dirty="0"/>
              <a:t>Fade</a:t>
            </a:r>
            <a:r>
              <a:rPr lang="en-US" sz="1200" b="0" baseline="0" dirty="0"/>
              <a:t>.</a:t>
            </a:r>
            <a:r>
              <a:rPr lang="en-US" sz="1200" b="1" baseline="0" dirty="0"/>
              <a:t> </a:t>
            </a:r>
            <a:endParaRPr lang="en-US" sz="1200" baseline="0" dirty="0"/>
          </a:p>
          <a:p>
            <a:pPr marL="685800" lvl="1" indent="-228600">
              <a:buFont typeface="+mj-lt"/>
              <a:buAutoNum type="arabicPeriod"/>
            </a:pPr>
            <a:r>
              <a:rPr lang="en-US" sz="1200" baseline="0" dirty="0"/>
              <a:t>Select the animation effect (fade entrance effect for the oval). Under </a:t>
            </a:r>
            <a:r>
              <a:rPr lang="en-US" sz="1200" b="1" dirty="0"/>
              <a:t>Modify:</a:t>
            </a:r>
            <a:r>
              <a:rPr lang="en-US" sz="1200" b="1" baseline="0" dirty="0"/>
              <a:t> Fade</a:t>
            </a:r>
            <a:r>
              <a:rPr lang="en-US" sz="1200" b="0" baseline="0" dirty="0"/>
              <a:t>, do the following:</a:t>
            </a:r>
          </a:p>
          <a:p>
            <a:pPr marL="1143000" lvl="2" indent="-228600">
              <a:buFont typeface="Arial" pitchFamily="34" charset="0"/>
              <a:buChar char="•"/>
            </a:pPr>
            <a:r>
              <a:rPr lang="en-US" sz="1200" b="0" baseline="0" dirty="0"/>
              <a:t>In the</a:t>
            </a:r>
            <a:r>
              <a:rPr lang="en-US" sz="1200" baseline="0" dirty="0"/>
              <a:t> </a:t>
            </a:r>
            <a:r>
              <a:rPr lang="en-US" sz="1200" b="1" dirty="0"/>
              <a:t>Start</a:t>
            </a:r>
            <a:r>
              <a:rPr lang="en-US" sz="1200" baseline="0" dirty="0"/>
              <a:t> box, select</a:t>
            </a:r>
            <a:r>
              <a:rPr lang="en-US" sz="1200" dirty="0"/>
              <a:t> </a:t>
            </a:r>
            <a:r>
              <a:rPr lang="en-US" sz="1200" b="1" dirty="0"/>
              <a:t>With Previous</a:t>
            </a:r>
            <a:r>
              <a:rPr lang="en-US" sz="1200" b="0" dirty="0"/>
              <a:t>.</a:t>
            </a:r>
          </a:p>
          <a:p>
            <a:pPr marL="1143000" lvl="2" indent="-228600">
              <a:buFont typeface="Arial" pitchFamily="34" charset="0"/>
              <a:buChar char="•"/>
            </a:pPr>
            <a:r>
              <a:rPr lang="en-US" sz="1200" b="0" dirty="0"/>
              <a:t>I</a:t>
            </a:r>
            <a:r>
              <a:rPr lang="en-US" sz="1200" dirty="0"/>
              <a:t>n the </a:t>
            </a:r>
            <a:r>
              <a:rPr lang="en-US" sz="1200" b="1" dirty="0"/>
              <a:t>Speed</a:t>
            </a:r>
            <a:r>
              <a:rPr lang="en-US" sz="1200" dirty="0"/>
              <a:t> box, select </a:t>
            </a:r>
            <a:r>
              <a:rPr lang="en-US" sz="1200" b="1" dirty="0"/>
              <a:t>Fast</a:t>
            </a:r>
            <a:r>
              <a:rPr lang="en-US" sz="1200" dirty="0"/>
              <a:t>. </a:t>
            </a:r>
          </a:p>
          <a:p>
            <a:pPr marL="228600" indent="-228600">
              <a:buFont typeface="+mj-lt"/>
              <a:buAutoNum type="arabicPeriod"/>
            </a:pPr>
            <a:r>
              <a:rPr lang="en-US" sz="1200" b="0" baseline="0" dirty="0"/>
              <a:t>On the slide, select the oval. In the </a:t>
            </a:r>
            <a:r>
              <a:rPr lang="en-US" sz="1200" b="1" baseline="0" dirty="0"/>
              <a:t>Custom</a:t>
            </a:r>
            <a:r>
              <a:rPr lang="en-US" sz="1200" baseline="0" dirty="0"/>
              <a:t> </a:t>
            </a:r>
            <a:r>
              <a:rPr lang="en-US" sz="1200" b="1" baseline="0" dirty="0"/>
              <a:t>Animation</a:t>
            </a:r>
            <a:r>
              <a:rPr lang="en-US" sz="1200" baseline="0" dirty="0"/>
              <a:t> task pane, do the following:</a:t>
            </a:r>
          </a:p>
          <a:p>
            <a:pPr marL="685800" lvl="1" indent="-228600">
              <a:buFont typeface="+mj-lt"/>
              <a:buAutoNum type="arabicPeriod"/>
            </a:pPr>
            <a:r>
              <a:rPr lang="en-US" sz="1200" baseline="0" dirty="0"/>
              <a:t>Click </a:t>
            </a:r>
            <a:r>
              <a:rPr lang="en-US" sz="1200" b="1" baseline="0" dirty="0"/>
              <a:t>Add</a:t>
            </a:r>
            <a:r>
              <a:rPr lang="en-US" sz="1200" baseline="0" dirty="0"/>
              <a:t> </a:t>
            </a:r>
            <a:r>
              <a:rPr lang="en-US" sz="1200" b="1" baseline="0" dirty="0"/>
              <a:t>Effect</a:t>
            </a:r>
            <a:r>
              <a:rPr lang="en-US" sz="1200" baseline="0" dirty="0"/>
              <a:t>, point to </a:t>
            </a:r>
            <a:r>
              <a:rPr lang="en-US" sz="1200" b="1" baseline="0" dirty="0"/>
              <a:t>Exit</a:t>
            </a:r>
            <a:r>
              <a:rPr lang="en-US" sz="1200" b="0" baseline="0" dirty="0"/>
              <a:t>, and then click </a:t>
            </a:r>
            <a:r>
              <a:rPr lang="en-US" sz="1200" b="1" baseline="0" dirty="0"/>
              <a:t>More Effects</a:t>
            </a:r>
            <a:r>
              <a:rPr lang="en-US" sz="1200" b="0" baseline="0" dirty="0"/>
              <a:t>. In the </a:t>
            </a:r>
            <a:r>
              <a:rPr lang="en-US" sz="1200" b="1" baseline="0" dirty="0"/>
              <a:t>Add Exit Effect </a:t>
            </a:r>
            <a:r>
              <a:rPr lang="en-US" sz="1200" b="0" baseline="0" dirty="0"/>
              <a:t>dialog box, under </a:t>
            </a:r>
            <a:r>
              <a:rPr lang="en-US" sz="1200" b="1" baseline="0" dirty="0"/>
              <a:t>Subtle</a:t>
            </a:r>
            <a:r>
              <a:rPr lang="en-US" sz="1200" b="0" baseline="0" dirty="0"/>
              <a:t>, click</a:t>
            </a:r>
            <a:r>
              <a:rPr lang="en-US" sz="1200" baseline="0" dirty="0"/>
              <a:t> </a:t>
            </a:r>
            <a:r>
              <a:rPr lang="en-US" sz="1200" b="1" baseline="0" dirty="0"/>
              <a:t>Fade</a:t>
            </a:r>
            <a:r>
              <a:rPr lang="en-US" sz="1200" b="0" baseline="0" dirty="0"/>
              <a:t>.</a:t>
            </a:r>
            <a:r>
              <a:rPr lang="en-US" sz="1200" b="1" baseline="0" dirty="0"/>
              <a:t> </a:t>
            </a:r>
            <a:endParaRPr lang="en-US" sz="1200" baseline="0" dirty="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Select the second animation effect (fade exit effect for the oval). Click the arrow to the right of the animation effect, and then click </a:t>
            </a:r>
            <a:r>
              <a:rPr lang="en-US" sz="1200" b="1" baseline="0" dirty="0"/>
              <a:t>Timing</a:t>
            </a:r>
            <a:r>
              <a:rPr lang="en-US" sz="1200" b="0" baseline="0" dirty="0"/>
              <a:t>. In the </a:t>
            </a:r>
            <a:r>
              <a:rPr lang="en-US" sz="1200" b="1" baseline="0" dirty="0"/>
              <a:t>Fade</a:t>
            </a:r>
            <a:r>
              <a:rPr lang="en-US" sz="1200" b="0" baseline="0" dirty="0"/>
              <a:t> dialog box, on the </a:t>
            </a:r>
            <a:r>
              <a:rPr lang="en-US" sz="1200" b="1" baseline="0" dirty="0"/>
              <a:t>Timing</a:t>
            </a:r>
            <a:r>
              <a:rPr lang="en-US" sz="1200" b="0" baseline="0" dirty="0"/>
              <a:t> tab,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a:solidFill>
                  <a:schemeClr val="tx1"/>
                </a:solidFill>
                <a:latin typeface="+mn-lt"/>
                <a:ea typeface="+mn-ea"/>
                <a:cs typeface="+mn-cs"/>
              </a:rPr>
              <a:t>In the </a:t>
            </a:r>
            <a:r>
              <a:rPr lang="en-US" sz="1200" b="1" kern="1200" baseline="0" dirty="0">
                <a:solidFill>
                  <a:schemeClr val="tx1"/>
                </a:solidFill>
                <a:latin typeface="+mn-lt"/>
                <a:ea typeface="+mn-ea"/>
                <a:cs typeface="+mn-cs"/>
              </a:rPr>
              <a:t>Delay </a:t>
            </a:r>
            <a:r>
              <a:rPr lang="en-US" sz="1200" b="0" kern="1200" baseline="0" dirty="0">
                <a:solidFill>
                  <a:schemeClr val="tx1"/>
                </a:solidFill>
                <a:latin typeface="+mn-lt"/>
                <a:ea typeface="+mn-ea"/>
                <a:cs typeface="+mn-cs"/>
              </a:rPr>
              <a:t>box, enter </a:t>
            </a:r>
            <a:r>
              <a:rPr lang="en-US" sz="1200" b="1" kern="1200" baseline="0" dirty="0">
                <a:solidFill>
                  <a:schemeClr val="tx1"/>
                </a:solidFill>
                <a:latin typeface="+mn-lt"/>
                <a:ea typeface="+mn-ea"/>
                <a:cs typeface="+mn-cs"/>
              </a:rPr>
              <a:t>4</a:t>
            </a:r>
            <a:r>
              <a:rPr lang="en-US" sz="1200" b="0" kern="1200" baseline="0" dirty="0">
                <a:solidFill>
                  <a:schemeClr val="tx1"/>
                </a:solidFill>
                <a:latin typeface="+mn-lt"/>
                <a:ea typeface="+mn-ea"/>
                <a:cs typeface="+mn-cs"/>
              </a:rPr>
              <a:t>.</a:t>
            </a:r>
            <a:endParaRPr lang="en-US" sz="1200" b="0" baseline="0" dirty="0"/>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a:t>
            </a:r>
            <a:r>
              <a:rPr lang="en-US" sz="1200" dirty="0"/>
              <a:t>n the </a:t>
            </a:r>
            <a:r>
              <a:rPr lang="en-US" sz="1200" b="1" dirty="0"/>
              <a:t>Speed</a:t>
            </a:r>
            <a:r>
              <a:rPr lang="en-US" sz="1200" dirty="0"/>
              <a:t> list, select </a:t>
            </a:r>
            <a:r>
              <a:rPr lang="en-US" sz="1200" b="1" dirty="0"/>
              <a:t>1 seconds (Fast)</a:t>
            </a:r>
            <a:r>
              <a:rPr lang="en-US" sz="1200" dirty="0"/>
              <a:t>. </a:t>
            </a:r>
          </a:p>
          <a:p>
            <a:pPr marL="228600" indent="-228600">
              <a:buFont typeface="+mj-lt"/>
              <a:buAutoNum type="arabicPeriod"/>
            </a:pPr>
            <a:r>
              <a:rPr lang="en-US" sz="1200" b="0" baseline="0" dirty="0"/>
              <a:t>On the slide, select the oval. In the </a:t>
            </a:r>
            <a:r>
              <a:rPr lang="en-US" sz="1200" b="1" baseline="0" dirty="0"/>
              <a:t>Custom</a:t>
            </a:r>
            <a:r>
              <a:rPr lang="en-US" sz="1200" baseline="0" dirty="0"/>
              <a:t> </a:t>
            </a:r>
            <a:r>
              <a:rPr lang="en-US" sz="1200" b="1" baseline="0" dirty="0"/>
              <a:t>Animation</a:t>
            </a:r>
            <a:r>
              <a:rPr lang="en-US" sz="1200" baseline="0" dirty="0"/>
              <a:t> task pane, do the following:</a:t>
            </a:r>
          </a:p>
          <a:p>
            <a:pPr marL="685800" lvl="1" indent="-228600">
              <a:buFont typeface="+mj-lt"/>
              <a:buAutoNum type="arabicPeriod"/>
            </a:pPr>
            <a:r>
              <a:rPr lang="en-US" sz="1200" baseline="0" dirty="0"/>
              <a:t>Click </a:t>
            </a:r>
            <a:r>
              <a:rPr lang="en-US" sz="1200" b="1" baseline="0" dirty="0"/>
              <a:t>Add</a:t>
            </a:r>
            <a:r>
              <a:rPr lang="en-US" sz="1200" baseline="0" dirty="0"/>
              <a:t> </a:t>
            </a:r>
            <a:r>
              <a:rPr lang="en-US" sz="1200" b="1" baseline="0" dirty="0"/>
              <a:t>Effect</a:t>
            </a:r>
            <a:r>
              <a:rPr lang="en-US" sz="1200" baseline="0" dirty="0"/>
              <a:t>, point to </a:t>
            </a:r>
            <a:r>
              <a:rPr lang="en-US" sz="1200" b="1" baseline="0" dirty="0"/>
              <a:t>Entrance</a:t>
            </a:r>
            <a:r>
              <a:rPr lang="en-US" sz="1200" b="0" baseline="0" dirty="0"/>
              <a:t>, and then click </a:t>
            </a:r>
            <a:r>
              <a:rPr lang="en-US" sz="1200" b="1" baseline="0" dirty="0"/>
              <a:t>More Effects</a:t>
            </a:r>
            <a:r>
              <a:rPr lang="en-US" sz="1200" b="0" baseline="0" dirty="0"/>
              <a:t>. In the </a:t>
            </a:r>
            <a:r>
              <a:rPr lang="en-US" sz="1200" b="1" baseline="0" dirty="0"/>
              <a:t>Add Entrance Effect </a:t>
            </a:r>
            <a:r>
              <a:rPr lang="en-US" sz="1200" b="0" baseline="0" dirty="0"/>
              <a:t>dialog box, under </a:t>
            </a:r>
            <a:r>
              <a:rPr lang="en-US" sz="1200" b="1" baseline="0" dirty="0"/>
              <a:t>Subtle</a:t>
            </a:r>
            <a:r>
              <a:rPr lang="en-US" sz="1200" b="0" baseline="0" dirty="0"/>
              <a:t>, click</a:t>
            </a:r>
            <a:r>
              <a:rPr lang="en-US" sz="1200" baseline="0" dirty="0"/>
              <a:t> </a:t>
            </a:r>
            <a:r>
              <a:rPr lang="en-US" sz="1200" b="1" baseline="0" dirty="0"/>
              <a:t>Fade</a:t>
            </a:r>
            <a:r>
              <a:rPr lang="en-US" sz="1200" b="0" baseline="0" dirty="0"/>
              <a:t>.</a:t>
            </a:r>
            <a:r>
              <a:rPr lang="en-US" sz="1200" b="1" baseline="0" dirty="0"/>
              <a:t> </a:t>
            </a:r>
            <a:endParaRPr lang="en-US" sz="1200" baseline="0" dirty="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Select the third animation effect (fade entrance effect for the oval). Click the arrow to the right of the animation effect, and then click </a:t>
            </a:r>
            <a:r>
              <a:rPr lang="en-US" sz="1200" b="1" baseline="0" dirty="0"/>
              <a:t>Timing</a:t>
            </a:r>
            <a:r>
              <a:rPr lang="en-US" sz="1200" b="0" baseline="0" dirty="0"/>
              <a:t>. In the </a:t>
            </a:r>
            <a:r>
              <a:rPr lang="en-US" sz="1200" b="1" baseline="0" dirty="0"/>
              <a:t>Fade</a:t>
            </a:r>
            <a:r>
              <a:rPr lang="en-US" sz="1200" b="0" baseline="0" dirty="0"/>
              <a:t> dialog box, on the </a:t>
            </a:r>
            <a:r>
              <a:rPr lang="en-US" sz="1200" b="1" baseline="0" dirty="0"/>
              <a:t>Timing</a:t>
            </a:r>
            <a:r>
              <a:rPr lang="en-US" sz="1200" b="0" baseline="0" dirty="0"/>
              <a:t> tab,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a:solidFill>
                  <a:schemeClr val="tx1"/>
                </a:solidFill>
                <a:latin typeface="+mn-lt"/>
                <a:ea typeface="+mn-ea"/>
                <a:cs typeface="+mn-cs"/>
              </a:rPr>
              <a:t>In the </a:t>
            </a:r>
            <a:r>
              <a:rPr lang="en-US" sz="1200" b="1" kern="1200" baseline="0" dirty="0">
                <a:solidFill>
                  <a:schemeClr val="tx1"/>
                </a:solidFill>
                <a:latin typeface="+mn-lt"/>
                <a:ea typeface="+mn-ea"/>
                <a:cs typeface="+mn-cs"/>
              </a:rPr>
              <a:t>Delay </a:t>
            </a:r>
            <a:r>
              <a:rPr lang="en-US" sz="1200" b="0" kern="1200" baseline="0" dirty="0">
                <a:solidFill>
                  <a:schemeClr val="tx1"/>
                </a:solidFill>
                <a:latin typeface="+mn-lt"/>
                <a:ea typeface="+mn-ea"/>
                <a:cs typeface="+mn-cs"/>
              </a:rPr>
              <a:t>box, enter </a:t>
            </a:r>
            <a:r>
              <a:rPr lang="en-US" sz="1200" b="1" kern="1200" baseline="0" dirty="0">
                <a:solidFill>
                  <a:schemeClr val="tx1"/>
                </a:solidFill>
                <a:latin typeface="+mn-lt"/>
                <a:ea typeface="+mn-ea"/>
                <a:cs typeface="+mn-cs"/>
              </a:rPr>
              <a:t>5</a:t>
            </a:r>
            <a:r>
              <a:rPr lang="en-US" sz="1200" b="0" kern="1200" baseline="0" dirty="0">
                <a:solidFill>
                  <a:schemeClr val="tx1"/>
                </a:solidFill>
                <a:latin typeface="+mn-lt"/>
                <a:ea typeface="+mn-ea"/>
                <a:cs typeface="+mn-cs"/>
              </a:rPr>
              <a:t>.</a:t>
            </a:r>
            <a:endParaRPr lang="en-US" sz="1200" b="0" baseline="0" dirty="0"/>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a:t>
            </a:r>
            <a:r>
              <a:rPr lang="en-US" sz="1200" dirty="0"/>
              <a:t>n the </a:t>
            </a:r>
            <a:r>
              <a:rPr lang="en-US" sz="1200" b="1" dirty="0"/>
              <a:t>Speed</a:t>
            </a:r>
            <a:r>
              <a:rPr lang="en-US" sz="1200" dirty="0"/>
              <a:t> list, select </a:t>
            </a:r>
            <a:r>
              <a:rPr lang="en-US" sz="1200" b="1" dirty="0"/>
              <a:t>1 seconds (Fast)</a:t>
            </a:r>
            <a:r>
              <a:rPr lang="en-US" sz="1200" dirty="0"/>
              <a:t>. </a:t>
            </a:r>
          </a:p>
          <a:p>
            <a:pPr marL="228600" indent="-228600">
              <a:buFont typeface="+mj-lt"/>
              <a:buAutoNum type="arabicPeriod"/>
            </a:pPr>
            <a:r>
              <a:rPr lang="en-US" sz="1200" b="0" baseline="0" dirty="0"/>
              <a:t>On the slide, select the oval. In the </a:t>
            </a:r>
            <a:r>
              <a:rPr lang="en-US" sz="1200" b="1" baseline="0" dirty="0"/>
              <a:t>Custom</a:t>
            </a:r>
            <a:r>
              <a:rPr lang="en-US" sz="1200" baseline="0" dirty="0"/>
              <a:t> </a:t>
            </a:r>
            <a:r>
              <a:rPr lang="en-US" sz="1200" b="1" baseline="0" dirty="0"/>
              <a:t>Animation</a:t>
            </a:r>
            <a:r>
              <a:rPr lang="en-US" sz="1200" baseline="0" dirty="0"/>
              <a:t> task pane, do the following:</a:t>
            </a:r>
          </a:p>
          <a:p>
            <a:pPr marL="685800" lvl="1" indent="-228600">
              <a:buFont typeface="+mj-lt"/>
              <a:buAutoNum type="arabicPeriod"/>
            </a:pPr>
            <a:r>
              <a:rPr lang="en-US" sz="1200" baseline="0" dirty="0"/>
              <a:t>Click </a:t>
            </a:r>
            <a:r>
              <a:rPr lang="en-US" sz="1200" b="1" baseline="0" dirty="0"/>
              <a:t>Add</a:t>
            </a:r>
            <a:r>
              <a:rPr lang="en-US" sz="1200" baseline="0" dirty="0"/>
              <a:t> </a:t>
            </a:r>
            <a:r>
              <a:rPr lang="en-US" sz="1200" b="1" baseline="0" dirty="0"/>
              <a:t>Effect</a:t>
            </a:r>
            <a:r>
              <a:rPr lang="en-US" sz="1200" baseline="0" dirty="0"/>
              <a:t>, point to </a:t>
            </a:r>
            <a:r>
              <a:rPr lang="en-US" sz="1200" b="1" baseline="0" dirty="0"/>
              <a:t>Exit</a:t>
            </a:r>
            <a:r>
              <a:rPr lang="en-US" sz="1200" b="0" baseline="0" dirty="0"/>
              <a:t>, and then click </a:t>
            </a:r>
            <a:r>
              <a:rPr lang="en-US" sz="1200" b="1" baseline="0" dirty="0"/>
              <a:t>More Effects</a:t>
            </a:r>
            <a:r>
              <a:rPr lang="en-US" sz="1200" b="0" baseline="0" dirty="0"/>
              <a:t>. In the </a:t>
            </a:r>
            <a:r>
              <a:rPr lang="en-US" sz="1200" b="1" baseline="0" dirty="0"/>
              <a:t>Add Exit Effect </a:t>
            </a:r>
            <a:r>
              <a:rPr lang="en-US" sz="1200" b="0" baseline="0" dirty="0"/>
              <a:t>dialog box, under </a:t>
            </a:r>
            <a:r>
              <a:rPr lang="en-US" sz="1200" b="1" baseline="0" dirty="0"/>
              <a:t>Subtle</a:t>
            </a:r>
            <a:r>
              <a:rPr lang="en-US" sz="1200" b="0" baseline="0" dirty="0"/>
              <a:t>, click</a:t>
            </a:r>
            <a:r>
              <a:rPr lang="en-US" sz="1200" baseline="0" dirty="0"/>
              <a:t> </a:t>
            </a:r>
            <a:r>
              <a:rPr lang="en-US" sz="1200" b="1" baseline="0" dirty="0"/>
              <a:t>Fade</a:t>
            </a:r>
            <a:r>
              <a:rPr lang="en-US" sz="1200" b="0" baseline="0" dirty="0"/>
              <a:t>.</a:t>
            </a:r>
            <a:r>
              <a:rPr lang="en-US" sz="1200" b="1" baseline="0" dirty="0"/>
              <a:t> </a:t>
            </a:r>
            <a:endParaRPr lang="en-US" sz="1200" baseline="0" dirty="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Select the fourth animation effect (fade exit effect for the oval). Click the arrow to the right of the animation effect, and then click </a:t>
            </a:r>
            <a:r>
              <a:rPr lang="en-US" sz="1200" b="1" baseline="0" dirty="0"/>
              <a:t>Timing</a:t>
            </a:r>
            <a:r>
              <a:rPr lang="en-US" sz="1200" b="0" baseline="0" dirty="0"/>
              <a:t>. In the </a:t>
            </a:r>
            <a:r>
              <a:rPr lang="en-US" sz="1200" b="1" baseline="0" dirty="0"/>
              <a:t>Fade</a:t>
            </a:r>
            <a:r>
              <a:rPr lang="en-US" sz="1200" b="0" baseline="0" dirty="0"/>
              <a:t> dialog box, on the </a:t>
            </a:r>
            <a:r>
              <a:rPr lang="en-US" sz="1200" b="1" baseline="0" dirty="0"/>
              <a:t>Timing</a:t>
            </a:r>
            <a:r>
              <a:rPr lang="en-US" sz="1200" b="0" baseline="0" dirty="0"/>
              <a:t> tab,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a:solidFill>
                  <a:schemeClr val="tx1"/>
                </a:solidFill>
                <a:latin typeface="+mn-lt"/>
                <a:ea typeface="+mn-ea"/>
                <a:cs typeface="+mn-cs"/>
              </a:rPr>
              <a:t>In the </a:t>
            </a:r>
            <a:r>
              <a:rPr lang="en-US" sz="1200" b="1" kern="1200" baseline="0" dirty="0">
                <a:solidFill>
                  <a:schemeClr val="tx1"/>
                </a:solidFill>
                <a:latin typeface="+mn-lt"/>
                <a:ea typeface="+mn-ea"/>
                <a:cs typeface="+mn-cs"/>
              </a:rPr>
              <a:t>Delay </a:t>
            </a:r>
            <a:r>
              <a:rPr lang="en-US" sz="1200" b="0" kern="1200" baseline="0" dirty="0">
                <a:solidFill>
                  <a:schemeClr val="tx1"/>
                </a:solidFill>
                <a:latin typeface="+mn-lt"/>
                <a:ea typeface="+mn-ea"/>
                <a:cs typeface="+mn-cs"/>
              </a:rPr>
              <a:t>box, enter </a:t>
            </a:r>
            <a:r>
              <a:rPr lang="en-US" sz="1200" b="1" kern="1200" baseline="0" dirty="0">
                <a:solidFill>
                  <a:schemeClr val="tx1"/>
                </a:solidFill>
                <a:latin typeface="+mn-lt"/>
                <a:ea typeface="+mn-ea"/>
                <a:cs typeface="+mn-cs"/>
              </a:rPr>
              <a:t>7</a:t>
            </a:r>
            <a:r>
              <a:rPr lang="en-US" sz="1200" b="0" kern="1200" baseline="0" dirty="0">
                <a:solidFill>
                  <a:schemeClr val="tx1"/>
                </a:solidFill>
                <a:latin typeface="+mn-lt"/>
                <a:ea typeface="+mn-ea"/>
                <a:cs typeface="+mn-cs"/>
              </a:rPr>
              <a:t>.</a:t>
            </a:r>
            <a:endParaRPr lang="en-US" sz="1200" b="0" baseline="0" dirty="0"/>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a:t>
            </a:r>
            <a:r>
              <a:rPr lang="en-US" sz="1200" dirty="0"/>
              <a:t>n the </a:t>
            </a:r>
            <a:r>
              <a:rPr lang="en-US" sz="1200" b="1" dirty="0"/>
              <a:t>Speed</a:t>
            </a:r>
            <a:r>
              <a:rPr lang="en-US" sz="1200" dirty="0"/>
              <a:t> list, select </a:t>
            </a:r>
            <a:r>
              <a:rPr lang="en-US" sz="1200" b="1" dirty="0"/>
              <a:t>1 seconds (Fast)</a:t>
            </a:r>
            <a:r>
              <a:rPr lang="en-US" sz="1200" dirty="0"/>
              <a:t>. </a:t>
            </a:r>
          </a:p>
          <a:p>
            <a:pPr marL="228600" indent="-228600">
              <a:buFont typeface="+mj-lt"/>
              <a:buAutoNum type="arabicPeriod"/>
            </a:pPr>
            <a:r>
              <a:rPr lang="en-US" sz="1200" b="0" baseline="0" dirty="0"/>
              <a:t>On the slide, select the oval. In the </a:t>
            </a:r>
            <a:r>
              <a:rPr lang="en-US" sz="1200" b="1" baseline="0" dirty="0"/>
              <a:t>Custom</a:t>
            </a:r>
            <a:r>
              <a:rPr lang="en-US" sz="1200" baseline="0" dirty="0"/>
              <a:t> </a:t>
            </a:r>
            <a:r>
              <a:rPr lang="en-US" sz="1200" b="1" baseline="0" dirty="0"/>
              <a:t>Animation</a:t>
            </a:r>
            <a:r>
              <a:rPr lang="en-US" sz="1200" baseline="0" dirty="0"/>
              <a:t> task pane, do the following:</a:t>
            </a:r>
          </a:p>
          <a:p>
            <a:pPr marL="685800" lvl="1" indent="-228600">
              <a:buFont typeface="+mj-lt"/>
              <a:buAutoNum type="arabicPeriod"/>
            </a:pPr>
            <a:r>
              <a:rPr lang="en-US" sz="1200" baseline="0" dirty="0"/>
              <a:t>Click </a:t>
            </a:r>
            <a:r>
              <a:rPr lang="en-US" sz="1200" b="1" baseline="0" dirty="0"/>
              <a:t>Add</a:t>
            </a:r>
            <a:r>
              <a:rPr lang="en-US" sz="1200" baseline="0" dirty="0"/>
              <a:t> </a:t>
            </a:r>
            <a:r>
              <a:rPr lang="en-US" sz="1200" b="1" baseline="0" dirty="0"/>
              <a:t>Effect</a:t>
            </a:r>
            <a:r>
              <a:rPr lang="en-US" sz="1200" baseline="0" dirty="0"/>
              <a:t>, point to </a:t>
            </a:r>
            <a:r>
              <a:rPr lang="en-US" sz="1200" b="1" baseline="0" dirty="0"/>
              <a:t>Motion Paths</a:t>
            </a:r>
            <a:r>
              <a:rPr lang="en-US" sz="1200" b="0" baseline="0" dirty="0"/>
              <a:t>, and then click </a:t>
            </a:r>
            <a:r>
              <a:rPr lang="en-US" sz="1200" b="1" baseline="0" dirty="0"/>
              <a:t>Right</a:t>
            </a:r>
            <a:r>
              <a:rPr lang="en-US" sz="1200" b="0" baseline="0" dirty="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Select the fifth animation effect (motion path for the oval). Click the arrow to the right of the animation effect, and then click </a:t>
            </a:r>
            <a:r>
              <a:rPr lang="en-US" sz="1200" b="1" baseline="0" dirty="0"/>
              <a:t>Effect Options</a:t>
            </a:r>
            <a:r>
              <a:rPr lang="en-US" sz="1200" b="0" baseline="0" dirty="0"/>
              <a:t>. In the </a:t>
            </a:r>
            <a:r>
              <a:rPr lang="en-US" sz="1200" b="1" baseline="0" dirty="0"/>
              <a:t>Fade</a:t>
            </a:r>
            <a:r>
              <a:rPr lang="en-US" sz="1200" b="0" baseline="0" dirty="0"/>
              <a:t> dialog box,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Effect</a:t>
            </a:r>
            <a:r>
              <a:rPr lang="en-US" sz="1200" b="0" baseline="0" dirty="0"/>
              <a:t> tab, under </a:t>
            </a:r>
            <a:r>
              <a:rPr lang="en-US" sz="1200" b="1" baseline="0" dirty="0"/>
              <a:t>Path</a:t>
            </a:r>
            <a:r>
              <a:rPr lang="en-US" sz="1200" b="0" baseline="0" dirty="0"/>
              <a:t>, select </a:t>
            </a:r>
            <a:r>
              <a:rPr lang="en-US" sz="1200" b="1" baseline="0" dirty="0"/>
              <a:t>Auto-reverse</a:t>
            </a:r>
            <a:r>
              <a:rPr lang="en-US" sz="1200" b="0" baseline="0" dirty="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On the </a:t>
            </a:r>
            <a:r>
              <a:rPr lang="en-US" sz="1200" b="1" baseline="0" dirty="0"/>
              <a:t>Timing</a:t>
            </a:r>
            <a:r>
              <a:rPr lang="en-US" sz="1200" b="0" baseline="0" dirty="0"/>
              <a:t> tab, do the following:</a:t>
            </a:r>
          </a:p>
          <a:p>
            <a:pPr marL="16002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a:t>
            </a:r>
            <a:r>
              <a:rPr lang="en-US" sz="1200" baseline="0" dirty="0"/>
              <a:t> </a:t>
            </a:r>
            <a:r>
              <a:rPr lang="en-US" sz="1200" b="1" dirty="0"/>
              <a:t>Start</a:t>
            </a:r>
            <a:r>
              <a:rPr lang="en-US" sz="1200" baseline="0" dirty="0"/>
              <a:t> list, select</a:t>
            </a:r>
            <a:r>
              <a:rPr lang="en-US" sz="1200" dirty="0"/>
              <a:t> </a:t>
            </a:r>
            <a:r>
              <a:rPr lang="en-US" sz="1200" b="1" dirty="0"/>
              <a:t>With Previous</a:t>
            </a:r>
            <a:r>
              <a:rPr lang="en-US" sz="1200" b="0" dirty="0"/>
              <a:t>.</a:t>
            </a:r>
          </a:p>
          <a:p>
            <a:pPr marL="16002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a:solidFill>
                  <a:schemeClr val="tx1"/>
                </a:solidFill>
                <a:latin typeface="+mn-lt"/>
                <a:ea typeface="+mn-ea"/>
                <a:cs typeface="+mn-cs"/>
              </a:rPr>
              <a:t>In the </a:t>
            </a:r>
            <a:r>
              <a:rPr lang="en-US" sz="1200" b="1" kern="1200" baseline="0" dirty="0">
                <a:solidFill>
                  <a:schemeClr val="tx1"/>
                </a:solidFill>
                <a:latin typeface="+mn-lt"/>
                <a:ea typeface="+mn-ea"/>
                <a:cs typeface="+mn-cs"/>
              </a:rPr>
              <a:t>Delay </a:t>
            </a:r>
            <a:r>
              <a:rPr lang="en-US" sz="1200" b="0" kern="1200" baseline="0" dirty="0">
                <a:solidFill>
                  <a:schemeClr val="tx1"/>
                </a:solidFill>
                <a:latin typeface="+mn-lt"/>
                <a:ea typeface="+mn-ea"/>
                <a:cs typeface="+mn-cs"/>
              </a:rPr>
              <a:t>box, enter </a:t>
            </a:r>
            <a:r>
              <a:rPr lang="en-US" sz="1200" b="1" kern="1200" baseline="0" dirty="0">
                <a:solidFill>
                  <a:schemeClr val="tx1"/>
                </a:solidFill>
                <a:latin typeface="+mn-lt"/>
                <a:ea typeface="+mn-ea"/>
                <a:cs typeface="+mn-cs"/>
              </a:rPr>
              <a:t>0</a:t>
            </a:r>
            <a:r>
              <a:rPr lang="en-US" sz="1200" b="0" kern="1200" baseline="0" dirty="0">
                <a:solidFill>
                  <a:schemeClr val="tx1"/>
                </a:solidFill>
                <a:latin typeface="+mn-lt"/>
                <a:ea typeface="+mn-ea"/>
                <a:cs typeface="+mn-cs"/>
              </a:rPr>
              <a:t>.</a:t>
            </a:r>
            <a:endParaRPr lang="en-US" sz="1200" b="0" baseline="0" dirty="0"/>
          </a:p>
          <a:p>
            <a:pPr marL="16002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a:t>
            </a:r>
            <a:r>
              <a:rPr lang="en-US" sz="1200" dirty="0"/>
              <a:t>n the </a:t>
            </a:r>
            <a:r>
              <a:rPr lang="en-US" sz="1200" b="1" dirty="0"/>
              <a:t>Speed</a:t>
            </a:r>
            <a:r>
              <a:rPr lang="en-US" sz="1200" dirty="0"/>
              <a:t> list, select </a:t>
            </a:r>
            <a:r>
              <a:rPr lang="en-US" sz="1200" b="1" dirty="0"/>
              <a:t>2 seconds (Medium)</a:t>
            </a:r>
            <a:r>
              <a:rPr lang="en-US" sz="1200" b="0" dirty="0"/>
              <a:t>.</a:t>
            </a:r>
          </a:p>
          <a:p>
            <a:pPr marL="16002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a:t>In the </a:t>
            </a:r>
            <a:r>
              <a:rPr lang="en-US" sz="1200" b="1" dirty="0"/>
              <a:t>Repeat</a:t>
            </a:r>
            <a:r>
              <a:rPr lang="en-US" sz="1200" b="0" dirty="0"/>
              <a:t> list, select </a:t>
            </a:r>
            <a:r>
              <a:rPr lang="en-US" sz="1200" b="1" dirty="0"/>
              <a:t>2</a:t>
            </a:r>
            <a:r>
              <a:rPr lang="en-US" sz="1200" b="0" dirty="0"/>
              <a:t>.</a:t>
            </a:r>
            <a:endParaRPr lang="en-US" sz="1200" b="0" baseline="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baseline="0" dirty="0">
                <a:solidFill>
                  <a:schemeClr val="tx1"/>
                </a:solidFill>
                <a:latin typeface="+mn-lt"/>
                <a:ea typeface="+mn-ea"/>
                <a:cs typeface="+mn-cs"/>
              </a:rPr>
              <a:t>On the slide, select the motion path. Point to the endpoint (red arrow) of the motion path until the cursor becomes a two-headed arrow, press and hold SHIFT, and then drag the endpoint to the </a:t>
            </a:r>
            <a:r>
              <a:rPr lang="en-US" sz="1200" b="0" i="0" kern="1200" baseline="0" dirty="0">
                <a:solidFill>
                  <a:schemeClr val="tx1"/>
                </a:solidFill>
                <a:latin typeface="+mn-lt"/>
                <a:ea typeface="+mn-ea"/>
                <a:cs typeface="+mn-cs"/>
              </a:rPr>
              <a:t>center of the </a:t>
            </a:r>
            <a:r>
              <a:rPr lang="en-US" sz="1200" b="0" kern="1200" baseline="0" dirty="0">
                <a:solidFill>
                  <a:schemeClr val="tx1"/>
                </a:solidFill>
                <a:latin typeface="+mn-lt"/>
                <a:ea typeface="+mn-ea"/>
                <a:cs typeface="+mn-cs"/>
              </a:rPr>
              <a:t>last letter in the text box. </a:t>
            </a:r>
            <a:endParaRPr lang="en-US" sz="1200" b="0" i="1" kern="1200" baseline="0" dirty="0">
              <a:solidFill>
                <a:schemeClr val="tx1"/>
              </a:solidFill>
              <a:latin typeface="+mn-lt"/>
              <a:ea typeface="+mn-ea"/>
              <a:cs typeface="+mn-cs"/>
            </a:endParaRPr>
          </a:p>
          <a:p>
            <a:endParaRPr lang="en-US" sz="1200"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xmlns="" val="716234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xfrm>
            <a:off x="686421" y="4342464"/>
            <a:ext cx="5485158" cy="3975516"/>
          </a:xfrm>
        </p:spPr>
        <p:txBody>
          <a:bodyPr/>
          <a:lstStyle/>
          <a:p>
            <a:pPr marL="171450" indent="-171450">
              <a:spcBef>
                <a:spcPts val="1200"/>
              </a:spcBef>
              <a:buFont typeface="Arial" panose="020B0604020202020204" pitchFamily="34" charset="0"/>
              <a:buChar char="•"/>
            </a:pPr>
            <a:r>
              <a:rPr lang="en-US" dirty="0"/>
              <a:t>Provide general preventive foot self-care education to all patients with diabetes. </a:t>
            </a:r>
            <a:r>
              <a:rPr lang="en-US" b="1" dirty="0">
                <a:solidFill>
                  <a:schemeClr val="accent6"/>
                </a:solidFill>
              </a:rPr>
              <a:t>B</a:t>
            </a:r>
          </a:p>
          <a:p>
            <a:pPr marL="171450" indent="-171450">
              <a:spcBef>
                <a:spcPts val="1200"/>
              </a:spcBef>
              <a:buFont typeface="Arial" panose="020B0604020202020204" pitchFamily="34" charset="0"/>
              <a:buChar char="•"/>
            </a:pPr>
            <a:endParaRPr lang="en-US" b="1" dirty="0">
              <a:solidFill>
                <a:schemeClr val="accent6"/>
              </a:solidFill>
            </a:endParaRPr>
          </a:p>
          <a:p>
            <a:pPr marL="171450" indent="-171450">
              <a:spcBef>
                <a:spcPts val="1200"/>
              </a:spcBef>
              <a:buFont typeface="Arial" panose="020B0604020202020204" pitchFamily="34" charset="0"/>
              <a:buChar char="•"/>
            </a:pPr>
            <a:r>
              <a:rPr lang="en-US" dirty="0"/>
              <a:t>The use of specialized therapeutic footwear is recommended for high-risk patients with diabetes including those with severe neuropathy, foot deformities, or history of amputation. </a:t>
            </a:r>
            <a:r>
              <a:rPr lang="en-US" b="1" i="0" dirty="0">
                <a:solidFill>
                  <a:schemeClr val="accent6"/>
                </a:solidFill>
              </a:rPr>
              <a:t>B</a:t>
            </a:r>
          </a:p>
          <a:p>
            <a:pPr marL="0" indent="0">
              <a:spcBef>
                <a:spcPts val="1200"/>
              </a:spcBef>
              <a:buFont typeface="Arial" panose="020B0604020202020204" pitchFamily="34" charset="0"/>
              <a:buNone/>
            </a:pPr>
            <a:endParaRPr lang="en-US" b="1" dirty="0"/>
          </a:p>
          <a:p>
            <a:pPr>
              <a:buFont typeface="Arial" pitchFamily="34" charset="0"/>
              <a:buNone/>
            </a:pPr>
            <a:r>
              <a:rPr lang="en-US" b="1" dirty="0"/>
              <a:t>[SLIDE]</a:t>
            </a:r>
          </a:p>
        </p:txBody>
      </p:sp>
      <p:sp>
        <p:nvSpPr>
          <p:cNvPr id="413700"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F79FBA67-6E69-42D4-9DEF-09490A480297}" type="slidenum">
              <a:rPr lang="en-US" sz="900"/>
              <a:pPr algn="r"/>
              <a:t>54</a:t>
            </a:fld>
            <a:endParaRPr lang="en-US" sz="900"/>
          </a:p>
        </p:txBody>
      </p:sp>
      <p:sp>
        <p:nvSpPr>
          <p:cNvPr id="413701" name="TextBox 4"/>
          <p:cNvSpPr txBox="1">
            <a:spLocks noChangeArrowheads="1"/>
          </p:cNvSpPr>
          <p:nvPr/>
        </p:nvSpPr>
        <p:spPr bwMode="auto">
          <a:xfrm>
            <a:off x="686422" y="8630276"/>
            <a:ext cx="5724318" cy="367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2014;36(suppl 1):S47–S48</a:t>
            </a:r>
          </a:p>
        </p:txBody>
      </p:sp>
    </p:spTree>
    <p:extLst>
      <p:ext uri="{BB962C8B-B14F-4D97-AF65-F5344CB8AC3E}">
        <p14:creationId xmlns:p14="http://schemas.microsoft.com/office/powerpoint/2010/main" xmlns="" val="2775668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a:ln/>
        </p:spPr>
      </p:sp>
      <p:sp>
        <p:nvSpPr>
          <p:cNvPr id="417795" name="Notes Placeholder 2"/>
          <p:cNvSpPr>
            <a:spLocks noGrp="1"/>
          </p:cNvSpPr>
          <p:nvPr>
            <p:ph type="body" idx="1"/>
          </p:nvPr>
        </p:nvSpPr>
        <p:spPr>
          <a:xfrm>
            <a:off x="686421" y="4342464"/>
            <a:ext cx="5485158" cy="4114487"/>
          </a:xfrm>
        </p:spPr>
        <p:txBody>
          <a:bodyPr/>
          <a:lstStyle/>
          <a:p>
            <a:r>
              <a:rPr lang="en-US"/>
              <a:t>This slide illustrates how to perform the 10-g monofilament test</a:t>
            </a:r>
          </a:p>
          <a:p>
            <a:endParaRPr lang="en-US" baseline="30000"/>
          </a:p>
          <a:p>
            <a:pPr>
              <a:spcBef>
                <a:spcPct val="0"/>
              </a:spcBef>
              <a:spcAft>
                <a:spcPts val="589"/>
              </a:spcAft>
            </a:pPr>
            <a:r>
              <a:rPr lang="en-US">
                <a:solidFill>
                  <a:srgbClr val="F8C206"/>
                </a:solidFill>
              </a:rPr>
              <a:t>Upper panel</a:t>
            </a:r>
          </a:p>
          <a:p>
            <a:pPr>
              <a:spcBef>
                <a:spcPct val="0"/>
              </a:spcBef>
              <a:spcAft>
                <a:spcPts val="589"/>
              </a:spcAft>
              <a:buClr>
                <a:srgbClr val="F8C206"/>
              </a:buClr>
            </a:pPr>
            <a:r>
              <a:rPr lang="en-US"/>
              <a:t>To perform the 10-g monofilament test, place the device perpendicular to the skin, with pressure applied until the monofilament buckles</a:t>
            </a:r>
          </a:p>
          <a:p>
            <a:pPr>
              <a:spcBef>
                <a:spcPct val="0"/>
              </a:spcBef>
              <a:spcAft>
                <a:spcPts val="589"/>
              </a:spcAft>
              <a:buClr>
                <a:srgbClr val="F8C206"/>
              </a:buClr>
            </a:pPr>
            <a:r>
              <a:rPr lang="en-US"/>
              <a:t>Hold in place for 1 second and then release</a:t>
            </a:r>
          </a:p>
          <a:p>
            <a:pPr>
              <a:spcBef>
                <a:spcPct val="0"/>
              </a:spcBef>
              <a:spcAft>
                <a:spcPts val="589"/>
              </a:spcAft>
              <a:buClr>
                <a:srgbClr val="F8C206"/>
              </a:buClr>
            </a:pPr>
            <a:r>
              <a:rPr lang="en-US">
                <a:solidFill>
                  <a:srgbClr val="F8C206"/>
                </a:solidFill>
              </a:rPr>
              <a:t>Lower panel</a:t>
            </a:r>
          </a:p>
          <a:p>
            <a:pPr>
              <a:spcBef>
                <a:spcPct val="0"/>
              </a:spcBef>
              <a:spcAft>
                <a:spcPts val="589"/>
              </a:spcAft>
              <a:buClr>
                <a:srgbClr val="F8C206"/>
              </a:buClr>
            </a:pPr>
            <a:r>
              <a:rPr lang="en-US"/>
              <a:t>The monofilament test should be performed at the highlighted sites while the patient’s eyes are closed</a:t>
            </a:r>
          </a:p>
          <a:p>
            <a:endParaRPr lang="en-US" baseline="30000"/>
          </a:p>
          <a:p>
            <a:pPr>
              <a:buFont typeface="Arial" pitchFamily="34" charset="0"/>
              <a:buNone/>
            </a:pPr>
            <a:endParaRPr lang="en-US" baseline="30000"/>
          </a:p>
          <a:p>
            <a:pPr>
              <a:buFont typeface="Arial" pitchFamily="34" charset="0"/>
              <a:buNone/>
            </a:pPr>
            <a:r>
              <a:rPr lang="en-US" b="1"/>
              <a:t>[SLIDE]</a:t>
            </a:r>
          </a:p>
          <a:p>
            <a:pPr>
              <a:buFont typeface="Arial" pitchFamily="34" charset="0"/>
              <a:buNone/>
            </a:pPr>
            <a:endParaRPr lang="en-US" b="1"/>
          </a:p>
        </p:txBody>
      </p:sp>
      <p:sp>
        <p:nvSpPr>
          <p:cNvPr id="41779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89A005B3-B739-4E9B-9BCF-7E06517844F8}" type="slidenum">
              <a:rPr lang="en-US" sz="900"/>
              <a:pPr algn="r"/>
              <a:t>55</a:t>
            </a:fld>
            <a:endParaRPr lang="en-US" sz="900"/>
          </a:p>
        </p:txBody>
      </p:sp>
      <p:sp>
        <p:nvSpPr>
          <p:cNvPr id="417797" name="TextBox 4"/>
          <p:cNvSpPr txBox="1">
            <a:spLocks noChangeArrowheads="1"/>
          </p:cNvSpPr>
          <p:nvPr/>
        </p:nvSpPr>
        <p:spPr bwMode="auto">
          <a:xfrm>
            <a:off x="686421" y="8090005"/>
            <a:ext cx="5485158" cy="921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228600" indent="-228600">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References</a:t>
            </a:r>
          </a:p>
          <a:p>
            <a:pPr>
              <a:buFont typeface="Calibri" pitchFamily="34" charset="0"/>
              <a:buNone/>
            </a:pPr>
            <a:r>
              <a:rPr lang="en-US" sz="900"/>
              <a:t>American Diabetes Association. Standards of medical care in diabetes—2014. Diabetes Care 2014;37(suppl 1):S39</a:t>
            </a:r>
          </a:p>
          <a:p>
            <a:pPr>
              <a:buFont typeface="Calibri" pitchFamily="34" charset="0"/>
              <a:buNone/>
            </a:pPr>
            <a:r>
              <a:rPr lang="en-US" sz="900"/>
              <a:t>Boulton AJ, Armstrong DG, Albert SF, et al., for the American Diabetes Association, American Association of Clinical Endocrinologists. Comprehensive foot examination and risk assessment: a report of the task force of the foot care interest group of the American Diabetes Association, with endorsement by the American Association of Clinical Endocrinologists. Diabetes Care 2008;31:1679–1685</a:t>
            </a:r>
          </a:p>
        </p:txBody>
      </p:sp>
    </p:spTree>
    <p:extLst>
      <p:ext uri="{BB962C8B-B14F-4D97-AF65-F5344CB8AC3E}">
        <p14:creationId xmlns:p14="http://schemas.microsoft.com/office/powerpoint/2010/main" xmlns="" val="3027787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fontScale="25000" lnSpcReduction="20000"/>
          </a:bodyPr>
          <a:lstStyle/>
          <a:p>
            <a:r>
              <a:rPr lang="en-US" sz="1400" b="1" dirty="0"/>
              <a:t>Custom animation effects: curve up and grow</a:t>
            </a:r>
          </a:p>
          <a:p>
            <a:r>
              <a:rPr lang="en-US" sz="1400" b="0" dirty="0"/>
              <a:t>(Intermediate)</a:t>
            </a:r>
          </a:p>
          <a:p>
            <a:endParaRPr lang="en-US" sz="1400" b="0" dirty="0">
              <a:latin typeface="+mn-lt"/>
            </a:endParaRPr>
          </a:p>
          <a:p>
            <a:endParaRPr lang="en-US" sz="1200" b="0" dirty="0">
              <a:latin typeface="+mn-lt"/>
            </a:endParaRPr>
          </a:p>
          <a:p>
            <a:r>
              <a:rPr lang="en-US" sz="1200" b="0" dirty="0">
                <a:latin typeface="+mn-lt"/>
              </a:rPr>
              <a:t>To reproduce the</a:t>
            </a:r>
            <a:r>
              <a:rPr lang="en-US" sz="1200" b="0" baseline="0" dirty="0">
                <a:latin typeface="+mn-lt"/>
              </a:rPr>
              <a:t> first</a:t>
            </a:r>
            <a:r>
              <a:rPr lang="en-US" sz="1200" b="0" dirty="0">
                <a:latin typeface="+mn-lt"/>
              </a:rPr>
              <a:t> rectangle </a:t>
            </a:r>
            <a:r>
              <a:rPr lang="en-US" sz="1200" b="0" baseline="0" dirty="0">
                <a:latin typeface="+mn-lt"/>
              </a:rPr>
              <a:t>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 the </a:t>
            </a:r>
            <a:r>
              <a:rPr lang="en-US" sz="1200" b="1" i="0" dirty="0">
                <a:latin typeface="+mn-lt"/>
              </a:rPr>
              <a:t>Home</a:t>
            </a:r>
            <a:r>
              <a:rPr lang="en-US" sz="1200" i="0" dirty="0">
                <a:latin typeface="+mn-lt"/>
              </a:rPr>
              <a:t> tab, in the</a:t>
            </a:r>
            <a:r>
              <a:rPr lang="en-US" sz="1200" i="0" baseline="0" dirty="0">
                <a:latin typeface="+mn-lt"/>
              </a:rPr>
              <a:t> </a:t>
            </a:r>
            <a:r>
              <a:rPr lang="en-US" sz="1200" b="1" i="0" baseline="0" dirty="0">
                <a:latin typeface="+mn-lt"/>
              </a:rPr>
              <a:t>Slides</a:t>
            </a:r>
            <a:r>
              <a:rPr lang="en-US" sz="1200" i="0" baseline="0" dirty="0">
                <a:latin typeface="+mn-lt"/>
              </a:rPr>
              <a:t> group, click </a:t>
            </a:r>
            <a:r>
              <a:rPr lang="en-US" sz="1200" b="1" i="0" baseline="0" dirty="0">
                <a:latin typeface="+mn-lt"/>
              </a:rPr>
              <a:t>Layout</a:t>
            </a:r>
            <a:r>
              <a:rPr lang="en-US" sz="1200" i="0" baseline="0" dirty="0">
                <a:latin typeface="+mn-lt"/>
              </a:rPr>
              <a:t>, and then click </a:t>
            </a:r>
            <a:r>
              <a:rPr lang="en-US" sz="1200" b="1" i="0" baseline="0" dirty="0">
                <a:latin typeface="+mn-lt"/>
              </a:rPr>
              <a:t>Blank</a:t>
            </a:r>
            <a:r>
              <a:rPr lang="en-US" sz="1200" i="0" baseline="0" dirty="0">
                <a:latin typeface="+mn-lt"/>
              </a:rPr>
              <a:t>.</a:t>
            </a:r>
            <a:endParaRPr lang="en-US" sz="1200" i="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latin typeface="+mn-lt"/>
              </a:rPr>
              <a:t>On</a:t>
            </a:r>
            <a:r>
              <a:rPr lang="en-US" sz="1200" i="0" baseline="0" dirty="0">
                <a:latin typeface="+mn-lt"/>
              </a:rPr>
              <a:t> the </a:t>
            </a:r>
            <a:r>
              <a:rPr lang="en-US" sz="1200" b="1" i="0" baseline="0" dirty="0">
                <a:latin typeface="+mn-lt"/>
              </a:rPr>
              <a:t>Home</a:t>
            </a:r>
            <a:r>
              <a:rPr lang="en-US" sz="1200" i="0" baseline="0" dirty="0">
                <a:latin typeface="+mn-lt"/>
              </a:rPr>
              <a:t> tab, in the </a:t>
            </a:r>
            <a:r>
              <a:rPr lang="en-US" sz="1200" b="1" i="0" baseline="0" dirty="0">
                <a:latin typeface="+mn-lt"/>
              </a:rPr>
              <a:t>Drawing</a:t>
            </a:r>
            <a:r>
              <a:rPr lang="en-US" sz="1200" i="0" baseline="0" dirty="0">
                <a:latin typeface="+mn-lt"/>
              </a:rPr>
              <a:t> group, click </a:t>
            </a:r>
            <a:r>
              <a:rPr lang="en-US" sz="1200" b="1" i="0" baseline="0" dirty="0">
                <a:latin typeface="+mn-lt"/>
              </a:rPr>
              <a:t>Shapes</a:t>
            </a:r>
            <a:r>
              <a:rPr lang="en-US" sz="1200" i="0" baseline="0" dirty="0">
                <a:latin typeface="+mn-lt"/>
              </a:rPr>
              <a:t>, and then under </a:t>
            </a:r>
            <a:r>
              <a:rPr lang="en-US" sz="1200" b="1" i="0" baseline="0" dirty="0">
                <a:latin typeface="+mn-lt"/>
              </a:rPr>
              <a:t>Rectangles</a:t>
            </a:r>
            <a:r>
              <a:rPr lang="en-US" sz="1200" i="0" baseline="0" dirty="0">
                <a:latin typeface="+mn-lt"/>
              </a:rPr>
              <a:t> click </a:t>
            </a:r>
            <a:r>
              <a:rPr lang="en-US" sz="1200" b="1" baseline="0" dirty="0">
                <a:latin typeface="+mn-lt"/>
              </a:rPr>
              <a:t>Rounded Diagonal Corner Rectangle </a:t>
            </a:r>
            <a:r>
              <a:rPr lang="en-US" sz="1200" b="0" i="0" baseline="0" dirty="0">
                <a:latin typeface="+mn-lt"/>
              </a:rPr>
              <a:t>(ninth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Drag the </a:t>
            </a:r>
            <a:r>
              <a:rPr lang="en-US" sz="1200" b="0" baseline="0" dirty="0">
                <a:latin typeface="+mn-lt"/>
              </a:rPr>
              <a:t>yellow diamond adjustment handle to the left to reduce the size of the corner radius.</a:t>
            </a:r>
          </a:p>
          <a:p>
            <a:pPr marL="228600" indent="-228600">
              <a:buFont typeface="+mj-lt"/>
              <a:buAutoNum type="arabicPeriod"/>
            </a:pPr>
            <a:r>
              <a:rPr lang="en-US" sz="1200" baseline="0" dirty="0">
                <a:latin typeface="+mn-lt"/>
              </a:rPr>
              <a:t>Select the rounded rectangle. Under </a:t>
            </a:r>
            <a:r>
              <a:rPr lang="en-US" sz="1200" b="1" baseline="0" dirty="0">
                <a:latin typeface="+mn-lt"/>
              </a:rPr>
              <a:t>Drawing</a:t>
            </a:r>
            <a:r>
              <a:rPr lang="en-US" sz="1200" baseline="0" dirty="0">
                <a:latin typeface="+mn-lt"/>
              </a:rPr>
              <a:t> </a:t>
            </a:r>
            <a:r>
              <a:rPr lang="en-US" sz="1200" b="1" baseline="0" dirty="0">
                <a:latin typeface="+mn-lt"/>
              </a:rPr>
              <a:t>Tools</a:t>
            </a:r>
            <a:r>
              <a:rPr lang="en-US" sz="1200" baseline="0" dirty="0">
                <a:latin typeface="+mn-lt"/>
              </a:rPr>
              <a:t>, on the </a:t>
            </a:r>
            <a:r>
              <a:rPr lang="en-US" sz="1200" b="1" baseline="0" dirty="0">
                <a:latin typeface="+mn-lt"/>
              </a:rPr>
              <a:t>Format</a:t>
            </a:r>
            <a:r>
              <a:rPr lang="en-US" sz="1200" baseline="0" dirty="0">
                <a:latin typeface="+mn-lt"/>
              </a:rPr>
              <a:t> tab, in the </a:t>
            </a:r>
            <a:r>
              <a:rPr lang="en-US" sz="1200" b="1" baseline="0" dirty="0">
                <a:latin typeface="+mn-lt"/>
              </a:rPr>
              <a:t>Size</a:t>
            </a:r>
            <a:r>
              <a:rPr lang="en-US" sz="1200" baseline="0" dirty="0">
                <a:latin typeface="+mn-lt"/>
              </a:rPr>
              <a:t> group, do the following:</a:t>
            </a:r>
          </a:p>
          <a:p>
            <a:pPr marL="685800" lvl="1" indent="-228600">
              <a:buFont typeface="Arial" pitchFamily="34" charset="0"/>
              <a:buChar char="•"/>
            </a:pPr>
            <a:r>
              <a:rPr lang="en-US" sz="1200" baseline="0" dirty="0">
                <a:latin typeface="+mn-lt"/>
              </a:rPr>
              <a:t>In the </a:t>
            </a:r>
            <a:r>
              <a:rPr lang="en-US" sz="1200" b="1" baseline="0" dirty="0">
                <a:latin typeface="+mn-lt"/>
              </a:rPr>
              <a:t>Shape Height </a:t>
            </a:r>
            <a:r>
              <a:rPr lang="en-US" sz="1200" baseline="0" dirty="0">
                <a:latin typeface="+mn-lt"/>
              </a:rPr>
              <a:t>box, enter </a:t>
            </a:r>
            <a:r>
              <a:rPr lang="en-US" sz="1200" b="1" baseline="0" dirty="0">
                <a:latin typeface="+mn-lt"/>
              </a:rPr>
              <a:t>2.33”</a:t>
            </a:r>
            <a:r>
              <a:rPr lang="en-US" sz="1200" b="0" baseline="0" dirty="0">
                <a:latin typeface="+mn-lt"/>
              </a:rPr>
              <a:t>.</a:t>
            </a:r>
            <a:endParaRPr lang="en-US" sz="1200" b="1" baseline="0" dirty="0">
              <a:latin typeface="+mn-lt"/>
            </a:endParaRPr>
          </a:p>
          <a:p>
            <a:pPr marL="685800" lvl="1" indent="-228600">
              <a:buFont typeface="Arial" pitchFamily="34" charset="0"/>
              <a:buChar char="•"/>
            </a:pPr>
            <a:r>
              <a:rPr lang="en-US" sz="1200" baseline="0" dirty="0">
                <a:latin typeface="+mn-lt"/>
              </a:rPr>
              <a:t>In the </a:t>
            </a:r>
            <a:r>
              <a:rPr lang="en-US" sz="1200" b="1" baseline="0" dirty="0">
                <a:latin typeface="+mn-lt"/>
              </a:rPr>
              <a:t>Shape Width </a:t>
            </a:r>
            <a:r>
              <a:rPr lang="en-US" sz="1200" baseline="0" dirty="0">
                <a:latin typeface="+mn-lt"/>
              </a:rPr>
              <a:t>box, enter </a:t>
            </a:r>
            <a:r>
              <a:rPr lang="en-US" sz="1200" b="1" baseline="0" dirty="0">
                <a:latin typeface="+mn-lt"/>
              </a:rPr>
              <a:t>2.32”</a:t>
            </a:r>
            <a:r>
              <a:rPr lang="en-US" sz="1200" b="0" baseline="0" dirty="0">
                <a:latin typeface="+mn-lt"/>
              </a:rPr>
              <a:t>.</a:t>
            </a:r>
            <a:endParaRPr lang="en-US" sz="1200" b="0"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the arrow next to </a:t>
            </a:r>
            <a:r>
              <a:rPr lang="en-US" sz="1200" b="1" i="0" baseline="0" dirty="0">
                <a:latin typeface="+mn-lt"/>
              </a:rPr>
              <a:t>Shape Fill</a:t>
            </a:r>
            <a:r>
              <a:rPr lang="en-US" sz="1200" b="0" i="0" baseline="0" dirty="0">
                <a:latin typeface="+mn-lt"/>
              </a:rPr>
              <a:t>, and select </a:t>
            </a:r>
            <a:r>
              <a:rPr lang="en-US" sz="1200" b="1" i="0" baseline="0" dirty="0">
                <a:latin typeface="+mn-lt"/>
              </a:rPr>
              <a:t>No Fill</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Drawing</a:t>
            </a:r>
            <a:r>
              <a:rPr lang="en-US" sz="1200" b="0" i="0" baseline="0" dirty="0">
                <a:latin typeface="+mn-lt"/>
              </a:rPr>
              <a:t> group, click </a:t>
            </a:r>
            <a:r>
              <a:rPr lang="en-US" sz="1200" b="1" i="0" baseline="0" dirty="0">
                <a:latin typeface="+mn-lt"/>
              </a:rPr>
              <a:t>Shape Effects</a:t>
            </a:r>
            <a:r>
              <a:rPr lang="en-US" sz="1200" b="0" i="0" baseline="0" dirty="0">
                <a:latin typeface="+mn-lt"/>
              </a:rPr>
              <a:t>, point to </a:t>
            </a:r>
            <a:r>
              <a:rPr lang="en-US" sz="1200" b="1" i="0" baseline="0" dirty="0">
                <a:latin typeface="+mn-lt"/>
              </a:rPr>
              <a:t>Reflection</a:t>
            </a:r>
            <a:r>
              <a:rPr lang="en-US" sz="1200" b="0" i="0" baseline="0" dirty="0">
                <a:latin typeface="+mn-lt"/>
              </a:rPr>
              <a:t>, under </a:t>
            </a:r>
            <a:r>
              <a:rPr lang="en-US" sz="1200" b="1" i="0" baseline="0" dirty="0">
                <a:latin typeface="+mn-lt"/>
              </a:rPr>
              <a:t>Reflection Variations</a:t>
            </a:r>
            <a:r>
              <a:rPr lang="en-US" sz="1200" b="0" i="0" baseline="0" dirty="0">
                <a:latin typeface="+mn-lt"/>
              </a:rPr>
              <a:t>, select </a:t>
            </a:r>
            <a:r>
              <a:rPr lang="en-US" sz="1200" b="1" i="0" baseline="0" dirty="0">
                <a:latin typeface="+mn-lt"/>
              </a:rPr>
              <a:t>Tight Reflection, touching </a:t>
            </a:r>
            <a:r>
              <a:rPr lang="en-US" sz="1200" b="0" i="0" baseline="0" dirty="0">
                <a:latin typeface="+mn-lt"/>
              </a:rPr>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bottom right corner of the </a:t>
            </a:r>
            <a:r>
              <a:rPr lang="en-US" sz="1200" b="1" i="0" baseline="0" dirty="0">
                <a:latin typeface="+mn-lt"/>
              </a:rPr>
              <a:t>Drawing</a:t>
            </a:r>
            <a:r>
              <a:rPr lang="en-US" sz="1200" b="0" i="0" baseline="0" dirty="0">
                <a:latin typeface="+mn-lt"/>
              </a:rPr>
              <a:t> group, click the </a:t>
            </a:r>
            <a:r>
              <a:rPr lang="en-US" sz="1200" b="1" i="0" baseline="0" dirty="0">
                <a:latin typeface="+mn-lt"/>
              </a:rPr>
              <a:t>Format Shape</a:t>
            </a:r>
            <a:r>
              <a:rPr lang="en-US" sz="1200" b="0" i="0" baseline="0" dirty="0">
                <a:latin typeface="+mn-lt"/>
              </a:rPr>
              <a:t> dialog box launcher. </a:t>
            </a:r>
            <a:endParaRPr lang="en-US" sz="1200" b="1" i="0" baseline="0" dirty="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In the </a:t>
            </a:r>
            <a:r>
              <a:rPr lang="en-US" sz="1200" b="1" i="0" baseline="0" dirty="0">
                <a:latin typeface="+mn-lt"/>
              </a:rPr>
              <a:t>Format Shape </a:t>
            </a:r>
            <a:r>
              <a:rPr lang="en-US" sz="1200" b="0" i="0" baseline="0" dirty="0">
                <a:latin typeface="+mn-lt"/>
              </a:rPr>
              <a:t>dialog box, in the left pane click </a:t>
            </a:r>
            <a:r>
              <a:rPr lang="en-US" sz="1200" b="1" i="0" baseline="0" dirty="0">
                <a:latin typeface="+mn-lt"/>
              </a:rPr>
              <a:t>Line Color</a:t>
            </a:r>
            <a:r>
              <a:rPr lang="en-US" sz="1200" b="0" i="0" baseline="0" dirty="0">
                <a:latin typeface="+mn-lt"/>
              </a:rPr>
              <a:t>, and then in the </a:t>
            </a:r>
            <a:r>
              <a:rPr lang="en-US" sz="1200" b="1" i="0" baseline="0" dirty="0">
                <a:latin typeface="+mn-lt"/>
              </a:rPr>
              <a:t>Line Color </a:t>
            </a:r>
            <a:r>
              <a:rPr lang="en-US" sz="1200" b="0" i="0" baseline="0" dirty="0">
                <a:latin typeface="+mn-lt"/>
              </a:rPr>
              <a:t>pane select </a:t>
            </a:r>
            <a:r>
              <a:rPr lang="en-US" sz="1200" b="1" i="0" baseline="0" dirty="0">
                <a:latin typeface="+mn-lt"/>
              </a:rPr>
              <a:t>Solid Line</a:t>
            </a:r>
            <a:r>
              <a:rPr lang="en-US" sz="1200" b="0" i="0" baseline="0" dirty="0">
                <a:latin typeface="+mn-lt"/>
              </a:rPr>
              <a:t>. Click the button next to </a:t>
            </a:r>
            <a:r>
              <a:rPr lang="en-US" sz="1200" b="1" i="0" baseline="0" dirty="0">
                <a:latin typeface="+mn-lt"/>
              </a:rPr>
              <a:t>Color</a:t>
            </a:r>
            <a:r>
              <a:rPr lang="en-US" sz="1200" b="0" i="0" baseline="0" dirty="0">
                <a:latin typeface="+mn-lt"/>
              </a:rPr>
              <a:t>, click </a:t>
            </a:r>
            <a:r>
              <a:rPr lang="en-US" sz="1200" b="1" dirty="0">
                <a:latin typeface="+mn-lt"/>
              </a:rPr>
              <a:t>More Colors</a:t>
            </a:r>
            <a:r>
              <a:rPr lang="en-US" sz="1200" dirty="0">
                <a:latin typeface="+mn-lt"/>
              </a:rPr>
              <a:t>, and then in the </a:t>
            </a:r>
            <a:r>
              <a:rPr lang="en-US" sz="1200" b="1" dirty="0">
                <a:latin typeface="+mn-lt"/>
              </a:rPr>
              <a:t>Colors</a:t>
            </a:r>
            <a:r>
              <a:rPr lang="en-US" sz="1200" dirty="0">
                <a:latin typeface="+mn-lt"/>
              </a:rPr>
              <a:t> dialog box, on the </a:t>
            </a:r>
            <a:r>
              <a:rPr lang="en-US" sz="1200" b="1" dirty="0">
                <a:latin typeface="+mn-lt"/>
              </a:rPr>
              <a:t>Custom</a:t>
            </a:r>
            <a:r>
              <a:rPr lang="en-US" sz="1200" dirty="0">
                <a:latin typeface="+mn-lt"/>
              </a:rPr>
              <a:t> tab, enter values for </a:t>
            </a:r>
            <a:r>
              <a:rPr lang="en-US" sz="1200" b="0" dirty="0">
                <a:latin typeface="+mn-lt"/>
              </a:rPr>
              <a:t>Red</a:t>
            </a:r>
            <a:r>
              <a:rPr lang="en-US" sz="1200" dirty="0">
                <a:latin typeface="+mn-lt"/>
              </a:rPr>
              <a:t>: </a:t>
            </a:r>
            <a:r>
              <a:rPr lang="en-US" sz="1200" b="1" dirty="0">
                <a:latin typeface="+mn-lt"/>
              </a:rPr>
              <a:t>137</a:t>
            </a:r>
            <a:r>
              <a:rPr lang="en-US" sz="1200" dirty="0">
                <a:latin typeface="+mn-lt"/>
              </a:rPr>
              <a:t>, </a:t>
            </a:r>
            <a:r>
              <a:rPr lang="en-US" sz="1200" b="0" dirty="0">
                <a:latin typeface="+mn-lt"/>
              </a:rPr>
              <a:t>Green</a:t>
            </a:r>
            <a:r>
              <a:rPr lang="en-US" sz="1200" dirty="0">
                <a:latin typeface="+mn-lt"/>
              </a:rPr>
              <a:t>: </a:t>
            </a:r>
            <a:r>
              <a:rPr lang="en-US" sz="1200" b="1" dirty="0">
                <a:latin typeface="+mn-lt"/>
              </a:rPr>
              <a:t>227</a:t>
            </a:r>
            <a:r>
              <a:rPr lang="en-US" sz="1200" dirty="0">
                <a:latin typeface="+mn-lt"/>
              </a:rPr>
              <a:t>, </a:t>
            </a:r>
            <a:r>
              <a:rPr lang="en-US" sz="1200" b="0" dirty="0">
                <a:latin typeface="+mn-lt"/>
              </a:rPr>
              <a:t>Blue</a:t>
            </a:r>
            <a:r>
              <a:rPr lang="en-US" sz="1200" dirty="0">
                <a:latin typeface="+mn-lt"/>
              </a:rPr>
              <a:t>: </a:t>
            </a:r>
            <a:r>
              <a:rPr lang="en-US" sz="1200" b="1" dirty="0">
                <a:latin typeface="+mn-lt"/>
              </a:rPr>
              <a:t>231</a:t>
            </a:r>
            <a:r>
              <a:rPr lang="en-US" sz="1200" b="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Also in the </a:t>
            </a:r>
            <a:r>
              <a:rPr lang="en-US" sz="1200" b="1" i="0" baseline="0" dirty="0">
                <a:latin typeface="+mn-lt"/>
              </a:rPr>
              <a:t>Format Shape </a:t>
            </a:r>
            <a:r>
              <a:rPr lang="en-US" sz="1200" b="0" i="0" baseline="0" dirty="0">
                <a:latin typeface="+mn-lt"/>
              </a:rPr>
              <a:t>dialog box, in the left pane, click </a:t>
            </a:r>
            <a:r>
              <a:rPr lang="en-US" sz="1200" b="1" i="0" baseline="0" dirty="0">
                <a:latin typeface="+mn-lt"/>
              </a:rPr>
              <a:t>Line Style</a:t>
            </a:r>
            <a:r>
              <a:rPr lang="en-US" sz="1200" b="0" i="0" baseline="0" dirty="0">
                <a:latin typeface="+mn-lt"/>
              </a:rPr>
              <a:t>. In the </a:t>
            </a:r>
            <a:r>
              <a:rPr lang="en-US" sz="1200" b="1" i="0" baseline="0" dirty="0">
                <a:latin typeface="+mn-lt"/>
              </a:rPr>
              <a:t>Line Style </a:t>
            </a:r>
            <a:r>
              <a:rPr lang="en-US" sz="1200" b="0" i="0" baseline="0" dirty="0">
                <a:latin typeface="+mn-lt"/>
              </a:rPr>
              <a:t>pane,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Width</a:t>
            </a:r>
            <a:r>
              <a:rPr lang="en-US" sz="1200" b="0" i="0" baseline="0" dirty="0">
                <a:latin typeface="+mn-lt"/>
              </a:rPr>
              <a:t> box, enter </a:t>
            </a:r>
            <a:r>
              <a:rPr lang="en-US" sz="1200" b="1" i="0" baseline="0" dirty="0">
                <a:latin typeface="+mn-lt"/>
              </a:rPr>
              <a:t>10 pt</a:t>
            </a:r>
            <a:r>
              <a:rPr lang="en-US" sz="1200" b="0" i="0" baseline="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latin typeface="+mn-lt"/>
              </a:rPr>
              <a:t>In the </a:t>
            </a:r>
            <a:r>
              <a:rPr lang="en-US" sz="1200" b="1" i="0" baseline="0" dirty="0">
                <a:latin typeface="+mn-lt"/>
              </a:rPr>
              <a:t>Cap type</a:t>
            </a:r>
            <a:r>
              <a:rPr lang="en-US" sz="1200" b="0" i="0" baseline="0" dirty="0">
                <a:latin typeface="+mn-lt"/>
              </a:rPr>
              <a:t> list, select </a:t>
            </a:r>
            <a:r>
              <a:rPr lang="en-US" sz="1200" b="1" i="0" baseline="0" dirty="0">
                <a:latin typeface="+mn-lt"/>
              </a:rPr>
              <a:t>Round</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latin typeface="+mn-lt"/>
                <a:ea typeface="+mn-ea"/>
                <a:cs typeface="+mn-cs"/>
              </a:rPr>
              <a:t>Also</a:t>
            </a:r>
            <a:r>
              <a:rPr lang="en-US" sz="1200" kern="1200" baseline="0" dirty="0">
                <a:solidFill>
                  <a:schemeClr val="tx1"/>
                </a:solidFill>
                <a:latin typeface="+mn-lt"/>
                <a:ea typeface="+mn-ea"/>
                <a:cs typeface="+mn-cs"/>
              </a:rPr>
              <a:t> in the </a:t>
            </a:r>
            <a:r>
              <a:rPr lang="en-US" sz="1200" b="1" kern="1200" baseline="0" dirty="0">
                <a:solidFill>
                  <a:schemeClr val="tx1"/>
                </a:solidFill>
                <a:latin typeface="+mn-lt"/>
                <a:ea typeface="+mn-ea"/>
                <a:cs typeface="+mn-cs"/>
              </a:rPr>
              <a:t>Format Text Effects </a:t>
            </a:r>
            <a:r>
              <a:rPr lang="en-US" sz="1200" kern="1200" baseline="0" dirty="0">
                <a:solidFill>
                  <a:schemeClr val="tx1"/>
                </a:solidFill>
                <a:latin typeface="+mn-lt"/>
                <a:ea typeface="+mn-ea"/>
                <a:cs typeface="+mn-cs"/>
              </a:rPr>
              <a:t>dialog box</a:t>
            </a:r>
            <a:r>
              <a:rPr lang="en-US" sz="1200" kern="1200" dirty="0">
                <a:solidFill>
                  <a:schemeClr val="tx1"/>
                </a:solidFill>
                <a:latin typeface="+mn-lt"/>
                <a:ea typeface="+mn-ea"/>
                <a:cs typeface="+mn-cs"/>
              </a:rPr>
              <a:t>, in the left pane, click </a:t>
            </a:r>
            <a:r>
              <a:rPr lang="en-US" sz="1200" b="1" kern="1200" dirty="0">
                <a:solidFill>
                  <a:schemeClr val="tx1"/>
                </a:solidFill>
                <a:latin typeface="+mn-lt"/>
                <a:ea typeface="+mn-ea"/>
                <a:cs typeface="+mn-cs"/>
              </a:rPr>
              <a:t>3-D Format</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3-D Format </a:t>
            </a:r>
            <a:r>
              <a:rPr lang="en-US" sz="1200" kern="1200" dirty="0">
                <a:solidFill>
                  <a:schemeClr val="tx1"/>
                </a:solidFill>
                <a:latin typeface="+mn-lt"/>
                <a:ea typeface="+mn-ea"/>
                <a:cs typeface="+mn-cs"/>
              </a:rPr>
              <a:t>pane, do the following:</a:t>
            </a:r>
          </a:p>
          <a:p>
            <a:pPr marL="6858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latin typeface="+mn-lt"/>
              </a:rPr>
              <a:t>Under </a:t>
            </a:r>
            <a:r>
              <a:rPr lang="en-US" sz="1200" b="1" baseline="0" dirty="0">
                <a:latin typeface="+mn-lt"/>
              </a:rPr>
              <a:t>Bevel</a:t>
            </a:r>
            <a:r>
              <a:rPr lang="en-US" sz="1200" b="0" baseline="0" dirty="0">
                <a:latin typeface="+mn-lt"/>
              </a:rPr>
              <a:t>, click the button next to </a:t>
            </a:r>
            <a:r>
              <a:rPr lang="en-US" sz="1200" b="1" baseline="0" dirty="0">
                <a:latin typeface="+mn-lt"/>
              </a:rPr>
              <a:t>Top</a:t>
            </a:r>
            <a:r>
              <a:rPr lang="en-US" sz="1200" b="0" baseline="0" dirty="0">
                <a:latin typeface="+mn-lt"/>
              </a:rPr>
              <a:t>, and then under </a:t>
            </a:r>
            <a:r>
              <a:rPr lang="en-US" sz="1200" b="1" baseline="0" dirty="0">
                <a:latin typeface="+mn-lt"/>
              </a:rPr>
              <a:t>Bevel</a:t>
            </a:r>
            <a:r>
              <a:rPr lang="en-US" sz="1200" b="0" baseline="0" dirty="0">
                <a:latin typeface="+mn-lt"/>
              </a:rPr>
              <a:t> click </a:t>
            </a:r>
            <a:r>
              <a:rPr lang="en-US" sz="1200" b="1" baseline="0" dirty="0">
                <a:latin typeface="+mn-lt"/>
              </a:rPr>
              <a:t>Circle </a:t>
            </a:r>
            <a:r>
              <a:rPr lang="en-US" sz="1200" b="0" baseline="0" dirty="0">
                <a:latin typeface="+mn-lt"/>
              </a:rPr>
              <a:t>(first row, first option from the left). Next to </a:t>
            </a:r>
            <a:r>
              <a:rPr lang="en-US" sz="1200" b="1" baseline="0" dirty="0">
                <a:latin typeface="+mn-lt"/>
              </a:rPr>
              <a:t>Top</a:t>
            </a:r>
            <a:r>
              <a:rPr lang="en-US" sz="1200" b="0" baseline="0" dirty="0">
                <a:latin typeface="+mn-lt"/>
              </a:rPr>
              <a:t>, in the </a:t>
            </a:r>
            <a:r>
              <a:rPr lang="en-US" sz="1200" b="1" baseline="0" dirty="0">
                <a:latin typeface="+mn-lt"/>
              </a:rPr>
              <a:t>Width </a:t>
            </a:r>
            <a:r>
              <a:rPr lang="en-US" sz="1200" b="0" baseline="0" dirty="0">
                <a:latin typeface="+mn-lt"/>
              </a:rPr>
              <a:t>box, enter </a:t>
            </a:r>
            <a:r>
              <a:rPr lang="en-US" sz="1200" b="1" baseline="0" dirty="0">
                <a:latin typeface="+mn-lt"/>
              </a:rPr>
              <a:t>10 pt</a:t>
            </a:r>
            <a:r>
              <a:rPr lang="en-US" sz="1200" b="0" baseline="0" dirty="0">
                <a:latin typeface="+mn-lt"/>
              </a:rPr>
              <a:t>, and in the </a:t>
            </a:r>
            <a:r>
              <a:rPr lang="en-US" sz="1200" b="1" baseline="0" dirty="0">
                <a:latin typeface="+mn-lt"/>
              </a:rPr>
              <a:t>Height </a:t>
            </a:r>
            <a:r>
              <a:rPr lang="en-US" sz="1200" b="0" baseline="0" dirty="0">
                <a:latin typeface="+mn-lt"/>
              </a:rPr>
              <a:t>box, enter </a:t>
            </a:r>
            <a:r>
              <a:rPr lang="en-US" sz="1200" b="1" baseline="0" dirty="0">
                <a:latin typeface="+mn-lt"/>
              </a:rPr>
              <a:t>10 pt</a:t>
            </a:r>
            <a:r>
              <a:rPr lang="en-US" sz="1200" b="0" baseline="0" dirty="0">
                <a:latin typeface="+mn-lt"/>
              </a:rPr>
              <a:t>.</a:t>
            </a:r>
          </a:p>
          <a:p>
            <a:pPr marL="6858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latin typeface="+mn-lt"/>
              </a:rPr>
              <a:t>Under </a:t>
            </a:r>
            <a:r>
              <a:rPr lang="en-US" sz="1200" b="1" baseline="0" dirty="0">
                <a:latin typeface="+mn-lt"/>
              </a:rPr>
              <a:t>Contour</a:t>
            </a:r>
            <a:r>
              <a:rPr lang="en-US" sz="1200" b="0" baseline="0" dirty="0">
                <a:latin typeface="+mn-lt"/>
              </a:rPr>
              <a:t>, click the button next to </a:t>
            </a:r>
            <a:r>
              <a:rPr lang="en-US" sz="1200" b="1" baseline="0" dirty="0">
                <a:latin typeface="+mn-lt"/>
              </a:rPr>
              <a:t>Color</a:t>
            </a:r>
            <a:r>
              <a:rPr lang="en-US" sz="1200" b="0" baseline="0" dirty="0">
                <a:latin typeface="+mn-lt"/>
              </a:rPr>
              <a:t>, and then under </a:t>
            </a:r>
            <a:r>
              <a:rPr lang="en-US" sz="1200" b="1" baseline="0" dirty="0">
                <a:latin typeface="+mn-lt"/>
              </a:rPr>
              <a:t>Theme Colors </a:t>
            </a:r>
            <a:r>
              <a:rPr lang="en-US" sz="1200" b="0" baseline="0" dirty="0">
                <a:latin typeface="+mn-lt"/>
              </a:rPr>
              <a:t>click </a:t>
            </a:r>
            <a:r>
              <a:rPr lang="en-US" sz="1200" b="1" baseline="0" dirty="0">
                <a:latin typeface="+mn-lt"/>
              </a:rPr>
              <a:t>Olive Green, Accent 3, Lighter 60%</a:t>
            </a:r>
            <a:r>
              <a:rPr lang="en-US" sz="1200" b="0" baseline="0" dirty="0">
                <a:latin typeface="+mn-lt"/>
              </a:rPr>
              <a:t> (third row, seventh option from the left).</a:t>
            </a:r>
            <a:endParaRPr lang="en-US" sz="1200" dirty="0">
              <a:latin typeface="+mn-lt"/>
            </a:endParaRPr>
          </a:p>
          <a:p>
            <a:pPr marL="6858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latin typeface="+mn-lt"/>
              </a:rPr>
              <a:t>Under </a:t>
            </a:r>
            <a:r>
              <a:rPr lang="en-US" sz="1200" b="1" baseline="0" dirty="0">
                <a:latin typeface="+mn-lt"/>
              </a:rPr>
              <a:t>Surface</a:t>
            </a:r>
            <a:r>
              <a:rPr lang="en-US" sz="1200" b="0" baseline="0" dirty="0">
                <a:latin typeface="+mn-lt"/>
              </a:rPr>
              <a:t>, click the button next to </a:t>
            </a:r>
            <a:r>
              <a:rPr lang="en-US" sz="1200" b="1" baseline="0" dirty="0">
                <a:latin typeface="+mn-lt"/>
              </a:rPr>
              <a:t>Material</a:t>
            </a:r>
            <a:r>
              <a:rPr lang="en-US" sz="1200" b="0" baseline="0" dirty="0">
                <a:latin typeface="+mn-lt"/>
              </a:rPr>
              <a:t>, and then under </a:t>
            </a:r>
            <a:r>
              <a:rPr lang="en-US" sz="1200" b="1" baseline="0" dirty="0">
                <a:latin typeface="+mn-lt"/>
              </a:rPr>
              <a:t>Standard</a:t>
            </a:r>
            <a:r>
              <a:rPr lang="en-US" sz="1200" b="0" baseline="0" dirty="0">
                <a:latin typeface="+mn-lt"/>
              </a:rPr>
              <a:t> click </a:t>
            </a:r>
            <a:r>
              <a:rPr lang="en-US" sz="1200" b="1" baseline="0" dirty="0">
                <a:latin typeface="+mn-lt"/>
              </a:rPr>
              <a:t>Matte </a:t>
            </a:r>
            <a:r>
              <a:rPr lang="en-US" sz="1200" b="0" baseline="0" dirty="0">
                <a:latin typeface="+mn-lt"/>
              </a:rPr>
              <a:t>(first row, first option from the left). Click the button next to </a:t>
            </a:r>
            <a:r>
              <a:rPr lang="en-US" sz="1200" b="1" baseline="0" dirty="0">
                <a:latin typeface="+mn-lt"/>
              </a:rPr>
              <a:t>Lighting</a:t>
            </a:r>
            <a:r>
              <a:rPr lang="en-US" sz="1200" b="0" baseline="0" dirty="0">
                <a:latin typeface="+mn-lt"/>
              </a:rPr>
              <a:t>, and then under </a:t>
            </a:r>
            <a:r>
              <a:rPr lang="en-US" sz="1200" b="1" baseline="0" dirty="0">
                <a:latin typeface="+mn-lt"/>
              </a:rPr>
              <a:t>Neutral</a:t>
            </a:r>
            <a:r>
              <a:rPr lang="en-US" sz="1200" b="0" baseline="0" dirty="0">
                <a:latin typeface="+mn-lt"/>
              </a:rPr>
              <a:t> click </a:t>
            </a:r>
            <a:r>
              <a:rPr lang="en-US" sz="1200" b="1" baseline="0" dirty="0">
                <a:latin typeface="+mn-lt"/>
              </a:rPr>
              <a:t>Soft </a:t>
            </a:r>
            <a:r>
              <a:rPr lang="en-US" sz="1200" b="0" baseline="0" dirty="0">
                <a:latin typeface="+mn-lt"/>
              </a:rPr>
              <a:t>(first row, third option from the left)</a:t>
            </a:r>
            <a:r>
              <a:rPr lang="en-US" sz="1200" b="1" baseline="0" dirty="0">
                <a:latin typeface="+mn-lt"/>
              </a:rPr>
              <a:t>. </a:t>
            </a:r>
            <a:r>
              <a:rPr lang="en-US" sz="1200" b="0" baseline="0" dirty="0">
                <a:latin typeface="+mn-lt"/>
              </a:rPr>
              <a:t>In the </a:t>
            </a:r>
            <a:r>
              <a:rPr lang="en-US" sz="1200" b="1" baseline="0" dirty="0">
                <a:latin typeface="+mn-lt"/>
              </a:rPr>
              <a:t>Angle </a:t>
            </a:r>
            <a:r>
              <a:rPr lang="en-US" sz="1200" b="0" baseline="0" dirty="0">
                <a:latin typeface="+mn-lt"/>
              </a:rPr>
              <a:t>box, enter </a:t>
            </a:r>
            <a:r>
              <a:rPr lang="en-US" sz="1200" b="1" baseline="0" dirty="0">
                <a:latin typeface="+mn-lt"/>
              </a:rPr>
              <a:t>315</a:t>
            </a:r>
            <a:r>
              <a:rPr lang="en-US" sz="1200" b="1" baseline="0" dirty="0">
                <a:latin typeface="+mn-lt"/>
                <a:ea typeface="Verdana"/>
                <a:cs typeface="Verdana"/>
              </a:rPr>
              <a:t>°</a:t>
            </a:r>
            <a:r>
              <a:rPr lang="en-US" sz="1200" b="0" baseline="0" dirty="0">
                <a:latin typeface="+mn-lt"/>
                <a:ea typeface="Verdana"/>
                <a:cs typeface="Verdana"/>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1"/>
              <a:tabLst/>
              <a:defRPr/>
            </a:pPr>
            <a:r>
              <a:rPr lang="en-US" sz="1200" b="0" i="0" baseline="0" dirty="0">
                <a:latin typeface="+mn-lt"/>
              </a:rPr>
              <a:t>Right-click the rounded rectangle, and then click </a:t>
            </a:r>
            <a:r>
              <a:rPr lang="en-US" sz="1200" b="1" i="0" baseline="0" dirty="0">
                <a:latin typeface="+mn-lt"/>
              </a:rPr>
              <a:t>Edit Text</a:t>
            </a:r>
            <a:r>
              <a:rPr lang="en-US" sz="1200" b="0" i="0" baseline="0" dirty="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1"/>
              <a:tabLst/>
              <a:defRPr/>
            </a:pPr>
            <a:r>
              <a:rPr lang="en-US" sz="1200" b="0" i="0" baseline="0" dirty="0">
                <a:latin typeface="+mn-lt"/>
              </a:rPr>
              <a:t>Enter text in the text box, select the text, and then on the </a:t>
            </a:r>
            <a:r>
              <a:rPr lang="en-US" sz="1200" b="1" i="0" baseline="0" dirty="0">
                <a:latin typeface="+mn-lt"/>
              </a:rPr>
              <a:t>Home</a:t>
            </a:r>
            <a:r>
              <a:rPr lang="en-US" sz="1200" b="0" i="0" baseline="0" dirty="0">
                <a:latin typeface="+mn-lt"/>
              </a:rPr>
              <a:t> tab, </a:t>
            </a:r>
            <a:r>
              <a:rPr lang="en-US" sz="1200" i="0" baseline="0" dirty="0">
                <a:latin typeface="+mn-lt"/>
              </a:rPr>
              <a:t>in the </a:t>
            </a:r>
            <a:r>
              <a:rPr lang="en-US" sz="1200" b="1" i="0" baseline="0" dirty="0">
                <a:latin typeface="+mn-lt"/>
              </a:rPr>
              <a:t>Font</a:t>
            </a:r>
            <a:r>
              <a:rPr lang="en-US" sz="1200" i="0" baseline="0" dirty="0">
                <a:latin typeface="+mn-lt"/>
              </a:rPr>
              <a:t> group, select </a:t>
            </a:r>
            <a:r>
              <a:rPr lang="en-US" sz="1200" b="1" i="0" baseline="0" dirty="0">
                <a:latin typeface="+mn-lt"/>
              </a:rPr>
              <a:t>Gills Sans MT Condensed </a:t>
            </a:r>
            <a:r>
              <a:rPr lang="en-US" sz="1200" i="0" baseline="0" dirty="0">
                <a:latin typeface="+mn-lt"/>
              </a:rPr>
              <a:t>from the </a:t>
            </a:r>
            <a:r>
              <a:rPr lang="en-US" sz="1200" b="1" i="0" baseline="0" dirty="0">
                <a:latin typeface="+mn-lt"/>
              </a:rPr>
              <a:t>Font</a:t>
            </a:r>
            <a:r>
              <a:rPr lang="en-US" sz="1200" i="0" baseline="0" dirty="0">
                <a:latin typeface="+mn-lt"/>
              </a:rPr>
              <a:t> list, and select </a:t>
            </a:r>
            <a:r>
              <a:rPr lang="en-US" sz="1200" b="1" i="0" baseline="0" dirty="0">
                <a:latin typeface="+mn-lt"/>
              </a:rPr>
              <a:t>28</a:t>
            </a:r>
            <a:r>
              <a:rPr lang="en-US" sz="1200" i="0" baseline="0" dirty="0">
                <a:latin typeface="+mn-lt"/>
              </a:rPr>
              <a:t> from the </a:t>
            </a:r>
            <a:r>
              <a:rPr lang="en-US" sz="1200" b="1" i="0" baseline="0" dirty="0">
                <a:latin typeface="+mn-lt"/>
              </a:rPr>
              <a:t>Font Size </a:t>
            </a:r>
            <a:r>
              <a:rPr lang="en-US" sz="1200" i="0" baseline="0" dirty="0">
                <a:latin typeface="+mn-lt"/>
              </a:rPr>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1"/>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Paragraph</a:t>
            </a:r>
            <a:r>
              <a:rPr lang="en-US" sz="1200" b="0" i="0" baseline="0" dirty="0">
                <a:latin typeface="+mn-lt"/>
              </a:rPr>
              <a:t> group, click </a:t>
            </a:r>
            <a:r>
              <a:rPr lang="en-US" sz="1200" b="1" i="0" baseline="0" dirty="0">
                <a:latin typeface="+mn-lt"/>
              </a:rPr>
              <a:t>Center</a:t>
            </a:r>
            <a:r>
              <a:rPr lang="en-US" sz="1200" b="0" i="0" baseline="0" dirty="0">
                <a:latin typeface="+mn-lt"/>
              </a:rPr>
              <a:t> to center the text.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a:latin typeface="+mn-lt"/>
            </a:endParaRPr>
          </a:p>
          <a:p>
            <a:endParaRPr lang="en-US" sz="1200" b="0" i="0" baseline="0" dirty="0">
              <a:latin typeface="+mn-lt"/>
            </a:endParaRPr>
          </a:p>
          <a:p>
            <a:r>
              <a:rPr lang="en-US" sz="1200" b="0" i="0" baseline="0" dirty="0">
                <a:latin typeface="+mn-lt"/>
              </a:rPr>
              <a:t>To reproduce the animation effects for the first rectangle on this slide, do the following:</a:t>
            </a:r>
            <a:endParaRPr lang="en-US" sz="1200" b="0" dirty="0">
              <a:latin typeface="+mn-lt"/>
            </a:endParaRPr>
          </a:p>
          <a:p>
            <a:pPr marL="228600" indent="-228600">
              <a:buFont typeface="+mj-lt"/>
              <a:buAutoNum type="arabicPeriod"/>
              <a:defRPr/>
            </a:pPr>
            <a:r>
              <a:rPr lang="en-US" sz="1200" dirty="0">
                <a:latin typeface="+mn-lt"/>
              </a:rPr>
              <a:t>On the </a:t>
            </a:r>
            <a:r>
              <a:rPr lang="en-US" sz="1200" b="1" baseline="0" dirty="0">
                <a:latin typeface="+mn-lt"/>
              </a:rPr>
              <a:t>Animations</a:t>
            </a:r>
            <a:r>
              <a:rPr lang="en-US" sz="1200" baseline="0" dirty="0">
                <a:latin typeface="+mn-lt"/>
              </a:rPr>
              <a:t> tab, in the </a:t>
            </a:r>
            <a:r>
              <a:rPr lang="en-US" sz="1200" b="1" baseline="0" dirty="0">
                <a:latin typeface="+mn-lt"/>
              </a:rPr>
              <a:t>Animations</a:t>
            </a:r>
            <a:r>
              <a:rPr lang="en-US" sz="1200" baseline="0" dirty="0">
                <a:latin typeface="+mn-lt"/>
              </a:rPr>
              <a:t> group, click </a:t>
            </a:r>
            <a:r>
              <a:rPr lang="en-US" sz="1200" b="1" baseline="0" dirty="0">
                <a:latin typeface="+mn-lt"/>
              </a:rPr>
              <a:t>Custom Animation</a:t>
            </a:r>
            <a:r>
              <a:rPr lang="en-US" sz="1200" baseline="0" dirty="0">
                <a:latin typeface="+mn-lt"/>
              </a:rPr>
              <a:t>. </a:t>
            </a:r>
            <a:endParaRPr lang="en-US" sz="1200" dirty="0">
              <a:latin typeface="+mn-lt"/>
            </a:endParaRPr>
          </a:p>
          <a:p>
            <a:pPr marL="228600" indent="-228600">
              <a:buFont typeface="+mj-lt"/>
              <a:buAutoNum type="arabicPeriod"/>
              <a:defRPr/>
            </a:pPr>
            <a:r>
              <a:rPr lang="en-US" sz="1200" dirty="0">
                <a:latin typeface="+mn-lt"/>
              </a:rPr>
              <a:t>On the slide, select the round diagonal corner</a:t>
            </a:r>
            <a:r>
              <a:rPr lang="en-US" sz="1200" baseline="0" dirty="0">
                <a:latin typeface="+mn-lt"/>
              </a:rPr>
              <a:t> rectangle. In the </a:t>
            </a:r>
            <a:r>
              <a:rPr lang="en-US" sz="1200" b="1" baseline="0" dirty="0">
                <a:latin typeface="+mn-lt"/>
              </a:rPr>
              <a:t>Custom Animation</a:t>
            </a:r>
            <a:r>
              <a:rPr lang="en-US" sz="1200" baseline="0" dirty="0">
                <a:latin typeface="+mn-lt"/>
              </a:rPr>
              <a:t> task pane, do the following:</a:t>
            </a:r>
          </a:p>
          <a:p>
            <a:pPr marL="685800" lvl="1" indent="-228600">
              <a:buFont typeface="+mj-lt"/>
              <a:buAutoNum type="arabicPeriod"/>
              <a:defRPr/>
            </a:pPr>
            <a:r>
              <a:rPr lang="en-US" sz="1200" baseline="0" dirty="0">
                <a:latin typeface="+mn-lt"/>
              </a:rPr>
              <a:t>Click </a:t>
            </a:r>
            <a:r>
              <a:rPr lang="en-US" sz="1200" b="1" baseline="0" dirty="0">
                <a:latin typeface="+mn-lt"/>
              </a:rPr>
              <a:t>Add Effect</a:t>
            </a:r>
            <a:r>
              <a:rPr lang="en-US" sz="1200" baseline="0" dirty="0">
                <a:latin typeface="+mn-lt"/>
              </a:rPr>
              <a:t>, point to </a:t>
            </a:r>
            <a:r>
              <a:rPr lang="en-US" sz="1200" b="1" baseline="0" dirty="0">
                <a:latin typeface="+mn-lt"/>
              </a:rPr>
              <a:t>Entrance</a:t>
            </a:r>
            <a:r>
              <a:rPr lang="en-US" sz="1200" baseline="0" dirty="0">
                <a:latin typeface="+mn-lt"/>
              </a:rPr>
              <a:t>, and then click </a:t>
            </a:r>
            <a:r>
              <a:rPr lang="en-US" sz="1200" b="1" i="0" baseline="0" dirty="0">
                <a:latin typeface="+mn-lt"/>
              </a:rPr>
              <a:t>More Effects</a:t>
            </a:r>
            <a:r>
              <a:rPr lang="en-US" sz="1200" i="0" baseline="0" dirty="0">
                <a:latin typeface="+mn-lt"/>
              </a:rPr>
              <a:t>. In the </a:t>
            </a:r>
            <a:r>
              <a:rPr lang="en-US" sz="1200" b="1" i="0" baseline="0" dirty="0">
                <a:latin typeface="+mn-lt"/>
              </a:rPr>
              <a:t>Add Entrance Effect</a:t>
            </a:r>
            <a:r>
              <a:rPr lang="en-US" sz="1200" i="0" baseline="0" dirty="0">
                <a:latin typeface="+mn-lt"/>
              </a:rPr>
              <a:t> dialog box, under </a:t>
            </a:r>
            <a:r>
              <a:rPr lang="en-US" sz="1200" b="1" i="0" baseline="0" dirty="0">
                <a:latin typeface="+mn-lt"/>
              </a:rPr>
              <a:t>Exciting</a:t>
            </a:r>
            <a:r>
              <a:rPr lang="en-US" sz="1200" i="0" baseline="0" dirty="0">
                <a:latin typeface="+mn-lt"/>
              </a:rPr>
              <a:t>, click </a:t>
            </a:r>
            <a:r>
              <a:rPr lang="en-US" sz="1200" b="1" i="0" baseline="0" dirty="0">
                <a:latin typeface="+mn-lt"/>
              </a:rPr>
              <a:t>Curve Up</a:t>
            </a:r>
            <a:r>
              <a:rPr lang="en-US" sz="1200" baseline="0" dirty="0">
                <a:latin typeface="+mn-lt"/>
              </a:rPr>
              <a:t>.</a:t>
            </a:r>
          </a:p>
          <a:p>
            <a:pPr marL="685800" lvl="1" indent="-228600">
              <a:buFont typeface="+mj-lt"/>
              <a:buAutoNum type="arabicPeriod"/>
              <a:defRPr/>
            </a:pPr>
            <a:r>
              <a:rPr lang="en-US" sz="1200" baseline="0" dirty="0">
                <a:latin typeface="+mn-lt"/>
              </a:rPr>
              <a:t>Select the animation effect (curve-up effect for the rectangle), and under </a:t>
            </a:r>
            <a:r>
              <a:rPr lang="en-US" sz="1200" b="1" baseline="0" dirty="0">
                <a:latin typeface="+mn-lt"/>
              </a:rPr>
              <a:t>Modify Curve Up</a:t>
            </a:r>
            <a:r>
              <a:rPr lang="en-US" sz="1200" baseline="0" dirty="0">
                <a:latin typeface="+mn-lt"/>
              </a:rPr>
              <a:t>, do the following:</a:t>
            </a:r>
          </a:p>
          <a:p>
            <a:pPr marL="1143000" lvl="2" indent="-228600">
              <a:buFont typeface="Arial" pitchFamily="34" charset="0"/>
              <a:buChar char="•"/>
              <a:defRP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With Previous</a:t>
            </a:r>
            <a:r>
              <a:rPr lang="en-US" sz="1200" b="0" baseline="0" dirty="0">
                <a:latin typeface="+mn-lt"/>
              </a:rPr>
              <a:t>.</a:t>
            </a:r>
          </a:p>
          <a:p>
            <a:pPr marL="1143000" lvl="2" indent="-228600">
              <a:buFont typeface="Arial" pitchFamily="34" charset="0"/>
              <a:buChar char="•"/>
              <a:defRPr/>
            </a:pPr>
            <a:r>
              <a:rPr lang="en-US" sz="1200" baseline="0" dirty="0">
                <a:latin typeface="+mn-lt"/>
              </a:rPr>
              <a:t>In the </a:t>
            </a:r>
            <a:r>
              <a:rPr lang="en-US" sz="1200" b="1" baseline="0" dirty="0">
                <a:latin typeface="+mn-lt"/>
              </a:rPr>
              <a:t>Speed</a:t>
            </a:r>
            <a:r>
              <a:rPr lang="en-US" sz="1200" baseline="0" dirty="0">
                <a:latin typeface="+mn-lt"/>
              </a:rPr>
              <a:t> list, select </a:t>
            </a:r>
            <a:r>
              <a:rPr lang="en-US" sz="1200" b="1" baseline="0" dirty="0">
                <a:latin typeface="+mn-lt"/>
              </a:rPr>
              <a:t>Fast</a:t>
            </a:r>
            <a:r>
              <a:rPr lang="en-US" sz="1200" baseline="0" dirty="0">
                <a:latin typeface="+mn-lt"/>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mn-lt"/>
              </a:rPr>
              <a:t>On the slide, select the round diagonal corner</a:t>
            </a:r>
            <a:r>
              <a:rPr lang="en-US" sz="1200" baseline="0" dirty="0">
                <a:latin typeface="+mn-lt"/>
              </a:rPr>
              <a:t> rectangle. In the </a:t>
            </a:r>
            <a:r>
              <a:rPr lang="en-US" sz="1200" b="1" baseline="0" dirty="0">
                <a:latin typeface="+mn-lt"/>
              </a:rPr>
              <a:t>Custom Animation</a:t>
            </a:r>
            <a:r>
              <a:rPr lang="en-US" sz="1200" baseline="0" dirty="0">
                <a:latin typeface="+mn-lt"/>
              </a:rPr>
              <a:t> task pane, do the following:</a:t>
            </a:r>
          </a:p>
          <a:p>
            <a:pPr marL="685800" lvl="1" indent="-228600">
              <a:buFont typeface="+mj-lt"/>
              <a:buAutoNum type="arabicPeriod"/>
              <a:defRPr/>
            </a:pPr>
            <a:r>
              <a:rPr lang="en-US" sz="1200" baseline="0" dirty="0">
                <a:latin typeface="+mn-lt"/>
              </a:rPr>
              <a:t>Click </a:t>
            </a:r>
            <a:r>
              <a:rPr lang="en-US" sz="1200" b="1" baseline="0" dirty="0">
                <a:latin typeface="+mn-lt"/>
              </a:rPr>
              <a:t>Add Effect</a:t>
            </a:r>
            <a:r>
              <a:rPr lang="en-US" sz="1200" baseline="0" dirty="0">
                <a:latin typeface="+mn-lt"/>
              </a:rPr>
              <a:t>, point to </a:t>
            </a:r>
            <a:r>
              <a:rPr lang="en-US" sz="1200" b="1" baseline="0" dirty="0">
                <a:latin typeface="+mn-lt"/>
              </a:rPr>
              <a:t>Emphasis</a:t>
            </a:r>
            <a:r>
              <a:rPr lang="en-US" sz="1200" baseline="0" dirty="0">
                <a:latin typeface="+mn-lt"/>
              </a:rPr>
              <a:t>, and then click </a:t>
            </a:r>
            <a:r>
              <a:rPr lang="en-US" sz="1200" b="1" i="0" baseline="0" dirty="0">
                <a:latin typeface="+mn-lt"/>
              </a:rPr>
              <a:t>More Effects</a:t>
            </a:r>
            <a:r>
              <a:rPr lang="en-US" sz="1200" i="0" baseline="0" dirty="0">
                <a:latin typeface="+mn-lt"/>
              </a:rPr>
              <a:t>. In the </a:t>
            </a:r>
            <a:r>
              <a:rPr lang="en-US" sz="1200" b="1" i="0" baseline="0" dirty="0">
                <a:latin typeface="+mn-lt"/>
              </a:rPr>
              <a:t>Add Emphasis Effect</a:t>
            </a:r>
            <a:r>
              <a:rPr lang="en-US" sz="1200" i="0" baseline="0" dirty="0">
                <a:latin typeface="+mn-lt"/>
              </a:rPr>
              <a:t> dialog box, under </a:t>
            </a:r>
            <a:r>
              <a:rPr lang="en-US" sz="1200" b="1" i="0" baseline="0" dirty="0">
                <a:latin typeface="+mn-lt"/>
              </a:rPr>
              <a:t>Basic</a:t>
            </a:r>
            <a:r>
              <a:rPr lang="en-US" sz="1200" i="0" baseline="0" dirty="0">
                <a:latin typeface="+mn-lt"/>
              </a:rPr>
              <a:t>, click </a:t>
            </a:r>
            <a:r>
              <a:rPr lang="en-US" sz="1200" b="1" i="0" baseline="0" dirty="0">
                <a:latin typeface="+mn-lt"/>
              </a:rPr>
              <a:t>Grow/Shrink</a:t>
            </a:r>
            <a:r>
              <a:rPr lang="en-US" sz="1200" b="0" i="0" baseline="0" dirty="0">
                <a:latin typeface="+mn-lt"/>
              </a:rPr>
              <a:t>.</a:t>
            </a:r>
            <a:endParaRPr lang="en-US" sz="1200" baseline="0" dirty="0">
              <a:latin typeface="+mn-lt"/>
            </a:endParaRPr>
          </a:p>
          <a:p>
            <a:pPr marL="685800" lvl="1" indent="-228600">
              <a:buFont typeface="+mj-lt"/>
              <a:buAutoNum type="arabicPeriod"/>
              <a:defRPr/>
            </a:pPr>
            <a:r>
              <a:rPr lang="en-US" sz="1200" baseline="0" dirty="0">
                <a:latin typeface="+mn-lt"/>
              </a:rPr>
              <a:t>Select the second animation effect (grow/shrink effect for the rectangle). Click the arrow next to the selected effect</a:t>
            </a:r>
            <a:r>
              <a:rPr lang="en-US" sz="1200" b="0" baseline="0" dirty="0">
                <a:latin typeface="+mn-lt"/>
              </a:rPr>
              <a:t>, and then click </a:t>
            </a:r>
            <a:r>
              <a:rPr lang="en-US" sz="1200" b="1" baseline="0" dirty="0">
                <a:latin typeface="+mn-lt"/>
              </a:rPr>
              <a:t>Effect Options.</a:t>
            </a:r>
            <a:r>
              <a:rPr lang="en-US" sz="1200" b="0" baseline="0" dirty="0">
                <a:latin typeface="+mn-lt"/>
              </a:rPr>
              <a:t> In the </a:t>
            </a:r>
            <a:r>
              <a:rPr lang="en-US" sz="1200" b="1" baseline="0" dirty="0">
                <a:latin typeface="+mn-lt"/>
              </a:rPr>
              <a:t>Grow/Shrink</a:t>
            </a:r>
            <a:r>
              <a:rPr lang="en-US" sz="1200" b="0" baseline="0" dirty="0">
                <a:latin typeface="+mn-lt"/>
              </a:rPr>
              <a:t> dialog box, do the following:</a:t>
            </a:r>
            <a:endParaRPr lang="en-US" sz="1200" baseline="0" dirty="0">
              <a:latin typeface="+mn-lt"/>
            </a:endParaRPr>
          </a:p>
          <a:p>
            <a:pPr marL="1143000" lvl="2" indent="-228600">
              <a:buFont typeface="Arial" pitchFamily="34" charset="0"/>
              <a:buChar char="•"/>
              <a:defRPr/>
            </a:pPr>
            <a:r>
              <a:rPr lang="en-US" sz="1200" b="0" baseline="0" dirty="0">
                <a:latin typeface="+mn-lt"/>
              </a:rPr>
              <a:t>On the </a:t>
            </a:r>
            <a:r>
              <a:rPr lang="en-US" sz="1200" b="1" baseline="0" dirty="0">
                <a:latin typeface="+mn-lt"/>
              </a:rPr>
              <a:t>Effect</a:t>
            </a:r>
            <a:r>
              <a:rPr lang="en-US" sz="1200" b="0" baseline="0" dirty="0">
                <a:latin typeface="+mn-lt"/>
              </a:rPr>
              <a:t> tab, do the following:</a:t>
            </a:r>
          </a:p>
          <a:p>
            <a:pPr marL="16002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latin typeface="+mn-lt"/>
              </a:rPr>
              <a:t>In the </a:t>
            </a:r>
            <a:r>
              <a:rPr lang="en-US" sz="1200" b="1" baseline="0" dirty="0">
                <a:latin typeface="+mn-lt"/>
              </a:rPr>
              <a:t>Size</a:t>
            </a:r>
            <a:r>
              <a:rPr lang="en-US" sz="1200" b="0" baseline="0" dirty="0">
                <a:latin typeface="+mn-lt"/>
              </a:rPr>
              <a:t> list, in the </a:t>
            </a:r>
            <a:r>
              <a:rPr lang="en-US" sz="1200" b="1" baseline="0" dirty="0">
                <a:latin typeface="+mn-lt"/>
              </a:rPr>
              <a:t>Custom</a:t>
            </a:r>
            <a:r>
              <a:rPr lang="en-US" sz="1200" b="0" baseline="0" dirty="0">
                <a:latin typeface="+mn-lt"/>
              </a:rPr>
              <a:t> box, enter </a:t>
            </a:r>
            <a:r>
              <a:rPr lang="en-US" sz="1200" b="1" baseline="0" dirty="0">
                <a:latin typeface="+mn-lt"/>
              </a:rPr>
              <a:t>5</a:t>
            </a:r>
            <a:r>
              <a:rPr lang="en-US" sz="1200" b="0" baseline="0" dirty="0">
                <a:latin typeface="+mn-lt"/>
              </a:rPr>
              <a:t>, and then press </a:t>
            </a:r>
            <a:r>
              <a:rPr lang="en-US" sz="1200" b="1" baseline="0" dirty="0">
                <a:latin typeface="+mn-lt"/>
              </a:rPr>
              <a:t>ENTER</a:t>
            </a:r>
            <a:r>
              <a:rPr lang="en-US" sz="1200" b="0" baseline="0" dirty="0">
                <a:latin typeface="+mn-lt"/>
              </a:rPr>
              <a:t>. Also in the </a:t>
            </a:r>
            <a:r>
              <a:rPr lang="en-US" sz="1200" b="1" baseline="0" dirty="0">
                <a:latin typeface="+mn-lt"/>
              </a:rPr>
              <a:t>Size</a:t>
            </a:r>
            <a:r>
              <a:rPr lang="en-US" sz="1200" b="0" baseline="0" dirty="0">
                <a:latin typeface="+mn-lt"/>
              </a:rPr>
              <a:t> list, select </a:t>
            </a:r>
            <a:r>
              <a:rPr lang="en-US" sz="1200" b="1" baseline="0" dirty="0">
                <a:latin typeface="+mn-lt"/>
              </a:rPr>
              <a:t>Vertical</a:t>
            </a:r>
            <a:r>
              <a:rPr lang="en-US" sz="1200" b="0" baseline="0" dirty="0">
                <a:latin typeface="+mn-lt"/>
              </a:rPr>
              <a:t>. </a:t>
            </a:r>
          </a:p>
          <a:p>
            <a:pPr marL="1600200" lvl="3" indent="-228600">
              <a:buFont typeface="Arial" pitchFamily="34" charset="0"/>
              <a:buChar char="•"/>
              <a:defRPr/>
            </a:pPr>
            <a:r>
              <a:rPr lang="en-US" sz="1200" b="0" baseline="0" dirty="0">
                <a:latin typeface="+mn-lt"/>
              </a:rPr>
              <a:t>Select </a:t>
            </a:r>
            <a:r>
              <a:rPr lang="en-US" sz="1200" b="1" baseline="0" dirty="0">
                <a:latin typeface="+mn-lt"/>
              </a:rPr>
              <a:t>Auto-reverse</a:t>
            </a:r>
            <a:r>
              <a:rPr lang="en-US" sz="1200" b="0" i="0" baseline="0" dirty="0">
                <a:latin typeface="+mn-lt"/>
              </a:rPr>
              <a:t>.</a:t>
            </a:r>
          </a:p>
          <a:p>
            <a:pPr marL="1143000" lvl="2" indent="-228600">
              <a:buFont typeface="Arial" pitchFamily="34" charset="0"/>
              <a:buChar char="•"/>
              <a:defRPr/>
            </a:pPr>
            <a:r>
              <a:rPr lang="en-US" sz="1200" baseline="0" dirty="0">
                <a:latin typeface="+mn-lt"/>
              </a:rPr>
              <a:t>On the </a:t>
            </a:r>
            <a:r>
              <a:rPr lang="en-US" sz="1200" b="1" baseline="0" dirty="0">
                <a:latin typeface="+mn-lt"/>
              </a:rPr>
              <a:t>Timing</a:t>
            </a:r>
            <a:r>
              <a:rPr lang="en-US" sz="1200" baseline="0" dirty="0">
                <a:latin typeface="+mn-lt"/>
              </a:rPr>
              <a:t> tab, do the following:</a:t>
            </a:r>
          </a:p>
          <a:p>
            <a:pPr marL="1600200" lvl="3" indent="-228600">
              <a:buFont typeface="Arial" pitchFamily="34" charset="0"/>
              <a:buChar char="•"/>
              <a:defRPr/>
            </a:pPr>
            <a:r>
              <a:rPr lang="en-US" sz="1200" baseline="0" dirty="0">
                <a:latin typeface="+mn-lt"/>
              </a:rPr>
              <a:t>In the </a:t>
            </a:r>
            <a:r>
              <a:rPr lang="en-US" sz="1200" b="1" baseline="0" dirty="0">
                <a:latin typeface="+mn-lt"/>
              </a:rPr>
              <a:t>Start</a:t>
            </a:r>
            <a:r>
              <a:rPr lang="en-US" sz="1200" baseline="0" dirty="0">
                <a:latin typeface="+mn-lt"/>
              </a:rPr>
              <a:t> list, select </a:t>
            </a:r>
            <a:r>
              <a:rPr lang="en-US" sz="1200" b="1" baseline="0" dirty="0">
                <a:latin typeface="+mn-lt"/>
              </a:rPr>
              <a:t>With Previous</a:t>
            </a:r>
            <a:r>
              <a:rPr lang="en-US" sz="1200" b="0" baseline="0" dirty="0">
                <a:latin typeface="+mn-lt"/>
              </a:rPr>
              <a:t>.</a:t>
            </a:r>
          </a:p>
          <a:p>
            <a:pPr marL="1600200" lvl="3" indent="-228600">
              <a:buFont typeface="Arial" pitchFamily="34" charset="0"/>
              <a:buChar char="•"/>
              <a:defRPr/>
            </a:pPr>
            <a:r>
              <a:rPr lang="en-US" sz="1200" baseline="0" dirty="0">
                <a:latin typeface="+mn-lt"/>
              </a:rPr>
              <a:t>In the </a:t>
            </a:r>
            <a:r>
              <a:rPr lang="en-US" sz="1200" b="1" baseline="0" dirty="0">
                <a:latin typeface="+mn-lt"/>
              </a:rPr>
              <a:t>Speed</a:t>
            </a:r>
            <a:r>
              <a:rPr lang="en-US" sz="1200" baseline="0" dirty="0">
                <a:latin typeface="+mn-lt"/>
              </a:rPr>
              <a:t> list, select </a:t>
            </a:r>
            <a:r>
              <a:rPr lang="en-US" sz="1200" b="1" baseline="0" dirty="0">
                <a:latin typeface="+mn-lt"/>
              </a:rPr>
              <a:t>Very</a:t>
            </a:r>
            <a:r>
              <a:rPr lang="en-US" sz="1200" baseline="0" dirty="0">
                <a:latin typeface="+mn-lt"/>
              </a:rPr>
              <a:t> </a:t>
            </a:r>
            <a:r>
              <a:rPr lang="en-US" sz="1200" b="1" baseline="0" dirty="0">
                <a:latin typeface="+mn-lt"/>
              </a:rPr>
              <a:t>Fast</a:t>
            </a:r>
            <a:r>
              <a:rPr lang="en-US" sz="1200" baseline="0" dirty="0">
                <a:latin typeface="+mn-lt"/>
              </a:rPr>
              <a:t>.</a:t>
            </a:r>
          </a:p>
          <a:p>
            <a:endParaRPr lang="en-US" sz="1200" b="0" baseline="0" dirty="0">
              <a:latin typeface="+mn-lt"/>
            </a:endParaRPr>
          </a:p>
          <a:p>
            <a:endParaRPr lang="en-US" sz="1200" b="0" baseline="0" dirty="0">
              <a:latin typeface="+mn-lt"/>
            </a:endParaRPr>
          </a:p>
          <a:p>
            <a:r>
              <a:rPr lang="en-US" sz="1200" b="0" baseline="0" dirty="0">
                <a:latin typeface="+mn-lt"/>
              </a:rPr>
              <a:t>To reproduce the second and third rectangle on this slide with animation effects,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a:latin typeface="+mn-lt"/>
              </a:rPr>
              <a:t>On the slide, select the rounded rectangle.</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0" i="0" baseline="0" dirty="0">
                <a:latin typeface="+mn-lt"/>
              </a:rPr>
              <a:t>On the </a:t>
            </a:r>
            <a:r>
              <a:rPr lang="en-US" sz="1200" b="1" i="0" baseline="0" dirty="0">
                <a:latin typeface="+mn-lt"/>
              </a:rPr>
              <a:t>Home</a:t>
            </a:r>
            <a:r>
              <a:rPr lang="en-US" sz="1200" b="0" i="0" baseline="0" dirty="0">
                <a:latin typeface="+mn-lt"/>
              </a:rPr>
              <a:t> tab, in the </a:t>
            </a:r>
            <a:r>
              <a:rPr lang="en-US" sz="1200" b="1" i="0" baseline="0" dirty="0">
                <a:latin typeface="+mn-lt"/>
              </a:rPr>
              <a:t>Clipboard</a:t>
            </a:r>
            <a:r>
              <a:rPr lang="en-US" sz="1200" b="0" i="0" baseline="0" dirty="0">
                <a:latin typeface="+mn-lt"/>
              </a:rPr>
              <a:t> group, click the arrow under </a:t>
            </a:r>
            <a:r>
              <a:rPr lang="en-US" sz="1200" b="1" i="0" baseline="0" dirty="0">
                <a:latin typeface="+mn-lt"/>
              </a:rPr>
              <a:t>Paste</a:t>
            </a:r>
            <a:r>
              <a:rPr lang="en-US" sz="1200" b="0" i="0" baseline="0" dirty="0">
                <a:latin typeface="+mn-lt"/>
              </a:rPr>
              <a:t>, and then click </a:t>
            </a:r>
            <a:r>
              <a:rPr lang="en-US" sz="1200" b="1" i="0" baseline="0" dirty="0">
                <a:latin typeface="+mn-lt"/>
              </a:rPr>
              <a:t> Duplicate</a:t>
            </a:r>
            <a:r>
              <a:rPr lang="en-US" sz="1200" b="0" i="0" baseline="0" dirty="0">
                <a:latin typeface="+mn-lt"/>
              </a:rPr>
              <a:t>. </a:t>
            </a:r>
            <a:r>
              <a:rPr lang="en-US" sz="1200" b="0" baseline="0" dirty="0">
                <a:latin typeface="+mn-lt"/>
              </a:rPr>
              <a:t>Drag the second rounded rectangle next to the first rounded rectangle. </a:t>
            </a:r>
            <a:r>
              <a:rPr lang="en-US" sz="1200" b="0" i="0" baseline="0" dirty="0">
                <a:latin typeface="+mn-lt"/>
              </a:rPr>
              <a:t>Repeat this process one more time for a total of three rectangles.</a:t>
            </a:r>
            <a:endParaRPr lang="en-US" sz="1200" baseline="0" dirty="0">
              <a:latin typeface="+mn-lt"/>
            </a:endParaRP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dirty="0">
                <a:latin typeface="+mn-lt"/>
              </a:rPr>
              <a:t>On the </a:t>
            </a:r>
            <a:r>
              <a:rPr lang="en-US" sz="1200" b="1" baseline="0" dirty="0">
                <a:latin typeface="+mn-lt"/>
              </a:rPr>
              <a:t>Animations</a:t>
            </a:r>
            <a:r>
              <a:rPr lang="en-US" sz="1200" baseline="0" dirty="0">
                <a:latin typeface="+mn-lt"/>
              </a:rPr>
              <a:t> tab, in the </a:t>
            </a:r>
            <a:r>
              <a:rPr lang="en-US" sz="1200" b="1" baseline="0" dirty="0">
                <a:latin typeface="+mn-lt"/>
              </a:rPr>
              <a:t>Animations</a:t>
            </a:r>
            <a:r>
              <a:rPr lang="en-US" sz="1200" baseline="0" dirty="0">
                <a:latin typeface="+mn-lt"/>
              </a:rPr>
              <a:t> group, click </a:t>
            </a:r>
            <a:r>
              <a:rPr lang="en-US" sz="1200" b="1" baseline="0" dirty="0">
                <a:latin typeface="+mn-lt"/>
              </a:rPr>
              <a:t>Custom Animation</a:t>
            </a:r>
            <a:r>
              <a:rPr lang="en-US" sz="1200" baseline="0" dirty="0">
                <a:latin typeface="+mn-lt"/>
              </a:rPr>
              <a:t>. </a:t>
            </a:r>
            <a:endParaRPr lang="en-US" sz="1200" dirty="0">
              <a:latin typeface="+mn-lt"/>
            </a:endParaRP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a:latin typeface="+mn-lt"/>
              </a:rPr>
              <a:t>In the </a:t>
            </a:r>
            <a:r>
              <a:rPr lang="en-US" sz="1200" b="1" baseline="0" dirty="0">
                <a:latin typeface="+mn-lt"/>
              </a:rPr>
              <a:t>Custom Animation </a:t>
            </a:r>
            <a:r>
              <a:rPr lang="en-US" sz="1200" b="0" baseline="0" dirty="0">
                <a:latin typeface="+mn-lt"/>
              </a:rPr>
              <a:t>task pane, do the following:</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baseline="0" dirty="0">
                <a:latin typeface="+mn-lt"/>
              </a:rPr>
              <a:t>Press and hold CTRL, and then select the third and fourth animation effects (curve up effect and grow/shrink</a:t>
            </a:r>
            <a:r>
              <a:rPr lang="en-US" sz="1200" b="1" baseline="0" dirty="0">
                <a:latin typeface="+mn-lt"/>
              </a:rPr>
              <a:t> </a:t>
            </a:r>
            <a:r>
              <a:rPr lang="en-US" sz="1200" b="0" baseline="0" dirty="0">
                <a:latin typeface="+mn-lt"/>
              </a:rPr>
              <a:t>effect for the second rectangle). Click the arrow next to one of the selected effects, and then click </a:t>
            </a:r>
            <a:r>
              <a:rPr lang="en-US" sz="1200" b="1" baseline="0" dirty="0">
                <a:latin typeface="+mn-lt"/>
              </a:rPr>
              <a:t>Timing</a:t>
            </a:r>
            <a:r>
              <a:rPr lang="en-US" sz="1200" b="0" baseline="0" dirty="0">
                <a:latin typeface="+mn-lt"/>
              </a:rPr>
              <a:t>. In the </a:t>
            </a:r>
            <a:r>
              <a:rPr lang="en-US" sz="1200" b="1" baseline="0" dirty="0">
                <a:latin typeface="+mn-lt"/>
              </a:rPr>
              <a:t>Effect Options </a:t>
            </a:r>
            <a:r>
              <a:rPr lang="en-US" sz="1200" b="0" baseline="0" dirty="0">
                <a:latin typeface="+mn-lt"/>
              </a:rPr>
              <a:t>dialog box, on the </a:t>
            </a:r>
            <a:r>
              <a:rPr lang="en-US" sz="1200" b="1" baseline="0" dirty="0">
                <a:latin typeface="+mn-lt"/>
              </a:rPr>
              <a:t>Timing </a:t>
            </a:r>
            <a:r>
              <a:rPr lang="en-US" sz="1200" b="0" baseline="0" dirty="0">
                <a:latin typeface="+mn-lt"/>
              </a:rPr>
              <a:t>tab, in the </a:t>
            </a:r>
            <a:r>
              <a:rPr lang="en-US" sz="1200" b="1" baseline="0" dirty="0">
                <a:latin typeface="+mn-lt"/>
              </a:rPr>
              <a:t>Delay</a:t>
            </a:r>
            <a:r>
              <a:rPr lang="en-US" sz="1200" b="0" baseline="0" dirty="0">
                <a:latin typeface="+mn-lt"/>
              </a:rPr>
              <a:t> box, enter </a:t>
            </a:r>
            <a:r>
              <a:rPr lang="en-US" sz="1200" b="1" baseline="0" dirty="0">
                <a:latin typeface="+mn-lt"/>
              </a:rPr>
              <a:t>0.5</a:t>
            </a:r>
            <a:r>
              <a:rPr lang="en-US" sz="1200" b="0" baseline="0" dirty="0">
                <a:latin typeface="+mn-lt"/>
              </a:rPr>
              <a:t>.</a:t>
            </a:r>
            <a:endParaRPr lang="en-US" sz="1200" baseline="0" dirty="0">
              <a:latin typeface="+mn-lt"/>
            </a:endParaRP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baseline="0" dirty="0">
                <a:latin typeface="+mn-lt"/>
              </a:rPr>
              <a:t>Press and hold CTRL, and then select the fifth and sixth animation effects (curve up effect and grow/shrink effect for the third rectangle). Click the arrow next to one of the selected effects, and then click </a:t>
            </a:r>
            <a:r>
              <a:rPr lang="en-US" sz="1200" b="1" baseline="0" dirty="0">
                <a:latin typeface="+mn-lt"/>
              </a:rPr>
              <a:t>Timing</a:t>
            </a:r>
            <a:r>
              <a:rPr lang="en-US" sz="1200" b="0" baseline="0" dirty="0">
                <a:latin typeface="+mn-lt"/>
              </a:rPr>
              <a:t>. In the </a:t>
            </a:r>
            <a:r>
              <a:rPr lang="en-US" sz="1200" b="1" baseline="0" dirty="0">
                <a:latin typeface="+mn-lt"/>
              </a:rPr>
              <a:t>Effect Options </a:t>
            </a:r>
            <a:r>
              <a:rPr lang="en-US" sz="1200" b="0" baseline="0" dirty="0">
                <a:latin typeface="+mn-lt"/>
              </a:rPr>
              <a:t>dialog box, on the </a:t>
            </a:r>
            <a:r>
              <a:rPr lang="en-US" sz="1200" b="1" baseline="0" dirty="0">
                <a:latin typeface="+mn-lt"/>
              </a:rPr>
              <a:t>Timing </a:t>
            </a:r>
            <a:r>
              <a:rPr lang="en-US" sz="1200" b="0" baseline="0" dirty="0">
                <a:latin typeface="+mn-lt"/>
              </a:rPr>
              <a:t>tab, in the </a:t>
            </a:r>
            <a:r>
              <a:rPr lang="en-US" sz="1200" b="1" baseline="0" dirty="0">
                <a:latin typeface="+mn-lt"/>
              </a:rPr>
              <a:t>Delay</a:t>
            </a:r>
            <a:r>
              <a:rPr lang="en-US" sz="1200" b="0" baseline="0" dirty="0">
                <a:latin typeface="+mn-lt"/>
              </a:rPr>
              <a:t> box, enter </a:t>
            </a:r>
            <a:r>
              <a:rPr lang="en-US" sz="1200" b="1" baseline="0" dirty="0">
                <a:latin typeface="+mn-lt"/>
              </a:rPr>
              <a:t>1</a:t>
            </a:r>
            <a:r>
              <a:rPr lang="en-US" sz="1200" b="0" baseline="0" dirty="0">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r>
              <a:rPr lang="en-US" sz="1200" kern="1200" dirty="0">
                <a:solidFill>
                  <a:schemeClr val="tx1"/>
                </a:solidFill>
                <a:latin typeface="+mn-lt"/>
                <a:ea typeface="+mn-ea"/>
                <a:cs typeface="+mn-cs"/>
              </a:rPr>
              <a:t>To reproduce the background on this slide, do the following: </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b="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b="0" kern="1200" dirty="0">
                <a:solidFill>
                  <a:schemeClr val="tx1"/>
                </a:solidFill>
                <a:latin typeface="+mn-lt"/>
                <a:ea typeface="+mn-ea"/>
                <a:cs typeface="+mn-cs"/>
              </a:rPr>
              <a:t> group, click</a:t>
            </a:r>
            <a:r>
              <a:rPr lang="en-US" sz="1200" b="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Shapes</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Rectangles</a:t>
            </a:r>
            <a:r>
              <a:rPr lang="en-US" sz="1200" b="0" kern="1200" baseline="0" dirty="0">
                <a:solidFill>
                  <a:schemeClr val="tx1"/>
                </a:solidFill>
                <a:latin typeface="+mn-lt"/>
                <a:ea typeface="+mn-ea"/>
                <a:cs typeface="+mn-cs"/>
              </a:rPr>
              <a:t> click </a:t>
            </a:r>
            <a:r>
              <a:rPr lang="en-US" sz="1200" b="1" kern="1200" baseline="0" dirty="0">
                <a:solidFill>
                  <a:schemeClr val="tx1"/>
                </a:solidFill>
                <a:latin typeface="+mn-lt"/>
                <a:ea typeface="+mn-ea"/>
                <a:cs typeface="+mn-cs"/>
              </a:rPr>
              <a:t>Rectangle </a:t>
            </a:r>
            <a:r>
              <a:rPr lang="en-US" sz="1200" b="0" kern="1200" baseline="0" dirty="0">
                <a:solidFill>
                  <a:schemeClr val="tx1"/>
                </a:solidFill>
                <a:latin typeface="+mn-lt"/>
                <a:ea typeface="+mn-ea"/>
                <a:cs typeface="+mn-cs"/>
              </a:rPr>
              <a:t>(first option from the left). On the slide, drag to draw a rectangle.</a:t>
            </a:r>
          </a:p>
          <a:p>
            <a:pPr marL="228600" lvl="0" indent="-228600">
              <a:buFont typeface="+mj-lt"/>
              <a:buAutoNum type="arabicPeriod"/>
            </a:pPr>
            <a:r>
              <a:rPr lang="en-US" sz="1200" b="0" kern="1200" baseline="0" dirty="0">
                <a:solidFill>
                  <a:schemeClr val="tx1"/>
                </a:solidFill>
                <a:latin typeface="+mn-lt"/>
                <a:ea typeface="+mn-ea"/>
                <a:cs typeface="+mn-cs"/>
              </a:rPr>
              <a:t>Select the rectangle. Under </a:t>
            </a:r>
            <a:r>
              <a:rPr lang="en-US" sz="1200" b="1" kern="1200" baseline="0" dirty="0">
                <a:solidFill>
                  <a:schemeClr val="tx1"/>
                </a:solidFill>
                <a:latin typeface="+mn-lt"/>
                <a:ea typeface="+mn-ea"/>
                <a:cs typeface="+mn-cs"/>
              </a:rPr>
              <a:t>Drawing Tools</a:t>
            </a:r>
            <a:r>
              <a:rPr lang="en-US" sz="1200" b="0" kern="1200" baseline="0" dirty="0">
                <a:solidFill>
                  <a:schemeClr val="tx1"/>
                </a:solidFill>
                <a:latin typeface="+mn-lt"/>
                <a:ea typeface="+mn-ea"/>
                <a:cs typeface="+mn-cs"/>
              </a:rPr>
              <a:t>, on the </a:t>
            </a:r>
            <a:r>
              <a:rPr lang="en-US" sz="1200" b="1" kern="1200" baseline="0" dirty="0">
                <a:solidFill>
                  <a:schemeClr val="tx1"/>
                </a:solidFill>
                <a:latin typeface="+mn-lt"/>
                <a:ea typeface="+mn-ea"/>
                <a:cs typeface="+mn-cs"/>
              </a:rPr>
              <a:t>Format</a:t>
            </a:r>
            <a:r>
              <a:rPr lang="en-US" sz="1200" b="0" kern="1200" baseline="0" dirty="0">
                <a:solidFill>
                  <a:schemeClr val="tx1"/>
                </a:solidFill>
                <a:latin typeface="+mn-lt"/>
                <a:ea typeface="+mn-ea"/>
                <a:cs typeface="+mn-cs"/>
              </a:rPr>
              <a:t> tab, in the </a:t>
            </a:r>
            <a:r>
              <a:rPr lang="en-US" sz="1200" b="1" kern="1200" baseline="0" dirty="0">
                <a:solidFill>
                  <a:schemeClr val="tx1"/>
                </a:solidFill>
                <a:latin typeface="+mn-lt"/>
                <a:ea typeface="+mn-ea"/>
                <a:cs typeface="+mn-cs"/>
              </a:rPr>
              <a:t>Size</a:t>
            </a:r>
            <a:r>
              <a:rPr lang="en-US" sz="1200" b="0" kern="1200" baseline="0" dirty="0">
                <a:solidFill>
                  <a:schemeClr val="tx1"/>
                </a:solidFill>
                <a:latin typeface="+mn-lt"/>
                <a:ea typeface="+mn-ea"/>
                <a:cs typeface="+mn-cs"/>
              </a:rPr>
              <a:t> group, do the following:</a:t>
            </a:r>
          </a:p>
          <a:p>
            <a:pPr marL="685800" lvl="1" indent="-228600">
              <a:buFont typeface="Arial" pitchFamily="34" charset="0"/>
              <a:buChar char="•"/>
            </a:pPr>
            <a:r>
              <a:rPr lang="en-US" sz="1200" b="0" kern="1200" baseline="0" dirty="0">
                <a:solidFill>
                  <a:schemeClr val="tx1"/>
                </a:solidFill>
                <a:latin typeface="+mn-lt"/>
                <a:ea typeface="+mn-ea"/>
                <a:cs typeface="+mn-cs"/>
              </a:rPr>
              <a:t>In the </a:t>
            </a:r>
            <a:r>
              <a:rPr lang="en-US" sz="1200" b="1" kern="1200" baseline="0" dirty="0">
                <a:solidFill>
                  <a:schemeClr val="tx1"/>
                </a:solidFill>
                <a:latin typeface="+mn-lt"/>
                <a:ea typeface="+mn-ea"/>
                <a:cs typeface="+mn-cs"/>
              </a:rPr>
              <a:t>Shape Height</a:t>
            </a:r>
            <a:r>
              <a:rPr lang="en-US" sz="1200" b="0" kern="1200" baseline="0" dirty="0">
                <a:solidFill>
                  <a:schemeClr val="tx1"/>
                </a:solidFill>
                <a:latin typeface="+mn-lt"/>
                <a:ea typeface="+mn-ea"/>
                <a:cs typeface="+mn-cs"/>
              </a:rPr>
              <a:t> box, enter </a:t>
            </a:r>
            <a:r>
              <a:rPr lang="en-US" sz="1200" b="1" kern="1200" baseline="0" dirty="0">
                <a:solidFill>
                  <a:schemeClr val="tx1"/>
                </a:solidFill>
                <a:latin typeface="+mn-lt"/>
                <a:ea typeface="+mn-ea"/>
                <a:cs typeface="+mn-cs"/>
              </a:rPr>
              <a:t>1.62”.</a:t>
            </a:r>
          </a:p>
          <a:p>
            <a:pPr marL="685800" lvl="1" indent="-228600">
              <a:buFont typeface="Arial" pitchFamily="34" charset="0"/>
              <a:buChar char="•"/>
            </a:pPr>
            <a:r>
              <a:rPr lang="en-US" sz="1200" b="0" kern="1200" baseline="0" dirty="0">
                <a:solidFill>
                  <a:schemeClr val="tx1"/>
                </a:solidFill>
                <a:latin typeface="+mn-lt"/>
                <a:ea typeface="+mn-ea"/>
                <a:cs typeface="+mn-cs"/>
              </a:rPr>
              <a:t>In the </a:t>
            </a:r>
            <a:r>
              <a:rPr lang="en-US" sz="1200" b="1" kern="1200" baseline="0" dirty="0">
                <a:solidFill>
                  <a:schemeClr val="tx1"/>
                </a:solidFill>
                <a:latin typeface="+mn-lt"/>
                <a:ea typeface="+mn-ea"/>
                <a:cs typeface="+mn-cs"/>
              </a:rPr>
              <a:t>Shape Width</a:t>
            </a:r>
            <a:r>
              <a:rPr lang="en-US" sz="1200" b="0" kern="1200" baseline="0" dirty="0">
                <a:solidFill>
                  <a:schemeClr val="tx1"/>
                </a:solidFill>
                <a:latin typeface="+mn-lt"/>
                <a:ea typeface="+mn-ea"/>
                <a:cs typeface="+mn-cs"/>
              </a:rPr>
              <a:t> box, enter </a:t>
            </a:r>
            <a:r>
              <a:rPr lang="en-US" sz="1200" b="1" kern="1200" baseline="0" dirty="0">
                <a:solidFill>
                  <a:schemeClr val="tx1"/>
                </a:solidFill>
                <a:latin typeface="+mn-lt"/>
                <a:ea typeface="+mn-ea"/>
                <a:cs typeface="+mn-cs"/>
              </a:rPr>
              <a:t>10”</a:t>
            </a:r>
            <a:r>
              <a:rPr lang="en-US" sz="1200" b="0" kern="1200" baseline="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Drawing Tools</a:t>
            </a:r>
            <a:r>
              <a:rPr lang="en-US" sz="1200" b="0" kern="1200" baseline="0" dirty="0">
                <a:solidFill>
                  <a:schemeClr val="tx1"/>
                </a:solidFill>
                <a:latin typeface="+mn-lt"/>
                <a:ea typeface="+mn-ea"/>
                <a:cs typeface="+mn-cs"/>
              </a:rPr>
              <a:t>, on the </a:t>
            </a:r>
            <a:r>
              <a:rPr lang="en-US" sz="1200" b="1" kern="1200" baseline="0" dirty="0">
                <a:solidFill>
                  <a:schemeClr val="tx1"/>
                </a:solidFill>
                <a:latin typeface="+mn-lt"/>
                <a:ea typeface="+mn-ea"/>
                <a:cs typeface="+mn-cs"/>
              </a:rPr>
              <a:t>Format</a:t>
            </a:r>
            <a:r>
              <a:rPr lang="en-US" sz="1200" b="0" kern="1200" baseline="0" dirty="0">
                <a:solidFill>
                  <a:schemeClr val="tx1"/>
                </a:solidFill>
                <a:latin typeface="+mn-lt"/>
                <a:ea typeface="+mn-ea"/>
                <a:cs typeface="+mn-cs"/>
              </a:rPr>
              <a:t> tab, in the bottom right corner of the </a:t>
            </a:r>
            <a:r>
              <a:rPr lang="en-US" sz="1200" b="1" kern="1200" baseline="0" dirty="0">
                <a:solidFill>
                  <a:schemeClr val="tx1"/>
                </a:solidFill>
                <a:latin typeface="+mn-lt"/>
                <a:ea typeface="+mn-ea"/>
                <a:cs typeface="+mn-cs"/>
              </a:rPr>
              <a:t>Shape Styles</a:t>
            </a:r>
            <a:r>
              <a:rPr lang="en-US" sz="1200" b="0" kern="1200" baseline="0" dirty="0">
                <a:solidFill>
                  <a:schemeClr val="tx1"/>
                </a:solidFill>
                <a:latin typeface="+mn-lt"/>
                <a:ea typeface="+mn-ea"/>
                <a:cs typeface="+mn-cs"/>
              </a:rPr>
              <a:t> group, click the </a:t>
            </a:r>
            <a:r>
              <a:rPr lang="en-US" sz="1200" b="1" kern="1200" baseline="0" dirty="0">
                <a:solidFill>
                  <a:schemeClr val="tx1"/>
                </a:solidFill>
                <a:latin typeface="+mn-lt"/>
                <a:ea typeface="+mn-ea"/>
                <a:cs typeface="+mn-cs"/>
              </a:rPr>
              <a:t>Format Shape</a:t>
            </a:r>
            <a:r>
              <a:rPr lang="en-US" sz="1200" b="0" kern="1200" baseline="0" dirty="0">
                <a:solidFill>
                  <a:schemeClr val="tx1"/>
                </a:solidFill>
                <a:latin typeface="+mn-lt"/>
                <a:ea typeface="+mn-ea"/>
                <a:cs typeface="+mn-cs"/>
              </a:rPr>
              <a:t> dialog box launcher.</a:t>
            </a:r>
          </a:p>
          <a:p>
            <a:pPr marL="228600" lvl="0" indent="-228600">
              <a:buFont typeface="+mj-lt"/>
              <a:buAutoNum type="arabicPeriod"/>
            </a:pPr>
            <a:r>
              <a:rPr lang="en-US" sz="1200" b="0" kern="1200" baseline="0" dirty="0">
                <a:solidFill>
                  <a:schemeClr val="tx1"/>
                </a:solidFill>
                <a:latin typeface="+mn-lt"/>
                <a:ea typeface="+mn-ea"/>
                <a:cs typeface="+mn-cs"/>
              </a:rPr>
              <a:t>In the </a:t>
            </a:r>
            <a:r>
              <a:rPr lang="en-US" sz="1200" b="1" kern="1200" baseline="0" dirty="0">
                <a:solidFill>
                  <a:schemeClr val="tx1"/>
                </a:solidFill>
                <a:latin typeface="+mn-lt"/>
                <a:ea typeface="+mn-ea"/>
                <a:cs typeface="+mn-cs"/>
              </a:rPr>
              <a:t>Format Shape </a:t>
            </a:r>
            <a:r>
              <a:rPr lang="en-US" sz="1200" b="0" kern="1200" baseline="0" dirty="0">
                <a:solidFill>
                  <a:schemeClr val="tx1"/>
                </a:solidFill>
                <a:latin typeface="+mn-lt"/>
                <a:ea typeface="+mn-ea"/>
                <a:cs typeface="+mn-cs"/>
              </a:rPr>
              <a:t>dialog box, click </a:t>
            </a:r>
            <a:r>
              <a:rPr lang="en-US" sz="1200" b="1" kern="1200" baseline="0" dirty="0">
                <a:solidFill>
                  <a:schemeClr val="tx1"/>
                </a:solidFill>
                <a:latin typeface="+mn-lt"/>
                <a:ea typeface="+mn-ea"/>
                <a:cs typeface="+mn-cs"/>
              </a:rPr>
              <a:t>Fill </a:t>
            </a:r>
            <a:r>
              <a:rPr lang="en-US" sz="1200" b="0" kern="1200" baseline="0" dirty="0">
                <a:solidFill>
                  <a:schemeClr val="tx1"/>
                </a:solidFill>
                <a:latin typeface="+mn-lt"/>
                <a:ea typeface="+mn-ea"/>
                <a:cs typeface="+mn-cs"/>
              </a:rPr>
              <a:t>in the left pane, select </a:t>
            </a:r>
            <a:r>
              <a:rPr lang="en-US" sz="1200" b="1" kern="1200" baseline="0" dirty="0">
                <a:solidFill>
                  <a:schemeClr val="tx1"/>
                </a:solidFill>
                <a:latin typeface="+mn-lt"/>
                <a:ea typeface="+mn-ea"/>
                <a:cs typeface="+mn-cs"/>
              </a:rPr>
              <a:t>Solid fill</a:t>
            </a:r>
            <a:r>
              <a:rPr lang="en-US" sz="1200" b="0" kern="1200" baseline="0" dirty="0">
                <a:solidFill>
                  <a:schemeClr val="tx1"/>
                </a:solidFill>
                <a:latin typeface="+mn-lt"/>
                <a:ea typeface="+mn-ea"/>
                <a:cs typeface="+mn-cs"/>
              </a:rPr>
              <a:t> in the </a:t>
            </a:r>
            <a:r>
              <a:rPr lang="en-US" sz="1200" b="1" kern="1200" baseline="0" dirty="0">
                <a:solidFill>
                  <a:schemeClr val="tx1"/>
                </a:solidFill>
                <a:latin typeface="+mn-lt"/>
                <a:ea typeface="+mn-ea"/>
                <a:cs typeface="+mn-cs"/>
              </a:rPr>
              <a:t>Fill</a:t>
            </a:r>
            <a:r>
              <a:rPr lang="en-US" sz="1200" b="0" kern="1200" baseline="0" dirty="0">
                <a:solidFill>
                  <a:schemeClr val="tx1"/>
                </a:solidFill>
                <a:latin typeface="+mn-lt"/>
                <a:ea typeface="+mn-ea"/>
                <a:cs typeface="+mn-cs"/>
              </a:rPr>
              <a:t> pane, and then do the following:</a:t>
            </a:r>
          </a:p>
          <a:p>
            <a:pPr marL="685800" lvl="1" indent="-228600">
              <a:buFont typeface="Arial" pitchFamily="34" charset="0"/>
              <a:buChar char="•"/>
            </a:pPr>
            <a:r>
              <a:rPr lang="en-US" sz="1200" b="0" kern="1200" baseline="0" dirty="0">
                <a:solidFill>
                  <a:schemeClr val="tx1"/>
                </a:solidFill>
                <a:latin typeface="+mn-lt"/>
                <a:ea typeface="+mn-ea"/>
                <a:cs typeface="+mn-cs"/>
              </a:rPr>
              <a:t>Click the button next to </a:t>
            </a:r>
            <a:r>
              <a:rPr lang="en-US" sz="1200" b="1" kern="1200" baseline="0" dirty="0">
                <a:solidFill>
                  <a:schemeClr val="tx1"/>
                </a:solidFill>
                <a:latin typeface="+mn-lt"/>
                <a:ea typeface="+mn-ea"/>
                <a:cs typeface="+mn-cs"/>
              </a:rPr>
              <a:t>Color</a:t>
            </a:r>
            <a:r>
              <a:rPr lang="en-US" sz="1200" b="0" kern="1200" baseline="0" dirty="0">
                <a:solidFill>
                  <a:schemeClr val="tx1"/>
                </a:solidFill>
                <a:latin typeface="+mn-lt"/>
                <a:ea typeface="+mn-ea"/>
                <a:cs typeface="+mn-cs"/>
              </a:rPr>
              <a:t>, click </a:t>
            </a:r>
            <a:r>
              <a:rPr lang="en-US" sz="1200" b="1" baseline="0" dirty="0">
                <a:latin typeface="+mn-lt"/>
              </a:rPr>
              <a:t>More Colors</a:t>
            </a:r>
            <a:r>
              <a:rPr lang="en-US" sz="1200" b="0" baseline="0" dirty="0">
                <a:latin typeface="+mn-lt"/>
              </a:rPr>
              <a:t>, and </a:t>
            </a:r>
            <a:r>
              <a:rPr lang="en-US" sz="1200" dirty="0">
                <a:latin typeface="+mn-lt"/>
              </a:rPr>
              <a:t>then in the </a:t>
            </a:r>
            <a:r>
              <a:rPr lang="en-US" sz="1200" b="1" dirty="0">
                <a:latin typeface="+mn-lt"/>
              </a:rPr>
              <a:t>Colors</a:t>
            </a:r>
            <a:r>
              <a:rPr lang="en-US" sz="1200" dirty="0">
                <a:latin typeface="+mn-lt"/>
              </a:rPr>
              <a:t> dialog box, on the </a:t>
            </a:r>
            <a:r>
              <a:rPr lang="en-US" sz="1200" b="1" dirty="0">
                <a:latin typeface="+mn-lt"/>
              </a:rPr>
              <a:t>Custom</a:t>
            </a:r>
            <a:r>
              <a:rPr lang="en-US" sz="1200" dirty="0">
                <a:latin typeface="+mn-lt"/>
              </a:rPr>
              <a:t> tab, enter values for </a:t>
            </a:r>
            <a:r>
              <a:rPr lang="en-US" sz="1200" b="0" dirty="0">
                <a:latin typeface="+mn-lt"/>
              </a:rPr>
              <a:t>Red</a:t>
            </a:r>
            <a:r>
              <a:rPr lang="en-US" sz="1200" dirty="0">
                <a:latin typeface="+mn-lt"/>
              </a:rPr>
              <a:t>: </a:t>
            </a:r>
            <a:r>
              <a:rPr lang="en-US" sz="1200" b="1" dirty="0">
                <a:latin typeface="+mn-lt"/>
              </a:rPr>
              <a:t>137</a:t>
            </a:r>
            <a:r>
              <a:rPr lang="en-US" sz="1200" dirty="0">
                <a:latin typeface="+mn-lt"/>
              </a:rPr>
              <a:t>, </a:t>
            </a:r>
            <a:r>
              <a:rPr lang="en-US" sz="1200" b="0" dirty="0">
                <a:latin typeface="+mn-lt"/>
              </a:rPr>
              <a:t>Green</a:t>
            </a:r>
            <a:r>
              <a:rPr lang="en-US" sz="1200" dirty="0">
                <a:latin typeface="+mn-lt"/>
              </a:rPr>
              <a:t>: </a:t>
            </a:r>
            <a:r>
              <a:rPr lang="en-US" sz="1200" b="1" dirty="0">
                <a:latin typeface="+mn-lt"/>
              </a:rPr>
              <a:t>227</a:t>
            </a:r>
            <a:r>
              <a:rPr lang="en-US" sz="1200" dirty="0">
                <a:latin typeface="+mn-lt"/>
              </a:rPr>
              <a:t>, </a:t>
            </a:r>
            <a:r>
              <a:rPr lang="en-US" sz="1200" b="0" dirty="0">
                <a:latin typeface="+mn-lt"/>
              </a:rPr>
              <a:t>Blue</a:t>
            </a:r>
            <a:r>
              <a:rPr lang="en-US" sz="1200" dirty="0">
                <a:latin typeface="+mn-lt"/>
              </a:rPr>
              <a:t>: </a:t>
            </a:r>
            <a:r>
              <a:rPr lang="en-US" sz="1200" b="1" dirty="0">
                <a:latin typeface="+mn-lt"/>
              </a:rPr>
              <a:t>231</a:t>
            </a:r>
            <a:r>
              <a:rPr lang="en-US" sz="1200" dirty="0">
                <a:latin typeface="+mn-lt"/>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70%</a:t>
            </a:r>
            <a:r>
              <a:rPr lang="en-US" sz="1200" b="0" kern="1200" dirty="0">
                <a:solidFill>
                  <a:schemeClr val="tx1"/>
                </a:solidFill>
                <a:latin typeface="+mn-lt"/>
                <a:ea typeface="+mn-ea"/>
                <a:cs typeface="+mn-cs"/>
              </a:rPr>
              <a:t>.</a:t>
            </a:r>
          </a:p>
          <a:p>
            <a:pPr marL="228600" lvl="0" indent="-228600">
              <a:buFont typeface="+mj-lt"/>
              <a:buAutoNum type="arabicPeriod"/>
            </a:pPr>
            <a:r>
              <a:rPr lang="en-US" sz="1200" b="0" kern="1200" baseline="0" dirty="0">
                <a:solidFill>
                  <a:schemeClr val="tx1"/>
                </a:solidFill>
                <a:latin typeface="+mn-lt"/>
                <a:ea typeface="+mn-ea"/>
                <a:cs typeface="+mn-cs"/>
              </a:rPr>
              <a:t>Also in the </a:t>
            </a:r>
            <a:r>
              <a:rPr lang="en-US" sz="1200" b="1" kern="1200" baseline="0" dirty="0">
                <a:solidFill>
                  <a:schemeClr val="tx1"/>
                </a:solidFill>
                <a:latin typeface="+mn-lt"/>
                <a:ea typeface="+mn-ea"/>
                <a:cs typeface="+mn-cs"/>
              </a:rPr>
              <a:t>Format Shape </a:t>
            </a:r>
            <a:r>
              <a:rPr lang="en-US" sz="1200" b="0" kern="1200" baseline="0" dirty="0">
                <a:solidFill>
                  <a:schemeClr val="tx1"/>
                </a:solidFill>
                <a:latin typeface="+mn-lt"/>
                <a:ea typeface="+mn-ea"/>
                <a:cs typeface="+mn-cs"/>
              </a:rPr>
              <a:t>dialog box, in the left pane, click </a:t>
            </a:r>
            <a:r>
              <a:rPr lang="en-US" sz="1200" b="1" kern="1200" baseline="0" dirty="0">
                <a:solidFill>
                  <a:schemeClr val="tx1"/>
                </a:solidFill>
                <a:latin typeface="+mn-lt"/>
                <a:ea typeface="+mn-ea"/>
                <a:cs typeface="+mn-cs"/>
              </a:rPr>
              <a:t>Line Color</a:t>
            </a:r>
            <a:r>
              <a:rPr lang="en-US" sz="1200" b="0" kern="1200" baseline="0" dirty="0">
                <a:solidFill>
                  <a:schemeClr val="tx1"/>
                </a:solidFill>
                <a:latin typeface="+mn-lt"/>
                <a:ea typeface="+mn-ea"/>
                <a:cs typeface="+mn-cs"/>
              </a:rPr>
              <a:t>, and in the </a:t>
            </a:r>
            <a:r>
              <a:rPr lang="en-US" sz="1200" b="1" kern="1200" baseline="0" dirty="0">
                <a:solidFill>
                  <a:schemeClr val="tx1"/>
                </a:solidFill>
                <a:latin typeface="+mn-lt"/>
                <a:ea typeface="+mn-ea"/>
                <a:cs typeface="+mn-cs"/>
              </a:rPr>
              <a:t>Line Color </a:t>
            </a:r>
            <a:r>
              <a:rPr lang="en-US" sz="1200" b="0" kern="1200" baseline="0" dirty="0">
                <a:solidFill>
                  <a:schemeClr val="tx1"/>
                </a:solidFill>
                <a:latin typeface="+mn-lt"/>
                <a:ea typeface="+mn-ea"/>
                <a:cs typeface="+mn-cs"/>
              </a:rPr>
              <a:t>pane, select </a:t>
            </a:r>
            <a:r>
              <a:rPr lang="en-US" sz="1200" b="1" kern="1200" baseline="0" dirty="0">
                <a:solidFill>
                  <a:schemeClr val="tx1"/>
                </a:solidFill>
                <a:latin typeface="+mn-lt"/>
                <a:ea typeface="+mn-ea"/>
                <a:cs typeface="+mn-cs"/>
              </a:rPr>
              <a:t>No line</a:t>
            </a:r>
            <a:r>
              <a:rPr lang="en-US" sz="1200" b="0" kern="1200" baseline="0" dirty="0">
                <a:solidFill>
                  <a:schemeClr val="tx1"/>
                </a:solidFill>
                <a:latin typeface="+mn-lt"/>
                <a:ea typeface="+mn-ea"/>
                <a:cs typeface="+mn-cs"/>
              </a:rPr>
              <a:t>.</a:t>
            </a:r>
          </a:p>
          <a:p>
            <a:pPr marL="228600" lvl="0" indent="-228600">
              <a:buFont typeface="+mj-lt"/>
              <a:buAutoNum type="arabicPeriod"/>
            </a:pPr>
            <a:r>
              <a:rPr lang="en-US" sz="1200" b="0" kern="1200" baseline="0" dirty="0">
                <a:solidFill>
                  <a:schemeClr val="tx1"/>
                </a:solidFill>
                <a:latin typeface="+mn-lt"/>
                <a:ea typeface="+mn-ea"/>
                <a:cs typeface="+mn-cs"/>
              </a:rPr>
              <a:t>Drag the rectangle into the middle of the slide.</a:t>
            </a:r>
          </a:p>
          <a:p>
            <a:pPr marL="228600" lvl="0" indent="-228600">
              <a:buFont typeface="+mj-lt"/>
              <a:buAutoNum type="arabicPeriod"/>
            </a:pPr>
            <a:r>
              <a:rPr lang="en-US" sz="1200" kern="1200" dirty="0">
                <a:solidFill>
                  <a:schemeClr val="tx1"/>
                </a:solidFill>
                <a:latin typeface="+mn-lt"/>
                <a:ea typeface="+mn-ea"/>
                <a:cs typeface="+mn-cs"/>
              </a:rPr>
              <a:t>On the </a:t>
            </a:r>
            <a:r>
              <a:rPr lang="en-US" sz="1200" b="1" kern="1200" dirty="0">
                <a:solidFill>
                  <a:schemeClr val="tx1"/>
                </a:solidFill>
                <a:latin typeface="+mn-lt"/>
                <a:ea typeface="+mn-ea"/>
                <a:cs typeface="+mn-cs"/>
              </a:rPr>
              <a:t>Home</a:t>
            </a:r>
            <a:r>
              <a:rPr lang="en-US" sz="1200" b="0" kern="1200" dirty="0">
                <a:solidFill>
                  <a:schemeClr val="tx1"/>
                </a:solidFill>
                <a:latin typeface="+mn-lt"/>
                <a:ea typeface="+mn-ea"/>
                <a:cs typeface="+mn-cs"/>
              </a:rPr>
              <a:t> tab, in the </a:t>
            </a:r>
            <a:r>
              <a:rPr lang="en-US" sz="1200" b="1" kern="1200" dirty="0">
                <a:solidFill>
                  <a:schemeClr val="tx1"/>
                </a:solidFill>
                <a:latin typeface="+mn-lt"/>
                <a:ea typeface="+mn-ea"/>
                <a:cs typeface="+mn-cs"/>
              </a:rPr>
              <a:t>Drawing</a:t>
            </a:r>
            <a:r>
              <a:rPr lang="en-US" sz="1200" b="0" kern="1200" dirty="0">
                <a:solidFill>
                  <a:schemeClr val="tx1"/>
                </a:solidFill>
                <a:latin typeface="+mn-lt"/>
                <a:ea typeface="+mn-ea"/>
                <a:cs typeface="+mn-cs"/>
              </a:rPr>
              <a:t> group, click</a:t>
            </a:r>
            <a:r>
              <a:rPr lang="en-US" sz="1200" b="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Shapes</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Rectangles</a:t>
            </a:r>
            <a:r>
              <a:rPr lang="en-US" sz="1200" b="0" kern="1200" baseline="0" dirty="0">
                <a:solidFill>
                  <a:schemeClr val="tx1"/>
                </a:solidFill>
                <a:latin typeface="+mn-lt"/>
                <a:ea typeface="+mn-ea"/>
                <a:cs typeface="+mn-cs"/>
              </a:rPr>
              <a:t> click </a:t>
            </a:r>
            <a:r>
              <a:rPr lang="en-US" sz="1200" b="1" kern="1200" baseline="0" dirty="0">
                <a:solidFill>
                  <a:schemeClr val="tx1"/>
                </a:solidFill>
                <a:latin typeface="+mn-lt"/>
                <a:ea typeface="+mn-ea"/>
                <a:cs typeface="+mn-cs"/>
              </a:rPr>
              <a:t>Round Diagonal Corner Rectangle </a:t>
            </a:r>
            <a:r>
              <a:rPr lang="en-US" sz="1200" b="0" kern="1200" baseline="0" dirty="0">
                <a:solidFill>
                  <a:schemeClr val="tx1"/>
                </a:solidFill>
                <a:latin typeface="+mn-lt"/>
                <a:ea typeface="+mn-ea"/>
                <a:cs typeface="+mn-cs"/>
              </a:rPr>
              <a:t>(ninth option from the left). On the slide, drag to draw a rectangle.</a:t>
            </a:r>
          </a:p>
          <a:p>
            <a:pPr marL="228600" lvl="0" indent="-228600">
              <a:buFont typeface="+mj-lt"/>
              <a:buAutoNum type="arabicPeriod"/>
            </a:pPr>
            <a:r>
              <a:rPr lang="en-US" sz="1200" b="0" kern="1200" baseline="0" dirty="0">
                <a:solidFill>
                  <a:schemeClr val="tx1"/>
                </a:solidFill>
                <a:latin typeface="+mn-lt"/>
                <a:ea typeface="+mn-ea"/>
                <a:cs typeface="+mn-cs"/>
              </a:rPr>
              <a:t>Select the round diagonal corner rectangle. Under </a:t>
            </a:r>
            <a:r>
              <a:rPr lang="en-US" sz="1200" b="1" kern="1200" baseline="0" dirty="0">
                <a:solidFill>
                  <a:schemeClr val="tx1"/>
                </a:solidFill>
                <a:latin typeface="+mn-lt"/>
                <a:ea typeface="+mn-ea"/>
                <a:cs typeface="+mn-cs"/>
              </a:rPr>
              <a:t>Drawing Tools</a:t>
            </a:r>
            <a:r>
              <a:rPr lang="en-US" sz="1200" b="0" kern="1200" baseline="0" dirty="0">
                <a:solidFill>
                  <a:schemeClr val="tx1"/>
                </a:solidFill>
                <a:latin typeface="+mn-lt"/>
                <a:ea typeface="+mn-ea"/>
                <a:cs typeface="+mn-cs"/>
              </a:rPr>
              <a:t>, on the </a:t>
            </a:r>
            <a:r>
              <a:rPr lang="en-US" sz="1200" b="1" kern="1200" baseline="0" dirty="0">
                <a:solidFill>
                  <a:schemeClr val="tx1"/>
                </a:solidFill>
                <a:latin typeface="+mn-lt"/>
                <a:ea typeface="+mn-ea"/>
                <a:cs typeface="+mn-cs"/>
              </a:rPr>
              <a:t>Format</a:t>
            </a:r>
            <a:r>
              <a:rPr lang="en-US" sz="1200" b="0" kern="1200" baseline="0" dirty="0">
                <a:solidFill>
                  <a:schemeClr val="tx1"/>
                </a:solidFill>
                <a:latin typeface="+mn-lt"/>
                <a:ea typeface="+mn-ea"/>
                <a:cs typeface="+mn-cs"/>
              </a:rPr>
              <a:t> tab, in the </a:t>
            </a:r>
            <a:r>
              <a:rPr lang="en-US" sz="1200" b="1" kern="1200" baseline="0" dirty="0">
                <a:solidFill>
                  <a:schemeClr val="tx1"/>
                </a:solidFill>
                <a:latin typeface="+mn-lt"/>
                <a:ea typeface="+mn-ea"/>
                <a:cs typeface="+mn-cs"/>
              </a:rPr>
              <a:t>Size</a:t>
            </a:r>
            <a:r>
              <a:rPr lang="en-US" sz="1200" b="0" kern="1200" baseline="0" dirty="0">
                <a:solidFill>
                  <a:schemeClr val="tx1"/>
                </a:solidFill>
                <a:latin typeface="+mn-lt"/>
                <a:ea typeface="+mn-ea"/>
                <a:cs typeface="+mn-cs"/>
              </a:rPr>
              <a:t> group, do the following:</a:t>
            </a:r>
          </a:p>
          <a:p>
            <a:pPr marL="685800" lvl="1" indent="-228600">
              <a:buFont typeface="Arial" pitchFamily="34" charset="0"/>
              <a:buChar char="•"/>
            </a:pPr>
            <a:r>
              <a:rPr lang="en-US" sz="1200" b="0" kern="1200" baseline="0" dirty="0">
                <a:solidFill>
                  <a:schemeClr val="tx1"/>
                </a:solidFill>
                <a:latin typeface="+mn-lt"/>
                <a:ea typeface="+mn-ea"/>
                <a:cs typeface="+mn-cs"/>
              </a:rPr>
              <a:t>In the </a:t>
            </a:r>
            <a:r>
              <a:rPr lang="en-US" sz="1200" b="1" kern="1200" baseline="0" dirty="0">
                <a:solidFill>
                  <a:schemeClr val="tx1"/>
                </a:solidFill>
                <a:latin typeface="+mn-lt"/>
                <a:ea typeface="+mn-ea"/>
                <a:cs typeface="+mn-cs"/>
              </a:rPr>
              <a:t>Shape Height</a:t>
            </a:r>
            <a:r>
              <a:rPr lang="en-US" sz="1200" b="0" kern="1200" baseline="0" dirty="0">
                <a:solidFill>
                  <a:schemeClr val="tx1"/>
                </a:solidFill>
                <a:latin typeface="+mn-lt"/>
                <a:ea typeface="+mn-ea"/>
                <a:cs typeface="+mn-cs"/>
              </a:rPr>
              <a:t> box enter </a:t>
            </a:r>
            <a:r>
              <a:rPr lang="en-US" sz="1200" b="1" kern="1200" baseline="0" dirty="0">
                <a:solidFill>
                  <a:schemeClr val="tx1"/>
                </a:solidFill>
                <a:latin typeface="+mn-lt"/>
                <a:ea typeface="+mn-ea"/>
                <a:cs typeface="+mn-cs"/>
              </a:rPr>
              <a:t>0.44”</a:t>
            </a:r>
            <a:r>
              <a:rPr lang="en-US" sz="1200" b="0" kern="1200" baseline="0" dirty="0">
                <a:solidFill>
                  <a:schemeClr val="tx1"/>
                </a:solidFill>
                <a:latin typeface="+mn-lt"/>
                <a:ea typeface="+mn-ea"/>
                <a:cs typeface="+mn-cs"/>
              </a:rPr>
              <a:t>.</a:t>
            </a:r>
          </a:p>
          <a:p>
            <a:pPr marL="685800" lvl="1" indent="-228600">
              <a:buFont typeface="Arial" pitchFamily="34" charset="0"/>
              <a:buChar char="•"/>
            </a:pPr>
            <a:r>
              <a:rPr lang="en-US" sz="1200" b="0" kern="1200" baseline="0" dirty="0">
                <a:solidFill>
                  <a:schemeClr val="tx1"/>
                </a:solidFill>
                <a:latin typeface="+mn-lt"/>
                <a:ea typeface="+mn-ea"/>
                <a:cs typeface="+mn-cs"/>
              </a:rPr>
              <a:t>In the </a:t>
            </a:r>
            <a:r>
              <a:rPr lang="en-US" sz="1200" b="1" kern="1200" baseline="0" dirty="0">
                <a:solidFill>
                  <a:schemeClr val="tx1"/>
                </a:solidFill>
                <a:latin typeface="+mn-lt"/>
                <a:ea typeface="+mn-ea"/>
                <a:cs typeface="+mn-cs"/>
              </a:rPr>
              <a:t>Shape Width</a:t>
            </a:r>
            <a:r>
              <a:rPr lang="en-US" sz="1200" b="0" kern="1200" baseline="0" dirty="0">
                <a:solidFill>
                  <a:schemeClr val="tx1"/>
                </a:solidFill>
                <a:latin typeface="+mn-lt"/>
                <a:ea typeface="+mn-ea"/>
                <a:cs typeface="+mn-cs"/>
              </a:rPr>
              <a:t> box enter </a:t>
            </a:r>
            <a:r>
              <a:rPr lang="en-US" sz="1200" b="1" kern="1200" baseline="0" dirty="0">
                <a:solidFill>
                  <a:schemeClr val="tx1"/>
                </a:solidFill>
                <a:latin typeface="+mn-lt"/>
                <a:ea typeface="+mn-ea"/>
                <a:cs typeface="+mn-cs"/>
              </a:rPr>
              <a:t>0.44”</a:t>
            </a:r>
            <a:r>
              <a:rPr lang="en-US" sz="1200" b="0" kern="1200" baseline="0" dirty="0">
                <a:solidFill>
                  <a:schemeClr val="tx1"/>
                </a:solidFill>
                <a:latin typeface="+mn-lt"/>
                <a:ea typeface="+mn-ea"/>
                <a:cs typeface="+mn-cs"/>
              </a:rPr>
              <a:t>.</a:t>
            </a:r>
          </a:p>
          <a:p>
            <a:pPr marL="228600" lvl="0" indent="-228600">
              <a:buFont typeface="+mj-lt"/>
              <a:buAutoNum type="arabicPeriod"/>
            </a:pPr>
            <a:r>
              <a:rPr lang="en-US" sz="1200" kern="1200" dirty="0">
                <a:solidFill>
                  <a:schemeClr val="tx1"/>
                </a:solidFill>
                <a:latin typeface="+mn-lt"/>
                <a:ea typeface="+mn-ea"/>
                <a:cs typeface="+mn-cs"/>
              </a:rPr>
              <a:t>Under</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Drawing Tools</a:t>
            </a:r>
            <a:r>
              <a:rPr lang="en-US" sz="1200" b="0" kern="1200" baseline="0" dirty="0">
                <a:solidFill>
                  <a:schemeClr val="tx1"/>
                </a:solidFill>
                <a:latin typeface="+mn-lt"/>
                <a:ea typeface="+mn-ea"/>
                <a:cs typeface="+mn-cs"/>
              </a:rPr>
              <a:t>, on the </a:t>
            </a:r>
            <a:r>
              <a:rPr lang="en-US" sz="1200" b="1" kern="1200" baseline="0" dirty="0">
                <a:solidFill>
                  <a:schemeClr val="tx1"/>
                </a:solidFill>
                <a:latin typeface="+mn-lt"/>
                <a:ea typeface="+mn-ea"/>
                <a:cs typeface="+mn-cs"/>
              </a:rPr>
              <a:t>Format</a:t>
            </a:r>
            <a:r>
              <a:rPr lang="en-US" sz="1200" b="0" kern="1200" baseline="0" dirty="0">
                <a:solidFill>
                  <a:schemeClr val="tx1"/>
                </a:solidFill>
                <a:latin typeface="+mn-lt"/>
                <a:ea typeface="+mn-ea"/>
                <a:cs typeface="+mn-cs"/>
              </a:rPr>
              <a:t> tab, in the </a:t>
            </a:r>
            <a:r>
              <a:rPr lang="en-US" sz="1200" b="1" kern="1200" baseline="0" dirty="0">
                <a:solidFill>
                  <a:schemeClr val="tx1"/>
                </a:solidFill>
                <a:latin typeface="+mn-lt"/>
                <a:ea typeface="+mn-ea"/>
                <a:cs typeface="+mn-cs"/>
              </a:rPr>
              <a:t>Shape Styles</a:t>
            </a:r>
            <a:r>
              <a:rPr lang="en-US" sz="1200" b="0" kern="1200" baseline="0" dirty="0">
                <a:solidFill>
                  <a:schemeClr val="tx1"/>
                </a:solidFill>
                <a:latin typeface="+mn-lt"/>
                <a:ea typeface="+mn-ea"/>
                <a:cs typeface="+mn-cs"/>
              </a:rPr>
              <a:t> group, click the </a:t>
            </a:r>
            <a:r>
              <a:rPr lang="en-US" sz="1200" b="1" kern="1200" baseline="0" dirty="0">
                <a:solidFill>
                  <a:schemeClr val="tx1"/>
                </a:solidFill>
                <a:latin typeface="+mn-lt"/>
                <a:ea typeface="+mn-ea"/>
                <a:cs typeface="+mn-cs"/>
              </a:rPr>
              <a:t>Format Shape</a:t>
            </a:r>
            <a:r>
              <a:rPr lang="en-US" sz="1200" b="0" kern="1200" baseline="0" dirty="0">
                <a:solidFill>
                  <a:schemeClr val="tx1"/>
                </a:solidFill>
                <a:latin typeface="+mn-lt"/>
                <a:ea typeface="+mn-ea"/>
                <a:cs typeface="+mn-cs"/>
              </a:rPr>
              <a:t> dialog box launcher. In the </a:t>
            </a:r>
            <a:r>
              <a:rPr lang="en-US" sz="1200" b="1" kern="1200" baseline="0" dirty="0">
                <a:solidFill>
                  <a:schemeClr val="tx1"/>
                </a:solidFill>
                <a:latin typeface="+mn-lt"/>
                <a:ea typeface="+mn-ea"/>
                <a:cs typeface="+mn-cs"/>
              </a:rPr>
              <a:t>Format Shape </a:t>
            </a:r>
            <a:r>
              <a:rPr lang="en-US" sz="1200" b="0" kern="1200" baseline="0" dirty="0">
                <a:solidFill>
                  <a:schemeClr val="tx1"/>
                </a:solidFill>
                <a:latin typeface="+mn-lt"/>
                <a:ea typeface="+mn-ea"/>
                <a:cs typeface="+mn-cs"/>
              </a:rPr>
              <a:t>dialog box, click </a:t>
            </a:r>
            <a:r>
              <a:rPr lang="en-US" sz="1200" b="1" kern="1200" baseline="0" dirty="0">
                <a:solidFill>
                  <a:schemeClr val="tx1"/>
                </a:solidFill>
                <a:latin typeface="+mn-lt"/>
                <a:ea typeface="+mn-ea"/>
                <a:cs typeface="+mn-cs"/>
              </a:rPr>
              <a:t>Fill </a:t>
            </a:r>
            <a:r>
              <a:rPr lang="en-US" sz="1200" b="0" kern="1200" baseline="0" dirty="0">
                <a:solidFill>
                  <a:schemeClr val="tx1"/>
                </a:solidFill>
                <a:latin typeface="+mn-lt"/>
                <a:ea typeface="+mn-ea"/>
                <a:cs typeface="+mn-cs"/>
              </a:rPr>
              <a:t>in the left pane, select </a:t>
            </a:r>
            <a:r>
              <a:rPr lang="en-US" sz="1200" b="1" kern="1200" baseline="0" dirty="0">
                <a:solidFill>
                  <a:schemeClr val="tx1"/>
                </a:solidFill>
                <a:latin typeface="+mn-lt"/>
                <a:ea typeface="+mn-ea"/>
                <a:cs typeface="+mn-cs"/>
              </a:rPr>
              <a:t>Solid fill</a:t>
            </a:r>
            <a:r>
              <a:rPr lang="en-US" sz="1200" b="0" kern="1200" baseline="0" dirty="0">
                <a:solidFill>
                  <a:schemeClr val="tx1"/>
                </a:solidFill>
                <a:latin typeface="+mn-lt"/>
                <a:ea typeface="+mn-ea"/>
                <a:cs typeface="+mn-cs"/>
              </a:rPr>
              <a:t> in the </a:t>
            </a:r>
            <a:r>
              <a:rPr lang="en-US" sz="1200" b="1" kern="1200" baseline="0" dirty="0">
                <a:solidFill>
                  <a:schemeClr val="tx1"/>
                </a:solidFill>
                <a:latin typeface="+mn-lt"/>
                <a:ea typeface="+mn-ea"/>
                <a:cs typeface="+mn-cs"/>
              </a:rPr>
              <a:t>Fill</a:t>
            </a:r>
            <a:r>
              <a:rPr lang="en-US" sz="1200" b="0" kern="1200" baseline="0" dirty="0">
                <a:solidFill>
                  <a:schemeClr val="tx1"/>
                </a:solidFill>
                <a:latin typeface="+mn-lt"/>
                <a:ea typeface="+mn-ea"/>
                <a:cs typeface="+mn-cs"/>
              </a:rPr>
              <a:t> pane, and then do the following:</a:t>
            </a:r>
          </a:p>
          <a:p>
            <a:pPr marL="685800" lvl="1" indent="-228600">
              <a:buFont typeface="Arial" pitchFamily="34" charset="0"/>
              <a:buChar char="•"/>
            </a:pPr>
            <a:r>
              <a:rPr lang="en-US" sz="1200" b="0" kern="1200" baseline="0" dirty="0">
                <a:solidFill>
                  <a:schemeClr val="tx1"/>
                </a:solidFill>
                <a:latin typeface="+mn-lt"/>
                <a:ea typeface="+mn-ea"/>
                <a:cs typeface="+mn-cs"/>
              </a:rPr>
              <a:t>Click the button next to </a:t>
            </a:r>
            <a:r>
              <a:rPr lang="en-US" sz="1200" b="1" kern="1200" baseline="0" dirty="0">
                <a:solidFill>
                  <a:schemeClr val="tx1"/>
                </a:solidFill>
                <a:latin typeface="+mn-lt"/>
                <a:ea typeface="+mn-ea"/>
                <a:cs typeface="+mn-cs"/>
              </a:rPr>
              <a:t>Color</a:t>
            </a:r>
            <a:r>
              <a:rPr lang="en-US" sz="1200" b="0" kern="1200" baseline="0" dirty="0">
                <a:solidFill>
                  <a:schemeClr val="tx1"/>
                </a:solidFill>
                <a:latin typeface="+mn-lt"/>
                <a:ea typeface="+mn-ea"/>
                <a:cs typeface="+mn-cs"/>
              </a:rPr>
              <a:t>, and then under </a:t>
            </a:r>
            <a:r>
              <a:rPr lang="en-US" sz="1200" b="1" kern="1200" baseline="0" dirty="0">
                <a:solidFill>
                  <a:schemeClr val="tx1"/>
                </a:solidFill>
                <a:latin typeface="+mn-lt"/>
                <a:ea typeface="+mn-ea"/>
                <a:cs typeface="+mn-cs"/>
              </a:rPr>
              <a:t>Theme Colors</a:t>
            </a:r>
            <a:r>
              <a:rPr lang="en-US" sz="1200" b="0" kern="1200" baseline="0" dirty="0">
                <a:solidFill>
                  <a:schemeClr val="tx1"/>
                </a:solidFill>
                <a:latin typeface="+mn-lt"/>
                <a:ea typeface="+mn-ea"/>
                <a:cs typeface="+mn-cs"/>
              </a:rPr>
              <a:t> click </a:t>
            </a:r>
            <a:r>
              <a:rPr lang="en-US" sz="1200" b="1" baseline="0" dirty="0">
                <a:latin typeface="+mn-lt"/>
              </a:rPr>
              <a:t>White, Background 1, Darker 5% </a:t>
            </a:r>
            <a:r>
              <a:rPr lang="en-US" sz="1200" b="0" baseline="0" dirty="0">
                <a:latin typeface="+mn-lt"/>
              </a:rPr>
              <a:t>(second row, first option from the left)</a:t>
            </a:r>
            <a:r>
              <a:rPr lang="en-US" sz="1200" dirty="0">
                <a:latin typeface="+mn-lt"/>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Transparency</a:t>
            </a:r>
            <a:r>
              <a:rPr lang="en-US" sz="1200" b="0" kern="1200" dirty="0">
                <a:solidFill>
                  <a:schemeClr val="tx1"/>
                </a:solidFill>
                <a:latin typeface="+mn-lt"/>
                <a:ea typeface="+mn-ea"/>
                <a:cs typeface="+mn-cs"/>
              </a:rPr>
              <a:t> box, enter </a:t>
            </a:r>
            <a:r>
              <a:rPr lang="en-US" sz="1200" b="1" kern="1200" dirty="0">
                <a:solidFill>
                  <a:schemeClr val="tx1"/>
                </a:solidFill>
                <a:latin typeface="+mn-lt"/>
                <a:ea typeface="+mn-ea"/>
                <a:cs typeface="+mn-cs"/>
              </a:rPr>
              <a:t>60%</a:t>
            </a:r>
            <a:r>
              <a:rPr lang="en-US" sz="1200" b="0" kern="1200" dirty="0">
                <a:solidFill>
                  <a:schemeClr val="tx1"/>
                </a:solidFill>
                <a:latin typeface="+mn-lt"/>
                <a:ea typeface="+mn-ea"/>
                <a:cs typeface="+mn-cs"/>
              </a:rPr>
              <a:t>.</a:t>
            </a:r>
          </a:p>
          <a:p>
            <a:pPr marL="228600" lvl="0" indent="-228600">
              <a:buFont typeface="+mj-lt"/>
              <a:buAutoNum type="arabicPeriod"/>
            </a:pPr>
            <a:r>
              <a:rPr lang="en-US" sz="1200" b="0" kern="1200" baseline="0" dirty="0">
                <a:solidFill>
                  <a:schemeClr val="tx1"/>
                </a:solidFill>
                <a:latin typeface="+mn-lt"/>
                <a:ea typeface="+mn-ea"/>
                <a:cs typeface="+mn-cs"/>
              </a:rPr>
              <a:t>Also in the </a:t>
            </a:r>
            <a:r>
              <a:rPr lang="en-US" sz="1200" b="1" kern="1200" baseline="0" dirty="0">
                <a:solidFill>
                  <a:schemeClr val="tx1"/>
                </a:solidFill>
                <a:latin typeface="+mn-lt"/>
                <a:ea typeface="+mn-ea"/>
                <a:cs typeface="+mn-cs"/>
              </a:rPr>
              <a:t>Format Shape </a:t>
            </a:r>
            <a:r>
              <a:rPr lang="en-US" sz="1200" b="0" kern="1200" baseline="0" dirty="0">
                <a:solidFill>
                  <a:schemeClr val="tx1"/>
                </a:solidFill>
                <a:latin typeface="+mn-lt"/>
                <a:ea typeface="+mn-ea"/>
                <a:cs typeface="+mn-cs"/>
              </a:rPr>
              <a:t>dialog box, in the left pane, click </a:t>
            </a:r>
            <a:r>
              <a:rPr lang="en-US" sz="1200" b="1" kern="1200" baseline="0" dirty="0">
                <a:solidFill>
                  <a:schemeClr val="tx1"/>
                </a:solidFill>
                <a:latin typeface="+mn-lt"/>
                <a:ea typeface="+mn-ea"/>
                <a:cs typeface="+mn-cs"/>
              </a:rPr>
              <a:t>Line Color</a:t>
            </a:r>
            <a:r>
              <a:rPr lang="en-US" sz="1200" b="0" kern="1200" baseline="0" dirty="0">
                <a:solidFill>
                  <a:schemeClr val="tx1"/>
                </a:solidFill>
                <a:latin typeface="+mn-lt"/>
                <a:ea typeface="+mn-ea"/>
                <a:cs typeface="+mn-cs"/>
              </a:rPr>
              <a:t>, and in the </a:t>
            </a:r>
            <a:r>
              <a:rPr lang="en-US" sz="1200" b="1" kern="1200" baseline="0" dirty="0">
                <a:solidFill>
                  <a:schemeClr val="tx1"/>
                </a:solidFill>
                <a:latin typeface="+mn-lt"/>
                <a:ea typeface="+mn-ea"/>
                <a:cs typeface="+mn-cs"/>
              </a:rPr>
              <a:t>Line Color </a:t>
            </a:r>
            <a:r>
              <a:rPr lang="en-US" sz="1200" b="0" kern="1200" baseline="0" dirty="0">
                <a:solidFill>
                  <a:schemeClr val="tx1"/>
                </a:solidFill>
                <a:latin typeface="+mn-lt"/>
                <a:ea typeface="+mn-ea"/>
                <a:cs typeface="+mn-cs"/>
              </a:rPr>
              <a:t>pane, select </a:t>
            </a:r>
            <a:r>
              <a:rPr lang="en-US" sz="1200" b="1" kern="1200" baseline="0" dirty="0">
                <a:solidFill>
                  <a:schemeClr val="tx1"/>
                </a:solidFill>
                <a:latin typeface="+mn-lt"/>
                <a:ea typeface="+mn-ea"/>
                <a:cs typeface="+mn-cs"/>
              </a:rPr>
              <a:t>No line</a:t>
            </a:r>
            <a:r>
              <a:rPr lang="en-US" sz="1200" b="0" kern="1200" baseline="0" dirty="0">
                <a:solidFill>
                  <a:schemeClr val="tx1"/>
                </a:solidFill>
                <a:latin typeface="+mn-lt"/>
                <a:ea typeface="+mn-ea"/>
                <a:cs typeface="+mn-cs"/>
              </a:rPr>
              <a:t>.</a:t>
            </a:r>
          </a:p>
          <a:p>
            <a:pPr marL="228600" lvl="0" indent="-228600">
              <a:buFont typeface="+mj-lt"/>
              <a:buAutoNum type="arabicPeriod"/>
            </a:pPr>
            <a:r>
              <a:rPr lang="en-US" sz="1200" b="0" kern="1200" baseline="0" dirty="0">
                <a:solidFill>
                  <a:schemeClr val="tx1"/>
                </a:solidFill>
                <a:latin typeface="+mn-lt"/>
                <a:ea typeface="+mn-ea"/>
                <a:cs typeface="+mn-cs"/>
              </a:rPr>
              <a:t>Select the round diagonal corner rectangle. On the </a:t>
            </a:r>
            <a:r>
              <a:rPr lang="en-US" sz="1200" b="1" kern="1200" baseline="0" dirty="0">
                <a:solidFill>
                  <a:schemeClr val="tx1"/>
                </a:solidFill>
                <a:latin typeface="+mn-lt"/>
                <a:ea typeface="+mn-ea"/>
                <a:cs typeface="+mn-cs"/>
              </a:rPr>
              <a:t>Home</a:t>
            </a:r>
            <a:r>
              <a:rPr lang="en-US" sz="1200" b="0" kern="1200" baseline="0" dirty="0">
                <a:solidFill>
                  <a:schemeClr val="tx1"/>
                </a:solidFill>
                <a:latin typeface="+mn-lt"/>
                <a:ea typeface="+mn-ea"/>
                <a:cs typeface="+mn-cs"/>
              </a:rPr>
              <a:t> tab, in the </a:t>
            </a:r>
            <a:r>
              <a:rPr lang="en-US" sz="1200" b="1" kern="1200" baseline="0" dirty="0">
                <a:solidFill>
                  <a:schemeClr val="tx1"/>
                </a:solidFill>
                <a:latin typeface="+mn-lt"/>
                <a:ea typeface="+mn-ea"/>
                <a:cs typeface="+mn-cs"/>
              </a:rPr>
              <a:t>Clipboard</a:t>
            </a:r>
            <a:r>
              <a:rPr lang="en-US" sz="1200" b="0" kern="1200" baseline="0" dirty="0">
                <a:solidFill>
                  <a:schemeClr val="tx1"/>
                </a:solidFill>
                <a:latin typeface="+mn-lt"/>
                <a:ea typeface="+mn-ea"/>
                <a:cs typeface="+mn-cs"/>
              </a:rPr>
              <a:t> group, click the arrow under </a:t>
            </a:r>
            <a:r>
              <a:rPr lang="en-US" sz="1200" b="1" kern="1200" baseline="0" dirty="0">
                <a:solidFill>
                  <a:schemeClr val="tx1"/>
                </a:solidFill>
                <a:latin typeface="+mn-lt"/>
                <a:ea typeface="+mn-ea"/>
                <a:cs typeface="+mn-cs"/>
              </a:rPr>
              <a:t>Paste</a:t>
            </a:r>
            <a:r>
              <a:rPr lang="en-US" sz="1200" b="0" kern="1200" baseline="0" dirty="0">
                <a:solidFill>
                  <a:schemeClr val="tx1"/>
                </a:solidFill>
                <a:latin typeface="+mn-lt"/>
                <a:ea typeface="+mn-ea"/>
                <a:cs typeface="+mn-cs"/>
              </a:rPr>
              <a:t>, and then click </a:t>
            </a:r>
            <a:r>
              <a:rPr lang="en-US" sz="1200" b="1" kern="1200" baseline="0" dirty="0">
                <a:solidFill>
                  <a:schemeClr val="tx1"/>
                </a:solidFill>
                <a:latin typeface="+mn-lt"/>
                <a:ea typeface="+mn-ea"/>
                <a:cs typeface="+mn-cs"/>
              </a:rPr>
              <a:t>Duplicate</a:t>
            </a:r>
            <a:r>
              <a:rPr lang="en-US" sz="1200" b="0" kern="1200" baseline="0" dirty="0">
                <a:solidFill>
                  <a:schemeClr val="tx1"/>
                </a:solidFill>
                <a:latin typeface="+mn-lt"/>
                <a:ea typeface="+mn-ea"/>
                <a:cs typeface="+mn-cs"/>
              </a:rPr>
              <a:t>. Repeat this process until there is a total of seven round diagonal corner rectangles.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latin typeface="+mn-lt"/>
              </a:rPr>
              <a:t>On the slide, press and hold CTRL and s</a:t>
            </a:r>
            <a:r>
              <a:rPr lang="en-US" sz="1200" dirty="0">
                <a:latin typeface="+mn-lt"/>
              </a:rPr>
              <a:t>elect the</a:t>
            </a:r>
            <a:r>
              <a:rPr lang="en-US" sz="1200" baseline="0" dirty="0">
                <a:latin typeface="+mn-lt"/>
              </a:rPr>
              <a:t> seven </a:t>
            </a:r>
            <a:r>
              <a:rPr lang="en-US" sz="1200" b="0" kern="1200" baseline="0" dirty="0">
                <a:solidFill>
                  <a:schemeClr val="tx1"/>
                </a:solidFill>
                <a:latin typeface="+mn-lt"/>
                <a:ea typeface="+mn-ea"/>
                <a:cs typeface="+mn-cs"/>
              </a:rPr>
              <a:t>round diagonal corner rectangles. O</a:t>
            </a:r>
            <a:r>
              <a:rPr lang="en-US" sz="1200" dirty="0">
                <a:latin typeface="+mn-lt"/>
              </a:rPr>
              <a:t>n the </a:t>
            </a:r>
            <a:r>
              <a:rPr lang="en-US" sz="1200" b="1" dirty="0">
                <a:latin typeface="+mn-lt"/>
              </a:rPr>
              <a:t>Home</a:t>
            </a:r>
            <a:r>
              <a:rPr lang="en-US" sz="1200" dirty="0">
                <a:latin typeface="+mn-lt"/>
              </a:rPr>
              <a:t> tab, in the </a:t>
            </a:r>
            <a:r>
              <a:rPr lang="en-US" sz="1200" b="1" dirty="0">
                <a:latin typeface="+mn-lt"/>
              </a:rPr>
              <a:t>Drawing</a:t>
            </a:r>
            <a:r>
              <a:rPr lang="en-US" sz="1200" dirty="0">
                <a:latin typeface="+mn-lt"/>
              </a:rPr>
              <a:t> group, click </a:t>
            </a:r>
            <a:r>
              <a:rPr lang="en-US" sz="1200" b="1" dirty="0">
                <a:latin typeface="+mn-lt"/>
              </a:rPr>
              <a:t>Arrange</a:t>
            </a:r>
            <a:r>
              <a:rPr lang="en-US" sz="1200" dirty="0">
                <a:latin typeface="+mn-lt"/>
              </a:rPr>
              <a:t>, point to </a:t>
            </a:r>
            <a:r>
              <a:rPr lang="en-US" sz="1200" b="1" dirty="0">
                <a:latin typeface="+mn-lt"/>
              </a:rPr>
              <a:t>Align</a:t>
            </a:r>
            <a:r>
              <a:rPr lang="en-US" sz="1200" dirty="0">
                <a:latin typeface="+mn-lt"/>
              </a:rPr>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mn-lt"/>
              </a:rPr>
              <a:t>Click </a:t>
            </a:r>
            <a:r>
              <a:rPr lang="en-US" sz="1200" b="1" dirty="0">
                <a:latin typeface="+mn-lt"/>
              </a:rPr>
              <a:t>Align Selected Objects</a:t>
            </a:r>
            <a:r>
              <a:rPr lang="en-US" sz="1200" dirty="0">
                <a:latin typeface="+mn-lt"/>
              </a:rPr>
              <a:t>.</a:t>
            </a:r>
            <a:endParaRPr lang="en-US" sz="1200" baseline="0" dirty="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mn-lt"/>
              </a:rPr>
              <a:t>Click </a:t>
            </a:r>
            <a:r>
              <a:rPr lang="en-US" sz="1200" b="1" dirty="0">
                <a:latin typeface="+mn-lt"/>
              </a:rPr>
              <a:t>Align Top</a:t>
            </a:r>
            <a:r>
              <a:rPr lang="en-US" sz="1200" dirty="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mn-lt"/>
              </a:rPr>
              <a:t>Click </a:t>
            </a:r>
            <a:r>
              <a:rPr lang="en-US" sz="1200" b="1" dirty="0">
                <a:latin typeface="+mn-lt"/>
              </a:rPr>
              <a:t>Distribute Horizontally</a:t>
            </a:r>
            <a:r>
              <a:rPr lang="en-US" sz="1200" dirty="0">
                <a:latin typeface="+mn-lt"/>
              </a:rPr>
              <a:t>.</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Direction</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Linear Diagonal </a:t>
            </a:r>
            <a:r>
              <a:rPr lang="en-US" sz="1200" kern="1200" dirty="0">
                <a:solidFill>
                  <a:schemeClr val="tx1"/>
                </a:solidFill>
                <a:latin typeface="+mn-lt"/>
                <a:ea typeface="+mn-ea"/>
                <a:cs typeface="+mn-cs"/>
              </a:rPr>
              <a:t>(second</a:t>
            </a:r>
            <a:r>
              <a:rPr lang="en-US" sz="1200" kern="1200" baseline="0" dirty="0">
                <a:solidFill>
                  <a:schemeClr val="tx1"/>
                </a:solidFill>
                <a:latin typeface="+mn-lt"/>
                <a:ea typeface="+mn-ea"/>
                <a:cs typeface="+mn-cs"/>
              </a:rPr>
              <a:t> row, </a:t>
            </a:r>
            <a:r>
              <a:rPr lang="en-US" sz="1200" kern="1200" dirty="0">
                <a:solidFill>
                  <a:schemeClr val="tx1"/>
                </a:solidFill>
                <a:latin typeface="+mn-lt"/>
                <a:ea typeface="+mn-ea"/>
                <a:cs typeface="+mn-cs"/>
              </a:rPr>
              <a:t>third option from the left).</a:t>
            </a:r>
          </a:p>
          <a:p>
            <a:pPr marL="685800" lvl="1" indent="-228600">
              <a:buFont typeface="Arial" pitchFamily="34" charset="0"/>
              <a:buChar char="•"/>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a:t>
            </a:r>
            <a:r>
              <a:rPr lang="en-US" sz="1200" kern="1200" dirty="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a:solidFill>
                  <a:schemeClr val="tx1"/>
                </a:solidFill>
                <a:latin typeface="+mn-lt"/>
                <a:ea typeface="+mn-ea"/>
                <a:cs typeface="+mn-cs"/>
              </a:rPr>
              <a:t>Also 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1 </a:t>
            </a:r>
            <a:r>
              <a:rPr lang="en-US" sz="1200" kern="1200" dirty="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50%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click </a:t>
            </a:r>
            <a:r>
              <a:rPr lang="en-US" sz="1200" b="1" kern="1200" dirty="0">
                <a:solidFill>
                  <a:schemeClr val="tx1"/>
                </a:solidFill>
                <a:latin typeface="+mn-lt"/>
                <a:ea typeface="+mn-ea"/>
                <a:cs typeface="+mn-cs"/>
              </a:rPr>
              <a:t>White, Background</a:t>
            </a:r>
            <a:r>
              <a:rPr lang="en-US" sz="1200" b="1" kern="1200" baseline="0" dirty="0">
                <a:solidFill>
                  <a:schemeClr val="tx1"/>
                </a:solidFill>
                <a:latin typeface="+mn-lt"/>
                <a:ea typeface="+mn-ea"/>
                <a:cs typeface="+mn-cs"/>
              </a:rPr>
              <a:t> 1 </a:t>
            </a:r>
            <a:r>
              <a:rPr lang="en-US" sz="1200" b="0" kern="1200" dirty="0">
                <a:solidFill>
                  <a:schemeClr val="tx1"/>
                </a:solidFill>
                <a:latin typeface="+mn-lt"/>
                <a:ea typeface="+mn-ea"/>
                <a:cs typeface="+mn-cs"/>
              </a:rPr>
              <a:t>(first row, first option from the left).</a:t>
            </a:r>
            <a:endParaRPr lang="en-US" sz="1200" kern="1200" dirty="0">
              <a:solidFill>
                <a:schemeClr val="tx1"/>
              </a:solidFill>
              <a:latin typeface="+mn-lt"/>
              <a:ea typeface="+mn-ea"/>
              <a:cs typeface="+mn-cs"/>
            </a:endParaRP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1" kern="1200" dirty="0">
                <a:solidFill>
                  <a:schemeClr val="tx1"/>
                </a:solidFill>
                <a:latin typeface="+mn-lt"/>
                <a:ea typeface="+mn-ea"/>
                <a:cs typeface="+mn-cs"/>
              </a:rPr>
              <a:t>Stop 2 </a:t>
            </a:r>
            <a:r>
              <a:rPr lang="en-US" sz="1200" kern="1200" dirty="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Stop 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b="0" kern="1200" baseline="0" dirty="0">
                <a:solidFill>
                  <a:schemeClr val="tx1"/>
                </a:solidFill>
                <a:latin typeface="+mn-lt"/>
                <a:ea typeface="+mn-ea"/>
                <a:cs typeface="+mn-cs"/>
              </a:rPr>
              <a:t>, and then click </a:t>
            </a:r>
            <a:r>
              <a:rPr lang="en-US" sz="1200" b="1" baseline="0" dirty="0">
                <a:latin typeface="+mn-lt"/>
              </a:rPr>
              <a:t>More Colors</a:t>
            </a:r>
            <a:r>
              <a:rPr lang="en-US" sz="1200" b="0" baseline="0" dirty="0">
                <a:latin typeface="+mn-lt"/>
              </a:rPr>
              <a:t>. In the </a:t>
            </a:r>
            <a:r>
              <a:rPr lang="en-US" sz="1200" b="1" baseline="0" dirty="0">
                <a:latin typeface="+mn-lt"/>
              </a:rPr>
              <a:t>Colors</a:t>
            </a:r>
            <a:r>
              <a:rPr lang="en-US" sz="1200" b="0" baseline="0" dirty="0">
                <a:latin typeface="+mn-lt"/>
              </a:rPr>
              <a:t> dialog box, </a:t>
            </a:r>
            <a:r>
              <a:rPr lang="en-US" sz="1200" dirty="0">
                <a:latin typeface="+mn-lt"/>
              </a:rPr>
              <a:t>on the </a:t>
            </a:r>
            <a:r>
              <a:rPr lang="en-US" sz="1200" b="1" dirty="0">
                <a:latin typeface="+mn-lt"/>
              </a:rPr>
              <a:t>Custom</a:t>
            </a:r>
            <a:r>
              <a:rPr lang="en-US" sz="1200" dirty="0">
                <a:latin typeface="+mn-lt"/>
              </a:rPr>
              <a:t> tab, enter values for </a:t>
            </a:r>
            <a:r>
              <a:rPr lang="en-US" sz="1200" b="0" dirty="0">
                <a:latin typeface="+mn-lt"/>
              </a:rPr>
              <a:t>Red</a:t>
            </a:r>
            <a:r>
              <a:rPr lang="en-US" sz="1200" dirty="0">
                <a:latin typeface="+mn-lt"/>
              </a:rPr>
              <a:t>: </a:t>
            </a:r>
            <a:r>
              <a:rPr lang="en-US" sz="1200" b="1" dirty="0">
                <a:latin typeface="+mn-lt"/>
              </a:rPr>
              <a:t>204</a:t>
            </a:r>
            <a:r>
              <a:rPr lang="en-US" sz="1200" dirty="0">
                <a:latin typeface="+mn-lt"/>
              </a:rPr>
              <a:t>, </a:t>
            </a:r>
            <a:r>
              <a:rPr lang="en-US" sz="1200" b="0" dirty="0">
                <a:latin typeface="+mn-lt"/>
              </a:rPr>
              <a:t>Green</a:t>
            </a:r>
            <a:r>
              <a:rPr lang="en-US" sz="1200" dirty="0">
                <a:latin typeface="+mn-lt"/>
              </a:rPr>
              <a:t>: </a:t>
            </a:r>
            <a:r>
              <a:rPr lang="en-US" sz="1200" b="1" dirty="0">
                <a:latin typeface="+mn-lt"/>
              </a:rPr>
              <a:t>244</a:t>
            </a:r>
            <a:r>
              <a:rPr lang="en-US" sz="1200" dirty="0">
                <a:latin typeface="+mn-lt"/>
              </a:rPr>
              <a:t>, </a:t>
            </a:r>
            <a:r>
              <a:rPr lang="en-US" sz="1200" b="0" dirty="0">
                <a:latin typeface="+mn-lt"/>
              </a:rPr>
              <a:t>Blue</a:t>
            </a:r>
            <a:r>
              <a:rPr lang="en-US" sz="1200" dirty="0">
                <a:latin typeface="+mn-lt"/>
              </a:rPr>
              <a:t>: </a:t>
            </a:r>
            <a:r>
              <a:rPr lang="en-US" sz="1200" b="1" dirty="0">
                <a:latin typeface="+mn-lt"/>
              </a:rPr>
              <a:t>248</a:t>
            </a:r>
            <a:r>
              <a:rPr lang="en-US" sz="1200" dirty="0">
                <a:latin typeface="+mn-lt"/>
              </a:rPr>
              <a:t>.</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a:latin typeface="+mn-lt"/>
            </a:endParaRPr>
          </a:p>
        </p:txBody>
      </p:sp>
    </p:spTree>
    <p:extLst>
      <p:ext uri="{BB962C8B-B14F-4D97-AF65-F5344CB8AC3E}">
        <p14:creationId xmlns:p14="http://schemas.microsoft.com/office/powerpoint/2010/main" xmlns="" val="298915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1" kern="1200" baseline="0" dirty="0">
                <a:solidFill>
                  <a:schemeClr val="tx1"/>
                </a:solidFill>
                <a:latin typeface="+mn-lt"/>
                <a:ea typeface="+mn-ea"/>
                <a:cs typeface="+mn-cs"/>
              </a:rPr>
              <a:t>Metabolic syndrome</a:t>
            </a:r>
          </a:p>
          <a:p>
            <a:r>
              <a:rPr lang="en-US" sz="1200" kern="1200" baseline="0" dirty="0">
                <a:solidFill>
                  <a:schemeClr val="tx1"/>
                </a:solidFill>
                <a:latin typeface="+mn-lt"/>
                <a:ea typeface="+mn-ea"/>
                <a:cs typeface="+mn-cs"/>
              </a:rPr>
              <a:t>Often a person with abnormal glucose tolerance (IGT or diabetes) will be found</a:t>
            </a:r>
          </a:p>
          <a:p>
            <a:r>
              <a:rPr lang="en-US" sz="1200" kern="1200" baseline="0" dirty="0">
                <a:solidFill>
                  <a:schemeClr val="tx1"/>
                </a:solidFill>
                <a:latin typeface="+mn-lt"/>
                <a:ea typeface="+mn-ea"/>
                <a:cs typeface="+mn-cs"/>
              </a:rPr>
              <a:t>to have at least one or more of the other cardiovascular disease risk factors such</a:t>
            </a:r>
          </a:p>
          <a:p>
            <a:r>
              <a:rPr lang="en-US" sz="1200" kern="1200" baseline="0" dirty="0">
                <a:solidFill>
                  <a:schemeClr val="tx1"/>
                </a:solidFill>
                <a:latin typeface="+mn-lt"/>
                <a:ea typeface="+mn-ea"/>
                <a:cs typeface="+mn-cs"/>
              </a:rPr>
              <a:t>as hypertension, central (upper body) obesity, and </a:t>
            </a:r>
            <a:r>
              <a:rPr lang="en-US" sz="1200" kern="1200" baseline="0" dirty="0" err="1">
                <a:solidFill>
                  <a:schemeClr val="tx1"/>
                </a:solidFill>
                <a:latin typeface="+mn-lt"/>
                <a:ea typeface="+mn-ea"/>
                <a:cs typeface="+mn-cs"/>
              </a:rPr>
              <a:t>dyslipidaemia</a:t>
            </a:r>
            <a:r>
              <a:rPr lang="en-US" sz="1200" kern="1200" baseline="0" dirty="0">
                <a:solidFill>
                  <a:schemeClr val="tx1"/>
                </a:solidFill>
                <a:latin typeface="+mn-lt"/>
                <a:ea typeface="+mn-ea"/>
                <a:cs typeface="+mn-cs"/>
              </a:rPr>
              <a:t>. This clustering</a:t>
            </a:r>
          </a:p>
          <a:p>
            <a:r>
              <a:rPr lang="en-US" sz="1200" kern="1200" baseline="0" dirty="0">
                <a:solidFill>
                  <a:schemeClr val="tx1"/>
                </a:solidFill>
                <a:latin typeface="+mn-lt"/>
                <a:ea typeface="+mn-ea"/>
                <a:cs typeface="+mn-cs"/>
              </a:rPr>
              <a:t>has been </a:t>
            </a:r>
            <a:r>
              <a:rPr lang="en-US" sz="1200" kern="1200" baseline="0" dirty="0" err="1">
                <a:solidFill>
                  <a:schemeClr val="tx1"/>
                </a:solidFill>
                <a:latin typeface="+mn-lt"/>
                <a:ea typeface="+mn-ea"/>
                <a:cs typeface="+mn-cs"/>
              </a:rPr>
              <a:t>labelled</a:t>
            </a:r>
            <a:r>
              <a:rPr lang="en-US" sz="1200" kern="1200" baseline="0" dirty="0">
                <a:solidFill>
                  <a:schemeClr val="tx1"/>
                </a:solidFill>
                <a:latin typeface="+mn-lt"/>
                <a:ea typeface="+mn-ea"/>
                <a:cs typeface="+mn-cs"/>
              </a:rPr>
              <a:t> diversely as the metabolic syndrome, syndrome X, or the insulin</a:t>
            </a:r>
          </a:p>
          <a:p>
            <a:r>
              <a:rPr lang="en-US" sz="1200" kern="1200" baseline="0" dirty="0">
                <a:solidFill>
                  <a:schemeClr val="tx1"/>
                </a:solidFill>
                <a:latin typeface="+mn-lt"/>
                <a:ea typeface="+mn-ea"/>
                <a:cs typeface="+mn-cs"/>
              </a:rPr>
              <a:t>resistance syndrome [21]. Epidemiological studies confirm that this syndrome occurs</a:t>
            </a:r>
          </a:p>
          <a:p>
            <a:r>
              <a:rPr lang="en-US" sz="1200" kern="1200" baseline="0" dirty="0">
                <a:solidFill>
                  <a:schemeClr val="tx1"/>
                </a:solidFill>
                <a:latin typeface="+mn-lt"/>
                <a:ea typeface="+mn-ea"/>
                <a:cs typeface="+mn-cs"/>
              </a:rPr>
              <a:t>commonly in a wide variety of ethnic groups including Caucasians, Afro-Americans,</a:t>
            </a:r>
          </a:p>
          <a:p>
            <a:r>
              <a:rPr lang="en-US" sz="1200" kern="1200" baseline="0" dirty="0">
                <a:solidFill>
                  <a:schemeClr val="tx1"/>
                </a:solidFill>
                <a:latin typeface="+mn-lt"/>
                <a:ea typeface="+mn-ea"/>
                <a:cs typeface="+mn-cs"/>
              </a:rPr>
              <a:t>Mexican-Americans, Asian Indians, Chinese, Australian Aborigines, Polynesians and</a:t>
            </a:r>
          </a:p>
          <a:p>
            <a:r>
              <a:rPr lang="en-US" sz="1200" kern="1200" baseline="0" dirty="0">
                <a:solidFill>
                  <a:schemeClr val="tx1"/>
                </a:solidFill>
                <a:latin typeface="+mn-lt"/>
                <a:ea typeface="+mn-ea"/>
                <a:cs typeface="+mn-cs"/>
              </a:rPr>
              <a:t>Micronesians. In 1988, Dr Gerald </a:t>
            </a:r>
            <a:r>
              <a:rPr lang="en-US" sz="1200" kern="1200" baseline="0" dirty="0" err="1">
                <a:solidFill>
                  <a:schemeClr val="tx1"/>
                </a:solidFill>
                <a:latin typeface="+mn-lt"/>
                <a:ea typeface="+mn-ea"/>
                <a:cs typeface="+mn-cs"/>
              </a:rPr>
              <a:t>Reaven</a:t>
            </a:r>
            <a:r>
              <a:rPr lang="en-US" sz="1200" kern="1200" baseline="0" dirty="0">
                <a:solidFill>
                  <a:schemeClr val="tx1"/>
                </a:solidFill>
                <a:latin typeface="+mn-lt"/>
                <a:ea typeface="+mn-ea"/>
                <a:cs typeface="+mn-cs"/>
              </a:rPr>
              <a:t> focused attention on this cluster, naming it</a:t>
            </a:r>
          </a:p>
          <a:p>
            <a:r>
              <a:rPr lang="en-US" sz="1200" kern="1200" baseline="0" dirty="0">
                <a:solidFill>
                  <a:schemeClr val="tx1"/>
                </a:solidFill>
                <a:latin typeface="+mn-lt"/>
                <a:ea typeface="+mn-ea"/>
                <a:cs typeface="+mn-cs"/>
              </a:rPr>
              <a:t>Syndrome X. Central obesity was not included in the original description, so the term</a:t>
            </a:r>
          </a:p>
          <a:p>
            <a:r>
              <a:rPr lang="en-US" sz="1200" kern="1200" baseline="0" dirty="0">
                <a:solidFill>
                  <a:schemeClr val="tx1"/>
                </a:solidFill>
                <a:latin typeface="+mn-lt"/>
                <a:ea typeface="+mn-ea"/>
                <a:cs typeface="+mn-cs"/>
              </a:rPr>
              <a:t>metabolic syndrome is now </a:t>
            </a:r>
            <a:r>
              <a:rPr lang="en-US" sz="1200" kern="1200" baseline="0" dirty="0" err="1">
                <a:solidFill>
                  <a:schemeClr val="tx1"/>
                </a:solidFill>
                <a:latin typeface="+mn-lt"/>
                <a:ea typeface="+mn-ea"/>
                <a:cs typeface="+mn-cs"/>
              </a:rPr>
              <a:t>favoured</a:t>
            </a:r>
            <a:r>
              <a:rPr lang="en-US" sz="1200" kern="1200" baseline="0" dirty="0">
                <a:solidFill>
                  <a:schemeClr val="tx1"/>
                </a:solidFill>
                <a:latin typeface="+mn-lt"/>
                <a:ea typeface="+mn-ea"/>
                <a:cs typeface="+mn-cs"/>
              </a:rPr>
              <a:t>. Alone, each component of the cluster conveys</a:t>
            </a:r>
          </a:p>
          <a:p>
            <a:r>
              <a:rPr lang="en-US" sz="1200" kern="1200" baseline="0" dirty="0">
                <a:solidFill>
                  <a:schemeClr val="tx1"/>
                </a:solidFill>
                <a:latin typeface="+mn-lt"/>
                <a:ea typeface="+mn-ea"/>
                <a:cs typeface="+mn-cs"/>
              </a:rPr>
              <a:t>increased cardiovascular disease risk, but as a combination they become much more</a:t>
            </a:r>
          </a:p>
          <a:p>
            <a:r>
              <a:rPr lang="en-US" sz="1200" kern="1200" baseline="0" dirty="0">
                <a:solidFill>
                  <a:schemeClr val="tx1"/>
                </a:solidFill>
                <a:latin typeface="+mn-lt"/>
                <a:ea typeface="+mn-ea"/>
                <a:cs typeface="+mn-cs"/>
              </a:rPr>
              <a:t>powerful. This means that the management of persons with </a:t>
            </a:r>
            <a:r>
              <a:rPr lang="en-US" sz="1200" kern="1200" baseline="0" dirty="0" err="1">
                <a:solidFill>
                  <a:schemeClr val="tx1"/>
                </a:solidFill>
                <a:latin typeface="+mn-lt"/>
                <a:ea typeface="+mn-ea"/>
                <a:cs typeface="+mn-cs"/>
              </a:rPr>
              <a:t>hyperglycaemia</a:t>
            </a:r>
            <a:r>
              <a:rPr lang="en-US" sz="1200" kern="1200" baseline="0" dirty="0">
                <a:solidFill>
                  <a:schemeClr val="tx1"/>
                </a:solidFill>
                <a:latin typeface="+mn-lt"/>
                <a:ea typeface="+mn-ea"/>
                <a:cs typeface="+mn-cs"/>
              </a:rPr>
              <a:t> and other</a:t>
            </a:r>
          </a:p>
          <a:p>
            <a:r>
              <a:rPr lang="en-US" sz="1200" kern="1200" baseline="0" dirty="0">
                <a:solidFill>
                  <a:schemeClr val="tx1"/>
                </a:solidFill>
                <a:latin typeface="+mn-lt"/>
                <a:ea typeface="+mn-ea"/>
                <a:cs typeface="+mn-cs"/>
              </a:rPr>
              <a:t>features of the metabolic syndrome should focus not only on blood glucose control but</a:t>
            </a:r>
          </a:p>
          <a:p>
            <a:r>
              <a:rPr lang="en-US" sz="1200" kern="1200" baseline="0" dirty="0">
                <a:solidFill>
                  <a:schemeClr val="tx1"/>
                </a:solidFill>
                <a:latin typeface="+mn-lt"/>
                <a:ea typeface="+mn-ea"/>
                <a:cs typeface="+mn-cs"/>
              </a:rPr>
              <a:t>also include strategies to reduce the impact of other cardiovascular disease risk factors.</a:t>
            </a:r>
          </a:p>
          <a:p>
            <a:r>
              <a:rPr lang="en-US" sz="1200" kern="1200" baseline="0" dirty="0">
                <a:solidFill>
                  <a:schemeClr val="tx1"/>
                </a:solidFill>
                <a:latin typeface="+mn-lt"/>
                <a:ea typeface="+mn-ea"/>
                <a:cs typeface="+mn-cs"/>
              </a:rPr>
              <a:t>The metabolic syndrome with normal glucose tolerance identifies the subject as a</a:t>
            </a:r>
          </a:p>
          <a:p>
            <a:r>
              <a:rPr lang="en-US" sz="1200" kern="1200" baseline="0" dirty="0">
                <a:solidFill>
                  <a:schemeClr val="tx1"/>
                </a:solidFill>
                <a:latin typeface="+mn-lt"/>
                <a:ea typeface="+mn-ea"/>
                <a:cs typeface="+mn-cs"/>
              </a:rPr>
              <a:t>member of a group at very high risk of future diabetes. Thus, vigorous early management</a:t>
            </a:r>
          </a:p>
          <a:p>
            <a:r>
              <a:rPr lang="en-US" sz="1200" kern="1200" baseline="0" dirty="0">
                <a:solidFill>
                  <a:schemeClr val="tx1"/>
                </a:solidFill>
                <a:latin typeface="+mn-lt"/>
                <a:ea typeface="+mn-ea"/>
                <a:cs typeface="+mn-cs"/>
              </a:rPr>
              <a:t>of the syndrome may have a significant impact on the prevention of both diabetes and</a:t>
            </a:r>
          </a:p>
          <a:p>
            <a:r>
              <a:rPr lang="en-US" sz="1200" kern="1200" baseline="0" dirty="0">
                <a:solidFill>
                  <a:schemeClr val="tx1"/>
                </a:solidFill>
                <a:latin typeface="+mn-lt"/>
                <a:ea typeface="+mn-ea"/>
                <a:cs typeface="+mn-cs"/>
              </a:rPr>
              <a:t>cardiovascular disease, especially as it is well documented that the features of the metabolic</a:t>
            </a:r>
          </a:p>
          <a:p>
            <a:r>
              <a:rPr lang="en-US" sz="1200" kern="1200" baseline="0" dirty="0">
                <a:solidFill>
                  <a:schemeClr val="tx1"/>
                </a:solidFill>
                <a:latin typeface="+mn-lt"/>
                <a:ea typeface="+mn-ea"/>
                <a:cs typeface="+mn-cs"/>
              </a:rPr>
              <a:t>syndrome can be present for up to 10 years before </a:t>
            </a:r>
            <a:r>
              <a:rPr lang="en-US" sz="1200" kern="1200" baseline="0" dirty="0" err="1">
                <a:solidFill>
                  <a:schemeClr val="tx1"/>
                </a:solidFill>
                <a:latin typeface="+mn-lt"/>
                <a:ea typeface="+mn-ea"/>
                <a:cs typeface="+mn-cs"/>
              </a:rPr>
              <a:t>glycaemic</a:t>
            </a:r>
            <a:r>
              <a:rPr lang="en-US" sz="1200" kern="1200" baseline="0" dirty="0">
                <a:solidFill>
                  <a:schemeClr val="tx1"/>
                </a:solidFill>
                <a:latin typeface="+mn-lt"/>
                <a:ea typeface="+mn-ea"/>
                <a:cs typeface="+mn-cs"/>
              </a:rPr>
              <a:t> disorder is detected.</a:t>
            </a:r>
          </a:p>
          <a:p>
            <a:r>
              <a:rPr lang="en-US" sz="1200" b="1" kern="1200" baseline="0" dirty="0">
                <a:solidFill>
                  <a:schemeClr val="tx1"/>
                </a:solidFill>
                <a:latin typeface="+mn-lt"/>
                <a:ea typeface="+mn-ea"/>
                <a:cs typeface="+mn-cs"/>
              </a:rPr>
              <a:t>Diagnosis of metabolic syndrome</a:t>
            </a:r>
          </a:p>
          <a:p>
            <a:r>
              <a:rPr lang="en-US" sz="1200" kern="1200" baseline="0" dirty="0">
                <a:solidFill>
                  <a:schemeClr val="tx1"/>
                </a:solidFill>
                <a:latin typeface="+mn-lt"/>
                <a:ea typeface="+mn-ea"/>
                <a:cs typeface="+mn-cs"/>
              </a:rPr>
              <a:t>At least three of the five criteria shown in Table 5 must be met to diagnose metabolic</a:t>
            </a:r>
          </a:p>
          <a:p>
            <a:r>
              <a:rPr lang="en-US" sz="1200" kern="1200" baseline="0" dirty="0">
                <a:solidFill>
                  <a:schemeClr val="tx1"/>
                </a:solidFill>
                <a:latin typeface="+mn-lt"/>
                <a:ea typeface="+mn-ea"/>
                <a:cs typeface="+mn-cs"/>
              </a:rPr>
              <a:t>syndrome.</a:t>
            </a:r>
          </a:p>
          <a:p>
            <a:r>
              <a:rPr lang="en-US" sz="1200" kern="1200" baseline="0" dirty="0">
                <a:solidFill>
                  <a:schemeClr val="tx1"/>
                </a:solidFill>
                <a:latin typeface="+mn-lt"/>
                <a:ea typeface="+mn-ea"/>
                <a:cs typeface="+mn-cs"/>
              </a:rPr>
              <a:t>Several other components of the metabolic syndrome have been described (e.g.</a:t>
            </a:r>
          </a:p>
          <a:p>
            <a:r>
              <a:rPr lang="en-US" sz="1200" kern="1200" baseline="0" dirty="0" err="1">
                <a:solidFill>
                  <a:schemeClr val="tx1"/>
                </a:solidFill>
                <a:latin typeface="+mn-lt"/>
                <a:ea typeface="+mn-ea"/>
                <a:cs typeface="+mn-cs"/>
              </a:rPr>
              <a:t>hyperuricaemia</a:t>
            </a:r>
            <a:r>
              <a:rPr lang="en-US" sz="1200" kern="1200" baseline="0" dirty="0">
                <a:solidFill>
                  <a:schemeClr val="tx1"/>
                </a:solidFill>
                <a:latin typeface="+mn-lt"/>
                <a:ea typeface="+mn-ea"/>
                <a:cs typeface="+mn-cs"/>
              </a:rPr>
              <a:t>, coagulation disorders) but are not considered criteria for its diagnosis.</a:t>
            </a:r>
          </a:p>
          <a:p>
            <a:r>
              <a:rPr lang="en-US" sz="1200" b="1" kern="1200" baseline="0" dirty="0">
                <a:solidFill>
                  <a:schemeClr val="tx1"/>
                </a:solidFill>
                <a:latin typeface="+mn-lt"/>
                <a:ea typeface="+mn-ea"/>
                <a:cs typeface="+mn-cs"/>
              </a:rPr>
              <a:t>Metabolic syndrome</a:t>
            </a:r>
          </a:p>
          <a:p>
            <a:r>
              <a:rPr lang="en-US" sz="1200" kern="1200" baseline="0" dirty="0">
                <a:solidFill>
                  <a:schemeClr val="tx1"/>
                </a:solidFill>
                <a:latin typeface="+mn-lt"/>
                <a:ea typeface="+mn-ea"/>
                <a:cs typeface="+mn-cs"/>
              </a:rPr>
              <a:t>Often a person with abnormal glucose tolerance (IGT or diabetes) will be found</a:t>
            </a:r>
          </a:p>
          <a:p>
            <a:r>
              <a:rPr lang="en-US" sz="1200" kern="1200" baseline="0" dirty="0">
                <a:solidFill>
                  <a:schemeClr val="tx1"/>
                </a:solidFill>
                <a:latin typeface="+mn-lt"/>
                <a:ea typeface="+mn-ea"/>
                <a:cs typeface="+mn-cs"/>
              </a:rPr>
              <a:t>to have at least one or more of the other cardiovascular disease risk factors such</a:t>
            </a:r>
          </a:p>
          <a:p>
            <a:r>
              <a:rPr lang="en-US" sz="1200" kern="1200" baseline="0" dirty="0">
                <a:solidFill>
                  <a:schemeClr val="tx1"/>
                </a:solidFill>
                <a:latin typeface="+mn-lt"/>
                <a:ea typeface="+mn-ea"/>
                <a:cs typeface="+mn-cs"/>
              </a:rPr>
              <a:t>as hypertension, central (upper body) obesity, and </a:t>
            </a:r>
            <a:r>
              <a:rPr lang="en-US" sz="1200" kern="1200" baseline="0" dirty="0" err="1">
                <a:solidFill>
                  <a:schemeClr val="tx1"/>
                </a:solidFill>
                <a:latin typeface="+mn-lt"/>
                <a:ea typeface="+mn-ea"/>
                <a:cs typeface="+mn-cs"/>
              </a:rPr>
              <a:t>dyslipidaemia</a:t>
            </a:r>
            <a:r>
              <a:rPr lang="en-US" sz="1200" kern="1200" baseline="0" dirty="0">
                <a:solidFill>
                  <a:schemeClr val="tx1"/>
                </a:solidFill>
                <a:latin typeface="+mn-lt"/>
                <a:ea typeface="+mn-ea"/>
                <a:cs typeface="+mn-cs"/>
              </a:rPr>
              <a:t>. This clustering</a:t>
            </a:r>
          </a:p>
          <a:p>
            <a:r>
              <a:rPr lang="en-US" sz="1200" kern="1200" baseline="0" dirty="0">
                <a:solidFill>
                  <a:schemeClr val="tx1"/>
                </a:solidFill>
                <a:latin typeface="+mn-lt"/>
                <a:ea typeface="+mn-ea"/>
                <a:cs typeface="+mn-cs"/>
              </a:rPr>
              <a:t>has been </a:t>
            </a:r>
            <a:r>
              <a:rPr lang="en-US" sz="1200" kern="1200" baseline="0" dirty="0" err="1">
                <a:solidFill>
                  <a:schemeClr val="tx1"/>
                </a:solidFill>
                <a:latin typeface="+mn-lt"/>
                <a:ea typeface="+mn-ea"/>
                <a:cs typeface="+mn-cs"/>
              </a:rPr>
              <a:t>labelled</a:t>
            </a:r>
            <a:r>
              <a:rPr lang="en-US" sz="1200" kern="1200" baseline="0" dirty="0">
                <a:solidFill>
                  <a:schemeClr val="tx1"/>
                </a:solidFill>
                <a:latin typeface="+mn-lt"/>
                <a:ea typeface="+mn-ea"/>
                <a:cs typeface="+mn-cs"/>
              </a:rPr>
              <a:t> diversely as the metabolic syndrome, syndrome X, or the insulin</a:t>
            </a:r>
          </a:p>
          <a:p>
            <a:r>
              <a:rPr lang="en-US" sz="1200" kern="1200" baseline="0" dirty="0">
                <a:solidFill>
                  <a:schemeClr val="tx1"/>
                </a:solidFill>
                <a:latin typeface="+mn-lt"/>
                <a:ea typeface="+mn-ea"/>
                <a:cs typeface="+mn-cs"/>
              </a:rPr>
              <a:t>resistance syndrome [21]. Epidemiological studies confirm that this syndrome occurs</a:t>
            </a:r>
          </a:p>
          <a:p>
            <a:r>
              <a:rPr lang="en-US" sz="1200" kern="1200" baseline="0" dirty="0">
                <a:solidFill>
                  <a:schemeClr val="tx1"/>
                </a:solidFill>
                <a:latin typeface="+mn-lt"/>
                <a:ea typeface="+mn-ea"/>
                <a:cs typeface="+mn-cs"/>
              </a:rPr>
              <a:t>commonly in a wide variety of ethnic groups including Caucasians, Afro-Americans,</a:t>
            </a:r>
          </a:p>
          <a:p>
            <a:r>
              <a:rPr lang="en-US" sz="1200" kern="1200" baseline="0" dirty="0">
                <a:solidFill>
                  <a:schemeClr val="tx1"/>
                </a:solidFill>
                <a:latin typeface="+mn-lt"/>
                <a:ea typeface="+mn-ea"/>
                <a:cs typeface="+mn-cs"/>
              </a:rPr>
              <a:t>Mexican-Americans, Asian Indians, Chinese, Australian Aborigines, Polynesians and</a:t>
            </a:r>
          </a:p>
          <a:p>
            <a:r>
              <a:rPr lang="en-US" sz="1200" kern="1200" baseline="0" dirty="0">
                <a:solidFill>
                  <a:schemeClr val="tx1"/>
                </a:solidFill>
                <a:latin typeface="+mn-lt"/>
                <a:ea typeface="+mn-ea"/>
                <a:cs typeface="+mn-cs"/>
              </a:rPr>
              <a:t>Micronesians. In 1988, </a:t>
            </a:r>
            <a:r>
              <a:rPr lang="en-US" sz="1200" kern="1200" baseline="0" dirty="0" err="1">
                <a:solidFill>
                  <a:schemeClr val="tx1"/>
                </a:solidFill>
                <a:latin typeface="+mn-lt"/>
                <a:ea typeface="+mn-ea"/>
                <a:cs typeface="+mn-cs"/>
              </a:rPr>
              <a:t>Dr</a:t>
            </a:r>
            <a:r>
              <a:rPr lang="en-US" sz="1200" kern="1200" baseline="0" dirty="0">
                <a:solidFill>
                  <a:schemeClr val="tx1"/>
                </a:solidFill>
                <a:latin typeface="+mn-lt"/>
                <a:ea typeface="+mn-ea"/>
                <a:cs typeface="+mn-cs"/>
              </a:rPr>
              <a:t> Gerald </a:t>
            </a:r>
            <a:r>
              <a:rPr lang="en-US" sz="1200" kern="1200" baseline="0" dirty="0" err="1">
                <a:solidFill>
                  <a:schemeClr val="tx1"/>
                </a:solidFill>
                <a:latin typeface="+mn-lt"/>
                <a:ea typeface="+mn-ea"/>
                <a:cs typeface="+mn-cs"/>
              </a:rPr>
              <a:t>Reaven</a:t>
            </a:r>
            <a:r>
              <a:rPr lang="en-US" sz="1200" kern="1200" baseline="0" dirty="0">
                <a:solidFill>
                  <a:schemeClr val="tx1"/>
                </a:solidFill>
                <a:latin typeface="+mn-lt"/>
                <a:ea typeface="+mn-ea"/>
                <a:cs typeface="+mn-cs"/>
              </a:rPr>
              <a:t> focused attention on this cluster, naming it</a:t>
            </a:r>
          </a:p>
          <a:p>
            <a:r>
              <a:rPr lang="en-US" sz="1200" kern="1200" baseline="0" dirty="0">
                <a:solidFill>
                  <a:schemeClr val="tx1"/>
                </a:solidFill>
                <a:latin typeface="+mn-lt"/>
                <a:ea typeface="+mn-ea"/>
                <a:cs typeface="+mn-cs"/>
              </a:rPr>
              <a:t>Syndrome X. Central obesity was not included in the original description, so the term</a:t>
            </a:r>
          </a:p>
          <a:p>
            <a:r>
              <a:rPr lang="en-US" sz="1200" kern="1200" baseline="0" dirty="0">
                <a:solidFill>
                  <a:schemeClr val="tx1"/>
                </a:solidFill>
                <a:latin typeface="+mn-lt"/>
                <a:ea typeface="+mn-ea"/>
                <a:cs typeface="+mn-cs"/>
              </a:rPr>
              <a:t>metabolic syndrome is now </a:t>
            </a:r>
            <a:r>
              <a:rPr lang="en-US" sz="1200" kern="1200" baseline="0" dirty="0" err="1">
                <a:solidFill>
                  <a:schemeClr val="tx1"/>
                </a:solidFill>
                <a:latin typeface="+mn-lt"/>
                <a:ea typeface="+mn-ea"/>
                <a:cs typeface="+mn-cs"/>
              </a:rPr>
              <a:t>favoured</a:t>
            </a:r>
            <a:r>
              <a:rPr lang="en-US" sz="1200" kern="1200" baseline="0" dirty="0">
                <a:solidFill>
                  <a:schemeClr val="tx1"/>
                </a:solidFill>
                <a:latin typeface="+mn-lt"/>
                <a:ea typeface="+mn-ea"/>
                <a:cs typeface="+mn-cs"/>
              </a:rPr>
              <a:t>. Alone, each component of the cluster conveys</a:t>
            </a:r>
          </a:p>
          <a:p>
            <a:r>
              <a:rPr lang="en-US" sz="1200" kern="1200" baseline="0" dirty="0">
                <a:solidFill>
                  <a:schemeClr val="tx1"/>
                </a:solidFill>
                <a:latin typeface="+mn-lt"/>
                <a:ea typeface="+mn-ea"/>
                <a:cs typeface="+mn-cs"/>
              </a:rPr>
              <a:t>increased cardiovascular disease risk, but as a combination they become much more</a:t>
            </a:r>
          </a:p>
          <a:p>
            <a:r>
              <a:rPr lang="en-US" sz="1200" kern="1200" baseline="0" dirty="0">
                <a:solidFill>
                  <a:schemeClr val="tx1"/>
                </a:solidFill>
                <a:latin typeface="+mn-lt"/>
                <a:ea typeface="+mn-ea"/>
                <a:cs typeface="+mn-cs"/>
              </a:rPr>
              <a:t>powerful. This means that the management of persons with </a:t>
            </a:r>
            <a:r>
              <a:rPr lang="en-US" sz="1200" kern="1200" baseline="0" dirty="0" err="1">
                <a:solidFill>
                  <a:schemeClr val="tx1"/>
                </a:solidFill>
                <a:latin typeface="+mn-lt"/>
                <a:ea typeface="+mn-ea"/>
                <a:cs typeface="+mn-cs"/>
              </a:rPr>
              <a:t>hyperglycaemia</a:t>
            </a:r>
            <a:r>
              <a:rPr lang="en-US" sz="1200" kern="1200" baseline="0" dirty="0">
                <a:solidFill>
                  <a:schemeClr val="tx1"/>
                </a:solidFill>
                <a:latin typeface="+mn-lt"/>
                <a:ea typeface="+mn-ea"/>
                <a:cs typeface="+mn-cs"/>
              </a:rPr>
              <a:t> and other</a:t>
            </a:r>
          </a:p>
          <a:p>
            <a:r>
              <a:rPr lang="en-US" sz="1200" kern="1200" baseline="0" dirty="0">
                <a:solidFill>
                  <a:schemeClr val="tx1"/>
                </a:solidFill>
                <a:latin typeface="+mn-lt"/>
                <a:ea typeface="+mn-ea"/>
                <a:cs typeface="+mn-cs"/>
              </a:rPr>
              <a:t>features of the metabolic syndrome should focus not only on blood glucose control but</a:t>
            </a:r>
          </a:p>
          <a:p>
            <a:r>
              <a:rPr lang="en-US" sz="1200" kern="1200" baseline="0" dirty="0">
                <a:solidFill>
                  <a:schemeClr val="tx1"/>
                </a:solidFill>
                <a:latin typeface="+mn-lt"/>
                <a:ea typeface="+mn-ea"/>
                <a:cs typeface="+mn-cs"/>
              </a:rPr>
              <a:t>also include strategies to reduce the impact of other cardiovascular disease risk factors.</a:t>
            </a:r>
          </a:p>
          <a:p>
            <a:r>
              <a:rPr lang="en-US" sz="1200" kern="1200" baseline="0" dirty="0">
                <a:solidFill>
                  <a:schemeClr val="tx1"/>
                </a:solidFill>
                <a:latin typeface="+mn-lt"/>
                <a:ea typeface="+mn-ea"/>
                <a:cs typeface="+mn-cs"/>
              </a:rPr>
              <a:t>The metabolic syndrome with normal glucose tolerance identifies the subject as a</a:t>
            </a:r>
          </a:p>
          <a:p>
            <a:r>
              <a:rPr lang="en-US" sz="1200" kern="1200" baseline="0" dirty="0">
                <a:solidFill>
                  <a:schemeClr val="tx1"/>
                </a:solidFill>
                <a:latin typeface="+mn-lt"/>
                <a:ea typeface="+mn-ea"/>
                <a:cs typeface="+mn-cs"/>
              </a:rPr>
              <a:t>member of a group at very high risk of future diabetes. Thus, vigorous early management</a:t>
            </a:r>
          </a:p>
          <a:p>
            <a:r>
              <a:rPr lang="en-US" sz="1200" kern="1200" baseline="0" dirty="0">
                <a:solidFill>
                  <a:schemeClr val="tx1"/>
                </a:solidFill>
                <a:latin typeface="+mn-lt"/>
                <a:ea typeface="+mn-ea"/>
                <a:cs typeface="+mn-cs"/>
              </a:rPr>
              <a:t>of the syndrome may have a significant impact on the prevention of both diabetes and</a:t>
            </a:r>
          </a:p>
          <a:p>
            <a:r>
              <a:rPr lang="en-US" sz="1200" kern="1200" baseline="0" dirty="0">
                <a:solidFill>
                  <a:schemeClr val="tx1"/>
                </a:solidFill>
                <a:latin typeface="+mn-lt"/>
                <a:ea typeface="+mn-ea"/>
                <a:cs typeface="+mn-cs"/>
              </a:rPr>
              <a:t>cardiovascular disease, especially as it is well documented that the features of the metabolic</a:t>
            </a:r>
          </a:p>
          <a:p>
            <a:r>
              <a:rPr lang="en-US" sz="1200" kern="1200" baseline="0" dirty="0">
                <a:solidFill>
                  <a:schemeClr val="tx1"/>
                </a:solidFill>
                <a:latin typeface="+mn-lt"/>
                <a:ea typeface="+mn-ea"/>
                <a:cs typeface="+mn-cs"/>
              </a:rPr>
              <a:t>syndrome can be present for up to 10 years before </a:t>
            </a:r>
            <a:r>
              <a:rPr lang="en-US" sz="1200" kern="1200" baseline="0" dirty="0" err="1">
                <a:solidFill>
                  <a:schemeClr val="tx1"/>
                </a:solidFill>
                <a:latin typeface="+mn-lt"/>
                <a:ea typeface="+mn-ea"/>
                <a:cs typeface="+mn-cs"/>
              </a:rPr>
              <a:t>glycaemic</a:t>
            </a:r>
            <a:r>
              <a:rPr lang="en-US" sz="1200" kern="1200" baseline="0" dirty="0">
                <a:solidFill>
                  <a:schemeClr val="tx1"/>
                </a:solidFill>
                <a:latin typeface="+mn-lt"/>
                <a:ea typeface="+mn-ea"/>
                <a:cs typeface="+mn-cs"/>
              </a:rPr>
              <a:t> disorder is detected.</a:t>
            </a:r>
          </a:p>
          <a:p>
            <a:r>
              <a:rPr lang="en-US" sz="1200" kern="1200" baseline="0" dirty="0">
                <a:solidFill>
                  <a:schemeClr val="tx1"/>
                </a:solidFill>
                <a:latin typeface="+mn-lt"/>
                <a:ea typeface="+mn-ea"/>
                <a:cs typeface="+mn-cs"/>
              </a:rPr>
              <a:t>Table 5. Diagnostic criteria for the metabolic syndrome</a:t>
            </a:r>
          </a:p>
          <a:p>
            <a:r>
              <a:rPr lang="en-US" sz="1200" kern="1200" baseline="0" dirty="0">
                <a:solidFill>
                  <a:schemeClr val="tx1"/>
                </a:solidFill>
                <a:latin typeface="+mn-lt"/>
                <a:ea typeface="+mn-ea"/>
                <a:cs typeface="+mn-cs"/>
              </a:rPr>
              <a:t>Criteria Defining level</a:t>
            </a:r>
          </a:p>
          <a:p>
            <a:r>
              <a:rPr lang="en-US" sz="1200" kern="1200" baseline="0" dirty="0">
                <a:solidFill>
                  <a:schemeClr val="tx1"/>
                </a:solidFill>
                <a:latin typeface="+mn-lt"/>
                <a:ea typeface="+mn-ea"/>
                <a:cs typeface="+mn-cs"/>
              </a:rPr>
              <a:t>Abdominal obesity</a:t>
            </a:r>
          </a:p>
          <a:p>
            <a:r>
              <a:rPr lang="en-US" sz="1200" kern="1200" baseline="0" dirty="0">
                <a:solidFill>
                  <a:schemeClr val="tx1"/>
                </a:solidFill>
                <a:latin typeface="+mn-lt"/>
                <a:ea typeface="+mn-ea"/>
                <a:cs typeface="+mn-cs"/>
              </a:rPr>
              <a:t>Men Waist circumference &gt;102 cm (&gt;40 inches)</a:t>
            </a:r>
          </a:p>
          <a:p>
            <a:r>
              <a:rPr lang="en-US" sz="1200" kern="1200" baseline="0" dirty="0">
                <a:solidFill>
                  <a:schemeClr val="tx1"/>
                </a:solidFill>
                <a:latin typeface="+mn-lt"/>
                <a:ea typeface="+mn-ea"/>
                <a:cs typeface="+mn-cs"/>
              </a:rPr>
              <a:t>Women Waist circumference &gt;88 cm (&gt;35 inches)</a:t>
            </a:r>
          </a:p>
          <a:p>
            <a:r>
              <a:rPr lang="en-US" sz="1200" kern="1200" baseline="0" dirty="0">
                <a:solidFill>
                  <a:schemeClr val="tx1"/>
                </a:solidFill>
                <a:latin typeface="+mn-lt"/>
                <a:ea typeface="+mn-ea"/>
                <a:cs typeface="+mn-cs"/>
              </a:rPr>
              <a:t>High levels of triglycerides At least 150 mg/</a:t>
            </a:r>
            <a:r>
              <a:rPr lang="en-US" sz="1200" kern="1200" baseline="0" dirty="0" err="1">
                <a:solidFill>
                  <a:schemeClr val="tx1"/>
                </a:solidFill>
                <a:latin typeface="+mn-lt"/>
                <a:ea typeface="+mn-ea"/>
                <a:cs typeface="+mn-cs"/>
              </a:rPr>
              <a:t>dL</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Low HDL cholesterol</a:t>
            </a:r>
          </a:p>
          <a:p>
            <a:r>
              <a:rPr lang="en-US" sz="1200" kern="1200" baseline="0" dirty="0">
                <a:solidFill>
                  <a:schemeClr val="tx1"/>
                </a:solidFill>
                <a:latin typeface="+mn-lt"/>
                <a:ea typeface="+mn-ea"/>
                <a:cs typeface="+mn-cs"/>
              </a:rPr>
              <a:t>Men &lt;40 mg/</a:t>
            </a:r>
            <a:r>
              <a:rPr lang="en-US" sz="1200" kern="1200" baseline="0" dirty="0" err="1">
                <a:solidFill>
                  <a:schemeClr val="tx1"/>
                </a:solidFill>
                <a:latin typeface="+mn-lt"/>
                <a:ea typeface="+mn-ea"/>
                <a:cs typeface="+mn-cs"/>
              </a:rPr>
              <a:t>dL</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Women &lt;50 mg/</a:t>
            </a:r>
            <a:r>
              <a:rPr lang="en-US" sz="1200" kern="1200" baseline="0" dirty="0" err="1">
                <a:solidFill>
                  <a:schemeClr val="tx1"/>
                </a:solidFill>
                <a:latin typeface="+mn-lt"/>
                <a:ea typeface="+mn-ea"/>
                <a:cs typeface="+mn-cs"/>
              </a:rPr>
              <a:t>dL</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High blood pressure At least 130/&gt;85 mmHg</a:t>
            </a:r>
          </a:p>
          <a:p>
            <a:r>
              <a:rPr lang="en-US" sz="1200" kern="1200" baseline="0" dirty="0">
                <a:solidFill>
                  <a:schemeClr val="tx1"/>
                </a:solidFill>
                <a:latin typeface="+mn-lt"/>
                <a:ea typeface="+mn-ea"/>
                <a:cs typeface="+mn-cs"/>
              </a:rPr>
              <a:t>High fasting glucose At least 110 mg/</a:t>
            </a:r>
            <a:r>
              <a:rPr lang="en-US" sz="1200" kern="1200" baseline="0" dirty="0" err="1">
                <a:solidFill>
                  <a:schemeClr val="tx1"/>
                </a:solidFill>
                <a:latin typeface="+mn-lt"/>
                <a:ea typeface="+mn-ea"/>
                <a:cs typeface="+mn-cs"/>
              </a:rPr>
              <a:t>dL</a:t>
            </a:r>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Diagnosis of metabolic syndrome</a:t>
            </a:r>
          </a:p>
          <a:p>
            <a:r>
              <a:rPr lang="en-US" sz="1200" kern="1200" baseline="0" dirty="0">
                <a:solidFill>
                  <a:schemeClr val="tx1"/>
                </a:solidFill>
                <a:latin typeface="+mn-lt"/>
                <a:ea typeface="+mn-ea"/>
                <a:cs typeface="+mn-cs"/>
              </a:rPr>
              <a:t>At least three of the five criteria shown in Table 5 must be met to diagnose metabolic</a:t>
            </a:r>
          </a:p>
          <a:p>
            <a:r>
              <a:rPr lang="en-US" sz="1200" kern="1200" baseline="0" dirty="0">
                <a:solidFill>
                  <a:schemeClr val="tx1"/>
                </a:solidFill>
                <a:latin typeface="+mn-lt"/>
                <a:ea typeface="+mn-ea"/>
                <a:cs typeface="+mn-cs"/>
              </a:rPr>
              <a:t>syndrome.</a:t>
            </a:r>
          </a:p>
          <a:p>
            <a:r>
              <a:rPr lang="en-US" sz="1200" kern="1200" baseline="0" dirty="0">
                <a:solidFill>
                  <a:schemeClr val="tx1"/>
                </a:solidFill>
                <a:latin typeface="+mn-lt"/>
                <a:ea typeface="+mn-ea"/>
                <a:cs typeface="+mn-cs"/>
              </a:rPr>
              <a:t>Several other components of the metabolic syndrome have been described (e.g.</a:t>
            </a:r>
          </a:p>
          <a:p>
            <a:r>
              <a:rPr lang="en-US" sz="1200" kern="1200" baseline="0" dirty="0" err="1">
                <a:solidFill>
                  <a:schemeClr val="tx1"/>
                </a:solidFill>
                <a:latin typeface="+mn-lt"/>
                <a:ea typeface="+mn-ea"/>
                <a:cs typeface="+mn-cs"/>
              </a:rPr>
              <a:t>hyperuricaemia</a:t>
            </a:r>
            <a:r>
              <a:rPr lang="en-US" sz="1200" kern="1200" baseline="0" dirty="0">
                <a:solidFill>
                  <a:schemeClr val="tx1"/>
                </a:solidFill>
                <a:latin typeface="+mn-lt"/>
                <a:ea typeface="+mn-ea"/>
                <a:cs typeface="+mn-cs"/>
              </a:rPr>
              <a:t>, coagulation disorders) but are not considered criteria for its diagnosis.</a:t>
            </a:r>
            <a:endParaRPr lang="en-US" dirty="0"/>
          </a:p>
          <a:p>
            <a:endParaRPr lang="en-US" dirty="0"/>
          </a:p>
        </p:txBody>
      </p:sp>
      <p:sp>
        <p:nvSpPr>
          <p:cNvPr id="4" name="Slide Number Placeholder 3"/>
          <p:cNvSpPr>
            <a:spLocks noGrp="1"/>
          </p:cNvSpPr>
          <p:nvPr>
            <p:ph type="sldNum" sz="quarter" idx="10"/>
          </p:nvPr>
        </p:nvSpPr>
        <p:spPr/>
        <p:txBody>
          <a:bodyPr/>
          <a:lstStyle/>
          <a:p>
            <a:fld id="{B30C03EB-B70E-4BA9-8501-6AB611F926B5}" type="slidenum">
              <a:rPr lang="en-US" smtClean="0"/>
              <a:pPr/>
              <a:t>20</a:t>
            </a:fld>
            <a:endParaRPr lang="en-US"/>
          </a:p>
        </p:txBody>
      </p:sp>
    </p:spTree>
    <p:extLst>
      <p:ext uri="{BB962C8B-B14F-4D97-AF65-F5344CB8AC3E}">
        <p14:creationId xmlns:p14="http://schemas.microsoft.com/office/powerpoint/2010/main" xmlns="" val="222486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p:txBody>
          <a:bodyPr>
            <a:normAutofit fontScale="92500"/>
          </a:bodyPr>
          <a:lstStyle/>
          <a:p>
            <a:r>
              <a:rPr lang="en-US" dirty="0"/>
              <a:t>Because Table 2.3 was called out in the recommendation highlighted</a:t>
            </a:r>
            <a:r>
              <a:rPr lang="en-US" baseline="0" dirty="0"/>
              <a:t> in the previous slide, lets take a quick look at the criteria for testing for diabetes or prediabetes in asymptomatic adults. As shown here, the criteria are as follows:</a:t>
            </a:r>
          </a:p>
          <a:p>
            <a:endParaRPr lang="en-US" baseline="0" dirty="0"/>
          </a:p>
          <a:p>
            <a:r>
              <a:rPr lang="en-US" sz="1200" b="0" i="0" u="none" strike="noStrike" kern="1200" baseline="0" dirty="0">
                <a:solidFill>
                  <a:schemeClr val="tx1"/>
                </a:solidFill>
                <a:latin typeface="+mn-lt"/>
                <a:ea typeface="+mn-ea"/>
                <a:cs typeface="+mn-cs"/>
              </a:rPr>
              <a:t>1. Testing should be considered in overweight or obese (BMI ≥25 kg/m2 or ≥23 kg/m2 in Asian Americans) adults who have one or more of the following risk factors: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First-degree relative with diabetes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High-risk race/ethnicity (e.g., African American, Latino, Native American, Asian American, Pacific Islander)</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History of CVD</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Hypertension (≥140/90 mmHg or on therapy for hypertension)</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HDL cholesterol level &lt;35 mg/</a:t>
            </a:r>
            <a:r>
              <a:rPr lang="en-US" sz="1200" b="0" i="0" u="none" strike="noStrike" kern="1200" baseline="0" dirty="0" err="1">
                <a:solidFill>
                  <a:schemeClr val="tx1"/>
                </a:solidFill>
                <a:latin typeface="+mn-lt"/>
                <a:ea typeface="+mn-ea"/>
                <a:cs typeface="+mn-cs"/>
              </a:rPr>
              <a:t>dL</a:t>
            </a:r>
            <a:r>
              <a:rPr lang="en-US" sz="1200" b="0" i="0" u="none" strike="noStrike" kern="1200" baseline="0" dirty="0">
                <a:solidFill>
                  <a:schemeClr val="tx1"/>
                </a:solidFill>
                <a:latin typeface="+mn-lt"/>
                <a:ea typeface="+mn-ea"/>
                <a:cs typeface="+mn-cs"/>
              </a:rPr>
              <a:t> (0.90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/L) and/or a triglyceride level &gt;250 mg/</a:t>
            </a:r>
            <a:r>
              <a:rPr lang="en-US" sz="1200" b="0" i="0" u="none" strike="noStrike" kern="1200" baseline="0" dirty="0" err="1">
                <a:solidFill>
                  <a:schemeClr val="tx1"/>
                </a:solidFill>
                <a:latin typeface="+mn-lt"/>
                <a:ea typeface="+mn-ea"/>
                <a:cs typeface="+mn-cs"/>
              </a:rPr>
              <a:t>dL</a:t>
            </a:r>
            <a:r>
              <a:rPr lang="en-US" sz="1200" b="0" i="0" u="none" strike="noStrike" kern="1200" baseline="0" dirty="0">
                <a:solidFill>
                  <a:schemeClr val="tx1"/>
                </a:solidFill>
                <a:latin typeface="+mn-lt"/>
                <a:ea typeface="+mn-ea"/>
                <a:cs typeface="+mn-cs"/>
              </a:rPr>
              <a:t> (2.82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/L)</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Women with polycystic ovary syndrome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Physical inactivity</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Other clinical conditions associated with insulin resistance (e.g., severe obesity, acanthosis </a:t>
            </a:r>
            <a:r>
              <a:rPr lang="en-US" sz="1200" b="0" i="0" u="none" strike="noStrike" kern="1200" baseline="0" dirty="0" err="1">
                <a:solidFill>
                  <a:schemeClr val="tx1"/>
                </a:solidFill>
                <a:latin typeface="+mn-lt"/>
                <a:ea typeface="+mn-ea"/>
                <a:cs typeface="+mn-cs"/>
              </a:rPr>
              <a:t>nigricans</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2. Patients with prediabetes (A1C ≥5.7% [39 </a:t>
            </a:r>
            <a:r>
              <a:rPr lang="en-US" sz="1200" b="0" i="0" u="none" strike="noStrike" kern="1200" baseline="0" dirty="0" err="1">
                <a:solidFill>
                  <a:schemeClr val="tx1"/>
                </a:solidFill>
                <a:latin typeface="+mn-lt"/>
                <a:ea typeface="+mn-ea"/>
                <a:cs typeface="+mn-cs"/>
              </a:rPr>
              <a:t>mmol</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mol</a:t>
            </a:r>
            <a:r>
              <a:rPr lang="en-US" sz="1200" b="0" i="0" u="none" strike="noStrike" kern="1200" baseline="0" dirty="0">
                <a:solidFill>
                  <a:schemeClr val="tx1"/>
                </a:solidFill>
                <a:latin typeface="+mn-lt"/>
                <a:ea typeface="+mn-ea"/>
                <a:cs typeface="+mn-cs"/>
              </a:rPr>
              <a:t>], IGT, or IFG) should be tested yearly.</a:t>
            </a:r>
          </a:p>
          <a:p>
            <a:r>
              <a:rPr lang="en-US" sz="1200" b="0" i="0" u="none" strike="noStrike" kern="1200" baseline="0" dirty="0">
                <a:solidFill>
                  <a:schemeClr val="tx1"/>
                </a:solidFill>
                <a:latin typeface="+mn-lt"/>
                <a:ea typeface="+mn-ea"/>
                <a:cs typeface="+mn-cs"/>
              </a:rPr>
              <a:t>3. Women who were diagnosed with GDM should have lifelong testing at least every 3 years.</a:t>
            </a:r>
          </a:p>
          <a:p>
            <a:r>
              <a:rPr lang="en-US" sz="1200" b="0" i="0" u="none" strike="noStrike" kern="1200" baseline="0" dirty="0">
                <a:solidFill>
                  <a:schemeClr val="tx1"/>
                </a:solidFill>
                <a:latin typeface="+mn-lt"/>
                <a:ea typeface="+mn-ea"/>
                <a:cs typeface="+mn-cs"/>
              </a:rPr>
              <a:t>4. For all other patients, testing should begin at age 45 years.</a:t>
            </a:r>
          </a:p>
          <a:p>
            <a:r>
              <a:rPr lang="en-US" sz="1200" b="0" i="0" u="none" strike="noStrike" kern="1200" baseline="0" dirty="0">
                <a:solidFill>
                  <a:schemeClr val="tx1"/>
                </a:solidFill>
                <a:latin typeface="+mn-lt"/>
                <a:ea typeface="+mn-ea"/>
                <a:cs typeface="+mn-cs"/>
              </a:rPr>
              <a:t>5. If results are normal, testing should be repeated at a minimum of 3-year intervals, with consideration of more frequent testing depending on initial results and risk status.</a:t>
            </a:r>
            <a:endParaRPr lang="en-US" dirty="0"/>
          </a:p>
          <a:p>
            <a:endParaRPr lang="en-US" dirty="0"/>
          </a:p>
          <a:p>
            <a:r>
              <a:rPr lang="en-US" b="1" dirty="0"/>
              <a:t>[SLIDE]</a:t>
            </a:r>
          </a:p>
          <a:p>
            <a:endParaRPr lang="en-US" dirty="0"/>
          </a:p>
          <a:p>
            <a:endParaRPr lang="en-US" dirty="0"/>
          </a:p>
        </p:txBody>
      </p:sp>
      <p:sp>
        <p:nvSpPr>
          <p:cNvPr id="2734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4EC98DC-F7DA-4026-8A58-1E22A6DF6C30}" type="slidenum">
              <a:rPr lang="en-US" sz="900"/>
              <a:pPr algn="r"/>
              <a:t>21</a:t>
            </a:fld>
            <a:endParaRPr lang="en-US" sz="900"/>
          </a:p>
        </p:txBody>
      </p:sp>
      <p:sp>
        <p:nvSpPr>
          <p:cNvPr id="273413" name="TextBox 4"/>
          <p:cNvSpPr txBox="1">
            <a:spLocks noChangeArrowheads="1"/>
          </p:cNvSpPr>
          <p:nvPr/>
        </p:nvSpPr>
        <p:spPr bwMode="auto">
          <a:xfrm>
            <a:off x="686421" y="8495988"/>
            <a:ext cx="5485158" cy="506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a:t>
            </a:r>
            <a:r>
              <a:rPr lang="en-US" sz="900" i="1"/>
              <a:t>e</a:t>
            </a:r>
            <a:r>
              <a:rPr lang="en-US" sz="900"/>
              <a:t> 2014;37(suppl 1):S15; Table 2</a:t>
            </a:r>
          </a:p>
        </p:txBody>
      </p:sp>
    </p:spTree>
    <p:extLst>
      <p:ext uri="{BB962C8B-B14F-4D97-AF65-F5344CB8AC3E}">
        <p14:creationId xmlns:p14="http://schemas.microsoft.com/office/powerpoint/2010/main" xmlns="" val="2705444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p:txBody>
          <a:bodyPr/>
          <a:lstStyle/>
          <a:p>
            <a:r>
              <a:rPr lang="en-US" dirty="0"/>
              <a:t>This slide shows the ADA’s list of risk factors for prediabetes</a:t>
            </a:r>
            <a:r>
              <a:rPr lang="en-US" baseline="0" dirty="0"/>
              <a:t> and type 2 diabetes. </a:t>
            </a:r>
            <a:r>
              <a:rPr lang="en-US" dirty="0"/>
              <a:t>If</a:t>
            </a:r>
            <a:r>
              <a:rPr lang="en-US" baseline="0" dirty="0"/>
              <a:t> asymptomatic adults who are overweight or obese have one or more of the risk factors shown here, then they are candidates for testing for prediabetes and type 2 diabetes using the FPG, OGTT, or A1C test. Alternately, screening tools, such as ADA’s risk test, available at www.diabetes.org/are-you-at-risk can also identify patients who should be tested for prediabetes and type 2 diabetes.</a:t>
            </a:r>
            <a:endParaRPr lang="en-US" dirty="0"/>
          </a:p>
          <a:p>
            <a:pPr>
              <a:buFont typeface="Arial" pitchFamily="34" charset="0"/>
              <a:buNone/>
            </a:pPr>
            <a:endParaRPr lang="en-US" dirty="0"/>
          </a:p>
          <a:p>
            <a:pPr>
              <a:buFont typeface="Arial" pitchFamily="34" charset="0"/>
              <a:buNone/>
            </a:pPr>
            <a:r>
              <a:rPr lang="en-US" b="1" dirty="0"/>
              <a:t>[SLIDE]</a:t>
            </a:r>
          </a:p>
          <a:p>
            <a:pPr>
              <a:buFont typeface="Arial" pitchFamily="34" charset="0"/>
              <a:buNone/>
            </a:pPr>
            <a:endParaRPr lang="en-US" b="1" dirty="0"/>
          </a:p>
        </p:txBody>
      </p:sp>
      <p:sp>
        <p:nvSpPr>
          <p:cNvPr id="27853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AA7B962-7732-4981-A21E-382B914BDD92}" type="slidenum">
              <a:rPr lang="en-US" sz="900">
                <a:latin typeface="Calibri" pitchFamily="34" charset="0"/>
              </a:rPr>
              <a:pPr algn="r" eaLnBrk="1" hangingPunct="1"/>
              <a:t>22</a:t>
            </a:fld>
            <a:endParaRPr lang="en-US" sz="9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5059" name="2 Not Yer Tutucusu"/>
          <p:cNvSpPr>
            <a:spLocks noGrp="1"/>
          </p:cNvSpPr>
          <p:nvPr>
            <p:ph type="body" idx="1"/>
          </p:nvPr>
        </p:nvSpPr>
        <p:spPr bwMode="auto">
          <a:noFill/>
        </p:spPr>
        <p:txBody>
          <a:bodyPr/>
          <a:lstStyle/>
          <a:p>
            <a:pPr eaLnBrk="1" hangingPunct="1">
              <a:spcBef>
                <a:spcPct val="0"/>
              </a:spcBef>
            </a:pPr>
            <a:endParaRPr lang="en-US"/>
          </a:p>
        </p:txBody>
      </p:sp>
      <p:sp>
        <p:nvSpPr>
          <p:cNvPr id="45060" name="3 Slayt Numarası Yer Tutucusu"/>
          <p:cNvSpPr>
            <a:spLocks noGrp="1"/>
          </p:cNvSpPr>
          <p:nvPr>
            <p:ph type="sldNum" sz="quarter" idx="5"/>
          </p:nvPr>
        </p:nvSpPr>
        <p:spPr bwMode="auto">
          <a:noFill/>
          <a:ln>
            <a:miter lim="800000"/>
            <a:headEnd/>
            <a:tailEnd/>
          </a:ln>
        </p:spPr>
        <p:txBody>
          <a:bodyPr/>
          <a:lstStyle/>
          <a:p>
            <a:fld id="{6AEA285A-C18A-4851-8620-51F3C3A568F5}" type="slidenum">
              <a:rPr lang="tr-TR" smtClean="0"/>
              <a:pPr/>
              <a:t>24</a:t>
            </a:fld>
            <a:endParaRPr lang="tr-TR"/>
          </a:p>
        </p:txBody>
      </p:sp>
    </p:spTree>
    <p:extLst>
      <p:ext uri="{BB962C8B-B14F-4D97-AF65-F5344CB8AC3E}">
        <p14:creationId xmlns:p14="http://schemas.microsoft.com/office/powerpoint/2010/main" xmlns="" val="400153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Patients with type 1 diabetes have a characteristic symptom complex. An absolute deficiency of insulin results in accumulation of circulating glucose and fatty acids, with consequent </a:t>
            </a:r>
            <a:r>
              <a:rPr lang="en-US" dirty="0" err="1"/>
              <a:t>hyperosmolality</a:t>
            </a:r>
            <a:r>
              <a:rPr lang="en-US" dirty="0"/>
              <a:t> and </a:t>
            </a:r>
            <a:r>
              <a:rPr lang="en-US" dirty="0" err="1"/>
              <a:t>hyperketonemia</a:t>
            </a:r>
            <a:r>
              <a:rPr lang="en-US" dirty="0"/>
              <a:t>.</a:t>
            </a:r>
          </a:p>
          <a:p>
            <a:r>
              <a:rPr lang="en-US" dirty="0"/>
              <a:t>Patients with type 2 diabetes may or may not have characteristic features. The presence of obesity or a strongly positive family history for mild diabetes suggests a high risk for the development of type 2 diabetes.</a:t>
            </a:r>
          </a:p>
          <a:p>
            <a:r>
              <a:rPr lang="en-US" dirty="0"/>
              <a:t>Symptoms and Signs</a:t>
            </a:r>
          </a:p>
          <a:p>
            <a:r>
              <a:rPr lang="en-US" dirty="0"/>
              <a:t>Type 1 diabetes</a:t>
            </a:r>
          </a:p>
          <a:p>
            <a:r>
              <a:rPr lang="en-US" dirty="0"/>
              <a:t>Increased urination is a consequence of osmotic </a:t>
            </a:r>
            <a:r>
              <a:rPr lang="en-US" dirty="0" err="1"/>
              <a:t>diuresis</a:t>
            </a:r>
            <a:r>
              <a:rPr lang="en-US" dirty="0"/>
              <a:t> secondary to sustained hyperglycemia. This results in a loss of glucose as well as free water and electrolytes in the urine. Thirst is a consequence of the </a:t>
            </a:r>
            <a:r>
              <a:rPr lang="en-US" dirty="0" err="1"/>
              <a:t>hyperosmolar</a:t>
            </a:r>
            <a:r>
              <a:rPr lang="en-US" dirty="0"/>
              <a:t> state, as is blurred vision, which often develops as the lenses are exposed to </a:t>
            </a:r>
            <a:r>
              <a:rPr lang="en-US" dirty="0" err="1"/>
              <a:t>hyperosmolar</a:t>
            </a:r>
            <a:r>
              <a:rPr lang="en-US" dirty="0"/>
              <a:t> fluids.</a:t>
            </a:r>
          </a:p>
          <a:p>
            <a:r>
              <a:rPr lang="en-US" dirty="0"/>
              <a:t>Weight loss despite normal or increased appetite is a common feature of type 1 when it develops </a:t>
            </a:r>
            <a:r>
              <a:rPr lang="en-US" dirty="0" err="1"/>
              <a:t>subacutely</a:t>
            </a:r>
            <a:r>
              <a:rPr lang="en-US" dirty="0"/>
              <a:t>. The weight loss is initially due to depletion of water, glycogen, and triglycerides; thereafter, reduced muscle mass occurs as amino acids are diverted to form glucose and </a:t>
            </a:r>
            <a:r>
              <a:rPr lang="en-US" dirty="0" err="1"/>
              <a:t>ketone</a:t>
            </a:r>
            <a:r>
              <a:rPr lang="en-US" dirty="0"/>
              <a:t> bodies.</a:t>
            </a:r>
          </a:p>
          <a:p>
            <a:r>
              <a:rPr lang="en-US" dirty="0"/>
              <a:t>Lowered plasma volume produces symptoms of postural hypotension. Total body potassium loss and the general catabolism of muscle protein contribute to the weakness.</a:t>
            </a:r>
          </a:p>
          <a:p>
            <a:r>
              <a:rPr lang="en-US" dirty="0" err="1"/>
              <a:t>Paresthesias</a:t>
            </a:r>
            <a:r>
              <a:rPr lang="en-US" dirty="0"/>
              <a:t> may be present at the time of diagnosis, particularly when the onset is </a:t>
            </a:r>
            <a:r>
              <a:rPr lang="en-US" dirty="0" err="1"/>
              <a:t>subacute</a:t>
            </a:r>
            <a:r>
              <a:rPr lang="en-US" dirty="0"/>
              <a:t>. They reflect a temporary dysfunction of peripheral sensory nerves, which clears as insulin replacement restores </a:t>
            </a:r>
            <a:r>
              <a:rPr lang="en-US" dirty="0" err="1"/>
              <a:t>glycemic</a:t>
            </a:r>
            <a:r>
              <a:rPr lang="en-US" dirty="0"/>
              <a:t> levels closer to normal, suggesting neurotoxicity from sustained hyperglycemia.</a:t>
            </a:r>
          </a:p>
          <a:p>
            <a:r>
              <a:rPr lang="en-US" dirty="0"/>
              <a:t>When absolute insulin deficiency is of acute onset, the above symptoms develop abruptly. </a:t>
            </a:r>
            <a:r>
              <a:rPr lang="en-US" dirty="0" err="1"/>
              <a:t>Ketoacidosis</a:t>
            </a:r>
            <a:r>
              <a:rPr lang="en-US" dirty="0"/>
              <a:t> exacerbates the dehydration and </a:t>
            </a:r>
            <a:r>
              <a:rPr lang="en-US" dirty="0" err="1"/>
              <a:t>hyperosmolality</a:t>
            </a:r>
            <a:r>
              <a:rPr lang="en-US" dirty="0"/>
              <a:t> by producing anorexia and nausea and vomiting, interfering with oral fluid replacement.</a:t>
            </a:r>
          </a:p>
          <a:p>
            <a:r>
              <a:rPr lang="en-US" dirty="0"/>
              <a:t>The patient's level of consciousness can vary depending on the degree of </a:t>
            </a:r>
            <a:r>
              <a:rPr lang="en-US" dirty="0" err="1"/>
              <a:t>hyperosmolality</a:t>
            </a:r>
            <a:r>
              <a:rPr lang="en-US" dirty="0"/>
              <a:t>. When insulin deficiency develops relatively slowly and sufficient water intake is maintained, patients remain relatively alert and physical findings may be minimal. When vomiting occurs in response to worsening </a:t>
            </a:r>
            <a:r>
              <a:rPr lang="en-US" dirty="0" err="1"/>
              <a:t>ketoacidosis</a:t>
            </a:r>
            <a:r>
              <a:rPr lang="en-US" dirty="0"/>
              <a:t>, dehydration progresses and compensatory mechanisms become inadequate to keep serum </a:t>
            </a:r>
            <a:r>
              <a:rPr lang="en-US" dirty="0" err="1"/>
              <a:t>osmolality</a:t>
            </a:r>
            <a:r>
              <a:rPr lang="en-US" dirty="0"/>
              <a:t> below 320–330 </a:t>
            </a:r>
            <a:r>
              <a:rPr lang="en-US" dirty="0" err="1"/>
              <a:t>mosm</a:t>
            </a:r>
            <a:r>
              <a:rPr lang="en-US" dirty="0"/>
              <a:t>/L. Under these circumstances, stupor or even coma may occur. The fruity breath odor of acetone further suggests the diagnosis of diabetic </a:t>
            </a:r>
            <a:r>
              <a:rPr lang="en-US" dirty="0" err="1"/>
              <a:t>ketoacidosis</a:t>
            </a:r>
            <a:r>
              <a:rPr lang="en-US" dirty="0"/>
              <a:t>.</a:t>
            </a:r>
          </a:p>
          <a:p>
            <a:r>
              <a:rPr lang="en-US" dirty="0"/>
              <a:t>Hypotension in the recumbent position is a serious prognostic sign. Loss of subcutaneous fat and muscle wasting are features of more slowly developing insulin deficiency. In occasional patients with slow, insidious onset of insulin deficiency, subcutaneous fat may be considerably depleted.</a:t>
            </a:r>
          </a:p>
          <a:p>
            <a:r>
              <a:rPr lang="en-US" dirty="0"/>
              <a:t>Type 2 diabetes</a:t>
            </a:r>
          </a:p>
          <a:p>
            <a:r>
              <a:rPr lang="en-US" dirty="0"/>
              <a:t>While many patients with type 2 diabetes present with increased urination and thirst, many others have an insidious onset of hyperglycemia and are asymptomatic initially. This is particularly true in obese patients, whose diabetes may be detected only after </a:t>
            </a:r>
            <a:r>
              <a:rPr lang="en-US" dirty="0" err="1"/>
              <a:t>glycosuria</a:t>
            </a:r>
            <a:r>
              <a:rPr lang="en-US" dirty="0"/>
              <a:t> or hyperglycemia is noted during routine laboratory studies. Occasionally, type 2 patients may present with evidence of neuropathic or cardiovascular complications because of occult disease present for some time prior to diagnosis. Chronic skin infections are common. Generalized </a:t>
            </a:r>
            <a:r>
              <a:rPr lang="en-US" dirty="0" err="1"/>
              <a:t>pruritus</a:t>
            </a:r>
            <a:r>
              <a:rPr lang="en-US" dirty="0"/>
              <a:t> and symptoms of </a:t>
            </a:r>
            <a:r>
              <a:rPr lang="en-US" dirty="0" err="1"/>
              <a:t>vaginitis</a:t>
            </a:r>
            <a:r>
              <a:rPr lang="en-US" dirty="0"/>
              <a:t> are frequently the initial complaints of women. Diabetes should be suspected in women with chronic </a:t>
            </a:r>
            <a:r>
              <a:rPr lang="en-US" dirty="0" err="1"/>
              <a:t>candidal</a:t>
            </a:r>
            <a:r>
              <a:rPr lang="en-US" dirty="0"/>
              <a:t> </a:t>
            </a:r>
            <a:r>
              <a:rPr lang="en-US" dirty="0" err="1"/>
              <a:t>vulvovaginitis</a:t>
            </a:r>
            <a:r>
              <a:rPr lang="en-US" dirty="0"/>
              <a:t> as well as in those who have delivered large babies (&gt; 9 lb, or 4.1 kg) or have had </a:t>
            </a:r>
            <a:r>
              <a:rPr lang="en-US" dirty="0" err="1"/>
              <a:t>polyhydramnios</a:t>
            </a:r>
            <a:r>
              <a:rPr lang="en-US" dirty="0"/>
              <a:t>, preeclampsia, or unexplained fetal losses.</a:t>
            </a:r>
          </a:p>
          <a:p>
            <a:r>
              <a:rPr lang="en-US" dirty="0"/>
              <a:t>Obese diabetics may have any variety of fat distribution; however, diabetes seems to be more often associated in both men and women with localization of fat deposits on the upper segment of the body (particularly the abdomen, chest, neck, and face) and relatively less fat on the appendages, which may be quite muscular. Standardized tables of waist-to-hip ratio indicate that ratios of "greater than 0.9" in men and "greater than 0.8" in women are associated with an increased risk of diabetes in obese subjects. Mild hypertension is often present in obese diabetics. Eruptive </a:t>
            </a:r>
            <a:r>
              <a:rPr lang="en-US" dirty="0" err="1"/>
              <a:t>xanthomas</a:t>
            </a:r>
            <a:r>
              <a:rPr lang="en-US" dirty="0"/>
              <a:t> on the flexor surface of the limbs and on the buttocks and </a:t>
            </a:r>
            <a:r>
              <a:rPr lang="en-US" dirty="0" err="1"/>
              <a:t>lipemia</a:t>
            </a:r>
            <a:r>
              <a:rPr lang="en-US" dirty="0"/>
              <a:t> </a:t>
            </a:r>
            <a:r>
              <a:rPr lang="en-US" dirty="0" err="1"/>
              <a:t>retinalis</a:t>
            </a:r>
            <a:r>
              <a:rPr lang="en-US" dirty="0"/>
              <a:t> due to </a:t>
            </a:r>
            <a:r>
              <a:rPr lang="en-US" dirty="0" err="1"/>
              <a:t>hyperchylomicronemia</a:t>
            </a:r>
            <a:r>
              <a:rPr lang="en-US" dirty="0"/>
              <a:t> can occur in patients with uncontrolled type 2 diabetes who also have a familial form of </a:t>
            </a:r>
            <a:r>
              <a:rPr lang="en-US" dirty="0" err="1"/>
              <a:t>hypertriglyceridemia</a:t>
            </a:r>
            <a:r>
              <a:rPr lang="en-US" dirty="0"/>
              <a:t>.</a:t>
            </a:r>
          </a:p>
          <a:p>
            <a:endParaRPr lang="en-US" dirty="0"/>
          </a:p>
        </p:txBody>
      </p:sp>
      <p:sp>
        <p:nvSpPr>
          <p:cNvPr id="4" name="Slide Number Placeholder 3"/>
          <p:cNvSpPr>
            <a:spLocks noGrp="1"/>
          </p:cNvSpPr>
          <p:nvPr>
            <p:ph type="sldNum" sz="quarter" idx="10"/>
          </p:nvPr>
        </p:nvSpPr>
        <p:spPr/>
        <p:txBody>
          <a:bodyPr/>
          <a:lstStyle/>
          <a:p>
            <a:fld id="{B30C03EB-B70E-4BA9-8501-6AB611F926B5}" type="slidenum">
              <a:rPr lang="en-US" smtClean="0"/>
              <a:pPr/>
              <a:t>25</a:t>
            </a:fld>
            <a:endParaRPr lang="en-US"/>
          </a:p>
        </p:txBody>
      </p:sp>
    </p:spTree>
    <p:extLst>
      <p:ext uri="{BB962C8B-B14F-4D97-AF65-F5344CB8AC3E}">
        <p14:creationId xmlns:p14="http://schemas.microsoft.com/office/powerpoint/2010/main" xmlns="" val="65937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9EEB153-99CB-4415-8E45-BCB8E79E08AA}" type="datetimeFigureOut">
              <a:rPr lang="en-US"/>
              <a:pPr>
                <a:defRPr/>
              </a:pPr>
              <a:t>2/5/2022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B35AE72-A530-4E5B-BBE3-067F02DE5DF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5.jpeg"/><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dpcweb.com/medical/diabetes/diabetes_mellitus_lgpic.html" TargetMode="External"/><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1636" y="1844824"/>
            <a:ext cx="4760727" cy="243143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a:ln w="11430"/>
                <a:solidFill>
                  <a:srgbClr val="FF0000"/>
                </a:solidFill>
              </a:rPr>
              <a:t>Diabetes Mellitus</a:t>
            </a:r>
          </a:p>
          <a:p>
            <a:pPr algn="ctr"/>
            <a:endParaRPr lang="en-US" sz="2000" b="1" spc="50" dirty="0">
              <a:ln w="11430"/>
              <a:gradFill>
                <a:gsLst>
                  <a:gs pos="25000">
                    <a:schemeClr val="accent2">
                      <a:satMod val="155000"/>
                    </a:schemeClr>
                  </a:gs>
                  <a:gs pos="100000">
                    <a:schemeClr val="accent2">
                      <a:shade val="45000"/>
                      <a:satMod val="165000"/>
                    </a:schemeClr>
                  </a:gs>
                </a:gsLst>
                <a:lin ang="5400000"/>
              </a:gradFill>
            </a:endParaRPr>
          </a:p>
          <a:p>
            <a:pPr algn="ctr"/>
            <a:r>
              <a:rPr lang="en-US" sz="2800" b="1" spc="50" dirty="0">
                <a:ln w="11430"/>
              </a:rPr>
              <a:t>Dr </a:t>
            </a:r>
            <a:r>
              <a:rPr lang="en-US" sz="2800" b="1" spc="50" dirty="0" err="1">
                <a:ln w="11430"/>
              </a:rPr>
              <a:t>Abeer</a:t>
            </a:r>
            <a:r>
              <a:rPr lang="en-US" sz="2800" b="1" spc="50" dirty="0">
                <a:ln w="11430"/>
              </a:rPr>
              <a:t> </a:t>
            </a:r>
            <a:r>
              <a:rPr lang="en-US" sz="2800" b="1" spc="50" dirty="0" err="1">
                <a:ln w="11430"/>
              </a:rPr>
              <a:t>Habarneh</a:t>
            </a:r>
            <a:endParaRPr lang="en-US" sz="2800" b="1" spc="50" dirty="0">
              <a:ln w="11430"/>
            </a:endParaRPr>
          </a:p>
          <a:p>
            <a:pPr algn="ctr"/>
            <a:r>
              <a:rPr lang="en-US" sz="2800" b="1" spc="50" dirty="0">
                <a:ln w="11430"/>
              </a:rPr>
              <a:t>Family medicine specialist</a:t>
            </a:r>
          </a:p>
          <a:p>
            <a:pPr algn="ctr"/>
            <a:r>
              <a:rPr lang="en-US" sz="2800" b="1" spc="50" dirty="0">
                <a:ln w="11430"/>
              </a:rPr>
              <a:t>RMS</a:t>
            </a:r>
          </a:p>
        </p:txBody>
      </p:sp>
    </p:spTree>
    <p:extLst>
      <p:ext uri="{BB962C8B-B14F-4D97-AF65-F5344CB8AC3E}">
        <p14:creationId xmlns:p14="http://schemas.microsoft.com/office/powerpoint/2010/main" xmlns="" val="828697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873800455"/>
              </p:ext>
            </p:extLst>
          </p:nvPr>
        </p:nvGraphicFramePr>
        <p:xfrm>
          <a:off x="457200" y="228600"/>
          <a:ext cx="82296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2209800" y="3379394"/>
            <a:ext cx="6781800" cy="887806"/>
            <a:chOff x="4745142" y="3864781"/>
            <a:chExt cx="3364501" cy="887806"/>
          </a:xfrm>
          <a:solidFill>
            <a:schemeClr val="accent5"/>
          </a:solidFill>
        </p:grpSpPr>
        <p:sp>
          <p:nvSpPr>
            <p:cNvPr id="5" name="Rectangle 4"/>
            <p:cNvSpPr/>
            <p:nvPr/>
          </p:nvSpPr>
          <p:spPr>
            <a:xfrm>
              <a:off x="4745142" y="3864781"/>
              <a:ext cx="3364501" cy="88780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5"/>
            <p:cNvSpPr/>
            <p:nvPr/>
          </p:nvSpPr>
          <p:spPr>
            <a:xfrm>
              <a:off x="4745142" y="3864781"/>
              <a:ext cx="3364501" cy="8878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Associated with secondary conditions</a:t>
              </a:r>
            </a:p>
          </p:txBody>
        </p:sp>
      </p:grpSp>
      <p:sp>
        <p:nvSpPr>
          <p:cNvPr id="7" name="TextBox 6"/>
          <p:cNvSpPr txBox="1"/>
          <p:nvPr/>
        </p:nvSpPr>
        <p:spPr>
          <a:xfrm>
            <a:off x="2895600" y="4369475"/>
            <a:ext cx="5197641" cy="1754326"/>
          </a:xfrm>
          <a:prstGeom prst="rect">
            <a:avLst/>
          </a:prstGeom>
          <a:noFill/>
          <a:ln>
            <a:solidFill>
              <a:srgbClr val="FF0000"/>
            </a:solidFill>
          </a:ln>
        </p:spPr>
        <p:txBody>
          <a:bodyPr wrap="none" rtlCol="0">
            <a:spAutoFit/>
          </a:bodyPr>
          <a:lstStyle/>
          <a:p>
            <a:pPr>
              <a:buFont typeface="Wingdings" pitchFamily="2" charset="2"/>
              <a:buChar char="ü"/>
            </a:pPr>
            <a:r>
              <a:rPr lang="en-US" dirty="0"/>
              <a:t>Genetic disease of </a:t>
            </a:r>
            <a:r>
              <a:rPr lang="el-GR" dirty="0"/>
              <a:t>β</a:t>
            </a:r>
            <a:r>
              <a:rPr lang="en-US" dirty="0"/>
              <a:t>-cell function and insulin action</a:t>
            </a:r>
          </a:p>
          <a:p>
            <a:pPr>
              <a:buFont typeface="Wingdings" pitchFamily="2" charset="2"/>
              <a:buChar char="ü"/>
            </a:pPr>
            <a:r>
              <a:rPr lang="en-US" dirty="0"/>
              <a:t>Pancreatic disease</a:t>
            </a:r>
          </a:p>
          <a:p>
            <a:pPr>
              <a:buFont typeface="Wingdings" pitchFamily="2" charset="2"/>
              <a:buChar char="ü"/>
            </a:pPr>
            <a:r>
              <a:rPr lang="en-US" dirty="0"/>
              <a:t>Endocrine disease</a:t>
            </a:r>
          </a:p>
          <a:p>
            <a:pPr>
              <a:buFont typeface="Wingdings" pitchFamily="2" charset="2"/>
              <a:buChar char="ü"/>
            </a:pPr>
            <a:r>
              <a:rPr lang="en-US" dirty="0"/>
              <a:t>Drug or chemical induced</a:t>
            </a:r>
          </a:p>
          <a:p>
            <a:pPr>
              <a:buFont typeface="Wingdings" pitchFamily="2" charset="2"/>
              <a:buChar char="ü"/>
            </a:pPr>
            <a:r>
              <a:rPr lang="en-US" dirty="0"/>
              <a:t>Insulin receptor abnormalities</a:t>
            </a:r>
          </a:p>
          <a:p>
            <a:pPr>
              <a:buFont typeface="Wingdings" pitchFamily="2" charset="2"/>
              <a:buChar char="ü"/>
            </a:pPr>
            <a:r>
              <a:rPr lang="en-US" dirty="0"/>
              <a:t>Other genetic syndromes</a:t>
            </a:r>
          </a:p>
        </p:txBody>
      </p:sp>
      <p:cxnSp>
        <p:nvCxnSpPr>
          <p:cNvPr id="9" name="Straight Arrow Connector 8"/>
          <p:cNvCxnSpPr/>
          <p:nvPr/>
        </p:nvCxnSpPr>
        <p:spPr>
          <a:xfrm rot="5400000">
            <a:off x="5449491" y="3085703"/>
            <a:ext cx="380206" cy="1588"/>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0070C0"/>
          </a:solidFill>
        </p:spPr>
        <p:txBody>
          <a:bodyPr>
            <a:normAutofit fontScale="90000"/>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Other Specific Types of Diabetes Mellitus</a:t>
            </a:r>
          </a:p>
        </p:txBody>
      </p:sp>
      <p:sp>
        <p:nvSpPr>
          <p:cNvPr id="4" name="Rectangle 3"/>
          <p:cNvSpPr/>
          <p:nvPr/>
        </p:nvSpPr>
        <p:spPr>
          <a:xfrm>
            <a:off x="0" y="1447800"/>
            <a:ext cx="6051593" cy="461665"/>
          </a:xfrm>
          <a:prstGeom prst="rect">
            <a:avLst/>
          </a:prstGeom>
        </p:spPr>
        <p:txBody>
          <a:bodyPr wrap="none">
            <a:spAutoFit/>
          </a:bodyPr>
          <a:lstStyle/>
          <a:p>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Maturity-onset diabetes of the young (MODY)</a:t>
            </a:r>
          </a:p>
        </p:txBody>
      </p:sp>
      <p:cxnSp>
        <p:nvCxnSpPr>
          <p:cNvPr id="5" name="Straight Connector 4"/>
          <p:cNvCxnSpPr/>
          <p:nvPr/>
        </p:nvCxnSpPr>
        <p:spPr>
          <a:xfrm rot="5400000">
            <a:off x="-2513806" y="4342606"/>
            <a:ext cx="6858000" cy="1588"/>
          </a:xfrm>
          <a:prstGeom prst="line">
            <a:avLst/>
          </a:prstGeom>
          <a:ln w="76200">
            <a:gradFill flip="none" rotWithShape="1">
              <a:gsLst>
                <a:gs pos="0">
                  <a:srgbClr val="94ACD0">
                    <a:alpha val="0"/>
                  </a:srgbClr>
                </a:gs>
                <a:gs pos="50000">
                  <a:srgbClr val="94ACD0"/>
                </a:gs>
                <a:gs pos="99000">
                  <a:srgbClr val="94ACD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90600" y="2819400"/>
            <a:ext cx="2438400" cy="2438400"/>
          </a:xfrm>
          <a:prstGeom prst="rect">
            <a:avLst/>
          </a:prstGeom>
          <a:gradFill flip="none" rotWithShape="1">
            <a:lin ang="16200000" scaled="1"/>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t>Autosomal  dominant and an age at onset of 25 years or younger.</a:t>
            </a:r>
          </a:p>
          <a:p>
            <a:pPr algn="ctr"/>
            <a:endParaRPr lang="en-US" sz="3200" dirty="0">
              <a:solidFill>
                <a:prstClr val="white"/>
              </a:solidFill>
            </a:endParaRPr>
          </a:p>
        </p:txBody>
      </p:sp>
      <p:cxnSp>
        <p:nvCxnSpPr>
          <p:cNvPr id="7" name="Straight Connector 6"/>
          <p:cNvCxnSpPr/>
          <p:nvPr/>
        </p:nvCxnSpPr>
        <p:spPr>
          <a:xfrm rot="5400000">
            <a:off x="229394" y="4342606"/>
            <a:ext cx="6858000" cy="1588"/>
          </a:xfrm>
          <a:prstGeom prst="line">
            <a:avLst/>
          </a:prstGeom>
          <a:ln w="76200">
            <a:gradFill flip="none" rotWithShape="1">
              <a:gsLst>
                <a:gs pos="0">
                  <a:schemeClr val="accent1">
                    <a:tint val="66000"/>
                    <a:satMod val="160000"/>
                    <a:alpha val="0"/>
                  </a:schemeClr>
                </a:gs>
                <a:gs pos="50000">
                  <a:schemeClr val="bg1">
                    <a:lumMod val="75000"/>
                  </a:schemeClr>
                </a:gs>
                <a:gs pos="99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33800" y="2819400"/>
            <a:ext cx="2362200" cy="24384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dirty="0"/>
          </a:p>
          <a:p>
            <a:pPr algn="ctr"/>
            <a:r>
              <a:rPr lang="en-US" sz="2400" dirty="0"/>
              <a:t>Non-obese and impaired glucose-induced secretion of insulin.</a:t>
            </a:r>
          </a:p>
          <a:p>
            <a:pPr algn="ctr"/>
            <a:endParaRPr lang="en-US" sz="3600" dirty="0">
              <a:solidFill>
                <a:prstClr val="white"/>
              </a:solidFill>
            </a:endParaRPr>
          </a:p>
        </p:txBody>
      </p:sp>
      <p:cxnSp>
        <p:nvCxnSpPr>
          <p:cNvPr id="9" name="Straight Connector 8"/>
          <p:cNvCxnSpPr/>
          <p:nvPr/>
        </p:nvCxnSpPr>
        <p:spPr>
          <a:xfrm rot="5400000">
            <a:off x="2894805" y="4342606"/>
            <a:ext cx="6858000" cy="1588"/>
          </a:xfrm>
          <a:prstGeom prst="line">
            <a:avLst/>
          </a:prstGeom>
          <a:ln w="76200">
            <a:gradFill flip="none" rotWithShape="1">
              <a:gsLst>
                <a:gs pos="0">
                  <a:schemeClr val="accent5">
                    <a:lumMod val="60000"/>
                    <a:lumOff val="40000"/>
                    <a:alpha val="0"/>
                  </a:schemeClr>
                </a:gs>
                <a:gs pos="50000">
                  <a:schemeClr val="accent5">
                    <a:lumMod val="60000"/>
                    <a:lumOff val="40000"/>
                  </a:schemeClr>
                </a:gs>
                <a:gs pos="99000">
                  <a:schemeClr val="accent5">
                    <a:lumMod val="60000"/>
                    <a:lumOff val="4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402388" y="2819400"/>
            <a:ext cx="2360612" cy="24384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t>Mutations  of a transcription factor that regulates islet gene expression.</a:t>
            </a:r>
          </a:p>
          <a:p>
            <a:pPr algn="ctr"/>
            <a:endParaRPr lang="en-US" sz="3200" dirty="0">
              <a:solidFill>
                <a:prstClr val="white"/>
              </a:solidFill>
            </a:endParaRPr>
          </a:p>
        </p:txBody>
      </p:sp>
    </p:spTree>
    <p:extLst>
      <p:ext uri="{BB962C8B-B14F-4D97-AF65-F5344CB8AC3E}">
        <p14:creationId xmlns:p14="http://schemas.microsoft.com/office/powerpoint/2010/main" xmlns="" val="92894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5"/>
                                        </p:tgtEl>
                                      </p:cBhvr>
                                      <p:by x="100000" y="25000"/>
                                    </p:animScale>
                                  </p:childTnLst>
                                </p:cTn>
                              </p:par>
                            </p:childTnLst>
                          </p:cTn>
                        </p:par>
                        <p:par>
                          <p:cTn id="11" fill="hold">
                            <p:stCondLst>
                              <p:cond delay="1500"/>
                            </p:stCondLst>
                            <p:childTnLst>
                              <p:par>
                                <p:cTn id="12" presetID="17"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ppt_w/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childTnLst>
                                </p:cTn>
                              </p:par>
                              <p:par>
                                <p:cTn id="18" presetID="2" presetClass="entr" presetSubtype="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ppt_x"/>
                                          </p:val>
                                        </p:tav>
                                        <p:tav tm="100000">
                                          <p:val>
                                            <p:strVal val="#ppt_x"/>
                                          </p:val>
                                        </p:tav>
                                      </p:tavLst>
                                    </p:anim>
                                    <p:anim calcmode="lin" valueType="num">
                                      <p:cBhvr additive="base">
                                        <p:cTn id="21" dur="1000" fill="hold"/>
                                        <p:tgtEl>
                                          <p:spTgt spid="7"/>
                                        </p:tgtEl>
                                        <p:attrNameLst>
                                          <p:attrName>ppt_y</p:attrName>
                                        </p:attrNameLst>
                                      </p:cBhvr>
                                      <p:tavLst>
                                        <p:tav tm="0">
                                          <p:val>
                                            <p:strVal val="0-#ppt_h/2"/>
                                          </p:val>
                                        </p:tav>
                                        <p:tav tm="100000">
                                          <p:val>
                                            <p:strVal val="#ppt_y"/>
                                          </p:val>
                                        </p:tav>
                                      </p:tavLst>
                                    </p:anim>
                                  </p:childTnLst>
                                </p:cTn>
                              </p:par>
                              <p:par>
                                <p:cTn id="22" presetID="6" presetClass="emph" presetSubtype="0" fill="hold" nodeType="withEffect">
                                  <p:stCondLst>
                                    <p:cond delay="500"/>
                                  </p:stCondLst>
                                  <p:childTnLst>
                                    <p:animScale>
                                      <p:cBhvr>
                                        <p:cTn id="23" dur="1000" fill="hold"/>
                                        <p:tgtEl>
                                          <p:spTgt spid="7"/>
                                        </p:tgtEl>
                                      </p:cBhvr>
                                      <p:by x="100000" y="25000"/>
                                    </p:animScale>
                                  </p:childTnLst>
                                </p:cTn>
                              </p:par>
                            </p:childTnLst>
                          </p:cTn>
                        </p:par>
                        <p:par>
                          <p:cTn id="24" fill="hold">
                            <p:stCondLst>
                              <p:cond delay="3000"/>
                            </p:stCondLst>
                            <p:childTnLst>
                              <p:par>
                                <p:cTn id="25" presetID="17"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ppt_x</p:attrName>
                                        </p:attrNameLst>
                                      </p:cBhvr>
                                      <p:tavLst>
                                        <p:tav tm="0">
                                          <p:val>
                                            <p:strVal val="#ppt_x-#ppt_w/2"/>
                                          </p:val>
                                        </p:tav>
                                        <p:tav tm="100000">
                                          <p:val>
                                            <p:strVal val="#ppt_x"/>
                                          </p:val>
                                        </p:tav>
                                      </p:tavLst>
                                    </p:anim>
                                    <p:anim calcmode="lin" valueType="num">
                                      <p:cBhvr>
                                        <p:cTn id="28" dur="1000" fill="hold"/>
                                        <p:tgtEl>
                                          <p:spTgt spid="8"/>
                                        </p:tgtEl>
                                        <p:attrNameLst>
                                          <p:attrName>ppt_y</p:attrName>
                                        </p:attrNameLst>
                                      </p:cBhvr>
                                      <p:tavLst>
                                        <p:tav tm="0">
                                          <p:val>
                                            <p:strVal val="#ppt_y"/>
                                          </p:val>
                                        </p:tav>
                                        <p:tav tm="100000">
                                          <p:val>
                                            <p:strVal val="#ppt_y"/>
                                          </p:val>
                                        </p:tav>
                                      </p:tavLst>
                                    </p:anim>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childTnLst>
                                </p:cTn>
                              </p:par>
                              <p:par>
                                <p:cTn id="31" presetID="2" presetClass="entr" presetSubtype="1"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ppt_x"/>
                                          </p:val>
                                        </p:tav>
                                        <p:tav tm="100000">
                                          <p:val>
                                            <p:strVal val="#ppt_x"/>
                                          </p:val>
                                        </p:tav>
                                      </p:tavLst>
                                    </p:anim>
                                    <p:anim calcmode="lin" valueType="num">
                                      <p:cBhvr additive="base">
                                        <p:cTn id="34" dur="1000" fill="hold"/>
                                        <p:tgtEl>
                                          <p:spTgt spid="9"/>
                                        </p:tgtEl>
                                        <p:attrNameLst>
                                          <p:attrName>ppt_y</p:attrName>
                                        </p:attrNameLst>
                                      </p:cBhvr>
                                      <p:tavLst>
                                        <p:tav tm="0">
                                          <p:val>
                                            <p:strVal val="0-#ppt_h/2"/>
                                          </p:val>
                                        </p:tav>
                                        <p:tav tm="100000">
                                          <p:val>
                                            <p:strVal val="#ppt_y"/>
                                          </p:val>
                                        </p:tav>
                                      </p:tavLst>
                                    </p:anim>
                                  </p:childTnLst>
                                </p:cTn>
                              </p:par>
                              <p:par>
                                <p:cTn id="35" presetID="6" presetClass="emph" presetSubtype="0" fill="hold" nodeType="withEffect">
                                  <p:stCondLst>
                                    <p:cond delay="500"/>
                                  </p:stCondLst>
                                  <p:childTnLst>
                                    <p:animScale>
                                      <p:cBhvr>
                                        <p:cTn id="36" dur="1000" fill="hold"/>
                                        <p:tgtEl>
                                          <p:spTgt spid="9"/>
                                        </p:tgtEl>
                                      </p:cBhvr>
                                      <p:by x="100000" y="25000"/>
                                    </p:animScale>
                                  </p:childTnLst>
                                </p:cTn>
                              </p:par>
                            </p:childTnLst>
                          </p:cTn>
                        </p:par>
                        <p:par>
                          <p:cTn id="37" fill="hold">
                            <p:stCondLst>
                              <p:cond delay="4500"/>
                            </p:stCondLst>
                            <p:childTnLst>
                              <p:par>
                                <p:cTn id="38" presetID="17"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ppt_x</p:attrName>
                                        </p:attrNameLst>
                                      </p:cBhvr>
                                      <p:tavLst>
                                        <p:tav tm="0">
                                          <p:val>
                                            <p:strVal val="#ppt_x-#ppt_w/2"/>
                                          </p:val>
                                        </p:tav>
                                        <p:tav tm="100000">
                                          <p:val>
                                            <p:strVal val="#ppt_x"/>
                                          </p:val>
                                        </p:tav>
                                      </p:tavLst>
                                    </p:anim>
                                    <p:anim calcmode="lin" valueType="num">
                                      <p:cBhvr>
                                        <p:cTn id="41" dur="1000" fill="hold"/>
                                        <p:tgtEl>
                                          <p:spTgt spid="10"/>
                                        </p:tgtEl>
                                        <p:attrNameLst>
                                          <p:attrName>ppt_y</p:attrName>
                                        </p:attrNameLst>
                                      </p:cBhvr>
                                      <p:tavLst>
                                        <p:tav tm="0">
                                          <p:val>
                                            <p:strVal val="#ppt_y"/>
                                          </p:val>
                                        </p:tav>
                                        <p:tav tm="100000">
                                          <p:val>
                                            <p:strVal val="#ppt_y"/>
                                          </p:val>
                                        </p:tav>
                                      </p:tavLst>
                                    </p:anim>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989211680"/>
              </p:ext>
            </p:extLst>
          </p:nvPr>
        </p:nvGraphicFramePr>
        <p:xfrm>
          <a:off x="457200" y="228600"/>
          <a:ext cx="82296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graphicEl>
                                              <a:dgm id="{16D2B688-C5BD-43BA-88A2-CB92E14A69F7}"/>
                                            </p:graphicEl>
                                          </p:spTgt>
                                        </p:tgtEl>
                                        <p:attrNameLst>
                                          <p:attrName>style.visibility</p:attrName>
                                        </p:attrNameLst>
                                      </p:cBhvr>
                                      <p:to>
                                        <p:strVal val="visible"/>
                                      </p:to>
                                    </p:set>
                                    <p:animEffect transition="in" filter="fade">
                                      <p:cBhvr>
                                        <p:cTn id="7" dur="1000"/>
                                        <p:tgtEl>
                                          <p:spTgt spid="4">
                                            <p:graphicEl>
                                              <a:dgm id="{16D2B688-C5BD-43BA-88A2-CB92E14A69F7}"/>
                                            </p:graphicEl>
                                          </p:spTgt>
                                        </p:tgtEl>
                                      </p:cBhvr>
                                    </p:animEffect>
                                    <p:anim calcmode="lin" valueType="num">
                                      <p:cBhvr>
                                        <p:cTn id="8" dur="1000" fill="hold"/>
                                        <p:tgtEl>
                                          <p:spTgt spid="4">
                                            <p:graphicEl>
                                              <a:dgm id="{16D2B688-C5BD-43BA-88A2-CB92E14A69F7}"/>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6D2B688-C5BD-43BA-88A2-CB92E14A69F7}"/>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graphicEl>
                                              <a:dgm id="{92E10BF5-858D-4D0A-8F37-1387B463DBB4}"/>
                                            </p:graphicEl>
                                          </p:spTgt>
                                        </p:tgtEl>
                                        <p:attrNameLst>
                                          <p:attrName>style.visibility</p:attrName>
                                        </p:attrNameLst>
                                      </p:cBhvr>
                                      <p:to>
                                        <p:strVal val="visible"/>
                                      </p:to>
                                    </p:set>
                                    <p:animEffect transition="in" filter="fade">
                                      <p:cBhvr>
                                        <p:cTn id="12" dur="1000"/>
                                        <p:tgtEl>
                                          <p:spTgt spid="4">
                                            <p:graphicEl>
                                              <a:dgm id="{92E10BF5-858D-4D0A-8F37-1387B463DBB4}"/>
                                            </p:graphicEl>
                                          </p:spTgt>
                                        </p:tgtEl>
                                      </p:cBhvr>
                                    </p:animEffect>
                                    <p:anim calcmode="lin" valueType="num">
                                      <p:cBhvr>
                                        <p:cTn id="13" dur="1000" fill="hold"/>
                                        <p:tgtEl>
                                          <p:spTgt spid="4">
                                            <p:graphicEl>
                                              <a:dgm id="{92E10BF5-858D-4D0A-8F37-1387B463DBB4}"/>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92E10BF5-858D-4D0A-8F37-1387B463DBB4}"/>
                                            </p:graphic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graphicEl>
                                              <a:dgm id="{3A0A2982-7DE9-4942-BC29-E8906127DA19}"/>
                                            </p:graphicEl>
                                          </p:spTgt>
                                        </p:tgtEl>
                                        <p:attrNameLst>
                                          <p:attrName>style.visibility</p:attrName>
                                        </p:attrNameLst>
                                      </p:cBhvr>
                                      <p:to>
                                        <p:strVal val="visible"/>
                                      </p:to>
                                    </p:set>
                                    <p:animEffect transition="in" filter="fade">
                                      <p:cBhvr>
                                        <p:cTn id="17" dur="1000"/>
                                        <p:tgtEl>
                                          <p:spTgt spid="4">
                                            <p:graphicEl>
                                              <a:dgm id="{3A0A2982-7DE9-4942-BC29-E8906127DA19}"/>
                                            </p:graphicEl>
                                          </p:spTgt>
                                        </p:tgtEl>
                                      </p:cBhvr>
                                    </p:animEffect>
                                    <p:anim calcmode="lin" valueType="num">
                                      <p:cBhvr>
                                        <p:cTn id="18" dur="1000" fill="hold"/>
                                        <p:tgtEl>
                                          <p:spTgt spid="4">
                                            <p:graphicEl>
                                              <a:dgm id="{3A0A2982-7DE9-4942-BC29-E8906127DA19}"/>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3A0A2982-7DE9-4942-BC29-E8906127DA19}"/>
                                            </p:graphic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
                                            <p:graphicEl>
                                              <a:dgm id="{3A09E72E-EE3D-4475-8F18-B070B7BB7C25}"/>
                                            </p:graphicEl>
                                          </p:spTgt>
                                        </p:tgtEl>
                                        <p:attrNameLst>
                                          <p:attrName>style.visibility</p:attrName>
                                        </p:attrNameLst>
                                      </p:cBhvr>
                                      <p:to>
                                        <p:strVal val="visible"/>
                                      </p:to>
                                    </p:set>
                                    <p:animEffect transition="in" filter="fade">
                                      <p:cBhvr>
                                        <p:cTn id="22" dur="1000"/>
                                        <p:tgtEl>
                                          <p:spTgt spid="4">
                                            <p:graphicEl>
                                              <a:dgm id="{3A09E72E-EE3D-4475-8F18-B070B7BB7C25}"/>
                                            </p:graphicEl>
                                          </p:spTgt>
                                        </p:tgtEl>
                                      </p:cBhvr>
                                    </p:animEffect>
                                    <p:anim calcmode="lin" valueType="num">
                                      <p:cBhvr>
                                        <p:cTn id="23" dur="1000" fill="hold"/>
                                        <p:tgtEl>
                                          <p:spTgt spid="4">
                                            <p:graphicEl>
                                              <a:dgm id="{3A09E72E-EE3D-4475-8F18-B070B7BB7C25}"/>
                                            </p:graphicEl>
                                          </p:spTgt>
                                        </p:tgtEl>
                                        <p:attrNameLst>
                                          <p:attrName>ppt_x</p:attrName>
                                        </p:attrNameLst>
                                      </p:cBhvr>
                                      <p:tavLst>
                                        <p:tav tm="0">
                                          <p:val>
                                            <p:strVal val="#ppt_x"/>
                                          </p:val>
                                        </p:tav>
                                        <p:tav tm="100000">
                                          <p:val>
                                            <p:strVal val="#ppt_x"/>
                                          </p:val>
                                        </p:tav>
                                      </p:tavLst>
                                    </p:anim>
                                    <p:anim calcmode="lin" valueType="num">
                                      <p:cBhvr>
                                        <p:cTn id="24" dur="1000" fill="hold"/>
                                        <p:tgtEl>
                                          <p:spTgt spid="4">
                                            <p:graphicEl>
                                              <a:dgm id="{3A09E72E-EE3D-4475-8F18-B070B7BB7C25}"/>
                                            </p:graphic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
                                            <p:graphicEl>
                                              <a:dgm id="{F9B5BDB2-103F-43A5-921E-AA61E80731BE}"/>
                                            </p:graphicEl>
                                          </p:spTgt>
                                        </p:tgtEl>
                                        <p:attrNameLst>
                                          <p:attrName>style.visibility</p:attrName>
                                        </p:attrNameLst>
                                      </p:cBhvr>
                                      <p:to>
                                        <p:strVal val="visible"/>
                                      </p:to>
                                    </p:set>
                                    <p:animEffect transition="in" filter="fade">
                                      <p:cBhvr>
                                        <p:cTn id="27" dur="1000"/>
                                        <p:tgtEl>
                                          <p:spTgt spid="4">
                                            <p:graphicEl>
                                              <a:dgm id="{F9B5BDB2-103F-43A5-921E-AA61E80731BE}"/>
                                            </p:graphicEl>
                                          </p:spTgt>
                                        </p:tgtEl>
                                      </p:cBhvr>
                                    </p:animEffect>
                                    <p:anim calcmode="lin" valueType="num">
                                      <p:cBhvr>
                                        <p:cTn id="28" dur="1000" fill="hold"/>
                                        <p:tgtEl>
                                          <p:spTgt spid="4">
                                            <p:graphicEl>
                                              <a:dgm id="{F9B5BDB2-103F-43A5-921E-AA61E80731BE}"/>
                                            </p:graphicEl>
                                          </p:spTgt>
                                        </p:tgtEl>
                                        <p:attrNameLst>
                                          <p:attrName>ppt_x</p:attrName>
                                        </p:attrNameLst>
                                      </p:cBhvr>
                                      <p:tavLst>
                                        <p:tav tm="0">
                                          <p:val>
                                            <p:strVal val="#ppt_x"/>
                                          </p:val>
                                        </p:tav>
                                        <p:tav tm="100000">
                                          <p:val>
                                            <p:strVal val="#ppt_x"/>
                                          </p:val>
                                        </p:tav>
                                      </p:tavLst>
                                    </p:anim>
                                    <p:anim calcmode="lin" valueType="num">
                                      <p:cBhvr>
                                        <p:cTn id="29" dur="1000" fill="hold"/>
                                        <p:tgtEl>
                                          <p:spTgt spid="4">
                                            <p:graphicEl>
                                              <a:dgm id="{F9B5BDB2-103F-43A5-921E-AA61E80731BE}"/>
                                            </p:graphic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
                                            <p:graphicEl>
                                              <a:dgm id="{BD3FA6E1-063D-4908-8308-D484BBA380B5}"/>
                                            </p:graphicEl>
                                          </p:spTgt>
                                        </p:tgtEl>
                                        <p:attrNameLst>
                                          <p:attrName>style.visibility</p:attrName>
                                        </p:attrNameLst>
                                      </p:cBhvr>
                                      <p:to>
                                        <p:strVal val="visible"/>
                                      </p:to>
                                    </p:set>
                                    <p:animEffect transition="in" filter="fade">
                                      <p:cBhvr>
                                        <p:cTn id="32" dur="1000"/>
                                        <p:tgtEl>
                                          <p:spTgt spid="4">
                                            <p:graphicEl>
                                              <a:dgm id="{BD3FA6E1-063D-4908-8308-D484BBA380B5}"/>
                                            </p:graphicEl>
                                          </p:spTgt>
                                        </p:tgtEl>
                                      </p:cBhvr>
                                    </p:animEffect>
                                    <p:anim calcmode="lin" valueType="num">
                                      <p:cBhvr>
                                        <p:cTn id="33" dur="1000" fill="hold"/>
                                        <p:tgtEl>
                                          <p:spTgt spid="4">
                                            <p:graphicEl>
                                              <a:dgm id="{BD3FA6E1-063D-4908-8308-D484BBA380B5}"/>
                                            </p:graphicEl>
                                          </p:spTgt>
                                        </p:tgtEl>
                                        <p:attrNameLst>
                                          <p:attrName>ppt_x</p:attrName>
                                        </p:attrNameLst>
                                      </p:cBhvr>
                                      <p:tavLst>
                                        <p:tav tm="0">
                                          <p:val>
                                            <p:strVal val="#ppt_x"/>
                                          </p:val>
                                        </p:tav>
                                        <p:tav tm="100000">
                                          <p:val>
                                            <p:strVal val="#ppt_x"/>
                                          </p:val>
                                        </p:tav>
                                      </p:tavLst>
                                    </p:anim>
                                    <p:anim calcmode="lin" valueType="num">
                                      <p:cBhvr>
                                        <p:cTn id="34" dur="1000" fill="hold"/>
                                        <p:tgtEl>
                                          <p:spTgt spid="4">
                                            <p:graphicEl>
                                              <a:dgm id="{BD3FA6E1-063D-4908-8308-D484BBA380B5}"/>
                                            </p:graphic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
                                            <p:graphicEl>
                                              <a:dgm id="{FF102779-F154-47DB-9455-FF2916463868}"/>
                                            </p:graphicEl>
                                          </p:spTgt>
                                        </p:tgtEl>
                                        <p:attrNameLst>
                                          <p:attrName>style.visibility</p:attrName>
                                        </p:attrNameLst>
                                      </p:cBhvr>
                                      <p:to>
                                        <p:strVal val="visible"/>
                                      </p:to>
                                    </p:set>
                                    <p:animEffect transition="in" filter="fade">
                                      <p:cBhvr>
                                        <p:cTn id="37" dur="1000"/>
                                        <p:tgtEl>
                                          <p:spTgt spid="4">
                                            <p:graphicEl>
                                              <a:dgm id="{FF102779-F154-47DB-9455-FF2916463868}"/>
                                            </p:graphicEl>
                                          </p:spTgt>
                                        </p:tgtEl>
                                      </p:cBhvr>
                                    </p:animEffect>
                                    <p:anim calcmode="lin" valueType="num">
                                      <p:cBhvr>
                                        <p:cTn id="38" dur="1000" fill="hold"/>
                                        <p:tgtEl>
                                          <p:spTgt spid="4">
                                            <p:graphicEl>
                                              <a:dgm id="{FF102779-F154-47DB-9455-FF2916463868}"/>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FF102779-F154-47DB-9455-FF2916463868}"/>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8C8EA77B-42F4-4086-97CB-4B1AF7917622}"/>
                                            </p:graphicEl>
                                          </p:spTgt>
                                        </p:tgtEl>
                                        <p:attrNameLst>
                                          <p:attrName>style.visibility</p:attrName>
                                        </p:attrNameLst>
                                      </p:cBhvr>
                                      <p:to>
                                        <p:strVal val="visible"/>
                                      </p:to>
                                    </p:set>
                                    <p:animEffect transition="in" filter="fade">
                                      <p:cBhvr>
                                        <p:cTn id="42" dur="1000"/>
                                        <p:tgtEl>
                                          <p:spTgt spid="4">
                                            <p:graphicEl>
                                              <a:dgm id="{8C8EA77B-42F4-4086-97CB-4B1AF7917622}"/>
                                            </p:graphicEl>
                                          </p:spTgt>
                                        </p:tgtEl>
                                      </p:cBhvr>
                                    </p:animEffect>
                                    <p:anim calcmode="lin" valueType="num">
                                      <p:cBhvr>
                                        <p:cTn id="43" dur="1000" fill="hold"/>
                                        <p:tgtEl>
                                          <p:spTgt spid="4">
                                            <p:graphicEl>
                                              <a:dgm id="{8C8EA77B-42F4-4086-97CB-4B1AF7917622}"/>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8C8EA77B-42F4-4086-97CB-4B1AF7917622}"/>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4">
                                            <p:graphicEl>
                                              <a:dgm id="{D01CCB80-B8E4-4C0D-B57B-61DFBDAB21DF}"/>
                                            </p:graphicEl>
                                          </p:spTgt>
                                        </p:tgtEl>
                                        <p:attrNameLst>
                                          <p:attrName>style.visibility</p:attrName>
                                        </p:attrNameLst>
                                      </p:cBhvr>
                                      <p:to>
                                        <p:strVal val="visible"/>
                                      </p:to>
                                    </p:set>
                                    <p:animEffect transition="in" filter="fade">
                                      <p:cBhvr>
                                        <p:cTn id="47" dur="1000"/>
                                        <p:tgtEl>
                                          <p:spTgt spid="4">
                                            <p:graphicEl>
                                              <a:dgm id="{D01CCB80-B8E4-4C0D-B57B-61DFBDAB21DF}"/>
                                            </p:graphicEl>
                                          </p:spTgt>
                                        </p:tgtEl>
                                      </p:cBhvr>
                                    </p:animEffect>
                                    <p:anim calcmode="lin" valueType="num">
                                      <p:cBhvr>
                                        <p:cTn id="48" dur="1000" fill="hold"/>
                                        <p:tgtEl>
                                          <p:spTgt spid="4">
                                            <p:graphicEl>
                                              <a:dgm id="{D01CCB80-B8E4-4C0D-B57B-61DFBDAB21DF}"/>
                                            </p:graphicEl>
                                          </p:spTgt>
                                        </p:tgtEl>
                                        <p:attrNameLst>
                                          <p:attrName>ppt_x</p:attrName>
                                        </p:attrNameLst>
                                      </p:cBhvr>
                                      <p:tavLst>
                                        <p:tav tm="0">
                                          <p:val>
                                            <p:strVal val="#ppt_x"/>
                                          </p:val>
                                        </p:tav>
                                        <p:tav tm="100000">
                                          <p:val>
                                            <p:strVal val="#ppt_x"/>
                                          </p:val>
                                        </p:tav>
                                      </p:tavLst>
                                    </p:anim>
                                    <p:anim calcmode="lin" valueType="num">
                                      <p:cBhvr>
                                        <p:cTn id="49" dur="1000" fill="hold"/>
                                        <p:tgtEl>
                                          <p:spTgt spid="4">
                                            <p:graphicEl>
                                              <a:dgm id="{D01CCB80-B8E4-4C0D-B57B-61DFBDAB21DF}"/>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4">
                                            <p:graphicEl>
                                              <a:dgm id="{B84EA2F8-25CD-4D3D-8D39-E3A29B9B44EE}"/>
                                            </p:graphicEl>
                                          </p:spTgt>
                                        </p:tgtEl>
                                        <p:attrNameLst>
                                          <p:attrName>style.visibility</p:attrName>
                                        </p:attrNameLst>
                                      </p:cBhvr>
                                      <p:to>
                                        <p:strVal val="visible"/>
                                      </p:to>
                                    </p:set>
                                    <p:animEffect transition="in" filter="fade">
                                      <p:cBhvr>
                                        <p:cTn id="54" dur="1000"/>
                                        <p:tgtEl>
                                          <p:spTgt spid="4">
                                            <p:graphicEl>
                                              <a:dgm id="{B84EA2F8-25CD-4D3D-8D39-E3A29B9B44EE}"/>
                                            </p:graphicEl>
                                          </p:spTgt>
                                        </p:tgtEl>
                                      </p:cBhvr>
                                    </p:animEffect>
                                    <p:anim calcmode="lin" valueType="num">
                                      <p:cBhvr>
                                        <p:cTn id="55" dur="1000" fill="hold"/>
                                        <p:tgtEl>
                                          <p:spTgt spid="4">
                                            <p:graphicEl>
                                              <a:dgm id="{B84EA2F8-25CD-4D3D-8D39-E3A29B9B44EE}"/>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B84EA2F8-25CD-4D3D-8D39-E3A29B9B44EE}"/>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4">
                                            <p:graphicEl>
                                              <a:dgm id="{224CB818-4F67-4336-A7C3-D0A845E70D5E}"/>
                                            </p:graphicEl>
                                          </p:spTgt>
                                        </p:tgtEl>
                                        <p:attrNameLst>
                                          <p:attrName>style.visibility</p:attrName>
                                        </p:attrNameLst>
                                      </p:cBhvr>
                                      <p:to>
                                        <p:strVal val="visible"/>
                                      </p:to>
                                    </p:set>
                                    <p:animEffect transition="in" filter="fade">
                                      <p:cBhvr>
                                        <p:cTn id="59" dur="1000"/>
                                        <p:tgtEl>
                                          <p:spTgt spid="4">
                                            <p:graphicEl>
                                              <a:dgm id="{224CB818-4F67-4336-A7C3-D0A845E70D5E}"/>
                                            </p:graphicEl>
                                          </p:spTgt>
                                        </p:tgtEl>
                                      </p:cBhvr>
                                    </p:animEffect>
                                    <p:anim calcmode="lin" valueType="num">
                                      <p:cBhvr>
                                        <p:cTn id="60" dur="1000" fill="hold"/>
                                        <p:tgtEl>
                                          <p:spTgt spid="4">
                                            <p:graphicEl>
                                              <a:dgm id="{224CB818-4F67-4336-A7C3-D0A845E70D5E}"/>
                                            </p:graphicEl>
                                          </p:spTgt>
                                        </p:tgtEl>
                                        <p:attrNameLst>
                                          <p:attrName>ppt_x</p:attrName>
                                        </p:attrNameLst>
                                      </p:cBhvr>
                                      <p:tavLst>
                                        <p:tav tm="0">
                                          <p:val>
                                            <p:strVal val="#ppt_x"/>
                                          </p:val>
                                        </p:tav>
                                        <p:tav tm="100000">
                                          <p:val>
                                            <p:strVal val="#ppt_x"/>
                                          </p:val>
                                        </p:tav>
                                      </p:tavLst>
                                    </p:anim>
                                    <p:anim calcmode="lin" valueType="num">
                                      <p:cBhvr>
                                        <p:cTn id="61" dur="1000" fill="hold"/>
                                        <p:tgtEl>
                                          <p:spTgt spid="4">
                                            <p:graphicEl>
                                              <a:dgm id="{224CB818-4F67-4336-A7C3-D0A845E70D5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0"/>
            <a:ext cx="8077200" cy="1200329"/>
          </a:xfrm>
          <a:prstGeom prst="rect">
            <a:avLst/>
          </a:prstGeom>
          <a:solidFill>
            <a:schemeClr val="accent5">
              <a:lumMod val="60000"/>
              <a:lumOff val="40000"/>
            </a:schemeClr>
          </a:solid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dirty="0">
                <a:ln w="0"/>
                <a:gradFill>
                  <a:gsLst>
                    <a:gs pos="0">
                      <a:prstClr val="black">
                        <a:lumMod val="65000"/>
                        <a:lumOff val="35000"/>
                      </a:prstClr>
                    </a:gs>
                    <a:gs pos="100000">
                      <a:prstClr val="black"/>
                    </a:gs>
                  </a:gsLst>
                  <a:lin ang="5400000" scaled="0"/>
                </a:gradFill>
                <a:effectLst>
                  <a:reflection blurRad="12700" stA="50000" endPos="50000" dist="5000" dir="5400000" sy="-100000" rotWithShape="0"/>
                </a:effectLst>
                <a:latin typeface="Arial Black" pitchFamily="34" charset="0"/>
              </a:rPr>
              <a:t>Type 1 dm</a:t>
            </a:r>
          </a:p>
        </p:txBody>
      </p:sp>
      <p:sp>
        <p:nvSpPr>
          <p:cNvPr id="5" name="Oval 4"/>
          <p:cNvSpPr/>
          <p:nvPr/>
        </p:nvSpPr>
        <p:spPr>
          <a:xfrm>
            <a:off x="685800" y="2438400"/>
            <a:ext cx="2116282" cy="1007918"/>
          </a:xfrm>
          <a:prstGeom prst="ellipse">
            <a:avLst/>
          </a:prstGeom>
          <a:gradFill flip="none" rotWithShape="1">
            <a:gsLst>
              <a:gs pos="0">
                <a:schemeClr val="bg1">
                  <a:alpha val="79000"/>
                </a:schemeClr>
              </a:gs>
              <a:gs pos="51000">
                <a:schemeClr val="bg1">
                  <a:alpha val="27000"/>
                </a:schemeClr>
              </a:gs>
              <a:gs pos="100000">
                <a:schemeClr val="tx1">
                  <a:alpha val="0"/>
                </a:schemeClr>
              </a:gs>
            </a:gsLst>
            <a:path path="circle">
              <a:fillToRect l="50000" t="50000" r="50000" b="50000"/>
            </a:path>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xit" presetSubtype="0" fill="hold" grpId="2" nodeType="withEffect">
                                  <p:stCondLst>
                                    <p:cond delay="4000"/>
                                  </p:stCondLst>
                                  <p:childTnLst>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par>
                                <p:cTn id="11" presetID="10" presetClass="entr" presetSubtype="0" fill="hold" grpId="3" nodeType="withEffect">
                                  <p:stCondLst>
                                    <p:cond delay="5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xit" presetSubtype="0" fill="hold" grpId="4" nodeType="withEffect">
                                  <p:stCondLst>
                                    <p:cond delay="7000"/>
                                  </p:stCondLst>
                                  <p:childTnLst>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par>
                                <p:cTn id="17" presetID="63" presetClass="path" presetSubtype="0" repeatCount="2000" accel="50000" decel="50000" autoRev="1" fill="hold" grpId="1" nodeType="withEffect">
                                  <p:stCondLst>
                                    <p:cond delay="0"/>
                                  </p:stCondLst>
                                  <p:childTnLst>
                                    <p:animMotion origin="layout" path="M 5E-6 1.60962E-6 L 0.62605 1.60962E-6 " pathEditMode="relative" rAng="0" ptsTypes="AA">
                                      <p:cBhvr>
                                        <p:cTn id="18" dur="2000" fill="hold"/>
                                        <p:tgtEl>
                                          <p:spTgt spid="5"/>
                                        </p:tgtEl>
                                        <p:attrNameLst>
                                          <p:attrName>ppt_x</p:attrName>
                                          <p:attrName>ppt_y</p:attrName>
                                        </p:attrNameLst>
                                      </p:cBhvr>
                                      <p:rCtr x="3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5" name="Object 3"/>
          <p:cNvGraphicFramePr>
            <a:graphicFrameLocks noGrp="1" noChangeAspect="1"/>
          </p:cNvGraphicFramePr>
          <p:nvPr>
            <p:ph type="clipArt" sz="half" idx="1"/>
          </p:nvPr>
        </p:nvGraphicFramePr>
        <p:xfrm>
          <a:off x="1844675" y="1827213"/>
          <a:ext cx="2633663" cy="4114800"/>
        </p:xfrm>
        <a:graphic>
          <a:graphicData uri="http://schemas.openxmlformats.org/presentationml/2006/ole">
            <p:oleObj spid="_x0000_s1026" name="Photo Editor Photo" r:id="rId3" imgW="1295238" imgH="1905266" progId="">
              <p:embed/>
            </p:oleObj>
          </a:graphicData>
        </a:graphic>
      </p:graphicFrame>
      <p:graphicFrame>
        <p:nvGraphicFramePr>
          <p:cNvPr id="49156" name="Object 4"/>
          <p:cNvGraphicFramePr>
            <a:graphicFrameLocks noGrp="1" noChangeAspect="1"/>
          </p:cNvGraphicFramePr>
          <p:nvPr>
            <p:ph type="body" sz="half" idx="2"/>
          </p:nvPr>
        </p:nvGraphicFramePr>
        <p:xfrm>
          <a:off x="5099050" y="1874838"/>
          <a:ext cx="3584575" cy="4019550"/>
        </p:xfrm>
        <a:graphic>
          <a:graphicData uri="http://schemas.openxmlformats.org/presentationml/2006/ole">
            <p:oleObj spid="_x0000_s1027" name="Photo Editor Photo" r:id="rId4" imgW="1905266" imgH="2010056" progId="">
              <p:embed/>
            </p:oleObj>
          </a:graphicData>
        </a:graphic>
      </p:graphicFrame>
      <p:sp>
        <p:nvSpPr>
          <p:cNvPr id="5" name="Rectangle 4"/>
          <p:cNvSpPr/>
          <p:nvPr/>
        </p:nvSpPr>
        <p:spPr>
          <a:xfrm>
            <a:off x="0" y="0"/>
            <a:ext cx="9144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p:cNvSpPr/>
          <p:nvPr/>
        </p:nvSpPr>
        <p:spPr>
          <a:xfrm>
            <a:off x="0" y="6477000"/>
            <a:ext cx="914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Rectangle 2"/>
          <p:cNvSpPr>
            <a:spLocks noGrp="1" noChangeArrowheads="1"/>
          </p:cNvSpPr>
          <p:nvPr>
            <p:ph type="title"/>
          </p:nvPr>
        </p:nvSpPr>
        <p:spPr>
          <a:xfrm>
            <a:off x="1071538" y="285728"/>
            <a:ext cx="7313612" cy="1143000"/>
          </a:xfrm>
        </p:spPr>
        <p:txBody>
          <a:bodyPr>
            <a:normAutofit/>
          </a:bodyPr>
          <a:lstStyle/>
          <a:p>
            <a:r>
              <a:rPr lang="en-US" sz="4000" b="1" dirty="0">
                <a:solidFill>
                  <a:srgbClr val="FF0000"/>
                </a:solidFill>
                <a:latin typeface="Verdana" pitchFamily="34" charset="0"/>
                <a:ea typeface="Verdana" pitchFamily="34" charset="0"/>
                <a:cs typeface="Verdana" pitchFamily="34" charset="0"/>
              </a:rPr>
              <a:t>Type I Diabetes Cell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4160875"/>
            <a:ext cx="9144000" cy="1477925"/>
          </a:xfrm>
          <a:prstGeom prst="rect">
            <a:avLst/>
          </a:prstGeom>
          <a:solidFill>
            <a:srgbClr val="89E3E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95000"/>
                    <a:lumOff val="5000"/>
                  </a:schemeClr>
                </a:solidFill>
              </a:rPr>
              <a:t>This form of diabetes is immune-mediated in over 90% of cases and idiopathic in less than 10%.</a:t>
            </a:r>
          </a:p>
        </p:txBody>
      </p:sp>
      <p:sp>
        <p:nvSpPr>
          <p:cNvPr id="29" name="Round Diagonal Corner Rectangle 28"/>
          <p:cNvSpPr/>
          <p:nvPr/>
        </p:nvSpPr>
        <p:spPr>
          <a:xfrm>
            <a:off x="1043375" y="1607278"/>
            <a:ext cx="2121002" cy="2126522"/>
          </a:xfrm>
          <a:prstGeom prst="round2DiagRect">
            <a:avLst>
              <a:gd name="adj1" fmla="val 7644"/>
              <a:gd name="adj2" fmla="val 0"/>
            </a:avLst>
          </a:prstGeom>
          <a:noFill/>
          <a:ln w="127000" cap="rnd">
            <a:solidFill>
              <a:srgbClr val="89E3E7"/>
            </a:solidFill>
          </a:ln>
          <a:effectLst>
            <a:reflection blurRad="6350" stA="52000" endA="300" endPos="35000" dir="5400000" sy="-100000" algn="bl" rotWithShape="0"/>
          </a:effectLst>
          <a:scene3d>
            <a:camera prst="orthographicFront"/>
            <a:lightRig rig="soft" dir="t"/>
          </a:scene3d>
          <a:sp3d prstMaterial="matte">
            <a:bevelT w="127000" h="127000"/>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rPr>
              <a:t>Polyuria, polydipsia, and weight loss associated with </a:t>
            </a:r>
            <a:r>
              <a:rPr lang="en-US" sz="2000" u="sng" dirty="0">
                <a:solidFill>
                  <a:schemeClr val="tx1">
                    <a:lumMod val="95000"/>
                    <a:lumOff val="5000"/>
                  </a:schemeClr>
                </a:solidFill>
              </a:rPr>
              <a:t>RPG200 mg/</a:t>
            </a:r>
            <a:r>
              <a:rPr lang="en-US" sz="2000" u="sng" dirty="0" err="1">
                <a:solidFill>
                  <a:schemeClr val="tx1">
                    <a:lumMod val="95000"/>
                    <a:lumOff val="5000"/>
                  </a:schemeClr>
                </a:solidFill>
              </a:rPr>
              <a:t>dL</a:t>
            </a:r>
            <a:r>
              <a:rPr lang="en-US" sz="2000" dirty="0">
                <a:solidFill>
                  <a:schemeClr val="tx1">
                    <a:lumMod val="95000"/>
                    <a:lumOff val="5000"/>
                  </a:schemeClr>
                </a:solidFill>
              </a:rPr>
              <a:t>. </a:t>
            </a:r>
            <a:endParaRPr lang="en-US" sz="2800" dirty="0">
              <a:solidFill>
                <a:schemeClr val="tx1">
                  <a:lumMod val="95000"/>
                  <a:lumOff val="5000"/>
                </a:schemeClr>
              </a:solidFill>
            </a:endParaRPr>
          </a:p>
          <a:p>
            <a:pPr algn="ctr"/>
            <a:endParaRPr lang="en-US" sz="2800" dirty="0">
              <a:solidFill>
                <a:schemeClr val="bg1">
                  <a:lumMod val="65000"/>
                </a:schemeClr>
              </a:solidFill>
              <a:latin typeface="Gill Sans MT Condensed" pitchFamily="34" charset="0"/>
            </a:endParaRPr>
          </a:p>
        </p:txBody>
      </p:sp>
      <p:sp>
        <p:nvSpPr>
          <p:cNvPr id="30" name="Round Diagonal Corner Rectangle 29"/>
          <p:cNvSpPr/>
          <p:nvPr/>
        </p:nvSpPr>
        <p:spPr>
          <a:xfrm>
            <a:off x="3510128" y="1988278"/>
            <a:ext cx="2121002" cy="2126522"/>
          </a:xfrm>
          <a:prstGeom prst="round2DiagRect">
            <a:avLst>
              <a:gd name="adj1" fmla="val 7142"/>
              <a:gd name="adj2" fmla="val 0"/>
            </a:avLst>
          </a:prstGeom>
          <a:noFill/>
          <a:ln w="127000" cap="rnd">
            <a:solidFill>
              <a:srgbClr val="89E3E7"/>
            </a:solidFill>
          </a:ln>
          <a:effectLst>
            <a:reflection blurRad="6350" stA="52000" endA="300" endPos="35000" dir="5400000" sy="-100000" algn="bl" rotWithShape="0"/>
          </a:effectLst>
          <a:scene3d>
            <a:camera prst="orthographicFront"/>
            <a:lightRig rig="soft" dir="t"/>
          </a:scene3d>
          <a:sp3d prstMaterial="matte">
            <a:bevelT w="127000" h="127000"/>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latin typeface="Gill Sans MT Condensed" pitchFamily="34" charset="0"/>
              </a:rPr>
              <a:t>FPG&gt;126 mg/dl </a:t>
            </a:r>
            <a:r>
              <a:rPr lang="en-US" sz="2400" u="sng" dirty="0">
                <a:solidFill>
                  <a:schemeClr val="tx1">
                    <a:lumMod val="95000"/>
                    <a:lumOff val="5000"/>
                  </a:schemeClr>
                </a:solidFill>
                <a:latin typeface="Gill Sans MT Condensed" pitchFamily="34" charset="0"/>
              </a:rPr>
              <a:t>more than one occasion </a:t>
            </a:r>
            <a:endParaRPr lang="en-US" sz="1400" u="sng" dirty="0">
              <a:solidFill>
                <a:schemeClr val="tx1">
                  <a:lumMod val="95000"/>
                  <a:lumOff val="5000"/>
                </a:schemeClr>
              </a:solidFill>
            </a:endParaRPr>
          </a:p>
        </p:txBody>
      </p:sp>
      <p:sp>
        <p:nvSpPr>
          <p:cNvPr id="31" name="Round Diagonal Corner Rectangle 30"/>
          <p:cNvSpPr/>
          <p:nvPr/>
        </p:nvSpPr>
        <p:spPr>
          <a:xfrm>
            <a:off x="5976881" y="1607278"/>
            <a:ext cx="2121002" cy="2126522"/>
          </a:xfrm>
          <a:prstGeom prst="round2DiagRect">
            <a:avLst>
              <a:gd name="adj1" fmla="val 8646"/>
              <a:gd name="adj2" fmla="val 0"/>
            </a:avLst>
          </a:prstGeom>
          <a:noFill/>
          <a:ln w="127000" cap="rnd">
            <a:solidFill>
              <a:srgbClr val="89E3E7"/>
            </a:solidFill>
          </a:ln>
          <a:effectLst>
            <a:reflection blurRad="6350" stA="52000" endA="300" endPos="35000" dir="5400000" sy="-100000" algn="bl" rotWithShape="0"/>
          </a:effectLst>
          <a:scene3d>
            <a:camera prst="orthographicFront"/>
            <a:lightRig rig="soft" dir="t"/>
          </a:scene3d>
          <a:sp3d prstMaterial="matte">
            <a:bevelT w="127000" h="127000"/>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95000"/>
                    <a:lumOff val="5000"/>
                  </a:schemeClr>
                </a:solidFill>
              </a:rPr>
              <a:t>Islet autoantibodis are frequently present.</a:t>
            </a:r>
          </a:p>
        </p:txBody>
      </p:sp>
      <p:grpSp>
        <p:nvGrpSpPr>
          <p:cNvPr id="2" name="Group 14"/>
          <p:cNvGrpSpPr/>
          <p:nvPr/>
        </p:nvGrpSpPr>
        <p:grpSpPr>
          <a:xfrm>
            <a:off x="5138351" y="5768162"/>
            <a:ext cx="3624649" cy="404038"/>
            <a:chOff x="5232189" y="4837812"/>
            <a:chExt cx="3624649" cy="404038"/>
          </a:xfrm>
        </p:grpSpPr>
        <p:sp>
          <p:nvSpPr>
            <p:cNvPr id="33" name="Round Diagonal Corner Rectangle 32"/>
            <p:cNvSpPr/>
            <p:nvPr/>
          </p:nvSpPr>
          <p:spPr>
            <a:xfrm>
              <a:off x="5232189" y="4837812"/>
              <a:ext cx="402989" cy="404038"/>
            </a:xfrm>
            <a:prstGeom prst="round2DiagRect">
              <a:avLst>
                <a:gd name="adj1" fmla="val 16667"/>
                <a:gd name="adj2" fmla="val 0"/>
              </a:avLst>
            </a:prstGeom>
            <a:solidFill>
              <a:srgbClr val="EAEAEA">
                <a:alpha val="40000"/>
              </a:srgbClr>
            </a:solidFill>
            <a:ln w="127000" cap="rnd">
              <a:noFill/>
            </a:ln>
            <a:effectLst/>
            <a:scene3d>
              <a:camera prst="orthographicFront"/>
              <a:lightRig rig="soft" dir="t"/>
            </a:scene3d>
            <a:sp3d prstMaterial="matte">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a:off x="5769132" y="4837812"/>
              <a:ext cx="402989" cy="404038"/>
            </a:xfrm>
            <a:prstGeom prst="round2DiagRect">
              <a:avLst>
                <a:gd name="adj1" fmla="val 16667"/>
                <a:gd name="adj2" fmla="val 0"/>
              </a:avLst>
            </a:prstGeom>
            <a:solidFill>
              <a:srgbClr val="EAEAEA">
                <a:alpha val="40000"/>
              </a:srgbClr>
            </a:solidFill>
            <a:ln w="127000" cap="rnd">
              <a:noFill/>
            </a:ln>
            <a:effectLst/>
            <a:scene3d>
              <a:camera prst="orthographicFront"/>
              <a:lightRig rig="soft" dir="t"/>
            </a:scene3d>
            <a:sp3d prstMaterial="matte">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p:cNvSpPr/>
            <p:nvPr/>
          </p:nvSpPr>
          <p:spPr>
            <a:xfrm>
              <a:off x="6306075" y="4837812"/>
              <a:ext cx="402989" cy="404038"/>
            </a:xfrm>
            <a:prstGeom prst="round2DiagRect">
              <a:avLst>
                <a:gd name="adj1" fmla="val 16667"/>
                <a:gd name="adj2" fmla="val 0"/>
              </a:avLst>
            </a:prstGeom>
            <a:solidFill>
              <a:srgbClr val="EAEAEA">
                <a:alpha val="40000"/>
              </a:srgbClr>
            </a:solidFill>
            <a:ln w="127000" cap="rnd">
              <a:noFill/>
            </a:ln>
            <a:effectLst/>
            <a:scene3d>
              <a:camera prst="orthographicFront"/>
              <a:lightRig rig="soft" dir="t"/>
            </a:scene3d>
            <a:sp3d prstMaterial="matte">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a:off x="6843018" y="4837812"/>
              <a:ext cx="402989" cy="404038"/>
            </a:xfrm>
            <a:prstGeom prst="round2DiagRect">
              <a:avLst>
                <a:gd name="adj1" fmla="val 16667"/>
                <a:gd name="adj2" fmla="val 0"/>
              </a:avLst>
            </a:prstGeom>
            <a:solidFill>
              <a:srgbClr val="EAEAEA">
                <a:alpha val="40000"/>
              </a:srgbClr>
            </a:solidFill>
            <a:ln w="127000" cap="rnd">
              <a:noFill/>
            </a:ln>
            <a:effectLst/>
            <a:scene3d>
              <a:camera prst="orthographicFront"/>
              <a:lightRig rig="soft" dir="t"/>
            </a:scene3d>
            <a:sp3d prstMaterial="matte">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a:off x="7379961" y="4837812"/>
              <a:ext cx="402989" cy="404038"/>
            </a:xfrm>
            <a:prstGeom prst="round2DiagRect">
              <a:avLst>
                <a:gd name="adj1" fmla="val 16667"/>
                <a:gd name="adj2" fmla="val 0"/>
              </a:avLst>
            </a:prstGeom>
            <a:solidFill>
              <a:srgbClr val="EAEAEA">
                <a:alpha val="40000"/>
              </a:srgbClr>
            </a:solidFill>
            <a:ln w="127000" cap="rnd">
              <a:noFill/>
            </a:ln>
            <a:effectLst/>
            <a:scene3d>
              <a:camera prst="orthographicFront"/>
              <a:lightRig rig="soft" dir="t"/>
            </a:scene3d>
            <a:sp3d prstMaterial="matte">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a:off x="7916904" y="4837812"/>
              <a:ext cx="402989" cy="404038"/>
            </a:xfrm>
            <a:prstGeom prst="round2DiagRect">
              <a:avLst>
                <a:gd name="adj1" fmla="val 16667"/>
                <a:gd name="adj2" fmla="val 0"/>
              </a:avLst>
            </a:prstGeom>
            <a:solidFill>
              <a:srgbClr val="EAEAEA">
                <a:alpha val="40000"/>
              </a:srgbClr>
            </a:solidFill>
            <a:ln w="127000" cap="rnd">
              <a:noFill/>
            </a:ln>
            <a:effectLst/>
            <a:scene3d>
              <a:camera prst="orthographicFront"/>
              <a:lightRig rig="soft" dir="t"/>
            </a:scene3d>
            <a:sp3d prstMaterial="matte">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38"/>
            <p:cNvSpPr/>
            <p:nvPr/>
          </p:nvSpPr>
          <p:spPr>
            <a:xfrm>
              <a:off x="8453849" y="4837812"/>
              <a:ext cx="402989" cy="404038"/>
            </a:xfrm>
            <a:prstGeom prst="round2DiagRect">
              <a:avLst>
                <a:gd name="adj1" fmla="val 16667"/>
                <a:gd name="adj2" fmla="val 0"/>
              </a:avLst>
            </a:prstGeom>
            <a:solidFill>
              <a:srgbClr val="EAEAEA">
                <a:alpha val="40000"/>
              </a:srgbClr>
            </a:solidFill>
            <a:ln w="127000" cap="rnd">
              <a:noFill/>
            </a:ln>
            <a:effectLst/>
            <a:scene3d>
              <a:camera prst="orthographicFront"/>
              <a:lightRig rig="soft" dir="t"/>
            </a:scene3d>
            <a:sp3d prstMaterial="matte">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0" y="95071"/>
            <a:ext cx="9144000" cy="1107996"/>
          </a:xfrm>
          <a:prstGeom prst="rect">
            <a:avLst/>
          </a:prstGeom>
          <a:solidFill>
            <a:schemeClr val="accent5">
              <a:lumMod val="60000"/>
              <a:lumOff val="40000"/>
            </a:schemeClr>
          </a:solid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cap="all" dirty="0">
                <a:ln w="0"/>
                <a:gradFill>
                  <a:gsLst>
                    <a:gs pos="0">
                      <a:prstClr val="black">
                        <a:lumMod val="65000"/>
                        <a:lumOff val="35000"/>
                      </a:prstClr>
                    </a:gs>
                    <a:gs pos="100000">
                      <a:prstClr val="black"/>
                    </a:gs>
                  </a:gsLst>
                  <a:lin ang="5400000" scaled="0"/>
                </a:gradFill>
                <a:effectLst>
                  <a:reflection blurRad="12700" stA="50000" endPos="50000" dist="5000" dir="5400000" sy="-100000" rotWithShape="0"/>
                </a:effectLst>
                <a:latin typeface="Arial Black" pitchFamily="34" charset="0"/>
              </a:rPr>
              <a:t>Type 1 dm</a:t>
            </a:r>
          </a:p>
        </p:txBody>
      </p:sp>
      <p:sp>
        <p:nvSpPr>
          <p:cNvPr id="16" name="Oval 15"/>
          <p:cNvSpPr/>
          <p:nvPr/>
        </p:nvSpPr>
        <p:spPr>
          <a:xfrm>
            <a:off x="685800" y="247471"/>
            <a:ext cx="2116282" cy="1007918"/>
          </a:xfrm>
          <a:prstGeom prst="ellipse">
            <a:avLst/>
          </a:prstGeom>
          <a:gradFill flip="none" rotWithShape="1">
            <a:gsLst>
              <a:gs pos="0">
                <a:schemeClr val="bg1">
                  <a:alpha val="79000"/>
                </a:schemeClr>
              </a:gs>
              <a:gs pos="51000">
                <a:schemeClr val="bg1">
                  <a:alpha val="27000"/>
                </a:schemeClr>
              </a:gs>
              <a:gs pos="100000">
                <a:schemeClr val="tx1">
                  <a:alpha val="0"/>
                </a:schemeClr>
              </a:gs>
            </a:gsLst>
            <a:path path="circle">
              <a:fillToRect l="50000" t="50000" r="50000" b="50000"/>
            </a:path>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Scale>
                                      <p:cBhvr>
                                        <p:cTn id="7"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9"/>
                                        </p:tgtEl>
                                        <p:attrNameLst>
                                          <p:attrName>ppt_x</p:attrName>
                                          <p:attrName>ppt_y</p:attrName>
                                        </p:attrNameLst>
                                      </p:cBhvr>
                                    </p:animMotion>
                                    <p:animEffect transition="in" filter="fade">
                                      <p:cBhvr>
                                        <p:cTn id="9" dur="1000"/>
                                        <p:tgtEl>
                                          <p:spTgt spid="29"/>
                                        </p:tgtEl>
                                      </p:cBhvr>
                                    </p:animEffect>
                                  </p:childTnLst>
                                </p:cTn>
                              </p:par>
                              <p:par>
                                <p:cTn id="10" presetID="6" presetClass="emph" presetSubtype="0" autoRev="1" fill="hold" grpId="1" nodeType="withEffect">
                                  <p:stCondLst>
                                    <p:cond delay="0"/>
                                  </p:stCondLst>
                                  <p:childTnLst>
                                    <p:animScale>
                                      <p:cBhvr>
                                        <p:cTn id="11" dur="500" fill="hold"/>
                                        <p:tgtEl>
                                          <p:spTgt spid="29"/>
                                        </p:tgtEl>
                                      </p:cBhvr>
                                      <p:by x="5000" y="5000"/>
                                    </p:animScale>
                                  </p:childTnLst>
                                </p:cTn>
                              </p:par>
                              <p:par>
                                <p:cTn id="12" presetID="52" presetClass="entr" presetSubtype="0"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Scale>
                                      <p:cBhvr>
                                        <p:cTn id="14"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0"/>
                                        </p:tgtEl>
                                        <p:attrNameLst>
                                          <p:attrName>ppt_x</p:attrName>
                                          <p:attrName>ppt_y</p:attrName>
                                        </p:attrNameLst>
                                      </p:cBhvr>
                                    </p:animMotion>
                                    <p:animEffect transition="in" filter="fade">
                                      <p:cBhvr>
                                        <p:cTn id="16" dur="1000"/>
                                        <p:tgtEl>
                                          <p:spTgt spid="30"/>
                                        </p:tgtEl>
                                      </p:cBhvr>
                                    </p:animEffect>
                                  </p:childTnLst>
                                </p:cTn>
                              </p:par>
                              <p:par>
                                <p:cTn id="17" presetID="6" presetClass="emph" presetSubtype="0" autoRev="1" fill="hold" grpId="1" nodeType="withEffect">
                                  <p:stCondLst>
                                    <p:cond delay="500"/>
                                  </p:stCondLst>
                                  <p:childTnLst>
                                    <p:animScale>
                                      <p:cBhvr>
                                        <p:cTn id="18" dur="500" fill="hold"/>
                                        <p:tgtEl>
                                          <p:spTgt spid="30"/>
                                        </p:tgtEl>
                                      </p:cBhvr>
                                      <p:by x="5000" y="5000"/>
                                    </p:animScale>
                                  </p:childTnLst>
                                </p:cTn>
                              </p:par>
                              <p:par>
                                <p:cTn id="19" presetID="52" presetClass="entr" presetSubtype="0" fill="hold" grpId="0" nodeType="withEffect">
                                  <p:stCondLst>
                                    <p:cond delay="1000"/>
                                  </p:stCondLst>
                                  <p:childTnLst>
                                    <p:set>
                                      <p:cBhvr>
                                        <p:cTn id="20" dur="1" fill="hold">
                                          <p:stCondLst>
                                            <p:cond delay="0"/>
                                          </p:stCondLst>
                                        </p:cTn>
                                        <p:tgtEl>
                                          <p:spTgt spid="31"/>
                                        </p:tgtEl>
                                        <p:attrNameLst>
                                          <p:attrName>style.visibility</p:attrName>
                                        </p:attrNameLst>
                                      </p:cBhvr>
                                      <p:to>
                                        <p:strVal val="visible"/>
                                      </p:to>
                                    </p:set>
                                    <p:animScale>
                                      <p:cBhvr>
                                        <p:cTn id="21"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1"/>
                                        </p:tgtEl>
                                        <p:attrNameLst>
                                          <p:attrName>ppt_x</p:attrName>
                                          <p:attrName>ppt_y</p:attrName>
                                        </p:attrNameLst>
                                      </p:cBhvr>
                                    </p:animMotion>
                                    <p:animEffect transition="in" filter="fade">
                                      <p:cBhvr>
                                        <p:cTn id="23" dur="1000"/>
                                        <p:tgtEl>
                                          <p:spTgt spid="31"/>
                                        </p:tgtEl>
                                      </p:cBhvr>
                                    </p:animEffect>
                                  </p:childTnLst>
                                </p:cTn>
                              </p:par>
                              <p:par>
                                <p:cTn id="24" presetID="6" presetClass="emph" presetSubtype="0" autoRev="1" fill="hold" grpId="1" nodeType="withEffect">
                                  <p:stCondLst>
                                    <p:cond delay="1000"/>
                                  </p:stCondLst>
                                  <p:childTnLst>
                                    <p:animScale>
                                      <p:cBhvr>
                                        <p:cTn id="25" dur="500" fill="hold"/>
                                        <p:tgtEl>
                                          <p:spTgt spid="31"/>
                                        </p:tgtEl>
                                      </p:cBhvr>
                                      <p:by x="5000" y="5000"/>
                                    </p:animScale>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par>
                                <p:cTn id="29" presetID="10" presetClass="exit" presetSubtype="0" fill="hold" grpId="2" nodeType="withEffect">
                                  <p:stCondLst>
                                    <p:cond delay="4000"/>
                                  </p:stCondLst>
                                  <p:childTnLst>
                                    <p:animEffect transition="out" filter="fade">
                                      <p:cBhvr>
                                        <p:cTn id="30" dur="1000"/>
                                        <p:tgtEl>
                                          <p:spTgt spid="16"/>
                                        </p:tgtEl>
                                      </p:cBhvr>
                                    </p:animEffect>
                                    <p:set>
                                      <p:cBhvr>
                                        <p:cTn id="31" dur="1" fill="hold">
                                          <p:stCondLst>
                                            <p:cond delay="999"/>
                                          </p:stCondLst>
                                        </p:cTn>
                                        <p:tgtEl>
                                          <p:spTgt spid="16"/>
                                        </p:tgtEl>
                                        <p:attrNameLst>
                                          <p:attrName>style.visibility</p:attrName>
                                        </p:attrNameLst>
                                      </p:cBhvr>
                                      <p:to>
                                        <p:strVal val="hidden"/>
                                      </p:to>
                                    </p:set>
                                  </p:childTnLst>
                                </p:cTn>
                              </p:par>
                              <p:par>
                                <p:cTn id="32" presetID="10" presetClass="entr" presetSubtype="0" fill="hold" grpId="3" nodeType="withEffect">
                                  <p:stCondLst>
                                    <p:cond delay="500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childTnLst>
                                </p:cTn>
                              </p:par>
                              <p:par>
                                <p:cTn id="35" presetID="10" presetClass="exit" presetSubtype="0" fill="hold" grpId="4" nodeType="withEffect">
                                  <p:stCondLst>
                                    <p:cond delay="7000"/>
                                  </p:stCondLst>
                                  <p:childTnLst>
                                    <p:animEffect transition="out" filter="fade">
                                      <p:cBhvr>
                                        <p:cTn id="36" dur="1000"/>
                                        <p:tgtEl>
                                          <p:spTgt spid="16"/>
                                        </p:tgtEl>
                                      </p:cBhvr>
                                    </p:animEffect>
                                    <p:set>
                                      <p:cBhvr>
                                        <p:cTn id="37" dur="1" fill="hold">
                                          <p:stCondLst>
                                            <p:cond delay="999"/>
                                          </p:stCondLst>
                                        </p:cTn>
                                        <p:tgtEl>
                                          <p:spTgt spid="16"/>
                                        </p:tgtEl>
                                        <p:attrNameLst>
                                          <p:attrName>style.visibility</p:attrName>
                                        </p:attrNameLst>
                                      </p:cBhvr>
                                      <p:to>
                                        <p:strVal val="hidden"/>
                                      </p:to>
                                    </p:set>
                                  </p:childTnLst>
                                </p:cTn>
                              </p:par>
                              <p:par>
                                <p:cTn id="38" presetID="63" presetClass="path" presetSubtype="0" repeatCount="2000" accel="50000" decel="50000" autoRev="1" fill="hold" grpId="1" nodeType="withEffect">
                                  <p:stCondLst>
                                    <p:cond delay="0"/>
                                  </p:stCondLst>
                                  <p:childTnLst>
                                    <p:animMotion origin="layout" path="M 5E-6 1.60962E-6 L 0.62605 1.60962E-6 " pathEditMode="relative" rAng="0" ptsTypes="AA">
                                      <p:cBhvr>
                                        <p:cTn id="39" dur="2000" fill="hold"/>
                                        <p:tgtEl>
                                          <p:spTgt spid="16"/>
                                        </p:tgtEl>
                                        <p:attrNameLst>
                                          <p:attrName>ppt_x</p:attrName>
                                          <p:attrName>ppt_y</p:attrName>
                                        </p:attrNameLst>
                                      </p:cBhvr>
                                      <p:rCtr x="3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1" grpId="1" animBg="1"/>
      <p:bldP spid="16" grpId="0" animBg="1"/>
      <p:bldP spid="16" grpId="1" animBg="1"/>
      <p:bldP spid="16" grpId="2" animBg="1"/>
      <p:bldP spid="16" grpId="3" animBg="1"/>
      <p:bldP spid="16" grpId="4"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betes_mellitus_signs_and_symptoms"/>
          <p:cNvPicPr>
            <a:picLocks noChangeAspect="1" noChangeArrowheads="1"/>
          </p:cNvPicPr>
          <p:nvPr/>
        </p:nvPicPr>
        <p:blipFill>
          <a:blip r:embed="rId2"/>
          <a:srcRect/>
          <a:stretch>
            <a:fillRect/>
          </a:stretch>
        </p:blipFill>
        <p:spPr bwMode="auto">
          <a:xfrm>
            <a:off x="381000" y="304800"/>
            <a:ext cx="8382000" cy="6324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9" name="Object 3"/>
          <p:cNvGraphicFramePr>
            <a:graphicFrameLocks noGrp="1" noChangeAspect="1"/>
          </p:cNvGraphicFramePr>
          <p:nvPr>
            <p:ph type="clipArt" sz="half" idx="1"/>
          </p:nvPr>
        </p:nvGraphicFramePr>
        <p:xfrm>
          <a:off x="1844675" y="1827213"/>
          <a:ext cx="2633663" cy="4114800"/>
        </p:xfrm>
        <a:graphic>
          <a:graphicData uri="http://schemas.openxmlformats.org/presentationml/2006/ole">
            <p:oleObj spid="_x0000_s2050" name="Photo Editor Photo" r:id="rId3" imgW="1295238" imgH="1905266" progId="">
              <p:embed/>
            </p:oleObj>
          </a:graphicData>
        </a:graphic>
      </p:graphicFrame>
      <p:graphicFrame>
        <p:nvGraphicFramePr>
          <p:cNvPr id="50180" name="Object 4"/>
          <p:cNvGraphicFramePr>
            <a:graphicFrameLocks noGrp="1" noChangeAspect="1"/>
          </p:cNvGraphicFramePr>
          <p:nvPr>
            <p:ph type="body" sz="half" idx="2"/>
          </p:nvPr>
        </p:nvGraphicFramePr>
        <p:xfrm>
          <a:off x="5207000" y="1827213"/>
          <a:ext cx="3367088" cy="4114800"/>
        </p:xfrm>
        <a:graphic>
          <a:graphicData uri="http://schemas.openxmlformats.org/presentationml/2006/ole">
            <p:oleObj spid="_x0000_s2051" name="Photo Editor Photo" r:id="rId4" imgW="1905266" imgH="2190476" progId="">
              <p:embed/>
            </p:oleObj>
          </a:graphicData>
        </a:graphic>
      </p:graphicFrame>
      <p:sp>
        <p:nvSpPr>
          <p:cNvPr id="5" name="Rectangle 4"/>
          <p:cNvSpPr/>
          <p:nvPr/>
        </p:nvSpPr>
        <p:spPr>
          <a:xfrm>
            <a:off x="0" y="0"/>
            <a:ext cx="9144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7000"/>
            <a:ext cx="914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Rectangle 2"/>
          <p:cNvSpPr>
            <a:spLocks noGrp="1" noChangeArrowheads="1"/>
          </p:cNvSpPr>
          <p:nvPr>
            <p:ph type="title"/>
          </p:nvPr>
        </p:nvSpPr>
        <p:spPr>
          <a:xfrm>
            <a:off x="214282" y="428604"/>
            <a:ext cx="7313612" cy="1143000"/>
          </a:xfrm>
        </p:spPr>
        <p:txBody>
          <a:bodyPr>
            <a:normAutofit/>
          </a:bodyPr>
          <a:lstStyle/>
          <a:p>
            <a:r>
              <a:rPr lang="en-US" sz="4000" b="1" dirty="0">
                <a:solidFill>
                  <a:srgbClr val="FF0000"/>
                </a:solidFill>
                <a:latin typeface="Verdana" pitchFamily="34" charset="0"/>
                <a:ea typeface="Verdana" pitchFamily="34" charset="0"/>
                <a:cs typeface="Verdana" pitchFamily="34" charset="0"/>
              </a:rPr>
              <a:t>Type II Diabetes</a:t>
            </a:r>
          </a:p>
        </p:txBody>
      </p:sp>
      <p:grpSp>
        <p:nvGrpSpPr>
          <p:cNvPr id="7" name="Group 1033"/>
          <p:cNvGrpSpPr>
            <a:grpSpLocks/>
          </p:cNvGrpSpPr>
          <p:nvPr/>
        </p:nvGrpSpPr>
        <p:grpSpPr bwMode="auto">
          <a:xfrm>
            <a:off x="7286644" y="0"/>
            <a:ext cx="1639878" cy="2019824"/>
            <a:chOff x="936" y="1390"/>
            <a:chExt cx="944" cy="1132"/>
          </a:xfrm>
        </p:grpSpPr>
        <p:sp>
          <p:nvSpPr>
            <p:cNvPr id="8" name="Oval 1034"/>
            <p:cNvSpPr>
              <a:spLocks noChangeArrowheads="1"/>
            </p:cNvSpPr>
            <p:nvPr/>
          </p:nvSpPr>
          <p:spPr bwMode="auto">
            <a:xfrm rot="1615378">
              <a:off x="940" y="1729"/>
              <a:ext cx="870" cy="793"/>
            </a:xfrm>
            <a:prstGeom prst="ellipse">
              <a:avLst/>
            </a:prstGeom>
            <a:gradFill rotWithShape="0">
              <a:gsLst>
                <a:gs pos="0">
                  <a:srgbClr val="003366"/>
                </a:gs>
                <a:gs pos="100000">
                  <a:srgbClr val="637294"/>
                </a:gs>
              </a:gsLst>
              <a:path path="shape">
                <a:fillToRect l="50000" t="50000" r="50000" b="50000"/>
              </a:path>
            </a:gradFill>
            <a:ln w="9525">
              <a:solidFill>
                <a:schemeClr val="tx1"/>
              </a:solidFill>
              <a:round/>
              <a:headEnd/>
              <a:tailEnd/>
            </a:ln>
            <a:effectLst>
              <a:outerShdw dist="96720" dir="6791915" algn="ctr" rotWithShape="0">
                <a:srgbClr val="001830">
                  <a:alpha val="50000"/>
                </a:srgbClr>
              </a:outerShdw>
            </a:effectLst>
          </p:spPr>
          <p:txBody>
            <a:bodyPr wrap="none" anchor="ctr"/>
            <a:lstStyle/>
            <a:p>
              <a:pPr>
                <a:defRPr/>
              </a:pPr>
              <a:endParaRPr lang="en-US">
                <a:latin typeface="Arial" charset="0"/>
                <a:cs typeface="+mn-cs"/>
              </a:endParaRPr>
            </a:p>
          </p:txBody>
        </p:sp>
        <p:pic>
          <p:nvPicPr>
            <p:cNvPr id="9" name="Picture 1035"/>
            <p:cNvPicPr>
              <a:picLocks noChangeAspect="1" noChangeArrowheads="1"/>
            </p:cNvPicPr>
            <p:nvPr/>
          </p:nvPicPr>
          <p:blipFill>
            <a:blip r:embed="rId5">
              <a:clrChange>
                <a:clrFrom>
                  <a:srgbClr val="003466"/>
                </a:clrFrom>
                <a:clrTo>
                  <a:srgbClr val="003466">
                    <a:alpha val="0"/>
                  </a:srgbClr>
                </a:clrTo>
              </a:clrChange>
            </a:blip>
            <a:srcRect/>
            <a:stretch>
              <a:fillRect/>
            </a:stretch>
          </p:blipFill>
          <p:spPr bwMode="auto">
            <a:xfrm>
              <a:off x="936" y="1390"/>
              <a:ext cx="944" cy="1075"/>
            </a:xfrm>
            <a:prstGeom prst="rect">
              <a:avLst/>
            </a:prstGeom>
            <a:noFill/>
            <a:effectLst>
              <a:outerShdw dist="25400" dir="5400000" algn="ctr" rotWithShape="0">
                <a:schemeClr val="tx1"/>
              </a:outerShdw>
            </a:effectLst>
          </p:spPr>
        </p:pic>
        <p:sp>
          <p:nvSpPr>
            <p:cNvPr id="10" name="Text Box 1036"/>
            <p:cNvSpPr txBox="1">
              <a:spLocks noChangeArrowheads="1"/>
            </p:cNvSpPr>
            <p:nvPr/>
          </p:nvSpPr>
          <p:spPr bwMode="auto">
            <a:xfrm>
              <a:off x="1191" y="1830"/>
              <a:ext cx="372" cy="365"/>
            </a:xfrm>
            <a:prstGeom prst="rect">
              <a:avLst/>
            </a:prstGeom>
            <a:noFill/>
            <a:ln w="9525">
              <a:noFill/>
              <a:miter lim="800000"/>
              <a:headEnd/>
              <a:tailEnd/>
            </a:ln>
            <a:effectLst>
              <a:outerShdw dist="25400" dir="5400000" algn="ctr" rotWithShape="0">
                <a:schemeClr val="bg2"/>
              </a:outerShdw>
            </a:effectLst>
          </p:spPr>
          <p:txBody>
            <a:bodyPr wrap="none" anchor="ctr">
              <a:spAutoFit/>
            </a:bodyPr>
            <a:lstStyle/>
            <a:p>
              <a:pPr>
                <a:defRPr/>
              </a:pPr>
              <a:r>
                <a:rPr lang="en-GB" sz="3200" b="1" dirty="0">
                  <a:solidFill>
                    <a:srgbClr val="FFB199"/>
                  </a:solidFill>
                  <a:latin typeface="Arial" charset="0"/>
                  <a:cs typeface="+mn-cs"/>
                </a:rPr>
                <a:t>IR</a:t>
              </a:r>
              <a:endParaRPr lang="en-GB" dirty="0">
                <a:latin typeface="Arial" charset="0"/>
                <a:cs typeface="+mn-c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0070C0"/>
          </a:solidFill>
        </p:spPr>
        <p:txBody>
          <a:bodyPr>
            <a:normAutofit/>
          </a:bodyPr>
          <a:lstStyle/>
          <a:p>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Type 2 Diabetes Mellitus</a:t>
            </a:r>
          </a:p>
        </p:txBody>
      </p:sp>
      <p:sp>
        <p:nvSpPr>
          <p:cNvPr id="3" name="Content Placeholder 2"/>
          <p:cNvSpPr>
            <a:spLocks noGrp="1"/>
          </p:cNvSpPr>
          <p:nvPr>
            <p:ph idx="1"/>
          </p:nvPr>
        </p:nvSpPr>
        <p:spPr>
          <a:xfrm>
            <a:off x="457200" y="1600200"/>
            <a:ext cx="8229600" cy="4757758"/>
          </a:xfrm>
        </p:spPr>
        <p:txBody>
          <a:bodyPr>
            <a:normAutofit fontScale="92500" lnSpcReduction="20000"/>
          </a:bodyPr>
          <a:lstStyle/>
          <a:p>
            <a:pPr>
              <a:buBlip>
                <a:blip r:embed="rId2"/>
              </a:buBlip>
            </a:pPr>
            <a:r>
              <a:rPr lang="en-US" dirty="0"/>
              <a:t>Most patients are over 30 years of age and </a:t>
            </a:r>
            <a:r>
              <a:rPr lang="en-US" b="1" dirty="0">
                <a:solidFill>
                  <a:srgbClr val="FF0000"/>
                </a:solidFill>
              </a:rPr>
              <a:t>obese</a:t>
            </a:r>
            <a:r>
              <a:rPr lang="en-US" dirty="0"/>
              <a:t>. </a:t>
            </a:r>
          </a:p>
          <a:p>
            <a:pPr>
              <a:buBlip>
                <a:blip r:embed="rId2"/>
              </a:buBlip>
            </a:pPr>
            <a:r>
              <a:rPr lang="en-US" dirty="0"/>
              <a:t>Polyuria and </a:t>
            </a:r>
            <a:r>
              <a:rPr lang="en-US" dirty="0" err="1"/>
              <a:t>polydipsia</a:t>
            </a:r>
            <a:r>
              <a:rPr lang="en-US" dirty="0"/>
              <a:t>. </a:t>
            </a:r>
          </a:p>
          <a:p>
            <a:pPr>
              <a:buBlip>
                <a:blip r:embed="rId2"/>
              </a:buBlip>
            </a:pPr>
            <a:r>
              <a:rPr lang="en-US" dirty="0" err="1"/>
              <a:t>Candidal</a:t>
            </a:r>
            <a:r>
              <a:rPr lang="en-US" dirty="0"/>
              <a:t> </a:t>
            </a:r>
            <a:r>
              <a:rPr lang="en-US" dirty="0" err="1"/>
              <a:t>vaginitis</a:t>
            </a:r>
            <a:r>
              <a:rPr lang="en-US" dirty="0"/>
              <a:t> in women may be an initial manifestation. </a:t>
            </a:r>
          </a:p>
          <a:p>
            <a:pPr>
              <a:buBlip>
                <a:blip r:embed="rId2"/>
              </a:buBlip>
            </a:pPr>
            <a:r>
              <a:rPr lang="en-US" dirty="0"/>
              <a:t>Many patients have few or no symptoms. </a:t>
            </a:r>
          </a:p>
          <a:p>
            <a:pPr>
              <a:buBlip>
                <a:blip r:embed="rId2"/>
              </a:buBlip>
            </a:pPr>
            <a:r>
              <a:rPr lang="en-US" dirty="0"/>
              <a:t>Hypertension, dyslipidemia, and atherosclerosis are often associated.</a:t>
            </a:r>
          </a:p>
          <a:p>
            <a:pPr>
              <a:buBlip>
                <a:blip r:embed="rId2"/>
              </a:buBlip>
            </a:pPr>
            <a:r>
              <a:rPr lang="en-US" dirty="0" err="1"/>
              <a:t>Ketonuria</a:t>
            </a:r>
            <a:r>
              <a:rPr lang="en-US" dirty="0"/>
              <a:t> and weight loss generally are uncommon at time of diagnosis. </a:t>
            </a:r>
          </a:p>
          <a:p>
            <a:pPr>
              <a:buNone/>
            </a:pPr>
            <a:r>
              <a:rPr lang="en-US" dirty="0"/>
              <a:t> </a:t>
            </a:r>
          </a:p>
          <a:p>
            <a:pPr>
              <a:buBlip>
                <a:blip r:embed="rId2"/>
              </a:buBlip>
            </a:pPr>
            <a:endParaRPr lang="en-US" dirty="0"/>
          </a:p>
        </p:txBody>
      </p:sp>
      <p:sp>
        <p:nvSpPr>
          <p:cNvPr id="4" name="Oval 3"/>
          <p:cNvSpPr/>
          <p:nvPr/>
        </p:nvSpPr>
        <p:spPr>
          <a:xfrm>
            <a:off x="152400" y="0"/>
            <a:ext cx="2116282" cy="1007918"/>
          </a:xfrm>
          <a:prstGeom prst="ellipse">
            <a:avLst/>
          </a:prstGeom>
          <a:gradFill flip="none" rotWithShape="1">
            <a:gsLst>
              <a:gs pos="0">
                <a:schemeClr val="bg1">
                  <a:alpha val="79000"/>
                </a:schemeClr>
              </a:gs>
              <a:gs pos="51000">
                <a:schemeClr val="bg1">
                  <a:alpha val="27000"/>
                </a:schemeClr>
              </a:gs>
              <a:gs pos="100000">
                <a:schemeClr val="tx1">
                  <a:alpha val="0"/>
                </a:schemeClr>
              </a:gs>
            </a:gsLst>
            <a:path path="circle">
              <a:fillToRect l="50000" t="50000" r="50000" b="50000"/>
            </a:path>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2" descr="http://t2.gstatic.com/images?q=tbn:ANd9GcRHfmnTL9eKu_WNmGzTLL1L62tT7OY3CixcpmrvpM06yx2icmbi"/>
          <p:cNvPicPr>
            <a:picLocks noChangeAspect="1" noChangeArrowheads="1"/>
          </p:cNvPicPr>
          <p:nvPr/>
        </p:nvPicPr>
        <p:blipFill>
          <a:blip r:embed="rId3"/>
          <a:srcRect/>
          <a:stretch>
            <a:fillRect/>
          </a:stretch>
        </p:blipFill>
        <p:spPr bwMode="auto">
          <a:xfrm>
            <a:off x="6864072" y="5357826"/>
            <a:ext cx="2279928" cy="15001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xit" presetSubtype="0" fill="hold" grpId="2" nodeType="withEffect">
                                  <p:stCondLst>
                                    <p:cond delay="4000"/>
                                  </p:stCondLst>
                                  <p:childTnLst>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par>
                                <p:cTn id="11" presetID="10" presetClass="entr" presetSubtype="0" fill="hold" grpId="3" nodeType="withEffect">
                                  <p:stCondLst>
                                    <p:cond delay="5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xit" presetSubtype="0" fill="hold" grpId="4" nodeType="withEffect">
                                  <p:stCondLst>
                                    <p:cond delay="7000"/>
                                  </p:stCondLst>
                                  <p:childTnLst>
                                    <p:animEffect transition="out" filter="fade">
                                      <p:cBhvr>
                                        <p:cTn id="15" dur="1000"/>
                                        <p:tgtEl>
                                          <p:spTgt spid="4"/>
                                        </p:tgtEl>
                                      </p:cBhvr>
                                    </p:animEffect>
                                    <p:set>
                                      <p:cBhvr>
                                        <p:cTn id="16" dur="1" fill="hold">
                                          <p:stCondLst>
                                            <p:cond delay="999"/>
                                          </p:stCondLst>
                                        </p:cTn>
                                        <p:tgtEl>
                                          <p:spTgt spid="4"/>
                                        </p:tgtEl>
                                        <p:attrNameLst>
                                          <p:attrName>style.visibility</p:attrName>
                                        </p:attrNameLst>
                                      </p:cBhvr>
                                      <p:to>
                                        <p:strVal val="hidden"/>
                                      </p:to>
                                    </p:set>
                                  </p:childTnLst>
                                </p:cTn>
                              </p:par>
                              <p:par>
                                <p:cTn id="17" presetID="63" presetClass="path" presetSubtype="0" repeatCount="4000" accel="50000" decel="50000" autoRev="1" fill="hold" grpId="1" nodeType="withEffect">
                                  <p:stCondLst>
                                    <p:cond delay="0"/>
                                  </p:stCondLst>
                                  <p:childTnLst>
                                    <p:animMotion origin="layout" path="M -3.33333E-6 8.41813E-7 L 0.84271 -0.0111 " pathEditMode="relative" rAng="0" ptsTypes="AA">
                                      <p:cBhvr>
                                        <p:cTn id="18" dur="2000" fill="hold"/>
                                        <p:tgtEl>
                                          <p:spTgt spid="4"/>
                                        </p:tgtEl>
                                        <p:attrNameLst>
                                          <p:attrName>ppt_x</p:attrName>
                                          <p:attrName>ppt_y</p:attrName>
                                        </p:attrNameLst>
                                      </p:cBhvr>
                                      <p:rCtr x="42100" y="-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ype ii diabetes"/>
          <p:cNvPicPr>
            <a:picLocks noChangeAspect="1" noChangeArrowheads="1"/>
          </p:cNvPicPr>
          <p:nvPr/>
        </p:nvPicPr>
        <p:blipFill>
          <a:blip r:embed="rId2"/>
          <a:srcRect/>
          <a:stretch>
            <a:fillRect/>
          </a:stretch>
        </p:blipFill>
        <p:spPr bwMode="auto">
          <a:xfrm>
            <a:off x="142844" y="214290"/>
            <a:ext cx="8839200" cy="647223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scienceinschool.org/repository/images/diabetes_glucose_larg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032"/>
            <a:ext cx="9144000" cy="68528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8392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cstate="print"/>
          <a:srcRect/>
          <a:stretch>
            <a:fillRect/>
          </a:stretch>
        </p:blipFill>
        <p:spPr bwMode="auto">
          <a:xfrm>
            <a:off x="0" y="714356"/>
            <a:ext cx="8725077" cy="5410200"/>
          </a:xfrm>
          <a:prstGeom prst="rect">
            <a:avLst/>
          </a:prstGeom>
          <a:noFill/>
          <a:ln w="9525">
            <a:noFill/>
            <a:miter lim="800000"/>
            <a:headEnd/>
            <a:tailEnd/>
          </a:ln>
          <a:effectLst/>
        </p:spPr>
      </p:pic>
      <p:sp>
        <p:nvSpPr>
          <p:cNvPr id="3" name="Rectangle 2"/>
          <p:cNvSpPr/>
          <p:nvPr/>
        </p:nvSpPr>
        <p:spPr>
          <a:xfrm>
            <a:off x="3428992" y="214290"/>
            <a:ext cx="774571" cy="369332"/>
          </a:xfrm>
          <a:prstGeom prst="rect">
            <a:avLst/>
          </a:prstGeom>
        </p:spPr>
        <p:txBody>
          <a:bodyPr wrap="none">
            <a:spAutoFit/>
          </a:bodyPr>
          <a:lstStyle/>
          <a:p>
            <a:r>
              <a:rPr lang="ar-JO" b="1" dirty="0" smtClean="0"/>
              <a:t>مطلوب </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Title 1"/>
          <p:cNvSpPr>
            <a:spLocks noGrp="1"/>
          </p:cNvSpPr>
          <p:nvPr>
            <p:ph type="title" idx="4294967295"/>
          </p:nvPr>
        </p:nvSpPr>
        <p:spPr>
          <a:xfrm>
            <a:off x="179512" y="23024"/>
            <a:ext cx="8229600" cy="857250"/>
          </a:xfrm>
        </p:spPr>
        <p:txBody>
          <a:bodyPr>
            <a:noAutofit/>
          </a:bodyPr>
          <a:lstStyle/>
          <a:p>
            <a:r>
              <a:rPr lang="en-US" sz="2400" dirty="0"/>
              <a:t>Testing for Diabetes or Prediabetes in Asymptomatic Adults</a:t>
            </a:r>
          </a:p>
        </p:txBody>
      </p:sp>
      <p:grpSp>
        <p:nvGrpSpPr>
          <p:cNvPr id="2" name="Group 4">
            <a:extLst>
              <a:ext uri="{FF2B5EF4-FFF2-40B4-BE49-F238E27FC236}">
                <a16:creationId xmlns:a16="http://schemas.microsoft.com/office/drawing/2014/main" xmlns="" id="{5760017F-D9C8-4C91-B146-0E756E95EEAA}"/>
              </a:ext>
            </a:extLst>
          </p:cNvPr>
          <p:cNvGrpSpPr>
            <a:grpSpLocks noChangeAspect="1"/>
          </p:cNvGrpSpPr>
          <p:nvPr/>
        </p:nvGrpSpPr>
        <p:grpSpPr bwMode="auto">
          <a:xfrm>
            <a:off x="0" y="764705"/>
            <a:ext cx="8961485" cy="5688632"/>
            <a:chOff x="985" y="493"/>
            <a:chExt cx="3790" cy="2466"/>
          </a:xfrm>
        </p:grpSpPr>
        <p:sp>
          <p:nvSpPr>
            <p:cNvPr id="4" name="AutoShape 3">
              <a:extLst>
                <a:ext uri="{FF2B5EF4-FFF2-40B4-BE49-F238E27FC236}">
                  <a16:creationId xmlns:a16="http://schemas.microsoft.com/office/drawing/2014/main" xmlns="" id="{C6E13B90-9182-4460-916A-1735245487AF}"/>
                </a:ext>
              </a:extLst>
            </p:cNvPr>
            <p:cNvSpPr>
              <a:spLocks noChangeAspect="1" noChangeArrowheads="1" noTextEdit="1"/>
            </p:cNvSpPr>
            <p:nvPr/>
          </p:nvSpPr>
          <p:spPr bwMode="auto">
            <a:xfrm>
              <a:off x="985" y="493"/>
              <a:ext cx="3790" cy="2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9461" name="Picture 5">
              <a:extLst>
                <a:ext uri="{FF2B5EF4-FFF2-40B4-BE49-F238E27FC236}">
                  <a16:creationId xmlns:a16="http://schemas.microsoft.com/office/drawing/2014/main" xmlns="" id="{5501E2A8-F5DD-418E-8B58-8AF645ABD27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5" y="493"/>
              <a:ext cx="3796" cy="2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852260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rotWithShape="1">
          <a:blip r:embed="rId3" cstate="print">
            <a:extLst>
              <a:ext uri="{28A0092B-C50C-407E-A947-70E740481C1C}">
                <a14:useLocalDpi xmlns:a14="http://schemas.microsoft.com/office/drawing/2010/main" xmlns="" val="0"/>
              </a:ext>
            </a:extLst>
          </a:blip>
          <a:srcRect t="15431" b="22679"/>
          <a:stretch/>
        </p:blipFill>
        <p:spPr>
          <a:xfrm>
            <a:off x="833438" y="1124744"/>
            <a:ext cx="7231062" cy="5616624"/>
          </a:xfrm>
        </p:spPr>
      </p:pic>
      <p:sp>
        <p:nvSpPr>
          <p:cNvPr id="41987" name="Title 2"/>
          <p:cNvSpPr>
            <a:spLocks noGrp="1"/>
          </p:cNvSpPr>
          <p:nvPr>
            <p:ph type="title" idx="4294967295"/>
          </p:nvPr>
        </p:nvSpPr>
        <p:spPr>
          <a:xfrm>
            <a:off x="0" y="188640"/>
            <a:ext cx="9144000" cy="857250"/>
          </a:xfrm>
        </p:spPr>
        <p:txBody>
          <a:bodyPr>
            <a:normAutofit/>
          </a:bodyPr>
          <a:lstStyle/>
          <a:p>
            <a:r>
              <a:rPr lang="en-US" sz="3500" dirty="0"/>
              <a:t>Risk factors for Prediabetes and T2D</a:t>
            </a:r>
          </a:p>
        </p:txBody>
      </p:sp>
    </p:spTree>
    <p:extLst>
      <p:ext uri="{BB962C8B-B14F-4D97-AF65-F5344CB8AC3E}">
        <p14:creationId xmlns:p14="http://schemas.microsoft.com/office/powerpoint/2010/main" xmlns="" val="2482129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602" y="2214554"/>
            <a:ext cx="7981950" cy="2133226"/>
          </a:xfrm>
        </p:spPr>
        <p:txBody>
          <a:bodyPr/>
          <a:lstStyle/>
          <a:p>
            <a:r>
              <a:rPr lang="en-US" sz="6000" b="1" dirty="0"/>
              <a:t>Clinical Features</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86270" y="1027909"/>
            <a:ext cx="3382736" cy="4950345"/>
          </a:xfrm>
          <a:prstGeom prst="rect">
            <a:avLst/>
          </a:prstGeom>
        </p:spPr>
      </p:pic>
    </p:spTree>
    <p:extLst>
      <p:ext uri="{BB962C8B-B14F-4D97-AF65-F5344CB8AC3E}">
        <p14:creationId xmlns:p14="http://schemas.microsoft.com/office/powerpoint/2010/main" xmlns="" val="918189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1142976" y="214290"/>
            <a:ext cx="6715148" cy="990600"/>
          </a:xfrm>
        </p:spPr>
        <p:txBody>
          <a:bodyPr/>
          <a:lstStyle/>
          <a:p>
            <a:pPr eaLnBrk="1" fontAlgn="auto" hangingPunct="1">
              <a:spcAft>
                <a:spcPts val="0"/>
              </a:spcAft>
              <a:defRPr/>
            </a:pPr>
            <a:r>
              <a:rPr lang="tr-TR" dirty="0"/>
              <a:t>The symptoms of diabetes</a:t>
            </a:r>
          </a:p>
        </p:txBody>
      </p:sp>
      <p:pic>
        <p:nvPicPr>
          <p:cNvPr id="22531" name="Picture 4" descr="C:\Users\aziz\Desktop\311227_10151143568516312_731903658_n.jpg"/>
          <p:cNvPicPr>
            <a:picLocks noGrp="1" noChangeAspect="1" noChangeArrowheads="1"/>
          </p:cNvPicPr>
          <p:nvPr>
            <p:ph sz="quarter" idx="1"/>
          </p:nvPr>
        </p:nvPicPr>
        <p:blipFill>
          <a:blip r:embed="rId3"/>
          <a:srcRect l="1030" t="24809" r="17516" b="15649"/>
          <a:stretch>
            <a:fillRect/>
          </a:stretch>
        </p:blipFill>
        <p:spPr>
          <a:xfrm>
            <a:off x="285720" y="1295400"/>
            <a:ext cx="8501122" cy="5062558"/>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737865769"/>
              </p:ext>
            </p:extLst>
          </p:nvPr>
        </p:nvGraphicFramePr>
        <p:xfrm>
          <a:off x="457200" y="685798"/>
          <a:ext cx="8229600" cy="5715000"/>
        </p:xfrm>
        <a:graphic>
          <a:graphicData uri="http://schemas.openxmlformats.org/drawingml/2006/table">
            <a:tbl>
              <a:tblPr firstRow="1" bandRow="1">
                <a:tableStyleId>{0E3FDE45-AF77-4B5C-9715-49D594BDF05E}</a:tableStyleId>
              </a:tblPr>
              <a:tblGrid>
                <a:gridCol w="3352800">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gridCol w="2438400">
                  <a:extLst>
                    <a:ext uri="{9D8B030D-6E8A-4147-A177-3AD203B41FA5}">
                      <a16:colId xmlns:a16="http://schemas.microsoft.com/office/drawing/2014/main" xmlns="" val="20002"/>
                    </a:ext>
                  </a:extLst>
                </a:gridCol>
              </a:tblGrid>
              <a:tr h="1096605">
                <a:tc gridSpan="3">
                  <a:txBody>
                    <a:bodyPr/>
                    <a:lstStyle/>
                    <a:p>
                      <a:pPr algn="ctr"/>
                      <a:r>
                        <a:rPr lang="en-US" sz="2800" dirty="0"/>
                        <a:t>Clinical  features of diabetes at diagnosis.</a:t>
                      </a:r>
                    </a:p>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513155">
                <a:tc>
                  <a:txBody>
                    <a:bodyPr/>
                    <a:lstStyle/>
                    <a:p>
                      <a:endParaRPr lang="en-US"/>
                    </a:p>
                  </a:txBody>
                  <a:tcPr/>
                </a:tc>
                <a:tc>
                  <a:txBody>
                    <a:bodyPr/>
                    <a:lstStyle/>
                    <a:p>
                      <a:pPr algn="l"/>
                      <a:r>
                        <a:rPr lang="en-US" dirty="0"/>
                        <a:t>Type 1 Diabetes</a:t>
                      </a:r>
                    </a:p>
                  </a:txBody>
                  <a:tcPr marL="28575" marR="28575" marT="28575" marB="28575"/>
                </a:tc>
                <a:tc>
                  <a:txBody>
                    <a:bodyPr/>
                    <a:lstStyle/>
                    <a:p>
                      <a:pPr algn="l"/>
                      <a:r>
                        <a:rPr lang="en-US" dirty="0"/>
                        <a:t>Type 2 Diabetes</a:t>
                      </a:r>
                    </a:p>
                  </a:txBody>
                  <a:tcPr marL="28575" marR="28575" marT="28575" marB="28575"/>
                </a:tc>
                <a:extLst>
                  <a:ext uri="{0D108BD9-81ED-4DB2-BD59-A6C34878D82A}">
                    <a16:rowId xmlns:a16="http://schemas.microsoft.com/office/drawing/2014/main" xmlns="" val="10001"/>
                  </a:ext>
                </a:extLst>
              </a:tr>
              <a:tr h="513155">
                <a:tc>
                  <a:txBody>
                    <a:bodyPr/>
                    <a:lstStyle/>
                    <a:p>
                      <a:pPr algn="l"/>
                      <a:r>
                        <a:rPr lang="en-US" dirty="0"/>
                        <a:t>Polyuria and thirst</a:t>
                      </a:r>
                    </a:p>
                  </a:txBody>
                  <a:tcPr marL="28575" marR="28575" marT="28575" marB="28575"/>
                </a:tc>
                <a:tc>
                  <a:txBody>
                    <a:bodyPr/>
                    <a:lstStyle/>
                    <a:p>
                      <a:pPr algn="l"/>
                      <a:r>
                        <a:rPr lang="en-US"/>
                        <a:t>++</a:t>
                      </a:r>
                    </a:p>
                  </a:txBody>
                  <a:tcPr marL="28575" marR="28575" marT="28575" marB="28575"/>
                </a:tc>
                <a:tc>
                  <a:txBody>
                    <a:bodyPr/>
                    <a:lstStyle/>
                    <a:p>
                      <a:pPr algn="l"/>
                      <a:r>
                        <a:rPr lang="en-US"/>
                        <a:t>+</a:t>
                      </a:r>
                    </a:p>
                  </a:txBody>
                  <a:tcPr marL="28575" marR="28575" marT="28575" marB="28575"/>
                </a:tc>
                <a:extLst>
                  <a:ext uri="{0D108BD9-81ED-4DB2-BD59-A6C34878D82A}">
                    <a16:rowId xmlns:a16="http://schemas.microsoft.com/office/drawing/2014/main" xmlns="" val="10002"/>
                  </a:ext>
                </a:extLst>
              </a:tr>
              <a:tr h="513155">
                <a:tc>
                  <a:txBody>
                    <a:bodyPr/>
                    <a:lstStyle/>
                    <a:p>
                      <a:pPr algn="l"/>
                      <a:r>
                        <a:rPr lang="en-US"/>
                        <a:t>Weakness or fatigue</a:t>
                      </a:r>
                    </a:p>
                  </a:txBody>
                  <a:tcPr marL="28575" marR="28575" marT="28575" marB="28575"/>
                </a:tc>
                <a:tc>
                  <a:txBody>
                    <a:bodyPr/>
                    <a:lstStyle/>
                    <a:p>
                      <a:pPr algn="l"/>
                      <a:r>
                        <a:rPr lang="en-US"/>
                        <a:t>++</a:t>
                      </a:r>
                    </a:p>
                  </a:txBody>
                  <a:tcPr marL="28575" marR="28575" marT="28575" marB="28575"/>
                </a:tc>
                <a:tc>
                  <a:txBody>
                    <a:bodyPr/>
                    <a:lstStyle/>
                    <a:p>
                      <a:pPr algn="l"/>
                      <a:r>
                        <a:rPr lang="en-US"/>
                        <a:t>+</a:t>
                      </a:r>
                    </a:p>
                  </a:txBody>
                  <a:tcPr marL="28575" marR="28575" marT="28575" marB="28575"/>
                </a:tc>
                <a:extLst>
                  <a:ext uri="{0D108BD9-81ED-4DB2-BD59-A6C34878D82A}">
                    <a16:rowId xmlns:a16="http://schemas.microsoft.com/office/drawing/2014/main" xmlns="" val="10003"/>
                  </a:ext>
                </a:extLst>
              </a:tr>
              <a:tr h="513155">
                <a:tc>
                  <a:txBody>
                    <a:bodyPr/>
                    <a:lstStyle/>
                    <a:p>
                      <a:pPr algn="l"/>
                      <a:r>
                        <a:rPr lang="en-US"/>
                        <a:t>Polyphagia with weight loss</a:t>
                      </a:r>
                    </a:p>
                  </a:txBody>
                  <a:tcPr marL="28575" marR="28575" marT="28575" marB="28575"/>
                </a:tc>
                <a:tc>
                  <a:txBody>
                    <a:bodyPr/>
                    <a:lstStyle/>
                    <a:p>
                      <a:pPr algn="l"/>
                      <a:r>
                        <a:rPr lang="en-US"/>
                        <a:t>++</a:t>
                      </a:r>
                    </a:p>
                  </a:txBody>
                  <a:tcPr marL="28575" marR="28575" marT="28575" marB="28575"/>
                </a:tc>
                <a:tc>
                  <a:txBody>
                    <a:bodyPr/>
                    <a:lstStyle/>
                    <a:p>
                      <a:pPr algn="l"/>
                      <a:r>
                        <a:rPr lang="en-US"/>
                        <a:t>–</a:t>
                      </a:r>
                    </a:p>
                  </a:txBody>
                  <a:tcPr marL="28575" marR="28575" marT="28575" marB="28575"/>
                </a:tc>
                <a:extLst>
                  <a:ext uri="{0D108BD9-81ED-4DB2-BD59-A6C34878D82A}">
                    <a16:rowId xmlns:a16="http://schemas.microsoft.com/office/drawing/2014/main" xmlns="" val="10004"/>
                  </a:ext>
                </a:extLst>
              </a:tr>
              <a:tr h="513155">
                <a:tc>
                  <a:txBody>
                    <a:bodyPr/>
                    <a:lstStyle/>
                    <a:p>
                      <a:pPr algn="l"/>
                      <a:r>
                        <a:rPr lang="en-US"/>
                        <a:t>Recurrent blurred vision</a:t>
                      </a:r>
                    </a:p>
                  </a:txBody>
                  <a:tcPr marL="28575" marR="28575" marT="28575" marB="28575"/>
                </a:tc>
                <a:tc>
                  <a:txBody>
                    <a:bodyPr/>
                    <a:lstStyle/>
                    <a:p>
                      <a:pPr algn="l"/>
                      <a:r>
                        <a:rPr lang="en-US"/>
                        <a:t>+</a:t>
                      </a:r>
                    </a:p>
                  </a:txBody>
                  <a:tcPr marL="28575" marR="28575" marT="28575" marB="28575"/>
                </a:tc>
                <a:tc>
                  <a:txBody>
                    <a:bodyPr/>
                    <a:lstStyle/>
                    <a:p>
                      <a:pPr algn="l"/>
                      <a:r>
                        <a:rPr lang="en-US"/>
                        <a:t>++</a:t>
                      </a:r>
                    </a:p>
                  </a:txBody>
                  <a:tcPr marL="28575" marR="28575" marT="28575" marB="28575"/>
                </a:tc>
                <a:extLst>
                  <a:ext uri="{0D108BD9-81ED-4DB2-BD59-A6C34878D82A}">
                    <a16:rowId xmlns:a16="http://schemas.microsoft.com/office/drawing/2014/main" xmlns="" val="10005"/>
                  </a:ext>
                </a:extLst>
              </a:tr>
              <a:tr h="513155">
                <a:tc>
                  <a:txBody>
                    <a:bodyPr/>
                    <a:lstStyle/>
                    <a:p>
                      <a:pPr algn="l"/>
                      <a:r>
                        <a:rPr lang="en-US"/>
                        <a:t>Vulvovaginitis or pruritus</a:t>
                      </a:r>
                    </a:p>
                  </a:txBody>
                  <a:tcPr marL="28575" marR="28575" marT="28575" marB="28575"/>
                </a:tc>
                <a:tc>
                  <a:txBody>
                    <a:bodyPr/>
                    <a:lstStyle/>
                    <a:p>
                      <a:pPr algn="l"/>
                      <a:r>
                        <a:rPr lang="en-US" dirty="0"/>
                        <a:t>+</a:t>
                      </a:r>
                    </a:p>
                  </a:txBody>
                  <a:tcPr marL="28575" marR="28575" marT="28575" marB="28575"/>
                </a:tc>
                <a:tc>
                  <a:txBody>
                    <a:bodyPr/>
                    <a:lstStyle/>
                    <a:p>
                      <a:pPr algn="l"/>
                      <a:r>
                        <a:rPr lang="en-US"/>
                        <a:t>++</a:t>
                      </a:r>
                    </a:p>
                  </a:txBody>
                  <a:tcPr marL="28575" marR="28575" marT="28575" marB="28575"/>
                </a:tc>
                <a:extLst>
                  <a:ext uri="{0D108BD9-81ED-4DB2-BD59-A6C34878D82A}">
                    <a16:rowId xmlns:a16="http://schemas.microsoft.com/office/drawing/2014/main" xmlns="" val="10006"/>
                  </a:ext>
                </a:extLst>
              </a:tr>
              <a:tr h="513155">
                <a:tc>
                  <a:txBody>
                    <a:bodyPr/>
                    <a:lstStyle/>
                    <a:p>
                      <a:pPr algn="l"/>
                      <a:r>
                        <a:rPr lang="en-US"/>
                        <a:t>Peripheral neuropathy</a:t>
                      </a:r>
                    </a:p>
                  </a:txBody>
                  <a:tcPr marL="28575" marR="28575" marT="28575" marB="28575"/>
                </a:tc>
                <a:tc>
                  <a:txBody>
                    <a:bodyPr/>
                    <a:lstStyle/>
                    <a:p>
                      <a:pPr algn="l"/>
                      <a:r>
                        <a:rPr lang="en-US" dirty="0"/>
                        <a:t>+</a:t>
                      </a:r>
                    </a:p>
                  </a:txBody>
                  <a:tcPr marL="28575" marR="28575" marT="28575" marB="28575"/>
                </a:tc>
                <a:tc>
                  <a:txBody>
                    <a:bodyPr/>
                    <a:lstStyle/>
                    <a:p>
                      <a:pPr algn="l"/>
                      <a:r>
                        <a:rPr lang="en-US"/>
                        <a:t>++</a:t>
                      </a:r>
                    </a:p>
                  </a:txBody>
                  <a:tcPr marL="28575" marR="28575" marT="28575" marB="28575"/>
                </a:tc>
                <a:extLst>
                  <a:ext uri="{0D108BD9-81ED-4DB2-BD59-A6C34878D82A}">
                    <a16:rowId xmlns:a16="http://schemas.microsoft.com/office/drawing/2014/main" xmlns="" val="10007"/>
                  </a:ext>
                </a:extLst>
              </a:tr>
              <a:tr h="513155">
                <a:tc>
                  <a:txBody>
                    <a:bodyPr/>
                    <a:lstStyle/>
                    <a:p>
                      <a:pPr algn="l"/>
                      <a:r>
                        <a:rPr lang="en-US"/>
                        <a:t>Nocturnal enuresis</a:t>
                      </a:r>
                    </a:p>
                  </a:txBody>
                  <a:tcPr marL="28575" marR="28575" marT="28575" marB="28575"/>
                </a:tc>
                <a:tc>
                  <a:txBody>
                    <a:bodyPr/>
                    <a:lstStyle/>
                    <a:p>
                      <a:pPr algn="l"/>
                      <a:r>
                        <a:rPr lang="en-US" dirty="0"/>
                        <a:t>++</a:t>
                      </a:r>
                    </a:p>
                  </a:txBody>
                  <a:tcPr marL="28575" marR="28575" marT="28575" marB="28575"/>
                </a:tc>
                <a:tc>
                  <a:txBody>
                    <a:bodyPr/>
                    <a:lstStyle/>
                    <a:p>
                      <a:pPr algn="l"/>
                      <a:r>
                        <a:rPr lang="en-US"/>
                        <a:t>–</a:t>
                      </a:r>
                    </a:p>
                  </a:txBody>
                  <a:tcPr marL="28575" marR="28575" marT="28575" marB="28575"/>
                </a:tc>
                <a:extLst>
                  <a:ext uri="{0D108BD9-81ED-4DB2-BD59-A6C34878D82A}">
                    <a16:rowId xmlns:a16="http://schemas.microsoft.com/office/drawing/2014/main" xmlns="" val="10008"/>
                  </a:ext>
                </a:extLst>
              </a:tr>
              <a:tr h="513155">
                <a:tc>
                  <a:txBody>
                    <a:bodyPr/>
                    <a:lstStyle/>
                    <a:p>
                      <a:pPr algn="l"/>
                      <a:r>
                        <a:rPr lang="en-US"/>
                        <a:t>Often asymptomatic</a:t>
                      </a:r>
                    </a:p>
                  </a:txBody>
                  <a:tcPr marL="28575" marR="28575" marT="28575" marB="28575"/>
                </a:tc>
                <a:tc>
                  <a:txBody>
                    <a:bodyPr/>
                    <a:lstStyle/>
                    <a:p>
                      <a:pPr algn="l"/>
                      <a:r>
                        <a:rPr lang="en-US" dirty="0"/>
                        <a:t>–</a:t>
                      </a:r>
                    </a:p>
                  </a:txBody>
                  <a:tcPr marL="28575" marR="28575" marT="28575" marB="28575"/>
                </a:tc>
                <a:tc>
                  <a:txBody>
                    <a:bodyPr/>
                    <a:lstStyle/>
                    <a:p>
                      <a:pPr algn="l"/>
                      <a:r>
                        <a:rPr lang="en-US" dirty="0"/>
                        <a:t>++</a:t>
                      </a:r>
                    </a:p>
                  </a:txBody>
                  <a:tcPr marL="28575" marR="28575" marT="28575" marB="28575"/>
                </a:tc>
                <a:extLst>
                  <a:ext uri="{0D108BD9-81ED-4DB2-BD59-A6C34878D82A}">
                    <a16:rowId xmlns:a16="http://schemas.microsoft.com/office/drawing/2014/main" xmlns="" val="10009"/>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672" y="0"/>
            <a:ext cx="5760640" cy="6921668"/>
          </a:xfrm>
          <a:prstGeom prst="rect">
            <a:avLst/>
          </a:prstGeom>
        </p:spPr>
      </p:pic>
    </p:spTree>
    <p:extLst>
      <p:ext uri="{BB962C8B-B14F-4D97-AF65-F5344CB8AC3E}">
        <p14:creationId xmlns:p14="http://schemas.microsoft.com/office/powerpoint/2010/main" xmlns="" val="187421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412" y="2643182"/>
            <a:ext cx="7913915" cy="1915885"/>
          </a:xfrm>
        </p:spPr>
        <p:txBody>
          <a:bodyPr/>
          <a:lstStyle/>
          <a:p>
            <a:r>
              <a:rPr lang="en-US" sz="6000" b="1" dirty="0"/>
              <a:t>Investigations</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31303" y="1027909"/>
            <a:ext cx="3066440" cy="4669065"/>
          </a:xfrm>
          <a:prstGeom prst="rect">
            <a:avLst/>
          </a:prstGeom>
        </p:spPr>
      </p:pic>
    </p:spTree>
    <p:extLst>
      <p:ext uri="{BB962C8B-B14F-4D97-AF65-F5344CB8AC3E}">
        <p14:creationId xmlns:p14="http://schemas.microsoft.com/office/powerpoint/2010/main" xmlns="" val="853750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1257300"/>
            <a:ext cx="80772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81275" y="228600"/>
            <a:ext cx="3981450" cy="42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1438" y="6076950"/>
            <a:ext cx="9286876"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33400" y="1371600"/>
            <a:ext cx="8077200" cy="707886"/>
          </a:xfrm>
          <a:prstGeom prst="rect">
            <a:avLst/>
          </a:prstGeom>
          <a:noFill/>
          <a:ln w="38100">
            <a:solidFill>
              <a:srgbClr val="FFFF00"/>
            </a:solidFill>
            <a:prstDash val="sysDot"/>
          </a:ln>
        </p:spPr>
        <p:txBody>
          <a:bodyPr wrap="square" rtlCol="0">
            <a:spAutoFit/>
          </a:bodyPr>
          <a:lstStyle/>
          <a:p>
            <a:endParaRPr lang="en-US" sz="4000" dirty="0"/>
          </a:p>
        </p:txBody>
      </p:sp>
    </p:spTree>
    <p:extLst>
      <p:ext uri="{BB962C8B-B14F-4D97-AF65-F5344CB8AC3E}">
        <p14:creationId xmlns:p14="http://schemas.microsoft.com/office/powerpoint/2010/main" xmlns="" val="258129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66775" y="1566863"/>
            <a:ext cx="7410450" cy="3724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a:bodyPr>
          <a:lstStyle/>
          <a:p>
            <a:r>
              <a:rPr lang="en-US" sz="6000" dirty="0">
                <a:solidFill>
                  <a:srgbClr val="FF0000"/>
                </a:solidFill>
              </a:rPr>
              <a:t>Pre Diabetes</a:t>
            </a:r>
          </a:p>
        </p:txBody>
      </p:sp>
    </p:spTree>
    <p:extLst>
      <p:ext uri="{BB962C8B-B14F-4D97-AF65-F5344CB8AC3E}">
        <p14:creationId xmlns:p14="http://schemas.microsoft.com/office/powerpoint/2010/main" xmlns="" val="62770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1_001"/>
          <p:cNvPicPr>
            <a:picLocks noChangeAspect="1" noChangeArrowheads="1"/>
          </p:cNvPicPr>
          <p:nvPr/>
        </p:nvPicPr>
        <p:blipFill>
          <a:blip r:embed="rId2"/>
          <a:srcRect b="22817"/>
          <a:stretch>
            <a:fillRect/>
          </a:stretch>
        </p:blipFill>
        <p:spPr bwMode="auto">
          <a:xfrm>
            <a:off x="214282" y="571480"/>
            <a:ext cx="8748714" cy="571504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Verdana" pitchFamily="34" charset="0"/>
            </a:endParaRPr>
          </a:p>
        </p:txBody>
      </p:sp>
      <p:sp>
        <p:nvSpPr>
          <p:cNvPr id="6" name="Rectangle 5"/>
          <p:cNvSpPr/>
          <p:nvPr/>
        </p:nvSpPr>
        <p:spPr>
          <a:xfrm>
            <a:off x="0" y="6477000"/>
            <a:ext cx="914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Verdana" pitchFamily="34" charset="0"/>
            </a:endParaRPr>
          </a:p>
        </p:txBody>
      </p:sp>
      <p:sp>
        <p:nvSpPr>
          <p:cNvPr id="4" name="Rectangle 2"/>
          <p:cNvSpPr>
            <a:spLocks noGrp="1" noChangeArrowheads="1"/>
          </p:cNvSpPr>
          <p:nvPr>
            <p:ph type="title"/>
          </p:nvPr>
        </p:nvSpPr>
        <p:spPr>
          <a:xfrm>
            <a:off x="457200" y="-76200"/>
            <a:ext cx="8229600" cy="1143000"/>
          </a:xfrm>
        </p:spPr>
        <p:txBody>
          <a:bodyPr>
            <a:normAutofit/>
          </a:bodyPr>
          <a:lstStyle/>
          <a:p>
            <a:pPr eaLnBrk="1" hangingPunct="1"/>
            <a:r>
              <a:rPr lang="en-US" sz="3600" b="1" dirty="0" err="1">
                <a:solidFill>
                  <a:srgbClr val="FF0000"/>
                </a:solidFill>
                <a:latin typeface="Verdana" pitchFamily="34" charset="0"/>
              </a:rPr>
              <a:t>Prediabetes</a:t>
            </a:r>
            <a:r>
              <a:rPr lang="en-US" sz="3600" b="1" dirty="0">
                <a:solidFill>
                  <a:srgbClr val="FF0000"/>
                </a:solidFill>
                <a:latin typeface="Verdana" pitchFamily="34" charset="0"/>
              </a:rPr>
              <a:t> &amp; Diabetes</a:t>
            </a:r>
          </a:p>
        </p:txBody>
      </p:sp>
      <p:sp>
        <p:nvSpPr>
          <p:cNvPr id="7" name="AutoShape 3"/>
          <p:cNvSpPr>
            <a:spLocks noChangeArrowheads="1"/>
          </p:cNvSpPr>
          <p:nvPr/>
        </p:nvSpPr>
        <p:spPr bwMode="auto">
          <a:xfrm>
            <a:off x="5791201" y="3124200"/>
            <a:ext cx="2286000" cy="685800"/>
          </a:xfrm>
          <a:prstGeom prst="homePlate">
            <a:avLst>
              <a:gd name="adj" fmla="val 83333"/>
            </a:avLst>
          </a:prstGeom>
          <a:gradFill rotWithShape="1">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pPr algn="ctr"/>
            <a:r>
              <a:rPr lang="en-US">
                <a:latin typeface="Verdana" pitchFamily="34" charset="0"/>
              </a:rPr>
              <a:t>diabetes</a:t>
            </a:r>
          </a:p>
        </p:txBody>
      </p:sp>
      <p:sp>
        <p:nvSpPr>
          <p:cNvPr id="8" name="AutoShape 4"/>
          <p:cNvSpPr>
            <a:spLocks noChangeArrowheads="1"/>
          </p:cNvSpPr>
          <p:nvPr/>
        </p:nvSpPr>
        <p:spPr bwMode="auto">
          <a:xfrm rot="10800000">
            <a:off x="990601" y="3124200"/>
            <a:ext cx="2286000" cy="685800"/>
          </a:xfrm>
          <a:prstGeom prst="homePlate">
            <a:avLst>
              <a:gd name="adj" fmla="val 83333"/>
            </a:avLst>
          </a:prstGeom>
          <a:gradFill rotWithShape="1">
            <a:gsLst>
              <a:gs pos="0">
                <a:srgbClr val="007600"/>
              </a:gs>
              <a:gs pos="50000">
                <a:srgbClr val="00FF00"/>
              </a:gs>
              <a:gs pos="100000">
                <a:srgbClr val="007600"/>
              </a:gs>
            </a:gsLst>
            <a:lin ang="5400000" scaled="1"/>
          </a:gradFill>
          <a:ln w="9525">
            <a:solidFill>
              <a:schemeClr val="tx1"/>
            </a:solidFill>
            <a:miter lim="800000"/>
            <a:headEnd/>
            <a:tailEnd/>
          </a:ln>
        </p:spPr>
        <p:txBody>
          <a:bodyPr rot="10800000" wrap="none" anchor="ctr"/>
          <a:lstStyle/>
          <a:p>
            <a:pPr algn="ctr"/>
            <a:endParaRPr lang="en-US">
              <a:latin typeface="Verdana" pitchFamily="34" charset="0"/>
            </a:endParaRPr>
          </a:p>
        </p:txBody>
      </p:sp>
      <p:sp>
        <p:nvSpPr>
          <p:cNvPr id="9" name="Rectangle 5"/>
          <p:cNvSpPr>
            <a:spLocks noChangeArrowheads="1"/>
          </p:cNvSpPr>
          <p:nvPr/>
        </p:nvSpPr>
        <p:spPr bwMode="auto">
          <a:xfrm>
            <a:off x="3429001" y="3124200"/>
            <a:ext cx="2209800" cy="685800"/>
          </a:xfrm>
          <a:prstGeom prst="rect">
            <a:avLst/>
          </a:prstGeom>
          <a:gradFill rotWithShape="1">
            <a:gsLst>
              <a:gs pos="0">
                <a:srgbClr val="765E00"/>
              </a:gs>
              <a:gs pos="50000">
                <a:srgbClr val="FFCC00"/>
              </a:gs>
              <a:gs pos="100000">
                <a:srgbClr val="765E00"/>
              </a:gs>
            </a:gsLst>
            <a:lin ang="5400000" scaled="1"/>
          </a:gradFill>
          <a:ln w="9525">
            <a:solidFill>
              <a:schemeClr val="tx1"/>
            </a:solidFill>
            <a:miter lim="800000"/>
            <a:headEnd/>
            <a:tailEnd/>
          </a:ln>
        </p:spPr>
        <p:txBody>
          <a:bodyPr wrap="none" anchor="ctr"/>
          <a:lstStyle/>
          <a:p>
            <a:pPr algn="ctr"/>
            <a:r>
              <a:rPr lang="en-US">
                <a:latin typeface="Verdana" pitchFamily="34" charset="0"/>
              </a:rPr>
              <a:t>prediabetes</a:t>
            </a:r>
          </a:p>
        </p:txBody>
      </p:sp>
      <p:sp>
        <p:nvSpPr>
          <p:cNvPr id="10" name="Text Box 6"/>
          <p:cNvSpPr txBox="1">
            <a:spLocks noChangeArrowheads="1"/>
          </p:cNvSpPr>
          <p:nvPr/>
        </p:nvSpPr>
        <p:spPr bwMode="auto">
          <a:xfrm rot="10800000">
            <a:off x="1390651" y="3290888"/>
            <a:ext cx="2190750" cy="366712"/>
          </a:xfrm>
          <a:prstGeom prst="rect">
            <a:avLst/>
          </a:prstGeom>
          <a:noFill/>
          <a:ln w="9525">
            <a:noFill/>
            <a:miter lim="800000"/>
            <a:headEnd/>
            <a:tailEnd/>
          </a:ln>
        </p:spPr>
        <p:txBody>
          <a:bodyPr rot="10800000">
            <a:spAutoFit/>
          </a:bodyPr>
          <a:lstStyle/>
          <a:p>
            <a:pPr>
              <a:spcBef>
                <a:spcPct val="50000"/>
              </a:spcBef>
            </a:pPr>
            <a:r>
              <a:rPr lang="en-US">
                <a:latin typeface="Verdana" pitchFamily="34" charset="0"/>
              </a:rPr>
              <a:t>normoglycemic</a:t>
            </a:r>
          </a:p>
        </p:txBody>
      </p:sp>
      <p:sp>
        <p:nvSpPr>
          <p:cNvPr id="11" name="Line 7"/>
          <p:cNvSpPr>
            <a:spLocks noChangeShapeType="1"/>
          </p:cNvSpPr>
          <p:nvPr/>
        </p:nvSpPr>
        <p:spPr bwMode="auto">
          <a:xfrm>
            <a:off x="3352801" y="2895600"/>
            <a:ext cx="0" cy="1143000"/>
          </a:xfrm>
          <a:prstGeom prst="line">
            <a:avLst/>
          </a:prstGeom>
          <a:noFill/>
          <a:ln w="38100">
            <a:solidFill>
              <a:srgbClr val="FF0000"/>
            </a:solidFill>
            <a:round/>
            <a:headEnd/>
            <a:tailEnd/>
          </a:ln>
        </p:spPr>
        <p:txBody>
          <a:bodyPr/>
          <a:lstStyle/>
          <a:p>
            <a:endParaRPr lang="en-US">
              <a:latin typeface="Verdana" pitchFamily="34" charset="0"/>
            </a:endParaRPr>
          </a:p>
        </p:txBody>
      </p:sp>
      <p:sp>
        <p:nvSpPr>
          <p:cNvPr id="12" name="Line 8"/>
          <p:cNvSpPr>
            <a:spLocks noChangeShapeType="1"/>
          </p:cNvSpPr>
          <p:nvPr/>
        </p:nvSpPr>
        <p:spPr bwMode="auto">
          <a:xfrm>
            <a:off x="5715001" y="2895600"/>
            <a:ext cx="0" cy="1143000"/>
          </a:xfrm>
          <a:prstGeom prst="line">
            <a:avLst/>
          </a:prstGeom>
          <a:noFill/>
          <a:ln w="38100">
            <a:solidFill>
              <a:srgbClr val="FF0000"/>
            </a:solidFill>
            <a:round/>
            <a:headEnd/>
            <a:tailEnd/>
          </a:ln>
        </p:spPr>
        <p:txBody>
          <a:bodyPr/>
          <a:lstStyle/>
          <a:p>
            <a:endParaRPr lang="en-US">
              <a:latin typeface="Verdana" pitchFamily="34" charset="0"/>
            </a:endParaRPr>
          </a:p>
        </p:txBody>
      </p:sp>
      <p:sp>
        <p:nvSpPr>
          <p:cNvPr id="13" name="Text Box 9"/>
          <p:cNvSpPr txBox="1">
            <a:spLocks noChangeArrowheads="1"/>
          </p:cNvSpPr>
          <p:nvPr/>
        </p:nvSpPr>
        <p:spPr bwMode="auto">
          <a:xfrm rot="16200000">
            <a:off x="3099745" y="2059774"/>
            <a:ext cx="461665" cy="1216039"/>
          </a:xfrm>
          <a:prstGeom prst="rect">
            <a:avLst/>
          </a:prstGeom>
          <a:noFill/>
          <a:ln w="9525">
            <a:noFill/>
            <a:miter lim="800000"/>
            <a:headEnd/>
            <a:tailEnd/>
          </a:ln>
        </p:spPr>
        <p:txBody>
          <a:bodyPr vert="eaVert" wrap="none">
            <a:spAutoFit/>
          </a:bodyPr>
          <a:lstStyle/>
          <a:p>
            <a:r>
              <a:rPr lang="en-US">
                <a:latin typeface="Verdana" pitchFamily="34" charset="0"/>
              </a:rPr>
              <a:t>100mg/dl</a:t>
            </a:r>
          </a:p>
        </p:txBody>
      </p:sp>
      <p:sp>
        <p:nvSpPr>
          <p:cNvPr id="14" name="Text Box 10"/>
          <p:cNvSpPr txBox="1">
            <a:spLocks noChangeArrowheads="1"/>
          </p:cNvSpPr>
          <p:nvPr/>
        </p:nvSpPr>
        <p:spPr bwMode="auto">
          <a:xfrm rot="16200000">
            <a:off x="5469881" y="2014136"/>
            <a:ext cx="461665" cy="1297791"/>
          </a:xfrm>
          <a:prstGeom prst="rect">
            <a:avLst/>
          </a:prstGeom>
          <a:noFill/>
          <a:ln w="9525">
            <a:noFill/>
            <a:miter lim="800000"/>
            <a:headEnd/>
            <a:tailEnd/>
          </a:ln>
        </p:spPr>
        <p:txBody>
          <a:bodyPr vert="eaVert" wrap="none">
            <a:spAutoFit/>
          </a:bodyPr>
          <a:lstStyle/>
          <a:p>
            <a:r>
              <a:rPr lang="en-US">
                <a:latin typeface="Verdana" pitchFamily="34" charset="0"/>
              </a:rPr>
              <a:t>125 mg/dl</a:t>
            </a:r>
          </a:p>
        </p:txBody>
      </p:sp>
      <p:sp>
        <p:nvSpPr>
          <p:cNvPr id="15" name="Text Box 11"/>
          <p:cNvSpPr txBox="1">
            <a:spLocks noChangeArrowheads="1"/>
          </p:cNvSpPr>
          <p:nvPr/>
        </p:nvSpPr>
        <p:spPr bwMode="auto">
          <a:xfrm rot="16200000">
            <a:off x="3136257" y="3615923"/>
            <a:ext cx="461665" cy="1297791"/>
          </a:xfrm>
          <a:prstGeom prst="rect">
            <a:avLst/>
          </a:prstGeom>
          <a:noFill/>
          <a:ln w="9525">
            <a:noFill/>
            <a:miter lim="800000"/>
            <a:headEnd/>
            <a:tailEnd/>
          </a:ln>
        </p:spPr>
        <p:txBody>
          <a:bodyPr vert="eaVert" wrap="none">
            <a:spAutoFit/>
          </a:bodyPr>
          <a:lstStyle/>
          <a:p>
            <a:r>
              <a:rPr lang="en-US">
                <a:latin typeface="Verdana" pitchFamily="34" charset="0"/>
              </a:rPr>
              <a:t>140 mg/dl</a:t>
            </a:r>
          </a:p>
        </p:txBody>
      </p:sp>
      <p:sp>
        <p:nvSpPr>
          <p:cNvPr id="16" name="Text Box 12"/>
          <p:cNvSpPr txBox="1">
            <a:spLocks noChangeArrowheads="1"/>
          </p:cNvSpPr>
          <p:nvPr/>
        </p:nvSpPr>
        <p:spPr bwMode="auto">
          <a:xfrm rot="16200000">
            <a:off x="5469881" y="3614336"/>
            <a:ext cx="461665" cy="1297791"/>
          </a:xfrm>
          <a:prstGeom prst="rect">
            <a:avLst/>
          </a:prstGeom>
          <a:noFill/>
          <a:ln w="9525">
            <a:noFill/>
            <a:miter lim="800000"/>
            <a:headEnd/>
            <a:tailEnd/>
          </a:ln>
        </p:spPr>
        <p:txBody>
          <a:bodyPr vert="eaVert" wrap="none">
            <a:spAutoFit/>
          </a:bodyPr>
          <a:lstStyle/>
          <a:p>
            <a:r>
              <a:rPr lang="en-US">
                <a:latin typeface="Verdana" pitchFamily="34" charset="0"/>
              </a:rPr>
              <a:t>199 mg/dl</a:t>
            </a:r>
          </a:p>
        </p:txBody>
      </p:sp>
      <p:sp>
        <p:nvSpPr>
          <p:cNvPr id="17" name="Text Box 13"/>
          <p:cNvSpPr txBox="1">
            <a:spLocks noChangeArrowheads="1"/>
          </p:cNvSpPr>
          <p:nvPr/>
        </p:nvSpPr>
        <p:spPr bwMode="auto">
          <a:xfrm rot="16200000">
            <a:off x="4333232" y="1198592"/>
            <a:ext cx="461665" cy="1871603"/>
          </a:xfrm>
          <a:prstGeom prst="rect">
            <a:avLst/>
          </a:prstGeom>
          <a:noFill/>
          <a:ln w="9525">
            <a:noFill/>
            <a:miter lim="800000"/>
            <a:headEnd/>
            <a:tailEnd/>
          </a:ln>
        </p:spPr>
        <p:txBody>
          <a:bodyPr vert="eaVert" wrap="none">
            <a:spAutoFit/>
          </a:bodyPr>
          <a:lstStyle/>
          <a:p>
            <a:r>
              <a:rPr lang="en-US">
                <a:latin typeface="Verdana" pitchFamily="34" charset="0"/>
              </a:rPr>
              <a:t>Fasting glucose</a:t>
            </a:r>
          </a:p>
        </p:txBody>
      </p:sp>
      <p:sp>
        <p:nvSpPr>
          <p:cNvPr id="18" name="Text Box 14"/>
          <p:cNvSpPr txBox="1">
            <a:spLocks noChangeArrowheads="1"/>
          </p:cNvSpPr>
          <p:nvPr/>
        </p:nvSpPr>
        <p:spPr bwMode="auto">
          <a:xfrm rot="16200000">
            <a:off x="4552307" y="3474344"/>
            <a:ext cx="461665" cy="2342949"/>
          </a:xfrm>
          <a:prstGeom prst="rect">
            <a:avLst/>
          </a:prstGeom>
          <a:noFill/>
          <a:ln w="9525">
            <a:noFill/>
            <a:miter lim="800000"/>
            <a:headEnd/>
            <a:tailEnd/>
          </a:ln>
        </p:spPr>
        <p:txBody>
          <a:bodyPr vert="eaVert" wrap="none">
            <a:spAutoFit/>
          </a:bodyPr>
          <a:lstStyle/>
          <a:p>
            <a:r>
              <a:rPr lang="en-US">
                <a:latin typeface="Verdana" pitchFamily="34" charset="0"/>
              </a:rPr>
              <a:t>2hr Plasma glucose</a:t>
            </a:r>
          </a:p>
        </p:txBody>
      </p:sp>
      <p:sp>
        <p:nvSpPr>
          <p:cNvPr id="19" name="Rectangle 15"/>
          <p:cNvSpPr>
            <a:spLocks noChangeArrowheads="1"/>
          </p:cNvSpPr>
          <p:nvPr/>
        </p:nvSpPr>
        <p:spPr bwMode="auto">
          <a:xfrm>
            <a:off x="609600" y="5029200"/>
            <a:ext cx="8077200" cy="914400"/>
          </a:xfrm>
          <a:prstGeom prst="rect">
            <a:avLst/>
          </a:prstGeom>
          <a:solidFill>
            <a:schemeClr val="accent1"/>
          </a:solidFill>
          <a:ln w="9525">
            <a:solidFill>
              <a:schemeClr val="tx1"/>
            </a:solidFill>
            <a:miter lim="800000"/>
            <a:headEnd/>
            <a:tailEnd/>
          </a:ln>
        </p:spPr>
        <p:txBody>
          <a:bodyPr wrap="none" anchor="ctr"/>
          <a:lstStyle/>
          <a:p>
            <a:pPr>
              <a:lnSpc>
                <a:spcPct val="150000"/>
              </a:lnSpc>
            </a:pPr>
            <a:r>
              <a:rPr lang="en-US" sz="1400" b="1" dirty="0" err="1">
                <a:latin typeface="Verdana" pitchFamily="34" charset="0"/>
              </a:rPr>
              <a:t>Prediabetes</a:t>
            </a:r>
            <a:r>
              <a:rPr lang="en-US" sz="1400" b="1" dirty="0">
                <a:latin typeface="Verdana" pitchFamily="34" charset="0"/>
              </a:rPr>
              <a:t> is a condition in which the blood sugar level is higher than normal, </a:t>
            </a:r>
          </a:p>
          <a:p>
            <a:pPr>
              <a:lnSpc>
                <a:spcPct val="150000"/>
              </a:lnSpc>
            </a:pPr>
            <a:r>
              <a:rPr lang="en-US" sz="1400" b="1" dirty="0">
                <a:latin typeface="Verdana" pitchFamily="34" charset="0"/>
              </a:rPr>
              <a:t>but not high enough to be classified as diabetes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Laboratory Findings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596309264"/>
              </p:ext>
            </p:extLst>
          </p:nvPr>
        </p:nvGraphicFramePr>
        <p:xfrm>
          <a:off x="457200" y="2438400"/>
          <a:ext cx="82296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09600" y="1143000"/>
            <a:ext cx="1988558"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3600" dirty="0"/>
              <a:t>Urinalysis</a:t>
            </a:r>
          </a:p>
        </p:txBody>
      </p:sp>
      <p:sp>
        <p:nvSpPr>
          <p:cNvPr id="5" name="Rectangle 4"/>
          <p:cNvSpPr/>
          <p:nvPr/>
        </p:nvSpPr>
        <p:spPr>
          <a:xfrm>
            <a:off x="3276600" y="1219200"/>
            <a:ext cx="1765099" cy="523220"/>
          </a:xfrm>
          <a:prstGeom prst="rect">
            <a:avLst/>
          </a:prstGeom>
        </p:spPr>
        <p:txBody>
          <a:bodyPr wrap="none">
            <a:sp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Glucosuria</a:t>
            </a:r>
          </a:p>
        </p:txBody>
      </p:sp>
      <p:sp>
        <p:nvSpPr>
          <p:cNvPr id="6" name="Rectangle 5"/>
          <p:cNvSpPr/>
          <p:nvPr/>
        </p:nvSpPr>
        <p:spPr>
          <a:xfrm>
            <a:off x="533400" y="5373469"/>
            <a:ext cx="8001000" cy="83099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dirty="0">
                <a:ln w="18415" cmpd="sng">
                  <a:solidFill>
                    <a:srgbClr val="FFFFFF"/>
                  </a:solidFill>
                  <a:prstDash val="solid"/>
                </a:ln>
                <a:solidFill>
                  <a:srgbClr val="FFFFFF"/>
                </a:solidFill>
                <a:effectLst>
                  <a:outerShdw blurRad="38100" dist="38100" dir="2700000" algn="tl">
                    <a:srgbClr val="000000">
                      <a:alpha val="43137"/>
                    </a:srgbClr>
                  </a:outerShdw>
                </a:effectLst>
              </a:rPr>
              <a:t>A normal renal threshold for glucose as well as reliable bladder emptying is essential for interpretation.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Laboratory Findings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96826545"/>
              </p:ext>
            </p:extLst>
          </p:nvPr>
        </p:nvGraphicFramePr>
        <p:xfrm>
          <a:off x="457200" y="3048000"/>
          <a:ext cx="82296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09600" y="1447800"/>
            <a:ext cx="1587166"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sz="2800" dirty="0"/>
              <a:t>Urinalysis</a:t>
            </a:r>
          </a:p>
        </p:txBody>
      </p:sp>
      <p:sp>
        <p:nvSpPr>
          <p:cNvPr id="7" name="Rectangle 6"/>
          <p:cNvSpPr/>
          <p:nvPr/>
        </p:nvSpPr>
        <p:spPr>
          <a:xfrm>
            <a:off x="609600" y="2221468"/>
            <a:ext cx="1602618" cy="523220"/>
          </a:xfrm>
          <a:prstGeom prst="rect">
            <a:avLst/>
          </a:prstGeom>
        </p:spPr>
        <p:txBody>
          <a:bodyPr wrap="none">
            <a:spAutoFit/>
          </a:bodyPr>
          <a:lstStyle/>
          <a:p>
            <a:r>
              <a:rPr lang="en-US" sz="2800" dirty="0" err="1">
                <a:ln w="10160">
                  <a:solidFill>
                    <a:schemeClr val="accent1"/>
                  </a:solidFill>
                  <a:prstDash val="solid"/>
                </a:ln>
                <a:solidFill>
                  <a:srgbClr val="FFFFFF"/>
                </a:solidFill>
                <a:effectLst>
                  <a:outerShdw blurRad="38100" dist="32000" dir="5400000" algn="tl">
                    <a:srgbClr val="000000">
                      <a:alpha val="30000"/>
                    </a:srgbClr>
                  </a:outerShdw>
                </a:effectLst>
              </a:rPr>
              <a:t>Ketonuria</a:t>
            </a:r>
            <a:endParaRPr lang="en-US" sz="28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rPr>
              <a:t>Laboratory Findings</a:t>
            </a:r>
          </a:p>
        </p:txBody>
      </p:sp>
      <p:sp>
        <p:nvSpPr>
          <p:cNvPr id="4" name="Rectangle 3"/>
          <p:cNvSpPr/>
          <p:nvPr/>
        </p:nvSpPr>
        <p:spPr>
          <a:xfrm>
            <a:off x="533400" y="1447800"/>
            <a:ext cx="3829125" cy="52322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r>
              <a:rPr lang="en-US" sz="2800" dirty="0"/>
              <a:t>Blood testing procedures</a:t>
            </a:r>
          </a:p>
        </p:txBody>
      </p:sp>
      <p:sp>
        <p:nvSpPr>
          <p:cNvPr id="5" name="Rectangle 4"/>
          <p:cNvSpPr/>
          <p:nvPr/>
        </p:nvSpPr>
        <p:spPr>
          <a:xfrm>
            <a:off x="4724400" y="1524000"/>
            <a:ext cx="3963906" cy="584775"/>
          </a:xfrm>
          <a:prstGeom prst="rect">
            <a:avLst/>
          </a:prstGeom>
        </p:spPr>
        <p:txBody>
          <a:bodyPr wrap="none">
            <a:spAutoFit/>
          </a:bodyPr>
          <a:lstStyle/>
          <a:p>
            <a:r>
              <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Glucose tolerance test</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4019175339"/>
              </p:ext>
            </p:extLst>
          </p:nvPr>
        </p:nvGraphicFramePr>
        <p:xfrm>
          <a:off x="457200" y="2743200"/>
          <a:ext cx="8229600" cy="3382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0C89CFF-26D2-4C36-8DBB-5087138B6955}"/>
                                            </p:graphicEl>
                                          </p:spTgt>
                                        </p:tgtEl>
                                        <p:attrNameLst>
                                          <p:attrName>style.visibility</p:attrName>
                                        </p:attrNameLst>
                                      </p:cBhvr>
                                      <p:to>
                                        <p:strVal val="visible"/>
                                      </p:to>
                                    </p:set>
                                    <p:animEffect transition="in" filter="fade">
                                      <p:cBhvr>
                                        <p:cTn id="7" dur="2000"/>
                                        <p:tgtEl>
                                          <p:spTgt spid="6">
                                            <p:graphicEl>
                                              <a:dgm id="{D0C89CFF-26D2-4C36-8DBB-5087138B695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6E857E3C-B209-44F9-A2BD-7931E13DDE1E}"/>
                                            </p:graphicEl>
                                          </p:spTgt>
                                        </p:tgtEl>
                                        <p:attrNameLst>
                                          <p:attrName>style.visibility</p:attrName>
                                        </p:attrNameLst>
                                      </p:cBhvr>
                                      <p:to>
                                        <p:strVal val="visible"/>
                                      </p:to>
                                    </p:set>
                                    <p:animEffect transition="in" filter="fade">
                                      <p:cBhvr>
                                        <p:cTn id="12" dur="2000"/>
                                        <p:tgtEl>
                                          <p:spTgt spid="6">
                                            <p:graphicEl>
                                              <a:dgm id="{6E857E3C-B209-44F9-A2BD-7931E13DDE1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149FE788-0BB4-4EAF-BEB4-10B6B68E2DA0}"/>
                                            </p:graphicEl>
                                          </p:spTgt>
                                        </p:tgtEl>
                                        <p:attrNameLst>
                                          <p:attrName>style.visibility</p:attrName>
                                        </p:attrNameLst>
                                      </p:cBhvr>
                                      <p:to>
                                        <p:strVal val="visible"/>
                                      </p:to>
                                    </p:set>
                                    <p:animEffect transition="in" filter="fade">
                                      <p:cBhvr>
                                        <p:cTn id="15" dur="2000"/>
                                        <p:tgtEl>
                                          <p:spTgt spid="6">
                                            <p:graphicEl>
                                              <a:dgm id="{149FE788-0BB4-4EAF-BEB4-10B6B68E2DA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3C624057-1311-466D-8F40-497A141E5104}"/>
                                            </p:graphicEl>
                                          </p:spTgt>
                                        </p:tgtEl>
                                        <p:attrNameLst>
                                          <p:attrName>style.visibility</p:attrName>
                                        </p:attrNameLst>
                                      </p:cBhvr>
                                      <p:to>
                                        <p:strVal val="visible"/>
                                      </p:to>
                                    </p:set>
                                    <p:animEffect transition="in" filter="fade">
                                      <p:cBhvr>
                                        <p:cTn id="20" dur="2000"/>
                                        <p:tgtEl>
                                          <p:spTgt spid="6">
                                            <p:graphicEl>
                                              <a:dgm id="{3C624057-1311-466D-8F40-497A141E510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D18CB358-8744-4A32-9FCA-4B3E9C2B9ECD}"/>
                                            </p:graphicEl>
                                          </p:spTgt>
                                        </p:tgtEl>
                                        <p:attrNameLst>
                                          <p:attrName>style.visibility</p:attrName>
                                        </p:attrNameLst>
                                      </p:cBhvr>
                                      <p:to>
                                        <p:strVal val="visible"/>
                                      </p:to>
                                    </p:set>
                                    <p:animEffect transition="in" filter="fade">
                                      <p:cBhvr>
                                        <p:cTn id="23" dur="2000"/>
                                        <p:tgtEl>
                                          <p:spTgt spid="6">
                                            <p:graphicEl>
                                              <a:dgm id="{D18CB358-8744-4A32-9FCA-4B3E9C2B9EC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F8AA7B38-5973-4E79-A478-4F9BC92E47CC}"/>
                                            </p:graphicEl>
                                          </p:spTgt>
                                        </p:tgtEl>
                                        <p:attrNameLst>
                                          <p:attrName>style.visibility</p:attrName>
                                        </p:attrNameLst>
                                      </p:cBhvr>
                                      <p:to>
                                        <p:strVal val="visible"/>
                                      </p:to>
                                    </p:set>
                                    <p:animEffect transition="in" filter="fade">
                                      <p:cBhvr>
                                        <p:cTn id="28" dur="2000"/>
                                        <p:tgtEl>
                                          <p:spTgt spid="6">
                                            <p:graphicEl>
                                              <a:dgm id="{F8AA7B38-5973-4E79-A478-4F9BC92E47C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02CA09EA-5539-4AB2-836E-DD27B12278C5}"/>
                                            </p:graphicEl>
                                          </p:spTgt>
                                        </p:tgtEl>
                                        <p:attrNameLst>
                                          <p:attrName>style.visibility</p:attrName>
                                        </p:attrNameLst>
                                      </p:cBhvr>
                                      <p:to>
                                        <p:strVal val="visible"/>
                                      </p:to>
                                    </p:set>
                                    <p:animEffect transition="in" filter="fade">
                                      <p:cBhvr>
                                        <p:cTn id="31" dur="2000"/>
                                        <p:tgtEl>
                                          <p:spTgt spid="6">
                                            <p:graphicEl>
                                              <a:dgm id="{02CA09EA-5539-4AB2-836E-DD27B12278C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DB8A8E8E-8B0F-4872-B0A2-E4886529CD57}"/>
                                            </p:graphicEl>
                                          </p:spTgt>
                                        </p:tgtEl>
                                        <p:attrNameLst>
                                          <p:attrName>style.visibility</p:attrName>
                                        </p:attrNameLst>
                                      </p:cBhvr>
                                      <p:to>
                                        <p:strVal val="visible"/>
                                      </p:to>
                                    </p:set>
                                    <p:animEffect transition="in" filter="fade">
                                      <p:cBhvr>
                                        <p:cTn id="36" dur="2000"/>
                                        <p:tgtEl>
                                          <p:spTgt spid="6">
                                            <p:graphicEl>
                                              <a:dgm id="{DB8A8E8E-8B0F-4872-B0A2-E4886529CD5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C2F9FEEF-8433-491B-8D29-882B908D56EB}"/>
                                            </p:graphicEl>
                                          </p:spTgt>
                                        </p:tgtEl>
                                        <p:attrNameLst>
                                          <p:attrName>style.visibility</p:attrName>
                                        </p:attrNameLst>
                                      </p:cBhvr>
                                      <p:to>
                                        <p:strVal val="visible"/>
                                      </p:to>
                                    </p:set>
                                    <p:animEffect transition="in" filter="fade">
                                      <p:cBhvr>
                                        <p:cTn id="39" dur="2000"/>
                                        <p:tgtEl>
                                          <p:spTgt spid="6">
                                            <p:graphicEl>
                                              <a:dgm id="{C2F9FEEF-8433-491B-8D29-882B908D56E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graphicEl>
                                              <a:dgm id="{40AFF077-BBC8-47AA-A7AF-267F5A725723}"/>
                                            </p:graphicEl>
                                          </p:spTgt>
                                        </p:tgtEl>
                                        <p:attrNameLst>
                                          <p:attrName>style.visibility</p:attrName>
                                        </p:attrNameLst>
                                      </p:cBhvr>
                                      <p:to>
                                        <p:strVal val="visible"/>
                                      </p:to>
                                    </p:set>
                                    <p:animEffect transition="in" filter="fade">
                                      <p:cBhvr>
                                        <p:cTn id="44" dur="2000"/>
                                        <p:tgtEl>
                                          <p:spTgt spid="6">
                                            <p:graphicEl>
                                              <a:dgm id="{40AFF077-BBC8-47AA-A7AF-267F5A725723}"/>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graphicEl>
                                              <a:dgm id="{619410B6-931A-4272-B892-0B492EF93CCC}"/>
                                            </p:graphicEl>
                                          </p:spTgt>
                                        </p:tgtEl>
                                        <p:attrNameLst>
                                          <p:attrName>style.visibility</p:attrName>
                                        </p:attrNameLst>
                                      </p:cBhvr>
                                      <p:to>
                                        <p:strVal val="visible"/>
                                      </p:to>
                                    </p:set>
                                    <p:animEffect transition="in" filter="fade">
                                      <p:cBhvr>
                                        <p:cTn id="47" dur="2000"/>
                                        <p:tgtEl>
                                          <p:spTgt spid="6">
                                            <p:graphicEl>
                                              <a:dgm id="{619410B6-931A-4272-B892-0B492EF93C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404017025"/>
              </p:ext>
            </p:extLst>
          </p:nvPr>
        </p:nvGraphicFramePr>
        <p:xfrm>
          <a:off x="381000" y="2819400"/>
          <a:ext cx="8229600" cy="3124200"/>
        </p:xfrm>
        <a:graphic>
          <a:graphicData uri="http://schemas.openxmlformats.org/drawingml/2006/table">
            <a:tbl>
              <a:tblPr firstRow="1" bandRow="1">
                <a:tableStyleId>{21E4AEA4-8DFA-4A89-87EB-49C32662AFE0}</a:tableStyleId>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781050">
                <a:tc gridSpan="4">
                  <a:txBody>
                    <a:bodyPr/>
                    <a:lstStyle/>
                    <a:p>
                      <a:r>
                        <a:rPr lang="en-US" dirty="0"/>
                        <a:t>The Diabetes Expert Committee criteria for evaluating the standard oral glucose tolerance test.</a:t>
                      </a:r>
                      <a:r>
                        <a:rPr lang="en-US" baseline="30000" dirty="0"/>
                        <a:t>1</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781050">
                <a:tc>
                  <a:txBody>
                    <a:bodyPr/>
                    <a:lstStyle/>
                    <a:p>
                      <a:endParaRPr lang="en-US"/>
                    </a:p>
                  </a:txBody>
                  <a:tcPr/>
                </a:tc>
                <a:tc>
                  <a:txBody>
                    <a:bodyPr/>
                    <a:lstStyle/>
                    <a:p>
                      <a:pPr algn="l"/>
                      <a:r>
                        <a:rPr lang="en-US" dirty="0"/>
                        <a:t>Normal Glucose Tolerance</a:t>
                      </a:r>
                    </a:p>
                  </a:txBody>
                  <a:tcPr marL="28575" marR="28575" marT="28575" marB="28575"/>
                </a:tc>
                <a:tc>
                  <a:txBody>
                    <a:bodyPr/>
                    <a:lstStyle/>
                    <a:p>
                      <a:pPr algn="l"/>
                      <a:r>
                        <a:rPr lang="en-US" dirty="0"/>
                        <a:t>Impaired Glucose Tolerance</a:t>
                      </a:r>
                    </a:p>
                  </a:txBody>
                  <a:tcPr marL="28575" marR="28575" marT="28575" marB="28575"/>
                </a:tc>
                <a:tc>
                  <a:txBody>
                    <a:bodyPr/>
                    <a:lstStyle/>
                    <a:p>
                      <a:pPr algn="l"/>
                      <a:r>
                        <a:rPr lang="en-US" dirty="0"/>
                        <a:t>Diabetes Mellitus</a:t>
                      </a:r>
                      <a:br>
                        <a:rPr lang="en-US" dirty="0"/>
                      </a:br>
                      <a:r>
                        <a:rPr lang="en-US" dirty="0"/>
                        <a:t> </a:t>
                      </a:r>
                    </a:p>
                  </a:txBody>
                  <a:tcPr marL="28575" marR="28575" marT="28575" marB="28575"/>
                </a:tc>
                <a:extLst>
                  <a:ext uri="{0D108BD9-81ED-4DB2-BD59-A6C34878D82A}">
                    <a16:rowId xmlns:a16="http://schemas.microsoft.com/office/drawing/2014/main" xmlns="" val="10001"/>
                  </a:ext>
                </a:extLst>
              </a:tr>
              <a:tr h="781050">
                <a:tc>
                  <a:txBody>
                    <a:bodyPr/>
                    <a:lstStyle/>
                    <a:p>
                      <a:pPr algn="l"/>
                      <a:r>
                        <a:rPr lang="en-US" dirty="0"/>
                        <a:t>Fasting plasma glucose (mg/</a:t>
                      </a:r>
                      <a:r>
                        <a:rPr lang="en-US" dirty="0" err="1"/>
                        <a:t>dL</a:t>
                      </a:r>
                      <a:r>
                        <a:rPr lang="en-US" dirty="0"/>
                        <a:t>)</a:t>
                      </a:r>
                    </a:p>
                  </a:txBody>
                  <a:tcPr marL="28575" marR="28575" marT="28575" marB="28575"/>
                </a:tc>
                <a:tc>
                  <a:txBody>
                    <a:bodyPr/>
                    <a:lstStyle/>
                    <a:p>
                      <a:pPr algn="l"/>
                      <a:r>
                        <a:rPr lang="en-US"/>
                        <a:t>&lt; 110</a:t>
                      </a:r>
                    </a:p>
                  </a:txBody>
                  <a:tcPr marL="28575" marR="28575" marT="28575" marB="28575"/>
                </a:tc>
                <a:tc>
                  <a:txBody>
                    <a:bodyPr/>
                    <a:lstStyle/>
                    <a:p>
                      <a:pPr algn="l"/>
                      <a:r>
                        <a:rPr lang="en-US"/>
                        <a:t>110–125</a:t>
                      </a:r>
                    </a:p>
                  </a:txBody>
                  <a:tcPr marL="28575" marR="28575" marT="28575" marB="28575"/>
                </a:tc>
                <a:tc>
                  <a:txBody>
                    <a:bodyPr/>
                    <a:lstStyle/>
                    <a:p>
                      <a:pPr algn="l"/>
                      <a:r>
                        <a:rPr lang="en-US" dirty="0"/>
                        <a:t>≥126 </a:t>
                      </a:r>
                    </a:p>
                  </a:txBody>
                  <a:tcPr marL="28575" marR="28575" marT="28575" marB="28575"/>
                </a:tc>
                <a:extLst>
                  <a:ext uri="{0D108BD9-81ED-4DB2-BD59-A6C34878D82A}">
                    <a16:rowId xmlns:a16="http://schemas.microsoft.com/office/drawing/2014/main" xmlns="" val="10002"/>
                  </a:ext>
                </a:extLst>
              </a:tr>
              <a:tr h="781050">
                <a:tc>
                  <a:txBody>
                    <a:bodyPr/>
                    <a:lstStyle/>
                    <a:p>
                      <a:pPr algn="l"/>
                      <a:r>
                        <a:rPr lang="en-US"/>
                        <a:t>Two hours after glucose load (mg/dL)</a:t>
                      </a:r>
                    </a:p>
                  </a:txBody>
                  <a:tcPr marL="28575" marR="28575" marT="28575" marB="28575"/>
                </a:tc>
                <a:tc>
                  <a:txBody>
                    <a:bodyPr/>
                    <a:lstStyle/>
                    <a:p>
                      <a:pPr algn="l"/>
                      <a:r>
                        <a:rPr lang="en-US"/>
                        <a:t>&lt; 140</a:t>
                      </a:r>
                    </a:p>
                  </a:txBody>
                  <a:tcPr marL="28575" marR="28575" marT="28575" marB="28575"/>
                </a:tc>
                <a:tc>
                  <a:txBody>
                    <a:bodyPr/>
                    <a:lstStyle/>
                    <a:p>
                      <a:pPr algn="l"/>
                      <a:r>
                        <a:rPr lang="en-US" dirty="0"/>
                        <a:t>≥140–199</a:t>
                      </a:r>
                    </a:p>
                  </a:txBody>
                  <a:tcPr marL="28575" marR="28575" marT="28575" marB="28575"/>
                </a:tc>
                <a:tc>
                  <a:txBody>
                    <a:bodyPr/>
                    <a:lstStyle/>
                    <a:p>
                      <a:pPr algn="l"/>
                      <a:r>
                        <a:rPr lang="en-US" dirty="0"/>
                        <a:t>≥200 </a:t>
                      </a:r>
                    </a:p>
                  </a:txBody>
                  <a:tcPr marL="28575" marR="28575" marT="28575" marB="28575"/>
                </a:tc>
                <a:extLst>
                  <a:ext uri="{0D108BD9-81ED-4DB2-BD59-A6C34878D82A}">
                    <a16:rowId xmlns:a16="http://schemas.microsoft.com/office/drawing/2014/main" xmlns="" val="10003"/>
                  </a:ext>
                </a:extLst>
              </a:tr>
            </a:tbl>
          </a:graphicData>
        </a:graphic>
      </p:graphicFrame>
      <p:sp>
        <p:nvSpPr>
          <p:cNvPr id="6" name="Rectangle 5"/>
          <p:cNvSpPr/>
          <p:nvPr/>
        </p:nvSpPr>
        <p:spPr>
          <a:xfrm>
            <a:off x="609600" y="2133600"/>
            <a:ext cx="8001000" cy="369332"/>
          </a:xfrm>
          <a:prstGeom prst="rect">
            <a:avLst/>
          </a:prstGeom>
        </p:spPr>
        <p:txBody>
          <a:bodyPr wrap="square">
            <a:spAutoFit/>
          </a:bodyPr>
          <a:lstStyle/>
          <a:p>
            <a:r>
              <a:rPr lang="en-US" dirty="0"/>
              <a:t>Criteria for laboratory confirmation of diabetes mellitus</a:t>
            </a:r>
          </a:p>
        </p:txBody>
      </p:sp>
      <p:sp>
        <p:nvSpPr>
          <p:cNvPr id="9"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uLnTx/>
                <a:uFillTx/>
                <a:latin typeface="+mj-lt"/>
                <a:ea typeface="+mj-ea"/>
                <a:cs typeface="+mj-cs"/>
              </a:rPr>
              <a:t>Laboratory Findings</a:t>
            </a:r>
            <a:endParaRPr kumimoji="0" lang="en-US" sz="5400" b="1" i="0" u="none" strike="noStrike" kern="1200" cap="none" spc="0" normalizeH="0" baseline="0" noProof="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uLnTx/>
              <a:uFillTx/>
              <a:latin typeface="+mj-lt"/>
              <a:ea typeface="+mj-ea"/>
              <a:cs typeface="+mj-cs"/>
            </a:endParaRPr>
          </a:p>
        </p:txBody>
      </p:sp>
      <p:sp>
        <p:nvSpPr>
          <p:cNvPr id="10" name="Rectangle 9"/>
          <p:cNvSpPr/>
          <p:nvPr/>
        </p:nvSpPr>
        <p:spPr>
          <a:xfrm>
            <a:off x="533400" y="1447800"/>
            <a:ext cx="3829125" cy="52322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r>
              <a:rPr lang="en-US" sz="2800" dirty="0"/>
              <a:t>Blood testing procedures</a:t>
            </a:r>
          </a:p>
        </p:txBody>
      </p:sp>
      <p:sp>
        <p:nvSpPr>
          <p:cNvPr id="11" name="Rectangle 10"/>
          <p:cNvSpPr/>
          <p:nvPr/>
        </p:nvSpPr>
        <p:spPr>
          <a:xfrm>
            <a:off x="4724400" y="1524000"/>
            <a:ext cx="3963906" cy="584775"/>
          </a:xfrm>
          <a:prstGeom prst="rect">
            <a:avLst/>
          </a:prstGeom>
        </p:spPr>
        <p:txBody>
          <a:bodyPr wrap="none">
            <a:spAutoFit/>
          </a:bodyPr>
          <a:lstStyle/>
          <a:p>
            <a:r>
              <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Glucose tolerance test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Verdana" pitchFamily="34" charset="0"/>
              </a:rPr>
              <a:t>Summary of Diagnostic criteria for diabetes</a:t>
            </a:r>
            <a:endParaRPr lang="en-US" sz="3200" b="1" dirty="0">
              <a:solidFill>
                <a:srgbClr val="FF0000"/>
              </a:solidFill>
              <a:latin typeface="Verdana" pitchFamily="34" charset="0"/>
              <a:cs typeface="Times New Roman" pitchFamily="18" charset="0"/>
            </a:endParaRPr>
          </a:p>
        </p:txBody>
      </p:sp>
      <p:graphicFrame>
        <p:nvGraphicFramePr>
          <p:cNvPr id="24" name="Group 36"/>
          <p:cNvGraphicFramePr>
            <a:graphicFrameLocks/>
          </p:cNvGraphicFramePr>
          <p:nvPr/>
        </p:nvGraphicFramePr>
        <p:xfrm>
          <a:off x="304800" y="1524001"/>
          <a:ext cx="8534398" cy="4389119"/>
        </p:xfrm>
        <a:graphic>
          <a:graphicData uri="http://schemas.openxmlformats.org/drawingml/2006/table">
            <a:tbl>
              <a:tblPr>
                <a:tableStyleId>{775DCB02-9BB8-47FD-8907-85C794F793BA}</a:tableStyleId>
              </a:tblPr>
              <a:tblGrid>
                <a:gridCol w="2133600">
                  <a:extLst>
                    <a:ext uri="{9D8B030D-6E8A-4147-A177-3AD203B41FA5}">
                      <a16:colId xmlns:a16="http://schemas.microsoft.com/office/drawing/2014/main" xmlns="" val="20000"/>
                    </a:ext>
                  </a:extLst>
                </a:gridCol>
                <a:gridCol w="1718740">
                  <a:extLst>
                    <a:ext uri="{9D8B030D-6E8A-4147-A177-3AD203B41FA5}">
                      <a16:colId xmlns:a16="http://schemas.microsoft.com/office/drawing/2014/main" xmlns="" val="20001"/>
                    </a:ext>
                  </a:extLst>
                </a:gridCol>
                <a:gridCol w="2415974">
                  <a:extLst>
                    <a:ext uri="{9D8B030D-6E8A-4147-A177-3AD203B41FA5}">
                      <a16:colId xmlns:a16="http://schemas.microsoft.com/office/drawing/2014/main" xmlns="" val="20002"/>
                    </a:ext>
                  </a:extLst>
                </a:gridCol>
                <a:gridCol w="2266084">
                  <a:extLst>
                    <a:ext uri="{9D8B030D-6E8A-4147-A177-3AD203B41FA5}">
                      <a16:colId xmlns:a16="http://schemas.microsoft.com/office/drawing/2014/main" xmlns="" val="20003"/>
                    </a:ext>
                  </a:extLst>
                </a:gridCol>
              </a:tblGrid>
              <a:tr h="13055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bg1"/>
                          </a:solidFill>
                          <a:effectLst/>
                          <a:cs typeface="AngsanaUPC" pitchFamily="18" charset="-34"/>
                        </a:rPr>
                        <a:t>Blood Glucose Parameter</a:t>
                      </a:r>
                      <a:endParaRPr kumimoji="0" lang="en-US" sz="2400" b="1" i="0" u="none" strike="noStrike" cap="none" normalizeH="0" baseline="0" dirty="0">
                        <a:ln>
                          <a:noFill/>
                        </a:ln>
                        <a:solidFill>
                          <a:schemeClr val="bg1"/>
                        </a:solidFill>
                        <a:effectLst/>
                        <a:latin typeface="Arial" charset="0"/>
                        <a:cs typeface="AngsanaUPC" pitchFamily="18" charset="-34"/>
                      </a:endParaRPr>
                    </a:p>
                  </a:txBody>
                  <a:tcPr anchor="ct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solidFill>
                            <a:schemeClr val="bg1"/>
                          </a:solidFill>
                          <a:effectLst/>
                          <a:cs typeface="AngsanaUPC" pitchFamily="18" charset="-34"/>
                        </a:rPr>
                        <a:t>HbA1c</a:t>
                      </a:r>
                      <a:endParaRPr kumimoji="0" lang="en-US" sz="2400" b="1" i="0" u="none" strike="noStrike" cap="none" normalizeH="0" baseline="0" dirty="0">
                        <a:ln>
                          <a:noFill/>
                        </a:ln>
                        <a:solidFill>
                          <a:schemeClr val="bg1"/>
                        </a:solidFill>
                        <a:effectLst/>
                        <a:latin typeface="Arial" charset="0"/>
                        <a:cs typeface="AngsanaUPC" pitchFamily="18" charset="-34"/>
                      </a:endParaRPr>
                    </a:p>
                  </a:txBody>
                  <a:tcPr anchor="ct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u="none" strike="noStrike" cap="none" normalizeH="0" baseline="0" dirty="0">
                          <a:ln>
                            <a:noFill/>
                          </a:ln>
                          <a:solidFill>
                            <a:schemeClr val="bg1"/>
                          </a:solidFill>
                          <a:effectLst/>
                          <a:cs typeface="AngsanaUPC" pitchFamily="18" charset="-34"/>
                        </a:rPr>
                        <a:t>FPG</a:t>
                      </a:r>
                      <a:endParaRPr kumimoji="0" lang="en-US" sz="2000" b="1" i="0" u="none" strike="noStrike" cap="none" normalizeH="0" baseline="0" dirty="0">
                        <a:ln>
                          <a:noFill/>
                        </a:ln>
                        <a:solidFill>
                          <a:schemeClr val="bg1"/>
                        </a:solidFill>
                        <a:effectLst/>
                        <a:latin typeface="Arial" charset="0"/>
                        <a:cs typeface="AngsanaUPC" pitchFamily="18" charset="-34"/>
                      </a:endParaRPr>
                    </a:p>
                  </a:txBody>
                  <a:tcPr anchor="ct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cs typeface="AngsanaUPC" pitchFamily="18" charset="-34"/>
                        </a:rPr>
                        <a:t>PPPG</a:t>
                      </a:r>
                    </a:p>
                  </a:txBody>
                  <a:tcPr anchor="ctr" horzOverflow="overflow">
                    <a:solidFill>
                      <a:schemeClr val="tx2">
                        <a:lumMod val="60000"/>
                        <a:lumOff val="40000"/>
                      </a:schemeClr>
                    </a:solidFill>
                  </a:tcPr>
                </a:tc>
                <a:extLst>
                  <a:ext uri="{0D108BD9-81ED-4DB2-BD59-A6C34878D82A}">
                    <a16:rowId xmlns:a16="http://schemas.microsoft.com/office/drawing/2014/main" xmlns="" val="10000"/>
                  </a:ext>
                </a:extLst>
              </a:tr>
              <a:tr h="9205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cs typeface="AngsanaUPC" pitchFamily="18" charset="-34"/>
                        </a:rPr>
                        <a:t>Normal</a:t>
                      </a:r>
                      <a:endParaRPr kumimoji="0" lang="en-US" sz="2000" b="1" i="0" u="none" strike="noStrike" cap="none" normalizeH="0" baseline="0" dirty="0">
                        <a:ln>
                          <a:noFill/>
                        </a:ln>
                        <a:solidFill>
                          <a:schemeClr val="tx1"/>
                        </a:solidFill>
                        <a:effectLst/>
                        <a:latin typeface="Arial" charset="0"/>
                        <a:cs typeface="AngsanaUPC" pitchFamily="18" charset="-34"/>
                      </a:endParaRPr>
                    </a:p>
                  </a:txBody>
                  <a:tcPr anchor="ctr"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kern="1200" cap="none" normalizeH="0" baseline="0" dirty="0">
                          <a:ln>
                            <a:noFill/>
                          </a:ln>
                          <a:solidFill>
                            <a:schemeClr val="tx1"/>
                          </a:solidFill>
                          <a:effectLst/>
                          <a:cs typeface="AngsanaUPC" pitchFamily="18" charset="-34"/>
                        </a:rPr>
                        <a:t>&lt; 5.7%</a:t>
                      </a:r>
                      <a:endParaRPr kumimoji="0" lang="en-US" sz="2000" b="1" i="0" u="none" strike="noStrike" kern="1200" cap="none" normalizeH="0" baseline="0" dirty="0">
                        <a:ln>
                          <a:noFill/>
                        </a:ln>
                        <a:solidFill>
                          <a:schemeClr val="tx1"/>
                        </a:solidFill>
                        <a:effectLst/>
                        <a:latin typeface="Arial" charset="0"/>
                        <a:ea typeface="+mn-ea"/>
                        <a:cs typeface="AngsanaUPC" pitchFamily="18" charset="-34"/>
                      </a:endParaRPr>
                    </a:p>
                    <a:p>
                      <a:endParaRPr lang="en-US" b="1" baseline="0" dirty="0">
                        <a:solidFill>
                          <a:schemeClr val="tx1"/>
                        </a:solidFill>
                        <a:cs typeface="AngsanaUPC" pitchFamily="18" charset="-34"/>
                      </a:endParaRPr>
                    </a:p>
                  </a:txBody>
                  <a:tcPr anchor="ctr"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cs typeface="AngsanaUPC" pitchFamily="18" charset="-34"/>
                        </a:rPr>
                        <a:t>&lt; 100 mg/dl</a:t>
                      </a:r>
                      <a:endParaRPr kumimoji="0" lang="en-US" sz="2000" b="1" i="0" u="none" strike="noStrike" cap="none" normalizeH="0" baseline="0" dirty="0">
                        <a:ln>
                          <a:noFill/>
                        </a:ln>
                        <a:solidFill>
                          <a:schemeClr val="tx1"/>
                        </a:solidFill>
                        <a:effectLst/>
                        <a:latin typeface="Arial" charset="0"/>
                        <a:cs typeface="AngsanaUPC" pitchFamily="18" charset="-34"/>
                      </a:endParaRPr>
                    </a:p>
                  </a:txBody>
                  <a:tcPr anchor="ctr"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cs typeface="AngsanaUPC" pitchFamily="18" charset="-34"/>
                        </a:rPr>
                        <a:t>&lt; 140 mg/dl</a:t>
                      </a:r>
                      <a:endParaRPr kumimoji="0" lang="en-US" sz="2000" b="1" i="0" u="none" strike="noStrike" cap="none" normalizeH="0" baseline="0" dirty="0">
                        <a:ln>
                          <a:noFill/>
                        </a:ln>
                        <a:solidFill>
                          <a:schemeClr val="tx1"/>
                        </a:solidFill>
                        <a:effectLst/>
                        <a:latin typeface="Arial" charset="0"/>
                        <a:cs typeface="AngsanaUPC" pitchFamily="18" charset="-34"/>
                      </a:endParaRPr>
                    </a:p>
                  </a:txBody>
                  <a:tcPr anchor="ctr" horzOverflow="overflow">
                    <a:solidFill>
                      <a:srgbClr val="92D050"/>
                    </a:solidFill>
                  </a:tcPr>
                </a:tc>
                <a:extLst>
                  <a:ext uri="{0D108BD9-81ED-4DB2-BD59-A6C34878D82A}">
                    <a16:rowId xmlns:a16="http://schemas.microsoft.com/office/drawing/2014/main" xmlns="" val="10001"/>
                  </a:ext>
                </a:extLst>
              </a:tr>
              <a:tr h="10042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cs typeface="AngsanaUPC" pitchFamily="18" charset="-34"/>
                        </a:rPr>
                        <a:t>Pre-diabetes</a:t>
                      </a:r>
                      <a:endParaRPr kumimoji="0" lang="en-US" sz="2000" b="1" i="0" u="none" strike="noStrike" cap="none" normalizeH="0" baseline="0" dirty="0">
                        <a:ln>
                          <a:noFill/>
                        </a:ln>
                        <a:solidFill>
                          <a:schemeClr val="tx1"/>
                        </a:solidFill>
                        <a:effectLst/>
                        <a:latin typeface="Arial" charset="0"/>
                        <a:cs typeface="AngsanaUPC" pitchFamily="18" charset="-34"/>
                      </a:endParaRPr>
                    </a:p>
                  </a:txBody>
                  <a:tcPr anchor="ctr" horzOverflow="overflow">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kern="1200" cap="none" normalizeH="0" baseline="0" dirty="0">
                          <a:ln>
                            <a:noFill/>
                          </a:ln>
                          <a:solidFill>
                            <a:schemeClr val="tx1"/>
                          </a:solidFill>
                          <a:effectLst/>
                          <a:cs typeface="AngsanaUPC" pitchFamily="18" charset="-34"/>
                        </a:rPr>
                        <a:t>5.7 -  6.5</a:t>
                      </a:r>
                      <a:endParaRPr kumimoji="0" lang="en-US" sz="2000" b="1" i="0" u="none" strike="noStrike" kern="1200" cap="none" normalizeH="0" baseline="0" dirty="0">
                        <a:ln>
                          <a:noFill/>
                        </a:ln>
                        <a:solidFill>
                          <a:schemeClr val="tx1"/>
                        </a:solidFill>
                        <a:effectLst/>
                        <a:latin typeface="Arial" charset="0"/>
                        <a:ea typeface="+mn-ea"/>
                        <a:cs typeface="AngsanaUPC" pitchFamily="18" charset="-34"/>
                      </a:endParaRPr>
                    </a:p>
                  </a:txBody>
                  <a:tcPr anchor="ctr" horzOverflow="overflow">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cs typeface="AngsanaUPC" pitchFamily="18" charset="-34"/>
                        </a:rPr>
                        <a:t>100-125 mg/dl (IFG)</a:t>
                      </a:r>
                      <a:endParaRPr kumimoji="0" lang="en-US" sz="2000" b="1" i="0" u="none" strike="noStrike" cap="none" normalizeH="0" baseline="0" dirty="0">
                        <a:ln>
                          <a:noFill/>
                        </a:ln>
                        <a:solidFill>
                          <a:schemeClr val="tx1"/>
                        </a:solidFill>
                        <a:effectLst/>
                        <a:latin typeface="Arial" charset="0"/>
                        <a:cs typeface="AngsanaUPC" pitchFamily="18" charset="-34"/>
                      </a:endParaRPr>
                    </a:p>
                  </a:txBody>
                  <a:tcPr anchor="ctr" horzOverflow="overflow">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cs typeface="AngsanaUPC" pitchFamily="18" charset="-34"/>
                        </a:rPr>
                        <a:t>140-199 mg/dl (IGT)</a:t>
                      </a:r>
                      <a:endParaRPr kumimoji="0" lang="en-US" sz="2000" b="1" i="0" u="none" strike="noStrike" cap="none" normalizeH="0" baseline="0" dirty="0">
                        <a:ln>
                          <a:noFill/>
                        </a:ln>
                        <a:solidFill>
                          <a:schemeClr val="tx1"/>
                        </a:solidFill>
                        <a:effectLst/>
                        <a:latin typeface="Arial" charset="0"/>
                        <a:cs typeface="AngsanaUPC" pitchFamily="18" charset="-34"/>
                      </a:endParaRPr>
                    </a:p>
                  </a:txBody>
                  <a:tcPr anchor="ctr" horzOverflow="overflow">
                    <a:solidFill>
                      <a:srgbClr val="FFFF00"/>
                    </a:solidFill>
                  </a:tcPr>
                </a:tc>
                <a:extLst>
                  <a:ext uri="{0D108BD9-81ED-4DB2-BD59-A6C34878D82A}">
                    <a16:rowId xmlns:a16="http://schemas.microsoft.com/office/drawing/2014/main" xmlns="" val="10002"/>
                  </a:ext>
                </a:extLst>
              </a:tr>
              <a:tr h="11586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cs typeface="AngsanaUPC" pitchFamily="18" charset="-34"/>
                        </a:rPr>
                        <a:t>Diabetes</a:t>
                      </a:r>
                      <a:endParaRPr kumimoji="0" lang="en-US" sz="2000" b="1" i="0" u="none" strike="noStrike" cap="none" normalizeH="0" baseline="0" dirty="0">
                        <a:ln>
                          <a:noFill/>
                        </a:ln>
                        <a:solidFill>
                          <a:schemeClr val="tx1"/>
                        </a:solidFill>
                        <a:effectLst/>
                        <a:latin typeface="Arial" charset="0"/>
                        <a:cs typeface="AngsanaUPC" pitchFamily="18" charset="-34"/>
                      </a:endParaRPr>
                    </a:p>
                  </a:txBody>
                  <a:tcPr anchor="ctr" horzOverflow="overflow">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kern="1200" cap="none" normalizeH="0" baseline="0" dirty="0">
                          <a:ln>
                            <a:noFill/>
                          </a:ln>
                          <a:solidFill>
                            <a:schemeClr val="tx1"/>
                          </a:solidFill>
                          <a:effectLst/>
                          <a:cs typeface="AngsanaUPC" pitchFamily="18" charset="-34"/>
                        </a:rPr>
                        <a:t>≥ 6.5%</a:t>
                      </a:r>
                      <a:endParaRPr kumimoji="0" lang="en-US" sz="2000" b="1" i="0" u="none" strike="noStrike" kern="1200" cap="none" normalizeH="0" baseline="0" dirty="0">
                        <a:ln>
                          <a:noFill/>
                        </a:ln>
                        <a:solidFill>
                          <a:schemeClr val="tx1"/>
                        </a:solidFill>
                        <a:effectLst/>
                        <a:latin typeface="Arial" charset="0"/>
                        <a:ea typeface="+mn-ea"/>
                        <a:cs typeface="AngsanaUPC" pitchFamily="18" charset="-34"/>
                      </a:endParaRPr>
                    </a:p>
                  </a:txBody>
                  <a:tcPr anchor="ctr" horzOverflow="overflow">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cs typeface="AngsanaUPC" pitchFamily="18" charset="-34"/>
                        </a:rPr>
                        <a:t>126 mg/dl or above </a:t>
                      </a:r>
                      <a:endParaRPr kumimoji="0" lang="en-US" sz="2000" b="1" i="0" u="none" strike="noStrike" cap="none" normalizeH="0" baseline="0" dirty="0">
                        <a:ln>
                          <a:noFill/>
                        </a:ln>
                        <a:solidFill>
                          <a:schemeClr val="tx1"/>
                        </a:solidFill>
                        <a:effectLst/>
                        <a:latin typeface="Arial" charset="0"/>
                        <a:cs typeface="AngsanaUPC" pitchFamily="18" charset="-34"/>
                      </a:endParaRPr>
                    </a:p>
                  </a:txBody>
                  <a:tcPr anchor="ctr" horzOverflow="overflow">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tx1"/>
                          </a:solidFill>
                          <a:effectLst/>
                          <a:cs typeface="AngsanaUPC" pitchFamily="18" charset="-34"/>
                        </a:rPr>
                        <a:t>200 mg/dl or above</a:t>
                      </a:r>
                      <a:endParaRPr kumimoji="0" lang="en-US" sz="2000" b="1" i="0" u="none" strike="noStrike" cap="none" normalizeH="0" baseline="0" dirty="0">
                        <a:ln>
                          <a:noFill/>
                        </a:ln>
                        <a:solidFill>
                          <a:schemeClr val="tx1"/>
                        </a:solidFill>
                        <a:effectLst/>
                        <a:latin typeface="Arial" charset="0"/>
                        <a:cs typeface="AngsanaUPC" pitchFamily="18" charset="-34"/>
                      </a:endParaRPr>
                    </a:p>
                  </a:txBody>
                  <a:tcPr anchor="ctr" horzOverflow="overflow">
                    <a:solidFill>
                      <a:srgbClr val="FF5050"/>
                    </a:solid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2292586406"/>
              </p:ext>
            </p:extLst>
          </p:nvPr>
        </p:nvGraphicFramePr>
        <p:xfrm>
          <a:off x="457200" y="2865437"/>
          <a:ext cx="8229600" cy="361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57200" y="1992868"/>
            <a:ext cx="81534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Glycated  hemoglobin (hemoglobin A</a:t>
            </a:r>
            <a:r>
              <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measurements</a:t>
            </a:r>
          </a:p>
        </p:txBody>
      </p:sp>
      <p:sp>
        <p:nvSpPr>
          <p:cNvPr id="7" name="Title 1"/>
          <p:cNvSpPr>
            <a:spLocks noGrp="1"/>
          </p:cNvSpPr>
          <p:nvPr>
            <p:ph type="title"/>
          </p:nvPr>
        </p:nvSpPr>
        <p:spPr>
          <a:xfrm>
            <a:off x="457200" y="76200"/>
            <a:ext cx="8229600" cy="1143000"/>
          </a:xfrm>
        </p:spPr>
        <p:txBody>
          <a:bodyPr>
            <a:normAutofit/>
          </a:bodyPr>
          <a:lstStyle/>
          <a:p>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rPr>
              <a:t>Laboratory Findings</a:t>
            </a:r>
          </a:p>
        </p:txBody>
      </p:sp>
      <p:sp>
        <p:nvSpPr>
          <p:cNvPr id="8" name="Rectangle 7"/>
          <p:cNvSpPr/>
          <p:nvPr/>
        </p:nvSpPr>
        <p:spPr>
          <a:xfrm>
            <a:off x="533400" y="1219200"/>
            <a:ext cx="3829125" cy="52322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r>
              <a:rPr lang="en-US" sz="2800" dirty="0"/>
              <a:t>Blood testing procedures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graphicEl>
                                              <a:dgm id="{32DFFDE6-D8C1-4A51-BA2A-62C89D58B896}"/>
                                            </p:graphicEl>
                                          </p:spTgt>
                                        </p:tgtEl>
                                        <p:attrNameLst>
                                          <p:attrName>style.visibility</p:attrName>
                                        </p:attrNameLst>
                                      </p:cBhvr>
                                      <p:to>
                                        <p:strVal val="visible"/>
                                      </p:to>
                                    </p:set>
                                    <p:anim calcmode="lin" valueType="num">
                                      <p:cBhvr>
                                        <p:cTn id="7" dur="1000" fill="hold"/>
                                        <p:tgtEl>
                                          <p:spTgt spid="2">
                                            <p:graphicEl>
                                              <a:dgm id="{32DFFDE6-D8C1-4A51-BA2A-62C89D58B896}"/>
                                            </p:graphicEl>
                                          </p:spTgt>
                                        </p:tgtEl>
                                        <p:attrNameLst>
                                          <p:attrName>ppt_w</p:attrName>
                                        </p:attrNameLst>
                                      </p:cBhvr>
                                      <p:tavLst>
                                        <p:tav tm="0">
                                          <p:val>
                                            <p:fltVal val="0"/>
                                          </p:val>
                                        </p:tav>
                                        <p:tav tm="100000">
                                          <p:val>
                                            <p:strVal val="#ppt_w"/>
                                          </p:val>
                                        </p:tav>
                                      </p:tavLst>
                                    </p:anim>
                                    <p:anim calcmode="lin" valueType="num">
                                      <p:cBhvr>
                                        <p:cTn id="8" dur="1000" fill="hold"/>
                                        <p:tgtEl>
                                          <p:spTgt spid="2">
                                            <p:graphicEl>
                                              <a:dgm id="{32DFFDE6-D8C1-4A51-BA2A-62C89D58B896}"/>
                                            </p:graphicEl>
                                          </p:spTgt>
                                        </p:tgtEl>
                                        <p:attrNameLst>
                                          <p:attrName>ppt_h</p:attrName>
                                        </p:attrNameLst>
                                      </p:cBhvr>
                                      <p:tavLst>
                                        <p:tav tm="0">
                                          <p:val>
                                            <p:fltVal val="0"/>
                                          </p:val>
                                        </p:tav>
                                        <p:tav tm="100000">
                                          <p:val>
                                            <p:strVal val="#ppt_h"/>
                                          </p:val>
                                        </p:tav>
                                      </p:tavLst>
                                    </p:anim>
                                    <p:anim calcmode="lin" valueType="num">
                                      <p:cBhvr>
                                        <p:cTn id="9" dur="1000" fill="hold"/>
                                        <p:tgtEl>
                                          <p:spTgt spid="2">
                                            <p:graphicEl>
                                              <a:dgm id="{32DFFDE6-D8C1-4A51-BA2A-62C89D58B896}"/>
                                            </p:graphicEl>
                                          </p:spTgt>
                                        </p:tgtEl>
                                        <p:attrNameLst>
                                          <p:attrName>style.rotation</p:attrName>
                                        </p:attrNameLst>
                                      </p:cBhvr>
                                      <p:tavLst>
                                        <p:tav tm="0">
                                          <p:val>
                                            <p:fltVal val="90"/>
                                          </p:val>
                                        </p:tav>
                                        <p:tav tm="100000">
                                          <p:val>
                                            <p:fltVal val="0"/>
                                          </p:val>
                                        </p:tav>
                                      </p:tavLst>
                                    </p:anim>
                                    <p:animEffect transition="in" filter="fade">
                                      <p:cBhvr>
                                        <p:cTn id="10" dur="1000"/>
                                        <p:tgtEl>
                                          <p:spTgt spid="2">
                                            <p:graphicEl>
                                              <a:dgm id="{32DFFDE6-D8C1-4A51-BA2A-62C89D58B896}"/>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graphicEl>
                                              <a:dgm id="{16D369DE-A3EC-485E-9D41-E68ECFC14EBC}"/>
                                            </p:graphicEl>
                                          </p:spTgt>
                                        </p:tgtEl>
                                        <p:attrNameLst>
                                          <p:attrName>style.visibility</p:attrName>
                                        </p:attrNameLst>
                                      </p:cBhvr>
                                      <p:to>
                                        <p:strVal val="visible"/>
                                      </p:to>
                                    </p:set>
                                    <p:anim calcmode="lin" valueType="num">
                                      <p:cBhvr>
                                        <p:cTn id="13" dur="1000" fill="hold"/>
                                        <p:tgtEl>
                                          <p:spTgt spid="2">
                                            <p:graphicEl>
                                              <a:dgm id="{16D369DE-A3EC-485E-9D41-E68ECFC14EBC}"/>
                                            </p:graphicEl>
                                          </p:spTgt>
                                        </p:tgtEl>
                                        <p:attrNameLst>
                                          <p:attrName>ppt_w</p:attrName>
                                        </p:attrNameLst>
                                      </p:cBhvr>
                                      <p:tavLst>
                                        <p:tav tm="0">
                                          <p:val>
                                            <p:fltVal val="0"/>
                                          </p:val>
                                        </p:tav>
                                        <p:tav tm="100000">
                                          <p:val>
                                            <p:strVal val="#ppt_w"/>
                                          </p:val>
                                        </p:tav>
                                      </p:tavLst>
                                    </p:anim>
                                    <p:anim calcmode="lin" valueType="num">
                                      <p:cBhvr>
                                        <p:cTn id="14" dur="1000" fill="hold"/>
                                        <p:tgtEl>
                                          <p:spTgt spid="2">
                                            <p:graphicEl>
                                              <a:dgm id="{16D369DE-A3EC-485E-9D41-E68ECFC14EBC}"/>
                                            </p:graphicEl>
                                          </p:spTgt>
                                        </p:tgtEl>
                                        <p:attrNameLst>
                                          <p:attrName>ppt_h</p:attrName>
                                        </p:attrNameLst>
                                      </p:cBhvr>
                                      <p:tavLst>
                                        <p:tav tm="0">
                                          <p:val>
                                            <p:fltVal val="0"/>
                                          </p:val>
                                        </p:tav>
                                        <p:tav tm="100000">
                                          <p:val>
                                            <p:strVal val="#ppt_h"/>
                                          </p:val>
                                        </p:tav>
                                      </p:tavLst>
                                    </p:anim>
                                    <p:anim calcmode="lin" valueType="num">
                                      <p:cBhvr>
                                        <p:cTn id="15" dur="1000" fill="hold"/>
                                        <p:tgtEl>
                                          <p:spTgt spid="2">
                                            <p:graphicEl>
                                              <a:dgm id="{16D369DE-A3EC-485E-9D41-E68ECFC14EBC}"/>
                                            </p:graphicEl>
                                          </p:spTgt>
                                        </p:tgtEl>
                                        <p:attrNameLst>
                                          <p:attrName>style.rotation</p:attrName>
                                        </p:attrNameLst>
                                      </p:cBhvr>
                                      <p:tavLst>
                                        <p:tav tm="0">
                                          <p:val>
                                            <p:fltVal val="90"/>
                                          </p:val>
                                        </p:tav>
                                        <p:tav tm="100000">
                                          <p:val>
                                            <p:fltVal val="0"/>
                                          </p:val>
                                        </p:tav>
                                      </p:tavLst>
                                    </p:anim>
                                    <p:animEffect transition="in" filter="fade">
                                      <p:cBhvr>
                                        <p:cTn id="16" dur="1000"/>
                                        <p:tgtEl>
                                          <p:spTgt spid="2">
                                            <p:graphicEl>
                                              <a:dgm id="{16D369DE-A3EC-485E-9D41-E68ECFC14EBC}"/>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graphicEl>
                                              <a:dgm id="{207DF65D-3492-4DA6-B257-CE7D453DDAEF}"/>
                                            </p:graphicEl>
                                          </p:spTgt>
                                        </p:tgtEl>
                                        <p:attrNameLst>
                                          <p:attrName>style.visibility</p:attrName>
                                        </p:attrNameLst>
                                      </p:cBhvr>
                                      <p:to>
                                        <p:strVal val="visible"/>
                                      </p:to>
                                    </p:set>
                                    <p:anim calcmode="lin" valueType="num">
                                      <p:cBhvr>
                                        <p:cTn id="21" dur="1000" fill="hold"/>
                                        <p:tgtEl>
                                          <p:spTgt spid="2">
                                            <p:graphicEl>
                                              <a:dgm id="{207DF65D-3492-4DA6-B257-CE7D453DDAEF}"/>
                                            </p:graphicEl>
                                          </p:spTgt>
                                        </p:tgtEl>
                                        <p:attrNameLst>
                                          <p:attrName>ppt_w</p:attrName>
                                        </p:attrNameLst>
                                      </p:cBhvr>
                                      <p:tavLst>
                                        <p:tav tm="0">
                                          <p:val>
                                            <p:fltVal val="0"/>
                                          </p:val>
                                        </p:tav>
                                        <p:tav tm="100000">
                                          <p:val>
                                            <p:strVal val="#ppt_w"/>
                                          </p:val>
                                        </p:tav>
                                      </p:tavLst>
                                    </p:anim>
                                    <p:anim calcmode="lin" valueType="num">
                                      <p:cBhvr>
                                        <p:cTn id="22" dur="1000" fill="hold"/>
                                        <p:tgtEl>
                                          <p:spTgt spid="2">
                                            <p:graphicEl>
                                              <a:dgm id="{207DF65D-3492-4DA6-B257-CE7D453DDAEF}"/>
                                            </p:graphicEl>
                                          </p:spTgt>
                                        </p:tgtEl>
                                        <p:attrNameLst>
                                          <p:attrName>ppt_h</p:attrName>
                                        </p:attrNameLst>
                                      </p:cBhvr>
                                      <p:tavLst>
                                        <p:tav tm="0">
                                          <p:val>
                                            <p:fltVal val="0"/>
                                          </p:val>
                                        </p:tav>
                                        <p:tav tm="100000">
                                          <p:val>
                                            <p:strVal val="#ppt_h"/>
                                          </p:val>
                                        </p:tav>
                                      </p:tavLst>
                                    </p:anim>
                                    <p:anim calcmode="lin" valueType="num">
                                      <p:cBhvr>
                                        <p:cTn id="23" dur="1000" fill="hold"/>
                                        <p:tgtEl>
                                          <p:spTgt spid="2">
                                            <p:graphicEl>
                                              <a:dgm id="{207DF65D-3492-4DA6-B257-CE7D453DDAEF}"/>
                                            </p:graphicEl>
                                          </p:spTgt>
                                        </p:tgtEl>
                                        <p:attrNameLst>
                                          <p:attrName>style.rotation</p:attrName>
                                        </p:attrNameLst>
                                      </p:cBhvr>
                                      <p:tavLst>
                                        <p:tav tm="0">
                                          <p:val>
                                            <p:fltVal val="90"/>
                                          </p:val>
                                        </p:tav>
                                        <p:tav tm="100000">
                                          <p:val>
                                            <p:fltVal val="0"/>
                                          </p:val>
                                        </p:tav>
                                      </p:tavLst>
                                    </p:anim>
                                    <p:animEffect transition="in" filter="fade">
                                      <p:cBhvr>
                                        <p:cTn id="24" dur="1000"/>
                                        <p:tgtEl>
                                          <p:spTgt spid="2">
                                            <p:graphicEl>
                                              <a:dgm id="{207DF65D-3492-4DA6-B257-CE7D453DDAEF}"/>
                                            </p:graphic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
                                            <p:graphicEl>
                                              <a:dgm id="{9EBDB0F9-C6B8-4670-91D3-E0B218A8D487}"/>
                                            </p:graphicEl>
                                          </p:spTgt>
                                        </p:tgtEl>
                                        <p:attrNameLst>
                                          <p:attrName>style.visibility</p:attrName>
                                        </p:attrNameLst>
                                      </p:cBhvr>
                                      <p:to>
                                        <p:strVal val="visible"/>
                                      </p:to>
                                    </p:set>
                                    <p:anim calcmode="lin" valueType="num">
                                      <p:cBhvr>
                                        <p:cTn id="27" dur="1000" fill="hold"/>
                                        <p:tgtEl>
                                          <p:spTgt spid="2">
                                            <p:graphicEl>
                                              <a:dgm id="{9EBDB0F9-C6B8-4670-91D3-E0B218A8D487}"/>
                                            </p:graphicEl>
                                          </p:spTgt>
                                        </p:tgtEl>
                                        <p:attrNameLst>
                                          <p:attrName>ppt_w</p:attrName>
                                        </p:attrNameLst>
                                      </p:cBhvr>
                                      <p:tavLst>
                                        <p:tav tm="0">
                                          <p:val>
                                            <p:fltVal val="0"/>
                                          </p:val>
                                        </p:tav>
                                        <p:tav tm="100000">
                                          <p:val>
                                            <p:strVal val="#ppt_w"/>
                                          </p:val>
                                        </p:tav>
                                      </p:tavLst>
                                    </p:anim>
                                    <p:anim calcmode="lin" valueType="num">
                                      <p:cBhvr>
                                        <p:cTn id="28" dur="1000" fill="hold"/>
                                        <p:tgtEl>
                                          <p:spTgt spid="2">
                                            <p:graphicEl>
                                              <a:dgm id="{9EBDB0F9-C6B8-4670-91D3-E0B218A8D487}"/>
                                            </p:graphicEl>
                                          </p:spTgt>
                                        </p:tgtEl>
                                        <p:attrNameLst>
                                          <p:attrName>ppt_h</p:attrName>
                                        </p:attrNameLst>
                                      </p:cBhvr>
                                      <p:tavLst>
                                        <p:tav tm="0">
                                          <p:val>
                                            <p:fltVal val="0"/>
                                          </p:val>
                                        </p:tav>
                                        <p:tav tm="100000">
                                          <p:val>
                                            <p:strVal val="#ppt_h"/>
                                          </p:val>
                                        </p:tav>
                                      </p:tavLst>
                                    </p:anim>
                                    <p:anim calcmode="lin" valueType="num">
                                      <p:cBhvr>
                                        <p:cTn id="29" dur="1000" fill="hold"/>
                                        <p:tgtEl>
                                          <p:spTgt spid="2">
                                            <p:graphicEl>
                                              <a:dgm id="{9EBDB0F9-C6B8-4670-91D3-E0B218A8D487}"/>
                                            </p:graphicEl>
                                          </p:spTgt>
                                        </p:tgtEl>
                                        <p:attrNameLst>
                                          <p:attrName>style.rotation</p:attrName>
                                        </p:attrNameLst>
                                      </p:cBhvr>
                                      <p:tavLst>
                                        <p:tav tm="0">
                                          <p:val>
                                            <p:fltVal val="90"/>
                                          </p:val>
                                        </p:tav>
                                        <p:tav tm="100000">
                                          <p:val>
                                            <p:fltVal val="0"/>
                                          </p:val>
                                        </p:tav>
                                      </p:tavLst>
                                    </p:anim>
                                    <p:animEffect transition="in" filter="fade">
                                      <p:cBhvr>
                                        <p:cTn id="30" dur="1000"/>
                                        <p:tgtEl>
                                          <p:spTgt spid="2">
                                            <p:graphicEl>
                                              <a:dgm id="{9EBDB0F9-C6B8-4670-91D3-E0B218A8D48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4294967295"/>
          </p:nvPr>
        </p:nvSpPr>
        <p:spPr>
          <a:xfrm>
            <a:off x="0" y="1608138"/>
            <a:ext cx="8458200" cy="3905250"/>
          </a:xfrm>
        </p:spPr>
        <p:txBody>
          <a:bodyPr>
            <a:noAutofit/>
          </a:bodyPr>
          <a:lstStyle/>
          <a:p>
            <a:r>
              <a:rPr lang="en-US" sz="1900" dirty="0"/>
              <a:t>To avoid misdiagnosis or missed diagnosis, the A1C test should be performed using a method that is certified by the NGSP and standardized to the Diabetes Control and Complications Trial (DCCT) assay. </a:t>
            </a:r>
            <a:r>
              <a:rPr lang="en-US" sz="1900" dirty="0">
                <a:solidFill>
                  <a:srgbClr val="F79646"/>
                </a:solidFill>
              </a:rPr>
              <a:t>B</a:t>
            </a:r>
          </a:p>
          <a:p>
            <a:r>
              <a:rPr lang="en-US" sz="1900" dirty="0"/>
              <a:t>Marked discordance between measured A1C and plasma glucose levels should raise the possibility of A1C assay interference due to hemoglobin variants (i.e., hemoglobinopathies) and consideration of using an assay without interference or plasma blood glucose criteria to diagnose diabetes. </a:t>
            </a:r>
            <a:r>
              <a:rPr lang="en-US" sz="1900" dirty="0">
                <a:solidFill>
                  <a:srgbClr val="F79646"/>
                </a:solidFill>
              </a:rPr>
              <a:t>B</a:t>
            </a:r>
          </a:p>
          <a:p>
            <a:r>
              <a:rPr lang="en-US" sz="1900" dirty="0"/>
              <a:t>In conditions associated with increased red blood cell turnover, such as sickle cell disease, pregnancy (second and third trimesters), hemodialysis, recent blood loss or transfusion, or erythropoietin therapy, only plasma blood glucose criteria should be used to diagnose diabetes. </a:t>
            </a:r>
            <a:r>
              <a:rPr lang="en-US" sz="1900" dirty="0">
                <a:solidFill>
                  <a:srgbClr val="F79646"/>
                </a:solidFill>
              </a:rPr>
              <a:t>B</a:t>
            </a:r>
          </a:p>
          <a:p>
            <a:endParaRPr lang="en-US" dirty="0"/>
          </a:p>
        </p:txBody>
      </p:sp>
      <p:sp>
        <p:nvSpPr>
          <p:cNvPr id="35843" name="Title 2"/>
          <p:cNvSpPr>
            <a:spLocks noGrp="1"/>
          </p:cNvSpPr>
          <p:nvPr>
            <p:ph type="title" idx="4294967295"/>
          </p:nvPr>
        </p:nvSpPr>
        <p:spPr>
          <a:xfrm>
            <a:off x="0" y="742950"/>
            <a:ext cx="8229600" cy="857250"/>
          </a:xfrm>
        </p:spPr>
        <p:txBody>
          <a:bodyPr/>
          <a:lstStyle/>
          <a:p>
            <a:r>
              <a:rPr lang="en-US" dirty="0"/>
              <a:t>A1C: New Recommendations</a:t>
            </a:r>
          </a:p>
        </p:txBody>
      </p:sp>
    </p:spTree>
    <p:extLst>
      <p:ext uri="{BB962C8B-B14F-4D97-AF65-F5344CB8AC3E}">
        <p14:creationId xmlns:p14="http://schemas.microsoft.com/office/powerpoint/2010/main" xmlns="" val="145102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xmlns="" id="{32BF2AAE-341A-4B2C-ABE3-062E40A009F4}"/>
              </a:ext>
            </a:extLst>
          </p:cNvPr>
          <p:cNvSpPr>
            <a:spLocks noGrp="1" noChangeArrowheads="1"/>
          </p:cNvSpPr>
          <p:nvPr>
            <p:ph type="title"/>
          </p:nvPr>
        </p:nvSpPr>
        <p:spPr/>
        <p:txBody>
          <a:bodyPr rtlCol="1">
            <a:normAutofit/>
          </a:bodyPr>
          <a:lstStyle/>
          <a:p>
            <a:pPr algn="l">
              <a:defRPr/>
            </a:pPr>
            <a:r>
              <a:rPr lang="en-US">
                <a:latin typeface="Comic Sans MS" pitchFamily="66" charset="0"/>
                <a:cs typeface="+mj-cs"/>
              </a:rPr>
              <a:t>Complications</a:t>
            </a:r>
          </a:p>
        </p:txBody>
      </p:sp>
      <p:sp>
        <p:nvSpPr>
          <p:cNvPr id="132099" name="Rectangle 3">
            <a:extLst>
              <a:ext uri="{FF2B5EF4-FFF2-40B4-BE49-F238E27FC236}">
                <a16:creationId xmlns:a16="http://schemas.microsoft.com/office/drawing/2014/main" xmlns="" id="{FAEBBBBF-E0DB-46CB-8893-3254B698349E}"/>
              </a:ext>
            </a:extLst>
          </p:cNvPr>
          <p:cNvSpPr>
            <a:spLocks noGrp="1" noChangeArrowheads="1"/>
          </p:cNvSpPr>
          <p:nvPr>
            <p:ph idx="1"/>
          </p:nvPr>
        </p:nvSpPr>
        <p:spPr/>
        <p:txBody>
          <a:bodyPr rtlCol="1">
            <a:normAutofit/>
          </a:bodyPr>
          <a:lstStyle/>
          <a:p>
            <a:pPr marL="457200" indent="-457200">
              <a:defRPr/>
            </a:pPr>
            <a:r>
              <a:rPr lang="en-US" dirty="0">
                <a:latin typeface="Comic Sans MS" pitchFamily="66" charset="0"/>
                <a:cs typeface="+mn-cs"/>
              </a:rPr>
              <a:t>Acute complications:</a:t>
            </a:r>
          </a:p>
          <a:p>
            <a:pPr marL="457200" indent="-457200">
              <a:buFont typeface="Wingdings" pitchFamily="2" charset="2"/>
              <a:buAutoNum type="arabicPeriod"/>
              <a:defRPr/>
            </a:pPr>
            <a:r>
              <a:rPr lang="en-US" dirty="0">
                <a:latin typeface="Comic Sans MS" pitchFamily="66" charset="0"/>
                <a:cs typeface="+mn-cs"/>
              </a:rPr>
              <a:t>DKA in type 1 D.M.</a:t>
            </a:r>
          </a:p>
          <a:p>
            <a:pPr marL="457200" indent="-457200">
              <a:buFont typeface="Wingdings" pitchFamily="2" charset="2"/>
              <a:buAutoNum type="arabicPeriod"/>
              <a:defRPr/>
            </a:pPr>
            <a:r>
              <a:rPr lang="ar-SA" dirty="0">
                <a:latin typeface="Comic Sans MS" pitchFamily="66" charset="0"/>
                <a:cs typeface="+mn-cs"/>
              </a:rPr>
              <a:t>HHS</a:t>
            </a:r>
            <a:r>
              <a:rPr lang="en-US" dirty="0">
                <a:latin typeface="Comic Sans MS" pitchFamily="66" charset="0"/>
                <a:cs typeface="+mn-cs"/>
              </a:rPr>
              <a:t> in type 2 D.M.</a:t>
            </a:r>
          </a:p>
          <a:p>
            <a:pPr marL="457200" indent="-457200">
              <a:buFont typeface="Wingdings" pitchFamily="2" charset="2"/>
              <a:buAutoNum type="arabicPeriod"/>
              <a:defRPr/>
            </a:pPr>
            <a:r>
              <a:rPr lang="en-US" dirty="0">
                <a:latin typeface="Comic Sans MS" pitchFamily="66" charset="0"/>
                <a:cs typeface="+mn-cs"/>
              </a:rPr>
              <a:t>Hypoglycemia</a:t>
            </a:r>
          </a:p>
        </p:txBody>
      </p:sp>
    </p:spTree>
    <p:extLst>
      <p:ext uri="{BB962C8B-B14F-4D97-AF65-F5344CB8AC3E}">
        <p14:creationId xmlns:p14="http://schemas.microsoft.com/office/powerpoint/2010/main" xmlns="" val="3207224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xmlns="" id="{91893DA5-BED2-4392-940A-E38AC7CC8FD2}"/>
              </a:ext>
            </a:extLst>
          </p:cNvPr>
          <p:cNvSpPr>
            <a:spLocks noGrp="1" noChangeArrowheads="1"/>
          </p:cNvSpPr>
          <p:nvPr>
            <p:ph type="title"/>
          </p:nvPr>
        </p:nvSpPr>
        <p:spPr>
          <a:xfrm>
            <a:off x="1885950" y="857250"/>
            <a:ext cx="5829300" cy="514350"/>
          </a:xfrm>
        </p:spPr>
        <p:txBody>
          <a:bodyPr rtlCol="1">
            <a:normAutofit fontScale="90000"/>
          </a:bodyPr>
          <a:lstStyle/>
          <a:p>
            <a:pPr algn="l">
              <a:defRPr/>
            </a:pPr>
            <a:r>
              <a:rPr lang="en-US">
                <a:latin typeface="Comic Sans MS" pitchFamily="66" charset="0"/>
                <a:cs typeface="+mj-cs"/>
              </a:rPr>
              <a:t>Complications</a:t>
            </a:r>
          </a:p>
        </p:txBody>
      </p:sp>
      <p:sp>
        <p:nvSpPr>
          <p:cNvPr id="134147" name="Rectangle 3">
            <a:extLst>
              <a:ext uri="{FF2B5EF4-FFF2-40B4-BE49-F238E27FC236}">
                <a16:creationId xmlns:a16="http://schemas.microsoft.com/office/drawing/2014/main" xmlns="" id="{CA9C8AD5-0A1B-47E7-BF71-327990F3AF88}"/>
              </a:ext>
            </a:extLst>
          </p:cNvPr>
          <p:cNvSpPr>
            <a:spLocks noGrp="1" noChangeArrowheads="1"/>
          </p:cNvSpPr>
          <p:nvPr>
            <p:ph idx="1"/>
          </p:nvPr>
        </p:nvSpPr>
        <p:spPr>
          <a:xfrm>
            <a:off x="521608" y="1485900"/>
            <a:ext cx="5829300" cy="3886200"/>
          </a:xfrm>
        </p:spPr>
        <p:txBody>
          <a:bodyPr rtlCol="1">
            <a:normAutofit fontScale="77500" lnSpcReduction="20000"/>
          </a:bodyPr>
          <a:lstStyle/>
          <a:p>
            <a:pPr marL="609600" indent="-609600">
              <a:defRPr/>
            </a:pPr>
            <a:r>
              <a:rPr lang="en-US">
                <a:latin typeface="Comic Sans MS" pitchFamily="66" charset="0"/>
                <a:cs typeface="+mn-cs"/>
              </a:rPr>
              <a:t>Chronic complications:</a:t>
            </a:r>
          </a:p>
          <a:p>
            <a:pPr marL="609600" indent="-609600">
              <a:buFont typeface="Wingdings" pitchFamily="2" charset="2"/>
              <a:buAutoNum type="romanUcPeriod"/>
              <a:defRPr/>
            </a:pPr>
            <a:r>
              <a:rPr lang="en-US">
                <a:latin typeface="Comic Sans MS" pitchFamily="66" charset="0"/>
                <a:cs typeface="+mn-cs"/>
              </a:rPr>
              <a:t>Microvascular:</a:t>
            </a:r>
          </a:p>
          <a:p>
            <a:pPr marL="609600" indent="-609600">
              <a:buFont typeface="Wingdings" pitchFamily="2" charset="2"/>
              <a:buAutoNum type="arabicParenR"/>
              <a:defRPr/>
            </a:pPr>
            <a:r>
              <a:rPr lang="en-US">
                <a:latin typeface="Comic Sans MS" pitchFamily="66" charset="0"/>
                <a:cs typeface="+mn-cs"/>
              </a:rPr>
              <a:t>Diabetic nephropathy.</a:t>
            </a:r>
          </a:p>
          <a:p>
            <a:pPr marL="609600" indent="-609600">
              <a:buFont typeface="Wingdings" pitchFamily="2" charset="2"/>
              <a:buAutoNum type="arabicParenR"/>
              <a:defRPr/>
            </a:pPr>
            <a:r>
              <a:rPr lang="en-US">
                <a:latin typeface="Comic Sans MS" pitchFamily="66" charset="0"/>
                <a:cs typeface="+mn-cs"/>
              </a:rPr>
              <a:t>Diabetic retinopathy.</a:t>
            </a:r>
          </a:p>
          <a:p>
            <a:pPr marL="609600" indent="-609600">
              <a:buFont typeface="Wingdings" pitchFamily="2" charset="2"/>
              <a:buAutoNum type="arabicParenR"/>
              <a:defRPr/>
            </a:pPr>
            <a:r>
              <a:rPr lang="en-US">
                <a:latin typeface="Comic Sans MS" pitchFamily="66" charset="0"/>
                <a:cs typeface="+mn-cs"/>
              </a:rPr>
              <a:t>Diabetic neuropathy.</a:t>
            </a:r>
          </a:p>
          <a:p>
            <a:pPr marL="609600" indent="-609600">
              <a:buFont typeface="Wingdings" pitchFamily="2" charset="2"/>
              <a:buAutoNum type="romanUcPeriod" startAt="2"/>
              <a:defRPr/>
            </a:pPr>
            <a:r>
              <a:rPr lang="en-US">
                <a:latin typeface="Comic Sans MS" pitchFamily="66" charset="0"/>
                <a:cs typeface="+mn-cs"/>
              </a:rPr>
              <a:t>Macrovascular:</a:t>
            </a:r>
          </a:p>
          <a:p>
            <a:pPr marL="609600" indent="-609600">
              <a:buFont typeface="Wingdings" pitchFamily="2" charset="2"/>
              <a:buAutoNum type="arabicParenR"/>
              <a:defRPr/>
            </a:pPr>
            <a:r>
              <a:rPr lang="en-US">
                <a:latin typeface="Comic Sans MS" pitchFamily="66" charset="0"/>
                <a:cs typeface="+mn-cs"/>
              </a:rPr>
              <a:t>CAD</a:t>
            </a:r>
          </a:p>
          <a:p>
            <a:pPr marL="609600" indent="-609600">
              <a:buFont typeface="Wingdings" pitchFamily="2" charset="2"/>
              <a:buAutoNum type="arabicParenR"/>
              <a:defRPr/>
            </a:pPr>
            <a:r>
              <a:rPr lang="en-US">
                <a:latin typeface="Comic Sans MS" pitchFamily="66" charset="0"/>
                <a:cs typeface="+mn-cs"/>
              </a:rPr>
              <a:t>CVA</a:t>
            </a:r>
          </a:p>
          <a:p>
            <a:pPr marL="609600" indent="-609600">
              <a:buFont typeface="Wingdings" pitchFamily="2" charset="2"/>
              <a:buAutoNum type="arabicParenR"/>
              <a:defRPr/>
            </a:pPr>
            <a:r>
              <a:rPr lang="en-US">
                <a:latin typeface="Comic Sans MS" pitchFamily="66" charset="0"/>
                <a:cs typeface="+mn-cs"/>
              </a:rPr>
              <a:t>PVD</a:t>
            </a:r>
          </a:p>
          <a:p>
            <a:pPr marL="609600" indent="-609600">
              <a:buFont typeface="Wingdings" pitchFamily="2" charset="2"/>
              <a:buAutoNum type="romanUcPeriod" startAt="3"/>
              <a:defRPr/>
            </a:pPr>
            <a:r>
              <a:rPr lang="en-US">
                <a:latin typeface="Comic Sans MS" pitchFamily="66" charset="0"/>
                <a:cs typeface="+mn-cs"/>
              </a:rPr>
              <a:t>Others: e.g. Musculoskeletal.</a:t>
            </a:r>
          </a:p>
          <a:p>
            <a:pPr marL="609600" indent="-609600">
              <a:buFont typeface="Wingdings" pitchFamily="2" charset="2"/>
              <a:buAutoNum type="romanUcPeriod" startAt="3"/>
              <a:defRPr/>
            </a:pPr>
            <a:endParaRPr lang="en-US">
              <a:latin typeface="Comic Sans MS" pitchFamily="66" charset="0"/>
              <a:cs typeface="+mn-cs"/>
            </a:endParaRPr>
          </a:p>
          <a:p>
            <a:pPr marL="609600" indent="-609600">
              <a:buFont typeface="Wingdings" pitchFamily="2" charset="2"/>
              <a:buAutoNum type="romanUcPeriod" startAt="3"/>
              <a:defRPr/>
            </a:pPr>
            <a:endParaRPr lang="en-US" sz="2100">
              <a:latin typeface="Comic Sans MS" pitchFamily="66" charset="0"/>
            </a:endParaRPr>
          </a:p>
        </p:txBody>
      </p:sp>
    </p:spTree>
    <p:extLst>
      <p:ext uri="{BB962C8B-B14F-4D97-AF65-F5344CB8AC3E}">
        <p14:creationId xmlns:p14="http://schemas.microsoft.com/office/powerpoint/2010/main" xmlns="" val="1519973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Rectangle 24"/>
          <p:cNvSpPr>
            <a:spLocks noChangeArrowheads="1"/>
          </p:cNvSpPr>
          <p:nvPr/>
        </p:nvSpPr>
        <p:spPr bwMode="auto">
          <a:xfrm>
            <a:off x="4643438" y="2971799"/>
            <a:ext cx="3890962" cy="3048001"/>
          </a:xfrm>
          <a:prstGeom prst="rect">
            <a:avLst/>
          </a:prstGeom>
          <a:solidFill>
            <a:srgbClr val="D71607">
              <a:alpha val="50980"/>
            </a:srgbClr>
          </a:solidFill>
          <a:ln w="9525">
            <a:solidFill>
              <a:schemeClr val="tx1"/>
            </a:solidFill>
            <a:miter lim="800000"/>
            <a:headEnd/>
            <a:tailEnd/>
          </a:ln>
        </p:spPr>
        <p:txBody>
          <a:bodyPr wrap="none" anchor="ctr"/>
          <a:lstStyle/>
          <a:p>
            <a:endParaRPr lang="en-US"/>
          </a:p>
        </p:txBody>
      </p:sp>
      <p:pic>
        <p:nvPicPr>
          <p:cNvPr id="2066" name="Picture 18" descr="eye"/>
          <p:cNvPicPr>
            <a:picLocks noChangeAspect="1" noChangeArrowheads="1"/>
          </p:cNvPicPr>
          <p:nvPr/>
        </p:nvPicPr>
        <p:blipFill>
          <a:blip r:embed="rId2" cstate="print"/>
          <a:srcRect/>
          <a:stretch>
            <a:fillRect/>
          </a:stretch>
        </p:blipFill>
        <p:spPr bwMode="auto">
          <a:xfrm>
            <a:off x="1187450" y="4837112"/>
            <a:ext cx="649288" cy="649288"/>
          </a:xfrm>
          <a:prstGeom prst="rect">
            <a:avLst/>
          </a:prstGeom>
          <a:noFill/>
          <a:ln w="9525">
            <a:noFill/>
            <a:miter lim="800000"/>
            <a:headEnd/>
            <a:tailEnd/>
          </a:ln>
        </p:spPr>
      </p:pic>
      <p:pic>
        <p:nvPicPr>
          <p:cNvPr id="5124" name="Picture 10" descr="body_small">
            <a:hlinkClick r:id="rId3"/>
          </p:cNvPr>
          <p:cNvPicPr>
            <a:picLocks noChangeAspect="1" noChangeArrowheads="1"/>
          </p:cNvPicPr>
          <p:nvPr/>
        </p:nvPicPr>
        <p:blipFill>
          <a:blip r:embed="rId4" cstate="print"/>
          <a:srcRect/>
          <a:stretch>
            <a:fillRect/>
          </a:stretch>
        </p:blipFill>
        <p:spPr bwMode="auto">
          <a:xfrm>
            <a:off x="1835150" y="2927350"/>
            <a:ext cx="1962150" cy="3168650"/>
          </a:xfrm>
          <a:prstGeom prst="rect">
            <a:avLst/>
          </a:prstGeom>
          <a:noFill/>
          <a:ln w="9525">
            <a:noFill/>
            <a:miter lim="800000"/>
            <a:headEnd/>
            <a:tailEnd/>
          </a:ln>
        </p:spPr>
      </p:pic>
      <p:sp>
        <p:nvSpPr>
          <p:cNvPr id="2050" name="Rectangle 2"/>
          <p:cNvSpPr>
            <a:spLocks noGrp="1" noChangeArrowheads="1"/>
          </p:cNvSpPr>
          <p:nvPr>
            <p:ph type="ctrTitle"/>
          </p:nvPr>
        </p:nvSpPr>
        <p:spPr>
          <a:xfrm>
            <a:off x="684213" y="1125538"/>
            <a:ext cx="7772400" cy="1470025"/>
          </a:xfrm>
        </p:spPr>
        <p:txBody>
          <a:bodyPr/>
          <a:lstStyle/>
          <a:p>
            <a:pPr eaLnBrk="1" hangingPunct="1">
              <a:defRPr/>
            </a:pPr>
            <a:r>
              <a:rPr lang="es-ES" sz="6000" dirty="0">
                <a:solidFill>
                  <a:schemeClr val="bg1"/>
                </a:solidFill>
                <a:latin typeface="Monotype Corsiva" pitchFamily="66" charset="0"/>
              </a:rPr>
              <a:t>DIABETES MELLITUS</a:t>
            </a:r>
          </a:p>
        </p:txBody>
      </p:sp>
      <p:sp>
        <p:nvSpPr>
          <p:cNvPr id="2051" name="Rectangle 3"/>
          <p:cNvSpPr>
            <a:spLocks noGrp="1" noChangeArrowheads="1"/>
          </p:cNvSpPr>
          <p:nvPr>
            <p:ph type="subTitle" idx="1"/>
          </p:nvPr>
        </p:nvSpPr>
        <p:spPr>
          <a:xfrm>
            <a:off x="4714876" y="3214686"/>
            <a:ext cx="3916363" cy="2646363"/>
          </a:xfrm>
        </p:spPr>
        <p:txBody>
          <a:bodyPr>
            <a:normAutofit fontScale="92500" lnSpcReduction="10000"/>
          </a:bodyPr>
          <a:lstStyle/>
          <a:p>
            <a:pPr algn="l" eaLnBrk="1" hangingPunct="1">
              <a:buFont typeface="Wingdings" pitchFamily="2" charset="2"/>
              <a:buChar char="Ø"/>
              <a:defRPr/>
            </a:pPr>
            <a:r>
              <a:rPr lang="es-ES" dirty="0">
                <a:solidFill>
                  <a:schemeClr val="bg1"/>
                </a:solidFill>
                <a:latin typeface="Monotype Corsiva" pitchFamily="66" charset="0"/>
              </a:rPr>
              <a:t>Definition</a:t>
            </a:r>
          </a:p>
          <a:p>
            <a:pPr algn="l" eaLnBrk="1" hangingPunct="1">
              <a:buFont typeface="Wingdings" pitchFamily="2" charset="2"/>
              <a:buChar char="Ø"/>
              <a:defRPr/>
            </a:pPr>
            <a:r>
              <a:rPr lang="es-ES" dirty="0">
                <a:solidFill>
                  <a:schemeClr val="bg1"/>
                </a:solidFill>
                <a:latin typeface="Monotype Corsiva" pitchFamily="66" charset="0"/>
              </a:rPr>
              <a:t>Classification</a:t>
            </a:r>
          </a:p>
          <a:p>
            <a:pPr algn="l" eaLnBrk="1" hangingPunct="1">
              <a:buFont typeface="Wingdings" pitchFamily="2" charset="2"/>
              <a:buChar char="Ø"/>
              <a:defRPr/>
            </a:pPr>
            <a:r>
              <a:rPr lang="es-ES" dirty="0">
                <a:solidFill>
                  <a:schemeClr val="bg1"/>
                </a:solidFill>
                <a:latin typeface="Monotype Corsiva" pitchFamily="66" charset="0"/>
              </a:rPr>
              <a:t>Lab diagnosis</a:t>
            </a:r>
          </a:p>
          <a:p>
            <a:pPr algn="l" eaLnBrk="1" hangingPunct="1">
              <a:buFont typeface="Wingdings" pitchFamily="2" charset="2"/>
              <a:buChar char="Ø"/>
              <a:defRPr/>
            </a:pPr>
            <a:r>
              <a:rPr lang="es-ES" dirty="0">
                <a:solidFill>
                  <a:schemeClr val="bg1"/>
                </a:solidFill>
                <a:latin typeface="Monotype Corsiva" pitchFamily="66" charset="0"/>
              </a:rPr>
              <a:t>Treatments</a:t>
            </a:r>
          </a:p>
          <a:p>
            <a:pPr algn="l" eaLnBrk="1" hangingPunct="1">
              <a:buFont typeface="Wingdings" pitchFamily="2" charset="2"/>
              <a:buChar char="Ø"/>
              <a:defRPr/>
            </a:pPr>
            <a:r>
              <a:rPr lang="es-ES" dirty="0">
                <a:solidFill>
                  <a:schemeClr val="bg1"/>
                </a:solidFill>
                <a:latin typeface="Monotype Corsiva" pitchFamily="66" charset="0"/>
              </a:rPr>
              <a:t>Complications</a:t>
            </a:r>
          </a:p>
        </p:txBody>
      </p:sp>
      <p:pic>
        <p:nvPicPr>
          <p:cNvPr id="2060" name="Picture 12" descr="brain"/>
          <p:cNvPicPr>
            <a:picLocks noChangeAspect="1" noChangeArrowheads="1"/>
          </p:cNvPicPr>
          <p:nvPr/>
        </p:nvPicPr>
        <p:blipFill>
          <a:blip r:embed="rId5" cstate="print"/>
          <a:srcRect/>
          <a:stretch>
            <a:fillRect/>
          </a:stretch>
        </p:blipFill>
        <p:spPr bwMode="auto">
          <a:xfrm>
            <a:off x="1187450" y="5487987"/>
            <a:ext cx="647700" cy="608013"/>
          </a:xfrm>
          <a:prstGeom prst="rect">
            <a:avLst/>
          </a:prstGeom>
          <a:noFill/>
          <a:ln w="9525">
            <a:noFill/>
            <a:miter lim="800000"/>
            <a:headEnd/>
            <a:tailEnd/>
          </a:ln>
        </p:spPr>
      </p:pic>
      <p:pic>
        <p:nvPicPr>
          <p:cNvPr id="2062" name="Picture 14" descr="gangrene"/>
          <p:cNvPicPr>
            <a:picLocks noChangeAspect="1" noChangeArrowheads="1"/>
          </p:cNvPicPr>
          <p:nvPr/>
        </p:nvPicPr>
        <p:blipFill>
          <a:blip r:embed="rId6" cstate="print"/>
          <a:srcRect/>
          <a:stretch>
            <a:fillRect/>
          </a:stretch>
        </p:blipFill>
        <p:spPr bwMode="auto">
          <a:xfrm>
            <a:off x="1187450" y="4235450"/>
            <a:ext cx="647700" cy="641350"/>
          </a:xfrm>
          <a:prstGeom prst="rect">
            <a:avLst/>
          </a:prstGeom>
          <a:noFill/>
          <a:ln w="9525">
            <a:noFill/>
            <a:miter lim="800000"/>
            <a:headEnd/>
            <a:tailEnd/>
          </a:ln>
        </p:spPr>
      </p:pic>
      <p:pic>
        <p:nvPicPr>
          <p:cNvPr id="2068" name="Picture 20" descr="heart"/>
          <p:cNvPicPr>
            <a:picLocks noChangeAspect="1" noChangeArrowheads="1"/>
          </p:cNvPicPr>
          <p:nvPr/>
        </p:nvPicPr>
        <p:blipFill>
          <a:blip r:embed="rId7" cstate="print"/>
          <a:srcRect/>
          <a:stretch>
            <a:fillRect/>
          </a:stretch>
        </p:blipFill>
        <p:spPr bwMode="auto">
          <a:xfrm>
            <a:off x="1187450" y="3497263"/>
            <a:ext cx="673100" cy="693737"/>
          </a:xfrm>
          <a:prstGeom prst="rect">
            <a:avLst/>
          </a:prstGeom>
          <a:noFill/>
          <a:ln w="9525">
            <a:noFill/>
            <a:miter lim="800000"/>
            <a:headEnd/>
            <a:tailEnd/>
          </a:ln>
        </p:spPr>
      </p:pic>
      <p:pic>
        <p:nvPicPr>
          <p:cNvPr id="2070" name="Picture 22" descr="kidneys"/>
          <p:cNvPicPr>
            <a:picLocks noChangeAspect="1" noChangeArrowheads="1"/>
          </p:cNvPicPr>
          <p:nvPr/>
        </p:nvPicPr>
        <p:blipFill>
          <a:blip r:embed="rId8" cstate="print"/>
          <a:srcRect/>
          <a:stretch>
            <a:fillRect/>
          </a:stretch>
        </p:blipFill>
        <p:spPr bwMode="auto">
          <a:xfrm>
            <a:off x="1187450" y="2868613"/>
            <a:ext cx="650875" cy="560387"/>
          </a:xfrm>
          <a:prstGeom prst="rect">
            <a:avLst/>
          </a:prstGeom>
          <a:noFill/>
          <a:ln w="9525">
            <a:noFill/>
            <a:miter lim="800000"/>
            <a:headEnd/>
            <a:tailEnd/>
          </a:ln>
        </p:spPr>
      </p:pic>
      <p:sp>
        <p:nvSpPr>
          <p:cNvPr id="5132" name="Rectangle 23"/>
          <p:cNvSpPr>
            <a:spLocks noChangeArrowheads="1"/>
          </p:cNvSpPr>
          <p:nvPr/>
        </p:nvSpPr>
        <p:spPr bwMode="auto">
          <a:xfrm>
            <a:off x="1835150" y="2928938"/>
            <a:ext cx="73025" cy="3167062"/>
          </a:xfrm>
          <a:prstGeom prst="rect">
            <a:avLst/>
          </a:prstGeom>
          <a:gradFill rotWithShape="1">
            <a:gsLst>
              <a:gs pos="0">
                <a:srgbClr val="D71607"/>
              </a:gs>
              <a:gs pos="100000">
                <a:srgbClr val="D71607"/>
              </a:gs>
            </a:gsLst>
            <a:lin ang="5400000" scaled="1"/>
          </a:gradFill>
          <a:ln w="9525">
            <a:solidFill>
              <a:schemeClr val="tx1"/>
            </a:solidFill>
            <a:miter lim="800000"/>
            <a:headEnd/>
            <a:tailEnd/>
          </a:ln>
        </p:spPr>
        <p:txBody>
          <a:bodyPr wrap="none" anchor="ctr"/>
          <a:lstStyle/>
          <a:p>
            <a:endParaRPr lang="en-US"/>
          </a:p>
        </p:txBody>
      </p:sp>
      <p:sp>
        <p:nvSpPr>
          <p:cNvPr id="14" name="TextBox 13"/>
          <p:cNvSpPr txBox="1"/>
          <p:nvPr/>
        </p:nvSpPr>
        <p:spPr>
          <a:xfrm>
            <a:off x="538301" y="112454"/>
            <a:ext cx="7996099" cy="2554545"/>
          </a:xfrm>
          <a:prstGeom prst="rect">
            <a:avLst/>
          </a:prstGeom>
          <a:solidFill>
            <a:schemeClr val="accent1">
              <a:lumMod val="50000"/>
            </a:schemeClr>
          </a:solidFill>
        </p:spPr>
        <p:txBody>
          <a:bodyPr wrap="square" rtlCol="0">
            <a:spAutoFit/>
            <a:scene3d>
              <a:camera prst="orthographicFront"/>
              <a:lightRig rig="threePt" dir="t"/>
            </a:scene3d>
            <a:sp3d extrusionH="57150">
              <a:bevelT w="38100" h="38100"/>
            </a:sp3d>
          </a:bodyPr>
          <a:lstStyle/>
          <a:p>
            <a:pPr algn="ctr"/>
            <a:r>
              <a:rPr lang="en-US" sz="8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Diabetes</a:t>
            </a:r>
          </a:p>
          <a:p>
            <a:pPr algn="ctr"/>
            <a:r>
              <a:rPr lang="en-US" sz="8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 Mellitus</a:t>
            </a:r>
          </a:p>
        </p:txBody>
      </p:sp>
      <p:sp>
        <p:nvSpPr>
          <p:cNvPr id="15" name="4-Point Star 14"/>
          <p:cNvSpPr/>
          <p:nvPr/>
        </p:nvSpPr>
        <p:spPr>
          <a:xfrm rot="890656">
            <a:off x="2002868" y="476903"/>
            <a:ext cx="778473" cy="79121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4-Point Star 15"/>
          <p:cNvSpPr/>
          <p:nvPr/>
        </p:nvSpPr>
        <p:spPr>
          <a:xfrm rot="890656">
            <a:off x="6377095" y="1390562"/>
            <a:ext cx="1455863" cy="906631"/>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4-Point Star 16"/>
          <p:cNvSpPr/>
          <p:nvPr/>
        </p:nvSpPr>
        <p:spPr>
          <a:xfrm rot="890656">
            <a:off x="6208297" y="329644"/>
            <a:ext cx="1451805" cy="1065787"/>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4-Point Star 17"/>
          <p:cNvSpPr/>
          <p:nvPr/>
        </p:nvSpPr>
        <p:spPr>
          <a:xfrm rot="890656">
            <a:off x="2283129" y="1326444"/>
            <a:ext cx="1224943" cy="1326888"/>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4-Point Star 18"/>
          <p:cNvSpPr/>
          <p:nvPr/>
        </p:nvSpPr>
        <p:spPr>
          <a:xfrm rot="890656">
            <a:off x="3998275" y="807596"/>
            <a:ext cx="1292731" cy="1043328"/>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072"/>
                                        </p:tgtEl>
                                        <p:attrNameLst>
                                          <p:attrName>style.visibility</p:attrName>
                                        </p:attrNameLst>
                                      </p:cBhvr>
                                      <p:to>
                                        <p:strVal val="visible"/>
                                      </p:to>
                                    </p:set>
                                    <p:anim calcmode="lin" valueType="num">
                                      <p:cBhvr>
                                        <p:cTn id="7" dur="500" fill="hold"/>
                                        <p:tgtEl>
                                          <p:spTgt spid="2072"/>
                                        </p:tgtEl>
                                        <p:attrNameLst>
                                          <p:attrName>ppt_w</p:attrName>
                                        </p:attrNameLst>
                                      </p:cBhvr>
                                      <p:tavLst>
                                        <p:tav tm="0">
                                          <p:val>
                                            <p:fltVal val="0"/>
                                          </p:val>
                                        </p:tav>
                                        <p:tav tm="100000">
                                          <p:val>
                                            <p:strVal val="#ppt_w"/>
                                          </p:val>
                                        </p:tav>
                                      </p:tavLst>
                                    </p:anim>
                                    <p:anim calcmode="lin" valueType="num">
                                      <p:cBhvr>
                                        <p:cTn id="8" dur="500" fill="hold"/>
                                        <p:tgtEl>
                                          <p:spTgt spid="2072"/>
                                        </p:tgtEl>
                                        <p:attrNameLst>
                                          <p:attrName>ppt_h</p:attrName>
                                        </p:attrNameLst>
                                      </p:cBhvr>
                                      <p:tavLst>
                                        <p:tav tm="0">
                                          <p:val>
                                            <p:fltVal val="0"/>
                                          </p:val>
                                        </p:tav>
                                        <p:tav tm="100000">
                                          <p:val>
                                            <p:strVal val="#ppt_h"/>
                                          </p:val>
                                        </p:tav>
                                      </p:tavLst>
                                    </p:anim>
                                    <p:animEffect transition="in" filter="fade">
                                      <p:cBhvr>
                                        <p:cTn id="9" dur="500"/>
                                        <p:tgtEl>
                                          <p:spTgt spid="2072"/>
                                        </p:tgtEl>
                                      </p:cBhvr>
                                    </p:animEffect>
                                  </p:childTnLst>
                                </p:cTn>
                              </p:par>
                              <p:par>
                                <p:cTn id="10" presetID="31" presetClass="entr" presetSubtype="0" repeatCount="indefinite" fill="hold" grpId="0" nodeType="withEffect">
                                  <p:stCondLst>
                                    <p:cond delay="0"/>
                                  </p:stCondLst>
                                  <p:iterate type="lt">
                                    <p:tmPct val="5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 calcmode="lin" valueType="num">
                                      <p:cBhvr>
                                        <p:cTn id="14" dur="500" fill="hold"/>
                                        <p:tgtEl>
                                          <p:spTgt spid="15"/>
                                        </p:tgtEl>
                                        <p:attrNameLst>
                                          <p:attrName>style.rotation</p:attrName>
                                        </p:attrNameLst>
                                      </p:cBhvr>
                                      <p:tavLst>
                                        <p:tav tm="0">
                                          <p:val>
                                            <p:fltVal val="90"/>
                                          </p:val>
                                        </p:tav>
                                        <p:tav tm="100000">
                                          <p:val>
                                            <p:fltVal val="0"/>
                                          </p:val>
                                        </p:tav>
                                      </p:tavLst>
                                    </p:anim>
                                    <p:animEffect transition="in" filter="fade">
                                      <p:cBhvr>
                                        <p:cTn id="15" dur="500"/>
                                        <p:tgtEl>
                                          <p:spTgt spid="15"/>
                                        </p:tgtEl>
                                      </p:cBhvr>
                                    </p:animEffect>
                                  </p:childTnLst>
                                </p:cTn>
                              </p:par>
                              <p:par>
                                <p:cTn id="16" presetID="31" presetClass="exit" presetSubtype="0" repeatCount="indefinite" fill="hold" grpId="1" nodeType="withEffect">
                                  <p:stCondLst>
                                    <p:cond delay="700"/>
                                  </p:stCondLst>
                                  <p:iterate type="lt">
                                    <p:tmPct val="5000"/>
                                  </p:iterate>
                                  <p:childTnLst>
                                    <p:anim calcmode="lin" valueType="num">
                                      <p:cBhvr>
                                        <p:cTn id="17" dur="500"/>
                                        <p:tgtEl>
                                          <p:spTgt spid="15"/>
                                        </p:tgtEl>
                                        <p:attrNameLst>
                                          <p:attrName>ppt_w</p:attrName>
                                        </p:attrNameLst>
                                      </p:cBhvr>
                                      <p:tavLst>
                                        <p:tav tm="0">
                                          <p:val>
                                            <p:strVal val="ppt_w"/>
                                          </p:val>
                                        </p:tav>
                                        <p:tav tm="100000">
                                          <p:val>
                                            <p:fltVal val="0"/>
                                          </p:val>
                                        </p:tav>
                                      </p:tavLst>
                                    </p:anim>
                                    <p:anim calcmode="lin" valueType="num">
                                      <p:cBhvr>
                                        <p:cTn id="18" dur="500"/>
                                        <p:tgtEl>
                                          <p:spTgt spid="15"/>
                                        </p:tgtEl>
                                        <p:attrNameLst>
                                          <p:attrName>ppt_h</p:attrName>
                                        </p:attrNameLst>
                                      </p:cBhvr>
                                      <p:tavLst>
                                        <p:tav tm="0">
                                          <p:val>
                                            <p:strVal val="ppt_h"/>
                                          </p:val>
                                        </p:tav>
                                        <p:tav tm="100000">
                                          <p:val>
                                            <p:fltVal val="0"/>
                                          </p:val>
                                        </p:tav>
                                      </p:tavLst>
                                    </p:anim>
                                    <p:anim calcmode="lin" valueType="num">
                                      <p:cBhvr>
                                        <p:cTn id="19" dur="500"/>
                                        <p:tgtEl>
                                          <p:spTgt spid="15"/>
                                        </p:tgtEl>
                                        <p:attrNameLst>
                                          <p:attrName>style.rotation</p:attrName>
                                        </p:attrNameLst>
                                      </p:cBhvr>
                                      <p:tavLst>
                                        <p:tav tm="0">
                                          <p:val>
                                            <p:fltVal val="0"/>
                                          </p:val>
                                        </p:tav>
                                        <p:tav tm="100000">
                                          <p:val>
                                            <p:fltVal val="90"/>
                                          </p:val>
                                        </p:tav>
                                      </p:tavLst>
                                    </p:anim>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31" presetClass="entr" presetSubtype="0" repeatCount="indefinite" fill="hold" grpId="0" nodeType="withEffect">
                                  <p:stCondLst>
                                    <p:cond delay="200"/>
                                  </p:stCondLst>
                                  <p:iterate type="lt">
                                    <p:tmPct val="5000"/>
                                  </p:iterate>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 calcmode="lin" valueType="num">
                                      <p:cBhvr>
                                        <p:cTn id="26" dur="500" fill="hold"/>
                                        <p:tgtEl>
                                          <p:spTgt spid="18"/>
                                        </p:tgtEl>
                                        <p:attrNameLst>
                                          <p:attrName>style.rotation</p:attrName>
                                        </p:attrNameLst>
                                      </p:cBhvr>
                                      <p:tavLst>
                                        <p:tav tm="0">
                                          <p:val>
                                            <p:fltVal val="90"/>
                                          </p:val>
                                        </p:tav>
                                        <p:tav tm="100000">
                                          <p:val>
                                            <p:fltVal val="0"/>
                                          </p:val>
                                        </p:tav>
                                      </p:tavLst>
                                    </p:anim>
                                    <p:animEffect transition="in" filter="fade">
                                      <p:cBhvr>
                                        <p:cTn id="27" dur="500"/>
                                        <p:tgtEl>
                                          <p:spTgt spid="18"/>
                                        </p:tgtEl>
                                      </p:cBhvr>
                                    </p:animEffect>
                                  </p:childTnLst>
                                </p:cTn>
                              </p:par>
                              <p:par>
                                <p:cTn id="28" presetID="31" presetClass="exit" presetSubtype="0" repeatCount="indefinite" fill="hold" grpId="1" nodeType="withEffect">
                                  <p:stCondLst>
                                    <p:cond delay="900"/>
                                  </p:stCondLst>
                                  <p:iterate type="lt">
                                    <p:tmPct val="5000"/>
                                  </p:iterate>
                                  <p:childTnLst>
                                    <p:anim calcmode="lin" valueType="num">
                                      <p:cBhvr>
                                        <p:cTn id="29" dur="500"/>
                                        <p:tgtEl>
                                          <p:spTgt spid="18"/>
                                        </p:tgtEl>
                                        <p:attrNameLst>
                                          <p:attrName>ppt_w</p:attrName>
                                        </p:attrNameLst>
                                      </p:cBhvr>
                                      <p:tavLst>
                                        <p:tav tm="0">
                                          <p:val>
                                            <p:strVal val="ppt_w"/>
                                          </p:val>
                                        </p:tav>
                                        <p:tav tm="100000">
                                          <p:val>
                                            <p:fltVal val="0"/>
                                          </p:val>
                                        </p:tav>
                                      </p:tavLst>
                                    </p:anim>
                                    <p:anim calcmode="lin" valueType="num">
                                      <p:cBhvr>
                                        <p:cTn id="30" dur="500"/>
                                        <p:tgtEl>
                                          <p:spTgt spid="18"/>
                                        </p:tgtEl>
                                        <p:attrNameLst>
                                          <p:attrName>ppt_h</p:attrName>
                                        </p:attrNameLst>
                                      </p:cBhvr>
                                      <p:tavLst>
                                        <p:tav tm="0">
                                          <p:val>
                                            <p:strVal val="ppt_h"/>
                                          </p:val>
                                        </p:tav>
                                        <p:tav tm="100000">
                                          <p:val>
                                            <p:fltVal val="0"/>
                                          </p:val>
                                        </p:tav>
                                      </p:tavLst>
                                    </p:anim>
                                    <p:anim calcmode="lin" valueType="num">
                                      <p:cBhvr>
                                        <p:cTn id="31" dur="500"/>
                                        <p:tgtEl>
                                          <p:spTgt spid="18"/>
                                        </p:tgtEl>
                                        <p:attrNameLst>
                                          <p:attrName>style.rotation</p:attrName>
                                        </p:attrNameLst>
                                      </p:cBhvr>
                                      <p:tavLst>
                                        <p:tav tm="0">
                                          <p:val>
                                            <p:fltVal val="0"/>
                                          </p:val>
                                        </p:tav>
                                        <p:tav tm="100000">
                                          <p:val>
                                            <p:fltVal val="90"/>
                                          </p:val>
                                        </p:tav>
                                      </p:tavLst>
                                    </p:anim>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par>
                                <p:cTn id="34" presetID="31" presetClass="entr" presetSubtype="0" repeatCount="indefinite" fill="hold" grpId="0" nodeType="withEffect">
                                  <p:stCondLst>
                                    <p:cond delay="400"/>
                                  </p:stCondLst>
                                  <p:iterate type="lt">
                                    <p:tmPct val="5000"/>
                                  </p:iterate>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 calcmode="lin" valueType="num">
                                      <p:cBhvr>
                                        <p:cTn id="38" dur="500" fill="hold"/>
                                        <p:tgtEl>
                                          <p:spTgt spid="19"/>
                                        </p:tgtEl>
                                        <p:attrNameLst>
                                          <p:attrName>style.rotation</p:attrName>
                                        </p:attrNameLst>
                                      </p:cBhvr>
                                      <p:tavLst>
                                        <p:tav tm="0">
                                          <p:val>
                                            <p:fltVal val="90"/>
                                          </p:val>
                                        </p:tav>
                                        <p:tav tm="100000">
                                          <p:val>
                                            <p:fltVal val="0"/>
                                          </p:val>
                                        </p:tav>
                                      </p:tavLst>
                                    </p:anim>
                                    <p:animEffect transition="in" filter="fade">
                                      <p:cBhvr>
                                        <p:cTn id="39" dur="500"/>
                                        <p:tgtEl>
                                          <p:spTgt spid="19"/>
                                        </p:tgtEl>
                                      </p:cBhvr>
                                    </p:animEffect>
                                  </p:childTnLst>
                                </p:cTn>
                              </p:par>
                              <p:par>
                                <p:cTn id="40" presetID="31" presetClass="exit" presetSubtype="0" repeatCount="indefinite" fill="hold" grpId="1" nodeType="withEffect">
                                  <p:stCondLst>
                                    <p:cond delay="1100"/>
                                  </p:stCondLst>
                                  <p:iterate type="lt">
                                    <p:tmPct val="5000"/>
                                  </p:iterate>
                                  <p:childTnLst>
                                    <p:anim calcmode="lin" valueType="num">
                                      <p:cBhvr>
                                        <p:cTn id="41" dur="500"/>
                                        <p:tgtEl>
                                          <p:spTgt spid="19"/>
                                        </p:tgtEl>
                                        <p:attrNameLst>
                                          <p:attrName>ppt_w</p:attrName>
                                        </p:attrNameLst>
                                      </p:cBhvr>
                                      <p:tavLst>
                                        <p:tav tm="0">
                                          <p:val>
                                            <p:strVal val="ppt_w"/>
                                          </p:val>
                                        </p:tav>
                                        <p:tav tm="100000">
                                          <p:val>
                                            <p:fltVal val="0"/>
                                          </p:val>
                                        </p:tav>
                                      </p:tavLst>
                                    </p:anim>
                                    <p:anim calcmode="lin" valueType="num">
                                      <p:cBhvr>
                                        <p:cTn id="42" dur="500"/>
                                        <p:tgtEl>
                                          <p:spTgt spid="19"/>
                                        </p:tgtEl>
                                        <p:attrNameLst>
                                          <p:attrName>ppt_h</p:attrName>
                                        </p:attrNameLst>
                                      </p:cBhvr>
                                      <p:tavLst>
                                        <p:tav tm="0">
                                          <p:val>
                                            <p:strVal val="ppt_h"/>
                                          </p:val>
                                        </p:tav>
                                        <p:tav tm="100000">
                                          <p:val>
                                            <p:fltVal val="0"/>
                                          </p:val>
                                        </p:tav>
                                      </p:tavLst>
                                    </p:anim>
                                    <p:anim calcmode="lin" valueType="num">
                                      <p:cBhvr>
                                        <p:cTn id="43" dur="500"/>
                                        <p:tgtEl>
                                          <p:spTgt spid="19"/>
                                        </p:tgtEl>
                                        <p:attrNameLst>
                                          <p:attrName>style.rotation</p:attrName>
                                        </p:attrNameLst>
                                      </p:cBhvr>
                                      <p:tavLst>
                                        <p:tav tm="0">
                                          <p:val>
                                            <p:fltVal val="0"/>
                                          </p:val>
                                        </p:tav>
                                        <p:tav tm="100000">
                                          <p:val>
                                            <p:fltVal val="90"/>
                                          </p:val>
                                        </p:tav>
                                      </p:tavLst>
                                    </p:anim>
                                    <p:animEffect transition="out" filter="fade">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par>
                                <p:cTn id="46" presetID="31" presetClass="entr" presetSubtype="0" repeatCount="indefinite" fill="hold" grpId="0" nodeType="withEffect">
                                  <p:stCondLst>
                                    <p:cond delay="800"/>
                                  </p:stCondLst>
                                  <p:iterate type="lt">
                                    <p:tmPct val="5000"/>
                                  </p:iterate>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 calcmode="lin" valueType="num">
                                      <p:cBhvr>
                                        <p:cTn id="50" dur="500" fill="hold"/>
                                        <p:tgtEl>
                                          <p:spTgt spid="16"/>
                                        </p:tgtEl>
                                        <p:attrNameLst>
                                          <p:attrName>style.rotation</p:attrName>
                                        </p:attrNameLst>
                                      </p:cBhvr>
                                      <p:tavLst>
                                        <p:tav tm="0">
                                          <p:val>
                                            <p:fltVal val="90"/>
                                          </p:val>
                                        </p:tav>
                                        <p:tav tm="100000">
                                          <p:val>
                                            <p:fltVal val="0"/>
                                          </p:val>
                                        </p:tav>
                                      </p:tavLst>
                                    </p:anim>
                                    <p:animEffect transition="in" filter="fade">
                                      <p:cBhvr>
                                        <p:cTn id="51" dur="500"/>
                                        <p:tgtEl>
                                          <p:spTgt spid="16"/>
                                        </p:tgtEl>
                                      </p:cBhvr>
                                    </p:animEffect>
                                  </p:childTnLst>
                                </p:cTn>
                              </p:par>
                              <p:par>
                                <p:cTn id="52" presetID="31" presetClass="exit" presetSubtype="0" repeatCount="indefinite" fill="hold" grpId="1" nodeType="withEffect">
                                  <p:stCondLst>
                                    <p:cond delay="1400"/>
                                  </p:stCondLst>
                                  <p:iterate type="lt">
                                    <p:tmPct val="5000"/>
                                  </p:iterate>
                                  <p:childTnLst>
                                    <p:anim calcmode="lin" valueType="num">
                                      <p:cBhvr>
                                        <p:cTn id="53" dur="500"/>
                                        <p:tgtEl>
                                          <p:spTgt spid="16"/>
                                        </p:tgtEl>
                                        <p:attrNameLst>
                                          <p:attrName>ppt_w</p:attrName>
                                        </p:attrNameLst>
                                      </p:cBhvr>
                                      <p:tavLst>
                                        <p:tav tm="0">
                                          <p:val>
                                            <p:strVal val="ppt_w"/>
                                          </p:val>
                                        </p:tav>
                                        <p:tav tm="100000">
                                          <p:val>
                                            <p:fltVal val="0"/>
                                          </p:val>
                                        </p:tav>
                                      </p:tavLst>
                                    </p:anim>
                                    <p:anim calcmode="lin" valueType="num">
                                      <p:cBhvr>
                                        <p:cTn id="54" dur="500"/>
                                        <p:tgtEl>
                                          <p:spTgt spid="16"/>
                                        </p:tgtEl>
                                        <p:attrNameLst>
                                          <p:attrName>ppt_h</p:attrName>
                                        </p:attrNameLst>
                                      </p:cBhvr>
                                      <p:tavLst>
                                        <p:tav tm="0">
                                          <p:val>
                                            <p:strVal val="ppt_h"/>
                                          </p:val>
                                        </p:tav>
                                        <p:tav tm="100000">
                                          <p:val>
                                            <p:fltVal val="0"/>
                                          </p:val>
                                        </p:tav>
                                      </p:tavLst>
                                    </p:anim>
                                    <p:anim calcmode="lin" valueType="num">
                                      <p:cBhvr>
                                        <p:cTn id="55" dur="500"/>
                                        <p:tgtEl>
                                          <p:spTgt spid="16"/>
                                        </p:tgtEl>
                                        <p:attrNameLst>
                                          <p:attrName>style.rotation</p:attrName>
                                        </p:attrNameLst>
                                      </p:cBhvr>
                                      <p:tavLst>
                                        <p:tav tm="0">
                                          <p:val>
                                            <p:fltVal val="0"/>
                                          </p:val>
                                        </p:tav>
                                        <p:tav tm="100000">
                                          <p:val>
                                            <p:fltVal val="90"/>
                                          </p:val>
                                        </p:tav>
                                      </p:tavLst>
                                    </p:anim>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par>
                                <p:cTn id="58" presetID="31" presetClass="entr" presetSubtype="0" repeatCount="indefinite" fill="hold" grpId="0" nodeType="withEffect">
                                  <p:stCondLst>
                                    <p:cond delay="900"/>
                                  </p:stCondLst>
                                  <p:iterate type="lt">
                                    <p:tmPct val="5000"/>
                                  </p:iterate>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 calcmode="lin" valueType="num">
                                      <p:cBhvr>
                                        <p:cTn id="62" dur="500" fill="hold"/>
                                        <p:tgtEl>
                                          <p:spTgt spid="17"/>
                                        </p:tgtEl>
                                        <p:attrNameLst>
                                          <p:attrName>style.rotation</p:attrName>
                                        </p:attrNameLst>
                                      </p:cBhvr>
                                      <p:tavLst>
                                        <p:tav tm="0">
                                          <p:val>
                                            <p:fltVal val="90"/>
                                          </p:val>
                                        </p:tav>
                                        <p:tav tm="100000">
                                          <p:val>
                                            <p:fltVal val="0"/>
                                          </p:val>
                                        </p:tav>
                                      </p:tavLst>
                                    </p:anim>
                                    <p:animEffect transition="in" filter="fade">
                                      <p:cBhvr>
                                        <p:cTn id="63" dur="500"/>
                                        <p:tgtEl>
                                          <p:spTgt spid="17"/>
                                        </p:tgtEl>
                                      </p:cBhvr>
                                    </p:animEffect>
                                  </p:childTnLst>
                                </p:cTn>
                              </p:par>
                              <p:par>
                                <p:cTn id="64" presetID="31" presetClass="exit" presetSubtype="0" repeatCount="indefinite" fill="hold" grpId="1" nodeType="withEffect">
                                  <p:stCondLst>
                                    <p:cond delay="1500"/>
                                  </p:stCondLst>
                                  <p:iterate type="lt">
                                    <p:tmPct val="5000"/>
                                  </p:iterate>
                                  <p:childTnLst>
                                    <p:anim calcmode="lin" valueType="num">
                                      <p:cBhvr>
                                        <p:cTn id="65" dur="500"/>
                                        <p:tgtEl>
                                          <p:spTgt spid="17"/>
                                        </p:tgtEl>
                                        <p:attrNameLst>
                                          <p:attrName>ppt_w</p:attrName>
                                        </p:attrNameLst>
                                      </p:cBhvr>
                                      <p:tavLst>
                                        <p:tav tm="0">
                                          <p:val>
                                            <p:strVal val="ppt_w"/>
                                          </p:val>
                                        </p:tav>
                                        <p:tav tm="100000">
                                          <p:val>
                                            <p:fltVal val="0"/>
                                          </p:val>
                                        </p:tav>
                                      </p:tavLst>
                                    </p:anim>
                                    <p:anim calcmode="lin" valueType="num">
                                      <p:cBhvr>
                                        <p:cTn id="66" dur="500"/>
                                        <p:tgtEl>
                                          <p:spTgt spid="17"/>
                                        </p:tgtEl>
                                        <p:attrNameLst>
                                          <p:attrName>ppt_h</p:attrName>
                                        </p:attrNameLst>
                                      </p:cBhvr>
                                      <p:tavLst>
                                        <p:tav tm="0">
                                          <p:val>
                                            <p:strVal val="ppt_h"/>
                                          </p:val>
                                        </p:tav>
                                        <p:tav tm="100000">
                                          <p:val>
                                            <p:fltVal val="0"/>
                                          </p:val>
                                        </p:tav>
                                      </p:tavLst>
                                    </p:anim>
                                    <p:anim calcmode="lin" valueType="num">
                                      <p:cBhvr>
                                        <p:cTn id="67" dur="500"/>
                                        <p:tgtEl>
                                          <p:spTgt spid="17"/>
                                        </p:tgtEl>
                                        <p:attrNameLst>
                                          <p:attrName>style.rotation</p:attrName>
                                        </p:attrNameLst>
                                      </p:cBhvr>
                                      <p:tavLst>
                                        <p:tav tm="0">
                                          <p:val>
                                            <p:fltVal val="0"/>
                                          </p:val>
                                        </p:tav>
                                        <p:tav tm="100000">
                                          <p:val>
                                            <p:fltVal val="90"/>
                                          </p:val>
                                        </p:tav>
                                      </p:tavLst>
                                    </p:anim>
                                    <p:animEffect transition="out" filter="fade">
                                      <p:cBhvr>
                                        <p:cTn id="68" dur="500"/>
                                        <p:tgtEl>
                                          <p:spTgt spid="17"/>
                                        </p:tgtEl>
                                      </p:cBhvr>
                                    </p:animEffect>
                                    <p:set>
                                      <p:cBhvr>
                                        <p:cTn id="6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2"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itle 1"/>
          <p:cNvSpPr>
            <a:spLocks noGrp="1"/>
          </p:cNvSpPr>
          <p:nvPr>
            <p:ph type="title"/>
          </p:nvPr>
        </p:nvSpPr>
        <p:spPr/>
        <p:txBody>
          <a:bodyPr>
            <a:normAutofit/>
          </a:bodyPr>
          <a:lstStyle/>
          <a:p>
            <a:pPr>
              <a:lnSpc>
                <a:spcPts val="4000"/>
              </a:lnSpc>
            </a:pPr>
            <a:r>
              <a:rPr lang="en-US" dirty="0"/>
              <a:t>Diabetic Retinopathy: Recommendations</a:t>
            </a:r>
          </a:p>
        </p:txBody>
      </p:sp>
      <p:sp>
        <p:nvSpPr>
          <p:cNvPr id="166914" name="Content Placeholder 2"/>
          <p:cNvSpPr>
            <a:spLocks noGrp="1"/>
          </p:cNvSpPr>
          <p:nvPr>
            <p:ph idx="1"/>
          </p:nvPr>
        </p:nvSpPr>
        <p:spPr>
          <a:xfrm>
            <a:off x="457200" y="1885950"/>
            <a:ext cx="8229600" cy="3829050"/>
          </a:xfrm>
        </p:spPr>
        <p:txBody>
          <a:bodyPr/>
          <a:lstStyle/>
          <a:p>
            <a:pPr>
              <a:spcBef>
                <a:spcPts val="1200"/>
              </a:spcBef>
            </a:pPr>
            <a:r>
              <a:rPr lang="en-US" dirty="0"/>
              <a:t>To reduce the risk or slow the progression of diabetic retinopathy:</a:t>
            </a:r>
          </a:p>
          <a:p>
            <a:pPr lvl="1">
              <a:spcBef>
                <a:spcPts val="1200"/>
              </a:spcBef>
            </a:pPr>
            <a:r>
              <a:rPr lang="en-US" dirty="0"/>
              <a:t>Optimize glycemic control. </a:t>
            </a:r>
            <a:r>
              <a:rPr lang="en-US" dirty="0">
                <a:solidFill>
                  <a:schemeClr val="accent6"/>
                </a:solidFill>
              </a:rPr>
              <a:t>A</a:t>
            </a:r>
          </a:p>
          <a:p>
            <a:pPr lvl="1">
              <a:spcBef>
                <a:spcPts val="1200"/>
              </a:spcBef>
            </a:pPr>
            <a:r>
              <a:rPr lang="en-US" dirty="0"/>
              <a:t>Optimize blood pressure and serum lipid control. </a:t>
            </a:r>
            <a:r>
              <a:rPr lang="en-US" dirty="0">
                <a:solidFill>
                  <a:schemeClr val="accent6"/>
                </a:solidFill>
              </a:rPr>
              <a:t>A</a:t>
            </a:r>
          </a:p>
          <a:p>
            <a:pPr>
              <a:spcBef>
                <a:spcPts val="1200"/>
              </a:spcBef>
            </a:pPr>
            <a:endParaRPr lang="en-US" dirty="0">
              <a:solidFill>
                <a:srgbClr val="FBE905"/>
              </a:solidFill>
            </a:endParaRPr>
          </a:p>
        </p:txBody>
      </p:sp>
    </p:spTree>
    <p:extLst>
      <p:ext uri="{BB962C8B-B14F-4D97-AF65-F5344CB8AC3E}">
        <p14:creationId xmlns:p14="http://schemas.microsoft.com/office/powerpoint/2010/main" xmlns="" val="2188749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a:lnSpc>
                <a:spcPts val="4000"/>
              </a:lnSpc>
            </a:pPr>
            <a:r>
              <a:rPr lang="en-US" dirty="0"/>
              <a:t>Diabetic Retinopathy: Recommendations (2)</a:t>
            </a:r>
          </a:p>
        </p:txBody>
      </p:sp>
      <p:sp>
        <p:nvSpPr>
          <p:cNvPr id="167938" name="Content Placeholder 2"/>
          <p:cNvSpPr>
            <a:spLocks noGrp="1"/>
          </p:cNvSpPr>
          <p:nvPr>
            <p:ph idx="1"/>
          </p:nvPr>
        </p:nvSpPr>
        <p:spPr>
          <a:xfrm>
            <a:off x="457200" y="1625384"/>
            <a:ext cx="8458200" cy="3829050"/>
          </a:xfrm>
        </p:spPr>
        <p:txBody>
          <a:bodyPr>
            <a:normAutofit fontScale="92500"/>
          </a:bodyPr>
          <a:lstStyle/>
          <a:p>
            <a:pPr marL="0" indent="0">
              <a:spcBef>
                <a:spcPts val="1200"/>
              </a:spcBef>
              <a:buNone/>
            </a:pPr>
            <a:r>
              <a:rPr lang="en-US" dirty="0">
                <a:solidFill>
                  <a:schemeClr val="accent6"/>
                </a:solidFill>
              </a:rPr>
              <a:t>Screening:</a:t>
            </a:r>
          </a:p>
          <a:p>
            <a:pPr marL="0">
              <a:spcBef>
                <a:spcPts val="1200"/>
              </a:spcBef>
            </a:pPr>
            <a:r>
              <a:rPr lang="en-US" dirty="0"/>
              <a:t>Initial dilated and comprehensive </a:t>
            </a:r>
            <a:r>
              <a:rPr lang="en-US" dirty="0" smtClean="0"/>
              <a:t>eye  </a:t>
            </a:r>
            <a:r>
              <a:rPr lang="ar-JO" b="1" u="sng" dirty="0" smtClean="0">
                <a:solidFill>
                  <a:srgbClr val="FF0000"/>
                </a:solidFill>
              </a:rPr>
              <a:t>مهم</a:t>
            </a:r>
            <a:r>
              <a:rPr lang="en-US" dirty="0"/>
              <a:t/>
            </a:r>
            <a:br>
              <a:rPr lang="en-US" dirty="0"/>
            </a:br>
            <a:r>
              <a:rPr lang="en-US" dirty="0"/>
              <a:t>   examination by an ophthalmologist or optometrist:</a:t>
            </a:r>
          </a:p>
          <a:p>
            <a:pPr lvl="1">
              <a:spcBef>
                <a:spcPts val="1200"/>
              </a:spcBef>
            </a:pPr>
            <a:r>
              <a:rPr lang="en-US" dirty="0"/>
              <a:t>Adults with type 1 diabetes, within 5 years of diabetes onset.</a:t>
            </a:r>
            <a:r>
              <a:rPr lang="en-US" dirty="0">
                <a:solidFill>
                  <a:schemeClr val="accent6"/>
                </a:solidFill>
              </a:rPr>
              <a:t> B</a:t>
            </a:r>
          </a:p>
          <a:p>
            <a:pPr lvl="1">
              <a:spcBef>
                <a:spcPts val="1200"/>
              </a:spcBef>
            </a:pPr>
            <a:r>
              <a:rPr lang="en-US" dirty="0"/>
              <a:t>Patients with type 2 diabetes at the time of diabetes diagnosis. </a:t>
            </a:r>
            <a:r>
              <a:rPr lang="en-US" dirty="0">
                <a:solidFill>
                  <a:schemeClr val="accent6"/>
                </a:solidFill>
              </a:rPr>
              <a:t>B</a:t>
            </a:r>
          </a:p>
        </p:txBody>
      </p:sp>
    </p:spTree>
    <p:extLst>
      <p:ext uri="{BB962C8B-B14F-4D97-AF65-F5344CB8AC3E}">
        <p14:creationId xmlns:p14="http://schemas.microsoft.com/office/powerpoint/2010/main" xmlns="" val="1237364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xmlns="" id="{E3187721-5EC0-4EB7-B8A3-4163A8BDB6B2}"/>
              </a:ext>
            </a:extLst>
          </p:cNvPr>
          <p:cNvSpPr>
            <a:spLocks noGrp="1" noChangeArrowheads="1"/>
          </p:cNvSpPr>
          <p:nvPr>
            <p:ph type="title"/>
          </p:nvPr>
        </p:nvSpPr>
        <p:spPr/>
        <p:txBody>
          <a:bodyPr rtlCol="1">
            <a:normAutofit/>
          </a:bodyPr>
          <a:lstStyle/>
          <a:p>
            <a:pPr algn="l">
              <a:defRPr/>
            </a:pPr>
            <a:r>
              <a:rPr lang="en-US">
                <a:latin typeface="Comic Sans MS" pitchFamily="66" charset="0"/>
                <a:cs typeface="+mj-cs"/>
              </a:rPr>
              <a:t>D. Nephropathy</a:t>
            </a:r>
          </a:p>
        </p:txBody>
      </p:sp>
      <p:sp>
        <p:nvSpPr>
          <p:cNvPr id="243715" name="Rectangle 3">
            <a:extLst>
              <a:ext uri="{FF2B5EF4-FFF2-40B4-BE49-F238E27FC236}">
                <a16:creationId xmlns:a16="http://schemas.microsoft.com/office/drawing/2014/main" xmlns="" id="{134BF779-5361-4FBC-A6ED-0B0F2AE77B45}"/>
              </a:ext>
            </a:extLst>
          </p:cNvPr>
          <p:cNvSpPr>
            <a:spLocks noGrp="1" noChangeArrowheads="1"/>
          </p:cNvSpPr>
          <p:nvPr>
            <p:ph idx="1"/>
          </p:nvPr>
        </p:nvSpPr>
        <p:spPr/>
        <p:txBody>
          <a:bodyPr rtlCol="1">
            <a:normAutofit/>
          </a:bodyPr>
          <a:lstStyle/>
          <a:p>
            <a:pPr>
              <a:defRPr/>
            </a:pPr>
            <a:r>
              <a:rPr lang="en-US" dirty="0">
                <a:latin typeface="Comic Sans MS" pitchFamily="66" charset="0"/>
                <a:cs typeface="+mn-cs"/>
              </a:rPr>
              <a:t>It starts with </a:t>
            </a:r>
            <a:r>
              <a:rPr lang="en-US" dirty="0" err="1">
                <a:latin typeface="Comic Sans MS" pitchFamily="66" charset="0"/>
                <a:cs typeface="+mn-cs"/>
              </a:rPr>
              <a:t>glomerular</a:t>
            </a:r>
            <a:r>
              <a:rPr lang="en-US" dirty="0">
                <a:latin typeface="Comic Sans MS" pitchFamily="66" charset="0"/>
                <a:cs typeface="+mn-cs"/>
              </a:rPr>
              <a:t> </a:t>
            </a:r>
            <a:r>
              <a:rPr lang="en-US" dirty="0" err="1">
                <a:latin typeface="Comic Sans MS" pitchFamily="66" charset="0"/>
                <a:cs typeface="+mn-cs"/>
              </a:rPr>
              <a:t>hyperfiltration</a:t>
            </a:r>
            <a:r>
              <a:rPr lang="en-US" dirty="0">
                <a:latin typeface="Comic Sans MS" pitchFamily="66" charset="0"/>
                <a:cs typeface="+mn-cs"/>
              </a:rPr>
              <a:t>, proceeding to </a:t>
            </a:r>
            <a:r>
              <a:rPr lang="en-US" dirty="0" err="1">
                <a:latin typeface="Comic Sans MS" pitchFamily="66" charset="0"/>
                <a:cs typeface="+mn-cs"/>
              </a:rPr>
              <a:t>microalbuminuria</a:t>
            </a:r>
            <a:r>
              <a:rPr lang="en-US" dirty="0">
                <a:latin typeface="Comic Sans MS" pitchFamily="66" charset="0"/>
                <a:cs typeface="+mn-cs"/>
              </a:rPr>
              <a:t>, gross </a:t>
            </a:r>
            <a:r>
              <a:rPr lang="en-US" dirty="0" err="1">
                <a:latin typeface="Comic Sans MS" pitchFamily="66" charset="0"/>
                <a:cs typeface="+mn-cs"/>
              </a:rPr>
              <a:t>proteinuria</a:t>
            </a:r>
            <a:r>
              <a:rPr lang="en-US" dirty="0">
                <a:latin typeface="Comic Sans MS" pitchFamily="66" charset="0"/>
                <a:cs typeface="+mn-cs"/>
              </a:rPr>
              <a:t>, </a:t>
            </a:r>
            <a:r>
              <a:rPr lang="en-US" dirty="0" err="1">
                <a:latin typeface="Comic Sans MS" pitchFamily="66" charset="0"/>
                <a:cs typeface="+mn-cs"/>
              </a:rPr>
              <a:t>nephrotic</a:t>
            </a:r>
            <a:r>
              <a:rPr lang="en-US" dirty="0">
                <a:latin typeface="Comic Sans MS" pitchFamily="66" charset="0"/>
                <a:cs typeface="+mn-cs"/>
              </a:rPr>
              <a:t> syndrome and </a:t>
            </a:r>
            <a:r>
              <a:rPr lang="en-US" dirty="0" smtClean="0">
                <a:latin typeface="Comic Sans MS" pitchFamily="66" charset="0"/>
                <a:cs typeface="+mn-cs"/>
              </a:rPr>
              <a:t>CRF</a:t>
            </a:r>
          </a:p>
          <a:p>
            <a:pPr>
              <a:defRPr/>
            </a:pPr>
            <a:endParaRPr lang="en-US" dirty="0" smtClean="0">
              <a:latin typeface="Comic Sans MS" pitchFamily="66" charset="0"/>
            </a:endParaRPr>
          </a:p>
          <a:p>
            <a:pPr>
              <a:defRPr/>
            </a:pPr>
            <a:r>
              <a:rPr lang="en-US" sz="2800" u="sng" dirty="0" smtClean="0">
                <a:latin typeface="Centaur" pitchFamily="18" charset="0"/>
              </a:rPr>
              <a:t>According to estimated GFR </a:t>
            </a:r>
            <a:endParaRPr lang="en-US" sz="2800" u="sng" dirty="0">
              <a:latin typeface="Centaur" pitchFamily="18" charset="0"/>
            </a:endParaRPr>
          </a:p>
        </p:txBody>
      </p:sp>
    </p:spTree>
    <p:extLst>
      <p:ext uri="{BB962C8B-B14F-4D97-AF65-F5344CB8AC3E}">
        <p14:creationId xmlns:p14="http://schemas.microsoft.com/office/powerpoint/2010/main" xmlns="" val="4097488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normAutofit/>
          </a:bodyPr>
          <a:lstStyle/>
          <a:p>
            <a:pPr>
              <a:lnSpc>
                <a:spcPts val="4000"/>
              </a:lnSpc>
            </a:pPr>
            <a:r>
              <a:rPr lang="en-US" sz="2800" dirty="0"/>
              <a:t>Diabetic Kidney Disease (DKD): Recommendations (2)</a:t>
            </a:r>
          </a:p>
        </p:txBody>
      </p:sp>
      <p:sp>
        <p:nvSpPr>
          <p:cNvPr id="158722" name="Content Placeholder 2"/>
          <p:cNvSpPr>
            <a:spLocks noGrp="1"/>
          </p:cNvSpPr>
          <p:nvPr>
            <p:ph idx="1"/>
          </p:nvPr>
        </p:nvSpPr>
        <p:spPr>
          <a:xfrm>
            <a:off x="457200" y="1633335"/>
            <a:ext cx="8229600" cy="3829050"/>
          </a:xfrm>
        </p:spPr>
        <p:txBody>
          <a:bodyPr>
            <a:normAutofit fontScale="77500" lnSpcReduction="20000"/>
          </a:bodyPr>
          <a:lstStyle/>
          <a:p>
            <a:pPr marL="0" indent="0">
              <a:spcBef>
                <a:spcPts val="1200"/>
              </a:spcBef>
              <a:buNone/>
            </a:pPr>
            <a:r>
              <a:rPr lang="en-US" dirty="0">
                <a:solidFill>
                  <a:schemeClr val="accent6"/>
                </a:solidFill>
              </a:rPr>
              <a:t>Treatment</a:t>
            </a:r>
          </a:p>
          <a:p>
            <a:pPr marL="457200" indent="-285750">
              <a:spcBef>
                <a:spcPts val="1200"/>
              </a:spcBef>
            </a:pPr>
            <a:r>
              <a:rPr lang="en-US" dirty="0"/>
              <a:t>Optimize glucose control to reduce the risk or slow progression of DKD. </a:t>
            </a:r>
            <a:r>
              <a:rPr lang="en-US" dirty="0">
                <a:solidFill>
                  <a:schemeClr val="accent6"/>
                </a:solidFill>
              </a:rPr>
              <a:t>A</a:t>
            </a:r>
          </a:p>
          <a:p>
            <a:pPr marL="457200" indent="-285750">
              <a:spcBef>
                <a:spcPts val="1200"/>
              </a:spcBef>
            </a:pPr>
            <a:r>
              <a:rPr lang="en-US" dirty="0"/>
              <a:t>Optimize blood pressure control to reduce the risk or slow progression of DKD. </a:t>
            </a:r>
            <a:r>
              <a:rPr lang="en-US" dirty="0">
                <a:solidFill>
                  <a:schemeClr val="accent6"/>
                </a:solidFill>
              </a:rPr>
              <a:t>A</a:t>
            </a:r>
          </a:p>
          <a:p>
            <a:pPr marL="457200" indent="-285750">
              <a:spcBef>
                <a:spcPts val="1200"/>
              </a:spcBef>
            </a:pPr>
            <a:r>
              <a:rPr lang="en-US" dirty="0"/>
              <a:t>For people with </a:t>
            </a:r>
            <a:r>
              <a:rPr lang="en-US" dirty="0" err="1"/>
              <a:t>nondialysis</a:t>
            </a:r>
            <a:r>
              <a:rPr lang="en-US" dirty="0"/>
              <a:t>-dependent DKD, dietary protein intake should be ~0.8 g/kg body weight per day (the recommended daily allowance). For patients on dialysis, higher levels of dietary protein intake should be considered. </a:t>
            </a:r>
            <a:r>
              <a:rPr lang="en-US" dirty="0">
                <a:solidFill>
                  <a:srgbClr val="F79646"/>
                </a:solidFill>
              </a:rPr>
              <a:t>B</a:t>
            </a:r>
            <a:r>
              <a:rPr lang="en-US" dirty="0"/>
              <a:t> </a:t>
            </a:r>
          </a:p>
          <a:p>
            <a:pPr marL="457200" indent="-457200">
              <a:spcBef>
                <a:spcPts val="1200"/>
              </a:spcBef>
            </a:pPr>
            <a:endParaRPr lang="en-US" dirty="0">
              <a:solidFill>
                <a:schemeClr val="accent6"/>
              </a:solidFill>
            </a:endParaRPr>
          </a:p>
        </p:txBody>
      </p:sp>
    </p:spTree>
    <p:extLst>
      <p:ext uri="{BB962C8B-B14F-4D97-AF65-F5344CB8AC3E}">
        <p14:creationId xmlns:p14="http://schemas.microsoft.com/office/powerpoint/2010/main" xmlns="" val="1180638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normAutofit/>
          </a:bodyPr>
          <a:lstStyle/>
          <a:p>
            <a:pPr>
              <a:lnSpc>
                <a:spcPts val="4000"/>
              </a:lnSpc>
            </a:pPr>
            <a:r>
              <a:rPr lang="en-US" sz="2800" dirty="0"/>
              <a:t>Diabetic Kidney Disease (DKD): Recommendations (3)</a:t>
            </a:r>
          </a:p>
        </p:txBody>
      </p:sp>
      <p:sp>
        <p:nvSpPr>
          <p:cNvPr id="160770" name="Content Placeholder 2"/>
          <p:cNvSpPr>
            <a:spLocks noGrp="1"/>
          </p:cNvSpPr>
          <p:nvPr>
            <p:ph idx="1"/>
          </p:nvPr>
        </p:nvSpPr>
        <p:spPr>
          <a:xfrm>
            <a:off x="457200" y="1632004"/>
            <a:ext cx="8229600" cy="3829050"/>
          </a:xfrm>
        </p:spPr>
        <p:txBody>
          <a:bodyPr>
            <a:normAutofit fontScale="92500" lnSpcReduction="10000"/>
          </a:bodyPr>
          <a:lstStyle/>
          <a:p>
            <a:pPr marL="0" indent="0">
              <a:spcBef>
                <a:spcPts val="1200"/>
              </a:spcBef>
              <a:buNone/>
            </a:pPr>
            <a:r>
              <a:rPr lang="en-US" dirty="0">
                <a:solidFill>
                  <a:schemeClr val="accent6"/>
                </a:solidFill>
              </a:rPr>
              <a:t>Treatment</a:t>
            </a:r>
            <a:endParaRPr lang="en-US" dirty="0"/>
          </a:p>
          <a:p>
            <a:pPr marL="457200" indent="-457200">
              <a:spcBef>
                <a:spcPts val="1200"/>
              </a:spcBef>
            </a:pPr>
            <a:r>
              <a:rPr lang="en-US" dirty="0"/>
              <a:t>In </a:t>
            </a:r>
            <a:r>
              <a:rPr lang="en-US" dirty="0" err="1"/>
              <a:t>nonpregnant</a:t>
            </a:r>
            <a:r>
              <a:rPr lang="en-US" dirty="0"/>
              <a:t> patients with diabetes and hypertension, either an </a:t>
            </a:r>
            <a:r>
              <a:rPr lang="en-US" b="1" u="sng" dirty="0">
                <a:solidFill>
                  <a:srgbClr val="FF0000"/>
                </a:solidFill>
              </a:rPr>
              <a:t>ACE inhibitor or ARB</a:t>
            </a:r>
            <a:r>
              <a:rPr lang="en-US" dirty="0"/>
              <a:t> is recommended for those with modestly elevated urinary albumin-to-creatinine ratio (UACR) (30–299 mg/g creatinine) </a:t>
            </a:r>
            <a:r>
              <a:rPr lang="en-US" dirty="0">
                <a:solidFill>
                  <a:schemeClr val="accent6"/>
                </a:solidFill>
              </a:rPr>
              <a:t>B</a:t>
            </a:r>
            <a:r>
              <a:rPr lang="en-US" dirty="0"/>
              <a:t> and is strongly recommended for those with UACR ≥300 mg/g creatinine and/or </a:t>
            </a:r>
            <a:r>
              <a:rPr lang="en-US" dirty="0" err="1"/>
              <a:t>eGFR</a:t>
            </a:r>
            <a:r>
              <a:rPr lang="en-US" dirty="0"/>
              <a:t> &lt;60 mL/min/1.73m</a:t>
            </a:r>
            <a:r>
              <a:rPr lang="en-US" baseline="30000" dirty="0"/>
              <a:t>2</a:t>
            </a:r>
            <a:r>
              <a:rPr lang="en-US" dirty="0"/>
              <a:t>. </a:t>
            </a:r>
            <a:r>
              <a:rPr lang="en-US" dirty="0">
                <a:solidFill>
                  <a:schemeClr val="accent6"/>
                </a:solidFill>
              </a:rPr>
              <a:t>A</a:t>
            </a:r>
            <a:r>
              <a:rPr lang="en-US" dirty="0">
                <a:solidFill>
                  <a:srgbClr val="FBE905"/>
                </a:solidFill>
              </a:rPr>
              <a:t> </a:t>
            </a:r>
          </a:p>
          <a:p>
            <a:pPr marL="0" indent="0">
              <a:spcBef>
                <a:spcPts val="1200"/>
              </a:spcBef>
            </a:pPr>
            <a:endParaRPr lang="en-US" dirty="0"/>
          </a:p>
          <a:p>
            <a:pPr marL="0" indent="0">
              <a:spcBef>
                <a:spcPts val="1200"/>
              </a:spcBef>
            </a:pPr>
            <a:endParaRPr lang="en-US" dirty="0"/>
          </a:p>
        </p:txBody>
      </p:sp>
    </p:spTree>
    <p:extLst>
      <p:ext uri="{BB962C8B-B14F-4D97-AF65-F5344CB8AC3E}">
        <p14:creationId xmlns:p14="http://schemas.microsoft.com/office/powerpoint/2010/main" xmlns="" val="997302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normAutofit/>
          </a:bodyPr>
          <a:lstStyle/>
          <a:p>
            <a:pPr>
              <a:lnSpc>
                <a:spcPts val="4000"/>
              </a:lnSpc>
            </a:pPr>
            <a:r>
              <a:rPr lang="en-US" sz="2800" dirty="0"/>
              <a:t>Diabetic Kidney Disease (DKD): Recommendations (4)</a:t>
            </a:r>
          </a:p>
        </p:txBody>
      </p:sp>
      <p:sp>
        <p:nvSpPr>
          <p:cNvPr id="160770" name="Content Placeholder 2"/>
          <p:cNvSpPr>
            <a:spLocks noGrp="1"/>
          </p:cNvSpPr>
          <p:nvPr>
            <p:ph idx="1"/>
          </p:nvPr>
        </p:nvSpPr>
        <p:spPr>
          <a:xfrm>
            <a:off x="457200" y="1632004"/>
            <a:ext cx="8229600" cy="3829050"/>
          </a:xfrm>
        </p:spPr>
        <p:txBody>
          <a:bodyPr>
            <a:normAutofit fontScale="85000" lnSpcReduction="10000"/>
          </a:bodyPr>
          <a:lstStyle/>
          <a:p>
            <a:pPr marL="0" indent="0">
              <a:spcBef>
                <a:spcPts val="1200"/>
              </a:spcBef>
              <a:buNone/>
            </a:pPr>
            <a:r>
              <a:rPr lang="en-US" dirty="0">
                <a:solidFill>
                  <a:schemeClr val="accent6"/>
                </a:solidFill>
              </a:rPr>
              <a:t>Treatment</a:t>
            </a:r>
            <a:endParaRPr lang="en-US" dirty="0"/>
          </a:p>
          <a:p>
            <a:pPr marL="457200" indent="-457200">
              <a:spcBef>
                <a:spcPts val="1200"/>
              </a:spcBef>
            </a:pPr>
            <a:r>
              <a:rPr lang="en-US" dirty="0"/>
              <a:t>Periodically monitor serum creatinine and potassium levels for the development of increased creatinine or changes in potassium when ACE inhibitors, ARBs, or diuretics are used. </a:t>
            </a:r>
            <a:r>
              <a:rPr lang="en-US" dirty="0">
                <a:solidFill>
                  <a:schemeClr val="accent6"/>
                </a:solidFill>
              </a:rPr>
              <a:t>B</a:t>
            </a:r>
            <a:r>
              <a:rPr lang="en-US" dirty="0">
                <a:solidFill>
                  <a:srgbClr val="FBE905"/>
                </a:solidFill>
              </a:rPr>
              <a:t> </a:t>
            </a:r>
          </a:p>
          <a:p>
            <a:pPr marL="457200" indent="-457200">
              <a:spcBef>
                <a:spcPts val="1200"/>
              </a:spcBef>
            </a:pPr>
            <a:r>
              <a:rPr lang="en-US" dirty="0"/>
              <a:t>Continued monitoring of UACR in patients with albuminuria treated with an ACE inhibitor or ARB is reasonable to assess the response to treatment and progression of DKD. </a:t>
            </a:r>
            <a:r>
              <a:rPr lang="en-US" dirty="0">
                <a:solidFill>
                  <a:schemeClr val="accent6"/>
                </a:solidFill>
              </a:rPr>
              <a:t>E</a:t>
            </a:r>
            <a:r>
              <a:rPr lang="en-US" dirty="0"/>
              <a:t> </a:t>
            </a:r>
          </a:p>
          <a:p>
            <a:pPr marL="0" indent="0">
              <a:spcBef>
                <a:spcPts val="1200"/>
              </a:spcBef>
            </a:pPr>
            <a:endParaRPr lang="en-US" dirty="0"/>
          </a:p>
          <a:p>
            <a:pPr marL="0" indent="0">
              <a:spcBef>
                <a:spcPts val="1200"/>
              </a:spcBef>
            </a:pPr>
            <a:endParaRPr lang="en-US" dirty="0"/>
          </a:p>
        </p:txBody>
      </p:sp>
    </p:spTree>
    <p:extLst>
      <p:ext uri="{BB962C8B-B14F-4D97-AF65-F5344CB8AC3E}">
        <p14:creationId xmlns:p14="http://schemas.microsoft.com/office/powerpoint/2010/main" xmlns="" val="34507536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normAutofit/>
          </a:bodyPr>
          <a:lstStyle/>
          <a:p>
            <a:pPr>
              <a:lnSpc>
                <a:spcPts val="4000"/>
              </a:lnSpc>
            </a:pPr>
            <a:r>
              <a:rPr lang="en-US" sz="2800" dirty="0"/>
              <a:t>Diabetic Kidney Disease (DKD): Recommendations (5)</a:t>
            </a:r>
          </a:p>
        </p:txBody>
      </p:sp>
      <p:sp>
        <p:nvSpPr>
          <p:cNvPr id="160770" name="Content Placeholder 2"/>
          <p:cNvSpPr>
            <a:spLocks noGrp="1"/>
          </p:cNvSpPr>
          <p:nvPr>
            <p:ph idx="1"/>
          </p:nvPr>
        </p:nvSpPr>
        <p:spPr>
          <a:xfrm>
            <a:off x="457200" y="1632004"/>
            <a:ext cx="8229600" cy="3829050"/>
          </a:xfrm>
        </p:spPr>
        <p:txBody>
          <a:bodyPr>
            <a:normAutofit fontScale="92500" lnSpcReduction="10000"/>
          </a:bodyPr>
          <a:lstStyle/>
          <a:p>
            <a:pPr marL="0" indent="0">
              <a:spcBef>
                <a:spcPts val="1200"/>
              </a:spcBef>
              <a:buNone/>
            </a:pPr>
            <a:r>
              <a:rPr lang="en-US" dirty="0">
                <a:solidFill>
                  <a:schemeClr val="accent6"/>
                </a:solidFill>
              </a:rPr>
              <a:t>Treatment</a:t>
            </a:r>
            <a:endParaRPr lang="en-US" dirty="0"/>
          </a:p>
          <a:p>
            <a:pPr marL="457200" indent="-457200">
              <a:spcBef>
                <a:spcPts val="1200"/>
              </a:spcBef>
            </a:pPr>
            <a:r>
              <a:rPr lang="en-US" dirty="0"/>
              <a:t>An ACE inhibitor or an ARB is not recommended for the primary prevention of DKD in patients with diabetes who have normal blood pressure, normal UACR (&lt;30 mg/g creatinine), and normal </a:t>
            </a:r>
            <a:r>
              <a:rPr lang="en-US" dirty="0" err="1"/>
              <a:t>eGFR</a:t>
            </a:r>
            <a:r>
              <a:rPr lang="en-US" dirty="0"/>
              <a:t>. </a:t>
            </a:r>
            <a:r>
              <a:rPr lang="en-US" dirty="0">
                <a:solidFill>
                  <a:schemeClr val="accent6"/>
                </a:solidFill>
              </a:rPr>
              <a:t>B</a:t>
            </a:r>
            <a:r>
              <a:rPr lang="en-US" dirty="0">
                <a:solidFill>
                  <a:srgbClr val="FBE905"/>
                </a:solidFill>
              </a:rPr>
              <a:t> </a:t>
            </a:r>
          </a:p>
          <a:p>
            <a:pPr marL="457200" indent="-457200">
              <a:spcBef>
                <a:spcPts val="1200"/>
              </a:spcBef>
            </a:pPr>
            <a:r>
              <a:rPr lang="en-US" dirty="0"/>
              <a:t>When </a:t>
            </a:r>
            <a:r>
              <a:rPr lang="en-US" dirty="0" err="1"/>
              <a:t>eGFR</a:t>
            </a:r>
            <a:r>
              <a:rPr lang="en-US" dirty="0"/>
              <a:t> rate is &lt;60 mL/min/1.73m</a:t>
            </a:r>
            <a:r>
              <a:rPr lang="en-US" baseline="30000" dirty="0"/>
              <a:t>2</a:t>
            </a:r>
            <a:r>
              <a:rPr lang="en-US" dirty="0"/>
              <a:t>, evaluate and manage potential complications of DKD. </a:t>
            </a:r>
            <a:r>
              <a:rPr lang="en-US" dirty="0">
                <a:solidFill>
                  <a:schemeClr val="accent6"/>
                </a:solidFill>
              </a:rPr>
              <a:t>E</a:t>
            </a:r>
            <a:r>
              <a:rPr lang="en-US" dirty="0">
                <a:solidFill>
                  <a:srgbClr val="FBE905"/>
                </a:solidFill>
              </a:rPr>
              <a:t> </a:t>
            </a:r>
          </a:p>
        </p:txBody>
      </p:sp>
    </p:spTree>
    <p:extLst>
      <p:ext uri="{BB962C8B-B14F-4D97-AF65-F5344CB8AC3E}">
        <p14:creationId xmlns:p14="http://schemas.microsoft.com/office/powerpoint/2010/main" xmlns="" val="1300798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normAutofit/>
          </a:bodyPr>
          <a:lstStyle/>
          <a:p>
            <a:pPr>
              <a:lnSpc>
                <a:spcPts val="4000"/>
              </a:lnSpc>
            </a:pPr>
            <a:r>
              <a:rPr lang="en-US" sz="2800" dirty="0"/>
              <a:t>Diabetic Kidney Disease (DKD): Recommendations (6)</a:t>
            </a:r>
          </a:p>
        </p:txBody>
      </p:sp>
      <p:sp>
        <p:nvSpPr>
          <p:cNvPr id="160770" name="Content Placeholder 2"/>
          <p:cNvSpPr>
            <a:spLocks noGrp="1"/>
          </p:cNvSpPr>
          <p:nvPr>
            <p:ph idx="1"/>
          </p:nvPr>
        </p:nvSpPr>
        <p:spPr>
          <a:xfrm>
            <a:off x="457200" y="1632004"/>
            <a:ext cx="8229600" cy="3829050"/>
          </a:xfrm>
        </p:spPr>
        <p:txBody>
          <a:bodyPr>
            <a:normAutofit fontScale="92500" lnSpcReduction="10000"/>
          </a:bodyPr>
          <a:lstStyle/>
          <a:p>
            <a:pPr marL="0" indent="0">
              <a:spcBef>
                <a:spcPts val="1200"/>
              </a:spcBef>
              <a:buNone/>
            </a:pPr>
            <a:r>
              <a:rPr lang="en-US" dirty="0">
                <a:solidFill>
                  <a:schemeClr val="accent6"/>
                </a:solidFill>
              </a:rPr>
              <a:t>Treatment</a:t>
            </a:r>
            <a:endParaRPr lang="en-US" dirty="0"/>
          </a:p>
          <a:p>
            <a:pPr marL="457200" indent="-457200">
              <a:spcBef>
                <a:spcPts val="1200"/>
              </a:spcBef>
            </a:pPr>
            <a:r>
              <a:rPr lang="en-US" dirty="0"/>
              <a:t>Patients should be referred for evaluation for renal replacement treatment if they have an </a:t>
            </a:r>
            <a:r>
              <a:rPr lang="en-US" dirty="0" err="1"/>
              <a:t>eGFR</a:t>
            </a:r>
            <a:r>
              <a:rPr lang="en-US" dirty="0"/>
              <a:t> &lt;30 mL/min/1.73m</a:t>
            </a:r>
            <a:r>
              <a:rPr lang="en-US" baseline="30000" dirty="0"/>
              <a:t>2</a:t>
            </a:r>
            <a:r>
              <a:rPr lang="en-US" dirty="0"/>
              <a:t>. </a:t>
            </a:r>
            <a:r>
              <a:rPr lang="en-US" dirty="0">
                <a:solidFill>
                  <a:schemeClr val="accent6"/>
                </a:solidFill>
              </a:rPr>
              <a:t>A</a:t>
            </a:r>
            <a:r>
              <a:rPr lang="en-US" dirty="0">
                <a:solidFill>
                  <a:srgbClr val="FBE905"/>
                </a:solidFill>
              </a:rPr>
              <a:t> </a:t>
            </a:r>
          </a:p>
          <a:p>
            <a:pPr marL="457200" indent="-457200">
              <a:spcBef>
                <a:spcPts val="1200"/>
              </a:spcBef>
            </a:pPr>
            <a:r>
              <a:rPr lang="en-US" dirty="0"/>
              <a:t>Promptly refer to a physician experienced in the care of kidney disease for uncertainty about the etiology of kidney disease, difficult management issues, and rapidly progressing kidney disease. </a:t>
            </a:r>
            <a:r>
              <a:rPr lang="en-US" dirty="0">
                <a:solidFill>
                  <a:schemeClr val="accent6"/>
                </a:solidFill>
              </a:rPr>
              <a:t>B</a:t>
            </a:r>
            <a:endParaRPr lang="en-US" dirty="0">
              <a:solidFill>
                <a:srgbClr val="FBE905"/>
              </a:solidFill>
            </a:endParaRPr>
          </a:p>
          <a:p>
            <a:pPr marL="0" indent="0">
              <a:spcBef>
                <a:spcPts val="1200"/>
              </a:spcBef>
            </a:pPr>
            <a:endParaRPr lang="en-US" dirty="0"/>
          </a:p>
          <a:p>
            <a:pPr marL="0" indent="0">
              <a:spcBef>
                <a:spcPts val="1200"/>
              </a:spcBef>
            </a:pPr>
            <a:endParaRPr lang="en-US" dirty="0"/>
          </a:p>
        </p:txBody>
      </p:sp>
    </p:spTree>
    <p:extLst>
      <p:ext uri="{BB962C8B-B14F-4D97-AF65-F5344CB8AC3E}">
        <p14:creationId xmlns:p14="http://schemas.microsoft.com/office/powerpoint/2010/main" xmlns="" val="2842835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A3BF49-1129-1249-AC02-F1D9DB7FD91A}"/>
              </a:ext>
            </a:extLst>
          </p:cNvPr>
          <p:cNvSpPr>
            <a:spLocks noGrp="1"/>
          </p:cNvSpPr>
          <p:nvPr>
            <p:ph type="title"/>
          </p:nvPr>
        </p:nvSpPr>
        <p:spPr>
          <a:xfrm>
            <a:off x="-139700" y="2571750"/>
            <a:ext cx="9144000" cy="857250"/>
          </a:xfrm>
        </p:spPr>
        <p:txBody>
          <a:bodyPr/>
          <a:lstStyle/>
          <a:p>
            <a:r>
              <a:rPr lang="ar-SA" dirty="0"/>
              <a:t>Diabetic </a:t>
            </a:r>
            <a:r>
              <a:rPr lang="en-US" dirty="0"/>
              <a:t>Neuropathy</a:t>
            </a:r>
            <a:endParaRPr lang="en-US"/>
          </a:p>
        </p:txBody>
      </p:sp>
    </p:spTree>
    <p:extLst>
      <p:ext uri="{BB962C8B-B14F-4D97-AF65-F5344CB8AC3E}">
        <p14:creationId xmlns:p14="http://schemas.microsoft.com/office/powerpoint/2010/main" xmlns="" val="1974697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81A003-D322-DC4F-A66F-AA9329FD98C0}"/>
              </a:ext>
            </a:extLst>
          </p:cNvPr>
          <p:cNvSpPr>
            <a:spLocks noGrp="1"/>
          </p:cNvSpPr>
          <p:nvPr>
            <p:ph type="title"/>
          </p:nvPr>
        </p:nvSpPr>
        <p:spPr>
          <a:xfrm>
            <a:off x="500034" y="0"/>
            <a:ext cx="8229600" cy="1143000"/>
          </a:xfrm>
        </p:spPr>
        <p:txBody>
          <a:bodyPr/>
          <a:lstStyle/>
          <a:p>
            <a:r>
              <a:rPr lang="ar-JO" dirty="0" smtClean="0"/>
              <a:t>بنعطيهم </a:t>
            </a:r>
            <a:r>
              <a:rPr lang="en-US" dirty="0" smtClean="0"/>
              <a:t>B12 </a:t>
            </a:r>
            <a:endParaRPr lang="en-US" dirty="0"/>
          </a:p>
        </p:txBody>
      </p:sp>
      <p:pic>
        <p:nvPicPr>
          <p:cNvPr id="4" name="Picture 4">
            <a:extLst>
              <a:ext uri="{FF2B5EF4-FFF2-40B4-BE49-F238E27FC236}">
                <a16:creationId xmlns:a16="http://schemas.microsoft.com/office/drawing/2014/main" xmlns="" id="{87C814F1-D70B-BF47-9C8F-515153157EDD}"/>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857251"/>
            <a:ext cx="8509000" cy="6142861"/>
          </a:xfrm>
          <a:prstGeom prst="rect">
            <a:avLst/>
          </a:prstGeom>
        </p:spPr>
      </p:pic>
    </p:spTree>
    <p:extLst>
      <p:ext uri="{BB962C8B-B14F-4D97-AF65-F5344CB8AC3E}">
        <p14:creationId xmlns:p14="http://schemas.microsoft.com/office/powerpoint/2010/main" xmlns="" val="26014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irect Access Storage 3"/>
          <p:cNvSpPr/>
          <p:nvPr/>
        </p:nvSpPr>
        <p:spPr>
          <a:xfrm>
            <a:off x="685800" y="381000"/>
            <a:ext cx="7391400" cy="990600"/>
          </a:xfrm>
          <a:prstGeom prst="flowChartMagneticDrum">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a:ln w="18415" cmpd="sng">
                  <a:solidFill>
                    <a:srgbClr val="FFFFFF"/>
                  </a:solidFill>
                  <a:prstDash val="solid"/>
                </a:ln>
                <a:solidFill>
                  <a:srgbClr val="FFFFFF"/>
                </a:solidFill>
                <a:effectLst>
                  <a:outerShdw blurRad="63500" dir="3600000" algn="tl" rotWithShape="0">
                    <a:srgbClr val="000000">
                      <a:alpha val="70000"/>
                    </a:srgbClr>
                  </a:outerShdw>
                </a:effectLst>
              </a:rPr>
              <a:t>Diabetes Mellitus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2" name="Diagram 1"/>
          <p:cNvGraphicFramePr/>
          <p:nvPr>
            <p:extLst>
              <p:ext uri="{D42A27DB-BD31-4B8C-83A1-F6EECF244321}">
                <p14:modId xmlns:p14="http://schemas.microsoft.com/office/powerpoint/2010/main" xmlns="" val="3748869889"/>
              </p:ext>
            </p:extLst>
          </p:nvPr>
        </p:nvGraphicFramePr>
        <p:xfrm>
          <a:off x="685800" y="2514600"/>
          <a:ext cx="7696200"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762000" y="1600200"/>
            <a:ext cx="1882438" cy="584775"/>
          </a:xfrm>
          <a:prstGeom prst="rect">
            <a:avLst/>
          </a:prstGeom>
        </p:spPr>
        <p:txBody>
          <a:bodyPr wrap="none">
            <a:spAutoFit/>
          </a:bodyPr>
          <a:lstStyle/>
          <a:p>
            <a:pPr>
              <a:buNone/>
            </a:pPr>
            <a:r>
              <a:rPr lang="en-GB"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Definition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Content Placeholder 3"/>
          <p:cNvSpPr>
            <a:spLocks noGrp="1"/>
          </p:cNvSpPr>
          <p:nvPr>
            <p:ph idx="4294967295"/>
          </p:nvPr>
        </p:nvSpPr>
        <p:spPr>
          <a:xfrm>
            <a:off x="533400" y="1627189"/>
            <a:ext cx="8610600" cy="3927475"/>
          </a:xfrm>
        </p:spPr>
        <p:txBody>
          <a:bodyPr>
            <a:normAutofit fontScale="85000" lnSpcReduction="20000"/>
          </a:bodyPr>
          <a:lstStyle/>
          <a:p>
            <a:pPr marL="0" indent="0">
              <a:spcBef>
                <a:spcPts val="1200"/>
              </a:spcBef>
              <a:buNone/>
            </a:pPr>
            <a:r>
              <a:rPr lang="en-US" dirty="0">
                <a:solidFill>
                  <a:schemeClr val="accent6"/>
                </a:solidFill>
              </a:rPr>
              <a:t>Treatment:</a:t>
            </a:r>
          </a:p>
          <a:p>
            <a:pPr marL="285750" indent="-171450">
              <a:spcBef>
                <a:spcPts val="1200"/>
              </a:spcBef>
            </a:pPr>
            <a:r>
              <a:rPr lang="en-US" dirty="0"/>
              <a:t>Optimize glucose control to prevent or delay the development of neuropathy in patients with T1DM </a:t>
            </a:r>
            <a:r>
              <a:rPr lang="en-US" dirty="0">
                <a:solidFill>
                  <a:schemeClr val="accent6"/>
                </a:solidFill>
              </a:rPr>
              <a:t>A</a:t>
            </a:r>
            <a:r>
              <a:rPr lang="en-US" dirty="0"/>
              <a:t> and to slow the progression in patients with T2DM. </a:t>
            </a:r>
            <a:r>
              <a:rPr lang="en-US" dirty="0">
                <a:solidFill>
                  <a:schemeClr val="accent6"/>
                </a:solidFill>
              </a:rPr>
              <a:t>B</a:t>
            </a:r>
          </a:p>
          <a:p>
            <a:pPr marL="285750" indent="-171450">
              <a:spcBef>
                <a:spcPts val="1200"/>
              </a:spcBef>
            </a:pPr>
            <a:r>
              <a:rPr lang="en-US" dirty="0"/>
              <a:t>Assess and treat patients to reduce pain related to DPN </a:t>
            </a:r>
            <a:r>
              <a:rPr lang="en-US" dirty="0">
                <a:solidFill>
                  <a:schemeClr val="accent6"/>
                </a:solidFill>
              </a:rPr>
              <a:t>B</a:t>
            </a:r>
            <a:r>
              <a:rPr lang="en-US" dirty="0">
                <a:solidFill>
                  <a:srgbClr val="FBE905"/>
                </a:solidFill>
              </a:rPr>
              <a:t> </a:t>
            </a:r>
            <a:r>
              <a:rPr lang="en-US" dirty="0"/>
              <a:t>and symptoms of autonomic neuropathy and to improve quality of life. </a:t>
            </a:r>
            <a:r>
              <a:rPr lang="en-US" dirty="0">
                <a:solidFill>
                  <a:schemeClr val="accent6"/>
                </a:solidFill>
              </a:rPr>
              <a:t>E</a:t>
            </a:r>
          </a:p>
          <a:p>
            <a:pPr marL="285750" indent="-171450">
              <a:spcBef>
                <a:spcPts val="1200"/>
              </a:spcBef>
            </a:pPr>
            <a:r>
              <a:rPr lang="en-US" dirty="0"/>
              <a:t>Either </a:t>
            </a:r>
            <a:r>
              <a:rPr lang="en-US" dirty="0" err="1"/>
              <a:t>pregabalin</a:t>
            </a:r>
            <a:r>
              <a:rPr lang="en-US" dirty="0"/>
              <a:t> or duloxetine are recommended as initial pharmacologic treatments for neuropathic pain in diabetes. </a:t>
            </a:r>
            <a:r>
              <a:rPr lang="en-US" dirty="0">
                <a:solidFill>
                  <a:srgbClr val="F79646"/>
                </a:solidFill>
              </a:rPr>
              <a:t>A</a:t>
            </a:r>
          </a:p>
        </p:txBody>
      </p:sp>
      <p:sp>
        <p:nvSpPr>
          <p:cNvPr id="176131" name="Title 1"/>
          <p:cNvSpPr>
            <a:spLocks noGrp="1"/>
          </p:cNvSpPr>
          <p:nvPr>
            <p:ph type="title" idx="4294967295"/>
          </p:nvPr>
        </p:nvSpPr>
        <p:spPr>
          <a:xfrm>
            <a:off x="0" y="742950"/>
            <a:ext cx="8229600" cy="857250"/>
          </a:xfrm>
        </p:spPr>
        <p:txBody>
          <a:bodyPr/>
          <a:lstStyle/>
          <a:p>
            <a:pPr>
              <a:lnSpc>
                <a:spcPts val="4000"/>
              </a:lnSpc>
            </a:pPr>
            <a:r>
              <a:rPr lang="en-US" sz="3500" dirty="0"/>
              <a:t>Neuropathy: Recommendations (2)</a:t>
            </a:r>
          </a:p>
        </p:txBody>
      </p:sp>
    </p:spTree>
    <p:extLst>
      <p:ext uri="{BB962C8B-B14F-4D97-AF65-F5344CB8AC3E}">
        <p14:creationId xmlns:p14="http://schemas.microsoft.com/office/powerpoint/2010/main" xmlns="" val="2884021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Content Placeholder 2"/>
          <p:cNvSpPr>
            <a:spLocks noGrp="1"/>
          </p:cNvSpPr>
          <p:nvPr>
            <p:ph idx="4294967295"/>
          </p:nvPr>
        </p:nvSpPr>
        <p:spPr>
          <a:xfrm>
            <a:off x="0" y="1714500"/>
            <a:ext cx="8229600" cy="3714750"/>
          </a:xfrm>
        </p:spPr>
        <p:txBody>
          <a:bodyPr>
            <a:normAutofit fontScale="85000" lnSpcReduction="10000"/>
          </a:bodyPr>
          <a:lstStyle/>
          <a:p>
            <a:pPr marL="457200" indent="-228600">
              <a:spcBef>
                <a:spcPts val="1200"/>
              </a:spcBef>
              <a:buNone/>
            </a:pPr>
            <a:r>
              <a:rPr lang="en-US" dirty="0"/>
              <a:t>Appropriate foot care practices are important in diabetes care for a number of reasons:</a:t>
            </a:r>
          </a:p>
          <a:p>
            <a:pPr marL="457200" indent="-228600">
              <a:spcBef>
                <a:spcPts val="1200"/>
              </a:spcBef>
              <a:buNone/>
            </a:pPr>
            <a:r>
              <a:rPr lang="en-US" dirty="0"/>
              <a:t> </a:t>
            </a:r>
          </a:p>
          <a:p>
            <a:pPr marL="800100" indent="-457200">
              <a:spcBef>
                <a:spcPts val="1200"/>
              </a:spcBef>
            </a:pPr>
            <a:r>
              <a:rPr lang="en-US" dirty="0"/>
              <a:t>Foot ulcers and amputation are common and represent major causes of morbidity and mortality. </a:t>
            </a:r>
          </a:p>
          <a:p>
            <a:pPr marL="800100" indent="-457200">
              <a:spcBef>
                <a:spcPts val="1200"/>
              </a:spcBef>
            </a:pPr>
            <a:r>
              <a:rPr lang="en-US" dirty="0"/>
              <a:t>Early recognition and treatment of feet at risk for ulcers and amputation can delay or prevent adverse outcomes.</a:t>
            </a:r>
          </a:p>
        </p:txBody>
      </p:sp>
      <p:sp>
        <p:nvSpPr>
          <p:cNvPr id="174083" name="Title 1"/>
          <p:cNvSpPr>
            <a:spLocks noGrp="1"/>
          </p:cNvSpPr>
          <p:nvPr>
            <p:ph type="title" idx="4294967295"/>
          </p:nvPr>
        </p:nvSpPr>
        <p:spPr>
          <a:xfrm>
            <a:off x="0" y="742950"/>
            <a:ext cx="8229600" cy="857250"/>
          </a:xfrm>
        </p:spPr>
        <p:txBody>
          <a:bodyPr/>
          <a:lstStyle/>
          <a:p>
            <a:pPr>
              <a:lnSpc>
                <a:spcPts val="4000"/>
              </a:lnSpc>
            </a:pPr>
            <a:r>
              <a:rPr lang="en-US" dirty="0"/>
              <a:t>Foot Care</a:t>
            </a:r>
          </a:p>
        </p:txBody>
      </p:sp>
    </p:spTree>
    <p:extLst>
      <p:ext uri="{BB962C8B-B14F-4D97-AF65-F5344CB8AC3E}">
        <p14:creationId xmlns:p14="http://schemas.microsoft.com/office/powerpoint/2010/main" xmlns="" val="373249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08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Title 1"/>
          <p:cNvSpPr>
            <a:spLocks noGrp="1"/>
          </p:cNvSpPr>
          <p:nvPr>
            <p:ph type="title"/>
          </p:nvPr>
        </p:nvSpPr>
        <p:spPr/>
        <p:txBody>
          <a:bodyPr>
            <a:normAutofit/>
          </a:bodyPr>
          <a:lstStyle/>
          <a:p>
            <a:pPr>
              <a:lnSpc>
                <a:spcPts val="4000"/>
              </a:lnSpc>
            </a:pPr>
            <a:r>
              <a:rPr lang="en-US" dirty="0"/>
              <a:t>Foot Care: Risk Of Ulcer and </a:t>
            </a:r>
            <a:r>
              <a:rPr lang="en-US" dirty="0" smtClean="0"/>
              <a:t>Amputation </a:t>
            </a:r>
            <a:r>
              <a:rPr lang="ar-JO" dirty="0" smtClean="0"/>
              <a:t>انسى</a:t>
            </a:r>
            <a:endParaRPr lang="en-US" dirty="0"/>
          </a:p>
        </p:txBody>
      </p:sp>
      <p:sp>
        <p:nvSpPr>
          <p:cNvPr id="174082" name="Content Placeholder 2"/>
          <p:cNvSpPr>
            <a:spLocks noGrp="1"/>
          </p:cNvSpPr>
          <p:nvPr>
            <p:ph sz="half" idx="1"/>
          </p:nvPr>
        </p:nvSpPr>
        <p:spPr>
          <a:xfrm>
            <a:off x="333375" y="2689147"/>
            <a:ext cx="4038600" cy="2994423"/>
          </a:xfrm>
        </p:spPr>
        <p:txBody>
          <a:bodyPr>
            <a:normAutofit fontScale="85000" lnSpcReduction="20000"/>
          </a:bodyPr>
          <a:lstStyle/>
          <a:p>
            <a:pPr indent="-228600">
              <a:spcBef>
                <a:spcPts val="1200"/>
              </a:spcBef>
            </a:pPr>
            <a:r>
              <a:rPr lang="en-US" dirty="0"/>
              <a:t>Poor glycemic control</a:t>
            </a:r>
          </a:p>
          <a:p>
            <a:pPr indent="-228600">
              <a:spcBef>
                <a:spcPts val="1200"/>
              </a:spcBef>
            </a:pPr>
            <a:r>
              <a:rPr lang="en-US" dirty="0"/>
              <a:t>Peripheral neuropathy with loss of protective sensation (LOPS)</a:t>
            </a:r>
          </a:p>
          <a:p>
            <a:pPr indent="-228600">
              <a:spcBef>
                <a:spcPts val="1200"/>
              </a:spcBef>
            </a:pPr>
            <a:r>
              <a:rPr lang="en-US" dirty="0"/>
              <a:t>Cigarette smoking</a:t>
            </a:r>
          </a:p>
          <a:p>
            <a:pPr indent="-228600">
              <a:spcBef>
                <a:spcPts val="1200"/>
              </a:spcBef>
            </a:pPr>
            <a:r>
              <a:rPr lang="en-US" dirty="0"/>
              <a:t>Foot deformities</a:t>
            </a:r>
          </a:p>
          <a:p>
            <a:pPr indent="-228600">
              <a:spcBef>
                <a:spcPts val="1200"/>
              </a:spcBef>
            </a:pPr>
            <a:r>
              <a:rPr lang="en-US" dirty="0" err="1"/>
              <a:t>Preulcerative</a:t>
            </a:r>
            <a:r>
              <a:rPr lang="en-US" dirty="0"/>
              <a:t> callus or corn</a:t>
            </a:r>
          </a:p>
        </p:txBody>
      </p:sp>
      <p:sp>
        <p:nvSpPr>
          <p:cNvPr id="2" name="Content Placeholder 1"/>
          <p:cNvSpPr>
            <a:spLocks noGrp="1"/>
          </p:cNvSpPr>
          <p:nvPr>
            <p:ph sz="half" idx="2"/>
          </p:nvPr>
        </p:nvSpPr>
        <p:spPr>
          <a:xfrm>
            <a:off x="4648200" y="2689146"/>
            <a:ext cx="4038600" cy="2762727"/>
          </a:xfrm>
        </p:spPr>
        <p:txBody>
          <a:bodyPr>
            <a:normAutofit fontScale="85000" lnSpcReduction="20000"/>
          </a:bodyPr>
          <a:lstStyle/>
          <a:p>
            <a:pPr indent="-228600">
              <a:spcBef>
                <a:spcPts val="1200"/>
              </a:spcBef>
            </a:pPr>
            <a:r>
              <a:rPr lang="en-US" dirty="0"/>
              <a:t>PAD</a:t>
            </a:r>
          </a:p>
          <a:p>
            <a:pPr indent="-228600">
              <a:spcBef>
                <a:spcPts val="1200"/>
              </a:spcBef>
            </a:pPr>
            <a:r>
              <a:rPr lang="en-US" dirty="0"/>
              <a:t>History of foot ulcer</a:t>
            </a:r>
          </a:p>
          <a:p>
            <a:pPr indent="-228600">
              <a:spcBef>
                <a:spcPts val="1200"/>
              </a:spcBef>
            </a:pPr>
            <a:r>
              <a:rPr lang="en-US" dirty="0"/>
              <a:t>Amputation</a:t>
            </a:r>
          </a:p>
          <a:p>
            <a:pPr indent="-228600">
              <a:spcBef>
                <a:spcPts val="1200"/>
              </a:spcBef>
            </a:pPr>
            <a:r>
              <a:rPr lang="en-US" dirty="0"/>
              <a:t>Visual impairment</a:t>
            </a:r>
          </a:p>
          <a:p>
            <a:pPr indent="-228600">
              <a:spcBef>
                <a:spcPts val="1200"/>
              </a:spcBef>
            </a:pPr>
            <a:r>
              <a:rPr lang="en-US" dirty="0"/>
              <a:t>DKD (especially patients on dialysis)</a:t>
            </a:r>
          </a:p>
        </p:txBody>
      </p:sp>
      <p:sp>
        <p:nvSpPr>
          <p:cNvPr id="3" name="TextBox 2"/>
          <p:cNvSpPr txBox="1"/>
          <p:nvPr/>
        </p:nvSpPr>
        <p:spPr>
          <a:xfrm>
            <a:off x="566738" y="1715742"/>
            <a:ext cx="7848600" cy="1107996"/>
          </a:xfrm>
          <a:prstGeom prst="rect">
            <a:avLst/>
          </a:prstGeom>
          <a:noFill/>
        </p:spPr>
        <p:txBody>
          <a:bodyPr wrap="square" rtlCol="0">
            <a:spAutoFit/>
          </a:bodyPr>
          <a:lstStyle/>
          <a:p>
            <a:pPr algn="ctr"/>
            <a:r>
              <a:rPr lang="en-US" sz="2400" dirty="0">
                <a:solidFill>
                  <a:schemeClr val="bg1"/>
                </a:solidFill>
                <a:latin typeface="Helvetica" panose="020B0604020202020204" pitchFamily="34" charset="0"/>
                <a:cs typeface="Helvetica" panose="020B0604020202020204" pitchFamily="34" charset="0"/>
              </a:rPr>
              <a:t>Risk of ulcers or amputations is increased in people with the following risk factors:</a:t>
            </a:r>
          </a:p>
          <a:p>
            <a:endParaRPr lang="en-US" dirty="0"/>
          </a:p>
        </p:txBody>
      </p:sp>
    </p:spTree>
    <p:extLst>
      <p:ext uri="{BB962C8B-B14F-4D97-AF65-F5344CB8AC3E}">
        <p14:creationId xmlns:p14="http://schemas.microsoft.com/office/powerpoint/2010/main" xmlns="" val="2517146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4294967295"/>
          </p:nvPr>
        </p:nvSpPr>
        <p:spPr>
          <a:xfrm>
            <a:off x="0" y="1666875"/>
            <a:ext cx="8382000" cy="3714750"/>
          </a:xfrm>
        </p:spPr>
        <p:txBody>
          <a:bodyPr>
            <a:normAutofit fontScale="85000" lnSpcReduction="10000"/>
          </a:bodyPr>
          <a:lstStyle/>
          <a:p>
            <a:pPr>
              <a:spcBef>
                <a:spcPts val="1200"/>
              </a:spcBef>
            </a:pPr>
            <a:r>
              <a:rPr lang="en-US" dirty="0"/>
              <a:t>The examination should include inspection of the skin, assessment of foot deformities, neurologic assessment (10-g monofilament testing with at least one other assessment: pinprick, temperature, vibration), and vascular assessment including pulses in the legs and feet. </a:t>
            </a:r>
            <a:r>
              <a:rPr lang="en-US" dirty="0">
                <a:solidFill>
                  <a:schemeClr val="accent6"/>
                </a:solidFill>
              </a:rPr>
              <a:t>B</a:t>
            </a:r>
          </a:p>
          <a:p>
            <a:pPr>
              <a:spcBef>
                <a:spcPts val="1200"/>
              </a:spcBef>
            </a:pPr>
            <a:r>
              <a:rPr lang="en-US" dirty="0"/>
              <a:t>Patients with symptoms of claudication or decreased or absent pedal pulses should be referred for ABI and for further vascular assessment as appropriate. </a:t>
            </a:r>
            <a:r>
              <a:rPr lang="en-US" dirty="0">
                <a:solidFill>
                  <a:schemeClr val="accent6"/>
                </a:solidFill>
              </a:rPr>
              <a:t>C</a:t>
            </a:r>
          </a:p>
          <a:p>
            <a:pPr>
              <a:spcBef>
                <a:spcPts val="1200"/>
              </a:spcBef>
            </a:pPr>
            <a:endParaRPr lang="en-US" dirty="0">
              <a:solidFill>
                <a:srgbClr val="FBE905"/>
              </a:solidFill>
            </a:endParaRPr>
          </a:p>
        </p:txBody>
      </p:sp>
      <p:sp>
        <p:nvSpPr>
          <p:cNvPr id="177155" name="Title 2"/>
          <p:cNvSpPr>
            <a:spLocks noGrp="1"/>
          </p:cNvSpPr>
          <p:nvPr>
            <p:ph type="title" idx="4294967295"/>
          </p:nvPr>
        </p:nvSpPr>
        <p:spPr>
          <a:xfrm>
            <a:off x="0" y="742950"/>
            <a:ext cx="8229600" cy="857250"/>
          </a:xfrm>
        </p:spPr>
        <p:txBody>
          <a:bodyPr/>
          <a:lstStyle/>
          <a:p>
            <a:r>
              <a:rPr lang="en-US" dirty="0"/>
              <a:t>Foot Care: Recommendations (2)</a:t>
            </a:r>
          </a:p>
        </p:txBody>
      </p:sp>
    </p:spTree>
    <p:extLst>
      <p:ext uri="{BB962C8B-B14F-4D97-AF65-F5344CB8AC3E}">
        <p14:creationId xmlns:p14="http://schemas.microsoft.com/office/powerpoint/2010/main" xmlns="" val="4275075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4294967295"/>
          </p:nvPr>
        </p:nvSpPr>
        <p:spPr>
          <a:xfrm>
            <a:off x="0" y="1666875"/>
            <a:ext cx="8382000" cy="3714750"/>
          </a:xfrm>
        </p:spPr>
        <p:txBody>
          <a:bodyPr>
            <a:normAutofit/>
          </a:bodyPr>
          <a:lstStyle/>
          <a:p>
            <a:pPr>
              <a:spcBef>
                <a:spcPts val="1200"/>
              </a:spcBef>
            </a:pPr>
            <a:r>
              <a:rPr lang="en-US" dirty="0"/>
              <a:t>Provide general preventive foot self-care education to all patients with diabetes. </a:t>
            </a:r>
            <a:r>
              <a:rPr lang="en-US" dirty="0">
                <a:solidFill>
                  <a:schemeClr val="accent6"/>
                </a:solidFill>
              </a:rPr>
              <a:t>B</a:t>
            </a:r>
          </a:p>
          <a:p>
            <a:pPr>
              <a:spcBef>
                <a:spcPts val="1200"/>
              </a:spcBef>
            </a:pPr>
            <a:r>
              <a:rPr lang="en-US" dirty="0"/>
              <a:t>The use of specialized therapeutic footwear is recommended for high-risk patients with diabetes including those with severe neuropathy, foot deformities, or history of amputation. </a:t>
            </a:r>
            <a:r>
              <a:rPr lang="en-US" dirty="0">
                <a:solidFill>
                  <a:schemeClr val="accent6"/>
                </a:solidFill>
              </a:rPr>
              <a:t>B</a:t>
            </a:r>
          </a:p>
        </p:txBody>
      </p:sp>
      <p:sp>
        <p:nvSpPr>
          <p:cNvPr id="177155" name="Title 2"/>
          <p:cNvSpPr>
            <a:spLocks noGrp="1"/>
          </p:cNvSpPr>
          <p:nvPr>
            <p:ph type="title" idx="4294967295"/>
          </p:nvPr>
        </p:nvSpPr>
        <p:spPr>
          <a:xfrm>
            <a:off x="0" y="742950"/>
            <a:ext cx="8229600" cy="857250"/>
          </a:xfrm>
        </p:spPr>
        <p:txBody>
          <a:bodyPr/>
          <a:lstStyle/>
          <a:p>
            <a:r>
              <a:rPr lang="en-US" dirty="0"/>
              <a:t>Foot Care: Recommendations (4)</a:t>
            </a:r>
          </a:p>
        </p:txBody>
      </p:sp>
    </p:spTree>
    <p:extLst>
      <p:ext uri="{BB962C8B-B14F-4D97-AF65-F5344CB8AC3E}">
        <p14:creationId xmlns:p14="http://schemas.microsoft.com/office/powerpoint/2010/main" xmlns="" val="157803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Content Placeholder 2" descr="Foot Exam from Diabetes Care 2008.png"/>
          <p:cNvPicPr>
            <a:picLocks noGrp="1" noChangeAspect="1"/>
          </p:cNvPicPr>
          <p:nvPr>
            <p:ph idx="4294967295"/>
          </p:nvPr>
        </p:nvPicPr>
        <p:blipFill>
          <a:blip r:embed="rId3">
            <a:extLst>
              <a:ext uri="{28A0092B-C50C-407E-A947-70E740481C1C}">
                <a14:useLocalDpi xmlns:a14="http://schemas.microsoft.com/office/drawing/2010/main" xmlns="" val="0"/>
              </a:ext>
            </a:extLst>
          </a:blip>
          <a:srcRect l="15959" t="5699" r="15111" b="66414"/>
          <a:stretch>
            <a:fillRect/>
          </a:stretch>
        </p:blipFill>
        <p:spPr>
          <a:xfrm>
            <a:off x="4429126" y="1828800"/>
            <a:ext cx="4714875" cy="1885950"/>
          </a:xfrm>
        </p:spPr>
      </p:pic>
      <p:sp>
        <p:nvSpPr>
          <p:cNvPr id="181253" name="Title 2"/>
          <p:cNvSpPr>
            <a:spLocks noGrp="1"/>
          </p:cNvSpPr>
          <p:nvPr>
            <p:ph type="title" idx="4294967295"/>
          </p:nvPr>
        </p:nvSpPr>
        <p:spPr>
          <a:xfrm>
            <a:off x="0" y="742950"/>
            <a:ext cx="8229600" cy="857250"/>
          </a:xfrm>
        </p:spPr>
        <p:txBody>
          <a:bodyPr/>
          <a:lstStyle/>
          <a:p>
            <a:r>
              <a:rPr lang="en-US" dirty="0"/>
              <a:t>Foot Care: Recommendations (5)</a:t>
            </a:r>
          </a:p>
        </p:txBody>
      </p:sp>
      <p:sp>
        <p:nvSpPr>
          <p:cNvPr id="181251" name="TextBox 5"/>
          <p:cNvSpPr txBox="1">
            <a:spLocks noChangeArrowheads="1"/>
          </p:cNvSpPr>
          <p:nvPr/>
        </p:nvSpPr>
        <p:spPr bwMode="auto">
          <a:xfrm>
            <a:off x="457200" y="1819275"/>
            <a:ext cx="3733800" cy="30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vl2pPr/>
            <a:lvl3pPr/>
            <a:lvl4pPr/>
            <a:lvl5pPr/>
            <a:lvl6pPr/>
            <a:lvl7pPr/>
            <a:lvl8pPr/>
            <a:lvl9pPr/>
          </a:lstStyle>
          <a:p>
            <a:pPr>
              <a:spcAft>
                <a:spcPts val="600"/>
              </a:spcAft>
            </a:pPr>
            <a:endParaRPr lang="en-US" sz="2000">
              <a:solidFill>
                <a:schemeClr val="bg1"/>
              </a:solidFill>
              <a:latin typeface="Verdana" pitchFamily="34" charset="0"/>
            </a:endParaRPr>
          </a:p>
        </p:txBody>
      </p:sp>
      <p:pic>
        <p:nvPicPr>
          <p:cNvPr id="181252" name="Content Placeholder 2" descr="Foot Exam from Diabetes Care 2008.png"/>
          <p:cNvPicPr>
            <a:picLocks noChangeAspect="1"/>
          </p:cNvPicPr>
          <p:nvPr/>
        </p:nvPicPr>
        <p:blipFill>
          <a:blip r:embed="rId3">
            <a:extLst>
              <a:ext uri="{28A0092B-C50C-407E-A947-70E740481C1C}">
                <a14:useLocalDpi xmlns:a14="http://schemas.microsoft.com/office/drawing/2010/main" xmlns="" val="0"/>
              </a:ext>
            </a:extLst>
          </a:blip>
          <a:srcRect l="26933" t="33298" r="26532" b="43243"/>
          <a:stretch>
            <a:fillRect/>
          </a:stretch>
        </p:blipFill>
        <p:spPr bwMode="auto">
          <a:xfrm>
            <a:off x="5370513" y="3886200"/>
            <a:ext cx="3033712" cy="1512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1254" name="Content Placeholder 1"/>
          <p:cNvSpPr txBox="1">
            <a:spLocks/>
          </p:cNvSpPr>
          <p:nvPr/>
        </p:nvSpPr>
        <p:spPr bwMode="auto">
          <a:xfrm>
            <a:off x="228600" y="1714500"/>
            <a:ext cx="4038600" cy="371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vl2pPr/>
            <a:lvl3pPr/>
            <a:lvl4pPr/>
            <a:lvl5pPr/>
            <a:lvl6pPr/>
            <a:lvl7pPr/>
            <a:lvl8pPr/>
            <a:lvl9pPr/>
          </a:lstStyle>
          <a:p>
            <a:pPr marL="342900" indent="-274320" eaLnBrk="0" hangingPunct="0">
              <a:spcBef>
                <a:spcPts val="1200"/>
              </a:spcBef>
              <a:buClr>
                <a:schemeClr val="bg1"/>
              </a:buClr>
              <a:buSzPct val="100000"/>
              <a:buFont typeface="Arial" pitchFamily="34" charset="0"/>
              <a:buChar char="•"/>
            </a:pPr>
            <a:r>
              <a:rPr lang="en-US" sz="2000" dirty="0">
                <a:solidFill>
                  <a:schemeClr val="bg1"/>
                </a:solidFill>
                <a:latin typeface="Helvetica" pitchFamily="34" charset="0"/>
              </a:rPr>
              <a:t>To perform the 10-g monofilament test, place the device perpendicular to the skin; Apply pressure until monofilament buckles.</a:t>
            </a:r>
          </a:p>
          <a:p>
            <a:pPr marL="342900" indent="-274320" eaLnBrk="0" hangingPunct="0">
              <a:spcBef>
                <a:spcPts val="1200"/>
              </a:spcBef>
              <a:buClr>
                <a:schemeClr val="bg1"/>
              </a:buClr>
              <a:buSzPct val="100000"/>
              <a:buFont typeface="Arial" pitchFamily="34" charset="0"/>
              <a:buChar char="•"/>
            </a:pPr>
            <a:r>
              <a:rPr lang="en-US" sz="2000" dirty="0">
                <a:solidFill>
                  <a:schemeClr val="bg1"/>
                </a:solidFill>
                <a:latin typeface="Helvetica" pitchFamily="34" charset="0"/>
              </a:rPr>
              <a:t>Hold in place for 1 second &amp; release.</a:t>
            </a:r>
          </a:p>
          <a:p>
            <a:pPr marL="342900" indent="-274320" eaLnBrk="0" hangingPunct="0">
              <a:spcBef>
                <a:spcPts val="1200"/>
              </a:spcBef>
              <a:buClr>
                <a:schemeClr val="bg1"/>
              </a:buClr>
              <a:buSzPct val="100000"/>
              <a:buFont typeface="Arial" pitchFamily="34" charset="0"/>
              <a:buChar char="•"/>
            </a:pPr>
            <a:r>
              <a:rPr lang="en-US" sz="2000" dirty="0">
                <a:solidFill>
                  <a:schemeClr val="bg1"/>
                </a:solidFill>
                <a:latin typeface="Helvetica" pitchFamily="34" charset="0"/>
              </a:rPr>
              <a:t>The monofilament test should be performed at the highlighted sites while the patient’s eyes are closed.</a:t>
            </a:r>
          </a:p>
        </p:txBody>
      </p:sp>
    </p:spTree>
    <p:extLst>
      <p:ext uri="{BB962C8B-B14F-4D97-AF65-F5344CB8AC3E}">
        <p14:creationId xmlns:p14="http://schemas.microsoft.com/office/powerpoint/2010/main" xmlns="" val="4008540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928670"/>
            <a:ext cx="7772400" cy="1470025"/>
          </a:xfrm>
        </p:spPr>
        <p:txBody>
          <a:bodyPr>
            <a:normAutofit fontScale="90000"/>
          </a:bodyPr>
          <a:lstStyle/>
          <a:p>
            <a:r>
              <a:rPr lang="en-US" sz="6000" dirty="0"/>
              <a:t>Management 0f Diabetes</a:t>
            </a:r>
            <a:r>
              <a:rPr lang="en-US" dirty="0"/>
              <a:t/>
            </a:r>
            <a:br>
              <a:rPr lang="en-US" dirty="0"/>
            </a:br>
            <a:r>
              <a:rPr lang="en-US" dirty="0"/>
              <a:t>(oral hypoglycemic  agents</a:t>
            </a:r>
            <a:r>
              <a:rPr lang="en-US" dirty="0" smtClean="0"/>
              <a:t>)</a:t>
            </a:r>
            <a:br>
              <a:rPr lang="en-US" dirty="0" smtClean="0"/>
            </a:br>
            <a:r>
              <a:rPr lang="ar-JO" dirty="0" smtClean="0"/>
              <a:t>مطلوب</a:t>
            </a:r>
            <a:endParaRPr lang="ar-JO" dirty="0"/>
          </a:p>
        </p:txBody>
      </p:sp>
      <p:sp>
        <p:nvSpPr>
          <p:cNvPr id="5" name="Subtitle 4">
            <a:extLst>
              <a:ext uri="{FF2B5EF4-FFF2-40B4-BE49-F238E27FC236}">
                <a16:creationId xmlns:a16="http://schemas.microsoft.com/office/drawing/2014/main" xmlns="" id="{F88B4BE0-0499-4D42-8314-B9B21BA361A8}"/>
              </a:ext>
            </a:extLst>
          </p:cNvPr>
          <p:cNvSpPr>
            <a:spLocks noGrp="1"/>
          </p:cNvSpPr>
          <p:nvPr>
            <p:ph type="subTitle" idx="1"/>
          </p:nvPr>
        </p:nvSpPr>
        <p:spPr/>
        <p:txBody>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857916"/>
          </a:xfrm>
        </p:spPr>
        <p:txBody>
          <a:bodyPr>
            <a:normAutofit/>
          </a:bodyPr>
          <a:lstStyle/>
          <a:p>
            <a:pPr algn="l">
              <a:buNone/>
            </a:pPr>
            <a:r>
              <a:rPr lang="en-US" sz="4800" dirty="0">
                <a:solidFill>
                  <a:schemeClr val="tx2">
                    <a:lumMod val="60000"/>
                    <a:lumOff val="40000"/>
                  </a:schemeClr>
                </a:solidFill>
              </a:rPr>
              <a:t>A. Education </a:t>
            </a:r>
          </a:p>
          <a:p>
            <a:pPr algn="l">
              <a:buNone/>
            </a:pPr>
            <a:endParaRPr lang="ar-JO" dirty="0"/>
          </a:p>
          <a:p>
            <a:pPr algn="l">
              <a:buNone/>
            </a:pPr>
            <a:r>
              <a:rPr lang="en-US" dirty="0"/>
              <a:t>• include lifestyle changes,</a:t>
            </a:r>
          </a:p>
          <a:p>
            <a:pPr algn="l" rtl="0"/>
            <a:r>
              <a:rPr lang="en-US" dirty="0"/>
              <a:t> smoking cessation,</a:t>
            </a:r>
          </a:p>
          <a:p>
            <a:pPr algn="l" rtl="0"/>
            <a:r>
              <a:rPr lang="en-US" dirty="0"/>
              <a:t> home monitoring,</a:t>
            </a:r>
          </a:p>
          <a:p>
            <a:pPr algn="l" rtl="0"/>
            <a:r>
              <a:rPr lang="en-US" dirty="0"/>
              <a:t> management of blood pressure and lipids,</a:t>
            </a:r>
          </a:p>
          <a:p>
            <a:pPr algn="l" rtl="0"/>
            <a:r>
              <a:rPr lang="en-US" dirty="0"/>
              <a:t> medication effects and side effects,</a:t>
            </a:r>
          </a:p>
          <a:p>
            <a:pPr algn="l" rtl="0"/>
            <a:r>
              <a:rPr lang="en-US" dirty="0"/>
              <a:t> and skin and foot care..</a:t>
            </a:r>
            <a:endParaRPr lang="ar-JO"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28604"/>
            <a:ext cx="8258204" cy="6143668"/>
          </a:xfrm>
        </p:spPr>
        <p:txBody>
          <a:bodyPr>
            <a:normAutofit fontScale="85000" lnSpcReduction="10000"/>
          </a:bodyPr>
          <a:lstStyle/>
          <a:p>
            <a:pPr algn="l">
              <a:buNone/>
            </a:pPr>
            <a:r>
              <a:rPr lang="en-US" sz="5600" dirty="0">
                <a:solidFill>
                  <a:schemeClr val="tx2">
                    <a:lumMod val="60000"/>
                    <a:lumOff val="40000"/>
                  </a:schemeClr>
                </a:solidFill>
              </a:rPr>
              <a:t>B. Nutrition</a:t>
            </a:r>
          </a:p>
          <a:p>
            <a:pPr algn="l">
              <a:buNone/>
            </a:pPr>
            <a:r>
              <a:rPr lang="en-US" dirty="0"/>
              <a:t> • Individualization of nutrition therapy is necessary to achieve glucose and lipid goals, health, and well-being.</a:t>
            </a:r>
          </a:p>
          <a:p>
            <a:pPr algn="l">
              <a:buNone/>
            </a:pPr>
            <a:r>
              <a:rPr lang="en-US" dirty="0"/>
              <a:t> • A Mediterranean-style diet is recommended with limited alcohol, decreased fat and overall calorie intake, leading to a modest weight loss of 10–15%.</a:t>
            </a:r>
          </a:p>
          <a:p>
            <a:pPr algn="l">
              <a:buNone/>
            </a:pPr>
            <a:r>
              <a:rPr lang="en-US" dirty="0"/>
              <a:t> • When combined with abstinence from tobacco, it can lower mortality by 50%.</a:t>
            </a:r>
          </a:p>
          <a:p>
            <a:pPr algn="l">
              <a:buNone/>
            </a:pPr>
            <a:r>
              <a:rPr lang="en-US" dirty="0"/>
              <a:t> • Individuals receiving fixed daily doses of insulin should try to maintain a consistent daily caloric intake.</a:t>
            </a:r>
          </a:p>
          <a:p>
            <a:pPr algn="l">
              <a:buNone/>
            </a:pPr>
            <a:r>
              <a:rPr lang="en-US" dirty="0"/>
              <a:t> • Those on intensive insulin therapy should adjust their insulin according to the carbohydrate content of their meals.</a:t>
            </a:r>
            <a:endParaRPr lang="ar-JO"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77500" lnSpcReduction="20000"/>
          </a:bodyPr>
          <a:lstStyle/>
          <a:p>
            <a:pPr algn="l">
              <a:buNone/>
            </a:pPr>
            <a:r>
              <a:rPr lang="en-US" sz="6200" dirty="0">
                <a:solidFill>
                  <a:schemeClr val="tx2">
                    <a:lumMod val="60000"/>
                    <a:lumOff val="40000"/>
                  </a:schemeClr>
                </a:solidFill>
              </a:rPr>
              <a:t>:C. Exercise </a:t>
            </a:r>
          </a:p>
          <a:p>
            <a:pPr algn="l">
              <a:buNone/>
            </a:pPr>
            <a:r>
              <a:rPr lang="en-US" dirty="0"/>
              <a:t>▪ increases strength and endurance. </a:t>
            </a:r>
          </a:p>
          <a:p>
            <a:pPr algn="l">
              <a:buNone/>
            </a:pPr>
            <a:r>
              <a:rPr lang="en-US" dirty="0"/>
              <a:t>▪ increase HDL cholesterol.</a:t>
            </a:r>
          </a:p>
          <a:p>
            <a:pPr algn="l">
              <a:buNone/>
            </a:pPr>
            <a:r>
              <a:rPr lang="en-US" dirty="0"/>
              <a:t> ▪ Increase insulin sensitivity. </a:t>
            </a:r>
          </a:p>
          <a:p>
            <a:pPr algn="l">
              <a:buNone/>
            </a:pPr>
            <a:r>
              <a:rPr lang="en-US" dirty="0"/>
              <a:t>▪ reduces stress.</a:t>
            </a:r>
          </a:p>
          <a:p>
            <a:pPr algn="l">
              <a:buNone/>
            </a:pPr>
            <a:r>
              <a:rPr lang="en-US" dirty="0"/>
              <a:t> ▪ improves circulation, digestion, sleep, energy levels, and </a:t>
            </a:r>
            <a:r>
              <a:rPr lang="en-US" dirty="0" err="1"/>
              <a:t>selfesteem</a:t>
            </a:r>
            <a:r>
              <a:rPr lang="en-US" dirty="0"/>
              <a:t>.</a:t>
            </a:r>
          </a:p>
          <a:p>
            <a:pPr algn="l">
              <a:buNone/>
            </a:pPr>
            <a:r>
              <a:rPr lang="en-US" dirty="0"/>
              <a:t> ▪ controls appetite and reduces weight, and lowers heart rate, blood pressure, lipid levels, and blood glucose, thereby </a:t>
            </a:r>
            <a:r>
              <a:rPr lang="en-US" dirty="0">
                <a:solidFill>
                  <a:srgbClr val="00B050"/>
                </a:solidFill>
              </a:rPr>
              <a:t>delaying the onset of diabetes and reducing the risk of cardiovascular disease. </a:t>
            </a:r>
          </a:p>
          <a:p>
            <a:pPr algn="l">
              <a:buNone/>
            </a:pPr>
            <a:r>
              <a:rPr lang="en-US" dirty="0"/>
              <a:t>❑ Prescribe a regular exercise program adapted to complications for all patients including moderate aerobic or physical activity for </a:t>
            </a:r>
            <a:r>
              <a:rPr lang="en-US" dirty="0">
                <a:solidFill>
                  <a:srgbClr val="00B050"/>
                </a:solidFill>
              </a:rPr>
              <a:t>20–60 minutes </a:t>
            </a:r>
            <a:r>
              <a:rPr lang="en-US" dirty="0"/>
              <a:t>most days with resistance training twice a week.</a:t>
            </a:r>
            <a:endParaRPr lang="ar-J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skouk.org/events/images/Think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45956" y="248912"/>
            <a:ext cx="3457816" cy="577451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714412" y="1785926"/>
            <a:ext cx="7829550" cy="2378073"/>
          </a:xfrm>
        </p:spPr>
        <p:txBody>
          <a:bodyPr/>
          <a:lstStyle/>
          <a:p>
            <a:r>
              <a:rPr lang="en-US" sz="6000" b="1" dirty="0"/>
              <a:t>Classification</a:t>
            </a:r>
          </a:p>
        </p:txBody>
      </p:sp>
    </p:spTree>
    <p:extLst>
      <p:ext uri="{BB962C8B-B14F-4D97-AF65-F5344CB8AC3E}">
        <p14:creationId xmlns:p14="http://schemas.microsoft.com/office/powerpoint/2010/main" xmlns="" val="9250323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lstStyle/>
          <a:p>
            <a:pPr algn="l">
              <a:buNone/>
            </a:pPr>
            <a:r>
              <a:rPr lang="en-US" sz="4800" dirty="0">
                <a:solidFill>
                  <a:schemeClr val="tx2">
                    <a:lumMod val="60000"/>
                    <a:lumOff val="40000"/>
                  </a:schemeClr>
                </a:solidFill>
              </a:rPr>
              <a:t>D. Home Glucose Monitoring </a:t>
            </a:r>
          </a:p>
          <a:p>
            <a:pPr algn="l">
              <a:buNone/>
            </a:pPr>
            <a:r>
              <a:rPr lang="en-US" dirty="0"/>
              <a:t>• The American Diabetes Association (ADA) has recommended that all patients with diabetes perform home glucose monitoring.</a:t>
            </a:r>
          </a:p>
          <a:p>
            <a:pPr algn="l">
              <a:buNone/>
            </a:pPr>
            <a:r>
              <a:rPr lang="en-US" dirty="0"/>
              <a:t> • Patients who are using insulin, </a:t>
            </a:r>
            <a:r>
              <a:rPr lang="en-US" dirty="0" err="1"/>
              <a:t>sulfonylureas</a:t>
            </a:r>
            <a:r>
              <a:rPr lang="en-US" dirty="0"/>
              <a:t>, or corticosteroids, or are changing therapy should monitor frequently</a:t>
            </a:r>
            <a:endParaRPr lang="ar-JO"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tx2">
                    <a:lumMod val="60000"/>
                    <a:lumOff val="40000"/>
                  </a:schemeClr>
                </a:solidFill>
              </a:rPr>
              <a:t>Pharmacologic therapy</a:t>
            </a:r>
            <a:endParaRPr lang="ar-JO" sz="6000" dirty="0">
              <a:solidFill>
                <a:schemeClr val="tx2">
                  <a:lumMod val="60000"/>
                  <a:lumOff val="40000"/>
                </a:schemeClr>
              </a:solidFill>
            </a:endParaRPr>
          </a:p>
        </p:txBody>
      </p:sp>
      <p:pic>
        <p:nvPicPr>
          <p:cNvPr id="3074" name="Picture 2" descr="C:\Users\ENG\Desktop\wafaa\Oral-hypoglycemic-drugs-and-their-class.png"/>
          <p:cNvPicPr>
            <a:picLocks noGrp="1" noChangeAspect="1" noChangeArrowheads="1"/>
          </p:cNvPicPr>
          <p:nvPr>
            <p:ph idx="1"/>
          </p:nvPr>
        </p:nvPicPr>
        <p:blipFill>
          <a:blip r:embed="rId2"/>
          <a:srcRect/>
          <a:stretch>
            <a:fillRect/>
          </a:stretch>
        </p:blipFill>
        <p:spPr bwMode="auto">
          <a:xfrm>
            <a:off x="1571604" y="1600200"/>
            <a:ext cx="6572296" cy="4829196"/>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l">
              <a:buNone/>
            </a:pPr>
            <a:r>
              <a:rPr lang="en-US" dirty="0">
                <a:solidFill>
                  <a:schemeClr val="tx2">
                    <a:lumMod val="60000"/>
                    <a:lumOff val="40000"/>
                  </a:schemeClr>
                </a:solidFill>
              </a:rPr>
              <a:t>E. Pharmacologic </a:t>
            </a:r>
            <a:r>
              <a:rPr lang="en-US" dirty="0" smtClean="0">
                <a:solidFill>
                  <a:schemeClr val="tx2">
                    <a:lumMod val="60000"/>
                    <a:lumOff val="40000"/>
                  </a:schemeClr>
                </a:solidFill>
              </a:rPr>
              <a:t>therapy</a:t>
            </a:r>
          </a:p>
          <a:p>
            <a:pPr algn="l">
              <a:buNone/>
            </a:pPr>
            <a:r>
              <a:rPr lang="ar-JO" dirty="0" smtClean="0">
                <a:solidFill>
                  <a:schemeClr val="tx2">
                    <a:lumMod val="60000"/>
                    <a:lumOff val="40000"/>
                  </a:schemeClr>
                </a:solidFill>
              </a:rPr>
              <a:t>المطلوب منا </a:t>
            </a:r>
            <a:r>
              <a:rPr lang="en-US" dirty="0" err="1" smtClean="0">
                <a:solidFill>
                  <a:schemeClr val="tx2">
                    <a:lumMod val="60000"/>
                    <a:lumOff val="40000"/>
                  </a:schemeClr>
                </a:solidFill>
              </a:rPr>
              <a:t>metformin</a:t>
            </a:r>
            <a:endParaRPr lang="en-US" dirty="0">
              <a:solidFill>
                <a:schemeClr val="tx2">
                  <a:lumMod val="60000"/>
                  <a:lumOff val="40000"/>
                </a:schemeClr>
              </a:solidFill>
            </a:endParaRPr>
          </a:p>
          <a:p>
            <a:pPr algn="l">
              <a:buNone/>
            </a:pPr>
            <a:r>
              <a:rPr lang="en-US" dirty="0"/>
              <a:t> • In most cases, therapy is begun with one medication and dosage is increased before adding a second, but two may be synergistic.</a:t>
            </a:r>
          </a:p>
          <a:p>
            <a:pPr algn="l">
              <a:buNone/>
            </a:pPr>
            <a:r>
              <a:rPr lang="en-US" dirty="0"/>
              <a:t> </a:t>
            </a:r>
            <a:r>
              <a:rPr lang="en-US" b="1" dirty="0"/>
              <a:t>• </a:t>
            </a:r>
            <a:r>
              <a:rPr lang="en-US" b="1" dirty="0">
                <a:solidFill>
                  <a:srgbClr val="FF0000"/>
                </a:solidFill>
              </a:rPr>
              <a:t>Efficacy is variable between drugs and individuals, but expected lowering of HbA1c is 0.5–2.0%. </a:t>
            </a:r>
          </a:p>
          <a:p>
            <a:pPr algn="l">
              <a:buNone/>
            </a:pPr>
            <a:r>
              <a:rPr lang="en-US" dirty="0"/>
              <a:t>• Choices of medication should be made to maximize efficacy and minimize side effects .</a:t>
            </a:r>
          </a:p>
          <a:p>
            <a:pPr algn="l">
              <a:buNone/>
            </a:pPr>
            <a:r>
              <a:rPr lang="en-US" dirty="0"/>
              <a:t> • When patients with type 2 diabetes present with A1c &gt; 9% ,insulin can be used initially in combination with an oral medication to lower glucose levels to a manageable level.</a:t>
            </a:r>
            <a:endParaRPr lang="ar-JO"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0"/>
            <a:ext cx="8472518" cy="6858000"/>
          </a:xfrm>
        </p:spPr>
        <p:txBody>
          <a:bodyPr>
            <a:normAutofit fontScale="85000" lnSpcReduction="20000"/>
          </a:bodyPr>
          <a:lstStyle/>
          <a:p>
            <a:pPr algn="l">
              <a:buNone/>
            </a:pPr>
            <a:r>
              <a:rPr lang="en-US" sz="3800" dirty="0" err="1">
                <a:solidFill>
                  <a:schemeClr val="accent6">
                    <a:lumMod val="75000"/>
                  </a:schemeClr>
                </a:solidFill>
              </a:rPr>
              <a:t>Glycemic</a:t>
            </a:r>
            <a:r>
              <a:rPr lang="en-US" sz="3800" dirty="0">
                <a:solidFill>
                  <a:schemeClr val="accent6">
                    <a:lumMod val="75000"/>
                  </a:schemeClr>
                </a:solidFill>
              </a:rPr>
              <a:t> Recommendations for </a:t>
            </a:r>
            <a:r>
              <a:rPr lang="en-US" sz="3800" dirty="0" err="1">
                <a:solidFill>
                  <a:schemeClr val="accent6">
                    <a:lumMod val="75000"/>
                  </a:schemeClr>
                </a:solidFill>
              </a:rPr>
              <a:t>Nonpregnant</a:t>
            </a:r>
            <a:r>
              <a:rPr lang="en-US" sz="3800" dirty="0">
                <a:solidFill>
                  <a:schemeClr val="accent6">
                    <a:lumMod val="75000"/>
                  </a:schemeClr>
                </a:solidFill>
              </a:rPr>
              <a:t> Adults With Diabetes</a:t>
            </a:r>
          </a:p>
          <a:p>
            <a:pPr algn="l">
              <a:buNone/>
            </a:pPr>
            <a:endParaRPr lang="en-US" dirty="0"/>
          </a:p>
          <a:p>
            <a:pPr algn="l" rtl="0"/>
            <a:r>
              <a:rPr lang="en-US" u="sng" dirty="0">
                <a:solidFill>
                  <a:srgbClr val="FF0000"/>
                </a:solidFill>
              </a:rPr>
              <a:t>A1C &lt;7.0%</a:t>
            </a:r>
          </a:p>
          <a:p>
            <a:pPr algn="l" rtl="0"/>
            <a:r>
              <a:rPr lang="en-US" u="sng" dirty="0" err="1">
                <a:solidFill>
                  <a:srgbClr val="FF0000"/>
                </a:solidFill>
              </a:rPr>
              <a:t>Preprandial</a:t>
            </a:r>
            <a:r>
              <a:rPr lang="en-US" u="sng" dirty="0">
                <a:solidFill>
                  <a:srgbClr val="FF0000"/>
                </a:solidFill>
              </a:rPr>
              <a:t> capillary plasma glucose 80–130 mg/</a:t>
            </a:r>
            <a:r>
              <a:rPr lang="en-US" u="sng" dirty="0" err="1">
                <a:solidFill>
                  <a:srgbClr val="FF0000"/>
                </a:solidFill>
              </a:rPr>
              <a:t>dL</a:t>
            </a:r>
            <a:endParaRPr lang="en-US" u="sng" dirty="0">
              <a:solidFill>
                <a:srgbClr val="FF0000"/>
              </a:solidFill>
            </a:endParaRPr>
          </a:p>
          <a:p>
            <a:pPr algn="l" rtl="0"/>
            <a:r>
              <a:rPr lang="en-US" u="sng" dirty="0">
                <a:solidFill>
                  <a:srgbClr val="FF0000"/>
                </a:solidFill>
              </a:rPr>
              <a:t>Peak postprandial capillary plasma glucose less than 180mg/dl</a:t>
            </a:r>
          </a:p>
          <a:p>
            <a:pPr algn="l" rtl="0"/>
            <a:endParaRPr lang="en-US" dirty="0" smtClean="0"/>
          </a:p>
          <a:p>
            <a:pPr algn="l" rtl="0"/>
            <a:r>
              <a:rPr lang="en-US" dirty="0" smtClean="0"/>
              <a:t>End stage cancer / old pt  // </a:t>
            </a:r>
            <a:r>
              <a:rPr lang="en-US" dirty="0" err="1" smtClean="0"/>
              <a:t>comorbidities</a:t>
            </a:r>
            <a:r>
              <a:rPr lang="en-US" dirty="0" smtClean="0"/>
              <a:t> / careless // how don’t fell hypoglycemia </a:t>
            </a:r>
            <a:r>
              <a:rPr lang="ar-JO" dirty="0" smtClean="0"/>
              <a:t>هدول ما بشد عليهم</a:t>
            </a:r>
          </a:p>
          <a:p>
            <a:pPr algn="l" rtl="0"/>
            <a:endParaRPr lang="ar-JO" dirty="0" smtClean="0"/>
          </a:p>
          <a:p>
            <a:pPr algn="l" rtl="0"/>
            <a:endParaRPr lang="en-US" dirty="0"/>
          </a:p>
          <a:p>
            <a:pPr algn="l" rtl="0"/>
            <a:r>
              <a:rPr lang="en-US" dirty="0"/>
              <a:t>Postprandial glucose may be targeted if A1C goals are not met despite reaching </a:t>
            </a:r>
            <a:r>
              <a:rPr lang="en-US" dirty="0" err="1"/>
              <a:t>preprandial</a:t>
            </a:r>
            <a:r>
              <a:rPr lang="en-US" dirty="0"/>
              <a:t> glucose goals.</a:t>
            </a:r>
          </a:p>
          <a:p>
            <a:pPr algn="l">
              <a:buNone/>
            </a:pPr>
            <a:r>
              <a:rPr lang="en-US" dirty="0">
                <a:solidFill>
                  <a:srgbClr val="00B050"/>
                </a:solidFill>
              </a:rPr>
              <a:t>Postprandial glucose measurements should be made 1–2 h after the beginning of the meal, generally peak levels in patients with diabetes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lstStyle/>
          <a:p>
            <a:pPr algn="l">
              <a:buNone/>
            </a:pPr>
            <a:r>
              <a:rPr lang="en-US" sz="4400" dirty="0" err="1">
                <a:solidFill>
                  <a:schemeClr val="accent6">
                    <a:lumMod val="75000"/>
                  </a:schemeClr>
                </a:solidFill>
              </a:rPr>
              <a:t>Glycemic</a:t>
            </a:r>
            <a:r>
              <a:rPr lang="en-US" sz="4400" dirty="0">
                <a:solidFill>
                  <a:schemeClr val="accent6">
                    <a:lumMod val="75000"/>
                  </a:schemeClr>
                </a:solidFill>
              </a:rPr>
              <a:t> Recommendations for pregnant Adults With Diabetes </a:t>
            </a:r>
          </a:p>
          <a:p>
            <a:pPr algn="l" rtl="0"/>
            <a:r>
              <a:rPr lang="en-US" dirty="0"/>
              <a:t>A1c target is less than 6</a:t>
            </a:r>
          </a:p>
          <a:p>
            <a:pPr algn="l">
              <a:buNone/>
            </a:pPr>
            <a:endParaRPr lang="en-US" dirty="0"/>
          </a:p>
          <a:p>
            <a:pPr algn="l" rtl="0"/>
            <a:r>
              <a:rPr lang="en-US" dirty="0"/>
              <a:t>Fasting glucose level less than 90mg/dl</a:t>
            </a:r>
          </a:p>
          <a:p>
            <a:pPr algn="l">
              <a:buNone/>
            </a:pPr>
            <a:endParaRPr lang="en-US" dirty="0"/>
          </a:p>
          <a:p>
            <a:pPr algn="l" rtl="0"/>
            <a:r>
              <a:rPr lang="en-US" dirty="0"/>
              <a:t>Peak postprandial capillary plasma glucose &lt; or = 120 mg/dl. </a:t>
            </a:r>
            <a:endParaRPr lang="ar-JO"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6000792"/>
          </a:xfrm>
        </p:spPr>
        <p:txBody>
          <a:bodyPr>
            <a:normAutofit fontScale="62500" lnSpcReduction="20000"/>
          </a:bodyPr>
          <a:lstStyle/>
          <a:p>
            <a:pPr algn="l">
              <a:buNone/>
            </a:pPr>
            <a:r>
              <a:rPr lang="en-US" sz="5700" dirty="0">
                <a:solidFill>
                  <a:schemeClr val="accent4">
                    <a:lumMod val="75000"/>
                  </a:schemeClr>
                </a:solidFill>
              </a:rPr>
              <a:t>:</a:t>
            </a:r>
            <a:r>
              <a:rPr lang="en-US" sz="5700" dirty="0" err="1">
                <a:solidFill>
                  <a:schemeClr val="accent4">
                    <a:lumMod val="75000"/>
                  </a:schemeClr>
                </a:solidFill>
              </a:rPr>
              <a:t>Biguanides</a:t>
            </a:r>
            <a:r>
              <a:rPr lang="en-US" sz="5700" dirty="0">
                <a:solidFill>
                  <a:schemeClr val="accent4">
                    <a:lumMod val="75000"/>
                  </a:schemeClr>
                </a:solidFill>
              </a:rPr>
              <a:t>.</a:t>
            </a:r>
          </a:p>
          <a:p>
            <a:pPr algn="l">
              <a:buNone/>
            </a:pPr>
            <a:r>
              <a:rPr lang="en-US" dirty="0"/>
              <a:t> </a:t>
            </a:r>
          </a:p>
          <a:p>
            <a:pPr algn="l">
              <a:buNone/>
            </a:pPr>
            <a:r>
              <a:rPr lang="en-US" dirty="0"/>
              <a:t>• </a:t>
            </a:r>
            <a:r>
              <a:rPr lang="en-US" b="1" u="sng" dirty="0" err="1">
                <a:solidFill>
                  <a:srgbClr val="FF0000"/>
                </a:solidFill>
              </a:rPr>
              <a:t>Metformin</a:t>
            </a:r>
            <a:r>
              <a:rPr lang="en-US" b="1" u="sng" dirty="0">
                <a:solidFill>
                  <a:srgbClr val="FF0000"/>
                </a:solidFill>
              </a:rPr>
              <a:t> (</a:t>
            </a:r>
            <a:r>
              <a:rPr lang="en-US" b="1" u="sng" dirty="0" err="1">
                <a:solidFill>
                  <a:srgbClr val="FF0000"/>
                </a:solidFill>
              </a:rPr>
              <a:t>Glucophage</a:t>
            </a:r>
            <a:r>
              <a:rPr lang="en-US" b="1" u="sng" dirty="0">
                <a:solidFill>
                  <a:srgbClr val="FF0000"/>
                </a:solidFill>
              </a:rPr>
              <a:t>) 500-2500 mg/dl.</a:t>
            </a:r>
          </a:p>
          <a:p>
            <a:pPr algn="l">
              <a:buNone/>
            </a:pPr>
            <a:r>
              <a:rPr lang="en-US" dirty="0"/>
              <a:t> • </a:t>
            </a:r>
            <a:r>
              <a:rPr lang="en-US" dirty="0" err="1"/>
              <a:t>Metformin</a:t>
            </a:r>
            <a:r>
              <a:rPr lang="en-US" dirty="0"/>
              <a:t> XR (</a:t>
            </a:r>
            <a:r>
              <a:rPr lang="en-US" dirty="0" err="1"/>
              <a:t>Glucophage</a:t>
            </a:r>
            <a:r>
              <a:rPr lang="en-US" dirty="0"/>
              <a:t> XR) 500-2000 mg/dl.</a:t>
            </a:r>
          </a:p>
          <a:p>
            <a:pPr algn="l">
              <a:buNone/>
            </a:pPr>
            <a:r>
              <a:rPr lang="ar-JO" dirty="0" smtClean="0"/>
              <a:t>لا يستخدم لتقليل الوزن </a:t>
            </a:r>
            <a:endParaRPr lang="en-US" dirty="0"/>
          </a:p>
          <a:p>
            <a:pPr algn="l">
              <a:buNone/>
            </a:pPr>
            <a:r>
              <a:rPr lang="en-US" sz="4000" dirty="0">
                <a:solidFill>
                  <a:srgbClr val="00B050"/>
                </a:solidFill>
              </a:rPr>
              <a:t>Taken Daily or BID.</a:t>
            </a:r>
            <a:r>
              <a:rPr lang="en-US" dirty="0"/>
              <a:t> </a:t>
            </a:r>
          </a:p>
          <a:p>
            <a:pPr algn="l">
              <a:buNone/>
            </a:pPr>
            <a:endParaRPr lang="en-US" dirty="0"/>
          </a:p>
          <a:p>
            <a:pPr algn="l">
              <a:buNone/>
            </a:pPr>
            <a:r>
              <a:rPr lang="en-US" dirty="0"/>
              <a:t>❑ Mechanism of action:</a:t>
            </a:r>
          </a:p>
          <a:p>
            <a:pPr algn="l">
              <a:buNone/>
            </a:pPr>
            <a:r>
              <a:rPr lang="en-US" dirty="0"/>
              <a:t> • Decrease </a:t>
            </a:r>
            <a:r>
              <a:rPr lang="en-US" dirty="0" err="1"/>
              <a:t>gluconeogenesis</a:t>
            </a:r>
            <a:r>
              <a:rPr lang="en-US" dirty="0"/>
              <a:t> in liver.</a:t>
            </a:r>
          </a:p>
          <a:p>
            <a:pPr algn="l">
              <a:buNone/>
            </a:pPr>
            <a:r>
              <a:rPr lang="en-US" dirty="0"/>
              <a:t> • Increase insulin sensitivity. </a:t>
            </a:r>
          </a:p>
          <a:p>
            <a:pPr algn="l">
              <a:buNone/>
            </a:pPr>
            <a:endParaRPr lang="en-US" dirty="0"/>
          </a:p>
          <a:p>
            <a:pPr algn="l">
              <a:buNone/>
            </a:pPr>
            <a:r>
              <a:rPr lang="en-US" dirty="0"/>
              <a:t>❑ Advantages:</a:t>
            </a:r>
          </a:p>
          <a:p>
            <a:pPr algn="l">
              <a:buNone/>
            </a:pPr>
            <a:r>
              <a:rPr lang="en-US" dirty="0"/>
              <a:t> • Decreases mortality. </a:t>
            </a:r>
          </a:p>
          <a:p>
            <a:pPr algn="l">
              <a:buNone/>
            </a:pPr>
            <a:r>
              <a:rPr lang="en-US" u="sng" dirty="0"/>
              <a:t>• No hypoglycemia. </a:t>
            </a:r>
          </a:p>
          <a:p>
            <a:pPr algn="l">
              <a:buNone/>
            </a:pPr>
            <a:r>
              <a:rPr lang="en-US" dirty="0"/>
              <a:t>• Lowers insulin levels. </a:t>
            </a:r>
          </a:p>
          <a:p>
            <a:pPr algn="l">
              <a:buNone/>
            </a:pPr>
            <a:r>
              <a:rPr lang="en-US" dirty="0"/>
              <a:t>• Possible weight loss. </a:t>
            </a:r>
          </a:p>
          <a:p>
            <a:pPr algn="l">
              <a:buNone/>
            </a:pPr>
            <a:r>
              <a:rPr lang="en-US" dirty="0"/>
              <a:t>• Improves lipids and endothelial function.</a:t>
            </a:r>
            <a:endParaRPr lang="ar-JO"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buNone/>
            </a:pPr>
            <a:r>
              <a:rPr lang="en-US" dirty="0"/>
              <a:t>Side effects and precautions:</a:t>
            </a:r>
          </a:p>
          <a:p>
            <a:pPr algn="l">
              <a:buNone/>
            </a:pPr>
            <a:r>
              <a:rPr lang="en-US" b="1" u="sng" dirty="0"/>
              <a:t> Nausea and diarrhea</a:t>
            </a:r>
            <a:r>
              <a:rPr lang="en-US" b="1" u="sng" dirty="0" smtClean="0"/>
              <a:t>. (GI upset)</a:t>
            </a:r>
            <a:endParaRPr lang="en-US" b="1" u="sng" dirty="0"/>
          </a:p>
          <a:p>
            <a:pPr algn="l">
              <a:buNone/>
            </a:pPr>
            <a:r>
              <a:rPr lang="en-US" dirty="0"/>
              <a:t> Hold before and after IV contrast for approximately 48 hours .</a:t>
            </a:r>
          </a:p>
          <a:p>
            <a:pPr algn="l">
              <a:buNone/>
            </a:pPr>
            <a:r>
              <a:rPr lang="en-US" dirty="0"/>
              <a:t> Stop if </a:t>
            </a:r>
            <a:r>
              <a:rPr lang="en-US" dirty="0" err="1"/>
              <a:t>creatinine</a:t>
            </a:r>
            <a:r>
              <a:rPr lang="en-US" dirty="0"/>
              <a:t> &gt; 1.4 mg/</a:t>
            </a:r>
            <a:r>
              <a:rPr lang="en-US" dirty="0" err="1"/>
              <a:t>dL</a:t>
            </a:r>
            <a:r>
              <a:rPr lang="en-US" dirty="0"/>
              <a:t> or more in women and 1.5 mg/</a:t>
            </a:r>
            <a:r>
              <a:rPr lang="en-US" dirty="0" err="1"/>
              <a:t>dL</a:t>
            </a:r>
            <a:r>
              <a:rPr lang="en-US" dirty="0"/>
              <a:t> or more in men. </a:t>
            </a:r>
            <a:endParaRPr lang="ar-JO" dirty="0"/>
          </a:p>
          <a:p>
            <a:pPr algn="l">
              <a:buNone/>
            </a:pPr>
            <a:r>
              <a:rPr lang="en-US" dirty="0"/>
              <a:t>Caution with CHF and hepatic </a:t>
            </a:r>
            <a:r>
              <a:rPr lang="en-US" dirty="0" smtClean="0"/>
              <a:t>dysfunction</a:t>
            </a:r>
          </a:p>
          <a:p>
            <a:pPr algn="l">
              <a:buNone/>
            </a:pPr>
            <a:endParaRPr lang="ar-JO"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77500" lnSpcReduction="20000"/>
          </a:bodyPr>
          <a:lstStyle/>
          <a:p>
            <a:pPr algn="l">
              <a:buNone/>
            </a:pPr>
            <a:r>
              <a:rPr lang="en-US" dirty="0" err="1"/>
              <a:t>Metformin</a:t>
            </a:r>
            <a:r>
              <a:rPr lang="en-US" dirty="0"/>
              <a:t> is the </a:t>
            </a:r>
            <a:r>
              <a:rPr lang="en-US" dirty="0">
                <a:solidFill>
                  <a:srgbClr val="00B050"/>
                </a:solidFill>
              </a:rPr>
              <a:t>initial choice </a:t>
            </a:r>
            <a:r>
              <a:rPr lang="en-US" dirty="0"/>
              <a:t>in type 2 diabetes (especially with obesity), and it should be continued if possible when insulin is added. </a:t>
            </a:r>
          </a:p>
          <a:p>
            <a:pPr algn="l">
              <a:buNone/>
            </a:pPr>
            <a:r>
              <a:rPr lang="en-US" dirty="0"/>
              <a:t>• </a:t>
            </a:r>
            <a:r>
              <a:rPr lang="en-US" b="1" u="sng" dirty="0"/>
              <a:t>It is used in metabolic syndrome to </a:t>
            </a:r>
            <a:r>
              <a:rPr lang="en-US" b="1" u="sng" dirty="0">
                <a:solidFill>
                  <a:srgbClr val="00B050"/>
                </a:solidFill>
              </a:rPr>
              <a:t>delay the onset </a:t>
            </a:r>
            <a:r>
              <a:rPr lang="en-US" b="1" u="sng" dirty="0"/>
              <a:t>of diabetes.</a:t>
            </a:r>
          </a:p>
          <a:p>
            <a:pPr algn="l">
              <a:buNone/>
            </a:pPr>
            <a:r>
              <a:rPr lang="en-US" dirty="0"/>
              <a:t> • </a:t>
            </a:r>
            <a:r>
              <a:rPr lang="en-US" b="1" u="sng" dirty="0" err="1"/>
              <a:t>Metformin</a:t>
            </a:r>
            <a:r>
              <a:rPr lang="en-US" b="1" u="sng" dirty="0"/>
              <a:t> decreases circulating androgen levels and increase rates of ovulation in women with </a:t>
            </a:r>
            <a:r>
              <a:rPr lang="en-US" b="1" u="sng" dirty="0">
                <a:solidFill>
                  <a:srgbClr val="00B050"/>
                </a:solidFill>
              </a:rPr>
              <a:t>polycystic ovarian syndrome. </a:t>
            </a:r>
          </a:p>
          <a:p>
            <a:pPr algn="l">
              <a:buNone/>
            </a:pPr>
            <a:r>
              <a:rPr lang="en-US" dirty="0"/>
              <a:t>• Is the only approved oral hypoglycemic for </a:t>
            </a:r>
            <a:r>
              <a:rPr lang="en-US" dirty="0">
                <a:solidFill>
                  <a:srgbClr val="00B050"/>
                </a:solidFill>
              </a:rPr>
              <a:t>children.</a:t>
            </a:r>
            <a:r>
              <a:rPr lang="en-US" dirty="0"/>
              <a:t> </a:t>
            </a:r>
          </a:p>
          <a:p>
            <a:pPr algn="l">
              <a:buNone/>
            </a:pPr>
            <a:r>
              <a:rPr lang="en-US" dirty="0"/>
              <a:t>• Because it is associated with lactic acidosis (mortality 50%), </a:t>
            </a:r>
            <a:r>
              <a:rPr lang="en-US" dirty="0" err="1"/>
              <a:t>metformin</a:t>
            </a:r>
            <a:r>
              <a:rPr lang="en-US" dirty="0"/>
              <a:t> </a:t>
            </a:r>
            <a:r>
              <a:rPr lang="en-US" dirty="0">
                <a:solidFill>
                  <a:srgbClr val="00B050"/>
                </a:solidFill>
              </a:rPr>
              <a:t>cannot be used in patients with renal insufficiency or when using IV contrast material. </a:t>
            </a:r>
          </a:p>
          <a:p>
            <a:pPr algn="l">
              <a:buNone/>
            </a:pPr>
            <a:r>
              <a:rPr lang="en-US" dirty="0"/>
              <a:t>• It is a </a:t>
            </a:r>
            <a:r>
              <a:rPr lang="en-US" dirty="0">
                <a:solidFill>
                  <a:srgbClr val="00B050"/>
                </a:solidFill>
              </a:rPr>
              <a:t>category B in pregnancy</a:t>
            </a:r>
            <a:r>
              <a:rPr lang="en-US" dirty="0"/>
              <a:t> and can be used in children but not while breastfeeding.</a:t>
            </a:r>
          </a:p>
          <a:p>
            <a:pPr algn="l">
              <a:buNone/>
            </a:pPr>
            <a:r>
              <a:rPr lang="en-US" dirty="0"/>
              <a:t> </a:t>
            </a:r>
            <a:r>
              <a:rPr lang="en-US" b="1" u="sng" dirty="0"/>
              <a:t>• </a:t>
            </a:r>
            <a:r>
              <a:rPr lang="en-US" b="1" u="sng" dirty="0" err="1"/>
              <a:t>Metformin</a:t>
            </a:r>
            <a:r>
              <a:rPr lang="en-US" b="1" u="sng" dirty="0"/>
              <a:t> may induce vitamin </a:t>
            </a:r>
            <a:r>
              <a:rPr lang="en-US" b="1" u="sng" dirty="0">
                <a:solidFill>
                  <a:srgbClr val="00B050"/>
                </a:solidFill>
              </a:rPr>
              <a:t>B12 </a:t>
            </a:r>
            <a:r>
              <a:rPr lang="en-US" b="1" u="sng" dirty="0" err="1">
                <a:solidFill>
                  <a:srgbClr val="00B050"/>
                </a:solidFill>
              </a:rPr>
              <a:t>malabsorption</a:t>
            </a:r>
            <a:r>
              <a:rPr lang="en-US" b="1" u="sng" dirty="0"/>
              <a:t>, so regular B12 monitoring is advised</a:t>
            </a:r>
            <a:r>
              <a:rPr lang="en-US" dirty="0"/>
              <a:t>.</a:t>
            </a:r>
            <a:endParaRPr lang="ar-JO"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00792"/>
          </a:xfrm>
        </p:spPr>
        <p:txBody>
          <a:bodyPr>
            <a:normAutofit fontScale="70000" lnSpcReduction="20000"/>
          </a:bodyPr>
          <a:lstStyle/>
          <a:p>
            <a:pPr algn="l">
              <a:buNone/>
            </a:pPr>
            <a:r>
              <a:rPr lang="en-US" sz="5200" dirty="0" err="1">
                <a:solidFill>
                  <a:schemeClr val="accent4">
                    <a:lumMod val="75000"/>
                  </a:schemeClr>
                </a:solidFill>
              </a:rPr>
              <a:t>Sulfonylureas</a:t>
            </a:r>
            <a:r>
              <a:rPr lang="en-US" sz="5200" dirty="0">
                <a:solidFill>
                  <a:schemeClr val="accent4">
                    <a:lumMod val="75000"/>
                  </a:schemeClr>
                </a:solidFill>
              </a:rPr>
              <a:t>.</a:t>
            </a:r>
            <a:r>
              <a:rPr lang="en-US" dirty="0"/>
              <a:t> </a:t>
            </a:r>
            <a:r>
              <a:rPr lang="en-US" dirty="0" smtClean="0"/>
              <a:t>  </a:t>
            </a:r>
            <a:endParaRPr lang="en-US" dirty="0"/>
          </a:p>
          <a:p>
            <a:pPr algn="l">
              <a:buNone/>
            </a:pPr>
            <a:r>
              <a:rPr lang="en-US" dirty="0"/>
              <a:t>• </a:t>
            </a:r>
            <a:r>
              <a:rPr lang="en-US" dirty="0" err="1"/>
              <a:t>Glipizide</a:t>
            </a:r>
            <a:r>
              <a:rPr lang="en-US" dirty="0"/>
              <a:t>(</a:t>
            </a:r>
            <a:r>
              <a:rPr lang="en-US" dirty="0" err="1"/>
              <a:t>Glucotrol</a:t>
            </a:r>
            <a:r>
              <a:rPr lang="en-US" dirty="0"/>
              <a:t>) 5-40 </a:t>
            </a:r>
            <a:r>
              <a:rPr lang="en-US" dirty="0" err="1"/>
              <a:t>md</a:t>
            </a:r>
            <a:r>
              <a:rPr lang="en-US" dirty="0"/>
              <a:t>/dl.</a:t>
            </a:r>
          </a:p>
          <a:p>
            <a:pPr algn="l">
              <a:buNone/>
            </a:pPr>
            <a:r>
              <a:rPr lang="en-US" dirty="0"/>
              <a:t> • </a:t>
            </a:r>
            <a:r>
              <a:rPr lang="en-US" dirty="0" err="1"/>
              <a:t>Glipizide</a:t>
            </a:r>
            <a:r>
              <a:rPr lang="en-US" dirty="0"/>
              <a:t> XL (</a:t>
            </a:r>
            <a:r>
              <a:rPr lang="en-US" dirty="0" err="1"/>
              <a:t>Glucotrol</a:t>
            </a:r>
            <a:r>
              <a:rPr lang="en-US" dirty="0"/>
              <a:t> XL) 2. 5-20 mg/dl.</a:t>
            </a:r>
          </a:p>
          <a:p>
            <a:pPr algn="l">
              <a:buNone/>
            </a:pPr>
            <a:r>
              <a:rPr lang="en-US" dirty="0"/>
              <a:t> • </a:t>
            </a:r>
            <a:r>
              <a:rPr lang="en-US" dirty="0" err="1"/>
              <a:t>Glyburide</a:t>
            </a:r>
            <a:r>
              <a:rPr lang="en-US" dirty="0"/>
              <a:t> (</a:t>
            </a:r>
            <a:r>
              <a:rPr lang="en-US" dirty="0" err="1"/>
              <a:t>DiaBeta</a:t>
            </a:r>
            <a:r>
              <a:rPr lang="en-US" dirty="0"/>
              <a:t>, </a:t>
            </a:r>
            <a:r>
              <a:rPr lang="en-US" dirty="0" err="1"/>
              <a:t>Micronase</a:t>
            </a:r>
            <a:r>
              <a:rPr lang="en-US" dirty="0"/>
              <a:t>) 2.5-20 mg/dl. </a:t>
            </a:r>
          </a:p>
          <a:p>
            <a:pPr algn="l">
              <a:buNone/>
            </a:pPr>
            <a:r>
              <a:rPr lang="en-US" dirty="0"/>
              <a:t>• </a:t>
            </a:r>
            <a:r>
              <a:rPr lang="en-US" dirty="0" err="1"/>
              <a:t>Glyburide</a:t>
            </a:r>
            <a:r>
              <a:rPr lang="en-US" dirty="0"/>
              <a:t> micronized (</a:t>
            </a:r>
            <a:r>
              <a:rPr lang="en-US" dirty="0" err="1"/>
              <a:t>Glynase</a:t>
            </a:r>
            <a:r>
              <a:rPr lang="en-US" dirty="0"/>
              <a:t>) 1-8 mg/dl. </a:t>
            </a:r>
          </a:p>
          <a:p>
            <a:pPr algn="l">
              <a:buNone/>
            </a:pPr>
            <a:r>
              <a:rPr lang="en-US" dirty="0"/>
              <a:t>• </a:t>
            </a:r>
            <a:r>
              <a:rPr lang="en-US" dirty="0" err="1"/>
              <a:t>Glimeperide</a:t>
            </a:r>
            <a:r>
              <a:rPr lang="en-US" dirty="0"/>
              <a:t> (</a:t>
            </a:r>
            <a:r>
              <a:rPr lang="en-US" b="1" u="sng" dirty="0" err="1"/>
              <a:t>Amaryl</a:t>
            </a:r>
            <a:r>
              <a:rPr lang="en-US" dirty="0"/>
              <a:t>) 1-6 mg/dl</a:t>
            </a:r>
            <a:r>
              <a:rPr lang="en-US" dirty="0" smtClean="0"/>
              <a:t>. </a:t>
            </a:r>
            <a:r>
              <a:rPr lang="ar-JO" dirty="0" smtClean="0"/>
              <a:t>اعرفه</a:t>
            </a:r>
            <a:endParaRPr lang="en-US" dirty="0"/>
          </a:p>
          <a:p>
            <a:pPr algn="l">
              <a:buNone/>
            </a:pPr>
            <a:endParaRPr lang="en-US" dirty="0"/>
          </a:p>
          <a:p>
            <a:pPr algn="l">
              <a:buNone/>
            </a:pPr>
            <a:r>
              <a:rPr lang="en-US" sz="4600" dirty="0">
                <a:solidFill>
                  <a:srgbClr val="00B050"/>
                </a:solidFill>
              </a:rPr>
              <a:t> • Taken daily or BID.</a:t>
            </a:r>
          </a:p>
          <a:p>
            <a:pPr algn="l">
              <a:buNone/>
            </a:pPr>
            <a:endParaRPr lang="en-US" dirty="0"/>
          </a:p>
          <a:p>
            <a:pPr algn="l">
              <a:buNone/>
            </a:pPr>
            <a:r>
              <a:rPr lang="en-US" dirty="0"/>
              <a:t> ❑ Mechanism of action: </a:t>
            </a:r>
          </a:p>
          <a:p>
            <a:pPr algn="l">
              <a:buNone/>
            </a:pPr>
            <a:r>
              <a:rPr lang="en-US" dirty="0"/>
              <a:t>• </a:t>
            </a:r>
            <a:r>
              <a:rPr lang="en-US" u="sng" dirty="0"/>
              <a:t>Induce insulin secretion from pancreatic B cells (</a:t>
            </a:r>
            <a:r>
              <a:rPr lang="en-US" u="sng" dirty="0" err="1"/>
              <a:t>secretagogue</a:t>
            </a:r>
            <a:r>
              <a:rPr lang="en-US" u="sng" dirty="0"/>
              <a:t>). </a:t>
            </a:r>
          </a:p>
          <a:p>
            <a:pPr algn="l">
              <a:buNone/>
            </a:pPr>
            <a:endParaRPr lang="en-US" dirty="0"/>
          </a:p>
          <a:p>
            <a:pPr algn="l">
              <a:buNone/>
            </a:pPr>
            <a:r>
              <a:rPr lang="en-US" dirty="0"/>
              <a:t>❑ Advantages:</a:t>
            </a:r>
          </a:p>
          <a:p>
            <a:pPr algn="l">
              <a:buNone/>
            </a:pPr>
            <a:r>
              <a:rPr lang="en-US" dirty="0"/>
              <a:t> • Can be used in renal failure except </a:t>
            </a:r>
            <a:r>
              <a:rPr lang="en-US" dirty="0" err="1"/>
              <a:t>Glyburide</a:t>
            </a:r>
            <a:r>
              <a:rPr lang="en-US" dirty="0"/>
              <a:t>.</a:t>
            </a:r>
          </a:p>
          <a:p>
            <a:pPr algn="l">
              <a:buNone/>
            </a:pPr>
            <a:r>
              <a:rPr lang="en-US" dirty="0"/>
              <a:t> • Can be used in hepatic failure.</a:t>
            </a:r>
            <a:endParaRPr lang="ar-JO"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fontScale="92500" lnSpcReduction="10000"/>
          </a:bodyPr>
          <a:lstStyle/>
          <a:p>
            <a:pPr algn="l">
              <a:buNone/>
            </a:pPr>
            <a:r>
              <a:rPr lang="en-US" dirty="0"/>
              <a:t>Side effects and precaution: </a:t>
            </a:r>
          </a:p>
          <a:p>
            <a:pPr algn="l">
              <a:buNone/>
            </a:pPr>
            <a:r>
              <a:rPr lang="en-US" dirty="0"/>
              <a:t>• </a:t>
            </a:r>
            <a:r>
              <a:rPr lang="en-US" b="1" i="1" dirty="0"/>
              <a:t>Hypoglycemia. </a:t>
            </a:r>
          </a:p>
          <a:p>
            <a:pPr algn="l">
              <a:buNone/>
            </a:pPr>
            <a:r>
              <a:rPr lang="en-US" b="1" i="1" dirty="0"/>
              <a:t>• Weight gain. </a:t>
            </a:r>
          </a:p>
          <a:p>
            <a:pPr algn="l">
              <a:buNone/>
            </a:pPr>
            <a:r>
              <a:rPr lang="en-US" dirty="0"/>
              <a:t>▪ </a:t>
            </a:r>
            <a:r>
              <a:rPr lang="en-US" u="sng" dirty="0"/>
              <a:t>They should be taken with in </a:t>
            </a:r>
            <a:r>
              <a:rPr lang="en-US" u="sng" dirty="0">
                <a:solidFill>
                  <a:srgbClr val="00B050"/>
                </a:solidFill>
              </a:rPr>
              <a:t>30 min before </a:t>
            </a:r>
            <a:r>
              <a:rPr lang="en-US" u="sng" dirty="0"/>
              <a:t>meals to induce insulin secretion.</a:t>
            </a:r>
          </a:p>
          <a:p>
            <a:pPr algn="l">
              <a:buNone/>
            </a:pPr>
            <a:r>
              <a:rPr lang="en-US" dirty="0"/>
              <a:t> ▪ Approximately </a:t>
            </a:r>
            <a:r>
              <a:rPr lang="en-US" dirty="0">
                <a:solidFill>
                  <a:srgbClr val="00B050"/>
                </a:solidFill>
              </a:rPr>
              <a:t>20% of patients will not respond, </a:t>
            </a:r>
            <a:r>
              <a:rPr lang="en-US" dirty="0"/>
              <a:t>and </a:t>
            </a:r>
            <a:r>
              <a:rPr lang="en-US" dirty="0" err="1"/>
              <a:t>sulfonylureas</a:t>
            </a:r>
            <a:r>
              <a:rPr lang="en-US" dirty="0"/>
              <a:t> lose efficacy over time.</a:t>
            </a:r>
          </a:p>
          <a:p>
            <a:pPr algn="l">
              <a:buNone/>
            </a:pPr>
            <a:r>
              <a:rPr lang="en-US" dirty="0"/>
              <a:t> </a:t>
            </a:r>
            <a:r>
              <a:rPr lang="en-US" dirty="0">
                <a:solidFill>
                  <a:srgbClr val="00B050"/>
                </a:solidFill>
              </a:rPr>
              <a:t>▪ </a:t>
            </a:r>
            <a:r>
              <a:rPr lang="en-US" dirty="0" err="1">
                <a:solidFill>
                  <a:srgbClr val="00B050"/>
                </a:solidFill>
              </a:rPr>
              <a:t>Glyburide</a:t>
            </a:r>
            <a:r>
              <a:rPr lang="en-US" dirty="0">
                <a:solidFill>
                  <a:srgbClr val="00B050"/>
                </a:solidFill>
              </a:rPr>
              <a:t> has the greatest potential for hypoglycemia and cannot be used in renal failure, but it is a category B in pregnancy.</a:t>
            </a:r>
          </a:p>
          <a:p>
            <a:pPr algn="l">
              <a:buNone/>
            </a:pPr>
            <a:r>
              <a:rPr lang="en-US" dirty="0"/>
              <a:t> ▪ In patients who are not responding at one half the maximum dose, an alternative agent or combination therapy should be considered.</a:t>
            </a:r>
            <a:endParaRPr lang="ar-J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892257753"/>
              </p:ext>
            </p:extLst>
          </p:nvPr>
        </p:nvGraphicFramePr>
        <p:xfrm>
          <a:off x="381000" y="213320"/>
          <a:ext cx="8229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D895808B-9A5B-4B2D-932B-E2A60ADD10E7}"/>
                                            </p:graphicEl>
                                          </p:spTgt>
                                        </p:tgtEl>
                                        <p:attrNameLst>
                                          <p:attrName>style.visibility</p:attrName>
                                        </p:attrNameLst>
                                      </p:cBhvr>
                                      <p:to>
                                        <p:strVal val="visible"/>
                                      </p:to>
                                    </p:set>
                                    <p:animEffect transition="in" filter="wipe(left)">
                                      <p:cBhvr>
                                        <p:cTn id="7" dur="500"/>
                                        <p:tgtEl>
                                          <p:spTgt spid="4">
                                            <p:graphicEl>
                                              <a:dgm id="{D895808B-9A5B-4B2D-932B-E2A60ADD10E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B4BF692C-F289-4475-B480-DFEA02DBB577}"/>
                                            </p:graphicEl>
                                          </p:spTgt>
                                        </p:tgtEl>
                                        <p:attrNameLst>
                                          <p:attrName>style.visibility</p:attrName>
                                        </p:attrNameLst>
                                      </p:cBhvr>
                                      <p:to>
                                        <p:strVal val="visible"/>
                                      </p:to>
                                    </p:set>
                                    <p:animEffect transition="in" filter="wipe(left)">
                                      <p:cBhvr>
                                        <p:cTn id="12" dur="500"/>
                                        <p:tgtEl>
                                          <p:spTgt spid="4">
                                            <p:graphicEl>
                                              <a:dgm id="{B4BF692C-F289-4475-B480-DFEA02DBB577}"/>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graphicEl>
                                              <a:dgm id="{49028519-8EA5-49B0-86F1-7B4E308DF2B2}"/>
                                            </p:graphicEl>
                                          </p:spTgt>
                                        </p:tgtEl>
                                        <p:attrNameLst>
                                          <p:attrName>style.visibility</p:attrName>
                                        </p:attrNameLst>
                                      </p:cBhvr>
                                      <p:to>
                                        <p:strVal val="visible"/>
                                      </p:to>
                                    </p:set>
                                    <p:animEffect transition="in" filter="wipe(left)">
                                      <p:cBhvr>
                                        <p:cTn id="15" dur="500"/>
                                        <p:tgtEl>
                                          <p:spTgt spid="4">
                                            <p:graphicEl>
                                              <a:dgm id="{49028519-8EA5-49B0-86F1-7B4E308DF2B2}"/>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graphicEl>
                                              <a:dgm id="{7D626254-73F9-45F5-BDF5-294188C3FAE7}"/>
                                            </p:graphicEl>
                                          </p:spTgt>
                                        </p:tgtEl>
                                        <p:attrNameLst>
                                          <p:attrName>style.visibility</p:attrName>
                                        </p:attrNameLst>
                                      </p:cBhvr>
                                      <p:to>
                                        <p:strVal val="visible"/>
                                      </p:to>
                                    </p:set>
                                    <p:animEffect transition="in" filter="wipe(left)">
                                      <p:cBhvr>
                                        <p:cTn id="18" dur="500"/>
                                        <p:tgtEl>
                                          <p:spTgt spid="4">
                                            <p:graphicEl>
                                              <a:dgm id="{7D626254-73F9-45F5-BDF5-294188C3FAE7}"/>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graphicEl>
                                              <a:dgm id="{74864F9F-4138-4338-A0B0-FDE0F7B8CE48}"/>
                                            </p:graphicEl>
                                          </p:spTgt>
                                        </p:tgtEl>
                                        <p:attrNameLst>
                                          <p:attrName>style.visibility</p:attrName>
                                        </p:attrNameLst>
                                      </p:cBhvr>
                                      <p:to>
                                        <p:strVal val="visible"/>
                                      </p:to>
                                    </p:set>
                                    <p:animEffect transition="in" filter="wipe(left)">
                                      <p:cBhvr>
                                        <p:cTn id="21" dur="500"/>
                                        <p:tgtEl>
                                          <p:spTgt spid="4">
                                            <p:graphicEl>
                                              <a:dgm id="{74864F9F-4138-4338-A0B0-FDE0F7B8CE48}"/>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graphicEl>
                                              <a:dgm id="{A26F85FF-AF1E-491A-944C-30EBBA139B30}"/>
                                            </p:graphicEl>
                                          </p:spTgt>
                                        </p:tgtEl>
                                        <p:attrNameLst>
                                          <p:attrName>style.visibility</p:attrName>
                                        </p:attrNameLst>
                                      </p:cBhvr>
                                      <p:to>
                                        <p:strVal val="visible"/>
                                      </p:to>
                                    </p:set>
                                    <p:animEffect transition="in" filter="wipe(left)">
                                      <p:cBhvr>
                                        <p:cTn id="24" dur="500"/>
                                        <p:tgtEl>
                                          <p:spTgt spid="4">
                                            <p:graphicEl>
                                              <a:dgm id="{A26F85FF-AF1E-491A-944C-30EBBA139B30}"/>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graphicEl>
                                              <a:dgm id="{81DB71B2-4714-43F9-9090-3A142D3FB22E}"/>
                                            </p:graphicEl>
                                          </p:spTgt>
                                        </p:tgtEl>
                                        <p:attrNameLst>
                                          <p:attrName>style.visibility</p:attrName>
                                        </p:attrNameLst>
                                      </p:cBhvr>
                                      <p:to>
                                        <p:strVal val="visible"/>
                                      </p:to>
                                    </p:set>
                                    <p:animEffect transition="in" filter="wipe(left)">
                                      <p:cBhvr>
                                        <p:cTn id="27" dur="500"/>
                                        <p:tgtEl>
                                          <p:spTgt spid="4">
                                            <p:graphicEl>
                                              <a:dgm id="{81DB71B2-4714-43F9-9090-3A142D3FB22E}"/>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graphicEl>
                                              <a:dgm id="{82AAE859-32DF-4B5A-9EB4-809EE0C2C9BF}"/>
                                            </p:graphicEl>
                                          </p:spTgt>
                                        </p:tgtEl>
                                        <p:attrNameLst>
                                          <p:attrName>style.visibility</p:attrName>
                                        </p:attrNameLst>
                                      </p:cBhvr>
                                      <p:to>
                                        <p:strVal val="visible"/>
                                      </p:to>
                                    </p:set>
                                    <p:animEffect transition="in" filter="wipe(left)">
                                      <p:cBhvr>
                                        <p:cTn id="30" dur="500"/>
                                        <p:tgtEl>
                                          <p:spTgt spid="4">
                                            <p:graphicEl>
                                              <a:dgm id="{82AAE859-32DF-4B5A-9EB4-809EE0C2C9BF}"/>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graphicEl>
                                              <a:dgm id="{272CFC89-D160-401E-A6AD-23377773A98B}"/>
                                            </p:graphicEl>
                                          </p:spTgt>
                                        </p:tgtEl>
                                        <p:attrNameLst>
                                          <p:attrName>style.visibility</p:attrName>
                                        </p:attrNameLst>
                                      </p:cBhvr>
                                      <p:to>
                                        <p:strVal val="visible"/>
                                      </p:to>
                                    </p:set>
                                    <p:animEffect transition="in" filter="wipe(left)">
                                      <p:cBhvr>
                                        <p:cTn id="33" dur="500"/>
                                        <p:tgtEl>
                                          <p:spTgt spid="4">
                                            <p:graphicEl>
                                              <a:dgm id="{272CFC89-D160-401E-A6AD-23377773A9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fontScale="85000" lnSpcReduction="20000"/>
          </a:bodyPr>
          <a:lstStyle/>
          <a:p>
            <a:pPr algn="l">
              <a:buNone/>
            </a:pPr>
            <a:r>
              <a:rPr lang="en-US" sz="4200" dirty="0">
                <a:solidFill>
                  <a:srgbClr val="7030A0"/>
                </a:solidFill>
              </a:rPr>
              <a:t>3. </a:t>
            </a:r>
            <a:r>
              <a:rPr lang="en-US" sz="4200" dirty="0" err="1">
                <a:solidFill>
                  <a:srgbClr val="7030A0"/>
                </a:solidFill>
              </a:rPr>
              <a:t>Meglitinides</a:t>
            </a:r>
            <a:r>
              <a:rPr lang="en-US" sz="4200" dirty="0">
                <a:solidFill>
                  <a:srgbClr val="7030A0"/>
                </a:solidFill>
              </a:rPr>
              <a:t>: </a:t>
            </a:r>
            <a:r>
              <a:rPr lang="en-US" sz="4200" dirty="0" smtClean="0">
                <a:solidFill>
                  <a:srgbClr val="7030A0"/>
                </a:solidFill>
              </a:rPr>
              <a:t> </a:t>
            </a:r>
            <a:r>
              <a:rPr lang="ar-JO" sz="4200" dirty="0" smtClean="0">
                <a:solidFill>
                  <a:srgbClr val="7030A0"/>
                </a:solidFill>
              </a:rPr>
              <a:t>انسى</a:t>
            </a:r>
            <a:endParaRPr lang="en-US" sz="4200" dirty="0">
              <a:solidFill>
                <a:srgbClr val="7030A0"/>
              </a:solidFill>
            </a:endParaRPr>
          </a:p>
          <a:p>
            <a:pPr algn="l">
              <a:buNone/>
            </a:pPr>
            <a:r>
              <a:rPr lang="en-US" dirty="0"/>
              <a:t>• </a:t>
            </a:r>
            <a:r>
              <a:rPr lang="en-US" dirty="0" err="1"/>
              <a:t>Repaglinide</a:t>
            </a:r>
            <a:r>
              <a:rPr lang="en-US" dirty="0"/>
              <a:t> (</a:t>
            </a:r>
            <a:r>
              <a:rPr lang="en-US" dirty="0" err="1"/>
              <a:t>Prandin</a:t>
            </a:r>
            <a:r>
              <a:rPr lang="en-US" dirty="0"/>
              <a:t>) 1.5-16 mg/dl.</a:t>
            </a:r>
          </a:p>
          <a:p>
            <a:pPr algn="l">
              <a:buNone/>
            </a:pPr>
            <a:r>
              <a:rPr lang="en-US" dirty="0"/>
              <a:t> • </a:t>
            </a:r>
            <a:r>
              <a:rPr lang="en-US" dirty="0" err="1"/>
              <a:t>Natiglinide</a:t>
            </a:r>
            <a:r>
              <a:rPr lang="en-US" dirty="0"/>
              <a:t> (</a:t>
            </a:r>
            <a:r>
              <a:rPr lang="en-US" dirty="0" err="1"/>
              <a:t>Starlix</a:t>
            </a:r>
            <a:r>
              <a:rPr lang="en-US" dirty="0"/>
              <a:t>) 180-360 mg/dl. </a:t>
            </a:r>
          </a:p>
          <a:p>
            <a:pPr algn="l">
              <a:buNone/>
            </a:pPr>
            <a:r>
              <a:rPr lang="en-US" dirty="0"/>
              <a:t>• </a:t>
            </a:r>
            <a:r>
              <a:rPr lang="en-US" sz="4200" dirty="0">
                <a:solidFill>
                  <a:srgbClr val="00B050"/>
                </a:solidFill>
              </a:rPr>
              <a:t>Taken TID . </a:t>
            </a:r>
          </a:p>
          <a:p>
            <a:pPr algn="l">
              <a:buNone/>
            </a:pPr>
            <a:endParaRPr lang="en-US" dirty="0"/>
          </a:p>
          <a:p>
            <a:pPr algn="l">
              <a:buNone/>
            </a:pPr>
            <a:r>
              <a:rPr lang="en-US" dirty="0"/>
              <a:t>❑ Mechanism of action:</a:t>
            </a:r>
          </a:p>
          <a:p>
            <a:pPr algn="l">
              <a:buNone/>
            </a:pPr>
            <a:r>
              <a:rPr lang="en-US" dirty="0"/>
              <a:t> • induce secretion of insulin from pancreatic beta cells (</a:t>
            </a:r>
            <a:r>
              <a:rPr lang="en-US" dirty="0" err="1"/>
              <a:t>secretagogue</a:t>
            </a:r>
            <a:r>
              <a:rPr lang="en-US" dirty="0"/>
              <a:t>).</a:t>
            </a:r>
          </a:p>
          <a:p>
            <a:pPr algn="l">
              <a:buNone/>
            </a:pPr>
            <a:endParaRPr lang="en-US" dirty="0"/>
          </a:p>
          <a:p>
            <a:pPr algn="l">
              <a:buNone/>
            </a:pPr>
            <a:r>
              <a:rPr lang="en-US" dirty="0"/>
              <a:t> ❑ Advantages: </a:t>
            </a:r>
          </a:p>
          <a:p>
            <a:pPr algn="l">
              <a:buNone/>
            </a:pPr>
            <a:r>
              <a:rPr lang="en-US" dirty="0"/>
              <a:t>• Rapid onset. </a:t>
            </a:r>
          </a:p>
          <a:p>
            <a:pPr algn="l">
              <a:buNone/>
            </a:pPr>
            <a:r>
              <a:rPr lang="en-US" dirty="0"/>
              <a:t>• Short half-life. </a:t>
            </a:r>
          </a:p>
          <a:p>
            <a:pPr algn="l">
              <a:buNone/>
            </a:pPr>
            <a:r>
              <a:rPr lang="en-US" dirty="0"/>
              <a:t>• Can be used in renal insufficiency</a:t>
            </a:r>
            <a:endParaRPr lang="ar-JO"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85000" lnSpcReduction="20000"/>
          </a:bodyPr>
          <a:lstStyle/>
          <a:p>
            <a:pPr algn="l">
              <a:buNone/>
            </a:pPr>
            <a:r>
              <a:rPr lang="en-US" dirty="0"/>
              <a:t>Side Effects and precaution: </a:t>
            </a:r>
          </a:p>
          <a:p>
            <a:pPr algn="l">
              <a:buNone/>
            </a:pPr>
            <a:r>
              <a:rPr lang="en-US" dirty="0"/>
              <a:t>• Caution in hepatic insufficiency. </a:t>
            </a:r>
          </a:p>
          <a:p>
            <a:pPr algn="l">
              <a:buNone/>
            </a:pPr>
            <a:r>
              <a:rPr lang="en-US" dirty="0"/>
              <a:t>• Hypoglycemia . </a:t>
            </a:r>
          </a:p>
          <a:p>
            <a:pPr algn="l">
              <a:buNone/>
            </a:pPr>
            <a:endParaRPr lang="en-US" dirty="0"/>
          </a:p>
          <a:p>
            <a:pPr algn="l">
              <a:buNone/>
            </a:pPr>
            <a:r>
              <a:rPr lang="en-US" dirty="0"/>
              <a:t>❑ These rapid-acting medications are taken only with meals and are </a:t>
            </a:r>
            <a:r>
              <a:rPr lang="en-US" dirty="0">
                <a:solidFill>
                  <a:srgbClr val="00B050"/>
                </a:solidFill>
              </a:rPr>
              <a:t>useful in patients whose fasting glucose levels are well controlled but who have high postprandial values or for patients who eat few or irregular meals</a:t>
            </a:r>
            <a:r>
              <a:rPr lang="en-US" dirty="0"/>
              <a:t>. </a:t>
            </a:r>
          </a:p>
          <a:p>
            <a:pPr algn="l">
              <a:buNone/>
            </a:pPr>
            <a:endParaRPr lang="en-US" dirty="0"/>
          </a:p>
          <a:p>
            <a:pPr algn="l">
              <a:buNone/>
            </a:pPr>
            <a:r>
              <a:rPr lang="en-US" dirty="0"/>
              <a:t>❑ The mechanism of action of the </a:t>
            </a:r>
            <a:r>
              <a:rPr lang="en-US" dirty="0" err="1"/>
              <a:t>Meglitinides</a:t>
            </a:r>
            <a:r>
              <a:rPr lang="en-US" dirty="0"/>
              <a:t> closely resembles that of the </a:t>
            </a:r>
            <a:r>
              <a:rPr lang="en-US" dirty="0" err="1"/>
              <a:t>sulfonylureas</a:t>
            </a:r>
            <a:r>
              <a:rPr lang="en-US" dirty="0"/>
              <a:t>. The </a:t>
            </a:r>
            <a:r>
              <a:rPr lang="en-US" dirty="0" err="1"/>
              <a:t>Meglitinides</a:t>
            </a:r>
            <a:r>
              <a:rPr lang="en-US" dirty="0"/>
              <a:t> stimulate the release of insulin from the pancreatic beta cells.</a:t>
            </a:r>
            <a:endParaRPr lang="ar-JO"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fontScale="62500" lnSpcReduction="20000"/>
          </a:bodyPr>
          <a:lstStyle/>
          <a:p>
            <a:pPr algn="l">
              <a:buNone/>
            </a:pPr>
            <a:r>
              <a:rPr lang="en-US" sz="6300" dirty="0" err="1">
                <a:solidFill>
                  <a:srgbClr val="7030A0"/>
                </a:solidFill>
              </a:rPr>
              <a:t>Thiazolidinediones</a:t>
            </a:r>
            <a:r>
              <a:rPr lang="en-US" sz="6300" dirty="0">
                <a:solidFill>
                  <a:srgbClr val="7030A0"/>
                </a:solidFill>
              </a:rPr>
              <a:t>(</a:t>
            </a:r>
            <a:r>
              <a:rPr lang="en-US" sz="6300" dirty="0" err="1">
                <a:solidFill>
                  <a:srgbClr val="7030A0"/>
                </a:solidFill>
              </a:rPr>
              <a:t>Glitazones</a:t>
            </a:r>
            <a:r>
              <a:rPr lang="en-US" sz="6300" dirty="0">
                <a:solidFill>
                  <a:srgbClr val="7030A0"/>
                </a:solidFill>
              </a:rPr>
              <a:t> ,.4 TZD</a:t>
            </a:r>
            <a:r>
              <a:rPr lang="en-US" dirty="0" smtClean="0"/>
              <a:t>)</a:t>
            </a:r>
            <a:r>
              <a:rPr lang="ar-JO" dirty="0" smtClean="0"/>
              <a:t> انسى</a:t>
            </a:r>
            <a:endParaRPr lang="en-US" dirty="0"/>
          </a:p>
          <a:p>
            <a:pPr algn="l">
              <a:buNone/>
            </a:pPr>
            <a:r>
              <a:rPr lang="en-US" dirty="0"/>
              <a:t> • </a:t>
            </a:r>
            <a:r>
              <a:rPr lang="en-US" dirty="0" err="1"/>
              <a:t>Pioglitazone</a:t>
            </a:r>
            <a:r>
              <a:rPr lang="en-US" dirty="0"/>
              <a:t> (</a:t>
            </a:r>
            <a:r>
              <a:rPr lang="en-US" dirty="0" err="1"/>
              <a:t>Actos</a:t>
            </a:r>
            <a:r>
              <a:rPr lang="en-US" dirty="0"/>
              <a:t>) 15-45 mg/dl. </a:t>
            </a:r>
          </a:p>
          <a:p>
            <a:pPr algn="l">
              <a:buNone/>
            </a:pPr>
            <a:r>
              <a:rPr lang="en-US" dirty="0"/>
              <a:t>• </a:t>
            </a:r>
            <a:r>
              <a:rPr lang="en-US" dirty="0" err="1"/>
              <a:t>Rosiglitazone</a:t>
            </a:r>
            <a:r>
              <a:rPr lang="en-US" dirty="0"/>
              <a:t> (</a:t>
            </a:r>
            <a:r>
              <a:rPr lang="en-US" dirty="0" err="1"/>
              <a:t>Avandia</a:t>
            </a:r>
            <a:r>
              <a:rPr lang="en-US" dirty="0"/>
              <a:t>) 4-5 mg/dl.</a:t>
            </a:r>
          </a:p>
          <a:p>
            <a:pPr algn="l">
              <a:buNone/>
            </a:pPr>
            <a:r>
              <a:rPr lang="en-US" sz="5100" dirty="0">
                <a:solidFill>
                  <a:srgbClr val="00B050"/>
                </a:solidFill>
              </a:rPr>
              <a:t> • Daily dosing. </a:t>
            </a:r>
          </a:p>
          <a:p>
            <a:pPr algn="l">
              <a:buNone/>
            </a:pPr>
            <a:endParaRPr lang="en-US" dirty="0"/>
          </a:p>
          <a:p>
            <a:pPr algn="l">
              <a:buNone/>
            </a:pPr>
            <a:r>
              <a:rPr lang="en-US" dirty="0"/>
              <a:t>❑ Mechanism of action: </a:t>
            </a:r>
          </a:p>
          <a:p>
            <a:pPr algn="l">
              <a:buNone/>
            </a:pPr>
            <a:r>
              <a:rPr lang="en-US" dirty="0"/>
              <a:t>• Insulin sensitizers in muscle and adipose tissue.</a:t>
            </a:r>
          </a:p>
          <a:p>
            <a:pPr algn="l">
              <a:buNone/>
            </a:pPr>
            <a:endParaRPr lang="en-US" dirty="0"/>
          </a:p>
          <a:p>
            <a:pPr algn="l">
              <a:buNone/>
            </a:pPr>
            <a:r>
              <a:rPr lang="en-US" dirty="0"/>
              <a:t> ❑ Side effects and precaution:</a:t>
            </a:r>
          </a:p>
          <a:p>
            <a:pPr algn="l">
              <a:buNone/>
            </a:pPr>
            <a:r>
              <a:rPr lang="en-US" dirty="0"/>
              <a:t> • Do not use in class III or IV heart failure. </a:t>
            </a:r>
          </a:p>
          <a:p>
            <a:pPr algn="l">
              <a:buNone/>
            </a:pPr>
            <a:r>
              <a:rPr lang="en-US" dirty="0"/>
              <a:t>• Monitor liver function test. </a:t>
            </a:r>
          </a:p>
          <a:p>
            <a:pPr algn="l">
              <a:buNone/>
            </a:pPr>
            <a:r>
              <a:rPr lang="en-US" dirty="0"/>
              <a:t>• Edema.</a:t>
            </a:r>
          </a:p>
          <a:p>
            <a:pPr algn="l">
              <a:buNone/>
            </a:pPr>
            <a:r>
              <a:rPr lang="en-US" dirty="0"/>
              <a:t> • Weight gain . </a:t>
            </a:r>
          </a:p>
          <a:p>
            <a:pPr algn="l">
              <a:buNone/>
            </a:pPr>
            <a:endParaRPr lang="en-US" dirty="0"/>
          </a:p>
          <a:p>
            <a:pPr algn="l">
              <a:buNone/>
            </a:pPr>
            <a:r>
              <a:rPr lang="en-US" dirty="0"/>
              <a:t>❑ Advantages: </a:t>
            </a:r>
          </a:p>
          <a:p>
            <a:pPr algn="l">
              <a:buNone/>
            </a:pPr>
            <a:r>
              <a:rPr lang="en-US" dirty="0"/>
              <a:t>• Not associated with hypoglycemia when is used as </a:t>
            </a:r>
            <a:r>
              <a:rPr lang="en-US" dirty="0" err="1"/>
              <a:t>monotherapy</a:t>
            </a:r>
            <a:r>
              <a:rPr lang="en-US" dirty="0"/>
              <a:t>.</a:t>
            </a:r>
            <a:endParaRPr lang="ar-JO"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77500" lnSpcReduction="20000"/>
          </a:bodyPr>
          <a:lstStyle/>
          <a:p>
            <a:pPr algn="l">
              <a:buNone/>
            </a:pPr>
            <a:r>
              <a:rPr lang="en-US" dirty="0"/>
              <a:t>These agents are useful as an </a:t>
            </a:r>
            <a:r>
              <a:rPr lang="en-US" dirty="0">
                <a:solidFill>
                  <a:srgbClr val="00B050"/>
                </a:solidFill>
              </a:rPr>
              <a:t>adjunct medication or with marked insulin resistance.</a:t>
            </a:r>
          </a:p>
          <a:p>
            <a:pPr algn="l">
              <a:buNone/>
            </a:pPr>
            <a:r>
              <a:rPr lang="en-US" dirty="0"/>
              <a:t> • </a:t>
            </a:r>
            <a:r>
              <a:rPr lang="en-US" dirty="0" err="1"/>
              <a:t>Pioglitazone</a:t>
            </a:r>
            <a:r>
              <a:rPr lang="en-US" dirty="0"/>
              <a:t> decreases triglyceride levels by 33% and increases HDL ,but improvement in outcomes has not been shown. </a:t>
            </a:r>
          </a:p>
          <a:p>
            <a:pPr algn="l">
              <a:buNone/>
            </a:pPr>
            <a:r>
              <a:rPr lang="en-US" dirty="0"/>
              <a:t>• </a:t>
            </a:r>
            <a:r>
              <a:rPr lang="en-US" dirty="0">
                <a:solidFill>
                  <a:srgbClr val="00B050"/>
                </a:solidFill>
              </a:rPr>
              <a:t>It may take 12 weeks for the medication to reach its maximum potential, so dosage should be increased only after several weeks.</a:t>
            </a:r>
            <a:r>
              <a:rPr lang="en-US" dirty="0"/>
              <a:t> </a:t>
            </a:r>
          </a:p>
          <a:p>
            <a:pPr algn="l">
              <a:buNone/>
            </a:pPr>
            <a:r>
              <a:rPr lang="en-US" dirty="0"/>
              <a:t>• They are </a:t>
            </a:r>
            <a:r>
              <a:rPr lang="en-US" dirty="0" err="1">
                <a:solidFill>
                  <a:srgbClr val="00B050"/>
                </a:solidFill>
              </a:rPr>
              <a:t>teratogenic</a:t>
            </a:r>
            <a:r>
              <a:rPr lang="en-US" dirty="0">
                <a:solidFill>
                  <a:srgbClr val="00B050"/>
                </a:solidFill>
              </a:rPr>
              <a:t> in rats,</a:t>
            </a:r>
            <a:r>
              <a:rPr lang="en-US" dirty="0"/>
              <a:t> and are not recommended for use in pregnancy or in children.</a:t>
            </a:r>
          </a:p>
          <a:p>
            <a:pPr algn="l">
              <a:buNone/>
            </a:pPr>
            <a:r>
              <a:rPr lang="en-US" dirty="0"/>
              <a:t> • </a:t>
            </a:r>
            <a:r>
              <a:rPr lang="en-US" dirty="0" err="1">
                <a:solidFill>
                  <a:srgbClr val="00B050"/>
                </a:solidFill>
              </a:rPr>
              <a:t>Pioglitazone</a:t>
            </a:r>
            <a:r>
              <a:rPr lang="en-US" dirty="0">
                <a:solidFill>
                  <a:srgbClr val="00B050"/>
                </a:solidFill>
              </a:rPr>
              <a:t>(</a:t>
            </a:r>
            <a:r>
              <a:rPr lang="en-US" dirty="0" err="1">
                <a:solidFill>
                  <a:srgbClr val="00B050"/>
                </a:solidFill>
              </a:rPr>
              <a:t>Actos</a:t>
            </a:r>
            <a:r>
              <a:rPr lang="en-US" dirty="0">
                <a:solidFill>
                  <a:srgbClr val="00B050"/>
                </a:solidFill>
              </a:rPr>
              <a:t>) has been shown to increase the risk of bladder cancer and of distal limb fractures in women. </a:t>
            </a:r>
          </a:p>
          <a:p>
            <a:pPr algn="l">
              <a:buNone/>
            </a:pPr>
            <a:r>
              <a:rPr lang="en-US" dirty="0"/>
              <a:t>• In patients receiving insulin therapy, the addition of a </a:t>
            </a:r>
            <a:r>
              <a:rPr lang="en-US" dirty="0" err="1"/>
              <a:t>thiazolidinedione</a:t>
            </a:r>
            <a:r>
              <a:rPr lang="en-US" dirty="0"/>
              <a:t> has resulted in significant reductions in daily insulin requirements.</a:t>
            </a:r>
            <a:endParaRPr lang="ar-JO"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77500" lnSpcReduction="20000"/>
          </a:bodyPr>
          <a:lstStyle/>
          <a:p>
            <a:pPr algn="l">
              <a:buNone/>
            </a:pPr>
            <a:r>
              <a:rPr lang="el-GR" sz="5200" dirty="0">
                <a:solidFill>
                  <a:srgbClr val="7030A0"/>
                </a:solidFill>
              </a:rPr>
              <a:t>:α-</a:t>
            </a:r>
            <a:r>
              <a:rPr lang="en-US" sz="5200" dirty="0" err="1">
                <a:solidFill>
                  <a:srgbClr val="7030A0"/>
                </a:solidFill>
              </a:rPr>
              <a:t>Glucosidase</a:t>
            </a:r>
            <a:r>
              <a:rPr lang="en-US" sz="5200" dirty="0">
                <a:solidFill>
                  <a:srgbClr val="7030A0"/>
                </a:solidFill>
              </a:rPr>
              <a:t> inhibitors. </a:t>
            </a:r>
          </a:p>
          <a:p>
            <a:pPr algn="l">
              <a:buNone/>
            </a:pPr>
            <a:r>
              <a:rPr lang="en-US" dirty="0"/>
              <a:t>• </a:t>
            </a:r>
            <a:r>
              <a:rPr lang="en-US" dirty="0" err="1"/>
              <a:t>Acarbose</a:t>
            </a:r>
            <a:r>
              <a:rPr lang="en-US" dirty="0"/>
              <a:t> (</a:t>
            </a:r>
            <a:r>
              <a:rPr lang="en-US" dirty="0" err="1"/>
              <a:t>Precose</a:t>
            </a:r>
            <a:r>
              <a:rPr lang="en-US" dirty="0"/>
              <a:t>) 75-300mg/dl.</a:t>
            </a:r>
          </a:p>
          <a:p>
            <a:pPr algn="l">
              <a:buNone/>
            </a:pPr>
            <a:r>
              <a:rPr lang="en-US" dirty="0"/>
              <a:t> • </a:t>
            </a:r>
            <a:r>
              <a:rPr lang="en-US" dirty="0" err="1"/>
              <a:t>Miglitol</a:t>
            </a:r>
            <a:r>
              <a:rPr lang="en-US" dirty="0"/>
              <a:t> (</a:t>
            </a:r>
            <a:r>
              <a:rPr lang="en-US" dirty="0" err="1"/>
              <a:t>Glyset</a:t>
            </a:r>
            <a:r>
              <a:rPr lang="en-US" dirty="0"/>
              <a:t>) 75-300 mg/dl. </a:t>
            </a:r>
          </a:p>
          <a:p>
            <a:pPr algn="l">
              <a:buNone/>
            </a:pPr>
            <a:r>
              <a:rPr lang="en-US" sz="4100" dirty="0">
                <a:solidFill>
                  <a:srgbClr val="00B050"/>
                </a:solidFill>
              </a:rPr>
              <a:t>• TID dosing</a:t>
            </a:r>
            <a:r>
              <a:rPr lang="en-US" dirty="0"/>
              <a:t>.</a:t>
            </a:r>
          </a:p>
          <a:p>
            <a:pPr algn="l">
              <a:buNone/>
            </a:pPr>
            <a:endParaRPr lang="en-US" dirty="0"/>
          </a:p>
          <a:p>
            <a:pPr algn="l">
              <a:buNone/>
            </a:pPr>
            <a:r>
              <a:rPr lang="en-US" dirty="0"/>
              <a:t> ❑ Mechanism of action:</a:t>
            </a:r>
          </a:p>
          <a:p>
            <a:pPr algn="l">
              <a:buNone/>
            </a:pPr>
            <a:r>
              <a:rPr lang="en-US" dirty="0"/>
              <a:t> • Inhibit break down of disaccharides.</a:t>
            </a:r>
          </a:p>
          <a:p>
            <a:pPr algn="l">
              <a:buNone/>
            </a:pPr>
            <a:r>
              <a:rPr lang="en-US" dirty="0"/>
              <a:t> • Delay carbohydrate absorption in brush border of small intestine. </a:t>
            </a:r>
          </a:p>
          <a:p>
            <a:pPr algn="l">
              <a:buNone/>
            </a:pPr>
            <a:r>
              <a:rPr lang="en-US" dirty="0"/>
              <a:t>• Flattening the postprandial </a:t>
            </a:r>
            <a:r>
              <a:rPr lang="en-US" dirty="0" err="1"/>
              <a:t>glycemic</a:t>
            </a:r>
            <a:r>
              <a:rPr lang="en-US" dirty="0"/>
              <a:t> curve. </a:t>
            </a:r>
          </a:p>
          <a:p>
            <a:pPr algn="l">
              <a:buNone/>
            </a:pPr>
            <a:endParaRPr lang="en-US" dirty="0"/>
          </a:p>
          <a:p>
            <a:pPr algn="l">
              <a:buNone/>
            </a:pPr>
            <a:r>
              <a:rPr lang="en-US" dirty="0"/>
              <a:t>❑ Advantages: </a:t>
            </a:r>
          </a:p>
          <a:p>
            <a:pPr algn="l">
              <a:buNone/>
            </a:pPr>
            <a:r>
              <a:rPr lang="en-US" dirty="0"/>
              <a:t>• No hypoglycemia </a:t>
            </a:r>
            <a:endParaRPr lang="ar-JO"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buNone/>
            </a:pPr>
            <a:r>
              <a:rPr lang="en-US" dirty="0"/>
              <a:t>Side effects and precaution:</a:t>
            </a:r>
          </a:p>
          <a:p>
            <a:pPr algn="l">
              <a:buNone/>
            </a:pPr>
            <a:r>
              <a:rPr lang="en-US" dirty="0"/>
              <a:t> • Flatulence, abdominal pain . </a:t>
            </a:r>
          </a:p>
          <a:p>
            <a:pPr algn="l">
              <a:buNone/>
            </a:pPr>
            <a:r>
              <a:rPr lang="en-US" dirty="0"/>
              <a:t>• Contraindicated with GI disorders</a:t>
            </a:r>
          </a:p>
          <a:p>
            <a:pPr algn="l">
              <a:buNone/>
            </a:pPr>
            <a:r>
              <a:rPr lang="en-US" dirty="0"/>
              <a:t>. • Contraindicated with cirrhosis.</a:t>
            </a:r>
          </a:p>
          <a:p>
            <a:pPr algn="l">
              <a:buNone/>
            </a:pPr>
            <a:r>
              <a:rPr lang="en-US" dirty="0"/>
              <a:t> • Contraindicated when Cr&gt;2mg/dl.</a:t>
            </a:r>
            <a:endParaRPr lang="ar-JO"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pPr algn="l">
              <a:buNone/>
            </a:pPr>
            <a:r>
              <a:rPr lang="en-US" dirty="0"/>
              <a:t>Taken only with meals, </a:t>
            </a:r>
            <a:r>
              <a:rPr lang="en-US" dirty="0">
                <a:solidFill>
                  <a:srgbClr val="00B050"/>
                </a:solidFill>
              </a:rPr>
              <a:t>they blunt postprandial hyperglycemia</a:t>
            </a:r>
            <a:r>
              <a:rPr lang="en-US" dirty="0"/>
              <a:t>.</a:t>
            </a:r>
          </a:p>
          <a:p>
            <a:pPr algn="l">
              <a:buNone/>
            </a:pPr>
            <a:r>
              <a:rPr lang="en-US" dirty="0"/>
              <a:t> • Therapy should be initiated at a low dose and increased slowly to minimize side effects.</a:t>
            </a:r>
          </a:p>
          <a:p>
            <a:pPr algn="l">
              <a:buNone/>
            </a:pPr>
            <a:r>
              <a:rPr lang="en-US" dirty="0"/>
              <a:t>• Efficacy is altered with digestive enzymes, antacids, or </a:t>
            </a:r>
            <a:r>
              <a:rPr lang="en-US" dirty="0" err="1"/>
              <a:t>cholestyramine</a:t>
            </a:r>
            <a:r>
              <a:rPr lang="en-US" dirty="0"/>
              <a:t>.</a:t>
            </a:r>
          </a:p>
          <a:p>
            <a:pPr algn="l">
              <a:buNone/>
            </a:pPr>
            <a:r>
              <a:rPr lang="en-US" dirty="0"/>
              <a:t> • Serum </a:t>
            </a:r>
            <a:r>
              <a:rPr lang="en-US" dirty="0" err="1"/>
              <a:t>transaminase</a:t>
            </a:r>
            <a:r>
              <a:rPr lang="en-US" dirty="0"/>
              <a:t> levels must be followed every 3 months for the first year.</a:t>
            </a:r>
          </a:p>
          <a:p>
            <a:pPr algn="l">
              <a:buNone/>
            </a:pPr>
            <a:r>
              <a:rPr lang="en-US" dirty="0"/>
              <a:t> • They have been linked to </a:t>
            </a:r>
            <a:r>
              <a:rPr lang="en-US" dirty="0">
                <a:solidFill>
                  <a:srgbClr val="00B050"/>
                </a:solidFill>
              </a:rPr>
              <a:t>pancreatitis</a:t>
            </a:r>
            <a:endParaRPr lang="ar-JO" dirty="0">
              <a:solidFill>
                <a:srgbClr val="00B05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77500" lnSpcReduction="20000"/>
          </a:bodyPr>
          <a:lstStyle/>
          <a:p>
            <a:pPr algn="l">
              <a:buNone/>
            </a:pPr>
            <a:r>
              <a:rPr lang="en-US" sz="4700" dirty="0">
                <a:solidFill>
                  <a:srgbClr val="7030A0"/>
                </a:solidFill>
              </a:rPr>
              <a:t>DPP4 inhibitors(</a:t>
            </a:r>
            <a:r>
              <a:rPr lang="en-US" sz="4700" dirty="0" err="1">
                <a:solidFill>
                  <a:srgbClr val="7030A0"/>
                </a:solidFill>
              </a:rPr>
              <a:t>DiPeptidyl</a:t>
            </a:r>
            <a:r>
              <a:rPr lang="en-US" sz="4700" dirty="0">
                <a:solidFill>
                  <a:srgbClr val="7030A0"/>
                </a:solidFill>
              </a:rPr>
              <a:t> Peptidase-4. inhibitor) </a:t>
            </a:r>
          </a:p>
          <a:p>
            <a:pPr algn="l">
              <a:buNone/>
            </a:pPr>
            <a:r>
              <a:rPr lang="en-US" dirty="0"/>
              <a:t>• </a:t>
            </a:r>
            <a:r>
              <a:rPr lang="en-US" dirty="0" err="1"/>
              <a:t>Sitagliptin</a:t>
            </a:r>
            <a:r>
              <a:rPr lang="en-US" dirty="0"/>
              <a:t> (</a:t>
            </a:r>
            <a:r>
              <a:rPr lang="en-US" dirty="0" err="1"/>
              <a:t>Januvia</a:t>
            </a:r>
            <a:r>
              <a:rPr lang="en-US" dirty="0"/>
              <a:t>) 100 mg/dl (25-50 renal impairment). </a:t>
            </a:r>
          </a:p>
          <a:p>
            <a:pPr algn="l">
              <a:buNone/>
            </a:pPr>
            <a:r>
              <a:rPr lang="en-US" dirty="0"/>
              <a:t>• </a:t>
            </a:r>
            <a:r>
              <a:rPr lang="en-US" dirty="0" err="1"/>
              <a:t>Saxagliptin</a:t>
            </a:r>
            <a:r>
              <a:rPr lang="en-US" dirty="0"/>
              <a:t> (</a:t>
            </a:r>
            <a:r>
              <a:rPr lang="en-US" dirty="0" err="1"/>
              <a:t>Onglyza</a:t>
            </a:r>
            <a:r>
              <a:rPr lang="en-US" dirty="0"/>
              <a:t>) 2.5-5 mg/dl.</a:t>
            </a:r>
          </a:p>
          <a:p>
            <a:pPr algn="l">
              <a:buNone/>
            </a:pPr>
            <a:r>
              <a:rPr lang="en-US" dirty="0"/>
              <a:t> • </a:t>
            </a:r>
            <a:r>
              <a:rPr lang="en-US" dirty="0" err="1"/>
              <a:t>Linagliptin</a:t>
            </a:r>
            <a:r>
              <a:rPr lang="en-US" dirty="0"/>
              <a:t> (</a:t>
            </a:r>
            <a:r>
              <a:rPr lang="en-US" dirty="0" err="1"/>
              <a:t>Tradjenta</a:t>
            </a:r>
            <a:r>
              <a:rPr lang="en-US" dirty="0"/>
              <a:t>) 5 mg/dl (long half-life). • </a:t>
            </a:r>
            <a:r>
              <a:rPr lang="en-US" dirty="0" err="1"/>
              <a:t>Alogliptin</a:t>
            </a:r>
            <a:r>
              <a:rPr lang="en-US" dirty="0"/>
              <a:t> (</a:t>
            </a:r>
            <a:r>
              <a:rPr lang="en-US" dirty="0" err="1"/>
              <a:t>Nesina</a:t>
            </a:r>
            <a:r>
              <a:rPr lang="en-US" dirty="0"/>
              <a:t>) 25-400 mg/dl.</a:t>
            </a:r>
          </a:p>
          <a:p>
            <a:pPr algn="l">
              <a:buNone/>
            </a:pPr>
            <a:r>
              <a:rPr lang="en-US" dirty="0"/>
              <a:t> • </a:t>
            </a:r>
            <a:r>
              <a:rPr lang="en-US" sz="5200" dirty="0">
                <a:solidFill>
                  <a:srgbClr val="00B050"/>
                </a:solidFill>
              </a:rPr>
              <a:t>Daily dosing . </a:t>
            </a:r>
          </a:p>
          <a:p>
            <a:pPr algn="l">
              <a:buNone/>
            </a:pPr>
            <a:endParaRPr lang="en-US" dirty="0"/>
          </a:p>
          <a:p>
            <a:pPr algn="l">
              <a:buNone/>
            </a:pPr>
            <a:r>
              <a:rPr lang="en-US" dirty="0"/>
              <a:t>❑ Mechanism of action: </a:t>
            </a:r>
          </a:p>
          <a:p>
            <a:pPr algn="l">
              <a:buNone/>
            </a:pPr>
            <a:r>
              <a:rPr lang="en-US" dirty="0"/>
              <a:t>• Block the breakdown of natural </a:t>
            </a:r>
            <a:r>
              <a:rPr lang="en-US" dirty="0" err="1"/>
              <a:t>incretins</a:t>
            </a:r>
            <a:r>
              <a:rPr lang="en-US" dirty="0"/>
              <a:t>.</a:t>
            </a:r>
          </a:p>
          <a:p>
            <a:pPr algn="l">
              <a:buNone/>
            </a:pPr>
            <a:endParaRPr lang="en-US" dirty="0"/>
          </a:p>
          <a:p>
            <a:pPr algn="l">
              <a:buNone/>
            </a:pPr>
            <a:r>
              <a:rPr lang="en-US" dirty="0"/>
              <a:t> ❑ Advantages: </a:t>
            </a:r>
          </a:p>
          <a:p>
            <a:pPr algn="l">
              <a:buNone/>
            </a:pPr>
            <a:r>
              <a:rPr lang="en-US" dirty="0"/>
              <a:t>• No hypoglycemia</a:t>
            </a:r>
            <a:endParaRPr lang="ar-JO"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lstStyle/>
          <a:p>
            <a:pPr algn="l">
              <a:buNone/>
            </a:pPr>
            <a:r>
              <a:rPr lang="en-US" dirty="0"/>
              <a:t>They are well tolerated with once-daily dosing. </a:t>
            </a:r>
          </a:p>
          <a:p>
            <a:pPr algn="l">
              <a:buNone/>
            </a:pPr>
            <a:r>
              <a:rPr lang="en-US" dirty="0"/>
              <a:t>• They do carry a risk for pancreatitis. </a:t>
            </a:r>
          </a:p>
          <a:p>
            <a:pPr algn="l">
              <a:buNone/>
            </a:pPr>
            <a:endParaRPr lang="en-US" dirty="0"/>
          </a:p>
          <a:p>
            <a:pPr algn="l">
              <a:buNone/>
            </a:pPr>
            <a:r>
              <a:rPr lang="en-US" dirty="0"/>
              <a:t>❑ Side effects and precaution: </a:t>
            </a:r>
          </a:p>
          <a:p>
            <a:pPr algn="l">
              <a:buNone/>
            </a:pPr>
            <a:r>
              <a:rPr lang="en-US" dirty="0"/>
              <a:t>• Nausea and vomiting. </a:t>
            </a:r>
          </a:p>
          <a:p>
            <a:pPr algn="l">
              <a:buNone/>
            </a:pPr>
            <a:r>
              <a:rPr lang="en-US" dirty="0"/>
              <a:t>• Must decrease dose in renal impairment.</a:t>
            </a:r>
            <a:endParaRPr lang="ar-JO"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fontScale="85000" lnSpcReduction="20000"/>
          </a:bodyPr>
          <a:lstStyle/>
          <a:p>
            <a:pPr algn="l">
              <a:buNone/>
            </a:pPr>
            <a:r>
              <a:rPr lang="en-US" dirty="0" err="1">
                <a:solidFill>
                  <a:srgbClr val="7030A0"/>
                </a:solidFill>
              </a:rPr>
              <a:t>Incretin</a:t>
            </a:r>
            <a:r>
              <a:rPr lang="en-US" dirty="0">
                <a:solidFill>
                  <a:srgbClr val="7030A0"/>
                </a:solidFill>
              </a:rPr>
              <a:t> </a:t>
            </a:r>
            <a:r>
              <a:rPr lang="en-US" dirty="0" err="1">
                <a:solidFill>
                  <a:srgbClr val="7030A0"/>
                </a:solidFill>
              </a:rPr>
              <a:t>mimetics</a:t>
            </a:r>
            <a:r>
              <a:rPr lang="en-US" dirty="0">
                <a:solidFill>
                  <a:srgbClr val="7030A0"/>
                </a:solidFill>
              </a:rPr>
              <a:t>( Glucagon-like peptide -1 receptor agonist ,GLP-1 receptor agonists)</a:t>
            </a:r>
          </a:p>
          <a:p>
            <a:pPr algn="l">
              <a:buNone/>
            </a:pPr>
            <a:r>
              <a:rPr lang="en-US" dirty="0"/>
              <a:t> • </a:t>
            </a:r>
            <a:r>
              <a:rPr lang="en-US" dirty="0" err="1"/>
              <a:t>Exenatide</a:t>
            </a:r>
            <a:r>
              <a:rPr lang="en-US" dirty="0"/>
              <a:t> (</a:t>
            </a:r>
            <a:r>
              <a:rPr lang="en-US" dirty="0" err="1"/>
              <a:t>Byetta</a:t>
            </a:r>
            <a:r>
              <a:rPr lang="en-US" dirty="0"/>
              <a:t>) 5-10 </a:t>
            </a:r>
            <a:r>
              <a:rPr lang="el-GR" dirty="0"/>
              <a:t>μ</a:t>
            </a:r>
            <a:r>
              <a:rPr lang="en-US" dirty="0"/>
              <a:t>g (70/week)</a:t>
            </a:r>
          </a:p>
          <a:p>
            <a:pPr algn="l">
              <a:buNone/>
            </a:pPr>
            <a:r>
              <a:rPr lang="en-US" dirty="0"/>
              <a:t>. • </a:t>
            </a:r>
            <a:r>
              <a:rPr lang="en-US" dirty="0" err="1"/>
              <a:t>Liraglutide</a:t>
            </a:r>
            <a:r>
              <a:rPr lang="en-US" dirty="0"/>
              <a:t> (</a:t>
            </a:r>
            <a:r>
              <a:rPr lang="en-US" dirty="0" err="1"/>
              <a:t>Victoza</a:t>
            </a:r>
            <a:r>
              <a:rPr lang="en-US" dirty="0"/>
              <a:t>) 0.6-1.8 </a:t>
            </a:r>
            <a:r>
              <a:rPr lang="el-GR" dirty="0"/>
              <a:t>μ</a:t>
            </a:r>
            <a:r>
              <a:rPr lang="en-US" dirty="0"/>
              <a:t>g (once daily).</a:t>
            </a:r>
          </a:p>
          <a:p>
            <a:pPr algn="l">
              <a:buNone/>
            </a:pPr>
            <a:r>
              <a:rPr lang="en-US" dirty="0"/>
              <a:t> • </a:t>
            </a:r>
            <a:r>
              <a:rPr lang="en-US" dirty="0" err="1"/>
              <a:t>Pramlintide</a:t>
            </a:r>
            <a:r>
              <a:rPr lang="en-US" dirty="0"/>
              <a:t> (</a:t>
            </a:r>
            <a:r>
              <a:rPr lang="en-US" dirty="0" err="1"/>
              <a:t>Symlin</a:t>
            </a:r>
            <a:r>
              <a:rPr lang="en-US" dirty="0"/>
              <a:t>) 15-120 </a:t>
            </a:r>
            <a:r>
              <a:rPr lang="el-GR" dirty="0"/>
              <a:t>μ</a:t>
            </a:r>
            <a:r>
              <a:rPr lang="en-US" dirty="0"/>
              <a:t>g. </a:t>
            </a:r>
          </a:p>
          <a:p>
            <a:pPr algn="l">
              <a:buNone/>
            </a:pPr>
            <a:r>
              <a:rPr lang="en-US" dirty="0"/>
              <a:t>• </a:t>
            </a:r>
            <a:r>
              <a:rPr lang="en-US" dirty="0" err="1"/>
              <a:t>Albiglutide</a:t>
            </a:r>
            <a:r>
              <a:rPr lang="en-US" dirty="0"/>
              <a:t> (</a:t>
            </a:r>
            <a:r>
              <a:rPr lang="en-US" dirty="0" err="1"/>
              <a:t>Tanzeum</a:t>
            </a:r>
            <a:r>
              <a:rPr lang="en-US" dirty="0"/>
              <a:t>) 30-50 mg/week (once weekly). </a:t>
            </a:r>
          </a:p>
          <a:p>
            <a:pPr algn="l">
              <a:buNone/>
            </a:pPr>
            <a:r>
              <a:rPr lang="en-US" dirty="0"/>
              <a:t>• </a:t>
            </a:r>
            <a:r>
              <a:rPr lang="en-US" dirty="0" err="1"/>
              <a:t>Dulaglutide</a:t>
            </a:r>
            <a:r>
              <a:rPr lang="en-US" dirty="0"/>
              <a:t> 0.75-15 mg/week (once weekly). </a:t>
            </a:r>
          </a:p>
          <a:p>
            <a:pPr algn="l">
              <a:buNone/>
            </a:pPr>
            <a:r>
              <a:rPr lang="en-US" dirty="0"/>
              <a:t>• </a:t>
            </a:r>
            <a:r>
              <a:rPr lang="en-US" sz="3800" dirty="0">
                <a:solidFill>
                  <a:srgbClr val="00B050"/>
                </a:solidFill>
              </a:rPr>
              <a:t>Taken SC (subcutaneous). </a:t>
            </a:r>
          </a:p>
          <a:p>
            <a:pPr algn="l">
              <a:buNone/>
            </a:pPr>
            <a:endParaRPr lang="en-US" dirty="0"/>
          </a:p>
          <a:p>
            <a:pPr algn="l">
              <a:buNone/>
            </a:pPr>
            <a:r>
              <a:rPr lang="en-US" dirty="0"/>
              <a:t>❑ Mechanism of action: </a:t>
            </a:r>
          </a:p>
          <a:p>
            <a:pPr algn="l">
              <a:buNone/>
            </a:pPr>
            <a:r>
              <a:rPr lang="en-US" dirty="0"/>
              <a:t>• Enhance glucose-dependent insulin secretion. </a:t>
            </a:r>
          </a:p>
          <a:p>
            <a:pPr algn="l">
              <a:buNone/>
            </a:pPr>
            <a:r>
              <a:rPr lang="en-US" dirty="0"/>
              <a:t>• Suppress inappropriate glucagon secretion and slow gastric emptying.</a:t>
            </a:r>
            <a:endParaRPr lang="ar-JO"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958961686"/>
              </p:ext>
            </p:extLst>
          </p:nvPr>
        </p:nvGraphicFramePr>
        <p:xfrm>
          <a:off x="381000" y="152400"/>
          <a:ext cx="8229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81400" y="4114800"/>
            <a:ext cx="5181600" cy="1938992"/>
          </a:xfrm>
          <a:prstGeom prst="rect">
            <a:avLst/>
          </a:prstGeom>
          <a:noFill/>
          <a:ln>
            <a:solidFill>
              <a:srgbClr val="002060"/>
            </a:solidFill>
            <a:prstDash val="lgDash"/>
          </a:ln>
        </p:spPr>
        <p:txBody>
          <a:bodyPr wrap="square" rtlCol="0">
            <a:spAutoFit/>
          </a:bodyPr>
          <a:lstStyle/>
          <a:p>
            <a:pPr>
              <a:buFont typeface="Wingdings" pitchFamily="2" charset="2"/>
              <a:buChar char="ü"/>
            </a:pPr>
            <a:r>
              <a:rPr lang="en-US" sz="2000" dirty="0">
                <a:solidFill>
                  <a:srgbClr val="FF0000"/>
                </a:solidFill>
              </a:rPr>
              <a:t>Islet cell </a:t>
            </a:r>
            <a:r>
              <a:rPr lang="en-US" sz="2000" dirty="0" err="1">
                <a:solidFill>
                  <a:srgbClr val="FF0000"/>
                </a:solidFill>
              </a:rPr>
              <a:t>autoantibodies</a:t>
            </a:r>
            <a:endParaRPr lang="en-US" sz="2000" dirty="0">
              <a:solidFill>
                <a:srgbClr val="FF0000"/>
              </a:solidFill>
            </a:endParaRPr>
          </a:p>
          <a:p>
            <a:pPr>
              <a:buFont typeface="Wingdings" pitchFamily="2" charset="2"/>
              <a:buChar char="ü"/>
            </a:pPr>
            <a:r>
              <a:rPr lang="en-US" sz="2000" dirty="0">
                <a:solidFill>
                  <a:srgbClr val="FF0000"/>
                </a:solidFill>
              </a:rPr>
              <a:t>Insulin </a:t>
            </a:r>
            <a:r>
              <a:rPr lang="en-US" sz="2000" dirty="0" err="1">
                <a:solidFill>
                  <a:srgbClr val="FF0000"/>
                </a:solidFill>
              </a:rPr>
              <a:t>autoantibodies</a:t>
            </a:r>
            <a:endParaRPr lang="en-US" sz="2000" dirty="0">
              <a:solidFill>
                <a:srgbClr val="FF0000"/>
              </a:solidFill>
            </a:endParaRPr>
          </a:p>
          <a:p>
            <a:pPr>
              <a:buFont typeface="Wingdings" pitchFamily="2" charset="2"/>
              <a:buChar char="ü"/>
            </a:pPr>
            <a:r>
              <a:rPr lang="en-US" sz="2000" dirty="0">
                <a:solidFill>
                  <a:srgbClr val="FF0000"/>
                </a:solidFill>
              </a:rPr>
              <a:t>Glutamic acid decarboxylase autoantibodies</a:t>
            </a:r>
          </a:p>
          <a:p>
            <a:pPr>
              <a:buFont typeface="Wingdings" pitchFamily="2" charset="2"/>
              <a:buChar char="ü"/>
            </a:pPr>
            <a:r>
              <a:rPr lang="en-US" sz="2000" dirty="0">
                <a:solidFill>
                  <a:srgbClr val="FF0000"/>
                </a:solidFill>
              </a:rPr>
              <a:t>Tyrosine </a:t>
            </a:r>
            <a:r>
              <a:rPr lang="en-US" sz="2000" dirty="0" err="1">
                <a:solidFill>
                  <a:srgbClr val="FF0000"/>
                </a:solidFill>
              </a:rPr>
              <a:t>phosphatase</a:t>
            </a:r>
            <a:r>
              <a:rPr lang="en-US" sz="2000" dirty="0">
                <a:solidFill>
                  <a:srgbClr val="FF0000"/>
                </a:solidFill>
              </a:rPr>
              <a:t> IA-2 and IA-2B                 b  </a:t>
            </a:r>
            <a:r>
              <a:rPr lang="en-US" sz="2000" dirty="0" err="1">
                <a:solidFill>
                  <a:srgbClr val="FF0000"/>
                </a:solidFill>
              </a:rPr>
              <a:t>autoantibodies</a:t>
            </a:r>
            <a:endParaRPr lang="en-US" sz="2000" dirty="0">
              <a:solidFill>
                <a:srgbClr val="FF0000"/>
              </a:solidFill>
            </a:endParaRPr>
          </a:p>
          <a:p>
            <a:pPr>
              <a:buFont typeface="Wingdings" pitchFamily="2" charset="2"/>
              <a:buChar char="ü"/>
            </a:pPr>
            <a:endParaRPr lang="en-US" sz="2000" dirty="0"/>
          </a:p>
        </p:txBody>
      </p:sp>
      <p:cxnSp>
        <p:nvCxnSpPr>
          <p:cNvPr id="7" name="Straight Arrow Connector 6"/>
          <p:cNvCxnSpPr/>
          <p:nvPr/>
        </p:nvCxnSpPr>
        <p:spPr>
          <a:xfrm flipV="1">
            <a:off x="2667000" y="5105400"/>
            <a:ext cx="838200" cy="762000"/>
          </a:xfrm>
          <a:prstGeom prst="straightConnector1">
            <a:avLst/>
          </a:prstGeom>
          <a:ln w="38100">
            <a:prstDash val="lgDashDot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graphicEl>
                                              <a:dgm id="{16D2B688-C5BD-43BA-88A2-CB92E14A69F7}"/>
                                            </p:graphicEl>
                                          </p:spTgt>
                                        </p:tgtEl>
                                        <p:attrNameLst>
                                          <p:attrName>style.visibility</p:attrName>
                                        </p:attrNameLst>
                                      </p:cBhvr>
                                      <p:to>
                                        <p:strVal val="visible"/>
                                      </p:to>
                                    </p:set>
                                    <p:anim calcmode="lin" valueType="num">
                                      <p:cBhvr additive="base">
                                        <p:cTn id="7" dur="500" fill="hold"/>
                                        <p:tgtEl>
                                          <p:spTgt spid="4">
                                            <p:graphicEl>
                                              <a:dgm id="{16D2B688-C5BD-43BA-88A2-CB92E14A69F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16D2B688-C5BD-43BA-88A2-CB92E14A69F7}"/>
                                            </p:graphic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graphicEl>
                                              <a:dgm id="{92E10BF5-858D-4D0A-8F37-1387B463DBB4}"/>
                                            </p:graphicEl>
                                          </p:spTgt>
                                        </p:tgtEl>
                                        <p:attrNameLst>
                                          <p:attrName>style.visibility</p:attrName>
                                        </p:attrNameLst>
                                      </p:cBhvr>
                                      <p:to>
                                        <p:strVal val="visible"/>
                                      </p:to>
                                    </p:set>
                                    <p:anim calcmode="lin" valueType="num">
                                      <p:cBhvr additive="base">
                                        <p:cTn id="11" dur="500" fill="hold"/>
                                        <p:tgtEl>
                                          <p:spTgt spid="4">
                                            <p:graphicEl>
                                              <a:dgm id="{92E10BF5-858D-4D0A-8F37-1387B463DBB4}"/>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92E10BF5-858D-4D0A-8F37-1387B463DBB4}"/>
                                            </p:graphic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graphicEl>
                                              <a:dgm id="{3A0A2982-7DE9-4942-BC29-E8906127DA19}"/>
                                            </p:graphicEl>
                                          </p:spTgt>
                                        </p:tgtEl>
                                        <p:attrNameLst>
                                          <p:attrName>style.visibility</p:attrName>
                                        </p:attrNameLst>
                                      </p:cBhvr>
                                      <p:to>
                                        <p:strVal val="visible"/>
                                      </p:to>
                                    </p:set>
                                    <p:anim calcmode="lin" valueType="num">
                                      <p:cBhvr additive="base">
                                        <p:cTn id="15" dur="500" fill="hold"/>
                                        <p:tgtEl>
                                          <p:spTgt spid="4">
                                            <p:graphicEl>
                                              <a:dgm id="{3A0A2982-7DE9-4942-BC29-E8906127DA19}"/>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3A0A2982-7DE9-4942-BC29-E8906127DA19}"/>
                                            </p:graphic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
                                            <p:graphicEl>
                                              <a:dgm id="{3A09E72E-EE3D-4475-8F18-B070B7BB7C25}"/>
                                            </p:graphicEl>
                                          </p:spTgt>
                                        </p:tgtEl>
                                        <p:attrNameLst>
                                          <p:attrName>style.visibility</p:attrName>
                                        </p:attrNameLst>
                                      </p:cBhvr>
                                      <p:to>
                                        <p:strVal val="visible"/>
                                      </p:to>
                                    </p:set>
                                    <p:anim calcmode="lin" valueType="num">
                                      <p:cBhvr additive="base">
                                        <p:cTn id="19" dur="500" fill="hold"/>
                                        <p:tgtEl>
                                          <p:spTgt spid="4">
                                            <p:graphicEl>
                                              <a:dgm id="{3A09E72E-EE3D-4475-8F18-B070B7BB7C2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3A09E72E-EE3D-4475-8F18-B070B7BB7C25}"/>
                                            </p:graphic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
                                            <p:graphicEl>
                                              <a:dgm id="{F9B5BDB2-103F-43A5-921E-AA61E80731BE}"/>
                                            </p:graphicEl>
                                          </p:spTgt>
                                        </p:tgtEl>
                                        <p:attrNameLst>
                                          <p:attrName>style.visibility</p:attrName>
                                        </p:attrNameLst>
                                      </p:cBhvr>
                                      <p:to>
                                        <p:strVal val="visible"/>
                                      </p:to>
                                    </p:set>
                                    <p:anim calcmode="lin" valueType="num">
                                      <p:cBhvr additive="base">
                                        <p:cTn id="23" dur="500" fill="hold"/>
                                        <p:tgtEl>
                                          <p:spTgt spid="4">
                                            <p:graphicEl>
                                              <a:dgm id="{F9B5BDB2-103F-43A5-921E-AA61E80731BE}"/>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F9B5BDB2-103F-43A5-921E-AA61E80731BE}"/>
                                            </p:graphic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
                                            <p:graphicEl>
                                              <a:dgm id="{BD3FA6E1-063D-4908-8308-D484BBA380B5}"/>
                                            </p:graphicEl>
                                          </p:spTgt>
                                        </p:tgtEl>
                                        <p:attrNameLst>
                                          <p:attrName>style.visibility</p:attrName>
                                        </p:attrNameLst>
                                      </p:cBhvr>
                                      <p:to>
                                        <p:strVal val="visible"/>
                                      </p:to>
                                    </p:set>
                                    <p:anim calcmode="lin" valueType="num">
                                      <p:cBhvr additive="base">
                                        <p:cTn id="27" dur="500" fill="hold"/>
                                        <p:tgtEl>
                                          <p:spTgt spid="4">
                                            <p:graphicEl>
                                              <a:dgm id="{BD3FA6E1-063D-4908-8308-D484BBA380B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BD3FA6E1-063D-4908-8308-D484BBA380B5}"/>
                                            </p:graphic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
                                            <p:graphicEl>
                                              <a:dgm id="{FF102779-F154-47DB-9455-FF2916463868}"/>
                                            </p:graphicEl>
                                          </p:spTgt>
                                        </p:tgtEl>
                                        <p:attrNameLst>
                                          <p:attrName>style.visibility</p:attrName>
                                        </p:attrNameLst>
                                      </p:cBhvr>
                                      <p:to>
                                        <p:strVal val="visible"/>
                                      </p:to>
                                    </p:set>
                                    <p:anim calcmode="lin" valueType="num">
                                      <p:cBhvr additive="base">
                                        <p:cTn id="31" dur="500" fill="hold"/>
                                        <p:tgtEl>
                                          <p:spTgt spid="4">
                                            <p:graphicEl>
                                              <a:dgm id="{FF102779-F154-47DB-9455-FF291646386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FF102779-F154-47DB-9455-FF2916463868}"/>
                                            </p:graphic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
                                            <p:graphicEl>
                                              <a:dgm id="{8C8EA77B-42F4-4086-97CB-4B1AF7917622}"/>
                                            </p:graphicEl>
                                          </p:spTgt>
                                        </p:tgtEl>
                                        <p:attrNameLst>
                                          <p:attrName>style.visibility</p:attrName>
                                        </p:attrNameLst>
                                      </p:cBhvr>
                                      <p:to>
                                        <p:strVal val="visible"/>
                                      </p:to>
                                    </p:set>
                                    <p:anim calcmode="lin" valueType="num">
                                      <p:cBhvr additive="base">
                                        <p:cTn id="35" dur="500" fill="hold"/>
                                        <p:tgtEl>
                                          <p:spTgt spid="4">
                                            <p:graphicEl>
                                              <a:dgm id="{8C8EA77B-42F4-4086-97CB-4B1AF7917622}"/>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8C8EA77B-42F4-4086-97CB-4B1AF7917622}"/>
                                            </p:graphic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4">
                                            <p:graphicEl>
                                              <a:dgm id="{D01CCB80-B8E4-4C0D-B57B-61DFBDAB21DF}"/>
                                            </p:graphicEl>
                                          </p:spTgt>
                                        </p:tgtEl>
                                        <p:attrNameLst>
                                          <p:attrName>style.visibility</p:attrName>
                                        </p:attrNameLst>
                                      </p:cBhvr>
                                      <p:to>
                                        <p:strVal val="visible"/>
                                      </p:to>
                                    </p:set>
                                    <p:anim calcmode="lin" valueType="num">
                                      <p:cBhvr additive="base">
                                        <p:cTn id="39" dur="500" fill="hold"/>
                                        <p:tgtEl>
                                          <p:spTgt spid="4">
                                            <p:graphicEl>
                                              <a:dgm id="{D01CCB80-B8E4-4C0D-B57B-61DFBDAB21DF}"/>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D01CCB80-B8E4-4C0D-B57B-61DFBDAB21DF}"/>
                                            </p:graphic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4">
                                            <p:graphicEl>
                                              <a:dgm id="{7CD9FC52-A7A4-46E0-876F-E1B09971C731}"/>
                                            </p:graphicEl>
                                          </p:spTgt>
                                        </p:tgtEl>
                                        <p:attrNameLst>
                                          <p:attrName>style.visibility</p:attrName>
                                        </p:attrNameLst>
                                      </p:cBhvr>
                                      <p:to>
                                        <p:strVal val="visible"/>
                                      </p:to>
                                    </p:set>
                                    <p:anim calcmode="lin" valueType="num">
                                      <p:cBhvr additive="base">
                                        <p:cTn id="45" dur="500" fill="hold"/>
                                        <p:tgtEl>
                                          <p:spTgt spid="4">
                                            <p:graphicEl>
                                              <a:dgm id="{7CD9FC52-A7A4-46E0-876F-E1B09971C731}"/>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graphicEl>
                                              <a:dgm id="{7CD9FC52-A7A4-46E0-876F-E1B09971C731}"/>
                                            </p:graphicEl>
                                          </p:spTgt>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4">
                                            <p:graphicEl>
                                              <a:dgm id="{9FD74F55-E2D5-4E86-8919-3EDF061C5CA9}"/>
                                            </p:graphicEl>
                                          </p:spTgt>
                                        </p:tgtEl>
                                        <p:attrNameLst>
                                          <p:attrName>style.visibility</p:attrName>
                                        </p:attrNameLst>
                                      </p:cBhvr>
                                      <p:to>
                                        <p:strVal val="visible"/>
                                      </p:to>
                                    </p:set>
                                    <p:anim calcmode="lin" valueType="num">
                                      <p:cBhvr additive="base">
                                        <p:cTn id="49" dur="500" fill="hold"/>
                                        <p:tgtEl>
                                          <p:spTgt spid="4">
                                            <p:graphicEl>
                                              <a:dgm id="{9FD74F55-E2D5-4E86-8919-3EDF061C5CA9}"/>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9FD74F55-E2D5-4E86-8919-3EDF061C5CA9}"/>
                                            </p:graphicEl>
                                          </p:spTgt>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4">
                                            <p:graphicEl>
                                              <a:dgm id="{57050A97-0E1D-4C2C-A510-7DC53CD0221E}"/>
                                            </p:graphicEl>
                                          </p:spTgt>
                                        </p:tgtEl>
                                        <p:attrNameLst>
                                          <p:attrName>style.visibility</p:attrName>
                                        </p:attrNameLst>
                                      </p:cBhvr>
                                      <p:to>
                                        <p:strVal val="visible"/>
                                      </p:to>
                                    </p:set>
                                    <p:anim calcmode="lin" valueType="num">
                                      <p:cBhvr additive="base">
                                        <p:cTn id="53" dur="500" fill="hold"/>
                                        <p:tgtEl>
                                          <p:spTgt spid="4">
                                            <p:graphicEl>
                                              <a:dgm id="{57050A97-0E1D-4C2C-A510-7DC53CD0221E}"/>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57050A97-0E1D-4C2C-A510-7DC53CD0221E}"/>
                                            </p:graphicEl>
                                          </p:spTgt>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4">
                                            <p:graphicEl>
                                              <a:dgm id="{E98559D3-F0C6-4D00-ACD9-C05A780A33CF}"/>
                                            </p:graphicEl>
                                          </p:spTgt>
                                        </p:tgtEl>
                                        <p:attrNameLst>
                                          <p:attrName>style.visibility</p:attrName>
                                        </p:attrNameLst>
                                      </p:cBhvr>
                                      <p:to>
                                        <p:strVal val="visible"/>
                                      </p:to>
                                    </p:set>
                                    <p:anim calcmode="lin" valueType="num">
                                      <p:cBhvr additive="base">
                                        <p:cTn id="57" dur="500" fill="hold"/>
                                        <p:tgtEl>
                                          <p:spTgt spid="4">
                                            <p:graphicEl>
                                              <a:dgm id="{E98559D3-F0C6-4D00-ACD9-C05A780A33CF}"/>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E98559D3-F0C6-4D00-ACD9-C05A780A33CF}"/>
                                            </p:graphicEl>
                                          </p:spTgt>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4">
                                            <p:graphicEl>
                                              <a:dgm id="{E1259649-824C-4A9E-A064-74A3FBFDFAC5}"/>
                                            </p:graphicEl>
                                          </p:spTgt>
                                        </p:tgtEl>
                                        <p:attrNameLst>
                                          <p:attrName>style.visibility</p:attrName>
                                        </p:attrNameLst>
                                      </p:cBhvr>
                                      <p:to>
                                        <p:strVal val="visible"/>
                                      </p:to>
                                    </p:set>
                                    <p:anim calcmode="lin" valueType="num">
                                      <p:cBhvr additive="base">
                                        <p:cTn id="61" dur="500" fill="hold"/>
                                        <p:tgtEl>
                                          <p:spTgt spid="4">
                                            <p:graphicEl>
                                              <a:dgm id="{E1259649-824C-4A9E-A064-74A3FBFDFAC5}"/>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graphicEl>
                                              <a:dgm id="{E1259649-824C-4A9E-A064-74A3FBFDFAC5}"/>
                                            </p:graphicEl>
                                          </p:spTgt>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4">
                                            <p:graphicEl>
                                              <a:dgm id="{1EFF2042-7B23-4DB1-8C69-5276A2D8E2AE}"/>
                                            </p:graphicEl>
                                          </p:spTgt>
                                        </p:tgtEl>
                                        <p:attrNameLst>
                                          <p:attrName>style.visibility</p:attrName>
                                        </p:attrNameLst>
                                      </p:cBhvr>
                                      <p:to>
                                        <p:strVal val="visible"/>
                                      </p:to>
                                    </p:set>
                                    <p:anim calcmode="lin" valueType="num">
                                      <p:cBhvr additive="base">
                                        <p:cTn id="65" dur="500" fill="hold"/>
                                        <p:tgtEl>
                                          <p:spTgt spid="4">
                                            <p:graphicEl>
                                              <a:dgm id="{1EFF2042-7B23-4DB1-8C69-5276A2D8E2AE}"/>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graphicEl>
                                              <a:dgm id="{1EFF2042-7B23-4DB1-8C69-5276A2D8E2AE}"/>
                                            </p:graphicEl>
                                          </p:spTgt>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down)">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1000" fill="hold"/>
                                        <p:tgtEl>
                                          <p:spTgt spid="5"/>
                                        </p:tgtEl>
                                        <p:attrNameLst>
                                          <p:attrName>ppt_w</p:attrName>
                                        </p:attrNameLst>
                                      </p:cBhvr>
                                      <p:tavLst>
                                        <p:tav tm="0">
                                          <p:val>
                                            <p:fltVal val="0"/>
                                          </p:val>
                                        </p:tav>
                                        <p:tav tm="100000">
                                          <p:val>
                                            <p:strVal val="#ppt_w"/>
                                          </p:val>
                                        </p:tav>
                                      </p:tavLst>
                                    </p:anim>
                                    <p:anim calcmode="lin" valueType="num">
                                      <p:cBhvr>
                                        <p:cTn id="77" dur="1000" fill="hold"/>
                                        <p:tgtEl>
                                          <p:spTgt spid="5"/>
                                        </p:tgtEl>
                                        <p:attrNameLst>
                                          <p:attrName>ppt_h</p:attrName>
                                        </p:attrNameLst>
                                      </p:cBhvr>
                                      <p:tavLst>
                                        <p:tav tm="0">
                                          <p:val>
                                            <p:fltVal val="0"/>
                                          </p:val>
                                        </p:tav>
                                        <p:tav tm="100000">
                                          <p:val>
                                            <p:strVal val="#ppt_h"/>
                                          </p:val>
                                        </p:tav>
                                      </p:tavLst>
                                    </p:anim>
                                    <p:anim calcmode="lin" valueType="num">
                                      <p:cBhvr>
                                        <p:cTn id="78" dur="1000" fill="hold"/>
                                        <p:tgtEl>
                                          <p:spTgt spid="5"/>
                                        </p:tgtEl>
                                        <p:attrNameLst>
                                          <p:attrName>style.rotation</p:attrName>
                                        </p:attrNameLst>
                                      </p:cBhvr>
                                      <p:tavLst>
                                        <p:tav tm="0">
                                          <p:val>
                                            <p:fltVal val="90"/>
                                          </p:val>
                                        </p:tav>
                                        <p:tav tm="100000">
                                          <p:val>
                                            <p:fltVal val="0"/>
                                          </p:val>
                                        </p:tav>
                                      </p:tavLst>
                                    </p:anim>
                                    <p:animEffect transition="in" filter="fade">
                                      <p:cBhvr>
                                        <p:cTn id="7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197493"/>
          </a:xfrm>
        </p:spPr>
        <p:txBody>
          <a:bodyPr/>
          <a:lstStyle/>
          <a:p>
            <a:pPr algn="l">
              <a:buNone/>
            </a:pPr>
            <a:r>
              <a:rPr lang="en-US" dirty="0"/>
              <a:t>Advantages:</a:t>
            </a:r>
          </a:p>
          <a:p>
            <a:pPr algn="l">
              <a:buNone/>
            </a:pPr>
            <a:r>
              <a:rPr lang="en-US" dirty="0"/>
              <a:t> • Early satiety . </a:t>
            </a:r>
          </a:p>
          <a:p>
            <a:pPr algn="l">
              <a:buNone/>
            </a:pPr>
            <a:r>
              <a:rPr lang="en-US" dirty="0"/>
              <a:t>• Weight loss. </a:t>
            </a:r>
          </a:p>
          <a:p>
            <a:pPr algn="l">
              <a:buNone/>
            </a:pPr>
            <a:endParaRPr lang="en-US" dirty="0"/>
          </a:p>
          <a:p>
            <a:pPr algn="l">
              <a:buNone/>
            </a:pPr>
            <a:r>
              <a:rPr lang="en-US" dirty="0"/>
              <a:t>❑ Side effects and precaution:</a:t>
            </a:r>
          </a:p>
          <a:p>
            <a:pPr algn="l">
              <a:buNone/>
            </a:pPr>
            <a:r>
              <a:rPr lang="en-US" dirty="0"/>
              <a:t> • Nausea and vomiting.</a:t>
            </a:r>
          </a:p>
          <a:p>
            <a:pPr algn="l">
              <a:buNone/>
            </a:pPr>
            <a:r>
              <a:rPr lang="en-US" dirty="0"/>
              <a:t> • </a:t>
            </a:r>
            <a:r>
              <a:rPr lang="en-US" dirty="0" err="1"/>
              <a:t>Exenatide</a:t>
            </a:r>
            <a:r>
              <a:rPr lang="en-US" dirty="0"/>
              <a:t> associated with hemorrhagic or necrotizing pancreatitis.</a:t>
            </a:r>
            <a:endParaRPr lang="ar-JO"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l">
              <a:buNone/>
            </a:pPr>
            <a:r>
              <a:rPr lang="en-US" dirty="0"/>
              <a:t>They also increase the risk of T-cell thyroid</a:t>
            </a:r>
          </a:p>
          <a:p>
            <a:pPr algn="l">
              <a:buNone/>
            </a:pPr>
            <a:r>
              <a:rPr lang="en-US" dirty="0"/>
              <a:t> tumors. </a:t>
            </a:r>
          </a:p>
          <a:p>
            <a:pPr algn="l">
              <a:buNone/>
            </a:pPr>
            <a:r>
              <a:rPr lang="en-US" dirty="0"/>
              <a:t>• </a:t>
            </a:r>
            <a:r>
              <a:rPr lang="en-US" dirty="0" err="1"/>
              <a:t>Exenatide</a:t>
            </a:r>
            <a:r>
              <a:rPr lang="en-US" dirty="0"/>
              <a:t> is a GLP1 analog derived from Gila monster saliva and is given prior to morning and evening meals.</a:t>
            </a:r>
          </a:p>
          <a:p>
            <a:pPr algn="l">
              <a:buNone/>
            </a:pPr>
            <a:r>
              <a:rPr lang="en-US" dirty="0"/>
              <a:t> • It is used as an adjunct to </a:t>
            </a:r>
            <a:r>
              <a:rPr lang="en-US" dirty="0" err="1"/>
              <a:t>metformin</a:t>
            </a:r>
            <a:r>
              <a:rPr lang="en-US" dirty="0"/>
              <a:t>, </a:t>
            </a:r>
            <a:r>
              <a:rPr lang="en-US" dirty="0" err="1"/>
              <a:t>sulfonylureas</a:t>
            </a:r>
            <a:r>
              <a:rPr lang="en-US" dirty="0"/>
              <a:t>, or </a:t>
            </a:r>
            <a:r>
              <a:rPr lang="en-US" dirty="0" err="1"/>
              <a:t>thiazolidinediones</a:t>
            </a:r>
            <a:r>
              <a:rPr lang="en-US" dirty="0"/>
              <a:t>.</a:t>
            </a:r>
          </a:p>
          <a:p>
            <a:pPr algn="l">
              <a:buNone/>
            </a:pPr>
            <a:r>
              <a:rPr lang="en-US" dirty="0"/>
              <a:t> • </a:t>
            </a:r>
            <a:r>
              <a:rPr lang="en-US" dirty="0" err="1"/>
              <a:t>Pramlintide</a:t>
            </a:r>
            <a:r>
              <a:rPr lang="en-US" dirty="0"/>
              <a:t> is an analog of human </a:t>
            </a:r>
            <a:r>
              <a:rPr lang="en-US" dirty="0" err="1"/>
              <a:t>amylin</a:t>
            </a:r>
            <a:r>
              <a:rPr lang="en-US" dirty="0"/>
              <a:t>, given with insulin prior to meals</a:t>
            </a:r>
            <a:endParaRPr lang="ar-JO"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lnSpcReduction="10000"/>
          </a:bodyPr>
          <a:lstStyle/>
          <a:p>
            <a:pPr algn="l">
              <a:buNone/>
            </a:pPr>
            <a:r>
              <a:rPr lang="en-US" sz="4000" dirty="0">
                <a:solidFill>
                  <a:srgbClr val="7030A0"/>
                </a:solidFill>
              </a:rPr>
              <a:t>SGLT-2 inhibitors(Sodium-glucose </a:t>
            </a:r>
            <a:r>
              <a:rPr lang="en-US" sz="4000" dirty="0" err="1">
                <a:solidFill>
                  <a:srgbClr val="7030A0"/>
                </a:solidFill>
              </a:rPr>
              <a:t>cotransporter</a:t>
            </a:r>
            <a:r>
              <a:rPr lang="en-US" sz="4000" dirty="0">
                <a:solidFill>
                  <a:srgbClr val="7030A0"/>
                </a:solidFill>
              </a:rPr>
              <a:t>- 2 inhibitors): </a:t>
            </a:r>
          </a:p>
          <a:p>
            <a:pPr algn="l">
              <a:buNone/>
            </a:pPr>
            <a:r>
              <a:rPr lang="en-US" dirty="0"/>
              <a:t>• </a:t>
            </a:r>
            <a:r>
              <a:rPr lang="en-US" dirty="0" err="1"/>
              <a:t>Canagliflozin</a:t>
            </a:r>
            <a:r>
              <a:rPr lang="en-US" dirty="0"/>
              <a:t> (</a:t>
            </a:r>
            <a:r>
              <a:rPr lang="en-US" dirty="0" err="1"/>
              <a:t>Invokana</a:t>
            </a:r>
            <a:r>
              <a:rPr lang="en-US" dirty="0"/>
              <a:t>) 100-300 mg/dl.</a:t>
            </a:r>
          </a:p>
          <a:p>
            <a:pPr algn="l">
              <a:buNone/>
            </a:pPr>
            <a:r>
              <a:rPr lang="en-US" dirty="0"/>
              <a:t> • </a:t>
            </a:r>
            <a:r>
              <a:rPr lang="en-US" dirty="0" err="1"/>
              <a:t>Dapagliflozin</a:t>
            </a:r>
            <a:r>
              <a:rPr lang="en-US" dirty="0"/>
              <a:t> (</a:t>
            </a:r>
            <a:r>
              <a:rPr lang="en-US" dirty="0" err="1"/>
              <a:t>farxiga</a:t>
            </a:r>
            <a:r>
              <a:rPr lang="en-US" dirty="0"/>
              <a:t>) 5-10 mg/dl.</a:t>
            </a:r>
          </a:p>
          <a:p>
            <a:pPr algn="l">
              <a:buNone/>
            </a:pPr>
            <a:r>
              <a:rPr lang="en-US" dirty="0"/>
              <a:t> • </a:t>
            </a:r>
            <a:r>
              <a:rPr lang="en-US" dirty="0" err="1"/>
              <a:t>Empagliflozin</a:t>
            </a:r>
            <a:r>
              <a:rPr lang="en-US" dirty="0"/>
              <a:t> (</a:t>
            </a:r>
            <a:r>
              <a:rPr lang="en-US" dirty="0" err="1"/>
              <a:t>Jardiance</a:t>
            </a:r>
            <a:r>
              <a:rPr lang="en-US" dirty="0"/>
              <a:t>) </a:t>
            </a:r>
          </a:p>
          <a:p>
            <a:pPr algn="l">
              <a:buNone/>
            </a:pPr>
            <a:r>
              <a:rPr lang="en-US" dirty="0"/>
              <a:t>• </a:t>
            </a:r>
            <a:r>
              <a:rPr lang="en-US" sz="3600" dirty="0">
                <a:solidFill>
                  <a:srgbClr val="00B050"/>
                </a:solidFill>
              </a:rPr>
              <a:t>Taken Daily. </a:t>
            </a:r>
          </a:p>
          <a:p>
            <a:pPr algn="l">
              <a:buNone/>
            </a:pPr>
            <a:endParaRPr lang="en-US" dirty="0"/>
          </a:p>
          <a:p>
            <a:pPr algn="l">
              <a:buNone/>
            </a:pPr>
            <a:r>
              <a:rPr lang="en-US" dirty="0"/>
              <a:t>❑ Mechanism of action: </a:t>
            </a:r>
          </a:p>
          <a:p>
            <a:pPr algn="l">
              <a:buNone/>
            </a:pPr>
            <a:r>
              <a:rPr lang="en-US" dirty="0"/>
              <a:t>• Block renal </a:t>
            </a:r>
            <a:r>
              <a:rPr lang="en-US" dirty="0" err="1"/>
              <a:t>reabsorption</a:t>
            </a:r>
            <a:r>
              <a:rPr lang="en-US" dirty="0"/>
              <a:t> of glucose, causing urinary excretion .</a:t>
            </a:r>
            <a:endParaRPr lang="ar-JO"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l">
              <a:buNone/>
            </a:pPr>
            <a:r>
              <a:rPr lang="en-US" dirty="0"/>
              <a:t>Advantages: </a:t>
            </a:r>
          </a:p>
          <a:p>
            <a:pPr algn="l">
              <a:buNone/>
            </a:pPr>
            <a:r>
              <a:rPr lang="en-US" dirty="0"/>
              <a:t>• Induce weight reduction.</a:t>
            </a:r>
          </a:p>
          <a:p>
            <a:pPr algn="l">
              <a:buNone/>
            </a:pPr>
            <a:r>
              <a:rPr lang="en-US" dirty="0"/>
              <a:t> • Lower systolic blood pressure.</a:t>
            </a:r>
          </a:p>
          <a:p>
            <a:pPr algn="l">
              <a:buNone/>
            </a:pPr>
            <a:endParaRPr lang="en-US" dirty="0"/>
          </a:p>
          <a:p>
            <a:pPr algn="l">
              <a:buNone/>
            </a:pPr>
            <a:r>
              <a:rPr lang="en-US" dirty="0"/>
              <a:t> ❑ Side effects and precaution: </a:t>
            </a:r>
          </a:p>
          <a:p>
            <a:pPr algn="l">
              <a:buNone/>
            </a:pPr>
            <a:r>
              <a:rPr lang="en-US" dirty="0"/>
              <a:t>• They reduce intravascular volume and may induce postural hypotension (orthostatic hypotension)</a:t>
            </a:r>
          </a:p>
          <a:p>
            <a:pPr algn="l">
              <a:buNone/>
            </a:pPr>
            <a:r>
              <a:rPr lang="en-US" dirty="0"/>
              <a:t> • Increasing urinary tract infections and vaginal yeast infections.</a:t>
            </a:r>
            <a:endParaRPr lang="ar-JO"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NG\Desktop\wafaa\anti-diabetic-medication-7-638.jpg"/>
          <p:cNvPicPr>
            <a:picLocks noGrp="1" noChangeAspect="1" noChangeArrowheads="1"/>
          </p:cNvPicPr>
          <p:nvPr>
            <p:ph idx="1"/>
          </p:nvPr>
        </p:nvPicPr>
        <p:blipFill>
          <a:blip r:embed="rId2"/>
          <a:srcRect/>
          <a:stretch>
            <a:fillRect/>
          </a:stretch>
        </p:blipFill>
        <p:spPr bwMode="auto">
          <a:xfrm>
            <a:off x="0" y="0"/>
            <a:ext cx="9429784" cy="7072338"/>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NG\Desktop\wafaa\image-tableau-médicaments-ANG.png"/>
          <p:cNvPicPr>
            <a:picLocks noGrp="1" noChangeAspect="1" noChangeArrowheads="1"/>
          </p:cNvPicPr>
          <p:nvPr>
            <p:ph idx="1"/>
          </p:nvPr>
        </p:nvPicPr>
        <p:blipFill>
          <a:blip r:embed="rId2"/>
          <a:srcRect/>
          <a:stretch>
            <a:fillRect/>
          </a:stretch>
        </p:blipFill>
        <p:spPr bwMode="auto">
          <a:xfrm>
            <a:off x="642911" y="428604"/>
            <a:ext cx="7669404" cy="5697559"/>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lnSpcReduction="10000"/>
          </a:bodyPr>
          <a:lstStyle/>
          <a:p>
            <a:pPr algn="l">
              <a:buNone/>
            </a:pPr>
            <a:r>
              <a:rPr lang="en-US" sz="4000" dirty="0">
                <a:solidFill>
                  <a:srgbClr val="7030A0"/>
                </a:solidFill>
              </a:rPr>
              <a:t>Combination Therapy</a:t>
            </a:r>
            <a:r>
              <a:rPr lang="en-US" dirty="0"/>
              <a:t>.</a:t>
            </a:r>
          </a:p>
          <a:p>
            <a:pPr algn="l">
              <a:buNone/>
            </a:pPr>
            <a:r>
              <a:rPr lang="en-US" dirty="0"/>
              <a:t> • Combining drugs with different mechanisms of action is most efficacious, but caution must be exercised in combining drugs with similar side effects (TZDs and α-</a:t>
            </a:r>
            <a:r>
              <a:rPr lang="en-US" dirty="0" err="1"/>
              <a:t>glucosidase</a:t>
            </a:r>
            <a:r>
              <a:rPr lang="en-US" dirty="0"/>
              <a:t> inhibitors are both </a:t>
            </a:r>
            <a:r>
              <a:rPr lang="en-US" dirty="0" err="1"/>
              <a:t>hepatotoxic</a:t>
            </a:r>
            <a:r>
              <a:rPr lang="en-US" dirty="0"/>
              <a:t>).</a:t>
            </a:r>
          </a:p>
          <a:p>
            <a:pPr algn="l">
              <a:buNone/>
            </a:pPr>
            <a:r>
              <a:rPr lang="en-US" dirty="0"/>
              <a:t> • </a:t>
            </a:r>
            <a:r>
              <a:rPr lang="en-US" dirty="0" err="1"/>
              <a:t>Metformin</a:t>
            </a:r>
            <a:r>
              <a:rPr lang="en-US" dirty="0"/>
              <a:t> can be combined with any of the other medications, and there are now multiple commercial combinations of </a:t>
            </a:r>
            <a:r>
              <a:rPr lang="en-US" dirty="0" err="1"/>
              <a:t>metformin</a:t>
            </a:r>
            <a:r>
              <a:rPr lang="en-US" dirty="0"/>
              <a:t>, </a:t>
            </a:r>
            <a:r>
              <a:rPr lang="en-US" dirty="0" err="1"/>
              <a:t>thiazolidinediones</a:t>
            </a:r>
            <a:r>
              <a:rPr lang="en-US" dirty="0"/>
              <a:t>, </a:t>
            </a:r>
            <a:r>
              <a:rPr lang="en-US" dirty="0" err="1"/>
              <a:t>sulfonylureas</a:t>
            </a:r>
            <a:r>
              <a:rPr lang="en-US" dirty="0"/>
              <a:t>, and DPP4 inhibitors</a:t>
            </a:r>
            <a:endParaRPr lang="ar-JO"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ENG\Desktop\wafaa\Classification-and-mode-of-action-of-oral-antidiabetic-agents-with-potential-for-use-in.png"/>
          <p:cNvPicPr>
            <a:picLocks noGrp="1" noChangeAspect="1" noChangeArrowheads="1"/>
          </p:cNvPicPr>
          <p:nvPr>
            <p:ph idx="1"/>
          </p:nvPr>
        </p:nvPicPr>
        <p:blipFill>
          <a:blip r:embed="rId2"/>
          <a:srcRect/>
          <a:stretch>
            <a:fillRect/>
          </a:stretch>
        </p:blipFill>
        <p:spPr bwMode="auto">
          <a:xfrm>
            <a:off x="642910" y="1785926"/>
            <a:ext cx="7358114" cy="3643338"/>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used in renal insufficiency</a:t>
            </a:r>
            <a:endParaRPr lang="ar-JO" dirty="0"/>
          </a:p>
        </p:txBody>
      </p:sp>
      <p:sp>
        <p:nvSpPr>
          <p:cNvPr id="3" name="Content Placeholder 2"/>
          <p:cNvSpPr>
            <a:spLocks noGrp="1"/>
          </p:cNvSpPr>
          <p:nvPr>
            <p:ph idx="1"/>
          </p:nvPr>
        </p:nvSpPr>
        <p:spPr/>
        <p:txBody>
          <a:bodyPr/>
          <a:lstStyle/>
          <a:p>
            <a:pPr algn="l">
              <a:buNone/>
            </a:pPr>
            <a:r>
              <a:rPr lang="ar-JO" dirty="0">
                <a:solidFill>
                  <a:srgbClr val="7030A0"/>
                </a:solidFill>
              </a:rPr>
              <a:t>  </a:t>
            </a:r>
            <a:r>
              <a:rPr lang="el-GR" dirty="0">
                <a:solidFill>
                  <a:srgbClr val="7030A0"/>
                </a:solidFill>
              </a:rPr>
              <a:t>α-</a:t>
            </a:r>
            <a:r>
              <a:rPr lang="en-US" dirty="0" err="1">
                <a:solidFill>
                  <a:srgbClr val="7030A0"/>
                </a:solidFill>
              </a:rPr>
              <a:t>Glucosidase</a:t>
            </a:r>
            <a:r>
              <a:rPr lang="en-US" dirty="0">
                <a:solidFill>
                  <a:srgbClr val="7030A0"/>
                </a:solidFill>
              </a:rPr>
              <a:t> inhibitors</a:t>
            </a:r>
            <a:r>
              <a:rPr lang="ar-JO" dirty="0">
                <a:solidFill>
                  <a:srgbClr val="7030A0"/>
                </a:solidFill>
              </a:rPr>
              <a:t> </a:t>
            </a:r>
          </a:p>
          <a:p>
            <a:pPr algn="l">
              <a:buNone/>
            </a:pPr>
            <a:r>
              <a:rPr lang="en-US" dirty="0">
                <a:solidFill>
                  <a:srgbClr val="7030A0"/>
                </a:solidFill>
              </a:rPr>
              <a:t>DPP4 inhibitors</a:t>
            </a:r>
            <a:r>
              <a:rPr lang="ar-JO" dirty="0">
                <a:solidFill>
                  <a:srgbClr val="7030A0"/>
                </a:solidFill>
              </a:rPr>
              <a:t> </a:t>
            </a:r>
          </a:p>
          <a:p>
            <a:pPr algn="l">
              <a:buNone/>
            </a:pPr>
            <a:r>
              <a:rPr lang="ar-JO" dirty="0">
                <a:solidFill>
                  <a:schemeClr val="accent4">
                    <a:lumMod val="75000"/>
                  </a:schemeClr>
                </a:solidFill>
              </a:rPr>
              <a:t>.</a:t>
            </a:r>
            <a:r>
              <a:rPr lang="en-US" dirty="0" err="1">
                <a:solidFill>
                  <a:schemeClr val="accent4">
                    <a:lumMod val="75000"/>
                  </a:schemeClr>
                </a:solidFill>
              </a:rPr>
              <a:t>Biguanides</a:t>
            </a:r>
            <a:endParaRPr lang="ar-JO"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w loss?</a:t>
            </a:r>
            <a:endParaRPr lang="ar-JO" dirty="0"/>
          </a:p>
        </p:txBody>
      </p:sp>
      <p:sp>
        <p:nvSpPr>
          <p:cNvPr id="3" name="Content Placeholder 2"/>
          <p:cNvSpPr>
            <a:spLocks noGrp="1"/>
          </p:cNvSpPr>
          <p:nvPr>
            <p:ph idx="1"/>
          </p:nvPr>
        </p:nvSpPr>
        <p:spPr/>
        <p:txBody>
          <a:bodyPr/>
          <a:lstStyle/>
          <a:p>
            <a:pPr algn="l">
              <a:buNone/>
            </a:pPr>
            <a:r>
              <a:rPr lang="en-US" dirty="0" err="1">
                <a:solidFill>
                  <a:schemeClr val="accent4">
                    <a:lumMod val="75000"/>
                  </a:schemeClr>
                </a:solidFill>
              </a:rPr>
              <a:t>Biguanides</a:t>
            </a:r>
            <a:endParaRPr lang="en-US" dirty="0">
              <a:solidFill>
                <a:schemeClr val="accent4">
                  <a:lumMod val="75000"/>
                </a:schemeClr>
              </a:solidFill>
            </a:endParaRPr>
          </a:p>
          <a:p>
            <a:pPr algn="l">
              <a:buNone/>
            </a:pPr>
            <a:r>
              <a:rPr lang="en-US" dirty="0">
                <a:solidFill>
                  <a:srgbClr val="7030A0"/>
                </a:solidFill>
              </a:rPr>
              <a:t>SGLT-2 inhibitors</a:t>
            </a:r>
            <a:endParaRPr lang="en-US" dirty="0">
              <a:solidFill>
                <a:schemeClr val="accent4">
                  <a:lumMod val="75000"/>
                </a:schemeClr>
              </a:solidFill>
            </a:endParaRPr>
          </a:p>
          <a:p>
            <a:pPr algn="l">
              <a:buNone/>
            </a:pPr>
            <a:r>
              <a:rPr lang="en-US" dirty="0" err="1">
                <a:solidFill>
                  <a:srgbClr val="7030A0"/>
                </a:solidFill>
              </a:rPr>
              <a:t>Incretin</a:t>
            </a:r>
            <a:r>
              <a:rPr lang="en-US" dirty="0">
                <a:solidFill>
                  <a:srgbClr val="7030A0"/>
                </a:solidFill>
              </a:rPr>
              <a:t> </a:t>
            </a:r>
            <a:r>
              <a:rPr lang="en-US" dirty="0" err="1">
                <a:solidFill>
                  <a:srgbClr val="7030A0"/>
                </a:solidFill>
              </a:rPr>
              <a:t>mimetics</a:t>
            </a:r>
            <a:endParaRPr lang="ar-J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481919332"/>
              </p:ext>
            </p:extLst>
          </p:nvPr>
        </p:nvGraphicFramePr>
        <p:xfrm>
          <a:off x="457200" y="457200"/>
          <a:ext cx="8229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graphicEl>
                                              <a:dgm id="{16D2B688-C5BD-43BA-88A2-CB92E14A69F7}"/>
                                            </p:graphicEl>
                                          </p:spTgt>
                                        </p:tgtEl>
                                        <p:attrNameLst>
                                          <p:attrName>style.visibility</p:attrName>
                                        </p:attrNameLst>
                                      </p:cBhvr>
                                      <p:to>
                                        <p:strVal val="visible"/>
                                      </p:to>
                                    </p:set>
                                    <p:anim calcmode="lin" valueType="num">
                                      <p:cBhvr additive="base">
                                        <p:cTn id="7" dur="500" fill="hold"/>
                                        <p:tgtEl>
                                          <p:spTgt spid="4">
                                            <p:graphicEl>
                                              <a:dgm id="{16D2B688-C5BD-43BA-88A2-CB92E14A69F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16D2B688-C5BD-43BA-88A2-CB92E14A69F7}"/>
                                            </p:graphic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graphicEl>
                                              <a:dgm id="{92E10BF5-858D-4D0A-8F37-1387B463DBB4}"/>
                                            </p:graphicEl>
                                          </p:spTgt>
                                        </p:tgtEl>
                                        <p:attrNameLst>
                                          <p:attrName>style.visibility</p:attrName>
                                        </p:attrNameLst>
                                      </p:cBhvr>
                                      <p:to>
                                        <p:strVal val="visible"/>
                                      </p:to>
                                    </p:set>
                                    <p:anim calcmode="lin" valueType="num">
                                      <p:cBhvr additive="base">
                                        <p:cTn id="11" dur="500" fill="hold"/>
                                        <p:tgtEl>
                                          <p:spTgt spid="4">
                                            <p:graphicEl>
                                              <a:dgm id="{92E10BF5-858D-4D0A-8F37-1387B463DBB4}"/>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92E10BF5-858D-4D0A-8F37-1387B463DBB4}"/>
                                            </p:graphic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graphicEl>
                                              <a:dgm id="{3A0A2982-7DE9-4942-BC29-E8906127DA19}"/>
                                            </p:graphicEl>
                                          </p:spTgt>
                                        </p:tgtEl>
                                        <p:attrNameLst>
                                          <p:attrName>style.visibility</p:attrName>
                                        </p:attrNameLst>
                                      </p:cBhvr>
                                      <p:to>
                                        <p:strVal val="visible"/>
                                      </p:to>
                                    </p:set>
                                    <p:anim calcmode="lin" valueType="num">
                                      <p:cBhvr additive="base">
                                        <p:cTn id="15" dur="500" fill="hold"/>
                                        <p:tgtEl>
                                          <p:spTgt spid="4">
                                            <p:graphicEl>
                                              <a:dgm id="{3A0A2982-7DE9-4942-BC29-E8906127DA19}"/>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3A0A2982-7DE9-4942-BC29-E8906127DA19}"/>
                                            </p:graphic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
                                            <p:graphicEl>
                                              <a:dgm id="{3A09E72E-EE3D-4475-8F18-B070B7BB7C25}"/>
                                            </p:graphicEl>
                                          </p:spTgt>
                                        </p:tgtEl>
                                        <p:attrNameLst>
                                          <p:attrName>style.visibility</p:attrName>
                                        </p:attrNameLst>
                                      </p:cBhvr>
                                      <p:to>
                                        <p:strVal val="visible"/>
                                      </p:to>
                                    </p:set>
                                    <p:anim calcmode="lin" valueType="num">
                                      <p:cBhvr additive="base">
                                        <p:cTn id="19" dur="500" fill="hold"/>
                                        <p:tgtEl>
                                          <p:spTgt spid="4">
                                            <p:graphicEl>
                                              <a:dgm id="{3A09E72E-EE3D-4475-8F18-B070B7BB7C2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3A09E72E-EE3D-4475-8F18-B070B7BB7C25}"/>
                                            </p:graphic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
                                            <p:graphicEl>
                                              <a:dgm id="{F9B5BDB2-103F-43A5-921E-AA61E80731BE}"/>
                                            </p:graphicEl>
                                          </p:spTgt>
                                        </p:tgtEl>
                                        <p:attrNameLst>
                                          <p:attrName>style.visibility</p:attrName>
                                        </p:attrNameLst>
                                      </p:cBhvr>
                                      <p:to>
                                        <p:strVal val="visible"/>
                                      </p:to>
                                    </p:set>
                                    <p:anim calcmode="lin" valueType="num">
                                      <p:cBhvr additive="base">
                                        <p:cTn id="23" dur="500" fill="hold"/>
                                        <p:tgtEl>
                                          <p:spTgt spid="4">
                                            <p:graphicEl>
                                              <a:dgm id="{F9B5BDB2-103F-43A5-921E-AA61E80731BE}"/>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F9B5BDB2-103F-43A5-921E-AA61E80731BE}"/>
                                            </p:graphic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
                                            <p:graphicEl>
                                              <a:dgm id="{BD3FA6E1-063D-4908-8308-D484BBA380B5}"/>
                                            </p:graphicEl>
                                          </p:spTgt>
                                        </p:tgtEl>
                                        <p:attrNameLst>
                                          <p:attrName>style.visibility</p:attrName>
                                        </p:attrNameLst>
                                      </p:cBhvr>
                                      <p:to>
                                        <p:strVal val="visible"/>
                                      </p:to>
                                    </p:set>
                                    <p:anim calcmode="lin" valueType="num">
                                      <p:cBhvr additive="base">
                                        <p:cTn id="27" dur="500" fill="hold"/>
                                        <p:tgtEl>
                                          <p:spTgt spid="4">
                                            <p:graphicEl>
                                              <a:dgm id="{BD3FA6E1-063D-4908-8308-D484BBA380B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BD3FA6E1-063D-4908-8308-D484BBA380B5}"/>
                                            </p:graphic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
                                            <p:graphicEl>
                                              <a:dgm id="{FF102779-F154-47DB-9455-FF2916463868}"/>
                                            </p:graphicEl>
                                          </p:spTgt>
                                        </p:tgtEl>
                                        <p:attrNameLst>
                                          <p:attrName>style.visibility</p:attrName>
                                        </p:attrNameLst>
                                      </p:cBhvr>
                                      <p:to>
                                        <p:strVal val="visible"/>
                                      </p:to>
                                    </p:set>
                                    <p:anim calcmode="lin" valueType="num">
                                      <p:cBhvr additive="base">
                                        <p:cTn id="31" dur="500" fill="hold"/>
                                        <p:tgtEl>
                                          <p:spTgt spid="4">
                                            <p:graphicEl>
                                              <a:dgm id="{FF102779-F154-47DB-9455-FF291646386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FF102779-F154-47DB-9455-FF2916463868}"/>
                                            </p:graphic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
                                            <p:graphicEl>
                                              <a:dgm id="{8C8EA77B-42F4-4086-97CB-4B1AF7917622}"/>
                                            </p:graphicEl>
                                          </p:spTgt>
                                        </p:tgtEl>
                                        <p:attrNameLst>
                                          <p:attrName>style.visibility</p:attrName>
                                        </p:attrNameLst>
                                      </p:cBhvr>
                                      <p:to>
                                        <p:strVal val="visible"/>
                                      </p:to>
                                    </p:set>
                                    <p:anim calcmode="lin" valueType="num">
                                      <p:cBhvr additive="base">
                                        <p:cTn id="35" dur="500" fill="hold"/>
                                        <p:tgtEl>
                                          <p:spTgt spid="4">
                                            <p:graphicEl>
                                              <a:dgm id="{8C8EA77B-42F4-4086-97CB-4B1AF7917622}"/>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8C8EA77B-42F4-4086-97CB-4B1AF7917622}"/>
                                            </p:graphic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4">
                                            <p:graphicEl>
                                              <a:dgm id="{D01CCB80-B8E4-4C0D-B57B-61DFBDAB21DF}"/>
                                            </p:graphicEl>
                                          </p:spTgt>
                                        </p:tgtEl>
                                        <p:attrNameLst>
                                          <p:attrName>style.visibility</p:attrName>
                                        </p:attrNameLst>
                                      </p:cBhvr>
                                      <p:to>
                                        <p:strVal val="visible"/>
                                      </p:to>
                                    </p:set>
                                    <p:anim calcmode="lin" valueType="num">
                                      <p:cBhvr additive="base">
                                        <p:cTn id="39" dur="500" fill="hold"/>
                                        <p:tgtEl>
                                          <p:spTgt spid="4">
                                            <p:graphicEl>
                                              <a:dgm id="{D01CCB80-B8E4-4C0D-B57B-61DFBDAB21DF}"/>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D01CCB80-B8E4-4C0D-B57B-61DFBDAB21DF}"/>
                                            </p:graphic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4">
                                            <p:graphicEl>
                                              <a:dgm id="{D94E1521-6685-422E-89D5-A79282AC74D4}"/>
                                            </p:graphicEl>
                                          </p:spTgt>
                                        </p:tgtEl>
                                        <p:attrNameLst>
                                          <p:attrName>style.visibility</p:attrName>
                                        </p:attrNameLst>
                                      </p:cBhvr>
                                      <p:to>
                                        <p:strVal val="visible"/>
                                      </p:to>
                                    </p:set>
                                    <p:anim calcmode="lin" valueType="num">
                                      <p:cBhvr additive="base">
                                        <p:cTn id="45" dur="500" fill="hold"/>
                                        <p:tgtEl>
                                          <p:spTgt spid="4">
                                            <p:graphicEl>
                                              <a:dgm id="{D94E1521-6685-422E-89D5-A79282AC74D4}"/>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graphicEl>
                                              <a:dgm id="{D94E1521-6685-422E-89D5-A79282AC74D4}"/>
                                            </p:graphicEl>
                                          </p:spTgt>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4">
                                            <p:graphicEl>
                                              <a:dgm id="{581D3B43-19DC-4147-8C60-9D2C4811A55B}"/>
                                            </p:graphicEl>
                                          </p:spTgt>
                                        </p:tgtEl>
                                        <p:attrNameLst>
                                          <p:attrName>style.visibility</p:attrName>
                                        </p:attrNameLst>
                                      </p:cBhvr>
                                      <p:to>
                                        <p:strVal val="visible"/>
                                      </p:to>
                                    </p:set>
                                    <p:anim calcmode="lin" valueType="num">
                                      <p:cBhvr additive="base">
                                        <p:cTn id="49" dur="500" fill="hold"/>
                                        <p:tgtEl>
                                          <p:spTgt spid="4">
                                            <p:graphicEl>
                                              <a:dgm id="{581D3B43-19DC-4147-8C60-9D2C4811A55B}"/>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581D3B43-19DC-4147-8C60-9D2C4811A55B}"/>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w gain?</a:t>
            </a:r>
            <a:endParaRPr lang="ar-JO" dirty="0"/>
          </a:p>
        </p:txBody>
      </p:sp>
      <p:sp>
        <p:nvSpPr>
          <p:cNvPr id="3" name="Content Placeholder 2"/>
          <p:cNvSpPr>
            <a:spLocks noGrp="1"/>
          </p:cNvSpPr>
          <p:nvPr>
            <p:ph idx="1"/>
          </p:nvPr>
        </p:nvSpPr>
        <p:spPr/>
        <p:txBody>
          <a:bodyPr/>
          <a:lstStyle/>
          <a:p>
            <a:pPr algn="l">
              <a:buNone/>
            </a:pPr>
            <a:r>
              <a:rPr lang="en-US" dirty="0" err="1">
                <a:solidFill>
                  <a:schemeClr val="accent4">
                    <a:lumMod val="75000"/>
                  </a:schemeClr>
                </a:solidFill>
              </a:rPr>
              <a:t>Sulfonylureas</a:t>
            </a:r>
            <a:endParaRPr lang="en-US" dirty="0">
              <a:solidFill>
                <a:schemeClr val="accent4">
                  <a:lumMod val="75000"/>
                </a:schemeClr>
              </a:solidFill>
            </a:endParaRPr>
          </a:p>
          <a:p>
            <a:pPr algn="l">
              <a:buNone/>
            </a:pPr>
            <a:r>
              <a:rPr lang="en-US" dirty="0" err="1">
                <a:solidFill>
                  <a:srgbClr val="7030A0"/>
                </a:solidFill>
              </a:rPr>
              <a:t>Thiazolidinediones</a:t>
            </a:r>
            <a:endParaRPr lang="en-US" dirty="0">
              <a:solidFill>
                <a:schemeClr val="accent4">
                  <a:lumMod val="75000"/>
                </a:schemeClr>
              </a:solidFill>
            </a:endParaRPr>
          </a:p>
          <a:p>
            <a:pPr algn="l">
              <a:buNone/>
            </a:pPr>
            <a:endParaRPr lang="ar-JO"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Decrease mortality?</a:t>
            </a:r>
            <a:endParaRPr lang="ar-JO" dirty="0"/>
          </a:p>
        </p:txBody>
      </p:sp>
      <p:sp>
        <p:nvSpPr>
          <p:cNvPr id="3" name="Content Placeholder 2"/>
          <p:cNvSpPr>
            <a:spLocks noGrp="1"/>
          </p:cNvSpPr>
          <p:nvPr>
            <p:ph idx="1"/>
          </p:nvPr>
        </p:nvSpPr>
        <p:spPr/>
        <p:txBody>
          <a:bodyPr>
            <a:normAutofit/>
          </a:bodyPr>
          <a:lstStyle/>
          <a:p>
            <a:pPr algn="l">
              <a:buNone/>
            </a:pPr>
            <a:r>
              <a:rPr lang="en-US" sz="3600" dirty="0" err="1">
                <a:solidFill>
                  <a:srgbClr val="7030A0"/>
                </a:solidFill>
              </a:rPr>
              <a:t>metformin</a:t>
            </a:r>
            <a:endParaRPr lang="ar-JO" sz="3600" dirty="0">
              <a:solidFill>
                <a:srgbClr val="7030A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given in GI disorders</a:t>
            </a:r>
            <a:endParaRPr lang="ar-JO" dirty="0"/>
          </a:p>
        </p:txBody>
      </p:sp>
      <p:sp>
        <p:nvSpPr>
          <p:cNvPr id="3" name="Content Placeholder 2"/>
          <p:cNvSpPr>
            <a:spLocks noGrp="1"/>
          </p:cNvSpPr>
          <p:nvPr>
            <p:ph idx="1"/>
          </p:nvPr>
        </p:nvSpPr>
        <p:spPr/>
        <p:txBody>
          <a:bodyPr/>
          <a:lstStyle/>
          <a:p>
            <a:pPr algn="l">
              <a:buNone/>
            </a:pPr>
            <a:r>
              <a:rPr lang="el-GR" dirty="0">
                <a:solidFill>
                  <a:srgbClr val="7030A0"/>
                </a:solidFill>
              </a:rPr>
              <a:t>α-</a:t>
            </a:r>
            <a:r>
              <a:rPr lang="en-US" dirty="0" err="1">
                <a:solidFill>
                  <a:srgbClr val="7030A0"/>
                </a:solidFill>
              </a:rPr>
              <a:t>Glucosidase</a:t>
            </a:r>
            <a:r>
              <a:rPr lang="en-US" dirty="0">
                <a:solidFill>
                  <a:srgbClr val="7030A0"/>
                </a:solidFill>
              </a:rPr>
              <a:t> inhibitors</a:t>
            </a:r>
            <a:endParaRPr lang="ar-JO"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causing hypoglycemia?</a:t>
            </a:r>
            <a:endParaRPr lang="ar-JO" dirty="0"/>
          </a:p>
        </p:txBody>
      </p:sp>
      <p:sp>
        <p:nvSpPr>
          <p:cNvPr id="3" name="Content Placeholder 2"/>
          <p:cNvSpPr>
            <a:spLocks noGrp="1"/>
          </p:cNvSpPr>
          <p:nvPr>
            <p:ph idx="1"/>
          </p:nvPr>
        </p:nvSpPr>
        <p:spPr/>
        <p:txBody>
          <a:bodyPr/>
          <a:lstStyle/>
          <a:p>
            <a:pPr algn="l">
              <a:buNone/>
            </a:pPr>
            <a:r>
              <a:rPr lang="el-GR" dirty="0">
                <a:solidFill>
                  <a:srgbClr val="7030A0"/>
                </a:solidFill>
              </a:rPr>
              <a:t>α-</a:t>
            </a:r>
            <a:r>
              <a:rPr lang="en-US" dirty="0" err="1">
                <a:solidFill>
                  <a:srgbClr val="7030A0"/>
                </a:solidFill>
              </a:rPr>
              <a:t>Glucosidase</a:t>
            </a:r>
            <a:r>
              <a:rPr lang="en-US" dirty="0">
                <a:solidFill>
                  <a:srgbClr val="7030A0"/>
                </a:solidFill>
              </a:rPr>
              <a:t> inhibitors</a:t>
            </a:r>
            <a:r>
              <a:rPr lang="ar-JO" dirty="0">
                <a:solidFill>
                  <a:srgbClr val="7030A0"/>
                </a:solidFill>
              </a:rPr>
              <a:t> </a:t>
            </a:r>
          </a:p>
          <a:p>
            <a:pPr algn="l">
              <a:buNone/>
            </a:pPr>
            <a:r>
              <a:rPr lang="en-US" dirty="0">
                <a:solidFill>
                  <a:srgbClr val="7030A0"/>
                </a:solidFill>
              </a:rPr>
              <a:t>DPP4 inhibitors</a:t>
            </a:r>
            <a:r>
              <a:rPr lang="ar-JO" dirty="0">
                <a:solidFill>
                  <a:srgbClr val="7030A0"/>
                </a:solidFill>
              </a:rPr>
              <a:t> </a:t>
            </a:r>
          </a:p>
          <a:p>
            <a:pPr algn="l">
              <a:buNone/>
            </a:pPr>
            <a:r>
              <a:rPr lang="ar-JO" dirty="0">
                <a:solidFill>
                  <a:schemeClr val="accent4">
                    <a:lumMod val="75000"/>
                  </a:schemeClr>
                </a:solidFill>
              </a:rPr>
              <a:t>.</a:t>
            </a:r>
            <a:r>
              <a:rPr lang="en-US" dirty="0" err="1">
                <a:solidFill>
                  <a:srgbClr val="7030A0"/>
                </a:solidFill>
              </a:rPr>
              <a:t>Biguanides</a:t>
            </a:r>
            <a:endParaRPr lang="ar-JO" dirty="0">
              <a:solidFill>
                <a:srgbClr val="7030A0"/>
              </a:solidFill>
            </a:endParaRPr>
          </a:p>
          <a:p>
            <a:pPr algn="l">
              <a:buNone/>
            </a:pPr>
            <a:r>
              <a:rPr lang="en-US" dirty="0" err="1">
                <a:solidFill>
                  <a:srgbClr val="7030A0"/>
                </a:solidFill>
              </a:rPr>
              <a:t>Thiazolidinediones</a:t>
            </a:r>
            <a:endParaRPr lang="en-US" dirty="0">
              <a:solidFill>
                <a:schemeClr val="accent4">
                  <a:lumMod val="75000"/>
                </a:schemeClr>
              </a:solidFill>
            </a:endParaRPr>
          </a:p>
          <a:p>
            <a:pPr algn="l">
              <a:buNone/>
            </a:pPr>
            <a:endParaRPr lang="ar-JO"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Causing hypoglycemia?</a:t>
            </a:r>
            <a:endParaRPr lang="ar-JO" dirty="0"/>
          </a:p>
        </p:txBody>
      </p:sp>
      <p:sp>
        <p:nvSpPr>
          <p:cNvPr id="3" name="Content Placeholder 2"/>
          <p:cNvSpPr>
            <a:spLocks noGrp="1"/>
          </p:cNvSpPr>
          <p:nvPr>
            <p:ph idx="1"/>
          </p:nvPr>
        </p:nvSpPr>
        <p:spPr/>
        <p:txBody>
          <a:bodyPr/>
          <a:lstStyle/>
          <a:p>
            <a:pPr algn="l">
              <a:buNone/>
            </a:pPr>
            <a:r>
              <a:rPr lang="en-US" dirty="0" err="1">
                <a:solidFill>
                  <a:srgbClr val="7030A0"/>
                </a:solidFill>
              </a:rPr>
              <a:t>Sulfonylureas</a:t>
            </a:r>
            <a:endParaRPr lang="en-US" dirty="0">
              <a:solidFill>
                <a:srgbClr val="7030A0"/>
              </a:solidFill>
            </a:endParaRPr>
          </a:p>
          <a:p>
            <a:pPr algn="l">
              <a:buNone/>
            </a:pPr>
            <a:endParaRPr lang="en-US" dirty="0">
              <a:solidFill>
                <a:schemeClr val="accent4">
                  <a:lumMod val="75000"/>
                </a:schemeClr>
              </a:solidFill>
            </a:endParaRPr>
          </a:p>
          <a:p>
            <a:pPr algn="l">
              <a:buNone/>
            </a:pPr>
            <a:r>
              <a:rPr lang="en-US" dirty="0" err="1">
                <a:solidFill>
                  <a:srgbClr val="7030A0"/>
                </a:solidFill>
              </a:rPr>
              <a:t>Meglitinides</a:t>
            </a:r>
            <a:endParaRPr lang="ar-JO"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cause pancreatitis</a:t>
            </a:r>
            <a:endParaRPr lang="ar-JO" dirty="0"/>
          </a:p>
        </p:txBody>
      </p:sp>
      <p:sp>
        <p:nvSpPr>
          <p:cNvPr id="3" name="Content Placeholder 2"/>
          <p:cNvSpPr>
            <a:spLocks noGrp="1"/>
          </p:cNvSpPr>
          <p:nvPr>
            <p:ph idx="1"/>
          </p:nvPr>
        </p:nvSpPr>
        <p:spPr/>
        <p:txBody>
          <a:bodyPr/>
          <a:lstStyle/>
          <a:p>
            <a:pPr algn="l">
              <a:buNone/>
            </a:pPr>
            <a:r>
              <a:rPr lang="el-GR" dirty="0">
                <a:solidFill>
                  <a:srgbClr val="7030A0"/>
                </a:solidFill>
              </a:rPr>
              <a:t>α-</a:t>
            </a:r>
            <a:r>
              <a:rPr lang="en-US" dirty="0" err="1">
                <a:solidFill>
                  <a:srgbClr val="7030A0"/>
                </a:solidFill>
              </a:rPr>
              <a:t>Glucosidase</a:t>
            </a:r>
            <a:r>
              <a:rPr lang="en-US" dirty="0">
                <a:solidFill>
                  <a:srgbClr val="7030A0"/>
                </a:solidFill>
              </a:rPr>
              <a:t> inhibitors</a:t>
            </a:r>
            <a:r>
              <a:rPr lang="ar-JO" dirty="0">
                <a:solidFill>
                  <a:srgbClr val="7030A0"/>
                </a:solidFill>
              </a:rPr>
              <a:t> </a:t>
            </a:r>
          </a:p>
          <a:p>
            <a:pPr algn="l">
              <a:buNone/>
            </a:pPr>
            <a:r>
              <a:rPr lang="en-US" dirty="0">
                <a:solidFill>
                  <a:srgbClr val="7030A0"/>
                </a:solidFill>
              </a:rPr>
              <a:t>DPP4 inhibitors</a:t>
            </a:r>
            <a:r>
              <a:rPr lang="ar-JO" dirty="0">
                <a:solidFill>
                  <a:srgbClr val="7030A0"/>
                </a:solidFill>
              </a:rPr>
              <a:t> </a:t>
            </a:r>
          </a:p>
          <a:p>
            <a:pPr algn="l">
              <a:buNone/>
            </a:pPr>
            <a:r>
              <a:rPr lang="en-US" dirty="0" err="1">
                <a:solidFill>
                  <a:srgbClr val="7030A0"/>
                </a:solidFill>
              </a:rPr>
              <a:t>Incretin</a:t>
            </a:r>
            <a:r>
              <a:rPr lang="en-US" dirty="0">
                <a:solidFill>
                  <a:srgbClr val="7030A0"/>
                </a:solidFill>
              </a:rPr>
              <a:t> </a:t>
            </a:r>
            <a:r>
              <a:rPr lang="en-US" dirty="0" err="1">
                <a:solidFill>
                  <a:srgbClr val="7030A0"/>
                </a:solidFill>
              </a:rPr>
              <a:t>mimetics</a:t>
            </a:r>
            <a:endParaRPr lang="ar-JO"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Avoided in hepatic diseases</a:t>
            </a:r>
            <a:endParaRPr lang="ar-JO" dirty="0"/>
          </a:p>
        </p:txBody>
      </p:sp>
      <p:sp>
        <p:nvSpPr>
          <p:cNvPr id="3" name="Content Placeholder 2"/>
          <p:cNvSpPr>
            <a:spLocks noGrp="1"/>
          </p:cNvSpPr>
          <p:nvPr>
            <p:ph idx="1"/>
          </p:nvPr>
        </p:nvSpPr>
        <p:spPr/>
        <p:txBody>
          <a:bodyPr/>
          <a:lstStyle/>
          <a:p>
            <a:pPr algn="l">
              <a:buNone/>
            </a:pPr>
            <a:r>
              <a:rPr lang="el-GR" dirty="0">
                <a:solidFill>
                  <a:srgbClr val="7030A0"/>
                </a:solidFill>
              </a:rPr>
              <a:t>α-</a:t>
            </a:r>
            <a:r>
              <a:rPr lang="en-US" dirty="0" err="1">
                <a:solidFill>
                  <a:srgbClr val="7030A0"/>
                </a:solidFill>
              </a:rPr>
              <a:t>Glucosidase</a:t>
            </a:r>
            <a:r>
              <a:rPr lang="en-US" dirty="0">
                <a:solidFill>
                  <a:srgbClr val="7030A0"/>
                </a:solidFill>
              </a:rPr>
              <a:t> inhibitors</a:t>
            </a:r>
            <a:r>
              <a:rPr lang="ar-JO" dirty="0">
                <a:solidFill>
                  <a:srgbClr val="7030A0"/>
                </a:solidFill>
              </a:rPr>
              <a:t> </a:t>
            </a:r>
          </a:p>
          <a:p>
            <a:pPr algn="l">
              <a:buNone/>
            </a:pPr>
            <a:r>
              <a:rPr lang="ar-JO" dirty="0">
                <a:solidFill>
                  <a:schemeClr val="accent4">
                    <a:lumMod val="75000"/>
                  </a:schemeClr>
                </a:solidFill>
              </a:rPr>
              <a:t>.</a:t>
            </a:r>
            <a:r>
              <a:rPr lang="en-US" dirty="0" err="1">
                <a:solidFill>
                  <a:srgbClr val="7030A0"/>
                </a:solidFill>
              </a:rPr>
              <a:t>Biguanides</a:t>
            </a:r>
            <a:endParaRPr lang="ar-JO" dirty="0">
              <a:solidFill>
                <a:srgbClr val="7030A0"/>
              </a:solidFill>
            </a:endParaRPr>
          </a:p>
          <a:p>
            <a:pPr algn="l">
              <a:buNone/>
            </a:pPr>
            <a:r>
              <a:rPr lang="en-US" dirty="0" err="1">
                <a:solidFill>
                  <a:srgbClr val="7030A0"/>
                </a:solidFill>
              </a:rPr>
              <a:t>Thiazolidinediones</a:t>
            </a:r>
            <a:endParaRPr lang="en-US" dirty="0">
              <a:solidFill>
                <a:schemeClr val="accent4">
                  <a:lumMod val="75000"/>
                </a:schemeClr>
              </a:solidFill>
            </a:endParaRPr>
          </a:p>
          <a:p>
            <a:pPr algn="l">
              <a:buNone/>
            </a:pPr>
            <a:r>
              <a:rPr lang="en-US" dirty="0" err="1">
                <a:solidFill>
                  <a:srgbClr val="7030A0"/>
                </a:solidFill>
              </a:rPr>
              <a:t>Meglitinides</a:t>
            </a:r>
            <a:endParaRPr lang="ar-JO" dirty="0"/>
          </a:p>
          <a:p>
            <a:pPr algn="l">
              <a:buNone/>
            </a:pPr>
            <a:endParaRPr lang="ar-JO" dirty="0"/>
          </a:p>
          <a:p>
            <a:pPr algn="l">
              <a:buNone/>
            </a:pPr>
            <a:endParaRPr lang="ar-JO"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126055"/>
          </a:xfrm>
        </p:spPr>
        <p:txBody>
          <a:bodyPr/>
          <a:lstStyle/>
          <a:p>
            <a:pPr algn="l">
              <a:buNone/>
            </a:pPr>
            <a:r>
              <a:rPr lang="en-US" sz="5400" dirty="0">
                <a:solidFill>
                  <a:schemeClr val="accent6">
                    <a:lumMod val="75000"/>
                  </a:schemeClr>
                </a:solidFill>
              </a:rPr>
              <a:t>:Insulin</a:t>
            </a:r>
          </a:p>
          <a:p>
            <a:pPr algn="l">
              <a:buNone/>
            </a:pPr>
            <a:r>
              <a:rPr lang="en-US" dirty="0" smtClean="0"/>
              <a:t>Type 1 // planed </a:t>
            </a:r>
            <a:r>
              <a:rPr lang="en-US" smtClean="0"/>
              <a:t>for surgery</a:t>
            </a:r>
            <a:endParaRPr lang="en-US" dirty="0"/>
          </a:p>
          <a:p>
            <a:pPr algn="l">
              <a:buNone/>
            </a:pPr>
            <a:r>
              <a:rPr lang="en-US" b="1" u="sng" dirty="0">
                <a:solidFill>
                  <a:srgbClr val="FF0000"/>
                </a:solidFill>
              </a:rPr>
              <a:t>When to initiate Insulin in type 2 DM? </a:t>
            </a:r>
          </a:p>
          <a:p>
            <a:pPr algn="l">
              <a:buNone/>
            </a:pPr>
            <a:r>
              <a:rPr lang="en-US" dirty="0"/>
              <a:t>• Initial A1 level &gt; 9 %.</a:t>
            </a:r>
          </a:p>
          <a:p>
            <a:pPr algn="l">
              <a:buNone/>
            </a:pPr>
            <a:r>
              <a:rPr lang="en-US" dirty="0"/>
              <a:t> • If diabetes is uncontrolled despite optimal oral </a:t>
            </a:r>
            <a:r>
              <a:rPr lang="en-US" dirty="0" err="1"/>
              <a:t>glycemic</a:t>
            </a:r>
            <a:r>
              <a:rPr lang="en-US" dirty="0"/>
              <a:t> therapy. </a:t>
            </a:r>
          </a:p>
          <a:p>
            <a:pPr algn="l">
              <a:buNone/>
            </a:pPr>
            <a:r>
              <a:rPr lang="en-US" dirty="0"/>
              <a:t>• If the patient is in a catabolic state (losing weight).</a:t>
            </a:r>
            <a:endParaRPr lang="ar-JO" dirty="0"/>
          </a:p>
        </p:txBody>
      </p:sp>
    </p:spTree>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2900</TotalTime>
  <Words>13294</Words>
  <Application>Microsoft Office PowerPoint</Application>
  <PresentationFormat>On-screen Show (4:3)</PresentationFormat>
  <Paragraphs>1141</Paragraphs>
  <Slides>97</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99" baseType="lpstr">
      <vt:lpstr>Office Theme</vt:lpstr>
      <vt:lpstr>Photo Editor Photo</vt:lpstr>
      <vt:lpstr>Slide 1</vt:lpstr>
      <vt:lpstr>Slide 2</vt:lpstr>
      <vt:lpstr>Slide 3</vt:lpstr>
      <vt:lpstr>DIABETES MELLITUS</vt:lpstr>
      <vt:lpstr>Slide 5</vt:lpstr>
      <vt:lpstr>Classification</vt:lpstr>
      <vt:lpstr>Slide 7</vt:lpstr>
      <vt:lpstr>Slide 8</vt:lpstr>
      <vt:lpstr>Slide 9</vt:lpstr>
      <vt:lpstr>Slide 10</vt:lpstr>
      <vt:lpstr>Other Specific Types of Diabetes Mellitus</vt:lpstr>
      <vt:lpstr>Slide 12</vt:lpstr>
      <vt:lpstr>Slide 13</vt:lpstr>
      <vt:lpstr>Type I Diabetes Cell</vt:lpstr>
      <vt:lpstr>Slide 15</vt:lpstr>
      <vt:lpstr>Slide 16</vt:lpstr>
      <vt:lpstr>Type II Diabetes</vt:lpstr>
      <vt:lpstr>Type 2 Diabetes Mellitus</vt:lpstr>
      <vt:lpstr>Slide 19</vt:lpstr>
      <vt:lpstr>Slide 20</vt:lpstr>
      <vt:lpstr>Testing for Diabetes or Prediabetes in Asymptomatic Adults</vt:lpstr>
      <vt:lpstr>Risk factors for Prediabetes and T2D</vt:lpstr>
      <vt:lpstr>Clinical Features</vt:lpstr>
      <vt:lpstr>The symptoms of diabetes</vt:lpstr>
      <vt:lpstr>Slide 25</vt:lpstr>
      <vt:lpstr>Slide 26</vt:lpstr>
      <vt:lpstr>Investigations</vt:lpstr>
      <vt:lpstr>Slide 28</vt:lpstr>
      <vt:lpstr>Pre Diabetes</vt:lpstr>
      <vt:lpstr>Prediabetes &amp; Diabetes</vt:lpstr>
      <vt:lpstr>Laboratory Findings</vt:lpstr>
      <vt:lpstr>Laboratory Findings</vt:lpstr>
      <vt:lpstr>Laboratory Findings</vt:lpstr>
      <vt:lpstr>Slide 34</vt:lpstr>
      <vt:lpstr>Slide 35</vt:lpstr>
      <vt:lpstr>Laboratory Findings</vt:lpstr>
      <vt:lpstr>A1C: New Recommendations</vt:lpstr>
      <vt:lpstr>Complications</vt:lpstr>
      <vt:lpstr>Complications</vt:lpstr>
      <vt:lpstr>Diabetic Retinopathy: Recommendations</vt:lpstr>
      <vt:lpstr>Diabetic Retinopathy: Recommendations (2)</vt:lpstr>
      <vt:lpstr>D. Nephropathy</vt:lpstr>
      <vt:lpstr>Diabetic Kidney Disease (DKD): Recommendations (2)</vt:lpstr>
      <vt:lpstr>Diabetic Kidney Disease (DKD): Recommendations (3)</vt:lpstr>
      <vt:lpstr>Diabetic Kidney Disease (DKD): Recommendations (4)</vt:lpstr>
      <vt:lpstr>Diabetic Kidney Disease (DKD): Recommendations (5)</vt:lpstr>
      <vt:lpstr>Diabetic Kidney Disease (DKD): Recommendations (6)</vt:lpstr>
      <vt:lpstr>Diabetic Neuropathy</vt:lpstr>
      <vt:lpstr>بنعطيهم B12 </vt:lpstr>
      <vt:lpstr>Neuropathy: Recommendations (2)</vt:lpstr>
      <vt:lpstr>Foot Care</vt:lpstr>
      <vt:lpstr>Foot Care: Risk Of Ulcer and Amputation انسى</vt:lpstr>
      <vt:lpstr>Foot Care: Recommendations (2)</vt:lpstr>
      <vt:lpstr>Foot Care: Recommendations (4)</vt:lpstr>
      <vt:lpstr>Foot Care: Recommendations (5)</vt:lpstr>
      <vt:lpstr>Management 0f Diabetes (oral hypoglycemic  agents) مطلوب</vt:lpstr>
      <vt:lpstr>Slide 57</vt:lpstr>
      <vt:lpstr>Slide 58</vt:lpstr>
      <vt:lpstr>Slide 59</vt:lpstr>
      <vt:lpstr>Slide 60</vt:lpstr>
      <vt:lpstr>Pharmacologic therapy</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Not used in renal insufficiency</vt:lpstr>
      <vt:lpstr>Cause w loss?</vt:lpstr>
      <vt:lpstr>Cause w gain?</vt:lpstr>
      <vt:lpstr>Decrease mortality?</vt:lpstr>
      <vt:lpstr>Not given in GI disorders</vt:lpstr>
      <vt:lpstr>Not causing hypoglycemia?</vt:lpstr>
      <vt:lpstr>Causing hypoglycemia?</vt:lpstr>
      <vt:lpstr>Can cause pancreatitis</vt:lpstr>
      <vt:lpstr>Avoided in hepatic diseases</vt:lpstr>
      <vt:lpstr>Slide 97</vt:lpstr>
    </vt:vector>
  </TitlesOfParts>
  <Company>Warez-BB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dc:title>
  <dc:creator>Yasser Bakr</dc:creator>
  <cp:lastModifiedBy>ahmadaser</cp:lastModifiedBy>
  <cp:revision>398</cp:revision>
  <dcterms:created xsi:type="dcterms:W3CDTF">2010-06-18T12:06:17Z</dcterms:created>
  <dcterms:modified xsi:type="dcterms:W3CDTF">2022-02-05T17:38:22Z</dcterms:modified>
</cp:coreProperties>
</file>