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63" r:id="rId9"/>
    <p:sldId id="264" r:id="rId10"/>
    <p:sldId id="283" r:id="rId11"/>
    <p:sldId id="281" r:id="rId12"/>
    <p:sldId id="265" r:id="rId13"/>
    <p:sldId id="266" r:id="rId14"/>
    <p:sldId id="269" r:id="rId15"/>
    <p:sldId id="271" r:id="rId16"/>
    <p:sldId id="272" r:id="rId17"/>
    <p:sldId id="282" r:id="rId18"/>
    <p:sldId id="270" r:id="rId19"/>
    <p:sldId id="267" r:id="rId20"/>
    <p:sldId id="274" r:id="rId21"/>
    <p:sldId id="275" r:id="rId22"/>
    <p:sldId id="276" r:id="rId23"/>
    <p:sldId id="277" r:id="rId24"/>
    <p:sldId id="279" r:id="rId25"/>
    <p:sldId id="280"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6B10-E424-4DCE-ACA7-D363449A9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684FA-ECB5-4818-897A-AB36DD86E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7FDE78-84EF-43BC-81DD-12AFC8DCDC24}"/>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5" name="Footer Placeholder 4">
            <a:extLst>
              <a:ext uri="{FF2B5EF4-FFF2-40B4-BE49-F238E27FC236}">
                <a16:creationId xmlns:a16="http://schemas.microsoft.com/office/drawing/2014/main" id="{C57CB675-562E-495A-BFE6-D694304D6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D6F40-8EFE-4566-8A66-31B02A50FFFF}"/>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184406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A452-8D76-41B3-82FC-C859116CC3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B4A63-2833-4B51-8914-A6401B56A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B8F4C-DE6D-4BE1-8E55-4D72D9093A22}"/>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5" name="Footer Placeholder 4">
            <a:extLst>
              <a:ext uri="{FF2B5EF4-FFF2-40B4-BE49-F238E27FC236}">
                <a16:creationId xmlns:a16="http://schemas.microsoft.com/office/drawing/2014/main" id="{3E3199E7-2FDE-40C6-ABC4-4FC25632B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60496-A058-4B2F-B3AF-590FF8303E14}"/>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18069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19C6ED-D1B9-403F-9929-A3657E352C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EA7BE-1A08-4D03-8E39-C442C2676B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A0ECF-AAC9-4CCE-B900-07D177882408}"/>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5" name="Footer Placeholder 4">
            <a:extLst>
              <a:ext uri="{FF2B5EF4-FFF2-40B4-BE49-F238E27FC236}">
                <a16:creationId xmlns:a16="http://schemas.microsoft.com/office/drawing/2014/main" id="{7AE4D3E6-ADA5-44EA-ADAF-0450CF3B8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46C7A-B0F8-4D8E-9630-6E2E83200790}"/>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100962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7FA0-451D-487F-8085-506009926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AC9C0-F9BF-4174-ABDC-3D43555C6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44F3F-D15A-46F0-AE92-720E4F592EE9}"/>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5" name="Footer Placeholder 4">
            <a:extLst>
              <a:ext uri="{FF2B5EF4-FFF2-40B4-BE49-F238E27FC236}">
                <a16:creationId xmlns:a16="http://schemas.microsoft.com/office/drawing/2014/main" id="{2D846466-19A8-4C88-9A13-2DDE0500A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7949-11B6-46E9-80A7-1D21D4E516DA}"/>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71378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0C6D-B48F-4DC0-BA17-07E9001BC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0B655-D0D2-483B-8B93-796A68BEE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7D3614-F0BA-423A-9236-2BCE888C542D}"/>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5" name="Footer Placeholder 4">
            <a:extLst>
              <a:ext uri="{FF2B5EF4-FFF2-40B4-BE49-F238E27FC236}">
                <a16:creationId xmlns:a16="http://schemas.microsoft.com/office/drawing/2014/main" id="{2B981F6A-DA93-4A0D-B6C5-306EF5A23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6BE60-FBB0-4D8B-ADB6-2B8A98824907}"/>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207731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6FB-B3EA-45AC-924A-16AD07FCC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28109-DBF1-4999-9B25-9CF5B72C4A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BC7EE-F348-4067-AA3A-3C1FB4C0D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6B84C3-49A5-4DDC-BA33-D6760CB0D1E8}"/>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6" name="Footer Placeholder 5">
            <a:extLst>
              <a:ext uri="{FF2B5EF4-FFF2-40B4-BE49-F238E27FC236}">
                <a16:creationId xmlns:a16="http://schemas.microsoft.com/office/drawing/2014/main" id="{32AC5A09-CDCC-4937-9BCE-66999AE43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A84D3-C535-4DE6-AFBA-72A4705BCC95}"/>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76965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781E-4943-4543-A746-DF86D8DB6F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BF88E3-23CA-4531-A14B-918C2AD08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FDDFFF-9D4E-491A-8820-E134D6831B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C1F71B-A258-48B3-8133-F23B09984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23B570-DEBE-4757-9DA8-B9042BB520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774D5D-03E0-4AA6-951D-9B369F93C250}"/>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8" name="Footer Placeholder 7">
            <a:extLst>
              <a:ext uri="{FF2B5EF4-FFF2-40B4-BE49-F238E27FC236}">
                <a16:creationId xmlns:a16="http://schemas.microsoft.com/office/drawing/2014/main" id="{0CF91649-0DFE-46D8-9C1B-D77FC01CE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2CC49E-ECA0-4CC7-9F63-15E52B663058}"/>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53345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CEB0-901A-4B16-9517-5E9D3E5541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F30C43-D46E-4434-B49E-4BCF1EC53548}"/>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4" name="Footer Placeholder 3">
            <a:extLst>
              <a:ext uri="{FF2B5EF4-FFF2-40B4-BE49-F238E27FC236}">
                <a16:creationId xmlns:a16="http://schemas.microsoft.com/office/drawing/2014/main" id="{E7B27CDA-DAE7-4476-8654-BA1B3C3454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BE71E-5418-4047-ACFC-C95425B96540}"/>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89931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AC2E3-DBE1-434E-8E51-392F663BE7EA}"/>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3" name="Footer Placeholder 2">
            <a:extLst>
              <a:ext uri="{FF2B5EF4-FFF2-40B4-BE49-F238E27FC236}">
                <a16:creationId xmlns:a16="http://schemas.microsoft.com/office/drawing/2014/main" id="{F20660AF-FFF3-4E90-A13F-0E9B5EA160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85C909-75AD-4404-9051-3D3858BDF756}"/>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365422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3B84-78ED-42C6-BE2C-A87D9E764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A2A18A-690F-41CE-8D5E-0D3D1DBBC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C63C26-27D9-483B-9B9B-CAE7B4C4D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AC98E-B32F-4D75-B5C1-2FE636009A21}"/>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6" name="Footer Placeholder 5">
            <a:extLst>
              <a:ext uri="{FF2B5EF4-FFF2-40B4-BE49-F238E27FC236}">
                <a16:creationId xmlns:a16="http://schemas.microsoft.com/office/drawing/2014/main" id="{AA12D621-FC78-4F30-A166-66CBEBC6D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EC287-1150-42E2-A989-BA4F59FB7402}"/>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410529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D30E-7A92-4840-B661-786CFCD6D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69C00-505C-4389-9EDC-887517727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0B9C7D-8AAB-48AC-A887-0DD110D97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CB6CD-F365-4979-BB88-873435C37371}"/>
              </a:ext>
            </a:extLst>
          </p:cNvPr>
          <p:cNvSpPr>
            <a:spLocks noGrp="1"/>
          </p:cNvSpPr>
          <p:nvPr>
            <p:ph type="dt" sz="half" idx="10"/>
          </p:nvPr>
        </p:nvSpPr>
        <p:spPr/>
        <p:txBody>
          <a:bodyPr/>
          <a:lstStyle/>
          <a:p>
            <a:fld id="{47B204AB-8596-442B-AE1E-D15607409A6A}" type="datetimeFigureOut">
              <a:rPr lang="en-US" smtClean="0"/>
              <a:t>10/27/2021</a:t>
            </a:fld>
            <a:endParaRPr lang="en-US"/>
          </a:p>
        </p:txBody>
      </p:sp>
      <p:sp>
        <p:nvSpPr>
          <p:cNvPr id="6" name="Footer Placeholder 5">
            <a:extLst>
              <a:ext uri="{FF2B5EF4-FFF2-40B4-BE49-F238E27FC236}">
                <a16:creationId xmlns:a16="http://schemas.microsoft.com/office/drawing/2014/main" id="{F139ABF5-D48D-4260-9DB7-7023CE83B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561D4-F9E0-4D5D-9B13-61D986DBF810}"/>
              </a:ext>
            </a:extLst>
          </p:cNvPr>
          <p:cNvSpPr>
            <a:spLocks noGrp="1"/>
          </p:cNvSpPr>
          <p:nvPr>
            <p:ph type="sldNum" sz="quarter" idx="12"/>
          </p:nvPr>
        </p:nvSpPr>
        <p:spPr/>
        <p:txBody>
          <a:bodyPr/>
          <a:lstStyle/>
          <a:p>
            <a:fld id="{67900C95-4151-4A08-9A45-8E6D08D43F92}" type="slidenum">
              <a:rPr lang="en-US" smtClean="0"/>
              <a:t>‹#›</a:t>
            </a:fld>
            <a:endParaRPr lang="en-US"/>
          </a:p>
        </p:txBody>
      </p:sp>
    </p:spTree>
    <p:extLst>
      <p:ext uri="{BB962C8B-B14F-4D97-AF65-F5344CB8AC3E}">
        <p14:creationId xmlns:p14="http://schemas.microsoft.com/office/powerpoint/2010/main" val="153571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CD3A2-995E-4142-BC4E-EB0011917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0151A-2DFB-4586-B3F3-92E24EA1C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4516B-D785-4884-983E-DC35970E9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204AB-8596-442B-AE1E-D15607409A6A}" type="datetimeFigureOut">
              <a:rPr lang="en-US" smtClean="0"/>
              <a:t>10/27/2021</a:t>
            </a:fld>
            <a:endParaRPr lang="en-US"/>
          </a:p>
        </p:txBody>
      </p:sp>
      <p:sp>
        <p:nvSpPr>
          <p:cNvPr id="5" name="Footer Placeholder 4">
            <a:extLst>
              <a:ext uri="{FF2B5EF4-FFF2-40B4-BE49-F238E27FC236}">
                <a16:creationId xmlns:a16="http://schemas.microsoft.com/office/drawing/2014/main" id="{F6A63D72-257D-43F6-B7D7-A0D26E0D0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FE6EF7-D465-4E13-82D3-79C5A5AF9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00C95-4151-4A08-9A45-8E6D08D43F92}" type="slidenum">
              <a:rPr lang="en-US" smtClean="0"/>
              <a:t>‹#›</a:t>
            </a:fld>
            <a:endParaRPr lang="en-US"/>
          </a:p>
        </p:txBody>
      </p:sp>
    </p:spTree>
    <p:extLst>
      <p:ext uri="{BB962C8B-B14F-4D97-AF65-F5344CB8AC3E}">
        <p14:creationId xmlns:p14="http://schemas.microsoft.com/office/powerpoint/2010/main" val="3833434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3C2270C-A22E-4A52-BA2A-5737FEBC026A}"/>
              </a:ext>
            </a:extLst>
          </p:cNvPr>
          <p:cNvSpPr>
            <a:spLocks noGrp="1"/>
          </p:cNvSpPr>
          <p:nvPr>
            <p:ph type="ctrTitle"/>
          </p:nvPr>
        </p:nvSpPr>
        <p:spPr>
          <a:xfrm>
            <a:off x="1100669" y="1111086"/>
            <a:ext cx="10011831" cy="2623885"/>
          </a:xfrm>
        </p:spPr>
        <p:txBody>
          <a:bodyPr anchor="ctr">
            <a:normAutofit/>
          </a:bodyPr>
          <a:lstStyle/>
          <a:p>
            <a:pPr algn="l"/>
            <a:r>
              <a:rPr lang="en-US">
                <a:solidFill>
                  <a:srgbClr val="FFFFFF"/>
                </a:solidFill>
              </a:rPr>
              <a:t>Dr. Wiam Khreisat</a:t>
            </a:r>
          </a:p>
        </p:txBody>
      </p:sp>
      <p:sp>
        <p:nvSpPr>
          <p:cNvPr id="10" name="Rectangle 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3970"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DB7E0D1E-903C-42FE-BC34-173F702ECA89}"/>
              </a:ext>
            </a:extLst>
          </p:cNvPr>
          <p:cNvSpPr>
            <a:spLocks noGrp="1"/>
          </p:cNvSpPr>
          <p:nvPr>
            <p:ph type="subTitle" idx="1"/>
          </p:nvPr>
        </p:nvSpPr>
        <p:spPr>
          <a:xfrm>
            <a:off x="5636270" y="4843002"/>
            <a:ext cx="5433479" cy="1234345"/>
          </a:xfrm>
        </p:spPr>
        <p:txBody>
          <a:bodyPr anchor="ctr">
            <a:normAutofit/>
          </a:bodyPr>
          <a:lstStyle/>
          <a:p>
            <a:pPr algn="l"/>
            <a:r>
              <a:rPr lang="en-US" sz="2600">
                <a:solidFill>
                  <a:schemeClr val="tx1">
                    <a:lumMod val="95000"/>
                    <a:lumOff val="5000"/>
                  </a:schemeClr>
                </a:solidFill>
              </a:rPr>
              <a:t>27 October 2021</a:t>
            </a:r>
          </a:p>
          <a:p>
            <a:pPr algn="l"/>
            <a:endParaRPr lang="en-US" sz="2600">
              <a:solidFill>
                <a:schemeClr val="tx1">
                  <a:lumMod val="95000"/>
                  <a:lumOff val="5000"/>
                </a:schemeClr>
              </a:solidFill>
            </a:endParaRPr>
          </a:p>
        </p:txBody>
      </p:sp>
      <p:sp>
        <p:nvSpPr>
          <p:cNvPr id="14" name="Rectangle 13">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7180" y="4517136"/>
            <a:ext cx="2112264" cy="189280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263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fabric&#10;&#10;Description automatically generated">
            <a:extLst>
              <a:ext uri="{FF2B5EF4-FFF2-40B4-BE49-F238E27FC236}">
                <a16:creationId xmlns:a16="http://schemas.microsoft.com/office/drawing/2014/main" id="{0AA4AA9C-9D00-4462-943D-14F12CA62C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724" y="643466"/>
            <a:ext cx="7764551" cy="5571067"/>
          </a:xfrm>
          <a:prstGeom prst="rect">
            <a:avLst/>
          </a:prstGeom>
        </p:spPr>
      </p:pic>
    </p:spTree>
    <p:extLst>
      <p:ext uri="{BB962C8B-B14F-4D97-AF65-F5344CB8AC3E}">
        <p14:creationId xmlns:p14="http://schemas.microsoft.com/office/powerpoint/2010/main" val="91240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8DFF4-2DC2-464A-B766-61F0C91B702B}"/>
              </a:ext>
            </a:extLst>
          </p:cNvPr>
          <p:cNvSpPr>
            <a:spLocks noGrp="1"/>
          </p:cNvSpPr>
          <p:nvPr>
            <p:ph idx="1"/>
          </p:nvPr>
        </p:nvSpPr>
        <p:spPr>
          <a:xfrm>
            <a:off x="838200" y="807868"/>
            <a:ext cx="10515600" cy="536909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Adenocarcinoma in situ (AIS)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(formerly bronchioloalveolar carcinoma), often involves peripheral parts of the lung as a single </a:t>
            </a:r>
            <a:r>
              <a:rPr kumimoji="0" lang="en-US" sz="1500" b="0" i="0" u="none" strike="noStrike" kern="1200" cap="none" spc="0" normalizeH="0" baseline="0" noProof="0" dirty="0" err="1">
                <a:ln>
                  <a:noFill/>
                </a:ln>
                <a:solidFill>
                  <a:prstClr val="black"/>
                </a:solidFill>
                <a:effectLst/>
                <a:uLnTx/>
                <a:uFillTx/>
                <a:latin typeface="Calibri" panose="020F0502020204030204"/>
                <a:ea typeface="+mn-ea"/>
                <a:cs typeface="+mn-cs"/>
              </a:rPr>
              <a:t>nodule.The</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key features of AIS are diameter of 3 cm or less, growth along preexisting structures, and preservation of alveolar architecture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tumor cells, which may be </a:t>
            </a:r>
            <a:r>
              <a:rPr kumimoji="0" lang="en-US" sz="1500" b="0" i="0" u="none" strike="noStrike" kern="1200" cap="none" spc="0" normalizeH="0" baseline="0" noProof="0" dirty="0" err="1">
                <a:ln>
                  <a:noFill/>
                </a:ln>
                <a:solidFill>
                  <a:prstClr val="black"/>
                </a:solidFill>
                <a:effectLst/>
                <a:uLnTx/>
                <a:uFillTx/>
                <a:latin typeface="Calibri" panose="020F0502020204030204"/>
                <a:ea typeface="+mn-ea"/>
                <a:cs typeface="+mn-cs"/>
              </a:rPr>
              <a:t>nonmucinous</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mucinous, or mixed, grow in a monolayer along the alveolar septa, which serve as a scaffold.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By definition, AIS does not demonstrate destruction of alveolar architecture or stromal invasion with desmoplasia, features that would merit the diagnosis of invasive adenocarcinoma.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Squamous cell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carcinomas are more common in men than in women and are closely correlated with a smoking history; they tend to arise centrally in major bronchi and eventually spread to local hilar nodes, but they disseminate outside the thorax later than do other histologic types.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Large lesions may undergo central necrosis, giving rise to cavitation.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Squamous cell carcinomas often are preceded by the development, over years, of squamous metaplasia or dysplasia.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solidFill>
                  <a:prstClr val="black"/>
                </a:solidFill>
                <a:latin typeface="Calibri" panose="020F0502020204030204"/>
              </a:rPr>
              <a:t>T</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he small neoplasm reaches a symptomatic stage, when a well-defined tumor mass begins to obstruct the lumen of a major bronchus, often producing distal atelectasis and infection.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Simultaneously, the lesion invades surrounding pulmonary substance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On histologic examination, these tumors range from </a:t>
            </a:r>
            <a:r>
              <a:rPr kumimoji="0" lang="en-US" sz="1500" b="0" i="0" u="none" strike="noStrike" kern="1200" cap="none" spc="0" normalizeH="0" baseline="0" noProof="0" dirty="0" err="1">
                <a:ln>
                  <a:noFill/>
                </a:ln>
                <a:solidFill>
                  <a:prstClr val="black"/>
                </a:solidFill>
                <a:effectLst/>
                <a:uLnTx/>
                <a:uFillTx/>
                <a:latin typeface="Calibri" panose="020F0502020204030204"/>
                <a:ea typeface="+mn-ea"/>
                <a:cs typeface="+mn-cs"/>
              </a:rPr>
              <a:t>welldifferentiated</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squamous cell neoplasms showing keratin pearls and intercellular bridges to poorly differentiated neoplasms exhibiting only minimal squamous cell features.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94508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27292-A3BF-46F8-9D1E-89767F2E6A51}"/>
              </a:ext>
            </a:extLst>
          </p:cNvPr>
          <p:cNvSpPr>
            <a:spLocks noGrp="1"/>
          </p:cNvSpPr>
          <p:nvPr>
            <p:ph idx="1"/>
          </p:nvPr>
        </p:nvSpPr>
        <p:spPr>
          <a:xfrm>
            <a:off x="838200" y="559293"/>
            <a:ext cx="10515600" cy="5617670"/>
          </a:xfrm>
        </p:spPr>
        <p:txBody>
          <a:bodyPr>
            <a:normAutofit fontScale="77500" lnSpcReduction="20000"/>
          </a:bodyPr>
          <a:lstStyle/>
          <a:p>
            <a:r>
              <a:rPr lang="en-US" b="1" dirty="0"/>
              <a:t>Large cell carcinomas </a:t>
            </a:r>
            <a:r>
              <a:rPr lang="en-US" dirty="0"/>
              <a:t>are undifferentiated malignant epithelial tumors that lack the cytologic features of neuroendocrine carcinoma and show no evidence of glandular or squamous </a:t>
            </a:r>
            <a:r>
              <a:rPr lang="en-US" dirty="0" err="1"/>
              <a:t>differentiation.The</a:t>
            </a:r>
            <a:r>
              <a:rPr lang="en-US" dirty="0"/>
              <a:t> cells typically have large nuclei, prominent nucleoli, and moderate amounts of cytoplasm.</a:t>
            </a:r>
          </a:p>
          <a:p>
            <a:pPr marL="0" indent="0">
              <a:buNone/>
            </a:pPr>
            <a:endParaRPr lang="en-US" dirty="0"/>
          </a:p>
          <a:p>
            <a:r>
              <a:rPr lang="en-US" dirty="0"/>
              <a:t> </a:t>
            </a:r>
            <a:r>
              <a:rPr lang="en-US" b="1" dirty="0"/>
              <a:t>Small cell lung carcinomas (SCLCs) </a:t>
            </a:r>
            <a:r>
              <a:rPr lang="en-US" dirty="0"/>
              <a:t>generally appear as pale gray, centrally located masses that extend into the lung parenchyma. </a:t>
            </a:r>
          </a:p>
          <a:p>
            <a:r>
              <a:rPr lang="en-US" dirty="0"/>
              <a:t>These cancers are composed of relatively small tumor cells with a round to fusiform shape, scant cytoplasm, and finely granular chromatin with a salt and pepper appearance. </a:t>
            </a:r>
          </a:p>
          <a:p>
            <a:r>
              <a:rPr lang="en-US" dirty="0"/>
              <a:t>Numerous mitotic figures are present.</a:t>
            </a:r>
          </a:p>
          <a:p>
            <a:r>
              <a:rPr lang="en-US" dirty="0"/>
              <a:t>Necrosis is invariably present and may be </a:t>
            </a:r>
            <a:r>
              <a:rPr lang="en-US" dirty="0" err="1"/>
              <a:t>extensive.The</a:t>
            </a:r>
            <a:r>
              <a:rPr lang="en-US" dirty="0"/>
              <a:t> tumor cells are fragile and often show fragmentation and “crush artifact” in small biopsy specimens. </a:t>
            </a:r>
          </a:p>
          <a:p>
            <a:r>
              <a:rPr lang="en-US" dirty="0"/>
              <a:t>Another feature, best appreciated in cytologic specimens, is nuclear molding resulting from close apposition of tumor cells that have scant cytoplasm.</a:t>
            </a:r>
          </a:p>
          <a:p>
            <a:r>
              <a:rPr lang="en-US" dirty="0"/>
              <a:t>These tumors express a variety of</a:t>
            </a:r>
            <a:r>
              <a:rPr lang="en-US" dirty="0">
                <a:solidFill>
                  <a:schemeClr val="accent6">
                    <a:lumMod val="50000"/>
                  </a:schemeClr>
                </a:solidFill>
              </a:rPr>
              <a:t> 1. neuroendocrine markers and may 2. secrete a host of polypeptide hormones that may result in paraneoplastic syndromes. </a:t>
            </a:r>
          </a:p>
          <a:p>
            <a:r>
              <a:rPr lang="en-US" dirty="0"/>
              <a:t>By the time of diagnosis, most will have metastasized to hilar and mediastinal lymph nodes.</a:t>
            </a:r>
          </a:p>
          <a:p>
            <a:endParaRPr lang="en-US" dirty="0"/>
          </a:p>
        </p:txBody>
      </p:sp>
      <p:cxnSp>
        <p:nvCxnSpPr>
          <p:cNvPr id="5" name="Straight Connector 4">
            <a:extLst>
              <a:ext uri="{FF2B5EF4-FFF2-40B4-BE49-F238E27FC236}">
                <a16:creationId xmlns:a16="http://schemas.microsoft.com/office/drawing/2014/main" id="{2FF1DA87-54A3-4A0B-BBDB-E5A8D0A58194}"/>
              </a:ext>
            </a:extLst>
          </p:cNvPr>
          <p:cNvCxnSpPr/>
          <p:nvPr/>
        </p:nvCxnSpPr>
        <p:spPr>
          <a:xfrm>
            <a:off x="1083076" y="1686757"/>
            <a:ext cx="376413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623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FBD76-CA0F-4488-8E9B-2E246D845F35}"/>
              </a:ext>
            </a:extLst>
          </p:cNvPr>
          <p:cNvSpPr>
            <a:spLocks noGrp="1"/>
          </p:cNvSpPr>
          <p:nvPr>
            <p:ph idx="1"/>
          </p:nvPr>
        </p:nvSpPr>
        <p:spPr>
          <a:xfrm>
            <a:off x="838200" y="656948"/>
            <a:ext cx="10515600" cy="5520015"/>
          </a:xfrm>
        </p:spPr>
        <p:txBody>
          <a:bodyPr>
            <a:normAutofit fontScale="92500" lnSpcReduction="10000"/>
          </a:bodyPr>
          <a:lstStyle/>
          <a:p>
            <a:r>
              <a:rPr lang="en-US" dirty="0"/>
              <a:t>Neuroendocrine markers (synaptophysin, chromogranin, and CD56).</a:t>
            </a:r>
          </a:p>
          <a:p>
            <a:r>
              <a:rPr lang="en-US" dirty="0"/>
              <a:t>Each of these lung cancer subtypes tends to spread to lymph nodes in the carina, the mediastinum, and the neck (scalene nodes) and clavicular regions, </a:t>
            </a:r>
            <a:r>
              <a:rPr lang="en-US" dirty="0" err="1"/>
              <a:t>and,sooner</a:t>
            </a:r>
            <a:r>
              <a:rPr lang="en-US" dirty="0"/>
              <a:t> or </a:t>
            </a:r>
            <a:r>
              <a:rPr lang="en-US" dirty="0" err="1"/>
              <a:t>later,to</a:t>
            </a:r>
            <a:r>
              <a:rPr lang="en-US" dirty="0"/>
              <a:t> distant sites. </a:t>
            </a:r>
          </a:p>
          <a:p>
            <a:r>
              <a:rPr lang="en-US" dirty="0"/>
              <a:t>Involvement of the left supraclavicular node (Virchow node) is particularly characteristic and sometimes calls attention to an occult primary tumor. </a:t>
            </a:r>
          </a:p>
          <a:p>
            <a:r>
              <a:rPr lang="en-US" dirty="0"/>
              <a:t>These cancers, when advanced, often extend into the pleural or pericardial space, leading to inflammation and </a:t>
            </a:r>
            <a:r>
              <a:rPr lang="en-US" dirty="0" err="1"/>
              <a:t>effusions.They</a:t>
            </a:r>
            <a:r>
              <a:rPr lang="en-US" dirty="0"/>
              <a:t> may compress or infiltrate the superior vena cava to cause venous congestion or the vena </a:t>
            </a:r>
            <a:r>
              <a:rPr lang="en-US" dirty="0" err="1"/>
              <a:t>caval</a:t>
            </a:r>
            <a:r>
              <a:rPr lang="en-US" dirty="0"/>
              <a:t> syndrome. </a:t>
            </a:r>
          </a:p>
          <a:p>
            <a:r>
              <a:rPr lang="en-US" dirty="0"/>
              <a:t>Apical neoplasms may invade the brachial or cervical sympathetic plexus, causing severe pain in the distribution of the ulnar nerve or Horner syndrome (ipsilateral enophthalmos, ptosis, miosis, and anhidrosis). </a:t>
            </a:r>
          </a:p>
          <a:p>
            <a:r>
              <a:rPr lang="en-US" dirty="0"/>
              <a:t>Such apical neoplasms are sometimes called </a:t>
            </a:r>
            <a:r>
              <a:rPr lang="en-US" b="1" dirty="0"/>
              <a:t>Pancoast tumors</a:t>
            </a:r>
            <a:r>
              <a:rPr lang="en-US" dirty="0"/>
              <a:t>, and the combination of clinical findings is known as</a:t>
            </a:r>
            <a:r>
              <a:rPr lang="en-US" b="1" dirty="0"/>
              <a:t> Pancoast syndrome.</a:t>
            </a:r>
          </a:p>
        </p:txBody>
      </p:sp>
    </p:spTree>
    <p:extLst>
      <p:ext uri="{BB962C8B-B14F-4D97-AF65-F5344CB8AC3E}">
        <p14:creationId xmlns:p14="http://schemas.microsoft.com/office/powerpoint/2010/main" val="401216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332D0-9278-4121-9086-0CDBEC770DB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Clinical features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eat, bedclothes, fabric&#10;&#10;Description automatically generated">
            <a:extLst>
              <a:ext uri="{FF2B5EF4-FFF2-40B4-BE49-F238E27FC236}">
                <a16:creationId xmlns:a16="http://schemas.microsoft.com/office/drawing/2014/main" id="{5026C602-B2BE-4034-9F15-5EE10062C4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169735"/>
            <a:ext cx="7214616" cy="4491097"/>
          </a:xfrm>
          <a:prstGeom prst="rect">
            <a:avLst/>
          </a:prstGeom>
        </p:spPr>
      </p:pic>
    </p:spTree>
    <p:extLst>
      <p:ext uri="{BB962C8B-B14F-4D97-AF65-F5344CB8AC3E}">
        <p14:creationId xmlns:p14="http://schemas.microsoft.com/office/powerpoint/2010/main" val="132808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BACDF423-9A4B-4E04-9C68-B763EC7DB4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316144"/>
            <a:ext cx="10905066" cy="4225712"/>
          </a:xfrm>
          <a:prstGeom prst="rect">
            <a:avLst/>
          </a:prstGeom>
        </p:spPr>
      </p:pic>
    </p:spTree>
    <p:extLst>
      <p:ext uri="{BB962C8B-B14F-4D97-AF65-F5344CB8AC3E}">
        <p14:creationId xmlns:p14="http://schemas.microsoft.com/office/powerpoint/2010/main" val="167757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F305F7-ABAC-487C-BE1F-A5B859E12D7C}"/>
              </a:ext>
            </a:extLst>
          </p:cNvPr>
          <p:cNvSpPr>
            <a:spLocks noGrp="1"/>
          </p:cNvSpPr>
          <p:nvPr>
            <p:ph idx="1"/>
          </p:nvPr>
        </p:nvSpPr>
        <p:spPr>
          <a:xfrm>
            <a:off x="838200" y="1929384"/>
            <a:ext cx="10515600" cy="4251960"/>
          </a:xfrm>
        </p:spPr>
        <p:txBody>
          <a:bodyPr>
            <a:normAutofit/>
          </a:bodyPr>
          <a:lstStyle/>
          <a:p>
            <a:r>
              <a:rPr lang="en-US" sz="2200"/>
              <a:t>expectoration call attention to localized, resectable disease. </a:t>
            </a:r>
          </a:p>
          <a:p>
            <a:r>
              <a:rPr lang="en-US" sz="2200"/>
              <a:t>By the time other symptoms, such as hoarseness, chest pain, superior vena cava syndrome, pericardial or pleural effusion, or persistent segmental atelectasis or pneumonitis make their appearance, the prognosis is poor, metastatic .</a:t>
            </a:r>
          </a:p>
          <a:p>
            <a:r>
              <a:rPr lang="en-US" sz="2200"/>
              <a:t>spread to sites such as the brain (mental or neurologic changes), liver (hepatomegaly), or bones (pain). </a:t>
            </a:r>
          </a:p>
          <a:p>
            <a:r>
              <a:rPr lang="en-US" sz="2200"/>
              <a:t>Although the adrenal glands may be nearly obliterated by metastatic disease, adrenal insufficiency (Addison disease) is uncommon, because islands of cortical cells sufficient to maintain adrenal function usually persist.</a:t>
            </a:r>
          </a:p>
        </p:txBody>
      </p:sp>
    </p:spTree>
    <p:extLst>
      <p:ext uri="{BB962C8B-B14F-4D97-AF65-F5344CB8AC3E}">
        <p14:creationId xmlns:p14="http://schemas.microsoft.com/office/powerpoint/2010/main" val="150444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0A34874-A2AE-45E8-85B7-09CE5447D992}"/>
              </a:ext>
            </a:extLst>
          </p:cNvPr>
          <p:cNvPicPr>
            <a:picLocks noGrp="1" noChangeAspect="1"/>
          </p:cNvPicPr>
          <p:nvPr>
            <p:ph idx="1"/>
          </p:nvPr>
        </p:nvPicPr>
        <p:blipFill>
          <a:blip r:embed="rId2"/>
          <a:stretch>
            <a:fillRect/>
          </a:stretch>
        </p:blipFill>
        <p:spPr>
          <a:xfrm>
            <a:off x="2331767" y="643467"/>
            <a:ext cx="7528466"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08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29E78-5817-4471-B603-A5FF0A9CC03C}"/>
              </a:ext>
            </a:extLst>
          </p:cNvPr>
          <p:cNvSpPr>
            <a:spLocks noGrp="1"/>
          </p:cNvSpPr>
          <p:nvPr>
            <p:ph idx="1"/>
          </p:nvPr>
        </p:nvSpPr>
        <p:spPr/>
        <p:txBody>
          <a:bodyPr/>
          <a:lstStyle/>
          <a:p>
            <a:r>
              <a:rPr lang="en-US" dirty="0"/>
              <a:t>squamous cell carcinoma and adenocarcinoma carry a more favorable prognosis than SCLC.</a:t>
            </a:r>
          </a:p>
          <a:p>
            <a:r>
              <a:rPr lang="en-US" dirty="0"/>
              <a:t>cure is possible by lobectomy or pneumonectomy. </a:t>
            </a:r>
          </a:p>
          <a:p>
            <a:r>
              <a:rPr lang="en-US" dirty="0"/>
              <a:t>Unresectable adenocarcinomas associated with targetable mutations in tyrosine kinases such as EGFR may show remarkable responses to specific inhibitors. </a:t>
            </a:r>
          </a:p>
          <a:p>
            <a:r>
              <a:rPr lang="en-US" dirty="0"/>
              <a:t>A few of these patients have long-term remissions on the order of years, but relapse within months to a year or so is typical.</a:t>
            </a:r>
          </a:p>
        </p:txBody>
      </p:sp>
    </p:spTree>
    <p:extLst>
      <p:ext uri="{BB962C8B-B14F-4D97-AF65-F5344CB8AC3E}">
        <p14:creationId xmlns:p14="http://schemas.microsoft.com/office/powerpoint/2010/main" val="231373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able&#10;&#10;Description automatically generated">
            <a:extLst>
              <a:ext uri="{FF2B5EF4-FFF2-40B4-BE49-F238E27FC236}">
                <a16:creationId xmlns:a16="http://schemas.microsoft.com/office/drawing/2014/main" id="{D73E5ACE-8472-4075-889E-9932DB14F3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1" y="345947"/>
            <a:ext cx="10943140" cy="6188203"/>
          </a:xfrm>
          <a:prstGeom prst="rect">
            <a:avLst/>
          </a:prstGeom>
          <a:ln>
            <a:noFill/>
          </a:ln>
        </p:spPr>
      </p:pic>
    </p:spTree>
    <p:extLst>
      <p:ext uri="{BB962C8B-B14F-4D97-AF65-F5344CB8AC3E}">
        <p14:creationId xmlns:p14="http://schemas.microsoft.com/office/powerpoint/2010/main" val="314717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text&#10;&#10;Description automatically generated">
            <a:extLst>
              <a:ext uri="{FF2B5EF4-FFF2-40B4-BE49-F238E27FC236}">
                <a16:creationId xmlns:a16="http://schemas.microsoft.com/office/drawing/2014/main" id="{A2BA0109-3596-4F6C-BBCB-18F5D4B35B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100" y="914400"/>
            <a:ext cx="8972549" cy="5076825"/>
          </a:xfrm>
        </p:spPr>
      </p:pic>
    </p:spTree>
    <p:extLst>
      <p:ext uri="{BB962C8B-B14F-4D97-AF65-F5344CB8AC3E}">
        <p14:creationId xmlns:p14="http://schemas.microsoft.com/office/powerpoint/2010/main" val="746752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519876-6567-4DAB-998B-5FAA2343283B}"/>
              </a:ext>
            </a:extLst>
          </p:cNvPr>
          <p:cNvSpPr>
            <a:spLocks noGrp="1"/>
          </p:cNvSpPr>
          <p:nvPr>
            <p:ph idx="1"/>
          </p:nvPr>
        </p:nvSpPr>
        <p:spPr>
          <a:xfrm>
            <a:off x="838200" y="1929384"/>
            <a:ext cx="10515600" cy="4251960"/>
          </a:xfrm>
        </p:spPr>
        <p:txBody>
          <a:bodyPr>
            <a:normAutofit/>
          </a:bodyPr>
          <a:lstStyle/>
          <a:p>
            <a:r>
              <a:rPr lang="en-US" sz="2200" dirty="0"/>
              <a:t>The picture for SCLC unfortunately has changed little.</a:t>
            </a:r>
          </a:p>
          <a:p>
            <a:r>
              <a:rPr lang="en-US" sz="2200" dirty="0"/>
              <a:t>, surgical resection is not a viable option. </a:t>
            </a:r>
          </a:p>
          <a:p>
            <a:r>
              <a:rPr lang="en-US" sz="2200" dirty="0"/>
              <a:t>SCLCs are very sensitive to chemotherapy but invariably recur, and as of yet targeted therapies are unavailable. </a:t>
            </a:r>
          </a:p>
          <a:p>
            <a:r>
              <a:rPr lang="en-US" sz="2200" dirty="0"/>
              <a:t>The median survival even with treatment remains only 1 year, and only 5% are alive at 10 years.</a:t>
            </a:r>
          </a:p>
          <a:p>
            <a:endParaRPr lang="en-US" sz="2200" dirty="0"/>
          </a:p>
        </p:txBody>
      </p:sp>
    </p:spTree>
    <p:extLst>
      <p:ext uri="{BB962C8B-B14F-4D97-AF65-F5344CB8AC3E}">
        <p14:creationId xmlns:p14="http://schemas.microsoft.com/office/powerpoint/2010/main" val="367906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FC70D-7EE1-4CD9-B974-4C557B9FD2EB}"/>
              </a:ext>
            </a:extLst>
          </p:cNvPr>
          <p:cNvSpPr>
            <a:spLocks noGrp="1"/>
          </p:cNvSpPr>
          <p:nvPr>
            <p:ph idx="1"/>
          </p:nvPr>
        </p:nvSpPr>
        <p:spPr>
          <a:xfrm>
            <a:off x="838200" y="1253331"/>
            <a:ext cx="10515600" cy="4351338"/>
          </a:xfrm>
        </p:spPr>
        <p:txBody>
          <a:bodyPr>
            <a:normAutofit fontScale="85000" lnSpcReduction="20000"/>
          </a:bodyPr>
          <a:lstStyle/>
          <a:p>
            <a:r>
              <a:rPr lang="en-US" dirty="0"/>
              <a:t>3% to 10% of patients with lung cancer develop paraneoplastic syndromes (Chapter 6). These include:</a:t>
            </a:r>
          </a:p>
          <a:p>
            <a:pPr marL="0" indent="0">
              <a:buNone/>
            </a:pPr>
            <a:r>
              <a:rPr lang="en-US" dirty="0">
                <a:solidFill>
                  <a:schemeClr val="accent1">
                    <a:lumMod val="50000"/>
                  </a:schemeClr>
                </a:solidFill>
              </a:rPr>
              <a:t>(1) hypercalcemia caused by secretion of a parathyroid hormone–related peptide.</a:t>
            </a:r>
          </a:p>
          <a:p>
            <a:pPr marL="0" indent="0">
              <a:buNone/>
            </a:pPr>
            <a:r>
              <a:rPr lang="en-US" dirty="0">
                <a:solidFill>
                  <a:schemeClr val="accent1">
                    <a:lumMod val="50000"/>
                  </a:schemeClr>
                </a:solidFill>
              </a:rPr>
              <a:t>(2) Cushing syndrome (from increased production of adrenocorticotropic hormone)</a:t>
            </a:r>
          </a:p>
          <a:p>
            <a:pPr marL="0" indent="0">
              <a:buNone/>
            </a:pPr>
            <a:r>
              <a:rPr lang="en-US" dirty="0">
                <a:solidFill>
                  <a:schemeClr val="accent1">
                    <a:lumMod val="50000"/>
                  </a:schemeClr>
                </a:solidFill>
              </a:rPr>
              <a:t>(3) syndrome of inappropriate secretion of anti-diuretic hormone.</a:t>
            </a:r>
          </a:p>
          <a:p>
            <a:pPr marL="0" indent="0">
              <a:buNone/>
            </a:pPr>
            <a:r>
              <a:rPr lang="en-US" dirty="0">
                <a:solidFill>
                  <a:schemeClr val="accent1">
                    <a:lumMod val="50000"/>
                  </a:schemeClr>
                </a:solidFill>
              </a:rPr>
              <a:t>(4) neuromuscular syndromes, including a myasthenic syndrome, peripheral neuropathy, and polymyositis.</a:t>
            </a:r>
          </a:p>
          <a:p>
            <a:pPr marL="0" indent="0">
              <a:buNone/>
            </a:pPr>
            <a:r>
              <a:rPr lang="en-US" dirty="0">
                <a:solidFill>
                  <a:schemeClr val="accent1">
                    <a:lumMod val="50000"/>
                  </a:schemeClr>
                </a:solidFill>
              </a:rPr>
              <a:t>(5) clubbing of the fingers and hypertrophic pulmonary osteoarthropathy.</a:t>
            </a:r>
          </a:p>
          <a:p>
            <a:pPr marL="0" indent="0">
              <a:buNone/>
            </a:pPr>
            <a:r>
              <a:rPr lang="en-US" dirty="0">
                <a:solidFill>
                  <a:schemeClr val="accent1">
                    <a:lumMod val="50000"/>
                  </a:schemeClr>
                </a:solidFill>
              </a:rPr>
              <a:t>(6) coagulation abnormalities, including migratory thrombophlebitis, nonbacterial endocarditis, and disseminated intravascular coagulation. </a:t>
            </a:r>
          </a:p>
          <a:p>
            <a:r>
              <a:rPr lang="en-US" dirty="0">
                <a:solidFill>
                  <a:schemeClr val="accent1">
                    <a:lumMod val="50000"/>
                  </a:schemeClr>
                </a:solidFill>
              </a:rPr>
              <a:t>Hypercalcemia most often is encountered with squamous cell neoplasms, the hematologic syndromes with adenocarcinomas, and the neurologic syndromes with small cell neoplasms.</a:t>
            </a:r>
          </a:p>
        </p:txBody>
      </p:sp>
    </p:spTree>
    <p:extLst>
      <p:ext uri="{BB962C8B-B14F-4D97-AF65-F5344CB8AC3E}">
        <p14:creationId xmlns:p14="http://schemas.microsoft.com/office/powerpoint/2010/main" val="3387403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6E6F-7534-4638-A04C-45E3C1883F50}"/>
              </a:ext>
            </a:extLst>
          </p:cNvPr>
          <p:cNvSpPr>
            <a:spLocks noGrp="1"/>
          </p:cNvSpPr>
          <p:nvPr>
            <p:ph type="title"/>
          </p:nvPr>
        </p:nvSpPr>
        <p:spPr/>
        <p:txBody>
          <a:bodyPr/>
          <a:lstStyle/>
          <a:p>
            <a:r>
              <a:rPr lang="en-US" dirty="0"/>
              <a:t>Carcinoid Tumors</a:t>
            </a:r>
          </a:p>
        </p:txBody>
      </p:sp>
      <p:sp>
        <p:nvSpPr>
          <p:cNvPr id="3" name="Content Placeholder 2">
            <a:extLst>
              <a:ext uri="{FF2B5EF4-FFF2-40B4-BE49-F238E27FC236}">
                <a16:creationId xmlns:a16="http://schemas.microsoft.com/office/drawing/2014/main" id="{F158151B-E394-45C0-8B7A-B4ACC60A1FA5}"/>
              </a:ext>
            </a:extLst>
          </p:cNvPr>
          <p:cNvSpPr>
            <a:spLocks noGrp="1"/>
          </p:cNvSpPr>
          <p:nvPr>
            <p:ph idx="1"/>
          </p:nvPr>
        </p:nvSpPr>
        <p:spPr/>
        <p:txBody>
          <a:bodyPr/>
          <a:lstStyle/>
          <a:p>
            <a:r>
              <a:rPr lang="en-US" dirty="0"/>
              <a:t>Are malignant tumors composed of cells that contain dense-core neurosecretory granules in their cytoplasm and, rarely, may secrete hormonally active polypeptides. </a:t>
            </a:r>
          </a:p>
          <a:p>
            <a:r>
              <a:rPr lang="en-US" dirty="0"/>
              <a:t>They are best thought of a low-grade neuroendocrine carcinomas and are subclassified as typical or atypical; both are often </a:t>
            </a:r>
            <a:r>
              <a:rPr lang="en-US" dirty="0" err="1"/>
              <a:t>resectable</a:t>
            </a:r>
            <a:r>
              <a:rPr lang="en-US" dirty="0"/>
              <a:t> and curable. </a:t>
            </a:r>
          </a:p>
          <a:p>
            <a:r>
              <a:rPr lang="en-US" dirty="0"/>
              <a:t>They occasionally occur as part of the multiple endocrine neoplasia syndrome (Chapter 20). </a:t>
            </a:r>
          </a:p>
          <a:p>
            <a:r>
              <a:rPr lang="en-US" dirty="0"/>
              <a:t>Bronchial carcinoids occur in young adults (mean 40 years) and represent about 5% of all pulmonary neoplasms</a:t>
            </a:r>
          </a:p>
        </p:txBody>
      </p:sp>
    </p:spTree>
    <p:extLst>
      <p:ext uri="{BB962C8B-B14F-4D97-AF65-F5344CB8AC3E}">
        <p14:creationId xmlns:p14="http://schemas.microsoft.com/office/powerpoint/2010/main" val="122909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2C37-7C61-45BD-8A2A-72E95A8E4703}"/>
              </a:ext>
            </a:extLst>
          </p:cNvPr>
          <p:cNvSpPr>
            <a:spLocks noGrp="1"/>
          </p:cNvSpPr>
          <p:nvPr>
            <p:ph type="title"/>
          </p:nvPr>
        </p:nvSpPr>
        <p:spPr>
          <a:xfrm>
            <a:off x="481013" y="3752849"/>
            <a:ext cx="3290887" cy="2452687"/>
          </a:xfrm>
        </p:spPr>
        <p:txBody>
          <a:bodyPr anchor="ctr">
            <a:normAutofit/>
          </a:bodyPr>
          <a:lstStyle/>
          <a:p>
            <a:r>
              <a:rPr lang="en-US" sz="3600"/>
              <a:t>Morphology</a:t>
            </a:r>
          </a:p>
        </p:txBody>
      </p:sp>
      <p:pic>
        <p:nvPicPr>
          <p:cNvPr id="5" name="Picture 4">
            <a:extLst>
              <a:ext uri="{FF2B5EF4-FFF2-40B4-BE49-F238E27FC236}">
                <a16:creationId xmlns:a16="http://schemas.microsoft.com/office/drawing/2014/main" id="{150C51AF-DEC1-4D12-9DD8-692E2F74221F}"/>
              </a:ext>
            </a:extLst>
          </p:cNvPr>
          <p:cNvPicPr>
            <a:picLocks noChangeAspect="1"/>
          </p:cNvPicPr>
          <p:nvPr/>
        </p:nvPicPr>
        <p:blipFill rotWithShape="1">
          <a:blip r:embed="rId2">
            <a:extLst>
              <a:ext uri="{28A0092B-C50C-407E-A947-70E740481C1C}">
                <a14:useLocalDpi xmlns:a14="http://schemas.microsoft.com/office/drawing/2010/main" val="0"/>
              </a:ext>
            </a:extLst>
          </a:blip>
          <a:srcRect t="5545" b="2408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9D4C5BC-43FE-46A1-9CA8-686CAB8986B0}"/>
              </a:ext>
            </a:extLst>
          </p:cNvPr>
          <p:cNvSpPr>
            <a:spLocks noGrp="1"/>
          </p:cNvSpPr>
          <p:nvPr>
            <p:ph idx="1"/>
          </p:nvPr>
        </p:nvSpPr>
        <p:spPr>
          <a:xfrm>
            <a:off x="4223982" y="3752850"/>
            <a:ext cx="7485413" cy="2452687"/>
          </a:xfrm>
        </p:spPr>
        <p:txBody>
          <a:bodyPr anchor="ctr">
            <a:normAutofit/>
          </a:bodyPr>
          <a:lstStyle/>
          <a:p>
            <a:r>
              <a:rPr lang="en-US" sz="1800"/>
              <a:t>Most carcinoids originate in main bronchi and grow in one of two patterns: </a:t>
            </a:r>
          </a:p>
          <a:p>
            <a:pPr marL="0" indent="0">
              <a:buNone/>
            </a:pPr>
            <a:r>
              <a:rPr lang="en-US" sz="1800"/>
              <a:t>(1) an obstructing polypoid, spherical, intraluminal mass.</a:t>
            </a:r>
          </a:p>
          <a:p>
            <a:pPr marL="0" indent="0">
              <a:buNone/>
            </a:pPr>
            <a:r>
              <a:rPr lang="en-US" sz="1800"/>
              <a:t>(2) a mucosal plaque penetrating the bronchial wall to fan out in the peribronchial tissue—the so-called collar-button lesion.</a:t>
            </a:r>
          </a:p>
        </p:txBody>
      </p:sp>
      <p:pic>
        <p:nvPicPr>
          <p:cNvPr id="7" name="Picture 6">
            <a:extLst>
              <a:ext uri="{FF2B5EF4-FFF2-40B4-BE49-F238E27FC236}">
                <a16:creationId xmlns:a16="http://schemas.microsoft.com/office/drawing/2014/main" id="{61447117-290A-4E17-AC16-0ABAADC1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2" y="-1"/>
            <a:ext cx="12126138" cy="3710603"/>
          </a:xfrm>
          <a:prstGeom prst="rect">
            <a:avLst/>
          </a:prstGeom>
        </p:spPr>
      </p:pic>
    </p:spTree>
    <p:extLst>
      <p:ext uri="{BB962C8B-B14F-4D97-AF65-F5344CB8AC3E}">
        <p14:creationId xmlns:p14="http://schemas.microsoft.com/office/powerpoint/2010/main" val="333777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CAA2E-493F-4C37-B566-4094EFC5CEA8}"/>
              </a:ext>
            </a:extLst>
          </p:cNvPr>
          <p:cNvSpPr>
            <a:spLocks noGrp="1"/>
          </p:cNvSpPr>
          <p:nvPr>
            <p:ph idx="1"/>
          </p:nvPr>
        </p:nvSpPr>
        <p:spPr/>
        <p:txBody>
          <a:bodyPr>
            <a:normAutofit lnSpcReduction="10000"/>
          </a:bodyPr>
          <a:lstStyle/>
          <a:p>
            <a:r>
              <a:rPr lang="en-US" dirty="0"/>
              <a:t>15% of carcinoids have metastasized to the hilar nodes at presentation, distant metastases are rare. </a:t>
            </a:r>
          </a:p>
          <a:p>
            <a:r>
              <a:rPr lang="en-US" dirty="0"/>
              <a:t>Histologically, typical carcinoids, like their counterparts in the intestinal tract, are composed of nests of uniform cells that have regular round nuclei with “salt-and-pepper” chromatin, absent or rare mitoses and little pleomorphism.</a:t>
            </a:r>
          </a:p>
          <a:p>
            <a:r>
              <a:rPr lang="en-US" dirty="0"/>
              <a:t>Atypical carcinoid tumors display a higher mitotic rate and small foci of necrosis. These tumors have a higher incidence of lymph node and distant metastasis than typical carcinoids. </a:t>
            </a:r>
          </a:p>
          <a:p>
            <a:r>
              <a:rPr lang="en-US" dirty="0"/>
              <a:t>Unlike typical carcinoids, the atypical tumors have TP53 mutations in 20% to 40% of cases.</a:t>
            </a:r>
          </a:p>
        </p:txBody>
      </p:sp>
    </p:spTree>
    <p:extLst>
      <p:ext uri="{BB962C8B-B14F-4D97-AF65-F5344CB8AC3E}">
        <p14:creationId xmlns:p14="http://schemas.microsoft.com/office/powerpoint/2010/main" val="282171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FAD10-EAA0-4DF3-9C99-62345551F424}"/>
              </a:ext>
            </a:extLst>
          </p:cNvPr>
          <p:cNvSpPr>
            <a:spLocks noGrp="1"/>
          </p:cNvSpPr>
          <p:nvPr>
            <p:ph idx="1"/>
          </p:nvPr>
        </p:nvSpPr>
        <p:spPr/>
        <p:txBody>
          <a:bodyPr/>
          <a:lstStyle/>
          <a:p>
            <a:r>
              <a:rPr lang="en-US" dirty="0"/>
              <a:t>Cough, hemoptysis, and recurrent bronchial and pulmonary infections. </a:t>
            </a:r>
          </a:p>
          <a:p>
            <a:r>
              <a:rPr lang="en-US" dirty="0"/>
              <a:t>Peripheral tumors are often asymptomatic and are discovered incidentally on chest radiographs. </a:t>
            </a:r>
          </a:p>
          <a:p>
            <a:r>
              <a:rPr lang="en-US" dirty="0"/>
              <a:t>Only rarely do pulmonary carcinoids induce the carcinoid syndrome, characterized by intermittent attacks of diarrhea, flushing, and cyanosis. </a:t>
            </a:r>
          </a:p>
          <a:p>
            <a:r>
              <a:rPr lang="en-US" dirty="0"/>
              <a:t>The reported 5- and 10-year survival rates for typical carcinoids are above 85%, while these rates drop to 56% and 35%, respectively, for atypical carcinoids.</a:t>
            </a:r>
          </a:p>
        </p:txBody>
      </p:sp>
    </p:spTree>
    <p:extLst>
      <p:ext uri="{BB962C8B-B14F-4D97-AF65-F5344CB8AC3E}">
        <p14:creationId xmlns:p14="http://schemas.microsoft.com/office/powerpoint/2010/main" val="400047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1E8E0-E9D3-4955-B1D8-D19685DDADA2}"/>
              </a:ext>
            </a:extLst>
          </p:cNvPr>
          <p:cNvSpPr>
            <a:spLocks noGrp="1"/>
          </p:cNvSpPr>
          <p:nvPr>
            <p:ph type="title"/>
          </p:nvPr>
        </p:nvSpPr>
        <p:spPr>
          <a:xfrm>
            <a:off x="838200" y="365125"/>
            <a:ext cx="10515600" cy="1325563"/>
          </a:xfrm>
        </p:spPr>
        <p:txBody>
          <a:bodyPr>
            <a:normAutofit/>
          </a:bodyPr>
          <a:lstStyle/>
          <a:p>
            <a:r>
              <a:rPr lang="en-US" sz="5400" dirty="0"/>
              <a:t>Thank you..</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01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72B073-06D9-44E2-9AE6-1CF9CED34411}"/>
              </a:ext>
            </a:extLst>
          </p:cNvPr>
          <p:cNvSpPr>
            <a:spLocks noGrp="1"/>
          </p:cNvSpPr>
          <p:nvPr>
            <p:ph idx="1"/>
          </p:nvPr>
        </p:nvSpPr>
        <p:spPr>
          <a:xfrm>
            <a:off x="789456" y="2789918"/>
            <a:ext cx="8370393" cy="3300196"/>
          </a:xfrm>
        </p:spPr>
        <p:txBody>
          <a:bodyPr anchor="ctr">
            <a:normAutofit/>
          </a:bodyPr>
          <a:lstStyle/>
          <a:p>
            <a:r>
              <a:rPr lang="en-US" sz="1800"/>
              <a:t>the 5-year survival rate for all stages of lung cancer combined is about 16%.</a:t>
            </a:r>
          </a:p>
          <a:p>
            <a:r>
              <a:rPr lang="en-US" sz="1800"/>
              <a:t>The four major histologic types of carcinomas of the lung are adenocarcinoma, squamous cell carcinoma, small cell carcinoma (a subtype of neuroendocrine carcinoma), and large cell carcinoma.</a:t>
            </a:r>
          </a:p>
          <a:p>
            <a:r>
              <a:rPr lang="en-US" sz="1800"/>
              <a:t>In some cases, there is a combination of histologic patterns (e.g., small cell carcinoma and adenocarcinoma). </a:t>
            </a:r>
          </a:p>
          <a:p>
            <a:r>
              <a:rPr lang="en-US" sz="1800"/>
              <a:t>Squamous cell and small cell carcinomas have the strongest association with smoking, but there is also an association with adenocarcinoma.</a:t>
            </a:r>
          </a:p>
          <a:p>
            <a:r>
              <a:rPr lang="en-US" sz="1800"/>
              <a:t>Adenocarcinomas also are by far the most common primary tumors arising in women, in never-smokers, and in individuals younger than 45 years of age.</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2985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5B1C2F-A747-4CC6-A33B-3CF9DF7CD38E}"/>
              </a:ext>
            </a:extLst>
          </p:cNvPr>
          <p:cNvSpPr>
            <a:spLocks noGrp="1"/>
          </p:cNvSpPr>
          <p:nvPr>
            <p:ph idx="1"/>
          </p:nvPr>
        </p:nvSpPr>
        <p:spPr>
          <a:xfrm>
            <a:off x="789456" y="2798385"/>
            <a:ext cx="10597729" cy="3283260"/>
          </a:xfrm>
        </p:spPr>
        <p:txBody>
          <a:bodyPr anchor="ctr">
            <a:normAutofit/>
          </a:bodyPr>
          <a:lstStyle/>
          <a:p>
            <a:r>
              <a:rPr lang="en-US" sz="1900"/>
              <a:t>Until recently, carcinomas of the lung were classified into two broad groups: small cell lung cancer (SCLC) and non–small cell lung cancer (NSCLC), the latter including adenocarcinoma, squamous and large cell carcinoma, and large cell neuroendocrine carcinomas. </a:t>
            </a:r>
          </a:p>
          <a:p>
            <a:r>
              <a:rPr lang="en-US" sz="1900"/>
              <a:t>This classification has been recently replaced by a 2015 World Health Organization classification.</a:t>
            </a:r>
          </a:p>
          <a:p>
            <a:r>
              <a:rPr lang="en-US" sz="1900"/>
              <a:t>The reason for this historic division is that virtually all SCLCs have metastasized by the time of diagnosis. </a:t>
            </a:r>
          </a:p>
          <a:p>
            <a:r>
              <a:rPr lang="en-US" sz="1900"/>
              <a:t>Therefore, they are best treated with systemic chemotherapy, with or without radiation therapy. </a:t>
            </a:r>
          </a:p>
          <a:p>
            <a:r>
              <a:rPr lang="en-US" sz="1900"/>
              <a:t>By contrast, NSCLCs are more likely to be resectable and usually respond poorly to conventional chemotherapy. </a:t>
            </a:r>
          </a:p>
        </p:txBody>
      </p:sp>
    </p:spTree>
    <p:extLst>
      <p:ext uri="{BB962C8B-B14F-4D97-AF65-F5344CB8AC3E}">
        <p14:creationId xmlns:p14="http://schemas.microsoft.com/office/powerpoint/2010/main" val="390523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A2C5C81-661D-49AB-9D9D-C6F5610B37D1}"/>
              </a:ext>
            </a:extLst>
          </p:cNvPr>
          <p:cNvSpPr>
            <a:spLocks noGrp="1"/>
          </p:cNvSpPr>
          <p:nvPr>
            <p:ph type="title"/>
          </p:nvPr>
        </p:nvSpPr>
        <p:spPr>
          <a:xfrm>
            <a:off x="731520" y="731520"/>
            <a:ext cx="6089904" cy="1426464"/>
          </a:xfrm>
        </p:spPr>
        <p:txBody>
          <a:bodyPr>
            <a:normAutofit/>
          </a:bodyPr>
          <a:lstStyle/>
          <a:p>
            <a:r>
              <a:rPr lang="en-US">
                <a:solidFill>
                  <a:srgbClr val="FFFFFF"/>
                </a:solidFill>
              </a:rPr>
              <a:t>Etiology and Pathogenesis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4CC151-3817-43EF-9B8B-CFE032E4F424}"/>
              </a:ext>
            </a:extLst>
          </p:cNvPr>
          <p:cNvSpPr>
            <a:spLocks noGrp="1"/>
          </p:cNvSpPr>
          <p:nvPr>
            <p:ph idx="1"/>
          </p:nvPr>
        </p:nvSpPr>
        <p:spPr>
          <a:xfrm>
            <a:off x="789456" y="2798385"/>
            <a:ext cx="10597729" cy="3283260"/>
          </a:xfrm>
        </p:spPr>
        <p:txBody>
          <a:bodyPr anchor="ctr">
            <a:normAutofit/>
          </a:bodyPr>
          <a:lstStyle/>
          <a:p>
            <a:r>
              <a:rPr lang="en-US" sz="2300"/>
              <a:t>inactivation of the putative tumor suppressor genes located on the short arm of chromosome 3 (3p) is a very common early event, whereas mutations in the TP53 tumor suppressor gene and the KRAS oncogene occur relatively late.</a:t>
            </a:r>
          </a:p>
          <a:p>
            <a:r>
              <a:rPr lang="en-US" sz="2300"/>
              <a:t>A subset of adenocarcinomas (about 10% in whites and 30% in Asians), particularly those arising in nonsmoking women, harbor mutations that activate the epidermal growth factor receptor (EGFR), a receptor tyrosine kinase that stimulates downstream pro-growth pathways involving RAS, PI3K, and other signaling molecules. </a:t>
            </a:r>
          </a:p>
          <a:p>
            <a:r>
              <a:rPr lang="en-US" sz="2300"/>
              <a:t>(4% to 6% overall), including mutations that activate other tyrosine kinases, including ALK, ROS1, HER2, or c-MET.</a:t>
            </a:r>
          </a:p>
        </p:txBody>
      </p:sp>
    </p:spTree>
    <p:extLst>
      <p:ext uri="{BB962C8B-B14F-4D97-AF65-F5344CB8AC3E}">
        <p14:creationId xmlns:p14="http://schemas.microsoft.com/office/powerpoint/2010/main" val="80121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DA25BC-86BB-4FDF-A7FC-66828B59CCE6}"/>
              </a:ext>
            </a:extLst>
          </p:cNvPr>
          <p:cNvSpPr>
            <a:spLocks noGrp="1"/>
          </p:cNvSpPr>
          <p:nvPr>
            <p:ph idx="1"/>
          </p:nvPr>
        </p:nvSpPr>
        <p:spPr>
          <a:xfrm>
            <a:off x="4379709" y="686862"/>
            <a:ext cx="7037591" cy="5475129"/>
          </a:xfrm>
        </p:spPr>
        <p:txBody>
          <a:bodyPr anchor="ctr">
            <a:normAutofit/>
          </a:bodyPr>
          <a:lstStyle/>
          <a:p>
            <a:r>
              <a:rPr lang="en-US" sz="1800"/>
              <a:t>There is strong evidence that cigarette smoking and, to a much lesser extent, other environmental carcinogens are the main culprits responsible for the mutations that give rise to lung cancers. </a:t>
            </a:r>
          </a:p>
          <a:p>
            <a:r>
              <a:rPr lang="en-US" sz="1800"/>
              <a:t>About 90% of lung cancers occur in active smokers or those who stopped recently. </a:t>
            </a:r>
          </a:p>
          <a:p>
            <a:r>
              <a:rPr lang="en-US" sz="1800"/>
              <a:t>The increased risk is 60 times greater among habitual heavy smokers (two packs a day for 20 years) than among nonsmokers. </a:t>
            </a:r>
          </a:p>
          <a:p>
            <a:r>
              <a:rPr lang="en-US" sz="1800"/>
              <a:t>For unclear reasons, women are more susceptibile to carcinogens in tobacco smoke than men. </a:t>
            </a:r>
          </a:p>
          <a:p>
            <a:r>
              <a:rPr lang="en-US" sz="1800"/>
              <a:t>Although cessation of smoking decreases the risk for developing lung cancer over time, it never returns to baseline levels, and genetic changes that predate the full development of lung cancer can persist for many years in the bronchial epithelium of former smokers. </a:t>
            </a:r>
          </a:p>
          <a:p>
            <a:r>
              <a:rPr lang="en-US" sz="1800"/>
              <a:t>Passive smoking (proximity to cigarette smokers) also increases the risk for developing lung cancer, as does smoking of pipes and cigars, albeit only modestly.</a:t>
            </a:r>
          </a:p>
        </p:txBody>
      </p:sp>
    </p:spTree>
    <p:extLst>
      <p:ext uri="{BB962C8B-B14F-4D97-AF65-F5344CB8AC3E}">
        <p14:creationId xmlns:p14="http://schemas.microsoft.com/office/powerpoint/2010/main" val="84220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F56F74-3313-42E4-8FF1-E6D4781D3FD9}"/>
              </a:ext>
            </a:extLst>
          </p:cNvPr>
          <p:cNvSpPr>
            <a:spLocks noGrp="1"/>
          </p:cNvSpPr>
          <p:nvPr>
            <p:ph idx="1"/>
          </p:nvPr>
        </p:nvSpPr>
        <p:spPr>
          <a:xfrm>
            <a:off x="4379709" y="686862"/>
            <a:ext cx="7037591" cy="5475129"/>
          </a:xfrm>
        </p:spPr>
        <p:txBody>
          <a:bodyPr anchor="ctr">
            <a:normAutofit/>
          </a:bodyPr>
          <a:lstStyle/>
          <a:p>
            <a:r>
              <a:rPr lang="en-US" sz="1800"/>
              <a:t>Other carcinogenic influences associated with occupational exposures.</a:t>
            </a:r>
          </a:p>
          <a:p>
            <a:r>
              <a:rPr lang="en-US" sz="1800"/>
              <a:t>work in uranium mines, work with asbestos, and inhalation of dusts containing arsenic, chromium, nickel, or vinyl chloride.</a:t>
            </a:r>
          </a:p>
          <a:p>
            <a:r>
              <a:rPr lang="en-US" sz="1800"/>
              <a:t>Exposure to asbestos in nonsmokers increases the risk for developing lung cancer 5-fold, whereas in heavy smokers exposed to asbestos the risk is elevated approximately 55-fold.</a:t>
            </a:r>
          </a:p>
          <a:p>
            <a:r>
              <a:rPr lang="en-US" sz="1800"/>
              <a:t>not all individuals exposed to tobacco smoke develop cancer (about 11% of heavy smokers do). </a:t>
            </a:r>
          </a:p>
          <a:p>
            <a:r>
              <a:rPr lang="en-US" sz="1800"/>
              <a:t>It is very likely that the mutagenic effect of carcinogens is modified by hereditary (genetic) factors. </a:t>
            </a:r>
          </a:p>
          <a:p>
            <a:r>
              <a:rPr lang="en-US" sz="1800"/>
              <a:t>Recall that many chemicals require metabolic activation via the P-450 monooxygenase enzyme system for conversion into ultimate carcinogens.</a:t>
            </a:r>
          </a:p>
          <a:p>
            <a:r>
              <a:rPr lang="en-US" sz="1800"/>
              <a:t>some invasive adenocarcinomas of the lung arise through an atypical adenomatous hyperplasia–adenocarcinoma in situ–invasive adenocarcinoma sequence. </a:t>
            </a:r>
          </a:p>
        </p:txBody>
      </p:sp>
    </p:spTree>
    <p:extLst>
      <p:ext uri="{BB962C8B-B14F-4D97-AF65-F5344CB8AC3E}">
        <p14:creationId xmlns:p14="http://schemas.microsoft.com/office/powerpoint/2010/main" val="298404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7B214B3-4EE2-4F53-AF09-6C2CBA32A838}"/>
              </a:ext>
            </a:extLst>
          </p:cNvPr>
          <p:cNvSpPr>
            <a:spLocks noGrp="1"/>
          </p:cNvSpPr>
          <p:nvPr>
            <p:ph type="title"/>
          </p:nvPr>
        </p:nvSpPr>
        <p:spPr>
          <a:xfrm>
            <a:off x="777240" y="731519"/>
            <a:ext cx="2845191" cy="3237579"/>
          </a:xfrm>
        </p:spPr>
        <p:txBody>
          <a:bodyPr>
            <a:normAutofit/>
          </a:bodyPr>
          <a:lstStyle/>
          <a:p>
            <a:r>
              <a:rPr lang="en-US" sz="2900">
                <a:solidFill>
                  <a:srgbClr val="FFFFFF"/>
                </a:solidFill>
              </a:rPr>
              <a:t>MOROPHOLOGY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2675B8-5A8F-4244-9917-580C9969A688}"/>
              </a:ext>
            </a:extLst>
          </p:cNvPr>
          <p:cNvSpPr>
            <a:spLocks noGrp="1"/>
          </p:cNvSpPr>
          <p:nvPr>
            <p:ph idx="1"/>
          </p:nvPr>
        </p:nvSpPr>
        <p:spPr>
          <a:xfrm>
            <a:off x="4379709" y="686862"/>
            <a:ext cx="7037591" cy="5475129"/>
          </a:xfrm>
        </p:spPr>
        <p:txBody>
          <a:bodyPr anchor="ctr">
            <a:normAutofit/>
          </a:bodyPr>
          <a:lstStyle/>
          <a:p>
            <a:r>
              <a:rPr lang="en-US" sz="2000"/>
              <a:t>Carcinomas of the lung begin as small lesions that typically are firm and gray-white.</a:t>
            </a:r>
          </a:p>
          <a:p>
            <a:r>
              <a:rPr lang="en-US" sz="2000"/>
              <a:t>They may arise as intraluminal masses, invade the bronchial mucosa, or form large bulky masses pushing into adjacent lung parenchyma. Adenocarcinomas are usually peripherally located, but also may occur closer to the hilum.</a:t>
            </a:r>
          </a:p>
          <a:p>
            <a:r>
              <a:rPr lang="en-US" sz="2000"/>
              <a:t> In general, adenocarcinomas grow slowly and form smaller masses than do the other subtypes, but they tend to metastasize widely at an early stage.</a:t>
            </a:r>
          </a:p>
          <a:p>
            <a:r>
              <a:rPr lang="en-US" sz="2000"/>
              <a:t>They may assume a variety of growth patterns, including </a:t>
            </a:r>
          </a:p>
          <a:p>
            <a:pPr marL="0" indent="0">
              <a:buNone/>
            </a:pPr>
            <a:r>
              <a:rPr lang="en-US" sz="2000"/>
              <a:t>1. Acinar (gland-forming)</a:t>
            </a:r>
          </a:p>
          <a:p>
            <a:pPr marL="0" indent="0">
              <a:buNone/>
            </a:pPr>
            <a:r>
              <a:rPr lang="en-US" sz="2000"/>
              <a:t>2. Papillary.</a:t>
            </a:r>
          </a:p>
          <a:p>
            <a:pPr marL="0" indent="0">
              <a:buNone/>
            </a:pPr>
            <a:r>
              <a:rPr lang="en-US" sz="2000"/>
              <a:t>3. Mucinous which is often multifocal and may manifest as pneumonia-like consolidation).</a:t>
            </a:r>
          </a:p>
          <a:p>
            <a:pPr marL="0" indent="0">
              <a:buNone/>
            </a:pPr>
            <a:r>
              <a:rPr lang="en-US" sz="2000"/>
              <a:t>4. solid types.</a:t>
            </a:r>
          </a:p>
        </p:txBody>
      </p:sp>
    </p:spTree>
    <p:extLst>
      <p:ext uri="{BB962C8B-B14F-4D97-AF65-F5344CB8AC3E}">
        <p14:creationId xmlns:p14="http://schemas.microsoft.com/office/powerpoint/2010/main" val="385056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199558-EB5B-4DEE-A32E-833B72664045}"/>
              </a:ext>
            </a:extLst>
          </p:cNvPr>
          <p:cNvSpPr>
            <a:spLocks noGrp="1"/>
          </p:cNvSpPr>
          <p:nvPr>
            <p:ph idx="1"/>
          </p:nvPr>
        </p:nvSpPr>
        <p:spPr>
          <a:xfrm>
            <a:off x="789456" y="2798385"/>
            <a:ext cx="10597729" cy="3283260"/>
          </a:xfrm>
        </p:spPr>
        <p:txBody>
          <a:bodyPr anchor="ctr">
            <a:normAutofit/>
          </a:bodyPr>
          <a:lstStyle/>
          <a:p>
            <a:r>
              <a:rPr lang="en-US" sz="2500" dirty="0"/>
              <a:t>The putative precursor of adenocarcinoma is atypical adenomatous hyperplasia (AAH), which is thought to progress in a stepwise fashion to adenocarcinoma in situ, minimally invasive adenocarcinoma (5 mm). AAH appears as a well-demarcated focus of epithelial proliferation (with a diameter of 5 mm or less) composed of cuboidal to low-columnar cells that demonstrate nuclear </a:t>
            </a:r>
            <a:r>
              <a:rPr lang="en-US" sz="2500" dirty="0" err="1"/>
              <a:t>hyperchromasia</a:t>
            </a:r>
            <a:r>
              <a:rPr lang="en-US" sz="2500" dirty="0"/>
              <a:t>, pleomorphism, and prominent nucleoli. Genetic analyses have shown </a:t>
            </a:r>
            <a:r>
              <a:rPr lang="en-US" sz="2500" dirty="0" err="1"/>
              <a:t>thatAAH</a:t>
            </a:r>
            <a:r>
              <a:rPr lang="en-US" sz="2500" dirty="0"/>
              <a:t> is monoclonal and shares many molecular aberrations with adenocarcinomas (e.g., KRAS mutations).</a:t>
            </a:r>
          </a:p>
        </p:txBody>
      </p:sp>
    </p:spTree>
    <p:extLst>
      <p:ext uri="{BB962C8B-B14F-4D97-AF65-F5344CB8AC3E}">
        <p14:creationId xmlns:p14="http://schemas.microsoft.com/office/powerpoint/2010/main" val="3520859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2178</Words>
  <Application>Microsoft Office PowerPoint</Application>
  <PresentationFormat>Widescreen</PresentationFormat>
  <Paragraphs>103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Dr. Wiam Khreisat</vt:lpstr>
      <vt:lpstr>PowerPoint Presentation</vt:lpstr>
      <vt:lpstr>PowerPoint Presentation</vt:lpstr>
      <vt:lpstr>PowerPoint Presentation</vt:lpstr>
      <vt:lpstr>Etiology and Pathogenesis</vt:lpstr>
      <vt:lpstr>PowerPoint Presentation</vt:lpstr>
      <vt:lpstr>PowerPoint Presentation</vt:lpstr>
      <vt:lpstr>MOROPHOLOGY</vt:lpstr>
      <vt:lpstr>PowerPoint Presentation</vt:lpstr>
      <vt:lpstr>PowerPoint Presentation</vt:lpstr>
      <vt:lpstr>PowerPoint Presentation</vt:lpstr>
      <vt:lpstr>PowerPoint Presentation</vt:lpstr>
      <vt:lpstr>PowerPoint Presentation</vt:lpstr>
      <vt:lpstr>Clinical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Carcinoid Tumors</vt:lpstr>
      <vt:lpstr>Morphology</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Wiam Khreisat</dc:title>
  <dc:creator>Leen Aldabbas</dc:creator>
  <cp:lastModifiedBy>Leen Aldabbas</cp:lastModifiedBy>
  <cp:revision>3</cp:revision>
  <dcterms:created xsi:type="dcterms:W3CDTF">2021-10-27T00:08:56Z</dcterms:created>
  <dcterms:modified xsi:type="dcterms:W3CDTF">2021-10-27T02:37:27Z</dcterms:modified>
</cp:coreProperties>
</file>