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2"/>
  </p:notesMasterIdLst>
  <p:sldIdLst>
    <p:sldId id="316" r:id="rId5"/>
    <p:sldId id="303" r:id="rId6"/>
    <p:sldId id="315" r:id="rId7"/>
    <p:sldId id="319" r:id="rId8"/>
    <p:sldId id="310" r:id="rId9"/>
    <p:sldId id="307" r:id="rId10"/>
    <p:sldId id="306" r:id="rId11"/>
    <p:sldId id="308" r:id="rId12"/>
    <p:sldId id="321" r:id="rId13"/>
    <p:sldId id="309" r:id="rId14"/>
    <p:sldId id="311" r:id="rId15"/>
    <p:sldId id="312" r:id="rId16"/>
    <p:sldId id="313" r:id="rId17"/>
    <p:sldId id="320" r:id="rId18"/>
    <p:sldId id="314" r:id="rId19"/>
    <p:sldId id="317" r:id="rId20"/>
    <p:sldId id="318" r:id="rId21"/>
  </p:sldIdLst>
  <p:sldSz cx="9144000" cy="5143500" type="screen16x9"/>
  <p:notesSz cx="6858000" cy="9144000"/>
  <p:embeddedFontLst>
    <p:embeddedFont>
      <p:font typeface="Century Schoolbook" panose="02040604050505020304" pitchFamily="18" charset="0"/>
      <p:regular r:id="rId23"/>
      <p:bold r:id="rId24"/>
      <p:italic r:id="rId25"/>
      <p:boldItalic r:id="rId26"/>
    </p:embeddedFont>
    <p:embeddedFont>
      <p:font typeface="Wingdings 2" panose="05020102010507070707" pitchFamily="18" charset="2"/>
      <p:regular r:id="rId27"/>
    </p:embeddedFont>
    <p:embeddedFont>
      <p:font typeface="Source Sans Pr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EE9069-8C8F-49EC-8300-A405CB13E995}">
  <a:tblStyle styleId="{6EEE9069-8C8F-49EC-8300-A405CB13E9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4600" autoAdjust="0"/>
  </p:normalViewPr>
  <p:slideViewPr>
    <p:cSldViewPr snapToGrid="0">
      <p:cViewPr>
        <p:scale>
          <a:sx n="85" d="100"/>
          <a:sy n="85" d="100"/>
        </p:scale>
        <p:origin x="60"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477417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7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7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77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7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017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7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7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7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7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7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1" y="2343150"/>
            <a:ext cx="6172201"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1" y="3752492"/>
            <a:ext cx="6172201"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1"/>
          </a:xfrm>
        </p:spPr>
        <p:txBody>
          <a:bodyPr/>
          <a:lstStyle/>
          <a:p>
            <a:pPr eaLnBrk="1" latinLnBrk="0" hangingPunct="1"/>
            <a:fld id="{E6F9B8CD-342D-4579-98EC-A8FD6B7370E1}" type="datetimeFigureOut">
              <a:rPr lang="en-US" smtClean="0"/>
              <a:pPr eaLnBrk="1" latinLnBrk="0" hangingPunct="1"/>
              <a:t>15/05/2023</a:t>
            </a:fld>
            <a:endParaRPr lang="en-US" dirty="0"/>
          </a:p>
        </p:txBody>
      </p:sp>
      <p:sp>
        <p:nvSpPr>
          <p:cNvPr id="17" name="Footer Placeholder 16"/>
          <p:cNvSpPr>
            <a:spLocks noGrp="1"/>
          </p:cNvSpPr>
          <p:nvPr>
            <p:ph type="ftr" sz="quarter" idx="11"/>
          </p:nvPr>
        </p:nvSpPr>
        <p:spPr bwMode="auto">
          <a:xfrm rot="5400000">
            <a:off x="7534469" y="3088247"/>
            <a:ext cx="2743200" cy="384048"/>
          </a:xfrm>
        </p:spPr>
        <p:txBody>
          <a:bodyPr/>
          <a:lstStyle/>
          <a:p>
            <a:endParaRPr kumimoji="0" lang="en-US" dirty="0"/>
          </a:p>
        </p:txBody>
      </p:sp>
      <p:sp>
        <p:nvSpPr>
          <p:cNvPr id="10" name="Rectangle 9"/>
          <p:cNvSpPr/>
          <p:nvPr/>
        </p:nvSpPr>
        <p:spPr bwMode="auto">
          <a:xfrm>
            <a:off x="381001"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5"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2"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1"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5"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1" y="0"/>
            <a:ext cx="76201"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1" y="2571750"/>
            <a:ext cx="1295401"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3"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1"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9"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1"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5" y="3696527"/>
            <a:ext cx="609600" cy="388143"/>
          </a:xfrm>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15/05/2023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1"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15/05/2023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85801"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8" name="Google Shape;28;p5"/>
          <p:cNvSpPr txBox="1">
            <a:spLocks noGrp="1"/>
          </p:cNvSpPr>
          <p:nvPr>
            <p:ph type="title"/>
          </p:nvPr>
        </p:nvSpPr>
        <p:spPr>
          <a:xfrm>
            <a:off x="844425" y="5598"/>
            <a:ext cx="3552601"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6" y="1538075"/>
            <a:ext cx="5169001"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1"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15/05/2023</a:t>
            </a:fld>
            <a:endParaRPr lang="en-US"/>
          </a:p>
        </p:txBody>
      </p:sp>
      <p:sp>
        <p:nvSpPr>
          <p:cNvPr id="9" name="Slide Number Placeholder 8"/>
          <p:cNvSpPr>
            <a:spLocks noGrp="1"/>
          </p:cNvSpPr>
          <p:nvPr>
            <p:ph type="sldNum" sz="quarter" idx="15"/>
          </p:nvPr>
        </p:nvSpPr>
        <p:spPr/>
        <p:txBody>
          <a:bodyPr rtlCol="0"/>
          <a:lstStyle/>
          <a:p>
            <a:pPr marL="0" lvl="0" indent="0" algn="ctr" rtl="0">
              <a:spcBef>
                <a:spcPts val="0"/>
              </a:spcBef>
              <a:spcAft>
                <a:spcPts val="0"/>
              </a:spcAft>
              <a:buNone/>
            </a:pPr>
            <a:fld id="{00000000-1234-1234-1234-123412341234}" type="slidenum">
              <a:rPr lang="en" smtClean="0"/>
              <a:t>‹#›</a:t>
            </a:fld>
            <a:endParaRPr lang="en"/>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1" y="2171701"/>
            <a:ext cx="6172201"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1" y="3757613"/>
            <a:ext cx="6172201"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1"/>
          </a:xfrm>
        </p:spPr>
        <p:txBody>
          <a:bodyPr/>
          <a:lstStyle/>
          <a:p>
            <a:pPr eaLnBrk="1" latinLnBrk="0" hangingPunct="1"/>
            <a:fld id="{E6F9B8CD-342D-4579-98EC-A8FD6B7370E1}" type="datetimeFigureOut">
              <a:rPr lang="en-US" smtClean="0"/>
              <a:pPr eaLnBrk="1" latinLnBrk="0" hangingPunct="1"/>
              <a:t>15/05/2023</a:t>
            </a:fld>
            <a:endParaRPr lang="en-US"/>
          </a:p>
        </p:txBody>
      </p:sp>
      <p:sp>
        <p:nvSpPr>
          <p:cNvPr id="5" name="Footer Placeholder 4"/>
          <p:cNvSpPr>
            <a:spLocks noGrp="1"/>
          </p:cNvSpPr>
          <p:nvPr>
            <p:ph type="ftr" sz="quarter" idx="11"/>
          </p:nvPr>
        </p:nvSpPr>
        <p:spPr bwMode="auto">
          <a:xfrm rot="5400000">
            <a:off x="7534656" y="3086101"/>
            <a:ext cx="2743200" cy="384048"/>
          </a:xfrm>
        </p:spPr>
        <p:txBody>
          <a:bodyPr/>
          <a:lstStyle/>
          <a:p>
            <a:endParaRPr kumimoji="0" lang="en-US"/>
          </a:p>
        </p:txBody>
      </p:sp>
      <p:sp>
        <p:nvSpPr>
          <p:cNvPr id="9" name="Rectangle 8"/>
          <p:cNvSpPr/>
          <p:nvPr/>
        </p:nvSpPr>
        <p:spPr bwMode="auto">
          <a:xfrm>
            <a:off x="381001"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5"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2"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1"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5"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1" y="0"/>
            <a:ext cx="76201"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1" y="2571750"/>
            <a:ext cx="1295401"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5"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1"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9"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5"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7" y="3696527"/>
            <a:ext cx="609600" cy="388143"/>
          </a:xfrm>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15/05/2023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9"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1"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15/05/2023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1"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15/05/2023</a:t>
            </a:fld>
            <a:endParaRPr lang="en-US"/>
          </a:p>
        </p:txBody>
      </p:sp>
      <p:sp>
        <p:nvSpPr>
          <p:cNvPr id="7" name="Slide Number Placeholder 6"/>
          <p:cNvSpPr>
            <a:spLocks noGrp="1"/>
          </p:cNvSpPr>
          <p:nvPr>
            <p:ph type="sldNum" sz="quarter" idx="11"/>
          </p:nvPr>
        </p:nvSpPr>
        <p:spPr/>
        <p:txBody>
          <a:bodyPr rtlCol="0"/>
          <a:lstStyle/>
          <a:p>
            <a:pPr marL="0" lvl="0" indent="0" algn="ctr" rtl="0">
              <a:spcBef>
                <a:spcPts val="0"/>
              </a:spcBef>
              <a:spcAft>
                <a:spcPts val="0"/>
              </a:spcAft>
              <a:buNone/>
            </a:pPr>
            <a:fld id="{00000000-1234-1234-1234-123412341234}" type="slidenum">
              <a:rPr lang="en" smtClean="0"/>
              <a:t>‹#›</a:t>
            </a:fld>
            <a:endParaRPr lang="en"/>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15/05/2023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1"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1"/>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9"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7"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1"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1"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15/05/2023</a:t>
            </a:fld>
            <a:endParaRPr lang="en-US" dirty="0"/>
          </a:p>
        </p:txBody>
      </p:sp>
      <p:sp>
        <p:nvSpPr>
          <p:cNvPr id="22" name="Slide Number Placeholder 21"/>
          <p:cNvSpPr>
            <a:spLocks noGrp="1"/>
          </p:cNvSpPr>
          <p:nvPr>
            <p:ph type="sldNum" sz="quarter" idx="15"/>
          </p:nvPr>
        </p:nvSpPr>
        <p:spPr/>
        <p:txBody>
          <a:bodyPr rtlCol="0"/>
          <a:lstStyle/>
          <a:p>
            <a:pPr marL="0" lvl="0" indent="0" algn="ctr" rtl="0">
              <a:spcBef>
                <a:spcPts val="0"/>
              </a:spcBef>
              <a:spcAft>
                <a:spcPts val="0"/>
              </a:spcAft>
              <a:buNone/>
            </a:pPr>
            <a:fld id="{00000000-1234-1234-1234-123412341234}" type="slidenum">
              <a:rPr lang="en" smtClean="0"/>
              <a:t>‹#›</a:t>
            </a:fld>
            <a:endParaRPr lang="en"/>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1"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2" y="2343151"/>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1" y="0"/>
            <a:ext cx="6172201"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7"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1"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7"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15/05/2023</a:t>
            </a:fld>
            <a:endParaRPr lang="en-US"/>
          </a:p>
        </p:txBody>
      </p:sp>
      <p:sp>
        <p:nvSpPr>
          <p:cNvPr id="18" name="Slide Number Placeholder 17"/>
          <p:cNvSpPr>
            <a:spLocks noGrp="1"/>
          </p:cNvSpPr>
          <p:nvPr>
            <p:ph type="sldNum" sz="quarter" idx="11"/>
          </p:nvPr>
        </p:nvSpPr>
        <p:spPr/>
        <p:txBody>
          <a:bodyPr rtlCol="0"/>
          <a:lstStyle/>
          <a:p>
            <a:pPr marL="0" lvl="0" indent="0" algn="ctr" rtl="0">
              <a:spcBef>
                <a:spcPts val="0"/>
              </a:spcBef>
              <a:spcAft>
                <a:spcPts val="0"/>
              </a:spcAft>
              <a:buNone/>
            </a:pPr>
            <a:fld id="{00000000-1234-1234-1234-123412341234}" type="slidenum">
              <a:rPr lang="en" smtClean="0"/>
              <a:t>‹#›</a:t>
            </a:fld>
            <a:endParaRPr lang="en"/>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1"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1" y="205979"/>
            <a:ext cx="7467600" cy="85725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1" y="1200150"/>
            <a:ext cx="7467600" cy="365531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15/05/2023</a:t>
            </a:fld>
            <a:endParaRPr lang="en-US" dirty="0">
              <a:solidFill>
                <a:schemeClr val="tx2"/>
              </a:solidFill>
            </a:endParaRPr>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1"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1"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7"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marL="0" lvl="0" indent="0" algn="ct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fade thruBlk="1"/>
  </p:transition>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57504"/>
            <a:ext cx="7900392" cy="1420772"/>
          </a:xfrm>
        </p:spPr>
        <p:txBody>
          <a:bodyPr>
            <a:normAutofit fontScale="90000"/>
          </a:bodyPr>
          <a:lstStyle/>
          <a:p>
            <a:r>
              <a:rPr lang="en-US" dirty="0"/>
              <a:t>Female Genital System, Lecture2</a:t>
            </a:r>
            <a:br>
              <a:rPr lang="en-US" dirty="0"/>
            </a:br>
            <a:r>
              <a:rPr lang="en-US" dirty="0"/>
              <a:t/>
            </a:r>
            <a:br>
              <a:rPr lang="en-US" dirty="0"/>
            </a:br>
            <a:r>
              <a:rPr lang="en-US" dirty="0"/>
              <a:t>Cervix</a:t>
            </a:r>
          </a:p>
        </p:txBody>
      </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l="53619" t="35616" r="19514" b="22572"/>
          <a:stretch>
            <a:fillRect/>
          </a:stretch>
        </p:blipFill>
        <p:spPr bwMode="auto">
          <a:xfrm>
            <a:off x="0" y="0"/>
            <a:ext cx="1532572" cy="15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771800" y="3573840"/>
            <a:ext cx="6096000" cy="1569660"/>
          </a:xfrm>
          <a:prstGeom prst="rect">
            <a:avLst/>
          </a:prstGeom>
        </p:spPr>
        <p:txBody>
          <a:bodyPr>
            <a:spAutoFit/>
          </a:bodyPr>
          <a:lstStyle/>
          <a:p>
            <a:pPr algn="ctr"/>
            <a:r>
              <a:rPr lang="en-US" sz="1600" b="1" dirty="0"/>
              <a:t>Dr. </a:t>
            </a:r>
            <a:r>
              <a:rPr lang="en-US" sz="1600" b="1" dirty="0" err="1"/>
              <a:t>Bushra</a:t>
            </a:r>
            <a:r>
              <a:rPr lang="en-US" sz="1600" b="1" dirty="0"/>
              <a:t> </a:t>
            </a:r>
            <a:r>
              <a:rPr lang="en-US" sz="1600" b="1" dirty="0" err="1"/>
              <a:t>AlTarawneh</a:t>
            </a:r>
            <a:r>
              <a:rPr lang="en-US" sz="1600" b="1" dirty="0"/>
              <a:t>, MD</a:t>
            </a:r>
          </a:p>
          <a:p>
            <a:pPr algn="ctr"/>
            <a:r>
              <a:rPr lang="en-US" sz="1600" b="1" dirty="0"/>
              <a:t>Anatomical pathology </a:t>
            </a:r>
            <a:br>
              <a:rPr lang="en-US" sz="1600" b="1" dirty="0"/>
            </a:br>
            <a:r>
              <a:rPr lang="en-US" sz="1600" b="1" dirty="0"/>
              <a:t>Mutah University</a:t>
            </a:r>
            <a:br>
              <a:rPr lang="en-US" sz="1600" b="1" dirty="0"/>
            </a:br>
            <a:r>
              <a:rPr lang="en-US" sz="1600" b="1" dirty="0"/>
              <a:t>School of Medicine- Department of Microbiology &amp; Pathology</a:t>
            </a:r>
            <a:r>
              <a:rPr lang="en-US" sz="1600" dirty="0"/>
              <a:t/>
            </a:r>
            <a:br>
              <a:rPr lang="en-US" sz="1600" dirty="0"/>
            </a:br>
            <a:r>
              <a:rPr lang="en-US" sz="1600" b="1" dirty="0"/>
              <a:t>UGS </a:t>
            </a:r>
            <a:r>
              <a:rPr lang="en-US" sz="1600" b="1"/>
              <a:t>lectures </a:t>
            </a:r>
            <a:r>
              <a:rPr lang="en-US" sz="1600" b="1" smtClean="0"/>
              <a:t>2023</a:t>
            </a:r>
            <a:endParaRPr lang="en-US" sz="1600" b="1" dirty="0"/>
          </a:p>
        </p:txBody>
      </p:sp>
    </p:spTree>
    <p:extLst>
      <p:ext uri="{BB962C8B-B14F-4D97-AF65-F5344CB8AC3E}">
        <p14:creationId xmlns:p14="http://schemas.microsoft.com/office/powerpoint/2010/main" val="211332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363672" y="1497484"/>
            <a:ext cx="8112539" cy="833871"/>
          </a:xfrm>
          <a:prstGeom prst="rect">
            <a:avLst/>
          </a:prstGeom>
        </p:spPr>
        <p:txBody>
          <a:bodyPr spcFirstLastPara="1" wrap="square" lIns="91425" tIns="91425" rIns="91425" bIns="91425" anchor="b" anchorCtr="0">
            <a:noAutofit/>
          </a:bodyPr>
          <a:lstStyle/>
          <a:p>
            <a:r>
              <a:rPr lang="en-US" sz="3200" b="1" dirty="0">
                <a:effectLst>
                  <a:outerShdw blurRad="38100" dist="38100" dir="2700000" algn="tl">
                    <a:srgbClr val="000000">
                      <a:alpha val="43137"/>
                    </a:srgbClr>
                  </a:outerShdw>
                </a:effectLst>
              </a:rPr>
              <a:t>CIN</a:t>
            </a:r>
            <a:r>
              <a:rPr lang="en-US" sz="3200" b="1" dirty="0">
                <a:solidFill>
                  <a:srgbClr val="7030A0"/>
                </a:solidFill>
              </a:rPr>
              <a:t> </a:t>
            </a:r>
            <a:r>
              <a:rPr lang="en-US" sz="3200" b="1" dirty="0">
                <a:solidFill>
                  <a:srgbClr val="7030A0"/>
                </a:solidFill>
                <a:sym typeface="Wingdings" pitchFamily="2" charset="2"/>
              </a:rPr>
              <a:t> Dysplasia: </a:t>
            </a:r>
            <a:r>
              <a:rPr lang="en-US" b="1" dirty="0"/>
              <a:t>nuclear enlargement, </a:t>
            </a:r>
            <a:r>
              <a:rPr lang="en-US" b="1" dirty="0" err="1"/>
              <a:t>hyperchromasia</a:t>
            </a:r>
            <a:r>
              <a:rPr lang="en-US" b="1" dirty="0"/>
              <a:t/>
            </a:r>
            <a:br>
              <a:rPr lang="en-US" b="1" dirty="0"/>
            </a:br>
            <a:r>
              <a:rPr lang="en-US" b="1" dirty="0"/>
              <a:t>(darker), coarse chromatin, &amp; variation in nuclear size &amp; shape</a:t>
            </a:r>
            <a:endParaRPr b="1" dirty="0">
              <a:solidFill>
                <a:srgbClr val="7030A0"/>
              </a:solidFill>
            </a:endParaRPr>
          </a:p>
        </p:txBody>
      </p:sp>
      <p:sp>
        <p:nvSpPr>
          <p:cNvPr id="372" name="Google Shape;372;p36"/>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45" y="2331355"/>
            <a:ext cx="6864236" cy="2762615"/>
          </a:xfrm>
          <a:prstGeom prst="rect">
            <a:avLst/>
          </a:prstGeom>
        </p:spPr>
      </p:pic>
    </p:spTree>
    <p:extLst>
      <p:ext uri="{BB962C8B-B14F-4D97-AF65-F5344CB8AC3E}">
        <p14:creationId xmlns:p14="http://schemas.microsoft.com/office/powerpoint/2010/main" val="58734499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698952" y="249382"/>
            <a:ext cx="8112539" cy="833871"/>
          </a:xfrm>
          <a:prstGeom prst="rect">
            <a:avLst/>
          </a:prstGeom>
        </p:spPr>
        <p:txBody>
          <a:bodyPr spcFirstLastPara="1" wrap="square" lIns="91425" tIns="91425" rIns="91425" bIns="91425" anchor="b" anchorCtr="0">
            <a:noAutofit/>
          </a:bodyPr>
          <a:lstStyle/>
          <a:p>
            <a:r>
              <a:rPr lang="en-US" sz="3200" b="1" dirty="0">
                <a:effectLst>
                  <a:outerShdw blurRad="38100" dist="38100" dir="2700000" algn="tl">
                    <a:srgbClr val="000000">
                      <a:alpha val="43137"/>
                    </a:srgbClr>
                  </a:outerShdw>
                </a:effectLst>
              </a:rPr>
              <a:t>CIN</a:t>
            </a:r>
            <a:r>
              <a:rPr lang="en-US" sz="3200" b="1" dirty="0">
                <a:solidFill>
                  <a:srgbClr val="7030A0"/>
                </a:solidFill>
              </a:rPr>
              <a:t> </a:t>
            </a:r>
            <a:r>
              <a:rPr lang="en-US" sz="3200" b="1" dirty="0">
                <a:solidFill>
                  <a:srgbClr val="7030A0"/>
                </a:solidFill>
                <a:sym typeface="Wingdings" pitchFamily="2" charset="2"/>
              </a:rPr>
              <a:t> SIL (</a:t>
            </a:r>
            <a:r>
              <a:rPr lang="en-US" sz="3200" dirty="0"/>
              <a:t>squamous intraepithelial lesion</a:t>
            </a:r>
            <a:r>
              <a:rPr lang="en-US" sz="3200" b="1" dirty="0">
                <a:solidFill>
                  <a:srgbClr val="7030A0"/>
                </a:solidFill>
              </a:rPr>
              <a:t>)</a:t>
            </a:r>
            <a:endParaRPr sz="3200" b="1" dirty="0">
              <a:solidFill>
                <a:srgbClr val="7030A0"/>
              </a:solidFill>
            </a:endParaRPr>
          </a:p>
        </p:txBody>
      </p:sp>
      <p:sp>
        <p:nvSpPr>
          <p:cNvPr id="372" name="Google Shape;372;p36"/>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11</a:t>
            </a:fld>
            <a:endParaRPr/>
          </a:p>
        </p:txBody>
      </p:sp>
      <p:sp>
        <p:nvSpPr>
          <p:cNvPr id="3" name="TextBox 2"/>
          <p:cNvSpPr txBox="1"/>
          <p:nvPr/>
        </p:nvSpPr>
        <p:spPr>
          <a:xfrm>
            <a:off x="623455" y="1122218"/>
            <a:ext cx="7793182" cy="1785104"/>
          </a:xfrm>
          <a:prstGeom prst="rect">
            <a:avLst/>
          </a:prstGeom>
          <a:noFill/>
        </p:spPr>
        <p:txBody>
          <a:bodyPr wrap="square" rtlCol="0">
            <a:spAutoFit/>
          </a:bodyPr>
          <a:lstStyle/>
          <a:p>
            <a:pPr marL="76200">
              <a:spcBef>
                <a:spcPts val="600"/>
              </a:spcBef>
              <a:buClr>
                <a:srgbClr val="0DB7C4"/>
              </a:buClr>
              <a:buSzPts val="2400"/>
            </a:pPr>
            <a:r>
              <a:rPr lang="en-US" sz="2200" dirty="0">
                <a:solidFill>
                  <a:srgbClr val="415665"/>
                </a:solidFill>
                <a:latin typeface="Source Sans Pro"/>
                <a:ea typeface="Source Sans Pro"/>
                <a:cs typeface="Source Sans Pro"/>
                <a:sym typeface="Source Sans Pro"/>
              </a:rPr>
              <a:t>The decision with regard to patient management is two-tiered (observation </a:t>
            </a:r>
            <a:r>
              <a:rPr lang="en-US" sz="2200" b="1" dirty="0">
                <a:solidFill>
                  <a:srgbClr val="7030A0"/>
                </a:solidFill>
                <a:latin typeface="Source Sans Pro"/>
                <a:ea typeface="Source Sans Pro"/>
                <a:cs typeface="Source Sans Pro"/>
                <a:sym typeface="Source Sans Pro"/>
              </a:rPr>
              <a:t>versus</a:t>
            </a:r>
            <a:r>
              <a:rPr lang="en-US" sz="2200" dirty="0">
                <a:solidFill>
                  <a:srgbClr val="415665"/>
                </a:solidFill>
                <a:latin typeface="Source Sans Pro"/>
                <a:ea typeface="Source Sans Pro"/>
                <a:cs typeface="Source Sans Pro"/>
                <a:sym typeface="Source Sans Pro"/>
              </a:rPr>
              <a:t> surgical treatment) </a:t>
            </a:r>
            <a:r>
              <a:rPr lang="en-US" sz="2200" dirty="0">
                <a:solidFill>
                  <a:srgbClr val="415665"/>
                </a:solidFill>
                <a:latin typeface="Source Sans Pro"/>
                <a:ea typeface="Source Sans Pro"/>
                <a:cs typeface="Source Sans Pro"/>
                <a:sym typeface="Wingdings" pitchFamily="2" charset="2"/>
              </a:rPr>
              <a:t> </a:t>
            </a:r>
            <a:r>
              <a:rPr lang="en-US" sz="2200" dirty="0">
                <a:solidFill>
                  <a:srgbClr val="415665"/>
                </a:solidFill>
                <a:latin typeface="Source Sans Pro"/>
                <a:ea typeface="Source Sans Pro"/>
                <a:cs typeface="Source Sans Pro"/>
                <a:sym typeface="Source Sans Pro"/>
              </a:rPr>
              <a:t>Three-tier classification system </a:t>
            </a:r>
            <a:r>
              <a:rPr lang="en-US" sz="2200" dirty="0">
                <a:solidFill>
                  <a:srgbClr val="415665"/>
                </a:solidFill>
                <a:latin typeface="Source Sans Pro"/>
                <a:ea typeface="Source Sans Pro"/>
                <a:cs typeface="Source Sans Pro"/>
                <a:sym typeface="Wingdings" pitchFamily="2" charset="2"/>
              </a:rPr>
              <a:t> </a:t>
            </a:r>
            <a:r>
              <a:rPr lang="en-US" sz="2200" dirty="0">
                <a:solidFill>
                  <a:srgbClr val="415665"/>
                </a:solidFill>
                <a:latin typeface="Source Sans Pro"/>
                <a:ea typeface="Source Sans Pro"/>
                <a:cs typeface="Source Sans Pro"/>
                <a:sym typeface="Source Sans Pro"/>
              </a:rPr>
              <a:t>recently simplified to a two-tiered system </a:t>
            </a:r>
            <a:r>
              <a:rPr lang="en-US" sz="2200" dirty="0">
                <a:solidFill>
                  <a:srgbClr val="415665"/>
                </a:solidFill>
                <a:latin typeface="Source Sans Pro"/>
                <a:ea typeface="Source Sans Pro"/>
                <a:cs typeface="Source Sans Pro"/>
                <a:sym typeface="Wingdings" pitchFamily="2" charset="2"/>
              </a:rPr>
              <a:t>  </a:t>
            </a:r>
            <a:r>
              <a:rPr lang="en-US" sz="2200" dirty="0">
                <a:solidFill>
                  <a:srgbClr val="7030A0"/>
                </a:solidFill>
                <a:latin typeface="Source Sans Pro"/>
                <a:ea typeface="Source Sans Pro"/>
                <a:cs typeface="Source Sans Pro"/>
                <a:sym typeface="Source Sans Pro"/>
              </a:rPr>
              <a:t>Low grade squamous intraepithelial lesion (LSIL) &amp; high grade squamous intraepithelial lesion (HSIL)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28" y="2907322"/>
            <a:ext cx="6577445" cy="2236178"/>
          </a:xfrm>
          <a:prstGeom prst="rect">
            <a:avLst/>
          </a:prstGeom>
        </p:spPr>
      </p:pic>
    </p:spTree>
    <p:extLst>
      <p:ext uri="{BB962C8B-B14F-4D97-AF65-F5344CB8AC3E}">
        <p14:creationId xmlns:p14="http://schemas.microsoft.com/office/powerpoint/2010/main" val="55038558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698952" y="249382"/>
            <a:ext cx="7707294" cy="833871"/>
          </a:xfrm>
          <a:prstGeom prst="rect">
            <a:avLst/>
          </a:prstGeom>
        </p:spPr>
        <p:txBody>
          <a:bodyPr spcFirstLastPara="1" wrap="square" lIns="91425" tIns="91425" rIns="91425" bIns="91425" anchor="b" anchorCtr="0">
            <a:noAutofit/>
          </a:bodyPr>
          <a:lstStyle/>
          <a:p>
            <a:r>
              <a:rPr lang="en-US" sz="3200" b="1" dirty="0">
                <a:effectLst>
                  <a:outerShdw blurRad="38100" dist="38100" dir="2700000" algn="tl">
                    <a:srgbClr val="000000">
                      <a:alpha val="43137"/>
                    </a:srgbClr>
                  </a:outerShdw>
                </a:effectLst>
              </a:rPr>
              <a:t>CIN</a:t>
            </a:r>
            <a:r>
              <a:rPr lang="en-US" sz="3200" b="1" dirty="0">
                <a:solidFill>
                  <a:srgbClr val="7030A0"/>
                </a:solidFill>
              </a:rPr>
              <a:t> – Clinical </a:t>
            </a:r>
            <a:endParaRPr sz="3200" b="1" dirty="0">
              <a:solidFill>
                <a:srgbClr val="7030A0"/>
              </a:solidFill>
            </a:endParaRPr>
          </a:p>
        </p:txBody>
      </p:sp>
      <p:sp>
        <p:nvSpPr>
          <p:cNvPr id="371" name="Google Shape;371;p36"/>
          <p:cNvSpPr txBox="1">
            <a:spLocks noGrp="1"/>
          </p:cNvSpPr>
          <p:nvPr>
            <p:ph type="body" idx="1"/>
          </p:nvPr>
        </p:nvSpPr>
        <p:spPr>
          <a:xfrm>
            <a:off x="657387" y="1122439"/>
            <a:ext cx="8154105" cy="3387900"/>
          </a:xfrm>
          <a:prstGeom prst="rect">
            <a:avLst/>
          </a:prstGeom>
        </p:spPr>
        <p:txBody>
          <a:bodyPr spcFirstLastPara="1" wrap="square" lIns="91425" tIns="91425" rIns="91425" bIns="91425" anchor="t" anchorCtr="0">
            <a:noAutofit/>
          </a:bodyPr>
          <a:lstStyle/>
          <a:p>
            <a:r>
              <a:rPr lang="en-US" dirty="0"/>
              <a:t>SIL is asymptomatic and comes to clinical attention through an abnormal Pap smear result.</a:t>
            </a:r>
          </a:p>
          <a:p>
            <a:endParaRPr lang="en-US" dirty="0"/>
          </a:p>
          <a:p>
            <a:r>
              <a:rPr lang="en-US" dirty="0"/>
              <a:t>Women with biopsy-documented LSIL are managed with careful observation</a:t>
            </a:r>
          </a:p>
          <a:p>
            <a:endParaRPr lang="en-US" dirty="0"/>
          </a:p>
          <a:p>
            <a:r>
              <a:rPr lang="en-US" dirty="0"/>
              <a:t>HSILs &amp; persistent LSIL are treated with surgical excision (laser or cone biopsy) &amp; follow up.</a:t>
            </a:r>
            <a:endParaRPr lang="en-US" dirty="0">
              <a:solidFill>
                <a:srgbClr val="7030A0"/>
              </a:solidFill>
            </a:endParaRPr>
          </a:p>
        </p:txBody>
      </p:sp>
      <p:sp>
        <p:nvSpPr>
          <p:cNvPr id="372" name="Google Shape;372;p36"/>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74889103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698952" y="249382"/>
            <a:ext cx="7707294" cy="833871"/>
          </a:xfrm>
          <a:prstGeom prst="rect">
            <a:avLst/>
          </a:prstGeom>
        </p:spPr>
        <p:txBody>
          <a:bodyPr spcFirstLastPara="1" wrap="square" lIns="91425" tIns="91425" rIns="91425" bIns="91425" anchor="b" anchorCtr="0">
            <a:noAutofit/>
          </a:bodyPr>
          <a:lstStyle/>
          <a:p>
            <a:r>
              <a:rPr lang="en-US" sz="3200" b="1" dirty="0">
                <a:effectLst>
                  <a:outerShdw blurRad="38100" dist="38100" dir="2700000" algn="tl">
                    <a:srgbClr val="000000">
                      <a:alpha val="43137"/>
                    </a:srgbClr>
                  </a:outerShdw>
                </a:effectLst>
              </a:rPr>
              <a:t>Invasive Carcinoma of the Cervix</a:t>
            </a:r>
            <a:r>
              <a:rPr lang="en-US" sz="3200" b="1" dirty="0">
                <a:solidFill>
                  <a:srgbClr val="7030A0"/>
                </a:solidFill>
                <a:effectLst>
                  <a:outerShdw blurRad="38100" dist="38100" dir="2700000" algn="tl">
                    <a:srgbClr val="000000">
                      <a:alpha val="43137"/>
                    </a:srgbClr>
                  </a:outerShdw>
                </a:effectLst>
              </a:rPr>
              <a:t> </a:t>
            </a:r>
            <a:r>
              <a:rPr lang="en-US" sz="3200" b="1" dirty="0">
                <a:solidFill>
                  <a:srgbClr val="7030A0"/>
                </a:solidFill>
              </a:rPr>
              <a:t>– Clinical </a:t>
            </a:r>
            <a:endParaRPr sz="3200" b="1" dirty="0">
              <a:solidFill>
                <a:srgbClr val="7030A0"/>
              </a:solidFill>
            </a:endParaRPr>
          </a:p>
        </p:txBody>
      </p:sp>
      <p:sp>
        <p:nvSpPr>
          <p:cNvPr id="371" name="Google Shape;371;p36"/>
          <p:cNvSpPr txBox="1">
            <a:spLocks noGrp="1"/>
          </p:cNvSpPr>
          <p:nvPr>
            <p:ph type="body" idx="1"/>
          </p:nvPr>
        </p:nvSpPr>
        <p:spPr>
          <a:xfrm>
            <a:off x="193258" y="822961"/>
            <a:ext cx="8950741" cy="2240280"/>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800" dirty="0"/>
              <a:t>Progression of SIL to invasive carcinoma is variable &amp; unpredictable. (smoking is a risk factor).</a:t>
            </a:r>
          </a:p>
          <a:p>
            <a:pPr>
              <a:buFont typeface="Wingdings" panose="05000000000000000000" pitchFamily="2" charset="2"/>
              <a:buChar char="§"/>
            </a:pPr>
            <a:r>
              <a:rPr lang="en-US" sz="1800" dirty="0" smtClean="0">
                <a:solidFill>
                  <a:srgbClr val="7030A0"/>
                </a:solidFill>
              </a:rPr>
              <a:t>LSIL </a:t>
            </a:r>
            <a:r>
              <a:rPr lang="en-US" sz="1800" dirty="0">
                <a:solidFill>
                  <a:srgbClr val="7030A0"/>
                </a:solidFill>
                <a:sym typeface="Wingdings" pitchFamily="2" charset="2"/>
              </a:rPr>
              <a:t> 10%  HSIL  10% in ~ 10 years  carcinomas.</a:t>
            </a:r>
          </a:p>
          <a:p>
            <a:pPr>
              <a:buFont typeface="Wingdings" panose="05000000000000000000" pitchFamily="2" charset="2"/>
              <a:buChar char="§"/>
            </a:pPr>
            <a:r>
              <a:rPr lang="en-US" sz="1800" dirty="0" smtClean="0"/>
              <a:t>Most </a:t>
            </a:r>
            <a:r>
              <a:rPr lang="en-US" sz="1800" dirty="0"/>
              <a:t>often is seen in women who have never had a Pap smear or who have not been screened for many years.</a:t>
            </a:r>
          </a:p>
          <a:p>
            <a:pPr>
              <a:buFont typeface="Wingdings" panose="05000000000000000000" pitchFamily="2" charset="2"/>
              <a:buChar char="§"/>
            </a:pPr>
            <a:r>
              <a:rPr lang="en-US" sz="1800" dirty="0" err="1" smtClean="0"/>
              <a:t>Tx</a:t>
            </a:r>
            <a:r>
              <a:rPr lang="en-US" sz="1800" dirty="0"/>
              <a:t>: </a:t>
            </a:r>
            <a:r>
              <a:rPr lang="en-US" sz="1800" dirty="0">
                <a:solidFill>
                  <a:srgbClr val="7030A0"/>
                </a:solidFill>
              </a:rPr>
              <a:t>Hysterectomy</a:t>
            </a:r>
            <a:r>
              <a:rPr lang="en-US" sz="1800" dirty="0"/>
              <a:t> + radiotherapy and chemotherapy in advanced cases (high stage</a:t>
            </a:r>
            <a:r>
              <a:rPr lang="en-US" sz="1800" dirty="0" smtClean="0"/>
              <a:t>).</a:t>
            </a:r>
            <a:endParaRPr lang="en-US" sz="1800" dirty="0"/>
          </a:p>
          <a:p>
            <a:pPr>
              <a:buFont typeface="Wingdings" panose="05000000000000000000" pitchFamily="2" charset="2"/>
              <a:buChar char="§"/>
            </a:pPr>
            <a:r>
              <a:rPr lang="en-US" sz="1800" dirty="0"/>
              <a:t>5-year survival: SIL: 100%; stage 1: 90%; stage 2 82%; stage3: 35%; &amp; stage 4: 10%.</a:t>
            </a:r>
          </a:p>
        </p:txBody>
      </p:sp>
      <p:sp>
        <p:nvSpPr>
          <p:cNvPr id="372" name="Google Shape;372;p36"/>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97167700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5" name="Picture 4"/>
          <p:cNvPicPr>
            <a:picLocks noChangeAspect="1"/>
          </p:cNvPicPr>
          <p:nvPr/>
        </p:nvPicPr>
        <p:blipFill>
          <a:blip r:embed="rId2"/>
          <a:stretch>
            <a:fillRect/>
          </a:stretch>
        </p:blipFill>
        <p:spPr>
          <a:xfrm>
            <a:off x="844425" y="570000"/>
            <a:ext cx="7227778" cy="3469129"/>
          </a:xfrm>
          <a:prstGeom prst="rect">
            <a:avLst/>
          </a:prstGeom>
        </p:spPr>
      </p:pic>
    </p:spTree>
    <p:extLst>
      <p:ext uri="{BB962C8B-B14F-4D97-AF65-F5344CB8AC3E}">
        <p14:creationId xmlns:p14="http://schemas.microsoft.com/office/powerpoint/2010/main" val="3499175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 y="0"/>
            <a:ext cx="7315200" cy="5143500"/>
          </a:xfrm>
          <a:prstGeom prst="rect">
            <a:avLst/>
          </a:prstGeom>
        </p:spPr>
      </p:pic>
      <p:cxnSp>
        <p:nvCxnSpPr>
          <p:cNvPr id="5" name="Straight Arrow Connector 4"/>
          <p:cNvCxnSpPr/>
          <p:nvPr/>
        </p:nvCxnSpPr>
        <p:spPr>
          <a:xfrm flipH="1">
            <a:off x="5413664" y="238991"/>
            <a:ext cx="602674" cy="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9578628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467600" cy="857250"/>
          </a:xfrm>
        </p:spPr>
        <p:txBody>
          <a:bodyPr>
            <a:normAutofit fontScale="90000"/>
          </a:bodyPr>
          <a:lstStyle/>
          <a:p>
            <a:r>
              <a:rPr lang="en-US" dirty="0" err="1"/>
              <a:t>Endocervical</a:t>
            </a:r>
            <a:r>
              <a:rPr lang="en-US" dirty="0"/>
              <a:t> Polyp</a:t>
            </a:r>
            <a:br>
              <a:rPr lang="en-US" dirty="0"/>
            </a:br>
            <a:endParaRPr lang="en-US" dirty="0"/>
          </a:p>
        </p:txBody>
      </p:sp>
      <p:sp>
        <p:nvSpPr>
          <p:cNvPr id="3" name="Content Placeholder 2"/>
          <p:cNvSpPr>
            <a:spLocks noGrp="1"/>
          </p:cNvSpPr>
          <p:nvPr>
            <p:ph sz="quarter" idx="1"/>
          </p:nvPr>
        </p:nvSpPr>
        <p:spPr>
          <a:xfrm>
            <a:off x="251520" y="735546"/>
            <a:ext cx="8712968" cy="4119918"/>
          </a:xfrm>
        </p:spPr>
        <p:txBody>
          <a:bodyPr>
            <a:normAutofit fontScale="62500" lnSpcReduction="20000"/>
          </a:bodyPr>
          <a:lstStyle/>
          <a:p>
            <a:r>
              <a:rPr lang="en-US" dirty="0" err="1"/>
              <a:t>Endocervical</a:t>
            </a:r>
            <a:r>
              <a:rPr lang="en-US" dirty="0"/>
              <a:t> polyps are benign polypoid masses seen protruding from the </a:t>
            </a:r>
            <a:r>
              <a:rPr lang="en-US" dirty="0" err="1"/>
              <a:t>endocervical</a:t>
            </a:r>
            <a:r>
              <a:rPr lang="en-US" dirty="0"/>
              <a:t> mucosa (sometimes through the </a:t>
            </a:r>
            <a:r>
              <a:rPr lang="en-US" dirty="0" err="1"/>
              <a:t>exocervix</a:t>
            </a:r>
            <a:r>
              <a:rPr lang="en-US" dirty="0"/>
              <a:t>). </a:t>
            </a:r>
          </a:p>
          <a:p>
            <a:pPr marL="0" indent="0">
              <a:buNone/>
            </a:pPr>
            <a:endParaRPr lang="en-US" dirty="0"/>
          </a:p>
          <a:p>
            <a:r>
              <a:rPr lang="en-US" dirty="0"/>
              <a:t>They can be as large as a few centimeters, are soft and yielding to palpation, and have a smooth, glistening surface with underlying </a:t>
            </a:r>
            <a:r>
              <a:rPr lang="en-US" dirty="0" err="1"/>
              <a:t>cystically</a:t>
            </a:r>
            <a:r>
              <a:rPr lang="en-US" dirty="0"/>
              <a:t> dilated spaces filled with mucinous secretions. </a:t>
            </a:r>
          </a:p>
          <a:p>
            <a:pPr marL="0" indent="0">
              <a:buNone/>
            </a:pPr>
            <a:endParaRPr lang="en-US" dirty="0"/>
          </a:p>
          <a:p>
            <a:r>
              <a:rPr lang="en-US" dirty="0"/>
              <a:t>The surface epithelium and lining of the underlying cysts are composed of the same mucus-secreting columnar cells that line the </a:t>
            </a:r>
            <a:r>
              <a:rPr lang="en-US" dirty="0" err="1"/>
              <a:t>endocervical</a:t>
            </a:r>
            <a:r>
              <a:rPr lang="en-US" dirty="0"/>
              <a:t> canal. The stroma is edematous and may contain</a:t>
            </a:r>
          </a:p>
          <a:p>
            <a:pPr marL="0" indent="0">
              <a:buNone/>
            </a:pPr>
            <a:r>
              <a:rPr lang="en-US" dirty="0"/>
              <a:t>    scattered mononuclear cells. </a:t>
            </a:r>
          </a:p>
          <a:p>
            <a:pPr marL="0" indent="0">
              <a:buNone/>
            </a:pPr>
            <a:endParaRPr lang="en-US" dirty="0"/>
          </a:p>
          <a:p>
            <a:r>
              <a:rPr lang="en-US" dirty="0"/>
              <a:t>Superimposed </a:t>
            </a:r>
            <a:r>
              <a:rPr lang="en-US"/>
              <a:t>chronic inflammation may </a:t>
            </a:r>
            <a:r>
              <a:rPr lang="en-US" dirty="0"/>
              <a:t>lead to squamous metaplasia of the overlying epithelium and ulcerations. </a:t>
            </a:r>
          </a:p>
          <a:p>
            <a:pPr marL="0" indent="0">
              <a:buNone/>
            </a:pPr>
            <a:endParaRPr lang="en-US" dirty="0"/>
          </a:p>
          <a:p>
            <a:r>
              <a:rPr lang="en-US" dirty="0"/>
              <a:t>These lesions may bleed, thereby arousing concern, but they have no malignant potential.</a:t>
            </a:r>
          </a:p>
        </p:txBody>
      </p:sp>
    </p:spTree>
    <p:extLst>
      <p:ext uri="{BB962C8B-B14F-4D97-AF65-F5344CB8AC3E}">
        <p14:creationId xmlns:p14="http://schemas.microsoft.com/office/powerpoint/2010/main" val="231306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THANK YOU</a:t>
            </a:r>
          </a:p>
        </p:txBody>
      </p:sp>
      <p:sp>
        <p:nvSpPr>
          <p:cNvPr id="4" name="Slide Number Placeholder 3"/>
          <p:cNvSpPr>
            <a:spLocks noGrp="1"/>
          </p:cNvSpPr>
          <p:nvPr>
            <p:ph type="sldNum" sz="quarter" idx="15"/>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98418934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14" name="Google Shape;143;p18"/>
          <p:cNvGrpSpPr/>
          <p:nvPr/>
        </p:nvGrpSpPr>
        <p:grpSpPr>
          <a:xfrm>
            <a:off x="6616093" y="1286539"/>
            <a:ext cx="320379" cy="320378"/>
            <a:chOff x="1278900" y="2333250"/>
            <a:chExt cx="381175" cy="381175"/>
          </a:xfrm>
        </p:grpSpPr>
        <p:sp>
          <p:nvSpPr>
            <p:cNvPr id="15"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38;p18"/>
          <p:cNvGrpSpPr/>
          <p:nvPr/>
        </p:nvGrpSpPr>
        <p:grpSpPr>
          <a:xfrm>
            <a:off x="7985789" y="2233335"/>
            <a:ext cx="320398" cy="320378"/>
            <a:chOff x="1951075" y="2333250"/>
            <a:chExt cx="381200" cy="381175"/>
          </a:xfrm>
        </p:grpSpPr>
        <p:sp>
          <p:nvSpPr>
            <p:cNvPr id="26"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750" y="273811"/>
            <a:ext cx="5410956" cy="4410363"/>
          </a:xfrm>
          <a:prstGeom prst="rect">
            <a:avLst/>
          </a:prstGeom>
        </p:spPr>
      </p:pic>
    </p:spTree>
    <p:extLst>
      <p:ext uri="{BB962C8B-B14F-4D97-AF65-F5344CB8AC3E}">
        <p14:creationId xmlns:p14="http://schemas.microsoft.com/office/powerpoint/2010/main" val="95769671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14" name="Google Shape;143;p18"/>
          <p:cNvGrpSpPr/>
          <p:nvPr/>
        </p:nvGrpSpPr>
        <p:grpSpPr>
          <a:xfrm>
            <a:off x="6616093" y="1286539"/>
            <a:ext cx="320379" cy="320378"/>
            <a:chOff x="1278900" y="2333250"/>
            <a:chExt cx="381175" cy="381175"/>
          </a:xfrm>
        </p:grpSpPr>
        <p:sp>
          <p:nvSpPr>
            <p:cNvPr id="15"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38;p18"/>
          <p:cNvGrpSpPr/>
          <p:nvPr/>
        </p:nvGrpSpPr>
        <p:grpSpPr>
          <a:xfrm>
            <a:off x="7985789" y="2233335"/>
            <a:ext cx="320398" cy="320378"/>
            <a:chOff x="1951075" y="2333250"/>
            <a:chExt cx="381200" cy="381175"/>
          </a:xfrm>
        </p:grpSpPr>
        <p:sp>
          <p:nvSpPr>
            <p:cNvPr id="26"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3" name="Google Shape;371;p36"/>
          <p:cNvSpPr txBox="1">
            <a:spLocks/>
          </p:cNvSpPr>
          <p:nvPr/>
        </p:nvSpPr>
        <p:spPr>
          <a:xfrm>
            <a:off x="-54891" y="1193370"/>
            <a:ext cx="8842430" cy="3649852"/>
          </a:xfrm>
          <a:prstGeom prst="rect">
            <a:avLst/>
          </a:prstGeom>
        </p:spPr>
        <p:txBody>
          <a:bodyPr spcFirstLastPara="1" wrap="square" lIns="91425" tIns="91425" rIns="91425" bIns="91425" anchor="t" anchorCtr="0">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b="1" dirty="0">
                <a:solidFill>
                  <a:srgbClr val="7030A0"/>
                </a:solidFill>
                <a:effectLst>
                  <a:outerShdw blurRad="38100" dist="38100" dir="2700000" algn="tl">
                    <a:srgbClr val="000000">
                      <a:alpha val="43137"/>
                    </a:srgbClr>
                  </a:outerShdw>
                </a:effectLst>
              </a:rPr>
              <a:t>Was</a:t>
            </a:r>
            <a:r>
              <a:rPr lang="en-US" dirty="0">
                <a:effectLst>
                  <a:outerShdw blurRad="38100" dist="38100" dir="2700000" algn="tl">
                    <a:srgbClr val="000000">
                      <a:alpha val="43137"/>
                    </a:srgbClr>
                  </a:outerShdw>
                </a:effectLst>
              </a:rPr>
              <a:t> </a:t>
            </a:r>
            <a:r>
              <a:rPr lang="en-US" dirty="0"/>
              <a:t>the most common cancers in women worldwide.</a:t>
            </a:r>
          </a:p>
          <a:p>
            <a:r>
              <a:rPr lang="en-US" b="1" dirty="0">
                <a:solidFill>
                  <a:srgbClr val="7030A0"/>
                </a:solidFill>
                <a:effectLst>
                  <a:outerShdw blurRad="38100" dist="38100" dir="2700000" algn="tl">
                    <a:srgbClr val="000000">
                      <a:alpha val="43137"/>
                    </a:srgbClr>
                  </a:outerShdw>
                </a:effectLst>
              </a:rPr>
              <a:t>Was</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sym typeface="Wingdings" pitchFamily="2" charset="2"/>
              </a:rPr>
              <a:t> </a:t>
            </a:r>
            <a:r>
              <a:rPr lang="en-US" dirty="0" err="1"/>
              <a:t>Papanicolaou</a:t>
            </a:r>
            <a:r>
              <a:rPr lang="en-US" dirty="0"/>
              <a:t> (Pap) smear  </a:t>
            </a:r>
            <a:r>
              <a:rPr lang="en-US" dirty="0">
                <a:sym typeface="Wingdings" pitchFamily="2" charset="2"/>
              </a:rPr>
              <a:t> </a:t>
            </a:r>
            <a:r>
              <a:rPr lang="en-US" b="1" dirty="0"/>
              <a:t>the most successful cancer-screening test ever developed.</a:t>
            </a:r>
            <a:endParaRPr lang="en-US" dirty="0"/>
          </a:p>
          <a:p>
            <a:r>
              <a:rPr lang="en-US" dirty="0"/>
              <a:t>Most common form is SCC 75%, </a:t>
            </a:r>
            <a:r>
              <a:rPr lang="en-US" dirty="0" err="1"/>
              <a:t>adenoCa</a:t>
            </a:r>
            <a:r>
              <a:rPr lang="en-US" dirty="0"/>
              <a:t>. &amp; </a:t>
            </a:r>
            <a:r>
              <a:rPr lang="en-US" dirty="0" err="1"/>
              <a:t>adenosquamous</a:t>
            </a:r>
            <a:r>
              <a:rPr lang="en-US" dirty="0"/>
              <a:t> (mixed) Ca. 20%, &amp; neuroendocrine </a:t>
            </a:r>
            <a:r>
              <a:rPr lang="en-US" dirty="0" err="1"/>
              <a:t>Ca</a:t>
            </a:r>
            <a:r>
              <a:rPr lang="en-US" dirty="0"/>
              <a:t> 5%. </a:t>
            </a:r>
          </a:p>
          <a:p>
            <a:r>
              <a:rPr lang="en-US" dirty="0"/>
              <a:t>All are ass with HPV infection.</a:t>
            </a:r>
          </a:p>
          <a:p>
            <a:r>
              <a:rPr lang="en-US" dirty="0"/>
              <a:t>Peak at 45 years, 10-15 years after  detection of their precursors: cervical intraepithelial </a:t>
            </a:r>
            <a:r>
              <a:rPr lang="en-US" dirty="0" err="1"/>
              <a:t>neoplasia</a:t>
            </a:r>
            <a:r>
              <a:rPr lang="en-US" dirty="0"/>
              <a:t> (CIN).</a:t>
            </a:r>
          </a:p>
          <a:p>
            <a:endParaRPr lang="en-US" dirty="0"/>
          </a:p>
        </p:txBody>
      </p:sp>
      <p:sp>
        <p:nvSpPr>
          <p:cNvPr id="19" name="Google Shape;370;p36"/>
          <p:cNvSpPr txBox="1">
            <a:spLocks noGrp="1"/>
          </p:cNvSpPr>
          <p:nvPr>
            <p:ph type="ctrTitle"/>
          </p:nvPr>
        </p:nvSpPr>
        <p:spPr>
          <a:xfrm>
            <a:off x="2030278" y="412230"/>
            <a:ext cx="5547362" cy="506806"/>
          </a:xfrm>
          <a:prstGeom prst="rect">
            <a:avLst/>
          </a:prstGeom>
        </p:spPr>
        <p:txBody>
          <a:bodyPr spcFirstLastPara="1" wrap="square" lIns="91425" tIns="91425" rIns="91425" bIns="91425" anchor="b" anchorCtr="0">
            <a:noAutofit/>
          </a:bodyPr>
          <a:lstStyle/>
          <a:p>
            <a:pPr algn="ctr"/>
            <a:r>
              <a:rPr lang="en-US" sz="3200" b="1" dirty="0">
                <a:solidFill>
                  <a:srgbClr val="7030A0"/>
                </a:solidFill>
              </a:rPr>
              <a:t>Cervical carcinoma</a:t>
            </a:r>
            <a:endParaRPr sz="3200" b="1" dirty="0">
              <a:solidFill>
                <a:srgbClr val="7030A0"/>
              </a:solidFill>
            </a:endParaRPr>
          </a:p>
        </p:txBody>
      </p:sp>
    </p:spTree>
    <p:extLst>
      <p:ext uri="{BB962C8B-B14F-4D97-AF65-F5344CB8AC3E}">
        <p14:creationId xmlns:p14="http://schemas.microsoft.com/office/powerpoint/2010/main" val="1678848650"/>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921" y="367259"/>
            <a:ext cx="8806722" cy="4708981"/>
          </a:xfrm>
          <a:prstGeom prst="rect">
            <a:avLst/>
          </a:prstGeom>
          <a:noFill/>
        </p:spPr>
        <p:txBody>
          <a:bodyPr wrap="square" rtlCol="0">
            <a:spAutoFit/>
          </a:bodyPr>
          <a:lstStyle/>
          <a:p>
            <a:pPr marL="285750" indent="-285750">
              <a:buFont typeface="Wingdings" panose="05000000000000000000" pitchFamily="2" charset="2"/>
              <a:buChar char="q"/>
            </a:pPr>
            <a:r>
              <a:rPr lang="en-US" sz="1500" dirty="0"/>
              <a:t>High-risk HPVs are by far the most important factor in the development of cervical cancer. HPVs are DNA viruses that are grouped into those of high and low oncogenic risk based </a:t>
            </a:r>
            <a:r>
              <a:rPr lang="en-US" sz="1500" dirty="0" smtClean="0"/>
              <a:t>on </a:t>
            </a:r>
            <a:r>
              <a:rPr lang="en-US" sz="1500" dirty="0"/>
              <a:t>their genotypes. </a:t>
            </a:r>
            <a:endParaRPr lang="en-US" sz="1500" dirty="0" smtClean="0"/>
          </a:p>
          <a:p>
            <a:pPr marL="285750" indent="-285750">
              <a:buFont typeface="Wingdings" panose="05000000000000000000" pitchFamily="2" charset="2"/>
              <a:buChar char="q"/>
            </a:pPr>
            <a:endParaRPr lang="en-US" sz="1500" dirty="0"/>
          </a:p>
          <a:p>
            <a:pPr marL="285750" indent="-285750">
              <a:buFont typeface="Wingdings" panose="05000000000000000000" pitchFamily="2" charset="2"/>
              <a:buChar char="q"/>
            </a:pPr>
            <a:r>
              <a:rPr lang="en-US" sz="1500" dirty="0"/>
              <a:t>There are 15 high-risk HPVs that are currently identified, but HPV-16 alone accounts for almost </a:t>
            </a:r>
          </a:p>
          <a:p>
            <a:r>
              <a:rPr lang="en-US" sz="1500" dirty="0"/>
              <a:t>60% of cervical cancer cases, and HPV-18 accounts for another 10% of cases; other HPV types contribute to less than 5% of cases.</a:t>
            </a:r>
          </a:p>
          <a:p>
            <a:r>
              <a:rPr lang="en-US" sz="1500" dirty="0" smtClean="0"/>
              <a:t> </a:t>
            </a:r>
          </a:p>
          <a:p>
            <a:pPr marL="285750" indent="-285750">
              <a:buFont typeface="Wingdings" panose="05000000000000000000" pitchFamily="2" charset="2"/>
              <a:buChar char="q"/>
            </a:pPr>
            <a:r>
              <a:rPr lang="en-US" sz="1500" dirty="0" smtClean="0"/>
              <a:t>Most </a:t>
            </a:r>
            <a:r>
              <a:rPr lang="en-US" sz="1500" dirty="0"/>
              <a:t>HPV infections are transient; overall, 50% of HPV infections are cleared within 8 months, </a:t>
            </a:r>
          </a:p>
          <a:p>
            <a:r>
              <a:rPr lang="en-US" sz="1500" dirty="0"/>
              <a:t>and 90% of infections are cleared within 2 years. The duration of the infection is related to HPV type, as infections with high-risk HPVs take longer to clear on average than infections with low-risk HPVs (13 months vs. 8 months, respectively). </a:t>
            </a:r>
          </a:p>
          <a:p>
            <a:pPr marL="285750" indent="-285750">
              <a:buFont typeface="Wingdings" panose="05000000000000000000" pitchFamily="2" charset="2"/>
              <a:buChar char="q"/>
            </a:pPr>
            <a:endParaRPr lang="en-US" sz="1500" dirty="0" smtClean="0"/>
          </a:p>
          <a:p>
            <a:pPr marL="285750" indent="-285750">
              <a:buFont typeface="Wingdings" panose="05000000000000000000" pitchFamily="2" charset="2"/>
              <a:buChar char="q"/>
            </a:pPr>
            <a:r>
              <a:rPr lang="en-US" sz="1500" dirty="0" smtClean="0"/>
              <a:t>Productive</a:t>
            </a:r>
            <a:r>
              <a:rPr lang="en-US" sz="1500" dirty="0"/>
              <a:t>, persistent HPV infection requires viral entry into immature basal epithelial cells. </a:t>
            </a:r>
          </a:p>
          <a:p>
            <a:pPr marL="285750" indent="-285750">
              <a:buFont typeface="Wingdings" panose="05000000000000000000" pitchFamily="2" charset="2"/>
              <a:buChar char="q"/>
            </a:pPr>
            <a:endParaRPr lang="en-US" sz="1500" dirty="0"/>
          </a:p>
          <a:p>
            <a:pPr marL="285750" indent="-285750">
              <a:buFont typeface="Wingdings" panose="05000000000000000000" pitchFamily="2" charset="2"/>
              <a:buChar char="q"/>
            </a:pPr>
            <a:r>
              <a:rPr lang="en-US" sz="1500" dirty="0" smtClean="0"/>
              <a:t>Sites in the female genital tract that are susceptible to infection include areas of squamous epithelial trauma and repair, where the virus may access basal cells, and the immature metaplastic squamous cells that are present at the </a:t>
            </a:r>
            <a:r>
              <a:rPr lang="en-US" sz="1500" dirty="0" err="1" smtClean="0"/>
              <a:t>squamocolumnar</a:t>
            </a:r>
            <a:r>
              <a:rPr lang="en-US" sz="1500" dirty="0" smtClean="0"/>
              <a:t> junction of the cervix.</a:t>
            </a:r>
          </a:p>
          <a:p>
            <a:pPr marL="285750" indent="-285750">
              <a:buFont typeface="Wingdings" panose="05000000000000000000" pitchFamily="2" charset="2"/>
              <a:buChar char="q"/>
            </a:pPr>
            <a:r>
              <a:rPr lang="en-US" sz="1500" dirty="0" smtClean="0"/>
              <a:t>The cervix, with its relatively large areas of immature squamous metaplastic epithelium, is particularly vulnerable to HPV infection. </a:t>
            </a:r>
            <a:endParaRPr lang="en-US" sz="1500" dirty="0"/>
          </a:p>
        </p:txBody>
      </p:sp>
      <p:sp>
        <p:nvSpPr>
          <p:cNvPr id="6" name="TextBox 5"/>
          <p:cNvSpPr txBox="1"/>
          <p:nvPr/>
        </p:nvSpPr>
        <p:spPr>
          <a:xfrm>
            <a:off x="1903751" y="0"/>
            <a:ext cx="3537679" cy="400110"/>
          </a:xfrm>
          <a:prstGeom prst="rect">
            <a:avLst/>
          </a:prstGeom>
          <a:noFill/>
        </p:spPr>
        <p:txBody>
          <a:bodyPr wrap="square" rtlCol="0">
            <a:spAutoFit/>
          </a:bodyPr>
          <a:lstStyle/>
          <a:p>
            <a:r>
              <a:rPr lang="en-US" sz="2000" b="1" kern="1200" cap="small" dirty="0">
                <a:solidFill>
                  <a:srgbClr val="7030A0"/>
                </a:solidFill>
                <a:latin typeface="+mj-lt"/>
                <a:ea typeface="+mj-ea"/>
                <a:cs typeface="+mj-cs"/>
              </a:rPr>
              <a:t>Pathogenesis</a:t>
            </a:r>
          </a:p>
        </p:txBody>
      </p:sp>
    </p:spTree>
    <p:extLst>
      <p:ext uri="{BB962C8B-B14F-4D97-AF65-F5344CB8AC3E}">
        <p14:creationId xmlns:p14="http://schemas.microsoft.com/office/powerpoint/2010/main" val="279830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698952" y="249382"/>
            <a:ext cx="7707294" cy="833871"/>
          </a:xfrm>
          <a:prstGeom prst="rect">
            <a:avLst/>
          </a:prstGeom>
        </p:spPr>
        <p:txBody>
          <a:bodyPr spcFirstLastPara="1" wrap="square" lIns="91425" tIns="91425" rIns="91425" bIns="91425" anchor="b" anchorCtr="0">
            <a:noAutofit/>
          </a:bodyPr>
          <a:lstStyle/>
          <a:p>
            <a:r>
              <a:rPr lang="en-US" sz="3200" b="1" dirty="0" smtClean="0">
                <a:solidFill>
                  <a:srgbClr val="7030A0"/>
                </a:solidFill>
              </a:rPr>
              <a:t> </a:t>
            </a:r>
            <a:r>
              <a:rPr lang="en-US" sz="3200" b="1" dirty="0">
                <a:solidFill>
                  <a:srgbClr val="7030A0"/>
                </a:solidFill>
              </a:rPr>
              <a:t>Pathogenesis &amp; epidemiology </a:t>
            </a:r>
            <a:endParaRPr sz="3200" b="1" dirty="0">
              <a:solidFill>
                <a:srgbClr val="7030A0"/>
              </a:solidFill>
            </a:endParaRPr>
          </a:p>
        </p:txBody>
      </p:sp>
      <p:sp>
        <p:nvSpPr>
          <p:cNvPr id="371" name="Google Shape;371;p36"/>
          <p:cNvSpPr txBox="1">
            <a:spLocks noGrp="1"/>
          </p:cNvSpPr>
          <p:nvPr>
            <p:ph type="body" idx="1"/>
          </p:nvPr>
        </p:nvSpPr>
        <p:spPr>
          <a:xfrm>
            <a:off x="-67456" y="1122439"/>
            <a:ext cx="8878949" cy="3741869"/>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800" dirty="0"/>
              <a:t>Peak incidence at 30s (SCC at 45 years of age</a:t>
            </a:r>
            <a:r>
              <a:rPr lang="en-US" sz="1800" dirty="0"/>
              <a:t>). The prevalence of HPV in cervical smears in women with normal Pap test results peaks between 20 and 24 years of age.</a:t>
            </a:r>
          </a:p>
          <a:p>
            <a:pPr>
              <a:buFont typeface="Wingdings" panose="05000000000000000000" pitchFamily="2" charset="2"/>
              <a:buChar char="§"/>
            </a:pPr>
            <a:r>
              <a:rPr lang="en-US" sz="1800" dirty="0" smtClean="0"/>
              <a:t>Although </a:t>
            </a:r>
            <a:r>
              <a:rPr lang="en-US" sz="1800" dirty="0"/>
              <a:t>HPV infects immature squamous </a:t>
            </a:r>
            <a:r>
              <a:rPr lang="en-US" sz="1800" dirty="0" smtClean="0"/>
              <a:t>cells</a:t>
            </a:r>
            <a:r>
              <a:rPr lang="en-US" sz="1800" dirty="0"/>
              <a:t>, viral replication occurs in maturing squamous cells.</a:t>
            </a:r>
          </a:p>
          <a:p>
            <a:pPr>
              <a:buFont typeface="Wingdings" panose="05000000000000000000" pitchFamily="2" charset="2"/>
              <a:buChar char="§"/>
            </a:pPr>
            <a:r>
              <a:rPr lang="en-US" sz="1800" dirty="0" smtClean="0"/>
              <a:t>These </a:t>
            </a:r>
            <a:r>
              <a:rPr lang="en-US" sz="1800" dirty="0"/>
              <a:t>subtypes show a propensity to </a:t>
            </a:r>
            <a:r>
              <a:rPr lang="en-US" sz="1800" b="1" dirty="0">
                <a:solidFill>
                  <a:srgbClr val="7030A0"/>
                </a:solidFill>
              </a:rPr>
              <a:t>integrate</a:t>
            </a:r>
            <a:r>
              <a:rPr lang="en-US" sz="1800" dirty="0">
                <a:solidFill>
                  <a:srgbClr val="7030A0"/>
                </a:solidFill>
              </a:rPr>
              <a:t> </a:t>
            </a:r>
            <a:r>
              <a:rPr lang="en-US" sz="1800" dirty="0"/>
              <a:t>into host genome, &amp; express large amounts of </a:t>
            </a:r>
            <a:r>
              <a:rPr lang="en-US" sz="1800" dirty="0">
                <a:solidFill>
                  <a:srgbClr val="7030A0"/>
                </a:solidFill>
              </a:rPr>
              <a:t>E6</a:t>
            </a:r>
            <a:r>
              <a:rPr lang="en-US" sz="1800" dirty="0"/>
              <a:t> &amp; </a:t>
            </a:r>
            <a:r>
              <a:rPr lang="en-US" sz="1800" dirty="0">
                <a:solidFill>
                  <a:srgbClr val="7030A0"/>
                </a:solidFill>
              </a:rPr>
              <a:t>E7</a:t>
            </a:r>
            <a:r>
              <a:rPr lang="en-US" sz="1800" dirty="0"/>
              <a:t> proteins </a:t>
            </a:r>
            <a:r>
              <a:rPr lang="en-US" sz="1800" dirty="0">
                <a:sym typeface="Wingdings" pitchFamily="2" charset="2"/>
              </a:rPr>
              <a:t> </a:t>
            </a:r>
            <a:r>
              <a:rPr lang="en-US" sz="1800" b="1" dirty="0"/>
              <a:t>inhibit </a:t>
            </a:r>
            <a:r>
              <a:rPr lang="en-US" sz="1800" dirty="0"/>
              <a:t>tumor suppressor genes p53 &amp; RB, respectively.</a:t>
            </a:r>
          </a:p>
          <a:p>
            <a:pPr>
              <a:buFont typeface="Wingdings" panose="05000000000000000000" pitchFamily="2" charset="2"/>
              <a:buChar char="§"/>
            </a:pPr>
            <a:r>
              <a:rPr lang="en-US" sz="1800" dirty="0"/>
              <a:t>HPV vaccine is recently introduced </a:t>
            </a:r>
            <a:r>
              <a:rPr lang="en-US" sz="1800" dirty="0">
                <a:sym typeface="Wingdings" pitchFamily="2" charset="2"/>
              </a:rPr>
              <a:t> </a:t>
            </a:r>
            <a:r>
              <a:rPr lang="en-US" sz="1800" dirty="0"/>
              <a:t>very effective in preventing HPV infections </a:t>
            </a:r>
            <a:r>
              <a:rPr lang="en-US" sz="1800" dirty="0">
                <a:sym typeface="Wingdings" pitchFamily="2" charset="2"/>
              </a:rPr>
              <a:t> </a:t>
            </a:r>
            <a:r>
              <a:rPr lang="en-US" sz="1800" dirty="0"/>
              <a:t>expected to lower frequency of genital warts &amp; cervical Ca.</a:t>
            </a:r>
            <a:endParaRPr lang="en-US" sz="1800" dirty="0">
              <a:solidFill>
                <a:srgbClr val="7030A0"/>
              </a:solidFill>
            </a:endParaRPr>
          </a:p>
        </p:txBody>
      </p:sp>
      <p:sp>
        <p:nvSpPr>
          <p:cNvPr id="372" name="Google Shape;372;p36"/>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731402858"/>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698952" y="249382"/>
            <a:ext cx="7707294" cy="833871"/>
          </a:xfrm>
          <a:prstGeom prst="rect">
            <a:avLst/>
          </a:prstGeom>
        </p:spPr>
        <p:txBody>
          <a:bodyPr spcFirstLastPara="1" wrap="square" lIns="91425" tIns="91425" rIns="91425" bIns="91425" anchor="b" anchorCtr="0">
            <a:noAutofit/>
          </a:bodyPr>
          <a:lstStyle/>
          <a:p>
            <a:r>
              <a:rPr lang="en-US" sz="3200" b="1" dirty="0">
                <a:solidFill>
                  <a:srgbClr val="7030A0"/>
                </a:solidFill>
              </a:rPr>
              <a:t>Cervical intraepithelial </a:t>
            </a:r>
            <a:r>
              <a:rPr lang="en-US" sz="3200" b="1" dirty="0" err="1">
                <a:solidFill>
                  <a:srgbClr val="7030A0"/>
                </a:solidFill>
              </a:rPr>
              <a:t>neoplasia</a:t>
            </a:r>
            <a:r>
              <a:rPr lang="en-US" sz="3200" b="1" dirty="0">
                <a:solidFill>
                  <a:srgbClr val="7030A0"/>
                </a:solidFill>
              </a:rPr>
              <a:t> (CIN) </a:t>
            </a:r>
            <a:endParaRPr sz="3200" b="1" dirty="0">
              <a:solidFill>
                <a:srgbClr val="7030A0"/>
              </a:solidFill>
            </a:endParaRPr>
          </a:p>
        </p:txBody>
      </p:sp>
      <p:sp>
        <p:nvSpPr>
          <p:cNvPr id="371" name="Google Shape;371;p36"/>
          <p:cNvSpPr txBox="1">
            <a:spLocks noGrp="1"/>
          </p:cNvSpPr>
          <p:nvPr>
            <p:ph type="body" idx="1"/>
          </p:nvPr>
        </p:nvSpPr>
        <p:spPr>
          <a:xfrm>
            <a:off x="678169" y="1153611"/>
            <a:ext cx="8154105" cy="3387900"/>
          </a:xfrm>
          <a:prstGeom prst="rect">
            <a:avLst/>
          </a:prstGeom>
        </p:spPr>
        <p:txBody>
          <a:bodyPr spcFirstLastPara="1" wrap="square" lIns="91425" tIns="91425" rIns="91425" bIns="91425" anchor="t" anchorCtr="0">
            <a:noAutofit/>
          </a:bodyPr>
          <a:lstStyle/>
          <a:p>
            <a:r>
              <a:rPr lang="en-US" dirty="0"/>
              <a:t>Dysplasia in epithelial cells,  graded depending on the extent of epithelial involvement:</a:t>
            </a:r>
          </a:p>
          <a:p>
            <a:pPr marL="76200" indent="0">
              <a:buNone/>
            </a:pPr>
            <a:endParaRPr lang="en-US" dirty="0"/>
          </a:p>
          <a:p>
            <a:pPr>
              <a:buFont typeface="Arial" pitchFamily="34" charset="0"/>
              <a:buChar char="•"/>
            </a:pPr>
            <a:r>
              <a:rPr lang="en-US" dirty="0"/>
              <a:t> CIN I: Mild dysplasia (involves a third or less of thickness)</a:t>
            </a:r>
          </a:p>
          <a:p>
            <a:pPr>
              <a:buFont typeface="Arial" pitchFamily="34" charset="0"/>
              <a:buChar char="•"/>
            </a:pPr>
            <a:r>
              <a:rPr lang="en-US" dirty="0"/>
              <a:t> CIN II: moderate dysplasia  (involves 2/3 of thickness).</a:t>
            </a:r>
          </a:p>
          <a:p>
            <a:pPr>
              <a:buFont typeface="Arial" pitchFamily="34" charset="0"/>
              <a:buChar char="•"/>
            </a:pPr>
            <a:r>
              <a:rPr lang="en-US" dirty="0"/>
              <a:t> CIN III: severe dysplasia (involves full thickness) </a:t>
            </a:r>
            <a:r>
              <a:rPr lang="en-US" dirty="0">
                <a:solidFill>
                  <a:srgbClr val="7030A0"/>
                </a:solidFill>
                <a:sym typeface="Wingdings" pitchFamily="2" charset="2"/>
              </a:rPr>
              <a:t> </a:t>
            </a:r>
            <a:r>
              <a:rPr lang="en-US" dirty="0">
                <a:solidFill>
                  <a:srgbClr val="7030A0"/>
                </a:solidFill>
              </a:rPr>
              <a:t>carcinoma in situ</a:t>
            </a:r>
          </a:p>
          <a:p>
            <a:pPr marL="76200" indent="0">
              <a:buNone/>
            </a:pPr>
            <a:endParaRPr lang="en-US" dirty="0"/>
          </a:p>
        </p:txBody>
      </p:sp>
      <p:sp>
        <p:nvSpPr>
          <p:cNvPr id="372" name="Google Shape;372;p36"/>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160521795"/>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228600" y="249382"/>
            <a:ext cx="8582891" cy="833871"/>
          </a:xfrm>
          <a:prstGeom prst="rect">
            <a:avLst/>
          </a:prstGeom>
        </p:spPr>
        <p:txBody>
          <a:bodyPr spcFirstLastPara="1" wrap="square" lIns="91425" tIns="91425" rIns="91425" bIns="91425" anchor="b" anchorCtr="0">
            <a:noAutofit/>
          </a:bodyPr>
          <a:lstStyle/>
          <a:p>
            <a:r>
              <a:rPr lang="en-US" sz="1800" b="1" dirty="0">
                <a:solidFill>
                  <a:srgbClr val="7030A0"/>
                </a:solidFill>
              </a:rPr>
              <a:t>CIN </a:t>
            </a:r>
            <a:r>
              <a:rPr lang="en-US" sz="1800" b="1" dirty="0">
                <a:solidFill>
                  <a:srgbClr val="7030A0"/>
                </a:solidFill>
                <a:sym typeface="Wingdings" pitchFamily="2" charset="2"/>
              </a:rPr>
              <a:t> Dysplasia: </a:t>
            </a:r>
            <a:r>
              <a:rPr lang="en-US" sz="1800" b="1" dirty="0"/>
              <a:t>nuclear enlargement, </a:t>
            </a:r>
            <a:r>
              <a:rPr lang="en-US" sz="1800" b="1" dirty="0" err="1"/>
              <a:t>hyperchromasia</a:t>
            </a:r>
            <a:r>
              <a:rPr lang="en-US" sz="1800" b="1" dirty="0"/>
              <a:t/>
            </a:r>
            <a:br>
              <a:rPr lang="en-US" sz="1800" b="1" dirty="0"/>
            </a:br>
            <a:r>
              <a:rPr lang="en-US" sz="1800" b="1" dirty="0"/>
              <a:t>(darker), coarse chromatin, &amp; variation in nuclear size &amp; shape</a:t>
            </a:r>
            <a:endParaRPr sz="1800" b="1" dirty="0">
              <a:solidFill>
                <a:srgbClr val="7030A0"/>
              </a:solidFill>
            </a:endParaRPr>
          </a:p>
        </p:txBody>
      </p:sp>
      <p:sp>
        <p:nvSpPr>
          <p:cNvPr id="372" name="Google Shape;372;p36"/>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 y="1138120"/>
            <a:ext cx="8354292" cy="4005377"/>
          </a:xfrm>
          <a:prstGeom prst="rect">
            <a:avLst/>
          </a:prstGeom>
        </p:spPr>
      </p:pic>
    </p:spTree>
    <p:extLst>
      <p:ext uri="{BB962C8B-B14F-4D97-AF65-F5344CB8AC3E}">
        <p14:creationId xmlns:p14="http://schemas.microsoft.com/office/powerpoint/2010/main" val="296762731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0" y="0"/>
            <a:ext cx="7707294" cy="833871"/>
          </a:xfrm>
          <a:prstGeom prst="rect">
            <a:avLst/>
          </a:prstGeom>
        </p:spPr>
        <p:txBody>
          <a:bodyPr spcFirstLastPara="1" wrap="square" lIns="91425" tIns="91425" rIns="91425" bIns="91425" anchor="b" anchorCtr="0">
            <a:noAutofit/>
          </a:bodyPr>
          <a:lstStyle/>
          <a:p>
            <a:r>
              <a:rPr lang="en-US" sz="3200" b="1" dirty="0">
                <a:effectLst>
                  <a:outerShdw blurRad="38100" dist="38100" dir="2700000" algn="tl">
                    <a:srgbClr val="000000">
                      <a:alpha val="43137"/>
                    </a:srgbClr>
                  </a:outerShdw>
                </a:effectLst>
              </a:rPr>
              <a:t>CIN </a:t>
            </a:r>
            <a:r>
              <a:rPr lang="en-US" sz="3200" b="1" dirty="0">
                <a:solidFill>
                  <a:srgbClr val="7030A0"/>
                </a:solidFill>
              </a:rPr>
              <a:t>and Pap smear!</a:t>
            </a:r>
            <a:endParaRPr sz="3200" b="1" dirty="0">
              <a:solidFill>
                <a:srgbClr val="7030A0"/>
              </a:solidFill>
            </a:endParaRPr>
          </a:p>
        </p:txBody>
      </p:sp>
      <p:sp>
        <p:nvSpPr>
          <p:cNvPr id="371" name="Google Shape;371;p36"/>
          <p:cNvSpPr txBox="1">
            <a:spLocks noGrp="1"/>
          </p:cNvSpPr>
          <p:nvPr>
            <p:ph type="body" idx="1"/>
          </p:nvPr>
        </p:nvSpPr>
        <p:spPr>
          <a:xfrm>
            <a:off x="152401" y="502920"/>
            <a:ext cx="8588434" cy="3749031"/>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dirty="0"/>
              <a:t>Cervical precancerous lesions are ass with abnormalities in </a:t>
            </a:r>
            <a:r>
              <a:rPr lang="en-US" dirty="0" err="1"/>
              <a:t>cytologic</a:t>
            </a:r>
            <a:r>
              <a:rPr lang="en-US" dirty="0"/>
              <a:t> preparations </a:t>
            </a:r>
            <a:r>
              <a:rPr lang="en-US" dirty="0">
                <a:sym typeface="Wingdings" pitchFamily="2" charset="2"/>
              </a:rPr>
              <a:t> </a:t>
            </a:r>
            <a:r>
              <a:rPr lang="en-US" dirty="0"/>
              <a:t>Can be detected long before abnormality is visible on gross inspection.</a:t>
            </a:r>
          </a:p>
          <a:p>
            <a:pPr>
              <a:buFont typeface="Wingdings" panose="05000000000000000000" pitchFamily="2" charset="2"/>
              <a:buChar char="§"/>
            </a:pPr>
            <a:endParaRPr lang="en-US" dirty="0"/>
          </a:p>
          <a:p>
            <a:pPr>
              <a:buFont typeface="Wingdings" panose="05000000000000000000" pitchFamily="2" charset="2"/>
              <a:buChar char="§"/>
            </a:pPr>
            <a:r>
              <a:rPr lang="en-US" dirty="0"/>
              <a:t>Cells are scraped from the transformation zone &amp; examined microscopically</a:t>
            </a:r>
          </a:p>
          <a:p>
            <a:pPr>
              <a:buFont typeface="Wingdings" panose="05000000000000000000" pitchFamily="2" charset="2"/>
              <a:buChar char="§"/>
            </a:pPr>
            <a:endParaRPr lang="en-US" dirty="0"/>
          </a:p>
          <a:p>
            <a:pPr>
              <a:buFont typeface="Wingdings" panose="05000000000000000000" pitchFamily="2" charset="2"/>
              <a:buChar char="§"/>
            </a:pPr>
            <a:r>
              <a:rPr lang="en-US" dirty="0"/>
              <a:t>Pap screening has dramatically lowered the incidence of invasive cervical tumors &amp; it is no longer ranks among the top 10 causes of cancer deaths in U.S. women. </a:t>
            </a:r>
          </a:p>
        </p:txBody>
      </p:sp>
      <p:sp>
        <p:nvSpPr>
          <p:cNvPr id="372" name="Google Shape;372;p36"/>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45660472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5" name="Picture 4"/>
          <p:cNvPicPr>
            <a:picLocks noChangeAspect="1"/>
          </p:cNvPicPr>
          <p:nvPr/>
        </p:nvPicPr>
        <p:blipFill>
          <a:blip r:embed="rId2"/>
          <a:stretch>
            <a:fillRect/>
          </a:stretch>
        </p:blipFill>
        <p:spPr>
          <a:xfrm>
            <a:off x="0" y="517161"/>
            <a:ext cx="5177602" cy="4706911"/>
          </a:xfrm>
          <a:prstGeom prst="rect">
            <a:avLst/>
          </a:prstGeom>
        </p:spPr>
      </p:pic>
      <p:pic>
        <p:nvPicPr>
          <p:cNvPr id="6" name="Picture 5"/>
          <p:cNvPicPr>
            <a:picLocks noChangeAspect="1"/>
          </p:cNvPicPr>
          <p:nvPr/>
        </p:nvPicPr>
        <p:blipFill>
          <a:blip r:embed="rId3"/>
          <a:stretch>
            <a:fillRect/>
          </a:stretch>
        </p:blipFill>
        <p:spPr>
          <a:xfrm>
            <a:off x="4706518" y="-139476"/>
            <a:ext cx="4533772" cy="2962625"/>
          </a:xfrm>
          <a:prstGeom prst="rect">
            <a:avLst/>
          </a:prstGeom>
        </p:spPr>
      </p:pic>
    </p:spTree>
    <p:extLst>
      <p:ext uri="{BB962C8B-B14F-4D97-AF65-F5344CB8AC3E}">
        <p14:creationId xmlns:p14="http://schemas.microsoft.com/office/powerpoint/2010/main" val="1600309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3715E3F2C51640B4ECF0431D023F17" ma:contentTypeVersion="2" ma:contentTypeDescription="Create a new document." ma:contentTypeScope="" ma:versionID="8ff71a0f68f358fa63dc061683fe4d4f">
  <xsd:schema xmlns:xsd="http://www.w3.org/2001/XMLSchema" xmlns:xs="http://www.w3.org/2001/XMLSchema" xmlns:p="http://schemas.microsoft.com/office/2006/metadata/properties" xmlns:ns2="e0ad8373-bfde-47d8-b794-2f09d6972787" targetNamespace="http://schemas.microsoft.com/office/2006/metadata/properties" ma:root="true" ma:fieldsID="f0c5688218bff0f10fb04626d3881636" ns2:_="">
    <xsd:import namespace="e0ad8373-bfde-47d8-b794-2f09d697278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d8373-bfde-47d8-b794-2f09d69727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32AD0-5B01-4D91-8D25-72FBD7E2C28F}">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EA95518E-EBAA-45E5-87D6-C21AD1B9E88B}">
  <ds:schemaRefs>
    <ds:schemaRef ds:uri="http://schemas.microsoft.com/sharepoint/v3/contenttype/forms"/>
  </ds:schemaRefs>
</ds:datastoreItem>
</file>

<file path=customXml/itemProps3.xml><?xml version="1.0" encoding="utf-8"?>
<ds:datastoreItem xmlns:ds="http://schemas.openxmlformats.org/officeDocument/2006/customXml" ds:itemID="{BBF135F0-F4A0-45DF-A2B6-3A031ED454D8}">
  <ds:schemaRefs>
    <ds:schemaRef ds:uri="http://schemas.microsoft.com/office/2006/metadata/contentType"/>
    <ds:schemaRef ds:uri="http://schemas.microsoft.com/office/2006/metadata/properties/metaAttributes"/>
    <ds:schemaRef ds:uri="http://www.w3.org/2000/xmlns/"/>
    <ds:schemaRef ds:uri="http://www.w3.org/2001/XMLSchema"/>
    <ds:schemaRef ds:uri="e0ad8373-bfde-47d8-b794-2f09d697278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793</TotalTime>
  <Words>910</Words>
  <Application>Microsoft Office PowerPoint</Application>
  <PresentationFormat>On-screen Show (16:9)</PresentationFormat>
  <Paragraphs>79</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Century Schoolbook</vt:lpstr>
      <vt:lpstr>Wingdings</vt:lpstr>
      <vt:lpstr>Arial</vt:lpstr>
      <vt:lpstr>Wingdings 2</vt:lpstr>
      <vt:lpstr>Source Sans Pro</vt:lpstr>
      <vt:lpstr>Oriel</vt:lpstr>
      <vt:lpstr>Female Genital System, Lecture2  Cervix</vt:lpstr>
      <vt:lpstr>PowerPoint Presentation</vt:lpstr>
      <vt:lpstr>Cervical carcinoma</vt:lpstr>
      <vt:lpstr>PowerPoint Presentation</vt:lpstr>
      <vt:lpstr> Pathogenesis &amp; epidemiology </vt:lpstr>
      <vt:lpstr>Cervical intraepithelial neoplasia (CIN) </vt:lpstr>
      <vt:lpstr>CIN  Dysplasia: nuclear enlargement, hyperchromasia (darker), coarse chromatin, &amp; variation in nuclear size &amp; shape</vt:lpstr>
      <vt:lpstr>CIN and Pap smear!</vt:lpstr>
      <vt:lpstr>PowerPoint Presentation</vt:lpstr>
      <vt:lpstr>CIN  Dysplasia: nuclear enlargement, hyperchromasia (darker), coarse chromatin, &amp; variation in nuclear size &amp; shape</vt:lpstr>
      <vt:lpstr>CIN  SIL (squamous intraepithelial lesion)</vt:lpstr>
      <vt:lpstr>CIN – Clinical </vt:lpstr>
      <vt:lpstr>Invasive Carcinoma of the Cervix – Clinical </vt:lpstr>
      <vt:lpstr>PowerPoint Presentation</vt:lpstr>
      <vt:lpstr>PowerPoint Presentation</vt:lpstr>
      <vt:lpstr>Endocervical Polyp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Genital System &amp; Breast gstrdh</dc:title>
  <dc:creator>Mutah</dc:creator>
  <cp:lastModifiedBy>Admin</cp:lastModifiedBy>
  <cp:revision>75</cp:revision>
  <dcterms:modified xsi:type="dcterms:W3CDTF">2023-05-15T02:17:31Z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0x010100703715E3F2C51640B4ECF0431D023F17</vt:lpwstr>
  </property>
</Properties>
</file>