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5" r:id="rId10"/>
    <p:sldId id="266" r:id="rId11"/>
    <p:sldId id="267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4BB549D-1B59-410D-A483-51B39B64136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2865E80-3B70-4B47-A23F-CF0B0521A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549D-1B59-410D-A483-51B39B64136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5E80-3B70-4B47-A23F-CF0B0521A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549D-1B59-410D-A483-51B39B64136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5E80-3B70-4B47-A23F-CF0B0521A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4BB549D-1B59-410D-A483-51B39B64136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5E80-3B70-4B47-A23F-CF0B0521A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4BB549D-1B59-410D-A483-51B39B64136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2865E80-3B70-4B47-A23F-CF0B0521A2C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BB549D-1B59-410D-A483-51B39B64136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2865E80-3B70-4B47-A23F-CF0B0521A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4BB549D-1B59-410D-A483-51B39B64136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2865E80-3B70-4B47-A23F-CF0B0521A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549D-1B59-410D-A483-51B39B64136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65E80-3B70-4B47-A23F-CF0B0521A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BB549D-1B59-410D-A483-51B39B64136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2865E80-3B70-4B47-A23F-CF0B0521A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4BB549D-1B59-410D-A483-51B39B64136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2865E80-3B70-4B47-A23F-CF0B0521A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4BB549D-1B59-410D-A483-51B39B64136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2865E80-3B70-4B47-A23F-CF0B0521A2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4BB549D-1B59-410D-A483-51B39B64136B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2865E80-3B70-4B47-A23F-CF0B0521A2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872" y="1052736"/>
            <a:ext cx="8423944" cy="2451007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IRRITABLE BOWEL SYNDROM (IBS)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429000"/>
            <a:ext cx="8062912" cy="1752600"/>
          </a:xfrm>
        </p:spPr>
        <p:txBody>
          <a:bodyPr>
            <a:noAutofit/>
          </a:bodyPr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Presenters: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Sahar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aljbour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Tasneem AL-Rawashdeh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  <a:latin typeface="Abadi" panose="020B0604020104020204" pitchFamily="34" charset="0"/>
              </a:rPr>
              <a:t>Supervised by : Dr. </a:t>
            </a:r>
            <a:r>
              <a:rPr lang="en-US" sz="3200" b="1" dirty="0" err="1">
                <a:solidFill>
                  <a:schemeClr val="tx1"/>
                </a:solidFill>
                <a:latin typeface="Abadi" panose="020B0604020104020204" pitchFamily="34" charset="0"/>
              </a:rPr>
              <a:t>meeran</a:t>
            </a:r>
            <a:r>
              <a:rPr lang="en-US" sz="3200" b="1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badi" panose="020B0604020104020204" pitchFamily="34" charset="0"/>
              </a:rPr>
              <a:t>bataineh</a:t>
            </a:r>
            <a:r>
              <a:rPr lang="en-US" sz="3200" b="1" dirty="0">
                <a:solidFill>
                  <a:schemeClr val="tx1"/>
                </a:solidFill>
                <a:latin typeface="Abadi" panose="020B0604020104020204" pitchFamily="34" charset="0"/>
              </a:rPr>
              <a:t> 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0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The presence of certain red flags or "alarm signs" call for special consideration of other disorders. These signs include: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Anemia and other abnormal blood tests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onset of symptoms at age 50 or older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Blood in the stools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nocturnal symptoms that awake the individual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Unintentional weight loss and anorexia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Progressive dysphagia or odynophagia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Persistent vomiting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family history of other GI diseases like inflammatory bowel disease, celiac disease, or colon cancer</a:t>
            </a:r>
          </a:p>
          <a:p>
            <a:pPr marL="64008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32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/>
              <a:t>IBS: Management and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Diet and lifestyle changes:</a:t>
            </a:r>
          </a:p>
          <a:p>
            <a:r>
              <a:rPr lang="en-US" dirty="0"/>
              <a:t>Avoid caffeine (in coffee, tea, and soda).</a:t>
            </a:r>
          </a:p>
          <a:p>
            <a:r>
              <a:rPr lang="en-US" dirty="0"/>
              <a:t>Add fiber to your diet with foods like fruits, vegetables, whole grains, and nuts.</a:t>
            </a:r>
          </a:p>
          <a:p>
            <a:r>
              <a:rPr lang="en-US" dirty="0"/>
              <a:t>Drink at least three to four glasses of water per day.</a:t>
            </a:r>
          </a:p>
          <a:p>
            <a:r>
              <a:rPr lang="en-US" dirty="0"/>
              <a:t>Don't smoke.</a:t>
            </a:r>
          </a:p>
          <a:p>
            <a:r>
              <a:rPr lang="en-US" dirty="0"/>
              <a:t>Learn to relax, either by getting more exercise or by reducing stress in your life.</a:t>
            </a:r>
          </a:p>
          <a:p>
            <a:r>
              <a:rPr lang="en-US" dirty="0"/>
              <a:t>Limit how much milk or cheese you eat.</a:t>
            </a:r>
          </a:p>
          <a:p>
            <a:r>
              <a:rPr lang="en-US" dirty="0"/>
              <a:t>Eat smaller meals more often instead of big meals.</a:t>
            </a:r>
          </a:p>
          <a:p>
            <a:r>
              <a:rPr lang="en-US" dirty="0"/>
              <a:t>Keep a record of the foods you eat so you can figure out which foods bring on bouts of IBS.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6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5420" y="3717032"/>
            <a:ext cx="3616036" cy="27473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sz="3300" dirty="0">
                <a:cs typeface="Aharoni" pitchFamily="2" charset="-79"/>
              </a:rPr>
              <a:t>Other medications may help treat pain in abdomen, including:</a:t>
            </a:r>
          </a:p>
          <a:p>
            <a:r>
              <a:rPr lang="en-US" sz="3300" dirty="0">
                <a:cs typeface="Aharoni" pitchFamily="2" charset="-79"/>
              </a:rPr>
              <a:t>antispasmodics</a:t>
            </a:r>
          </a:p>
          <a:p>
            <a:r>
              <a:rPr lang="en-US" sz="3300" dirty="0">
                <a:cs typeface="Aharoni" pitchFamily="2" charset="-79"/>
              </a:rPr>
              <a:t>antidepressants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833451"/>
            <a:ext cx="4038600" cy="252354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sz="3300" dirty="0">
                <a:cs typeface="Aharoni" pitchFamily="2" charset="-79"/>
              </a:rPr>
              <a:t>To treat IBS with constipation:</a:t>
            </a:r>
          </a:p>
          <a:p>
            <a:r>
              <a:rPr lang="en-US" sz="3300" dirty="0">
                <a:cs typeface="Aharoni" pitchFamily="2" charset="-79"/>
              </a:rPr>
              <a:t>Laxatives</a:t>
            </a:r>
          </a:p>
          <a:p>
            <a:r>
              <a:rPr lang="en-US" sz="3600" dirty="0" err="1">
                <a:cs typeface="Aharoni" pitchFamily="2" charset="-79"/>
              </a:rPr>
              <a:t>Lubiprostone</a:t>
            </a:r>
            <a:r>
              <a:rPr lang="en-US" sz="3600" dirty="0">
                <a:cs typeface="Aharoni" pitchFamily="2" charset="-79"/>
              </a:rPr>
              <a:t>(</a:t>
            </a:r>
            <a:r>
              <a:rPr lang="en-US" sz="3600" dirty="0" err="1">
                <a:cs typeface="Aharoni" pitchFamily="2" charset="-79"/>
              </a:rPr>
              <a:t>Amitiza</a:t>
            </a:r>
            <a:r>
              <a:rPr lang="en-US" sz="3600" dirty="0">
                <a:cs typeface="Aharoni" pitchFamily="2" charset="-79"/>
              </a:rPr>
              <a:t>)</a:t>
            </a:r>
          </a:p>
          <a:p>
            <a:r>
              <a:rPr lang="en-US" sz="3300" dirty="0" err="1">
                <a:cs typeface="Aharoni" pitchFamily="2" charset="-79"/>
              </a:rPr>
              <a:t>Linaclotide</a:t>
            </a:r>
            <a:r>
              <a:rPr lang="en-US" sz="3300" dirty="0">
                <a:cs typeface="Aharoni" pitchFamily="2" charset="-79"/>
              </a:rPr>
              <a:t> (</a:t>
            </a:r>
            <a:r>
              <a:rPr lang="en-US" sz="3300" dirty="0" err="1">
                <a:cs typeface="Aharoni" pitchFamily="2" charset="-79"/>
              </a:rPr>
              <a:t>Linzess</a:t>
            </a:r>
            <a:r>
              <a:rPr lang="en-US" sz="3300" dirty="0"/>
              <a:t>)</a:t>
            </a:r>
          </a:p>
          <a:p>
            <a:pPr marL="64008" indent="0"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95536" y="620688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95536" y="805354"/>
            <a:ext cx="4038600" cy="2592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anchor="t">
            <a:normAutofit fontScale="92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r>
              <a:rPr lang="en-US" sz="2800" dirty="0">
                <a:cs typeface="Aharoni" pitchFamily="2" charset="-79"/>
              </a:rPr>
              <a:t>To treat IBS with diarrhea:</a:t>
            </a:r>
          </a:p>
          <a:p>
            <a:r>
              <a:rPr lang="en-US" sz="2800" dirty="0" err="1">
                <a:cs typeface="Aharoni" pitchFamily="2" charset="-79"/>
              </a:rPr>
              <a:t>Loperamide</a:t>
            </a:r>
            <a:endParaRPr lang="en-US" sz="2800" dirty="0">
              <a:cs typeface="Aharoni" pitchFamily="2" charset="-79"/>
            </a:endParaRPr>
          </a:p>
          <a:p>
            <a:r>
              <a:rPr lang="en-US" sz="2800" dirty="0" err="1">
                <a:cs typeface="Aharoni" pitchFamily="2" charset="-79"/>
              </a:rPr>
              <a:t>Rifaximin</a:t>
            </a:r>
            <a:r>
              <a:rPr lang="en-US" sz="2800" dirty="0">
                <a:cs typeface="Aharoni" pitchFamily="2" charset="-79"/>
              </a:rPr>
              <a:t> (</a:t>
            </a:r>
            <a:r>
              <a:rPr lang="en-US" sz="2800" dirty="0" err="1">
                <a:cs typeface="Aharoni" pitchFamily="2" charset="-79"/>
              </a:rPr>
              <a:t>Xifaxan</a:t>
            </a:r>
            <a:r>
              <a:rPr lang="en-US" sz="2800" dirty="0">
                <a:cs typeface="Aharoni" pitchFamily="2" charset="-79"/>
              </a:rPr>
              <a:t>), </a:t>
            </a:r>
            <a:r>
              <a:rPr lang="en-US" sz="2800" dirty="0" err="1">
                <a:cs typeface="Aharoni" pitchFamily="2" charset="-79"/>
              </a:rPr>
              <a:t>anantibiotic</a:t>
            </a:r>
            <a:endParaRPr lang="en-US" sz="2800" dirty="0">
              <a:cs typeface="Aharoni" pitchFamily="2" charset="-79"/>
            </a:endParaRPr>
          </a:p>
          <a:p>
            <a:r>
              <a:rPr lang="en-US" sz="2800" dirty="0" err="1">
                <a:cs typeface="Aharoni" pitchFamily="2" charset="-79"/>
              </a:rPr>
              <a:t>Eluxadoline</a:t>
            </a:r>
            <a:r>
              <a:rPr lang="en-US" sz="2800" dirty="0">
                <a:cs typeface="Aharoni" pitchFamily="2" charset="-79"/>
              </a:rPr>
              <a:t>(</a:t>
            </a:r>
            <a:r>
              <a:rPr lang="en-US" sz="2800" dirty="0" err="1">
                <a:cs typeface="Aharoni" pitchFamily="2" charset="-79"/>
              </a:rPr>
              <a:t>Viberzi</a:t>
            </a:r>
            <a:r>
              <a:rPr lang="en-US" sz="2800" dirty="0">
                <a:cs typeface="Aharoni" pitchFamily="2" charset="-79"/>
              </a:rPr>
              <a:t>)</a:t>
            </a:r>
          </a:p>
          <a:p>
            <a:pPr marL="64008" indent="0">
              <a:buFont typeface="Wingdings 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532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ritable bowel syndrome: Stress and diarrhea - Creative Med Doses">
            <a:extLst>
              <a:ext uri="{FF2B5EF4-FFF2-40B4-BE49-F238E27FC236}">
                <a16:creationId xmlns:a16="http://schemas.microsoft.com/office/drawing/2014/main" id="{A4D344FC-2561-4F9C-AA00-CF57454005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7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44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NE BY ONE\Desktop\1_xx3ObHkwN8B1H7LBS0Z1ZQ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6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84076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/>
              <a:t>Definition:</a:t>
            </a:r>
            <a:r>
              <a:rPr lang="en-US" dirty="0"/>
              <a:t> functional bowel disorder characterized by </a:t>
            </a:r>
            <a:r>
              <a:rPr lang="en-US" dirty="0">
                <a:solidFill>
                  <a:srgbClr val="FF0000"/>
                </a:solidFill>
              </a:rPr>
              <a:t>intermittent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chronic</a:t>
            </a:r>
            <a:r>
              <a:rPr lang="en-US" dirty="0"/>
              <a:t> abdominal </a:t>
            </a:r>
            <a:r>
              <a:rPr lang="en-US" dirty="0">
                <a:solidFill>
                  <a:srgbClr val="FF0000"/>
                </a:solidFill>
              </a:rPr>
              <a:t>pain</a:t>
            </a:r>
            <a:r>
              <a:rPr lang="en-US" dirty="0"/>
              <a:t> associated with </a:t>
            </a:r>
            <a:r>
              <a:rPr lang="en-US" dirty="0">
                <a:solidFill>
                  <a:srgbClr val="FF0000"/>
                </a:solidFill>
              </a:rPr>
              <a:t>abnormal defecation </a:t>
            </a:r>
            <a:r>
              <a:rPr lang="en-US" dirty="0"/>
              <a:t>in the absence of known organic pathology.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u="sng" dirty="0"/>
              <a:t>Epidemiology:</a:t>
            </a:r>
            <a:r>
              <a:rPr lang="en-US" dirty="0"/>
              <a:t> </a:t>
            </a:r>
          </a:p>
          <a:p>
            <a:r>
              <a:rPr lang="en-US" dirty="0"/>
              <a:t>10-15% prevalence in western world</a:t>
            </a:r>
          </a:p>
          <a:p>
            <a:pPr marL="1444752" lvl="5" indent="0">
              <a:buNone/>
            </a:pPr>
            <a:r>
              <a:rPr lang="en-US" b="1" dirty="0"/>
              <a:t>- Worldwide</a:t>
            </a:r>
            <a:r>
              <a:rPr lang="en-US" dirty="0"/>
              <a:t> phenomenon</a:t>
            </a:r>
          </a:p>
          <a:p>
            <a:r>
              <a:rPr lang="en-US" sz="3200" dirty="0"/>
              <a:t>The most common functional bowel disorder</a:t>
            </a:r>
            <a:endParaRPr lang="en-US" dirty="0"/>
          </a:p>
          <a:p>
            <a:r>
              <a:rPr lang="en-US" dirty="0"/>
              <a:t>Onset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young</a:t>
            </a:r>
            <a:r>
              <a:rPr lang="en-US" dirty="0"/>
              <a:t> adulthood</a:t>
            </a:r>
          </a:p>
          <a:p>
            <a:r>
              <a:rPr lang="en-US" dirty="0"/>
              <a:t>Young women are affected </a:t>
            </a:r>
            <a:r>
              <a:rPr lang="en-US" dirty="0">
                <a:solidFill>
                  <a:srgbClr val="0070C0"/>
                </a:solidFill>
              </a:rPr>
              <a:t>2-3 times </a:t>
            </a:r>
            <a:r>
              <a:rPr lang="en-US" dirty="0"/>
              <a:t>more often than men</a:t>
            </a:r>
          </a:p>
        </p:txBody>
      </p:sp>
    </p:spTree>
    <p:extLst>
      <p:ext uri="{BB962C8B-B14F-4D97-AF65-F5344CB8AC3E}">
        <p14:creationId xmlns:p14="http://schemas.microsoft.com/office/powerpoint/2010/main" val="211750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IBD: 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Etiology</a:t>
            </a:r>
            <a:r>
              <a:rPr lang="en-US" dirty="0"/>
              <a:t>:</a:t>
            </a:r>
          </a:p>
          <a:p>
            <a:pPr marL="1065276" lvl="2" indent="-34290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Unknown</a:t>
            </a:r>
          </a:p>
          <a:p>
            <a:pPr marL="1065276" lvl="2" indent="-34290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No organic cause, functional bowel disorder</a:t>
            </a:r>
          </a:p>
          <a:p>
            <a:pPr marL="1065276" lvl="2" indent="-34290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Gastrointestinal </a:t>
            </a:r>
            <a:r>
              <a:rPr lang="en-US" b="1" dirty="0">
                <a:solidFill>
                  <a:srgbClr val="FF0000"/>
                </a:solidFill>
              </a:rPr>
              <a:t>motility </a:t>
            </a:r>
            <a:r>
              <a:rPr lang="en-US" dirty="0">
                <a:solidFill>
                  <a:srgbClr val="002060"/>
                </a:solidFill>
              </a:rPr>
              <a:t>disorder</a:t>
            </a:r>
          </a:p>
          <a:p>
            <a:pPr marL="1065276" lvl="2" indent="-34290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Visceral </a:t>
            </a:r>
            <a:r>
              <a:rPr lang="en-US" b="1" dirty="0">
                <a:solidFill>
                  <a:srgbClr val="FF0000"/>
                </a:solidFill>
              </a:rPr>
              <a:t>hypersensitivity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 marL="1065276" lvl="2" indent="-34290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Psychosocial factors</a:t>
            </a:r>
          </a:p>
          <a:p>
            <a:pPr marL="1065276" lvl="2" indent="-342900">
              <a:buFontTx/>
              <a:buChar char="-"/>
            </a:pPr>
            <a:r>
              <a:rPr lang="en-US" dirty="0" err="1">
                <a:solidFill>
                  <a:srgbClr val="002060"/>
                </a:solidFill>
              </a:rPr>
              <a:t>Enviromental</a:t>
            </a:r>
            <a:r>
              <a:rPr lang="en-US" dirty="0">
                <a:solidFill>
                  <a:srgbClr val="002060"/>
                </a:solidFill>
              </a:rPr>
              <a:t> factors</a:t>
            </a:r>
          </a:p>
        </p:txBody>
      </p:sp>
    </p:spTree>
    <p:extLst>
      <p:ext uri="{BB962C8B-B14F-4D97-AF65-F5344CB8AC3E}">
        <p14:creationId xmlns:p14="http://schemas.microsoft.com/office/powerpoint/2010/main" val="411830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Other factors:</a:t>
            </a:r>
          </a:p>
          <a:p>
            <a:r>
              <a:rPr lang="en-US" dirty="0"/>
              <a:t>Intestinal inflammation</a:t>
            </a:r>
          </a:p>
          <a:p>
            <a:pPr marL="1330452" lvl="3" indent="-342900">
              <a:buFont typeface="Wingdings" pitchFamily="2" charset="2"/>
              <a:buChar char="Ø"/>
            </a:pPr>
            <a:r>
              <a:rPr lang="en-US" dirty="0"/>
              <a:t>Increase lymphocyte and mast cell</a:t>
            </a:r>
          </a:p>
          <a:p>
            <a:r>
              <a:rPr lang="en-US" dirty="0"/>
              <a:t>Fecal </a:t>
            </a:r>
            <a:r>
              <a:rPr lang="en-US" dirty="0" err="1"/>
              <a:t>microbiome</a:t>
            </a:r>
            <a:r>
              <a:rPr lang="en-US" dirty="0"/>
              <a:t> disruption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/>
              <a:t> Bacterial overgrowth</a:t>
            </a:r>
          </a:p>
          <a:p>
            <a:r>
              <a:rPr lang="en-US" dirty="0"/>
              <a:t>Food sensitivity</a:t>
            </a:r>
          </a:p>
          <a:p>
            <a:r>
              <a:rPr lang="en-US" dirty="0"/>
              <a:t>Post infectious (</a:t>
            </a:r>
            <a:r>
              <a:rPr lang="en-US" dirty="0" err="1"/>
              <a:t>E.Coli</a:t>
            </a:r>
            <a:r>
              <a:rPr lang="en-US" dirty="0"/>
              <a:t> , Campylobacter)</a:t>
            </a:r>
          </a:p>
          <a:p>
            <a:pPr marL="694944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1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IBS: Signs &amp;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US" sz="2400" dirty="0"/>
              <a:t>Abdominal pain associated with defecation</a:t>
            </a:r>
          </a:p>
          <a:p>
            <a:pPr marL="1273302" lvl="3" indent="-285750">
              <a:buFont typeface="Wingdings" pitchFamily="2" charset="2"/>
              <a:buChar char="§"/>
            </a:pPr>
            <a:r>
              <a:rPr lang="en-US" sz="1400" dirty="0"/>
              <a:t>Cramping pain, variable intensity and location</a:t>
            </a:r>
          </a:p>
          <a:p>
            <a:pPr marL="1330452" lvl="3" indent="-342900">
              <a:buFont typeface="Wingdings" pitchFamily="2" charset="2"/>
              <a:buChar char="§"/>
            </a:pPr>
            <a:r>
              <a:rPr lang="en-US" sz="1400" dirty="0"/>
              <a:t>Pain can be exacerbated by meals and stressors</a:t>
            </a:r>
          </a:p>
          <a:p>
            <a:pPr marL="1330452" lvl="3" indent="-342900"/>
            <a:endParaRPr lang="en-US" sz="1400" dirty="0"/>
          </a:p>
          <a:p>
            <a:pPr marL="521208" indent="-457200">
              <a:buFont typeface="+mj-lt"/>
              <a:buAutoNum type="arabicPeriod"/>
            </a:pPr>
            <a:r>
              <a:rPr lang="en-US" sz="2400" dirty="0"/>
              <a:t>Change in stool frequency and/or consistency (diarrhea/constipation)</a:t>
            </a:r>
          </a:p>
          <a:p>
            <a:pPr marL="1008126" lvl="2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Diarrhea</a:t>
            </a:r>
            <a:r>
              <a:rPr lang="en-US" sz="1800" dirty="0"/>
              <a:t>: most often occurs in the morning or after eating preceded by lower abdominal pain and sense of urgency possibly with </a:t>
            </a:r>
            <a:r>
              <a:rPr lang="en-US" sz="1800" dirty="0" err="1"/>
              <a:t>tenesmus</a:t>
            </a:r>
            <a:endParaRPr lang="en-US" sz="1800" dirty="0"/>
          </a:p>
          <a:p>
            <a:pPr marL="1008126" lvl="2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tx2"/>
                </a:solidFill>
              </a:rPr>
              <a:t>Constipation: </a:t>
            </a:r>
            <a:r>
              <a:rPr lang="en-US" sz="1800" dirty="0"/>
              <a:t>pellet shaped, can also have sensation of </a:t>
            </a:r>
            <a:r>
              <a:rPr lang="en-US" sz="1800" dirty="0" err="1"/>
              <a:t>tenesmus</a:t>
            </a:r>
            <a:endParaRPr lang="en-US" sz="1800" dirty="0"/>
          </a:p>
          <a:p>
            <a:pPr marL="1216152" lvl="4" indent="0">
              <a:buNone/>
            </a:pPr>
            <a:endParaRPr lang="en-US" sz="1300" dirty="0"/>
          </a:p>
          <a:p>
            <a:pPr>
              <a:buFont typeface="Wingdings" pitchFamily="2" charset="2"/>
              <a:buChar char="v"/>
            </a:pPr>
            <a:r>
              <a:rPr lang="en-US" sz="2400" b="1" u="sng" dirty="0"/>
              <a:t>Other associated symptoms:</a:t>
            </a:r>
            <a:endParaRPr lang="en-US" sz="2400" dirty="0"/>
          </a:p>
          <a:p>
            <a:pPr marL="438912" lvl="1" indent="0">
              <a:buNone/>
            </a:pPr>
            <a:r>
              <a:rPr lang="en-US" sz="2000" b="1" dirty="0"/>
              <a:t>Straining, urgency, </a:t>
            </a:r>
            <a:r>
              <a:rPr lang="en-US" sz="2000" b="1" dirty="0" err="1"/>
              <a:t>tensmus</a:t>
            </a:r>
            <a:r>
              <a:rPr lang="en-US" sz="2000" b="1" dirty="0"/>
              <a:t>, passage of mucus, bloating</a:t>
            </a:r>
          </a:p>
          <a:p>
            <a:pPr marL="1501902" lvl="4" indent="-285750">
              <a:buFont typeface="Wingdings" pitchFamily="2" charset="2"/>
              <a:buChar char="§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77203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7200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n-US" sz="5400" b="1" u="sng" dirty="0"/>
              <a:t>Note</a:t>
            </a:r>
            <a:r>
              <a:rPr lang="en-US" sz="5400" dirty="0"/>
              <a:t>: </a:t>
            </a:r>
          </a:p>
          <a:p>
            <a:pPr marL="64008" indent="0" algn="ctr">
              <a:buNone/>
            </a:pPr>
            <a:r>
              <a:rPr lang="en-US" sz="5400" dirty="0"/>
              <a:t>Symptoms can be altered by emotional (ex: stress), social and cultural factors.</a:t>
            </a:r>
          </a:p>
        </p:txBody>
      </p:sp>
    </p:spTree>
    <p:extLst>
      <p:ext uri="{BB962C8B-B14F-4D97-AF65-F5344CB8AC3E}">
        <p14:creationId xmlns:p14="http://schemas.microsoft.com/office/powerpoint/2010/main" val="187730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6688"/>
            <a:ext cx="8229600" cy="1399032"/>
          </a:xfrm>
        </p:spPr>
        <p:txBody>
          <a:bodyPr/>
          <a:lstStyle/>
          <a:p>
            <a:r>
              <a:rPr lang="en-US" dirty="0"/>
              <a:t>IBS: The “Bristol Stool Chart”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4008" indent="0" algn="ctr">
              <a:buNone/>
            </a:pPr>
            <a:r>
              <a:rPr lang="en-US" dirty="0"/>
              <a:t>The higher the number the more water content the stool has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87" b="20084"/>
          <a:stretch/>
        </p:blipFill>
        <p:spPr bwMode="auto">
          <a:xfrm>
            <a:off x="23905" y="1496291"/>
            <a:ext cx="9071429" cy="322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72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399032"/>
          </a:xfrm>
        </p:spPr>
        <p:txBody>
          <a:bodyPr/>
          <a:lstStyle/>
          <a:p>
            <a:r>
              <a:rPr lang="en-US" sz="4000" dirty="0">
                <a:latin typeface="Abadi" panose="020B0604020104020204" pitchFamily="34" charset="0"/>
              </a:rPr>
              <a:t>IBS: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4038600" cy="5616624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Rome III Diagnostic Criteria for IBS</a:t>
            </a:r>
          </a:p>
          <a:p>
            <a:pPr marL="64008" indent="0">
              <a:buNone/>
            </a:pPr>
            <a:r>
              <a:rPr lang="en-US" sz="2400" dirty="0"/>
              <a:t>Recurrent abdominal pain or discomfort at least 3 days per month in the last 3 months, associated with 2 or more of the following:</a:t>
            </a:r>
          </a:p>
          <a:p>
            <a:pPr marL="521208" indent="-457200">
              <a:buFont typeface="+mj-lt"/>
              <a:buAutoNum type="arabicPeriod"/>
            </a:pPr>
            <a:r>
              <a:rPr lang="en-US" sz="2400" dirty="0"/>
              <a:t>improvement with defecation</a:t>
            </a:r>
          </a:p>
          <a:p>
            <a:pPr marL="521208" indent="-457200">
              <a:buFont typeface="+mj-lt"/>
              <a:buAutoNum type="arabicPeriod"/>
            </a:pPr>
            <a:r>
              <a:rPr lang="en-US" sz="2400" dirty="0"/>
              <a:t>Onset associated with a change in frequency of stool</a:t>
            </a:r>
          </a:p>
          <a:p>
            <a:pPr marL="521208" indent="-457200">
              <a:buFont typeface="+mj-lt"/>
              <a:buAutoNum type="arabicPeriod"/>
            </a:pPr>
            <a:r>
              <a:rPr lang="en-US" sz="2400" dirty="0"/>
              <a:t>Onset associated with a change in form (appearance) of stool</a:t>
            </a:r>
          </a:p>
          <a:p>
            <a:pPr marL="521208" indent="-457200">
              <a:buFont typeface="+mj-lt"/>
              <a:buAutoNum type="arabicPeriod"/>
            </a:pP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877310"/>
            <a:ext cx="4038600" cy="5720042"/>
          </a:xfr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Features supporting a diagnosis of IBS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dirty="0"/>
              <a:t>Presence of symptoms for more than 6months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Frequent consultations for non-gastrointestinal problems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Previous medically unexplained symptoms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Worsening of symptoms by stress	</a:t>
            </a:r>
          </a:p>
          <a:p>
            <a:pPr>
              <a:buFont typeface="Wingdings" pitchFamily="2" charset="2"/>
              <a:buChar char="Ø"/>
            </a:pP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6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5361"/>
            <a:ext cx="8229600" cy="1399032"/>
          </a:xfrm>
        </p:spPr>
        <p:txBody>
          <a:bodyPr/>
          <a:lstStyle/>
          <a:p>
            <a:r>
              <a:rPr lang="en-US" dirty="0"/>
              <a:t>IBS: Types</a:t>
            </a:r>
          </a:p>
        </p:txBody>
      </p:sp>
      <p:pic>
        <p:nvPicPr>
          <p:cNvPr id="5" name="Content Placeholder 4" descr="Irritable bowel syndrome (IBS) | FindMyHealth">
            <a:extLst>
              <a:ext uri="{FF2B5EF4-FFF2-40B4-BE49-F238E27FC236}">
                <a16:creationId xmlns:a16="http://schemas.microsoft.com/office/drawing/2014/main" id="{F13298E0-3CE1-49A5-B2EB-F1C08C4FEE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8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461</TotalTime>
  <Words>572</Words>
  <Application>Microsoft Office PowerPoint</Application>
  <PresentationFormat>On-screen Show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Abadi</vt:lpstr>
      <vt:lpstr>Aharoni</vt:lpstr>
      <vt:lpstr>Century Gothic</vt:lpstr>
      <vt:lpstr>Verdana</vt:lpstr>
      <vt:lpstr>Wingdings</vt:lpstr>
      <vt:lpstr>Wingdings 2</vt:lpstr>
      <vt:lpstr>Verve</vt:lpstr>
      <vt:lpstr>IRRITABLE BOWEL SYNDROM (IBS)</vt:lpstr>
      <vt:lpstr>PowerPoint Presentation</vt:lpstr>
      <vt:lpstr>IBD: Pathogenesis</vt:lpstr>
      <vt:lpstr>PowerPoint Presentation</vt:lpstr>
      <vt:lpstr>IBS: Signs &amp; Symptoms</vt:lpstr>
      <vt:lpstr>PowerPoint Presentation</vt:lpstr>
      <vt:lpstr>IBS: The “Bristol Stool Chart”</vt:lpstr>
      <vt:lpstr>IBS: Diagnosis</vt:lpstr>
      <vt:lpstr>IBS: Types</vt:lpstr>
      <vt:lpstr>PowerPoint Presentation</vt:lpstr>
      <vt:lpstr>IBS: Management and Treatment</vt:lpstr>
      <vt:lpstr>PowerPoint Presentation</vt:lpstr>
      <vt:lpstr>PowerPoint Presentation</vt:lpstr>
      <vt:lpstr>PowerPoint Presentation</vt:lpstr>
      <vt:lpstr>PowerPoint Presentation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Irritable bowel syndrom</dc:title>
  <dc:creator>ONE BY ONE</dc:creator>
  <cp:lastModifiedBy>962785375627@gmail.com</cp:lastModifiedBy>
  <cp:revision>22</cp:revision>
  <dcterms:created xsi:type="dcterms:W3CDTF">2021-09-22T17:49:52Z</dcterms:created>
  <dcterms:modified xsi:type="dcterms:W3CDTF">2022-02-02T06:39:28Z</dcterms:modified>
</cp:coreProperties>
</file>