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12192000" cy="6858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6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6908800" y="0"/>
            <a:ext cx="5283200" cy="3429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3175" y="0"/>
            <a:ext cx="5283200" cy="342900"/>
          </a:xfrm>
          <a:prstGeom prst="rect">
            <a:avLst/>
          </a:prstGeom>
        </p:spPr>
        <p:txBody>
          <a:bodyPr vert="horz" lIns="91440" tIns="45720" rIns="91440" bIns="45720" rtlCol="1"/>
          <a:lstStyle>
            <a:lvl1pPr algn="l">
              <a:defRPr sz="1200"/>
            </a:lvl1pPr>
          </a:lstStyle>
          <a:p>
            <a:fld id="{C0659B1B-1D23-4D71-B6C2-A8068DE4F42E}" type="datetimeFigureOut">
              <a:rPr lang="ar-JO" smtClean="0"/>
              <a:t>10/10/1443</a:t>
            </a:fld>
            <a:endParaRPr lang="ar-JO"/>
          </a:p>
        </p:txBody>
      </p:sp>
      <p:sp>
        <p:nvSpPr>
          <p:cNvPr id="4" name="عنصر نائب لصورة الشريحة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1219200" y="3257550"/>
            <a:ext cx="9753600" cy="30861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6908800" y="6513513"/>
            <a:ext cx="5283200" cy="3429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3175" y="6513513"/>
            <a:ext cx="5283200" cy="342900"/>
          </a:xfrm>
          <a:prstGeom prst="rect">
            <a:avLst/>
          </a:prstGeom>
        </p:spPr>
        <p:txBody>
          <a:bodyPr vert="horz" lIns="91440" tIns="45720" rIns="91440" bIns="45720" rtlCol="1" anchor="b"/>
          <a:lstStyle>
            <a:lvl1pPr algn="l">
              <a:defRPr sz="1200"/>
            </a:lvl1pPr>
          </a:lstStyle>
          <a:p>
            <a:fld id="{156F918E-B28D-4639-94FA-B6A54B0F8669}" type="slidenum">
              <a:rPr lang="ar-JO" smtClean="0"/>
              <a:t>‹#›</a:t>
            </a:fld>
            <a:endParaRPr lang="ar-JO"/>
          </a:p>
        </p:txBody>
      </p:sp>
    </p:spTree>
    <p:extLst>
      <p:ext uri="{BB962C8B-B14F-4D97-AF65-F5344CB8AC3E}">
        <p14:creationId xmlns:p14="http://schemas.microsoft.com/office/powerpoint/2010/main" val="41756447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10"/>
          </p:nvPr>
        </p:nvSpPr>
        <p:spPr/>
        <p:txBody>
          <a:bodyPr/>
          <a:lstStyle/>
          <a:p>
            <a:fld id="{156F918E-B28D-4639-94FA-B6A54B0F8669}" type="slidenum">
              <a:rPr lang="ar-JO" smtClean="0"/>
              <a:t>23</a:t>
            </a:fld>
            <a:endParaRPr lang="ar-JO"/>
          </a:p>
        </p:txBody>
      </p:sp>
    </p:spTree>
    <p:extLst>
      <p:ext uri="{BB962C8B-B14F-4D97-AF65-F5344CB8AC3E}">
        <p14:creationId xmlns:p14="http://schemas.microsoft.com/office/powerpoint/2010/main" val="306300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0000"/>
          </a:solidFill>
        </p:spPr>
        <p:txBody>
          <a:bodyPr wrap="square" lIns="0" tIns="0" rIns="0" bIns="0" rtlCol="0"/>
          <a:lstStyle/>
          <a:p>
            <a:endParaRPr/>
          </a:p>
        </p:txBody>
      </p:sp>
      <p:sp>
        <p:nvSpPr>
          <p:cNvPr id="2" name="Holder 2"/>
          <p:cNvSpPr>
            <a:spLocks noGrp="1"/>
          </p:cNvSpPr>
          <p:nvPr>
            <p:ph type="ctrTitle"/>
          </p:nvPr>
        </p:nvSpPr>
        <p:spPr>
          <a:xfrm>
            <a:off x="687349" y="844041"/>
            <a:ext cx="10817301" cy="222059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686079" y="4136517"/>
            <a:ext cx="10819841" cy="16719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FF000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3200" b="0" i="0">
                <a:solidFill>
                  <a:srgbClr val="001F5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FF0000"/>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FF000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chemeClr val="tx1"/>
                </a:solidFill>
                <a:latin typeface="Calibri"/>
                <a:cs typeface="Calibri"/>
              </a:defRPr>
            </a:lvl1p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6939" y="308228"/>
            <a:ext cx="10358120" cy="1300480"/>
          </a:xfrm>
          <a:prstGeom prst="rect">
            <a:avLst/>
          </a:prstGeom>
        </p:spPr>
        <p:txBody>
          <a:bodyPr wrap="square" lIns="0" tIns="0" rIns="0" bIns="0">
            <a:spAutoFit/>
          </a:bodyPr>
          <a:lstStyle>
            <a:lvl1pPr>
              <a:defRPr sz="4000" b="0" i="0">
                <a:solidFill>
                  <a:srgbClr val="FF0000"/>
                </a:solidFill>
                <a:latin typeface="Arial Black"/>
                <a:cs typeface="Arial Black"/>
              </a:defRPr>
            </a:lvl1pPr>
          </a:lstStyle>
          <a:p>
            <a:endParaRPr/>
          </a:p>
        </p:txBody>
      </p:sp>
      <p:sp>
        <p:nvSpPr>
          <p:cNvPr id="3" name="Holder 3"/>
          <p:cNvSpPr>
            <a:spLocks noGrp="1"/>
          </p:cNvSpPr>
          <p:nvPr>
            <p:ph type="body" idx="1"/>
          </p:nvPr>
        </p:nvSpPr>
        <p:spPr>
          <a:xfrm>
            <a:off x="916939" y="1784350"/>
            <a:ext cx="10358120" cy="4660265"/>
          </a:xfrm>
          <a:prstGeom prst="rect">
            <a:avLst/>
          </a:prstGeom>
        </p:spPr>
        <p:txBody>
          <a:bodyPr wrap="square" lIns="0" tIns="0" rIns="0" bIns="0">
            <a:spAutoFit/>
          </a:bodyPr>
          <a:lstStyle>
            <a:lvl1pPr>
              <a:defRPr sz="3200" b="0" i="0">
                <a:solidFill>
                  <a:srgbClr val="001F5F"/>
                </a:solidFill>
                <a:latin typeface="Calibri"/>
                <a:cs typeface="Calibri"/>
              </a:defRPr>
            </a:lvl1pPr>
          </a:lstStyle>
          <a:p>
            <a:endParaRPr/>
          </a:p>
        </p:txBody>
      </p:sp>
      <p:sp>
        <p:nvSpPr>
          <p:cNvPr id="4" name="Holder 4"/>
          <p:cNvSpPr>
            <a:spLocks noGrp="1"/>
          </p:cNvSpPr>
          <p:nvPr>
            <p:ph type="ftr" sz="quarter" idx="5"/>
          </p:nvPr>
        </p:nvSpPr>
        <p:spPr>
          <a:xfrm>
            <a:off x="916939" y="6545910"/>
            <a:ext cx="992505" cy="139700"/>
          </a:xfrm>
          <a:prstGeom prst="rect">
            <a:avLst/>
          </a:prstGeom>
        </p:spPr>
        <p:txBody>
          <a:bodyPr wrap="square" lIns="0" tIns="0" rIns="0" bIns="0">
            <a:spAutoFit/>
          </a:bodyPr>
          <a:lstStyle>
            <a:lvl1pPr>
              <a:defRPr sz="900" b="0" i="0">
                <a:solidFill>
                  <a:schemeClr val="tx1"/>
                </a:solidFill>
                <a:latin typeface="Calibri"/>
                <a:cs typeface="Calibri"/>
              </a:defRPr>
            </a:lvl1p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5/11/2022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1303019"/>
              <a:ext cx="12191999" cy="5554977"/>
            </a:xfrm>
            <a:prstGeom prst="rect">
              <a:avLst/>
            </a:prstGeom>
          </p:spPr>
        </p:pic>
        <p:pic>
          <p:nvPicPr>
            <p:cNvPr id="4" name="object 4"/>
            <p:cNvPicPr/>
            <p:nvPr/>
          </p:nvPicPr>
          <p:blipFill>
            <a:blip r:embed="rId3" cstate="print"/>
            <a:stretch>
              <a:fillRect/>
            </a:stretch>
          </p:blipFill>
          <p:spPr>
            <a:xfrm>
              <a:off x="2564892" y="0"/>
              <a:ext cx="7408164" cy="2249424"/>
            </a:xfrm>
            <a:prstGeom prst="rect">
              <a:avLst/>
            </a:prstGeom>
          </p:spPr>
        </p:pic>
      </p:grpSp>
      <p:sp>
        <p:nvSpPr>
          <p:cNvPr id="5" name="object 5"/>
          <p:cNvSpPr txBox="1">
            <a:spLocks noGrp="1"/>
          </p:cNvSpPr>
          <p:nvPr>
            <p:ph type="title"/>
          </p:nvPr>
        </p:nvSpPr>
        <p:spPr>
          <a:xfrm>
            <a:off x="3251961" y="32130"/>
            <a:ext cx="5975350" cy="1397000"/>
          </a:xfrm>
          <a:prstGeom prst="rect">
            <a:avLst/>
          </a:prstGeom>
        </p:spPr>
        <p:txBody>
          <a:bodyPr vert="horz" wrap="square" lIns="0" tIns="12700" rIns="0" bIns="0" rtlCol="0">
            <a:spAutoFit/>
          </a:bodyPr>
          <a:lstStyle/>
          <a:p>
            <a:pPr marL="12700">
              <a:lnSpc>
                <a:spcPct val="100000"/>
              </a:lnSpc>
              <a:spcBef>
                <a:spcPts val="100"/>
              </a:spcBef>
            </a:pPr>
            <a:r>
              <a:rPr sz="9000" dirty="0">
                <a:solidFill>
                  <a:srgbClr val="001F5F"/>
                </a:solidFill>
              </a:rPr>
              <a:t>Radi</a:t>
            </a:r>
            <a:r>
              <a:rPr sz="9000" spc="-170" dirty="0">
                <a:solidFill>
                  <a:srgbClr val="001F5F"/>
                </a:solidFill>
              </a:rPr>
              <a:t>a</a:t>
            </a:r>
            <a:r>
              <a:rPr sz="9000" dirty="0">
                <a:solidFill>
                  <a:srgbClr val="001F5F"/>
                </a:solidFill>
              </a:rPr>
              <a:t>tion</a:t>
            </a:r>
            <a:endParaRPr sz="900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object 2"/>
          <p:cNvSpPr txBox="1"/>
          <p:nvPr/>
        </p:nvSpPr>
        <p:spPr>
          <a:xfrm>
            <a:off x="710285" y="844041"/>
            <a:ext cx="10794365" cy="3103414"/>
          </a:xfrm>
          <a:prstGeom prst="rect">
            <a:avLst/>
          </a:prstGeom>
        </p:spPr>
        <p:txBody>
          <a:bodyPr vert="horz" wrap="square" lIns="0" tIns="12700" rIns="0" bIns="0" rtlCol="0">
            <a:spAutoFit/>
          </a:bodyPr>
          <a:lstStyle/>
          <a:p>
            <a:pPr marL="12700" marR="5080" algn="just" rtl="0">
              <a:lnSpc>
                <a:spcPct val="100000"/>
              </a:lnSpc>
              <a:spcBef>
                <a:spcPts val="100"/>
              </a:spcBef>
            </a:pPr>
            <a:r>
              <a:rPr sz="3600" dirty="0">
                <a:latin typeface="Arial Black"/>
                <a:cs typeface="Arial Black"/>
              </a:rPr>
              <a:t>1 </a:t>
            </a:r>
            <a:r>
              <a:rPr sz="3600" spc="-15" dirty="0">
                <a:latin typeface="Arial Black"/>
                <a:cs typeface="Arial Black"/>
              </a:rPr>
              <a:t>Rontgen </a:t>
            </a:r>
            <a:r>
              <a:rPr sz="3600" dirty="0">
                <a:latin typeface="Arial Black"/>
                <a:cs typeface="Arial Black"/>
              </a:rPr>
              <a:t>= amount </a:t>
            </a:r>
            <a:r>
              <a:rPr sz="3600" spc="-5" dirty="0">
                <a:latin typeface="Arial Black"/>
                <a:cs typeface="Arial Black"/>
              </a:rPr>
              <a:t>of </a:t>
            </a:r>
            <a:r>
              <a:rPr sz="3600" spc="10" dirty="0">
                <a:latin typeface="Arial Black"/>
                <a:cs typeface="Arial Black"/>
              </a:rPr>
              <a:t>X-ray </a:t>
            </a:r>
            <a:r>
              <a:rPr sz="3600" spc="-20" dirty="0">
                <a:latin typeface="Arial Black"/>
                <a:cs typeface="Arial Black"/>
              </a:rPr>
              <a:t>that </a:t>
            </a:r>
            <a:r>
              <a:rPr sz="3600" spc="5" dirty="0">
                <a:latin typeface="Arial Black"/>
                <a:cs typeface="Arial Black"/>
              </a:rPr>
              <a:t>produces </a:t>
            </a:r>
            <a:r>
              <a:rPr sz="3600" spc="-1190" dirty="0">
                <a:latin typeface="Arial Black"/>
                <a:cs typeface="Arial Black"/>
              </a:rPr>
              <a:t> </a:t>
            </a:r>
            <a:r>
              <a:rPr sz="3600" spc="-5" dirty="0">
                <a:latin typeface="Arial Black"/>
                <a:cs typeface="Arial Black"/>
              </a:rPr>
              <a:t>one electrostatic </a:t>
            </a:r>
            <a:r>
              <a:rPr sz="3600" dirty="0">
                <a:latin typeface="Arial Black"/>
                <a:cs typeface="Arial Black"/>
              </a:rPr>
              <a:t>unite </a:t>
            </a:r>
            <a:r>
              <a:rPr sz="3600" spc="-5" dirty="0">
                <a:latin typeface="Arial Black"/>
                <a:cs typeface="Arial Black"/>
              </a:rPr>
              <a:t>of</a:t>
            </a:r>
            <a:r>
              <a:rPr sz="3600" dirty="0">
                <a:latin typeface="Arial Black"/>
                <a:cs typeface="Arial Black"/>
              </a:rPr>
              <a:t> charge in </a:t>
            </a:r>
            <a:r>
              <a:rPr sz="3600" spc="-5" dirty="0">
                <a:latin typeface="Arial Black"/>
                <a:cs typeface="Arial Black"/>
              </a:rPr>
              <a:t>one </a:t>
            </a:r>
            <a:r>
              <a:rPr sz="3600" dirty="0">
                <a:latin typeface="Arial Black"/>
                <a:cs typeface="Arial Black"/>
              </a:rPr>
              <a:t> cubic centimeter </a:t>
            </a:r>
            <a:r>
              <a:rPr sz="3600" spc="-5" dirty="0">
                <a:latin typeface="Arial Black"/>
                <a:cs typeface="Arial Black"/>
              </a:rPr>
              <a:t>under </a:t>
            </a:r>
            <a:r>
              <a:rPr sz="3600" spc="5" dirty="0">
                <a:latin typeface="Arial Black"/>
                <a:cs typeface="Arial Black"/>
              </a:rPr>
              <a:t>standard </a:t>
            </a:r>
            <a:r>
              <a:rPr sz="3600" dirty="0">
                <a:latin typeface="Arial Black"/>
                <a:cs typeface="Arial Black"/>
              </a:rPr>
              <a:t>condition </a:t>
            </a:r>
            <a:r>
              <a:rPr sz="3600" spc="-1190" dirty="0">
                <a:latin typeface="Arial Black"/>
                <a:cs typeface="Arial Black"/>
              </a:rPr>
              <a:t> </a:t>
            </a:r>
            <a:r>
              <a:rPr sz="3600" spc="-5" dirty="0">
                <a:latin typeface="Arial Black"/>
                <a:cs typeface="Arial Black"/>
              </a:rPr>
              <a:t>of</a:t>
            </a:r>
            <a:r>
              <a:rPr sz="3600" spc="200" dirty="0">
                <a:latin typeface="Arial Black"/>
                <a:cs typeface="Arial Black"/>
              </a:rPr>
              <a:t> </a:t>
            </a:r>
            <a:r>
              <a:rPr sz="3600" dirty="0">
                <a:latin typeface="Arial Black"/>
                <a:cs typeface="Arial Black"/>
              </a:rPr>
              <a:t>temperature</a:t>
            </a:r>
            <a:r>
              <a:rPr sz="3600" spc="15" dirty="0">
                <a:latin typeface="Arial Black"/>
                <a:cs typeface="Arial Black"/>
              </a:rPr>
              <a:t> </a:t>
            </a:r>
            <a:r>
              <a:rPr sz="3600" dirty="0">
                <a:latin typeface="Arial Black"/>
                <a:cs typeface="Arial Black"/>
              </a:rPr>
              <a:t>and</a:t>
            </a:r>
            <a:r>
              <a:rPr sz="3600" spc="-10" dirty="0">
                <a:latin typeface="Arial Black"/>
                <a:cs typeface="Arial Black"/>
              </a:rPr>
              <a:t> </a:t>
            </a:r>
            <a:r>
              <a:rPr sz="3600" spc="10" dirty="0">
                <a:latin typeface="Arial Black"/>
                <a:cs typeface="Arial Black"/>
              </a:rPr>
              <a:t>pressure</a:t>
            </a:r>
            <a:r>
              <a:rPr sz="3600" spc="10" dirty="0" smtClean="0">
                <a:latin typeface="Arial Black"/>
                <a:cs typeface="Arial Black"/>
              </a:rPr>
              <a:t>.</a:t>
            </a:r>
            <a:endParaRPr lang="en-US" sz="2800" spc="10" dirty="0" smtClean="0">
              <a:latin typeface="Arial Black"/>
              <a:cs typeface="Arial Black"/>
            </a:endParaRPr>
          </a:p>
          <a:p>
            <a:pPr marL="12700" marR="5080" algn="just">
              <a:lnSpc>
                <a:spcPct val="100000"/>
              </a:lnSpc>
              <a:spcBef>
                <a:spcPts val="100"/>
              </a:spcBef>
            </a:pPr>
            <a:r>
              <a:rPr lang="ar-JO" sz="2800" dirty="0" smtClean="0"/>
              <a:t>1 </a:t>
            </a:r>
            <a:r>
              <a:rPr lang="ar-JO" sz="2800" dirty="0" err="1" smtClean="0"/>
              <a:t>Rontgen</a:t>
            </a:r>
            <a:r>
              <a:rPr lang="ar-JO" sz="2800" dirty="0" smtClean="0"/>
              <a:t> = كمية الأشعة السينية التي تنتج وحدة </a:t>
            </a:r>
            <a:r>
              <a:rPr lang="ar-JO" sz="2800" dirty="0" err="1" smtClean="0"/>
              <a:t>كهروستاتيكية</a:t>
            </a:r>
            <a:r>
              <a:rPr lang="ar-JO" sz="2800" dirty="0" smtClean="0"/>
              <a:t> واحدة من الشحنة في سنتيمتر مكعب واحد في ظل الظروف القياسية لدرجة الحرارة والضغط</a:t>
            </a:r>
            <a:endParaRPr sz="2800" dirty="0">
              <a:latin typeface="Arial Black"/>
              <a:cs typeface="Arial Black"/>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3" name="object 3"/>
          <p:cNvSpPr txBox="1"/>
          <p:nvPr/>
        </p:nvSpPr>
        <p:spPr>
          <a:xfrm>
            <a:off x="228601" y="4136517"/>
            <a:ext cx="11277320" cy="2795637"/>
          </a:xfrm>
          <a:prstGeom prst="rect">
            <a:avLst/>
          </a:prstGeom>
          <a:noFill/>
        </p:spPr>
        <p:txBody>
          <a:bodyPr vert="horz" wrap="square" lIns="0" tIns="12700" rIns="0" bIns="0" rtlCol="0">
            <a:spAutoFit/>
          </a:bodyPr>
          <a:lstStyle/>
          <a:p>
            <a:pPr marL="12700" marR="5080" algn="just" rtl="0">
              <a:lnSpc>
                <a:spcPct val="100000"/>
              </a:lnSpc>
              <a:spcBef>
                <a:spcPts val="100"/>
              </a:spcBef>
            </a:pPr>
            <a:r>
              <a:rPr sz="3600" dirty="0">
                <a:latin typeface="Arial Black"/>
                <a:cs typeface="Arial Black"/>
              </a:rPr>
              <a:t>Exposure </a:t>
            </a:r>
            <a:r>
              <a:rPr sz="3600" spc="-5" dirty="0">
                <a:latin typeface="Arial Black"/>
                <a:cs typeface="Arial Black"/>
              </a:rPr>
              <a:t>of </a:t>
            </a:r>
            <a:r>
              <a:rPr sz="3600" dirty="0">
                <a:latin typeface="Arial Black"/>
                <a:cs typeface="Arial Black"/>
              </a:rPr>
              <a:t>the skin </a:t>
            </a:r>
            <a:r>
              <a:rPr sz="3600" spc="-5" dirty="0">
                <a:latin typeface="Arial Black"/>
                <a:cs typeface="Arial Black"/>
              </a:rPr>
              <a:t>to one </a:t>
            </a:r>
            <a:r>
              <a:rPr sz="3600" spc="-15" dirty="0">
                <a:latin typeface="Arial Black"/>
                <a:cs typeface="Arial Black"/>
              </a:rPr>
              <a:t>Rontgen </a:t>
            </a:r>
            <a:r>
              <a:rPr sz="3600" spc="10" dirty="0">
                <a:latin typeface="Arial Black"/>
                <a:cs typeface="Arial Black"/>
              </a:rPr>
              <a:t>X-ray </a:t>
            </a:r>
            <a:r>
              <a:rPr sz="3600" spc="15" dirty="0">
                <a:latin typeface="Arial Black"/>
                <a:cs typeface="Arial Black"/>
              </a:rPr>
              <a:t> </a:t>
            </a:r>
            <a:r>
              <a:rPr sz="3600" spc="5" dirty="0">
                <a:latin typeface="Arial Black"/>
                <a:cs typeface="Arial Black"/>
              </a:rPr>
              <a:t>typically</a:t>
            </a:r>
            <a:r>
              <a:rPr sz="3600" spc="585" dirty="0">
                <a:latin typeface="Arial Black"/>
                <a:cs typeface="Arial Black"/>
              </a:rPr>
              <a:t> </a:t>
            </a:r>
            <a:r>
              <a:rPr sz="3600" dirty="0">
                <a:latin typeface="Arial Black"/>
                <a:cs typeface="Arial Black"/>
              </a:rPr>
              <a:t>deposits</a:t>
            </a:r>
            <a:r>
              <a:rPr sz="3600" spc="600" dirty="0">
                <a:latin typeface="Arial Black"/>
                <a:cs typeface="Arial Black"/>
              </a:rPr>
              <a:t> </a:t>
            </a:r>
            <a:r>
              <a:rPr sz="3600" dirty="0">
                <a:latin typeface="Arial Black"/>
                <a:cs typeface="Arial Black"/>
              </a:rPr>
              <a:t>a</a:t>
            </a:r>
            <a:r>
              <a:rPr sz="3600" spc="590" dirty="0">
                <a:latin typeface="Arial Black"/>
                <a:cs typeface="Arial Black"/>
              </a:rPr>
              <a:t> </a:t>
            </a:r>
            <a:r>
              <a:rPr sz="3600" dirty="0">
                <a:latin typeface="Arial Black"/>
                <a:cs typeface="Arial Black"/>
              </a:rPr>
              <a:t>dose</a:t>
            </a:r>
            <a:r>
              <a:rPr sz="3600" spc="590" dirty="0">
                <a:latin typeface="Arial Black"/>
                <a:cs typeface="Arial Black"/>
              </a:rPr>
              <a:t> </a:t>
            </a:r>
            <a:r>
              <a:rPr sz="3600" spc="5" dirty="0">
                <a:latin typeface="Arial Black"/>
                <a:cs typeface="Arial Black"/>
              </a:rPr>
              <a:t>slightly</a:t>
            </a:r>
            <a:r>
              <a:rPr sz="3600" spc="600" dirty="0">
                <a:latin typeface="Arial Black"/>
                <a:cs typeface="Arial Black"/>
              </a:rPr>
              <a:t> </a:t>
            </a:r>
            <a:r>
              <a:rPr sz="3600" dirty="0">
                <a:latin typeface="Arial Black"/>
                <a:cs typeface="Arial Black"/>
              </a:rPr>
              <a:t>&lt;(1</a:t>
            </a:r>
            <a:r>
              <a:rPr sz="3600" spc="590" dirty="0">
                <a:latin typeface="Arial Black"/>
                <a:cs typeface="Arial Black"/>
              </a:rPr>
              <a:t> </a:t>
            </a:r>
            <a:r>
              <a:rPr sz="3600" spc="10" dirty="0">
                <a:latin typeface="Arial Black"/>
                <a:cs typeface="Arial Black"/>
              </a:rPr>
              <a:t>rad) </a:t>
            </a:r>
            <a:r>
              <a:rPr sz="3600" spc="-1190" dirty="0">
                <a:latin typeface="Arial Black"/>
                <a:cs typeface="Arial Black"/>
              </a:rPr>
              <a:t> </a:t>
            </a:r>
            <a:r>
              <a:rPr sz="3600" dirty="0">
                <a:latin typeface="Arial Black"/>
                <a:cs typeface="Arial Black"/>
              </a:rPr>
              <a:t>in</a:t>
            </a:r>
            <a:r>
              <a:rPr sz="3600" spc="-10" dirty="0">
                <a:latin typeface="Arial Black"/>
                <a:cs typeface="Arial Black"/>
              </a:rPr>
              <a:t> </a:t>
            </a:r>
            <a:r>
              <a:rPr sz="3600" spc="15" dirty="0">
                <a:latin typeface="Arial Black"/>
                <a:cs typeface="Arial Black"/>
              </a:rPr>
              <a:t>underlying epidermis</a:t>
            </a:r>
            <a:r>
              <a:rPr sz="3600" spc="15" dirty="0" smtClean="0">
                <a:solidFill>
                  <a:srgbClr val="FFFFFF"/>
                </a:solidFill>
                <a:latin typeface="Arial Black"/>
                <a:cs typeface="Arial Black"/>
              </a:rPr>
              <a:t>.</a:t>
            </a:r>
            <a:endParaRPr lang="ar-JO" sz="3600" spc="15" dirty="0" smtClean="0">
              <a:solidFill>
                <a:srgbClr val="FFFFFF"/>
              </a:solidFill>
              <a:latin typeface="Arial Black"/>
              <a:cs typeface="Arial Black"/>
            </a:endParaRPr>
          </a:p>
          <a:p>
            <a:pPr marL="12700" marR="5080" algn="just">
              <a:lnSpc>
                <a:spcPct val="100000"/>
              </a:lnSpc>
              <a:spcBef>
                <a:spcPts val="100"/>
              </a:spcBef>
            </a:pPr>
            <a:r>
              <a:rPr lang="ar-JO" sz="3600" dirty="0" smtClean="0"/>
              <a:t>عادةً ما يترسب تعرض الجلد لأشعة رونتجن السينية جرعة طفيفة أقل من (1 راد) في البشرة السفلية</a:t>
            </a:r>
            <a:endParaRPr sz="3600" dirty="0">
              <a:latin typeface="Arial Black"/>
              <a:cs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a:spLocks noGrp="1"/>
          </p:cNvSpPr>
          <p:nvPr>
            <p:ph type="title"/>
          </p:nvPr>
        </p:nvSpPr>
        <p:spPr>
          <a:xfrm>
            <a:off x="916939" y="1671269"/>
            <a:ext cx="6429375" cy="1245870"/>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001F5F"/>
                </a:solidFill>
                <a:latin typeface="Calibri"/>
                <a:cs typeface="Calibri"/>
              </a:rPr>
              <a:t>The</a:t>
            </a:r>
            <a:r>
              <a:rPr sz="3200" spc="-50" dirty="0">
                <a:solidFill>
                  <a:srgbClr val="001F5F"/>
                </a:solidFill>
                <a:latin typeface="Calibri"/>
                <a:cs typeface="Calibri"/>
              </a:rPr>
              <a:t>r</a:t>
            </a:r>
            <a:r>
              <a:rPr sz="3200" dirty="0">
                <a:solidFill>
                  <a:srgbClr val="001F5F"/>
                </a:solidFill>
                <a:latin typeface="Calibri"/>
                <a:cs typeface="Calibri"/>
              </a:rPr>
              <a:t>e</a:t>
            </a:r>
            <a:r>
              <a:rPr sz="3200" spc="-10" dirty="0">
                <a:solidFill>
                  <a:srgbClr val="001F5F"/>
                </a:solidFill>
                <a:latin typeface="Calibri"/>
                <a:cs typeface="Calibri"/>
              </a:rPr>
              <a:t> </a:t>
            </a:r>
            <a:r>
              <a:rPr sz="3200" dirty="0">
                <a:solidFill>
                  <a:srgbClr val="001F5F"/>
                </a:solidFill>
                <a:latin typeface="Calibri"/>
                <a:cs typeface="Calibri"/>
              </a:rPr>
              <a:t>a</a:t>
            </a:r>
            <a:r>
              <a:rPr sz="3200" spc="-40" dirty="0">
                <a:solidFill>
                  <a:srgbClr val="001F5F"/>
                </a:solidFill>
                <a:latin typeface="Calibri"/>
                <a:cs typeface="Calibri"/>
              </a:rPr>
              <a:t>r</a:t>
            </a:r>
            <a:r>
              <a:rPr sz="3200" dirty="0">
                <a:solidFill>
                  <a:srgbClr val="001F5F"/>
                </a:solidFill>
                <a:latin typeface="Calibri"/>
                <a:cs typeface="Calibri"/>
              </a:rPr>
              <a:t>e</a:t>
            </a:r>
            <a:r>
              <a:rPr sz="3200" spc="-15" dirty="0">
                <a:solidFill>
                  <a:srgbClr val="001F5F"/>
                </a:solidFill>
                <a:latin typeface="Calibri"/>
                <a:cs typeface="Calibri"/>
              </a:rPr>
              <a:t> </a:t>
            </a:r>
            <a:r>
              <a:rPr sz="8000" b="1" dirty="0">
                <a:solidFill>
                  <a:srgbClr val="001F5F"/>
                </a:solidFill>
                <a:latin typeface="Calibri"/>
                <a:cs typeface="Calibri"/>
              </a:rPr>
              <a:t>2</a:t>
            </a:r>
            <a:r>
              <a:rPr sz="8000" b="1" spc="-1095" dirty="0">
                <a:solidFill>
                  <a:srgbClr val="001F5F"/>
                </a:solidFill>
                <a:latin typeface="Calibri"/>
                <a:cs typeface="Calibri"/>
              </a:rPr>
              <a:t> </a:t>
            </a:r>
            <a:r>
              <a:rPr sz="3200" dirty="0">
                <a:solidFill>
                  <a:srgbClr val="001F5F"/>
                </a:solidFill>
                <a:latin typeface="Calibri"/>
                <a:cs typeface="Calibri"/>
              </a:rPr>
              <a:t>ty</a:t>
            </a:r>
            <a:r>
              <a:rPr sz="3200" spc="-10" dirty="0">
                <a:solidFill>
                  <a:srgbClr val="001F5F"/>
                </a:solidFill>
                <a:latin typeface="Calibri"/>
                <a:cs typeface="Calibri"/>
              </a:rPr>
              <a:t>p</a:t>
            </a:r>
            <a:r>
              <a:rPr sz="3200" dirty="0">
                <a:solidFill>
                  <a:srgbClr val="001F5F"/>
                </a:solidFill>
                <a:latin typeface="Calibri"/>
                <a:cs typeface="Calibri"/>
              </a:rPr>
              <a:t>es of</a:t>
            </a:r>
            <a:r>
              <a:rPr sz="3200" spc="-10" dirty="0">
                <a:solidFill>
                  <a:srgbClr val="001F5F"/>
                </a:solidFill>
                <a:latin typeface="Calibri"/>
                <a:cs typeface="Calibri"/>
              </a:rPr>
              <a:t> </a:t>
            </a:r>
            <a:r>
              <a:rPr sz="3200" spc="-65" dirty="0">
                <a:solidFill>
                  <a:srgbClr val="001F5F"/>
                </a:solidFill>
                <a:latin typeface="Calibri"/>
                <a:cs typeface="Calibri"/>
              </a:rPr>
              <a:t>r</a:t>
            </a:r>
            <a:r>
              <a:rPr sz="3200" dirty="0">
                <a:solidFill>
                  <a:srgbClr val="001F5F"/>
                </a:solidFill>
                <a:latin typeface="Calibri"/>
                <a:cs typeface="Calibri"/>
              </a:rPr>
              <a:t>adi</a:t>
            </a:r>
            <a:r>
              <a:rPr sz="3200" spc="-35" dirty="0">
                <a:solidFill>
                  <a:srgbClr val="001F5F"/>
                </a:solidFill>
                <a:latin typeface="Calibri"/>
                <a:cs typeface="Calibri"/>
              </a:rPr>
              <a:t>a</a:t>
            </a:r>
            <a:r>
              <a:rPr sz="3200" dirty="0">
                <a:solidFill>
                  <a:srgbClr val="001F5F"/>
                </a:solidFill>
                <a:latin typeface="Calibri"/>
                <a:cs typeface="Calibri"/>
              </a:rPr>
              <a:t>t</a:t>
            </a:r>
            <a:r>
              <a:rPr sz="3200" spc="-15" dirty="0">
                <a:solidFill>
                  <a:srgbClr val="001F5F"/>
                </a:solidFill>
                <a:latin typeface="Calibri"/>
                <a:cs typeface="Calibri"/>
              </a:rPr>
              <a:t>i</a:t>
            </a:r>
            <a:r>
              <a:rPr sz="3200" spc="-5" dirty="0">
                <a:solidFill>
                  <a:srgbClr val="001F5F"/>
                </a:solidFill>
                <a:latin typeface="Calibri"/>
                <a:cs typeface="Calibri"/>
              </a:rPr>
              <a:t>o</a:t>
            </a:r>
            <a:r>
              <a:rPr sz="3200" dirty="0">
                <a:solidFill>
                  <a:srgbClr val="001F5F"/>
                </a:solidFill>
                <a:latin typeface="Calibri"/>
                <a:cs typeface="Calibri"/>
              </a:rPr>
              <a:t>n</a:t>
            </a:r>
            <a:r>
              <a:rPr sz="3200" spc="20" dirty="0">
                <a:solidFill>
                  <a:srgbClr val="001F5F"/>
                </a:solidFill>
                <a:latin typeface="Calibri"/>
                <a:cs typeface="Calibri"/>
              </a:rPr>
              <a:t> </a:t>
            </a:r>
            <a:r>
              <a:rPr sz="3200" dirty="0">
                <a:solidFill>
                  <a:srgbClr val="001F5F"/>
                </a:solidFill>
                <a:latin typeface="Calibri"/>
                <a:cs typeface="Calibri"/>
              </a:rPr>
              <a:t>ene</a:t>
            </a:r>
            <a:r>
              <a:rPr sz="3200" spc="-55" dirty="0">
                <a:solidFill>
                  <a:srgbClr val="001F5F"/>
                </a:solidFill>
                <a:latin typeface="Calibri"/>
                <a:cs typeface="Calibri"/>
              </a:rPr>
              <a:t>r</a:t>
            </a:r>
            <a:r>
              <a:rPr sz="3200" dirty="0">
                <a:solidFill>
                  <a:srgbClr val="001F5F"/>
                </a:solidFill>
                <a:latin typeface="Calibri"/>
                <a:cs typeface="Calibri"/>
              </a:rPr>
              <a:t>gy</a:t>
            </a:r>
            <a:endParaRPr sz="3200">
              <a:latin typeface="Calibri"/>
              <a:cs typeface="Calibri"/>
            </a:endParaRPr>
          </a:p>
        </p:txBody>
      </p:sp>
      <p:sp>
        <p:nvSpPr>
          <p:cNvPr id="3" name="object 3"/>
          <p:cNvSpPr txBox="1"/>
          <p:nvPr/>
        </p:nvSpPr>
        <p:spPr>
          <a:xfrm>
            <a:off x="916939" y="3573907"/>
            <a:ext cx="3787140" cy="164655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0000"/>
                </a:solidFill>
                <a:latin typeface="Calibri"/>
                <a:cs typeface="Calibri"/>
              </a:rPr>
              <a:t>Non-ionizing</a:t>
            </a:r>
            <a:r>
              <a:rPr sz="3200" b="1" spc="-60" dirty="0">
                <a:solidFill>
                  <a:srgbClr val="FF0000"/>
                </a:solidFill>
                <a:latin typeface="Calibri"/>
                <a:cs typeface="Calibri"/>
              </a:rPr>
              <a:t> </a:t>
            </a:r>
            <a:r>
              <a:rPr sz="3200" b="1" spc="-15" dirty="0">
                <a:solidFill>
                  <a:srgbClr val="FF0000"/>
                </a:solidFill>
                <a:latin typeface="Calibri"/>
                <a:cs typeface="Calibri"/>
              </a:rPr>
              <a:t>radiation</a:t>
            </a:r>
            <a:endParaRPr sz="3200">
              <a:latin typeface="Calibri"/>
              <a:cs typeface="Calibri"/>
            </a:endParaRPr>
          </a:p>
          <a:p>
            <a:pPr>
              <a:lnSpc>
                <a:spcPct val="100000"/>
              </a:lnSpc>
              <a:spcBef>
                <a:spcPts val="10"/>
              </a:spcBef>
            </a:pPr>
            <a:endParaRPr sz="4150">
              <a:latin typeface="Calibri"/>
              <a:cs typeface="Calibri"/>
            </a:endParaRPr>
          </a:p>
          <a:p>
            <a:pPr marL="12700">
              <a:lnSpc>
                <a:spcPct val="100000"/>
              </a:lnSpc>
            </a:pPr>
            <a:r>
              <a:rPr sz="3200" b="1" dirty="0">
                <a:solidFill>
                  <a:srgbClr val="FF0000"/>
                </a:solidFill>
                <a:latin typeface="Calibri"/>
                <a:cs typeface="Calibri"/>
              </a:rPr>
              <a:t>Ionizing</a:t>
            </a:r>
            <a:r>
              <a:rPr sz="3200" b="1" spc="-60" dirty="0">
                <a:solidFill>
                  <a:srgbClr val="FF0000"/>
                </a:solidFill>
                <a:latin typeface="Calibri"/>
                <a:cs typeface="Calibri"/>
              </a:rPr>
              <a:t> </a:t>
            </a:r>
            <a:r>
              <a:rPr sz="3200" b="1" spc="-10" dirty="0">
                <a:solidFill>
                  <a:srgbClr val="FF0000"/>
                </a:solidFill>
                <a:latin typeface="Calibri"/>
                <a:cs typeface="Calibri"/>
              </a:rPr>
              <a:t>radiation</a:t>
            </a:r>
            <a:endParaRPr sz="32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6883400" cy="697230"/>
          </a:xfrm>
          <a:prstGeom prst="rect">
            <a:avLst/>
          </a:prstGeom>
        </p:spPr>
        <p:txBody>
          <a:bodyPr vert="horz" wrap="square" lIns="0" tIns="13335" rIns="0" bIns="0" rtlCol="0">
            <a:spAutoFit/>
          </a:bodyPr>
          <a:lstStyle/>
          <a:p>
            <a:pPr marL="12700">
              <a:lnSpc>
                <a:spcPct val="100000"/>
              </a:lnSpc>
              <a:spcBef>
                <a:spcPts val="105"/>
              </a:spcBef>
            </a:pPr>
            <a:r>
              <a:rPr sz="4400" spc="-5" dirty="0">
                <a:solidFill>
                  <a:srgbClr val="006FC0"/>
                </a:solidFill>
              </a:rPr>
              <a:t>Non-ionizing</a:t>
            </a:r>
            <a:r>
              <a:rPr sz="4400" spc="-40" dirty="0">
                <a:solidFill>
                  <a:srgbClr val="006FC0"/>
                </a:solidFill>
              </a:rPr>
              <a:t> </a:t>
            </a:r>
            <a:r>
              <a:rPr sz="4400" spc="-10" dirty="0">
                <a:solidFill>
                  <a:srgbClr val="006FC0"/>
                </a:solidFill>
              </a:rPr>
              <a:t>Radiation</a:t>
            </a:r>
            <a:endParaRPr sz="4400"/>
          </a:p>
        </p:txBody>
      </p:sp>
      <p:sp>
        <p:nvSpPr>
          <p:cNvPr id="3" name="object 3"/>
          <p:cNvSpPr txBox="1"/>
          <p:nvPr/>
        </p:nvSpPr>
        <p:spPr>
          <a:xfrm>
            <a:off x="916939" y="1766061"/>
            <a:ext cx="8990965" cy="1183640"/>
          </a:xfrm>
          <a:prstGeom prst="rect">
            <a:avLst/>
          </a:prstGeom>
        </p:spPr>
        <p:txBody>
          <a:bodyPr vert="horz" wrap="square" lIns="0" tIns="81280" rIns="0" bIns="0" rtlCol="0">
            <a:spAutoFit/>
          </a:bodyPr>
          <a:lstStyle/>
          <a:p>
            <a:pPr marL="12700" marR="5080" algn="l" rtl="0">
              <a:lnSpc>
                <a:spcPts val="4320"/>
              </a:lnSpc>
              <a:spcBef>
                <a:spcPts val="640"/>
              </a:spcBef>
              <a:tabLst>
                <a:tab pos="1346200" algn="l"/>
                <a:tab pos="2731770" algn="l"/>
                <a:tab pos="3713479" algn="l"/>
                <a:tab pos="6358890" algn="l"/>
                <a:tab pos="7230745" algn="l"/>
                <a:tab pos="8554085" algn="l"/>
              </a:tabLst>
            </a:pPr>
            <a:r>
              <a:rPr sz="4000" spc="-10" dirty="0">
                <a:solidFill>
                  <a:srgbClr val="001F5F"/>
                </a:solidFill>
                <a:latin typeface="Calibri"/>
                <a:cs typeface="Calibri"/>
              </a:rPr>
              <a:t>Lig</a:t>
            </a:r>
            <a:r>
              <a:rPr sz="4000" spc="-45" dirty="0">
                <a:solidFill>
                  <a:srgbClr val="001F5F"/>
                </a:solidFill>
                <a:latin typeface="Calibri"/>
                <a:cs typeface="Calibri"/>
              </a:rPr>
              <a:t>h</a:t>
            </a:r>
            <a:r>
              <a:rPr sz="4000" spc="-5" dirty="0">
                <a:solidFill>
                  <a:srgbClr val="001F5F"/>
                </a:solidFill>
                <a:latin typeface="Calibri"/>
                <a:cs typeface="Calibri"/>
              </a:rPr>
              <a:t>t,</a:t>
            </a:r>
            <a:r>
              <a:rPr sz="4000" dirty="0">
                <a:solidFill>
                  <a:srgbClr val="001F5F"/>
                </a:solidFill>
                <a:latin typeface="Calibri"/>
                <a:cs typeface="Calibri"/>
              </a:rPr>
              <a:t>	</a:t>
            </a:r>
            <a:r>
              <a:rPr sz="4000" spc="-80" dirty="0">
                <a:solidFill>
                  <a:srgbClr val="001F5F"/>
                </a:solidFill>
                <a:latin typeface="Calibri"/>
                <a:cs typeface="Calibri"/>
              </a:rPr>
              <a:t>r</a:t>
            </a:r>
            <a:r>
              <a:rPr sz="4000" spc="-5" dirty="0">
                <a:solidFill>
                  <a:srgbClr val="001F5F"/>
                </a:solidFill>
                <a:latin typeface="Calibri"/>
                <a:cs typeface="Calibri"/>
              </a:rPr>
              <a:t>adi</a:t>
            </a:r>
            <a:r>
              <a:rPr sz="4000" spc="-70" dirty="0">
                <a:solidFill>
                  <a:srgbClr val="001F5F"/>
                </a:solidFill>
                <a:latin typeface="Calibri"/>
                <a:cs typeface="Calibri"/>
              </a:rPr>
              <a:t>o</a:t>
            </a:r>
            <a:r>
              <a:rPr sz="4000" spc="-5" dirty="0">
                <a:solidFill>
                  <a:srgbClr val="001F5F"/>
                </a:solidFill>
                <a:latin typeface="Calibri"/>
                <a:cs typeface="Calibri"/>
              </a:rPr>
              <a:t>,</a:t>
            </a:r>
            <a:r>
              <a:rPr sz="4000" dirty="0">
                <a:solidFill>
                  <a:srgbClr val="001F5F"/>
                </a:solidFill>
                <a:latin typeface="Calibri"/>
                <a:cs typeface="Calibri"/>
              </a:rPr>
              <a:t>	</a:t>
            </a:r>
            <a:r>
              <a:rPr sz="4000" spc="-5" dirty="0">
                <a:solidFill>
                  <a:srgbClr val="001F5F"/>
                </a:solidFill>
                <a:latin typeface="Calibri"/>
                <a:cs typeface="Calibri"/>
              </a:rPr>
              <a:t>and</a:t>
            </a:r>
            <a:r>
              <a:rPr sz="4000" dirty="0">
                <a:solidFill>
                  <a:srgbClr val="001F5F"/>
                </a:solidFill>
                <a:latin typeface="Calibri"/>
                <a:cs typeface="Calibri"/>
              </a:rPr>
              <a:t>	</a:t>
            </a:r>
            <a:r>
              <a:rPr sz="4000" spc="-5" dirty="0">
                <a:solidFill>
                  <a:srgbClr val="001F5F"/>
                </a:solidFill>
                <a:latin typeface="Calibri"/>
                <a:cs typeface="Calibri"/>
              </a:rPr>
              <a:t>mic</a:t>
            </a:r>
            <a:r>
              <a:rPr sz="4000" spc="-75" dirty="0">
                <a:solidFill>
                  <a:srgbClr val="001F5F"/>
                </a:solidFill>
                <a:latin typeface="Calibri"/>
                <a:cs typeface="Calibri"/>
              </a:rPr>
              <a:t>r</a:t>
            </a:r>
            <a:r>
              <a:rPr sz="4000" spc="-10" dirty="0">
                <a:solidFill>
                  <a:srgbClr val="001F5F"/>
                </a:solidFill>
                <a:latin typeface="Calibri"/>
                <a:cs typeface="Calibri"/>
              </a:rPr>
              <a:t>o</a:t>
            </a:r>
            <a:r>
              <a:rPr sz="4000" spc="-65" dirty="0">
                <a:solidFill>
                  <a:srgbClr val="001F5F"/>
                </a:solidFill>
                <a:latin typeface="Calibri"/>
                <a:cs typeface="Calibri"/>
              </a:rPr>
              <a:t>w</a:t>
            </a:r>
            <a:r>
              <a:rPr sz="4000" spc="-75" dirty="0">
                <a:solidFill>
                  <a:srgbClr val="001F5F"/>
                </a:solidFill>
                <a:latin typeface="Calibri"/>
                <a:cs typeface="Calibri"/>
              </a:rPr>
              <a:t>a</a:t>
            </a:r>
            <a:r>
              <a:rPr sz="4000" spc="-50" dirty="0">
                <a:solidFill>
                  <a:srgbClr val="001F5F"/>
                </a:solidFill>
                <a:latin typeface="Calibri"/>
                <a:cs typeface="Calibri"/>
              </a:rPr>
              <a:t>v</a:t>
            </a:r>
            <a:r>
              <a:rPr sz="4000" spc="5" dirty="0">
                <a:solidFill>
                  <a:srgbClr val="001F5F"/>
                </a:solidFill>
                <a:latin typeface="Calibri"/>
                <a:cs typeface="Calibri"/>
              </a:rPr>
              <a:t>e</a:t>
            </a:r>
            <a:r>
              <a:rPr sz="4000" spc="-5" dirty="0">
                <a:solidFill>
                  <a:srgbClr val="001F5F"/>
                </a:solidFill>
                <a:latin typeface="Calibri"/>
                <a:cs typeface="Calibri"/>
              </a:rPr>
              <a:t>s</a:t>
            </a:r>
            <a:r>
              <a:rPr sz="4000" dirty="0">
                <a:solidFill>
                  <a:srgbClr val="001F5F"/>
                </a:solidFill>
                <a:latin typeface="Calibri"/>
                <a:cs typeface="Calibri"/>
              </a:rPr>
              <a:t>	</a:t>
            </a:r>
            <a:r>
              <a:rPr sz="4000" spc="-5" dirty="0">
                <a:solidFill>
                  <a:srgbClr val="001F5F"/>
                </a:solidFill>
                <a:latin typeface="Calibri"/>
                <a:cs typeface="Calibri"/>
              </a:rPr>
              <a:t>a</a:t>
            </a:r>
            <a:r>
              <a:rPr sz="4000" spc="-50" dirty="0">
                <a:solidFill>
                  <a:srgbClr val="001F5F"/>
                </a:solidFill>
                <a:latin typeface="Calibri"/>
                <a:cs typeface="Calibri"/>
              </a:rPr>
              <a:t>r</a:t>
            </a:r>
            <a:r>
              <a:rPr sz="4000" spc="-5" dirty="0">
                <a:solidFill>
                  <a:srgbClr val="001F5F"/>
                </a:solidFill>
                <a:latin typeface="Calibri"/>
                <a:cs typeface="Calibri"/>
              </a:rPr>
              <a:t>e</a:t>
            </a:r>
            <a:r>
              <a:rPr sz="4000" dirty="0">
                <a:solidFill>
                  <a:srgbClr val="001F5F"/>
                </a:solidFill>
                <a:latin typeface="Calibri"/>
                <a:cs typeface="Calibri"/>
              </a:rPr>
              <a:t>	</a:t>
            </a:r>
            <a:r>
              <a:rPr sz="4000" spc="-5" dirty="0">
                <a:solidFill>
                  <a:srgbClr val="001F5F"/>
                </a:solidFill>
                <a:latin typeface="Calibri"/>
                <a:cs typeface="Calibri"/>
              </a:rPr>
              <a:t>types</a:t>
            </a:r>
            <a:r>
              <a:rPr sz="4000" dirty="0">
                <a:solidFill>
                  <a:srgbClr val="001F5F"/>
                </a:solidFill>
                <a:latin typeface="Calibri"/>
                <a:cs typeface="Calibri"/>
              </a:rPr>
              <a:t>	</a:t>
            </a:r>
            <a:r>
              <a:rPr sz="4000" spc="-5" dirty="0">
                <a:solidFill>
                  <a:srgbClr val="001F5F"/>
                </a:solidFill>
                <a:latin typeface="Calibri"/>
                <a:cs typeface="Calibri"/>
              </a:rPr>
              <a:t>of  ionizing</a:t>
            </a:r>
            <a:r>
              <a:rPr sz="4000" spc="-15" dirty="0">
                <a:solidFill>
                  <a:srgbClr val="001F5F"/>
                </a:solidFill>
                <a:latin typeface="Calibri"/>
                <a:cs typeface="Calibri"/>
              </a:rPr>
              <a:t> radiation</a:t>
            </a:r>
            <a:endParaRPr sz="4000" dirty="0">
              <a:latin typeface="Calibri"/>
              <a:cs typeface="Calibri"/>
            </a:endParaRPr>
          </a:p>
        </p:txBody>
      </p:sp>
      <p:sp>
        <p:nvSpPr>
          <p:cNvPr id="4" name="object 4"/>
          <p:cNvSpPr txBox="1"/>
          <p:nvPr/>
        </p:nvSpPr>
        <p:spPr>
          <a:xfrm>
            <a:off x="10293857" y="1766061"/>
            <a:ext cx="982980"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001F5F"/>
                </a:solidFill>
                <a:latin typeface="Calibri"/>
                <a:cs typeface="Calibri"/>
              </a:rPr>
              <a:t>no</a:t>
            </a:r>
            <a:r>
              <a:rPr sz="4000" spc="5" dirty="0">
                <a:solidFill>
                  <a:srgbClr val="001F5F"/>
                </a:solidFill>
                <a:latin typeface="Calibri"/>
                <a:cs typeface="Calibri"/>
              </a:rPr>
              <a:t>n</a:t>
            </a:r>
            <a:r>
              <a:rPr sz="4000" spc="-5" dirty="0">
                <a:solidFill>
                  <a:srgbClr val="001F5F"/>
                </a:solidFill>
                <a:latin typeface="Calibri"/>
                <a:cs typeface="Calibri"/>
              </a:rPr>
              <a:t>-</a:t>
            </a:r>
            <a:endParaRPr sz="4000">
              <a:latin typeface="Calibri"/>
              <a:cs typeface="Calibri"/>
            </a:endParaRPr>
          </a:p>
        </p:txBody>
      </p:sp>
      <p:pic>
        <p:nvPicPr>
          <p:cNvPr id="5" name="object 5"/>
          <p:cNvPicPr/>
          <p:nvPr/>
        </p:nvPicPr>
        <p:blipFill>
          <a:blip r:embed="rId2" cstate="print"/>
          <a:stretch>
            <a:fillRect/>
          </a:stretch>
        </p:blipFill>
        <p:spPr>
          <a:xfrm>
            <a:off x="1626823" y="3562282"/>
            <a:ext cx="1072398" cy="2282464"/>
          </a:xfrm>
          <a:prstGeom prst="rect">
            <a:avLst/>
          </a:prstGeom>
        </p:spPr>
      </p:pic>
      <p:pic>
        <p:nvPicPr>
          <p:cNvPr id="6" name="object 6"/>
          <p:cNvPicPr/>
          <p:nvPr/>
        </p:nvPicPr>
        <p:blipFill>
          <a:blip r:embed="rId3" cstate="print"/>
          <a:stretch>
            <a:fillRect/>
          </a:stretch>
        </p:blipFill>
        <p:spPr>
          <a:xfrm>
            <a:off x="4345188" y="3861673"/>
            <a:ext cx="2600086" cy="1723928"/>
          </a:xfrm>
          <a:prstGeom prst="rect">
            <a:avLst/>
          </a:prstGeom>
        </p:spPr>
      </p:pic>
      <p:pic>
        <p:nvPicPr>
          <p:cNvPr id="7" name="object 7"/>
          <p:cNvPicPr/>
          <p:nvPr/>
        </p:nvPicPr>
        <p:blipFill>
          <a:blip r:embed="rId4" cstate="print"/>
          <a:stretch>
            <a:fillRect/>
          </a:stretch>
        </p:blipFill>
        <p:spPr>
          <a:xfrm>
            <a:off x="8581643" y="3163823"/>
            <a:ext cx="2772155" cy="2625852"/>
          </a:xfrm>
          <a:prstGeom prst="rect">
            <a:avLst/>
          </a:prstGeom>
        </p:spPr>
      </p:pic>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a:spLocks noGrp="1"/>
          </p:cNvSpPr>
          <p:nvPr>
            <p:ph type="title"/>
          </p:nvPr>
        </p:nvSpPr>
        <p:spPr>
          <a:xfrm>
            <a:off x="916939" y="609676"/>
            <a:ext cx="5518150" cy="697230"/>
          </a:xfrm>
          <a:prstGeom prst="rect">
            <a:avLst/>
          </a:prstGeom>
        </p:spPr>
        <p:txBody>
          <a:bodyPr vert="horz" wrap="square" lIns="0" tIns="13335" rIns="0" bIns="0" rtlCol="0">
            <a:spAutoFit/>
          </a:bodyPr>
          <a:lstStyle/>
          <a:p>
            <a:pPr marL="12700">
              <a:lnSpc>
                <a:spcPct val="100000"/>
              </a:lnSpc>
              <a:spcBef>
                <a:spcPts val="105"/>
              </a:spcBef>
            </a:pPr>
            <a:r>
              <a:rPr sz="4400" spc="-5" dirty="0"/>
              <a:t>Ionizing</a:t>
            </a:r>
            <a:r>
              <a:rPr sz="4400" spc="-35" dirty="0"/>
              <a:t> </a:t>
            </a:r>
            <a:r>
              <a:rPr sz="4400" spc="-10" dirty="0">
                <a:solidFill>
                  <a:srgbClr val="006FC0"/>
                </a:solidFill>
              </a:rPr>
              <a:t>Radiation</a:t>
            </a:r>
            <a:endParaRPr sz="4400"/>
          </a:p>
        </p:txBody>
      </p:sp>
      <p:sp>
        <p:nvSpPr>
          <p:cNvPr id="3" name="object 3"/>
          <p:cNvSpPr txBox="1"/>
          <p:nvPr/>
        </p:nvSpPr>
        <p:spPr>
          <a:xfrm>
            <a:off x="457201" y="1784350"/>
            <a:ext cx="11506200" cy="4242315"/>
          </a:xfrm>
          <a:prstGeom prst="rect">
            <a:avLst/>
          </a:prstGeom>
        </p:spPr>
        <p:txBody>
          <a:bodyPr vert="horz" wrap="square" lIns="0" tIns="13335" rIns="0" bIns="0" rtlCol="0">
            <a:spAutoFit/>
          </a:bodyPr>
          <a:lstStyle/>
          <a:p>
            <a:pPr marL="12700" algn="l" rtl="0">
              <a:lnSpc>
                <a:spcPct val="100000"/>
              </a:lnSpc>
              <a:spcBef>
                <a:spcPts val="105"/>
              </a:spcBef>
            </a:pPr>
            <a:r>
              <a:rPr sz="2800" spc="-25" dirty="0">
                <a:solidFill>
                  <a:srgbClr val="001F5F"/>
                </a:solidFill>
                <a:latin typeface="Calibri"/>
                <a:cs typeface="Calibri"/>
              </a:rPr>
              <a:t>Any</a:t>
            </a:r>
            <a:r>
              <a:rPr sz="2800" spc="5" dirty="0">
                <a:solidFill>
                  <a:srgbClr val="001F5F"/>
                </a:solidFill>
                <a:latin typeface="Calibri"/>
                <a:cs typeface="Calibri"/>
              </a:rPr>
              <a:t> </a:t>
            </a:r>
            <a:r>
              <a:rPr sz="2800" spc="-10" dirty="0">
                <a:solidFill>
                  <a:srgbClr val="001F5F"/>
                </a:solidFill>
                <a:latin typeface="Calibri"/>
                <a:cs typeface="Calibri"/>
              </a:rPr>
              <a:t>source </a:t>
            </a:r>
            <a:r>
              <a:rPr sz="2800" dirty="0">
                <a:solidFill>
                  <a:srgbClr val="001F5F"/>
                </a:solidFill>
                <a:latin typeface="Calibri"/>
                <a:cs typeface="Calibri"/>
              </a:rPr>
              <a:t>which </a:t>
            </a:r>
            <a:r>
              <a:rPr sz="2800" spc="-10" dirty="0">
                <a:solidFill>
                  <a:srgbClr val="001F5F"/>
                </a:solidFill>
                <a:latin typeface="Calibri"/>
                <a:cs typeface="Calibri"/>
              </a:rPr>
              <a:t>can</a:t>
            </a:r>
            <a:r>
              <a:rPr sz="2800" spc="-15" dirty="0">
                <a:solidFill>
                  <a:srgbClr val="001F5F"/>
                </a:solidFill>
                <a:latin typeface="Calibri"/>
                <a:cs typeface="Calibri"/>
              </a:rPr>
              <a:t> </a:t>
            </a:r>
            <a:r>
              <a:rPr sz="2800" spc="-10" dirty="0">
                <a:solidFill>
                  <a:srgbClr val="001F5F"/>
                </a:solidFill>
                <a:latin typeface="Calibri"/>
                <a:cs typeface="Calibri"/>
              </a:rPr>
              <a:t>produce</a:t>
            </a:r>
            <a:r>
              <a:rPr sz="2800" dirty="0">
                <a:solidFill>
                  <a:srgbClr val="001F5F"/>
                </a:solidFill>
                <a:latin typeface="Calibri"/>
                <a:cs typeface="Calibri"/>
              </a:rPr>
              <a:t> </a:t>
            </a:r>
            <a:r>
              <a:rPr sz="2800" spc="-10" dirty="0">
                <a:solidFill>
                  <a:srgbClr val="001F5F"/>
                </a:solidFill>
                <a:latin typeface="Calibri"/>
                <a:cs typeface="Calibri"/>
              </a:rPr>
              <a:t>charged</a:t>
            </a:r>
            <a:r>
              <a:rPr sz="2800" dirty="0">
                <a:solidFill>
                  <a:srgbClr val="001F5F"/>
                </a:solidFill>
                <a:latin typeface="Calibri"/>
                <a:cs typeface="Calibri"/>
              </a:rPr>
              <a:t> </a:t>
            </a:r>
            <a:r>
              <a:rPr sz="2800" spc="-5" dirty="0">
                <a:solidFill>
                  <a:srgbClr val="001F5F"/>
                </a:solidFill>
                <a:latin typeface="Calibri"/>
                <a:cs typeface="Calibri"/>
              </a:rPr>
              <a:t>particles</a:t>
            </a:r>
            <a:r>
              <a:rPr sz="2800" spc="10" dirty="0">
                <a:solidFill>
                  <a:srgbClr val="001F5F"/>
                </a:solidFill>
                <a:latin typeface="Calibri"/>
                <a:cs typeface="Calibri"/>
              </a:rPr>
              <a:t> </a:t>
            </a:r>
            <a:r>
              <a:rPr sz="2800" spc="-5" dirty="0">
                <a:solidFill>
                  <a:srgbClr val="001F5F"/>
                </a:solidFill>
                <a:latin typeface="Calibri"/>
                <a:cs typeface="Calibri"/>
              </a:rPr>
              <a:t>(ions).</a:t>
            </a:r>
            <a:endParaRPr sz="2800" dirty="0">
              <a:latin typeface="Calibri"/>
              <a:cs typeface="Calibri"/>
            </a:endParaRPr>
          </a:p>
          <a:p>
            <a:pPr marL="12700" marR="5080" lvl="0" algn="just">
              <a:lnSpc>
                <a:spcPct val="90000"/>
              </a:lnSpc>
            </a:pPr>
            <a:r>
              <a:rPr lang="ar-JO" sz="2400" dirty="0">
                <a:solidFill>
                  <a:prstClr val="black"/>
                </a:solidFill>
              </a:rPr>
              <a:t>أي مصدر يمكن أن ينتج جسيمات مشحونة (أيونات). </a:t>
            </a:r>
          </a:p>
          <a:p>
            <a:pPr algn="l" rtl="0">
              <a:lnSpc>
                <a:spcPct val="100000"/>
              </a:lnSpc>
            </a:pPr>
            <a:endParaRPr sz="2800" dirty="0">
              <a:latin typeface="Calibri"/>
              <a:cs typeface="Calibri"/>
            </a:endParaRPr>
          </a:p>
          <a:p>
            <a:pPr marL="12700" algn="l" rtl="0">
              <a:lnSpc>
                <a:spcPct val="100000"/>
              </a:lnSpc>
            </a:pPr>
            <a:r>
              <a:rPr sz="2800" spc="-5" dirty="0">
                <a:solidFill>
                  <a:srgbClr val="001F5F"/>
                </a:solidFill>
                <a:latin typeface="Calibri"/>
                <a:cs typeface="Calibri"/>
              </a:rPr>
              <a:t>Ionizing</a:t>
            </a:r>
            <a:r>
              <a:rPr sz="2800" spc="20" dirty="0">
                <a:solidFill>
                  <a:srgbClr val="001F5F"/>
                </a:solidFill>
                <a:latin typeface="Calibri"/>
                <a:cs typeface="Calibri"/>
              </a:rPr>
              <a:t> </a:t>
            </a:r>
            <a:r>
              <a:rPr sz="2800" spc="-10" dirty="0">
                <a:solidFill>
                  <a:srgbClr val="001F5F"/>
                </a:solidFill>
                <a:latin typeface="Calibri"/>
                <a:cs typeface="Calibri"/>
              </a:rPr>
              <a:t>radiation</a:t>
            </a:r>
            <a:r>
              <a:rPr sz="2800" spc="20" dirty="0">
                <a:solidFill>
                  <a:srgbClr val="001F5F"/>
                </a:solidFill>
                <a:latin typeface="Calibri"/>
                <a:cs typeface="Calibri"/>
              </a:rPr>
              <a:t> </a:t>
            </a:r>
            <a:r>
              <a:rPr sz="2800" spc="-5" dirty="0">
                <a:solidFill>
                  <a:srgbClr val="001F5F"/>
                </a:solidFill>
                <a:latin typeface="Calibri"/>
                <a:cs typeface="Calibri"/>
              </a:rPr>
              <a:t>is</a:t>
            </a:r>
            <a:r>
              <a:rPr sz="2800" dirty="0">
                <a:solidFill>
                  <a:srgbClr val="001F5F"/>
                </a:solidFill>
                <a:latin typeface="Calibri"/>
                <a:cs typeface="Calibri"/>
              </a:rPr>
              <a:t> </a:t>
            </a:r>
            <a:r>
              <a:rPr sz="2800" spc="-10" dirty="0">
                <a:solidFill>
                  <a:srgbClr val="001F5F"/>
                </a:solidFill>
                <a:latin typeface="Calibri"/>
                <a:cs typeface="Calibri"/>
              </a:rPr>
              <a:t>produced</a:t>
            </a:r>
            <a:r>
              <a:rPr sz="2800" spc="10" dirty="0">
                <a:solidFill>
                  <a:srgbClr val="001F5F"/>
                </a:solidFill>
                <a:latin typeface="Calibri"/>
                <a:cs typeface="Calibri"/>
              </a:rPr>
              <a:t> </a:t>
            </a:r>
            <a:r>
              <a:rPr sz="2800" spc="-10" dirty="0">
                <a:solidFill>
                  <a:srgbClr val="001F5F"/>
                </a:solidFill>
                <a:latin typeface="Calibri"/>
                <a:cs typeface="Calibri"/>
              </a:rPr>
              <a:t>by</a:t>
            </a:r>
            <a:r>
              <a:rPr sz="2800" spc="-5" dirty="0">
                <a:solidFill>
                  <a:srgbClr val="001F5F"/>
                </a:solidFill>
                <a:latin typeface="Calibri"/>
                <a:cs typeface="Calibri"/>
              </a:rPr>
              <a:t> </a:t>
            </a:r>
            <a:r>
              <a:rPr sz="2800" b="1" spc="-10" dirty="0">
                <a:solidFill>
                  <a:srgbClr val="FF0000"/>
                </a:solidFill>
                <a:latin typeface="Calibri"/>
                <a:cs typeface="Calibri"/>
              </a:rPr>
              <a:t>unstable</a:t>
            </a:r>
            <a:r>
              <a:rPr sz="2800" b="1" spc="-25" dirty="0">
                <a:solidFill>
                  <a:srgbClr val="FF0000"/>
                </a:solidFill>
                <a:latin typeface="Calibri"/>
                <a:cs typeface="Calibri"/>
              </a:rPr>
              <a:t> </a:t>
            </a:r>
            <a:r>
              <a:rPr sz="2800" b="1" spc="-10" dirty="0">
                <a:solidFill>
                  <a:srgbClr val="FF0000"/>
                </a:solidFill>
                <a:latin typeface="Calibri"/>
                <a:cs typeface="Calibri"/>
              </a:rPr>
              <a:t>atoms</a:t>
            </a:r>
            <a:r>
              <a:rPr sz="2800" spc="-10" dirty="0" smtClean="0">
                <a:solidFill>
                  <a:srgbClr val="001F5F"/>
                </a:solidFill>
                <a:latin typeface="Calibri"/>
                <a:cs typeface="Calibri"/>
              </a:rPr>
              <a:t>.</a:t>
            </a:r>
            <a:endParaRPr lang="ar-JO" sz="2000" dirty="0">
              <a:solidFill>
                <a:prstClr val="black"/>
              </a:solidFill>
            </a:endParaRPr>
          </a:p>
          <a:p>
            <a:pPr marL="12700" marR="5080" lvl="0" algn="just">
              <a:lnSpc>
                <a:spcPct val="90000"/>
              </a:lnSpc>
            </a:pPr>
            <a:r>
              <a:rPr lang="ar-JO" sz="2400" dirty="0">
                <a:solidFill>
                  <a:prstClr val="black"/>
                </a:solidFill>
              </a:rPr>
              <a:t>ينتج الإشعاع المؤين عن ذرات غير </a:t>
            </a:r>
            <a:r>
              <a:rPr lang="ar-JO" sz="2400" dirty="0" smtClean="0">
                <a:solidFill>
                  <a:prstClr val="black"/>
                </a:solidFill>
              </a:rPr>
              <a:t>مستقرة</a:t>
            </a:r>
          </a:p>
          <a:p>
            <a:pPr marL="12700" marR="5080" lvl="0" algn="just">
              <a:lnSpc>
                <a:spcPct val="90000"/>
              </a:lnSpc>
            </a:pPr>
            <a:endParaRPr sz="2800" dirty="0">
              <a:latin typeface="Calibri"/>
              <a:cs typeface="Calibri"/>
            </a:endParaRPr>
          </a:p>
          <a:p>
            <a:pPr marL="12700" marR="5080" algn="just" rtl="0">
              <a:lnSpc>
                <a:spcPct val="90000"/>
              </a:lnSpc>
            </a:pPr>
            <a:r>
              <a:rPr sz="2800" spc="-15" dirty="0">
                <a:solidFill>
                  <a:srgbClr val="001F5F"/>
                </a:solidFill>
                <a:latin typeface="Calibri"/>
                <a:cs typeface="Calibri"/>
              </a:rPr>
              <a:t>Unstable</a:t>
            </a:r>
            <a:r>
              <a:rPr sz="2800" spc="-10" dirty="0">
                <a:solidFill>
                  <a:srgbClr val="001F5F"/>
                </a:solidFill>
                <a:latin typeface="Calibri"/>
                <a:cs typeface="Calibri"/>
              </a:rPr>
              <a:t> atoms</a:t>
            </a:r>
            <a:r>
              <a:rPr sz="2800" spc="-5" dirty="0">
                <a:solidFill>
                  <a:srgbClr val="001F5F"/>
                </a:solidFill>
                <a:latin typeface="Calibri"/>
                <a:cs typeface="Calibri"/>
              </a:rPr>
              <a:t> </a:t>
            </a:r>
            <a:r>
              <a:rPr sz="2800" spc="-25" dirty="0">
                <a:solidFill>
                  <a:srgbClr val="001F5F"/>
                </a:solidFill>
                <a:latin typeface="Calibri"/>
                <a:cs typeface="Calibri"/>
              </a:rPr>
              <a:t>differ</a:t>
            </a:r>
            <a:r>
              <a:rPr sz="2800" spc="-20" dirty="0">
                <a:solidFill>
                  <a:srgbClr val="001F5F"/>
                </a:solidFill>
                <a:latin typeface="Calibri"/>
                <a:cs typeface="Calibri"/>
              </a:rPr>
              <a:t> </a:t>
            </a:r>
            <a:r>
              <a:rPr sz="2800" spc="-15" dirty="0">
                <a:solidFill>
                  <a:srgbClr val="001F5F"/>
                </a:solidFill>
                <a:latin typeface="Calibri"/>
                <a:cs typeface="Calibri"/>
              </a:rPr>
              <a:t>from</a:t>
            </a:r>
            <a:r>
              <a:rPr sz="2800" spc="-10" dirty="0">
                <a:solidFill>
                  <a:srgbClr val="001F5F"/>
                </a:solidFill>
                <a:latin typeface="Calibri"/>
                <a:cs typeface="Calibri"/>
              </a:rPr>
              <a:t> </a:t>
            </a:r>
            <a:r>
              <a:rPr sz="2800" spc="-15" dirty="0">
                <a:solidFill>
                  <a:srgbClr val="001F5F"/>
                </a:solidFill>
                <a:latin typeface="Calibri"/>
                <a:cs typeface="Calibri"/>
              </a:rPr>
              <a:t>stable</a:t>
            </a:r>
            <a:r>
              <a:rPr sz="2800" spc="-10" dirty="0">
                <a:solidFill>
                  <a:srgbClr val="001F5F"/>
                </a:solidFill>
                <a:latin typeface="Calibri"/>
                <a:cs typeface="Calibri"/>
              </a:rPr>
              <a:t> atoms</a:t>
            </a:r>
            <a:r>
              <a:rPr sz="2800" spc="-5" dirty="0">
                <a:solidFill>
                  <a:srgbClr val="001F5F"/>
                </a:solidFill>
                <a:latin typeface="Calibri"/>
                <a:cs typeface="Calibri"/>
              </a:rPr>
              <a:t> because</a:t>
            </a:r>
            <a:r>
              <a:rPr sz="2800" dirty="0">
                <a:solidFill>
                  <a:srgbClr val="001F5F"/>
                </a:solidFill>
                <a:latin typeface="Calibri"/>
                <a:cs typeface="Calibri"/>
              </a:rPr>
              <a:t> </a:t>
            </a:r>
            <a:r>
              <a:rPr sz="2800" spc="-10" dirty="0">
                <a:solidFill>
                  <a:srgbClr val="001F5F"/>
                </a:solidFill>
                <a:latin typeface="Calibri"/>
                <a:cs typeface="Calibri"/>
              </a:rPr>
              <a:t>unstable </a:t>
            </a:r>
            <a:r>
              <a:rPr sz="2800" spc="-5" dirty="0">
                <a:solidFill>
                  <a:srgbClr val="001F5F"/>
                </a:solidFill>
                <a:latin typeface="Calibri"/>
                <a:cs typeface="Calibri"/>
              </a:rPr>
              <a:t> </a:t>
            </a:r>
            <a:r>
              <a:rPr sz="2800" spc="-15" dirty="0">
                <a:solidFill>
                  <a:srgbClr val="001F5F"/>
                </a:solidFill>
                <a:latin typeface="Calibri"/>
                <a:cs typeface="Calibri"/>
              </a:rPr>
              <a:t>atoms</a:t>
            </a:r>
            <a:r>
              <a:rPr sz="2800" spc="-10" dirty="0">
                <a:solidFill>
                  <a:srgbClr val="001F5F"/>
                </a:solidFill>
                <a:latin typeface="Calibri"/>
                <a:cs typeface="Calibri"/>
              </a:rPr>
              <a:t> </a:t>
            </a:r>
            <a:r>
              <a:rPr sz="2800" spc="-20" dirty="0">
                <a:solidFill>
                  <a:srgbClr val="001F5F"/>
                </a:solidFill>
                <a:latin typeface="Calibri"/>
                <a:cs typeface="Calibri"/>
              </a:rPr>
              <a:t>have</a:t>
            </a:r>
            <a:r>
              <a:rPr sz="2800" spc="-15" dirty="0">
                <a:solidFill>
                  <a:srgbClr val="001F5F"/>
                </a:solidFill>
                <a:latin typeface="Calibri"/>
                <a:cs typeface="Calibri"/>
              </a:rPr>
              <a:t> </a:t>
            </a:r>
            <a:r>
              <a:rPr sz="2800" dirty="0">
                <a:solidFill>
                  <a:srgbClr val="001F5F"/>
                </a:solidFill>
                <a:latin typeface="Calibri"/>
                <a:cs typeface="Calibri"/>
              </a:rPr>
              <a:t>an </a:t>
            </a:r>
            <a:r>
              <a:rPr sz="2800" b="1" spc="-20" dirty="0">
                <a:solidFill>
                  <a:srgbClr val="FF0000"/>
                </a:solidFill>
                <a:latin typeface="Calibri"/>
                <a:cs typeface="Calibri"/>
              </a:rPr>
              <a:t>excess</a:t>
            </a:r>
            <a:r>
              <a:rPr sz="2800" b="1" spc="680" dirty="0">
                <a:solidFill>
                  <a:srgbClr val="FF0000"/>
                </a:solidFill>
                <a:latin typeface="Calibri"/>
                <a:cs typeface="Calibri"/>
              </a:rPr>
              <a:t> </a:t>
            </a:r>
            <a:r>
              <a:rPr sz="2800" b="1" dirty="0">
                <a:solidFill>
                  <a:srgbClr val="FF0000"/>
                </a:solidFill>
                <a:latin typeface="Calibri"/>
                <a:cs typeface="Calibri"/>
              </a:rPr>
              <a:t>of </a:t>
            </a:r>
            <a:r>
              <a:rPr sz="2800" b="1" spc="-10" dirty="0">
                <a:solidFill>
                  <a:srgbClr val="FF0000"/>
                </a:solidFill>
                <a:latin typeface="Calibri"/>
                <a:cs typeface="Calibri"/>
              </a:rPr>
              <a:t>energy </a:t>
            </a:r>
            <a:r>
              <a:rPr sz="2800" b="1" dirty="0">
                <a:solidFill>
                  <a:srgbClr val="FF0000"/>
                </a:solidFill>
                <a:latin typeface="Calibri"/>
                <a:cs typeface="Calibri"/>
              </a:rPr>
              <a:t>or </a:t>
            </a:r>
            <a:r>
              <a:rPr sz="2800" b="1" spc="-5" dirty="0">
                <a:solidFill>
                  <a:srgbClr val="FF0000"/>
                </a:solidFill>
                <a:latin typeface="Calibri"/>
                <a:cs typeface="Calibri"/>
              </a:rPr>
              <a:t>mass or </a:t>
            </a:r>
            <a:r>
              <a:rPr sz="2800" b="1" dirty="0">
                <a:solidFill>
                  <a:srgbClr val="FF0000"/>
                </a:solidFill>
                <a:latin typeface="Calibri"/>
                <a:cs typeface="Calibri"/>
              </a:rPr>
              <a:t>both</a:t>
            </a:r>
            <a:r>
              <a:rPr sz="2800" dirty="0">
                <a:solidFill>
                  <a:srgbClr val="001F5F"/>
                </a:solidFill>
                <a:latin typeface="Calibri"/>
                <a:cs typeface="Calibri"/>
              </a:rPr>
              <a:t>. </a:t>
            </a:r>
            <a:r>
              <a:rPr sz="2800" spc="-5" dirty="0">
                <a:solidFill>
                  <a:srgbClr val="001F5F"/>
                </a:solidFill>
                <a:latin typeface="Calibri"/>
                <a:cs typeface="Calibri"/>
              </a:rPr>
              <a:t>Radiation </a:t>
            </a:r>
            <a:r>
              <a:rPr sz="2800" dirty="0">
                <a:solidFill>
                  <a:srgbClr val="001F5F"/>
                </a:solidFill>
                <a:latin typeface="Calibri"/>
                <a:cs typeface="Calibri"/>
              </a:rPr>
              <a:t> </a:t>
            </a:r>
            <a:r>
              <a:rPr sz="2800" spc="-10" dirty="0">
                <a:solidFill>
                  <a:srgbClr val="001F5F"/>
                </a:solidFill>
                <a:latin typeface="Calibri"/>
                <a:cs typeface="Calibri"/>
              </a:rPr>
              <a:t>can</a:t>
            </a:r>
            <a:r>
              <a:rPr sz="2800" spc="-5" dirty="0">
                <a:solidFill>
                  <a:srgbClr val="001F5F"/>
                </a:solidFill>
                <a:latin typeface="Calibri"/>
                <a:cs typeface="Calibri"/>
              </a:rPr>
              <a:t> </a:t>
            </a:r>
            <a:r>
              <a:rPr sz="2800" dirty="0">
                <a:solidFill>
                  <a:srgbClr val="001F5F"/>
                </a:solidFill>
                <a:latin typeface="Calibri"/>
                <a:cs typeface="Calibri"/>
              </a:rPr>
              <a:t>also</a:t>
            </a:r>
            <a:r>
              <a:rPr sz="2800" spc="5" dirty="0">
                <a:solidFill>
                  <a:srgbClr val="001F5F"/>
                </a:solidFill>
                <a:latin typeface="Calibri"/>
                <a:cs typeface="Calibri"/>
              </a:rPr>
              <a:t> </a:t>
            </a:r>
            <a:r>
              <a:rPr sz="2800" spc="-5" dirty="0">
                <a:solidFill>
                  <a:srgbClr val="001F5F"/>
                </a:solidFill>
                <a:latin typeface="Calibri"/>
                <a:cs typeface="Calibri"/>
              </a:rPr>
              <a:t>be</a:t>
            </a:r>
            <a:r>
              <a:rPr sz="2800" dirty="0">
                <a:solidFill>
                  <a:srgbClr val="001F5F"/>
                </a:solidFill>
                <a:latin typeface="Calibri"/>
                <a:cs typeface="Calibri"/>
              </a:rPr>
              <a:t> </a:t>
            </a:r>
            <a:r>
              <a:rPr sz="2800" spc="-10" dirty="0">
                <a:solidFill>
                  <a:srgbClr val="001F5F"/>
                </a:solidFill>
                <a:latin typeface="Calibri"/>
                <a:cs typeface="Calibri"/>
              </a:rPr>
              <a:t>produced</a:t>
            </a:r>
            <a:r>
              <a:rPr sz="2800" spc="-5" dirty="0">
                <a:solidFill>
                  <a:srgbClr val="001F5F"/>
                </a:solidFill>
                <a:latin typeface="Calibri"/>
                <a:cs typeface="Calibri"/>
              </a:rPr>
              <a:t> by</a:t>
            </a:r>
            <a:r>
              <a:rPr sz="2800" dirty="0">
                <a:solidFill>
                  <a:srgbClr val="001F5F"/>
                </a:solidFill>
                <a:latin typeface="Calibri"/>
                <a:cs typeface="Calibri"/>
              </a:rPr>
              <a:t> </a:t>
            </a:r>
            <a:r>
              <a:rPr sz="2800" spc="-10" dirty="0">
                <a:solidFill>
                  <a:srgbClr val="001F5F"/>
                </a:solidFill>
                <a:latin typeface="Calibri"/>
                <a:cs typeface="Calibri"/>
              </a:rPr>
              <a:t>high-voltage</a:t>
            </a:r>
            <a:r>
              <a:rPr sz="2800" spc="-5" dirty="0">
                <a:solidFill>
                  <a:srgbClr val="001F5F"/>
                </a:solidFill>
                <a:latin typeface="Calibri"/>
                <a:cs typeface="Calibri"/>
              </a:rPr>
              <a:t> devices</a:t>
            </a:r>
            <a:r>
              <a:rPr sz="2800" dirty="0">
                <a:solidFill>
                  <a:srgbClr val="001F5F"/>
                </a:solidFill>
                <a:latin typeface="Calibri"/>
                <a:cs typeface="Calibri"/>
              </a:rPr>
              <a:t> (e.g.,</a:t>
            </a:r>
            <a:r>
              <a:rPr sz="2800" spc="5" dirty="0">
                <a:solidFill>
                  <a:srgbClr val="001F5F"/>
                </a:solidFill>
                <a:latin typeface="Calibri"/>
                <a:cs typeface="Calibri"/>
              </a:rPr>
              <a:t> </a:t>
            </a:r>
            <a:r>
              <a:rPr sz="2800" spc="-25" dirty="0">
                <a:solidFill>
                  <a:srgbClr val="001F5F"/>
                </a:solidFill>
                <a:latin typeface="Calibri"/>
                <a:cs typeface="Calibri"/>
              </a:rPr>
              <a:t>x-ray </a:t>
            </a:r>
            <a:r>
              <a:rPr sz="2800" spc="-20" dirty="0">
                <a:solidFill>
                  <a:srgbClr val="001F5F"/>
                </a:solidFill>
                <a:latin typeface="Calibri"/>
                <a:cs typeface="Calibri"/>
              </a:rPr>
              <a:t> </a:t>
            </a:r>
            <a:r>
              <a:rPr sz="2800" spc="-5" dirty="0">
                <a:solidFill>
                  <a:srgbClr val="001F5F"/>
                </a:solidFill>
                <a:latin typeface="Calibri"/>
                <a:cs typeface="Calibri"/>
              </a:rPr>
              <a:t>machines</a:t>
            </a:r>
            <a:r>
              <a:rPr sz="3200" spc="-5" dirty="0" smtClean="0">
                <a:solidFill>
                  <a:srgbClr val="001F5F"/>
                </a:solidFill>
                <a:latin typeface="Calibri"/>
                <a:cs typeface="Calibri"/>
              </a:rPr>
              <a:t>).</a:t>
            </a:r>
            <a:endParaRPr lang="ar-JO" sz="2400" dirty="0" smtClean="0"/>
          </a:p>
          <a:p>
            <a:pPr marL="12700" marR="5080" algn="just">
              <a:lnSpc>
                <a:spcPct val="90000"/>
              </a:lnSpc>
            </a:pPr>
            <a:r>
              <a:rPr lang="ar-JO" sz="2400" dirty="0" smtClean="0"/>
              <a:t> تختلف الذرات غير المستقرة عن الذرات المستقرة لأن الذرات غير المستقرة تحتوي على فائض من الطاقة أو الكتلة أو كليهما. يمكن أيضًا إنتاج الإشعاع بواسطة أجهزة عالية الجهد (على سبيل المثال ، أجهزة الأشعة السينية</a:t>
            </a:r>
            <a:endParaRPr sz="24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8867" y="185928"/>
            <a:ext cx="10559796" cy="6237732"/>
          </a:xfrm>
          <a:prstGeom prst="rect">
            <a:avLst/>
          </a:prstGeom>
        </p:spPr>
      </p:pic>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20071" y="762000"/>
            <a:ext cx="10967129" cy="3773149"/>
          </a:xfrm>
          <a:prstGeom prst="rect">
            <a:avLst/>
          </a:prstGeom>
        </p:spPr>
        <p:txBody>
          <a:bodyPr vert="horz" wrap="square" lIns="0" tIns="12700" rIns="0" bIns="0" rtlCol="0">
            <a:spAutoFit/>
          </a:bodyPr>
          <a:lstStyle/>
          <a:p>
            <a:pPr marL="12700" algn="just" rtl="0">
              <a:lnSpc>
                <a:spcPct val="100000"/>
              </a:lnSpc>
              <a:spcBef>
                <a:spcPts val="100"/>
              </a:spcBef>
            </a:pPr>
            <a:r>
              <a:rPr sz="2800" b="1" spc="-30" dirty="0">
                <a:solidFill>
                  <a:srgbClr val="001F5F"/>
                </a:solidFill>
                <a:latin typeface="Calibri"/>
                <a:cs typeface="Calibri"/>
              </a:rPr>
              <a:t>Atoms</a:t>
            </a:r>
            <a:r>
              <a:rPr sz="2800" b="1" spc="-15" dirty="0">
                <a:solidFill>
                  <a:srgbClr val="001F5F"/>
                </a:solidFill>
                <a:latin typeface="Calibri"/>
                <a:cs typeface="Calibri"/>
              </a:rPr>
              <a:t> </a:t>
            </a:r>
            <a:r>
              <a:rPr sz="2800" b="1" spc="-5" dirty="0">
                <a:solidFill>
                  <a:srgbClr val="001F5F"/>
                </a:solidFill>
                <a:latin typeface="Calibri"/>
                <a:cs typeface="Calibri"/>
              </a:rPr>
              <a:t>with</a:t>
            </a:r>
            <a:r>
              <a:rPr sz="2800" b="1" spc="5" dirty="0">
                <a:solidFill>
                  <a:srgbClr val="001F5F"/>
                </a:solidFill>
                <a:latin typeface="Calibri"/>
                <a:cs typeface="Calibri"/>
              </a:rPr>
              <a:t> </a:t>
            </a:r>
            <a:r>
              <a:rPr sz="2800" b="1" spc="-10" dirty="0">
                <a:solidFill>
                  <a:srgbClr val="001F5F"/>
                </a:solidFill>
                <a:latin typeface="Calibri"/>
                <a:cs typeface="Calibri"/>
              </a:rPr>
              <a:t>unstable</a:t>
            </a:r>
            <a:r>
              <a:rPr sz="2800" b="1" dirty="0">
                <a:solidFill>
                  <a:srgbClr val="001F5F"/>
                </a:solidFill>
                <a:latin typeface="Calibri"/>
                <a:cs typeface="Calibri"/>
              </a:rPr>
              <a:t> nuclei</a:t>
            </a:r>
            <a:r>
              <a:rPr sz="2800" b="1" spc="15" dirty="0">
                <a:solidFill>
                  <a:srgbClr val="001F5F"/>
                </a:solidFill>
                <a:latin typeface="Calibri"/>
                <a:cs typeface="Calibri"/>
              </a:rPr>
              <a:t> </a:t>
            </a:r>
            <a:r>
              <a:rPr sz="2800" b="1" spc="-15" dirty="0">
                <a:solidFill>
                  <a:srgbClr val="001F5F"/>
                </a:solidFill>
                <a:latin typeface="Calibri"/>
                <a:cs typeface="Calibri"/>
              </a:rPr>
              <a:t>are</a:t>
            </a:r>
            <a:r>
              <a:rPr sz="2800" b="1" spc="-35" dirty="0">
                <a:solidFill>
                  <a:srgbClr val="001F5F"/>
                </a:solidFill>
                <a:latin typeface="Calibri"/>
                <a:cs typeface="Calibri"/>
              </a:rPr>
              <a:t> </a:t>
            </a:r>
            <a:r>
              <a:rPr sz="2800" b="1" dirty="0">
                <a:solidFill>
                  <a:srgbClr val="001F5F"/>
                </a:solidFill>
                <a:latin typeface="Calibri"/>
                <a:cs typeface="Calibri"/>
              </a:rPr>
              <a:t>said</a:t>
            </a:r>
            <a:r>
              <a:rPr sz="2800" b="1" spc="-5" dirty="0">
                <a:solidFill>
                  <a:srgbClr val="001F5F"/>
                </a:solidFill>
                <a:latin typeface="Calibri"/>
                <a:cs typeface="Calibri"/>
              </a:rPr>
              <a:t> </a:t>
            </a:r>
            <a:r>
              <a:rPr sz="2800" b="1" spc="-20" dirty="0">
                <a:solidFill>
                  <a:srgbClr val="001F5F"/>
                </a:solidFill>
                <a:latin typeface="Calibri"/>
                <a:cs typeface="Calibri"/>
              </a:rPr>
              <a:t>to</a:t>
            </a:r>
            <a:r>
              <a:rPr sz="2800" b="1" spc="-5" dirty="0">
                <a:solidFill>
                  <a:srgbClr val="001F5F"/>
                </a:solidFill>
                <a:latin typeface="Calibri"/>
                <a:cs typeface="Calibri"/>
              </a:rPr>
              <a:t> </a:t>
            </a:r>
            <a:r>
              <a:rPr sz="2800" b="1" dirty="0">
                <a:solidFill>
                  <a:srgbClr val="001F5F"/>
                </a:solidFill>
                <a:latin typeface="Calibri"/>
                <a:cs typeface="Calibri"/>
              </a:rPr>
              <a:t>be</a:t>
            </a:r>
            <a:r>
              <a:rPr sz="2800" b="1" spc="5" dirty="0">
                <a:solidFill>
                  <a:srgbClr val="001F5F"/>
                </a:solidFill>
                <a:latin typeface="Calibri"/>
                <a:cs typeface="Calibri"/>
              </a:rPr>
              <a:t> </a:t>
            </a:r>
            <a:r>
              <a:rPr sz="2800" b="1" spc="-10" dirty="0">
                <a:solidFill>
                  <a:srgbClr val="001F5F"/>
                </a:solidFill>
                <a:latin typeface="Calibri"/>
                <a:cs typeface="Calibri"/>
              </a:rPr>
              <a:t>radioactive</a:t>
            </a:r>
            <a:r>
              <a:rPr sz="2800" spc="-10" dirty="0">
                <a:solidFill>
                  <a:srgbClr val="001F5F"/>
                </a:solidFill>
                <a:latin typeface="Calibri"/>
                <a:cs typeface="Calibri"/>
              </a:rPr>
              <a:t>.</a:t>
            </a:r>
            <a:endParaRPr sz="2800" dirty="0">
              <a:latin typeface="Calibri"/>
              <a:cs typeface="Calibri"/>
            </a:endParaRPr>
          </a:p>
          <a:p>
            <a:pPr>
              <a:lnSpc>
                <a:spcPct val="100000"/>
              </a:lnSpc>
              <a:spcBef>
                <a:spcPts val="15"/>
              </a:spcBef>
            </a:pPr>
            <a:r>
              <a:rPr lang="ar-JO" sz="2800" dirty="0">
                <a:solidFill>
                  <a:prstClr val="black"/>
                </a:solidFill>
              </a:rPr>
              <a:t>يقال إن الذرات ذات النوى غير المستقرة </a:t>
            </a:r>
            <a:r>
              <a:rPr lang="ar-JO" sz="2800" dirty="0" smtClean="0">
                <a:solidFill>
                  <a:prstClr val="black"/>
                </a:solidFill>
              </a:rPr>
              <a:t>مشعة</a:t>
            </a:r>
          </a:p>
          <a:p>
            <a:pPr>
              <a:lnSpc>
                <a:spcPct val="100000"/>
              </a:lnSpc>
              <a:spcBef>
                <a:spcPts val="15"/>
              </a:spcBef>
            </a:pPr>
            <a:endParaRPr sz="2800" dirty="0">
              <a:latin typeface="Calibri"/>
              <a:cs typeface="Calibri"/>
            </a:endParaRPr>
          </a:p>
          <a:p>
            <a:pPr marL="12700" marR="5080" algn="just" rtl="0">
              <a:lnSpc>
                <a:spcPts val="3890"/>
              </a:lnSpc>
            </a:pPr>
            <a:r>
              <a:rPr sz="2800" dirty="0">
                <a:solidFill>
                  <a:srgbClr val="001F5F"/>
                </a:solidFill>
                <a:latin typeface="Calibri"/>
                <a:cs typeface="Calibri"/>
              </a:rPr>
              <a:t>In </a:t>
            </a:r>
            <a:r>
              <a:rPr sz="2800" spc="-20" dirty="0">
                <a:solidFill>
                  <a:srgbClr val="001F5F"/>
                </a:solidFill>
                <a:latin typeface="Calibri"/>
                <a:cs typeface="Calibri"/>
              </a:rPr>
              <a:t>order </a:t>
            </a:r>
            <a:r>
              <a:rPr sz="2800" spc="-25" dirty="0">
                <a:solidFill>
                  <a:srgbClr val="001F5F"/>
                </a:solidFill>
                <a:latin typeface="Calibri"/>
                <a:cs typeface="Calibri"/>
              </a:rPr>
              <a:t>to </a:t>
            </a:r>
            <a:r>
              <a:rPr sz="2800" spc="-15" dirty="0">
                <a:solidFill>
                  <a:srgbClr val="001F5F"/>
                </a:solidFill>
                <a:latin typeface="Calibri"/>
                <a:cs typeface="Calibri"/>
              </a:rPr>
              <a:t>reach </a:t>
            </a:r>
            <a:r>
              <a:rPr sz="2800" spc="-40" dirty="0">
                <a:solidFill>
                  <a:srgbClr val="001F5F"/>
                </a:solidFill>
                <a:latin typeface="Calibri"/>
                <a:cs typeface="Calibri"/>
              </a:rPr>
              <a:t>stability, </a:t>
            </a:r>
            <a:r>
              <a:rPr sz="2800" spc="-10" dirty="0">
                <a:solidFill>
                  <a:srgbClr val="001F5F"/>
                </a:solidFill>
                <a:latin typeface="Calibri"/>
                <a:cs typeface="Calibri"/>
              </a:rPr>
              <a:t>these </a:t>
            </a:r>
            <a:r>
              <a:rPr sz="2800" spc="-20" dirty="0">
                <a:solidFill>
                  <a:srgbClr val="001F5F"/>
                </a:solidFill>
                <a:latin typeface="Calibri"/>
                <a:cs typeface="Calibri"/>
              </a:rPr>
              <a:t>atoms </a:t>
            </a:r>
            <a:r>
              <a:rPr sz="2800" spc="-10" dirty="0">
                <a:solidFill>
                  <a:srgbClr val="001F5F"/>
                </a:solidFill>
                <a:latin typeface="Calibri"/>
                <a:cs typeface="Calibri"/>
              </a:rPr>
              <a:t>give </a:t>
            </a:r>
            <a:r>
              <a:rPr sz="2800" spc="-70" dirty="0">
                <a:solidFill>
                  <a:srgbClr val="001F5F"/>
                </a:solidFill>
                <a:latin typeface="Calibri"/>
                <a:cs typeface="Calibri"/>
              </a:rPr>
              <a:t>off, </a:t>
            </a:r>
            <a:r>
              <a:rPr sz="2800" spc="-5" dirty="0">
                <a:solidFill>
                  <a:srgbClr val="001F5F"/>
                </a:solidFill>
                <a:latin typeface="Calibri"/>
                <a:cs typeface="Calibri"/>
              </a:rPr>
              <a:t>or emit, </a:t>
            </a:r>
            <a:r>
              <a:rPr sz="2800" dirty="0">
                <a:solidFill>
                  <a:srgbClr val="001F5F"/>
                </a:solidFill>
                <a:latin typeface="Calibri"/>
                <a:cs typeface="Calibri"/>
              </a:rPr>
              <a:t> the </a:t>
            </a:r>
            <a:r>
              <a:rPr sz="2800" spc="-25" dirty="0">
                <a:solidFill>
                  <a:srgbClr val="001F5F"/>
                </a:solidFill>
                <a:latin typeface="Calibri"/>
                <a:cs typeface="Calibri"/>
              </a:rPr>
              <a:t>excess </a:t>
            </a:r>
            <a:r>
              <a:rPr sz="2800" spc="-10" dirty="0">
                <a:solidFill>
                  <a:srgbClr val="001F5F"/>
                </a:solidFill>
                <a:latin typeface="Calibri"/>
                <a:cs typeface="Calibri"/>
              </a:rPr>
              <a:t>energy </a:t>
            </a:r>
            <a:r>
              <a:rPr sz="2800" spc="-5" dirty="0">
                <a:solidFill>
                  <a:srgbClr val="001F5F"/>
                </a:solidFill>
                <a:latin typeface="Calibri"/>
                <a:cs typeface="Calibri"/>
              </a:rPr>
              <a:t>or mass. </a:t>
            </a:r>
            <a:r>
              <a:rPr sz="2800" b="1" dirty="0">
                <a:solidFill>
                  <a:srgbClr val="001F5F"/>
                </a:solidFill>
                <a:latin typeface="Calibri"/>
                <a:cs typeface="Calibri"/>
              </a:rPr>
              <a:t>These </a:t>
            </a:r>
            <a:r>
              <a:rPr sz="2800" b="1" spc="-5" dirty="0">
                <a:solidFill>
                  <a:srgbClr val="001F5F"/>
                </a:solidFill>
                <a:latin typeface="Calibri"/>
                <a:cs typeface="Calibri"/>
              </a:rPr>
              <a:t>emissions </a:t>
            </a:r>
            <a:r>
              <a:rPr sz="2800" b="1" spc="-15" dirty="0">
                <a:solidFill>
                  <a:srgbClr val="001F5F"/>
                </a:solidFill>
                <a:latin typeface="Calibri"/>
                <a:cs typeface="Calibri"/>
              </a:rPr>
              <a:t>are </a:t>
            </a:r>
            <a:r>
              <a:rPr sz="2800" b="1" spc="-10" dirty="0">
                <a:solidFill>
                  <a:srgbClr val="001F5F"/>
                </a:solidFill>
                <a:latin typeface="Calibri"/>
                <a:cs typeface="Calibri"/>
              </a:rPr>
              <a:t>called </a:t>
            </a:r>
            <a:r>
              <a:rPr sz="2800" b="1" spc="-5" dirty="0">
                <a:solidFill>
                  <a:srgbClr val="001F5F"/>
                </a:solidFill>
                <a:latin typeface="Calibri"/>
                <a:cs typeface="Calibri"/>
              </a:rPr>
              <a:t> </a:t>
            </a:r>
            <a:r>
              <a:rPr sz="2800" b="1" spc="-15" dirty="0">
                <a:solidFill>
                  <a:srgbClr val="001F5F"/>
                </a:solidFill>
                <a:latin typeface="Calibri"/>
                <a:cs typeface="Calibri"/>
              </a:rPr>
              <a:t>radiation</a:t>
            </a:r>
            <a:r>
              <a:rPr sz="2800" spc="-15" dirty="0" smtClean="0">
                <a:solidFill>
                  <a:srgbClr val="001F5F"/>
                </a:solidFill>
                <a:latin typeface="Calibri"/>
                <a:cs typeface="Calibri"/>
              </a:rPr>
              <a:t>.</a:t>
            </a:r>
            <a:endParaRPr lang="en-US" sz="2800" spc="-15" dirty="0" smtClean="0">
              <a:solidFill>
                <a:srgbClr val="001F5F"/>
              </a:solidFill>
              <a:latin typeface="Calibri"/>
              <a:cs typeface="Calibri"/>
            </a:endParaRPr>
          </a:p>
          <a:p>
            <a:pPr marL="12700" marR="5080" algn="just">
              <a:lnSpc>
                <a:spcPts val="3890"/>
              </a:lnSpc>
            </a:pPr>
            <a:r>
              <a:rPr lang="ar-JO" sz="2800" dirty="0" smtClean="0"/>
              <a:t>..</a:t>
            </a:r>
          </a:p>
          <a:p>
            <a:pPr marL="12700" marR="5080" algn="just">
              <a:lnSpc>
                <a:spcPts val="3890"/>
              </a:lnSpc>
            </a:pPr>
            <a:r>
              <a:rPr lang="ar-JO" sz="2800" dirty="0" smtClean="0"/>
              <a:t> من أجل الوصول إلى الاستقرار ، تطلق هذه الذرات ، أو تنبعث ، الطاقة أو الكتلة الزائدة. تسمى هذه الانبعاثات بالإشعاع</a:t>
            </a:r>
            <a:endParaRPr sz="2800" dirty="0">
              <a:latin typeface="Calibri"/>
              <a:cs typeface="Calibri"/>
            </a:endParaRPr>
          </a:p>
        </p:txBody>
      </p:sp>
      <p:pic>
        <p:nvPicPr>
          <p:cNvPr id="3" name="object 3"/>
          <p:cNvPicPr/>
          <p:nvPr/>
        </p:nvPicPr>
        <p:blipFill>
          <a:blip r:embed="rId2" cstate="print"/>
          <a:stretch>
            <a:fillRect/>
          </a:stretch>
        </p:blipFill>
        <p:spPr>
          <a:xfrm>
            <a:off x="761999" y="4502863"/>
            <a:ext cx="3013391" cy="2294837"/>
          </a:xfrm>
          <a:prstGeom prst="rect">
            <a:avLst/>
          </a:prstGeom>
        </p:spPr>
      </p:pic>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a:spLocks noGrp="1"/>
          </p:cNvSpPr>
          <p:nvPr>
            <p:ph type="title"/>
          </p:nvPr>
        </p:nvSpPr>
        <p:spPr>
          <a:xfrm>
            <a:off x="916939" y="308228"/>
            <a:ext cx="10358120" cy="673069"/>
          </a:xfrm>
          <a:prstGeom prst="rect">
            <a:avLst/>
          </a:prstGeom>
        </p:spPr>
        <p:txBody>
          <a:bodyPr vert="horz" wrap="square" lIns="0" tIns="88900" rIns="0" bIns="0" rtlCol="0">
            <a:spAutoFit/>
          </a:bodyPr>
          <a:lstStyle/>
          <a:p>
            <a:pPr marL="12700" marR="5080">
              <a:lnSpc>
                <a:spcPts val="4750"/>
              </a:lnSpc>
              <a:spcBef>
                <a:spcPts val="700"/>
              </a:spcBef>
            </a:pPr>
            <a:r>
              <a:rPr sz="3600" spc="-5" dirty="0">
                <a:solidFill>
                  <a:srgbClr val="006FC0"/>
                </a:solidFill>
              </a:rPr>
              <a:t>Ionizing</a:t>
            </a:r>
            <a:r>
              <a:rPr sz="3600" spc="-15" dirty="0">
                <a:solidFill>
                  <a:srgbClr val="006FC0"/>
                </a:solidFill>
              </a:rPr>
              <a:t> </a:t>
            </a:r>
            <a:r>
              <a:rPr sz="3600" dirty="0">
                <a:solidFill>
                  <a:srgbClr val="006FC0"/>
                </a:solidFill>
              </a:rPr>
              <a:t>radiation</a:t>
            </a:r>
            <a:r>
              <a:rPr sz="3600" spc="-40" dirty="0">
                <a:solidFill>
                  <a:srgbClr val="006FC0"/>
                </a:solidFill>
              </a:rPr>
              <a:t> </a:t>
            </a:r>
            <a:r>
              <a:rPr sz="3600" dirty="0">
                <a:solidFill>
                  <a:srgbClr val="006FC0"/>
                </a:solidFill>
              </a:rPr>
              <a:t>consist</a:t>
            </a:r>
            <a:r>
              <a:rPr sz="3600" spc="-25" dirty="0">
                <a:solidFill>
                  <a:srgbClr val="006FC0"/>
                </a:solidFill>
              </a:rPr>
              <a:t> </a:t>
            </a:r>
            <a:r>
              <a:rPr sz="3600" dirty="0">
                <a:solidFill>
                  <a:srgbClr val="006FC0"/>
                </a:solidFill>
              </a:rPr>
              <a:t>of</a:t>
            </a:r>
            <a:r>
              <a:rPr sz="3600" spc="235" dirty="0">
                <a:solidFill>
                  <a:srgbClr val="006FC0"/>
                </a:solidFill>
              </a:rPr>
              <a:t> </a:t>
            </a:r>
            <a:r>
              <a:rPr sz="3600" spc="-25" dirty="0">
                <a:solidFill>
                  <a:srgbClr val="006FC0"/>
                </a:solidFill>
              </a:rPr>
              <a:t>two </a:t>
            </a:r>
            <a:r>
              <a:rPr sz="3600" spc="-1455" dirty="0">
                <a:solidFill>
                  <a:srgbClr val="006FC0"/>
                </a:solidFill>
              </a:rPr>
              <a:t> </a:t>
            </a:r>
            <a:r>
              <a:rPr sz="3600" dirty="0">
                <a:solidFill>
                  <a:srgbClr val="006FC0"/>
                </a:solidFill>
              </a:rPr>
              <a:t>types:</a:t>
            </a:r>
            <a:endParaRPr sz="3600" dirty="0"/>
          </a:p>
        </p:txBody>
      </p:sp>
      <p:sp>
        <p:nvSpPr>
          <p:cNvPr id="3" name="object 3"/>
          <p:cNvSpPr txBox="1"/>
          <p:nvPr/>
        </p:nvSpPr>
        <p:spPr>
          <a:xfrm>
            <a:off x="916938" y="1274018"/>
            <a:ext cx="10360025" cy="5627823"/>
          </a:xfrm>
          <a:prstGeom prst="rect">
            <a:avLst/>
          </a:prstGeom>
        </p:spPr>
        <p:txBody>
          <a:bodyPr vert="horz" wrap="square" lIns="0" tIns="13335" rIns="0" bIns="0" rtlCol="0">
            <a:spAutoFit/>
          </a:bodyPr>
          <a:lstStyle/>
          <a:p>
            <a:pPr marL="12700" algn="just" rtl="0">
              <a:lnSpc>
                <a:spcPts val="2960"/>
              </a:lnSpc>
              <a:spcBef>
                <a:spcPts val="105"/>
              </a:spcBef>
            </a:pPr>
            <a:r>
              <a:rPr sz="2000" spc="5" dirty="0">
                <a:solidFill>
                  <a:srgbClr val="FF0000"/>
                </a:solidFill>
                <a:latin typeface="Arial Black"/>
                <a:cs typeface="Arial Black"/>
              </a:rPr>
              <a:t>Electromagnetic</a:t>
            </a:r>
            <a:r>
              <a:rPr sz="2000" spc="15" dirty="0">
                <a:solidFill>
                  <a:srgbClr val="FF0000"/>
                </a:solidFill>
                <a:latin typeface="Arial Black"/>
                <a:cs typeface="Arial Black"/>
              </a:rPr>
              <a:t> </a:t>
            </a:r>
            <a:r>
              <a:rPr sz="2000" dirty="0">
                <a:solidFill>
                  <a:srgbClr val="FF0000"/>
                </a:solidFill>
                <a:latin typeface="Arial Black"/>
                <a:cs typeface="Arial Black"/>
              </a:rPr>
              <a:t>radiation</a:t>
            </a:r>
            <a:r>
              <a:rPr sz="2000" spc="-15" dirty="0">
                <a:solidFill>
                  <a:srgbClr val="FF0000"/>
                </a:solidFill>
                <a:latin typeface="Arial Black"/>
                <a:cs typeface="Arial Black"/>
              </a:rPr>
              <a:t> </a:t>
            </a:r>
            <a:r>
              <a:rPr sz="2000" spc="-10" dirty="0">
                <a:solidFill>
                  <a:srgbClr val="001F5F"/>
                </a:solidFill>
                <a:latin typeface="Calibri"/>
                <a:cs typeface="Calibri"/>
              </a:rPr>
              <a:t>(e.g.</a:t>
            </a:r>
            <a:r>
              <a:rPr sz="2000" spc="155" dirty="0">
                <a:solidFill>
                  <a:srgbClr val="001F5F"/>
                </a:solidFill>
                <a:latin typeface="Calibri"/>
                <a:cs typeface="Calibri"/>
              </a:rPr>
              <a:t> </a:t>
            </a:r>
            <a:r>
              <a:rPr sz="2000" spc="-35" dirty="0">
                <a:solidFill>
                  <a:srgbClr val="001F5F"/>
                </a:solidFill>
                <a:latin typeface="Calibri"/>
                <a:cs typeface="Calibri"/>
              </a:rPr>
              <a:t>X-rays</a:t>
            </a:r>
            <a:r>
              <a:rPr sz="2000" spc="160" dirty="0">
                <a:solidFill>
                  <a:srgbClr val="001F5F"/>
                </a:solidFill>
                <a:latin typeface="Calibri"/>
                <a:cs typeface="Calibri"/>
              </a:rPr>
              <a:t> </a:t>
            </a:r>
            <a:r>
              <a:rPr sz="2000" dirty="0">
                <a:solidFill>
                  <a:srgbClr val="001F5F"/>
                </a:solidFill>
                <a:latin typeface="Calibri"/>
                <a:cs typeface="Calibri"/>
              </a:rPr>
              <a:t>&amp;</a:t>
            </a:r>
            <a:r>
              <a:rPr sz="2000" spc="160" dirty="0">
                <a:solidFill>
                  <a:srgbClr val="001F5F"/>
                </a:solidFill>
                <a:latin typeface="Calibri"/>
                <a:cs typeface="Calibri"/>
              </a:rPr>
              <a:t> </a:t>
            </a:r>
            <a:r>
              <a:rPr sz="2000" spc="-25" dirty="0">
                <a:solidFill>
                  <a:srgbClr val="001F5F"/>
                </a:solidFill>
                <a:latin typeface="Calibri"/>
                <a:cs typeface="Calibri"/>
              </a:rPr>
              <a:t>gamma</a:t>
            </a:r>
            <a:r>
              <a:rPr sz="2000" spc="165" dirty="0">
                <a:solidFill>
                  <a:srgbClr val="001F5F"/>
                </a:solidFill>
                <a:latin typeface="Calibri"/>
                <a:cs typeface="Calibri"/>
              </a:rPr>
              <a:t> </a:t>
            </a:r>
            <a:r>
              <a:rPr sz="2000" spc="-35" dirty="0">
                <a:solidFill>
                  <a:srgbClr val="001F5F"/>
                </a:solidFill>
                <a:latin typeface="Calibri"/>
                <a:cs typeface="Calibri"/>
              </a:rPr>
              <a:t>rays).</a:t>
            </a:r>
            <a:r>
              <a:rPr sz="2000" spc="150" dirty="0">
                <a:solidFill>
                  <a:srgbClr val="001F5F"/>
                </a:solidFill>
                <a:latin typeface="Calibri"/>
                <a:cs typeface="Calibri"/>
              </a:rPr>
              <a:t> </a:t>
            </a:r>
            <a:r>
              <a:rPr sz="2000" spc="-15" dirty="0">
                <a:solidFill>
                  <a:srgbClr val="001F5F"/>
                </a:solidFill>
                <a:latin typeface="Calibri"/>
                <a:cs typeface="Calibri"/>
              </a:rPr>
              <a:t>They</a:t>
            </a:r>
            <a:endParaRPr sz="2000" dirty="0">
              <a:latin typeface="Calibri"/>
              <a:cs typeface="Calibri"/>
            </a:endParaRPr>
          </a:p>
          <a:p>
            <a:pPr marL="12700" marR="6350" algn="just" rtl="0">
              <a:lnSpc>
                <a:spcPct val="70000"/>
              </a:lnSpc>
              <a:spcBef>
                <a:spcPts val="520"/>
              </a:spcBef>
            </a:pPr>
            <a:r>
              <a:rPr sz="2000" spc="-5" dirty="0">
                <a:solidFill>
                  <a:srgbClr val="001F5F"/>
                </a:solidFill>
                <a:latin typeface="Calibri"/>
                <a:cs typeface="Calibri"/>
              </a:rPr>
              <a:t>possess </a:t>
            </a:r>
            <a:r>
              <a:rPr sz="2000" spc="-10" dirty="0">
                <a:solidFill>
                  <a:srgbClr val="001F5F"/>
                </a:solidFill>
                <a:latin typeface="Calibri"/>
                <a:cs typeface="Calibri"/>
              </a:rPr>
              <a:t>no </a:t>
            </a:r>
            <a:r>
              <a:rPr sz="2000" spc="-5" dirty="0">
                <a:solidFill>
                  <a:srgbClr val="001F5F"/>
                </a:solidFill>
                <a:latin typeface="Calibri"/>
                <a:cs typeface="Calibri"/>
              </a:rPr>
              <a:t>mass, </a:t>
            </a:r>
            <a:r>
              <a:rPr sz="2000" spc="-10" dirty="0">
                <a:solidFill>
                  <a:srgbClr val="001F5F"/>
                </a:solidFill>
                <a:latin typeface="Calibri"/>
                <a:cs typeface="Calibri"/>
              </a:rPr>
              <a:t>no </a:t>
            </a:r>
            <a:r>
              <a:rPr sz="2000" spc="-15" dirty="0">
                <a:solidFill>
                  <a:srgbClr val="001F5F"/>
                </a:solidFill>
                <a:latin typeface="Calibri"/>
                <a:cs typeface="Calibri"/>
              </a:rPr>
              <a:t>charge </a:t>
            </a:r>
            <a:r>
              <a:rPr sz="2000" spc="-5" dirty="0">
                <a:solidFill>
                  <a:srgbClr val="001F5F"/>
                </a:solidFill>
                <a:latin typeface="Calibri"/>
                <a:cs typeface="Calibri"/>
              </a:rPr>
              <a:t>and </a:t>
            </a:r>
            <a:r>
              <a:rPr sz="2000" spc="-15" dirty="0">
                <a:solidFill>
                  <a:srgbClr val="001F5F"/>
                </a:solidFill>
                <a:latin typeface="Calibri"/>
                <a:cs typeface="Calibri"/>
              </a:rPr>
              <a:t>are </a:t>
            </a:r>
            <a:r>
              <a:rPr sz="2000" spc="-20" dirty="0">
                <a:solidFill>
                  <a:srgbClr val="001F5F"/>
                </a:solidFill>
                <a:latin typeface="Calibri"/>
                <a:cs typeface="Calibri"/>
              </a:rPr>
              <a:t>characterized </a:t>
            </a:r>
            <a:r>
              <a:rPr sz="2000" spc="-15" dirty="0">
                <a:solidFill>
                  <a:srgbClr val="001F5F"/>
                </a:solidFill>
                <a:latin typeface="Calibri"/>
                <a:cs typeface="Calibri"/>
              </a:rPr>
              <a:t>by extremely </a:t>
            </a:r>
            <a:r>
              <a:rPr sz="2000" spc="-5" dirty="0">
                <a:solidFill>
                  <a:srgbClr val="001F5F"/>
                </a:solidFill>
                <a:latin typeface="Calibri"/>
                <a:cs typeface="Calibri"/>
              </a:rPr>
              <a:t>short </a:t>
            </a:r>
            <a:r>
              <a:rPr sz="2000" spc="-645" dirty="0">
                <a:solidFill>
                  <a:srgbClr val="001F5F"/>
                </a:solidFill>
                <a:latin typeface="Calibri"/>
                <a:cs typeface="Calibri"/>
              </a:rPr>
              <a:t> </a:t>
            </a:r>
            <a:r>
              <a:rPr sz="2000" spc="-30" dirty="0">
                <a:solidFill>
                  <a:srgbClr val="001F5F"/>
                </a:solidFill>
                <a:latin typeface="Calibri"/>
                <a:cs typeface="Calibri"/>
              </a:rPr>
              <a:t>wave</a:t>
            </a:r>
            <a:r>
              <a:rPr sz="2000" spc="-15" dirty="0">
                <a:solidFill>
                  <a:srgbClr val="001F5F"/>
                </a:solidFill>
                <a:latin typeface="Calibri"/>
                <a:cs typeface="Calibri"/>
              </a:rPr>
              <a:t> </a:t>
            </a:r>
            <a:r>
              <a:rPr sz="2000" spc="-10" dirty="0">
                <a:solidFill>
                  <a:srgbClr val="001F5F"/>
                </a:solidFill>
                <a:latin typeface="Calibri"/>
                <a:cs typeface="Calibri"/>
              </a:rPr>
              <a:t>length</a:t>
            </a:r>
            <a:r>
              <a:rPr sz="2000" spc="-30" dirty="0">
                <a:solidFill>
                  <a:srgbClr val="001F5F"/>
                </a:solidFill>
                <a:latin typeface="Calibri"/>
                <a:cs typeface="Calibri"/>
              </a:rPr>
              <a:t> </a:t>
            </a:r>
            <a:r>
              <a:rPr sz="2000" dirty="0">
                <a:solidFill>
                  <a:srgbClr val="001F5F"/>
                </a:solidFill>
                <a:latin typeface="Calibri"/>
                <a:cs typeface="Calibri"/>
              </a:rPr>
              <a:t>and</a:t>
            </a:r>
            <a:r>
              <a:rPr sz="2000" spc="-15" dirty="0">
                <a:solidFill>
                  <a:srgbClr val="001F5F"/>
                </a:solidFill>
                <a:latin typeface="Calibri"/>
                <a:cs typeface="Calibri"/>
              </a:rPr>
              <a:t> </a:t>
            </a:r>
            <a:r>
              <a:rPr sz="2000" spc="-5" dirty="0">
                <a:solidFill>
                  <a:srgbClr val="001F5F"/>
                </a:solidFill>
                <a:latin typeface="Calibri"/>
                <a:cs typeface="Calibri"/>
              </a:rPr>
              <a:t>high</a:t>
            </a:r>
            <a:r>
              <a:rPr sz="2000" spc="-15" dirty="0">
                <a:solidFill>
                  <a:srgbClr val="001F5F"/>
                </a:solidFill>
                <a:latin typeface="Calibri"/>
                <a:cs typeface="Calibri"/>
              </a:rPr>
              <a:t> </a:t>
            </a:r>
            <a:r>
              <a:rPr sz="2000" spc="-10" dirty="0">
                <a:solidFill>
                  <a:srgbClr val="001F5F"/>
                </a:solidFill>
                <a:latin typeface="Calibri"/>
                <a:cs typeface="Calibri"/>
              </a:rPr>
              <a:t>energy</a:t>
            </a:r>
            <a:r>
              <a:rPr sz="2000" spc="-20" dirty="0">
                <a:solidFill>
                  <a:srgbClr val="001F5F"/>
                </a:solidFill>
                <a:latin typeface="Calibri"/>
                <a:cs typeface="Calibri"/>
              </a:rPr>
              <a:t> </a:t>
            </a:r>
            <a:r>
              <a:rPr sz="2000" dirty="0">
                <a:solidFill>
                  <a:srgbClr val="001F5F"/>
                </a:solidFill>
                <a:latin typeface="Calibri"/>
                <a:cs typeface="Calibri"/>
              </a:rPr>
              <a:t>&amp;</a:t>
            </a:r>
            <a:r>
              <a:rPr sz="2000" spc="-15" dirty="0">
                <a:solidFill>
                  <a:srgbClr val="001F5F"/>
                </a:solidFill>
                <a:latin typeface="Calibri"/>
                <a:cs typeface="Calibri"/>
              </a:rPr>
              <a:t> </a:t>
            </a:r>
            <a:r>
              <a:rPr sz="2000" spc="-10" dirty="0">
                <a:solidFill>
                  <a:srgbClr val="001F5F"/>
                </a:solidFill>
                <a:latin typeface="Calibri"/>
                <a:cs typeface="Calibri"/>
              </a:rPr>
              <a:t>frequency</a:t>
            </a:r>
            <a:r>
              <a:rPr sz="2000" spc="-10" dirty="0" smtClean="0">
                <a:solidFill>
                  <a:srgbClr val="001F5F"/>
                </a:solidFill>
                <a:latin typeface="Calibri"/>
                <a:cs typeface="Calibri"/>
              </a:rPr>
              <a:t>).</a:t>
            </a:r>
            <a:endParaRPr lang="en-US" sz="2000" spc="-10" dirty="0" smtClean="0">
              <a:solidFill>
                <a:srgbClr val="001F5F"/>
              </a:solidFill>
              <a:latin typeface="Calibri"/>
              <a:cs typeface="Calibri"/>
            </a:endParaRPr>
          </a:p>
          <a:p>
            <a:pPr marL="12700" marR="6350" algn="just">
              <a:lnSpc>
                <a:spcPct val="70000"/>
              </a:lnSpc>
              <a:spcBef>
                <a:spcPts val="520"/>
              </a:spcBef>
            </a:pPr>
            <a:r>
              <a:rPr lang="ar-JO" sz="2000" dirty="0"/>
              <a:t>الإشعاع الكهرومغناطيسي (مثل الأشعة السينية وأشعة جاما). أنهم لا تمتلك كتلة ولا شحنة وتتميز بطول موجة قصير للغاية وطاقة وتردد عالي)</a:t>
            </a:r>
            <a:endParaRPr lang="en-US" sz="2000" spc="-10" dirty="0">
              <a:solidFill>
                <a:srgbClr val="001F5F"/>
              </a:solidFill>
              <a:latin typeface="Calibri"/>
              <a:cs typeface="Calibri"/>
            </a:endParaRPr>
          </a:p>
          <a:p>
            <a:pPr algn="l" rtl="0">
              <a:lnSpc>
                <a:spcPct val="100000"/>
              </a:lnSpc>
              <a:spcBef>
                <a:spcPts val="45"/>
              </a:spcBef>
            </a:pPr>
            <a:endParaRPr sz="2000" dirty="0">
              <a:latin typeface="Calibri"/>
              <a:cs typeface="Calibri"/>
            </a:endParaRPr>
          </a:p>
          <a:p>
            <a:pPr marL="12700" marR="5080" algn="just" rtl="0">
              <a:lnSpc>
                <a:spcPct val="70000"/>
              </a:lnSpc>
              <a:spcBef>
                <a:spcPts val="5"/>
              </a:spcBef>
            </a:pPr>
            <a:r>
              <a:rPr sz="2000" spc="25" dirty="0">
                <a:solidFill>
                  <a:srgbClr val="FF0000"/>
                </a:solidFill>
                <a:latin typeface="Arial Black"/>
                <a:cs typeface="Arial Black"/>
              </a:rPr>
              <a:t>The </a:t>
            </a:r>
            <a:r>
              <a:rPr sz="2000" spc="5" dirty="0">
                <a:solidFill>
                  <a:srgbClr val="FF0000"/>
                </a:solidFill>
                <a:latin typeface="Arial Black"/>
                <a:cs typeface="Arial Black"/>
              </a:rPr>
              <a:t>particulate </a:t>
            </a:r>
            <a:r>
              <a:rPr sz="2000" dirty="0">
                <a:solidFill>
                  <a:srgbClr val="FF0000"/>
                </a:solidFill>
                <a:latin typeface="Arial Black"/>
                <a:cs typeface="Arial Black"/>
              </a:rPr>
              <a:t>radiations</a:t>
            </a:r>
            <a:r>
              <a:rPr sz="2000" dirty="0">
                <a:solidFill>
                  <a:srgbClr val="001F5F"/>
                </a:solidFill>
                <a:latin typeface="Calibri"/>
                <a:cs typeface="Calibri"/>
              </a:rPr>
              <a:t>:</a:t>
            </a:r>
            <a:r>
              <a:rPr sz="2000" spc="5" dirty="0">
                <a:solidFill>
                  <a:srgbClr val="001F5F"/>
                </a:solidFill>
                <a:latin typeface="Calibri"/>
                <a:cs typeface="Calibri"/>
              </a:rPr>
              <a:t> </a:t>
            </a:r>
            <a:r>
              <a:rPr sz="2000" spc="-15" dirty="0">
                <a:solidFill>
                  <a:srgbClr val="001F5F"/>
                </a:solidFill>
                <a:latin typeface="Calibri"/>
                <a:cs typeface="Calibri"/>
              </a:rPr>
              <a:t>consist</a:t>
            </a:r>
            <a:r>
              <a:rPr sz="2000" spc="-10" dirty="0">
                <a:solidFill>
                  <a:srgbClr val="001F5F"/>
                </a:solidFill>
                <a:latin typeface="Calibri"/>
                <a:cs typeface="Calibri"/>
              </a:rPr>
              <a:t> </a:t>
            </a:r>
            <a:r>
              <a:rPr sz="2000" dirty="0">
                <a:solidFill>
                  <a:srgbClr val="001F5F"/>
                </a:solidFill>
                <a:latin typeface="Calibri"/>
                <a:cs typeface="Calibri"/>
              </a:rPr>
              <a:t>of</a:t>
            </a:r>
            <a:r>
              <a:rPr sz="2000" spc="5" dirty="0">
                <a:solidFill>
                  <a:srgbClr val="001F5F"/>
                </a:solidFill>
                <a:latin typeface="Calibri"/>
                <a:cs typeface="Calibri"/>
              </a:rPr>
              <a:t> </a:t>
            </a:r>
            <a:r>
              <a:rPr sz="2000" spc="-10" dirty="0">
                <a:solidFill>
                  <a:srgbClr val="001F5F"/>
                </a:solidFill>
                <a:latin typeface="Calibri"/>
                <a:cs typeface="Calibri"/>
              </a:rPr>
              <a:t>electrons,</a:t>
            </a:r>
            <a:r>
              <a:rPr sz="2000" spc="-5" dirty="0">
                <a:solidFill>
                  <a:srgbClr val="001F5F"/>
                </a:solidFill>
                <a:latin typeface="Calibri"/>
                <a:cs typeface="Calibri"/>
              </a:rPr>
              <a:t> </a:t>
            </a:r>
            <a:r>
              <a:rPr sz="2000" spc="-15" dirty="0">
                <a:solidFill>
                  <a:srgbClr val="001F5F"/>
                </a:solidFill>
                <a:latin typeface="Calibri"/>
                <a:cs typeface="Calibri"/>
              </a:rPr>
              <a:t>protons, </a:t>
            </a:r>
            <a:r>
              <a:rPr sz="2000" spc="-10" dirty="0">
                <a:solidFill>
                  <a:srgbClr val="001F5F"/>
                </a:solidFill>
                <a:latin typeface="Calibri"/>
                <a:cs typeface="Calibri"/>
              </a:rPr>
              <a:t> neutrons,</a:t>
            </a:r>
            <a:r>
              <a:rPr sz="2000" spc="-5" dirty="0">
                <a:solidFill>
                  <a:srgbClr val="001F5F"/>
                </a:solidFill>
                <a:latin typeface="Calibri"/>
                <a:cs typeface="Calibri"/>
              </a:rPr>
              <a:t> alpha</a:t>
            </a:r>
            <a:r>
              <a:rPr sz="2000" dirty="0">
                <a:solidFill>
                  <a:srgbClr val="001F5F"/>
                </a:solidFill>
                <a:latin typeface="Calibri"/>
                <a:cs typeface="Calibri"/>
              </a:rPr>
              <a:t> </a:t>
            </a:r>
            <a:r>
              <a:rPr sz="2000" spc="-5" dirty="0">
                <a:solidFill>
                  <a:srgbClr val="001F5F"/>
                </a:solidFill>
                <a:latin typeface="Calibri"/>
                <a:cs typeface="Calibri"/>
              </a:rPr>
              <a:t>particles,</a:t>
            </a:r>
            <a:r>
              <a:rPr sz="2000" dirty="0">
                <a:solidFill>
                  <a:srgbClr val="001F5F"/>
                </a:solidFill>
                <a:latin typeface="Calibri"/>
                <a:cs typeface="Calibri"/>
              </a:rPr>
              <a:t> </a:t>
            </a:r>
            <a:r>
              <a:rPr sz="2000" spc="-20" dirty="0">
                <a:solidFill>
                  <a:srgbClr val="001F5F"/>
                </a:solidFill>
                <a:latin typeface="Calibri"/>
                <a:cs typeface="Calibri"/>
              </a:rPr>
              <a:t>Beta</a:t>
            </a:r>
            <a:r>
              <a:rPr sz="2000" spc="-15" dirty="0">
                <a:solidFill>
                  <a:srgbClr val="001F5F"/>
                </a:solidFill>
                <a:latin typeface="Calibri"/>
                <a:cs typeface="Calibri"/>
              </a:rPr>
              <a:t> </a:t>
            </a:r>
            <a:r>
              <a:rPr sz="2000" spc="-5" dirty="0">
                <a:solidFill>
                  <a:srgbClr val="001F5F"/>
                </a:solidFill>
                <a:latin typeface="Calibri"/>
                <a:cs typeface="Calibri"/>
              </a:rPr>
              <a:t>particles,</a:t>
            </a:r>
            <a:r>
              <a:rPr sz="2000" dirty="0">
                <a:solidFill>
                  <a:srgbClr val="001F5F"/>
                </a:solidFill>
                <a:latin typeface="Calibri"/>
                <a:cs typeface="Calibri"/>
              </a:rPr>
              <a:t> </a:t>
            </a:r>
            <a:r>
              <a:rPr sz="2000" spc="-15" dirty="0">
                <a:solidFill>
                  <a:srgbClr val="001F5F"/>
                </a:solidFill>
                <a:latin typeface="Calibri"/>
                <a:cs typeface="Calibri"/>
              </a:rPr>
              <a:t>heavy</a:t>
            </a:r>
            <a:r>
              <a:rPr sz="2000" spc="-10" dirty="0">
                <a:solidFill>
                  <a:srgbClr val="001F5F"/>
                </a:solidFill>
                <a:latin typeface="Calibri"/>
                <a:cs typeface="Calibri"/>
              </a:rPr>
              <a:t> </a:t>
            </a:r>
            <a:r>
              <a:rPr sz="2000" spc="-15" dirty="0">
                <a:solidFill>
                  <a:srgbClr val="001F5F"/>
                </a:solidFill>
                <a:latin typeface="Calibri"/>
                <a:cs typeface="Calibri"/>
              </a:rPr>
              <a:t>charged</a:t>
            </a:r>
            <a:r>
              <a:rPr sz="2000" spc="-10" dirty="0">
                <a:solidFill>
                  <a:srgbClr val="001F5F"/>
                </a:solidFill>
                <a:latin typeface="Calibri"/>
                <a:cs typeface="Calibri"/>
              </a:rPr>
              <a:t> </a:t>
            </a:r>
            <a:r>
              <a:rPr sz="2000" dirty="0">
                <a:solidFill>
                  <a:srgbClr val="001F5F"/>
                </a:solidFill>
                <a:latin typeface="Calibri"/>
                <a:cs typeface="Calibri"/>
              </a:rPr>
              <a:t>ions</a:t>
            </a:r>
            <a:r>
              <a:rPr sz="2000" spc="5" dirty="0">
                <a:solidFill>
                  <a:srgbClr val="001F5F"/>
                </a:solidFill>
                <a:latin typeface="Calibri"/>
                <a:cs typeface="Calibri"/>
              </a:rPr>
              <a:t> </a:t>
            </a:r>
            <a:r>
              <a:rPr sz="2000" spc="-5" dirty="0">
                <a:solidFill>
                  <a:srgbClr val="001F5F"/>
                </a:solidFill>
                <a:latin typeface="Calibri"/>
                <a:cs typeface="Calibri"/>
              </a:rPr>
              <a:t>and </a:t>
            </a:r>
            <a:r>
              <a:rPr sz="2000" dirty="0">
                <a:solidFill>
                  <a:srgbClr val="001F5F"/>
                </a:solidFill>
                <a:latin typeface="Calibri"/>
                <a:cs typeface="Calibri"/>
              </a:rPr>
              <a:t> </a:t>
            </a:r>
            <a:r>
              <a:rPr sz="2000" spc="-5" dirty="0">
                <a:solidFill>
                  <a:srgbClr val="001F5F"/>
                </a:solidFill>
                <a:latin typeface="Calibri"/>
                <a:cs typeface="Calibri"/>
              </a:rPr>
              <a:t>other</a:t>
            </a:r>
            <a:r>
              <a:rPr sz="2000" spc="-15" dirty="0">
                <a:solidFill>
                  <a:srgbClr val="001F5F"/>
                </a:solidFill>
                <a:latin typeface="Calibri"/>
                <a:cs typeface="Calibri"/>
              </a:rPr>
              <a:t> </a:t>
            </a:r>
            <a:r>
              <a:rPr sz="2000" spc="-10" dirty="0">
                <a:solidFill>
                  <a:srgbClr val="001F5F"/>
                </a:solidFill>
                <a:latin typeface="Calibri"/>
                <a:cs typeface="Calibri"/>
              </a:rPr>
              <a:t>atomic</a:t>
            </a:r>
            <a:r>
              <a:rPr sz="2000" spc="-45" dirty="0">
                <a:solidFill>
                  <a:srgbClr val="001F5F"/>
                </a:solidFill>
                <a:latin typeface="Calibri"/>
                <a:cs typeface="Calibri"/>
              </a:rPr>
              <a:t> </a:t>
            </a:r>
            <a:r>
              <a:rPr sz="2000" spc="-5" dirty="0">
                <a:solidFill>
                  <a:srgbClr val="001F5F"/>
                </a:solidFill>
                <a:latin typeface="Calibri"/>
                <a:cs typeface="Calibri"/>
              </a:rPr>
              <a:t>particles</a:t>
            </a:r>
            <a:r>
              <a:rPr sz="2000" spc="-20" dirty="0">
                <a:solidFill>
                  <a:srgbClr val="001F5F"/>
                </a:solidFill>
                <a:latin typeface="Calibri"/>
                <a:cs typeface="Calibri"/>
              </a:rPr>
              <a:t> </a:t>
            </a:r>
            <a:r>
              <a:rPr sz="2000" spc="-5" dirty="0">
                <a:solidFill>
                  <a:srgbClr val="001F5F"/>
                </a:solidFill>
                <a:latin typeface="Calibri"/>
                <a:cs typeface="Calibri"/>
              </a:rPr>
              <a:t>varying</a:t>
            </a:r>
            <a:r>
              <a:rPr sz="2000" spc="-20" dirty="0">
                <a:solidFill>
                  <a:srgbClr val="001F5F"/>
                </a:solidFill>
                <a:latin typeface="Calibri"/>
                <a:cs typeface="Calibri"/>
              </a:rPr>
              <a:t> </a:t>
            </a:r>
            <a:r>
              <a:rPr sz="2000" dirty="0">
                <a:solidFill>
                  <a:srgbClr val="001F5F"/>
                </a:solidFill>
                <a:latin typeface="Calibri"/>
                <a:cs typeface="Calibri"/>
              </a:rPr>
              <a:t>in</a:t>
            </a:r>
            <a:r>
              <a:rPr sz="2000" spc="-15" dirty="0">
                <a:solidFill>
                  <a:srgbClr val="001F5F"/>
                </a:solidFill>
                <a:latin typeface="Calibri"/>
                <a:cs typeface="Calibri"/>
              </a:rPr>
              <a:t> </a:t>
            </a:r>
            <a:r>
              <a:rPr sz="2000" spc="-10" dirty="0">
                <a:solidFill>
                  <a:srgbClr val="001F5F"/>
                </a:solidFill>
                <a:latin typeface="Calibri"/>
                <a:cs typeface="Calibri"/>
              </a:rPr>
              <a:t>nature</a:t>
            </a:r>
            <a:r>
              <a:rPr sz="2000" spc="-25" dirty="0">
                <a:solidFill>
                  <a:srgbClr val="001F5F"/>
                </a:solidFill>
                <a:latin typeface="Calibri"/>
                <a:cs typeface="Calibri"/>
              </a:rPr>
              <a:t> </a:t>
            </a:r>
            <a:r>
              <a:rPr sz="2000" dirty="0">
                <a:solidFill>
                  <a:srgbClr val="001F5F"/>
                </a:solidFill>
                <a:latin typeface="Calibri"/>
                <a:cs typeface="Calibri"/>
              </a:rPr>
              <a:t>and</a:t>
            </a:r>
            <a:r>
              <a:rPr sz="2000" spc="-15" dirty="0">
                <a:solidFill>
                  <a:srgbClr val="001F5F"/>
                </a:solidFill>
                <a:latin typeface="Calibri"/>
                <a:cs typeface="Calibri"/>
              </a:rPr>
              <a:t> </a:t>
            </a:r>
            <a:r>
              <a:rPr sz="2000" spc="-10" dirty="0">
                <a:solidFill>
                  <a:srgbClr val="001F5F"/>
                </a:solidFill>
                <a:latin typeface="Calibri"/>
                <a:cs typeface="Calibri"/>
              </a:rPr>
              <a:t>charge:</a:t>
            </a:r>
            <a:endParaRPr sz="2000" dirty="0">
              <a:latin typeface="Calibri"/>
              <a:cs typeface="Calibri"/>
            </a:endParaRPr>
          </a:p>
          <a:p>
            <a:pPr marL="509270" marR="282575" indent="-166370" algn="l" rtl="0">
              <a:lnSpc>
                <a:spcPts val="3440"/>
              </a:lnSpc>
              <a:spcBef>
                <a:spcPts val="100"/>
              </a:spcBef>
              <a:buClr>
                <a:srgbClr val="001F5F"/>
              </a:buClr>
              <a:buFont typeface="Calibri"/>
              <a:buChar char="-"/>
              <a:tabLst>
                <a:tab pos="539115" algn="l"/>
              </a:tabLst>
            </a:pPr>
            <a:r>
              <a:rPr sz="2000" dirty="0"/>
              <a:t>	</a:t>
            </a:r>
            <a:r>
              <a:rPr sz="2000" dirty="0">
                <a:solidFill>
                  <a:srgbClr val="001F5F"/>
                </a:solidFill>
                <a:latin typeface="Calibri"/>
                <a:cs typeface="Calibri"/>
              </a:rPr>
              <a:t>alpha </a:t>
            </a:r>
            <a:r>
              <a:rPr sz="2000" spc="-5" dirty="0">
                <a:solidFill>
                  <a:srgbClr val="001F5F"/>
                </a:solidFill>
                <a:latin typeface="Calibri"/>
                <a:cs typeface="Calibri"/>
              </a:rPr>
              <a:t>particles possess </a:t>
            </a:r>
            <a:r>
              <a:rPr sz="2000" dirty="0">
                <a:solidFill>
                  <a:srgbClr val="001F5F"/>
                </a:solidFill>
                <a:latin typeface="Calibri"/>
                <a:cs typeface="Calibri"/>
              </a:rPr>
              <a:t>low </a:t>
            </a:r>
            <a:r>
              <a:rPr sz="2000" spc="-15" dirty="0">
                <a:solidFill>
                  <a:srgbClr val="001F5F"/>
                </a:solidFill>
                <a:latin typeface="Calibri"/>
                <a:cs typeface="Calibri"/>
              </a:rPr>
              <a:t>penetration </a:t>
            </a:r>
            <a:r>
              <a:rPr sz="2000" spc="-10" dirty="0">
                <a:solidFill>
                  <a:srgbClr val="001F5F"/>
                </a:solidFill>
                <a:latin typeface="Calibri"/>
                <a:cs typeface="Calibri"/>
              </a:rPr>
              <a:t>power </a:t>
            </a:r>
            <a:r>
              <a:rPr sz="2000" dirty="0">
                <a:solidFill>
                  <a:srgbClr val="001F5F"/>
                </a:solidFill>
                <a:latin typeface="Calibri"/>
                <a:cs typeface="Calibri"/>
              </a:rPr>
              <a:t>and </a:t>
            </a:r>
            <a:r>
              <a:rPr sz="2000" spc="-5" dirty="0">
                <a:solidFill>
                  <a:srgbClr val="001F5F"/>
                </a:solidFill>
                <a:latin typeface="Calibri"/>
                <a:cs typeface="Calibri"/>
              </a:rPr>
              <a:t>high ionizing </a:t>
            </a:r>
            <a:r>
              <a:rPr sz="2000" spc="-645" dirty="0">
                <a:solidFill>
                  <a:srgbClr val="001F5F"/>
                </a:solidFill>
                <a:latin typeface="Calibri"/>
                <a:cs typeface="Calibri"/>
              </a:rPr>
              <a:t> </a:t>
            </a:r>
            <a:r>
              <a:rPr sz="2000" spc="-10" dirty="0">
                <a:solidFill>
                  <a:srgbClr val="001F5F"/>
                </a:solidFill>
                <a:latin typeface="Calibri"/>
                <a:cs typeface="Calibri"/>
              </a:rPr>
              <a:t>power</a:t>
            </a:r>
            <a:endParaRPr sz="2000" dirty="0">
              <a:latin typeface="Calibri"/>
              <a:cs typeface="Calibri"/>
            </a:endParaRPr>
          </a:p>
          <a:p>
            <a:pPr marL="509270" marR="1065530" indent="-166370" algn="l" rtl="0">
              <a:lnSpc>
                <a:spcPts val="3429"/>
              </a:lnSpc>
              <a:buClr>
                <a:srgbClr val="001F5F"/>
              </a:buClr>
              <a:buFont typeface="Calibri"/>
              <a:buChar char="-"/>
              <a:tabLst>
                <a:tab pos="539115" algn="l"/>
              </a:tabLst>
            </a:pPr>
            <a:r>
              <a:rPr sz="2000" dirty="0"/>
              <a:t>	</a:t>
            </a:r>
            <a:r>
              <a:rPr sz="2000" spc="-15" dirty="0">
                <a:solidFill>
                  <a:srgbClr val="001F5F"/>
                </a:solidFill>
                <a:latin typeface="Calibri"/>
                <a:cs typeface="Calibri"/>
              </a:rPr>
              <a:t>Beta </a:t>
            </a:r>
            <a:r>
              <a:rPr sz="2000" spc="-5" dirty="0">
                <a:solidFill>
                  <a:srgbClr val="001F5F"/>
                </a:solidFill>
                <a:latin typeface="Calibri"/>
                <a:cs typeface="Calibri"/>
              </a:rPr>
              <a:t>particles, </a:t>
            </a:r>
            <a:r>
              <a:rPr sz="2000" spc="-10" dirty="0">
                <a:solidFill>
                  <a:srgbClr val="001F5F"/>
                </a:solidFill>
                <a:latin typeface="Calibri"/>
                <a:cs typeface="Calibri"/>
              </a:rPr>
              <a:t>neutrons, </a:t>
            </a:r>
            <a:r>
              <a:rPr sz="2000" spc="-15" dirty="0">
                <a:solidFill>
                  <a:srgbClr val="001F5F"/>
                </a:solidFill>
                <a:latin typeface="Calibri"/>
                <a:cs typeface="Calibri"/>
              </a:rPr>
              <a:t>protons, </a:t>
            </a:r>
            <a:r>
              <a:rPr sz="2000" dirty="0">
                <a:solidFill>
                  <a:srgbClr val="001F5F"/>
                </a:solidFill>
                <a:latin typeface="Calibri"/>
                <a:cs typeface="Calibri"/>
              </a:rPr>
              <a:t>and </a:t>
            </a:r>
            <a:r>
              <a:rPr sz="2000" spc="-10" dirty="0">
                <a:solidFill>
                  <a:srgbClr val="001F5F"/>
                </a:solidFill>
                <a:latin typeface="Calibri"/>
                <a:cs typeface="Calibri"/>
              </a:rPr>
              <a:t>electrons </a:t>
            </a:r>
            <a:r>
              <a:rPr sz="2000" spc="-20" dirty="0">
                <a:solidFill>
                  <a:srgbClr val="001F5F"/>
                </a:solidFill>
                <a:latin typeface="Calibri"/>
                <a:cs typeface="Calibri"/>
              </a:rPr>
              <a:t>have </a:t>
            </a:r>
            <a:r>
              <a:rPr sz="2000" spc="-15" dirty="0">
                <a:solidFill>
                  <a:srgbClr val="001F5F"/>
                </a:solidFill>
                <a:latin typeface="Calibri"/>
                <a:cs typeface="Calibri"/>
              </a:rPr>
              <a:t>great </a:t>
            </a:r>
            <a:r>
              <a:rPr sz="2000" spc="-645" dirty="0">
                <a:solidFill>
                  <a:srgbClr val="001F5F"/>
                </a:solidFill>
                <a:latin typeface="Calibri"/>
                <a:cs typeface="Calibri"/>
              </a:rPr>
              <a:t> </a:t>
            </a:r>
            <a:r>
              <a:rPr sz="2000" spc="-10" dirty="0">
                <a:solidFill>
                  <a:srgbClr val="001F5F"/>
                </a:solidFill>
                <a:latin typeface="Calibri"/>
                <a:cs typeface="Calibri"/>
              </a:rPr>
              <a:t>penetration</a:t>
            </a:r>
            <a:r>
              <a:rPr sz="2000" spc="-45" dirty="0">
                <a:solidFill>
                  <a:srgbClr val="001F5F"/>
                </a:solidFill>
                <a:latin typeface="Calibri"/>
                <a:cs typeface="Calibri"/>
              </a:rPr>
              <a:t> </a:t>
            </a:r>
            <a:r>
              <a:rPr sz="2000" dirty="0">
                <a:solidFill>
                  <a:srgbClr val="001F5F"/>
                </a:solidFill>
                <a:latin typeface="Calibri"/>
                <a:cs typeface="Calibri"/>
              </a:rPr>
              <a:t>and</a:t>
            </a:r>
            <a:r>
              <a:rPr sz="2000" spc="-15" dirty="0">
                <a:solidFill>
                  <a:srgbClr val="001F5F"/>
                </a:solidFill>
                <a:latin typeface="Calibri"/>
                <a:cs typeface="Calibri"/>
              </a:rPr>
              <a:t> </a:t>
            </a:r>
            <a:r>
              <a:rPr sz="2000" dirty="0">
                <a:solidFill>
                  <a:srgbClr val="001F5F"/>
                </a:solidFill>
                <a:latin typeface="Calibri"/>
                <a:cs typeface="Calibri"/>
              </a:rPr>
              <a:t>ionizing</a:t>
            </a:r>
            <a:r>
              <a:rPr sz="2000" spc="-40" dirty="0">
                <a:solidFill>
                  <a:srgbClr val="001F5F"/>
                </a:solidFill>
                <a:latin typeface="Calibri"/>
                <a:cs typeface="Calibri"/>
              </a:rPr>
              <a:t> </a:t>
            </a:r>
            <a:r>
              <a:rPr sz="2000" spc="-55" dirty="0" smtClean="0">
                <a:solidFill>
                  <a:srgbClr val="001F5F"/>
                </a:solidFill>
                <a:latin typeface="Calibri"/>
                <a:cs typeface="Calibri"/>
              </a:rPr>
              <a:t>power</a:t>
            </a:r>
            <a:endParaRPr lang="ar-JO" sz="2000" spc="-55" dirty="0" smtClean="0">
              <a:solidFill>
                <a:srgbClr val="001F5F"/>
              </a:solidFill>
              <a:latin typeface="Calibri"/>
              <a:cs typeface="Calibri"/>
            </a:endParaRPr>
          </a:p>
          <a:p>
            <a:pPr marL="509270" marR="1065530" indent="-166370" algn="r">
              <a:lnSpc>
                <a:spcPts val="3429"/>
              </a:lnSpc>
              <a:buClr>
                <a:srgbClr val="001F5F"/>
              </a:buClr>
              <a:buFont typeface="Calibri"/>
              <a:buChar char="-"/>
              <a:tabLst>
                <a:tab pos="539115" algn="l"/>
              </a:tabLst>
            </a:pPr>
            <a:r>
              <a:rPr sz="2000" spc="-55" dirty="0" smtClean="0">
                <a:solidFill>
                  <a:srgbClr val="001F5F"/>
                </a:solidFill>
                <a:latin typeface="Calibri"/>
                <a:cs typeface="Calibri"/>
              </a:rPr>
              <a:t>.</a:t>
            </a:r>
            <a:r>
              <a:rPr lang="ar-JO" sz="2000" dirty="0" smtClean="0"/>
              <a:t> </a:t>
            </a:r>
            <a:r>
              <a:rPr lang="ar-JO" sz="2000" dirty="0"/>
              <a:t>إشعاعات الجسيمات: تتكون من الإلكترونات </a:t>
            </a:r>
            <a:r>
              <a:rPr lang="ar-JO" sz="2000" dirty="0" smtClean="0"/>
              <a:t>والبروتونات</a:t>
            </a:r>
          </a:p>
          <a:p>
            <a:pPr marL="509270" marR="1065530" indent="-166370" algn="r">
              <a:lnSpc>
                <a:spcPts val="3429"/>
              </a:lnSpc>
              <a:buClr>
                <a:srgbClr val="001F5F"/>
              </a:buClr>
              <a:buFont typeface="Calibri"/>
              <a:buChar char="-"/>
              <a:tabLst>
                <a:tab pos="539115" algn="l"/>
              </a:tabLst>
            </a:pPr>
            <a:r>
              <a:rPr lang="ar-JO" sz="2000" dirty="0" smtClean="0"/>
              <a:t> </a:t>
            </a:r>
            <a:r>
              <a:rPr lang="ar-JO" sz="2000" dirty="0"/>
              <a:t>والنيوترونات وجسيمات ألفا وجسيمات بيتا والأيونات الثقيلة المشحونة والجسيمات الذرية الأخرى المتغيرة في طبيعتها وشحنها: تمتلك جسيمات ألفا قوة اختراق منخفضة وقوة تأين عالية تتمتع جسيمات بيتا والنيوترونات والبروتونات والإلكترونات بقوة اختراق وتأيين كبيرة</a:t>
            </a:r>
            <a:endParaRPr lang="ar-JO" sz="2000" spc="-55" dirty="0" smtClean="0">
              <a:solidFill>
                <a:srgbClr val="001F5F"/>
              </a:solidFill>
              <a:latin typeface="Calibri"/>
              <a:cs typeface="Calibri"/>
            </a:endParaRPr>
          </a:p>
          <a:p>
            <a:pPr marL="509270" marR="1065530" indent="-166370" algn="l" rtl="0">
              <a:lnSpc>
                <a:spcPts val="3429"/>
              </a:lnSpc>
              <a:buClr>
                <a:srgbClr val="001F5F"/>
              </a:buClr>
              <a:buFont typeface="Calibri"/>
              <a:buChar char="-"/>
              <a:tabLst>
                <a:tab pos="539115" algn="l"/>
              </a:tabLst>
            </a:pPr>
            <a:endParaRPr sz="2900" dirty="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6595" y="152400"/>
            <a:ext cx="11798808" cy="6345936"/>
          </a:xfrm>
          <a:prstGeom prst="rect">
            <a:avLst/>
          </a:prstGeom>
        </p:spPr>
      </p:pic>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a:spLocks noGrp="1"/>
          </p:cNvSpPr>
          <p:nvPr>
            <p:ph type="title"/>
          </p:nvPr>
        </p:nvSpPr>
        <p:spPr>
          <a:xfrm>
            <a:off x="916939" y="1775205"/>
            <a:ext cx="10360025" cy="2727157"/>
          </a:xfrm>
          <a:prstGeom prst="rect">
            <a:avLst/>
          </a:prstGeom>
        </p:spPr>
        <p:txBody>
          <a:bodyPr vert="horz" wrap="square" lIns="0" tIns="67310" rIns="0" bIns="0" rtlCol="0">
            <a:spAutoFit/>
          </a:bodyPr>
          <a:lstStyle/>
          <a:p>
            <a:pPr marL="12700" marR="5080" algn="just" rtl="1">
              <a:lnSpc>
                <a:spcPct val="90000"/>
              </a:lnSpc>
              <a:spcBef>
                <a:spcPts val="530"/>
              </a:spcBef>
            </a:pPr>
            <a:r>
              <a:rPr sz="2400" dirty="0">
                <a:solidFill>
                  <a:srgbClr val="3A3838"/>
                </a:solidFill>
                <a:latin typeface="Calibri"/>
                <a:cs typeface="Calibri"/>
              </a:rPr>
              <a:t>Within </a:t>
            </a:r>
            <a:r>
              <a:rPr sz="2400" spc="-10" dirty="0">
                <a:solidFill>
                  <a:srgbClr val="3A3838"/>
                </a:solidFill>
                <a:latin typeface="Calibri"/>
                <a:cs typeface="Calibri"/>
              </a:rPr>
              <a:t>the </a:t>
            </a:r>
            <a:r>
              <a:rPr sz="2400" spc="-60" dirty="0">
                <a:solidFill>
                  <a:srgbClr val="3A3838"/>
                </a:solidFill>
                <a:latin typeface="Calibri"/>
                <a:cs typeface="Calibri"/>
              </a:rPr>
              <a:t>body, </a:t>
            </a:r>
            <a:r>
              <a:rPr sz="2400" dirty="0">
                <a:solidFill>
                  <a:srgbClr val="3A3838"/>
                </a:solidFill>
                <a:latin typeface="Calibri"/>
                <a:cs typeface="Calibri"/>
              </a:rPr>
              <a:t>the </a:t>
            </a:r>
            <a:r>
              <a:rPr sz="2400" spc="-10" dirty="0">
                <a:solidFill>
                  <a:srgbClr val="3A3838"/>
                </a:solidFill>
                <a:latin typeface="Calibri"/>
                <a:cs typeface="Calibri"/>
              </a:rPr>
              <a:t>distribution </a:t>
            </a:r>
            <a:r>
              <a:rPr sz="2400" dirty="0">
                <a:solidFill>
                  <a:srgbClr val="3A3838"/>
                </a:solidFill>
                <a:latin typeface="Calibri"/>
                <a:cs typeface="Calibri"/>
              </a:rPr>
              <a:t>and </a:t>
            </a:r>
            <a:r>
              <a:rPr sz="2400" spc="-20" dirty="0">
                <a:solidFill>
                  <a:srgbClr val="3A3838"/>
                </a:solidFill>
                <a:latin typeface="Calibri"/>
                <a:cs typeface="Calibri"/>
              </a:rPr>
              <a:t>retention </a:t>
            </a:r>
            <a:r>
              <a:rPr sz="2400" spc="-5" dirty="0">
                <a:solidFill>
                  <a:srgbClr val="3A3838"/>
                </a:solidFill>
                <a:latin typeface="Calibri"/>
                <a:cs typeface="Calibri"/>
              </a:rPr>
              <a:t>of </a:t>
            </a:r>
            <a:r>
              <a:rPr sz="2400" spc="-10" dirty="0">
                <a:solidFill>
                  <a:srgbClr val="3A3838"/>
                </a:solidFill>
                <a:latin typeface="Calibri"/>
                <a:cs typeface="Calibri"/>
              </a:rPr>
              <a:t>each </a:t>
            </a:r>
            <a:r>
              <a:rPr sz="2400" spc="-5" dirty="0">
                <a:solidFill>
                  <a:srgbClr val="3A3838"/>
                </a:solidFill>
                <a:latin typeface="Calibri"/>
                <a:cs typeface="Calibri"/>
              </a:rPr>
              <a:t> </a:t>
            </a:r>
            <a:r>
              <a:rPr sz="2400" spc="-15" dirty="0">
                <a:solidFill>
                  <a:srgbClr val="3A3838"/>
                </a:solidFill>
                <a:latin typeface="Calibri"/>
                <a:cs typeface="Calibri"/>
              </a:rPr>
              <a:t>internally</a:t>
            </a:r>
            <a:r>
              <a:rPr sz="2400" spc="600" dirty="0">
                <a:solidFill>
                  <a:srgbClr val="3A3838"/>
                </a:solidFill>
                <a:latin typeface="Calibri"/>
                <a:cs typeface="Calibri"/>
              </a:rPr>
              <a:t> </a:t>
            </a:r>
            <a:r>
              <a:rPr sz="2400" spc="-10" dirty="0">
                <a:solidFill>
                  <a:srgbClr val="3A3838"/>
                </a:solidFill>
                <a:latin typeface="Calibri"/>
                <a:cs typeface="Calibri"/>
              </a:rPr>
              <a:t>deposited</a:t>
            </a:r>
            <a:r>
              <a:rPr sz="2400" spc="615" dirty="0">
                <a:solidFill>
                  <a:srgbClr val="3A3838"/>
                </a:solidFill>
                <a:latin typeface="Calibri"/>
                <a:cs typeface="Calibri"/>
              </a:rPr>
              <a:t> </a:t>
            </a:r>
            <a:r>
              <a:rPr sz="2400" spc="-10" dirty="0">
                <a:solidFill>
                  <a:srgbClr val="3A3838"/>
                </a:solidFill>
                <a:latin typeface="Calibri"/>
                <a:cs typeface="Calibri"/>
              </a:rPr>
              <a:t>radionuclide</a:t>
            </a:r>
            <a:r>
              <a:rPr sz="2400" spc="610" dirty="0">
                <a:solidFill>
                  <a:srgbClr val="3A3838"/>
                </a:solidFill>
                <a:latin typeface="Calibri"/>
                <a:cs typeface="Calibri"/>
              </a:rPr>
              <a:t> </a:t>
            </a:r>
            <a:r>
              <a:rPr sz="2400" dirty="0">
                <a:solidFill>
                  <a:srgbClr val="3A3838"/>
                </a:solidFill>
                <a:latin typeface="Calibri"/>
                <a:cs typeface="Calibri"/>
              </a:rPr>
              <a:t>is</a:t>
            </a:r>
            <a:r>
              <a:rPr sz="2400" spc="615" dirty="0">
                <a:solidFill>
                  <a:srgbClr val="3A3838"/>
                </a:solidFill>
                <a:latin typeface="Calibri"/>
                <a:cs typeface="Calibri"/>
              </a:rPr>
              <a:t> </a:t>
            </a:r>
            <a:r>
              <a:rPr sz="2400" spc="-15" dirty="0">
                <a:solidFill>
                  <a:srgbClr val="3A3838"/>
                </a:solidFill>
                <a:latin typeface="Calibri"/>
                <a:cs typeface="Calibri"/>
              </a:rPr>
              <a:t>governed</a:t>
            </a:r>
            <a:r>
              <a:rPr sz="2400" spc="600" dirty="0">
                <a:solidFill>
                  <a:srgbClr val="3A3838"/>
                </a:solidFill>
                <a:latin typeface="Calibri"/>
                <a:cs typeface="Calibri"/>
              </a:rPr>
              <a:t> </a:t>
            </a:r>
            <a:r>
              <a:rPr sz="2400" spc="-15" dirty="0">
                <a:solidFill>
                  <a:srgbClr val="3A3838"/>
                </a:solidFill>
                <a:latin typeface="Calibri"/>
                <a:cs typeface="Calibri"/>
              </a:rPr>
              <a:t>by</a:t>
            </a:r>
            <a:r>
              <a:rPr sz="2400" spc="605" dirty="0">
                <a:solidFill>
                  <a:srgbClr val="3A3838"/>
                </a:solidFill>
                <a:latin typeface="Calibri"/>
                <a:cs typeface="Calibri"/>
              </a:rPr>
              <a:t> </a:t>
            </a:r>
            <a:r>
              <a:rPr sz="2400" spc="-10" dirty="0">
                <a:solidFill>
                  <a:srgbClr val="3A3838"/>
                </a:solidFill>
                <a:latin typeface="Calibri"/>
                <a:cs typeface="Calibri"/>
              </a:rPr>
              <a:t>both </a:t>
            </a:r>
            <a:r>
              <a:rPr sz="2400" spc="-805" dirty="0">
                <a:solidFill>
                  <a:srgbClr val="3A3838"/>
                </a:solidFill>
                <a:latin typeface="Calibri"/>
                <a:cs typeface="Calibri"/>
              </a:rPr>
              <a:t> </a:t>
            </a:r>
            <a:r>
              <a:rPr sz="2400" dirty="0">
                <a:solidFill>
                  <a:srgbClr val="3A3838"/>
                </a:solidFill>
                <a:latin typeface="Calibri"/>
                <a:cs typeface="Calibri"/>
              </a:rPr>
              <a:t>its</a:t>
            </a:r>
            <a:r>
              <a:rPr sz="2400" spc="5" dirty="0">
                <a:solidFill>
                  <a:srgbClr val="3A3838"/>
                </a:solidFill>
                <a:latin typeface="Calibri"/>
                <a:cs typeface="Calibri"/>
              </a:rPr>
              <a:t> </a:t>
            </a:r>
            <a:r>
              <a:rPr sz="2400" spc="-20" dirty="0">
                <a:solidFill>
                  <a:srgbClr val="3A3838"/>
                </a:solidFill>
                <a:latin typeface="Calibri"/>
                <a:cs typeface="Calibri"/>
              </a:rPr>
              <a:t>physical</a:t>
            </a:r>
            <a:r>
              <a:rPr sz="2400" spc="-15" dirty="0">
                <a:solidFill>
                  <a:srgbClr val="3A3838"/>
                </a:solidFill>
                <a:latin typeface="Calibri"/>
                <a:cs typeface="Calibri"/>
              </a:rPr>
              <a:t> </a:t>
            </a:r>
            <a:r>
              <a:rPr sz="2400" spc="-25" dirty="0">
                <a:solidFill>
                  <a:srgbClr val="3A3838"/>
                </a:solidFill>
                <a:latin typeface="Calibri"/>
                <a:cs typeface="Calibri"/>
              </a:rPr>
              <a:t>decay</a:t>
            </a:r>
            <a:r>
              <a:rPr sz="2400" spc="-20" dirty="0">
                <a:solidFill>
                  <a:srgbClr val="3A3838"/>
                </a:solidFill>
                <a:latin typeface="Calibri"/>
                <a:cs typeface="Calibri"/>
              </a:rPr>
              <a:t> </a:t>
            </a:r>
            <a:r>
              <a:rPr sz="2400" spc="-5" dirty="0">
                <a:solidFill>
                  <a:srgbClr val="3A3838"/>
                </a:solidFill>
                <a:latin typeface="Calibri"/>
                <a:cs typeface="Calibri"/>
              </a:rPr>
              <a:t>(its</a:t>
            </a:r>
            <a:r>
              <a:rPr sz="2400" dirty="0">
                <a:solidFill>
                  <a:srgbClr val="3A3838"/>
                </a:solidFill>
                <a:latin typeface="Calibri"/>
                <a:cs typeface="Calibri"/>
              </a:rPr>
              <a:t> </a:t>
            </a:r>
            <a:r>
              <a:rPr sz="2400" b="1" spc="-15" dirty="0">
                <a:latin typeface="Calibri"/>
                <a:cs typeface="Calibri"/>
              </a:rPr>
              <a:t>physical</a:t>
            </a:r>
            <a:r>
              <a:rPr sz="2400" b="1" spc="-10" dirty="0">
                <a:latin typeface="Calibri"/>
                <a:cs typeface="Calibri"/>
              </a:rPr>
              <a:t> </a:t>
            </a:r>
            <a:r>
              <a:rPr sz="2400" b="1" dirty="0">
                <a:latin typeface="Calibri"/>
                <a:cs typeface="Calibri"/>
              </a:rPr>
              <a:t>half</a:t>
            </a:r>
            <a:r>
              <a:rPr sz="2400" b="1" spc="5" dirty="0">
                <a:latin typeface="Calibri"/>
                <a:cs typeface="Calibri"/>
              </a:rPr>
              <a:t> </a:t>
            </a:r>
            <a:r>
              <a:rPr sz="2400" b="1" spc="-10" dirty="0">
                <a:latin typeface="Calibri"/>
                <a:cs typeface="Calibri"/>
              </a:rPr>
              <a:t>life</a:t>
            </a:r>
            <a:r>
              <a:rPr sz="2400" spc="-10" dirty="0">
                <a:solidFill>
                  <a:srgbClr val="3A3838"/>
                </a:solidFill>
                <a:latin typeface="Calibri"/>
                <a:cs typeface="Calibri"/>
              </a:rPr>
              <a:t>),</a:t>
            </a:r>
            <a:r>
              <a:rPr sz="2400" spc="-5" dirty="0">
                <a:solidFill>
                  <a:srgbClr val="3A3838"/>
                </a:solidFill>
                <a:latin typeface="Calibri"/>
                <a:cs typeface="Calibri"/>
              </a:rPr>
              <a:t> which</a:t>
            </a:r>
            <a:r>
              <a:rPr sz="2400" spc="800" dirty="0">
                <a:solidFill>
                  <a:srgbClr val="3A3838"/>
                </a:solidFill>
                <a:latin typeface="Calibri"/>
                <a:cs typeface="Calibri"/>
              </a:rPr>
              <a:t> </a:t>
            </a:r>
            <a:r>
              <a:rPr sz="2400" spc="-10" dirty="0">
                <a:solidFill>
                  <a:srgbClr val="3A3838"/>
                </a:solidFill>
                <a:latin typeface="Calibri"/>
                <a:cs typeface="Calibri"/>
              </a:rPr>
              <a:t>vary </a:t>
            </a:r>
            <a:r>
              <a:rPr sz="2400" spc="-5" dirty="0">
                <a:solidFill>
                  <a:srgbClr val="3A3838"/>
                </a:solidFill>
                <a:latin typeface="Calibri"/>
                <a:cs typeface="Calibri"/>
              </a:rPr>
              <a:t> </a:t>
            </a:r>
            <a:r>
              <a:rPr sz="2400" spc="-20" dirty="0">
                <a:solidFill>
                  <a:srgbClr val="3A3838"/>
                </a:solidFill>
                <a:latin typeface="Calibri"/>
                <a:cs typeface="Calibri"/>
              </a:rPr>
              <a:t>from </a:t>
            </a:r>
            <a:r>
              <a:rPr sz="2400" spc="-10" dirty="0">
                <a:solidFill>
                  <a:srgbClr val="3A3838"/>
                </a:solidFill>
                <a:latin typeface="Calibri"/>
                <a:cs typeface="Calibri"/>
              </a:rPr>
              <a:t>seconds </a:t>
            </a:r>
            <a:r>
              <a:rPr sz="2400" spc="-25" dirty="0">
                <a:solidFill>
                  <a:srgbClr val="3A3838"/>
                </a:solidFill>
                <a:latin typeface="Calibri"/>
                <a:cs typeface="Calibri"/>
              </a:rPr>
              <a:t>to </a:t>
            </a:r>
            <a:r>
              <a:rPr sz="2400" spc="-20" dirty="0">
                <a:solidFill>
                  <a:srgbClr val="3A3838"/>
                </a:solidFill>
                <a:latin typeface="Calibri"/>
                <a:cs typeface="Calibri"/>
              </a:rPr>
              <a:t>years, </a:t>
            </a:r>
            <a:r>
              <a:rPr sz="2400" dirty="0">
                <a:solidFill>
                  <a:srgbClr val="3A3838"/>
                </a:solidFill>
                <a:latin typeface="Calibri"/>
                <a:cs typeface="Calibri"/>
              </a:rPr>
              <a:t>and its </a:t>
            </a:r>
            <a:r>
              <a:rPr sz="2400" spc="-10" dirty="0">
                <a:solidFill>
                  <a:srgbClr val="3A3838"/>
                </a:solidFill>
                <a:latin typeface="Calibri"/>
                <a:cs typeface="Calibri"/>
              </a:rPr>
              <a:t>biological </a:t>
            </a:r>
            <a:r>
              <a:rPr sz="2400" spc="-20" dirty="0">
                <a:solidFill>
                  <a:srgbClr val="3A3838"/>
                </a:solidFill>
                <a:latin typeface="Calibri"/>
                <a:cs typeface="Calibri"/>
              </a:rPr>
              <a:t>removal </a:t>
            </a:r>
            <a:r>
              <a:rPr sz="2400" spc="-5" dirty="0">
                <a:solidFill>
                  <a:srgbClr val="3A3838"/>
                </a:solidFill>
                <a:latin typeface="Calibri"/>
                <a:cs typeface="Calibri"/>
              </a:rPr>
              <a:t>(its </a:t>
            </a:r>
            <a:r>
              <a:rPr sz="2400" dirty="0">
                <a:solidFill>
                  <a:srgbClr val="3A3838"/>
                </a:solidFill>
                <a:latin typeface="Calibri"/>
                <a:cs typeface="Calibri"/>
              </a:rPr>
              <a:t> </a:t>
            </a:r>
            <a:r>
              <a:rPr sz="2400" b="1" spc="-5" dirty="0">
                <a:latin typeface="Calibri"/>
                <a:cs typeface="Calibri"/>
              </a:rPr>
              <a:t>biological</a:t>
            </a:r>
            <a:r>
              <a:rPr sz="2400" b="1" spc="20" dirty="0">
                <a:latin typeface="Calibri"/>
                <a:cs typeface="Calibri"/>
              </a:rPr>
              <a:t> </a:t>
            </a:r>
            <a:r>
              <a:rPr sz="2400" b="1" dirty="0">
                <a:latin typeface="Calibri"/>
                <a:cs typeface="Calibri"/>
              </a:rPr>
              <a:t>half </a:t>
            </a:r>
            <a:r>
              <a:rPr sz="2400" b="1" spc="-15" dirty="0" smtClean="0">
                <a:latin typeface="Calibri"/>
                <a:cs typeface="Calibri"/>
              </a:rPr>
              <a:t>lif</a:t>
            </a:r>
            <a:r>
              <a:rPr lang="en-US" sz="2400" b="1" spc="-15" dirty="0">
                <a:latin typeface="Calibri"/>
                <a:cs typeface="Calibri"/>
              </a:rPr>
              <a:t>e</a:t>
            </a:r>
            <a:r>
              <a:rPr sz="2400" b="1" spc="-15" dirty="0" smtClean="0">
                <a:solidFill>
                  <a:srgbClr val="3A3838"/>
                </a:solidFill>
                <a:latin typeface="Calibri"/>
                <a:cs typeface="Calibri"/>
              </a:rPr>
              <a:t>).</a:t>
            </a:r>
            <a:r>
              <a:rPr lang="ar-JO" sz="2400" b="1" spc="-15" dirty="0">
                <a:solidFill>
                  <a:srgbClr val="3A3838"/>
                </a:solidFill>
                <a:latin typeface="Calibri"/>
                <a:cs typeface="Calibri"/>
              </a:rPr>
              <a:t/>
            </a:r>
            <a:br>
              <a:rPr lang="ar-JO" sz="2400" b="1" spc="-15" dirty="0">
                <a:solidFill>
                  <a:srgbClr val="3A3838"/>
                </a:solidFill>
                <a:latin typeface="Calibri"/>
                <a:cs typeface="Calibri"/>
              </a:rPr>
            </a:br>
            <a:r>
              <a:rPr lang="ar-JO" sz="2400" b="1" spc="-15" dirty="0" smtClean="0">
                <a:solidFill>
                  <a:srgbClr val="3A3838"/>
                </a:solidFill>
                <a:latin typeface="Calibri"/>
                <a:cs typeface="Calibri"/>
              </a:rPr>
              <a:t/>
            </a:r>
            <a:br>
              <a:rPr lang="ar-JO" sz="2400" b="1" spc="-15" dirty="0" smtClean="0">
                <a:solidFill>
                  <a:srgbClr val="3A3838"/>
                </a:solidFill>
                <a:latin typeface="Calibri"/>
                <a:cs typeface="Calibri"/>
              </a:rPr>
            </a:br>
            <a:r>
              <a:rPr lang="ar-JO" sz="2400" dirty="0"/>
              <a:t>داخل الجسم ، يخضع توزيع كل </a:t>
            </a:r>
            <a:r>
              <a:rPr lang="ar-JO" sz="2400" dirty="0" err="1"/>
              <a:t>النويدات</a:t>
            </a:r>
            <a:r>
              <a:rPr lang="ar-JO" sz="2400" dirty="0"/>
              <a:t> المشعة المترسبة داخليًا والاحتفاظ بها إلى كل من تسوسها الفيزيائي (نصف عمرها المادي) ، والتي تختلف من ثانية إلى سنوات ، وإزالتها البيولوجية (نصف عمرها البيولوجي)</a:t>
            </a:r>
            <a:r>
              <a:rPr lang="ar-JO" sz="2400" b="1" spc="-15" dirty="0">
                <a:solidFill>
                  <a:srgbClr val="3A3838"/>
                </a:solidFill>
                <a:latin typeface="Calibri"/>
                <a:cs typeface="Calibri"/>
              </a:rPr>
              <a:t/>
            </a:r>
            <a:br>
              <a:rPr lang="ar-JO" sz="2400" b="1" spc="-15" dirty="0">
                <a:solidFill>
                  <a:srgbClr val="3A3838"/>
                </a:solidFill>
                <a:latin typeface="Calibri"/>
                <a:cs typeface="Calibri"/>
              </a:rPr>
            </a:br>
            <a:endParaRPr sz="24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a:spLocks noGrp="1"/>
          </p:cNvSpPr>
          <p:nvPr>
            <p:ph type="title"/>
          </p:nvPr>
        </p:nvSpPr>
        <p:spPr>
          <a:xfrm>
            <a:off x="916939" y="308228"/>
            <a:ext cx="8359775" cy="619016"/>
          </a:xfrm>
          <a:prstGeom prst="rect">
            <a:avLst/>
          </a:prstGeom>
        </p:spPr>
        <p:txBody>
          <a:bodyPr vert="horz" wrap="square" lIns="0" tIns="88900" rIns="0" bIns="0" rtlCol="0">
            <a:spAutoFit/>
          </a:bodyPr>
          <a:lstStyle/>
          <a:p>
            <a:pPr marL="12700" marR="5080">
              <a:lnSpc>
                <a:spcPts val="4750"/>
              </a:lnSpc>
              <a:spcBef>
                <a:spcPts val="700"/>
              </a:spcBef>
            </a:pPr>
            <a:r>
              <a:rPr sz="2000" spc="-5" dirty="0">
                <a:solidFill>
                  <a:srgbClr val="006FC0"/>
                </a:solidFill>
              </a:rPr>
              <a:t>Radiation injuries </a:t>
            </a:r>
            <a:r>
              <a:rPr sz="2000" spc="-20" dirty="0">
                <a:solidFill>
                  <a:srgbClr val="006FC0"/>
                </a:solidFill>
              </a:rPr>
              <a:t>include </a:t>
            </a:r>
            <a:r>
              <a:rPr sz="2000" dirty="0">
                <a:solidFill>
                  <a:srgbClr val="006FC0"/>
                </a:solidFill>
              </a:rPr>
              <a:t>2 </a:t>
            </a:r>
            <a:r>
              <a:rPr sz="2000" spc="-1455" dirty="0">
                <a:solidFill>
                  <a:srgbClr val="006FC0"/>
                </a:solidFill>
              </a:rPr>
              <a:t> </a:t>
            </a:r>
            <a:r>
              <a:rPr sz="2000" dirty="0">
                <a:solidFill>
                  <a:srgbClr val="006FC0"/>
                </a:solidFill>
              </a:rPr>
              <a:t>types:</a:t>
            </a:r>
            <a:endParaRPr sz="2000" dirty="0"/>
          </a:p>
        </p:txBody>
      </p:sp>
      <p:sp>
        <p:nvSpPr>
          <p:cNvPr id="3" name="object 3"/>
          <p:cNvSpPr txBox="1"/>
          <p:nvPr/>
        </p:nvSpPr>
        <p:spPr>
          <a:xfrm>
            <a:off x="933640" y="1371600"/>
            <a:ext cx="10360660" cy="4860432"/>
          </a:xfrm>
          <a:prstGeom prst="rect">
            <a:avLst/>
          </a:prstGeom>
        </p:spPr>
        <p:txBody>
          <a:bodyPr vert="horz" wrap="square" lIns="0" tIns="61594" rIns="0" bIns="0" rtlCol="0">
            <a:spAutoFit/>
          </a:bodyPr>
          <a:lstStyle/>
          <a:p>
            <a:pPr marL="12700" marR="5080" algn="just" rtl="0">
              <a:lnSpc>
                <a:spcPct val="90000"/>
              </a:lnSpc>
              <a:spcBef>
                <a:spcPts val="484"/>
              </a:spcBef>
            </a:pPr>
            <a:r>
              <a:rPr sz="2400" b="1" spc="-10" dirty="0">
                <a:solidFill>
                  <a:srgbClr val="FF0000"/>
                </a:solidFill>
                <a:latin typeface="Calibri"/>
                <a:cs typeface="Calibri"/>
              </a:rPr>
              <a:t>Stochastic </a:t>
            </a:r>
            <a:r>
              <a:rPr sz="2400" b="1" spc="-5" dirty="0">
                <a:solidFill>
                  <a:srgbClr val="FF0000"/>
                </a:solidFill>
                <a:latin typeface="Calibri"/>
                <a:cs typeface="Calibri"/>
              </a:rPr>
              <a:t>injuries </a:t>
            </a:r>
            <a:r>
              <a:rPr sz="2400" dirty="0">
                <a:solidFill>
                  <a:srgbClr val="001F5F"/>
                </a:solidFill>
                <a:latin typeface="Calibri"/>
                <a:cs typeface="Calibri"/>
              </a:rPr>
              <a:t>which </a:t>
            </a:r>
            <a:r>
              <a:rPr sz="2400" spc="-5" dirty="0">
                <a:solidFill>
                  <a:srgbClr val="001F5F"/>
                </a:solidFill>
                <a:latin typeface="Calibri"/>
                <a:cs typeface="Calibri"/>
              </a:rPr>
              <a:t>is </a:t>
            </a:r>
            <a:r>
              <a:rPr sz="2400" dirty="0">
                <a:solidFill>
                  <a:srgbClr val="001F5F"/>
                </a:solidFill>
                <a:latin typeface="Calibri"/>
                <a:cs typeface="Calibri"/>
              </a:rPr>
              <a:t>assumed </a:t>
            </a:r>
            <a:r>
              <a:rPr sz="2400" spc="-25" dirty="0">
                <a:solidFill>
                  <a:srgbClr val="001F5F"/>
                </a:solidFill>
                <a:latin typeface="Calibri"/>
                <a:cs typeface="Calibri"/>
              </a:rPr>
              <a:t>to </a:t>
            </a:r>
            <a:r>
              <a:rPr sz="2400" dirty="0">
                <a:solidFill>
                  <a:srgbClr val="001F5F"/>
                </a:solidFill>
                <a:latin typeface="Calibri"/>
                <a:cs typeface="Calibri"/>
              </a:rPr>
              <a:t>lack </a:t>
            </a:r>
            <a:r>
              <a:rPr sz="2400" spc="-5" dirty="0">
                <a:solidFill>
                  <a:srgbClr val="001F5F"/>
                </a:solidFill>
                <a:latin typeface="Calibri"/>
                <a:cs typeface="Calibri"/>
              </a:rPr>
              <a:t>dose threshold </a:t>
            </a:r>
            <a:r>
              <a:rPr sz="2400" dirty="0">
                <a:solidFill>
                  <a:srgbClr val="001F5F"/>
                </a:solidFill>
                <a:latin typeface="Calibri"/>
                <a:cs typeface="Calibri"/>
              </a:rPr>
              <a:t> </a:t>
            </a:r>
            <a:r>
              <a:rPr sz="2400" spc="5" dirty="0">
                <a:solidFill>
                  <a:srgbClr val="001F5F"/>
                </a:solidFill>
                <a:latin typeface="Calibri"/>
                <a:cs typeface="Calibri"/>
              </a:rPr>
              <a:t>(e.g. </a:t>
            </a:r>
            <a:r>
              <a:rPr sz="2400" spc="-5" dirty="0">
                <a:solidFill>
                  <a:srgbClr val="001F5F"/>
                </a:solidFill>
                <a:latin typeface="Calibri"/>
                <a:cs typeface="Calibri"/>
              </a:rPr>
              <a:t>mutagenic </a:t>
            </a:r>
            <a:r>
              <a:rPr sz="2400" dirty="0">
                <a:solidFill>
                  <a:srgbClr val="001F5F"/>
                </a:solidFill>
                <a:latin typeface="Calibri"/>
                <a:cs typeface="Calibri"/>
              </a:rPr>
              <a:t>and </a:t>
            </a:r>
            <a:r>
              <a:rPr sz="2400" spc="-10" dirty="0">
                <a:solidFill>
                  <a:srgbClr val="001F5F"/>
                </a:solidFill>
                <a:latin typeface="Calibri"/>
                <a:cs typeface="Calibri"/>
              </a:rPr>
              <a:t>carcinogenic </a:t>
            </a:r>
            <a:r>
              <a:rPr sz="2400" dirty="0">
                <a:solidFill>
                  <a:srgbClr val="001F5F"/>
                </a:solidFill>
                <a:latin typeface="Calibri"/>
                <a:cs typeface="Calibri"/>
              </a:rPr>
              <a:t>injuries or </a:t>
            </a:r>
            <a:r>
              <a:rPr sz="2400" spc="-20" dirty="0">
                <a:solidFill>
                  <a:srgbClr val="001F5F"/>
                </a:solidFill>
                <a:latin typeface="Calibri"/>
                <a:cs typeface="Calibri"/>
              </a:rPr>
              <a:t>effects), </a:t>
            </a:r>
            <a:r>
              <a:rPr sz="2400" dirty="0">
                <a:solidFill>
                  <a:srgbClr val="001F5F"/>
                </a:solidFill>
                <a:latin typeface="Calibri"/>
                <a:cs typeface="Calibri"/>
              </a:rPr>
              <a:t>which </a:t>
            </a:r>
            <a:r>
              <a:rPr sz="2400" spc="-15" dirty="0">
                <a:solidFill>
                  <a:srgbClr val="001F5F"/>
                </a:solidFill>
                <a:latin typeface="Calibri"/>
                <a:cs typeface="Calibri"/>
              </a:rPr>
              <a:t>are </a:t>
            </a:r>
            <a:r>
              <a:rPr sz="2400" spc="-710" dirty="0">
                <a:solidFill>
                  <a:srgbClr val="001F5F"/>
                </a:solidFill>
                <a:latin typeface="Calibri"/>
                <a:cs typeface="Calibri"/>
              </a:rPr>
              <a:t> </a:t>
            </a:r>
            <a:r>
              <a:rPr sz="2400" spc="-10" dirty="0">
                <a:solidFill>
                  <a:srgbClr val="001F5F"/>
                </a:solidFill>
                <a:latin typeface="Calibri"/>
                <a:cs typeface="Calibri"/>
              </a:rPr>
              <a:t>viewed </a:t>
            </a:r>
            <a:r>
              <a:rPr sz="2400" dirty="0">
                <a:solidFill>
                  <a:srgbClr val="001F5F"/>
                </a:solidFill>
                <a:latin typeface="Calibri"/>
                <a:cs typeface="Calibri"/>
              </a:rPr>
              <a:t>as a </a:t>
            </a:r>
            <a:r>
              <a:rPr sz="2400" spc="-10" dirty="0">
                <a:solidFill>
                  <a:srgbClr val="001F5F"/>
                </a:solidFill>
                <a:latin typeface="Calibri"/>
                <a:cs typeface="Calibri"/>
              </a:rPr>
              <a:t>probabilistic </a:t>
            </a:r>
            <a:r>
              <a:rPr sz="2400" spc="-20" dirty="0">
                <a:solidFill>
                  <a:srgbClr val="001F5F"/>
                </a:solidFill>
                <a:latin typeface="Calibri"/>
                <a:cs typeface="Calibri"/>
              </a:rPr>
              <a:t>effects </a:t>
            </a:r>
            <a:r>
              <a:rPr sz="2400" dirty="0">
                <a:solidFill>
                  <a:srgbClr val="001F5F"/>
                </a:solidFill>
                <a:latin typeface="Calibri"/>
                <a:cs typeface="Calibri"/>
              </a:rPr>
              <a:t>that </a:t>
            </a:r>
            <a:r>
              <a:rPr sz="2400" spc="-10" dirty="0">
                <a:solidFill>
                  <a:srgbClr val="001F5F"/>
                </a:solidFill>
                <a:latin typeface="Calibri"/>
                <a:cs typeface="Calibri"/>
              </a:rPr>
              <a:t>can result </a:t>
            </a:r>
            <a:r>
              <a:rPr sz="2400" spc="-15" dirty="0">
                <a:solidFill>
                  <a:srgbClr val="001F5F"/>
                </a:solidFill>
                <a:latin typeface="Calibri"/>
                <a:cs typeface="Calibri"/>
              </a:rPr>
              <a:t>from radiation </a:t>
            </a:r>
            <a:r>
              <a:rPr sz="2400" spc="-10" dirty="0">
                <a:solidFill>
                  <a:srgbClr val="001F5F"/>
                </a:solidFill>
                <a:latin typeface="Calibri"/>
                <a:cs typeface="Calibri"/>
              </a:rPr>
              <a:t> </a:t>
            </a:r>
            <a:r>
              <a:rPr sz="2400" spc="-5" dirty="0">
                <a:solidFill>
                  <a:srgbClr val="001F5F"/>
                </a:solidFill>
                <a:latin typeface="Calibri"/>
                <a:cs typeface="Calibri"/>
              </a:rPr>
              <a:t>induced</a:t>
            </a:r>
            <a:r>
              <a:rPr sz="2400" spc="10" dirty="0">
                <a:solidFill>
                  <a:srgbClr val="001F5F"/>
                </a:solidFill>
                <a:latin typeface="Calibri"/>
                <a:cs typeface="Calibri"/>
              </a:rPr>
              <a:t> </a:t>
            </a:r>
            <a:r>
              <a:rPr sz="2400" spc="-5" dirty="0">
                <a:solidFill>
                  <a:srgbClr val="001F5F"/>
                </a:solidFill>
                <a:latin typeface="Calibri"/>
                <a:cs typeface="Calibri"/>
              </a:rPr>
              <a:t>changes</a:t>
            </a:r>
            <a:r>
              <a:rPr sz="2400" dirty="0">
                <a:solidFill>
                  <a:srgbClr val="001F5F"/>
                </a:solidFill>
                <a:latin typeface="Calibri"/>
                <a:cs typeface="Calibri"/>
              </a:rPr>
              <a:t> </a:t>
            </a:r>
            <a:r>
              <a:rPr sz="2400" spc="-5" dirty="0">
                <a:solidFill>
                  <a:srgbClr val="001F5F"/>
                </a:solidFill>
                <a:latin typeface="Calibri"/>
                <a:cs typeface="Calibri"/>
              </a:rPr>
              <a:t>in</a:t>
            </a:r>
            <a:r>
              <a:rPr sz="2400" spc="5" dirty="0">
                <a:solidFill>
                  <a:srgbClr val="001F5F"/>
                </a:solidFill>
                <a:latin typeface="Calibri"/>
                <a:cs typeface="Calibri"/>
              </a:rPr>
              <a:t> </a:t>
            </a:r>
            <a:r>
              <a:rPr sz="2400" spc="-5" dirty="0">
                <a:solidFill>
                  <a:srgbClr val="001F5F"/>
                </a:solidFill>
                <a:latin typeface="Calibri"/>
                <a:cs typeface="Calibri"/>
              </a:rPr>
              <a:t>single</a:t>
            </a:r>
            <a:r>
              <a:rPr sz="2400" spc="30" dirty="0">
                <a:solidFill>
                  <a:srgbClr val="001F5F"/>
                </a:solidFill>
                <a:latin typeface="Calibri"/>
                <a:cs typeface="Calibri"/>
              </a:rPr>
              <a:t> </a:t>
            </a:r>
            <a:r>
              <a:rPr sz="2400" dirty="0">
                <a:solidFill>
                  <a:srgbClr val="001F5F"/>
                </a:solidFill>
                <a:latin typeface="Calibri"/>
                <a:cs typeface="Calibri"/>
              </a:rPr>
              <a:t>cell</a:t>
            </a:r>
            <a:r>
              <a:rPr sz="2400" spc="-10" dirty="0">
                <a:solidFill>
                  <a:srgbClr val="001F5F"/>
                </a:solidFill>
                <a:latin typeface="Calibri"/>
                <a:cs typeface="Calibri"/>
              </a:rPr>
              <a:t> </a:t>
            </a:r>
            <a:r>
              <a:rPr sz="2400" spc="-5" dirty="0">
                <a:solidFill>
                  <a:srgbClr val="001F5F"/>
                </a:solidFill>
                <a:latin typeface="Calibri"/>
                <a:cs typeface="Calibri"/>
              </a:rPr>
              <a:t>within</a:t>
            </a:r>
            <a:r>
              <a:rPr sz="2400" spc="20" dirty="0">
                <a:solidFill>
                  <a:srgbClr val="001F5F"/>
                </a:solidFill>
                <a:latin typeface="Calibri"/>
                <a:cs typeface="Calibri"/>
              </a:rPr>
              <a:t> </a:t>
            </a:r>
            <a:r>
              <a:rPr sz="2400" spc="-25" dirty="0">
                <a:solidFill>
                  <a:srgbClr val="001F5F"/>
                </a:solidFill>
                <a:latin typeface="Calibri"/>
                <a:cs typeface="Calibri"/>
              </a:rPr>
              <a:t>affected</a:t>
            </a:r>
            <a:r>
              <a:rPr sz="2400" spc="10" dirty="0">
                <a:solidFill>
                  <a:srgbClr val="001F5F"/>
                </a:solidFill>
                <a:latin typeface="Calibri"/>
                <a:cs typeface="Calibri"/>
              </a:rPr>
              <a:t> </a:t>
            </a:r>
            <a:r>
              <a:rPr sz="2400" spc="-20" dirty="0">
                <a:solidFill>
                  <a:srgbClr val="001F5F"/>
                </a:solidFill>
                <a:latin typeface="Calibri"/>
                <a:cs typeface="Calibri"/>
              </a:rPr>
              <a:t>organs.</a:t>
            </a:r>
            <a:endParaRPr sz="2400" dirty="0">
              <a:latin typeface="Calibri"/>
              <a:cs typeface="Calibri"/>
            </a:endParaRPr>
          </a:p>
          <a:p>
            <a:pPr>
              <a:lnSpc>
                <a:spcPct val="100000"/>
              </a:lnSpc>
              <a:spcBef>
                <a:spcPts val="5"/>
              </a:spcBef>
            </a:pPr>
            <a:r>
              <a:rPr lang="ar-JO" sz="2400" dirty="0"/>
              <a:t>الإصابات العشوائية التي يُفترض أنها تفتقر إلى حد الجرعة (مثل الإصابات أو الآثار المسببة للطفرات والمسرطنات) ، والتي يُنظر إليها على أنها تأثيرات احتمالية يمكن أن تنتج عن التغيرات التي يسببها الإشعاع في خلية مفردة داخل الأعضاء المصابة.</a:t>
            </a:r>
            <a:endParaRPr sz="2400" dirty="0">
              <a:latin typeface="Calibri"/>
              <a:cs typeface="Calibri"/>
            </a:endParaRPr>
          </a:p>
          <a:p>
            <a:pPr marL="12700" marR="6350" indent="91440" algn="just" rtl="0">
              <a:lnSpc>
                <a:spcPts val="3460"/>
              </a:lnSpc>
            </a:pPr>
            <a:r>
              <a:rPr sz="2400" b="1" spc="-10" dirty="0">
                <a:solidFill>
                  <a:srgbClr val="FF0000"/>
                </a:solidFill>
                <a:latin typeface="Calibri"/>
                <a:cs typeface="Calibri"/>
              </a:rPr>
              <a:t>Non-stochastic </a:t>
            </a:r>
            <a:r>
              <a:rPr sz="2400" b="1" spc="-5" dirty="0">
                <a:solidFill>
                  <a:srgbClr val="FF0000"/>
                </a:solidFill>
                <a:latin typeface="Calibri"/>
                <a:cs typeface="Calibri"/>
              </a:rPr>
              <a:t>injuries </a:t>
            </a:r>
            <a:r>
              <a:rPr sz="2400" dirty="0">
                <a:solidFill>
                  <a:srgbClr val="001F5F"/>
                </a:solidFill>
                <a:latin typeface="Calibri"/>
                <a:cs typeface="Calibri"/>
              </a:rPr>
              <a:t>which </a:t>
            </a:r>
            <a:r>
              <a:rPr sz="2400" spc="-5" dirty="0">
                <a:solidFill>
                  <a:srgbClr val="001F5F"/>
                </a:solidFill>
                <a:latin typeface="Calibri"/>
                <a:cs typeface="Calibri"/>
              </a:rPr>
              <a:t>cause acute </a:t>
            </a:r>
            <a:r>
              <a:rPr sz="2400" dirty="0">
                <a:solidFill>
                  <a:srgbClr val="001F5F"/>
                </a:solidFill>
                <a:latin typeface="Calibri"/>
                <a:cs typeface="Calibri"/>
              </a:rPr>
              <a:t>and </a:t>
            </a:r>
            <a:r>
              <a:rPr sz="2400" spc="-10" dirty="0">
                <a:solidFill>
                  <a:srgbClr val="001F5F"/>
                </a:solidFill>
                <a:latin typeface="Calibri"/>
                <a:cs typeface="Calibri"/>
              </a:rPr>
              <a:t>chronic </a:t>
            </a:r>
            <a:r>
              <a:rPr sz="2400" spc="-5" dirty="0">
                <a:solidFill>
                  <a:srgbClr val="001F5F"/>
                </a:solidFill>
                <a:latin typeface="Calibri"/>
                <a:cs typeface="Calibri"/>
              </a:rPr>
              <a:t>tissue </a:t>
            </a:r>
            <a:r>
              <a:rPr sz="2400" dirty="0">
                <a:solidFill>
                  <a:srgbClr val="001F5F"/>
                </a:solidFill>
                <a:latin typeface="Calibri"/>
                <a:cs typeface="Calibri"/>
              </a:rPr>
              <a:t> </a:t>
            </a:r>
            <a:r>
              <a:rPr sz="2400" spc="-5" dirty="0">
                <a:solidFill>
                  <a:srgbClr val="001F5F"/>
                </a:solidFill>
                <a:latin typeface="Calibri"/>
                <a:cs typeface="Calibri"/>
              </a:rPr>
              <a:t>reactions that </a:t>
            </a:r>
            <a:r>
              <a:rPr sz="2400" spc="-10" dirty="0">
                <a:solidFill>
                  <a:srgbClr val="001F5F"/>
                </a:solidFill>
                <a:latin typeface="Calibri"/>
                <a:cs typeface="Calibri"/>
              </a:rPr>
              <a:t>result </a:t>
            </a:r>
            <a:r>
              <a:rPr sz="2400" spc="-15" dirty="0">
                <a:solidFill>
                  <a:srgbClr val="001F5F"/>
                </a:solidFill>
                <a:latin typeface="Calibri"/>
                <a:cs typeface="Calibri"/>
              </a:rPr>
              <a:t>from </a:t>
            </a:r>
            <a:r>
              <a:rPr sz="2400" dirty="0">
                <a:solidFill>
                  <a:srgbClr val="001F5F"/>
                </a:solidFill>
                <a:latin typeface="Calibri"/>
                <a:cs typeface="Calibri"/>
              </a:rPr>
              <a:t>the killing of </a:t>
            </a:r>
            <a:r>
              <a:rPr sz="2400" spc="-10" dirty="0">
                <a:solidFill>
                  <a:srgbClr val="001F5F"/>
                </a:solidFill>
                <a:latin typeface="Calibri"/>
                <a:cs typeface="Calibri"/>
              </a:rPr>
              <a:t>large</a:t>
            </a:r>
            <a:r>
              <a:rPr sz="2400" spc="-5" dirty="0">
                <a:solidFill>
                  <a:srgbClr val="001F5F"/>
                </a:solidFill>
                <a:latin typeface="Calibri"/>
                <a:cs typeface="Calibri"/>
              </a:rPr>
              <a:t> </a:t>
            </a:r>
            <a:r>
              <a:rPr sz="2400" spc="-10" dirty="0">
                <a:solidFill>
                  <a:srgbClr val="001F5F"/>
                </a:solidFill>
                <a:latin typeface="Calibri"/>
                <a:cs typeface="Calibri"/>
              </a:rPr>
              <a:t>numbers </a:t>
            </a:r>
            <a:r>
              <a:rPr sz="2400" dirty="0">
                <a:solidFill>
                  <a:srgbClr val="001F5F"/>
                </a:solidFill>
                <a:latin typeface="Calibri"/>
                <a:cs typeface="Calibri"/>
              </a:rPr>
              <a:t>of cells </a:t>
            </a:r>
            <a:r>
              <a:rPr sz="2400" spc="5" dirty="0">
                <a:solidFill>
                  <a:srgbClr val="001F5F"/>
                </a:solidFill>
                <a:latin typeface="Calibri"/>
                <a:cs typeface="Calibri"/>
              </a:rPr>
              <a:t> </a:t>
            </a:r>
            <a:r>
              <a:rPr sz="2400" spc="-5" dirty="0">
                <a:solidFill>
                  <a:srgbClr val="001F5F"/>
                </a:solidFill>
                <a:latin typeface="Calibri"/>
                <a:cs typeface="Calibri"/>
              </a:rPr>
              <a:t>in </a:t>
            </a:r>
            <a:r>
              <a:rPr sz="2400" spc="-25" dirty="0">
                <a:solidFill>
                  <a:srgbClr val="001F5F"/>
                </a:solidFill>
                <a:latin typeface="Calibri"/>
                <a:cs typeface="Calibri"/>
              </a:rPr>
              <a:t>affected </a:t>
            </a:r>
            <a:r>
              <a:rPr sz="2400" spc="-20" dirty="0">
                <a:solidFill>
                  <a:srgbClr val="001F5F"/>
                </a:solidFill>
                <a:latin typeface="Calibri"/>
                <a:cs typeface="Calibri"/>
              </a:rPr>
              <a:t>organs </a:t>
            </a:r>
            <a:r>
              <a:rPr sz="2400" spc="5" dirty="0">
                <a:solidFill>
                  <a:srgbClr val="001F5F"/>
                </a:solidFill>
                <a:latin typeface="Calibri"/>
                <a:cs typeface="Calibri"/>
              </a:rPr>
              <a:t>(e.g. </a:t>
            </a:r>
            <a:r>
              <a:rPr sz="2400" dirty="0">
                <a:solidFill>
                  <a:srgbClr val="001F5F"/>
                </a:solidFill>
                <a:latin typeface="Calibri"/>
                <a:cs typeface="Calibri"/>
              </a:rPr>
              <a:t>erythema of </a:t>
            </a:r>
            <a:r>
              <a:rPr sz="2400" spc="-5" dirty="0">
                <a:solidFill>
                  <a:srgbClr val="001F5F"/>
                </a:solidFill>
                <a:latin typeface="Calibri"/>
                <a:cs typeface="Calibri"/>
              </a:rPr>
              <a:t>skin, </a:t>
            </a:r>
            <a:r>
              <a:rPr sz="2400" spc="-10" dirty="0">
                <a:solidFill>
                  <a:srgbClr val="001F5F"/>
                </a:solidFill>
                <a:latin typeface="Calibri"/>
                <a:cs typeface="Calibri"/>
              </a:rPr>
              <a:t>depression </a:t>
            </a:r>
            <a:r>
              <a:rPr sz="2400" spc="5" dirty="0">
                <a:solidFill>
                  <a:srgbClr val="001F5F"/>
                </a:solidFill>
                <a:latin typeface="Calibri"/>
                <a:cs typeface="Calibri"/>
              </a:rPr>
              <a:t>of </a:t>
            </a:r>
            <a:r>
              <a:rPr sz="2400" spc="-5" dirty="0">
                <a:solidFill>
                  <a:srgbClr val="001F5F"/>
                </a:solidFill>
                <a:latin typeface="Calibri"/>
                <a:cs typeface="Calibri"/>
              </a:rPr>
              <a:t>blood </a:t>
            </a:r>
            <a:r>
              <a:rPr sz="2400" dirty="0">
                <a:solidFill>
                  <a:srgbClr val="001F5F"/>
                </a:solidFill>
                <a:latin typeface="Calibri"/>
                <a:cs typeface="Calibri"/>
              </a:rPr>
              <a:t> </a:t>
            </a:r>
            <a:r>
              <a:rPr sz="2400" spc="-10" dirty="0">
                <a:solidFill>
                  <a:srgbClr val="001F5F"/>
                </a:solidFill>
                <a:latin typeface="Calibri"/>
                <a:cs typeface="Calibri"/>
              </a:rPr>
              <a:t>count,</a:t>
            </a:r>
            <a:r>
              <a:rPr sz="2400" spc="-5" dirty="0">
                <a:solidFill>
                  <a:srgbClr val="001F5F"/>
                </a:solidFill>
                <a:latin typeface="Calibri"/>
                <a:cs typeface="Calibri"/>
              </a:rPr>
              <a:t> oligospermia,</a:t>
            </a:r>
            <a:r>
              <a:rPr sz="2400" spc="20" dirty="0">
                <a:solidFill>
                  <a:srgbClr val="001F5F"/>
                </a:solidFill>
                <a:latin typeface="Calibri"/>
                <a:cs typeface="Calibri"/>
              </a:rPr>
              <a:t> </a:t>
            </a:r>
            <a:r>
              <a:rPr sz="2400" spc="-20" dirty="0">
                <a:solidFill>
                  <a:srgbClr val="001F5F"/>
                </a:solidFill>
                <a:latin typeface="Calibri"/>
                <a:cs typeface="Calibri"/>
              </a:rPr>
              <a:t>cataract </a:t>
            </a:r>
            <a:r>
              <a:rPr sz="2400" dirty="0">
                <a:solidFill>
                  <a:srgbClr val="001F5F"/>
                </a:solidFill>
                <a:latin typeface="Calibri"/>
                <a:cs typeface="Calibri"/>
              </a:rPr>
              <a:t>of</a:t>
            </a:r>
            <a:r>
              <a:rPr sz="2400" spc="-15" dirty="0">
                <a:solidFill>
                  <a:srgbClr val="001F5F"/>
                </a:solidFill>
                <a:latin typeface="Calibri"/>
                <a:cs typeface="Calibri"/>
              </a:rPr>
              <a:t> </a:t>
            </a:r>
            <a:r>
              <a:rPr sz="2400" dirty="0">
                <a:solidFill>
                  <a:srgbClr val="001F5F"/>
                </a:solidFill>
                <a:latin typeface="Calibri"/>
                <a:cs typeface="Calibri"/>
              </a:rPr>
              <a:t>the</a:t>
            </a:r>
            <a:r>
              <a:rPr sz="2400" spc="-5" dirty="0">
                <a:solidFill>
                  <a:srgbClr val="001F5F"/>
                </a:solidFill>
                <a:latin typeface="Calibri"/>
                <a:cs typeface="Calibri"/>
              </a:rPr>
              <a:t> lens).</a:t>
            </a:r>
            <a:r>
              <a:rPr sz="2400" spc="15" dirty="0">
                <a:solidFill>
                  <a:srgbClr val="001F5F"/>
                </a:solidFill>
                <a:latin typeface="Calibri"/>
                <a:cs typeface="Calibri"/>
              </a:rPr>
              <a:t> </a:t>
            </a:r>
            <a:r>
              <a:rPr sz="2400" b="1" spc="-5" dirty="0">
                <a:solidFill>
                  <a:srgbClr val="FF0000"/>
                </a:solidFill>
                <a:latin typeface="Calibri"/>
                <a:cs typeface="Calibri"/>
              </a:rPr>
              <a:t>Dose</a:t>
            </a:r>
            <a:r>
              <a:rPr sz="2400" b="1" dirty="0">
                <a:solidFill>
                  <a:srgbClr val="FF0000"/>
                </a:solidFill>
                <a:latin typeface="Calibri"/>
                <a:cs typeface="Calibri"/>
              </a:rPr>
              <a:t> </a:t>
            </a:r>
            <a:r>
              <a:rPr sz="2400" b="1" spc="-15" dirty="0" smtClean="0">
                <a:solidFill>
                  <a:srgbClr val="FF0000"/>
                </a:solidFill>
                <a:latin typeface="Calibri"/>
                <a:cs typeface="Calibri"/>
              </a:rPr>
              <a:t>related</a:t>
            </a:r>
            <a:endParaRPr lang="ar-JO" sz="2400" b="1" spc="-15" dirty="0" smtClean="0">
              <a:solidFill>
                <a:srgbClr val="FF0000"/>
              </a:solidFill>
              <a:latin typeface="Calibri"/>
              <a:cs typeface="Calibri"/>
            </a:endParaRPr>
          </a:p>
          <a:p>
            <a:pPr marL="12700" marR="6350" indent="91440" algn="just" rtl="0">
              <a:lnSpc>
                <a:spcPts val="3460"/>
              </a:lnSpc>
            </a:pPr>
            <a:r>
              <a:rPr sz="3200" spc="-15" dirty="0" smtClean="0">
                <a:solidFill>
                  <a:srgbClr val="001F5F"/>
                </a:solidFill>
                <a:latin typeface="Calibri"/>
                <a:cs typeface="Calibri"/>
              </a:rPr>
              <a:t>.</a:t>
            </a:r>
            <a:r>
              <a:rPr lang="ar-JO" sz="3200" dirty="0"/>
              <a:t> </a:t>
            </a:r>
            <a:r>
              <a:rPr lang="ar-JO" sz="2400" dirty="0"/>
              <a:t>الإصابات غير العشوائية التي تسبب تفاعلات الأنسجة الحادة والمزمنة التي تنتج عن قتل أعداد كبيرة من الخلايا في الأعضاء المصابة (مثل حمامي الجلد ، انخفاض تعداد الدم ، قلة النطاف ، إعتام عدسة العين). الجرعة ذات الصلة</a:t>
            </a:r>
            <a:endParaRPr sz="24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2503" y="1143000"/>
            <a:ext cx="10361295" cy="4518287"/>
          </a:xfrm>
          <a:prstGeom prst="rect">
            <a:avLst/>
          </a:prstGeom>
        </p:spPr>
        <p:txBody>
          <a:bodyPr vert="horz" wrap="square" lIns="0" tIns="61594" rIns="0" bIns="0" rtlCol="0">
            <a:spAutoFit/>
          </a:bodyPr>
          <a:lstStyle/>
          <a:p>
            <a:pPr marL="12700" marR="5080" algn="just" rtl="0">
              <a:lnSpc>
                <a:spcPct val="90000"/>
              </a:lnSpc>
              <a:spcBef>
                <a:spcPts val="484"/>
              </a:spcBef>
            </a:pPr>
            <a:r>
              <a:rPr sz="3200" spc="-5" dirty="0">
                <a:solidFill>
                  <a:srgbClr val="FF0000"/>
                </a:solidFill>
                <a:latin typeface="Arial Black"/>
                <a:cs typeface="Arial Black"/>
              </a:rPr>
              <a:t>Radiation </a:t>
            </a:r>
            <a:r>
              <a:rPr sz="3200" spc="-10" dirty="0">
                <a:solidFill>
                  <a:srgbClr val="FF0000"/>
                </a:solidFill>
                <a:latin typeface="Arial Black"/>
                <a:cs typeface="Arial Black"/>
              </a:rPr>
              <a:t>is </a:t>
            </a:r>
            <a:r>
              <a:rPr sz="3200" spc="20" dirty="0">
                <a:solidFill>
                  <a:srgbClr val="FF0000"/>
                </a:solidFill>
                <a:latin typeface="Arial Black"/>
                <a:cs typeface="Arial Black"/>
              </a:rPr>
              <a:t>energy </a:t>
            </a:r>
            <a:r>
              <a:rPr sz="3200" spc="-15" dirty="0">
                <a:solidFill>
                  <a:srgbClr val="FF0000"/>
                </a:solidFill>
                <a:latin typeface="Arial Black"/>
                <a:cs typeface="Arial Black"/>
              </a:rPr>
              <a:t>that </a:t>
            </a:r>
            <a:r>
              <a:rPr sz="3200" dirty="0">
                <a:solidFill>
                  <a:srgbClr val="FF0000"/>
                </a:solidFill>
                <a:latin typeface="Arial Black"/>
                <a:cs typeface="Arial Black"/>
              </a:rPr>
              <a:t>comes </a:t>
            </a:r>
            <a:r>
              <a:rPr sz="3200" spc="10" dirty="0">
                <a:solidFill>
                  <a:srgbClr val="FF0000"/>
                </a:solidFill>
                <a:latin typeface="Arial Black"/>
                <a:cs typeface="Arial Black"/>
              </a:rPr>
              <a:t>from </a:t>
            </a:r>
            <a:r>
              <a:rPr sz="3200" dirty="0">
                <a:solidFill>
                  <a:srgbClr val="FF0000"/>
                </a:solidFill>
                <a:latin typeface="Arial Black"/>
                <a:cs typeface="Arial Black"/>
              </a:rPr>
              <a:t>a </a:t>
            </a:r>
            <a:r>
              <a:rPr sz="3200" spc="10" dirty="0">
                <a:solidFill>
                  <a:srgbClr val="FF0000"/>
                </a:solidFill>
                <a:latin typeface="Arial Black"/>
                <a:cs typeface="Arial Black"/>
              </a:rPr>
              <a:t>source </a:t>
            </a:r>
            <a:r>
              <a:rPr sz="3200" spc="15" dirty="0">
                <a:solidFill>
                  <a:srgbClr val="FF0000"/>
                </a:solidFill>
                <a:latin typeface="Arial Black"/>
                <a:cs typeface="Arial Black"/>
              </a:rPr>
              <a:t> </a:t>
            </a:r>
            <a:r>
              <a:rPr sz="3200" dirty="0">
                <a:solidFill>
                  <a:srgbClr val="FF0000"/>
                </a:solidFill>
                <a:latin typeface="Arial Black"/>
                <a:cs typeface="Arial Black"/>
              </a:rPr>
              <a:t>and</a:t>
            </a:r>
            <a:r>
              <a:rPr sz="3200" spc="5" dirty="0">
                <a:solidFill>
                  <a:srgbClr val="FF0000"/>
                </a:solidFill>
                <a:latin typeface="Arial Black"/>
                <a:cs typeface="Arial Black"/>
              </a:rPr>
              <a:t> </a:t>
            </a:r>
            <a:r>
              <a:rPr sz="3200" spc="-15" dirty="0">
                <a:solidFill>
                  <a:srgbClr val="FF0000"/>
                </a:solidFill>
                <a:latin typeface="Arial Black"/>
                <a:cs typeface="Arial Black"/>
              </a:rPr>
              <a:t>travels</a:t>
            </a:r>
            <a:r>
              <a:rPr sz="3200" spc="-10" dirty="0">
                <a:solidFill>
                  <a:srgbClr val="FF0000"/>
                </a:solidFill>
                <a:latin typeface="Arial Black"/>
                <a:cs typeface="Arial Black"/>
              </a:rPr>
              <a:t> </a:t>
            </a:r>
            <a:r>
              <a:rPr sz="3200" spc="10" dirty="0">
                <a:solidFill>
                  <a:srgbClr val="FF0000"/>
                </a:solidFill>
                <a:latin typeface="Arial Black"/>
                <a:cs typeface="Arial Black"/>
              </a:rPr>
              <a:t>through</a:t>
            </a:r>
            <a:r>
              <a:rPr sz="3200" spc="15" dirty="0">
                <a:solidFill>
                  <a:srgbClr val="FF0000"/>
                </a:solidFill>
                <a:latin typeface="Arial Black"/>
                <a:cs typeface="Arial Black"/>
              </a:rPr>
              <a:t> </a:t>
            </a:r>
            <a:r>
              <a:rPr sz="3200" dirty="0">
                <a:solidFill>
                  <a:srgbClr val="FF0000"/>
                </a:solidFill>
                <a:latin typeface="Arial Black"/>
                <a:cs typeface="Arial Black"/>
              </a:rPr>
              <a:t>space</a:t>
            </a:r>
            <a:r>
              <a:rPr sz="3200" spc="5" dirty="0">
                <a:solidFill>
                  <a:srgbClr val="FF0000"/>
                </a:solidFill>
                <a:latin typeface="Arial Black"/>
                <a:cs typeface="Arial Black"/>
              </a:rPr>
              <a:t> </a:t>
            </a:r>
            <a:r>
              <a:rPr sz="3200" dirty="0">
                <a:solidFill>
                  <a:srgbClr val="FF0000"/>
                </a:solidFill>
                <a:latin typeface="Arial Black"/>
                <a:cs typeface="Arial Black"/>
              </a:rPr>
              <a:t>or</a:t>
            </a:r>
            <a:r>
              <a:rPr sz="3200" spc="5" dirty="0">
                <a:solidFill>
                  <a:srgbClr val="FF0000"/>
                </a:solidFill>
                <a:latin typeface="Arial Black"/>
                <a:cs typeface="Arial Black"/>
              </a:rPr>
              <a:t> </a:t>
            </a:r>
            <a:r>
              <a:rPr sz="3200" dirty="0">
                <a:solidFill>
                  <a:srgbClr val="FF0000"/>
                </a:solidFill>
                <a:latin typeface="Arial Black"/>
                <a:cs typeface="Arial Black"/>
              </a:rPr>
              <a:t>a</a:t>
            </a:r>
            <a:r>
              <a:rPr sz="3200" spc="5" dirty="0">
                <a:solidFill>
                  <a:srgbClr val="FF0000"/>
                </a:solidFill>
                <a:latin typeface="Arial Black"/>
                <a:cs typeface="Arial Black"/>
              </a:rPr>
              <a:t> </a:t>
            </a:r>
            <a:r>
              <a:rPr sz="3200" spc="-5" dirty="0">
                <a:solidFill>
                  <a:srgbClr val="FF0000"/>
                </a:solidFill>
                <a:latin typeface="Arial Black"/>
                <a:cs typeface="Arial Black"/>
              </a:rPr>
              <a:t>material </a:t>
            </a:r>
            <a:r>
              <a:rPr sz="3200" dirty="0">
                <a:solidFill>
                  <a:srgbClr val="FF0000"/>
                </a:solidFill>
                <a:latin typeface="Arial Black"/>
                <a:cs typeface="Arial Black"/>
              </a:rPr>
              <a:t> medium</a:t>
            </a:r>
            <a:r>
              <a:rPr sz="3200" spc="-20" dirty="0">
                <a:solidFill>
                  <a:srgbClr val="FF0000"/>
                </a:solidFill>
                <a:latin typeface="Arial Black"/>
                <a:cs typeface="Arial Black"/>
              </a:rPr>
              <a:t> </a:t>
            </a:r>
            <a:r>
              <a:rPr sz="3200" u="heavy" spc="-35" dirty="0">
                <a:solidFill>
                  <a:srgbClr val="FF0000"/>
                </a:solidFill>
                <a:uFill>
                  <a:solidFill>
                    <a:srgbClr val="FF0000"/>
                  </a:solidFill>
                </a:uFill>
                <a:latin typeface="Arial Black"/>
                <a:cs typeface="Arial Black"/>
              </a:rPr>
              <a:t>at</a:t>
            </a:r>
            <a:r>
              <a:rPr sz="3200" u="heavy" spc="5" dirty="0">
                <a:solidFill>
                  <a:srgbClr val="FF0000"/>
                </a:solidFill>
                <a:uFill>
                  <a:solidFill>
                    <a:srgbClr val="FF0000"/>
                  </a:solidFill>
                </a:uFill>
                <a:latin typeface="Arial Black"/>
                <a:cs typeface="Arial Black"/>
              </a:rPr>
              <a:t> </a:t>
            </a:r>
            <a:r>
              <a:rPr sz="3200" u="heavy" dirty="0">
                <a:solidFill>
                  <a:srgbClr val="FF0000"/>
                </a:solidFill>
                <a:uFill>
                  <a:solidFill>
                    <a:srgbClr val="FF0000"/>
                  </a:solidFill>
                </a:uFill>
                <a:latin typeface="Arial Black"/>
                <a:cs typeface="Arial Black"/>
              </a:rPr>
              <a:t>the</a:t>
            </a:r>
            <a:r>
              <a:rPr sz="3200" u="heavy" spc="-10" dirty="0">
                <a:solidFill>
                  <a:srgbClr val="FF0000"/>
                </a:solidFill>
                <a:uFill>
                  <a:solidFill>
                    <a:srgbClr val="FF0000"/>
                  </a:solidFill>
                </a:uFill>
                <a:latin typeface="Arial Black"/>
                <a:cs typeface="Arial Black"/>
              </a:rPr>
              <a:t> </a:t>
            </a:r>
            <a:r>
              <a:rPr sz="3200" u="heavy" spc="-5" dirty="0">
                <a:solidFill>
                  <a:srgbClr val="FF0000"/>
                </a:solidFill>
                <a:uFill>
                  <a:solidFill>
                    <a:srgbClr val="FF0000"/>
                  </a:solidFill>
                </a:uFill>
                <a:latin typeface="Arial Black"/>
                <a:cs typeface="Arial Black"/>
              </a:rPr>
              <a:t>speed</a:t>
            </a:r>
            <a:r>
              <a:rPr sz="3200" u="heavy" dirty="0">
                <a:solidFill>
                  <a:srgbClr val="FF0000"/>
                </a:solidFill>
                <a:uFill>
                  <a:solidFill>
                    <a:srgbClr val="FF0000"/>
                  </a:solidFill>
                </a:uFill>
                <a:latin typeface="Arial Black"/>
                <a:cs typeface="Arial Black"/>
              </a:rPr>
              <a:t> of</a:t>
            </a:r>
            <a:r>
              <a:rPr sz="3200" u="heavy" spc="180" dirty="0">
                <a:solidFill>
                  <a:srgbClr val="FF0000"/>
                </a:solidFill>
                <a:uFill>
                  <a:solidFill>
                    <a:srgbClr val="FF0000"/>
                  </a:solidFill>
                </a:uFill>
                <a:latin typeface="Arial Black"/>
                <a:cs typeface="Arial Black"/>
              </a:rPr>
              <a:t> </a:t>
            </a:r>
            <a:r>
              <a:rPr sz="3200" u="heavy" dirty="0">
                <a:solidFill>
                  <a:srgbClr val="FF0000"/>
                </a:solidFill>
                <a:uFill>
                  <a:solidFill>
                    <a:srgbClr val="FF0000"/>
                  </a:solidFill>
                </a:uFill>
                <a:latin typeface="Arial Black"/>
                <a:cs typeface="Arial Black"/>
              </a:rPr>
              <a:t>light</a:t>
            </a:r>
            <a:r>
              <a:rPr sz="3200" dirty="0">
                <a:solidFill>
                  <a:srgbClr val="FF0000"/>
                </a:solidFill>
                <a:latin typeface="Arial Black"/>
                <a:cs typeface="Arial Black"/>
              </a:rPr>
              <a:t>.</a:t>
            </a:r>
            <a:endParaRPr sz="3200" dirty="0">
              <a:latin typeface="Arial Black"/>
              <a:cs typeface="Arial Black"/>
            </a:endParaRPr>
          </a:p>
          <a:p>
            <a:pPr>
              <a:lnSpc>
                <a:spcPct val="100000"/>
              </a:lnSpc>
              <a:spcBef>
                <a:spcPts val="65"/>
              </a:spcBef>
            </a:pPr>
            <a:r>
              <a:rPr lang="ar-JO" sz="2400" dirty="0" smtClean="0"/>
              <a:t>الإشعاع هو الطاقة التي تأتي من مصدر ويسافر عبر الفضاء أو مادة متوسط ​​سرعة الضوء</a:t>
            </a:r>
            <a:endParaRPr sz="2400" dirty="0">
              <a:latin typeface="Arial Black"/>
              <a:cs typeface="Arial Black"/>
            </a:endParaRPr>
          </a:p>
          <a:p>
            <a:pPr marL="12700" marR="8255" algn="just" rtl="0">
              <a:lnSpc>
                <a:spcPts val="3460"/>
              </a:lnSpc>
              <a:spcBef>
                <a:spcPts val="5"/>
              </a:spcBef>
            </a:pPr>
            <a:r>
              <a:rPr sz="3200" spc="-5" dirty="0">
                <a:solidFill>
                  <a:srgbClr val="001F5F"/>
                </a:solidFill>
                <a:latin typeface="Calibri"/>
                <a:cs typeface="Calibri"/>
              </a:rPr>
              <a:t>This</a:t>
            </a:r>
            <a:r>
              <a:rPr sz="3200" dirty="0">
                <a:solidFill>
                  <a:srgbClr val="001F5F"/>
                </a:solidFill>
                <a:latin typeface="Calibri"/>
                <a:cs typeface="Calibri"/>
              </a:rPr>
              <a:t> </a:t>
            </a:r>
            <a:r>
              <a:rPr sz="3200" spc="-5" dirty="0">
                <a:solidFill>
                  <a:srgbClr val="001F5F"/>
                </a:solidFill>
                <a:latin typeface="Calibri"/>
                <a:cs typeface="Calibri"/>
              </a:rPr>
              <a:t>energy</a:t>
            </a:r>
            <a:r>
              <a:rPr sz="3200" dirty="0">
                <a:solidFill>
                  <a:srgbClr val="001F5F"/>
                </a:solidFill>
                <a:latin typeface="Calibri"/>
                <a:cs typeface="Calibri"/>
              </a:rPr>
              <a:t> </a:t>
            </a:r>
            <a:r>
              <a:rPr sz="3200" spc="-5" dirty="0">
                <a:solidFill>
                  <a:srgbClr val="001F5F"/>
                </a:solidFill>
                <a:latin typeface="Calibri"/>
                <a:cs typeface="Calibri"/>
              </a:rPr>
              <a:t>has</a:t>
            </a:r>
            <a:r>
              <a:rPr sz="3200" dirty="0">
                <a:solidFill>
                  <a:srgbClr val="001F5F"/>
                </a:solidFill>
                <a:latin typeface="Calibri"/>
                <a:cs typeface="Calibri"/>
              </a:rPr>
              <a:t> </a:t>
            </a:r>
            <a:r>
              <a:rPr sz="3200" spc="5" dirty="0">
                <a:solidFill>
                  <a:srgbClr val="001F5F"/>
                </a:solidFill>
                <a:latin typeface="Calibri"/>
                <a:cs typeface="Calibri"/>
              </a:rPr>
              <a:t>an</a:t>
            </a:r>
            <a:r>
              <a:rPr sz="3200" spc="10" dirty="0">
                <a:solidFill>
                  <a:srgbClr val="001F5F"/>
                </a:solidFill>
                <a:latin typeface="Calibri"/>
                <a:cs typeface="Calibri"/>
              </a:rPr>
              <a:t> </a:t>
            </a:r>
            <a:r>
              <a:rPr sz="3200" dirty="0">
                <a:solidFill>
                  <a:srgbClr val="001F5F"/>
                </a:solidFill>
                <a:latin typeface="Calibri"/>
                <a:cs typeface="Calibri"/>
              </a:rPr>
              <a:t>electric</a:t>
            </a:r>
            <a:r>
              <a:rPr sz="3200" spc="5" dirty="0">
                <a:solidFill>
                  <a:srgbClr val="001F5F"/>
                </a:solidFill>
                <a:latin typeface="Calibri"/>
                <a:cs typeface="Calibri"/>
              </a:rPr>
              <a:t> </a:t>
            </a:r>
            <a:r>
              <a:rPr sz="3200" spc="-5" dirty="0">
                <a:solidFill>
                  <a:srgbClr val="001F5F"/>
                </a:solidFill>
                <a:latin typeface="Calibri"/>
                <a:cs typeface="Calibri"/>
              </a:rPr>
              <a:t>field</a:t>
            </a:r>
            <a:r>
              <a:rPr sz="3200" dirty="0">
                <a:solidFill>
                  <a:srgbClr val="001F5F"/>
                </a:solidFill>
                <a:latin typeface="Calibri"/>
                <a:cs typeface="Calibri"/>
              </a:rPr>
              <a:t> and</a:t>
            </a:r>
            <a:r>
              <a:rPr sz="3200" spc="5" dirty="0">
                <a:solidFill>
                  <a:srgbClr val="001F5F"/>
                </a:solidFill>
                <a:latin typeface="Calibri"/>
                <a:cs typeface="Calibri"/>
              </a:rPr>
              <a:t> </a:t>
            </a:r>
            <a:r>
              <a:rPr sz="3200" dirty="0">
                <a:solidFill>
                  <a:srgbClr val="001F5F"/>
                </a:solidFill>
                <a:latin typeface="Calibri"/>
                <a:cs typeface="Calibri"/>
              </a:rPr>
              <a:t>a</a:t>
            </a:r>
            <a:r>
              <a:rPr sz="3200" spc="5" dirty="0">
                <a:solidFill>
                  <a:srgbClr val="001F5F"/>
                </a:solidFill>
                <a:latin typeface="Calibri"/>
                <a:cs typeface="Calibri"/>
              </a:rPr>
              <a:t> </a:t>
            </a:r>
            <a:r>
              <a:rPr sz="3200" dirty="0">
                <a:solidFill>
                  <a:srgbClr val="001F5F"/>
                </a:solidFill>
                <a:latin typeface="Calibri"/>
                <a:cs typeface="Calibri"/>
              </a:rPr>
              <a:t>magnetic</a:t>
            </a:r>
            <a:r>
              <a:rPr sz="3200" spc="725" dirty="0">
                <a:solidFill>
                  <a:srgbClr val="001F5F"/>
                </a:solidFill>
                <a:latin typeface="Calibri"/>
                <a:cs typeface="Calibri"/>
              </a:rPr>
              <a:t> </a:t>
            </a:r>
            <a:r>
              <a:rPr sz="3200" dirty="0">
                <a:solidFill>
                  <a:srgbClr val="001F5F"/>
                </a:solidFill>
                <a:latin typeface="Calibri"/>
                <a:cs typeface="Calibri"/>
              </a:rPr>
              <a:t>field </a:t>
            </a:r>
            <a:r>
              <a:rPr sz="3200" spc="-710" dirty="0">
                <a:solidFill>
                  <a:srgbClr val="001F5F"/>
                </a:solidFill>
                <a:latin typeface="Calibri"/>
                <a:cs typeface="Calibri"/>
              </a:rPr>
              <a:t> </a:t>
            </a:r>
            <a:r>
              <a:rPr sz="3200" spc="-10" dirty="0">
                <a:solidFill>
                  <a:srgbClr val="001F5F"/>
                </a:solidFill>
                <a:latin typeface="Calibri"/>
                <a:cs typeface="Calibri"/>
              </a:rPr>
              <a:t>associated</a:t>
            </a:r>
            <a:r>
              <a:rPr sz="3200" spc="5" dirty="0">
                <a:solidFill>
                  <a:srgbClr val="001F5F"/>
                </a:solidFill>
                <a:latin typeface="Calibri"/>
                <a:cs typeface="Calibri"/>
              </a:rPr>
              <a:t> </a:t>
            </a:r>
            <a:r>
              <a:rPr sz="3200" dirty="0">
                <a:solidFill>
                  <a:srgbClr val="001F5F"/>
                </a:solidFill>
                <a:latin typeface="Calibri"/>
                <a:cs typeface="Calibri"/>
              </a:rPr>
              <a:t>with</a:t>
            </a:r>
            <a:r>
              <a:rPr sz="3200" spc="-5" dirty="0">
                <a:solidFill>
                  <a:srgbClr val="001F5F"/>
                </a:solidFill>
                <a:latin typeface="Calibri"/>
                <a:cs typeface="Calibri"/>
              </a:rPr>
              <a:t> it,</a:t>
            </a:r>
            <a:r>
              <a:rPr sz="3200" spc="20" dirty="0">
                <a:solidFill>
                  <a:srgbClr val="001F5F"/>
                </a:solidFill>
                <a:latin typeface="Calibri"/>
                <a:cs typeface="Calibri"/>
              </a:rPr>
              <a:t> </a:t>
            </a:r>
            <a:r>
              <a:rPr sz="3200" dirty="0">
                <a:solidFill>
                  <a:srgbClr val="001F5F"/>
                </a:solidFill>
                <a:latin typeface="Calibri"/>
                <a:cs typeface="Calibri"/>
              </a:rPr>
              <a:t>and </a:t>
            </a:r>
            <a:r>
              <a:rPr sz="3200" spc="-5" dirty="0">
                <a:solidFill>
                  <a:srgbClr val="001F5F"/>
                </a:solidFill>
                <a:latin typeface="Calibri"/>
                <a:cs typeface="Calibri"/>
              </a:rPr>
              <a:t>has</a:t>
            </a:r>
            <a:r>
              <a:rPr sz="3200" spc="15" dirty="0">
                <a:solidFill>
                  <a:srgbClr val="001F5F"/>
                </a:solidFill>
                <a:latin typeface="Calibri"/>
                <a:cs typeface="Calibri"/>
              </a:rPr>
              <a:t> </a:t>
            </a:r>
            <a:r>
              <a:rPr sz="3200" spc="-25" dirty="0">
                <a:solidFill>
                  <a:srgbClr val="001F5F"/>
                </a:solidFill>
                <a:latin typeface="Calibri"/>
                <a:cs typeface="Calibri"/>
              </a:rPr>
              <a:t>wave-like</a:t>
            </a:r>
            <a:r>
              <a:rPr sz="3200" spc="-15" dirty="0">
                <a:solidFill>
                  <a:srgbClr val="001F5F"/>
                </a:solidFill>
                <a:latin typeface="Calibri"/>
                <a:cs typeface="Calibri"/>
              </a:rPr>
              <a:t> </a:t>
            </a:r>
            <a:r>
              <a:rPr sz="3200" spc="-10" dirty="0" smtClean="0">
                <a:solidFill>
                  <a:srgbClr val="001F5F"/>
                </a:solidFill>
                <a:latin typeface="Calibri"/>
                <a:cs typeface="Calibri"/>
              </a:rPr>
              <a:t>properties</a:t>
            </a:r>
            <a:endParaRPr sz="3200" dirty="0">
              <a:latin typeface="Calibri"/>
              <a:cs typeface="Calibri"/>
            </a:endParaRPr>
          </a:p>
          <a:p>
            <a:pPr>
              <a:lnSpc>
                <a:spcPct val="100000"/>
              </a:lnSpc>
              <a:spcBef>
                <a:spcPts val="15"/>
              </a:spcBef>
            </a:pPr>
            <a:r>
              <a:rPr lang="ar-JO" sz="2400" dirty="0" smtClean="0"/>
              <a:t>هذه الطاقة لها مجال كهربائي ومجال مغناطيسي مرتبط بها ، ولها خصائص تشبه الموجة</a:t>
            </a:r>
            <a:endParaRPr sz="2400" dirty="0">
              <a:latin typeface="Calibri"/>
              <a:cs typeface="Calibri"/>
            </a:endParaRPr>
          </a:p>
          <a:p>
            <a:pPr marL="567690">
              <a:lnSpc>
                <a:spcPct val="100000"/>
              </a:lnSpc>
            </a:pPr>
            <a:endParaRPr lang="ar-JO" sz="3200" b="1" spc="-5" dirty="0">
              <a:solidFill>
                <a:srgbClr val="FF0000"/>
              </a:solidFill>
              <a:latin typeface="Calibri"/>
              <a:cs typeface="Calibri"/>
            </a:endParaRPr>
          </a:p>
          <a:p>
            <a:pPr marL="567690" algn="l" rtl="0">
              <a:lnSpc>
                <a:spcPct val="100000"/>
              </a:lnSpc>
            </a:pPr>
            <a:r>
              <a:rPr lang="ar-JO" sz="3200" b="1" spc="-5" dirty="0" smtClean="0">
                <a:solidFill>
                  <a:srgbClr val="FF0000"/>
                </a:solidFill>
                <a:latin typeface="Calibri"/>
                <a:cs typeface="Calibri"/>
              </a:rPr>
              <a:t>.</a:t>
            </a:r>
            <a:r>
              <a:rPr sz="3200" b="1" spc="-5" dirty="0" smtClean="0">
                <a:solidFill>
                  <a:srgbClr val="FF0000"/>
                </a:solidFill>
                <a:latin typeface="Calibri"/>
                <a:cs typeface="Calibri"/>
              </a:rPr>
              <a:t>Radiation</a:t>
            </a:r>
            <a:r>
              <a:rPr sz="3200" b="1" spc="-40" dirty="0" smtClean="0">
                <a:solidFill>
                  <a:srgbClr val="FF0000"/>
                </a:solidFill>
                <a:latin typeface="Calibri"/>
                <a:cs typeface="Calibri"/>
              </a:rPr>
              <a:t> </a:t>
            </a:r>
            <a:r>
              <a:rPr sz="3200" b="1" spc="-10" dirty="0">
                <a:solidFill>
                  <a:srgbClr val="FF0000"/>
                </a:solidFill>
                <a:latin typeface="Calibri"/>
                <a:cs typeface="Calibri"/>
              </a:rPr>
              <a:t>energy</a:t>
            </a:r>
            <a:r>
              <a:rPr sz="3200" b="1" spc="-15" dirty="0">
                <a:solidFill>
                  <a:srgbClr val="FF0000"/>
                </a:solidFill>
                <a:latin typeface="Calibri"/>
                <a:cs typeface="Calibri"/>
              </a:rPr>
              <a:t> </a:t>
            </a:r>
            <a:r>
              <a:rPr sz="3200" b="1" dirty="0">
                <a:solidFill>
                  <a:srgbClr val="FF0000"/>
                </a:solidFill>
                <a:latin typeface="Calibri"/>
                <a:cs typeface="Calibri"/>
              </a:rPr>
              <a:t>is</a:t>
            </a:r>
            <a:r>
              <a:rPr sz="3200" b="1" spc="5" dirty="0">
                <a:solidFill>
                  <a:srgbClr val="FF0000"/>
                </a:solidFill>
                <a:latin typeface="Calibri"/>
                <a:cs typeface="Calibri"/>
              </a:rPr>
              <a:t> </a:t>
            </a:r>
            <a:r>
              <a:rPr sz="3200" b="1" dirty="0">
                <a:solidFill>
                  <a:srgbClr val="FF0000"/>
                </a:solidFill>
                <a:latin typeface="Calibri"/>
                <a:cs typeface="Calibri"/>
              </a:rPr>
              <a:t>able</a:t>
            </a:r>
            <a:r>
              <a:rPr sz="3200" b="1" spc="-25" dirty="0">
                <a:solidFill>
                  <a:srgbClr val="FF0000"/>
                </a:solidFill>
                <a:latin typeface="Calibri"/>
                <a:cs typeface="Calibri"/>
              </a:rPr>
              <a:t> </a:t>
            </a:r>
            <a:r>
              <a:rPr sz="3200" b="1" spc="-15" dirty="0">
                <a:solidFill>
                  <a:srgbClr val="FF0000"/>
                </a:solidFill>
                <a:latin typeface="Calibri"/>
                <a:cs typeface="Calibri"/>
              </a:rPr>
              <a:t>to</a:t>
            </a:r>
            <a:r>
              <a:rPr sz="3200" b="1" spc="5" dirty="0">
                <a:solidFill>
                  <a:srgbClr val="FF0000"/>
                </a:solidFill>
                <a:latin typeface="Calibri"/>
                <a:cs typeface="Calibri"/>
              </a:rPr>
              <a:t> </a:t>
            </a:r>
            <a:r>
              <a:rPr sz="3200" b="1" spc="-20" dirty="0">
                <a:solidFill>
                  <a:srgbClr val="FF0000"/>
                </a:solidFill>
                <a:latin typeface="Calibri"/>
                <a:cs typeface="Calibri"/>
              </a:rPr>
              <a:t>penetrate </a:t>
            </a:r>
            <a:r>
              <a:rPr sz="3200" b="1" spc="-10" dirty="0">
                <a:solidFill>
                  <a:srgbClr val="FF0000"/>
                </a:solidFill>
                <a:latin typeface="Calibri"/>
                <a:cs typeface="Calibri"/>
              </a:rPr>
              <a:t>various</a:t>
            </a:r>
            <a:r>
              <a:rPr sz="3200" b="1" spc="-15" dirty="0">
                <a:solidFill>
                  <a:srgbClr val="FF0000"/>
                </a:solidFill>
                <a:latin typeface="Calibri"/>
                <a:cs typeface="Calibri"/>
              </a:rPr>
              <a:t> </a:t>
            </a:r>
            <a:r>
              <a:rPr sz="3200" b="1" spc="-10" dirty="0" smtClean="0">
                <a:solidFill>
                  <a:srgbClr val="FF0000"/>
                </a:solidFill>
                <a:latin typeface="Calibri"/>
                <a:cs typeface="Calibri"/>
              </a:rPr>
              <a:t>materials</a:t>
            </a:r>
            <a:endParaRPr lang="ar-JO" sz="3200" b="1" spc="-10" dirty="0" smtClean="0">
              <a:solidFill>
                <a:srgbClr val="FF0000"/>
              </a:solidFill>
              <a:latin typeface="Calibri"/>
              <a:cs typeface="Calibri"/>
            </a:endParaRPr>
          </a:p>
          <a:p>
            <a:pPr marL="567690" algn="l" rtl="0">
              <a:lnSpc>
                <a:spcPct val="100000"/>
              </a:lnSpc>
            </a:pPr>
            <a:r>
              <a:rPr lang="ar-JO" sz="3200" dirty="0"/>
              <a:t>طاقة الإشعاع قادرة على اختراق المواد المختلفة</a:t>
            </a:r>
            <a:endParaRPr sz="3200" dirty="0">
              <a:latin typeface="Calibri"/>
              <a:cs typeface="Calibri"/>
            </a:endParaRPr>
          </a:p>
        </p:txBody>
      </p:sp>
      <p:pic>
        <p:nvPicPr>
          <p:cNvPr id="3" name="object 3"/>
          <p:cNvPicPr/>
          <p:nvPr/>
        </p:nvPicPr>
        <p:blipFill>
          <a:blip r:embed="rId2" cstate="print"/>
          <a:stretch>
            <a:fillRect/>
          </a:stretch>
        </p:blipFill>
        <p:spPr>
          <a:xfrm>
            <a:off x="10820400" y="20877"/>
            <a:ext cx="1534668" cy="1537715"/>
          </a:xfrm>
          <a:prstGeom prst="rect">
            <a:avLst/>
          </a:prstGeom>
        </p:spPr>
      </p:pic>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chemeClr val="bg1"/>
          </a:solidFill>
        </p:spPr>
        <p:txBody>
          <a:bodyPr wrap="square" lIns="0" tIns="0" rIns="0" bIns="0" rtlCol="0"/>
          <a:lstStyle/>
          <a:p>
            <a:endParaRPr/>
          </a:p>
        </p:txBody>
      </p:sp>
      <p:sp>
        <p:nvSpPr>
          <p:cNvPr id="3" name="object 3"/>
          <p:cNvSpPr txBox="1"/>
          <p:nvPr/>
        </p:nvSpPr>
        <p:spPr>
          <a:xfrm>
            <a:off x="1362836" y="1101293"/>
            <a:ext cx="9707245" cy="788670"/>
          </a:xfrm>
          <a:prstGeom prst="rect">
            <a:avLst/>
          </a:prstGeom>
        </p:spPr>
        <p:txBody>
          <a:bodyPr vert="horz" wrap="square" lIns="0" tIns="13335" rIns="0" bIns="0" rtlCol="0">
            <a:spAutoFit/>
          </a:bodyPr>
          <a:lstStyle/>
          <a:p>
            <a:pPr marL="12700" algn="l" rtl="0">
              <a:lnSpc>
                <a:spcPct val="100000"/>
              </a:lnSpc>
              <a:spcBef>
                <a:spcPts val="105"/>
              </a:spcBef>
            </a:pPr>
            <a:r>
              <a:rPr sz="5000" spc="-5" dirty="0">
                <a:latin typeface="Arial Black"/>
                <a:cs typeface="Arial Black"/>
              </a:rPr>
              <a:t>Tissues</a:t>
            </a:r>
            <a:r>
              <a:rPr sz="5000" spc="-30" dirty="0">
                <a:latin typeface="Arial Black"/>
                <a:cs typeface="Arial Black"/>
              </a:rPr>
              <a:t> </a:t>
            </a:r>
            <a:r>
              <a:rPr sz="5000" dirty="0">
                <a:latin typeface="Arial Black"/>
                <a:cs typeface="Arial Black"/>
              </a:rPr>
              <a:t>with</a:t>
            </a:r>
            <a:r>
              <a:rPr sz="5000" spc="-5" dirty="0">
                <a:latin typeface="Arial Black"/>
                <a:cs typeface="Arial Black"/>
              </a:rPr>
              <a:t> </a:t>
            </a:r>
            <a:r>
              <a:rPr sz="5000" dirty="0">
                <a:latin typeface="Arial Black"/>
                <a:cs typeface="Arial Black"/>
              </a:rPr>
              <a:t>the</a:t>
            </a:r>
            <a:r>
              <a:rPr sz="5000" spc="-35" dirty="0">
                <a:latin typeface="Arial Black"/>
                <a:cs typeface="Arial Black"/>
              </a:rPr>
              <a:t> </a:t>
            </a:r>
            <a:r>
              <a:rPr sz="5000" dirty="0">
                <a:latin typeface="Arial Black"/>
                <a:cs typeface="Arial Black"/>
              </a:rPr>
              <a:t>most</a:t>
            </a:r>
            <a:r>
              <a:rPr sz="5000" spc="-30" dirty="0">
                <a:latin typeface="Arial Black"/>
                <a:cs typeface="Arial Black"/>
              </a:rPr>
              <a:t> </a:t>
            </a:r>
            <a:r>
              <a:rPr sz="5000" spc="25" dirty="0">
                <a:latin typeface="Arial Black"/>
                <a:cs typeface="Arial Black"/>
              </a:rPr>
              <a:t>rapid</a:t>
            </a:r>
            <a:endParaRPr sz="5000" dirty="0">
              <a:latin typeface="Arial Black"/>
              <a:cs typeface="Arial Black"/>
            </a:endParaRP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4" name="object 4"/>
          <p:cNvSpPr txBox="1"/>
          <p:nvPr/>
        </p:nvSpPr>
        <p:spPr>
          <a:xfrm>
            <a:off x="1985010" y="1635379"/>
            <a:ext cx="8465185" cy="788035"/>
          </a:xfrm>
          <a:prstGeom prst="rect">
            <a:avLst/>
          </a:prstGeom>
        </p:spPr>
        <p:txBody>
          <a:bodyPr vert="horz" wrap="square" lIns="0" tIns="13335" rIns="0" bIns="0" rtlCol="0">
            <a:spAutoFit/>
          </a:bodyPr>
          <a:lstStyle/>
          <a:p>
            <a:pPr marL="12700" algn="l" rtl="0">
              <a:lnSpc>
                <a:spcPct val="100000"/>
              </a:lnSpc>
              <a:spcBef>
                <a:spcPts val="105"/>
              </a:spcBef>
            </a:pPr>
            <a:r>
              <a:rPr sz="5000" dirty="0">
                <a:latin typeface="Arial Black"/>
                <a:cs typeface="Arial Black"/>
              </a:rPr>
              <a:t>cellular</a:t>
            </a:r>
            <a:r>
              <a:rPr sz="5000" spc="-20" dirty="0">
                <a:latin typeface="Arial Black"/>
                <a:cs typeface="Arial Black"/>
              </a:rPr>
              <a:t> </a:t>
            </a:r>
            <a:r>
              <a:rPr sz="5000" spc="-10" dirty="0">
                <a:latin typeface="Arial Black"/>
                <a:cs typeface="Arial Black"/>
              </a:rPr>
              <a:t>turnover </a:t>
            </a:r>
            <a:r>
              <a:rPr sz="5000" spc="25" dirty="0">
                <a:latin typeface="Arial Black"/>
                <a:cs typeface="Arial Black"/>
              </a:rPr>
              <a:t>are</a:t>
            </a:r>
            <a:r>
              <a:rPr sz="5000" spc="-20" dirty="0">
                <a:latin typeface="Arial Black"/>
                <a:cs typeface="Arial Black"/>
              </a:rPr>
              <a:t> </a:t>
            </a:r>
            <a:r>
              <a:rPr sz="5000" dirty="0">
                <a:latin typeface="Arial Black"/>
                <a:cs typeface="Arial Black"/>
              </a:rPr>
              <a:t>the</a:t>
            </a:r>
          </a:p>
        </p:txBody>
      </p:sp>
      <p:sp>
        <p:nvSpPr>
          <p:cNvPr id="5" name="object 5"/>
          <p:cNvSpPr txBox="1"/>
          <p:nvPr/>
        </p:nvSpPr>
        <p:spPr>
          <a:xfrm>
            <a:off x="2783585" y="2168474"/>
            <a:ext cx="6865620" cy="788670"/>
          </a:xfrm>
          <a:prstGeom prst="rect">
            <a:avLst/>
          </a:prstGeom>
        </p:spPr>
        <p:txBody>
          <a:bodyPr vert="horz" wrap="square" lIns="0" tIns="13335" rIns="0" bIns="0" rtlCol="0">
            <a:spAutoFit/>
          </a:bodyPr>
          <a:lstStyle/>
          <a:p>
            <a:pPr marL="12700" algn="l" rtl="0">
              <a:lnSpc>
                <a:spcPct val="100000"/>
              </a:lnSpc>
              <a:spcBef>
                <a:spcPts val="105"/>
              </a:spcBef>
            </a:pPr>
            <a:r>
              <a:rPr sz="5000" dirty="0">
                <a:latin typeface="Arial Black"/>
                <a:cs typeface="Arial Black"/>
              </a:rPr>
              <a:t>most</a:t>
            </a:r>
            <a:r>
              <a:rPr sz="5000" spc="-65" dirty="0">
                <a:latin typeface="Arial Black"/>
                <a:cs typeface="Arial Black"/>
              </a:rPr>
              <a:t> </a:t>
            </a:r>
            <a:r>
              <a:rPr sz="5000" spc="-5" dirty="0">
                <a:latin typeface="Arial Black"/>
                <a:cs typeface="Arial Black"/>
              </a:rPr>
              <a:t>radiosensitive</a:t>
            </a:r>
            <a:endParaRPr sz="5000" dirty="0">
              <a:latin typeface="Arial Black"/>
              <a:cs typeface="Arial Black"/>
            </a:endParaRPr>
          </a:p>
        </p:txBody>
      </p:sp>
      <p:sp>
        <p:nvSpPr>
          <p:cNvPr id="6" name="object 6"/>
          <p:cNvSpPr txBox="1"/>
          <p:nvPr/>
        </p:nvSpPr>
        <p:spPr>
          <a:xfrm>
            <a:off x="3025901" y="3488816"/>
            <a:ext cx="6380480" cy="782907"/>
          </a:xfrm>
          <a:prstGeom prst="rect">
            <a:avLst/>
          </a:prstGeom>
        </p:spPr>
        <p:txBody>
          <a:bodyPr vert="horz" wrap="square" lIns="0" tIns="13335" rIns="0" bIns="0" rtlCol="0">
            <a:spAutoFit/>
          </a:bodyPr>
          <a:lstStyle/>
          <a:p>
            <a:pPr marL="12700" algn="l" rtl="0">
              <a:lnSpc>
                <a:spcPct val="100000"/>
              </a:lnSpc>
              <a:spcBef>
                <a:spcPts val="105"/>
              </a:spcBef>
            </a:pPr>
            <a:r>
              <a:rPr sz="5000" spc="-5" dirty="0" smtClean="0">
                <a:latin typeface="Arial Black"/>
                <a:cs typeface="Arial Black"/>
              </a:rPr>
              <a:t>e.g</a:t>
            </a:r>
            <a:r>
              <a:rPr sz="5000" spc="-5" dirty="0">
                <a:latin typeface="Arial Black"/>
                <a:cs typeface="Arial Black"/>
              </a:rPr>
              <a:t>.</a:t>
            </a:r>
            <a:r>
              <a:rPr sz="5000" spc="-60" dirty="0">
                <a:latin typeface="Arial Black"/>
                <a:cs typeface="Arial Black"/>
              </a:rPr>
              <a:t> </a:t>
            </a:r>
            <a:r>
              <a:rPr lang="en-US" sz="5000" dirty="0" err="1" smtClean="0">
                <a:latin typeface="Arial Black"/>
                <a:cs typeface="Arial Black"/>
              </a:rPr>
              <a:t>R</a:t>
            </a:r>
            <a:r>
              <a:rPr sz="5000" dirty="0" err="1" smtClean="0">
                <a:latin typeface="Arial Black"/>
                <a:cs typeface="Arial Black"/>
              </a:rPr>
              <a:t>eproductiv</a:t>
            </a:r>
            <a:r>
              <a:rPr sz="5000" dirty="0" smtClean="0">
                <a:latin typeface="Arial Black"/>
                <a:cs typeface="Arial Black"/>
              </a:rPr>
              <a:t>,</a:t>
            </a:r>
            <a:endParaRPr sz="5000" dirty="0">
              <a:latin typeface="Arial Black"/>
              <a:cs typeface="Arial Black"/>
            </a:endParaRPr>
          </a:p>
        </p:txBody>
      </p:sp>
      <p:sp>
        <p:nvSpPr>
          <p:cNvPr id="7" name="object 7"/>
          <p:cNvSpPr txBox="1"/>
          <p:nvPr/>
        </p:nvSpPr>
        <p:spPr>
          <a:xfrm>
            <a:off x="2268473" y="4021912"/>
            <a:ext cx="7898130" cy="788670"/>
          </a:xfrm>
          <a:prstGeom prst="rect">
            <a:avLst/>
          </a:prstGeom>
        </p:spPr>
        <p:txBody>
          <a:bodyPr vert="horz" wrap="square" lIns="0" tIns="13335" rIns="0" bIns="0" rtlCol="0">
            <a:spAutoFit/>
          </a:bodyPr>
          <a:lstStyle/>
          <a:p>
            <a:pPr marL="12700" algn="l" rtl="0">
              <a:lnSpc>
                <a:spcPct val="100000"/>
              </a:lnSpc>
              <a:spcBef>
                <a:spcPts val="105"/>
              </a:spcBef>
            </a:pPr>
            <a:r>
              <a:rPr sz="5000" spc="-5" dirty="0">
                <a:latin typeface="Arial Black"/>
                <a:cs typeface="Arial Black"/>
              </a:rPr>
              <a:t>hematopoietic,</a:t>
            </a:r>
            <a:r>
              <a:rPr sz="5000" spc="-70" dirty="0">
                <a:latin typeface="Arial Black"/>
                <a:cs typeface="Arial Black"/>
              </a:rPr>
              <a:t> </a:t>
            </a:r>
            <a:r>
              <a:rPr sz="5000" spc="10" dirty="0">
                <a:latin typeface="Arial Black"/>
                <a:cs typeface="Arial Black"/>
              </a:rPr>
              <a:t>gastro-</a:t>
            </a:r>
            <a:endParaRPr sz="5000" dirty="0">
              <a:latin typeface="Arial Black"/>
              <a:cs typeface="Arial Black"/>
            </a:endParaRPr>
          </a:p>
        </p:txBody>
      </p:sp>
      <p:sp>
        <p:nvSpPr>
          <p:cNvPr id="8" name="object 8"/>
          <p:cNvSpPr txBox="1"/>
          <p:nvPr/>
        </p:nvSpPr>
        <p:spPr>
          <a:xfrm>
            <a:off x="3080766" y="4555997"/>
            <a:ext cx="6273800" cy="788035"/>
          </a:xfrm>
          <a:prstGeom prst="rect">
            <a:avLst/>
          </a:prstGeom>
        </p:spPr>
        <p:txBody>
          <a:bodyPr vert="horz" wrap="square" lIns="0" tIns="12700" rIns="0" bIns="0" rtlCol="0">
            <a:spAutoFit/>
          </a:bodyPr>
          <a:lstStyle/>
          <a:p>
            <a:pPr marL="12700" algn="l" rtl="0">
              <a:lnSpc>
                <a:spcPct val="100000"/>
              </a:lnSpc>
              <a:spcBef>
                <a:spcPts val="100"/>
              </a:spcBef>
            </a:pPr>
            <a:r>
              <a:rPr sz="5000" spc="-5" dirty="0">
                <a:latin typeface="Arial Black"/>
                <a:cs typeface="Arial Black"/>
              </a:rPr>
              <a:t>intestinal</a:t>
            </a:r>
            <a:r>
              <a:rPr sz="5000" spc="-60" dirty="0">
                <a:latin typeface="Arial Black"/>
                <a:cs typeface="Arial Black"/>
              </a:rPr>
              <a:t> </a:t>
            </a:r>
            <a:r>
              <a:rPr sz="5000" dirty="0" smtClean="0">
                <a:latin typeface="Arial Black"/>
                <a:cs typeface="Arial Black"/>
              </a:rPr>
              <a:t>tissues)</a:t>
            </a:r>
            <a:endParaRPr sz="5000" dirty="0">
              <a:latin typeface="Arial Black"/>
              <a:cs typeface="Arial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a:spLocks noGrp="1"/>
          </p:cNvSpPr>
          <p:nvPr>
            <p:ph type="title"/>
          </p:nvPr>
        </p:nvSpPr>
        <p:spPr>
          <a:xfrm>
            <a:off x="838200" y="152400"/>
            <a:ext cx="10515600" cy="652743"/>
          </a:xfrm>
          <a:prstGeom prst="rect">
            <a:avLst/>
          </a:prstGeom>
          <a:solidFill>
            <a:schemeClr val="bg1"/>
          </a:solidFill>
        </p:spPr>
        <p:txBody>
          <a:bodyPr vert="horz" wrap="square" lIns="0" tIns="36830" rIns="0" bIns="0" rtlCol="0">
            <a:spAutoFit/>
          </a:bodyPr>
          <a:lstStyle/>
          <a:p>
            <a:pPr marL="91440">
              <a:lnSpc>
                <a:spcPct val="100000"/>
              </a:lnSpc>
              <a:spcBef>
                <a:spcPts val="290"/>
              </a:spcBef>
            </a:pPr>
            <a:r>
              <a:rPr sz="2000" dirty="0">
                <a:solidFill>
                  <a:schemeClr val="tx1"/>
                </a:solidFill>
              </a:rPr>
              <a:t>Acute</a:t>
            </a:r>
            <a:r>
              <a:rPr sz="2000" spc="-20" dirty="0">
                <a:solidFill>
                  <a:schemeClr val="tx1"/>
                </a:solidFill>
              </a:rPr>
              <a:t> </a:t>
            </a:r>
            <a:r>
              <a:rPr sz="2000" dirty="0">
                <a:solidFill>
                  <a:schemeClr val="tx1"/>
                </a:solidFill>
              </a:rPr>
              <a:t>effect</a:t>
            </a:r>
            <a:r>
              <a:rPr sz="2000" spc="-10" dirty="0">
                <a:solidFill>
                  <a:schemeClr val="tx1"/>
                </a:solidFill>
              </a:rPr>
              <a:t> </a:t>
            </a:r>
            <a:r>
              <a:rPr sz="2000" dirty="0">
                <a:solidFill>
                  <a:schemeClr val="tx1"/>
                </a:solidFill>
              </a:rPr>
              <a:t>of</a:t>
            </a:r>
            <a:r>
              <a:rPr sz="2000" spc="235" dirty="0">
                <a:solidFill>
                  <a:schemeClr val="tx1"/>
                </a:solidFill>
              </a:rPr>
              <a:t> </a:t>
            </a:r>
            <a:r>
              <a:rPr sz="2000" dirty="0">
                <a:solidFill>
                  <a:schemeClr val="tx1"/>
                </a:solidFill>
              </a:rPr>
              <a:t>ionizing</a:t>
            </a:r>
            <a:r>
              <a:rPr sz="2000" spc="-10" dirty="0">
                <a:solidFill>
                  <a:schemeClr val="tx1"/>
                </a:solidFill>
              </a:rPr>
              <a:t> </a:t>
            </a:r>
            <a:r>
              <a:rPr sz="2000" spc="10" dirty="0" smtClean="0">
                <a:solidFill>
                  <a:schemeClr val="tx1"/>
                </a:solidFill>
              </a:rPr>
              <a:t>irradiation:</a:t>
            </a:r>
            <a:r>
              <a:rPr lang="ar-JO" sz="2000" spc="10" dirty="0" smtClean="0">
                <a:solidFill>
                  <a:schemeClr val="tx1"/>
                </a:solidFill>
              </a:rPr>
              <a:t/>
            </a:r>
            <a:br>
              <a:rPr lang="ar-JO" sz="2000" spc="10" dirty="0" smtClean="0">
                <a:solidFill>
                  <a:schemeClr val="tx1"/>
                </a:solidFill>
              </a:rPr>
            </a:br>
            <a:r>
              <a:rPr lang="ar-JO" sz="2000" dirty="0"/>
              <a:t>التأثير الحاد للإشعاع المؤين</a:t>
            </a:r>
            <a:endParaRPr sz="2000" dirty="0">
              <a:solidFill>
                <a:schemeClr val="tx1"/>
              </a:solidFill>
            </a:endParaRPr>
          </a:p>
        </p:txBody>
      </p:sp>
      <p:sp>
        <p:nvSpPr>
          <p:cNvPr id="3" name="object 3"/>
          <p:cNvSpPr txBox="1"/>
          <p:nvPr/>
        </p:nvSpPr>
        <p:spPr>
          <a:xfrm>
            <a:off x="459740" y="1105915"/>
            <a:ext cx="11218545" cy="5303759"/>
          </a:xfrm>
          <a:prstGeom prst="rect">
            <a:avLst/>
          </a:prstGeom>
        </p:spPr>
        <p:txBody>
          <a:bodyPr vert="horz" wrap="square" lIns="0" tIns="123189" rIns="0" bIns="0" rtlCol="0">
            <a:spAutoFit/>
          </a:bodyPr>
          <a:lstStyle/>
          <a:p>
            <a:pPr marL="12700" marR="5080" algn="l" rtl="0">
              <a:lnSpc>
                <a:spcPct val="81400"/>
              </a:lnSpc>
              <a:spcBef>
                <a:spcPts val="969"/>
              </a:spcBef>
              <a:tabLst>
                <a:tab pos="2652395" algn="l"/>
                <a:tab pos="4037965" algn="l"/>
                <a:tab pos="4830445" algn="l"/>
                <a:tab pos="5337810" algn="l"/>
                <a:tab pos="6270625" algn="l"/>
                <a:tab pos="6996430" algn="l"/>
                <a:tab pos="8133715" algn="l"/>
                <a:tab pos="9805035" algn="l"/>
                <a:tab pos="10305415" algn="l"/>
                <a:tab pos="10847705" algn="l"/>
              </a:tabLst>
            </a:pPr>
            <a:r>
              <a:rPr sz="2000" b="1" spc="-5" dirty="0">
                <a:solidFill>
                  <a:srgbClr val="00AFEF"/>
                </a:solidFill>
                <a:latin typeface="Calibri"/>
                <a:cs typeface="Calibri"/>
              </a:rPr>
              <a:t>Gene</a:t>
            </a:r>
            <a:r>
              <a:rPr sz="2000" b="1" spc="-75" dirty="0">
                <a:solidFill>
                  <a:srgbClr val="00AFEF"/>
                </a:solidFill>
                <a:latin typeface="Calibri"/>
                <a:cs typeface="Calibri"/>
              </a:rPr>
              <a:t>r</a:t>
            </a:r>
            <a:r>
              <a:rPr sz="2000" b="1" spc="-20" dirty="0">
                <a:solidFill>
                  <a:srgbClr val="00AFEF"/>
                </a:solidFill>
                <a:latin typeface="Calibri"/>
                <a:cs typeface="Calibri"/>
              </a:rPr>
              <a:t>a</a:t>
            </a:r>
            <a:r>
              <a:rPr sz="2000" b="1" dirty="0">
                <a:solidFill>
                  <a:srgbClr val="00AFEF"/>
                </a:solidFill>
                <a:latin typeface="Calibri"/>
                <a:cs typeface="Calibri"/>
              </a:rPr>
              <a:t>li</a:t>
            </a:r>
            <a:r>
              <a:rPr sz="2000" b="1" spc="-70" dirty="0">
                <a:solidFill>
                  <a:srgbClr val="00AFEF"/>
                </a:solidFill>
                <a:latin typeface="Calibri"/>
                <a:cs typeface="Calibri"/>
              </a:rPr>
              <a:t>z</a:t>
            </a:r>
            <a:r>
              <a:rPr sz="2000" b="1" spc="-5" dirty="0">
                <a:solidFill>
                  <a:srgbClr val="00AFEF"/>
                </a:solidFill>
                <a:latin typeface="Calibri"/>
                <a:cs typeface="Calibri"/>
              </a:rPr>
              <a:t>e</a:t>
            </a:r>
            <a:r>
              <a:rPr sz="2000" b="1" dirty="0">
                <a:solidFill>
                  <a:srgbClr val="00AFEF"/>
                </a:solidFill>
                <a:latin typeface="Calibri"/>
                <a:cs typeface="Calibri"/>
              </a:rPr>
              <a:t>d	</a:t>
            </a:r>
            <a:r>
              <a:rPr sz="2000" b="1" spc="-25" dirty="0">
                <a:solidFill>
                  <a:srgbClr val="00AFEF"/>
                </a:solidFill>
                <a:latin typeface="Calibri"/>
                <a:cs typeface="Calibri"/>
              </a:rPr>
              <a:t>e</a:t>
            </a:r>
            <a:r>
              <a:rPr sz="2000" b="1" spc="-5" dirty="0">
                <a:solidFill>
                  <a:srgbClr val="00AFEF"/>
                </a:solidFill>
                <a:latin typeface="Calibri"/>
                <a:cs typeface="Calibri"/>
              </a:rPr>
              <a:t>f</a:t>
            </a:r>
            <a:r>
              <a:rPr sz="2000" b="1" spc="-70" dirty="0">
                <a:solidFill>
                  <a:srgbClr val="00AFEF"/>
                </a:solidFill>
                <a:latin typeface="Calibri"/>
                <a:cs typeface="Calibri"/>
              </a:rPr>
              <a:t>f</a:t>
            </a:r>
            <a:r>
              <a:rPr sz="2000" b="1" spc="-5" dirty="0">
                <a:solidFill>
                  <a:srgbClr val="00AFEF"/>
                </a:solidFill>
                <a:latin typeface="Calibri"/>
                <a:cs typeface="Calibri"/>
              </a:rPr>
              <a:t>ec</a:t>
            </a:r>
            <a:r>
              <a:rPr sz="2000" b="1" dirty="0">
                <a:solidFill>
                  <a:srgbClr val="00AFEF"/>
                </a:solidFill>
                <a:latin typeface="Calibri"/>
                <a:cs typeface="Calibri"/>
              </a:rPr>
              <a:t>t	</a:t>
            </a:r>
            <a:r>
              <a:rPr sz="2000" spc="5" dirty="0">
                <a:solidFill>
                  <a:srgbClr val="001F5F"/>
                </a:solidFill>
                <a:latin typeface="Calibri"/>
                <a:cs typeface="Calibri"/>
              </a:rPr>
              <a:t>du</a:t>
            </a:r>
            <a:r>
              <a:rPr sz="2000" dirty="0">
                <a:solidFill>
                  <a:srgbClr val="001F5F"/>
                </a:solidFill>
                <a:latin typeface="Calibri"/>
                <a:cs typeface="Calibri"/>
              </a:rPr>
              <a:t>e	</a:t>
            </a:r>
            <a:r>
              <a:rPr sz="2000" spc="-45" dirty="0">
                <a:solidFill>
                  <a:srgbClr val="001F5F"/>
                </a:solidFill>
                <a:latin typeface="Calibri"/>
                <a:cs typeface="Calibri"/>
              </a:rPr>
              <a:t>t</a:t>
            </a:r>
            <a:r>
              <a:rPr sz="2000" dirty="0">
                <a:solidFill>
                  <a:srgbClr val="001F5F"/>
                </a:solidFill>
                <a:latin typeface="Calibri"/>
                <a:cs typeface="Calibri"/>
              </a:rPr>
              <a:t>o	</a:t>
            </a:r>
            <a:r>
              <a:rPr sz="2000" spc="-5" dirty="0">
                <a:solidFill>
                  <a:srgbClr val="001F5F"/>
                </a:solidFill>
                <a:latin typeface="Calibri"/>
                <a:cs typeface="Calibri"/>
              </a:rPr>
              <a:t>bri</a:t>
            </a:r>
            <a:r>
              <a:rPr sz="2000" spc="-35" dirty="0">
                <a:solidFill>
                  <a:srgbClr val="001F5F"/>
                </a:solidFill>
                <a:latin typeface="Calibri"/>
                <a:cs typeface="Calibri"/>
              </a:rPr>
              <a:t>e</a:t>
            </a:r>
            <a:r>
              <a:rPr sz="2000" dirty="0">
                <a:solidFill>
                  <a:srgbClr val="001F5F"/>
                </a:solidFill>
                <a:latin typeface="Calibri"/>
                <a:cs typeface="Calibri"/>
              </a:rPr>
              <a:t>f	</a:t>
            </a:r>
            <a:r>
              <a:rPr sz="2000" spc="-5" dirty="0">
                <a:solidFill>
                  <a:srgbClr val="001F5F"/>
                </a:solidFill>
                <a:latin typeface="Calibri"/>
                <a:cs typeface="Calibri"/>
              </a:rPr>
              <a:t>bu</a:t>
            </a:r>
            <a:r>
              <a:rPr sz="2000" dirty="0">
                <a:solidFill>
                  <a:srgbClr val="001F5F"/>
                </a:solidFill>
                <a:latin typeface="Calibri"/>
                <a:cs typeface="Calibri"/>
              </a:rPr>
              <a:t>t	</a:t>
            </a:r>
            <a:r>
              <a:rPr sz="2000" spc="-5" dirty="0">
                <a:solidFill>
                  <a:srgbClr val="001F5F"/>
                </a:solidFill>
                <a:latin typeface="Calibri"/>
                <a:cs typeface="Calibri"/>
              </a:rPr>
              <a:t>he</a:t>
            </a:r>
            <a:r>
              <a:rPr sz="2000" spc="-50" dirty="0">
                <a:solidFill>
                  <a:srgbClr val="001F5F"/>
                </a:solidFill>
                <a:latin typeface="Calibri"/>
                <a:cs typeface="Calibri"/>
              </a:rPr>
              <a:t>a</a:t>
            </a:r>
            <a:r>
              <a:rPr sz="2000" spc="25" dirty="0">
                <a:solidFill>
                  <a:srgbClr val="001F5F"/>
                </a:solidFill>
                <a:latin typeface="Calibri"/>
                <a:cs typeface="Calibri"/>
              </a:rPr>
              <a:t>v</a:t>
            </a:r>
            <a:r>
              <a:rPr sz="2000" dirty="0">
                <a:solidFill>
                  <a:srgbClr val="001F5F"/>
                </a:solidFill>
                <a:latin typeface="Calibri"/>
                <a:cs typeface="Calibri"/>
              </a:rPr>
              <a:t>y	</a:t>
            </a:r>
            <a:r>
              <a:rPr sz="2000" spc="-50" dirty="0">
                <a:solidFill>
                  <a:srgbClr val="001F5F"/>
                </a:solidFill>
                <a:latin typeface="Calibri"/>
                <a:cs typeface="Calibri"/>
              </a:rPr>
              <a:t>e</a:t>
            </a:r>
            <a:r>
              <a:rPr sz="2000" spc="-5" dirty="0">
                <a:solidFill>
                  <a:srgbClr val="001F5F"/>
                </a:solidFill>
                <a:latin typeface="Calibri"/>
                <a:cs typeface="Calibri"/>
              </a:rPr>
              <a:t>xpo</a:t>
            </a:r>
            <a:r>
              <a:rPr sz="2000" spc="-10" dirty="0">
                <a:solidFill>
                  <a:srgbClr val="001F5F"/>
                </a:solidFill>
                <a:latin typeface="Calibri"/>
                <a:cs typeface="Calibri"/>
              </a:rPr>
              <a:t>s</a:t>
            </a:r>
            <a:r>
              <a:rPr sz="2000" spc="-5" dirty="0">
                <a:solidFill>
                  <a:srgbClr val="001F5F"/>
                </a:solidFill>
                <a:latin typeface="Calibri"/>
                <a:cs typeface="Calibri"/>
              </a:rPr>
              <a:t>u</a:t>
            </a:r>
            <a:r>
              <a:rPr sz="2000" spc="-45" dirty="0">
                <a:solidFill>
                  <a:srgbClr val="001F5F"/>
                </a:solidFill>
                <a:latin typeface="Calibri"/>
                <a:cs typeface="Calibri"/>
              </a:rPr>
              <a:t>r</a:t>
            </a:r>
            <a:r>
              <a:rPr sz="2000" dirty="0">
                <a:solidFill>
                  <a:srgbClr val="001F5F"/>
                </a:solidFill>
                <a:latin typeface="Calibri"/>
                <a:cs typeface="Calibri"/>
              </a:rPr>
              <a:t>e	of	all	or  </a:t>
            </a:r>
            <a:r>
              <a:rPr sz="2000" spc="-5" dirty="0">
                <a:solidFill>
                  <a:srgbClr val="001F5F"/>
                </a:solidFill>
                <a:latin typeface="Calibri"/>
                <a:cs typeface="Calibri"/>
              </a:rPr>
              <a:t>part</a:t>
            </a:r>
            <a:r>
              <a:rPr sz="2000" dirty="0">
                <a:solidFill>
                  <a:srgbClr val="001F5F"/>
                </a:solidFill>
                <a:latin typeface="Calibri"/>
                <a:cs typeface="Calibri"/>
              </a:rPr>
              <a:t> of the</a:t>
            </a:r>
            <a:r>
              <a:rPr sz="2000" spc="-5" dirty="0">
                <a:solidFill>
                  <a:srgbClr val="001F5F"/>
                </a:solidFill>
                <a:latin typeface="Calibri"/>
                <a:cs typeface="Calibri"/>
              </a:rPr>
              <a:t> body</a:t>
            </a:r>
            <a:r>
              <a:rPr sz="2000" dirty="0">
                <a:solidFill>
                  <a:srgbClr val="001F5F"/>
                </a:solidFill>
                <a:latin typeface="Calibri"/>
                <a:cs typeface="Calibri"/>
              </a:rPr>
              <a:t> </a:t>
            </a:r>
            <a:r>
              <a:rPr sz="2000" spc="-10" dirty="0">
                <a:solidFill>
                  <a:srgbClr val="001F5F"/>
                </a:solidFill>
                <a:latin typeface="Calibri"/>
                <a:cs typeface="Calibri"/>
              </a:rPr>
              <a:t>(acute</a:t>
            </a:r>
            <a:r>
              <a:rPr sz="2000" spc="10" dirty="0">
                <a:solidFill>
                  <a:srgbClr val="001F5F"/>
                </a:solidFill>
                <a:latin typeface="Calibri"/>
                <a:cs typeface="Calibri"/>
              </a:rPr>
              <a:t> </a:t>
            </a:r>
            <a:r>
              <a:rPr sz="2000" spc="-15" dirty="0">
                <a:solidFill>
                  <a:srgbClr val="001F5F"/>
                </a:solidFill>
                <a:latin typeface="Calibri"/>
                <a:cs typeface="Calibri"/>
              </a:rPr>
              <a:t>radiation</a:t>
            </a:r>
            <a:r>
              <a:rPr sz="2000" spc="20" dirty="0">
                <a:solidFill>
                  <a:srgbClr val="001F5F"/>
                </a:solidFill>
                <a:latin typeface="Calibri"/>
                <a:cs typeface="Calibri"/>
              </a:rPr>
              <a:t> </a:t>
            </a:r>
            <a:r>
              <a:rPr sz="2000" spc="-15" dirty="0">
                <a:solidFill>
                  <a:srgbClr val="001F5F"/>
                </a:solidFill>
                <a:latin typeface="Calibri"/>
                <a:cs typeface="Calibri"/>
              </a:rPr>
              <a:t>syndrome).</a:t>
            </a:r>
            <a:endParaRPr sz="2000" dirty="0">
              <a:latin typeface="Calibri"/>
              <a:cs typeface="Calibri"/>
            </a:endParaRPr>
          </a:p>
          <a:p>
            <a:pPr algn="r">
              <a:lnSpc>
                <a:spcPct val="100000"/>
              </a:lnSpc>
              <a:spcBef>
                <a:spcPts val="35"/>
              </a:spcBef>
            </a:pPr>
            <a:r>
              <a:rPr lang="ar-JO" sz="2000" dirty="0"/>
              <a:t>تأثير معمم بسبب التعرض القصير ولكن الشديد للجسم كله أو جزء منه (متلازمة الإشعاع الحادة</a:t>
            </a:r>
            <a:endParaRPr sz="2000" dirty="0">
              <a:latin typeface="Calibri"/>
              <a:cs typeface="Calibri"/>
            </a:endParaRPr>
          </a:p>
          <a:p>
            <a:pPr marL="12700" algn="l" rtl="0">
              <a:lnSpc>
                <a:spcPct val="100000"/>
              </a:lnSpc>
            </a:pPr>
            <a:r>
              <a:rPr sz="2000" b="1" spc="-10" dirty="0">
                <a:solidFill>
                  <a:srgbClr val="001F5F"/>
                </a:solidFill>
                <a:latin typeface="Calibri"/>
                <a:cs typeface="Calibri"/>
              </a:rPr>
              <a:t>Localized</a:t>
            </a:r>
            <a:r>
              <a:rPr sz="2000" b="1" spc="-60" dirty="0">
                <a:solidFill>
                  <a:srgbClr val="001F5F"/>
                </a:solidFill>
                <a:latin typeface="Calibri"/>
                <a:cs typeface="Calibri"/>
              </a:rPr>
              <a:t> </a:t>
            </a:r>
            <a:r>
              <a:rPr sz="2000" b="1" spc="-20" dirty="0">
                <a:solidFill>
                  <a:srgbClr val="001F5F"/>
                </a:solidFill>
                <a:latin typeface="Calibri"/>
                <a:cs typeface="Calibri"/>
              </a:rPr>
              <a:t>effect:</a:t>
            </a:r>
            <a:endParaRPr sz="2000" dirty="0">
              <a:latin typeface="Calibri"/>
              <a:cs typeface="Calibri"/>
            </a:endParaRPr>
          </a:p>
          <a:p>
            <a:pPr marL="1209040" marR="1506220" indent="-281940" algn="l" rtl="0">
              <a:lnSpc>
                <a:spcPts val="4070"/>
              </a:lnSpc>
              <a:spcBef>
                <a:spcPts val="175"/>
              </a:spcBef>
              <a:buChar char="-"/>
              <a:tabLst>
                <a:tab pos="1144270" algn="l"/>
              </a:tabLst>
            </a:pPr>
            <a:r>
              <a:rPr sz="2000" spc="-40" dirty="0">
                <a:solidFill>
                  <a:srgbClr val="001F5F"/>
                </a:solidFill>
                <a:latin typeface="Calibri"/>
                <a:cs typeface="Calibri"/>
              </a:rPr>
              <a:t>Effect</a:t>
            </a:r>
            <a:r>
              <a:rPr sz="2000" dirty="0">
                <a:solidFill>
                  <a:srgbClr val="001F5F"/>
                </a:solidFill>
                <a:latin typeface="Calibri"/>
                <a:cs typeface="Calibri"/>
              </a:rPr>
              <a:t> </a:t>
            </a:r>
            <a:r>
              <a:rPr sz="2000" spc="-10" dirty="0">
                <a:solidFill>
                  <a:srgbClr val="001F5F"/>
                </a:solidFill>
                <a:latin typeface="Calibri"/>
                <a:cs typeface="Calibri"/>
              </a:rPr>
              <a:t>at</a:t>
            </a:r>
            <a:r>
              <a:rPr sz="2000" spc="-5" dirty="0">
                <a:solidFill>
                  <a:srgbClr val="001F5F"/>
                </a:solidFill>
                <a:latin typeface="Calibri"/>
                <a:cs typeface="Calibri"/>
              </a:rPr>
              <a:t> cellular</a:t>
            </a:r>
            <a:r>
              <a:rPr sz="2000" spc="10" dirty="0">
                <a:solidFill>
                  <a:srgbClr val="001F5F"/>
                </a:solidFill>
                <a:latin typeface="Calibri"/>
                <a:cs typeface="Calibri"/>
              </a:rPr>
              <a:t> </a:t>
            </a:r>
            <a:r>
              <a:rPr sz="2000" spc="-10" dirty="0">
                <a:solidFill>
                  <a:srgbClr val="001F5F"/>
                </a:solidFill>
                <a:latin typeface="Calibri"/>
                <a:cs typeface="Calibri"/>
              </a:rPr>
              <a:t>level</a:t>
            </a:r>
            <a:r>
              <a:rPr sz="2000" spc="-5" dirty="0">
                <a:solidFill>
                  <a:srgbClr val="001F5F"/>
                </a:solidFill>
                <a:latin typeface="Calibri"/>
                <a:cs typeface="Calibri"/>
              </a:rPr>
              <a:t> </a:t>
            </a:r>
            <a:r>
              <a:rPr sz="2000" spc="-10" dirty="0">
                <a:solidFill>
                  <a:srgbClr val="001F5F"/>
                </a:solidFill>
                <a:latin typeface="Calibri"/>
                <a:cs typeface="Calibri"/>
              </a:rPr>
              <a:t>(</a:t>
            </a:r>
            <a:r>
              <a:rPr sz="2000" b="1" spc="-10" dirty="0">
                <a:solidFill>
                  <a:srgbClr val="001F5F"/>
                </a:solidFill>
                <a:latin typeface="Calibri"/>
                <a:cs typeface="Calibri"/>
              </a:rPr>
              <a:t>gene</a:t>
            </a:r>
            <a:r>
              <a:rPr sz="2000" b="1" spc="-5" dirty="0">
                <a:solidFill>
                  <a:srgbClr val="001F5F"/>
                </a:solidFill>
                <a:latin typeface="Calibri"/>
                <a:cs typeface="Calibri"/>
              </a:rPr>
              <a:t> </a:t>
            </a:r>
            <a:r>
              <a:rPr sz="2000" b="1" spc="-10" dirty="0">
                <a:solidFill>
                  <a:srgbClr val="001F5F"/>
                </a:solidFill>
                <a:latin typeface="Calibri"/>
                <a:cs typeface="Calibri"/>
              </a:rPr>
              <a:t>mutation</a:t>
            </a:r>
            <a:r>
              <a:rPr sz="2000" spc="-10" dirty="0">
                <a:solidFill>
                  <a:srgbClr val="001F5F"/>
                </a:solidFill>
                <a:latin typeface="Calibri"/>
                <a:cs typeface="Calibri"/>
              </a:rPr>
              <a:t>,</a:t>
            </a:r>
            <a:r>
              <a:rPr sz="2000" spc="-15" dirty="0">
                <a:solidFill>
                  <a:srgbClr val="001F5F"/>
                </a:solidFill>
                <a:latin typeface="Calibri"/>
                <a:cs typeface="Calibri"/>
              </a:rPr>
              <a:t> </a:t>
            </a:r>
            <a:r>
              <a:rPr sz="2000" spc="-10" dirty="0">
                <a:solidFill>
                  <a:srgbClr val="001F5F"/>
                </a:solidFill>
                <a:latin typeface="Calibri"/>
                <a:cs typeface="Calibri"/>
              </a:rPr>
              <a:t>chromosome </a:t>
            </a:r>
            <a:r>
              <a:rPr sz="2000" spc="-710" dirty="0">
                <a:solidFill>
                  <a:srgbClr val="001F5F"/>
                </a:solidFill>
                <a:latin typeface="Calibri"/>
                <a:cs typeface="Calibri"/>
              </a:rPr>
              <a:t> </a:t>
            </a:r>
            <a:r>
              <a:rPr sz="2000" spc="-10" dirty="0">
                <a:solidFill>
                  <a:srgbClr val="001F5F"/>
                </a:solidFill>
                <a:latin typeface="Calibri"/>
                <a:cs typeface="Calibri"/>
              </a:rPr>
              <a:t>aberrations</a:t>
            </a:r>
            <a:r>
              <a:rPr sz="2000" spc="5" dirty="0">
                <a:solidFill>
                  <a:srgbClr val="001F5F"/>
                </a:solidFill>
                <a:latin typeface="Calibri"/>
                <a:cs typeface="Calibri"/>
              </a:rPr>
              <a:t> </a:t>
            </a:r>
            <a:r>
              <a:rPr sz="2000" dirty="0">
                <a:solidFill>
                  <a:srgbClr val="001F5F"/>
                </a:solidFill>
                <a:latin typeface="Calibri"/>
                <a:cs typeface="Calibri"/>
              </a:rPr>
              <a:t>and</a:t>
            </a:r>
            <a:r>
              <a:rPr sz="2000" spc="15" dirty="0">
                <a:solidFill>
                  <a:srgbClr val="001F5F"/>
                </a:solidFill>
                <a:latin typeface="Calibri"/>
                <a:cs typeface="Calibri"/>
              </a:rPr>
              <a:t> </a:t>
            </a:r>
            <a:r>
              <a:rPr sz="2000" spc="-15" dirty="0">
                <a:solidFill>
                  <a:srgbClr val="001F5F"/>
                </a:solidFill>
                <a:latin typeface="Calibri"/>
                <a:cs typeface="Calibri"/>
              </a:rPr>
              <a:t>cytotoxic</a:t>
            </a:r>
            <a:r>
              <a:rPr sz="2000" spc="5" dirty="0">
                <a:solidFill>
                  <a:srgbClr val="001F5F"/>
                </a:solidFill>
                <a:latin typeface="Calibri"/>
                <a:cs typeface="Calibri"/>
              </a:rPr>
              <a:t> </a:t>
            </a:r>
            <a:r>
              <a:rPr sz="2000" spc="-25" dirty="0">
                <a:solidFill>
                  <a:srgbClr val="001F5F"/>
                </a:solidFill>
                <a:latin typeface="Calibri"/>
                <a:cs typeface="Calibri"/>
              </a:rPr>
              <a:t>effect)</a:t>
            </a:r>
            <a:endParaRPr sz="2000" dirty="0">
              <a:latin typeface="Calibri"/>
              <a:cs typeface="Calibri"/>
            </a:endParaRPr>
          </a:p>
          <a:p>
            <a:pPr marL="1209040" marR="1085850" indent="-281940" algn="l" rtl="0">
              <a:lnSpc>
                <a:spcPts val="4070"/>
              </a:lnSpc>
              <a:spcBef>
                <a:spcPts val="10"/>
              </a:spcBef>
              <a:buChar char="-"/>
              <a:tabLst>
                <a:tab pos="1144270" algn="l"/>
              </a:tabLst>
            </a:pPr>
            <a:r>
              <a:rPr sz="2000" spc="-40" dirty="0">
                <a:solidFill>
                  <a:srgbClr val="001F5F"/>
                </a:solidFill>
                <a:latin typeface="Calibri"/>
                <a:cs typeface="Calibri"/>
              </a:rPr>
              <a:t>Effect</a:t>
            </a:r>
            <a:r>
              <a:rPr sz="2000" spc="-5" dirty="0">
                <a:solidFill>
                  <a:srgbClr val="001F5F"/>
                </a:solidFill>
                <a:latin typeface="Calibri"/>
                <a:cs typeface="Calibri"/>
              </a:rPr>
              <a:t> </a:t>
            </a:r>
            <a:r>
              <a:rPr sz="2000" dirty="0">
                <a:solidFill>
                  <a:srgbClr val="001F5F"/>
                </a:solidFill>
                <a:latin typeface="Calibri"/>
                <a:cs typeface="Calibri"/>
              </a:rPr>
              <a:t>on</a:t>
            </a:r>
            <a:r>
              <a:rPr sz="2000" spc="-10" dirty="0">
                <a:solidFill>
                  <a:srgbClr val="001F5F"/>
                </a:solidFill>
                <a:latin typeface="Calibri"/>
                <a:cs typeface="Calibri"/>
              </a:rPr>
              <a:t> </a:t>
            </a:r>
            <a:r>
              <a:rPr sz="2000" spc="-5" dirty="0">
                <a:solidFill>
                  <a:srgbClr val="001F5F"/>
                </a:solidFill>
                <a:latin typeface="Calibri"/>
                <a:cs typeface="Calibri"/>
              </a:rPr>
              <a:t>tissues</a:t>
            </a:r>
            <a:r>
              <a:rPr sz="2000" spc="15" dirty="0">
                <a:solidFill>
                  <a:srgbClr val="001F5F"/>
                </a:solidFill>
                <a:latin typeface="Calibri"/>
                <a:cs typeface="Calibri"/>
              </a:rPr>
              <a:t> </a:t>
            </a:r>
            <a:r>
              <a:rPr sz="2000" dirty="0">
                <a:solidFill>
                  <a:srgbClr val="001F5F"/>
                </a:solidFill>
                <a:latin typeface="Calibri"/>
                <a:cs typeface="Calibri"/>
              </a:rPr>
              <a:t>or</a:t>
            </a:r>
            <a:r>
              <a:rPr sz="2000" spc="-5" dirty="0">
                <a:solidFill>
                  <a:srgbClr val="001F5F"/>
                </a:solidFill>
                <a:latin typeface="Calibri"/>
                <a:cs typeface="Calibri"/>
              </a:rPr>
              <a:t> </a:t>
            </a:r>
            <a:r>
              <a:rPr sz="2000" spc="-15" dirty="0">
                <a:solidFill>
                  <a:srgbClr val="001F5F"/>
                </a:solidFill>
                <a:latin typeface="Calibri"/>
                <a:cs typeface="Calibri"/>
              </a:rPr>
              <a:t>organs,</a:t>
            </a:r>
            <a:r>
              <a:rPr sz="2000" spc="5" dirty="0">
                <a:solidFill>
                  <a:srgbClr val="001F5F"/>
                </a:solidFill>
                <a:latin typeface="Calibri"/>
                <a:cs typeface="Calibri"/>
              </a:rPr>
              <a:t> </a:t>
            </a:r>
            <a:r>
              <a:rPr sz="2000" spc="-5" dirty="0">
                <a:solidFill>
                  <a:srgbClr val="001F5F"/>
                </a:solidFill>
                <a:latin typeface="Calibri"/>
                <a:cs typeface="Calibri"/>
              </a:rPr>
              <a:t>particular</a:t>
            </a:r>
            <a:r>
              <a:rPr sz="2000" spc="20" dirty="0">
                <a:solidFill>
                  <a:srgbClr val="001F5F"/>
                </a:solidFill>
                <a:latin typeface="Calibri"/>
                <a:cs typeface="Calibri"/>
              </a:rPr>
              <a:t> </a:t>
            </a:r>
            <a:r>
              <a:rPr sz="2000" spc="-10" dirty="0">
                <a:solidFill>
                  <a:srgbClr val="001F5F"/>
                </a:solidFill>
                <a:latin typeface="Calibri"/>
                <a:cs typeface="Calibri"/>
              </a:rPr>
              <a:t>relevance</a:t>
            </a:r>
            <a:r>
              <a:rPr sz="2000" spc="-30" dirty="0">
                <a:solidFill>
                  <a:srgbClr val="001F5F"/>
                </a:solidFill>
                <a:latin typeface="Calibri"/>
                <a:cs typeface="Calibri"/>
              </a:rPr>
              <a:t> </a:t>
            </a:r>
            <a:r>
              <a:rPr sz="2000" spc="-45" dirty="0">
                <a:solidFill>
                  <a:srgbClr val="001F5F"/>
                </a:solidFill>
                <a:latin typeface="Calibri"/>
                <a:cs typeface="Calibri"/>
              </a:rPr>
              <a:t>to </a:t>
            </a:r>
            <a:r>
              <a:rPr sz="2000" spc="-40" dirty="0">
                <a:solidFill>
                  <a:srgbClr val="001F5F"/>
                </a:solidFill>
                <a:latin typeface="Calibri"/>
                <a:cs typeface="Calibri"/>
              </a:rPr>
              <a:t> </a:t>
            </a:r>
            <a:r>
              <a:rPr sz="2000" spc="-5" dirty="0">
                <a:solidFill>
                  <a:srgbClr val="001F5F"/>
                </a:solidFill>
                <a:latin typeface="Calibri"/>
                <a:cs typeface="Calibri"/>
              </a:rPr>
              <a:t>occupational</a:t>
            </a:r>
            <a:r>
              <a:rPr sz="2000" spc="25" dirty="0">
                <a:solidFill>
                  <a:srgbClr val="001F5F"/>
                </a:solidFill>
                <a:latin typeface="Calibri"/>
                <a:cs typeface="Calibri"/>
              </a:rPr>
              <a:t> </a:t>
            </a:r>
            <a:r>
              <a:rPr sz="2000" dirty="0">
                <a:solidFill>
                  <a:srgbClr val="001F5F"/>
                </a:solidFill>
                <a:latin typeface="Calibri"/>
                <a:cs typeface="Calibri"/>
              </a:rPr>
              <a:t>or</a:t>
            </a:r>
            <a:r>
              <a:rPr sz="2000" spc="-10" dirty="0">
                <a:solidFill>
                  <a:srgbClr val="001F5F"/>
                </a:solidFill>
                <a:latin typeface="Calibri"/>
                <a:cs typeface="Calibri"/>
              </a:rPr>
              <a:t> accidental</a:t>
            </a:r>
            <a:r>
              <a:rPr sz="2000" spc="10" dirty="0">
                <a:solidFill>
                  <a:srgbClr val="001F5F"/>
                </a:solidFill>
                <a:latin typeface="Calibri"/>
                <a:cs typeface="Calibri"/>
              </a:rPr>
              <a:t> </a:t>
            </a:r>
            <a:r>
              <a:rPr sz="2000" spc="-10" dirty="0">
                <a:solidFill>
                  <a:srgbClr val="001F5F"/>
                </a:solidFill>
                <a:latin typeface="Calibri"/>
                <a:cs typeface="Calibri"/>
              </a:rPr>
              <a:t>irradiation</a:t>
            </a:r>
            <a:r>
              <a:rPr sz="2000" spc="15" dirty="0">
                <a:solidFill>
                  <a:srgbClr val="001F5F"/>
                </a:solidFill>
                <a:latin typeface="Calibri"/>
                <a:cs typeface="Calibri"/>
              </a:rPr>
              <a:t> </a:t>
            </a:r>
            <a:r>
              <a:rPr sz="2000" spc="5" dirty="0">
                <a:solidFill>
                  <a:srgbClr val="001F5F"/>
                </a:solidFill>
                <a:latin typeface="Calibri"/>
                <a:cs typeface="Calibri"/>
              </a:rPr>
              <a:t>(e.g.</a:t>
            </a:r>
            <a:r>
              <a:rPr sz="2000" dirty="0">
                <a:solidFill>
                  <a:srgbClr val="001F5F"/>
                </a:solidFill>
                <a:latin typeface="Calibri"/>
                <a:cs typeface="Calibri"/>
              </a:rPr>
              <a:t> </a:t>
            </a:r>
            <a:r>
              <a:rPr sz="2000" b="1" dirty="0">
                <a:solidFill>
                  <a:srgbClr val="001F5F"/>
                </a:solidFill>
                <a:latin typeface="Calibri"/>
                <a:cs typeface="Calibri"/>
              </a:rPr>
              <a:t>skin</a:t>
            </a:r>
            <a:r>
              <a:rPr sz="2000" dirty="0">
                <a:solidFill>
                  <a:srgbClr val="001F5F"/>
                </a:solidFill>
                <a:latin typeface="Calibri"/>
                <a:cs typeface="Calibri"/>
              </a:rPr>
              <a:t>,</a:t>
            </a:r>
            <a:r>
              <a:rPr sz="2000" spc="-15" dirty="0">
                <a:solidFill>
                  <a:srgbClr val="001F5F"/>
                </a:solidFill>
                <a:latin typeface="Calibri"/>
                <a:cs typeface="Calibri"/>
              </a:rPr>
              <a:t> </a:t>
            </a:r>
            <a:r>
              <a:rPr sz="2000" b="1" dirty="0">
                <a:solidFill>
                  <a:srgbClr val="001F5F"/>
                </a:solidFill>
                <a:latin typeface="Calibri"/>
                <a:cs typeface="Calibri"/>
              </a:rPr>
              <a:t>blood</a:t>
            </a:r>
            <a:endParaRPr sz="2000" dirty="0">
              <a:latin typeface="Calibri"/>
              <a:cs typeface="Calibri"/>
            </a:endParaRPr>
          </a:p>
          <a:p>
            <a:pPr marL="1209040" algn="l" rtl="0">
              <a:lnSpc>
                <a:spcPct val="100000"/>
              </a:lnSpc>
              <a:spcBef>
                <a:spcPts val="55"/>
              </a:spcBef>
            </a:pPr>
            <a:r>
              <a:rPr sz="2000" b="1" spc="-10" dirty="0">
                <a:solidFill>
                  <a:srgbClr val="001F5F"/>
                </a:solidFill>
                <a:latin typeface="Calibri"/>
                <a:cs typeface="Calibri"/>
              </a:rPr>
              <a:t>forming</a:t>
            </a:r>
            <a:r>
              <a:rPr sz="2000" b="1" spc="-15" dirty="0">
                <a:solidFill>
                  <a:srgbClr val="001F5F"/>
                </a:solidFill>
                <a:latin typeface="Calibri"/>
                <a:cs typeface="Calibri"/>
              </a:rPr>
              <a:t> </a:t>
            </a:r>
            <a:r>
              <a:rPr sz="2000" b="1" dirty="0">
                <a:solidFill>
                  <a:srgbClr val="001F5F"/>
                </a:solidFill>
                <a:latin typeface="Calibri"/>
                <a:cs typeface="Calibri"/>
              </a:rPr>
              <a:t>tissues</a:t>
            </a:r>
            <a:r>
              <a:rPr sz="2000" dirty="0">
                <a:solidFill>
                  <a:srgbClr val="001F5F"/>
                </a:solidFill>
                <a:latin typeface="Calibri"/>
                <a:cs typeface="Calibri"/>
              </a:rPr>
              <a:t>,</a:t>
            </a:r>
            <a:r>
              <a:rPr sz="2000" spc="-30" dirty="0">
                <a:solidFill>
                  <a:srgbClr val="001F5F"/>
                </a:solidFill>
                <a:latin typeface="Calibri"/>
                <a:cs typeface="Calibri"/>
              </a:rPr>
              <a:t> </a:t>
            </a:r>
            <a:r>
              <a:rPr sz="2000" b="1" spc="-10" dirty="0">
                <a:solidFill>
                  <a:srgbClr val="001F5F"/>
                </a:solidFill>
                <a:latin typeface="Calibri"/>
                <a:cs typeface="Calibri"/>
              </a:rPr>
              <a:t>reproductive</a:t>
            </a:r>
            <a:r>
              <a:rPr sz="2000" b="1" spc="-30" dirty="0">
                <a:solidFill>
                  <a:srgbClr val="001F5F"/>
                </a:solidFill>
                <a:latin typeface="Calibri"/>
                <a:cs typeface="Calibri"/>
              </a:rPr>
              <a:t> </a:t>
            </a:r>
            <a:r>
              <a:rPr sz="2000" b="1" spc="-15" dirty="0">
                <a:solidFill>
                  <a:srgbClr val="001F5F"/>
                </a:solidFill>
                <a:latin typeface="Calibri"/>
                <a:cs typeface="Calibri"/>
              </a:rPr>
              <a:t>organs</a:t>
            </a:r>
            <a:r>
              <a:rPr sz="2000" spc="-15" dirty="0">
                <a:solidFill>
                  <a:srgbClr val="001F5F"/>
                </a:solidFill>
                <a:latin typeface="Calibri"/>
                <a:cs typeface="Calibri"/>
              </a:rPr>
              <a:t>,</a:t>
            </a:r>
            <a:r>
              <a:rPr sz="2000" spc="-25" dirty="0">
                <a:solidFill>
                  <a:srgbClr val="001F5F"/>
                </a:solidFill>
                <a:latin typeface="Calibri"/>
                <a:cs typeface="Calibri"/>
              </a:rPr>
              <a:t> </a:t>
            </a:r>
            <a:r>
              <a:rPr sz="2000" b="1" spc="-15" dirty="0">
                <a:solidFill>
                  <a:srgbClr val="001F5F"/>
                </a:solidFill>
                <a:latin typeface="Calibri"/>
                <a:cs typeface="Calibri"/>
              </a:rPr>
              <a:t>gastrointestinal</a:t>
            </a:r>
            <a:r>
              <a:rPr sz="2000" b="1" spc="-25" dirty="0">
                <a:solidFill>
                  <a:srgbClr val="001F5F"/>
                </a:solidFill>
                <a:latin typeface="Calibri"/>
                <a:cs typeface="Calibri"/>
              </a:rPr>
              <a:t> </a:t>
            </a:r>
            <a:r>
              <a:rPr sz="2000" b="1" spc="-15" dirty="0">
                <a:solidFill>
                  <a:srgbClr val="001F5F"/>
                </a:solidFill>
                <a:latin typeface="Calibri"/>
                <a:cs typeface="Calibri"/>
              </a:rPr>
              <a:t>tract</a:t>
            </a:r>
            <a:endParaRPr sz="2000" dirty="0">
              <a:latin typeface="Calibri"/>
              <a:cs typeface="Calibri"/>
            </a:endParaRPr>
          </a:p>
          <a:p>
            <a:pPr marL="1209040" algn="l" rtl="0">
              <a:lnSpc>
                <a:spcPct val="100000"/>
              </a:lnSpc>
              <a:spcBef>
                <a:spcPts val="240"/>
              </a:spcBef>
            </a:pPr>
            <a:r>
              <a:rPr sz="2000" dirty="0">
                <a:solidFill>
                  <a:srgbClr val="001F5F"/>
                </a:solidFill>
                <a:latin typeface="Calibri"/>
                <a:cs typeface="Calibri"/>
              </a:rPr>
              <a:t>and</a:t>
            </a:r>
            <a:r>
              <a:rPr sz="2000" spc="-10" dirty="0">
                <a:solidFill>
                  <a:srgbClr val="001F5F"/>
                </a:solidFill>
                <a:latin typeface="Calibri"/>
                <a:cs typeface="Calibri"/>
              </a:rPr>
              <a:t> </a:t>
            </a:r>
            <a:r>
              <a:rPr sz="2000" b="1" spc="-25" dirty="0">
                <a:solidFill>
                  <a:srgbClr val="001F5F"/>
                </a:solidFill>
                <a:latin typeface="Calibri"/>
                <a:cs typeface="Calibri"/>
              </a:rPr>
              <a:t>eye </a:t>
            </a:r>
            <a:r>
              <a:rPr sz="2000" b="1" dirty="0">
                <a:solidFill>
                  <a:srgbClr val="001F5F"/>
                </a:solidFill>
                <a:latin typeface="Calibri"/>
                <a:cs typeface="Calibri"/>
              </a:rPr>
              <a:t>lens</a:t>
            </a:r>
            <a:r>
              <a:rPr sz="2000" dirty="0" smtClean="0">
                <a:solidFill>
                  <a:srgbClr val="001F5F"/>
                </a:solidFill>
                <a:latin typeface="Calibri"/>
                <a:cs typeface="Calibri"/>
              </a:rPr>
              <a:t>).</a:t>
            </a:r>
            <a:endParaRPr lang="en-US" sz="2000" dirty="0" smtClean="0">
              <a:solidFill>
                <a:srgbClr val="001F5F"/>
              </a:solidFill>
              <a:latin typeface="Calibri"/>
              <a:cs typeface="Calibri"/>
            </a:endParaRPr>
          </a:p>
          <a:p>
            <a:pPr marL="1209040" algn="r">
              <a:lnSpc>
                <a:spcPct val="100000"/>
              </a:lnSpc>
              <a:spcBef>
                <a:spcPts val="240"/>
              </a:spcBef>
            </a:pPr>
            <a:r>
              <a:rPr lang="ar-JO" sz="2000" dirty="0"/>
              <a:t>تأثير موضعي</a:t>
            </a:r>
            <a:r>
              <a:rPr lang="ar-JO" sz="2000" dirty="0" smtClean="0"/>
              <a:t>:</a:t>
            </a:r>
          </a:p>
          <a:p>
            <a:pPr marL="1209040" algn="r">
              <a:lnSpc>
                <a:spcPct val="100000"/>
              </a:lnSpc>
              <a:spcBef>
                <a:spcPts val="240"/>
              </a:spcBef>
            </a:pPr>
            <a:r>
              <a:rPr lang="ar-JO" sz="2000" dirty="0" smtClean="0"/>
              <a:t> </a:t>
            </a:r>
            <a:r>
              <a:rPr lang="ar-JO" sz="2000" dirty="0"/>
              <a:t>التأثير على المستوى الخلوي (الطفرة الجينية ، الانحرافات </a:t>
            </a:r>
            <a:r>
              <a:rPr lang="ar-JO" sz="2000" dirty="0" err="1"/>
              <a:t>الكروموسومية</a:t>
            </a:r>
            <a:r>
              <a:rPr lang="ar-JO" sz="2000" dirty="0"/>
              <a:t> والتأثير السام للخلايا</a:t>
            </a:r>
            <a:r>
              <a:rPr lang="ar-JO" sz="2000" dirty="0" smtClean="0"/>
              <a:t>)</a:t>
            </a:r>
          </a:p>
          <a:p>
            <a:pPr marL="1209040" algn="r">
              <a:lnSpc>
                <a:spcPct val="100000"/>
              </a:lnSpc>
              <a:spcBef>
                <a:spcPts val="240"/>
              </a:spcBef>
            </a:pPr>
            <a:r>
              <a:rPr lang="ar-JO" sz="2000" dirty="0" smtClean="0"/>
              <a:t> </a:t>
            </a:r>
            <a:r>
              <a:rPr lang="ar-JO" sz="2000" dirty="0"/>
              <a:t>التأثير على الأنسجة أو الأعضاء ، صلة خاصة </a:t>
            </a:r>
            <a:r>
              <a:rPr lang="ar-JO" sz="2000" dirty="0" err="1"/>
              <a:t>بالتشعيع</a:t>
            </a:r>
            <a:r>
              <a:rPr lang="ar-JO" sz="2000" dirty="0"/>
              <a:t> المهني أو العرضي (مثل الجلد والدم تشكيل الأنسجة والأعضاء التناسلية والجهاز الهضمي وعدسة </a:t>
            </a:r>
            <a:r>
              <a:rPr lang="ar-JO" sz="2000" dirty="0" smtClean="0"/>
              <a:t>العين)</a:t>
            </a:r>
            <a:endParaRPr sz="20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chemeClr val="bg1"/>
          </a:solidFill>
        </p:spPr>
        <p:txBody>
          <a:bodyPr wrap="square" lIns="0" tIns="0" rIns="0" bIns="0" rtlCol="0"/>
          <a:lstStyle/>
          <a:p>
            <a:endParaRPr/>
          </a:p>
        </p:txBody>
      </p:sp>
      <p:sp>
        <p:nvSpPr>
          <p:cNvPr id="3" name="object 3"/>
          <p:cNvSpPr txBox="1"/>
          <p:nvPr/>
        </p:nvSpPr>
        <p:spPr>
          <a:xfrm>
            <a:off x="449376" y="1409191"/>
            <a:ext cx="11020425" cy="2500685"/>
          </a:xfrm>
          <a:prstGeom prst="rect">
            <a:avLst/>
          </a:prstGeom>
        </p:spPr>
        <p:txBody>
          <a:bodyPr vert="horz" wrap="square" lIns="0" tIns="12700" rIns="0" bIns="0" rtlCol="0">
            <a:spAutoFit/>
          </a:bodyPr>
          <a:lstStyle/>
          <a:p>
            <a:pPr marL="12700" marR="5080" indent="-1270" algn="ctr" rtl="0">
              <a:lnSpc>
                <a:spcPct val="100000"/>
              </a:lnSpc>
              <a:spcBef>
                <a:spcPts val="100"/>
              </a:spcBef>
            </a:pPr>
            <a:r>
              <a:rPr sz="3200" spc="-5" dirty="0">
                <a:latin typeface="Arial Black"/>
                <a:cs typeface="Arial Black"/>
              </a:rPr>
              <a:t>Symptoms </a:t>
            </a:r>
            <a:r>
              <a:rPr sz="3200" dirty="0">
                <a:latin typeface="Arial Black"/>
                <a:cs typeface="Arial Black"/>
              </a:rPr>
              <a:t>&amp; </a:t>
            </a:r>
            <a:r>
              <a:rPr sz="3200" spc="5" dirty="0">
                <a:latin typeface="Arial Black"/>
                <a:cs typeface="Arial Black"/>
              </a:rPr>
              <a:t>prognosis </a:t>
            </a:r>
            <a:r>
              <a:rPr sz="3200" spc="10" dirty="0">
                <a:latin typeface="Arial Black"/>
                <a:cs typeface="Arial Black"/>
              </a:rPr>
              <a:t> </a:t>
            </a:r>
            <a:r>
              <a:rPr sz="3200" spc="-5" dirty="0">
                <a:latin typeface="Arial Black"/>
                <a:cs typeface="Arial Black"/>
              </a:rPr>
              <a:t>depend </a:t>
            </a:r>
            <a:r>
              <a:rPr sz="3200" dirty="0">
                <a:latin typeface="Arial Black"/>
                <a:cs typeface="Arial Black"/>
              </a:rPr>
              <a:t>on the </a:t>
            </a:r>
            <a:r>
              <a:rPr sz="3200" spc="50" dirty="0">
                <a:latin typeface="Arial Black"/>
                <a:cs typeface="Arial Black"/>
              </a:rPr>
              <a:t>degree </a:t>
            </a:r>
            <a:r>
              <a:rPr sz="3200" dirty="0">
                <a:latin typeface="Arial Black"/>
                <a:cs typeface="Arial Black"/>
              </a:rPr>
              <a:t>of </a:t>
            </a:r>
            <a:r>
              <a:rPr sz="3200" spc="5" dirty="0">
                <a:latin typeface="Arial Black"/>
                <a:cs typeface="Arial Black"/>
              </a:rPr>
              <a:t> </a:t>
            </a:r>
            <a:r>
              <a:rPr sz="3200" spc="-15" dirty="0">
                <a:latin typeface="Arial Black"/>
                <a:cs typeface="Arial Black"/>
              </a:rPr>
              <a:t>exposure</a:t>
            </a:r>
            <a:r>
              <a:rPr sz="3200" dirty="0">
                <a:latin typeface="Arial Black"/>
                <a:cs typeface="Arial Black"/>
              </a:rPr>
              <a:t> &amp;</a:t>
            </a:r>
            <a:r>
              <a:rPr sz="3200" spc="-20" dirty="0">
                <a:latin typeface="Arial Black"/>
                <a:cs typeface="Arial Black"/>
              </a:rPr>
              <a:t> </a:t>
            </a:r>
            <a:r>
              <a:rPr sz="3200" dirty="0">
                <a:latin typeface="Arial Black"/>
                <a:cs typeface="Arial Black"/>
              </a:rPr>
              <a:t>the</a:t>
            </a:r>
            <a:r>
              <a:rPr sz="3200" spc="-35" dirty="0">
                <a:latin typeface="Arial Black"/>
                <a:cs typeface="Arial Black"/>
              </a:rPr>
              <a:t> </a:t>
            </a:r>
            <a:r>
              <a:rPr sz="3200" spc="-5" dirty="0">
                <a:latin typeface="Arial Black"/>
                <a:cs typeface="Arial Black"/>
              </a:rPr>
              <a:t>equivalent </a:t>
            </a:r>
            <a:r>
              <a:rPr sz="3200" spc="-1985" dirty="0">
                <a:latin typeface="Arial Black"/>
                <a:cs typeface="Arial Black"/>
              </a:rPr>
              <a:t> </a:t>
            </a:r>
            <a:r>
              <a:rPr sz="3200" dirty="0">
                <a:latin typeface="Arial Black"/>
                <a:cs typeface="Arial Black"/>
              </a:rPr>
              <a:t>absorbed</a:t>
            </a:r>
            <a:r>
              <a:rPr sz="3200" spc="15" dirty="0">
                <a:latin typeface="Arial Black"/>
                <a:cs typeface="Arial Black"/>
              </a:rPr>
              <a:t> </a:t>
            </a:r>
            <a:r>
              <a:rPr sz="3200" spc="-10" dirty="0" smtClean="0">
                <a:latin typeface="Arial Black"/>
                <a:cs typeface="Arial Black"/>
              </a:rPr>
              <a:t>dose</a:t>
            </a:r>
            <a:endParaRPr lang="ar-JO" sz="3200" spc="-10" dirty="0" smtClean="0">
              <a:latin typeface="Arial Black"/>
              <a:cs typeface="Arial Black"/>
            </a:endParaRPr>
          </a:p>
          <a:p>
            <a:pPr marL="12700" marR="5080" indent="-1270" algn="ctr" rtl="0">
              <a:lnSpc>
                <a:spcPct val="100000"/>
              </a:lnSpc>
              <a:spcBef>
                <a:spcPts val="100"/>
              </a:spcBef>
            </a:pPr>
            <a:endParaRPr lang="ar-JO" sz="3200" spc="-10" dirty="0">
              <a:latin typeface="Arial Black"/>
              <a:cs typeface="Arial Black"/>
            </a:endParaRPr>
          </a:p>
          <a:p>
            <a:pPr marL="12700" marR="5080" indent="-1270" algn="ctr" rtl="0">
              <a:lnSpc>
                <a:spcPct val="100000"/>
              </a:lnSpc>
              <a:spcBef>
                <a:spcPts val="100"/>
              </a:spcBef>
            </a:pPr>
            <a:r>
              <a:rPr lang="ar-JO" sz="3200" dirty="0"/>
              <a:t/>
            </a:r>
            <a:br>
              <a:rPr lang="ar-JO" sz="3200" dirty="0"/>
            </a:br>
            <a:r>
              <a:rPr lang="ar-JO" sz="3200" dirty="0">
                <a:solidFill>
                  <a:srgbClr val="202124"/>
                </a:solidFill>
                <a:latin typeface="Helvetica Neue"/>
              </a:rPr>
              <a:t>تعتمد الأعراض والتشخيص على درجة التعرض والجرعة الممتصة المكافئة</a:t>
            </a:r>
            <a:endParaRPr sz="3200" dirty="0">
              <a:latin typeface="Arial Black"/>
              <a:cs typeface="Arial Black"/>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a:spLocks noGrp="1"/>
          </p:cNvSpPr>
          <p:nvPr>
            <p:ph type="title"/>
          </p:nvPr>
        </p:nvSpPr>
        <p:spPr>
          <a:xfrm>
            <a:off x="459740" y="185673"/>
            <a:ext cx="3828415" cy="443070"/>
          </a:xfrm>
          <a:prstGeom prst="rect">
            <a:avLst/>
          </a:prstGeom>
        </p:spPr>
        <p:txBody>
          <a:bodyPr vert="horz" wrap="square" lIns="0" tIns="12065" rIns="0" bIns="0" rtlCol="0">
            <a:spAutoFit/>
          </a:bodyPr>
          <a:lstStyle/>
          <a:p>
            <a:pPr marL="12700">
              <a:lnSpc>
                <a:spcPct val="100000"/>
              </a:lnSpc>
              <a:spcBef>
                <a:spcPts val="95"/>
              </a:spcBef>
            </a:pPr>
            <a:r>
              <a:rPr sz="2800" b="1" spc="-15" dirty="0">
                <a:solidFill>
                  <a:srgbClr val="00AFEF"/>
                </a:solidFill>
                <a:latin typeface="Calibri"/>
                <a:cs typeface="Calibri"/>
              </a:rPr>
              <a:t>Localized</a:t>
            </a:r>
            <a:r>
              <a:rPr sz="2800" b="1" spc="-65" dirty="0">
                <a:solidFill>
                  <a:srgbClr val="00AFEF"/>
                </a:solidFill>
                <a:latin typeface="Calibri"/>
                <a:cs typeface="Calibri"/>
              </a:rPr>
              <a:t> </a:t>
            </a:r>
            <a:r>
              <a:rPr sz="2800" b="1" spc="-20" dirty="0">
                <a:solidFill>
                  <a:srgbClr val="00AFEF"/>
                </a:solidFill>
                <a:latin typeface="Calibri"/>
                <a:cs typeface="Calibri"/>
              </a:rPr>
              <a:t>effects</a:t>
            </a:r>
            <a:r>
              <a:rPr sz="2800" spc="-20" dirty="0">
                <a:solidFill>
                  <a:srgbClr val="00AFEF"/>
                </a:solidFill>
                <a:latin typeface="Calibri"/>
                <a:cs typeface="Calibri"/>
              </a:rPr>
              <a:t>:</a:t>
            </a:r>
            <a:endParaRPr sz="2800" dirty="0">
              <a:latin typeface="Calibri"/>
              <a:cs typeface="Calibri"/>
            </a:endParaRPr>
          </a:p>
        </p:txBody>
      </p:sp>
      <p:sp>
        <p:nvSpPr>
          <p:cNvPr id="3" name="object 3"/>
          <p:cNvSpPr txBox="1"/>
          <p:nvPr/>
        </p:nvSpPr>
        <p:spPr>
          <a:xfrm>
            <a:off x="459740" y="845565"/>
            <a:ext cx="11579860" cy="6052106"/>
          </a:xfrm>
          <a:prstGeom prst="rect">
            <a:avLst/>
          </a:prstGeom>
        </p:spPr>
        <p:txBody>
          <a:bodyPr vert="horz" wrap="square" lIns="0" tIns="48895" rIns="0" bIns="0" rtlCol="0">
            <a:spAutoFit/>
          </a:bodyPr>
          <a:lstStyle/>
          <a:p>
            <a:pPr marL="12700" algn="just" rtl="0">
              <a:lnSpc>
                <a:spcPct val="100000"/>
              </a:lnSpc>
              <a:spcBef>
                <a:spcPts val="385"/>
              </a:spcBef>
            </a:pPr>
            <a:r>
              <a:rPr sz="2000" b="1" spc="-20" dirty="0">
                <a:solidFill>
                  <a:srgbClr val="FF0000"/>
                </a:solidFill>
                <a:latin typeface="Calibri"/>
                <a:cs typeface="Calibri"/>
              </a:rPr>
              <a:t>1)Effects </a:t>
            </a:r>
            <a:r>
              <a:rPr sz="2000" b="1" spc="-15" dirty="0">
                <a:solidFill>
                  <a:srgbClr val="FF0000"/>
                </a:solidFill>
                <a:latin typeface="Calibri"/>
                <a:cs typeface="Calibri"/>
              </a:rPr>
              <a:t>at </a:t>
            </a:r>
            <a:r>
              <a:rPr sz="2000" b="1" spc="-5" dirty="0">
                <a:solidFill>
                  <a:srgbClr val="FF0000"/>
                </a:solidFill>
                <a:latin typeface="Calibri"/>
                <a:cs typeface="Calibri"/>
              </a:rPr>
              <a:t>cellular</a:t>
            </a:r>
            <a:r>
              <a:rPr sz="2000" b="1" spc="-15" dirty="0">
                <a:solidFill>
                  <a:srgbClr val="FF0000"/>
                </a:solidFill>
                <a:latin typeface="Calibri"/>
                <a:cs typeface="Calibri"/>
              </a:rPr>
              <a:t> </a:t>
            </a:r>
            <a:r>
              <a:rPr sz="2000" b="1" spc="-10" dirty="0">
                <a:solidFill>
                  <a:srgbClr val="FF0000"/>
                </a:solidFill>
                <a:latin typeface="Calibri"/>
                <a:cs typeface="Calibri"/>
              </a:rPr>
              <a:t>levels:</a:t>
            </a:r>
            <a:endParaRPr sz="2000" dirty="0">
              <a:latin typeface="Calibri"/>
              <a:cs typeface="Calibri"/>
            </a:endParaRPr>
          </a:p>
          <a:p>
            <a:pPr marL="12700" marR="6350" indent="86360" algn="just" rtl="0">
              <a:lnSpc>
                <a:spcPts val="2880"/>
              </a:lnSpc>
              <a:spcBef>
                <a:spcPts val="985"/>
              </a:spcBef>
            </a:pPr>
            <a:r>
              <a:rPr sz="2000" b="1" spc="-5" dirty="0">
                <a:solidFill>
                  <a:srgbClr val="001F5F"/>
                </a:solidFill>
                <a:latin typeface="Calibri"/>
                <a:cs typeface="Calibri"/>
              </a:rPr>
              <a:t>Gene</a:t>
            </a:r>
            <a:r>
              <a:rPr sz="2000" b="1" dirty="0">
                <a:solidFill>
                  <a:srgbClr val="001F5F"/>
                </a:solidFill>
                <a:latin typeface="Calibri"/>
                <a:cs typeface="Calibri"/>
              </a:rPr>
              <a:t> </a:t>
            </a:r>
            <a:r>
              <a:rPr sz="2000" b="1" spc="-15" dirty="0">
                <a:solidFill>
                  <a:srgbClr val="001F5F"/>
                </a:solidFill>
                <a:latin typeface="Calibri"/>
                <a:cs typeface="Calibri"/>
              </a:rPr>
              <a:t>mutation</a:t>
            </a:r>
            <a:r>
              <a:rPr sz="2000" spc="-15" dirty="0">
                <a:solidFill>
                  <a:srgbClr val="001F5F"/>
                </a:solidFill>
                <a:latin typeface="Calibri"/>
                <a:cs typeface="Calibri"/>
              </a:rPr>
              <a:t>:</a:t>
            </a:r>
            <a:r>
              <a:rPr sz="2000" spc="-10" dirty="0">
                <a:solidFill>
                  <a:srgbClr val="001F5F"/>
                </a:solidFill>
                <a:latin typeface="Calibri"/>
                <a:cs typeface="Calibri"/>
              </a:rPr>
              <a:t> </a:t>
            </a:r>
            <a:r>
              <a:rPr sz="2000" spc="-5" dirty="0">
                <a:solidFill>
                  <a:srgbClr val="001F5F"/>
                </a:solidFill>
                <a:latin typeface="Calibri"/>
                <a:cs typeface="Calibri"/>
              </a:rPr>
              <a:t>Radiation</a:t>
            </a:r>
            <a:r>
              <a:rPr sz="2000" dirty="0">
                <a:solidFill>
                  <a:srgbClr val="001F5F"/>
                </a:solidFill>
                <a:latin typeface="Calibri"/>
                <a:cs typeface="Calibri"/>
              </a:rPr>
              <a:t> </a:t>
            </a:r>
            <a:r>
              <a:rPr sz="2000" spc="-20" dirty="0">
                <a:solidFill>
                  <a:srgbClr val="001F5F"/>
                </a:solidFill>
                <a:latin typeface="Calibri"/>
                <a:cs typeface="Calibri"/>
              </a:rPr>
              <a:t>may</a:t>
            </a:r>
            <a:r>
              <a:rPr sz="2000" spc="-15" dirty="0">
                <a:solidFill>
                  <a:srgbClr val="001F5F"/>
                </a:solidFill>
                <a:latin typeface="Calibri"/>
                <a:cs typeface="Calibri"/>
              </a:rPr>
              <a:t> </a:t>
            </a:r>
            <a:r>
              <a:rPr sz="2000" spc="-10" dirty="0">
                <a:solidFill>
                  <a:srgbClr val="001F5F"/>
                </a:solidFill>
                <a:latin typeface="Calibri"/>
                <a:cs typeface="Calibri"/>
              </a:rPr>
              <a:t>alter</a:t>
            </a:r>
            <a:r>
              <a:rPr sz="2000" spc="-5" dirty="0">
                <a:solidFill>
                  <a:srgbClr val="001F5F"/>
                </a:solidFill>
                <a:latin typeface="Calibri"/>
                <a:cs typeface="Calibri"/>
              </a:rPr>
              <a:t> DNA</a:t>
            </a:r>
            <a:r>
              <a:rPr sz="2000" dirty="0">
                <a:solidFill>
                  <a:srgbClr val="001F5F"/>
                </a:solidFill>
                <a:latin typeface="Calibri"/>
                <a:cs typeface="Calibri"/>
              </a:rPr>
              <a:t> </a:t>
            </a:r>
            <a:r>
              <a:rPr sz="2000" spc="-5" dirty="0">
                <a:solidFill>
                  <a:srgbClr val="001F5F"/>
                </a:solidFill>
                <a:latin typeface="Calibri"/>
                <a:cs typeface="Calibri"/>
              </a:rPr>
              <a:t>sequence</a:t>
            </a:r>
            <a:r>
              <a:rPr sz="2000" dirty="0">
                <a:solidFill>
                  <a:srgbClr val="001F5F"/>
                </a:solidFill>
                <a:latin typeface="Calibri"/>
                <a:cs typeface="Calibri"/>
              </a:rPr>
              <a:t> </a:t>
            </a:r>
            <a:r>
              <a:rPr sz="2000" spc="-5" dirty="0">
                <a:solidFill>
                  <a:srgbClr val="001F5F"/>
                </a:solidFill>
                <a:latin typeface="Calibri"/>
                <a:cs typeface="Calibri"/>
              </a:rPr>
              <a:t>within</a:t>
            </a:r>
            <a:r>
              <a:rPr sz="2000" dirty="0">
                <a:solidFill>
                  <a:srgbClr val="001F5F"/>
                </a:solidFill>
                <a:latin typeface="Calibri"/>
                <a:cs typeface="Calibri"/>
              </a:rPr>
              <a:t> the</a:t>
            </a:r>
            <a:r>
              <a:rPr sz="2000" spc="675" dirty="0">
                <a:solidFill>
                  <a:srgbClr val="001F5F"/>
                </a:solidFill>
                <a:latin typeface="Calibri"/>
                <a:cs typeface="Calibri"/>
              </a:rPr>
              <a:t> </a:t>
            </a:r>
            <a:r>
              <a:rPr sz="2000" spc="-5" dirty="0">
                <a:solidFill>
                  <a:srgbClr val="001F5F"/>
                </a:solidFill>
                <a:latin typeface="Calibri"/>
                <a:cs typeface="Calibri"/>
              </a:rPr>
              <a:t>cell </a:t>
            </a:r>
            <a:r>
              <a:rPr sz="2000" spc="-665" dirty="0">
                <a:solidFill>
                  <a:srgbClr val="001F5F"/>
                </a:solidFill>
                <a:latin typeface="Calibri"/>
                <a:cs typeface="Calibri"/>
              </a:rPr>
              <a:t> </a:t>
            </a:r>
            <a:r>
              <a:rPr sz="2000" spc="-15" dirty="0">
                <a:solidFill>
                  <a:srgbClr val="001F5F"/>
                </a:solidFill>
                <a:latin typeface="Calibri"/>
                <a:cs typeface="Calibri"/>
              </a:rPr>
              <a:t>even</a:t>
            </a:r>
            <a:r>
              <a:rPr sz="2000" spc="-40" dirty="0">
                <a:solidFill>
                  <a:srgbClr val="001F5F"/>
                </a:solidFill>
                <a:latin typeface="Calibri"/>
                <a:cs typeface="Calibri"/>
              </a:rPr>
              <a:t> </a:t>
            </a:r>
            <a:r>
              <a:rPr sz="2000" spc="-5" dirty="0">
                <a:solidFill>
                  <a:srgbClr val="001F5F"/>
                </a:solidFill>
                <a:latin typeface="Calibri"/>
                <a:cs typeface="Calibri"/>
              </a:rPr>
              <a:t>in</a:t>
            </a:r>
            <a:r>
              <a:rPr sz="2000" dirty="0">
                <a:solidFill>
                  <a:srgbClr val="001F5F"/>
                </a:solidFill>
                <a:latin typeface="Calibri"/>
                <a:cs typeface="Calibri"/>
              </a:rPr>
              <a:t> a</a:t>
            </a:r>
            <a:r>
              <a:rPr sz="2000" spc="-5" dirty="0">
                <a:solidFill>
                  <a:srgbClr val="001F5F"/>
                </a:solidFill>
                <a:latin typeface="Calibri"/>
                <a:cs typeface="Calibri"/>
              </a:rPr>
              <a:t> single</a:t>
            </a:r>
            <a:r>
              <a:rPr sz="2000" dirty="0">
                <a:solidFill>
                  <a:srgbClr val="001F5F"/>
                </a:solidFill>
                <a:latin typeface="Calibri"/>
                <a:cs typeface="Calibri"/>
              </a:rPr>
              <a:t> </a:t>
            </a:r>
            <a:r>
              <a:rPr sz="2000" spc="-10" dirty="0">
                <a:solidFill>
                  <a:srgbClr val="001F5F"/>
                </a:solidFill>
                <a:latin typeface="Calibri"/>
                <a:cs typeface="Calibri"/>
              </a:rPr>
              <a:t>gene</a:t>
            </a:r>
            <a:r>
              <a:rPr sz="2000" spc="-15" dirty="0">
                <a:solidFill>
                  <a:srgbClr val="001F5F"/>
                </a:solidFill>
                <a:latin typeface="Calibri"/>
                <a:cs typeface="Calibri"/>
              </a:rPr>
              <a:t> </a:t>
            </a:r>
            <a:r>
              <a:rPr sz="2000" dirty="0">
                <a:solidFill>
                  <a:srgbClr val="001F5F"/>
                </a:solidFill>
                <a:latin typeface="Calibri"/>
                <a:cs typeface="Calibri"/>
              </a:rPr>
              <a:t>and</a:t>
            </a:r>
            <a:r>
              <a:rPr sz="2000" spc="-20" dirty="0">
                <a:solidFill>
                  <a:srgbClr val="001F5F"/>
                </a:solidFill>
                <a:latin typeface="Calibri"/>
                <a:cs typeface="Calibri"/>
              </a:rPr>
              <a:t> </a:t>
            </a:r>
            <a:r>
              <a:rPr sz="2000" spc="-15" dirty="0">
                <a:solidFill>
                  <a:srgbClr val="001F5F"/>
                </a:solidFill>
                <a:latin typeface="Calibri"/>
                <a:cs typeface="Calibri"/>
              </a:rPr>
              <a:t>irreversibly</a:t>
            </a:r>
            <a:r>
              <a:rPr sz="2000" spc="15" dirty="0">
                <a:solidFill>
                  <a:srgbClr val="001F5F"/>
                </a:solidFill>
                <a:latin typeface="Calibri"/>
                <a:cs typeface="Calibri"/>
              </a:rPr>
              <a:t> </a:t>
            </a:r>
            <a:r>
              <a:rPr sz="2000" spc="-10" dirty="0">
                <a:solidFill>
                  <a:srgbClr val="001F5F"/>
                </a:solidFill>
                <a:latin typeface="Calibri"/>
                <a:cs typeface="Calibri"/>
              </a:rPr>
              <a:t>alter</a:t>
            </a:r>
            <a:r>
              <a:rPr sz="2000" spc="-20" dirty="0">
                <a:solidFill>
                  <a:srgbClr val="001F5F"/>
                </a:solidFill>
                <a:latin typeface="Calibri"/>
                <a:cs typeface="Calibri"/>
              </a:rPr>
              <a:t> </a:t>
            </a:r>
            <a:r>
              <a:rPr sz="2000" dirty="0">
                <a:solidFill>
                  <a:srgbClr val="001F5F"/>
                </a:solidFill>
                <a:latin typeface="Calibri"/>
                <a:cs typeface="Calibri"/>
              </a:rPr>
              <a:t>or </a:t>
            </a:r>
            <a:r>
              <a:rPr sz="2000" spc="-5" dirty="0">
                <a:solidFill>
                  <a:srgbClr val="001F5F"/>
                </a:solidFill>
                <a:latin typeface="Calibri"/>
                <a:cs typeface="Calibri"/>
              </a:rPr>
              <a:t>kill</a:t>
            </a:r>
            <a:r>
              <a:rPr sz="2000" dirty="0">
                <a:solidFill>
                  <a:srgbClr val="001F5F"/>
                </a:solidFill>
                <a:latin typeface="Calibri"/>
                <a:cs typeface="Calibri"/>
              </a:rPr>
              <a:t> the</a:t>
            </a:r>
            <a:r>
              <a:rPr sz="2000" spc="-15" dirty="0">
                <a:solidFill>
                  <a:srgbClr val="001F5F"/>
                </a:solidFill>
                <a:latin typeface="Calibri"/>
                <a:cs typeface="Calibri"/>
              </a:rPr>
              <a:t> </a:t>
            </a:r>
            <a:r>
              <a:rPr sz="2000" spc="-5" dirty="0">
                <a:solidFill>
                  <a:srgbClr val="001F5F"/>
                </a:solidFill>
                <a:latin typeface="Calibri"/>
                <a:cs typeface="Calibri"/>
              </a:rPr>
              <a:t>cell</a:t>
            </a:r>
            <a:r>
              <a:rPr sz="2000" spc="-5" dirty="0" smtClean="0">
                <a:solidFill>
                  <a:srgbClr val="001F5F"/>
                </a:solidFill>
                <a:latin typeface="Calibri"/>
                <a:cs typeface="Calibri"/>
              </a:rPr>
              <a:t>.</a:t>
            </a:r>
            <a:r>
              <a:rPr lang="ar-JO" sz="2000" dirty="0"/>
              <a:t> </a:t>
            </a:r>
            <a:endParaRPr lang="ar-JO" sz="2000" dirty="0" smtClean="0"/>
          </a:p>
          <a:p>
            <a:pPr marL="12700" marR="6350" indent="86360" algn="just">
              <a:lnSpc>
                <a:spcPts val="2880"/>
              </a:lnSpc>
              <a:spcBef>
                <a:spcPts val="985"/>
              </a:spcBef>
            </a:pPr>
            <a:r>
              <a:rPr lang="ar-JO" sz="2000" dirty="0" smtClean="0"/>
              <a:t>الطفرة </a:t>
            </a:r>
            <a:r>
              <a:rPr lang="ar-JO" sz="2000" dirty="0"/>
              <a:t>الجينية: قد يغير الإشعاع تسلسل الحمض النووي داخل </a:t>
            </a:r>
            <a:r>
              <a:rPr lang="ar-JO" sz="2000" dirty="0" smtClean="0"/>
              <a:t>الخلية </a:t>
            </a:r>
            <a:r>
              <a:rPr lang="ar-JO" sz="2000" dirty="0"/>
              <a:t>حتى في جين واحد ويغير الخلية أو يقتلها بشكل لا رجعة فيه.</a:t>
            </a:r>
            <a:endParaRPr sz="2000" dirty="0">
              <a:latin typeface="Calibri"/>
              <a:cs typeface="Calibri"/>
            </a:endParaRPr>
          </a:p>
          <a:p>
            <a:pPr marL="12700" marR="6350" algn="just" rtl="0">
              <a:lnSpc>
                <a:spcPct val="80000"/>
              </a:lnSpc>
              <a:spcBef>
                <a:spcPts val="1055"/>
              </a:spcBef>
            </a:pPr>
            <a:r>
              <a:rPr sz="2000" spc="-10" dirty="0">
                <a:solidFill>
                  <a:srgbClr val="001F5F"/>
                </a:solidFill>
                <a:latin typeface="Calibri"/>
                <a:cs typeface="Calibri"/>
              </a:rPr>
              <a:t>Mutagenic</a:t>
            </a:r>
            <a:r>
              <a:rPr sz="2000" spc="-5" dirty="0">
                <a:solidFill>
                  <a:srgbClr val="001F5F"/>
                </a:solidFill>
                <a:latin typeface="Calibri"/>
                <a:cs typeface="Calibri"/>
              </a:rPr>
              <a:t> </a:t>
            </a:r>
            <a:r>
              <a:rPr sz="2000" spc="-20" dirty="0">
                <a:solidFill>
                  <a:srgbClr val="001F5F"/>
                </a:solidFill>
                <a:latin typeface="Calibri"/>
                <a:cs typeface="Calibri"/>
              </a:rPr>
              <a:t>effects</a:t>
            </a:r>
            <a:r>
              <a:rPr sz="2000" spc="-15" dirty="0">
                <a:solidFill>
                  <a:srgbClr val="001F5F"/>
                </a:solidFill>
                <a:latin typeface="Calibri"/>
                <a:cs typeface="Calibri"/>
              </a:rPr>
              <a:t> </a:t>
            </a:r>
            <a:r>
              <a:rPr sz="2000" dirty="0">
                <a:solidFill>
                  <a:srgbClr val="001F5F"/>
                </a:solidFill>
                <a:latin typeface="Calibri"/>
                <a:cs typeface="Calibri"/>
              </a:rPr>
              <a:t>of</a:t>
            </a:r>
            <a:r>
              <a:rPr sz="2000" spc="5" dirty="0">
                <a:solidFill>
                  <a:srgbClr val="001F5F"/>
                </a:solidFill>
                <a:latin typeface="Calibri"/>
                <a:cs typeface="Calibri"/>
              </a:rPr>
              <a:t> </a:t>
            </a:r>
            <a:r>
              <a:rPr sz="2000" spc="-10" dirty="0">
                <a:solidFill>
                  <a:srgbClr val="001F5F"/>
                </a:solidFill>
                <a:latin typeface="Calibri"/>
                <a:cs typeface="Calibri"/>
              </a:rPr>
              <a:t>radiation</a:t>
            </a:r>
            <a:r>
              <a:rPr sz="2000" spc="-5" dirty="0">
                <a:solidFill>
                  <a:srgbClr val="001F5F"/>
                </a:solidFill>
                <a:latin typeface="Calibri"/>
                <a:cs typeface="Calibri"/>
              </a:rPr>
              <a:t> </a:t>
            </a:r>
            <a:r>
              <a:rPr sz="2000" spc="-20" dirty="0">
                <a:solidFill>
                  <a:srgbClr val="001F5F"/>
                </a:solidFill>
                <a:latin typeface="Calibri"/>
                <a:cs typeface="Calibri"/>
              </a:rPr>
              <a:t>have</a:t>
            </a:r>
            <a:r>
              <a:rPr sz="2000" spc="-15" dirty="0">
                <a:solidFill>
                  <a:srgbClr val="001F5F"/>
                </a:solidFill>
                <a:latin typeface="Calibri"/>
                <a:cs typeface="Calibri"/>
              </a:rPr>
              <a:t> </a:t>
            </a:r>
            <a:r>
              <a:rPr sz="2000" spc="-10" dirty="0">
                <a:solidFill>
                  <a:srgbClr val="001F5F"/>
                </a:solidFill>
                <a:latin typeface="Calibri"/>
                <a:cs typeface="Calibri"/>
              </a:rPr>
              <a:t>not</a:t>
            </a:r>
            <a:r>
              <a:rPr sz="2000" spc="-5" dirty="0">
                <a:solidFill>
                  <a:srgbClr val="001F5F"/>
                </a:solidFill>
                <a:latin typeface="Calibri"/>
                <a:cs typeface="Calibri"/>
              </a:rPr>
              <a:t> </a:t>
            </a:r>
            <a:r>
              <a:rPr sz="2000" spc="-15" dirty="0">
                <a:solidFill>
                  <a:srgbClr val="001F5F"/>
                </a:solidFill>
                <a:latin typeface="Calibri"/>
                <a:cs typeface="Calibri"/>
              </a:rPr>
              <a:t>yet</a:t>
            </a:r>
            <a:r>
              <a:rPr sz="2000" spc="-10" dirty="0">
                <a:solidFill>
                  <a:srgbClr val="001F5F"/>
                </a:solidFill>
                <a:latin typeface="Calibri"/>
                <a:cs typeface="Calibri"/>
              </a:rPr>
              <a:t> been</a:t>
            </a:r>
            <a:r>
              <a:rPr sz="2000" spc="-5" dirty="0">
                <a:solidFill>
                  <a:srgbClr val="001F5F"/>
                </a:solidFill>
                <a:latin typeface="Calibri"/>
                <a:cs typeface="Calibri"/>
              </a:rPr>
              <a:t> </a:t>
            </a:r>
            <a:r>
              <a:rPr sz="2000" spc="-10" dirty="0">
                <a:solidFill>
                  <a:srgbClr val="001F5F"/>
                </a:solidFill>
                <a:latin typeface="Calibri"/>
                <a:cs typeface="Calibri"/>
              </a:rPr>
              <a:t>documented</a:t>
            </a:r>
            <a:r>
              <a:rPr sz="2000" spc="-5" dirty="0">
                <a:solidFill>
                  <a:srgbClr val="001F5F"/>
                </a:solidFill>
                <a:latin typeface="Calibri"/>
                <a:cs typeface="Calibri"/>
              </a:rPr>
              <a:t> in</a:t>
            </a:r>
            <a:r>
              <a:rPr sz="2000" dirty="0">
                <a:solidFill>
                  <a:srgbClr val="001F5F"/>
                </a:solidFill>
                <a:latin typeface="Calibri"/>
                <a:cs typeface="Calibri"/>
              </a:rPr>
              <a:t> </a:t>
            </a:r>
            <a:r>
              <a:rPr sz="2000" spc="-5" dirty="0">
                <a:solidFill>
                  <a:srgbClr val="001F5F"/>
                </a:solidFill>
                <a:latin typeface="Calibri"/>
                <a:cs typeface="Calibri"/>
              </a:rPr>
              <a:t>germ</a:t>
            </a:r>
            <a:r>
              <a:rPr sz="2000" dirty="0">
                <a:solidFill>
                  <a:srgbClr val="001F5F"/>
                </a:solidFill>
                <a:latin typeface="Calibri"/>
                <a:cs typeface="Calibri"/>
              </a:rPr>
              <a:t> </a:t>
            </a:r>
            <a:r>
              <a:rPr sz="2000" spc="-5" dirty="0">
                <a:solidFill>
                  <a:srgbClr val="001F5F"/>
                </a:solidFill>
                <a:latin typeface="Calibri"/>
                <a:cs typeface="Calibri"/>
              </a:rPr>
              <a:t>cells</a:t>
            </a:r>
            <a:r>
              <a:rPr sz="2000" spc="490" dirty="0">
                <a:solidFill>
                  <a:srgbClr val="001F5F"/>
                </a:solidFill>
                <a:latin typeface="Calibri"/>
                <a:cs typeface="Calibri"/>
              </a:rPr>
              <a:t> </a:t>
            </a:r>
            <a:r>
              <a:rPr sz="2000" spc="-10" dirty="0">
                <a:solidFill>
                  <a:srgbClr val="001F5F"/>
                </a:solidFill>
                <a:latin typeface="Calibri"/>
                <a:cs typeface="Calibri"/>
              </a:rPr>
              <a:t>but</a:t>
            </a:r>
            <a:r>
              <a:rPr sz="2000" spc="480" dirty="0">
                <a:solidFill>
                  <a:srgbClr val="001F5F"/>
                </a:solidFill>
                <a:latin typeface="Calibri"/>
                <a:cs typeface="Calibri"/>
              </a:rPr>
              <a:t> </a:t>
            </a:r>
            <a:r>
              <a:rPr sz="2000" spc="-10" dirty="0">
                <a:solidFill>
                  <a:srgbClr val="001F5F"/>
                </a:solidFill>
                <a:latin typeface="Calibri"/>
                <a:cs typeface="Calibri"/>
              </a:rPr>
              <a:t>well </a:t>
            </a:r>
            <a:r>
              <a:rPr sz="2000" spc="-484" dirty="0">
                <a:solidFill>
                  <a:srgbClr val="001F5F"/>
                </a:solidFill>
                <a:latin typeface="Calibri"/>
                <a:cs typeface="Calibri"/>
              </a:rPr>
              <a:t> </a:t>
            </a:r>
            <a:r>
              <a:rPr sz="2000" spc="-15" dirty="0">
                <a:solidFill>
                  <a:srgbClr val="001F5F"/>
                </a:solidFill>
                <a:latin typeface="Calibri"/>
                <a:cs typeface="Calibri"/>
              </a:rPr>
              <a:t>demonstrated</a:t>
            </a:r>
            <a:r>
              <a:rPr sz="2000" spc="25" dirty="0">
                <a:solidFill>
                  <a:srgbClr val="001F5F"/>
                </a:solidFill>
                <a:latin typeface="Calibri"/>
                <a:cs typeface="Calibri"/>
              </a:rPr>
              <a:t> </a:t>
            </a:r>
            <a:r>
              <a:rPr sz="2000" spc="-5" dirty="0">
                <a:solidFill>
                  <a:srgbClr val="001F5F"/>
                </a:solidFill>
                <a:latin typeface="Calibri"/>
                <a:cs typeface="Calibri"/>
              </a:rPr>
              <a:t>in</a:t>
            </a:r>
            <a:r>
              <a:rPr sz="2000" spc="-10" dirty="0">
                <a:solidFill>
                  <a:srgbClr val="001F5F"/>
                </a:solidFill>
                <a:latin typeface="Calibri"/>
                <a:cs typeface="Calibri"/>
              </a:rPr>
              <a:t> somatic</a:t>
            </a:r>
            <a:r>
              <a:rPr sz="2000" dirty="0">
                <a:solidFill>
                  <a:srgbClr val="001F5F"/>
                </a:solidFill>
                <a:latin typeface="Calibri"/>
                <a:cs typeface="Calibri"/>
              </a:rPr>
              <a:t> </a:t>
            </a:r>
            <a:r>
              <a:rPr sz="2000" spc="-5" dirty="0">
                <a:solidFill>
                  <a:srgbClr val="001F5F"/>
                </a:solidFill>
                <a:latin typeface="Calibri"/>
                <a:cs typeface="Calibri"/>
              </a:rPr>
              <a:t>cells.</a:t>
            </a:r>
            <a:endParaRPr sz="2000" dirty="0">
              <a:latin typeface="Calibri"/>
              <a:cs typeface="Calibri"/>
            </a:endParaRPr>
          </a:p>
          <a:p>
            <a:pPr algn="r">
              <a:lnSpc>
                <a:spcPct val="100000"/>
              </a:lnSpc>
            </a:pPr>
            <a:r>
              <a:rPr lang="ar-JO" sz="2000" dirty="0"/>
              <a:t>لم يتم بعد توثيق التأثيرات </a:t>
            </a:r>
            <a:r>
              <a:rPr lang="ar-JO" sz="2000" dirty="0" err="1"/>
              <a:t>المطفرة</a:t>
            </a:r>
            <a:r>
              <a:rPr lang="ar-JO" sz="2000" dirty="0"/>
              <a:t> للإشعاع في الخلايا الجرثومية ولكن تم إثباتها جيدًا في الخلايا الجسدية</a:t>
            </a:r>
            <a:endParaRPr sz="2000" dirty="0">
              <a:latin typeface="Calibri"/>
              <a:cs typeface="Calibri"/>
            </a:endParaRPr>
          </a:p>
          <a:p>
            <a:pPr marL="12700" marR="5080" indent="86360" algn="just" rtl="0">
              <a:lnSpc>
                <a:spcPct val="80000"/>
              </a:lnSpc>
              <a:spcBef>
                <a:spcPts val="1400"/>
              </a:spcBef>
            </a:pPr>
            <a:r>
              <a:rPr sz="2000" b="1" spc="-10" dirty="0">
                <a:solidFill>
                  <a:srgbClr val="001F5F"/>
                </a:solidFill>
                <a:latin typeface="Calibri"/>
                <a:cs typeface="Calibri"/>
              </a:rPr>
              <a:t>Chromosomal</a:t>
            </a:r>
            <a:r>
              <a:rPr sz="2000" b="1" spc="-5" dirty="0">
                <a:solidFill>
                  <a:srgbClr val="001F5F"/>
                </a:solidFill>
                <a:latin typeface="Calibri"/>
                <a:cs typeface="Calibri"/>
              </a:rPr>
              <a:t> </a:t>
            </a:r>
            <a:r>
              <a:rPr sz="2000" b="1" spc="-15" dirty="0">
                <a:solidFill>
                  <a:srgbClr val="001F5F"/>
                </a:solidFill>
                <a:latin typeface="Calibri"/>
                <a:cs typeface="Calibri"/>
              </a:rPr>
              <a:t>aberration</a:t>
            </a:r>
            <a:r>
              <a:rPr sz="2000" b="1" spc="650" dirty="0">
                <a:solidFill>
                  <a:srgbClr val="001F5F"/>
                </a:solidFill>
                <a:latin typeface="Calibri"/>
                <a:cs typeface="Calibri"/>
              </a:rPr>
              <a:t> </a:t>
            </a:r>
            <a:r>
              <a:rPr sz="2000" b="1" spc="-10" dirty="0">
                <a:solidFill>
                  <a:srgbClr val="001F5F"/>
                </a:solidFill>
                <a:latin typeface="Calibri"/>
                <a:cs typeface="Calibri"/>
              </a:rPr>
              <a:t>(structure</a:t>
            </a:r>
            <a:r>
              <a:rPr sz="2000" b="1" spc="-5" dirty="0">
                <a:solidFill>
                  <a:srgbClr val="001F5F"/>
                </a:solidFill>
                <a:latin typeface="Calibri"/>
                <a:cs typeface="Calibri"/>
              </a:rPr>
              <a:t> or</a:t>
            </a:r>
            <a:r>
              <a:rPr sz="2000" b="1" dirty="0">
                <a:solidFill>
                  <a:srgbClr val="001F5F"/>
                </a:solidFill>
                <a:latin typeface="Calibri"/>
                <a:cs typeface="Calibri"/>
              </a:rPr>
              <a:t> </a:t>
            </a:r>
            <a:r>
              <a:rPr sz="2000" b="1" spc="-5" dirty="0">
                <a:solidFill>
                  <a:srgbClr val="001F5F"/>
                </a:solidFill>
                <a:latin typeface="Calibri"/>
                <a:cs typeface="Calibri"/>
              </a:rPr>
              <a:t>number)</a:t>
            </a:r>
            <a:r>
              <a:rPr sz="2000" spc="-5" dirty="0">
                <a:solidFill>
                  <a:srgbClr val="001F5F"/>
                </a:solidFill>
                <a:latin typeface="Calibri"/>
                <a:cs typeface="Calibri"/>
              </a:rPr>
              <a:t>:</a:t>
            </a:r>
            <a:r>
              <a:rPr sz="2000" dirty="0">
                <a:solidFill>
                  <a:srgbClr val="001F5F"/>
                </a:solidFill>
                <a:latin typeface="Calibri"/>
                <a:cs typeface="Calibri"/>
              </a:rPr>
              <a:t> </a:t>
            </a:r>
            <a:r>
              <a:rPr sz="2000" spc="-10" dirty="0">
                <a:solidFill>
                  <a:srgbClr val="001F5F"/>
                </a:solidFill>
                <a:latin typeface="Calibri"/>
                <a:cs typeface="Calibri"/>
              </a:rPr>
              <a:t>two</a:t>
            </a:r>
            <a:r>
              <a:rPr sz="2000" spc="-5" dirty="0">
                <a:solidFill>
                  <a:srgbClr val="001F5F"/>
                </a:solidFill>
                <a:latin typeface="Calibri"/>
                <a:cs typeface="Calibri"/>
              </a:rPr>
              <a:t> </a:t>
            </a:r>
            <a:r>
              <a:rPr sz="2000" spc="-20" dirty="0">
                <a:solidFill>
                  <a:srgbClr val="001F5F"/>
                </a:solidFill>
                <a:latin typeface="Calibri"/>
                <a:cs typeface="Calibri"/>
              </a:rPr>
              <a:t>event </a:t>
            </a:r>
            <a:r>
              <a:rPr sz="2000" spc="-15" dirty="0">
                <a:solidFill>
                  <a:srgbClr val="001F5F"/>
                </a:solidFill>
                <a:latin typeface="Calibri"/>
                <a:cs typeface="Calibri"/>
              </a:rPr>
              <a:t> </a:t>
            </a:r>
            <a:r>
              <a:rPr sz="2000" spc="-10" dirty="0">
                <a:solidFill>
                  <a:srgbClr val="001F5F"/>
                </a:solidFill>
                <a:latin typeface="Calibri"/>
                <a:cs typeface="Calibri"/>
              </a:rPr>
              <a:t>chromosome aberration </a:t>
            </a:r>
            <a:r>
              <a:rPr sz="2000" dirty="0">
                <a:solidFill>
                  <a:srgbClr val="001F5F"/>
                </a:solidFill>
                <a:latin typeface="Calibri"/>
                <a:cs typeface="Calibri"/>
              </a:rPr>
              <a:t>of </a:t>
            </a:r>
            <a:r>
              <a:rPr sz="2000" spc="-5" dirty="0">
                <a:solidFill>
                  <a:srgbClr val="001F5F"/>
                </a:solidFill>
                <a:latin typeface="Calibri"/>
                <a:cs typeface="Calibri"/>
              </a:rPr>
              <a:t>lymphocytes </a:t>
            </a:r>
            <a:r>
              <a:rPr sz="2000" spc="-10" dirty="0">
                <a:solidFill>
                  <a:srgbClr val="001F5F"/>
                </a:solidFill>
                <a:latin typeface="Calibri"/>
                <a:cs typeface="Calibri"/>
              </a:rPr>
              <a:t>resulting </a:t>
            </a:r>
            <a:r>
              <a:rPr sz="2000" spc="-20" dirty="0">
                <a:solidFill>
                  <a:srgbClr val="001F5F"/>
                </a:solidFill>
                <a:latin typeface="Calibri"/>
                <a:cs typeface="Calibri"/>
              </a:rPr>
              <a:t>from interference </a:t>
            </a:r>
            <a:r>
              <a:rPr sz="2000" dirty="0">
                <a:solidFill>
                  <a:srgbClr val="001F5F"/>
                </a:solidFill>
                <a:latin typeface="Calibri"/>
                <a:cs typeface="Calibri"/>
              </a:rPr>
              <a:t>of </a:t>
            </a:r>
            <a:r>
              <a:rPr sz="2000" spc="5" dirty="0">
                <a:solidFill>
                  <a:srgbClr val="001F5F"/>
                </a:solidFill>
                <a:latin typeface="Calibri"/>
                <a:cs typeface="Calibri"/>
              </a:rPr>
              <a:t> </a:t>
            </a:r>
            <a:r>
              <a:rPr sz="2000" spc="-15" dirty="0">
                <a:solidFill>
                  <a:srgbClr val="001F5F"/>
                </a:solidFill>
                <a:latin typeface="Calibri"/>
                <a:cs typeface="Calibri"/>
              </a:rPr>
              <a:t>radiation </a:t>
            </a:r>
            <a:r>
              <a:rPr sz="2000" dirty="0">
                <a:solidFill>
                  <a:srgbClr val="001F5F"/>
                </a:solidFill>
                <a:latin typeface="Calibri"/>
                <a:cs typeface="Calibri"/>
              </a:rPr>
              <a:t>with </a:t>
            </a:r>
            <a:r>
              <a:rPr sz="2000" spc="-5" dirty="0">
                <a:solidFill>
                  <a:srgbClr val="001F5F"/>
                </a:solidFill>
                <a:latin typeface="Calibri"/>
                <a:cs typeface="Calibri"/>
              </a:rPr>
              <a:t>either </a:t>
            </a:r>
            <a:r>
              <a:rPr sz="2000" spc="-10" dirty="0">
                <a:solidFill>
                  <a:srgbClr val="001F5F"/>
                </a:solidFill>
                <a:latin typeface="Calibri"/>
                <a:cs typeface="Calibri"/>
              </a:rPr>
              <a:t>chromosomal </a:t>
            </a:r>
            <a:r>
              <a:rPr sz="2000" spc="-15" dirty="0">
                <a:solidFill>
                  <a:srgbClr val="001F5F"/>
                </a:solidFill>
                <a:latin typeface="Calibri"/>
                <a:cs typeface="Calibri"/>
              </a:rPr>
              <a:t>segregation </a:t>
            </a:r>
            <a:r>
              <a:rPr sz="2000" spc="-5" dirty="0">
                <a:solidFill>
                  <a:srgbClr val="001F5F"/>
                </a:solidFill>
                <a:latin typeface="Calibri"/>
                <a:cs typeface="Calibri"/>
              </a:rPr>
              <a:t>during </a:t>
            </a:r>
            <a:r>
              <a:rPr sz="2000" spc="-10" dirty="0">
                <a:solidFill>
                  <a:srgbClr val="001F5F"/>
                </a:solidFill>
                <a:latin typeface="Calibri"/>
                <a:cs typeface="Calibri"/>
              </a:rPr>
              <a:t>their </a:t>
            </a:r>
            <a:r>
              <a:rPr sz="2000" spc="-5" dirty="0">
                <a:solidFill>
                  <a:srgbClr val="001F5F"/>
                </a:solidFill>
                <a:latin typeface="Calibri"/>
                <a:cs typeface="Calibri"/>
              </a:rPr>
              <a:t>cell division </a:t>
            </a:r>
            <a:r>
              <a:rPr sz="2000" spc="-665" dirty="0">
                <a:solidFill>
                  <a:srgbClr val="001F5F"/>
                </a:solidFill>
                <a:latin typeface="Calibri"/>
                <a:cs typeface="Calibri"/>
              </a:rPr>
              <a:t> </a:t>
            </a:r>
            <a:r>
              <a:rPr sz="2000" dirty="0">
                <a:solidFill>
                  <a:srgbClr val="001F5F"/>
                </a:solidFill>
                <a:latin typeface="Calibri"/>
                <a:cs typeface="Calibri"/>
              </a:rPr>
              <a:t>or</a:t>
            </a:r>
            <a:r>
              <a:rPr sz="2000" spc="-5" dirty="0">
                <a:solidFill>
                  <a:srgbClr val="001F5F"/>
                </a:solidFill>
                <a:latin typeface="Calibri"/>
                <a:cs typeface="Calibri"/>
              </a:rPr>
              <a:t> </a:t>
            </a:r>
            <a:r>
              <a:rPr sz="2000" spc="-10" dirty="0">
                <a:solidFill>
                  <a:srgbClr val="001F5F"/>
                </a:solidFill>
                <a:latin typeface="Calibri"/>
                <a:cs typeface="Calibri"/>
              </a:rPr>
              <a:t>by</a:t>
            </a:r>
            <a:r>
              <a:rPr sz="2000" spc="5" dirty="0">
                <a:solidFill>
                  <a:srgbClr val="001F5F"/>
                </a:solidFill>
                <a:latin typeface="Calibri"/>
                <a:cs typeface="Calibri"/>
              </a:rPr>
              <a:t> </a:t>
            </a:r>
            <a:r>
              <a:rPr sz="2000" spc="-5" dirty="0">
                <a:solidFill>
                  <a:srgbClr val="001F5F"/>
                </a:solidFill>
                <a:latin typeface="Calibri"/>
                <a:cs typeface="Calibri"/>
              </a:rPr>
              <a:t>causing</a:t>
            </a:r>
            <a:r>
              <a:rPr sz="2000" spc="-25" dirty="0">
                <a:solidFill>
                  <a:srgbClr val="001F5F"/>
                </a:solidFill>
                <a:latin typeface="Calibri"/>
                <a:cs typeface="Calibri"/>
              </a:rPr>
              <a:t> </a:t>
            </a:r>
            <a:r>
              <a:rPr sz="2000" spc="-10" dirty="0">
                <a:solidFill>
                  <a:srgbClr val="001F5F"/>
                </a:solidFill>
                <a:latin typeface="Calibri"/>
                <a:cs typeface="Calibri"/>
              </a:rPr>
              <a:t>chromosomal</a:t>
            </a:r>
            <a:r>
              <a:rPr sz="2000" spc="25" dirty="0">
                <a:solidFill>
                  <a:srgbClr val="001F5F"/>
                </a:solidFill>
                <a:latin typeface="Calibri"/>
                <a:cs typeface="Calibri"/>
              </a:rPr>
              <a:t> </a:t>
            </a:r>
            <a:r>
              <a:rPr sz="2000" spc="-10" dirty="0">
                <a:solidFill>
                  <a:srgbClr val="001F5F"/>
                </a:solidFill>
                <a:latin typeface="Calibri"/>
                <a:cs typeface="Calibri"/>
              </a:rPr>
              <a:t>breaking.</a:t>
            </a:r>
            <a:endParaRPr sz="2000" dirty="0">
              <a:latin typeface="Calibri"/>
              <a:cs typeface="Calibri"/>
            </a:endParaRPr>
          </a:p>
          <a:p>
            <a:pPr algn="r">
              <a:lnSpc>
                <a:spcPct val="100000"/>
              </a:lnSpc>
              <a:spcBef>
                <a:spcPts val="25"/>
              </a:spcBef>
            </a:pPr>
            <a:r>
              <a:rPr lang="ar-JO" sz="2000" dirty="0"/>
              <a:t>انحراف الكروموسومات (البنية أو العدد): حدثان انحراف كروموسومي للخلايا الليمفاوية ناتج عن تداخل الإشعاع مع الفصل </a:t>
            </a:r>
            <a:r>
              <a:rPr lang="ar-JO" sz="2000" dirty="0" err="1"/>
              <a:t>الكروموسومي</a:t>
            </a:r>
            <a:r>
              <a:rPr lang="ar-JO" sz="2000" dirty="0"/>
              <a:t> أثناء انقسام الخلايا أو عن طريق التسبب في انكسار الكروموسومات</a:t>
            </a:r>
            <a:endParaRPr sz="2000" dirty="0">
              <a:latin typeface="Calibri"/>
              <a:cs typeface="Calibri"/>
            </a:endParaRPr>
          </a:p>
          <a:p>
            <a:pPr marL="12700" marR="8890" indent="86360" algn="just" rtl="0">
              <a:lnSpc>
                <a:spcPts val="2880"/>
              </a:lnSpc>
              <a:spcBef>
                <a:spcPts val="5"/>
              </a:spcBef>
            </a:pPr>
            <a:r>
              <a:rPr sz="2000" b="1" spc="-20" dirty="0">
                <a:solidFill>
                  <a:srgbClr val="001F5F"/>
                </a:solidFill>
                <a:latin typeface="Calibri"/>
                <a:cs typeface="Calibri"/>
              </a:rPr>
              <a:t>Cytotoxic </a:t>
            </a:r>
            <a:r>
              <a:rPr sz="2000" b="1" spc="-15" dirty="0">
                <a:solidFill>
                  <a:srgbClr val="001F5F"/>
                </a:solidFill>
                <a:latin typeface="Calibri"/>
                <a:cs typeface="Calibri"/>
              </a:rPr>
              <a:t>effects</a:t>
            </a:r>
            <a:r>
              <a:rPr sz="2000" spc="-15" dirty="0">
                <a:solidFill>
                  <a:srgbClr val="001F5F"/>
                </a:solidFill>
                <a:latin typeface="Calibri"/>
                <a:cs typeface="Calibri"/>
              </a:rPr>
              <a:t>: </a:t>
            </a:r>
            <a:r>
              <a:rPr sz="2000" spc="-5" dirty="0">
                <a:solidFill>
                  <a:srgbClr val="001F5F"/>
                </a:solidFill>
                <a:latin typeface="Calibri"/>
                <a:cs typeface="Calibri"/>
              </a:rPr>
              <a:t>high dose </a:t>
            </a:r>
            <a:r>
              <a:rPr sz="2000" dirty="0">
                <a:solidFill>
                  <a:srgbClr val="001F5F"/>
                </a:solidFill>
                <a:latin typeface="Calibri"/>
                <a:cs typeface="Calibri"/>
              </a:rPr>
              <a:t>of </a:t>
            </a:r>
            <a:r>
              <a:rPr sz="2000" spc="-15" dirty="0">
                <a:solidFill>
                  <a:srgbClr val="001F5F"/>
                </a:solidFill>
                <a:latin typeface="Calibri"/>
                <a:cs typeface="Calibri"/>
              </a:rPr>
              <a:t>radiation </a:t>
            </a:r>
            <a:r>
              <a:rPr sz="2000" spc="-20" dirty="0">
                <a:solidFill>
                  <a:srgbClr val="001F5F"/>
                </a:solidFill>
                <a:latin typeface="Calibri"/>
                <a:cs typeface="Calibri"/>
              </a:rPr>
              <a:t>may </a:t>
            </a:r>
            <a:r>
              <a:rPr sz="2000" dirty="0">
                <a:solidFill>
                  <a:srgbClr val="001F5F"/>
                </a:solidFill>
                <a:latin typeface="Calibri"/>
                <a:cs typeface="Calibri"/>
              </a:rPr>
              <a:t>be able </a:t>
            </a:r>
            <a:r>
              <a:rPr sz="2000" spc="-15" dirty="0">
                <a:solidFill>
                  <a:srgbClr val="001F5F"/>
                </a:solidFill>
                <a:latin typeface="Calibri"/>
                <a:cs typeface="Calibri"/>
              </a:rPr>
              <a:t>to </a:t>
            </a:r>
            <a:r>
              <a:rPr sz="2000" spc="-5" dirty="0">
                <a:solidFill>
                  <a:srgbClr val="001F5F"/>
                </a:solidFill>
                <a:latin typeface="Calibri"/>
                <a:cs typeface="Calibri"/>
              </a:rPr>
              <a:t>kill </a:t>
            </a:r>
            <a:r>
              <a:rPr sz="2000" spc="-20" dirty="0">
                <a:solidFill>
                  <a:srgbClr val="001F5F"/>
                </a:solidFill>
                <a:latin typeface="Calibri"/>
                <a:cs typeface="Calibri"/>
              </a:rPr>
              <a:t>any </a:t>
            </a:r>
            <a:r>
              <a:rPr sz="2000" spc="-5" dirty="0">
                <a:solidFill>
                  <a:srgbClr val="001F5F"/>
                </a:solidFill>
                <a:latin typeface="Calibri"/>
                <a:cs typeface="Calibri"/>
              </a:rPr>
              <a:t>cell but </a:t>
            </a:r>
            <a:r>
              <a:rPr sz="2000" dirty="0">
                <a:solidFill>
                  <a:srgbClr val="001F5F"/>
                </a:solidFill>
                <a:latin typeface="Calibri"/>
                <a:cs typeface="Calibri"/>
              </a:rPr>
              <a:t> a</a:t>
            </a:r>
            <a:r>
              <a:rPr sz="2000" spc="-5" dirty="0">
                <a:solidFill>
                  <a:srgbClr val="001F5F"/>
                </a:solidFill>
                <a:latin typeface="Calibri"/>
                <a:cs typeface="Calibri"/>
              </a:rPr>
              <a:t> small</a:t>
            </a:r>
            <a:r>
              <a:rPr sz="2000" dirty="0">
                <a:solidFill>
                  <a:srgbClr val="001F5F"/>
                </a:solidFill>
                <a:latin typeface="Calibri"/>
                <a:cs typeface="Calibri"/>
              </a:rPr>
              <a:t> </a:t>
            </a:r>
            <a:r>
              <a:rPr sz="2000" spc="-5" dirty="0">
                <a:solidFill>
                  <a:srgbClr val="001F5F"/>
                </a:solidFill>
                <a:latin typeface="Calibri"/>
                <a:cs typeface="Calibri"/>
              </a:rPr>
              <a:t>dose</a:t>
            </a:r>
            <a:r>
              <a:rPr sz="2000" spc="-10" dirty="0">
                <a:solidFill>
                  <a:srgbClr val="001F5F"/>
                </a:solidFill>
                <a:latin typeface="Calibri"/>
                <a:cs typeface="Calibri"/>
              </a:rPr>
              <a:t> can </a:t>
            </a:r>
            <a:r>
              <a:rPr sz="2000" spc="-15" dirty="0">
                <a:solidFill>
                  <a:srgbClr val="001F5F"/>
                </a:solidFill>
                <a:latin typeface="Calibri"/>
                <a:cs typeface="Calibri"/>
              </a:rPr>
              <a:t>render</a:t>
            </a:r>
            <a:r>
              <a:rPr sz="2000" spc="5" dirty="0">
                <a:solidFill>
                  <a:srgbClr val="001F5F"/>
                </a:solidFill>
                <a:latin typeface="Calibri"/>
                <a:cs typeface="Calibri"/>
              </a:rPr>
              <a:t> </a:t>
            </a:r>
            <a:r>
              <a:rPr sz="2000" spc="-10" dirty="0">
                <a:solidFill>
                  <a:srgbClr val="001F5F"/>
                </a:solidFill>
                <a:latin typeface="Calibri"/>
                <a:cs typeface="Calibri"/>
              </a:rPr>
              <a:t>most</a:t>
            </a:r>
            <a:r>
              <a:rPr sz="2000" spc="-5" dirty="0">
                <a:solidFill>
                  <a:srgbClr val="001F5F"/>
                </a:solidFill>
                <a:latin typeface="Calibri"/>
                <a:cs typeface="Calibri"/>
              </a:rPr>
              <a:t> human</a:t>
            </a:r>
            <a:r>
              <a:rPr sz="2000" spc="5" dirty="0">
                <a:solidFill>
                  <a:srgbClr val="001F5F"/>
                </a:solidFill>
                <a:latin typeface="Calibri"/>
                <a:cs typeface="Calibri"/>
              </a:rPr>
              <a:t> </a:t>
            </a:r>
            <a:r>
              <a:rPr sz="2000" spc="-5" dirty="0">
                <a:solidFill>
                  <a:srgbClr val="001F5F"/>
                </a:solidFill>
                <a:latin typeface="Calibri"/>
                <a:cs typeface="Calibri"/>
              </a:rPr>
              <a:t>cells</a:t>
            </a:r>
            <a:r>
              <a:rPr sz="2000" spc="-10" dirty="0">
                <a:solidFill>
                  <a:srgbClr val="001F5F"/>
                </a:solidFill>
                <a:latin typeface="Calibri"/>
                <a:cs typeface="Calibri"/>
              </a:rPr>
              <a:t> </a:t>
            </a:r>
            <a:r>
              <a:rPr sz="2000" spc="-5" dirty="0">
                <a:solidFill>
                  <a:srgbClr val="001F5F"/>
                </a:solidFill>
                <a:latin typeface="Calibri"/>
                <a:cs typeface="Calibri"/>
              </a:rPr>
              <a:t>incapable</a:t>
            </a:r>
            <a:r>
              <a:rPr sz="2000" spc="-20" dirty="0">
                <a:solidFill>
                  <a:srgbClr val="001F5F"/>
                </a:solidFill>
                <a:latin typeface="Calibri"/>
                <a:cs typeface="Calibri"/>
              </a:rPr>
              <a:t> </a:t>
            </a:r>
            <a:r>
              <a:rPr sz="2000" dirty="0">
                <a:solidFill>
                  <a:srgbClr val="001F5F"/>
                </a:solidFill>
                <a:latin typeface="Calibri"/>
                <a:cs typeface="Calibri"/>
              </a:rPr>
              <a:t>of </a:t>
            </a:r>
            <a:r>
              <a:rPr sz="2000" spc="-20" dirty="0">
                <a:solidFill>
                  <a:srgbClr val="001F5F"/>
                </a:solidFill>
                <a:latin typeface="Calibri"/>
                <a:cs typeface="Calibri"/>
              </a:rPr>
              <a:t>proliferating</a:t>
            </a:r>
            <a:r>
              <a:rPr sz="2000" spc="-20" dirty="0" smtClean="0">
                <a:solidFill>
                  <a:srgbClr val="001F5F"/>
                </a:solidFill>
                <a:latin typeface="Calibri"/>
                <a:cs typeface="Calibri"/>
              </a:rPr>
              <a:t>.</a:t>
            </a:r>
            <a:endParaRPr lang="ar-JO" sz="2000" spc="-20" dirty="0" smtClean="0">
              <a:solidFill>
                <a:srgbClr val="001F5F"/>
              </a:solidFill>
              <a:latin typeface="Calibri"/>
              <a:cs typeface="Calibri"/>
            </a:endParaRPr>
          </a:p>
          <a:p>
            <a:pPr marL="12700" marR="8890" indent="86360" algn="just">
              <a:lnSpc>
                <a:spcPts val="2880"/>
              </a:lnSpc>
              <a:spcBef>
                <a:spcPts val="5"/>
              </a:spcBef>
            </a:pPr>
            <a:r>
              <a:rPr lang="ar-JO" sz="2000" dirty="0" smtClean="0"/>
              <a:t> </a:t>
            </a:r>
            <a:r>
              <a:rPr lang="ar-JO" sz="2000" dirty="0"/>
              <a:t>التأثيرات السامة للخلايا: قد تكون الجرعات العالية من الإشعاع قادرة على قتل أي خلية ولكن جرعة صغيرة يمكن أن تجعل معظم الخلايا البشرية غير قادرة على </a:t>
            </a:r>
            <a:r>
              <a:rPr lang="ar-JO" sz="2000" dirty="0" err="1"/>
              <a:t>التكاث</a:t>
            </a:r>
            <a:endParaRPr lang="en-US" sz="2000" spc="-20" dirty="0" smtClean="0">
              <a:solidFill>
                <a:srgbClr val="001F5F"/>
              </a:solidFill>
              <a:latin typeface="Calibri"/>
              <a:cs typeface="Calibri"/>
            </a:endParaRPr>
          </a:p>
          <a:p>
            <a:pPr marL="12700" marR="8890" indent="86360" algn="just" rtl="0">
              <a:lnSpc>
                <a:spcPts val="2880"/>
              </a:lnSpc>
              <a:spcBef>
                <a:spcPts val="5"/>
              </a:spcBef>
            </a:pPr>
            <a:endParaRPr sz="24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chemeClr val="bg1"/>
          </a:solidFill>
        </p:spPr>
        <p:txBody>
          <a:bodyPr wrap="square" lIns="0" tIns="0" rIns="0" bIns="0" rtlCol="0"/>
          <a:lstStyle/>
          <a:p>
            <a:endParaRPr/>
          </a:p>
        </p:txBody>
      </p:sp>
      <p:sp>
        <p:nvSpPr>
          <p:cNvPr id="3" name="object 3"/>
          <p:cNvSpPr/>
          <p:nvPr/>
        </p:nvSpPr>
        <p:spPr>
          <a:xfrm>
            <a:off x="838200" y="736091"/>
            <a:ext cx="10515600" cy="5440680"/>
          </a:xfrm>
          <a:custGeom>
            <a:avLst/>
            <a:gdLst/>
            <a:ahLst/>
            <a:cxnLst/>
            <a:rect l="l" t="t" r="r" b="b"/>
            <a:pathLst>
              <a:path w="10515600" h="5440680">
                <a:moveTo>
                  <a:pt x="10515600" y="0"/>
                </a:moveTo>
                <a:lnTo>
                  <a:pt x="0" y="0"/>
                </a:lnTo>
                <a:lnTo>
                  <a:pt x="0" y="5440680"/>
                </a:lnTo>
                <a:lnTo>
                  <a:pt x="10515600" y="5440680"/>
                </a:lnTo>
                <a:lnTo>
                  <a:pt x="10515600" y="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16939" y="694385"/>
            <a:ext cx="10360025" cy="1415131"/>
          </a:xfrm>
          <a:prstGeom prst="rect">
            <a:avLst/>
          </a:prstGeom>
        </p:spPr>
        <p:txBody>
          <a:bodyPr vert="horz" wrap="square" lIns="0" tIns="67945" rIns="0" bIns="0" rtlCol="0">
            <a:spAutoFit/>
          </a:bodyPr>
          <a:lstStyle/>
          <a:p>
            <a:pPr marL="12700" marR="5080" rtl="0">
              <a:lnSpc>
                <a:spcPts val="3460"/>
              </a:lnSpc>
              <a:spcBef>
                <a:spcPts val="535"/>
              </a:spcBef>
              <a:tabLst>
                <a:tab pos="1743710" algn="l"/>
                <a:tab pos="2463165" algn="l"/>
                <a:tab pos="3894454" algn="l"/>
                <a:tab pos="4461510" algn="l"/>
                <a:tab pos="5866765" algn="l"/>
                <a:tab pos="7539355" algn="l"/>
                <a:tab pos="8177530" algn="l"/>
              </a:tabLst>
            </a:pPr>
            <a:r>
              <a:rPr sz="3200" b="1" spc="-5" dirty="0">
                <a:latin typeface="Calibri"/>
                <a:cs typeface="Calibri"/>
              </a:rPr>
              <a:t>2</a:t>
            </a:r>
            <a:r>
              <a:rPr sz="3200" b="1" dirty="0">
                <a:latin typeface="Calibri"/>
                <a:cs typeface="Calibri"/>
              </a:rPr>
              <a:t>)</a:t>
            </a:r>
            <a:r>
              <a:rPr sz="3200" b="1" spc="-95" dirty="0">
                <a:latin typeface="Calibri"/>
                <a:cs typeface="Calibri"/>
              </a:rPr>
              <a:t>E</a:t>
            </a:r>
            <a:r>
              <a:rPr sz="3200" b="1" spc="-5" dirty="0">
                <a:latin typeface="Calibri"/>
                <a:cs typeface="Calibri"/>
              </a:rPr>
              <a:t>f</a:t>
            </a:r>
            <a:r>
              <a:rPr sz="3200" b="1" spc="-60" dirty="0">
                <a:latin typeface="Calibri"/>
                <a:cs typeface="Calibri"/>
              </a:rPr>
              <a:t>f</a:t>
            </a:r>
            <a:r>
              <a:rPr sz="3200" b="1" spc="-5" dirty="0">
                <a:latin typeface="Calibri"/>
                <a:cs typeface="Calibri"/>
              </a:rPr>
              <a:t>ect</a:t>
            </a:r>
            <a:r>
              <a:rPr sz="3200" b="1" dirty="0">
                <a:latin typeface="Calibri"/>
                <a:cs typeface="Calibri"/>
              </a:rPr>
              <a:t>s	on	ti</a:t>
            </a:r>
            <a:r>
              <a:rPr sz="3200" b="1" spc="-10" dirty="0">
                <a:latin typeface="Calibri"/>
                <a:cs typeface="Calibri"/>
              </a:rPr>
              <a:t>s</a:t>
            </a:r>
            <a:r>
              <a:rPr sz="3200" b="1" dirty="0">
                <a:latin typeface="Calibri"/>
                <a:cs typeface="Calibri"/>
              </a:rPr>
              <a:t>sues	&amp;	o</a:t>
            </a:r>
            <a:r>
              <a:rPr sz="3200" b="1" spc="-35" dirty="0">
                <a:latin typeface="Calibri"/>
                <a:cs typeface="Calibri"/>
              </a:rPr>
              <a:t>r</a:t>
            </a:r>
            <a:r>
              <a:rPr sz="3200" b="1" spc="-70" dirty="0">
                <a:latin typeface="Calibri"/>
                <a:cs typeface="Calibri"/>
              </a:rPr>
              <a:t>g</a:t>
            </a:r>
            <a:r>
              <a:rPr sz="3200" b="1" dirty="0">
                <a:latin typeface="Calibri"/>
                <a:cs typeface="Calibri"/>
              </a:rPr>
              <a:t>a</a:t>
            </a:r>
            <a:r>
              <a:rPr sz="3200" b="1" spc="-20" dirty="0">
                <a:latin typeface="Calibri"/>
                <a:cs typeface="Calibri"/>
              </a:rPr>
              <a:t>n</a:t>
            </a:r>
            <a:r>
              <a:rPr sz="3200" b="1" dirty="0">
                <a:latin typeface="Calibri"/>
                <a:cs typeface="Calibri"/>
              </a:rPr>
              <a:t>s	</a:t>
            </a:r>
            <a:r>
              <a:rPr sz="3200" b="1" spc="-40" dirty="0">
                <a:latin typeface="Calibri"/>
                <a:cs typeface="Calibri"/>
              </a:rPr>
              <a:t>r</a:t>
            </a:r>
            <a:r>
              <a:rPr sz="3200" b="1" spc="-5" dirty="0">
                <a:latin typeface="Calibri"/>
                <a:cs typeface="Calibri"/>
              </a:rPr>
              <a:t>el</a:t>
            </a:r>
            <a:r>
              <a:rPr sz="3200" b="1" spc="-25" dirty="0">
                <a:latin typeface="Calibri"/>
                <a:cs typeface="Calibri"/>
              </a:rPr>
              <a:t>e</a:t>
            </a:r>
            <a:r>
              <a:rPr sz="3200" b="1" spc="-55" dirty="0">
                <a:latin typeface="Calibri"/>
                <a:cs typeface="Calibri"/>
              </a:rPr>
              <a:t>v</a:t>
            </a:r>
            <a:r>
              <a:rPr sz="3200" b="1" dirty="0">
                <a:latin typeface="Calibri"/>
                <a:cs typeface="Calibri"/>
              </a:rPr>
              <a:t>a</a:t>
            </a:r>
            <a:r>
              <a:rPr sz="3200" b="1" spc="-45" dirty="0">
                <a:latin typeface="Calibri"/>
                <a:cs typeface="Calibri"/>
              </a:rPr>
              <a:t>n</a:t>
            </a:r>
            <a:r>
              <a:rPr sz="3200" b="1" dirty="0">
                <a:latin typeface="Calibri"/>
                <a:cs typeface="Calibri"/>
              </a:rPr>
              <a:t>t	</a:t>
            </a:r>
            <a:r>
              <a:rPr sz="3200" b="1" spc="-35" dirty="0">
                <a:latin typeface="Calibri"/>
                <a:cs typeface="Calibri"/>
              </a:rPr>
              <a:t>t</a:t>
            </a:r>
            <a:r>
              <a:rPr sz="3200" b="1" dirty="0">
                <a:latin typeface="Calibri"/>
                <a:cs typeface="Calibri"/>
              </a:rPr>
              <a:t>o	occu</a:t>
            </a:r>
            <a:r>
              <a:rPr sz="3200" b="1" spc="-25" dirty="0">
                <a:latin typeface="Calibri"/>
                <a:cs typeface="Calibri"/>
              </a:rPr>
              <a:t>p</a:t>
            </a:r>
            <a:r>
              <a:rPr sz="3200" b="1" spc="-35" dirty="0">
                <a:latin typeface="Calibri"/>
                <a:cs typeface="Calibri"/>
              </a:rPr>
              <a:t>a</a:t>
            </a:r>
            <a:r>
              <a:rPr sz="3200" b="1" dirty="0">
                <a:latin typeface="Calibri"/>
                <a:cs typeface="Calibri"/>
              </a:rPr>
              <a:t>tio</a:t>
            </a:r>
            <a:r>
              <a:rPr sz="3200" b="1" spc="-20" dirty="0">
                <a:latin typeface="Calibri"/>
                <a:cs typeface="Calibri"/>
              </a:rPr>
              <a:t>n</a:t>
            </a:r>
            <a:r>
              <a:rPr sz="3200" b="1" dirty="0">
                <a:latin typeface="Calibri"/>
                <a:cs typeface="Calibri"/>
              </a:rPr>
              <a:t>al  </a:t>
            </a:r>
            <a:r>
              <a:rPr sz="3200" b="1" spc="-10" dirty="0">
                <a:latin typeface="Calibri"/>
                <a:cs typeface="Calibri"/>
              </a:rPr>
              <a:t>exposure</a:t>
            </a:r>
            <a:r>
              <a:rPr sz="3200" b="1" spc="-10" dirty="0" smtClean="0">
                <a:latin typeface="Calibri"/>
                <a:cs typeface="Calibri"/>
              </a:rPr>
              <a:t>:</a:t>
            </a:r>
            <a:r>
              <a:rPr lang="en-US" sz="3200" b="1" spc="-10" dirty="0" smtClean="0">
                <a:latin typeface="Calibri"/>
                <a:cs typeface="Calibri"/>
              </a:rPr>
              <a:t/>
            </a:r>
            <a:br>
              <a:rPr lang="en-US" sz="3200" b="1" spc="-10" dirty="0" smtClean="0">
                <a:latin typeface="Calibri"/>
                <a:cs typeface="Calibri"/>
              </a:rPr>
            </a:br>
            <a:r>
              <a:rPr lang="ar-JO" sz="3200" dirty="0"/>
              <a:t>2) التأثيرات على الأنسجة والأعضاء ذات الصلة بالتعرض المهني</a:t>
            </a:r>
            <a:endParaRPr sz="3200" dirty="0">
              <a:latin typeface="Calibri"/>
              <a:cs typeface="Calibri"/>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5" name="object 5"/>
          <p:cNvSpPr txBox="1"/>
          <p:nvPr/>
        </p:nvSpPr>
        <p:spPr>
          <a:xfrm>
            <a:off x="916939" y="2142118"/>
            <a:ext cx="10358755" cy="4471737"/>
          </a:xfrm>
          <a:prstGeom prst="rect">
            <a:avLst/>
          </a:prstGeom>
        </p:spPr>
        <p:txBody>
          <a:bodyPr vert="horz" wrap="square" lIns="0" tIns="118110" rIns="0" bIns="0" rtlCol="0">
            <a:spAutoFit/>
          </a:bodyPr>
          <a:lstStyle/>
          <a:p>
            <a:pPr marL="104139" algn="l" rtl="0">
              <a:lnSpc>
                <a:spcPct val="100000"/>
              </a:lnSpc>
              <a:spcBef>
                <a:spcPts val="930"/>
              </a:spcBef>
            </a:pPr>
            <a:r>
              <a:rPr sz="2400" dirty="0">
                <a:solidFill>
                  <a:srgbClr val="FF0000"/>
                </a:solidFill>
                <a:latin typeface="Arial Black"/>
                <a:cs typeface="Arial Black"/>
              </a:rPr>
              <a:t>Effects</a:t>
            </a:r>
            <a:r>
              <a:rPr sz="2400" spc="-20" dirty="0">
                <a:solidFill>
                  <a:srgbClr val="FF0000"/>
                </a:solidFill>
                <a:latin typeface="Arial Black"/>
                <a:cs typeface="Arial Black"/>
              </a:rPr>
              <a:t> </a:t>
            </a:r>
            <a:r>
              <a:rPr sz="2400" spc="-5" dirty="0">
                <a:solidFill>
                  <a:srgbClr val="FF0000"/>
                </a:solidFill>
                <a:latin typeface="Arial Black"/>
                <a:cs typeface="Arial Black"/>
              </a:rPr>
              <a:t>on</a:t>
            </a:r>
            <a:r>
              <a:rPr sz="2400" spc="-15" dirty="0">
                <a:solidFill>
                  <a:srgbClr val="FF0000"/>
                </a:solidFill>
                <a:latin typeface="Arial Black"/>
                <a:cs typeface="Arial Black"/>
              </a:rPr>
              <a:t> </a:t>
            </a:r>
            <a:r>
              <a:rPr sz="2400" spc="-5" dirty="0">
                <a:solidFill>
                  <a:srgbClr val="FF0000"/>
                </a:solidFill>
                <a:latin typeface="Arial Black"/>
                <a:cs typeface="Arial Black"/>
              </a:rPr>
              <a:t>skin:</a:t>
            </a:r>
            <a:endParaRPr sz="2400" dirty="0">
              <a:latin typeface="Arial Black"/>
              <a:cs typeface="Arial Black"/>
            </a:endParaRPr>
          </a:p>
          <a:p>
            <a:pPr marL="12700" algn="l" rtl="0">
              <a:lnSpc>
                <a:spcPct val="100000"/>
              </a:lnSpc>
              <a:spcBef>
                <a:spcPts val="670"/>
              </a:spcBef>
            </a:pPr>
            <a:r>
              <a:rPr sz="2400" dirty="0">
                <a:solidFill>
                  <a:srgbClr val="001F5F"/>
                </a:solidFill>
                <a:latin typeface="Calibri"/>
                <a:cs typeface="Calibri"/>
              </a:rPr>
              <a:t>-</a:t>
            </a:r>
            <a:r>
              <a:rPr sz="2400" spc="-5" dirty="0">
                <a:solidFill>
                  <a:srgbClr val="001F5F"/>
                </a:solidFill>
                <a:latin typeface="Calibri"/>
                <a:cs typeface="Calibri"/>
              </a:rPr>
              <a:t> The </a:t>
            </a:r>
            <a:r>
              <a:rPr sz="2400" spc="-10" dirty="0">
                <a:solidFill>
                  <a:srgbClr val="001F5F"/>
                </a:solidFill>
                <a:latin typeface="Calibri"/>
                <a:cs typeface="Calibri"/>
              </a:rPr>
              <a:t>earliest</a:t>
            </a:r>
            <a:r>
              <a:rPr sz="2400" dirty="0">
                <a:solidFill>
                  <a:srgbClr val="001F5F"/>
                </a:solidFill>
                <a:latin typeface="Calibri"/>
                <a:cs typeface="Calibri"/>
              </a:rPr>
              <a:t> </a:t>
            </a:r>
            <a:r>
              <a:rPr sz="2400" spc="-5" dirty="0">
                <a:solidFill>
                  <a:srgbClr val="001F5F"/>
                </a:solidFill>
                <a:latin typeface="Calibri"/>
                <a:cs typeface="Calibri"/>
              </a:rPr>
              <a:t>reaction</a:t>
            </a:r>
            <a:r>
              <a:rPr sz="2400" spc="-15" dirty="0">
                <a:solidFill>
                  <a:srgbClr val="001F5F"/>
                </a:solidFill>
                <a:latin typeface="Calibri"/>
                <a:cs typeface="Calibri"/>
              </a:rPr>
              <a:t> </a:t>
            </a:r>
            <a:r>
              <a:rPr sz="2400" spc="-5" dirty="0">
                <a:solidFill>
                  <a:srgbClr val="001F5F"/>
                </a:solidFill>
                <a:latin typeface="Calibri"/>
                <a:cs typeface="Calibri"/>
              </a:rPr>
              <a:t>is </a:t>
            </a:r>
            <a:r>
              <a:rPr sz="2400" spc="20" dirty="0">
                <a:solidFill>
                  <a:srgbClr val="FF0000"/>
                </a:solidFill>
                <a:latin typeface="Arial Black"/>
                <a:cs typeface="Arial Black"/>
              </a:rPr>
              <a:t>erythema</a:t>
            </a:r>
            <a:r>
              <a:rPr sz="2400" spc="20" dirty="0">
                <a:solidFill>
                  <a:srgbClr val="FF0000"/>
                </a:solidFill>
                <a:latin typeface="Calibri"/>
                <a:cs typeface="Calibri"/>
              </a:rPr>
              <a:t>.</a:t>
            </a:r>
            <a:endParaRPr sz="2400" dirty="0">
              <a:latin typeface="Calibri"/>
              <a:cs typeface="Calibri"/>
            </a:endParaRPr>
          </a:p>
          <a:p>
            <a:pPr marL="12700" algn="just" rtl="0">
              <a:lnSpc>
                <a:spcPct val="100000"/>
              </a:lnSpc>
              <a:spcBef>
                <a:spcPts val="610"/>
              </a:spcBef>
            </a:pPr>
            <a:r>
              <a:rPr sz="2400" dirty="0">
                <a:solidFill>
                  <a:srgbClr val="001F5F"/>
                </a:solidFill>
                <a:latin typeface="Calibri"/>
                <a:cs typeface="Calibri"/>
              </a:rPr>
              <a:t>Erythema</a:t>
            </a:r>
            <a:r>
              <a:rPr sz="2400" spc="20" dirty="0">
                <a:solidFill>
                  <a:srgbClr val="001F5F"/>
                </a:solidFill>
                <a:latin typeface="Calibri"/>
                <a:cs typeface="Calibri"/>
              </a:rPr>
              <a:t> </a:t>
            </a:r>
            <a:r>
              <a:rPr sz="2400" spc="-10" dirty="0">
                <a:solidFill>
                  <a:srgbClr val="001F5F"/>
                </a:solidFill>
                <a:latin typeface="Calibri"/>
                <a:cs typeface="Calibri"/>
              </a:rPr>
              <a:t>become</a:t>
            </a:r>
            <a:r>
              <a:rPr sz="2400" dirty="0">
                <a:solidFill>
                  <a:srgbClr val="001F5F"/>
                </a:solidFill>
                <a:latin typeface="Calibri"/>
                <a:cs typeface="Calibri"/>
              </a:rPr>
              <a:t> </a:t>
            </a:r>
            <a:r>
              <a:rPr sz="2400" spc="-5" dirty="0">
                <a:solidFill>
                  <a:srgbClr val="001F5F"/>
                </a:solidFill>
                <a:latin typeface="Calibri"/>
                <a:cs typeface="Calibri"/>
              </a:rPr>
              <a:t>evident</a:t>
            </a:r>
            <a:r>
              <a:rPr sz="2400" spc="-10" dirty="0">
                <a:solidFill>
                  <a:srgbClr val="001F5F"/>
                </a:solidFill>
                <a:latin typeface="Calibri"/>
                <a:cs typeface="Calibri"/>
              </a:rPr>
              <a:t> </a:t>
            </a:r>
            <a:r>
              <a:rPr sz="2400" dirty="0">
                <a:solidFill>
                  <a:srgbClr val="001F5F"/>
                </a:solidFill>
                <a:latin typeface="Calibri"/>
                <a:cs typeface="Calibri"/>
              </a:rPr>
              <a:t>with</a:t>
            </a:r>
            <a:r>
              <a:rPr sz="2400" spc="15" dirty="0">
                <a:solidFill>
                  <a:srgbClr val="001F5F"/>
                </a:solidFill>
                <a:latin typeface="Calibri"/>
                <a:cs typeface="Calibri"/>
              </a:rPr>
              <a:t> </a:t>
            </a:r>
            <a:r>
              <a:rPr sz="2400" dirty="0">
                <a:solidFill>
                  <a:srgbClr val="001F5F"/>
                </a:solidFill>
                <a:latin typeface="Calibri"/>
                <a:cs typeface="Calibri"/>
              </a:rPr>
              <a:t>2</a:t>
            </a:r>
            <a:r>
              <a:rPr sz="2400" spc="5" dirty="0">
                <a:solidFill>
                  <a:srgbClr val="001F5F"/>
                </a:solidFill>
                <a:latin typeface="Calibri"/>
                <a:cs typeface="Calibri"/>
              </a:rPr>
              <a:t> </a:t>
            </a:r>
            <a:r>
              <a:rPr sz="2400" spc="-20" dirty="0">
                <a:solidFill>
                  <a:srgbClr val="001F5F"/>
                </a:solidFill>
                <a:latin typeface="Calibri"/>
                <a:cs typeface="Calibri"/>
              </a:rPr>
              <a:t>hours</a:t>
            </a:r>
            <a:r>
              <a:rPr sz="2400" spc="20" dirty="0">
                <a:solidFill>
                  <a:srgbClr val="001F5F"/>
                </a:solidFill>
                <a:latin typeface="Calibri"/>
                <a:cs typeface="Calibri"/>
              </a:rPr>
              <a:t> </a:t>
            </a:r>
            <a:r>
              <a:rPr sz="2400" spc="-15" dirty="0">
                <a:solidFill>
                  <a:srgbClr val="001F5F"/>
                </a:solidFill>
                <a:latin typeface="Calibri"/>
                <a:cs typeface="Calibri"/>
              </a:rPr>
              <a:t>after</a:t>
            </a:r>
            <a:r>
              <a:rPr sz="2400" spc="5" dirty="0">
                <a:solidFill>
                  <a:srgbClr val="001F5F"/>
                </a:solidFill>
                <a:latin typeface="Calibri"/>
                <a:cs typeface="Calibri"/>
              </a:rPr>
              <a:t> </a:t>
            </a:r>
            <a:r>
              <a:rPr sz="2400" spc="-15" dirty="0">
                <a:solidFill>
                  <a:srgbClr val="001F5F"/>
                </a:solidFill>
                <a:latin typeface="Calibri"/>
                <a:cs typeface="Calibri"/>
              </a:rPr>
              <a:t>rapid</a:t>
            </a:r>
            <a:r>
              <a:rPr sz="2400" spc="15" dirty="0">
                <a:solidFill>
                  <a:srgbClr val="001F5F"/>
                </a:solidFill>
                <a:latin typeface="Calibri"/>
                <a:cs typeface="Calibri"/>
              </a:rPr>
              <a:t> </a:t>
            </a:r>
            <a:r>
              <a:rPr sz="2400" spc="-15" dirty="0">
                <a:solidFill>
                  <a:srgbClr val="001F5F"/>
                </a:solidFill>
                <a:latin typeface="Calibri"/>
                <a:cs typeface="Calibri"/>
              </a:rPr>
              <a:t>exposure.</a:t>
            </a:r>
            <a:endParaRPr sz="2400" dirty="0">
              <a:latin typeface="Calibri"/>
              <a:cs typeface="Calibri"/>
            </a:endParaRPr>
          </a:p>
          <a:p>
            <a:pPr marL="12700" marR="5080" algn="just" rtl="0">
              <a:lnSpc>
                <a:spcPts val="3460"/>
              </a:lnSpc>
              <a:spcBef>
                <a:spcPts val="1045"/>
              </a:spcBef>
            </a:pPr>
            <a:r>
              <a:rPr sz="2400" spc="-5" dirty="0">
                <a:solidFill>
                  <a:srgbClr val="001F5F"/>
                </a:solidFill>
                <a:latin typeface="Calibri"/>
                <a:cs typeface="Calibri"/>
              </a:rPr>
              <a:t>Also </a:t>
            </a:r>
            <a:r>
              <a:rPr sz="2400" dirty="0">
                <a:solidFill>
                  <a:srgbClr val="001F5F"/>
                </a:solidFill>
                <a:latin typeface="Calibri"/>
                <a:cs typeface="Calibri"/>
              </a:rPr>
              <a:t>the </a:t>
            </a:r>
            <a:r>
              <a:rPr sz="2400" spc="-5" dirty="0">
                <a:solidFill>
                  <a:srgbClr val="001F5F"/>
                </a:solidFill>
                <a:latin typeface="Calibri"/>
                <a:cs typeface="Calibri"/>
              </a:rPr>
              <a:t>skin </a:t>
            </a:r>
            <a:r>
              <a:rPr sz="2400" spc="-15" dirty="0">
                <a:solidFill>
                  <a:srgbClr val="001F5F"/>
                </a:solidFill>
                <a:latin typeface="Calibri"/>
                <a:cs typeface="Calibri"/>
              </a:rPr>
              <a:t>may </a:t>
            </a:r>
            <a:r>
              <a:rPr sz="2400" spc="-10" dirty="0">
                <a:solidFill>
                  <a:srgbClr val="001F5F"/>
                </a:solidFill>
                <a:latin typeface="Calibri"/>
                <a:cs typeface="Calibri"/>
              </a:rPr>
              <a:t>become </a:t>
            </a:r>
            <a:r>
              <a:rPr sz="2400" spc="-60" dirty="0">
                <a:solidFill>
                  <a:srgbClr val="001F5F"/>
                </a:solidFill>
                <a:latin typeface="Calibri"/>
                <a:cs typeface="Calibri"/>
              </a:rPr>
              <a:t>dry, </a:t>
            </a:r>
            <a:r>
              <a:rPr sz="2400" dirty="0">
                <a:solidFill>
                  <a:srgbClr val="001F5F"/>
                </a:solidFill>
                <a:latin typeface="Calibri"/>
                <a:cs typeface="Calibri"/>
              </a:rPr>
              <a:t>smooth </a:t>
            </a:r>
            <a:r>
              <a:rPr sz="2400" spc="-50" dirty="0">
                <a:solidFill>
                  <a:srgbClr val="001F5F"/>
                </a:solidFill>
                <a:latin typeface="Calibri"/>
                <a:cs typeface="Calibri"/>
              </a:rPr>
              <a:t>shiny, </a:t>
            </a:r>
            <a:r>
              <a:rPr sz="2400" dirty="0">
                <a:solidFill>
                  <a:srgbClr val="001F5F"/>
                </a:solidFill>
                <a:latin typeface="Calibri"/>
                <a:cs typeface="Calibri"/>
              </a:rPr>
              <a:t>thin, </a:t>
            </a:r>
            <a:r>
              <a:rPr sz="2400" spc="-10" dirty="0">
                <a:solidFill>
                  <a:srgbClr val="001F5F"/>
                </a:solidFill>
                <a:latin typeface="Calibri"/>
                <a:cs typeface="Calibri"/>
              </a:rPr>
              <a:t>sensitive </a:t>
            </a:r>
            <a:r>
              <a:rPr sz="2400" spc="-5" dirty="0">
                <a:solidFill>
                  <a:srgbClr val="001F5F"/>
                </a:solidFill>
                <a:latin typeface="Calibri"/>
                <a:cs typeface="Calibri"/>
              </a:rPr>
              <a:t> </a:t>
            </a:r>
            <a:r>
              <a:rPr sz="2400" dirty="0">
                <a:solidFill>
                  <a:srgbClr val="001F5F"/>
                </a:solidFill>
                <a:latin typeface="Calibri"/>
                <a:cs typeface="Calibri"/>
              </a:rPr>
              <a:t>and </a:t>
            </a:r>
            <a:r>
              <a:rPr sz="2400" spc="-5" dirty="0">
                <a:solidFill>
                  <a:srgbClr val="001F5F"/>
                </a:solidFill>
                <a:latin typeface="Calibri"/>
                <a:cs typeface="Calibri"/>
              </a:rPr>
              <a:t>pruritic, </a:t>
            </a:r>
            <a:r>
              <a:rPr sz="2400" dirty="0">
                <a:solidFill>
                  <a:srgbClr val="001F5F"/>
                </a:solidFill>
                <a:latin typeface="Calibri"/>
                <a:cs typeface="Calibri"/>
              </a:rPr>
              <a:t>and </a:t>
            </a:r>
            <a:r>
              <a:rPr sz="2400" spc="-10" dirty="0">
                <a:solidFill>
                  <a:srgbClr val="001F5F"/>
                </a:solidFill>
                <a:latin typeface="Calibri"/>
                <a:cs typeface="Calibri"/>
              </a:rPr>
              <a:t>there </a:t>
            </a:r>
            <a:r>
              <a:rPr sz="2400" spc="-15" dirty="0">
                <a:solidFill>
                  <a:srgbClr val="001F5F"/>
                </a:solidFill>
                <a:latin typeface="Calibri"/>
                <a:cs typeface="Calibri"/>
              </a:rPr>
              <a:t>are </a:t>
            </a:r>
            <a:r>
              <a:rPr sz="2400" spc="-5" dirty="0">
                <a:solidFill>
                  <a:srgbClr val="001F5F"/>
                </a:solidFill>
                <a:latin typeface="Calibri"/>
                <a:cs typeface="Calibri"/>
              </a:rPr>
              <a:t>signs </a:t>
            </a:r>
            <a:r>
              <a:rPr sz="2400" dirty="0">
                <a:solidFill>
                  <a:srgbClr val="001F5F"/>
                </a:solidFill>
                <a:latin typeface="Calibri"/>
                <a:cs typeface="Calibri"/>
              </a:rPr>
              <a:t>of </a:t>
            </a:r>
            <a:r>
              <a:rPr sz="2400" spc="-5" dirty="0">
                <a:solidFill>
                  <a:srgbClr val="001F5F"/>
                </a:solidFill>
                <a:latin typeface="Calibri"/>
                <a:cs typeface="Calibri"/>
              </a:rPr>
              <a:t>telangiectasia, </a:t>
            </a:r>
            <a:r>
              <a:rPr sz="2400" spc="-25" dirty="0">
                <a:solidFill>
                  <a:srgbClr val="001F5F"/>
                </a:solidFill>
                <a:latin typeface="Calibri"/>
                <a:cs typeface="Calibri"/>
              </a:rPr>
              <a:t>atrophy </a:t>
            </a:r>
            <a:r>
              <a:rPr sz="2400" dirty="0">
                <a:solidFill>
                  <a:srgbClr val="001F5F"/>
                </a:solidFill>
                <a:latin typeface="Calibri"/>
                <a:cs typeface="Calibri"/>
              </a:rPr>
              <a:t>and </a:t>
            </a:r>
            <a:r>
              <a:rPr sz="2400" spc="5" dirty="0">
                <a:solidFill>
                  <a:srgbClr val="001F5F"/>
                </a:solidFill>
                <a:latin typeface="Calibri"/>
                <a:cs typeface="Calibri"/>
              </a:rPr>
              <a:t> </a:t>
            </a:r>
            <a:r>
              <a:rPr sz="2400" spc="-10" dirty="0">
                <a:solidFill>
                  <a:srgbClr val="001F5F"/>
                </a:solidFill>
                <a:latin typeface="Calibri"/>
                <a:cs typeface="Calibri"/>
              </a:rPr>
              <a:t>diffuse</a:t>
            </a:r>
            <a:r>
              <a:rPr sz="2400" spc="-5" dirty="0">
                <a:solidFill>
                  <a:srgbClr val="001F5F"/>
                </a:solidFill>
                <a:latin typeface="Calibri"/>
                <a:cs typeface="Calibri"/>
              </a:rPr>
              <a:t> </a:t>
            </a:r>
            <a:r>
              <a:rPr sz="2400" spc="-10" dirty="0">
                <a:solidFill>
                  <a:srgbClr val="001F5F"/>
                </a:solidFill>
                <a:latin typeface="Calibri"/>
                <a:cs typeface="Calibri"/>
              </a:rPr>
              <a:t>pigmentation.</a:t>
            </a:r>
            <a:r>
              <a:rPr sz="2400" spc="-5" dirty="0">
                <a:solidFill>
                  <a:srgbClr val="001F5F"/>
                </a:solidFill>
                <a:latin typeface="Calibri"/>
                <a:cs typeface="Calibri"/>
              </a:rPr>
              <a:t> </a:t>
            </a:r>
            <a:r>
              <a:rPr sz="2400" dirty="0">
                <a:solidFill>
                  <a:srgbClr val="001F5F"/>
                </a:solidFill>
                <a:latin typeface="Calibri"/>
                <a:cs typeface="Calibri"/>
              </a:rPr>
              <a:t>The</a:t>
            </a:r>
            <a:r>
              <a:rPr sz="2400" spc="5" dirty="0">
                <a:solidFill>
                  <a:srgbClr val="001F5F"/>
                </a:solidFill>
                <a:latin typeface="Calibri"/>
                <a:cs typeface="Calibri"/>
              </a:rPr>
              <a:t> </a:t>
            </a:r>
            <a:r>
              <a:rPr sz="2400" spc="-5" dirty="0">
                <a:solidFill>
                  <a:srgbClr val="001F5F"/>
                </a:solidFill>
                <a:latin typeface="Calibri"/>
                <a:cs typeface="Calibri"/>
              </a:rPr>
              <a:t>nails</a:t>
            </a:r>
            <a:r>
              <a:rPr sz="2400" dirty="0">
                <a:solidFill>
                  <a:srgbClr val="001F5F"/>
                </a:solidFill>
                <a:latin typeface="Calibri"/>
                <a:cs typeface="Calibri"/>
              </a:rPr>
              <a:t> </a:t>
            </a:r>
            <a:r>
              <a:rPr sz="2400" spc="-20" dirty="0">
                <a:solidFill>
                  <a:srgbClr val="001F5F"/>
                </a:solidFill>
                <a:latin typeface="Calibri"/>
                <a:cs typeface="Calibri"/>
              </a:rPr>
              <a:t>may</a:t>
            </a:r>
            <a:r>
              <a:rPr sz="2400" spc="-15" dirty="0">
                <a:solidFill>
                  <a:srgbClr val="001F5F"/>
                </a:solidFill>
                <a:latin typeface="Calibri"/>
                <a:cs typeface="Calibri"/>
              </a:rPr>
              <a:t> </a:t>
            </a:r>
            <a:r>
              <a:rPr sz="2400" spc="-5" dirty="0">
                <a:solidFill>
                  <a:srgbClr val="001F5F"/>
                </a:solidFill>
                <a:latin typeface="Calibri"/>
                <a:cs typeface="Calibri"/>
              </a:rPr>
              <a:t>appear</a:t>
            </a:r>
            <a:r>
              <a:rPr sz="2400" spc="715" dirty="0">
                <a:solidFill>
                  <a:srgbClr val="001F5F"/>
                </a:solidFill>
                <a:latin typeface="Calibri"/>
                <a:cs typeface="Calibri"/>
              </a:rPr>
              <a:t> </a:t>
            </a:r>
            <a:r>
              <a:rPr sz="2400" spc="-10" dirty="0">
                <a:solidFill>
                  <a:srgbClr val="001F5F"/>
                </a:solidFill>
                <a:latin typeface="Calibri"/>
                <a:cs typeface="Calibri"/>
              </a:rPr>
              <a:t>white</a:t>
            </a:r>
            <a:r>
              <a:rPr sz="2400" spc="705" dirty="0">
                <a:solidFill>
                  <a:srgbClr val="001F5F"/>
                </a:solidFill>
                <a:latin typeface="Calibri"/>
                <a:cs typeface="Calibri"/>
              </a:rPr>
              <a:t> </a:t>
            </a:r>
            <a:r>
              <a:rPr sz="2400" dirty="0">
                <a:solidFill>
                  <a:srgbClr val="001F5F"/>
                </a:solidFill>
                <a:latin typeface="Calibri"/>
                <a:cs typeface="Calibri"/>
              </a:rPr>
              <a:t>and </a:t>
            </a:r>
            <a:r>
              <a:rPr sz="2400" spc="5" dirty="0">
                <a:solidFill>
                  <a:srgbClr val="001F5F"/>
                </a:solidFill>
                <a:latin typeface="Calibri"/>
                <a:cs typeface="Calibri"/>
              </a:rPr>
              <a:t> </a:t>
            </a:r>
            <a:r>
              <a:rPr sz="2400" spc="-15" dirty="0">
                <a:solidFill>
                  <a:srgbClr val="001F5F"/>
                </a:solidFill>
                <a:latin typeface="Calibri"/>
                <a:cs typeface="Calibri"/>
              </a:rPr>
              <a:t>striated</a:t>
            </a:r>
            <a:r>
              <a:rPr sz="2400" spc="-15" dirty="0" smtClean="0">
                <a:solidFill>
                  <a:srgbClr val="001F5F"/>
                </a:solidFill>
                <a:latin typeface="Calibri"/>
                <a:cs typeface="Calibri"/>
              </a:rPr>
              <a:t>.</a:t>
            </a:r>
            <a:endParaRPr lang="en-US" sz="2400" spc="-15" dirty="0" smtClean="0">
              <a:solidFill>
                <a:srgbClr val="001F5F"/>
              </a:solidFill>
              <a:latin typeface="Calibri"/>
              <a:cs typeface="Calibri"/>
            </a:endParaRPr>
          </a:p>
          <a:p>
            <a:pPr marL="12700" marR="5080" algn="just">
              <a:lnSpc>
                <a:spcPts val="3460"/>
              </a:lnSpc>
              <a:spcBef>
                <a:spcPts val="1045"/>
              </a:spcBef>
            </a:pPr>
            <a:r>
              <a:rPr lang="ar-JO" sz="2000" dirty="0"/>
              <a:t>التأثيرات على الجلد: - </a:t>
            </a:r>
          </a:p>
          <a:p>
            <a:pPr marL="12700" marR="5080" algn="just">
              <a:lnSpc>
                <a:spcPts val="3460"/>
              </a:lnSpc>
              <a:spcBef>
                <a:spcPts val="1045"/>
              </a:spcBef>
            </a:pPr>
            <a:r>
              <a:rPr lang="ar-JO" sz="2000" dirty="0" smtClean="0"/>
              <a:t>أول </a:t>
            </a:r>
            <a:r>
              <a:rPr lang="ar-JO" sz="2000" dirty="0"/>
              <a:t>رد فعل هو الحمامي. تصبح الحمامي واضحة بعد ساعتين من التعرض السريع. كما قد يصبح الجلد جافًا وناعمًا ولامعًا ورقيقًا وحساسًا وحاكًا ، وهناك علامات لتوسع الشعريات وضمور وتصبغ منتشر. قد تظهر الأظافر بيضاء ومخططة</a:t>
            </a:r>
            <a:endParaRPr sz="2000" dirty="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128003" y="467868"/>
            <a:ext cx="5394959" cy="3081528"/>
          </a:xfrm>
          <a:prstGeom prst="rect">
            <a:avLst/>
          </a:prstGeom>
        </p:spPr>
      </p:pic>
      <p:pic>
        <p:nvPicPr>
          <p:cNvPr id="3" name="object 3"/>
          <p:cNvPicPr/>
          <p:nvPr/>
        </p:nvPicPr>
        <p:blipFill>
          <a:blip r:embed="rId3" cstate="print"/>
          <a:stretch>
            <a:fillRect/>
          </a:stretch>
        </p:blipFill>
        <p:spPr>
          <a:xfrm>
            <a:off x="740663" y="467868"/>
            <a:ext cx="4985004" cy="3081528"/>
          </a:xfrm>
          <a:prstGeom prst="rect">
            <a:avLst/>
          </a:prstGeom>
        </p:spPr>
      </p:pic>
      <p:pic>
        <p:nvPicPr>
          <p:cNvPr id="4" name="object 4"/>
          <p:cNvPicPr/>
          <p:nvPr/>
        </p:nvPicPr>
        <p:blipFill>
          <a:blip r:embed="rId4" cstate="print"/>
          <a:stretch>
            <a:fillRect/>
          </a:stretch>
        </p:blipFill>
        <p:spPr>
          <a:xfrm>
            <a:off x="6128003" y="3642359"/>
            <a:ext cx="5394959" cy="2813304"/>
          </a:xfrm>
          <a:prstGeom prst="rect">
            <a:avLst/>
          </a:prstGeom>
        </p:spPr>
      </p:pic>
      <p:pic>
        <p:nvPicPr>
          <p:cNvPr id="5" name="object 5"/>
          <p:cNvPicPr/>
          <p:nvPr/>
        </p:nvPicPr>
        <p:blipFill>
          <a:blip r:embed="rId5" cstate="print"/>
          <a:stretch>
            <a:fillRect/>
          </a:stretch>
        </p:blipFill>
        <p:spPr>
          <a:xfrm>
            <a:off x="740663" y="3669791"/>
            <a:ext cx="4985004" cy="2785872"/>
          </a:xfrm>
          <a:prstGeom prst="rect">
            <a:avLst/>
          </a:prstGeom>
        </p:spPr>
      </p:pic>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FF00"/>
          </a:solidFill>
        </p:spPr>
        <p:txBody>
          <a:bodyPr wrap="square" lIns="0" tIns="0" rIns="0" bIns="0" rtlCol="0"/>
          <a:lstStyle/>
          <a:p>
            <a:endParaRPr/>
          </a:p>
        </p:txBody>
      </p:sp>
      <p:sp>
        <p:nvSpPr>
          <p:cNvPr id="3" name="object 3"/>
          <p:cNvSpPr/>
          <p:nvPr/>
        </p:nvSpPr>
        <p:spPr>
          <a:xfrm>
            <a:off x="838200" y="1449324"/>
            <a:ext cx="10515600" cy="4727575"/>
          </a:xfrm>
          <a:custGeom>
            <a:avLst/>
            <a:gdLst/>
            <a:ahLst/>
            <a:cxnLst/>
            <a:rect l="l" t="t" r="r" b="b"/>
            <a:pathLst>
              <a:path w="10515600" h="4727575">
                <a:moveTo>
                  <a:pt x="10515600" y="0"/>
                </a:moveTo>
                <a:lnTo>
                  <a:pt x="0" y="0"/>
                </a:lnTo>
                <a:lnTo>
                  <a:pt x="0" y="4727448"/>
                </a:lnTo>
                <a:lnTo>
                  <a:pt x="10515600" y="4727448"/>
                </a:lnTo>
                <a:lnTo>
                  <a:pt x="10515600" y="0"/>
                </a:lnTo>
                <a:close/>
              </a:path>
            </a:pathLst>
          </a:custGeom>
          <a:solidFill>
            <a:srgbClr val="FFFFFF"/>
          </a:solidFill>
        </p:spPr>
        <p:txBody>
          <a:bodyPr wrap="square" lIns="0" tIns="0" rIns="0" bIns="0" rtlCol="0"/>
          <a:lstStyle/>
          <a:p>
            <a:endParaRPr/>
          </a:p>
        </p:txBody>
      </p:sp>
      <p:sp>
        <p:nvSpPr>
          <p:cNvPr id="4" name="object 4"/>
          <p:cNvSpPr txBox="1"/>
          <p:nvPr/>
        </p:nvSpPr>
        <p:spPr>
          <a:xfrm>
            <a:off x="916939" y="1389379"/>
            <a:ext cx="10358755" cy="4839851"/>
          </a:xfrm>
          <a:prstGeom prst="rect">
            <a:avLst/>
          </a:prstGeom>
        </p:spPr>
        <p:txBody>
          <a:bodyPr vert="horz" wrap="square" lIns="0" tIns="67310" rIns="0" bIns="0" rtlCol="0">
            <a:spAutoFit/>
          </a:bodyPr>
          <a:lstStyle/>
          <a:p>
            <a:pPr marL="241300" marR="6985" indent="-229235" algn="just" rtl="0">
              <a:lnSpc>
                <a:spcPct val="90900"/>
              </a:lnSpc>
              <a:spcBef>
                <a:spcPts val="530"/>
              </a:spcBef>
            </a:pPr>
            <a:r>
              <a:rPr sz="4000" spc="-5" dirty="0">
                <a:solidFill>
                  <a:srgbClr val="FF0000"/>
                </a:solidFill>
                <a:latin typeface="Calibri"/>
                <a:cs typeface="Calibri"/>
              </a:rPr>
              <a:t>- </a:t>
            </a:r>
            <a:r>
              <a:rPr sz="4000" b="1" spc="-10" dirty="0">
                <a:solidFill>
                  <a:srgbClr val="FF0000"/>
                </a:solidFill>
                <a:latin typeface="Calibri"/>
                <a:cs typeface="Calibri"/>
              </a:rPr>
              <a:t>Hematopoietic</a:t>
            </a:r>
            <a:r>
              <a:rPr sz="4000" b="1" spc="-5" dirty="0">
                <a:solidFill>
                  <a:srgbClr val="FF0000"/>
                </a:solidFill>
                <a:latin typeface="Calibri"/>
                <a:cs typeface="Calibri"/>
              </a:rPr>
              <a:t> </a:t>
            </a:r>
            <a:r>
              <a:rPr sz="4000" b="1" spc="-10" dirty="0">
                <a:solidFill>
                  <a:srgbClr val="FF0000"/>
                </a:solidFill>
                <a:latin typeface="Calibri"/>
                <a:cs typeface="Calibri"/>
              </a:rPr>
              <a:t>cells</a:t>
            </a:r>
            <a:r>
              <a:rPr sz="4000" b="1" spc="-5" dirty="0">
                <a:solidFill>
                  <a:srgbClr val="FF0000"/>
                </a:solidFill>
                <a:latin typeface="Calibri"/>
                <a:cs typeface="Calibri"/>
              </a:rPr>
              <a:t> </a:t>
            </a:r>
            <a:r>
              <a:rPr sz="3200" spc="-15" dirty="0">
                <a:solidFill>
                  <a:srgbClr val="001F5F"/>
                </a:solidFill>
                <a:latin typeface="Calibri"/>
                <a:cs typeface="Calibri"/>
              </a:rPr>
              <a:t>are</a:t>
            </a:r>
            <a:r>
              <a:rPr sz="3200" spc="-10" dirty="0">
                <a:solidFill>
                  <a:srgbClr val="001F5F"/>
                </a:solidFill>
                <a:latin typeface="Calibri"/>
                <a:cs typeface="Calibri"/>
              </a:rPr>
              <a:t> </a:t>
            </a:r>
            <a:r>
              <a:rPr sz="3200" spc="-5" dirty="0">
                <a:solidFill>
                  <a:srgbClr val="FF0000"/>
                </a:solidFill>
                <a:latin typeface="Calibri"/>
                <a:cs typeface="Calibri"/>
              </a:rPr>
              <a:t>highly</a:t>
            </a:r>
            <a:r>
              <a:rPr sz="3200" dirty="0">
                <a:solidFill>
                  <a:srgbClr val="FF0000"/>
                </a:solidFill>
                <a:latin typeface="Calibri"/>
                <a:cs typeface="Calibri"/>
              </a:rPr>
              <a:t> </a:t>
            </a:r>
            <a:r>
              <a:rPr sz="3200" spc="-10" dirty="0">
                <a:solidFill>
                  <a:srgbClr val="FF0000"/>
                </a:solidFill>
                <a:latin typeface="Calibri"/>
                <a:cs typeface="Calibri"/>
              </a:rPr>
              <a:t>sensitive</a:t>
            </a:r>
            <a:r>
              <a:rPr sz="3200" spc="-5" dirty="0">
                <a:solidFill>
                  <a:srgbClr val="FF0000"/>
                </a:solidFill>
                <a:latin typeface="Calibri"/>
                <a:cs typeface="Calibri"/>
              </a:rPr>
              <a:t> </a:t>
            </a:r>
            <a:r>
              <a:rPr sz="3200" spc="-25" dirty="0">
                <a:solidFill>
                  <a:srgbClr val="FF0000"/>
                </a:solidFill>
                <a:latin typeface="Calibri"/>
                <a:cs typeface="Calibri"/>
              </a:rPr>
              <a:t>to</a:t>
            </a:r>
            <a:r>
              <a:rPr sz="3200" spc="670" dirty="0">
                <a:solidFill>
                  <a:srgbClr val="FF0000"/>
                </a:solidFill>
                <a:latin typeface="Calibri"/>
                <a:cs typeface="Calibri"/>
              </a:rPr>
              <a:t> </a:t>
            </a:r>
            <a:r>
              <a:rPr sz="3200" spc="-10" dirty="0">
                <a:solidFill>
                  <a:srgbClr val="FF0000"/>
                </a:solidFill>
                <a:latin typeface="Calibri"/>
                <a:cs typeface="Calibri"/>
              </a:rPr>
              <a:t>radiation </a:t>
            </a:r>
            <a:r>
              <a:rPr sz="3200" spc="-710" dirty="0">
                <a:solidFill>
                  <a:srgbClr val="FF0000"/>
                </a:solidFill>
                <a:latin typeface="Calibri"/>
                <a:cs typeface="Calibri"/>
              </a:rPr>
              <a:t> </a:t>
            </a:r>
            <a:r>
              <a:rPr sz="3200" dirty="0">
                <a:solidFill>
                  <a:srgbClr val="001F5F"/>
                </a:solidFill>
                <a:latin typeface="Calibri"/>
                <a:cs typeface="Calibri"/>
              </a:rPr>
              <a:t>and </a:t>
            </a:r>
            <a:r>
              <a:rPr sz="3200" spc="-10" dirty="0">
                <a:solidFill>
                  <a:srgbClr val="001F5F"/>
                </a:solidFill>
                <a:latin typeface="Calibri"/>
                <a:cs typeface="Calibri"/>
              </a:rPr>
              <a:t>undergo</a:t>
            </a:r>
            <a:r>
              <a:rPr sz="3200" spc="-5" dirty="0">
                <a:solidFill>
                  <a:srgbClr val="001F5F"/>
                </a:solidFill>
                <a:latin typeface="Calibri"/>
                <a:cs typeface="Calibri"/>
              </a:rPr>
              <a:t> </a:t>
            </a:r>
            <a:r>
              <a:rPr sz="3200" spc="-15" dirty="0">
                <a:solidFill>
                  <a:srgbClr val="001F5F"/>
                </a:solidFill>
                <a:latin typeface="Calibri"/>
                <a:cs typeface="Calibri"/>
              </a:rPr>
              <a:t>degenerative </a:t>
            </a:r>
            <a:r>
              <a:rPr sz="3200" spc="-5" dirty="0">
                <a:solidFill>
                  <a:srgbClr val="001F5F"/>
                </a:solidFill>
                <a:latin typeface="Calibri"/>
                <a:cs typeface="Calibri"/>
              </a:rPr>
              <a:t>changes </a:t>
            </a:r>
            <a:r>
              <a:rPr sz="3200" dirty="0">
                <a:solidFill>
                  <a:srgbClr val="001F5F"/>
                </a:solidFill>
                <a:latin typeface="Calibri"/>
                <a:cs typeface="Calibri"/>
              </a:rPr>
              <a:t>within </a:t>
            </a:r>
            <a:r>
              <a:rPr sz="3200" spc="-5" dirty="0">
                <a:solidFill>
                  <a:srgbClr val="001F5F"/>
                </a:solidFill>
                <a:latin typeface="Calibri"/>
                <a:cs typeface="Calibri"/>
              </a:rPr>
              <a:t>minutes </a:t>
            </a:r>
            <a:r>
              <a:rPr sz="3200" spc="-15" dirty="0">
                <a:solidFill>
                  <a:srgbClr val="001F5F"/>
                </a:solidFill>
                <a:latin typeface="Calibri"/>
                <a:cs typeface="Calibri"/>
              </a:rPr>
              <a:t>after </a:t>
            </a:r>
            <a:r>
              <a:rPr sz="3200" dirty="0">
                <a:solidFill>
                  <a:srgbClr val="001F5F"/>
                </a:solidFill>
                <a:latin typeface="Calibri"/>
                <a:cs typeface="Calibri"/>
              </a:rPr>
              <a:t>a </a:t>
            </a:r>
            <a:r>
              <a:rPr sz="3200" spc="5" dirty="0">
                <a:solidFill>
                  <a:srgbClr val="001F5F"/>
                </a:solidFill>
                <a:latin typeface="Calibri"/>
                <a:cs typeface="Calibri"/>
              </a:rPr>
              <a:t> </a:t>
            </a:r>
            <a:r>
              <a:rPr sz="3200" spc="-5" dirty="0">
                <a:solidFill>
                  <a:srgbClr val="001F5F"/>
                </a:solidFill>
                <a:latin typeface="Calibri"/>
                <a:cs typeface="Calibri"/>
              </a:rPr>
              <a:t>dose</a:t>
            </a:r>
            <a:r>
              <a:rPr sz="3200" spc="-10" dirty="0">
                <a:solidFill>
                  <a:srgbClr val="001F5F"/>
                </a:solidFill>
                <a:latin typeface="Calibri"/>
                <a:cs typeface="Calibri"/>
              </a:rPr>
              <a:t> </a:t>
            </a:r>
            <a:r>
              <a:rPr sz="3200" dirty="0">
                <a:solidFill>
                  <a:srgbClr val="001F5F"/>
                </a:solidFill>
                <a:latin typeface="Calibri"/>
                <a:cs typeface="Calibri"/>
              </a:rPr>
              <a:t>of</a:t>
            </a:r>
            <a:r>
              <a:rPr sz="3200" spc="-10" dirty="0">
                <a:solidFill>
                  <a:srgbClr val="001F5F"/>
                </a:solidFill>
                <a:latin typeface="Calibri"/>
                <a:cs typeface="Calibri"/>
              </a:rPr>
              <a:t> </a:t>
            </a:r>
            <a:r>
              <a:rPr sz="3200" spc="-5" dirty="0">
                <a:solidFill>
                  <a:srgbClr val="001F5F"/>
                </a:solidFill>
                <a:latin typeface="Calibri"/>
                <a:cs typeface="Calibri"/>
              </a:rPr>
              <a:t>one </a:t>
            </a:r>
            <a:r>
              <a:rPr sz="3200" spc="-120" dirty="0">
                <a:solidFill>
                  <a:srgbClr val="001F5F"/>
                </a:solidFill>
                <a:latin typeface="Calibri"/>
                <a:cs typeface="Calibri"/>
              </a:rPr>
              <a:t>SV.</a:t>
            </a:r>
            <a:endParaRPr sz="3200" dirty="0">
              <a:latin typeface="Calibri"/>
              <a:cs typeface="Calibri"/>
            </a:endParaRPr>
          </a:p>
          <a:p>
            <a:pPr algn="r">
              <a:lnSpc>
                <a:spcPct val="100000"/>
              </a:lnSpc>
              <a:spcBef>
                <a:spcPts val="10"/>
              </a:spcBef>
            </a:pPr>
            <a:r>
              <a:rPr lang="ar-JO" sz="2400" dirty="0"/>
              <a:t>الخلايا المكونة للدم حساسة للغاية للإشعاع وتخضع لتغيرات </a:t>
            </a:r>
            <a:r>
              <a:rPr lang="ar-JO" sz="2400" dirty="0" err="1"/>
              <a:t>تنكسية</a:t>
            </a:r>
            <a:r>
              <a:rPr lang="ar-JO" sz="2400" dirty="0"/>
              <a:t> في غضون دقائق بعد جرعة واحدة من SV</a:t>
            </a:r>
            <a:endParaRPr sz="2400" dirty="0">
              <a:latin typeface="Calibri"/>
              <a:cs typeface="Calibri"/>
            </a:endParaRPr>
          </a:p>
          <a:p>
            <a:pPr marL="12700" marR="5080" algn="just" rtl="0">
              <a:lnSpc>
                <a:spcPct val="90500"/>
              </a:lnSpc>
            </a:pPr>
            <a:r>
              <a:rPr sz="3200" spc="-5" dirty="0">
                <a:solidFill>
                  <a:srgbClr val="001F5F"/>
                </a:solidFill>
                <a:latin typeface="Calibri"/>
                <a:cs typeface="Calibri"/>
              </a:rPr>
              <a:t>Similarly </a:t>
            </a:r>
            <a:r>
              <a:rPr sz="4000" b="1" spc="-5" dirty="0">
                <a:solidFill>
                  <a:srgbClr val="FF0000"/>
                </a:solidFill>
                <a:latin typeface="Calibri"/>
                <a:cs typeface="Calibri"/>
              </a:rPr>
              <a:t>lymphocytes </a:t>
            </a:r>
            <a:r>
              <a:rPr sz="3200" spc="-15" dirty="0">
                <a:solidFill>
                  <a:srgbClr val="001F5F"/>
                </a:solidFill>
                <a:latin typeface="Calibri"/>
                <a:cs typeface="Calibri"/>
              </a:rPr>
              <a:t>are </a:t>
            </a:r>
            <a:r>
              <a:rPr sz="3200" spc="-5" dirty="0">
                <a:solidFill>
                  <a:srgbClr val="001F5F"/>
                </a:solidFill>
                <a:latin typeface="Calibri"/>
                <a:cs typeface="Calibri"/>
              </a:rPr>
              <a:t>highly </a:t>
            </a:r>
            <a:r>
              <a:rPr sz="3200" spc="-10" dirty="0">
                <a:solidFill>
                  <a:srgbClr val="001F5F"/>
                </a:solidFill>
                <a:latin typeface="Calibri"/>
                <a:cs typeface="Calibri"/>
              </a:rPr>
              <a:t>radiosensitive </a:t>
            </a:r>
            <a:r>
              <a:rPr sz="3200" dirty="0">
                <a:solidFill>
                  <a:srgbClr val="001F5F"/>
                </a:solidFill>
                <a:latin typeface="Calibri"/>
                <a:cs typeface="Calibri"/>
              </a:rPr>
              <a:t>and a dose </a:t>
            </a:r>
            <a:r>
              <a:rPr sz="3200" spc="5" dirty="0">
                <a:solidFill>
                  <a:srgbClr val="001F5F"/>
                </a:solidFill>
                <a:latin typeface="Calibri"/>
                <a:cs typeface="Calibri"/>
              </a:rPr>
              <a:t> </a:t>
            </a:r>
            <a:r>
              <a:rPr sz="3200" dirty="0">
                <a:solidFill>
                  <a:srgbClr val="001F5F"/>
                </a:solidFill>
                <a:latin typeface="Calibri"/>
                <a:cs typeface="Calibri"/>
              </a:rPr>
              <a:t>of 1 - 6 </a:t>
            </a:r>
            <a:r>
              <a:rPr sz="3200" spc="-15" dirty="0">
                <a:solidFill>
                  <a:srgbClr val="001F5F"/>
                </a:solidFill>
                <a:latin typeface="Calibri"/>
                <a:cs typeface="Calibri"/>
              </a:rPr>
              <a:t>SV </a:t>
            </a:r>
            <a:r>
              <a:rPr sz="3200" dirty="0">
                <a:solidFill>
                  <a:srgbClr val="001F5F"/>
                </a:solidFill>
                <a:latin typeface="Calibri"/>
                <a:cs typeface="Calibri"/>
              </a:rPr>
              <a:t>whole </a:t>
            </a:r>
            <a:r>
              <a:rPr sz="3200" spc="-5" dirty="0">
                <a:solidFill>
                  <a:srgbClr val="001F5F"/>
                </a:solidFill>
                <a:latin typeface="Calibri"/>
                <a:cs typeface="Calibri"/>
              </a:rPr>
              <a:t>body </a:t>
            </a:r>
            <a:r>
              <a:rPr sz="3200" spc="-10" dirty="0">
                <a:solidFill>
                  <a:srgbClr val="001F5F"/>
                </a:solidFill>
                <a:latin typeface="Calibri"/>
                <a:cs typeface="Calibri"/>
              </a:rPr>
              <a:t>irradiation suffices </a:t>
            </a:r>
            <a:r>
              <a:rPr sz="3200" spc="-25" dirty="0">
                <a:solidFill>
                  <a:srgbClr val="001F5F"/>
                </a:solidFill>
                <a:latin typeface="Calibri"/>
                <a:cs typeface="Calibri"/>
              </a:rPr>
              <a:t>to </a:t>
            </a:r>
            <a:r>
              <a:rPr sz="3200" spc="-5" dirty="0">
                <a:solidFill>
                  <a:srgbClr val="001F5F"/>
                </a:solidFill>
                <a:latin typeface="Calibri"/>
                <a:cs typeface="Calibri"/>
              </a:rPr>
              <a:t>cause </a:t>
            </a:r>
            <a:r>
              <a:rPr sz="3200" spc="-15" dirty="0">
                <a:solidFill>
                  <a:srgbClr val="001F5F"/>
                </a:solidFill>
                <a:latin typeface="Calibri"/>
                <a:cs typeface="Calibri"/>
              </a:rPr>
              <a:t>prompt </a:t>
            </a:r>
            <a:r>
              <a:rPr sz="3200" spc="-10" dirty="0">
                <a:solidFill>
                  <a:srgbClr val="001F5F"/>
                </a:solidFill>
                <a:latin typeface="Calibri"/>
                <a:cs typeface="Calibri"/>
              </a:rPr>
              <a:t> </a:t>
            </a:r>
            <a:r>
              <a:rPr sz="3200" dirty="0">
                <a:solidFill>
                  <a:srgbClr val="001F5F"/>
                </a:solidFill>
                <a:latin typeface="Calibri"/>
                <a:cs typeface="Calibri"/>
              </a:rPr>
              <a:t>lymphopenia</a:t>
            </a:r>
            <a:r>
              <a:rPr sz="3200" spc="5" dirty="0">
                <a:solidFill>
                  <a:srgbClr val="001F5F"/>
                </a:solidFill>
                <a:latin typeface="Calibri"/>
                <a:cs typeface="Calibri"/>
              </a:rPr>
              <a:t> with</a:t>
            </a:r>
            <a:r>
              <a:rPr sz="3200" spc="10" dirty="0">
                <a:solidFill>
                  <a:srgbClr val="001F5F"/>
                </a:solidFill>
                <a:latin typeface="Calibri"/>
                <a:cs typeface="Calibri"/>
              </a:rPr>
              <a:t> </a:t>
            </a:r>
            <a:r>
              <a:rPr sz="3200" spc="-20" dirty="0">
                <a:solidFill>
                  <a:srgbClr val="001F5F"/>
                </a:solidFill>
                <a:latin typeface="Calibri"/>
                <a:cs typeface="Calibri"/>
              </a:rPr>
              <a:t>profound</a:t>
            </a:r>
            <a:r>
              <a:rPr sz="3200" spc="-15" dirty="0">
                <a:solidFill>
                  <a:srgbClr val="001F5F"/>
                </a:solidFill>
                <a:latin typeface="Calibri"/>
                <a:cs typeface="Calibri"/>
              </a:rPr>
              <a:t> </a:t>
            </a:r>
            <a:r>
              <a:rPr sz="3200" spc="-10" dirty="0">
                <a:solidFill>
                  <a:srgbClr val="001F5F"/>
                </a:solidFill>
                <a:latin typeface="Calibri"/>
                <a:cs typeface="Calibri"/>
              </a:rPr>
              <a:t>depression</a:t>
            </a:r>
            <a:r>
              <a:rPr sz="3200" spc="-5" dirty="0">
                <a:solidFill>
                  <a:srgbClr val="001F5F"/>
                </a:solidFill>
                <a:latin typeface="Calibri"/>
                <a:cs typeface="Calibri"/>
              </a:rPr>
              <a:t> </a:t>
            </a:r>
            <a:r>
              <a:rPr sz="3200" dirty="0">
                <a:solidFill>
                  <a:srgbClr val="001F5F"/>
                </a:solidFill>
                <a:latin typeface="Calibri"/>
                <a:cs typeface="Calibri"/>
              </a:rPr>
              <a:t>in</a:t>
            </a:r>
            <a:r>
              <a:rPr sz="3200" spc="5" dirty="0">
                <a:solidFill>
                  <a:srgbClr val="001F5F"/>
                </a:solidFill>
                <a:latin typeface="Calibri"/>
                <a:cs typeface="Calibri"/>
              </a:rPr>
              <a:t> </a:t>
            </a:r>
            <a:r>
              <a:rPr sz="3200" dirty="0">
                <a:solidFill>
                  <a:srgbClr val="001F5F"/>
                </a:solidFill>
                <a:latin typeface="Calibri"/>
                <a:cs typeface="Calibri"/>
              </a:rPr>
              <a:t>the</a:t>
            </a:r>
            <a:r>
              <a:rPr sz="3200" spc="5" dirty="0">
                <a:solidFill>
                  <a:srgbClr val="001F5F"/>
                </a:solidFill>
                <a:latin typeface="Calibri"/>
                <a:cs typeface="Calibri"/>
              </a:rPr>
              <a:t> immune </a:t>
            </a:r>
            <a:r>
              <a:rPr sz="3200" spc="10" dirty="0">
                <a:solidFill>
                  <a:srgbClr val="001F5F"/>
                </a:solidFill>
                <a:latin typeface="Calibri"/>
                <a:cs typeface="Calibri"/>
              </a:rPr>
              <a:t> </a:t>
            </a:r>
            <a:r>
              <a:rPr sz="3200" spc="-5" dirty="0">
                <a:solidFill>
                  <a:srgbClr val="001F5F"/>
                </a:solidFill>
                <a:latin typeface="Calibri"/>
                <a:cs typeface="Calibri"/>
              </a:rPr>
              <a:t>response</a:t>
            </a:r>
            <a:r>
              <a:rPr sz="3200" spc="-5" dirty="0" smtClean="0">
                <a:solidFill>
                  <a:srgbClr val="001F5F"/>
                </a:solidFill>
                <a:latin typeface="Calibri"/>
                <a:cs typeface="Calibri"/>
              </a:rPr>
              <a:t>.</a:t>
            </a:r>
            <a:endParaRPr lang="en-US" sz="3200" spc="-5" dirty="0" smtClean="0">
              <a:solidFill>
                <a:srgbClr val="001F5F"/>
              </a:solidFill>
              <a:latin typeface="Calibri"/>
              <a:cs typeface="Calibri"/>
            </a:endParaRPr>
          </a:p>
          <a:p>
            <a:pPr marL="12700" marR="5080" algn="just">
              <a:lnSpc>
                <a:spcPct val="90500"/>
              </a:lnSpc>
            </a:pPr>
            <a:r>
              <a:rPr lang="ar-JO" sz="2400" dirty="0"/>
              <a:t>بالمثل ، فإن الخلايا الليمفاوية شديدة الحساسية للإشعاع وتكفي جرعة من 1 إلى 6 SV </a:t>
            </a:r>
            <a:r>
              <a:rPr lang="ar-JO" sz="2400" dirty="0" err="1"/>
              <a:t>تشعيع</a:t>
            </a:r>
            <a:r>
              <a:rPr lang="ar-JO" sz="2400" dirty="0"/>
              <a:t> الجسم بالكامل للتسبب في حدوث قلة اللمفاوية السريعة مع اكتئاب عميق في الاستجابة المناعية</a:t>
            </a:r>
            <a:endParaRPr sz="2400" dirty="0">
              <a:latin typeface="Calibri"/>
              <a:cs typeface="Calibri"/>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5" name="object 5"/>
          <p:cNvSpPr txBox="1">
            <a:spLocks noGrp="1"/>
          </p:cNvSpPr>
          <p:nvPr>
            <p:ph type="title"/>
          </p:nvPr>
        </p:nvSpPr>
        <p:spPr>
          <a:xfrm>
            <a:off x="838200" y="595883"/>
            <a:ext cx="10515600" cy="708660"/>
          </a:xfrm>
          <a:prstGeom prst="rect">
            <a:avLst/>
          </a:prstGeom>
          <a:solidFill>
            <a:srgbClr val="FFFFFF"/>
          </a:solidFill>
        </p:spPr>
        <p:txBody>
          <a:bodyPr vert="horz" wrap="square" lIns="0" tIns="13970" rIns="0" bIns="0" rtlCol="0">
            <a:spAutoFit/>
          </a:bodyPr>
          <a:lstStyle/>
          <a:p>
            <a:pPr marL="91440">
              <a:lnSpc>
                <a:spcPct val="100000"/>
              </a:lnSpc>
              <a:spcBef>
                <a:spcPts val="110"/>
              </a:spcBef>
            </a:pPr>
            <a:r>
              <a:rPr dirty="0"/>
              <a:t>Effects</a:t>
            </a:r>
            <a:r>
              <a:rPr spc="5" dirty="0"/>
              <a:t> </a:t>
            </a:r>
            <a:r>
              <a:rPr spc="-5" dirty="0"/>
              <a:t>on</a:t>
            </a:r>
            <a:r>
              <a:rPr spc="-15" dirty="0"/>
              <a:t> </a:t>
            </a:r>
            <a:r>
              <a:rPr spc="-5" dirty="0"/>
              <a:t>blood</a:t>
            </a:r>
            <a:r>
              <a:rPr spc="5" dirty="0"/>
              <a:t> </a:t>
            </a:r>
            <a:r>
              <a:rPr spc="15" dirty="0"/>
              <a:t>forming</a:t>
            </a:r>
            <a:r>
              <a:rPr spc="-15" dirty="0"/>
              <a:t> </a:t>
            </a:r>
            <a:r>
              <a:rPr spc="10" dirty="0"/>
              <a:t>organs: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37792" y="249936"/>
            <a:ext cx="6758940" cy="6445250"/>
            <a:chOff x="2537792" y="249936"/>
            <a:chExt cx="6758940" cy="6445250"/>
          </a:xfrm>
        </p:grpSpPr>
        <p:pic>
          <p:nvPicPr>
            <p:cNvPr id="3" name="object 3"/>
            <p:cNvPicPr/>
            <p:nvPr/>
          </p:nvPicPr>
          <p:blipFill>
            <a:blip r:embed="rId2" cstate="print"/>
            <a:stretch>
              <a:fillRect/>
            </a:stretch>
          </p:blipFill>
          <p:spPr>
            <a:xfrm>
              <a:off x="2537792" y="249936"/>
              <a:ext cx="6624467" cy="6444996"/>
            </a:xfrm>
            <a:prstGeom prst="rect">
              <a:avLst/>
            </a:prstGeom>
          </p:spPr>
        </p:pic>
        <p:sp>
          <p:nvSpPr>
            <p:cNvPr id="4" name="object 4"/>
            <p:cNvSpPr/>
            <p:nvPr/>
          </p:nvSpPr>
          <p:spPr>
            <a:xfrm>
              <a:off x="8468868" y="249936"/>
              <a:ext cx="828040" cy="6445250"/>
            </a:xfrm>
            <a:custGeom>
              <a:avLst/>
              <a:gdLst/>
              <a:ahLst/>
              <a:cxnLst/>
              <a:rect l="l" t="t" r="r" b="b"/>
              <a:pathLst>
                <a:path w="828040" h="6445250">
                  <a:moveTo>
                    <a:pt x="827531" y="0"/>
                  </a:moveTo>
                  <a:lnTo>
                    <a:pt x="0" y="0"/>
                  </a:lnTo>
                  <a:lnTo>
                    <a:pt x="0" y="6444996"/>
                  </a:lnTo>
                  <a:lnTo>
                    <a:pt x="827531" y="6444996"/>
                  </a:lnTo>
                  <a:lnTo>
                    <a:pt x="827531"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FF00"/>
          </a:solidFill>
        </p:spPr>
        <p:txBody>
          <a:bodyPr wrap="square" lIns="0" tIns="0" rIns="0" bIns="0" rtlCol="0"/>
          <a:lstStyle/>
          <a:p>
            <a:endParaRPr/>
          </a:p>
        </p:txBody>
      </p:sp>
      <p:sp>
        <p:nvSpPr>
          <p:cNvPr id="3" name="object 3"/>
          <p:cNvSpPr txBox="1">
            <a:spLocks noGrp="1"/>
          </p:cNvSpPr>
          <p:nvPr>
            <p:ph type="title"/>
          </p:nvPr>
        </p:nvSpPr>
        <p:spPr>
          <a:xfrm>
            <a:off x="838200" y="365759"/>
            <a:ext cx="10515600" cy="845819"/>
          </a:xfrm>
          <a:prstGeom prst="rect">
            <a:avLst/>
          </a:prstGeom>
          <a:solidFill>
            <a:srgbClr val="FFFFFF"/>
          </a:solidFill>
        </p:spPr>
        <p:txBody>
          <a:bodyPr vert="horz" wrap="square" lIns="0" tIns="54610" rIns="0" bIns="0" rtlCol="0">
            <a:spAutoFit/>
          </a:bodyPr>
          <a:lstStyle/>
          <a:p>
            <a:pPr marL="91440">
              <a:lnSpc>
                <a:spcPct val="100000"/>
              </a:lnSpc>
              <a:spcBef>
                <a:spcPts val="430"/>
              </a:spcBef>
            </a:pPr>
            <a:r>
              <a:rPr dirty="0"/>
              <a:t>Effects</a:t>
            </a:r>
            <a:r>
              <a:rPr spc="15" dirty="0"/>
              <a:t> </a:t>
            </a:r>
            <a:r>
              <a:rPr spc="-5" dirty="0"/>
              <a:t>on </a:t>
            </a:r>
            <a:r>
              <a:rPr spc="5" dirty="0"/>
              <a:t>gastro</a:t>
            </a:r>
            <a:r>
              <a:rPr dirty="0"/>
              <a:t> </a:t>
            </a:r>
            <a:r>
              <a:rPr spc="-10" dirty="0"/>
              <a:t>intestinal</a:t>
            </a:r>
            <a:r>
              <a:rPr spc="10" dirty="0"/>
              <a:t> </a:t>
            </a:r>
            <a:r>
              <a:rPr spc="5" dirty="0"/>
              <a:t>tract:</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4" name="object 4"/>
          <p:cNvSpPr txBox="1"/>
          <p:nvPr/>
        </p:nvSpPr>
        <p:spPr>
          <a:xfrm>
            <a:off x="838200" y="1894332"/>
            <a:ext cx="10515600" cy="3617401"/>
          </a:xfrm>
          <a:prstGeom prst="rect">
            <a:avLst/>
          </a:prstGeom>
          <a:solidFill>
            <a:srgbClr val="FFFFFF"/>
          </a:solidFill>
        </p:spPr>
        <p:txBody>
          <a:bodyPr vert="horz" wrap="square" lIns="0" tIns="20320" rIns="0" bIns="0" rtlCol="0">
            <a:spAutoFit/>
          </a:bodyPr>
          <a:lstStyle/>
          <a:p>
            <a:pPr marL="91440" marR="85090" algn="just" rtl="0">
              <a:lnSpc>
                <a:spcPct val="90000"/>
              </a:lnSpc>
              <a:spcBef>
                <a:spcPts val="160"/>
              </a:spcBef>
            </a:pPr>
            <a:r>
              <a:rPr sz="3200" dirty="0">
                <a:solidFill>
                  <a:srgbClr val="001F5F"/>
                </a:solidFill>
                <a:latin typeface="Calibri"/>
                <a:cs typeface="Calibri"/>
              </a:rPr>
              <a:t>When</a:t>
            </a:r>
            <a:r>
              <a:rPr sz="3200" spc="240" dirty="0">
                <a:solidFill>
                  <a:srgbClr val="001F5F"/>
                </a:solidFill>
                <a:latin typeface="Calibri"/>
                <a:cs typeface="Calibri"/>
              </a:rPr>
              <a:t> </a:t>
            </a:r>
            <a:r>
              <a:rPr sz="3200" dirty="0">
                <a:solidFill>
                  <a:srgbClr val="001F5F"/>
                </a:solidFill>
                <a:latin typeface="Calibri"/>
                <a:cs typeface="Calibri"/>
              </a:rPr>
              <a:t>a</a:t>
            </a:r>
            <a:r>
              <a:rPr sz="3200" spc="250" dirty="0">
                <a:solidFill>
                  <a:srgbClr val="001F5F"/>
                </a:solidFill>
                <a:latin typeface="Calibri"/>
                <a:cs typeface="Calibri"/>
              </a:rPr>
              <a:t> </a:t>
            </a:r>
            <a:r>
              <a:rPr sz="3200" spc="-15" dirty="0">
                <a:solidFill>
                  <a:srgbClr val="001F5F"/>
                </a:solidFill>
                <a:latin typeface="Calibri"/>
                <a:cs typeface="Calibri"/>
              </a:rPr>
              <a:t>large</a:t>
            </a:r>
            <a:r>
              <a:rPr sz="3200" spc="240" dirty="0">
                <a:solidFill>
                  <a:srgbClr val="001F5F"/>
                </a:solidFill>
                <a:latin typeface="Calibri"/>
                <a:cs typeface="Calibri"/>
              </a:rPr>
              <a:t> </a:t>
            </a:r>
            <a:r>
              <a:rPr sz="3200" spc="-5" dirty="0">
                <a:solidFill>
                  <a:srgbClr val="001F5F"/>
                </a:solidFill>
                <a:latin typeface="Calibri"/>
                <a:cs typeface="Calibri"/>
              </a:rPr>
              <a:t>part</a:t>
            </a:r>
            <a:r>
              <a:rPr sz="3200" spc="250" dirty="0">
                <a:solidFill>
                  <a:srgbClr val="001F5F"/>
                </a:solidFill>
                <a:latin typeface="Calibri"/>
                <a:cs typeface="Calibri"/>
              </a:rPr>
              <a:t> </a:t>
            </a:r>
            <a:r>
              <a:rPr sz="3200" dirty="0">
                <a:solidFill>
                  <a:srgbClr val="001F5F"/>
                </a:solidFill>
                <a:latin typeface="Calibri"/>
                <a:cs typeface="Calibri"/>
              </a:rPr>
              <a:t>of</a:t>
            </a:r>
            <a:r>
              <a:rPr sz="3200" spc="245" dirty="0">
                <a:solidFill>
                  <a:srgbClr val="001F5F"/>
                </a:solidFill>
                <a:latin typeface="Calibri"/>
                <a:cs typeface="Calibri"/>
              </a:rPr>
              <a:t> </a:t>
            </a:r>
            <a:r>
              <a:rPr sz="3200" dirty="0">
                <a:solidFill>
                  <a:srgbClr val="001F5F"/>
                </a:solidFill>
                <a:latin typeface="Calibri"/>
                <a:cs typeface="Calibri"/>
              </a:rPr>
              <a:t>the</a:t>
            </a:r>
            <a:r>
              <a:rPr sz="3200" spc="245" dirty="0">
                <a:solidFill>
                  <a:srgbClr val="001F5F"/>
                </a:solidFill>
                <a:latin typeface="Calibri"/>
                <a:cs typeface="Calibri"/>
              </a:rPr>
              <a:t> </a:t>
            </a:r>
            <a:r>
              <a:rPr sz="3200" spc="-5" dirty="0">
                <a:solidFill>
                  <a:srgbClr val="001F5F"/>
                </a:solidFill>
                <a:latin typeface="Calibri"/>
                <a:cs typeface="Calibri"/>
              </a:rPr>
              <a:t>small</a:t>
            </a:r>
            <a:r>
              <a:rPr sz="3200" spc="254" dirty="0">
                <a:solidFill>
                  <a:srgbClr val="001F5F"/>
                </a:solidFill>
                <a:latin typeface="Calibri"/>
                <a:cs typeface="Calibri"/>
              </a:rPr>
              <a:t> </a:t>
            </a:r>
            <a:r>
              <a:rPr sz="3200" spc="-15" dirty="0">
                <a:solidFill>
                  <a:srgbClr val="001F5F"/>
                </a:solidFill>
                <a:latin typeface="Calibri"/>
                <a:cs typeface="Calibri"/>
              </a:rPr>
              <a:t>intestine</a:t>
            </a:r>
            <a:r>
              <a:rPr sz="3200" spc="240" dirty="0">
                <a:solidFill>
                  <a:srgbClr val="001F5F"/>
                </a:solidFill>
                <a:latin typeface="Calibri"/>
                <a:cs typeface="Calibri"/>
              </a:rPr>
              <a:t> </a:t>
            </a:r>
            <a:r>
              <a:rPr sz="3200" dirty="0">
                <a:solidFill>
                  <a:srgbClr val="001F5F"/>
                </a:solidFill>
                <a:latin typeface="Calibri"/>
                <a:cs typeface="Calibri"/>
              </a:rPr>
              <a:t>is</a:t>
            </a:r>
            <a:r>
              <a:rPr sz="3200" spc="245" dirty="0">
                <a:solidFill>
                  <a:srgbClr val="001F5F"/>
                </a:solidFill>
                <a:latin typeface="Calibri"/>
                <a:cs typeface="Calibri"/>
              </a:rPr>
              <a:t> </a:t>
            </a:r>
            <a:r>
              <a:rPr sz="3200" spc="-10" dirty="0">
                <a:solidFill>
                  <a:srgbClr val="001F5F"/>
                </a:solidFill>
                <a:latin typeface="Calibri"/>
                <a:cs typeface="Calibri"/>
              </a:rPr>
              <a:t>exposed</a:t>
            </a:r>
            <a:r>
              <a:rPr sz="3200" spc="240" dirty="0">
                <a:solidFill>
                  <a:srgbClr val="001F5F"/>
                </a:solidFill>
                <a:latin typeface="Calibri"/>
                <a:cs typeface="Calibri"/>
              </a:rPr>
              <a:t> </a:t>
            </a:r>
            <a:r>
              <a:rPr sz="3200" spc="-15" dirty="0">
                <a:solidFill>
                  <a:srgbClr val="001F5F"/>
                </a:solidFill>
                <a:latin typeface="Calibri"/>
                <a:cs typeface="Calibri"/>
              </a:rPr>
              <a:t>to</a:t>
            </a:r>
            <a:r>
              <a:rPr sz="3200" spc="240" dirty="0">
                <a:solidFill>
                  <a:srgbClr val="001F5F"/>
                </a:solidFill>
                <a:latin typeface="Calibri"/>
                <a:cs typeface="Calibri"/>
              </a:rPr>
              <a:t> </a:t>
            </a:r>
            <a:r>
              <a:rPr sz="3200" spc="-5" dirty="0">
                <a:solidFill>
                  <a:srgbClr val="001F5F"/>
                </a:solidFill>
                <a:latin typeface="Calibri"/>
                <a:cs typeface="Calibri"/>
              </a:rPr>
              <a:t>dose</a:t>
            </a:r>
            <a:r>
              <a:rPr sz="3200" spc="240" dirty="0">
                <a:solidFill>
                  <a:srgbClr val="001F5F"/>
                </a:solidFill>
                <a:latin typeface="Calibri"/>
                <a:cs typeface="Calibri"/>
              </a:rPr>
              <a:t> </a:t>
            </a:r>
            <a:r>
              <a:rPr sz="3200" dirty="0">
                <a:solidFill>
                  <a:srgbClr val="001F5F"/>
                </a:solidFill>
                <a:latin typeface="Calibri"/>
                <a:cs typeface="Calibri"/>
              </a:rPr>
              <a:t>&gt; </a:t>
            </a:r>
            <a:r>
              <a:rPr sz="3200" spc="-710" dirty="0">
                <a:solidFill>
                  <a:srgbClr val="001F5F"/>
                </a:solidFill>
                <a:latin typeface="Calibri"/>
                <a:cs typeface="Calibri"/>
              </a:rPr>
              <a:t> </a:t>
            </a:r>
            <a:r>
              <a:rPr sz="3200" spc="-5" dirty="0">
                <a:solidFill>
                  <a:srgbClr val="001F5F"/>
                </a:solidFill>
                <a:latin typeface="Calibri"/>
                <a:cs typeface="Calibri"/>
              </a:rPr>
              <a:t>10 </a:t>
            </a:r>
            <a:r>
              <a:rPr sz="3200" spc="-100" dirty="0">
                <a:solidFill>
                  <a:srgbClr val="001F5F"/>
                </a:solidFill>
                <a:latin typeface="Calibri"/>
                <a:cs typeface="Calibri"/>
              </a:rPr>
              <a:t>SV,</a:t>
            </a:r>
            <a:r>
              <a:rPr sz="3200" spc="-95" dirty="0">
                <a:solidFill>
                  <a:srgbClr val="001F5F"/>
                </a:solidFill>
                <a:latin typeface="Calibri"/>
                <a:cs typeface="Calibri"/>
              </a:rPr>
              <a:t> </a:t>
            </a:r>
            <a:r>
              <a:rPr sz="3200" spc="-5" dirty="0">
                <a:solidFill>
                  <a:srgbClr val="001F5F"/>
                </a:solidFill>
                <a:latin typeface="Calibri"/>
                <a:cs typeface="Calibri"/>
              </a:rPr>
              <a:t>fulminant </a:t>
            </a:r>
            <a:r>
              <a:rPr sz="3200" spc="-15" dirty="0">
                <a:solidFill>
                  <a:srgbClr val="001F5F"/>
                </a:solidFill>
                <a:latin typeface="Calibri"/>
                <a:cs typeface="Calibri"/>
              </a:rPr>
              <a:t>dysentery </a:t>
            </a:r>
            <a:r>
              <a:rPr sz="3200" spc="-30" dirty="0">
                <a:solidFill>
                  <a:srgbClr val="001F5F"/>
                </a:solidFill>
                <a:latin typeface="Calibri"/>
                <a:cs typeface="Calibri"/>
              </a:rPr>
              <a:t>like </a:t>
            </a:r>
            <a:r>
              <a:rPr sz="3200" spc="-10" dirty="0">
                <a:solidFill>
                  <a:srgbClr val="001F5F"/>
                </a:solidFill>
                <a:latin typeface="Calibri"/>
                <a:cs typeface="Calibri"/>
              </a:rPr>
              <a:t>reaction </a:t>
            </a:r>
            <a:r>
              <a:rPr sz="3200" dirty="0">
                <a:solidFill>
                  <a:srgbClr val="001F5F"/>
                </a:solidFill>
                <a:latin typeface="Calibri"/>
                <a:cs typeface="Calibri"/>
              </a:rPr>
              <a:t>is </a:t>
            </a:r>
            <a:r>
              <a:rPr sz="3200" spc="-10" dirty="0">
                <a:solidFill>
                  <a:srgbClr val="001F5F"/>
                </a:solidFill>
                <a:latin typeface="Calibri"/>
                <a:cs typeface="Calibri"/>
              </a:rPr>
              <a:t>produced </a:t>
            </a:r>
            <a:r>
              <a:rPr sz="3200" dirty="0">
                <a:solidFill>
                  <a:srgbClr val="001F5F"/>
                </a:solidFill>
                <a:latin typeface="Calibri"/>
                <a:cs typeface="Calibri"/>
              </a:rPr>
              <a:t>due </a:t>
            </a:r>
            <a:r>
              <a:rPr sz="3200" spc="-45" dirty="0">
                <a:solidFill>
                  <a:srgbClr val="001F5F"/>
                </a:solidFill>
                <a:latin typeface="Calibri"/>
                <a:cs typeface="Calibri"/>
              </a:rPr>
              <a:t>to </a:t>
            </a:r>
            <a:r>
              <a:rPr sz="3200" spc="-40" dirty="0">
                <a:solidFill>
                  <a:srgbClr val="001F5F"/>
                </a:solidFill>
                <a:latin typeface="Calibri"/>
                <a:cs typeface="Calibri"/>
              </a:rPr>
              <a:t> </a:t>
            </a:r>
            <a:r>
              <a:rPr sz="3200" spc="-15" dirty="0">
                <a:solidFill>
                  <a:srgbClr val="001F5F"/>
                </a:solidFill>
                <a:latin typeface="Calibri"/>
                <a:cs typeface="Calibri"/>
              </a:rPr>
              <a:t>ulceration </a:t>
            </a:r>
            <a:r>
              <a:rPr sz="3200" dirty="0">
                <a:solidFill>
                  <a:srgbClr val="001F5F"/>
                </a:solidFill>
                <a:latin typeface="Calibri"/>
                <a:cs typeface="Calibri"/>
              </a:rPr>
              <a:t>of </a:t>
            </a:r>
            <a:r>
              <a:rPr sz="3200" spc="-10" dirty="0">
                <a:solidFill>
                  <a:srgbClr val="001F5F"/>
                </a:solidFill>
                <a:latin typeface="Calibri"/>
                <a:cs typeface="Calibri"/>
              </a:rPr>
              <a:t>intestinal </a:t>
            </a:r>
            <a:r>
              <a:rPr sz="3200" spc="-5" dirty="0">
                <a:solidFill>
                  <a:srgbClr val="001F5F"/>
                </a:solidFill>
                <a:latin typeface="Calibri"/>
                <a:cs typeface="Calibri"/>
              </a:rPr>
              <a:t>mucosa </a:t>
            </a:r>
            <a:r>
              <a:rPr sz="3200" dirty="0">
                <a:solidFill>
                  <a:srgbClr val="001F5F"/>
                </a:solidFill>
                <a:latin typeface="Calibri"/>
                <a:cs typeface="Calibri"/>
              </a:rPr>
              <a:t>which </a:t>
            </a:r>
            <a:r>
              <a:rPr sz="3200" spc="-20" dirty="0">
                <a:solidFill>
                  <a:srgbClr val="001F5F"/>
                </a:solidFill>
                <a:latin typeface="Calibri"/>
                <a:cs typeface="Calibri"/>
              </a:rPr>
              <a:t>may </a:t>
            </a:r>
            <a:r>
              <a:rPr sz="3200" spc="-5" dirty="0">
                <a:solidFill>
                  <a:srgbClr val="001F5F"/>
                </a:solidFill>
                <a:latin typeface="Calibri"/>
                <a:cs typeface="Calibri"/>
              </a:rPr>
              <a:t>cause death </a:t>
            </a:r>
            <a:r>
              <a:rPr sz="3200" spc="-20" dirty="0">
                <a:solidFill>
                  <a:srgbClr val="001F5F"/>
                </a:solidFill>
                <a:latin typeface="Calibri"/>
                <a:cs typeface="Calibri"/>
              </a:rPr>
              <a:t>from </a:t>
            </a:r>
            <a:r>
              <a:rPr sz="3200" spc="-15" dirty="0">
                <a:solidFill>
                  <a:srgbClr val="001F5F"/>
                </a:solidFill>
                <a:latin typeface="Calibri"/>
                <a:cs typeface="Calibri"/>
              </a:rPr>
              <a:t> </a:t>
            </a:r>
            <a:r>
              <a:rPr sz="3200" spc="-25" dirty="0">
                <a:solidFill>
                  <a:srgbClr val="001F5F"/>
                </a:solidFill>
                <a:latin typeface="Calibri"/>
                <a:cs typeface="Calibri"/>
              </a:rPr>
              <a:t>days</a:t>
            </a:r>
            <a:r>
              <a:rPr sz="3200" dirty="0">
                <a:solidFill>
                  <a:srgbClr val="001F5F"/>
                </a:solidFill>
                <a:latin typeface="Calibri"/>
                <a:cs typeface="Calibri"/>
              </a:rPr>
              <a:t> </a:t>
            </a:r>
            <a:r>
              <a:rPr sz="3200" spc="-25" dirty="0">
                <a:solidFill>
                  <a:srgbClr val="001F5F"/>
                </a:solidFill>
                <a:latin typeface="Calibri"/>
                <a:cs typeface="Calibri"/>
              </a:rPr>
              <a:t>to</a:t>
            </a:r>
            <a:r>
              <a:rPr sz="3200" spc="10" dirty="0">
                <a:solidFill>
                  <a:srgbClr val="001F5F"/>
                </a:solidFill>
                <a:latin typeface="Calibri"/>
                <a:cs typeface="Calibri"/>
              </a:rPr>
              <a:t> </a:t>
            </a:r>
            <a:r>
              <a:rPr sz="3200" dirty="0">
                <a:solidFill>
                  <a:srgbClr val="001F5F"/>
                </a:solidFill>
                <a:latin typeface="Calibri"/>
                <a:cs typeface="Calibri"/>
              </a:rPr>
              <a:t>2 </a:t>
            </a:r>
            <a:r>
              <a:rPr sz="3200" spc="-10" dirty="0">
                <a:solidFill>
                  <a:srgbClr val="001F5F"/>
                </a:solidFill>
                <a:latin typeface="Calibri"/>
                <a:cs typeface="Calibri"/>
              </a:rPr>
              <a:t>weeks</a:t>
            </a:r>
            <a:r>
              <a:rPr sz="3200" spc="-45" dirty="0">
                <a:solidFill>
                  <a:srgbClr val="001F5F"/>
                </a:solidFill>
                <a:latin typeface="Calibri"/>
                <a:cs typeface="Calibri"/>
              </a:rPr>
              <a:t> </a:t>
            </a:r>
            <a:r>
              <a:rPr sz="3200" spc="-15" dirty="0">
                <a:solidFill>
                  <a:srgbClr val="001F5F"/>
                </a:solidFill>
                <a:latin typeface="Calibri"/>
                <a:cs typeface="Calibri"/>
              </a:rPr>
              <a:t>after</a:t>
            </a:r>
            <a:r>
              <a:rPr sz="3200" spc="5" dirty="0">
                <a:solidFill>
                  <a:srgbClr val="001F5F"/>
                </a:solidFill>
                <a:latin typeface="Calibri"/>
                <a:cs typeface="Calibri"/>
              </a:rPr>
              <a:t> </a:t>
            </a:r>
            <a:r>
              <a:rPr sz="3200" spc="-15" dirty="0">
                <a:solidFill>
                  <a:srgbClr val="001F5F"/>
                </a:solidFill>
                <a:latin typeface="Calibri"/>
                <a:cs typeface="Calibri"/>
              </a:rPr>
              <a:t>exposure</a:t>
            </a:r>
            <a:r>
              <a:rPr sz="3200" spc="-15" dirty="0" smtClean="0">
                <a:solidFill>
                  <a:srgbClr val="001F5F"/>
                </a:solidFill>
                <a:latin typeface="Calibri"/>
                <a:cs typeface="Calibri"/>
              </a:rPr>
              <a:t>.</a:t>
            </a:r>
            <a:endParaRPr lang="ar-JO" sz="3200" spc="-15" dirty="0" smtClean="0">
              <a:solidFill>
                <a:srgbClr val="001F5F"/>
              </a:solidFill>
              <a:latin typeface="Calibri"/>
              <a:cs typeface="Calibri"/>
            </a:endParaRPr>
          </a:p>
          <a:p>
            <a:pPr marL="91440" marR="85090" algn="just" rtl="0">
              <a:lnSpc>
                <a:spcPct val="90000"/>
              </a:lnSpc>
              <a:spcBef>
                <a:spcPts val="160"/>
              </a:spcBef>
            </a:pPr>
            <a:endParaRPr lang="en-US" sz="3200" spc="-15" dirty="0" smtClean="0">
              <a:solidFill>
                <a:srgbClr val="001F5F"/>
              </a:solidFill>
              <a:latin typeface="Calibri"/>
              <a:cs typeface="Calibri"/>
            </a:endParaRPr>
          </a:p>
          <a:p>
            <a:pPr marL="91440" marR="85090" algn="just">
              <a:lnSpc>
                <a:spcPct val="90000"/>
              </a:lnSpc>
              <a:spcBef>
                <a:spcPts val="160"/>
              </a:spcBef>
            </a:pPr>
            <a:r>
              <a:rPr lang="ar-JO" sz="3200" dirty="0"/>
              <a:t>عندما يتعرض جزء كبير من الأمعاء الدقيقة لجرعة أكبر من 10 SV ، يحدث الزحار الخاطف مثل تفاعل الزحار نتيجة لتقرح الغشاء المخاطي المعوي الذي قد يتسبب في الوفاة من أيام إلى أسبوعين بعد التعرض</a:t>
            </a:r>
            <a:endParaRPr sz="32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chemeClr val="bg1"/>
          </a:solidFill>
        </p:spPr>
        <p:txBody>
          <a:bodyPr wrap="square" lIns="0" tIns="0" rIns="0" bIns="0" rtlCol="0"/>
          <a:lstStyle/>
          <a:p>
            <a:endParaRPr/>
          </a:p>
        </p:txBody>
      </p:sp>
      <p:sp>
        <p:nvSpPr>
          <p:cNvPr id="3" name="object 3"/>
          <p:cNvSpPr txBox="1">
            <a:spLocks noGrp="1"/>
          </p:cNvSpPr>
          <p:nvPr>
            <p:ph type="title"/>
          </p:nvPr>
        </p:nvSpPr>
        <p:spPr>
          <a:xfrm>
            <a:off x="838200" y="879347"/>
            <a:ext cx="10515600" cy="810895"/>
          </a:xfrm>
          <a:prstGeom prst="rect">
            <a:avLst/>
          </a:prstGeom>
          <a:solidFill>
            <a:srgbClr val="FFFFFF"/>
          </a:solidFill>
        </p:spPr>
        <p:txBody>
          <a:bodyPr vert="horz" wrap="square" lIns="0" tIns="37465" rIns="0" bIns="0" rtlCol="0">
            <a:spAutoFit/>
          </a:bodyPr>
          <a:lstStyle/>
          <a:p>
            <a:pPr marL="91440">
              <a:lnSpc>
                <a:spcPct val="100000"/>
              </a:lnSpc>
              <a:spcBef>
                <a:spcPts val="295"/>
              </a:spcBef>
            </a:pPr>
            <a:r>
              <a:rPr dirty="0"/>
              <a:t>Effects </a:t>
            </a:r>
            <a:r>
              <a:rPr spc="-5" dirty="0"/>
              <a:t>on</a:t>
            </a:r>
            <a:r>
              <a:rPr spc="-25" dirty="0"/>
              <a:t> </a:t>
            </a:r>
            <a:r>
              <a:rPr spc="-15" dirty="0"/>
              <a:t>Reproductive </a:t>
            </a:r>
            <a:r>
              <a:rPr spc="10" dirty="0"/>
              <a:t>organs:</a:t>
            </a:r>
          </a:p>
        </p:txBody>
      </p:sp>
      <p:sp>
        <p:nvSpPr>
          <p:cNvPr id="4" name="object 4"/>
          <p:cNvSpPr/>
          <p:nvPr/>
        </p:nvSpPr>
        <p:spPr>
          <a:xfrm>
            <a:off x="838200" y="1825751"/>
            <a:ext cx="10515600" cy="2801620"/>
          </a:xfrm>
          <a:custGeom>
            <a:avLst/>
            <a:gdLst/>
            <a:ahLst/>
            <a:cxnLst/>
            <a:rect l="l" t="t" r="r" b="b"/>
            <a:pathLst>
              <a:path w="10515600" h="2801620">
                <a:moveTo>
                  <a:pt x="10515600" y="0"/>
                </a:moveTo>
                <a:lnTo>
                  <a:pt x="0" y="0"/>
                </a:lnTo>
                <a:lnTo>
                  <a:pt x="0" y="2801112"/>
                </a:lnTo>
                <a:lnTo>
                  <a:pt x="10515600" y="2801112"/>
                </a:lnTo>
                <a:lnTo>
                  <a:pt x="10515600" y="0"/>
                </a:lnTo>
                <a:close/>
              </a:path>
            </a:pathLst>
          </a:custGeom>
          <a:solidFill>
            <a:srgbClr val="FFFFFF"/>
          </a:solidFill>
        </p:spPr>
        <p:txBody>
          <a:bodyPr wrap="square" lIns="0" tIns="0" rIns="0" bIns="0" rtlCol="0"/>
          <a:lstStyle/>
          <a:p>
            <a:endParaRPr/>
          </a:p>
        </p:txBody>
      </p:sp>
      <p:sp>
        <p:nvSpPr>
          <p:cNvPr id="5" name="object 5"/>
          <p:cNvSpPr txBox="1"/>
          <p:nvPr/>
        </p:nvSpPr>
        <p:spPr>
          <a:xfrm>
            <a:off x="916939" y="1784350"/>
            <a:ext cx="10359390" cy="4182811"/>
          </a:xfrm>
          <a:prstGeom prst="rect">
            <a:avLst/>
          </a:prstGeom>
        </p:spPr>
        <p:txBody>
          <a:bodyPr vert="horz" wrap="square" lIns="0" tIns="61594" rIns="0" bIns="0" rtlCol="0">
            <a:spAutoFit/>
          </a:bodyPr>
          <a:lstStyle/>
          <a:p>
            <a:pPr marL="241300" marR="5080" indent="-229235" algn="just" rtl="0">
              <a:lnSpc>
                <a:spcPct val="90000"/>
              </a:lnSpc>
              <a:spcBef>
                <a:spcPts val="484"/>
              </a:spcBef>
              <a:buFont typeface="Calibri"/>
              <a:buChar char="-"/>
              <a:tabLst>
                <a:tab pos="241935" algn="l"/>
              </a:tabLst>
            </a:pPr>
            <a:r>
              <a:rPr sz="3200" b="1" spc="-15" dirty="0">
                <a:solidFill>
                  <a:srgbClr val="FF0000"/>
                </a:solidFill>
                <a:latin typeface="Calibri"/>
                <a:cs typeface="Calibri"/>
              </a:rPr>
              <a:t>Immature</a:t>
            </a:r>
            <a:r>
              <a:rPr sz="3200" b="1" spc="-10" dirty="0">
                <a:solidFill>
                  <a:srgbClr val="FF0000"/>
                </a:solidFill>
                <a:latin typeface="Calibri"/>
                <a:cs typeface="Calibri"/>
              </a:rPr>
              <a:t> spermatogonia</a:t>
            </a:r>
            <a:r>
              <a:rPr sz="3200" b="1" spc="-5" dirty="0">
                <a:solidFill>
                  <a:srgbClr val="FF0000"/>
                </a:solidFill>
                <a:latin typeface="Calibri"/>
                <a:cs typeface="Calibri"/>
              </a:rPr>
              <a:t> </a:t>
            </a:r>
            <a:r>
              <a:rPr sz="3200" b="1" dirty="0">
                <a:solidFill>
                  <a:srgbClr val="FF0000"/>
                </a:solidFill>
                <a:latin typeface="Calibri"/>
                <a:cs typeface="Calibri"/>
              </a:rPr>
              <a:t>and</a:t>
            </a:r>
            <a:r>
              <a:rPr sz="3200" b="1" spc="5" dirty="0">
                <a:solidFill>
                  <a:srgbClr val="FF0000"/>
                </a:solidFill>
                <a:latin typeface="Calibri"/>
                <a:cs typeface="Calibri"/>
              </a:rPr>
              <a:t> </a:t>
            </a:r>
            <a:r>
              <a:rPr sz="3200" b="1" spc="-5" dirty="0">
                <a:solidFill>
                  <a:srgbClr val="FF0000"/>
                </a:solidFill>
                <a:latin typeface="Calibri"/>
                <a:cs typeface="Calibri"/>
              </a:rPr>
              <a:t>oocytes</a:t>
            </a:r>
            <a:r>
              <a:rPr sz="3200" b="1" dirty="0">
                <a:solidFill>
                  <a:srgbClr val="FF0000"/>
                </a:solidFill>
                <a:latin typeface="Calibri"/>
                <a:cs typeface="Calibri"/>
              </a:rPr>
              <a:t> </a:t>
            </a:r>
            <a:r>
              <a:rPr sz="3200" spc="-15" dirty="0">
                <a:solidFill>
                  <a:srgbClr val="001F5F"/>
                </a:solidFill>
                <a:latin typeface="Calibri"/>
                <a:cs typeface="Calibri"/>
              </a:rPr>
              <a:t>are</a:t>
            </a:r>
            <a:r>
              <a:rPr sz="3200" spc="-10" dirty="0">
                <a:solidFill>
                  <a:srgbClr val="001F5F"/>
                </a:solidFill>
                <a:latin typeface="Calibri"/>
                <a:cs typeface="Calibri"/>
              </a:rPr>
              <a:t> </a:t>
            </a:r>
            <a:r>
              <a:rPr sz="3200" dirty="0">
                <a:solidFill>
                  <a:srgbClr val="001F5F"/>
                </a:solidFill>
                <a:latin typeface="Calibri"/>
                <a:cs typeface="Calibri"/>
              </a:rPr>
              <a:t>highly </a:t>
            </a:r>
            <a:r>
              <a:rPr sz="3200" spc="5" dirty="0">
                <a:solidFill>
                  <a:srgbClr val="001F5F"/>
                </a:solidFill>
                <a:latin typeface="Calibri"/>
                <a:cs typeface="Calibri"/>
              </a:rPr>
              <a:t> </a:t>
            </a:r>
            <a:r>
              <a:rPr sz="3200" spc="-10" dirty="0">
                <a:solidFill>
                  <a:srgbClr val="001F5F"/>
                </a:solidFill>
                <a:latin typeface="Calibri"/>
                <a:cs typeface="Calibri"/>
              </a:rPr>
              <a:t>radiosensitive </a:t>
            </a:r>
            <a:r>
              <a:rPr sz="3200" dirty="0">
                <a:solidFill>
                  <a:srgbClr val="001F5F"/>
                </a:solidFill>
                <a:latin typeface="Calibri"/>
                <a:cs typeface="Calibri"/>
              </a:rPr>
              <a:t>and a </a:t>
            </a:r>
            <a:r>
              <a:rPr sz="3200" spc="-5" dirty="0">
                <a:solidFill>
                  <a:srgbClr val="001F5F"/>
                </a:solidFill>
                <a:latin typeface="Calibri"/>
                <a:cs typeface="Calibri"/>
              </a:rPr>
              <a:t>small dose </a:t>
            </a:r>
            <a:r>
              <a:rPr sz="3200" dirty="0">
                <a:solidFill>
                  <a:srgbClr val="001F5F"/>
                </a:solidFill>
                <a:latin typeface="Calibri"/>
                <a:cs typeface="Calibri"/>
              </a:rPr>
              <a:t>(0.15 </a:t>
            </a:r>
            <a:r>
              <a:rPr sz="3200" spc="-10" dirty="0">
                <a:solidFill>
                  <a:srgbClr val="001F5F"/>
                </a:solidFill>
                <a:latin typeface="Calibri"/>
                <a:cs typeface="Calibri"/>
              </a:rPr>
              <a:t>SV) suffices </a:t>
            </a:r>
            <a:r>
              <a:rPr sz="3200" spc="-20" dirty="0">
                <a:solidFill>
                  <a:srgbClr val="001F5F"/>
                </a:solidFill>
                <a:latin typeface="Calibri"/>
                <a:cs typeface="Calibri"/>
              </a:rPr>
              <a:t>to </a:t>
            </a:r>
            <a:r>
              <a:rPr sz="3200" spc="-10" dirty="0">
                <a:solidFill>
                  <a:srgbClr val="001F5F"/>
                </a:solidFill>
                <a:latin typeface="Calibri"/>
                <a:cs typeface="Calibri"/>
              </a:rPr>
              <a:t>depress </a:t>
            </a:r>
            <a:r>
              <a:rPr sz="3200" spc="-5" dirty="0">
                <a:solidFill>
                  <a:srgbClr val="001F5F"/>
                </a:solidFill>
                <a:latin typeface="Calibri"/>
                <a:cs typeface="Calibri"/>
              </a:rPr>
              <a:t> sperm</a:t>
            </a:r>
            <a:r>
              <a:rPr sz="3200" spc="-10" dirty="0">
                <a:solidFill>
                  <a:srgbClr val="001F5F"/>
                </a:solidFill>
                <a:latin typeface="Calibri"/>
                <a:cs typeface="Calibri"/>
              </a:rPr>
              <a:t> </a:t>
            </a:r>
            <a:r>
              <a:rPr sz="3200" spc="-15" dirty="0">
                <a:solidFill>
                  <a:srgbClr val="001F5F"/>
                </a:solidFill>
                <a:latin typeface="Calibri"/>
                <a:cs typeface="Calibri"/>
              </a:rPr>
              <a:t>count</a:t>
            </a:r>
            <a:r>
              <a:rPr sz="3200" spc="-10" dirty="0">
                <a:solidFill>
                  <a:srgbClr val="001F5F"/>
                </a:solidFill>
                <a:latin typeface="Calibri"/>
                <a:cs typeface="Calibri"/>
              </a:rPr>
              <a:t> </a:t>
            </a:r>
            <a:r>
              <a:rPr sz="3200" spc="-30" dirty="0">
                <a:solidFill>
                  <a:srgbClr val="001F5F"/>
                </a:solidFill>
                <a:latin typeface="Calibri"/>
                <a:cs typeface="Calibri"/>
              </a:rPr>
              <a:t>temporarily</a:t>
            </a:r>
            <a:r>
              <a:rPr sz="3200" spc="-30" dirty="0" smtClean="0">
                <a:solidFill>
                  <a:srgbClr val="001F5F"/>
                </a:solidFill>
                <a:latin typeface="Calibri"/>
                <a:cs typeface="Calibri"/>
              </a:rPr>
              <a:t>.</a:t>
            </a:r>
            <a:endParaRPr lang="en-US" sz="3200" spc="-30" dirty="0" smtClean="0">
              <a:solidFill>
                <a:srgbClr val="001F5F"/>
              </a:solidFill>
              <a:latin typeface="Calibri"/>
              <a:cs typeface="Calibri"/>
            </a:endParaRPr>
          </a:p>
          <a:p>
            <a:pPr marL="241300" marR="5080" indent="-229235" algn="just" rtl="0">
              <a:lnSpc>
                <a:spcPct val="90000"/>
              </a:lnSpc>
              <a:spcBef>
                <a:spcPts val="484"/>
              </a:spcBef>
              <a:buFont typeface="Calibri"/>
              <a:buChar char="-"/>
              <a:tabLst>
                <a:tab pos="241935" algn="l"/>
              </a:tabLst>
            </a:pPr>
            <a:endParaRPr sz="2800" dirty="0">
              <a:latin typeface="Calibri"/>
              <a:cs typeface="Calibri"/>
            </a:endParaRPr>
          </a:p>
          <a:p>
            <a:pPr algn="r">
              <a:lnSpc>
                <a:spcPct val="100000"/>
              </a:lnSpc>
              <a:buChar char="-"/>
            </a:pPr>
            <a:r>
              <a:rPr lang="ar-JO" sz="2800" dirty="0"/>
              <a:t>تكون الحيوانات المنوية والبويضات غير الناضجة شديدة الحساسية للإشعاع وتكفي جرعة صغيرة (0.15 SV) لخفض عدد الحيوانات المنوية مؤقتًا.</a:t>
            </a:r>
            <a:endParaRPr sz="2800" dirty="0">
              <a:latin typeface="Calibri"/>
              <a:cs typeface="Calibri"/>
            </a:endParaRPr>
          </a:p>
          <a:p>
            <a:pPr marL="229235" indent="-217170" algn="l" rtl="0">
              <a:lnSpc>
                <a:spcPct val="100000"/>
              </a:lnSpc>
              <a:buClr>
                <a:srgbClr val="001F5F"/>
              </a:buClr>
              <a:buFont typeface="Calibri"/>
              <a:buChar char="-"/>
              <a:tabLst>
                <a:tab pos="229870" algn="l"/>
              </a:tabLst>
            </a:pPr>
            <a:r>
              <a:rPr sz="3200" b="1" spc="-15" dirty="0">
                <a:solidFill>
                  <a:srgbClr val="FF0000"/>
                </a:solidFill>
                <a:latin typeface="Calibri"/>
                <a:cs typeface="Calibri"/>
              </a:rPr>
              <a:t>Permanent </a:t>
            </a:r>
            <a:r>
              <a:rPr sz="3200" b="1" spc="-10" dirty="0">
                <a:solidFill>
                  <a:srgbClr val="FF0000"/>
                </a:solidFill>
                <a:latin typeface="Calibri"/>
                <a:cs typeface="Calibri"/>
              </a:rPr>
              <a:t>sterility</a:t>
            </a:r>
            <a:r>
              <a:rPr sz="3200" b="1" spc="-15" dirty="0">
                <a:solidFill>
                  <a:srgbClr val="FF0000"/>
                </a:solidFill>
                <a:latin typeface="Calibri"/>
                <a:cs typeface="Calibri"/>
              </a:rPr>
              <a:t> </a:t>
            </a:r>
            <a:r>
              <a:rPr sz="3200" spc="-20" dirty="0">
                <a:solidFill>
                  <a:srgbClr val="001F5F"/>
                </a:solidFill>
                <a:latin typeface="Calibri"/>
                <a:cs typeface="Calibri"/>
              </a:rPr>
              <a:t>may</a:t>
            </a:r>
            <a:r>
              <a:rPr sz="3200" spc="-5" dirty="0">
                <a:solidFill>
                  <a:srgbClr val="001F5F"/>
                </a:solidFill>
                <a:latin typeface="Calibri"/>
                <a:cs typeface="Calibri"/>
              </a:rPr>
              <a:t> </a:t>
            </a:r>
            <a:r>
              <a:rPr sz="3200" spc="-10" dirty="0">
                <a:solidFill>
                  <a:srgbClr val="001F5F"/>
                </a:solidFill>
                <a:latin typeface="Calibri"/>
                <a:cs typeface="Calibri"/>
              </a:rPr>
              <a:t>result</a:t>
            </a:r>
            <a:r>
              <a:rPr sz="3200" spc="-5" dirty="0">
                <a:solidFill>
                  <a:srgbClr val="001F5F"/>
                </a:solidFill>
                <a:latin typeface="Calibri"/>
                <a:cs typeface="Calibri"/>
              </a:rPr>
              <a:t> </a:t>
            </a:r>
            <a:r>
              <a:rPr sz="3200" spc="-15" dirty="0">
                <a:solidFill>
                  <a:srgbClr val="001F5F"/>
                </a:solidFill>
                <a:latin typeface="Calibri"/>
                <a:cs typeface="Calibri"/>
              </a:rPr>
              <a:t>from</a:t>
            </a:r>
            <a:r>
              <a:rPr sz="3200" dirty="0">
                <a:solidFill>
                  <a:srgbClr val="001F5F"/>
                </a:solidFill>
                <a:latin typeface="Calibri"/>
                <a:cs typeface="Calibri"/>
              </a:rPr>
              <a:t> a</a:t>
            </a:r>
            <a:r>
              <a:rPr sz="3200" spc="5" dirty="0">
                <a:solidFill>
                  <a:srgbClr val="001F5F"/>
                </a:solidFill>
                <a:latin typeface="Calibri"/>
                <a:cs typeface="Calibri"/>
              </a:rPr>
              <a:t> </a:t>
            </a:r>
            <a:r>
              <a:rPr sz="3200" spc="-5" dirty="0">
                <a:solidFill>
                  <a:srgbClr val="001F5F"/>
                </a:solidFill>
                <a:latin typeface="Calibri"/>
                <a:cs typeface="Calibri"/>
              </a:rPr>
              <a:t>dose in</a:t>
            </a:r>
            <a:r>
              <a:rPr sz="3200" spc="20" dirty="0">
                <a:solidFill>
                  <a:srgbClr val="001F5F"/>
                </a:solidFill>
                <a:latin typeface="Calibri"/>
                <a:cs typeface="Calibri"/>
              </a:rPr>
              <a:t> </a:t>
            </a:r>
            <a:r>
              <a:rPr sz="3200" spc="-20" dirty="0">
                <a:solidFill>
                  <a:srgbClr val="001F5F"/>
                </a:solidFill>
                <a:latin typeface="Calibri"/>
                <a:cs typeface="Calibri"/>
              </a:rPr>
              <a:t>excess</a:t>
            </a:r>
            <a:r>
              <a:rPr sz="3200" spc="-45" dirty="0">
                <a:solidFill>
                  <a:srgbClr val="001F5F"/>
                </a:solidFill>
                <a:latin typeface="Calibri"/>
                <a:cs typeface="Calibri"/>
              </a:rPr>
              <a:t> </a:t>
            </a:r>
            <a:r>
              <a:rPr sz="3200" dirty="0">
                <a:solidFill>
                  <a:srgbClr val="001F5F"/>
                </a:solidFill>
                <a:latin typeface="Calibri"/>
                <a:cs typeface="Calibri"/>
              </a:rPr>
              <a:t>of</a:t>
            </a:r>
            <a:r>
              <a:rPr sz="3200" spc="-5" dirty="0">
                <a:solidFill>
                  <a:srgbClr val="001F5F"/>
                </a:solidFill>
                <a:latin typeface="Calibri"/>
                <a:cs typeface="Calibri"/>
              </a:rPr>
              <a:t> </a:t>
            </a:r>
            <a:r>
              <a:rPr sz="3200" spc="-90" dirty="0" smtClean="0">
                <a:solidFill>
                  <a:srgbClr val="001F5F"/>
                </a:solidFill>
                <a:latin typeface="Calibri"/>
                <a:cs typeface="Calibri"/>
              </a:rPr>
              <a:t>4SV</a:t>
            </a:r>
            <a:endParaRPr lang="ar-JO" sz="3200" spc="-90" dirty="0" smtClean="0">
              <a:solidFill>
                <a:srgbClr val="001F5F"/>
              </a:solidFill>
              <a:latin typeface="Calibri"/>
              <a:cs typeface="Calibri"/>
            </a:endParaRPr>
          </a:p>
          <a:p>
            <a:pPr marL="229235" indent="-217170" algn="l" rtl="0">
              <a:lnSpc>
                <a:spcPct val="100000"/>
              </a:lnSpc>
              <a:buClr>
                <a:srgbClr val="001F5F"/>
              </a:buClr>
              <a:buFont typeface="Calibri"/>
              <a:buChar char="-"/>
              <a:tabLst>
                <a:tab pos="229870" algn="l"/>
              </a:tabLst>
            </a:pPr>
            <a:endParaRPr lang="ar-JO" sz="3200" spc="-90" dirty="0" smtClean="0">
              <a:solidFill>
                <a:srgbClr val="001F5F"/>
              </a:solidFill>
              <a:latin typeface="Calibri"/>
              <a:cs typeface="Calibri"/>
            </a:endParaRPr>
          </a:p>
          <a:p>
            <a:pPr marL="229235" indent="-217170" algn="r">
              <a:lnSpc>
                <a:spcPct val="100000"/>
              </a:lnSpc>
              <a:buClr>
                <a:srgbClr val="001F5F"/>
              </a:buClr>
              <a:buFont typeface="Calibri"/>
              <a:buChar char="-"/>
              <a:tabLst>
                <a:tab pos="229870" algn="l"/>
              </a:tabLst>
            </a:pPr>
            <a:r>
              <a:rPr sz="3200" spc="-90" dirty="0" smtClean="0">
                <a:solidFill>
                  <a:srgbClr val="001F5F"/>
                </a:solidFill>
                <a:latin typeface="Calibri"/>
                <a:cs typeface="Calibri"/>
              </a:rPr>
              <a:t>.</a:t>
            </a:r>
            <a:r>
              <a:rPr lang="ar-JO" sz="3200" dirty="0"/>
              <a:t> قد ينتج العقم الدائم عن جرعة تزيد عن 4SV</a:t>
            </a:r>
            <a:endParaRPr sz="3200" dirty="0">
              <a:latin typeface="Calibri"/>
              <a:cs typeface="Calibri"/>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p:nvPr/>
        </p:nvSpPr>
        <p:spPr>
          <a:xfrm>
            <a:off x="916939" y="1295400"/>
            <a:ext cx="10360025" cy="4294509"/>
          </a:xfrm>
          <a:prstGeom prst="rect">
            <a:avLst/>
          </a:prstGeom>
        </p:spPr>
        <p:txBody>
          <a:bodyPr vert="horz" wrap="square" lIns="0" tIns="71120" rIns="0" bIns="0" rtlCol="0">
            <a:spAutoFit/>
          </a:bodyPr>
          <a:lstStyle/>
          <a:p>
            <a:pPr marL="12700" marR="5080" lvl="0" algn="just" rtl="0">
              <a:lnSpc>
                <a:spcPct val="90000"/>
              </a:lnSpc>
            </a:pPr>
            <a:r>
              <a:rPr sz="3200" spc="-15" dirty="0">
                <a:solidFill>
                  <a:srgbClr val="001F5F"/>
                </a:solidFill>
                <a:latin typeface="Calibri"/>
                <a:cs typeface="Calibri"/>
              </a:rPr>
              <a:t>Natural </a:t>
            </a:r>
            <a:r>
              <a:rPr sz="3200" spc="-10" dirty="0">
                <a:solidFill>
                  <a:srgbClr val="001F5F"/>
                </a:solidFill>
                <a:latin typeface="Calibri"/>
                <a:cs typeface="Calibri"/>
              </a:rPr>
              <a:t>radiation </a:t>
            </a:r>
            <a:r>
              <a:rPr sz="3200" dirty="0">
                <a:solidFill>
                  <a:srgbClr val="001F5F"/>
                </a:solidFill>
                <a:latin typeface="Calibri"/>
                <a:cs typeface="Calibri"/>
              </a:rPr>
              <a:t>is </a:t>
            </a:r>
            <a:r>
              <a:rPr sz="3200" spc="-10" dirty="0">
                <a:solidFill>
                  <a:srgbClr val="001F5F"/>
                </a:solidFill>
                <a:latin typeface="Calibri"/>
                <a:cs typeface="Calibri"/>
              </a:rPr>
              <a:t>everywhere </a:t>
            </a:r>
            <a:r>
              <a:rPr sz="3200" spc="-5" dirty="0">
                <a:solidFill>
                  <a:srgbClr val="001F5F"/>
                </a:solidFill>
                <a:latin typeface="Calibri"/>
                <a:cs typeface="Calibri"/>
              </a:rPr>
              <a:t>(</a:t>
            </a:r>
            <a:r>
              <a:rPr sz="3200" spc="-5" dirty="0" err="1" smtClean="0">
                <a:solidFill>
                  <a:srgbClr val="001F5F"/>
                </a:solidFill>
                <a:latin typeface="Calibri"/>
                <a:cs typeface="Calibri"/>
              </a:rPr>
              <a:t>ubiquitousin</a:t>
            </a:r>
            <a:r>
              <a:rPr sz="3200" spc="-5" dirty="0" smtClean="0">
                <a:solidFill>
                  <a:srgbClr val="001F5F"/>
                </a:solidFill>
                <a:latin typeface="Calibri"/>
                <a:cs typeface="Calibri"/>
              </a:rPr>
              <a:t> </a:t>
            </a:r>
            <a:r>
              <a:rPr sz="3200" spc="-10" dirty="0">
                <a:solidFill>
                  <a:srgbClr val="001F5F"/>
                </a:solidFill>
                <a:latin typeface="Calibri"/>
                <a:cs typeface="Calibri"/>
              </a:rPr>
              <a:t>our </a:t>
            </a:r>
            <a:r>
              <a:rPr sz="3200" spc="-5" dirty="0">
                <a:solidFill>
                  <a:srgbClr val="001F5F"/>
                </a:solidFill>
                <a:latin typeface="Calibri"/>
                <a:cs typeface="Calibri"/>
              </a:rPr>
              <a:t> </a:t>
            </a:r>
            <a:r>
              <a:rPr sz="3200" spc="-15" dirty="0">
                <a:solidFill>
                  <a:srgbClr val="001F5F"/>
                </a:solidFill>
                <a:latin typeface="Calibri"/>
                <a:cs typeface="Calibri"/>
              </a:rPr>
              <a:t>environment</a:t>
            </a:r>
            <a:r>
              <a:rPr sz="3200" spc="-15" dirty="0" smtClean="0">
                <a:solidFill>
                  <a:srgbClr val="001F5F"/>
                </a:solidFill>
                <a:latin typeface="Calibri"/>
                <a:cs typeface="Calibri"/>
              </a:rPr>
              <a:t>.</a:t>
            </a:r>
            <a:endParaRPr lang="en-US" sz="3200" spc="-5" dirty="0">
              <a:solidFill>
                <a:srgbClr val="001F5F"/>
              </a:solidFill>
              <a:cs typeface="Calibri"/>
            </a:endParaRPr>
          </a:p>
          <a:p>
            <a:pPr marL="12700" marR="5080" lvl="0" algn="just" rtl="0">
              <a:lnSpc>
                <a:spcPct val="90000"/>
              </a:lnSpc>
            </a:pPr>
            <a:r>
              <a:rPr lang="ar-JO" sz="3200" dirty="0">
                <a:solidFill>
                  <a:prstClr val="black"/>
                </a:solidFill>
              </a:rPr>
              <a:t>الإشعاع الطبيعي موجود في كل مكان (في كل مكان في بيئتنا</a:t>
            </a:r>
            <a:endParaRPr sz="3200" dirty="0">
              <a:latin typeface="Calibri"/>
              <a:cs typeface="Calibri"/>
            </a:endParaRPr>
          </a:p>
          <a:p>
            <a:pPr algn="l" rtl="0">
              <a:lnSpc>
                <a:spcPct val="100000"/>
              </a:lnSpc>
              <a:spcBef>
                <a:spcPts val="35"/>
              </a:spcBef>
            </a:pPr>
            <a:endParaRPr sz="4400" dirty="0">
              <a:latin typeface="Calibri"/>
              <a:cs typeface="Calibri"/>
            </a:endParaRPr>
          </a:p>
          <a:p>
            <a:pPr marL="12700" marR="5080" algn="just" rtl="0">
              <a:lnSpc>
                <a:spcPct val="90000"/>
              </a:lnSpc>
            </a:pPr>
            <a:r>
              <a:rPr sz="3200" spc="-5" dirty="0">
                <a:solidFill>
                  <a:srgbClr val="001F5F"/>
                </a:solidFill>
                <a:latin typeface="Calibri"/>
                <a:cs typeface="Calibri"/>
              </a:rPr>
              <a:t>Radiation</a:t>
            </a:r>
            <a:r>
              <a:rPr sz="3200" dirty="0">
                <a:solidFill>
                  <a:srgbClr val="001F5F"/>
                </a:solidFill>
                <a:latin typeface="Calibri"/>
                <a:cs typeface="Calibri"/>
              </a:rPr>
              <a:t> </a:t>
            </a:r>
            <a:r>
              <a:rPr sz="3200" spc="-10" dirty="0">
                <a:solidFill>
                  <a:srgbClr val="001F5F"/>
                </a:solidFill>
                <a:latin typeface="Calibri"/>
                <a:cs typeface="Calibri"/>
              </a:rPr>
              <a:t>comes</a:t>
            </a:r>
            <a:r>
              <a:rPr sz="3200" spc="-5" dirty="0">
                <a:solidFill>
                  <a:srgbClr val="001F5F"/>
                </a:solidFill>
                <a:latin typeface="Calibri"/>
                <a:cs typeface="Calibri"/>
              </a:rPr>
              <a:t> </a:t>
            </a:r>
            <a:r>
              <a:rPr sz="3200" spc="-15" dirty="0">
                <a:solidFill>
                  <a:srgbClr val="001F5F"/>
                </a:solidFill>
                <a:latin typeface="Calibri"/>
                <a:cs typeface="Calibri"/>
              </a:rPr>
              <a:t>from</a:t>
            </a:r>
            <a:r>
              <a:rPr sz="3200" spc="-10" dirty="0">
                <a:solidFill>
                  <a:srgbClr val="001F5F"/>
                </a:solidFill>
                <a:latin typeface="Calibri"/>
                <a:cs typeface="Calibri"/>
              </a:rPr>
              <a:t> </a:t>
            </a:r>
            <a:r>
              <a:rPr sz="3200" spc="-5" dirty="0">
                <a:solidFill>
                  <a:srgbClr val="001F5F"/>
                </a:solidFill>
                <a:latin typeface="Calibri"/>
                <a:cs typeface="Calibri"/>
              </a:rPr>
              <a:t>space</a:t>
            </a:r>
            <a:r>
              <a:rPr sz="3200" dirty="0">
                <a:solidFill>
                  <a:srgbClr val="001F5F"/>
                </a:solidFill>
                <a:latin typeface="Calibri"/>
                <a:cs typeface="Calibri"/>
              </a:rPr>
              <a:t> (i.e.,</a:t>
            </a:r>
            <a:r>
              <a:rPr sz="3200" spc="5" dirty="0">
                <a:solidFill>
                  <a:srgbClr val="001F5F"/>
                </a:solidFill>
                <a:latin typeface="Calibri"/>
                <a:cs typeface="Calibri"/>
              </a:rPr>
              <a:t> </a:t>
            </a:r>
            <a:r>
              <a:rPr sz="3200" spc="-10" dirty="0">
                <a:solidFill>
                  <a:srgbClr val="001F5F"/>
                </a:solidFill>
                <a:latin typeface="Calibri"/>
                <a:cs typeface="Calibri"/>
              </a:rPr>
              <a:t>cosmic</a:t>
            </a:r>
            <a:r>
              <a:rPr sz="3200" spc="-5" dirty="0">
                <a:solidFill>
                  <a:srgbClr val="001F5F"/>
                </a:solidFill>
                <a:latin typeface="Calibri"/>
                <a:cs typeface="Calibri"/>
              </a:rPr>
              <a:t> </a:t>
            </a:r>
            <a:r>
              <a:rPr sz="3200" spc="-30" dirty="0">
                <a:solidFill>
                  <a:srgbClr val="001F5F"/>
                </a:solidFill>
                <a:latin typeface="Calibri"/>
                <a:cs typeface="Calibri"/>
              </a:rPr>
              <a:t>rays)</a:t>
            </a:r>
            <a:r>
              <a:rPr sz="3200" spc="-25" dirty="0">
                <a:solidFill>
                  <a:srgbClr val="001F5F"/>
                </a:solidFill>
                <a:latin typeface="Calibri"/>
                <a:cs typeface="Calibri"/>
              </a:rPr>
              <a:t> </a:t>
            </a:r>
            <a:r>
              <a:rPr sz="3200" dirty="0">
                <a:solidFill>
                  <a:srgbClr val="001F5F"/>
                </a:solidFill>
                <a:latin typeface="Calibri"/>
                <a:cs typeface="Calibri"/>
              </a:rPr>
              <a:t>and</a:t>
            </a:r>
            <a:r>
              <a:rPr sz="3200" spc="5" dirty="0">
                <a:solidFill>
                  <a:srgbClr val="001F5F"/>
                </a:solidFill>
                <a:latin typeface="Calibri"/>
                <a:cs typeface="Calibri"/>
              </a:rPr>
              <a:t> </a:t>
            </a:r>
            <a:r>
              <a:rPr sz="3200" spc="-20" dirty="0">
                <a:solidFill>
                  <a:srgbClr val="001F5F"/>
                </a:solidFill>
                <a:latin typeface="Calibri"/>
                <a:cs typeface="Calibri"/>
              </a:rPr>
              <a:t>from </a:t>
            </a:r>
            <a:r>
              <a:rPr sz="3200" spc="-15" dirty="0">
                <a:solidFill>
                  <a:srgbClr val="001F5F"/>
                </a:solidFill>
                <a:latin typeface="Calibri"/>
                <a:cs typeface="Calibri"/>
              </a:rPr>
              <a:t> </a:t>
            </a:r>
            <a:r>
              <a:rPr sz="3200" spc="-10" dirty="0">
                <a:solidFill>
                  <a:srgbClr val="001F5F"/>
                </a:solidFill>
                <a:latin typeface="Calibri"/>
                <a:cs typeface="Calibri"/>
              </a:rPr>
              <a:t>naturally</a:t>
            </a:r>
            <a:r>
              <a:rPr sz="3200" spc="-5" dirty="0">
                <a:solidFill>
                  <a:srgbClr val="001F5F"/>
                </a:solidFill>
                <a:latin typeface="Calibri"/>
                <a:cs typeface="Calibri"/>
              </a:rPr>
              <a:t> occurring</a:t>
            </a:r>
            <a:r>
              <a:rPr sz="3200" dirty="0">
                <a:solidFill>
                  <a:srgbClr val="001F5F"/>
                </a:solidFill>
                <a:latin typeface="Calibri"/>
                <a:cs typeface="Calibri"/>
              </a:rPr>
              <a:t> </a:t>
            </a:r>
            <a:r>
              <a:rPr sz="3200" spc="-10" dirty="0">
                <a:solidFill>
                  <a:srgbClr val="001F5F"/>
                </a:solidFill>
                <a:latin typeface="Calibri"/>
                <a:cs typeface="Calibri"/>
              </a:rPr>
              <a:t>radioactive</a:t>
            </a:r>
            <a:r>
              <a:rPr sz="3200" spc="-5" dirty="0">
                <a:solidFill>
                  <a:srgbClr val="001F5F"/>
                </a:solidFill>
                <a:latin typeface="Calibri"/>
                <a:cs typeface="Calibri"/>
              </a:rPr>
              <a:t> </a:t>
            </a:r>
            <a:r>
              <a:rPr sz="3200" spc="-10" dirty="0">
                <a:solidFill>
                  <a:srgbClr val="001F5F"/>
                </a:solidFill>
                <a:latin typeface="Calibri"/>
                <a:cs typeface="Calibri"/>
              </a:rPr>
              <a:t>materials</a:t>
            </a:r>
            <a:r>
              <a:rPr sz="3200" spc="-5" dirty="0">
                <a:solidFill>
                  <a:srgbClr val="001F5F"/>
                </a:solidFill>
                <a:latin typeface="Calibri"/>
                <a:cs typeface="Calibri"/>
              </a:rPr>
              <a:t> </a:t>
            </a:r>
            <a:r>
              <a:rPr sz="3200" spc="-10" dirty="0">
                <a:solidFill>
                  <a:srgbClr val="001F5F"/>
                </a:solidFill>
                <a:latin typeface="Calibri"/>
                <a:cs typeface="Calibri"/>
              </a:rPr>
              <a:t>contained</a:t>
            </a:r>
            <a:r>
              <a:rPr sz="3200" spc="-5" dirty="0">
                <a:solidFill>
                  <a:srgbClr val="001F5F"/>
                </a:solidFill>
                <a:latin typeface="Calibri"/>
                <a:cs typeface="Calibri"/>
              </a:rPr>
              <a:t> </a:t>
            </a:r>
            <a:r>
              <a:rPr sz="3200" dirty="0">
                <a:solidFill>
                  <a:srgbClr val="001F5F"/>
                </a:solidFill>
                <a:latin typeface="Calibri"/>
                <a:cs typeface="Calibri"/>
              </a:rPr>
              <a:t>in</a:t>
            </a:r>
            <a:r>
              <a:rPr sz="3200" spc="720" dirty="0">
                <a:solidFill>
                  <a:srgbClr val="001F5F"/>
                </a:solidFill>
                <a:latin typeface="Calibri"/>
                <a:cs typeface="Calibri"/>
              </a:rPr>
              <a:t> </a:t>
            </a:r>
            <a:r>
              <a:rPr sz="3200" dirty="0">
                <a:solidFill>
                  <a:srgbClr val="001F5F"/>
                </a:solidFill>
                <a:latin typeface="Calibri"/>
                <a:cs typeface="Calibri"/>
              </a:rPr>
              <a:t>the </a:t>
            </a:r>
            <a:r>
              <a:rPr sz="3200" spc="5" dirty="0">
                <a:solidFill>
                  <a:srgbClr val="001F5F"/>
                </a:solidFill>
                <a:latin typeface="Calibri"/>
                <a:cs typeface="Calibri"/>
              </a:rPr>
              <a:t> </a:t>
            </a:r>
            <a:r>
              <a:rPr sz="3200" dirty="0">
                <a:solidFill>
                  <a:srgbClr val="001F5F"/>
                </a:solidFill>
                <a:latin typeface="Calibri"/>
                <a:cs typeface="Calibri"/>
              </a:rPr>
              <a:t>earth</a:t>
            </a:r>
            <a:r>
              <a:rPr sz="3200" spc="-10" dirty="0">
                <a:solidFill>
                  <a:srgbClr val="001F5F"/>
                </a:solidFill>
                <a:latin typeface="Calibri"/>
                <a:cs typeface="Calibri"/>
              </a:rPr>
              <a:t> </a:t>
            </a:r>
            <a:r>
              <a:rPr sz="3200" dirty="0">
                <a:solidFill>
                  <a:srgbClr val="001F5F"/>
                </a:solidFill>
                <a:latin typeface="Calibri"/>
                <a:cs typeface="Calibri"/>
              </a:rPr>
              <a:t>and</a:t>
            </a:r>
            <a:r>
              <a:rPr sz="3200" spc="15" dirty="0">
                <a:solidFill>
                  <a:srgbClr val="001F5F"/>
                </a:solidFill>
                <a:latin typeface="Calibri"/>
                <a:cs typeface="Calibri"/>
              </a:rPr>
              <a:t> </a:t>
            </a:r>
            <a:r>
              <a:rPr sz="3200" spc="-5" dirty="0">
                <a:solidFill>
                  <a:srgbClr val="001F5F"/>
                </a:solidFill>
                <a:latin typeface="Calibri"/>
                <a:cs typeface="Calibri"/>
              </a:rPr>
              <a:t>in</a:t>
            </a:r>
            <a:r>
              <a:rPr sz="3200" spc="5" dirty="0">
                <a:solidFill>
                  <a:srgbClr val="001F5F"/>
                </a:solidFill>
                <a:latin typeface="Calibri"/>
                <a:cs typeface="Calibri"/>
              </a:rPr>
              <a:t> </a:t>
            </a:r>
            <a:r>
              <a:rPr sz="3200" spc="-5" dirty="0">
                <a:solidFill>
                  <a:srgbClr val="001F5F"/>
                </a:solidFill>
                <a:latin typeface="Calibri"/>
                <a:cs typeface="Calibri"/>
              </a:rPr>
              <a:t>living</a:t>
            </a:r>
            <a:r>
              <a:rPr sz="3200" spc="20" dirty="0">
                <a:solidFill>
                  <a:srgbClr val="001F5F"/>
                </a:solidFill>
                <a:latin typeface="Calibri"/>
                <a:cs typeface="Calibri"/>
              </a:rPr>
              <a:t> </a:t>
            </a:r>
            <a:r>
              <a:rPr sz="3200" spc="-5" dirty="0" smtClean="0">
                <a:solidFill>
                  <a:srgbClr val="001F5F"/>
                </a:solidFill>
                <a:latin typeface="Calibri"/>
                <a:cs typeface="Calibri"/>
              </a:rPr>
              <a:t>things</a:t>
            </a:r>
            <a:endParaRPr lang="ar-JO" sz="3200" spc="-5" dirty="0" smtClean="0">
              <a:solidFill>
                <a:srgbClr val="001F5F"/>
              </a:solidFill>
              <a:latin typeface="Calibri"/>
              <a:cs typeface="Calibri"/>
            </a:endParaRPr>
          </a:p>
          <a:p>
            <a:pPr marL="12700" marR="5080" algn="just">
              <a:lnSpc>
                <a:spcPct val="90000"/>
              </a:lnSpc>
            </a:pPr>
            <a:r>
              <a:rPr sz="3200" spc="-5" dirty="0" smtClean="0">
                <a:solidFill>
                  <a:srgbClr val="001F5F"/>
                </a:solidFill>
                <a:latin typeface="Calibri"/>
                <a:cs typeface="Calibri"/>
              </a:rPr>
              <a:t>.</a:t>
            </a:r>
            <a:r>
              <a:rPr lang="ar-JO" sz="3200" dirty="0" smtClean="0"/>
              <a:t>. يأتي الإشعاع من الفضاء (أي الأشعة الكونية)</a:t>
            </a:r>
          </a:p>
          <a:p>
            <a:pPr marL="12700" marR="5080" algn="just">
              <a:lnSpc>
                <a:spcPct val="90000"/>
              </a:lnSpc>
            </a:pPr>
            <a:r>
              <a:rPr lang="ar-JO" sz="3200" dirty="0" smtClean="0"/>
              <a:t> ومن المواد المشعة الطبيعية الموجودة في الأرض وفي الكائنات الحية</a:t>
            </a:r>
            <a:endParaRPr sz="3200"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chemeClr val="bg1"/>
          </a:solidFill>
        </p:spPr>
        <p:txBody>
          <a:bodyPr wrap="square" lIns="0" tIns="0" rIns="0" bIns="0" rtlCol="0"/>
          <a:lstStyle/>
          <a:p>
            <a:endParaRPr/>
          </a:p>
        </p:txBody>
      </p:sp>
      <p:sp>
        <p:nvSpPr>
          <p:cNvPr id="3" name="object 3"/>
          <p:cNvSpPr txBox="1">
            <a:spLocks noGrp="1"/>
          </p:cNvSpPr>
          <p:nvPr>
            <p:ph type="title"/>
          </p:nvPr>
        </p:nvSpPr>
        <p:spPr>
          <a:xfrm>
            <a:off x="838200" y="902208"/>
            <a:ext cx="10515600" cy="788035"/>
          </a:xfrm>
          <a:prstGeom prst="rect">
            <a:avLst/>
          </a:prstGeom>
          <a:solidFill>
            <a:srgbClr val="FFFFFF"/>
          </a:solidFill>
        </p:spPr>
        <p:txBody>
          <a:bodyPr vert="horz" wrap="square" lIns="0" tIns="26670" rIns="0" bIns="0" rtlCol="0">
            <a:spAutoFit/>
          </a:bodyPr>
          <a:lstStyle/>
          <a:p>
            <a:pPr marL="91440">
              <a:lnSpc>
                <a:spcPct val="100000"/>
              </a:lnSpc>
              <a:spcBef>
                <a:spcPts val="210"/>
              </a:spcBef>
            </a:pPr>
            <a:r>
              <a:rPr dirty="0"/>
              <a:t>Effects</a:t>
            </a:r>
            <a:r>
              <a:rPr spc="10" dirty="0"/>
              <a:t> </a:t>
            </a:r>
            <a:r>
              <a:rPr spc="-5" dirty="0"/>
              <a:t>on</a:t>
            </a:r>
            <a:r>
              <a:rPr spc="-15" dirty="0"/>
              <a:t> </a:t>
            </a:r>
            <a:r>
              <a:rPr spc="-5" dirty="0"/>
              <a:t>Lens</a:t>
            </a:r>
            <a:r>
              <a:rPr spc="-10" dirty="0"/>
              <a:t> </a:t>
            </a:r>
            <a:r>
              <a:rPr spc="-5" dirty="0"/>
              <a:t>of</a:t>
            </a:r>
            <a:r>
              <a:rPr spc="229" dirty="0"/>
              <a:t> </a:t>
            </a:r>
            <a:r>
              <a:rPr spc="-5" dirty="0"/>
              <a:t>the</a:t>
            </a:r>
            <a:r>
              <a:rPr spc="-15" dirty="0"/>
              <a:t> </a:t>
            </a:r>
            <a:r>
              <a:rPr spc="-20" dirty="0"/>
              <a:t>eyes:</a:t>
            </a:r>
          </a:p>
        </p:txBody>
      </p:sp>
      <p:sp>
        <p:nvSpPr>
          <p:cNvPr id="4" name="object 4"/>
          <p:cNvSpPr/>
          <p:nvPr/>
        </p:nvSpPr>
        <p:spPr>
          <a:xfrm>
            <a:off x="838200" y="1825751"/>
            <a:ext cx="10515600" cy="1984375"/>
          </a:xfrm>
          <a:custGeom>
            <a:avLst/>
            <a:gdLst/>
            <a:ahLst/>
            <a:cxnLst/>
            <a:rect l="l" t="t" r="r" b="b"/>
            <a:pathLst>
              <a:path w="10515600" h="1984375">
                <a:moveTo>
                  <a:pt x="10515600" y="0"/>
                </a:moveTo>
                <a:lnTo>
                  <a:pt x="0" y="0"/>
                </a:lnTo>
                <a:lnTo>
                  <a:pt x="0" y="1984248"/>
                </a:lnTo>
                <a:lnTo>
                  <a:pt x="10515600" y="1984248"/>
                </a:lnTo>
                <a:lnTo>
                  <a:pt x="10515600" y="0"/>
                </a:lnTo>
                <a:close/>
              </a:path>
            </a:pathLst>
          </a:custGeom>
          <a:solidFill>
            <a:srgbClr val="FFFFFF"/>
          </a:solidFill>
        </p:spPr>
        <p:txBody>
          <a:bodyPr wrap="square" lIns="0" tIns="0" rIns="0" bIns="0" rtlCol="0"/>
          <a:lstStyle/>
          <a:p>
            <a:endParaRPr/>
          </a:p>
        </p:txBody>
      </p:sp>
      <p:sp>
        <p:nvSpPr>
          <p:cNvPr id="5" name="object 5"/>
          <p:cNvSpPr txBox="1"/>
          <p:nvPr/>
        </p:nvSpPr>
        <p:spPr>
          <a:xfrm>
            <a:off x="929639" y="1784350"/>
            <a:ext cx="10346055" cy="2120708"/>
          </a:xfrm>
          <a:prstGeom prst="rect">
            <a:avLst/>
          </a:prstGeom>
        </p:spPr>
        <p:txBody>
          <a:bodyPr vert="horz" wrap="square" lIns="0" tIns="61594" rIns="0" bIns="0" rtlCol="0">
            <a:spAutoFit/>
          </a:bodyPr>
          <a:lstStyle/>
          <a:p>
            <a:pPr marR="5080" algn="just" rtl="0">
              <a:lnSpc>
                <a:spcPct val="90000"/>
              </a:lnSpc>
              <a:spcBef>
                <a:spcPts val="484"/>
              </a:spcBef>
            </a:pPr>
            <a:r>
              <a:rPr sz="2400" spc="-20" dirty="0">
                <a:solidFill>
                  <a:srgbClr val="001F5F"/>
                </a:solidFill>
                <a:latin typeface="Calibri"/>
                <a:cs typeface="Calibri"/>
              </a:rPr>
              <a:t>Posterior</a:t>
            </a:r>
            <a:r>
              <a:rPr sz="2400" spc="-15" dirty="0">
                <a:solidFill>
                  <a:srgbClr val="001F5F"/>
                </a:solidFill>
                <a:latin typeface="Calibri"/>
                <a:cs typeface="Calibri"/>
              </a:rPr>
              <a:t> </a:t>
            </a:r>
            <a:r>
              <a:rPr sz="2400" spc="-5" dirty="0">
                <a:solidFill>
                  <a:srgbClr val="001F5F"/>
                </a:solidFill>
                <a:latin typeface="Calibri"/>
                <a:cs typeface="Calibri"/>
              </a:rPr>
              <a:t>sub</a:t>
            </a:r>
            <a:r>
              <a:rPr sz="2400" dirty="0">
                <a:solidFill>
                  <a:srgbClr val="001F5F"/>
                </a:solidFill>
                <a:latin typeface="Calibri"/>
                <a:cs typeface="Calibri"/>
              </a:rPr>
              <a:t> </a:t>
            </a:r>
            <a:r>
              <a:rPr sz="2400" spc="-10" dirty="0">
                <a:solidFill>
                  <a:srgbClr val="001F5F"/>
                </a:solidFill>
                <a:latin typeface="Calibri"/>
                <a:cs typeface="Calibri"/>
              </a:rPr>
              <a:t>capsular</a:t>
            </a:r>
            <a:r>
              <a:rPr sz="2400" spc="-5" dirty="0">
                <a:solidFill>
                  <a:srgbClr val="001F5F"/>
                </a:solidFill>
                <a:latin typeface="Calibri"/>
                <a:cs typeface="Calibri"/>
              </a:rPr>
              <a:t> </a:t>
            </a:r>
            <a:r>
              <a:rPr sz="2400" dirty="0">
                <a:solidFill>
                  <a:srgbClr val="001F5F"/>
                </a:solidFill>
                <a:latin typeface="Calibri"/>
                <a:cs typeface="Calibri"/>
              </a:rPr>
              <a:t>opacity</a:t>
            </a:r>
            <a:r>
              <a:rPr sz="2400" spc="5" dirty="0">
                <a:solidFill>
                  <a:srgbClr val="001F5F"/>
                </a:solidFill>
                <a:latin typeface="Calibri"/>
                <a:cs typeface="Calibri"/>
              </a:rPr>
              <a:t> </a:t>
            </a:r>
            <a:r>
              <a:rPr sz="2400" spc="-10" dirty="0">
                <a:solidFill>
                  <a:srgbClr val="001F5F"/>
                </a:solidFill>
                <a:latin typeface="Calibri"/>
                <a:cs typeface="Calibri"/>
              </a:rPr>
              <a:t>can</a:t>
            </a:r>
            <a:r>
              <a:rPr sz="2400" spc="705" dirty="0">
                <a:solidFill>
                  <a:srgbClr val="001F5F"/>
                </a:solidFill>
                <a:latin typeface="Calibri"/>
                <a:cs typeface="Calibri"/>
              </a:rPr>
              <a:t> </a:t>
            </a:r>
            <a:r>
              <a:rPr sz="2400" spc="-5" dirty="0">
                <a:solidFill>
                  <a:srgbClr val="001F5F"/>
                </a:solidFill>
                <a:latin typeface="Calibri"/>
                <a:cs typeface="Calibri"/>
              </a:rPr>
              <a:t>be</a:t>
            </a:r>
            <a:r>
              <a:rPr sz="2400" spc="715" dirty="0">
                <a:solidFill>
                  <a:srgbClr val="001F5F"/>
                </a:solidFill>
                <a:latin typeface="Calibri"/>
                <a:cs typeface="Calibri"/>
              </a:rPr>
              <a:t> </a:t>
            </a:r>
            <a:r>
              <a:rPr sz="2400" spc="-15" dirty="0">
                <a:solidFill>
                  <a:srgbClr val="001F5F"/>
                </a:solidFill>
                <a:latin typeface="Calibri"/>
                <a:cs typeface="Calibri"/>
              </a:rPr>
              <a:t>detected </a:t>
            </a:r>
            <a:r>
              <a:rPr sz="2400" spc="-10" dirty="0">
                <a:solidFill>
                  <a:srgbClr val="001F5F"/>
                </a:solidFill>
                <a:latin typeface="Calibri"/>
                <a:cs typeface="Calibri"/>
              </a:rPr>
              <a:t> microscopically </a:t>
            </a:r>
            <a:r>
              <a:rPr sz="2400" spc="-15" dirty="0">
                <a:solidFill>
                  <a:srgbClr val="001F5F"/>
                </a:solidFill>
                <a:latin typeface="Calibri"/>
                <a:cs typeface="Calibri"/>
              </a:rPr>
              <a:t>after </a:t>
            </a:r>
            <a:r>
              <a:rPr sz="2400" dirty="0">
                <a:solidFill>
                  <a:srgbClr val="001F5F"/>
                </a:solidFill>
                <a:latin typeface="Calibri"/>
                <a:cs typeface="Calibri"/>
              </a:rPr>
              <a:t>a </a:t>
            </a:r>
            <a:r>
              <a:rPr sz="2400" spc="-5" dirty="0">
                <a:solidFill>
                  <a:srgbClr val="001F5F"/>
                </a:solidFill>
                <a:latin typeface="Calibri"/>
                <a:cs typeface="Calibri"/>
              </a:rPr>
              <a:t>dose </a:t>
            </a:r>
            <a:r>
              <a:rPr sz="2400" dirty="0">
                <a:solidFill>
                  <a:srgbClr val="001F5F"/>
                </a:solidFill>
                <a:latin typeface="Calibri"/>
                <a:cs typeface="Calibri"/>
              </a:rPr>
              <a:t>of </a:t>
            </a:r>
            <a:r>
              <a:rPr sz="2400" spc="-10" dirty="0">
                <a:solidFill>
                  <a:srgbClr val="001F5F"/>
                </a:solidFill>
                <a:latin typeface="Calibri"/>
                <a:cs typeface="Calibri"/>
              </a:rPr>
              <a:t>1SV </a:t>
            </a:r>
            <a:r>
              <a:rPr sz="2400" dirty="0">
                <a:solidFill>
                  <a:srgbClr val="001F5F"/>
                </a:solidFill>
                <a:latin typeface="Calibri"/>
                <a:cs typeface="Calibri"/>
              </a:rPr>
              <a:t>a </a:t>
            </a:r>
            <a:r>
              <a:rPr sz="2400" spc="-5" dirty="0">
                <a:solidFill>
                  <a:srgbClr val="001F5F"/>
                </a:solidFill>
                <a:latin typeface="Calibri"/>
                <a:cs typeface="Calibri"/>
              </a:rPr>
              <a:t>single brief </a:t>
            </a:r>
            <a:r>
              <a:rPr sz="2400" spc="-15" dirty="0">
                <a:solidFill>
                  <a:srgbClr val="001F5F"/>
                </a:solidFill>
                <a:latin typeface="Calibri"/>
                <a:cs typeface="Calibri"/>
              </a:rPr>
              <a:t>exposure. </a:t>
            </a:r>
            <a:r>
              <a:rPr sz="2400" spc="-5" dirty="0">
                <a:solidFill>
                  <a:srgbClr val="001F5F"/>
                </a:solidFill>
                <a:latin typeface="Calibri"/>
                <a:cs typeface="Calibri"/>
              </a:rPr>
              <a:t>But </a:t>
            </a:r>
            <a:r>
              <a:rPr sz="2400" spc="-710" dirty="0">
                <a:solidFill>
                  <a:srgbClr val="001F5F"/>
                </a:solidFill>
                <a:latin typeface="Calibri"/>
                <a:cs typeface="Calibri"/>
              </a:rPr>
              <a:t> </a:t>
            </a:r>
            <a:r>
              <a:rPr sz="2400" dirty="0">
                <a:solidFill>
                  <a:srgbClr val="001F5F"/>
                </a:solidFill>
                <a:latin typeface="Calibri"/>
                <a:cs typeface="Calibri"/>
              </a:rPr>
              <a:t>the </a:t>
            </a:r>
            <a:r>
              <a:rPr sz="2400" spc="-10" dirty="0">
                <a:solidFill>
                  <a:srgbClr val="001F5F"/>
                </a:solidFill>
                <a:latin typeface="Calibri"/>
                <a:cs typeface="Calibri"/>
              </a:rPr>
              <a:t>threshold </a:t>
            </a:r>
            <a:r>
              <a:rPr sz="2400" spc="-30" dirty="0">
                <a:solidFill>
                  <a:srgbClr val="001F5F"/>
                </a:solidFill>
                <a:latin typeface="Calibri"/>
                <a:cs typeface="Calibri"/>
              </a:rPr>
              <a:t>for </a:t>
            </a:r>
            <a:r>
              <a:rPr sz="2400" dirty="0">
                <a:solidFill>
                  <a:srgbClr val="001F5F"/>
                </a:solidFill>
                <a:latin typeface="Calibri"/>
                <a:cs typeface="Calibri"/>
              </a:rPr>
              <a:t>a </a:t>
            </a:r>
            <a:r>
              <a:rPr sz="2400" spc="-5" dirty="0">
                <a:solidFill>
                  <a:srgbClr val="001F5F"/>
                </a:solidFill>
                <a:latin typeface="Calibri"/>
                <a:cs typeface="Calibri"/>
              </a:rPr>
              <a:t>vision, </a:t>
            </a:r>
            <a:r>
              <a:rPr sz="2400" dirty="0">
                <a:solidFill>
                  <a:srgbClr val="001F5F"/>
                </a:solidFill>
                <a:latin typeface="Calibri"/>
                <a:cs typeface="Calibri"/>
              </a:rPr>
              <a:t>impairing </a:t>
            </a:r>
            <a:r>
              <a:rPr sz="2400" spc="-25" dirty="0">
                <a:solidFill>
                  <a:srgbClr val="001F5F"/>
                </a:solidFill>
                <a:latin typeface="Calibri"/>
                <a:cs typeface="Calibri"/>
              </a:rPr>
              <a:t>cataract </a:t>
            </a:r>
            <a:r>
              <a:rPr sz="2400" spc="-5" dirty="0">
                <a:solidFill>
                  <a:srgbClr val="001F5F"/>
                </a:solidFill>
                <a:latin typeface="Calibri"/>
                <a:cs typeface="Calibri"/>
              </a:rPr>
              <a:t>is </a:t>
            </a:r>
            <a:r>
              <a:rPr sz="2400" spc="-15" dirty="0">
                <a:solidFill>
                  <a:srgbClr val="001F5F"/>
                </a:solidFill>
                <a:latin typeface="Calibri"/>
                <a:cs typeface="Calibri"/>
              </a:rPr>
              <a:t>estimated </a:t>
            </a:r>
            <a:r>
              <a:rPr sz="2400" spc="-30" dirty="0">
                <a:solidFill>
                  <a:srgbClr val="001F5F"/>
                </a:solidFill>
                <a:latin typeface="Calibri"/>
                <a:cs typeface="Calibri"/>
              </a:rPr>
              <a:t>to </a:t>
            </a:r>
            <a:r>
              <a:rPr sz="2400" spc="-25" dirty="0">
                <a:solidFill>
                  <a:srgbClr val="001F5F"/>
                </a:solidFill>
                <a:latin typeface="Calibri"/>
                <a:cs typeface="Calibri"/>
              </a:rPr>
              <a:t> </a:t>
            </a:r>
            <a:r>
              <a:rPr sz="2400" spc="-10" dirty="0">
                <a:solidFill>
                  <a:srgbClr val="001F5F"/>
                </a:solidFill>
                <a:latin typeface="Calibri"/>
                <a:cs typeface="Calibri"/>
              </a:rPr>
              <a:t>vary</a:t>
            </a:r>
            <a:r>
              <a:rPr sz="2400" dirty="0">
                <a:solidFill>
                  <a:srgbClr val="001F5F"/>
                </a:solidFill>
                <a:latin typeface="Calibri"/>
                <a:cs typeface="Calibri"/>
              </a:rPr>
              <a:t> </a:t>
            </a:r>
            <a:r>
              <a:rPr sz="2400" spc="-15" dirty="0">
                <a:solidFill>
                  <a:srgbClr val="001F5F"/>
                </a:solidFill>
                <a:latin typeface="Calibri"/>
                <a:cs typeface="Calibri"/>
              </a:rPr>
              <a:t>from</a:t>
            </a:r>
            <a:r>
              <a:rPr sz="2400" spc="5" dirty="0">
                <a:solidFill>
                  <a:srgbClr val="001F5F"/>
                </a:solidFill>
                <a:latin typeface="Calibri"/>
                <a:cs typeface="Calibri"/>
              </a:rPr>
              <a:t> </a:t>
            </a:r>
            <a:r>
              <a:rPr sz="2400" dirty="0">
                <a:solidFill>
                  <a:srgbClr val="001F5F"/>
                </a:solidFill>
                <a:latin typeface="Calibri"/>
                <a:cs typeface="Calibri"/>
              </a:rPr>
              <a:t>about</a:t>
            </a:r>
            <a:r>
              <a:rPr sz="2400" spc="15" dirty="0">
                <a:solidFill>
                  <a:srgbClr val="001F5F"/>
                </a:solidFill>
                <a:latin typeface="Calibri"/>
                <a:cs typeface="Calibri"/>
              </a:rPr>
              <a:t> </a:t>
            </a:r>
            <a:r>
              <a:rPr sz="2400" dirty="0">
                <a:solidFill>
                  <a:srgbClr val="001F5F"/>
                </a:solidFill>
                <a:latin typeface="Calibri"/>
                <a:cs typeface="Calibri"/>
              </a:rPr>
              <a:t>2</a:t>
            </a:r>
            <a:r>
              <a:rPr sz="2400" spc="-10" dirty="0">
                <a:solidFill>
                  <a:srgbClr val="001F5F"/>
                </a:solidFill>
                <a:latin typeface="Calibri"/>
                <a:cs typeface="Calibri"/>
              </a:rPr>
              <a:t> </a:t>
            </a:r>
            <a:r>
              <a:rPr sz="2400" dirty="0">
                <a:solidFill>
                  <a:srgbClr val="001F5F"/>
                </a:solidFill>
                <a:latin typeface="Calibri"/>
                <a:cs typeface="Calibri"/>
              </a:rPr>
              <a:t>-</a:t>
            </a:r>
            <a:r>
              <a:rPr sz="2400" spc="-5" dirty="0">
                <a:solidFill>
                  <a:srgbClr val="001F5F"/>
                </a:solidFill>
                <a:latin typeface="Calibri"/>
                <a:cs typeface="Calibri"/>
              </a:rPr>
              <a:t> </a:t>
            </a:r>
            <a:r>
              <a:rPr sz="2400" dirty="0">
                <a:solidFill>
                  <a:srgbClr val="001F5F"/>
                </a:solidFill>
                <a:latin typeface="Calibri"/>
                <a:cs typeface="Calibri"/>
              </a:rPr>
              <a:t>4</a:t>
            </a:r>
            <a:r>
              <a:rPr sz="2400" spc="-5" dirty="0">
                <a:solidFill>
                  <a:srgbClr val="001F5F"/>
                </a:solidFill>
                <a:latin typeface="Calibri"/>
                <a:cs typeface="Calibri"/>
              </a:rPr>
              <a:t> </a:t>
            </a:r>
            <a:r>
              <a:rPr sz="2400" spc="-120" dirty="0">
                <a:solidFill>
                  <a:srgbClr val="001F5F"/>
                </a:solidFill>
                <a:latin typeface="Calibri"/>
                <a:cs typeface="Calibri"/>
              </a:rPr>
              <a:t>SV</a:t>
            </a:r>
            <a:r>
              <a:rPr sz="2400" spc="-120" dirty="0" smtClean="0">
                <a:solidFill>
                  <a:srgbClr val="001F5F"/>
                </a:solidFill>
                <a:latin typeface="Calibri"/>
                <a:cs typeface="Calibri"/>
              </a:rPr>
              <a:t>.</a:t>
            </a:r>
            <a:endParaRPr lang="en-US" sz="2400" spc="-120" dirty="0" smtClean="0">
              <a:solidFill>
                <a:srgbClr val="001F5F"/>
              </a:solidFill>
              <a:latin typeface="Calibri"/>
              <a:cs typeface="Calibri"/>
            </a:endParaRPr>
          </a:p>
          <a:p>
            <a:pPr marR="5080" algn="just">
              <a:lnSpc>
                <a:spcPct val="90000"/>
              </a:lnSpc>
              <a:spcBef>
                <a:spcPts val="484"/>
              </a:spcBef>
            </a:pPr>
            <a:r>
              <a:rPr lang="ar-JO" sz="2400" dirty="0"/>
              <a:t/>
            </a:r>
            <a:br>
              <a:rPr lang="ar-JO" sz="2400" dirty="0"/>
            </a:br>
            <a:r>
              <a:rPr lang="ar-JO" sz="2400" dirty="0">
                <a:solidFill>
                  <a:srgbClr val="202124"/>
                </a:solidFill>
                <a:latin typeface="Helvetica Neue"/>
              </a:rPr>
              <a:t>يمكن الكشف عن </a:t>
            </a:r>
            <a:r>
              <a:rPr lang="ar-JO" sz="2400" dirty="0" err="1">
                <a:solidFill>
                  <a:srgbClr val="202124"/>
                </a:solidFill>
                <a:latin typeface="Helvetica Neue"/>
              </a:rPr>
              <a:t>عتامة</a:t>
            </a:r>
            <a:r>
              <a:rPr lang="ar-JO" sz="2400" dirty="0">
                <a:solidFill>
                  <a:srgbClr val="202124"/>
                </a:solidFill>
                <a:latin typeface="Helvetica Neue"/>
              </a:rPr>
              <a:t> المحفظة الخلفية الفرعية مجهريًا بعد جرعة مقدارها 1</a:t>
            </a:r>
            <a:r>
              <a:rPr lang="en-US" sz="2400" dirty="0">
                <a:solidFill>
                  <a:srgbClr val="202124"/>
                </a:solidFill>
                <a:latin typeface="Helvetica Neue"/>
              </a:rPr>
              <a:t>SV </a:t>
            </a:r>
            <a:r>
              <a:rPr lang="ar-JO" sz="2400" dirty="0">
                <a:solidFill>
                  <a:srgbClr val="202124"/>
                </a:solidFill>
                <a:latin typeface="Helvetica Neue"/>
              </a:rPr>
              <a:t>وتعرض قصير واحد. لكن عتبة الرؤية وإعاقة الساد تتراوح من 2 - 4 </a:t>
            </a:r>
            <a:r>
              <a:rPr lang="en-US" sz="2400" dirty="0">
                <a:solidFill>
                  <a:srgbClr val="202124"/>
                </a:solidFill>
                <a:latin typeface="Helvetica Neue"/>
              </a:rPr>
              <a:t>SV</a:t>
            </a:r>
            <a:endParaRPr sz="2400" dirty="0">
              <a:latin typeface="Calibri"/>
              <a:cs typeface="Calibri"/>
            </a:endParaRPr>
          </a:p>
        </p:txBody>
      </p:sp>
      <p:pic>
        <p:nvPicPr>
          <p:cNvPr id="6" name="object 6"/>
          <p:cNvPicPr/>
          <p:nvPr/>
        </p:nvPicPr>
        <p:blipFill>
          <a:blip r:embed="rId2" cstate="print"/>
          <a:stretch>
            <a:fillRect/>
          </a:stretch>
        </p:blipFill>
        <p:spPr>
          <a:xfrm>
            <a:off x="6117336" y="4114800"/>
            <a:ext cx="5236464" cy="2499360"/>
          </a:xfrm>
          <a:prstGeom prst="rect">
            <a:avLst/>
          </a:prstGeom>
        </p:spPr>
      </p:pic>
      <p:pic>
        <p:nvPicPr>
          <p:cNvPr id="7" name="object 7"/>
          <p:cNvPicPr/>
          <p:nvPr/>
        </p:nvPicPr>
        <p:blipFill>
          <a:blip r:embed="rId3" cstate="print"/>
          <a:stretch>
            <a:fillRect/>
          </a:stretch>
        </p:blipFill>
        <p:spPr>
          <a:xfrm>
            <a:off x="838200" y="4116324"/>
            <a:ext cx="4354068" cy="2497836"/>
          </a:xfrm>
          <a:prstGeom prst="rect">
            <a:avLst/>
          </a:prstGeom>
        </p:spPr>
      </p:pic>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p:nvPr/>
        </p:nvSpPr>
        <p:spPr>
          <a:xfrm>
            <a:off x="916939" y="1371600"/>
            <a:ext cx="10360025" cy="5281574"/>
          </a:xfrm>
          <a:prstGeom prst="rect">
            <a:avLst/>
          </a:prstGeom>
        </p:spPr>
        <p:txBody>
          <a:bodyPr vert="horz" wrap="square" lIns="0" tIns="89535" rIns="0" bIns="0" rtlCol="0">
            <a:spAutoFit/>
          </a:bodyPr>
          <a:lstStyle/>
          <a:p>
            <a:pPr marL="12700" algn="l" rtl="0">
              <a:lnSpc>
                <a:spcPct val="100000"/>
              </a:lnSpc>
              <a:spcBef>
                <a:spcPts val="705"/>
              </a:spcBef>
            </a:pPr>
            <a:r>
              <a:rPr sz="3200" spc="-5" dirty="0">
                <a:solidFill>
                  <a:srgbClr val="001F5F"/>
                </a:solidFill>
                <a:latin typeface="Calibri"/>
                <a:cs typeface="Calibri"/>
              </a:rPr>
              <a:t>The</a:t>
            </a:r>
            <a:r>
              <a:rPr sz="3200" dirty="0">
                <a:solidFill>
                  <a:srgbClr val="001F5F"/>
                </a:solidFill>
                <a:latin typeface="Calibri"/>
                <a:cs typeface="Calibri"/>
              </a:rPr>
              <a:t> </a:t>
            </a:r>
            <a:r>
              <a:rPr sz="3200" spc="-10" dirty="0">
                <a:solidFill>
                  <a:srgbClr val="001F5F"/>
                </a:solidFill>
                <a:latin typeface="Calibri"/>
                <a:cs typeface="Calibri"/>
              </a:rPr>
              <a:t>carcinogenic</a:t>
            </a:r>
            <a:r>
              <a:rPr sz="3200" spc="-25" dirty="0">
                <a:solidFill>
                  <a:srgbClr val="001F5F"/>
                </a:solidFill>
                <a:latin typeface="Calibri"/>
                <a:cs typeface="Calibri"/>
              </a:rPr>
              <a:t> effects </a:t>
            </a:r>
            <a:r>
              <a:rPr sz="3200" dirty="0">
                <a:solidFill>
                  <a:srgbClr val="001F5F"/>
                </a:solidFill>
                <a:latin typeface="Calibri"/>
                <a:cs typeface="Calibri"/>
              </a:rPr>
              <a:t>of </a:t>
            </a:r>
            <a:r>
              <a:rPr sz="3200" spc="-10" dirty="0">
                <a:solidFill>
                  <a:srgbClr val="001F5F"/>
                </a:solidFill>
                <a:latin typeface="Calibri"/>
                <a:cs typeface="Calibri"/>
              </a:rPr>
              <a:t>radiation:</a:t>
            </a:r>
            <a:endParaRPr sz="3200" dirty="0">
              <a:latin typeface="Calibri"/>
              <a:cs typeface="Calibri"/>
            </a:endParaRPr>
          </a:p>
          <a:p>
            <a:pPr marL="12700" algn="l" rtl="0">
              <a:lnSpc>
                <a:spcPct val="100000"/>
              </a:lnSpc>
              <a:spcBef>
                <a:spcPts val="615"/>
              </a:spcBef>
            </a:pPr>
            <a:r>
              <a:rPr sz="3200" spc="-15" dirty="0">
                <a:solidFill>
                  <a:srgbClr val="001F5F"/>
                </a:solidFill>
                <a:latin typeface="Calibri"/>
                <a:cs typeface="Calibri"/>
              </a:rPr>
              <a:t>leukemia,</a:t>
            </a:r>
            <a:r>
              <a:rPr sz="3200" spc="5" dirty="0">
                <a:solidFill>
                  <a:srgbClr val="001F5F"/>
                </a:solidFill>
                <a:latin typeface="Calibri"/>
                <a:cs typeface="Calibri"/>
              </a:rPr>
              <a:t> </a:t>
            </a:r>
            <a:r>
              <a:rPr sz="3200" spc="-5" dirty="0">
                <a:solidFill>
                  <a:srgbClr val="001F5F"/>
                </a:solidFill>
                <a:latin typeface="Calibri"/>
                <a:cs typeface="Calibri"/>
              </a:rPr>
              <a:t>cancer</a:t>
            </a:r>
            <a:r>
              <a:rPr sz="3200" spc="-15" dirty="0">
                <a:solidFill>
                  <a:srgbClr val="001F5F"/>
                </a:solidFill>
                <a:latin typeface="Calibri"/>
                <a:cs typeface="Calibri"/>
              </a:rPr>
              <a:t> </a:t>
            </a:r>
            <a:r>
              <a:rPr sz="3200" dirty="0">
                <a:solidFill>
                  <a:srgbClr val="001F5F"/>
                </a:solidFill>
                <a:latin typeface="Calibri"/>
                <a:cs typeface="Calibri"/>
              </a:rPr>
              <a:t>of</a:t>
            </a:r>
            <a:r>
              <a:rPr sz="3200" spc="-5" dirty="0">
                <a:solidFill>
                  <a:srgbClr val="001F5F"/>
                </a:solidFill>
                <a:latin typeface="Calibri"/>
                <a:cs typeface="Calibri"/>
              </a:rPr>
              <a:t> </a:t>
            </a:r>
            <a:r>
              <a:rPr sz="3200" dirty="0">
                <a:solidFill>
                  <a:srgbClr val="001F5F"/>
                </a:solidFill>
                <a:latin typeface="Calibri"/>
                <a:cs typeface="Calibri"/>
              </a:rPr>
              <a:t>the </a:t>
            </a:r>
            <a:r>
              <a:rPr sz="3200" spc="-15" dirty="0">
                <a:solidFill>
                  <a:srgbClr val="001F5F"/>
                </a:solidFill>
                <a:latin typeface="Calibri"/>
                <a:cs typeface="Calibri"/>
              </a:rPr>
              <a:t>breast</a:t>
            </a:r>
            <a:r>
              <a:rPr sz="3200" dirty="0">
                <a:solidFill>
                  <a:srgbClr val="001F5F"/>
                </a:solidFill>
                <a:latin typeface="Calibri"/>
                <a:cs typeface="Calibri"/>
              </a:rPr>
              <a:t> and</a:t>
            </a:r>
            <a:r>
              <a:rPr sz="3200" spc="15" dirty="0">
                <a:solidFill>
                  <a:srgbClr val="001F5F"/>
                </a:solidFill>
                <a:latin typeface="Calibri"/>
                <a:cs typeface="Calibri"/>
              </a:rPr>
              <a:t> </a:t>
            </a:r>
            <a:r>
              <a:rPr sz="3200" spc="-5" dirty="0">
                <a:solidFill>
                  <a:srgbClr val="001F5F"/>
                </a:solidFill>
                <a:latin typeface="Calibri"/>
                <a:cs typeface="Calibri"/>
              </a:rPr>
              <a:t>cancer</a:t>
            </a:r>
            <a:r>
              <a:rPr sz="3200" spc="-30" dirty="0">
                <a:solidFill>
                  <a:srgbClr val="001F5F"/>
                </a:solidFill>
                <a:latin typeface="Calibri"/>
                <a:cs typeface="Calibri"/>
              </a:rPr>
              <a:t> </a:t>
            </a:r>
            <a:r>
              <a:rPr sz="3200" dirty="0">
                <a:solidFill>
                  <a:srgbClr val="001F5F"/>
                </a:solidFill>
                <a:latin typeface="Calibri"/>
                <a:cs typeface="Calibri"/>
              </a:rPr>
              <a:t>of</a:t>
            </a:r>
            <a:r>
              <a:rPr sz="3200" spc="10" dirty="0">
                <a:solidFill>
                  <a:srgbClr val="001F5F"/>
                </a:solidFill>
                <a:latin typeface="Calibri"/>
                <a:cs typeface="Calibri"/>
              </a:rPr>
              <a:t> </a:t>
            </a:r>
            <a:r>
              <a:rPr sz="3200" dirty="0">
                <a:solidFill>
                  <a:srgbClr val="001F5F"/>
                </a:solidFill>
                <a:latin typeface="Calibri"/>
                <a:cs typeface="Calibri"/>
              </a:rPr>
              <a:t>the</a:t>
            </a:r>
            <a:r>
              <a:rPr sz="3200" spc="-5" dirty="0">
                <a:solidFill>
                  <a:srgbClr val="001F5F"/>
                </a:solidFill>
                <a:latin typeface="Calibri"/>
                <a:cs typeface="Calibri"/>
              </a:rPr>
              <a:t> </a:t>
            </a:r>
            <a:r>
              <a:rPr sz="3200" spc="-20" dirty="0">
                <a:solidFill>
                  <a:srgbClr val="001F5F"/>
                </a:solidFill>
                <a:latin typeface="Calibri"/>
                <a:cs typeface="Calibri"/>
              </a:rPr>
              <a:t>thyroid.</a:t>
            </a:r>
            <a:endParaRPr sz="3200" dirty="0">
              <a:latin typeface="Calibri"/>
              <a:cs typeface="Calibri"/>
            </a:endParaRPr>
          </a:p>
          <a:p>
            <a:pPr algn="r">
              <a:lnSpc>
                <a:spcPct val="100000"/>
              </a:lnSpc>
              <a:spcBef>
                <a:spcPts val="10"/>
              </a:spcBef>
            </a:pPr>
            <a:r>
              <a:rPr lang="ar-JO" sz="2400" dirty="0">
                <a:solidFill>
                  <a:prstClr val="black"/>
                </a:solidFill>
              </a:rPr>
              <a:t>التأثيرات المسرطنة للإشعاع: سرطان الدم وسرطان الثدي وسرطان الغدة </a:t>
            </a:r>
            <a:r>
              <a:rPr lang="ar-JO" sz="2400" dirty="0" smtClean="0">
                <a:solidFill>
                  <a:prstClr val="black"/>
                </a:solidFill>
              </a:rPr>
              <a:t>الدرقية</a:t>
            </a:r>
          </a:p>
          <a:p>
            <a:pPr algn="l" rtl="0">
              <a:lnSpc>
                <a:spcPct val="100000"/>
              </a:lnSpc>
              <a:spcBef>
                <a:spcPts val="10"/>
              </a:spcBef>
            </a:pPr>
            <a:endParaRPr sz="4150" dirty="0">
              <a:latin typeface="Calibri"/>
              <a:cs typeface="Calibri"/>
            </a:endParaRPr>
          </a:p>
          <a:p>
            <a:pPr marL="12700" algn="l" rtl="0">
              <a:lnSpc>
                <a:spcPct val="100000"/>
              </a:lnSpc>
            </a:pPr>
            <a:r>
              <a:rPr sz="3200" spc="-5" dirty="0">
                <a:solidFill>
                  <a:srgbClr val="001F5F"/>
                </a:solidFill>
                <a:latin typeface="Calibri"/>
                <a:cs typeface="Calibri"/>
              </a:rPr>
              <a:t>The</a:t>
            </a:r>
            <a:r>
              <a:rPr sz="3200" dirty="0">
                <a:solidFill>
                  <a:srgbClr val="001F5F"/>
                </a:solidFill>
                <a:latin typeface="Calibri"/>
                <a:cs typeface="Calibri"/>
              </a:rPr>
              <a:t> </a:t>
            </a:r>
            <a:r>
              <a:rPr sz="3200" spc="-5" dirty="0">
                <a:solidFill>
                  <a:srgbClr val="001F5F"/>
                </a:solidFill>
                <a:latin typeface="Calibri"/>
                <a:cs typeface="Calibri"/>
              </a:rPr>
              <a:t>scarring </a:t>
            </a:r>
            <a:r>
              <a:rPr sz="3200" spc="-25" dirty="0">
                <a:solidFill>
                  <a:srgbClr val="001F5F"/>
                </a:solidFill>
                <a:latin typeface="Calibri"/>
                <a:cs typeface="Calibri"/>
              </a:rPr>
              <a:t>effects</a:t>
            </a:r>
            <a:r>
              <a:rPr sz="3200" spc="-20" dirty="0">
                <a:solidFill>
                  <a:srgbClr val="001F5F"/>
                </a:solidFill>
                <a:latin typeface="Calibri"/>
                <a:cs typeface="Calibri"/>
              </a:rPr>
              <a:t> </a:t>
            </a:r>
            <a:r>
              <a:rPr sz="3200" spc="-5" dirty="0">
                <a:solidFill>
                  <a:srgbClr val="001F5F"/>
                </a:solidFill>
                <a:latin typeface="Calibri"/>
                <a:cs typeface="Calibri"/>
              </a:rPr>
              <a:t>in</a:t>
            </a:r>
            <a:r>
              <a:rPr sz="3200" spc="10" dirty="0">
                <a:solidFill>
                  <a:srgbClr val="001F5F"/>
                </a:solidFill>
                <a:latin typeface="Calibri"/>
                <a:cs typeface="Calibri"/>
              </a:rPr>
              <a:t> </a:t>
            </a:r>
            <a:r>
              <a:rPr sz="3200" spc="-5" dirty="0">
                <a:solidFill>
                  <a:srgbClr val="001F5F"/>
                </a:solidFill>
                <a:latin typeface="Calibri"/>
                <a:cs typeface="Calibri"/>
              </a:rPr>
              <a:t>other</a:t>
            </a:r>
            <a:r>
              <a:rPr sz="3200" spc="-10" dirty="0">
                <a:solidFill>
                  <a:srgbClr val="001F5F"/>
                </a:solidFill>
                <a:latin typeface="Calibri"/>
                <a:cs typeface="Calibri"/>
              </a:rPr>
              <a:t> </a:t>
            </a:r>
            <a:r>
              <a:rPr sz="3200" spc="-5" dirty="0">
                <a:solidFill>
                  <a:srgbClr val="001F5F"/>
                </a:solidFill>
                <a:latin typeface="Calibri"/>
                <a:cs typeface="Calibri"/>
              </a:rPr>
              <a:t>tissues:</a:t>
            </a:r>
            <a:endParaRPr sz="3200" dirty="0">
              <a:latin typeface="Calibri"/>
              <a:cs typeface="Calibri"/>
            </a:endParaRPr>
          </a:p>
          <a:p>
            <a:pPr marL="12700" marR="5080" indent="91440" algn="l" rtl="0">
              <a:lnSpc>
                <a:spcPts val="3460"/>
              </a:lnSpc>
              <a:spcBef>
                <a:spcPts val="1045"/>
              </a:spcBef>
              <a:tabLst>
                <a:tab pos="1083945" algn="l"/>
                <a:tab pos="2100580" algn="l"/>
                <a:tab pos="2664460" algn="l"/>
                <a:tab pos="4376420" algn="l"/>
                <a:tab pos="6112510" algn="l"/>
                <a:tab pos="6915150" algn="l"/>
                <a:tab pos="7846695" algn="l"/>
                <a:tab pos="8418195" algn="l"/>
              </a:tabLst>
            </a:pPr>
            <a:r>
              <a:rPr sz="3200" spc="-5" dirty="0">
                <a:solidFill>
                  <a:srgbClr val="001F5F"/>
                </a:solidFill>
                <a:latin typeface="Calibri"/>
                <a:cs typeface="Calibri"/>
              </a:rPr>
              <a:t>Hig</a:t>
            </a:r>
            <a:r>
              <a:rPr sz="3200" dirty="0">
                <a:solidFill>
                  <a:srgbClr val="001F5F"/>
                </a:solidFill>
                <a:latin typeface="Calibri"/>
                <a:cs typeface="Calibri"/>
              </a:rPr>
              <a:t>h	</a:t>
            </a:r>
            <a:r>
              <a:rPr sz="3200" spc="-5" dirty="0">
                <a:solidFill>
                  <a:srgbClr val="001F5F"/>
                </a:solidFill>
                <a:latin typeface="Calibri"/>
                <a:cs typeface="Calibri"/>
              </a:rPr>
              <a:t>d</a:t>
            </a:r>
            <a:r>
              <a:rPr sz="3200" spc="5" dirty="0">
                <a:solidFill>
                  <a:srgbClr val="001F5F"/>
                </a:solidFill>
                <a:latin typeface="Calibri"/>
                <a:cs typeface="Calibri"/>
              </a:rPr>
              <a:t>o</a:t>
            </a:r>
            <a:r>
              <a:rPr sz="3200" spc="-5" dirty="0">
                <a:solidFill>
                  <a:srgbClr val="001F5F"/>
                </a:solidFill>
                <a:latin typeface="Calibri"/>
                <a:cs typeface="Calibri"/>
              </a:rPr>
              <a:t>s</a:t>
            </a:r>
            <a:r>
              <a:rPr sz="3200" dirty="0">
                <a:solidFill>
                  <a:srgbClr val="001F5F"/>
                </a:solidFill>
                <a:latin typeface="Calibri"/>
                <a:cs typeface="Calibri"/>
              </a:rPr>
              <a:t>e	of	</a:t>
            </a:r>
            <a:r>
              <a:rPr sz="3200" spc="-65" dirty="0">
                <a:solidFill>
                  <a:srgbClr val="001F5F"/>
                </a:solidFill>
                <a:latin typeface="Calibri"/>
                <a:cs typeface="Calibri"/>
              </a:rPr>
              <a:t>r</a:t>
            </a:r>
            <a:r>
              <a:rPr sz="3200" spc="-15" dirty="0">
                <a:solidFill>
                  <a:srgbClr val="001F5F"/>
                </a:solidFill>
                <a:latin typeface="Calibri"/>
                <a:cs typeface="Calibri"/>
              </a:rPr>
              <a:t>a</a:t>
            </a:r>
            <a:r>
              <a:rPr sz="3200" spc="-5" dirty="0">
                <a:solidFill>
                  <a:srgbClr val="001F5F"/>
                </a:solidFill>
                <a:latin typeface="Calibri"/>
                <a:cs typeface="Calibri"/>
              </a:rPr>
              <a:t>di</a:t>
            </a:r>
            <a:r>
              <a:rPr sz="3200" spc="-35" dirty="0">
                <a:solidFill>
                  <a:srgbClr val="001F5F"/>
                </a:solidFill>
                <a:latin typeface="Calibri"/>
                <a:cs typeface="Calibri"/>
              </a:rPr>
              <a:t>a</a:t>
            </a:r>
            <a:r>
              <a:rPr sz="3200" dirty="0">
                <a:solidFill>
                  <a:srgbClr val="001F5F"/>
                </a:solidFill>
                <a:latin typeface="Calibri"/>
                <a:cs typeface="Calibri"/>
              </a:rPr>
              <a:t>tion	</a:t>
            </a:r>
            <a:r>
              <a:rPr sz="3200" spc="-50" dirty="0">
                <a:solidFill>
                  <a:srgbClr val="001F5F"/>
                </a:solidFill>
                <a:latin typeface="Calibri"/>
                <a:cs typeface="Calibri"/>
              </a:rPr>
              <a:t>e</a:t>
            </a:r>
            <a:r>
              <a:rPr sz="3200" spc="-5" dirty="0">
                <a:solidFill>
                  <a:srgbClr val="001F5F"/>
                </a:solidFill>
                <a:latin typeface="Calibri"/>
                <a:cs typeface="Calibri"/>
              </a:rPr>
              <a:t>xposu</a:t>
            </a:r>
            <a:r>
              <a:rPr sz="3200" spc="-60" dirty="0">
                <a:solidFill>
                  <a:srgbClr val="001F5F"/>
                </a:solidFill>
                <a:latin typeface="Calibri"/>
                <a:cs typeface="Calibri"/>
              </a:rPr>
              <a:t>r</a:t>
            </a:r>
            <a:r>
              <a:rPr sz="3200" dirty="0">
                <a:solidFill>
                  <a:srgbClr val="001F5F"/>
                </a:solidFill>
                <a:latin typeface="Calibri"/>
                <a:cs typeface="Calibri"/>
              </a:rPr>
              <a:t>e	</a:t>
            </a:r>
            <a:r>
              <a:rPr sz="3200" spc="-30" dirty="0">
                <a:solidFill>
                  <a:srgbClr val="001F5F"/>
                </a:solidFill>
                <a:latin typeface="Calibri"/>
                <a:cs typeface="Calibri"/>
              </a:rPr>
              <a:t>c</a:t>
            </a:r>
            <a:r>
              <a:rPr sz="3200" dirty="0">
                <a:solidFill>
                  <a:srgbClr val="001F5F"/>
                </a:solidFill>
                <a:latin typeface="Calibri"/>
                <a:cs typeface="Calibri"/>
              </a:rPr>
              <a:t>an	lead	</a:t>
            </a:r>
            <a:r>
              <a:rPr sz="3200" spc="-45" dirty="0">
                <a:solidFill>
                  <a:srgbClr val="001F5F"/>
                </a:solidFill>
                <a:latin typeface="Calibri"/>
                <a:cs typeface="Calibri"/>
              </a:rPr>
              <a:t>t</a:t>
            </a:r>
            <a:r>
              <a:rPr sz="3200" dirty="0">
                <a:solidFill>
                  <a:srgbClr val="001F5F"/>
                </a:solidFill>
                <a:latin typeface="Calibri"/>
                <a:cs typeface="Calibri"/>
              </a:rPr>
              <a:t>o	endar</a:t>
            </a:r>
            <a:r>
              <a:rPr sz="3200" spc="-45" dirty="0">
                <a:solidFill>
                  <a:srgbClr val="001F5F"/>
                </a:solidFill>
                <a:latin typeface="Calibri"/>
                <a:cs typeface="Calibri"/>
              </a:rPr>
              <a:t>t</a:t>
            </a:r>
            <a:r>
              <a:rPr sz="3200" dirty="0">
                <a:solidFill>
                  <a:srgbClr val="001F5F"/>
                </a:solidFill>
                <a:latin typeface="Calibri"/>
                <a:cs typeface="Calibri"/>
              </a:rPr>
              <a:t>eritis  </a:t>
            </a:r>
            <a:r>
              <a:rPr sz="3200" spc="-15" dirty="0">
                <a:solidFill>
                  <a:srgbClr val="001F5F"/>
                </a:solidFill>
                <a:latin typeface="Calibri"/>
                <a:cs typeface="Calibri"/>
              </a:rPr>
              <a:t>obliterans,</a:t>
            </a:r>
            <a:r>
              <a:rPr sz="3200" spc="25" dirty="0">
                <a:solidFill>
                  <a:srgbClr val="001F5F"/>
                </a:solidFill>
                <a:latin typeface="Calibri"/>
                <a:cs typeface="Calibri"/>
              </a:rPr>
              <a:t> </a:t>
            </a:r>
            <a:r>
              <a:rPr sz="3200" spc="-15" dirty="0">
                <a:solidFill>
                  <a:srgbClr val="001F5F"/>
                </a:solidFill>
                <a:latin typeface="Calibri"/>
                <a:cs typeface="Calibri"/>
              </a:rPr>
              <a:t>intestinal</a:t>
            </a:r>
            <a:r>
              <a:rPr sz="3200" spc="55" dirty="0">
                <a:solidFill>
                  <a:srgbClr val="001F5F"/>
                </a:solidFill>
                <a:latin typeface="Calibri"/>
                <a:cs typeface="Calibri"/>
              </a:rPr>
              <a:t> </a:t>
            </a:r>
            <a:r>
              <a:rPr sz="3200" spc="-15" dirty="0">
                <a:solidFill>
                  <a:srgbClr val="001F5F"/>
                </a:solidFill>
                <a:latin typeface="Calibri"/>
                <a:cs typeface="Calibri"/>
              </a:rPr>
              <a:t>stenosis,</a:t>
            </a:r>
            <a:r>
              <a:rPr sz="3200" spc="20" dirty="0">
                <a:solidFill>
                  <a:srgbClr val="001F5F"/>
                </a:solidFill>
                <a:latin typeface="Calibri"/>
                <a:cs typeface="Calibri"/>
              </a:rPr>
              <a:t> </a:t>
            </a:r>
            <a:r>
              <a:rPr sz="3200" spc="-5" dirty="0">
                <a:solidFill>
                  <a:srgbClr val="001F5F"/>
                </a:solidFill>
                <a:latin typeface="Calibri"/>
                <a:cs typeface="Calibri"/>
              </a:rPr>
              <a:t>pulmonary</a:t>
            </a:r>
            <a:r>
              <a:rPr sz="3200" spc="60" dirty="0">
                <a:solidFill>
                  <a:srgbClr val="001F5F"/>
                </a:solidFill>
                <a:latin typeface="Calibri"/>
                <a:cs typeface="Calibri"/>
              </a:rPr>
              <a:t> </a:t>
            </a:r>
            <a:r>
              <a:rPr sz="3200" spc="-15" dirty="0">
                <a:solidFill>
                  <a:srgbClr val="001F5F"/>
                </a:solidFill>
                <a:latin typeface="Calibri"/>
                <a:cs typeface="Calibri"/>
              </a:rPr>
              <a:t>fibrosis</a:t>
            </a:r>
            <a:r>
              <a:rPr sz="3200" spc="30" dirty="0">
                <a:solidFill>
                  <a:srgbClr val="001F5F"/>
                </a:solidFill>
                <a:latin typeface="Calibri"/>
                <a:cs typeface="Calibri"/>
              </a:rPr>
              <a:t> </a:t>
            </a:r>
            <a:r>
              <a:rPr sz="3200" dirty="0">
                <a:solidFill>
                  <a:srgbClr val="001F5F"/>
                </a:solidFill>
                <a:latin typeface="Calibri"/>
                <a:cs typeface="Calibri"/>
              </a:rPr>
              <a:t>and</a:t>
            </a:r>
            <a:r>
              <a:rPr sz="3200" spc="15" dirty="0">
                <a:solidFill>
                  <a:srgbClr val="001F5F"/>
                </a:solidFill>
                <a:latin typeface="Calibri"/>
                <a:cs typeface="Calibri"/>
              </a:rPr>
              <a:t> </a:t>
            </a:r>
            <a:r>
              <a:rPr sz="3200" spc="-20" dirty="0">
                <a:solidFill>
                  <a:srgbClr val="001F5F"/>
                </a:solidFill>
                <a:latin typeface="Calibri"/>
                <a:cs typeface="Calibri"/>
              </a:rPr>
              <a:t>cataract</a:t>
            </a:r>
            <a:r>
              <a:rPr sz="3200" spc="-20" dirty="0" smtClean="0">
                <a:solidFill>
                  <a:srgbClr val="001F5F"/>
                </a:solidFill>
                <a:latin typeface="Calibri"/>
                <a:cs typeface="Calibri"/>
              </a:rPr>
              <a:t>.</a:t>
            </a:r>
            <a:endParaRPr lang="ar-JO" sz="3200" spc="-20" dirty="0" smtClean="0">
              <a:solidFill>
                <a:srgbClr val="001F5F"/>
              </a:solidFill>
              <a:latin typeface="Calibri"/>
              <a:cs typeface="Calibri"/>
            </a:endParaRPr>
          </a:p>
          <a:p>
            <a:pPr marL="12700" marR="5080" indent="91440" algn="r">
              <a:lnSpc>
                <a:spcPts val="3460"/>
              </a:lnSpc>
              <a:spcBef>
                <a:spcPts val="1045"/>
              </a:spcBef>
              <a:tabLst>
                <a:tab pos="1083945" algn="l"/>
                <a:tab pos="2100580" algn="l"/>
                <a:tab pos="2664460" algn="l"/>
                <a:tab pos="4376420" algn="l"/>
                <a:tab pos="6112510" algn="l"/>
                <a:tab pos="6915150" algn="l"/>
                <a:tab pos="7846695" algn="l"/>
                <a:tab pos="8418195" algn="l"/>
              </a:tabLst>
            </a:pPr>
            <a:r>
              <a:rPr lang="ar-JO" sz="2400" dirty="0" smtClean="0"/>
              <a:t>. </a:t>
            </a:r>
            <a:r>
              <a:rPr lang="ar-JO" sz="2400" dirty="0"/>
              <a:t>آثار الندبات في الأنسجة الأخرى: </a:t>
            </a:r>
            <a:endParaRPr lang="ar-JO" sz="2400" dirty="0" smtClean="0"/>
          </a:p>
          <a:p>
            <a:pPr marL="12700" marR="5080" indent="91440" algn="r">
              <a:lnSpc>
                <a:spcPts val="3460"/>
              </a:lnSpc>
              <a:spcBef>
                <a:spcPts val="1045"/>
              </a:spcBef>
              <a:tabLst>
                <a:tab pos="1083945" algn="l"/>
                <a:tab pos="2100580" algn="l"/>
                <a:tab pos="2664460" algn="l"/>
                <a:tab pos="4376420" algn="l"/>
                <a:tab pos="6112510" algn="l"/>
                <a:tab pos="6915150" algn="l"/>
                <a:tab pos="7846695" algn="l"/>
                <a:tab pos="8418195" algn="l"/>
              </a:tabLst>
            </a:pPr>
            <a:r>
              <a:rPr lang="ar-JO" sz="2400" dirty="0" smtClean="0"/>
              <a:t>يمكن </a:t>
            </a:r>
            <a:r>
              <a:rPr lang="ar-JO" sz="2400" dirty="0"/>
              <a:t>أن تؤدي الجرعات العالية من التعرض للإشعاع إلى التهاب باطنة الشريان المسد ، وتضيق الأمعاء ، والتليف الرئوي وإعتام عدسة العين</a:t>
            </a:r>
            <a:endParaRPr sz="2400" dirty="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chemeClr val="bg1"/>
          </a:solidFill>
        </p:spPr>
        <p:txBody>
          <a:bodyPr wrap="square" lIns="0" tIns="0" rIns="0" bIns="0" rtlCol="0"/>
          <a:lstStyle/>
          <a:p>
            <a:endParaRPr/>
          </a:p>
        </p:txBody>
      </p:sp>
      <p:sp>
        <p:nvSpPr>
          <p:cNvPr id="3" name="object 3"/>
          <p:cNvSpPr txBox="1"/>
          <p:nvPr/>
        </p:nvSpPr>
        <p:spPr>
          <a:xfrm>
            <a:off x="372567" y="152400"/>
            <a:ext cx="11220450" cy="5982087"/>
          </a:xfrm>
          <a:prstGeom prst="rect">
            <a:avLst/>
          </a:prstGeom>
        </p:spPr>
        <p:txBody>
          <a:bodyPr vert="horz" wrap="square" lIns="0" tIns="102870" rIns="0" bIns="0" rtlCol="0">
            <a:spAutoFit/>
          </a:bodyPr>
          <a:lstStyle/>
          <a:p>
            <a:pPr marL="12700" marR="5080" algn="l" rtl="0">
              <a:lnSpc>
                <a:spcPts val="2980"/>
              </a:lnSpc>
              <a:spcBef>
                <a:spcPts val="810"/>
              </a:spcBef>
              <a:tabLst>
                <a:tab pos="2579370" algn="l"/>
                <a:tab pos="5581650" algn="l"/>
                <a:tab pos="7340600" algn="l"/>
                <a:tab pos="8415020" algn="l"/>
              </a:tabLst>
            </a:pPr>
            <a:r>
              <a:rPr sz="2000" spc="-5" dirty="0">
                <a:latin typeface="Arial Black"/>
                <a:cs typeface="Arial Black"/>
              </a:rPr>
              <a:t>Ma</a:t>
            </a:r>
            <a:r>
              <a:rPr sz="2000" dirty="0">
                <a:latin typeface="Arial Black"/>
                <a:cs typeface="Arial Black"/>
              </a:rPr>
              <a:t>x</a:t>
            </a:r>
            <a:r>
              <a:rPr sz="2000" spc="-5" dirty="0">
                <a:latin typeface="Arial Black"/>
                <a:cs typeface="Arial Black"/>
              </a:rPr>
              <a:t>imum</a:t>
            </a:r>
            <a:r>
              <a:rPr sz="2000" dirty="0">
                <a:latin typeface="Arial Black"/>
                <a:cs typeface="Arial Black"/>
              </a:rPr>
              <a:t>	p</a:t>
            </a:r>
            <a:r>
              <a:rPr sz="2000" spc="-5" dirty="0">
                <a:latin typeface="Arial Black"/>
                <a:cs typeface="Arial Black"/>
              </a:rPr>
              <a:t>e</a:t>
            </a:r>
            <a:r>
              <a:rPr sz="2000" spc="150" dirty="0">
                <a:latin typeface="Arial Black"/>
                <a:cs typeface="Arial Black"/>
              </a:rPr>
              <a:t>r</a:t>
            </a:r>
            <a:r>
              <a:rPr sz="2000" spc="-5" dirty="0">
                <a:latin typeface="Arial Black"/>
                <a:cs typeface="Arial Black"/>
              </a:rPr>
              <a:t>missible</a:t>
            </a:r>
            <a:r>
              <a:rPr sz="2000" dirty="0">
                <a:latin typeface="Arial Black"/>
                <a:cs typeface="Arial Black"/>
              </a:rPr>
              <a:t>	d</a:t>
            </a:r>
            <a:r>
              <a:rPr sz="2000" spc="-5" dirty="0">
                <a:latin typeface="Arial Black"/>
                <a:cs typeface="Arial Black"/>
              </a:rPr>
              <a:t>os</a:t>
            </a:r>
            <a:r>
              <a:rPr sz="2000" spc="-15" dirty="0">
                <a:latin typeface="Arial Black"/>
                <a:cs typeface="Arial Black"/>
              </a:rPr>
              <a:t>e</a:t>
            </a:r>
            <a:r>
              <a:rPr sz="2000" spc="-5" dirty="0">
                <a:latin typeface="Arial Black"/>
                <a:cs typeface="Arial Black"/>
              </a:rPr>
              <a:t>s</a:t>
            </a:r>
            <a:r>
              <a:rPr sz="2000" dirty="0">
                <a:latin typeface="Arial Black"/>
                <a:cs typeface="Arial Black"/>
              </a:rPr>
              <a:t>	</a:t>
            </a:r>
            <a:r>
              <a:rPr sz="2000" spc="-60" dirty="0">
                <a:latin typeface="Arial Black"/>
                <a:cs typeface="Arial Black"/>
              </a:rPr>
              <a:t>f</a:t>
            </a:r>
            <a:r>
              <a:rPr sz="2000" spc="-5" dirty="0">
                <a:latin typeface="Arial Black"/>
                <a:cs typeface="Arial Black"/>
              </a:rPr>
              <a:t>or</a:t>
            </a:r>
            <a:r>
              <a:rPr sz="2000" dirty="0">
                <a:latin typeface="Arial Black"/>
                <a:cs typeface="Arial Black"/>
              </a:rPr>
              <a:t>	o</a:t>
            </a:r>
            <a:r>
              <a:rPr sz="2000" spc="-5" dirty="0">
                <a:latin typeface="Arial Black"/>
                <a:cs typeface="Arial Black"/>
              </a:rPr>
              <a:t>ccup</a:t>
            </a:r>
            <a:r>
              <a:rPr sz="2000" spc="-60" dirty="0">
                <a:latin typeface="Arial Black"/>
                <a:cs typeface="Arial Black"/>
              </a:rPr>
              <a:t>a</a:t>
            </a:r>
            <a:r>
              <a:rPr sz="2000" spc="-5" dirty="0">
                <a:latin typeface="Arial Black"/>
                <a:cs typeface="Arial Black"/>
              </a:rPr>
              <a:t>tional  </a:t>
            </a:r>
            <a:r>
              <a:rPr sz="2000" spc="-10" dirty="0">
                <a:latin typeface="Arial Black"/>
                <a:cs typeface="Arial Black"/>
              </a:rPr>
              <a:t>exposures</a:t>
            </a:r>
            <a:r>
              <a:rPr sz="2000" spc="-35" dirty="0">
                <a:latin typeface="Arial Black"/>
                <a:cs typeface="Arial Black"/>
              </a:rPr>
              <a:t> </a:t>
            </a:r>
            <a:r>
              <a:rPr sz="2000" spc="10" dirty="0">
                <a:latin typeface="Arial Black"/>
                <a:cs typeface="Arial Black"/>
              </a:rPr>
              <a:t>are:</a:t>
            </a:r>
            <a:endParaRPr sz="2000" dirty="0">
              <a:latin typeface="Arial Black"/>
              <a:cs typeface="Arial Black"/>
            </a:endParaRPr>
          </a:p>
          <a:p>
            <a:pPr algn="l" rtl="0">
              <a:lnSpc>
                <a:spcPct val="100000"/>
              </a:lnSpc>
              <a:spcBef>
                <a:spcPts val="30"/>
              </a:spcBef>
            </a:pPr>
            <a:endParaRPr sz="2000" dirty="0">
              <a:latin typeface="Arial Black"/>
              <a:cs typeface="Arial Black"/>
            </a:endParaRPr>
          </a:p>
          <a:p>
            <a:pPr marL="12700" algn="l" rtl="0">
              <a:lnSpc>
                <a:spcPct val="100000"/>
              </a:lnSpc>
            </a:pPr>
            <a:r>
              <a:rPr sz="2000" spc="-20" dirty="0">
                <a:latin typeface="Calibri"/>
                <a:cs typeface="Calibri"/>
              </a:rPr>
              <a:t>For</a:t>
            </a:r>
            <a:r>
              <a:rPr sz="2000" spc="-5" dirty="0">
                <a:latin typeface="Calibri"/>
                <a:cs typeface="Calibri"/>
              </a:rPr>
              <a:t> </a:t>
            </a:r>
            <a:r>
              <a:rPr sz="2000" spc="-15" dirty="0">
                <a:latin typeface="Calibri"/>
                <a:cs typeface="Calibri"/>
              </a:rPr>
              <a:t>protection</a:t>
            </a:r>
            <a:r>
              <a:rPr sz="2000" spc="-5" dirty="0">
                <a:latin typeface="Calibri"/>
                <a:cs typeface="Calibri"/>
              </a:rPr>
              <a:t> </a:t>
            </a:r>
            <a:r>
              <a:rPr sz="2000" spc="-15" dirty="0">
                <a:latin typeface="Calibri"/>
                <a:cs typeface="Calibri"/>
              </a:rPr>
              <a:t>against</a:t>
            </a:r>
            <a:r>
              <a:rPr sz="2000" dirty="0">
                <a:latin typeface="Calibri"/>
                <a:cs typeface="Calibri"/>
              </a:rPr>
              <a:t> </a:t>
            </a:r>
            <a:r>
              <a:rPr sz="2000" spc="-15" dirty="0">
                <a:latin typeface="Calibri"/>
                <a:cs typeface="Calibri"/>
              </a:rPr>
              <a:t>stochastic</a:t>
            </a:r>
            <a:r>
              <a:rPr sz="2000" spc="20" dirty="0">
                <a:latin typeface="Calibri"/>
                <a:cs typeface="Calibri"/>
              </a:rPr>
              <a:t> </a:t>
            </a:r>
            <a:r>
              <a:rPr sz="2000" spc="-25" dirty="0">
                <a:latin typeface="Calibri"/>
                <a:cs typeface="Calibri"/>
              </a:rPr>
              <a:t>effect:</a:t>
            </a:r>
            <a:endParaRPr sz="2000" dirty="0">
              <a:latin typeface="Calibri"/>
              <a:cs typeface="Calibri"/>
            </a:endParaRPr>
          </a:p>
          <a:p>
            <a:pPr marL="12700" algn="l" rtl="0">
              <a:lnSpc>
                <a:spcPct val="100000"/>
              </a:lnSpc>
              <a:spcBef>
                <a:spcPts val="250"/>
              </a:spcBef>
            </a:pPr>
            <a:r>
              <a:rPr sz="2000" spc="-5" dirty="0">
                <a:latin typeface="Arial Black"/>
                <a:cs typeface="Arial Black"/>
              </a:rPr>
              <a:t>Annual</a:t>
            </a:r>
            <a:r>
              <a:rPr sz="2000" spc="-10" dirty="0">
                <a:latin typeface="Arial Black"/>
                <a:cs typeface="Arial Black"/>
              </a:rPr>
              <a:t> </a:t>
            </a:r>
            <a:r>
              <a:rPr sz="2000" spc="-15" dirty="0">
                <a:latin typeface="Arial Black"/>
                <a:cs typeface="Arial Black"/>
              </a:rPr>
              <a:t>(effective</a:t>
            </a:r>
            <a:r>
              <a:rPr sz="2000" spc="35" dirty="0">
                <a:latin typeface="Arial Black"/>
                <a:cs typeface="Arial Black"/>
              </a:rPr>
              <a:t> </a:t>
            </a:r>
            <a:r>
              <a:rPr sz="2000" spc="-5" dirty="0">
                <a:latin typeface="Arial Black"/>
                <a:cs typeface="Arial Black"/>
              </a:rPr>
              <a:t>dose)</a:t>
            </a:r>
            <a:r>
              <a:rPr sz="2000" spc="10" dirty="0">
                <a:latin typeface="Arial Black"/>
                <a:cs typeface="Arial Black"/>
              </a:rPr>
              <a:t> </a:t>
            </a:r>
            <a:r>
              <a:rPr sz="2000" spc="-10" dirty="0">
                <a:latin typeface="Arial Black"/>
                <a:cs typeface="Arial Black"/>
              </a:rPr>
              <a:t>50</a:t>
            </a:r>
            <a:r>
              <a:rPr sz="2000" spc="-5" dirty="0">
                <a:latin typeface="Arial Black"/>
                <a:cs typeface="Arial Black"/>
              </a:rPr>
              <a:t> </a:t>
            </a:r>
            <a:r>
              <a:rPr sz="2000" spc="-80" dirty="0">
                <a:latin typeface="Arial Black"/>
                <a:cs typeface="Arial Black"/>
              </a:rPr>
              <a:t>mSv.</a:t>
            </a:r>
            <a:endParaRPr sz="2000" dirty="0">
              <a:latin typeface="Arial Black"/>
              <a:cs typeface="Arial Black"/>
            </a:endParaRPr>
          </a:p>
          <a:p>
            <a:pPr algn="l" rtl="0">
              <a:lnSpc>
                <a:spcPct val="100000"/>
              </a:lnSpc>
              <a:spcBef>
                <a:spcPts val="10"/>
              </a:spcBef>
            </a:pPr>
            <a:endParaRPr sz="2000" dirty="0">
              <a:latin typeface="Arial Black"/>
              <a:cs typeface="Arial Black"/>
            </a:endParaRPr>
          </a:p>
          <a:p>
            <a:pPr marL="12700" algn="l" rtl="0">
              <a:lnSpc>
                <a:spcPct val="100000"/>
              </a:lnSpc>
            </a:pPr>
            <a:r>
              <a:rPr sz="2000" spc="-20" dirty="0">
                <a:latin typeface="Calibri"/>
                <a:cs typeface="Calibri"/>
              </a:rPr>
              <a:t>For</a:t>
            </a:r>
            <a:r>
              <a:rPr sz="2000" spc="5" dirty="0">
                <a:latin typeface="Calibri"/>
                <a:cs typeface="Calibri"/>
              </a:rPr>
              <a:t> </a:t>
            </a:r>
            <a:r>
              <a:rPr sz="2000" spc="-15" dirty="0">
                <a:latin typeface="Calibri"/>
                <a:cs typeface="Calibri"/>
              </a:rPr>
              <a:t>protection</a:t>
            </a:r>
            <a:r>
              <a:rPr sz="2000" spc="10" dirty="0">
                <a:latin typeface="Calibri"/>
                <a:cs typeface="Calibri"/>
              </a:rPr>
              <a:t> </a:t>
            </a:r>
            <a:r>
              <a:rPr sz="2000" spc="-15" dirty="0">
                <a:latin typeface="Calibri"/>
                <a:cs typeface="Calibri"/>
              </a:rPr>
              <a:t>against</a:t>
            </a:r>
            <a:r>
              <a:rPr sz="2000" spc="10" dirty="0">
                <a:latin typeface="Calibri"/>
                <a:cs typeface="Calibri"/>
              </a:rPr>
              <a:t> </a:t>
            </a:r>
            <a:r>
              <a:rPr sz="2000" spc="-10" dirty="0">
                <a:latin typeface="Calibri"/>
                <a:cs typeface="Calibri"/>
              </a:rPr>
              <a:t>non</a:t>
            </a:r>
            <a:r>
              <a:rPr sz="2000" spc="-5" dirty="0">
                <a:latin typeface="Calibri"/>
                <a:cs typeface="Calibri"/>
              </a:rPr>
              <a:t> </a:t>
            </a:r>
            <a:r>
              <a:rPr sz="2000" spc="-15" dirty="0">
                <a:latin typeface="Calibri"/>
                <a:cs typeface="Calibri"/>
              </a:rPr>
              <a:t>stochastic</a:t>
            </a:r>
            <a:r>
              <a:rPr sz="2000" spc="35" dirty="0">
                <a:latin typeface="Calibri"/>
                <a:cs typeface="Calibri"/>
              </a:rPr>
              <a:t> </a:t>
            </a:r>
            <a:r>
              <a:rPr sz="2000" spc="-25" dirty="0">
                <a:latin typeface="Calibri"/>
                <a:cs typeface="Calibri"/>
              </a:rPr>
              <a:t>effects</a:t>
            </a:r>
            <a:r>
              <a:rPr sz="2000" spc="20" dirty="0">
                <a:latin typeface="Calibri"/>
                <a:cs typeface="Calibri"/>
              </a:rPr>
              <a:t> </a:t>
            </a:r>
            <a:r>
              <a:rPr sz="2000" spc="-5" dirty="0">
                <a:latin typeface="Calibri"/>
                <a:cs typeface="Calibri"/>
              </a:rPr>
              <a:t>in</a:t>
            </a:r>
            <a:r>
              <a:rPr sz="2000" dirty="0">
                <a:latin typeface="Calibri"/>
                <a:cs typeface="Calibri"/>
              </a:rPr>
              <a:t> </a:t>
            </a:r>
            <a:r>
              <a:rPr sz="2000" spc="-5" dirty="0">
                <a:latin typeface="Calibri"/>
                <a:cs typeface="Calibri"/>
              </a:rPr>
              <a:t>individual</a:t>
            </a:r>
            <a:r>
              <a:rPr sz="2000" spc="-25" dirty="0">
                <a:latin typeface="Calibri"/>
                <a:cs typeface="Calibri"/>
              </a:rPr>
              <a:t> </a:t>
            </a:r>
            <a:r>
              <a:rPr sz="2000" spc="-20" dirty="0">
                <a:latin typeface="Calibri"/>
                <a:cs typeface="Calibri"/>
              </a:rPr>
              <a:t>organs:</a:t>
            </a:r>
            <a:endParaRPr sz="2000" dirty="0">
              <a:latin typeface="Calibri"/>
              <a:cs typeface="Calibri"/>
            </a:endParaRPr>
          </a:p>
          <a:p>
            <a:pPr algn="l" rtl="0">
              <a:lnSpc>
                <a:spcPct val="100000"/>
              </a:lnSpc>
              <a:spcBef>
                <a:spcPts val="50"/>
              </a:spcBef>
            </a:pPr>
            <a:endParaRPr sz="2000" dirty="0">
              <a:latin typeface="Calibri"/>
              <a:cs typeface="Calibri"/>
            </a:endParaRPr>
          </a:p>
          <a:p>
            <a:pPr marL="12700" marR="223520" algn="l" rtl="0">
              <a:lnSpc>
                <a:spcPct val="107200"/>
              </a:lnSpc>
            </a:pPr>
            <a:r>
              <a:rPr sz="2000" spc="-5" dirty="0">
                <a:latin typeface="Arial Black"/>
                <a:cs typeface="Arial Black"/>
              </a:rPr>
              <a:t>Annual</a:t>
            </a:r>
            <a:r>
              <a:rPr sz="2000" spc="-20" dirty="0">
                <a:latin typeface="Arial Black"/>
                <a:cs typeface="Arial Black"/>
              </a:rPr>
              <a:t> </a:t>
            </a:r>
            <a:r>
              <a:rPr sz="2000" spc="-10" dirty="0">
                <a:latin typeface="Arial Black"/>
                <a:cs typeface="Arial Black"/>
              </a:rPr>
              <a:t>effective</a:t>
            </a:r>
            <a:r>
              <a:rPr sz="2000" spc="20" dirty="0">
                <a:latin typeface="Arial Black"/>
                <a:cs typeface="Arial Black"/>
              </a:rPr>
              <a:t> </a:t>
            </a:r>
            <a:r>
              <a:rPr sz="2000" spc="-5" dirty="0">
                <a:latin typeface="Arial Black"/>
                <a:cs typeface="Arial Black"/>
              </a:rPr>
              <a:t>dose </a:t>
            </a:r>
            <a:r>
              <a:rPr sz="2000" spc="-20" dirty="0">
                <a:latin typeface="Arial Black"/>
                <a:cs typeface="Arial Black"/>
              </a:rPr>
              <a:t>for</a:t>
            </a:r>
            <a:r>
              <a:rPr sz="2000" spc="-10" dirty="0">
                <a:latin typeface="Arial Black"/>
                <a:cs typeface="Arial Black"/>
              </a:rPr>
              <a:t> </a:t>
            </a:r>
            <a:r>
              <a:rPr sz="2000" spc="-5" dirty="0">
                <a:latin typeface="Arial Black"/>
                <a:cs typeface="Arial Black"/>
              </a:rPr>
              <a:t>lens of</a:t>
            </a:r>
            <a:r>
              <a:rPr sz="2000" spc="180" dirty="0">
                <a:latin typeface="Arial Black"/>
                <a:cs typeface="Arial Black"/>
              </a:rPr>
              <a:t> </a:t>
            </a:r>
            <a:r>
              <a:rPr sz="2000" spc="-5" dirty="0">
                <a:latin typeface="Arial Black"/>
                <a:cs typeface="Arial Black"/>
              </a:rPr>
              <a:t>the </a:t>
            </a:r>
            <a:r>
              <a:rPr sz="2000" spc="-20" dirty="0">
                <a:latin typeface="Arial Black"/>
                <a:cs typeface="Arial Black"/>
              </a:rPr>
              <a:t>eye</a:t>
            </a:r>
            <a:r>
              <a:rPr sz="2000" spc="-25" dirty="0">
                <a:latin typeface="Arial Black"/>
                <a:cs typeface="Arial Black"/>
              </a:rPr>
              <a:t> </a:t>
            </a:r>
            <a:r>
              <a:rPr sz="2000" spc="-5" dirty="0">
                <a:latin typeface="Arial Black"/>
                <a:cs typeface="Arial Black"/>
              </a:rPr>
              <a:t>150 </a:t>
            </a:r>
            <a:r>
              <a:rPr sz="2000" spc="-75" dirty="0">
                <a:latin typeface="Arial Black"/>
                <a:cs typeface="Arial Black"/>
              </a:rPr>
              <a:t>mSv. </a:t>
            </a:r>
            <a:r>
              <a:rPr sz="2000" spc="-70" dirty="0">
                <a:latin typeface="Arial Black"/>
                <a:cs typeface="Arial Black"/>
              </a:rPr>
              <a:t> </a:t>
            </a:r>
            <a:r>
              <a:rPr sz="2000" spc="-5" dirty="0">
                <a:latin typeface="Arial Black"/>
                <a:cs typeface="Arial Black"/>
              </a:rPr>
              <a:t>Annual</a:t>
            </a:r>
            <a:r>
              <a:rPr sz="2000" spc="-10" dirty="0">
                <a:latin typeface="Arial Black"/>
                <a:cs typeface="Arial Black"/>
              </a:rPr>
              <a:t> effective</a:t>
            </a:r>
            <a:r>
              <a:rPr sz="2000" spc="25" dirty="0">
                <a:latin typeface="Arial Black"/>
                <a:cs typeface="Arial Black"/>
              </a:rPr>
              <a:t> </a:t>
            </a:r>
            <a:r>
              <a:rPr sz="2000" spc="-5" dirty="0">
                <a:latin typeface="Arial Black"/>
                <a:cs typeface="Arial Black"/>
              </a:rPr>
              <a:t>dose</a:t>
            </a:r>
            <a:r>
              <a:rPr sz="2000" spc="5" dirty="0">
                <a:latin typeface="Arial Black"/>
                <a:cs typeface="Arial Black"/>
              </a:rPr>
              <a:t> </a:t>
            </a:r>
            <a:r>
              <a:rPr sz="2000" spc="-25" dirty="0">
                <a:latin typeface="Arial Black"/>
                <a:cs typeface="Arial Black"/>
              </a:rPr>
              <a:t>for</a:t>
            </a:r>
            <a:r>
              <a:rPr sz="2000" dirty="0">
                <a:latin typeface="Arial Black"/>
                <a:cs typeface="Arial Black"/>
              </a:rPr>
              <a:t> </a:t>
            </a:r>
            <a:r>
              <a:rPr sz="2000" spc="-5" dirty="0">
                <a:latin typeface="Arial Black"/>
                <a:cs typeface="Arial Black"/>
              </a:rPr>
              <a:t>all</a:t>
            </a:r>
            <a:r>
              <a:rPr sz="2000" spc="15" dirty="0">
                <a:latin typeface="Arial Black"/>
                <a:cs typeface="Arial Black"/>
              </a:rPr>
              <a:t> </a:t>
            </a:r>
            <a:r>
              <a:rPr sz="2000" spc="-5" dirty="0">
                <a:latin typeface="Arial Black"/>
                <a:cs typeface="Arial Black"/>
              </a:rPr>
              <a:t>other</a:t>
            </a:r>
            <a:r>
              <a:rPr sz="2000" spc="10" dirty="0">
                <a:latin typeface="Arial Black"/>
                <a:cs typeface="Arial Black"/>
              </a:rPr>
              <a:t> </a:t>
            </a:r>
            <a:r>
              <a:rPr sz="2000" spc="5" dirty="0">
                <a:latin typeface="Arial Black"/>
                <a:cs typeface="Arial Black"/>
              </a:rPr>
              <a:t>organs</a:t>
            </a:r>
            <a:r>
              <a:rPr sz="2000" spc="-10" dirty="0">
                <a:latin typeface="Arial Black"/>
                <a:cs typeface="Arial Black"/>
              </a:rPr>
              <a:t> 500</a:t>
            </a:r>
            <a:r>
              <a:rPr sz="2000" spc="5" dirty="0">
                <a:latin typeface="Arial Black"/>
                <a:cs typeface="Arial Black"/>
              </a:rPr>
              <a:t> </a:t>
            </a:r>
            <a:r>
              <a:rPr sz="2000" spc="-80" dirty="0" err="1">
                <a:latin typeface="Arial Black"/>
                <a:cs typeface="Arial Black"/>
              </a:rPr>
              <a:t>mSv</a:t>
            </a:r>
            <a:r>
              <a:rPr sz="3100" spc="-80" dirty="0" smtClean="0">
                <a:solidFill>
                  <a:srgbClr val="FFFFFF"/>
                </a:solidFill>
                <a:latin typeface="Arial Black"/>
                <a:cs typeface="Arial Black"/>
              </a:rPr>
              <a:t>.</a:t>
            </a:r>
            <a:endParaRPr lang="en-US" sz="3100" spc="-80" dirty="0" smtClean="0">
              <a:solidFill>
                <a:srgbClr val="FFFFFF"/>
              </a:solidFill>
              <a:latin typeface="Arial Black"/>
              <a:cs typeface="Arial Black"/>
            </a:endParaRPr>
          </a:p>
          <a:p>
            <a:pPr marL="12700" marR="223520" algn="r">
              <a:lnSpc>
                <a:spcPct val="107200"/>
              </a:lnSpc>
            </a:pPr>
            <a:r>
              <a:rPr lang="ar-JO" sz="2400" dirty="0"/>
              <a:t>الجرعات القصوى المسموح بها </a:t>
            </a:r>
            <a:r>
              <a:rPr lang="ar-JO" sz="2400" dirty="0" err="1"/>
              <a:t>للتعرضات</a:t>
            </a:r>
            <a:r>
              <a:rPr lang="ar-JO" sz="2400" dirty="0"/>
              <a:t> المهنية هي</a:t>
            </a:r>
            <a:r>
              <a:rPr lang="ar-JO" sz="2400" dirty="0" smtClean="0"/>
              <a:t>:</a:t>
            </a:r>
          </a:p>
          <a:p>
            <a:pPr marL="12700" marR="223520" algn="r">
              <a:lnSpc>
                <a:spcPct val="107200"/>
              </a:lnSpc>
            </a:pPr>
            <a:r>
              <a:rPr lang="ar-JO" sz="2400" dirty="0" smtClean="0"/>
              <a:t> </a:t>
            </a:r>
            <a:r>
              <a:rPr lang="ar-JO" sz="2400" dirty="0"/>
              <a:t>للحماية من التأثير العشوائي</a:t>
            </a:r>
            <a:r>
              <a:rPr lang="ar-JO" sz="2400" dirty="0" smtClean="0"/>
              <a:t>:</a:t>
            </a:r>
          </a:p>
          <a:p>
            <a:pPr marL="12700" marR="223520" algn="r">
              <a:lnSpc>
                <a:spcPct val="107200"/>
              </a:lnSpc>
            </a:pPr>
            <a:r>
              <a:rPr lang="ar-JO" sz="2400" dirty="0" smtClean="0"/>
              <a:t> </a:t>
            </a:r>
            <a:r>
              <a:rPr lang="ar-JO" sz="2400" dirty="0"/>
              <a:t>سنوي (جرعة فعالة) 50 ملي سيفرت. </a:t>
            </a:r>
            <a:endParaRPr lang="ar-JO" sz="2400" dirty="0" smtClean="0"/>
          </a:p>
          <a:p>
            <a:pPr marL="12700" marR="223520" algn="r">
              <a:lnSpc>
                <a:spcPct val="107200"/>
              </a:lnSpc>
            </a:pPr>
            <a:r>
              <a:rPr lang="ar-JO" sz="2400" dirty="0" smtClean="0"/>
              <a:t>للحماية </a:t>
            </a:r>
            <a:r>
              <a:rPr lang="ar-JO" sz="2400" dirty="0"/>
              <a:t>من التأثيرات غير العشوائية في الأعضاء الفردية</a:t>
            </a:r>
            <a:r>
              <a:rPr lang="ar-JO" sz="2400" dirty="0" smtClean="0"/>
              <a:t>:</a:t>
            </a:r>
          </a:p>
          <a:p>
            <a:pPr marL="12700" marR="223520" algn="r">
              <a:lnSpc>
                <a:spcPct val="107200"/>
              </a:lnSpc>
            </a:pPr>
            <a:r>
              <a:rPr lang="ar-JO" sz="2400" dirty="0" smtClean="0"/>
              <a:t> </a:t>
            </a:r>
            <a:r>
              <a:rPr lang="ar-JO" sz="2400" dirty="0"/>
              <a:t>الجرعة الفعالة السنوية لعدسة العين 150 ملي سيفرت</a:t>
            </a:r>
            <a:r>
              <a:rPr lang="ar-JO" sz="2400" dirty="0" smtClean="0"/>
              <a:t>.</a:t>
            </a:r>
          </a:p>
          <a:p>
            <a:pPr marL="12700" marR="223520" algn="r">
              <a:lnSpc>
                <a:spcPct val="107200"/>
              </a:lnSpc>
            </a:pPr>
            <a:r>
              <a:rPr lang="ar-JO" sz="2400" dirty="0" smtClean="0"/>
              <a:t> </a:t>
            </a:r>
            <a:r>
              <a:rPr lang="ar-JO" sz="2400" dirty="0"/>
              <a:t>الجرعة الفعالة السنوية لجميع الأعضاء الأخرى 500 ملي سيفرت</a:t>
            </a:r>
            <a:endParaRPr sz="2400" dirty="0">
              <a:latin typeface="Arial Black"/>
              <a:cs typeface="Arial Black"/>
            </a:endParaRPr>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a:spLocks noGrp="1"/>
          </p:cNvSpPr>
          <p:nvPr>
            <p:ph type="title"/>
          </p:nvPr>
        </p:nvSpPr>
        <p:spPr>
          <a:xfrm>
            <a:off x="916939" y="308228"/>
            <a:ext cx="10358120" cy="1194301"/>
          </a:xfrm>
          <a:prstGeom prst="rect">
            <a:avLst/>
          </a:prstGeom>
        </p:spPr>
        <p:txBody>
          <a:bodyPr vert="horz" wrap="square" lIns="0" tIns="146812" rIns="0" bIns="0" rtlCol="0">
            <a:spAutoFit/>
          </a:bodyPr>
          <a:lstStyle/>
          <a:p>
            <a:pPr marL="12700" marR="5080">
              <a:lnSpc>
                <a:spcPts val="4320"/>
              </a:lnSpc>
              <a:spcBef>
                <a:spcPts val="640"/>
              </a:spcBef>
            </a:pPr>
            <a:r>
              <a:rPr sz="2400" spc="-5" dirty="0"/>
              <a:t>In</a:t>
            </a:r>
            <a:r>
              <a:rPr sz="2400" spc="5" dirty="0"/>
              <a:t> </a:t>
            </a:r>
            <a:r>
              <a:rPr sz="2400" spc="-5" dirty="0"/>
              <a:t>case</a:t>
            </a:r>
            <a:r>
              <a:rPr sz="2400" spc="-10" dirty="0"/>
              <a:t> </a:t>
            </a:r>
            <a:r>
              <a:rPr sz="2400" spc="-5" dirty="0"/>
              <a:t>of</a:t>
            </a:r>
            <a:r>
              <a:rPr sz="2400" spc="235" dirty="0"/>
              <a:t> </a:t>
            </a:r>
            <a:r>
              <a:rPr sz="2400" spc="-5" dirty="0"/>
              <a:t>radiation</a:t>
            </a:r>
            <a:r>
              <a:rPr sz="2400" spc="-10" dirty="0"/>
              <a:t> </a:t>
            </a:r>
            <a:r>
              <a:rPr sz="2400" spc="-5" dirty="0"/>
              <a:t>accidents the </a:t>
            </a:r>
            <a:r>
              <a:rPr sz="2400" dirty="0"/>
              <a:t> </a:t>
            </a:r>
            <a:r>
              <a:rPr sz="2400" spc="-20" dirty="0"/>
              <a:t>following</a:t>
            </a:r>
            <a:r>
              <a:rPr sz="2400" dirty="0"/>
              <a:t> </a:t>
            </a:r>
            <a:r>
              <a:rPr sz="2400" spc="5" dirty="0"/>
              <a:t>measures</a:t>
            </a:r>
            <a:r>
              <a:rPr sz="2400" spc="-10" dirty="0"/>
              <a:t> </a:t>
            </a:r>
            <a:r>
              <a:rPr sz="2400" spc="-5" dirty="0"/>
              <a:t>should be</a:t>
            </a:r>
            <a:r>
              <a:rPr sz="2400" spc="-10" dirty="0"/>
              <a:t> </a:t>
            </a:r>
            <a:r>
              <a:rPr sz="2400" spc="-25" dirty="0"/>
              <a:t>taken</a:t>
            </a:r>
            <a:r>
              <a:rPr sz="2400" spc="-25" dirty="0" smtClean="0"/>
              <a:t>:</a:t>
            </a:r>
            <a:r>
              <a:rPr lang="ar-JO" sz="2400" dirty="0"/>
              <a:t> في حالة الحوادث الإشعاعية يجب اتخاذ الإجراءات </a:t>
            </a:r>
            <a:r>
              <a:rPr lang="ar-JO" sz="2400" dirty="0" smtClean="0"/>
              <a:t>التالية </a:t>
            </a:r>
            <a:endParaRPr sz="2400" spc="-25" dirty="0"/>
          </a:p>
        </p:txBody>
      </p:sp>
      <p:sp>
        <p:nvSpPr>
          <p:cNvPr id="3" name="object 3"/>
          <p:cNvSpPr txBox="1"/>
          <p:nvPr/>
        </p:nvSpPr>
        <p:spPr>
          <a:xfrm>
            <a:off x="916939" y="1784350"/>
            <a:ext cx="10359390" cy="5095626"/>
          </a:xfrm>
          <a:prstGeom prst="rect">
            <a:avLst/>
          </a:prstGeom>
        </p:spPr>
        <p:txBody>
          <a:bodyPr vert="horz" wrap="square" lIns="0" tIns="67945" rIns="0" bIns="0" rtlCol="0">
            <a:spAutoFit/>
          </a:bodyPr>
          <a:lstStyle/>
          <a:p>
            <a:pPr marL="241300" marR="8255" indent="-229235" algn="l" rtl="0">
              <a:lnSpc>
                <a:spcPts val="3460"/>
              </a:lnSpc>
              <a:spcBef>
                <a:spcPts val="535"/>
              </a:spcBef>
              <a:buChar char="-"/>
              <a:tabLst>
                <a:tab pos="241935" algn="l"/>
                <a:tab pos="1576070" algn="l"/>
                <a:tab pos="3475354" algn="l"/>
                <a:tab pos="3980179" algn="l"/>
                <a:tab pos="5457190" algn="l"/>
                <a:tab pos="7125970" algn="l"/>
                <a:tab pos="8508365" algn="l"/>
                <a:tab pos="9582785" algn="l"/>
              </a:tabLst>
            </a:pPr>
            <a:r>
              <a:rPr sz="2800" spc="-5" dirty="0">
                <a:solidFill>
                  <a:srgbClr val="001F5F"/>
                </a:solidFill>
                <a:latin typeface="Calibri"/>
                <a:cs typeface="Calibri"/>
              </a:rPr>
              <a:t>Clini</a:t>
            </a:r>
            <a:r>
              <a:rPr sz="2800" spc="-20" dirty="0">
                <a:solidFill>
                  <a:srgbClr val="001F5F"/>
                </a:solidFill>
                <a:latin typeface="Calibri"/>
                <a:cs typeface="Calibri"/>
              </a:rPr>
              <a:t>c</a:t>
            </a:r>
            <a:r>
              <a:rPr sz="2800" dirty="0">
                <a:solidFill>
                  <a:srgbClr val="001F5F"/>
                </a:solidFill>
                <a:latin typeface="Calibri"/>
                <a:cs typeface="Calibri"/>
              </a:rPr>
              <a:t>al	</a:t>
            </a:r>
            <a:r>
              <a:rPr sz="2800" spc="-15" dirty="0">
                <a:solidFill>
                  <a:srgbClr val="001F5F"/>
                </a:solidFill>
                <a:latin typeface="Calibri"/>
                <a:cs typeface="Calibri"/>
              </a:rPr>
              <a:t>e</a:t>
            </a:r>
            <a:r>
              <a:rPr sz="2800" spc="-45" dirty="0">
                <a:solidFill>
                  <a:srgbClr val="001F5F"/>
                </a:solidFill>
                <a:latin typeface="Calibri"/>
                <a:cs typeface="Calibri"/>
              </a:rPr>
              <a:t>v</a:t>
            </a:r>
            <a:r>
              <a:rPr sz="2800" dirty="0">
                <a:solidFill>
                  <a:srgbClr val="001F5F"/>
                </a:solidFill>
                <a:latin typeface="Calibri"/>
                <a:cs typeface="Calibri"/>
              </a:rPr>
              <a:t>alu</a:t>
            </a:r>
            <a:r>
              <a:rPr sz="2800" spc="-30" dirty="0">
                <a:solidFill>
                  <a:srgbClr val="001F5F"/>
                </a:solidFill>
                <a:latin typeface="Calibri"/>
                <a:cs typeface="Calibri"/>
              </a:rPr>
              <a:t>a</a:t>
            </a:r>
            <a:r>
              <a:rPr sz="2800" dirty="0">
                <a:solidFill>
                  <a:srgbClr val="001F5F"/>
                </a:solidFill>
                <a:latin typeface="Calibri"/>
                <a:cs typeface="Calibri"/>
              </a:rPr>
              <a:t>tion	of	</a:t>
            </a:r>
            <a:r>
              <a:rPr sz="2800" spc="-25" dirty="0">
                <a:solidFill>
                  <a:srgbClr val="001F5F"/>
                </a:solidFill>
                <a:latin typeface="Calibri"/>
                <a:cs typeface="Calibri"/>
              </a:rPr>
              <a:t>w</a:t>
            </a:r>
            <a:r>
              <a:rPr sz="2800" spc="-5" dirty="0">
                <a:solidFill>
                  <a:srgbClr val="001F5F"/>
                </a:solidFill>
                <a:latin typeface="Calibri"/>
                <a:cs typeface="Calibri"/>
              </a:rPr>
              <a:t>or</a:t>
            </a:r>
            <a:r>
              <a:rPr sz="2800" spc="-114" dirty="0">
                <a:solidFill>
                  <a:srgbClr val="001F5F"/>
                </a:solidFill>
                <a:latin typeface="Calibri"/>
                <a:cs typeface="Calibri"/>
              </a:rPr>
              <a:t>k</a:t>
            </a:r>
            <a:r>
              <a:rPr sz="2800" dirty="0">
                <a:solidFill>
                  <a:srgbClr val="001F5F"/>
                </a:solidFill>
                <a:latin typeface="Calibri"/>
                <a:cs typeface="Calibri"/>
              </a:rPr>
              <a:t>e</a:t>
            </a:r>
            <a:r>
              <a:rPr sz="2800" spc="-60" dirty="0">
                <a:solidFill>
                  <a:srgbClr val="001F5F"/>
                </a:solidFill>
                <a:latin typeface="Calibri"/>
                <a:cs typeface="Calibri"/>
              </a:rPr>
              <a:t>r</a:t>
            </a:r>
            <a:r>
              <a:rPr sz="2800" dirty="0">
                <a:solidFill>
                  <a:srgbClr val="001F5F"/>
                </a:solidFill>
                <a:latin typeface="Calibri"/>
                <a:cs typeface="Calibri"/>
              </a:rPr>
              <a:t>s	incl</a:t>
            </a:r>
            <a:r>
              <a:rPr sz="2800" spc="5" dirty="0">
                <a:solidFill>
                  <a:srgbClr val="001F5F"/>
                </a:solidFill>
                <a:latin typeface="Calibri"/>
                <a:cs typeface="Calibri"/>
              </a:rPr>
              <a:t>u</a:t>
            </a:r>
            <a:r>
              <a:rPr sz="2800" spc="-5" dirty="0">
                <a:solidFill>
                  <a:srgbClr val="001F5F"/>
                </a:solidFill>
                <a:latin typeface="Calibri"/>
                <a:cs typeface="Calibri"/>
              </a:rPr>
              <a:t>din</a:t>
            </a:r>
            <a:r>
              <a:rPr sz="2800" dirty="0">
                <a:solidFill>
                  <a:srgbClr val="001F5F"/>
                </a:solidFill>
                <a:latin typeface="Calibri"/>
                <a:cs typeface="Calibri"/>
              </a:rPr>
              <a:t>g	inj</a:t>
            </a:r>
            <a:r>
              <a:rPr sz="2800" spc="10" dirty="0">
                <a:solidFill>
                  <a:srgbClr val="001F5F"/>
                </a:solidFill>
                <a:latin typeface="Calibri"/>
                <a:cs typeface="Calibri"/>
              </a:rPr>
              <a:t>u</a:t>
            </a:r>
            <a:r>
              <a:rPr sz="2800" dirty="0">
                <a:solidFill>
                  <a:srgbClr val="001F5F"/>
                </a:solidFill>
                <a:latin typeface="Calibri"/>
                <a:cs typeface="Calibri"/>
              </a:rPr>
              <a:t>ries	</a:t>
            </a:r>
            <a:r>
              <a:rPr sz="2800" spc="-5" dirty="0">
                <a:solidFill>
                  <a:srgbClr val="001F5F"/>
                </a:solidFill>
                <a:latin typeface="Calibri"/>
                <a:cs typeface="Calibri"/>
              </a:rPr>
              <a:t>othe</a:t>
            </a:r>
            <a:r>
              <a:rPr sz="2800" dirty="0">
                <a:solidFill>
                  <a:srgbClr val="001F5F"/>
                </a:solidFill>
                <a:latin typeface="Calibri"/>
                <a:cs typeface="Calibri"/>
              </a:rPr>
              <a:t>r	th</a:t>
            </a:r>
            <a:r>
              <a:rPr sz="2800" spc="5" dirty="0">
                <a:solidFill>
                  <a:srgbClr val="001F5F"/>
                </a:solidFill>
                <a:latin typeface="Calibri"/>
                <a:cs typeface="Calibri"/>
              </a:rPr>
              <a:t>a</a:t>
            </a:r>
            <a:r>
              <a:rPr sz="2800" dirty="0">
                <a:solidFill>
                  <a:srgbClr val="001F5F"/>
                </a:solidFill>
                <a:latin typeface="Calibri"/>
                <a:cs typeface="Calibri"/>
              </a:rPr>
              <a:t>n  </a:t>
            </a:r>
            <a:r>
              <a:rPr sz="2800" spc="-15" dirty="0">
                <a:solidFill>
                  <a:srgbClr val="001F5F"/>
                </a:solidFill>
                <a:latin typeface="Calibri"/>
                <a:cs typeface="Calibri"/>
              </a:rPr>
              <a:t>radiation</a:t>
            </a:r>
            <a:r>
              <a:rPr sz="2800" spc="20" dirty="0">
                <a:solidFill>
                  <a:srgbClr val="001F5F"/>
                </a:solidFill>
                <a:latin typeface="Calibri"/>
                <a:cs typeface="Calibri"/>
              </a:rPr>
              <a:t> </a:t>
            </a:r>
            <a:r>
              <a:rPr sz="2800" spc="5" dirty="0">
                <a:solidFill>
                  <a:srgbClr val="001F5F"/>
                </a:solidFill>
                <a:latin typeface="Calibri"/>
                <a:cs typeface="Calibri"/>
              </a:rPr>
              <a:t>(e.g. </a:t>
            </a:r>
            <a:r>
              <a:rPr sz="2800" spc="-5" dirty="0">
                <a:solidFill>
                  <a:srgbClr val="001F5F"/>
                </a:solidFill>
                <a:latin typeface="Calibri"/>
                <a:cs typeface="Calibri"/>
              </a:rPr>
              <a:t>burns,</a:t>
            </a:r>
            <a:r>
              <a:rPr sz="2800" spc="15" dirty="0">
                <a:solidFill>
                  <a:srgbClr val="001F5F"/>
                </a:solidFill>
                <a:latin typeface="Calibri"/>
                <a:cs typeface="Calibri"/>
              </a:rPr>
              <a:t> </a:t>
            </a:r>
            <a:r>
              <a:rPr sz="2800" spc="-25" dirty="0">
                <a:solidFill>
                  <a:srgbClr val="001F5F"/>
                </a:solidFill>
                <a:latin typeface="Calibri"/>
                <a:cs typeface="Calibri"/>
              </a:rPr>
              <a:t>smoke</a:t>
            </a:r>
            <a:r>
              <a:rPr sz="2800" dirty="0">
                <a:solidFill>
                  <a:srgbClr val="001F5F"/>
                </a:solidFill>
                <a:latin typeface="Calibri"/>
                <a:cs typeface="Calibri"/>
              </a:rPr>
              <a:t> </a:t>
            </a:r>
            <a:r>
              <a:rPr sz="2800" spc="-5" dirty="0">
                <a:solidFill>
                  <a:srgbClr val="001F5F"/>
                </a:solidFill>
                <a:latin typeface="Calibri"/>
                <a:cs typeface="Calibri"/>
              </a:rPr>
              <a:t>inhalation</a:t>
            </a:r>
            <a:r>
              <a:rPr sz="2800" spc="40" dirty="0">
                <a:solidFill>
                  <a:srgbClr val="001F5F"/>
                </a:solidFill>
                <a:latin typeface="Calibri"/>
                <a:cs typeface="Calibri"/>
              </a:rPr>
              <a:t> </a:t>
            </a:r>
            <a:r>
              <a:rPr sz="2800" dirty="0">
                <a:solidFill>
                  <a:srgbClr val="001F5F"/>
                </a:solidFill>
                <a:latin typeface="Calibri"/>
                <a:cs typeface="Calibri"/>
              </a:rPr>
              <a:t>or</a:t>
            </a:r>
            <a:r>
              <a:rPr sz="2800" spc="-10" dirty="0">
                <a:solidFill>
                  <a:srgbClr val="001F5F"/>
                </a:solidFill>
                <a:latin typeface="Calibri"/>
                <a:cs typeface="Calibri"/>
              </a:rPr>
              <a:t> trauma).</a:t>
            </a:r>
            <a:endParaRPr sz="2800" dirty="0">
              <a:latin typeface="Calibri"/>
              <a:cs typeface="Calibri"/>
            </a:endParaRPr>
          </a:p>
          <a:p>
            <a:pPr>
              <a:lnSpc>
                <a:spcPct val="100000"/>
              </a:lnSpc>
              <a:spcBef>
                <a:spcPts val="10"/>
              </a:spcBef>
              <a:buClr>
                <a:srgbClr val="001F5F"/>
              </a:buClr>
              <a:buFont typeface="Calibri"/>
              <a:buChar char="-"/>
            </a:pPr>
            <a:r>
              <a:rPr lang="ar-JO" sz="2800" dirty="0"/>
              <a:t>التقييم السريري للعمال بما في ذلك الإصابات غير الإشعاعية (مثل الحروق أو استنشاق الدخان أو الصدمات)</a:t>
            </a:r>
            <a:endParaRPr sz="2800" dirty="0">
              <a:latin typeface="Calibri"/>
              <a:cs typeface="Calibri"/>
            </a:endParaRPr>
          </a:p>
          <a:p>
            <a:pPr marL="241300" marR="5080" indent="-229235" algn="l" rtl="0">
              <a:lnSpc>
                <a:spcPts val="3460"/>
              </a:lnSpc>
              <a:buChar char="-"/>
              <a:tabLst>
                <a:tab pos="241935" algn="l"/>
                <a:tab pos="1600835" algn="l"/>
                <a:tab pos="2554605" algn="l"/>
                <a:tab pos="4081779" algn="l"/>
                <a:tab pos="4868545" algn="l"/>
                <a:tab pos="6259830" algn="l"/>
                <a:tab pos="7604759" algn="l"/>
                <a:tab pos="8665210" algn="l"/>
              </a:tabLst>
            </a:pPr>
            <a:r>
              <a:rPr sz="2800" spc="-75" dirty="0">
                <a:solidFill>
                  <a:srgbClr val="001F5F"/>
                </a:solidFill>
                <a:latin typeface="Calibri"/>
                <a:cs typeface="Calibri"/>
              </a:rPr>
              <a:t>P</a:t>
            </a:r>
            <a:r>
              <a:rPr sz="2800" dirty="0">
                <a:solidFill>
                  <a:srgbClr val="001F5F"/>
                </a:solidFill>
                <a:latin typeface="Calibri"/>
                <a:cs typeface="Calibri"/>
              </a:rPr>
              <a:t>e</a:t>
            </a:r>
            <a:r>
              <a:rPr sz="2800" spc="-60" dirty="0">
                <a:solidFill>
                  <a:srgbClr val="001F5F"/>
                </a:solidFill>
                <a:latin typeface="Calibri"/>
                <a:cs typeface="Calibri"/>
              </a:rPr>
              <a:t>r</a:t>
            </a:r>
            <a:r>
              <a:rPr sz="2800" spc="-5" dirty="0">
                <a:solidFill>
                  <a:srgbClr val="001F5F"/>
                </a:solidFill>
                <a:latin typeface="Calibri"/>
                <a:cs typeface="Calibri"/>
              </a:rPr>
              <a:t>so</a:t>
            </a:r>
            <a:r>
              <a:rPr sz="2800" dirty="0">
                <a:solidFill>
                  <a:srgbClr val="001F5F"/>
                </a:solidFill>
                <a:latin typeface="Calibri"/>
                <a:cs typeface="Calibri"/>
              </a:rPr>
              <a:t>n	who	</a:t>
            </a:r>
            <a:r>
              <a:rPr sz="2800" spc="-5" dirty="0">
                <a:solidFill>
                  <a:srgbClr val="001F5F"/>
                </a:solidFill>
                <a:latin typeface="Calibri"/>
                <a:cs typeface="Calibri"/>
              </a:rPr>
              <a:t>h</a:t>
            </a:r>
            <a:r>
              <a:rPr sz="2800" spc="10" dirty="0">
                <a:solidFill>
                  <a:srgbClr val="001F5F"/>
                </a:solidFill>
                <a:latin typeface="Calibri"/>
                <a:cs typeface="Calibri"/>
              </a:rPr>
              <a:t>a</a:t>
            </a:r>
            <a:r>
              <a:rPr sz="2800" spc="-5" dirty="0">
                <a:solidFill>
                  <a:srgbClr val="001F5F"/>
                </a:solidFill>
                <a:latin typeface="Calibri"/>
                <a:cs typeface="Calibri"/>
              </a:rPr>
              <a:t>n</a:t>
            </a:r>
            <a:r>
              <a:rPr sz="2800" spc="5" dirty="0">
                <a:solidFill>
                  <a:srgbClr val="001F5F"/>
                </a:solidFill>
                <a:latin typeface="Calibri"/>
                <a:cs typeface="Calibri"/>
              </a:rPr>
              <a:t>d</a:t>
            </a:r>
            <a:r>
              <a:rPr sz="2800" dirty="0">
                <a:solidFill>
                  <a:srgbClr val="001F5F"/>
                </a:solidFill>
                <a:latin typeface="Calibri"/>
                <a:cs typeface="Calibri"/>
              </a:rPr>
              <a:t>les	the	</a:t>
            </a:r>
            <a:r>
              <a:rPr sz="2800" spc="-20" dirty="0">
                <a:solidFill>
                  <a:srgbClr val="001F5F"/>
                </a:solidFill>
                <a:latin typeface="Calibri"/>
                <a:cs typeface="Calibri"/>
              </a:rPr>
              <a:t>w</a:t>
            </a:r>
            <a:r>
              <a:rPr sz="2800" spc="-5" dirty="0">
                <a:solidFill>
                  <a:srgbClr val="001F5F"/>
                </a:solidFill>
                <a:latin typeface="Calibri"/>
                <a:cs typeface="Calibri"/>
              </a:rPr>
              <a:t>or</a:t>
            </a:r>
            <a:r>
              <a:rPr sz="2800" spc="-120" dirty="0">
                <a:solidFill>
                  <a:srgbClr val="001F5F"/>
                </a:solidFill>
                <a:latin typeface="Calibri"/>
                <a:cs typeface="Calibri"/>
              </a:rPr>
              <a:t>k</a:t>
            </a:r>
            <a:r>
              <a:rPr sz="2800" dirty="0">
                <a:solidFill>
                  <a:srgbClr val="001F5F"/>
                </a:solidFill>
                <a:latin typeface="Calibri"/>
                <a:cs typeface="Calibri"/>
              </a:rPr>
              <a:t>er	</a:t>
            </a:r>
            <a:r>
              <a:rPr sz="2800" spc="-5" dirty="0">
                <a:solidFill>
                  <a:srgbClr val="001F5F"/>
                </a:solidFill>
                <a:latin typeface="Calibri"/>
                <a:cs typeface="Calibri"/>
              </a:rPr>
              <a:t>shoul</a:t>
            </a:r>
            <a:r>
              <a:rPr sz="2800" dirty="0">
                <a:solidFill>
                  <a:srgbClr val="001F5F"/>
                </a:solidFill>
                <a:latin typeface="Calibri"/>
                <a:cs typeface="Calibri"/>
              </a:rPr>
              <a:t>d	</a:t>
            </a:r>
            <a:r>
              <a:rPr sz="2800" spc="-25" dirty="0">
                <a:solidFill>
                  <a:srgbClr val="001F5F"/>
                </a:solidFill>
                <a:latin typeface="Calibri"/>
                <a:cs typeface="Calibri"/>
              </a:rPr>
              <a:t>w</a:t>
            </a:r>
            <a:r>
              <a:rPr sz="2800" dirty="0">
                <a:solidFill>
                  <a:srgbClr val="001F5F"/>
                </a:solidFill>
                <a:latin typeface="Calibri"/>
                <a:cs typeface="Calibri"/>
              </a:rPr>
              <a:t>e</a:t>
            </a:r>
            <a:r>
              <a:rPr sz="2800" spc="-10" dirty="0">
                <a:solidFill>
                  <a:srgbClr val="001F5F"/>
                </a:solidFill>
                <a:latin typeface="Calibri"/>
                <a:cs typeface="Calibri"/>
              </a:rPr>
              <a:t>a</a:t>
            </a:r>
            <a:r>
              <a:rPr sz="2800" dirty="0">
                <a:solidFill>
                  <a:srgbClr val="001F5F"/>
                </a:solidFill>
                <a:latin typeface="Calibri"/>
                <a:cs typeface="Calibri"/>
              </a:rPr>
              <a:t>r	</a:t>
            </a:r>
            <a:r>
              <a:rPr sz="2800" spc="-5" dirty="0">
                <a:solidFill>
                  <a:srgbClr val="001F5F"/>
                </a:solidFill>
                <a:latin typeface="Calibri"/>
                <a:cs typeface="Calibri"/>
              </a:rPr>
              <a:t>p</a:t>
            </a:r>
            <a:r>
              <a:rPr sz="2800" spc="-55" dirty="0">
                <a:solidFill>
                  <a:srgbClr val="001F5F"/>
                </a:solidFill>
                <a:latin typeface="Calibri"/>
                <a:cs typeface="Calibri"/>
              </a:rPr>
              <a:t>r</a:t>
            </a:r>
            <a:r>
              <a:rPr sz="2800" spc="-5" dirty="0">
                <a:solidFill>
                  <a:srgbClr val="001F5F"/>
                </a:solidFill>
                <a:latin typeface="Calibri"/>
                <a:cs typeface="Calibri"/>
              </a:rPr>
              <a:t>o</a:t>
            </a:r>
            <a:r>
              <a:rPr sz="2800" spc="-40" dirty="0">
                <a:solidFill>
                  <a:srgbClr val="001F5F"/>
                </a:solidFill>
                <a:latin typeface="Calibri"/>
                <a:cs typeface="Calibri"/>
              </a:rPr>
              <a:t>t</a:t>
            </a:r>
            <a:r>
              <a:rPr sz="2800" dirty="0">
                <a:solidFill>
                  <a:srgbClr val="001F5F"/>
                </a:solidFill>
                <a:latin typeface="Calibri"/>
                <a:cs typeface="Calibri"/>
              </a:rPr>
              <a:t>ecti</a:t>
            </a:r>
            <a:r>
              <a:rPr sz="2800" spc="-45" dirty="0">
                <a:solidFill>
                  <a:srgbClr val="001F5F"/>
                </a:solidFill>
                <a:latin typeface="Calibri"/>
                <a:cs typeface="Calibri"/>
              </a:rPr>
              <a:t>v</a:t>
            </a:r>
            <a:r>
              <a:rPr sz="2800" dirty="0">
                <a:solidFill>
                  <a:srgbClr val="001F5F"/>
                </a:solidFill>
                <a:latin typeface="Calibri"/>
                <a:cs typeface="Calibri"/>
              </a:rPr>
              <a:t>e  </a:t>
            </a:r>
            <a:r>
              <a:rPr sz="2800" spc="-10" dirty="0">
                <a:solidFill>
                  <a:srgbClr val="001F5F"/>
                </a:solidFill>
                <a:latin typeface="Calibri"/>
                <a:cs typeface="Calibri"/>
              </a:rPr>
              <a:t>gloves</a:t>
            </a:r>
            <a:r>
              <a:rPr sz="2800" spc="-20" dirty="0">
                <a:solidFill>
                  <a:srgbClr val="001F5F"/>
                </a:solidFill>
                <a:latin typeface="Calibri"/>
                <a:cs typeface="Calibri"/>
              </a:rPr>
              <a:t> </a:t>
            </a:r>
            <a:r>
              <a:rPr sz="2800" dirty="0">
                <a:solidFill>
                  <a:srgbClr val="001F5F"/>
                </a:solidFill>
                <a:latin typeface="Calibri"/>
                <a:cs typeface="Calibri"/>
              </a:rPr>
              <a:t>or</a:t>
            </a:r>
            <a:r>
              <a:rPr sz="2800" spc="-10" dirty="0">
                <a:solidFill>
                  <a:srgbClr val="001F5F"/>
                </a:solidFill>
                <a:latin typeface="Calibri"/>
                <a:cs typeface="Calibri"/>
              </a:rPr>
              <a:t> </a:t>
            </a:r>
            <a:r>
              <a:rPr sz="2800" spc="-5" dirty="0">
                <a:solidFill>
                  <a:srgbClr val="001F5F"/>
                </a:solidFill>
                <a:latin typeface="Calibri"/>
                <a:cs typeface="Calibri"/>
              </a:rPr>
              <a:t>clothes.</a:t>
            </a:r>
            <a:endParaRPr sz="2800" dirty="0">
              <a:latin typeface="Calibri"/>
              <a:cs typeface="Calibri"/>
            </a:endParaRPr>
          </a:p>
          <a:p>
            <a:pPr>
              <a:lnSpc>
                <a:spcPct val="100000"/>
              </a:lnSpc>
              <a:spcBef>
                <a:spcPts val="35"/>
              </a:spcBef>
              <a:buClr>
                <a:srgbClr val="001F5F"/>
              </a:buClr>
              <a:buFont typeface="Calibri"/>
              <a:buChar char="-"/>
            </a:pPr>
            <a:r>
              <a:rPr lang="ar-JO" sz="2800" dirty="0"/>
              <a:t>يجب على الشخص الذي يتعامل مع العامل ارتداء القفازات أو الملابس الواقية.</a:t>
            </a:r>
            <a:endParaRPr sz="2800" dirty="0">
              <a:latin typeface="Calibri"/>
              <a:cs typeface="Calibri"/>
            </a:endParaRPr>
          </a:p>
          <a:p>
            <a:pPr marL="12700" marR="6985" algn="just" rtl="0">
              <a:lnSpc>
                <a:spcPct val="90000"/>
              </a:lnSpc>
              <a:buChar char="-"/>
              <a:tabLst>
                <a:tab pos="543560" algn="l"/>
              </a:tabLst>
            </a:pPr>
            <a:r>
              <a:rPr sz="2800" spc="-5" dirty="0">
                <a:solidFill>
                  <a:srgbClr val="001F5F"/>
                </a:solidFill>
                <a:latin typeface="Calibri"/>
                <a:cs typeface="Calibri"/>
              </a:rPr>
              <a:t>The</a:t>
            </a:r>
            <a:r>
              <a:rPr sz="2800" dirty="0">
                <a:solidFill>
                  <a:srgbClr val="001F5F"/>
                </a:solidFill>
                <a:latin typeface="Calibri"/>
                <a:cs typeface="Calibri"/>
              </a:rPr>
              <a:t> </a:t>
            </a:r>
            <a:r>
              <a:rPr sz="2800" spc="-15" dirty="0">
                <a:solidFill>
                  <a:srgbClr val="001F5F"/>
                </a:solidFill>
                <a:latin typeface="Calibri"/>
                <a:cs typeface="Calibri"/>
              </a:rPr>
              <a:t>contaminated</a:t>
            </a:r>
            <a:r>
              <a:rPr sz="2800" spc="-10" dirty="0">
                <a:solidFill>
                  <a:srgbClr val="001F5F"/>
                </a:solidFill>
                <a:latin typeface="Calibri"/>
                <a:cs typeface="Calibri"/>
              </a:rPr>
              <a:t> </a:t>
            </a:r>
            <a:r>
              <a:rPr sz="2800" dirty="0">
                <a:solidFill>
                  <a:srgbClr val="001F5F"/>
                </a:solidFill>
                <a:latin typeface="Calibri"/>
                <a:cs typeface="Calibri"/>
              </a:rPr>
              <a:t>victim</a:t>
            </a:r>
            <a:r>
              <a:rPr sz="2800" spc="5" dirty="0">
                <a:solidFill>
                  <a:srgbClr val="001F5F"/>
                </a:solidFill>
                <a:latin typeface="Calibri"/>
                <a:cs typeface="Calibri"/>
              </a:rPr>
              <a:t> </a:t>
            </a:r>
            <a:r>
              <a:rPr sz="2800" dirty="0">
                <a:solidFill>
                  <a:srgbClr val="001F5F"/>
                </a:solidFill>
                <a:latin typeface="Calibri"/>
                <a:cs typeface="Calibri"/>
              </a:rPr>
              <a:t>should</a:t>
            </a:r>
            <a:r>
              <a:rPr sz="2800" spc="5" dirty="0">
                <a:solidFill>
                  <a:srgbClr val="001F5F"/>
                </a:solidFill>
                <a:latin typeface="Calibri"/>
                <a:cs typeface="Calibri"/>
              </a:rPr>
              <a:t> </a:t>
            </a:r>
            <a:r>
              <a:rPr sz="2800" spc="-5" dirty="0">
                <a:solidFill>
                  <a:srgbClr val="001F5F"/>
                </a:solidFill>
                <a:latin typeface="Calibri"/>
                <a:cs typeface="Calibri"/>
              </a:rPr>
              <a:t>be</a:t>
            </a:r>
            <a:r>
              <a:rPr sz="2800" dirty="0">
                <a:solidFill>
                  <a:srgbClr val="001F5F"/>
                </a:solidFill>
                <a:latin typeface="Calibri"/>
                <a:cs typeface="Calibri"/>
              </a:rPr>
              <a:t> </a:t>
            </a:r>
            <a:r>
              <a:rPr sz="2800" spc="-10" dirty="0">
                <a:solidFill>
                  <a:srgbClr val="001F5F"/>
                </a:solidFill>
                <a:latin typeface="Calibri"/>
                <a:cs typeface="Calibri"/>
              </a:rPr>
              <a:t>isolated</a:t>
            </a:r>
            <a:r>
              <a:rPr sz="2800" spc="-5" dirty="0">
                <a:solidFill>
                  <a:srgbClr val="001F5F"/>
                </a:solidFill>
                <a:latin typeface="Calibri"/>
                <a:cs typeface="Calibri"/>
              </a:rPr>
              <a:t> </a:t>
            </a:r>
            <a:r>
              <a:rPr sz="2800" dirty="0">
                <a:solidFill>
                  <a:srgbClr val="001F5F"/>
                </a:solidFill>
                <a:latin typeface="Calibri"/>
                <a:cs typeface="Calibri"/>
              </a:rPr>
              <a:t>and </a:t>
            </a:r>
            <a:r>
              <a:rPr sz="2800" spc="5" dirty="0">
                <a:solidFill>
                  <a:srgbClr val="001F5F"/>
                </a:solidFill>
                <a:latin typeface="Calibri"/>
                <a:cs typeface="Calibri"/>
              </a:rPr>
              <a:t> </a:t>
            </a:r>
            <a:r>
              <a:rPr sz="2800" spc="-15" dirty="0">
                <a:solidFill>
                  <a:srgbClr val="001F5F"/>
                </a:solidFill>
                <a:latin typeface="Calibri"/>
                <a:cs typeface="Calibri"/>
              </a:rPr>
              <a:t>decontaminated </a:t>
            </a:r>
            <a:r>
              <a:rPr sz="2800" spc="-10" dirty="0">
                <a:solidFill>
                  <a:srgbClr val="001F5F"/>
                </a:solidFill>
                <a:latin typeface="Calibri"/>
                <a:cs typeface="Calibri"/>
              </a:rPr>
              <a:t>by </a:t>
            </a:r>
            <a:r>
              <a:rPr sz="2800" spc="-15" dirty="0">
                <a:solidFill>
                  <a:srgbClr val="001F5F"/>
                </a:solidFill>
                <a:latin typeface="Calibri"/>
                <a:cs typeface="Calibri"/>
              </a:rPr>
              <a:t>carefully </a:t>
            </a:r>
            <a:r>
              <a:rPr sz="2800" dirty="0">
                <a:solidFill>
                  <a:srgbClr val="001F5F"/>
                </a:solidFill>
                <a:latin typeface="Calibri"/>
                <a:cs typeface="Calibri"/>
              </a:rPr>
              <a:t>rinsed with </a:t>
            </a:r>
            <a:r>
              <a:rPr sz="2800" spc="-20" dirty="0">
                <a:solidFill>
                  <a:srgbClr val="001F5F"/>
                </a:solidFill>
                <a:latin typeface="Calibri"/>
                <a:cs typeface="Calibri"/>
              </a:rPr>
              <a:t>water </a:t>
            </a:r>
            <a:r>
              <a:rPr sz="2800" dirty="0">
                <a:solidFill>
                  <a:srgbClr val="001F5F"/>
                </a:solidFill>
                <a:latin typeface="Calibri"/>
                <a:cs typeface="Calibri"/>
              </a:rPr>
              <a:t>and the </a:t>
            </a:r>
            <a:r>
              <a:rPr sz="2800" spc="-5" dirty="0">
                <a:solidFill>
                  <a:srgbClr val="001F5F"/>
                </a:solidFill>
                <a:latin typeface="Calibri"/>
                <a:cs typeface="Calibri"/>
              </a:rPr>
              <a:t>rinsed </a:t>
            </a:r>
            <a:r>
              <a:rPr sz="2800" dirty="0">
                <a:solidFill>
                  <a:srgbClr val="001F5F"/>
                </a:solidFill>
                <a:latin typeface="Calibri"/>
                <a:cs typeface="Calibri"/>
              </a:rPr>
              <a:t> </a:t>
            </a:r>
            <a:r>
              <a:rPr sz="2800" spc="-20" dirty="0">
                <a:solidFill>
                  <a:srgbClr val="001F5F"/>
                </a:solidFill>
                <a:latin typeface="Calibri"/>
                <a:cs typeface="Calibri"/>
              </a:rPr>
              <a:t>water </a:t>
            </a:r>
            <a:r>
              <a:rPr sz="2800" spc="-15" dirty="0">
                <a:solidFill>
                  <a:srgbClr val="001F5F"/>
                </a:solidFill>
                <a:latin typeface="Calibri"/>
                <a:cs typeface="Calibri"/>
              </a:rPr>
              <a:t>isolated</a:t>
            </a:r>
            <a:r>
              <a:rPr sz="2800" spc="20" dirty="0">
                <a:solidFill>
                  <a:srgbClr val="001F5F"/>
                </a:solidFill>
                <a:latin typeface="Calibri"/>
                <a:cs typeface="Calibri"/>
              </a:rPr>
              <a:t> </a:t>
            </a:r>
            <a:r>
              <a:rPr sz="2800" dirty="0">
                <a:solidFill>
                  <a:srgbClr val="001F5F"/>
                </a:solidFill>
                <a:latin typeface="Calibri"/>
                <a:cs typeface="Calibri"/>
              </a:rPr>
              <a:t>as </a:t>
            </a:r>
            <a:r>
              <a:rPr sz="2800" spc="-10" dirty="0">
                <a:solidFill>
                  <a:srgbClr val="001F5F"/>
                </a:solidFill>
                <a:latin typeface="Calibri"/>
                <a:cs typeface="Calibri"/>
              </a:rPr>
              <a:t>radioactive</a:t>
            </a:r>
            <a:r>
              <a:rPr sz="2800" spc="-5" dirty="0">
                <a:solidFill>
                  <a:srgbClr val="001F5F"/>
                </a:solidFill>
                <a:latin typeface="Calibri"/>
                <a:cs typeface="Calibri"/>
              </a:rPr>
              <a:t> </a:t>
            </a:r>
            <a:r>
              <a:rPr sz="2800" spc="-20" dirty="0">
                <a:solidFill>
                  <a:srgbClr val="001F5F"/>
                </a:solidFill>
                <a:latin typeface="Calibri"/>
                <a:cs typeface="Calibri"/>
              </a:rPr>
              <a:t>waste</a:t>
            </a:r>
            <a:r>
              <a:rPr sz="2800" spc="-20" dirty="0" smtClean="0">
                <a:solidFill>
                  <a:srgbClr val="001F5F"/>
                </a:solidFill>
                <a:latin typeface="Calibri"/>
                <a:cs typeface="Calibri"/>
              </a:rPr>
              <a:t>.</a:t>
            </a:r>
            <a:endParaRPr lang="ar-JO" sz="2800" spc="-20" dirty="0" smtClean="0">
              <a:solidFill>
                <a:srgbClr val="001F5F"/>
              </a:solidFill>
              <a:latin typeface="Calibri"/>
              <a:cs typeface="Calibri"/>
            </a:endParaRPr>
          </a:p>
          <a:p>
            <a:pPr marL="12700" marR="6985" algn="just">
              <a:lnSpc>
                <a:spcPct val="90000"/>
              </a:lnSpc>
              <a:buChar char="-"/>
              <a:tabLst>
                <a:tab pos="543560" algn="l"/>
              </a:tabLst>
            </a:pPr>
            <a:r>
              <a:rPr lang="ar-JO" sz="2800" dirty="0"/>
              <a:t>يجب عزل الضحية الملوثة وتطهيرها من التلوث عن طريق شطفها بعناية بالماء وعزل الماء المغسول كنفايات مشعة</a:t>
            </a:r>
            <a:endParaRPr sz="2800" dirty="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FF00"/>
          </a:solidFill>
        </p:spPr>
        <p:txBody>
          <a:bodyPr wrap="square" lIns="0" tIns="0" rIns="0" bIns="0" rtlCol="0"/>
          <a:lstStyle/>
          <a:p>
            <a:endParaRPr/>
          </a:p>
        </p:txBody>
      </p:sp>
      <p:pic>
        <p:nvPicPr>
          <p:cNvPr id="3" name="object 3"/>
          <p:cNvPicPr/>
          <p:nvPr/>
        </p:nvPicPr>
        <p:blipFill>
          <a:blip r:embed="rId2" cstate="print"/>
          <a:stretch>
            <a:fillRect/>
          </a:stretch>
        </p:blipFill>
        <p:spPr>
          <a:xfrm>
            <a:off x="8798052" y="257556"/>
            <a:ext cx="2622804" cy="3235452"/>
          </a:xfrm>
          <a:prstGeom prst="rect">
            <a:avLst/>
          </a:prstGeom>
        </p:spPr>
      </p:pic>
      <p:pic>
        <p:nvPicPr>
          <p:cNvPr id="4" name="object 4"/>
          <p:cNvPicPr/>
          <p:nvPr/>
        </p:nvPicPr>
        <p:blipFill>
          <a:blip r:embed="rId3" cstate="print"/>
          <a:stretch>
            <a:fillRect/>
          </a:stretch>
        </p:blipFill>
        <p:spPr>
          <a:xfrm>
            <a:off x="5416296" y="257556"/>
            <a:ext cx="2145792" cy="3236976"/>
          </a:xfrm>
          <a:prstGeom prst="rect">
            <a:avLst/>
          </a:prstGeom>
        </p:spPr>
      </p:pic>
      <p:pic>
        <p:nvPicPr>
          <p:cNvPr id="5" name="object 5"/>
          <p:cNvPicPr/>
          <p:nvPr/>
        </p:nvPicPr>
        <p:blipFill>
          <a:blip r:embed="rId4" cstate="print"/>
          <a:stretch>
            <a:fillRect/>
          </a:stretch>
        </p:blipFill>
        <p:spPr>
          <a:xfrm>
            <a:off x="519683" y="257556"/>
            <a:ext cx="4213860" cy="3236976"/>
          </a:xfrm>
          <a:prstGeom prst="rect">
            <a:avLst/>
          </a:prstGeom>
        </p:spPr>
      </p:pic>
      <p:pic>
        <p:nvPicPr>
          <p:cNvPr id="6" name="object 6"/>
          <p:cNvPicPr/>
          <p:nvPr/>
        </p:nvPicPr>
        <p:blipFill>
          <a:blip r:embed="rId5" cstate="print"/>
          <a:stretch>
            <a:fillRect/>
          </a:stretch>
        </p:blipFill>
        <p:spPr>
          <a:xfrm>
            <a:off x="8244840" y="3810000"/>
            <a:ext cx="3416807" cy="2558796"/>
          </a:xfrm>
          <a:prstGeom prst="rect">
            <a:avLst/>
          </a:prstGeom>
        </p:spPr>
      </p:pic>
      <p:pic>
        <p:nvPicPr>
          <p:cNvPr id="7" name="object 7"/>
          <p:cNvPicPr/>
          <p:nvPr/>
        </p:nvPicPr>
        <p:blipFill>
          <a:blip r:embed="rId6" cstate="print"/>
          <a:stretch>
            <a:fillRect/>
          </a:stretch>
        </p:blipFill>
        <p:spPr>
          <a:xfrm>
            <a:off x="5050535" y="3810000"/>
            <a:ext cx="2877312" cy="2558796"/>
          </a:xfrm>
          <a:prstGeom prst="rect">
            <a:avLst/>
          </a:prstGeom>
        </p:spPr>
      </p:pic>
      <p:pic>
        <p:nvPicPr>
          <p:cNvPr id="8" name="object 8"/>
          <p:cNvPicPr/>
          <p:nvPr/>
        </p:nvPicPr>
        <p:blipFill>
          <a:blip r:embed="rId7" cstate="print"/>
          <a:stretch>
            <a:fillRect/>
          </a:stretch>
        </p:blipFill>
        <p:spPr>
          <a:xfrm>
            <a:off x="519683" y="3810000"/>
            <a:ext cx="4213860" cy="2558796"/>
          </a:xfrm>
          <a:prstGeom prst="rect">
            <a:avLst/>
          </a:prstGeom>
        </p:spPr>
      </p:pic>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p:nvPr/>
        </p:nvSpPr>
        <p:spPr>
          <a:xfrm>
            <a:off x="742899" y="83554"/>
            <a:ext cx="10955655" cy="6808915"/>
          </a:xfrm>
          <a:prstGeom prst="rect">
            <a:avLst/>
          </a:prstGeom>
        </p:spPr>
        <p:txBody>
          <a:bodyPr vert="horz" wrap="square" lIns="0" tIns="149225" rIns="0" bIns="0" rtlCol="0">
            <a:spAutoFit/>
          </a:bodyPr>
          <a:lstStyle/>
          <a:p>
            <a:pPr marL="12700" marR="5080" algn="l" rtl="0">
              <a:lnSpc>
                <a:spcPct val="70100"/>
              </a:lnSpc>
              <a:spcBef>
                <a:spcPts val="1175"/>
              </a:spcBef>
              <a:tabLst>
                <a:tab pos="379730" algn="l"/>
                <a:tab pos="2447925" algn="l"/>
                <a:tab pos="3103245" algn="l"/>
                <a:tab pos="4497705" algn="l"/>
                <a:tab pos="5250815" algn="l"/>
                <a:tab pos="5988685" algn="l"/>
                <a:tab pos="6945630" algn="l"/>
                <a:tab pos="8246109" algn="l"/>
                <a:tab pos="9439275" algn="l"/>
                <a:tab pos="9983470" algn="l"/>
              </a:tabLst>
            </a:pPr>
            <a:r>
              <a:rPr sz="2000" spc="-5" dirty="0">
                <a:solidFill>
                  <a:srgbClr val="001F5F"/>
                </a:solidFill>
                <a:latin typeface="Calibri"/>
                <a:cs typeface="Calibri"/>
              </a:rPr>
              <a:t>I</a:t>
            </a:r>
            <a:r>
              <a:rPr sz="2000" dirty="0">
                <a:solidFill>
                  <a:srgbClr val="001F5F"/>
                </a:solidFill>
                <a:latin typeface="Calibri"/>
                <a:cs typeface="Calibri"/>
              </a:rPr>
              <a:t>f	</a:t>
            </a:r>
            <a:r>
              <a:rPr sz="2000" spc="-65" dirty="0">
                <a:solidFill>
                  <a:srgbClr val="001F5F"/>
                </a:solidFill>
                <a:latin typeface="Calibri"/>
                <a:cs typeface="Calibri"/>
              </a:rPr>
              <a:t>r</a:t>
            </a:r>
            <a:r>
              <a:rPr sz="2000" dirty="0">
                <a:solidFill>
                  <a:srgbClr val="001F5F"/>
                </a:solidFill>
                <a:latin typeface="Calibri"/>
                <a:cs typeface="Calibri"/>
              </a:rPr>
              <a:t>adioa</a:t>
            </a:r>
            <a:r>
              <a:rPr sz="2000" spc="-15" dirty="0">
                <a:solidFill>
                  <a:srgbClr val="001F5F"/>
                </a:solidFill>
                <a:latin typeface="Calibri"/>
                <a:cs typeface="Calibri"/>
              </a:rPr>
              <a:t>c</a:t>
            </a:r>
            <a:r>
              <a:rPr sz="2000" dirty="0">
                <a:solidFill>
                  <a:srgbClr val="001F5F"/>
                </a:solidFill>
                <a:latin typeface="Calibri"/>
                <a:cs typeface="Calibri"/>
              </a:rPr>
              <a:t>tiv</a:t>
            </a:r>
            <a:r>
              <a:rPr sz="2000" spc="-15" dirty="0">
                <a:solidFill>
                  <a:srgbClr val="001F5F"/>
                </a:solidFill>
                <a:latin typeface="Calibri"/>
                <a:cs typeface="Calibri"/>
              </a:rPr>
              <a:t>i</a:t>
            </a:r>
            <a:r>
              <a:rPr sz="2000" dirty="0">
                <a:solidFill>
                  <a:srgbClr val="001F5F"/>
                </a:solidFill>
                <a:latin typeface="Calibri"/>
                <a:cs typeface="Calibri"/>
              </a:rPr>
              <a:t>ty	a</a:t>
            </a:r>
            <a:r>
              <a:rPr sz="2000" spc="-40" dirty="0">
                <a:solidFill>
                  <a:srgbClr val="001F5F"/>
                </a:solidFill>
                <a:latin typeface="Calibri"/>
                <a:cs typeface="Calibri"/>
              </a:rPr>
              <a:t>r</a:t>
            </a:r>
            <a:r>
              <a:rPr sz="2000" dirty="0">
                <a:solidFill>
                  <a:srgbClr val="001F5F"/>
                </a:solidFill>
                <a:latin typeface="Calibri"/>
                <a:cs typeface="Calibri"/>
              </a:rPr>
              <a:t>e	i</a:t>
            </a:r>
            <a:r>
              <a:rPr sz="2000" spc="-15" dirty="0">
                <a:solidFill>
                  <a:srgbClr val="001F5F"/>
                </a:solidFill>
                <a:latin typeface="Calibri"/>
                <a:cs typeface="Calibri"/>
              </a:rPr>
              <a:t>n</a:t>
            </a:r>
            <a:r>
              <a:rPr sz="2000" spc="-5" dirty="0">
                <a:solidFill>
                  <a:srgbClr val="001F5F"/>
                </a:solidFill>
                <a:latin typeface="Calibri"/>
                <a:cs typeface="Calibri"/>
              </a:rPr>
              <a:t>hal</a:t>
            </a:r>
            <a:r>
              <a:rPr sz="2000" spc="-20" dirty="0">
                <a:solidFill>
                  <a:srgbClr val="001F5F"/>
                </a:solidFill>
                <a:latin typeface="Calibri"/>
                <a:cs typeface="Calibri"/>
              </a:rPr>
              <a:t>e</a:t>
            </a:r>
            <a:r>
              <a:rPr sz="2000" spc="-5" dirty="0">
                <a:solidFill>
                  <a:srgbClr val="001F5F"/>
                </a:solidFill>
                <a:latin typeface="Calibri"/>
                <a:cs typeface="Calibri"/>
              </a:rPr>
              <a:t>d</a:t>
            </a:r>
            <a:r>
              <a:rPr sz="2000" dirty="0">
                <a:solidFill>
                  <a:srgbClr val="001F5F"/>
                </a:solidFill>
                <a:latin typeface="Calibri"/>
                <a:cs typeface="Calibri"/>
              </a:rPr>
              <a:t>,	</a:t>
            </a:r>
            <a:r>
              <a:rPr sz="2000" spc="-5" dirty="0">
                <a:solidFill>
                  <a:srgbClr val="001F5F"/>
                </a:solidFill>
                <a:latin typeface="Calibri"/>
                <a:cs typeface="Calibri"/>
              </a:rPr>
              <a:t>o</a:t>
            </a:r>
            <a:r>
              <a:rPr sz="2000" spc="-65" dirty="0">
                <a:solidFill>
                  <a:srgbClr val="001F5F"/>
                </a:solidFill>
                <a:latin typeface="Calibri"/>
                <a:cs typeface="Calibri"/>
              </a:rPr>
              <a:t>r</a:t>
            </a:r>
            <a:r>
              <a:rPr sz="2000" dirty="0">
                <a:solidFill>
                  <a:srgbClr val="001F5F"/>
                </a:solidFill>
                <a:latin typeface="Calibri"/>
                <a:cs typeface="Calibri"/>
              </a:rPr>
              <a:t>al	and	</a:t>
            </a:r>
            <a:r>
              <a:rPr sz="2000" spc="-5" dirty="0">
                <a:solidFill>
                  <a:srgbClr val="001F5F"/>
                </a:solidFill>
                <a:latin typeface="Calibri"/>
                <a:cs typeface="Calibri"/>
              </a:rPr>
              <a:t>nas</a:t>
            </a:r>
            <a:r>
              <a:rPr sz="2000" spc="5" dirty="0">
                <a:solidFill>
                  <a:srgbClr val="001F5F"/>
                </a:solidFill>
                <a:latin typeface="Calibri"/>
                <a:cs typeface="Calibri"/>
              </a:rPr>
              <a:t>a</a:t>
            </a:r>
            <a:r>
              <a:rPr sz="2000" dirty="0">
                <a:solidFill>
                  <a:srgbClr val="001F5F"/>
                </a:solidFill>
                <a:latin typeface="Calibri"/>
                <a:cs typeface="Calibri"/>
              </a:rPr>
              <a:t>l	</a:t>
            </a:r>
            <a:r>
              <a:rPr sz="2000" spc="-25" dirty="0">
                <a:solidFill>
                  <a:srgbClr val="001F5F"/>
                </a:solidFill>
                <a:latin typeface="Calibri"/>
                <a:cs typeface="Calibri"/>
              </a:rPr>
              <a:t>c</a:t>
            </a:r>
            <a:r>
              <a:rPr sz="2000" spc="-60" dirty="0">
                <a:solidFill>
                  <a:srgbClr val="001F5F"/>
                </a:solidFill>
                <a:latin typeface="Calibri"/>
                <a:cs typeface="Calibri"/>
              </a:rPr>
              <a:t>a</a:t>
            </a:r>
            <a:r>
              <a:rPr sz="2000" dirty="0">
                <a:solidFill>
                  <a:srgbClr val="001F5F"/>
                </a:solidFill>
                <a:latin typeface="Calibri"/>
                <a:cs typeface="Calibri"/>
              </a:rPr>
              <a:t>v</a:t>
            </a:r>
            <a:r>
              <a:rPr sz="2000" spc="-20" dirty="0">
                <a:solidFill>
                  <a:srgbClr val="001F5F"/>
                </a:solidFill>
                <a:latin typeface="Calibri"/>
                <a:cs typeface="Calibri"/>
              </a:rPr>
              <a:t>i</a:t>
            </a:r>
            <a:r>
              <a:rPr sz="2000" dirty="0">
                <a:solidFill>
                  <a:srgbClr val="001F5F"/>
                </a:solidFill>
                <a:latin typeface="Calibri"/>
                <a:cs typeface="Calibri"/>
              </a:rPr>
              <a:t>ti</a:t>
            </a:r>
            <a:r>
              <a:rPr sz="2000" spc="-15" dirty="0">
                <a:solidFill>
                  <a:srgbClr val="001F5F"/>
                </a:solidFill>
                <a:latin typeface="Calibri"/>
                <a:cs typeface="Calibri"/>
              </a:rPr>
              <a:t>e</a:t>
            </a:r>
            <a:r>
              <a:rPr sz="2000" dirty="0">
                <a:solidFill>
                  <a:srgbClr val="001F5F"/>
                </a:solidFill>
                <a:latin typeface="Calibri"/>
                <a:cs typeface="Calibri"/>
              </a:rPr>
              <a:t>s	</a:t>
            </a:r>
            <a:r>
              <a:rPr sz="2000" spc="-5" dirty="0">
                <a:solidFill>
                  <a:srgbClr val="001F5F"/>
                </a:solidFill>
                <a:latin typeface="Calibri"/>
                <a:cs typeface="Calibri"/>
              </a:rPr>
              <a:t>shou</a:t>
            </a:r>
            <a:r>
              <a:rPr sz="2000" spc="-15" dirty="0">
                <a:solidFill>
                  <a:srgbClr val="001F5F"/>
                </a:solidFill>
                <a:latin typeface="Calibri"/>
                <a:cs typeface="Calibri"/>
              </a:rPr>
              <a:t>l</a:t>
            </a:r>
            <a:r>
              <a:rPr sz="2000" dirty="0">
                <a:solidFill>
                  <a:srgbClr val="001F5F"/>
                </a:solidFill>
                <a:latin typeface="Calibri"/>
                <a:cs typeface="Calibri"/>
              </a:rPr>
              <a:t>d	</a:t>
            </a:r>
            <a:r>
              <a:rPr sz="2000" spc="-10" dirty="0">
                <a:solidFill>
                  <a:srgbClr val="001F5F"/>
                </a:solidFill>
                <a:latin typeface="Calibri"/>
                <a:cs typeface="Calibri"/>
              </a:rPr>
              <a:t>b</a:t>
            </a:r>
            <a:r>
              <a:rPr sz="2000" dirty="0">
                <a:solidFill>
                  <a:srgbClr val="001F5F"/>
                </a:solidFill>
                <a:latin typeface="Calibri"/>
                <a:cs typeface="Calibri"/>
              </a:rPr>
              <a:t>e	r</a:t>
            </a:r>
            <a:r>
              <a:rPr sz="2000" spc="-10" dirty="0">
                <a:solidFill>
                  <a:srgbClr val="001F5F"/>
                </a:solidFill>
                <a:latin typeface="Calibri"/>
                <a:cs typeface="Calibri"/>
              </a:rPr>
              <a:t>i</a:t>
            </a:r>
            <a:r>
              <a:rPr sz="2000" spc="-5" dirty="0">
                <a:solidFill>
                  <a:srgbClr val="001F5F"/>
                </a:solidFill>
                <a:latin typeface="Calibri"/>
                <a:cs typeface="Calibri"/>
              </a:rPr>
              <a:t>nsed  </a:t>
            </a:r>
            <a:r>
              <a:rPr sz="2000" dirty="0">
                <a:solidFill>
                  <a:srgbClr val="001F5F"/>
                </a:solidFill>
                <a:latin typeface="Calibri"/>
                <a:cs typeface="Calibri"/>
              </a:rPr>
              <a:t>with</a:t>
            </a:r>
            <a:r>
              <a:rPr sz="2000" spc="-15" dirty="0">
                <a:solidFill>
                  <a:srgbClr val="001F5F"/>
                </a:solidFill>
                <a:latin typeface="Calibri"/>
                <a:cs typeface="Calibri"/>
              </a:rPr>
              <a:t> </a:t>
            </a:r>
            <a:r>
              <a:rPr sz="2000" spc="-20" dirty="0">
                <a:solidFill>
                  <a:srgbClr val="001F5F"/>
                </a:solidFill>
                <a:latin typeface="Calibri"/>
                <a:cs typeface="Calibri"/>
              </a:rPr>
              <a:t>water</a:t>
            </a:r>
            <a:r>
              <a:rPr sz="2000" spc="-5" dirty="0">
                <a:solidFill>
                  <a:srgbClr val="001F5F"/>
                </a:solidFill>
                <a:latin typeface="Calibri"/>
                <a:cs typeface="Calibri"/>
              </a:rPr>
              <a:t> </a:t>
            </a:r>
            <a:r>
              <a:rPr sz="2000" spc="-15" dirty="0">
                <a:solidFill>
                  <a:srgbClr val="001F5F"/>
                </a:solidFill>
                <a:latin typeface="Calibri"/>
                <a:cs typeface="Calibri"/>
              </a:rPr>
              <a:t>(avoid</a:t>
            </a:r>
            <a:r>
              <a:rPr sz="2000" spc="-25" dirty="0">
                <a:solidFill>
                  <a:srgbClr val="001F5F"/>
                </a:solidFill>
                <a:latin typeface="Calibri"/>
                <a:cs typeface="Calibri"/>
              </a:rPr>
              <a:t> </a:t>
            </a:r>
            <a:r>
              <a:rPr sz="2000" spc="-10" dirty="0">
                <a:solidFill>
                  <a:srgbClr val="001F5F"/>
                </a:solidFill>
                <a:latin typeface="Calibri"/>
                <a:cs typeface="Calibri"/>
              </a:rPr>
              <a:t>swallowing</a:t>
            </a:r>
            <a:r>
              <a:rPr sz="2000" spc="20" dirty="0">
                <a:solidFill>
                  <a:srgbClr val="001F5F"/>
                </a:solidFill>
                <a:latin typeface="Calibri"/>
                <a:cs typeface="Calibri"/>
              </a:rPr>
              <a:t> </a:t>
            </a:r>
            <a:r>
              <a:rPr sz="2000" spc="-15" dirty="0">
                <a:solidFill>
                  <a:srgbClr val="001F5F"/>
                </a:solidFill>
                <a:latin typeface="Calibri"/>
                <a:cs typeface="Calibri"/>
              </a:rPr>
              <a:t>any).</a:t>
            </a:r>
            <a:endParaRPr sz="2000" dirty="0">
              <a:latin typeface="Calibri"/>
              <a:cs typeface="Calibri"/>
            </a:endParaRPr>
          </a:p>
          <a:p>
            <a:pPr algn="r">
              <a:lnSpc>
                <a:spcPct val="100000"/>
              </a:lnSpc>
              <a:spcBef>
                <a:spcPts val="60"/>
              </a:spcBef>
            </a:pPr>
            <a:r>
              <a:rPr lang="ar-JO" sz="2000" dirty="0"/>
              <a:t>إذا تم استنشاق النشاط الإشعاعي ، فيجب شطف تجاويف الفم والأنف بالماء (تجنب ابتلاع أي منها).</a:t>
            </a:r>
            <a:endParaRPr sz="2000" dirty="0">
              <a:latin typeface="Calibri"/>
              <a:cs typeface="Calibri"/>
            </a:endParaRPr>
          </a:p>
          <a:p>
            <a:pPr marL="240665" marR="5715" indent="-228600" algn="l" rtl="0">
              <a:lnSpc>
                <a:spcPct val="70000"/>
              </a:lnSpc>
              <a:buChar char="-"/>
              <a:tabLst>
                <a:tab pos="241300" algn="l"/>
                <a:tab pos="9446895" algn="l"/>
              </a:tabLst>
            </a:pPr>
            <a:r>
              <a:rPr sz="2000" dirty="0">
                <a:solidFill>
                  <a:srgbClr val="001F5F"/>
                </a:solidFill>
                <a:latin typeface="Calibri"/>
                <a:cs typeface="Calibri"/>
              </a:rPr>
              <a:t>Mana</a:t>
            </a:r>
            <a:r>
              <a:rPr sz="2000" spc="-15" dirty="0">
                <a:solidFill>
                  <a:srgbClr val="001F5F"/>
                </a:solidFill>
                <a:latin typeface="Calibri"/>
                <a:cs typeface="Calibri"/>
              </a:rPr>
              <a:t>g</a:t>
            </a:r>
            <a:r>
              <a:rPr sz="2000" spc="-20" dirty="0">
                <a:solidFill>
                  <a:srgbClr val="001F5F"/>
                </a:solidFill>
                <a:latin typeface="Calibri"/>
                <a:cs typeface="Calibri"/>
              </a:rPr>
              <a:t>e</a:t>
            </a:r>
            <a:r>
              <a:rPr sz="2000" dirty="0">
                <a:solidFill>
                  <a:srgbClr val="001F5F"/>
                </a:solidFill>
                <a:latin typeface="Calibri"/>
                <a:cs typeface="Calibri"/>
              </a:rPr>
              <a:t>me</a:t>
            </a:r>
            <a:r>
              <a:rPr sz="2000" spc="-30" dirty="0">
                <a:solidFill>
                  <a:srgbClr val="001F5F"/>
                </a:solidFill>
                <a:latin typeface="Calibri"/>
                <a:cs typeface="Calibri"/>
              </a:rPr>
              <a:t>n</a:t>
            </a:r>
            <a:r>
              <a:rPr sz="2000" dirty="0">
                <a:solidFill>
                  <a:srgbClr val="001F5F"/>
                </a:solidFill>
                <a:latin typeface="Calibri"/>
                <a:cs typeface="Calibri"/>
              </a:rPr>
              <a:t>t</a:t>
            </a:r>
            <a:r>
              <a:rPr sz="2000" spc="5" dirty="0">
                <a:solidFill>
                  <a:srgbClr val="001F5F"/>
                </a:solidFill>
                <a:latin typeface="Calibri"/>
                <a:cs typeface="Calibri"/>
              </a:rPr>
              <a:t> </a:t>
            </a:r>
            <a:r>
              <a:rPr sz="2000" dirty="0">
                <a:solidFill>
                  <a:srgbClr val="001F5F"/>
                </a:solidFill>
                <a:latin typeface="Calibri"/>
                <a:cs typeface="Calibri"/>
              </a:rPr>
              <a:t>of </a:t>
            </a:r>
            <a:r>
              <a:rPr sz="2000" spc="-10" dirty="0">
                <a:solidFill>
                  <a:srgbClr val="001F5F"/>
                </a:solidFill>
                <a:latin typeface="Calibri"/>
                <a:cs typeface="Calibri"/>
              </a:rPr>
              <a:t>t</a:t>
            </a:r>
            <a:r>
              <a:rPr sz="2000" spc="-5" dirty="0">
                <a:solidFill>
                  <a:srgbClr val="001F5F"/>
                </a:solidFill>
                <a:latin typeface="Calibri"/>
                <a:cs typeface="Calibri"/>
              </a:rPr>
              <a:t>h</a:t>
            </a:r>
            <a:r>
              <a:rPr sz="2000" dirty="0">
                <a:solidFill>
                  <a:srgbClr val="001F5F"/>
                </a:solidFill>
                <a:latin typeface="Calibri"/>
                <a:cs typeface="Calibri"/>
              </a:rPr>
              <a:t>e</a:t>
            </a:r>
            <a:r>
              <a:rPr sz="2000" spc="10" dirty="0">
                <a:solidFill>
                  <a:srgbClr val="001F5F"/>
                </a:solidFill>
                <a:latin typeface="Calibri"/>
                <a:cs typeface="Calibri"/>
              </a:rPr>
              <a:t> </a:t>
            </a:r>
            <a:r>
              <a:rPr sz="2000" dirty="0">
                <a:solidFill>
                  <a:srgbClr val="001F5F"/>
                </a:solidFill>
                <a:latin typeface="Calibri"/>
                <a:cs typeface="Calibri"/>
              </a:rPr>
              <a:t>v</a:t>
            </a:r>
            <a:r>
              <a:rPr sz="2000" spc="-20" dirty="0">
                <a:solidFill>
                  <a:srgbClr val="001F5F"/>
                </a:solidFill>
                <a:latin typeface="Calibri"/>
                <a:cs typeface="Calibri"/>
              </a:rPr>
              <a:t>i</a:t>
            </a:r>
            <a:r>
              <a:rPr sz="2000" dirty="0">
                <a:solidFill>
                  <a:srgbClr val="001F5F"/>
                </a:solidFill>
                <a:latin typeface="Calibri"/>
                <a:cs typeface="Calibri"/>
              </a:rPr>
              <a:t>ctim </a:t>
            </a:r>
            <a:r>
              <a:rPr sz="2000" spc="-5" dirty="0">
                <a:solidFill>
                  <a:srgbClr val="001F5F"/>
                </a:solidFill>
                <a:latin typeface="Calibri"/>
                <a:cs typeface="Calibri"/>
              </a:rPr>
              <a:t>shoul</a:t>
            </a:r>
            <a:r>
              <a:rPr sz="2000" dirty="0">
                <a:solidFill>
                  <a:srgbClr val="001F5F"/>
                </a:solidFill>
                <a:latin typeface="Calibri"/>
                <a:cs typeface="Calibri"/>
              </a:rPr>
              <a:t>d</a:t>
            </a:r>
            <a:r>
              <a:rPr sz="2000" spc="5" dirty="0">
                <a:solidFill>
                  <a:srgbClr val="001F5F"/>
                </a:solidFill>
                <a:latin typeface="Calibri"/>
                <a:cs typeface="Calibri"/>
              </a:rPr>
              <a:t> </a:t>
            </a:r>
            <a:r>
              <a:rPr sz="2000" spc="-5" dirty="0">
                <a:solidFill>
                  <a:srgbClr val="001F5F"/>
                </a:solidFill>
                <a:latin typeface="Calibri"/>
                <a:cs typeface="Calibri"/>
              </a:rPr>
              <a:t>b</a:t>
            </a:r>
            <a:r>
              <a:rPr sz="2000" dirty="0">
                <a:solidFill>
                  <a:srgbClr val="001F5F"/>
                </a:solidFill>
                <a:latin typeface="Calibri"/>
                <a:cs typeface="Calibri"/>
              </a:rPr>
              <a:t>e</a:t>
            </a:r>
            <a:r>
              <a:rPr sz="2000" spc="25" dirty="0">
                <a:solidFill>
                  <a:srgbClr val="001F5F"/>
                </a:solidFill>
                <a:latin typeface="Calibri"/>
                <a:cs typeface="Calibri"/>
              </a:rPr>
              <a:t> </a:t>
            </a:r>
            <a:r>
              <a:rPr sz="2000" spc="-65" dirty="0">
                <a:solidFill>
                  <a:srgbClr val="001F5F"/>
                </a:solidFill>
                <a:latin typeface="Calibri"/>
                <a:cs typeface="Calibri"/>
              </a:rPr>
              <a:t>f</a:t>
            </a:r>
            <a:r>
              <a:rPr sz="2000" spc="-5" dirty="0">
                <a:solidFill>
                  <a:srgbClr val="001F5F"/>
                </a:solidFill>
                <a:latin typeface="Calibri"/>
                <a:cs typeface="Calibri"/>
              </a:rPr>
              <a:t>oll</a:t>
            </a:r>
            <a:r>
              <a:rPr sz="2000" spc="-15" dirty="0">
                <a:solidFill>
                  <a:srgbClr val="001F5F"/>
                </a:solidFill>
                <a:latin typeface="Calibri"/>
                <a:cs typeface="Calibri"/>
              </a:rPr>
              <a:t>o</a:t>
            </a:r>
            <a:r>
              <a:rPr sz="2000" spc="-20" dirty="0">
                <a:solidFill>
                  <a:srgbClr val="001F5F"/>
                </a:solidFill>
                <a:latin typeface="Calibri"/>
                <a:cs typeface="Calibri"/>
              </a:rPr>
              <a:t>w</a:t>
            </a:r>
            <a:r>
              <a:rPr sz="2000" dirty="0">
                <a:solidFill>
                  <a:srgbClr val="001F5F"/>
                </a:solidFill>
                <a:latin typeface="Calibri"/>
                <a:cs typeface="Calibri"/>
              </a:rPr>
              <a:t>ed</a:t>
            </a:r>
            <a:r>
              <a:rPr sz="2000" spc="5" dirty="0">
                <a:solidFill>
                  <a:srgbClr val="001F5F"/>
                </a:solidFill>
                <a:latin typeface="Calibri"/>
                <a:cs typeface="Calibri"/>
              </a:rPr>
              <a:t> </a:t>
            </a:r>
            <a:r>
              <a:rPr sz="2000" dirty="0">
                <a:solidFill>
                  <a:srgbClr val="001F5F"/>
                </a:solidFill>
                <a:latin typeface="Calibri"/>
                <a:cs typeface="Calibri"/>
              </a:rPr>
              <a:t>and</a:t>
            </a:r>
            <a:r>
              <a:rPr sz="2000" spc="10" dirty="0">
                <a:solidFill>
                  <a:srgbClr val="001F5F"/>
                </a:solidFill>
                <a:latin typeface="Calibri"/>
                <a:cs typeface="Calibri"/>
              </a:rPr>
              <a:t> </a:t>
            </a:r>
            <a:r>
              <a:rPr sz="2000" dirty="0">
                <a:solidFill>
                  <a:srgbClr val="001F5F"/>
                </a:solidFill>
                <a:latin typeface="Calibri"/>
                <a:cs typeface="Calibri"/>
              </a:rPr>
              <a:t>t</a:t>
            </a:r>
            <a:r>
              <a:rPr sz="2000" spc="-40" dirty="0">
                <a:solidFill>
                  <a:srgbClr val="001F5F"/>
                </a:solidFill>
                <a:latin typeface="Calibri"/>
                <a:cs typeface="Calibri"/>
              </a:rPr>
              <a:t>r</a:t>
            </a:r>
            <a:r>
              <a:rPr sz="2000" spc="-20" dirty="0">
                <a:solidFill>
                  <a:srgbClr val="001F5F"/>
                </a:solidFill>
                <a:latin typeface="Calibri"/>
                <a:cs typeface="Calibri"/>
              </a:rPr>
              <a:t>e</a:t>
            </a:r>
            <a:r>
              <a:rPr sz="2000" spc="-25" dirty="0">
                <a:solidFill>
                  <a:srgbClr val="001F5F"/>
                </a:solidFill>
                <a:latin typeface="Calibri"/>
                <a:cs typeface="Calibri"/>
              </a:rPr>
              <a:t>a</a:t>
            </a:r>
            <a:r>
              <a:rPr sz="2000" spc="-45" dirty="0">
                <a:solidFill>
                  <a:srgbClr val="001F5F"/>
                </a:solidFill>
                <a:latin typeface="Calibri"/>
                <a:cs typeface="Calibri"/>
              </a:rPr>
              <a:t>t</a:t>
            </a:r>
            <a:r>
              <a:rPr sz="2000" dirty="0">
                <a:solidFill>
                  <a:srgbClr val="001F5F"/>
                </a:solidFill>
                <a:latin typeface="Calibri"/>
                <a:cs typeface="Calibri"/>
              </a:rPr>
              <a:t>ed	ac</a:t>
            </a:r>
            <a:r>
              <a:rPr sz="2000" spc="-30" dirty="0">
                <a:solidFill>
                  <a:srgbClr val="001F5F"/>
                </a:solidFill>
                <a:latin typeface="Calibri"/>
                <a:cs typeface="Calibri"/>
              </a:rPr>
              <a:t>c</a:t>
            </a:r>
            <a:r>
              <a:rPr sz="2000" spc="-5" dirty="0">
                <a:solidFill>
                  <a:srgbClr val="001F5F"/>
                </a:solidFill>
                <a:latin typeface="Calibri"/>
                <a:cs typeface="Calibri"/>
              </a:rPr>
              <a:t>o</a:t>
            </a:r>
            <a:r>
              <a:rPr sz="2000" spc="-50" dirty="0">
                <a:solidFill>
                  <a:srgbClr val="001F5F"/>
                </a:solidFill>
                <a:latin typeface="Calibri"/>
                <a:cs typeface="Calibri"/>
              </a:rPr>
              <a:t>r</a:t>
            </a:r>
            <a:r>
              <a:rPr sz="2000" spc="-5" dirty="0">
                <a:solidFill>
                  <a:srgbClr val="001F5F"/>
                </a:solidFill>
                <a:latin typeface="Calibri"/>
                <a:cs typeface="Calibri"/>
              </a:rPr>
              <a:t>d</a:t>
            </a:r>
            <a:r>
              <a:rPr sz="2000" spc="-15" dirty="0">
                <a:solidFill>
                  <a:srgbClr val="001F5F"/>
                </a:solidFill>
                <a:latin typeface="Calibri"/>
                <a:cs typeface="Calibri"/>
              </a:rPr>
              <a:t>i</a:t>
            </a:r>
            <a:r>
              <a:rPr sz="2000" spc="-5" dirty="0">
                <a:solidFill>
                  <a:srgbClr val="001F5F"/>
                </a:solidFill>
                <a:latin typeface="Calibri"/>
                <a:cs typeface="Calibri"/>
              </a:rPr>
              <a:t>ng  </a:t>
            </a:r>
            <a:r>
              <a:rPr sz="2000" spc="-15" dirty="0">
                <a:solidFill>
                  <a:srgbClr val="001F5F"/>
                </a:solidFill>
                <a:latin typeface="Calibri"/>
                <a:cs typeface="Calibri"/>
              </a:rPr>
              <a:t>to</a:t>
            </a:r>
            <a:r>
              <a:rPr sz="2000" spc="-20" dirty="0">
                <a:solidFill>
                  <a:srgbClr val="001F5F"/>
                </a:solidFill>
                <a:latin typeface="Calibri"/>
                <a:cs typeface="Calibri"/>
              </a:rPr>
              <a:t> </a:t>
            </a:r>
            <a:r>
              <a:rPr sz="2000" dirty="0">
                <a:solidFill>
                  <a:srgbClr val="001F5F"/>
                </a:solidFill>
                <a:latin typeface="Calibri"/>
                <a:cs typeface="Calibri"/>
              </a:rPr>
              <a:t>the</a:t>
            </a:r>
            <a:r>
              <a:rPr sz="2000" spc="-20" dirty="0">
                <a:solidFill>
                  <a:srgbClr val="001F5F"/>
                </a:solidFill>
                <a:latin typeface="Calibri"/>
                <a:cs typeface="Calibri"/>
              </a:rPr>
              <a:t> </a:t>
            </a:r>
            <a:r>
              <a:rPr sz="2000" spc="-10" dirty="0">
                <a:solidFill>
                  <a:srgbClr val="001F5F"/>
                </a:solidFill>
                <a:latin typeface="Calibri"/>
                <a:cs typeface="Calibri"/>
              </a:rPr>
              <a:t>degree</a:t>
            </a:r>
            <a:r>
              <a:rPr sz="2000" spc="-5" dirty="0">
                <a:solidFill>
                  <a:srgbClr val="001F5F"/>
                </a:solidFill>
                <a:latin typeface="Calibri"/>
                <a:cs typeface="Calibri"/>
              </a:rPr>
              <a:t> </a:t>
            </a:r>
            <a:r>
              <a:rPr sz="2000" dirty="0">
                <a:solidFill>
                  <a:srgbClr val="001F5F"/>
                </a:solidFill>
                <a:latin typeface="Calibri"/>
                <a:cs typeface="Calibri"/>
              </a:rPr>
              <a:t>of</a:t>
            </a:r>
            <a:r>
              <a:rPr sz="2000" spc="-15" dirty="0">
                <a:solidFill>
                  <a:srgbClr val="001F5F"/>
                </a:solidFill>
                <a:latin typeface="Calibri"/>
                <a:cs typeface="Calibri"/>
              </a:rPr>
              <a:t> </a:t>
            </a:r>
            <a:r>
              <a:rPr sz="2000" spc="-20" dirty="0">
                <a:solidFill>
                  <a:srgbClr val="001F5F"/>
                </a:solidFill>
                <a:latin typeface="Calibri"/>
                <a:cs typeface="Calibri"/>
              </a:rPr>
              <a:t>exposure</a:t>
            </a:r>
            <a:r>
              <a:rPr sz="2000" spc="15" dirty="0">
                <a:solidFill>
                  <a:srgbClr val="001F5F"/>
                </a:solidFill>
                <a:latin typeface="Calibri"/>
                <a:cs typeface="Calibri"/>
              </a:rPr>
              <a:t> </a:t>
            </a:r>
            <a:r>
              <a:rPr sz="2000" dirty="0">
                <a:solidFill>
                  <a:srgbClr val="001F5F"/>
                </a:solidFill>
                <a:latin typeface="Calibri"/>
                <a:cs typeface="Calibri"/>
              </a:rPr>
              <a:t>as</a:t>
            </a:r>
            <a:r>
              <a:rPr sz="2000" spc="-5" dirty="0">
                <a:solidFill>
                  <a:srgbClr val="001F5F"/>
                </a:solidFill>
                <a:latin typeface="Calibri"/>
                <a:cs typeface="Calibri"/>
              </a:rPr>
              <a:t> </a:t>
            </a:r>
            <a:r>
              <a:rPr sz="2000" dirty="0">
                <a:solidFill>
                  <a:srgbClr val="001F5F"/>
                </a:solidFill>
                <a:latin typeface="Calibri"/>
                <a:cs typeface="Calibri"/>
              </a:rPr>
              <a:t>a</a:t>
            </a:r>
            <a:r>
              <a:rPr sz="2000" spc="-5" dirty="0">
                <a:solidFill>
                  <a:srgbClr val="001F5F"/>
                </a:solidFill>
                <a:latin typeface="Calibri"/>
                <a:cs typeface="Calibri"/>
              </a:rPr>
              <a:t> </a:t>
            </a:r>
            <a:r>
              <a:rPr sz="2000" spc="-10" dirty="0">
                <a:solidFill>
                  <a:srgbClr val="001F5F"/>
                </a:solidFill>
                <a:latin typeface="Calibri"/>
                <a:cs typeface="Calibri"/>
              </a:rPr>
              <a:t>case</a:t>
            </a:r>
            <a:r>
              <a:rPr sz="2000" spc="-20" dirty="0">
                <a:solidFill>
                  <a:srgbClr val="001F5F"/>
                </a:solidFill>
                <a:latin typeface="Calibri"/>
                <a:cs typeface="Calibri"/>
              </a:rPr>
              <a:t> </a:t>
            </a:r>
            <a:r>
              <a:rPr sz="2000" dirty="0">
                <a:solidFill>
                  <a:srgbClr val="001F5F"/>
                </a:solidFill>
                <a:latin typeface="Calibri"/>
                <a:cs typeface="Calibri"/>
              </a:rPr>
              <a:t>of</a:t>
            </a:r>
            <a:r>
              <a:rPr sz="2000" spc="-10" dirty="0">
                <a:solidFill>
                  <a:srgbClr val="001F5F"/>
                </a:solidFill>
                <a:latin typeface="Calibri"/>
                <a:cs typeface="Calibri"/>
              </a:rPr>
              <a:t> acute</a:t>
            </a:r>
            <a:r>
              <a:rPr sz="2000" spc="-25" dirty="0">
                <a:solidFill>
                  <a:srgbClr val="001F5F"/>
                </a:solidFill>
                <a:latin typeface="Calibri"/>
                <a:cs typeface="Calibri"/>
              </a:rPr>
              <a:t> </a:t>
            </a:r>
            <a:r>
              <a:rPr sz="2000" dirty="0">
                <a:solidFill>
                  <a:srgbClr val="001F5F"/>
                </a:solidFill>
                <a:latin typeface="Calibri"/>
                <a:cs typeface="Calibri"/>
              </a:rPr>
              <a:t>whole </a:t>
            </a:r>
            <a:r>
              <a:rPr sz="2000" spc="-5" dirty="0">
                <a:solidFill>
                  <a:srgbClr val="001F5F"/>
                </a:solidFill>
                <a:latin typeface="Calibri"/>
                <a:cs typeface="Calibri"/>
              </a:rPr>
              <a:t>body </a:t>
            </a:r>
            <a:r>
              <a:rPr sz="2000" spc="-10" dirty="0">
                <a:solidFill>
                  <a:srgbClr val="001F5F"/>
                </a:solidFill>
                <a:latin typeface="Calibri"/>
                <a:cs typeface="Calibri"/>
              </a:rPr>
              <a:t>irradiation.</a:t>
            </a:r>
            <a:endParaRPr sz="2000" dirty="0">
              <a:latin typeface="Calibri"/>
              <a:cs typeface="Calibri"/>
            </a:endParaRPr>
          </a:p>
          <a:p>
            <a:pPr algn="r">
              <a:lnSpc>
                <a:spcPct val="100000"/>
              </a:lnSpc>
              <a:spcBef>
                <a:spcPts val="25"/>
              </a:spcBef>
              <a:buClr>
                <a:srgbClr val="001F5F"/>
              </a:buClr>
              <a:buFont typeface="Calibri"/>
              <a:buChar char="-"/>
            </a:pPr>
            <a:r>
              <a:rPr lang="ar-JO" sz="2000" dirty="0"/>
              <a:t>يجب اتباع التدبير العلاجي للضحية ومعالجته حسب درجة التعرض كحالة </a:t>
            </a:r>
            <a:r>
              <a:rPr lang="ar-JO" sz="2000" dirty="0" err="1"/>
              <a:t>تشعيع</a:t>
            </a:r>
            <a:r>
              <a:rPr lang="ar-JO" sz="2000" dirty="0"/>
              <a:t> حاد للجسم كله</a:t>
            </a:r>
            <a:endParaRPr sz="2000" dirty="0">
              <a:latin typeface="Calibri"/>
              <a:cs typeface="Calibri"/>
            </a:endParaRPr>
          </a:p>
          <a:p>
            <a:pPr marL="12700" algn="l" rtl="0">
              <a:lnSpc>
                <a:spcPct val="100000"/>
              </a:lnSpc>
              <a:spcBef>
                <a:spcPts val="5"/>
              </a:spcBef>
            </a:pPr>
            <a:r>
              <a:rPr sz="2000" dirty="0">
                <a:solidFill>
                  <a:srgbClr val="001F5F"/>
                </a:solidFill>
                <a:latin typeface="Calibri"/>
                <a:cs typeface="Calibri"/>
              </a:rPr>
              <a:t>Good</a:t>
            </a:r>
            <a:r>
              <a:rPr sz="2000" spc="-15" dirty="0">
                <a:solidFill>
                  <a:srgbClr val="001F5F"/>
                </a:solidFill>
                <a:latin typeface="Calibri"/>
                <a:cs typeface="Calibri"/>
              </a:rPr>
              <a:t> </a:t>
            </a:r>
            <a:r>
              <a:rPr sz="2000" spc="-20" dirty="0">
                <a:solidFill>
                  <a:srgbClr val="001F5F"/>
                </a:solidFill>
                <a:latin typeface="Calibri"/>
                <a:cs typeface="Calibri"/>
              </a:rPr>
              <a:t>recording</a:t>
            </a:r>
            <a:r>
              <a:rPr sz="2000" spc="10" dirty="0">
                <a:solidFill>
                  <a:srgbClr val="001F5F"/>
                </a:solidFill>
                <a:latin typeface="Calibri"/>
                <a:cs typeface="Calibri"/>
              </a:rPr>
              <a:t> </a:t>
            </a:r>
            <a:r>
              <a:rPr sz="2000" spc="-25" dirty="0">
                <a:solidFill>
                  <a:srgbClr val="001F5F"/>
                </a:solidFill>
                <a:latin typeface="Calibri"/>
                <a:cs typeface="Calibri"/>
              </a:rPr>
              <a:t>for</a:t>
            </a:r>
            <a:r>
              <a:rPr sz="2000" spc="10" dirty="0">
                <a:solidFill>
                  <a:srgbClr val="001F5F"/>
                </a:solidFill>
                <a:latin typeface="Calibri"/>
                <a:cs typeface="Calibri"/>
              </a:rPr>
              <a:t> </a:t>
            </a:r>
            <a:r>
              <a:rPr sz="2000" spc="-5" dirty="0">
                <a:solidFill>
                  <a:srgbClr val="001F5F"/>
                </a:solidFill>
                <a:latin typeface="Calibri"/>
                <a:cs typeface="Calibri"/>
              </a:rPr>
              <a:t>signs </a:t>
            </a:r>
            <a:r>
              <a:rPr sz="2000" dirty="0">
                <a:solidFill>
                  <a:srgbClr val="001F5F"/>
                </a:solidFill>
                <a:latin typeface="Calibri"/>
                <a:cs typeface="Calibri"/>
              </a:rPr>
              <a:t>and</a:t>
            </a:r>
            <a:r>
              <a:rPr sz="2000" spc="5" dirty="0">
                <a:solidFill>
                  <a:srgbClr val="001F5F"/>
                </a:solidFill>
                <a:latin typeface="Calibri"/>
                <a:cs typeface="Calibri"/>
              </a:rPr>
              <a:t> </a:t>
            </a:r>
            <a:r>
              <a:rPr sz="2000" spc="-15" dirty="0">
                <a:solidFill>
                  <a:srgbClr val="001F5F"/>
                </a:solidFill>
                <a:latin typeface="Calibri"/>
                <a:cs typeface="Calibri"/>
              </a:rPr>
              <a:t>symptoms</a:t>
            </a:r>
            <a:r>
              <a:rPr sz="2000" spc="-10" dirty="0">
                <a:solidFill>
                  <a:srgbClr val="001F5F"/>
                </a:solidFill>
                <a:latin typeface="Calibri"/>
                <a:cs typeface="Calibri"/>
              </a:rPr>
              <a:t> </a:t>
            </a:r>
            <a:r>
              <a:rPr sz="2000" dirty="0">
                <a:solidFill>
                  <a:srgbClr val="001F5F"/>
                </a:solidFill>
                <a:latin typeface="Calibri"/>
                <a:cs typeface="Calibri"/>
              </a:rPr>
              <a:t>and </a:t>
            </a:r>
            <a:r>
              <a:rPr sz="2000" spc="-20" dirty="0">
                <a:solidFill>
                  <a:srgbClr val="001F5F"/>
                </a:solidFill>
                <a:latin typeface="Calibri"/>
                <a:cs typeface="Calibri"/>
              </a:rPr>
              <a:t>environmental</a:t>
            </a:r>
            <a:r>
              <a:rPr sz="2000" dirty="0">
                <a:solidFill>
                  <a:srgbClr val="001F5F"/>
                </a:solidFill>
                <a:latin typeface="Calibri"/>
                <a:cs typeface="Calibri"/>
              </a:rPr>
              <a:t> </a:t>
            </a:r>
            <a:r>
              <a:rPr sz="2000" spc="-5" dirty="0">
                <a:solidFill>
                  <a:srgbClr val="001F5F"/>
                </a:solidFill>
                <a:latin typeface="Calibri"/>
                <a:cs typeface="Calibri"/>
              </a:rPr>
              <a:t>measures.</a:t>
            </a:r>
            <a:endParaRPr sz="2000" dirty="0">
              <a:latin typeface="Calibri"/>
              <a:cs typeface="Calibri"/>
            </a:endParaRPr>
          </a:p>
          <a:p>
            <a:pPr algn="r">
              <a:lnSpc>
                <a:spcPct val="100000"/>
              </a:lnSpc>
              <a:spcBef>
                <a:spcPts val="25"/>
              </a:spcBef>
            </a:pPr>
            <a:r>
              <a:rPr lang="ar-JO" sz="2000" dirty="0"/>
              <a:t>تسجيل جيد للعلامات والأعراض والتدابير البيئية</a:t>
            </a:r>
            <a:endParaRPr sz="2000" dirty="0">
              <a:latin typeface="Calibri"/>
              <a:cs typeface="Calibri"/>
            </a:endParaRPr>
          </a:p>
          <a:p>
            <a:pPr marL="12700" marR="352425" algn="l" rtl="0">
              <a:lnSpc>
                <a:spcPts val="3520"/>
              </a:lnSpc>
            </a:pPr>
            <a:r>
              <a:rPr sz="2000" spc="-5" dirty="0">
                <a:solidFill>
                  <a:srgbClr val="001F5F"/>
                </a:solidFill>
                <a:latin typeface="Calibri"/>
                <a:cs typeface="Calibri"/>
              </a:rPr>
              <a:t>Doses</a:t>
            </a:r>
            <a:r>
              <a:rPr sz="2000" spc="-10" dirty="0">
                <a:solidFill>
                  <a:srgbClr val="001F5F"/>
                </a:solidFill>
                <a:latin typeface="Calibri"/>
                <a:cs typeface="Calibri"/>
              </a:rPr>
              <a:t> </a:t>
            </a:r>
            <a:r>
              <a:rPr sz="2000" spc="-20" dirty="0">
                <a:solidFill>
                  <a:srgbClr val="001F5F"/>
                </a:solidFill>
                <a:latin typeface="Calibri"/>
                <a:cs typeface="Calibri"/>
              </a:rPr>
              <a:t>involved</a:t>
            </a:r>
            <a:r>
              <a:rPr sz="2000" spc="-10" dirty="0">
                <a:solidFill>
                  <a:srgbClr val="001F5F"/>
                </a:solidFill>
                <a:latin typeface="Calibri"/>
                <a:cs typeface="Calibri"/>
              </a:rPr>
              <a:t> </a:t>
            </a:r>
            <a:r>
              <a:rPr sz="2000" spc="-5" dirty="0">
                <a:solidFill>
                  <a:srgbClr val="001F5F"/>
                </a:solidFill>
                <a:latin typeface="Calibri"/>
                <a:cs typeface="Calibri"/>
              </a:rPr>
              <a:t>in</a:t>
            </a:r>
            <a:r>
              <a:rPr sz="2000" spc="5" dirty="0">
                <a:solidFill>
                  <a:srgbClr val="001F5F"/>
                </a:solidFill>
                <a:latin typeface="Calibri"/>
                <a:cs typeface="Calibri"/>
              </a:rPr>
              <a:t> </a:t>
            </a:r>
            <a:r>
              <a:rPr sz="2000" spc="-5" dirty="0">
                <a:solidFill>
                  <a:srgbClr val="001F5F"/>
                </a:solidFill>
                <a:latin typeface="Calibri"/>
                <a:cs typeface="Calibri"/>
              </a:rPr>
              <a:t>medicine</a:t>
            </a:r>
            <a:r>
              <a:rPr sz="2000" spc="-15" dirty="0">
                <a:solidFill>
                  <a:srgbClr val="001F5F"/>
                </a:solidFill>
                <a:latin typeface="Calibri"/>
                <a:cs typeface="Calibri"/>
              </a:rPr>
              <a:t> </a:t>
            </a:r>
            <a:r>
              <a:rPr sz="2000" dirty="0">
                <a:solidFill>
                  <a:srgbClr val="001F5F"/>
                </a:solidFill>
                <a:latin typeface="Calibri"/>
                <a:cs typeface="Calibri"/>
              </a:rPr>
              <a:t>and</a:t>
            </a:r>
            <a:r>
              <a:rPr sz="2000" spc="5" dirty="0">
                <a:solidFill>
                  <a:srgbClr val="001F5F"/>
                </a:solidFill>
                <a:latin typeface="Calibri"/>
                <a:cs typeface="Calibri"/>
              </a:rPr>
              <a:t> </a:t>
            </a:r>
            <a:r>
              <a:rPr sz="2000" spc="-10" dirty="0">
                <a:solidFill>
                  <a:srgbClr val="001F5F"/>
                </a:solidFill>
                <a:latin typeface="Calibri"/>
                <a:cs typeface="Calibri"/>
              </a:rPr>
              <a:t>dentistry</a:t>
            </a:r>
            <a:r>
              <a:rPr sz="2000" spc="15" dirty="0">
                <a:solidFill>
                  <a:srgbClr val="001F5F"/>
                </a:solidFill>
                <a:latin typeface="Calibri"/>
                <a:cs typeface="Calibri"/>
              </a:rPr>
              <a:t> </a:t>
            </a:r>
            <a:r>
              <a:rPr sz="2000" spc="-10" dirty="0">
                <a:solidFill>
                  <a:srgbClr val="001F5F"/>
                </a:solidFill>
                <a:latin typeface="Calibri"/>
                <a:cs typeface="Calibri"/>
              </a:rPr>
              <a:t>must</a:t>
            </a:r>
            <a:r>
              <a:rPr sz="2000" spc="-5" dirty="0">
                <a:solidFill>
                  <a:srgbClr val="001F5F"/>
                </a:solidFill>
                <a:latin typeface="Calibri"/>
                <a:cs typeface="Calibri"/>
              </a:rPr>
              <a:t> be</a:t>
            </a:r>
            <a:r>
              <a:rPr sz="2000" spc="-10" dirty="0">
                <a:solidFill>
                  <a:srgbClr val="001F5F"/>
                </a:solidFill>
                <a:latin typeface="Calibri"/>
                <a:cs typeface="Calibri"/>
              </a:rPr>
              <a:t> limited</a:t>
            </a:r>
            <a:r>
              <a:rPr sz="2000" dirty="0">
                <a:solidFill>
                  <a:srgbClr val="001F5F"/>
                </a:solidFill>
                <a:latin typeface="Calibri"/>
                <a:cs typeface="Calibri"/>
              </a:rPr>
              <a:t> as </a:t>
            </a:r>
            <a:r>
              <a:rPr sz="2000" spc="-10" dirty="0">
                <a:solidFill>
                  <a:srgbClr val="001F5F"/>
                </a:solidFill>
                <a:latin typeface="Calibri"/>
                <a:cs typeface="Calibri"/>
              </a:rPr>
              <a:t>possible </a:t>
            </a:r>
            <a:r>
              <a:rPr sz="2000" spc="-660" dirty="0">
                <a:solidFill>
                  <a:srgbClr val="001F5F"/>
                </a:solidFill>
                <a:latin typeface="Calibri"/>
                <a:cs typeface="Calibri"/>
              </a:rPr>
              <a:t> </a:t>
            </a:r>
            <a:r>
              <a:rPr sz="2000" dirty="0">
                <a:solidFill>
                  <a:srgbClr val="001F5F"/>
                </a:solidFill>
                <a:latin typeface="Calibri"/>
                <a:cs typeface="Calibri"/>
              </a:rPr>
              <a:t>this</a:t>
            </a:r>
            <a:r>
              <a:rPr sz="2000" spc="-15" dirty="0">
                <a:solidFill>
                  <a:srgbClr val="001F5F"/>
                </a:solidFill>
                <a:latin typeface="Calibri"/>
                <a:cs typeface="Calibri"/>
              </a:rPr>
              <a:t> </a:t>
            </a:r>
            <a:r>
              <a:rPr sz="2000" spc="-10" dirty="0">
                <a:solidFill>
                  <a:srgbClr val="001F5F"/>
                </a:solidFill>
                <a:latin typeface="Calibri"/>
                <a:cs typeface="Calibri"/>
              </a:rPr>
              <a:t>can</a:t>
            </a:r>
            <a:r>
              <a:rPr sz="2000" spc="-20" dirty="0">
                <a:solidFill>
                  <a:srgbClr val="001F5F"/>
                </a:solidFill>
                <a:latin typeface="Calibri"/>
                <a:cs typeface="Calibri"/>
              </a:rPr>
              <a:t> </a:t>
            </a:r>
            <a:r>
              <a:rPr sz="2000" spc="-5" dirty="0">
                <a:solidFill>
                  <a:srgbClr val="001F5F"/>
                </a:solidFill>
                <a:latin typeface="Calibri"/>
                <a:cs typeface="Calibri"/>
              </a:rPr>
              <a:t>be</a:t>
            </a:r>
            <a:r>
              <a:rPr sz="2000" dirty="0">
                <a:solidFill>
                  <a:srgbClr val="001F5F"/>
                </a:solidFill>
                <a:latin typeface="Calibri"/>
                <a:cs typeface="Calibri"/>
              </a:rPr>
              <a:t> </a:t>
            </a:r>
            <a:r>
              <a:rPr sz="2000" spc="-10" dirty="0">
                <a:solidFill>
                  <a:srgbClr val="001F5F"/>
                </a:solidFill>
                <a:latin typeface="Calibri"/>
                <a:cs typeface="Calibri"/>
              </a:rPr>
              <a:t>achieved</a:t>
            </a:r>
            <a:r>
              <a:rPr sz="2000" spc="-30" dirty="0">
                <a:solidFill>
                  <a:srgbClr val="001F5F"/>
                </a:solidFill>
                <a:latin typeface="Calibri"/>
                <a:cs typeface="Calibri"/>
              </a:rPr>
              <a:t> </a:t>
            </a:r>
            <a:r>
              <a:rPr sz="2000" spc="-10" dirty="0">
                <a:solidFill>
                  <a:srgbClr val="001F5F"/>
                </a:solidFill>
                <a:latin typeface="Calibri"/>
                <a:cs typeface="Calibri"/>
              </a:rPr>
              <a:t>by:</a:t>
            </a:r>
            <a:endParaRPr sz="2000" dirty="0">
              <a:latin typeface="Calibri"/>
              <a:cs typeface="Calibri"/>
            </a:endParaRPr>
          </a:p>
          <a:p>
            <a:pPr marL="1127760" lvl="1" indent="-201295" algn="l" rtl="0">
              <a:lnSpc>
                <a:spcPts val="3370"/>
              </a:lnSpc>
              <a:buChar char="-"/>
              <a:tabLst>
                <a:tab pos="1128395" algn="l"/>
              </a:tabLst>
            </a:pPr>
            <a:r>
              <a:rPr sz="2000" spc="-10" dirty="0">
                <a:solidFill>
                  <a:srgbClr val="001F5F"/>
                </a:solidFill>
                <a:latin typeface="Calibri"/>
                <a:cs typeface="Calibri"/>
              </a:rPr>
              <a:t>Limiting</a:t>
            </a:r>
            <a:r>
              <a:rPr sz="2000" spc="15" dirty="0">
                <a:solidFill>
                  <a:srgbClr val="001F5F"/>
                </a:solidFill>
                <a:latin typeface="Calibri"/>
                <a:cs typeface="Calibri"/>
              </a:rPr>
              <a:t> </a:t>
            </a:r>
            <a:r>
              <a:rPr sz="2000" spc="-10" dirty="0">
                <a:solidFill>
                  <a:srgbClr val="001F5F"/>
                </a:solidFill>
                <a:latin typeface="Calibri"/>
                <a:cs typeface="Calibri"/>
              </a:rPr>
              <a:t>number</a:t>
            </a:r>
            <a:r>
              <a:rPr sz="2000" spc="10" dirty="0">
                <a:solidFill>
                  <a:srgbClr val="001F5F"/>
                </a:solidFill>
                <a:latin typeface="Calibri"/>
                <a:cs typeface="Calibri"/>
              </a:rPr>
              <a:t> </a:t>
            </a:r>
            <a:r>
              <a:rPr sz="2000" dirty="0">
                <a:solidFill>
                  <a:srgbClr val="001F5F"/>
                </a:solidFill>
                <a:latin typeface="Calibri"/>
                <a:cs typeface="Calibri"/>
              </a:rPr>
              <a:t>of </a:t>
            </a:r>
            <a:r>
              <a:rPr sz="2000" spc="-15" dirty="0">
                <a:solidFill>
                  <a:srgbClr val="001F5F"/>
                </a:solidFill>
                <a:latin typeface="Calibri"/>
                <a:cs typeface="Calibri"/>
              </a:rPr>
              <a:t>radiographs</a:t>
            </a:r>
            <a:r>
              <a:rPr sz="2000" spc="15" dirty="0">
                <a:solidFill>
                  <a:srgbClr val="001F5F"/>
                </a:solidFill>
                <a:latin typeface="Calibri"/>
                <a:cs typeface="Calibri"/>
              </a:rPr>
              <a:t> </a:t>
            </a:r>
            <a:r>
              <a:rPr sz="2000" dirty="0">
                <a:solidFill>
                  <a:srgbClr val="001F5F"/>
                </a:solidFill>
                <a:latin typeface="Calibri"/>
                <a:cs typeface="Calibri"/>
              </a:rPr>
              <a:t>/ </a:t>
            </a:r>
            <a:r>
              <a:rPr sz="2000" spc="-10" dirty="0">
                <a:solidFill>
                  <a:srgbClr val="001F5F"/>
                </a:solidFill>
                <a:latin typeface="Calibri"/>
                <a:cs typeface="Calibri"/>
              </a:rPr>
              <a:t>patient.</a:t>
            </a:r>
            <a:endParaRPr sz="2000" dirty="0">
              <a:latin typeface="Calibri"/>
              <a:cs typeface="Calibri"/>
            </a:endParaRPr>
          </a:p>
          <a:p>
            <a:pPr marL="1127760" lvl="1" indent="-201295" algn="l" rtl="0">
              <a:lnSpc>
                <a:spcPts val="3525"/>
              </a:lnSpc>
              <a:buChar char="-"/>
              <a:tabLst>
                <a:tab pos="1128395" algn="l"/>
              </a:tabLst>
            </a:pPr>
            <a:r>
              <a:rPr sz="2000" spc="-5" dirty="0">
                <a:solidFill>
                  <a:srgbClr val="001F5F"/>
                </a:solidFill>
                <a:latin typeface="Calibri"/>
                <a:cs typeface="Calibri"/>
              </a:rPr>
              <a:t>Limiting</a:t>
            </a:r>
            <a:r>
              <a:rPr sz="2000" dirty="0">
                <a:solidFill>
                  <a:srgbClr val="001F5F"/>
                </a:solidFill>
                <a:latin typeface="Calibri"/>
                <a:cs typeface="Calibri"/>
              </a:rPr>
              <a:t> </a:t>
            </a:r>
            <a:r>
              <a:rPr sz="2000" spc="-25" dirty="0">
                <a:solidFill>
                  <a:srgbClr val="001F5F"/>
                </a:solidFill>
                <a:latin typeface="Calibri"/>
                <a:cs typeface="Calibri"/>
              </a:rPr>
              <a:t>size</a:t>
            </a:r>
            <a:r>
              <a:rPr sz="2000" dirty="0">
                <a:solidFill>
                  <a:srgbClr val="001F5F"/>
                </a:solidFill>
                <a:latin typeface="Calibri"/>
                <a:cs typeface="Calibri"/>
              </a:rPr>
              <a:t> of</a:t>
            </a:r>
            <a:r>
              <a:rPr sz="2000" spc="-15" dirty="0">
                <a:solidFill>
                  <a:srgbClr val="001F5F"/>
                </a:solidFill>
                <a:latin typeface="Calibri"/>
                <a:cs typeface="Calibri"/>
              </a:rPr>
              <a:t> </a:t>
            </a:r>
            <a:r>
              <a:rPr sz="2000" dirty="0">
                <a:solidFill>
                  <a:srgbClr val="001F5F"/>
                </a:solidFill>
                <a:latin typeface="Calibri"/>
                <a:cs typeface="Calibri"/>
              </a:rPr>
              <a:t>the</a:t>
            </a:r>
            <a:r>
              <a:rPr sz="2000" spc="-15" dirty="0">
                <a:solidFill>
                  <a:srgbClr val="001F5F"/>
                </a:solidFill>
                <a:latin typeface="Calibri"/>
                <a:cs typeface="Calibri"/>
              </a:rPr>
              <a:t> </a:t>
            </a:r>
            <a:r>
              <a:rPr sz="2000" spc="-10" dirty="0">
                <a:solidFill>
                  <a:srgbClr val="001F5F"/>
                </a:solidFill>
                <a:latin typeface="Calibri"/>
                <a:cs typeface="Calibri"/>
              </a:rPr>
              <a:t>field</a:t>
            </a:r>
            <a:r>
              <a:rPr sz="2000" dirty="0">
                <a:solidFill>
                  <a:srgbClr val="001F5F"/>
                </a:solidFill>
                <a:latin typeface="Calibri"/>
                <a:cs typeface="Calibri"/>
              </a:rPr>
              <a:t> </a:t>
            </a:r>
            <a:r>
              <a:rPr sz="2000" spc="-15" dirty="0">
                <a:solidFill>
                  <a:srgbClr val="001F5F"/>
                </a:solidFill>
                <a:latin typeface="Calibri"/>
                <a:cs typeface="Calibri"/>
              </a:rPr>
              <a:t>exposed.</a:t>
            </a:r>
            <a:endParaRPr sz="2000" dirty="0">
              <a:latin typeface="Calibri"/>
              <a:cs typeface="Calibri"/>
            </a:endParaRPr>
          </a:p>
          <a:p>
            <a:pPr marL="1127760" lvl="1" indent="-201295" algn="l" rtl="0">
              <a:lnSpc>
                <a:spcPts val="3515"/>
              </a:lnSpc>
              <a:buChar char="-"/>
              <a:tabLst>
                <a:tab pos="1128395" algn="l"/>
              </a:tabLst>
            </a:pPr>
            <a:r>
              <a:rPr sz="2000" spc="-10" dirty="0">
                <a:solidFill>
                  <a:srgbClr val="001F5F"/>
                </a:solidFill>
                <a:latin typeface="Calibri"/>
                <a:cs typeface="Calibri"/>
              </a:rPr>
              <a:t>Limiting</a:t>
            </a:r>
            <a:r>
              <a:rPr sz="2000" spc="10" dirty="0">
                <a:solidFill>
                  <a:srgbClr val="001F5F"/>
                </a:solidFill>
                <a:latin typeface="Calibri"/>
                <a:cs typeface="Calibri"/>
              </a:rPr>
              <a:t> </a:t>
            </a:r>
            <a:r>
              <a:rPr sz="2000" dirty="0">
                <a:solidFill>
                  <a:srgbClr val="001F5F"/>
                </a:solidFill>
                <a:latin typeface="Calibri"/>
                <a:cs typeface="Calibri"/>
              </a:rPr>
              <a:t>of</a:t>
            </a:r>
            <a:r>
              <a:rPr sz="2000" spc="-5" dirty="0">
                <a:solidFill>
                  <a:srgbClr val="001F5F"/>
                </a:solidFill>
                <a:latin typeface="Calibri"/>
                <a:cs typeface="Calibri"/>
              </a:rPr>
              <a:t> use</a:t>
            </a:r>
            <a:r>
              <a:rPr sz="2000" spc="-15" dirty="0">
                <a:solidFill>
                  <a:srgbClr val="001F5F"/>
                </a:solidFill>
                <a:latin typeface="Calibri"/>
                <a:cs typeface="Calibri"/>
              </a:rPr>
              <a:t> </a:t>
            </a:r>
            <a:r>
              <a:rPr sz="2000" dirty="0">
                <a:solidFill>
                  <a:srgbClr val="001F5F"/>
                </a:solidFill>
                <a:latin typeface="Calibri"/>
                <a:cs typeface="Calibri"/>
              </a:rPr>
              <a:t>of</a:t>
            </a:r>
            <a:r>
              <a:rPr sz="2000" spc="-15" dirty="0">
                <a:solidFill>
                  <a:srgbClr val="001F5F"/>
                </a:solidFill>
                <a:latin typeface="Calibri"/>
                <a:cs typeface="Calibri"/>
              </a:rPr>
              <a:t> fluoroscopy</a:t>
            </a:r>
            <a:r>
              <a:rPr sz="2000" spc="15" dirty="0">
                <a:solidFill>
                  <a:srgbClr val="001F5F"/>
                </a:solidFill>
                <a:latin typeface="Calibri"/>
                <a:cs typeface="Calibri"/>
              </a:rPr>
              <a:t> </a:t>
            </a:r>
            <a:r>
              <a:rPr sz="2000" dirty="0">
                <a:solidFill>
                  <a:srgbClr val="001F5F"/>
                </a:solidFill>
                <a:latin typeface="Calibri"/>
                <a:cs typeface="Calibri"/>
              </a:rPr>
              <a:t>as</a:t>
            </a:r>
            <a:r>
              <a:rPr sz="2000" spc="-10" dirty="0">
                <a:solidFill>
                  <a:srgbClr val="001F5F"/>
                </a:solidFill>
                <a:latin typeface="Calibri"/>
                <a:cs typeface="Calibri"/>
              </a:rPr>
              <a:t> </a:t>
            </a:r>
            <a:r>
              <a:rPr sz="2000" spc="-5" dirty="0">
                <a:solidFill>
                  <a:srgbClr val="001F5F"/>
                </a:solidFill>
                <a:latin typeface="Calibri"/>
                <a:cs typeface="Calibri"/>
              </a:rPr>
              <a:t>possible.</a:t>
            </a:r>
            <a:endParaRPr sz="2000" dirty="0">
              <a:latin typeface="Calibri"/>
              <a:cs typeface="Calibri"/>
            </a:endParaRPr>
          </a:p>
          <a:p>
            <a:pPr marL="1127760" lvl="1" indent="-201295" algn="l" rtl="0">
              <a:lnSpc>
                <a:spcPts val="3560"/>
              </a:lnSpc>
              <a:buChar char="-"/>
              <a:tabLst>
                <a:tab pos="1128395" algn="l"/>
              </a:tabLst>
            </a:pPr>
            <a:r>
              <a:rPr sz="2000" spc="-10" dirty="0">
                <a:solidFill>
                  <a:srgbClr val="001F5F"/>
                </a:solidFill>
                <a:latin typeface="Calibri"/>
                <a:cs typeface="Calibri"/>
              </a:rPr>
              <a:t>Shielding</a:t>
            </a:r>
            <a:r>
              <a:rPr sz="2000" spc="10" dirty="0">
                <a:solidFill>
                  <a:srgbClr val="001F5F"/>
                </a:solidFill>
                <a:latin typeface="Calibri"/>
                <a:cs typeface="Calibri"/>
              </a:rPr>
              <a:t> </a:t>
            </a:r>
            <a:r>
              <a:rPr sz="2000" dirty="0">
                <a:solidFill>
                  <a:srgbClr val="001F5F"/>
                </a:solidFill>
                <a:latin typeface="Calibri"/>
                <a:cs typeface="Calibri"/>
              </a:rPr>
              <a:t>tissues</a:t>
            </a:r>
            <a:r>
              <a:rPr sz="2000" spc="-10" dirty="0">
                <a:solidFill>
                  <a:srgbClr val="001F5F"/>
                </a:solidFill>
                <a:latin typeface="Calibri"/>
                <a:cs typeface="Calibri"/>
              </a:rPr>
              <a:t> </a:t>
            </a:r>
            <a:r>
              <a:rPr sz="2000" spc="-5" dirty="0">
                <a:solidFill>
                  <a:srgbClr val="001F5F"/>
                </a:solidFill>
                <a:latin typeface="Calibri"/>
                <a:cs typeface="Calibri"/>
              </a:rPr>
              <a:t>outside</a:t>
            </a:r>
            <a:r>
              <a:rPr sz="2000" dirty="0">
                <a:solidFill>
                  <a:srgbClr val="001F5F"/>
                </a:solidFill>
                <a:latin typeface="Calibri"/>
                <a:cs typeface="Calibri"/>
              </a:rPr>
              <a:t> the</a:t>
            </a:r>
            <a:r>
              <a:rPr sz="2000" spc="-15" dirty="0">
                <a:solidFill>
                  <a:srgbClr val="001F5F"/>
                </a:solidFill>
                <a:latin typeface="Calibri"/>
                <a:cs typeface="Calibri"/>
              </a:rPr>
              <a:t> </a:t>
            </a:r>
            <a:r>
              <a:rPr sz="2000" spc="-10" dirty="0">
                <a:solidFill>
                  <a:srgbClr val="001F5F"/>
                </a:solidFill>
                <a:latin typeface="Calibri"/>
                <a:cs typeface="Calibri"/>
              </a:rPr>
              <a:t>field</a:t>
            </a:r>
            <a:r>
              <a:rPr sz="2000" spc="10" dirty="0">
                <a:solidFill>
                  <a:srgbClr val="001F5F"/>
                </a:solidFill>
                <a:latin typeface="Calibri"/>
                <a:cs typeface="Calibri"/>
              </a:rPr>
              <a:t> </a:t>
            </a:r>
            <a:r>
              <a:rPr sz="2000" spc="-5" dirty="0">
                <a:solidFill>
                  <a:srgbClr val="001F5F"/>
                </a:solidFill>
                <a:latin typeface="Calibri"/>
                <a:cs typeface="Calibri"/>
              </a:rPr>
              <a:t>especially</a:t>
            </a:r>
            <a:r>
              <a:rPr sz="2000" spc="-10" dirty="0">
                <a:solidFill>
                  <a:srgbClr val="001F5F"/>
                </a:solidFill>
                <a:latin typeface="Calibri"/>
                <a:cs typeface="Calibri"/>
              </a:rPr>
              <a:t> </a:t>
            </a:r>
            <a:r>
              <a:rPr sz="2000" spc="-20" dirty="0">
                <a:solidFill>
                  <a:srgbClr val="001F5F"/>
                </a:solidFill>
                <a:latin typeface="Calibri"/>
                <a:cs typeface="Calibri"/>
              </a:rPr>
              <a:t>fetus</a:t>
            </a:r>
            <a:r>
              <a:rPr sz="2000" spc="-5" dirty="0">
                <a:solidFill>
                  <a:srgbClr val="001F5F"/>
                </a:solidFill>
                <a:latin typeface="Calibri"/>
                <a:cs typeface="Calibri"/>
              </a:rPr>
              <a:t> </a:t>
            </a:r>
            <a:r>
              <a:rPr sz="2000" dirty="0">
                <a:solidFill>
                  <a:srgbClr val="001F5F"/>
                </a:solidFill>
                <a:latin typeface="Calibri"/>
                <a:cs typeface="Calibri"/>
              </a:rPr>
              <a:t>&amp;</a:t>
            </a:r>
            <a:r>
              <a:rPr sz="2000" spc="-5" dirty="0">
                <a:solidFill>
                  <a:srgbClr val="001F5F"/>
                </a:solidFill>
                <a:latin typeface="Calibri"/>
                <a:cs typeface="Calibri"/>
              </a:rPr>
              <a:t> </a:t>
            </a:r>
            <a:r>
              <a:rPr sz="2000" spc="-10" dirty="0" smtClean="0">
                <a:solidFill>
                  <a:srgbClr val="001F5F"/>
                </a:solidFill>
                <a:latin typeface="Calibri"/>
                <a:cs typeface="Calibri"/>
              </a:rPr>
              <a:t>gonads.</a:t>
            </a:r>
            <a:endParaRPr lang="en-US" sz="2000" spc="-10" dirty="0" smtClean="0">
              <a:solidFill>
                <a:srgbClr val="001F5F"/>
              </a:solidFill>
              <a:latin typeface="Calibri"/>
              <a:cs typeface="Calibri"/>
            </a:endParaRPr>
          </a:p>
          <a:p>
            <a:pPr marL="926465" lvl="1" algn="r">
              <a:lnSpc>
                <a:spcPts val="3560"/>
              </a:lnSpc>
              <a:tabLst>
                <a:tab pos="1128395" algn="l"/>
              </a:tabLst>
            </a:pPr>
            <a:r>
              <a:rPr lang="ar-JO" sz="2000" dirty="0" smtClean="0"/>
              <a:t>يجب أن تكون الجرعات المستخدمة في الطب وطب الأسنان محدودة قدر الإمكان ويمكن تحقيق ذلك من خلال:</a:t>
            </a:r>
          </a:p>
          <a:p>
            <a:pPr marL="926465" lvl="1" algn="r">
              <a:lnSpc>
                <a:spcPts val="3560"/>
              </a:lnSpc>
              <a:tabLst>
                <a:tab pos="1128395" algn="l"/>
              </a:tabLst>
            </a:pPr>
            <a:r>
              <a:rPr lang="ar-JO" sz="2000" dirty="0" smtClean="0"/>
              <a:t> الحد من عدد الصور الشعاعية / المريض. </a:t>
            </a:r>
          </a:p>
          <a:p>
            <a:pPr marL="926465" lvl="1" algn="r">
              <a:lnSpc>
                <a:spcPts val="3560"/>
              </a:lnSpc>
              <a:tabLst>
                <a:tab pos="1128395" algn="l"/>
              </a:tabLst>
            </a:pPr>
            <a:r>
              <a:rPr lang="ar-JO" sz="2000" dirty="0" smtClean="0"/>
              <a:t>تحديد حجم المجال المكشوف. </a:t>
            </a:r>
          </a:p>
          <a:p>
            <a:pPr marL="926465" lvl="1" algn="r">
              <a:lnSpc>
                <a:spcPts val="3560"/>
              </a:lnSpc>
              <a:tabLst>
                <a:tab pos="1128395" algn="l"/>
              </a:tabLst>
            </a:pPr>
            <a:r>
              <a:rPr lang="ar-JO" sz="2000" dirty="0" smtClean="0"/>
              <a:t>الحد من استخدام التنظير التألقي قدر الإمكان.</a:t>
            </a:r>
          </a:p>
          <a:p>
            <a:pPr marL="926465" lvl="1" algn="r">
              <a:lnSpc>
                <a:spcPts val="3560"/>
              </a:lnSpc>
              <a:tabLst>
                <a:tab pos="1128395" algn="l"/>
              </a:tabLst>
            </a:pPr>
            <a:r>
              <a:rPr lang="ar-JO" sz="2000" dirty="0" smtClean="0"/>
              <a:t> تحمي الأنسجة خارج المجال وخاصة الجنين والغدد التناسلية</a:t>
            </a:r>
            <a:endParaRPr sz="20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a:spLocks noGrp="1"/>
          </p:cNvSpPr>
          <p:nvPr>
            <p:ph type="title"/>
          </p:nvPr>
        </p:nvSpPr>
        <p:spPr>
          <a:prstGeom prst="rect">
            <a:avLst/>
          </a:prstGeom>
        </p:spPr>
        <p:txBody>
          <a:bodyPr vert="horz" wrap="square" lIns="0" tIns="88900" rIns="0" bIns="0" rtlCol="0">
            <a:spAutoFit/>
          </a:bodyPr>
          <a:lstStyle/>
          <a:p>
            <a:pPr marL="12700" marR="5080">
              <a:lnSpc>
                <a:spcPts val="4750"/>
              </a:lnSpc>
              <a:spcBef>
                <a:spcPts val="700"/>
              </a:spcBef>
            </a:pPr>
            <a:r>
              <a:rPr sz="4400" spc="10" dirty="0">
                <a:solidFill>
                  <a:srgbClr val="006FC0"/>
                </a:solidFill>
              </a:rPr>
              <a:t>Sources</a:t>
            </a:r>
            <a:r>
              <a:rPr sz="4400" spc="-30" dirty="0">
                <a:solidFill>
                  <a:srgbClr val="006FC0"/>
                </a:solidFill>
              </a:rPr>
              <a:t> </a:t>
            </a:r>
            <a:r>
              <a:rPr sz="4400" dirty="0">
                <a:solidFill>
                  <a:srgbClr val="006FC0"/>
                </a:solidFill>
              </a:rPr>
              <a:t>and</a:t>
            </a:r>
            <a:r>
              <a:rPr sz="4400" spc="-5" dirty="0">
                <a:solidFill>
                  <a:srgbClr val="006FC0"/>
                </a:solidFill>
              </a:rPr>
              <a:t> </a:t>
            </a:r>
            <a:r>
              <a:rPr sz="4400" spc="-40" dirty="0">
                <a:solidFill>
                  <a:srgbClr val="006FC0"/>
                </a:solidFill>
              </a:rPr>
              <a:t>levels </a:t>
            </a:r>
            <a:r>
              <a:rPr sz="4400" dirty="0">
                <a:solidFill>
                  <a:srgbClr val="006FC0"/>
                </a:solidFill>
              </a:rPr>
              <a:t>of</a:t>
            </a:r>
            <a:r>
              <a:rPr sz="4400" spc="235" dirty="0">
                <a:solidFill>
                  <a:srgbClr val="006FC0"/>
                </a:solidFill>
              </a:rPr>
              <a:t> </a:t>
            </a:r>
            <a:r>
              <a:rPr sz="4400" dirty="0">
                <a:solidFill>
                  <a:srgbClr val="006FC0"/>
                </a:solidFill>
              </a:rPr>
              <a:t>ionizing </a:t>
            </a:r>
            <a:r>
              <a:rPr sz="4400" spc="-1455" dirty="0">
                <a:solidFill>
                  <a:srgbClr val="006FC0"/>
                </a:solidFill>
              </a:rPr>
              <a:t> </a:t>
            </a:r>
            <a:r>
              <a:rPr sz="4400" dirty="0">
                <a:solidFill>
                  <a:srgbClr val="006FC0"/>
                </a:solidFill>
              </a:rPr>
              <a:t>radiation</a:t>
            </a:r>
            <a:r>
              <a:rPr sz="4400" spc="-35" dirty="0">
                <a:solidFill>
                  <a:srgbClr val="006FC0"/>
                </a:solidFill>
              </a:rPr>
              <a:t> </a:t>
            </a:r>
            <a:r>
              <a:rPr sz="4400" dirty="0">
                <a:solidFill>
                  <a:srgbClr val="006FC0"/>
                </a:solidFill>
              </a:rPr>
              <a:t>in</a:t>
            </a:r>
            <a:r>
              <a:rPr sz="4400" spc="-20" dirty="0">
                <a:solidFill>
                  <a:srgbClr val="006FC0"/>
                </a:solidFill>
              </a:rPr>
              <a:t> </a:t>
            </a:r>
            <a:r>
              <a:rPr sz="4400" dirty="0">
                <a:solidFill>
                  <a:srgbClr val="006FC0"/>
                </a:solidFill>
              </a:rPr>
              <a:t>the</a:t>
            </a:r>
            <a:r>
              <a:rPr sz="4400" spc="-5" dirty="0">
                <a:solidFill>
                  <a:srgbClr val="006FC0"/>
                </a:solidFill>
              </a:rPr>
              <a:t> environment:</a:t>
            </a:r>
            <a:endParaRPr sz="4400"/>
          </a:p>
        </p:txBody>
      </p:sp>
      <p:sp>
        <p:nvSpPr>
          <p:cNvPr id="3" name="object 3"/>
          <p:cNvSpPr txBox="1">
            <a:spLocks noGrp="1"/>
          </p:cNvSpPr>
          <p:nvPr>
            <p:ph type="body" idx="1"/>
          </p:nvPr>
        </p:nvSpPr>
        <p:spPr>
          <a:xfrm>
            <a:off x="916939" y="1784350"/>
            <a:ext cx="10358120" cy="4744504"/>
          </a:xfrm>
          <a:prstGeom prst="rect">
            <a:avLst/>
          </a:prstGeom>
        </p:spPr>
        <p:txBody>
          <a:bodyPr vert="horz" wrap="square" lIns="0" tIns="13335" rIns="0" bIns="0" rtlCol="0">
            <a:spAutoFit/>
          </a:bodyPr>
          <a:lstStyle/>
          <a:p>
            <a:pPr marL="12700" algn="just">
              <a:lnSpc>
                <a:spcPct val="100000"/>
              </a:lnSpc>
              <a:spcBef>
                <a:spcPts val="105"/>
              </a:spcBef>
            </a:pPr>
            <a:r>
              <a:rPr spc="-5" dirty="0"/>
              <a:t>Ionizing</a:t>
            </a:r>
            <a:r>
              <a:rPr spc="30" dirty="0"/>
              <a:t> </a:t>
            </a:r>
            <a:r>
              <a:rPr spc="-10" dirty="0"/>
              <a:t>radiation</a:t>
            </a:r>
            <a:r>
              <a:rPr spc="25" dirty="0"/>
              <a:t> </a:t>
            </a:r>
            <a:r>
              <a:rPr spc="-5" dirty="0"/>
              <a:t>arise</a:t>
            </a:r>
            <a:r>
              <a:rPr dirty="0"/>
              <a:t> </a:t>
            </a:r>
            <a:r>
              <a:rPr spc="-5" dirty="0"/>
              <a:t>either</a:t>
            </a:r>
            <a:r>
              <a:rPr spc="10" dirty="0"/>
              <a:t> </a:t>
            </a:r>
            <a:r>
              <a:rPr spc="-15" dirty="0"/>
              <a:t>from</a:t>
            </a:r>
            <a:r>
              <a:rPr dirty="0"/>
              <a:t> </a:t>
            </a:r>
            <a:r>
              <a:rPr spc="-15" dirty="0"/>
              <a:t>natural</a:t>
            </a:r>
            <a:r>
              <a:rPr spc="25" dirty="0"/>
              <a:t> </a:t>
            </a:r>
            <a:r>
              <a:rPr dirty="0"/>
              <a:t>or</a:t>
            </a:r>
            <a:r>
              <a:rPr spc="-10" dirty="0"/>
              <a:t> </a:t>
            </a:r>
            <a:r>
              <a:rPr spc="-5" dirty="0"/>
              <a:t>artificial</a:t>
            </a:r>
            <a:r>
              <a:rPr spc="35" dirty="0"/>
              <a:t> </a:t>
            </a:r>
            <a:r>
              <a:rPr spc="-10" dirty="0"/>
              <a:t>sources</a:t>
            </a:r>
            <a:r>
              <a:rPr spc="-10" dirty="0" smtClean="0"/>
              <a:t>:</a:t>
            </a:r>
            <a:endParaRPr sz="4150" dirty="0"/>
          </a:p>
          <a:p>
            <a:pPr marL="12700" algn="just">
              <a:lnSpc>
                <a:spcPct val="100000"/>
              </a:lnSpc>
            </a:pPr>
            <a:r>
              <a:rPr spc="-5" dirty="0"/>
              <a:t>A- </a:t>
            </a:r>
            <a:r>
              <a:rPr spc="-15" dirty="0"/>
              <a:t>Natural</a:t>
            </a:r>
            <a:r>
              <a:rPr spc="5" dirty="0"/>
              <a:t> </a:t>
            </a:r>
            <a:r>
              <a:rPr spc="-10" dirty="0"/>
              <a:t>sources</a:t>
            </a:r>
            <a:r>
              <a:rPr spc="-15" dirty="0"/>
              <a:t> </a:t>
            </a:r>
            <a:r>
              <a:rPr spc="-5" dirty="0"/>
              <a:t>include</a:t>
            </a:r>
            <a:r>
              <a:rPr spc="15" dirty="0"/>
              <a:t> </a:t>
            </a:r>
            <a:r>
              <a:rPr spc="-10" dirty="0"/>
              <a:t>three</a:t>
            </a:r>
            <a:r>
              <a:rPr spc="-5" dirty="0"/>
              <a:t> </a:t>
            </a:r>
            <a:r>
              <a:rPr dirty="0"/>
              <a:t>main</a:t>
            </a:r>
            <a:r>
              <a:rPr spc="10" dirty="0"/>
              <a:t> </a:t>
            </a:r>
            <a:r>
              <a:rPr spc="-10" dirty="0"/>
              <a:t>sources:</a:t>
            </a:r>
          </a:p>
          <a:p>
            <a:pPr marL="12700" marR="5080" indent="91440" algn="just">
              <a:lnSpc>
                <a:spcPts val="3429"/>
              </a:lnSpc>
              <a:spcBef>
                <a:spcPts val="1105"/>
              </a:spcBef>
            </a:pPr>
            <a:r>
              <a:rPr b="1" spc="-5" dirty="0">
                <a:latin typeface="Calibri"/>
                <a:cs typeface="Calibri"/>
              </a:rPr>
              <a:t>Cosmic</a:t>
            </a:r>
            <a:r>
              <a:rPr b="1" dirty="0">
                <a:latin typeface="Calibri"/>
                <a:cs typeface="Calibri"/>
              </a:rPr>
              <a:t> </a:t>
            </a:r>
            <a:r>
              <a:rPr b="1" spc="-45" dirty="0">
                <a:latin typeface="Calibri"/>
                <a:cs typeface="Calibri"/>
              </a:rPr>
              <a:t>rays</a:t>
            </a:r>
            <a:r>
              <a:rPr b="1" spc="-40" dirty="0">
                <a:latin typeface="Calibri"/>
                <a:cs typeface="Calibri"/>
              </a:rPr>
              <a:t> </a:t>
            </a:r>
            <a:r>
              <a:rPr dirty="0" smtClean="0"/>
              <a:t>which</a:t>
            </a:r>
            <a:r>
              <a:rPr spc="5" dirty="0" smtClean="0"/>
              <a:t> </a:t>
            </a:r>
            <a:r>
              <a:rPr dirty="0"/>
              <a:t>arise</a:t>
            </a:r>
            <a:r>
              <a:rPr spc="5" dirty="0"/>
              <a:t> </a:t>
            </a:r>
            <a:r>
              <a:rPr spc="-5" dirty="0"/>
              <a:t>in</a:t>
            </a:r>
            <a:r>
              <a:rPr dirty="0"/>
              <a:t> </a:t>
            </a:r>
            <a:r>
              <a:rPr spc="-5" dirty="0"/>
              <a:t>outer</a:t>
            </a:r>
            <a:r>
              <a:rPr dirty="0"/>
              <a:t> </a:t>
            </a:r>
            <a:r>
              <a:rPr spc="-5" dirty="0"/>
              <a:t>space</a:t>
            </a:r>
            <a:r>
              <a:rPr dirty="0"/>
              <a:t> and</a:t>
            </a:r>
            <a:r>
              <a:rPr spc="5" dirty="0"/>
              <a:t> </a:t>
            </a:r>
            <a:r>
              <a:rPr dirty="0"/>
              <a:t>its </a:t>
            </a:r>
            <a:r>
              <a:rPr spc="5" dirty="0"/>
              <a:t> </a:t>
            </a:r>
            <a:r>
              <a:rPr spc="-10" dirty="0"/>
              <a:t>intensity</a:t>
            </a:r>
            <a:r>
              <a:rPr spc="20" dirty="0"/>
              <a:t> </a:t>
            </a:r>
            <a:r>
              <a:rPr spc="-5" dirty="0"/>
              <a:t>varies</a:t>
            </a:r>
            <a:r>
              <a:rPr spc="-15" dirty="0"/>
              <a:t> </a:t>
            </a:r>
            <a:r>
              <a:rPr spc="-5" dirty="0"/>
              <a:t>with</a:t>
            </a:r>
            <a:r>
              <a:rPr spc="15" dirty="0"/>
              <a:t> </a:t>
            </a:r>
            <a:r>
              <a:rPr spc="-5" dirty="0"/>
              <a:t>altitude.</a:t>
            </a:r>
          </a:p>
          <a:p>
            <a:pPr>
              <a:lnSpc>
                <a:spcPct val="100000"/>
              </a:lnSpc>
              <a:spcBef>
                <a:spcPts val="5"/>
              </a:spcBef>
            </a:pPr>
            <a:r>
              <a:rPr lang="ar-JO" sz="2400" dirty="0"/>
              <a:t>الأشعة الكونية التي تظهر في الفضاء الخارجي وتختلف شدتها باختلاف </a:t>
            </a:r>
            <a:r>
              <a:rPr lang="ar-JO" sz="2400" dirty="0" smtClean="0"/>
              <a:t>الارتفاع</a:t>
            </a:r>
          </a:p>
          <a:p>
            <a:pPr>
              <a:lnSpc>
                <a:spcPct val="100000"/>
              </a:lnSpc>
              <a:spcBef>
                <a:spcPts val="5"/>
              </a:spcBef>
            </a:pPr>
            <a:endParaRPr sz="2400" dirty="0"/>
          </a:p>
          <a:p>
            <a:pPr marL="12700" marR="5080" indent="91440" algn="just">
              <a:lnSpc>
                <a:spcPct val="89700"/>
              </a:lnSpc>
            </a:pPr>
            <a:r>
              <a:rPr b="1" spc="-35" dirty="0">
                <a:latin typeface="Calibri"/>
                <a:cs typeface="Calibri"/>
              </a:rPr>
              <a:t>Terrestrial </a:t>
            </a:r>
            <a:r>
              <a:rPr b="1" spc="-15" dirty="0">
                <a:latin typeface="Calibri"/>
                <a:cs typeface="Calibri"/>
              </a:rPr>
              <a:t>radiation </a:t>
            </a:r>
            <a:r>
              <a:rPr dirty="0" smtClean="0"/>
              <a:t>which </a:t>
            </a:r>
            <a:r>
              <a:rPr spc="-10" dirty="0"/>
              <a:t>emanates </a:t>
            </a:r>
            <a:r>
              <a:rPr spc="-15" dirty="0"/>
              <a:t>from </a:t>
            </a:r>
            <a:r>
              <a:rPr spc="-10" dirty="0"/>
              <a:t>radium, </a:t>
            </a:r>
            <a:r>
              <a:rPr spc="-5" dirty="0"/>
              <a:t> </a:t>
            </a:r>
            <a:r>
              <a:rPr spc="-10" dirty="0"/>
              <a:t>uranium </a:t>
            </a:r>
            <a:r>
              <a:rPr dirty="0"/>
              <a:t>and thorium in the </a:t>
            </a:r>
            <a:r>
              <a:rPr spc="-30" dirty="0"/>
              <a:t>earth’s</a:t>
            </a:r>
            <a:r>
              <a:rPr spc="-25" dirty="0"/>
              <a:t> </a:t>
            </a:r>
            <a:r>
              <a:rPr spc="-10" dirty="0"/>
              <a:t>crust </a:t>
            </a:r>
            <a:r>
              <a:rPr dirty="0"/>
              <a:t>which also </a:t>
            </a:r>
            <a:r>
              <a:rPr spc="-5" dirty="0"/>
              <a:t>varies </a:t>
            </a:r>
            <a:r>
              <a:rPr dirty="0"/>
              <a:t> </a:t>
            </a:r>
            <a:r>
              <a:rPr spc="-15" dirty="0"/>
              <a:t>markedly</a:t>
            </a:r>
            <a:r>
              <a:rPr spc="-5" dirty="0"/>
              <a:t> </a:t>
            </a:r>
            <a:r>
              <a:rPr spc="-15" dirty="0"/>
              <a:t>from</a:t>
            </a:r>
            <a:r>
              <a:rPr spc="5" dirty="0"/>
              <a:t> </a:t>
            </a:r>
            <a:r>
              <a:rPr spc="-5" dirty="0"/>
              <a:t>one</a:t>
            </a:r>
            <a:r>
              <a:rPr spc="-10" dirty="0"/>
              <a:t> geographical</a:t>
            </a:r>
            <a:r>
              <a:rPr spc="5" dirty="0"/>
              <a:t> </a:t>
            </a:r>
            <a:r>
              <a:rPr spc="-5" dirty="0"/>
              <a:t>region</a:t>
            </a:r>
            <a:r>
              <a:rPr spc="-20" dirty="0"/>
              <a:t> </a:t>
            </a:r>
            <a:r>
              <a:rPr spc="-25" dirty="0"/>
              <a:t>to</a:t>
            </a:r>
            <a:r>
              <a:rPr spc="5" dirty="0"/>
              <a:t> </a:t>
            </a:r>
            <a:r>
              <a:rPr spc="-40" dirty="0"/>
              <a:t>another</a:t>
            </a:r>
            <a:r>
              <a:rPr spc="-40" dirty="0" smtClean="0"/>
              <a:t>.</a:t>
            </a:r>
            <a:endParaRPr lang="ar-JO" spc="-40" dirty="0" smtClean="0"/>
          </a:p>
          <a:p>
            <a:pPr marL="12700" marR="5080" indent="91440" algn="just">
              <a:lnSpc>
                <a:spcPct val="89700"/>
              </a:lnSpc>
            </a:pPr>
            <a:r>
              <a:rPr lang="ar-JO" sz="2400" dirty="0"/>
              <a:t>الإشعاع الأرضي الذي ينبعث من الراديوم واليورانيوم والثوريوم في قشرة الأرض والذي يختلف أيضًا بشكل ملحوظ من منطقة جغرافية إلى أخرى</a:t>
            </a:r>
            <a:endParaRPr sz="2400" spc="-4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p:nvPr/>
        </p:nvSpPr>
        <p:spPr>
          <a:xfrm>
            <a:off x="685800" y="1775204"/>
            <a:ext cx="10360660" cy="4576253"/>
          </a:xfrm>
          <a:prstGeom prst="rect">
            <a:avLst/>
          </a:prstGeom>
        </p:spPr>
        <p:txBody>
          <a:bodyPr vert="horz" wrap="square" lIns="0" tIns="74295" rIns="0" bIns="0" rtlCol="0">
            <a:spAutoFit/>
          </a:bodyPr>
          <a:lstStyle/>
          <a:p>
            <a:pPr marL="12700" marR="5080" algn="just" rtl="0">
              <a:lnSpc>
                <a:spcPts val="3890"/>
              </a:lnSpc>
              <a:spcBef>
                <a:spcPts val="585"/>
              </a:spcBef>
            </a:pPr>
            <a:r>
              <a:rPr sz="3600" b="1" dirty="0">
                <a:solidFill>
                  <a:srgbClr val="001F5F"/>
                </a:solidFill>
                <a:latin typeface="Calibri"/>
                <a:cs typeface="Calibri"/>
              </a:rPr>
              <a:t>Radon</a:t>
            </a:r>
            <a:r>
              <a:rPr sz="3600" b="1" spc="5" dirty="0">
                <a:solidFill>
                  <a:srgbClr val="001F5F"/>
                </a:solidFill>
                <a:latin typeface="Calibri"/>
                <a:cs typeface="Calibri"/>
              </a:rPr>
              <a:t> </a:t>
            </a:r>
            <a:r>
              <a:rPr sz="3600" b="1" spc="-15" dirty="0">
                <a:solidFill>
                  <a:srgbClr val="001F5F"/>
                </a:solidFill>
                <a:latin typeface="Calibri"/>
                <a:cs typeface="Calibri"/>
              </a:rPr>
              <a:t>exposure</a:t>
            </a:r>
            <a:r>
              <a:rPr sz="3600" b="1" spc="785" dirty="0">
                <a:solidFill>
                  <a:srgbClr val="001F5F"/>
                </a:solidFill>
                <a:latin typeface="Calibri"/>
                <a:cs typeface="Calibri"/>
              </a:rPr>
              <a:t> </a:t>
            </a:r>
            <a:r>
              <a:rPr sz="3600" b="1" dirty="0">
                <a:solidFill>
                  <a:srgbClr val="001F5F"/>
                </a:solidFill>
                <a:latin typeface="Calibri"/>
                <a:cs typeface="Calibri"/>
              </a:rPr>
              <a:t>in</a:t>
            </a:r>
            <a:r>
              <a:rPr sz="3600" b="1" spc="5" dirty="0">
                <a:solidFill>
                  <a:srgbClr val="001F5F"/>
                </a:solidFill>
                <a:latin typeface="Calibri"/>
                <a:cs typeface="Calibri"/>
              </a:rPr>
              <a:t> </a:t>
            </a:r>
            <a:r>
              <a:rPr sz="3600" b="1" spc="-5" dirty="0">
                <a:solidFill>
                  <a:srgbClr val="001F5F"/>
                </a:solidFill>
                <a:latin typeface="Calibri"/>
                <a:cs typeface="Calibri"/>
              </a:rPr>
              <a:t>indoor</a:t>
            </a:r>
            <a:r>
              <a:rPr sz="3600" b="1" dirty="0">
                <a:solidFill>
                  <a:srgbClr val="001F5F"/>
                </a:solidFill>
                <a:latin typeface="Calibri"/>
                <a:cs typeface="Calibri"/>
              </a:rPr>
              <a:t> </a:t>
            </a:r>
            <a:r>
              <a:rPr sz="3600" b="1" spc="-15" dirty="0">
                <a:solidFill>
                  <a:srgbClr val="001F5F"/>
                </a:solidFill>
                <a:latin typeface="Calibri"/>
                <a:cs typeface="Calibri"/>
              </a:rPr>
              <a:t>airs</a:t>
            </a:r>
            <a:r>
              <a:rPr sz="3600" b="1" spc="785" dirty="0">
                <a:solidFill>
                  <a:srgbClr val="001F5F"/>
                </a:solidFill>
                <a:latin typeface="Calibri"/>
                <a:cs typeface="Calibri"/>
              </a:rPr>
              <a:t> </a:t>
            </a:r>
            <a:r>
              <a:rPr sz="3600" spc="-10" dirty="0">
                <a:solidFill>
                  <a:srgbClr val="001F5F"/>
                </a:solidFill>
                <a:latin typeface="Calibri"/>
                <a:cs typeface="Calibri"/>
              </a:rPr>
              <a:t>which</a:t>
            </a:r>
            <a:r>
              <a:rPr sz="3600" spc="-5" dirty="0">
                <a:solidFill>
                  <a:srgbClr val="001F5F"/>
                </a:solidFill>
                <a:latin typeface="Calibri"/>
                <a:cs typeface="Calibri"/>
              </a:rPr>
              <a:t> </a:t>
            </a:r>
            <a:r>
              <a:rPr sz="3600" spc="-25" dirty="0">
                <a:solidFill>
                  <a:srgbClr val="001F5F"/>
                </a:solidFill>
                <a:latin typeface="Calibri"/>
                <a:cs typeface="Calibri"/>
              </a:rPr>
              <a:t>affect</a:t>
            </a:r>
            <a:r>
              <a:rPr sz="3600" spc="-20" dirty="0">
                <a:solidFill>
                  <a:srgbClr val="001F5F"/>
                </a:solidFill>
                <a:latin typeface="Calibri"/>
                <a:cs typeface="Calibri"/>
              </a:rPr>
              <a:t> </a:t>
            </a:r>
            <a:r>
              <a:rPr sz="3600" spc="-10" dirty="0">
                <a:solidFill>
                  <a:srgbClr val="001F5F"/>
                </a:solidFill>
                <a:latin typeface="Calibri"/>
                <a:cs typeface="Calibri"/>
              </a:rPr>
              <a:t>the </a:t>
            </a:r>
            <a:r>
              <a:rPr sz="3600" spc="-5" dirty="0">
                <a:solidFill>
                  <a:srgbClr val="001F5F"/>
                </a:solidFill>
                <a:latin typeface="Calibri"/>
                <a:cs typeface="Calibri"/>
              </a:rPr>
              <a:t> </a:t>
            </a:r>
            <a:r>
              <a:rPr sz="3600" spc="-10" dirty="0">
                <a:solidFill>
                  <a:srgbClr val="001F5F"/>
                </a:solidFill>
                <a:latin typeface="Calibri"/>
                <a:cs typeface="Calibri"/>
              </a:rPr>
              <a:t>bronchial</a:t>
            </a:r>
            <a:r>
              <a:rPr sz="3600" spc="-20" dirty="0">
                <a:solidFill>
                  <a:srgbClr val="001F5F"/>
                </a:solidFill>
                <a:latin typeface="Calibri"/>
                <a:cs typeface="Calibri"/>
              </a:rPr>
              <a:t> </a:t>
            </a:r>
            <a:r>
              <a:rPr sz="3600" spc="-5" dirty="0">
                <a:solidFill>
                  <a:srgbClr val="001F5F"/>
                </a:solidFill>
                <a:latin typeface="Calibri"/>
                <a:cs typeface="Calibri"/>
              </a:rPr>
              <a:t>epithelium.</a:t>
            </a:r>
            <a:endParaRPr sz="3600" dirty="0">
              <a:latin typeface="Calibri"/>
              <a:cs typeface="Calibri"/>
            </a:endParaRPr>
          </a:p>
          <a:p>
            <a:pPr marL="12700" marR="7620" lvl="0" algn="just" rtl="0">
              <a:lnSpc>
                <a:spcPts val="3890"/>
              </a:lnSpc>
            </a:pPr>
            <a:r>
              <a:rPr lang="ar-JO" sz="2400" dirty="0">
                <a:solidFill>
                  <a:prstClr val="black"/>
                </a:solidFill>
              </a:rPr>
              <a:t>التعرض للرادون في الهواء الداخلي الذي يؤثر على ظهارة الشعب الهوائية</a:t>
            </a:r>
            <a:r>
              <a:rPr lang="ar-JO" sz="2400" dirty="0" smtClean="0">
                <a:solidFill>
                  <a:prstClr val="black"/>
                </a:solidFill>
              </a:rPr>
              <a:t>.</a:t>
            </a:r>
          </a:p>
          <a:p>
            <a:pPr marL="12700" marR="7620" lvl="0" algn="just" rtl="0">
              <a:lnSpc>
                <a:spcPts val="3890"/>
              </a:lnSpc>
            </a:pPr>
            <a:endParaRPr sz="4800" dirty="0">
              <a:latin typeface="Calibri"/>
              <a:cs typeface="Calibri"/>
            </a:endParaRPr>
          </a:p>
          <a:p>
            <a:pPr marL="12700" marR="7620" algn="just" rtl="0">
              <a:lnSpc>
                <a:spcPts val="3890"/>
              </a:lnSpc>
            </a:pPr>
            <a:r>
              <a:rPr sz="3600" spc="-15" dirty="0">
                <a:solidFill>
                  <a:srgbClr val="001F5F"/>
                </a:solidFill>
                <a:latin typeface="Calibri"/>
                <a:cs typeface="Calibri"/>
              </a:rPr>
              <a:t>Internal radiation </a:t>
            </a:r>
            <a:r>
              <a:rPr sz="3600" spc="-5" dirty="0">
                <a:solidFill>
                  <a:srgbClr val="001F5F"/>
                </a:solidFill>
                <a:latin typeface="Calibri"/>
                <a:cs typeface="Calibri"/>
              </a:rPr>
              <a:t>which </a:t>
            </a:r>
            <a:r>
              <a:rPr sz="3600" dirty="0">
                <a:solidFill>
                  <a:srgbClr val="001F5F"/>
                </a:solidFill>
                <a:latin typeface="Calibri"/>
                <a:cs typeface="Calibri"/>
              </a:rPr>
              <a:t>is </a:t>
            </a:r>
            <a:r>
              <a:rPr sz="3600" spc="-15" dirty="0">
                <a:solidFill>
                  <a:srgbClr val="001F5F"/>
                </a:solidFill>
                <a:latin typeface="Calibri"/>
                <a:cs typeface="Calibri"/>
              </a:rPr>
              <a:t>emitted </a:t>
            </a:r>
            <a:r>
              <a:rPr sz="3600" spc="-5" dirty="0">
                <a:solidFill>
                  <a:srgbClr val="001F5F"/>
                </a:solidFill>
                <a:latin typeface="Calibri"/>
                <a:cs typeface="Calibri"/>
              </a:rPr>
              <a:t>by </a:t>
            </a:r>
            <a:r>
              <a:rPr sz="3600" spc="-10" dirty="0">
                <a:solidFill>
                  <a:srgbClr val="001F5F"/>
                </a:solidFill>
                <a:latin typeface="Calibri"/>
                <a:cs typeface="Calibri"/>
              </a:rPr>
              <a:t>potassium </a:t>
            </a:r>
            <a:r>
              <a:rPr sz="3600" spc="-5" dirty="0">
                <a:solidFill>
                  <a:srgbClr val="001F5F"/>
                </a:solidFill>
                <a:latin typeface="Calibri"/>
                <a:cs typeface="Calibri"/>
              </a:rPr>
              <a:t>40 (k- </a:t>
            </a:r>
            <a:r>
              <a:rPr sz="3600" dirty="0">
                <a:solidFill>
                  <a:srgbClr val="001F5F"/>
                </a:solidFill>
                <a:latin typeface="Calibri"/>
                <a:cs typeface="Calibri"/>
              </a:rPr>
              <a:t> </a:t>
            </a:r>
            <a:r>
              <a:rPr sz="3600" spc="-5" dirty="0">
                <a:solidFill>
                  <a:srgbClr val="001F5F"/>
                </a:solidFill>
                <a:latin typeface="Calibri"/>
                <a:cs typeface="Calibri"/>
              </a:rPr>
              <a:t>40)</a:t>
            </a:r>
            <a:r>
              <a:rPr sz="3600" dirty="0">
                <a:solidFill>
                  <a:srgbClr val="001F5F"/>
                </a:solidFill>
                <a:latin typeface="Calibri"/>
                <a:cs typeface="Calibri"/>
              </a:rPr>
              <a:t> </a:t>
            </a:r>
            <a:r>
              <a:rPr sz="3600" spc="-10" dirty="0">
                <a:solidFill>
                  <a:srgbClr val="001F5F"/>
                </a:solidFill>
                <a:latin typeface="Calibri"/>
                <a:cs typeface="Calibri"/>
              </a:rPr>
              <a:t>and</a:t>
            </a:r>
            <a:r>
              <a:rPr sz="3600" spc="-5" dirty="0">
                <a:solidFill>
                  <a:srgbClr val="001F5F"/>
                </a:solidFill>
                <a:latin typeface="Calibri"/>
                <a:cs typeface="Calibri"/>
              </a:rPr>
              <a:t> </a:t>
            </a:r>
            <a:r>
              <a:rPr sz="3600" spc="-10" dirty="0">
                <a:solidFill>
                  <a:srgbClr val="001F5F"/>
                </a:solidFill>
                <a:latin typeface="Calibri"/>
                <a:cs typeface="Calibri"/>
              </a:rPr>
              <a:t>other</a:t>
            </a:r>
            <a:r>
              <a:rPr sz="3600" spc="-5" dirty="0">
                <a:solidFill>
                  <a:srgbClr val="001F5F"/>
                </a:solidFill>
                <a:latin typeface="Calibri"/>
                <a:cs typeface="Calibri"/>
              </a:rPr>
              <a:t> </a:t>
            </a:r>
            <a:r>
              <a:rPr sz="3600" spc="-20" dirty="0">
                <a:solidFill>
                  <a:srgbClr val="001F5F"/>
                </a:solidFill>
                <a:latin typeface="Calibri"/>
                <a:cs typeface="Calibri"/>
              </a:rPr>
              <a:t>naturally</a:t>
            </a:r>
            <a:r>
              <a:rPr sz="3600" spc="-15" dirty="0">
                <a:solidFill>
                  <a:srgbClr val="001F5F"/>
                </a:solidFill>
                <a:latin typeface="Calibri"/>
                <a:cs typeface="Calibri"/>
              </a:rPr>
              <a:t> </a:t>
            </a:r>
            <a:r>
              <a:rPr sz="3600" spc="-5" dirty="0">
                <a:solidFill>
                  <a:srgbClr val="001F5F"/>
                </a:solidFill>
                <a:latin typeface="Calibri"/>
                <a:cs typeface="Calibri"/>
              </a:rPr>
              <a:t>occurring</a:t>
            </a:r>
            <a:r>
              <a:rPr sz="3600" spc="805" dirty="0">
                <a:solidFill>
                  <a:srgbClr val="001F5F"/>
                </a:solidFill>
                <a:latin typeface="Calibri"/>
                <a:cs typeface="Calibri"/>
              </a:rPr>
              <a:t> </a:t>
            </a:r>
            <a:r>
              <a:rPr sz="3600" spc="-15" dirty="0">
                <a:solidFill>
                  <a:srgbClr val="001F5F"/>
                </a:solidFill>
                <a:latin typeface="Calibri"/>
                <a:cs typeface="Calibri"/>
              </a:rPr>
              <a:t>radionuclides </a:t>
            </a:r>
            <a:r>
              <a:rPr sz="3600" spc="-10" dirty="0">
                <a:solidFill>
                  <a:srgbClr val="001F5F"/>
                </a:solidFill>
                <a:latin typeface="Calibri"/>
                <a:cs typeface="Calibri"/>
              </a:rPr>
              <a:t> </a:t>
            </a:r>
            <a:r>
              <a:rPr sz="3600" spc="-5" dirty="0">
                <a:solidFill>
                  <a:srgbClr val="001F5F"/>
                </a:solidFill>
                <a:latin typeface="Calibri"/>
                <a:cs typeface="Calibri"/>
              </a:rPr>
              <a:t>normally</a:t>
            </a:r>
            <a:r>
              <a:rPr sz="3600" spc="-25" dirty="0">
                <a:solidFill>
                  <a:srgbClr val="001F5F"/>
                </a:solidFill>
                <a:latin typeface="Calibri"/>
                <a:cs typeface="Calibri"/>
              </a:rPr>
              <a:t> </a:t>
            </a:r>
            <a:r>
              <a:rPr sz="3600" spc="-15" dirty="0">
                <a:solidFill>
                  <a:srgbClr val="001F5F"/>
                </a:solidFill>
                <a:latin typeface="Calibri"/>
                <a:cs typeface="Calibri"/>
              </a:rPr>
              <a:t>present</a:t>
            </a:r>
            <a:r>
              <a:rPr sz="3600" spc="-25" dirty="0">
                <a:solidFill>
                  <a:srgbClr val="001F5F"/>
                </a:solidFill>
                <a:latin typeface="Calibri"/>
                <a:cs typeface="Calibri"/>
              </a:rPr>
              <a:t> </a:t>
            </a:r>
            <a:r>
              <a:rPr sz="3600" dirty="0">
                <a:solidFill>
                  <a:srgbClr val="001F5F"/>
                </a:solidFill>
                <a:latin typeface="Calibri"/>
                <a:cs typeface="Calibri"/>
              </a:rPr>
              <a:t>in</a:t>
            </a:r>
            <a:r>
              <a:rPr sz="3600" spc="-10" dirty="0">
                <a:solidFill>
                  <a:srgbClr val="001F5F"/>
                </a:solidFill>
                <a:latin typeface="Calibri"/>
                <a:cs typeface="Calibri"/>
              </a:rPr>
              <a:t> </a:t>
            </a:r>
            <a:r>
              <a:rPr sz="3600" dirty="0">
                <a:solidFill>
                  <a:srgbClr val="001F5F"/>
                </a:solidFill>
                <a:latin typeface="Calibri"/>
                <a:cs typeface="Calibri"/>
              </a:rPr>
              <a:t>the</a:t>
            </a:r>
            <a:r>
              <a:rPr sz="3600" spc="-15" dirty="0">
                <a:solidFill>
                  <a:srgbClr val="001F5F"/>
                </a:solidFill>
                <a:latin typeface="Calibri"/>
                <a:cs typeface="Calibri"/>
              </a:rPr>
              <a:t> </a:t>
            </a:r>
            <a:r>
              <a:rPr sz="3600" spc="-50" dirty="0">
                <a:solidFill>
                  <a:srgbClr val="001F5F"/>
                </a:solidFill>
                <a:latin typeface="Calibri"/>
                <a:cs typeface="Calibri"/>
              </a:rPr>
              <a:t>body</a:t>
            </a:r>
            <a:r>
              <a:rPr sz="3600" spc="-50" dirty="0" smtClean="0">
                <a:solidFill>
                  <a:srgbClr val="001F5F"/>
                </a:solidFill>
                <a:latin typeface="Calibri"/>
                <a:cs typeface="Calibri"/>
              </a:rPr>
              <a:t>.</a:t>
            </a:r>
            <a:endParaRPr lang="ar-JO" sz="3600" spc="-50" dirty="0" smtClean="0">
              <a:solidFill>
                <a:srgbClr val="001F5F"/>
              </a:solidFill>
              <a:latin typeface="Calibri"/>
              <a:cs typeface="Calibri"/>
            </a:endParaRPr>
          </a:p>
          <a:p>
            <a:pPr marL="12700" marR="7620" algn="just">
              <a:lnSpc>
                <a:spcPts val="3890"/>
              </a:lnSpc>
            </a:pPr>
            <a:r>
              <a:rPr lang="ar-JO" sz="2400" dirty="0" smtClean="0"/>
              <a:t>الإشعاع الداخلي الذي ينبعث من البوتاسيوم 40 (k- 40) </a:t>
            </a:r>
            <a:r>
              <a:rPr lang="ar-JO" sz="2400" dirty="0" err="1" smtClean="0"/>
              <a:t>والنويدات</a:t>
            </a:r>
            <a:r>
              <a:rPr lang="ar-JO" sz="2400" dirty="0" smtClean="0"/>
              <a:t> المشعة الأخرى التي تحدث بشكل طبيعي والتي توجد عادة في الجسم.</a:t>
            </a:r>
            <a:endParaRPr lang="en-US" sz="2400" spc="-50" dirty="0" smtClean="0">
              <a:solidFill>
                <a:srgbClr val="001F5F"/>
              </a:solidFill>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
        <p:nvSpPr>
          <p:cNvPr id="2" name="object 2"/>
          <p:cNvSpPr txBox="1"/>
          <p:nvPr/>
        </p:nvSpPr>
        <p:spPr>
          <a:xfrm>
            <a:off x="762000" y="990600"/>
            <a:ext cx="10296525" cy="5335435"/>
          </a:xfrm>
          <a:prstGeom prst="rect">
            <a:avLst/>
          </a:prstGeom>
        </p:spPr>
        <p:txBody>
          <a:bodyPr vert="horz" wrap="square" lIns="0" tIns="13335" rIns="0" bIns="0" rtlCol="0">
            <a:spAutoFit/>
          </a:bodyPr>
          <a:lstStyle/>
          <a:p>
            <a:pPr marL="12700" algn="l" rtl="0">
              <a:lnSpc>
                <a:spcPct val="100000"/>
              </a:lnSpc>
              <a:spcBef>
                <a:spcPts val="105"/>
              </a:spcBef>
            </a:pPr>
            <a:r>
              <a:rPr sz="2400" spc="-5" dirty="0">
                <a:solidFill>
                  <a:srgbClr val="001F5F"/>
                </a:solidFill>
                <a:latin typeface="Calibri"/>
                <a:cs typeface="Calibri"/>
              </a:rPr>
              <a:t>B-</a:t>
            </a:r>
            <a:r>
              <a:rPr sz="2400" spc="-20" dirty="0">
                <a:solidFill>
                  <a:srgbClr val="001F5F"/>
                </a:solidFill>
                <a:latin typeface="Calibri"/>
                <a:cs typeface="Calibri"/>
              </a:rPr>
              <a:t> </a:t>
            </a:r>
            <a:r>
              <a:rPr sz="2400" spc="-5" dirty="0">
                <a:solidFill>
                  <a:srgbClr val="001F5F"/>
                </a:solidFill>
                <a:latin typeface="Calibri"/>
                <a:cs typeface="Calibri"/>
              </a:rPr>
              <a:t>Artificial</a:t>
            </a:r>
            <a:r>
              <a:rPr sz="2400" spc="10" dirty="0">
                <a:solidFill>
                  <a:srgbClr val="001F5F"/>
                </a:solidFill>
                <a:latin typeface="Calibri"/>
                <a:cs typeface="Calibri"/>
              </a:rPr>
              <a:t> </a:t>
            </a:r>
            <a:r>
              <a:rPr sz="2400" spc="-10" dirty="0">
                <a:solidFill>
                  <a:srgbClr val="001F5F"/>
                </a:solidFill>
                <a:latin typeface="Calibri"/>
                <a:cs typeface="Calibri"/>
              </a:rPr>
              <a:t>sources </a:t>
            </a:r>
            <a:r>
              <a:rPr sz="2400" spc="-5" dirty="0">
                <a:solidFill>
                  <a:srgbClr val="001F5F"/>
                </a:solidFill>
                <a:latin typeface="Calibri"/>
                <a:cs typeface="Calibri"/>
              </a:rPr>
              <a:t>include:</a:t>
            </a:r>
            <a:endParaRPr sz="2400" dirty="0">
              <a:latin typeface="Calibri"/>
              <a:cs typeface="Calibri"/>
            </a:endParaRPr>
          </a:p>
          <a:p>
            <a:pPr algn="l" rtl="0">
              <a:lnSpc>
                <a:spcPct val="100000"/>
              </a:lnSpc>
            </a:pPr>
            <a:endParaRPr sz="2400" dirty="0">
              <a:latin typeface="Calibri"/>
              <a:cs typeface="Calibri"/>
            </a:endParaRPr>
          </a:p>
          <a:p>
            <a:pPr marL="104139" algn="l" rtl="0">
              <a:lnSpc>
                <a:spcPct val="100000"/>
              </a:lnSpc>
            </a:pPr>
            <a:r>
              <a:rPr sz="2400" spc="-25" dirty="0">
                <a:solidFill>
                  <a:srgbClr val="001F5F"/>
                </a:solidFill>
                <a:latin typeface="Calibri"/>
                <a:cs typeface="Calibri"/>
              </a:rPr>
              <a:t>X-ray </a:t>
            </a:r>
            <a:r>
              <a:rPr sz="2400" spc="-5" dirty="0">
                <a:solidFill>
                  <a:srgbClr val="001F5F"/>
                </a:solidFill>
                <a:latin typeface="Calibri"/>
                <a:cs typeface="Calibri"/>
              </a:rPr>
              <a:t>diagnosis</a:t>
            </a:r>
            <a:r>
              <a:rPr sz="2400" spc="30" dirty="0">
                <a:solidFill>
                  <a:srgbClr val="001F5F"/>
                </a:solidFill>
                <a:latin typeface="Calibri"/>
                <a:cs typeface="Calibri"/>
              </a:rPr>
              <a:t> </a:t>
            </a:r>
            <a:r>
              <a:rPr sz="2400" dirty="0">
                <a:solidFill>
                  <a:srgbClr val="001F5F"/>
                </a:solidFill>
                <a:latin typeface="Calibri"/>
                <a:cs typeface="Calibri"/>
              </a:rPr>
              <a:t>,</a:t>
            </a:r>
            <a:r>
              <a:rPr sz="2400" spc="-5" dirty="0">
                <a:solidFill>
                  <a:srgbClr val="001F5F"/>
                </a:solidFill>
                <a:latin typeface="Calibri"/>
                <a:cs typeface="Calibri"/>
              </a:rPr>
              <a:t> nuclear</a:t>
            </a:r>
            <a:r>
              <a:rPr sz="2400" spc="-10" dirty="0">
                <a:solidFill>
                  <a:srgbClr val="001F5F"/>
                </a:solidFill>
                <a:latin typeface="Calibri"/>
                <a:cs typeface="Calibri"/>
              </a:rPr>
              <a:t> </a:t>
            </a:r>
            <a:r>
              <a:rPr sz="2400" dirty="0">
                <a:solidFill>
                  <a:srgbClr val="001F5F"/>
                </a:solidFill>
                <a:latin typeface="Calibri"/>
                <a:cs typeface="Calibri"/>
              </a:rPr>
              <a:t>medicine</a:t>
            </a:r>
            <a:r>
              <a:rPr sz="2400" spc="10" dirty="0">
                <a:solidFill>
                  <a:srgbClr val="001F5F"/>
                </a:solidFill>
                <a:latin typeface="Calibri"/>
                <a:cs typeface="Calibri"/>
              </a:rPr>
              <a:t> </a:t>
            </a:r>
            <a:r>
              <a:rPr sz="2400" dirty="0">
                <a:solidFill>
                  <a:srgbClr val="001F5F"/>
                </a:solidFill>
                <a:latin typeface="Calibri"/>
                <a:cs typeface="Calibri"/>
              </a:rPr>
              <a:t>,</a:t>
            </a:r>
            <a:r>
              <a:rPr sz="2400" spc="-5" dirty="0">
                <a:solidFill>
                  <a:srgbClr val="001F5F"/>
                </a:solidFill>
                <a:latin typeface="Calibri"/>
                <a:cs typeface="Calibri"/>
              </a:rPr>
              <a:t> consumer</a:t>
            </a:r>
            <a:r>
              <a:rPr sz="2400" spc="-15" dirty="0">
                <a:solidFill>
                  <a:srgbClr val="001F5F"/>
                </a:solidFill>
                <a:latin typeface="Calibri"/>
                <a:cs typeface="Calibri"/>
              </a:rPr>
              <a:t> </a:t>
            </a:r>
            <a:r>
              <a:rPr sz="2400" spc="-10" dirty="0">
                <a:solidFill>
                  <a:srgbClr val="001F5F"/>
                </a:solidFill>
                <a:latin typeface="Calibri"/>
                <a:cs typeface="Calibri"/>
              </a:rPr>
              <a:t>products</a:t>
            </a:r>
            <a:endParaRPr sz="2400" dirty="0">
              <a:latin typeface="Calibri"/>
              <a:cs typeface="Calibri"/>
            </a:endParaRPr>
          </a:p>
          <a:p>
            <a:pPr marL="12700" algn="l" rtl="0">
              <a:lnSpc>
                <a:spcPct val="100000"/>
              </a:lnSpc>
              <a:spcBef>
                <a:spcPts val="625"/>
              </a:spcBef>
            </a:pPr>
            <a:r>
              <a:rPr sz="2400" spc="5" dirty="0">
                <a:solidFill>
                  <a:srgbClr val="001F5F"/>
                </a:solidFill>
                <a:latin typeface="Calibri"/>
                <a:cs typeface="Calibri"/>
              </a:rPr>
              <a:t>e.g.</a:t>
            </a:r>
            <a:r>
              <a:rPr sz="2400" dirty="0">
                <a:solidFill>
                  <a:srgbClr val="001F5F"/>
                </a:solidFill>
                <a:latin typeface="Calibri"/>
                <a:cs typeface="Calibri"/>
              </a:rPr>
              <a:t> </a:t>
            </a:r>
            <a:r>
              <a:rPr sz="2400" spc="-10" dirty="0">
                <a:solidFill>
                  <a:srgbClr val="001F5F"/>
                </a:solidFill>
                <a:latin typeface="Calibri"/>
                <a:cs typeface="Calibri"/>
              </a:rPr>
              <a:t>(color </a:t>
            </a:r>
            <a:r>
              <a:rPr sz="2400" spc="-95" dirty="0">
                <a:solidFill>
                  <a:srgbClr val="001F5F"/>
                </a:solidFill>
                <a:latin typeface="Calibri"/>
                <a:cs typeface="Calibri"/>
              </a:rPr>
              <a:t>TV,</a:t>
            </a:r>
            <a:r>
              <a:rPr sz="2400" spc="15" dirty="0">
                <a:solidFill>
                  <a:srgbClr val="001F5F"/>
                </a:solidFill>
                <a:latin typeface="Calibri"/>
                <a:cs typeface="Calibri"/>
              </a:rPr>
              <a:t> </a:t>
            </a:r>
            <a:r>
              <a:rPr sz="2400" spc="-25" dirty="0">
                <a:solidFill>
                  <a:srgbClr val="001F5F"/>
                </a:solidFill>
                <a:latin typeface="Calibri"/>
                <a:cs typeface="Calibri"/>
              </a:rPr>
              <a:t>smoke</a:t>
            </a:r>
            <a:r>
              <a:rPr sz="2400" dirty="0">
                <a:solidFill>
                  <a:srgbClr val="001F5F"/>
                </a:solidFill>
                <a:latin typeface="Calibri"/>
                <a:cs typeface="Calibri"/>
              </a:rPr>
              <a:t> </a:t>
            </a:r>
            <a:r>
              <a:rPr sz="2400" spc="-20" dirty="0">
                <a:solidFill>
                  <a:srgbClr val="001F5F"/>
                </a:solidFill>
                <a:latin typeface="Calibri"/>
                <a:cs typeface="Calibri"/>
              </a:rPr>
              <a:t>detectors),</a:t>
            </a:r>
            <a:r>
              <a:rPr sz="2400" spc="15" dirty="0">
                <a:solidFill>
                  <a:srgbClr val="001F5F"/>
                </a:solidFill>
                <a:latin typeface="Calibri"/>
                <a:cs typeface="Calibri"/>
              </a:rPr>
              <a:t> </a:t>
            </a:r>
            <a:r>
              <a:rPr sz="2400" spc="-15" dirty="0">
                <a:solidFill>
                  <a:srgbClr val="001F5F"/>
                </a:solidFill>
                <a:latin typeface="Calibri"/>
                <a:cs typeface="Calibri"/>
              </a:rPr>
              <a:t>atomic</a:t>
            </a:r>
            <a:r>
              <a:rPr sz="2400" spc="10" dirty="0">
                <a:solidFill>
                  <a:srgbClr val="001F5F"/>
                </a:solidFill>
                <a:latin typeface="Calibri"/>
                <a:cs typeface="Calibri"/>
              </a:rPr>
              <a:t> </a:t>
            </a:r>
            <a:r>
              <a:rPr sz="2400" spc="-5" dirty="0">
                <a:solidFill>
                  <a:srgbClr val="001F5F"/>
                </a:solidFill>
                <a:latin typeface="Calibri"/>
                <a:cs typeface="Calibri"/>
              </a:rPr>
              <a:t>weapons.</a:t>
            </a:r>
            <a:endParaRPr sz="2400" dirty="0">
              <a:latin typeface="Calibri"/>
              <a:cs typeface="Calibri"/>
            </a:endParaRPr>
          </a:p>
          <a:p>
            <a:pPr algn="l" rtl="0">
              <a:lnSpc>
                <a:spcPct val="100000"/>
              </a:lnSpc>
              <a:spcBef>
                <a:spcPts val="60"/>
              </a:spcBef>
            </a:pPr>
            <a:endParaRPr sz="2400" dirty="0">
              <a:latin typeface="Calibri"/>
              <a:cs typeface="Calibri"/>
            </a:endParaRPr>
          </a:p>
          <a:p>
            <a:pPr marL="12700" algn="l" rtl="0">
              <a:lnSpc>
                <a:spcPct val="100000"/>
              </a:lnSpc>
            </a:pPr>
            <a:r>
              <a:rPr sz="2400" spc="-5" dirty="0">
                <a:solidFill>
                  <a:srgbClr val="001F5F"/>
                </a:solidFill>
                <a:latin typeface="Calibri"/>
                <a:cs typeface="Calibri"/>
              </a:rPr>
              <a:t>High</a:t>
            </a:r>
            <a:r>
              <a:rPr sz="2400" spc="5" dirty="0">
                <a:solidFill>
                  <a:srgbClr val="001F5F"/>
                </a:solidFill>
                <a:latin typeface="Calibri"/>
                <a:cs typeface="Calibri"/>
              </a:rPr>
              <a:t> </a:t>
            </a:r>
            <a:r>
              <a:rPr sz="2400" spc="-5" dirty="0">
                <a:solidFill>
                  <a:srgbClr val="001F5F"/>
                </a:solidFill>
                <a:latin typeface="Calibri"/>
                <a:cs typeface="Calibri"/>
              </a:rPr>
              <a:t>risk occupational</a:t>
            </a:r>
            <a:r>
              <a:rPr sz="2400" spc="15" dirty="0">
                <a:solidFill>
                  <a:srgbClr val="001F5F"/>
                </a:solidFill>
                <a:latin typeface="Calibri"/>
                <a:cs typeface="Calibri"/>
              </a:rPr>
              <a:t> </a:t>
            </a:r>
            <a:r>
              <a:rPr sz="2400" spc="-15" dirty="0">
                <a:solidFill>
                  <a:srgbClr val="001F5F"/>
                </a:solidFill>
                <a:latin typeface="Calibri"/>
                <a:cs typeface="Calibri"/>
              </a:rPr>
              <a:t>groups </a:t>
            </a:r>
            <a:r>
              <a:rPr sz="2400" spc="-10" dirty="0">
                <a:solidFill>
                  <a:srgbClr val="001F5F"/>
                </a:solidFill>
                <a:latin typeface="Calibri"/>
                <a:cs typeface="Calibri"/>
              </a:rPr>
              <a:t>are:</a:t>
            </a:r>
            <a:endParaRPr sz="2400" dirty="0">
              <a:latin typeface="Calibri"/>
              <a:cs typeface="Calibri"/>
            </a:endParaRPr>
          </a:p>
          <a:p>
            <a:pPr algn="l" rtl="0">
              <a:lnSpc>
                <a:spcPct val="100000"/>
              </a:lnSpc>
              <a:spcBef>
                <a:spcPts val="10"/>
              </a:spcBef>
            </a:pPr>
            <a:endParaRPr sz="2400" dirty="0">
              <a:latin typeface="Calibri"/>
              <a:cs typeface="Calibri"/>
            </a:endParaRPr>
          </a:p>
          <a:p>
            <a:pPr marL="12700" algn="l" rtl="0">
              <a:lnSpc>
                <a:spcPct val="100000"/>
              </a:lnSpc>
            </a:pPr>
            <a:r>
              <a:rPr sz="2400" spc="-5" dirty="0">
                <a:solidFill>
                  <a:srgbClr val="001F5F"/>
                </a:solidFill>
                <a:latin typeface="Calibri"/>
                <a:cs typeface="Calibri"/>
              </a:rPr>
              <a:t>Radiologists,</a:t>
            </a:r>
            <a:r>
              <a:rPr sz="2400" spc="20" dirty="0">
                <a:solidFill>
                  <a:srgbClr val="001F5F"/>
                </a:solidFill>
                <a:latin typeface="Calibri"/>
                <a:cs typeface="Calibri"/>
              </a:rPr>
              <a:t> </a:t>
            </a:r>
            <a:r>
              <a:rPr sz="2400" spc="-10" dirty="0">
                <a:solidFill>
                  <a:srgbClr val="001F5F"/>
                </a:solidFill>
                <a:latin typeface="Calibri"/>
                <a:cs typeface="Calibri"/>
              </a:rPr>
              <a:t>uranium</a:t>
            </a:r>
            <a:r>
              <a:rPr sz="2400" spc="25" dirty="0">
                <a:solidFill>
                  <a:srgbClr val="001F5F"/>
                </a:solidFill>
                <a:latin typeface="Calibri"/>
                <a:cs typeface="Calibri"/>
              </a:rPr>
              <a:t> </a:t>
            </a:r>
            <a:r>
              <a:rPr sz="2400" spc="-10" dirty="0">
                <a:solidFill>
                  <a:srgbClr val="001F5F"/>
                </a:solidFill>
                <a:latin typeface="Calibri"/>
                <a:cs typeface="Calibri"/>
              </a:rPr>
              <a:t>miners,</a:t>
            </a:r>
            <a:r>
              <a:rPr sz="2400" spc="5" dirty="0">
                <a:solidFill>
                  <a:srgbClr val="001F5F"/>
                </a:solidFill>
                <a:latin typeface="Calibri"/>
                <a:cs typeface="Calibri"/>
              </a:rPr>
              <a:t> </a:t>
            </a:r>
            <a:r>
              <a:rPr sz="2400" spc="-5" dirty="0">
                <a:solidFill>
                  <a:srgbClr val="001F5F"/>
                </a:solidFill>
                <a:latin typeface="Calibri"/>
                <a:cs typeface="Calibri"/>
              </a:rPr>
              <a:t>nuclear</a:t>
            </a:r>
            <a:r>
              <a:rPr sz="2400" dirty="0">
                <a:solidFill>
                  <a:srgbClr val="001F5F"/>
                </a:solidFill>
                <a:latin typeface="Calibri"/>
                <a:cs typeface="Calibri"/>
              </a:rPr>
              <a:t> </a:t>
            </a:r>
            <a:r>
              <a:rPr sz="2400" spc="-10" dirty="0">
                <a:solidFill>
                  <a:srgbClr val="001F5F"/>
                </a:solidFill>
                <a:latin typeface="Calibri"/>
                <a:cs typeface="Calibri"/>
              </a:rPr>
              <a:t>power</a:t>
            </a:r>
            <a:r>
              <a:rPr sz="2400" spc="-15" dirty="0">
                <a:solidFill>
                  <a:srgbClr val="001F5F"/>
                </a:solidFill>
                <a:latin typeface="Calibri"/>
                <a:cs typeface="Calibri"/>
              </a:rPr>
              <a:t> </a:t>
            </a:r>
            <a:r>
              <a:rPr sz="2400" spc="-10" dirty="0">
                <a:solidFill>
                  <a:srgbClr val="001F5F"/>
                </a:solidFill>
                <a:latin typeface="Calibri"/>
                <a:cs typeface="Calibri"/>
              </a:rPr>
              <a:t>plant</a:t>
            </a:r>
            <a:r>
              <a:rPr sz="2400" spc="15" dirty="0">
                <a:solidFill>
                  <a:srgbClr val="001F5F"/>
                </a:solidFill>
                <a:latin typeface="Calibri"/>
                <a:cs typeface="Calibri"/>
              </a:rPr>
              <a:t> </a:t>
            </a:r>
            <a:r>
              <a:rPr sz="2400" spc="-10" dirty="0">
                <a:solidFill>
                  <a:srgbClr val="001F5F"/>
                </a:solidFill>
                <a:latin typeface="Calibri"/>
                <a:cs typeface="Calibri"/>
              </a:rPr>
              <a:t>operations</a:t>
            </a:r>
            <a:r>
              <a:rPr sz="3200" spc="-10" dirty="0" smtClean="0">
                <a:solidFill>
                  <a:srgbClr val="001F5F"/>
                </a:solidFill>
                <a:latin typeface="Calibri"/>
                <a:cs typeface="Calibri"/>
              </a:rPr>
              <a:t>.</a:t>
            </a:r>
            <a:endParaRPr lang="ar-JO" sz="3200" spc="-10" dirty="0" smtClean="0">
              <a:solidFill>
                <a:srgbClr val="001F5F"/>
              </a:solidFill>
              <a:latin typeface="Calibri"/>
              <a:cs typeface="Calibri"/>
            </a:endParaRPr>
          </a:p>
          <a:p>
            <a:pPr marL="12700" algn="r">
              <a:lnSpc>
                <a:spcPct val="100000"/>
              </a:lnSpc>
            </a:pPr>
            <a:r>
              <a:rPr lang="ar-JO" sz="2800" dirty="0" smtClean="0"/>
              <a:t>ب- المصادر الاصطناعية وتشمل:</a:t>
            </a:r>
          </a:p>
          <a:p>
            <a:pPr marL="12700" algn="r">
              <a:lnSpc>
                <a:spcPct val="100000"/>
              </a:lnSpc>
            </a:pPr>
            <a:r>
              <a:rPr lang="ar-JO" sz="2800" dirty="0" smtClean="0"/>
              <a:t> التشخيص بالأشعة ، الطب النووي ، المنتجات الاستهلاكية على سبيل المثال (تلفزيون ملون ، كاشفات دخان) ، أسلحة ذرية.</a:t>
            </a:r>
          </a:p>
          <a:p>
            <a:pPr marL="12700" algn="r">
              <a:lnSpc>
                <a:spcPct val="100000"/>
              </a:lnSpc>
            </a:pPr>
            <a:r>
              <a:rPr lang="ar-JO" sz="2800" dirty="0" smtClean="0"/>
              <a:t> الفئات المهنية عالية الخطورة هي: أخصائيو الأشعة ، عمال مناجم اليورانيوم ، عمليات محطات الطاقة النووية</a:t>
            </a:r>
            <a:endParaRPr sz="28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1F5F"/>
          </a:solidFill>
        </p:spPr>
        <p:txBody>
          <a:bodyPr wrap="square" lIns="0" tIns="0" rIns="0" bIns="0" rtlCol="0"/>
          <a:lstStyle/>
          <a:p>
            <a:endParaRPr/>
          </a:p>
        </p:txBody>
      </p:sp>
      <p:graphicFrame>
        <p:nvGraphicFramePr>
          <p:cNvPr id="3" name="object 3"/>
          <p:cNvGraphicFramePr>
            <a:graphicFrameLocks noGrp="1"/>
          </p:cNvGraphicFramePr>
          <p:nvPr/>
        </p:nvGraphicFramePr>
        <p:xfrm>
          <a:off x="1354327" y="694436"/>
          <a:ext cx="9165590" cy="5394919"/>
        </p:xfrm>
        <a:graphic>
          <a:graphicData uri="http://schemas.openxmlformats.org/drawingml/2006/table">
            <a:tbl>
              <a:tblPr firstRow="1" bandRow="1">
                <a:tableStyleId>{2D5ABB26-0587-4C30-8999-92F81FD0307C}</a:tableStyleId>
              </a:tblPr>
              <a:tblGrid>
                <a:gridCol w="5898515"/>
                <a:gridCol w="3267075"/>
              </a:tblGrid>
              <a:tr h="822960">
                <a:tc>
                  <a:txBody>
                    <a:bodyPr/>
                    <a:lstStyle/>
                    <a:p>
                      <a:pPr algn="ctr">
                        <a:lnSpc>
                          <a:spcPct val="100000"/>
                        </a:lnSpc>
                        <a:spcBef>
                          <a:spcPts val="1645"/>
                        </a:spcBef>
                      </a:pPr>
                      <a:r>
                        <a:rPr sz="2400" spc="-10" dirty="0">
                          <a:latin typeface="Calibri"/>
                          <a:cs typeface="Calibri"/>
                        </a:rPr>
                        <a:t>Source</a:t>
                      </a:r>
                      <a:endParaRPr sz="2400">
                        <a:latin typeface="Calibri"/>
                        <a:cs typeface="Calibri"/>
                      </a:endParaRPr>
                    </a:p>
                  </a:txBody>
                  <a:tcPr marL="0" marR="0" marT="2089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204"/>
                        </a:spcBef>
                      </a:pPr>
                      <a:r>
                        <a:rPr sz="2400" spc="-10" dirty="0">
                          <a:latin typeface="Calibri"/>
                          <a:cs typeface="Calibri"/>
                        </a:rPr>
                        <a:t>Exposure</a:t>
                      </a:r>
                      <a:r>
                        <a:rPr sz="2400" spc="-20" dirty="0">
                          <a:latin typeface="Calibri"/>
                          <a:cs typeface="Calibri"/>
                        </a:rPr>
                        <a:t> </a:t>
                      </a:r>
                      <a:r>
                        <a:rPr sz="2400" spc="-10" dirty="0">
                          <a:latin typeface="Calibri"/>
                          <a:cs typeface="Calibri"/>
                        </a:rPr>
                        <a:t>(U.S.</a:t>
                      </a:r>
                      <a:r>
                        <a:rPr sz="2400" spc="-40" dirty="0">
                          <a:latin typeface="Calibri"/>
                          <a:cs typeface="Calibri"/>
                        </a:rPr>
                        <a:t> </a:t>
                      </a:r>
                      <a:r>
                        <a:rPr sz="2400" spc="-20" dirty="0">
                          <a:latin typeface="Calibri"/>
                          <a:cs typeface="Calibri"/>
                        </a:rPr>
                        <a:t>Average)</a:t>
                      </a:r>
                      <a:endParaRPr sz="2400">
                        <a:latin typeface="Calibri"/>
                        <a:cs typeface="Calibri"/>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822959">
                <a:tc>
                  <a:txBody>
                    <a:bodyPr/>
                    <a:lstStyle/>
                    <a:p>
                      <a:pPr marL="91440">
                        <a:lnSpc>
                          <a:spcPct val="100000"/>
                        </a:lnSpc>
                        <a:spcBef>
                          <a:spcPts val="1645"/>
                        </a:spcBef>
                      </a:pPr>
                      <a:r>
                        <a:rPr sz="2400" spc="-5" dirty="0">
                          <a:latin typeface="Calibri"/>
                          <a:cs typeface="Calibri"/>
                        </a:rPr>
                        <a:t>External</a:t>
                      </a:r>
                      <a:r>
                        <a:rPr sz="2400" spc="-35" dirty="0">
                          <a:latin typeface="Calibri"/>
                          <a:cs typeface="Calibri"/>
                        </a:rPr>
                        <a:t> </a:t>
                      </a:r>
                      <a:r>
                        <a:rPr sz="2400" spc="-5" dirty="0">
                          <a:latin typeface="Calibri"/>
                          <a:cs typeface="Calibri"/>
                        </a:rPr>
                        <a:t>Background</a:t>
                      </a:r>
                      <a:r>
                        <a:rPr sz="2400" spc="-45" dirty="0">
                          <a:latin typeface="Calibri"/>
                          <a:cs typeface="Calibri"/>
                        </a:rPr>
                        <a:t> </a:t>
                      </a:r>
                      <a:r>
                        <a:rPr sz="2400" spc="-5" dirty="0">
                          <a:latin typeface="Calibri"/>
                          <a:cs typeface="Calibri"/>
                        </a:rPr>
                        <a:t>Radiation</a:t>
                      </a:r>
                      <a:endParaRPr sz="2400">
                        <a:latin typeface="Calibri"/>
                        <a:cs typeface="Calibri"/>
                      </a:endParaRPr>
                    </a:p>
                  </a:txBody>
                  <a:tcPr marL="0" marR="0" marT="2089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887094">
                        <a:lnSpc>
                          <a:spcPct val="100000"/>
                        </a:lnSpc>
                        <a:spcBef>
                          <a:spcPts val="204"/>
                        </a:spcBef>
                      </a:pPr>
                      <a:r>
                        <a:rPr sz="2400" spc="-5" dirty="0">
                          <a:latin typeface="Calibri"/>
                          <a:cs typeface="Calibri"/>
                        </a:rPr>
                        <a:t>0.54</a:t>
                      </a:r>
                      <a:r>
                        <a:rPr sz="2400" spc="-40" dirty="0">
                          <a:latin typeface="Calibri"/>
                          <a:cs typeface="Calibri"/>
                        </a:rPr>
                        <a:t> </a:t>
                      </a:r>
                      <a:r>
                        <a:rPr sz="2400" spc="-10" dirty="0">
                          <a:latin typeface="Calibri"/>
                          <a:cs typeface="Calibri"/>
                        </a:rPr>
                        <a:t>mSv</a:t>
                      </a:r>
                      <a:r>
                        <a:rPr sz="2400" spc="-45" dirty="0">
                          <a:latin typeface="Calibri"/>
                          <a:cs typeface="Calibri"/>
                        </a:rPr>
                        <a:t> </a:t>
                      </a:r>
                      <a:r>
                        <a:rPr sz="2400" dirty="0">
                          <a:latin typeface="Calibri"/>
                          <a:cs typeface="Calibri"/>
                        </a:rPr>
                        <a:t>y</a:t>
                      </a:r>
                      <a:r>
                        <a:rPr sz="2400" baseline="24305" dirty="0">
                          <a:latin typeface="Calibri"/>
                          <a:cs typeface="Calibri"/>
                        </a:rPr>
                        <a:t>-1</a:t>
                      </a:r>
                      <a:endParaRPr sz="2400" baseline="24305">
                        <a:latin typeface="Calibri"/>
                        <a:cs typeface="Calibri"/>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822960">
                <a:tc>
                  <a:txBody>
                    <a:bodyPr/>
                    <a:lstStyle/>
                    <a:p>
                      <a:pPr marL="91440">
                        <a:lnSpc>
                          <a:spcPct val="100000"/>
                        </a:lnSpc>
                        <a:spcBef>
                          <a:spcPts val="1645"/>
                        </a:spcBef>
                      </a:pPr>
                      <a:r>
                        <a:rPr sz="2400" spc="-15" dirty="0">
                          <a:latin typeface="Calibri"/>
                          <a:cs typeface="Calibri"/>
                        </a:rPr>
                        <a:t>Natural</a:t>
                      </a:r>
                      <a:r>
                        <a:rPr sz="2400" spc="-20" dirty="0">
                          <a:latin typeface="Calibri"/>
                          <a:cs typeface="Calibri"/>
                        </a:rPr>
                        <a:t> </a:t>
                      </a:r>
                      <a:r>
                        <a:rPr sz="2400" spc="-5" dirty="0">
                          <a:latin typeface="Calibri"/>
                          <a:cs typeface="Calibri"/>
                        </a:rPr>
                        <a:t>K-40 and</a:t>
                      </a:r>
                      <a:r>
                        <a:rPr sz="2400" spc="-10" dirty="0">
                          <a:latin typeface="Calibri"/>
                          <a:cs typeface="Calibri"/>
                        </a:rPr>
                        <a:t> </a:t>
                      </a:r>
                      <a:r>
                        <a:rPr sz="2400" spc="-5" dirty="0">
                          <a:latin typeface="Calibri"/>
                          <a:cs typeface="Calibri"/>
                        </a:rPr>
                        <a:t>Other</a:t>
                      </a:r>
                      <a:r>
                        <a:rPr sz="2400" spc="-15" dirty="0">
                          <a:latin typeface="Calibri"/>
                          <a:cs typeface="Calibri"/>
                        </a:rPr>
                        <a:t> </a:t>
                      </a:r>
                      <a:r>
                        <a:rPr sz="2400" dirty="0">
                          <a:latin typeface="Calibri"/>
                          <a:cs typeface="Calibri"/>
                        </a:rPr>
                        <a:t>Radioactivity</a:t>
                      </a:r>
                      <a:r>
                        <a:rPr sz="2400" spc="-35" dirty="0">
                          <a:latin typeface="Calibri"/>
                          <a:cs typeface="Calibri"/>
                        </a:rPr>
                        <a:t> </a:t>
                      </a:r>
                      <a:r>
                        <a:rPr sz="2400" dirty="0">
                          <a:latin typeface="Calibri"/>
                          <a:cs typeface="Calibri"/>
                        </a:rPr>
                        <a:t>in Body</a:t>
                      </a:r>
                      <a:endParaRPr sz="2400">
                        <a:latin typeface="Calibri"/>
                        <a:cs typeface="Calibri"/>
                      </a:endParaRPr>
                    </a:p>
                  </a:txBody>
                  <a:tcPr marL="0" marR="0" marT="2089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887094">
                        <a:lnSpc>
                          <a:spcPct val="100000"/>
                        </a:lnSpc>
                        <a:spcBef>
                          <a:spcPts val="204"/>
                        </a:spcBef>
                      </a:pPr>
                      <a:r>
                        <a:rPr sz="2400" spc="-5" dirty="0">
                          <a:latin typeface="Calibri"/>
                          <a:cs typeface="Calibri"/>
                        </a:rPr>
                        <a:t>0.29</a:t>
                      </a:r>
                      <a:r>
                        <a:rPr sz="2400" spc="-40" dirty="0">
                          <a:latin typeface="Calibri"/>
                          <a:cs typeface="Calibri"/>
                        </a:rPr>
                        <a:t> </a:t>
                      </a:r>
                      <a:r>
                        <a:rPr sz="2400" spc="-10" dirty="0">
                          <a:latin typeface="Calibri"/>
                          <a:cs typeface="Calibri"/>
                        </a:rPr>
                        <a:t>mSv</a:t>
                      </a:r>
                      <a:r>
                        <a:rPr sz="2400" spc="-45" dirty="0">
                          <a:latin typeface="Calibri"/>
                          <a:cs typeface="Calibri"/>
                        </a:rPr>
                        <a:t> </a:t>
                      </a:r>
                      <a:r>
                        <a:rPr sz="2400" dirty="0">
                          <a:latin typeface="Calibri"/>
                          <a:cs typeface="Calibri"/>
                        </a:rPr>
                        <a:t>y</a:t>
                      </a:r>
                      <a:r>
                        <a:rPr sz="2400" baseline="24305" dirty="0">
                          <a:latin typeface="Calibri"/>
                          <a:cs typeface="Calibri"/>
                        </a:rPr>
                        <a:t>-1</a:t>
                      </a:r>
                      <a:endParaRPr sz="2400" baseline="24305">
                        <a:latin typeface="Calibri"/>
                        <a:cs typeface="Calibri"/>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822960">
                <a:tc>
                  <a:txBody>
                    <a:bodyPr/>
                    <a:lstStyle/>
                    <a:p>
                      <a:pPr marL="91440">
                        <a:lnSpc>
                          <a:spcPct val="100000"/>
                        </a:lnSpc>
                        <a:spcBef>
                          <a:spcPts val="1645"/>
                        </a:spcBef>
                      </a:pPr>
                      <a:r>
                        <a:rPr sz="2400" dirty="0">
                          <a:latin typeface="Calibri"/>
                          <a:cs typeface="Calibri"/>
                        </a:rPr>
                        <a:t>Air</a:t>
                      </a:r>
                      <a:r>
                        <a:rPr sz="2400" spc="-20" dirty="0">
                          <a:latin typeface="Calibri"/>
                          <a:cs typeface="Calibri"/>
                        </a:rPr>
                        <a:t> </a:t>
                      </a:r>
                      <a:r>
                        <a:rPr sz="2400" spc="-45" dirty="0">
                          <a:latin typeface="Calibri"/>
                          <a:cs typeface="Calibri"/>
                        </a:rPr>
                        <a:t>Travel</a:t>
                      </a:r>
                      <a:r>
                        <a:rPr sz="2400" spc="-5" dirty="0">
                          <a:latin typeface="Calibri"/>
                          <a:cs typeface="Calibri"/>
                        </a:rPr>
                        <a:t> </a:t>
                      </a:r>
                      <a:r>
                        <a:rPr sz="2400" spc="-15" dirty="0">
                          <a:latin typeface="Calibri"/>
                          <a:cs typeface="Calibri"/>
                        </a:rPr>
                        <a:t>Round</a:t>
                      </a:r>
                      <a:r>
                        <a:rPr sz="2400" spc="-10" dirty="0">
                          <a:latin typeface="Calibri"/>
                          <a:cs typeface="Calibri"/>
                        </a:rPr>
                        <a:t> </a:t>
                      </a:r>
                      <a:r>
                        <a:rPr sz="2400" spc="-40" dirty="0">
                          <a:latin typeface="Calibri"/>
                          <a:cs typeface="Calibri"/>
                        </a:rPr>
                        <a:t>Trip</a:t>
                      </a:r>
                      <a:r>
                        <a:rPr sz="2400" spc="-5" dirty="0">
                          <a:latin typeface="Calibri"/>
                          <a:cs typeface="Calibri"/>
                        </a:rPr>
                        <a:t> </a:t>
                      </a:r>
                      <a:r>
                        <a:rPr sz="2400" spc="-10" dirty="0">
                          <a:latin typeface="Calibri"/>
                          <a:cs typeface="Calibri"/>
                        </a:rPr>
                        <a:t>(NY-LA)</a:t>
                      </a:r>
                      <a:endParaRPr sz="2400">
                        <a:latin typeface="Calibri"/>
                        <a:cs typeface="Calibri"/>
                      </a:endParaRPr>
                    </a:p>
                  </a:txBody>
                  <a:tcPr marL="0" marR="0" marT="2089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071245">
                        <a:lnSpc>
                          <a:spcPct val="100000"/>
                        </a:lnSpc>
                        <a:spcBef>
                          <a:spcPts val="204"/>
                        </a:spcBef>
                      </a:pPr>
                      <a:r>
                        <a:rPr sz="2400" spc="-10" dirty="0">
                          <a:latin typeface="Calibri"/>
                          <a:cs typeface="Calibri"/>
                        </a:rPr>
                        <a:t>0.05</a:t>
                      </a:r>
                      <a:r>
                        <a:rPr sz="2400" spc="-50" dirty="0">
                          <a:latin typeface="Calibri"/>
                          <a:cs typeface="Calibri"/>
                        </a:rPr>
                        <a:t> </a:t>
                      </a:r>
                      <a:r>
                        <a:rPr sz="2400" spc="-10" dirty="0">
                          <a:latin typeface="Calibri"/>
                          <a:cs typeface="Calibri"/>
                        </a:rPr>
                        <a:t>mSv</a:t>
                      </a:r>
                      <a:endParaRPr sz="2400">
                        <a:latin typeface="Calibri"/>
                        <a:cs typeface="Calibri"/>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822960">
                <a:tc>
                  <a:txBody>
                    <a:bodyPr/>
                    <a:lstStyle/>
                    <a:p>
                      <a:pPr marL="91440">
                        <a:lnSpc>
                          <a:spcPct val="100000"/>
                        </a:lnSpc>
                        <a:spcBef>
                          <a:spcPts val="1650"/>
                        </a:spcBef>
                      </a:pPr>
                      <a:r>
                        <a:rPr sz="2400" spc="-10" dirty="0">
                          <a:latin typeface="Calibri"/>
                          <a:cs typeface="Calibri"/>
                        </a:rPr>
                        <a:t>Chest</a:t>
                      </a:r>
                      <a:r>
                        <a:rPr sz="2400" spc="-25" dirty="0">
                          <a:latin typeface="Calibri"/>
                          <a:cs typeface="Calibri"/>
                        </a:rPr>
                        <a:t> </a:t>
                      </a:r>
                      <a:r>
                        <a:rPr sz="2400" spc="-10" dirty="0">
                          <a:latin typeface="Calibri"/>
                          <a:cs typeface="Calibri"/>
                        </a:rPr>
                        <a:t>X-Ray</a:t>
                      </a:r>
                      <a:r>
                        <a:rPr sz="2400" spc="-20" dirty="0">
                          <a:latin typeface="Calibri"/>
                          <a:cs typeface="Calibri"/>
                        </a:rPr>
                        <a:t> </a:t>
                      </a:r>
                      <a:r>
                        <a:rPr sz="2400" spc="-25" dirty="0">
                          <a:latin typeface="Calibri"/>
                          <a:cs typeface="Calibri"/>
                        </a:rPr>
                        <a:t>Effective</a:t>
                      </a:r>
                      <a:r>
                        <a:rPr sz="2400" spc="-10" dirty="0">
                          <a:latin typeface="Calibri"/>
                          <a:cs typeface="Calibri"/>
                        </a:rPr>
                        <a:t> </a:t>
                      </a:r>
                      <a:r>
                        <a:rPr sz="2400" spc="-5" dirty="0">
                          <a:latin typeface="Calibri"/>
                          <a:cs typeface="Calibri"/>
                        </a:rPr>
                        <a:t>Dose</a:t>
                      </a:r>
                      <a:endParaRPr sz="2400">
                        <a:latin typeface="Calibri"/>
                        <a:cs typeface="Calibri"/>
                      </a:endParaRPr>
                    </a:p>
                  </a:txBody>
                  <a:tcPr marL="0" marR="0" marT="2095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556260">
                        <a:lnSpc>
                          <a:spcPct val="100000"/>
                        </a:lnSpc>
                        <a:spcBef>
                          <a:spcPts val="210"/>
                        </a:spcBef>
                      </a:pPr>
                      <a:r>
                        <a:rPr sz="2400" spc="-5" dirty="0">
                          <a:latin typeface="Calibri"/>
                          <a:cs typeface="Calibri"/>
                        </a:rPr>
                        <a:t>0.10</a:t>
                      </a:r>
                      <a:r>
                        <a:rPr sz="2400" spc="-30" dirty="0">
                          <a:latin typeface="Calibri"/>
                          <a:cs typeface="Calibri"/>
                        </a:rPr>
                        <a:t> </a:t>
                      </a:r>
                      <a:r>
                        <a:rPr sz="2400" spc="-10" dirty="0">
                          <a:latin typeface="Calibri"/>
                          <a:cs typeface="Calibri"/>
                        </a:rPr>
                        <a:t>mSv</a:t>
                      </a:r>
                      <a:r>
                        <a:rPr sz="2400" spc="-45" dirty="0">
                          <a:latin typeface="Calibri"/>
                          <a:cs typeface="Calibri"/>
                        </a:rPr>
                        <a:t> </a:t>
                      </a:r>
                      <a:r>
                        <a:rPr sz="2400" spc="-5" dirty="0">
                          <a:latin typeface="Calibri"/>
                          <a:cs typeface="Calibri"/>
                        </a:rPr>
                        <a:t>per</a:t>
                      </a:r>
                      <a:r>
                        <a:rPr sz="2400" spc="-15" dirty="0">
                          <a:latin typeface="Calibri"/>
                          <a:cs typeface="Calibri"/>
                        </a:rPr>
                        <a:t> </a:t>
                      </a:r>
                      <a:r>
                        <a:rPr sz="2400" spc="-5" dirty="0">
                          <a:latin typeface="Calibri"/>
                          <a:cs typeface="Calibri"/>
                        </a:rPr>
                        <a:t>film</a:t>
                      </a:r>
                      <a:endParaRPr sz="2400">
                        <a:latin typeface="Calibri"/>
                        <a:cs typeface="Calibri"/>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822921">
                <a:tc>
                  <a:txBody>
                    <a:bodyPr/>
                    <a:lstStyle/>
                    <a:p>
                      <a:pPr marL="91440">
                        <a:lnSpc>
                          <a:spcPct val="100000"/>
                        </a:lnSpc>
                        <a:spcBef>
                          <a:spcPts val="1650"/>
                        </a:spcBef>
                      </a:pPr>
                      <a:r>
                        <a:rPr sz="2400" dirty="0">
                          <a:latin typeface="Calibri"/>
                          <a:cs typeface="Calibri"/>
                        </a:rPr>
                        <a:t>Radon</a:t>
                      </a:r>
                      <a:r>
                        <a:rPr sz="2400" spc="-20" dirty="0">
                          <a:latin typeface="Calibri"/>
                          <a:cs typeface="Calibri"/>
                        </a:rPr>
                        <a:t> </a:t>
                      </a:r>
                      <a:r>
                        <a:rPr sz="2400" spc="-5" dirty="0">
                          <a:latin typeface="Calibri"/>
                          <a:cs typeface="Calibri"/>
                        </a:rPr>
                        <a:t>in</a:t>
                      </a:r>
                      <a:r>
                        <a:rPr sz="2400" spc="-40" dirty="0">
                          <a:latin typeface="Calibri"/>
                          <a:cs typeface="Calibri"/>
                        </a:rPr>
                        <a:t> </a:t>
                      </a:r>
                      <a:r>
                        <a:rPr sz="2400" dirty="0">
                          <a:latin typeface="Calibri"/>
                          <a:cs typeface="Calibri"/>
                        </a:rPr>
                        <a:t>the</a:t>
                      </a:r>
                      <a:r>
                        <a:rPr sz="2400" spc="-20" dirty="0">
                          <a:latin typeface="Calibri"/>
                          <a:cs typeface="Calibri"/>
                        </a:rPr>
                        <a:t> </a:t>
                      </a:r>
                      <a:r>
                        <a:rPr sz="2400" spc="-5" dirty="0">
                          <a:latin typeface="Calibri"/>
                          <a:cs typeface="Calibri"/>
                        </a:rPr>
                        <a:t>Home</a:t>
                      </a:r>
                      <a:endParaRPr sz="2400">
                        <a:latin typeface="Calibri"/>
                        <a:cs typeface="Calibri"/>
                      </a:endParaRPr>
                    </a:p>
                  </a:txBody>
                  <a:tcPr marL="0" marR="0" marT="2095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887094">
                        <a:lnSpc>
                          <a:spcPct val="100000"/>
                        </a:lnSpc>
                        <a:spcBef>
                          <a:spcPts val="210"/>
                        </a:spcBef>
                      </a:pPr>
                      <a:r>
                        <a:rPr sz="2400" spc="-5" dirty="0">
                          <a:latin typeface="Calibri"/>
                          <a:cs typeface="Calibri"/>
                        </a:rPr>
                        <a:t>2.28</a:t>
                      </a:r>
                      <a:r>
                        <a:rPr sz="2400" spc="-40" dirty="0">
                          <a:latin typeface="Calibri"/>
                          <a:cs typeface="Calibri"/>
                        </a:rPr>
                        <a:t> </a:t>
                      </a:r>
                      <a:r>
                        <a:rPr sz="2400" spc="-10" dirty="0">
                          <a:latin typeface="Calibri"/>
                          <a:cs typeface="Calibri"/>
                        </a:rPr>
                        <a:t>mSv</a:t>
                      </a:r>
                      <a:r>
                        <a:rPr sz="2400" spc="-45" dirty="0">
                          <a:latin typeface="Calibri"/>
                          <a:cs typeface="Calibri"/>
                        </a:rPr>
                        <a:t> </a:t>
                      </a:r>
                      <a:r>
                        <a:rPr sz="2400" spc="-5" dirty="0">
                          <a:latin typeface="Calibri"/>
                          <a:cs typeface="Calibri"/>
                        </a:rPr>
                        <a:t>y</a:t>
                      </a:r>
                      <a:r>
                        <a:rPr sz="2400" spc="-7" baseline="24305" dirty="0">
                          <a:latin typeface="Calibri"/>
                          <a:cs typeface="Calibri"/>
                        </a:rPr>
                        <a:t>-1</a:t>
                      </a:r>
                      <a:endParaRPr sz="2400" baseline="24305">
                        <a:latin typeface="Calibri"/>
                        <a:cs typeface="Calibri"/>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457199">
                <a:tc>
                  <a:txBody>
                    <a:bodyPr/>
                    <a:lstStyle/>
                    <a:p>
                      <a:pPr marL="91440">
                        <a:lnSpc>
                          <a:spcPct val="100000"/>
                        </a:lnSpc>
                        <a:spcBef>
                          <a:spcPts val="210"/>
                        </a:spcBef>
                      </a:pPr>
                      <a:r>
                        <a:rPr sz="2400" spc="-5" dirty="0">
                          <a:latin typeface="Calibri"/>
                          <a:cs typeface="Calibri"/>
                        </a:rPr>
                        <a:t>Man-Made</a:t>
                      </a:r>
                      <a:r>
                        <a:rPr sz="2400" spc="-10" dirty="0">
                          <a:latin typeface="Calibri"/>
                          <a:cs typeface="Calibri"/>
                        </a:rPr>
                        <a:t> </a:t>
                      </a:r>
                      <a:r>
                        <a:rPr sz="2400" spc="-5" dirty="0">
                          <a:latin typeface="Calibri"/>
                          <a:cs typeface="Calibri"/>
                        </a:rPr>
                        <a:t>(medical</a:t>
                      </a:r>
                      <a:r>
                        <a:rPr sz="2400" spc="-35" dirty="0">
                          <a:latin typeface="Calibri"/>
                          <a:cs typeface="Calibri"/>
                        </a:rPr>
                        <a:t> </a:t>
                      </a:r>
                      <a:r>
                        <a:rPr sz="2400" dirty="0">
                          <a:latin typeface="Calibri"/>
                          <a:cs typeface="Calibri"/>
                        </a:rPr>
                        <a:t>x</a:t>
                      </a:r>
                      <a:r>
                        <a:rPr sz="2400" spc="-25" dirty="0">
                          <a:latin typeface="Calibri"/>
                          <a:cs typeface="Calibri"/>
                        </a:rPr>
                        <a:t> rays,</a:t>
                      </a:r>
                      <a:r>
                        <a:rPr sz="2400" spc="-15" dirty="0">
                          <a:latin typeface="Calibri"/>
                          <a:cs typeface="Calibri"/>
                        </a:rPr>
                        <a:t> </a:t>
                      </a:r>
                      <a:r>
                        <a:rPr sz="2400" spc="-10" dirty="0">
                          <a:latin typeface="Calibri"/>
                          <a:cs typeface="Calibri"/>
                        </a:rPr>
                        <a:t>etc.)</a:t>
                      </a:r>
                      <a:endParaRPr sz="2400">
                        <a:latin typeface="Calibri"/>
                        <a:cs typeface="Calibri"/>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887094">
                        <a:lnSpc>
                          <a:spcPct val="100000"/>
                        </a:lnSpc>
                        <a:spcBef>
                          <a:spcPts val="210"/>
                        </a:spcBef>
                      </a:pPr>
                      <a:r>
                        <a:rPr sz="2400" spc="-5" dirty="0">
                          <a:latin typeface="Calibri"/>
                          <a:cs typeface="Calibri"/>
                        </a:rPr>
                        <a:t>3.14</a:t>
                      </a:r>
                      <a:r>
                        <a:rPr sz="2400" spc="-40" dirty="0">
                          <a:latin typeface="Calibri"/>
                          <a:cs typeface="Calibri"/>
                        </a:rPr>
                        <a:t> </a:t>
                      </a:r>
                      <a:r>
                        <a:rPr sz="2400" spc="-10" dirty="0">
                          <a:latin typeface="Calibri"/>
                          <a:cs typeface="Calibri"/>
                        </a:rPr>
                        <a:t>mSv</a:t>
                      </a:r>
                      <a:r>
                        <a:rPr sz="2400" spc="-45" dirty="0">
                          <a:latin typeface="Calibri"/>
                          <a:cs typeface="Calibri"/>
                        </a:rPr>
                        <a:t> </a:t>
                      </a:r>
                      <a:r>
                        <a:rPr sz="2400" dirty="0">
                          <a:latin typeface="Calibri"/>
                          <a:cs typeface="Calibri"/>
                        </a:rPr>
                        <a:t>y</a:t>
                      </a:r>
                      <a:r>
                        <a:rPr sz="2400" baseline="24305" dirty="0">
                          <a:latin typeface="Calibri"/>
                          <a:cs typeface="Calibri"/>
                        </a:rPr>
                        <a:t>-1</a:t>
                      </a: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FF00"/>
          </a:solidFill>
        </p:spPr>
        <p:txBody>
          <a:bodyPr wrap="square" lIns="0" tIns="0" rIns="0" bIns="0" rtlCol="0"/>
          <a:lstStyle/>
          <a:p>
            <a:endParaRPr/>
          </a:p>
        </p:txBody>
      </p:sp>
      <p:pic>
        <p:nvPicPr>
          <p:cNvPr id="3" name="object 3"/>
          <p:cNvPicPr/>
          <p:nvPr/>
        </p:nvPicPr>
        <p:blipFill>
          <a:blip r:embed="rId2" cstate="print"/>
          <a:stretch>
            <a:fillRect/>
          </a:stretch>
        </p:blipFill>
        <p:spPr>
          <a:xfrm>
            <a:off x="5867400" y="1143000"/>
            <a:ext cx="5682996" cy="2506980"/>
          </a:xfrm>
          <a:prstGeom prst="rect">
            <a:avLst/>
          </a:prstGeom>
        </p:spPr>
      </p:pic>
      <p:pic>
        <p:nvPicPr>
          <p:cNvPr id="4" name="object 4"/>
          <p:cNvPicPr/>
          <p:nvPr/>
        </p:nvPicPr>
        <p:blipFill>
          <a:blip r:embed="rId3" cstate="print"/>
          <a:stretch>
            <a:fillRect/>
          </a:stretch>
        </p:blipFill>
        <p:spPr>
          <a:xfrm>
            <a:off x="5867400" y="3842003"/>
            <a:ext cx="5682996" cy="2656332"/>
          </a:xfrm>
          <a:prstGeom prst="rect">
            <a:avLst/>
          </a:prstGeom>
        </p:spPr>
      </p:pic>
      <p:pic>
        <p:nvPicPr>
          <p:cNvPr id="5" name="object 5"/>
          <p:cNvPicPr/>
          <p:nvPr/>
        </p:nvPicPr>
        <p:blipFill>
          <a:blip r:embed="rId4" cstate="print"/>
          <a:stretch>
            <a:fillRect/>
          </a:stretch>
        </p:blipFill>
        <p:spPr>
          <a:xfrm>
            <a:off x="239268" y="1143000"/>
            <a:ext cx="5268468" cy="2506980"/>
          </a:xfrm>
          <a:prstGeom prst="rect">
            <a:avLst/>
          </a:prstGeom>
        </p:spPr>
      </p:pic>
      <p:sp>
        <p:nvSpPr>
          <p:cNvPr id="6" name="object 6"/>
          <p:cNvSpPr txBox="1">
            <a:spLocks noGrp="1"/>
          </p:cNvSpPr>
          <p:nvPr>
            <p:ph type="title"/>
          </p:nvPr>
        </p:nvSpPr>
        <p:spPr>
          <a:xfrm>
            <a:off x="3363595" y="307594"/>
            <a:ext cx="5066030" cy="57404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001F5F"/>
                </a:solidFill>
              </a:rPr>
              <a:t>Occupations</a:t>
            </a:r>
            <a:r>
              <a:rPr sz="3600" spc="-30" dirty="0">
                <a:solidFill>
                  <a:srgbClr val="001F5F"/>
                </a:solidFill>
              </a:rPr>
              <a:t> at </a:t>
            </a:r>
            <a:r>
              <a:rPr sz="3600" dirty="0">
                <a:solidFill>
                  <a:srgbClr val="001F5F"/>
                </a:solidFill>
              </a:rPr>
              <a:t>Risk</a:t>
            </a:r>
            <a:endParaRPr sz="3600"/>
          </a:p>
        </p:txBody>
      </p:sp>
      <p:pic>
        <p:nvPicPr>
          <p:cNvPr id="7" name="object 7"/>
          <p:cNvPicPr/>
          <p:nvPr/>
        </p:nvPicPr>
        <p:blipFill>
          <a:blip r:embed="rId5" cstate="print"/>
          <a:stretch>
            <a:fillRect/>
          </a:stretch>
        </p:blipFill>
        <p:spPr>
          <a:xfrm>
            <a:off x="239268" y="3842003"/>
            <a:ext cx="5268468" cy="2656332"/>
          </a:xfrm>
          <a:prstGeom prst="rect">
            <a:avLst/>
          </a:prstGeom>
        </p:spPr>
      </p:pic>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noFill/>
        </p:spPr>
        <p:txBody>
          <a:bodyPr wrap="square" lIns="0" tIns="0" rIns="0" bIns="0" rtlCol="0"/>
          <a:lstStyle/>
          <a:p>
            <a:endParaRPr/>
          </a:p>
        </p:txBody>
      </p:sp>
      <p:sp>
        <p:nvSpPr>
          <p:cNvPr id="3" name="object 3"/>
          <p:cNvSpPr txBox="1"/>
          <p:nvPr/>
        </p:nvSpPr>
        <p:spPr>
          <a:xfrm>
            <a:off x="945591" y="910539"/>
            <a:ext cx="9864725" cy="2487861"/>
          </a:xfrm>
          <a:prstGeom prst="rect">
            <a:avLst/>
          </a:prstGeom>
        </p:spPr>
        <p:txBody>
          <a:bodyPr vert="horz" wrap="square" lIns="0" tIns="12700" rIns="0" bIns="0" rtlCol="0">
            <a:spAutoFit/>
          </a:bodyPr>
          <a:lstStyle/>
          <a:p>
            <a:pPr marL="12700" marR="5080" indent="-2540" algn="ctr" rtl="0">
              <a:lnSpc>
                <a:spcPct val="100000"/>
              </a:lnSpc>
              <a:spcBef>
                <a:spcPts val="100"/>
              </a:spcBef>
            </a:pPr>
            <a:r>
              <a:rPr sz="3200" spc="45" dirty="0">
                <a:latin typeface="Arial Black"/>
                <a:cs typeface="Arial Black"/>
              </a:rPr>
              <a:t>The </a:t>
            </a:r>
            <a:r>
              <a:rPr sz="3200" spc="-5" dirty="0">
                <a:latin typeface="Arial Black"/>
                <a:cs typeface="Arial Black"/>
              </a:rPr>
              <a:t>maximum </a:t>
            </a:r>
            <a:r>
              <a:rPr sz="3200" spc="-15" dirty="0">
                <a:latin typeface="Arial Black"/>
                <a:cs typeface="Arial Black"/>
              </a:rPr>
              <a:t>exposure </a:t>
            </a:r>
            <a:r>
              <a:rPr sz="3200" spc="-10" dirty="0">
                <a:latin typeface="Arial Black"/>
                <a:cs typeface="Arial Black"/>
              </a:rPr>
              <a:t> </a:t>
            </a:r>
            <a:r>
              <a:rPr sz="3200" spc="-5" dirty="0">
                <a:latin typeface="Arial Black"/>
                <a:cs typeface="Arial Black"/>
              </a:rPr>
              <a:t>limit</a:t>
            </a:r>
            <a:r>
              <a:rPr sz="3200" spc="-15" dirty="0">
                <a:latin typeface="Arial Black"/>
                <a:cs typeface="Arial Black"/>
              </a:rPr>
              <a:t> </a:t>
            </a:r>
            <a:r>
              <a:rPr sz="3200" spc="-30" dirty="0">
                <a:latin typeface="Arial Black"/>
                <a:cs typeface="Arial Black"/>
              </a:rPr>
              <a:t>for</a:t>
            </a:r>
            <a:r>
              <a:rPr sz="3200" spc="-10" dirty="0">
                <a:latin typeface="Arial Black"/>
                <a:cs typeface="Arial Black"/>
              </a:rPr>
              <a:t> </a:t>
            </a:r>
            <a:r>
              <a:rPr sz="3200" spc="-5" dirty="0">
                <a:latin typeface="Arial Black"/>
                <a:cs typeface="Arial Black"/>
              </a:rPr>
              <a:t>occupationally </a:t>
            </a:r>
            <a:r>
              <a:rPr sz="3200" dirty="0">
                <a:latin typeface="Arial Black"/>
                <a:cs typeface="Arial Black"/>
              </a:rPr>
              <a:t> </a:t>
            </a:r>
            <a:r>
              <a:rPr sz="3200" spc="-20" dirty="0">
                <a:latin typeface="Arial Black"/>
                <a:cs typeface="Arial Black"/>
              </a:rPr>
              <a:t>exposed</a:t>
            </a:r>
            <a:r>
              <a:rPr sz="3200" spc="-40" dirty="0">
                <a:latin typeface="Arial Black"/>
                <a:cs typeface="Arial Black"/>
              </a:rPr>
              <a:t> </a:t>
            </a:r>
            <a:r>
              <a:rPr sz="3200" spc="-20" dirty="0">
                <a:latin typeface="Arial Black"/>
                <a:cs typeface="Arial Black"/>
              </a:rPr>
              <a:t>worker </a:t>
            </a:r>
            <a:r>
              <a:rPr sz="3200" spc="-5" dirty="0">
                <a:latin typeface="Arial Black"/>
                <a:cs typeface="Arial Black"/>
              </a:rPr>
              <a:t>is</a:t>
            </a:r>
            <a:r>
              <a:rPr sz="3200" spc="-25" dirty="0">
                <a:latin typeface="Arial Black"/>
                <a:cs typeface="Arial Black"/>
              </a:rPr>
              <a:t> </a:t>
            </a:r>
            <a:r>
              <a:rPr sz="3200" dirty="0">
                <a:latin typeface="Arial Black"/>
                <a:cs typeface="Arial Black"/>
              </a:rPr>
              <a:t>50</a:t>
            </a:r>
            <a:r>
              <a:rPr sz="3200" spc="-10" dirty="0">
                <a:latin typeface="Arial Black"/>
                <a:cs typeface="Arial Black"/>
              </a:rPr>
              <a:t> </a:t>
            </a:r>
            <a:r>
              <a:rPr sz="3200" dirty="0">
                <a:latin typeface="Arial Black"/>
                <a:cs typeface="Arial Black"/>
              </a:rPr>
              <a:t>mSv </a:t>
            </a:r>
            <a:r>
              <a:rPr sz="3200" spc="-1785" dirty="0">
                <a:latin typeface="Arial Black"/>
                <a:cs typeface="Arial Black"/>
              </a:rPr>
              <a:t> </a:t>
            </a:r>
            <a:r>
              <a:rPr sz="3200" spc="10" dirty="0">
                <a:latin typeface="Arial Black"/>
                <a:cs typeface="Arial Black"/>
              </a:rPr>
              <a:t>(5rem)</a:t>
            </a:r>
            <a:r>
              <a:rPr sz="3200" spc="-15" dirty="0">
                <a:latin typeface="Arial Black"/>
                <a:cs typeface="Arial Black"/>
              </a:rPr>
              <a:t> </a:t>
            </a:r>
            <a:r>
              <a:rPr sz="3200" spc="-5" dirty="0">
                <a:latin typeface="Arial Black"/>
                <a:cs typeface="Arial Black"/>
              </a:rPr>
              <a:t>in</a:t>
            </a:r>
            <a:r>
              <a:rPr sz="3200" spc="-15" dirty="0">
                <a:latin typeface="Arial Black"/>
                <a:cs typeface="Arial Black"/>
              </a:rPr>
              <a:t> </a:t>
            </a:r>
            <a:r>
              <a:rPr sz="3200" dirty="0">
                <a:latin typeface="Arial Black"/>
                <a:cs typeface="Arial Black"/>
              </a:rPr>
              <a:t>any</a:t>
            </a:r>
            <a:r>
              <a:rPr sz="3200" spc="-15" dirty="0">
                <a:latin typeface="Arial Black"/>
                <a:cs typeface="Arial Black"/>
              </a:rPr>
              <a:t> </a:t>
            </a:r>
            <a:r>
              <a:rPr sz="3200" spc="-30" dirty="0">
                <a:latin typeface="Arial Black"/>
                <a:cs typeface="Arial Black"/>
              </a:rPr>
              <a:t>given</a:t>
            </a:r>
            <a:r>
              <a:rPr sz="3200" spc="-15" dirty="0">
                <a:latin typeface="Arial Black"/>
                <a:cs typeface="Arial Black"/>
              </a:rPr>
              <a:t> </a:t>
            </a:r>
            <a:r>
              <a:rPr sz="3200" spc="-25" dirty="0" smtClean="0">
                <a:latin typeface="Arial Black"/>
                <a:cs typeface="Arial Black"/>
              </a:rPr>
              <a:t>year</a:t>
            </a:r>
            <a:endParaRPr lang="ar-JO" sz="3200" spc="-25" dirty="0" smtClean="0">
              <a:latin typeface="Arial Black"/>
              <a:cs typeface="Arial Black"/>
            </a:endParaRPr>
          </a:p>
          <a:p>
            <a:pPr marL="12700" marR="5080" indent="-2540" algn="ctr">
              <a:lnSpc>
                <a:spcPct val="100000"/>
              </a:lnSpc>
              <a:spcBef>
                <a:spcPts val="100"/>
              </a:spcBef>
            </a:pPr>
            <a:r>
              <a:rPr lang="ar-JO" sz="3200" dirty="0" smtClean="0"/>
              <a:t>الحد الأقصى للتعرض للعمال المعرضين مهنياً هو 50 ملي سيفرت (5 ريم) في أي سنة معينة</a:t>
            </a:r>
            <a:endParaRPr sz="3200" dirty="0">
              <a:latin typeface="Arial Black"/>
              <a:cs typeface="Arial Black"/>
            </a:endParaRPr>
          </a:p>
        </p:txBody>
      </p:sp>
      <p:grpSp>
        <p:nvGrpSpPr>
          <p:cNvPr id="4" name="object 4"/>
          <p:cNvGrpSpPr/>
          <p:nvPr/>
        </p:nvGrpSpPr>
        <p:grpSpPr>
          <a:xfrm>
            <a:off x="2535935" y="4495800"/>
            <a:ext cx="7076440" cy="1873250"/>
            <a:chOff x="2535935" y="4495800"/>
            <a:chExt cx="7076440" cy="1873250"/>
          </a:xfrm>
        </p:grpSpPr>
        <p:pic>
          <p:nvPicPr>
            <p:cNvPr id="5" name="object 5"/>
            <p:cNvPicPr/>
            <p:nvPr/>
          </p:nvPicPr>
          <p:blipFill>
            <a:blip r:embed="rId2" cstate="print"/>
            <a:stretch>
              <a:fillRect/>
            </a:stretch>
          </p:blipFill>
          <p:spPr>
            <a:xfrm>
              <a:off x="2535935" y="4495800"/>
              <a:ext cx="7075931" cy="1872995"/>
            </a:xfrm>
            <a:prstGeom prst="rect">
              <a:avLst/>
            </a:prstGeom>
          </p:spPr>
        </p:pic>
        <p:sp>
          <p:nvSpPr>
            <p:cNvPr id="6" name="object 6"/>
            <p:cNvSpPr/>
            <p:nvPr/>
          </p:nvSpPr>
          <p:spPr>
            <a:xfrm>
              <a:off x="2535935" y="6140195"/>
              <a:ext cx="772795" cy="173990"/>
            </a:xfrm>
            <a:custGeom>
              <a:avLst/>
              <a:gdLst/>
              <a:ahLst/>
              <a:cxnLst/>
              <a:rect l="l" t="t" r="r" b="b"/>
              <a:pathLst>
                <a:path w="772795" h="173989">
                  <a:moveTo>
                    <a:pt x="772667" y="0"/>
                  </a:moveTo>
                  <a:lnTo>
                    <a:pt x="0" y="0"/>
                  </a:lnTo>
                  <a:lnTo>
                    <a:pt x="0" y="173735"/>
                  </a:lnTo>
                  <a:lnTo>
                    <a:pt x="772667" y="173735"/>
                  </a:lnTo>
                  <a:lnTo>
                    <a:pt x="772667"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955"/>
              </a:lnSpc>
            </a:pPr>
            <a:r>
              <a:rPr dirty="0"/>
              <a:t>Pr</a:t>
            </a:r>
            <a:r>
              <a:rPr spc="5" dirty="0"/>
              <a:t>o</a:t>
            </a:r>
            <a:r>
              <a:rPr spc="-5" dirty="0"/>
              <a:t>f</a:t>
            </a:r>
            <a:r>
              <a:rPr dirty="0"/>
              <a:t>.</a:t>
            </a:r>
            <a:r>
              <a:rPr spc="-25" dirty="0"/>
              <a:t> </a:t>
            </a:r>
            <a:r>
              <a:rPr spc="-10" dirty="0"/>
              <a:t>A</a:t>
            </a:r>
            <a:r>
              <a:rPr spc="-5" dirty="0"/>
              <a:t>sh</a:t>
            </a:r>
            <a:r>
              <a:rPr dirty="0"/>
              <a:t>raf</a:t>
            </a:r>
            <a:r>
              <a:rPr spc="10" dirty="0"/>
              <a:t> </a:t>
            </a:r>
            <a:r>
              <a:rPr spc="-5" dirty="0"/>
              <a:t>Zaghl</a:t>
            </a:r>
            <a:r>
              <a:rPr dirty="0"/>
              <a:t>o</a:t>
            </a:r>
            <a:r>
              <a:rPr spc="-5" dirty="0"/>
              <a:t>u</a:t>
            </a:r>
            <a:r>
              <a:rPr dirty="0"/>
              <a:t>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TotalTime>
  <Words>1949</Words>
  <Application>Microsoft Office PowerPoint</Application>
  <PresentationFormat>مخصص</PresentationFormat>
  <Paragraphs>234</Paragraphs>
  <Slides>35</Slides>
  <Notes>1</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Office Theme</vt:lpstr>
      <vt:lpstr>Radiation</vt:lpstr>
      <vt:lpstr>عرض تقديمي في PowerPoint</vt:lpstr>
      <vt:lpstr>عرض تقديمي في PowerPoint</vt:lpstr>
      <vt:lpstr>Sources and levels of ionizing  radiation in the environment:</vt:lpstr>
      <vt:lpstr>عرض تقديمي في PowerPoint</vt:lpstr>
      <vt:lpstr>عرض تقديمي في PowerPoint</vt:lpstr>
      <vt:lpstr>عرض تقديمي في PowerPoint</vt:lpstr>
      <vt:lpstr>Occupations at Risk</vt:lpstr>
      <vt:lpstr>عرض تقديمي في PowerPoint</vt:lpstr>
      <vt:lpstr>عرض تقديمي في PowerPoint</vt:lpstr>
      <vt:lpstr>There are 2 types of radiation energy</vt:lpstr>
      <vt:lpstr>Non-ionizing Radiation</vt:lpstr>
      <vt:lpstr>Ionizing Radiation</vt:lpstr>
      <vt:lpstr>عرض تقديمي في PowerPoint</vt:lpstr>
      <vt:lpstr>عرض تقديمي في PowerPoint</vt:lpstr>
      <vt:lpstr>Ionizing radiation consist of two  types:</vt:lpstr>
      <vt:lpstr>عرض تقديمي في PowerPoint</vt:lpstr>
      <vt:lpstr>Within the body, the distribution and retention of each  internally deposited radionuclide is governed by both  its physical decay (its physical half life), which vary  from seconds to years, and its biological removal (its  biological half life).  داخل الجسم ، يخضع توزيع كل النويدات المشعة المترسبة داخليًا والاحتفاظ بها إلى كل من تسوسها الفيزيائي (نصف عمرها المادي) ، والتي تختلف من ثانية إلى سنوات ، وإزالتها البيولوجية (نصف عمرها البيولوجي) </vt:lpstr>
      <vt:lpstr>Radiation injuries include 2  types:</vt:lpstr>
      <vt:lpstr>عرض تقديمي في PowerPoint</vt:lpstr>
      <vt:lpstr>Acute effect of ionizing irradiation: التأثير الحاد للإشعاع المؤين</vt:lpstr>
      <vt:lpstr>عرض تقديمي في PowerPoint</vt:lpstr>
      <vt:lpstr>Localized effects:</vt:lpstr>
      <vt:lpstr>2)Effects on tissues &amp; organs relevant to occupational  exposure: 2) التأثيرات على الأنسجة والأعضاء ذات الصلة بالتعرض المهني</vt:lpstr>
      <vt:lpstr>عرض تقديمي في PowerPoint</vt:lpstr>
      <vt:lpstr>Effects on blood forming organs:</vt:lpstr>
      <vt:lpstr>عرض تقديمي في PowerPoint</vt:lpstr>
      <vt:lpstr>Effects on gastro intestinal tract:</vt:lpstr>
      <vt:lpstr>Effects on Reproductive organs:</vt:lpstr>
      <vt:lpstr>Effects on Lens of the eyes:</vt:lpstr>
      <vt:lpstr>عرض تقديمي في PowerPoint</vt:lpstr>
      <vt:lpstr>عرض تقديمي في PowerPoint</vt:lpstr>
      <vt:lpstr>In case of radiation accidents the  following measures should be taken: في حالة الحوادث الإشعاعية يجب اتخاذ الإجراءات التالية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dc:title>
  <dc:creator>Windows User</dc:creator>
  <cp:lastModifiedBy>‏‏مستخدم Windows</cp:lastModifiedBy>
  <cp:revision>8</cp:revision>
  <dcterms:created xsi:type="dcterms:W3CDTF">2022-05-10T21:14:39Z</dcterms:created>
  <dcterms:modified xsi:type="dcterms:W3CDTF">2022-05-11T10:14:50Z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2022-04-03T00:00:00Z</vt:filetime>
  </property>
  <property fmtid="{D5CDD505-2E9C-101B-9397-08002B2CF9AE}" pid="3" name="Creator">
    <vt:lpwstr>Microsoft® PowerPoint® 2013</vt:lpwstr>
  </property>
  <property fmtid="{D5CDD505-2E9C-101B-9397-08002B2CF9AE}" pid="4" name="LastSaved">
    <vt:filetime>2022-05-10T00:00:00Z</vt:filetime>
  </property>
</Properties>
</file>