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6"/>
  </p:notesMasterIdLst>
  <p:sldIdLst>
    <p:sldId id="256" r:id="rId2"/>
    <p:sldId id="305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67" r:id="rId11"/>
    <p:sldId id="262" r:id="rId12"/>
    <p:sldId id="265" r:id="rId13"/>
    <p:sldId id="264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301" r:id="rId22"/>
    <p:sldId id="302" r:id="rId23"/>
    <p:sldId id="275" r:id="rId24"/>
    <p:sldId id="277" r:id="rId25"/>
    <p:sldId id="276" r:id="rId26"/>
    <p:sldId id="294" r:id="rId27"/>
    <p:sldId id="296" r:id="rId28"/>
    <p:sldId id="278" r:id="rId29"/>
    <p:sldId id="279" r:id="rId30"/>
    <p:sldId id="280" r:id="rId31"/>
    <p:sldId id="281" r:id="rId32"/>
    <p:sldId id="299" r:id="rId33"/>
    <p:sldId id="282" r:id="rId34"/>
    <p:sldId id="283" r:id="rId35"/>
    <p:sldId id="284" r:id="rId36"/>
    <p:sldId id="307" r:id="rId37"/>
    <p:sldId id="308" r:id="rId38"/>
    <p:sldId id="309" r:id="rId39"/>
    <p:sldId id="311" r:id="rId40"/>
    <p:sldId id="310" r:id="rId41"/>
    <p:sldId id="298" r:id="rId42"/>
    <p:sldId id="295" r:id="rId43"/>
    <p:sldId id="285" r:id="rId44"/>
    <p:sldId id="286" r:id="rId45"/>
    <p:sldId id="300" r:id="rId46"/>
    <p:sldId id="304" r:id="rId47"/>
    <p:sldId id="297" r:id="rId48"/>
    <p:sldId id="287" r:id="rId49"/>
    <p:sldId id="288" r:id="rId50"/>
    <p:sldId id="289" r:id="rId51"/>
    <p:sldId id="290" r:id="rId52"/>
    <p:sldId id="291" r:id="rId53"/>
    <p:sldId id="292" r:id="rId54"/>
    <p:sldId id="293" r:id="rId55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092FE1-FBDF-43E8-8667-47339CF70F10}" type="datetimeFigureOut">
              <a:rPr lang="ar-JO"/>
              <a:pPr>
                <a:defRPr/>
              </a:pPr>
              <a:t>15/02/1444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J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3F6526-B6D0-47DF-BED1-49DEFB2A55DB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66B15-8BE4-4083-BCA0-E564CAAE042B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cs typeface="Tahoma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03DA5-8C12-41AF-8972-7D2FF0D92040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cs typeface="Tahoma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389EA-9DE6-45A5-BD06-08DEE9FC73B4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cs typeface="Tahoma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935885-94D9-485E-9758-FBE854BAC63F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>
              <a:cs typeface="Tahoma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D885D-AD2F-4EB4-8E9E-D25C7F883375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>
              <a:cs typeface="Tahoma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8F343-290A-44DB-B1BC-35E94AF6EF39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>
              <a:cs typeface="Tahoma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B4ED1-4DB2-4515-9FDD-9500CE8B1758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>
              <a:cs typeface="Tahoma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43EE52-5026-4648-A899-561A9E570874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>
              <a:cs typeface="Tahoma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925D4-EAEE-46FE-AF89-DD63D50BE5FE}" type="datetimeFigureOut">
              <a:rPr lang="ar-SA"/>
              <a:pPr>
                <a:defRPr/>
              </a:pPr>
              <a:t>15/02/1444</a:t>
            </a:fld>
            <a:endParaRPr lang="ar-SA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8B92BA-5C5E-4379-B9AE-CFE656B62A1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8E92-98B7-40F3-A30F-80FD9AF981B2}" type="datetimeFigureOut">
              <a:rPr lang="ar-SA"/>
              <a:pPr>
                <a:defRPr/>
              </a:pPr>
              <a:t>15/02/1444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727A-78AC-4151-B5A5-0ABE4B36AEA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E889-21CE-46A2-A6F4-760955055607}" type="datetimeFigureOut">
              <a:rPr lang="ar-SA"/>
              <a:pPr>
                <a:defRPr/>
              </a:pPr>
              <a:t>15/02/1444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B916-A8C4-4199-896A-37CE4329B9F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33D6F-7503-4E63-9CBE-2BD2ED153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4EAB-89B2-4C80-839A-E8D61074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CABC-28FD-4D96-9C53-FE18201C2F8A}" type="datetimeFigureOut">
              <a:rPr lang="ar-SA"/>
              <a:pPr>
                <a:defRPr/>
              </a:pPr>
              <a:t>15/02/1444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4995-FA22-4025-A2A2-6493A46C060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B4F176-2A64-4FDF-A943-1A4C59346047}" type="datetimeFigureOut">
              <a:rPr lang="ar-SA"/>
              <a:pPr>
                <a:defRPr/>
              </a:pPr>
              <a:t>15/02/1444</a:t>
            </a:fld>
            <a:endParaRPr lang="ar-SA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895682-D1B9-4541-8C26-9B314EBD4E9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D30F17-DEAB-41CC-A32C-C8151004DA44}" type="datetimeFigureOut">
              <a:rPr lang="ar-SA"/>
              <a:pPr>
                <a:defRPr/>
              </a:pPr>
              <a:t>15/02/1444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C26056-95A0-44A5-AB7F-1AECA3E6698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BF33A9-2DF1-4099-AD51-B5989826DE99}" type="datetimeFigureOut">
              <a:rPr lang="ar-SA"/>
              <a:pPr>
                <a:defRPr/>
              </a:pPr>
              <a:t>15/02/1444</a:t>
            </a:fld>
            <a:endParaRPr lang="ar-SA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4EFA18-231F-4390-A0B6-C30F1441F6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C708-8ACB-4FDB-B602-0542585FF5D9}" type="datetimeFigureOut">
              <a:rPr lang="ar-SA"/>
              <a:pPr>
                <a:defRPr/>
              </a:pPr>
              <a:t>15/02/1444</a:t>
            </a:fld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F551-1E3F-4536-A5DA-9B565790F37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72838B-2762-400E-96CF-789C5A9CB080}" type="datetimeFigureOut">
              <a:rPr lang="ar-SA"/>
              <a:pPr>
                <a:defRPr/>
              </a:pPr>
              <a:t>15/02/1444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516753-5380-48F9-8E36-38E9855269B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0402-07FC-4311-9D77-45EB1A40FEEC}" type="datetimeFigureOut">
              <a:rPr lang="ar-SA"/>
              <a:pPr>
                <a:defRPr/>
              </a:pPr>
              <a:t>15/02/1444</a:t>
            </a:fld>
            <a:endParaRPr lang="ar-S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99604-A8C8-487A-8467-447BFAD4C9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62FA3D-8C6C-462F-8859-3A9B3B438311}" type="datetimeFigureOut">
              <a:rPr lang="ar-SA"/>
              <a:pPr>
                <a:defRPr/>
              </a:pPr>
              <a:t>15/02/1444</a:t>
            </a:fld>
            <a:endParaRPr lang="ar-SA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06A2B8-7E34-4385-A998-13F9B1D3B65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8811E6B-CF00-44C4-BAD8-CDA6ECEC0B09}" type="datetimeFigureOut">
              <a:rPr lang="ar-SA"/>
              <a:pPr>
                <a:defRPr/>
              </a:pPr>
              <a:t>15/02/1444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194D7F4-6264-4658-A531-14EF0200DBE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87" r:id="rId2"/>
    <p:sldLayoutId id="2147483793" r:id="rId3"/>
    <p:sldLayoutId id="2147483794" r:id="rId4"/>
    <p:sldLayoutId id="2147483795" r:id="rId5"/>
    <p:sldLayoutId id="2147483788" r:id="rId6"/>
    <p:sldLayoutId id="2147483796" r:id="rId7"/>
    <p:sldLayoutId id="2147483789" r:id="rId8"/>
    <p:sldLayoutId id="2147483797" r:id="rId9"/>
    <p:sldLayoutId id="2147483790" r:id="rId10"/>
    <p:sldLayoutId id="2147483791" r:id="rId11"/>
    <p:sldLayoutId id="2147483798" r:id="rId12"/>
    <p:sldLayoutId id="2147483799" r:id="rId13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9pPr>
      <a:extLst/>
    </p:titleStyle>
    <p:bodyStyle>
      <a:lvl1pPr marL="411163" indent="-342900" algn="r" rtl="1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r" rtl="1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r" rtl="1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928688" y="142875"/>
            <a:ext cx="7772400" cy="16287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8000" b="1" smtClean="0">
                <a:solidFill>
                  <a:srgbClr val="FF0000"/>
                </a:solidFill>
                <a:latin typeface="Arial" pitchFamily="34" charset="0"/>
                <a:cs typeface="Tahoma" pitchFamily="34" charset="0"/>
              </a:rPr>
              <a:t>Shock</a:t>
            </a:r>
            <a:endParaRPr lang="ar-JO" sz="8000" smtClean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975104"/>
          </a:xfrm>
        </p:spPr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aborajooh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emad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aref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MD,General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Surgery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 AND Minimally Invasive Surgery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IMRCS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JB and AB1</a:t>
            </a:r>
            <a:endParaRPr lang="ar-JO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AutoShape 2" descr="data:image/jpeg;base64,/9j/4AAQSkZJRgABAQAAAQABAAD/2wCEAAkGBhQSEBUUEhQUFBQVGBoYGBcYFBsYGRocGRgYGBsXHRQYHCYfHBkoHBQXIC8gIygpLCwsFx8xNTAqNSYrLCkBCQoKDgwOGg8PGiogHBwpKSkpKSkpKSwsLCksKSkpKSkpKSkpLCkpKSkpLCksKSkpLCwpKSwpLCwsLCwpLCksKf/AABEIAKABGAMBIgACEQEDEQH/xAAbAAABBQEBAAAAAAAAAAAAAAADAAECBAUGB//EAD4QAAIBAwMCBAQEBQEIAQUAAAECEQADIQQSMQVBEyJRYQYycYEjkaHBFEJSsdEzFUNicoKSsvDhFiRTosL/xAAaAQACAwEBAAAAAAAAAAAAAAABAgADBAUG/8QAKREAAgIBAwMDBAMBAAAAAAAAAAECEQMEITESE0EiUXEyM2GBBSPBsf/aAAwDAQACEQMRAD8AqU5NMtKvVGUVIUqktAg4qVRFOBUZB5pxTU4oEHBp5phT0AjilSpVGElupTUacUCDzSBpUhUIAtf6r/Rf0AFWJqtbP4rfQftVkUkH/wBC/AjTVKomrACpyaU00UCCmlNKlNQgppVGkaNiiNMaVU9b1DYdoWTzM4j0iklNQVsaMXLgtTSJqh/tJv6R+ZpHqTf0j8zVK1eO+R+zIvTUTUbF3cs8VI1pTTVorarYVKaVQNMAkTSqE0qJBKaektMahBMwGSYqK6lf6h+f7VQ1d6Xj0qSfWubk1vTJqK4NMMNqy8NSv9S/nRgazH4omgcDdJER6+5o4tY5SpoE8NcGhSmmVweDNPW+14KCS09RFOKhB6emp6ARU4pqkBigQVRn65oltZI+tH1FuP1/vXO1erliyRgvJpxYlOLb8GbaP4r/AEH7Vf0mnNwkJkrz96zrI/Gf6f4ro/g63Ny5jsv/AJmk1uslpsfVHywYsanyZJFRNEufMfqf71CK6cXaRnezGpTTMwHcD70NtWvuaWWSMeWRRbC00VUbXEfy/nQTqWMyf25ql6qC4LFjZfLRzj70F9Yo7z9M1nX3AiTzwSf3MVTudYtKdhcbuNoyZ9MfvVD1b8Ddv3NZupeg/P7f5rP1WoDtIHYA5rKtfEiPdW0isdzRJgfpzyKtaZpe6AIKkT7yJrLkzyns2Wxilui4Dxj9advpR9VpdjbZnyoZj+pFb9N0T/mgR61SWrcN05/OR2j/ABWhWboP9T/pNaddfRu8f7MedeoiTQ5qYqD1sKRTT0OlRIEFMadaagyGTd/1D9f3q0oqswlz9atoBXm5P1NnTjsiNy3gsOBz9zj96pyfFVREEE/kR+laLaabbN/SVkf8xI/bBrM3kX1AAMjk+7R+VDyKPd6iEjerrPfaWAPoSvFXbGuElQ0svK9wOJI9KytR1jw0VmTcHC8HgkcEHtVt9ciXTbMq5xMEbs4G4dp9avhJp8lbSfJpJrD3A/tRl1i95FZulS3tPhlfMSSA0weOOw7xSCuLYVSGcfzN/NnkgHGIH2rQtRNeRHjT8Gul0HvRKynJ3AAYMyxIAUQTnvFStamWKAsWUScGIOJnir1qq5Qva9mbWi0++4q8SYmtnU/DqqpIZpj2/wAVzXTOrFHV/K+33xPESJ9a6C58YW3Ugo6mInDZPtgxXI/kdTqHNPB9Nb/Nl+HHGvUZegBNxf8Amj680brOoCMUOD5cQZywjAovQxaa8p3AHfkEgbhGJ3dvpU/iFV/2hbzHySfTM8xWPJqHnzQT5it/my6MOi64ZzulabrHOA38re0YiRW/8O9aGnNxipeVXAMZGZM/Wj9Hzr9SRcYeUSQVkwbeMiK47r/xB/Dsw2G4XYx5gB3GTE59q1at97pg/kTHFJNmxeu9+J+/eefvVbxCTzXKv1vU3HChQqQCYGRuWeWPY9wKAvTNVdUrduNJgDnsZ4EDP3q3uzapsSkjpNT1K1b+d1U+5z+XJrPf4ntBtoJZs4CnsJjOPWs250G3strduLuRWkAz/MTOATj3Ao66bTjc6o7kNBaNo3EHEsScj7ULbIBf4qe4r+HbyoBEyxMkD5V+vqeKBd1OquWVIJDktIUASoiCAO8n61p3721EZLSLuAYAyYIZVPlECc8gzijXGK3lU3DsDsGKALgICMAT80ipuCzCv/D125tZycKN0mSSJmSTj71bfpVrxzcLgtunaCWg4iQoxwOSauaSwWZmuWy/lhQ3Zs+vHbiaMrbdyFkAuPuIJ8wMrAEe68Ed6ahSlY0VpdjpbZiXCi5AAJJ5IPvPAH1qxoryuzlQZkbvfGKey67FA8Rk8RYhdqBwTnc2YmcA1HppWXKE5IkERGMfpQlsMmbOsRg8M0namY7G2hAj2BA+1AYH/wBFWNTO7zEE7UyBH+7SMY7RQ4oWWrgjof8AU+1aJrN0n+qPp+1aNdbRP+v9mPP9QqY05phW4oAGlUzbzSokEGpE1FaU0HwEz7S+b70dbdCUeY/WrS268ve7OmuCQt/hOZIgpjEHJyRImPpie1ZF26FuKSsmBmeBLenfFad1iBtnmJ+3FZd908Rg6ltqT7R5j+x/OmQrBdVvWxsS4j7WiCkET6Q3FWNUbTXVHibbin5SpE/Tmm6hetG7bR1cNI2kCVn7GajetWnvq3iDegPkOD9ZP54q1sQimgBus6lWDCMEH88+/en02jdFuQXXgoZJIAngEmBxinsdLi87gAq6iCCDnH+DmquhS/bF4b3GRsmT/V6jPb1oECafq90WfEba7AwQV2YJA7cc+lXU6zDWwyH8QAgggiTyCDkc8zWfe6hcGmV3VLk/MrrE5gGrVy8ni2kKOrSNpUgrwJBmIWoQsnW22DqCQFksIKxJEnjue9Pb0zbPwrxOcEhbgOBgxGMfXNVbFyyXuEMQ20BtwIAyMTEEe896AvSD4BW26sQ5ZWttGCEBAK84BoMJoXmuqywttkxuIYqR9FMiPTNWOnX1Z08dGVC3nDYwIIIZTxMVnat7y3V2lvDxOJE+uRP5Vf6PqwLtttRtZVY7oQtK7RHknLcenFJIKOn+HLSte1IKt4fgKGAaIt7bcyQZjbXD3NaDegAMjmAW3GF7eXg+WOfau86Cu29q52gLZXeI3AqBb3CJ9K8+F6WAQJsMuCy7oAUlfLMDsPapLlMiewexqLjoRuKnhFRAFPlmS2dmT6ihajprvbUOG3id7OSQSGkc4iAMij6DUObdwOWJ2HZtEQxVdpG3nzE4PoKGmgJCholYYs7EqSGngmQIx2o2KT05QOT4iiUcQPMQDJYhhiORmoadE8O4yB3VYL8Ku4YB8xkk7gPTPFJnVd5FxQWVz5ZfBJmCBEdqhp7lsC5sVykgNwF3bTGCZmKiZGJrxFsMLSAEFlBJaCGVSSI2z5uwHFFv3itwKznYHIc21gwFBEDJ+fH3qs+oi3vVFAKEiTvkK6rkAARkGrBZluKC8puO4qqiQEBkffGKIu4y2F3MSjXQD5dxkD/ilsAj0iiLd2Fl/DBZw3mbJAI/kHfFQ0tndcYt4jW4O3LYgnkSIn3prGiKXGubU8xwpO2PMPMCDz9qayVROzeTbbXxJRrnkAQnzTMbgBj6zUNAi7n2GZIxBEQIAz7Sae0qt4S7w3h3NyBQTLE4BIxM+4qPTwu59rBhI9cQOD70rCjYvMSdzRJC8egRQO/oB+tQnip3CYUkcqCM8jIGPtQwaCLVwQ0x/EH0/atEms2wfxB9D+9aE11tD9v9mTN9RImmmok0ga6BnJzSpppVCAVammmBqJapLhgXIG0verS81C0nNGVK8jF2dbwAvrMH7cfePpFZqohvODuJNvzAYG2H/WJ/Ste9Ph9o3g+87CP+2P1rM0iIdQ0sd5ULtA9m9vQmrYiMFfNo3rYcsrggrKmCcYnv9Ka7YX+IVluWiYIKzD5B4Wanq/Ca8g8QB1IIUqckR/NQz04NfW6pVokeUg8giOZ/SrPIgrHSyHuEDyOI8s8mP5h3oNhL6I4LXFPKlvNwWwAe3H50+l6I6XXYAqrCAFbIMjO0HFOLt5Lb+diVmNxDTycj8sVLAR1GvdNOrNbtsD8y7YHzEAiBFGv30GotqbbAz5HDCJKyQQRgR6egoA6hc8BXKWmn5gUI79gO/wBqtXr6G+gZGmRtcPIyvcGI/WpYQVg2SzkMytENuQiBI9eRVa30qbJVHtEhpDo+OFkSPWOPerNu5YJuQ7qQCGDJwMdgOPegW+kI1gLbe04ksCWHt6qPTigwlm+l5bw2eJtMElSdojBO0449q1fhq4/8Ra3QxVjwiicYBBBBPGSO1Zt3S3RdDqXCwJAbBMR8v7d60/hzW3F1VpiTvRiQzrK5BxtSG79qSXAyOm0PiW9VrSJZkRZEqCYNuQSQQ3HpXm+q1VwEG0qy+RNsEiRMA4A5+lei2uptb1OreUJAUk7G80PanaCZBxwx7VwGo1N0gGxuEwTKru+yz6f3oyXqFQUae6yvuLySAoBgQVydq8+aeKDf0G20odkBVp3O0iN0gZMjFTOhvMzSXKN8oLHymMkp2+1E/gVRUDlFKsNx3KCSDuGYJn2IoWRivrbl/P8AOrYUSYJJMQIjtmhW71sKxRXInzcAboMGCZGBRlVZcB/MQ8lVJG0kk5IigWb1uDsVyAQG4AJ2naSrH0nj1o3QB/4whBdVAG2E/MTgMFiVAI5+lSvXWUgBlVS7eZEGfKCI5wWxNQfVFU3LbUQsqCxbAdVIwARkzg1YNxkvbJWNxDkIONs8jPJiRNNZClptPddW8XeSUMZwHnmFx2ordP3DzCD4gcMcmBjZ5oIzPrVfXG+SotM7IZypjuYJjOcc1IdHc3CxEjnJJE/sZqIhpdPcKi2/EtSr7iA0n5pAjBHYVW6egV7gDBgSOCD68/nT9N0XhMxLL5tuJUMIffgAmScDgVHp+m2M4kHI4Puf80ZASNu9dkJ5Yi2Bxzlju+5JoW4UfUNIt4I22wue8FvMPUUIigWrgDZ/1Pt+xq81UbX+p9jVya6+h+3+zHn+oeaU1GkDW8oJ7qVRmlUICBpLzUVomnEuo96XI6i3+BY8oOlnH1qcRVo2THFC8M5xXi4Ss7TVFS9dOwjtvB787SOJg49prO0NgePcbcpOPKMkY7/9wrY1QPhKNsedzuxmAuB9P3rI02khr7blBO2M5GLYyP8Ap/8A2FaovYzsDc0ivfDC7b3JnZ/N/cRxT/7GPjG7tEFCOPXnPHenfQzeW4Cp27gQGBOZ5A/eh6XppW9cJUwyQPrP6farxbK9jRXFZ1PiKpB2iW9og1p9XBtWFa1eNxvDDtuAba20Epx/aqejt3FFwbroI+UliYmeN001nqN3wSxKsZOCFIPlU5iMzNKSgN7qrLZV3t23kZEFDJMSDkfaKsvfU3lXY08ghhHHpyajq9WQlvdbRg4B5ZIJJPzLMj2ojaq3/Eqht3A8Ehw0jAniZ9s1LCV7Js7rhBdTENuXAyPT680F+kK+mVVa20EwS8DkSQx/ardi7p2Nzazo0HeHQ4mPsOBS13TUe0ii5bgElZYCROYJAAoBQw6beW6HG7Zt2kB8ExAgeuK3vgxbg12mklmFz+Y5iGgEgT94rJvdIufxC3gJUIUJB7xAyPvVroti+LtvwwXvBht3rv7xJUnIAJPPaq5MZeTtbt24mt15tjc4CYkiZuWs+UTxPpXndtbniWx5/DKw+3mdog+vpxFd7rLNz+K6h4QDONpANsNP4tuZXtifyriW07ygXd4YHm2mM7cSRkRjj0NCb9QIr0lS90+6yOPMRuBUkmI27SJPBnP7066RURAzW0a2QW8wkkEkSQCe8ZFSv9JdluMQeQQxPAACnzE/Xn1prFhbYTdcSNwIIIndu3BZXdOcUeolAX1VtWYm5BcNEKTyTuzx7cUJNXaUwiP5jDSABKru4Pt6eoqerSwCTeuZliCA39RJ4+pGaa21rLBHYqxEkADcV+vcADim5FFa1iraLLbhYbDN/S4B7HuZ5qFjqbNswiAuV3BN0Ad5PGas+MEQuLQAKFtpaAQGUZCiPyFWNURbuKtvaQVJcqmAdm6JVjuziTBk0y9gdSAWXY3IuO3hFWgjAJDwMrkYmqi6a6XBO5kGdpYk/L745jvVrpt522lzsXwyzbVAIbcIEcjE4qgV1DgGbhUAR5tvYT5RHrTIlmnp+lsoXyLi5v3n5gJwsEfTvQtBpGS5ckQCe31JH6VV0/R7niBu2+eSSRPp9Ks9P0zLfuyDH+XYx+UVGRG9euhltx/LbVTg8gkmPbNBZasX3B2QDhFX6EAyD75FQ2+1IWopgQ4+lWZoLDziiTXZ0D/rfyY9R9RImmBqNKuhRmsmTSqJNKpRLICj6Afip/zCgCr/AEK1u1CD3n8gTVGpklhm/wAMbGrmvk2rtmJqrcWty/pMcVRu6f2rwWLKqO80YutcbFAmQz/qEjvHrx61j6fpdw+O4EBsAz6myB/4N+lbXU0gKP8AiY8+oQfsayelaN/D1DMpzdgEicM8j9AIrqQdxRkktypc6U38QtwJIzJBHeY8vfmhW+nul5v9RUK4yYBxkCcH7GnbSP8AxCld4SMqGMd/5aHYS8t1gWuC3HlngGOZOa0lQTRX7sXJYkgrtLQYy04+kU3T9TcZRv2ZIDFrXAIEnaInv+VQ0evu+fcwYqcbkEYJGRAmjW+psNOHNu0xO4wBtGDxj2qEsbX6tVKL4a3FYgBuO5AOxgREAH70UPbN9gUYXFDQeRtEzH14iKBd12LTNaEHbEPG3J9QaMb6eOfK4uQ2cFYyTBwaFhAWGsEXGG5eA8qZB7CAY7c1G/05Lli2FuWyskgltsw043AScAR7UbSm0RcO9gCV3TbIgndGZz+VOOm2zYtAXF2oxjd5ZO7IG+PyFK2Mg93o1z+KF5QD5WXnuRitf4X0l63ftlF3XQzGLjzMBsyx447+tVv4Em8WTbv3MQRt3Zt7Qs8jgn0rV6F0rUgKLbFbwLN5iGJENwzmBk8/WsmSfgtitmbtsP8Ax3UPCCl4WN3yx4lvd3H8s9+a4i/oru62bfyLnbuI3MANsxyOMH9a7HS2Lz6rXLauRdAjcRMjxEnkiBE1znUel3DcRrZJVFYMNzLJPBhZBx6ntT5pJZEr8FcFcWYmp6OzC87BQXub84IxBE9pMmOKE4VVTzIFQqZBB8wO4fLM57RR+pdNkMxCLLAkkqpxIJ3SeeajcSAsNb2qVIjMlW3CdpzJxTxlfkDRQv6a1cPmZnMMRCse5JMrA/TtUNNq7QcoA53NuMgQTtPeZ4Bq4XSWYM0kMSApOCTuwQI5IoK27E71VjtMHGJKkj5s8TVoCb6tQpIQlQpiXAJAYCMeYZIPParGotOroGW2C5O1mJYREz5ozVcX1W2GFslCrNtLAcOAcZ9aIspe2KiKS2TubGJn3P5VLFGs323gM4VIaWW3IkPAz5oBBJ57VPQavLeNJVVUqAYnDTO3IMxU7dzc0fhrhzuKhsq22BJHNV1uNDlj4YCoRCfMzKZGQZ7UwrL/AE66i27m9GuXGYqjSSFWVztDCDM9qraN2F+9uLRyJ93bj3iKQDlHO594uAIARG3csnHb5qlYuMb91SZA8wB7edh+URUa2JE0dO07vSR/YTiil6RA8NCIk7p+zHP5RQ4pS5Fe/lwe4/zUqhd+YVKa7P8AH/bfz/hj1L9QwNSmo01dMzEmNKok0qhCYQxWt8JJ/wDeWvo3/iRWcCApkgH/AJh/mtX4YuhdQGnhG/YfvXmdXrJyx5Ip7UzbjxLqTO9uaEEVQ1GhxxW6h8o+lU9Y4ivDYsr4Op1bnEfEVkL4Y9QSfru9BWT0hCbN7dJBugCZPHiQB+S1r/ER3Pb+jdoPzke8nHtXO9J17Pp2klgbix2AlrqzgcwBmvS4b6EY5vdmclu4L8brgTbxOJz6/am02rv+I4ZyVUeWVHoO8Zq1ptRdN1h4pKhCQIGDjvHtQLHULrNek2/JtAOwZnmfWt5URs9Susjt+HuVgPkkR6QePzqB6qf4ZbhtW2J3blkiIaMVZtaxjaZilskNEQQPlmeTQL3UB4YJtAqSQVD8eaMQueaISOr19sBN9k7WIgq8kE/8JAx7zRf4q0b+0q4cBsnggTMAUTV3rQa2jW2MwRxAkAjk+9CF6z4p8rq4kTAyDyIn2qBIae7aK3Ydiu4AymARujjPrU20lpktKLqKAxZT8s+YzEj17VGz4Hh3CGZVb5iyHGW7D70rlm21tFFxFAJKkkpMmcAikkFG1a6Q7a1rqshLBhtkbpKMADn3mup+HujXbenChtlxdxDA7sGYEgEdxj61g9N6W7axryPbLEMAn80+GyiWPaGniut+Gugvb6ebZYI4LkMjBh6jK/rXH1U6a/RpjSTBdFl9brAhZTESBkDxUJGfYEVn/EfRbrXVa021FVwy72AMnymPlOJGaN8M22Ot1IV4zLkIfMFuiQIPlmD9KsfG3TLr3la04Ci06speMscHaTDQO9W6uTjqIq/AmPho881vSTD/ACDe4J4EbRtiQTM/Sg3LiLEuhVSoxnaQSwB2d5FWdb07YrFXVZZSThSNoiNwJ+vFBsajaqgXUJDAzIOdxYCVUEyfWt8HaKp2vBWe4pZmV2kq0hVJ8pJnDCQKaxctbCQDAYbsHnaY59pol/VK1x3a4d7bi2GMzM88ZnvQbF20JUSRPm8rbZAPOfSrRLJfxVsKPK+0LuHy5XxIOJ/qFaHSdCdRqfBCeZicl5Py7piAZjsDQH0W2xbvbC1q6r7AdslUYbhsJkDce9G19k6S6u4MrsFcFH/qU/zBhnERU52JaNjp/wANC5r20ZZdqKxLwZ8jBY2OSO/vxzXL9W1LWr72k2FFMKdglhMTM44H51bGsN1xCby0kszwfmIOdrEme81c6bo/ER2V7doBA3mZsyhaAAR/SRQ45IZ2t195TtQYFwrKoSQoZBk9pDH8qthyb9wMOOJ5w7L+UAVraPpINs3G2r5yoIt7iYYZJP1Pesu2+7UNuAnbz9GIiKLewqaNM6cC3aaMvvn7OQP7UJlqw1oKiHOQSR2HnIx/2z96r3nAoDplG+PMKlQr1yWH1NHsrx6f/NbsGpeGOyu2VZYKbIE001O4maBqvl+6/wBxXVhm6sXX+DK4erpC0qNZTP50qxLXt+C7sr3Kuj0Ae1YJAJZhJKg4Jc5Y/wDT+Vab6R7ZHhIflb5RwIEY94qelfwWsKObbAcSPw1gyPStj4i+ItRqFVbVu0ByW2DkI1wLMgiVRuMVw3FOLQ/W4vqLmn+ISAAwIPuCO1C1fVtxxXFaDrLXcuFBHG2e/wBSfWtfTXgfvXNWjhF2jb3m0aVzQMziRPlU+vzCf3NZms/ikRQiWSssSpGN24jGeIA/M133wu1vb5oYkKJbtPb6cVD4jsacKPDA78NAySYHvWzHxSMDm2zy/WdT1QIAsWTIkmCPqPm9qrXOq3lfadMjAxlSQM84IPFb9+8GJ8kQqHBOdyhv/wCqyrl8EnDfMV7djFXxbLomaOtEMV/hiBJ4ucwD2gUx6zaKkNYvgDJ+U+nGc1q9M+ILdtIKud53CCvYExn6Ve0/xmjsVSxcJAnLWx6ev1qyxuTDTrmnba7LdEGB+H6AelFN7TTu3us5yhH6AV1dnrRVl3acZzDXbPEA5Ee9dPZ6/Yv2Srpa07nKxseQpBOVBAyQIPrS9xFcupHlCWtPDKt8DcDO7EZJJgx/Uahsssqr/EWvL6XAO88Qa9G6nrbVzThUsBHG07xftAmPWQZnuDXOay2XYfhKgjdi5ZAPCgklDP8Abmg8kR8dvwS6JpSdd/EoyPKuAN05ZGUZ4iTXonwb0R7GiFq4FVtzGEOAG4yI9eK80W5dQLbUldwJDLdtK2NpJ3KkCJwIzJq7pOt6sFfxbjSpMNqVAiRzC4PmrBlw9yW7RoadbI6T4MQNrtWfU3PUHF+rfxn0y4bwu2whi01vKb/mJMg7hGDXF6PV3FvbrbHf5p/FKKZPqPmE9qlb6xqryjdqXhtwILoMK3mwUkcCJJkVbqMHr6r3pCw5MLW6LYrBio3OGyQjAjHGfSq1/U22geKgjbywMbDI4iujtaJLsO4tuD5vMtomDGMrI4OQZzU+l9JsblZ/DiTO2zaXg5AJEjAiTOPrV8J0t2JJeyOYR7Z3FrtskzMMBzJ4nHNFXRIpwHO6CRDNIOJwOM816Iel6C5cVLdq3a3T86WyJnEgdvT61Z63rdFsCLZRzEKyBSAEImCTxJ4qzrXuZ3KXhHmt2+oRVIuMiblC+E0DKsQPeSv5iquq1yud1zx2AEiUkQJ4ntXUXrtmARpnIb5fJb9m4nnAz7Vlr13Rkn8GGBKmbSzImc/Y0U74LEmuTMsalCzItq4GUhTgJG4xzMRJq34cuEKKTMbmvWtgIEgG5uIB/wA1C9q03HbIUxACAf09gYqzZuLtAO4BmgY7hScj6CiSgKatxB8EkSf94exjhQaLpQTekptZrc/MTHm+UgqBM5mtLTKh2qS2JPHuK39Npenq6M9247m2fKqEQAe84mZFLZW9jC1NkhU8zEFWx2XzsI/MTWddU+prqNVpFuXALc7MhC0SBuJOAI5JrQ6j8C7LRfcOKDlQO4keZ6m5yJzkfpWjqdM4RWVyuV7DuR6j3q9Z6jba54S2brskb9qjsYP757V0/VruhuacC0jo5IIk4G0yZMwcirOq9iKbbPOOr9RuWLgUEMNkklc7gXxIMRiq3+23dwm4Qxj5AMY/yfyHqaufFGiZnQqMRnPvj/yqh07otwX7YhZLBMuBB9/SkcvFjOR0z6RxDC5EsF27B3VyTP8A0D/u9qVbyfClw3rSFrQJ3HNwZ8uAIOTmlRB1GUW8Um4vlCkypYz+JgL6tBNVdV15LJ2vG45WbrL/ALtrZhRgnz8nPbvWSupuI+p2bc7XYHd5VQgjG329au2rlu4hL2hcF0QrFCCp7kEj/wBinjikFozemiB+Q/QCtmxe96o2OnlQckxziP8A3irAsEH6GD9TxSvDJ+Cw3+ndYKjniPp5eP7UfVvbuAB9jw9siRlcc/eufVDkesrHpj1o66grkxnwx6fIAo/MzRjgaKpQ3sLdsxbwy/IqzOJVAkj2qjfsEEnyibm7nOW4qTgbCpKwRGGHHEfkIp9RY3gZAIKsxkEFg0zAGASBifWmWKRYjB1I27OIWe4zgj961tLZ0iMWF6JEEF19vRfaoX+jblA3CRGQPrnjHNAHw55gdwaCCRkSAciY70e1JgOge0lwht7mRAgcgACfkzgVYt9OtwfNc8qenqwB/l+bFWbHXkTw1NpjsVh5bwHzDgSo4/ein4mRTPh3huO6PFAgcRkScjmq+y1yiy7KN+2rqA1286rhdwLAR5SACuOKrdW6tK7RbtEKAitGxoXmW8LB/OtAfEOFCi6B4hZvOCSpZjtHoSTz7Go6frQVyQL21mdmXxFMhlCjlZ3A95zJpXCvAG2lsc3NrfIMoAfNvySRKrGzu0Ce3PeloteLd1QBbIwDJDkDkzbKZyke4rorvUTtIK3AN9t4lYi3t5MTulJxiquk65qLbK+8M+4lv5QQVfGP+YUqi/YXryLlA7fU1R9xRBuUzuthgJIMRnaZxWbpzZUqFdTBM8HuCfTg4+laOi6w1u9vU+ZyZ8x/rDcxng0LqV9rtwsXGwsWClVkE3VfJiDgR9auzRuXHsTqmuCOj8FCCXtSpwjDcrcwDkEiI96v63WpcVVmwiJuI2WI+YmZzmIqy3xEfEkDcoKsrHaHlVgSAII3E1U1HUn8PZZMbt2/cqtO4kmDGPm4FUKD9gqUm9xadJa3+NuCssLsMCDjG7HNQvaIGPxlxv8A5PVp/rxERNaKfEz8P8pP/wCNTk4HyifucCg3Opk7+RuQgeS20mTkyvHEkegplj/A6M0atARpzcAZPPOyJGyOd3/siuNthN5Mkt4jH5QBBB77pnNbnxW12/cR7Jm5bRlYeRBtIPpGc8Vzf/05qZJ255+dT7E8/SrFClwJKTextae0TGP/AGV/xWtasnyiOGJ/NSP7muatdO1iEMySBAI3gTOR35IrobtkjY6jmdwIGCNwMNMMAAT9qPQ/YhcXRSfMJA+3dT2qetssLiOPlCMp9ZLyMfvVIWipYtgE+h9FX09QaHfvQ9tv5VVg0DMbgdwlYj1o9tiNG3Z6ht4J3L68RzI+5PPtRdR8XXSpUsYiKyheBAUgr5zJk4BCx5Y5kGql4erAZPf6UnabYrgmE6H1FU1F4vui4jKSFkgkjPI9KuWrxCKVG75sTnuJ7xAJP/TXPr06zdeLzHYcgqcg/U/etzp2qW0EEyFW4sgj+ZWUdx60VjadpBpWW9Prrey5buOE3iJCb4wZOGEcisjVqqoiq28+MGnw9uM+rE965br+mZ7xKpc2Dlo5PBiO2BWn8MdMRtTZDeJb3PtY3D5QMd4EGfeklBr1C0k7Oma4RcskQNrSB6+QilVPXagDaZ3FNzYzOGXBH1pU6i6Ww1I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/>
            <a:endParaRPr lang="ar-JO">
              <a:latin typeface="Corbel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Mixed Venous Oxygenation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Normal oxygen saturation of venous blood  68% – 77%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Low S</a:t>
            </a:r>
            <a:r>
              <a:rPr lang="en-US" baseline="-25000" smtClean="0">
                <a:cs typeface="Tahoma" pitchFamily="34" charset="0"/>
              </a:rPr>
              <a:t>CV</a:t>
            </a:r>
            <a:r>
              <a:rPr lang="en-US" smtClean="0">
                <a:cs typeface="Tahoma" pitchFamily="34" charset="0"/>
              </a:rPr>
              <a:t>O</a:t>
            </a:r>
            <a:r>
              <a:rPr lang="en-US" baseline="-25000" smtClean="0">
                <a:cs typeface="Tahoma" pitchFamily="34" charset="0"/>
              </a:rPr>
              <a:t>2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Tissues are extracting far more oxygen than usual, reflecting sub-optimal tissue perfusion (and oxygenation)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Following trends of S</a:t>
            </a:r>
            <a:r>
              <a:rPr lang="en-US" baseline="-25000" smtClean="0">
                <a:cs typeface="Tahoma" pitchFamily="34" charset="0"/>
              </a:rPr>
              <a:t>CV</a:t>
            </a:r>
            <a:r>
              <a:rPr lang="en-US" smtClean="0">
                <a:cs typeface="Tahoma" pitchFamily="34" charset="0"/>
              </a:rPr>
              <a:t>O</a:t>
            </a:r>
            <a:r>
              <a:rPr lang="en-US" baseline="-25000" smtClean="0">
                <a:cs typeface="Tahoma" pitchFamily="34" charset="0"/>
              </a:rPr>
              <a:t>2 </a:t>
            </a:r>
            <a:r>
              <a:rPr lang="en-US" smtClean="0">
                <a:cs typeface="Tahoma" pitchFamily="34" charset="0"/>
              </a:rPr>
              <a:t>to guide resuscitation (fluids, RBC, inotropes, vasopressors)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Physiologic Determinants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800" dirty="0" smtClean="0">
                <a:cs typeface="Tahoma" pitchFamily="34" charset="0"/>
              </a:rPr>
              <a:t>Global tissue perfusion is determined by: </a:t>
            </a:r>
          </a:p>
          <a:p>
            <a:pPr algn="l" rtl="0" eaLnBrk="1" hangingPunct="1"/>
            <a:endParaRPr lang="en-US" sz="2800" dirty="0" smtClean="0">
              <a:cs typeface="Tahoma" pitchFamily="34" charset="0"/>
            </a:endParaRPr>
          </a:p>
          <a:p>
            <a:pPr algn="l" rtl="0" eaLnBrk="1" hangingPunct="1"/>
            <a:r>
              <a:rPr lang="en-US" sz="2800" dirty="0" smtClean="0">
                <a:cs typeface="Tahoma" pitchFamily="34" charset="0"/>
              </a:rPr>
              <a:t>Cardiac output (CO)</a:t>
            </a:r>
          </a:p>
          <a:p>
            <a:pPr lvl="1" algn="l" rtl="0" eaLnBrk="1" hangingPunct="1"/>
            <a:r>
              <a:rPr lang="en-US" sz="2400" dirty="0" smtClean="0">
                <a:cs typeface="Tahoma" pitchFamily="34" charset="0"/>
              </a:rPr>
              <a:t>CO = </a:t>
            </a:r>
            <a:r>
              <a:rPr lang="en-US" sz="2400" b="1" dirty="0" smtClean="0">
                <a:cs typeface="Tahoma" pitchFamily="34" charset="0"/>
              </a:rPr>
              <a:t>Heart rate</a:t>
            </a:r>
            <a:r>
              <a:rPr lang="en-US" sz="2400" dirty="0" smtClean="0">
                <a:cs typeface="Tahoma" pitchFamily="34" charset="0"/>
              </a:rPr>
              <a:t> (</a:t>
            </a:r>
            <a:r>
              <a:rPr lang="en-US" sz="2400" b="1" dirty="0" smtClean="0">
                <a:cs typeface="Tahoma" pitchFamily="34" charset="0"/>
              </a:rPr>
              <a:t>HR</a:t>
            </a:r>
            <a:r>
              <a:rPr lang="en-US" sz="2400" dirty="0" smtClean="0">
                <a:cs typeface="Tahoma" pitchFamily="34" charset="0"/>
              </a:rPr>
              <a:t>) times </a:t>
            </a:r>
            <a:r>
              <a:rPr lang="en-US" sz="2400" b="1" dirty="0" smtClean="0">
                <a:cs typeface="Tahoma" pitchFamily="34" charset="0"/>
              </a:rPr>
              <a:t>Stroke Volume</a:t>
            </a:r>
            <a:r>
              <a:rPr lang="en-US" sz="2400" dirty="0" smtClean="0">
                <a:cs typeface="Tahoma" pitchFamily="34" charset="0"/>
              </a:rPr>
              <a:t> (</a:t>
            </a:r>
            <a:r>
              <a:rPr lang="en-US" sz="2400" b="1" dirty="0" smtClean="0">
                <a:cs typeface="Tahoma" pitchFamily="34" charset="0"/>
              </a:rPr>
              <a:t>SV</a:t>
            </a:r>
            <a:r>
              <a:rPr lang="en-US" sz="2400" dirty="0" smtClean="0">
                <a:cs typeface="Tahoma" pitchFamily="34" charset="0"/>
              </a:rPr>
              <a:t>)</a:t>
            </a:r>
          </a:p>
          <a:p>
            <a:pPr lvl="1" algn="l" rtl="0" eaLnBrk="1" hangingPunct="1"/>
            <a:r>
              <a:rPr lang="en-US" sz="2400" dirty="0" smtClean="0">
                <a:cs typeface="Tahoma" pitchFamily="34" charset="0"/>
              </a:rPr>
              <a:t>SV = function of </a:t>
            </a:r>
            <a:r>
              <a:rPr lang="en-US" sz="2400" b="1" dirty="0" smtClean="0">
                <a:cs typeface="Tahoma" pitchFamily="34" charset="0"/>
              </a:rPr>
              <a:t>Preload, </a:t>
            </a:r>
            <a:r>
              <a:rPr lang="en-US" sz="2400" b="1" dirty="0" err="1" smtClean="0">
                <a:cs typeface="Tahoma" pitchFamily="34" charset="0"/>
              </a:rPr>
              <a:t>Afterload</a:t>
            </a:r>
            <a:r>
              <a:rPr lang="en-US" sz="2400" b="1" dirty="0" smtClean="0">
                <a:cs typeface="Tahoma" pitchFamily="34" charset="0"/>
              </a:rPr>
              <a:t>, Contractility</a:t>
            </a:r>
          </a:p>
          <a:p>
            <a:pPr algn="l" rtl="0" eaLnBrk="1" hangingPunct="1"/>
            <a:endParaRPr lang="en-US" sz="2800" dirty="0" smtClean="0">
              <a:cs typeface="Tahoma" pitchFamily="34" charset="0"/>
            </a:endParaRPr>
          </a:p>
          <a:p>
            <a:pPr algn="l" rtl="0" eaLnBrk="1" hangingPunct="1"/>
            <a:r>
              <a:rPr lang="en-US" sz="2800" dirty="0" smtClean="0">
                <a:cs typeface="Tahoma" pitchFamily="34" charset="0"/>
              </a:rPr>
              <a:t>Systemic vascular resistance (SVR)</a:t>
            </a:r>
          </a:p>
          <a:p>
            <a:pPr lvl="1" algn="l" rtl="0" eaLnBrk="1" hangingPunct="1"/>
            <a:r>
              <a:rPr lang="en-US" sz="2400" dirty="0" smtClean="0">
                <a:cs typeface="Tahoma" pitchFamily="34" charset="0"/>
              </a:rPr>
              <a:t>Variables: </a:t>
            </a:r>
            <a:r>
              <a:rPr lang="en-US" sz="2400" b="1" dirty="0" smtClean="0">
                <a:cs typeface="Tahoma" pitchFamily="34" charset="0"/>
              </a:rPr>
              <a:t>Length</a:t>
            </a:r>
            <a:r>
              <a:rPr lang="en-US" sz="2400" dirty="0" smtClean="0">
                <a:cs typeface="Tahoma" pitchFamily="34" charset="0"/>
              </a:rPr>
              <a:t>, Inverse of </a:t>
            </a:r>
            <a:r>
              <a:rPr lang="en-US" sz="2400" b="1" dirty="0" smtClean="0">
                <a:cs typeface="Tahoma" pitchFamily="34" charset="0"/>
              </a:rPr>
              <a:t>Diameter</a:t>
            </a:r>
            <a:r>
              <a:rPr lang="en-US" sz="2400" dirty="0" smtClean="0">
                <a:cs typeface="Tahoma" pitchFamily="34" charset="0"/>
              </a:rPr>
              <a:t>, </a:t>
            </a:r>
            <a:r>
              <a:rPr lang="en-US" sz="2400" b="1" dirty="0" smtClean="0">
                <a:cs typeface="Tahoma" pitchFamily="34" charset="0"/>
              </a:rPr>
              <a:t>Viscosity</a:t>
            </a:r>
          </a:p>
          <a:p>
            <a:pPr algn="l" rtl="0" eaLnBrk="1" hangingPunct="1"/>
            <a:endParaRPr lang="ar-J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Cardiac Index </a:t>
            </a:r>
            <a:r>
              <a:rPr lang="en-US" sz="5400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Example</a:t>
            </a:r>
            <a:endParaRPr lang="en-US" sz="5400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u="sng" smtClean="0">
                <a:solidFill>
                  <a:srgbClr val="FFFF00"/>
                </a:solidFill>
                <a:latin typeface="Arial" pitchFamily="34" charset="0"/>
                <a:cs typeface="Tahoma" pitchFamily="34" charset="0"/>
              </a:rPr>
              <a:t>PATIENT A</a:t>
            </a:r>
            <a:endParaRPr lang="en-US" smtClean="0">
              <a:solidFill>
                <a:srgbClr val="FFFF00"/>
              </a:solidFill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60 yo male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50 kg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CO = 4.0 L/min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BSA = 1.86</a:t>
            </a:r>
          </a:p>
          <a:p>
            <a:pPr eaLnBrk="1" hangingPunct="1"/>
            <a:endParaRPr lang="en-US" smtClean="0">
              <a:latin typeface="Arial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200" b="1" smtClean="0">
                <a:solidFill>
                  <a:srgbClr val="FFFF00"/>
                </a:solidFill>
                <a:latin typeface="Arial" pitchFamily="34" charset="0"/>
                <a:cs typeface="Tahoma" pitchFamily="34" charset="0"/>
              </a:rPr>
              <a:t>CI = 2.2 L/min/m</a:t>
            </a:r>
            <a:r>
              <a:rPr lang="en-US" sz="3200" b="1" baseline="30000" smtClean="0">
                <a:solidFill>
                  <a:srgbClr val="FFFF00"/>
                </a:solidFill>
                <a:latin typeface="Arial" pitchFamily="34" charset="0"/>
                <a:cs typeface="Tahoma" pitchFamily="34" charset="0"/>
              </a:rPr>
              <a:t>2</a:t>
            </a:r>
            <a:endParaRPr lang="en-US" sz="3200" b="1" smtClean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u="sng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PATIENT B</a:t>
            </a:r>
            <a:endParaRPr lang="en-US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60 yo male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150 kg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CO = 4.0 L/min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BSA = 2.64</a:t>
            </a:r>
          </a:p>
          <a:p>
            <a:pPr eaLnBrk="1" hangingPunct="1"/>
            <a:endParaRPr lang="en-US" smtClean="0">
              <a:latin typeface="Arial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200" b="1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CI = 1.5 L/min/m</a:t>
            </a:r>
            <a:r>
              <a:rPr lang="en-US" sz="3200" b="1" baseline="30000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2</a:t>
            </a:r>
            <a:endParaRPr lang="en-US"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Resuscitation Goals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latin typeface="Arial" pitchFamily="34" charset="0"/>
              </a:rPr>
              <a:t>CI = 4.5 L/min/m</a:t>
            </a:r>
            <a:r>
              <a:rPr lang="en-US" baseline="30000" dirty="0" smtClean="0">
                <a:latin typeface="Arial" pitchFamily="34" charset="0"/>
              </a:rPr>
              <a:t>2</a:t>
            </a:r>
            <a:endParaRPr lang="en-US" dirty="0" smtClean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dirty="0" smtClean="0">
                <a:latin typeface="Arial" pitchFamily="34" charset="0"/>
              </a:rPr>
              <a:t>Oxygen Delivery (DO</a:t>
            </a:r>
            <a:r>
              <a:rPr lang="en-US" sz="3200" b="1" baseline="-25000" dirty="0" smtClean="0">
                <a:latin typeface="Arial" pitchFamily="34" charset="0"/>
              </a:rPr>
              <a:t>2</a:t>
            </a:r>
            <a:r>
              <a:rPr lang="en-US" sz="3200" b="1" dirty="0" smtClean="0">
                <a:latin typeface="Arial" pitchFamily="34" charset="0"/>
              </a:rPr>
              <a:t>I)</a:t>
            </a:r>
            <a:r>
              <a:rPr lang="en-US" dirty="0" smtClean="0">
                <a:latin typeface="Arial" pitchFamily="34" charset="0"/>
              </a:rPr>
              <a:t> = 600 </a:t>
            </a:r>
            <a:r>
              <a:rPr lang="en-US" dirty="0" err="1" smtClean="0">
                <a:latin typeface="Arial" pitchFamily="34" charset="0"/>
              </a:rPr>
              <a:t>mL</a:t>
            </a:r>
            <a:r>
              <a:rPr lang="en-US" dirty="0" smtClean="0">
                <a:latin typeface="Arial" pitchFamily="34" charset="0"/>
              </a:rPr>
              <a:t>/min/m</a:t>
            </a:r>
            <a:r>
              <a:rPr lang="en-US" baseline="30000" dirty="0" smtClean="0">
                <a:latin typeface="Arial" pitchFamily="34" charset="0"/>
              </a:rPr>
              <a:t>2 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solidFill>
                  <a:schemeClr val="hlink"/>
                </a:solidFill>
                <a:latin typeface="Arial" pitchFamily="34" charset="0"/>
              </a:rPr>
              <a:t>&lt; 400 is bad sign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dirty="0" smtClean="0">
                <a:latin typeface="Arial" pitchFamily="34" charset="0"/>
              </a:rPr>
              <a:t>Oxygen Consumption (</a:t>
            </a:r>
            <a:r>
              <a:rPr lang="en-US" dirty="0" smtClean="0">
                <a:latin typeface="Arial" pitchFamily="34" charset="0"/>
              </a:rPr>
              <a:t>VO</a:t>
            </a:r>
            <a:r>
              <a:rPr lang="en-US" baseline="-25000" dirty="0" smtClean="0">
                <a:latin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</a:rPr>
              <a:t>I) = 170 </a:t>
            </a:r>
            <a:r>
              <a:rPr lang="en-US" dirty="0" err="1" smtClean="0">
                <a:latin typeface="Arial" pitchFamily="34" charset="0"/>
              </a:rPr>
              <a:t>mL</a:t>
            </a:r>
            <a:r>
              <a:rPr lang="en-US" dirty="0" smtClean="0">
                <a:latin typeface="Arial" pitchFamily="34" charset="0"/>
              </a:rPr>
              <a:t>/min/m</a:t>
            </a:r>
            <a:r>
              <a:rPr lang="en-US" baseline="30000" dirty="0" smtClean="0">
                <a:latin typeface="Arial" pitchFamily="34" charset="0"/>
              </a:rPr>
              <a:t>2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solidFill>
                  <a:schemeClr val="accent3"/>
                </a:solidFill>
                <a:latin typeface="Arial" pitchFamily="34" charset="0"/>
              </a:rPr>
              <a:t>If VO</a:t>
            </a:r>
            <a:r>
              <a:rPr lang="en-US" baseline="-25000" dirty="0" smtClean="0">
                <a:solidFill>
                  <a:schemeClr val="accent3"/>
                </a:solidFill>
                <a:latin typeface="Arial" pitchFamily="34" charset="0"/>
              </a:rPr>
              <a:t>2</a:t>
            </a:r>
            <a:r>
              <a:rPr lang="en-US" dirty="0" smtClean="0">
                <a:solidFill>
                  <a:schemeClr val="accent3"/>
                </a:solidFill>
                <a:latin typeface="Arial" pitchFamily="34" charset="0"/>
              </a:rPr>
              <a:t>I &lt; 100 suggest tissues are not getting enough oxygen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Maintain a mean arterial pressure of 60   (1/3 systolic + 2/3 diastolic)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Keep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sats</a:t>
            </a:r>
            <a:r>
              <a:rPr lang="en-US" dirty="0" smtClean="0"/>
              <a:t> &gt;92%, </a:t>
            </a:r>
            <a:r>
              <a:rPr lang="en-US" dirty="0" err="1" smtClean="0"/>
              <a:t>intubate</a:t>
            </a:r>
            <a:r>
              <a:rPr lang="en-US" dirty="0" smtClean="0"/>
              <a:t> if </a:t>
            </a:r>
            <a:r>
              <a:rPr lang="en-US" dirty="0" err="1" smtClean="0"/>
              <a:t>neccesary</a:t>
            </a:r>
            <a:endParaRPr lang="en-US" baseline="30000" dirty="0" smtClean="0">
              <a:solidFill>
                <a:schemeClr val="accent3"/>
              </a:solidFill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CVP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</a:rPr>
              <a:t>CVP of SVC at level of right atrium</a:t>
            </a: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</a:rPr>
              <a:t>pre-load “assessment”</a:t>
            </a: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</a:rPr>
              <a:t>normal 4 - 10 mm Hg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Pulmonary Artery Catheter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765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000" r="-2000"/>
          <a:stretch>
            <a:fillRect/>
          </a:stretch>
        </p:blipFill>
        <p:spPr>
          <a:xfrm>
            <a:off x="571500" y="1428750"/>
            <a:ext cx="8572500" cy="508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643063"/>
            <a:ext cx="3143250" cy="5000625"/>
          </a:xfrm>
          <a:ln w="12700">
            <a:solidFill>
              <a:schemeClr val="tx1"/>
            </a:solidFill>
          </a:ln>
        </p:spPr>
      </p:pic>
      <p:pic>
        <p:nvPicPr>
          <p:cNvPr id="28676" name="Picture 2" descr="July 19, 1999 (2)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571625"/>
            <a:ext cx="5214938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Waveform Analysis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752600"/>
            <a:ext cx="7772400" cy="2743200"/>
          </a:xfrm>
        </p:spPr>
      </p:pic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572000"/>
            <a:ext cx="7772400" cy="1981200"/>
          </a:xfrm>
        </p:spPr>
        <p:txBody>
          <a:bodyPr/>
          <a:lstStyle/>
          <a:p>
            <a:pPr algn="l" rtl="0" eaLnBrk="1" hangingPunct="1"/>
            <a:r>
              <a:rPr lang="en-US" sz="2800" b="1" smtClean="0">
                <a:latin typeface="Arial" pitchFamily="34" charset="0"/>
                <a:cs typeface="Tahoma" pitchFamily="34" charset="0"/>
              </a:rPr>
              <a:t>A wave</a:t>
            </a:r>
            <a:r>
              <a:rPr lang="en-US" sz="2800" smtClean="0">
                <a:latin typeface="Arial" pitchFamily="34" charset="0"/>
                <a:cs typeface="Tahoma" pitchFamily="34" charset="0"/>
              </a:rPr>
              <a:t> - atrial systole</a:t>
            </a:r>
          </a:p>
          <a:p>
            <a:pPr algn="l" rtl="0" eaLnBrk="1" hangingPunct="1"/>
            <a:r>
              <a:rPr lang="en-US" sz="2800" b="1" smtClean="0">
                <a:latin typeface="Arial" pitchFamily="34" charset="0"/>
                <a:cs typeface="Tahoma" pitchFamily="34" charset="0"/>
              </a:rPr>
              <a:t>C wave</a:t>
            </a:r>
            <a:r>
              <a:rPr lang="en-US" sz="2800" smtClean="0">
                <a:latin typeface="Arial" pitchFamily="34" charset="0"/>
                <a:cs typeface="Tahoma" pitchFamily="34" charset="0"/>
              </a:rPr>
              <a:t> - tricuspid valve closure at ventricular systole</a:t>
            </a:r>
          </a:p>
          <a:p>
            <a:pPr algn="l" rtl="0" eaLnBrk="1" hangingPunct="1"/>
            <a:r>
              <a:rPr lang="en-US" sz="2800" b="1" smtClean="0">
                <a:latin typeface="Arial" pitchFamily="34" charset="0"/>
                <a:cs typeface="Tahoma" pitchFamily="34" charset="0"/>
              </a:rPr>
              <a:t>V wave</a:t>
            </a:r>
            <a:r>
              <a:rPr lang="en-US" sz="2800" smtClean="0">
                <a:latin typeface="Arial" pitchFamily="34" charset="0"/>
                <a:cs typeface="Tahoma" pitchFamily="34" charset="0"/>
              </a:rPr>
              <a:t> - venous filling of right atrium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Hemodynamic Calculations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962400"/>
          </a:xfr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400" smtClean="0">
                <a:latin typeface="Arial" pitchFamily="34" charset="0"/>
                <a:cs typeface="Tahoma" pitchFamily="34" charset="0"/>
              </a:rPr>
              <a:t>	</a:t>
            </a:r>
            <a:r>
              <a:rPr lang="en-US" sz="2400" b="1" u="sng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Parameter</a:t>
            </a:r>
            <a:r>
              <a:rPr lang="en-US" sz="2400" u="sng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				</a:t>
            </a:r>
            <a:r>
              <a:rPr lang="en-US" sz="2400" b="1" u="sng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Normal</a:t>
            </a:r>
            <a:endParaRPr lang="en-US" sz="2400" smtClean="0">
              <a:solidFill>
                <a:schemeClr val="bg1"/>
              </a:solidFill>
              <a:latin typeface="Arial" pitchFamily="34" charset="0"/>
              <a:cs typeface="Tahoma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Cardiac Index (CI)				2.8 - 4.2</a:t>
            </a:r>
          </a:p>
          <a:p>
            <a:pPr algn="l" rtl="0" eaLnBrk="1" hangingPunct="1">
              <a:buFontTx/>
              <a:buNone/>
            </a:pPr>
            <a:endParaRPr lang="en-US" sz="2400" b="1" smtClean="0">
              <a:solidFill>
                <a:schemeClr val="bg1"/>
              </a:solidFill>
              <a:latin typeface="Arial" pitchFamily="34" charset="0"/>
              <a:cs typeface="Tahoma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Stroke Volume Index (SVI)		30 - 65</a:t>
            </a:r>
          </a:p>
          <a:p>
            <a:pPr algn="l" rtl="0" eaLnBrk="1" hangingPunct="1">
              <a:buFontTx/>
              <a:buNone/>
            </a:pPr>
            <a:endParaRPr lang="en-US" sz="2400" b="1" smtClean="0">
              <a:solidFill>
                <a:schemeClr val="bg1"/>
              </a:solidFill>
              <a:latin typeface="Arial" pitchFamily="34" charset="0"/>
              <a:cs typeface="Tahoma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Sys Vasc Resistance Index (SVRI)	1600 - 2400</a:t>
            </a:r>
          </a:p>
          <a:p>
            <a:pPr algn="l" rtl="0" eaLnBrk="1" hangingPunct="1">
              <a:buFontTx/>
              <a:buNone/>
            </a:pPr>
            <a:endParaRPr lang="en-US" sz="2400" b="1" smtClean="0">
              <a:solidFill>
                <a:schemeClr val="bg1"/>
              </a:solidFill>
              <a:latin typeface="Arial" pitchFamily="34" charset="0"/>
              <a:cs typeface="Tahoma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Left Vent Stroke Work Index (LVSWI)	43 - 62</a:t>
            </a:r>
            <a:endParaRPr lang="en-US" sz="2400" b="1"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645400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i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“Shock is a symptom of its cause.”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1075" y="1285875"/>
            <a:ext cx="7639050" cy="507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Types of </a:t>
            </a:r>
            <a:r>
              <a:rPr lang="en-US" sz="4800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Shock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5943600" cy="4667250"/>
          </a:xfrm>
        </p:spPr>
        <p:txBody>
          <a:bodyPr/>
          <a:lstStyle/>
          <a:p>
            <a:pPr algn="l" rtl="0" eaLnBrk="1" hangingPunct="1"/>
            <a:r>
              <a:rPr lang="en-US" sz="3600" smtClean="0">
                <a:latin typeface="Arial" pitchFamily="34" charset="0"/>
                <a:cs typeface="Tahoma" pitchFamily="34" charset="0"/>
              </a:rPr>
              <a:t>HYPOVOLEMIC</a:t>
            </a:r>
          </a:p>
          <a:p>
            <a:pPr algn="l" rtl="0" eaLnBrk="1" hangingPunct="1"/>
            <a:endParaRPr lang="en-US" sz="3600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3600" smtClean="0">
                <a:latin typeface="Arial" pitchFamily="34" charset="0"/>
                <a:cs typeface="Tahoma" pitchFamily="34" charset="0"/>
              </a:rPr>
              <a:t>CARDIOGENIC</a:t>
            </a:r>
          </a:p>
          <a:p>
            <a:pPr algn="l" rtl="0" eaLnBrk="1" hangingPunct="1"/>
            <a:endParaRPr lang="en-US" sz="3600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3600" smtClean="0">
                <a:latin typeface="Arial" pitchFamily="34" charset="0"/>
                <a:cs typeface="Tahoma" pitchFamily="34" charset="0"/>
              </a:rPr>
              <a:t>DISTRIBUTIVE</a:t>
            </a:r>
          </a:p>
          <a:p>
            <a:pPr algn="l" rtl="0" eaLnBrk="1" hangingPunct="1"/>
            <a:endParaRPr lang="en-US" sz="3600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3600" smtClean="0">
                <a:latin typeface="Arial" pitchFamily="34" charset="0"/>
                <a:cs typeface="Tahoma" pitchFamily="34" charset="0"/>
              </a:rPr>
              <a:t>OBSTRUCTIVE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Common Features of Shock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algn="l" rtl="0" eaLnBrk="1" hangingPunct="1"/>
            <a:r>
              <a:rPr lang="en-US" smtClean="0">
                <a:cs typeface="Tahoma" pitchFamily="34" charset="0"/>
              </a:rPr>
              <a:t>Hypotension (not an absolute requirement)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SBP &lt; 90mm Hg, not seen in “preshock”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Cool skin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Vasoconstrictive mechanisms to redirect blood from periphery to vital organs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Exception is warm skin in early distrib. shock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Oliguria (</a:t>
            </a:r>
            <a:r>
              <a:rPr lang="en-US" smtClean="0">
                <a:cs typeface="Arial" pitchFamily="34" charset="0"/>
              </a:rPr>
              <a:t>↓kidney perfusion)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Altered mental status  (</a:t>
            </a:r>
            <a:r>
              <a:rPr lang="en-US" smtClean="0">
                <a:cs typeface="Arial" pitchFamily="34" charset="0"/>
              </a:rPr>
              <a:t>↓brain perfusion)</a:t>
            </a:r>
          </a:p>
          <a:p>
            <a:pPr algn="l" rtl="0" eaLnBrk="1" hangingPunct="1"/>
            <a:r>
              <a:rPr lang="en-US" smtClean="0">
                <a:cs typeface="Arial" pitchFamily="34" charset="0"/>
              </a:rPr>
              <a:t>Metabolic acidosis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Work-up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algn="l" rtl="0" eaLnBrk="1" hangingPunct="1"/>
            <a:r>
              <a:rPr lang="en-US" smtClean="0">
                <a:cs typeface="Tahoma" pitchFamily="34" charset="0"/>
              </a:rPr>
              <a:t>History to determine etiology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Bleeding (recent surgery, trauma, GI bleed)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Allergies or prior anaphylaxis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Sx consistent with pancreatitis, EtOH history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Hx of CAD, MI, current chest pain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Physical examination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Mucous membranes, JVD, lung sounds, cardiac exam, abdomen, rectal (blood), neuro exam, skin (cold  or warm)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Labs/Tests directed toward suspected dx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Hypovolemic</a:t>
            </a:r>
            <a:r>
              <a:rPr lang="en-US" sz="4800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 Shock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3813175" cy="3810000"/>
          </a:xfrm>
        </p:spPr>
        <p:txBody>
          <a:bodyPr>
            <a:normAutofit lnSpcReduction="10000"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i="1" dirty="0">
                <a:solidFill>
                  <a:srgbClr val="FF3300"/>
                </a:solidFill>
                <a:latin typeface="Arial" pitchFamily="34" charset="0"/>
              </a:rPr>
              <a:t>Causes</a:t>
            </a:r>
            <a:endParaRPr lang="en-US" sz="3200" dirty="0">
              <a:solidFill>
                <a:srgbClr val="FF3300"/>
              </a:solidFill>
              <a:latin typeface="Arial" pitchFamily="34" charset="0"/>
            </a:endParaRP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200" dirty="0">
                <a:latin typeface="Arial" pitchFamily="34" charset="0"/>
              </a:rPr>
              <a:t>hemorrhage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200" dirty="0">
                <a:latin typeface="Arial" pitchFamily="34" charset="0"/>
              </a:rPr>
              <a:t>vomiting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200" dirty="0">
                <a:latin typeface="Arial" pitchFamily="34" charset="0"/>
              </a:rPr>
              <a:t>diarrhea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200" dirty="0">
                <a:latin typeface="Arial" pitchFamily="34" charset="0"/>
              </a:rPr>
              <a:t>dehydration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200" dirty="0">
                <a:latin typeface="Arial" pitchFamily="34" charset="0"/>
              </a:rPr>
              <a:t>third-space loss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200" dirty="0">
                <a:latin typeface="Arial" pitchFamily="34" charset="0"/>
              </a:rPr>
              <a:t>burns</a:t>
            </a:r>
            <a:endParaRPr lang="en-US" dirty="0">
              <a:latin typeface="Arial" pitchFamily="34" charset="0"/>
              <a:sym typeface="Wingdings" pitchFamily="2" charset="2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2428875"/>
            <a:ext cx="3813175" cy="3667125"/>
          </a:xfrm>
        </p:spPr>
        <p:txBody>
          <a:bodyPr/>
          <a:lstStyle/>
          <a:p>
            <a:pPr algn="l" rtl="0" eaLnBrk="1" hangingPunct="1"/>
            <a:r>
              <a:rPr lang="en-US" sz="3200" b="1" i="1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Signs</a:t>
            </a:r>
            <a:endParaRPr lang="en-US" sz="3200" smtClean="0">
              <a:solidFill>
                <a:srgbClr val="FF3300"/>
              </a:solidFill>
              <a:latin typeface="Arial" pitchFamily="34" charset="0"/>
              <a:cs typeface="Tahoma" pitchFamily="34" charset="0"/>
            </a:endParaRPr>
          </a:p>
          <a:p>
            <a:pPr lvl="1" algn="l" rtl="0" eaLnBrk="1" hangingPunct="1"/>
            <a:r>
              <a:rPr lang="en-US" sz="3200" smtClean="0">
                <a:latin typeface="Arial" pitchFamily="34" charset="0"/>
                <a:cs typeface="Tahoma" pitchFamily="34" charset="0"/>
                <a:sym typeface="Wingdings" pitchFamily="2" charset="2"/>
              </a:rPr>
              <a:t> cardiac output</a:t>
            </a:r>
          </a:p>
          <a:p>
            <a:pPr lvl="1" algn="l" rtl="0" eaLnBrk="1" hangingPunct="1"/>
            <a:r>
              <a:rPr lang="en-US" sz="3200" smtClean="0">
                <a:latin typeface="Arial" pitchFamily="34" charset="0"/>
                <a:cs typeface="Tahoma" pitchFamily="34" charset="0"/>
                <a:sym typeface="Wingdings" pitchFamily="2" charset="2"/>
              </a:rPr>
              <a:t> PAOP</a:t>
            </a:r>
          </a:p>
          <a:p>
            <a:pPr lvl="1" algn="l" rtl="0" eaLnBrk="1" hangingPunct="1"/>
            <a:r>
              <a:rPr lang="en-US" sz="3200" smtClean="0">
                <a:latin typeface="Arial" pitchFamily="34" charset="0"/>
                <a:cs typeface="Tahoma" pitchFamily="34" charset="0"/>
                <a:sym typeface="Wingdings" pitchFamily="2" charset="2"/>
              </a:rPr>
              <a:t> SVR</a:t>
            </a:r>
            <a:endParaRPr lang="en-US" smtClean="0">
              <a:latin typeface="Arial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000125" y="1500188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>
                <a:solidFill>
                  <a:srgbClr val="FF0000"/>
                </a:solidFill>
                <a:latin typeface="Corbel" pitchFamily="34" charset="0"/>
                <a:cs typeface="Tahoma" pitchFamily="34" charset="0"/>
              </a:rPr>
              <a:t>Reduced circulating blood volume with secondary decreased cardiac 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Presentation of Hypovolemic Shock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cs typeface="Tahoma" pitchFamily="34" charset="0"/>
              </a:rPr>
              <a:t>Hypotensive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flat neck veins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clear lungs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cool, cyanotic extremities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evidence of bleeding?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Anticoagulant use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trauma, bruising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oliguria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914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Classes of  Hypovolemic Shock</a:t>
            </a:r>
            <a:endParaRPr lang="en-US" b="1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467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Arial" pitchFamily="34" charset="0"/>
                <a:cs typeface="Tahoma" pitchFamily="34" charset="0"/>
              </a:rPr>
              <a:t>	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0" y="1524000"/>
          <a:ext cx="7620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5486400" imgH="2804040" progId="Word.Document.8">
                  <p:embed/>
                </p:oleObj>
              </mc:Choice>
              <mc:Fallback>
                <p:oleObj name="Document" r:id="rId4" imgW="5486400" imgH="28040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86" r="12372"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7620000" cy="5029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SHOCK/HYPOVOLEMIA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FLUIDS… FLUIDS… FLUIDS…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BLOOD &amp; PRODUCTS TRANSFUSION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CORRECT</a:t>
            </a: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ACIDOSIS</a:t>
            </a: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COAGULOPATHY</a:t>
            </a: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HYPOTHERMIA</a:t>
            </a:r>
          </a:p>
        </p:txBody>
      </p:sp>
      <p:graphicFrame>
        <p:nvGraphicFramePr>
          <p:cNvPr id="84996" name="Object 2"/>
          <p:cNvGraphicFramePr>
            <a:graphicFrameLocks noChangeAspect="1"/>
          </p:cNvGraphicFramePr>
          <p:nvPr/>
        </p:nvGraphicFramePr>
        <p:xfrm>
          <a:off x="5638800" y="3352800"/>
          <a:ext cx="2362200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3" imgW="869040" imgH="2364480" progId="">
                  <p:embed/>
                </p:oleObj>
              </mc:Choice>
              <mc:Fallback>
                <p:oleObj name="Clip" r:id="rId3" imgW="869040" imgH="2364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52800"/>
                        <a:ext cx="2362200" cy="289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Initial Resuscitation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b="1" smtClean="0">
                <a:latin typeface="Arial" pitchFamily="34" charset="0"/>
                <a:cs typeface="Tahoma" pitchFamily="34" charset="0"/>
              </a:rPr>
              <a:t>CVP: 8- 12 mm Hg</a:t>
            </a:r>
          </a:p>
          <a:p>
            <a:pPr algn="l" rtl="0" eaLnBrk="1" hangingPunct="1"/>
            <a:r>
              <a:rPr lang="en-US" b="1" smtClean="0">
                <a:latin typeface="Arial" pitchFamily="34" charset="0"/>
                <a:cs typeface="Tahoma" pitchFamily="34" charset="0"/>
              </a:rPr>
              <a:t>MAP </a:t>
            </a:r>
            <a:r>
              <a:rPr lang="en-US" b="1" smtClean="0">
                <a:latin typeface="Arial" pitchFamily="34" charset="0"/>
                <a:cs typeface="Tahoma" pitchFamily="34" charset="0"/>
                <a:sym typeface="Symbol" pitchFamily="18" charset="2"/>
              </a:rPr>
              <a:t> 65 mm Hg</a:t>
            </a:r>
          </a:p>
          <a:p>
            <a:pPr algn="l" rtl="0" eaLnBrk="1" hangingPunct="1"/>
            <a:r>
              <a:rPr lang="en-US" b="1" smtClean="0">
                <a:latin typeface="Arial" pitchFamily="34" charset="0"/>
                <a:cs typeface="Tahoma" pitchFamily="34" charset="0"/>
                <a:sym typeface="Symbol" pitchFamily="18" charset="2"/>
              </a:rPr>
              <a:t>UOP  0.5 cc/kg/hr</a:t>
            </a:r>
          </a:p>
          <a:p>
            <a:pPr algn="l" rtl="0" eaLnBrk="1" hangingPunct="1"/>
            <a:r>
              <a:rPr lang="en-US" b="1" smtClean="0">
                <a:latin typeface="Arial" pitchFamily="34" charset="0"/>
                <a:cs typeface="Tahoma" pitchFamily="34" charset="0"/>
                <a:sym typeface="Symbol" pitchFamily="18" charset="2"/>
              </a:rPr>
              <a:t>Mixed venous Oxygen Sat  70%</a:t>
            </a:r>
          </a:p>
          <a:p>
            <a:pPr algn="l" rtl="0" eaLnBrk="1" hangingPunct="1"/>
            <a:r>
              <a:rPr lang="en-US" b="1" smtClean="0">
                <a:latin typeface="Arial" pitchFamily="34" charset="0"/>
                <a:cs typeface="Tahoma" pitchFamily="34" charset="0"/>
                <a:sym typeface="Symbol" pitchFamily="18" charset="2"/>
              </a:rPr>
              <a:t>Consider:</a:t>
            </a:r>
          </a:p>
          <a:p>
            <a:pPr lvl="1" algn="l" rtl="0" eaLnBrk="1" hangingPunct="1"/>
            <a:r>
              <a:rPr lang="en-US" b="1" smtClean="0">
                <a:latin typeface="Arial" pitchFamily="34" charset="0"/>
                <a:cs typeface="Tahoma" pitchFamily="34" charset="0"/>
                <a:sym typeface="Symbol" pitchFamily="18" charset="2"/>
              </a:rPr>
              <a:t>Transfusion to Hb  10 </a:t>
            </a:r>
          </a:p>
          <a:p>
            <a:pPr lvl="1" algn="l" rtl="0" eaLnBrk="1" hangingPunct="1"/>
            <a:r>
              <a:rPr lang="en-US" b="1" smtClean="0">
                <a:latin typeface="Arial" pitchFamily="34" charset="0"/>
                <a:cs typeface="Tahoma" pitchFamily="34" charset="0"/>
                <a:sym typeface="Symbol" pitchFamily="18" charset="2"/>
              </a:rPr>
              <a:t>Dobutamine up to 20 g/kg/min</a:t>
            </a:r>
            <a:endParaRPr lang="en-US" b="1"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Treatment 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495800"/>
          </a:xfrm>
        </p:spPr>
        <p:txBody>
          <a:bodyPr/>
          <a:lstStyle/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Reverse hypovolemia vs. hemorrhage control</a:t>
            </a:r>
          </a:p>
          <a:p>
            <a:pPr algn="l" rtl="0" eaLnBrk="1" hangingPunct="1"/>
            <a:endParaRPr lang="en-US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Crystalloid vs. Colloid</a:t>
            </a:r>
          </a:p>
          <a:p>
            <a:pPr algn="l" rtl="0" eaLnBrk="1" hangingPunct="1"/>
            <a:endParaRPr lang="en-US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Pressors?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Cardiogenic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Shock,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intracardiac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cs typeface="Tahoma" pitchFamily="34" charset="0"/>
              </a:rPr>
              <a:t>Myocardial Injury or Obstruction to Flow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Arrythymias	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valvular lesions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AMI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Severe CHF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VSD</a:t>
            </a:r>
          </a:p>
          <a:p>
            <a:pPr lvl="1" algn="l" rtl="0" eaLnBrk="1" hangingPunct="1"/>
            <a:r>
              <a:rPr lang="en-US" smtClean="0">
                <a:cs typeface="Tahoma" pitchFamily="34" charset="0"/>
              </a:rPr>
              <a:t>Hypertrophic Cardiomyopathy</a:t>
            </a:r>
          </a:p>
          <a:p>
            <a:pPr lvl="1" algn="l" rtl="0" eaLnBrk="1" hangingPunct="1"/>
            <a:endParaRPr lang="en-US" smtClean="0">
              <a:cs typeface="Tahoma" pitchFamily="34" charset="0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5072063" y="2571750"/>
            <a:ext cx="37861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cs typeface="Tahoma" pitchFamily="34" charset="0"/>
              </a:rPr>
              <a:t>Signs</a:t>
            </a:r>
            <a:endParaRPr lang="en-US" b="1">
              <a:solidFill>
                <a:srgbClr val="FF0000"/>
              </a:solidFill>
              <a:cs typeface="Tahoma" pitchFamily="34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cs typeface="Tahoma" pitchFamily="34" charset="0"/>
                <a:sym typeface="Wingdings" pitchFamily="2" charset="2"/>
              </a:rPr>
              <a:t> cardiac output</a:t>
            </a:r>
          </a:p>
          <a:p>
            <a:pPr lvl="1"/>
            <a:r>
              <a:rPr lang="en-US" b="1">
                <a:solidFill>
                  <a:srgbClr val="FF0000"/>
                </a:solidFill>
                <a:cs typeface="Tahoma" pitchFamily="34" charset="0"/>
                <a:sym typeface="Wingdings" pitchFamily="2" charset="2"/>
              </a:rPr>
              <a:t> PAOP</a:t>
            </a:r>
          </a:p>
          <a:p>
            <a:pPr lvl="1"/>
            <a:r>
              <a:rPr lang="en-US" b="1">
                <a:solidFill>
                  <a:srgbClr val="FF0000"/>
                </a:solidFill>
                <a:cs typeface="Tahoma" pitchFamily="34" charset="0"/>
                <a:sym typeface="Wingdings" pitchFamily="2" charset="2"/>
              </a:rPr>
              <a:t> SVR</a:t>
            </a:r>
          </a:p>
          <a:p>
            <a:pPr lvl="1"/>
            <a:r>
              <a:rPr lang="en-US" b="1">
                <a:solidFill>
                  <a:srgbClr val="FF0000"/>
                </a:solidFill>
                <a:cs typeface="Tahoma" pitchFamily="34" charset="0"/>
                <a:sym typeface="Wingdings" pitchFamily="2" charset="2"/>
              </a:rPr>
              <a:t> left ventricular stroke work (LVSW)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Outline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cs typeface="Tahoma" pitchFamily="34" charset="0"/>
              </a:rPr>
              <a:t>Definitions</a:t>
            </a:r>
          </a:p>
          <a:p>
            <a:pPr algn="l" rtl="0" eaLnBrk="1" hangingPunct="1"/>
            <a:endParaRPr lang="en-US" smtClean="0">
              <a:cs typeface="Tahoma" pitchFamily="34" charset="0"/>
            </a:endParaRP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Types of Shock</a:t>
            </a:r>
          </a:p>
          <a:p>
            <a:pPr algn="l" rtl="0" eaLnBrk="1" hangingPunct="1"/>
            <a:endParaRPr lang="en-US" smtClean="0">
              <a:cs typeface="Tahoma" pitchFamily="34" charset="0"/>
            </a:endParaRP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Resuscitation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mtClean="0">
              <a:cs typeface="Tahoma" pitchFamily="34" charset="0"/>
            </a:endParaRP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Management principles</a:t>
            </a:r>
            <a:endParaRPr lang="en-US" smtClean="0">
              <a:cs typeface="Tahoma" pitchFamily="34" charset="0"/>
            </a:endParaRPr>
          </a:p>
          <a:p>
            <a:pPr algn="l" rtl="0" eaLnBrk="1" hangingPunct="1"/>
            <a:endParaRPr lang="ar-J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Cardiogenic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Shock,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extracardiac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(Obstructive)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endParaRPr lang="en-US" smtClean="0">
              <a:cs typeface="Tahoma" pitchFamily="34" charset="0"/>
            </a:endParaRP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Pulmonary Embolism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Cardiac Tamponade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Tension Pneumothorax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Presentation will be according to underlying disease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Treatment 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Improve myocardial function, C.I. &lt; 3.5 is a risk </a:t>
            </a:r>
            <a:r>
              <a:rPr lang="en-US" sz="2400" b="1" dirty="0" smtClean="0">
                <a:latin typeface="Arial" pitchFamily="34" charset="0"/>
              </a:rPr>
              <a:t>factor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 smtClean="0">
                <a:latin typeface="Arial" pitchFamily="34" charset="0"/>
              </a:rPr>
              <a:t>Catheterization</a:t>
            </a:r>
            <a:r>
              <a:rPr lang="en-US" sz="2000" dirty="0" smtClean="0"/>
              <a:t> </a:t>
            </a:r>
            <a:r>
              <a:rPr lang="en-US" sz="2200" b="1" dirty="0" smtClean="0"/>
              <a:t>if</a:t>
            </a:r>
            <a:r>
              <a:rPr lang="en-US" sz="2000" dirty="0" smtClean="0"/>
              <a:t> </a:t>
            </a:r>
            <a:r>
              <a:rPr lang="en-US" sz="2400" b="1" dirty="0" smtClean="0">
                <a:latin typeface="Arial" pitchFamily="34" charset="0"/>
              </a:rPr>
              <a:t>ongoing</a:t>
            </a:r>
            <a:r>
              <a:rPr lang="en-US" sz="2000" dirty="0" smtClean="0"/>
              <a:t> </a:t>
            </a:r>
            <a:r>
              <a:rPr lang="en-US" sz="2400" b="1" dirty="0" smtClean="0">
                <a:latin typeface="Arial" pitchFamily="34" charset="0"/>
              </a:rPr>
              <a:t>ischemia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Fluids </a:t>
            </a:r>
            <a:r>
              <a:rPr lang="en-US" sz="2400" b="1" dirty="0" smtClean="0">
                <a:latin typeface="Arial" pitchFamily="34" charset="0"/>
              </a:rPr>
              <a:t>first guided by CVP &amp; PAOP, </a:t>
            </a:r>
            <a:r>
              <a:rPr lang="en-US" sz="2400" b="1" dirty="0">
                <a:latin typeface="Arial" pitchFamily="34" charset="0"/>
              </a:rPr>
              <a:t>then cautious </a:t>
            </a:r>
            <a:r>
              <a:rPr lang="en-US" sz="2400" b="1" dirty="0" err="1">
                <a:latin typeface="Arial" pitchFamily="34" charset="0"/>
              </a:rPr>
              <a:t>pressors</a:t>
            </a: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 smtClean="0">
                <a:latin typeface="Arial" pitchFamily="34" charset="0"/>
              </a:rPr>
              <a:t>aortic </a:t>
            </a:r>
            <a:r>
              <a:rPr lang="en-US" sz="2400" b="1" dirty="0">
                <a:latin typeface="Arial" pitchFamily="34" charset="0"/>
              </a:rPr>
              <a:t>DIASTOLIC pressures drives coronary perfusion (DBP-PAOP = Coronary Perfusion Pressure</a:t>
            </a:r>
            <a:r>
              <a:rPr lang="en-US" sz="2400" b="1" dirty="0" smtClean="0">
                <a:latin typeface="Arial" pitchFamily="34" charset="0"/>
              </a:rPr>
              <a:t>) </a:t>
            </a:r>
            <a:r>
              <a:rPr lang="en-US" sz="2400" b="1" i="1" dirty="0" smtClean="0">
                <a:solidFill>
                  <a:srgbClr val="FF3300"/>
                </a:solidFill>
                <a:latin typeface="Arial" pitchFamily="34" charset="0"/>
              </a:rPr>
              <a:t>GOAL</a:t>
            </a:r>
            <a:r>
              <a:rPr lang="en-US" sz="2400" dirty="0" smtClean="0">
                <a:solidFill>
                  <a:srgbClr val="FF3300"/>
                </a:solidFill>
                <a:latin typeface="Arial" pitchFamily="34" charset="0"/>
              </a:rPr>
              <a:t> - Coronary PP &gt; 50 mm Hg</a:t>
            </a:r>
            <a:endParaRPr lang="en-US" sz="2400" dirty="0" smtClean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If </a:t>
            </a:r>
            <a:r>
              <a:rPr lang="en-US" sz="2400" b="1" dirty="0" err="1">
                <a:latin typeface="Arial" pitchFamily="34" charset="0"/>
              </a:rPr>
              <a:t>inotropes</a:t>
            </a:r>
            <a:r>
              <a:rPr lang="en-US" sz="2400" b="1" dirty="0">
                <a:latin typeface="Arial" pitchFamily="34" charset="0"/>
              </a:rPr>
              <a:t> and </a:t>
            </a:r>
            <a:r>
              <a:rPr lang="en-US" sz="2400" b="1" dirty="0" err="1">
                <a:latin typeface="Arial" pitchFamily="34" charset="0"/>
              </a:rPr>
              <a:t>vasopressors</a:t>
            </a:r>
            <a:r>
              <a:rPr lang="en-US" sz="2400" b="1" dirty="0">
                <a:latin typeface="Arial" pitchFamily="34" charset="0"/>
              </a:rPr>
              <a:t> fail, intra-aortic balloon pump</a:t>
            </a:r>
            <a:endParaRPr lang="en-US" b="1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Cardiogenic Shock</a:t>
            </a:r>
            <a:endParaRPr lang="en-US" sz="540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4419600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Preload augmentation</a:t>
            </a:r>
            <a:r>
              <a:rPr lang="en-US" smtClean="0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 - </a:t>
            </a:r>
            <a:r>
              <a:rPr lang="en-US" smtClean="0">
                <a:latin typeface="Arial" pitchFamily="34" charset="0"/>
                <a:cs typeface="Tahoma" pitchFamily="34" charset="0"/>
              </a:rPr>
              <a:t>Consider Fluids</a:t>
            </a:r>
          </a:p>
          <a:p>
            <a:pPr algn="l" rtl="0" eaLnBrk="1" hangingPunct="1"/>
            <a:r>
              <a:rPr lang="en-US" b="1" smtClean="0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Contractility</a:t>
            </a:r>
            <a:endParaRPr lang="en-US" b="1" smtClean="0">
              <a:latin typeface="Arial" pitchFamily="34" charset="0"/>
              <a:cs typeface="Tahoma" pitchFamily="34" charset="0"/>
            </a:endParaRP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dopamine</a:t>
            </a: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dobutamine</a:t>
            </a: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phosphodiesterase inhibitor</a:t>
            </a:r>
          </a:p>
          <a:p>
            <a:pPr algn="l" rtl="0" eaLnBrk="1" hangingPunct="1"/>
            <a:r>
              <a:rPr lang="en-US" b="1" smtClean="0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Afterload reduction</a:t>
            </a:r>
            <a:endParaRPr lang="en-US" b="1" smtClean="0">
              <a:latin typeface="Arial" pitchFamily="34" charset="0"/>
              <a:cs typeface="Tahoma" pitchFamily="34" charset="0"/>
            </a:endParaRP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nitroglycerin</a:t>
            </a: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dobutamine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19800" y="3581400"/>
          <a:ext cx="2590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3" imgW="1066680" imgH="1218960" progId="">
                  <p:embed/>
                </p:oleObj>
              </mc:Choice>
              <mc:Fallback>
                <p:oleObj name="Clip" r:id="rId3" imgW="1066680" imgH="12189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259080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uly 19, 1999 (2)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048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4400">
                <a:latin typeface="Corbel" pitchFamily="34" charset="0"/>
                <a:cs typeface="Tahoma" pitchFamily="34" charset="0"/>
              </a:rPr>
              <a:t>Intra-Aortic Balloon Pump</a:t>
            </a:r>
            <a:endParaRPr lang="en-US">
              <a:latin typeface="Corbel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Distributive Shock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667250"/>
          </a:xfrm>
        </p:spPr>
        <p:txBody>
          <a:bodyPr/>
          <a:lstStyle/>
          <a:p>
            <a:pPr algn="l" rtl="0" eaLnBrk="1" hangingPunct="1"/>
            <a:r>
              <a:rPr lang="en-US" b="1" i="1" smtClean="0">
                <a:latin typeface="Arial" pitchFamily="34" charset="0"/>
                <a:cs typeface="Tahoma" pitchFamily="34" charset="0"/>
              </a:rPr>
              <a:t>Types</a:t>
            </a:r>
            <a:endParaRPr lang="en-US" sz="2400" smtClean="0">
              <a:latin typeface="Arial" pitchFamily="34" charset="0"/>
              <a:cs typeface="Tahoma" pitchFamily="34" charset="0"/>
            </a:endParaRPr>
          </a:p>
          <a:p>
            <a:pPr lvl="1" algn="l" rtl="0" eaLnBrk="1" hangingPunct="1"/>
            <a:r>
              <a:rPr lang="en-US" sz="2400" smtClean="0">
                <a:latin typeface="Arial" pitchFamily="34" charset="0"/>
                <a:cs typeface="Tahoma" pitchFamily="34" charset="0"/>
              </a:rPr>
              <a:t>Sepsis</a:t>
            </a:r>
          </a:p>
          <a:p>
            <a:pPr lvl="1" algn="l" rtl="0" eaLnBrk="1" hangingPunct="1"/>
            <a:r>
              <a:rPr lang="en-US" sz="2400" smtClean="0">
                <a:latin typeface="Arial" pitchFamily="34" charset="0"/>
                <a:cs typeface="Tahoma" pitchFamily="34" charset="0"/>
              </a:rPr>
              <a:t>Anaphylactic</a:t>
            </a:r>
          </a:p>
          <a:p>
            <a:pPr lvl="1" algn="l" rtl="0" eaLnBrk="1" hangingPunct="1"/>
            <a:r>
              <a:rPr lang="en-US" sz="2400" smtClean="0">
                <a:latin typeface="Arial" pitchFamily="34" charset="0"/>
                <a:cs typeface="Tahoma" pitchFamily="34" charset="0"/>
              </a:rPr>
              <a:t>Acute adrenal insufficiency</a:t>
            </a:r>
          </a:p>
          <a:p>
            <a:pPr lvl="1" algn="l" rtl="0" eaLnBrk="1" hangingPunct="1"/>
            <a:r>
              <a:rPr lang="en-US" sz="2400" smtClean="0">
                <a:latin typeface="Arial" pitchFamily="34" charset="0"/>
                <a:cs typeface="Tahoma" pitchFamily="34" charset="0"/>
              </a:rPr>
              <a:t>Neurogenic</a:t>
            </a:r>
          </a:p>
          <a:p>
            <a:pPr algn="l" rtl="0" eaLnBrk="1" hangingPunct="1"/>
            <a:endParaRPr lang="en-US" sz="2400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b="1" i="1" smtClean="0">
                <a:latin typeface="Arial" pitchFamily="34" charset="0"/>
                <a:cs typeface="Tahoma" pitchFamily="34" charset="0"/>
              </a:rPr>
              <a:t>Signs</a:t>
            </a:r>
            <a:endParaRPr lang="en-US" sz="2400" smtClean="0">
              <a:latin typeface="Arial" pitchFamily="34" charset="0"/>
              <a:cs typeface="Tahoma" pitchFamily="34" charset="0"/>
            </a:endParaRPr>
          </a:p>
          <a:p>
            <a:pPr lvl="1" algn="l" rtl="0" eaLnBrk="1" hangingPunct="1"/>
            <a:r>
              <a:rPr lang="en-US" sz="2400" smtClean="0">
                <a:latin typeface="Arial" pitchFamily="34" charset="0"/>
                <a:cs typeface="Tahoma" pitchFamily="34" charset="0"/>
                <a:sym typeface="Symbol" pitchFamily="18" charset="2"/>
              </a:rPr>
              <a:t>± cardiac output</a:t>
            </a:r>
          </a:p>
          <a:p>
            <a:pPr lvl="1" algn="l" rtl="0" eaLnBrk="1" hangingPunct="1"/>
            <a:r>
              <a:rPr lang="en-US" sz="2400" smtClean="0">
                <a:latin typeface="Arial" pitchFamily="34" charset="0"/>
                <a:cs typeface="Tahoma" pitchFamily="34" charset="0"/>
                <a:sym typeface="Symbol" pitchFamily="18" charset="2"/>
              </a:rPr>
              <a:t> PAOP</a:t>
            </a:r>
          </a:p>
          <a:p>
            <a:pPr lvl="1" algn="l" rtl="0" eaLnBrk="1" hangingPunct="1"/>
            <a:r>
              <a:rPr lang="en-US" sz="2400" smtClean="0">
                <a:latin typeface="Arial" pitchFamily="34" charset="0"/>
                <a:cs typeface="Tahoma" pitchFamily="34" charset="0"/>
                <a:sym typeface="Wingdings" pitchFamily="2" charset="2"/>
              </a:rPr>
              <a:t>SVR</a:t>
            </a:r>
            <a:endParaRPr lang="en-US" sz="2400"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Management of Septic Shock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 smtClean="0">
                <a:cs typeface="Tahoma" pitchFamily="34" charset="0"/>
              </a:rPr>
              <a:t>Early goal directed therapy</a:t>
            </a:r>
          </a:p>
          <a:p>
            <a:pPr algn="l" rtl="0" eaLnBrk="1" hangingPunct="1"/>
            <a:r>
              <a:rPr lang="en-US" sz="2800" smtClean="0">
                <a:cs typeface="Tahoma" pitchFamily="34" charset="0"/>
              </a:rPr>
              <a:t>Identification of source of infection</a:t>
            </a:r>
          </a:p>
          <a:p>
            <a:pPr algn="l" rtl="0" eaLnBrk="1" hangingPunct="1"/>
            <a:r>
              <a:rPr lang="en-US" sz="2800" smtClean="0">
                <a:cs typeface="Tahoma" pitchFamily="34" charset="0"/>
              </a:rPr>
              <a:t>Broad Spectrum Antibiotics</a:t>
            </a:r>
          </a:p>
          <a:p>
            <a:pPr algn="l" rtl="0" eaLnBrk="1" hangingPunct="1"/>
            <a:r>
              <a:rPr lang="en-US" sz="2800" smtClean="0">
                <a:cs typeface="Tahoma" pitchFamily="34" charset="0"/>
              </a:rPr>
              <a:t>IV fluids </a:t>
            </a:r>
          </a:p>
          <a:p>
            <a:pPr algn="l" rtl="0" eaLnBrk="1" hangingPunct="1"/>
            <a:r>
              <a:rPr lang="en-US" sz="2800" smtClean="0">
                <a:cs typeface="Tahoma" pitchFamily="34" charset="0"/>
              </a:rPr>
              <a:t>Vasopressors</a:t>
            </a:r>
          </a:p>
          <a:p>
            <a:pPr algn="l" rtl="0" eaLnBrk="1" hangingPunct="1"/>
            <a:r>
              <a:rPr lang="en-US" sz="2800" smtClean="0">
                <a:cs typeface="Tahoma" pitchFamily="34" charset="0"/>
              </a:rPr>
              <a:t>Steroids ??</a:t>
            </a:r>
          </a:p>
          <a:p>
            <a:pPr algn="l" rtl="0" eaLnBrk="1" hangingPunct="1"/>
            <a:r>
              <a:rPr lang="en-US" sz="2800" smtClean="0">
                <a:cs typeface="Tahoma" pitchFamily="34" charset="0"/>
              </a:rPr>
              <a:t>Recombinant human activated protein C ( Xygris)</a:t>
            </a:r>
          </a:p>
          <a:p>
            <a:pPr algn="l" rtl="0" eaLnBrk="1" hangingPunct="1"/>
            <a:r>
              <a:rPr lang="en-US" sz="2800" smtClean="0">
                <a:cs typeface="Tahoma" pitchFamily="34" charset="0"/>
              </a:rPr>
              <a:t>Bicarbonate if pH &lt; 7.1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71500"/>
            <a:ext cx="8501063" cy="607218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12" t="37203" r="51660" b="24406"/>
          <a:stretch/>
        </p:blipFill>
        <p:spPr>
          <a:xfrm>
            <a:off x="1043608" y="1784350"/>
            <a:ext cx="7304244" cy="35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8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95" t="8958" r="8471" b="6862"/>
          <a:stretch/>
        </p:blipFill>
        <p:spPr>
          <a:xfrm>
            <a:off x="467544" y="692696"/>
            <a:ext cx="837466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41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err="1"/>
              <a:t>qSOFA</a:t>
            </a:r>
            <a:r>
              <a:rPr lang="en-US" b="1" dirty="0"/>
              <a:t> (Quick SOFA)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Respiratory </a:t>
            </a:r>
            <a:r>
              <a:rPr lang="en-US" dirty="0"/>
              <a:t>rate ≥22/min</a:t>
            </a:r>
          </a:p>
          <a:p>
            <a:pPr algn="l" rtl="0"/>
            <a:r>
              <a:rPr lang="en-US" dirty="0"/>
              <a:t>Altered mentation</a:t>
            </a:r>
          </a:p>
          <a:p>
            <a:pPr algn="l" rtl="0"/>
            <a:r>
              <a:rPr lang="en-US" dirty="0"/>
              <a:t>Systolic blood pressure ≤100 mm Hg</a:t>
            </a:r>
          </a:p>
        </p:txBody>
      </p:sp>
    </p:spTree>
    <p:extLst>
      <p:ext uri="{BB962C8B-B14F-4D97-AF65-F5344CB8AC3E}">
        <p14:creationId xmlns:p14="http://schemas.microsoft.com/office/powerpoint/2010/main" val="23471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Shock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cs typeface="Tahoma" pitchFamily="34" charset="0"/>
              </a:rPr>
              <a:t>Circulatory failure leading to inadequate perfusion and delivery of oxygen to vital organs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Blood Pressure is often used as an indirect estimator of tissue perfusion</a:t>
            </a:r>
          </a:p>
          <a:p>
            <a:pPr algn="l" rtl="0" eaLnBrk="1" hangingPunct="1"/>
            <a:r>
              <a:rPr lang="en-US" smtClean="0">
                <a:cs typeface="Tahoma" pitchFamily="34" charset="0"/>
              </a:rPr>
              <a:t>Oxygen delivery is an interaction of Cardiac Output, Blood Volume, Systemic Vascular Resistance</a:t>
            </a:r>
          </a:p>
          <a:p>
            <a:pPr algn="l" rtl="0" eaLnBrk="1" hangingPunct="1"/>
            <a:endParaRPr lang="ar-J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Terms and Definitions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dirty="0"/>
              <a:t>Sepsis is defined as life-threatening organ dysfunction caused by a dysregulated host response to infection.</a:t>
            </a:r>
          </a:p>
          <a:p>
            <a:pPr algn="l" rtl="0"/>
            <a:r>
              <a:rPr lang="en-US" sz="2000" dirty="0"/>
              <a:t>Organ dysfunction can be identified as an acute change in total SOFA score ≥2 points consequent to the infection</a:t>
            </a:r>
            <a:r>
              <a:rPr lang="en-US" sz="2000" dirty="0" smtClean="0"/>
              <a:t>.</a:t>
            </a:r>
            <a:endParaRPr lang="en-US" sz="2000" dirty="0"/>
          </a:p>
          <a:p>
            <a:pPr algn="l" rtl="0"/>
            <a:r>
              <a:rPr lang="en-US" sz="2000" dirty="0"/>
              <a:t>Septic shock is a subset of sepsis in which underlying circulatory and cellular/metabolic abnormalities are profound enough to substantially increase mortality.</a:t>
            </a:r>
          </a:p>
          <a:p>
            <a:pPr algn="l" rtl="0"/>
            <a:r>
              <a:rPr lang="en-US" sz="2000" dirty="0"/>
              <a:t>Patients with septic shock can be identified with a clinical construct of sepsis with persisting hypotension requiring vasopressors to maintain MAP ≥65 mm Hg and having a serum lactate level &gt;2 </a:t>
            </a:r>
            <a:r>
              <a:rPr lang="en-US" sz="2000" dirty="0" err="1"/>
              <a:t>mmol</a:t>
            </a:r>
            <a:r>
              <a:rPr lang="en-US" sz="2000" dirty="0"/>
              <a:t>/L (18 mg/</a:t>
            </a:r>
            <a:r>
              <a:rPr lang="en-US" sz="2000" dirty="0" err="1"/>
              <a:t>dL</a:t>
            </a:r>
            <a:r>
              <a:rPr lang="en-US" sz="2000" dirty="0"/>
              <a:t>) despite adequate volume resuscitation. With these criteria, hospital mortality is in excess of 40%.</a:t>
            </a:r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5520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Steroid Use in Sepsis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b="1" smtClean="0">
                <a:latin typeface="Arial" pitchFamily="34" charset="0"/>
                <a:cs typeface="Tahoma" pitchFamily="34" charset="0"/>
              </a:rPr>
              <a:t>Refractory shock 200-300 mg/day of hydrocortisone in divided doses for 7 days </a:t>
            </a:r>
          </a:p>
          <a:p>
            <a:pPr algn="l" rtl="0" eaLnBrk="1" hangingPunct="1"/>
            <a:r>
              <a:rPr lang="en-US" b="1" smtClean="0">
                <a:latin typeface="Arial" pitchFamily="34" charset="0"/>
                <a:cs typeface="Tahoma" pitchFamily="34" charset="0"/>
              </a:rPr>
              <a:t>ACTH test</a:t>
            </a:r>
          </a:p>
          <a:p>
            <a:pPr algn="l" rtl="0" eaLnBrk="1" hangingPunct="1"/>
            <a:r>
              <a:rPr lang="en-US" b="1" smtClean="0">
                <a:latin typeface="Arial" pitchFamily="34" charset="0"/>
                <a:cs typeface="Tahoma" pitchFamily="34" charset="0"/>
              </a:rPr>
              <a:t>Once septic shock resolves, taper dose </a:t>
            </a:r>
          </a:p>
          <a:p>
            <a:pPr algn="l" rtl="0" eaLnBrk="1" hangingPunct="1"/>
            <a:r>
              <a:rPr lang="en-US" b="1" smtClean="0">
                <a:latin typeface="Arial" pitchFamily="34" charset="0"/>
                <a:cs typeface="Tahoma" pitchFamily="34" charset="0"/>
              </a:rPr>
              <a:t>Add fludrocortisone 50 </a:t>
            </a:r>
            <a:r>
              <a:rPr lang="en-US" b="1" smtClean="0">
                <a:latin typeface="Arial" pitchFamily="34" charset="0"/>
                <a:cs typeface="Tahoma" pitchFamily="34" charset="0"/>
                <a:sym typeface="Symbol" pitchFamily="18" charset="2"/>
              </a:rPr>
              <a:t>g po q day</a:t>
            </a:r>
            <a:endParaRPr lang="en-US" b="1"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Sepsis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42672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4000" b="1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Fluids</a:t>
            </a:r>
          </a:p>
          <a:p>
            <a:pPr algn="ctr" rtl="0" eaLnBrk="1" hangingPunct="1">
              <a:lnSpc>
                <a:spcPct val="90000"/>
              </a:lnSpc>
            </a:pPr>
            <a:r>
              <a:rPr lang="en-US" sz="4000" b="1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Correct the cause</a:t>
            </a:r>
            <a:endParaRPr lang="en-US" smtClean="0">
              <a:solidFill>
                <a:srgbClr val="FF3300"/>
              </a:solidFill>
              <a:latin typeface="Arial" pitchFamily="34" charset="0"/>
              <a:cs typeface="Tahoma" pitchFamily="34" charset="0"/>
            </a:endParaRPr>
          </a:p>
          <a:p>
            <a:pPr algn="ctr" rtl="0" eaLnBrk="1" hangingPunct="1"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Tahoma" pitchFamily="34" charset="0"/>
              </a:rPr>
              <a:t>Antibiotics</a:t>
            </a:r>
          </a:p>
          <a:p>
            <a:pPr algn="ctr" rtl="0" eaLnBrk="1" hangingPunct="1"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Tahoma" pitchFamily="34" charset="0"/>
              </a:rPr>
              <a:t>Debridement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4000" b="1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Vasopressors</a:t>
            </a:r>
            <a:endParaRPr lang="en-US" sz="3600" smtClean="0">
              <a:solidFill>
                <a:srgbClr val="FF3300"/>
              </a:solidFill>
              <a:latin typeface="Arial" pitchFamily="34" charset="0"/>
              <a:cs typeface="Tahoma" pitchFamily="34" charset="0"/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Tahoma" pitchFamily="34" charset="0"/>
              </a:rPr>
              <a:t>Phenylephrine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Tahoma" pitchFamily="34" charset="0"/>
              </a:rPr>
              <a:t>Levophed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 advAuto="1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447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Adrenal Crisis </a:t>
            </a:r>
            <a:b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</a:b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 Distributive Shock</a:t>
            </a:r>
            <a:endParaRPr lang="en-US" sz="480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495800"/>
          </a:xfrm>
        </p:spPr>
        <p:txBody>
          <a:bodyPr/>
          <a:lstStyle/>
          <a:p>
            <a:pPr algn="l" rtl="0" eaLnBrk="1" hangingPunct="1"/>
            <a:r>
              <a:rPr lang="en-US" b="1" i="1" smtClean="0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Causes</a:t>
            </a:r>
            <a:endParaRPr lang="en-US" smtClean="0">
              <a:solidFill>
                <a:schemeClr val="tx2"/>
              </a:solidFill>
              <a:latin typeface="Arial" pitchFamily="34" charset="0"/>
              <a:cs typeface="Tahoma" pitchFamily="34" charset="0"/>
            </a:endParaRP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Autoimmune adrenalitis</a:t>
            </a: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Adrenal apoplexy = B hemorrhage or infarct</a:t>
            </a: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heparin may predispose</a:t>
            </a:r>
          </a:p>
          <a:p>
            <a:pPr lvl="1" algn="l" rtl="0" eaLnBrk="1" hangingPunct="1"/>
            <a:endParaRPr lang="en-US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Steroids may be lifesaving in the patient who is unresponsive to fluids, inotropic, and vasopressor support.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Summary</a:t>
            </a:r>
            <a:endParaRPr lang="en-US" sz="54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  <a:solidFill>
            <a:schemeClr val="tx1"/>
          </a:solidFill>
        </p:spPr>
        <p:txBody>
          <a:bodyPr/>
          <a:lstStyle/>
          <a:p>
            <a:pPr algn="ctr" rtl="0" eaLnBrk="1" hangingPunct="1">
              <a:buFontTx/>
              <a:buNone/>
            </a:pPr>
            <a:r>
              <a:rPr lang="en-US" sz="2400" b="1" u="sng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Type			PAOP		C.O.		SVR</a:t>
            </a:r>
          </a:p>
          <a:p>
            <a:pPr algn="l" rtl="0" eaLnBrk="1" hangingPunct="1">
              <a:buFontTx/>
              <a:buNone/>
            </a:pPr>
            <a:endParaRPr lang="en-US" sz="2400" smtClean="0">
              <a:solidFill>
                <a:schemeClr val="bg1"/>
              </a:solidFill>
              <a:latin typeface="Arial" pitchFamily="34" charset="0"/>
              <a:cs typeface="Tahoma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HYPOVOLEMIC	    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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		   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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		    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</a:t>
            </a:r>
            <a:endParaRPr lang="en-US" sz="2400" smtClean="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>
              <a:buFontTx/>
              <a:buNone/>
            </a:pPr>
            <a:endParaRPr lang="en-US" sz="2400" smtClean="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CARDIOGENIC	   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 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		   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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		    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</a:t>
            </a:r>
            <a:endParaRPr lang="en-US" sz="2400" smtClean="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>
              <a:buFontTx/>
              <a:buNone/>
            </a:pPr>
            <a:endParaRPr lang="en-US" sz="2400" smtClean="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DISTRIBUTIVE	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 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or N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	 varies	     </a:t>
            </a:r>
            <a:endParaRPr lang="en-US" sz="2400" smtClean="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>
              <a:buFontTx/>
              <a:buNone/>
            </a:pPr>
            <a:endParaRPr lang="en-US" sz="2400" smtClean="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OBSTRUCTIVE	    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		    		     </a:t>
            </a:r>
            <a:endParaRPr lang="en-US" sz="2400" smtClean="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050" descr="July 19, 1999 (6)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5888"/>
            <a:ext cx="6858000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thank_u_languag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4857750"/>
            <a:ext cx="7000875" cy="2000250"/>
          </a:xfrm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864393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Vasopressors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Tahoma" pitchFamily="34" charset="0"/>
              </a:rPr>
              <a:t>Assure adequate fluid volume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Tahoma" pitchFamily="34" charset="0"/>
              </a:rPr>
              <a:t>Administer via CVL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Tahoma" pitchFamily="34" charset="0"/>
              </a:rPr>
              <a:t>Do not use dopamine for renal protection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Tahoma" pitchFamily="34" charset="0"/>
              </a:rPr>
              <a:t>Requires arterial line placement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Vasopressin: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Tahoma" pitchFamily="34" charset="0"/>
              </a:rPr>
              <a:t>Refractory shock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Tahoma" pitchFamily="34" charset="0"/>
              </a:rPr>
              <a:t>Infusion rate 0.01 – 0.04 Units/min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Vasopressor Agents?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</a:rPr>
              <a:t>Augments contractility, after preload established, thus improving cardiac output.</a:t>
            </a:r>
          </a:p>
          <a:p>
            <a:pPr algn="l" rtl="0" eaLnBrk="1" hangingPunct="1"/>
            <a:endParaRPr lang="en-US" sz="2800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</a:rPr>
              <a:t>Risk tachycardia and increased myocardial oxygen consumption if used too soon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800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</a:rPr>
              <a:t> increased C.I. improves global perfusion</a:t>
            </a:r>
            <a:endParaRPr lang="en-US"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Vasopressors &amp; Inotropic Agents</a:t>
            </a:r>
            <a:endParaRPr lang="en-US" sz="480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362200"/>
            <a:ext cx="3813175" cy="3200400"/>
          </a:xfrm>
        </p:spPr>
        <p:txBody>
          <a:bodyPr/>
          <a:lstStyle/>
          <a:p>
            <a:pPr algn="l" rtl="0" eaLnBrk="1" hangingPunct="1"/>
            <a:r>
              <a:rPr lang="en-US" sz="3200" smtClean="0">
                <a:latin typeface="Arial" pitchFamily="34" charset="0"/>
                <a:cs typeface="Tahoma" pitchFamily="34" charset="0"/>
              </a:rPr>
              <a:t>Dopamine</a:t>
            </a:r>
          </a:p>
          <a:p>
            <a:pPr algn="l" rtl="0" eaLnBrk="1" hangingPunct="1"/>
            <a:endParaRPr lang="en-US" sz="3200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3200" smtClean="0">
                <a:latin typeface="Arial" pitchFamily="34" charset="0"/>
                <a:cs typeface="Tahoma" pitchFamily="34" charset="0"/>
              </a:rPr>
              <a:t>Dobutamine</a:t>
            </a:r>
            <a:endParaRPr lang="en-US" sz="2400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endParaRPr lang="en-US" sz="2400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endParaRPr lang="en-US" smtClean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62200"/>
            <a:ext cx="3813175" cy="3581400"/>
          </a:xfrm>
        </p:spPr>
        <p:txBody>
          <a:bodyPr/>
          <a:lstStyle/>
          <a:p>
            <a:pPr algn="l" rtl="0" eaLnBrk="1" hangingPunct="1"/>
            <a:r>
              <a:rPr lang="en-US" sz="3200" smtClean="0">
                <a:latin typeface="Arial" pitchFamily="34" charset="0"/>
                <a:cs typeface="Tahoma" pitchFamily="34" charset="0"/>
              </a:rPr>
              <a:t>Norepinephrine</a:t>
            </a:r>
          </a:p>
          <a:p>
            <a:pPr algn="l" rtl="0" eaLnBrk="1" hangingPunct="1"/>
            <a:endParaRPr lang="en-US" sz="3200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3200" smtClean="0">
                <a:latin typeface="Arial" pitchFamily="34" charset="0"/>
                <a:cs typeface="Tahoma" pitchFamily="34" charset="0"/>
              </a:rPr>
              <a:t>Epinephrine</a:t>
            </a:r>
          </a:p>
          <a:p>
            <a:pPr algn="l" rtl="0" eaLnBrk="1" hangingPunct="1"/>
            <a:endParaRPr lang="en-US" sz="3200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3200" smtClean="0">
                <a:latin typeface="Arial" pitchFamily="34" charset="0"/>
                <a:cs typeface="Tahoma" pitchFamily="34" charset="0"/>
              </a:rPr>
              <a:t>Amrinone</a:t>
            </a:r>
            <a:endParaRPr lang="en-US" sz="2400"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Hypotension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3600" b="1" smtClean="0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In Adults:</a:t>
            </a:r>
          </a:p>
          <a:p>
            <a:pPr lvl="1" algn="l" rtl="0" eaLnBrk="1" hangingPunct="1"/>
            <a:r>
              <a:rPr lang="en-US" b="1" smtClean="0">
                <a:latin typeface="Arial" pitchFamily="34" charset="0"/>
                <a:cs typeface="Tahoma" pitchFamily="34" charset="0"/>
              </a:rPr>
              <a:t>systolic BP </a:t>
            </a:r>
            <a:r>
              <a:rPr lang="en-US" b="1" smtClean="0">
                <a:latin typeface="Arial" pitchFamily="34" charset="0"/>
                <a:cs typeface="Tahoma" pitchFamily="34" charset="0"/>
                <a:sym typeface="Symbol" pitchFamily="18" charset="2"/>
              </a:rPr>
              <a:t> 90 mm Hg</a:t>
            </a:r>
          </a:p>
          <a:p>
            <a:pPr lvl="1" algn="l" rtl="0" eaLnBrk="1" hangingPunct="1"/>
            <a:endParaRPr lang="en-US" b="1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lvl="1" algn="l" rtl="0" eaLnBrk="1" hangingPunct="1"/>
            <a:r>
              <a:rPr lang="en-US" b="1" smtClean="0">
                <a:latin typeface="Arial" pitchFamily="34" charset="0"/>
                <a:cs typeface="Tahoma" pitchFamily="34" charset="0"/>
                <a:sym typeface="Symbol" pitchFamily="18" charset="2"/>
              </a:rPr>
              <a:t>mean arterial pressure  60 mm Hg</a:t>
            </a:r>
          </a:p>
          <a:p>
            <a:pPr lvl="1" algn="l" rtl="0" eaLnBrk="1" hangingPunct="1"/>
            <a:endParaRPr lang="en-US" b="1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lvl="1" algn="l" rtl="0" eaLnBrk="1" hangingPunct="1"/>
            <a:r>
              <a:rPr lang="en-US" b="1" smtClean="0">
                <a:latin typeface="Arial" pitchFamily="34" charset="0"/>
                <a:cs typeface="Tahoma" pitchFamily="34" charset="0"/>
                <a:sym typeface="Wingdings" pitchFamily="2" charset="2"/>
              </a:rPr>
              <a:t> systolic BP &gt; 40 mm Hg from the patient’s baseline pressure</a:t>
            </a:r>
            <a:endParaRPr lang="en-US" b="1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endParaRPr lang="ar-J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Dopamine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</a:rPr>
              <a:t>Low dose (0.5 - 2 </a:t>
            </a:r>
            <a:r>
              <a:rPr lang="en-US" sz="2800" smtClean="0">
                <a:latin typeface="Arial" pitchFamily="34" charset="0"/>
                <a:cs typeface="Tahoma" pitchFamily="34" charset="0"/>
                <a:sym typeface="Symbol" pitchFamily="18" charset="2"/>
              </a:rPr>
              <a:t>g/kg/min) = dopaminergic</a:t>
            </a:r>
          </a:p>
          <a:p>
            <a:pPr algn="l" rtl="0" eaLnBrk="1" hangingPunct="1"/>
            <a:endParaRPr lang="en-US" sz="2800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  <a:sym typeface="Symbol" pitchFamily="18" charset="2"/>
              </a:rPr>
              <a:t>Moderate dose (3-10 g/kg/min) = -effects</a:t>
            </a:r>
          </a:p>
          <a:p>
            <a:pPr algn="l" rtl="0" eaLnBrk="1" hangingPunct="1"/>
            <a:endParaRPr lang="en-US" sz="2800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  <a:sym typeface="Symbol" pitchFamily="18" charset="2"/>
              </a:rPr>
              <a:t>High dose (&gt; 10 g/kg/min) = -effects</a:t>
            </a:r>
          </a:p>
          <a:p>
            <a:pPr algn="l" rtl="0" eaLnBrk="1" hangingPunct="1"/>
            <a:endParaRPr lang="en-US" sz="2800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  <a:sym typeface="Symbol" pitchFamily="18" charset="2"/>
              </a:rPr>
              <a:t>SIDE EFFECTS</a:t>
            </a: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  <a:sym typeface="Symbol" pitchFamily="18" charset="2"/>
              </a:rPr>
              <a:t>tachycardia</a:t>
            </a:r>
          </a:p>
          <a:p>
            <a:pPr lvl="1" algn="l" rtl="0" eaLnBrk="1" hangingPunct="1"/>
            <a:r>
              <a:rPr lang="en-US" smtClean="0">
                <a:latin typeface="Arial" pitchFamily="34" charset="0"/>
                <a:cs typeface="Tahoma" pitchFamily="34" charset="0"/>
                <a:sym typeface="Symbol" pitchFamily="18" charset="2"/>
              </a:rPr>
              <a:t>&gt; 20 g/kg/min  to norepinephrine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Dobutamine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53400" cy="4438650"/>
          </a:xfrm>
        </p:spPr>
        <p:txBody>
          <a:bodyPr>
            <a:normAutofit lnSpcReduction="10000"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>
                <a:latin typeface="Arial" pitchFamily="34" charset="0"/>
                <a:sym typeface="Symbol" pitchFamily="18" charset="2"/>
              </a:rPr>
              <a:t>-agonist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800" dirty="0">
              <a:latin typeface="Arial" pitchFamily="34" charset="0"/>
              <a:sym typeface="Symbol" pitchFamily="18" charset="2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>
                <a:latin typeface="Arial" pitchFamily="34" charset="0"/>
                <a:sym typeface="Symbol" pitchFamily="18" charset="2"/>
              </a:rPr>
              <a:t>5 - 20 g/kg/min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800" dirty="0">
              <a:latin typeface="Arial" pitchFamily="34" charset="0"/>
              <a:sym typeface="Symbol" pitchFamily="18" charset="2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>
                <a:latin typeface="Arial" pitchFamily="34" charset="0"/>
                <a:sym typeface="Symbol" pitchFamily="18" charset="2"/>
              </a:rPr>
              <a:t>potent </a:t>
            </a:r>
            <a:r>
              <a:rPr lang="en-US" sz="2800" dirty="0" err="1">
                <a:latin typeface="Arial" pitchFamily="34" charset="0"/>
                <a:sym typeface="Symbol" pitchFamily="18" charset="2"/>
              </a:rPr>
              <a:t>inotrope</a:t>
            </a:r>
            <a:r>
              <a:rPr lang="en-US" sz="2800" dirty="0">
                <a:latin typeface="Arial" pitchFamily="34" charset="0"/>
                <a:sym typeface="Symbol" pitchFamily="18" charset="2"/>
              </a:rPr>
              <a:t>, variable </a:t>
            </a:r>
            <a:r>
              <a:rPr lang="en-US" sz="2800" dirty="0" err="1">
                <a:latin typeface="Arial" pitchFamily="34" charset="0"/>
                <a:sym typeface="Symbol" pitchFamily="18" charset="2"/>
              </a:rPr>
              <a:t>chronotrope</a:t>
            </a:r>
            <a:endParaRPr lang="en-US" sz="2800" dirty="0">
              <a:latin typeface="Arial" pitchFamily="34" charset="0"/>
              <a:sym typeface="Symbol" pitchFamily="18" charset="2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800" dirty="0">
              <a:latin typeface="Arial" pitchFamily="34" charset="0"/>
              <a:sym typeface="Symbol" pitchFamily="18" charset="2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>
                <a:latin typeface="Arial" pitchFamily="34" charset="0"/>
                <a:sym typeface="Symbol" pitchFamily="18" charset="2"/>
              </a:rPr>
              <a:t>caution in hypotension (inadequate volume) may precipitate tachycardia or worsen hypotension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Norepinephrine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</a:rPr>
              <a:t>Potent </a:t>
            </a:r>
            <a:r>
              <a:rPr lang="en-US" sz="2800" smtClean="0">
                <a:latin typeface="Arial" pitchFamily="34" charset="0"/>
                <a:cs typeface="Tahoma" pitchFamily="34" charset="0"/>
                <a:sym typeface="Symbol" pitchFamily="18" charset="2"/>
              </a:rPr>
              <a:t>-adrenergic vasopressor</a:t>
            </a:r>
          </a:p>
          <a:p>
            <a:pPr algn="l" rtl="0" eaLnBrk="1" hangingPunct="1"/>
            <a:endParaRPr lang="en-US" sz="2800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  <a:sym typeface="Symbol" pitchFamily="18" charset="2"/>
              </a:rPr>
              <a:t>Some -adrenergic, inotropic, chronotropic</a:t>
            </a:r>
          </a:p>
          <a:p>
            <a:pPr algn="l" rtl="0" eaLnBrk="1" hangingPunct="1"/>
            <a:endParaRPr lang="en-US" sz="2800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  <a:sym typeface="Symbol" pitchFamily="18" charset="2"/>
              </a:rPr>
              <a:t>Dose 1 - 100 g/min</a:t>
            </a:r>
          </a:p>
          <a:p>
            <a:pPr algn="l" rtl="0" eaLnBrk="1" hangingPunct="1">
              <a:buFontTx/>
              <a:buNone/>
            </a:pPr>
            <a:endParaRPr lang="en-US" sz="2800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  <a:sym typeface="Symbol" pitchFamily="18" charset="2"/>
              </a:rPr>
              <a:t>Unproven effect with low-dose dopamine to protect renal and mesenteric flow.</a:t>
            </a:r>
            <a:endParaRPr lang="en-US"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Epinephrine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  <a:sym typeface="Symbol" pitchFamily="18" charset="2"/>
              </a:rPr>
              <a:t>- and -adrenergic effects</a:t>
            </a:r>
          </a:p>
          <a:p>
            <a:pPr algn="l" rtl="0" eaLnBrk="1" hangingPunct="1"/>
            <a:endParaRPr lang="en-US" sz="2800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  <a:sym typeface="Symbol" pitchFamily="18" charset="2"/>
              </a:rPr>
              <a:t>potent inotrope and chronotrope</a:t>
            </a:r>
          </a:p>
          <a:p>
            <a:pPr algn="l" rtl="0" eaLnBrk="1" hangingPunct="1"/>
            <a:endParaRPr lang="en-US" sz="2800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  <a:sym typeface="Symbol" pitchFamily="18" charset="2"/>
              </a:rPr>
              <a:t>dose 1 - 10 g/min</a:t>
            </a:r>
          </a:p>
          <a:p>
            <a:pPr algn="l" rtl="0" eaLnBrk="1" hangingPunct="1">
              <a:buFontTx/>
              <a:buNone/>
            </a:pPr>
            <a:endParaRPr lang="en-US" sz="2800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 smtClean="0">
                <a:latin typeface="Arial" pitchFamily="34" charset="0"/>
                <a:cs typeface="Tahoma" pitchFamily="34" charset="0"/>
                <a:sym typeface="Symbol" pitchFamily="18" charset="2"/>
              </a:rPr>
              <a:t>increases myocardial oxygen consumption particularly in coronary heart disease</a:t>
            </a:r>
            <a:endParaRPr lang="en-US"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Amrinone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029200"/>
          </a:xfrm>
        </p:spPr>
        <p:txBody>
          <a:bodyPr>
            <a:normAutofit lnSpcReduction="10000"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 err="1">
                <a:latin typeface="Arial" pitchFamily="34" charset="0"/>
              </a:rPr>
              <a:t>Phosphodiesterase</a:t>
            </a:r>
            <a:r>
              <a:rPr lang="en-US" sz="2400" b="1" dirty="0">
                <a:latin typeface="Arial" pitchFamily="34" charset="0"/>
              </a:rPr>
              <a:t> inhibitor, positive </a:t>
            </a:r>
            <a:r>
              <a:rPr lang="en-US" sz="2400" b="1" dirty="0" err="1">
                <a:latin typeface="Arial" pitchFamily="34" charset="0"/>
              </a:rPr>
              <a:t>inotropic</a:t>
            </a:r>
            <a:r>
              <a:rPr lang="en-US" sz="2400" b="1" dirty="0">
                <a:latin typeface="Arial" pitchFamily="34" charset="0"/>
              </a:rPr>
              <a:t> and </a:t>
            </a:r>
            <a:r>
              <a:rPr lang="en-US" sz="2400" b="1" dirty="0" err="1">
                <a:latin typeface="Arial" pitchFamily="34" charset="0"/>
              </a:rPr>
              <a:t>vasodilatory</a:t>
            </a:r>
            <a:r>
              <a:rPr lang="en-US" sz="2400" b="1" dirty="0">
                <a:latin typeface="Arial" pitchFamily="34" charset="0"/>
              </a:rPr>
              <a:t> effects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increased cardiac stroke output without an increase in cardiac stroke work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most often added with </a:t>
            </a:r>
            <a:r>
              <a:rPr lang="en-US" sz="2400" b="1" dirty="0" err="1">
                <a:latin typeface="Arial" pitchFamily="34" charset="0"/>
              </a:rPr>
              <a:t>dobutamine</a:t>
            </a:r>
            <a:r>
              <a:rPr lang="en-US" sz="2400" b="1" dirty="0">
                <a:latin typeface="Arial" pitchFamily="34" charset="0"/>
              </a:rPr>
              <a:t> as a second agent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load dose = 0.75 -1.5 mg/kg </a:t>
            </a:r>
            <a:r>
              <a:rPr lang="en-US" sz="2400" b="1" dirty="0">
                <a:latin typeface="Arial" pitchFamily="34" charset="0"/>
                <a:sym typeface="Symbol" pitchFamily="18" charset="2"/>
              </a:rPr>
              <a:t> 5 - 10 g/kg/min drip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main side-effect - thrombocytopenia</a:t>
            </a:r>
            <a:endParaRPr lang="en-US" sz="2800" b="1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JO" b="1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Pathophysiology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latin typeface="Arial" pitchFamily="34" charset="0"/>
                <a:cs typeface="Tahoma" pitchFamily="34" charset="0"/>
              </a:rPr>
              <a:t>ATP + H</a:t>
            </a:r>
            <a:r>
              <a:rPr lang="en-US" baseline="-25000" smtClean="0">
                <a:latin typeface="Arial" pitchFamily="34" charset="0"/>
                <a:cs typeface="Tahoma" pitchFamily="34" charset="0"/>
              </a:rPr>
              <a:t>2</a:t>
            </a:r>
            <a:r>
              <a:rPr lang="en-US" smtClean="0">
                <a:latin typeface="Arial" pitchFamily="34" charset="0"/>
                <a:cs typeface="Tahoma" pitchFamily="34" charset="0"/>
              </a:rPr>
              <a:t>O </a:t>
            </a:r>
            <a:r>
              <a:rPr lang="en-US" smtClean="0">
                <a:latin typeface="Arial" pitchFamily="34" charset="0"/>
                <a:cs typeface="Tahoma" pitchFamily="34" charset="0"/>
                <a:sym typeface="Symbol" pitchFamily="18" charset="2"/>
              </a:rPr>
              <a:t> ADP + P</a:t>
            </a:r>
            <a:r>
              <a:rPr lang="en-US" baseline="-25000" smtClean="0">
                <a:latin typeface="Arial" pitchFamily="34" charset="0"/>
                <a:cs typeface="Tahoma" pitchFamily="34" charset="0"/>
                <a:sym typeface="Symbol" pitchFamily="18" charset="2"/>
              </a:rPr>
              <a:t>i</a:t>
            </a:r>
            <a:r>
              <a:rPr lang="en-US" smtClean="0">
                <a:latin typeface="Arial" pitchFamily="34" charset="0"/>
                <a:cs typeface="Tahoma" pitchFamily="34" charset="0"/>
                <a:sym typeface="Symbol" pitchFamily="18" charset="2"/>
              </a:rPr>
              <a:t> + </a:t>
            </a:r>
            <a:r>
              <a:rPr lang="en-US" b="1" u="sng" smtClean="0">
                <a:latin typeface="Arial" pitchFamily="34" charset="0"/>
                <a:cs typeface="Tahoma" pitchFamily="34" charset="0"/>
                <a:sym typeface="Symbol" pitchFamily="18" charset="2"/>
              </a:rPr>
              <a:t>H</a:t>
            </a:r>
            <a:r>
              <a:rPr lang="en-US" b="1" baseline="30000" smtClean="0">
                <a:latin typeface="Arial" pitchFamily="34" charset="0"/>
                <a:cs typeface="Tahoma" pitchFamily="34" charset="0"/>
                <a:sym typeface="Symbol" pitchFamily="18" charset="2"/>
              </a:rPr>
              <a:t>+</a:t>
            </a:r>
            <a:r>
              <a:rPr lang="en-US" smtClean="0">
                <a:latin typeface="Arial" pitchFamily="34" charset="0"/>
                <a:cs typeface="Tahoma" pitchFamily="34" charset="0"/>
                <a:sym typeface="Symbol" pitchFamily="18" charset="2"/>
              </a:rPr>
              <a:t> + Energy</a:t>
            </a:r>
          </a:p>
          <a:p>
            <a:pPr algn="ctr" eaLnBrk="1" hangingPunct="1">
              <a:buFontTx/>
              <a:buNone/>
            </a:pPr>
            <a:endParaRPr lang="en-US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r>
              <a:rPr lang="en-US" sz="3200" smtClean="0">
                <a:latin typeface="Arial" pitchFamily="34" charset="0"/>
                <a:cs typeface="Tahoma" pitchFamily="34" charset="0"/>
              </a:rPr>
              <a:t>Acidosis results from the accumulation of acid when during anaerobic metabolism the creation of ATP from ADP is slowed.</a:t>
            </a:r>
          </a:p>
          <a:p>
            <a:pPr algn="ctr" eaLnBrk="1" hangingPunct="1">
              <a:buFontTx/>
              <a:buNone/>
            </a:pPr>
            <a:endParaRPr lang="en-US" sz="3200" smtClean="0">
              <a:latin typeface="Arial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200" smtClean="0">
                <a:latin typeface="Arial" pitchFamily="34" charset="0"/>
                <a:cs typeface="Tahoma" pitchFamily="34" charset="0"/>
                <a:sym typeface="Symbol" pitchFamily="18" charset="2"/>
              </a:rPr>
              <a:t>H</a:t>
            </a:r>
            <a:r>
              <a:rPr lang="en-US" sz="3200" baseline="30000" smtClean="0">
                <a:latin typeface="Arial" pitchFamily="34" charset="0"/>
                <a:cs typeface="Tahoma" pitchFamily="34" charset="0"/>
                <a:sym typeface="Symbol" pitchFamily="18" charset="2"/>
              </a:rPr>
              <a:t>+ </a:t>
            </a:r>
            <a:r>
              <a:rPr lang="en-US" sz="3200" smtClean="0">
                <a:latin typeface="Arial" pitchFamily="34" charset="0"/>
                <a:cs typeface="Tahoma" pitchFamily="34" charset="0"/>
                <a:sym typeface="Symbol" pitchFamily="18" charset="2"/>
              </a:rPr>
              <a:t>shift extracellularly and a metabolic acidosis develops</a:t>
            </a:r>
            <a:endParaRPr lang="en-US" baseline="30000" smtClean="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ctr" eaLnBrk="1" hangingPunct="1"/>
            <a:endParaRPr lang="ar-J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JO" b="1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Pathophysiology</a:t>
            </a: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 (2)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ATP production fails, the Na</a:t>
            </a:r>
            <a:r>
              <a:rPr lang="en-US" baseline="30000" smtClean="0">
                <a:latin typeface="Arial" pitchFamily="34" charset="0"/>
                <a:cs typeface="Tahoma" pitchFamily="34" charset="0"/>
              </a:rPr>
              <a:t>+</a:t>
            </a:r>
            <a:r>
              <a:rPr lang="en-US" smtClean="0">
                <a:latin typeface="Arial" pitchFamily="34" charset="0"/>
                <a:cs typeface="Tahoma" pitchFamily="34" charset="0"/>
              </a:rPr>
              <a:t>/K</a:t>
            </a:r>
            <a:r>
              <a:rPr lang="en-US" baseline="30000" smtClean="0">
                <a:latin typeface="Arial" pitchFamily="34" charset="0"/>
                <a:cs typeface="Tahoma" pitchFamily="34" charset="0"/>
              </a:rPr>
              <a:t>+</a:t>
            </a:r>
            <a:r>
              <a:rPr lang="en-US" smtClean="0">
                <a:latin typeface="Arial" pitchFamily="34" charset="0"/>
                <a:cs typeface="Tahoma" pitchFamily="34" charset="0"/>
              </a:rPr>
              <a:t> pump fails resulting in the inability to correct the cell electronic potential. 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Cell swelling occurs leading to rupture and death.</a:t>
            </a:r>
          </a:p>
          <a:p>
            <a:pPr algn="l" rtl="0" eaLnBrk="1" hangingPunct="1"/>
            <a:r>
              <a:rPr lang="en-US" smtClean="0">
                <a:latin typeface="Arial" pitchFamily="34" charset="0"/>
                <a:cs typeface="Tahoma" pitchFamily="34" charset="0"/>
              </a:rPr>
              <a:t>Oxidative Phosphorylation stops &amp; anaerobic metabolism begins leading to lactic acid production.</a:t>
            </a:r>
          </a:p>
          <a:p>
            <a:pPr algn="l" rtl="0" eaLnBrk="1" hangingPunct="1"/>
            <a:endParaRPr lang="ar-J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O</a:t>
            </a:r>
            <a:r>
              <a:rPr lang="en-US" b="1" baseline="-25000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2</a:t>
            </a:r>
            <a:r>
              <a:rPr lang="en-US" b="1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 Delivery</a:t>
            </a:r>
            <a:r>
              <a:rPr lang="en-US" smtClean="0">
                <a:latin typeface="Arial" pitchFamily="34" charset="0"/>
                <a:cs typeface="Tahoma" pitchFamily="34" charset="0"/>
              </a:rPr>
              <a:t> - volume of gaseous O</a:t>
            </a:r>
            <a:r>
              <a:rPr lang="en-US" baseline="-25000" smtClean="0">
                <a:latin typeface="Arial" pitchFamily="34" charset="0"/>
                <a:cs typeface="Tahoma" pitchFamily="34" charset="0"/>
              </a:rPr>
              <a:t>2 </a:t>
            </a:r>
            <a:r>
              <a:rPr lang="en-US" smtClean="0">
                <a:latin typeface="Arial" pitchFamily="34" charset="0"/>
                <a:cs typeface="Tahoma" pitchFamily="34" charset="0"/>
              </a:rPr>
              <a:t>delivered to the LV/min.</a:t>
            </a:r>
          </a:p>
          <a:p>
            <a:pPr algn="l" rtl="0" eaLnBrk="1" hangingPunct="1"/>
            <a:r>
              <a:rPr lang="en-US" b="1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O</a:t>
            </a:r>
            <a:r>
              <a:rPr lang="en-US" b="1" baseline="-25000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2</a:t>
            </a:r>
            <a:r>
              <a:rPr lang="en-US" b="1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 Consumption</a:t>
            </a:r>
            <a:r>
              <a:rPr lang="en-US" smtClean="0">
                <a:latin typeface="Arial" pitchFamily="34" charset="0"/>
                <a:cs typeface="Tahoma" pitchFamily="34" charset="0"/>
              </a:rPr>
              <a:t> - volume of gaseous O</a:t>
            </a:r>
            <a:r>
              <a:rPr lang="en-US" baseline="-25000" smtClean="0">
                <a:latin typeface="Arial" pitchFamily="34" charset="0"/>
                <a:cs typeface="Tahoma" pitchFamily="34" charset="0"/>
              </a:rPr>
              <a:t>2</a:t>
            </a:r>
            <a:r>
              <a:rPr lang="en-US" smtClean="0">
                <a:latin typeface="Arial" pitchFamily="34" charset="0"/>
                <a:cs typeface="Tahoma" pitchFamily="34" charset="0"/>
              </a:rPr>
              <a:t> which is actually used by the tissue/min.</a:t>
            </a:r>
          </a:p>
          <a:p>
            <a:pPr algn="l" rtl="0" eaLnBrk="1" hangingPunct="1"/>
            <a:r>
              <a:rPr lang="en-US" b="1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O</a:t>
            </a:r>
            <a:r>
              <a:rPr lang="en-US" b="1" baseline="-25000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2</a:t>
            </a:r>
            <a:r>
              <a:rPr lang="en-US" b="1" smtClean="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 Demand</a:t>
            </a:r>
            <a:r>
              <a:rPr lang="en-US" smtClean="0">
                <a:latin typeface="Arial" pitchFamily="34" charset="0"/>
                <a:cs typeface="Tahoma" pitchFamily="34" charset="0"/>
              </a:rPr>
              <a:t> - volume of O</a:t>
            </a:r>
            <a:r>
              <a:rPr lang="en-US" baseline="-25000" smtClean="0">
                <a:latin typeface="Arial" pitchFamily="34" charset="0"/>
                <a:cs typeface="Tahoma" pitchFamily="34" charset="0"/>
              </a:rPr>
              <a:t>2</a:t>
            </a:r>
            <a:r>
              <a:rPr lang="en-US" smtClean="0">
                <a:latin typeface="Arial" pitchFamily="34" charset="0"/>
                <a:cs typeface="Tahoma" pitchFamily="34" charset="0"/>
              </a:rPr>
              <a:t> actually needed by the tissues to function in an aerobic manner</a:t>
            </a:r>
          </a:p>
          <a:p>
            <a:pPr algn="ctr" rtl="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latin typeface="Arial" pitchFamily="34" charset="0"/>
                <a:cs typeface="Tahoma" pitchFamily="34" charset="0"/>
              </a:rPr>
              <a:t>Demand &gt; consumption = anaerobic metabolism</a:t>
            </a:r>
            <a:endParaRPr lang="en-US" smtClean="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endParaRPr lang="en-US"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Mixed Venous Oxygenation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 dirty="0" smtClean="0">
                <a:cs typeface="Tahoma" pitchFamily="34" charset="0"/>
              </a:rPr>
              <a:t>Used as a main marker of end organ perfusion and oxygen delivery</a:t>
            </a:r>
          </a:p>
          <a:p>
            <a:pPr algn="l" rtl="0" eaLnBrk="1" hangingPunct="1"/>
            <a:endParaRPr lang="en-US" sz="2800" dirty="0" smtClean="0">
              <a:cs typeface="Tahoma" pitchFamily="34" charset="0"/>
            </a:endParaRPr>
          </a:p>
          <a:p>
            <a:pPr algn="l" rtl="0" eaLnBrk="1" hangingPunct="1"/>
            <a:r>
              <a:rPr lang="en-US" sz="2800" dirty="0" smtClean="0">
                <a:cs typeface="Tahoma" pitchFamily="34" charset="0"/>
              </a:rPr>
              <a:t>True mixed venous is drawn from the pulmonary artery (mixing of venous blood from upper and lower body)</a:t>
            </a:r>
          </a:p>
          <a:p>
            <a:pPr algn="l" rtl="0" eaLnBrk="1" hangingPunct="1"/>
            <a:endParaRPr lang="en-US" sz="2800" dirty="0" smtClean="0">
              <a:cs typeface="Tahoma" pitchFamily="34" charset="0"/>
            </a:endParaRPr>
          </a:p>
          <a:p>
            <a:pPr algn="l" rtl="0" eaLnBrk="1" hangingPunct="1"/>
            <a:r>
              <a:rPr lang="en-US" sz="2800" dirty="0" smtClean="0">
                <a:cs typeface="Tahoma" pitchFamily="34" charset="0"/>
              </a:rPr>
              <a:t>Often sample will be drawn from central venous catheter (superior vena cava, R atrium)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400</TotalTime>
  <Words>1433</Words>
  <Application>Microsoft Office PowerPoint</Application>
  <PresentationFormat>On-screen Show (4:3)</PresentationFormat>
  <Paragraphs>340</Paragraphs>
  <Slides>54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Arial</vt:lpstr>
      <vt:lpstr>Calibri</vt:lpstr>
      <vt:lpstr>Consolas</vt:lpstr>
      <vt:lpstr>Corbel</vt:lpstr>
      <vt:lpstr>Symbol</vt:lpstr>
      <vt:lpstr>Tahoma</vt:lpstr>
      <vt:lpstr>Times New Roman</vt:lpstr>
      <vt:lpstr>Wingdings</vt:lpstr>
      <vt:lpstr>Wingdings 2</vt:lpstr>
      <vt:lpstr>Wingdings 3</vt:lpstr>
      <vt:lpstr>Metro</vt:lpstr>
      <vt:lpstr>Document</vt:lpstr>
      <vt:lpstr>Clip</vt:lpstr>
      <vt:lpstr>aborajooh emad aref  MD,General Surgery  GI AND Minimally Invasive Surgery    IMRCS  JB and AB1</vt:lpstr>
      <vt:lpstr>PowerPoint Presentation</vt:lpstr>
      <vt:lpstr>Outline</vt:lpstr>
      <vt:lpstr>Shock</vt:lpstr>
      <vt:lpstr>Hypotension</vt:lpstr>
      <vt:lpstr> Pathophysiology</vt:lpstr>
      <vt:lpstr> Pathophysiology (2)</vt:lpstr>
      <vt:lpstr>PowerPoint Presentation</vt:lpstr>
      <vt:lpstr>Mixed Venous Oxygenation</vt:lpstr>
      <vt:lpstr>Mixed Venous Oxygenation</vt:lpstr>
      <vt:lpstr>Physiologic Determinants</vt:lpstr>
      <vt:lpstr>Cardiac Index Example</vt:lpstr>
      <vt:lpstr>Resuscitation Goals</vt:lpstr>
      <vt:lpstr>CVP</vt:lpstr>
      <vt:lpstr>Pulmonary Artery Catheter</vt:lpstr>
      <vt:lpstr>PowerPoint Presentation</vt:lpstr>
      <vt:lpstr>Waveform Analysis</vt:lpstr>
      <vt:lpstr>Hemodynamic Calculations</vt:lpstr>
      <vt:lpstr>“Shock is a symptom of its cause.”</vt:lpstr>
      <vt:lpstr>Types of Shock</vt:lpstr>
      <vt:lpstr>Common Features of Shock</vt:lpstr>
      <vt:lpstr> Work-up</vt:lpstr>
      <vt:lpstr>Hypovolemic Shock</vt:lpstr>
      <vt:lpstr>Presentation of Hypovolemic Shock</vt:lpstr>
      <vt:lpstr>Classes of  Hypovolemic Shock</vt:lpstr>
      <vt:lpstr>SHOCK/HYPOVOLEMIA</vt:lpstr>
      <vt:lpstr>Initial Resuscitation</vt:lpstr>
      <vt:lpstr>Treatment </vt:lpstr>
      <vt:lpstr>Cardiogenic Shock, intracardiac</vt:lpstr>
      <vt:lpstr>Cardiogenic Shock, extracardiac (Obstructive)</vt:lpstr>
      <vt:lpstr>Treatment </vt:lpstr>
      <vt:lpstr>Cardiogenic Shock</vt:lpstr>
      <vt:lpstr>PowerPoint Presentation</vt:lpstr>
      <vt:lpstr>Distributive Shock</vt:lpstr>
      <vt:lpstr>Management of Septic Shock</vt:lpstr>
      <vt:lpstr>PowerPoint Presentation</vt:lpstr>
      <vt:lpstr>PowerPoint Presentation</vt:lpstr>
      <vt:lpstr>PowerPoint Presentation</vt:lpstr>
      <vt:lpstr>qSOFA (Quick SOFA) Criteria</vt:lpstr>
      <vt:lpstr>Terms and Definitions  </vt:lpstr>
      <vt:lpstr>Steroid Use in Sepsis</vt:lpstr>
      <vt:lpstr>Sepsis</vt:lpstr>
      <vt:lpstr>Adrenal Crisis   Distributive Shock</vt:lpstr>
      <vt:lpstr>Summary</vt:lpstr>
      <vt:lpstr>PowerPoint Presentation</vt:lpstr>
      <vt:lpstr>PowerPoint Presentation</vt:lpstr>
      <vt:lpstr>Vasopressors</vt:lpstr>
      <vt:lpstr>Vasopressor Agents?</vt:lpstr>
      <vt:lpstr>Vasopressors &amp; Inotropic Agents</vt:lpstr>
      <vt:lpstr>Dopamine</vt:lpstr>
      <vt:lpstr>Dobutamine</vt:lpstr>
      <vt:lpstr>Norepinephrine</vt:lpstr>
      <vt:lpstr>Epinephrine</vt:lpstr>
      <vt:lpstr>Amrinone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Dr.emad aref aborajooh  1md,general surgery jb &amp; ab</dc:title>
  <dc:creator>Magic Systems</dc:creator>
  <cp:lastModifiedBy>Admin</cp:lastModifiedBy>
  <cp:revision>89</cp:revision>
  <dcterms:created xsi:type="dcterms:W3CDTF">2013-01-02T14:30:35Z</dcterms:created>
  <dcterms:modified xsi:type="dcterms:W3CDTF">2022-09-11T21:09:10Z</dcterms:modified>
</cp:coreProperties>
</file>