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71" r:id="rId1"/>
    <p:sldMasterId id="2147483897" r:id="rId2"/>
    <p:sldMasterId id="2147483944" r:id="rId3"/>
  </p:sldMasterIdLst>
  <p:notesMasterIdLst>
    <p:notesMasterId r:id="rId28"/>
  </p:notesMasterIdLst>
  <p:sldIdLst>
    <p:sldId id="423" r:id="rId4"/>
    <p:sldId id="411" r:id="rId5"/>
    <p:sldId id="426" r:id="rId6"/>
    <p:sldId id="422" r:id="rId7"/>
    <p:sldId id="424" r:id="rId8"/>
    <p:sldId id="425" r:id="rId9"/>
    <p:sldId id="417" r:id="rId10"/>
    <p:sldId id="418" r:id="rId11"/>
    <p:sldId id="419" r:id="rId12"/>
    <p:sldId id="420" r:id="rId13"/>
    <p:sldId id="421" r:id="rId14"/>
    <p:sldId id="385" r:id="rId15"/>
    <p:sldId id="404" r:id="rId16"/>
    <p:sldId id="406" r:id="rId17"/>
    <p:sldId id="408" r:id="rId18"/>
    <p:sldId id="410" r:id="rId19"/>
    <p:sldId id="400" r:id="rId20"/>
    <p:sldId id="427" r:id="rId21"/>
    <p:sldId id="387" r:id="rId22"/>
    <p:sldId id="388" r:id="rId23"/>
    <p:sldId id="389" r:id="rId24"/>
    <p:sldId id="384" r:id="rId25"/>
    <p:sldId id="370" r:id="rId26"/>
    <p:sldId id="332" r:id="rId27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FF"/>
    <a:srgbClr val="0033CC"/>
    <a:srgbClr val="0000CC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00" autoAdjust="0"/>
    <p:restoredTop sz="94660"/>
  </p:normalViewPr>
  <p:slideViewPr>
    <p:cSldViewPr>
      <p:cViewPr varScale="1">
        <p:scale>
          <a:sx n="82" d="100"/>
          <a:sy n="82" d="100"/>
        </p:scale>
        <p:origin x="15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hangingPunct="1">
              <a:defRPr sz="1200"/>
            </a:lvl1pPr>
          </a:lstStyle>
          <a:p>
            <a:pPr>
              <a:defRPr/>
            </a:pPr>
            <a:fld id="{970AA0C7-9F29-4F44-B1B5-6671FABE5A0C}" type="datetimeFigureOut">
              <a:rPr lang="ar-EG"/>
              <a:pPr>
                <a:defRPr/>
              </a:pPr>
              <a:t>01/07/1442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pPr>
              <a:defRPr/>
            </a:pPr>
            <a:fld id="{2128244B-1B5E-41E8-8510-2FA4D248825A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01DE996-9507-4279-B722-BD875D23A1F0}" type="slidenum">
              <a:rPr lang="ar-EG" altLang="en-US" smtClean="0">
                <a:solidFill>
                  <a:srgbClr val="000000"/>
                </a:solidFill>
              </a:rPr>
              <a:pPr/>
              <a:t>8</a:t>
            </a:fld>
            <a:endParaRPr lang="ar-EG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A112530-2F74-4703-9179-FEC5BD7CC8D8}" type="slidenum">
              <a:rPr lang="ar-EG" altLang="en-US" smtClean="0">
                <a:solidFill>
                  <a:srgbClr val="000000"/>
                </a:solidFill>
              </a:rPr>
              <a:pPr/>
              <a:t>9</a:t>
            </a:fld>
            <a:endParaRPr lang="ar-EG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B183103-481A-4184-A873-058050408AE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/>
              <a:t>10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93" tIns="45247" rIns="90493" bIns="45247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EAAFBED-DE00-4726-93A8-581524C8C76A}" type="slidenum">
              <a:rPr lang="ar-EG" altLang="en-US" smtClean="0">
                <a:solidFill>
                  <a:srgbClr val="000000"/>
                </a:solidFill>
              </a:rPr>
              <a:pPr/>
              <a:t>17</a:t>
            </a:fld>
            <a:endParaRPr lang="ar-EG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96DC1-D70A-46C1-9334-FD85775776D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42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7093E-E1A1-46D0-997B-B59F7889927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69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61999-FAB3-4FA0-928E-351A423BB69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04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314A8-61BC-476A-8E74-30C6DACBBF3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878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C3D272D-CE52-44EE-B001-540DA6C200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7407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D7D7278-6324-4D45-B8B5-7476C6A42C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9035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D031BDF-0805-4368-B32D-989E4A3DE3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3470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18F67EA-6C20-4E2B-A9EE-A0877CB502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6906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00A4052-ABD2-45A1-9053-11E18CA56B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131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3703FD2-E1A3-4605-9017-E7CA0E0B39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6503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DEB1CAB-EE76-404E-97D3-D1A88EE52E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437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1B5CE-76C8-45D0-8582-E3CFC7FCED7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356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4D31697-A1B0-4CFA-AA03-5A3C1FC631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5114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JO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864BC6A-9AE4-4B65-AE77-5486B0C223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0313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732E683-FD4C-4872-AAE4-FF851BF90D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3790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1C0891-38A4-4799-B594-1FB738578F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0357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BD8ED-ADDC-4D62-9370-FAAFA5D69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034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FBDC9-9F60-4E33-A3A8-4E303B5D43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188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A2E09-2BC1-42E4-B48A-40F36EDAC7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657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FC316-B143-4A37-BFA1-615E1DE50B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2195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4B979-24A7-4F60-9301-E0179814E7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379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9DE7F-44EC-40D9-960B-4DA9FC34BF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73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F1EE4-65AD-4C1A-A4F9-870C1FBFA22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3086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8ED2C-B903-432E-B61F-EE7FA07EAF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361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179DB-4B07-4D44-82F3-CC832A1399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672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D342B-CFEE-41B8-B3B3-23248E6937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433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EB785-06FD-42D5-B3E9-E20F777E3B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05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0C215-D16A-42F8-B4FE-B3328A6B3D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9842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5ACFF-0888-4F5A-8BC8-152655A9CC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6401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s-ES_trad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BED4-1CB8-4BF3-9648-42D88E6282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102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B05EB-0D1C-4093-9F6B-AC8481F0B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6867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A3351-9E27-4E44-9103-6024BED554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8460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C04F9-C36C-4E24-9680-F5AD28800A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6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F7E7B-2B49-42F2-9ED5-7903BFE4691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0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274DC-E801-453D-86ED-A69C41489EA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99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276E7-1D61-47F3-BEA5-49936B79CC9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83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70F5-5C6E-40F8-9C37-099C4FE1A495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29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A90B1-BBFB-46C5-9F42-A22D06C4AC2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95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2F33-96AD-434F-8FEE-218820423A1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11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6C11EC8-7E60-480A-AD58-0062EAFE915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53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نمط العنوان الرئيسي</a:t>
            </a:r>
            <a:endParaRPr lang="ar-JO" altLang="en-US" smtClean="0"/>
          </a:p>
        </p:txBody>
      </p:sp>
      <p:sp>
        <p:nvSpPr>
          <p:cNvPr id="2051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أنماط النص الرئيسي</a:t>
            </a:r>
          </a:p>
          <a:p>
            <a:pPr lvl="1"/>
            <a:r>
              <a:rPr lang="ar-SA" altLang="en-US" smtClean="0"/>
              <a:t>المستوى الثاني</a:t>
            </a:r>
          </a:p>
          <a:p>
            <a:pPr lvl="2"/>
            <a:r>
              <a:rPr lang="ar-SA" altLang="en-US" smtClean="0"/>
              <a:t>المستوى الثالث</a:t>
            </a:r>
          </a:p>
          <a:p>
            <a:pPr lvl="3"/>
            <a:r>
              <a:rPr lang="ar-SA" altLang="en-US" smtClean="0"/>
              <a:t>المستوى الرابع</a:t>
            </a:r>
          </a:p>
          <a:p>
            <a:pPr lvl="4"/>
            <a:r>
              <a:rPr lang="ar-SA" altLang="en-US" smtClean="0"/>
              <a:t>المستوى الخامس</a:t>
            </a:r>
            <a:endParaRPr lang="ar-JO" altLang="en-US" smtClean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8FE1BD3-8059-47A1-93E3-3E6D59A550F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0F6040-9E5F-427F-BEA5-60A3268283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  <p:sldLayoutId id="2147484150" r:id="rId14"/>
    <p:sldLayoutId id="2147484151" r:id="rId15"/>
    <p:sldLayoutId id="2147484152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etal" TargetMode="External"/><Relationship Id="rId7" Type="http://schemas.openxmlformats.org/officeDocument/2006/relationships/image" Target="../media/image19.jpeg"/><Relationship Id="rId2" Type="http://schemas.openxmlformats.org/officeDocument/2006/relationships/hyperlink" Target="http://en.wikipedia.org/wiki/Connective_tissu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n.wikipedia.org/wiki/Umbilical_cord" TargetMode="External"/><Relationship Id="rId5" Type="http://schemas.openxmlformats.org/officeDocument/2006/relationships/hyperlink" Target="http://en.wikipedia.org/wiki/Wharton's_jelly" TargetMode="External"/><Relationship Id="rId4" Type="http://schemas.openxmlformats.org/officeDocument/2006/relationships/hyperlink" Target="http://en.wikipedia.org/wiki/Ground_substanc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en.wikipedia.org/wiki/Collagenou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en.wikipedia.org/wiki/Reticular_fiber" TargetMode="External"/><Relationship Id="rId7" Type="http://schemas.openxmlformats.org/officeDocument/2006/relationships/hyperlink" Target="http://en.wikipedia.org/wiki/Reticular_cells" TargetMode="External"/><Relationship Id="rId2" Type="http://schemas.openxmlformats.org/officeDocument/2006/relationships/hyperlink" Target="http://en.wikipedia.org/wiki/Connective_tissue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en.wikipedia.org/wiki/Fibroblasts" TargetMode="External"/><Relationship Id="rId5" Type="http://schemas.openxmlformats.org/officeDocument/2006/relationships/hyperlink" Target="http://en.wikipedia.org/wiki/Reticular_fibers" TargetMode="External"/><Relationship Id="rId4" Type="http://schemas.openxmlformats.org/officeDocument/2006/relationships/hyperlink" Target="http://en.wikipedia.org/wiki/Type_III_collagen" TargetMode="External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mainz.de/FB/Medizin/Anatomie/workshop/EM/eigeneEM/uniFett1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smtClean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C.T. CELLS</a:t>
            </a:r>
            <a:endParaRPr lang="ar-EG" altLang="en-US" sz="2800" smtClean="0"/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altLang="en-US" smtClean="0">
                <a:latin typeface="Arial Black" panose="020B0A04020102020204" pitchFamily="34" charset="0"/>
                <a:cs typeface="Arial" panose="020B0604020202020204" pitchFamily="34" charset="0"/>
              </a:rPr>
              <a:t>Fixed cells= resident  </a:t>
            </a:r>
            <a:endParaRPr lang="ar-EG" altLang="en-US" smtClean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 algn="l" rtl="0">
              <a:buFont typeface="+mj-lt"/>
              <a:buAutoNum type="arabicPeriod"/>
              <a:defRPr/>
            </a:pPr>
            <a:r>
              <a:rPr lang="en-US" dirty="0" smtClean="0"/>
              <a:t>UDMC </a:t>
            </a:r>
          </a:p>
          <a:p>
            <a:pPr marL="457200" indent="-457200" algn="l" rtl="0">
              <a:buFont typeface="+mj-lt"/>
              <a:buAutoNum type="arabicPeriod"/>
              <a:defRPr/>
            </a:pPr>
            <a:r>
              <a:rPr lang="en-US" dirty="0" smtClean="0"/>
              <a:t>Fibroblast , </a:t>
            </a:r>
            <a:r>
              <a:rPr lang="en-US" dirty="0" err="1" smtClean="0"/>
              <a:t>fibrocytes</a:t>
            </a:r>
            <a:endParaRPr lang="en-US" dirty="0" smtClean="0"/>
          </a:p>
          <a:p>
            <a:pPr marL="457200" indent="-457200" algn="l" rtl="0">
              <a:buFont typeface="+mj-lt"/>
              <a:buAutoNum type="arabicPeriod"/>
              <a:defRPr/>
            </a:pPr>
            <a:r>
              <a:rPr lang="en-US" dirty="0" smtClean="0"/>
              <a:t>Fat cell = adipocytes</a:t>
            </a:r>
          </a:p>
          <a:p>
            <a:pPr marL="457200" indent="-457200" algn="l" rtl="0">
              <a:buFont typeface="+mj-lt"/>
              <a:buAutoNum type="arabicPeriod"/>
              <a:defRPr/>
            </a:pPr>
            <a:r>
              <a:rPr lang="en-US" dirty="0" smtClean="0"/>
              <a:t>Pigment  cell </a:t>
            </a:r>
          </a:p>
          <a:p>
            <a:pPr marL="0" indent="0" algn="l" rtl="0">
              <a:buFont typeface="Arial" panose="020B0604020202020204" pitchFamily="34" charset="0"/>
              <a:buNone/>
              <a:defRPr/>
            </a:pPr>
            <a:endParaRPr lang="ar-EG" dirty="0"/>
          </a:p>
        </p:txBody>
      </p:sp>
      <p:sp>
        <p:nvSpPr>
          <p:cNvPr id="174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91025" cy="639762"/>
          </a:xfrm>
        </p:spPr>
        <p:txBody>
          <a:bodyPr/>
          <a:lstStyle/>
          <a:p>
            <a:pPr algn="l" rtl="0"/>
            <a:r>
              <a:rPr lang="en-US" altLang="en-US" smtClean="0">
                <a:latin typeface="Arial Black" panose="020B0A04020102020204" pitchFamily="34" charset="0"/>
                <a:cs typeface="Arial" panose="020B0604020202020204" pitchFamily="34" charset="0"/>
              </a:rPr>
              <a:t>Free cells = immigrating </a:t>
            </a:r>
            <a:endParaRPr lang="ar-EG" altLang="en-US" smtClean="0">
              <a:latin typeface="Arial Black" panose="020B0A04020102020204" pitchFamily="34" charset="0"/>
            </a:endParaRPr>
          </a:p>
        </p:txBody>
      </p:sp>
      <p:sp>
        <p:nvSpPr>
          <p:cNvPr id="5126" name="Content Placeholder 5"/>
          <p:cNvSpPr>
            <a:spLocks noGrp="1"/>
          </p:cNvSpPr>
          <p:nvPr>
            <p:ph sz="quarter" idx="4"/>
          </p:nvPr>
        </p:nvSpPr>
        <p:spPr>
          <a:xfrm>
            <a:off x="4427538" y="2174875"/>
            <a:ext cx="4716462" cy="3951288"/>
          </a:xfrm>
        </p:spPr>
        <p:txBody>
          <a:bodyPr/>
          <a:lstStyle/>
          <a:p>
            <a:pPr marL="457200" indent="-457200" algn="l" rtl="0">
              <a:buFont typeface="Calibri" panose="020F0502020204030204" pitchFamily="34" charset="0"/>
              <a:buAutoNum type="arabicPeriod"/>
              <a:defRPr/>
            </a:pPr>
            <a:r>
              <a:rPr lang="en-US" altLang="en-US" dirty="0" smtClean="0">
                <a:cs typeface="Arial" panose="020B0604020202020204" pitchFamily="34" charset="0"/>
              </a:rPr>
              <a:t>Macrophages</a:t>
            </a:r>
          </a:p>
          <a:p>
            <a:pPr marL="457200" indent="-457200" algn="l" rtl="0">
              <a:buFont typeface="Calibri" panose="020F0502020204030204" pitchFamily="34" charset="0"/>
              <a:buAutoNum type="arabicPeriod"/>
              <a:defRPr/>
            </a:pPr>
            <a:r>
              <a:rPr lang="en-US" altLang="en-US" dirty="0" smtClean="0">
                <a:cs typeface="Arial" panose="020B0604020202020204" pitchFamily="34" charset="0"/>
              </a:rPr>
              <a:t>Plasma cell </a:t>
            </a:r>
          </a:p>
          <a:p>
            <a:pPr marL="457200" indent="-457200" algn="l" rtl="0">
              <a:buFont typeface="Calibri" panose="020F0502020204030204" pitchFamily="34" charset="0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</a:rPr>
              <a:t>Mast cell </a:t>
            </a:r>
            <a:endParaRPr lang="en-US" altLang="en-US" dirty="0" smtClean="0">
              <a:cs typeface="Arial" panose="020B0604020202020204" pitchFamily="34" charset="0"/>
            </a:endParaRPr>
          </a:p>
          <a:p>
            <a:pPr marL="457200" indent="-457200" algn="l" rtl="0">
              <a:buFont typeface="Calibri" panose="020F0502020204030204" pitchFamily="34" charset="0"/>
              <a:buAutoNum type="arabicPeriod"/>
              <a:defRPr/>
            </a:pPr>
            <a:r>
              <a:rPr lang="en-US" altLang="en-US" dirty="0" smtClean="0">
                <a:cs typeface="Arial" panose="020B0604020202020204" pitchFamily="34" charset="0"/>
              </a:rPr>
              <a:t>White blood cells= Leucocytes </a:t>
            </a:r>
          </a:p>
          <a:p>
            <a:pPr marL="0" indent="0" algn="l" rtl="0"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cs typeface="Arial" panose="020B0604020202020204" pitchFamily="34" charset="0"/>
              </a:rPr>
              <a:t> </a:t>
            </a:r>
            <a:endParaRPr lang="ar-EG" altLang="en-US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859338" y="1162050"/>
            <a:ext cx="1081087" cy="57626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627313" y="1162050"/>
            <a:ext cx="1081087" cy="57626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2351596">
            <a:off x="1792288" y="3379788"/>
            <a:ext cx="304800" cy="533400"/>
          </a:xfrm>
          <a:prstGeom prst="upArrow">
            <a:avLst>
              <a:gd name="adj1" fmla="val 50000"/>
              <a:gd name="adj2" fmla="val 437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n-US" sz="4400">
              <a:solidFill>
                <a:srgbClr val="0000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46038"/>
            <a:ext cx="8686800" cy="639762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chemeClr val="tx1"/>
                </a:solidFill>
                <a:latin typeface="Arial Black" panose="020B0A04020102020204" pitchFamily="34" charset="0"/>
              </a:rPr>
              <a:t>Mast Cells</a:t>
            </a:r>
            <a:endParaRPr lang="en-US" altLang="en-US" sz="2400" b="1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/>
          <a:stretch>
            <a:fillRect/>
          </a:stretch>
        </p:blipFill>
        <p:spPr>
          <a:xfrm>
            <a:off x="381000" y="914400"/>
            <a:ext cx="4351338" cy="4525963"/>
          </a:xfrm>
        </p:spPr>
      </p:pic>
      <p:sp>
        <p:nvSpPr>
          <p:cNvPr id="2867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24400" y="822325"/>
            <a:ext cx="41910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</a:rPr>
              <a:t>Principal function is storage in</a:t>
            </a:r>
            <a:r>
              <a:rPr lang="en-US" altLang="en-US" sz="2000" b="1">
                <a:solidFill>
                  <a:srgbClr val="FFFFFF"/>
                </a:solidFill>
              </a:rPr>
              <a:t> </a:t>
            </a:r>
            <a:r>
              <a:rPr lang="en-US" altLang="en-US" sz="2000" b="1">
                <a:solidFill>
                  <a:srgbClr val="FF0000"/>
                </a:solidFill>
              </a:rPr>
              <a:t>secretory granules </a:t>
            </a:r>
            <a:r>
              <a:rPr lang="en-US" altLang="en-US" sz="2000" b="1">
                <a:solidFill>
                  <a:srgbClr val="000000"/>
                </a:solidFill>
              </a:rPr>
              <a:t>and REGULATED release (degranulation) of</a:t>
            </a:r>
            <a:r>
              <a:rPr lang="en-US" altLang="en-US" sz="2000" b="1">
                <a:solidFill>
                  <a:srgbClr val="FFFFFF"/>
                </a:solidFill>
              </a:rPr>
              <a:t> </a:t>
            </a:r>
            <a:r>
              <a:rPr lang="en-US" altLang="en-US" sz="2000" b="1">
                <a:solidFill>
                  <a:srgbClr val="FF0000"/>
                </a:solidFill>
              </a:rPr>
              <a:t>histamine </a:t>
            </a:r>
            <a:r>
              <a:rPr lang="en-US" altLang="en-US" sz="2000" b="1">
                <a:solidFill>
                  <a:srgbClr val="000000"/>
                </a:solidFill>
              </a:rPr>
              <a:t>and other vasoactive mediators of inflammation.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</a:rPr>
              <a:t>Responsible for the</a:t>
            </a:r>
            <a:r>
              <a:rPr lang="en-US" altLang="en-US" sz="2000" b="1">
                <a:solidFill>
                  <a:srgbClr val="FFFFFF"/>
                </a:solidFill>
              </a:rPr>
              <a:t> </a:t>
            </a:r>
            <a:r>
              <a:rPr lang="en-US" altLang="en-US" sz="2000" b="1">
                <a:solidFill>
                  <a:srgbClr val="FF0000"/>
                </a:solidFill>
              </a:rPr>
              <a:t>immediate hypersensitivity</a:t>
            </a:r>
            <a:r>
              <a:rPr lang="en-US" altLang="en-US" sz="2000" b="1">
                <a:solidFill>
                  <a:srgbClr val="FFFFFF"/>
                </a:solidFill>
              </a:rPr>
              <a:t>  </a:t>
            </a:r>
            <a:r>
              <a:rPr lang="en-US" altLang="en-US" sz="2000" b="1">
                <a:solidFill>
                  <a:srgbClr val="000000"/>
                </a:solidFill>
              </a:rPr>
              <a:t>response characteristic of allergies, asthma and anaphylactic shock. </a:t>
            </a:r>
          </a:p>
        </p:txBody>
      </p:sp>
      <p:sp>
        <p:nvSpPr>
          <p:cNvPr id="28678" name="AutoShap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2279217">
            <a:off x="1905000" y="3352800"/>
            <a:ext cx="381000" cy="609600"/>
          </a:xfrm>
          <a:prstGeom prst="up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n-US" sz="4400">
              <a:solidFill>
                <a:srgbClr val="000000"/>
              </a:solidFill>
            </a:endParaRPr>
          </a:p>
        </p:txBody>
      </p:sp>
      <p:sp>
        <p:nvSpPr>
          <p:cNvPr id="28679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33800" y="6096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ES_tradnl" altLang="en-US" sz="18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latin typeface="Arial Black" panose="020B0A04020102020204" pitchFamily="34" charset="0"/>
                <a:cs typeface="Times New Roman" panose="02020603050405020304" pitchFamily="18" charset="0"/>
              </a:rPr>
              <a:t>Plasma Cells</a:t>
            </a:r>
            <a:endParaRPr lang="en-US" altLang="en-US" sz="2800" smtClean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3" name="Text Box 9"/>
          <p:cNvSpPr txBox="1">
            <a:spLocks noChangeArrowheads="1"/>
          </p:cNvSpPr>
          <p:nvPr/>
        </p:nvSpPr>
        <p:spPr bwMode="auto">
          <a:xfrm>
            <a:off x="6516688" y="2205038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71438" y="928688"/>
            <a:ext cx="45720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prstClr val="black"/>
                </a:solidFill>
              </a:rPr>
              <a:t>Origin : </a:t>
            </a:r>
            <a:r>
              <a:rPr lang="en-US" sz="2000" dirty="0">
                <a:solidFill>
                  <a:prstClr val="black"/>
                </a:solidFill>
              </a:rPr>
              <a:t>from activated B –lymphocytes </a:t>
            </a:r>
          </a:p>
          <a:p>
            <a:pPr marL="457200" indent="-457200" eaLnBrk="1" hangingPunct="1"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prstClr val="black"/>
                </a:solidFill>
              </a:rPr>
              <a:t> large ovoid cells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prstClr val="black"/>
                </a:solidFill>
              </a:rPr>
              <a:t>Basophilic cytoplasm (</a:t>
            </a:r>
            <a:r>
              <a:rPr lang="en-US" sz="2000" dirty="0" err="1">
                <a:solidFill>
                  <a:prstClr val="black"/>
                </a:solidFill>
              </a:rPr>
              <a:t>rER</a:t>
            </a:r>
            <a:r>
              <a:rPr lang="en-US" sz="2000" dirty="0">
                <a:solidFill>
                  <a:prstClr val="black"/>
                </a:solidFill>
              </a:rPr>
              <a:t>)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prstClr val="black"/>
                </a:solidFill>
              </a:rPr>
              <a:t> spherical eccentric nucleus 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prstClr val="black"/>
                </a:solidFill>
              </a:rPr>
              <a:t>Cart wheel appearance of the nucleus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Large negative </a:t>
            </a:r>
            <a:r>
              <a:rPr lang="en-US" sz="2000" kern="0" dirty="0" err="1">
                <a:solidFill>
                  <a:prstClr val="black"/>
                </a:solidFill>
                <a:latin typeface="Calibri"/>
              </a:rPr>
              <a:t>golgi</a:t>
            </a:r>
            <a:r>
              <a:rPr lang="en-US" sz="2000" kern="0" dirty="0">
                <a:solidFill>
                  <a:prstClr val="black"/>
                </a:solidFill>
                <a:latin typeface="Calibri"/>
              </a:rPr>
              <a:t> image </a:t>
            </a:r>
            <a:endParaRPr lang="en-GB" sz="2000" kern="0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defRPr/>
            </a:pPr>
            <a:r>
              <a:rPr lang="en-GB" sz="2400" b="1" kern="0" dirty="0">
                <a:latin typeface="Arial Black" pitchFamily="34" charset="0"/>
              </a:rPr>
              <a:t>Function :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200" b="1" dirty="0">
                <a:solidFill>
                  <a:prstClr val="black"/>
                </a:solidFill>
              </a:rPr>
              <a:t> formation of </a:t>
            </a:r>
            <a:r>
              <a:rPr lang="en-US" sz="3200" b="1" dirty="0">
                <a:solidFill>
                  <a:srgbClr val="FF0000"/>
                </a:solidFill>
              </a:rPr>
              <a:t>antibodies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00FF"/>
              </a:buClr>
              <a:buSzPct val="60000"/>
              <a:defRPr/>
            </a:pPr>
            <a:endParaRPr lang="en-GB" sz="3200" kern="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pic>
        <p:nvPicPr>
          <p:cNvPr id="30725" name="Picture 6" descr=" plasma cell "/>
          <p:cNvPicPr>
            <a:picLocks noChangeAspect="1" noChangeArrowheads="1"/>
          </p:cNvPicPr>
          <p:nvPr/>
        </p:nvPicPr>
        <p:blipFill>
          <a:blip r:embed="rId2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3" t="4167" r="14732" b="2708"/>
          <a:stretch>
            <a:fillRect/>
          </a:stretch>
        </p:blipFill>
        <p:spPr bwMode="auto">
          <a:xfrm>
            <a:off x="4751388" y="3716338"/>
            <a:ext cx="424815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7" descr="C:\Users\اليرموكـ\Desktop\CT image\image0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928688"/>
            <a:ext cx="4294187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5508625" y="2389188"/>
            <a:ext cx="2016125" cy="5349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latin typeface="Arial Black" panose="020B0A04020102020204" pitchFamily="34" charset="0"/>
                <a:cs typeface="Times New Roman" panose="02020603050405020304" pitchFamily="18" charset="0"/>
              </a:rPr>
              <a:t>Classification of C.T.</a:t>
            </a:r>
            <a:br>
              <a:rPr lang="en-US" altLang="en-US" sz="360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en-US" altLang="en-US" sz="2000" smtClean="0">
                <a:latin typeface="Arial Black" panose="020B0A04020102020204" pitchFamily="34" charset="0"/>
                <a:cs typeface="Times New Roman" panose="02020603050405020304" pitchFamily="18" charset="0"/>
              </a:rPr>
              <a:t>Depend on ground substance  </a:t>
            </a:r>
            <a:endParaRPr lang="ar-EG" altLang="en-US" sz="2000" smtClean="0">
              <a:latin typeface="Arial Black" panose="020B0A0402010202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40200" y="1341438"/>
            <a:ext cx="568325" cy="2592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5" name="Down Arrow 4"/>
          <p:cNvSpPr/>
          <p:nvPr/>
        </p:nvSpPr>
        <p:spPr>
          <a:xfrm flipH="1">
            <a:off x="7021513" y="1341438"/>
            <a:ext cx="574675" cy="1079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6" name="Down Arrow 5"/>
          <p:cNvSpPr/>
          <p:nvPr/>
        </p:nvSpPr>
        <p:spPr>
          <a:xfrm flipH="1">
            <a:off x="1258888" y="1341438"/>
            <a:ext cx="504825" cy="1079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7" name="Rectangle 6"/>
          <p:cNvSpPr/>
          <p:nvPr/>
        </p:nvSpPr>
        <p:spPr>
          <a:xfrm>
            <a:off x="179388" y="2528888"/>
            <a:ext cx="2376487" cy="612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Embryonic C.T=</a:t>
            </a:r>
          </a:p>
          <a:p>
            <a:pPr>
              <a:defRPr/>
            </a:pPr>
            <a:r>
              <a:rPr lang="en-US" dirty="0" err="1">
                <a:solidFill>
                  <a:schemeClr val="tx1"/>
                </a:solidFill>
                <a:latin typeface="Arial Black" pitchFamily="34" charset="0"/>
              </a:rPr>
              <a:t>Mucoid</a:t>
            </a: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 C.T. </a:t>
            </a:r>
            <a:endParaRPr lang="ar-EG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8125" y="2420938"/>
            <a:ext cx="2447925" cy="1152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Modified types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Blood =fluid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Cartilage= firm 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Bone = hard  </a:t>
            </a:r>
            <a:endParaRPr lang="ar-EG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3933825"/>
            <a:ext cx="2524125" cy="1527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Jelly like 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C.T. Proper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Loose C.T.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Dense C.T.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وان 1"/>
          <p:cNvSpPr>
            <a:spLocks noGrp="1"/>
          </p:cNvSpPr>
          <p:nvPr>
            <p:ph type="title"/>
          </p:nvPr>
        </p:nvSpPr>
        <p:spPr>
          <a:xfrm>
            <a:off x="395288" y="-100013"/>
            <a:ext cx="8229600" cy="1143001"/>
          </a:xfrm>
        </p:spPr>
        <p:txBody>
          <a:bodyPr/>
          <a:lstStyle/>
          <a:p>
            <a:r>
              <a:rPr lang="en-GB" altLang="en-US" sz="2800" smtClean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Mucoid C.T.</a:t>
            </a:r>
            <a:r>
              <a:rPr lang="en-GB" altLang="en-US" sz="3600" smtClean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= </a:t>
            </a:r>
            <a:r>
              <a:rPr lang="en-US" altLang="en-US" sz="1800" smtClean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Embryonic C.T</a:t>
            </a:r>
            <a:endParaRPr lang="ar-JO" altLang="en-US" smtClean="0"/>
          </a:p>
        </p:txBody>
      </p:sp>
      <p:sp>
        <p:nvSpPr>
          <p:cNvPr id="32771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07950" y="1125538"/>
            <a:ext cx="5184775" cy="5543550"/>
          </a:xfrm>
        </p:spPr>
        <p:txBody>
          <a:bodyPr/>
          <a:lstStyle/>
          <a:p>
            <a:pPr algn="l" rtl="0">
              <a:lnSpc>
                <a:spcPct val="80000"/>
              </a:lnSpc>
              <a:buFontTx/>
              <a:buChar char="•"/>
            </a:pPr>
            <a:r>
              <a:rPr lang="en-US" altLang="en-US" sz="20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Mucoid </a:t>
            </a:r>
            <a:r>
              <a:rPr lang="lv-LV" altLang="en-US" sz="20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connective tissue</a:t>
            </a:r>
            <a:r>
              <a:rPr lang="lv-LV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(or </a:t>
            </a:r>
            <a:r>
              <a:rPr lang="lv-LV" altLang="en-US" sz="20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mucous tissue</a:t>
            </a:r>
            <a:r>
              <a:rPr lang="lv-LV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) is a type of </a:t>
            </a:r>
            <a:r>
              <a:rPr lang="lv-LV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hlinkClick r:id="rId2" tooltip="Connective tissue"/>
              </a:rPr>
              <a:t>connective tissue</a:t>
            </a:r>
            <a:r>
              <a:rPr lang="lv-LV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found during </a:t>
            </a:r>
            <a:r>
              <a:rPr lang="lv-LV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hlinkClick r:id="rId3" tooltip="Fetal"/>
              </a:rPr>
              <a:t>fetal</a:t>
            </a:r>
            <a:r>
              <a:rPr lang="lv-LV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development.</a:t>
            </a:r>
            <a:endParaRPr lang="en-US" altLang="en-US" sz="200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>
              <a:lnSpc>
                <a:spcPct val="80000"/>
              </a:lnSpc>
              <a:buFontTx/>
              <a:buChar char="•"/>
            </a:pPr>
            <a:r>
              <a:rPr lang="lv-LV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It is composed mainly of </a:t>
            </a:r>
            <a:r>
              <a:rPr lang="lv-LV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hlinkClick r:id="rId4" tooltip="Ground &#10;substance"/>
              </a:rPr>
              <a:t>ground substance</a:t>
            </a:r>
            <a:r>
              <a:rPr lang="lv-LV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with few cells </a:t>
            </a:r>
            <a:r>
              <a:rPr lang="en-US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&amp;</a:t>
            </a:r>
            <a:r>
              <a:rPr lang="lv-LV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fibers</a:t>
            </a:r>
            <a:endParaRPr lang="en-US" altLang="en-US" sz="200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>
              <a:lnSpc>
                <a:spcPct val="80000"/>
              </a:lnSpc>
              <a:buFontTx/>
              <a:buChar char="•"/>
            </a:pPr>
            <a:r>
              <a:rPr lang="lv-LV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 is most easily found as a component of </a:t>
            </a:r>
            <a:r>
              <a:rPr lang="lv-LV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hlinkClick r:id="rId5" tooltip="Wharton's &#10;jelly"/>
              </a:rPr>
              <a:t>Wharton's jelly</a:t>
            </a:r>
            <a:r>
              <a:rPr lang="lv-LV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l" rtl="0" eaLnBrk="1" hangingPunct="1"/>
            <a:r>
              <a:rPr lang="en-GB" altLang="en-US" sz="2000" b="1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Cells : </a:t>
            </a:r>
            <a:r>
              <a:rPr lang="en-GB" altLang="en-US" sz="2000" b="1" smtClean="0">
                <a:solidFill>
                  <a:srgbClr val="000000"/>
                </a:solidFill>
                <a:cs typeface="Arial" panose="020B0604020202020204" pitchFamily="34" charset="0"/>
              </a:rPr>
              <a:t>UDMC, Fibroblasts</a:t>
            </a:r>
            <a:endParaRPr lang="en-GB" altLang="en-US" sz="2000" b="1" smtClean="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l" rtl="0" eaLnBrk="1" hangingPunct="1"/>
            <a:r>
              <a:rPr lang="en-GB" altLang="en-US" sz="2000" b="1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Fibers</a:t>
            </a:r>
            <a:r>
              <a:rPr lang="en-GB" altLang="en-US" sz="2000" b="1" smtClean="0">
                <a:solidFill>
                  <a:srgbClr val="000000"/>
                </a:solidFill>
                <a:cs typeface="Arial" panose="020B0604020202020204" pitchFamily="34" charset="0"/>
              </a:rPr>
              <a:t> :  present but not apparent collagen type II</a:t>
            </a:r>
          </a:p>
          <a:p>
            <a:pPr algn="l" rtl="0" eaLnBrk="1" hangingPunct="1"/>
            <a:r>
              <a:rPr lang="en-GB" altLang="en-US" sz="2000" b="1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Ground substance : </a:t>
            </a:r>
            <a:r>
              <a:rPr lang="en-GB" altLang="en-US" sz="2000" b="1" smtClean="0">
                <a:solidFill>
                  <a:srgbClr val="000000"/>
                </a:solidFill>
                <a:cs typeface="Arial" panose="020B0604020202020204" pitchFamily="34" charset="0"/>
              </a:rPr>
              <a:t>Abundant</a:t>
            </a:r>
            <a:endParaRPr lang="en-GB" altLang="en-US" sz="2000" b="1" smtClean="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buFont typeface="Arial" panose="020B0604020202020204" pitchFamily="34" charset="0"/>
              <a:buNone/>
            </a:pPr>
            <a:r>
              <a:rPr lang="en-GB" altLang="en-US" sz="2000" b="1" u="sng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Sites:</a:t>
            </a:r>
          </a:p>
          <a:p>
            <a:pPr algn="l" rtl="0">
              <a:lnSpc>
                <a:spcPct val="80000"/>
              </a:lnSpc>
              <a:buFontTx/>
              <a:buChar char="•"/>
            </a:pPr>
            <a:r>
              <a:rPr lang="lv-LV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Mucous connective tissue forms the </a:t>
            </a:r>
            <a:r>
              <a:rPr lang="lv-LV" altLang="en-US" sz="2000" b="1" u="sng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hlinkClick r:id="rId6" tooltip="Umbilical &#10;cord"/>
              </a:rPr>
              <a:t>umbilical cord</a:t>
            </a:r>
            <a:r>
              <a:rPr lang="lv-LV" altLang="en-US" sz="2000" b="1" u="sng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l" rtl="0">
              <a:lnSpc>
                <a:spcPct val="80000"/>
              </a:lnSpc>
              <a:buFontTx/>
              <a:buChar char="•"/>
            </a:pPr>
            <a:r>
              <a:rPr lang="lv-LV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lv-LV" altLang="en-US" sz="2000" b="1" u="sng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vitreous of the eyeball </a:t>
            </a:r>
            <a:r>
              <a:rPr lang="lv-LV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is a similar tissue.</a:t>
            </a:r>
            <a:endParaRPr lang="en-US" altLang="en-US" sz="200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>
              <a:lnSpc>
                <a:spcPct val="80000"/>
              </a:lnSpc>
              <a:buFontTx/>
              <a:buChar char="•"/>
            </a:pPr>
            <a:endParaRPr lang="ar-JO" altLang="en-US" sz="2000" smtClean="0"/>
          </a:p>
        </p:txBody>
      </p:sp>
      <p:pic>
        <p:nvPicPr>
          <p:cNvPr id="32772" name="Picture 5" descr="umb041he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341438"/>
            <a:ext cx="3548063" cy="4679950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856663" cy="1368425"/>
          </a:xfrm>
        </p:spPr>
        <p:txBody>
          <a:bodyPr rtlCol="1"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GB" altLang="en-US" sz="2400" b="1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Loose connective </a:t>
            </a:r>
            <a:r>
              <a:rPr lang="en-GB" altLang="en-US" sz="24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t>tissue and </a:t>
            </a:r>
            <a:r>
              <a:rPr lang="en-GB" altLang="en-US" sz="2400" b="1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dense connective </a:t>
            </a:r>
            <a:r>
              <a:rPr lang="en-GB" altLang="en-US" sz="24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tissue</a:t>
            </a:r>
            <a:br>
              <a:rPr lang="en-GB" altLang="en-US" sz="24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</a:br>
            <a:r>
              <a:rPr lang="en-GB" altLang="en-US" sz="2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t>These two tissues are distinguished according to the relative amounts of fibres they contain.</a:t>
            </a:r>
            <a:r>
              <a:rPr lang="en-GB" altLang="en-US" sz="24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ar-JO" dirty="0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07950" y="1916113"/>
            <a:ext cx="4457700" cy="5329237"/>
          </a:xfrm>
        </p:spPr>
        <p:txBody>
          <a:bodyPr rtlCol="1">
            <a:normAutofit/>
          </a:bodyPr>
          <a:lstStyle/>
          <a:p>
            <a:pPr marL="0" indent="0" algn="l" rtl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2400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Dense</a:t>
            </a:r>
            <a:r>
              <a:rPr lang="en-GB" altLang="en-US" sz="2400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: </a:t>
            </a:r>
            <a:r>
              <a:rPr lang="en-GB" altLang="en-US" sz="20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connective tissues are completely dominated by fibres. They are subdivided according to the arrangement of the fibres in the tissue.</a:t>
            </a:r>
          </a:p>
          <a:p>
            <a:pPr marL="0" indent="0" algn="l" rtl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lv-LV" altLang="en-US" sz="20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algn="l" rtl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2000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Dense irregular: </a:t>
            </a:r>
            <a:r>
              <a:rPr lang="en-GB" altLang="en-US" sz="20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connective tissue the fibres do not show a clear orientation within the tissue but instead form a densely woven three-dimensional network </a:t>
            </a:r>
            <a:r>
              <a:rPr lang="lv-LV" altLang="en-US" sz="20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en-GB" altLang="en-US" sz="20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dermis</a:t>
            </a:r>
            <a:r>
              <a:rPr lang="lv-LV" altLang="en-US" sz="20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)</a:t>
            </a:r>
            <a:r>
              <a:rPr lang="en-GB" altLang="en-US" sz="20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.</a:t>
            </a:r>
          </a:p>
          <a:p>
            <a:pPr marL="0" indent="0" algn="l" rtl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en-US" sz="20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algn="l" rtl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lv-LV" altLang="en-US" sz="2000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D</a:t>
            </a:r>
            <a:r>
              <a:rPr lang="en-GB" alt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ense</a:t>
            </a:r>
            <a:r>
              <a:rPr lang="en-GB" altLang="en-US" sz="2000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regular: </a:t>
            </a:r>
            <a:r>
              <a:rPr lang="en-GB" altLang="en-US" sz="20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connective tissue </a:t>
            </a:r>
            <a:r>
              <a:rPr lang="lv-LV" altLang="en-US" sz="20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are </a:t>
            </a:r>
            <a:r>
              <a:rPr lang="en-GB" altLang="en-US" sz="20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if the fibres run parallel to each other</a:t>
            </a:r>
            <a:r>
              <a:rPr lang="lv-LV" altLang="en-US" sz="20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(</a:t>
            </a:r>
            <a:r>
              <a:rPr lang="en-GB" altLang="en-US" sz="20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tendons, ligaments and the fasciae and </a:t>
            </a:r>
            <a:r>
              <a:rPr lang="en-GB" altLang="en-US" sz="20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aponeuroses</a:t>
            </a:r>
            <a:r>
              <a:rPr lang="en-GB" altLang="en-US" sz="20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of muscles</a:t>
            </a:r>
            <a:r>
              <a:rPr lang="lv-LV" altLang="en-US" sz="20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)</a:t>
            </a:r>
            <a:r>
              <a:rPr lang="en-GB" altLang="en-US" sz="20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.</a:t>
            </a:r>
            <a:endParaRPr lang="lv-LV" altLang="en-US" sz="20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ar-JO" sz="2000" dirty="0" smtClean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932363" y="1844675"/>
            <a:ext cx="4097337" cy="5329238"/>
          </a:xfrm>
        </p:spPr>
        <p:txBody>
          <a:bodyPr rtlCol="1">
            <a:normAutofit/>
          </a:bodyPr>
          <a:lstStyle/>
          <a:p>
            <a:pPr marL="0" indent="0" algn="l" rtl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2400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Loose: </a:t>
            </a:r>
            <a:r>
              <a:rPr lang="en-GB" altLang="en-US" sz="2000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altLang="en-US" sz="20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connective tissue is relatively cell rich, soft . </a:t>
            </a:r>
          </a:p>
          <a:p>
            <a:pPr marL="0" indent="0" algn="l" rtl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20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It is also rich in vessels and nerves. </a:t>
            </a:r>
            <a:endParaRPr lang="en-US" altLang="en-US" sz="20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algn="l" rtl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lv-LV" altLang="en-US" sz="20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algn="l" rtl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20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Loose connective tissue may occur in some special variants:</a:t>
            </a:r>
          </a:p>
          <a:p>
            <a:pPr algn="l" rtl="0">
              <a:spcBef>
                <a:spcPct val="0"/>
              </a:spcBef>
              <a:defRPr/>
            </a:pPr>
            <a:r>
              <a:rPr lang="en-GB" altLang="en-US" sz="2000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mucoid</a:t>
            </a:r>
            <a:r>
              <a:rPr lang="en-GB" altLang="en-US" sz="2000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: </a:t>
            </a:r>
            <a:r>
              <a:rPr lang="en-GB" altLang="en-US" sz="20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connective tissue</a:t>
            </a:r>
          </a:p>
          <a:p>
            <a:pPr marL="0" indent="0" algn="l" rtl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en-US" sz="20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algn="l" rtl="0">
              <a:spcBef>
                <a:spcPct val="0"/>
              </a:spcBef>
              <a:defRPr/>
            </a:pPr>
            <a:r>
              <a:rPr lang="en-GB" altLang="en-US" sz="2000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Reticula</a:t>
            </a:r>
            <a:r>
              <a:rPr lang="en-GB" altLang="en-US" sz="2000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r:  </a:t>
            </a:r>
            <a:r>
              <a:rPr lang="en-GB" altLang="en-US" sz="20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connective tissue</a:t>
            </a:r>
          </a:p>
          <a:p>
            <a:pPr marL="0" indent="0" algn="l" rtl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20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l" rtl="0">
              <a:spcBef>
                <a:spcPct val="0"/>
              </a:spcBef>
              <a:defRPr/>
            </a:pPr>
            <a:r>
              <a:rPr lang="en-GB" altLang="en-US" sz="2000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Adipos</a:t>
            </a:r>
            <a:r>
              <a:rPr lang="en-GB" altLang="en-US" sz="2000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e:  </a:t>
            </a:r>
            <a:r>
              <a:rPr lang="en-GB" altLang="en-US" sz="20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tissue.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ar-JO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وان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850900"/>
          </a:xfrm>
        </p:spPr>
        <p:txBody>
          <a:bodyPr/>
          <a:lstStyle/>
          <a:p>
            <a:r>
              <a:rPr lang="en-GB" altLang="en-US" sz="2800" smtClean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Loose Areolar C.T.</a:t>
            </a:r>
            <a:endParaRPr lang="ar-JO" altLang="en-US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07950" y="981075"/>
            <a:ext cx="4824413" cy="5732463"/>
          </a:xfrm>
        </p:spPr>
        <p:txBody>
          <a:bodyPr/>
          <a:lstStyle/>
          <a:p>
            <a:pPr algn="l" rtl="0">
              <a:lnSpc>
                <a:spcPct val="80000"/>
              </a:lnSpc>
              <a:buFontTx/>
              <a:buChar char="•"/>
              <a:defRPr/>
            </a:pPr>
            <a:r>
              <a:rPr lang="lv-LV" altLang="en-US" sz="2000" b="1" dirty="0">
                <a:solidFill>
                  <a:srgbClr val="000000"/>
                </a:solidFill>
                <a:latin typeface="Times New Roman"/>
              </a:rPr>
              <a:t>Areolar tissue</a:t>
            </a:r>
            <a:r>
              <a:rPr lang="lv-LV" altLang="en-US" sz="2000" dirty="0">
                <a:solidFill>
                  <a:srgbClr val="000000"/>
                </a:solidFill>
                <a:latin typeface="Times New Roman"/>
              </a:rPr>
              <a:t> (areol(-a) being Latin for a little open space) </a:t>
            </a:r>
            <a:r>
              <a:rPr lang="lv-LV" altLang="en-US" sz="2000" dirty="0" smtClean="0">
                <a:solidFill>
                  <a:srgbClr val="000000"/>
                </a:solidFill>
                <a:latin typeface="Times New Roman"/>
              </a:rPr>
              <a:t>common </a:t>
            </a:r>
            <a:r>
              <a:rPr lang="lv-LV" altLang="en-US" sz="2000" dirty="0">
                <a:solidFill>
                  <a:srgbClr val="000000"/>
                </a:solidFill>
                <a:latin typeface="Times New Roman"/>
              </a:rPr>
              <a:t>type of </a:t>
            </a:r>
            <a:r>
              <a:rPr lang="lv-LV" altLang="en-US" sz="2000" dirty="0" smtClean="0">
                <a:solidFill>
                  <a:srgbClr val="000000"/>
                </a:solidFill>
                <a:latin typeface="Times New Roman"/>
              </a:rPr>
              <a:t>connective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lv-LV" altLang="en-US" sz="2000" dirty="0" smtClean="0">
                <a:solidFill>
                  <a:srgbClr val="000000"/>
                </a:solidFill>
                <a:latin typeface="Times New Roman"/>
              </a:rPr>
              <a:t>tissue</a:t>
            </a:r>
            <a:endParaRPr lang="en-US" altLang="en-US" sz="2000" dirty="0" smtClean="0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80000"/>
              </a:lnSpc>
              <a:buFontTx/>
              <a:buChar char="•"/>
              <a:defRPr/>
            </a:pPr>
            <a:r>
              <a:rPr lang="lv-LV" altLang="en-US" sz="2000" dirty="0" smtClean="0">
                <a:solidFill>
                  <a:srgbClr val="000000"/>
                </a:solidFill>
                <a:latin typeface="Times New Roman"/>
              </a:rPr>
              <a:t>It </a:t>
            </a:r>
            <a:r>
              <a:rPr lang="lv-LV" altLang="en-US" sz="2000" dirty="0">
                <a:solidFill>
                  <a:srgbClr val="000000"/>
                </a:solidFill>
                <a:latin typeface="Times New Roman"/>
              </a:rPr>
              <a:t>is strong enough to bind different tissue types together, yet soft enough to provide flexibility and cushioning. </a:t>
            </a:r>
          </a:p>
          <a:p>
            <a:pPr algn="l" rtl="0">
              <a:lnSpc>
                <a:spcPct val="80000"/>
              </a:lnSpc>
              <a:buFontTx/>
              <a:buChar char="•"/>
              <a:defRPr/>
            </a:pPr>
            <a:r>
              <a:rPr lang="lv-LV" altLang="en-US" sz="2000" dirty="0">
                <a:solidFill>
                  <a:srgbClr val="000000"/>
                </a:solidFill>
                <a:latin typeface="Times New Roman"/>
              </a:rPr>
              <a:t>It exhibits interlacing</a:t>
            </a:r>
            <a:r>
              <a:rPr lang="lv-LV" altLang="en-US" sz="2000" dirty="0" smtClean="0">
                <a:solidFill>
                  <a:srgbClr val="000000"/>
                </a:solidFill>
                <a:latin typeface="Times New Roman"/>
              </a:rPr>
              <a:t>,</a:t>
            </a:r>
            <a:endParaRPr lang="en-US" altLang="en-US" sz="2000" dirty="0" smtClean="0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80000"/>
              </a:lnSpc>
              <a:buFontTx/>
              <a:buChar char="•"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latin typeface="Times New Roman"/>
              </a:rPr>
              <a:t>1-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Fibers </a:t>
            </a:r>
            <a:r>
              <a:rPr lang="lv-LV" altLang="en-US" sz="2000" dirty="0" smtClean="0">
                <a:solidFill>
                  <a:srgbClr val="000000"/>
                </a:solidFill>
                <a:latin typeface="Times New Roman"/>
              </a:rPr>
              <a:t>loosely </a:t>
            </a:r>
            <a:r>
              <a:rPr lang="lv-LV" altLang="en-US" sz="2000" dirty="0">
                <a:solidFill>
                  <a:srgbClr val="000000"/>
                </a:solidFill>
                <a:latin typeface="Times New Roman"/>
              </a:rPr>
              <a:t>organized fibers</a:t>
            </a:r>
            <a:r>
              <a:rPr lang="lv-LV" altLang="en-US" sz="2000" dirty="0" smtClean="0">
                <a:solidFill>
                  <a:srgbClr val="000000"/>
                </a:solidFill>
                <a:latin typeface="Times New Roman"/>
              </a:rPr>
              <a:t>,</a:t>
            </a:r>
            <a:r>
              <a:rPr lang="lv-LV" altLang="en-US" sz="2000" dirty="0">
                <a:solidFill>
                  <a:srgbClr val="000000"/>
                </a:solidFill>
                <a:latin typeface="Times New Roman"/>
              </a:rPr>
              <a:t> Its fibers run in random directions and are mostly </a:t>
            </a:r>
            <a:r>
              <a:rPr lang="lv-LV" altLang="en-US" sz="2000" dirty="0">
                <a:solidFill>
                  <a:srgbClr val="000000"/>
                </a:solidFill>
                <a:latin typeface="Times New Roman"/>
                <a:hlinkClick r:id="rId2" tooltip="Collagenous"/>
              </a:rPr>
              <a:t>collagenous</a:t>
            </a:r>
            <a:r>
              <a:rPr lang="lv-LV" altLang="en-US" sz="2000" dirty="0">
                <a:solidFill>
                  <a:srgbClr val="000000"/>
                </a:solidFill>
                <a:latin typeface="Times New Roman"/>
              </a:rPr>
              <a:t>, but elastic and reticular fibers are also present</a:t>
            </a:r>
            <a:r>
              <a:rPr lang="lv-LV" altLang="en-US" sz="20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en-US" altLang="en-US" sz="2000" dirty="0" smtClean="0">
              <a:solidFill>
                <a:srgbClr val="000000"/>
              </a:solidFill>
              <a:latin typeface="Times New Roman"/>
            </a:endParaRPr>
          </a:p>
          <a:p>
            <a:pPr marL="0" indent="0" algn="l" rtl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000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/>
              </a:rPr>
              <a:t> 2-</a:t>
            </a:r>
            <a:r>
              <a:rPr lang="en-US" sz="2000" b="1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Cells </a:t>
            </a:r>
            <a:r>
              <a:rPr lang="en-US" sz="2000" b="1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: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All types cells</a:t>
            </a:r>
            <a:endParaRPr lang="en-US" sz="2000" b="1" dirty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  <a:p>
            <a:pPr marL="0" indent="0" algn="l" rtl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(Fibroblasts &amp; macrophage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)</a:t>
            </a:r>
            <a:endParaRPr lang="en-US" altLang="en-US" sz="2000" dirty="0" smtClean="0">
              <a:solidFill>
                <a:srgbClr val="000000"/>
              </a:solidFill>
              <a:latin typeface="Times New Roman"/>
            </a:endParaRPr>
          </a:p>
          <a:p>
            <a:pPr marL="0" indent="0" algn="l" rtl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000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/>
              </a:rPr>
              <a:t> 3-  </a:t>
            </a:r>
            <a:r>
              <a:rPr lang="lv-LV" altLang="en-US" sz="2000" b="1" dirty="0" smtClean="0">
                <a:solidFill>
                  <a:srgbClr val="000000"/>
                </a:solidFill>
                <a:latin typeface="Times New Roman"/>
              </a:rPr>
              <a:t>abundant </a:t>
            </a:r>
            <a:r>
              <a:rPr lang="lv-LV" altLang="en-US" sz="2000" dirty="0">
                <a:solidFill>
                  <a:srgbClr val="000000"/>
                </a:solidFill>
                <a:latin typeface="Times New Roman"/>
              </a:rPr>
              <a:t>blood vessels, and significant empty space. </a:t>
            </a:r>
            <a:endParaRPr lang="en-US" altLang="en-US" sz="2000" dirty="0" smtClean="0">
              <a:solidFill>
                <a:srgbClr val="000000"/>
              </a:solidFill>
              <a:latin typeface="Times New Roman"/>
            </a:endParaRPr>
          </a:p>
          <a:p>
            <a:pPr marL="0" indent="0" algn="l" rtl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sz="2000" b="1" kern="0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Sites</a:t>
            </a:r>
            <a:r>
              <a:rPr lang="en-GB" sz="2000" b="1" kern="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:</a:t>
            </a:r>
          </a:p>
          <a:p>
            <a:pPr marL="0" indent="0" algn="l" rtl="0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Under epithelial tissue</a:t>
            </a:r>
          </a:p>
          <a:p>
            <a:pPr marL="0" indent="0" algn="l" rtl="0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Papillary dermis of the skin</a:t>
            </a:r>
          </a:p>
          <a:p>
            <a:pPr algn="l" rtl="0" eaLnBrk="1" hangingPunct="1">
              <a:buClr>
                <a:srgbClr val="0000FF"/>
              </a:buClr>
              <a:buSzPct val="60000"/>
              <a:buFont typeface="Arial" panose="020B0604020202020204" pitchFamily="34" charset="0"/>
              <a:buNone/>
              <a:defRPr/>
            </a:pPr>
            <a:endParaRPr lang="en-GB" sz="2000" kern="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algn="l" rtl="0">
              <a:lnSpc>
                <a:spcPct val="80000"/>
              </a:lnSpc>
              <a:buFontTx/>
              <a:buChar char="•"/>
              <a:defRPr/>
            </a:pPr>
            <a:endParaRPr lang="ar-JO" dirty="0"/>
          </a:p>
        </p:txBody>
      </p:sp>
      <p:pic>
        <p:nvPicPr>
          <p:cNvPr id="5" name="Picture 8" descr="loose areolar -pho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/>
          <a:stretch>
            <a:fillRect/>
          </a:stretch>
        </p:blipFill>
        <p:spPr>
          <a:xfrm>
            <a:off x="5105400" y="1268413"/>
            <a:ext cx="3930650" cy="2160587"/>
          </a:xfr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4821" name="Picture 5" descr="GI006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00438"/>
            <a:ext cx="39592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وان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Reticular C.T.</a:t>
            </a:r>
            <a:endParaRPr lang="ar-JO" altLang="en-US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23850" y="1196975"/>
            <a:ext cx="4978400" cy="4929188"/>
          </a:xfrm>
        </p:spPr>
        <p:txBody>
          <a:bodyPr rtlCol="1">
            <a:normAutofit lnSpcReduction="10000"/>
          </a:bodyPr>
          <a:lstStyle/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2000" b="1" dirty="0" smtClean="0">
              <a:solidFill>
                <a:prstClr val="black"/>
              </a:solidFill>
            </a:endParaRP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lv-LV" altLang="en-US" sz="2000" dirty="0" smtClean="0">
                <a:solidFill>
                  <a:prstClr val="black"/>
                </a:solidFill>
              </a:rPr>
              <a:t>Reticular connective tissue is named for the reticular fibers which are the main structural part of the tissue. </a:t>
            </a:r>
            <a:endParaRPr lang="en-US" altLang="en-US" sz="2000" b="1" dirty="0" smtClean="0">
              <a:solidFill>
                <a:prstClr val="black"/>
              </a:solidFill>
            </a:endParaRP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b="1" dirty="0" smtClean="0">
                <a:solidFill>
                  <a:prstClr val="black"/>
                </a:solidFill>
              </a:rPr>
              <a:t>Reticular connective tissue</a:t>
            </a:r>
            <a:r>
              <a:rPr lang="en-US" altLang="en-US" sz="2000" dirty="0" smtClean="0">
                <a:solidFill>
                  <a:prstClr val="black"/>
                </a:solidFill>
              </a:rPr>
              <a:t> is a type of </a:t>
            </a:r>
            <a:r>
              <a:rPr lang="en-US" altLang="en-US" sz="2000" dirty="0" smtClean="0">
                <a:solidFill>
                  <a:prstClr val="black"/>
                </a:solidFill>
                <a:hlinkClick r:id="rId2" tooltip="Connective tissue"/>
              </a:rPr>
              <a:t>connective tissue</a:t>
            </a:r>
            <a:r>
              <a:rPr lang="en-US" altLang="en-US" sz="2000" dirty="0" smtClean="0">
                <a:solidFill>
                  <a:prstClr val="black"/>
                </a:solidFill>
              </a:rPr>
              <a:t> it has a network of : 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 smtClean="0">
                <a:solidFill>
                  <a:prstClr val="black"/>
                </a:solidFill>
              </a:rPr>
              <a:t>1- </a:t>
            </a:r>
            <a:r>
              <a:rPr lang="en-US" altLang="en-US" sz="2000" b="1" dirty="0" smtClean="0">
                <a:solidFill>
                  <a:prstClr val="black"/>
                </a:solidFill>
                <a:hlinkClick r:id="rId3" tooltip="Reticular fiber"/>
              </a:rPr>
              <a:t>reticular fibers</a:t>
            </a:r>
            <a:r>
              <a:rPr lang="en-US" altLang="en-US" sz="2000" dirty="0" smtClean="0">
                <a:solidFill>
                  <a:prstClr val="black"/>
                </a:solidFill>
              </a:rPr>
              <a:t>, made of </a:t>
            </a:r>
            <a:r>
              <a:rPr lang="en-US" altLang="en-US" sz="2000" b="1" dirty="0" smtClean="0">
                <a:solidFill>
                  <a:prstClr val="black"/>
                </a:solidFill>
                <a:hlinkClick r:id="rId4" tooltip="Type III collagen"/>
              </a:rPr>
              <a:t>type III collagen</a:t>
            </a:r>
            <a:endParaRPr lang="en-US" altLang="en-US" sz="2000" b="1" dirty="0" smtClean="0">
              <a:solidFill>
                <a:prstClr val="black"/>
              </a:solidFill>
            </a:endParaRP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 smtClean="0">
                <a:solidFill>
                  <a:prstClr val="black"/>
                </a:solidFill>
              </a:rPr>
              <a:t>The fibers are thin branching structures.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b="1" dirty="0" smtClean="0">
                <a:solidFill>
                  <a:prstClr val="black"/>
                </a:solidFill>
                <a:hlinkClick r:id="rId5" tooltip="Reticular fibers"/>
              </a:rPr>
              <a:t>2- Reticular fibers</a:t>
            </a:r>
            <a:r>
              <a:rPr lang="en-US" altLang="en-US" sz="2000" b="1" dirty="0" smtClean="0">
                <a:solidFill>
                  <a:prstClr val="black"/>
                </a:solidFill>
              </a:rPr>
              <a:t> </a:t>
            </a:r>
            <a:r>
              <a:rPr lang="en-US" altLang="en-US" sz="2000" dirty="0" smtClean="0">
                <a:solidFill>
                  <a:prstClr val="black"/>
                </a:solidFill>
              </a:rPr>
              <a:t>are synthesized by special </a:t>
            </a:r>
            <a:r>
              <a:rPr lang="en-US" altLang="en-US" sz="2000" b="1" dirty="0" smtClean="0">
                <a:solidFill>
                  <a:prstClr val="black"/>
                </a:solidFill>
                <a:hlinkClick r:id="rId6" tooltip="Fibroblasts"/>
              </a:rPr>
              <a:t>fibroblasts</a:t>
            </a:r>
            <a:r>
              <a:rPr lang="en-US" altLang="en-US" sz="2000" dirty="0" smtClean="0">
                <a:solidFill>
                  <a:prstClr val="black"/>
                </a:solidFill>
              </a:rPr>
              <a:t> called </a:t>
            </a:r>
            <a:r>
              <a:rPr lang="en-US" altLang="en-US" sz="2000" b="1" dirty="0" smtClean="0">
                <a:solidFill>
                  <a:srgbClr val="FF0000"/>
                </a:solidFill>
                <a:hlinkClick r:id="rId7" tooltip="Reticular cells"/>
              </a:rPr>
              <a:t>reticular cells</a:t>
            </a:r>
            <a:r>
              <a:rPr lang="en-US" altLang="en-US" sz="2000" dirty="0" smtClean="0">
                <a:solidFill>
                  <a:srgbClr val="FF0000"/>
                </a:solidFill>
              </a:rPr>
              <a:t>. </a:t>
            </a:r>
            <a:r>
              <a:rPr lang="lv-LV" altLang="en-US" sz="2000" dirty="0" smtClean="0">
                <a:solidFill>
                  <a:prstClr val="black"/>
                </a:solidFill>
              </a:rPr>
              <a:t>The cells that make the reticular fibers are fibroblasts called reticular cells. </a:t>
            </a:r>
            <a:endParaRPr lang="en-US" altLang="en-US" sz="2000" dirty="0" smtClean="0">
              <a:solidFill>
                <a:prstClr val="black"/>
              </a:solidFill>
            </a:endParaRP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 smtClean="0">
                <a:solidFill>
                  <a:prstClr val="black"/>
                </a:solidFill>
              </a:rPr>
              <a:t>Many blood </a:t>
            </a:r>
            <a:r>
              <a:rPr lang="en-US" altLang="en-US" sz="2000" dirty="0" err="1" smtClean="0">
                <a:solidFill>
                  <a:prstClr val="black"/>
                </a:solidFill>
              </a:rPr>
              <a:t>vesseles</a:t>
            </a:r>
            <a:r>
              <a:rPr lang="en-US" altLang="en-US" sz="2000" dirty="0" smtClean="0">
                <a:solidFill>
                  <a:prstClr val="black"/>
                </a:solidFill>
              </a:rPr>
              <a:t> 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b="1" dirty="0" smtClean="0">
                <a:solidFill>
                  <a:prstClr val="black"/>
                </a:solidFill>
              </a:rPr>
              <a:t>Site : </a:t>
            </a:r>
            <a:r>
              <a:rPr lang="lv-LV" altLang="en-US" sz="2000" dirty="0" smtClean="0">
                <a:solidFill>
                  <a:prstClr val="black"/>
                </a:solidFill>
              </a:rPr>
              <a:t>Reticular connective tissue forms a scaffolding for other cells in several organs, such as lymph nodes</a:t>
            </a:r>
            <a:endParaRPr lang="en-US" altLang="en-US" sz="2000" dirty="0" smtClean="0">
              <a:solidFill>
                <a:prstClr val="black"/>
              </a:solidFill>
            </a:endParaRP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lv-LV" altLang="en-US" sz="2000" dirty="0" smtClean="0">
                <a:solidFill>
                  <a:prstClr val="black"/>
                </a:solidFill>
              </a:rPr>
              <a:t>bone marrow. </a:t>
            </a:r>
            <a:endParaRPr lang="en-US" altLang="en-US" sz="2000" dirty="0" smtClean="0">
              <a:solidFill>
                <a:prstClr val="black"/>
              </a:solidFill>
            </a:endParaRP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 smtClean="0">
                <a:solidFill>
                  <a:prstClr val="black"/>
                </a:solidFill>
              </a:rPr>
              <a:t>Liver </a:t>
            </a:r>
            <a:endParaRPr lang="lv-LV" altLang="en-US" sz="2000" dirty="0" smtClean="0">
              <a:solidFill>
                <a:prstClr val="black"/>
              </a:solidFill>
            </a:endParaRPr>
          </a:p>
        </p:txBody>
      </p:sp>
      <p:pic>
        <p:nvPicPr>
          <p:cNvPr id="35844" name="Picture 9" descr=" reticular fibers 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1650" y="1484313"/>
            <a:ext cx="3362325" cy="2016125"/>
          </a:xfrm>
          <a:noFill/>
        </p:spPr>
      </p:pic>
      <p:sp>
        <p:nvSpPr>
          <p:cNvPr id="35845" name="مستطيل 5"/>
          <p:cNvSpPr>
            <a:spLocks noChangeArrowheads="1"/>
          </p:cNvSpPr>
          <p:nvPr/>
        </p:nvSpPr>
        <p:spPr bwMode="auto">
          <a:xfrm>
            <a:off x="5581650" y="6078538"/>
            <a:ext cx="3425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  <a:latin typeface="Arial Black" panose="020B0A04020102020204" pitchFamily="34" charset="0"/>
              </a:rPr>
              <a:t>Liver (silver stain)</a:t>
            </a:r>
            <a:endParaRPr lang="en-US" altLang="en-US" sz="2400" b="1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5846" name="Picture 16" descr="reticular tissu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3644900"/>
            <a:ext cx="33623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smtClean="0">
                <a:latin typeface="Arial Black" panose="020B0A04020102020204" pitchFamily="34" charset="0"/>
                <a:cs typeface="Times New Roman" panose="02020603050405020304" pitchFamily="18" charset="0"/>
              </a:rPr>
              <a:t>Adipose C.T.</a:t>
            </a:r>
            <a:endParaRPr lang="ar-EG" altLang="en-US" sz="2800" smtClean="0"/>
          </a:p>
        </p:txBody>
      </p:sp>
      <p:sp>
        <p:nvSpPr>
          <p:cNvPr id="3686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4186238" cy="906462"/>
          </a:xfrm>
        </p:spPr>
        <p:txBody>
          <a:bodyPr/>
          <a:lstStyle/>
          <a:p>
            <a:pPr algn="l" rtl="0"/>
            <a:r>
              <a:rPr lang="en-US" altLang="en-US" smtClean="0">
                <a:latin typeface="Arial Black" panose="020B0A04020102020204" pitchFamily="34" charset="0"/>
                <a:cs typeface="Arial" panose="020B0604020202020204" pitchFamily="34" charset="0"/>
              </a:rPr>
              <a:t>Unilocular adipose C.T.</a:t>
            </a:r>
          </a:p>
          <a:p>
            <a:pPr algn="l" rtl="0"/>
            <a:r>
              <a:rPr lang="en-US" altLang="en-US" smtClean="0">
                <a:latin typeface="Arial Black" panose="020B0A04020102020204" pitchFamily="34" charset="0"/>
                <a:cs typeface="Arial" panose="020B0604020202020204" pitchFamily="34" charset="0"/>
              </a:rPr>
              <a:t>Yellow fat  </a:t>
            </a:r>
            <a:endParaRPr lang="ar-EG" altLang="en-US" smtClean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" y="2133600"/>
            <a:ext cx="4040188" cy="3951288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Unilocular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fat cells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C.T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collagenous F.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 in blood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supply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Carotenoids </a:t>
            </a:r>
            <a:endParaRPr lang="en-GB" sz="1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GB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Sites: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Subcutaneous tissue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vital organs</a:t>
            </a:r>
          </a:p>
          <a:p>
            <a:pPr>
              <a:defRPr/>
            </a:pPr>
            <a:endParaRPr lang="ar-EG" sz="2000" dirty="0"/>
          </a:p>
        </p:txBody>
      </p:sp>
      <p:sp>
        <p:nvSpPr>
          <p:cNvPr id="3686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91025" cy="639762"/>
          </a:xfrm>
        </p:spPr>
        <p:txBody>
          <a:bodyPr/>
          <a:lstStyle/>
          <a:p>
            <a:pPr algn="l" rtl="0"/>
            <a:r>
              <a:rPr lang="en-US" altLang="en-US" smtClean="0">
                <a:latin typeface="Arial Black" panose="020B0A04020102020204" pitchFamily="34" charset="0"/>
                <a:cs typeface="Arial" panose="020B0604020202020204" pitchFamily="34" charset="0"/>
              </a:rPr>
              <a:t>Multilocular  adipose C.T.</a:t>
            </a:r>
          </a:p>
          <a:p>
            <a:pPr algn="l" rtl="0"/>
            <a:r>
              <a:rPr lang="en-US" altLang="en-US" smtClean="0">
                <a:latin typeface="Arial Black" panose="020B0A04020102020204" pitchFamily="34" charset="0"/>
                <a:cs typeface="Arial" panose="020B0604020202020204" pitchFamily="34" charset="0"/>
              </a:rPr>
              <a:t>Brown fat  </a:t>
            </a:r>
            <a:endParaRPr lang="ar-EG" altLang="en-US" smtClean="0">
              <a:latin typeface="Arial Black" panose="020B0A040201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5875" y="2133600"/>
            <a:ext cx="4041775" cy="4208463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Multilocular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C.T.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collagenous F.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 in blood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supply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blood  vessels , numerous mitochondria , cytochrome pigment </a:t>
            </a:r>
            <a:endParaRPr lang="en-GB" sz="1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GB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Sites</a:t>
            </a:r>
            <a:r>
              <a:rPr lang="en-GB" sz="20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&amp; neck of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newborne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GB" b="1" dirty="0"/>
          </a:p>
          <a:p>
            <a:pPr algn="l" rtl="0">
              <a:defRPr/>
            </a:pPr>
            <a:endParaRPr lang="ar-EG" b="1" dirty="0"/>
          </a:p>
        </p:txBody>
      </p:sp>
      <p:sp>
        <p:nvSpPr>
          <p:cNvPr id="36871" name="AutoShape 6" descr="صورة ذات صلة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EG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6872" name="Picture 7" descr="C:\Users\اليرموكـ\Desktop\brown-f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4652963"/>
            <a:ext cx="3375025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 descr="C:\Users\اليرموكـ\Desktop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4652963"/>
            <a:ext cx="2982912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smtClean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Adipose C.T.</a:t>
            </a:r>
            <a:endParaRPr lang="ar-JO" altLang="en-US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643438" y="1412875"/>
            <a:ext cx="4038600" cy="4525963"/>
          </a:xfrm>
        </p:spPr>
        <p:txBody>
          <a:bodyPr/>
          <a:lstStyle/>
          <a:p>
            <a:pPr algn="l" rtl="0">
              <a:defRPr/>
            </a:pPr>
            <a:r>
              <a:rPr lang="en-US" b="1" cap="all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Function : </a:t>
            </a:r>
            <a:r>
              <a:rPr lang="en-US" sz="3200" b="1" cap="all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/>
            </a:r>
            <a:br>
              <a:rPr lang="en-US" sz="3200" b="1" cap="all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en-US" sz="2000" cap="all" dirty="0">
                <a:solidFill>
                  <a:prstClr val="black"/>
                </a:solidFill>
                <a:ea typeface="+mj-ea"/>
                <a:cs typeface="+mj-cs"/>
              </a:rPr>
              <a:t>1- </a:t>
            </a:r>
            <a:r>
              <a:rPr lang="en-US" sz="1800" cap="all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storage of energy </a:t>
            </a:r>
            <a:br>
              <a:rPr lang="en-US" sz="1800" cap="all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1800" cap="all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2- Shape of the body </a:t>
            </a:r>
            <a:br>
              <a:rPr lang="en-US" sz="1800" cap="all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1800" cap="all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3- Shock absorber </a:t>
            </a:r>
            <a:br>
              <a:rPr lang="en-US" sz="1800" cap="all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1800" cap="all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4- Thermal insulation </a:t>
            </a:r>
            <a:br>
              <a:rPr lang="en-US" sz="1800" cap="all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1800" cap="all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5- Fixation of vital organs </a:t>
            </a:r>
            <a:endParaRPr lang="ar-J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6" name="Picture 2" descr="C:\Users\اليرموكـ\Desktop\microtechnique-for-students-what-is-histology-28-6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63" y="1341438"/>
            <a:ext cx="4643437" cy="4608512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-61913" y="0"/>
            <a:ext cx="8229601" cy="1143000"/>
          </a:xfrm>
        </p:spPr>
        <p:txBody>
          <a:bodyPr/>
          <a:lstStyle/>
          <a:p>
            <a:r>
              <a:rPr lang="en-GB" altLang="en-US" sz="2800" smtClean="0">
                <a:latin typeface="Arial Black" panose="020B0A04020102020204" pitchFamily="34" charset="0"/>
                <a:cs typeface="Times New Roman" panose="02020603050405020304" pitchFamily="18" charset="0"/>
              </a:rPr>
              <a:t>Dense C.T.</a:t>
            </a:r>
            <a:endParaRPr lang="ar-EG" altLang="en-US" sz="2800" smtClean="0"/>
          </a:p>
        </p:txBody>
      </p:sp>
      <p:sp>
        <p:nvSpPr>
          <p:cNvPr id="39939" name="Text Placeholder 2"/>
          <p:cNvSpPr>
            <a:spLocks noGrp="1"/>
          </p:cNvSpPr>
          <p:nvPr>
            <p:ph type="body" idx="1"/>
          </p:nvPr>
        </p:nvSpPr>
        <p:spPr>
          <a:xfrm>
            <a:off x="0" y="404813"/>
            <a:ext cx="4040188" cy="639762"/>
          </a:xfrm>
        </p:spPr>
        <p:txBody>
          <a:bodyPr/>
          <a:lstStyle/>
          <a:p>
            <a:pPr algn="l" eaLnBrk="1" hangingPunct="1"/>
            <a:r>
              <a:rPr lang="en-GB" altLang="en-US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Irregular</a:t>
            </a:r>
            <a:endParaRPr lang="en-US" altLang="en-US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20638" y="868363"/>
            <a:ext cx="4040188" cy="39512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 </a:t>
            </a:r>
            <a:r>
              <a:rPr lang="en-US" sz="2000" b="1" dirty="0" smtClean="0">
                <a:latin typeface="Arial Black" pitchFamily="34" charset="0"/>
              </a:rPr>
              <a:t>Fibers : </a:t>
            </a:r>
            <a:r>
              <a:rPr lang="en-US" sz="2000" b="1" dirty="0" smtClean="0"/>
              <a:t>collagenous  </a:t>
            </a:r>
            <a:r>
              <a:rPr lang="en-US" sz="2000" b="1" dirty="0"/>
              <a:t>fibers run in all direction (irregular)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>
                <a:latin typeface="Arial Black" pitchFamily="34" charset="0"/>
              </a:rPr>
              <a:t> </a:t>
            </a:r>
            <a:r>
              <a:rPr lang="en-US" sz="2000" b="1" dirty="0" smtClean="0">
                <a:latin typeface="Arial Black" pitchFamily="34" charset="0"/>
              </a:rPr>
              <a:t>Cells : </a:t>
            </a:r>
            <a:r>
              <a:rPr lang="en-US" sz="2000" b="1" dirty="0" smtClean="0"/>
              <a:t>Fibroblasts</a:t>
            </a:r>
            <a:endParaRPr lang="en-US" sz="2000" b="1" dirty="0"/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/>
              <a:t> </a:t>
            </a:r>
            <a:r>
              <a:rPr lang="en-US" sz="2000" b="1" dirty="0">
                <a:latin typeface="Arial Black" pitchFamily="34" charset="0"/>
              </a:rPr>
              <a:t>ground sub. </a:t>
            </a:r>
            <a:r>
              <a:rPr lang="en-US" sz="2000" b="1" dirty="0" smtClean="0"/>
              <a:t>little amount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000" kern="0" dirty="0" smtClean="0">
                <a:latin typeface="Arial Black" pitchFamily="34" charset="0"/>
              </a:rPr>
              <a:t>Sites</a:t>
            </a:r>
            <a:r>
              <a:rPr lang="en-GB" sz="2000" kern="0" dirty="0">
                <a:latin typeface="Arial Black" pitchFamily="34" charset="0"/>
              </a:rPr>
              <a:t>: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/>
              <a:t>Deep dermis of skin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/>
              <a:t>Capsule of lymph node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94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64163" y="549275"/>
            <a:ext cx="4041775" cy="639763"/>
          </a:xfrm>
        </p:spPr>
        <p:txBody>
          <a:bodyPr/>
          <a:lstStyle/>
          <a:p>
            <a:pPr algn="l" rtl="0"/>
            <a:r>
              <a:rPr lang="en-GB" altLang="en-US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Regular</a:t>
            </a:r>
            <a:endParaRPr lang="ar-EG" altLang="en-US" smtClean="0">
              <a:solidFill>
                <a:srgbClr val="FF0000"/>
              </a:solidFill>
            </a:endParaRPr>
          </a:p>
        </p:txBody>
      </p:sp>
      <p:sp>
        <p:nvSpPr>
          <p:cNvPr id="39942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1196975"/>
            <a:ext cx="4041775" cy="2117725"/>
          </a:xfrm>
        </p:spPr>
        <p:txBody>
          <a:bodyPr/>
          <a:lstStyle/>
          <a:p>
            <a:pPr marL="457200" indent="-457200" algn="l" rtl="0">
              <a:buFont typeface="Calibri" panose="020F0502020204030204" pitchFamily="34" charset="0"/>
              <a:buAutoNum type="arabicPeriod"/>
            </a:pPr>
            <a:r>
              <a:rPr lang="en-US" altLang="en-US" smtClean="0">
                <a:latin typeface="Arial Black" panose="020B0A04020102020204" pitchFamily="34" charset="0"/>
                <a:cs typeface="Arial" panose="020B0604020202020204" pitchFamily="34" charset="0"/>
              </a:rPr>
              <a:t>White fibrous C.T. </a:t>
            </a:r>
          </a:p>
          <a:p>
            <a:pPr marL="457200" indent="-457200" algn="l" rtl="0">
              <a:buFont typeface="Calibri" panose="020F0502020204030204" pitchFamily="34" charset="0"/>
              <a:buAutoNum type="arabicPeriod"/>
            </a:pPr>
            <a:r>
              <a:rPr lang="en-US" altLang="en-US" smtClean="0">
                <a:latin typeface="Arial Black" panose="020B0A04020102020204" pitchFamily="34" charset="0"/>
                <a:cs typeface="Arial" panose="020B0604020202020204" pitchFamily="34" charset="0"/>
              </a:rPr>
              <a:t>Elastic C.T. </a:t>
            </a:r>
            <a:endParaRPr lang="ar-EG" altLang="en-US" smtClean="0">
              <a:latin typeface="Arial Black" panose="020B0A04020102020204" pitchFamily="34" charset="0"/>
            </a:endParaRPr>
          </a:p>
        </p:txBody>
      </p:sp>
      <p:pic>
        <p:nvPicPr>
          <p:cNvPr id="399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95750"/>
            <a:ext cx="37846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4" name="Picture 9" descr="dense irregu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032250"/>
            <a:ext cx="36449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435600" y="5822950"/>
            <a:ext cx="1773238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PGothic" pitchFamily="34" charset="-128"/>
              </a:rPr>
              <a:t>Fibroblast nucleus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6084888" y="4511675"/>
            <a:ext cx="938212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PGothic" pitchFamily="34" charset="-128"/>
              </a:rPr>
              <a:t>Collagen</a:t>
            </a:r>
          </a:p>
        </p:txBody>
      </p:sp>
      <p:sp>
        <p:nvSpPr>
          <p:cNvPr id="5" name="سهم للأسفل 4"/>
          <p:cNvSpPr/>
          <p:nvPr/>
        </p:nvSpPr>
        <p:spPr>
          <a:xfrm>
            <a:off x="1116013" y="3429000"/>
            <a:ext cx="360362" cy="666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11113" y="14288"/>
            <a:ext cx="9037637" cy="1143000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latin typeface="Arial Black" panose="020B0A04020102020204" pitchFamily="34" charset="0"/>
                <a:cs typeface="Times New Roman" panose="02020603050405020304" pitchFamily="18" charset="0"/>
              </a:rPr>
              <a:t>Undifferentiated Mesenchymal Cell</a:t>
            </a:r>
            <a:endParaRPr lang="en-US" altLang="en-US" sz="2800" smtClean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8" descr="mesenchh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8513" y="1054100"/>
            <a:ext cx="4183062" cy="2436813"/>
          </a:xfr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6286500" y="3771900"/>
            <a:ext cx="827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L.M.</a:t>
            </a:r>
            <a:endParaRPr lang="en-US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950" y="1968500"/>
            <a:ext cx="5500688" cy="4530725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00FF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Spindle shaped cells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00FF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Many processes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00FF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Oval nucleus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00FF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Basophilic cytoplasm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00FF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Divide and differentiate into other C.T. cells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00FF"/>
              </a:buClr>
              <a:buSzPct val="60000"/>
              <a:buFont typeface="Wingdings" pitchFamily="2" charset="2"/>
              <a:buNone/>
              <a:defRPr/>
            </a:pPr>
            <a:r>
              <a:rPr lang="en-GB" sz="2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		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00FF"/>
              </a:buClr>
              <a:buSzPct val="60000"/>
              <a:buFont typeface="Wingdings" pitchFamily="2" charset="2"/>
              <a:buNone/>
              <a:defRPr/>
            </a:pPr>
            <a:r>
              <a:rPr lang="en-GB" sz="32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735013" y="188913"/>
            <a:ext cx="8229600" cy="1008062"/>
          </a:xfrm>
        </p:spPr>
        <p:txBody>
          <a:bodyPr/>
          <a:lstStyle/>
          <a:p>
            <a:pPr rtl="0"/>
            <a:r>
              <a:rPr lang="en-GB" altLang="en-US" sz="2800" smtClean="0">
                <a:latin typeface="Arial Black" panose="020B0A04020102020204" pitchFamily="34" charset="0"/>
                <a:cs typeface="Times New Roman" panose="02020603050405020304" pitchFamily="18" charset="0"/>
              </a:rPr>
              <a:t>Dense  regular C.T.</a:t>
            </a:r>
            <a:br>
              <a:rPr lang="en-GB" altLang="en-US" sz="280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en-US" altLang="en-US" sz="2400" smtClean="0">
                <a:latin typeface="Arial Black" panose="020B0A04020102020204" pitchFamily="34" charset="0"/>
                <a:cs typeface="Arial" panose="020B0604020202020204" pitchFamily="34" charset="0"/>
              </a:rPr>
              <a:t>White Fibrous C.T.</a:t>
            </a:r>
            <a:r>
              <a:rPr lang="en-US" altLang="en-US" sz="2400" smtClean="0">
                <a:cs typeface="Arial" panose="020B0604020202020204" pitchFamily="34" charset="0"/>
              </a:rPr>
              <a:t/>
            </a:r>
            <a:br>
              <a:rPr lang="en-US" altLang="en-US" sz="2400" smtClean="0">
                <a:cs typeface="Arial" panose="020B0604020202020204" pitchFamily="34" charset="0"/>
              </a:rPr>
            </a:br>
            <a:endParaRPr lang="ar-EG" altLang="en-US" sz="24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196975"/>
            <a:ext cx="8229600" cy="4525963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Fibers :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parallel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collagenous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fibers type I  in bundles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 :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Fibrocytes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 sub :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little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ground sub.</a:t>
            </a:r>
            <a:endParaRPr lang="en-GB" sz="2000" b="1" u="sng" kern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4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Sites: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tendons, Ligaments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sclera of the eye</a:t>
            </a:r>
          </a:p>
          <a:p>
            <a:pPr algn="l" rtl="0">
              <a:defRPr/>
            </a:pPr>
            <a:endParaRPr lang="ar-EG" sz="2400" dirty="0"/>
          </a:p>
        </p:txBody>
      </p:sp>
      <p:pic>
        <p:nvPicPr>
          <p:cNvPr id="4" name="Picture 3" descr="03_19Figuredf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0" t="3688" r="15492" b="71109"/>
          <a:stretch>
            <a:fillRect/>
          </a:stretch>
        </p:blipFill>
        <p:spPr bwMode="auto">
          <a:xfrm>
            <a:off x="3708400" y="3789363"/>
            <a:ext cx="52562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latin typeface="Arial Black" panose="020B0A04020102020204" pitchFamily="34" charset="0"/>
                <a:cs typeface="Times New Roman" panose="02020603050405020304" pitchFamily="18" charset="0"/>
              </a:rPr>
              <a:t>Elastic C.T.</a:t>
            </a:r>
            <a:endParaRPr lang="en-US" altLang="en-US" sz="2800" smtClean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idx="1"/>
          </p:nvPr>
        </p:nvSpPr>
        <p:spPr>
          <a:xfrm>
            <a:off x="142875" y="1143000"/>
            <a:ext cx="4860925" cy="4530725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elastic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endParaRPr 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run in all direction or </a:t>
            </a:r>
          </a:p>
          <a:p>
            <a:pPr algn="l" rtl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wavy parallel fenestrated membrane </a:t>
            </a:r>
            <a:endParaRPr lang="en-GB" sz="2400" b="1" u="sng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Sites: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arteries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Vocal cords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dirty="0" smtClean="0"/>
          </a:p>
        </p:txBody>
      </p:sp>
      <p:pic>
        <p:nvPicPr>
          <p:cNvPr id="37892" name="Picture 7" descr="24%20lamell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2587625"/>
            <a:ext cx="3833812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7" descr="C:\Users\اليرموكـ\Desktop\CT image\elastic-fiber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4365625"/>
            <a:ext cx="38893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8" descr="C:\Users\اليرموكـ\Desktop\CT image\elastic-ct-thumb4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1125538"/>
            <a:ext cx="38322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smtClean="0">
                <a:latin typeface="Arial Black" panose="020B0A04020102020204" pitchFamily="34" charset="0"/>
                <a:cs typeface="Times New Roman" panose="02020603050405020304" pitchFamily="18" charset="0"/>
              </a:rPr>
              <a:t>CONNECTIVE  TISSUE</a:t>
            </a:r>
            <a:endParaRPr lang="ar-EG" alt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4525963"/>
          </a:xfrm>
        </p:spPr>
        <p:txBody>
          <a:bodyPr rtlCol="1">
            <a:normAutofit fontScale="62500" lnSpcReduction="20000"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Connective tissues are the most abundant of the primary tissues.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The cells of the connective tissues are far apart, separated by an abundant amount of extracellular material, also called extracellular matrix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: 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Binding, support and packaging: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Protection, defense and repair: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Insulation:</a:t>
            </a:r>
            <a:b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 cells or adipose tissue, is a connective tissue which not only cushions body organs but also insulates them and provides reserve energy fuel.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Transportation:</a:t>
            </a:r>
            <a:b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is a connective tissue and it carries and delivers oxygen and nutrient to tissues.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b="1" dirty="0" smtClean="0"/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ar-E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C:\Users\اليرموكـ\Desktop\CT image\CTclasses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640762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8128"/>
          <p:cNvSpPr>
            <a:spLocks noChangeArrowheads="1" noChangeShapeType="1" noTextEdit="1"/>
          </p:cNvSpPr>
          <p:nvPr/>
        </p:nvSpPr>
        <p:spPr bwMode="auto">
          <a:xfrm>
            <a:off x="1524000" y="1981200"/>
            <a:ext cx="5791200" cy="198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997A00"/>
                  </a:prstShdw>
                </a:effectLst>
                <a:latin typeface="Impact" panose="020B0806030902050204" pitchFamily="34" charset="0"/>
              </a:rPr>
              <a:t>Thank You</a:t>
            </a:r>
            <a:endParaRPr lang="ar-JO" sz="3600" kern="10">
              <a:gradFill rotWithShape="1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prstShdw prst="shdw17" dist="17961" dir="2700000">
                  <a:srgbClr val="997A00"/>
                </a:prstShdw>
              </a:effectLst>
              <a:latin typeface="Impact" panose="020B0806030902050204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>
              <a:cs typeface="Times New Roman" panose="02020603050405020304" pitchFamily="18" charset="0"/>
            </a:endParaRPr>
          </a:p>
        </p:txBody>
      </p:sp>
      <p:sp>
        <p:nvSpPr>
          <p:cNvPr id="4506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وان 1"/>
          <p:cNvSpPr>
            <a:spLocks noGrp="1"/>
          </p:cNvSpPr>
          <p:nvPr>
            <p:ph type="title" sz="quarter"/>
          </p:nvPr>
        </p:nvSpPr>
        <p:spPr>
          <a:xfrm>
            <a:off x="539750" y="23813"/>
            <a:ext cx="8229600" cy="1143000"/>
          </a:xfrm>
        </p:spPr>
        <p:txBody>
          <a:bodyPr/>
          <a:lstStyle/>
          <a:p>
            <a:r>
              <a:rPr lang="en-GB" altLang="en-US" sz="2800" smtClean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Fibroblasts</a:t>
            </a:r>
            <a:r>
              <a:rPr lang="en-GB" altLang="en-US" sz="3600" smtClean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=</a:t>
            </a:r>
            <a:r>
              <a:rPr lang="en-GB" altLang="en-US" sz="2000" b="1" smtClean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Fixed cell</a:t>
            </a:r>
            <a:r>
              <a:rPr lang="en-GB" altLang="en-US" sz="3600" smtClean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endParaRPr lang="ar-JO" altLang="en-US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68313" y="1196975"/>
            <a:ext cx="4038600" cy="2189163"/>
          </a:xfrm>
        </p:spPr>
        <p:txBody>
          <a:bodyPr/>
          <a:lstStyle/>
          <a:p>
            <a:pPr algn="l" rtl="0">
              <a:defRPr/>
            </a:pPr>
            <a:r>
              <a:rPr lang="en-US" sz="4000" dirty="0">
                <a:solidFill>
                  <a:prstClr val="black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most  common 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type</a:t>
            </a:r>
          </a:p>
          <a:p>
            <a:pPr marL="0" indent="0" algn="l" rtl="0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Origin : </a:t>
            </a:r>
            <a:r>
              <a:rPr lang="en-US" sz="2400" dirty="0">
                <a:solidFill>
                  <a:srgbClr val="000000"/>
                </a:solidFill>
                <a:latin typeface="Arial Black" pitchFamily="34" charset="0"/>
                <a:cs typeface="+mj-cs"/>
              </a:rPr>
              <a:t>from UDMC</a:t>
            </a:r>
            <a:endParaRPr lang="en-US" sz="2400" b="1" u="sng" dirty="0">
              <a:solidFill>
                <a:srgbClr val="000000"/>
              </a:solidFill>
              <a:latin typeface="Arial Black" pitchFamily="34" charset="0"/>
              <a:cs typeface="+mj-cs"/>
            </a:endParaRPr>
          </a:p>
          <a:p>
            <a:pPr marL="0" indent="0" algn="l" rtl="0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2400" b="1" u="sng" dirty="0">
                <a:solidFill>
                  <a:srgbClr val="000000"/>
                </a:solidFill>
                <a:latin typeface="Arial Black" pitchFamily="34" charset="0"/>
                <a:cs typeface="+mj-cs"/>
              </a:rPr>
              <a:t>2 types </a:t>
            </a:r>
          </a:p>
          <a:p>
            <a:pPr algn="l" rtl="0">
              <a:defRPr/>
            </a:pPr>
            <a:endParaRPr lang="ar-JO" dirty="0"/>
          </a:p>
        </p:txBody>
      </p:sp>
      <p:sp>
        <p:nvSpPr>
          <p:cNvPr id="19460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356100" y="1268413"/>
            <a:ext cx="4710113" cy="2016125"/>
          </a:xfrm>
        </p:spPr>
        <p:txBody>
          <a:bodyPr/>
          <a:lstStyle/>
          <a:p>
            <a:pPr marL="0" indent="0" algn="l" rt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mature (Fibrocytes) :</a:t>
            </a:r>
            <a:r>
              <a:rPr lang="en-US" altLang="en-US" sz="1800" b="1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inactive</a:t>
            </a:r>
            <a:r>
              <a:rPr lang="en-US" altLang="en-US" sz="2400" b="1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l" rtl="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Small in size </a:t>
            </a:r>
          </a:p>
          <a:p>
            <a:pPr marL="0" indent="0" algn="l" rtl="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Fusiform  smaller</a:t>
            </a:r>
          </a:p>
          <a:p>
            <a:pPr marL="0" indent="0" algn="l" rtl="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oval central </a:t>
            </a:r>
            <a:r>
              <a:rPr lang="en-US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darker</a:t>
            </a:r>
            <a:r>
              <a:rPr lang="en-US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nucleus </a:t>
            </a:r>
          </a:p>
          <a:p>
            <a:pPr marL="0" indent="0" algn="l" rtl="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acidophilic cytoplasm </a:t>
            </a:r>
          </a:p>
        </p:txBody>
      </p:sp>
      <p:sp>
        <p:nvSpPr>
          <p:cNvPr id="19461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71438" y="2620963"/>
            <a:ext cx="4213225" cy="2190750"/>
          </a:xfrm>
        </p:spPr>
        <p:txBody>
          <a:bodyPr/>
          <a:lstStyle/>
          <a:p>
            <a:pPr marL="0" indent="0" algn="l" rt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Young fibroblast= </a:t>
            </a:r>
            <a:r>
              <a:rPr lang="en-US" altLang="en-US" sz="1800" b="1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active </a:t>
            </a:r>
          </a:p>
          <a:p>
            <a:pPr marL="0" indent="0" algn="l" rtl="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Large in size </a:t>
            </a:r>
          </a:p>
          <a:p>
            <a:pPr marL="0" indent="0" algn="l" rtl="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Fusiform with processes</a:t>
            </a:r>
          </a:p>
          <a:p>
            <a:pPr marL="0" indent="0" algn="l" rtl="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oval central </a:t>
            </a:r>
            <a:r>
              <a:rPr lang="en-US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paler</a:t>
            </a:r>
            <a:r>
              <a:rPr lang="en-US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nucleus </a:t>
            </a:r>
          </a:p>
          <a:p>
            <a:pPr marL="0" indent="0" algn="l" rtl="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Basophilic</a:t>
            </a:r>
            <a:r>
              <a:rPr lang="en-US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cytoplasm= </a:t>
            </a:r>
            <a:r>
              <a:rPr lang="en-US" altLang="en-US" sz="16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numerous rER  </a:t>
            </a:r>
          </a:p>
        </p:txBody>
      </p:sp>
      <p:pic>
        <p:nvPicPr>
          <p:cNvPr id="19462" name="Picture 4" descr="fibroblasts%20&amp;%20fibrocytes-micrograph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6913" y="3355975"/>
            <a:ext cx="4464050" cy="3313113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9" name="رابط كسهم مستقيم 8"/>
          <p:cNvCxnSpPr/>
          <p:nvPr/>
        </p:nvCxnSpPr>
        <p:spPr>
          <a:xfrm>
            <a:off x="4757738" y="3716338"/>
            <a:ext cx="215900" cy="5762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6156325" y="5589588"/>
            <a:ext cx="287338" cy="3603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5313363" y="3392488"/>
            <a:ext cx="287337" cy="6492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وان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7772400" cy="1143000"/>
          </a:xfrm>
        </p:spPr>
        <p:txBody>
          <a:bodyPr/>
          <a:lstStyle/>
          <a:p>
            <a:r>
              <a:rPr lang="en-US" altLang="en-US" sz="2800" b="1" smtClean="0">
                <a:solidFill>
                  <a:srgbClr val="FF3300"/>
                </a:solidFill>
              </a:rPr>
              <a:t>Fibroblasts</a:t>
            </a:r>
            <a:r>
              <a:rPr lang="en-US" altLang="en-US" sz="2800" b="1" smtClean="0">
                <a:solidFill>
                  <a:srgbClr val="000000"/>
                </a:solidFill>
              </a:rPr>
              <a:t> are the most common cells in connective tissue</a:t>
            </a:r>
            <a:endParaRPr lang="ar-JO" altLang="en-US" sz="2800" smtClean="0"/>
          </a:p>
        </p:txBody>
      </p:sp>
      <p:sp>
        <p:nvSpPr>
          <p:cNvPr id="20483" name="عنصر نائب للنص 4"/>
          <p:cNvSpPr>
            <a:spLocks noGrp="1"/>
          </p:cNvSpPr>
          <p:nvPr>
            <p:ph type="body" sz="half" idx="3"/>
          </p:nvPr>
        </p:nvSpPr>
        <p:spPr>
          <a:xfrm>
            <a:off x="4427538" y="1341438"/>
            <a:ext cx="4321175" cy="43926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45000"/>
              </a:spcBef>
            </a:pPr>
            <a:endParaRPr lang="en-US" altLang="en-US" sz="2000" smtClean="0"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45000"/>
              </a:spcBef>
            </a:pPr>
            <a:r>
              <a:rPr lang="en-US" altLang="en-US" sz="2000" smtClean="0">
                <a:latin typeface="Arial Black" panose="020B0A04020102020204" pitchFamily="34" charset="0"/>
              </a:rPr>
              <a:t>Function : 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</a:pPr>
            <a:r>
              <a:rPr lang="en-US" altLang="en-US" sz="2000" smtClean="0">
                <a:solidFill>
                  <a:srgbClr val="FF0000"/>
                </a:solidFill>
              </a:rPr>
              <a:t>Synthesize and secrete components of the ECM: </a:t>
            </a:r>
            <a:r>
              <a:rPr lang="en-US" altLang="en-US" sz="2000" smtClean="0">
                <a:solidFill>
                  <a:srgbClr val="000000"/>
                </a:solidFill>
              </a:rPr>
              <a:t>fibers and ground substance.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</a:pPr>
            <a:r>
              <a:rPr lang="en-US" altLang="en-US" sz="2000" smtClean="0">
                <a:solidFill>
                  <a:srgbClr val="FF0000"/>
                </a:solidFill>
              </a:rPr>
              <a:t>Synthesize growth factors.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</a:pPr>
            <a:r>
              <a:rPr lang="en-US" altLang="en-US" sz="2000" smtClean="0">
                <a:solidFill>
                  <a:srgbClr val="FF0000"/>
                </a:solidFill>
              </a:rPr>
              <a:t>Rarely undergo cell division </a:t>
            </a:r>
            <a:r>
              <a:rPr lang="en-US" altLang="en-US" sz="2000" smtClean="0">
                <a:solidFill>
                  <a:srgbClr val="000000"/>
                </a:solidFill>
              </a:rPr>
              <a:t>unless tissue is injured, which activates the quiescent cells.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</a:pPr>
            <a:r>
              <a:rPr lang="en-US" altLang="en-US" sz="2000" smtClean="0">
                <a:solidFill>
                  <a:srgbClr val="FF0000"/>
                </a:solidFill>
              </a:rPr>
              <a:t>Play a major role in the process of wound healing </a:t>
            </a:r>
            <a:r>
              <a:rPr lang="en-US" altLang="en-US" sz="2000" smtClean="0">
                <a:solidFill>
                  <a:srgbClr val="000000"/>
                </a:solidFill>
              </a:rPr>
              <a:t>and respond to an injury by proliferating and enhanced fiber formation.</a:t>
            </a:r>
          </a:p>
          <a:p>
            <a:endParaRPr lang="ar-JO" altLang="en-US" sz="2000" smtClean="0"/>
          </a:p>
        </p:txBody>
      </p:sp>
      <p:pic>
        <p:nvPicPr>
          <p:cNvPr id="20484" name="Picture 5" descr="H150a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96"/>
          <a:stretch>
            <a:fillRect/>
          </a:stretch>
        </p:blipFill>
        <p:spPr>
          <a:xfrm>
            <a:off x="179388" y="1268413"/>
            <a:ext cx="3886200" cy="2232025"/>
          </a:xfrm>
          <a:noFill/>
          <a:ln w="762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0485" name="Picture 8" descr=" fibroblast 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6" r="14760" b="4294"/>
          <a:stretch>
            <a:fillRect/>
          </a:stretch>
        </p:blipFill>
        <p:spPr>
          <a:xfrm>
            <a:off x="179388" y="3716338"/>
            <a:ext cx="3887787" cy="2376487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وان 1"/>
          <p:cNvSpPr>
            <a:spLocks noGrp="1"/>
          </p:cNvSpPr>
          <p:nvPr>
            <p:ph type="title"/>
          </p:nvPr>
        </p:nvSpPr>
        <p:spPr>
          <a:xfrm>
            <a:off x="1042988" y="115888"/>
            <a:ext cx="7772400" cy="1143000"/>
          </a:xfrm>
        </p:spPr>
        <p:txBody>
          <a:bodyPr/>
          <a:lstStyle/>
          <a:p>
            <a:pPr algn="l"/>
            <a:r>
              <a:rPr lang="en-GB" altLang="en-US" sz="2800" smtClean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Fat Cell=</a:t>
            </a:r>
            <a:r>
              <a:rPr lang="lv-LV" altLang="en-US" sz="2800" b="1" smtClean="0">
                <a:solidFill>
                  <a:srgbClr val="000000"/>
                </a:solidFill>
                <a:latin typeface="Arial Black" panose="020B0A04020102020204" pitchFamily="34" charset="0"/>
              </a:rPr>
              <a:t>Adipocytes</a:t>
            </a:r>
            <a:r>
              <a:rPr lang="en-US" altLang="en-US" sz="2800" b="1" smtClean="0">
                <a:solidFill>
                  <a:srgbClr val="000000"/>
                </a:solidFill>
                <a:latin typeface="Arial Black" panose="020B0A04020102020204" pitchFamily="34" charset="0"/>
              </a:rPr>
              <a:t>=</a:t>
            </a:r>
            <a:r>
              <a:rPr lang="lv-LV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altLang="en-US" sz="2000" smtClean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fixed cells</a:t>
            </a:r>
            <a:r>
              <a:rPr lang="en-GB" altLang="en-US" sz="2000" smtClean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endParaRPr lang="ar-JO" altLang="en-US" sz="2000" smtClean="0">
              <a:latin typeface="Arial Black" panose="020B0A04020102020204" pitchFamily="34" charset="0"/>
            </a:endParaRPr>
          </a:p>
        </p:txBody>
      </p:sp>
      <p:sp>
        <p:nvSpPr>
          <p:cNvPr id="21507" name="عنصر نائب للنص 4"/>
          <p:cNvSpPr>
            <a:spLocks noGrp="1"/>
          </p:cNvSpPr>
          <p:nvPr>
            <p:ph type="body" sz="half" idx="3"/>
          </p:nvPr>
        </p:nvSpPr>
        <p:spPr>
          <a:xfrm>
            <a:off x="4298950" y="1341438"/>
            <a:ext cx="4821238" cy="46831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Origin : </a:t>
            </a:r>
            <a:r>
              <a:rPr lang="en-US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UDMC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large, spherical or polyhedral</a:t>
            </a:r>
            <a:endParaRPr lang="en-US" altLang="en-US" sz="2400" b="1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</a:pPr>
            <a:r>
              <a:rPr lang="lv-LV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flattened nucleus</a:t>
            </a:r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lv-LV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cytoplasm only forms a very narrow rim around a large central lipid droplet.</a:t>
            </a:r>
            <a:endParaRPr lang="en-US" altLang="en-US" sz="2400" b="1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Single or several lipid droplets</a:t>
            </a:r>
          </a:p>
          <a:p>
            <a:pPr marL="0" indent="0">
              <a:lnSpc>
                <a:spcPct val="80000"/>
              </a:lnSpc>
            </a:pPr>
            <a:r>
              <a:rPr lang="lv-LV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Adipocytes are long-lived cells. Their number is determined by the number of preadipocytes generated during foetal and early postnatal development.</a:t>
            </a:r>
          </a:p>
          <a:p>
            <a:pPr marL="0" indent="0"/>
            <a:endParaRPr lang="ar-JO" altLang="en-US" smtClean="0"/>
          </a:p>
        </p:txBody>
      </p:sp>
      <p:pic>
        <p:nvPicPr>
          <p:cNvPr id="21508" name="Picture 12" descr="2_adipose_cell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" r="7021"/>
          <a:stretch>
            <a:fillRect/>
          </a:stretch>
        </p:blipFill>
        <p:spPr>
          <a:xfrm>
            <a:off x="468313" y="1484313"/>
            <a:ext cx="3671887" cy="2190750"/>
          </a:xfrm>
          <a:noFill/>
        </p:spPr>
      </p:pic>
      <p:pic>
        <p:nvPicPr>
          <p:cNvPr id="21509" name="Picture 2" descr="IN043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t="24921" r="44376" b="36864"/>
          <a:stretch>
            <a:fillRect/>
          </a:stretch>
        </p:blipFill>
        <p:spPr>
          <a:xfrm>
            <a:off x="395288" y="3860800"/>
            <a:ext cx="3671887" cy="2376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وان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lv-LV" altLang="en-US" sz="3600" b="1" smtClean="0">
                <a:solidFill>
                  <a:srgbClr val="000000"/>
                </a:solidFill>
                <a:latin typeface="Arial Black" panose="020B0A04020102020204" pitchFamily="34" charset="0"/>
              </a:rPr>
              <a:t>Adipocytes</a:t>
            </a:r>
            <a:endParaRPr lang="ar-JO" altLang="en-US" smtClean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>
          <a:xfrm>
            <a:off x="4740275" y="1557338"/>
            <a:ext cx="4387850" cy="4906962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lv-LV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Lipid storage/mobilisation is </a:t>
            </a:r>
            <a:r>
              <a:rPr lang="lv-LV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under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lv-LV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lv-LV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nervous </a:t>
            </a:r>
            <a:r>
              <a:rPr lang="lv-LV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(sympathetic) </a:t>
            </a:r>
            <a:r>
              <a:rPr lang="lv-LV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hormonal </a:t>
            </a:r>
            <a:r>
              <a:rPr lang="lv-LV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(insulin) control. </a:t>
            </a: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Function :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Storage of lipid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Production of energy  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lv-LV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endocrine </a:t>
            </a:r>
            <a:r>
              <a:rPr lang="lv-LV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function - they secrete the protein </a:t>
            </a:r>
            <a:r>
              <a:rPr lang="lv-LV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leptin</a:t>
            </a:r>
            <a:r>
              <a:rPr lang="lv-LV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lv-LV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regulate appetite with feedback about the bodies fat reserves</a:t>
            </a:r>
            <a:r>
              <a:rPr lang="lv-LV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lv-LV" alt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7" descr="adipocytes -osmic aci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9" r="44008" b="37401"/>
          <a:stretch>
            <a:fillRect/>
          </a:stretch>
        </p:blipFill>
        <p:spPr>
          <a:xfrm>
            <a:off x="684213" y="1844675"/>
            <a:ext cx="3816350" cy="2089150"/>
          </a:xfrm>
          <a:noFill/>
          <a:ln w="762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2533" name="Picture 5" descr="uniFett1HJk3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3"/>
          <a:stretch>
            <a:fillRect/>
          </a:stretch>
        </p:blipFill>
        <p:spPr>
          <a:xfrm>
            <a:off x="684213" y="4005263"/>
            <a:ext cx="3816350" cy="2052637"/>
          </a:xfrm>
          <a:ln w="762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684213" y="5949950"/>
            <a:ext cx="12446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dirty="0">
                <a:solidFill>
                  <a:prstClr val="white"/>
                </a:solidFill>
                <a:latin typeface="Calibri"/>
                <a:cs typeface="Arial"/>
              </a:rPr>
              <a:t>ُ</a:t>
            </a:r>
            <a:r>
              <a:rPr lang="en-US" sz="3600" b="1" dirty="0">
                <a:solidFill>
                  <a:prstClr val="black"/>
                </a:solidFill>
                <a:latin typeface="Arial Black" pitchFamily="34" charset="0"/>
                <a:cs typeface="+mn-cs"/>
              </a:rPr>
              <a:t>EM </a:t>
            </a:r>
            <a:endParaRPr lang="ar-EG" sz="3600" b="1" dirty="0">
              <a:solidFill>
                <a:prstClr val="black"/>
              </a:solidFill>
              <a:latin typeface="Arial Black" pitchFamily="34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GB" altLang="en-US" sz="2800" dirty="0" smtClean="0">
                <a:latin typeface="Arial Black" pitchFamily="34" charset="0"/>
                <a:cs typeface="Times New Roman" pitchFamily="18" charset="0"/>
              </a:rPr>
              <a:t>Pigment Cells=</a:t>
            </a:r>
            <a:r>
              <a:rPr lang="lv-LV" altLang="en-US" sz="2800" kern="0" dirty="0" smtClean="0">
                <a:solidFill>
                  <a:srgbClr val="000000"/>
                </a:solidFill>
                <a:latin typeface="Arial Black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lv-LV" altLang="en-US" sz="2000" kern="0" dirty="0" smtClean="0">
                <a:solidFill>
                  <a:srgbClr val="000000"/>
                </a:solidFill>
                <a:latin typeface="Arial Black" pitchFamily="34" charset="0"/>
                <a:ea typeface="MS PGothic" pitchFamily="34" charset="-128"/>
                <a:cs typeface="Times New Roman" pitchFamily="18" charset="0"/>
              </a:rPr>
              <a:t>fixed cells</a:t>
            </a:r>
            <a:r>
              <a:rPr lang="en-GB" sz="2000" dirty="0">
                <a:solidFill>
                  <a:prstClr val="black"/>
                </a:solidFill>
                <a:latin typeface="Arial Black" pitchFamily="34" charset="0"/>
                <a:ea typeface="ＭＳ Ｐゴシック"/>
                <a:cs typeface="Times New Roman" pitchFamily="18" charset="0"/>
              </a:rPr>
              <a:t> </a:t>
            </a:r>
            <a:endParaRPr lang="en-US" altLang="en-US" sz="3600" dirty="0" smtClean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3555" name="Picture 6" descr="pigment cells in 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6" t="15068" b="29665"/>
          <a:stretch>
            <a:fillRect/>
          </a:stretch>
        </p:blipFill>
        <p:spPr bwMode="auto">
          <a:xfrm>
            <a:off x="3614738" y="1484313"/>
            <a:ext cx="5429250" cy="4716462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71438" y="1255713"/>
            <a:ext cx="357187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branched cells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Contain pigment granules:</a:t>
            </a:r>
          </a:p>
          <a:p>
            <a:pPr eaLnBrk="1" hangingPunct="1">
              <a:defRPr/>
            </a:pPr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Melanin   (melanocytes)</a:t>
            </a:r>
            <a:endParaRPr lang="en-GB" sz="2400" u="sng" kern="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GB" sz="2400" kern="0" dirty="0">
                <a:solidFill>
                  <a:srgbClr val="FF0000"/>
                </a:solidFill>
                <a:cs typeface="Times New Roman" panose="02020603050405020304" pitchFamily="18" charset="0"/>
              </a:rPr>
              <a:t>Function :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gives the color of skin and iris of the eye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00FF"/>
              </a:buClr>
              <a:buSzPct val="60000"/>
              <a:defRPr/>
            </a:pPr>
            <a:endParaRPr lang="en-GB" sz="3200" kern="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-71438"/>
            <a:ext cx="8229600" cy="1143001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latin typeface="Arial Black" panose="020B0A04020102020204" pitchFamily="34" charset="0"/>
                <a:cs typeface="Times New Roman" panose="02020603050405020304" pitchFamily="18" charset="0"/>
              </a:rPr>
              <a:t>Macrophages= Histocytes </a:t>
            </a:r>
            <a:endParaRPr lang="en-US" altLang="en-US" sz="2800" smtClean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8" descr="kup010c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524375"/>
            <a:ext cx="2744788" cy="2052638"/>
          </a:xfrm>
          <a:noFill/>
        </p:spPr>
      </p:pic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71438" y="996950"/>
            <a:ext cx="6858000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Arial Black" pitchFamily="34" charset="0"/>
              </a:rPr>
              <a:t>Origin : </a:t>
            </a:r>
            <a:r>
              <a:rPr lang="en-US" sz="2400" dirty="0">
                <a:solidFill>
                  <a:srgbClr val="000000"/>
                </a:solidFill>
              </a:rPr>
              <a:t>From </a:t>
            </a:r>
            <a:r>
              <a:rPr lang="en-US" sz="2400" b="1" dirty="0">
                <a:solidFill>
                  <a:srgbClr val="FF0000"/>
                </a:solidFill>
                <a:latin typeface="Arial Black" pitchFamily="34" charset="0"/>
              </a:rPr>
              <a:t>blood monocytes </a:t>
            </a:r>
            <a:endParaRPr lang="en-US" sz="2400" b="1" u="sng" dirty="0">
              <a:solidFill>
                <a:srgbClr val="FF0000"/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en-US" sz="2400" b="1" u="sng" dirty="0">
                <a:solidFill>
                  <a:srgbClr val="000000"/>
                </a:solidFill>
              </a:rPr>
              <a:t> </a:t>
            </a:r>
            <a:r>
              <a:rPr lang="en-US" sz="2400" b="1" u="sng" dirty="0">
                <a:solidFill>
                  <a:srgbClr val="000000"/>
                </a:solidFill>
                <a:latin typeface="Arial Black" pitchFamily="34" charset="0"/>
              </a:rPr>
              <a:t>Three types: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000" b="1" u="sng" dirty="0">
                <a:solidFill>
                  <a:srgbClr val="000000"/>
                </a:solidFill>
              </a:rPr>
              <a:t>Resident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:resting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000" b="1" u="sng" dirty="0">
                <a:solidFill>
                  <a:srgbClr val="000000"/>
                </a:solidFill>
              </a:rPr>
              <a:t>Elicited</a:t>
            </a:r>
            <a:r>
              <a:rPr lang="en-US" sz="2000" b="1" dirty="0">
                <a:solidFill>
                  <a:srgbClr val="000000"/>
                </a:solidFill>
              </a:rPr>
              <a:t>: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moving to a stimulus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000" b="1" u="sng" dirty="0">
                <a:solidFill>
                  <a:srgbClr val="000000"/>
                </a:solidFill>
              </a:rPr>
              <a:t>Activated</a:t>
            </a:r>
            <a:r>
              <a:rPr lang="en-US" sz="2000" b="1" dirty="0">
                <a:solidFill>
                  <a:srgbClr val="000000"/>
                </a:solidFill>
              </a:rPr>
              <a:t>:</a:t>
            </a:r>
            <a:r>
              <a:rPr lang="en-US" sz="2000" b="1" dirty="0">
                <a:solidFill>
                  <a:prstClr val="black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active in </a:t>
            </a:r>
            <a:r>
              <a:rPr lang="en-US" sz="2000" dirty="0" err="1">
                <a:solidFill>
                  <a:prstClr val="black"/>
                </a:solidFill>
              </a:rPr>
              <a:t>phagcytosis</a:t>
            </a:r>
            <a:r>
              <a:rPr lang="en-US" sz="2000" dirty="0">
                <a:solidFill>
                  <a:prstClr val="black"/>
                </a:solidFill>
              </a:rPr>
              <a:t>: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FFFF00"/>
                </a:solidFill>
              </a:rPr>
              <a:t>-</a:t>
            </a:r>
            <a:r>
              <a:rPr lang="en-US" sz="2000" dirty="0" err="1">
                <a:solidFill>
                  <a:prstClr val="black"/>
                </a:solidFill>
              </a:rPr>
              <a:t>pseudopodea</a:t>
            </a:r>
            <a:endParaRPr lang="en-US" sz="2000" dirty="0">
              <a:solidFill>
                <a:prstClr val="black"/>
              </a:solidFill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prstClr val="black"/>
                </a:solidFill>
              </a:rPr>
              <a:t>-</a:t>
            </a:r>
            <a:r>
              <a:rPr lang="en-US" sz="2000" dirty="0" err="1">
                <a:solidFill>
                  <a:prstClr val="black"/>
                </a:solidFill>
              </a:rPr>
              <a:t>Kidny</a:t>
            </a:r>
            <a:r>
              <a:rPr lang="en-US" sz="2000" dirty="0">
                <a:solidFill>
                  <a:prstClr val="black"/>
                </a:solidFill>
              </a:rPr>
              <a:t> shaped eccentric nucleus-</a:t>
            </a:r>
          </a:p>
          <a:p>
            <a:pPr eaLnBrk="1" hangingPunct="1"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</a:rPr>
              <a:t>large number of  </a:t>
            </a:r>
            <a:r>
              <a:rPr lang="en-US" sz="2000" b="1" dirty="0">
                <a:solidFill>
                  <a:prstClr val="black"/>
                </a:solidFill>
              </a:rPr>
              <a:t>lysosomes</a:t>
            </a:r>
            <a:endParaRPr lang="en-GB" sz="2000" b="1" u="sng" kern="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  <a:p>
            <a:pPr eaLnBrk="1" hangingPunct="1">
              <a:defRPr/>
            </a:pPr>
            <a:r>
              <a:rPr lang="en-GB" sz="2400" b="1" kern="0" dirty="0">
                <a:solidFill>
                  <a:srgbClr val="1F497D">
                    <a:lumMod val="75000"/>
                  </a:srgbClr>
                </a:solidFill>
                <a:latin typeface="Arial Black" pitchFamily="34" charset="0"/>
              </a:rPr>
              <a:t>Function :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Phagocytosis</a:t>
            </a:r>
          </a:p>
          <a:p>
            <a:pPr eaLnBrk="1" hangingPunct="1">
              <a:defRPr/>
            </a:pPr>
            <a:endParaRPr lang="en-GB" sz="2800" b="1" u="sng" kern="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0000FF"/>
              </a:buClr>
              <a:buSzPct val="60000"/>
              <a:defRPr/>
            </a:pPr>
            <a:endParaRPr lang="en-GB" sz="3200" kern="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24581" name="Freeform 5"/>
          <p:cNvSpPr>
            <a:spLocks noChangeArrowheads="1"/>
          </p:cNvSpPr>
          <p:nvPr/>
        </p:nvSpPr>
        <p:spPr bwMode="auto">
          <a:xfrm>
            <a:off x="6140450" y="1655763"/>
            <a:ext cx="2430463" cy="504825"/>
          </a:xfrm>
          <a:custGeom>
            <a:avLst/>
            <a:gdLst>
              <a:gd name="T0" fmla="*/ 265941 w 2431394"/>
              <a:gd name="T1" fmla="*/ 160300 h 503845"/>
              <a:gd name="T2" fmla="*/ 412130 w 2431394"/>
              <a:gd name="T3" fmla="*/ 145727 h 503845"/>
              <a:gd name="T4" fmla="*/ 455987 w 2431394"/>
              <a:gd name="T5" fmla="*/ 116582 h 503845"/>
              <a:gd name="T6" fmla="*/ 543701 w 2431394"/>
              <a:gd name="T7" fmla="*/ 72863 h 503845"/>
              <a:gd name="T8" fmla="*/ 572940 w 2431394"/>
              <a:gd name="T9" fmla="*/ 29146 h 503845"/>
              <a:gd name="T10" fmla="*/ 660654 w 2431394"/>
              <a:gd name="T11" fmla="*/ 14569 h 503845"/>
              <a:gd name="T12" fmla="*/ 704511 w 2431394"/>
              <a:gd name="T13" fmla="*/ 0 h 503845"/>
              <a:gd name="T14" fmla="*/ 1157701 w 2431394"/>
              <a:gd name="T15" fmla="*/ 14569 h 503845"/>
              <a:gd name="T16" fmla="*/ 1391606 w 2431394"/>
              <a:gd name="T17" fmla="*/ 29146 h 503845"/>
              <a:gd name="T18" fmla="*/ 1508558 w 2431394"/>
              <a:gd name="T19" fmla="*/ 58289 h 503845"/>
              <a:gd name="T20" fmla="*/ 1552416 w 2431394"/>
              <a:gd name="T21" fmla="*/ 87436 h 503845"/>
              <a:gd name="T22" fmla="*/ 1596273 w 2431394"/>
              <a:gd name="T23" fmla="*/ 131154 h 503845"/>
              <a:gd name="T24" fmla="*/ 1713223 w 2431394"/>
              <a:gd name="T25" fmla="*/ 174873 h 503845"/>
              <a:gd name="T26" fmla="*/ 1917891 w 2431394"/>
              <a:gd name="T27" fmla="*/ 218590 h 503845"/>
              <a:gd name="T28" fmla="*/ 2166415 w 2431394"/>
              <a:gd name="T29" fmla="*/ 247735 h 503845"/>
              <a:gd name="T30" fmla="*/ 2268751 w 2431394"/>
              <a:gd name="T31" fmla="*/ 262308 h 503845"/>
              <a:gd name="T32" fmla="*/ 2312604 w 2431394"/>
              <a:gd name="T33" fmla="*/ 291453 h 503845"/>
              <a:gd name="T34" fmla="*/ 2385700 w 2431394"/>
              <a:gd name="T35" fmla="*/ 364317 h 503845"/>
              <a:gd name="T36" fmla="*/ 2400319 w 2431394"/>
              <a:gd name="T37" fmla="*/ 408034 h 503845"/>
              <a:gd name="T38" fmla="*/ 2297986 w 2431394"/>
              <a:gd name="T39" fmla="*/ 451754 h 503845"/>
              <a:gd name="T40" fmla="*/ 2224891 w 2431394"/>
              <a:gd name="T41" fmla="*/ 437182 h 503845"/>
              <a:gd name="T42" fmla="*/ 2181033 w 2431394"/>
              <a:gd name="T43" fmla="*/ 408034 h 503845"/>
              <a:gd name="T44" fmla="*/ 2122559 w 2431394"/>
              <a:gd name="T45" fmla="*/ 393462 h 503845"/>
              <a:gd name="T46" fmla="*/ 1464701 w 2431394"/>
              <a:gd name="T47" fmla="*/ 364317 h 503845"/>
              <a:gd name="T48" fmla="*/ 455987 w 2431394"/>
              <a:gd name="T49" fmla="*/ 349747 h 503845"/>
              <a:gd name="T50" fmla="*/ 353653 w 2431394"/>
              <a:gd name="T51" fmla="*/ 320600 h 503845"/>
              <a:gd name="T52" fmla="*/ 309797 w 2431394"/>
              <a:gd name="T53" fmla="*/ 291453 h 503845"/>
              <a:gd name="T54" fmla="*/ 222083 w 2431394"/>
              <a:gd name="T55" fmla="*/ 262308 h 503845"/>
              <a:gd name="T56" fmla="*/ 90507 w 2431394"/>
              <a:gd name="T57" fmla="*/ 233162 h 503845"/>
              <a:gd name="T58" fmla="*/ 61267 w 2431394"/>
              <a:gd name="T59" fmla="*/ 189446 h 503845"/>
              <a:gd name="T60" fmla="*/ 17409 w 2431394"/>
              <a:gd name="T61" fmla="*/ 160300 h 503845"/>
              <a:gd name="T62" fmla="*/ 265941 w 2431394"/>
              <a:gd name="T63" fmla="*/ 160300 h 50384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431394"/>
              <a:gd name="T97" fmla="*/ 0 h 503845"/>
              <a:gd name="T98" fmla="*/ 2431394 w 2431394"/>
              <a:gd name="T99" fmla="*/ 503845 h 50384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431394" h="503845">
                <a:moveTo>
                  <a:pt x="268293" y="162232"/>
                </a:moveTo>
                <a:cubicBezTo>
                  <a:pt x="334661" y="159774"/>
                  <a:pt x="367635" y="158592"/>
                  <a:pt x="415776" y="147483"/>
                </a:cubicBezTo>
                <a:cubicBezTo>
                  <a:pt x="433048" y="143497"/>
                  <a:pt x="444168" y="125914"/>
                  <a:pt x="460022" y="117987"/>
                </a:cubicBezTo>
                <a:cubicBezTo>
                  <a:pt x="582139" y="56929"/>
                  <a:pt x="421718" y="158270"/>
                  <a:pt x="548512" y="73742"/>
                </a:cubicBezTo>
                <a:cubicBezTo>
                  <a:pt x="558344" y="58993"/>
                  <a:pt x="562155" y="37423"/>
                  <a:pt x="578009" y="29496"/>
                </a:cubicBezTo>
                <a:cubicBezTo>
                  <a:pt x="604755" y="16123"/>
                  <a:pt x="637308" y="21235"/>
                  <a:pt x="666499" y="14748"/>
                </a:cubicBezTo>
                <a:cubicBezTo>
                  <a:pt x="681675" y="11376"/>
                  <a:pt x="695996" y="4916"/>
                  <a:pt x="710744" y="0"/>
                </a:cubicBezTo>
                <a:lnTo>
                  <a:pt x="1167944" y="14748"/>
                </a:lnTo>
                <a:cubicBezTo>
                  <a:pt x="1246684" y="18099"/>
                  <a:pt x="1325715" y="19721"/>
                  <a:pt x="1403918" y="29496"/>
                </a:cubicBezTo>
                <a:cubicBezTo>
                  <a:pt x="1444145" y="34524"/>
                  <a:pt x="1521906" y="58993"/>
                  <a:pt x="1521906" y="58993"/>
                </a:cubicBezTo>
                <a:cubicBezTo>
                  <a:pt x="1536654" y="68825"/>
                  <a:pt x="1552534" y="77142"/>
                  <a:pt x="1566151" y="88490"/>
                </a:cubicBezTo>
                <a:cubicBezTo>
                  <a:pt x="1582174" y="101843"/>
                  <a:pt x="1593424" y="120612"/>
                  <a:pt x="1610396" y="132735"/>
                </a:cubicBezTo>
                <a:cubicBezTo>
                  <a:pt x="1658145" y="166842"/>
                  <a:pt x="1675142" y="161008"/>
                  <a:pt x="1728383" y="176980"/>
                </a:cubicBezTo>
                <a:cubicBezTo>
                  <a:pt x="1878495" y="222013"/>
                  <a:pt x="1755400" y="198793"/>
                  <a:pt x="1934860" y="221225"/>
                </a:cubicBezTo>
                <a:cubicBezTo>
                  <a:pt x="2049568" y="259462"/>
                  <a:pt x="1941399" y="227466"/>
                  <a:pt x="2185583" y="250722"/>
                </a:cubicBezTo>
                <a:cubicBezTo>
                  <a:pt x="2220189" y="254018"/>
                  <a:pt x="2254409" y="260555"/>
                  <a:pt x="2288822" y="265471"/>
                </a:cubicBezTo>
                <a:cubicBezTo>
                  <a:pt x="2303570" y="275303"/>
                  <a:pt x="2320533" y="282433"/>
                  <a:pt x="2333067" y="294967"/>
                </a:cubicBezTo>
                <a:cubicBezTo>
                  <a:pt x="2431394" y="393292"/>
                  <a:pt x="2288818" y="290048"/>
                  <a:pt x="2406809" y="368709"/>
                </a:cubicBezTo>
                <a:cubicBezTo>
                  <a:pt x="2411725" y="383457"/>
                  <a:pt x="2421557" y="397408"/>
                  <a:pt x="2421557" y="412954"/>
                </a:cubicBezTo>
                <a:cubicBezTo>
                  <a:pt x="2421557" y="503845"/>
                  <a:pt x="2394346" y="471023"/>
                  <a:pt x="2318318" y="457200"/>
                </a:cubicBezTo>
                <a:cubicBezTo>
                  <a:pt x="2293655" y="452716"/>
                  <a:pt x="2269157" y="447367"/>
                  <a:pt x="2244576" y="442451"/>
                </a:cubicBezTo>
                <a:cubicBezTo>
                  <a:pt x="2229828" y="432619"/>
                  <a:pt x="2216623" y="419936"/>
                  <a:pt x="2200331" y="412954"/>
                </a:cubicBezTo>
                <a:cubicBezTo>
                  <a:pt x="2181700" y="404969"/>
                  <a:pt x="2161125" y="402603"/>
                  <a:pt x="2141338" y="398206"/>
                </a:cubicBezTo>
                <a:cubicBezTo>
                  <a:pt x="1906330" y="345983"/>
                  <a:pt x="1844521" y="375440"/>
                  <a:pt x="1477660" y="368709"/>
                </a:cubicBezTo>
                <a:lnTo>
                  <a:pt x="460022" y="353961"/>
                </a:lnTo>
                <a:cubicBezTo>
                  <a:pt x="441125" y="349237"/>
                  <a:pt x="377938" y="335041"/>
                  <a:pt x="356783" y="324464"/>
                </a:cubicBezTo>
                <a:cubicBezTo>
                  <a:pt x="340929" y="316537"/>
                  <a:pt x="328736" y="302166"/>
                  <a:pt x="312538" y="294967"/>
                </a:cubicBezTo>
                <a:cubicBezTo>
                  <a:pt x="284125" y="282339"/>
                  <a:pt x="254211" y="273012"/>
                  <a:pt x="224047" y="265471"/>
                </a:cubicBezTo>
                <a:cubicBezTo>
                  <a:pt x="140735" y="244642"/>
                  <a:pt x="184930" y="254697"/>
                  <a:pt x="91312" y="235974"/>
                </a:cubicBezTo>
                <a:cubicBezTo>
                  <a:pt x="81480" y="221226"/>
                  <a:pt x="74349" y="204263"/>
                  <a:pt x="61815" y="191729"/>
                </a:cubicBezTo>
                <a:cubicBezTo>
                  <a:pt x="49281" y="179195"/>
                  <a:pt x="0" y="164575"/>
                  <a:pt x="17570" y="162232"/>
                </a:cubicBezTo>
                <a:cubicBezTo>
                  <a:pt x="105284" y="150537"/>
                  <a:pt x="201925" y="164690"/>
                  <a:pt x="268293" y="162232"/>
                </a:cubicBezTo>
                <a:close/>
              </a:path>
            </a:pathLst>
          </a:custGeom>
          <a:solidFill>
            <a:srgbClr val="FF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24582" name="Freeform 6"/>
          <p:cNvSpPr>
            <a:spLocks noChangeArrowheads="1"/>
          </p:cNvSpPr>
          <p:nvPr/>
        </p:nvSpPr>
        <p:spPr bwMode="auto">
          <a:xfrm>
            <a:off x="6994525" y="1720850"/>
            <a:ext cx="433388" cy="246063"/>
          </a:xfrm>
          <a:custGeom>
            <a:avLst/>
            <a:gdLst>
              <a:gd name="T0" fmla="*/ 93969 w 433324"/>
              <a:gd name="T1" fmla="*/ 35422 h 247344"/>
              <a:gd name="T2" fmla="*/ 419519 w 433324"/>
              <a:gd name="T3" fmla="*/ 35422 h 247344"/>
              <a:gd name="T4" fmla="*/ 434313 w 433324"/>
              <a:gd name="T5" fmla="*/ 74681 h 247344"/>
              <a:gd name="T6" fmla="*/ 19974 w 433324"/>
              <a:gd name="T7" fmla="*/ 100855 h 247344"/>
              <a:gd name="T8" fmla="*/ 34768 w 433324"/>
              <a:gd name="T9" fmla="*/ 48504 h 247344"/>
              <a:gd name="T10" fmla="*/ 93969 w 433324"/>
              <a:gd name="T11" fmla="*/ 35422 h 247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3324"/>
              <a:gd name="T19" fmla="*/ 0 h 247344"/>
              <a:gd name="T20" fmla="*/ 433324 w 433324"/>
              <a:gd name="T21" fmla="*/ 247344 h 2473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3324" h="247344">
                <a:moveTo>
                  <a:pt x="93647" y="39910"/>
                </a:moveTo>
                <a:cubicBezTo>
                  <a:pt x="157557" y="37452"/>
                  <a:pt x="228542" y="0"/>
                  <a:pt x="418111" y="39910"/>
                </a:cubicBezTo>
                <a:cubicBezTo>
                  <a:pt x="433324" y="43113"/>
                  <a:pt x="427943" y="69407"/>
                  <a:pt x="432859" y="84155"/>
                </a:cubicBezTo>
                <a:cubicBezTo>
                  <a:pt x="378464" y="247344"/>
                  <a:pt x="413523" y="189348"/>
                  <a:pt x="19905" y="113652"/>
                </a:cubicBezTo>
                <a:cubicBezTo>
                  <a:pt x="0" y="109824"/>
                  <a:pt x="17788" y="65902"/>
                  <a:pt x="34653" y="54658"/>
                </a:cubicBezTo>
                <a:cubicBezTo>
                  <a:pt x="55105" y="41023"/>
                  <a:pt x="29737" y="42368"/>
                  <a:pt x="93647" y="39910"/>
                </a:cubicBezTo>
                <a:close/>
              </a:path>
            </a:pathLst>
          </a:cu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24583" name="Freeform 7"/>
          <p:cNvSpPr>
            <a:spLocks noChangeArrowheads="1"/>
          </p:cNvSpPr>
          <p:nvPr/>
        </p:nvSpPr>
        <p:spPr bwMode="auto">
          <a:xfrm>
            <a:off x="6327775" y="2598738"/>
            <a:ext cx="2374900" cy="1887537"/>
          </a:xfrm>
          <a:custGeom>
            <a:avLst/>
            <a:gdLst>
              <a:gd name="T0" fmla="*/ 376092 w 2373660"/>
              <a:gd name="T1" fmla="*/ 370076 h 1887048"/>
              <a:gd name="T2" fmla="*/ 361173 w 2373660"/>
              <a:gd name="T3" fmla="*/ 28905 h 1887048"/>
              <a:gd name="T4" fmla="*/ 510362 w 2373660"/>
              <a:gd name="T5" fmla="*/ 147574 h 1887048"/>
              <a:gd name="T6" fmla="*/ 629712 w 2373660"/>
              <a:gd name="T7" fmla="*/ 325567 h 1887048"/>
              <a:gd name="T8" fmla="*/ 778900 w 2373660"/>
              <a:gd name="T9" fmla="*/ 192083 h 1887048"/>
              <a:gd name="T10" fmla="*/ 928090 w 2373660"/>
              <a:gd name="T11" fmla="*/ 117915 h 1887048"/>
              <a:gd name="T12" fmla="*/ 1136951 w 2373660"/>
              <a:gd name="T13" fmla="*/ 132738 h 1887048"/>
              <a:gd name="T14" fmla="*/ 1181709 w 2373660"/>
              <a:gd name="T15" fmla="*/ 325567 h 1887048"/>
              <a:gd name="T16" fmla="*/ 1286140 w 2373660"/>
              <a:gd name="T17" fmla="*/ 444236 h 1887048"/>
              <a:gd name="T18" fmla="*/ 1778461 w 2373660"/>
              <a:gd name="T19" fmla="*/ 488734 h 1887048"/>
              <a:gd name="T20" fmla="*/ 1987324 w 2373660"/>
              <a:gd name="T21" fmla="*/ 592561 h 1887048"/>
              <a:gd name="T22" fmla="*/ 2017162 w 2373660"/>
              <a:gd name="T23" fmla="*/ 963384 h 1887048"/>
              <a:gd name="T24" fmla="*/ 2047000 w 2373660"/>
              <a:gd name="T25" fmla="*/ 1230376 h 1887048"/>
              <a:gd name="T26" fmla="*/ 2181269 w 2373660"/>
              <a:gd name="T27" fmla="*/ 1289706 h 1887048"/>
              <a:gd name="T28" fmla="*/ 2300620 w 2373660"/>
              <a:gd name="T29" fmla="*/ 1438034 h 1887048"/>
              <a:gd name="T30" fmla="*/ 2375215 w 2373660"/>
              <a:gd name="T31" fmla="*/ 1512200 h 1887048"/>
              <a:gd name="T32" fmla="*/ 2226026 w 2373660"/>
              <a:gd name="T33" fmla="*/ 1512200 h 1887048"/>
              <a:gd name="T34" fmla="*/ 1957487 w 2373660"/>
              <a:gd name="T35" fmla="*/ 1482533 h 1887048"/>
              <a:gd name="T36" fmla="*/ 1867974 w 2373660"/>
              <a:gd name="T37" fmla="*/ 1616029 h 1887048"/>
              <a:gd name="T38" fmla="*/ 1808299 w 2373660"/>
              <a:gd name="T39" fmla="*/ 1897853 h 1887048"/>
              <a:gd name="T40" fmla="*/ 1688949 w 2373660"/>
              <a:gd name="T41" fmla="*/ 1779190 h 1887048"/>
              <a:gd name="T42" fmla="*/ 1211547 w 2373660"/>
              <a:gd name="T43" fmla="*/ 1705025 h 1887048"/>
              <a:gd name="T44" fmla="*/ 1092195 w 2373660"/>
              <a:gd name="T45" fmla="*/ 1734691 h 1887048"/>
              <a:gd name="T46" fmla="*/ 629712 w 2373660"/>
              <a:gd name="T47" fmla="*/ 1749524 h 1887048"/>
              <a:gd name="T48" fmla="*/ 450686 w 2373660"/>
              <a:gd name="T49" fmla="*/ 1690193 h 1887048"/>
              <a:gd name="T50" fmla="*/ 376092 w 2373660"/>
              <a:gd name="T51" fmla="*/ 1616029 h 1887048"/>
              <a:gd name="T52" fmla="*/ 271661 w 2373660"/>
              <a:gd name="T53" fmla="*/ 1482533 h 1887048"/>
              <a:gd name="T54" fmla="*/ 122473 w 2373660"/>
              <a:gd name="T55" fmla="*/ 1200709 h 1887048"/>
              <a:gd name="T56" fmla="*/ 77712 w 2373660"/>
              <a:gd name="T57" fmla="*/ 1096878 h 1887048"/>
              <a:gd name="T58" fmla="*/ 32957 w 2373660"/>
              <a:gd name="T59" fmla="*/ 948552 h 1887048"/>
              <a:gd name="T60" fmla="*/ 62801 w 2373660"/>
              <a:gd name="T61" fmla="*/ 607392 h 1887048"/>
              <a:gd name="T62" fmla="*/ 211986 w 2373660"/>
              <a:gd name="T63" fmla="*/ 473904 h 18870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373660"/>
              <a:gd name="T97" fmla="*/ 0 h 1887048"/>
              <a:gd name="T98" fmla="*/ 2373660 w 2373660"/>
              <a:gd name="T99" fmla="*/ 1887048 h 18870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373660" h="1887048">
                <a:moveTo>
                  <a:pt x="430789" y="530196"/>
                </a:moveTo>
                <a:cubicBezTo>
                  <a:pt x="378805" y="452220"/>
                  <a:pt x="405591" y="503147"/>
                  <a:pt x="371796" y="367964"/>
                </a:cubicBezTo>
                <a:lnTo>
                  <a:pt x="342299" y="308970"/>
                </a:lnTo>
                <a:cubicBezTo>
                  <a:pt x="347215" y="215564"/>
                  <a:pt x="321433" y="115241"/>
                  <a:pt x="357047" y="28751"/>
                </a:cubicBezTo>
                <a:cubicBezTo>
                  <a:pt x="368886" y="0"/>
                  <a:pt x="445538" y="58248"/>
                  <a:pt x="445538" y="58248"/>
                </a:cubicBezTo>
                <a:cubicBezTo>
                  <a:pt x="488504" y="101214"/>
                  <a:pt x="492334" y="91853"/>
                  <a:pt x="504531" y="146738"/>
                </a:cubicBezTo>
                <a:cubicBezTo>
                  <a:pt x="504751" y="147726"/>
                  <a:pt x="518706" y="260321"/>
                  <a:pt x="534028" y="279474"/>
                </a:cubicBezTo>
                <a:cubicBezTo>
                  <a:pt x="554819" y="305463"/>
                  <a:pt x="593373" y="314004"/>
                  <a:pt x="622518" y="323719"/>
                </a:cubicBezTo>
                <a:cubicBezTo>
                  <a:pt x="657941" y="314863"/>
                  <a:pt x="700295" y="311301"/>
                  <a:pt x="725757" y="279474"/>
                </a:cubicBezTo>
                <a:cubicBezTo>
                  <a:pt x="778102" y="214042"/>
                  <a:pt x="695404" y="253148"/>
                  <a:pt x="770002" y="190983"/>
                </a:cubicBezTo>
                <a:cubicBezTo>
                  <a:pt x="786892" y="176908"/>
                  <a:pt x="809907" y="172395"/>
                  <a:pt x="828996" y="161487"/>
                </a:cubicBezTo>
                <a:cubicBezTo>
                  <a:pt x="909054" y="115740"/>
                  <a:pt x="836360" y="144284"/>
                  <a:pt x="917486" y="117241"/>
                </a:cubicBezTo>
                <a:cubicBezTo>
                  <a:pt x="932234" y="102493"/>
                  <a:pt x="941210" y="76727"/>
                  <a:pt x="961731" y="72996"/>
                </a:cubicBezTo>
                <a:cubicBezTo>
                  <a:pt x="1064410" y="54328"/>
                  <a:pt x="1070639" y="78666"/>
                  <a:pt x="1123963" y="131990"/>
                </a:cubicBezTo>
                <a:cubicBezTo>
                  <a:pt x="1150579" y="291678"/>
                  <a:pt x="1124415" y="163069"/>
                  <a:pt x="1153460" y="264725"/>
                </a:cubicBezTo>
                <a:cubicBezTo>
                  <a:pt x="1159029" y="284215"/>
                  <a:pt x="1156965" y="306853"/>
                  <a:pt x="1168209" y="323719"/>
                </a:cubicBezTo>
                <a:cubicBezTo>
                  <a:pt x="1178041" y="338467"/>
                  <a:pt x="1197706" y="343384"/>
                  <a:pt x="1212454" y="353216"/>
                </a:cubicBezTo>
                <a:cubicBezTo>
                  <a:pt x="1232118" y="382713"/>
                  <a:pt x="1236213" y="437791"/>
                  <a:pt x="1271447" y="441706"/>
                </a:cubicBezTo>
                <a:cubicBezTo>
                  <a:pt x="1492268" y="466241"/>
                  <a:pt x="1359734" y="453985"/>
                  <a:pt x="1669654" y="471203"/>
                </a:cubicBezTo>
                <a:lnTo>
                  <a:pt x="1758144" y="485951"/>
                </a:lnTo>
                <a:cubicBezTo>
                  <a:pt x="1784594" y="490760"/>
                  <a:pt x="1846888" y="500826"/>
                  <a:pt x="1876131" y="515448"/>
                </a:cubicBezTo>
                <a:cubicBezTo>
                  <a:pt x="1909277" y="532022"/>
                  <a:pt x="1941323" y="561232"/>
                  <a:pt x="1964621" y="589190"/>
                </a:cubicBezTo>
                <a:cubicBezTo>
                  <a:pt x="1996388" y="627310"/>
                  <a:pt x="1994085" y="633336"/>
                  <a:pt x="2008867" y="677680"/>
                </a:cubicBezTo>
                <a:cubicBezTo>
                  <a:pt x="2003951" y="771086"/>
                  <a:pt x="2001292" y="864639"/>
                  <a:pt x="1994118" y="957899"/>
                </a:cubicBezTo>
                <a:cubicBezTo>
                  <a:pt x="1989544" y="1017362"/>
                  <a:pt x="1976295" y="1076513"/>
                  <a:pt x="1964621" y="1134880"/>
                </a:cubicBezTo>
                <a:cubicBezTo>
                  <a:pt x="1978480" y="1176454"/>
                  <a:pt x="1978421" y="1198262"/>
                  <a:pt x="2023615" y="1223370"/>
                </a:cubicBezTo>
                <a:cubicBezTo>
                  <a:pt x="2050794" y="1238470"/>
                  <a:pt x="2112105" y="1252867"/>
                  <a:pt x="2112105" y="1252867"/>
                </a:cubicBezTo>
                <a:cubicBezTo>
                  <a:pt x="2126853" y="1262699"/>
                  <a:pt x="2143816" y="1269830"/>
                  <a:pt x="2156350" y="1282364"/>
                </a:cubicBezTo>
                <a:cubicBezTo>
                  <a:pt x="2168884" y="1294898"/>
                  <a:pt x="2175544" y="1312185"/>
                  <a:pt x="2185847" y="1326609"/>
                </a:cubicBezTo>
                <a:cubicBezTo>
                  <a:pt x="2233149" y="1392832"/>
                  <a:pt x="2220736" y="1376247"/>
                  <a:pt x="2274338" y="1429848"/>
                </a:cubicBezTo>
                <a:cubicBezTo>
                  <a:pt x="2284170" y="1449512"/>
                  <a:pt x="2288288" y="1473295"/>
                  <a:pt x="2303834" y="1488841"/>
                </a:cubicBezTo>
                <a:cubicBezTo>
                  <a:pt x="2314827" y="1499834"/>
                  <a:pt x="2343809" y="1488642"/>
                  <a:pt x="2348080" y="1503590"/>
                </a:cubicBezTo>
                <a:cubicBezTo>
                  <a:pt x="2373660" y="1593119"/>
                  <a:pt x="2339405" y="1590055"/>
                  <a:pt x="2289086" y="1606829"/>
                </a:cubicBezTo>
                <a:cubicBezTo>
                  <a:pt x="2121959" y="1481482"/>
                  <a:pt x="2322068" y="1645307"/>
                  <a:pt x="2200596" y="1503590"/>
                </a:cubicBezTo>
                <a:cubicBezTo>
                  <a:pt x="2184599" y="1484927"/>
                  <a:pt x="2161267" y="1474093"/>
                  <a:pt x="2141602" y="1459345"/>
                </a:cubicBezTo>
                <a:cubicBezTo>
                  <a:pt x="2072776" y="1464261"/>
                  <a:pt x="2002292" y="1458289"/>
                  <a:pt x="1935125" y="1474093"/>
                </a:cubicBezTo>
                <a:cubicBezTo>
                  <a:pt x="1914822" y="1478870"/>
                  <a:pt x="1904233" y="1502315"/>
                  <a:pt x="1890880" y="1518338"/>
                </a:cubicBezTo>
                <a:cubicBezTo>
                  <a:pt x="1859113" y="1556459"/>
                  <a:pt x="1861416" y="1562484"/>
                  <a:pt x="1846634" y="1606829"/>
                </a:cubicBezTo>
                <a:cubicBezTo>
                  <a:pt x="1841382" y="1654102"/>
                  <a:pt x="1833711" y="1758064"/>
                  <a:pt x="1817138" y="1813306"/>
                </a:cubicBezTo>
                <a:cubicBezTo>
                  <a:pt x="1809531" y="1838664"/>
                  <a:pt x="1797473" y="1862467"/>
                  <a:pt x="1787641" y="1887048"/>
                </a:cubicBezTo>
                <a:cubicBezTo>
                  <a:pt x="1744138" y="1858046"/>
                  <a:pt x="1734635" y="1855888"/>
                  <a:pt x="1699150" y="1813306"/>
                </a:cubicBezTo>
                <a:cubicBezTo>
                  <a:pt x="1687803" y="1799689"/>
                  <a:pt x="1679486" y="1783809"/>
                  <a:pt x="1669654" y="1769061"/>
                </a:cubicBezTo>
                <a:cubicBezTo>
                  <a:pt x="1664738" y="1734648"/>
                  <a:pt x="1688946" y="1672865"/>
                  <a:pt x="1654905" y="1665822"/>
                </a:cubicBezTo>
                <a:cubicBezTo>
                  <a:pt x="1171239" y="1565752"/>
                  <a:pt x="1378848" y="1650033"/>
                  <a:pt x="1197705" y="1695319"/>
                </a:cubicBezTo>
                <a:cubicBezTo>
                  <a:pt x="1173386" y="1701399"/>
                  <a:pt x="1148282" y="1703987"/>
                  <a:pt x="1123963" y="1710067"/>
                </a:cubicBezTo>
                <a:cubicBezTo>
                  <a:pt x="1108881" y="1713838"/>
                  <a:pt x="1094800" y="1721045"/>
                  <a:pt x="1079718" y="1724816"/>
                </a:cubicBezTo>
                <a:lnTo>
                  <a:pt x="961731" y="1754312"/>
                </a:lnTo>
                <a:cubicBezTo>
                  <a:pt x="848660" y="1749396"/>
                  <a:pt x="735004" y="1752062"/>
                  <a:pt x="622518" y="1739564"/>
                </a:cubicBezTo>
                <a:cubicBezTo>
                  <a:pt x="600667" y="1737136"/>
                  <a:pt x="584382" y="1717019"/>
                  <a:pt x="563525" y="1710067"/>
                </a:cubicBezTo>
                <a:cubicBezTo>
                  <a:pt x="513023" y="1693233"/>
                  <a:pt x="489697" y="1702649"/>
                  <a:pt x="445538" y="1680570"/>
                </a:cubicBezTo>
                <a:cubicBezTo>
                  <a:pt x="429684" y="1672643"/>
                  <a:pt x="416041" y="1660906"/>
                  <a:pt x="401292" y="1651074"/>
                </a:cubicBezTo>
                <a:cubicBezTo>
                  <a:pt x="391460" y="1636326"/>
                  <a:pt x="383572" y="1620077"/>
                  <a:pt x="371796" y="1606829"/>
                </a:cubicBezTo>
                <a:cubicBezTo>
                  <a:pt x="344082" y="1575651"/>
                  <a:pt x="283305" y="1518338"/>
                  <a:pt x="283305" y="1518338"/>
                </a:cubicBezTo>
                <a:cubicBezTo>
                  <a:pt x="278389" y="1503590"/>
                  <a:pt x="275509" y="1487998"/>
                  <a:pt x="268557" y="1474093"/>
                </a:cubicBezTo>
                <a:cubicBezTo>
                  <a:pt x="240111" y="1417201"/>
                  <a:pt x="217120" y="1390761"/>
                  <a:pt x="180067" y="1341358"/>
                </a:cubicBezTo>
                <a:cubicBezTo>
                  <a:pt x="112925" y="1139932"/>
                  <a:pt x="186178" y="1345785"/>
                  <a:pt x="121073" y="1193874"/>
                </a:cubicBezTo>
                <a:cubicBezTo>
                  <a:pt x="114949" y="1179585"/>
                  <a:pt x="112449" y="1163918"/>
                  <a:pt x="106325" y="1149629"/>
                </a:cubicBezTo>
                <a:cubicBezTo>
                  <a:pt x="97664" y="1129421"/>
                  <a:pt x="86660" y="1110300"/>
                  <a:pt x="76828" y="1090635"/>
                </a:cubicBezTo>
                <a:cubicBezTo>
                  <a:pt x="71912" y="1070970"/>
                  <a:pt x="67904" y="1051056"/>
                  <a:pt x="62080" y="1031641"/>
                </a:cubicBezTo>
                <a:cubicBezTo>
                  <a:pt x="53146" y="1001860"/>
                  <a:pt x="38681" y="973639"/>
                  <a:pt x="32583" y="943151"/>
                </a:cubicBezTo>
                <a:lnTo>
                  <a:pt x="17834" y="869409"/>
                </a:lnTo>
                <a:cubicBezTo>
                  <a:pt x="39562" y="565229"/>
                  <a:pt x="0" y="748792"/>
                  <a:pt x="62080" y="603938"/>
                </a:cubicBezTo>
                <a:cubicBezTo>
                  <a:pt x="80073" y="561953"/>
                  <a:pt x="70895" y="550878"/>
                  <a:pt x="106325" y="515448"/>
                </a:cubicBezTo>
                <a:cubicBezTo>
                  <a:pt x="140276" y="481497"/>
                  <a:pt x="164431" y="482486"/>
                  <a:pt x="209563" y="471203"/>
                </a:cubicBezTo>
                <a:cubicBezTo>
                  <a:pt x="376692" y="486396"/>
                  <a:pt x="317495" y="485951"/>
                  <a:pt x="386544" y="485951"/>
                </a:cubicBezTo>
              </a:path>
            </a:pathLst>
          </a:custGeom>
          <a:solidFill>
            <a:srgbClr val="FF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24584" name="Freeform 8"/>
          <p:cNvSpPr>
            <a:spLocks noChangeArrowheads="1"/>
          </p:cNvSpPr>
          <p:nvPr/>
        </p:nvSpPr>
        <p:spPr bwMode="auto">
          <a:xfrm>
            <a:off x="7051675" y="3268663"/>
            <a:ext cx="755650" cy="736600"/>
          </a:xfrm>
          <a:custGeom>
            <a:avLst/>
            <a:gdLst>
              <a:gd name="T0" fmla="*/ 309486 w 755674"/>
              <a:gd name="T1" fmla="*/ 39904 h 736369"/>
              <a:gd name="T2" fmla="*/ 397907 w 755674"/>
              <a:gd name="T3" fmla="*/ 54763 h 736369"/>
              <a:gd name="T4" fmla="*/ 648446 w 755674"/>
              <a:gd name="T5" fmla="*/ 99330 h 736369"/>
              <a:gd name="T6" fmla="*/ 677919 w 755674"/>
              <a:gd name="T7" fmla="*/ 143898 h 736369"/>
              <a:gd name="T8" fmla="*/ 722142 w 755674"/>
              <a:gd name="T9" fmla="*/ 158757 h 736369"/>
              <a:gd name="T10" fmla="*/ 751615 w 755674"/>
              <a:gd name="T11" fmla="*/ 247882 h 736369"/>
              <a:gd name="T12" fmla="*/ 736890 w 755674"/>
              <a:gd name="T13" fmla="*/ 678684 h 736369"/>
              <a:gd name="T14" fmla="*/ 692668 w 755674"/>
              <a:gd name="T15" fmla="*/ 708394 h 736369"/>
              <a:gd name="T16" fmla="*/ 604247 w 755674"/>
              <a:gd name="T17" fmla="*/ 738102 h 736369"/>
              <a:gd name="T18" fmla="*/ 427381 w 755674"/>
              <a:gd name="T19" fmla="*/ 693536 h 736369"/>
              <a:gd name="T20" fmla="*/ 412656 w 755674"/>
              <a:gd name="T21" fmla="*/ 604406 h 736369"/>
              <a:gd name="T22" fmla="*/ 397907 w 755674"/>
              <a:gd name="T23" fmla="*/ 485565 h 736369"/>
              <a:gd name="T24" fmla="*/ 324234 w 755674"/>
              <a:gd name="T25" fmla="*/ 411289 h 736369"/>
              <a:gd name="T26" fmla="*/ 294760 w 755674"/>
              <a:gd name="T27" fmla="*/ 366725 h 736369"/>
              <a:gd name="T28" fmla="*/ 250538 w 755674"/>
              <a:gd name="T29" fmla="*/ 351870 h 736369"/>
              <a:gd name="T30" fmla="*/ 88421 w 755674"/>
              <a:gd name="T31" fmla="*/ 337013 h 736369"/>
              <a:gd name="T32" fmla="*/ 44222 w 755674"/>
              <a:gd name="T33" fmla="*/ 307303 h 736369"/>
              <a:gd name="T34" fmla="*/ 29473 w 755674"/>
              <a:gd name="T35" fmla="*/ 262736 h 736369"/>
              <a:gd name="T36" fmla="*/ 0 w 755674"/>
              <a:gd name="T37" fmla="*/ 218168 h 736369"/>
              <a:gd name="T38" fmla="*/ 14748 w 755674"/>
              <a:gd name="T39" fmla="*/ 114194 h 736369"/>
              <a:gd name="T40" fmla="*/ 29473 w 755674"/>
              <a:gd name="T41" fmla="*/ 69627 h 736369"/>
              <a:gd name="T42" fmla="*/ 73696 w 755674"/>
              <a:gd name="T43" fmla="*/ 39904 h 736369"/>
              <a:gd name="T44" fmla="*/ 309486 w 755674"/>
              <a:gd name="T45" fmla="*/ 39904 h 73636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755674"/>
              <a:gd name="T70" fmla="*/ 0 h 736369"/>
              <a:gd name="T71" fmla="*/ 755674 w 755674"/>
              <a:gd name="T72" fmla="*/ 736369 h 73636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755674" h="736369">
                <a:moveTo>
                  <a:pt x="309716" y="39624"/>
                </a:moveTo>
                <a:cubicBezTo>
                  <a:pt x="363793" y="42082"/>
                  <a:pt x="368451" y="51396"/>
                  <a:pt x="398206" y="54372"/>
                </a:cubicBezTo>
                <a:cubicBezTo>
                  <a:pt x="633666" y="77918"/>
                  <a:pt x="544368" y="28911"/>
                  <a:pt x="648929" y="98617"/>
                </a:cubicBezTo>
                <a:cubicBezTo>
                  <a:pt x="658761" y="113366"/>
                  <a:pt x="664584" y="131790"/>
                  <a:pt x="678425" y="142863"/>
                </a:cubicBezTo>
                <a:cubicBezTo>
                  <a:pt x="690565" y="152575"/>
                  <a:pt x="713635" y="144960"/>
                  <a:pt x="722671" y="157611"/>
                </a:cubicBezTo>
                <a:cubicBezTo>
                  <a:pt x="740743" y="182912"/>
                  <a:pt x="752167" y="246101"/>
                  <a:pt x="752167" y="246101"/>
                </a:cubicBezTo>
                <a:cubicBezTo>
                  <a:pt x="747251" y="388669"/>
                  <a:pt x="755674" y="532324"/>
                  <a:pt x="737419" y="673804"/>
                </a:cubicBezTo>
                <a:cubicBezTo>
                  <a:pt x="735151" y="691384"/>
                  <a:pt x="709372" y="696102"/>
                  <a:pt x="693174" y="703301"/>
                </a:cubicBezTo>
                <a:cubicBezTo>
                  <a:pt x="664762" y="715929"/>
                  <a:pt x="604684" y="732798"/>
                  <a:pt x="604684" y="732798"/>
                </a:cubicBezTo>
                <a:cubicBezTo>
                  <a:pt x="598437" y="732104"/>
                  <a:pt x="451611" y="736369"/>
                  <a:pt x="427703" y="688553"/>
                </a:cubicBezTo>
                <a:cubicBezTo>
                  <a:pt x="414330" y="661806"/>
                  <a:pt x="417184" y="629666"/>
                  <a:pt x="412955" y="600063"/>
                </a:cubicBezTo>
                <a:cubicBezTo>
                  <a:pt x="407350" y="560826"/>
                  <a:pt x="408635" y="520314"/>
                  <a:pt x="398206" y="482075"/>
                </a:cubicBezTo>
                <a:cubicBezTo>
                  <a:pt x="387281" y="442018"/>
                  <a:pt x="355053" y="428726"/>
                  <a:pt x="324464" y="408333"/>
                </a:cubicBezTo>
                <a:cubicBezTo>
                  <a:pt x="314632" y="393585"/>
                  <a:pt x="308808" y="375161"/>
                  <a:pt x="294967" y="364088"/>
                </a:cubicBezTo>
                <a:cubicBezTo>
                  <a:pt x="282828" y="354377"/>
                  <a:pt x="266112" y="351538"/>
                  <a:pt x="250722" y="349340"/>
                </a:cubicBezTo>
                <a:cubicBezTo>
                  <a:pt x="196967" y="341661"/>
                  <a:pt x="142567" y="339508"/>
                  <a:pt x="88490" y="334592"/>
                </a:cubicBezTo>
                <a:cubicBezTo>
                  <a:pt x="73742" y="324760"/>
                  <a:pt x="55318" y="318936"/>
                  <a:pt x="44245" y="305095"/>
                </a:cubicBezTo>
                <a:cubicBezTo>
                  <a:pt x="34533" y="292956"/>
                  <a:pt x="36448" y="274755"/>
                  <a:pt x="29496" y="260850"/>
                </a:cubicBezTo>
                <a:cubicBezTo>
                  <a:pt x="21569" y="244996"/>
                  <a:pt x="9832" y="231353"/>
                  <a:pt x="0" y="216604"/>
                </a:cubicBezTo>
                <a:cubicBezTo>
                  <a:pt x="4916" y="182191"/>
                  <a:pt x="7931" y="147453"/>
                  <a:pt x="14748" y="113366"/>
                </a:cubicBezTo>
                <a:cubicBezTo>
                  <a:pt x="17797" y="98122"/>
                  <a:pt x="19784" y="81260"/>
                  <a:pt x="29496" y="69121"/>
                </a:cubicBezTo>
                <a:cubicBezTo>
                  <a:pt x="40569" y="55280"/>
                  <a:pt x="57888" y="47551"/>
                  <a:pt x="73742" y="39624"/>
                </a:cubicBezTo>
                <a:cubicBezTo>
                  <a:pt x="152989" y="0"/>
                  <a:pt x="255639" y="37166"/>
                  <a:pt x="309716" y="39624"/>
                </a:cubicBezTo>
                <a:close/>
              </a:path>
            </a:pathLst>
          </a:cu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10" name="Freeform 9"/>
          <p:cNvSpPr/>
          <p:nvPr/>
        </p:nvSpPr>
        <p:spPr bwMode="auto">
          <a:xfrm>
            <a:off x="6853238" y="3790950"/>
            <a:ext cx="150812" cy="104775"/>
          </a:xfrm>
          <a:custGeom>
            <a:avLst/>
            <a:gdLst>
              <a:gd name="connsiteX0" fmla="*/ 92624 w 149915"/>
              <a:gd name="connsiteY0" fmla="*/ 103239 h 105697"/>
              <a:gd name="connsiteX1" fmla="*/ 77876 w 149915"/>
              <a:gd name="connsiteY1" fmla="*/ 0 h 105697"/>
              <a:gd name="connsiteX2" fmla="*/ 122121 w 149915"/>
              <a:gd name="connsiteY2" fmla="*/ 14749 h 105697"/>
              <a:gd name="connsiteX3" fmla="*/ 92624 w 149915"/>
              <a:gd name="connsiteY3" fmla="*/ 103239 h 10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15" h="105697">
                <a:moveTo>
                  <a:pt x="92624" y="103239"/>
                </a:moveTo>
                <a:cubicBezTo>
                  <a:pt x="85250" y="100781"/>
                  <a:pt x="0" y="25960"/>
                  <a:pt x="77876" y="0"/>
                </a:cubicBezTo>
                <a:cubicBezTo>
                  <a:pt x="92624" y="4916"/>
                  <a:pt x="117205" y="1"/>
                  <a:pt x="122121" y="14749"/>
                </a:cubicBezTo>
                <a:cubicBezTo>
                  <a:pt x="149915" y="98132"/>
                  <a:pt x="99998" y="105697"/>
                  <a:pt x="92624" y="103239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1" eaLnBrk="1" hangingPunct="1">
              <a:defRPr/>
            </a:pPr>
            <a:endParaRPr lang="ar-EG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675438" y="4132263"/>
            <a:ext cx="209550" cy="119062"/>
          </a:xfrm>
          <a:custGeom>
            <a:avLst/>
            <a:gdLst>
              <a:gd name="connsiteX0" fmla="*/ 152789 w 209969"/>
              <a:gd name="connsiteY0" fmla="*/ 11962 h 119734"/>
              <a:gd name="connsiteX1" fmla="*/ 20054 w 209969"/>
              <a:gd name="connsiteY1" fmla="*/ 26710 h 119734"/>
              <a:gd name="connsiteX2" fmla="*/ 34802 w 209969"/>
              <a:gd name="connsiteY2" fmla="*/ 100452 h 119734"/>
              <a:gd name="connsiteX3" fmla="*/ 93796 w 209969"/>
              <a:gd name="connsiteY3" fmla="*/ 115200 h 119734"/>
              <a:gd name="connsiteX4" fmla="*/ 197034 w 209969"/>
              <a:gd name="connsiteY4" fmla="*/ 100452 h 119734"/>
              <a:gd name="connsiteX5" fmla="*/ 182286 w 209969"/>
              <a:gd name="connsiteY5" fmla="*/ 56207 h 119734"/>
              <a:gd name="connsiteX6" fmla="*/ 152789 w 209969"/>
              <a:gd name="connsiteY6" fmla="*/ 11962 h 11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969" h="119734">
                <a:moveTo>
                  <a:pt x="152789" y="11962"/>
                </a:moveTo>
                <a:cubicBezTo>
                  <a:pt x="125750" y="7046"/>
                  <a:pt x="55668" y="0"/>
                  <a:pt x="20054" y="26710"/>
                </a:cubicBezTo>
                <a:cubicBezTo>
                  <a:pt x="0" y="41750"/>
                  <a:pt x="18754" y="81195"/>
                  <a:pt x="34802" y="100452"/>
                </a:cubicBezTo>
                <a:cubicBezTo>
                  <a:pt x="47778" y="116024"/>
                  <a:pt x="74131" y="110284"/>
                  <a:pt x="93796" y="115200"/>
                </a:cubicBezTo>
                <a:cubicBezTo>
                  <a:pt x="128209" y="110284"/>
                  <a:pt x="168110" y="119734"/>
                  <a:pt x="197034" y="100452"/>
                </a:cubicBezTo>
                <a:cubicBezTo>
                  <a:pt x="209969" y="91829"/>
                  <a:pt x="191997" y="68346"/>
                  <a:pt x="182286" y="56207"/>
                </a:cubicBezTo>
                <a:cubicBezTo>
                  <a:pt x="170420" y="41374"/>
                  <a:pt x="179828" y="16878"/>
                  <a:pt x="152789" y="11962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1" eaLnBrk="1" hangingPunct="1">
              <a:defRPr/>
            </a:pPr>
            <a:endParaRPr lang="ar-EG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619875" y="3871913"/>
            <a:ext cx="209550" cy="119062"/>
          </a:xfrm>
          <a:custGeom>
            <a:avLst/>
            <a:gdLst>
              <a:gd name="connsiteX0" fmla="*/ 152789 w 209969"/>
              <a:gd name="connsiteY0" fmla="*/ 11962 h 119734"/>
              <a:gd name="connsiteX1" fmla="*/ 20054 w 209969"/>
              <a:gd name="connsiteY1" fmla="*/ 26710 h 119734"/>
              <a:gd name="connsiteX2" fmla="*/ 34802 w 209969"/>
              <a:gd name="connsiteY2" fmla="*/ 100452 h 119734"/>
              <a:gd name="connsiteX3" fmla="*/ 93796 w 209969"/>
              <a:gd name="connsiteY3" fmla="*/ 115200 h 119734"/>
              <a:gd name="connsiteX4" fmla="*/ 197034 w 209969"/>
              <a:gd name="connsiteY4" fmla="*/ 100452 h 119734"/>
              <a:gd name="connsiteX5" fmla="*/ 182286 w 209969"/>
              <a:gd name="connsiteY5" fmla="*/ 56207 h 119734"/>
              <a:gd name="connsiteX6" fmla="*/ 152789 w 209969"/>
              <a:gd name="connsiteY6" fmla="*/ 11962 h 11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969" h="119734">
                <a:moveTo>
                  <a:pt x="152789" y="11962"/>
                </a:moveTo>
                <a:cubicBezTo>
                  <a:pt x="125750" y="7046"/>
                  <a:pt x="55668" y="0"/>
                  <a:pt x="20054" y="26710"/>
                </a:cubicBezTo>
                <a:cubicBezTo>
                  <a:pt x="0" y="41750"/>
                  <a:pt x="18754" y="81195"/>
                  <a:pt x="34802" y="100452"/>
                </a:cubicBezTo>
                <a:cubicBezTo>
                  <a:pt x="47778" y="116024"/>
                  <a:pt x="74131" y="110284"/>
                  <a:pt x="93796" y="115200"/>
                </a:cubicBezTo>
                <a:cubicBezTo>
                  <a:pt x="128209" y="110284"/>
                  <a:pt x="168110" y="119734"/>
                  <a:pt x="197034" y="100452"/>
                </a:cubicBezTo>
                <a:cubicBezTo>
                  <a:pt x="209969" y="91829"/>
                  <a:pt x="191997" y="68346"/>
                  <a:pt x="182286" y="56207"/>
                </a:cubicBezTo>
                <a:cubicBezTo>
                  <a:pt x="170420" y="41374"/>
                  <a:pt x="179828" y="16878"/>
                  <a:pt x="152789" y="11962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1" eaLnBrk="1" hangingPunct="1">
              <a:defRPr/>
            </a:pPr>
            <a:endParaRPr lang="ar-EG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784975" y="3271838"/>
            <a:ext cx="209550" cy="119062"/>
          </a:xfrm>
          <a:custGeom>
            <a:avLst/>
            <a:gdLst>
              <a:gd name="connsiteX0" fmla="*/ 152789 w 209969"/>
              <a:gd name="connsiteY0" fmla="*/ 11962 h 119734"/>
              <a:gd name="connsiteX1" fmla="*/ 20054 w 209969"/>
              <a:gd name="connsiteY1" fmla="*/ 26710 h 119734"/>
              <a:gd name="connsiteX2" fmla="*/ 34802 w 209969"/>
              <a:gd name="connsiteY2" fmla="*/ 100452 h 119734"/>
              <a:gd name="connsiteX3" fmla="*/ 93796 w 209969"/>
              <a:gd name="connsiteY3" fmla="*/ 115200 h 119734"/>
              <a:gd name="connsiteX4" fmla="*/ 197034 w 209969"/>
              <a:gd name="connsiteY4" fmla="*/ 100452 h 119734"/>
              <a:gd name="connsiteX5" fmla="*/ 182286 w 209969"/>
              <a:gd name="connsiteY5" fmla="*/ 56207 h 119734"/>
              <a:gd name="connsiteX6" fmla="*/ 152789 w 209969"/>
              <a:gd name="connsiteY6" fmla="*/ 11962 h 11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969" h="119734">
                <a:moveTo>
                  <a:pt x="152789" y="11962"/>
                </a:moveTo>
                <a:cubicBezTo>
                  <a:pt x="125750" y="7046"/>
                  <a:pt x="55668" y="0"/>
                  <a:pt x="20054" y="26710"/>
                </a:cubicBezTo>
                <a:cubicBezTo>
                  <a:pt x="0" y="41750"/>
                  <a:pt x="18754" y="81195"/>
                  <a:pt x="34802" y="100452"/>
                </a:cubicBezTo>
                <a:cubicBezTo>
                  <a:pt x="47778" y="116024"/>
                  <a:pt x="74131" y="110284"/>
                  <a:pt x="93796" y="115200"/>
                </a:cubicBezTo>
                <a:cubicBezTo>
                  <a:pt x="128209" y="110284"/>
                  <a:pt x="168110" y="119734"/>
                  <a:pt x="197034" y="100452"/>
                </a:cubicBezTo>
                <a:cubicBezTo>
                  <a:pt x="209969" y="91829"/>
                  <a:pt x="191997" y="68346"/>
                  <a:pt x="182286" y="56207"/>
                </a:cubicBezTo>
                <a:cubicBezTo>
                  <a:pt x="170420" y="41374"/>
                  <a:pt x="179828" y="16878"/>
                  <a:pt x="152789" y="11962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1" eaLnBrk="1" hangingPunct="1">
              <a:defRPr/>
            </a:pPr>
            <a:endParaRPr lang="ar-EG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081838" y="3921125"/>
            <a:ext cx="149225" cy="106363"/>
          </a:xfrm>
          <a:custGeom>
            <a:avLst/>
            <a:gdLst>
              <a:gd name="connsiteX0" fmla="*/ 92624 w 149915"/>
              <a:gd name="connsiteY0" fmla="*/ 103239 h 105697"/>
              <a:gd name="connsiteX1" fmla="*/ 77876 w 149915"/>
              <a:gd name="connsiteY1" fmla="*/ 0 h 105697"/>
              <a:gd name="connsiteX2" fmla="*/ 122121 w 149915"/>
              <a:gd name="connsiteY2" fmla="*/ 14749 h 105697"/>
              <a:gd name="connsiteX3" fmla="*/ 92624 w 149915"/>
              <a:gd name="connsiteY3" fmla="*/ 103239 h 10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15" h="105697">
                <a:moveTo>
                  <a:pt x="92624" y="103239"/>
                </a:moveTo>
                <a:cubicBezTo>
                  <a:pt x="85250" y="100781"/>
                  <a:pt x="0" y="25960"/>
                  <a:pt x="77876" y="0"/>
                </a:cubicBezTo>
                <a:cubicBezTo>
                  <a:pt x="92624" y="4916"/>
                  <a:pt x="117205" y="1"/>
                  <a:pt x="122121" y="14749"/>
                </a:cubicBezTo>
                <a:cubicBezTo>
                  <a:pt x="149915" y="98132"/>
                  <a:pt x="99998" y="105697"/>
                  <a:pt x="92624" y="103239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1" eaLnBrk="1" hangingPunct="1">
              <a:defRPr/>
            </a:pPr>
            <a:endParaRPr lang="ar-EG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630988" y="3551238"/>
            <a:ext cx="149225" cy="106362"/>
          </a:xfrm>
          <a:custGeom>
            <a:avLst/>
            <a:gdLst>
              <a:gd name="connsiteX0" fmla="*/ 92624 w 149915"/>
              <a:gd name="connsiteY0" fmla="*/ 103239 h 105697"/>
              <a:gd name="connsiteX1" fmla="*/ 77876 w 149915"/>
              <a:gd name="connsiteY1" fmla="*/ 0 h 105697"/>
              <a:gd name="connsiteX2" fmla="*/ 122121 w 149915"/>
              <a:gd name="connsiteY2" fmla="*/ 14749 h 105697"/>
              <a:gd name="connsiteX3" fmla="*/ 92624 w 149915"/>
              <a:gd name="connsiteY3" fmla="*/ 103239 h 10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15" h="105697">
                <a:moveTo>
                  <a:pt x="92624" y="103239"/>
                </a:moveTo>
                <a:cubicBezTo>
                  <a:pt x="85250" y="100781"/>
                  <a:pt x="0" y="25960"/>
                  <a:pt x="77876" y="0"/>
                </a:cubicBezTo>
                <a:cubicBezTo>
                  <a:pt x="92624" y="4916"/>
                  <a:pt x="117205" y="1"/>
                  <a:pt x="122121" y="14749"/>
                </a:cubicBezTo>
                <a:cubicBezTo>
                  <a:pt x="149915" y="98132"/>
                  <a:pt x="99998" y="105697"/>
                  <a:pt x="92624" y="103239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1" eaLnBrk="1" hangingPunct="1">
              <a:defRPr/>
            </a:pPr>
            <a:endParaRPr lang="ar-EG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346950" y="4073525"/>
            <a:ext cx="150813" cy="106363"/>
          </a:xfrm>
          <a:custGeom>
            <a:avLst/>
            <a:gdLst>
              <a:gd name="connsiteX0" fmla="*/ 92624 w 149915"/>
              <a:gd name="connsiteY0" fmla="*/ 103239 h 105697"/>
              <a:gd name="connsiteX1" fmla="*/ 77876 w 149915"/>
              <a:gd name="connsiteY1" fmla="*/ 0 h 105697"/>
              <a:gd name="connsiteX2" fmla="*/ 122121 w 149915"/>
              <a:gd name="connsiteY2" fmla="*/ 14749 h 105697"/>
              <a:gd name="connsiteX3" fmla="*/ 92624 w 149915"/>
              <a:gd name="connsiteY3" fmla="*/ 103239 h 10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15" h="105697">
                <a:moveTo>
                  <a:pt x="92624" y="103239"/>
                </a:moveTo>
                <a:cubicBezTo>
                  <a:pt x="85250" y="100781"/>
                  <a:pt x="0" y="25960"/>
                  <a:pt x="77876" y="0"/>
                </a:cubicBezTo>
                <a:cubicBezTo>
                  <a:pt x="92624" y="4916"/>
                  <a:pt x="117205" y="1"/>
                  <a:pt x="122121" y="14749"/>
                </a:cubicBezTo>
                <a:cubicBezTo>
                  <a:pt x="149915" y="98132"/>
                  <a:pt x="99998" y="105697"/>
                  <a:pt x="92624" y="103239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1" eaLnBrk="1" hangingPunct="1">
              <a:defRPr/>
            </a:pPr>
            <a:endParaRPr lang="ar-EG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6805613" y="1812925"/>
            <a:ext cx="150812" cy="106363"/>
          </a:xfrm>
          <a:custGeom>
            <a:avLst/>
            <a:gdLst>
              <a:gd name="connsiteX0" fmla="*/ 92624 w 149915"/>
              <a:gd name="connsiteY0" fmla="*/ 103239 h 105697"/>
              <a:gd name="connsiteX1" fmla="*/ 77876 w 149915"/>
              <a:gd name="connsiteY1" fmla="*/ 0 h 105697"/>
              <a:gd name="connsiteX2" fmla="*/ 122121 w 149915"/>
              <a:gd name="connsiteY2" fmla="*/ 14749 h 105697"/>
              <a:gd name="connsiteX3" fmla="*/ 92624 w 149915"/>
              <a:gd name="connsiteY3" fmla="*/ 103239 h 10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15" h="105697">
                <a:moveTo>
                  <a:pt x="92624" y="103239"/>
                </a:moveTo>
                <a:cubicBezTo>
                  <a:pt x="85250" y="100781"/>
                  <a:pt x="0" y="25960"/>
                  <a:pt x="77876" y="0"/>
                </a:cubicBezTo>
                <a:cubicBezTo>
                  <a:pt x="92624" y="4916"/>
                  <a:pt x="117205" y="1"/>
                  <a:pt x="122121" y="14749"/>
                </a:cubicBezTo>
                <a:cubicBezTo>
                  <a:pt x="149915" y="98132"/>
                  <a:pt x="99998" y="105697"/>
                  <a:pt x="92624" y="103239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1" eaLnBrk="1" hangingPunct="1">
              <a:defRPr/>
            </a:pPr>
            <a:endParaRPr lang="ar-EG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643688" y="1860550"/>
            <a:ext cx="149225" cy="106363"/>
          </a:xfrm>
          <a:custGeom>
            <a:avLst/>
            <a:gdLst>
              <a:gd name="connsiteX0" fmla="*/ 92624 w 149915"/>
              <a:gd name="connsiteY0" fmla="*/ 103239 h 105697"/>
              <a:gd name="connsiteX1" fmla="*/ 77876 w 149915"/>
              <a:gd name="connsiteY1" fmla="*/ 0 h 105697"/>
              <a:gd name="connsiteX2" fmla="*/ 122121 w 149915"/>
              <a:gd name="connsiteY2" fmla="*/ 14749 h 105697"/>
              <a:gd name="connsiteX3" fmla="*/ 92624 w 149915"/>
              <a:gd name="connsiteY3" fmla="*/ 103239 h 10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15" h="105697">
                <a:moveTo>
                  <a:pt x="92624" y="103239"/>
                </a:moveTo>
                <a:cubicBezTo>
                  <a:pt x="85250" y="100781"/>
                  <a:pt x="0" y="25960"/>
                  <a:pt x="77876" y="0"/>
                </a:cubicBezTo>
                <a:cubicBezTo>
                  <a:pt x="92624" y="4916"/>
                  <a:pt x="117205" y="1"/>
                  <a:pt x="122121" y="14749"/>
                </a:cubicBezTo>
                <a:cubicBezTo>
                  <a:pt x="149915" y="98132"/>
                  <a:pt x="99998" y="105697"/>
                  <a:pt x="92624" y="103239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1" eaLnBrk="1" hangingPunct="1">
              <a:defRPr/>
            </a:pPr>
            <a:endParaRPr lang="ar-EG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478713" y="1841500"/>
            <a:ext cx="149225" cy="106363"/>
          </a:xfrm>
          <a:custGeom>
            <a:avLst/>
            <a:gdLst>
              <a:gd name="connsiteX0" fmla="*/ 92624 w 149915"/>
              <a:gd name="connsiteY0" fmla="*/ 103239 h 105697"/>
              <a:gd name="connsiteX1" fmla="*/ 77876 w 149915"/>
              <a:gd name="connsiteY1" fmla="*/ 0 h 105697"/>
              <a:gd name="connsiteX2" fmla="*/ 122121 w 149915"/>
              <a:gd name="connsiteY2" fmla="*/ 14749 h 105697"/>
              <a:gd name="connsiteX3" fmla="*/ 92624 w 149915"/>
              <a:gd name="connsiteY3" fmla="*/ 103239 h 10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15" h="105697">
                <a:moveTo>
                  <a:pt x="92624" y="103239"/>
                </a:moveTo>
                <a:cubicBezTo>
                  <a:pt x="85250" y="100781"/>
                  <a:pt x="0" y="25960"/>
                  <a:pt x="77876" y="0"/>
                </a:cubicBezTo>
                <a:cubicBezTo>
                  <a:pt x="92624" y="4916"/>
                  <a:pt x="117205" y="1"/>
                  <a:pt x="122121" y="14749"/>
                </a:cubicBezTo>
                <a:cubicBezTo>
                  <a:pt x="149915" y="98132"/>
                  <a:pt x="99998" y="105697"/>
                  <a:pt x="92624" y="103239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1" eaLnBrk="1" hangingPunct="1">
              <a:defRPr/>
            </a:pPr>
            <a:endParaRPr lang="ar-EG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4595" name="Picture 16" descr="macroph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9" r="7875"/>
          <a:stretch>
            <a:fillRect/>
          </a:stretch>
        </p:blipFill>
        <p:spPr bwMode="auto">
          <a:xfrm>
            <a:off x="3254375" y="4640263"/>
            <a:ext cx="2714625" cy="2074862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6" name="Picture 21" descr="Image result for macrophag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4652963"/>
            <a:ext cx="26479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41275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altLang="en-US" sz="2800" smtClean="0">
                <a:latin typeface="Arial Black" panose="020B0A04020102020204" pitchFamily="34" charset="0"/>
                <a:cs typeface="Times New Roman" panose="02020603050405020304" pitchFamily="18" charset="0"/>
              </a:rPr>
              <a:t>Mast Cells</a:t>
            </a:r>
            <a:endParaRPr lang="en-US" altLang="en-US" sz="2800" smtClean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5" descr="mastcel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1" t="23653" r="22589"/>
          <a:stretch>
            <a:fillRect/>
          </a:stretch>
        </p:blipFill>
        <p:spPr bwMode="auto">
          <a:xfrm>
            <a:off x="5003800" y="115888"/>
            <a:ext cx="4078288" cy="21859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0" y="1112838"/>
            <a:ext cx="5029200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prstClr val="black"/>
                </a:solidFill>
                <a:latin typeface="Arial Black" pitchFamily="34" charset="0"/>
              </a:rPr>
              <a:t>Origin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dirty="0">
                <a:solidFill>
                  <a:prstClr val="black"/>
                </a:solidFill>
              </a:rPr>
              <a:t>from </a:t>
            </a:r>
            <a:r>
              <a:rPr lang="en-US" sz="2000" dirty="0" err="1">
                <a:solidFill>
                  <a:prstClr val="black"/>
                </a:solidFill>
              </a:rPr>
              <a:t>haemopoetic</a:t>
            </a:r>
            <a:r>
              <a:rPr lang="en-US" sz="2000" dirty="0">
                <a:solidFill>
                  <a:prstClr val="black"/>
                </a:solidFill>
              </a:rPr>
              <a:t> stem cell in B. M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prstClr val="black"/>
                </a:solidFill>
                <a:latin typeface="Arial Black" pitchFamily="34" charset="0"/>
              </a:rPr>
              <a:t>Two types:  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Arial" pitchFamily="34" charset="0"/>
                <a:ea typeface="ＭＳ Ｐゴシック"/>
              </a:rPr>
              <a:t>Connective tissue mast cells 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ea typeface="ＭＳ Ｐゴシック"/>
              </a:rPr>
              <a:t>are found in skin (dermis) and peritoneal cavity</a:t>
            </a:r>
            <a:r>
              <a:rPr lang="en-US" altLang="en-US" sz="2000" b="1" dirty="0">
                <a:solidFill>
                  <a:srgbClr val="FFFFFF"/>
                </a:solidFill>
                <a:latin typeface="Arial" pitchFamily="34" charset="0"/>
                <a:ea typeface="ＭＳ Ｐゴシック"/>
              </a:rPr>
              <a:t>;</a:t>
            </a:r>
            <a:r>
              <a:rPr lang="en-US" altLang="en-US" sz="2000" b="1" dirty="0">
                <a:solidFill>
                  <a:srgbClr val="99CC00"/>
                </a:solidFill>
                <a:latin typeface="Arial" pitchFamily="34" charset="0"/>
                <a:ea typeface="ＭＳ Ｐゴシック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Arial" pitchFamily="34" charset="0"/>
                <a:ea typeface="ＭＳ Ｐゴシック"/>
              </a:rPr>
              <a:t>mucosal mast cells 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ea typeface="ＭＳ Ｐゴシック"/>
              </a:rPr>
              <a:t>are in the mucosa of the digestive and respiratory tracts.</a:t>
            </a:r>
            <a:endParaRPr lang="en-US" sz="2000" dirty="0">
              <a:solidFill>
                <a:prstClr val="black"/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</a:rPr>
              <a:t>Contain basophilic granules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(</a:t>
            </a:r>
            <a:r>
              <a:rPr lang="en-US" sz="2000" b="1" dirty="0">
                <a:solidFill>
                  <a:srgbClr val="FF0000"/>
                </a:solidFill>
              </a:rPr>
              <a:t>Metachromatic</a:t>
            </a:r>
            <a:r>
              <a:rPr lang="en-US" sz="2000" b="1" dirty="0">
                <a:solidFill>
                  <a:prstClr val="black"/>
                </a:solidFill>
              </a:rPr>
              <a:t> staining)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/>
              </a:rPr>
              <a:t>when stained with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/>
              </a:rPr>
              <a:t> </a:t>
            </a:r>
            <a:r>
              <a:rPr lang="en-US" altLang="en-US" sz="20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/>
              </a:rPr>
              <a:t>toluidine blue,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/>
              </a:rPr>
              <a:t>the granules bind the dye and change its color to </a:t>
            </a: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/>
              </a:rPr>
              <a:t>red.</a:t>
            </a:r>
            <a:endParaRPr lang="en-GB" sz="2000" b="1" u="sng" kern="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  <a:p>
            <a:pPr eaLnBrk="1" hangingPunct="1">
              <a:defRPr/>
            </a:pPr>
            <a:r>
              <a:rPr lang="en-GB" sz="2000" b="1" kern="0" dirty="0">
                <a:latin typeface="Arial Black" pitchFamily="34" charset="0"/>
              </a:rPr>
              <a:t>Function :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prstClr val="black"/>
                </a:solidFill>
              </a:rPr>
              <a:t>secretion of histamine and heparin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00FF"/>
              </a:buClr>
              <a:buSzPct val="60000"/>
              <a:defRPr/>
            </a:pPr>
            <a:endParaRPr lang="en-GB" sz="2000" kern="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pic>
        <p:nvPicPr>
          <p:cNvPr id="26629" name="Picture 6" descr=" Mast cell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08500"/>
            <a:ext cx="40782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" descr="C:\Users\Home\AppData\Local\Temp\Rar$DI29.511\mast 5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420938"/>
            <a:ext cx="4078288" cy="1939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Ski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Ski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6403</TotalTime>
  <Words>1163</Words>
  <Application>Microsoft Office PowerPoint</Application>
  <PresentationFormat>On-screen Show (4:3)</PresentationFormat>
  <Paragraphs>215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Times New Roman</vt:lpstr>
      <vt:lpstr>Arial</vt:lpstr>
      <vt:lpstr>Calibri</vt:lpstr>
      <vt:lpstr>MS PGothic</vt:lpstr>
      <vt:lpstr>ヒラギノ角ゴ Pro W3</vt:lpstr>
      <vt:lpstr>Arial Black</vt:lpstr>
      <vt:lpstr>Wingdings</vt:lpstr>
      <vt:lpstr>Office Theme</vt:lpstr>
      <vt:lpstr>نسق Office</vt:lpstr>
      <vt:lpstr>7_Blank Presentation</vt:lpstr>
      <vt:lpstr>C.T. CELLS</vt:lpstr>
      <vt:lpstr>Undifferentiated Mesenchymal Cell</vt:lpstr>
      <vt:lpstr>Fibroblasts=Fixed cell </vt:lpstr>
      <vt:lpstr>Fibroblasts are the most common cells in connective tissue</vt:lpstr>
      <vt:lpstr>Fat Cell=Adipocytes= fixed cells </vt:lpstr>
      <vt:lpstr>Adipocytes</vt:lpstr>
      <vt:lpstr>Pigment Cells= fixed cells </vt:lpstr>
      <vt:lpstr>Macrophages= Histocytes </vt:lpstr>
      <vt:lpstr>Mast Cells</vt:lpstr>
      <vt:lpstr>Mast Cells</vt:lpstr>
      <vt:lpstr>Plasma Cells</vt:lpstr>
      <vt:lpstr>Classification of C.T. Depend on ground substance  </vt:lpstr>
      <vt:lpstr>Mucoid C.T.=  Embryonic C.T</vt:lpstr>
      <vt:lpstr>Loose connective tissue and dense connective tissue These two tissues are distinguished according to the relative amounts of fibres they contain. </vt:lpstr>
      <vt:lpstr>Loose Areolar C.T.</vt:lpstr>
      <vt:lpstr>Reticular C.T.</vt:lpstr>
      <vt:lpstr>Adipose C.T.</vt:lpstr>
      <vt:lpstr>Adipose C.T.</vt:lpstr>
      <vt:lpstr>Dense C.T.</vt:lpstr>
      <vt:lpstr>Dense  regular C.T. White Fibrous C.T. </vt:lpstr>
      <vt:lpstr>Elastic C.T.</vt:lpstr>
      <vt:lpstr>CONNECTIVE  TISSUE</vt:lpstr>
      <vt:lpstr>PowerPoint Presentation</vt:lpstr>
      <vt:lpstr>PowerPoint Presentation</vt:lpstr>
    </vt:vector>
  </TitlesOfParts>
  <Company>Medical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Connective Tissue</dc:title>
  <dc:creator>Mahmoud</dc:creator>
  <cp:lastModifiedBy>Windows User</cp:lastModifiedBy>
  <cp:revision>282</cp:revision>
  <dcterms:created xsi:type="dcterms:W3CDTF">2006-11-29T10:39:00Z</dcterms:created>
  <dcterms:modified xsi:type="dcterms:W3CDTF">2021-02-12T14:41:23Z</dcterms:modified>
</cp:coreProperties>
</file>