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78" r:id="rId6"/>
    <p:sldId id="279" r:id="rId7"/>
    <p:sldId id="285" r:id="rId8"/>
    <p:sldId id="286" r:id="rId9"/>
    <p:sldId id="287" r:id="rId10"/>
    <p:sldId id="272" r:id="rId11"/>
    <p:sldId id="273" r:id="rId12"/>
    <p:sldId id="274" r:id="rId13"/>
    <p:sldId id="275" r:id="rId14"/>
    <p:sldId id="276" r:id="rId15"/>
    <p:sldId id="270" r:id="rId16"/>
    <p:sldId id="271" r:id="rId17"/>
    <p:sldId id="280" r:id="rId18"/>
    <p:sldId id="281" r:id="rId19"/>
    <p:sldId id="288" r:id="rId20"/>
    <p:sldId id="282" r:id="rId21"/>
    <p:sldId id="283" r:id="rId22"/>
    <p:sldId id="290" r:id="rId23"/>
    <p:sldId id="289" r:id="rId24"/>
    <p:sldId id="291" r:id="rId25"/>
    <p:sldId id="292" r:id="rId26"/>
    <p:sldId id="293" r:id="rId27"/>
    <p:sldId id="294" r:id="rId28"/>
    <p:sldId id="295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0" name="Google Shape;2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matchingName="Title Slide">
  <p:cSld name="TITL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lvl="1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lvl="2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lvl="3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lvl="4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lvl="5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lvl="6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lvl="7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lvl="8" indent="0" algn="r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3619500" y="-1835150"/>
            <a:ext cx="49530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7242175" y="1787525"/>
            <a:ext cx="593725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654175" y="-854075"/>
            <a:ext cx="593725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09600" y="1174750"/>
            <a:ext cx="5384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6197600" y="1174750"/>
            <a:ext cx="5384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840317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183717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5183717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24417" y="2739390"/>
            <a:ext cx="10943167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Urinary Tract Infections (UTIs)</a:t>
            </a:r>
            <a:endParaRPr lang="en-GB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268680" y="4499095"/>
            <a:ext cx="10949400" cy="22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B7FFB7"/>
              </a:buClr>
              <a:buSzPts val="2800"/>
              <a:buFont typeface="Arial" panose="020B0604020202020204"/>
              <a:buNone/>
            </a:pPr>
            <a:r>
              <a:rPr lang="en-GB" sz="2800" b="1" dirty="0">
                <a:ln>
                  <a:noFill/>
                </a:ln>
                <a:solidFill>
                  <a:srgbClr val="305510"/>
                </a:solidFill>
              </a:rPr>
              <a:t>*Presented by:</a:t>
            </a:r>
            <a:endParaRPr sz="2800" b="1" dirty="0">
              <a:ln>
                <a:noFill/>
              </a:ln>
              <a:solidFill>
                <a:srgbClr val="305510"/>
              </a:solidFill>
            </a:endParaRPr>
          </a:p>
          <a:p>
            <a:pPr marL="742950" lvl="1" indent="-285750" algn="l" rtl="0">
              <a:spcBef>
                <a:spcPts val="490"/>
              </a:spcBef>
              <a:spcAft>
                <a:spcPts val="0"/>
              </a:spcAft>
              <a:buClr>
                <a:srgbClr val="63FF63"/>
              </a:buClr>
              <a:buSzPts val="2450"/>
              <a:buFont typeface="Arial" panose="020B0604020202020204"/>
              <a:buChar char="–"/>
            </a:pPr>
            <a:r>
              <a:rPr lang="en-GB" sz="3200" b="1" dirty="0" err="1">
                <a:ln>
                  <a:noFill/>
                </a:ln>
                <a:solidFill>
                  <a:srgbClr val="305510"/>
                </a:solidFill>
              </a:rPr>
              <a:t>Amal</a:t>
            </a:r>
            <a:r>
              <a:rPr lang="en-GB" sz="3200" b="1" dirty="0">
                <a:ln>
                  <a:noFill/>
                </a:ln>
                <a:solidFill>
                  <a:srgbClr val="305510"/>
                </a:solidFill>
              </a:rPr>
              <a:t> </a:t>
            </a:r>
            <a:r>
              <a:rPr lang="en-GB" sz="3200" b="1" dirty="0" err="1">
                <a:ln>
                  <a:noFill/>
                </a:ln>
                <a:solidFill>
                  <a:srgbClr val="305510"/>
                </a:solidFill>
              </a:rPr>
              <a:t>Jameel</a:t>
            </a:r>
            <a:r>
              <a:rPr lang="en-GB" sz="3200" b="1" dirty="0">
                <a:ln>
                  <a:noFill/>
                </a:ln>
                <a:solidFill>
                  <a:srgbClr val="305510"/>
                </a:solidFill>
              </a:rPr>
              <a:t> &amp; </a:t>
            </a:r>
            <a:r>
              <a:rPr lang="en-GB" sz="3200" b="1" dirty="0" err="1">
                <a:ln>
                  <a:noFill/>
                </a:ln>
                <a:solidFill>
                  <a:srgbClr val="305510"/>
                </a:solidFill>
              </a:rPr>
              <a:t>Mahd</a:t>
            </a:r>
            <a:r>
              <a:rPr lang="en-GB" sz="3200" b="1" dirty="0">
                <a:ln>
                  <a:noFill/>
                </a:ln>
                <a:solidFill>
                  <a:srgbClr val="305510"/>
                </a:solidFill>
              </a:rPr>
              <a:t> </a:t>
            </a:r>
            <a:r>
              <a:rPr lang="en-GB" sz="3200" b="1" dirty="0" err="1">
                <a:ln>
                  <a:noFill/>
                </a:ln>
                <a:solidFill>
                  <a:srgbClr val="305510"/>
                </a:solidFill>
              </a:rPr>
              <a:t>Foqahaa</a:t>
            </a:r>
            <a:endParaRPr sz="3200" b="1" dirty="0">
              <a:ln>
                <a:noFill/>
              </a:ln>
              <a:solidFill>
                <a:srgbClr val="305510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rgbClr val="B7FFB7"/>
              </a:buClr>
              <a:buSzPts val="2800"/>
              <a:buFont typeface="Arial" panose="020B0604020202020204"/>
              <a:buNone/>
            </a:pPr>
            <a:r>
              <a:rPr lang="en-GB" sz="2800" b="1" dirty="0">
                <a:ln>
                  <a:noFill/>
                </a:ln>
                <a:solidFill>
                  <a:srgbClr val="305510"/>
                </a:solidFill>
              </a:rPr>
              <a:t>*Under Guidance by:</a:t>
            </a:r>
            <a:endParaRPr sz="2800" b="1" dirty="0">
              <a:ln>
                <a:noFill/>
              </a:ln>
              <a:solidFill>
                <a:srgbClr val="305510"/>
              </a:solidFill>
            </a:endParaRPr>
          </a:p>
          <a:p>
            <a:pPr marL="742950" lvl="1" indent="-285750" algn="l" rtl="0">
              <a:spcBef>
                <a:spcPts val="490"/>
              </a:spcBef>
              <a:spcAft>
                <a:spcPts val="0"/>
              </a:spcAft>
              <a:buClr>
                <a:srgbClr val="63FF63"/>
              </a:buClr>
              <a:buSzPts val="2450"/>
              <a:buFont typeface="Arial" panose="020B0604020202020204"/>
              <a:buChar char="–"/>
            </a:pPr>
            <a:r>
              <a:rPr lang="en-GB" sz="3600" b="1" dirty="0">
                <a:ln>
                  <a:noFill/>
                </a:ln>
                <a:solidFill>
                  <a:srgbClr val="305510"/>
                </a:solidFill>
              </a:rPr>
              <a:t>Dr Ahmad </a:t>
            </a:r>
            <a:r>
              <a:rPr lang="en-GB" sz="3600" b="1" dirty="0" err="1">
                <a:ln>
                  <a:noFill/>
                </a:ln>
                <a:solidFill>
                  <a:srgbClr val="305510"/>
                </a:solidFill>
              </a:rPr>
              <a:t>Mdallal</a:t>
            </a:r>
            <a:endParaRPr lang="en-GB" sz="3600" b="1" dirty="0" err="1">
              <a:ln>
                <a:noFill/>
              </a:ln>
              <a:solidFill>
                <a:srgbClr val="30551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>
            <a:spLocks noGrp="1"/>
          </p:cNvSpPr>
          <p:nvPr>
            <p:ph type="body" idx="1"/>
          </p:nvPr>
        </p:nvSpPr>
        <p:spPr>
          <a:xfrm>
            <a:off x="51435" y="659130"/>
            <a:ext cx="12087225" cy="545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n-GB" sz="2500" b="1"/>
              <a:t>“Xanthogranulomatous Pyelonephritis”:</a:t>
            </a:r>
            <a:r>
              <a:rPr lang="en-GB" sz="2500"/>
              <a:t> Is a chronic infection of kidney that can resemble renal cell cancer</a:t>
            </a:r>
            <a:endParaRPr sz="250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en-GB" sz="2100"/>
              <a:t>Usually ass with obstruction</a:t>
            </a:r>
            <a:endParaRPr sz="210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en-GB" sz="2100"/>
              <a:t>Characterized by accumulation of foamy macrophages and generally requires nephrectomy.</a:t>
            </a:r>
            <a:endParaRPr sz="210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95"/>
              <a:buFont typeface="Noto Sans Symbols"/>
              <a:buChar char="❖"/>
            </a:pPr>
            <a:r>
              <a:rPr lang="en-GB" sz="2495"/>
              <a:t>Infection of cysts with PKD calls for prolonged antibiotic treatment</a:t>
            </a:r>
            <a:endParaRPr sz="2495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95"/>
              <a:buFont typeface="Noto Sans Symbols"/>
              <a:buChar char="❖"/>
            </a:pPr>
            <a:r>
              <a:rPr lang="en-GB" sz="2495"/>
              <a:t>Investigations and treatment:</a:t>
            </a:r>
            <a:endParaRPr sz="2495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en-GB" sz="2100"/>
              <a:t>Are similar to those in UTIs </a:t>
            </a:r>
            <a:endParaRPr sz="210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en-GB" sz="2100"/>
              <a:t>IV rehydration may be needed in severe cases</a:t>
            </a:r>
            <a:endParaRPr sz="2100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en-GB" sz="2100"/>
              <a:t>If </a:t>
            </a:r>
            <a:r>
              <a:rPr lang="en-GB" sz="2100" u="sng"/>
              <a:t>complicated infection is suspected</a:t>
            </a:r>
            <a:r>
              <a:rPr lang="en-GB" sz="2100"/>
              <a:t> OR </a:t>
            </a:r>
            <a:r>
              <a:rPr lang="en-GB" sz="2100" u="sng"/>
              <a:t>response to treatment is not prompt</a:t>
            </a:r>
            <a:r>
              <a:rPr lang="en-GB" sz="2100"/>
              <a:t>, there should be:</a:t>
            </a:r>
            <a:endParaRPr sz="2100"/>
          </a:p>
          <a:p>
            <a:pPr marL="1371600" lvl="2" indent="-457200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85"/>
              <a:buFont typeface="Arial" panose="020B0604020202020204"/>
              <a:buAutoNum type="alphaLcPeriod"/>
            </a:pPr>
            <a:r>
              <a:rPr lang="en-GB" sz="1885"/>
              <a:t>Urine re-culture</a:t>
            </a:r>
            <a:endParaRPr sz="1885"/>
          </a:p>
          <a:p>
            <a:pPr marL="1371600" lvl="2" indent="-457200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85"/>
              <a:buFont typeface="Arial" panose="020B0604020202020204"/>
              <a:buAutoNum type="alphaLcPeriod"/>
            </a:pPr>
            <a:r>
              <a:rPr lang="en-GB" sz="1885"/>
              <a:t>Renal tract ultrasound should be performed in order to exclude UT obstruction and perinephric collection</a:t>
            </a:r>
            <a:endParaRPr sz="1885"/>
          </a:p>
          <a:p>
            <a:pPr marL="1371600" lvl="2" indent="-457200" algn="l" rtl="0"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85"/>
              <a:buFont typeface="Arial" panose="020B0604020202020204"/>
              <a:buAutoNum type="alphaLcPeriod"/>
            </a:pPr>
            <a:r>
              <a:rPr lang="en-GB" sz="1885"/>
              <a:t>If obstruction is presented, drainage should be performed by Percutaneous nephrostomy or ureteric stent</a:t>
            </a:r>
            <a:endParaRPr sz="1885"/>
          </a:p>
          <a:p>
            <a:pPr marL="742950" lvl="1" indent="-2857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✔"/>
            </a:pPr>
            <a:r>
              <a:rPr lang="en-GB" sz="2100"/>
              <a:t>A characteristic feature of acute pyelonephritis on microscopic urinalysis is the presence of WBC's casts</a:t>
            </a:r>
            <a:endParaRPr sz="2100"/>
          </a:p>
        </p:txBody>
      </p:sp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457200" y="889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FFFF"/>
                </a:solidFill>
              </a:rPr>
              <a:t>**Acute Pyelonephritis (follow)</a:t>
            </a:r>
            <a:endParaRPr sz="4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FFFF"/>
                </a:solidFill>
              </a:rPr>
              <a:t>**Acute Pyelonephritis (follow)</a:t>
            </a:r>
            <a:endParaRPr sz="4000" b="1">
              <a:solidFill>
                <a:srgbClr val="FFFFFF"/>
              </a:solidFill>
            </a:endParaRPr>
          </a:p>
        </p:txBody>
      </p:sp>
      <p:pic>
        <p:nvPicPr>
          <p:cNvPr id="213" name="Google Shape;213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83185" y="918210"/>
            <a:ext cx="6543040" cy="3317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/>
          <p:nvPr/>
        </p:nvSpPr>
        <p:spPr>
          <a:xfrm>
            <a:off x="83185" y="4518660"/>
            <a:ext cx="455485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✔"/>
            </a:pPr>
            <a:r>
              <a:rPr lang="en-GB" sz="1800" b="1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Xanthogranulomatous Pyelonephritis</a:t>
            </a:r>
            <a:endParaRPr sz="1800" b="1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15" name="Google Shape;215;p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6842125" y="918210"/>
            <a:ext cx="526669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2"/>
          <p:cNvSpPr txBox="1"/>
          <p:nvPr/>
        </p:nvSpPr>
        <p:spPr>
          <a:xfrm>
            <a:off x="6301740" y="4673600"/>
            <a:ext cx="5819140" cy="175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 cut surface of this swollen kidney reveals many small yellowish microabscesses involving cortex and medulla</a:t>
            </a:r>
            <a:endParaRPr sz="1800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Ascending urinary tract infection leading to acute pyelonephritis is more common than the hematogenous route</a:t>
            </a:r>
            <a:endParaRPr sz="1800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FFFF"/>
                </a:solidFill>
              </a:rPr>
              <a:t>**Acute Pyelonephritis (follow)</a:t>
            </a:r>
            <a:endParaRPr sz="4000" b="1">
              <a:solidFill>
                <a:srgbClr val="FFFFFF"/>
              </a:solidFill>
            </a:endParaRPr>
          </a:p>
        </p:txBody>
      </p:sp>
      <p:pic>
        <p:nvPicPr>
          <p:cNvPr id="222" name="Google Shape;222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608965" y="1140460"/>
            <a:ext cx="6193155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3"/>
          <p:cNvSpPr txBox="1"/>
          <p:nvPr/>
        </p:nvSpPr>
        <p:spPr>
          <a:xfrm>
            <a:off x="7118350" y="1730375"/>
            <a:ext cx="5073650" cy="175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 characteristic feature of acute pyelonephritis on microscopic urinalysis is the presence of white blood cell casts</a:t>
            </a:r>
            <a:endParaRPr sz="1800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Findings on dipstick urinalysis</a:t>
            </a:r>
            <a:endParaRPr sz="1800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chemeClr val="accen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include a positive leukocyte esterase  and a positive nitrite test</a:t>
            </a:r>
            <a:endParaRPr sz="1800">
              <a:solidFill>
                <a:schemeClr val="accen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609600" y="111760"/>
            <a:ext cx="10972800" cy="66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dirty="0">
                <a:solidFill>
                  <a:srgbClr val="FFFFFF"/>
                </a:solidFill>
              </a:rPr>
              <a:t>**Asymptomatic </a:t>
            </a:r>
            <a:r>
              <a:rPr lang="en-GB" sz="4000" b="1" dirty="0" err="1">
                <a:solidFill>
                  <a:srgbClr val="FFFFFF"/>
                </a:solidFill>
              </a:rPr>
              <a:t>Bacteriuria</a:t>
            </a:r>
            <a:endParaRPr sz="4000" b="1" dirty="0">
              <a:solidFill>
                <a:srgbClr val="FFFFFF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1"/>
          </p:nvPr>
        </p:nvSpPr>
        <p:spPr>
          <a:xfrm>
            <a:off x="104140" y="654050"/>
            <a:ext cx="12087861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GB" sz="2600"/>
              <a:t>When more than 10</a:t>
            </a:r>
            <a:r>
              <a:rPr lang="en-GB" sz="2600" baseline="30000"/>
              <a:t>5 </a:t>
            </a:r>
            <a:r>
              <a:rPr lang="en-GB" sz="2600"/>
              <a:t>organism/mL in the urine are found in apparently healthy individuals.</a:t>
            </a:r>
            <a:endParaRPr sz="260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GB" sz="2600"/>
              <a:t>It affects:</a:t>
            </a:r>
            <a:endParaRPr sz="2600"/>
          </a:p>
          <a:p>
            <a:pPr marL="971550" lvl="1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GB" sz="2400"/>
              <a:t>1% of children less than 1 year</a:t>
            </a:r>
            <a:endParaRPr sz="2400"/>
          </a:p>
          <a:p>
            <a:pPr marL="971550" lvl="1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GB" sz="2400"/>
              <a:t>1% of school girls</a:t>
            </a:r>
            <a:endParaRPr sz="2400"/>
          </a:p>
          <a:p>
            <a:pPr marL="971550" lvl="1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GB" sz="2400"/>
              <a:t>0.03% of schoolboys and men</a:t>
            </a:r>
            <a:endParaRPr sz="2400"/>
          </a:p>
          <a:p>
            <a:pPr marL="971550" lvl="1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GB" sz="2400"/>
              <a:t>3% of non-pregnant adult women </a:t>
            </a:r>
            <a:endParaRPr sz="2400"/>
          </a:p>
          <a:p>
            <a:pPr marL="971550" lvl="1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GB" sz="2400"/>
              <a:t>5% of pregnant women</a:t>
            </a:r>
            <a:endParaRPr sz="2400"/>
          </a:p>
          <a:p>
            <a:pPr marL="971550" lvl="1" indent="-514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AutoNum type="arabicPeriod"/>
            </a:pPr>
            <a:r>
              <a:rPr lang="en-GB" sz="2400"/>
              <a:t>Is increasingly common in those above 65 years of age</a:t>
            </a:r>
            <a:endParaRPr sz="240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GB" sz="2600"/>
              <a:t>Treatment is not indicated generally and there's no evidence that it may cause renal scarring</a:t>
            </a:r>
            <a:endParaRPr sz="260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GB" sz="2600"/>
              <a:t>Up to 30% will develop a symptomatic infection within a year</a:t>
            </a:r>
            <a:endParaRPr sz="2600"/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GB" sz="2600"/>
              <a:t>Treatment is required in infants, pregnant women and those with UT abnormalities</a:t>
            </a:r>
            <a:endParaRPr sz="2600"/>
          </a:p>
        </p:txBody>
      </p:sp>
      <p:pic>
        <p:nvPicPr>
          <p:cNvPr id="178" name="Google Shape;178;p2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5995670" y="1187450"/>
            <a:ext cx="619633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FFFF"/>
                </a:solidFill>
              </a:rPr>
              <a:t>**Catheter-related Bacteriuria</a:t>
            </a:r>
            <a:endParaRPr sz="4000" b="1">
              <a:solidFill>
                <a:srgbClr val="FFFFFF"/>
              </a:solidFill>
            </a:endParaRPr>
          </a:p>
        </p:txBody>
      </p:sp>
      <p:sp>
        <p:nvSpPr>
          <p:cNvPr id="184" name="Google Shape;184;p28"/>
          <p:cNvSpPr txBox="1">
            <a:spLocks noGrp="1"/>
          </p:cNvSpPr>
          <p:nvPr>
            <p:ph type="body" idx="1"/>
          </p:nvPr>
        </p:nvSpPr>
        <p:spPr>
          <a:xfrm>
            <a:off x="223520" y="1161415"/>
            <a:ext cx="7585075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en-GB" sz="2600"/>
              <a:t>In patients with urinary catheter, bacteriuria increases risk of Gram (-ive) bacteremia </a:t>
            </a:r>
            <a:r>
              <a:rPr lang="en-GB" sz="2600">
                <a:solidFill>
                  <a:srgbClr val="FF0000"/>
                </a:solidFill>
              </a:rPr>
              <a:t>Five-folds.</a:t>
            </a:r>
            <a:endParaRPr sz="260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rgbClr val="0C0C0C"/>
              </a:buClr>
              <a:buSzPts val="2600"/>
              <a:buFont typeface="Noto Sans Symbols"/>
              <a:buChar char="❖"/>
            </a:pPr>
            <a:r>
              <a:rPr lang="en-GB" sz="2600">
                <a:solidFill>
                  <a:srgbClr val="0C0C0C"/>
                </a:solidFill>
              </a:rPr>
              <a:t>Bacteriuria is common and almost universal during long-term catheterisation.</a:t>
            </a:r>
            <a:endParaRPr sz="2600">
              <a:solidFill>
                <a:srgbClr val="0C0C0C"/>
              </a:solidFill>
            </a:endParaRPr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rgbClr val="0C0C0C"/>
              </a:buClr>
              <a:buSzPts val="2600"/>
              <a:buFont typeface="Noto Sans Symbols"/>
              <a:buChar char="❖"/>
            </a:pPr>
            <a:r>
              <a:rPr lang="en-GB" sz="2600">
                <a:solidFill>
                  <a:srgbClr val="0C0C0C"/>
                </a:solidFill>
              </a:rPr>
              <a:t>Treatment is usually avoided in asymptomatic patients as it may promote antibiotic resistance.</a:t>
            </a:r>
            <a:endParaRPr sz="2600">
              <a:solidFill>
                <a:srgbClr val="0C0C0C"/>
              </a:solidFill>
            </a:endParaRPr>
          </a:p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Clr>
                <a:srgbClr val="0C0C0C"/>
              </a:buClr>
              <a:buSzPts val="2600"/>
              <a:buFont typeface="Noto Sans Symbols"/>
              <a:buChar char="❖"/>
            </a:pPr>
            <a:r>
              <a:rPr lang="en-GB" sz="2600">
                <a:solidFill>
                  <a:srgbClr val="0C0C0C"/>
                </a:solidFill>
              </a:rPr>
              <a:t>Careful sterile insertion techniques are important and the catheter should be removed as soon as it's  not required.</a:t>
            </a:r>
            <a:endParaRPr sz="2600">
              <a:solidFill>
                <a:srgbClr val="0C0C0C"/>
              </a:solidFill>
            </a:endParaRPr>
          </a:p>
        </p:txBody>
      </p:sp>
      <p:pic>
        <p:nvPicPr>
          <p:cNvPr id="185" name="Google Shape;185;p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7888605" y="1263015"/>
            <a:ext cx="4199890" cy="39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25425"/>
            <a:ext cx="10657184" cy="577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**</a:t>
            </a:r>
            <a:r>
              <a:rPr 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Urinary infection in children</a:t>
            </a:r>
            <a:endParaRPr lang="en-US" sz="4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" y="1196975"/>
            <a:ext cx="8110855" cy="496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1540532"/>
            <a:ext cx="3024336" cy="368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0185" y="323850"/>
            <a:ext cx="11372215" cy="582930"/>
          </a:xfrm>
        </p:spPr>
        <p:txBody>
          <a:bodyPr/>
          <a:lstStyle/>
          <a:p>
            <a:r>
              <a:rPr lang="en-GB" altLang="en-US" sz="4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**</a:t>
            </a:r>
            <a:r>
              <a:rPr lang="en-US" sz="40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Women with uncomplicated cystitis( most common</a:t>
            </a:r>
            <a:endParaRPr lang="en-US" sz="40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0185" y="1428115"/>
            <a:ext cx="11731625" cy="4953000"/>
          </a:xfrm>
        </p:spPr>
        <p:txBody>
          <a:bodyPr/>
          <a:lstStyle/>
          <a:p>
            <a:pPr>
              <a:buFont typeface="Wingdings" panose="05000000000000000000" charset="0"/>
              <a:buChar char="v"/>
            </a:pPr>
            <a:r>
              <a:rPr lang="en-US" sz="2800" b="1" dirty="0"/>
              <a:t>Are sexually active.</a:t>
            </a:r>
            <a:r>
              <a:rPr lang="en-US" sz="2800" dirty="0"/>
              <a:t> Sexual intercourse can result in bacteria being pushed into the urethra.</a:t>
            </a:r>
            <a:endParaRPr lang="en-US" sz="2800" dirty="0"/>
          </a:p>
          <a:p>
            <a:pPr>
              <a:buFont typeface="Wingdings" panose="05000000000000000000" charset="0"/>
              <a:buChar char="v"/>
            </a:pPr>
            <a:r>
              <a:rPr lang="en-US" sz="2800" b="1" dirty="0"/>
              <a:t>Use certain types of birth control.</a:t>
            </a:r>
            <a:r>
              <a:rPr lang="en-US" sz="2800" dirty="0"/>
              <a:t> Women who use diaphragms are at increased risk of a UTI. Diaphragms that contain spermicidal agents further increase your risk.</a:t>
            </a:r>
            <a:endParaRPr lang="en-US" sz="2800" dirty="0"/>
          </a:p>
          <a:p>
            <a:pPr>
              <a:buFont typeface="Wingdings" panose="05000000000000000000" charset="0"/>
              <a:buChar char="v"/>
            </a:pPr>
            <a:r>
              <a:rPr lang="en-US" sz="2800" b="1" dirty="0"/>
              <a:t>Are pregnant.</a:t>
            </a:r>
            <a:r>
              <a:rPr lang="en-US" sz="2800" dirty="0"/>
              <a:t> Hormonal changes during pregnancy may increase the risk of a bladder infection.</a:t>
            </a:r>
            <a:endParaRPr lang="en-US" sz="2800" dirty="0"/>
          </a:p>
          <a:p>
            <a:pPr>
              <a:buFont typeface="Wingdings" panose="05000000000000000000" charset="0"/>
              <a:buChar char="v"/>
            </a:pPr>
            <a:r>
              <a:rPr lang="en-US" sz="2800" b="1" dirty="0"/>
              <a:t>Have experienced menopause.</a:t>
            </a:r>
            <a:r>
              <a:rPr lang="en-US" sz="2800" dirty="0"/>
              <a:t> Altered hormone levels in postmenopausal women are often associated with UTIs.</a:t>
            </a:r>
            <a:endParaRPr lang="en-US" sz="2800" dirty="0"/>
          </a:p>
          <a:p>
            <a:pPr>
              <a:buFont typeface="Wingdings" panose="05000000000000000000" charset="0"/>
              <a:buChar char="v"/>
            </a:pPr>
            <a:r>
              <a:rPr lang="en-US" sz="2800" b="1" dirty="0"/>
              <a:t>Prolonged use of bladder catheters.</a:t>
            </a:r>
            <a:r>
              <a:rPr lang="en-US" sz="2800" dirty="0"/>
              <a:t> These tubes may be needed in people with chronic illnesses or in older adults.</a:t>
            </a:r>
            <a:endParaRPr lang="ar-J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9330" y="488161"/>
            <a:ext cx="10972800" cy="582613"/>
          </a:xfrm>
        </p:spPr>
        <p:txBody>
          <a:bodyPr/>
          <a:lstStyle/>
          <a:p>
            <a:r>
              <a:rPr lang="en-GB" alt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**</a:t>
            </a:r>
            <a:r>
              <a:rPr 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Women with uncomplicated cystitis( most common) </a:t>
            </a:r>
            <a:endParaRPr lang="en-US" sz="4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7" y="1571622"/>
            <a:ext cx="10873208" cy="510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6695" y="273983"/>
            <a:ext cx="10972800" cy="582613"/>
          </a:xfrm>
        </p:spPr>
        <p:txBody>
          <a:bodyPr/>
          <a:lstStyle/>
          <a:p>
            <a:r>
              <a:rPr lang="en-GB" alt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**</a:t>
            </a:r>
            <a:r>
              <a:rPr 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Women with recurrent cystitis </a:t>
            </a:r>
            <a:endParaRPr lang="en-US" sz="4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6695" y="1174750"/>
            <a:ext cx="11702415" cy="4953000"/>
          </a:xfrm>
        </p:spPr>
        <p:txBody>
          <a:bodyPr/>
          <a:lstStyle/>
          <a:p>
            <a:pPr>
              <a:buFont typeface="Wingdings" panose="05000000000000000000" charset="0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Recurrent cystitis is usually defined as three episodes of urinary tract infection (UTI) in the previous 12 months, or two episodes in the previous six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months. 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charset="0"/>
              <a:buChar char="v"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 can I stop recurring cystitis?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sz="2450" dirty="0" smtClean="0"/>
              <a:t>Cranberry </a:t>
            </a:r>
            <a:r>
              <a:rPr lang="en-US" sz="2450" dirty="0"/>
              <a:t>products (juice or capsules) seem to significantly reduce </a:t>
            </a:r>
            <a:r>
              <a:rPr lang="en-US" sz="2450" dirty="0" smtClean="0"/>
              <a:t>the </a:t>
            </a:r>
            <a:r>
              <a:rPr lang="en-US" sz="2450" dirty="0"/>
              <a:t>recurrence of symptomatic </a:t>
            </a:r>
            <a:r>
              <a:rPr lang="en-US" sz="2450" dirty="0" smtClean="0"/>
              <a:t>cystitis. </a:t>
            </a:r>
            <a:endParaRPr lang="en-US" sz="2450" dirty="0" smtClean="0"/>
          </a:p>
          <a:p>
            <a:pPr marL="1028700" lvl="1" indent="-457200">
              <a:buFont typeface="Arial" panose="020B0604020202020204" pitchFamily="34" charset="0"/>
              <a:buAutoNum type="arabicPeriod"/>
            </a:pPr>
            <a:r>
              <a:rPr lang="en-US" sz="2450" dirty="0"/>
              <a:t> </a:t>
            </a:r>
            <a:r>
              <a:rPr lang="en-US" sz="2450" dirty="0" smtClean="0"/>
              <a:t>continuous </a:t>
            </a:r>
            <a:r>
              <a:rPr lang="en-US" sz="2450" dirty="0"/>
              <a:t>antibiotic </a:t>
            </a:r>
            <a:r>
              <a:rPr lang="en-US" sz="2450" dirty="0" smtClean="0"/>
              <a:t>prophylaxis. </a:t>
            </a:r>
            <a:endParaRPr lang="en-US" sz="2450" dirty="0" smtClean="0"/>
          </a:p>
          <a:p>
            <a:pPr marL="1028700" lvl="1" indent="-457200">
              <a:buFont typeface="Arial" panose="020B0604020202020204" pitchFamily="34" charset="0"/>
              <a:buAutoNum type="arabicPeriod"/>
            </a:pPr>
            <a:r>
              <a:rPr lang="en-US" sz="2450" dirty="0" err="1"/>
              <a:t>oestrogen</a:t>
            </a:r>
            <a:r>
              <a:rPr lang="en-US" sz="2450" dirty="0"/>
              <a:t> (topical) in postmenopausal women; passing urine after intercourse</a:t>
            </a:r>
            <a:endParaRPr lang="ar-JO" sz="2450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127000" y="145415"/>
            <a:ext cx="10972800" cy="72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FFFF"/>
                </a:solidFill>
              </a:rPr>
              <a:t>**Definition and Epidemiology</a:t>
            </a:r>
            <a:endParaRPr sz="4000" b="1">
              <a:solidFill>
                <a:srgbClr val="FFFFFF"/>
              </a:solidFill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57785" y="874395"/>
            <a:ext cx="12042775" cy="5812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en-GB" b="1" u="sng"/>
              <a:t>UTIs:</a:t>
            </a:r>
            <a:r>
              <a:rPr lang="en-GB"/>
              <a:t> </a:t>
            </a:r>
            <a:r>
              <a:rPr lang="en-GB" sz="2800"/>
              <a:t>Is a term to describe acute cystitis and urethritis caused by a microorganism</a:t>
            </a:r>
            <a:endParaRPr lang="en-GB"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800"/>
              <a:t>In healthy human-beings, all urinary tract is sterile except the lower end of urethra (bacterial colonization is confined to there)</a:t>
            </a: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 sz="2800"/>
              <a:t>UTIs are of commonest disorders with varying presentations between genders:</a:t>
            </a:r>
            <a:endParaRPr sz="2800"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n-GB" sz="2600"/>
              <a:t>Are more common in females than males because:</a:t>
            </a:r>
            <a:endParaRPr sz="2600"/>
          </a:p>
          <a:p>
            <a:pPr marL="1371600" lvl="2" indent="-4572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AutoNum type="arabicPeriod"/>
            </a:pPr>
            <a:r>
              <a:rPr lang="en-GB" sz="2100"/>
              <a:t>Shorter urethra in females that assists the ascent of bacteria into bladder</a:t>
            </a:r>
            <a:endParaRPr sz="2100"/>
          </a:p>
          <a:p>
            <a:pPr marL="1371600" lvl="2" indent="-4572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AutoNum type="arabicPeriod"/>
            </a:pPr>
            <a:r>
              <a:rPr lang="en-GB" sz="2100"/>
              <a:t>Prostatic secretions in males contain bactericidal components</a:t>
            </a:r>
            <a:endParaRPr sz="2100"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n-GB" sz="2600"/>
              <a:t>In females: Prevalence is about 3% at the age of 20, this prevalence gets increased by a 1% in each subsequent decade.</a:t>
            </a:r>
            <a:endParaRPr sz="2600"/>
          </a:p>
          <a:p>
            <a:pPr marL="742950" lvl="1" indent="-28575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✔"/>
            </a:pPr>
            <a:r>
              <a:rPr lang="en-GB" sz="2600"/>
              <a:t>In males: UTIs are uncommon in males except in the First year of life and in men above 60 years as urine outflow is obstructed by prostatic hypertrophy</a:t>
            </a: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0190" y="469265"/>
            <a:ext cx="7430135" cy="582930"/>
          </a:xfrm>
        </p:spPr>
        <p:txBody>
          <a:bodyPr/>
          <a:lstStyle/>
          <a:p>
            <a:r>
              <a:rPr lang="en-GB" alt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**</a:t>
            </a:r>
            <a:r>
              <a:rPr 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Complicated urinary tract infection </a:t>
            </a:r>
            <a:endParaRPr lang="en-US" sz="4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30200" y="1446530"/>
            <a:ext cx="7051040" cy="529082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charset="0"/>
              <a:buChar char="v"/>
            </a:pPr>
            <a:r>
              <a:rPr lang="en-US" sz="2800" dirty="0"/>
              <a:t>An obstructive </a:t>
            </a:r>
            <a:r>
              <a:rPr lang="en-US" sz="2800" dirty="0" err="1"/>
              <a:t>uropathy</a:t>
            </a:r>
            <a:r>
              <a:rPr lang="en-US" sz="2800" dirty="0"/>
              <a:t> of any </a:t>
            </a:r>
            <a:r>
              <a:rPr lang="en-US" sz="2800" dirty="0" err="1"/>
              <a:t>aetiology</a:t>
            </a:r>
            <a:r>
              <a:rPr lang="en-US" sz="2800" dirty="0"/>
              <a:t>, e.g. bladder outlet obstruction (including neurogenic urinary bladder), stones and </a:t>
            </a:r>
            <a:r>
              <a:rPr lang="en-US" sz="2800" dirty="0" err="1" smtClean="0"/>
              <a:t>tumour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>
              <a:lnSpc>
                <a:spcPct val="110000"/>
              </a:lnSpc>
              <a:buFont typeface="Wingdings" panose="05000000000000000000" charset="0"/>
              <a:buChar char="v"/>
            </a:pPr>
            <a:r>
              <a:rPr lang="en-US" sz="2800" dirty="0" err="1"/>
              <a:t>Vesicoureteric</a:t>
            </a:r>
            <a:r>
              <a:rPr lang="en-US" sz="2800" dirty="0"/>
              <a:t> reflux or other functional </a:t>
            </a:r>
            <a:r>
              <a:rPr lang="en-US" sz="2800" dirty="0" smtClean="0"/>
              <a:t>abnormalities</a:t>
            </a:r>
            <a:endParaRPr lang="en-US" sz="2800" dirty="0" smtClean="0"/>
          </a:p>
          <a:p>
            <a:pPr>
              <a:lnSpc>
                <a:spcPct val="110000"/>
              </a:lnSpc>
              <a:buFont typeface="Wingdings" panose="05000000000000000000" charset="0"/>
              <a:buChar char="v"/>
            </a:pPr>
            <a:r>
              <a:rPr lang="en-US" sz="2800" dirty="0"/>
              <a:t>Renal insufficiency and transplantation, diabetes mellitus and </a:t>
            </a:r>
            <a:r>
              <a:rPr lang="en-US" sz="2800" dirty="0" smtClean="0"/>
              <a:t>immunodeficiency</a:t>
            </a:r>
            <a:endParaRPr lang="en-US" sz="2800" dirty="0" smtClean="0"/>
          </a:p>
          <a:p>
            <a:pPr>
              <a:lnSpc>
                <a:spcPct val="110000"/>
              </a:lnSpc>
              <a:buFont typeface="Wingdings" panose="05000000000000000000" charset="0"/>
              <a:buChar char="v"/>
            </a:pPr>
            <a:r>
              <a:rPr lang="en-US" sz="2800" dirty="0" smtClean="0"/>
              <a:t>PROSTATITIS</a:t>
            </a:r>
            <a:endParaRPr lang="ar-J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400050"/>
            <a:ext cx="4320480" cy="645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836711"/>
            <a:ext cx="7578725" cy="488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6845" y="374015"/>
            <a:ext cx="7811770" cy="582930"/>
          </a:xfrm>
        </p:spPr>
        <p:txBody>
          <a:bodyPr/>
          <a:lstStyle/>
          <a:p>
            <a:r>
              <a:rPr lang="en-GB" alt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**</a:t>
            </a:r>
            <a:r>
              <a:rPr 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DIGNOSIS OF UTI (physical exam)</a:t>
            </a:r>
            <a:endParaRPr lang="en-US" sz="4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5270376" cy="485899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charset="0"/>
              <a:buChar char="v"/>
            </a:pPr>
            <a:r>
              <a:rPr lang="en-US" sz="2800" dirty="0" err="1" smtClean="0"/>
              <a:t>Costovertebral</a:t>
            </a:r>
            <a:r>
              <a:rPr lang="en-US" sz="2800" dirty="0" smtClean="0"/>
              <a:t> angle tenderness ,abdominal and </a:t>
            </a:r>
            <a:r>
              <a:rPr lang="en-US" sz="2800" dirty="0" err="1" smtClean="0"/>
              <a:t>suprapubic</a:t>
            </a:r>
            <a:r>
              <a:rPr lang="en-US" sz="2800" dirty="0"/>
              <a:t> </a:t>
            </a:r>
            <a:r>
              <a:rPr lang="en-US" sz="2800" dirty="0" smtClean="0"/>
              <a:t>tenderness.</a:t>
            </a:r>
            <a:endParaRPr lang="en-US" sz="2800" dirty="0" smtClean="0"/>
          </a:p>
          <a:p>
            <a:pPr>
              <a:lnSpc>
                <a:spcPct val="110000"/>
              </a:lnSpc>
              <a:buFont typeface="Wingdings" panose="05000000000000000000" charset="0"/>
              <a:buChar char="v"/>
            </a:pPr>
            <a:r>
              <a:rPr lang="en-US" sz="2800" dirty="0" smtClean="0"/>
              <a:t>Digital rectal exam to evaluate for edematous prostate in prostatitis </a:t>
            </a:r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567852"/>
            <a:ext cx="40324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3160140"/>
            <a:ext cx="3960440" cy="30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582613"/>
          </a:xfrm>
        </p:spPr>
        <p:txBody>
          <a:bodyPr/>
          <a:lstStyle/>
          <a:p>
            <a:r>
              <a:rPr lang="en-GB" altLang="en-US" sz="4000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**</a:t>
            </a:r>
            <a:r>
              <a:rPr lang="en-US" sz="4000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Urin</a:t>
            </a:r>
            <a:r>
              <a:rPr lang="en-GB" altLang="en-US" sz="4000" b="1" dirty="0" err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analysis (microscopic)</a:t>
            </a:r>
            <a:endParaRPr lang="en-US" sz="4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10820" y="1174750"/>
            <a:ext cx="7901305" cy="4953000"/>
          </a:xfrm>
        </p:spPr>
        <p:txBody>
          <a:bodyPr/>
          <a:lstStyle/>
          <a:p>
            <a:pPr marL="628650" indent="-514350">
              <a:lnSpc>
                <a:spcPct val="120000"/>
              </a:lnSpc>
              <a:buAutoNum type="arabicPeriod"/>
            </a:pPr>
            <a:r>
              <a:rPr lang="en-US" sz="2800" dirty="0" smtClean="0"/>
              <a:t>WBC(</a:t>
            </a:r>
            <a:r>
              <a:rPr lang="en-US" sz="2800" dirty="0" err="1" smtClean="0"/>
              <a:t>pyuria</a:t>
            </a:r>
            <a:r>
              <a:rPr lang="en-US" sz="2800" dirty="0" smtClean="0"/>
              <a:t>) indicates </a:t>
            </a:r>
            <a:r>
              <a:rPr lang="en-US" sz="2800" dirty="0" err="1" smtClean="0"/>
              <a:t>inflamation</a:t>
            </a:r>
            <a:r>
              <a:rPr lang="en-US" sz="2800" dirty="0" smtClean="0"/>
              <a:t>/infection </a:t>
            </a:r>
            <a:endParaRPr lang="en-US" sz="2800" dirty="0" smtClean="0"/>
          </a:p>
          <a:p>
            <a:pPr marL="628650" indent="-514350">
              <a:lnSpc>
                <a:spcPct val="120000"/>
              </a:lnSpc>
              <a:buAutoNum type="arabicPeriod"/>
            </a:pPr>
            <a:r>
              <a:rPr lang="en-US" sz="2800" dirty="0" smtClean="0"/>
              <a:t>WBC cast indicates </a:t>
            </a:r>
            <a:r>
              <a:rPr lang="en-US" sz="2800" dirty="0" err="1" smtClean="0"/>
              <a:t>inflamation</a:t>
            </a:r>
            <a:r>
              <a:rPr lang="en-US" sz="2800" dirty="0" smtClean="0"/>
              <a:t> in kidney </a:t>
            </a:r>
            <a:endParaRPr lang="en-US" sz="2800" dirty="0" smtClean="0"/>
          </a:p>
          <a:p>
            <a:pPr marL="628650" indent="-514350">
              <a:lnSpc>
                <a:spcPct val="120000"/>
              </a:lnSpc>
              <a:buAutoNum type="arabicPeriod"/>
            </a:pPr>
            <a:r>
              <a:rPr lang="en-US" sz="2800" dirty="0" smtClean="0"/>
              <a:t>RBC ( hematuria ) indicates </a:t>
            </a:r>
            <a:r>
              <a:rPr lang="en-US" sz="2800" dirty="0" err="1" smtClean="0"/>
              <a:t>inflamation</a:t>
            </a:r>
            <a:r>
              <a:rPr lang="en-US" sz="2800" dirty="0" smtClean="0"/>
              <a:t> in bladder</a:t>
            </a:r>
            <a:endParaRPr lang="en-US" sz="2800" dirty="0" smtClean="0"/>
          </a:p>
          <a:p>
            <a:pPr marL="628650" indent="-514350">
              <a:lnSpc>
                <a:spcPct val="120000"/>
              </a:lnSpc>
              <a:buAutoNum type="arabicPeriod"/>
            </a:pPr>
            <a:r>
              <a:rPr lang="en-US" sz="2800" dirty="0" smtClean="0"/>
              <a:t>Nitrites refer to presence gram negative bacteria ( ESCHERICHIA COLI ) </a:t>
            </a:r>
            <a:endParaRPr lang="en-US" sz="2800" dirty="0" smtClean="0"/>
          </a:p>
          <a:p>
            <a:pPr marL="628650" indent="-514350">
              <a:lnSpc>
                <a:spcPct val="120000"/>
              </a:lnSpc>
              <a:buAutoNum type="arabicPeriod"/>
            </a:pPr>
            <a:r>
              <a:rPr lang="en-US" sz="2800" dirty="0" err="1" smtClean="0"/>
              <a:t>Lecocyte</a:t>
            </a:r>
            <a:r>
              <a:rPr lang="en-US" sz="2800" dirty="0" smtClean="0"/>
              <a:t> esterase refer to WBS in </a:t>
            </a:r>
            <a:r>
              <a:rPr lang="en-US" sz="2800" dirty="0" err="1" smtClean="0"/>
              <a:t>urin</a:t>
            </a:r>
            <a:r>
              <a:rPr lang="en-GB" altLang="en-US" sz="2800" dirty="0" err="1" smtClean="0"/>
              <a:t>e</a:t>
            </a:r>
            <a:endParaRPr lang="en-GB" altLang="en-US" sz="2800" dirty="0" err="1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6064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78" y="3429000"/>
            <a:ext cx="2566206" cy="264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7408" y="332656"/>
            <a:ext cx="10972800" cy="582613"/>
          </a:xfrm>
        </p:spPr>
        <p:txBody>
          <a:bodyPr/>
          <a:lstStyle/>
          <a:p>
            <a:r>
              <a:rPr lang="en-GB" alt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**</a:t>
            </a:r>
            <a:r>
              <a:rPr 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URIN</a:t>
            </a:r>
            <a:r>
              <a:rPr lang="en-GB" alt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en-US" sz="40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CULTURE </a:t>
            </a:r>
            <a:endParaRPr lang="en-US" sz="4000" b="1" dirty="0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30200" y="1135380"/>
            <a:ext cx="6782544" cy="4953000"/>
          </a:xfrm>
        </p:spPr>
        <p:txBody>
          <a:bodyPr/>
          <a:lstStyle/>
          <a:p>
            <a:pPr marL="342900" lvl="0">
              <a:spcBef>
                <a:spcPts val="480"/>
              </a:spcBef>
              <a:buSzPts val="2400"/>
              <a:buFont typeface="Noto Sans Symbols"/>
              <a:buChar char="❖"/>
            </a:pPr>
            <a:r>
              <a:rPr lang="en-US" sz="2400" dirty="0"/>
              <a:t>Urine culture is mandatory in the followings:</a:t>
            </a:r>
            <a:endParaRPr lang="en-US" sz="2400" dirty="0"/>
          </a:p>
          <a:p>
            <a:pPr lvl="1" indent="-457200">
              <a:spcBef>
                <a:spcPts val="480"/>
              </a:spcBef>
              <a:buSzPts val="2400"/>
              <a:buFont typeface="Noto Sans Symbols"/>
              <a:buAutoNum type="arabicPeriod"/>
            </a:pPr>
            <a:r>
              <a:rPr lang="en-US" sz="2400" dirty="0"/>
              <a:t>Patients with recurrent UTIs or after failure of initial treatment</a:t>
            </a:r>
            <a:endParaRPr lang="en-US" sz="2400" dirty="0"/>
          </a:p>
          <a:p>
            <a:pPr lvl="1" indent="-457200">
              <a:spcBef>
                <a:spcPts val="480"/>
              </a:spcBef>
              <a:buSzPts val="2400"/>
              <a:buFont typeface="Noto Sans Symbols"/>
              <a:buAutoNum type="arabicPeriod"/>
            </a:pPr>
            <a:r>
              <a:rPr lang="en-US" sz="2400" dirty="0"/>
              <a:t>During pregnancy</a:t>
            </a:r>
            <a:endParaRPr lang="en-US" sz="2400" dirty="0"/>
          </a:p>
          <a:p>
            <a:pPr lvl="1" indent="-457200">
              <a:spcBef>
                <a:spcPts val="480"/>
              </a:spcBef>
              <a:buSzPts val="2400"/>
              <a:buFont typeface="Noto Sans Symbols"/>
              <a:buAutoNum type="arabicPeriod"/>
            </a:pPr>
            <a:r>
              <a:rPr lang="en-US" sz="2400" dirty="0"/>
              <a:t>Patients susceptible to serious infections such as </a:t>
            </a:r>
            <a:r>
              <a:rPr lang="en-US" sz="2400" dirty="0" err="1"/>
              <a:t>immunocompromised</a:t>
            </a:r>
            <a:r>
              <a:rPr lang="en-US" sz="2400" dirty="0"/>
              <a:t> patients</a:t>
            </a:r>
            <a:endParaRPr lang="en-US" sz="2400" dirty="0"/>
          </a:p>
          <a:p>
            <a:pPr lvl="1" indent="-457200">
              <a:spcBef>
                <a:spcPts val="480"/>
              </a:spcBef>
              <a:buSzPts val="2400"/>
              <a:buFont typeface="Noto Sans Symbols"/>
              <a:buAutoNum type="arabicPeriod"/>
            </a:pPr>
            <a:r>
              <a:rPr lang="en-US" sz="2400" dirty="0"/>
              <a:t>Patients with DM</a:t>
            </a:r>
            <a:endParaRPr lang="en-US" sz="2400" dirty="0"/>
          </a:p>
          <a:p>
            <a:pPr lvl="1" indent="-457200">
              <a:spcBef>
                <a:spcPts val="480"/>
              </a:spcBef>
              <a:buSzPts val="2400"/>
              <a:buFont typeface="Noto Sans Symbols"/>
              <a:buAutoNum type="arabicPeriod"/>
            </a:pPr>
            <a:r>
              <a:rPr lang="en-US" sz="2400" dirty="0"/>
              <a:t>Indwelling catheter</a:t>
            </a:r>
            <a:endParaRPr lang="en-US" sz="2400" dirty="0"/>
          </a:p>
          <a:p>
            <a:pPr lvl="1" indent="-457200">
              <a:spcBef>
                <a:spcPts val="480"/>
              </a:spcBef>
              <a:buSzPts val="2400"/>
              <a:buFont typeface="Noto Sans Symbols"/>
              <a:buAutoNum type="arabicPeriod"/>
            </a:pPr>
            <a:r>
              <a:rPr lang="en-US" sz="2400" dirty="0"/>
              <a:t>Old people</a:t>
            </a:r>
            <a:endParaRPr lang="en-US" sz="2400" dirty="0"/>
          </a:p>
          <a:p>
            <a:endParaRPr lang="ar-J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00" y="980728"/>
            <a:ext cx="4655840" cy="500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616280" y="651527"/>
            <a:ext cx="2952328" cy="5601072"/>
          </a:xfrm>
        </p:spPr>
        <p:txBody>
          <a:bodyPr/>
          <a:lstStyle/>
          <a:p>
            <a:pPr lvl="0">
              <a:buFont typeface="Wingdings" panose="05000000000000000000" charset="0"/>
              <a:buChar char="v"/>
            </a:pPr>
            <a:r>
              <a:rPr lang="en-GB" sz="2400" dirty="0">
                <a:solidFill>
                  <a:schemeClr val="bg1"/>
                </a:solidFill>
              </a:rPr>
              <a:t>Penicillin and </a:t>
            </a:r>
            <a:r>
              <a:rPr lang="en-GB" sz="2400" dirty="0" err="1" smtClean="0">
                <a:solidFill>
                  <a:schemeClr val="bg1"/>
                </a:solidFill>
              </a:rPr>
              <a:t>Cephalosporins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Are safe to use in </a:t>
            </a:r>
            <a:r>
              <a:rPr lang="en-US" sz="2400" dirty="0" smtClean="0">
                <a:solidFill>
                  <a:srgbClr val="FF0000"/>
                </a:solidFill>
              </a:rPr>
              <a:t>pregnancy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0">
              <a:buFont typeface="Wingdings" panose="05000000000000000000" charset="0"/>
              <a:buChar char="v"/>
            </a:pPr>
            <a:r>
              <a:rPr lang="en-US" sz="2400" dirty="0">
                <a:solidFill>
                  <a:srgbClr val="00B0F0"/>
                </a:solidFill>
              </a:rPr>
              <a:t>A fluid intake of 2L/day is recommended </a:t>
            </a:r>
            <a:r>
              <a:rPr lang="en-US" sz="2400" dirty="0" smtClean="0">
                <a:solidFill>
                  <a:srgbClr val="00B0F0"/>
                </a:solidFill>
              </a:rPr>
              <a:t>!!!!!!!! </a:t>
            </a:r>
            <a:endParaRPr lang="ar-JO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88595"/>
            <a:ext cx="8221345" cy="606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620688"/>
            <a:ext cx="1051316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" y="191135"/>
            <a:ext cx="11561445" cy="582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Picture2"/>
          <p:cNvPicPr>
            <a:picLocks noChangeAspect="1"/>
          </p:cNvPicPr>
          <p:nvPr>
            <p:ph type="pic" idx="2"/>
          </p:nvPr>
        </p:nvPicPr>
        <p:blipFill>
          <a:blip r:embed="rId1"/>
          <a:stretch>
            <a:fillRect/>
          </a:stretch>
        </p:blipFill>
        <p:spPr>
          <a:xfrm>
            <a:off x="297180" y="652780"/>
            <a:ext cx="11349990" cy="538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FF"/>
                </a:solidFill>
              </a:rPr>
              <a:t>**Clinical Features </a:t>
            </a:r>
            <a:endParaRPr lang="ar-JO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17475" y="1124585"/>
            <a:ext cx="7202805" cy="5003165"/>
          </a:xfrm>
        </p:spPr>
        <p:txBody>
          <a:bodyPr/>
          <a:lstStyle/>
          <a:p>
            <a:pPr marL="342900" lvl="0">
              <a:spcBef>
                <a:spcPts val="0"/>
              </a:spcBef>
              <a:buSzPts val="2800"/>
              <a:buFont typeface="Noto Sans Symbols"/>
              <a:buChar char="❖"/>
            </a:pPr>
            <a:r>
              <a:rPr lang="en-US" sz="2800" dirty="0"/>
              <a:t>Typical symptoms of </a:t>
            </a:r>
            <a:r>
              <a:rPr lang="en-US" sz="2800" b="1" u="sng" dirty="0"/>
              <a:t>cystitis and urethritis</a:t>
            </a:r>
            <a:r>
              <a:rPr lang="en-US" sz="2800" dirty="0"/>
              <a:t> include:</a:t>
            </a:r>
            <a:endParaRPr lang="en-US" sz="2800" dirty="0"/>
          </a:p>
          <a:p>
            <a:pPr marL="971550" lvl="1" indent="-514350">
              <a:spcBef>
                <a:spcPts val="480"/>
              </a:spcBef>
              <a:buSzPts val="2400"/>
              <a:buFont typeface="Arial" panose="020B0604020202020204"/>
              <a:buAutoNum type="arabicPeriod"/>
            </a:pPr>
            <a:r>
              <a:rPr lang="en-US" sz="2400" dirty="0"/>
              <a:t>abrupt onset of frequency of micturition and urgency</a:t>
            </a:r>
            <a:endParaRPr lang="en-US" sz="2400" dirty="0"/>
          </a:p>
          <a:p>
            <a:pPr marL="971550" lvl="1" indent="-514350">
              <a:spcBef>
                <a:spcPts val="480"/>
              </a:spcBef>
              <a:buSzPts val="2400"/>
              <a:buFont typeface="Arial" panose="020B0604020202020204"/>
              <a:buAutoNum type="arabicPeriod"/>
            </a:pPr>
            <a:r>
              <a:rPr lang="en-US" sz="2400" dirty="0"/>
              <a:t>burning pain in the urethra during micturition (dysuria)</a:t>
            </a:r>
            <a:endParaRPr lang="en-US" sz="2400" dirty="0"/>
          </a:p>
          <a:p>
            <a:pPr marL="971550" lvl="1" indent="-514350">
              <a:spcBef>
                <a:spcPts val="480"/>
              </a:spcBef>
              <a:buSzPts val="2400"/>
              <a:buFont typeface="Arial" panose="020B0604020202020204"/>
              <a:buAutoNum type="arabicPeriod"/>
            </a:pPr>
            <a:r>
              <a:rPr lang="en-US" sz="2400" dirty="0" err="1"/>
              <a:t>suprapubic</a:t>
            </a:r>
            <a:r>
              <a:rPr lang="en-US" sz="2400" dirty="0"/>
              <a:t> pain during and after voiding </a:t>
            </a:r>
            <a:endParaRPr lang="en-US" sz="2400" dirty="0"/>
          </a:p>
          <a:p>
            <a:pPr marL="971550" lvl="1" indent="-514350">
              <a:spcBef>
                <a:spcPts val="480"/>
              </a:spcBef>
              <a:buSzPts val="2400"/>
              <a:buFont typeface="Arial" panose="020B0604020202020204"/>
              <a:buAutoNum type="arabicPeriod"/>
            </a:pPr>
            <a:r>
              <a:rPr lang="en-US" sz="2400" dirty="0"/>
              <a:t>intense desire to pass more urine after micturition, due to spasm of the inflamed bladder wall (</a:t>
            </a:r>
            <a:r>
              <a:rPr lang="en-US" sz="2400" dirty="0" err="1"/>
              <a:t>strangury</a:t>
            </a:r>
            <a:r>
              <a:rPr lang="en-US" sz="2400" dirty="0"/>
              <a:t>)</a:t>
            </a:r>
            <a:endParaRPr lang="en-US" sz="2400" dirty="0"/>
          </a:p>
          <a:p>
            <a:pPr marL="971550" lvl="1" indent="-514350">
              <a:spcBef>
                <a:spcPts val="480"/>
              </a:spcBef>
              <a:buSzPts val="2400"/>
              <a:buFont typeface="Arial" panose="020B0604020202020204"/>
              <a:buAutoNum type="arabicPeriod"/>
            </a:pPr>
            <a:r>
              <a:rPr lang="en-US" sz="2400" dirty="0"/>
              <a:t>urine that may appear cloudy and have an unpleasant </a:t>
            </a:r>
            <a:r>
              <a:rPr lang="en-US" sz="2400" dirty="0" err="1"/>
              <a:t>odour</a:t>
            </a:r>
            <a:endParaRPr lang="en-US" sz="2400" dirty="0"/>
          </a:p>
          <a:p>
            <a:pPr marL="971550" lvl="1" indent="-514350">
              <a:spcBef>
                <a:spcPts val="480"/>
              </a:spcBef>
              <a:buSzPts val="2400"/>
              <a:buFont typeface="Arial" panose="020B0604020202020204"/>
              <a:buAutoNum type="arabicPeriod"/>
            </a:pPr>
            <a:r>
              <a:rPr lang="en-US" sz="2400" dirty="0"/>
              <a:t>non-visible or visible </a:t>
            </a:r>
            <a:r>
              <a:rPr lang="en-US" sz="2400" dirty="0" err="1"/>
              <a:t>haematuria</a:t>
            </a:r>
            <a:r>
              <a:rPr lang="en-US" sz="2400" dirty="0"/>
              <a:t>.</a:t>
            </a:r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412776"/>
            <a:ext cx="4518099" cy="454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FF"/>
                </a:solidFill>
              </a:rPr>
              <a:t>**Clinical Features (follow)</a:t>
            </a:r>
            <a:endParaRPr lang="ar-JO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57480" y="1174750"/>
            <a:ext cx="11798300" cy="4953000"/>
          </a:xfrm>
        </p:spPr>
        <p:txBody>
          <a:bodyPr/>
          <a:lstStyle/>
          <a:p>
            <a:pPr marL="342900" lvl="0">
              <a:lnSpc>
                <a:spcPct val="120000"/>
              </a:lnSpc>
              <a:spcBef>
                <a:spcPts val="0"/>
              </a:spcBef>
              <a:buSzPts val="2800"/>
              <a:buFont typeface="Noto Sans Symbols"/>
              <a:buChar char="❖"/>
            </a:pPr>
            <a:r>
              <a:rPr lang="en-US" sz="2800" dirty="0"/>
              <a:t>Systemic symptoms are usually slight or may be absent, but when lower UT is infected, infection may spread causing </a:t>
            </a:r>
            <a:r>
              <a:rPr lang="en-US" sz="2800" b="1" u="sng" dirty="0"/>
              <a:t>“Acute pyelonephritis”</a:t>
            </a:r>
            <a:r>
              <a:rPr lang="en-US" sz="2800" dirty="0"/>
              <a:t>, with these systemic symptoms:</a:t>
            </a:r>
            <a:endParaRPr lang="en-US" sz="2400" dirty="0"/>
          </a:p>
          <a:p>
            <a:pPr lvl="1" indent="-457200">
              <a:lnSpc>
                <a:spcPct val="120000"/>
              </a:lnSpc>
              <a:spcBef>
                <a:spcPts val="480"/>
              </a:spcBef>
              <a:buSzPts val="2400"/>
              <a:buFont typeface="Noto Sans Symbols"/>
              <a:buAutoNum type="arabicPeriod"/>
            </a:pPr>
            <a:r>
              <a:rPr lang="en-US" sz="2200" dirty="0"/>
              <a:t>Fever and Rigors</a:t>
            </a:r>
            <a:endParaRPr lang="en-US" sz="2200" dirty="0"/>
          </a:p>
          <a:p>
            <a:pPr lvl="1" indent="-457200">
              <a:lnSpc>
                <a:spcPct val="120000"/>
              </a:lnSpc>
              <a:spcBef>
                <a:spcPts val="480"/>
              </a:spcBef>
              <a:buSzPts val="2400"/>
              <a:buFont typeface="Noto Sans Symbols"/>
              <a:buAutoNum type="arabicPeriod"/>
            </a:pPr>
            <a:r>
              <a:rPr lang="en-US" sz="2200" dirty="0"/>
              <a:t>Vomiting</a:t>
            </a:r>
            <a:endParaRPr lang="en-US" sz="2200" dirty="0"/>
          </a:p>
          <a:p>
            <a:pPr lvl="1" indent="-457200">
              <a:lnSpc>
                <a:spcPct val="120000"/>
              </a:lnSpc>
              <a:spcBef>
                <a:spcPts val="440"/>
              </a:spcBef>
              <a:buSzPts val="2200"/>
              <a:buFont typeface="Arial" panose="020B0604020202020204"/>
              <a:buAutoNum type="arabicPeriod"/>
            </a:pPr>
            <a:r>
              <a:rPr lang="en-US" sz="2200" dirty="0"/>
              <a:t>Hypotension</a:t>
            </a:r>
            <a:endParaRPr lang="en-US" sz="2200" dirty="0"/>
          </a:p>
          <a:p>
            <a:pPr lvl="1" indent="-457200">
              <a:lnSpc>
                <a:spcPct val="120000"/>
              </a:lnSpc>
              <a:spcBef>
                <a:spcPts val="440"/>
              </a:spcBef>
              <a:buSzPts val="2200"/>
              <a:buFont typeface="Arial" panose="020B0604020202020204"/>
              <a:buAutoNum type="arabicPeriod"/>
            </a:pPr>
            <a:r>
              <a:rPr lang="en-US" sz="2200" dirty="0"/>
              <a:t>Guarding or tenderness</a:t>
            </a:r>
            <a:endParaRPr lang="en-US" sz="2200" dirty="0"/>
          </a:p>
          <a:p>
            <a:pPr lvl="1" indent="-457200">
              <a:lnSpc>
                <a:spcPct val="120000"/>
              </a:lnSpc>
              <a:spcBef>
                <a:spcPts val="440"/>
              </a:spcBef>
              <a:buSzPts val="2200"/>
              <a:buFont typeface="Arial" panose="020B0604020202020204"/>
              <a:buAutoNum type="arabicPeriod"/>
            </a:pPr>
            <a:r>
              <a:rPr lang="en-US" sz="2200" dirty="0"/>
              <a:t>There may be indications for </a:t>
            </a:r>
            <a:r>
              <a:rPr lang="en-US" sz="2200" dirty="0" err="1"/>
              <a:t>hospitalisation</a:t>
            </a:r>
            <a:endParaRPr lang="en-US" sz="2200" dirty="0"/>
          </a:p>
          <a:p>
            <a:pPr lvl="0">
              <a:buFont typeface="Wingdings" panose="05000000000000000000" charset="0"/>
              <a:buChar char="v"/>
            </a:pPr>
            <a:r>
              <a:rPr lang="en-US" sz="2800" dirty="0"/>
              <a:t>If the patient has a </a:t>
            </a:r>
            <a:r>
              <a:rPr lang="en-US" sz="2800" dirty="0" err="1"/>
              <a:t>suprapubic</a:t>
            </a:r>
            <a:r>
              <a:rPr lang="en-US" sz="2800" dirty="0"/>
              <a:t> pain, pain on ejaculation and prostatic tenderness on rectal examination, these are more suggestive to </a:t>
            </a:r>
            <a:r>
              <a:rPr lang="en-US" sz="2800" b="1" u="sng" dirty="0"/>
              <a:t>“Prostatitis”.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FF"/>
                </a:solidFill>
              </a:rPr>
              <a:t>**Clinical Features (follow)</a:t>
            </a:r>
            <a:endParaRPr lang="ar-JO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2260" y="1174750"/>
            <a:ext cx="11445240" cy="4953000"/>
          </a:xfrm>
        </p:spPr>
        <p:txBody>
          <a:bodyPr/>
          <a:lstStyle/>
          <a:p>
            <a:pPr marL="342900" lvl="0">
              <a:lnSpc>
                <a:spcPct val="130000"/>
              </a:lnSpc>
              <a:spcBef>
                <a:spcPts val="0"/>
              </a:spcBef>
              <a:buSzPts val="2800"/>
              <a:buFont typeface="Noto Sans Symbols"/>
              <a:buChar char="❖"/>
            </a:pPr>
            <a:r>
              <a:rPr lang="en-GB" sz="2800" dirty="0"/>
              <a:t>Differential diagnoses to lower UT symptoms include:</a:t>
            </a:r>
            <a:endParaRPr lang="en-GB" sz="2800" dirty="0"/>
          </a:p>
          <a:p>
            <a:pPr lvl="1" indent="-457200">
              <a:lnSpc>
                <a:spcPct val="130000"/>
              </a:lnSpc>
              <a:spcBef>
                <a:spcPts val="440"/>
              </a:spcBef>
              <a:buSzPts val="2200"/>
              <a:buFont typeface="Arial" panose="020B0604020202020204"/>
              <a:buAutoNum type="arabicPeriod"/>
            </a:pPr>
            <a:r>
              <a:rPr lang="en-GB" sz="2200" dirty="0"/>
              <a:t>Urethritis due to STDs, </a:t>
            </a:r>
            <a:r>
              <a:rPr lang="en-GB" sz="2200" dirty="0" err="1"/>
              <a:t>esp</a:t>
            </a:r>
            <a:r>
              <a:rPr lang="en-GB" sz="2200" dirty="0"/>
              <a:t> Chlamydia</a:t>
            </a:r>
            <a:endParaRPr lang="en-GB" sz="2200" dirty="0"/>
          </a:p>
          <a:p>
            <a:pPr lvl="1" indent="-457200">
              <a:lnSpc>
                <a:spcPct val="130000"/>
              </a:lnSpc>
              <a:spcBef>
                <a:spcPts val="440"/>
              </a:spcBef>
              <a:buSzPts val="2200"/>
              <a:buFont typeface="Arial" panose="020B0604020202020204"/>
              <a:buAutoNum type="arabicPeriod"/>
            </a:pPr>
            <a:r>
              <a:rPr lang="en-GB" sz="2200" dirty="0"/>
              <a:t>Urethritis ass with reactive arthritis</a:t>
            </a:r>
            <a:endParaRPr lang="en-GB" sz="2200" dirty="0"/>
          </a:p>
          <a:p>
            <a:pPr marL="342900" lvl="0">
              <a:lnSpc>
                <a:spcPct val="130000"/>
              </a:lnSpc>
              <a:spcBef>
                <a:spcPts val="560"/>
              </a:spcBef>
              <a:buSzPts val="2800"/>
              <a:buFont typeface="Noto Sans Symbols"/>
              <a:buChar char="❖"/>
            </a:pPr>
            <a:r>
              <a:rPr lang="en-GB" sz="2800" dirty="0"/>
              <a:t>Differential diagnoses to Acute pyelonephritis include:</a:t>
            </a:r>
            <a:endParaRPr lang="en-GB" sz="2800" dirty="0"/>
          </a:p>
          <a:p>
            <a:pPr lvl="1" indent="-457200">
              <a:lnSpc>
                <a:spcPct val="130000"/>
              </a:lnSpc>
              <a:spcBef>
                <a:spcPts val="440"/>
              </a:spcBef>
              <a:buSzPts val="2200"/>
              <a:buFont typeface="Noto Sans Symbols"/>
              <a:buAutoNum type="arabicPeriod"/>
            </a:pPr>
            <a:r>
              <a:rPr lang="en-GB" sz="2200" dirty="0"/>
              <a:t>Pyelonephrosis; Infection of kidneys and collecting system</a:t>
            </a:r>
            <a:endParaRPr lang="en-GB" sz="2200" dirty="0"/>
          </a:p>
          <a:p>
            <a:pPr lvl="1" indent="-457200">
              <a:lnSpc>
                <a:spcPct val="130000"/>
              </a:lnSpc>
              <a:spcBef>
                <a:spcPts val="440"/>
              </a:spcBef>
              <a:buSzPts val="2200"/>
              <a:buFont typeface="Noto Sans Symbols"/>
              <a:buAutoNum type="arabicPeriod"/>
            </a:pPr>
            <a:r>
              <a:rPr lang="en-GB" sz="2200" dirty="0"/>
              <a:t>Acute appendicitis</a:t>
            </a:r>
            <a:endParaRPr lang="en-GB" sz="2200" dirty="0"/>
          </a:p>
          <a:p>
            <a:pPr lvl="1" indent="-457200">
              <a:lnSpc>
                <a:spcPct val="130000"/>
              </a:lnSpc>
              <a:spcBef>
                <a:spcPts val="440"/>
              </a:spcBef>
              <a:buSzPts val="2200"/>
              <a:buFont typeface="Noto Sans Symbols"/>
              <a:buAutoNum type="arabicPeriod"/>
            </a:pPr>
            <a:r>
              <a:rPr lang="en-GB" sz="2200" dirty="0"/>
              <a:t>Diverticulitis</a:t>
            </a:r>
            <a:endParaRPr lang="en-GB" sz="2200" dirty="0"/>
          </a:p>
          <a:p>
            <a:pPr lvl="1" indent="-457200">
              <a:lnSpc>
                <a:spcPct val="130000"/>
              </a:lnSpc>
              <a:spcBef>
                <a:spcPts val="440"/>
              </a:spcBef>
              <a:buSzPts val="2200"/>
              <a:buFont typeface="Noto Sans Symbols"/>
              <a:buAutoNum type="arabicPeriod"/>
            </a:pPr>
            <a:r>
              <a:rPr lang="en-GB" sz="2200" dirty="0" err="1"/>
              <a:t>Cholecystitis</a:t>
            </a:r>
            <a:endParaRPr lang="en-GB" sz="2200" dirty="0"/>
          </a:p>
          <a:p>
            <a:pPr lvl="1" indent="-457200">
              <a:lnSpc>
                <a:spcPct val="130000"/>
              </a:lnSpc>
              <a:spcBef>
                <a:spcPts val="440"/>
              </a:spcBef>
              <a:buSzPts val="2200"/>
              <a:buFont typeface="Arial" panose="020B0604020202020204"/>
              <a:buAutoNum type="arabicPeriod"/>
            </a:pPr>
            <a:r>
              <a:rPr lang="en-GB" sz="2200" dirty="0" err="1"/>
              <a:t>Salpingitis</a:t>
            </a:r>
            <a:r>
              <a:rPr lang="en-GB" sz="2200" dirty="0"/>
              <a:t>; inflammation of Fallopian tube</a:t>
            </a:r>
            <a:endParaRPr lang="en-GB" sz="2200" dirty="0"/>
          </a:p>
          <a:p>
            <a:pPr lvl="1" indent="-457200">
              <a:lnSpc>
                <a:spcPct val="130000"/>
              </a:lnSpc>
              <a:spcBef>
                <a:spcPts val="440"/>
              </a:spcBef>
              <a:buSzPts val="2200"/>
              <a:buFont typeface="Arial" panose="020B0604020202020204"/>
              <a:buAutoNum type="arabicPeriod"/>
            </a:pPr>
            <a:r>
              <a:rPr lang="en-GB" sz="2200" dirty="0"/>
              <a:t>Ruptured ovarian cysts or ectopic pregnancy</a:t>
            </a:r>
            <a:endParaRPr lang="en-GB" sz="2200" dirty="0"/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4000" b="1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**Acute Pyelonephritis</a:t>
            </a:r>
            <a:endParaRPr lang="en-GB" sz="4000" b="1" smtClean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90170" y="1174750"/>
            <a:ext cx="8731885" cy="4953000"/>
          </a:xfrm>
        </p:spPr>
        <p:txBody>
          <a:bodyPr/>
          <a:lstStyle/>
          <a:p>
            <a:pPr lvl="0">
              <a:buFont typeface="Wingdings" panose="05000000000000000000" charset="0"/>
              <a:buChar char="v"/>
            </a:pPr>
            <a:r>
              <a:rPr lang="en-US" sz="2600" smtClean="0"/>
              <a:t>Is when kidneys get infected in a minority of UTIs</a:t>
            </a:r>
            <a:endParaRPr lang="en-US" sz="2600" smtClean="0"/>
          </a:p>
          <a:p>
            <a:pPr lvl="0">
              <a:buFont typeface="Wingdings" panose="05000000000000000000" charset="0"/>
              <a:buChar char="v"/>
            </a:pPr>
            <a:r>
              <a:rPr lang="en-US" sz="2600" smtClean="0"/>
              <a:t>It presents as a Triad of:</a:t>
            </a:r>
            <a:endParaRPr lang="en-US" sz="2600" smtClean="0"/>
          </a:p>
          <a:p>
            <a:pPr marL="1028700" lvl="1" indent="-457200">
              <a:buAutoNum type="arabicPeriod"/>
            </a:pPr>
            <a:r>
              <a:rPr lang="en-US" sz="2400" smtClean="0"/>
              <a:t>Loin pain</a:t>
            </a:r>
            <a:endParaRPr lang="en-US" sz="2400" smtClean="0"/>
          </a:p>
          <a:p>
            <a:pPr marL="1028700" lvl="1" indent="-457200">
              <a:buAutoNum type="arabicPeriod"/>
            </a:pPr>
            <a:r>
              <a:rPr lang="en-US" sz="2400" smtClean="0"/>
              <a:t>Fever</a:t>
            </a:r>
            <a:endParaRPr lang="en-US" sz="2400" smtClean="0"/>
          </a:p>
          <a:p>
            <a:pPr marL="1028700" lvl="1" indent="-457200">
              <a:buAutoNum type="arabicPeriod"/>
            </a:pPr>
            <a:r>
              <a:rPr lang="en-US" sz="2400" smtClean="0"/>
              <a:t>Tenderness around kidneys</a:t>
            </a:r>
            <a:endParaRPr lang="en-US" sz="2400" smtClean="0"/>
          </a:p>
          <a:p>
            <a:pPr lvl="1">
              <a:buFont typeface="Wingdings" panose="05000000000000000000" charset="0"/>
              <a:buChar char="ü"/>
            </a:pPr>
            <a:r>
              <a:rPr lang="en-US" sz="2400" smtClean="0"/>
              <a:t>Renal pelvis is inflamed and small abscesses are evident in renal parenchyma</a:t>
            </a:r>
            <a:r>
              <a:rPr lang="en-GB" altLang="en-US" sz="2400" smtClean="0"/>
              <a:t>.</a:t>
            </a:r>
            <a:endParaRPr lang="en-US" sz="2400" smtClean="0"/>
          </a:p>
          <a:p>
            <a:pPr lvl="0">
              <a:buFont typeface="Wingdings" panose="05000000000000000000" charset="0"/>
              <a:buChar char="v"/>
            </a:pPr>
            <a:r>
              <a:rPr lang="en-US" sz="2600" smtClean="0"/>
              <a:t>Renal infection is almost caused by bacterial ascending from bladder, bacterial profile is similar to that in lower UTIs.</a:t>
            </a:r>
            <a:endParaRPr lang="en-US" sz="2600" smtClean="0"/>
          </a:p>
          <a:p>
            <a:pPr lvl="0">
              <a:buFont typeface="Wingdings" panose="05000000000000000000" charset="0"/>
              <a:buChar char="v"/>
            </a:pPr>
            <a:r>
              <a:rPr lang="en-US" sz="2600" smtClean="0"/>
              <a:t>Bacteremia may rarely cause renal or perinephric abscesses that's usually secondary to Staphylococci infection.</a:t>
            </a:r>
            <a:endParaRPr lang="en-US" sz="2600" smtClean="0"/>
          </a:p>
        </p:txBody>
      </p:sp>
      <p:pic>
        <p:nvPicPr>
          <p:cNvPr id="192" name="Google Shape;192;p2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7939405" y="190500"/>
            <a:ext cx="4192905" cy="3040380"/>
          </a:xfrm>
        </p:spPr>
      </p:pic>
      <p:sp>
        <p:nvSpPr>
          <p:cNvPr id="193" name="Google Shape;193;p29"/>
          <p:cNvSpPr txBox="1"/>
          <p:nvPr/>
        </p:nvSpPr>
        <p:spPr>
          <a:xfrm>
            <a:off x="8822055" y="3543300"/>
            <a:ext cx="3369945" cy="258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200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rgbClr val="0072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Acute bacterial pyelonephritis.</a:t>
            </a:r>
            <a:endParaRPr sz="1800">
              <a:solidFill>
                <a:srgbClr val="0072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200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rgbClr val="0072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 widespread inflammatory infiltrate that includes many neutrophils is seen. </a:t>
            </a:r>
            <a:endParaRPr sz="1800">
              <a:solidFill>
                <a:srgbClr val="0072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200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rgbClr val="0072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Granulocyte casts </a:t>
            </a:r>
            <a:r>
              <a:rPr lang="en-GB" sz="1800" b="1" u="sng">
                <a:solidFill>
                  <a:srgbClr val="0072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(G)</a:t>
            </a:r>
            <a:r>
              <a:rPr lang="en-GB" sz="1800">
                <a:solidFill>
                  <a:srgbClr val="0072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are forming within some dilated tubules </a:t>
            </a:r>
            <a:r>
              <a:rPr lang="en-GB" sz="1800" b="1" u="sng">
                <a:solidFill>
                  <a:srgbClr val="0072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(T)</a:t>
            </a:r>
            <a:r>
              <a:rPr lang="en-GB" sz="1800">
                <a:solidFill>
                  <a:srgbClr val="0072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. </a:t>
            </a:r>
            <a:endParaRPr sz="1800">
              <a:solidFill>
                <a:srgbClr val="0072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7200"/>
              </a:buClr>
              <a:buSzPts val="1800"/>
              <a:buFont typeface="Noto Sans Symbols"/>
              <a:buChar char="✔"/>
            </a:pPr>
            <a:r>
              <a:rPr lang="en-GB" sz="1800">
                <a:solidFill>
                  <a:srgbClr val="0072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Other tubules are scarcely visible because of the extent of the inflammation and damage</a:t>
            </a:r>
            <a:endParaRPr sz="1800">
              <a:solidFill>
                <a:srgbClr val="0072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body" idx="1"/>
          </p:nvPr>
        </p:nvSpPr>
        <p:spPr>
          <a:xfrm>
            <a:off x="38735" y="666750"/>
            <a:ext cx="81661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n-GB" sz="2500"/>
              <a:t>Rarely, Acute pyelonephritis is ass with papillary necrosis.</a:t>
            </a:r>
            <a:endParaRPr sz="250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n-GB" sz="2500"/>
              <a:t>Fragments of renal tissue are passed per urethra and may be identified histologically. They may cause ureteric obstruction -either unilateral or bilateral- that may lead to AKI.</a:t>
            </a:r>
            <a:endParaRPr sz="2500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n-GB" sz="2500"/>
              <a:t>Predisposing factors include;</a:t>
            </a:r>
            <a:endParaRPr sz="2500"/>
          </a:p>
          <a:p>
            <a:pPr marL="914400" lvl="1" indent="-457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 panose="020B0604020202020204"/>
              <a:buAutoNum type="romanLcPeriod"/>
            </a:pPr>
            <a:r>
              <a:rPr lang="en-GB" sz="2200"/>
              <a:t>DM</a:t>
            </a:r>
            <a:endParaRPr sz="2200"/>
          </a:p>
          <a:p>
            <a:pPr marL="914400" lvl="1" indent="-457200" algn="l" rtl="0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 panose="020B0604020202020204"/>
              <a:buAutoNum type="romanLcPeriod"/>
            </a:pPr>
            <a:r>
              <a:rPr lang="en-GB" sz="2275"/>
              <a:t>Chronic urinary obstruction</a:t>
            </a:r>
            <a:endParaRPr sz="2275"/>
          </a:p>
          <a:p>
            <a:pPr marL="914400" lvl="1" indent="-457200" algn="l" rtl="0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 panose="020B0604020202020204"/>
              <a:buAutoNum type="romanLcPeriod"/>
            </a:pPr>
            <a:r>
              <a:rPr lang="en-GB" sz="2275"/>
              <a:t>Analgesic nephropathy; renal injury from analgesic medications</a:t>
            </a:r>
            <a:endParaRPr sz="2275"/>
          </a:p>
          <a:p>
            <a:pPr marL="914400" lvl="1" indent="-457200" algn="l" rtl="0">
              <a:spcBef>
                <a:spcPts val="455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 panose="020B0604020202020204"/>
              <a:buAutoNum type="romanLcPeriod"/>
            </a:pPr>
            <a:r>
              <a:rPr lang="en-GB" sz="2275"/>
              <a:t>Sickle cell disease </a:t>
            </a:r>
            <a:endParaRPr sz="2275"/>
          </a:p>
          <a:p>
            <a:pPr marL="342900" lvl="0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Noto Sans Symbols"/>
              <a:buChar char="❖"/>
            </a:pPr>
            <a:r>
              <a:rPr lang="en-GB" sz="2500" b="1"/>
              <a:t>“Emphysematous Pyelonephritis”:</a:t>
            </a:r>
            <a:r>
              <a:rPr lang="en-GB" sz="2500"/>
              <a:t> Is a necrotising form of pyelonephritis with gas formation, is seen with DM (See CT besides)</a:t>
            </a:r>
            <a:endParaRPr sz="2500"/>
          </a:p>
        </p:txBody>
      </p:sp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457200" y="889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>
                <a:solidFill>
                  <a:srgbClr val="FFFFFF"/>
                </a:solidFill>
              </a:rPr>
              <a:t>**Acute Pyelonephritis (follow)</a:t>
            </a:r>
            <a:endParaRPr sz="4000" b="1">
              <a:solidFill>
                <a:srgbClr val="FFFFFF"/>
              </a:solidFill>
            </a:endParaRPr>
          </a:p>
        </p:txBody>
      </p:sp>
      <p:pic>
        <p:nvPicPr>
          <p:cNvPr id="200" name="Google Shape;200;p3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8204835" y="213995"/>
            <a:ext cx="3936365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204200" y="3441065"/>
            <a:ext cx="3987800" cy="3277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7981</Words>
  <Application>WPS Presentation</Application>
  <PresentationFormat>مخصص</PresentationFormat>
  <Paragraphs>182</Paragraphs>
  <Slides>26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SimSun</vt:lpstr>
      <vt:lpstr>Wingdings</vt:lpstr>
      <vt:lpstr>Arial</vt:lpstr>
      <vt:lpstr>Noto Sans Symbols</vt:lpstr>
      <vt:lpstr>Segoe Print</vt:lpstr>
      <vt:lpstr>Wingdings</vt:lpstr>
      <vt:lpstr>Microsoft YaHei</vt:lpstr>
      <vt:lpstr>Arial Unicode MS</vt:lpstr>
      <vt:lpstr>Green Color</vt:lpstr>
      <vt:lpstr>Urinary Tract Infections (UTIs)</vt:lpstr>
      <vt:lpstr>**Definition and Epidemiology</vt:lpstr>
      <vt:lpstr>PowerPoint 演示文稿</vt:lpstr>
      <vt:lpstr>PowerPoint 演示文稿</vt:lpstr>
      <vt:lpstr>**Clinical Features </vt:lpstr>
      <vt:lpstr>**Clinical Features (follow)</vt:lpstr>
      <vt:lpstr>**Clinical Features (follow)</vt:lpstr>
      <vt:lpstr>**Acute Pyelonephritis</vt:lpstr>
      <vt:lpstr>**Acute Pyelonephritis (follow)</vt:lpstr>
      <vt:lpstr>**Acute Pyelonephritis (follow)</vt:lpstr>
      <vt:lpstr>**Acute Pyelonephritis (follow)</vt:lpstr>
      <vt:lpstr>**Acute Pyelonephritis (follow)</vt:lpstr>
      <vt:lpstr>**Asymptomatic Bacteriuria</vt:lpstr>
      <vt:lpstr>**Catheter-related Bacteriuria</vt:lpstr>
      <vt:lpstr>PowerPoint 演示文稿</vt:lpstr>
      <vt:lpstr>**Urinary infection in children</vt:lpstr>
      <vt:lpstr>**Women with uncomplicated cystitis( most common</vt:lpstr>
      <vt:lpstr>**Women with uncomplicated cystitis( most common) </vt:lpstr>
      <vt:lpstr>**Women with recurrent cystitis </vt:lpstr>
      <vt:lpstr>**Complicated urinary tract infection </vt:lpstr>
      <vt:lpstr>PowerPoint 演示文稿</vt:lpstr>
      <vt:lpstr>**DIGNOSIS OF UTI (physical exam)</vt:lpstr>
      <vt:lpstr>**Urine analysis (microscopic)</vt:lpstr>
      <vt:lpstr>**URINE CULTURE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Infections (UTIs)</dc:title>
  <dc:creator/>
  <cp:lastModifiedBy>hp</cp:lastModifiedBy>
  <cp:revision>22</cp:revision>
  <dcterms:created xsi:type="dcterms:W3CDTF">2020-11-18T12:10:00Z</dcterms:created>
  <dcterms:modified xsi:type="dcterms:W3CDTF">2020-11-19T12:06:38Z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2057-11.2.0.9739</vt:lpwstr>
  </property>
</Properties>
</file>