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1.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3.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4.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35.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36.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37.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38.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39.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0.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1.xml" ContentType="application/vnd.openxmlformats-officedocument.theme+xml"/>
  <Override PartName="/ppt/theme/theme4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996" r:id="rId2"/>
    <p:sldMasterId id="2147484008" r:id="rId3"/>
    <p:sldMasterId id="2147484020" r:id="rId4"/>
    <p:sldMasterId id="2147484032" r:id="rId5"/>
    <p:sldMasterId id="2147484044" r:id="rId6"/>
    <p:sldMasterId id="2147484056" r:id="rId7"/>
    <p:sldMasterId id="2147484080" r:id="rId8"/>
    <p:sldMasterId id="2147484092" r:id="rId9"/>
    <p:sldMasterId id="2147484104" r:id="rId10"/>
    <p:sldMasterId id="2147484116" r:id="rId11"/>
    <p:sldMasterId id="2147484128" r:id="rId12"/>
    <p:sldMasterId id="2147484164" r:id="rId13"/>
    <p:sldMasterId id="2147484260" r:id="rId14"/>
    <p:sldMasterId id="2147484272" r:id="rId15"/>
    <p:sldMasterId id="2147484308" r:id="rId16"/>
    <p:sldMasterId id="2147484320" r:id="rId17"/>
    <p:sldMasterId id="2147484368" r:id="rId18"/>
    <p:sldMasterId id="2147484380" r:id="rId19"/>
    <p:sldMasterId id="2147484404" r:id="rId20"/>
    <p:sldMasterId id="2147484512" r:id="rId21"/>
    <p:sldMasterId id="2147484524" r:id="rId22"/>
    <p:sldMasterId id="2147484536" r:id="rId23"/>
    <p:sldMasterId id="2147484548" r:id="rId24"/>
    <p:sldMasterId id="2147484560" r:id="rId25"/>
    <p:sldMasterId id="2147484584" r:id="rId26"/>
    <p:sldMasterId id="2147484596" r:id="rId27"/>
    <p:sldMasterId id="2147484608" r:id="rId28"/>
    <p:sldMasterId id="2147484620" r:id="rId29"/>
    <p:sldMasterId id="2147484644" r:id="rId30"/>
    <p:sldMasterId id="2147484656" r:id="rId31"/>
    <p:sldMasterId id="2147484674" r:id="rId32"/>
    <p:sldMasterId id="2147484692" r:id="rId33"/>
    <p:sldMasterId id="2147484710" r:id="rId34"/>
    <p:sldMasterId id="2147484728" r:id="rId35"/>
    <p:sldMasterId id="2147484746" r:id="rId36"/>
    <p:sldMasterId id="2147484764" r:id="rId37"/>
    <p:sldMasterId id="2147484782" r:id="rId38"/>
    <p:sldMasterId id="2147484800" r:id="rId39"/>
    <p:sldMasterId id="2147484818" r:id="rId40"/>
    <p:sldMasterId id="2147484836" r:id="rId41"/>
  </p:sldMasterIdLst>
  <p:notesMasterIdLst>
    <p:notesMasterId r:id="rId135"/>
  </p:notesMasterIdLst>
  <p:sldIdLst>
    <p:sldId id="256" r:id="rId42"/>
    <p:sldId id="257" r:id="rId43"/>
    <p:sldId id="258" r:id="rId44"/>
    <p:sldId id="260" r:id="rId45"/>
    <p:sldId id="285" r:id="rId46"/>
    <p:sldId id="281" r:id="rId47"/>
    <p:sldId id="261" r:id="rId48"/>
    <p:sldId id="263" r:id="rId49"/>
    <p:sldId id="262" r:id="rId50"/>
    <p:sldId id="265" r:id="rId51"/>
    <p:sldId id="264" r:id="rId52"/>
    <p:sldId id="266" r:id="rId53"/>
    <p:sldId id="267" r:id="rId54"/>
    <p:sldId id="268" r:id="rId55"/>
    <p:sldId id="269" r:id="rId56"/>
    <p:sldId id="270" r:id="rId57"/>
    <p:sldId id="275" r:id="rId58"/>
    <p:sldId id="272" r:id="rId59"/>
    <p:sldId id="407" r:id="rId60"/>
    <p:sldId id="420" r:id="rId61"/>
    <p:sldId id="427" r:id="rId62"/>
    <p:sldId id="422" r:id="rId63"/>
    <p:sldId id="408" r:id="rId64"/>
    <p:sldId id="409" r:id="rId65"/>
    <p:sldId id="410" r:id="rId66"/>
    <p:sldId id="411" r:id="rId67"/>
    <p:sldId id="412" r:id="rId68"/>
    <p:sldId id="413" r:id="rId69"/>
    <p:sldId id="414" r:id="rId70"/>
    <p:sldId id="415" r:id="rId71"/>
    <p:sldId id="416" r:id="rId72"/>
    <p:sldId id="417" r:id="rId73"/>
    <p:sldId id="418" r:id="rId74"/>
    <p:sldId id="419" r:id="rId75"/>
    <p:sldId id="317" r:id="rId76"/>
    <p:sldId id="318" r:id="rId77"/>
    <p:sldId id="319" r:id="rId78"/>
    <p:sldId id="320" r:id="rId79"/>
    <p:sldId id="321" r:id="rId80"/>
    <p:sldId id="322" r:id="rId81"/>
    <p:sldId id="324" r:id="rId82"/>
    <p:sldId id="429" r:id="rId83"/>
    <p:sldId id="329" r:id="rId84"/>
    <p:sldId id="326" r:id="rId85"/>
    <p:sldId id="330" r:id="rId86"/>
    <p:sldId id="327" r:id="rId87"/>
    <p:sldId id="331" r:id="rId88"/>
    <p:sldId id="328" r:id="rId89"/>
    <p:sldId id="332" r:id="rId90"/>
    <p:sldId id="333" r:id="rId91"/>
    <p:sldId id="334" r:id="rId92"/>
    <p:sldId id="336" r:id="rId93"/>
    <p:sldId id="428" r:id="rId94"/>
    <p:sldId id="337" r:id="rId95"/>
    <p:sldId id="340" r:id="rId96"/>
    <p:sldId id="342" r:id="rId97"/>
    <p:sldId id="424" r:id="rId98"/>
    <p:sldId id="425" r:id="rId99"/>
    <p:sldId id="343" r:id="rId100"/>
    <p:sldId id="344" r:id="rId101"/>
    <p:sldId id="345" r:id="rId102"/>
    <p:sldId id="346" r:id="rId103"/>
    <p:sldId id="347" r:id="rId104"/>
    <p:sldId id="348" r:id="rId105"/>
    <p:sldId id="349" r:id="rId106"/>
    <p:sldId id="402" r:id="rId107"/>
    <p:sldId id="350" r:id="rId108"/>
    <p:sldId id="351" r:id="rId109"/>
    <p:sldId id="352" r:id="rId110"/>
    <p:sldId id="401" r:id="rId111"/>
    <p:sldId id="353" r:id="rId112"/>
    <p:sldId id="354" r:id="rId113"/>
    <p:sldId id="357" r:id="rId114"/>
    <p:sldId id="403" r:id="rId115"/>
    <p:sldId id="404" r:id="rId116"/>
    <p:sldId id="373" r:id="rId117"/>
    <p:sldId id="405" r:id="rId118"/>
    <p:sldId id="367" r:id="rId119"/>
    <p:sldId id="370" r:id="rId120"/>
    <p:sldId id="377" r:id="rId121"/>
    <p:sldId id="378" r:id="rId122"/>
    <p:sldId id="380" r:id="rId123"/>
    <p:sldId id="389" r:id="rId124"/>
    <p:sldId id="390" r:id="rId125"/>
    <p:sldId id="391" r:id="rId126"/>
    <p:sldId id="392" r:id="rId127"/>
    <p:sldId id="393" r:id="rId128"/>
    <p:sldId id="426" r:id="rId129"/>
    <p:sldId id="395" r:id="rId130"/>
    <p:sldId id="396" r:id="rId131"/>
    <p:sldId id="397" r:id="rId132"/>
    <p:sldId id="398" r:id="rId133"/>
    <p:sldId id="400"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7" autoAdjust="0"/>
    <p:restoredTop sz="94660"/>
  </p:normalViewPr>
  <p:slideViewPr>
    <p:cSldViewPr>
      <p:cViewPr varScale="1">
        <p:scale>
          <a:sx n="89" d="100"/>
          <a:sy n="89" d="100"/>
        </p:scale>
        <p:origin x="1699" y="77"/>
      </p:cViewPr>
      <p:guideLst>
        <p:guide orient="horz" pos="2160"/>
        <p:guide pos="288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6.xml"/><Relationship Id="rId21" Type="http://schemas.openxmlformats.org/officeDocument/2006/relationships/slideMaster" Target="slideMasters/slideMaster21.xml"/><Relationship Id="rId42" Type="http://schemas.openxmlformats.org/officeDocument/2006/relationships/slide" Target="slides/slide1.xml"/><Relationship Id="rId47" Type="http://schemas.openxmlformats.org/officeDocument/2006/relationships/slide" Target="slides/slide6.xml"/><Relationship Id="rId63" Type="http://schemas.openxmlformats.org/officeDocument/2006/relationships/slide" Target="slides/slide22.xml"/><Relationship Id="rId68" Type="http://schemas.openxmlformats.org/officeDocument/2006/relationships/slide" Target="slides/slide27.xml"/><Relationship Id="rId84" Type="http://schemas.openxmlformats.org/officeDocument/2006/relationships/slide" Target="slides/slide43.xml"/><Relationship Id="rId89" Type="http://schemas.openxmlformats.org/officeDocument/2006/relationships/slide" Target="slides/slide48.xml"/><Relationship Id="rId112" Type="http://schemas.openxmlformats.org/officeDocument/2006/relationships/slide" Target="slides/slide71.xml"/><Relationship Id="rId133" Type="http://schemas.openxmlformats.org/officeDocument/2006/relationships/slide" Target="slides/slide92.xml"/><Relationship Id="rId138" Type="http://schemas.openxmlformats.org/officeDocument/2006/relationships/theme" Target="theme/theme1.xml"/><Relationship Id="rId16" Type="http://schemas.openxmlformats.org/officeDocument/2006/relationships/slideMaster" Target="slideMasters/slideMaster16.xml"/><Relationship Id="rId107" Type="http://schemas.openxmlformats.org/officeDocument/2006/relationships/slide" Target="slides/slide66.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2.xml"/><Relationship Id="rId58" Type="http://schemas.openxmlformats.org/officeDocument/2006/relationships/slide" Target="slides/slide17.xml"/><Relationship Id="rId74" Type="http://schemas.openxmlformats.org/officeDocument/2006/relationships/slide" Target="slides/slide33.xml"/><Relationship Id="rId79" Type="http://schemas.openxmlformats.org/officeDocument/2006/relationships/slide" Target="slides/slide38.xml"/><Relationship Id="rId102" Type="http://schemas.openxmlformats.org/officeDocument/2006/relationships/slide" Target="slides/slide61.xml"/><Relationship Id="rId123" Type="http://schemas.openxmlformats.org/officeDocument/2006/relationships/slide" Target="slides/slide82.xml"/><Relationship Id="rId128" Type="http://schemas.openxmlformats.org/officeDocument/2006/relationships/slide" Target="slides/slide87.xml"/><Relationship Id="rId5" Type="http://schemas.openxmlformats.org/officeDocument/2006/relationships/slideMaster" Target="slideMasters/slideMaster5.xml"/><Relationship Id="rId90" Type="http://schemas.openxmlformats.org/officeDocument/2006/relationships/slide" Target="slides/slide49.xml"/><Relationship Id="rId95" Type="http://schemas.openxmlformats.org/officeDocument/2006/relationships/slide" Target="slides/slide5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2.xml"/><Relationship Id="rId48" Type="http://schemas.openxmlformats.org/officeDocument/2006/relationships/slide" Target="slides/slide7.xml"/><Relationship Id="rId64" Type="http://schemas.openxmlformats.org/officeDocument/2006/relationships/slide" Target="slides/slide23.xml"/><Relationship Id="rId69" Type="http://schemas.openxmlformats.org/officeDocument/2006/relationships/slide" Target="slides/slide28.xml"/><Relationship Id="rId113" Type="http://schemas.openxmlformats.org/officeDocument/2006/relationships/slide" Target="slides/slide72.xml"/><Relationship Id="rId118" Type="http://schemas.openxmlformats.org/officeDocument/2006/relationships/slide" Target="slides/slide77.xml"/><Relationship Id="rId134" Type="http://schemas.openxmlformats.org/officeDocument/2006/relationships/slide" Target="slides/slide93.xml"/><Relationship Id="rId13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10.xml"/><Relationship Id="rId72" Type="http://schemas.openxmlformats.org/officeDocument/2006/relationships/slide" Target="slides/slide31.xml"/><Relationship Id="rId80" Type="http://schemas.openxmlformats.org/officeDocument/2006/relationships/slide" Target="slides/slide39.xml"/><Relationship Id="rId85" Type="http://schemas.openxmlformats.org/officeDocument/2006/relationships/slide" Target="slides/slide44.xml"/><Relationship Id="rId93" Type="http://schemas.openxmlformats.org/officeDocument/2006/relationships/slide" Target="slides/slide52.xml"/><Relationship Id="rId98" Type="http://schemas.openxmlformats.org/officeDocument/2006/relationships/slide" Target="slides/slide57.xml"/><Relationship Id="rId121" Type="http://schemas.openxmlformats.org/officeDocument/2006/relationships/slide" Target="slides/slide8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5.xml"/><Relationship Id="rId59" Type="http://schemas.openxmlformats.org/officeDocument/2006/relationships/slide" Target="slides/slide18.xml"/><Relationship Id="rId67" Type="http://schemas.openxmlformats.org/officeDocument/2006/relationships/slide" Target="slides/slide26.xml"/><Relationship Id="rId103" Type="http://schemas.openxmlformats.org/officeDocument/2006/relationships/slide" Target="slides/slide62.xml"/><Relationship Id="rId108" Type="http://schemas.openxmlformats.org/officeDocument/2006/relationships/slide" Target="slides/slide67.xml"/><Relationship Id="rId116" Type="http://schemas.openxmlformats.org/officeDocument/2006/relationships/slide" Target="slides/slide75.xml"/><Relationship Id="rId124" Type="http://schemas.openxmlformats.org/officeDocument/2006/relationships/slide" Target="slides/slide83.xml"/><Relationship Id="rId129" Type="http://schemas.openxmlformats.org/officeDocument/2006/relationships/slide" Target="slides/slide88.xml"/><Relationship Id="rId137"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3.xml"/><Relationship Id="rId62" Type="http://schemas.openxmlformats.org/officeDocument/2006/relationships/slide" Target="slides/slide21.xml"/><Relationship Id="rId70" Type="http://schemas.openxmlformats.org/officeDocument/2006/relationships/slide" Target="slides/slide29.xml"/><Relationship Id="rId75" Type="http://schemas.openxmlformats.org/officeDocument/2006/relationships/slide" Target="slides/slide34.xml"/><Relationship Id="rId83" Type="http://schemas.openxmlformats.org/officeDocument/2006/relationships/slide" Target="slides/slide42.xml"/><Relationship Id="rId88" Type="http://schemas.openxmlformats.org/officeDocument/2006/relationships/slide" Target="slides/slide47.xml"/><Relationship Id="rId91" Type="http://schemas.openxmlformats.org/officeDocument/2006/relationships/slide" Target="slides/slide50.xml"/><Relationship Id="rId96" Type="http://schemas.openxmlformats.org/officeDocument/2006/relationships/slide" Target="slides/slide55.xml"/><Relationship Id="rId111" Type="http://schemas.openxmlformats.org/officeDocument/2006/relationships/slide" Target="slides/slide70.xml"/><Relationship Id="rId132"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8.xml"/><Relationship Id="rId57" Type="http://schemas.openxmlformats.org/officeDocument/2006/relationships/slide" Target="slides/slide16.xml"/><Relationship Id="rId106" Type="http://schemas.openxmlformats.org/officeDocument/2006/relationships/slide" Target="slides/slide65.xml"/><Relationship Id="rId114" Type="http://schemas.openxmlformats.org/officeDocument/2006/relationships/slide" Target="slides/slide73.xml"/><Relationship Id="rId119" Type="http://schemas.openxmlformats.org/officeDocument/2006/relationships/slide" Target="slides/slide78.xml"/><Relationship Id="rId127" Type="http://schemas.openxmlformats.org/officeDocument/2006/relationships/slide" Target="slides/slide8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3.xml"/><Relationship Id="rId52" Type="http://schemas.openxmlformats.org/officeDocument/2006/relationships/slide" Target="slides/slide11.xml"/><Relationship Id="rId60" Type="http://schemas.openxmlformats.org/officeDocument/2006/relationships/slide" Target="slides/slide19.xml"/><Relationship Id="rId65" Type="http://schemas.openxmlformats.org/officeDocument/2006/relationships/slide" Target="slides/slide24.xml"/><Relationship Id="rId73" Type="http://schemas.openxmlformats.org/officeDocument/2006/relationships/slide" Target="slides/slide32.xml"/><Relationship Id="rId78" Type="http://schemas.openxmlformats.org/officeDocument/2006/relationships/slide" Target="slides/slide37.xml"/><Relationship Id="rId81" Type="http://schemas.openxmlformats.org/officeDocument/2006/relationships/slide" Target="slides/slide40.xml"/><Relationship Id="rId86" Type="http://schemas.openxmlformats.org/officeDocument/2006/relationships/slide" Target="slides/slide45.xml"/><Relationship Id="rId94" Type="http://schemas.openxmlformats.org/officeDocument/2006/relationships/slide" Target="slides/slide53.xml"/><Relationship Id="rId99" Type="http://schemas.openxmlformats.org/officeDocument/2006/relationships/slide" Target="slides/slide58.xml"/><Relationship Id="rId101" Type="http://schemas.openxmlformats.org/officeDocument/2006/relationships/slide" Target="slides/slide60.xml"/><Relationship Id="rId122" Type="http://schemas.openxmlformats.org/officeDocument/2006/relationships/slide" Target="slides/slide81.xml"/><Relationship Id="rId130" Type="http://schemas.openxmlformats.org/officeDocument/2006/relationships/slide" Target="slides/slide89.xml"/><Relationship Id="rId13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8.xml"/><Relationship Id="rId34" Type="http://schemas.openxmlformats.org/officeDocument/2006/relationships/slideMaster" Target="slideMasters/slideMaster34.xml"/><Relationship Id="rId50" Type="http://schemas.openxmlformats.org/officeDocument/2006/relationships/slide" Target="slides/slide9.xml"/><Relationship Id="rId55" Type="http://schemas.openxmlformats.org/officeDocument/2006/relationships/slide" Target="slides/slide14.xml"/><Relationship Id="rId76" Type="http://schemas.openxmlformats.org/officeDocument/2006/relationships/slide" Target="slides/slide35.xml"/><Relationship Id="rId97" Type="http://schemas.openxmlformats.org/officeDocument/2006/relationships/slide" Target="slides/slide56.xml"/><Relationship Id="rId104" Type="http://schemas.openxmlformats.org/officeDocument/2006/relationships/slide" Target="slides/slide63.xml"/><Relationship Id="rId120" Type="http://schemas.openxmlformats.org/officeDocument/2006/relationships/slide" Target="slides/slide79.xml"/><Relationship Id="rId125" Type="http://schemas.openxmlformats.org/officeDocument/2006/relationships/slide" Target="slides/slide84.xml"/><Relationship Id="rId7" Type="http://schemas.openxmlformats.org/officeDocument/2006/relationships/slideMaster" Target="slideMasters/slideMaster7.xml"/><Relationship Id="rId71" Type="http://schemas.openxmlformats.org/officeDocument/2006/relationships/slide" Target="slides/slide30.xml"/><Relationship Id="rId92" Type="http://schemas.openxmlformats.org/officeDocument/2006/relationships/slide" Target="slides/slide5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4.xml"/><Relationship Id="rId66" Type="http://schemas.openxmlformats.org/officeDocument/2006/relationships/slide" Target="slides/slide25.xml"/><Relationship Id="rId87" Type="http://schemas.openxmlformats.org/officeDocument/2006/relationships/slide" Target="slides/slide46.xml"/><Relationship Id="rId110" Type="http://schemas.openxmlformats.org/officeDocument/2006/relationships/slide" Target="slides/slide69.xml"/><Relationship Id="rId115" Type="http://schemas.openxmlformats.org/officeDocument/2006/relationships/slide" Target="slides/slide74.xml"/><Relationship Id="rId131" Type="http://schemas.openxmlformats.org/officeDocument/2006/relationships/slide" Target="slides/slide90.xml"/><Relationship Id="rId136" Type="http://schemas.openxmlformats.org/officeDocument/2006/relationships/presProps" Target="presProps.xml"/><Relationship Id="rId61" Type="http://schemas.openxmlformats.org/officeDocument/2006/relationships/slide" Target="slides/slide20.xml"/><Relationship Id="rId82" Type="http://schemas.openxmlformats.org/officeDocument/2006/relationships/slide" Target="slides/slide4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5.xml"/><Relationship Id="rId77" Type="http://schemas.openxmlformats.org/officeDocument/2006/relationships/slide" Target="slides/slide36.xml"/><Relationship Id="rId100" Type="http://schemas.openxmlformats.org/officeDocument/2006/relationships/slide" Target="slides/slide59.xml"/><Relationship Id="rId105" Type="http://schemas.openxmlformats.org/officeDocument/2006/relationships/slide" Target="slides/slide64.xml"/><Relationship Id="rId126" Type="http://schemas.openxmlformats.org/officeDocument/2006/relationships/slide" Target="slides/slide8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36E827-39D8-4909-81DF-8E9D6D76BFA9}"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281BC078-3B07-4C89-B1F9-A68CD389A006}">
      <dgm:prSet/>
      <dgm:spPr/>
      <dgm:t>
        <a:bodyPr/>
        <a:lstStyle/>
        <a:p>
          <a:pPr rtl="0"/>
          <a:r>
            <a:rPr lang="en-US" b="1" smtClean="0"/>
            <a:t>How to approach upper gastrointestinal bleeding </a:t>
          </a:r>
          <a:endParaRPr lang="en-US"/>
        </a:p>
      </dgm:t>
    </dgm:pt>
    <dgm:pt modelId="{5A2BD464-D5D4-49E9-BA37-2B48810DB448}" type="parTrans" cxnId="{BD51D43A-38E7-4444-ABE8-26C9FFDF8258}">
      <dgm:prSet/>
      <dgm:spPr/>
      <dgm:t>
        <a:bodyPr/>
        <a:lstStyle/>
        <a:p>
          <a:endParaRPr lang="en-US"/>
        </a:p>
      </dgm:t>
    </dgm:pt>
    <dgm:pt modelId="{43A0894C-B99D-4152-B935-1E196D5D6824}" type="sibTrans" cxnId="{BD51D43A-38E7-4444-ABE8-26C9FFDF8258}">
      <dgm:prSet/>
      <dgm:spPr/>
      <dgm:t>
        <a:bodyPr/>
        <a:lstStyle/>
        <a:p>
          <a:endParaRPr lang="en-US"/>
        </a:p>
      </dgm:t>
    </dgm:pt>
    <dgm:pt modelId="{01709963-383E-4C09-9456-5F065B7C5867}" type="pres">
      <dgm:prSet presAssocID="{2336E827-39D8-4909-81DF-8E9D6D76BFA9}" presName="Name0" presStyleCnt="0">
        <dgm:presLayoutVars>
          <dgm:dir/>
          <dgm:resizeHandles val="exact"/>
        </dgm:presLayoutVars>
      </dgm:prSet>
      <dgm:spPr/>
      <dgm:t>
        <a:bodyPr/>
        <a:lstStyle/>
        <a:p>
          <a:endParaRPr lang="en-US"/>
        </a:p>
      </dgm:t>
    </dgm:pt>
    <dgm:pt modelId="{DD4AA732-FA2A-454D-9026-C8DE755D1955}" type="pres">
      <dgm:prSet presAssocID="{281BC078-3B07-4C89-B1F9-A68CD389A006}" presName="node" presStyleLbl="node1" presStyleIdx="0" presStyleCnt="1">
        <dgm:presLayoutVars>
          <dgm:bulletEnabled val="1"/>
        </dgm:presLayoutVars>
      </dgm:prSet>
      <dgm:spPr/>
      <dgm:t>
        <a:bodyPr/>
        <a:lstStyle/>
        <a:p>
          <a:endParaRPr lang="en-US"/>
        </a:p>
      </dgm:t>
    </dgm:pt>
  </dgm:ptLst>
  <dgm:cxnLst>
    <dgm:cxn modelId="{ACFE7B04-9D39-40EB-BF2F-ED038BA762BE}" type="presOf" srcId="{281BC078-3B07-4C89-B1F9-A68CD389A006}" destId="{DD4AA732-FA2A-454D-9026-C8DE755D1955}" srcOrd="0" destOrd="0" presId="urn:microsoft.com/office/officeart/2005/8/layout/process1"/>
    <dgm:cxn modelId="{BD51D43A-38E7-4444-ABE8-26C9FFDF8258}" srcId="{2336E827-39D8-4909-81DF-8E9D6D76BFA9}" destId="{281BC078-3B07-4C89-B1F9-A68CD389A006}" srcOrd="0" destOrd="0" parTransId="{5A2BD464-D5D4-49E9-BA37-2B48810DB448}" sibTransId="{43A0894C-B99D-4152-B935-1E196D5D6824}"/>
    <dgm:cxn modelId="{15346F2C-2C43-4567-9F58-4265769E4881}" type="presOf" srcId="{2336E827-39D8-4909-81DF-8E9D6D76BFA9}" destId="{01709963-383E-4C09-9456-5F065B7C5867}" srcOrd="0" destOrd="0" presId="urn:microsoft.com/office/officeart/2005/8/layout/process1"/>
    <dgm:cxn modelId="{DC74C0CC-8397-4F2E-A69D-2109A58F7131}" type="presParOf" srcId="{01709963-383E-4C09-9456-5F065B7C5867}" destId="{DD4AA732-FA2A-454D-9026-C8DE755D1955}"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031308-DC87-4DB1-9CBD-8F074587582D}" type="doc">
      <dgm:prSet loTypeId="urn:microsoft.com/office/officeart/2005/8/layout/vList3" loCatId="list" qsTypeId="urn:microsoft.com/office/officeart/2005/8/quickstyle/simple1" qsCatId="simple" csTypeId="urn:microsoft.com/office/officeart/2005/8/colors/accent1_2" csCatId="accent1" phldr="1"/>
      <dgm:spPr/>
    </dgm:pt>
    <dgm:pt modelId="{103930A4-5BC4-41E0-A689-CA0DF5A0914C}">
      <dgm:prSet phldrT="[Text]"/>
      <dgm:spPr/>
      <dgm:t>
        <a:bodyPr/>
        <a:lstStyle/>
        <a:p>
          <a:r>
            <a:rPr lang="en-US" b="1" dirty="0" smtClean="0"/>
            <a:t>Airway </a:t>
          </a:r>
          <a:endParaRPr lang="en-US" b="1" dirty="0"/>
        </a:p>
      </dgm:t>
    </dgm:pt>
    <dgm:pt modelId="{F06DF097-CF36-4641-8FE5-230CD7C7EEB7}" type="parTrans" cxnId="{56D580E0-87CD-47D3-BFC2-CB4B713E4352}">
      <dgm:prSet/>
      <dgm:spPr/>
      <dgm:t>
        <a:bodyPr/>
        <a:lstStyle/>
        <a:p>
          <a:endParaRPr lang="en-US"/>
        </a:p>
      </dgm:t>
    </dgm:pt>
    <dgm:pt modelId="{22A04AEE-B2DE-4E83-B929-95CADE95E7F5}" type="sibTrans" cxnId="{56D580E0-87CD-47D3-BFC2-CB4B713E4352}">
      <dgm:prSet/>
      <dgm:spPr/>
      <dgm:t>
        <a:bodyPr/>
        <a:lstStyle/>
        <a:p>
          <a:endParaRPr lang="en-US"/>
        </a:p>
      </dgm:t>
    </dgm:pt>
    <dgm:pt modelId="{8A7E4819-3DBB-4C70-B3B7-D69AA5DA7DCA}">
      <dgm:prSet phldrT="[Text]"/>
      <dgm:spPr/>
      <dgm:t>
        <a:bodyPr/>
        <a:lstStyle/>
        <a:p>
          <a:r>
            <a:rPr lang="en-US" b="1" dirty="0" smtClean="0"/>
            <a:t>Breathing </a:t>
          </a:r>
          <a:endParaRPr lang="en-US" b="1" dirty="0"/>
        </a:p>
      </dgm:t>
    </dgm:pt>
    <dgm:pt modelId="{4CF32B46-FEDE-4AD1-A771-783EEDFF6CA1}" type="parTrans" cxnId="{6638DDEC-11B3-41B7-BC9A-5F5C11CBB32C}">
      <dgm:prSet/>
      <dgm:spPr/>
      <dgm:t>
        <a:bodyPr/>
        <a:lstStyle/>
        <a:p>
          <a:endParaRPr lang="en-US"/>
        </a:p>
      </dgm:t>
    </dgm:pt>
    <dgm:pt modelId="{D558C3F0-42B3-46AA-9928-F79B17503FAC}" type="sibTrans" cxnId="{6638DDEC-11B3-41B7-BC9A-5F5C11CBB32C}">
      <dgm:prSet/>
      <dgm:spPr/>
      <dgm:t>
        <a:bodyPr/>
        <a:lstStyle/>
        <a:p>
          <a:endParaRPr lang="en-US"/>
        </a:p>
      </dgm:t>
    </dgm:pt>
    <dgm:pt modelId="{83A454E6-8D60-4B07-85EE-84486EFC62FD}">
      <dgm:prSet phldrT="[Text]"/>
      <dgm:spPr/>
      <dgm:t>
        <a:bodyPr/>
        <a:lstStyle/>
        <a:p>
          <a:r>
            <a:rPr lang="en-US" b="1" dirty="0" smtClean="0"/>
            <a:t>Circulation </a:t>
          </a:r>
          <a:endParaRPr lang="en-US" b="1" dirty="0"/>
        </a:p>
      </dgm:t>
    </dgm:pt>
    <dgm:pt modelId="{5C046871-51B6-4CA9-AE16-44D04BBEEE29}" type="parTrans" cxnId="{3A9C2EF2-2293-4169-8ABF-6EFCBC787B4D}">
      <dgm:prSet/>
      <dgm:spPr/>
      <dgm:t>
        <a:bodyPr/>
        <a:lstStyle/>
        <a:p>
          <a:endParaRPr lang="en-US"/>
        </a:p>
      </dgm:t>
    </dgm:pt>
    <dgm:pt modelId="{C63C1B84-601C-4BCF-B93D-7FF330029D2E}" type="sibTrans" cxnId="{3A9C2EF2-2293-4169-8ABF-6EFCBC787B4D}">
      <dgm:prSet/>
      <dgm:spPr/>
      <dgm:t>
        <a:bodyPr/>
        <a:lstStyle/>
        <a:p>
          <a:endParaRPr lang="en-US"/>
        </a:p>
      </dgm:t>
    </dgm:pt>
    <dgm:pt modelId="{9821CFAB-F230-44FA-A3A7-006BD61255C5}" type="pres">
      <dgm:prSet presAssocID="{66031308-DC87-4DB1-9CBD-8F074587582D}" presName="linearFlow" presStyleCnt="0">
        <dgm:presLayoutVars>
          <dgm:dir/>
          <dgm:resizeHandles val="exact"/>
        </dgm:presLayoutVars>
      </dgm:prSet>
      <dgm:spPr/>
    </dgm:pt>
    <dgm:pt modelId="{22E24CE8-104A-43E1-B22D-D144034D2FE6}" type="pres">
      <dgm:prSet presAssocID="{103930A4-5BC4-41E0-A689-CA0DF5A0914C}" presName="composite" presStyleCnt="0"/>
      <dgm:spPr/>
    </dgm:pt>
    <dgm:pt modelId="{EE2D9163-58AC-49BF-92BC-11E05D1679C6}" type="pres">
      <dgm:prSet presAssocID="{103930A4-5BC4-41E0-A689-CA0DF5A0914C}" presName="imgShp" presStyleLbl="fgImgPlace1" presStyleIdx="0" presStyleCnt="3"/>
      <dgm:spPr/>
    </dgm:pt>
    <dgm:pt modelId="{CB67EAC1-089F-4269-B936-ADAD5CCA32A0}" type="pres">
      <dgm:prSet presAssocID="{103930A4-5BC4-41E0-A689-CA0DF5A0914C}" presName="txShp" presStyleLbl="node1" presStyleIdx="0" presStyleCnt="3">
        <dgm:presLayoutVars>
          <dgm:bulletEnabled val="1"/>
        </dgm:presLayoutVars>
      </dgm:prSet>
      <dgm:spPr/>
      <dgm:t>
        <a:bodyPr/>
        <a:lstStyle/>
        <a:p>
          <a:endParaRPr lang="en-US"/>
        </a:p>
      </dgm:t>
    </dgm:pt>
    <dgm:pt modelId="{E419AA09-EE69-40C4-B161-72FEA4510D61}" type="pres">
      <dgm:prSet presAssocID="{22A04AEE-B2DE-4E83-B929-95CADE95E7F5}" presName="spacing" presStyleCnt="0"/>
      <dgm:spPr/>
    </dgm:pt>
    <dgm:pt modelId="{3F54DFDB-2BF6-4746-ABF5-D5D593E95FE4}" type="pres">
      <dgm:prSet presAssocID="{8A7E4819-3DBB-4C70-B3B7-D69AA5DA7DCA}" presName="composite" presStyleCnt="0"/>
      <dgm:spPr/>
    </dgm:pt>
    <dgm:pt modelId="{DDC8990B-3434-493E-8198-CEB3C31961FD}" type="pres">
      <dgm:prSet presAssocID="{8A7E4819-3DBB-4C70-B3B7-D69AA5DA7DCA}" presName="imgShp" presStyleLbl="fgImgPlace1" presStyleIdx="1" presStyleCnt="3"/>
      <dgm:spPr/>
    </dgm:pt>
    <dgm:pt modelId="{DD7A190A-AE5C-4593-B929-967BA674725A}" type="pres">
      <dgm:prSet presAssocID="{8A7E4819-3DBB-4C70-B3B7-D69AA5DA7DCA}" presName="txShp" presStyleLbl="node1" presStyleIdx="1" presStyleCnt="3">
        <dgm:presLayoutVars>
          <dgm:bulletEnabled val="1"/>
        </dgm:presLayoutVars>
      </dgm:prSet>
      <dgm:spPr/>
      <dgm:t>
        <a:bodyPr/>
        <a:lstStyle/>
        <a:p>
          <a:endParaRPr lang="en-US"/>
        </a:p>
      </dgm:t>
    </dgm:pt>
    <dgm:pt modelId="{9C546E2B-5925-40BD-A48D-E3EA0B6272A5}" type="pres">
      <dgm:prSet presAssocID="{D558C3F0-42B3-46AA-9928-F79B17503FAC}" presName="spacing" presStyleCnt="0"/>
      <dgm:spPr/>
    </dgm:pt>
    <dgm:pt modelId="{F312EE21-1653-466C-90EE-8AE7AC090855}" type="pres">
      <dgm:prSet presAssocID="{83A454E6-8D60-4B07-85EE-84486EFC62FD}" presName="composite" presStyleCnt="0"/>
      <dgm:spPr/>
    </dgm:pt>
    <dgm:pt modelId="{A80AB3BA-1C33-4250-8CD3-AF156B0AE1A9}" type="pres">
      <dgm:prSet presAssocID="{83A454E6-8D60-4B07-85EE-84486EFC62FD}" presName="imgShp" presStyleLbl="fgImgPlace1" presStyleIdx="2" presStyleCnt="3"/>
      <dgm:spPr/>
    </dgm:pt>
    <dgm:pt modelId="{08C971E9-5D41-4F9A-8F91-7F4095344395}" type="pres">
      <dgm:prSet presAssocID="{83A454E6-8D60-4B07-85EE-84486EFC62FD}" presName="txShp" presStyleLbl="node1" presStyleIdx="2" presStyleCnt="3">
        <dgm:presLayoutVars>
          <dgm:bulletEnabled val="1"/>
        </dgm:presLayoutVars>
      </dgm:prSet>
      <dgm:spPr/>
      <dgm:t>
        <a:bodyPr/>
        <a:lstStyle/>
        <a:p>
          <a:endParaRPr lang="en-US"/>
        </a:p>
      </dgm:t>
    </dgm:pt>
  </dgm:ptLst>
  <dgm:cxnLst>
    <dgm:cxn modelId="{6C7A3330-82E5-4C0B-9D4A-DE398A7822F7}" type="presOf" srcId="{8A7E4819-3DBB-4C70-B3B7-D69AA5DA7DCA}" destId="{DD7A190A-AE5C-4593-B929-967BA674725A}" srcOrd="0" destOrd="0" presId="urn:microsoft.com/office/officeart/2005/8/layout/vList3"/>
    <dgm:cxn modelId="{56D580E0-87CD-47D3-BFC2-CB4B713E4352}" srcId="{66031308-DC87-4DB1-9CBD-8F074587582D}" destId="{103930A4-5BC4-41E0-A689-CA0DF5A0914C}" srcOrd="0" destOrd="0" parTransId="{F06DF097-CF36-4641-8FE5-230CD7C7EEB7}" sibTransId="{22A04AEE-B2DE-4E83-B929-95CADE95E7F5}"/>
    <dgm:cxn modelId="{A361484E-3D54-4255-96D4-91E4B980B02B}" type="presOf" srcId="{66031308-DC87-4DB1-9CBD-8F074587582D}" destId="{9821CFAB-F230-44FA-A3A7-006BD61255C5}" srcOrd="0" destOrd="0" presId="urn:microsoft.com/office/officeart/2005/8/layout/vList3"/>
    <dgm:cxn modelId="{3A9C2EF2-2293-4169-8ABF-6EFCBC787B4D}" srcId="{66031308-DC87-4DB1-9CBD-8F074587582D}" destId="{83A454E6-8D60-4B07-85EE-84486EFC62FD}" srcOrd="2" destOrd="0" parTransId="{5C046871-51B6-4CA9-AE16-44D04BBEEE29}" sibTransId="{C63C1B84-601C-4BCF-B93D-7FF330029D2E}"/>
    <dgm:cxn modelId="{6638DDEC-11B3-41B7-BC9A-5F5C11CBB32C}" srcId="{66031308-DC87-4DB1-9CBD-8F074587582D}" destId="{8A7E4819-3DBB-4C70-B3B7-D69AA5DA7DCA}" srcOrd="1" destOrd="0" parTransId="{4CF32B46-FEDE-4AD1-A771-783EEDFF6CA1}" sibTransId="{D558C3F0-42B3-46AA-9928-F79B17503FAC}"/>
    <dgm:cxn modelId="{63B9FB3D-B84E-47A7-8105-86F150A158EB}" type="presOf" srcId="{103930A4-5BC4-41E0-A689-CA0DF5A0914C}" destId="{CB67EAC1-089F-4269-B936-ADAD5CCA32A0}" srcOrd="0" destOrd="0" presId="urn:microsoft.com/office/officeart/2005/8/layout/vList3"/>
    <dgm:cxn modelId="{CBA2737C-FBA1-4DBE-AD95-C3FBBC507AFA}" type="presOf" srcId="{83A454E6-8D60-4B07-85EE-84486EFC62FD}" destId="{08C971E9-5D41-4F9A-8F91-7F4095344395}" srcOrd="0" destOrd="0" presId="urn:microsoft.com/office/officeart/2005/8/layout/vList3"/>
    <dgm:cxn modelId="{5B34E9C2-CEA6-4908-AD60-16A49435D250}" type="presParOf" srcId="{9821CFAB-F230-44FA-A3A7-006BD61255C5}" destId="{22E24CE8-104A-43E1-B22D-D144034D2FE6}" srcOrd="0" destOrd="0" presId="urn:microsoft.com/office/officeart/2005/8/layout/vList3"/>
    <dgm:cxn modelId="{00FABC07-5EA4-41D3-809F-FC15D29CA8C0}" type="presParOf" srcId="{22E24CE8-104A-43E1-B22D-D144034D2FE6}" destId="{EE2D9163-58AC-49BF-92BC-11E05D1679C6}" srcOrd="0" destOrd="0" presId="urn:microsoft.com/office/officeart/2005/8/layout/vList3"/>
    <dgm:cxn modelId="{96A25119-6F12-49FC-BEDD-3748525AA1B1}" type="presParOf" srcId="{22E24CE8-104A-43E1-B22D-D144034D2FE6}" destId="{CB67EAC1-089F-4269-B936-ADAD5CCA32A0}" srcOrd="1" destOrd="0" presId="urn:microsoft.com/office/officeart/2005/8/layout/vList3"/>
    <dgm:cxn modelId="{5D1C1045-E622-4841-A700-BDC7AC0FC84F}" type="presParOf" srcId="{9821CFAB-F230-44FA-A3A7-006BD61255C5}" destId="{E419AA09-EE69-40C4-B161-72FEA4510D61}" srcOrd="1" destOrd="0" presId="urn:microsoft.com/office/officeart/2005/8/layout/vList3"/>
    <dgm:cxn modelId="{A684B0E1-F879-45FC-A4DB-FF8B499AE252}" type="presParOf" srcId="{9821CFAB-F230-44FA-A3A7-006BD61255C5}" destId="{3F54DFDB-2BF6-4746-ABF5-D5D593E95FE4}" srcOrd="2" destOrd="0" presId="urn:microsoft.com/office/officeart/2005/8/layout/vList3"/>
    <dgm:cxn modelId="{ED89114C-864D-4BB9-AF1C-8CC6D57F3E3C}" type="presParOf" srcId="{3F54DFDB-2BF6-4746-ABF5-D5D593E95FE4}" destId="{DDC8990B-3434-493E-8198-CEB3C31961FD}" srcOrd="0" destOrd="0" presId="urn:microsoft.com/office/officeart/2005/8/layout/vList3"/>
    <dgm:cxn modelId="{F1B0D8D6-8412-47E4-93AC-438266C6ABA8}" type="presParOf" srcId="{3F54DFDB-2BF6-4746-ABF5-D5D593E95FE4}" destId="{DD7A190A-AE5C-4593-B929-967BA674725A}" srcOrd="1" destOrd="0" presId="urn:microsoft.com/office/officeart/2005/8/layout/vList3"/>
    <dgm:cxn modelId="{834E5C52-2FF0-4D26-8B45-7632CFAA2BB8}" type="presParOf" srcId="{9821CFAB-F230-44FA-A3A7-006BD61255C5}" destId="{9C546E2B-5925-40BD-A48D-E3EA0B6272A5}" srcOrd="3" destOrd="0" presId="urn:microsoft.com/office/officeart/2005/8/layout/vList3"/>
    <dgm:cxn modelId="{E5D6F93B-EAC7-42C7-84FC-C0647158AF8D}" type="presParOf" srcId="{9821CFAB-F230-44FA-A3A7-006BD61255C5}" destId="{F312EE21-1653-466C-90EE-8AE7AC090855}" srcOrd="4" destOrd="0" presId="urn:microsoft.com/office/officeart/2005/8/layout/vList3"/>
    <dgm:cxn modelId="{39758036-C623-455B-ACFA-6FDF678BB352}" type="presParOf" srcId="{F312EE21-1653-466C-90EE-8AE7AC090855}" destId="{A80AB3BA-1C33-4250-8CD3-AF156B0AE1A9}" srcOrd="0" destOrd="0" presId="urn:microsoft.com/office/officeart/2005/8/layout/vList3"/>
    <dgm:cxn modelId="{E6AE0DBC-FC7D-45D9-9855-27E78BF1E4B8}" type="presParOf" srcId="{F312EE21-1653-466C-90EE-8AE7AC090855}" destId="{08C971E9-5D41-4F9A-8F91-7F409534439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08C2A1-B28F-4669-B82C-506A7E09A5DD}" type="doc">
      <dgm:prSet loTypeId="urn:microsoft.com/office/officeart/2005/8/layout/default" loCatId="list" qsTypeId="urn:microsoft.com/office/officeart/2005/8/quickstyle/3d1" qsCatId="3D" csTypeId="urn:microsoft.com/office/officeart/2005/8/colors/accent1_2" csCatId="accent1"/>
      <dgm:spPr/>
      <dgm:t>
        <a:bodyPr/>
        <a:lstStyle/>
        <a:p>
          <a:endParaRPr lang="en-US"/>
        </a:p>
      </dgm:t>
    </dgm:pt>
    <dgm:pt modelId="{4BEADFDB-89F9-4095-AABB-8C3EEC849813}">
      <dgm:prSet/>
      <dgm:spPr/>
      <dgm:t>
        <a:bodyPr/>
        <a:lstStyle/>
        <a:p>
          <a:pPr rtl="0"/>
          <a:r>
            <a:rPr lang="en-US" b="1" dirty="0" smtClean="0"/>
            <a:t>Inspection </a:t>
          </a:r>
          <a:endParaRPr lang="en-US" b="1" dirty="0"/>
        </a:p>
      </dgm:t>
    </dgm:pt>
    <dgm:pt modelId="{481A55BC-4F92-4EC9-984F-18305DF69A7E}" type="parTrans" cxnId="{459542DC-3488-4DED-8EAF-2295541FB37B}">
      <dgm:prSet/>
      <dgm:spPr/>
      <dgm:t>
        <a:bodyPr/>
        <a:lstStyle/>
        <a:p>
          <a:endParaRPr lang="en-US"/>
        </a:p>
      </dgm:t>
    </dgm:pt>
    <dgm:pt modelId="{51B9492C-D97F-48F5-9E4E-F6B8186D25DA}" type="sibTrans" cxnId="{459542DC-3488-4DED-8EAF-2295541FB37B}">
      <dgm:prSet/>
      <dgm:spPr/>
      <dgm:t>
        <a:bodyPr/>
        <a:lstStyle/>
        <a:p>
          <a:endParaRPr lang="en-US"/>
        </a:p>
      </dgm:t>
    </dgm:pt>
    <dgm:pt modelId="{E9BBBD9B-3E3C-4408-9C20-CCE12C37423B}">
      <dgm:prSet/>
      <dgm:spPr/>
      <dgm:t>
        <a:bodyPr/>
        <a:lstStyle/>
        <a:p>
          <a:pPr rtl="0"/>
          <a:r>
            <a:rPr lang="en-US" b="1" dirty="0" smtClean="0"/>
            <a:t>Palpation </a:t>
          </a:r>
          <a:endParaRPr lang="en-US" b="1" dirty="0"/>
        </a:p>
      </dgm:t>
    </dgm:pt>
    <dgm:pt modelId="{9485B19D-C45A-4263-812D-98137EA4A289}" type="parTrans" cxnId="{4CB2BDDA-4E86-4C45-85EC-112E8D45FC6C}">
      <dgm:prSet/>
      <dgm:spPr/>
      <dgm:t>
        <a:bodyPr/>
        <a:lstStyle/>
        <a:p>
          <a:endParaRPr lang="en-US"/>
        </a:p>
      </dgm:t>
    </dgm:pt>
    <dgm:pt modelId="{BD733AC3-A450-4C82-9281-999865C5ADF3}" type="sibTrans" cxnId="{4CB2BDDA-4E86-4C45-85EC-112E8D45FC6C}">
      <dgm:prSet/>
      <dgm:spPr/>
      <dgm:t>
        <a:bodyPr/>
        <a:lstStyle/>
        <a:p>
          <a:endParaRPr lang="en-US"/>
        </a:p>
      </dgm:t>
    </dgm:pt>
    <dgm:pt modelId="{55DEB1E2-2707-4729-BEB1-293E54D5A201}">
      <dgm:prSet/>
      <dgm:spPr/>
      <dgm:t>
        <a:bodyPr/>
        <a:lstStyle/>
        <a:p>
          <a:pPr rtl="0"/>
          <a:r>
            <a:rPr lang="en-US" b="1" dirty="0" smtClean="0"/>
            <a:t>percussion </a:t>
          </a:r>
          <a:endParaRPr lang="en-US" b="1" dirty="0"/>
        </a:p>
      </dgm:t>
    </dgm:pt>
    <dgm:pt modelId="{D68CBFC2-2AA9-41F5-A3BC-D20E3B8D92D4}" type="parTrans" cxnId="{9BF368DD-FC3B-45CB-B8BD-E0F4936BAB8B}">
      <dgm:prSet/>
      <dgm:spPr/>
      <dgm:t>
        <a:bodyPr/>
        <a:lstStyle/>
        <a:p>
          <a:endParaRPr lang="en-US"/>
        </a:p>
      </dgm:t>
    </dgm:pt>
    <dgm:pt modelId="{FF8A235B-762E-49AE-B6FF-FCB4C9875CA8}" type="sibTrans" cxnId="{9BF368DD-FC3B-45CB-B8BD-E0F4936BAB8B}">
      <dgm:prSet/>
      <dgm:spPr/>
      <dgm:t>
        <a:bodyPr/>
        <a:lstStyle/>
        <a:p>
          <a:endParaRPr lang="en-US"/>
        </a:p>
      </dgm:t>
    </dgm:pt>
    <dgm:pt modelId="{E0EAC083-B424-4D5E-B391-5A7A3709737B}">
      <dgm:prSet/>
      <dgm:spPr/>
      <dgm:t>
        <a:bodyPr/>
        <a:lstStyle/>
        <a:p>
          <a:pPr rtl="0"/>
          <a:r>
            <a:rPr lang="en-US" b="1" dirty="0" smtClean="0"/>
            <a:t>Auscultation </a:t>
          </a:r>
          <a:endParaRPr lang="en-US" b="1" dirty="0"/>
        </a:p>
      </dgm:t>
    </dgm:pt>
    <dgm:pt modelId="{B84C7CBC-8842-4EDC-8156-9013F3F45AA2}" type="parTrans" cxnId="{A134E5A4-89CD-449E-B757-A023A5AF09F5}">
      <dgm:prSet/>
      <dgm:spPr/>
      <dgm:t>
        <a:bodyPr/>
        <a:lstStyle/>
        <a:p>
          <a:endParaRPr lang="en-US"/>
        </a:p>
      </dgm:t>
    </dgm:pt>
    <dgm:pt modelId="{53EDB03C-5A3C-458B-82F9-58A2C5C53499}" type="sibTrans" cxnId="{A134E5A4-89CD-449E-B757-A023A5AF09F5}">
      <dgm:prSet/>
      <dgm:spPr/>
      <dgm:t>
        <a:bodyPr/>
        <a:lstStyle/>
        <a:p>
          <a:endParaRPr lang="en-US"/>
        </a:p>
      </dgm:t>
    </dgm:pt>
    <dgm:pt modelId="{B065FC7D-A31F-4E04-A378-101C84077336}">
      <dgm:prSet/>
      <dgm:spPr/>
      <dgm:t>
        <a:bodyPr/>
        <a:lstStyle/>
        <a:p>
          <a:pPr rtl="0"/>
          <a:r>
            <a:rPr lang="en-US" b="1" dirty="0" smtClean="0"/>
            <a:t>Digital rectal examination </a:t>
          </a:r>
          <a:endParaRPr lang="en-US" b="1" dirty="0"/>
        </a:p>
      </dgm:t>
    </dgm:pt>
    <dgm:pt modelId="{0D95D7C6-54DF-4855-B9DF-60E8D6205E3F}" type="parTrans" cxnId="{3EAB488A-BA66-4301-B3DC-85F3759903E8}">
      <dgm:prSet/>
      <dgm:spPr/>
      <dgm:t>
        <a:bodyPr/>
        <a:lstStyle/>
        <a:p>
          <a:endParaRPr lang="en-US"/>
        </a:p>
      </dgm:t>
    </dgm:pt>
    <dgm:pt modelId="{5B5A702D-BB58-41E0-AB1B-FE0BA19C628A}" type="sibTrans" cxnId="{3EAB488A-BA66-4301-B3DC-85F3759903E8}">
      <dgm:prSet/>
      <dgm:spPr/>
      <dgm:t>
        <a:bodyPr/>
        <a:lstStyle/>
        <a:p>
          <a:endParaRPr lang="en-US"/>
        </a:p>
      </dgm:t>
    </dgm:pt>
    <dgm:pt modelId="{0C720FEA-7ABB-4724-8196-900E06AC6A4B}" type="pres">
      <dgm:prSet presAssocID="{6508C2A1-B28F-4669-B82C-506A7E09A5DD}" presName="diagram" presStyleCnt="0">
        <dgm:presLayoutVars>
          <dgm:dir/>
          <dgm:resizeHandles val="exact"/>
        </dgm:presLayoutVars>
      </dgm:prSet>
      <dgm:spPr/>
      <dgm:t>
        <a:bodyPr/>
        <a:lstStyle/>
        <a:p>
          <a:endParaRPr lang="en-US"/>
        </a:p>
      </dgm:t>
    </dgm:pt>
    <dgm:pt modelId="{793E1032-0509-4C51-A5B0-B1D7F5ED753C}" type="pres">
      <dgm:prSet presAssocID="{4BEADFDB-89F9-4095-AABB-8C3EEC849813}" presName="node" presStyleLbl="node1" presStyleIdx="0" presStyleCnt="5">
        <dgm:presLayoutVars>
          <dgm:bulletEnabled val="1"/>
        </dgm:presLayoutVars>
      </dgm:prSet>
      <dgm:spPr/>
      <dgm:t>
        <a:bodyPr/>
        <a:lstStyle/>
        <a:p>
          <a:endParaRPr lang="en-US"/>
        </a:p>
      </dgm:t>
    </dgm:pt>
    <dgm:pt modelId="{3EDC0036-BF32-416D-A70E-72010CE2BF96}" type="pres">
      <dgm:prSet presAssocID="{51B9492C-D97F-48F5-9E4E-F6B8186D25DA}" presName="sibTrans" presStyleCnt="0"/>
      <dgm:spPr/>
    </dgm:pt>
    <dgm:pt modelId="{A0EC0064-93AF-4735-A51E-3C55D60EB1A8}" type="pres">
      <dgm:prSet presAssocID="{E9BBBD9B-3E3C-4408-9C20-CCE12C37423B}" presName="node" presStyleLbl="node1" presStyleIdx="1" presStyleCnt="5">
        <dgm:presLayoutVars>
          <dgm:bulletEnabled val="1"/>
        </dgm:presLayoutVars>
      </dgm:prSet>
      <dgm:spPr/>
      <dgm:t>
        <a:bodyPr/>
        <a:lstStyle/>
        <a:p>
          <a:endParaRPr lang="en-US"/>
        </a:p>
      </dgm:t>
    </dgm:pt>
    <dgm:pt modelId="{329058BD-F432-45AE-B5EA-03D161D9F52D}" type="pres">
      <dgm:prSet presAssocID="{BD733AC3-A450-4C82-9281-999865C5ADF3}" presName="sibTrans" presStyleCnt="0"/>
      <dgm:spPr/>
    </dgm:pt>
    <dgm:pt modelId="{55485A0F-3732-4F7C-9A74-8BDC65ACC121}" type="pres">
      <dgm:prSet presAssocID="{55DEB1E2-2707-4729-BEB1-293E54D5A201}" presName="node" presStyleLbl="node1" presStyleIdx="2" presStyleCnt="5">
        <dgm:presLayoutVars>
          <dgm:bulletEnabled val="1"/>
        </dgm:presLayoutVars>
      </dgm:prSet>
      <dgm:spPr/>
      <dgm:t>
        <a:bodyPr/>
        <a:lstStyle/>
        <a:p>
          <a:endParaRPr lang="en-US"/>
        </a:p>
      </dgm:t>
    </dgm:pt>
    <dgm:pt modelId="{C24D5B7D-4A5F-4EDE-9752-21043432E17D}" type="pres">
      <dgm:prSet presAssocID="{FF8A235B-762E-49AE-B6FF-FCB4C9875CA8}" presName="sibTrans" presStyleCnt="0"/>
      <dgm:spPr/>
    </dgm:pt>
    <dgm:pt modelId="{71007D0A-8147-4BB9-99EF-C2C2619BE232}" type="pres">
      <dgm:prSet presAssocID="{E0EAC083-B424-4D5E-B391-5A7A3709737B}" presName="node" presStyleLbl="node1" presStyleIdx="3" presStyleCnt="5">
        <dgm:presLayoutVars>
          <dgm:bulletEnabled val="1"/>
        </dgm:presLayoutVars>
      </dgm:prSet>
      <dgm:spPr/>
      <dgm:t>
        <a:bodyPr/>
        <a:lstStyle/>
        <a:p>
          <a:endParaRPr lang="en-US"/>
        </a:p>
      </dgm:t>
    </dgm:pt>
    <dgm:pt modelId="{24C68BF8-0B0B-4907-8222-37A9E2B11A0E}" type="pres">
      <dgm:prSet presAssocID="{53EDB03C-5A3C-458B-82F9-58A2C5C53499}" presName="sibTrans" presStyleCnt="0"/>
      <dgm:spPr/>
    </dgm:pt>
    <dgm:pt modelId="{45565BD5-F2D5-4530-9131-39E3B4F189F1}" type="pres">
      <dgm:prSet presAssocID="{B065FC7D-A31F-4E04-A378-101C84077336}" presName="node" presStyleLbl="node1" presStyleIdx="4" presStyleCnt="5">
        <dgm:presLayoutVars>
          <dgm:bulletEnabled val="1"/>
        </dgm:presLayoutVars>
      </dgm:prSet>
      <dgm:spPr/>
      <dgm:t>
        <a:bodyPr/>
        <a:lstStyle/>
        <a:p>
          <a:endParaRPr lang="en-US"/>
        </a:p>
      </dgm:t>
    </dgm:pt>
  </dgm:ptLst>
  <dgm:cxnLst>
    <dgm:cxn modelId="{A134E5A4-89CD-449E-B757-A023A5AF09F5}" srcId="{6508C2A1-B28F-4669-B82C-506A7E09A5DD}" destId="{E0EAC083-B424-4D5E-B391-5A7A3709737B}" srcOrd="3" destOrd="0" parTransId="{B84C7CBC-8842-4EDC-8156-9013F3F45AA2}" sibTransId="{53EDB03C-5A3C-458B-82F9-58A2C5C53499}"/>
    <dgm:cxn modelId="{9BF368DD-FC3B-45CB-B8BD-E0F4936BAB8B}" srcId="{6508C2A1-B28F-4669-B82C-506A7E09A5DD}" destId="{55DEB1E2-2707-4729-BEB1-293E54D5A201}" srcOrd="2" destOrd="0" parTransId="{D68CBFC2-2AA9-41F5-A3BC-D20E3B8D92D4}" sibTransId="{FF8A235B-762E-49AE-B6FF-FCB4C9875CA8}"/>
    <dgm:cxn modelId="{FCAA6F1B-4C8D-4CCB-BC19-18F1999E0B50}" type="presOf" srcId="{6508C2A1-B28F-4669-B82C-506A7E09A5DD}" destId="{0C720FEA-7ABB-4724-8196-900E06AC6A4B}" srcOrd="0" destOrd="0" presId="urn:microsoft.com/office/officeart/2005/8/layout/default"/>
    <dgm:cxn modelId="{FB015AE1-FDBC-4140-8664-D036C06DE775}" type="presOf" srcId="{55DEB1E2-2707-4729-BEB1-293E54D5A201}" destId="{55485A0F-3732-4F7C-9A74-8BDC65ACC121}" srcOrd="0" destOrd="0" presId="urn:microsoft.com/office/officeart/2005/8/layout/default"/>
    <dgm:cxn modelId="{459542DC-3488-4DED-8EAF-2295541FB37B}" srcId="{6508C2A1-B28F-4669-B82C-506A7E09A5DD}" destId="{4BEADFDB-89F9-4095-AABB-8C3EEC849813}" srcOrd="0" destOrd="0" parTransId="{481A55BC-4F92-4EC9-984F-18305DF69A7E}" sibTransId="{51B9492C-D97F-48F5-9E4E-F6B8186D25DA}"/>
    <dgm:cxn modelId="{E13327C7-758C-439C-9066-12B22B42EB9F}" type="presOf" srcId="{4BEADFDB-89F9-4095-AABB-8C3EEC849813}" destId="{793E1032-0509-4C51-A5B0-B1D7F5ED753C}" srcOrd="0" destOrd="0" presId="urn:microsoft.com/office/officeart/2005/8/layout/default"/>
    <dgm:cxn modelId="{3EAB488A-BA66-4301-B3DC-85F3759903E8}" srcId="{6508C2A1-B28F-4669-B82C-506A7E09A5DD}" destId="{B065FC7D-A31F-4E04-A378-101C84077336}" srcOrd="4" destOrd="0" parTransId="{0D95D7C6-54DF-4855-B9DF-60E8D6205E3F}" sibTransId="{5B5A702D-BB58-41E0-AB1B-FE0BA19C628A}"/>
    <dgm:cxn modelId="{707A8230-1D26-4718-9E1B-72C5D0CBC480}" type="presOf" srcId="{B065FC7D-A31F-4E04-A378-101C84077336}" destId="{45565BD5-F2D5-4530-9131-39E3B4F189F1}" srcOrd="0" destOrd="0" presId="urn:microsoft.com/office/officeart/2005/8/layout/default"/>
    <dgm:cxn modelId="{4CB2BDDA-4E86-4C45-85EC-112E8D45FC6C}" srcId="{6508C2A1-B28F-4669-B82C-506A7E09A5DD}" destId="{E9BBBD9B-3E3C-4408-9C20-CCE12C37423B}" srcOrd="1" destOrd="0" parTransId="{9485B19D-C45A-4263-812D-98137EA4A289}" sibTransId="{BD733AC3-A450-4C82-9281-999865C5ADF3}"/>
    <dgm:cxn modelId="{106639A7-F889-46C5-BBFE-B746CFFA8EF1}" type="presOf" srcId="{E9BBBD9B-3E3C-4408-9C20-CCE12C37423B}" destId="{A0EC0064-93AF-4735-A51E-3C55D60EB1A8}" srcOrd="0" destOrd="0" presId="urn:microsoft.com/office/officeart/2005/8/layout/default"/>
    <dgm:cxn modelId="{2F3A967F-5695-4132-A9BF-A750AA395BC8}" type="presOf" srcId="{E0EAC083-B424-4D5E-B391-5A7A3709737B}" destId="{71007D0A-8147-4BB9-99EF-C2C2619BE232}" srcOrd="0" destOrd="0" presId="urn:microsoft.com/office/officeart/2005/8/layout/default"/>
    <dgm:cxn modelId="{F044EBE1-F24F-4615-9681-2FACF6A2DC07}" type="presParOf" srcId="{0C720FEA-7ABB-4724-8196-900E06AC6A4B}" destId="{793E1032-0509-4C51-A5B0-B1D7F5ED753C}" srcOrd="0" destOrd="0" presId="urn:microsoft.com/office/officeart/2005/8/layout/default"/>
    <dgm:cxn modelId="{727477D1-1B11-424E-96C7-7C9BE348D027}" type="presParOf" srcId="{0C720FEA-7ABB-4724-8196-900E06AC6A4B}" destId="{3EDC0036-BF32-416D-A70E-72010CE2BF96}" srcOrd="1" destOrd="0" presId="urn:microsoft.com/office/officeart/2005/8/layout/default"/>
    <dgm:cxn modelId="{9A1B247A-F6EC-42CB-88CF-86A7DD543BB8}" type="presParOf" srcId="{0C720FEA-7ABB-4724-8196-900E06AC6A4B}" destId="{A0EC0064-93AF-4735-A51E-3C55D60EB1A8}" srcOrd="2" destOrd="0" presId="urn:microsoft.com/office/officeart/2005/8/layout/default"/>
    <dgm:cxn modelId="{71E0D38B-D276-48A5-A649-33631FEB3F8E}" type="presParOf" srcId="{0C720FEA-7ABB-4724-8196-900E06AC6A4B}" destId="{329058BD-F432-45AE-B5EA-03D161D9F52D}" srcOrd="3" destOrd="0" presId="urn:microsoft.com/office/officeart/2005/8/layout/default"/>
    <dgm:cxn modelId="{2CC12890-96F4-458C-B8A6-F2F247403084}" type="presParOf" srcId="{0C720FEA-7ABB-4724-8196-900E06AC6A4B}" destId="{55485A0F-3732-4F7C-9A74-8BDC65ACC121}" srcOrd="4" destOrd="0" presId="urn:microsoft.com/office/officeart/2005/8/layout/default"/>
    <dgm:cxn modelId="{D7CB4BC3-4085-47F1-B4F9-DFB2146262C9}" type="presParOf" srcId="{0C720FEA-7ABB-4724-8196-900E06AC6A4B}" destId="{C24D5B7D-4A5F-4EDE-9752-21043432E17D}" srcOrd="5" destOrd="0" presId="urn:microsoft.com/office/officeart/2005/8/layout/default"/>
    <dgm:cxn modelId="{905B5F92-2874-4963-AB63-8B5CBA47EAE7}" type="presParOf" srcId="{0C720FEA-7ABB-4724-8196-900E06AC6A4B}" destId="{71007D0A-8147-4BB9-99EF-C2C2619BE232}" srcOrd="6" destOrd="0" presId="urn:microsoft.com/office/officeart/2005/8/layout/default"/>
    <dgm:cxn modelId="{E62C51CC-10A4-4486-B6CE-D950AB4F068E}" type="presParOf" srcId="{0C720FEA-7ABB-4724-8196-900E06AC6A4B}" destId="{24C68BF8-0B0B-4907-8222-37A9E2B11A0E}" srcOrd="7" destOrd="0" presId="urn:microsoft.com/office/officeart/2005/8/layout/default"/>
    <dgm:cxn modelId="{1CB4C703-0F46-472E-A61E-D39ED9B36F19}" type="presParOf" srcId="{0C720FEA-7ABB-4724-8196-900E06AC6A4B}" destId="{45565BD5-F2D5-4530-9131-39E3B4F189F1}"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4B220-4431-4702-BEF8-B99FED6B7F94}" type="datetimeFigureOut">
              <a:rPr lang="en-US" smtClean="0"/>
              <a:t>3/1/2021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D82A36-DEA9-4E1A-9F21-A160A5A756E7}" type="slidenum">
              <a:rPr lang="en-US" smtClean="0"/>
              <a:t>‹#›</a:t>
            </a:fld>
            <a:endParaRPr lang="en-US"/>
          </a:p>
        </p:txBody>
      </p:sp>
    </p:spTree>
    <p:extLst>
      <p:ext uri="{BB962C8B-B14F-4D97-AF65-F5344CB8AC3E}">
        <p14:creationId xmlns:p14="http://schemas.microsoft.com/office/powerpoint/2010/main" val="1954964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D82A36-DEA9-4E1A-9F21-A160A5A756E7}" type="slidenum">
              <a:rPr lang="en-US" smtClean="0"/>
              <a:t>58</a:t>
            </a:fld>
            <a:endParaRPr lang="en-US"/>
          </a:p>
        </p:txBody>
      </p:sp>
    </p:spTree>
    <p:extLst>
      <p:ext uri="{BB962C8B-B14F-4D97-AF65-F5344CB8AC3E}">
        <p14:creationId xmlns:p14="http://schemas.microsoft.com/office/powerpoint/2010/main" val="4158591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704" y="5254634"/>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6" y="776990"/>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6"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3358"/>
            <a:ext cx="5791200" cy="365125"/>
          </a:xfrm>
        </p:spPr>
        <p:txBody>
          <a:bodyPr tIns="0" bIns="0" anchor="t"/>
          <a:lstStyle>
            <a:lvl1pPr algn="r">
              <a:defRPr sz="1000"/>
            </a:lvl1pPr>
          </a:lstStyle>
          <a:p>
            <a:fld id="{1D8BD707-D9CF-40AE-B4C6-C98DA3205C09}" type="datetimeFigureOut">
              <a:rPr lang="en-US" smtClean="0"/>
              <a:pPr/>
              <a:t>3/1/2021</a:t>
            </a:fld>
            <a:endParaRPr lang="en-US"/>
          </a:p>
        </p:txBody>
      </p:sp>
      <p:sp>
        <p:nvSpPr>
          <p:cNvPr id="17" name="Footer Placeholder 16"/>
          <p:cNvSpPr>
            <a:spLocks noGrp="1"/>
          </p:cNvSpPr>
          <p:nvPr>
            <p:ph type="ftr" sz="quarter" idx="11"/>
          </p:nvPr>
        </p:nvSpPr>
        <p:spPr>
          <a:xfrm>
            <a:off x="1371600" y="5651406"/>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3009"/>
            <a:ext cx="502920" cy="365125"/>
          </a:xfrm>
        </p:spPr>
        <p:txBody>
          <a:bodyPr anchor="ctr"/>
          <a:lstStyle>
            <a:lvl1pPr algn="ctr">
              <a:defRPr sz="1300">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2516843977"/>
      </p:ext>
    </p:extLst>
  </p:cSld>
  <p:clrMapOvr>
    <a:overrideClrMapping bg1="lt1" tx1="dk1" bg2="lt2" tx2="dk2" accent1="accent1" accent2="accent2" accent3="accent3" accent4="accent4" accent5="accent5" accent6="accent6" hlink="hlink" folHlink="folHlink"/>
  </p:clrMapOvr>
  <p:hf hdr="0" ftr="0" dt="0"/>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23203121"/>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829170050"/>
      </p:ext>
    </p:extLst>
  </p:cSld>
  <p:clrMapOvr>
    <a:overrideClrMapping bg1="lt1" tx1="dk1" bg2="lt2" tx2="dk2" accent1="accent1" accent2="accent2" accent3="accent3" accent4="accent4" accent5="accent5" accent6="accent6" hlink="hlink" folHlink="folHlink"/>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1111246"/>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84858237"/>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109729412"/>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01031156"/>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19740803"/>
      </p:ext>
    </p:extLst>
  </p:cSld>
  <p:clrMapOvr>
    <a:masterClrMapping/>
  </p:clrMapOvr>
  <p:hf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113387377"/>
      </p:ext>
    </p:extLst>
  </p:cSld>
  <p:clrMapOvr>
    <a:overrideClrMapping bg1="dk1" tx1="lt1" bg2="dk2" tx2="lt2" accent1="accent1" accent2="accent2" accent3="accent3" accent4="accent4" accent5="accent5" accent6="accent6" hlink="hlink" folHlink="folHlink"/>
  </p:clrMapOvr>
  <p:hf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00861466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09815636"/>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752233465"/>
      </p:ext>
    </p:extLst>
  </p:cSld>
  <p:clrMapOvr>
    <a:overrideClrMapping bg1="lt1" tx1="dk1" bg2="lt2" tx2="dk2" accent1="accent1" accent2="accent2" accent3="accent3" accent4="accent4" accent5="accent5" accent6="accent6" hlink="hlink" folHlink="folHlink"/>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42986585"/>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51138116"/>
      </p:ext>
    </p:extLst>
  </p:cSld>
  <p:clrMapOvr>
    <a:overrideClrMapping bg1="lt1" tx1="dk1" bg2="lt2" tx2="dk2" accent1="accent1" accent2="accent2" accent3="accent3" accent4="accent4" accent5="accent5" accent6="accent6" hlink="hlink" folHlink="folHlink"/>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70131661"/>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1001866"/>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60529905"/>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972233940"/>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33645314"/>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895634781"/>
      </p:ext>
    </p:extLst>
  </p:cSld>
  <p:clrMapOvr>
    <a:overrideClrMapping bg1="dk1" tx1="lt1" bg2="dk2" tx2="lt2" accent1="accent1" accent2="accent2" accent3="accent3" accent4="accent4" accent5="accent5" accent6="accent6" hlink="hlink" folHlink="folHlink"/>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941985468"/>
      </p:ext>
    </p:extLst>
  </p:cSld>
  <p:clrMapOvr>
    <a:overrideClrMapping bg1="lt1" tx1="dk1" bg2="lt2" tx2="dk2" accent1="accent1" accent2="accent2" accent3="accent3" accent4="accent4" accent5="accent5" accent6="accent6" hlink="hlink" folHlink="folHlink"/>
  </p:clrMapOvr>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053349809"/>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026040632"/>
      </p:ext>
    </p:extLst>
  </p:cSld>
  <p:clrMapOvr>
    <a:masterClrMapping/>
  </p:clrMapOvr>
  <p:hf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2260442781"/>
      </p:ext>
    </p:extLst>
  </p:cSld>
  <p:clrMapOvr>
    <a:overrideClrMapping bg1="lt1" tx1="dk1" bg2="lt2" tx2="dk2" accent1="accent1" accent2="accent2" accent3="accent3" accent4="accent4" accent5="accent5" accent6="accent6" hlink="hlink" folHlink="folHlink"/>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163021396"/>
      </p:ext>
    </p:extLst>
  </p:cSld>
  <p:clrMapOvr>
    <a:masterClrMapping/>
  </p:clrMapOvr>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269323156"/>
      </p:ext>
    </p:extLst>
  </p:cSld>
  <p:clrMapOvr>
    <a:overrideClrMapping bg1="lt1" tx1="dk1" bg2="lt2" tx2="dk2" accent1="accent1" accent2="accent2" accent3="accent3" accent4="accent4" accent5="accent5" accent6="accent6" hlink="hlink" folHlink="folHlink"/>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815954946"/>
      </p:ext>
    </p:extLst>
  </p:cSld>
  <p:clrMapOvr>
    <a:masterClrMapping/>
  </p:clrMapOvr>
  <p:hf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75824689"/>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762291563"/>
      </p:ext>
    </p:extLst>
  </p:cSld>
  <p:clrMapOvr>
    <a:masterClrMapping/>
  </p:clrMapOvr>
  <p:hf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294662613"/>
      </p:ext>
    </p:extLst>
  </p:cSld>
  <p:clrMapOvr>
    <a:masterClrMapping/>
  </p:clrMapOvr>
  <p:hf hdr="0" ftr="0" dt="0"/>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039978132"/>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131942402"/>
      </p:ext>
    </p:extLst>
  </p:cSld>
  <p:clrMapOvr>
    <a:masterClrMapping/>
  </p:clrMapOvr>
  <p:hf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3715412676"/>
      </p:ext>
    </p:extLst>
  </p:cSld>
  <p:clrMapOvr>
    <a:overrideClrMapping bg1="dk1" tx1="lt1" bg2="dk2" tx2="lt2" accent1="accent1" accent2="accent2" accent3="accent3" accent4="accent4" accent5="accent5" accent6="accent6" hlink="hlink" folHlink="folHlink"/>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09810884"/>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446961364"/>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418224289"/>
      </p:ext>
    </p:extLst>
  </p:cSld>
  <p:clrMapOvr>
    <a:overrideClrMapping bg1="lt1" tx1="dk1" bg2="lt2" tx2="dk2" accent1="accent1" accent2="accent2" accent3="accent3" accent4="accent4" accent5="accent5" accent6="accent6" hlink="hlink" folHlink="folHlink"/>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184429049"/>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500617032"/>
      </p:ext>
    </p:extLst>
  </p:cSld>
  <p:clrMapOvr>
    <a:overrideClrMapping bg1="lt1" tx1="dk1" bg2="lt2" tx2="dk2" accent1="accent1" accent2="accent2" accent3="accent3" accent4="accent4" accent5="accent5" accent6="accent6" hlink="hlink" folHlink="folHlink"/>
  </p:clrMapOvr>
  <p:hf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50032650"/>
      </p:ext>
    </p:extLst>
  </p:cSld>
  <p:clrMapOvr>
    <a:masterClrMapping/>
  </p:clrMapOvr>
  <p:hf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50377949"/>
      </p:ext>
    </p:extLst>
  </p:cSld>
  <p:clrMapOvr>
    <a:masterClrMapping/>
  </p:clrMapOvr>
  <p:hf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970047486"/>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99675598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55162998"/>
      </p:ext>
    </p:extLst>
  </p:cSld>
  <p:clrMapOvr>
    <a:overrideClrMapping bg1="lt1" tx1="dk1" bg2="lt2" tx2="dk2" accent1="accent1" accent2="accent2" accent3="accent3" accent4="accent4" accent5="accent5" accent6="accent6" hlink="hlink" folHlink="folHlink"/>
  </p:clrMapOvr>
  <p:hf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242001672"/>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654945092"/>
      </p:ext>
    </p:extLst>
  </p:cSld>
  <p:clrMapOvr>
    <a:overrideClrMapping bg1="dk1" tx1="lt1" bg2="dk2" tx2="lt2" accent1="accent1" accent2="accent2" accent3="accent3" accent4="accent4" accent5="accent5" accent6="accent6" hlink="hlink" folHlink="folHlink"/>
  </p:clrMapOvr>
  <p:hf hdr="0" ftr="0" dt="0"/>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051607616"/>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23287395"/>
      </p:ext>
    </p:extLst>
  </p:cSld>
  <p:clrMapOvr>
    <a:masterClrMapping/>
  </p:clrMapOvr>
  <p:hf hdr="0" ftr="0" dt="0"/>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467895548"/>
      </p:ext>
    </p:extLst>
  </p:cSld>
  <p:clrMapOvr>
    <a:overrideClrMapping bg1="lt1" tx1="dk1" bg2="lt2" tx2="dk2" accent1="accent1" accent2="accent2" accent3="accent3" accent4="accent4" accent5="accent5" accent6="accent6" hlink="hlink" folHlink="folHlink"/>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59338623"/>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933880417"/>
      </p:ext>
    </p:extLst>
  </p:cSld>
  <p:clrMapOvr>
    <a:overrideClrMapping bg1="lt1" tx1="dk1" bg2="lt2" tx2="dk2" accent1="accent1" accent2="accent2" accent3="accent3" accent4="accent4" accent5="accent5" accent6="accent6" hlink="hlink" folHlink="folHlink"/>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933115576"/>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75313912"/>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8524994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67228934"/>
      </p:ext>
    </p:extLst>
  </p:cSld>
  <p:clrMapOvr>
    <a:masterClrMapping/>
  </p:clrMapOvr>
  <p:hf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60545037"/>
      </p:ext>
    </p:extLst>
  </p:cSld>
  <p:clrMapOvr>
    <a:masterClrMapping/>
  </p:clrMapOvr>
  <p:hf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61819088"/>
      </p:ext>
    </p:extLst>
  </p:cSld>
  <p:clrMapOvr>
    <a:masterClrMapping/>
  </p:clrMapOvr>
  <p:hf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85368815"/>
      </p:ext>
    </p:extLst>
  </p:cSld>
  <p:clrMapOvr>
    <a:overrideClrMapping bg1="dk1" tx1="lt1" bg2="dk2" tx2="lt2" accent1="accent1" accent2="accent2" accent3="accent3" accent4="accent4" accent5="accent5" accent6="accent6" hlink="hlink" folHlink="folHlink"/>
  </p:clrMapOvr>
  <p:hf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77190160"/>
      </p:ext>
    </p:extLst>
  </p:cSld>
  <p:clrMapOvr>
    <a:masterClrMapping/>
  </p:clrMapOvr>
  <p:hf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796515389"/>
      </p:ext>
    </p:extLst>
  </p:cSld>
  <p:clrMapOvr>
    <a:masterClrMapping/>
  </p:clrMapOvr>
  <p:hf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2735985475"/>
      </p:ext>
    </p:extLst>
  </p:cSld>
  <p:clrMapOvr>
    <a:overrideClrMapping bg1="lt1" tx1="dk1" bg2="lt2" tx2="dk2" accent1="accent1" accent2="accent2" accent3="accent3" accent4="accent4" accent5="accent5" accent6="accent6" hlink="hlink" folHlink="folHlink"/>
  </p:clrMapOvr>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998511139"/>
      </p:ext>
    </p:extLst>
  </p:cSld>
  <p:clrMapOvr>
    <a:masterClrMapping/>
  </p:clrMapOvr>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227090466"/>
      </p:ext>
    </p:extLst>
  </p:cSld>
  <p:clrMapOvr>
    <a:overrideClrMapping bg1="lt1" tx1="dk1" bg2="lt2" tx2="dk2" accent1="accent1" accent2="accent2" accent3="accent3" accent4="accent4" accent5="accent5" accent6="accent6" hlink="hlink" folHlink="folHlink"/>
  </p:clrMapOvr>
  <p:hf hdr="0" ftr="0" dt="0"/>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08646622"/>
      </p:ext>
    </p:extLst>
  </p:cSld>
  <p:clrMapOvr>
    <a:masterClrMapping/>
  </p:clrMapOvr>
  <p:hf hdr="0" ftr="0" dt="0"/>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580806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18525334"/>
      </p:ext>
    </p:extLst>
  </p:cSld>
  <p:clrMapOvr>
    <a:masterClrMapping/>
  </p:clrMapOvr>
  <p:hf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29767982"/>
      </p:ext>
    </p:extLst>
  </p:cSld>
  <p:clrMapOvr>
    <a:masterClrMapping/>
  </p:clrMapOvr>
  <p:hf hdr="0" ftr="0" dt="0"/>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25199937"/>
      </p:ext>
    </p:extLst>
  </p:cSld>
  <p:clrMapOvr>
    <a:masterClrMapping/>
  </p:clrMapOvr>
  <p:hf hdr="0" ftr="0" dt="0"/>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69970145"/>
      </p:ext>
    </p:extLst>
  </p:cSld>
  <p:clrMapOvr>
    <a:masterClrMapping/>
  </p:clrMapOvr>
  <p:hf hdr="0" ftr="0" dt="0"/>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429840098"/>
      </p:ext>
    </p:extLst>
  </p:cSld>
  <p:clrMapOvr>
    <a:overrideClrMapping bg1="dk1" tx1="lt1" bg2="dk2" tx2="lt2" accent1="accent1" accent2="accent2" accent3="accent3" accent4="accent4" accent5="accent5" accent6="accent6" hlink="hlink" folHlink="folHlink"/>
  </p:clrMapOvr>
  <p:hf hdr="0" ftr="0" dt="0"/>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378645876"/>
      </p:ext>
    </p:extLst>
  </p:cSld>
  <p:clrMapOvr>
    <a:masterClrMapping/>
  </p:clrMapOvr>
  <p:hf hdr="0" ftr="0" dt="0"/>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69792207"/>
      </p:ext>
    </p:extLst>
  </p:cSld>
  <p:clrMapOvr>
    <a:masterClrMapping/>
  </p:clrMapOvr>
  <p:hf hdr="0" ftr="0" dt="0"/>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4243425787"/>
      </p:ext>
    </p:extLst>
  </p:cSld>
  <p:clrMapOvr>
    <a:overrideClrMapping bg1="lt1" tx1="dk1" bg2="lt2" tx2="dk2" accent1="accent1" accent2="accent2" accent3="accent3" accent4="accent4" accent5="accent5" accent6="accent6" hlink="hlink" folHlink="folHlink"/>
  </p:clrMapOvr>
  <p:hf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32635870"/>
      </p:ext>
    </p:extLst>
  </p:cSld>
  <p:clrMapOvr>
    <a:masterClrMapping/>
  </p:clrMapOvr>
  <p:hf hdr="0" ftr="0" dt="0"/>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32436576"/>
      </p:ext>
    </p:extLst>
  </p:cSld>
  <p:clrMapOvr>
    <a:overrideClrMapping bg1="lt1" tx1="dk1" bg2="lt2" tx2="dk2" accent1="accent1" accent2="accent2" accent3="accent3" accent4="accent4" accent5="accent5" accent6="accent6" hlink="hlink" folHlink="folHlink"/>
  </p:clrMapOvr>
  <p:hf hdr="0" ftr="0" dt="0"/>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6731531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243189828"/>
      </p:ext>
    </p:extLst>
  </p:cSld>
  <p:clrMapOvr>
    <a:masterClrMapping/>
  </p:clrMapOvr>
  <p:hf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894034018"/>
      </p:ext>
    </p:extLst>
  </p:cSld>
  <p:clrMapOvr>
    <a:masterClrMapping/>
  </p:clrMapOvr>
  <p:hf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30993653"/>
      </p:ext>
    </p:extLst>
  </p:cSld>
  <p:clrMapOvr>
    <a:masterClrMapping/>
  </p:clrMapOvr>
  <p:hf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530969631"/>
      </p:ext>
    </p:extLst>
  </p:cSld>
  <p:clrMapOvr>
    <a:masterClrMapping/>
  </p:clrMapOvr>
  <p:hf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56600533"/>
      </p:ext>
    </p:extLst>
  </p:cSld>
  <p:clrMapOvr>
    <a:masterClrMapping/>
  </p:clrMapOvr>
  <p:hf hdr="0" ftr="0" dt="0"/>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4153698315"/>
      </p:ext>
    </p:extLst>
  </p:cSld>
  <p:clrMapOvr>
    <a:overrideClrMapping bg1="dk1" tx1="lt1" bg2="dk2" tx2="lt2" accent1="accent1" accent2="accent2" accent3="accent3" accent4="accent4" accent5="accent5" accent6="accent6" hlink="hlink" folHlink="folHlink"/>
  </p:clrMapOvr>
  <p:hf hdr="0" ftr="0" dt="0"/>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5276409"/>
      </p:ext>
    </p:extLst>
  </p:cSld>
  <p:clrMapOvr>
    <a:masterClrMapping/>
  </p:clrMapOvr>
  <p:hf hdr="0" ftr="0" dt="0"/>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136972494"/>
      </p:ext>
    </p:extLst>
  </p:cSld>
  <p:clrMapOvr>
    <a:masterClrMapping/>
  </p:clrMapOvr>
  <p:hf hdr="0" ftr="0" dt="0"/>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394329358"/>
      </p:ext>
    </p:extLst>
  </p:cSld>
  <p:clrMapOvr>
    <a:overrideClrMapping bg1="lt1" tx1="dk1" bg2="lt2" tx2="dk2" accent1="accent1" accent2="accent2" accent3="accent3" accent4="accent4" accent5="accent5" accent6="accent6" hlink="hlink" folHlink="folHlink"/>
  </p:clrMapOvr>
  <p:hf hdr="0" ftr="0" dt="0"/>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175458250"/>
      </p:ext>
    </p:extLst>
  </p:cSld>
  <p:clrMapOvr>
    <a:masterClrMapping/>
  </p:clrMapOvr>
  <p:hf hdr="0" ftr="0" dt="0"/>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60645644"/>
      </p:ext>
    </p:extLst>
  </p:cSld>
  <p:clrMapOvr>
    <a:overrideClrMapping bg1="lt1" tx1="dk1" bg2="lt2" tx2="dk2" accent1="accent1" accent2="accent2" accent3="accent3" accent4="accent4" accent5="accent5" accent6="accent6" hlink="hlink" folHlink="folHlink"/>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48907515"/>
      </p:ext>
    </p:extLst>
  </p:cSld>
  <p:clrMapOvr>
    <a:masterClrMapping/>
  </p:clrMapOvr>
  <p:hf hdr="0" ftr="0" dt="0"/>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48283275"/>
      </p:ext>
    </p:extLst>
  </p:cSld>
  <p:clrMapOvr>
    <a:masterClrMapping/>
  </p:clrMapOvr>
  <p:hf hdr="0" ftr="0" dt="0"/>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209151170"/>
      </p:ext>
    </p:extLst>
  </p:cSld>
  <p:clrMapOvr>
    <a:masterClrMapping/>
  </p:clrMapOvr>
  <p:hf hdr="0" ftr="0" dt="0"/>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63718437"/>
      </p:ext>
    </p:extLst>
  </p:cSld>
  <p:clrMapOvr>
    <a:masterClrMapping/>
  </p:clrMapOvr>
  <p:hf hdr="0" ftr="0" dt="0"/>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28089856"/>
      </p:ext>
    </p:extLst>
  </p:cSld>
  <p:clrMapOvr>
    <a:masterClrMapping/>
  </p:clrMapOvr>
  <p:hf hdr="0" ftr="0" dt="0"/>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17131352"/>
      </p:ext>
    </p:extLst>
  </p:cSld>
  <p:clrMapOvr>
    <a:masterClrMapping/>
  </p:clrMapOvr>
  <p:hf hdr="0" ftr="0" dt="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43522184"/>
      </p:ext>
    </p:extLst>
  </p:cSld>
  <p:clrMapOvr>
    <a:overrideClrMapping bg1="dk1" tx1="lt1" bg2="dk2" tx2="lt2" accent1="accent1" accent2="accent2" accent3="accent3" accent4="accent4" accent5="accent5" accent6="accent6" hlink="hlink" folHlink="folHlink"/>
  </p:clrMapOvr>
  <p:hf hdr="0" ftr="0" dt="0"/>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30187983"/>
      </p:ext>
    </p:extLst>
  </p:cSld>
  <p:clrMapOvr>
    <a:masterClrMapping/>
  </p:clrMapOvr>
  <p:hf hdr="0" ftr="0" dt="0"/>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66334589"/>
      </p:ext>
    </p:extLst>
  </p:cSld>
  <p:clrMapOvr>
    <a:masterClrMapping/>
  </p:clrMapOvr>
  <p:hf hdr="0" ftr="0" dt="0"/>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3749140425"/>
      </p:ext>
    </p:extLst>
  </p:cSld>
  <p:clrMapOvr>
    <a:overrideClrMapping bg1="lt1" tx1="dk1" bg2="lt2" tx2="dk2" accent1="accent1" accent2="accent2" accent3="accent3" accent4="accent4" accent5="accent5" accent6="accent6" hlink="hlink" folHlink="folHlink"/>
  </p:clrMapOvr>
  <p:hf hdr="0" ftr="0" dt="0"/>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60784879"/>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35360358"/>
      </p:ext>
    </p:extLst>
  </p:cSld>
  <p:clrMapOvr>
    <a:masterClrMapping/>
  </p:clrMapOvr>
  <p:hf hdr="0" ftr="0" dt="0"/>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777884778"/>
      </p:ext>
    </p:extLst>
  </p:cSld>
  <p:clrMapOvr>
    <a:overrideClrMapping bg1="lt1" tx1="dk1" bg2="lt2" tx2="dk2" accent1="accent1" accent2="accent2" accent3="accent3" accent4="accent4" accent5="accent5" accent6="accent6" hlink="hlink" folHlink="folHlink"/>
  </p:clrMapOvr>
  <p:hf hdr="0" ftr="0" dt="0"/>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92916459"/>
      </p:ext>
    </p:extLst>
  </p:cSld>
  <p:clrMapOvr>
    <a:masterClrMapping/>
  </p:clrMapOvr>
  <p:hf hdr="0" ftr="0" dt="0"/>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806498327"/>
      </p:ext>
    </p:extLst>
  </p:cSld>
  <p:clrMapOvr>
    <a:masterClrMapping/>
  </p:clrMapOvr>
  <p:hf hdr="0" ftr="0" dt="0"/>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15520306"/>
      </p:ext>
    </p:extLst>
  </p:cSld>
  <p:clrMapOvr>
    <a:masterClrMapping/>
  </p:clrMapOvr>
  <p:hf hdr="0" ftr="0" dt="0"/>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799347227"/>
      </p:ext>
    </p:extLst>
  </p:cSld>
  <p:clrMapOvr>
    <a:masterClrMapping/>
  </p:clrMapOvr>
  <p:hf hdr="0" ftr="0" dt="0"/>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82823938"/>
      </p:ext>
    </p:extLst>
  </p:cSld>
  <p:clrMapOvr>
    <a:masterClrMapping/>
  </p:clrMapOvr>
  <p:hf hdr="0" ftr="0" dt="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3985822953"/>
      </p:ext>
    </p:extLst>
  </p:cSld>
  <p:clrMapOvr>
    <a:overrideClrMapping bg1="dk1" tx1="lt1" bg2="dk2" tx2="lt2" accent1="accent1" accent2="accent2" accent3="accent3" accent4="accent4" accent5="accent5" accent6="accent6" hlink="hlink" folHlink="folHlink"/>
  </p:clrMapOvr>
  <p:hf hdr="0" ftr="0" dt="0"/>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25750744"/>
      </p:ext>
    </p:extLst>
  </p:cSld>
  <p:clrMapOvr>
    <a:masterClrMapping/>
  </p:clrMapOvr>
  <p:hf hdr="0" ftr="0" dt="0"/>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94311274"/>
      </p:ext>
    </p:extLst>
  </p:cSld>
  <p:clrMapOvr>
    <a:masterClrMapping/>
  </p:clrMapOvr>
  <p:hf hdr="0" ftr="0" dt="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019586409"/>
      </p:ext>
    </p:extLst>
  </p:cSld>
  <p:clrMapOvr>
    <a:overrideClrMapping bg1="lt1" tx1="dk1" bg2="lt2" tx2="dk2" accent1="accent1" accent2="accent2" accent3="accent3" accent4="accent4" accent5="accent5" accent6="accent6" hlink="hlink" folHlink="folHlink"/>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1D8BD707-D9CF-40AE-B4C6-C98DA3205C09}" type="datetimeFigureOut">
              <a:rPr lang="en-US" smtClean="0"/>
              <a:pPr/>
              <a:t>3/1/2021</a:t>
            </a:fld>
            <a:endParaRPr lang="en-US"/>
          </a:p>
        </p:txBody>
      </p:sp>
      <p:sp>
        <p:nvSpPr>
          <p:cNvPr id="5" name="Footer Placeholder 4"/>
          <p:cNvSpPr>
            <a:spLocks noGrp="1"/>
          </p:cNvSpPr>
          <p:nvPr>
            <p:ph type="ftr" sz="quarter" idx="11"/>
          </p:nvPr>
        </p:nvSpPr>
        <p:spPr>
          <a:xfrm>
            <a:off x="457201" y="6481671"/>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596848117"/>
      </p:ext>
    </p:extLst>
  </p:cSld>
  <p:clrMapOvr>
    <a:overrideClrMapping bg1="dk1" tx1="lt1" bg2="dk2" tx2="lt2" accent1="accent1" accent2="accent2" accent3="accent3" accent4="accent4" accent5="accent5" accent6="accent6" hlink="hlink" folHlink="folHlink"/>
  </p:clrMapOvr>
  <p:hf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466475860"/>
      </p:ext>
    </p:extLst>
  </p:cSld>
  <p:clrMapOvr>
    <a:masterClrMapping/>
  </p:clrMapOvr>
  <p:hf hdr="0" ftr="0" dt="0"/>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76988740"/>
      </p:ext>
    </p:extLst>
  </p:cSld>
  <p:clrMapOvr>
    <a:overrideClrMapping bg1="lt1" tx1="dk1" bg2="lt2" tx2="dk2" accent1="accent1" accent2="accent2" accent3="accent3" accent4="accent4" accent5="accent5" accent6="accent6" hlink="hlink" folHlink="folHlink"/>
  </p:clrMapOvr>
  <p:hf hdr="0" ftr="0" dt="0"/>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048346855"/>
      </p:ext>
    </p:extLst>
  </p:cSld>
  <p:clrMapOvr>
    <a:masterClrMapping/>
  </p:clrMapOvr>
  <p:hf hdr="0" ftr="0" dt="0"/>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92638135"/>
      </p:ext>
    </p:extLst>
  </p:cSld>
  <p:clrMapOvr>
    <a:masterClrMapping/>
  </p:clrMapOvr>
  <p:hf hdr="0" ftr="0" dt="0"/>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74220793"/>
      </p:ext>
    </p:extLst>
  </p:cSld>
  <p:clrMapOvr>
    <a:masterClrMapping/>
  </p:clrMapOvr>
  <p:hf hdr="0" ftr="0" dt="0"/>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83846270"/>
      </p:ext>
    </p:extLst>
  </p:cSld>
  <p:clrMapOvr>
    <a:masterClrMapping/>
  </p:clrMapOvr>
  <p:hf hdr="0" ftr="0" dt="0"/>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518562614"/>
      </p:ext>
    </p:extLst>
  </p:cSld>
  <p:clrMapOvr>
    <a:masterClrMapping/>
  </p:clrMapOvr>
  <p:hf hdr="0" ftr="0" dt="0"/>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394151218"/>
      </p:ext>
    </p:extLst>
  </p:cSld>
  <p:clrMapOvr>
    <a:overrideClrMapping bg1="dk1" tx1="lt1" bg2="dk2" tx2="lt2" accent1="accent1" accent2="accent2" accent3="accent3" accent4="accent4" accent5="accent5" accent6="accent6" hlink="hlink" folHlink="folHlink"/>
  </p:clrMapOvr>
  <p:hf hdr="0" ftr="0" dt="0"/>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62313452"/>
      </p:ext>
    </p:extLst>
  </p:cSld>
  <p:clrMapOvr>
    <a:masterClrMapping/>
  </p:clrMapOvr>
  <p:hf hdr="0" ftr="0" dt="0"/>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4329415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912315988"/>
      </p:ext>
    </p:extLst>
  </p:cSld>
  <p:clrMapOvr>
    <a:masterClrMapping/>
  </p:clrMapOvr>
  <p:hf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4041130632"/>
      </p:ext>
    </p:extLst>
  </p:cSld>
  <p:clrMapOvr>
    <a:overrideClrMapping bg1="lt1" tx1="dk1" bg2="lt2" tx2="dk2" accent1="accent1" accent2="accent2" accent3="accent3" accent4="accent4" accent5="accent5" accent6="accent6" hlink="hlink" folHlink="folHlink"/>
  </p:clrMapOvr>
  <p:hf hdr="0" ftr="0" dt="0"/>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538445285"/>
      </p:ext>
    </p:extLst>
  </p:cSld>
  <p:clrMapOvr>
    <a:masterClrMapping/>
  </p:clrMapOvr>
  <p:hf hdr="0" ftr="0" dt="0"/>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588795684"/>
      </p:ext>
    </p:extLst>
  </p:cSld>
  <p:clrMapOvr>
    <a:overrideClrMapping bg1="lt1" tx1="dk1" bg2="lt2" tx2="dk2" accent1="accent1" accent2="accent2" accent3="accent3" accent4="accent4" accent5="accent5" accent6="accent6" hlink="hlink" folHlink="folHlink"/>
  </p:clrMapOvr>
  <p:hf hdr="0" ftr="0" dt="0"/>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53052781"/>
      </p:ext>
    </p:extLst>
  </p:cSld>
  <p:clrMapOvr>
    <a:masterClrMapping/>
  </p:clrMapOvr>
  <p:hf hdr="0" ftr="0" dt="0"/>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17149010"/>
      </p:ext>
    </p:extLst>
  </p:cSld>
  <p:clrMapOvr>
    <a:masterClrMapping/>
  </p:clrMapOvr>
  <p:hf hdr="0" ftr="0" dt="0"/>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08477453"/>
      </p:ext>
    </p:extLst>
  </p:cSld>
  <p:clrMapOvr>
    <a:masterClrMapping/>
  </p:clrMapOvr>
  <p:hf hdr="0" ftr="0" dt="0"/>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93318014"/>
      </p:ext>
    </p:extLst>
  </p:cSld>
  <p:clrMapOvr>
    <a:masterClrMapping/>
  </p:clrMapOvr>
  <p:hf hdr="0" ftr="0" dt="0"/>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15905431"/>
      </p:ext>
    </p:extLst>
  </p:cSld>
  <p:clrMapOvr>
    <a:masterClrMapping/>
  </p:clrMapOvr>
  <p:hf hdr="0" ftr="0" dt="0"/>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807085160"/>
      </p:ext>
    </p:extLst>
  </p:cSld>
  <p:clrMapOvr>
    <a:overrideClrMapping bg1="dk1" tx1="lt1" bg2="dk2" tx2="lt2" accent1="accent1" accent2="accent2" accent3="accent3" accent4="accent4" accent5="accent5" accent6="accent6" hlink="hlink" folHlink="folHlink"/>
  </p:clrMapOvr>
  <p:hf hdr="0" ftr="0" dt="0"/>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09804062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63197810"/>
      </p:ext>
    </p:extLst>
  </p:cSld>
  <p:clrMapOvr>
    <a:masterClrMapping/>
  </p:clrMapOvr>
  <p:hf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011801"/>
      </p:ext>
    </p:extLst>
  </p:cSld>
  <p:clrMapOvr>
    <a:masterClrMapping/>
  </p:clrMapOvr>
  <p:hf hdr="0" ftr="0" dt="0"/>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378693563"/>
      </p:ext>
    </p:extLst>
  </p:cSld>
  <p:clrMapOvr>
    <a:overrideClrMapping bg1="lt1" tx1="dk1" bg2="lt2" tx2="dk2" accent1="accent1" accent2="accent2" accent3="accent3" accent4="accent4" accent5="accent5" accent6="accent6" hlink="hlink" folHlink="folHlink"/>
  </p:clrMapOvr>
  <p:hf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69530457"/>
      </p:ext>
    </p:extLst>
  </p:cSld>
  <p:clrMapOvr>
    <a:masterClrMapping/>
  </p:clrMapOvr>
  <p:hf hdr="0" ftr="0" dt="0"/>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04725126"/>
      </p:ext>
    </p:extLst>
  </p:cSld>
  <p:clrMapOvr>
    <a:overrideClrMapping bg1="lt1" tx1="dk1" bg2="lt2" tx2="dk2" accent1="accent1" accent2="accent2" accent3="accent3" accent4="accent4" accent5="accent5" accent6="accent6" hlink="hlink" folHlink="folHlink"/>
  </p:clrMapOvr>
  <p:hf hdr="0" ftr="0" dt="0"/>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32352301"/>
      </p:ext>
    </p:extLst>
  </p:cSld>
  <p:clrMapOvr>
    <a:masterClrMapping/>
  </p:clrMapOvr>
  <p:hf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6432085"/>
      </p:ext>
    </p:extLst>
  </p:cSld>
  <p:clrMapOvr>
    <a:masterClrMapping/>
  </p:clrMapOvr>
  <p:hf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87195695"/>
      </p:ext>
    </p:extLst>
  </p:cSld>
  <p:clrMapOvr>
    <a:masterClrMapping/>
  </p:clrMapOvr>
  <p:hf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930271716"/>
      </p:ext>
    </p:extLst>
  </p:cSld>
  <p:clrMapOvr>
    <a:masterClrMapping/>
  </p:clrMapOvr>
  <p:hf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52392451"/>
      </p:ext>
    </p:extLst>
  </p:cSld>
  <p:clrMapOvr>
    <a:masterClrMapping/>
  </p:clrMapOvr>
  <p:hf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3194979624"/>
      </p:ext>
    </p:extLst>
  </p:cSld>
  <p:clrMapOvr>
    <a:overrideClrMapping bg1="dk1" tx1="lt1" bg2="dk2" tx2="lt2" accent1="accent1" accent2="accent2" accent3="accent3" accent4="accent4" accent5="accent5" accent6="accent6" hlink="hlink" folHlink="folHlink"/>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256434247"/>
      </p:ext>
    </p:extLst>
  </p:cSld>
  <p:clrMapOvr>
    <a:overrideClrMapping bg1="lt1" tx1="dk1" bg2="lt2" tx2="dk2" accent1="accent1" accent2="accent2" accent3="accent3" accent4="accent4" accent5="accent5" accent6="accent6" hlink="hlink" folHlink="folHlink"/>
  </p:clrMapOvr>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33786521"/>
      </p:ext>
    </p:extLst>
  </p:cSld>
  <p:clrMapOvr>
    <a:masterClrMapping/>
  </p:clrMapOvr>
  <p:hf hdr="0" ftr="0" dt="0"/>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73898885"/>
      </p:ext>
    </p:extLst>
  </p:cSld>
  <p:clrMapOvr>
    <a:masterClrMapping/>
  </p:clrMapOvr>
  <p:hf hdr="0" ftr="0" dt="0"/>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4259456408"/>
      </p:ext>
    </p:extLst>
  </p:cSld>
  <p:clrMapOvr>
    <a:overrideClrMapping bg1="lt1" tx1="dk1" bg2="lt2" tx2="dk2" accent1="accent1" accent2="accent2" accent3="accent3" accent4="accent4" accent5="accent5" accent6="accent6" hlink="hlink" folHlink="folHlink"/>
  </p:clrMapOvr>
  <p:hf hdr="0" ftr="0" dt="0"/>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63427640"/>
      </p:ext>
    </p:extLst>
  </p:cSld>
  <p:clrMapOvr>
    <a:masterClrMapping/>
  </p:clrMapOvr>
  <p:hf hdr="0" ftr="0" dt="0"/>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54517401"/>
      </p:ext>
    </p:extLst>
  </p:cSld>
  <p:clrMapOvr>
    <a:overrideClrMapping bg1="lt1" tx1="dk1" bg2="lt2" tx2="dk2" accent1="accent1" accent2="accent2" accent3="accent3" accent4="accent4" accent5="accent5" accent6="accent6" hlink="hlink" folHlink="folHlink"/>
  </p:clrMapOvr>
  <p:hf hdr="0" ftr="0" dt="0"/>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23058089"/>
      </p:ext>
    </p:extLst>
  </p:cSld>
  <p:clrMapOvr>
    <a:masterClrMapping/>
  </p:clrMapOvr>
  <p:hf hdr="0" ftr="0" dt="0"/>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14239843"/>
      </p:ext>
    </p:extLst>
  </p:cSld>
  <p:clrMapOvr>
    <a:masterClrMapping/>
  </p:clrMapOvr>
  <p:hf hdr="0" ftr="0" dt="0"/>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196062621"/>
      </p:ext>
    </p:extLst>
  </p:cSld>
  <p:clrMapOvr>
    <a:masterClrMapping/>
  </p:clrMapOvr>
  <p:hf hdr="0" ftr="0" dt="0"/>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97779427"/>
      </p:ext>
    </p:extLst>
  </p:cSld>
  <p:clrMapOvr>
    <a:masterClrMapping/>
  </p:clrMapOvr>
  <p:hf hdr="0" ftr="0" dt="0"/>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32594421"/>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227618300"/>
      </p:ext>
    </p:extLst>
  </p:cSld>
  <p:clrMapOvr>
    <a:masterClrMapping/>
  </p:clrMapOvr>
  <p:hf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860346064"/>
      </p:ext>
    </p:extLst>
  </p:cSld>
  <p:clrMapOvr>
    <a:overrideClrMapping bg1="dk1" tx1="lt1" bg2="dk2" tx2="lt2" accent1="accent1" accent2="accent2" accent3="accent3" accent4="accent4" accent5="accent5" accent6="accent6" hlink="hlink" folHlink="folHlink"/>
  </p:clrMapOvr>
  <p:hf hdr="0" ftr="0" dt="0"/>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137263782"/>
      </p:ext>
    </p:extLst>
  </p:cSld>
  <p:clrMapOvr>
    <a:masterClrMapping/>
  </p:clrMapOvr>
  <p:hf hdr="0" ftr="0" dt="0"/>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076239163"/>
      </p:ext>
    </p:extLst>
  </p:cSld>
  <p:clrMapOvr>
    <a:masterClrMapping/>
  </p:clrMapOvr>
  <p:hf hdr="0" ftr="0" dt="0"/>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2705369943"/>
      </p:ext>
    </p:extLst>
  </p:cSld>
  <p:clrMapOvr>
    <a:overrideClrMapping bg1="lt1" tx1="dk1" bg2="lt2" tx2="dk2" accent1="accent1" accent2="accent2" accent3="accent3" accent4="accent4" accent5="accent5" accent6="accent6" hlink="hlink" folHlink="folHlink"/>
  </p:clrMapOvr>
  <p:hf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715903600"/>
      </p:ext>
    </p:extLst>
  </p:cSld>
  <p:clrMapOvr>
    <a:masterClrMapping/>
  </p:clrMapOvr>
  <p:hf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171934479"/>
      </p:ext>
    </p:extLst>
  </p:cSld>
  <p:clrMapOvr>
    <a:overrideClrMapping bg1="lt1" tx1="dk1" bg2="lt2" tx2="dk2" accent1="accent1" accent2="accent2" accent3="accent3" accent4="accent4" accent5="accent5" accent6="accent6" hlink="hlink" folHlink="folHlink"/>
  </p:clrMapOvr>
  <p:hf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15333338"/>
      </p:ext>
    </p:extLst>
  </p:cSld>
  <p:clrMapOvr>
    <a:masterClrMapping/>
  </p:clrMapOvr>
  <p:hf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001207032"/>
      </p:ext>
    </p:extLst>
  </p:cSld>
  <p:clrMapOvr>
    <a:masterClrMapping/>
  </p:clrMapOvr>
  <p:hf hdr="0" ftr="0" dt="0"/>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34495473"/>
      </p:ext>
    </p:extLst>
  </p:cSld>
  <p:clrMapOvr>
    <a:masterClrMapping/>
  </p:clrMapOvr>
  <p:hf hdr="0" ftr="0" dt="0"/>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79163329"/>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764520075"/>
      </p:ext>
    </p:extLst>
  </p:cSld>
  <p:clrMapOvr>
    <a:overrideClrMapping bg1="lt1" tx1="dk1" bg2="lt2" tx2="dk2" accent1="accent1" accent2="accent2" accent3="accent3" accent4="accent4" accent5="accent5" accent6="accent6" hlink="hlink" folHlink="folHlink"/>
  </p:clrMapOvr>
  <p:hf hdr="0" ftr="0" dt="0"/>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021611160"/>
      </p:ext>
    </p:extLst>
  </p:cSld>
  <p:clrMapOvr>
    <a:masterClrMapping/>
  </p:clrMapOvr>
  <p:hf hdr="0" ftr="0" dt="0"/>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4018778395"/>
      </p:ext>
    </p:extLst>
  </p:cSld>
  <p:clrMapOvr>
    <a:overrideClrMapping bg1="dk1" tx1="lt1" bg2="dk2" tx2="lt2" accent1="accent1" accent2="accent2" accent3="accent3" accent4="accent4" accent5="accent5" accent6="accent6" hlink="hlink" folHlink="folHlink"/>
  </p:clrMapOvr>
  <p:hf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42443590"/>
      </p:ext>
    </p:extLst>
  </p:cSld>
  <p:clrMapOvr>
    <a:masterClrMapping/>
  </p:clrMapOvr>
  <p:hf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57695081"/>
      </p:ext>
    </p:extLst>
  </p:cSld>
  <p:clrMapOvr>
    <a:masterClrMapping/>
  </p:clrMapOvr>
  <p:hf hdr="0" ftr="0" dt="0"/>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221744069"/>
      </p:ext>
    </p:extLst>
  </p:cSld>
  <p:clrMapOvr>
    <a:overrideClrMapping bg1="lt1" tx1="dk1" bg2="lt2" tx2="dk2" accent1="accent1" accent2="accent2" accent3="accent3" accent4="accent4" accent5="accent5" accent6="accent6" hlink="hlink" folHlink="folHlink"/>
  </p:clrMapOvr>
  <p:hf hdr="0" ftr="0" dt="0"/>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227006658"/>
      </p:ext>
    </p:extLst>
  </p:cSld>
  <p:clrMapOvr>
    <a:masterClrMapping/>
  </p:clrMapOvr>
  <p:hf hdr="0" ftr="0" dt="0"/>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08217391"/>
      </p:ext>
    </p:extLst>
  </p:cSld>
  <p:clrMapOvr>
    <a:overrideClrMapping bg1="lt1" tx1="dk1" bg2="lt2" tx2="dk2" accent1="accent1" accent2="accent2" accent3="accent3" accent4="accent4" accent5="accent5" accent6="accent6" hlink="hlink" folHlink="folHlink"/>
  </p:clrMapOvr>
  <p:hf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144282377"/>
      </p:ext>
    </p:extLst>
  </p:cSld>
  <p:clrMapOvr>
    <a:masterClrMapping/>
  </p:clrMapOvr>
  <p:hf hdr="0" ftr="0" dt="0"/>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6115424"/>
      </p:ext>
    </p:extLst>
  </p:cSld>
  <p:clrMapOvr>
    <a:masterClrMapping/>
  </p:clrMapOvr>
  <p:hf hdr="0" ftr="0" dt="0"/>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5805348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789816873"/>
      </p:ext>
    </p:extLst>
  </p:cSld>
  <p:clrMapOvr>
    <a:masterClrMapping/>
  </p:clrMapOvr>
  <p:hf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29663066"/>
      </p:ext>
    </p:extLst>
  </p:cSld>
  <p:clrMapOvr>
    <a:masterClrMapping/>
  </p:clrMapOvr>
  <p:hf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44823399"/>
      </p:ext>
    </p:extLst>
  </p:cSld>
  <p:clrMapOvr>
    <a:masterClrMapping/>
  </p:clrMapOvr>
  <p:hf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657595191"/>
      </p:ext>
    </p:extLst>
  </p:cSld>
  <p:clrMapOvr>
    <a:overrideClrMapping bg1="dk1" tx1="lt1" bg2="dk2" tx2="lt2" accent1="accent1" accent2="accent2" accent3="accent3" accent4="accent4" accent5="accent5" accent6="accent6" hlink="hlink" folHlink="folHlink"/>
  </p:clrMapOvr>
  <p:hf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560303042"/>
      </p:ext>
    </p:extLst>
  </p:cSld>
  <p:clrMapOvr>
    <a:masterClrMapping/>
  </p:clrMapOvr>
  <p:hf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242858009"/>
      </p:ext>
    </p:extLst>
  </p:cSld>
  <p:clrMapOvr>
    <a:masterClrMapping/>
  </p:clrMapOvr>
  <p:hf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042899301"/>
      </p:ext>
    </p:extLst>
  </p:cSld>
  <p:clrMapOvr>
    <a:overrideClrMapping bg1="lt1" tx1="dk1" bg2="lt2" tx2="dk2" accent1="accent1" accent2="accent2" accent3="accent3" accent4="accent4" accent5="accent5" accent6="accent6" hlink="hlink" folHlink="folHlink"/>
  </p:clrMapOvr>
  <p:hf hdr="0" ftr="0" dt="0"/>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4689264"/>
      </p:ext>
    </p:extLst>
  </p:cSld>
  <p:clrMapOvr>
    <a:masterClrMapping/>
  </p:clrMapOvr>
  <p:hf hdr="0" ftr="0" dt="0"/>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224191298"/>
      </p:ext>
    </p:extLst>
  </p:cSld>
  <p:clrMapOvr>
    <a:overrideClrMapping bg1="lt1" tx1="dk1" bg2="lt2" tx2="dk2" accent1="accent1" accent2="accent2" accent3="accent3" accent4="accent4" accent5="accent5" accent6="accent6" hlink="hlink" folHlink="folHlink"/>
  </p:clrMapOvr>
  <p:hf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35420358"/>
      </p:ext>
    </p:extLst>
  </p:cSld>
  <p:clrMapOvr>
    <a:masterClrMapping/>
  </p:clrMapOvr>
  <p:hf hdr="0" ftr="0" dt="0"/>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6888791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06618661"/>
      </p:ext>
    </p:extLst>
  </p:cSld>
  <p:clrMapOvr>
    <a:masterClrMapping/>
  </p:clrMapOvr>
  <p:hf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55656464"/>
      </p:ext>
    </p:extLst>
  </p:cSld>
  <p:clrMapOvr>
    <a:masterClrMapping/>
  </p:clrMapOvr>
  <p:hf hdr="0" ftr="0" dt="0"/>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13229226"/>
      </p:ext>
    </p:extLst>
  </p:cSld>
  <p:clrMapOvr>
    <a:masterClrMapping/>
  </p:clrMapOvr>
  <p:hf hdr="0" ftr="0" dt="0"/>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77408317"/>
      </p:ext>
    </p:extLst>
  </p:cSld>
  <p:clrMapOvr>
    <a:masterClrMapping/>
  </p:clrMapOvr>
  <p:hf hdr="0" ftr="0" dt="0"/>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586293936"/>
      </p:ext>
    </p:extLst>
  </p:cSld>
  <p:clrMapOvr>
    <a:overrideClrMapping bg1="dk1" tx1="lt1" bg2="dk2" tx2="lt2" accent1="accent1" accent2="accent2" accent3="accent3" accent4="accent4" accent5="accent5" accent6="accent6" hlink="hlink" folHlink="folHlink"/>
  </p:clrMapOvr>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65528650"/>
      </p:ext>
    </p:extLst>
  </p:cSld>
  <p:clrMapOvr>
    <a:masterClrMapping/>
  </p:clrMapOvr>
  <p:hf hdr="0" ftr="0" dt="0"/>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558359781"/>
      </p:ext>
    </p:extLst>
  </p:cSld>
  <p:clrMapOvr>
    <a:masterClrMapping/>
  </p:clrMapOvr>
  <p:hf hdr="0" ftr="0" dt="0"/>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235093643"/>
      </p:ext>
    </p:extLst>
  </p:cSld>
  <p:clrMapOvr>
    <a:overrideClrMapping bg1="lt1" tx1="dk1" bg2="lt2" tx2="dk2" accent1="accent1" accent2="accent2" accent3="accent3" accent4="accent4" accent5="accent5" accent6="accent6" hlink="hlink" folHlink="folHlink"/>
  </p:clrMapOvr>
  <p:hf hdr="0" ftr="0" dt="0"/>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58169604"/>
      </p:ext>
    </p:extLst>
  </p:cSld>
  <p:clrMapOvr>
    <a:masterClrMapping/>
  </p:clrMapOvr>
  <p:hf hdr="0" ftr="0" dt="0"/>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32836098"/>
      </p:ext>
    </p:extLst>
  </p:cSld>
  <p:clrMapOvr>
    <a:overrideClrMapping bg1="lt1" tx1="dk1" bg2="lt2" tx2="dk2" accent1="accent1" accent2="accent2" accent3="accent3" accent4="accent4" accent5="accent5" accent6="accent6" hlink="hlink" folHlink="folHlink"/>
  </p:clrMapOvr>
  <p:hf hdr="0" ftr="0" dt="0"/>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051612372"/>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92627831"/>
      </p:ext>
    </p:extLst>
  </p:cSld>
  <p:clrMapOvr>
    <a:masterClrMapping/>
  </p:clrMapOvr>
  <p:hf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48761600"/>
      </p:ext>
    </p:extLst>
  </p:cSld>
  <p:clrMapOvr>
    <a:masterClrMapping/>
  </p:clrMapOvr>
  <p:hf hdr="0" ftr="0" dt="0"/>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961379599"/>
      </p:ext>
    </p:extLst>
  </p:cSld>
  <p:clrMapOvr>
    <a:masterClrMapping/>
  </p:clrMapOvr>
  <p:hf hdr="0" ftr="0" dt="0"/>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9750444"/>
      </p:ext>
    </p:extLst>
  </p:cSld>
  <p:clrMapOvr>
    <a:masterClrMapping/>
  </p:clrMapOvr>
  <p:hf hdr="0" ftr="0" dt="0"/>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171627"/>
      </p:ext>
    </p:extLst>
  </p:cSld>
  <p:clrMapOvr>
    <a:masterClrMapping/>
  </p:clrMapOvr>
  <p:hf hdr="0" ftr="0" dt="0"/>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286133477"/>
      </p:ext>
    </p:extLst>
  </p:cSld>
  <p:clrMapOvr>
    <a:overrideClrMapping bg1="dk1" tx1="lt1" bg2="dk2" tx2="lt2" accent1="accent1" accent2="accent2" accent3="accent3" accent4="accent4" accent5="accent5" accent6="accent6" hlink="hlink" folHlink="folHlink"/>
  </p:clrMapOvr>
  <p:hf hdr="0" ftr="0" dt="0"/>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51523081"/>
      </p:ext>
    </p:extLst>
  </p:cSld>
  <p:clrMapOvr>
    <a:masterClrMapping/>
  </p:clrMapOvr>
  <p:hf hdr="0" ftr="0" dt="0"/>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27525041"/>
      </p:ext>
    </p:extLst>
  </p:cSld>
  <p:clrMapOvr>
    <a:masterClrMapping/>
  </p:clrMapOvr>
  <p:hf hdr="0" ftr="0" dt="0"/>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3673061799"/>
      </p:ext>
    </p:extLst>
  </p:cSld>
  <p:clrMapOvr>
    <a:overrideClrMapping bg1="lt1" tx1="dk1" bg2="lt2" tx2="dk2" accent1="accent1" accent2="accent2" accent3="accent3" accent4="accent4" accent5="accent5" accent6="accent6" hlink="hlink" folHlink="folHlink"/>
  </p:clrMapOvr>
  <p:hf hdr="0" ftr="0" dt="0"/>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67384303"/>
      </p:ext>
    </p:extLst>
  </p:cSld>
  <p:clrMapOvr>
    <a:masterClrMapping/>
  </p:clrMapOvr>
  <p:hf hdr="0" ftr="0" dt="0"/>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91224097"/>
      </p:ext>
    </p:extLst>
  </p:cSld>
  <p:clrMapOvr>
    <a:overrideClrMapping bg1="lt1" tx1="dk1" bg2="lt2" tx2="dk2" accent1="accent1" accent2="accent2" accent3="accent3" accent4="accent4" accent5="accent5" accent6="accent6" hlink="hlink" folHlink="folHlink"/>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12026413"/>
      </p:ext>
    </p:extLst>
  </p:cSld>
  <p:clrMapOvr>
    <a:masterClrMapping/>
  </p:clrMapOvr>
  <p:hf hdr="0" ftr="0" dt="0"/>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45307537"/>
      </p:ext>
    </p:extLst>
  </p:cSld>
  <p:clrMapOvr>
    <a:masterClrMapping/>
  </p:clrMapOvr>
  <p:hf hdr="0" ftr="0" dt="0"/>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12715992"/>
      </p:ext>
    </p:extLst>
  </p:cSld>
  <p:clrMapOvr>
    <a:masterClrMapping/>
  </p:clrMapOvr>
  <p:hf hdr="0" ftr="0" dt="0"/>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20494120"/>
      </p:ext>
    </p:extLst>
  </p:cSld>
  <p:clrMapOvr>
    <a:masterClrMapping/>
  </p:clrMapOvr>
  <p:hf hdr="0" ftr="0" dt="0"/>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98838592"/>
      </p:ext>
    </p:extLst>
  </p:cSld>
  <p:clrMapOvr>
    <a:masterClrMapping/>
  </p:clrMapOvr>
  <p:hf hdr="0" ftr="0" dt="0"/>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5002252"/>
      </p:ext>
    </p:extLst>
  </p:cSld>
  <p:clrMapOvr>
    <a:masterClrMapping/>
  </p:clrMapOvr>
  <p:hf hdr="0" ftr="0" dt="0"/>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331908854"/>
      </p:ext>
    </p:extLst>
  </p:cSld>
  <p:clrMapOvr>
    <a:overrideClrMapping bg1="dk1" tx1="lt1" bg2="dk2" tx2="lt2" accent1="accent1" accent2="accent2" accent3="accent3" accent4="accent4" accent5="accent5" accent6="accent6" hlink="hlink" folHlink="folHlink"/>
  </p:clrMapOvr>
  <p:hf hdr="0" ftr="0" dt="0"/>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48938102"/>
      </p:ext>
    </p:extLst>
  </p:cSld>
  <p:clrMapOvr>
    <a:masterClrMapping/>
  </p:clrMapOvr>
  <p:hf hdr="0" ftr="0" dt="0"/>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7990178"/>
      </p:ext>
    </p:extLst>
  </p:cSld>
  <p:clrMapOvr>
    <a:masterClrMapping/>
  </p:clrMapOvr>
  <p:hf hdr="0" ftr="0" dt="0"/>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3269694572"/>
      </p:ext>
    </p:extLst>
  </p:cSld>
  <p:clrMapOvr>
    <a:overrideClrMapping bg1="lt1" tx1="dk1" bg2="lt2" tx2="dk2" accent1="accent1" accent2="accent2" accent3="accent3" accent4="accent4" accent5="accent5" accent6="accent6" hlink="hlink" folHlink="folHlink"/>
  </p:clrMapOvr>
  <p:hf hdr="0" ftr="0" dt="0"/>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96242409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6" y="7736"/>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704" y="30949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1D8BD707-D9CF-40AE-B4C6-C98DA3205C09}" type="datetimeFigureOut">
              <a:rPr lang="en-US" smtClean="0"/>
              <a:pPr/>
              <a:t>3/1/2021</a:t>
            </a:fld>
            <a:endParaRPr lang="en-US"/>
          </a:p>
        </p:txBody>
      </p:sp>
      <p:sp>
        <p:nvSpPr>
          <p:cNvPr id="5" name="Footer Placeholder 4"/>
          <p:cNvSpPr>
            <a:spLocks noGrp="1"/>
          </p:cNvSpPr>
          <p:nvPr>
            <p:ph type="ftr" sz="quarter" idx="11"/>
          </p:nvPr>
        </p:nvSpPr>
        <p:spPr>
          <a:xfrm>
            <a:off x="2619376" y="6481671"/>
            <a:ext cx="4260056" cy="300831"/>
          </a:xfrm>
        </p:spPr>
        <p:txBody>
          <a:bodyPr/>
          <a:lstStyle/>
          <a:p>
            <a:endParaRPr lang="en-US"/>
          </a:p>
        </p:txBody>
      </p:sp>
      <p:sp>
        <p:nvSpPr>
          <p:cNvPr id="6" name="Slide Number Placeholder 5"/>
          <p:cNvSpPr>
            <a:spLocks noGrp="1"/>
          </p:cNvSpPr>
          <p:nvPr>
            <p:ph type="sldNum" sz="quarter" idx="12"/>
          </p:nvPr>
        </p:nvSpPr>
        <p:spPr>
          <a:xfrm>
            <a:off x="8451056" y="809625"/>
            <a:ext cx="502920" cy="300831"/>
          </a:xfrm>
        </p:spPr>
        <p:txBody>
          <a:bodyPr/>
          <a:lstStyle/>
          <a:p>
            <a:fld id="{B6F15528-21DE-4FAA-801E-634DDDAF4B2B}" type="slidenum">
              <a:rPr lang="en-US" smtClean="0"/>
              <a:pPr/>
              <a:t>‹#›</a:t>
            </a:fld>
            <a:endParaRPr lang="en-US"/>
          </a:p>
        </p:txBody>
      </p:sp>
      <p:cxnSp>
        <p:nvCxnSpPr>
          <p:cNvPr id="11" name="Straight Connector 10"/>
          <p:cNvCxnSpPr/>
          <p:nvPr/>
        </p:nvCxnSpPr>
        <p:spPr>
          <a:xfrm rot="10800000">
            <a:off x="6469145"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7"/>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6"/>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32267795"/>
      </p:ext>
    </p:extLst>
  </p:cSld>
  <p:clrMapOvr>
    <a:masterClrMapping/>
  </p:clrMapOvr>
  <p:hf hdr="0" ftr="0" dt="0"/>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09528012"/>
      </p:ext>
    </p:extLst>
  </p:cSld>
  <p:clrMapOvr>
    <a:overrideClrMapping bg1="lt1" tx1="dk1" bg2="lt2" tx2="dk2" accent1="accent1" accent2="accent2" accent3="accent3" accent4="accent4" accent5="accent5" accent6="accent6" hlink="hlink" folHlink="folHlink"/>
  </p:clrMapOvr>
  <p:hf hdr="0" ftr="0" dt="0"/>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68611183"/>
      </p:ext>
    </p:extLst>
  </p:cSld>
  <p:clrMapOvr>
    <a:masterClrMapping/>
  </p:clrMapOvr>
  <p:hf hdr="0" ftr="0" dt="0"/>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986300840"/>
      </p:ext>
    </p:extLst>
  </p:cSld>
  <p:clrMapOvr>
    <a:masterClrMapping/>
  </p:clrMapOvr>
  <p:hf hdr="0" ftr="0" dt="0"/>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797431610"/>
      </p:ext>
    </p:extLst>
  </p:cSld>
  <p:clrMapOvr>
    <a:masterClrMapping/>
  </p:clrMapOvr>
  <p:hf hdr="0" ftr="0" dt="0"/>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268979820"/>
      </p:ext>
    </p:extLst>
  </p:cSld>
  <p:clrMapOvr>
    <a:masterClrMapping/>
  </p:clrMapOvr>
  <p:hf hdr="0" ftr="0" dt="0"/>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09311581"/>
      </p:ext>
    </p:extLst>
  </p:cSld>
  <p:clrMapOvr>
    <a:masterClrMapping/>
  </p:clrMapOvr>
  <p:hf hdr="0" ftr="0" dt="0"/>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4065482925"/>
      </p:ext>
    </p:extLst>
  </p:cSld>
  <p:clrMapOvr>
    <a:overrideClrMapping bg1="dk1" tx1="lt1" bg2="dk2" tx2="lt2" accent1="accent1" accent2="accent2" accent3="accent3" accent4="accent4" accent5="accent5" accent6="accent6" hlink="hlink" folHlink="folHlink"/>
  </p:clrMapOvr>
  <p:hf hdr="0" ftr="0" dt="0"/>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68375080"/>
      </p:ext>
    </p:extLst>
  </p:cSld>
  <p:clrMapOvr>
    <a:masterClrMapping/>
  </p:clrMapOvr>
  <p:hf hdr="0" ftr="0" dt="0"/>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16902188"/>
      </p:ext>
    </p:extLst>
  </p:cSld>
  <p:clrMapOvr>
    <a:masterClrMapping/>
  </p:clrMapOvr>
  <p:hf hdr="0" ftr="0" dt="0"/>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3475080485"/>
      </p:ext>
    </p:extLst>
  </p:cSld>
  <p:clrMapOvr>
    <a:overrideClrMapping bg1="lt1" tx1="dk1" bg2="lt2" tx2="dk2" accent1="accent1" accent2="accent2" accent3="accent3" accent4="accent4" accent5="accent5" accent6="accent6" hlink="hlink" folHlink="folHlink"/>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4249086349"/>
      </p:ext>
    </p:extLst>
  </p:cSld>
  <p:clrMapOvr>
    <a:overrideClrMapping bg1="dk1" tx1="lt1" bg2="dk2" tx2="lt2" accent1="accent1" accent2="accent2" accent3="accent3" accent4="accent4" accent5="accent5" accent6="accent6" hlink="hlink" folHlink="folHlink"/>
  </p:clrMapOvr>
  <p:hf hdr="0" ftr="0" dt="0"/>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280061276"/>
      </p:ext>
    </p:extLst>
  </p:cSld>
  <p:clrMapOvr>
    <a:masterClrMapping/>
  </p:clrMapOvr>
  <p:hf hdr="0" ftr="0" dt="0"/>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29896034"/>
      </p:ext>
    </p:extLst>
  </p:cSld>
  <p:clrMapOvr>
    <a:overrideClrMapping bg1="lt1" tx1="dk1" bg2="lt2" tx2="dk2" accent1="accent1" accent2="accent2" accent3="accent3" accent4="accent4" accent5="accent5" accent6="accent6" hlink="hlink" folHlink="folHlink"/>
  </p:clrMapOvr>
  <p:hf hdr="0" ftr="0" dt="0"/>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63937241"/>
      </p:ext>
    </p:extLst>
  </p:cSld>
  <p:clrMapOvr>
    <a:masterClrMapping/>
  </p:clrMapOvr>
  <p:hf hdr="0" ftr="0" dt="0"/>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8998180"/>
      </p:ext>
    </p:extLst>
  </p:cSld>
  <p:clrMapOvr>
    <a:masterClrMapping/>
  </p:clrMapOvr>
  <p:hf hdr="0" ftr="0" dt="0"/>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20379180"/>
      </p:ext>
    </p:extLst>
  </p:cSld>
  <p:clrMapOvr>
    <a:masterClrMapping/>
  </p:clrMapOvr>
  <p:hf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1623"/>
      </p:ext>
    </p:extLst>
  </p:cSld>
  <p:clrMapOvr>
    <a:masterClrMapping/>
  </p:clrMapOvr>
  <p:hf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89573952"/>
      </p:ext>
    </p:extLst>
  </p:cSld>
  <p:clrMapOvr>
    <a:masterClrMapping/>
  </p:clrMapOvr>
  <p:hf hdr="0" ftr="0" dt="0"/>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4235452488"/>
      </p:ext>
    </p:extLst>
  </p:cSld>
  <p:clrMapOvr>
    <a:overrideClrMapping bg1="dk1" tx1="lt1" bg2="dk2" tx2="lt2" accent1="accent1" accent2="accent2" accent3="accent3" accent4="accent4" accent5="accent5" accent6="accent6" hlink="hlink" folHlink="folHlink"/>
  </p:clrMapOvr>
  <p:hf hdr="0" ftr="0" dt="0"/>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852346046"/>
      </p:ext>
    </p:extLst>
  </p:cSld>
  <p:clrMapOvr>
    <a:masterClrMapping/>
  </p:clrMapOvr>
  <p:hf hdr="0" ftr="0" dt="0"/>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83082105"/>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12166846"/>
      </p:ext>
    </p:extLst>
  </p:cSld>
  <p:clrMapOvr>
    <a:masterClrMapping/>
  </p:clrMapOvr>
  <p:hf hdr="0" ftr="0" dt="0"/>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3489112120"/>
      </p:ext>
    </p:extLst>
  </p:cSld>
  <p:clrMapOvr>
    <a:overrideClrMapping bg1="lt1" tx1="dk1" bg2="lt2" tx2="dk2" accent1="accent1" accent2="accent2" accent3="accent3" accent4="accent4" accent5="accent5" accent6="accent6" hlink="hlink" folHlink="folHlink"/>
  </p:clrMapOvr>
  <p:hf hdr="0" ftr="0" dt="0"/>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951622733"/>
      </p:ext>
    </p:extLst>
  </p:cSld>
  <p:clrMapOvr>
    <a:masterClrMapping/>
  </p:clrMapOvr>
  <p:hf hdr="0" ftr="0" dt="0"/>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167688183"/>
      </p:ext>
    </p:extLst>
  </p:cSld>
  <p:clrMapOvr>
    <a:overrideClrMapping bg1="lt1" tx1="dk1" bg2="lt2" tx2="dk2" accent1="accent1" accent2="accent2" accent3="accent3" accent4="accent4" accent5="accent5" accent6="accent6" hlink="hlink" folHlink="folHlink"/>
  </p:clrMapOvr>
  <p:hf hdr="0" ftr="0" dt="0"/>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99075971"/>
      </p:ext>
    </p:extLst>
  </p:cSld>
  <p:clrMapOvr>
    <a:masterClrMapping/>
  </p:clrMapOvr>
  <p:hf hdr="0" ftr="0" dt="0"/>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86427471"/>
      </p:ext>
    </p:extLst>
  </p:cSld>
  <p:clrMapOvr>
    <a:masterClrMapping/>
  </p:clrMapOvr>
  <p:hf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10451839"/>
      </p:ext>
    </p:extLst>
  </p:cSld>
  <p:clrMapOvr>
    <a:masterClrMapping/>
  </p:clrMapOvr>
  <p:hf hdr="0" ftr="0" dt="0"/>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11262897"/>
      </p:ext>
    </p:extLst>
  </p:cSld>
  <p:clrMapOvr>
    <a:masterClrMapping/>
  </p:clrMapOvr>
  <p:hf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064839636"/>
      </p:ext>
    </p:extLst>
  </p:cSld>
  <p:clrMapOvr>
    <a:masterClrMapping/>
  </p:clrMapOvr>
  <p:hf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204669894"/>
      </p:ext>
    </p:extLst>
  </p:cSld>
  <p:clrMapOvr>
    <a:overrideClrMapping bg1="dk1" tx1="lt1" bg2="dk2" tx2="lt2" accent1="accent1" accent2="accent2" accent3="accent3" accent4="accent4" accent5="accent5" accent6="accent6" hlink="hlink" folHlink="folHlink"/>
  </p:clrMapOvr>
  <p:hf hdr="0" ftr="0" dt="0"/>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6003424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509189778"/>
      </p:ext>
    </p:extLst>
  </p:cSld>
  <p:clrMapOvr>
    <a:masterClrMapping/>
  </p:clrMapOvr>
  <p:hf hdr="0" ftr="0" dt="0"/>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6034185"/>
      </p:ext>
    </p:extLst>
  </p:cSld>
  <p:clrMapOvr>
    <a:masterClrMapping/>
  </p:clrMapOvr>
  <p:hf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3590215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15960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6234795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6852467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40484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519065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4602753"/>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5309043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891223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3148768503"/>
      </p:ext>
    </p:extLst>
  </p:cSld>
  <p:clrMapOvr>
    <a:overrideClrMapping bg1="lt1" tx1="dk1" bg2="lt2" tx2="dk2" accent1="accent1" accent2="accent2" accent3="accent3" accent4="accent4" accent5="accent5" accent6="accent6" hlink="hlink" folHlink="folHlink"/>
  </p:clrMapOvr>
  <p:hf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308515807"/>
      </p:ext>
    </p:extLst>
  </p:cSld>
  <p:clrMapOvr>
    <a:masterClrMapping/>
  </p:clrMapOvr>
  <p:hf sldNum="0"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323776579"/>
      </p:ext>
    </p:extLst>
  </p:cSld>
  <p:clrMapOvr>
    <a:masterClrMapping/>
  </p:clrMapOvr>
  <p:hf sldNum="0"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575549763"/>
      </p:ext>
    </p:extLst>
  </p:cSld>
  <p:clrMapOvr>
    <a:masterClrMapping/>
  </p:clrMapOvr>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921348578"/>
      </p:ext>
    </p:extLst>
  </p:cSld>
  <p:clrMapOvr>
    <a:masterClrMapping/>
  </p:clrMapOvr>
  <p:hf sldNum="0"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421158127"/>
      </p:ext>
    </p:extLst>
  </p:cSld>
  <p:clrMapOvr>
    <a:masterClrMapping/>
  </p:clrMapOvr>
  <p:hf sldNum="0"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991895382"/>
      </p:ext>
    </p:extLst>
  </p:cSld>
  <p:clrMapOvr>
    <a:masterClrMapping/>
  </p:clrMapOvr>
  <p:hf sldNum="0"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599848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433748"/>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61121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92237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531664043"/>
      </p:ext>
    </p:extLst>
  </p:cSld>
  <p:clrMapOvr>
    <a:masterClrMapping/>
  </p:clrMapOvr>
  <p:hf hdr="0" ftr="0" dt="0"/>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421832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81165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5124481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0198942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0504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75781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66314065"/>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5772842"/>
      </p:ext>
    </p:extLst>
  </p:cSld>
  <p:clrMapOvr>
    <a:masterClrMapping/>
  </p:clrMapOvr>
  <p:hf sldNum="0" hdr="0" ftr="0" dt="0"/>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261927326"/>
      </p:ext>
    </p:extLst>
  </p:cSld>
  <p:clrMapOvr>
    <a:masterClrMapping/>
  </p:clrMapOvr>
  <p:hf sldNum="0" hdr="0" ftr="0" dt="0"/>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09272122"/>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75445126"/>
      </p:ext>
    </p:extLst>
  </p:cSld>
  <p:clrMapOvr>
    <a:overrideClrMapping bg1="lt1" tx1="dk1" bg2="lt2" tx2="dk2" accent1="accent1" accent2="accent2" accent3="accent3" accent4="accent4" accent5="accent5" accent6="accent6" hlink="hlink" folHlink="folHlink"/>
  </p:clrMapOvr>
  <p:hf hdr="0" ftr="0" dt="0"/>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08574494"/>
      </p:ext>
    </p:extLst>
  </p:cSld>
  <p:clrMapOvr>
    <a:masterClrMapping/>
  </p:clrMapOvr>
  <p:hf sldNum="0" hdr="0" ftr="0" dt="0"/>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158618412"/>
      </p:ext>
    </p:extLst>
  </p:cSld>
  <p:clrMapOvr>
    <a:masterClrMapping/>
  </p:clrMapOvr>
  <p:hf sldNum="0" hdr="0" ftr="0" dt="0"/>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154905623"/>
      </p:ext>
    </p:extLst>
  </p:cSld>
  <p:clrMapOvr>
    <a:masterClrMapping/>
  </p:clrMapOvr>
  <p:hf sldNum="0" hdr="0" ftr="0" dt="0"/>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536339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72744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642015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0387043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751686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512209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75754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01027396"/>
      </p:ext>
    </p:extLst>
  </p:cSld>
  <p:clrMapOvr>
    <a:masterClrMapping/>
  </p:clrMapOvr>
  <p:hf hdr="0" ftr="0" dt="0"/>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770919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86333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530574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835619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52594408"/>
      </p:ext>
    </p:extLst>
  </p:cSld>
  <p:clrMapOvr>
    <a:masterClrMapping/>
  </p:clrMapOvr>
  <p:hf sldNum="0" hdr="0" ftr="0" dt="0"/>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048798813"/>
      </p:ext>
    </p:extLst>
  </p:cSld>
  <p:clrMapOvr>
    <a:masterClrMapping/>
  </p:clrMapOvr>
  <p:hf sldNum="0" hdr="0" ftr="0" dt="0"/>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058477462"/>
      </p:ext>
    </p:extLst>
  </p:cSld>
  <p:clrMapOvr>
    <a:masterClrMapping/>
  </p:clrMapOvr>
  <p:hf sldNum="0" hdr="0" ftr="0" dt="0"/>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93031309"/>
      </p:ext>
    </p:extLst>
  </p:cSld>
  <p:clrMapOvr>
    <a:masterClrMapping/>
  </p:clrMapOvr>
  <p:hf sldNum="0" hdr="0" ftr="0" dt="0"/>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633199158"/>
      </p:ext>
    </p:extLst>
  </p:cSld>
  <p:clrMapOvr>
    <a:masterClrMapping/>
  </p:clrMapOvr>
  <p:hf sldNum="0" hdr="0" ftr="0" dt="0"/>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858570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15789577"/>
      </p:ext>
    </p:extLst>
  </p:cSld>
  <p:clrMapOvr>
    <a:masterClrMapping/>
  </p:clrMapOvr>
  <p:hf hdr="0" ftr="0" dt="0"/>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7013701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3148751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73268151"/>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1653650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2070302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797619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619554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1644421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785802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24030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88294915"/>
      </p:ext>
    </p:extLst>
  </p:cSld>
  <p:clrMapOvr>
    <a:masterClrMapping/>
  </p:clrMapOvr>
  <p:hf hdr="0" ftr="0" dt="0"/>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831254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4116901"/>
      </p:ext>
    </p:extLst>
  </p:cSld>
  <p:clrMapOvr>
    <a:masterClrMapping/>
  </p:clrMapOvr>
  <p:hf sldNum="0" hdr="0" ftr="0" dt="0"/>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36631662"/>
      </p:ext>
    </p:extLst>
  </p:cSld>
  <p:clrMapOvr>
    <a:masterClrMapping/>
  </p:clrMapOvr>
  <p:hf sldNum="0" hdr="0" ftr="0" dt="0"/>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647986102"/>
      </p:ext>
    </p:extLst>
  </p:cSld>
  <p:clrMapOvr>
    <a:masterClrMapping/>
  </p:clrMapOvr>
  <p:hf sldNum="0" hdr="0" ftr="0" dt="0"/>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08137232"/>
      </p:ext>
    </p:extLst>
  </p:cSld>
  <p:clrMapOvr>
    <a:masterClrMapping/>
  </p:clrMapOvr>
  <p:hf sldNum="0" hdr="0" ftr="0" dt="0"/>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911802285"/>
      </p:ext>
    </p:extLst>
  </p:cSld>
  <p:clrMapOvr>
    <a:masterClrMapping/>
  </p:clrMapOvr>
  <p:hf sldNum="0" hdr="0" ftr="0" dt="0"/>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783957125"/>
      </p:ext>
    </p:extLst>
  </p:cSld>
  <p:clrMapOvr>
    <a:masterClrMapping/>
  </p:clrMapOvr>
  <p:hf sldNum="0" hdr="0" ftr="0" dt="0"/>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8003611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32307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3771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4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41"/>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1D8BD707-D9CF-40AE-B4C6-C98DA3205C09}" type="datetimeFigureOut">
              <a:rPr lang="en-US" smtClean="0"/>
              <a:pPr/>
              <a:t>3/1/2021</a:t>
            </a:fld>
            <a:endParaRPr lang="en-US"/>
          </a:p>
        </p:txBody>
      </p:sp>
      <p:sp>
        <p:nvSpPr>
          <p:cNvPr id="6" name="Footer Placeholder 5"/>
          <p:cNvSpPr>
            <a:spLocks noGrp="1"/>
          </p:cNvSpPr>
          <p:nvPr>
            <p:ph type="ftr" sz="quarter" idx="11"/>
          </p:nvPr>
        </p:nvSpPr>
        <p:spPr>
          <a:xfrm>
            <a:off x="457201"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07804466"/>
      </p:ext>
    </p:extLst>
  </p:cSld>
  <p:clrMapOvr>
    <a:masterClrMapping/>
  </p:clrMapOvr>
  <p:hf hdr="0" ftr="0" dt="0"/>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9609145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294891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5617787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9199573"/>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6844603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14726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7905516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714423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833400260"/>
      </p:ext>
    </p:extLst>
  </p:cSld>
  <p:clrMapOvr>
    <a:masterClrMapping/>
  </p:clrMapOvr>
  <p:hf sldNum="0" hdr="0" ftr="0" dt="0"/>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13463159"/>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750476689"/>
      </p:ext>
    </p:extLst>
  </p:cSld>
  <p:clrMapOvr>
    <a:masterClrMapping/>
  </p:clrMapOvr>
  <p:hf hdr="0" ftr="0" dt="0"/>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880586994"/>
      </p:ext>
    </p:extLst>
  </p:cSld>
  <p:clrMapOvr>
    <a:masterClrMapping/>
  </p:clrMapOvr>
  <p:hf sldNum="0" hdr="0" ftr="0" dt="0"/>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079375192"/>
      </p:ext>
    </p:extLst>
  </p:cSld>
  <p:clrMapOvr>
    <a:masterClrMapping/>
  </p:clrMapOvr>
  <p:hf sldNum="0" hdr="0" ftr="0" dt="0"/>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677433017"/>
      </p:ext>
    </p:extLst>
  </p:cSld>
  <p:clrMapOvr>
    <a:masterClrMapping/>
  </p:clrMapOvr>
  <p:hf sldNum="0" hdr="0" ftr="0" dt="0"/>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09642156"/>
      </p:ext>
    </p:extLst>
  </p:cSld>
  <p:clrMapOvr>
    <a:masterClrMapping/>
  </p:clrMapOvr>
  <p:hf sldNum="0" hdr="0" ftr="0" dt="0"/>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112254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749160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317269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159812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5245408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90127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3020914020"/>
      </p:ext>
    </p:extLst>
  </p:cSld>
  <p:clrMapOvr>
    <a:overrideClrMapping bg1="dk1" tx1="lt1" bg2="dk2" tx2="lt2" accent1="accent1" accent2="accent2" accent3="accent3" accent4="accent4" accent5="accent5" accent6="accent6" hlink="hlink" folHlink="folHlink"/>
  </p:clrMapOvr>
  <p:hf hdr="0" ftr="0" dt="0"/>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983372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963679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037451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78435170"/>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822340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407516832"/>
      </p:ext>
    </p:extLst>
  </p:cSld>
  <p:clrMapOvr>
    <a:masterClrMapping/>
  </p:clrMapOvr>
  <p:hf sldNum="0" hdr="0" ftr="0" dt="0"/>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809018654"/>
      </p:ext>
    </p:extLst>
  </p:cSld>
  <p:clrMapOvr>
    <a:masterClrMapping/>
  </p:clrMapOvr>
  <p:hf sldNum="0" hdr="0" ftr="0" dt="0"/>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036904815"/>
      </p:ext>
    </p:extLst>
  </p:cSld>
  <p:clrMapOvr>
    <a:masterClrMapping/>
  </p:clrMapOvr>
  <p:hf sldNum="0" hdr="0" ftr="0" dt="0"/>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925387402"/>
      </p:ext>
    </p:extLst>
  </p:cSld>
  <p:clrMapOvr>
    <a:masterClrMapping/>
  </p:clrMapOvr>
  <p:hf sldNum="0" hdr="0" ftr="0" dt="0"/>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878883955"/>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98918963"/>
      </p:ext>
    </p:extLst>
  </p:cSld>
  <p:clrMapOvr>
    <a:masterClrMapping/>
  </p:clrMapOvr>
  <p:hf hdr="0" ftr="0" dt="0"/>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953678704"/>
      </p:ext>
    </p:extLst>
  </p:cSld>
  <p:clrMapOvr>
    <a:masterClrMapping/>
  </p:clrMapOvr>
  <p:hf sldNum="0" hdr="0" ftr="0" dt="0"/>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608940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743191"/>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6116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6043241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118303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549585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9780805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481229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453717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479332990"/>
      </p:ext>
    </p:extLst>
  </p:cSld>
  <p:clrMapOvr>
    <a:masterClrMapping/>
  </p:clrMapOvr>
  <p:hf hdr="0" ftr="0" dt="0"/>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831742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7994626"/>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68695073"/>
      </p:ext>
    </p:extLst>
  </p:cSld>
  <p:clrMapOvr>
    <a:masterClrMapping/>
  </p:clrMapOvr>
  <p:hf sldNum="0" hdr="0" ftr="0" dt="0"/>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996526722"/>
      </p:ext>
    </p:extLst>
  </p:cSld>
  <p:clrMapOvr>
    <a:masterClrMapping/>
  </p:clrMapOvr>
  <p:hf sldNum="0" hdr="0" ftr="0" dt="0"/>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179936020"/>
      </p:ext>
    </p:extLst>
  </p:cSld>
  <p:clrMapOvr>
    <a:masterClrMapping/>
  </p:clrMapOvr>
  <p:hf sldNum="0" hdr="0" ftr="0" dt="0"/>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3085748"/>
      </p:ext>
    </p:extLst>
  </p:cSld>
  <p:clrMapOvr>
    <a:masterClrMapping/>
  </p:clrMapOvr>
  <p:hf sldNum="0" hdr="0" ftr="0" dt="0"/>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216552569"/>
      </p:ext>
    </p:extLst>
  </p:cSld>
  <p:clrMapOvr>
    <a:masterClrMapping/>
  </p:clrMapOvr>
  <p:hf sldNum="0" hdr="0" ftr="0" dt="0"/>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54327797"/>
      </p:ext>
    </p:extLst>
  </p:cSld>
  <p:clrMapOvr>
    <a:masterClrMapping/>
  </p:clrMapOvr>
  <p:hf sldNum="0" hdr="0" ftr="0" dt="0"/>
</p:sldLayout>
</file>

<file path=ppt/slideLayouts/slideLayout4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1913323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869324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469855060"/>
      </p:ext>
    </p:extLst>
  </p:cSld>
  <p:clrMapOvr>
    <a:overrideClrMapping bg1="lt1" tx1="dk1" bg2="lt2" tx2="dk2" accent1="accent1" accent2="accent2" accent3="accent3" accent4="accent4" accent5="accent5" accent6="accent6" hlink="hlink" folHlink="folHlink"/>
  </p:clrMapOvr>
  <p:hf hdr="0" ftr="0" dt="0"/>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fld id="{6D9DBA57-C966-4128-8BB3-B1D2ADF6F7DE}" type="datetime1">
              <a:rPr lang="en-US" smtClean="0"/>
              <a:pPr>
                <a:defRPr/>
              </a:pPr>
              <a:t>3/1/2021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9B1B5F9-8C66-47EC-B941-828DEE6EB50C}" type="slidenum">
              <a:rPr lang="en-US" smtClean="0"/>
              <a:pPr>
                <a:defRPr/>
              </a:pPr>
              <a:t>‹#›</a:t>
            </a:fld>
            <a:endParaRPr lang="en-US"/>
          </a:p>
        </p:txBody>
      </p:sp>
    </p:spTree>
    <p:extLst>
      <p:ext uri="{BB962C8B-B14F-4D97-AF65-F5344CB8AC3E}">
        <p14:creationId xmlns:p14="http://schemas.microsoft.com/office/powerpoint/2010/main" val="2338483750"/>
      </p:ext>
    </p:extLst>
  </p:cSld>
  <p:clrMapOvr>
    <a:masterClrMapping/>
  </p:clrMapOvr>
  <p:hf hdr="0" ftr="0" dt="0"/>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41426205"/>
      </p:ext>
    </p:extLst>
  </p:cSld>
  <p:clrMapOvr>
    <a:masterClrMapping/>
  </p:clrMapOvr>
  <p:hf hdr="0" ftr="0" dt="0"/>
</p:sldLayout>
</file>

<file path=ppt/slideLayouts/slideLayout4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41679940"/>
      </p:ext>
    </p:extLst>
  </p:cSld>
  <p:clrMapOvr>
    <a:masterClrMapping/>
  </p:clrMapOvr>
  <p:hf hdr="0" ftr="0" dt="0"/>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03013423"/>
      </p:ext>
    </p:extLst>
  </p:cSld>
  <p:clrMapOvr>
    <a:masterClrMapping/>
  </p:clrMapOvr>
  <p:hf hdr="0" ftr="0" dt="0"/>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504419476"/>
      </p:ext>
    </p:extLst>
  </p:cSld>
  <p:clrMapOvr>
    <a:masterClrMapping/>
  </p:clrMapOvr>
  <p:hf hdr="0" ftr="0" dt="0"/>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5" name="Footer Placeholder 3"/>
          <p:cNvSpPr>
            <a:spLocks noGrp="1"/>
          </p:cNvSpPr>
          <p:nvPr>
            <p:ph type="ftr" sz="quarter" idx="11"/>
          </p:nvPr>
        </p:nvSpPr>
        <p:spPr/>
        <p:txBody>
          <a:bodyPr/>
          <a:lstStyle/>
          <a:p>
            <a:pPr>
              <a:defRPr/>
            </a:pPr>
            <a:endParaRPr lang="en-US">
              <a:solidFill>
                <a:srgbClr val="B13F9A"/>
              </a:solidFill>
            </a:endParaRPr>
          </a:p>
        </p:txBody>
      </p:sp>
      <p:sp>
        <p:nvSpPr>
          <p:cNvPr id="6" name="Slide Number Placeholder 4"/>
          <p:cNvSpPr>
            <a:spLocks noGrp="1"/>
          </p:cNvSpPr>
          <p:nvPr>
            <p:ph type="sldNum" sz="quarter" idx="12"/>
          </p:nvPr>
        </p:nvSpPr>
        <p:spPr/>
        <p:txBody>
          <a:bodyPr/>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4476946"/>
      </p:ext>
    </p:extLst>
  </p:cSld>
  <p:clrMapOvr>
    <a:masterClrMapping/>
  </p:clrMapOvr>
  <p:hf hdr="0" ftr="0" dt="0"/>
</p:sldLayout>
</file>

<file path=ppt/slideLayouts/slideLayout4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5" name="Footer Placeholder 2"/>
          <p:cNvSpPr>
            <a:spLocks noGrp="1"/>
          </p:cNvSpPr>
          <p:nvPr>
            <p:ph type="ftr" sz="quarter" idx="11"/>
          </p:nvPr>
        </p:nvSpPr>
        <p:spPr/>
        <p:txBody>
          <a:bodyPr/>
          <a:lstStyle/>
          <a:p>
            <a:pPr>
              <a:defRPr/>
            </a:pPr>
            <a:endParaRPr lang="en-US">
              <a:solidFill>
                <a:srgbClr val="B13F9A"/>
              </a:solidFill>
            </a:endParaRPr>
          </a:p>
        </p:txBody>
      </p:sp>
      <p:sp>
        <p:nvSpPr>
          <p:cNvPr id="6" name="Slide Number Placeholder 3"/>
          <p:cNvSpPr>
            <a:spLocks noGrp="1"/>
          </p:cNvSpPr>
          <p:nvPr>
            <p:ph type="sldNum" sz="quarter" idx="12"/>
          </p:nvPr>
        </p:nvSpPr>
        <p:spPr/>
        <p:txBody>
          <a:bodyPr/>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89082912"/>
      </p:ext>
    </p:extLst>
  </p:cSld>
  <p:clrMapOvr>
    <a:masterClrMapping/>
  </p:clrMapOvr>
  <p:hf hdr="0" ftr="0" dt="0"/>
</p:sldLayout>
</file>

<file path=ppt/slideLayouts/slideLayout4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5" name="Footer Placeholder 5"/>
          <p:cNvSpPr>
            <a:spLocks noGrp="1"/>
          </p:cNvSpPr>
          <p:nvPr>
            <p:ph type="ftr" sz="quarter" idx="11"/>
          </p:nvPr>
        </p:nvSpPr>
        <p:spPr/>
        <p:txBody>
          <a:bodyPr/>
          <a:lstStyle/>
          <a:p>
            <a:pPr>
              <a:defRPr/>
            </a:pPr>
            <a:endParaRPr lang="en-US">
              <a:solidFill>
                <a:srgbClr val="B13F9A"/>
              </a:solidFill>
            </a:endParaRPr>
          </a:p>
        </p:txBody>
      </p:sp>
      <p:sp>
        <p:nvSpPr>
          <p:cNvPr id="6" name="Slide Number Placeholder 6"/>
          <p:cNvSpPr>
            <a:spLocks noGrp="1"/>
          </p:cNvSpPr>
          <p:nvPr>
            <p:ph type="sldNum" sz="quarter" idx="12"/>
          </p:nvPr>
        </p:nvSpPr>
        <p:spPr/>
        <p:txBody>
          <a:bodyPr/>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330081291"/>
      </p:ext>
    </p:extLst>
  </p:cSld>
  <p:clrMapOvr>
    <a:masterClrMapping/>
  </p:clrMapOvr>
  <p:hf hdr="0" ftr="0" dt="0"/>
</p:sldLayout>
</file>

<file path=ppt/slideLayouts/slideLayout4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p>
            <a:pPr>
              <a:defRPr/>
            </a:pPr>
            <a:fld id="{4E6982C4-E20D-49C0-8245-ACBB7101EAC7}" type="slidenum">
              <a:rPr lang="en-US" smtClean="0">
                <a:solidFill>
                  <a:srgbClr val="F4E7ED"/>
                </a:solidFill>
              </a:rPr>
              <a:pPr>
                <a:defRPr/>
              </a:pPr>
              <a:t>‹#›</a:t>
            </a:fld>
            <a:endParaRPr lang="en-US">
              <a:solidFill>
                <a:srgbClr val="F4E7ED"/>
              </a:solidFill>
            </a:endParaRPr>
          </a:p>
        </p:txBody>
      </p:sp>
    </p:spTree>
    <p:extLst>
      <p:ext uri="{BB962C8B-B14F-4D97-AF65-F5344CB8AC3E}">
        <p14:creationId xmlns:p14="http://schemas.microsoft.com/office/powerpoint/2010/main" val="2799646229"/>
      </p:ext>
    </p:extLst>
  </p:cSld>
  <p:clrMapOvr>
    <a:masterClrMapping/>
  </p:clrMapOvr>
  <p:hf hdr="0" ftr="0" dt="0"/>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438168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21506841"/>
      </p:ext>
    </p:extLst>
  </p:cSld>
  <p:clrMapOvr>
    <a:masterClrMapping/>
  </p:clrMapOvr>
  <p:hf hdr="0" ftr="0" dt="0"/>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6924461"/>
      </p:ext>
    </p:extLst>
  </p:cSld>
  <p:clrMapOvr>
    <a:masterClrMapping/>
  </p:clrMapOvr>
  <p:hf hdr="0" ftr="0" dt="0"/>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331009809"/>
      </p:ext>
    </p:extLst>
  </p:cSld>
  <p:clrMapOvr>
    <a:masterClrMapping/>
  </p:clrMapOvr>
  <p:hf hdr="0" ftr="0" dt="0"/>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085307"/>
      </p:ext>
    </p:extLst>
  </p:cSld>
  <p:clrMapOvr>
    <a:masterClrMapping/>
  </p:clrMapOvr>
  <p:hf hdr="0" ftr="0" dt="0"/>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8866456"/>
      </p:ext>
    </p:extLst>
  </p:cSld>
  <p:clrMapOvr>
    <a:masterClrMapping/>
  </p:clrMapOvr>
  <p:hf hdr="0" ftr="0" dt="0"/>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4"/>
          <p:cNvSpPr>
            <a:spLocks noGrp="1"/>
          </p:cNvSpPr>
          <p:nvPr>
            <p:ph type="ftr" sz="quarter" idx="11"/>
          </p:nvPr>
        </p:nvSpPr>
        <p:spPr/>
        <p:txBody>
          <a:bodyPr/>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9984754"/>
      </p:ext>
    </p:extLst>
  </p:cSld>
  <p:clrMapOvr>
    <a:masterClrMapping/>
  </p:clrMapOvr>
  <p:hf hdr="0" ftr="0" dt="0"/>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40547357"/>
      </p:ext>
    </p:extLst>
  </p:cSld>
  <p:clrMapOvr>
    <a:masterClrMapping/>
  </p:clrMapOvr>
  <p:hf hdr="0" ftr="0" dt="0"/>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54999596"/>
      </p:ext>
    </p:extLst>
  </p:cSld>
  <p:clrMapOvr>
    <a:masterClrMapping/>
  </p:clrMapOvr>
  <p:hf hdr="0" ftr="0" dt="0"/>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801137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195185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780508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33370916"/>
      </p:ext>
    </p:extLst>
  </p:cSld>
  <p:clrMapOvr>
    <a:overrideClrMapping bg1="lt1" tx1="dk1" bg2="lt2" tx2="dk2" accent1="accent1" accent2="accent2" accent3="accent3" accent4="accent4" accent5="accent5" accent6="accent6" hlink="hlink" folHlink="folHlink"/>
  </p:clrMapOvr>
  <p:hf hdr="0" ftr="0" dt="0"/>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87661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364760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8748951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46585610"/>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019512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4551419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03983881"/>
      </p:ext>
    </p:extLst>
  </p:cSld>
  <p:clrMapOvr>
    <a:masterClrMapping/>
  </p:clrMapOvr>
  <p:hf sldNum="0" hdr="0" ftr="0" dt="0"/>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753469475"/>
      </p:ext>
    </p:extLst>
  </p:cSld>
  <p:clrMapOvr>
    <a:masterClrMapping/>
  </p:clrMapOvr>
  <p:hf sldNum="0" hdr="0" ftr="0" dt="0"/>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809909843"/>
      </p:ext>
    </p:extLst>
  </p:cSld>
  <p:clrMapOvr>
    <a:masterClrMapping/>
  </p:clrMapOvr>
  <p:hf sldNum="0" hdr="0" ftr="0" dt="0"/>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247344437"/>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797446058"/>
      </p:ext>
    </p:extLst>
  </p:cSld>
  <p:clrMapOvr>
    <a:masterClrMapping/>
  </p:clrMapOvr>
  <p:hf hdr="0" ftr="0" dt="0"/>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183807328"/>
      </p:ext>
    </p:extLst>
  </p:cSld>
  <p:clrMapOvr>
    <a:masterClrMapping/>
  </p:clrMapOvr>
  <p:hf sldNum="0" hdr="0" ftr="0" dt="0"/>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52610820"/>
      </p:ext>
    </p:extLst>
  </p:cSld>
  <p:clrMapOvr>
    <a:masterClrMapping/>
  </p:clrMapOvr>
  <p:hf sldNum="0" hdr="0" ftr="0" dt="0"/>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751403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9335290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1894043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2990430"/>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5920723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43068022"/>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0761912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2408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119525214"/>
      </p:ext>
    </p:extLst>
  </p:cSld>
  <p:clrMapOvr>
    <a:masterClrMapping/>
  </p:clrMapOvr>
  <p:hf hdr="0" ftr="0" dt="0"/>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93130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3769357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778104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591301823"/>
      </p:ext>
    </p:extLst>
  </p:cSld>
  <p:clrMapOvr>
    <a:masterClrMapping/>
  </p:clrMapOvr>
  <p:hf sldNum="0" hdr="0" ftr="0" dt="0"/>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453701628"/>
      </p:ext>
    </p:extLst>
  </p:cSld>
  <p:clrMapOvr>
    <a:masterClrMapping/>
  </p:clrMapOvr>
  <p:hf sldNum="0" hdr="0" ftr="0" dt="0"/>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615612621"/>
      </p:ext>
    </p:extLst>
  </p:cSld>
  <p:clrMapOvr>
    <a:masterClrMapping/>
  </p:clrMapOvr>
  <p:hf sldNum="0" hdr="0" ftr="0" dt="0"/>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667947179"/>
      </p:ext>
    </p:extLst>
  </p:cSld>
  <p:clrMapOvr>
    <a:masterClrMapping/>
  </p:clrMapOvr>
  <p:hf sldNum="0" hdr="0" ftr="0" dt="0"/>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429038800"/>
      </p:ext>
    </p:extLst>
  </p:cSld>
  <p:clrMapOvr>
    <a:masterClrMapping/>
  </p:clrMapOvr>
  <p:hf sldNum="0" hdr="0" ftr="0" dt="0"/>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106449348"/>
      </p:ext>
    </p:extLst>
  </p:cSld>
  <p:clrMapOvr>
    <a:masterClrMapping/>
  </p:clrMapOvr>
  <p:hf sldNum="0" hdr="0" ftr="0" dt="0"/>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652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7"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7"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1D8BD707-D9CF-40AE-B4C6-C98DA3205C09}" type="datetimeFigureOut">
              <a:rPr lang="en-US" smtClean="0"/>
              <a:pPr/>
              <a:t>3/1/2021</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41772611"/>
      </p:ext>
    </p:extLst>
  </p:cSld>
  <p:clrMapOvr>
    <a:masterClrMapping/>
  </p:clrMapOvr>
  <p:hf hdr="0" ftr="0" dt="0"/>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9217445"/>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334664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19C9CA7B-DFD4-44B5-8C60-D14B8CD1FB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460659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1246455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2764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solidFill>
                  <a:prstClr val="black">
                    <a:tint val="75000"/>
                  </a:prstClr>
                </a:solidFill>
              </a:rPr>
              <a:pPr/>
              <a:t>3/1/2021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563674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3"/>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4"/>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33050176"/>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2"/>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3"/>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1554877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6E86A4C-8E40-4F87-A4F0-01A0687C5742}"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7714694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solidFill>
                  <a:prstClr val="black">
                    <a:tint val="75000"/>
                  </a:prstClr>
                </a:solidFill>
              </a:rPr>
              <a:pPr/>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875920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137387851"/>
      </p:ext>
    </p:extLst>
  </p:cSld>
  <p:clrMapOvr>
    <a:masterClrMapping/>
  </p:clrMapOvr>
  <p:hf hdr="0" ftr="0" dt="0"/>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076994822"/>
      </p:ext>
    </p:extLst>
  </p:cSld>
  <p:clrMapOvr>
    <a:masterClrMapping/>
  </p:clrMapOvr>
  <p:hf sldNum="0" hdr="0" ftr="0" dt="0"/>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714121660"/>
      </p:ext>
    </p:extLst>
  </p:cSld>
  <p:clrMapOvr>
    <a:masterClrMapping/>
  </p:clrMapOvr>
  <p:hf sldNum="0" hdr="0" ftr="0" dt="0"/>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147919737"/>
      </p:ext>
    </p:extLst>
  </p:cSld>
  <p:clrMapOvr>
    <a:masterClrMapping/>
  </p:clrMapOvr>
  <p:hf sldNum="0" hdr="0" ftr="0" dt="0"/>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1384518"/>
      </p:ext>
    </p:extLst>
  </p:cSld>
  <p:clrMapOvr>
    <a:masterClrMapping/>
  </p:clrMapOvr>
  <p:hf sldNum="0" hdr="0" ftr="0" dt="0"/>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3058126485"/>
      </p:ext>
    </p:extLst>
  </p:cSld>
  <p:clrMapOvr>
    <a:masterClrMapping/>
  </p:clrMapOvr>
  <p:hf sldNum="0" hdr="0" ftr="0" dt="0"/>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457200"/>
            <a:fld id="{2BE451C3-0FF4-47C4-B829-773ADF60F88C}" type="datetimeFigureOut">
              <a:rPr lang="en-US" smtClean="0">
                <a:solidFill>
                  <a:prstClr val="black">
                    <a:tint val="75000"/>
                  </a:prstClr>
                </a:solidFill>
              </a:rPr>
              <a:pPr defTabSz="457200"/>
              <a:t>3/1/2021</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p>
            <a:pPr defTabSz="457200"/>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457200"/>
            <a:fld id="{D57F1E4F-1CFF-5643-939E-217C01CDF56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728687190"/>
      </p:ext>
    </p:extLst>
  </p:cSld>
  <p:clrMapOvr>
    <a:masterClrMapping/>
  </p:clrMapOvr>
  <p:hf sldNum="0" hdr="0" ftr="0" dt="0"/>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5933489"/>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solidFill>
                  <a:prstClr val="black">
                    <a:tint val="75000"/>
                  </a:prstClr>
                </a:solidFill>
              </a:rPr>
              <a:pPr/>
              <a:t>3/1/2021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
              </a:t>
            </a: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593060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6762400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3910860783"/>
      </p:ext>
    </p:extLst>
  </p:cSld>
  <p:clrMapOvr>
    <a:overrideClrMapping bg1="dk1" tx1="lt1" bg2="dk2" tx2="lt2" accent1="accent1" accent2="accent2" accent3="accent3" accent4="accent4" accent5="accent5" accent6="accent6" hlink="hlink" folHlink="folHlink"/>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795743988"/>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110766844"/>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297605493"/>
      </p:ext>
    </p:extLst>
  </p:cSld>
  <p:clrMapOvr>
    <a:overrideClrMapping bg1="lt1" tx1="dk1" bg2="lt2" tx2="dk2" accent1="accent1" accent2="accent2" accent3="accent3" accent4="accent4" accent5="accent5" accent6="accent6" hlink="hlink" folHlink="folHlink"/>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796911591"/>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43109299"/>
      </p:ext>
    </p:extLst>
  </p:cSld>
  <p:clrMapOvr>
    <a:overrideClrMapping bg1="lt1" tx1="dk1" bg2="lt2" tx2="dk2" accent1="accent1" accent2="accent2" accent3="accent3" accent4="accent4" accent5="accent5" accent6="accent6" hlink="hlink" folHlink="folHlink"/>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49061743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801000967"/>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894447765"/>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8663033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69824973"/>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641683410"/>
      </p:ext>
    </p:extLst>
  </p:cSld>
  <p:clrMapOvr>
    <a:overrideClrMapping bg1="dk1" tx1="lt1" bg2="dk2" tx2="lt2" accent1="accent1" accent2="accent2" accent3="accent3" accent4="accent4" accent5="accent5" accent6="accent6" hlink="hlink" folHlink="folHlink"/>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806976776"/>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025250819"/>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016810805"/>
      </p:ext>
    </p:extLst>
  </p:cSld>
  <p:clrMapOvr>
    <a:overrideClrMapping bg1="lt1" tx1="dk1" bg2="lt2" tx2="dk2" accent1="accent1" accent2="accent2" accent3="accent3" accent4="accent4" accent5="accent5" accent6="accent6" hlink="hlink" folHlink="folHlink"/>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024451745"/>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512020869"/>
      </p:ext>
    </p:extLst>
  </p:cSld>
  <p:clrMapOvr>
    <a:overrideClrMapping bg1="lt1" tx1="dk1" bg2="lt2" tx2="dk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1D8BD707-D9CF-40AE-B4C6-C98DA3205C09}" type="datetimeFigureOut">
              <a:rPr lang="en-US" smtClean="0"/>
              <a:pPr/>
              <a:t>3/1/2021</a:t>
            </a:fld>
            <a:endParaRPr lang="en-US"/>
          </a:p>
        </p:txBody>
      </p:sp>
      <p:sp>
        <p:nvSpPr>
          <p:cNvPr id="3" name="Footer Placeholder 2"/>
          <p:cNvSpPr>
            <a:spLocks noGrp="1"/>
          </p:cNvSpPr>
          <p:nvPr>
            <p:ph type="ftr" sz="quarter" idx="11"/>
          </p:nvPr>
        </p:nvSpPr>
        <p:spPr>
          <a:xfrm>
            <a:off x="457201" y="6482592"/>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12684529"/>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58651333"/>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23484049"/>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561621523"/>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659801483"/>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3817346671"/>
      </p:ext>
    </p:extLst>
  </p:cSld>
  <p:clrMapOvr>
    <a:overrideClrMapping bg1="dk1" tx1="lt1" bg2="dk2" tx2="lt2" accent1="accent1" accent2="accent2" accent3="accent3" accent4="accent4" accent5="accent5" accent6="accent6" hlink="hlink" folHlink="folHlink"/>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66522349"/>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07151448"/>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1100907932"/>
      </p:ext>
    </p:extLst>
  </p:cSld>
  <p:clrMapOvr>
    <a:overrideClrMapping bg1="lt1" tx1="dk1" bg2="lt2" tx2="dk2" accent1="accent1" accent2="accent2" accent3="accent3" accent4="accent4" accent5="accent5" accent6="accent6" hlink="hlink" folHlink="folHlink"/>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417779599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1D8BD707-D9CF-40AE-B4C6-C98DA3205C09}" type="datetimeFigureOut">
              <a:rPr lang="en-US" smtClean="0"/>
              <a:pPr/>
              <a:t>3/1/2021</a:t>
            </a:fld>
            <a:endParaRPr lang="en-US"/>
          </a:p>
        </p:txBody>
      </p:sp>
      <p:sp>
        <p:nvSpPr>
          <p:cNvPr id="6" name="Footer Placeholder 5"/>
          <p:cNvSpPr>
            <a:spLocks noGrp="1"/>
          </p:cNvSpPr>
          <p:nvPr>
            <p:ph type="ftr" sz="quarter" idx="11"/>
          </p:nvPr>
        </p:nvSpPr>
        <p:spPr>
          <a:xfrm>
            <a:off x="1135857"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091613779"/>
      </p:ext>
    </p:extLst>
  </p:cSld>
  <p:clrMapOvr>
    <a:overrideClrMapping bg1="lt1" tx1="dk1" bg2="lt2" tx2="dk2" accent1="accent1" accent2="accent2" accent3="accent3" accent4="accent4" accent5="accent5" accent6="accent6" hlink="hlink" folHlink="folHlink"/>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05718045"/>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313804088"/>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270330140"/>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7248840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10034232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1158617732"/>
      </p:ext>
    </p:extLst>
  </p:cSld>
  <p:clrMapOvr>
    <a:overrideClrMapping bg1="dk1" tx1="lt1" bg2="dk2" tx2="lt2" accent1="accent1" accent2="accent2" accent3="accent3" accent4="accent4" accent5="accent5" accent6="accent6" hlink="hlink" folHlink="folHlink"/>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30295077"/>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78223890"/>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1"/>
      </p:bgRef>
    </p:bg>
    <p:spTree>
      <p:nvGrpSpPr>
        <p:cNvPr id="1" name=""/>
        <p:cNvGrpSpPr/>
        <p:nvPr/>
      </p:nvGrpSpPr>
      <p:grpSpPr>
        <a:xfrm>
          <a:off x="0" y="0"/>
          <a:ext cx="0" cy="0"/>
          <a:chOff x="0" y="0"/>
          <a:chExt cx="0" cy="0"/>
        </a:xfrm>
      </p:grpSpPr>
      <p:sp>
        <p:nvSpPr>
          <p:cNvPr id="8" name="Rectangle 7"/>
          <p:cNvSpPr/>
          <p:nvPr/>
        </p:nvSpPr>
        <p:spPr>
          <a:xfrm flipH="1">
            <a:off x="2667000" y="0"/>
            <a:ext cx="6477000" cy="6858000"/>
          </a:xfrm>
          <a:prstGeom prst="rect">
            <a:avLst/>
          </a:prstGeom>
          <a:blipFill>
            <a:blip r:embed="rId2">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00000" r="50000"/>
                </a:path>
                <a:tileRect/>
              </a:gradFill>
            </a:fillOverlay>
            <a:innerShdw blurRad="63500" dist="44450" dir="10800000">
              <a:srgbClr val="000000">
                <a:alpha val="5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9" name="Straight Connector 8"/>
          <p:cNvSpPr>
            <a:spLocks noChangeShapeType="1"/>
          </p:cNvSpPr>
          <p:nvPr/>
        </p:nvSpPr>
        <p:spPr bwMode="auto">
          <a:xfrm rot="16200000">
            <a:off x="-762000" y="3429000"/>
            <a:ext cx="6858000" cy="0"/>
          </a:xfrm>
          <a:prstGeom prst="line">
            <a:avLst/>
          </a:prstGeom>
          <a:noFill/>
          <a:ln w="11430" cap="flat" cmpd="sng" algn="ctr">
            <a:solidFill>
              <a:schemeClr val="bg1">
                <a:shade val="95000"/>
              </a:schemeClr>
            </a:solidFill>
            <a:prstDash val="solid"/>
            <a:miter lim="800000"/>
            <a:headEnd type="none" w="med" len="med"/>
            <a:tailEnd type="none" w="med" len="med"/>
          </a:ln>
          <a:effectLst/>
        </p:spPr>
        <p:txBody>
          <a:bodyPr vert="horz" wrap="square" lIns="91440" tIns="45720" rIns="91440" bIns="45720" anchor="t" compatLnSpc="1"/>
          <a:lstStyle>
            <a:extLst/>
          </a:lstStyle>
          <a:p>
            <a:pPr fontAlgn="base">
              <a:spcBef>
                <a:spcPct val="0"/>
              </a:spcBef>
              <a:spcAft>
                <a:spcPct val="0"/>
              </a:spcAft>
            </a:pPr>
            <a:endParaRPr lang="en-US">
              <a:solidFill>
                <a:prstClr val="black"/>
              </a:solidFill>
              <a:latin typeface="Arial" panose="020B0604020202020204" pitchFamily="34" charset="0"/>
              <a:cs typeface="Arial" panose="020B0604020202020204" pitchFamily="34" charset="0"/>
            </a:endParaRPr>
          </a:p>
        </p:txBody>
      </p:sp>
      <p:sp>
        <p:nvSpPr>
          <p:cNvPr id="12" name="Title 11"/>
          <p:cNvSpPr>
            <a:spLocks noGrp="1"/>
          </p:cNvSpPr>
          <p:nvPr>
            <p:ph type="ctrTitle"/>
          </p:nvPr>
        </p:nvSpPr>
        <p:spPr>
          <a:xfrm>
            <a:off x="3366868" y="533400"/>
            <a:ext cx="5105400" cy="2868168"/>
          </a:xfrm>
        </p:spPr>
        <p:txBody>
          <a:bodyPr lIns="45720" tIns="0" rIns="45720">
            <a:noAutofit/>
          </a:bodyPr>
          <a:lstStyle>
            <a:lvl1pPr algn="r">
              <a:defRPr sz="4200" b="1"/>
            </a:lvl1pPr>
            <a:extLst/>
          </a:lstStyle>
          <a:p>
            <a:r>
              <a:rPr kumimoji="0" lang="en-US" smtClean="0"/>
              <a:t>Click to edit Master title style</a:t>
            </a:r>
            <a:endParaRPr kumimoji="0" lang="en-US"/>
          </a:p>
        </p:txBody>
      </p:sp>
      <p:sp>
        <p:nvSpPr>
          <p:cNvPr id="25" name="Subtitle 24"/>
          <p:cNvSpPr>
            <a:spLocks noGrp="1"/>
          </p:cNvSpPr>
          <p:nvPr>
            <p:ph type="subTitle" idx="1"/>
          </p:nvPr>
        </p:nvSpPr>
        <p:spPr>
          <a:xfrm>
            <a:off x="3354442" y="3539864"/>
            <a:ext cx="5114778" cy="1101248"/>
          </a:xfrm>
        </p:spPr>
        <p:txBody>
          <a:bodyPr lIns="45720" tIns="0" rIns="45720" bIns="0"/>
          <a:lstStyle>
            <a:lvl1pPr marL="0" indent="0" algn="r">
              <a:buNone/>
              <a:defRPr sz="2200">
                <a:solidFill>
                  <a:srgbClr val="FFFFFF"/>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31" name="Date Placeholder 30"/>
          <p:cNvSpPr>
            <a:spLocks noGrp="1"/>
          </p:cNvSpPr>
          <p:nvPr>
            <p:ph type="dt" sz="half" idx="10"/>
          </p:nvPr>
        </p:nvSpPr>
        <p:spPr>
          <a:xfrm>
            <a:off x="5871224" y="6557946"/>
            <a:ext cx="2002464" cy="226902"/>
          </a:xfrm>
        </p:spPr>
        <p:txBody>
          <a:bodyPr/>
          <a:lstStyle>
            <a:lvl1pPr>
              <a:defRPr lang="en-US" smtClean="0">
                <a:solidFill>
                  <a:srgbClr val="FFFFFF"/>
                </a:solidFill>
              </a:defRPr>
            </a:lvl1pPr>
            <a:extLst/>
          </a:lstStyle>
          <a:p>
            <a:pPr>
              <a:defRPr/>
            </a:pPr>
            <a:fld id="{6D9DBA57-C966-4128-8BB3-B1D2ADF6F7DE}" type="datetime1">
              <a:rPr lang="en-US"/>
              <a:pPr>
                <a:defRPr/>
              </a:pPr>
              <a:t>3/1/2021</a:t>
            </a:fld>
            <a:endParaRPr/>
          </a:p>
        </p:txBody>
      </p:sp>
      <p:sp>
        <p:nvSpPr>
          <p:cNvPr id="18" name="Footer Placeholder 17"/>
          <p:cNvSpPr>
            <a:spLocks noGrp="1"/>
          </p:cNvSpPr>
          <p:nvPr>
            <p:ph type="ftr" sz="quarter" idx="11"/>
          </p:nvPr>
        </p:nvSpPr>
        <p:spPr>
          <a:xfrm>
            <a:off x="2819400" y="6557946"/>
            <a:ext cx="2927722" cy="228600"/>
          </a:xfrm>
        </p:spPr>
        <p:txBody>
          <a:bodyPr/>
          <a:lstStyle>
            <a:lvl1pPr>
              <a:defRPr lang="en-US" dirty="0">
                <a:solidFill>
                  <a:srgbClr val="FFFFFF"/>
                </a:solidFill>
              </a:defRPr>
            </a:lvl1pPr>
            <a:extLst/>
          </a:lstStyle>
          <a:p>
            <a:pPr>
              <a:defRPr/>
            </a:pPr>
            <a:endParaRPr/>
          </a:p>
        </p:txBody>
      </p:sp>
      <p:sp>
        <p:nvSpPr>
          <p:cNvPr id="29" name="Slide Number Placeholder 28"/>
          <p:cNvSpPr>
            <a:spLocks noGrp="1"/>
          </p:cNvSpPr>
          <p:nvPr>
            <p:ph type="sldNum" sz="quarter" idx="12"/>
          </p:nvPr>
        </p:nvSpPr>
        <p:spPr>
          <a:xfrm>
            <a:off x="7880884" y="6556248"/>
            <a:ext cx="588336" cy="228600"/>
          </a:xfrm>
        </p:spPr>
        <p:txBody>
          <a:bodyPr/>
          <a:lstStyle>
            <a:lvl1pPr>
              <a:defRPr lang="en-US" smtClean="0">
                <a:solidFill>
                  <a:srgbClr val="FFFFFF"/>
                </a:solidFill>
              </a:defRPr>
            </a:lvl1pPr>
            <a:extLst/>
          </a:lstStyle>
          <a:p>
            <a:pPr>
              <a:defRPr/>
            </a:pPr>
            <a:fld id="{79B1B5F9-8C66-47EC-B941-828DEE6EB50C}" type="slidenum">
              <a:rPr/>
              <a:pPr>
                <a:defRPr/>
              </a:pPr>
              <a:t>‹#›</a:t>
            </a:fld>
            <a:endParaRPr/>
          </a:p>
        </p:txBody>
      </p:sp>
    </p:spTree>
    <p:extLst>
      <p:ext uri="{BB962C8B-B14F-4D97-AF65-F5344CB8AC3E}">
        <p14:creationId xmlns:p14="http://schemas.microsoft.com/office/powerpoint/2010/main" val="4006066527"/>
      </p:ext>
    </p:extLst>
  </p:cSld>
  <p:clrMapOvr>
    <a:overrideClrMapping bg1="lt1" tx1="dk1" bg2="lt2" tx2="dk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1D8BD707-D9CF-40AE-B4C6-C98DA3205C09}" type="datetimeFigureOut">
              <a:rPr lang="en-US" smtClean="0"/>
              <a:pPr/>
              <a:t>3/1/2021</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7685FC7E-7FB4-4A01-B092-48272AC79D15}"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FE31BA02-90D8-48DF-8F7C-93FC20EA5E47}"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6753760"/>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066800" y="2821837"/>
            <a:ext cx="6255488" cy="1362075"/>
          </a:xfrm>
        </p:spPr>
        <p:txBody>
          <a:bodyPr tIns="0" anchor="t"/>
          <a:lstStyle>
            <a:lvl1pPr algn="r">
              <a:buNone/>
              <a:defRPr sz="42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066800" y="1905000"/>
            <a:ext cx="6255488" cy="743507"/>
          </a:xfrm>
        </p:spPr>
        <p:txBody>
          <a:bodyPr anchor="b"/>
          <a:lstStyle>
            <a:lvl1pPr marL="0" indent="0" algn="r">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724238" y="6556810"/>
            <a:ext cx="2002464" cy="226902"/>
          </a:xfrm>
        </p:spPr>
        <p:txBody>
          <a:bodyPr bIns="0" anchor="b"/>
          <a:lstStyle>
            <a:lvl1pPr>
              <a:defRPr>
                <a:solidFill>
                  <a:schemeClr val="tx2"/>
                </a:solidFill>
              </a:defRPr>
            </a:lvl1pPr>
            <a:extLst/>
          </a:lstStyle>
          <a:p>
            <a:pPr>
              <a:defRPr/>
            </a:pPr>
            <a:fld id="{7DC61A9D-E213-42E9-9489-F3C0C2FED432}"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1735358" y="6556810"/>
            <a:ext cx="2895600" cy="228600"/>
          </a:xfrm>
        </p:spPr>
        <p:txBody>
          <a:bodyPr bIns="0" anchor="b"/>
          <a:lstStyle>
            <a:lvl1pPr>
              <a:defRPr>
                <a:solidFill>
                  <a:schemeClr val="tx2"/>
                </a:solidFill>
              </a:defRPr>
            </a:lvl1pPr>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733952" y="6555112"/>
            <a:ext cx="588336" cy="228600"/>
          </a:xfrm>
        </p:spPr>
        <p:txBody>
          <a:bodyPr/>
          <a:lstStyle>
            <a:extLst/>
          </a:lstStyle>
          <a:p>
            <a:pPr>
              <a:defRPr/>
            </a:pPr>
            <a:fld id="{49E585AD-C6F6-4DC9-95A2-B2A5FE850704}"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428657857"/>
      </p:ext>
    </p:extLst>
  </p:cSld>
  <p:clrMapOvr>
    <a:overrideClrMapping bg1="lt1" tx1="dk1" bg2="lt2" tx2="dk2" accent1="accent1" accent2="accent2" accent3="accent3" accent4="accent4" accent5="accent5" accent6="accent6" hlink="hlink" folHlink="folHlink"/>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178808" y="1600200"/>
            <a:ext cx="3520440" cy="4525963"/>
          </a:xfrm>
        </p:spPr>
        <p:txBody>
          <a:bodyPr anchor="t"/>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C8A4D613-D740-42C9-A403-0323579642CC}"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B493AD7E-7176-4946-AFCF-51DD643FD78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94086757"/>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867400"/>
            <a:ext cx="3520440" cy="457200"/>
          </a:xfrm>
          <a:noFill/>
          <a:ln w="12700" cap="flat" cmpd="sng" algn="ctr">
            <a:solidFill>
              <a:schemeClr val="tx2"/>
            </a:solidFill>
            <a:prstDash val="solid"/>
          </a:ln>
          <a:effectLst/>
        </p:spPr>
        <p:style>
          <a:lnRef idx="1">
            <a:schemeClr val="accent1"/>
          </a:lnRef>
          <a:fillRef idx="3">
            <a:schemeClr val="accent1"/>
          </a:fillRef>
          <a:effectRef idx="2">
            <a:schemeClr val="accent1"/>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178808" y="5867400"/>
            <a:ext cx="3520440" cy="457200"/>
          </a:xfrm>
          <a:noFill/>
          <a:ln w="12700" cap="flat" cmpd="sng" algn="ctr">
            <a:solidFill>
              <a:schemeClr val="tx2"/>
            </a:solidFill>
            <a:prstDash val="solid"/>
          </a:ln>
          <a:effectLst/>
        </p:spPr>
        <p:style>
          <a:lnRef idx="1">
            <a:schemeClr val="accent2"/>
          </a:lnRef>
          <a:fillRef idx="3">
            <a:schemeClr val="accent2"/>
          </a:fillRef>
          <a:effectRef idx="2">
            <a:schemeClr val="accent2"/>
          </a:effectRef>
          <a:fontRef idx="minor">
            <a:schemeClr val="lt1"/>
          </a:fontRef>
        </p:style>
        <p:txBody>
          <a:bodyPr anchor="ctr"/>
          <a:lstStyle>
            <a:lvl1pPr marL="0" indent="0" algn="ctr">
              <a:buNone/>
              <a:defRPr sz="1800" b="1">
                <a:solidFill>
                  <a:schemeClr val="tx2"/>
                </a:solidFill>
                <a:effectLst/>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178808" y="1711840"/>
            <a:ext cx="3520440" cy="4114800"/>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pPr>
              <a:defRPr/>
            </a:pPr>
            <a:fld id="{11AEC678-70F8-4885-BE91-C8AD8B63A674}" type="datetime1">
              <a:rPr lang="en-US" smtClean="0">
                <a:solidFill>
                  <a:srgbClr val="B13F9A"/>
                </a:solidFill>
              </a:rPr>
              <a:pPr>
                <a:defRPr/>
              </a:pPr>
              <a:t>3/1/2021</a:t>
            </a:fld>
            <a:endParaRPr lang="en-US">
              <a:solidFill>
                <a:srgbClr val="B13F9A"/>
              </a:solidFill>
            </a:endParaRPr>
          </a:p>
        </p:txBody>
      </p:sp>
      <p:sp>
        <p:nvSpPr>
          <p:cNvPr id="8" name="Footer Placeholder 7"/>
          <p:cNvSpPr>
            <a:spLocks noGrp="1"/>
          </p:cNvSpPr>
          <p:nvPr>
            <p:ph type="ftr" sz="quarter" idx="11"/>
          </p:nvPr>
        </p:nvSpPr>
        <p:spPr/>
        <p:txBody>
          <a:bodyPr/>
          <a:lstStyle>
            <a:extLst/>
          </a:lstStyle>
          <a:p>
            <a:pPr>
              <a:defRPr/>
            </a:pPr>
            <a:endParaRPr lang="en-US">
              <a:solidFill>
                <a:srgbClr val="B13F9A"/>
              </a:solidFill>
            </a:endParaRPr>
          </a:p>
        </p:txBody>
      </p:sp>
      <p:sp>
        <p:nvSpPr>
          <p:cNvPr id="9" name="Slide Number Placeholder 8"/>
          <p:cNvSpPr>
            <a:spLocks noGrp="1"/>
          </p:cNvSpPr>
          <p:nvPr>
            <p:ph type="sldNum" sz="quarter" idx="12"/>
          </p:nvPr>
        </p:nvSpPr>
        <p:spPr/>
        <p:txBody>
          <a:bodyPr/>
          <a:lstStyle>
            <a:extLst/>
          </a:lstStyle>
          <a:p>
            <a:pPr>
              <a:defRPr/>
            </a:pPr>
            <a:fld id="{79379B97-0CE5-4C7D-B3CA-043EFA50EA65}"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99456714"/>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42048"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pPr>
              <a:defRPr/>
            </a:pPr>
            <a:fld id="{DF724A45-6361-4D0E-B89B-D0DC0DD4BD71}" type="datetime1">
              <a:rPr lang="en-US" smtClean="0">
                <a:solidFill>
                  <a:srgbClr val="B13F9A"/>
                </a:solidFill>
              </a:rPr>
              <a:pPr>
                <a:defRPr/>
              </a:pPr>
              <a:t>3/1/2021</a:t>
            </a:fld>
            <a:endParaRPr lang="en-US">
              <a:solidFill>
                <a:srgbClr val="B13F9A"/>
              </a:solidFill>
            </a:endParaRPr>
          </a:p>
        </p:txBody>
      </p:sp>
      <p:sp>
        <p:nvSpPr>
          <p:cNvPr id="4" name="Footer Placeholder 3"/>
          <p:cNvSpPr>
            <a:spLocks noGrp="1"/>
          </p:cNvSpPr>
          <p:nvPr>
            <p:ph type="ftr" sz="quarter" idx="11"/>
          </p:nvPr>
        </p:nvSpPr>
        <p:spPr/>
        <p:txBody>
          <a:bodyPr/>
          <a:lstStyle>
            <a:extLst/>
          </a:lstStyle>
          <a:p>
            <a:pPr>
              <a:defRPr/>
            </a:pPr>
            <a:endParaRPr lang="en-US">
              <a:solidFill>
                <a:srgbClr val="B13F9A"/>
              </a:solidFill>
            </a:endParaRPr>
          </a:p>
        </p:txBody>
      </p:sp>
      <p:sp>
        <p:nvSpPr>
          <p:cNvPr id="5" name="Slide Number Placeholder 4"/>
          <p:cNvSpPr>
            <a:spLocks noGrp="1"/>
          </p:cNvSpPr>
          <p:nvPr>
            <p:ph type="sldNum" sz="quarter" idx="12"/>
          </p:nvPr>
        </p:nvSpPr>
        <p:spPr/>
        <p:txBody>
          <a:bodyPr/>
          <a:lstStyle>
            <a:extLst/>
          </a:lstStyle>
          <a:p>
            <a:pPr>
              <a:defRPr/>
            </a:pPr>
            <a:fld id="{3DE313B0-A688-469B-857D-8E2214E22B0C}"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469430382"/>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extLst/>
          </a:lstStyle>
          <a:p>
            <a:pPr>
              <a:defRPr/>
            </a:pPr>
            <a:fld id="{EF60126A-2251-483E-BF17-336592CC678D}" type="datetime1">
              <a:rPr lang="en-US" smtClean="0">
                <a:solidFill>
                  <a:srgbClr val="B13F9A"/>
                </a:solidFill>
              </a:rPr>
              <a:pPr>
                <a:defRPr/>
              </a:pPr>
              <a:t>3/1/2021</a:t>
            </a:fld>
            <a:endParaRPr lang="en-US">
              <a:solidFill>
                <a:srgbClr val="B13F9A"/>
              </a:solidFill>
            </a:endParaRPr>
          </a:p>
        </p:txBody>
      </p:sp>
      <p:sp>
        <p:nvSpPr>
          <p:cNvPr id="3" name="Footer Placeholder 2"/>
          <p:cNvSpPr>
            <a:spLocks noGrp="1"/>
          </p:cNvSpPr>
          <p:nvPr>
            <p:ph type="ftr" sz="quarter" idx="11"/>
          </p:nvPr>
        </p:nvSpPr>
        <p:spPr/>
        <p:txBody>
          <a:bodyPr/>
          <a:lstStyle>
            <a:lvl1pPr>
              <a:defRPr>
                <a:solidFill>
                  <a:schemeClr val="tx2"/>
                </a:solidFill>
              </a:defRPr>
            </a:lvl1pPr>
            <a:extLst/>
          </a:lstStyle>
          <a:p>
            <a:pPr>
              <a:defRPr/>
            </a:pPr>
            <a:endParaRPr lang="en-US">
              <a:solidFill>
                <a:srgbClr val="B13F9A"/>
              </a:solidFill>
            </a:endParaRPr>
          </a:p>
        </p:txBody>
      </p:sp>
      <p:sp>
        <p:nvSpPr>
          <p:cNvPr id="4" name="Slide Number Placeholder 3"/>
          <p:cNvSpPr>
            <a:spLocks noGrp="1"/>
          </p:cNvSpPr>
          <p:nvPr>
            <p:ph type="sldNum" sz="quarter" idx="12"/>
          </p:nvPr>
        </p:nvSpPr>
        <p:spPr/>
        <p:txBody>
          <a:bodyPr/>
          <a:lstStyle>
            <a:extLst/>
          </a:lstStyle>
          <a:p>
            <a:pPr>
              <a:defRPr/>
            </a:pPr>
            <a:fld id="{AD76BF2E-A7A1-43E0-9833-F72E100AD672}"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287756040"/>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5897880" cy="1173480"/>
          </a:xfrm>
        </p:spPr>
        <p:txBody>
          <a:bodyPr wrap="square" anchor="b"/>
          <a:lstStyle>
            <a:lvl1pPr algn="l">
              <a:buNone/>
              <a:defRPr lang="en-US" sz="2400" baseline="0" smtClean="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97416"/>
            <a:ext cx="5897880" cy="602512"/>
          </a:xfrm>
        </p:spPr>
        <p:txBody>
          <a:bodyPr rot="0" spcFirstLastPara="0" vertOverflow="overflow" horzOverflow="overflow" vert="horz" wrap="square" lIns="45720" tIns="0" rIns="0" bIns="0" numCol="1" spcCol="0" rtlCol="0" fromWordArt="0" anchor="t" anchorCtr="0" forceAA="0" compatLnSpc="1">
            <a:normAutofit/>
          </a:bodyPr>
          <a:lstStyle>
            <a:lvl1pPr marL="0" indent="0">
              <a:spcBef>
                <a:spcPts val="0"/>
              </a:spcBef>
              <a:spcAft>
                <a:spcPts val="0"/>
              </a:spcAft>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7239000" cy="4371752"/>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pPr>
              <a:defRPr/>
            </a:pPr>
            <a:fld id="{DE62A62A-CCE8-41FA-A45A-B722249A9B83}" type="datetime1">
              <a:rPr lang="en-US" smtClean="0">
                <a:solidFill>
                  <a:srgbClr val="B13F9A"/>
                </a:solidFill>
              </a:rPr>
              <a:pPr>
                <a:defRPr/>
              </a:pPr>
              <a:t>3/1/2021</a:t>
            </a:fld>
            <a:endParaRPr lang="en-US">
              <a:solidFill>
                <a:srgbClr val="B13F9A"/>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B13F9A"/>
              </a:solidFill>
            </a:endParaRPr>
          </a:p>
        </p:txBody>
      </p:sp>
      <p:sp>
        <p:nvSpPr>
          <p:cNvPr id="7" name="Slide Number Placeholder 6"/>
          <p:cNvSpPr>
            <a:spLocks noGrp="1"/>
          </p:cNvSpPr>
          <p:nvPr>
            <p:ph type="sldNum" sz="quarter" idx="12"/>
          </p:nvPr>
        </p:nvSpPr>
        <p:spPr/>
        <p:txBody>
          <a:bodyPr/>
          <a:lstStyle>
            <a:extLst/>
          </a:lstStyle>
          <a:p>
            <a:pPr>
              <a:defRPr/>
            </a:pPr>
            <a:fld id="{A594E3DA-1BB1-4248-921F-742D6426AA53}"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993493954"/>
      </p:ext>
    </p:extLst>
  </p:cSld>
  <p:clrMapOvr>
    <a:masterClrMapping/>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2"/>
      </p:bgRef>
    </p:bg>
    <p:spTree>
      <p:nvGrpSpPr>
        <p:cNvPr id="1" name=""/>
        <p:cNvGrpSpPr/>
        <p:nvPr/>
      </p:nvGrpSpPr>
      <p:grpSpPr>
        <a:xfrm>
          <a:off x="0" y="0"/>
          <a:ext cx="0" cy="0"/>
          <a:chOff x="0" y="0"/>
          <a:chExt cx="0" cy="0"/>
        </a:xfrm>
      </p:grpSpPr>
      <p:sp>
        <p:nvSpPr>
          <p:cNvPr id="8" name="Rectangle 7"/>
          <p:cNvSpPr/>
          <p:nvPr/>
        </p:nvSpPr>
        <p:spPr>
          <a:xfrm rot="21240000">
            <a:off x="597968" y="1004668"/>
            <a:ext cx="4319527" cy="4312573"/>
          </a:xfrm>
          <a:prstGeom prst="rect">
            <a:avLst/>
          </a:prstGeom>
          <a:solidFill>
            <a:srgbClr val="FAFAFA"/>
          </a:solidFill>
          <a:ln w="1270" cap="rnd" cmpd="sng" algn="ctr">
            <a:solidFill>
              <a:srgbClr val="EAEAEA"/>
            </a:solidFill>
            <a:prstDash val="solid"/>
          </a:ln>
          <a:effectLst>
            <a:outerShdw blurRad="25000" dist="12700" dir="5400000" algn="t"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9" name="Rectangle 8"/>
          <p:cNvSpPr/>
          <p:nvPr/>
        </p:nvSpPr>
        <p:spPr>
          <a:xfrm rot="21420000">
            <a:off x="596706" y="998816"/>
            <a:ext cx="4319527" cy="4312573"/>
          </a:xfrm>
          <a:prstGeom prst="rect">
            <a:avLst/>
          </a:prstGeom>
          <a:solidFill>
            <a:srgbClr val="FAFAFA"/>
          </a:solidFill>
          <a:ln w="1270" cap="rnd" cmpd="sng" algn="ctr">
            <a:solidFill>
              <a:srgbClr val="EAEAEA"/>
            </a:solidFill>
            <a:prstDash val="solid"/>
          </a:ln>
          <a:effectLst>
            <a:outerShdw blurRad="28000" dist="12700" dir="5400000" algn="tl" rotWithShape="0">
              <a:srgbClr val="000000">
                <a:alpha val="4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fontAlgn="base">
              <a:spcBef>
                <a:spcPct val="0"/>
              </a:spcBef>
              <a:spcAft>
                <a:spcPct val="0"/>
              </a:spcAft>
            </a:pPr>
            <a:endParaRPr lang="en-US">
              <a:solidFill>
                <a:prstClr val="white"/>
              </a:solidFill>
            </a:endParaRPr>
          </a:p>
        </p:txBody>
      </p:sp>
      <p:sp>
        <p:nvSpPr>
          <p:cNvPr id="2" name="Title 1"/>
          <p:cNvSpPr>
            <a:spLocks noGrp="1"/>
          </p:cNvSpPr>
          <p:nvPr>
            <p:ph type="title"/>
          </p:nvPr>
        </p:nvSpPr>
        <p:spPr>
          <a:xfrm>
            <a:off x="5389098" y="1143000"/>
            <a:ext cx="3429000" cy="2057400"/>
          </a:xfrm>
        </p:spPr>
        <p:txBody>
          <a:bodyPr vert="horz" anchor="b"/>
          <a:lstStyle>
            <a:lvl1pPr algn="l">
              <a:buNone/>
              <a:defRPr sz="3000" b="1" baseline="0">
                <a:ln w="500">
                  <a:solidFill>
                    <a:schemeClr val="tx2">
                      <a:shade val="10000"/>
                      <a:satMod val="135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defRPr>
            </a:lvl1pPr>
            <a:extLst/>
          </a:lstStyle>
          <a:p>
            <a:r>
              <a:rPr kumimoji="0" lang="en-US" smtClean="0"/>
              <a:t>Click to edit Master title style</a:t>
            </a:r>
            <a:endParaRPr kumimoji="0" lang="en-US" dirty="0"/>
          </a:p>
        </p:txBody>
      </p:sp>
      <p:sp>
        <p:nvSpPr>
          <p:cNvPr id="4" name="Text Placeholder 3"/>
          <p:cNvSpPr>
            <a:spLocks noGrp="1"/>
          </p:cNvSpPr>
          <p:nvPr>
            <p:ph type="body" sz="half" idx="2"/>
          </p:nvPr>
        </p:nvSpPr>
        <p:spPr>
          <a:xfrm>
            <a:off x="5389098" y="3283634"/>
            <a:ext cx="3429000" cy="1920240"/>
          </a:xfrm>
        </p:spPr>
        <p:txBody>
          <a:bodyPr rot="0" spcFirstLastPara="0" vertOverflow="overflow" horzOverflow="overflow" vert="horz" wrap="square" lIns="82296" tIns="0" rIns="0" bIns="0" numCol="1" spcCol="0" rtlCol="0" fromWordArt="0" anchor="t" anchorCtr="0" forceAA="0" compatLnSpc="1">
            <a:normAutofit/>
          </a:bodyPr>
          <a:lstStyle>
            <a:lvl1pPr marL="0" indent="0">
              <a:lnSpc>
                <a:spcPct val="100000"/>
              </a:lnSpc>
              <a:spcBef>
                <a:spcPts val="0"/>
              </a:spcBef>
              <a:buFontTx/>
              <a:buNone/>
              <a:defRPr sz="1400" baseline="0">
                <a:solidFill>
                  <a:schemeClr val="tx1"/>
                </a:solidFill>
              </a:defRPr>
            </a:lvl1pPr>
            <a:lvl2pPr>
              <a:defRPr sz="1200"/>
            </a:lvl2pPr>
            <a:lvl3pPr>
              <a:defRPr sz="1000"/>
            </a:lvl3pPr>
            <a:lvl4pPr>
              <a:defRPr sz="900"/>
            </a:lvl4pPr>
            <a:lvl5pPr>
              <a:defRPr sz="900"/>
            </a:lvl5pPr>
            <a:extLst/>
          </a:lstStyle>
          <a:p>
            <a:pPr marL="0" marR="0" lvl="0" indent="0" algn="l" defTabSz="0" rtl="0" eaLnBrk="1" fontAlgn="auto" latinLnBrk="0" hangingPunct="1">
              <a:lnSpc>
                <a:spcPct val="100000"/>
              </a:lnSpc>
              <a:spcBef>
                <a:spcPts val="0"/>
              </a:spcBef>
              <a:spcAft>
                <a:spcPts val="0"/>
              </a:spcAft>
              <a:buClr>
                <a:schemeClr val="tx2"/>
              </a:buClr>
              <a:buSzPct val="73000"/>
              <a:buFontTx/>
              <a:buNone/>
              <a:tabLst/>
              <a:defRPr/>
            </a:pPr>
            <a:r>
              <a:rPr kumimoji="0" lang="en-US" smtClean="0"/>
              <a:t>Click to edit Master text styles</a:t>
            </a:r>
          </a:p>
        </p:txBody>
      </p:sp>
      <p:sp>
        <p:nvSpPr>
          <p:cNvPr id="5" name="Date Placeholder 4"/>
          <p:cNvSpPr>
            <a:spLocks noGrp="1"/>
          </p:cNvSpPr>
          <p:nvPr>
            <p:ph type="dt" sz="half" idx="10"/>
          </p:nvPr>
        </p:nvSpPr>
        <p:spPr/>
        <p:txBody>
          <a:bodyPr/>
          <a:lstStyle>
            <a:extLst/>
          </a:lstStyle>
          <a:p>
            <a:pPr>
              <a:defRPr/>
            </a:pPr>
            <a:fld id="{7387C457-A4CC-4F66-88A9-EB943488BFAB}" type="datetime1">
              <a:rPr lang="en-US" smtClean="0">
                <a:solidFill>
                  <a:srgbClr val="F4E7ED"/>
                </a:solidFill>
              </a:rPr>
              <a:pPr>
                <a:defRPr/>
              </a:pPr>
              <a:t>3/1/2021</a:t>
            </a:fld>
            <a:endParaRPr lang="en-US">
              <a:solidFill>
                <a:srgbClr val="F4E7ED"/>
              </a:solidFill>
            </a:endParaRPr>
          </a:p>
        </p:txBody>
      </p:sp>
      <p:sp>
        <p:nvSpPr>
          <p:cNvPr id="6" name="Footer Placeholder 5"/>
          <p:cNvSpPr>
            <a:spLocks noGrp="1"/>
          </p:cNvSpPr>
          <p:nvPr>
            <p:ph type="ftr" sz="quarter" idx="11"/>
          </p:nvPr>
        </p:nvSpPr>
        <p:spPr/>
        <p:txBody>
          <a:bodyPr/>
          <a:lstStyle>
            <a:extLst/>
          </a:lstStyle>
          <a:p>
            <a:pPr>
              <a:defRPr/>
            </a:pPr>
            <a:endParaRPr lang="en-US">
              <a:solidFill>
                <a:srgbClr val="F4E7ED"/>
              </a:solidFill>
            </a:endParaRPr>
          </a:p>
        </p:txBody>
      </p:sp>
      <p:sp>
        <p:nvSpPr>
          <p:cNvPr id="7" name="Slide Number Placeholder 6"/>
          <p:cNvSpPr>
            <a:spLocks noGrp="1"/>
          </p:cNvSpPr>
          <p:nvPr>
            <p:ph type="sldNum" sz="quarter" idx="12"/>
          </p:nvPr>
        </p:nvSpPr>
        <p:spPr/>
        <p:txBody>
          <a:bodyPr/>
          <a:lstStyle>
            <a:extLst/>
          </a:lstStyle>
          <a:p>
            <a:pPr>
              <a:defRPr/>
            </a:pPr>
            <a:fld id="{4E6982C4-E20D-49C0-8245-ACBB7101EAC7}" type="slidenum">
              <a:rPr lang="en-US" smtClean="0">
                <a:solidFill>
                  <a:srgbClr val="F4E7ED"/>
                </a:solidFill>
              </a:rPr>
              <a:pPr>
                <a:defRPr/>
              </a:pPr>
              <a:t>‹#›</a:t>
            </a:fld>
            <a:endParaRPr lang="en-US">
              <a:solidFill>
                <a:srgbClr val="F4E7ED"/>
              </a:solidFill>
            </a:endParaRPr>
          </a:p>
        </p:txBody>
      </p:sp>
      <p:sp>
        <p:nvSpPr>
          <p:cNvPr id="10" name="Picture Placeholder 9"/>
          <p:cNvSpPr>
            <a:spLocks noGrp="1"/>
          </p:cNvSpPr>
          <p:nvPr>
            <p:ph type="pic" idx="1"/>
          </p:nvPr>
        </p:nvSpPr>
        <p:spPr>
          <a:xfrm>
            <a:off x="663682" y="1041002"/>
            <a:ext cx="4206240" cy="4206240"/>
          </a:xfrm>
          <a:solidFill>
            <a:schemeClr val="bg2">
              <a:shade val="50000"/>
            </a:schemeClr>
          </a:solidFill>
          <a:ln w="107950">
            <a:solidFill>
              <a:srgbClr val="FFFFFF"/>
            </a:solidFill>
            <a:miter lim="800000"/>
          </a:ln>
          <a:effectLst>
            <a:outerShdw blurRad="44450" dist="3810" dir="5400000" algn="tl" rotWithShape="0">
              <a:srgbClr val="000000">
                <a:alpha val="60000"/>
              </a:srgbClr>
            </a:outerShdw>
          </a:effectLst>
          <a:scene3d>
            <a:camera prst="orthographicFront"/>
            <a:lightRig rig="threePt" dir="t"/>
          </a:scene3d>
          <a:sp3d contourW="3810">
            <a:contourClr>
              <a:srgbClr val="969696"/>
            </a:contourClr>
          </a:sp3d>
        </p:spPr>
        <p:txBody>
          <a:bodyPr/>
          <a:lstStyle>
            <a:lvl1pPr marL="0" indent="0">
              <a:buNone/>
              <a:defRPr sz="3200"/>
            </a:lvl1pPr>
            <a:extLst/>
          </a:lstStyle>
          <a:p>
            <a:r>
              <a:rPr kumimoji="0" lang="en-US" smtClean="0"/>
              <a:t>Click icon to add picture</a:t>
            </a:r>
            <a:endParaRPr kumimoji="0" lang="en-US" dirty="0"/>
          </a:p>
        </p:txBody>
      </p:sp>
    </p:spTree>
    <p:extLst>
      <p:ext uri="{BB962C8B-B14F-4D97-AF65-F5344CB8AC3E}">
        <p14:creationId xmlns:p14="http://schemas.microsoft.com/office/powerpoint/2010/main" val="2469942560"/>
      </p:ext>
    </p:extLst>
  </p:cSld>
  <p:clrMapOvr>
    <a:overrideClrMapping bg1="dk1" tx1="lt1" bg2="dk2" tx2="lt2" accent1="accent1" accent2="accent2" accent3="accent3" accent4="accent4" accent5="accent5" accent6="accent6" hlink="hlink" folHlink="folHlink"/>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pPr>
              <a:defRPr/>
            </a:pPr>
            <a:fld id="{1054FAE4-BCAA-4CF9-9184-24CB2DC2945C}"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p:txBody>
          <a:bodyPr/>
          <a:lstStyle>
            <a:extLst/>
          </a:lstStyle>
          <a:p>
            <a:pPr>
              <a:defRPr/>
            </a:pPr>
            <a:fld id="{5DBA4D21-624F-4067-9D71-A59F54D6FF19}"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633220893"/>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274955"/>
            <a:ext cx="1524000" cy="5851525"/>
          </a:xfrm>
        </p:spPr>
        <p:txBody>
          <a:bodyPr vert="eaVert" ancho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2"/>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242816" y="6557946"/>
            <a:ext cx="2002464" cy="226902"/>
          </a:xfrm>
        </p:spPr>
        <p:txBody>
          <a:bodyPr/>
          <a:lstStyle>
            <a:extLst/>
          </a:lstStyle>
          <a:p>
            <a:pPr>
              <a:defRPr/>
            </a:pPr>
            <a:fld id="{7EA5CAC9-0908-4649-A032-71821F2AC40F}" type="datetime1">
              <a:rPr lang="en-US" smtClean="0">
                <a:solidFill>
                  <a:srgbClr val="B13F9A"/>
                </a:solidFill>
              </a:rPr>
              <a:pPr>
                <a:defRPr/>
              </a:pPr>
              <a:t>3/1/2021</a:t>
            </a:fld>
            <a:endParaRPr lang="en-US">
              <a:solidFill>
                <a:srgbClr val="B13F9A"/>
              </a:solidFill>
            </a:endParaRPr>
          </a:p>
        </p:txBody>
      </p:sp>
      <p:sp>
        <p:nvSpPr>
          <p:cNvPr id="5" name="Footer Placeholder 4"/>
          <p:cNvSpPr>
            <a:spLocks noGrp="1"/>
          </p:cNvSpPr>
          <p:nvPr>
            <p:ph type="ftr" sz="quarter" idx="11"/>
          </p:nvPr>
        </p:nvSpPr>
        <p:spPr>
          <a:xfrm>
            <a:off x="457200" y="6556248"/>
            <a:ext cx="3657600" cy="228600"/>
          </a:xfrm>
        </p:spPr>
        <p:txBody>
          <a:bodyPr/>
          <a:lstStyle>
            <a:extLst/>
          </a:lstStyle>
          <a:p>
            <a:pPr>
              <a:defRPr/>
            </a:pPr>
            <a:endParaRPr lang="en-US">
              <a:solidFill>
                <a:srgbClr val="B13F9A"/>
              </a:solidFill>
            </a:endParaRPr>
          </a:p>
        </p:txBody>
      </p:sp>
      <p:sp>
        <p:nvSpPr>
          <p:cNvPr id="6" name="Slide Number Placeholder 5"/>
          <p:cNvSpPr>
            <a:spLocks noGrp="1"/>
          </p:cNvSpPr>
          <p:nvPr>
            <p:ph type="sldNum" sz="quarter" idx="12"/>
          </p:nvPr>
        </p:nvSpPr>
        <p:spPr>
          <a:xfrm>
            <a:off x="6254496" y="6553200"/>
            <a:ext cx="588336" cy="228600"/>
          </a:xfrm>
        </p:spPr>
        <p:txBody>
          <a:bodyPr/>
          <a:lstStyle>
            <a:lvl1pPr>
              <a:defRPr>
                <a:solidFill>
                  <a:schemeClr val="tx2"/>
                </a:solidFill>
              </a:defRPr>
            </a:lvl1pPr>
            <a:extLst/>
          </a:lstStyle>
          <a:p>
            <a:pPr>
              <a:defRPr/>
            </a:pPr>
            <a:fld id="{6E024BDE-2E07-4906-A354-0FB5EFCE818E}" type="slidenum">
              <a:rPr lang="en-US" smtClean="0">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331010478"/>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2.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2.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2.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2.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2.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2.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2.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2.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18" Type="http://schemas.openxmlformats.org/officeDocument/2006/relationships/theme" Target="../theme/theme31.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17" Type="http://schemas.openxmlformats.org/officeDocument/2006/relationships/slideLayout" Target="../slideLayouts/slideLayout347.xml"/><Relationship Id="rId2" Type="http://schemas.openxmlformats.org/officeDocument/2006/relationships/slideLayout" Target="../slideLayouts/slideLayout332.xml"/><Relationship Id="rId16" Type="http://schemas.openxmlformats.org/officeDocument/2006/relationships/slideLayout" Target="../slideLayouts/slideLayout346.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18" Type="http://schemas.openxmlformats.org/officeDocument/2006/relationships/theme" Target="../theme/theme32.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17" Type="http://schemas.openxmlformats.org/officeDocument/2006/relationships/slideLayout" Target="../slideLayouts/slideLayout364.xml"/><Relationship Id="rId2" Type="http://schemas.openxmlformats.org/officeDocument/2006/relationships/slideLayout" Target="../slideLayouts/slideLayout349.xml"/><Relationship Id="rId16" Type="http://schemas.openxmlformats.org/officeDocument/2006/relationships/slideLayout" Target="../slideLayouts/slideLayout363.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5" Type="http://schemas.openxmlformats.org/officeDocument/2006/relationships/slideLayout" Target="../slideLayouts/slideLayout36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slideLayout" Target="../slideLayouts/slideLayout36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slideLayout" Target="../slideLayouts/slideLayout377.xml"/><Relationship Id="rId18" Type="http://schemas.openxmlformats.org/officeDocument/2006/relationships/theme" Target="../theme/theme33.xml"/><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slideLayout" Target="../slideLayouts/slideLayout376.xml"/><Relationship Id="rId17" Type="http://schemas.openxmlformats.org/officeDocument/2006/relationships/slideLayout" Target="../slideLayouts/slideLayout381.xml"/><Relationship Id="rId2" Type="http://schemas.openxmlformats.org/officeDocument/2006/relationships/slideLayout" Target="../slideLayouts/slideLayout366.xml"/><Relationship Id="rId16" Type="http://schemas.openxmlformats.org/officeDocument/2006/relationships/slideLayout" Target="../slideLayouts/slideLayout380.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5" Type="http://schemas.openxmlformats.org/officeDocument/2006/relationships/slideLayout" Target="../slideLayouts/slideLayout37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 Id="rId14" Type="http://schemas.openxmlformats.org/officeDocument/2006/relationships/slideLayout" Target="../slideLayouts/slideLayout37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slideLayout" Target="../slideLayouts/slideLayout394.xml"/><Relationship Id="rId18" Type="http://schemas.openxmlformats.org/officeDocument/2006/relationships/theme" Target="../theme/theme34.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17" Type="http://schemas.openxmlformats.org/officeDocument/2006/relationships/slideLayout" Target="../slideLayouts/slideLayout398.xml"/><Relationship Id="rId2" Type="http://schemas.openxmlformats.org/officeDocument/2006/relationships/slideLayout" Target="../slideLayouts/slideLayout383.xml"/><Relationship Id="rId16" Type="http://schemas.openxmlformats.org/officeDocument/2006/relationships/slideLayout" Target="../slideLayouts/slideLayout397.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5" Type="http://schemas.openxmlformats.org/officeDocument/2006/relationships/slideLayout" Target="../slideLayouts/slideLayout39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slideLayout" Target="../slideLayouts/slideLayout39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slideLayout" Target="../slideLayouts/slideLayout411.xml"/><Relationship Id="rId18" Type="http://schemas.openxmlformats.org/officeDocument/2006/relationships/theme" Target="../theme/theme35.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slideLayout" Target="../slideLayouts/slideLayout410.xml"/><Relationship Id="rId17" Type="http://schemas.openxmlformats.org/officeDocument/2006/relationships/slideLayout" Target="../slideLayouts/slideLayout415.xml"/><Relationship Id="rId2" Type="http://schemas.openxmlformats.org/officeDocument/2006/relationships/slideLayout" Target="../slideLayouts/slideLayout400.xml"/><Relationship Id="rId16" Type="http://schemas.openxmlformats.org/officeDocument/2006/relationships/slideLayout" Target="../slideLayouts/slideLayout414.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18" Type="http://schemas.openxmlformats.org/officeDocument/2006/relationships/theme" Target="../theme/theme36.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slideLayout" Target="../slideLayouts/slideLayout445.xml"/><Relationship Id="rId18" Type="http://schemas.openxmlformats.org/officeDocument/2006/relationships/theme" Target="../theme/theme37.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17" Type="http://schemas.openxmlformats.org/officeDocument/2006/relationships/slideLayout" Target="../slideLayouts/slideLayout449.xml"/><Relationship Id="rId2" Type="http://schemas.openxmlformats.org/officeDocument/2006/relationships/slideLayout" Target="../slideLayouts/slideLayout434.xml"/><Relationship Id="rId16" Type="http://schemas.openxmlformats.org/officeDocument/2006/relationships/slideLayout" Target="../slideLayouts/slideLayout448.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5" Type="http://schemas.openxmlformats.org/officeDocument/2006/relationships/slideLayout" Target="../slideLayouts/slideLayout44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slideLayout" Target="../slideLayouts/slideLayout44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slideLayout" Target="../slideLayouts/slideLayout462.xml"/><Relationship Id="rId18" Type="http://schemas.openxmlformats.org/officeDocument/2006/relationships/theme" Target="../theme/theme38.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17" Type="http://schemas.openxmlformats.org/officeDocument/2006/relationships/slideLayout" Target="../slideLayouts/slideLayout466.xml"/><Relationship Id="rId2" Type="http://schemas.openxmlformats.org/officeDocument/2006/relationships/slideLayout" Target="../slideLayouts/slideLayout451.xml"/><Relationship Id="rId16" Type="http://schemas.openxmlformats.org/officeDocument/2006/relationships/slideLayout" Target="../slideLayouts/slideLayout465.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5" Type="http://schemas.openxmlformats.org/officeDocument/2006/relationships/slideLayout" Target="../slideLayouts/slideLayout46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 Id="rId14" Type="http://schemas.openxmlformats.org/officeDocument/2006/relationships/slideLayout" Target="../slideLayouts/slideLayout463.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74.xml"/><Relationship Id="rId13" Type="http://schemas.openxmlformats.org/officeDocument/2006/relationships/slideLayout" Target="../slideLayouts/slideLayout479.xml"/><Relationship Id="rId18" Type="http://schemas.openxmlformats.org/officeDocument/2006/relationships/theme" Target="../theme/theme39.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slideLayout" Target="../slideLayouts/slideLayout478.xml"/><Relationship Id="rId17" Type="http://schemas.openxmlformats.org/officeDocument/2006/relationships/slideLayout" Target="../slideLayouts/slideLayout483.xml"/><Relationship Id="rId2" Type="http://schemas.openxmlformats.org/officeDocument/2006/relationships/slideLayout" Target="../slideLayouts/slideLayout468.xml"/><Relationship Id="rId16" Type="http://schemas.openxmlformats.org/officeDocument/2006/relationships/slideLayout" Target="../slideLayouts/slideLayout482.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5" Type="http://schemas.openxmlformats.org/officeDocument/2006/relationships/slideLayout" Target="../slideLayouts/slideLayout48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 Id="rId14" Type="http://schemas.openxmlformats.org/officeDocument/2006/relationships/slideLayout" Target="../slideLayouts/slideLayout48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91.xml"/><Relationship Id="rId13" Type="http://schemas.openxmlformats.org/officeDocument/2006/relationships/slideLayout" Target="../slideLayouts/slideLayout496.xml"/><Relationship Id="rId18" Type="http://schemas.openxmlformats.org/officeDocument/2006/relationships/theme" Target="../theme/theme40.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slideLayout" Target="../slideLayouts/slideLayout495.xml"/><Relationship Id="rId17" Type="http://schemas.openxmlformats.org/officeDocument/2006/relationships/slideLayout" Target="../slideLayouts/slideLayout500.xml"/><Relationship Id="rId2" Type="http://schemas.openxmlformats.org/officeDocument/2006/relationships/slideLayout" Target="../slideLayouts/slideLayout485.xml"/><Relationship Id="rId16" Type="http://schemas.openxmlformats.org/officeDocument/2006/relationships/slideLayout" Target="../slideLayouts/slideLayout499.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5" Type="http://schemas.openxmlformats.org/officeDocument/2006/relationships/slideLayout" Target="../slideLayouts/slideLayout49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 Id="rId14" Type="http://schemas.openxmlformats.org/officeDocument/2006/relationships/slideLayout" Target="../slideLayouts/slideLayout4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slideLayout" Target="../slideLayouts/slideLayout513.xml"/><Relationship Id="rId18" Type="http://schemas.openxmlformats.org/officeDocument/2006/relationships/theme" Target="../theme/theme41.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17" Type="http://schemas.openxmlformats.org/officeDocument/2006/relationships/slideLayout" Target="../slideLayouts/slideLayout517.xml"/><Relationship Id="rId2" Type="http://schemas.openxmlformats.org/officeDocument/2006/relationships/slideLayout" Target="../slideLayouts/slideLayout502.xml"/><Relationship Id="rId16" Type="http://schemas.openxmlformats.org/officeDocument/2006/relationships/slideLayout" Target="../slideLayouts/slideLayout516.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5" Type="http://schemas.openxmlformats.org/officeDocument/2006/relationships/slideLayout" Target="../slideLayouts/slideLayout51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slideLayout" Target="../slideLayouts/slideLayout5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6" y="14076"/>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7"/>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9145"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1D8BD707-D9CF-40AE-B4C6-C98DA3205C09}" type="datetimeFigureOut">
              <a:rPr lang="en-US" smtClean="0"/>
              <a:pPr/>
              <a:t>3/1/2021</a:t>
            </a:fld>
            <a:endParaRPr lang="en-US"/>
          </a:p>
        </p:txBody>
      </p:sp>
      <p:sp>
        <p:nvSpPr>
          <p:cNvPr id="3" name="Footer Placeholder 2"/>
          <p:cNvSpPr>
            <a:spLocks noGrp="1"/>
          </p:cNvSpPr>
          <p:nvPr>
            <p:ph type="ftr" sz="quarter" idx="3"/>
          </p:nvPr>
        </p:nvSpPr>
        <p:spPr>
          <a:xfrm>
            <a:off x="457201" y="6482592"/>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6143766"/>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24615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6999699"/>
      </p:ext>
    </p:extLst>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9462672"/>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6134038"/>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264282"/>
      </p:ext>
    </p:extLst>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870243"/>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3292678"/>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53492"/>
      </p:ext>
    </p:extLst>
  </p:cSld>
  <p:clrMap bg1="lt1" tx1="dk1" bg2="lt2" tx2="dk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8206640"/>
      </p:ext>
    </p:extLst>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651122"/>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9867336"/>
      </p:ext>
    </p:extLst>
  </p:cSld>
  <p:clrMap bg1="lt1" tx1="dk1" bg2="lt2" tx2="dk2" accent1="accent1" accent2="accent2" accent3="accent3" accent4="accent4" accent5="accent5" accent6="accent6" hlink="hlink" folHlink="folHlink"/>
  <p:sldLayoutIdLst>
    <p:sldLayoutId id="2147484405" r:id="rId1"/>
    <p:sldLayoutId id="2147484406" r:id="rId2"/>
    <p:sldLayoutId id="2147484407" r:id="rId3"/>
    <p:sldLayoutId id="2147484408" r:id="rId4"/>
    <p:sldLayoutId id="2147484409" r:id="rId5"/>
    <p:sldLayoutId id="2147484410" r:id="rId6"/>
    <p:sldLayoutId id="2147484411" r:id="rId7"/>
    <p:sldLayoutId id="2147484412" r:id="rId8"/>
    <p:sldLayoutId id="2147484413" r:id="rId9"/>
    <p:sldLayoutId id="2147484414" r:id="rId10"/>
    <p:sldLayoutId id="214748441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1484852"/>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381530"/>
      </p:ext>
    </p:extLst>
  </p:cSld>
  <p:clrMap bg1="lt1" tx1="dk1" bg2="lt2" tx2="dk2" accent1="accent1" accent2="accent2" accent3="accent3" accent4="accent4" accent5="accent5" accent6="accent6" hlink="hlink" folHlink="folHlink"/>
  <p:sldLayoutIdLst>
    <p:sldLayoutId id="2147484525" r:id="rId1"/>
    <p:sldLayoutId id="2147484526" r:id="rId2"/>
    <p:sldLayoutId id="2147484527" r:id="rId3"/>
    <p:sldLayoutId id="2147484528" r:id="rId4"/>
    <p:sldLayoutId id="2147484529" r:id="rId5"/>
    <p:sldLayoutId id="2147484530" r:id="rId6"/>
    <p:sldLayoutId id="2147484531" r:id="rId7"/>
    <p:sldLayoutId id="2147484532" r:id="rId8"/>
    <p:sldLayoutId id="2147484533" r:id="rId9"/>
    <p:sldLayoutId id="2147484534" r:id="rId10"/>
    <p:sldLayoutId id="214748453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776063"/>
      </p:ext>
    </p:extLst>
  </p:cSld>
  <p:clrMap bg1="lt1" tx1="dk1" bg2="lt2" tx2="dk2" accent1="accent1" accent2="accent2" accent3="accent3" accent4="accent4" accent5="accent5" accent6="accent6" hlink="hlink" folHlink="folHlink"/>
  <p:sldLayoutIdLst>
    <p:sldLayoutId id="2147484537" r:id="rId1"/>
    <p:sldLayoutId id="2147484538" r:id="rId2"/>
    <p:sldLayoutId id="2147484539" r:id="rId3"/>
    <p:sldLayoutId id="2147484540" r:id="rId4"/>
    <p:sldLayoutId id="2147484541" r:id="rId5"/>
    <p:sldLayoutId id="2147484542" r:id="rId6"/>
    <p:sldLayoutId id="2147484543" r:id="rId7"/>
    <p:sldLayoutId id="2147484544" r:id="rId8"/>
    <p:sldLayoutId id="2147484545" r:id="rId9"/>
    <p:sldLayoutId id="2147484546" r:id="rId10"/>
    <p:sldLayoutId id="2147484547"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975082"/>
      </p:ext>
    </p:extLst>
  </p:cSld>
  <p:clrMap bg1="lt1" tx1="dk1" bg2="lt2" tx2="dk2" accent1="accent1" accent2="accent2" accent3="accent3" accent4="accent4" accent5="accent5" accent6="accent6" hlink="hlink" folHlink="folHlink"/>
  <p:sldLayoutIdLst>
    <p:sldLayoutId id="2147484549" r:id="rId1"/>
    <p:sldLayoutId id="2147484550" r:id="rId2"/>
    <p:sldLayoutId id="2147484551" r:id="rId3"/>
    <p:sldLayoutId id="2147484552" r:id="rId4"/>
    <p:sldLayoutId id="2147484553" r:id="rId5"/>
    <p:sldLayoutId id="2147484554" r:id="rId6"/>
    <p:sldLayoutId id="2147484555" r:id="rId7"/>
    <p:sldLayoutId id="2147484556" r:id="rId8"/>
    <p:sldLayoutId id="2147484557" r:id="rId9"/>
    <p:sldLayoutId id="2147484558" r:id="rId10"/>
    <p:sldLayoutId id="214748455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6802884"/>
      </p:ext>
    </p:extLst>
  </p:cSld>
  <p:clrMap bg1="lt1" tx1="dk1" bg2="lt2" tx2="dk2" accent1="accent1" accent2="accent2" accent3="accent3" accent4="accent4" accent5="accent5" accent6="accent6" hlink="hlink" folHlink="folHlink"/>
  <p:sldLayoutIdLst>
    <p:sldLayoutId id="2147484561" r:id="rId1"/>
    <p:sldLayoutId id="2147484562" r:id="rId2"/>
    <p:sldLayoutId id="2147484563" r:id="rId3"/>
    <p:sldLayoutId id="2147484564" r:id="rId4"/>
    <p:sldLayoutId id="2147484565" r:id="rId5"/>
    <p:sldLayoutId id="2147484566" r:id="rId6"/>
    <p:sldLayoutId id="2147484567" r:id="rId7"/>
    <p:sldLayoutId id="2147484568" r:id="rId8"/>
    <p:sldLayoutId id="2147484569" r:id="rId9"/>
    <p:sldLayoutId id="2147484570" r:id="rId10"/>
    <p:sldLayoutId id="214748457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3815346"/>
      </p:ext>
    </p:extLst>
  </p:cSld>
  <p:clrMap bg1="lt1" tx1="dk1" bg2="lt2" tx2="dk2" accent1="accent1" accent2="accent2" accent3="accent3" accent4="accent4" accent5="accent5" accent6="accent6" hlink="hlink" folHlink="folHlink"/>
  <p:sldLayoutIdLst>
    <p:sldLayoutId id="2147484585"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59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3071421"/>
      </p:ext>
    </p:extLst>
  </p:cSld>
  <p:clrMap bg1="lt1" tx1="dk1" bg2="lt2" tx2="dk2" accent1="accent1" accent2="accent2" accent3="accent3" accent4="accent4" accent5="accent5" accent6="accent6" hlink="hlink" folHlink="folHlink"/>
  <p:sldLayoutIdLst>
    <p:sldLayoutId id="2147484597" r:id="rId1"/>
    <p:sldLayoutId id="2147484598" r:id="rId2"/>
    <p:sldLayoutId id="2147484599" r:id="rId3"/>
    <p:sldLayoutId id="2147484600" r:id="rId4"/>
    <p:sldLayoutId id="2147484601" r:id="rId5"/>
    <p:sldLayoutId id="2147484602" r:id="rId6"/>
    <p:sldLayoutId id="2147484603" r:id="rId7"/>
    <p:sldLayoutId id="2147484604" r:id="rId8"/>
    <p:sldLayoutId id="2147484605" r:id="rId9"/>
    <p:sldLayoutId id="2147484606" r:id="rId10"/>
    <p:sldLayoutId id="2147484607"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8405426"/>
      </p:ext>
    </p:extLst>
  </p:cSld>
  <p:clrMap bg1="lt1" tx1="dk1" bg2="lt2" tx2="dk2" accent1="accent1" accent2="accent2" accent3="accent3" accent4="accent4" accent5="accent5" accent6="accent6" hlink="hlink" folHlink="folHlink"/>
  <p:sldLayoutIdLst>
    <p:sldLayoutId id="2147484609" r:id="rId1"/>
    <p:sldLayoutId id="2147484610" r:id="rId2"/>
    <p:sldLayoutId id="2147484611" r:id="rId3"/>
    <p:sldLayoutId id="2147484612" r:id="rId4"/>
    <p:sldLayoutId id="2147484613" r:id="rId5"/>
    <p:sldLayoutId id="2147484614" r:id="rId6"/>
    <p:sldLayoutId id="2147484615" r:id="rId7"/>
    <p:sldLayoutId id="2147484616" r:id="rId8"/>
    <p:sldLayoutId id="2147484617" r:id="rId9"/>
    <p:sldLayoutId id="2147484618" r:id="rId10"/>
    <p:sldLayoutId id="214748461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0107450"/>
      </p:ext>
    </p:extLst>
  </p:cSld>
  <p:clrMap bg1="lt1" tx1="dk1" bg2="lt2" tx2="dk2" accent1="accent1" accent2="accent2" accent3="accent3" accent4="accent4" accent5="accent5" accent6="accent6" hlink="hlink" folHlink="folHlink"/>
  <p:sldLayoutIdLst>
    <p:sldLayoutId id="2147484621" r:id="rId1"/>
    <p:sldLayoutId id="2147484622" r:id="rId2"/>
    <p:sldLayoutId id="2147484623" r:id="rId3"/>
    <p:sldLayoutId id="2147484624" r:id="rId4"/>
    <p:sldLayoutId id="2147484625" r:id="rId5"/>
    <p:sldLayoutId id="2147484626" r:id="rId6"/>
    <p:sldLayoutId id="2147484627" r:id="rId7"/>
    <p:sldLayoutId id="2147484628" r:id="rId8"/>
    <p:sldLayoutId id="2147484629" r:id="rId9"/>
    <p:sldLayoutId id="2147484630" r:id="rId10"/>
    <p:sldLayoutId id="214748463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659714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56249340"/>
      </p:ext>
    </p:extLst>
  </p:cSld>
  <p:clrMap bg1="lt1" tx1="dk1" bg2="lt2" tx2="dk2" accent1="accent1" accent2="accent2" accent3="accent3" accent4="accent4" accent5="accent5" accent6="accent6" hlink="hlink" folHlink="folHlink"/>
  <p:sldLayoutIdLst>
    <p:sldLayoutId id="2147484645" r:id="rId1"/>
    <p:sldLayoutId id="2147484646" r:id="rId2"/>
    <p:sldLayoutId id="2147484647" r:id="rId3"/>
    <p:sldLayoutId id="2147484648" r:id="rId4"/>
    <p:sldLayoutId id="2147484649" r:id="rId5"/>
    <p:sldLayoutId id="2147484650" r:id="rId6"/>
    <p:sldLayoutId id="2147484651" r:id="rId7"/>
    <p:sldLayoutId id="2147484652" r:id="rId8"/>
    <p:sldLayoutId id="2147484653" r:id="rId9"/>
    <p:sldLayoutId id="2147484654" r:id="rId10"/>
    <p:sldLayoutId id="214748465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28613336"/>
      </p:ext>
    </p:extLst>
  </p:cSld>
  <p:clrMap bg1="dk1" tx1="lt1" bg2="dk2" tx2="lt2" accent1="accent1" accent2="accent2" accent3="accent3" accent4="accent4" accent5="accent5" accent6="accent6" hlink="hlink" folHlink="folHlink"/>
  <p:sldLayoutIdLst>
    <p:sldLayoutId id="2147484657" r:id="rId1"/>
    <p:sldLayoutId id="2147484658" r:id="rId2"/>
    <p:sldLayoutId id="2147484659" r:id="rId3"/>
    <p:sldLayoutId id="2147484660" r:id="rId4"/>
    <p:sldLayoutId id="2147484661" r:id="rId5"/>
    <p:sldLayoutId id="2147484662" r:id="rId6"/>
    <p:sldLayoutId id="2147484663" r:id="rId7"/>
    <p:sldLayoutId id="2147484664" r:id="rId8"/>
    <p:sldLayoutId id="2147484665" r:id="rId9"/>
    <p:sldLayoutId id="2147484666" r:id="rId10"/>
    <p:sldLayoutId id="2147484667" r:id="rId11"/>
    <p:sldLayoutId id="2147484668" r:id="rId12"/>
    <p:sldLayoutId id="2147484669" r:id="rId13"/>
    <p:sldLayoutId id="2147484670" r:id="rId14"/>
    <p:sldLayoutId id="2147484671" r:id="rId15"/>
    <p:sldLayoutId id="2147484672" r:id="rId16"/>
    <p:sldLayoutId id="214748467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55800908"/>
      </p:ext>
    </p:extLst>
  </p:cSld>
  <p:clrMap bg1="dk1" tx1="lt1" bg2="dk2" tx2="lt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88" r:id="rId14"/>
    <p:sldLayoutId id="2147484689" r:id="rId15"/>
    <p:sldLayoutId id="2147484690" r:id="rId16"/>
    <p:sldLayoutId id="2147484691"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0816652"/>
      </p:ext>
    </p:extLst>
  </p:cSld>
  <p:clrMap bg1="dk1" tx1="lt1" bg2="dk2" tx2="lt2" accent1="accent1" accent2="accent2" accent3="accent3" accent4="accent4" accent5="accent5" accent6="accent6" hlink="hlink" folHlink="folHlink"/>
  <p:sldLayoutIdLst>
    <p:sldLayoutId id="2147484693" r:id="rId1"/>
    <p:sldLayoutId id="2147484694" r:id="rId2"/>
    <p:sldLayoutId id="2147484695" r:id="rId3"/>
    <p:sldLayoutId id="2147484696" r:id="rId4"/>
    <p:sldLayoutId id="2147484697" r:id="rId5"/>
    <p:sldLayoutId id="2147484698" r:id="rId6"/>
    <p:sldLayoutId id="2147484699" r:id="rId7"/>
    <p:sldLayoutId id="2147484700" r:id="rId8"/>
    <p:sldLayoutId id="2147484701" r:id="rId9"/>
    <p:sldLayoutId id="2147484702" r:id="rId10"/>
    <p:sldLayoutId id="2147484703" r:id="rId11"/>
    <p:sldLayoutId id="2147484704" r:id="rId12"/>
    <p:sldLayoutId id="2147484705" r:id="rId13"/>
    <p:sldLayoutId id="2147484706" r:id="rId14"/>
    <p:sldLayoutId id="2147484707" r:id="rId15"/>
    <p:sldLayoutId id="2147484708" r:id="rId16"/>
    <p:sldLayoutId id="214748470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33975299"/>
      </p:ext>
    </p:extLst>
  </p:cSld>
  <p:clrMap bg1="dk1" tx1="lt1" bg2="dk2" tx2="lt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 id="2147484723" r:id="rId13"/>
    <p:sldLayoutId id="2147484724" r:id="rId14"/>
    <p:sldLayoutId id="2147484725" r:id="rId15"/>
    <p:sldLayoutId id="2147484726" r:id="rId16"/>
    <p:sldLayoutId id="214748472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81150771"/>
      </p:ext>
    </p:extLst>
  </p:cSld>
  <p:clrMap bg1="dk1" tx1="lt1" bg2="dk2" tx2="lt2" accent1="accent1" accent2="accent2" accent3="accent3" accent4="accent4" accent5="accent5" accent6="accent6" hlink="hlink" folHlink="folHlink"/>
  <p:sldLayoutIdLst>
    <p:sldLayoutId id="2147484729" r:id="rId1"/>
    <p:sldLayoutId id="2147484730" r:id="rId2"/>
    <p:sldLayoutId id="2147484731" r:id="rId3"/>
    <p:sldLayoutId id="2147484732" r:id="rId4"/>
    <p:sldLayoutId id="2147484733" r:id="rId5"/>
    <p:sldLayoutId id="2147484734" r:id="rId6"/>
    <p:sldLayoutId id="2147484735" r:id="rId7"/>
    <p:sldLayoutId id="2147484736" r:id="rId8"/>
    <p:sldLayoutId id="2147484737" r:id="rId9"/>
    <p:sldLayoutId id="2147484738" r:id="rId10"/>
    <p:sldLayoutId id="2147484739" r:id="rId11"/>
    <p:sldLayoutId id="2147484740" r:id="rId12"/>
    <p:sldLayoutId id="2147484741" r:id="rId13"/>
    <p:sldLayoutId id="2147484742" r:id="rId14"/>
    <p:sldLayoutId id="2147484743" r:id="rId15"/>
    <p:sldLayoutId id="2147484744" r:id="rId16"/>
    <p:sldLayoutId id="214748474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48248569"/>
      </p:ext>
    </p:extLst>
  </p:cSld>
  <p:clrMap bg1="dk1" tx1="lt1" bg2="dk2" tx2="lt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 id="2147484758" r:id="rId12"/>
    <p:sldLayoutId id="2147484759" r:id="rId13"/>
    <p:sldLayoutId id="2147484760" r:id="rId14"/>
    <p:sldLayoutId id="2147484761" r:id="rId15"/>
    <p:sldLayoutId id="2147484762" r:id="rId16"/>
    <p:sldLayoutId id="214748476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29504534"/>
      </p:ext>
    </p:extLst>
  </p:cSld>
  <p:clrMap bg1="dk1" tx1="lt1" bg2="dk2" tx2="lt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 id="2147484776" r:id="rId12"/>
    <p:sldLayoutId id="2147484777" r:id="rId13"/>
    <p:sldLayoutId id="2147484778" r:id="rId14"/>
    <p:sldLayoutId id="2147484779" r:id="rId15"/>
    <p:sldLayoutId id="2147484780" r:id="rId16"/>
    <p:sldLayoutId id="2147484781"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11937212"/>
      </p:ext>
    </p:extLst>
  </p:cSld>
  <p:clrMap bg1="dk1" tx1="lt1" bg2="dk2" tx2="lt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 id="2147484794" r:id="rId12"/>
    <p:sldLayoutId id="2147484795" r:id="rId13"/>
    <p:sldLayoutId id="2147484796" r:id="rId14"/>
    <p:sldLayoutId id="2147484797" r:id="rId15"/>
    <p:sldLayoutId id="2147484798" r:id="rId16"/>
    <p:sldLayoutId id="214748479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22795698"/>
      </p:ext>
    </p:extLst>
  </p:cSld>
  <p:clrMap bg1="dk1" tx1="lt1" bg2="dk2" tx2="lt2" accent1="accent1" accent2="accent2" accent3="accent3" accent4="accent4" accent5="accent5" accent6="accent6" hlink="hlink" folHlink="folHlink"/>
  <p:sldLayoutIdLst>
    <p:sldLayoutId id="2147484801" r:id="rId1"/>
    <p:sldLayoutId id="2147484802" r:id="rId2"/>
    <p:sldLayoutId id="2147484803" r:id="rId3"/>
    <p:sldLayoutId id="2147484804" r:id="rId4"/>
    <p:sldLayoutId id="2147484805" r:id="rId5"/>
    <p:sldLayoutId id="2147484806" r:id="rId6"/>
    <p:sldLayoutId id="2147484807" r:id="rId7"/>
    <p:sldLayoutId id="2147484808" r:id="rId8"/>
    <p:sldLayoutId id="2147484809" r:id="rId9"/>
    <p:sldLayoutId id="2147484810" r:id="rId10"/>
    <p:sldLayoutId id="2147484811" r:id="rId11"/>
    <p:sldLayoutId id="2147484812" r:id="rId12"/>
    <p:sldLayoutId id="2147484813" r:id="rId13"/>
    <p:sldLayoutId id="2147484814" r:id="rId14"/>
    <p:sldLayoutId id="2147484815" r:id="rId15"/>
    <p:sldLayoutId id="2147484816" r:id="rId16"/>
    <p:sldLayoutId id="2147484817"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5269755"/>
      </p:ext>
    </p:extLst>
  </p:cSld>
  <p:clrMap bg1="lt1" tx1="dk1" bg2="lt2" tx2="dk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 id="2147484030" r:id="rId10"/>
    <p:sldLayoutId id="214748403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85524247"/>
      </p:ext>
    </p:extLst>
  </p:cSld>
  <p:clrMap bg1="dk1" tx1="lt1" bg2="dk2" tx2="lt2" accent1="accent1" accent2="accent2" accent3="accent3" accent4="accent4" accent5="accent5" accent6="accent6" hlink="hlink" folHlink="folHlink"/>
  <p:sldLayoutIdLst>
    <p:sldLayoutId id="2147484819" r:id="rId1"/>
    <p:sldLayoutId id="2147484820" r:id="rId2"/>
    <p:sldLayoutId id="2147484821" r:id="rId3"/>
    <p:sldLayoutId id="2147484822" r:id="rId4"/>
    <p:sldLayoutId id="2147484823" r:id="rId5"/>
    <p:sldLayoutId id="2147484824" r:id="rId6"/>
    <p:sldLayoutId id="2147484825" r:id="rId7"/>
    <p:sldLayoutId id="2147484826" r:id="rId8"/>
    <p:sldLayoutId id="2147484827" r:id="rId9"/>
    <p:sldLayoutId id="2147484828" r:id="rId10"/>
    <p:sldLayoutId id="2147484829" r:id="rId11"/>
    <p:sldLayoutId id="2147484830" r:id="rId12"/>
    <p:sldLayoutId id="2147484831" r:id="rId13"/>
    <p:sldLayoutId id="2147484832" r:id="rId14"/>
    <p:sldLayoutId id="2147484833" r:id="rId15"/>
    <p:sldLayoutId id="2147484834" r:id="rId16"/>
    <p:sldLayoutId id="2147484835"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1D8BD707-D9CF-40AE-B4C6-C98DA3205C09}" type="datetimeFigureOut">
              <a:rPr lang="en-US" smtClean="0"/>
              <a:pPr/>
              <a:t>3/1/2021</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07266552"/>
      </p:ext>
    </p:extLst>
  </p:cSld>
  <p:clrMap bg1="dk1" tx1="lt1" bg2="dk2" tx2="lt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 id="2147484850" r:id="rId14"/>
    <p:sldLayoutId id="2147484851" r:id="rId15"/>
    <p:sldLayoutId id="2147484852" r:id="rId16"/>
    <p:sldLayoutId id="2147484853"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2277169"/>
      </p:ext>
    </p:extLst>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124281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0381953"/>
      </p:ext>
    </p:extLst>
  </p:cSld>
  <p:clrMap bg1="lt1" tx1="dk1" bg2="lt2" tx2="dk2" accent1="accent1" accent2="accent2" accent3="accent3" accent4="accent4" accent5="accent5" accent6="accent6" hlink="hlink" folHlink="folHlink"/>
  <p:sldLayoutIdLst>
    <p:sldLayoutId id="2147484057" r:id="rId1"/>
    <p:sldLayoutId id="2147484058" r:id="rId2"/>
    <p:sldLayoutId id="2147484059" r:id="rId3"/>
    <p:sldLayoutId id="2147484060" r:id="rId4"/>
    <p:sldLayoutId id="2147484061" r:id="rId5"/>
    <p:sldLayoutId id="2147484062" r:id="rId6"/>
    <p:sldLayoutId id="2147484063" r:id="rId7"/>
    <p:sldLayoutId id="2147484064" r:id="rId8"/>
    <p:sldLayoutId id="2147484065" r:id="rId9"/>
    <p:sldLayoutId id="2147484066" r:id="rId10"/>
    <p:sldLayoutId id="2147484067"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335499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flipH="1">
            <a:off x="8153400" y="0"/>
            <a:ext cx="990600" cy="6858000"/>
          </a:xfrm>
          <a:prstGeom prst="rect">
            <a:avLst/>
          </a:prstGeom>
          <a:blipFill>
            <a:blip r:embed="rId13">
              <a:alphaModFix amt="43000"/>
            </a:blip>
            <a:tile tx="0" ty="0" sx="50000" sy="50000" flip="none" algn="tl"/>
          </a:blipFill>
          <a:ln w="0" cap="flat" cmpd="sng" algn="ctr">
            <a:noFill/>
            <a:prstDash val="solid"/>
          </a:ln>
          <a:effectLst>
            <a:fillOverlay blend="mult">
              <a:gradFill rotWithShape="1">
                <a:gsLst>
                  <a:gs pos="0">
                    <a:schemeClr val="tx2">
                      <a:tint val="62000"/>
                      <a:satMod val="420000"/>
                    </a:schemeClr>
                  </a:gs>
                  <a:gs pos="100000">
                    <a:schemeClr val="tx2">
                      <a:shade val="20000"/>
                      <a:satMod val="170000"/>
                    </a:schemeClr>
                  </a:gs>
                </a:gsLst>
                <a:path path="circle">
                  <a:fillToRect l="50000" t="110000" r="50000" b="-10000"/>
                </a:path>
                <a:tileRect/>
              </a:gradFill>
            </a:fillOverlay>
            <a:innerShdw blurRad="63500" dist="44450" dir="10800000">
              <a:srgbClr val="000000">
                <a:alpha val="45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base">
              <a:spcBef>
                <a:spcPct val="0"/>
              </a:spcBef>
              <a:spcAft>
                <a:spcPct val="0"/>
              </a:spcAft>
            </a:pPr>
            <a:endParaRPr lang="en-US">
              <a:solidFill>
                <a:prstClr val="white"/>
              </a:solidFill>
            </a:endParaRPr>
          </a:p>
        </p:txBody>
      </p:sp>
      <p:sp>
        <p:nvSpPr>
          <p:cNvPr id="3" name="Title Placeholder 2"/>
          <p:cNvSpPr>
            <a:spLocks noGrp="1"/>
          </p:cNvSpPr>
          <p:nvPr>
            <p:ph type="title"/>
          </p:nvPr>
        </p:nvSpPr>
        <p:spPr>
          <a:xfrm>
            <a:off x="457200" y="320040"/>
            <a:ext cx="7239000" cy="1143000"/>
          </a:xfrm>
          <a:prstGeom prst="rect">
            <a:avLst/>
          </a:prstGeom>
        </p:spPr>
        <p:txBody>
          <a:bodyPr vert="horz" lIns="45720" tIns="0" rIns="45720" bIns="0" anchor="b" anchorCtr="0">
            <a:normAutofit/>
          </a:bodyPr>
          <a:lstStyle>
            <a:extLst/>
          </a:lstStyle>
          <a:p>
            <a:r>
              <a:rPr kumimoji="0" lang="en-US" smtClean="0"/>
              <a:t>Click to edit Master title style</a:t>
            </a:r>
            <a:endParaRPr kumimoji="0" lang="en-US"/>
          </a:p>
        </p:txBody>
      </p:sp>
      <p:sp>
        <p:nvSpPr>
          <p:cNvPr id="31" name="Text Placeholder 30"/>
          <p:cNvSpPr>
            <a:spLocks noGrp="1"/>
          </p:cNvSpPr>
          <p:nvPr>
            <p:ph type="body" idx="1"/>
          </p:nvPr>
        </p:nvSpPr>
        <p:spPr>
          <a:xfrm>
            <a:off x="457200" y="1609416"/>
            <a:ext cx="7239000" cy="4846320"/>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7" name="Date Placeholder 26"/>
          <p:cNvSpPr>
            <a:spLocks noGrp="1"/>
          </p:cNvSpPr>
          <p:nvPr>
            <p:ph type="dt" sz="half" idx="2"/>
          </p:nvPr>
        </p:nvSpPr>
        <p:spPr>
          <a:xfrm>
            <a:off x="4245936" y="6557946"/>
            <a:ext cx="2002464" cy="226902"/>
          </a:xfrm>
          <a:prstGeom prst="rect">
            <a:avLst/>
          </a:prstGeom>
        </p:spPr>
        <p:txBody>
          <a:bodyPr vert="horz" tIns="0" bIns="0" anchor="b"/>
          <a:lstStyle>
            <a:lvl1pPr algn="l" eaLnBrk="1" latinLnBrk="0" hangingPunct="1">
              <a:defRPr kumimoji="0" sz="1000">
                <a:solidFill>
                  <a:schemeClr val="tx2"/>
                </a:solidFill>
              </a:defRPr>
            </a:lvl1pPr>
            <a:extLst/>
          </a:lstStyle>
          <a:p>
            <a:pPr fontAlgn="base">
              <a:spcBef>
                <a:spcPct val="0"/>
              </a:spcBef>
              <a:spcAft>
                <a:spcPct val="0"/>
              </a:spcAft>
              <a:defRPr/>
            </a:pPr>
            <a:fld id="{DE6E356A-2726-4AC4-948D-9E83D81061A9}" type="datetime1">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3/1/2021</a:t>
            </a:fld>
            <a:endParaRPr lang="en-US">
              <a:solidFill>
                <a:srgbClr val="B13F9A"/>
              </a:solidFill>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3"/>
          </p:nvPr>
        </p:nvSpPr>
        <p:spPr>
          <a:xfrm>
            <a:off x="457200" y="6557946"/>
            <a:ext cx="3657600" cy="228600"/>
          </a:xfrm>
          <a:prstGeom prst="rect">
            <a:avLst/>
          </a:prstGeom>
        </p:spPr>
        <p:txBody>
          <a:bodyPr vert="horz" tIns="0" bIns="0" anchor="b"/>
          <a:lstStyle>
            <a:lvl1pPr algn="r" eaLnBrk="1" latinLnBrk="0" hangingPunct="1">
              <a:defRPr kumimoji="0" sz="1000">
                <a:solidFill>
                  <a:schemeClr val="tx2"/>
                </a:solidFill>
              </a:defRPr>
            </a:lvl1pPr>
            <a:extLst/>
          </a:lstStyle>
          <a:p>
            <a:pPr fontAlgn="base">
              <a:spcBef>
                <a:spcPct val="0"/>
              </a:spcBef>
              <a:spcAft>
                <a:spcPct val="0"/>
              </a:spcAft>
              <a:defRPr/>
            </a:pPr>
            <a:endParaRPr lang="en-US">
              <a:solidFill>
                <a:srgbClr val="B13F9A"/>
              </a:solidFill>
              <a:latin typeface="Arial" panose="020B0604020202020204" pitchFamily="34" charset="0"/>
              <a:cs typeface="Arial" panose="020B0604020202020204" pitchFamily="34" charset="0"/>
            </a:endParaRPr>
          </a:p>
        </p:txBody>
      </p:sp>
      <p:sp>
        <p:nvSpPr>
          <p:cNvPr id="16" name="Slide Number Placeholder 15"/>
          <p:cNvSpPr>
            <a:spLocks noGrp="1"/>
          </p:cNvSpPr>
          <p:nvPr>
            <p:ph type="sldNum" sz="quarter" idx="4"/>
          </p:nvPr>
        </p:nvSpPr>
        <p:spPr>
          <a:xfrm>
            <a:off x="6251448" y="6556248"/>
            <a:ext cx="588336" cy="228600"/>
          </a:xfrm>
          <a:prstGeom prst="rect">
            <a:avLst/>
          </a:prstGeom>
        </p:spPr>
        <p:txBody>
          <a:bodyPr vert="horz" lIns="0" tIns="0" rIns="0" bIns="0" anchor="b"/>
          <a:lstStyle>
            <a:lvl1pPr algn="r" eaLnBrk="1" latinLnBrk="0" hangingPunct="1">
              <a:defRPr kumimoji="0" sz="1100">
                <a:solidFill>
                  <a:schemeClr val="tx2"/>
                </a:solidFill>
              </a:defRPr>
            </a:lvl1pPr>
            <a:extLst/>
          </a:lstStyle>
          <a:p>
            <a:pPr fontAlgn="base">
              <a:spcBef>
                <a:spcPct val="0"/>
              </a:spcBef>
              <a:spcAft>
                <a:spcPct val="0"/>
              </a:spcAft>
              <a:defRPr/>
            </a:pPr>
            <a:fld id="{80B14FE1-427E-46D2-B2A1-155B4BF32AAB}" type="slidenum">
              <a:rPr lang="en-US" smtClean="0">
                <a:solidFill>
                  <a:srgbClr val="B13F9A"/>
                </a:solidFill>
                <a:latin typeface="Arial" panose="020B0604020202020204" pitchFamily="34" charset="0"/>
                <a:cs typeface="Arial" panose="020B0604020202020204" pitchFamily="34" charset="0"/>
              </a:rPr>
              <a:pPr fontAlgn="base">
                <a:spcBef>
                  <a:spcPct val="0"/>
                </a:spcBef>
                <a:spcAft>
                  <a:spcPct val="0"/>
                </a:spcAft>
                <a:defRPr/>
              </a:pPr>
              <a:t>‹#›</a:t>
            </a:fld>
            <a:endParaRPr lang="en-US">
              <a:solidFill>
                <a:srgbClr val="B13F9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2660140"/>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hdr="0" ftr="0" dt="0"/>
  <p:txStyles>
    <p:titleStyle>
      <a:lvl1pPr algn="l" rtl="0" eaLnBrk="1" latinLnBrk="0" hangingPunct="1">
        <a:spcBef>
          <a:spcPct val="0"/>
        </a:spcBef>
        <a:buNone/>
        <a:defRPr kumimoji="0" sz="3800" b="1" kern="1200" cap="all" baseline="0">
          <a:ln w="500">
            <a:solidFill>
              <a:schemeClr val="tx2">
                <a:shade val="20000"/>
                <a:satMod val="120000"/>
              </a:schemeClr>
            </a:solidFill>
          </a:ln>
          <a:gradFill>
            <a:gsLst>
              <a:gs pos="0">
                <a:schemeClr val="accent4">
                  <a:tint val="13000"/>
                </a:schemeClr>
              </a:gs>
              <a:gs pos="10000">
                <a:schemeClr val="accent4">
                  <a:tint val="20000"/>
                </a:schemeClr>
              </a:gs>
              <a:gs pos="49000">
                <a:schemeClr val="accent4">
                  <a:tint val="70000"/>
                </a:schemeClr>
              </a:gs>
              <a:gs pos="50000">
                <a:schemeClr val="accent4">
                  <a:tint val="97000"/>
                </a:schemeClr>
              </a:gs>
              <a:gs pos="100000">
                <a:schemeClr val="accent4">
                  <a:tint val="20000"/>
                </a:schemeClr>
              </a:gs>
            </a:gsLst>
            <a:lin ang="5400000" scaled="1"/>
          </a:gradFill>
          <a:effectLst/>
          <a:latin typeface="+mj-lt"/>
          <a:ea typeface="+mj-ea"/>
          <a:cs typeface="+mj-cs"/>
        </a:defRPr>
      </a:lvl1pPr>
      <a:extLst/>
    </p:titleStyle>
    <p:body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3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6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6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8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17.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0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3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3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6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68.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6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8.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6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8.xml"/></Relationships>
</file>

<file path=ppt/slides/_rels/slide6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51.xml"/></Relationships>
</file>

<file path=ppt/slides/_rels/slide6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6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2.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2.xml"/><Relationship Id="rId4" Type="http://schemas.openxmlformats.org/officeDocument/2006/relationships/image" Target="../media/image50.png"/></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3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4.xml"/></Relationships>
</file>

<file path=ppt/slides/_rels/slide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8.xml"/></Relationships>
</file>

<file path=ppt/slides/_rels/slide7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45.xml"/></Relationships>
</file>

<file path=ppt/slides/_rels/slide7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56.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6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8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0.xml"/></Relationships>
</file>

<file path=ppt/slides/_rels/slide8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1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8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3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8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5.xml"/></Relationships>
</file>

<file path=ppt/slides/_rels/slide8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6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10.xml"/></Relationships>
</file>

<file path=ppt/slides/_rels/slide93.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6151" y="1752600"/>
            <a:ext cx="6874111" cy="1981200"/>
          </a:xfrm>
        </p:spPr>
        <p:txBody>
          <a:bodyPr/>
          <a:lstStyle/>
          <a:p>
            <a:pPr algn="l"/>
            <a:r>
              <a:rPr lang="en-US" b="1" dirty="0" smtClean="0">
                <a:solidFill>
                  <a:schemeClr val="accent2">
                    <a:lumMod val="50000"/>
                  </a:schemeClr>
                </a:solidFill>
              </a:rPr>
              <a:t>Supervised by : </a:t>
            </a:r>
            <a:r>
              <a:rPr lang="en-US" b="1" dirty="0" smtClean="0"/>
              <a:t>Dr. </a:t>
            </a:r>
            <a:r>
              <a:rPr lang="en-US" b="1" dirty="0" err="1" smtClean="0"/>
              <a:t>sa’ad</a:t>
            </a:r>
            <a:r>
              <a:rPr lang="en-US" b="1" dirty="0" smtClean="0"/>
              <a:t> Al-</a:t>
            </a:r>
            <a:r>
              <a:rPr lang="en-US" b="1" dirty="0" err="1"/>
              <a:t>A</a:t>
            </a:r>
            <a:r>
              <a:rPr lang="en-US" b="1" dirty="0" err="1" smtClean="0"/>
              <a:t>zawi</a:t>
            </a:r>
            <a:r>
              <a:rPr lang="en-US" b="1" dirty="0" smtClean="0"/>
              <a:t> </a:t>
            </a:r>
          </a:p>
          <a:p>
            <a:pPr algn="l"/>
            <a:r>
              <a:rPr lang="en-US" sz="2800" b="1" dirty="0" smtClean="0">
                <a:solidFill>
                  <a:schemeClr val="accent2">
                    <a:lumMod val="50000"/>
                  </a:schemeClr>
                </a:solidFill>
              </a:rPr>
              <a:t>Prepared by : </a:t>
            </a:r>
            <a:r>
              <a:rPr lang="en-US" b="1" dirty="0" err="1" smtClean="0"/>
              <a:t>yasmeen</a:t>
            </a:r>
            <a:r>
              <a:rPr lang="en-US" b="1" dirty="0" smtClean="0"/>
              <a:t> </a:t>
            </a:r>
            <a:r>
              <a:rPr lang="en-US" b="1" dirty="0" err="1" smtClean="0"/>
              <a:t>Eljamhawi</a:t>
            </a:r>
            <a:endParaRPr lang="en-US" b="1" dirty="0" smtClean="0"/>
          </a:p>
          <a:p>
            <a:pPr algn="l"/>
            <a:r>
              <a:rPr lang="en-US" b="1" dirty="0"/>
              <a:t> </a:t>
            </a:r>
            <a:r>
              <a:rPr lang="en-US" b="1" dirty="0" smtClean="0"/>
              <a:t>                        </a:t>
            </a:r>
            <a:r>
              <a:rPr lang="en-US" b="1" dirty="0" err="1" smtClean="0"/>
              <a:t>Dima</a:t>
            </a:r>
            <a:r>
              <a:rPr lang="en-US" b="1" dirty="0" smtClean="0"/>
              <a:t> Maher </a:t>
            </a:r>
          </a:p>
          <a:p>
            <a:pPr algn="l"/>
            <a:r>
              <a:rPr lang="en-US" b="1" dirty="0"/>
              <a:t> </a:t>
            </a:r>
            <a:r>
              <a:rPr lang="en-US" b="1" dirty="0" smtClean="0"/>
              <a:t>                        Rahaf Qubelat </a:t>
            </a:r>
            <a:endParaRPr lang="en-US"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810702"/>
            <a:ext cx="2826327" cy="3054927"/>
          </a:xfrm>
          <a:prstGeom prst="rect">
            <a:avLst/>
          </a:prstGeom>
        </p:spPr>
      </p:pic>
      <p:sp>
        <p:nvSpPr>
          <p:cNvPr id="5" name="Rectangle 4"/>
          <p:cNvSpPr/>
          <p:nvPr/>
        </p:nvSpPr>
        <p:spPr>
          <a:xfrm>
            <a:off x="686327" y="381000"/>
            <a:ext cx="7497565" cy="923330"/>
          </a:xfrm>
          <a:prstGeom prst="rect">
            <a:avLst/>
          </a:prstGeom>
          <a:noFill/>
        </p:spPr>
        <p:txBody>
          <a:bodyPr wrap="none" lIns="91440" tIns="45720" rIns="91440" bIns="45720">
            <a:spAutoFit/>
          </a:bodyPr>
          <a:lstStyle/>
          <a:p>
            <a:pPr algn="ct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Upper  GI bleeding </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150" y="3733800"/>
            <a:ext cx="2609850" cy="3124200"/>
          </a:xfrm>
          <a:prstGeom prst="rect">
            <a:avLst/>
          </a:prstGeom>
        </p:spPr>
      </p:pic>
    </p:spTree>
    <p:extLst>
      <p:ext uri="{BB962C8B-B14F-4D97-AF65-F5344CB8AC3E}">
        <p14:creationId xmlns:p14="http://schemas.microsoft.com/office/powerpoint/2010/main" val="400491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399032"/>
          </a:xfrm>
        </p:spPr>
        <p:txBody>
          <a:bodyPr/>
          <a:lstStyle/>
          <a:p>
            <a:pPr algn="ctr"/>
            <a:r>
              <a:rPr lang="en-US" sz="5400" b="1" dirty="0" smtClean="0"/>
              <a:t>Stomach </a:t>
            </a:r>
            <a:endParaRPr lang="en-US"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2002" y="1905000"/>
            <a:ext cx="7762875" cy="4524375"/>
          </a:xfrm>
        </p:spPr>
      </p:pic>
    </p:spTree>
    <p:extLst>
      <p:ext uri="{BB962C8B-B14F-4D97-AF65-F5344CB8AC3E}">
        <p14:creationId xmlns:p14="http://schemas.microsoft.com/office/powerpoint/2010/main" val="34134173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15094"/>
            <a:ext cx="8229600" cy="875506"/>
          </a:xfrm>
        </p:spPr>
        <p:txBody>
          <a:bodyPr>
            <a:normAutofit/>
          </a:bodyPr>
          <a:lstStyle/>
          <a:p>
            <a:r>
              <a:rPr lang="en-US" sz="4300" b="1" dirty="0" smtClean="0"/>
              <a:t>Stomach </a:t>
            </a:r>
            <a:endParaRPr lang="en-US" sz="4300" b="1" dirty="0"/>
          </a:p>
        </p:txBody>
      </p:sp>
      <p:sp>
        <p:nvSpPr>
          <p:cNvPr id="3" name="Content Placeholder 2"/>
          <p:cNvSpPr>
            <a:spLocks noGrp="1"/>
          </p:cNvSpPr>
          <p:nvPr>
            <p:ph idx="1"/>
          </p:nvPr>
        </p:nvSpPr>
        <p:spPr>
          <a:xfrm>
            <a:off x="0" y="914400"/>
            <a:ext cx="5181600" cy="5943600"/>
          </a:xfrm>
          <a:noFill/>
        </p:spPr>
        <p:txBody>
          <a:bodyPr>
            <a:normAutofit fontScale="92500" lnSpcReduction="10000"/>
          </a:bodyPr>
          <a:lstStyle/>
          <a:p>
            <a:r>
              <a:rPr lang="en-US" sz="2400" b="1" dirty="0" smtClean="0"/>
              <a:t>The </a:t>
            </a:r>
            <a:r>
              <a:rPr lang="en-US" sz="2400" b="1" dirty="0" smtClean="0">
                <a:solidFill>
                  <a:schemeClr val="bg1"/>
                </a:solidFill>
              </a:rPr>
              <a:t>lesser curvature </a:t>
            </a:r>
            <a:r>
              <a:rPr lang="en-US" sz="2400" b="1" dirty="0" smtClean="0"/>
              <a:t>supplied by the </a:t>
            </a:r>
            <a:r>
              <a:rPr lang="en-US" sz="2400" b="1" dirty="0" smtClean="0">
                <a:solidFill>
                  <a:schemeClr val="accent3">
                    <a:lumMod val="75000"/>
                  </a:schemeClr>
                </a:solidFill>
              </a:rPr>
              <a:t>left gastric artery</a:t>
            </a:r>
            <a:r>
              <a:rPr lang="en-US" sz="2400" b="1" dirty="0" smtClean="0"/>
              <a:t> (branch from celiac artery ) </a:t>
            </a:r>
            <a:r>
              <a:rPr lang="en-US" sz="2400" b="1" dirty="0" smtClean="0">
                <a:solidFill>
                  <a:schemeClr val="accent3">
                    <a:lumMod val="75000"/>
                  </a:schemeClr>
                </a:solidFill>
              </a:rPr>
              <a:t>and right gastric artery</a:t>
            </a:r>
            <a:r>
              <a:rPr lang="en-US" sz="2400" b="1" dirty="0" smtClean="0"/>
              <a:t>(branch from common hepatic artery)</a:t>
            </a:r>
          </a:p>
          <a:p>
            <a:r>
              <a:rPr lang="en-US" sz="2400" b="1" dirty="0" smtClean="0"/>
              <a:t>The </a:t>
            </a:r>
            <a:r>
              <a:rPr lang="en-US" sz="2400" b="1" dirty="0" smtClean="0">
                <a:solidFill>
                  <a:schemeClr val="bg1"/>
                </a:solidFill>
              </a:rPr>
              <a:t>greater curvature </a:t>
            </a:r>
            <a:r>
              <a:rPr lang="en-US" sz="2400" b="1" dirty="0" smtClean="0"/>
              <a:t>supplied by </a:t>
            </a:r>
            <a:r>
              <a:rPr lang="en-US" sz="2400" b="1" dirty="0" smtClean="0">
                <a:solidFill>
                  <a:schemeClr val="accent3">
                    <a:lumMod val="75000"/>
                  </a:schemeClr>
                </a:solidFill>
              </a:rPr>
              <a:t>the left gastro-</a:t>
            </a:r>
            <a:r>
              <a:rPr lang="en-US" sz="2400" b="1" dirty="0" err="1" smtClean="0">
                <a:solidFill>
                  <a:schemeClr val="accent3">
                    <a:lumMod val="75000"/>
                  </a:schemeClr>
                </a:solidFill>
              </a:rPr>
              <a:t>omental</a:t>
            </a:r>
            <a:r>
              <a:rPr lang="en-US" sz="2400" b="1" dirty="0" smtClean="0"/>
              <a:t> (or gastro-</a:t>
            </a:r>
            <a:r>
              <a:rPr lang="en-US" sz="2400" b="1" dirty="0" err="1" smtClean="0"/>
              <a:t>epiploic</a:t>
            </a:r>
            <a:r>
              <a:rPr lang="en-US" sz="2400" b="1" dirty="0" smtClean="0"/>
              <a:t> )artery ( from splenic artery )and </a:t>
            </a:r>
            <a:r>
              <a:rPr lang="en-US" sz="2400" b="1" dirty="0" smtClean="0">
                <a:solidFill>
                  <a:schemeClr val="accent3">
                    <a:lumMod val="75000"/>
                  </a:schemeClr>
                </a:solidFill>
              </a:rPr>
              <a:t>right gastro-</a:t>
            </a:r>
            <a:r>
              <a:rPr lang="en-US" sz="2400" b="1" dirty="0" err="1" smtClean="0">
                <a:solidFill>
                  <a:schemeClr val="accent3">
                    <a:lumMod val="75000"/>
                  </a:schemeClr>
                </a:solidFill>
              </a:rPr>
              <a:t>omental</a:t>
            </a:r>
            <a:r>
              <a:rPr lang="en-US" sz="2400" b="1" dirty="0" smtClean="0">
                <a:solidFill>
                  <a:schemeClr val="accent3">
                    <a:lumMod val="75000"/>
                  </a:schemeClr>
                </a:solidFill>
              </a:rPr>
              <a:t> artery </a:t>
            </a:r>
            <a:r>
              <a:rPr lang="en-US" sz="2400" b="1" dirty="0" smtClean="0"/>
              <a:t>( from </a:t>
            </a:r>
            <a:r>
              <a:rPr lang="en-US" sz="2400" b="1" dirty="0" err="1" smtClean="0"/>
              <a:t>gastroduodenal</a:t>
            </a:r>
            <a:r>
              <a:rPr lang="en-US" sz="2400" b="1" dirty="0" smtClean="0"/>
              <a:t> artery )</a:t>
            </a:r>
          </a:p>
          <a:p>
            <a:r>
              <a:rPr lang="en-US" sz="2400" b="1" dirty="0" smtClean="0"/>
              <a:t>The </a:t>
            </a:r>
            <a:r>
              <a:rPr lang="en-US" sz="2400" b="1" dirty="0" smtClean="0">
                <a:solidFill>
                  <a:schemeClr val="bg1"/>
                </a:solidFill>
              </a:rPr>
              <a:t>fundus and upper part of the body</a:t>
            </a:r>
            <a:r>
              <a:rPr lang="en-US" sz="2400" b="1" dirty="0" smtClean="0"/>
              <a:t> supplied by the </a:t>
            </a:r>
            <a:r>
              <a:rPr lang="en-US" sz="2400" b="1" dirty="0" smtClean="0">
                <a:solidFill>
                  <a:schemeClr val="accent3">
                    <a:lumMod val="75000"/>
                  </a:schemeClr>
                </a:solidFill>
              </a:rPr>
              <a:t>short and posterior gastric artery</a:t>
            </a:r>
            <a:r>
              <a:rPr lang="en-US" sz="2400" b="1" dirty="0" smtClean="0"/>
              <a:t> ( from splenic artery )</a:t>
            </a:r>
          </a:p>
          <a:p>
            <a:r>
              <a:rPr lang="en-US" sz="2400" b="1" dirty="0" smtClean="0"/>
              <a:t>The </a:t>
            </a:r>
            <a:r>
              <a:rPr lang="en-US" sz="2400" b="1" dirty="0" smtClean="0">
                <a:solidFill>
                  <a:schemeClr val="bg1"/>
                </a:solidFill>
              </a:rPr>
              <a:t>pylorus</a:t>
            </a:r>
            <a:r>
              <a:rPr lang="en-US" sz="2400" b="1" dirty="0" smtClean="0"/>
              <a:t> is supplied by the </a:t>
            </a:r>
            <a:r>
              <a:rPr lang="en-US" sz="2400" b="1" dirty="0" err="1" smtClean="0">
                <a:solidFill>
                  <a:schemeClr val="accent3">
                    <a:lumMod val="75000"/>
                  </a:schemeClr>
                </a:solidFill>
              </a:rPr>
              <a:t>gastroduodenal</a:t>
            </a:r>
            <a:r>
              <a:rPr lang="en-US" sz="2400" b="1" dirty="0" smtClean="0">
                <a:solidFill>
                  <a:schemeClr val="accent3">
                    <a:lumMod val="75000"/>
                  </a:schemeClr>
                </a:solidFill>
              </a:rPr>
              <a:t> artery</a:t>
            </a:r>
            <a:r>
              <a:rPr lang="en-US" sz="2400" b="1" dirty="0" smtClean="0"/>
              <a:t> (from the common hepatic artery )</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990600"/>
            <a:ext cx="4009158" cy="5867400"/>
          </a:xfrm>
          <a:prstGeom prst="rect">
            <a:avLst/>
          </a:prstGeom>
        </p:spPr>
      </p:pic>
    </p:spTree>
    <p:extLst>
      <p:ext uri="{BB962C8B-B14F-4D97-AF65-F5344CB8AC3E}">
        <p14:creationId xmlns:p14="http://schemas.microsoft.com/office/powerpoint/2010/main" val="15590407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8839200" cy="3124200"/>
          </a:xfrm>
        </p:spPr>
        <p:txBody>
          <a:bodyPr>
            <a:normAutofit fontScale="92500" lnSpcReduction="10000"/>
          </a:bodyPr>
          <a:lstStyle/>
          <a:p>
            <a:r>
              <a:rPr lang="en-US" b="1" dirty="0" smtClean="0"/>
              <a:t>Veins drain into the </a:t>
            </a:r>
            <a:r>
              <a:rPr lang="en-US" b="1" dirty="0" smtClean="0">
                <a:solidFill>
                  <a:schemeClr val="bg1"/>
                </a:solidFill>
              </a:rPr>
              <a:t>portal circulation </a:t>
            </a:r>
          </a:p>
          <a:p>
            <a:r>
              <a:rPr lang="en-US" b="1" dirty="0" smtClean="0">
                <a:solidFill>
                  <a:schemeClr val="accent4">
                    <a:lumMod val="50000"/>
                  </a:schemeClr>
                </a:solidFill>
              </a:rPr>
              <a:t>Left and right gastric veins </a:t>
            </a:r>
            <a:r>
              <a:rPr lang="en-US" b="1" dirty="0" smtClean="0"/>
              <a:t>drain directly into </a:t>
            </a:r>
            <a:r>
              <a:rPr lang="en-US" b="1" dirty="0" smtClean="0">
                <a:solidFill>
                  <a:schemeClr val="accent1"/>
                </a:solidFill>
              </a:rPr>
              <a:t>portal vein </a:t>
            </a:r>
          </a:p>
          <a:p>
            <a:r>
              <a:rPr lang="en-US" b="1" dirty="0" smtClean="0">
                <a:solidFill>
                  <a:schemeClr val="accent4">
                    <a:lumMod val="50000"/>
                  </a:schemeClr>
                </a:solidFill>
              </a:rPr>
              <a:t>Short gastric vein and left </a:t>
            </a:r>
            <a:r>
              <a:rPr lang="en-US" b="1" dirty="0" err="1" smtClean="0">
                <a:solidFill>
                  <a:schemeClr val="accent4">
                    <a:lumMod val="50000"/>
                  </a:schemeClr>
                </a:solidFill>
              </a:rPr>
              <a:t>gastroduodenal</a:t>
            </a:r>
            <a:r>
              <a:rPr lang="en-US" b="1" dirty="0" smtClean="0">
                <a:solidFill>
                  <a:schemeClr val="accent4">
                    <a:lumMod val="50000"/>
                  </a:schemeClr>
                </a:solidFill>
              </a:rPr>
              <a:t> veins </a:t>
            </a:r>
            <a:r>
              <a:rPr lang="en-US" b="1" u="sng" dirty="0" smtClean="0">
                <a:solidFill>
                  <a:schemeClr val="accent1"/>
                </a:solidFill>
              </a:rPr>
              <a:t>join</a:t>
            </a:r>
            <a:r>
              <a:rPr lang="en-US" b="1" dirty="0" smtClean="0">
                <a:solidFill>
                  <a:schemeClr val="accent1"/>
                </a:solidFill>
              </a:rPr>
              <a:t> splenic vein </a:t>
            </a:r>
          </a:p>
          <a:p>
            <a:r>
              <a:rPr lang="en-US" b="1" dirty="0" smtClean="0">
                <a:solidFill>
                  <a:schemeClr val="accent4">
                    <a:lumMod val="50000"/>
                  </a:schemeClr>
                </a:solidFill>
              </a:rPr>
              <a:t>Right </a:t>
            </a:r>
            <a:r>
              <a:rPr lang="en-US" b="1" dirty="0" err="1" smtClean="0">
                <a:solidFill>
                  <a:schemeClr val="accent4">
                    <a:lumMod val="50000"/>
                  </a:schemeClr>
                </a:solidFill>
              </a:rPr>
              <a:t>gastroepiploic</a:t>
            </a:r>
            <a:r>
              <a:rPr lang="en-US" b="1" dirty="0" smtClean="0">
                <a:solidFill>
                  <a:schemeClr val="accent4">
                    <a:lumMod val="50000"/>
                  </a:schemeClr>
                </a:solidFill>
              </a:rPr>
              <a:t> </a:t>
            </a:r>
            <a:r>
              <a:rPr lang="en-US" b="1" dirty="0" smtClean="0">
                <a:solidFill>
                  <a:schemeClr val="accent1"/>
                </a:solidFill>
              </a:rPr>
              <a:t>vein </a:t>
            </a:r>
            <a:r>
              <a:rPr lang="en-US" b="1" u="sng" dirty="0" smtClean="0">
                <a:solidFill>
                  <a:schemeClr val="accent1"/>
                </a:solidFill>
              </a:rPr>
              <a:t>join</a:t>
            </a:r>
            <a:r>
              <a:rPr lang="en-US" b="1" dirty="0" smtClean="0">
                <a:solidFill>
                  <a:schemeClr val="accent1"/>
                </a:solidFill>
              </a:rPr>
              <a:t> the superior mesenteric vein </a:t>
            </a:r>
            <a:endParaRPr lang="en-US" b="1" dirty="0">
              <a:solidFill>
                <a:schemeClr val="accent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3200400"/>
            <a:ext cx="7391400" cy="3581400"/>
          </a:xfrm>
          <a:prstGeom prst="rect">
            <a:avLst/>
          </a:prstGeom>
        </p:spPr>
      </p:pic>
    </p:spTree>
    <p:extLst>
      <p:ext uri="{BB962C8B-B14F-4D97-AF65-F5344CB8AC3E}">
        <p14:creationId xmlns:p14="http://schemas.microsoft.com/office/powerpoint/2010/main" val="3826229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799306"/>
          </a:xfrm>
        </p:spPr>
        <p:txBody>
          <a:bodyPr/>
          <a:lstStyle/>
          <a:p>
            <a:r>
              <a:rPr lang="en-US" sz="4300" b="1" dirty="0" smtClean="0"/>
              <a:t>duodenum</a:t>
            </a:r>
            <a:endParaRPr lang="en-US" sz="4300" b="1" dirty="0"/>
          </a:p>
        </p:txBody>
      </p:sp>
      <p:sp>
        <p:nvSpPr>
          <p:cNvPr id="3" name="Content Placeholder 2"/>
          <p:cNvSpPr>
            <a:spLocks noGrp="1"/>
          </p:cNvSpPr>
          <p:nvPr>
            <p:ph idx="1"/>
          </p:nvPr>
        </p:nvSpPr>
        <p:spPr>
          <a:xfrm>
            <a:off x="152400" y="914404"/>
            <a:ext cx="8839200" cy="2333625"/>
          </a:xfrm>
        </p:spPr>
        <p:txBody>
          <a:bodyPr>
            <a:normAutofit fontScale="92500" lnSpcReduction="20000"/>
          </a:bodyPr>
          <a:lstStyle/>
          <a:p>
            <a:r>
              <a:rPr lang="en-US" b="1" dirty="0" smtClean="0"/>
              <a:t>the </a:t>
            </a:r>
            <a:r>
              <a:rPr lang="en-US" b="1" dirty="0" smtClean="0">
                <a:solidFill>
                  <a:schemeClr val="bg1"/>
                </a:solidFill>
              </a:rPr>
              <a:t>upper half </a:t>
            </a:r>
            <a:r>
              <a:rPr lang="en-US" b="1" dirty="0" smtClean="0"/>
              <a:t>is supplied by the </a:t>
            </a:r>
            <a:r>
              <a:rPr lang="en-US" b="1" dirty="0" smtClean="0">
                <a:solidFill>
                  <a:schemeClr val="accent3">
                    <a:lumMod val="50000"/>
                  </a:schemeClr>
                </a:solidFill>
              </a:rPr>
              <a:t>superior </a:t>
            </a:r>
            <a:r>
              <a:rPr lang="en-US" b="1" dirty="0" err="1" smtClean="0">
                <a:solidFill>
                  <a:schemeClr val="accent3">
                    <a:lumMod val="50000"/>
                  </a:schemeClr>
                </a:solidFill>
              </a:rPr>
              <a:t>pancreaticoduodenal</a:t>
            </a:r>
            <a:r>
              <a:rPr lang="en-US" b="1" dirty="0" smtClean="0">
                <a:solidFill>
                  <a:schemeClr val="accent3">
                    <a:lumMod val="50000"/>
                  </a:schemeClr>
                </a:solidFill>
              </a:rPr>
              <a:t> artery ( branch of </a:t>
            </a:r>
            <a:r>
              <a:rPr lang="en-US" b="1" dirty="0" err="1">
                <a:solidFill>
                  <a:schemeClr val="accent3">
                    <a:lumMod val="50000"/>
                  </a:schemeClr>
                </a:solidFill>
              </a:rPr>
              <a:t>gastroduodenal</a:t>
            </a:r>
            <a:r>
              <a:rPr lang="en-US" b="1" dirty="0">
                <a:solidFill>
                  <a:schemeClr val="accent3">
                    <a:lumMod val="50000"/>
                  </a:schemeClr>
                </a:solidFill>
              </a:rPr>
              <a:t> artery  )</a:t>
            </a:r>
            <a:endParaRPr lang="en-US" b="1" dirty="0" smtClean="0">
              <a:solidFill>
                <a:schemeClr val="accent3">
                  <a:lumMod val="50000"/>
                </a:schemeClr>
              </a:solidFill>
            </a:endParaRPr>
          </a:p>
          <a:p>
            <a:r>
              <a:rPr lang="en-US" b="1" dirty="0" smtClean="0"/>
              <a:t>The </a:t>
            </a:r>
            <a:r>
              <a:rPr lang="en-US" b="1" dirty="0" smtClean="0">
                <a:solidFill>
                  <a:schemeClr val="bg1"/>
                </a:solidFill>
              </a:rPr>
              <a:t>lower half </a:t>
            </a:r>
            <a:r>
              <a:rPr lang="en-US" b="1" dirty="0" smtClean="0"/>
              <a:t>is supplied by the </a:t>
            </a:r>
            <a:r>
              <a:rPr lang="en-US" b="1" dirty="0" smtClean="0">
                <a:solidFill>
                  <a:schemeClr val="accent3">
                    <a:lumMod val="50000"/>
                  </a:schemeClr>
                </a:solidFill>
              </a:rPr>
              <a:t>inferior </a:t>
            </a:r>
            <a:r>
              <a:rPr lang="en-US" b="1" dirty="0" err="1" smtClean="0">
                <a:solidFill>
                  <a:schemeClr val="accent3">
                    <a:lumMod val="50000"/>
                  </a:schemeClr>
                </a:solidFill>
              </a:rPr>
              <a:t>pancreaticoduodenal</a:t>
            </a:r>
            <a:r>
              <a:rPr lang="en-US" b="1" dirty="0" smtClean="0">
                <a:solidFill>
                  <a:schemeClr val="accent3">
                    <a:lumMod val="50000"/>
                  </a:schemeClr>
                </a:solidFill>
              </a:rPr>
              <a:t> artery ( branch of </a:t>
            </a:r>
            <a:r>
              <a:rPr lang="en-US" b="1" dirty="0">
                <a:solidFill>
                  <a:schemeClr val="accent3">
                    <a:lumMod val="50000"/>
                  </a:schemeClr>
                </a:solidFill>
              </a:rPr>
              <a:t>superior mesenteric </a:t>
            </a:r>
            <a:r>
              <a:rPr lang="en-US" b="1" dirty="0" smtClean="0">
                <a:solidFill>
                  <a:schemeClr val="accent3">
                    <a:lumMod val="50000"/>
                  </a:schemeClr>
                </a:solidFill>
              </a:rPr>
              <a:t>artery ) </a:t>
            </a:r>
            <a:endParaRPr lang="en-US" b="1" dirty="0">
              <a:solidFill>
                <a:schemeClr val="accent3">
                  <a:lumMod val="50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3248727"/>
            <a:ext cx="9144000" cy="3609975"/>
          </a:xfrm>
          <a:prstGeom prst="rect">
            <a:avLst/>
          </a:prstGeom>
        </p:spPr>
      </p:pic>
    </p:spTree>
    <p:extLst>
      <p:ext uri="{BB962C8B-B14F-4D97-AF65-F5344CB8AC3E}">
        <p14:creationId xmlns:p14="http://schemas.microsoft.com/office/powerpoint/2010/main" val="17034529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8686800" cy="2743200"/>
          </a:xfrm>
        </p:spPr>
        <p:txBody>
          <a:bodyPr/>
          <a:lstStyle/>
          <a:p>
            <a:r>
              <a:rPr lang="en-US" sz="36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Venous drainage </a:t>
            </a:r>
          </a:p>
          <a:p>
            <a:r>
              <a:rPr lang="en-US" sz="3600" b="1" dirty="0" err="1" smtClean="0">
                <a:solidFill>
                  <a:schemeClr val="tx2">
                    <a:lumMod val="10000"/>
                  </a:schemeClr>
                </a:solidFill>
              </a:rPr>
              <a:t>pancreaticoduodenal</a:t>
            </a:r>
            <a:r>
              <a:rPr lang="en-US" sz="3600" b="1" dirty="0" smtClean="0">
                <a:solidFill>
                  <a:schemeClr val="tx2">
                    <a:lumMod val="10000"/>
                  </a:schemeClr>
                </a:solidFill>
              </a:rPr>
              <a:t> veins </a:t>
            </a:r>
            <a:r>
              <a:rPr lang="en-US" sz="3600" b="1" dirty="0" smtClean="0"/>
              <a:t>drains into </a:t>
            </a:r>
            <a:r>
              <a:rPr lang="en-US" sz="3600" b="1" dirty="0" smtClean="0">
                <a:solidFill>
                  <a:schemeClr val="accent3">
                    <a:lumMod val="50000"/>
                  </a:schemeClr>
                </a:solidFill>
              </a:rPr>
              <a:t>superior mesenteric vein</a:t>
            </a:r>
            <a:r>
              <a:rPr lang="en-US" sz="3600" b="1" dirty="0" smtClean="0">
                <a:solidFill>
                  <a:schemeClr val="accent3">
                    <a:lumMod val="75000"/>
                  </a:schemeClr>
                </a:solidFill>
              </a:rPr>
              <a:t> </a:t>
            </a:r>
            <a:r>
              <a:rPr lang="en-US" sz="3600" b="1" dirty="0" smtClean="0"/>
              <a:t>then to portal vein </a:t>
            </a:r>
          </a:p>
          <a:p>
            <a:endParaRPr lang="en-US" sz="32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2895600"/>
            <a:ext cx="8610600" cy="3886200"/>
          </a:xfrm>
          <a:prstGeom prst="rect">
            <a:avLst/>
          </a:prstGeom>
        </p:spPr>
      </p:pic>
    </p:spTree>
    <p:extLst>
      <p:ext uri="{BB962C8B-B14F-4D97-AF65-F5344CB8AC3E}">
        <p14:creationId xmlns:p14="http://schemas.microsoft.com/office/powerpoint/2010/main" val="37572104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2" y="457200"/>
            <a:ext cx="9144000" cy="1828800"/>
          </a:xfrm>
        </p:spPr>
        <p:txBody>
          <a:bodyPr>
            <a:noAutofit/>
          </a:bodyPr>
          <a:lstStyle/>
          <a:p>
            <a:pPr algn="ctr"/>
            <a:r>
              <a:rPr lang="en-US" sz="4800" b="1" i="1" dirty="0" smtClean="0"/>
              <a:t>The most common causes of the upper gastrointestinal  bleeding </a:t>
            </a:r>
            <a:endParaRPr lang="en-US" sz="4800" b="1" i="1" dirty="0"/>
          </a:p>
        </p:txBody>
      </p:sp>
      <p:sp>
        <p:nvSpPr>
          <p:cNvPr id="4" name="Rectangle 3"/>
          <p:cNvSpPr/>
          <p:nvPr/>
        </p:nvSpPr>
        <p:spPr>
          <a:xfrm>
            <a:off x="304800" y="2819400"/>
            <a:ext cx="63246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3698" y="2999373"/>
            <a:ext cx="6290505" cy="769441"/>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dirty="0" err="1" smtClean="0">
                <a:ln w="50800"/>
                <a:solidFill>
                  <a:schemeClr val="bg1">
                    <a:shade val="50000"/>
                  </a:schemeClr>
                </a:solidFill>
                <a:effectLst/>
              </a:rPr>
              <a:t>Nonvariceal</a:t>
            </a:r>
            <a:r>
              <a:rPr lang="en-US" sz="4400" b="1" cap="none" spc="0" dirty="0" smtClean="0">
                <a:ln w="50800"/>
                <a:solidFill>
                  <a:schemeClr val="bg1">
                    <a:shade val="50000"/>
                  </a:schemeClr>
                </a:solidFill>
                <a:effectLst/>
              </a:rPr>
              <a:t> bleeding </a:t>
            </a:r>
            <a:endParaRPr lang="en-US" sz="4400" b="1" cap="none" spc="0" dirty="0">
              <a:ln w="50800"/>
              <a:solidFill>
                <a:schemeClr val="bg1">
                  <a:shade val="50000"/>
                </a:schemeClr>
              </a:solidFill>
              <a:effectLst/>
            </a:endParaRPr>
          </a:p>
        </p:txBody>
      </p:sp>
      <p:sp>
        <p:nvSpPr>
          <p:cNvPr id="8" name="Rectangle 7"/>
          <p:cNvSpPr/>
          <p:nvPr/>
        </p:nvSpPr>
        <p:spPr>
          <a:xfrm>
            <a:off x="2667000" y="4495800"/>
            <a:ext cx="6324600" cy="2209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027090" y="4502727"/>
            <a:ext cx="5604419" cy="2123658"/>
          </a:xfrm>
          <a:prstGeom prst="rect">
            <a:avLst/>
          </a:prstGeom>
          <a:noFill/>
        </p:spPr>
        <p:txBody>
          <a:bodyPr wrap="non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4400" b="1" cap="none" spc="0" dirty="0" smtClean="0">
                <a:ln w="50800"/>
                <a:solidFill>
                  <a:schemeClr val="bg2">
                    <a:lumMod val="40000"/>
                    <a:lumOff val="60000"/>
                  </a:schemeClr>
                </a:solidFill>
                <a:effectLst/>
              </a:rPr>
              <a:t>Bleeding related to</a:t>
            </a:r>
          </a:p>
          <a:p>
            <a:pPr algn="ctr"/>
            <a:r>
              <a:rPr lang="en-US" sz="4400" b="1" dirty="0" smtClean="0">
                <a:ln w="50800"/>
                <a:solidFill>
                  <a:schemeClr val="bg2">
                    <a:lumMod val="40000"/>
                    <a:lumOff val="60000"/>
                  </a:schemeClr>
                </a:solidFill>
              </a:rPr>
              <a:t>Portal hypertension</a:t>
            </a:r>
          </a:p>
          <a:p>
            <a:pPr algn="ctr"/>
            <a:r>
              <a:rPr lang="en-US" sz="4400" b="1" dirty="0" smtClean="0">
                <a:ln w="50800"/>
                <a:solidFill>
                  <a:schemeClr val="bg1"/>
                </a:solidFill>
              </a:rPr>
              <a:t>(</a:t>
            </a:r>
            <a:r>
              <a:rPr lang="en-US" sz="4400" b="1" dirty="0" err="1" smtClean="0">
                <a:ln w="50800"/>
                <a:solidFill>
                  <a:schemeClr val="bg1"/>
                </a:solidFill>
              </a:rPr>
              <a:t>variceal</a:t>
            </a:r>
            <a:r>
              <a:rPr lang="en-US" sz="4400" b="1" dirty="0" smtClean="0">
                <a:ln w="50800"/>
                <a:solidFill>
                  <a:schemeClr val="bg1"/>
                </a:solidFill>
              </a:rPr>
              <a:t> bleeding) </a:t>
            </a:r>
            <a:endParaRPr lang="en-US" sz="4400" b="1" cap="none" spc="0" dirty="0">
              <a:ln w="50800"/>
              <a:solidFill>
                <a:schemeClr val="bg1"/>
              </a:solidFill>
              <a:effectLst/>
            </a:endParaRPr>
          </a:p>
        </p:txBody>
      </p:sp>
    </p:spTree>
    <p:extLst>
      <p:ext uri="{BB962C8B-B14F-4D97-AF65-F5344CB8AC3E}">
        <p14:creationId xmlns:p14="http://schemas.microsoft.com/office/powerpoint/2010/main" val="2314154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8000"/>
          </a:xfrm>
        </p:spPr>
      </p:pic>
    </p:spTree>
    <p:extLst>
      <p:ext uri="{BB962C8B-B14F-4D97-AF65-F5344CB8AC3E}">
        <p14:creationId xmlns:p14="http://schemas.microsoft.com/office/powerpoint/2010/main" val="31219279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399032"/>
          </a:xfrm>
        </p:spPr>
        <p:txBody>
          <a:bodyPr>
            <a:normAutofit/>
          </a:bodyPr>
          <a:lstStyle/>
          <a:p>
            <a:pPr algn="ctr"/>
            <a:r>
              <a:rPr lang="en-US" sz="4400" b="1" dirty="0" smtClean="0"/>
              <a:t>The most common causes :</a:t>
            </a:r>
            <a:endParaRPr lang="en-US" sz="4400" b="1" dirty="0"/>
          </a:p>
        </p:txBody>
      </p:sp>
      <p:sp>
        <p:nvSpPr>
          <p:cNvPr id="3" name="Content Placeholder 2"/>
          <p:cNvSpPr>
            <a:spLocks noGrp="1"/>
          </p:cNvSpPr>
          <p:nvPr>
            <p:ph idx="1"/>
          </p:nvPr>
        </p:nvSpPr>
        <p:spPr/>
        <p:txBody>
          <a:bodyPr>
            <a:normAutofit/>
          </a:bodyPr>
          <a:lstStyle/>
          <a:p>
            <a:r>
              <a:rPr lang="en-US" sz="3600" b="1" dirty="0" smtClean="0"/>
              <a:t>Peptic ulcer </a:t>
            </a:r>
            <a:r>
              <a:rPr lang="en-US" sz="3600" b="1" dirty="0" err="1" smtClean="0"/>
              <a:t>diasease</a:t>
            </a:r>
            <a:r>
              <a:rPr lang="en-US" sz="3600" b="1" dirty="0" smtClean="0"/>
              <a:t>  (62%)</a:t>
            </a:r>
          </a:p>
          <a:p>
            <a:r>
              <a:rPr lang="en-US" sz="3600" b="1" dirty="0" smtClean="0"/>
              <a:t>Idiopathic (10%)</a:t>
            </a:r>
          </a:p>
          <a:p>
            <a:r>
              <a:rPr lang="en-US" sz="3600" b="1" dirty="0" err="1" smtClean="0"/>
              <a:t>Gastroduodenitis</a:t>
            </a:r>
            <a:r>
              <a:rPr lang="en-US" sz="3600" b="1" dirty="0" smtClean="0"/>
              <a:t> (8%)</a:t>
            </a:r>
          </a:p>
          <a:p>
            <a:r>
              <a:rPr lang="en-US" sz="3600" b="1" dirty="0" smtClean="0"/>
              <a:t>Esophageal </a:t>
            </a:r>
            <a:r>
              <a:rPr lang="en-US" sz="3600" b="1" dirty="0" err="1" smtClean="0"/>
              <a:t>varices</a:t>
            </a:r>
            <a:r>
              <a:rPr lang="en-US" sz="3600" b="1" dirty="0" smtClean="0"/>
              <a:t> (6%)</a:t>
            </a:r>
          </a:p>
          <a:p>
            <a:r>
              <a:rPr lang="en-US" sz="3600" b="1" dirty="0" smtClean="0"/>
              <a:t>Mallory – </a:t>
            </a:r>
            <a:r>
              <a:rPr lang="en-US" sz="3600" b="1" dirty="0" err="1" smtClean="0"/>
              <a:t>weiss</a:t>
            </a:r>
            <a:r>
              <a:rPr lang="en-US" sz="3600" b="1" dirty="0" smtClean="0"/>
              <a:t> tear ( 4%)</a:t>
            </a:r>
          </a:p>
        </p:txBody>
      </p:sp>
    </p:spTree>
    <p:extLst>
      <p:ext uri="{BB962C8B-B14F-4D97-AF65-F5344CB8AC3E}">
        <p14:creationId xmlns:p14="http://schemas.microsoft.com/office/powerpoint/2010/main" val="31702509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2247106"/>
          </a:xfrm>
        </p:spPr>
        <p:txBody>
          <a:bodyPr>
            <a:normAutofit/>
          </a:bodyPr>
          <a:lstStyle/>
          <a:p>
            <a:r>
              <a:rPr lang="en-US" sz="4800" b="1" i="1" dirty="0" smtClean="0"/>
              <a:t>Anatomical classification</a:t>
            </a:r>
            <a:endParaRPr lang="en-US" sz="4800" b="1" i="1" dirty="0"/>
          </a:p>
        </p:txBody>
      </p:sp>
      <p:graphicFrame>
        <p:nvGraphicFramePr>
          <p:cNvPr id="4" name="Table 3"/>
          <p:cNvGraphicFramePr>
            <a:graphicFrameLocks noGrp="1"/>
          </p:cNvGraphicFramePr>
          <p:nvPr>
            <p:extLst>
              <p:ext uri="{D42A27DB-BD31-4B8C-83A1-F6EECF244321}">
                <p14:modId xmlns:p14="http://schemas.microsoft.com/office/powerpoint/2010/main" val="2872686723"/>
              </p:ext>
            </p:extLst>
          </p:nvPr>
        </p:nvGraphicFramePr>
        <p:xfrm>
          <a:off x="0" y="2667000"/>
          <a:ext cx="9144000" cy="3886200"/>
        </p:xfrm>
        <a:graphic>
          <a:graphicData uri="http://schemas.openxmlformats.org/drawingml/2006/table">
            <a:tbl>
              <a:tblPr firstRow="1" bandRow="1">
                <a:tableStyleId>{5C22544A-7EE6-4342-B048-85BDC9FD1C3A}</a:tableStyleId>
              </a:tblPr>
              <a:tblGrid>
                <a:gridCol w="3048000"/>
                <a:gridCol w="3048000"/>
                <a:gridCol w="3048000"/>
              </a:tblGrid>
              <a:tr h="533400">
                <a:tc>
                  <a:txBody>
                    <a:bodyPr/>
                    <a:lstStyle/>
                    <a:p>
                      <a:r>
                        <a:rPr lang="en-US" dirty="0" smtClean="0"/>
                        <a:t>Esophagus causes</a:t>
                      </a:r>
                      <a:endParaRPr lang="en-US" dirty="0"/>
                    </a:p>
                  </a:txBody>
                  <a:tcPr/>
                </a:tc>
                <a:tc>
                  <a:txBody>
                    <a:bodyPr/>
                    <a:lstStyle/>
                    <a:p>
                      <a:r>
                        <a:rPr lang="en-US" dirty="0" smtClean="0"/>
                        <a:t>Stomach</a:t>
                      </a:r>
                      <a:r>
                        <a:rPr lang="en-US" baseline="0" dirty="0" smtClean="0"/>
                        <a:t> causes</a:t>
                      </a:r>
                      <a:endParaRPr lang="en-US" dirty="0"/>
                    </a:p>
                  </a:txBody>
                  <a:tcPr/>
                </a:tc>
                <a:tc>
                  <a:txBody>
                    <a:bodyPr/>
                    <a:lstStyle/>
                    <a:p>
                      <a:r>
                        <a:rPr lang="en-US" dirty="0" smtClean="0"/>
                        <a:t>Duodenum</a:t>
                      </a:r>
                      <a:r>
                        <a:rPr lang="en-US" baseline="0" dirty="0" smtClean="0"/>
                        <a:t> causes</a:t>
                      </a:r>
                      <a:endParaRPr lang="en-US" dirty="0"/>
                    </a:p>
                  </a:txBody>
                  <a:tcPr/>
                </a:tc>
              </a:tr>
              <a:tr h="3352800">
                <a:tc>
                  <a:txBody>
                    <a:bodyPr/>
                    <a:lstStyle/>
                    <a:p>
                      <a:pPr marL="342900" indent="-342900">
                        <a:buFont typeface="Arial" pitchFamily="34" charset="0"/>
                        <a:buChar char="•"/>
                      </a:pPr>
                      <a:r>
                        <a:rPr lang="en-US" sz="2000" b="1" dirty="0" smtClean="0"/>
                        <a:t>Esophageal </a:t>
                      </a:r>
                      <a:r>
                        <a:rPr lang="en-US" sz="2000" b="1" dirty="0" err="1" smtClean="0"/>
                        <a:t>varices</a:t>
                      </a:r>
                      <a:r>
                        <a:rPr lang="en-US" sz="2000" b="1" dirty="0" smtClean="0"/>
                        <a:t> </a:t>
                      </a:r>
                      <a:r>
                        <a:rPr lang="en-US" sz="2000" b="1" dirty="0" smtClean="0">
                          <a:solidFill>
                            <a:schemeClr val="accent2">
                              <a:lumMod val="75000"/>
                            </a:schemeClr>
                          </a:solidFill>
                        </a:rPr>
                        <a:t>(the most common cause )</a:t>
                      </a:r>
                    </a:p>
                    <a:p>
                      <a:pPr marL="342900" indent="-342900">
                        <a:buFont typeface="Arial" pitchFamily="34" charset="0"/>
                        <a:buChar char="•"/>
                      </a:pPr>
                      <a:r>
                        <a:rPr lang="en-US" sz="2000" b="1" dirty="0" smtClean="0"/>
                        <a:t>Esophagitis </a:t>
                      </a:r>
                    </a:p>
                    <a:p>
                      <a:pPr marL="342900" indent="-342900">
                        <a:buFont typeface="Arial" pitchFamily="34" charset="0"/>
                        <a:buChar char="•"/>
                      </a:pPr>
                      <a:r>
                        <a:rPr lang="en-US" sz="2000" b="1" dirty="0" smtClean="0"/>
                        <a:t>Esophageal cancer </a:t>
                      </a:r>
                    </a:p>
                    <a:p>
                      <a:pPr marL="342900" indent="-342900">
                        <a:buFont typeface="Arial" pitchFamily="34" charset="0"/>
                        <a:buChar char="•"/>
                      </a:pPr>
                      <a:r>
                        <a:rPr lang="en-US" sz="2000" b="1" dirty="0" smtClean="0"/>
                        <a:t>Esophageal</a:t>
                      </a:r>
                      <a:r>
                        <a:rPr lang="en-US" sz="2000" b="1" baseline="0" dirty="0" smtClean="0"/>
                        <a:t> ulcer</a:t>
                      </a:r>
                    </a:p>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1" baseline="0" dirty="0" smtClean="0"/>
                        <a:t>Mallory – </a:t>
                      </a:r>
                      <a:r>
                        <a:rPr lang="en-US" sz="2000" b="1" baseline="0" dirty="0" err="1" smtClean="0"/>
                        <a:t>weiss</a:t>
                      </a:r>
                      <a:r>
                        <a:rPr lang="en-US" sz="2000" b="1" baseline="0" dirty="0" smtClean="0"/>
                        <a:t> tear </a:t>
                      </a:r>
                      <a:r>
                        <a:rPr lang="en-US" sz="2000" b="1" dirty="0" smtClean="0">
                          <a:solidFill>
                            <a:schemeClr val="accent2">
                              <a:lumMod val="75000"/>
                            </a:schemeClr>
                          </a:solidFill>
                        </a:rPr>
                        <a:t>(the most common cause )</a:t>
                      </a:r>
                    </a:p>
                  </a:txBody>
                  <a:tcPr/>
                </a:tc>
                <a:tc>
                  <a:txBody>
                    <a:bodyPr/>
                    <a:lstStyle/>
                    <a:p>
                      <a:pPr marL="342900" marR="0" indent="-34290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2000" b="1" dirty="0" smtClean="0"/>
                        <a:t>Gastric ulcer </a:t>
                      </a:r>
                      <a:r>
                        <a:rPr lang="en-US" sz="2000" b="1" dirty="0" smtClean="0">
                          <a:solidFill>
                            <a:schemeClr val="accent2">
                              <a:lumMod val="75000"/>
                            </a:schemeClr>
                          </a:solidFill>
                        </a:rPr>
                        <a:t>(the most common cause )</a:t>
                      </a:r>
                      <a:endParaRPr lang="en-US" sz="2000" b="1" dirty="0" smtClean="0"/>
                    </a:p>
                    <a:p>
                      <a:pPr marL="342900" indent="-342900">
                        <a:buFont typeface="Arial" pitchFamily="34" charset="0"/>
                        <a:buChar char="•"/>
                      </a:pPr>
                      <a:r>
                        <a:rPr lang="en-US" sz="2000" b="1" dirty="0" smtClean="0"/>
                        <a:t>Gastric cancer </a:t>
                      </a:r>
                    </a:p>
                    <a:p>
                      <a:pPr marL="342900" indent="-342900">
                        <a:buFont typeface="Arial" pitchFamily="34" charset="0"/>
                        <a:buChar char="•"/>
                      </a:pPr>
                      <a:r>
                        <a:rPr lang="en-US" sz="2000" b="1" dirty="0" smtClean="0"/>
                        <a:t>Gastritis </a:t>
                      </a:r>
                    </a:p>
                    <a:p>
                      <a:pPr marL="342900" indent="-342900">
                        <a:buFont typeface="Arial" pitchFamily="34" charset="0"/>
                        <a:buChar char="•"/>
                      </a:pPr>
                      <a:r>
                        <a:rPr lang="en-US" sz="2000" b="1" dirty="0" smtClean="0"/>
                        <a:t>Gastric </a:t>
                      </a:r>
                      <a:r>
                        <a:rPr lang="en-US" sz="2000" b="1" dirty="0" err="1" smtClean="0"/>
                        <a:t>varices</a:t>
                      </a:r>
                      <a:r>
                        <a:rPr lang="en-US" sz="2000" b="1" dirty="0" smtClean="0"/>
                        <a:t> </a:t>
                      </a:r>
                      <a:r>
                        <a:rPr lang="en-US" sz="2000" b="1" dirty="0" smtClean="0">
                          <a:solidFill>
                            <a:schemeClr val="accent2">
                              <a:lumMod val="75000"/>
                            </a:schemeClr>
                          </a:solidFill>
                        </a:rPr>
                        <a:t>(the most common cause )</a:t>
                      </a:r>
                    </a:p>
                    <a:p>
                      <a:pPr marL="342900" indent="-342900">
                        <a:buFont typeface="Arial" pitchFamily="34" charset="0"/>
                        <a:buChar char="•"/>
                      </a:pPr>
                      <a:r>
                        <a:rPr lang="en-US" sz="2000" b="1" dirty="0" err="1" smtClean="0"/>
                        <a:t>Dieulafoy’s</a:t>
                      </a:r>
                      <a:r>
                        <a:rPr lang="en-US" sz="2000" b="1" dirty="0" smtClean="0"/>
                        <a:t> lesion </a:t>
                      </a:r>
                      <a:endParaRPr lang="en-US" sz="2000" b="1" dirty="0"/>
                    </a:p>
                  </a:txBody>
                  <a:tcPr/>
                </a:tc>
                <a:tc>
                  <a:txBody>
                    <a:bodyPr/>
                    <a:lstStyle/>
                    <a:p>
                      <a:pPr marL="342900" indent="-342900">
                        <a:buFont typeface="Arial" pitchFamily="34" charset="0"/>
                        <a:buChar char="•"/>
                      </a:pPr>
                      <a:r>
                        <a:rPr lang="en-US" sz="2000" b="1" dirty="0" smtClean="0"/>
                        <a:t>Duodenal ulcer </a:t>
                      </a:r>
                      <a:r>
                        <a:rPr lang="en-US" sz="2000" b="1" dirty="0" smtClean="0">
                          <a:solidFill>
                            <a:schemeClr val="accent2">
                              <a:lumMod val="75000"/>
                            </a:schemeClr>
                          </a:solidFill>
                        </a:rPr>
                        <a:t>(the most</a:t>
                      </a:r>
                      <a:r>
                        <a:rPr lang="en-US" sz="2000" b="1" baseline="0" dirty="0" smtClean="0">
                          <a:solidFill>
                            <a:schemeClr val="accent2">
                              <a:lumMod val="75000"/>
                            </a:schemeClr>
                          </a:solidFill>
                        </a:rPr>
                        <a:t> common cause )</a:t>
                      </a:r>
                      <a:endParaRPr lang="en-US" sz="2000" b="1" dirty="0" smtClean="0">
                        <a:solidFill>
                          <a:schemeClr val="accent2">
                            <a:lumMod val="75000"/>
                          </a:schemeClr>
                        </a:solidFill>
                      </a:endParaRPr>
                    </a:p>
                    <a:p>
                      <a:pPr marL="342900" indent="-342900">
                        <a:buFont typeface="Arial" pitchFamily="34" charset="0"/>
                        <a:buChar char="•"/>
                      </a:pPr>
                      <a:r>
                        <a:rPr lang="en-US" sz="2000" b="1" dirty="0" err="1" smtClean="0"/>
                        <a:t>Aorto</a:t>
                      </a:r>
                      <a:r>
                        <a:rPr lang="en-US" sz="2000" b="1" dirty="0" smtClean="0"/>
                        <a:t>-enteric fistula</a:t>
                      </a:r>
                      <a:r>
                        <a:rPr lang="en-US" sz="2000" b="1" baseline="0" dirty="0" smtClean="0"/>
                        <a:t> </a:t>
                      </a:r>
                    </a:p>
                    <a:p>
                      <a:pPr marL="342900" indent="-342900">
                        <a:buFont typeface="Arial" pitchFamily="34" charset="0"/>
                        <a:buChar char="•"/>
                      </a:pPr>
                      <a:r>
                        <a:rPr lang="en-US" sz="2000" b="1" baseline="0" dirty="0" smtClean="0"/>
                        <a:t>(vascular malformation)</a:t>
                      </a:r>
                    </a:p>
                    <a:p>
                      <a:pPr marL="342900" indent="-342900">
                        <a:buFont typeface="Arial" pitchFamily="34" charset="0"/>
                        <a:buChar char="•"/>
                      </a:pPr>
                      <a:r>
                        <a:rPr lang="en-US" sz="2000" b="1" baseline="0" dirty="0" smtClean="0"/>
                        <a:t>Severe superior mesenteric artery syndrome                      </a:t>
                      </a:r>
                    </a:p>
                  </a:txBody>
                  <a:tcPr/>
                </a:tc>
              </a:tr>
            </a:tbl>
          </a:graphicData>
        </a:graphic>
      </p:graphicFrame>
    </p:spTree>
    <p:extLst>
      <p:ext uri="{BB962C8B-B14F-4D97-AF65-F5344CB8AC3E}">
        <p14:creationId xmlns:p14="http://schemas.microsoft.com/office/powerpoint/2010/main" val="37305923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533400" y="1600200"/>
          <a:ext cx="8229600" cy="3085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12000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518" y="152400"/>
            <a:ext cx="8229600" cy="1713706"/>
          </a:xfrm>
        </p:spPr>
        <p:txBody>
          <a:bodyPr>
            <a:noAutofit/>
          </a:bodyPr>
          <a:lstStyle/>
          <a:p>
            <a:pPr algn="ctr"/>
            <a:r>
              <a:rPr lang="en-US" sz="4800" b="1" i="1" dirty="0" smtClean="0"/>
              <a:t>Upper gastrointestinal bleeding </a:t>
            </a:r>
            <a:endParaRPr lang="en-US" sz="4800" b="1" i="1" dirty="0"/>
          </a:p>
        </p:txBody>
      </p:sp>
      <p:sp>
        <p:nvSpPr>
          <p:cNvPr id="3" name="Content Placeholder 2"/>
          <p:cNvSpPr>
            <a:spLocks noGrp="1"/>
          </p:cNvSpPr>
          <p:nvPr>
            <p:ph idx="1"/>
          </p:nvPr>
        </p:nvSpPr>
        <p:spPr>
          <a:xfrm>
            <a:off x="18143" y="5943600"/>
            <a:ext cx="8229600" cy="628654"/>
          </a:xfrm>
        </p:spPr>
        <p:txBody>
          <a:bodyPr>
            <a:normAutofit/>
          </a:bodyPr>
          <a:lstStyle/>
          <a:p>
            <a:r>
              <a:rPr lang="en-US" sz="3200" b="1" i="1" u="sng" dirty="0" smtClean="0">
                <a:solidFill>
                  <a:schemeClr val="accent2">
                    <a:lumMod val="50000"/>
                  </a:schemeClr>
                </a:solidFill>
              </a:rPr>
              <a:t>Done by </a:t>
            </a:r>
            <a:r>
              <a:rPr lang="en-US" sz="3200" b="1" i="1" u="sng" dirty="0" err="1">
                <a:solidFill>
                  <a:schemeClr val="accent2">
                    <a:lumMod val="50000"/>
                  </a:schemeClr>
                </a:solidFill>
              </a:rPr>
              <a:t>Y</a:t>
            </a:r>
            <a:r>
              <a:rPr lang="en-US" sz="3200" b="1" i="1" u="sng" dirty="0" err="1" smtClean="0">
                <a:solidFill>
                  <a:schemeClr val="accent2">
                    <a:lumMod val="50000"/>
                  </a:schemeClr>
                </a:solidFill>
              </a:rPr>
              <a:t>asmeen</a:t>
            </a:r>
            <a:r>
              <a:rPr lang="en-US" sz="3200" b="1" i="1" u="sng" dirty="0" smtClean="0">
                <a:solidFill>
                  <a:schemeClr val="accent2">
                    <a:lumMod val="50000"/>
                  </a:schemeClr>
                </a:solidFill>
              </a:rPr>
              <a:t> </a:t>
            </a:r>
            <a:r>
              <a:rPr lang="en-US" sz="3200" b="1" i="1" u="sng" dirty="0" err="1" smtClean="0">
                <a:solidFill>
                  <a:schemeClr val="accent2">
                    <a:lumMod val="50000"/>
                  </a:schemeClr>
                </a:solidFill>
              </a:rPr>
              <a:t>Eljamhawi</a:t>
            </a:r>
            <a:r>
              <a:rPr lang="en-US" sz="3200" b="1" i="1" u="sng" dirty="0" smtClean="0">
                <a:solidFill>
                  <a:schemeClr val="accent2">
                    <a:lumMod val="50000"/>
                  </a:schemeClr>
                </a:solidFill>
              </a:rPr>
              <a:t> </a:t>
            </a:r>
            <a:endParaRPr lang="en-US" sz="3200" b="1" i="1" u="sng" dirty="0">
              <a:solidFill>
                <a:schemeClr val="accent2">
                  <a:lumMod val="50000"/>
                </a:schemeClr>
              </a:solidFill>
            </a:endParaRPr>
          </a:p>
        </p:txBody>
      </p:sp>
      <p:sp>
        <p:nvSpPr>
          <p:cNvPr id="4" name="TextBox 3"/>
          <p:cNvSpPr txBox="1"/>
          <p:nvPr/>
        </p:nvSpPr>
        <p:spPr>
          <a:xfrm>
            <a:off x="14514" y="1814286"/>
            <a:ext cx="6691086" cy="3970318"/>
          </a:xfrm>
          <a:prstGeom prst="rect">
            <a:avLst/>
          </a:prstGeom>
          <a:noFill/>
        </p:spPr>
        <p:txBody>
          <a:bodyPr wrap="square" rtlCol="0">
            <a:spAutoFit/>
          </a:bodyPr>
          <a:lstStyle/>
          <a:p>
            <a:pPr marL="285750" indent="-285750">
              <a:buFont typeface="Wingdings" pitchFamily="2" charset="2"/>
              <a:buChar char="v"/>
            </a:pPr>
            <a:r>
              <a:rPr lang="en-US" sz="2800" b="1" dirty="0" smtClean="0"/>
              <a:t>Definition  </a:t>
            </a:r>
          </a:p>
          <a:p>
            <a:pPr marL="285750" indent="-285750">
              <a:buFont typeface="Wingdings" pitchFamily="2" charset="2"/>
              <a:buChar char="v"/>
            </a:pPr>
            <a:r>
              <a:rPr lang="en-US" sz="2800" b="1" dirty="0" smtClean="0"/>
              <a:t>Epidemiology </a:t>
            </a:r>
          </a:p>
          <a:p>
            <a:pPr marL="285750" indent="-285750">
              <a:buFont typeface="Wingdings" pitchFamily="2" charset="2"/>
              <a:buChar char="v"/>
            </a:pPr>
            <a:r>
              <a:rPr lang="en-US" sz="2800" b="1" dirty="0" smtClean="0"/>
              <a:t>LGIB </a:t>
            </a:r>
            <a:r>
              <a:rPr lang="en-US" sz="2800" b="1" dirty="0" err="1" smtClean="0"/>
              <a:t>vs</a:t>
            </a:r>
            <a:r>
              <a:rPr lang="en-US" sz="2800" b="1" dirty="0" smtClean="0"/>
              <a:t> UGIB </a:t>
            </a:r>
          </a:p>
          <a:p>
            <a:pPr marL="285750" indent="-285750">
              <a:buFont typeface="Wingdings" pitchFamily="2" charset="2"/>
              <a:buChar char="v"/>
            </a:pPr>
            <a:r>
              <a:rPr lang="en-US" sz="2800" b="1" dirty="0" smtClean="0"/>
              <a:t>Blood supply and venous drainage</a:t>
            </a:r>
          </a:p>
          <a:p>
            <a:pPr marL="285750" indent="-285750">
              <a:buFont typeface="Wingdings" pitchFamily="2" charset="2"/>
              <a:buChar char="v"/>
            </a:pPr>
            <a:r>
              <a:rPr lang="en-US" sz="2800" b="1" dirty="0" smtClean="0"/>
              <a:t>The most common cause </a:t>
            </a:r>
          </a:p>
          <a:p>
            <a:pPr marL="285750" indent="-285750">
              <a:buFont typeface="Wingdings" pitchFamily="2" charset="2"/>
              <a:buChar char="v"/>
            </a:pPr>
            <a:r>
              <a:rPr lang="en-US" sz="2800" b="1" dirty="0" smtClean="0"/>
              <a:t>The least common cause </a:t>
            </a:r>
          </a:p>
          <a:p>
            <a:pPr marL="285750" indent="-285750">
              <a:buFont typeface="Wingdings" pitchFamily="2" charset="2"/>
              <a:buChar char="v"/>
            </a:pPr>
            <a:r>
              <a:rPr lang="en-US" sz="2800" b="1" dirty="0" smtClean="0"/>
              <a:t>Classification </a:t>
            </a:r>
          </a:p>
          <a:p>
            <a:pPr marL="285750" indent="-285750">
              <a:buFont typeface="Wingdings" pitchFamily="2" charset="2"/>
              <a:buChar char="v"/>
            </a:pPr>
            <a:r>
              <a:rPr lang="en-US" sz="2800" b="1" dirty="0" smtClean="0"/>
              <a:t>The clinical approach ( history and physical examination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6915" y="2209802"/>
            <a:ext cx="2627086" cy="3425041"/>
          </a:xfrm>
          <a:prstGeom prst="rect">
            <a:avLst/>
          </a:prstGeom>
        </p:spPr>
      </p:pic>
    </p:spTree>
    <p:extLst>
      <p:ext uri="{BB962C8B-B14F-4D97-AF65-F5344CB8AC3E}">
        <p14:creationId xmlns:p14="http://schemas.microsoft.com/office/powerpoint/2010/main" val="36506570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6858000" cy="1135743"/>
          </a:xfrm>
        </p:spPr>
        <p:txBody>
          <a:bodyPr/>
          <a:lstStyle/>
          <a:p>
            <a:r>
              <a:rPr lang="en-US" altLang="en-US" sz="4800" b="1" i="1" dirty="0"/>
              <a:t>Resuscitation</a:t>
            </a:r>
            <a:endParaRPr lang="en-US"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8738785"/>
              </p:ext>
            </p:extLst>
          </p:nvPr>
        </p:nvGraphicFramePr>
        <p:xfrm>
          <a:off x="0" y="1335314"/>
          <a:ext cx="82296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10706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fontScale="77500" lnSpcReduction="20000"/>
          </a:bodyPr>
          <a:lstStyle/>
          <a:p>
            <a:pPr>
              <a:buFont typeface="Wingdings" pitchFamily="2" charset="2"/>
              <a:buChar char="q"/>
            </a:pPr>
            <a:r>
              <a:rPr lang="en-US" sz="4200" b="1" i="1"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Airway</a:t>
            </a:r>
            <a:r>
              <a:rPr lang="en-US" sz="2800" b="1" dirty="0" smtClean="0">
                <a:solidFill>
                  <a:schemeClr val="accent1"/>
                </a:solidFill>
              </a:rPr>
              <a:t> </a:t>
            </a:r>
            <a:endParaRPr lang="en-US" b="1" dirty="0" smtClean="0">
              <a:solidFill>
                <a:schemeClr val="accent1"/>
              </a:solidFill>
            </a:endParaRPr>
          </a:p>
          <a:p>
            <a:pPr marL="64008" indent="0">
              <a:buNone/>
            </a:pPr>
            <a:r>
              <a:rPr lang="en-US" sz="3300" b="1" dirty="0"/>
              <a:t>Secure to prevent aspiration </a:t>
            </a:r>
          </a:p>
          <a:p>
            <a:pPr marL="64008" indent="0">
              <a:buNone/>
            </a:pPr>
            <a:r>
              <a:rPr lang="en-US" sz="3300" b="1" dirty="0"/>
              <a:t>Endotracheal tube and give oxygen </a:t>
            </a:r>
            <a:r>
              <a:rPr lang="en-US" sz="3300" b="1" dirty="0" smtClean="0"/>
              <a:t>if needed</a:t>
            </a:r>
            <a:endParaRPr lang="en-US" sz="3300" b="1" dirty="0"/>
          </a:p>
          <a:p>
            <a:pPr>
              <a:buFont typeface="Wingdings" pitchFamily="2" charset="2"/>
              <a:buChar char="q"/>
            </a:pPr>
            <a:r>
              <a:rPr lang="en-US" sz="4200" b="1" i="1"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Breathing</a:t>
            </a:r>
            <a:r>
              <a:rPr lang="en-US" sz="2800" b="1" dirty="0"/>
              <a:t> </a:t>
            </a:r>
            <a:endParaRPr lang="en-US" sz="3300" b="1" dirty="0"/>
          </a:p>
          <a:p>
            <a:pPr marL="64008" indent="0">
              <a:buNone/>
            </a:pPr>
            <a:r>
              <a:rPr lang="en-US" sz="3300" b="1" dirty="0"/>
              <a:t>Support</a:t>
            </a:r>
            <a:r>
              <a:rPr lang="en-US" dirty="0" smtClean="0"/>
              <a:t> </a:t>
            </a:r>
            <a:r>
              <a:rPr lang="en-US" sz="3300" b="1" dirty="0"/>
              <a:t>respiratory function </a:t>
            </a:r>
          </a:p>
          <a:p>
            <a:pPr>
              <a:buFont typeface="Wingdings" pitchFamily="2" charset="2"/>
              <a:buChar char="q"/>
            </a:pPr>
            <a:r>
              <a:rPr lang="en-US" sz="4200" b="1" i="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Circulation</a:t>
            </a:r>
            <a:endParaRPr lang="en-US" sz="4400" b="1" i="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endParaRPr>
          </a:p>
          <a:p>
            <a:pPr marL="64008" indent="0">
              <a:buNone/>
            </a:pPr>
            <a:r>
              <a:rPr lang="en-US" sz="3200" b="1" dirty="0">
                <a:solidFill>
                  <a:schemeClr val="accent4"/>
                </a:solidFill>
              </a:rPr>
              <a:t>2 large bore </a:t>
            </a:r>
            <a:r>
              <a:rPr lang="en-US" sz="3200" b="1" dirty="0" err="1"/>
              <a:t>i.v</a:t>
            </a:r>
            <a:r>
              <a:rPr lang="en-US" sz="3200" b="1" dirty="0"/>
              <a:t> cannula </a:t>
            </a:r>
          </a:p>
          <a:p>
            <a:pPr marL="64008" indent="0">
              <a:buNone/>
            </a:pPr>
            <a:r>
              <a:rPr lang="en-US" sz="3400" b="1" dirty="0" smtClean="0"/>
              <a:t>Take </a:t>
            </a:r>
            <a:r>
              <a:rPr lang="en-US" sz="3400" b="1" dirty="0">
                <a:solidFill>
                  <a:schemeClr val="accent4"/>
                </a:solidFill>
              </a:rPr>
              <a:t>blood</a:t>
            </a:r>
            <a:r>
              <a:rPr lang="en-US" sz="3400" b="1" dirty="0"/>
              <a:t> for hemoglobin, urea, electrolytes, liver biochemistry, coagulation screen, blood grouping and </a:t>
            </a:r>
            <a:r>
              <a:rPr lang="en-US" sz="3400" b="1" dirty="0" err="1"/>
              <a:t>crossmatch</a:t>
            </a:r>
            <a:endParaRPr lang="en-US" sz="3400" b="1" dirty="0"/>
          </a:p>
          <a:p>
            <a:pPr marL="64008" indent="0">
              <a:buNone/>
            </a:pPr>
            <a:r>
              <a:rPr lang="en-US" sz="3400" b="1" dirty="0" smtClean="0">
                <a:solidFill>
                  <a:schemeClr val="accent4"/>
                </a:solidFill>
              </a:rPr>
              <a:t>Normal </a:t>
            </a:r>
            <a:r>
              <a:rPr lang="en-US" sz="3400" b="1" dirty="0">
                <a:solidFill>
                  <a:schemeClr val="accent4"/>
                </a:solidFill>
              </a:rPr>
              <a:t>saline </a:t>
            </a:r>
            <a:r>
              <a:rPr lang="en-US" sz="3400" b="1" dirty="0"/>
              <a:t>is given until the blood becomes available </a:t>
            </a:r>
            <a:endParaRPr lang="en-US" sz="3400" b="1" dirty="0" smtClean="0"/>
          </a:p>
          <a:p>
            <a:pPr marL="64008" indent="0">
              <a:buNone/>
            </a:pPr>
            <a:r>
              <a:rPr lang="en-US" sz="3200" b="1" dirty="0">
                <a:solidFill>
                  <a:schemeClr val="accent4"/>
                </a:solidFill>
              </a:rPr>
              <a:t>A central venous catheter </a:t>
            </a:r>
            <a:r>
              <a:rPr lang="en-US" sz="3200" b="1" dirty="0"/>
              <a:t>is considered when there are signs of cardiovascular instability. </a:t>
            </a:r>
            <a:endParaRPr lang="en-US" sz="3200" b="1" dirty="0" smtClean="0"/>
          </a:p>
          <a:p>
            <a:pPr marL="64008" indent="0">
              <a:buNone/>
            </a:pPr>
            <a:r>
              <a:rPr lang="en-US" sz="3200" b="1" dirty="0" smtClean="0"/>
              <a:t> </a:t>
            </a:r>
            <a:r>
              <a:rPr lang="en-US" sz="3200" b="1" dirty="0">
                <a:solidFill>
                  <a:schemeClr val="accent4"/>
                </a:solidFill>
              </a:rPr>
              <a:t>Bladder catheterization </a:t>
            </a:r>
            <a:r>
              <a:rPr lang="en-US" sz="3200" b="1" dirty="0"/>
              <a:t>for monitoring urine </a:t>
            </a:r>
            <a:r>
              <a:rPr lang="en-US" sz="3200" b="1" dirty="0" smtClean="0"/>
              <a:t>output</a:t>
            </a:r>
          </a:p>
          <a:p>
            <a:pPr marL="64008" indent="0">
              <a:buNone/>
            </a:pPr>
            <a:r>
              <a:rPr lang="en-US" sz="3200" b="1" dirty="0" smtClean="0"/>
              <a:t> </a:t>
            </a:r>
            <a:r>
              <a:rPr lang="en-US" sz="3200" b="1" dirty="0"/>
              <a:t>Insertion of a </a:t>
            </a:r>
            <a:r>
              <a:rPr lang="en-US" sz="3200" b="1" dirty="0">
                <a:solidFill>
                  <a:schemeClr val="accent4"/>
                </a:solidFill>
              </a:rPr>
              <a:t>nasogastric tube </a:t>
            </a:r>
            <a:r>
              <a:rPr lang="en-US" sz="3200" b="1" dirty="0"/>
              <a:t>to confirm wither there is blood in the stomach</a:t>
            </a:r>
            <a:endParaRPr lang="en-US" sz="3400" b="1" dirty="0"/>
          </a:p>
          <a:p>
            <a:pPr marL="64008" indent="0">
              <a:buNone/>
            </a:pPr>
            <a:endParaRPr lang="en-US" b="1" dirty="0" smtClean="0"/>
          </a:p>
          <a:p>
            <a:pPr marL="64008" indent="0">
              <a:buNone/>
            </a:pPr>
            <a:endParaRPr lang="en-US" b="1" dirty="0"/>
          </a:p>
          <a:p>
            <a:pPr marL="64008" indent="0">
              <a:buNone/>
            </a:pPr>
            <a:endParaRPr lang="en-US" b="1" dirty="0" smtClean="0"/>
          </a:p>
          <a:p>
            <a:pPr marL="64008" indent="0">
              <a:buNone/>
            </a:pPr>
            <a:endParaRPr lang="en-US" dirty="0"/>
          </a:p>
        </p:txBody>
      </p:sp>
    </p:spTree>
    <p:extLst>
      <p:ext uri="{BB962C8B-B14F-4D97-AF65-F5344CB8AC3E}">
        <p14:creationId xmlns:p14="http://schemas.microsoft.com/office/powerpoint/2010/main" val="25623811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pPr marL="64008" indent="0">
              <a:buNone/>
            </a:pPr>
            <a:r>
              <a:rPr lang="en-US" sz="2800" b="1" dirty="0"/>
              <a:t>Transfusion must be monitored to avoid overload leading to heart failure. The pulse rate and venous pressure are the best guides to adequacy of </a:t>
            </a:r>
            <a:r>
              <a:rPr lang="en-US" sz="2800" b="1" dirty="0" smtClean="0"/>
              <a:t>transfusion</a:t>
            </a:r>
          </a:p>
          <a:p>
            <a:pPr marL="64008" indent="0">
              <a:buNone/>
            </a:pPr>
            <a:endParaRPr lang="en-US" sz="2800" b="1" dirty="0"/>
          </a:p>
          <a:p>
            <a:pPr marL="64008" indent="0">
              <a:buNone/>
            </a:pPr>
            <a:r>
              <a:rPr lang="en-US" b="1" dirty="0">
                <a:solidFill>
                  <a:schemeClr val="accent2">
                    <a:lumMod val="50000"/>
                  </a:schemeClr>
                </a:solidFill>
              </a:rPr>
              <a:t>If the </a:t>
            </a:r>
            <a:r>
              <a:rPr lang="en-US" b="1" dirty="0" err="1">
                <a:solidFill>
                  <a:schemeClr val="accent2">
                    <a:lumMod val="50000"/>
                  </a:schemeClr>
                </a:solidFill>
              </a:rPr>
              <a:t>Hb</a:t>
            </a:r>
            <a:r>
              <a:rPr lang="en-US" b="1" dirty="0">
                <a:solidFill>
                  <a:schemeClr val="accent2">
                    <a:lumMod val="50000"/>
                  </a:schemeClr>
                </a:solidFill>
              </a:rPr>
              <a:t> is less than 10 g/</a:t>
            </a:r>
            <a:r>
              <a:rPr lang="en-US" b="1" dirty="0" err="1">
                <a:solidFill>
                  <a:schemeClr val="accent2">
                    <a:lumMod val="50000"/>
                  </a:schemeClr>
                </a:solidFill>
              </a:rPr>
              <a:t>dL</a:t>
            </a:r>
            <a:r>
              <a:rPr lang="en-US" b="1" dirty="0">
                <a:solidFill>
                  <a:schemeClr val="accent2">
                    <a:lumMod val="50000"/>
                  </a:schemeClr>
                </a:solidFill>
              </a:rPr>
              <a:t> and the patient has either bled recently or is actively bleeding, transfusion is usually </a:t>
            </a:r>
            <a:r>
              <a:rPr lang="en-US" b="1" dirty="0" smtClean="0">
                <a:solidFill>
                  <a:schemeClr val="accent2">
                    <a:lumMod val="50000"/>
                  </a:schemeClr>
                </a:solidFill>
              </a:rPr>
              <a:t>necessary</a:t>
            </a:r>
          </a:p>
          <a:p>
            <a:pPr marL="64008" indent="0">
              <a:buNone/>
            </a:pPr>
            <a:endParaRPr lang="en-US" b="1" dirty="0" smtClean="0">
              <a:solidFill>
                <a:schemeClr val="accent2">
                  <a:lumMod val="50000"/>
                </a:schemeClr>
              </a:solidFill>
            </a:endParaRPr>
          </a:p>
          <a:p>
            <a:pPr marL="0" indent="0">
              <a:lnSpc>
                <a:spcPct val="80000"/>
              </a:lnSpc>
              <a:defRPr/>
            </a:pPr>
            <a:r>
              <a:rPr lang="en-US" sz="3600" b="1" dirty="0">
                <a:solidFill>
                  <a:schemeClr val="bg1"/>
                </a:solidFill>
                <a:cs typeface="Times New Roman" pitchFamily="18" charset="0"/>
              </a:rPr>
              <a:t>Indications for blood transfusion are</a:t>
            </a:r>
            <a:r>
              <a:rPr lang="en-US" sz="3600" b="1" dirty="0" smtClean="0">
                <a:solidFill>
                  <a:schemeClr val="bg1"/>
                </a:solidFill>
                <a:cs typeface="Times New Roman" pitchFamily="18" charset="0"/>
              </a:rPr>
              <a:t>:</a:t>
            </a:r>
            <a:endParaRPr lang="en-US" sz="3600" b="1" dirty="0">
              <a:solidFill>
                <a:schemeClr val="bg1"/>
              </a:solidFill>
              <a:cs typeface="Times New Roman" pitchFamily="18" charset="0"/>
            </a:endParaRPr>
          </a:p>
          <a:p>
            <a:pPr marL="0" indent="0">
              <a:lnSpc>
                <a:spcPct val="80000"/>
              </a:lnSpc>
              <a:buFont typeface="Constantia" pitchFamily="18" charset="0"/>
              <a:buAutoNum type="arabicPeriod"/>
              <a:defRPr/>
            </a:pPr>
            <a:r>
              <a:rPr lang="en-US" sz="3200" b="1" dirty="0">
                <a:solidFill>
                  <a:schemeClr val="accent3">
                    <a:lumMod val="50000"/>
                  </a:schemeClr>
                </a:solidFill>
                <a:cs typeface="Times New Roman" pitchFamily="18" charset="0"/>
              </a:rPr>
              <a:t>Shock (pallor, cold peripheries, systolic BP below 100 mmHg, pulse &gt; 100/min)</a:t>
            </a:r>
          </a:p>
          <a:p>
            <a:pPr marL="0" indent="0">
              <a:lnSpc>
                <a:spcPct val="80000"/>
              </a:lnSpc>
              <a:buFont typeface="Constantia" pitchFamily="18" charset="0"/>
              <a:buAutoNum type="arabicPeriod"/>
              <a:defRPr/>
            </a:pPr>
            <a:r>
              <a:rPr lang="en-US" sz="3200" b="1" dirty="0">
                <a:solidFill>
                  <a:schemeClr val="accent3">
                    <a:lumMod val="50000"/>
                  </a:schemeClr>
                </a:solidFill>
                <a:cs typeface="Times New Roman" pitchFamily="18" charset="0"/>
              </a:rPr>
              <a:t>Hemoglobin &lt; 10 g/</a:t>
            </a:r>
            <a:r>
              <a:rPr lang="en-US" sz="3200" b="1" dirty="0" err="1">
                <a:solidFill>
                  <a:schemeClr val="accent3">
                    <a:lumMod val="50000"/>
                  </a:schemeClr>
                </a:solidFill>
                <a:cs typeface="Times New Roman" pitchFamily="18" charset="0"/>
              </a:rPr>
              <a:t>dL</a:t>
            </a:r>
            <a:r>
              <a:rPr lang="en-US" sz="3200" b="1" dirty="0">
                <a:solidFill>
                  <a:schemeClr val="accent3">
                    <a:lumMod val="50000"/>
                  </a:schemeClr>
                </a:solidFill>
                <a:cs typeface="Times New Roman" pitchFamily="18" charset="0"/>
              </a:rPr>
              <a:t> in patients with recent or active bleeding</a:t>
            </a:r>
          </a:p>
          <a:p>
            <a:pPr marL="64008" indent="0">
              <a:buNone/>
            </a:pPr>
            <a:endParaRPr lang="en-US" b="1" dirty="0">
              <a:solidFill>
                <a:schemeClr val="accent2">
                  <a:lumMod val="50000"/>
                </a:schemeClr>
              </a:solidFill>
            </a:endParaRPr>
          </a:p>
          <a:p>
            <a:endParaRPr lang="en-US" dirty="0"/>
          </a:p>
        </p:txBody>
      </p:sp>
    </p:spTree>
    <p:extLst>
      <p:ext uri="{BB962C8B-B14F-4D97-AF65-F5344CB8AC3E}">
        <p14:creationId xmlns:p14="http://schemas.microsoft.com/office/powerpoint/2010/main" val="3274899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257"/>
            <a:ext cx="8229600" cy="990600"/>
          </a:xfrm>
        </p:spPr>
        <p:txBody>
          <a:bodyPr>
            <a:noAutofit/>
          </a:bodyPr>
          <a:lstStyle/>
          <a:p>
            <a:r>
              <a:rPr lang="en-US" sz="4400" b="1" i="1" u="sng" dirty="0" smtClean="0">
                <a:solidFill>
                  <a:schemeClr val="accent2">
                    <a:lumMod val="60000"/>
                    <a:lumOff val="40000"/>
                  </a:schemeClr>
                </a:solidFill>
              </a:rPr>
              <a:t>History :</a:t>
            </a:r>
            <a:endParaRPr lang="en-US" sz="4400" b="1" dirty="0">
              <a:solidFill>
                <a:schemeClr val="accent2">
                  <a:lumMod val="60000"/>
                  <a:lumOff val="40000"/>
                </a:schemeClr>
              </a:solidFill>
            </a:endParaRPr>
          </a:p>
        </p:txBody>
      </p:sp>
      <p:sp>
        <p:nvSpPr>
          <p:cNvPr id="3" name="Content Placeholder 2"/>
          <p:cNvSpPr>
            <a:spLocks noGrp="1"/>
          </p:cNvSpPr>
          <p:nvPr>
            <p:ph idx="1"/>
          </p:nvPr>
        </p:nvSpPr>
        <p:spPr>
          <a:xfrm>
            <a:off x="0" y="1066800"/>
            <a:ext cx="9067800" cy="5791200"/>
          </a:xfrm>
        </p:spPr>
        <p:txBody>
          <a:bodyPr>
            <a:normAutofit fontScale="92500" lnSpcReduction="20000"/>
          </a:bodyPr>
          <a:lstStyle/>
          <a:p>
            <a:pPr marL="448056" lvl="1" indent="-384048">
              <a:buSzPct val="80000"/>
              <a:buFont typeface="Wingdings 2"/>
              <a:buChar char=""/>
            </a:pPr>
            <a:r>
              <a:rPr lang="en-US" sz="3000" b="1" dirty="0" err="1" smtClean="0">
                <a:solidFill>
                  <a:schemeClr val="accent2">
                    <a:lumMod val="50000"/>
                  </a:schemeClr>
                </a:solidFill>
              </a:rPr>
              <a:t>Hematamesis</a:t>
            </a:r>
            <a:r>
              <a:rPr lang="en-US" sz="3000" b="1" dirty="0" smtClean="0">
                <a:solidFill>
                  <a:schemeClr val="accent2">
                    <a:lumMod val="50000"/>
                  </a:schemeClr>
                </a:solidFill>
              </a:rPr>
              <a:t> </a:t>
            </a:r>
            <a:r>
              <a:rPr lang="en-US" b="1" dirty="0" smtClean="0">
                <a:solidFill>
                  <a:schemeClr val="accent2">
                    <a:lumMod val="50000"/>
                  </a:schemeClr>
                </a:solidFill>
              </a:rPr>
              <a:t>: </a:t>
            </a:r>
            <a:r>
              <a:rPr lang="en-US" sz="3000" b="1" dirty="0" smtClean="0"/>
              <a:t>vomiting of blood ( red blood or “coffee-grounds” material)</a:t>
            </a:r>
          </a:p>
          <a:p>
            <a:r>
              <a:rPr lang="en-US" b="1" dirty="0" smtClean="0">
                <a:solidFill>
                  <a:schemeClr val="accent2">
                    <a:lumMod val="50000"/>
                  </a:schemeClr>
                </a:solidFill>
              </a:rPr>
              <a:t>Melena : </a:t>
            </a:r>
            <a:r>
              <a:rPr lang="en-US" b="1" dirty="0" smtClean="0"/>
              <a:t>tarry, shiny , semi solid , black stool with distinctive odor containing partly digested blood </a:t>
            </a:r>
          </a:p>
          <a:p>
            <a:r>
              <a:rPr lang="en-US" b="1" dirty="0" err="1" smtClean="0">
                <a:solidFill>
                  <a:schemeClr val="accent2">
                    <a:lumMod val="50000"/>
                  </a:schemeClr>
                </a:solidFill>
              </a:rPr>
              <a:t>Hematochezia</a:t>
            </a:r>
            <a:r>
              <a:rPr lang="en-US" b="1" dirty="0" smtClean="0">
                <a:solidFill>
                  <a:schemeClr val="accent2">
                    <a:lumMod val="50000"/>
                  </a:schemeClr>
                </a:solidFill>
              </a:rPr>
              <a:t> : </a:t>
            </a:r>
            <a:r>
              <a:rPr lang="en-US" b="1" dirty="0" smtClean="0"/>
              <a:t>passage of fresh blood through the anus ( in massive bleeding )</a:t>
            </a:r>
          </a:p>
          <a:p>
            <a:r>
              <a:rPr lang="en-US" b="1" dirty="0" smtClean="0">
                <a:solidFill>
                  <a:schemeClr val="accent2">
                    <a:lumMod val="50000"/>
                  </a:schemeClr>
                </a:solidFill>
              </a:rPr>
              <a:t>Abdominal pain / </a:t>
            </a:r>
            <a:r>
              <a:rPr lang="en-US" b="1" dirty="0" err="1" smtClean="0">
                <a:solidFill>
                  <a:schemeClr val="accent2">
                    <a:lumMod val="50000"/>
                  </a:schemeClr>
                </a:solidFill>
              </a:rPr>
              <a:t>epigastric</a:t>
            </a:r>
            <a:r>
              <a:rPr lang="en-US" b="1" dirty="0" smtClean="0">
                <a:solidFill>
                  <a:schemeClr val="accent2">
                    <a:lumMod val="50000"/>
                  </a:schemeClr>
                </a:solidFill>
              </a:rPr>
              <a:t> pain </a:t>
            </a:r>
          </a:p>
          <a:p>
            <a:r>
              <a:rPr lang="en-US" b="1" dirty="0">
                <a:solidFill>
                  <a:schemeClr val="accent2">
                    <a:lumMod val="50000"/>
                  </a:schemeClr>
                </a:solidFill>
              </a:rPr>
              <a:t>Odynophagia </a:t>
            </a:r>
            <a:r>
              <a:rPr lang="en-US" b="1" dirty="0" smtClean="0">
                <a:solidFill>
                  <a:schemeClr val="accent2">
                    <a:lumMod val="50000"/>
                  </a:schemeClr>
                </a:solidFill>
              </a:rPr>
              <a:t>, dysphagia </a:t>
            </a:r>
            <a:endParaRPr lang="en-US" b="1" dirty="0">
              <a:solidFill>
                <a:schemeClr val="accent2">
                  <a:lumMod val="50000"/>
                </a:schemeClr>
              </a:solidFill>
            </a:endParaRPr>
          </a:p>
          <a:p>
            <a:r>
              <a:rPr lang="en-US" b="1" dirty="0">
                <a:solidFill>
                  <a:schemeClr val="accent2">
                    <a:lumMod val="50000"/>
                  </a:schemeClr>
                </a:solidFill>
              </a:rPr>
              <a:t>Retching </a:t>
            </a:r>
          </a:p>
          <a:p>
            <a:r>
              <a:rPr lang="en-US" b="1" dirty="0" smtClean="0">
                <a:solidFill>
                  <a:schemeClr val="accent2">
                    <a:lumMod val="50000"/>
                  </a:schemeClr>
                </a:solidFill>
              </a:rPr>
              <a:t>symptoms of blood loss : </a:t>
            </a:r>
            <a:r>
              <a:rPr lang="en-US" b="1" dirty="0" smtClean="0"/>
              <a:t>shock , anemia ,syncope </a:t>
            </a:r>
          </a:p>
          <a:p>
            <a:r>
              <a:rPr lang="en-US" b="1" dirty="0" smtClean="0">
                <a:solidFill>
                  <a:schemeClr val="accent2">
                    <a:lumMod val="50000"/>
                  </a:schemeClr>
                </a:solidFill>
              </a:rPr>
              <a:t>Non specific symptoms : </a:t>
            </a:r>
            <a:r>
              <a:rPr lang="en-US" b="1" dirty="0" smtClean="0"/>
              <a:t>dyspepsia , weight loss , anorexia  </a:t>
            </a:r>
          </a:p>
          <a:p>
            <a:endParaRPr lang="en-US" b="1" dirty="0" smtClean="0">
              <a:solidFill>
                <a:schemeClr val="accent2">
                  <a:lumMod val="50000"/>
                </a:schemeClr>
              </a:solidFill>
            </a:endParaRPr>
          </a:p>
          <a:p>
            <a:pPr marL="64008" indent="0">
              <a:buNone/>
            </a:pPr>
            <a:endParaRPr lang="en-US" b="1" i="1" u="sng" dirty="0" smtClean="0">
              <a:solidFill>
                <a:schemeClr val="accent6">
                  <a:lumMod val="50000"/>
                </a:schemeClr>
              </a:solidFill>
            </a:endParaRPr>
          </a:p>
          <a:p>
            <a:pPr marL="578358" indent="-514350">
              <a:buFont typeface="+mj-lt"/>
              <a:buAutoNum type="arabicPeriod"/>
            </a:pPr>
            <a:endParaRPr lang="en-US" dirty="0"/>
          </a:p>
        </p:txBody>
      </p:sp>
    </p:spTree>
    <p:extLst>
      <p:ext uri="{BB962C8B-B14F-4D97-AF65-F5344CB8AC3E}">
        <p14:creationId xmlns:p14="http://schemas.microsoft.com/office/powerpoint/2010/main" val="20355749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457200"/>
            <a:ext cx="8458200" cy="6248400"/>
          </a:xfrm>
        </p:spPr>
        <p:txBody>
          <a:bodyPr>
            <a:normAutofit fontScale="92500" lnSpcReduction="20000"/>
          </a:bodyPr>
          <a:lstStyle/>
          <a:p>
            <a:pPr>
              <a:buFont typeface="Wingdings" pitchFamily="2" charset="2"/>
              <a:buChar char="q"/>
            </a:pPr>
            <a:r>
              <a:rPr lang="en-US" sz="4000" b="1" i="1" u="sng" dirty="0" smtClean="0">
                <a:solidFill>
                  <a:schemeClr val="accent6">
                    <a:lumMod val="50000"/>
                  </a:schemeClr>
                </a:solidFill>
              </a:rPr>
              <a:t>Drug history :</a:t>
            </a:r>
          </a:p>
          <a:p>
            <a:pPr marL="64008" indent="0">
              <a:buNone/>
            </a:pPr>
            <a:r>
              <a:rPr lang="en-US" sz="3200" b="1" dirty="0" smtClean="0"/>
              <a:t>NSAIDs , aspirin , corticosteroid , anticoagulants </a:t>
            </a:r>
          </a:p>
          <a:p>
            <a:pPr>
              <a:buFont typeface="Wingdings" pitchFamily="2" charset="2"/>
              <a:buChar char="q"/>
            </a:pPr>
            <a:r>
              <a:rPr lang="en-US" sz="4400" b="1" i="1" u="sng" dirty="0" smtClean="0">
                <a:solidFill>
                  <a:schemeClr val="accent6">
                    <a:lumMod val="50000"/>
                  </a:schemeClr>
                </a:solidFill>
              </a:rPr>
              <a:t>Past medical history :</a:t>
            </a:r>
          </a:p>
          <a:p>
            <a:pPr marL="64008" indent="0">
              <a:buNone/>
            </a:pPr>
            <a:r>
              <a:rPr lang="en-US" sz="3200" b="1" dirty="0" smtClean="0"/>
              <a:t>DM , coronary artery disease , chronic liver disease , chronic renal disease , H. pylori and previous upper GI bleed </a:t>
            </a:r>
          </a:p>
          <a:p>
            <a:pPr>
              <a:buFont typeface="Wingdings" pitchFamily="2" charset="2"/>
              <a:buChar char="q"/>
            </a:pPr>
            <a:r>
              <a:rPr lang="en-US" sz="4000" b="1" i="1" u="sng" dirty="0" smtClean="0">
                <a:solidFill>
                  <a:schemeClr val="accent6">
                    <a:lumMod val="50000"/>
                  </a:schemeClr>
                </a:solidFill>
              </a:rPr>
              <a:t>Past surgery history :</a:t>
            </a:r>
          </a:p>
          <a:p>
            <a:pPr marL="64008" indent="0">
              <a:buNone/>
            </a:pPr>
            <a:r>
              <a:rPr lang="en-US" sz="3200" b="1" dirty="0" smtClean="0"/>
              <a:t>Previous abdominal surgery</a:t>
            </a:r>
          </a:p>
          <a:p>
            <a:pPr>
              <a:buFont typeface="Wingdings" pitchFamily="2" charset="2"/>
              <a:buChar char="q"/>
            </a:pPr>
            <a:r>
              <a:rPr lang="en-US" sz="4000" b="1" i="1" u="sng" dirty="0" smtClean="0">
                <a:solidFill>
                  <a:schemeClr val="accent6">
                    <a:lumMod val="50000"/>
                  </a:schemeClr>
                </a:solidFill>
              </a:rPr>
              <a:t>Family history </a:t>
            </a:r>
          </a:p>
          <a:p>
            <a:pPr>
              <a:buFont typeface="Wingdings" pitchFamily="2" charset="2"/>
              <a:buChar char="q"/>
            </a:pPr>
            <a:r>
              <a:rPr lang="en-US" sz="4000" b="1" i="1" u="sng" dirty="0" smtClean="0">
                <a:solidFill>
                  <a:schemeClr val="accent6">
                    <a:lumMod val="50000"/>
                  </a:schemeClr>
                </a:solidFill>
              </a:rPr>
              <a:t>Social history </a:t>
            </a:r>
          </a:p>
          <a:p>
            <a:pPr marL="64008" indent="0">
              <a:buNone/>
            </a:pPr>
            <a:r>
              <a:rPr lang="en-US" sz="3200" b="1" dirty="0" smtClean="0"/>
              <a:t>Smoking  </a:t>
            </a:r>
          </a:p>
          <a:p>
            <a:pPr marL="64008" indent="0">
              <a:buNone/>
            </a:pPr>
            <a:endParaRPr lang="en-US" dirty="0"/>
          </a:p>
        </p:txBody>
      </p:sp>
    </p:spTree>
    <p:extLst>
      <p:ext uri="{BB962C8B-B14F-4D97-AF65-F5344CB8AC3E}">
        <p14:creationId xmlns:p14="http://schemas.microsoft.com/office/powerpoint/2010/main" val="30540918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399032"/>
          </a:xfrm>
        </p:spPr>
        <p:txBody>
          <a:bodyPr>
            <a:normAutofit/>
          </a:bodyPr>
          <a:lstStyle/>
          <a:p>
            <a:pPr algn="ctr"/>
            <a:r>
              <a:rPr lang="en-US" sz="5400" b="1" dirty="0" smtClean="0"/>
              <a:t>Physical examination </a:t>
            </a:r>
            <a:endParaRPr lang="en-US" sz="54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1197015"/>
              </p:ext>
            </p:extLst>
          </p:nvPr>
        </p:nvGraphicFramePr>
        <p:xfrm>
          <a:off x="457200" y="1882808"/>
          <a:ext cx="82296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394751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399032"/>
          </a:xfrm>
        </p:spPr>
        <p:txBody>
          <a:bodyPr>
            <a:normAutofit/>
          </a:bodyPr>
          <a:lstStyle/>
          <a:p>
            <a:r>
              <a:rPr lang="en-US" sz="4800" b="1" i="1" dirty="0" smtClean="0"/>
              <a:t>Inspection </a:t>
            </a:r>
            <a:endParaRPr lang="en-US" sz="4400" b="1" i="1" dirty="0"/>
          </a:p>
        </p:txBody>
      </p:sp>
      <p:sp>
        <p:nvSpPr>
          <p:cNvPr id="3" name="Content Placeholder 2"/>
          <p:cNvSpPr>
            <a:spLocks noGrp="1"/>
          </p:cNvSpPr>
          <p:nvPr>
            <p:ph idx="1"/>
          </p:nvPr>
        </p:nvSpPr>
        <p:spPr>
          <a:xfrm>
            <a:off x="228600" y="1447800"/>
            <a:ext cx="8458200" cy="5007008"/>
          </a:xfrm>
        </p:spPr>
        <p:txBody>
          <a:bodyPr>
            <a:normAutofit lnSpcReduction="10000"/>
          </a:bodyPr>
          <a:lstStyle/>
          <a:p>
            <a:r>
              <a:rPr lang="en-US" sz="3300" b="1" dirty="0" smtClean="0"/>
              <a:t>Pale </a:t>
            </a:r>
          </a:p>
          <a:p>
            <a:r>
              <a:rPr lang="en-US" sz="3300" b="1" dirty="0" smtClean="0"/>
              <a:t>Lymph node swelling</a:t>
            </a:r>
          </a:p>
          <a:p>
            <a:r>
              <a:rPr lang="en-US" sz="3300" b="1" dirty="0" smtClean="0"/>
              <a:t> </a:t>
            </a:r>
            <a:r>
              <a:rPr lang="en-US" sz="3300" b="1" dirty="0"/>
              <a:t>Feature of chronic liver disease </a:t>
            </a:r>
            <a:r>
              <a:rPr lang="en-US" sz="3300" b="1" dirty="0" smtClean="0"/>
              <a:t>**</a:t>
            </a:r>
          </a:p>
          <a:p>
            <a:r>
              <a:rPr lang="en-US" sz="3300" b="1" dirty="0" smtClean="0"/>
              <a:t>Cyanosis</a:t>
            </a:r>
          </a:p>
          <a:p>
            <a:r>
              <a:rPr lang="en-US" sz="3300" b="1" dirty="0" smtClean="0"/>
              <a:t>Abdominal distension </a:t>
            </a:r>
          </a:p>
          <a:p>
            <a:r>
              <a:rPr lang="en-US" sz="3300" b="1" dirty="0" smtClean="0"/>
              <a:t>Dilated vein </a:t>
            </a:r>
          </a:p>
          <a:p>
            <a:r>
              <a:rPr lang="en-US" sz="3300" b="1" dirty="0" smtClean="0"/>
              <a:t>Visible peristalsis</a:t>
            </a:r>
            <a:r>
              <a:rPr lang="en-US" sz="2800" b="1" dirty="0" smtClean="0">
                <a:solidFill>
                  <a:schemeClr val="accent2">
                    <a:lumMod val="50000"/>
                  </a:schemeClr>
                </a:solidFill>
              </a:rPr>
              <a:t> </a:t>
            </a:r>
          </a:p>
          <a:p>
            <a:r>
              <a:rPr lang="en-US" sz="3300" b="1" dirty="0"/>
              <a:t>Sign of dehydration </a:t>
            </a:r>
            <a:r>
              <a:rPr lang="en-GB" sz="3300" b="1" dirty="0"/>
              <a:t>(dry tongue , sunken eyes)</a:t>
            </a:r>
            <a:endParaRPr lang="en-US" sz="3300" b="1" dirty="0"/>
          </a:p>
          <a:p>
            <a:endParaRPr lang="en-US" sz="3300" b="1" dirty="0"/>
          </a:p>
          <a:p>
            <a:endParaRPr lang="en-US" sz="2800" b="1" dirty="0" smtClean="0">
              <a:solidFill>
                <a:schemeClr val="accent2">
                  <a:lumMod val="50000"/>
                </a:schemeClr>
              </a:solidFill>
            </a:endParaRPr>
          </a:p>
          <a:p>
            <a:endParaRPr lang="en-US" sz="2800" b="1" dirty="0">
              <a:solidFill>
                <a:schemeClr val="accent2">
                  <a:lumMod val="50000"/>
                </a:schemeClr>
              </a:solidFill>
            </a:endParaRPr>
          </a:p>
          <a:p>
            <a:endParaRPr lang="en-US" dirty="0" smtClean="0"/>
          </a:p>
          <a:p>
            <a:endParaRPr lang="en-US" dirty="0"/>
          </a:p>
        </p:txBody>
      </p:sp>
    </p:spTree>
    <p:extLst>
      <p:ext uri="{BB962C8B-B14F-4D97-AF65-F5344CB8AC3E}">
        <p14:creationId xmlns:p14="http://schemas.microsoft.com/office/powerpoint/2010/main" val="960983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144000" cy="1231097"/>
          </a:xfrm>
        </p:spPr>
        <p:txBody>
          <a:bodyPr>
            <a:noAutofit/>
          </a:bodyPr>
          <a:lstStyle/>
          <a:p>
            <a:pPr algn="ctr"/>
            <a:r>
              <a:rPr lang="en-US" sz="4400" b="1" dirty="0"/>
              <a:t>Feature of chronic liver disease</a:t>
            </a:r>
            <a:br>
              <a:rPr lang="en-US" sz="4400" b="1" dirty="0"/>
            </a:br>
            <a:endParaRPr lang="en-US" sz="40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066801"/>
            <a:ext cx="9144000" cy="5791200"/>
          </a:xfrm>
        </p:spPr>
      </p:pic>
    </p:spTree>
    <p:extLst>
      <p:ext uri="{BB962C8B-B14F-4D97-AF65-F5344CB8AC3E}">
        <p14:creationId xmlns:p14="http://schemas.microsoft.com/office/powerpoint/2010/main" val="26604824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57" y="498927"/>
            <a:ext cx="2964544" cy="308791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 y="4170680"/>
            <a:ext cx="2964544" cy="27178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0400" y="4170680"/>
            <a:ext cx="3048001" cy="274319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0400" y="498927"/>
            <a:ext cx="3048000" cy="3055257"/>
          </a:xfrm>
          <a:prstGeom prst="rect">
            <a:avLst/>
          </a:prstGeom>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498926"/>
            <a:ext cx="2667000" cy="3055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Content Placeholder 3"/>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477000" y="4187008"/>
            <a:ext cx="2670629" cy="2714171"/>
          </a:xfrm>
        </p:spPr>
      </p:pic>
      <p:sp>
        <p:nvSpPr>
          <p:cNvPr id="8" name="TextBox 7"/>
          <p:cNvSpPr txBox="1"/>
          <p:nvPr/>
        </p:nvSpPr>
        <p:spPr>
          <a:xfrm>
            <a:off x="533400" y="0"/>
            <a:ext cx="1676400" cy="461665"/>
          </a:xfrm>
          <a:prstGeom prst="rect">
            <a:avLst/>
          </a:prstGeom>
          <a:solidFill>
            <a:schemeClr val="accent2"/>
          </a:solidFill>
        </p:spPr>
        <p:txBody>
          <a:bodyPr wrap="square" rtlCol="0">
            <a:spAutoFit/>
          </a:bodyPr>
          <a:lstStyle/>
          <a:p>
            <a:pPr algn="ctr"/>
            <a:r>
              <a:rPr lang="en-US" sz="2400" b="1" dirty="0" smtClean="0"/>
              <a:t>Ascites </a:t>
            </a:r>
            <a:endParaRPr lang="en-US" b="1" dirty="0"/>
          </a:p>
        </p:txBody>
      </p:sp>
      <p:sp>
        <p:nvSpPr>
          <p:cNvPr id="10" name="TextBox 9"/>
          <p:cNvSpPr txBox="1"/>
          <p:nvPr/>
        </p:nvSpPr>
        <p:spPr>
          <a:xfrm>
            <a:off x="3334043" y="-4465"/>
            <a:ext cx="2667000" cy="461665"/>
          </a:xfrm>
          <a:prstGeom prst="rect">
            <a:avLst/>
          </a:prstGeom>
          <a:solidFill>
            <a:schemeClr val="accent2"/>
          </a:solidFill>
        </p:spPr>
        <p:txBody>
          <a:bodyPr wrap="square" rtlCol="0">
            <a:spAutoFit/>
          </a:bodyPr>
          <a:lstStyle/>
          <a:p>
            <a:pPr algn="ctr"/>
            <a:r>
              <a:rPr lang="en-US" sz="2400" b="1" dirty="0"/>
              <a:t>caput </a:t>
            </a:r>
            <a:r>
              <a:rPr lang="en-US" sz="2400" b="1" dirty="0" err="1"/>
              <a:t>medusae</a:t>
            </a:r>
            <a:endParaRPr lang="en-US" sz="2400" b="1" dirty="0"/>
          </a:p>
        </p:txBody>
      </p:sp>
      <p:sp>
        <p:nvSpPr>
          <p:cNvPr id="11" name="TextBox 10"/>
          <p:cNvSpPr txBox="1"/>
          <p:nvPr/>
        </p:nvSpPr>
        <p:spPr>
          <a:xfrm>
            <a:off x="6617677" y="-4466"/>
            <a:ext cx="2362200" cy="461665"/>
          </a:xfrm>
          <a:prstGeom prst="rect">
            <a:avLst/>
          </a:prstGeom>
          <a:solidFill>
            <a:schemeClr val="accent2"/>
          </a:solidFill>
        </p:spPr>
        <p:txBody>
          <a:bodyPr wrap="square" rtlCol="0">
            <a:spAutoFit/>
          </a:bodyPr>
          <a:lstStyle/>
          <a:p>
            <a:r>
              <a:rPr lang="en-US" sz="2400" b="1" dirty="0" err="1"/>
              <a:t>gynecomastia</a:t>
            </a:r>
            <a:endParaRPr lang="en-US" b="1" dirty="0"/>
          </a:p>
        </p:txBody>
      </p:sp>
      <p:sp>
        <p:nvSpPr>
          <p:cNvPr id="12" name="TextBox 11"/>
          <p:cNvSpPr txBox="1"/>
          <p:nvPr/>
        </p:nvSpPr>
        <p:spPr>
          <a:xfrm>
            <a:off x="7257" y="3657600"/>
            <a:ext cx="2888343" cy="461665"/>
          </a:xfrm>
          <a:prstGeom prst="rect">
            <a:avLst/>
          </a:prstGeom>
          <a:solidFill>
            <a:schemeClr val="accent2"/>
          </a:solidFill>
        </p:spPr>
        <p:txBody>
          <a:bodyPr wrap="square" rtlCol="0">
            <a:spAutoFit/>
          </a:bodyPr>
          <a:lstStyle/>
          <a:p>
            <a:r>
              <a:rPr lang="en-US" sz="2400" b="1" dirty="0" smtClean="0"/>
              <a:t>Palmar erythema </a:t>
            </a:r>
            <a:endParaRPr lang="en-US" sz="2400" b="1" dirty="0"/>
          </a:p>
        </p:txBody>
      </p:sp>
      <p:sp>
        <p:nvSpPr>
          <p:cNvPr id="13" name="TextBox 12"/>
          <p:cNvSpPr txBox="1"/>
          <p:nvPr/>
        </p:nvSpPr>
        <p:spPr>
          <a:xfrm>
            <a:off x="3505200" y="3649650"/>
            <a:ext cx="2133600" cy="461665"/>
          </a:xfrm>
          <a:prstGeom prst="rect">
            <a:avLst/>
          </a:prstGeom>
          <a:solidFill>
            <a:schemeClr val="accent2"/>
          </a:solidFill>
        </p:spPr>
        <p:txBody>
          <a:bodyPr wrap="square" rtlCol="0">
            <a:spAutoFit/>
          </a:bodyPr>
          <a:lstStyle/>
          <a:p>
            <a:r>
              <a:rPr lang="en-US" sz="2400" b="1" dirty="0"/>
              <a:t>spider </a:t>
            </a:r>
            <a:r>
              <a:rPr lang="en-US" sz="2400" b="1" dirty="0" err="1"/>
              <a:t>naevi</a:t>
            </a:r>
            <a:endParaRPr lang="en-US" sz="2400" b="1" dirty="0"/>
          </a:p>
        </p:txBody>
      </p:sp>
      <p:sp>
        <p:nvSpPr>
          <p:cNvPr id="14" name="TextBox 13"/>
          <p:cNvSpPr txBox="1"/>
          <p:nvPr/>
        </p:nvSpPr>
        <p:spPr>
          <a:xfrm>
            <a:off x="6770077" y="3682248"/>
            <a:ext cx="2057400" cy="461665"/>
          </a:xfrm>
          <a:prstGeom prst="rect">
            <a:avLst/>
          </a:prstGeom>
          <a:solidFill>
            <a:schemeClr val="accent2"/>
          </a:solidFill>
        </p:spPr>
        <p:txBody>
          <a:bodyPr wrap="square" rtlCol="0">
            <a:spAutoFit/>
          </a:bodyPr>
          <a:lstStyle/>
          <a:p>
            <a:r>
              <a:rPr lang="en-US" sz="2400" b="1" dirty="0" err="1"/>
              <a:t>leukonychia</a:t>
            </a:r>
            <a:endParaRPr lang="en-US" b="1" dirty="0"/>
          </a:p>
        </p:txBody>
      </p:sp>
    </p:spTree>
    <p:extLst>
      <p:ext uri="{BB962C8B-B14F-4D97-AF65-F5344CB8AC3E}">
        <p14:creationId xmlns:p14="http://schemas.microsoft.com/office/powerpoint/2010/main" val="38476410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71" y="762000"/>
            <a:ext cx="4724401" cy="1246632"/>
          </a:xfrm>
        </p:spPr>
        <p:txBody>
          <a:bodyPr/>
          <a:lstStyle/>
          <a:p>
            <a:r>
              <a:rPr lang="en-US" sz="4800" b="1" i="1" dirty="0"/>
              <a:t>Palpation</a:t>
            </a:r>
            <a:r>
              <a:rPr lang="en-US" b="1" dirty="0" smtClean="0"/>
              <a:t> </a:t>
            </a:r>
            <a:endParaRPr lang="en-US" b="1" dirty="0"/>
          </a:p>
        </p:txBody>
      </p:sp>
      <p:sp>
        <p:nvSpPr>
          <p:cNvPr id="3" name="Content Placeholder 2"/>
          <p:cNvSpPr>
            <a:spLocks noGrp="1"/>
          </p:cNvSpPr>
          <p:nvPr>
            <p:ph idx="1"/>
          </p:nvPr>
        </p:nvSpPr>
        <p:spPr>
          <a:xfrm>
            <a:off x="3629" y="1908820"/>
            <a:ext cx="8229600" cy="1317592"/>
          </a:xfrm>
        </p:spPr>
        <p:txBody>
          <a:bodyPr>
            <a:normAutofit/>
          </a:bodyPr>
          <a:lstStyle/>
          <a:p>
            <a:pPr>
              <a:buFont typeface="Wingdings" pitchFamily="2" charset="2"/>
              <a:buChar char="q"/>
            </a:pPr>
            <a:r>
              <a:rPr lang="en-US" sz="3300" b="1" dirty="0" smtClean="0"/>
              <a:t>Tenderness </a:t>
            </a:r>
          </a:p>
          <a:p>
            <a:pPr>
              <a:buFont typeface="Wingdings" pitchFamily="2" charset="2"/>
              <a:buChar char="q"/>
            </a:pPr>
            <a:r>
              <a:rPr lang="en-US" sz="3300" b="1" dirty="0" smtClean="0"/>
              <a:t>Abdominal mass </a:t>
            </a:r>
          </a:p>
          <a:p>
            <a:pPr marL="64008" indent="0">
              <a:buNone/>
            </a:pPr>
            <a:endParaRPr lang="en-US" sz="3300" dirty="0"/>
          </a:p>
        </p:txBody>
      </p:sp>
      <p:sp>
        <p:nvSpPr>
          <p:cNvPr id="6" name="TextBox 5"/>
          <p:cNvSpPr txBox="1"/>
          <p:nvPr/>
        </p:nvSpPr>
        <p:spPr>
          <a:xfrm>
            <a:off x="304800" y="3911092"/>
            <a:ext cx="5715000" cy="830997"/>
          </a:xfrm>
          <a:prstGeom prst="rect">
            <a:avLst/>
          </a:prstGeom>
          <a:noFill/>
        </p:spPr>
        <p:txBody>
          <a:bodyPr wrap="square" rtlCol="0">
            <a:spAutoFit/>
          </a:bodyPr>
          <a:lstStyle/>
          <a:p>
            <a:r>
              <a:rPr lang="en-US" sz="4800" b="1" i="1"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Percussion</a:t>
            </a:r>
            <a:r>
              <a:rPr lang="en-US" b="1" dirty="0" smtClean="0"/>
              <a:t> </a:t>
            </a:r>
            <a:endParaRPr lang="en-US" b="1" dirty="0"/>
          </a:p>
        </p:txBody>
      </p:sp>
      <p:sp>
        <p:nvSpPr>
          <p:cNvPr id="7" name="TextBox 6"/>
          <p:cNvSpPr txBox="1"/>
          <p:nvPr/>
        </p:nvSpPr>
        <p:spPr>
          <a:xfrm>
            <a:off x="85271" y="4918501"/>
            <a:ext cx="5334000" cy="600164"/>
          </a:xfrm>
          <a:prstGeom prst="rect">
            <a:avLst/>
          </a:prstGeom>
          <a:noFill/>
        </p:spPr>
        <p:txBody>
          <a:bodyPr wrap="square" rtlCol="0">
            <a:spAutoFit/>
          </a:bodyPr>
          <a:lstStyle/>
          <a:p>
            <a:pPr marL="457200" indent="-457200">
              <a:buClr>
                <a:schemeClr val="accent1"/>
              </a:buClr>
              <a:buFont typeface="Wingdings" pitchFamily="2" charset="2"/>
              <a:buChar char="q"/>
            </a:pPr>
            <a:r>
              <a:rPr lang="en-US" sz="3300" b="1" dirty="0"/>
              <a:t>Shifting</a:t>
            </a:r>
            <a:r>
              <a:rPr lang="en-US" sz="3300" b="1" dirty="0" smtClean="0"/>
              <a:t> </a:t>
            </a:r>
            <a:r>
              <a:rPr lang="en-US" sz="3300" b="1" dirty="0"/>
              <a:t>dullness</a:t>
            </a:r>
            <a:r>
              <a:rPr lang="en-US" sz="3300" b="1" dirty="0" smtClean="0"/>
              <a:t> </a:t>
            </a:r>
            <a:endParaRPr lang="en-US" sz="3300" b="1" dirty="0"/>
          </a:p>
        </p:txBody>
      </p:sp>
      <p:sp>
        <p:nvSpPr>
          <p:cNvPr id="8" name="TextBox 7"/>
          <p:cNvSpPr txBox="1"/>
          <p:nvPr/>
        </p:nvSpPr>
        <p:spPr>
          <a:xfrm>
            <a:off x="4713515" y="984682"/>
            <a:ext cx="5943600" cy="830997"/>
          </a:xfrm>
          <a:prstGeom prst="rect">
            <a:avLst/>
          </a:prstGeom>
          <a:noFill/>
        </p:spPr>
        <p:txBody>
          <a:bodyPr wrap="square" rtlCol="0">
            <a:spAutoFit/>
          </a:bodyPr>
          <a:lstStyle/>
          <a:p>
            <a:r>
              <a:rPr lang="en-US" sz="4800" b="1" i="1"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Auscultation</a:t>
            </a:r>
            <a:r>
              <a:rPr lang="en-US" b="1" dirty="0" smtClean="0"/>
              <a:t> </a:t>
            </a:r>
            <a:endParaRPr lang="en-US" b="1" dirty="0"/>
          </a:p>
        </p:txBody>
      </p:sp>
      <p:sp>
        <p:nvSpPr>
          <p:cNvPr id="9" name="TextBox 8"/>
          <p:cNvSpPr txBox="1"/>
          <p:nvPr/>
        </p:nvSpPr>
        <p:spPr>
          <a:xfrm>
            <a:off x="4278086" y="1815679"/>
            <a:ext cx="4865914" cy="1384995"/>
          </a:xfrm>
          <a:prstGeom prst="rect">
            <a:avLst/>
          </a:prstGeom>
          <a:noFill/>
        </p:spPr>
        <p:txBody>
          <a:bodyPr wrap="square" rtlCol="0">
            <a:spAutoFit/>
          </a:bodyPr>
          <a:lstStyle/>
          <a:p>
            <a:pPr marL="457200" indent="-457200">
              <a:buClr>
                <a:schemeClr val="accent1"/>
              </a:buClr>
              <a:buFont typeface="Wingdings" pitchFamily="2" charset="2"/>
              <a:buChar char="q"/>
            </a:pPr>
            <a:r>
              <a:rPr lang="en-US" sz="3300" b="1" dirty="0"/>
              <a:t>Absent bowel sound </a:t>
            </a:r>
          </a:p>
          <a:p>
            <a:pPr marL="457200" indent="-457200">
              <a:buClr>
                <a:schemeClr val="accent1"/>
              </a:buClr>
              <a:buFont typeface="Wingdings" pitchFamily="2" charset="2"/>
              <a:buChar char="q"/>
            </a:pPr>
            <a:r>
              <a:rPr lang="en-US" sz="3300" b="1" dirty="0"/>
              <a:t>Bruit </a:t>
            </a:r>
          </a:p>
          <a:p>
            <a:endParaRPr lang="en-US" dirty="0" smtClean="0"/>
          </a:p>
        </p:txBody>
      </p:sp>
      <p:sp>
        <p:nvSpPr>
          <p:cNvPr id="10" name="TextBox 9"/>
          <p:cNvSpPr txBox="1"/>
          <p:nvPr/>
        </p:nvSpPr>
        <p:spPr>
          <a:xfrm>
            <a:off x="4953000" y="3200674"/>
            <a:ext cx="4191000" cy="1569660"/>
          </a:xfrm>
          <a:prstGeom prst="rect">
            <a:avLst/>
          </a:prstGeom>
          <a:noFill/>
        </p:spPr>
        <p:txBody>
          <a:bodyPr wrap="square" rtlCol="0">
            <a:spAutoFit/>
          </a:bodyPr>
          <a:lstStyle/>
          <a:p>
            <a:r>
              <a:rPr lang="en-US" sz="4800" b="1" i="1"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Digital rectal examination </a:t>
            </a:r>
          </a:p>
        </p:txBody>
      </p:sp>
      <p:sp>
        <p:nvSpPr>
          <p:cNvPr id="11" name="TextBox 10"/>
          <p:cNvSpPr txBox="1"/>
          <p:nvPr/>
        </p:nvSpPr>
        <p:spPr>
          <a:xfrm>
            <a:off x="4953000" y="4941138"/>
            <a:ext cx="3886200" cy="1615827"/>
          </a:xfrm>
          <a:prstGeom prst="rect">
            <a:avLst/>
          </a:prstGeom>
          <a:noFill/>
        </p:spPr>
        <p:txBody>
          <a:bodyPr wrap="square" rtlCol="0">
            <a:spAutoFit/>
          </a:bodyPr>
          <a:lstStyle/>
          <a:p>
            <a:pPr marL="457200" indent="-457200">
              <a:buClr>
                <a:schemeClr val="accent1"/>
              </a:buClr>
              <a:buFont typeface="Wingdings" pitchFamily="2" charset="2"/>
              <a:buChar char="q"/>
            </a:pPr>
            <a:r>
              <a:rPr lang="en-US" sz="3300" b="1" dirty="0"/>
              <a:t>Hemorrhoid </a:t>
            </a:r>
          </a:p>
          <a:p>
            <a:pPr marL="457200" indent="-457200">
              <a:buClr>
                <a:schemeClr val="accent1"/>
              </a:buClr>
              <a:buFont typeface="Wingdings" pitchFamily="2" charset="2"/>
              <a:buChar char="q"/>
            </a:pPr>
            <a:r>
              <a:rPr lang="en-GB" sz="3300" b="1" dirty="0"/>
              <a:t>Fresh blood </a:t>
            </a:r>
          </a:p>
          <a:p>
            <a:pPr marL="457200" indent="-457200">
              <a:buClr>
                <a:schemeClr val="accent1"/>
              </a:buClr>
              <a:buFont typeface="Wingdings" pitchFamily="2" charset="2"/>
              <a:buChar char="q"/>
            </a:pPr>
            <a:r>
              <a:rPr lang="en-GB" sz="3300" b="1" dirty="0"/>
              <a:t>fissures </a:t>
            </a:r>
            <a:endParaRPr lang="en-US" sz="3300" b="1" dirty="0"/>
          </a:p>
        </p:txBody>
      </p:sp>
    </p:spTree>
    <p:extLst>
      <p:ext uri="{BB962C8B-B14F-4D97-AF65-F5344CB8AC3E}">
        <p14:creationId xmlns:p14="http://schemas.microsoft.com/office/powerpoint/2010/main" val="37338839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104106"/>
          </a:xfrm>
        </p:spPr>
        <p:txBody>
          <a:bodyPr/>
          <a:lstStyle/>
          <a:p>
            <a:r>
              <a:rPr lang="en-US" sz="4400" b="1" dirty="0"/>
              <a:t>Definition</a:t>
            </a:r>
            <a:endParaRPr lang="en-US" dirty="0"/>
          </a:p>
        </p:txBody>
      </p:sp>
      <p:sp>
        <p:nvSpPr>
          <p:cNvPr id="3" name="Content Placeholder 2"/>
          <p:cNvSpPr>
            <a:spLocks noGrp="1"/>
          </p:cNvSpPr>
          <p:nvPr>
            <p:ph idx="1"/>
          </p:nvPr>
        </p:nvSpPr>
        <p:spPr>
          <a:xfrm>
            <a:off x="457200" y="1524000"/>
            <a:ext cx="8229600" cy="4930808"/>
          </a:xfrm>
        </p:spPr>
        <p:txBody>
          <a:bodyPr/>
          <a:lstStyle/>
          <a:p>
            <a:pPr>
              <a:buFont typeface="Century Gothic" pitchFamily="34" charset="0"/>
              <a:buChar char="■"/>
            </a:pPr>
            <a:r>
              <a:rPr lang="en-US" b="1" dirty="0" smtClean="0"/>
              <a:t>The upper GI bleeding is a bleeding derived from a source </a:t>
            </a:r>
            <a:r>
              <a:rPr lang="en-US" b="1" dirty="0" smtClean="0">
                <a:solidFill>
                  <a:schemeClr val="accent2">
                    <a:lumMod val="50000"/>
                  </a:schemeClr>
                </a:solidFill>
              </a:rPr>
              <a:t>proximal</a:t>
            </a:r>
            <a:r>
              <a:rPr lang="en-US" b="1" dirty="0" smtClean="0"/>
              <a:t> to ligament of </a:t>
            </a:r>
            <a:r>
              <a:rPr lang="en-US" b="1" dirty="0" err="1" smtClean="0"/>
              <a:t>Tretiz</a:t>
            </a:r>
            <a:r>
              <a:rPr lang="en-US" b="1" dirty="0" smtClean="0"/>
              <a:t> </a:t>
            </a:r>
          </a:p>
          <a:p>
            <a:endParaRPr lang="en-US" dirty="0"/>
          </a:p>
        </p:txBody>
      </p:sp>
      <p:sp>
        <p:nvSpPr>
          <p:cNvPr id="10" name="TextBox 9"/>
          <p:cNvSpPr txBox="1"/>
          <p:nvPr/>
        </p:nvSpPr>
        <p:spPr>
          <a:xfrm>
            <a:off x="609600" y="3048000"/>
            <a:ext cx="4495800" cy="3539430"/>
          </a:xfrm>
          <a:prstGeom prst="rect">
            <a:avLst/>
          </a:prstGeom>
          <a:noFill/>
        </p:spPr>
        <p:txBody>
          <a:bodyPr wrap="square" rtlCol="0">
            <a:spAutoFit/>
          </a:bodyPr>
          <a:lstStyle/>
          <a:p>
            <a:pPr marL="285750" indent="-285750">
              <a:buClr>
                <a:schemeClr val="accent1"/>
              </a:buClr>
              <a:buFont typeface="Century Gothic" pitchFamily="34" charset="0"/>
              <a:buChar char="■"/>
            </a:pPr>
            <a:r>
              <a:rPr lang="en-US" sz="2800" b="1" dirty="0" smtClean="0"/>
              <a:t>Significant morbidity and mortality so need early intervention to improve this</a:t>
            </a:r>
          </a:p>
          <a:p>
            <a:pPr marL="285750" indent="-285750">
              <a:buClr>
                <a:schemeClr val="accent1"/>
              </a:buClr>
              <a:buFont typeface="Century Gothic" pitchFamily="34" charset="0"/>
              <a:buChar char="■"/>
            </a:pPr>
            <a:r>
              <a:rPr lang="en-US" sz="2800" b="1" dirty="0" smtClean="0"/>
              <a:t>The upper GI bleeding is   </a:t>
            </a:r>
            <a:r>
              <a:rPr lang="en-US" sz="2800" b="1" dirty="0" smtClean="0">
                <a:solidFill>
                  <a:schemeClr val="accent2">
                    <a:lumMod val="50000"/>
                  </a:schemeClr>
                </a:solidFill>
              </a:rPr>
              <a:t>5 times </a:t>
            </a:r>
            <a:r>
              <a:rPr lang="en-US" sz="2800" b="1" dirty="0" smtClean="0"/>
              <a:t>as common as bleeding from lower GI</a:t>
            </a:r>
          </a:p>
        </p:txBody>
      </p:sp>
      <p:pic>
        <p:nvPicPr>
          <p:cNvPr id="7" name="Picture 9" descr="http://www.gastrosource2.com/images/GIF/Treitz.gif"/>
          <p:cNvPicPr>
            <a:picLocks noChangeAspect="1" noChangeArrowheads="1"/>
          </p:cNvPicPr>
          <p:nvPr/>
        </p:nvPicPr>
        <p:blipFill>
          <a:blip r:embed="rId2"/>
          <a:srcRect/>
          <a:stretch>
            <a:fillRect/>
          </a:stretch>
        </p:blipFill>
        <p:spPr bwMode="auto">
          <a:xfrm>
            <a:off x="5410200" y="2819400"/>
            <a:ext cx="3748314" cy="4038600"/>
          </a:xfrm>
          <a:prstGeom prst="rect">
            <a:avLst/>
          </a:prstGeom>
          <a:noFill/>
          <a:ln w="9525">
            <a:noFill/>
            <a:miter lim="800000"/>
            <a:headEnd/>
            <a:tailEnd/>
          </a:ln>
        </p:spPr>
      </p:pic>
    </p:spTree>
    <p:extLst>
      <p:ext uri="{BB962C8B-B14F-4D97-AF65-F5344CB8AC3E}">
        <p14:creationId xmlns:p14="http://schemas.microsoft.com/office/powerpoint/2010/main" val="591181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229600" cy="1143000"/>
          </a:xfrm>
        </p:spPr>
        <p:txBody>
          <a:bodyPr/>
          <a:lstStyle/>
          <a:p>
            <a:r>
              <a:rPr lang="en-US" b="1" i="1" dirty="0" smtClean="0"/>
              <a:t>Investigation </a:t>
            </a:r>
            <a:endParaRPr lang="en-US" b="1" i="1" dirty="0"/>
          </a:p>
        </p:txBody>
      </p:sp>
      <p:sp>
        <p:nvSpPr>
          <p:cNvPr id="3" name="Content Placeholder 2"/>
          <p:cNvSpPr>
            <a:spLocks noGrp="1"/>
          </p:cNvSpPr>
          <p:nvPr>
            <p:ph idx="1"/>
          </p:nvPr>
        </p:nvSpPr>
        <p:spPr>
          <a:xfrm>
            <a:off x="0" y="1219200"/>
            <a:ext cx="9144000" cy="5943600"/>
          </a:xfrm>
        </p:spPr>
        <p:txBody>
          <a:bodyPr>
            <a:noAutofit/>
          </a:bodyPr>
          <a:lstStyle/>
          <a:p>
            <a:r>
              <a:rPr lang="en-US" sz="3300" b="1" dirty="0" smtClean="0"/>
              <a:t>Full blood count </a:t>
            </a:r>
          </a:p>
          <a:p>
            <a:r>
              <a:rPr lang="en-US" sz="3300" b="1" dirty="0" smtClean="0"/>
              <a:t>Hematocrit ( PCV  decrease only after 24 hours to 72 hours after bleeding )</a:t>
            </a:r>
          </a:p>
          <a:p>
            <a:r>
              <a:rPr lang="en-US" sz="3300" b="1" dirty="0" smtClean="0"/>
              <a:t>Coagulation profile </a:t>
            </a:r>
          </a:p>
          <a:p>
            <a:r>
              <a:rPr lang="en-US" sz="3300" b="1" dirty="0" smtClean="0"/>
              <a:t>Liver function test </a:t>
            </a:r>
          </a:p>
          <a:p>
            <a:r>
              <a:rPr lang="en-US" sz="3300" b="1" dirty="0" smtClean="0"/>
              <a:t>Renal function test </a:t>
            </a:r>
          </a:p>
          <a:p>
            <a:r>
              <a:rPr lang="en-US" sz="3300" b="1" dirty="0" smtClean="0"/>
              <a:t>Blood urea nitrogen ratio</a:t>
            </a:r>
          </a:p>
          <a:p>
            <a:r>
              <a:rPr lang="en-US" sz="3300" b="1" dirty="0" smtClean="0"/>
              <a:t>Blood grouping and cross matching </a:t>
            </a:r>
          </a:p>
          <a:p>
            <a:r>
              <a:rPr lang="en-US" sz="3300" b="1" dirty="0" smtClean="0"/>
              <a:t>Stool occult blood test </a:t>
            </a:r>
          </a:p>
          <a:p>
            <a:endParaRPr lang="en-US" sz="3300" b="1" dirty="0" smtClean="0"/>
          </a:p>
          <a:p>
            <a:pPr marL="64008" indent="0">
              <a:buNone/>
            </a:pPr>
            <a:endParaRPr lang="en-US" sz="3300" dirty="0"/>
          </a:p>
        </p:txBody>
      </p:sp>
    </p:spTree>
    <p:extLst>
      <p:ext uri="{BB962C8B-B14F-4D97-AF65-F5344CB8AC3E}">
        <p14:creationId xmlns:p14="http://schemas.microsoft.com/office/powerpoint/2010/main" val="325602557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399032"/>
          </a:xfrm>
        </p:spPr>
        <p:txBody>
          <a:bodyPr>
            <a:normAutofit/>
          </a:bodyPr>
          <a:lstStyle/>
          <a:p>
            <a:r>
              <a:rPr lang="en-US" sz="4400" b="1" i="1" dirty="0" smtClean="0"/>
              <a:t>Nasogastric aspiration </a:t>
            </a:r>
            <a:endParaRPr lang="en-US" sz="4400" b="1" i="1" dirty="0"/>
          </a:p>
        </p:txBody>
      </p:sp>
      <p:sp>
        <p:nvSpPr>
          <p:cNvPr id="3" name="Content Placeholder 2"/>
          <p:cNvSpPr>
            <a:spLocks noGrp="1"/>
          </p:cNvSpPr>
          <p:nvPr>
            <p:ph idx="1"/>
          </p:nvPr>
        </p:nvSpPr>
        <p:spPr>
          <a:xfrm>
            <a:off x="266700" y="1205333"/>
            <a:ext cx="8229600" cy="2460592"/>
          </a:xfrm>
        </p:spPr>
        <p:txBody>
          <a:bodyPr/>
          <a:lstStyle/>
          <a:p>
            <a:r>
              <a:rPr lang="en-US" sz="3300" b="1" dirty="0" smtClean="0"/>
              <a:t>Red blood …. Current bleeding </a:t>
            </a:r>
          </a:p>
          <a:p>
            <a:r>
              <a:rPr lang="en-US" sz="3300" b="1" dirty="0" smtClean="0"/>
              <a:t>Coffee ground …. Recent bleeding </a:t>
            </a:r>
          </a:p>
          <a:p>
            <a:r>
              <a:rPr lang="en-US" sz="3300" b="1" dirty="0" smtClean="0"/>
              <a:t>Continuous aspiration …. Severe active bleeding </a:t>
            </a:r>
          </a:p>
          <a:p>
            <a:endParaRPr lang="en-US" dirty="0"/>
          </a:p>
        </p:txBody>
      </p:sp>
      <p:sp>
        <p:nvSpPr>
          <p:cNvPr id="4" name="TextBox 3"/>
          <p:cNvSpPr txBox="1"/>
          <p:nvPr/>
        </p:nvSpPr>
        <p:spPr>
          <a:xfrm>
            <a:off x="851095" y="3505200"/>
            <a:ext cx="7086600" cy="3139321"/>
          </a:xfrm>
          <a:prstGeom prst="rect">
            <a:avLst/>
          </a:prstGeom>
          <a:noFill/>
        </p:spPr>
        <p:txBody>
          <a:bodyPr wrap="square" rtlCol="0">
            <a:spAutoFit/>
          </a:bodyPr>
          <a:lstStyle/>
          <a:p>
            <a:pPr>
              <a:lnSpc>
                <a:spcPct val="150000"/>
              </a:lnSpc>
            </a:pPr>
            <a:r>
              <a:rPr lang="en-US" sz="4400" b="1" i="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X-ray </a:t>
            </a:r>
            <a:endParaRPr lang="en-US" sz="4400" b="1" i="1"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endParaRPr>
          </a:p>
          <a:p>
            <a:pPr>
              <a:lnSpc>
                <a:spcPct val="150000"/>
              </a:lnSpc>
            </a:pPr>
            <a:r>
              <a:rPr lang="en-US" sz="4400" b="1" i="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Ultrasound</a:t>
            </a:r>
          </a:p>
          <a:p>
            <a:pPr>
              <a:lnSpc>
                <a:spcPct val="150000"/>
              </a:lnSpc>
            </a:pPr>
            <a:r>
              <a:rPr lang="en-US" sz="4400" b="1" i="1" dirty="0" smtClean="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rPr>
              <a:t>Angiography  </a:t>
            </a:r>
            <a:endParaRPr lang="en-US" sz="4400" b="1" i="1" dirty="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endParaRPr>
          </a:p>
        </p:txBody>
      </p:sp>
    </p:spTree>
    <p:extLst>
      <p:ext uri="{BB962C8B-B14F-4D97-AF65-F5344CB8AC3E}">
        <p14:creationId xmlns:p14="http://schemas.microsoft.com/office/powerpoint/2010/main" val="42106372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9" y="152400"/>
            <a:ext cx="8229600" cy="1066800"/>
          </a:xfrm>
        </p:spPr>
        <p:txBody>
          <a:bodyPr/>
          <a:lstStyle/>
          <a:p>
            <a:r>
              <a:rPr lang="en-US" sz="4400" b="1" dirty="0"/>
              <a:t>Endoscopy</a:t>
            </a:r>
            <a:endParaRPr lang="en-US" b="1" dirty="0"/>
          </a:p>
        </p:txBody>
      </p:sp>
      <p:sp>
        <p:nvSpPr>
          <p:cNvPr id="3" name="Content Placeholder 2"/>
          <p:cNvSpPr>
            <a:spLocks noGrp="1"/>
          </p:cNvSpPr>
          <p:nvPr>
            <p:ph idx="1"/>
          </p:nvPr>
        </p:nvSpPr>
        <p:spPr>
          <a:xfrm>
            <a:off x="0" y="1219200"/>
            <a:ext cx="5943600" cy="5638800"/>
          </a:xfrm>
        </p:spPr>
        <p:txBody>
          <a:bodyPr>
            <a:normAutofit fontScale="92500" lnSpcReduction="10000"/>
          </a:bodyPr>
          <a:lstStyle/>
          <a:p>
            <a:r>
              <a:rPr lang="en-US" sz="3200" b="1" dirty="0">
                <a:solidFill>
                  <a:schemeClr val="accent6">
                    <a:lumMod val="50000"/>
                  </a:schemeClr>
                </a:solidFill>
              </a:rPr>
              <a:t>Adolph </a:t>
            </a:r>
            <a:r>
              <a:rPr lang="en-US" sz="3200" b="1" dirty="0" err="1">
                <a:solidFill>
                  <a:schemeClr val="accent6">
                    <a:lumMod val="50000"/>
                  </a:schemeClr>
                </a:solidFill>
              </a:rPr>
              <a:t>Kussmaul</a:t>
            </a:r>
            <a:r>
              <a:rPr lang="en-US" sz="3200" b="1" dirty="0">
                <a:solidFill>
                  <a:schemeClr val="accent6">
                    <a:lumMod val="50000"/>
                  </a:schemeClr>
                </a:solidFill>
              </a:rPr>
              <a:t> </a:t>
            </a:r>
            <a:r>
              <a:rPr lang="en-US" sz="3200" b="1" dirty="0"/>
              <a:t>of Germany succeeded in taking a look inside the stomach of a living human body for the first time in 1868.</a:t>
            </a:r>
            <a:endParaRPr lang="en-US" sz="3200" b="1" dirty="0" smtClean="0"/>
          </a:p>
          <a:p>
            <a:r>
              <a:rPr lang="en-US" sz="3200" b="1" dirty="0" smtClean="0"/>
              <a:t>The endoscope using for diagnosis and therapeutic if needed</a:t>
            </a:r>
          </a:p>
          <a:p>
            <a:pPr lvl="1">
              <a:defRPr/>
            </a:pPr>
            <a:r>
              <a:rPr lang="en-US" sz="2800" b="1" dirty="0"/>
              <a:t>‘Gold Standard’</a:t>
            </a:r>
          </a:p>
          <a:p>
            <a:pPr lvl="1">
              <a:defRPr/>
            </a:pPr>
            <a:r>
              <a:rPr lang="en-US" sz="2800" b="1" dirty="0"/>
              <a:t>URGENT</a:t>
            </a:r>
          </a:p>
          <a:p>
            <a:pPr lvl="1">
              <a:defRPr/>
            </a:pPr>
            <a:r>
              <a:rPr lang="en-US" sz="2800" b="1" dirty="0"/>
              <a:t>More sensitive than contrast </a:t>
            </a:r>
            <a:r>
              <a:rPr lang="en-US" sz="2800" b="1" dirty="0" smtClean="0"/>
              <a:t>radiography</a:t>
            </a:r>
          </a:p>
          <a:p>
            <a:pPr>
              <a:lnSpc>
                <a:spcPct val="80000"/>
              </a:lnSpc>
            </a:pPr>
            <a:endParaRPr lang="en-US" sz="3200" b="1" dirty="0">
              <a:cs typeface="Times New Roman" pitchFamily="18" charset="0"/>
            </a:endParaRPr>
          </a:p>
          <a:p>
            <a:pPr>
              <a:lnSpc>
                <a:spcPct val="80000"/>
              </a:lnSpc>
            </a:pPr>
            <a:endParaRPr lang="en-US"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2057400"/>
            <a:ext cx="3138714" cy="4343400"/>
          </a:xfrm>
          <a:prstGeom prst="rect">
            <a:avLst/>
          </a:prstGeom>
        </p:spPr>
      </p:pic>
    </p:spTree>
    <p:extLst>
      <p:ext uri="{BB962C8B-B14F-4D97-AF65-F5344CB8AC3E}">
        <p14:creationId xmlns:p14="http://schemas.microsoft.com/office/powerpoint/2010/main" val="19483696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29" y="457200"/>
            <a:ext cx="5334000" cy="5997608"/>
          </a:xfrm>
        </p:spPr>
        <p:txBody>
          <a:bodyPr>
            <a:normAutofit/>
          </a:bodyPr>
          <a:lstStyle/>
          <a:p>
            <a:pPr>
              <a:lnSpc>
                <a:spcPct val="80000"/>
              </a:lnSpc>
            </a:pPr>
            <a:r>
              <a:rPr lang="en-US" sz="3200" b="1" dirty="0">
                <a:cs typeface="Times New Roman" pitchFamily="18" charset="0"/>
              </a:rPr>
              <a:t>After adequate resuscitation, urgent endoscopy should be performed in patients with shock, suspected </a:t>
            </a:r>
            <a:r>
              <a:rPr lang="en-US" sz="3200" b="1" dirty="0" err="1">
                <a:cs typeface="Times New Roman" pitchFamily="18" charset="0"/>
              </a:rPr>
              <a:t>varices</a:t>
            </a:r>
            <a:r>
              <a:rPr lang="en-US" sz="3200" b="1" dirty="0">
                <a:cs typeface="Times New Roman" pitchFamily="18" charset="0"/>
              </a:rPr>
              <a:t> or with continued bleeding </a:t>
            </a:r>
          </a:p>
          <a:p>
            <a:pPr>
              <a:lnSpc>
                <a:spcPct val="80000"/>
              </a:lnSpc>
            </a:pPr>
            <a:r>
              <a:rPr lang="en-US" sz="3200" b="1" dirty="0">
                <a:cs typeface="Times New Roman" pitchFamily="18" charset="0"/>
              </a:rPr>
              <a:t>Endoscopy can detect the cause of the hemorrhage in 80% or more of cases</a:t>
            </a:r>
          </a:p>
          <a:p>
            <a:pPr>
              <a:lnSpc>
                <a:spcPct val="80000"/>
              </a:lnSpc>
            </a:pPr>
            <a:r>
              <a:rPr lang="en-US" sz="3200" b="1" dirty="0">
                <a:cs typeface="Times New Roman" pitchFamily="18" charset="0"/>
              </a:rPr>
              <a:t>At endoscopy, </a:t>
            </a:r>
            <a:r>
              <a:rPr lang="en-US" sz="3200" b="1" dirty="0" err="1">
                <a:cs typeface="Times New Roman" pitchFamily="18" charset="0"/>
              </a:rPr>
              <a:t>Varices</a:t>
            </a:r>
            <a:r>
              <a:rPr lang="en-US" sz="3200" b="1" dirty="0">
                <a:cs typeface="Times New Roman" pitchFamily="18" charset="0"/>
              </a:rPr>
              <a:t> should be treated, usually with </a:t>
            </a:r>
            <a:r>
              <a:rPr lang="en-US" sz="3200" b="1" dirty="0">
                <a:solidFill>
                  <a:schemeClr val="accent3">
                    <a:lumMod val="75000"/>
                  </a:schemeClr>
                </a:solidFill>
                <a:cs typeface="Times New Roman" pitchFamily="18" charset="0"/>
              </a:rPr>
              <a:t>banding </a:t>
            </a:r>
          </a:p>
          <a:p>
            <a:endParaRPr lang="en-US" dirty="0"/>
          </a:p>
        </p:txBody>
      </p:sp>
      <p:pic>
        <p:nvPicPr>
          <p:cNvPr id="1026" name="Picture 2" descr="Endos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457200"/>
            <a:ext cx="4038600" cy="5819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90313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4514"/>
            <a:ext cx="8229600" cy="976086"/>
          </a:xfrm>
        </p:spPr>
        <p:txBody>
          <a:bodyPr/>
          <a:lstStyle/>
          <a:p>
            <a:r>
              <a:rPr lang="en-US" b="1" dirty="0" err="1">
                <a:effectLst/>
              </a:rPr>
              <a:t>Rockall</a:t>
            </a:r>
            <a:r>
              <a:rPr lang="en-US" b="1" dirty="0">
                <a:effectLst/>
              </a:rPr>
              <a:t> risk scoring </a:t>
            </a:r>
            <a:r>
              <a:rPr lang="en-US" b="1" dirty="0" smtClean="0">
                <a:effectLst/>
              </a:rPr>
              <a:t>system:</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3116997"/>
            <a:ext cx="9144000" cy="3741003"/>
          </a:xfrm>
        </p:spPr>
      </p:pic>
      <p:sp>
        <p:nvSpPr>
          <p:cNvPr id="5" name="TextBox 4"/>
          <p:cNvSpPr txBox="1"/>
          <p:nvPr/>
        </p:nvSpPr>
        <p:spPr>
          <a:xfrm>
            <a:off x="0" y="838200"/>
            <a:ext cx="9144000" cy="1569660"/>
          </a:xfrm>
          <a:prstGeom prst="rect">
            <a:avLst/>
          </a:prstGeom>
          <a:noFill/>
        </p:spPr>
        <p:txBody>
          <a:bodyPr wrap="square" rtlCol="0">
            <a:spAutoFit/>
          </a:bodyPr>
          <a:lstStyle/>
          <a:p>
            <a:pPr marL="342900" indent="-342900">
              <a:buFont typeface="Arial" pitchFamily="34" charset="0"/>
              <a:buChar char="•"/>
            </a:pPr>
            <a:r>
              <a:rPr lang="en-US" sz="2400" b="1" dirty="0"/>
              <a:t>Professor Tim </a:t>
            </a:r>
            <a:r>
              <a:rPr lang="en-US" sz="2400" b="1" dirty="0" err="1"/>
              <a:t>Rockall</a:t>
            </a:r>
            <a:r>
              <a:rPr lang="en-US" sz="2400" b="1" dirty="0"/>
              <a:t>, who was the main investigator and first author of the studies that led to its </a:t>
            </a:r>
            <a:r>
              <a:rPr lang="en-US" sz="2400" b="1" dirty="0" smtClean="0"/>
              <a:t>formulation</a:t>
            </a:r>
          </a:p>
          <a:p>
            <a:pPr marL="342900" indent="-342900">
              <a:buFont typeface="Arial" pitchFamily="34" charset="0"/>
              <a:buChar char="•"/>
            </a:pPr>
            <a:r>
              <a:rPr lang="en-US" sz="2400" b="1" dirty="0" smtClean="0"/>
              <a:t>Assessing </a:t>
            </a:r>
            <a:r>
              <a:rPr lang="en-US" sz="2400" b="1" dirty="0"/>
              <a:t>the risk of death and re-bleeding in patients with UGI hemorrhage</a:t>
            </a:r>
          </a:p>
        </p:txBody>
      </p:sp>
      <p:sp>
        <p:nvSpPr>
          <p:cNvPr id="6" name="TextBox 5"/>
          <p:cNvSpPr txBox="1"/>
          <p:nvPr/>
        </p:nvSpPr>
        <p:spPr>
          <a:xfrm>
            <a:off x="0" y="2286000"/>
            <a:ext cx="9144000" cy="830997"/>
          </a:xfrm>
          <a:prstGeom prst="rect">
            <a:avLst/>
          </a:prstGeom>
          <a:noFill/>
        </p:spPr>
        <p:txBody>
          <a:bodyPr wrap="square" rtlCol="0">
            <a:spAutoFit/>
          </a:bodyPr>
          <a:lstStyle/>
          <a:p>
            <a:pPr marL="342900" indent="-342900">
              <a:buFont typeface="Arial" pitchFamily="34" charset="0"/>
              <a:buChar char="•"/>
            </a:pPr>
            <a:r>
              <a:rPr lang="en-US" sz="2400" b="1" dirty="0"/>
              <a:t>A score </a:t>
            </a:r>
            <a:r>
              <a:rPr lang="en-US" sz="2400" b="1" dirty="0" smtClean="0"/>
              <a:t>less than </a:t>
            </a:r>
            <a:r>
              <a:rPr lang="en-US" sz="2400" b="1" dirty="0"/>
              <a:t>3 carries good prognosis but total score more than 8 carries high risk of mortality</a:t>
            </a:r>
          </a:p>
        </p:txBody>
      </p:sp>
    </p:spTree>
    <p:extLst>
      <p:ext uri="{BB962C8B-B14F-4D97-AF65-F5344CB8AC3E}">
        <p14:creationId xmlns:p14="http://schemas.microsoft.com/office/powerpoint/2010/main" val="39026935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6600" y="-990600"/>
            <a:ext cx="7949642" cy="2708434"/>
          </a:xfrm>
          <a:prstGeom prst="rect">
            <a:avLst/>
          </a:prstGeom>
        </p:spPr>
        <p:txBody>
          <a:bodyPr wrap="square">
            <a:spAutoFit/>
          </a:bodyPr>
          <a:lstStyle/>
          <a:p>
            <a:pPr defTabSz="457200"/>
            <a:endParaRPr lang="en-US" sz="3200" dirty="0" smtClean="0">
              <a:solidFill>
                <a:prstClr val="black"/>
              </a:solidFill>
            </a:endParaRPr>
          </a:p>
          <a:p>
            <a:pPr defTabSz="457200"/>
            <a:endParaRPr lang="en-US" sz="3200" dirty="0">
              <a:solidFill>
                <a:prstClr val="black"/>
              </a:solidFill>
            </a:endParaRPr>
          </a:p>
          <a:p>
            <a:pPr algn="ctr" defTabSz="457200"/>
            <a:r>
              <a:rPr lang="en-US" sz="6600" dirty="0">
                <a:solidFill>
                  <a:srgbClr val="FFC000"/>
                </a:solidFill>
              </a:rPr>
              <a:t/>
            </a:r>
            <a:br>
              <a:rPr lang="en-US" sz="6600" dirty="0">
                <a:solidFill>
                  <a:srgbClr val="FFC000"/>
                </a:solidFill>
              </a:rPr>
            </a:br>
            <a:endParaRPr lang="en-US" sz="4000" dirty="0">
              <a:solidFill>
                <a:srgbClr val="FFC000"/>
              </a:solidFill>
            </a:endParaRPr>
          </a:p>
        </p:txBody>
      </p:sp>
      <p:sp>
        <p:nvSpPr>
          <p:cNvPr id="2" name="Rectangle 1"/>
          <p:cNvSpPr/>
          <p:nvPr/>
        </p:nvSpPr>
        <p:spPr>
          <a:xfrm>
            <a:off x="1905000" y="148173"/>
            <a:ext cx="5562600" cy="3139321"/>
          </a:xfrm>
          <a:prstGeom prst="rect">
            <a:avLst/>
          </a:prstGeom>
        </p:spPr>
        <p:txBody>
          <a:bodyPr wrap="square">
            <a:spAutoFit/>
          </a:bodyPr>
          <a:lstStyle/>
          <a:p>
            <a:pPr algn="ctr"/>
            <a:r>
              <a:rPr lang="en-US" sz="6600" b="1" dirty="0">
                <a:solidFill>
                  <a:srgbClr val="FF0000"/>
                </a:solidFill>
              </a:rPr>
              <a:t>Bleeding peptic ulcer disease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3200400"/>
            <a:ext cx="6324600" cy="2995964"/>
          </a:xfrm>
          <a:prstGeom prst="rect">
            <a:avLst/>
          </a:prstGeom>
        </p:spPr>
      </p:pic>
    </p:spTree>
    <p:extLst>
      <p:ext uri="{BB962C8B-B14F-4D97-AF65-F5344CB8AC3E}">
        <p14:creationId xmlns:p14="http://schemas.microsoft.com/office/powerpoint/2010/main" val="19043161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260195"/>
            <a:ext cx="7886700" cy="5917471"/>
          </a:xfrm>
        </p:spPr>
        <p:txBody>
          <a:bodyPr>
            <a:normAutofit/>
          </a:bodyPr>
          <a:lstStyle/>
          <a:p>
            <a:r>
              <a:rPr lang="en-US" sz="4000" dirty="0"/>
              <a:t>Peptic ulcer disease </a:t>
            </a:r>
            <a:r>
              <a:rPr lang="en-US" dirty="0"/>
              <a:t/>
            </a:r>
            <a:br>
              <a:rPr lang="en-US" dirty="0"/>
            </a:br>
            <a:r>
              <a:rPr lang="en-US" sz="2400" b="1" dirty="0">
                <a:solidFill>
                  <a:srgbClr val="FF0000"/>
                </a:solidFill>
              </a:rPr>
              <a:t>definition</a:t>
            </a:r>
            <a:r>
              <a:rPr lang="en-US" dirty="0">
                <a:solidFill>
                  <a:srgbClr val="FF0000"/>
                </a:solidFill>
              </a:rPr>
              <a:t> </a:t>
            </a:r>
            <a:r>
              <a:rPr lang="en-US" dirty="0"/>
              <a:t>:</a:t>
            </a:r>
            <a:br>
              <a:rPr lang="en-US" dirty="0"/>
            </a:br>
            <a:r>
              <a:rPr lang="en-US" dirty="0"/>
              <a:t>PUD is the discontinuation of the mucosa of the gastrointestinal tract that extends deep into the muscularis propria layer of the gastric </a:t>
            </a:r>
            <a:r>
              <a:rPr lang="en-US" dirty="0" smtClean="0"/>
              <a:t>mucosa caused </a:t>
            </a:r>
            <a:r>
              <a:rPr lang="en-US" dirty="0"/>
              <a:t>by the corrosive action of pepsin and hydrochloric acid , ulcers usually range between 3 mm and several centimeters in diameter . It usually occurs in the stomach and the proximal duodenum and it can involve the lower esophagus , distal duodenum or jejunum .</a:t>
            </a:r>
          </a:p>
          <a:p>
            <a:r>
              <a:rPr lang="en-US" dirty="0">
                <a:solidFill>
                  <a:srgbClr val="FF0000"/>
                </a:solidFill>
              </a:rPr>
              <a:t>Types</a:t>
            </a:r>
            <a:r>
              <a:rPr lang="en-US" dirty="0"/>
              <a:t>:</a:t>
            </a:r>
          </a:p>
          <a:p>
            <a:pPr marL="514350" indent="-514350">
              <a:buAutoNum type="arabicPeriod"/>
            </a:pPr>
            <a:r>
              <a:rPr lang="en-US" dirty="0"/>
              <a:t>Gastric ulcer </a:t>
            </a:r>
            <a:r>
              <a:rPr lang="en-US" dirty="0" smtClean="0"/>
              <a:t>(</a:t>
            </a:r>
            <a:r>
              <a:rPr lang="en-US" dirty="0"/>
              <a:t>mostly in the antrum , </a:t>
            </a:r>
            <a:r>
              <a:rPr lang="en-US" dirty="0" smtClean="0"/>
              <a:t>most </a:t>
            </a:r>
            <a:r>
              <a:rPr lang="en-US" dirty="0"/>
              <a:t>susceptible part to bleed is the lesser curvature </a:t>
            </a:r>
            <a:r>
              <a:rPr lang="en-US" dirty="0" smtClean="0"/>
              <a:t>)</a:t>
            </a:r>
          </a:p>
          <a:p>
            <a:pPr marL="514350" indent="-514350">
              <a:buAutoNum type="arabicPeriod"/>
            </a:pPr>
            <a:r>
              <a:rPr lang="en-US" dirty="0"/>
              <a:t> </a:t>
            </a:r>
            <a:r>
              <a:rPr lang="en-US" dirty="0" smtClean="0"/>
              <a:t>Duodenal </a:t>
            </a:r>
            <a:r>
              <a:rPr lang="en-US" dirty="0"/>
              <a:t>ulcer </a:t>
            </a:r>
            <a:r>
              <a:rPr lang="en-US" dirty="0" smtClean="0"/>
              <a:t>( Duodenal bulb , the posterior wall is the most common site for bleeding )</a:t>
            </a:r>
            <a:endParaRPr lang="en-US" dirty="0"/>
          </a:p>
        </p:txBody>
      </p:sp>
    </p:spTree>
    <p:extLst>
      <p:ext uri="{BB962C8B-B14F-4D97-AF65-F5344CB8AC3E}">
        <p14:creationId xmlns:p14="http://schemas.microsoft.com/office/powerpoint/2010/main" val="22940340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790832"/>
            <a:ext cx="7886700" cy="6067167"/>
          </a:xfrm>
        </p:spPr>
        <p:txBody>
          <a:bodyPr>
            <a:normAutofit lnSpcReduction="10000"/>
          </a:bodyPr>
          <a:lstStyle/>
          <a:p>
            <a:r>
              <a:rPr lang="en-US" sz="2400" dirty="0"/>
              <a:t>Peptic ulcer is the primary cause of non-variceal upper gastrointestinal bleeding occurring in 50-70 %of patients. However, bleeding is the presenting symptom in only 10% of patients with peptic ulcers , hypovolemic shock or its consequences is a major cause of mortality in acute setting . </a:t>
            </a:r>
          </a:p>
          <a:p>
            <a:r>
              <a:rPr lang="en-US" sz="2400" dirty="0"/>
              <a:t>Recent studies show that bleeding out of peptic ulcers either duodenal or gastric  (Bleeding from duodenal ulcers is four times more common than from gastric ulcers) remain by far the most common complication of annual incidence ranging from 0.02 % to 0.06% in general population . </a:t>
            </a:r>
          </a:p>
          <a:p>
            <a:r>
              <a:rPr lang="en-US" sz="2400" dirty="0"/>
              <a:t>This complication occurs as the PUD remains untreated for a period of time . </a:t>
            </a:r>
          </a:p>
          <a:p>
            <a:pPr marL="0" indent="0">
              <a:buNone/>
            </a:pPr>
            <a:r>
              <a:rPr lang="en-US" sz="2400" dirty="0"/>
              <a:t> </a:t>
            </a:r>
          </a:p>
          <a:p>
            <a:endParaRPr lang="en-US" dirty="0"/>
          </a:p>
        </p:txBody>
      </p:sp>
    </p:spTree>
    <p:extLst>
      <p:ext uri="{BB962C8B-B14F-4D97-AF65-F5344CB8AC3E}">
        <p14:creationId xmlns:p14="http://schemas.microsoft.com/office/powerpoint/2010/main" val="32556012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8172" y="602307"/>
            <a:ext cx="7886700" cy="4351338"/>
          </a:xfrm>
        </p:spPr>
        <p:txBody>
          <a:bodyPr>
            <a:normAutofit lnSpcReduction="10000"/>
          </a:bodyPr>
          <a:lstStyle/>
          <a:p>
            <a:pPr marL="0" indent="0">
              <a:buNone/>
            </a:pPr>
            <a:r>
              <a:rPr lang="en-US" sz="2400" b="1" dirty="0"/>
              <a:t>Source of bleeding in Peptic ulcers ?</a:t>
            </a:r>
          </a:p>
          <a:p>
            <a:pPr marL="0" indent="0">
              <a:buNone/>
            </a:pPr>
            <a:r>
              <a:rPr lang="en-US" sz="2800" dirty="0"/>
              <a:t>In case of gastric ulcers the most common site that is  susceptible to </a:t>
            </a:r>
            <a:r>
              <a:rPr lang="en-US" sz="2800" dirty="0" smtClean="0"/>
              <a:t>bleed due to </a:t>
            </a:r>
            <a:r>
              <a:rPr lang="en-US" sz="2800" dirty="0" smtClean="0"/>
              <a:t>erosion </a:t>
            </a:r>
            <a:r>
              <a:rPr lang="en-US" sz="2800" dirty="0" smtClean="0"/>
              <a:t>in </a:t>
            </a:r>
            <a:r>
              <a:rPr lang="en-US" sz="2800" dirty="0" smtClean="0">
                <a:solidFill>
                  <a:schemeClr val="accent1">
                    <a:lumMod val="60000"/>
                    <a:lumOff val="40000"/>
                  </a:schemeClr>
                </a:solidFill>
              </a:rPr>
              <a:t>the </a:t>
            </a:r>
            <a:r>
              <a:rPr lang="en-US" sz="2800" dirty="0">
                <a:solidFill>
                  <a:schemeClr val="accent1">
                    <a:lumMod val="60000"/>
                    <a:lumOff val="40000"/>
                  </a:schemeClr>
                </a:solidFill>
              </a:rPr>
              <a:t>lesser curvature </a:t>
            </a:r>
            <a:r>
              <a:rPr lang="en-US" sz="2800" dirty="0"/>
              <a:t>out of </a:t>
            </a:r>
            <a:r>
              <a:rPr lang="en-US" sz="2800" b="1" dirty="0"/>
              <a:t>the </a:t>
            </a:r>
            <a:r>
              <a:rPr lang="en-US" sz="2800" b="1" dirty="0">
                <a:solidFill>
                  <a:schemeClr val="accent1">
                    <a:lumMod val="60000"/>
                    <a:lumOff val="40000"/>
                  </a:schemeClr>
                </a:solidFill>
              </a:rPr>
              <a:t>left gastric artery </a:t>
            </a:r>
            <a:r>
              <a:rPr lang="en-US" sz="2800" dirty="0">
                <a:solidFill>
                  <a:schemeClr val="accent1">
                    <a:lumMod val="60000"/>
                    <a:lumOff val="40000"/>
                  </a:schemeClr>
                </a:solidFill>
              </a:rPr>
              <a:t>. </a:t>
            </a:r>
          </a:p>
          <a:p>
            <a:pPr marL="0" indent="0">
              <a:buNone/>
            </a:pPr>
            <a:r>
              <a:rPr lang="en-US" sz="2800" dirty="0"/>
              <a:t>While in duodenal ulcers , the </a:t>
            </a:r>
            <a:r>
              <a:rPr lang="en-US" sz="2800" dirty="0">
                <a:solidFill>
                  <a:schemeClr val="accent1">
                    <a:lumMod val="60000"/>
                    <a:lumOff val="40000"/>
                  </a:schemeClr>
                </a:solidFill>
              </a:rPr>
              <a:t>posterior wall of the duodenal </a:t>
            </a:r>
            <a:r>
              <a:rPr lang="en-US" sz="2800" dirty="0" smtClean="0">
                <a:solidFill>
                  <a:schemeClr val="accent1">
                    <a:lumMod val="60000"/>
                    <a:lumOff val="40000"/>
                  </a:schemeClr>
                </a:solidFill>
              </a:rPr>
              <a:t>bulb </a:t>
            </a:r>
            <a:r>
              <a:rPr lang="en-US" sz="2800" dirty="0"/>
              <a:t>( the first part of duodenum closest to the pylorus ) is the most common site bleeding out of </a:t>
            </a:r>
            <a:r>
              <a:rPr lang="en-US" sz="2800" b="1" dirty="0">
                <a:solidFill>
                  <a:schemeClr val="accent1">
                    <a:lumMod val="60000"/>
                    <a:lumOff val="40000"/>
                  </a:schemeClr>
                </a:solidFill>
              </a:rPr>
              <a:t>the gastroduodenal artery </a:t>
            </a:r>
            <a:r>
              <a:rPr lang="en-US" sz="2800" dirty="0"/>
              <a:t>. </a:t>
            </a:r>
          </a:p>
          <a:p>
            <a:pPr marL="0" indent="0">
              <a:buNone/>
            </a:pPr>
            <a:endParaRPr lang="en-US" sz="2800" dirty="0" smtClean="0"/>
          </a:p>
        </p:txBody>
      </p:sp>
    </p:spTree>
    <p:extLst>
      <p:ext uri="{BB962C8B-B14F-4D97-AF65-F5344CB8AC3E}">
        <p14:creationId xmlns:p14="http://schemas.microsoft.com/office/powerpoint/2010/main" val="47540997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838200"/>
            <a:ext cx="6711654" cy="5715000"/>
          </a:xfrm>
        </p:spPr>
        <p:txBody>
          <a:bodyPr>
            <a:normAutofit fontScale="92500" lnSpcReduction="20000"/>
          </a:bodyPr>
          <a:lstStyle/>
          <a:p>
            <a:pPr marL="0" indent="0">
              <a:buNone/>
            </a:pPr>
            <a:r>
              <a:rPr lang="en-US" sz="2800" dirty="0">
                <a:solidFill>
                  <a:schemeClr val="accent1">
                    <a:lumMod val="60000"/>
                    <a:lumOff val="40000"/>
                  </a:schemeClr>
                </a:solidFill>
              </a:rPr>
              <a:t>Presentation of a patient with bleeding PUD : </a:t>
            </a:r>
            <a:endParaRPr lang="en-US" sz="2800" dirty="0" smtClean="0">
              <a:solidFill>
                <a:schemeClr val="accent1">
                  <a:lumMod val="60000"/>
                  <a:lumOff val="40000"/>
                </a:schemeClr>
              </a:solidFill>
            </a:endParaRPr>
          </a:p>
          <a:p>
            <a:pPr marL="0" indent="0">
              <a:buNone/>
            </a:pPr>
            <a:r>
              <a:rPr lang="en-US" sz="2800" dirty="0">
                <a:solidFill>
                  <a:schemeClr val="accent1">
                    <a:lumMod val="60000"/>
                    <a:lumOff val="40000"/>
                  </a:schemeClr>
                </a:solidFill>
              </a:rPr>
              <a:t>It depends on the rate of </a:t>
            </a:r>
            <a:r>
              <a:rPr lang="en-US" sz="2800" dirty="0" smtClean="0">
                <a:solidFill>
                  <a:schemeClr val="accent1">
                    <a:lumMod val="60000"/>
                    <a:lumOff val="40000"/>
                  </a:schemeClr>
                </a:solidFill>
              </a:rPr>
              <a:t>bleeding : </a:t>
            </a:r>
          </a:p>
          <a:p>
            <a:pPr marL="0" indent="0">
              <a:buNone/>
            </a:pPr>
            <a:r>
              <a:rPr lang="en-US" sz="2800" dirty="0" smtClean="0">
                <a:solidFill>
                  <a:schemeClr val="accent1">
                    <a:lumMod val="60000"/>
                    <a:lumOff val="40000"/>
                  </a:schemeClr>
                </a:solidFill>
              </a:rPr>
              <a:t>Symptoms </a:t>
            </a:r>
            <a:endParaRPr lang="en-US" sz="2800" dirty="0">
              <a:solidFill>
                <a:schemeClr val="accent1">
                  <a:lumMod val="60000"/>
                  <a:lumOff val="40000"/>
                </a:schemeClr>
              </a:solidFill>
            </a:endParaRPr>
          </a:p>
          <a:p>
            <a:pPr marL="0" indent="0">
              <a:buNone/>
            </a:pPr>
            <a:r>
              <a:rPr lang="en-US" dirty="0">
                <a:solidFill>
                  <a:schemeClr val="accent1">
                    <a:lumMod val="60000"/>
                    <a:lumOff val="40000"/>
                  </a:schemeClr>
                </a:solidFill>
              </a:rPr>
              <a:t> -</a:t>
            </a:r>
            <a:r>
              <a:rPr lang="en-US" dirty="0"/>
              <a:t>The ulcer can either bleed </a:t>
            </a:r>
            <a:r>
              <a:rPr lang="en-US" b="1" dirty="0" smtClean="0">
                <a:solidFill>
                  <a:schemeClr val="accent1">
                    <a:lumMod val="60000"/>
                    <a:lumOff val="40000"/>
                  </a:schemeClr>
                </a:solidFill>
              </a:rPr>
              <a:t>slowly and chronically </a:t>
            </a:r>
            <a:r>
              <a:rPr lang="en-US" dirty="0" smtClean="0"/>
              <a:t> </a:t>
            </a:r>
            <a:r>
              <a:rPr lang="en-US" dirty="0"/>
              <a:t>which makes it go unnoticed , as the symptoms will be similar to that of </a:t>
            </a:r>
            <a:r>
              <a:rPr lang="en-US" b="1" dirty="0">
                <a:solidFill>
                  <a:schemeClr val="accent1">
                    <a:lumMod val="60000"/>
                    <a:lumOff val="40000"/>
                  </a:schemeClr>
                </a:solidFill>
              </a:rPr>
              <a:t>anemia</a:t>
            </a:r>
            <a:r>
              <a:rPr lang="en-US" dirty="0"/>
              <a:t> :</a:t>
            </a:r>
          </a:p>
          <a:p>
            <a:pPr marL="0" indent="0">
              <a:buNone/>
            </a:pPr>
            <a:r>
              <a:rPr lang="en-US" dirty="0"/>
              <a:t>1.Pallor of skin and mucous membranes </a:t>
            </a:r>
          </a:p>
          <a:p>
            <a:pPr marL="0" indent="0">
              <a:buNone/>
            </a:pPr>
            <a:r>
              <a:rPr lang="en-US" dirty="0"/>
              <a:t>3. Shortness of breath and lack of energy </a:t>
            </a:r>
          </a:p>
          <a:p>
            <a:pPr marL="0" indent="0">
              <a:buNone/>
            </a:pPr>
            <a:r>
              <a:rPr lang="en-US" dirty="0"/>
              <a:t>3. Fatigue </a:t>
            </a:r>
          </a:p>
          <a:p>
            <a:pPr marL="0" indent="0">
              <a:buNone/>
            </a:pPr>
            <a:r>
              <a:rPr lang="en-US" dirty="0"/>
              <a:t>4. Lightheadedness </a:t>
            </a:r>
          </a:p>
          <a:p>
            <a:pPr marL="0" indent="0">
              <a:buNone/>
            </a:pPr>
            <a:r>
              <a:rPr lang="en-US" dirty="0">
                <a:solidFill>
                  <a:schemeClr val="accent1">
                    <a:lumMod val="60000"/>
                    <a:lumOff val="40000"/>
                  </a:schemeClr>
                </a:solidFill>
              </a:rPr>
              <a:t>- </a:t>
            </a:r>
            <a:r>
              <a:rPr lang="en-US" dirty="0"/>
              <a:t>Or the bleeding occurs </a:t>
            </a:r>
            <a:r>
              <a:rPr lang="en-US" b="1" dirty="0" smtClean="0">
                <a:solidFill>
                  <a:schemeClr val="accent1">
                    <a:lumMod val="60000"/>
                    <a:lumOff val="40000"/>
                  </a:schemeClr>
                </a:solidFill>
              </a:rPr>
              <a:t>heavily and profusely</a:t>
            </a:r>
            <a:r>
              <a:rPr lang="en-US" dirty="0" smtClean="0"/>
              <a:t> </a:t>
            </a:r>
            <a:r>
              <a:rPr lang="en-US" dirty="0"/>
              <a:t>that cause :</a:t>
            </a:r>
          </a:p>
          <a:p>
            <a:pPr marL="0" indent="0">
              <a:buNone/>
            </a:pPr>
            <a:r>
              <a:rPr lang="en-US" dirty="0"/>
              <a:t>1.Melena </a:t>
            </a:r>
          </a:p>
          <a:p>
            <a:pPr marL="0" indent="0">
              <a:buNone/>
            </a:pPr>
            <a:r>
              <a:rPr lang="en-US" dirty="0"/>
              <a:t>2. Hematemesis</a:t>
            </a:r>
          </a:p>
          <a:p>
            <a:pPr marL="0" indent="0">
              <a:buNone/>
            </a:pPr>
            <a:r>
              <a:rPr lang="en-US" dirty="0"/>
              <a:t>3. Hematochezia  </a:t>
            </a:r>
          </a:p>
          <a:p>
            <a:pPr marL="0" indent="0">
              <a:buNone/>
            </a:pPr>
            <a:endParaRPr lang="en-US" dirty="0" smtClean="0"/>
          </a:p>
        </p:txBody>
      </p:sp>
    </p:spTree>
    <p:extLst>
      <p:ext uri="{BB962C8B-B14F-4D97-AF65-F5344CB8AC3E}">
        <p14:creationId xmlns:p14="http://schemas.microsoft.com/office/powerpoint/2010/main" val="3053835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1399032"/>
          </a:xfrm>
        </p:spPr>
        <p:txBody>
          <a:bodyPr/>
          <a:lstStyle/>
          <a:p>
            <a:r>
              <a:rPr lang="en-US" sz="4400" b="1" dirty="0"/>
              <a:t>Epidemiology</a:t>
            </a:r>
            <a:endParaRPr lang="en-US" dirty="0"/>
          </a:p>
        </p:txBody>
      </p:sp>
      <p:sp>
        <p:nvSpPr>
          <p:cNvPr id="3" name="Content Placeholder 2"/>
          <p:cNvSpPr>
            <a:spLocks noGrp="1"/>
          </p:cNvSpPr>
          <p:nvPr>
            <p:ph idx="1"/>
          </p:nvPr>
        </p:nvSpPr>
        <p:spPr>
          <a:xfrm>
            <a:off x="304800" y="1295400"/>
            <a:ext cx="8686800" cy="5562600"/>
          </a:xfrm>
        </p:spPr>
        <p:txBody>
          <a:bodyPr>
            <a:normAutofit fontScale="92500" lnSpcReduction="20000"/>
          </a:bodyPr>
          <a:lstStyle/>
          <a:p>
            <a:r>
              <a:rPr lang="en-US" b="1" dirty="0" smtClean="0"/>
              <a:t>UGIB </a:t>
            </a:r>
            <a:r>
              <a:rPr lang="en-US" b="1" dirty="0" err="1" smtClean="0"/>
              <a:t>vs</a:t>
            </a:r>
            <a:r>
              <a:rPr lang="en-US" b="1" dirty="0" smtClean="0"/>
              <a:t> LGIB = 5 :1</a:t>
            </a:r>
          </a:p>
          <a:p>
            <a:r>
              <a:rPr lang="en-US" b="1" dirty="0" smtClean="0"/>
              <a:t>The most common cause </a:t>
            </a:r>
            <a:r>
              <a:rPr lang="en-US" b="1" dirty="0" smtClean="0">
                <a:solidFill>
                  <a:schemeClr val="accent3">
                    <a:lumMod val="50000"/>
                  </a:schemeClr>
                </a:solidFill>
              </a:rPr>
              <a:t>peptic ulcer </a:t>
            </a:r>
            <a:r>
              <a:rPr lang="en-US" b="1" dirty="0" smtClean="0">
                <a:solidFill>
                  <a:schemeClr val="tx2"/>
                </a:solidFill>
              </a:rPr>
              <a:t>(duodenal ulcer more common then the gastric ulcer ) </a:t>
            </a:r>
          </a:p>
          <a:p>
            <a:r>
              <a:rPr lang="en-US" b="1" dirty="0" smtClean="0"/>
              <a:t>80% are self limiting </a:t>
            </a:r>
          </a:p>
          <a:p>
            <a:r>
              <a:rPr lang="en-US" b="1" dirty="0" smtClean="0">
                <a:solidFill>
                  <a:schemeClr val="accent3">
                    <a:lumMod val="50000"/>
                  </a:schemeClr>
                </a:solidFill>
              </a:rPr>
              <a:t>Anti platelet therapy </a:t>
            </a:r>
            <a:r>
              <a:rPr lang="en-US" b="1" dirty="0" smtClean="0"/>
              <a:t>has two fold increase in bleed </a:t>
            </a:r>
          </a:p>
          <a:p>
            <a:r>
              <a:rPr lang="en-US" b="1" dirty="0" smtClean="0"/>
              <a:t>The patients who have recurrent bleeding within 48-72 hours have poor prognosis </a:t>
            </a:r>
          </a:p>
          <a:p>
            <a:r>
              <a:rPr lang="en-US" b="1" dirty="0" smtClean="0"/>
              <a:t>The mortality rate 5-10% for severe UGIB</a:t>
            </a:r>
          </a:p>
          <a:p>
            <a:r>
              <a:rPr lang="en-US" b="1" dirty="0" smtClean="0"/>
              <a:t>More in </a:t>
            </a:r>
            <a:r>
              <a:rPr lang="en-US" b="1" dirty="0" smtClean="0">
                <a:solidFill>
                  <a:schemeClr val="accent3">
                    <a:lumMod val="50000"/>
                  </a:schemeClr>
                </a:solidFill>
              </a:rPr>
              <a:t>male</a:t>
            </a:r>
            <a:r>
              <a:rPr lang="en-US" b="1" dirty="0" smtClean="0"/>
              <a:t> than female </a:t>
            </a:r>
          </a:p>
          <a:p>
            <a:r>
              <a:rPr lang="en-US" b="1" dirty="0" smtClean="0"/>
              <a:t>The incidence increase with age </a:t>
            </a:r>
            <a:endParaRPr lang="en-US" b="1" dirty="0"/>
          </a:p>
          <a:p>
            <a:r>
              <a:rPr lang="en-US" b="1" dirty="0" smtClean="0"/>
              <a:t>Using </a:t>
            </a:r>
            <a:r>
              <a:rPr lang="en-US" b="1" dirty="0" smtClean="0">
                <a:solidFill>
                  <a:schemeClr val="accent3">
                    <a:lumMod val="50000"/>
                  </a:schemeClr>
                </a:solidFill>
              </a:rPr>
              <a:t>NSAIDs</a:t>
            </a:r>
            <a:r>
              <a:rPr lang="en-US" b="1" dirty="0" smtClean="0"/>
              <a:t> increase the risk of bleeding </a:t>
            </a:r>
            <a:endParaRPr lang="en-US" b="1" dirty="0"/>
          </a:p>
        </p:txBody>
      </p:sp>
    </p:spTree>
    <p:extLst>
      <p:ext uri="{BB962C8B-B14F-4D97-AF65-F5344CB8AC3E}">
        <p14:creationId xmlns:p14="http://schemas.microsoft.com/office/powerpoint/2010/main" val="27469822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838200"/>
            <a:ext cx="6711654" cy="5181600"/>
          </a:xfrm>
        </p:spPr>
        <p:txBody>
          <a:bodyPr>
            <a:normAutofit fontScale="92500" lnSpcReduction="10000"/>
          </a:bodyPr>
          <a:lstStyle/>
          <a:p>
            <a:pPr marL="0" indent="0">
              <a:buNone/>
            </a:pPr>
            <a:r>
              <a:rPr lang="en-US" sz="2800" b="1" dirty="0" smtClean="0"/>
              <a:t>Signs </a:t>
            </a:r>
          </a:p>
          <a:p>
            <a:pPr marL="0" indent="0">
              <a:buNone/>
            </a:pPr>
            <a:r>
              <a:rPr lang="en-US" sz="2800" b="1" dirty="0" smtClean="0"/>
              <a:t>1 general signs (anemia if </a:t>
            </a:r>
            <a:r>
              <a:rPr lang="en-US" sz="2800" b="1" dirty="0" smtClean="0"/>
              <a:t>bleeds </a:t>
            </a:r>
            <a:r>
              <a:rPr lang="en-US" sz="2800" b="1" dirty="0" smtClean="0"/>
              <a:t>slowly and </a:t>
            </a:r>
            <a:r>
              <a:rPr lang="en-US" sz="2800" b="1" dirty="0" smtClean="0"/>
              <a:t>chronically </a:t>
            </a:r>
            <a:r>
              <a:rPr lang="en-US" sz="2800" b="1" dirty="0" smtClean="0"/>
              <a:t>and hypovolemic shock if bleeds </a:t>
            </a:r>
            <a:r>
              <a:rPr lang="en-US" sz="2800" b="1" dirty="0" smtClean="0"/>
              <a:t>heavily </a:t>
            </a:r>
            <a:r>
              <a:rPr lang="en-US" sz="2800" b="1" dirty="0" smtClean="0"/>
              <a:t>and profusely ) </a:t>
            </a:r>
            <a:r>
              <a:rPr lang="en-US" sz="2800" dirty="0" smtClean="0"/>
              <a:t>1.Tachycardia </a:t>
            </a:r>
            <a:endParaRPr lang="en-US" sz="2800" dirty="0"/>
          </a:p>
          <a:p>
            <a:pPr marL="0" indent="0">
              <a:buNone/>
            </a:pPr>
            <a:r>
              <a:rPr lang="en-US" sz="2800" dirty="0"/>
              <a:t>2. Hypotension </a:t>
            </a:r>
          </a:p>
          <a:p>
            <a:pPr marL="0" indent="0">
              <a:buNone/>
            </a:pPr>
            <a:r>
              <a:rPr lang="en-US" sz="2800" dirty="0"/>
              <a:t>3. Little or no  urine output </a:t>
            </a:r>
          </a:p>
          <a:p>
            <a:pPr marL="0" indent="0">
              <a:buNone/>
            </a:pPr>
            <a:r>
              <a:rPr lang="en-US" sz="2800" dirty="0"/>
              <a:t>4. Loss of consciousness or confusion </a:t>
            </a:r>
            <a:endParaRPr lang="en-US" sz="2800" dirty="0" smtClean="0"/>
          </a:p>
          <a:p>
            <a:pPr marL="0" indent="0">
              <a:buNone/>
            </a:pPr>
            <a:endParaRPr lang="en-US" sz="2800" dirty="0" smtClean="0"/>
          </a:p>
          <a:p>
            <a:pPr marL="0" indent="0">
              <a:buNone/>
            </a:pPr>
            <a:r>
              <a:rPr lang="en-US" sz="3600" b="1" i="1" dirty="0" smtClean="0"/>
              <a:t>2 local </a:t>
            </a:r>
            <a:r>
              <a:rPr lang="en-US" sz="3600" b="1" i="1" dirty="0"/>
              <a:t>signs (epigastric </a:t>
            </a:r>
            <a:r>
              <a:rPr lang="en-US" sz="3600" b="1" i="1" dirty="0" smtClean="0"/>
              <a:t>tenderness </a:t>
            </a:r>
            <a:r>
              <a:rPr lang="en-US" sz="2800" b="1" i="1" dirty="0" smtClean="0"/>
              <a:t>)</a:t>
            </a:r>
            <a:endParaRPr lang="en-US" sz="2800" b="1" i="1" dirty="0"/>
          </a:p>
          <a:p>
            <a:pPr marL="0" indent="0">
              <a:buNone/>
            </a:pPr>
            <a:endParaRPr lang="en-US" sz="2800" dirty="0"/>
          </a:p>
          <a:p>
            <a:pPr marL="0" indent="0">
              <a:buNone/>
            </a:pPr>
            <a:endParaRPr lang="en-US" dirty="0"/>
          </a:p>
          <a:p>
            <a:endParaRPr lang="en-US" dirty="0"/>
          </a:p>
        </p:txBody>
      </p:sp>
    </p:spTree>
    <p:extLst>
      <p:ext uri="{BB962C8B-B14F-4D97-AF65-F5344CB8AC3E}">
        <p14:creationId xmlns:p14="http://schemas.microsoft.com/office/powerpoint/2010/main" val="276034780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
            <a:ext cx="7886700" cy="6552256"/>
          </a:xfrm>
        </p:spPr>
        <p:txBody>
          <a:bodyPr>
            <a:normAutofit lnSpcReduction="10000"/>
          </a:bodyPr>
          <a:lstStyle/>
          <a:p>
            <a:pPr marL="0" indent="0">
              <a:buNone/>
            </a:pPr>
            <a:endParaRPr lang="en-US" dirty="0" smtClean="0"/>
          </a:p>
          <a:p>
            <a:pPr marL="0" indent="0">
              <a:buNone/>
            </a:pPr>
            <a:r>
              <a:rPr lang="en-US" sz="2400" dirty="0"/>
              <a:t>General Management : </a:t>
            </a:r>
          </a:p>
          <a:p>
            <a:pPr marL="0" indent="0">
              <a:buNone/>
            </a:pPr>
            <a:r>
              <a:rPr lang="en-US" sz="2400" dirty="0"/>
              <a:t>Resuscitation ( mentioned in the previous slides ) </a:t>
            </a:r>
          </a:p>
          <a:p>
            <a:pPr marL="0" indent="0">
              <a:buNone/>
            </a:pPr>
            <a:r>
              <a:rPr lang="en-US" sz="2400" dirty="0" smtClean="0"/>
              <a:t>1 endoscopy </a:t>
            </a:r>
          </a:p>
          <a:p>
            <a:pPr marL="0" indent="0">
              <a:buNone/>
            </a:pPr>
            <a:r>
              <a:rPr lang="en-US" sz="2400" dirty="0" smtClean="0"/>
              <a:t>2 SMA angiography </a:t>
            </a:r>
          </a:p>
          <a:p>
            <a:pPr marL="0" indent="0">
              <a:buNone/>
            </a:pPr>
            <a:r>
              <a:rPr lang="en-US" sz="2400" dirty="0" smtClean="0"/>
              <a:t>3 </a:t>
            </a:r>
            <a:r>
              <a:rPr lang="en-US" sz="2400" dirty="0" err="1" smtClean="0"/>
              <a:t>CBCand</a:t>
            </a:r>
            <a:r>
              <a:rPr lang="en-US" sz="2400" dirty="0" smtClean="0"/>
              <a:t> KFTS   </a:t>
            </a:r>
            <a:endParaRPr lang="en-US" sz="2400" dirty="0"/>
          </a:p>
          <a:p>
            <a:pPr marL="0" indent="0">
              <a:buNone/>
            </a:pPr>
            <a:r>
              <a:rPr lang="en-US" sz="2400" dirty="0"/>
              <a:t>After the patient becomes stabilized :</a:t>
            </a:r>
          </a:p>
          <a:p>
            <a:pPr marL="0" indent="0">
              <a:buNone/>
            </a:pPr>
            <a:r>
              <a:rPr lang="en-US" sz="2400" b="1" dirty="0" smtClean="0">
                <a:solidFill>
                  <a:schemeClr val="accent1">
                    <a:lumMod val="60000"/>
                    <a:lumOff val="40000"/>
                  </a:schemeClr>
                </a:solidFill>
              </a:rPr>
              <a:t>Endoscopy ( EGD)</a:t>
            </a:r>
            <a:r>
              <a:rPr lang="en-US" sz="2400" dirty="0" smtClean="0"/>
              <a:t> </a:t>
            </a:r>
            <a:r>
              <a:rPr lang="en-US" sz="2400" dirty="0"/>
              <a:t>is the preferred diagnostic and therapeutic tool in suspected bleeding peptic ulcers due to low complications and the high accuracy in decreasing the risk of rebleeding , need for surgery and mortality . It is recommended to be performed as soon as possible ( up to 24 hours after </a:t>
            </a:r>
            <a:r>
              <a:rPr lang="en-US" sz="2400" dirty="0" smtClean="0"/>
              <a:t>presentation is considered early endoscopy </a:t>
            </a:r>
            <a:r>
              <a:rPr lang="en-US" sz="2400" dirty="0"/>
              <a:t>) especially in high risk patients . </a:t>
            </a:r>
          </a:p>
          <a:p>
            <a:pPr marL="0" indent="0">
              <a:buNone/>
            </a:pPr>
            <a:r>
              <a:rPr lang="en-US" sz="2400" dirty="0"/>
              <a:t> </a:t>
            </a:r>
          </a:p>
          <a:p>
            <a:pPr marL="0" indent="0">
              <a:buNone/>
            </a:pPr>
            <a:endParaRPr lang="en-US" dirty="0"/>
          </a:p>
        </p:txBody>
      </p:sp>
    </p:spTree>
    <p:extLst>
      <p:ext uri="{BB962C8B-B14F-4D97-AF65-F5344CB8AC3E}">
        <p14:creationId xmlns:p14="http://schemas.microsoft.com/office/powerpoint/2010/main" val="16766932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838200"/>
            <a:ext cx="6711654" cy="4195481"/>
          </a:xfrm>
        </p:spPr>
        <p:txBody>
          <a:bodyPr>
            <a:normAutofit/>
          </a:bodyPr>
          <a:lstStyle/>
          <a:p>
            <a:pPr marL="0" indent="0">
              <a:buNone/>
            </a:pPr>
            <a:r>
              <a:rPr lang="en-US" sz="2800" dirty="0"/>
              <a:t>Data are limited in the literature on the use of CT-scan in the evaluation of </a:t>
            </a:r>
            <a:r>
              <a:rPr lang="en-US" sz="2800" dirty="0" smtClean="0"/>
              <a:t>Upper GI </a:t>
            </a:r>
            <a:r>
              <a:rPr lang="en-US" sz="2800" dirty="0"/>
              <a:t>bleeding. Given the assumption that gastroscopy is the first diagnostic step, in patients where it is </a:t>
            </a:r>
            <a:r>
              <a:rPr lang="en-US" sz="2800" dirty="0">
                <a:solidFill>
                  <a:srgbClr val="FF0000"/>
                </a:solidFill>
              </a:rPr>
              <a:t>negative</a:t>
            </a:r>
            <a:r>
              <a:rPr lang="en-US" sz="2800" dirty="0"/>
              <a:t> </a:t>
            </a:r>
            <a:r>
              <a:rPr lang="en-US" sz="2800" dirty="0">
                <a:solidFill>
                  <a:srgbClr val="FF0000"/>
                </a:solidFill>
              </a:rPr>
              <a:t>or not feasible</a:t>
            </a:r>
            <a:r>
              <a:rPr lang="en-US" sz="2800" dirty="0"/>
              <a:t>, CT-scan may be a valuable tool to detect the site and the degree of the bleeding</a:t>
            </a:r>
          </a:p>
        </p:txBody>
      </p:sp>
    </p:spTree>
    <p:extLst>
      <p:ext uri="{BB962C8B-B14F-4D97-AF65-F5344CB8AC3E}">
        <p14:creationId xmlns:p14="http://schemas.microsoft.com/office/powerpoint/2010/main" val="3707877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7886700" cy="6364846"/>
          </a:xfrm>
        </p:spPr>
        <p:txBody>
          <a:bodyPr>
            <a:normAutofit fontScale="92500" lnSpcReduction="20000"/>
          </a:bodyPr>
          <a:lstStyle/>
          <a:p>
            <a:pPr marL="0" indent="0" algn="ctr">
              <a:buNone/>
            </a:pPr>
            <a:r>
              <a:rPr lang="en-US" sz="3200" dirty="0">
                <a:solidFill>
                  <a:schemeClr val="accent1">
                    <a:lumMod val="60000"/>
                    <a:lumOff val="40000"/>
                  </a:schemeClr>
                </a:solidFill>
              </a:rPr>
              <a:t>High risk : active </a:t>
            </a:r>
            <a:r>
              <a:rPr lang="en-US" sz="3200" dirty="0" smtClean="0">
                <a:solidFill>
                  <a:schemeClr val="accent1">
                    <a:lumMod val="60000"/>
                    <a:lumOff val="40000"/>
                  </a:schemeClr>
                </a:solidFill>
              </a:rPr>
              <a:t>bleeding (spurting , oozing ) </a:t>
            </a:r>
            <a:r>
              <a:rPr lang="en-US" sz="3200" dirty="0">
                <a:solidFill>
                  <a:schemeClr val="accent1">
                    <a:lumMod val="60000"/>
                    <a:lumOff val="40000"/>
                  </a:schemeClr>
                </a:solidFill>
              </a:rPr>
              <a:t>or non-bleeding visible vessel </a:t>
            </a:r>
            <a:r>
              <a:rPr lang="en-US" sz="3200" dirty="0" smtClean="0">
                <a:solidFill>
                  <a:schemeClr val="accent1">
                    <a:lumMod val="60000"/>
                    <a:lumOff val="40000"/>
                  </a:schemeClr>
                </a:solidFill>
              </a:rPr>
              <a:t> (Forrest </a:t>
            </a:r>
            <a:r>
              <a:rPr lang="en-US" sz="3200" dirty="0">
                <a:solidFill>
                  <a:schemeClr val="accent1">
                    <a:lumMod val="60000"/>
                    <a:lumOff val="40000"/>
                  </a:schemeClr>
                </a:solidFill>
              </a:rPr>
              <a:t>grade IA , IB or IIA )</a:t>
            </a:r>
          </a:p>
          <a:p>
            <a:pPr marL="0" indent="0">
              <a:buNone/>
            </a:pPr>
            <a:r>
              <a:rPr lang="en-US" b="1" dirty="0"/>
              <a:t>Perform endoscopic hemostasis using </a:t>
            </a:r>
            <a:r>
              <a:rPr lang="en-US" b="1" dirty="0">
                <a:solidFill>
                  <a:schemeClr val="accent1">
                    <a:lumMod val="60000"/>
                    <a:lumOff val="40000"/>
                  </a:schemeClr>
                </a:solidFill>
              </a:rPr>
              <a:t>contact thermal therapy </a:t>
            </a:r>
            <a:r>
              <a:rPr lang="en-US" b="1" dirty="0"/>
              <a:t>alone , </a:t>
            </a:r>
            <a:r>
              <a:rPr lang="en-US" b="1" dirty="0">
                <a:solidFill>
                  <a:schemeClr val="accent1">
                    <a:lumMod val="60000"/>
                    <a:lumOff val="40000"/>
                  </a:schemeClr>
                </a:solidFill>
              </a:rPr>
              <a:t>mechanical therapy </a:t>
            </a:r>
            <a:r>
              <a:rPr lang="en-US" b="1" dirty="0"/>
              <a:t>using </a:t>
            </a:r>
            <a:r>
              <a:rPr lang="en-US" b="1" dirty="0" smtClean="0"/>
              <a:t>clips </a:t>
            </a:r>
            <a:r>
              <a:rPr lang="en-US" b="1" dirty="0">
                <a:solidFill>
                  <a:schemeClr val="accent1">
                    <a:lumMod val="60000"/>
                    <a:lumOff val="40000"/>
                  </a:schemeClr>
                </a:solidFill>
              </a:rPr>
              <a:t>, </a:t>
            </a:r>
            <a:r>
              <a:rPr lang="en-US" b="1" dirty="0" smtClean="0">
                <a:solidFill>
                  <a:schemeClr val="accent1">
                    <a:lumMod val="60000"/>
                    <a:lumOff val="40000"/>
                  </a:schemeClr>
                </a:solidFill>
              </a:rPr>
              <a:t>or </a:t>
            </a:r>
            <a:r>
              <a:rPr lang="en-US" b="1" dirty="0">
                <a:solidFill>
                  <a:schemeClr val="accent1">
                    <a:lumMod val="60000"/>
                    <a:lumOff val="40000"/>
                  </a:schemeClr>
                </a:solidFill>
              </a:rPr>
              <a:t>injection with vasoconstrictive properties (epinephrine, vasopressin)</a:t>
            </a:r>
            <a:r>
              <a:rPr lang="en-US" b="1" dirty="0" smtClean="0">
                <a:solidFill>
                  <a:schemeClr val="accent1">
                    <a:lumMod val="60000"/>
                    <a:lumOff val="40000"/>
                  </a:schemeClr>
                </a:solidFill>
              </a:rPr>
              <a:t> </a:t>
            </a:r>
            <a:r>
              <a:rPr lang="en-US" b="1" dirty="0"/>
              <a:t>epinephrine injection , followed by contact thermal therapy or by injection of a second injectable agent . </a:t>
            </a:r>
            <a:r>
              <a:rPr lang="en-US" b="1" dirty="0" smtClean="0"/>
              <a:t> </a:t>
            </a:r>
          </a:p>
          <a:p>
            <a:pPr marL="0" indent="0">
              <a:buNone/>
            </a:pPr>
            <a:r>
              <a:rPr lang="en-US" b="1" dirty="0" smtClean="0"/>
              <a:t>Dual therapy is preferred .</a:t>
            </a:r>
            <a:endParaRPr lang="en-US" b="1" dirty="0"/>
          </a:p>
          <a:p>
            <a:pPr marL="0" indent="0">
              <a:buNone/>
            </a:pPr>
            <a:r>
              <a:rPr lang="en-US" b="1" dirty="0"/>
              <a:t>Epinephrine injection as definitive hemostasis therapy is not recommended </a:t>
            </a:r>
          </a:p>
          <a:p>
            <a:pPr marL="0" indent="0">
              <a:buNone/>
            </a:pPr>
            <a:r>
              <a:rPr lang="en-US" b="1" dirty="0"/>
              <a:t>. Admit the patient to a monitored or </a:t>
            </a:r>
            <a:r>
              <a:rPr lang="en-US" b="1" dirty="0">
                <a:solidFill>
                  <a:schemeClr val="accent1">
                    <a:lumMod val="60000"/>
                    <a:lumOff val="40000"/>
                  </a:schemeClr>
                </a:solidFill>
              </a:rPr>
              <a:t>ICU setting </a:t>
            </a:r>
          </a:p>
          <a:p>
            <a:pPr marL="0" indent="0">
              <a:buNone/>
            </a:pPr>
            <a:r>
              <a:rPr lang="en-US" b="1" dirty="0"/>
              <a:t>. Treat with Intravenous </a:t>
            </a:r>
            <a:r>
              <a:rPr lang="en-US" b="1" dirty="0">
                <a:solidFill>
                  <a:schemeClr val="accent1">
                    <a:lumMod val="60000"/>
                    <a:lumOff val="40000"/>
                  </a:schemeClr>
                </a:solidFill>
              </a:rPr>
              <a:t>PPI</a:t>
            </a:r>
            <a:r>
              <a:rPr lang="en-US" b="1" dirty="0"/>
              <a:t> (80mg bolus dose </a:t>
            </a:r>
            <a:r>
              <a:rPr lang="en-US" dirty="0"/>
              <a:t>+</a:t>
            </a:r>
            <a:r>
              <a:rPr lang="en-US" b="1" dirty="0"/>
              <a:t>continuous infusion at 8mg /hour ) for </a:t>
            </a:r>
            <a:r>
              <a:rPr lang="en-US" b="1" dirty="0">
                <a:solidFill>
                  <a:schemeClr val="accent1">
                    <a:lumMod val="60000"/>
                    <a:lumOff val="40000"/>
                  </a:schemeClr>
                </a:solidFill>
              </a:rPr>
              <a:t>72 hours </a:t>
            </a:r>
            <a:r>
              <a:rPr lang="en-US" b="1" dirty="0"/>
              <a:t>after endoscopic hemostasis . </a:t>
            </a:r>
          </a:p>
          <a:p>
            <a:pPr marL="0" indent="0">
              <a:buNone/>
            </a:pPr>
            <a:r>
              <a:rPr lang="en-US" b="1" dirty="0"/>
              <a:t>.initiate </a:t>
            </a:r>
            <a:r>
              <a:rPr lang="en-US" b="1" dirty="0">
                <a:solidFill>
                  <a:schemeClr val="accent1">
                    <a:lumMod val="60000"/>
                    <a:lumOff val="40000"/>
                  </a:schemeClr>
                </a:solidFill>
              </a:rPr>
              <a:t>oral intake of clear liquids 6 hours </a:t>
            </a:r>
            <a:r>
              <a:rPr lang="en-US" b="1" dirty="0"/>
              <a:t>after endoscopy in patients with hemodynamic stability </a:t>
            </a:r>
          </a:p>
          <a:p>
            <a:pPr marL="0" indent="0">
              <a:buNone/>
            </a:pPr>
            <a:r>
              <a:rPr lang="en-US" b="1" dirty="0"/>
              <a:t>.Transition to </a:t>
            </a:r>
            <a:r>
              <a:rPr lang="en-US" b="1" dirty="0">
                <a:solidFill>
                  <a:schemeClr val="accent1">
                    <a:lumMod val="60000"/>
                    <a:lumOff val="40000"/>
                  </a:schemeClr>
                </a:solidFill>
              </a:rPr>
              <a:t>oral PPI</a:t>
            </a:r>
            <a:r>
              <a:rPr lang="en-US" b="1" dirty="0"/>
              <a:t> after completion of intravenous therapy .</a:t>
            </a:r>
          </a:p>
          <a:p>
            <a:pPr marL="0" indent="0">
              <a:buNone/>
            </a:pPr>
            <a:r>
              <a:rPr lang="en-US" b="1" dirty="0"/>
              <a:t>. Perform testing for H.pylori ; initiate treatment if the result is positive </a:t>
            </a:r>
          </a:p>
          <a:p>
            <a:pPr marL="0" indent="0">
              <a:buNone/>
            </a:pPr>
            <a:endParaRPr lang="en-US" dirty="0"/>
          </a:p>
        </p:txBody>
      </p:sp>
    </p:spTree>
    <p:extLst>
      <p:ext uri="{BB962C8B-B14F-4D97-AF65-F5344CB8AC3E}">
        <p14:creationId xmlns:p14="http://schemas.microsoft.com/office/powerpoint/2010/main" val="30456684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152400" y="1219200"/>
            <a:ext cx="4419600" cy="4048125"/>
          </a:xfrm>
          <a:prstGeom prst="rect">
            <a:avLst/>
          </a:prstGeom>
        </p:spPr>
      </p:pic>
      <p:pic>
        <p:nvPicPr>
          <p:cNvPr id="8" name="Picture 7"/>
          <p:cNvPicPr>
            <a:picLocks noChangeAspect="1"/>
          </p:cNvPicPr>
          <p:nvPr/>
        </p:nvPicPr>
        <p:blipFill>
          <a:blip r:embed="rId3"/>
          <a:stretch>
            <a:fillRect/>
          </a:stretch>
        </p:blipFill>
        <p:spPr>
          <a:xfrm>
            <a:off x="4724400" y="1219200"/>
            <a:ext cx="4343401" cy="4000500"/>
          </a:xfrm>
          <a:prstGeom prst="rect">
            <a:avLst/>
          </a:prstGeom>
        </p:spPr>
      </p:pic>
    </p:spTree>
    <p:extLst>
      <p:ext uri="{BB962C8B-B14F-4D97-AF65-F5344CB8AC3E}">
        <p14:creationId xmlns:p14="http://schemas.microsoft.com/office/powerpoint/2010/main" val="57240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37918" y="725879"/>
            <a:ext cx="7886700" cy="5551359"/>
          </a:xfrm>
        </p:spPr>
        <p:txBody>
          <a:bodyPr/>
          <a:lstStyle/>
          <a:p>
            <a:pPr marL="0" indent="0">
              <a:buNone/>
            </a:pPr>
            <a:r>
              <a:rPr lang="en-US" sz="2800" dirty="0">
                <a:solidFill>
                  <a:schemeClr val="accent1">
                    <a:lumMod val="60000"/>
                    <a:lumOff val="40000"/>
                  </a:schemeClr>
                </a:solidFill>
              </a:rPr>
              <a:t>High risk : Adherent clot ( Forrest grade IIB ) </a:t>
            </a:r>
          </a:p>
          <a:p>
            <a:pPr marL="0" indent="0">
              <a:buNone/>
            </a:pPr>
            <a:r>
              <a:rPr lang="en-US" b="1" dirty="0"/>
              <a:t>Consider endoscopic </a:t>
            </a:r>
            <a:r>
              <a:rPr lang="en-US" b="1" dirty="0">
                <a:solidFill>
                  <a:schemeClr val="accent1">
                    <a:lumMod val="60000"/>
                    <a:lumOff val="40000"/>
                  </a:schemeClr>
                </a:solidFill>
              </a:rPr>
              <a:t>removal of the adherent clot </a:t>
            </a:r>
            <a:r>
              <a:rPr lang="en-US" b="1" dirty="0"/>
              <a:t>followed by </a:t>
            </a:r>
            <a:r>
              <a:rPr lang="en-US" b="1" dirty="0">
                <a:solidFill>
                  <a:schemeClr val="accent1">
                    <a:lumMod val="60000"/>
                    <a:lumOff val="40000"/>
                  </a:schemeClr>
                </a:solidFill>
              </a:rPr>
              <a:t>endoscopic hemostasis </a:t>
            </a:r>
            <a:r>
              <a:rPr lang="en-US" b="1" dirty="0"/>
              <a:t>( as mentioned in the previous slide ) If underlying active bleeding or non-bleeding visible vessel is present</a:t>
            </a:r>
            <a:r>
              <a:rPr lang="en-US" dirty="0"/>
              <a:t>. </a:t>
            </a:r>
          </a:p>
          <a:p>
            <a:pPr marL="0" indent="0">
              <a:buNone/>
            </a:pPr>
            <a:r>
              <a:rPr lang="en-US" dirty="0"/>
              <a:t>.</a:t>
            </a:r>
            <a:r>
              <a:rPr lang="en-US" b="1" dirty="0"/>
              <a:t>Admit the patient to a monitored bed or ICU setting </a:t>
            </a:r>
            <a:r>
              <a:rPr lang="en-US" dirty="0"/>
              <a:t> </a:t>
            </a:r>
          </a:p>
          <a:p>
            <a:pPr marL="0" indent="0">
              <a:buNone/>
            </a:pPr>
            <a:r>
              <a:rPr lang="en-US" dirty="0"/>
              <a:t>.</a:t>
            </a:r>
            <a:r>
              <a:rPr lang="en-US" b="1" dirty="0"/>
              <a:t>Treat with an intravenous PPI for 72 hours after endoscopy , regardless of whether endoscopic hemostasis was performed . </a:t>
            </a:r>
          </a:p>
          <a:p>
            <a:pPr marL="0" indent="0">
              <a:buNone/>
            </a:pPr>
            <a:r>
              <a:rPr lang="en-US" b="1" dirty="0"/>
              <a:t>. Initiate oral intake of clear liquids 6 hours after endoscopy in patients with hemodynamic stability . </a:t>
            </a:r>
          </a:p>
          <a:p>
            <a:pPr marL="0" indent="0">
              <a:buNone/>
            </a:pPr>
            <a:r>
              <a:rPr lang="en-US" b="1" dirty="0"/>
              <a:t>. Transition to oral PPI after completion of intravenous therapy .</a:t>
            </a:r>
          </a:p>
          <a:p>
            <a:pPr marL="0" indent="0">
              <a:buNone/>
            </a:pPr>
            <a:r>
              <a:rPr lang="en-US" b="1" dirty="0"/>
              <a:t>. Perform testing for H.pylori ; initiate treatment if the result is positive </a:t>
            </a:r>
            <a:r>
              <a:rPr lang="en-US" b="1" dirty="0" smtClean="0"/>
              <a:t>.</a:t>
            </a:r>
            <a:endParaRPr lang="en-US" b="1" dirty="0"/>
          </a:p>
          <a:p>
            <a:pPr marL="0" indent="0">
              <a:buNone/>
            </a:pPr>
            <a:endParaRPr lang="en-US" dirty="0"/>
          </a:p>
        </p:txBody>
      </p:sp>
    </p:spTree>
    <p:extLst>
      <p:ext uri="{BB962C8B-B14F-4D97-AF65-F5344CB8AC3E}">
        <p14:creationId xmlns:p14="http://schemas.microsoft.com/office/powerpoint/2010/main" val="3143264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p:cNvPicPr>
            <a:picLocks noGrp="1" noChangeAspect="1"/>
          </p:cNvPicPr>
          <p:nvPr>
            <p:ph idx="1"/>
          </p:nvPr>
        </p:nvPicPr>
        <p:blipFill>
          <a:blip r:embed="rId2"/>
          <a:stretch>
            <a:fillRect/>
          </a:stretch>
        </p:blipFill>
        <p:spPr>
          <a:xfrm>
            <a:off x="0" y="1514135"/>
            <a:ext cx="4743450" cy="3971925"/>
          </a:xfrm>
          <a:prstGeom prst="rect">
            <a:avLst/>
          </a:prstGeom>
        </p:spPr>
      </p:pic>
      <p:pic>
        <p:nvPicPr>
          <p:cNvPr id="5" name="Picture 4"/>
          <p:cNvPicPr>
            <a:picLocks noChangeAspect="1"/>
          </p:cNvPicPr>
          <p:nvPr/>
        </p:nvPicPr>
        <p:blipFill>
          <a:blip r:embed="rId3"/>
          <a:stretch>
            <a:fillRect/>
          </a:stretch>
        </p:blipFill>
        <p:spPr>
          <a:xfrm>
            <a:off x="4953000" y="1466509"/>
            <a:ext cx="4114800" cy="4067175"/>
          </a:xfrm>
          <a:prstGeom prst="rect">
            <a:avLst/>
          </a:prstGeom>
        </p:spPr>
      </p:pic>
    </p:spTree>
    <p:extLst>
      <p:ext uri="{BB962C8B-B14F-4D97-AF65-F5344CB8AC3E}">
        <p14:creationId xmlns:p14="http://schemas.microsoft.com/office/powerpoint/2010/main" val="171733475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284" y="849885"/>
            <a:ext cx="7886700" cy="5246115"/>
          </a:xfrm>
        </p:spPr>
        <p:txBody>
          <a:bodyPr/>
          <a:lstStyle/>
          <a:p>
            <a:pPr marL="0" indent="0">
              <a:buNone/>
            </a:pPr>
            <a:r>
              <a:rPr lang="en-US" sz="2400" dirty="0">
                <a:solidFill>
                  <a:schemeClr val="accent1">
                    <a:lumMod val="60000"/>
                    <a:lumOff val="40000"/>
                  </a:schemeClr>
                </a:solidFill>
              </a:rPr>
              <a:t>Low risk : Flat pigmented (hematin ) spot or clear base </a:t>
            </a:r>
            <a:r>
              <a:rPr lang="en-US" sz="2400" dirty="0" smtClean="0">
                <a:solidFill>
                  <a:schemeClr val="accent1">
                    <a:lumMod val="60000"/>
                    <a:lumOff val="40000"/>
                  </a:schemeClr>
                </a:solidFill>
              </a:rPr>
              <a:t>( </a:t>
            </a:r>
            <a:r>
              <a:rPr lang="en-US" sz="2400" dirty="0">
                <a:solidFill>
                  <a:schemeClr val="accent1">
                    <a:lumMod val="60000"/>
                    <a:lumOff val="40000"/>
                  </a:schemeClr>
                </a:solidFill>
              </a:rPr>
              <a:t>Forrest grade IIC or III ) </a:t>
            </a:r>
          </a:p>
          <a:p>
            <a:pPr marL="0" indent="0">
              <a:buNone/>
            </a:pPr>
            <a:r>
              <a:rPr lang="en-US" dirty="0"/>
              <a:t>.</a:t>
            </a:r>
            <a:r>
              <a:rPr lang="en-US" b="1" dirty="0"/>
              <a:t>Do not perform endoscopic hemostasis , consider early hospital discharge after endoscopy if the patient has an otherwise low clinical risk and safe home environment </a:t>
            </a:r>
          </a:p>
          <a:p>
            <a:pPr marL="0" indent="0">
              <a:buNone/>
            </a:pPr>
            <a:r>
              <a:rPr lang="en-US" b="1" dirty="0"/>
              <a:t>.Treat with an oral PPI </a:t>
            </a:r>
          </a:p>
          <a:p>
            <a:pPr marL="0" indent="0">
              <a:buNone/>
            </a:pPr>
            <a:r>
              <a:rPr lang="en-US" b="1" dirty="0"/>
              <a:t>. </a:t>
            </a:r>
            <a:r>
              <a:rPr lang="en-US" b="1" dirty="0" smtClean="0"/>
              <a:t>Initiate </a:t>
            </a:r>
            <a:r>
              <a:rPr lang="en-US" b="1" dirty="0"/>
              <a:t>oral intake with a regular diet 6 hours after endoscopy in patients with hemodynamic stability . </a:t>
            </a:r>
          </a:p>
          <a:p>
            <a:pPr marL="0" indent="0">
              <a:buNone/>
            </a:pPr>
            <a:r>
              <a:rPr lang="en-US" b="1" dirty="0"/>
              <a:t>. Perform testing for H.pylori ; initiate treatment if the result is positive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8515664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40" y="1524000"/>
            <a:ext cx="4772025" cy="401002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1524000"/>
            <a:ext cx="4191000" cy="4127556"/>
          </a:xfrm>
          <a:prstGeom prst="rect">
            <a:avLst/>
          </a:prstGeom>
        </p:spPr>
      </p:pic>
    </p:spTree>
    <p:extLst>
      <p:ext uri="{BB962C8B-B14F-4D97-AF65-F5344CB8AC3E}">
        <p14:creationId xmlns:p14="http://schemas.microsoft.com/office/powerpoint/2010/main" val="35917428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1"/>
            <a:ext cx="7886700" cy="5029200"/>
          </a:xfrm>
        </p:spPr>
        <p:txBody>
          <a:bodyPr>
            <a:normAutofit/>
          </a:bodyPr>
          <a:lstStyle/>
          <a:p>
            <a:pPr marL="0" indent="0">
              <a:buNone/>
            </a:pPr>
            <a:r>
              <a:rPr lang="en-US" sz="2800" dirty="0">
                <a:solidFill>
                  <a:schemeClr val="accent1">
                    <a:lumMod val="60000"/>
                    <a:lumOff val="40000"/>
                  </a:schemeClr>
                </a:solidFill>
              </a:rPr>
              <a:t>After endoscopy </a:t>
            </a:r>
            <a:r>
              <a:rPr lang="en-US" sz="2800" dirty="0"/>
              <a:t>:</a:t>
            </a:r>
          </a:p>
          <a:p>
            <a:pPr marL="0" indent="0">
              <a:buNone/>
            </a:pPr>
            <a:r>
              <a:rPr lang="en-US" sz="2800" dirty="0"/>
              <a:t>If there is clinical evidence of ulcer rebleeding ,the guideline is o  repeat endoscopy with an attempt at endoscopic hemostasis , for selected patients it is recommended to obtain surgical or interventional radiologic </a:t>
            </a:r>
            <a:r>
              <a:rPr lang="en-US" sz="2800" dirty="0" smtClean="0"/>
              <a:t>consultation.</a:t>
            </a:r>
          </a:p>
          <a:p>
            <a:pPr marL="0" indent="0">
              <a:buNone/>
            </a:pPr>
            <a:endParaRPr lang="en-US" sz="2800" dirty="0" smtClean="0"/>
          </a:p>
        </p:txBody>
      </p:sp>
    </p:spTree>
    <p:extLst>
      <p:ext uri="{BB962C8B-B14F-4D97-AF65-F5344CB8AC3E}">
        <p14:creationId xmlns:p14="http://schemas.microsoft.com/office/powerpoint/2010/main" val="583161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399032"/>
          </a:xfrm>
        </p:spPr>
        <p:txBody>
          <a:bodyPr>
            <a:normAutofit fontScale="90000"/>
          </a:bodyPr>
          <a:lstStyle/>
          <a:p>
            <a:r>
              <a:rPr lang="en-US" b="1" dirty="0"/>
              <a:t>The following factors affect the risk of rebleeding and </a:t>
            </a:r>
            <a:r>
              <a:rPr lang="en-US" b="1" dirty="0" smtClean="0"/>
              <a:t>death:</a:t>
            </a:r>
            <a:r>
              <a:rPr lang="en-US" b="1" dirty="0"/>
              <a:t/>
            </a:r>
            <a:br>
              <a:rPr lang="en-US" b="1" dirty="0"/>
            </a:br>
            <a:endParaRPr lang="en-US" dirty="0"/>
          </a:p>
        </p:txBody>
      </p:sp>
      <p:sp>
        <p:nvSpPr>
          <p:cNvPr id="3" name="Content Placeholder 2"/>
          <p:cNvSpPr>
            <a:spLocks noGrp="1"/>
          </p:cNvSpPr>
          <p:nvPr>
            <p:ph idx="1"/>
          </p:nvPr>
        </p:nvSpPr>
        <p:spPr>
          <a:xfrm>
            <a:off x="0" y="1524000"/>
            <a:ext cx="9144000" cy="5334000"/>
          </a:xfrm>
        </p:spPr>
        <p:txBody>
          <a:bodyPr>
            <a:normAutofit lnSpcReduction="10000"/>
          </a:bodyPr>
          <a:lstStyle/>
          <a:p>
            <a:pPr marL="274320" indent="-274320">
              <a:buFont typeface="Wingdings 2"/>
              <a:buChar char=""/>
              <a:defRPr/>
            </a:pPr>
            <a:r>
              <a:rPr lang="en-US" b="1" dirty="0" smtClean="0">
                <a:solidFill>
                  <a:schemeClr val="accent3">
                    <a:lumMod val="75000"/>
                  </a:schemeClr>
                </a:solidFill>
              </a:rPr>
              <a:t>Age</a:t>
            </a:r>
            <a:endParaRPr lang="en-US" b="1" dirty="0">
              <a:solidFill>
                <a:schemeClr val="accent3">
                  <a:lumMod val="75000"/>
                </a:schemeClr>
              </a:solidFill>
            </a:endParaRPr>
          </a:p>
          <a:p>
            <a:pPr marL="274320" indent="-274320">
              <a:buFont typeface="Wingdings 2"/>
              <a:buChar char=""/>
              <a:defRPr/>
            </a:pPr>
            <a:r>
              <a:rPr lang="en-US" b="1" dirty="0"/>
              <a:t>Evidence of </a:t>
            </a:r>
            <a:r>
              <a:rPr lang="en-US" b="1" dirty="0">
                <a:solidFill>
                  <a:schemeClr val="accent3">
                    <a:lumMod val="75000"/>
                  </a:schemeClr>
                </a:solidFill>
              </a:rPr>
              <a:t>co-morbidity,</a:t>
            </a:r>
            <a:r>
              <a:rPr lang="en-US" b="1" dirty="0"/>
              <a:t> e.g. cardiac failure, ischemic heart disease, renal disease and malignant disease</a:t>
            </a:r>
          </a:p>
          <a:p>
            <a:pPr marL="274320" indent="-274320">
              <a:buFont typeface="Wingdings 2"/>
              <a:buChar char=""/>
              <a:defRPr/>
            </a:pPr>
            <a:r>
              <a:rPr lang="en-US" b="1" dirty="0"/>
              <a:t>Presence of the classical clinical features </a:t>
            </a:r>
            <a:r>
              <a:rPr lang="en-US" b="1" dirty="0">
                <a:solidFill>
                  <a:schemeClr val="accent3">
                    <a:lumMod val="75000"/>
                  </a:schemeClr>
                </a:solidFill>
              </a:rPr>
              <a:t>of shock </a:t>
            </a:r>
            <a:r>
              <a:rPr lang="en-US" b="1" dirty="0"/>
              <a:t>(pallor, cold peripheries, tachycardia and low blood pressure)</a:t>
            </a:r>
          </a:p>
          <a:p>
            <a:pPr marL="274320" indent="-274320">
              <a:buFont typeface="Wingdings 2"/>
              <a:buChar char=""/>
              <a:defRPr/>
            </a:pPr>
            <a:r>
              <a:rPr lang="en-US" b="1" dirty="0">
                <a:solidFill>
                  <a:schemeClr val="accent3">
                    <a:lumMod val="75000"/>
                  </a:schemeClr>
                </a:solidFill>
              </a:rPr>
              <a:t>Endoscopic diagnosis</a:t>
            </a:r>
            <a:r>
              <a:rPr lang="en-US" b="1" dirty="0"/>
              <a:t>, </a:t>
            </a:r>
            <a:r>
              <a:rPr lang="en-US" b="1" dirty="0" err="1"/>
              <a:t>e.g</a:t>
            </a:r>
            <a:r>
              <a:rPr lang="en-US" b="1" dirty="0"/>
              <a:t> ulcer with active bleeding or endoscopic stigmata of recent bleeding</a:t>
            </a:r>
          </a:p>
          <a:p>
            <a:pPr marL="274320" indent="-274320">
              <a:buFont typeface="Wingdings 2"/>
              <a:buChar char=""/>
              <a:defRPr/>
            </a:pPr>
            <a:r>
              <a:rPr lang="en-US" b="1" dirty="0"/>
              <a:t>Clinical signs of </a:t>
            </a:r>
            <a:r>
              <a:rPr lang="en-US" b="1" dirty="0">
                <a:solidFill>
                  <a:schemeClr val="accent3">
                    <a:lumMod val="75000"/>
                  </a:schemeClr>
                </a:solidFill>
              </a:rPr>
              <a:t>chronic liver disease</a:t>
            </a:r>
            <a:endParaRPr lang="ar-JO" b="1" dirty="0">
              <a:solidFill>
                <a:schemeClr val="accent3">
                  <a:lumMod val="75000"/>
                </a:schemeClr>
              </a:solidFill>
            </a:endParaRPr>
          </a:p>
          <a:p>
            <a:endParaRPr lang="en-US" dirty="0"/>
          </a:p>
        </p:txBody>
      </p:sp>
    </p:spTree>
    <p:extLst>
      <p:ext uri="{BB962C8B-B14F-4D97-AF65-F5344CB8AC3E}">
        <p14:creationId xmlns:p14="http://schemas.microsoft.com/office/powerpoint/2010/main" val="63485633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8425" y="1108933"/>
            <a:ext cx="7886700" cy="4351338"/>
          </a:xfrm>
        </p:spPr>
        <p:txBody>
          <a:bodyPr>
            <a:normAutofit lnSpcReduction="10000"/>
          </a:bodyPr>
          <a:lstStyle/>
          <a:p>
            <a:pPr marL="0" indent="0">
              <a:buNone/>
            </a:pPr>
            <a:r>
              <a:rPr lang="en-US" sz="2800" b="1" dirty="0"/>
              <a:t>Predictors of failure of endoscopic </a:t>
            </a:r>
            <a:r>
              <a:rPr lang="en-US" sz="2800" b="1" dirty="0" smtClean="0"/>
              <a:t>treatment:</a:t>
            </a:r>
          </a:p>
          <a:p>
            <a:pPr marL="0" indent="0">
              <a:buNone/>
            </a:pPr>
            <a:r>
              <a:rPr lang="en-US" sz="2800" b="1" dirty="0" smtClean="0">
                <a:solidFill>
                  <a:schemeClr val="accent1">
                    <a:lumMod val="60000"/>
                    <a:lumOff val="40000"/>
                  </a:schemeClr>
                </a:solidFill>
              </a:rPr>
              <a:t>1.</a:t>
            </a:r>
            <a:r>
              <a:rPr lang="en-US" b="1" dirty="0" smtClean="0">
                <a:solidFill>
                  <a:schemeClr val="accent1">
                    <a:lumMod val="60000"/>
                    <a:lumOff val="40000"/>
                  </a:schemeClr>
                </a:solidFill>
              </a:rPr>
              <a:t>History </a:t>
            </a:r>
            <a:r>
              <a:rPr lang="en-US" b="1" dirty="0">
                <a:solidFill>
                  <a:schemeClr val="accent1">
                    <a:lumMod val="60000"/>
                    <a:lumOff val="40000"/>
                  </a:schemeClr>
                </a:solidFill>
              </a:rPr>
              <a:t>of peptic ulcer disease </a:t>
            </a:r>
          </a:p>
          <a:p>
            <a:pPr marL="0" indent="0">
              <a:buNone/>
            </a:pPr>
            <a:r>
              <a:rPr lang="en-US" b="1" dirty="0">
                <a:solidFill>
                  <a:schemeClr val="accent1">
                    <a:lumMod val="60000"/>
                    <a:lumOff val="40000"/>
                  </a:schemeClr>
                </a:solidFill>
              </a:rPr>
              <a:t>2. Previous ulcer bleeding </a:t>
            </a:r>
          </a:p>
          <a:p>
            <a:pPr marL="0" indent="0">
              <a:buNone/>
            </a:pPr>
            <a:r>
              <a:rPr lang="en-US" b="1" dirty="0">
                <a:solidFill>
                  <a:schemeClr val="accent1">
                    <a:lumMod val="60000"/>
                    <a:lumOff val="40000"/>
                  </a:schemeClr>
                </a:solidFill>
              </a:rPr>
              <a:t>3. Presence of shock at presentation </a:t>
            </a:r>
          </a:p>
          <a:p>
            <a:pPr marL="0" indent="0">
              <a:buNone/>
            </a:pPr>
            <a:r>
              <a:rPr lang="en-US" b="1" dirty="0">
                <a:solidFill>
                  <a:schemeClr val="accent1">
                    <a:lumMod val="60000"/>
                    <a:lumOff val="40000"/>
                  </a:schemeClr>
                </a:solidFill>
              </a:rPr>
              <a:t>4. Active bleeding during endoscopy </a:t>
            </a:r>
          </a:p>
          <a:p>
            <a:pPr marL="0" indent="0">
              <a:buNone/>
            </a:pPr>
            <a:r>
              <a:rPr lang="en-US" b="1" dirty="0">
                <a:solidFill>
                  <a:schemeClr val="accent1">
                    <a:lumMod val="60000"/>
                    <a:lumOff val="40000"/>
                  </a:schemeClr>
                </a:solidFill>
              </a:rPr>
              <a:t>5. Large ulcers ( &gt;2cm in diameter )</a:t>
            </a:r>
          </a:p>
          <a:p>
            <a:pPr marL="0" indent="0">
              <a:buNone/>
            </a:pPr>
            <a:r>
              <a:rPr lang="en-US" b="1" dirty="0">
                <a:solidFill>
                  <a:schemeClr val="accent1">
                    <a:lumMod val="60000"/>
                    <a:lumOff val="40000"/>
                  </a:schemeClr>
                </a:solidFill>
              </a:rPr>
              <a:t>6. Large underlying bleeding vessel ( 2mm in diameter ) </a:t>
            </a:r>
          </a:p>
          <a:p>
            <a:pPr marL="0" indent="0">
              <a:buNone/>
            </a:pPr>
            <a:r>
              <a:rPr lang="en-US" b="1" dirty="0">
                <a:solidFill>
                  <a:schemeClr val="accent1">
                    <a:lumMod val="60000"/>
                    <a:lumOff val="40000"/>
                  </a:schemeClr>
                </a:solidFill>
              </a:rPr>
              <a:t>7. Ulcers located on the lesser curvature , posterior or superior duodenal </a:t>
            </a:r>
            <a:r>
              <a:rPr lang="en-US" b="1" dirty="0" smtClean="0">
                <a:solidFill>
                  <a:schemeClr val="accent1">
                    <a:lumMod val="60000"/>
                    <a:lumOff val="40000"/>
                  </a:schemeClr>
                </a:solidFill>
              </a:rPr>
              <a:t>bulb </a:t>
            </a:r>
            <a:r>
              <a:rPr lang="en-US" b="1" dirty="0">
                <a:solidFill>
                  <a:schemeClr val="accent1">
                    <a:lumMod val="60000"/>
                    <a:lumOff val="40000"/>
                  </a:schemeClr>
                </a:solidFill>
              </a:rPr>
              <a:t>. </a:t>
            </a:r>
          </a:p>
          <a:p>
            <a:pPr marL="0" indent="0">
              <a:buNone/>
            </a:pPr>
            <a:endParaRPr lang="en-US" dirty="0" smtClean="0"/>
          </a:p>
        </p:txBody>
      </p:sp>
    </p:spTree>
    <p:extLst>
      <p:ext uri="{BB962C8B-B14F-4D97-AF65-F5344CB8AC3E}">
        <p14:creationId xmlns:p14="http://schemas.microsoft.com/office/powerpoint/2010/main" val="11620117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143000"/>
            <a:ext cx="7886700" cy="4351338"/>
          </a:xfrm>
        </p:spPr>
        <p:txBody>
          <a:bodyPr/>
          <a:lstStyle/>
          <a:p>
            <a:pPr marL="0" indent="0">
              <a:buNone/>
            </a:pPr>
            <a:endParaRPr lang="en-US" dirty="0" smtClean="0"/>
          </a:p>
          <a:p>
            <a:pPr marL="0" indent="0">
              <a:buNone/>
            </a:pPr>
            <a:r>
              <a:rPr lang="en-US" b="1" dirty="0">
                <a:solidFill>
                  <a:schemeClr val="accent1">
                    <a:lumMod val="60000"/>
                    <a:lumOff val="40000"/>
                  </a:schemeClr>
                </a:solidFill>
              </a:rPr>
              <a:t>When should endoscopy be repeated ?</a:t>
            </a:r>
          </a:p>
          <a:p>
            <a:pPr marL="0" indent="0">
              <a:buNone/>
            </a:pPr>
            <a:r>
              <a:rPr lang="en-US" b="1" dirty="0"/>
              <a:t>It is considered on recurrent bleeding or if there is uncertainty regarding the effectiveness of hemostasis during the initial treatment  . </a:t>
            </a:r>
          </a:p>
          <a:p>
            <a:pPr marL="0" indent="0">
              <a:buNone/>
            </a:pPr>
            <a:r>
              <a:rPr lang="en-US" b="1" dirty="0"/>
              <a:t>Planned second-looked endoscopy that is performed within 24 hours after initial endoscopic therapy is generally not recommended </a:t>
            </a:r>
            <a:r>
              <a:rPr lang="en-US" dirty="0"/>
              <a:t>. </a:t>
            </a:r>
          </a:p>
          <a:p>
            <a:pPr marL="0" indent="0">
              <a:buNone/>
            </a:pPr>
            <a:endParaRPr lang="en-US" dirty="0"/>
          </a:p>
        </p:txBody>
      </p:sp>
    </p:spTree>
    <p:extLst>
      <p:ext uri="{BB962C8B-B14F-4D97-AF65-F5344CB8AC3E}">
        <p14:creationId xmlns:p14="http://schemas.microsoft.com/office/powerpoint/2010/main" val="20980740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09600"/>
            <a:ext cx="7162800" cy="5410200"/>
          </a:xfrm>
        </p:spPr>
        <p:txBody>
          <a:bodyPr>
            <a:noAutofit/>
          </a:bodyPr>
          <a:lstStyle/>
          <a:p>
            <a:pPr marL="0" indent="0" algn="ctr">
              <a:buNone/>
            </a:pPr>
            <a:r>
              <a:rPr lang="en-US" sz="2400" b="1" dirty="0" smtClean="0">
                <a:solidFill>
                  <a:schemeClr val="accent1">
                    <a:lumMod val="60000"/>
                    <a:lumOff val="40000"/>
                  </a:schemeClr>
                </a:solidFill>
              </a:rPr>
              <a:t>Surgery</a:t>
            </a:r>
          </a:p>
          <a:p>
            <a:pPr marL="0" indent="0">
              <a:buNone/>
            </a:pPr>
            <a:r>
              <a:rPr lang="en-US" sz="1600" b="1" dirty="0" smtClean="0"/>
              <a:t>The </a:t>
            </a:r>
            <a:r>
              <a:rPr lang="en-US" sz="1600" b="1" dirty="0"/>
              <a:t>decision for surgery should be made early in the first 48-72 hours as the results of the late surgery are poor with high mortality . </a:t>
            </a:r>
          </a:p>
          <a:p>
            <a:pPr marL="0" indent="0">
              <a:buNone/>
            </a:pPr>
            <a:r>
              <a:rPr lang="en-US" sz="1400" b="1" dirty="0"/>
              <a:t>*Patient should have more than one IV line open and running . </a:t>
            </a:r>
          </a:p>
          <a:p>
            <a:pPr marL="0" indent="0">
              <a:buNone/>
            </a:pPr>
            <a:r>
              <a:rPr lang="en-US" sz="1400" b="1" dirty="0"/>
              <a:t>Indications : </a:t>
            </a:r>
          </a:p>
          <a:p>
            <a:pPr marL="0" indent="0">
              <a:buNone/>
            </a:pPr>
            <a:r>
              <a:rPr lang="en-US" sz="1400" b="1" dirty="0" smtClean="0">
                <a:solidFill>
                  <a:srgbClr val="FF0000"/>
                </a:solidFill>
              </a:rPr>
              <a:t>A. Absolute </a:t>
            </a:r>
            <a:r>
              <a:rPr lang="en-US" sz="1400" b="1" dirty="0">
                <a:solidFill>
                  <a:srgbClr val="FF0000"/>
                </a:solidFill>
              </a:rPr>
              <a:t>indications </a:t>
            </a:r>
            <a:r>
              <a:rPr lang="en-US" sz="1400" b="1" dirty="0" smtClean="0">
                <a:solidFill>
                  <a:srgbClr val="FF0000"/>
                </a:solidFill>
              </a:rPr>
              <a:t>:</a:t>
            </a:r>
            <a:endParaRPr lang="en-US" sz="1400" b="1" dirty="0">
              <a:solidFill>
                <a:srgbClr val="FF0000"/>
              </a:solidFill>
            </a:endParaRPr>
          </a:p>
          <a:p>
            <a:pPr marL="342900" indent="-342900">
              <a:buFont typeface="+mj-lt"/>
              <a:buAutoNum type="arabicPeriod"/>
            </a:pPr>
            <a:r>
              <a:rPr lang="en-US" sz="1400" b="1" dirty="0"/>
              <a:t>Patient under adequate medical therapy and bleeds </a:t>
            </a:r>
          </a:p>
          <a:p>
            <a:pPr marL="342900" indent="-342900">
              <a:buFont typeface="+mj-lt"/>
              <a:buAutoNum type="arabicPeriod"/>
            </a:pPr>
            <a:r>
              <a:rPr lang="en-US" sz="1400" b="1" dirty="0"/>
              <a:t>Severe bleeding from the start of about 2L or more ( &gt;4 units of blood needed for correction )</a:t>
            </a:r>
          </a:p>
          <a:p>
            <a:pPr marL="342900" indent="-342900">
              <a:buFont typeface="+mj-lt"/>
              <a:buAutoNum type="arabicPeriod"/>
            </a:pPr>
            <a:r>
              <a:rPr lang="en-US" sz="1400" b="1" dirty="0"/>
              <a:t>Continuous bleeding ( as evidenced by the need to transfuse 1000 ml of blood /day to maintain stability )</a:t>
            </a:r>
          </a:p>
          <a:p>
            <a:pPr marL="342900" indent="-342900">
              <a:buFont typeface="+mj-lt"/>
              <a:buAutoNum type="arabicPeriod"/>
            </a:pPr>
            <a:r>
              <a:rPr lang="en-US" sz="1400" b="1" dirty="0"/>
              <a:t>If bleeding recurs while patient is in the hospital  </a:t>
            </a:r>
          </a:p>
          <a:p>
            <a:pPr marL="0" indent="0">
              <a:buNone/>
            </a:pPr>
            <a:r>
              <a:rPr lang="en-US" sz="1400" b="1" dirty="0"/>
              <a:t> </a:t>
            </a:r>
          </a:p>
          <a:p>
            <a:pPr marL="0" indent="0">
              <a:buNone/>
            </a:pPr>
            <a:r>
              <a:rPr lang="en-US" sz="1400" b="1" dirty="0">
                <a:solidFill>
                  <a:srgbClr val="FF0000"/>
                </a:solidFill>
              </a:rPr>
              <a:t>B. Relative indications : </a:t>
            </a:r>
          </a:p>
          <a:p>
            <a:pPr marL="342900" indent="-342900">
              <a:buFont typeface="+mj-lt"/>
              <a:buAutoNum type="arabicPeriod"/>
            </a:pPr>
            <a:r>
              <a:rPr lang="en-US" sz="1400" b="1" dirty="0"/>
              <a:t>Old patient due atherosclerosis </a:t>
            </a:r>
          </a:p>
          <a:p>
            <a:pPr marL="342900" indent="-342900">
              <a:buFont typeface="+mj-lt"/>
              <a:buAutoNum type="arabicPeriod"/>
            </a:pPr>
            <a:r>
              <a:rPr lang="en-US" sz="1400" b="1" dirty="0"/>
              <a:t>Associated with serious diseases ( the risk of surgery is far less than the risk of bleeding )</a:t>
            </a:r>
          </a:p>
          <a:p>
            <a:pPr marL="342900" indent="-342900">
              <a:buFont typeface="+mj-lt"/>
              <a:buAutoNum type="arabicPeriod"/>
            </a:pPr>
            <a:r>
              <a:rPr lang="en-US" sz="1400" b="1" dirty="0"/>
              <a:t>Long history of ulcer disease</a:t>
            </a:r>
            <a:endParaRPr lang="en-US" sz="1400" b="1" dirty="0" smtClean="0"/>
          </a:p>
          <a:p>
            <a:pPr marL="0" indent="0">
              <a:buNone/>
            </a:pPr>
            <a:r>
              <a:rPr lang="en-US" sz="1400" b="1" dirty="0" smtClean="0">
                <a:solidFill>
                  <a:schemeClr val="accent1">
                    <a:lumMod val="60000"/>
                    <a:lumOff val="40000"/>
                  </a:schemeClr>
                </a:solidFill>
              </a:rPr>
              <a:t>. </a:t>
            </a:r>
            <a:endParaRPr lang="en-US" sz="1400" dirty="0"/>
          </a:p>
        </p:txBody>
      </p:sp>
    </p:spTree>
    <p:extLst>
      <p:ext uri="{BB962C8B-B14F-4D97-AF65-F5344CB8AC3E}">
        <p14:creationId xmlns:p14="http://schemas.microsoft.com/office/powerpoint/2010/main" val="3477958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914400"/>
            <a:ext cx="6711654" cy="4195481"/>
          </a:xfrm>
        </p:spPr>
        <p:txBody>
          <a:bodyPr/>
          <a:lstStyle/>
          <a:p>
            <a:pPr marL="0" indent="0">
              <a:buNone/>
            </a:pPr>
            <a:r>
              <a:rPr lang="en-US" sz="2400" b="1" dirty="0"/>
              <a:t>The preferred operative approach to a peptic ulcer will depend on the </a:t>
            </a:r>
            <a:r>
              <a:rPr lang="en-US" sz="2400" b="1" dirty="0">
                <a:solidFill>
                  <a:srgbClr val="FF0000"/>
                </a:solidFill>
              </a:rPr>
              <a:t>location</a:t>
            </a:r>
            <a:r>
              <a:rPr lang="en-US" sz="2400" b="1" dirty="0"/>
              <a:t> of the ulcer, and for this reason it is important for the surgeon caring for the patient to be present during upper GI endoscopy to obtain precise information on the location of the ulcer.</a:t>
            </a:r>
          </a:p>
          <a:p>
            <a:endParaRPr lang="en-US" dirty="0"/>
          </a:p>
        </p:txBody>
      </p:sp>
    </p:spTree>
    <p:extLst>
      <p:ext uri="{BB962C8B-B14F-4D97-AF65-F5344CB8AC3E}">
        <p14:creationId xmlns:p14="http://schemas.microsoft.com/office/powerpoint/2010/main" val="686637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7886700" cy="4951584"/>
          </a:xfrm>
        </p:spPr>
        <p:txBody>
          <a:bodyPr>
            <a:normAutofit/>
          </a:bodyPr>
          <a:lstStyle/>
          <a:p>
            <a:pPr marL="0" indent="0">
              <a:buNone/>
            </a:pPr>
            <a:r>
              <a:rPr lang="en-US" b="1" dirty="0" smtClean="0">
                <a:solidFill>
                  <a:srgbClr val="FF0000"/>
                </a:solidFill>
              </a:rPr>
              <a:t>1.Bleeding </a:t>
            </a:r>
            <a:r>
              <a:rPr lang="en-US" b="1" dirty="0">
                <a:solidFill>
                  <a:srgbClr val="FF0000"/>
                </a:solidFill>
              </a:rPr>
              <a:t>gastric ulcer : is generally the excision of the ulcer and repair of the gastric defect . Excision or biopsy of the ulcer is important, as 4–5% of benign appearing ulcers are actually malignant </a:t>
            </a:r>
            <a:r>
              <a:rPr lang="en-US" b="1" dirty="0" smtClean="0">
                <a:solidFill>
                  <a:srgbClr val="FF0000"/>
                </a:solidFill>
              </a:rPr>
              <a:t>ulcers</a:t>
            </a:r>
            <a:endParaRPr lang="en-US" b="1" dirty="0">
              <a:solidFill>
                <a:srgbClr val="FF0000"/>
              </a:solidFill>
            </a:endParaRPr>
          </a:p>
          <a:p>
            <a:pPr marL="0" indent="0">
              <a:buNone/>
            </a:pPr>
            <a:r>
              <a:rPr lang="en-US" dirty="0">
                <a:solidFill>
                  <a:schemeClr val="accent1">
                    <a:lumMod val="60000"/>
                    <a:lumOff val="40000"/>
                  </a:schemeClr>
                </a:solidFill>
              </a:rPr>
              <a:t> </a:t>
            </a:r>
            <a:r>
              <a:rPr lang="en-US" dirty="0" smtClean="0">
                <a:solidFill>
                  <a:schemeClr val="accent1">
                    <a:lumMod val="60000"/>
                    <a:lumOff val="40000"/>
                  </a:schemeClr>
                </a:solidFill>
              </a:rPr>
              <a:t>. </a:t>
            </a:r>
            <a:r>
              <a:rPr lang="en-US" dirty="0" smtClean="0"/>
              <a:t>For </a:t>
            </a:r>
            <a:r>
              <a:rPr lang="en-US" dirty="0"/>
              <a:t>ulcers along the </a:t>
            </a:r>
            <a:r>
              <a:rPr lang="en-US" b="1" dirty="0">
                <a:solidFill>
                  <a:srgbClr val="FF0000"/>
                </a:solidFill>
              </a:rPr>
              <a:t>greater</a:t>
            </a:r>
            <a:r>
              <a:rPr lang="en-US" b="1" dirty="0"/>
              <a:t> </a:t>
            </a:r>
            <a:r>
              <a:rPr lang="en-US" b="1" dirty="0">
                <a:solidFill>
                  <a:srgbClr val="FF0000"/>
                </a:solidFill>
              </a:rPr>
              <a:t>curvature</a:t>
            </a:r>
            <a:r>
              <a:rPr lang="en-US" b="1" dirty="0"/>
              <a:t> </a:t>
            </a:r>
            <a:r>
              <a:rPr lang="en-US" dirty="0"/>
              <a:t>of the stomach, </a:t>
            </a:r>
            <a:r>
              <a:rPr lang="en-US" b="1" dirty="0">
                <a:solidFill>
                  <a:srgbClr val="FF0000"/>
                </a:solidFill>
              </a:rPr>
              <a:t>antrum</a:t>
            </a:r>
            <a:r>
              <a:rPr lang="en-US" dirty="0"/>
              <a:t> or </a:t>
            </a:r>
            <a:r>
              <a:rPr lang="en-US" b="1" dirty="0">
                <a:solidFill>
                  <a:srgbClr val="FF0000"/>
                </a:solidFill>
              </a:rPr>
              <a:t>body</a:t>
            </a:r>
            <a:r>
              <a:rPr lang="en-US" dirty="0"/>
              <a:t> of the stomach wedge excision of the ulcer and closure of the resulting defect can easily be achieved in most cases without causing significant deformation of the </a:t>
            </a:r>
            <a:r>
              <a:rPr lang="en-US" dirty="0" smtClean="0"/>
              <a:t>stomach. </a:t>
            </a:r>
          </a:p>
          <a:p>
            <a:pPr marL="0" indent="0">
              <a:buNone/>
            </a:pPr>
            <a:r>
              <a:rPr lang="en-US" dirty="0" smtClean="0">
                <a:solidFill>
                  <a:schemeClr val="accent1">
                    <a:lumMod val="60000"/>
                    <a:lumOff val="40000"/>
                  </a:schemeClr>
                </a:solidFill>
              </a:rPr>
              <a:t>.</a:t>
            </a:r>
            <a:r>
              <a:rPr lang="en-US" dirty="0" smtClean="0"/>
              <a:t> For ulcers in </a:t>
            </a:r>
            <a:r>
              <a:rPr lang="en-US" b="1" dirty="0" smtClean="0">
                <a:solidFill>
                  <a:srgbClr val="FF0000"/>
                </a:solidFill>
              </a:rPr>
              <a:t>the lesser curvature </a:t>
            </a:r>
            <a:r>
              <a:rPr lang="en-US" dirty="0" smtClean="0"/>
              <a:t>, due to the rich arcades of the left gastric artery , wedge excision would leave a stomach deformation with increased incidence of gastric volvulus and luminal obstruction . So distal gastrectomy with Bilroth</a:t>
            </a:r>
            <a:r>
              <a:rPr lang="en-US" dirty="0"/>
              <a:t> </a:t>
            </a:r>
            <a:r>
              <a:rPr lang="en-US" dirty="0" smtClean="0"/>
              <a:t>I or Bilroth II as a reconstruction surgery to resume GI continuity . </a:t>
            </a:r>
          </a:p>
          <a:p>
            <a:pPr marL="0" indent="0">
              <a:buNone/>
            </a:pPr>
            <a:endParaRPr lang="en-US" dirty="0" smtClean="0"/>
          </a:p>
          <a:p>
            <a:pPr marL="0" indent="0">
              <a:buNone/>
            </a:pPr>
            <a:endParaRPr lang="en-US" b="1" dirty="0">
              <a:solidFill>
                <a:srgbClr val="FF0000"/>
              </a:solidFill>
            </a:endParaRPr>
          </a:p>
          <a:p>
            <a:pPr marL="0" indent="0">
              <a:buNone/>
            </a:pPr>
            <a:endParaRPr lang="en-US" dirty="0"/>
          </a:p>
        </p:txBody>
      </p:sp>
    </p:spTree>
    <p:extLst>
      <p:ext uri="{BB962C8B-B14F-4D97-AF65-F5344CB8AC3E}">
        <p14:creationId xmlns:p14="http://schemas.microsoft.com/office/powerpoint/2010/main" val="23207933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81711"/>
            <a:ext cx="7886700" cy="6276289"/>
          </a:xfrm>
        </p:spPr>
        <p:txBody>
          <a:bodyPr>
            <a:normAutofit/>
          </a:bodyPr>
          <a:lstStyle/>
          <a:p>
            <a:pPr marL="0" indent="0">
              <a:buNone/>
            </a:pPr>
            <a:r>
              <a:rPr lang="en-US" dirty="0" smtClean="0">
                <a:solidFill>
                  <a:schemeClr val="accent4"/>
                </a:solidFill>
              </a:rPr>
              <a:t> </a:t>
            </a:r>
            <a:r>
              <a:rPr lang="en-US" sz="2400" b="1" dirty="0">
                <a:solidFill>
                  <a:srgbClr val="FF0000"/>
                </a:solidFill>
              </a:rPr>
              <a:t>2.Bleeding duodenal ulcer </a:t>
            </a:r>
          </a:p>
          <a:p>
            <a:pPr marL="0" indent="0">
              <a:buNone/>
            </a:pPr>
            <a:r>
              <a:rPr lang="en-US" sz="2400" dirty="0"/>
              <a:t> </a:t>
            </a:r>
            <a:r>
              <a:rPr lang="en-US" dirty="0"/>
              <a:t>D</a:t>
            </a:r>
            <a:r>
              <a:rPr lang="en-US" dirty="0" smtClean="0"/>
              <a:t>issection </a:t>
            </a:r>
            <a:r>
              <a:rPr lang="en-US" dirty="0"/>
              <a:t>is carried out to expose the pylorus and first part of the duodenum. </a:t>
            </a:r>
            <a:r>
              <a:rPr lang="en-US" b="1" dirty="0">
                <a:solidFill>
                  <a:srgbClr val="FF0000"/>
                </a:solidFill>
              </a:rPr>
              <a:t>An anterior longitudinal duodenotomy </a:t>
            </a:r>
            <a:r>
              <a:rPr lang="en-US" dirty="0"/>
              <a:t>is made extending </a:t>
            </a:r>
            <a:r>
              <a:rPr lang="en-US" dirty="0" smtClean="0"/>
              <a:t>through </a:t>
            </a:r>
            <a:r>
              <a:rPr lang="en-US" dirty="0"/>
              <a:t>the pyloric channel to the distal stomach. Bleeding from the GDA complex is controlled with a </a:t>
            </a:r>
            <a:r>
              <a:rPr lang="en-US" b="1" dirty="0">
                <a:solidFill>
                  <a:srgbClr val="FF0000"/>
                </a:solidFill>
              </a:rPr>
              <a:t>three-vessel ligation technique</a:t>
            </a:r>
            <a:r>
              <a:rPr lang="en-US" dirty="0" smtClean="0"/>
              <a:t>.. </a:t>
            </a:r>
            <a:r>
              <a:rPr lang="en-US" dirty="0"/>
              <a:t>A </a:t>
            </a:r>
            <a:r>
              <a:rPr lang="en-US" b="1" dirty="0" smtClean="0">
                <a:solidFill>
                  <a:srgbClr val="FF0000"/>
                </a:solidFill>
              </a:rPr>
              <a:t>Heineke Mikulicz </a:t>
            </a:r>
            <a:r>
              <a:rPr lang="en-US" b="1" dirty="0">
                <a:solidFill>
                  <a:srgbClr val="FF0000"/>
                </a:solidFill>
              </a:rPr>
              <a:t>closure</a:t>
            </a:r>
            <a:r>
              <a:rPr lang="en-US" dirty="0"/>
              <a:t> of the duodenotomy is then performed by closing the horizontal incision in a vertical </a:t>
            </a:r>
            <a:r>
              <a:rPr lang="en-US" dirty="0" smtClean="0"/>
              <a:t>fashion and </a:t>
            </a:r>
            <a:r>
              <a:rPr lang="en-US" dirty="0" err="1" smtClean="0"/>
              <a:t>truncal</a:t>
            </a:r>
            <a:r>
              <a:rPr lang="en-US" dirty="0" smtClean="0"/>
              <a:t> </a:t>
            </a:r>
            <a:r>
              <a:rPr lang="en-US" dirty="0" err="1" smtClean="0"/>
              <a:t>vagotomy</a:t>
            </a:r>
            <a:r>
              <a:rPr lang="en-US" dirty="0" smtClean="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9200" y="4419600"/>
            <a:ext cx="3886200" cy="2211353"/>
          </a:xfrm>
          <a:prstGeom prst="rect">
            <a:avLst/>
          </a:prstGeom>
        </p:spPr>
      </p:pic>
      <p:pic>
        <p:nvPicPr>
          <p:cNvPr id="5" name="Content Placeholder 3"/>
          <p:cNvPicPr>
            <a:picLocks noChangeAspect="1"/>
          </p:cNvPicPr>
          <p:nvPr/>
        </p:nvPicPr>
        <p:blipFill>
          <a:blip r:embed="rId3"/>
          <a:stretch>
            <a:fillRect/>
          </a:stretch>
        </p:blipFill>
        <p:spPr>
          <a:xfrm>
            <a:off x="152400" y="4419600"/>
            <a:ext cx="4648200" cy="2333625"/>
          </a:xfrm>
          <a:prstGeom prst="rect">
            <a:avLst/>
          </a:prstGeom>
        </p:spPr>
      </p:pic>
    </p:spTree>
    <p:extLst>
      <p:ext uri="{BB962C8B-B14F-4D97-AF65-F5344CB8AC3E}">
        <p14:creationId xmlns:p14="http://schemas.microsoft.com/office/powerpoint/2010/main" val="36186453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304800"/>
            <a:ext cx="6711654" cy="5334006"/>
          </a:xfrm>
        </p:spPr>
        <p:txBody>
          <a:bodyPr>
            <a:normAutofit lnSpcReduction="10000"/>
          </a:bodyPr>
          <a:lstStyle/>
          <a:p>
            <a:pPr marL="0" indent="0" algn="ctr">
              <a:buNone/>
            </a:pPr>
            <a:r>
              <a:rPr lang="en-US" sz="2800" b="1" dirty="0">
                <a:solidFill>
                  <a:schemeClr val="accent1">
                    <a:lumMod val="60000"/>
                    <a:lumOff val="40000"/>
                  </a:schemeClr>
                </a:solidFill>
              </a:rPr>
              <a:t>Interventional Radiology </a:t>
            </a:r>
          </a:p>
          <a:p>
            <a:pPr marL="0" indent="0">
              <a:buNone/>
            </a:pPr>
            <a:r>
              <a:rPr lang="en-US" sz="2800" dirty="0"/>
              <a:t>Angiography </a:t>
            </a:r>
            <a:r>
              <a:rPr lang="en-US" sz="2800" dirty="0" smtClean="0"/>
              <a:t>( can be diagnostic and therapeutic ) with </a:t>
            </a:r>
            <a:r>
              <a:rPr lang="en-US" sz="2800" dirty="0"/>
              <a:t>transcatheter embolization is reserved for patients in whom </a:t>
            </a:r>
            <a:r>
              <a:rPr lang="en-US" sz="2800" dirty="0">
                <a:solidFill>
                  <a:srgbClr val="FF0000"/>
                </a:solidFill>
              </a:rPr>
              <a:t>endoscopic therapy has failed , especially if such patients are high risk surgical candidates . </a:t>
            </a:r>
          </a:p>
          <a:p>
            <a:pPr marL="0" indent="0">
              <a:buNone/>
            </a:pPr>
            <a:r>
              <a:rPr lang="en-US" sz="2800" dirty="0"/>
              <a:t>Primary rates of technical success range from 52% to 94%  , with recurrent bleeding requiring repeated embolization procedures in approximately 10% of patients .</a:t>
            </a:r>
          </a:p>
          <a:p>
            <a:pPr marL="0" indent="0">
              <a:buNone/>
            </a:pPr>
            <a:endParaRPr lang="en-US" sz="2800" dirty="0"/>
          </a:p>
        </p:txBody>
      </p:sp>
    </p:spTree>
    <p:extLst>
      <p:ext uri="{BB962C8B-B14F-4D97-AF65-F5344CB8AC3E}">
        <p14:creationId xmlns:p14="http://schemas.microsoft.com/office/powerpoint/2010/main" val="306790740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19200" y="609600"/>
            <a:ext cx="6324600" cy="4805362"/>
          </a:xfrm>
        </p:spPr>
      </p:pic>
    </p:spTree>
    <p:extLst>
      <p:ext uri="{BB962C8B-B14F-4D97-AF65-F5344CB8AC3E}">
        <p14:creationId xmlns:p14="http://schemas.microsoft.com/office/powerpoint/2010/main" val="2091591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2438400"/>
            <a:ext cx="7620000" cy="2492990"/>
          </a:xfrm>
          <a:prstGeom prst="rect">
            <a:avLst/>
          </a:prstGeom>
        </p:spPr>
        <p:txBody>
          <a:bodyPr wrap="square">
            <a:spAutoFit/>
          </a:bodyPr>
          <a:lstStyle/>
          <a:p>
            <a:r>
              <a:rPr lang="en-US" sz="2000" dirty="0">
                <a:solidFill>
                  <a:srgbClr val="FF0000"/>
                </a:solidFill>
              </a:rPr>
              <a:t>Reference :</a:t>
            </a:r>
            <a:r>
              <a:rPr lang="en-US" sz="2000" dirty="0"/>
              <a:t> </a:t>
            </a:r>
            <a:br>
              <a:rPr lang="en-US" sz="2000" dirty="0"/>
            </a:br>
            <a:r>
              <a:rPr lang="en-US" sz="2000" dirty="0"/>
              <a:t>.The New England Journal of Medicine,</a:t>
            </a:r>
            <a:br>
              <a:rPr lang="en-US" sz="2000" dirty="0"/>
            </a:br>
            <a:r>
              <a:rPr lang="en-US" sz="2000" dirty="0"/>
              <a:t>.Endoscopy Campus Magazine ,</a:t>
            </a:r>
            <a:br>
              <a:rPr lang="en-US" sz="2000" dirty="0"/>
            </a:br>
            <a:r>
              <a:rPr lang="en-US" sz="2000" dirty="0"/>
              <a:t>.Johns Hopkins Gastroenterology and Hepatology department </a:t>
            </a:r>
            <a:br>
              <a:rPr lang="en-US" sz="2000" dirty="0"/>
            </a:br>
            <a:r>
              <a:rPr lang="en-US" sz="2000" dirty="0"/>
              <a:t/>
            </a:r>
            <a:br>
              <a:rPr lang="en-US" sz="2000" dirty="0"/>
            </a:br>
            <a:r>
              <a:rPr lang="en-US" dirty="0"/>
              <a:t/>
            </a:r>
            <a:br>
              <a:rPr lang="en-US" dirty="0"/>
            </a:br>
            <a:r>
              <a:rPr lang="en-US" b="1" dirty="0"/>
              <a:t>Done by : Rahaf Qubelat </a:t>
            </a:r>
          </a:p>
        </p:txBody>
      </p:sp>
    </p:spTree>
    <p:extLst>
      <p:ext uri="{BB962C8B-B14F-4D97-AF65-F5344CB8AC3E}">
        <p14:creationId xmlns:p14="http://schemas.microsoft.com/office/powerpoint/2010/main" val="272497596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5468" y="457200"/>
            <a:ext cx="8281987" cy="2530475"/>
          </a:xfrm>
        </p:spPr>
        <p:txBody>
          <a:bodyPr>
            <a:normAutofit/>
            <a:scene3d>
              <a:camera prst="orthographicFront"/>
              <a:lightRig rig="threePt" dir="t"/>
            </a:scene3d>
          </a:bodyPr>
          <a:lstStyle/>
          <a:p>
            <a:pPr algn="ctr"/>
            <a:r>
              <a:rPr lang="en-US" altLang="en-US" sz="8000" dirty="0">
                <a:solidFill>
                  <a:schemeClr val="bg1">
                    <a:lumMod val="75000"/>
                  </a:schemeClr>
                </a:solidFill>
                <a:effectLst>
                  <a:outerShdw blurRad="38100" dist="19050" dir="2700000" algn="tl" rotWithShape="0">
                    <a:schemeClr val="dk1">
                      <a:alpha val="40000"/>
                    </a:schemeClr>
                  </a:outerShdw>
                </a:effectLst>
                <a:latin typeface="AR JULIAN" panose="02000000000000000000" pitchFamily="2" charset="0"/>
                <a:ea typeface="PMingLiU-ExtB" panose="02020500000000000000" charset="-120"/>
                <a:sym typeface="+mn-ea"/>
              </a:rPr>
              <a:t>esophageal varices</a:t>
            </a:r>
          </a:p>
        </p:txBody>
      </p:sp>
      <p:sp>
        <p:nvSpPr>
          <p:cNvPr id="4" name="Slide Number Placeholder 3"/>
          <p:cNvSpPr>
            <a:spLocks noGrp="1"/>
          </p:cNvSpPr>
          <p:nvPr>
            <p:ph type="sldNum" sz="quarter" idx="12"/>
          </p:nvPr>
        </p:nvSpPr>
        <p:spPr/>
        <p:txBody>
          <a:bodyPr/>
          <a:lstStyle/>
          <a:p>
            <a:pPr>
              <a:defRPr/>
            </a:pPr>
            <a:fld id="{79B1B5F9-8C66-47EC-B941-828DEE6EB50C}" type="slidenum">
              <a:rPr/>
              <a:pPr>
                <a:defRPr/>
              </a:pPr>
              <a:t>59</a:t>
            </a:fld>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2971800"/>
            <a:ext cx="2828925" cy="2376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243262" y="5485255"/>
            <a:ext cx="5486400" cy="1200329"/>
          </a:xfrm>
          <a:prstGeom prst="rect">
            <a:avLst/>
          </a:prstGeom>
          <a:noFill/>
        </p:spPr>
        <p:txBody>
          <a:bodyPr wrap="square" rtlCol="0">
            <a:spAutoFit/>
          </a:bodyPr>
          <a:lstStyle/>
          <a:p>
            <a:pPr algn="ctr" fontAlgn="base">
              <a:spcBef>
                <a:spcPct val="0"/>
              </a:spcBef>
              <a:spcAft>
                <a:spcPct val="0"/>
              </a:spcAft>
            </a:pPr>
            <a:r>
              <a:rPr lang="en-US" sz="3600" b="1" dirty="0" smtClean="0">
                <a:solidFill>
                  <a:prstClr val="white">
                    <a:lumMod val="75000"/>
                  </a:prstClr>
                </a:solidFill>
                <a:latin typeface="AR CENA" panose="02000000000000000000" pitchFamily="2" charset="0"/>
                <a:cs typeface="Arial" panose="020B0604020202020204" pitchFamily="34" charset="0"/>
              </a:rPr>
              <a:t>Done by :  </a:t>
            </a:r>
          </a:p>
          <a:p>
            <a:pPr algn="ctr" fontAlgn="base">
              <a:spcBef>
                <a:spcPct val="0"/>
              </a:spcBef>
              <a:spcAft>
                <a:spcPct val="0"/>
              </a:spcAft>
            </a:pPr>
            <a:r>
              <a:rPr lang="en-US" sz="3600" b="1" dirty="0" smtClean="0">
                <a:solidFill>
                  <a:prstClr val="white">
                    <a:lumMod val="75000"/>
                  </a:prstClr>
                </a:solidFill>
                <a:latin typeface="AR CENA" panose="02000000000000000000" pitchFamily="2" charset="0"/>
                <a:cs typeface="Arial" panose="020B0604020202020204" pitchFamily="34" charset="0"/>
              </a:rPr>
              <a:t>DIMA  MAHER  RAHHAL </a:t>
            </a:r>
            <a:endParaRPr lang="en-US" sz="3600" b="1" dirty="0">
              <a:solidFill>
                <a:prstClr val="white">
                  <a:lumMod val="75000"/>
                </a:prstClr>
              </a:solidFill>
              <a:latin typeface="AR CENA" panose="02000000000000000000" pitchFamily="2" charset="0"/>
              <a:cs typeface="Arial" panose="020B0604020202020204" pitchFamily="34" charset="0"/>
            </a:endParaRPr>
          </a:p>
        </p:txBody>
      </p:sp>
    </p:spTree>
    <p:extLst>
      <p:ext uri="{BB962C8B-B14F-4D97-AF65-F5344CB8AC3E}">
        <p14:creationId xmlns:p14="http://schemas.microsoft.com/office/powerpoint/2010/main" val="189725156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1399032"/>
          </a:xfrm>
        </p:spPr>
        <p:txBody>
          <a:bodyPr>
            <a:normAutofit/>
          </a:bodyPr>
          <a:lstStyle/>
          <a:p>
            <a:pPr algn="ctr"/>
            <a:r>
              <a:rPr lang="en-US" sz="5400" b="1" dirty="0" smtClean="0"/>
              <a:t>LGIB </a:t>
            </a:r>
            <a:r>
              <a:rPr lang="en-US" sz="5400" b="1" dirty="0" err="1" smtClean="0"/>
              <a:t>vs</a:t>
            </a:r>
            <a:r>
              <a:rPr lang="en-US" sz="5400" b="1" dirty="0" smtClean="0"/>
              <a:t> UGIB </a:t>
            </a:r>
            <a:endParaRPr lang="en-US" sz="54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9144000" cy="5257800"/>
          </a:xfrm>
        </p:spPr>
      </p:pic>
    </p:spTree>
    <p:extLst>
      <p:ext uri="{BB962C8B-B14F-4D97-AF65-F5344CB8AC3E}">
        <p14:creationId xmlns:p14="http://schemas.microsoft.com/office/powerpoint/2010/main" val="169051618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239000" cy="1143000"/>
          </a:xfrm>
        </p:spPr>
        <p:txBody>
          <a:bodyPr>
            <a:normAutofit/>
          </a:bodyPr>
          <a:lstStyle/>
          <a:p>
            <a:r>
              <a:rPr lang="en-US" sz="4800" dirty="0" smtClean="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CONTENTS : </a:t>
            </a:r>
            <a:endParaRPr lang="en-US" sz="5400" dirty="0"/>
          </a:p>
        </p:txBody>
      </p:sp>
      <p:sp>
        <p:nvSpPr>
          <p:cNvPr id="3" name="Content Placeholder 2"/>
          <p:cNvSpPr>
            <a:spLocks noGrp="1"/>
          </p:cNvSpPr>
          <p:nvPr>
            <p:ph idx="1"/>
          </p:nvPr>
        </p:nvSpPr>
        <p:spPr>
          <a:xfrm>
            <a:off x="304800" y="1447800"/>
            <a:ext cx="8991600" cy="4846320"/>
          </a:xfrm>
        </p:spPr>
        <p:txBody>
          <a:bodyPr>
            <a:normAutofit/>
          </a:bodyPr>
          <a:lstStyle/>
          <a:p>
            <a:r>
              <a:rPr lang="en-US" dirty="0" smtClean="0">
                <a:latin typeface="Palatino Linotype" panose="02040502050505030304" pitchFamily="18" charset="0"/>
              </a:rPr>
              <a:t>ANATOMY </a:t>
            </a:r>
          </a:p>
          <a:p>
            <a:r>
              <a:rPr lang="en-US" dirty="0" smtClean="0">
                <a:latin typeface="Palatino Linotype" panose="02040502050505030304" pitchFamily="18" charset="0"/>
              </a:rPr>
              <a:t>DEFINATION </a:t>
            </a:r>
          </a:p>
          <a:p>
            <a:r>
              <a:rPr lang="en-US" dirty="0" smtClean="0">
                <a:latin typeface="Palatino Linotype" panose="02040502050505030304" pitchFamily="18" charset="0"/>
              </a:rPr>
              <a:t>ETIOLOGY </a:t>
            </a:r>
          </a:p>
          <a:p>
            <a:r>
              <a:rPr lang="en-US" dirty="0" smtClean="0">
                <a:latin typeface="Palatino Linotype" panose="02040502050505030304" pitchFamily="18" charset="0"/>
              </a:rPr>
              <a:t>RISK FACTOR </a:t>
            </a:r>
          </a:p>
          <a:p>
            <a:r>
              <a:rPr lang="en-US" dirty="0" smtClean="0">
                <a:latin typeface="Palatino Linotype" panose="02040502050505030304" pitchFamily="18" charset="0"/>
              </a:rPr>
              <a:t>CLINICAL  MANIFISTATION  </a:t>
            </a:r>
          </a:p>
          <a:p>
            <a:r>
              <a:rPr lang="en-US" dirty="0" smtClean="0">
                <a:latin typeface="Palatino Linotype" panose="02040502050505030304" pitchFamily="18" charset="0"/>
              </a:rPr>
              <a:t>DIAGNOSIS  EVALUATION </a:t>
            </a:r>
          </a:p>
          <a:p>
            <a:r>
              <a:rPr lang="en-US" dirty="0" smtClean="0">
                <a:latin typeface="Palatino Linotype" panose="02040502050505030304" pitchFamily="18" charset="0"/>
              </a:rPr>
              <a:t>MANAGEMENT </a:t>
            </a:r>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60</a:t>
            </a:fld>
            <a:endParaRPr lang="en-US">
              <a:solidFill>
                <a:srgbClr val="B13F9A"/>
              </a:solidFill>
            </a:endParaRPr>
          </a:p>
        </p:txBody>
      </p:sp>
    </p:spTree>
    <p:extLst>
      <p:ext uri="{BB962C8B-B14F-4D97-AF65-F5344CB8AC3E}">
        <p14:creationId xmlns:p14="http://schemas.microsoft.com/office/powerpoint/2010/main" val="19946715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229600" cy="582613"/>
          </a:xfrm>
        </p:spPr>
        <p:txBody>
          <a:bodyPr>
            <a:normAutofit fontScale="90000"/>
          </a:bodyPr>
          <a:lstStyle/>
          <a:p>
            <a:r>
              <a:rPr lang="en-US" sz="4400" dirty="0"/>
              <a:t>Anatomy of esophagus</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61</a:t>
            </a:fld>
            <a:endParaRPr lang="en-US">
              <a:solidFill>
                <a:srgbClr val="B13F9A"/>
              </a:solidFill>
            </a:endParaRPr>
          </a:p>
        </p:txBody>
      </p:sp>
      <p:sp>
        <p:nvSpPr>
          <p:cNvPr id="3" name="Content Placeholder 2"/>
          <p:cNvSpPr>
            <a:spLocks noGrp="1"/>
          </p:cNvSpPr>
          <p:nvPr>
            <p:ph idx="1"/>
          </p:nvPr>
        </p:nvSpPr>
        <p:spPr>
          <a:xfrm>
            <a:off x="0" y="1805214"/>
            <a:ext cx="4572000" cy="4062186"/>
          </a:xfrm>
        </p:spPr>
        <p:txBody>
          <a:bodyPr>
            <a:normAutofit/>
          </a:bodyPr>
          <a:lstStyle/>
          <a:p>
            <a:r>
              <a:rPr lang="en-US" sz="3200" b="1" dirty="0">
                <a:solidFill>
                  <a:schemeClr val="bg2">
                    <a:lumMod val="50000"/>
                  </a:schemeClr>
                </a:solidFill>
                <a:latin typeface="AR CENA" panose="02000000000000000000" pitchFamily="2" charset="0"/>
              </a:rPr>
              <a:t>The esophagus </a:t>
            </a:r>
            <a:r>
              <a:rPr lang="en-US" sz="3200" b="1" dirty="0" smtClean="0">
                <a:solidFill>
                  <a:schemeClr val="bg2">
                    <a:lumMod val="50000"/>
                  </a:schemeClr>
                </a:solidFill>
                <a:latin typeface="AR CENA" panose="02000000000000000000" pitchFamily="2" charset="0"/>
              </a:rPr>
              <a:t>is </a:t>
            </a:r>
            <a:r>
              <a:rPr lang="en-US" sz="3200" b="1" dirty="0">
                <a:solidFill>
                  <a:schemeClr val="bg2">
                    <a:lumMod val="50000"/>
                  </a:schemeClr>
                </a:solidFill>
                <a:latin typeface="AR CENA" panose="02000000000000000000" pitchFamily="2" charset="0"/>
              </a:rPr>
              <a:t>a 25 cm long fibromuscular tube extending from the pharynx (C6 level) to the stomach (T11 level).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762000"/>
            <a:ext cx="320765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2669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4" y="-3629"/>
            <a:ext cx="7543800" cy="1143000"/>
          </a:xfrm>
        </p:spPr>
        <p:txBody>
          <a:bodyPr>
            <a:normAutofit/>
          </a:bodyPr>
          <a:lstStyle/>
          <a:p>
            <a:r>
              <a:rPr lang="en-US" sz="6000" dirty="0" smtClean="0"/>
              <a:t>Part : </a:t>
            </a:r>
            <a:endParaRPr lang="en-US" sz="6000" dirty="0"/>
          </a:p>
        </p:txBody>
      </p:sp>
      <p:sp>
        <p:nvSpPr>
          <p:cNvPr id="3" name="Content Placeholder 2"/>
          <p:cNvSpPr>
            <a:spLocks noGrp="1"/>
          </p:cNvSpPr>
          <p:nvPr>
            <p:ph idx="1"/>
          </p:nvPr>
        </p:nvSpPr>
        <p:spPr>
          <a:xfrm>
            <a:off x="152400" y="1219200"/>
            <a:ext cx="7239000" cy="5303520"/>
          </a:xfrm>
        </p:spPr>
        <p:txBody>
          <a:bodyPr>
            <a:normAutofit fontScale="92500" lnSpcReduction="10000"/>
          </a:bodyPr>
          <a:lstStyle/>
          <a:p>
            <a:r>
              <a:rPr lang="en-US" dirty="0"/>
              <a:t>ESOPHAGUS is mainly studied in 3 parts:</a:t>
            </a:r>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buNone/>
            </a:pPr>
            <a:r>
              <a:rPr lang="en-US" dirty="0" smtClean="0"/>
              <a:t>  All </a:t>
            </a:r>
            <a:r>
              <a:rPr lang="en-US" dirty="0"/>
              <a:t>anatomical features, pathologies, surgical </a:t>
            </a:r>
            <a:r>
              <a:rPr lang="en-US" dirty="0" smtClean="0"/>
              <a:t>approach and </a:t>
            </a:r>
            <a:r>
              <a:rPr lang="en-US" dirty="0"/>
              <a:t>management options are specific to each </a:t>
            </a:r>
            <a:r>
              <a:rPr lang="en-US" dirty="0" smtClean="0"/>
              <a:t>of these parts.</a:t>
            </a:r>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62</a:t>
            </a:fld>
            <a:endParaRPr lang="en-US">
              <a:solidFill>
                <a:srgbClr val="B13F9A"/>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0" y="1828800"/>
            <a:ext cx="605166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94456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300481"/>
          </a:xfrm>
        </p:spPr>
        <p:txBody>
          <a:bodyPr>
            <a:noAutofit/>
          </a:bodyPr>
          <a:lstStyle/>
          <a:p>
            <a:r>
              <a:rPr lang="en-US" sz="6000" dirty="0" smtClean="0">
                <a:effectLst>
                  <a:outerShdw blurRad="38100" dist="38100" dir="2700000" algn="tl">
                    <a:srgbClr val="000000">
                      <a:alpha val="43137"/>
                    </a:srgbClr>
                  </a:outerShdw>
                </a:effectLst>
              </a:rPr>
              <a:t>Definition</a:t>
            </a:r>
            <a:r>
              <a:rPr lang="en-US" sz="4000" dirty="0" smtClean="0"/>
              <a:t>: </a:t>
            </a:r>
            <a:r>
              <a:rPr lang="en-US" sz="4000" dirty="0"/>
              <a:t/>
            </a:r>
            <a:br>
              <a:rPr lang="en-US" sz="4000" dirty="0"/>
            </a:br>
            <a:endParaRPr lang="en-US" sz="4000" dirty="0"/>
          </a:p>
        </p:txBody>
      </p:sp>
      <p:sp>
        <p:nvSpPr>
          <p:cNvPr id="3" name="Content Placeholder 2"/>
          <p:cNvSpPr>
            <a:spLocks noGrp="1"/>
          </p:cNvSpPr>
          <p:nvPr>
            <p:ph idx="1"/>
          </p:nvPr>
        </p:nvSpPr>
        <p:spPr>
          <a:xfrm>
            <a:off x="152400" y="1066800"/>
            <a:ext cx="7543800" cy="5388936"/>
          </a:xfrm>
        </p:spPr>
        <p:txBody>
          <a:bodyPr>
            <a:normAutofit/>
          </a:bodyPr>
          <a:lstStyle/>
          <a:p>
            <a:pPr marL="0" indent="0" algn="just">
              <a:buNone/>
            </a:pPr>
            <a:r>
              <a:rPr lang="en-US" sz="3200" b="1" dirty="0" err="1" smtClean="0">
                <a:solidFill>
                  <a:schemeClr val="bg2">
                    <a:lumMod val="50000"/>
                  </a:schemeClr>
                </a:solidFill>
                <a:latin typeface="AR CENA" panose="02000000000000000000" pitchFamily="2" charset="0"/>
              </a:rPr>
              <a:t>Oesophageal</a:t>
            </a:r>
            <a:r>
              <a:rPr lang="en-US" sz="3200" b="1" dirty="0" smtClean="0">
                <a:solidFill>
                  <a:schemeClr val="bg2">
                    <a:lumMod val="50000"/>
                  </a:schemeClr>
                </a:solidFill>
                <a:latin typeface="AR CENA" panose="02000000000000000000" pitchFamily="2" charset="0"/>
              </a:rPr>
              <a:t> varices are abnormal dilated, elongated , </a:t>
            </a:r>
            <a:r>
              <a:rPr lang="en-US" sz="3200" b="1" dirty="0">
                <a:solidFill>
                  <a:schemeClr val="bg2">
                    <a:lumMod val="50000"/>
                  </a:schemeClr>
                </a:solidFill>
                <a:latin typeface="AR CENA" panose="02000000000000000000" pitchFamily="2" charset="0"/>
              </a:rPr>
              <a:t>and tortuous veins </a:t>
            </a:r>
            <a:r>
              <a:rPr lang="en-US" sz="3200" b="1" dirty="0" smtClean="0">
                <a:solidFill>
                  <a:schemeClr val="bg2">
                    <a:lumMod val="50000"/>
                  </a:schemeClr>
                </a:solidFill>
                <a:latin typeface="AR CENA" panose="02000000000000000000" pitchFamily="2" charset="0"/>
              </a:rPr>
              <a:t> .</a:t>
            </a:r>
          </a:p>
          <a:p>
            <a:pPr marL="0" indent="0" algn="just">
              <a:buNone/>
            </a:pPr>
            <a:r>
              <a:rPr lang="en-US" sz="3200" b="1" dirty="0" smtClean="0">
                <a:solidFill>
                  <a:schemeClr val="bg2">
                    <a:lumMod val="50000"/>
                  </a:schemeClr>
                </a:solidFill>
                <a:latin typeface="AR CENA" panose="02000000000000000000" pitchFamily="2" charset="0"/>
              </a:rPr>
              <a:t>They </a:t>
            </a:r>
            <a:r>
              <a:rPr lang="en-US" sz="3200" b="1" dirty="0">
                <a:solidFill>
                  <a:schemeClr val="bg2">
                    <a:lumMod val="50000"/>
                  </a:schemeClr>
                </a:solidFill>
                <a:latin typeface="AR CENA" panose="02000000000000000000" pitchFamily="2" charset="0"/>
              </a:rPr>
              <a:t>are prone to rupture and often are the sources of massive </a:t>
            </a:r>
            <a:r>
              <a:rPr lang="en-US" sz="3200" b="1" dirty="0" err="1" smtClean="0">
                <a:solidFill>
                  <a:schemeClr val="bg2">
                    <a:lumMod val="50000"/>
                  </a:schemeClr>
                </a:solidFill>
                <a:latin typeface="AR CENA" panose="02000000000000000000" pitchFamily="2" charset="0"/>
              </a:rPr>
              <a:t>haemorrhage</a:t>
            </a:r>
            <a:r>
              <a:rPr lang="en-US" sz="3200" b="1" dirty="0" smtClean="0">
                <a:solidFill>
                  <a:schemeClr val="bg2">
                    <a:lumMod val="50000"/>
                  </a:schemeClr>
                </a:solidFill>
                <a:latin typeface="AR CENA" panose="02000000000000000000" pitchFamily="2" charset="0"/>
              </a:rPr>
              <a:t> </a:t>
            </a:r>
            <a:r>
              <a:rPr lang="en-US" sz="3200" b="1" dirty="0">
                <a:solidFill>
                  <a:schemeClr val="bg2">
                    <a:lumMod val="50000"/>
                  </a:schemeClr>
                </a:solidFill>
                <a:latin typeface="AR CENA" panose="02000000000000000000" pitchFamily="2" charset="0"/>
              </a:rPr>
              <a:t>from the upper gastro-intestinal </a:t>
            </a:r>
            <a:r>
              <a:rPr lang="en-US" sz="3200" b="1" dirty="0" smtClean="0">
                <a:solidFill>
                  <a:schemeClr val="bg2">
                    <a:lumMod val="50000"/>
                  </a:schemeClr>
                </a:solidFill>
                <a:latin typeface="AR CENA" panose="02000000000000000000" pitchFamily="2" charset="0"/>
              </a:rPr>
              <a:t>tract. </a:t>
            </a:r>
            <a:endParaRPr lang="en-US" sz="3200" dirty="0">
              <a:latin typeface="AR CENA" panose="02000000000000000000" pitchFamily="2"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63</a:t>
            </a:fld>
            <a:endParaRPr lang="en-US">
              <a:solidFill>
                <a:srgbClr val="B13F9A"/>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5600" y="3886200"/>
            <a:ext cx="3352800" cy="28281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32861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00" y="-317500"/>
            <a:ext cx="7239000" cy="1143000"/>
          </a:xfrm>
        </p:spPr>
        <p:txBody>
          <a:bodyPr/>
          <a:lstStyle/>
          <a:p>
            <a:r>
              <a:rPr lang="en-US" sz="5400" dirty="0" smtClean="0">
                <a:latin typeface="PMingLiU-ExtB" panose="02020500000000000000" charset="-120"/>
                <a:ea typeface="PMingLiU-ExtB" panose="02020500000000000000" charset="-120"/>
              </a:rPr>
              <a:t>Etiology : </a:t>
            </a:r>
            <a:endParaRPr lang="en-US" sz="6600" dirty="0">
              <a:latin typeface="PMingLiU-ExtB" panose="02020500000000000000" charset="-120"/>
              <a:ea typeface="PMingLiU-ExtB" panose="02020500000000000000" charset="-12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a:solidFill>
                  <a:srgbClr val="B13F9A"/>
                </a:solidFill>
              </a:rPr>
              <a:pPr>
                <a:defRPr/>
              </a:pPr>
              <a:t>64</a:t>
            </a:fld>
            <a:endParaRPr lang="en-US">
              <a:solidFill>
                <a:srgbClr val="B13F9A"/>
              </a:solidFill>
            </a:endParaRPr>
          </a:p>
        </p:txBody>
      </p:sp>
      <p:sp>
        <p:nvSpPr>
          <p:cNvPr id="6" name="Rectangle 5"/>
          <p:cNvSpPr/>
          <p:nvPr/>
        </p:nvSpPr>
        <p:spPr>
          <a:xfrm>
            <a:off x="0" y="934242"/>
            <a:ext cx="8534400" cy="5016758"/>
          </a:xfrm>
          <a:prstGeom prst="rect">
            <a:avLst/>
          </a:prstGeom>
        </p:spPr>
        <p:txBody>
          <a:bodyPr wrap="square">
            <a:spAutoFit/>
          </a:bodyPr>
          <a:lstStyle/>
          <a:p>
            <a:pPr fontAlgn="base">
              <a:spcBef>
                <a:spcPct val="0"/>
              </a:spcBef>
              <a:spcAft>
                <a:spcPct val="0"/>
              </a:spcAft>
            </a:pPr>
            <a:r>
              <a:rPr lang="en-US" altLang="ar-JO" sz="3600" b="1" dirty="0" smtClean="0">
                <a:solidFill>
                  <a:srgbClr val="F4E7ED">
                    <a:lumMod val="50000"/>
                  </a:srgbClr>
                </a:solidFill>
                <a:effectLst>
                  <a:outerShdw blurRad="38100" dist="19050" dir="2700000" algn="tl" rotWithShape="0">
                    <a:prstClr val="black">
                      <a:alpha val="40000"/>
                    </a:prstClr>
                  </a:outerShdw>
                </a:effectLst>
                <a:latin typeface="Palatino Linotype" panose="02040502050505030304" pitchFamily="18" charset="0"/>
                <a:ea typeface="Yu Gothic UI Semilight" panose="020B0400000000000000" charset="-128"/>
                <a:cs typeface="Arial" panose="020B0604020202020204" pitchFamily="34" charset="0"/>
              </a:rPr>
              <a:t>Portal hypertension:</a:t>
            </a:r>
          </a:p>
          <a:p>
            <a:pPr fontAlgn="base">
              <a:spcBef>
                <a:spcPct val="0"/>
              </a:spcBef>
              <a:spcAft>
                <a:spcPct val="0"/>
              </a:spcAft>
            </a:pPr>
            <a:r>
              <a:rPr lang="en-US" altLang="ar-JO" sz="2800" b="1" u="sng" dirty="0" smtClean="0">
                <a:solidFill>
                  <a:srgbClr val="F9B639">
                    <a:lumMod val="75000"/>
                  </a:srgbClr>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*DEFIITION:</a:t>
            </a:r>
          </a:p>
          <a:p>
            <a:pPr fontAlgn="base">
              <a:spcBef>
                <a:spcPct val="0"/>
              </a:spcBef>
              <a:spcAft>
                <a:spcPct val="0"/>
              </a:spcAft>
            </a:pPr>
            <a:r>
              <a:rPr lang="en-US" altLang="ar-JO" sz="2400" dirty="0"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Elevation of portal venous pressure above 12mmHg </a:t>
            </a:r>
          </a:p>
          <a:p>
            <a:pPr fontAlgn="base">
              <a:spcBef>
                <a:spcPct val="0"/>
              </a:spcBef>
              <a:spcAft>
                <a:spcPct val="0"/>
              </a:spcAft>
            </a:pPr>
            <a:r>
              <a:rPr lang="en-US" altLang="ar-JO" sz="2800" b="1" u="sng" dirty="0" smtClean="0">
                <a:solidFill>
                  <a:srgbClr val="F9B639">
                    <a:lumMod val="75000"/>
                  </a:srgbClr>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*ETIOLOGY :</a:t>
            </a:r>
          </a:p>
          <a:p>
            <a:pPr algn="ctr" fontAlgn="base">
              <a:spcBef>
                <a:spcPct val="0"/>
              </a:spcBef>
              <a:spcAft>
                <a:spcPct val="0"/>
              </a:spcAft>
            </a:pPr>
            <a:endParaRPr lang="en-US" altLang="ar-JO" sz="2800" dirty="0"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endParaRPr>
          </a:p>
          <a:p>
            <a:pPr fontAlgn="base">
              <a:spcBef>
                <a:spcPct val="0"/>
              </a:spcBef>
              <a:spcAft>
                <a:spcPct val="0"/>
              </a:spcAft>
            </a:pPr>
            <a:endParaRPr lang="en-US" altLang="ar-JO" sz="3600" b="1" dirty="0" smtClean="0">
              <a:solidFill>
                <a:srgbClr val="F4E7ED">
                  <a:lumMod val="50000"/>
                </a:srgbClr>
              </a:solidFill>
              <a:effectLst>
                <a:outerShdw blurRad="38100" dist="19050" dir="2700000" algn="tl" rotWithShape="0">
                  <a:prstClr val="black">
                    <a:alpha val="40000"/>
                  </a:prstClr>
                </a:outerShdw>
              </a:effectLst>
              <a:latin typeface="Palatino Linotype" panose="02040502050505030304" pitchFamily="18" charset="0"/>
              <a:ea typeface="Yu Gothic UI Semilight" panose="020B0400000000000000" charset="-128"/>
              <a:cs typeface="Arial" panose="020B0604020202020204" pitchFamily="34" charset="0"/>
            </a:endParaRPr>
          </a:p>
          <a:p>
            <a:pPr fontAlgn="base">
              <a:spcBef>
                <a:spcPct val="0"/>
              </a:spcBef>
              <a:spcAft>
                <a:spcPct val="0"/>
              </a:spcAft>
            </a:pPr>
            <a:endParaRPr lang="en-US" altLang="ar-JO" sz="2000" b="1" dirty="0">
              <a:solidFill>
                <a:srgbClr val="F4E7ED">
                  <a:lumMod val="50000"/>
                </a:srgbClr>
              </a:solidFill>
              <a:effectLst>
                <a:outerShdw blurRad="38100" dist="19050" dir="2700000" algn="tl" rotWithShape="0">
                  <a:prstClr val="black">
                    <a:alpha val="40000"/>
                  </a:prstClr>
                </a:outerShdw>
              </a:effectLst>
              <a:latin typeface="Palatino Linotype" panose="02040502050505030304" pitchFamily="18" charset="0"/>
              <a:ea typeface="Yu Gothic UI Semilight" panose="020B0400000000000000" charset="-128"/>
              <a:cs typeface="Arial" panose="020B0604020202020204" pitchFamily="34" charset="0"/>
            </a:endParaRPr>
          </a:p>
          <a:p>
            <a:pPr fontAlgn="base">
              <a:spcBef>
                <a:spcPct val="0"/>
              </a:spcBef>
              <a:spcAft>
                <a:spcPct val="0"/>
              </a:spcAft>
            </a:pPr>
            <a:endParaRPr lang="en-US" altLang="ar-JO" sz="2000" b="1" dirty="0" smtClean="0">
              <a:solidFill>
                <a:srgbClr val="F4E7ED">
                  <a:lumMod val="50000"/>
                </a:srgbClr>
              </a:solidFill>
              <a:effectLst>
                <a:outerShdw blurRad="38100" dist="19050" dir="2700000" algn="tl" rotWithShape="0">
                  <a:prstClr val="black">
                    <a:alpha val="40000"/>
                  </a:prstClr>
                </a:outerShdw>
              </a:effectLst>
              <a:latin typeface="Palatino Linotype" panose="02040502050505030304" pitchFamily="18" charset="0"/>
              <a:ea typeface="Yu Gothic UI Semilight" panose="020B0400000000000000" charset="-128"/>
              <a:cs typeface="Arial" panose="020B0604020202020204" pitchFamily="34" charset="0"/>
            </a:endParaRPr>
          </a:p>
          <a:p>
            <a:pPr fontAlgn="base">
              <a:spcBef>
                <a:spcPct val="0"/>
              </a:spcBef>
              <a:spcAft>
                <a:spcPct val="0"/>
              </a:spcAft>
            </a:pPr>
            <a:r>
              <a:rPr lang="en-US" altLang="ar-JO" sz="2800" b="1" u="sng" dirty="0" smtClean="0">
                <a:solidFill>
                  <a:srgbClr val="F9B639">
                    <a:lumMod val="75000"/>
                  </a:srgbClr>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*pathophysiology :</a:t>
            </a:r>
          </a:p>
          <a:p>
            <a:pPr fontAlgn="base">
              <a:spcBef>
                <a:spcPct val="0"/>
              </a:spcBef>
              <a:spcAft>
                <a:spcPct val="0"/>
              </a:spcAft>
            </a:pPr>
            <a:r>
              <a:rPr lang="en-US" altLang="ar-JO" sz="2400" dirty="0"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Portal vein is formed by union of superior </a:t>
            </a:r>
            <a:r>
              <a:rPr lang="en-US" altLang="ar-JO" sz="2400" dirty="0" err="1"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mesentric</a:t>
            </a:r>
            <a:r>
              <a:rPr lang="en-US" altLang="ar-JO" sz="2400" dirty="0"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 &amp;splenic vein so portal  hypertension  leads to :</a:t>
            </a:r>
          </a:p>
          <a:p>
            <a:pPr fontAlgn="base">
              <a:spcBef>
                <a:spcPct val="0"/>
              </a:spcBef>
              <a:spcAft>
                <a:spcPct val="0"/>
              </a:spcAft>
            </a:pPr>
            <a:r>
              <a:rPr lang="en-US" altLang="ar-JO" sz="2400" dirty="0"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1- spleen </a:t>
            </a:r>
            <a:r>
              <a:rPr lang="en-US" altLang="ar-JO" sz="2400" dirty="0" err="1"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congesion</a:t>
            </a:r>
            <a:r>
              <a:rPr lang="en-US" altLang="ar-JO" sz="2400" dirty="0"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     2- intestinal congestion   3- </a:t>
            </a:r>
            <a:r>
              <a:rPr lang="en-US" altLang="ar-JO" sz="2400" dirty="0" err="1"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porto</a:t>
            </a:r>
            <a:r>
              <a:rPr lang="en-US" altLang="ar-JO" sz="2400" dirty="0" smtClean="0">
                <a:solidFill>
                  <a:prstClr val="black"/>
                </a:solidFill>
                <a:effectLst>
                  <a:outerShdw blurRad="38100" dist="19050" dir="2700000" algn="tl" rotWithShape="0">
                    <a:prstClr val="black">
                      <a:alpha val="40000"/>
                    </a:prstClr>
                  </a:outerShdw>
                </a:effectLst>
                <a:latin typeface="AR CENA" panose="02000000000000000000" pitchFamily="2" charset="0"/>
                <a:ea typeface="Yu Gothic UI Semilight" panose="020B0400000000000000" charset="-128"/>
                <a:cs typeface="Arial" panose="020B0604020202020204" pitchFamily="34" charset="0"/>
              </a:rPr>
              <a:t>-systemic shunt </a:t>
            </a:r>
            <a:endParaRPr lang="en-US" altLang="ar-JO" dirty="0" smtClean="0">
              <a:solidFill>
                <a:prstClr val="black"/>
              </a:solidFill>
              <a:effectLst>
                <a:outerShdw blurRad="38100" dist="19050" dir="2700000" algn="tl" rotWithShape="0">
                  <a:prstClr val="black">
                    <a:alpha val="40000"/>
                  </a:prstClr>
                </a:outerShdw>
              </a:effectLst>
              <a:latin typeface="Palatino Linotype" panose="02040502050505030304" pitchFamily="18" charset="0"/>
              <a:ea typeface="Yu Gothic UI Semilight" panose="020B0400000000000000" charset="-128"/>
              <a:cs typeface="Arial" panose="020B0604020202020204" pitchFamily="34"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816455464"/>
              </p:ext>
            </p:extLst>
          </p:nvPr>
        </p:nvGraphicFramePr>
        <p:xfrm>
          <a:off x="241300" y="2971800"/>
          <a:ext cx="7886700" cy="1280160"/>
        </p:xfrm>
        <a:graphic>
          <a:graphicData uri="http://schemas.openxmlformats.org/drawingml/2006/table">
            <a:tbl>
              <a:tblPr firstRow="1" bandRow="1">
                <a:tableStyleId>{17292A2E-F333-43FB-9621-5CBBE7FDCDCB}</a:tableStyleId>
              </a:tblPr>
              <a:tblGrid>
                <a:gridCol w="2933700"/>
                <a:gridCol w="2324100"/>
                <a:gridCol w="2628900"/>
              </a:tblGrid>
              <a:tr h="361525">
                <a:tc>
                  <a:txBody>
                    <a:bodyPr/>
                    <a:lstStyle/>
                    <a:p>
                      <a:pPr algn="ctr"/>
                      <a:r>
                        <a:rPr lang="en-US" dirty="0" smtClean="0">
                          <a:solidFill>
                            <a:schemeClr val="bg1"/>
                          </a:solidFill>
                        </a:rPr>
                        <a:t>SUPRA HEPATIC </a:t>
                      </a:r>
                      <a:endParaRPr lang="en-US" dirty="0">
                        <a:solidFill>
                          <a:schemeClr val="bg1"/>
                        </a:solidFill>
                      </a:endParaRPr>
                    </a:p>
                  </a:txBody>
                  <a:tcPr/>
                </a:tc>
                <a:tc>
                  <a:txBody>
                    <a:bodyPr/>
                    <a:lstStyle/>
                    <a:p>
                      <a:pPr algn="ctr"/>
                      <a:r>
                        <a:rPr lang="en-US" dirty="0" smtClean="0">
                          <a:solidFill>
                            <a:schemeClr val="bg1"/>
                          </a:solidFill>
                        </a:rPr>
                        <a:t>HEPATIC </a:t>
                      </a:r>
                      <a:endParaRPr lang="en-US" dirty="0">
                        <a:solidFill>
                          <a:schemeClr val="bg1"/>
                        </a:solidFill>
                      </a:endParaRPr>
                    </a:p>
                  </a:txBody>
                  <a:tcPr/>
                </a:tc>
                <a:tc>
                  <a:txBody>
                    <a:bodyPr/>
                    <a:lstStyle/>
                    <a:p>
                      <a:pPr algn="ctr"/>
                      <a:r>
                        <a:rPr lang="en-US" dirty="0" smtClean="0">
                          <a:solidFill>
                            <a:schemeClr val="bg1"/>
                          </a:solidFill>
                        </a:rPr>
                        <a:t>INFRA HEPATIC </a:t>
                      </a:r>
                      <a:endParaRPr lang="en-US" dirty="0">
                        <a:solidFill>
                          <a:schemeClr val="bg1"/>
                        </a:solidFill>
                      </a:endParaRPr>
                    </a:p>
                  </a:txBody>
                  <a:tcPr/>
                </a:tc>
              </a:tr>
              <a:tr h="359428">
                <a:tc>
                  <a:txBody>
                    <a:bodyPr/>
                    <a:lstStyle/>
                    <a:p>
                      <a:r>
                        <a:rPr lang="en-US" dirty="0" smtClean="0">
                          <a:latin typeface="AR CENA" panose="02000000000000000000" pitchFamily="2" charset="0"/>
                        </a:rPr>
                        <a:t>CARDIAC CIRRHOSIS </a:t>
                      </a:r>
                    </a:p>
                    <a:p>
                      <a:r>
                        <a:rPr lang="en-US" sz="1600" dirty="0" smtClean="0">
                          <a:solidFill>
                            <a:schemeClr val="tx1"/>
                          </a:solidFill>
                          <a:latin typeface="AR CENA" panose="02000000000000000000" pitchFamily="2" charset="0"/>
                        </a:rPr>
                        <a:t>(RSHF – TR</a:t>
                      </a:r>
                      <a:r>
                        <a:rPr lang="en-US" sz="1600" baseline="0" dirty="0" smtClean="0">
                          <a:solidFill>
                            <a:schemeClr val="tx1"/>
                          </a:solidFill>
                          <a:latin typeface="AR CENA" panose="02000000000000000000" pitchFamily="2" charset="0"/>
                        </a:rPr>
                        <a:t> –   IVC obstruction  –    Budd </a:t>
                      </a:r>
                      <a:r>
                        <a:rPr lang="en-US" sz="1600" baseline="0" dirty="0" err="1" smtClean="0">
                          <a:solidFill>
                            <a:schemeClr val="tx1"/>
                          </a:solidFill>
                          <a:latin typeface="AR CENA" panose="02000000000000000000" pitchFamily="2" charset="0"/>
                        </a:rPr>
                        <a:t>chiari</a:t>
                      </a:r>
                      <a:r>
                        <a:rPr lang="en-US" sz="1600" baseline="0" dirty="0" smtClean="0">
                          <a:solidFill>
                            <a:schemeClr val="tx1"/>
                          </a:solidFill>
                          <a:latin typeface="AR CENA" panose="02000000000000000000" pitchFamily="2" charset="0"/>
                        </a:rPr>
                        <a:t> syndrome )</a:t>
                      </a:r>
                      <a:endParaRPr lang="en-US" sz="1600" dirty="0">
                        <a:solidFill>
                          <a:schemeClr val="tx1"/>
                        </a:solidFill>
                        <a:latin typeface="AR CENA" panose="02000000000000000000" pitchFamily="2" charset="0"/>
                      </a:endParaRPr>
                    </a:p>
                  </a:txBody>
                  <a:tcPr/>
                </a:tc>
                <a:tc>
                  <a:txBody>
                    <a:bodyPr/>
                    <a:lstStyle/>
                    <a:p>
                      <a:r>
                        <a:rPr lang="en-US" dirty="0" smtClean="0">
                          <a:latin typeface="AR CENA" panose="02000000000000000000" pitchFamily="2" charset="0"/>
                        </a:rPr>
                        <a:t>Liver</a:t>
                      </a:r>
                      <a:r>
                        <a:rPr lang="en-US" baseline="0" dirty="0" smtClean="0">
                          <a:latin typeface="AR CENA" panose="02000000000000000000" pitchFamily="2" charset="0"/>
                        </a:rPr>
                        <a:t> cirrhosis </a:t>
                      </a:r>
                    </a:p>
                    <a:p>
                      <a:r>
                        <a:rPr lang="en-US" baseline="0" dirty="0" smtClean="0">
                          <a:latin typeface="AR CENA" panose="02000000000000000000" pitchFamily="2" charset="0"/>
                        </a:rPr>
                        <a:t>Schistosomiasis </a:t>
                      </a:r>
                    </a:p>
                    <a:p>
                      <a:r>
                        <a:rPr lang="en-US" baseline="0" dirty="0" smtClean="0">
                          <a:latin typeface="AR CENA" panose="02000000000000000000" pitchFamily="2" charset="0"/>
                        </a:rPr>
                        <a:t>Congenital fibrosis </a:t>
                      </a:r>
                      <a:endParaRPr lang="en-US" dirty="0">
                        <a:latin typeface="AR CENA" panose="02000000000000000000" pitchFamily="2" charset="0"/>
                      </a:endParaRPr>
                    </a:p>
                  </a:txBody>
                  <a:tcPr/>
                </a:tc>
                <a:tc>
                  <a:txBody>
                    <a:bodyPr/>
                    <a:lstStyle/>
                    <a:p>
                      <a:r>
                        <a:rPr lang="en-US" dirty="0" smtClean="0">
                          <a:latin typeface="AR CENA" panose="02000000000000000000" pitchFamily="2" charset="0"/>
                        </a:rPr>
                        <a:t>Portal vein thrombosis </a:t>
                      </a:r>
                    </a:p>
                    <a:p>
                      <a:r>
                        <a:rPr lang="en-US" dirty="0" smtClean="0">
                          <a:latin typeface="AR CENA" panose="02000000000000000000" pitchFamily="2" charset="0"/>
                        </a:rPr>
                        <a:t>Extrinsic</a:t>
                      </a:r>
                      <a:r>
                        <a:rPr lang="en-US" baseline="0" dirty="0" smtClean="0">
                          <a:latin typeface="AR CENA" panose="02000000000000000000" pitchFamily="2" charset="0"/>
                        </a:rPr>
                        <a:t> compression </a:t>
                      </a:r>
                    </a:p>
                    <a:p>
                      <a:endParaRPr lang="en-US" dirty="0">
                        <a:latin typeface="AR CENA" panose="02000000000000000000" pitchFamily="2" charset="0"/>
                      </a:endParaRPr>
                    </a:p>
                  </a:txBody>
                  <a:tcPr/>
                </a:tc>
              </a:tr>
            </a:tbl>
          </a:graphicData>
        </a:graphic>
      </p:graphicFrame>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5329" y="0"/>
            <a:ext cx="2202671"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088710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320" y="25400"/>
            <a:ext cx="7772400" cy="6552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65</a:t>
            </a:fld>
            <a:endParaRPr lang="en-US">
              <a:solidFill>
                <a:srgbClr val="B13F9A"/>
              </a:solidFill>
            </a:endParaRPr>
          </a:p>
        </p:txBody>
      </p:sp>
    </p:spTree>
    <p:extLst>
      <p:ext uri="{BB962C8B-B14F-4D97-AF65-F5344CB8AC3E}">
        <p14:creationId xmlns:p14="http://schemas.microsoft.com/office/powerpoint/2010/main" val="18014686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
            <a:ext cx="7239000" cy="4846320"/>
          </a:xfrm>
        </p:spPr>
        <p:txBody>
          <a:bodyPr/>
          <a:lstStyle/>
          <a:p>
            <a:pPr marL="0" lvl="0" indent="0">
              <a:buClr>
                <a:srgbClr val="B13F9A"/>
              </a:buClr>
              <a:buNone/>
            </a:pPr>
            <a:r>
              <a:rPr lang="en-US" dirty="0">
                <a:solidFill>
                  <a:prstClr val="black"/>
                </a:solidFill>
                <a:latin typeface="AR CENA" panose="02000000000000000000" pitchFamily="2" charset="0"/>
              </a:rPr>
              <a:t>Normal HVPG = 5 mm Hg </a:t>
            </a:r>
          </a:p>
          <a:p>
            <a:pPr marL="0" lvl="0" indent="0">
              <a:buClr>
                <a:srgbClr val="B13F9A"/>
              </a:buClr>
              <a:buNone/>
            </a:pPr>
            <a:r>
              <a:rPr lang="en-US" dirty="0">
                <a:solidFill>
                  <a:prstClr val="black"/>
                </a:solidFill>
                <a:latin typeface="AR CENA" panose="02000000000000000000" pitchFamily="2" charset="0"/>
              </a:rPr>
              <a:t>  ** Portal hypertension </a:t>
            </a:r>
          </a:p>
          <a:p>
            <a:pPr marL="0" lvl="0" indent="0">
              <a:buClr>
                <a:srgbClr val="B13F9A"/>
              </a:buClr>
              <a:buNone/>
            </a:pPr>
            <a:r>
              <a:rPr lang="en-US" dirty="0">
                <a:solidFill>
                  <a:prstClr val="black"/>
                </a:solidFill>
                <a:latin typeface="AR CENA" panose="02000000000000000000" pitchFamily="2" charset="0"/>
              </a:rPr>
              <a:t>         &gt; 5 mm Hg </a:t>
            </a:r>
          </a:p>
          <a:p>
            <a:pPr marL="0" lvl="0" indent="0">
              <a:buClr>
                <a:srgbClr val="B13F9A"/>
              </a:buClr>
              <a:buNone/>
            </a:pPr>
            <a:r>
              <a:rPr lang="en-US" dirty="0">
                <a:solidFill>
                  <a:prstClr val="black"/>
                </a:solidFill>
                <a:latin typeface="AR CENA" panose="02000000000000000000" pitchFamily="2" charset="0"/>
              </a:rPr>
              <a:t>  ** Esophageal hemorrhage</a:t>
            </a:r>
          </a:p>
          <a:p>
            <a:pPr marL="0" lvl="0" indent="0">
              <a:buClr>
                <a:srgbClr val="B13F9A"/>
              </a:buClr>
              <a:buNone/>
            </a:pPr>
            <a:r>
              <a:rPr lang="en-US" dirty="0">
                <a:solidFill>
                  <a:prstClr val="black"/>
                </a:solidFill>
                <a:latin typeface="AR CENA" panose="02000000000000000000" pitchFamily="2" charset="0"/>
              </a:rPr>
              <a:t>      Only with HVPG &gt; 12 mm Hg</a:t>
            </a:r>
          </a:p>
          <a:p>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66</a:t>
            </a:fld>
            <a:endParaRPr lang="en-US">
              <a:solidFill>
                <a:srgbClr val="B13F9A"/>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667000"/>
            <a:ext cx="7391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024720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96200" cy="1463040"/>
          </a:xfrm>
        </p:spPr>
        <p:txBody>
          <a:bodyPr>
            <a:normAutofit/>
          </a:bodyPr>
          <a:lstStyle/>
          <a:p>
            <a:r>
              <a:rPr lang="en-US" sz="5400" dirty="0" smtClean="0"/>
              <a:t>CON :</a:t>
            </a:r>
            <a:endParaRPr lang="en-US" sz="5400" dirty="0"/>
          </a:p>
        </p:txBody>
      </p:sp>
      <p:sp>
        <p:nvSpPr>
          <p:cNvPr id="3" name="Content Placeholder 2"/>
          <p:cNvSpPr>
            <a:spLocks noGrp="1"/>
          </p:cNvSpPr>
          <p:nvPr>
            <p:ph idx="1"/>
          </p:nvPr>
        </p:nvSpPr>
        <p:spPr/>
        <p:txBody>
          <a:bodyPr>
            <a:normAutofit/>
          </a:bodyPr>
          <a:lstStyle/>
          <a:p>
            <a:pPr marL="0" indent="0">
              <a:buNone/>
            </a:pPr>
            <a:r>
              <a:rPr lang="en-US" altLang="ar-JO" b="1" dirty="0" smtClean="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rPr>
              <a:t>Severe </a:t>
            </a:r>
            <a:r>
              <a:rPr lang="en-US" altLang="ar-JO" b="1" dirty="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rPr>
              <a:t>liver scarring (cirrhosis</a:t>
            </a:r>
            <a:r>
              <a:rPr lang="en-US" altLang="ar-JO" b="1" dirty="0" smtClean="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rPr>
              <a:t>)</a:t>
            </a:r>
            <a:endParaRPr lang="en-US" altLang="ar-JO" b="1" dirty="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endParaRPr>
          </a:p>
          <a:p>
            <a:pPr marL="0" indent="0">
              <a:buNone/>
            </a:pPr>
            <a:r>
              <a:rPr lang="en-US" altLang="ar-JO" b="1" dirty="0" smtClean="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rPr>
              <a:t>Blood </a:t>
            </a:r>
            <a:r>
              <a:rPr lang="en-US" altLang="ar-JO" b="1" dirty="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rPr>
              <a:t>clot (thrombosis</a:t>
            </a:r>
            <a:r>
              <a:rPr lang="en-US" altLang="ar-JO" b="1" dirty="0" smtClean="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rPr>
              <a:t>)</a:t>
            </a:r>
            <a:r>
              <a:rPr lang="en-US" dirty="0"/>
              <a:t>  </a:t>
            </a:r>
            <a:r>
              <a:rPr lang="en-US" sz="2400" dirty="0"/>
              <a:t>A blood clot in the portal vein or in a vein that feeds into the portal vein (splenic vein) can cause esophageal varices.</a:t>
            </a:r>
            <a:endParaRPr lang="en-US" altLang="ar-JO" sz="2400" b="1" dirty="0">
              <a:solidFill>
                <a:schemeClr val="bg2">
                  <a:lumMod val="50000"/>
                </a:schemeClr>
              </a:solidFill>
              <a:effectLst>
                <a:outerShdw blurRad="38100" dist="19050" dir="2700000" algn="tl" rotWithShape="0">
                  <a:schemeClr val="dk1">
                    <a:alpha val="40000"/>
                  </a:schemeClr>
                </a:outerShdw>
              </a:effectLst>
              <a:latin typeface="Palatino Linotype" panose="02040502050505030304" pitchFamily="18" charset="0"/>
              <a:ea typeface="Yu Gothic UI Semilight" panose="020B0400000000000000" charset="-128"/>
            </a:endParaRPr>
          </a:p>
          <a:p>
            <a:pPr marL="0" indent="0">
              <a:buNone/>
            </a:pPr>
            <a:r>
              <a:rPr lang="en-US" sz="2800" b="1" dirty="0" smtClean="0">
                <a:solidFill>
                  <a:schemeClr val="bg2">
                    <a:lumMod val="50000"/>
                  </a:schemeClr>
                </a:solidFill>
                <a:effectLst>
                  <a:outerShdw blurRad="38100" dist="38100" dir="2700000" algn="tl">
                    <a:srgbClr val="000000">
                      <a:alpha val="43137"/>
                    </a:srgbClr>
                  </a:outerShdw>
                </a:effectLst>
                <a:latin typeface="Palatino Linotype" panose="02040502050505030304" pitchFamily="18" charset="0"/>
              </a:rPr>
              <a:t>Parasitic </a:t>
            </a:r>
            <a:r>
              <a:rPr lang="en-US" sz="2800" b="1" dirty="0">
                <a:solidFill>
                  <a:schemeClr val="bg2">
                    <a:lumMod val="50000"/>
                  </a:schemeClr>
                </a:solidFill>
                <a:effectLst>
                  <a:outerShdw blurRad="38100" dist="38100" dir="2700000" algn="tl">
                    <a:srgbClr val="000000">
                      <a:alpha val="43137"/>
                    </a:srgbClr>
                  </a:outerShdw>
                </a:effectLst>
                <a:latin typeface="Palatino Linotype" panose="02040502050505030304" pitchFamily="18" charset="0"/>
              </a:rPr>
              <a:t>infection</a:t>
            </a:r>
            <a:r>
              <a:rPr lang="en-US" b="1" dirty="0"/>
              <a:t>.</a:t>
            </a:r>
            <a:r>
              <a:rPr lang="en-US" dirty="0"/>
              <a:t> </a:t>
            </a:r>
            <a:r>
              <a:rPr lang="en-US" sz="2400" dirty="0"/>
              <a:t>Schistosomiasis is a parasitic infection found in parts of Africa, South </a:t>
            </a:r>
            <a:r>
              <a:rPr lang="en-US" sz="2400" dirty="0" smtClean="0"/>
              <a:t>America. </a:t>
            </a:r>
            <a:r>
              <a:rPr lang="en-US" sz="2400" dirty="0"/>
              <a:t>The parasite can damage the liver, as well as the lungs, intestine, bladder and other organs</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67</a:t>
            </a:fld>
            <a:endParaRPr lang="en-US">
              <a:solidFill>
                <a:srgbClr val="B13F9A"/>
              </a:solidFill>
            </a:endParaRPr>
          </a:p>
        </p:txBody>
      </p:sp>
    </p:spTree>
    <p:extLst>
      <p:ext uri="{BB962C8B-B14F-4D97-AF65-F5344CB8AC3E}">
        <p14:creationId xmlns:p14="http://schemas.microsoft.com/office/powerpoint/2010/main" val="362499557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7239000" cy="1143000"/>
          </a:xfrm>
        </p:spPr>
        <p:txBody>
          <a:bodyPr/>
          <a:lstStyle/>
          <a:p>
            <a:r>
              <a:rPr lang="en-US" sz="4800" dirty="0"/>
              <a:t>RISK </a:t>
            </a:r>
            <a:r>
              <a:rPr lang="en-US" sz="4800" dirty="0" smtClean="0"/>
              <a:t>FACTORS :</a:t>
            </a:r>
            <a:endParaRPr lang="en-US" sz="3200" dirty="0"/>
          </a:p>
        </p:txBody>
      </p:sp>
      <p:sp>
        <p:nvSpPr>
          <p:cNvPr id="3" name="Content Placeholder 2"/>
          <p:cNvSpPr>
            <a:spLocks noGrp="1"/>
          </p:cNvSpPr>
          <p:nvPr>
            <p:ph idx="1"/>
          </p:nvPr>
        </p:nvSpPr>
        <p:spPr>
          <a:xfrm>
            <a:off x="-36286" y="838200"/>
            <a:ext cx="8077200" cy="6172200"/>
          </a:xfrm>
        </p:spPr>
        <p:txBody>
          <a:bodyPr>
            <a:normAutofit/>
          </a:bodyPr>
          <a:lstStyle/>
          <a:p>
            <a:r>
              <a:rPr lang="en-US" sz="3200" b="1" dirty="0">
                <a:solidFill>
                  <a:schemeClr val="bg2">
                    <a:lumMod val="50000"/>
                  </a:schemeClr>
                </a:solidFill>
                <a:effectLst>
                  <a:outerShdw blurRad="38100" dist="38100" dir="2700000" algn="tl">
                    <a:srgbClr val="000000">
                      <a:alpha val="43137"/>
                    </a:srgbClr>
                  </a:outerShdw>
                </a:effectLst>
                <a:latin typeface="Palatino Linotype" panose="02040502050505030304" pitchFamily="18" charset="0"/>
              </a:rPr>
              <a:t>High portal vein pressure. </a:t>
            </a:r>
            <a:r>
              <a:rPr lang="en-US" sz="2400" dirty="0"/>
              <a:t>The risk of bleeding increases with the amount of pressure in the </a:t>
            </a:r>
            <a:r>
              <a:rPr lang="en-US" sz="2400" dirty="0" smtClean="0"/>
              <a:t>portal </a:t>
            </a:r>
            <a:r>
              <a:rPr lang="en-US" sz="2400" dirty="0"/>
              <a:t>vein (portal hypertension</a:t>
            </a:r>
            <a:r>
              <a:rPr lang="en-US" sz="2400" dirty="0" smtClean="0"/>
              <a:t>).</a:t>
            </a:r>
          </a:p>
          <a:p>
            <a:endParaRPr lang="en-US" sz="2400" dirty="0" smtClean="0"/>
          </a:p>
          <a:p>
            <a:r>
              <a:rPr lang="en-US" sz="3200" b="1" dirty="0">
                <a:solidFill>
                  <a:schemeClr val="bg2">
                    <a:lumMod val="50000"/>
                  </a:schemeClr>
                </a:solidFill>
                <a:effectLst>
                  <a:outerShdw blurRad="38100" dist="38100" dir="2700000" algn="tl">
                    <a:srgbClr val="000000">
                      <a:alpha val="43137"/>
                    </a:srgbClr>
                  </a:outerShdw>
                </a:effectLst>
                <a:latin typeface="Palatino Linotype" panose="02040502050505030304" pitchFamily="18" charset="0"/>
                <a:ea typeface="PMingLiU-ExtB" panose="02020500000000000000" charset="-120"/>
              </a:rPr>
              <a:t>Large varices. </a:t>
            </a:r>
            <a:r>
              <a:rPr lang="en-US" sz="2400" dirty="0"/>
              <a:t>The larger the varices, the more likely they are to bleed</a:t>
            </a:r>
            <a:r>
              <a:rPr lang="en-US" sz="2400" dirty="0" smtClean="0"/>
              <a:t>.</a:t>
            </a:r>
          </a:p>
          <a:p>
            <a:endParaRPr lang="en-US" sz="24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endParaRPr lang="en-US" sz="2400" b="1" dirty="0">
              <a:solidFill>
                <a:schemeClr val="bg2">
                  <a:lumMod val="50000"/>
                </a:schemeClr>
              </a:solidFill>
              <a:effectLst>
                <a:outerShdw blurRad="38100" dist="19050" dir="2700000" algn="tl" rotWithShape="0">
                  <a:schemeClr val="dk1">
                    <a:alpha val="40000"/>
                  </a:schemeClr>
                </a:outerShdw>
              </a:effectLst>
              <a:latin typeface="PMingLiU-ExtB" panose="02020500000000000000" charset="-120"/>
              <a:ea typeface="PMingLiU-ExtB" panose="02020500000000000000" charset="-12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a:solidFill>
                  <a:srgbClr val="B13F9A"/>
                </a:solidFill>
              </a:rPr>
              <a:pPr>
                <a:defRPr/>
              </a:pPr>
              <a:t>68</a:t>
            </a:fld>
            <a:endParaRPr lang="en-US">
              <a:solidFill>
                <a:srgbClr val="B13F9A"/>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9571" y="3636825"/>
            <a:ext cx="4829175" cy="2994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70522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286" y="12220"/>
            <a:ext cx="8117114" cy="6845780"/>
          </a:xfrm>
        </p:spPr>
        <p:txBody>
          <a:bodyPr>
            <a:normAutofit lnSpcReduction="10000"/>
          </a:bodyPr>
          <a:lstStyle/>
          <a:p>
            <a:pPr lvl="0">
              <a:buClr>
                <a:srgbClr val="B13F9A"/>
              </a:buClr>
            </a:pPr>
            <a:r>
              <a:rPr lang="en-US" sz="2700" b="1" dirty="0">
                <a:solidFill>
                  <a:srgbClr val="F4E7ED">
                    <a:lumMod val="50000"/>
                  </a:srgbClr>
                </a:solidFill>
                <a:effectLst>
                  <a:outerShdw blurRad="38100" dist="38100" dir="2700000" algn="tl">
                    <a:srgbClr val="000000">
                      <a:alpha val="43137"/>
                    </a:srgbClr>
                  </a:outerShdw>
                </a:effectLst>
                <a:latin typeface="Palatino Linotype" panose="02040502050505030304" pitchFamily="18" charset="0"/>
              </a:rPr>
              <a:t>Red marks on the varices. </a:t>
            </a:r>
            <a:r>
              <a:rPr lang="en-US" sz="2000" dirty="0">
                <a:solidFill>
                  <a:prstClr val="black"/>
                </a:solidFill>
              </a:rPr>
              <a:t>When viewed through an endoscope passed down your throat, some varices show long, red streaks or red spots. These marks indicate a high risk of bleeding</a:t>
            </a:r>
            <a:r>
              <a:rPr lang="en-US" sz="2000" dirty="0" smtClean="0">
                <a:solidFill>
                  <a:prstClr val="black"/>
                </a:solidFill>
              </a:rPr>
              <a:t>.</a:t>
            </a:r>
          </a:p>
          <a:p>
            <a:pPr lvl="0">
              <a:buClr>
                <a:srgbClr val="B13F9A"/>
              </a:buClr>
            </a:pPr>
            <a:endParaRPr lang="en-US" sz="2000" dirty="0">
              <a:solidFill>
                <a:prstClr val="black"/>
              </a:solidFill>
            </a:endParaRPr>
          </a:p>
          <a:p>
            <a:pPr lvl="0">
              <a:buClr>
                <a:srgbClr val="B13F9A"/>
              </a:buClr>
            </a:pPr>
            <a:endParaRPr lang="en-US" sz="2000" dirty="0" smtClean="0">
              <a:solidFill>
                <a:prstClr val="black"/>
              </a:solidFill>
            </a:endParaRPr>
          </a:p>
          <a:p>
            <a:pPr lvl="0">
              <a:buClr>
                <a:srgbClr val="B13F9A"/>
              </a:buClr>
            </a:pPr>
            <a:endParaRPr lang="en-US" sz="2000" dirty="0">
              <a:solidFill>
                <a:prstClr val="black"/>
              </a:solidFill>
            </a:endParaRPr>
          </a:p>
          <a:p>
            <a:pPr lvl="0">
              <a:buClr>
                <a:srgbClr val="B13F9A"/>
              </a:buClr>
            </a:pPr>
            <a:endParaRPr lang="en-US" sz="2000" dirty="0" smtClean="0">
              <a:solidFill>
                <a:prstClr val="black"/>
              </a:solidFill>
            </a:endParaRPr>
          </a:p>
          <a:p>
            <a:pPr lvl="0">
              <a:buClr>
                <a:srgbClr val="B13F9A"/>
              </a:buClr>
            </a:pPr>
            <a:endParaRPr lang="en-US" sz="2000" dirty="0">
              <a:solidFill>
                <a:prstClr val="black"/>
              </a:solidFill>
            </a:endParaRPr>
          </a:p>
          <a:p>
            <a:pPr lvl="0">
              <a:buClr>
                <a:srgbClr val="B13F9A"/>
              </a:buClr>
            </a:pPr>
            <a:endParaRPr lang="en-US" sz="2000" dirty="0">
              <a:solidFill>
                <a:prstClr val="black"/>
              </a:solidFill>
            </a:endParaRPr>
          </a:p>
          <a:p>
            <a:pPr lvl="0">
              <a:buClr>
                <a:srgbClr val="B13F9A"/>
              </a:buClr>
            </a:pPr>
            <a:r>
              <a:rPr lang="en-US" sz="2700" b="1" dirty="0">
                <a:solidFill>
                  <a:srgbClr val="F4E7ED">
                    <a:lumMod val="50000"/>
                  </a:srgbClr>
                </a:solidFill>
                <a:effectLst>
                  <a:outerShdw blurRad="38100" dist="38100" dir="2700000" algn="tl">
                    <a:srgbClr val="000000">
                      <a:alpha val="43137"/>
                    </a:srgbClr>
                  </a:outerShdw>
                </a:effectLst>
                <a:latin typeface="Palatino Linotype" panose="02040502050505030304" pitchFamily="18" charset="0"/>
              </a:rPr>
              <a:t>Severe cirrhosis or liver failure. </a:t>
            </a:r>
            <a:r>
              <a:rPr lang="en-US" sz="2000" dirty="0">
                <a:solidFill>
                  <a:prstClr val="black"/>
                </a:solidFill>
              </a:rPr>
              <a:t>Most often, the more severe your liver disease, the more likely varices are to bleed</a:t>
            </a:r>
            <a:r>
              <a:rPr lang="en-US" sz="2000" dirty="0" smtClean="0">
                <a:solidFill>
                  <a:prstClr val="black"/>
                </a:solidFill>
              </a:rPr>
              <a:t>.</a:t>
            </a:r>
          </a:p>
          <a:p>
            <a:pPr lvl="0">
              <a:buClr>
                <a:srgbClr val="B13F9A"/>
              </a:buClr>
            </a:pPr>
            <a:endParaRPr lang="en-US" sz="2000" dirty="0">
              <a:solidFill>
                <a:prstClr val="black"/>
              </a:solidFill>
            </a:endParaRPr>
          </a:p>
          <a:p>
            <a:pPr lvl="0">
              <a:buClr>
                <a:srgbClr val="B13F9A"/>
              </a:buClr>
            </a:pPr>
            <a:endParaRPr lang="en-US" sz="2000" dirty="0" smtClean="0">
              <a:solidFill>
                <a:prstClr val="black"/>
              </a:solidFill>
            </a:endParaRPr>
          </a:p>
          <a:p>
            <a:pPr lvl="0">
              <a:buClr>
                <a:srgbClr val="B13F9A"/>
              </a:buClr>
            </a:pPr>
            <a:endParaRPr lang="en-US" sz="2000" dirty="0">
              <a:solidFill>
                <a:prstClr val="black"/>
              </a:solidFill>
            </a:endParaRPr>
          </a:p>
          <a:p>
            <a:pPr marL="0" lvl="0" indent="0">
              <a:buClr>
                <a:srgbClr val="B13F9A"/>
              </a:buClr>
              <a:buNone/>
            </a:pPr>
            <a:endParaRPr lang="en-US" sz="2000" dirty="0">
              <a:solidFill>
                <a:prstClr val="black"/>
              </a:solidFill>
            </a:endParaRPr>
          </a:p>
          <a:p>
            <a:pPr lvl="0">
              <a:buClr>
                <a:srgbClr val="B13F9A"/>
              </a:buClr>
            </a:pPr>
            <a:r>
              <a:rPr lang="en-US" sz="3000" b="1" dirty="0">
                <a:solidFill>
                  <a:srgbClr val="F4E7ED">
                    <a:lumMod val="50000"/>
                  </a:srgbClr>
                </a:solidFill>
                <a:effectLst>
                  <a:outerShdw blurRad="38100" dist="38100" dir="2700000" algn="tl">
                    <a:srgbClr val="000000">
                      <a:alpha val="43137"/>
                    </a:srgbClr>
                  </a:outerShdw>
                </a:effectLst>
                <a:latin typeface="Palatino Linotype" panose="02040502050505030304" pitchFamily="18" charset="0"/>
              </a:rPr>
              <a:t>alcohol. </a:t>
            </a:r>
            <a:r>
              <a:rPr lang="en-US" sz="2000" dirty="0">
                <a:solidFill>
                  <a:prstClr val="black"/>
                </a:solidFill>
              </a:rPr>
              <a:t>Your risk of variceal bleeding is far greater if you continue to drink than if you stop, especially if your disease is alcohol related.</a:t>
            </a:r>
          </a:p>
          <a:p>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69</a:t>
            </a:fld>
            <a:endParaRPr lang="en-US">
              <a:solidFill>
                <a:srgbClr val="B13F9A"/>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990600"/>
            <a:ext cx="3200400" cy="2059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851" y="3810000"/>
            <a:ext cx="3671749"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18141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9" y="838200"/>
            <a:ext cx="7871367" cy="5170646"/>
          </a:xfrm>
          <a:prstGeom prst="rect">
            <a:avLst/>
          </a:prstGeom>
          <a:noFill/>
        </p:spPr>
        <p:txBody>
          <a:bodyPr wrap="square" lIns="91440" tIns="45720" rIns="91440" bIns="45720">
            <a:spAutoFit/>
          </a:bodyPr>
          <a:lstStyle/>
          <a:p>
            <a:pPr algn="ctr"/>
            <a:r>
              <a:rPr lang="en-US" sz="6600" b="1" i="1" spc="300" dirty="0" smtClean="0">
                <a:ln w="11430" cmpd="sng">
                  <a:solidFill>
                    <a:schemeClr val="accent1">
                      <a:tint val="10000"/>
                    </a:schemeClr>
                  </a:solidFill>
                  <a:prstDash val="solid"/>
                  <a:miter lim="800000"/>
                </a:ln>
                <a:solidFill>
                  <a:schemeClr val="accent1">
                    <a:lumMod val="75000"/>
                  </a:schemeClr>
                </a:solidFill>
                <a:effectLst>
                  <a:glow rad="45500">
                    <a:schemeClr val="accent1">
                      <a:satMod val="220000"/>
                      <a:alpha val="35000"/>
                    </a:schemeClr>
                  </a:glow>
                </a:effectLst>
              </a:rPr>
              <a:t>Blood supply and venous drainage of the upper gastrointestinal tract </a:t>
            </a:r>
            <a:endParaRPr lang="en-US" sz="6600" b="1" spc="300" dirty="0">
              <a:ln w="11430" cmpd="sng">
                <a:solidFill>
                  <a:schemeClr val="accent1">
                    <a:tint val="10000"/>
                  </a:schemeClr>
                </a:solidFill>
                <a:prstDash val="solid"/>
                <a:miter lim="800000"/>
              </a:ln>
              <a:solidFill>
                <a:schemeClr val="accent1">
                  <a:lumMod val="75000"/>
                </a:schemeClr>
              </a:solidFill>
              <a:effectLst>
                <a:glow rad="45500">
                  <a:schemeClr val="accent1">
                    <a:satMod val="220000"/>
                    <a:alpha val="35000"/>
                  </a:schemeClr>
                </a:glow>
              </a:effectLst>
            </a:endParaRPr>
          </a:p>
        </p:txBody>
      </p:sp>
    </p:spTree>
    <p:extLst>
      <p:ext uri="{BB962C8B-B14F-4D97-AF65-F5344CB8AC3E}">
        <p14:creationId xmlns:p14="http://schemas.microsoft.com/office/powerpoint/2010/main" val="27962494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0"/>
            <a:ext cx="7239000" cy="1143000"/>
          </a:xfrm>
        </p:spPr>
        <p:txBody>
          <a:bodyPr/>
          <a:lstStyle/>
          <a:p>
            <a:r>
              <a:rPr lang="en-US" sz="4000"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CLINICAL MANIFESTATIONS :</a:t>
            </a:r>
            <a:endParaRPr lang="en-US" dirty="0"/>
          </a:p>
        </p:txBody>
      </p:sp>
      <p:sp>
        <p:nvSpPr>
          <p:cNvPr id="3" name="Content Placeholder 2"/>
          <p:cNvSpPr>
            <a:spLocks noGrp="1"/>
          </p:cNvSpPr>
          <p:nvPr>
            <p:ph idx="1"/>
          </p:nvPr>
        </p:nvSpPr>
        <p:spPr>
          <a:xfrm>
            <a:off x="228600" y="1295400"/>
            <a:ext cx="7467600" cy="5160336"/>
          </a:xfrm>
        </p:spPr>
        <p:txBody>
          <a:bodyPr>
            <a:normAutofit/>
          </a:bodyPr>
          <a:lstStyle/>
          <a:p>
            <a:pPr marL="0" indent="0" algn="ctr">
              <a:buNone/>
            </a:pPr>
            <a:r>
              <a:rPr lang="en-US" sz="4400" dirty="0" smtClean="0">
                <a:latin typeface="AR CENA" panose="02000000000000000000" pitchFamily="2" charset="0"/>
              </a:rPr>
              <a:t>Before rupture :</a:t>
            </a:r>
          </a:p>
          <a:p>
            <a:pPr marL="0" indent="0" algn="ctr">
              <a:buNone/>
            </a:pPr>
            <a:r>
              <a:rPr lang="en-US" sz="3600" dirty="0" smtClean="0">
                <a:solidFill>
                  <a:schemeClr val="bg2">
                    <a:lumMod val="50000"/>
                  </a:schemeClr>
                </a:solidFill>
                <a:latin typeface="AR CENA" panose="02000000000000000000" pitchFamily="2" charset="0"/>
              </a:rPr>
              <a:t>1- asymptomatic (silent)</a:t>
            </a:r>
          </a:p>
          <a:p>
            <a:pPr marL="0" indent="0" algn="ctr">
              <a:buNone/>
            </a:pPr>
            <a:r>
              <a:rPr lang="en-US" sz="3600" dirty="0" smtClean="0">
                <a:solidFill>
                  <a:schemeClr val="bg2">
                    <a:lumMod val="50000"/>
                  </a:schemeClr>
                </a:solidFill>
                <a:latin typeface="AR CENA" panose="02000000000000000000" pitchFamily="2" charset="0"/>
              </a:rPr>
              <a:t>2- dysphagia (rare)</a:t>
            </a:r>
          </a:p>
          <a:p>
            <a:pPr marL="0" indent="0">
              <a:buNone/>
            </a:pPr>
            <a:endParaRPr lang="en-US" sz="4400" dirty="0">
              <a:latin typeface="AR CENA" panose="02000000000000000000" pitchFamily="2" charset="0"/>
            </a:endParaRPr>
          </a:p>
          <a:p>
            <a:pPr marL="0" indent="0" algn="ctr">
              <a:buNone/>
            </a:pPr>
            <a:r>
              <a:rPr lang="en-US" sz="4400" dirty="0" smtClean="0">
                <a:latin typeface="AR CENA" panose="02000000000000000000" pitchFamily="2" charset="0"/>
              </a:rPr>
              <a:t>At rupture :</a:t>
            </a:r>
          </a:p>
          <a:p>
            <a:pPr marL="0" indent="0" algn="ctr">
              <a:buNone/>
            </a:pPr>
            <a:r>
              <a:rPr lang="en-US" sz="3600" dirty="0" smtClean="0">
                <a:solidFill>
                  <a:schemeClr val="bg2">
                    <a:lumMod val="50000"/>
                  </a:schemeClr>
                </a:solidFill>
                <a:latin typeface="AR CENA" panose="02000000000000000000" pitchFamily="2" charset="0"/>
              </a:rPr>
              <a:t>1- hematemesis </a:t>
            </a:r>
          </a:p>
          <a:p>
            <a:pPr marL="0" indent="0" algn="ctr">
              <a:buNone/>
            </a:pPr>
            <a:r>
              <a:rPr lang="en-US" sz="3600" dirty="0" smtClean="0">
                <a:solidFill>
                  <a:schemeClr val="bg2">
                    <a:lumMod val="50000"/>
                  </a:schemeClr>
                </a:solidFill>
                <a:latin typeface="AR CENA" panose="02000000000000000000" pitchFamily="2" charset="0"/>
              </a:rPr>
              <a:t>2- melena </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70</a:t>
            </a:fld>
            <a:endParaRPr lang="en-US">
              <a:solidFill>
                <a:srgbClr val="B13F9A"/>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62600" y="4572000"/>
            <a:ext cx="1600200" cy="100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680862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7696200" cy="1463040"/>
          </a:xfrm>
        </p:spPr>
        <p:txBody>
          <a:bodyPr>
            <a:normAutofit/>
          </a:bodyPr>
          <a:lstStyle/>
          <a:p>
            <a:r>
              <a:rPr lang="en-US" sz="4000" dirty="0" smtClean="0"/>
              <a:t>Symptoms of the cause :</a:t>
            </a:r>
            <a:endParaRPr lang="en-US" sz="4000"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71</a:t>
            </a:fld>
            <a:endParaRPr lang="en-US">
              <a:solidFill>
                <a:srgbClr val="B13F9A"/>
              </a:solidFill>
            </a:endParaRPr>
          </a:p>
        </p:txBody>
      </p:sp>
      <p:pic>
        <p:nvPicPr>
          <p:cNvPr id="1229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502" y="1371600"/>
            <a:ext cx="2652486" cy="1612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2939" y="3886200"/>
            <a:ext cx="1926091"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9038" y="1371599"/>
            <a:ext cx="2705100" cy="1738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227753" y="5943599"/>
            <a:ext cx="1356462" cy="646331"/>
          </a:xfrm>
          <a:prstGeom prst="rect">
            <a:avLst/>
          </a:prstGeom>
        </p:spPr>
        <p:txBody>
          <a:bodyPr wrap="none">
            <a:spAutoFit/>
          </a:bodyPr>
          <a:lstStyle/>
          <a:p>
            <a:pPr lvl="0" algn="ctr">
              <a:defRPr/>
            </a:pPr>
            <a:r>
              <a:rPr lang="en-US" sz="3600" dirty="0">
                <a:solidFill>
                  <a:schemeClr val="bg2">
                    <a:lumMod val="50000"/>
                  </a:schemeClr>
                </a:solidFill>
                <a:latin typeface="AR CENA" panose="02000000000000000000" pitchFamily="2" charset="0"/>
              </a:rPr>
              <a:t>Ascites</a:t>
            </a:r>
          </a:p>
        </p:txBody>
      </p:sp>
      <p:sp>
        <p:nvSpPr>
          <p:cNvPr id="6" name="Rectangle 5"/>
          <p:cNvSpPr/>
          <p:nvPr/>
        </p:nvSpPr>
        <p:spPr>
          <a:xfrm>
            <a:off x="619799" y="3048024"/>
            <a:ext cx="2316661" cy="646331"/>
          </a:xfrm>
          <a:prstGeom prst="rect">
            <a:avLst/>
          </a:prstGeom>
        </p:spPr>
        <p:txBody>
          <a:bodyPr wrap="none">
            <a:spAutoFit/>
          </a:bodyPr>
          <a:lstStyle/>
          <a:p>
            <a:pPr lvl="0" algn="ctr"/>
            <a:r>
              <a:rPr lang="en-US" sz="3600" dirty="0">
                <a:solidFill>
                  <a:schemeClr val="bg2">
                    <a:lumMod val="50000"/>
                  </a:schemeClr>
                </a:solidFill>
                <a:latin typeface="AR CENA" panose="02000000000000000000" pitchFamily="2" charset="0"/>
              </a:rPr>
              <a:t>Splenomegaly</a:t>
            </a:r>
            <a:endParaRPr lang="en-US" sz="2000" dirty="0">
              <a:solidFill>
                <a:schemeClr val="bg2">
                  <a:lumMod val="50000"/>
                </a:schemeClr>
              </a:solidFill>
              <a:latin typeface="AR CENA" panose="02000000000000000000" pitchFamily="2" charset="0"/>
            </a:endParaRPr>
          </a:p>
        </p:txBody>
      </p:sp>
      <p:sp>
        <p:nvSpPr>
          <p:cNvPr id="7" name="Rectangle 6"/>
          <p:cNvSpPr/>
          <p:nvPr/>
        </p:nvSpPr>
        <p:spPr>
          <a:xfrm>
            <a:off x="5305424" y="3160782"/>
            <a:ext cx="1712327" cy="707886"/>
          </a:xfrm>
          <a:prstGeom prst="rect">
            <a:avLst/>
          </a:prstGeom>
        </p:spPr>
        <p:txBody>
          <a:bodyPr wrap="none">
            <a:spAutoFit/>
          </a:bodyPr>
          <a:lstStyle/>
          <a:p>
            <a:pPr lvl="0" algn="ctr"/>
            <a:r>
              <a:rPr lang="en-US" sz="4000" dirty="0">
                <a:solidFill>
                  <a:schemeClr val="bg2">
                    <a:lumMod val="50000"/>
                  </a:schemeClr>
                </a:solidFill>
                <a:latin typeface="AR CENA" panose="02000000000000000000" pitchFamily="2" charset="0"/>
              </a:rPr>
              <a:t>Jaundice</a:t>
            </a:r>
          </a:p>
        </p:txBody>
      </p:sp>
      <p:sp>
        <p:nvSpPr>
          <p:cNvPr id="9" name="Content Placeholder 8"/>
          <p:cNvSpPr>
            <a:spLocks noGrp="1"/>
          </p:cNvSpPr>
          <p:nvPr>
            <p:ph idx="1"/>
          </p:nvPr>
        </p:nvSpPr>
        <p:spPr/>
        <p:txBody>
          <a:bodyPr/>
          <a:lstStyle/>
          <a:p>
            <a:endParaRPr lang="en-US"/>
          </a:p>
        </p:txBody>
      </p:sp>
    </p:spTree>
    <p:extLst>
      <p:ext uri="{BB962C8B-B14F-4D97-AF65-F5344CB8AC3E}">
        <p14:creationId xmlns:p14="http://schemas.microsoft.com/office/powerpoint/2010/main" val="254078648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7696200" cy="1463040"/>
          </a:xfrm>
        </p:spPr>
        <p:txBody>
          <a:bodyPr>
            <a:normAutofit/>
          </a:bodyPr>
          <a:lstStyle/>
          <a:p>
            <a:r>
              <a:rPr lang="en-US" sz="4000" dirty="0"/>
              <a:t>DIAGNOSTIC </a:t>
            </a:r>
            <a:r>
              <a:rPr lang="en-US" sz="4000" dirty="0" smtClean="0"/>
              <a:t>EVALUATION :</a:t>
            </a:r>
            <a:endParaRPr lang="en-US" sz="4000" dirty="0"/>
          </a:p>
        </p:txBody>
      </p:sp>
      <p:sp>
        <p:nvSpPr>
          <p:cNvPr id="3" name="Content Placeholder 2"/>
          <p:cNvSpPr>
            <a:spLocks noGrp="1"/>
          </p:cNvSpPr>
          <p:nvPr>
            <p:ph idx="1"/>
          </p:nvPr>
        </p:nvSpPr>
        <p:spPr>
          <a:xfrm>
            <a:off x="152400" y="1066800"/>
            <a:ext cx="7239000" cy="4846320"/>
          </a:xfrm>
        </p:spPr>
        <p:txBody>
          <a:bodyPr>
            <a:normAutofit/>
          </a:bodyPr>
          <a:lstStyle/>
          <a:p>
            <a:pPr marL="0" indent="0">
              <a:buNone/>
            </a:pPr>
            <a:r>
              <a:rPr lang="en-US" sz="3200" dirty="0" smtClean="0">
                <a:solidFill>
                  <a:schemeClr val="bg2">
                    <a:lumMod val="50000"/>
                  </a:schemeClr>
                </a:solidFill>
                <a:latin typeface="AR CENA" panose="02000000000000000000" pitchFamily="2" charset="0"/>
              </a:rPr>
              <a:t>1- </a:t>
            </a:r>
            <a:r>
              <a:rPr lang="en-US" sz="3600" dirty="0">
                <a:solidFill>
                  <a:schemeClr val="bg2">
                    <a:lumMod val="50000"/>
                  </a:schemeClr>
                </a:solidFill>
                <a:latin typeface="AR CENA" panose="02000000000000000000" pitchFamily="2" charset="0"/>
              </a:rPr>
              <a:t>Upper gastrointestinal endoscopy </a:t>
            </a:r>
            <a:endParaRPr lang="en-US" sz="3200" dirty="0" smtClean="0">
              <a:solidFill>
                <a:schemeClr val="bg2">
                  <a:lumMod val="50000"/>
                </a:schemeClr>
              </a:solidFill>
              <a:latin typeface="AR CENA" panose="02000000000000000000" pitchFamily="2" charset="0"/>
            </a:endParaRPr>
          </a:p>
          <a:p>
            <a:pPr marL="0" indent="0">
              <a:buNone/>
            </a:pPr>
            <a:r>
              <a:rPr lang="en-US" dirty="0" smtClean="0">
                <a:latin typeface="AR CENA" panose="02000000000000000000" pitchFamily="2" charset="0"/>
              </a:rPr>
              <a:t>is </a:t>
            </a:r>
            <a:r>
              <a:rPr lang="en-US" dirty="0">
                <a:latin typeface="AR CENA" panose="02000000000000000000" pitchFamily="2" charset="0"/>
              </a:rPr>
              <a:t>the most commonly used method to detect varices. </a:t>
            </a:r>
            <a:endParaRPr lang="en-US" dirty="0" smtClean="0">
              <a:latin typeface="AR CENA" panose="02000000000000000000" pitchFamily="2" charset="0"/>
            </a:endParaRPr>
          </a:p>
          <a:p>
            <a:pPr>
              <a:buFont typeface="Arial" charset="0"/>
              <a:buChar char="•"/>
            </a:pPr>
            <a:r>
              <a:rPr lang="en-US" dirty="0" smtClean="0">
                <a:latin typeface="AR CENA" panose="02000000000000000000" pitchFamily="2" charset="0"/>
              </a:rPr>
              <a:t>Detect early varices .</a:t>
            </a:r>
          </a:p>
          <a:p>
            <a:pPr>
              <a:buFont typeface="Arial" charset="0"/>
              <a:buChar char="•"/>
            </a:pPr>
            <a:r>
              <a:rPr lang="en-US" dirty="0" smtClean="0">
                <a:latin typeface="AR CENA" panose="02000000000000000000" pitchFamily="2" charset="0"/>
              </a:rPr>
              <a:t>Detect sign of impending rupture (red sign ) .</a:t>
            </a:r>
          </a:p>
          <a:p>
            <a:pPr>
              <a:buFont typeface="Arial" charset="0"/>
              <a:buChar char="•"/>
            </a:pPr>
            <a:r>
              <a:rPr lang="en-US" dirty="0" smtClean="0">
                <a:latin typeface="AR CENA" panose="02000000000000000000" pitchFamily="2" charset="0"/>
              </a:rPr>
              <a:t>Detect active bleeding and its site . </a:t>
            </a:r>
          </a:p>
          <a:p>
            <a:pPr marL="0" indent="0">
              <a:buNone/>
            </a:pPr>
            <a:r>
              <a:rPr lang="en-US" dirty="0" smtClean="0">
                <a:latin typeface="AR CENA" panose="02000000000000000000" pitchFamily="2" charset="0"/>
              </a:rPr>
              <a:t> * </a:t>
            </a:r>
            <a:r>
              <a:rPr lang="en-US" dirty="0">
                <a:latin typeface="AR CENA" panose="02000000000000000000" pitchFamily="2" charset="0"/>
              </a:rPr>
              <a:t>In patients in whom no varices are detected on initial endoscopy, endoscopy to look for varices should be repeated in 2 to 3 years</a:t>
            </a:r>
            <a:r>
              <a:rPr lang="en-US" dirty="0" smtClean="0">
                <a:latin typeface="AR CENA" panose="02000000000000000000" pitchFamily="2" charset="0"/>
              </a:rPr>
              <a:t>.</a:t>
            </a:r>
          </a:p>
          <a:p>
            <a:pPr marL="0" indent="0">
              <a:buNone/>
            </a:pPr>
            <a:r>
              <a:rPr lang="en-US" dirty="0" smtClean="0">
                <a:latin typeface="AR CENA" panose="02000000000000000000" pitchFamily="2" charset="0"/>
              </a:rPr>
              <a:t> * </a:t>
            </a:r>
            <a:r>
              <a:rPr lang="en-US" dirty="0">
                <a:latin typeface="AR CENA" panose="02000000000000000000" pitchFamily="2" charset="0"/>
              </a:rPr>
              <a:t>If small varices are detected on the initial endoscopy, endoscopy should be repeated in 1 to 2 years.</a:t>
            </a:r>
            <a:endParaRPr lang="en-US" dirty="0" smtClean="0">
              <a:latin typeface="AR CENA" panose="02000000000000000000" pitchFamily="2" charset="0"/>
            </a:endParaRPr>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72</a:t>
            </a:fld>
            <a:endParaRPr lang="en-US">
              <a:solidFill>
                <a:srgbClr val="B13F9A"/>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1" y="5274180"/>
            <a:ext cx="3429000" cy="161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4668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2700"/>
            <a:ext cx="7239000" cy="1209984"/>
          </a:xfrm>
        </p:spPr>
        <p:txBody>
          <a:bodyPr/>
          <a:lstStyle/>
          <a:p>
            <a:pPr marL="0" indent="0">
              <a:buNone/>
            </a:pPr>
            <a:r>
              <a:rPr lang="en-US" dirty="0" smtClean="0"/>
              <a:t>.</a:t>
            </a:r>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73</a:t>
            </a:fld>
            <a:endParaRPr lang="en-US">
              <a:solidFill>
                <a:srgbClr val="B13F9A"/>
              </a:solidFill>
            </a:endParaRPr>
          </a:p>
        </p:txBody>
      </p:sp>
      <p:sp>
        <p:nvSpPr>
          <p:cNvPr id="5" name="Rectangle 4"/>
          <p:cNvSpPr/>
          <p:nvPr/>
        </p:nvSpPr>
        <p:spPr>
          <a:xfrm>
            <a:off x="0" y="76200"/>
            <a:ext cx="7772400" cy="6678751"/>
          </a:xfrm>
          <a:prstGeom prst="rect">
            <a:avLst/>
          </a:prstGeom>
        </p:spPr>
        <p:txBody>
          <a:bodyPr wrap="square">
            <a:spAutoFit/>
          </a:bodyPr>
          <a:lstStyle/>
          <a:p>
            <a:pPr fontAlgn="base">
              <a:spcBef>
                <a:spcPct val="0"/>
              </a:spcBef>
              <a:spcAft>
                <a:spcPct val="0"/>
              </a:spcAft>
            </a:pPr>
            <a:r>
              <a:rPr lang="en-US" sz="3600" dirty="0" smtClean="0">
                <a:solidFill>
                  <a:schemeClr val="bg2">
                    <a:lumMod val="50000"/>
                  </a:schemeClr>
                </a:solidFill>
                <a:latin typeface="AR CENA" panose="02000000000000000000" pitchFamily="2" charset="0"/>
              </a:rPr>
              <a:t>2- Imaging </a:t>
            </a:r>
            <a:r>
              <a:rPr lang="en-US" sz="3600" dirty="0">
                <a:solidFill>
                  <a:schemeClr val="bg2">
                    <a:lumMod val="50000"/>
                  </a:schemeClr>
                </a:solidFill>
                <a:latin typeface="AR CENA" panose="02000000000000000000" pitchFamily="2" charset="0"/>
              </a:rPr>
              <a:t>by CT or MRI </a:t>
            </a:r>
            <a:r>
              <a:rPr lang="en-US" sz="3600" dirty="0" smtClean="0">
                <a:solidFill>
                  <a:schemeClr val="bg2">
                    <a:lumMod val="50000"/>
                  </a:schemeClr>
                </a:solidFill>
                <a:latin typeface="AR CENA" panose="02000000000000000000" pitchFamily="2" charset="0"/>
              </a:rPr>
              <a:t>scan:</a:t>
            </a:r>
            <a:endParaRPr lang="en-US" sz="3600" dirty="0">
              <a:solidFill>
                <a:schemeClr val="bg2">
                  <a:lumMod val="50000"/>
                </a:schemeClr>
              </a:solidFill>
              <a:latin typeface="AR CENA" panose="02000000000000000000" pitchFamily="2" charset="0"/>
            </a:endParaRPr>
          </a:p>
          <a:p>
            <a:pPr algn="ctr" fontAlgn="base">
              <a:spcBef>
                <a:spcPct val="0"/>
              </a:spcBef>
              <a:spcAft>
                <a:spcPct val="0"/>
              </a:spcAft>
            </a:pPr>
            <a:r>
              <a:rPr lang="en-US" sz="2400" dirty="0" smtClean="0"/>
              <a:t>The </a:t>
            </a:r>
            <a:r>
              <a:rPr lang="en-US" sz="2400" dirty="0"/>
              <a:t>pictures created by CT or MRI show the esophagus, the liver and the portal and splenic veins. They give the physician more information about the liver’s health than endoscopy alone</a:t>
            </a:r>
            <a:r>
              <a:rPr lang="en-US" sz="2400" dirty="0" smtClean="0"/>
              <a:t>.</a:t>
            </a:r>
          </a:p>
          <a:p>
            <a:pPr algn="ctr" fontAlgn="base">
              <a:spcBef>
                <a:spcPct val="0"/>
              </a:spcBef>
              <a:spcAft>
                <a:spcPct val="0"/>
              </a:spcAft>
            </a:pPr>
            <a:endParaRPr lang="en-US" sz="2400" b="1" dirty="0">
              <a:solidFill>
                <a:srgbClr val="F4E7ED">
                  <a:lumMod val="50000"/>
                </a:srgbClr>
              </a:solidFill>
              <a:latin typeface="AR CENA" panose="02000000000000000000" pitchFamily="2" charset="0"/>
              <a:cs typeface="Arabic Typesetting" panose="03020402040406030203" pitchFamily="66" charset="-78"/>
            </a:endParaRPr>
          </a:p>
          <a:p>
            <a:pPr fontAlgn="base">
              <a:spcBef>
                <a:spcPct val="0"/>
              </a:spcBef>
              <a:spcAft>
                <a:spcPct val="0"/>
              </a:spcAft>
            </a:pPr>
            <a:r>
              <a:rPr lang="en-US" sz="3600" dirty="0" smtClean="0">
                <a:solidFill>
                  <a:srgbClr val="F4E7ED">
                    <a:lumMod val="50000"/>
                  </a:srgbClr>
                </a:solidFill>
                <a:latin typeface="AR CENA" panose="02000000000000000000" pitchFamily="2" charset="0"/>
                <a:cs typeface="Arabic Typesetting" panose="03020402040406030203" pitchFamily="66" charset="-78"/>
              </a:rPr>
              <a:t>3- CBC </a:t>
            </a:r>
          </a:p>
          <a:p>
            <a:pPr fontAlgn="base">
              <a:spcBef>
                <a:spcPct val="0"/>
              </a:spcBef>
              <a:spcAft>
                <a:spcPct val="0"/>
              </a:spcAft>
            </a:pPr>
            <a:r>
              <a:rPr lang="en-US" sz="3600" dirty="0" smtClean="0">
                <a:solidFill>
                  <a:srgbClr val="F4E7ED">
                    <a:lumMod val="50000"/>
                  </a:srgbClr>
                </a:solidFill>
                <a:latin typeface="AR CENA" panose="02000000000000000000" pitchFamily="2" charset="0"/>
                <a:cs typeface="Arabic Typesetting" panose="03020402040406030203" pitchFamily="66" charset="-78"/>
              </a:rPr>
              <a:t>4- LIVER FUNCTION TEST </a:t>
            </a:r>
          </a:p>
          <a:p>
            <a:pPr fontAlgn="base">
              <a:spcBef>
                <a:spcPct val="0"/>
              </a:spcBef>
              <a:spcAft>
                <a:spcPct val="0"/>
              </a:spcAft>
            </a:pPr>
            <a:r>
              <a:rPr lang="en-US" sz="3600" dirty="0" smtClean="0">
                <a:solidFill>
                  <a:srgbClr val="F4E7ED">
                    <a:lumMod val="50000"/>
                  </a:srgbClr>
                </a:solidFill>
                <a:latin typeface="AR CENA" panose="02000000000000000000" pitchFamily="2" charset="0"/>
                <a:cs typeface="Arabic Typesetting" panose="03020402040406030203" pitchFamily="66" charset="-78"/>
              </a:rPr>
              <a:t>5- KIDNEY FUNCTION TEST </a:t>
            </a:r>
          </a:p>
          <a:p>
            <a:pPr algn="ctr" fontAlgn="base">
              <a:spcBef>
                <a:spcPct val="0"/>
              </a:spcBef>
              <a:spcAft>
                <a:spcPct val="0"/>
              </a:spcAft>
            </a:pPr>
            <a:endParaRPr lang="en-US" sz="2400" b="1" dirty="0">
              <a:solidFill>
                <a:srgbClr val="F4E7ED">
                  <a:lumMod val="50000"/>
                </a:srgbClr>
              </a:solidFill>
              <a:latin typeface="AR CENA" panose="02000000000000000000" pitchFamily="2" charset="0"/>
              <a:cs typeface="Arabic Typesetting" panose="03020402040406030203" pitchFamily="66" charset="-78"/>
            </a:endParaRPr>
          </a:p>
          <a:p>
            <a:pPr algn="ctr" fontAlgn="base">
              <a:spcBef>
                <a:spcPct val="0"/>
              </a:spcBef>
              <a:spcAft>
                <a:spcPct val="0"/>
              </a:spcAft>
            </a:pPr>
            <a:endParaRPr lang="en-US" sz="2400" b="1" dirty="0" smtClean="0">
              <a:solidFill>
                <a:srgbClr val="F4E7ED">
                  <a:lumMod val="50000"/>
                </a:srgbClr>
              </a:solidFill>
              <a:latin typeface="AR CENA" panose="02000000000000000000" pitchFamily="2" charset="0"/>
              <a:cs typeface="Arabic Typesetting" panose="03020402040406030203" pitchFamily="66" charset="-78"/>
            </a:endParaRPr>
          </a:p>
          <a:p>
            <a:pPr algn="ctr" fontAlgn="base">
              <a:spcBef>
                <a:spcPct val="0"/>
              </a:spcBef>
              <a:spcAft>
                <a:spcPct val="0"/>
              </a:spcAft>
            </a:pPr>
            <a:endParaRPr lang="en-US" sz="2400" b="1" dirty="0">
              <a:solidFill>
                <a:srgbClr val="F4E7ED">
                  <a:lumMod val="50000"/>
                </a:srgbClr>
              </a:solidFill>
              <a:latin typeface="AR CENA" panose="02000000000000000000" pitchFamily="2" charset="0"/>
              <a:cs typeface="Arabic Typesetting" panose="03020402040406030203" pitchFamily="66" charset="-78"/>
            </a:endParaRPr>
          </a:p>
          <a:p>
            <a:pPr algn="ctr" fontAlgn="base">
              <a:spcBef>
                <a:spcPct val="0"/>
              </a:spcBef>
              <a:spcAft>
                <a:spcPct val="0"/>
              </a:spcAft>
            </a:pPr>
            <a:endParaRPr lang="en-US" sz="2400" b="1" dirty="0" smtClean="0">
              <a:solidFill>
                <a:srgbClr val="F4E7ED">
                  <a:lumMod val="50000"/>
                </a:srgbClr>
              </a:solidFill>
              <a:latin typeface="AR CENA" panose="02000000000000000000" pitchFamily="2" charset="0"/>
              <a:cs typeface="Arabic Typesetting" panose="03020402040406030203" pitchFamily="66" charset="-78"/>
            </a:endParaRPr>
          </a:p>
          <a:p>
            <a:pPr algn="ctr" fontAlgn="base">
              <a:spcBef>
                <a:spcPct val="0"/>
              </a:spcBef>
              <a:spcAft>
                <a:spcPct val="0"/>
              </a:spcAft>
            </a:pPr>
            <a:endParaRPr lang="en-US" sz="2400" b="1" dirty="0">
              <a:solidFill>
                <a:srgbClr val="F4E7ED">
                  <a:lumMod val="50000"/>
                </a:srgbClr>
              </a:solidFill>
              <a:latin typeface="AR CENA" panose="02000000000000000000" pitchFamily="2" charset="0"/>
              <a:cs typeface="Arabic Typesetting" panose="03020402040406030203" pitchFamily="66" charset="-78"/>
            </a:endParaRPr>
          </a:p>
          <a:p>
            <a:pPr algn="ctr" fontAlgn="base">
              <a:spcBef>
                <a:spcPct val="0"/>
              </a:spcBef>
              <a:spcAft>
                <a:spcPct val="0"/>
              </a:spcAft>
            </a:pPr>
            <a:endParaRPr lang="en-US" sz="2400" b="1" dirty="0" smtClean="0">
              <a:solidFill>
                <a:srgbClr val="F4E7ED">
                  <a:lumMod val="50000"/>
                </a:srgbClr>
              </a:solidFill>
              <a:latin typeface="AR CENA" panose="02000000000000000000" pitchFamily="2" charset="0"/>
              <a:cs typeface="Arabic Typesetting" panose="03020402040406030203" pitchFamily="66" charset="-78"/>
            </a:endParaRPr>
          </a:p>
          <a:p>
            <a:pPr algn="ctr" fontAlgn="base">
              <a:spcBef>
                <a:spcPct val="0"/>
              </a:spcBef>
              <a:spcAft>
                <a:spcPct val="0"/>
              </a:spcAft>
            </a:pPr>
            <a:endParaRPr lang="en-US" sz="2000" b="1" dirty="0">
              <a:solidFill>
                <a:srgbClr val="F4E7ED">
                  <a:lumMod val="50000"/>
                </a:srgbClr>
              </a:solidFill>
              <a:latin typeface="AR CENA" panose="02000000000000000000" pitchFamily="2" charset="0"/>
              <a:cs typeface="Arabic Typesetting" panose="03020402040406030203" pitchFamily="66" charset="-78"/>
            </a:endParaRPr>
          </a:p>
        </p:txBody>
      </p:sp>
    </p:spTree>
    <p:extLst>
      <p:ext uri="{BB962C8B-B14F-4D97-AF65-F5344CB8AC3E}">
        <p14:creationId xmlns:p14="http://schemas.microsoft.com/office/powerpoint/2010/main" val="363669055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a:ln w="500">
                  <a:solidFill>
                    <a:srgbClr val="B13F9A">
                      <a:shade val="20000"/>
                      <a:satMod val="120000"/>
                    </a:srgbClr>
                  </a:solidFill>
                </a:ln>
                <a:gradFill>
                  <a:gsLst>
                    <a:gs pos="0">
                      <a:srgbClr val="F9B639">
                        <a:tint val="13000"/>
                      </a:srgbClr>
                    </a:gs>
                    <a:gs pos="10000">
                      <a:srgbClr val="F9B639">
                        <a:tint val="20000"/>
                      </a:srgbClr>
                    </a:gs>
                    <a:gs pos="49000">
                      <a:srgbClr val="F9B639">
                        <a:tint val="70000"/>
                      </a:srgbClr>
                    </a:gs>
                    <a:gs pos="50000">
                      <a:srgbClr val="F9B639">
                        <a:tint val="97000"/>
                      </a:srgbClr>
                    </a:gs>
                    <a:gs pos="100000">
                      <a:srgbClr val="F9B639">
                        <a:tint val="20000"/>
                      </a:srgbClr>
                    </a:gs>
                  </a:gsLst>
                  <a:lin ang="5400000" scaled="1"/>
                </a:gradFill>
              </a:rPr>
              <a:t>MANAGEMENT :</a:t>
            </a:r>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74</a:t>
            </a:fld>
            <a:endParaRPr lang="en-US">
              <a:solidFill>
                <a:srgbClr val="B13F9A"/>
              </a:solidFill>
            </a:endParaRPr>
          </a:p>
        </p:txBody>
      </p:sp>
      <p:cxnSp>
        <p:nvCxnSpPr>
          <p:cNvPr id="8" name="Straight Connector 7"/>
          <p:cNvCxnSpPr/>
          <p:nvPr/>
        </p:nvCxnSpPr>
        <p:spPr>
          <a:xfrm>
            <a:off x="3962400" y="1371600"/>
            <a:ext cx="0" cy="49530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1" name="Straight Connector 10"/>
          <p:cNvCxnSpPr/>
          <p:nvPr/>
        </p:nvCxnSpPr>
        <p:spPr>
          <a:xfrm flipH="1">
            <a:off x="3962400" y="1866900"/>
            <a:ext cx="2133600"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5" name="Straight Connector 14"/>
          <p:cNvCxnSpPr/>
          <p:nvPr/>
        </p:nvCxnSpPr>
        <p:spPr>
          <a:xfrm flipH="1">
            <a:off x="1828800" y="1866900"/>
            <a:ext cx="2133600" cy="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6" name="Straight Connector 15"/>
          <p:cNvCxnSpPr/>
          <p:nvPr/>
        </p:nvCxnSpPr>
        <p:spPr>
          <a:xfrm>
            <a:off x="1828800" y="1866900"/>
            <a:ext cx="0" cy="495300"/>
          </a:xfrm>
          <a:prstGeom prst="line">
            <a:avLst/>
          </a:prstGeom>
          <a:ln w="38100"/>
        </p:spPr>
        <p:style>
          <a:lnRef idx="1">
            <a:schemeClr val="accent5"/>
          </a:lnRef>
          <a:fillRef idx="0">
            <a:schemeClr val="accent5"/>
          </a:fillRef>
          <a:effectRef idx="0">
            <a:schemeClr val="accent5"/>
          </a:effectRef>
          <a:fontRef idx="minor">
            <a:schemeClr val="tx1"/>
          </a:fontRef>
        </p:style>
      </p:cxnSp>
      <p:cxnSp>
        <p:nvCxnSpPr>
          <p:cNvPr id="17" name="Straight Connector 16"/>
          <p:cNvCxnSpPr/>
          <p:nvPr/>
        </p:nvCxnSpPr>
        <p:spPr>
          <a:xfrm>
            <a:off x="6096000" y="1873250"/>
            <a:ext cx="0" cy="495300"/>
          </a:xfrm>
          <a:prstGeom prst="line">
            <a:avLst/>
          </a:prstGeom>
          <a:ln w="38100"/>
        </p:spPr>
        <p:style>
          <a:lnRef idx="1">
            <a:schemeClr val="accent5"/>
          </a:lnRef>
          <a:fillRef idx="0">
            <a:schemeClr val="accent5"/>
          </a:fillRef>
          <a:effectRef idx="0">
            <a:schemeClr val="accent5"/>
          </a:effectRef>
          <a:fontRef idx="minor">
            <a:schemeClr val="tx1"/>
          </a:fontRef>
        </p:style>
      </p:cxnSp>
      <p:sp>
        <p:nvSpPr>
          <p:cNvPr id="18" name="Rounded Rectangle 17"/>
          <p:cNvSpPr/>
          <p:nvPr/>
        </p:nvSpPr>
        <p:spPr>
          <a:xfrm>
            <a:off x="762000" y="2368550"/>
            <a:ext cx="3429000" cy="34988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smtClean="0">
                <a:latin typeface="AR CENA" panose="02000000000000000000" pitchFamily="2" charset="0"/>
              </a:rPr>
              <a:t>DURING BLEEDING</a:t>
            </a:r>
          </a:p>
          <a:p>
            <a:pPr algn="ctr"/>
            <a:endParaRPr lang="en-US" sz="5400" dirty="0" smtClean="0">
              <a:latin typeface="AR CENA" panose="02000000000000000000" pitchFamily="2" charset="0"/>
            </a:endParaRPr>
          </a:p>
          <a:p>
            <a:pPr algn="ctr"/>
            <a:endParaRPr lang="en-US" sz="2400" dirty="0">
              <a:latin typeface="AR CENA" panose="02000000000000000000" pitchFamily="2" charset="0"/>
            </a:endParaRPr>
          </a:p>
          <a:p>
            <a:pPr algn="ctr"/>
            <a:endParaRPr lang="en-US" sz="2400" dirty="0" smtClean="0">
              <a:latin typeface="AR CENA" panose="02000000000000000000" pitchFamily="2" charset="0"/>
            </a:endParaRPr>
          </a:p>
        </p:txBody>
      </p:sp>
      <p:sp>
        <p:nvSpPr>
          <p:cNvPr id="20" name="Rounded Rectangle 19"/>
          <p:cNvSpPr/>
          <p:nvPr/>
        </p:nvSpPr>
        <p:spPr>
          <a:xfrm>
            <a:off x="4724400" y="2381250"/>
            <a:ext cx="3276600" cy="348615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5400" dirty="0" smtClean="0">
                <a:latin typeface="AR CENA" panose="02000000000000000000" pitchFamily="2" charset="0"/>
              </a:rPr>
              <a:t>SILENT  VARICES</a:t>
            </a:r>
          </a:p>
          <a:p>
            <a:pPr algn="ctr"/>
            <a:endParaRPr lang="en-US" sz="5400" dirty="0" smtClean="0">
              <a:latin typeface="AR CENA" panose="02000000000000000000" pitchFamily="2" charset="0"/>
            </a:endParaRPr>
          </a:p>
          <a:p>
            <a:pPr algn="ctr"/>
            <a:endParaRPr lang="en-US" sz="2400" dirty="0">
              <a:latin typeface="AR CENA" panose="02000000000000000000" pitchFamily="2" charset="0"/>
            </a:endParaRPr>
          </a:p>
          <a:p>
            <a:pPr algn="ctr"/>
            <a:r>
              <a:rPr lang="en-US" sz="2400" dirty="0" smtClean="0">
                <a:latin typeface="AR CENA" panose="02000000000000000000" pitchFamily="2" charset="0"/>
              </a:rPr>
              <a:t> </a:t>
            </a:r>
            <a:endParaRPr lang="en-US" sz="2400" dirty="0">
              <a:latin typeface="AR CENA" panose="02000000000000000000" pitchFamily="2" charset="0"/>
            </a:endParaRP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3062" y="4117975"/>
            <a:ext cx="16668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8852" y="4099237"/>
            <a:ext cx="1706348" cy="1634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41296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239000" cy="1143000"/>
          </a:xfrm>
        </p:spPr>
        <p:txBody>
          <a:bodyPr>
            <a:noAutofit/>
          </a:bodyPr>
          <a:lstStyle/>
          <a:p>
            <a:pPr algn="ctr"/>
            <a:r>
              <a:rPr lang="en-US" sz="5400" dirty="0" smtClean="0"/>
              <a:t>* DURING BLEEDING :</a:t>
            </a:r>
            <a:endParaRPr lang="en-US" sz="5400" dirty="0"/>
          </a:p>
        </p:txBody>
      </p:sp>
      <p:sp>
        <p:nvSpPr>
          <p:cNvPr id="3" name="Content Placeholder 2"/>
          <p:cNvSpPr>
            <a:spLocks noGrp="1"/>
          </p:cNvSpPr>
          <p:nvPr>
            <p:ph idx="1"/>
          </p:nvPr>
        </p:nvSpPr>
        <p:spPr>
          <a:xfrm>
            <a:off x="0" y="1447800"/>
            <a:ext cx="8153400" cy="5007936"/>
          </a:xfrm>
        </p:spPr>
        <p:txBody>
          <a:bodyPr/>
          <a:lstStyle/>
          <a:p>
            <a:r>
              <a:rPr lang="en-US" dirty="0"/>
              <a:t>Bleeding from esophageal varices is an emergency that requires immediate treatment. </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75</a:t>
            </a:fld>
            <a:endParaRPr lang="en-US">
              <a:solidFill>
                <a:srgbClr val="B13F9A"/>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89406691"/>
              </p:ext>
            </p:extLst>
          </p:nvPr>
        </p:nvGraphicFramePr>
        <p:xfrm>
          <a:off x="457200" y="2514600"/>
          <a:ext cx="4038600" cy="4267200"/>
        </p:xfrm>
        <a:graphic>
          <a:graphicData uri="http://schemas.openxmlformats.org/drawingml/2006/table">
            <a:tbl>
              <a:tblPr firstRow="1" bandRow="1">
                <a:tableStyleId>{93296810-A885-4BE3-A3E7-6D5BEEA58F35}</a:tableStyleId>
              </a:tblPr>
              <a:tblGrid>
                <a:gridCol w="4038600"/>
              </a:tblGrid>
              <a:tr h="604664">
                <a:tc>
                  <a:txBody>
                    <a:bodyPr/>
                    <a:lstStyle/>
                    <a:p>
                      <a:pPr marL="0" marR="0" lvl="0" indent="0" algn="ctr" defTabSz="914400" rtl="0" eaLnBrk="1" fontAlgn="auto" latinLnBrk="0" hangingPunct="1">
                        <a:lnSpc>
                          <a:spcPct val="100000"/>
                        </a:lnSpc>
                        <a:spcBef>
                          <a:spcPts val="600"/>
                        </a:spcBef>
                        <a:spcAft>
                          <a:spcPts val="0"/>
                        </a:spcAft>
                        <a:buClr>
                          <a:srgbClr val="B13F9A"/>
                        </a:buClr>
                        <a:buSzPct val="73000"/>
                        <a:buFont typeface="Wingdings 2"/>
                        <a:buNone/>
                        <a:tabLst/>
                        <a:defRPr/>
                      </a:pPr>
                      <a:r>
                        <a:rPr kumimoji="0" lang="en-US" sz="2800" b="0" i="0" u="none" strike="noStrike" kern="1200" cap="none" spc="0" normalizeH="0" baseline="0" noProof="0" dirty="0" smtClean="0">
                          <a:ln>
                            <a:noFill/>
                          </a:ln>
                          <a:solidFill>
                            <a:schemeClr val="bg1"/>
                          </a:solidFill>
                          <a:effectLst/>
                          <a:uLnTx/>
                          <a:uFillTx/>
                          <a:latin typeface="AR CENA" panose="02000000000000000000" pitchFamily="2" charset="0"/>
                          <a:ea typeface="+mn-ea"/>
                          <a:cs typeface="Arial" panose="020B0604020202020204" pitchFamily="34" charset="0"/>
                        </a:rPr>
                        <a:t>A- initial resuscitation</a:t>
                      </a:r>
                      <a:endParaRPr kumimoji="0" lang="en-US" sz="2600" b="0" i="0" u="none" strike="noStrike" kern="1200" cap="none" spc="0" normalizeH="0" baseline="0" noProof="0" dirty="0" smtClean="0">
                        <a:ln>
                          <a:noFill/>
                        </a:ln>
                        <a:solidFill>
                          <a:schemeClr val="bg1"/>
                        </a:solidFill>
                        <a:effectLst/>
                        <a:uLnTx/>
                        <a:uFillTx/>
                        <a:latin typeface="+mn-lt"/>
                        <a:ea typeface="+mn-ea"/>
                        <a:cs typeface="+mn-cs"/>
                      </a:endParaRPr>
                    </a:p>
                  </a:txBody>
                  <a:tcPr/>
                </a:tc>
              </a:tr>
              <a:tr h="3662536">
                <a:tc>
                  <a:txBody>
                    <a:bodyPr/>
                    <a:lstStyle/>
                    <a:p>
                      <a:r>
                        <a:rPr lang="en-US" dirty="0" smtClean="0"/>
                        <a:t>a-</a:t>
                      </a:r>
                      <a:r>
                        <a:rPr lang="en-US" baseline="0" dirty="0" smtClean="0"/>
                        <a:t> </a:t>
                      </a:r>
                      <a:r>
                        <a:rPr lang="en-US" sz="2000" u="sng" baseline="0" dirty="0" smtClean="0">
                          <a:latin typeface="AR CENA" panose="02000000000000000000" pitchFamily="2" charset="0"/>
                        </a:rPr>
                        <a:t>2 wide bore venous cannulas(IV LINE) </a:t>
                      </a:r>
                    </a:p>
                    <a:p>
                      <a:r>
                        <a:rPr lang="en-US" sz="1600" baseline="0" dirty="0" smtClean="0">
                          <a:latin typeface="Calibri" panose="020F0502020204030204" pitchFamily="34" charset="0"/>
                        </a:rPr>
                        <a:t>are inserted, one for installing fluids and one for drawing blood for CBC, coagulation profile, urea and electrolytes and cross-matching</a:t>
                      </a:r>
                      <a:r>
                        <a:rPr lang="en-US" baseline="0" dirty="0" smtClean="0">
                          <a:latin typeface="Calibri" panose="020F0502020204030204" pitchFamily="34" charset="0"/>
                        </a:rPr>
                        <a:t>.</a:t>
                      </a:r>
                    </a:p>
                    <a:p>
                      <a:pPr marL="285750" indent="-285750">
                        <a:buFontTx/>
                        <a:buChar char="-"/>
                      </a:pPr>
                      <a:r>
                        <a:rPr lang="en-US" sz="1600" u="none" baseline="0" dirty="0" smtClean="0">
                          <a:latin typeface="Calibri" panose="020F0502020204030204" pitchFamily="34" charset="0"/>
                        </a:rPr>
                        <a:t>VASOPRESSIN</a:t>
                      </a:r>
                      <a:r>
                        <a:rPr lang="en-US" u="sng" baseline="0" dirty="0" smtClean="0"/>
                        <a:t> </a:t>
                      </a:r>
                    </a:p>
                    <a:p>
                      <a:pPr marL="285750" indent="-285750">
                        <a:buFontTx/>
                        <a:buChar char="-"/>
                      </a:pPr>
                      <a:r>
                        <a:rPr lang="en-US" sz="1600" u="none" baseline="0" dirty="0" smtClean="0">
                          <a:latin typeface="Calibri" panose="020F0502020204030204" pitchFamily="34" charset="0"/>
                        </a:rPr>
                        <a:t>SEDATIVE </a:t>
                      </a:r>
                    </a:p>
                    <a:p>
                      <a:r>
                        <a:rPr lang="en-US" sz="2000" baseline="0" dirty="0" smtClean="0">
                          <a:latin typeface="AR CENA" panose="02000000000000000000" pitchFamily="2" charset="0"/>
                        </a:rPr>
                        <a:t>b- </a:t>
                      </a:r>
                      <a:r>
                        <a:rPr kumimoji="0" lang="en-US" sz="2000" b="0" i="0" u="none" strike="noStrike" kern="1200" baseline="0" dirty="0" smtClean="0">
                          <a:solidFill>
                            <a:schemeClr val="dk1"/>
                          </a:solidFill>
                          <a:latin typeface="AR CENA" panose="02000000000000000000" pitchFamily="2" charset="0"/>
                          <a:ea typeface="+mn-ea"/>
                          <a:cs typeface="+mn-cs"/>
                        </a:rPr>
                        <a:t>Bladder catheterization</a:t>
                      </a:r>
                      <a:r>
                        <a:rPr lang="en-US" sz="2000" u="sng" baseline="0" dirty="0" smtClean="0">
                          <a:latin typeface="AR CENA" panose="02000000000000000000" pitchFamily="2" charset="0"/>
                        </a:rPr>
                        <a:t> </a:t>
                      </a:r>
                    </a:p>
                    <a:p>
                      <a:r>
                        <a:rPr lang="en-US" sz="1600" u="none" baseline="0" dirty="0" smtClean="0">
                          <a:latin typeface="Calibri" panose="020F0502020204030204" pitchFamily="34" charset="0"/>
                        </a:rPr>
                        <a:t>For follow up of urine output for fear of ARF</a:t>
                      </a:r>
                    </a:p>
                    <a:p>
                      <a:r>
                        <a:rPr lang="en-US" sz="2000" baseline="0" dirty="0" smtClean="0">
                          <a:latin typeface="AR CENA" panose="02000000000000000000" pitchFamily="2" charset="0"/>
                        </a:rPr>
                        <a:t>C- </a:t>
                      </a:r>
                      <a:r>
                        <a:rPr kumimoji="0" lang="en-US" sz="2000" b="0" i="0" u="none" strike="noStrike" kern="1200" baseline="0" dirty="0" smtClean="0">
                          <a:solidFill>
                            <a:schemeClr val="dk1"/>
                          </a:solidFill>
                          <a:latin typeface="AR CENA" panose="02000000000000000000" pitchFamily="2" charset="0"/>
                          <a:ea typeface="+mn-ea"/>
                          <a:cs typeface="+mn-cs"/>
                        </a:rPr>
                        <a:t>Insertion of a nasogastric tube</a:t>
                      </a:r>
                    </a:p>
                    <a:p>
                      <a:r>
                        <a:rPr kumimoji="0" lang="en-US" sz="1600" b="0" i="0" u="none" strike="noStrike" kern="1200" baseline="0" dirty="0" smtClean="0">
                          <a:solidFill>
                            <a:schemeClr val="dk1"/>
                          </a:solidFill>
                          <a:latin typeface="Calibri" panose="020F0502020204030204" pitchFamily="34" charset="0"/>
                          <a:ea typeface="+mn-ea"/>
                          <a:cs typeface="+mn-cs"/>
                        </a:rPr>
                        <a:t>monitor the bleeding and prevent aspiration.</a:t>
                      </a:r>
                      <a:endParaRPr lang="en-US" sz="1800" u="sng" dirty="0">
                        <a:latin typeface="Calibri" panose="020F0502020204030204" pitchFamily="34" charset="0"/>
                      </a:endParaRPr>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582790867"/>
              </p:ext>
            </p:extLst>
          </p:nvPr>
        </p:nvGraphicFramePr>
        <p:xfrm>
          <a:off x="5943600" y="2966720"/>
          <a:ext cx="2133600" cy="3408680"/>
        </p:xfrm>
        <a:graphic>
          <a:graphicData uri="http://schemas.openxmlformats.org/drawingml/2006/table">
            <a:tbl>
              <a:tblPr firstRow="1" bandRow="1">
                <a:tableStyleId>{93296810-A885-4BE3-A3E7-6D5BEEA58F35}</a:tableStyleId>
              </a:tblPr>
              <a:tblGrid>
                <a:gridCol w="2133600"/>
              </a:tblGrid>
              <a:tr h="5334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chemeClr val="bg1"/>
                          </a:solidFill>
                          <a:effectLst/>
                          <a:uLnTx/>
                          <a:uFillTx/>
                          <a:latin typeface="AR CENA" panose="02000000000000000000" pitchFamily="2" charset="0"/>
                          <a:ea typeface="+mn-ea"/>
                          <a:cs typeface="Arial" panose="020B0604020202020204" pitchFamily="34" charset="0"/>
                        </a:rPr>
                        <a:t>B- MONITORING :</a:t>
                      </a:r>
                      <a:endParaRPr kumimoji="0" lang="en-US" sz="2400" b="0" i="0" u="none" strike="noStrike" kern="1200" cap="none" spc="0" normalizeH="0" baseline="0" noProof="0" dirty="0" smtClean="0">
                        <a:ln>
                          <a:noFill/>
                        </a:ln>
                        <a:solidFill>
                          <a:schemeClr val="bg1"/>
                        </a:solidFill>
                        <a:effectLst/>
                        <a:uLnTx/>
                        <a:uFillTx/>
                        <a:latin typeface="+mn-lt"/>
                        <a:ea typeface="+mn-ea"/>
                        <a:cs typeface="+mn-cs"/>
                      </a:endParaRPr>
                    </a:p>
                  </a:txBody>
                  <a:tcPr/>
                </a:tc>
              </a:tr>
              <a:tr h="2219960">
                <a:tc>
                  <a:txBody>
                    <a:bodyPr/>
                    <a:lstStyle/>
                    <a:p>
                      <a:pPr algn="l"/>
                      <a:r>
                        <a:rPr lang="en-US" sz="2000" dirty="0" smtClean="0">
                          <a:latin typeface="AR CENA" panose="02000000000000000000" pitchFamily="2" charset="0"/>
                        </a:rPr>
                        <a:t>1- Pulse </a:t>
                      </a:r>
                    </a:p>
                    <a:p>
                      <a:pPr algn="l"/>
                      <a:r>
                        <a:rPr lang="en-US" sz="2000" dirty="0" smtClean="0">
                          <a:latin typeface="AR CENA" panose="02000000000000000000" pitchFamily="2" charset="0"/>
                        </a:rPr>
                        <a:t>2-</a:t>
                      </a:r>
                      <a:r>
                        <a:rPr lang="en-US" sz="2000" baseline="0" dirty="0" smtClean="0">
                          <a:latin typeface="AR CENA" panose="02000000000000000000" pitchFamily="2" charset="0"/>
                        </a:rPr>
                        <a:t> HR </a:t>
                      </a:r>
                    </a:p>
                    <a:p>
                      <a:pPr algn="l"/>
                      <a:r>
                        <a:rPr lang="en-US" sz="2000" baseline="0" dirty="0" smtClean="0">
                          <a:latin typeface="AR CENA" panose="02000000000000000000" pitchFamily="2" charset="0"/>
                        </a:rPr>
                        <a:t>3- RR</a:t>
                      </a:r>
                    </a:p>
                    <a:p>
                      <a:pPr algn="l"/>
                      <a:r>
                        <a:rPr lang="en-US" sz="2000" baseline="0" dirty="0" smtClean="0">
                          <a:latin typeface="AR CENA" panose="02000000000000000000" pitchFamily="2" charset="0"/>
                        </a:rPr>
                        <a:t>4- Urine output </a:t>
                      </a:r>
                    </a:p>
                    <a:p>
                      <a:pPr algn="l"/>
                      <a:r>
                        <a:rPr lang="en-US" sz="2000" baseline="0" dirty="0" smtClean="0">
                          <a:latin typeface="AR CENA" panose="02000000000000000000" pitchFamily="2" charset="0"/>
                        </a:rPr>
                        <a:t>5- BP</a:t>
                      </a:r>
                    </a:p>
                    <a:p>
                      <a:pPr algn="l"/>
                      <a:r>
                        <a:rPr lang="en-US" sz="2000" baseline="0" dirty="0" smtClean="0">
                          <a:latin typeface="AR CENA" panose="02000000000000000000" pitchFamily="2" charset="0"/>
                        </a:rPr>
                        <a:t>6- Temperature</a:t>
                      </a:r>
                      <a:endParaRPr lang="en-US" sz="2000" dirty="0">
                        <a:latin typeface="AR CENA" panose="02000000000000000000" pitchFamily="2" charset="0"/>
                      </a:endParaRPr>
                    </a:p>
                  </a:txBody>
                  <a:tcPr/>
                </a:tc>
              </a:tr>
            </a:tbl>
          </a:graphicData>
        </a:graphic>
      </p:graphicFrame>
      <p:sp>
        <p:nvSpPr>
          <p:cNvPr id="7" name="Right Arrow 6"/>
          <p:cNvSpPr/>
          <p:nvPr/>
        </p:nvSpPr>
        <p:spPr>
          <a:xfrm>
            <a:off x="4572000" y="4343400"/>
            <a:ext cx="1371600" cy="457200"/>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9017970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00" y="0"/>
            <a:ext cx="7467600" cy="5541336"/>
          </a:xfrm>
        </p:spPr>
        <p:txBody>
          <a:bodyPr>
            <a:normAutofit/>
          </a:bodyPr>
          <a:lstStyle/>
          <a:p>
            <a:pPr marL="0" indent="0" algn="ctr">
              <a:buNone/>
            </a:pPr>
            <a:r>
              <a:rPr lang="en-US" sz="3200" b="1" dirty="0" smtClean="0">
                <a:latin typeface="AR CENA" panose="02000000000000000000" pitchFamily="2" charset="0"/>
              </a:rPr>
              <a:t> vasoconstrictor therapy</a:t>
            </a:r>
          </a:p>
          <a:p>
            <a:pPr marL="0" indent="0" algn="ctr">
              <a:buNone/>
            </a:pPr>
            <a:r>
              <a:rPr lang="en-US" sz="2000" b="1" dirty="0">
                <a:solidFill>
                  <a:schemeClr val="bg2">
                    <a:lumMod val="50000"/>
                  </a:schemeClr>
                </a:solidFill>
                <a:latin typeface="Calibri" panose="020F0502020204030204" pitchFamily="34" charset="0"/>
              </a:rPr>
              <a:t>1- VASOPRESSIN </a:t>
            </a:r>
          </a:p>
          <a:p>
            <a:pPr marL="0" indent="0" algn="ctr">
              <a:buNone/>
            </a:pPr>
            <a:r>
              <a:rPr lang="en-US" sz="2000" b="1" dirty="0">
                <a:solidFill>
                  <a:schemeClr val="bg2">
                    <a:lumMod val="50000"/>
                  </a:schemeClr>
                </a:solidFill>
                <a:latin typeface="Calibri" panose="020F0502020204030204" pitchFamily="34" charset="0"/>
              </a:rPr>
              <a:t>2- SOMATOSTATIN </a:t>
            </a:r>
          </a:p>
          <a:p>
            <a:pPr marL="0" indent="0" algn="ctr">
              <a:buNone/>
            </a:pPr>
            <a:r>
              <a:rPr lang="en-US" sz="2000" b="1" dirty="0">
                <a:solidFill>
                  <a:schemeClr val="bg2">
                    <a:lumMod val="50000"/>
                  </a:schemeClr>
                </a:solidFill>
                <a:latin typeface="Calibri" panose="020F0502020204030204" pitchFamily="34" charset="0"/>
              </a:rPr>
              <a:t>3- TERLIPRESSIN </a:t>
            </a:r>
          </a:p>
          <a:p>
            <a:pPr marL="0" indent="0" algn="ctr">
              <a:buNone/>
            </a:pPr>
            <a:r>
              <a:rPr lang="en-US" sz="2000" b="1" dirty="0">
                <a:solidFill>
                  <a:schemeClr val="bg2">
                    <a:lumMod val="50000"/>
                  </a:schemeClr>
                </a:solidFill>
                <a:latin typeface="Calibri" panose="020F0502020204030204" pitchFamily="34" charset="0"/>
              </a:rPr>
              <a:t>4- OCTREOTIDE  </a:t>
            </a:r>
          </a:p>
          <a:p>
            <a:pPr marL="0" indent="0" algn="ctr">
              <a:buNone/>
            </a:pPr>
            <a:r>
              <a:rPr lang="en-US" sz="3600" dirty="0"/>
              <a:t> </a:t>
            </a:r>
            <a:r>
              <a:rPr lang="en-US" sz="3600" b="1" dirty="0" smtClean="0">
                <a:solidFill>
                  <a:schemeClr val="bg2">
                    <a:lumMod val="50000"/>
                  </a:schemeClr>
                </a:solidFill>
                <a:latin typeface="AR CENA" panose="02000000000000000000" pitchFamily="2" charset="0"/>
              </a:rPr>
              <a:t> </a:t>
            </a:r>
            <a:endParaRPr lang="en-US" sz="3600" b="1" dirty="0">
              <a:solidFill>
                <a:schemeClr val="bg2">
                  <a:lumMod val="50000"/>
                </a:schemeClr>
              </a:solidFill>
              <a:latin typeface="AR CENA" panose="02000000000000000000" pitchFamily="2"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t>76</a:t>
            </a:fld>
            <a:endParaRPr lang="en-US"/>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362199"/>
            <a:ext cx="5108575" cy="349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2991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584960"/>
          </a:xfrm>
        </p:spPr>
        <p:txBody>
          <a:bodyPr>
            <a:noAutofit/>
          </a:bodyPr>
          <a:lstStyle/>
          <a:p>
            <a:pPr algn="ctr"/>
            <a:r>
              <a:rPr lang="en-US" sz="6000" b="0" dirty="0">
                <a:latin typeface="AR CENA" panose="02000000000000000000" pitchFamily="2" charset="0"/>
              </a:rPr>
              <a:t>c</a:t>
            </a:r>
            <a:r>
              <a:rPr lang="en-US" sz="6000" b="0" dirty="0" smtClean="0">
                <a:latin typeface="AR CENA" panose="02000000000000000000" pitchFamily="2" charset="0"/>
              </a:rPr>
              <a:t>- </a:t>
            </a:r>
            <a:r>
              <a:rPr lang="en-US" sz="6000" b="0" dirty="0">
                <a:latin typeface="AR CENA" panose="02000000000000000000" pitchFamily="2" charset="0"/>
              </a:rPr>
              <a:t>Endoscopy</a:t>
            </a:r>
            <a:br>
              <a:rPr lang="en-US" sz="6000" b="0" dirty="0">
                <a:latin typeface="AR CENA" panose="02000000000000000000" pitchFamily="2" charset="0"/>
              </a:rPr>
            </a:br>
            <a:endParaRPr lang="en-US" sz="5400" b="0"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77</a:t>
            </a:fld>
            <a:endParaRPr lang="en-US">
              <a:solidFill>
                <a:srgbClr val="B13F9A"/>
              </a:solidFill>
            </a:endParaRPr>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447800"/>
            <a:ext cx="6231641" cy="4414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190650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 Endoscopic  Sclerotherapy</a:t>
            </a:r>
            <a:r>
              <a:rPr lang="en-US" sz="3600" dirty="0"/>
              <a:t/>
            </a:r>
            <a:br>
              <a:rPr lang="en-US" sz="3600" dirty="0"/>
            </a:br>
            <a:endParaRPr lang="en-US" sz="3600" dirty="0"/>
          </a:p>
        </p:txBody>
      </p:sp>
      <p:sp>
        <p:nvSpPr>
          <p:cNvPr id="3" name="Content Placeholder 2"/>
          <p:cNvSpPr>
            <a:spLocks noGrp="1"/>
          </p:cNvSpPr>
          <p:nvPr>
            <p:ph idx="1"/>
          </p:nvPr>
        </p:nvSpPr>
        <p:spPr>
          <a:xfrm>
            <a:off x="457200" y="1066800"/>
            <a:ext cx="7239000" cy="5388936"/>
          </a:xfrm>
        </p:spPr>
        <p:txBody>
          <a:bodyPr>
            <a:normAutofit/>
          </a:bodyPr>
          <a:lstStyle/>
          <a:p>
            <a:r>
              <a:rPr lang="en-US" sz="3200" dirty="0" smtClean="0">
                <a:solidFill>
                  <a:schemeClr val="bg2">
                    <a:lumMod val="50000"/>
                  </a:schemeClr>
                </a:solidFill>
                <a:latin typeface="AR CENA" panose="02000000000000000000" pitchFamily="2" charset="0"/>
              </a:rPr>
              <a:t>The </a:t>
            </a:r>
            <a:r>
              <a:rPr lang="en-US" sz="3200" dirty="0">
                <a:solidFill>
                  <a:schemeClr val="bg2">
                    <a:lumMod val="50000"/>
                  </a:schemeClr>
                </a:solidFill>
                <a:latin typeface="AR CENA" panose="02000000000000000000" pitchFamily="2" charset="0"/>
              </a:rPr>
              <a:t>technique involves injection of a </a:t>
            </a:r>
            <a:r>
              <a:rPr lang="en-US" sz="3200" dirty="0" err="1">
                <a:solidFill>
                  <a:schemeClr val="bg2">
                    <a:lumMod val="50000"/>
                  </a:schemeClr>
                </a:solidFill>
                <a:latin typeface="AR CENA" panose="02000000000000000000" pitchFamily="2" charset="0"/>
              </a:rPr>
              <a:t>sclerosant</a:t>
            </a:r>
            <a:r>
              <a:rPr lang="en-US" sz="3200" dirty="0">
                <a:solidFill>
                  <a:schemeClr val="bg2">
                    <a:lumMod val="50000"/>
                  </a:schemeClr>
                </a:solidFill>
                <a:latin typeface="AR CENA" panose="02000000000000000000" pitchFamily="2" charset="0"/>
              </a:rPr>
              <a:t> into (</a:t>
            </a:r>
            <a:r>
              <a:rPr lang="en-US" sz="3200" dirty="0" err="1">
                <a:solidFill>
                  <a:schemeClr val="bg2">
                    <a:lumMod val="50000"/>
                  </a:schemeClr>
                </a:solidFill>
                <a:latin typeface="AR CENA" panose="02000000000000000000" pitchFamily="2" charset="0"/>
              </a:rPr>
              <a:t>intravariceal</a:t>
            </a:r>
            <a:r>
              <a:rPr lang="en-US" sz="3200" dirty="0">
                <a:solidFill>
                  <a:schemeClr val="bg2">
                    <a:lumMod val="50000"/>
                  </a:schemeClr>
                </a:solidFill>
                <a:latin typeface="AR CENA" panose="02000000000000000000" pitchFamily="2" charset="0"/>
              </a:rPr>
              <a:t>) or adjacent </a:t>
            </a:r>
            <a:r>
              <a:rPr lang="en-US" sz="3200" dirty="0" smtClean="0">
                <a:solidFill>
                  <a:schemeClr val="bg2">
                    <a:lumMod val="50000"/>
                  </a:schemeClr>
                </a:solidFill>
                <a:latin typeface="AR CENA" panose="02000000000000000000" pitchFamily="2" charset="0"/>
              </a:rPr>
              <a:t>to(</a:t>
            </a:r>
            <a:r>
              <a:rPr lang="en-US" sz="3200" dirty="0" err="1" smtClean="0">
                <a:solidFill>
                  <a:schemeClr val="bg2">
                    <a:lumMod val="50000"/>
                  </a:schemeClr>
                </a:solidFill>
                <a:latin typeface="AR CENA" panose="02000000000000000000" pitchFamily="2" charset="0"/>
              </a:rPr>
              <a:t>paravariceal</a:t>
            </a:r>
            <a:r>
              <a:rPr lang="en-US" sz="3200" dirty="0">
                <a:solidFill>
                  <a:schemeClr val="bg2">
                    <a:lumMod val="50000"/>
                  </a:schemeClr>
                </a:solidFill>
                <a:latin typeface="AR CENA" panose="02000000000000000000" pitchFamily="2" charset="0"/>
              </a:rPr>
              <a:t>) a varix.</a:t>
            </a:r>
          </a:p>
          <a:p>
            <a:endParaRPr lang="en-US" sz="3200" dirty="0">
              <a:solidFill>
                <a:schemeClr val="bg2">
                  <a:lumMod val="50000"/>
                </a:schemeClr>
              </a:solidFill>
              <a:latin typeface="AR CENA" panose="02000000000000000000" pitchFamily="2"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78</a:t>
            </a:fld>
            <a:endParaRPr lang="en-US">
              <a:solidFill>
                <a:srgbClr val="B13F9A"/>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743200"/>
            <a:ext cx="6400800" cy="392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229860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239000" cy="1143000"/>
          </a:xfrm>
        </p:spPr>
        <p:txBody>
          <a:bodyPr/>
          <a:lstStyle/>
          <a:p>
            <a:r>
              <a:rPr lang="en-US" dirty="0" smtClean="0"/>
              <a:t>- Endoscopic </a:t>
            </a:r>
            <a:r>
              <a:rPr lang="en-US" dirty="0"/>
              <a:t>band ligation</a:t>
            </a:r>
          </a:p>
        </p:txBody>
      </p:sp>
      <p:sp>
        <p:nvSpPr>
          <p:cNvPr id="3" name="Content Placeholder 2"/>
          <p:cNvSpPr>
            <a:spLocks noGrp="1"/>
          </p:cNvSpPr>
          <p:nvPr>
            <p:ph idx="1"/>
          </p:nvPr>
        </p:nvSpPr>
        <p:spPr>
          <a:xfrm>
            <a:off x="152400" y="1143000"/>
            <a:ext cx="7924800" cy="5465136"/>
          </a:xfrm>
        </p:spPr>
        <p:txBody>
          <a:bodyPr>
            <a:normAutofit/>
          </a:bodyPr>
          <a:lstStyle/>
          <a:p>
            <a:pPr marL="0" indent="0" algn="ctr">
              <a:buNone/>
            </a:pPr>
            <a:r>
              <a:rPr lang="en-US" sz="2800" dirty="0">
                <a:solidFill>
                  <a:schemeClr val="bg2">
                    <a:lumMod val="50000"/>
                  </a:schemeClr>
                </a:solidFill>
                <a:latin typeface="AR CENA" panose="02000000000000000000" pitchFamily="2" charset="0"/>
              </a:rPr>
              <a:t>Esophageal varices are ligated with endoscopically placed small elastic </a:t>
            </a:r>
            <a:r>
              <a:rPr lang="en-US" sz="2800" dirty="0" smtClean="0">
                <a:solidFill>
                  <a:schemeClr val="bg2">
                    <a:lumMod val="50000"/>
                  </a:schemeClr>
                </a:solidFill>
                <a:latin typeface="AR CENA" panose="02000000000000000000" pitchFamily="2" charset="0"/>
              </a:rPr>
              <a:t>O-rings</a:t>
            </a:r>
          </a:p>
          <a:p>
            <a:pPr marL="0" lvl="0" indent="0">
              <a:buClr>
                <a:srgbClr val="B13F9A"/>
              </a:buClr>
              <a:buNone/>
            </a:pPr>
            <a:r>
              <a:rPr lang="en-US" sz="2000" dirty="0" smtClean="0">
                <a:solidFill>
                  <a:schemeClr val="bg2">
                    <a:lumMod val="50000"/>
                  </a:schemeClr>
                </a:solidFill>
              </a:rPr>
              <a:t>*</a:t>
            </a:r>
            <a:r>
              <a:rPr lang="en-US" sz="2400" dirty="0" smtClean="0">
                <a:solidFill>
                  <a:schemeClr val="bg2">
                    <a:lumMod val="50000"/>
                  </a:schemeClr>
                </a:solidFill>
                <a:latin typeface="AR CENA" panose="02000000000000000000" pitchFamily="2" charset="0"/>
              </a:rPr>
              <a:t>is </a:t>
            </a:r>
            <a:r>
              <a:rPr lang="en-US" sz="2400" dirty="0">
                <a:solidFill>
                  <a:schemeClr val="bg2">
                    <a:lumMod val="50000"/>
                  </a:schemeClr>
                </a:solidFill>
                <a:latin typeface="AR CENA" panose="02000000000000000000" pitchFamily="2" charset="0"/>
              </a:rPr>
              <a:t>the preferred endoscopic </a:t>
            </a:r>
            <a:r>
              <a:rPr lang="en-US" sz="2400" dirty="0" smtClean="0">
                <a:solidFill>
                  <a:schemeClr val="bg2">
                    <a:lumMod val="50000"/>
                  </a:schemeClr>
                </a:solidFill>
                <a:latin typeface="AR CENA" panose="02000000000000000000" pitchFamily="2" charset="0"/>
              </a:rPr>
              <a:t>modality.</a:t>
            </a:r>
          </a:p>
          <a:p>
            <a:pPr marL="0" lvl="0" indent="0">
              <a:buClr>
                <a:srgbClr val="B13F9A"/>
              </a:buClr>
              <a:buNone/>
            </a:pPr>
            <a:r>
              <a:rPr lang="en-US" sz="2400" dirty="0">
                <a:solidFill>
                  <a:schemeClr val="bg2">
                    <a:lumMod val="50000"/>
                  </a:schemeClr>
                </a:solidFill>
                <a:latin typeface="AR CENA" panose="02000000000000000000" pitchFamily="2" charset="0"/>
              </a:rPr>
              <a:t>* Variceal ligation is simpler to perform than injection sclerotherapy.</a:t>
            </a:r>
          </a:p>
          <a:p>
            <a:pPr marL="0" lvl="0" indent="0">
              <a:buClr>
                <a:srgbClr val="B13F9A"/>
              </a:buClr>
              <a:buNone/>
            </a:pPr>
            <a:r>
              <a:rPr lang="en-US" sz="2400" dirty="0">
                <a:solidFill>
                  <a:schemeClr val="bg2">
                    <a:lumMod val="50000"/>
                  </a:schemeClr>
                </a:solidFill>
                <a:latin typeface="AR CENA" panose="02000000000000000000" pitchFamily="2" charset="0"/>
              </a:rPr>
              <a:t>* Endoscopic variceal ligation is associated with fewer complications</a:t>
            </a:r>
          </a:p>
          <a:p>
            <a:pPr marL="0" lvl="0" indent="0">
              <a:buClr>
                <a:srgbClr val="B13F9A"/>
              </a:buClr>
              <a:buNone/>
            </a:pPr>
            <a:r>
              <a:rPr lang="en-US" sz="2400" dirty="0">
                <a:solidFill>
                  <a:schemeClr val="bg2">
                    <a:lumMod val="50000"/>
                  </a:schemeClr>
                </a:solidFill>
                <a:latin typeface="AR CENA" panose="02000000000000000000" pitchFamily="2" charset="0"/>
              </a:rPr>
              <a:t>than sclerotherapy</a:t>
            </a:r>
            <a:endParaRPr lang="en-US" sz="2400" dirty="0" smtClean="0">
              <a:solidFill>
                <a:schemeClr val="bg2">
                  <a:lumMod val="50000"/>
                </a:schemeClr>
              </a:solidFill>
              <a:latin typeface="AR CENA" panose="02000000000000000000" pitchFamily="2" charset="0"/>
            </a:endParaRPr>
          </a:p>
          <a:p>
            <a:pPr marL="0" lvl="0" indent="0">
              <a:buClr>
                <a:srgbClr val="B13F9A"/>
              </a:buClr>
              <a:buNone/>
            </a:pPr>
            <a:endParaRPr lang="en-US" sz="2400" dirty="0">
              <a:solidFill>
                <a:schemeClr val="bg2">
                  <a:lumMod val="50000"/>
                </a:schemeClr>
              </a:solidFill>
              <a:latin typeface="AR CENA" panose="02000000000000000000" pitchFamily="2" charset="0"/>
            </a:endParaRPr>
          </a:p>
          <a:p>
            <a:pPr marL="0" indent="0" algn="ctr">
              <a:buNone/>
            </a:pPr>
            <a:endParaRPr lang="en-US" sz="4000" dirty="0" smtClean="0">
              <a:solidFill>
                <a:schemeClr val="bg2">
                  <a:lumMod val="50000"/>
                </a:schemeClr>
              </a:solidFill>
              <a:latin typeface="AR CENA" panose="02000000000000000000" pitchFamily="2" charset="0"/>
            </a:endParaRPr>
          </a:p>
          <a:p>
            <a:pPr marL="0" indent="0" algn="ctr">
              <a:buNone/>
            </a:pPr>
            <a:r>
              <a:rPr lang="en-US" sz="4000" dirty="0" smtClean="0">
                <a:solidFill>
                  <a:schemeClr val="bg2">
                    <a:lumMod val="50000"/>
                  </a:schemeClr>
                </a:solidFill>
                <a:latin typeface="AR CENA" panose="02000000000000000000" pitchFamily="2" charset="0"/>
              </a:rPr>
              <a:t> </a:t>
            </a:r>
          </a:p>
          <a:p>
            <a:pPr marL="0" indent="0" algn="ctr">
              <a:buNone/>
            </a:pPr>
            <a:endParaRPr lang="en-US" sz="4000" dirty="0">
              <a:solidFill>
                <a:schemeClr val="bg2">
                  <a:lumMod val="50000"/>
                </a:schemeClr>
              </a:solidFill>
              <a:latin typeface="AR CENA" panose="02000000000000000000" pitchFamily="2"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79</a:t>
            </a:fld>
            <a:endParaRPr lang="en-US">
              <a:solidFill>
                <a:srgbClr val="B13F9A"/>
              </a:solidFill>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500" y="3962400"/>
            <a:ext cx="7371955" cy="3051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0911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646906"/>
          </a:xfrm>
        </p:spPr>
        <p:txBody>
          <a:bodyPr>
            <a:normAutofit fontScale="90000"/>
          </a:bodyPr>
          <a:lstStyle/>
          <a:p>
            <a:r>
              <a:rPr lang="en-US" sz="4800" b="1" dirty="0" smtClean="0"/>
              <a:t>Esophagus </a:t>
            </a:r>
            <a:endParaRPr lang="en-US" sz="4800" b="1" dirty="0"/>
          </a:p>
        </p:txBody>
      </p:sp>
      <p:sp>
        <p:nvSpPr>
          <p:cNvPr id="3" name="Content Placeholder 2"/>
          <p:cNvSpPr>
            <a:spLocks noGrp="1"/>
          </p:cNvSpPr>
          <p:nvPr>
            <p:ph idx="1"/>
          </p:nvPr>
        </p:nvSpPr>
        <p:spPr>
          <a:xfrm>
            <a:off x="152400" y="990600"/>
            <a:ext cx="5410200" cy="5867400"/>
          </a:xfrm>
        </p:spPr>
        <p:txBody>
          <a:bodyPr>
            <a:normAutofit fontScale="92500" lnSpcReduction="10000"/>
          </a:bodyPr>
          <a:lstStyle/>
          <a:p>
            <a:pPr>
              <a:buFont typeface="Wingdings" pitchFamily="2" charset="2"/>
              <a:buChar char="§"/>
            </a:pPr>
            <a:r>
              <a:rPr lang="en-US" b="1" dirty="0">
                <a:solidFill>
                  <a:schemeClr val="bg1">
                    <a:lumMod val="95000"/>
                    <a:lumOff val="5000"/>
                  </a:schemeClr>
                </a:solidFill>
              </a:rPr>
              <a:t>The upper third (cervical esophagus ):</a:t>
            </a:r>
          </a:p>
          <a:p>
            <a:pPr marL="64008" indent="0">
              <a:buNone/>
            </a:pPr>
            <a:r>
              <a:rPr lang="en-US" b="1" dirty="0"/>
              <a:t>Supplied by branches from the </a:t>
            </a:r>
            <a:r>
              <a:rPr lang="en-US" b="1" dirty="0">
                <a:solidFill>
                  <a:schemeClr val="accent3">
                    <a:lumMod val="50000"/>
                  </a:schemeClr>
                </a:solidFill>
              </a:rPr>
              <a:t>inferior thyroid artery </a:t>
            </a:r>
          </a:p>
          <a:p>
            <a:pPr>
              <a:buFont typeface="Wingdings" pitchFamily="2" charset="2"/>
              <a:buChar char="§"/>
            </a:pPr>
            <a:r>
              <a:rPr lang="en-US" b="1" dirty="0">
                <a:solidFill>
                  <a:schemeClr val="bg1">
                    <a:lumMod val="95000"/>
                    <a:lumOff val="5000"/>
                  </a:schemeClr>
                </a:solidFill>
              </a:rPr>
              <a:t>The middle third </a:t>
            </a:r>
          </a:p>
          <a:p>
            <a:pPr marL="64008" indent="0">
              <a:buNone/>
            </a:pPr>
            <a:r>
              <a:rPr lang="en-US" b="1" dirty="0">
                <a:solidFill>
                  <a:schemeClr val="bg1">
                    <a:lumMod val="95000"/>
                    <a:lumOff val="5000"/>
                  </a:schemeClr>
                </a:solidFill>
              </a:rPr>
              <a:t>( thoracic esophagus ) :</a:t>
            </a:r>
          </a:p>
          <a:p>
            <a:pPr marL="64008" indent="0">
              <a:buNone/>
            </a:pPr>
            <a:r>
              <a:rPr lang="en-US" b="1" dirty="0"/>
              <a:t>Supplied by branches from the </a:t>
            </a:r>
            <a:r>
              <a:rPr lang="en-US" b="1" dirty="0">
                <a:solidFill>
                  <a:schemeClr val="accent3">
                    <a:lumMod val="50000"/>
                  </a:schemeClr>
                </a:solidFill>
              </a:rPr>
              <a:t>descending thoracic aorta and bronchial arteries</a:t>
            </a:r>
          </a:p>
          <a:p>
            <a:pPr>
              <a:buFont typeface="Wingdings" pitchFamily="2" charset="2"/>
              <a:buChar char="§"/>
            </a:pPr>
            <a:r>
              <a:rPr lang="en-US" b="1" dirty="0">
                <a:solidFill>
                  <a:schemeClr val="bg1"/>
                </a:solidFill>
              </a:rPr>
              <a:t>the lower third (abdominal esophagus ):</a:t>
            </a:r>
          </a:p>
          <a:p>
            <a:pPr marL="64008" indent="0">
              <a:buNone/>
            </a:pPr>
            <a:r>
              <a:rPr lang="en-US" b="1" dirty="0"/>
              <a:t>Supplied by branches from the </a:t>
            </a:r>
            <a:r>
              <a:rPr lang="en-US" b="1" dirty="0">
                <a:solidFill>
                  <a:schemeClr val="accent3">
                    <a:lumMod val="50000"/>
                  </a:schemeClr>
                </a:solidFill>
              </a:rPr>
              <a:t>left gastric artery</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020" y="893618"/>
            <a:ext cx="356711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381057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38200"/>
            <a:ext cx="7239000" cy="1143000"/>
          </a:xfrm>
        </p:spPr>
        <p:txBody>
          <a:bodyPr>
            <a:noAutofit/>
          </a:bodyPr>
          <a:lstStyle/>
          <a:p>
            <a:pPr algn="ctr"/>
            <a:r>
              <a:rPr lang="en-US" sz="4400" dirty="0" smtClean="0"/>
              <a:t>D -Balloon </a:t>
            </a:r>
            <a:r>
              <a:rPr lang="en-US" sz="4400" dirty="0"/>
              <a:t>tamponade</a:t>
            </a:r>
            <a:br>
              <a:rPr lang="en-US" sz="4400" dirty="0"/>
            </a:br>
            <a:endParaRPr lang="en-US" sz="4400" dirty="0"/>
          </a:p>
        </p:txBody>
      </p:sp>
      <p:sp>
        <p:nvSpPr>
          <p:cNvPr id="3" name="Content Placeholder 2"/>
          <p:cNvSpPr>
            <a:spLocks noGrp="1"/>
          </p:cNvSpPr>
          <p:nvPr>
            <p:ph idx="1"/>
          </p:nvPr>
        </p:nvSpPr>
        <p:spPr>
          <a:xfrm>
            <a:off x="152400" y="1458178"/>
            <a:ext cx="8458200" cy="5388936"/>
          </a:xfrm>
        </p:spPr>
        <p:txBody>
          <a:bodyPr>
            <a:normAutofit/>
          </a:bodyPr>
          <a:lstStyle/>
          <a:p>
            <a:r>
              <a:rPr lang="en-US" sz="3600" dirty="0">
                <a:solidFill>
                  <a:schemeClr val="bg2">
                    <a:lumMod val="50000"/>
                  </a:schemeClr>
                </a:solidFill>
                <a:latin typeface="AR CENA" panose="02000000000000000000" pitchFamily="2" charset="0"/>
              </a:rPr>
              <a:t>When there is failure of vasopressin or endoscopy </a:t>
            </a:r>
            <a:endParaRPr lang="en-US" sz="3600" dirty="0" smtClean="0">
              <a:solidFill>
                <a:schemeClr val="bg2">
                  <a:lumMod val="50000"/>
                </a:schemeClr>
              </a:solidFill>
              <a:latin typeface="AR CENA" panose="02000000000000000000" pitchFamily="2" charset="0"/>
            </a:endParaRPr>
          </a:p>
          <a:p>
            <a:r>
              <a:rPr lang="en-US" sz="3600" dirty="0" smtClean="0">
                <a:solidFill>
                  <a:schemeClr val="bg2">
                    <a:lumMod val="50000"/>
                  </a:schemeClr>
                </a:solidFill>
                <a:latin typeface="AR CENA" panose="02000000000000000000" pitchFamily="2" charset="0"/>
              </a:rPr>
              <a:t>Control </a:t>
            </a:r>
            <a:r>
              <a:rPr lang="en-US" sz="3600" dirty="0">
                <a:solidFill>
                  <a:schemeClr val="bg2">
                    <a:lumMod val="50000"/>
                  </a:schemeClr>
                </a:solidFill>
                <a:latin typeface="AR CENA" panose="02000000000000000000" pitchFamily="2" charset="0"/>
              </a:rPr>
              <a:t>active bleeding in &gt; 90</a:t>
            </a:r>
            <a:r>
              <a:rPr lang="en-US" sz="3600" dirty="0" smtClean="0">
                <a:solidFill>
                  <a:schemeClr val="bg2">
                    <a:lumMod val="50000"/>
                  </a:schemeClr>
                </a:solidFill>
                <a:latin typeface="AR CENA" panose="02000000000000000000" pitchFamily="2" charset="0"/>
              </a:rPr>
              <a:t>%</a:t>
            </a:r>
          </a:p>
          <a:p>
            <a:r>
              <a:rPr lang="en-US" sz="3600" dirty="0" smtClean="0">
                <a:solidFill>
                  <a:schemeClr val="bg2">
                    <a:lumMod val="50000"/>
                  </a:schemeClr>
                </a:solidFill>
                <a:latin typeface="AR CENA" panose="02000000000000000000" pitchFamily="2" charset="0"/>
              </a:rPr>
              <a:t>Serious  complication </a:t>
            </a:r>
            <a:r>
              <a:rPr lang="en-US" sz="3600" dirty="0" smtClean="0">
                <a:solidFill>
                  <a:srgbClr val="F4E7ED">
                    <a:lumMod val="50000"/>
                  </a:srgbClr>
                </a:solidFill>
                <a:latin typeface="AR CENA" panose="02000000000000000000" pitchFamily="2" charset="0"/>
                <a:cs typeface="Arial" panose="020B0604020202020204" pitchFamily="34" charset="0"/>
              </a:rPr>
              <a:t>:</a:t>
            </a:r>
            <a:endParaRPr lang="en-US" sz="3600" dirty="0">
              <a:solidFill>
                <a:srgbClr val="F4E7ED">
                  <a:lumMod val="50000"/>
                </a:srgbClr>
              </a:solidFill>
              <a:latin typeface="AR CENA" panose="02000000000000000000" pitchFamily="2" charset="0"/>
              <a:cs typeface="Arial" panose="020B0604020202020204" pitchFamily="34" charset="0"/>
            </a:endParaRPr>
          </a:p>
          <a:p>
            <a:pPr marL="0" lvl="0" indent="0" fontAlgn="base">
              <a:spcBef>
                <a:spcPct val="0"/>
              </a:spcBef>
              <a:spcAft>
                <a:spcPct val="0"/>
              </a:spcAft>
              <a:buClrTx/>
              <a:buSzTx/>
              <a:buNone/>
            </a:pPr>
            <a:r>
              <a:rPr lang="en-US" sz="3600" dirty="0" smtClean="0">
                <a:solidFill>
                  <a:srgbClr val="F4E7ED">
                    <a:lumMod val="50000"/>
                  </a:srgbClr>
                </a:solidFill>
                <a:latin typeface="AR CENA" panose="02000000000000000000" pitchFamily="2" charset="0"/>
                <a:cs typeface="Arial" panose="020B0604020202020204" pitchFamily="34" charset="0"/>
              </a:rPr>
              <a:t>    </a:t>
            </a:r>
            <a:r>
              <a:rPr lang="en-US" sz="3600" dirty="0" smtClean="0">
                <a:solidFill>
                  <a:prstClr val="black">
                    <a:lumMod val="65000"/>
                    <a:lumOff val="35000"/>
                  </a:prstClr>
                </a:solidFill>
                <a:latin typeface="AR CENA" panose="02000000000000000000" pitchFamily="2" charset="0"/>
                <a:cs typeface="Arial" panose="020B0604020202020204" pitchFamily="34" charset="0"/>
              </a:rPr>
              <a:t>Esophageal </a:t>
            </a:r>
            <a:r>
              <a:rPr lang="en-US" sz="3600" dirty="0">
                <a:solidFill>
                  <a:prstClr val="black">
                    <a:lumMod val="65000"/>
                    <a:lumOff val="35000"/>
                  </a:prstClr>
                </a:solidFill>
                <a:latin typeface="AR CENA" panose="02000000000000000000" pitchFamily="2" charset="0"/>
                <a:cs typeface="Arial" panose="020B0604020202020204" pitchFamily="34" charset="0"/>
              </a:rPr>
              <a:t>rupture  </a:t>
            </a:r>
            <a:endParaRPr lang="en-US" sz="3600" dirty="0" smtClean="0">
              <a:solidFill>
                <a:prstClr val="black">
                  <a:lumMod val="65000"/>
                  <a:lumOff val="35000"/>
                </a:prstClr>
              </a:solidFill>
              <a:latin typeface="AR CENA" panose="02000000000000000000" pitchFamily="2" charset="0"/>
              <a:cs typeface="Arial" panose="020B0604020202020204" pitchFamily="34" charset="0"/>
            </a:endParaRPr>
          </a:p>
          <a:p>
            <a:pPr marL="0" lvl="0" indent="0" fontAlgn="base">
              <a:spcBef>
                <a:spcPct val="0"/>
              </a:spcBef>
              <a:spcAft>
                <a:spcPct val="0"/>
              </a:spcAft>
              <a:buClrTx/>
              <a:buSzTx/>
              <a:buNone/>
            </a:pPr>
            <a:r>
              <a:rPr lang="en-US" sz="3600" dirty="0">
                <a:solidFill>
                  <a:prstClr val="black">
                    <a:lumMod val="65000"/>
                    <a:lumOff val="35000"/>
                  </a:prstClr>
                </a:solidFill>
                <a:latin typeface="AR CENA" panose="02000000000000000000" pitchFamily="2" charset="0"/>
                <a:cs typeface="Arial" panose="020B0604020202020204" pitchFamily="34" charset="0"/>
              </a:rPr>
              <a:t> </a:t>
            </a:r>
            <a:r>
              <a:rPr lang="en-US" sz="3600" dirty="0" smtClean="0">
                <a:solidFill>
                  <a:prstClr val="black">
                    <a:lumMod val="65000"/>
                    <a:lumOff val="35000"/>
                  </a:prstClr>
                </a:solidFill>
                <a:latin typeface="AR CENA" panose="02000000000000000000" pitchFamily="2" charset="0"/>
                <a:cs typeface="Arial" panose="020B0604020202020204" pitchFamily="34" charset="0"/>
              </a:rPr>
              <a:t>     Aspiration pneumonia</a:t>
            </a:r>
          </a:p>
          <a:p>
            <a:pPr marL="0" lvl="0" indent="0" fontAlgn="base">
              <a:spcBef>
                <a:spcPct val="0"/>
              </a:spcBef>
              <a:spcAft>
                <a:spcPct val="0"/>
              </a:spcAft>
              <a:buClrTx/>
              <a:buSzTx/>
              <a:buNone/>
            </a:pPr>
            <a:r>
              <a:rPr lang="en-US" sz="1800" b="1" dirty="0" smtClean="0">
                <a:solidFill>
                  <a:prstClr val="black"/>
                </a:solidFill>
                <a:latin typeface="Arial" panose="020B0604020202020204" pitchFamily="34" charset="0"/>
                <a:cs typeface="Arial" panose="020B0604020202020204" pitchFamily="34" charset="0"/>
              </a:rPr>
              <a:t>Perform </a:t>
            </a:r>
            <a:r>
              <a:rPr lang="en-US" sz="1800" b="1" dirty="0">
                <a:solidFill>
                  <a:prstClr val="black"/>
                </a:solidFill>
                <a:latin typeface="Arial" panose="020B0604020202020204" pitchFamily="34" charset="0"/>
                <a:cs typeface="Arial" panose="020B0604020202020204" pitchFamily="34" charset="0"/>
              </a:rPr>
              <a:t>endotracheal intubation before placing these tubes</a:t>
            </a:r>
            <a:endParaRPr lang="en-US" sz="1800" b="1" dirty="0">
              <a:solidFill>
                <a:prstClr val="black"/>
              </a:solidFill>
              <a:latin typeface="AR CENA" panose="02000000000000000000" pitchFamily="2" charset="0"/>
              <a:cs typeface="Arial" panose="020B0604020202020204" pitchFamily="34" charset="0"/>
            </a:endParaRPr>
          </a:p>
          <a:p>
            <a:pPr marL="0" lvl="0" indent="0" fontAlgn="base">
              <a:spcBef>
                <a:spcPct val="0"/>
              </a:spcBef>
              <a:spcAft>
                <a:spcPct val="0"/>
              </a:spcAft>
              <a:buClrTx/>
              <a:buSzTx/>
              <a:buNone/>
            </a:pPr>
            <a:r>
              <a:rPr lang="en-US" sz="3600" dirty="0">
                <a:solidFill>
                  <a:prstClr val="black">
                    <a:lumMod val="65000"/>
                    <a:lumOff val="35000"/>
                  </a:prstClr>
                </a:solidFill>
                <a:latin typeface="AR CENA" panose="02000000000000000000" pitchFamily="2" charset="0"/>
                <a:cs typeface="Arial" panose="020B0604020202020204" pitchFamily="34" charset="0"/>
              </a:rPr>
              <a:t>    </a:t>
            </a:r>
            <a:r>
              <a:rPr lang="en-US" sz="3600" dirty="0" smtClean="0">
                <a:solidFill>
                  <a:prstClr val="black">
                    <a:lumMod val="65000"/>
                    <a:lumOff val="35000"/>
                  </a:prstClr>
                </a:solidFill>
                <a:latin typeface="AR CENA" panose="02000000000000000000" pitchFamily="2" charset="0"/>
                <a:cs typeface="Arial" panose="020B0604020202020204" pitchFamily="34" charset="0"/>
              </a:rPr>
              <a:t>Airway </a:t>
            </a:r>
            <a:r>
              <a:rPr lang="en-US" sz="3600" dirty="0">
                <a:solidFill>
                  <a:prstClr val="black">
                    <a:lumMod val="65000"/>
                    <a:lumOff val="35000"/>
                  </a:prstClr>
                </a:solidFill>
                <a:latin typeface="AR CENA" panose="02000000000000000000" pitchFamily="2" charset="0"/>
                <a:cs typeface="Arial" panose="020B0604020202020204" pitchFamily="34" charset="0"/>
              </a:rPr>
              <a:t>obstruction</a:t>
            </a:r>
            <a:endParaRPr lang="en-US" sz="3600" dirty="0" smtClean="0">
              <a:solidFill>
                <a:schemeClr val="bg2">
                  <a:lumMod val="50000"/>
                </a:schemeClr>
              </a:solidFill>
              <a:latin typeface="AR CENA" panose="02000000000000000000" pitchFamily="2" charset="0"/>
            </a:endParaRPr>
          </a:p>
          <a:p>
            <a:endParaRPr lang="en-US" sz="3600" dirty="0">
              <a:solidFill>
                <a:schemeClr val="bg2">
                  <a:lumMod val="50000"/>
                </a:schemeClr>
              </a:solidFill>
              <a:latin typeface="AR CENA" panose="02000000000000000000" pitchFamily="2"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80</a:t>
            </a:fld>
            <a:endParaRPr lang="en-US">
              <a:solidFill>
                <a:srgbClr val="B13F9A"/>
              </a:solidFill>
            </a:endParaRPr>
          </a:p>
        </p:txBody>
      </p:sp>
      <p:pic>
        <p:nvPicPr>
          <p:cNvPr id="1741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0" y="2133600"/>
            <a:ext cx="3048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590800" y="22163"/>
            <a:ext cx="2351926" cy="369332"/>
          </a:xfrm>
          <a:prstGeom prst="rect">
            <a:avLst/>
          </a:prstGeom>
        </p:spPr>
        <p:txBody>
          <a:bodyPr wrap="none">
            <a:spAutoFit/>
          </a:bodyPr>
          <a:lstStyle/>
          <a:p>
            <a:pPr fontAlgn="base">
              <a:spcBef>
                <a:spcPct val="0"/>
              </a:spcBef>
              <a:spcAft>
                <a:spcPct val="0"/>
              </a:spcAft>
            </a:pPr>
            <a:r>
              <a:rPr lang="en-US" dirty="0" smtClean="0">
                <a:solidFill>
                  <a:prstClr val="black"/>
                </a:solidFill>
                <a:latin typeface="Arial" panose="020B0604020202020204" pitchFamily="34" charset="0"/>
                <a:cs typeface="Arial" panose="020B0604020202020204" pitchFamily="34" charset="0"/>
              </a:rPr>
              <a:t>.</a:t>
            </a:r>
            <a:r>
              <a:rPr lang="en-US" dirty="0">
                <a:solidFill>
                  <a:prstClr val="black"/>
                </a:solidFill>
                <a:latin typeface="Arial" panose="020B0604020202020204" pitchFamily="34" charset="0"/>
                <a:cs typeface="Arial" panose="020B0604020202020204" pitchFamily="34" charset="0"/>
              </a:rPr>
              <a:t>Pressure techniques</a:t>
            </a:r>
          </a:p>
        </p:txBody>
      </p:sp>
    </p:spTree>
    <p:extLst>
      <p:ext uri="{BB962C8B-B14F-4D97-AF65-F5344CB8AC3E}">
        <p14:creationId xmlns:p14="http://schemas.microsoft.com/office/powerpoint/2010/main" val="7319523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dirty="0"/>
              <a:t>Role of Surgery</a:t>
            </a:r>
          </a:p>
        </p:txBody>
      </p:sp>
      <p:sp>
        <p:nvSpPr>
          <p:cNvPr id="3" name="Content Placeholder 2"/>
          <p:cNvSpPr>
            <a:spLocks noGrp="1"/>
          </p:cNvSpPr>
          <p:nvPr>
            <p:ph idx="1"/>
          </p:nvPr>
        </p:nvSpPr>
        <p:spPr/>
        <p:txBody>
          <a:bodyPr>
            <a:normAutofit/>
          </a:bodyPr>
          <a:lstStyle/>
          <a:p>
            <a:pPr algn="ctr"/>
            <a:r>
              <a:rPr lang="en-US" sz="3200" dirty="0">
                <a:latin typeface="AR CENA" panose="02000000000000000000" pitchFamily="2" charset="0"/>
              </a:rPr>
              <a:t>Severe hemorrhage unresponsive </a:t>
            </a:r>
            <a:r>
              <a:rPr lang="en-US" sz="3200" dirty="0" smtClean="0">
                <a:latin typeface="AR CENA" panose="02000000000000000000" pitchFamily="2" charset="0"/>
              </a:rPr>
              <a:t>to initial </a:t>
            </a:r>
            <a:r>
              <a:rPr lang="en-US" sz="3200" dirty="0">
                <a:latin typeface="AR CENA" panose="02000000000000000000" pitchFamily="2" charset="0"/>
              </a:rPr>
              <a:t>resuscitation</a:t>
            </a:r>
          </a:p>
          <a:p>
            <a:pPr algn="ctr"/>
            <a:r>
              <a:rPr lang="en-US" sz="3200" dirty="0">
                <a:latin typeface="AR CENA" panose="02000000000000000000" pitchFamily="2" charset="0"/>
              </a:rPr>
              <a:t> Unavailable or failure of </a:t>
            </a:r>
            <a:r>
              <a:rPr lang="en-US" sz="3200" dirty="0" smtClean="0">
                <a:latin typeface="AR CENA" panose="02000000000000000000" pitchFamily="2" charset="0"/>
              </a:rPr>
              <a:t>endoscopic therapy</a:t>
            </a:r>
            <a:endParaRPr lang="en-US" sz="3200" dirty="0">
              <a:latin typeface="AR CENA" panose="02000000000000000000" pitchFamily="2" charset="0"/>
            </a:endParaRPr>
          </a:p>
          <a:p>
            <a:pPr algn="ctr"/>
            <a:r>
              <a:rPr lang="en-US" sz="3200" dirty="0">
                <a:latin typeface="AR CENA" panose="02000000000000000000" pitchFamily="2" charset="0"/>
              </a:rPr>
              <a:t> Coexisting 2nd indication to </a:t>
            </a:r>
            <a:r>
              <a:rPr lang="en-US" sz="3200" dirty="0" smtClean="0">
                <a:latin typeface="AR CENA" panose="02000000000000000000" pitchFamily="2" charset="0"/>
              </a:rPr>
              <a:t>operations such </a:t>
            </a:r>
            <a:r>
              <a:rPr lang="en-US" sz="3200" dirty="0">
                <a:latin typeface="AR CENA" panose="02000000000000000000" pitchFamily="2" charset="0"/>
              </a:rPr>
              <a:t>as perforation, obstruction </a:t>
            </a:r>
            <a:r>
              <a:rPr lang="en-US" sz="3200" dirty="0" err="1" smtClean="0">
                <a:latin typeface="AR CENA" panose="02000000000000000000" pitchFamily="2" charset="0"/>
              </a:rPr>
              <a:t>orsuspicious</a:t>
            </a:r>
            <a:r>
              <a:rPr lang="en-US" sz="3200" dirty="0" smtClean="0">
                <a:latin typeface="AR CENA" panose="02000000000000000000" pitchFamily="2" charset="0"/>
              </a:rPr>
              <a:t> </a:t>
            </a:r>
            <a:r>
              <a:rPr lang="en-US" sz="3200" dirty="0">
                <a:latin typeface="AR CENA" panose="02000000000000000000" pitchFamily="2" charset="0"/>
              </a:rPr>
              <a:t>of malignancy</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81</a:t>
            </a:fld>
            <a:endParaRPr lang="en-US">
              <a:solidFill>
                <a:srgbClr val="B13F9A"/>
              </a:solidFill>
            </a:endParaRPr>
          </a:p>
        </p:txBody>
      </p:sp>
    </p:spTree>
    <p:extLst>
      <p:ext uri="{BB962C8B-B14F-4D97-AF65-F5344CB8AC3E}">
        <p14:creationId xmlns:p14="http://schemas.microsoft.com/office/powerpoint/2010/main" val="16483398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 </a:t>
            </a:r>
            <a:r>
              <a:rPr lang="en-US" dirty="0" err="1" smtClean="0"/>
              <a:t>Transjugular</a:t>
            </a:r>
            <a:r>
              <a:rPr lang="en-US" dirty="0" smtClean="0"/>
              <a:t> </a:t>
            </a:r>
            <a:r>
              <a:rPr lang="en-US" dirty="0"/>
              <a:t>intrahepatic</a:t>
            </a:r>
            <a:br>
              <a:rPr lang="en-US" dirty="0"/>
            </a:br>
            <a:r>
              <a:rPr lang="en-US" dirty="0"/>
              <a:t>portosystemic shunt (TIPS)</a:t>
            </a:r>
          </a:p>
        </p:txBody>
      </p:sp>
      <p:sp>
        <p:nvSpPr>
          <p:cNvPr id="3" name="Content Placeholder 2"/>
          <p:cNvSpPr>
            <a:spLocks noGrp="1"/>
          </p:cNvSpPr>
          <p:nvPr>
            <p:ph idx="1"/>
          </p:nvPr>
        </p:nvSpPr>
        <p:spPr>
          <a:xfrm>
            <a:off x="0" y="1609416"/>
            <a:ext cx="7696200" cy="4846320"/>
          </a:xfrm>
        </p:spPr>
        <p:txBody>
          <a:bodyPr>
            <a:normAutofit/>
          </a:bodyPr>
          <a:lstStyle/>
          <a:p>
            <a:pPr marL="0" indent="0">
              <a:buNone/>
            </a:pPr>
            <a:r>
              <a:rPr lang="en-US" sz="3200" dirty="0" smtClean="0">
                <a:solidFill>
                  <a:schemeClr val="bg2">
                    <a:lumMod val="50000"/>
                  </a:schemeClr>
                </a:solidFill>
                <a:latin typeface="AR CENA" panose="02000000000000000000" pitchFamily="2" charset="0"/>
              </a:rPr>
              <a:t></a:t>
            </a:r>
            <a:r>
              <a:rPr lang="en-US" sz="3200" dirty="0">
                <a:solidFill>
                  <a:schemeClr val="bg2">
                    <a:lumMod val="50000"/>
                  </a:schemeClr>
                </a:solidFill>
                <a:latin typeface="AR CENA" panose="02000000000000000000" pitchFamily="2" charset="0"/>
              </a:rPr>
              <a:t>*</a:t>
            </a:r>
            <a:r>
              <a:rPr lang="en-US" sz="2800" dirty="0">
                <a:solidFill>
                  <a:schemeClr val="bg2">
                    <a:lumMod val="50000"/>
                  </a:schemeClr>
                </a:solidFill>
                <a:latin typeface="AR CENA" panose="02000000000000000000" pitchFamily="2" charset="0"/>
              </a:rPr>
              <a:t>TIPS reduces elevated portal pressure by creating a communication between the hepatic vein and an intrahepatic branch of the portal vein. </a:t>
            </a:r>
          </a:p>
          <a:p>
            <a:pPr marL="0" indent="0">
              <a:buNone/>
            </a:pPr>
            <a:r>
              <a:rPr lang="en-US" sz="2800" dirty="0" smtClean="0">
                <a:solidFill>
                  <a:schemeClr val="bg2">
                    <a:lumMod val="50000"/>
                  </a:schemeClr>
                </a:solidFill>
                <a:latin typeface="AR CENA" panose="02000000000000000000" pitchFamily="2" charset="0"/>
              </a:rPr>
              <a:t>*Therapy </a:t>
            </a:r>
            <a:r>
              <a:rPr lang="en-US" sz="2800" dirty="0">
                <a:solidFill>
                  <a:schemeClr val="bg2">
                    <a:lumMod val="50000"/>
                  </a:schemeClr>
                </a:solidFill>
                <a:latin typeface="AR CENA" panose="02000000000000000000" pitchFamily="2" charset="0"/>
              </a:rPr>
              <a:t>of choice for acute variceal bleeding after failure of drug and endoscopic </a:t>
            </a:r>
            <a:r>
              <a:rPr lang="en-US" sz="2800" dirty="0" smtClean="0">
                <a:solidFill>
                  <a:schemeClr val="bg2">
                    <a:lumMod val="50000"/>
                  </a:schemeClr>
                </a:solidFill>
                <a:latin typeface="AR CENA" panose="02000000000000000000" pitchFamily="2" charset="0"/>
              </a:rPr>
              <a:t>therapy</a:t>
            </a:r>
            <a:endParaRPr lang="en-US" sz="2800" dirty="0">
              <a:solidFill>
                <a:schemeClr val="bg2">
                  <a:lumMod val="50000"/>
                </a:schemeClr>
              </a:solidFill>
              <a:latin typeface="AR CENA" panose="02000000000000000000" pitchFamily="2" charset="0"/>
            </a:endParaRPr>
          </a:p>
          <a:p>
            <a:pPr marL="0" indent="0">
              <a:buNone/>
            </a:pPr>
            <a:r>
              <a:rPr lang="en-US" sz="2800" dirty="0" smtClean="0">
                <a:latin typeface="Palatino Linotype" panose="02040502050505030304" pitchFamily="18" charset="0"/>
              </a:rPr>
              <a:t>-Indication :</a:t>
            </a:r>
            <a:endParaRPr lang="en-US" sz="2800" dirty="0">
              <a:latin typeface="Palatino Linotype" panose="02040502050505030304" pitchFamily="18" charset="0"/>
            </a:endParaRPr>
          </a:p>
          <a:p>
            <a:pPr marL="0" indent="0">
              <a:buNone/>
            </a:pPr>
            <a:r>
              <a:rPr lang="en-US" sz="2800" dirty="0" smtClean="0">
                <a:solidFill>
                  <a:schemeClr val="bg2">
                    <a:lumMod val="50000"/>
                  </a:schemeClr>
                </a:solidFill>
                <a:latin typeface="AR CENA" panose="02000000000000000000" pitchFamily="2" charset="0"/>
              </a:rPr>
              <a:t>-When </a:t>
            </a:r>
            <a:r>
              <a:rPr lang="en-US" sz="2800" dirty="0">
                <a:solidFill>
                  <a:schemeClr val="bg2">
                    <a:lumMod val="50000"/>
                  </a:schemeClr>
                </a:solidFill>
                <a:latin typeface="AR CENA" panose="02000000000000000000" pitchFamily="2" charset="0"/>
              </a:rPr>
              <a:t>endoscopic </a:t>
            </a:r>
            <a:r>
              <a:rPr lang="en-US" sz="2800" dirty="0" smtClean="0">
                <a:solidFill>
                  <a:schemeClr val="bg2">
                    <a:lumMod val="50000"/>
                  </a:schemeClr>
                </a:solidFill>
                <a:latin typeface="AR CENA" panose="02000000000000000000" pitchFamily="2" charset="0"/>
              </a:rPr>
              <a:t>or drug </a:t>
            </a:r>
            <a:r>
              <a:rPr lang="en-US" sz="2800" dirty="0">
                <a:solidFill>
                  <a:schemeClr val="bg2">
                    <a:lumMod val="50000"/>
                  </a:schemeClr>
                </a:solidFill>
                <a:latin typeface="AR CENA" panose="02000000000000000000" pitchFamily="2" charset="0"/>
              </a:rPr>
              <a:t>treatments </a:t>
            </a:r>
            <a:r>
              <a:rPr lang="en-US" sz="2800" dirty="0" smtClean="0">
                <a:solidFill>
                  <a:schemeClr val="bg2">
                    <a:lumMod val="50000"/>
                  </a:schemeClr>
                </a:solidFill>
                <a:latin typeface="AR CENA" panose="02000000000000000000" pitchFamily="2" charset="0"/>
              </a:rPr>
              <a:t>have failed</a:t>
            </a:r>
            <a:endParaRPr lang="en-US" sz="2800" dirty="0">
              <a:solidFill>
                <a:schemeClr val="bg2">
                  <a:lumMod val="50000"/>
                </a:schemeClr>
              </a:solidFill>
              <a:latin typeface="AR CENA" panose="02000000000000000000" pitchFamily="2" charset="0"/>
            </a:endParaRPr>
          </a:p>
          <a:p>
            <a:pPr marL="0" indent="0">
              <a:buNone/>
            </a:pPr>
            <a:r>
              <a:rPr lang="en-US" sz="2800" dirty="0" smtClean="0">
                <a:solidFill>
                  <a:schemeClr val="bg2">
                    <a:lumMod val="50000"/>
                  </a:schemeClr>
                </a:solidFill>
                <a:latin typeface="AR CENA" panose="02000000000000000000" pitchFamily="2" charset="0"/>
              </a:rPr>
              <a:t>-Poor </a:t>
            </a:r>
            <a:r>
              <a:rPr lang="en-US" sz="2800" dirty="0">
                <a:solidFill>
                  <a:schemeClr val="bg2">
                    <a:lumMod val="50000"/>
                  </a:schemeClr>
                </a:solidFill>
                <a:latin typeface="AR CENA" panose="02000000000000000000" pitchFamily="2" charset="0"/>
              </a:rPr>
              <a:t>surgical risks</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82</a:t>
            </a:fld>
            <a:endParaRPr lang="en-US">
              <a:solidFill>
                <a:srgbClr val="B13F9A"/>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4330700"/>
            <a:ext cx="4300538" cy="2514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959753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83</a:t>
            </a:fld>
            <a:endParaRPr lang="en-US">
              <a:solidFill>
                <a:srgbClr val="B13F9A"/>
              </a:solidFill>
            </a:endParaRPr>
          </a:p>
        </p:txBody>
      </p:sp>
      <p:sp>
        <p:nvSpPr>
          <p:cNvPr id="5" name="Right Arrow 4"/>
          <p:cNvSpPr/>
          <p:nvPr/>
        </p:nvSpPr>
        <p:spPr>
          <a:xfrm>
            <a:off x="762000" y="914400"/>
            <a:ext cx="6781800" cy="4800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69057798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10200"/>
            <a:ext cx="6829334" cy="1981200"/>
          </a:xfrm>
        </p:spPr>
        <p:txBody>
          <a:bodyPr>
            <a:normAutofit/>
          </a:bodyPr>
          <a:lstStyle/>
          <a:p>
            <a:pPr algn="ctr"/>
            <a:r>
              <a:rPr lang="en-US" sz="1800" b="1" dirty="0">
                <a:solidFill>
                  <a:srgbClr val="333333"/>
                </a:solidFill>
                <a:latin typeface="Merriweather"/>
              </a:rPr>
              <a:t>Synonyms of Mallory Weiss Syndrome</a:t>
            </a:r>
          </a:p>
          <a:p>
            <a:pPr algn="ctr">
              <a:buFont typeface="Arial"/>
              <a:buChar char="•"/>
            </a:pPr>
            <a:r>
              <a:rPr lang="en-US" sz="1800" b="1" dirty="0">
                <a:solidFill>
                  <a:schemeClr val="bg2">
                    <a:lumMod val="50000"/>
                  </a:schemeClr>
                </a:solidFill>
                <a:latin typeface="Aharoni" panose="02010803020104030203" pitchFamily="2" charset="-79"/>
                <a:cs typeface="Aharoni" panose="02010803020104030203" pitchFamily="2" charset="-79"/>
              </a:rPr>
              <a:t>Gastroesophageal Laceration-Hemorrhage</a:t>
            </a:r>
          </a:p>
          <a:p>
            <a:pPr algn="ctr">
              <a:buFont typeface="Arial"/>
              <a:buChar char="•"/>
            </a:pPr>
            <a:r>
              <a:rPr lang="en-US" sz="1800" b="1" dirty="0">
                <a:solidFill>
                  <a:schemeClr val="bg2">
                    <a:lumMod val="50000"/>
                  </a:schemeClr>
                </a:solidFill>
                <a:latin typeface="Aharoni" panose="02010803020104030203" pitchFamily="2" charset="-79"/>
                <a:cs typeface="Aharoni" panose="02010803020104030203" pitchFamily="2" charset="-79"/>
              </a:rPr>
              <a:t>Mallory-Weiss Laceration</a:t>
            </a:r>
          </a:p>
          <a:p>
            <a:pPr algn="ctr">
              <a:buFont typeface="Arial"/>
              <a:buChar char="•"/>
            </a:pPr>
            <a:r>
              <a:rPr lang="en-US" sz="1800" b="1" dirty="0">
                <a:solidFill>
                  <a:schemeClr val="bg2">
                    <a:lumMod val="50000"/>
                  </a:schemeClr>
                </a:solidFill>
                <a:latin typeface="Aharoni" panose="02010803020104030203" pitchFamily="2" charset="-79"/>
                <a:cs typeface="Aharoni" panose="02010803020104030203" pitchFamily="2" charset="-79"/>
              </a:rPr>
              <a:t>Mallory-Weiss Tear</a:t>
            </a:r>
          </a:p>
          <a:p>
            <a:pPr algn="ctr"/>
            <a:endParaRPr lang="en-US" sz="1800" b="1"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84</a:t>
            </a:fld>
            <a:endParaRPr lang="en-US">
              <a:solidFill>
                <a:srgbClr val="B13F9A"/>
              </a:solidFill>
            </a:endParaRPr>
          </a:p>
        </p:txBody>
      </p:sp>
      <p:sp>
        <p:nvSpPr>
          <p:cNvPr id="5" name="Rectangle 4"/>
          <p:cNvSpPr/>
          <p:nvPr/>
        </p:nvSpPr>
        <p:spPr>
          <a:xfrm>
            <a:off x="685800" y="457200"/>
            <a:ext cx="7467237" cy="830997"/>
          </a:xfrm>
          <a:prstGeom prst="rect">
            <a:avLst/>
          </a:prstGeom>
        </p:spPr>
        <p:txBody>
          <a:bodyPr wrap="none">
            <a:spAutoFit/>
          </a:bodyPr>
          <a:lstStyle/>
          <a:p>
            <a:pPr fontAlgn="base">
              <a:spcBef>
                <a:spcPct val="0"/>
              </a:spcBef>
              <a:spcAft>
                <a:spcPct val="0"/>
              </a:spcAft>
            </a:pPr>
            <a:r>
              <a:rPr lang="en-US" sz="4800" b="1" dirty="0">
                <a:solidFill>
                  <a:srgbClr val="333333"/>
                </a:solidFill>
                <a:latin typeface="Merriweather"/>
                <a:cs typeface="Arial" panose="020B0604020202020204" pitchFamily="34" charset="0"/>
              </a:rPr>
              <a:t>Mallory Weiss Syndrome</a:t>
            </a:r>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76400"/>
            <a:ext cx="6493764" cy="3159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68451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CONTENTS : </a:t>
            </a:r>
          </a:p>
        </p:txBody>
      </p:sp>
      <p:sp>
        <p:nvSpPr>
          <p:cNvPr id="3" name="Content Placeholder 2"/>
          <p:cNvSpPr>
            <a:spLocks noGrp="1"/>
          </p:cNvSpPr>
          <p:nvPr>
            <p:ph idx="1"/>
          </p:nvPr>
        </p:nvSpPr>
        <p:spPr/>
        <p:txBody>
          <a:bodyPr/>
          <a:lstStyle/>
          <a:p>
            <a:r>
              <a:rPr lang="en-US" dirty="0" smtClean="0"/>
              <a:t>DEFINITION</a:t>
            </a:r>
          </a:p>
          <a:p>
            <a:r>
              <a:rPr lang="en-US" dirty="0" smtClean="0"/>
              <a:t>EPIDEMEOLOGY </a:t>
            </a:r>
            <a:endParaRPr lang="en-US" dirty="0"/>
          </a:p>
          <a:p>
            <a:r>
              <a:rPr lang="en-US" dirty="0" smtClean="0"/>
              <a:t>CAUSES</a:t>
            </a:r>
            <a:endParaRPr lang="en-US" dirty="0"/>
          </a:p>
          <a:p>
            <a:r>
              <a:rPr lang="en-US" dirty="0" smtClean="0"/>
              <a:t>SIGNS </a:t>
            </a:r>
            <a:r>
              <a:rPr lang="en-US" dirty="0"/>
              <a:t>AND SYMPTOMS</a:t>
            </a:r>
          </a:p>
          <a:p>
            <a:r>
              <a:rPr lang="en-US" dirty="0" smtClean="0"/>
              <a:t>DIAGNOSTIC MEASURES</a:t>
            </a:r>
          </a:p>
          <a:p>
            <a:r>
              <a:rPr lang="en-US" dirty="0" smtClean="0"/>
              <a:t>DD </a:t>
            </a:r>
            <a:endParaRPr lang="en-US" dirty="0"/>
          </a:p>
          <a:p>
            <a:r>
              <a:rPr lang="en-US" dirty="0" smtClean="0"/>
              <a:t>MANAGEMENT</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85</a:t>
            </a:fld>
            <a:endParaRPr lang="en-US">
              <a:solidFill>
                <a:srgbClr val="B13F9A"/>
              </a:solidFill>
            </a:endParaRPr>
          </a:p>
        </p:txBody>
      </p:sp>
    </p:spTree>
    <p:extLst>
      <p:ext uri="{BB962C8B-B14F-4D97-AF65-F5344CB8AC3E}">
        <p14:creationId xmlns:p14="http://schemas.microsoft.com/office/powerpoint/2010/main" val="140258916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8229600" cy="1300481"/>
          </a:xfrm>
        </p:spPr>
        <p:txBody>
          <a:bodyPr>
            <a:noAutofit/>
          </a:bodyPr>
          <a:lstStyle/>
          <a:p>
            <a:r>
              <a:rPr lang="en-US" sz="6000" dirty="0" smtClean="0">
                <a:effectLst>
                  <a:outerShdw blurRad="38100" dist="38100" dir="2700000" algn="tl">
                    <a:srgbClr val="000000">
                      <a:alpha val="43137"/>
                    </a:srgbClr>
                  </a:outerShdw>
                </a:effectLst>
              </a:rPr>
              <a:t>Definition</a:t>
            </a:r>
            <a:r>
              <a:rPr lang="en-US" sz="4000" dirty="0" smtClean="0"/>
              <a:t>: </a:t>
            </a:r>
            <a:r>
              <a:rPr lang="en-US" sz="4000" dirty="0"/>
              <a:t/>
            </a:r>
            <a:br>
              <a:rPr lang="en-US" sz="4000" dirty="0"/>
            </a:br>
            <a:endParaRPr lang="en-US" sz="4000" dirty="0"/>
          </a:p>
        </p:txBody>
      </p:sp>
      <p:sp>
        <p:nvSpPr>
          <p:cNvPr id="3" name="Content Placeholder 2"/>
          <p:cNvSpPr>
            <a:spLocks noGrp="1"/>
          </p:cNvSpPr>
          <p:nvPr>
            <p:ph idx="1"/>
          </p:nvPr>
        </p:nvSpPr>
        <p:spPr>
          <a:xfrm>
            <a:off x="152400" y="1066800"/>
            <a:ext cx="7543800" cy="5388936"/>
          </a:xfrm>
        </p:spPr>
        <p:txBody>
          <a:bodyPr>
            <a:normAutofit/>
          </a:bodyPr>
          <a:lstStyle/>
          <a:p>
            <a:pPr marL="0" indent="0" algn="just">
              <a:buNone/>
            </a:pPr>
            <a:r>
              <a:rPr lang="en-US" sz="2800" b="1" dirty="0">
                <a:latin typeface="Agency FB" panose="020B0503020202020204" pitchFamily="34" charset="0"/>
              </a:rPr>
              <a:t>Mallory-Weiss syndrome refers to a tear or laceration of the mucous membrane, most commonly at the point where the esophagus and the stomach meet </a:t>
            </a:r>
            <a:r>
              <a:rPr lang="en-US" sz="2800" b="1" dirty="0">
                <a:solidFill>
                  <a:schemeClr val="accent4">
                    <a:lumMod val="75000"/>
                  </a:schemeClr>
                </a:solidFill>
                <a:latin typeface="Agency FB" panose="020B0503020202020204" pitchFamily="34" charset="0"/>
              </a:rPr>
              <a:t>(gastroesophageal junction</a:t>
            </a:r>
            <a:r>
              <a:rPr lang="en-US" sz="2800" b="1" dirty="0" smtClean="0">
                <a:solidFill>
                  <a:schemeClr val="accent4">
                    <a:lumMod val="75000"/>
                  </a:schemeClr>
                </a:solidFill>
                <a:latin typeface="Agency FB" panose="020B0503020202020204" pitchFamily="34" charset="0"/>
              </a:rPr>
              <a:t>).</a:t>
            </a:r>
            <a:r>
              <a:rPr lang="en-US" sz="2800" b="1" dirty="0" smtClean="0">
                <a:latin typeface="Agency FB" panose="020B0503020202020204" pitchFamily="34" charset="0"/>
              </a:rPr>
              <a:t>. </a:t>
            </a:r>
            <a:endParaRPr lang="en-US" sz="2800" b="1" dirty="0">
              <a:effectLst>
                <a:outerShdw blurRad="38100" dist="38100" dir="2700000" algn="tl">
                  <a:srgbClr val="000000">
                    <a:alpha val="43137"/>
                  </a:srgbClr>
                </a:outerShdw>
              </a:effectLst>
              <a:latin typeface="Agency FB" panose="020B0503020202020204" pitchFamily="34"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86</a:t>
            </a:fld>
            <a:endParaRPr lang="en-US">
              <a:solidFill>
                <a:srgbClr val="B13F9A"/>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208571"/>
            <a:ext cx="3581400" cy="3616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5406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239000" cy="1143000"/>
          </a:xfrm>
        </p:spPr>
        <p:txBody>
          <a:bodyPr>
            <a:normAutofit/>
          </a:bodyPr>
          <a:lstStyle/>
          <a:p>
            <a:r>
              <a:rPr lang="en-US" sz="4400" dirty="0" smtClean="0"/>
              <a:t>EPIDEMIOLOGY:</a:t>
            </a:r>
            <a:endParaRPr lang="en-US" sz="4400" dirty="0"/>
          </a:p>
        </p:txBody>
      </p:sp>
      <p:sp>
        <p:nvSpPr>
          <p:cNvPr id="3" name="Content Placeholder 2"/>
          <p:cNvSpPr>
            <a:spLocks noGrp="1"/>
          </p:cNvSpPr>
          <p:nvPr>
            <p:ph idx="1"/>
          </p:nvPr>
        </p:nvSpPr>
        <p:spPr>
          <a:xfrm>
            <a:off x="304800" y="1143000"/>
            <a:ext cx="7391400" cy="5312736"/>
          </a:xfrm>
        </p:spPr>
        <p:txBody>
          <a:bodyPr>
            <a:normAutofit/>
          </a:bodyPr>
          <a:lstStyle/>
          <a:p>
            <a:pPr marL="0" indent="0">
              <a:buNone/>
            </a:pPr>
            <a:r>
              <a:rPr lang="en-US" sz="3200" b="1" dirty="0" smtClean="0">
                <a:latin typeface="Agency FB" panose="020B0503020202020204" pitchFamily="34" charset="0"/>
              </a:rPr>
              <a:t>* </a:t>
            </a:r>
            <a:r>
              <a:rPr lang="en-US" sz="3200" b="1" dirty="0">
                <a:latin typeface="Agency FB" panose="020B0503020202020204" pitchFamily="34" charset="0"/>
              </a:rPr>
              <a:t>it occurs more frequently in individuals with </a:t>
            </a:r>
            <a:r>
              <a:rPr lang="en-US" sz="3200" b="1" dirty="0" smtClean="0">
                <a:latin typeface="Agency FB" panose="020B0503020202020204" pitchFamily="34" charset="0"/>
              </a:rPr>
              <a:t>    alcoholism.</a:t>
            </a:r>
          </a:p>
          <a:p>
            <a:pPr marL="0" indent="0">
              <a:buNone/>
            </a:pPr>
            <a:r>
              <a:rPr lang="en-US" sz="3200" b="1" dirty="0" smtClean="0">
                <a:latin typeface="Agency FB" panose="020B0503020202020204" pitchFamily="34" charset="0"/>
              </a:rPr>
              <a:t>*MWS </a:t>
            </a:r>
            <a:r>
              <a:rPr lang="en-US" sz="3200" b="1" dirty="0">
                <a:latin typeface="Agency FB" panose="020B0503020202020204" pitchFamily="34" charset="0"/>
              </a:rPr>
              <a:t>appears to affect more males then females. </a:t>
            </a:r>
            <a:endParaRPr lang="en-US" sz="3200" b="1" dirty="0" smtClean="0">
              <a:latin typeface="Agency FB" panose="020B0503020202020204" pitchFamily="34" charset="0"/>
            </a:endParaRPr>
          </a:p>
          <a:p>
            <a:pPr marL="0" indent="0">
              <a:buNone/>
            </a:pPr>
            <a:r>
              <a:rPr lang="en-US" sz="3200" b="1" dirty="0">
                <a:latin typeface="Agency FB" panose="020B0503020202020204" pitchFamily="34" charset="0"/>
              </a:rPr>
              <a:t>*</a:t>
            </a:r>
            <a:r>
              <a:rPr lang="en-US" sz="3200" b="1" dirty="0" smtClean="0">
                <a:latin typeface="Agency FB" panose="020B0503020202020204" pitchFamily="34" charset="0"/>
              </a:rPr>
              <a:t>The </a:t>
            </a:r>
            <a:r>
              <a:rPr lang="en-US" sz="3200" b="1" dirty="0">
                <a:latin typeface="Agency FB" panose="020B0503020202020204" pitchFamily="34" charset="0"/>
              </a:rPr>
              <a:t>ages of those affected varies considerably, with a peak at ages 40 through 60</a:t>
            </a:r>
            <a:r>
              <a:rPr lang="en-US" sz="3200" b="1" dirty="0" smtClean="0">
                <a:latin typeface="Agency FB" panose="020B0503020202020204" pitchFamily="34" charset="0"/>
              </a:rPr>
              <a:t>. </a:t>
            </a:r>
            <a:r>
              <a:rPr lang="en-US" sz="3200" b="1" dirty="0">
                <a:latin typeface="Agency FB" panose="020B0503020202020204" pitchFamily="34" charset="0"/>
              </a:rPr>
              <a:t>However, some cases have been reported in children</a:t>
            </a:r>
            <a:r>
              <a:rPr lang="en-US" sz="2400" b="1" dirty="0">
                <a:solidFill>
                  <a:schemeClr val="bg2">
                    <a:lumMod val="50000"/>
                  </a:schemeClr>
                </a:solidFill>
              </a:rPr>
              <a:t>.</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87</a:t>
            </a:fld>
            <a:endParaRPr lang="en-US">
              <a:solidFill>
                <a:srgbClr val="B13F9A"/>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4368800"/>
            <a:ext cx="23907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08531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7239000" cy="1143000"/>
          </a:xfrm>
        </p:spPr>
        <p:txBody>
          <a:bodyPr>
            <a:normAutofit/>
          </a:bodyPr>
          <a:lstStyle/>
          <a:p>
            <a:r>
              <a:rPr lang="en-US" sz="4400" dirty="0">
                <a:latin typeface="PMingLiU-ExtB" panose="02020500000000000000" charset="-120"/>
                <a:ea typeface="PMingLiU-ExtB" panose="02020500000000000000" charset="-120"/>
              </a:rPr>
              <a:t>Causes  </a:t>
            </a:r>
            <a:r>
              <a:rPr lang="en-US" sz="4800" dirty="0">
                <a:latin typeface="PMingLiU-ExtB" panose="02020500000000000000" charset="-120"/>
                <a:ea typeface="PMingLiU-ExtB" panose="02020500000000000000" charset="-120"/>
              </a:rPr>
              <a:t>: </a:t>
            </a:r>
            <a:endParaRPr lang="en-US" sz="4400" dirty="0"/>
          </a:p>
        </p:txBody>
      </p:sp>
      <p:sp>
        <p:nvSpPr>
          <p:cNvPr id="3" name="Content Placeholder 2"/>
          <p:cNvSpPr>
            <a:spLocks noGrp="1"/>
          </p:cNvSpPr>
          <p:nvPr>
            <p:ph idx="1"/>
          </p:nvPr>
        </p:nvSpPr>
        <p:spPr>
          <a:xfrm>
            <a:off x="304800" y="1143000"/>
            <a:ext cx="7391400" cy="5312736"/>
          </a:xfrm>
        </p:spPr>
        <p:txBody>
          <a:bodyPr>
            <a:normAutofit/>
          </a:bodyPr>
          <a:lstStyle/>
          <a:p>
            <a:pPr fontAlgn="base">
              <a:spcBef>
                <a:spcPct val="0"/>
              </a:spcBef>
              <a:spcAft>
                <a:spcPct val="0"/>
              </a:spcAft>
            </a:pPr>
            <a:r>
              <a:rPr lang="en-US" sz="3200" b="1" dirty="0">
                <a:latin typeface="Agency FB" panose="020B0503020202020204" pitchFamily="34" charset="0"/>
                <a:cs typeface="Arial" panose="020B0604020202020204" pitchFamily="34" charset="0"/>
              </a:rPr>
              <a:t>1- severe vomiting</a:t>
            </a:r>
          </a:p>
          <a:p>
            <a:pPr fontAlgn="base">
              <a:spcBef>
                <a:spcPct val="0"/>
              </a:spcBef>
              <a:spcAft>
                <a:spcPct val="0"/>
              </a:spcAft>
            </a:pPr>
            <a:r>
              <a:rPr lang="en-US" sz="3200" b="1" dirty="0">
                <a:latin typeface="Agency FB" panose="020B0503020202020204" pitchFamily="34" charset="0"/>
                <a:cs typeface="Arial" panose="020B0604020202020204" pitchFamily="34" charset="0"/>
              </a:rPr>
              <a:t>2- chronic alcoholism</a:t>
            </a:r>
          </a:p>
          <a:p>
            <a:pPr fontAlgn="base">
              <a:spcBef>
                <a:spcPct val="0"/>
              </a:spcBef>
              <a:spcAft>
                <a:spcPct val="0"/>
              </a:spcAft>
            </a:pPr>
            <a:r>
              <a:rPr lang="en-US" sz="3200" b="1" dirty="0">
                <a:latin typeface="Agency FB" panose="020B0503020202020204" pitchFamily="34" charset="0"/>
                <a:cs typeface="Arial" panose="020B0604020202020204" pitchFamily="34" charset="0"/>
              </a:rPr>
              <a:t>3- a severe trauma to the chest or abdomen</a:t>
            </a:r>
          </a:p>
          <a:p>
            <a:pPr fontAlgn="base">
              <a:spcBef>
                <a:spcPct val="0"/>
              </a:spcBef>
              <a:spcAft>
                <a:spcPct val="0"/>
              </a:spcAft>
            </a:pPr>
            <a:r>
              <a:rPr lang="en-US" sz="3200" b="1" dirty="0">
                <a:latin typeface="Agency FB" panose="020B0503020202020204" pitchFamily="34" charset="0"/>
                <a:cs typeface="Arial" panose="020B0604020202020204" pitchFamily="34" charset="0"/>
              </a:rPr>
              <a:t>4-  inflammation of the lining of the stomach (gastritis) or    esophagus (esophagitis)</a:t>
            </a:r>
          </a:p>
          <a:p>
            <a:pPr fontAlgn="base">
              <a:spcBef>
                <a:spcPct val="0"/>
              </a:spcBef>
              <a:spcAft>
                <a:spcPct val="0"/>
              </a:spcAft>
            </a:pPr>
            <a:r>
              <a:rPr lang="en-US" sz="3200" b="1" dirty="0">
                <a:latin typeface="Agency FB" panose="020B0503020202020204" pitchFamily="34" charset="0"/>
                <a:cs typeface="Arial" panose="020B0604020202020204" pitchFamily="34" charset="0"/>
              </a:rPr>
              <a:t>5- hiatus hernia, convulsions</a:t>
            </a:r>
          </a:p>
          <a:p>
            <a:pPr fontAlgn="base">
              <a:spcBef>
                <a:spcPct val="0"/>
              </a:spcBef>
              <a:spcAft>
                <a:spcPct val="0"/>
              </a:spcAft>
            </a:pPr>
            <a:r>
              <a:rPr lang="en-US" sz="3200" b="1" dirty="0">
                <a:latin typeface="Agency FB" panose="020B0503020202020204" pitchFamily="34" charset="0"/>
                <a:cs typeface="Arial" panose="020B0604020202020204" pitchFamily="34" charset="0"/>
              </a:rPr>
              <a:t>6 - CPR (cardiopulmonary resuscitation).</a:t>
            </a:r>
          </a:p>
          <a:p>
            <a:pPr fontAlgn="base">
              <a:spcBef>
                <a:spcPct val="0"/>
              </a:spcBef>
              <a:spcAft>
                <a:spcPct val="0"/>
              </a:spcAft>
            </a:pPr>
            <a:r>
              <a:rPr lang="en-US" sz="3200" b="1" dirty="0">
                <a:latin typeface="Agency FB" panose="020B0503020202020204" pitchFamily="34" charset="0"/>
                <a:cs typeface="Arial" panose="020B0604020202020204" pitchFamily="34" charset="0"/>
              </a:rPr>
              <a:t>7-  Cancer patients undergoing chemotherapy may develop this disorder as a complication of chemotherapy</a:t>
            </a:r>
            <a:r>
              <a:rPr lang="en-US" sz="2400" b="1" dirty="0">
                <a:latin typeface="Agency FB" panose="020B0503020202020204" pitchFamily="34" charset="0"/>
                <a:cs typeface="Arial" panose="020B0604020202020204" pitchFamily="34" charset="0"/>
              </a:rPr>
              <a:t>.</a:t>
            </a:r>
            <a:endParaRPr lang="en-US" altLang="ar-JO" sz="1400" b="1" dirty="0">
              <a:effectLst>
                <a:outerShdw blurRad="38100" dist="19050" dir="2700000" algn="tl" rotWithShape="0">
                  <a:prstClr val="black">
                    <a:alpha val="40000"/>
                  </a:prstClr>
                </a:outerShdw>
              </a:effectLst>
              <a:latin typeface="Agency FB" panose="020B0503020202020204" pitchFamily="34" charset="0"/>
              <a:ea typeface="Yu Gothic UI Semilight" panose="020B0400000000000000" charset="-128"/>
              <a:cs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88</a:t>
            </a:fld>
            <a:endParaRPr lang="en-US">
              <a:solidFill>
                <a:srgbClr val="B13F9A"/>
              </a:solidFill>
            </a:endParaRPr>
          </a:p>
        </p:txBody>
      </p:sp>
    </p:spTree>
    <p:extLst>
      <p:ext uri="{BB962C8B-B14F-4D97-AF65-F5344CB8AC3E}">
        <p14:creationId xmlns:p14="http://schemas.microsoft.com/office/powerpoint/2010/main" val="198030703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 y="-304800"/>
            <a:ext cx="7239000" cy="1143000"/>
          </a:xfrm>
        </p:spPr>
        <p:txBody>
          <a:bodyPr>
            <a:normAutofit/>
          </a:bodyPr>
          <a:lstStyle/>
          <a:p>
            <a:r>
              <a:rPr lang="en-US" sz="4800" dirty="0" smtClean="0"/>
              <a:t>Sign and symptoms :</a:t>
            </a:r>
            <a:endParaRPr lang="en-US" sz="4800" dirty="0"/>
          </a:p>
        </p:txBody>
      </p:sp>
      <p:sp>
        <p:nvSpPr>
          <p:cNvPr id="3" name="Content Placeholder 2"/>
          <p:cNvSpPr>
            <a:spLocks noGrp="1"/>
          </p:cNvSpPr>
          <p:nvPr>
            <p:ph idx="1"/>
          </p:nvPr>
        </p:nvSpPr>
        <p:spPr>
          <a:xfrm>
            <a:off x="38100" y="914400"/>
            <a:ext cx="7239000" cy="4846320"/>
          </a:xfrm>
        </p:spPr>
        <p:txBody>
          <a:bodyPr>
            <a:noAutofit/>
          </a:bodyPr>
          <a:lstStyle/>
          <a:p>
            <a:r>
              <a:rPr lang="en-US" sz="3200" b="1" dirty="0">
                <a:latin typeface="Agency FB" panose="020B0503020202020204" pitchFamily="34" charset="0"/>
              </a:rPr>
              <a:t>abdominal </a:t>
            </a:r>
            <a:r>
              <a:rPr lang="en-US" sz="3200" b="1" dirty="0" smtClean="0">
                <a:latin typeface="Agency FB" panose="020B0503020202020204" pitchFamily="34" charset="0"/>
              </a:rPr>
              <a:t>pain</a:t>
            </a:r>
          </a:p>
          <a:p>
            <a:r>
              <a:rPr lang="en-US" sz="3200" b="1" dirty="0" smtClean="0">
                <a:latin typeface="Agency FB" panose="020B0503020202020204" pitchFamily="34" charset="0"/>
              </a:rPr>
              <a:t>a </a:t>
            </a:r>
            <a:r>
              <a:rPr lang="en-US" sz="3200" b="1" dirty="0">
                <a:latin typeface="Agency FB" panose="020B0503020202020204" pitchFamily="34" charset="0"/>
              </a:rPr>
              <a:t>history of severe vomiting, vomiting of blood (hematemesis), and the strong involuntary effort to vomit (retching). The blood is often clotted and has the appearance of “coffee grounds”. </a:t>
            </a:r>
            <a:endParaRPr lang="en-US" sz="3200" b="1" dirty="0" smtClean="0">
              <a:latin typeface="Agency FB" panose="020B0503020202020204" pitchFamily="34" charset="0"/>
            </a:endParaRPr>
          </a:p>
          <a:p>
            <a:r>
              <a:rPr lang="en-US" sz="3200" b="1" dirty="0" smtClean="0">
                <a:latin typeface="Agency FB" panose="020B0503020202020204" pitchFamily="34" charset="0"/>
              </a:rPr>
              <a:t>The </a:t>
            </a:r>
            <a:r>
              <a:rPr lang="en-US" sz="3200" b="1" dirty="0">
                <a:latin typeface="Agency FB" panose="020B0503020202020204" pitchFamily="34" charset="0"/>
              </a:rPr>
              <a:t>stools may be as dark as tar (</a:t>
            </a:r>
            <a:r>
              <a:rPr lang="en-US" sz="3200" b="1" dirty="0" err="1">
                <a:latin typeface="Agency FB" panose="020B0503020202020204" pitchFamily="34" charset="0"/>
              </a:rPr>
              <a:t>melenic</a:t>
            </a:r>
            <a:r>
              <a:rPr lang="en-US" sz="3200" b="1" dirty="0" smtClean="0">
                <a:latin typeface="Agency FB" panose="020B0503020202020204" pitchFamily="34" charset="0"/>
              </a:rPr>
              <a:t>). </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89</a:t>
            </a:fld>
            <a:endParaRPr lang="en-US">
              <a:solidFill>
                <a:srgbClr val="B13F9A"/>
              </a:solidFill>
            </a:endParaRPr>
          </a:p>
        </p:txBody>
      </p:sp>
    </p:spTree>
    <p:extLst>
      <p:ext uri="{BB962C8B-B14F-4D97-AF65-F5344CB8AC3E}">
        <p14:creationId xmlns:p14="http://schemas.microsoft.com/office/powerpoint/2010/main" val="28773510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228600" y="609600"/>
            <a:ext cx="4800600" cy="6019800"/>
          </a:xfrm>
        </p:spPr>
        <p:txBody>
          <a:bodyPr/>
          <a:lstStyle/>
          <a:p>
            <a:r>
              <a:rPr lang="en-US" b="1" dirty="0" smtClean="0"/>
              <a:t>The venous from the </a:t>
            </a:r>
            <a:r>
              <a:rPr lang="en-US" b="1" dirty="0" smtClean="0">
                <a:solidFill>
                  <a:schemeClr val="bg1"/>
                </a:solidFill>
              </a:rPr>
              <a:t>upper third </a:t>
            </a:r>
            <a:r>
              <a:rPr lang="en-US" b="1" dirty="0" smtClean="0"/>
              <a:t>drain into the </a:t>
            </a:r>
            <a:r>
              <a:rPr lang="en-US" b="1" i="1" dirty="0" smtClean="0">
                <a:solidFill>
                  <a:schemeClr val="accent3">
                    <a:lumMod val="50000"/>
                  </a:schemeClr>
                </a:solidFill>
              </a:rPr>
              <a:t>inferior thyroid veins </a:t>
            </a:r>
          </a:p>
          <a:p>
            <a:r>
              <a:rPr lang="en-US" b="1" dirty="0" smtClean="0"/>
              <a:t>The vein from the </a:t>
            </a:r>
            <a:r>
              <a:rPr lang="en-US" b="1" dirty="0" smtClean="0">
                <a:solidFill>
                  <a:schemeClr val="bg1"/>
                </a:solidFill>
              </a:rPr>
              <a:t>middle third </a:t>
            </a:r>
            <a:r>
              <a:rPr lang="en-US" b="1" dirty="0" smtClean="0"/>
              <a:t>drain into the </a:t>
            </a:r>
            <a:r>
              <a:rPr lang="en-US" b="1" i="1" dirty="0" err="1" smtClean="0">
                <a:solidFill>
                  <a:schemeClr val="accent3">
                    <a:lumMod val="50000"/>
                  </a:schemeClr>
                </a:solidFill>
              </a:rPr>
              <a:t>azygos</a:t>
            </a:r>
            <a:r>
              <a:rPr lang="en-US" b="1" i="1" dirty="0" smtClean="0">
                <a:solidFill>
                  <a:schemeClr val="accent3">
                    <a:lumMod val="50000"/>
                  </a:schemeClr>
                </a:solidFill>
              </a:rPr>
              <a:t> veins</a:t>
            </a:r>
          </a:p>
          <a:p>
            <a:r>
              <a:rPr lang="en-US" b="1" dirty="0" smtClean="0"/>
              <a:t>The vein from the </a:t>
            </a:r>
            <a:r>
              <a:rPr lang="en-US" b="1" dirty="0" smtClean="0">
                <a:solidFill>
                  <a:schemeClr val="bg1"/>
                </a:solidFill>
              </a:rPr>
              <a:t>lower third </a:t>
            </a:r>
            <a:r>
              <a:rPr lang="en-US" b="1" dirty="0" smtClean="0"/>
              <a:t>drain into the </a:t>
            </a:r>
            <a:r>
              <a:rPr lang="en-US" b="1" i="1" dirty="0" smtClean="0">
                <a:solidFill>
                  <a:schemeClr val="accent3">
                    <a:lumMod val="50000"/>
                  </a:schemeClr>
                </a:solidFill>
              </a:rPr>
              <a:t>left gastric vein , a tributary of the portal vein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609600"/>
            <a:ext cx="3810000" cy="6019800"/>
          </a:xfrm>
          <a:prstGeom prst="rect">
            <a:avLst/>
          </a:prstGeom>
        </p:spPr>
      </p:pic>
    </p:spTree>
    <p:extLst>
      <p:ext uri="{BB962C8B-B14F-4D97-AF65-F5344CB8AC3E}">
        <p14:creationId xmlns:p14="http://schemas.microsoft.com/office/powerpoint/2010/main" val="3047460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239000" cy="1143000"/>
          </a:xfrm>
        </p:spPr>
        <p:txBody>
          <a:bodyPr>
            <a:noAutofit/>
          </a:bodyPr>
          <a:lstStyle/>
          <a:p>
            <a:r>
              <a:rPr lang="en-US" sz="4400" dirty="0"/>
              <a:t>DIAGNOSTIC </a:t>
            </a:r>
            <a:r>
              <a:rPr lang="en-US" sz="4400" dirty="0" smtClean="0"/>
              <a:t>MEASURES :</a:t>
            </a:r>
            <a:r>
              <a:rPr lang="en-US" sz="4400" dirty="0"/>
              <a:t/>
            </a:r>
            <a:br>
              <a:rPr lang="en-US" sz="4400" dirty="0"/>
            </a:br>
            <a:endParaRPr lang="en-US" sz="4400" dirty="0"/>
          </a:p>
        </p:txBody>
      </p:sp>
      <p:sp>
        <p:nvSpPr>
          <p:cNvPr id="3" name="Content Placeholder 2"/>
          <p:cNvSpPr>
            <a:spLocks noGrp="1"/>
          </p:cNvSpPr>
          <p:nvPr>
            <p:ph idx="1"/>
          </p:nvPr>
        </p:nvSpPr>
        <p:spPr>
          <a:xfrm>
            <a:off x="152400" y="838200"/>
            <a:ext cx="8458200" cy="5791200"/>
          </a:xfrm>
        </p:spPr>
        <p:txBody>
          <a:bodyPr/>
          <a:lstStyle/>
          <a:p>
            <a:pPr marL="0" indent="0">
              <a:buNone/>
            </a:pPr>
            <a:r>
              <a:rPr lang="en-US" sz="3200" b="1" dirty="0">
                <a:latin typeface="Agency FB" panose="020B0503020202020204" pitchFamily="34" charset="0"/>
              </a:rPr>
              <a:t>*</a:t>
            </a:r>
            <a:r>
              <a:rPr lang="en-US" sz="3200" b="1" dirty="0" smtClean="0">
                <a:latin typeface="Agency FB" panose="020B0503020202020204" pitchFamily="34" charset="0"/>
              </a:rPr>
              <a:t>endoscopic </a:t>
            </a:r>
            <a:r>
              <a:rPr lang="en-US" sz="3200" b="1" dirty="0">
                <a:latin typeface="Agency FB" panose="020B0503020202020204" pitchFamily="34" charset="0"/>
              </a:rPr>
              <a:t>examination of the esophagus membrane.</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90</a:t>
            </a:fld>
            <a:endParaRPr lang="en-US">
              <a:solidFill>
                <a:srgbClr val="B13F9A"/>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209800"/>
            <a:ext cx="4497049" cy="4036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248441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239000" cy="1143000"/>
          </a:xfrm>
        </p:spPr>
        <p:txBody>
          <a:bodyPr>
            <a:noAutofit/>
          </a:bodyPr>
          <a:lstStyle/>
          <a:p>
            <a:r>
              <a:rPr lang="en-US" sz="4400" dirty="0" smtClean="0"/>
              <a:t>MANAGEMENT :</a:t>
            </a:r>
            <a:r>
              <a:rPr lang="en-US" sz="4400" dirty="0"/>
              <a:t/>
            </a:r>
            <a:br>
              <a:rPr lang="en-US" sz="4400" dirty="0"/>
            </a:br>
            <a:endParaRPr lang="en-US" sz="4400" dirty="0"/>
          </a:p>
        </p:txBody>
      </p:sp>
      <p:sp>
        <p:nvSpPr>
          <p:cNvPr id="3" name="Content Placeholder 2"/>
          <p:cNvSpPr>
            <a:spLocks noGrp="1"/>
          </p:cNvSpPr>
          <p:nvPr>
            <p:ph idx="1"/>
          </p:nvPr>
        </p:nvSpPr>
        <p:spPr>
          <a:xfrm>
            <a:off x="0" y="685800"/>
            <a:ext cx="7696200" cy="5769936"/>
          </a:xfrm>
        </p:spPr>
        <p:txBody>
          <a:bodyPr>
            <a:normAutofit fontScale="92500" lnSpcReduction="20000"/>
          </a:bodyPr>
          <a:lstStyle/>
          <a:p>
            <a:r>
              <a:rPr lang="en-US" b="1" dirty="0">
                <a:latin typeface="Agency FB" panose="020B0503020202020204" pitchFamily="34" charset="0"/>
              </a:rPr>
              <a:t>In many cases, bleeding caused by Mallory-Weiss syndrome will stop without treatment. </a:t>
            </a:r>
            <a:endParaRPr lang="en-US" b="1" dirty="0" smtClean="0">
              <a:latin typeface="Agency FB" panose="020B0503020202020204" pitchFamily="34" charset="0"/>
            </a:endParaRPr>
          </a:p>
          <a:p>
            <a:r>
              <a:rPr lang="en-US" b="1" dirty="0" smtClean="0">
                <a:latin typeface="Agency FB" panose="020B0503020202020204" pitchFamily="34" charset="0"/>
              </a:rPr>
              <a:t>In </a:t>
            </a:r>
            <a:r>
              <a:rPr lang="en-US" b="1" dirty="0">
                <a:latin typeface="Agency FB" panose="020B0503020202020204" pitchFamily="34" charset="0"/>
              </a:rPr>
              <a:t>cases where the bleeding persists, treatment may include sealing the lesion by applying heat or chemicals (cauterization) or high frequency electrical current (electrocoagulation). </a:t>
            </a:r>
            <a:endParaRPr lang="en-US" b="1" dirty="0" smtClean="0">
              <a:latin typeface="Agency FB" panose="020B0503020202020204" pitchFamily="34" charset="0"/>
            </a:endParaRPr>
          </a:p>
          <a:p>
            <a:r>
              <a:rPr lang="en-US" b="1" dirty="0" smtClean="0">
                <a:latin typeface="Agency FB" panose="020B0503020202020204" pitchFamily="34" charset="0"/>
              </a:rPr>
              <a:t>Blood </a:t>
            </a:r>
            <a:r>
              <a:rPr lang="en-US" b="1" dirty="0">
                <a:latin typeface="Agency FB" panose="020B0503020202020204" pitchFamily="34" charset="0"/>
              </a:rPr>
              <a:t>transfusions and/or the use of the </a:t>
            </a:r>
            <a:r>
              <a:rPr lang="en-US" b="1" dirty="0" err="1">
                <a:latin typeface="Agency FB" panose="020B0503020202020204" pitchFamily="34" charset="0"/>
              </a:rPr>
              <a:t>vasopressive</a:t>
            </a:r>
            <a:r>
              <a:rPr lang="en-US" b="1" dirty="0">
                <a:latin typeface="Agency FB" panose="020B0503020202020204" pitchFamily="34" charset="0"/>
              </a:rPr>
              <a:t> drug, </a:t>
            </a:r>
            <a:r>
              <a:rPr lang="en-US" b="1" dirty="0" err="1">
                <a:latin typeface="Agency FB" panose="020B0503020202020204" pitchFamily="34" charset="0"/>
              </a:rPr>
              <a:t>pitressin</a:t>
            </a:r>
            <a:r>
              <a:rPr lang="en-US" b="1" dirty="0">
                <a:latin typeface="Agency FB" panose="020B0503020202020204" pitchFamily="34" charset="0"/>
              </a:rPr>
              <a:t>, may be required</a:t>
            </a:r>
            <a:r>
              <a:rPr lang="en-US" b="1" dirty="0" smtClean="0">
                <a:latin typeface="Agency FB" panose="020B0503020202020204" pitchFamily="34" charset="0"/>
              </a:rPr>
              <a:t>.</a:t>
            </a:r>
          </a:p>
          <a:p>
            <a:r>
              <a:rPr lang="en-US" b="1" dirty="0" smtClean="0">
                <a:latin typeface="Agency FB" panose="020B0503020202020204" pitchFamily="34" charset="0"/>
              </a:rPr>
              <a:t> Direct </a:t>
            </a:r>
            <a:r>
              <a:rPr lang="en-US" b="1" dirty="0">
                <a:latin typeface="Agency FB" panose="020B0503020202020204" pitchFamily="34" charset="0"/>
              </a:rPr>
              <a:t>pressure may also be used by inserting a catheter which is surrounded by a balloon. The balloon is then inflated (balloon tamponade) to stop the bleeding. </a:t>
            </a:r>
            <a:endParaRPr lang="en-US" b="1" dirty="0" smtClean="0">
              <a:latin typeface="Agency FB" panose="020B0503020202020204" pitchFamily="34" charset="0"/>
            </a:endParaRPr>
          </a:p>
          <a:p>
            <a:r>
              <a:rPr lang="en-US" b="1" dirty="0" smtClean="0">
                <a:latin typeface="Agency FB" panose="020B0503020202020204" pitchFamily="34" charset="0"/>
              </a:rPr>
              <a:t>Surgery </a:t>
            </a:r>
            <a:r>
              <a:rPr lang="en-US" b="1" dirty="0">
                <a:latin typeface="Agency FB" panose="020B0503020202020204" pitchFamily="34" charset="0"/>
              </a:rPr>
              <a:t>is usually not necessary unless the bleeding cannot be controlled by conservative measures</a:t>
            </a:r>
            <a:r>
              <a:rPr lang="en-US" b="1" dirty="0" smtClean="0">
                <a:latin typeface="Agency FB" panose="020B0503020202020204" pitchFamily="34" charset="0"/>
              </a:rPr>
              <a:t>.</a:t>
            </a:r>
          </a:p>
          <a:p>
            <a:r>
              <a:rPr lang="en-US" b="1" dirty="0" smtClean="0">
                <a:latin typeface="Agency FB" panose="020B0503020202020204" pitchFamily="34" charset="0"/>
              </a:rPr>
              <a:t> </a:t>
            </a:r>
            <a:r>
              <a:rPr lang="en-US" b="1" dirty="0">
                <a:latin typeface="Agency FB" panose="020B0503020202020204" pitchFamily="34" charset="0"/>
              </a:rPr>
              <a:t>Other treatment is symptomatic and supportive.</a:t>
            </a:r>
          </a:p>
          <a:p>
            <a:r>
              <a:rPr lang="en-US" b="1" dirty="0">
                <a:latin typeface="Agency FB" panose="020B0503020202020204" pitchFamily="34" charset="0"/>
              </a:rPr>
              <a:t>Embolization </a:t>
            </a:r>
            <a:r>
              <a:rPr lang="en-US" b="1" dirty="0" smtClean="0">
                <a:latin typeface="Agency FB" panose="020B0503020202020204" pitchFamily="34" charset="0"/>
              </a:rPr>
              <a:t>(may </a:t>
            </a:r>
            <a:r>
              <a:rPr lang="en-US" b="1" dirty="0">
                <a:latin typeface="Agency FB" panose="020B0503020202020204" pitchFamily="34" charset="0"/>
              </a:rPr>
              <a:t>be necessary as a treatment for massive uncontrolled bleeding of the esophagus. This procedure consists of inserting a substance, such as </a:t>
            </a:r>
            <a:r>
              <a:rPr lang="en-US" b="1" dirty="0" err="1">
                <a:latin typeface="Agency FB" panose="020B0503020202020204" pitchFamily="34" charset="0"/>
              </a:rPr>
              <a:t>gelfoam</a:t>
            </a:r>
            <a:r>
              <a:rPr lang="en-US" b="1" dirty="0">
                <a:latin typeface="Agency FB" panose="020B0503020202020204" pitchFamily="34" charset="0"/>
              </a:rPr>
              <a:t>, </a:t>
            </a:r>
            <a:r>
              <a:rPr lang="en-US" b="1" dirty="0" err="1">
                <a:latin typeface="Agency FB" panose="020B0503020202020204" pitchFamily="34" charset="0"/>
              </a:rPr>
              <a:t>bucrylate</a:t>
            </a:r>
            <a:r>
              <a:rPr lang="en-US" b="1" dirty="0">
                <a:latin typeface="Agency FB" panose="020B0503020202020204" pitchFamily="34" charset="0"/>
              </a:rPr>
              <a:t>, or alcohol (ethanol) and stainless steel coils into the affected area.</a:t>
            </a:r>
          </a:p>
          <a:p>
            <a:endParaRPr lang="en-US" b="1" dirty="0">
              <a:latin typeface="Agency FB" panose="020B0503020202020204" pitchFamily="34" charset="0"/>
            </a:endParaRP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91</a:t>
            </a:fld>
            <a:endParaRPr lang="en-US">
              <a:solidFill>
                <a:srgbClr val="B13F9A"/>
              </a:solidFill>
            </a:endParaRPr>
          </a:p>
        </p:txBody>
      </p:sp>
    </p:spTree>
    <p:extLst>
      <p:ext uri="{BB962C8B-B14F-4D97-AF65-F5344CB8AC3E}">
        <p14:creationId xmlns:p14="http://schemas.microsoft.com/office/powerpoint/2010/main" val="203364486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dd</a:t>
            </a:r>
            <a:r>
              <a:rPr lang="en-US" dirty="0"/>
              <a:t> </a:t>
            </a:r>
            <a:r>
              <a:rPr lang="en-US" dirty="0" smtClean="0"/>
              <a:t>:</a:t>
            </a:r>
            <a:endParaRPr lang="en-US" dirty="0"/>
          </a:p>
        </p:txBody>
      </p:sp>
      <p:sp>
        <p:nvSpPr>
          <p:cNvPr id="3" name="Content Placeholder 2"/>
          <p:cNvSpPr>
            <a:spLocks noGrp="1"/>
          </p:cNvSpPr>
          <p:nvPr>
            <p:ph idx="1"/>
          </p:nvPr>
        </p:nvSpPr>
        <p:spPr/>
        <p:txBody>
          <a:bodyPr>
            <a:normAutofit/>
          </a:bodyPr>
          <a:lstStyle/>
          <a:p>
            <a:r>
              <a:rPr lang="en-US" sz="2800" dirty="0" err="1">
                <a:latin typeface="Agency FB" panose="020B0503020202020204" pitchFamily="34" charset="0"/>
              </a:rPr>
              <a:t>Zollinger</a:t>
            </a:r>
            <a:r>
              <a:rPr lang="en-US" sz="2800" dirty="0">
                <a:latin typeface="Agency FB" panose="020B0503020202020204" pitchFamily="34" charset="0"/>
              </a:rPr>
              <a:t>-Ellison </a:t>
            </a:r>
            <a:r>
              <a:rPr lang="en-US" sz="2800" dirty="0" smtClean="0">
                <a:latin typeface="Agency FB" panose="020B0503020202020204" pitchFamily="34" charset="0"/>
              </a:rPr>
              <a:t>Syndrome</a:t>
            </a:r>
          </a:p>
          <a:p>
            <a:r>
              <a:rPr lang="en-US" sz="2800" dirty="0">
                <a:latin typeface="Agency FB" panose="020B0503020202020204" pitchFamily="34" charset="0"/>
              </a:rPr>
              <a:t>Chronic Erosive Gastritis </a:t>
            </a:r>
            <a:endParaRPr lang="en-US" sz="2800" dirty="0" smtClean="0">
              <a:latin typeface="Agency FB" panose="020B0503020202020204" pitchFamily="34" charset="0"/>
            </a:endParaRPr>
          </a:p>
          <a:p>
            <a:r>
              <a:rPr lang="en-US" sz="2800" dirty="0" smtClean="0">
                <a:latin typeface="Agency FB" panose="020B0503020202020204" pitchFamily="34" charset="0"/>
              </a:rPr>
              <a:t>Esophagus </a:t>
            </a:r>
            <a:r>
              <a:rPr lang="en-US" sz="2800" dirty="0">
                <a:latin typeface="Agency FB" panose="020B0503020202020204" pitchFamily="34" charset="0"/>
              </a:rPr>
              <a:t>Perforation </a:t>
            </a:r>
            <a:endParaRPr lang="en-US" sz="2800" dirty="0" smtClean="0">
              <a:latin typeface="Agency FB" panose="020B0503020202020204" pitchFamily="34" charset="0"/>
            </a:endParaRPr>
          </a:p>
          <a:p>
            <a:r>
              <a:rPr lang="en-US" sz="2800" dirty="0">
                <a:latin typeface="Agency FB" panose="020B0503020202020204" pitchFamily="34" charset="0"/>
              </a:rPr>
              <a:t>Peptic </a:t>
            </a:r>
            <a:r>
              <a:rPr lang="en-US" sz="2800" dirty="0" smtClean="0">
                <a:latin typeface="Agency FB" panose="020B0503020202020204" pitchFamily="34" charset="0"/>
              </a:rPr>
              <a:t>Ulcer</a:t>
            </a:r>
          </a:p>
          <a:p>
            <a:r>
              <a:rPr lang="en-US" sz="2800" dirty="0">
                <a:latin typeface="Agency FB" panose="020B0503020202020204" pitchFamily="34" charset="0"/>
              </a:rPr>
              <a:t>Esophageal Varices</a:t>
            </a:r>
          </a:p>
        </p:txBody>
      </p:sp>
      <p:sp>
        <p:nvSpPr>
          <p:cNvPr id="4" name="Slide Number Placeholder 3"/>
          <p:cNvSpPr>
            <a:spLocks noGrp="1"/>
          </p:cNvSpPr>
          <p:nvPr>
            <p:ph type="sldNum" sz="quarter" idx="12"/>
          </p:nvPr>
        </p:nvSpPr>
        <p:spPr/>
        <p:txBody>
          <a:bodyPr/>
          <a:lstStyle/>
          <a:p>
            <a:pPr>
              <a:defRPr/>
            </a:pPr>
            <a:fld id="{FE31BA02-90D8-48DF-8F7C-93FC20EA5E47}" type="slidenum">
              <a:rPr lang="en-US" smtClean="0">
                <a:solidFill>
                  <a:srgbClr val="B13F9A"/>
                </a:solidFill>
              </a:rPr>
              <a:pPr>
                <a:defRPr/>
              </a:pPr>
              <a:t>92</a:t>
            </a:fld>
            <a:endParaRPr lang="en-US">
              <a:solidFill>
                <a:srgbClr val="B13F9A"/>
              </a:solidFill>
            </a:endParaRPr>
          </a:p>
        </p:txBody>
      </p:sp>
    </p:spTree>
    <p:extLst>
      <p:ext uri="{BB962C8B-B14F-4D97-AF65-F5344CB8AC3E}">
        <p14:creationId xmlns:p14="http://schemas.microsoft.com/office/powerpoint/2010/main" val="275144756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thanks_0[1]"/>
          <p:cNvPicPr>
            <a:picLocks noGrp="1" noChangeAspect="1"/>
          </p:cNvPicPr>
          <p:nvPr>
            <p:ph idx="1"/>
          </p:nvPr>
        </p:nvPicPr>
        <p:blipFill>
          <a:blip r:embed="rId2"/>
          <a:stretch>
            <a:fillRect/>
          </a:stretch>
        </p:blipFill>
        <p:spPr>
          <a:xfrm>
            <a:off x="1285875" y="2542381"/>
            <a:ext cx="5581650" cy="2981325"/>
          </a:xfrm>
          <a:prstGeom prst="rect">
            <a:avLst/>
          </a:prstGeom>
        </p:spPr>
      </p:pic>
      <p:sp>
        <p:nvSpPr>
          <p:cNvPr id="4" name="Slide Number Placeholder 3"/>
          <p:cNvSpPr>
            <a:spLocks noGrp="1"/>
          </p:cNvSpPr>
          <p:nvPr>
            <p:ph type="sldNum" sz="quarter" idx="12"/>
          </p:nvPr>
        </p:nvSpPr>
        <p:spPr/>
        <p:txBody>
          <a:bodyPr/>
          <a:lstStyle/>
          <a:p>
            <a:pPr>
              <a:defRPr/>
            </a:pPr>
            <a:fld id="{FE31BA02-90D8-48DF-8F7C-93FC20EA5E47}" type="slidenum">
              <a:rPr lang="en-US">
                <a:solidFill>
                  <a:srgbClr val="B13F9A"/>
                </a:solidFill>
              </a:rPr>
              <a:pPr>
                <a:defRPr/>
              </a:pPr>
              <a:t>93</a:t>
            </a:fld>
            <a:endParaRPr lang="en-US">
              <a:solidFill>
                <a:srgbClr val="B13F9A"/>
              </a:solidFill>
            </a:endParaRPr>
          </a:p>
        </p:txBody>
      </p:sp>
    </p:spTree>
    <p:extLst>
      <p:ext uri="{BB962C8B-B14F-4D97-AF65-F5344CB8AC3E}">
        <p14:creationId xmlns:p14="http://schemas.microsoft.com/office/powerpoint/2010/main" val="6056200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2.jpeg"/></Relationships>
</file>

<file path=ppt/theme/_rels/theme11.xml.rels><?xml version="1.0" encoding="UTF-8" standalone="yes"?>
<Relationships xmlns="http://schemas.openxmlformats.org/package/2006/relationships"><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2.jpeg"/></Relationships>
</file>

<file path=ppt/theme/_rels/theme13.xml.rels><?xml version="1.0" encoding="UTF-8" standalone="yes"?>
<Relationships xmlns="http://schemas.openxmlformats.org/package/2006/relationships"><Relationship Id="rId1" Type="http://schemas.openxmlformats.org/officeDocument/2006/relationships/image" Target="../media/image2.jpeg"/></Relationships>
</file>

<file path=ppt/theme/_rels/theme14.xml.rels><?xml version="1.0" encoding="UTF-8" standalone="yes"?>
<Relationships xmlns="http://schemas.openxmlformats.org/package/2006/relationships"><Relationship Id="rId1"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2.jpeg"/></Relationships>
</file>

<file path=ppt/theme/_rels/theme16.xml.rels><?xml version="1.0" encoding="UTF-8" standalone="yes"?>
<Relationships xmlns="http://schemas.openxmlformats.org/package/2006/relationships"><Relationship Id="rId1" Type="http://schemas.openxmlformats.org/officeDocument/2006/relationships/image" Target="../media/image2.jpeg"/></Relationships>
</file>

<file path=ppt/theme/_rels/theme17.xml.rels><?xml version="1.0" encoding="UTF-8" standalone="yes"?>
<Relationships xmlns="http://schemas.openxmlformats.org/package/2006/relationships"><Relationship Id="rId1" Type="http://schemas.openxmlformats.org/officeDocument/2006/relationships/image" Target="../media/image2.jpeg"/></Relationships>
</file>

<file path=ppt/theme/_rels/theme18.xml.rels><?xml version="1.0" encoding="UTF-8" standalone="yes"?>
<Relationships xmlns="http://schemas.openxmlformats.org/package/2006/relationships"><Relationship Id="rId1"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2.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20.xml.rels><?xml version="1.0" encoding="UTF-8" standalone="yes"?>
<Relationships xmlns="http://schemas.openxmlformats.org/package/2006/relationships"><Relationship Id="rId1"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2.jpeg"/></Relationships>
</file>

<file path=ppt/theme/_rels/theme22.xml.rels><?xml version="1.0" encoding="UTF-8" standalone="yes"?>
<Relationships xmlns="http://schemas.openxmlformats.org/package/2006/relationships"><Relationship Id="rId1"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2.jpeg"/></Relationships>
</file>

<file path=ppt/theme/_rels/theme25.xml.rels><?xml version="1.0" encoding="UTF-8" standalone="yes"?>
<Relationships xmlns="http://schemas.openxmlformats.org/package/2006/relationships"><Relationship Id="rId1" Type="http://schemas.openxmlformats.org/officeDocument/2006/relationships/image" Target="../media/image2.jpeg"/></Relationships>
</file>

<file path=ppt/theme/_rels/theme26.xml.rels><?xml version="1.0" encoding="UTF-8" standalone="yes"?>
<Relationships xmlns="http://schemas.openxmlformats.org/package/2006/relationships"><Relationship Id="rId1" Type="http://schemas.openxmlformats.org/officeDocument/2006/relationships/image" Target="../media/image2.jpeg"/></Relationships>
</file>

<file path=ppt/theme/_rels/theme27.xml.rels><?xml version="1.0" encoding="UTF-8" standalone="yes"?>
<Relationships xmlns="http://schemas.openxmlformats.org/package/2006/relationships"><Relationship Id="rId1" Type="http://schemas.openxmlformats.org/officeDocument/2006/relationships/image" Target="../media/image2.jpeg"/></Relationships>
</file>

<file path=ppt/theme/_rels/theme28.xml.rels><?xml version="1.0" encoding="UTF-8" standalone="yes"?>
<Relationships xmlns="http://schemas.openxmlformats.org/package/2006/relationships"><Relationship Id="rId1" Type="http://schemas.openxmlformats.org/officeDocument/2006/relationships/image" Target="../media/image2.jpeg"/></Relationships>
</file>

<file path=ppt/theme/_rels/theme29.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30.xml.rels><?xml version="1.0" encoding="UTF-8" standalone="yes"?>
<Relationships xmlns="http://schemas.openxmlformats.org/package/2006/relationships"><Relationship Id="rId1" Type="http://schemas.openxmlformats.org/officeDocument/2006/relationships/image" Target="../media/image2.jpeg"/></Relationships>
</file>

<file path=ppt/theme/_rels/theme31.xml.rels><?xml version="1.0" encoding="UTF-8" standalone="yes"?>
<Relationships xmlns="http://schemas.openxmlformats.org/package/2006/relationships"><Relationship Id="rId1" Type="http://schemas.openxmlformats.org/officeDocument/2006/relationships/image" Target="../media/image3.jpeg"/></Relationships>
</file>

<file path=ppt/theme/_rels/theme32.xml.rels><?xml version="1.0" encoding="UTF-8" standalone="yes"?>
<Relationships xmlns="http://schemas.openxmlformats.org/package/2006/relationships"><Relationship Id="rId1" Type="http://schemas.openxmlformats.org/officeDocument/2006/relationships/image" Target="../media/image3.jpeg"/></Relationships>
</file>

<file path=ppt/theme/_rels/theme33.xml.rels><?xml version="1.0" encoding="UTF-8" standalone="yes"?>
<Relationships xmlns="http://schemas.openxmlformats.org/package/2006/relationships"><Relationship Id="rId1" Type="http://schemas.openxmlformats.org/officeDocument/2006/relationships/image" Target="../media/image3.jpeg"/></Relationships>
</file>

<file path=ppt/theme/_rels/theme34.xml.rels><?xml version="1.0" encoding="UTF-8" standalone="yes"?>
<Relationships xmlns="http://schemas.openxmlformats.org/package/2006/relationships"><Relationship Id="rId1" Type="http://schemas.openxmlformats.org/officeDocument/2006/relationships/image" Target="../media/image3.jpeg"/></Relationships>
</file>

<file path=ppt/theme/_rels/theme35.xml.rels><?xml version="1.0" encoding="UTF-8" standalone="yes"?>
<Relationships xmlns="http://schemas.openxmlformats.org/package/2006/relationships"><Relationship Id="rId1" Type="http://schemas.openxmlformats.org/officeDocument/2006/relationships/image" Target="../media/image3.jpeg"/></Relationships>
</file>

<file path=ppt/theme/_rels/theme36.xml.rels><?xml version="1.0" encoding="UTF-8" standalone="yes"?>
<Relationships xmlns="http://schemas.openxmlformats.org/package/2006/relationships"><Relationship Id="rId1" Type="http://schemas.openxmlformats.org/officeDocument/2006/relationships/image" Target="../media/image3.jpeg"/></Relationships>
</file>

<file path=ppt/theme/_rels/theme37.xml.rels><?xml version="1.0" encoding="UTF-8" standalone="yes"?>
<Relationships xmlns="http://schemas.openxmlformats.org/package/2006/relationships"><Relationship Id="rId1" Type="http://schemas.openxmlformats.org/officeDocument/2006/relationships/image" Target="../media/image3.jpeg"/></Relationships>
</file>

<file path=ppt/theme/_rels/theme38.xml.rels><?xml version="1.0" encoding="UTF-8" standalone="yes"?>
<Relationships xmlns="http://schemas.openxmlformats.org/package/2006/relationships"><Relationship Id="rId1" Type="http://schemas.openxmlformats.org/officeDocument/2006/relationships/image" Target="../media/image3.jpeg"/></Relationships>
</file>

<file path=ppt/theme/_rels/theme39.xml.rels><?xml version="1.0" encoding="UTF-8" standalone="yes"?>
<Relationships xmlns="http://schemas.openxmlformats.org/package/2006/relationships"><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_rels/theme40.xml.rels><?xml version="1.0" encoding="UTF-8" standalone="yes"?>
<Relationships xmlns="http://schemas.openxmlformats.org/package/2006/relationships"><Relationship Id="rId1" Type="http://schemas.openxmlformats.org/officeDocument/2006/relationships/image" Target="../media/image3.jpeg"/></Relationships>
</file>

<file path=ppt/theme/_rels/theme41.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_rels/theme9.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Verve">
  <a:themeElements>
    <a:clrScheme name="Verve">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9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1.xml><?xml version="1.0" encoding="utf-8"?>
<a:theme xmlns:a="http://schemas.openxmlformats.org/drawingml/2006/main" name="10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2.xml><?xml version="1.0" encoding="utf-8"?>
<a:theme xmlns:a="http://schemas.openxmlformats.org/drawingml/2006/main" name="1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3.xml><?xml version="1.0" encoding="utf-8"?>
<a:theme xmlns:a="http://schemas.openxmlformats.org/drawingml/2006/main" name="14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4.xml><?xml version="1.0" encoding="utf-8"?>
<a:theme xmlns:a="http://schemas.openxmlformats.org/drawingml/2006/main" name="22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5.xml><?xml version="1.0" encoding="utf-8"?>
<a:theme xmlns:a="http://schemas.openxmlformats.org/drawingml/2006/main" name="23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6.xml><?xml version="1.0" encoding="utf-8"?>
<a:theme xmlns:a="http://schemas.openxmlformats.org/drawingml/2006/main" name="26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7.xml><?xml version="1.0" encoding="utf-8"?>
<a:theme xmlns:a="http://schemas.openxmlformats.org/drawingml/2006/main" name="27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8.xml><?xml version="1.0" encoding="utf-8"?>
<a:theme xmlns:a="http://schemas.openxmlformats.org/drawingml/2006/main" name="3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19.xml><?xml version="1.0" encoding="utf-8"?>
<a:theme xmlns:a="http://schemas.openxmlformats.org/drawingml/2006/main" name="32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0.xml><?xml version="1.0" encoding="utf-8"?>
<a:theme xmlns:a="http://schemas.openxmlformats.org/drawingml/2006/main" name="34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1.xml><?xml version="1.0" encoding="utf-8"?>
<a:theme xmlns:a="http://schemas.openxmlformats.org/drawingml/2006/main" name="43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2.xml><?xml version="1.0" encoding="utf-8"?>
<a:theme xmlns:a="http://schemas.openxmlformats.org/drawingml/2006/main" name="44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3.xml><?xml version="1.0" encoding="utf-8"?>
<a:theme xmlns:a="http://schemas.openxmlformats.org/drawingml/2006/main" name="45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4.xml><?xml version="1.0" encoding="utf-8"?>
<a:theme xmlns:a="http://schemas.openxmlformats.org/drawingml/2006/main" name="46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5.xml><?xml version="1.0" encoding="utf-8"?>
<a:theme xmlns:a="http://schemas.openxmlformats.org/drawingml/2006/main" name="47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6.xml><?xml version="1.0" encoding="utf-8"?>
<a:theme xmlns:a="http://schemas.openxmlformats.org/drawingml/2006/main" name="49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7.xml><?xml version="1.0" encoding="utf-8"?>
<a:theme xmlns:a="http://schemas.openxmlformats.org/drawingml/2006/main" name="50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8.xml><?xml version="1.0" encoding="utf-8"?>
<a:theme xmlns:a="http://schemas.openxmlformats.org/drawingml/2006/main" name="5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29.xml><?xml version="1.0" encoding="utf-8"?>
<a:theme xmlns:a="http://schemas.openxmlformats.org/drawingml/2006/main" name="52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0.xml><?xml version="1.0" encoding="utf-8"?>
<a:theme xmlns:a="http://schemas.openxmlformats.org/drawingml/2006/main" name="54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3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2.xml><?xml version="1.0" encoding="utf-8"?>
<a:theme xmlns:a="http://schemas.openxmlformats.org/drawingml/2006/main" name="1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3.xml><?xml version="1.0" encoding="utf-8"?>
<a:theme xmlns:a="http://schemas.openxmlformats.org/drawingml/2006/main" name="2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4.xml><?xml version="1.0" encoding="utf-8"?>
<a:theme xmlns:a="http://schemas.openxmlformats.org/drawingml/2006/main" name="3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5.xml><?xml version="1.0" encoding="utf-8"?>
<a:theme xmlns:a="http://schemas.openxmlformats.org/drawingml/2006/main" name="4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6.xml><?xml version="1.0" encoding="utf-8"?>
<a:theme xmlns:a="http://schemas.openxmlformats.org/drawingml/2006/main" name="5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7.xml><?xml version="1.0" encoding="utf-8"?>
<a:theme xmlns:a="http://schemas.openxmlformats.org/drawingml/2006/main" name="6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8.xml><?xml version="1.0" encoding="utf-8"?>
<a:theme xmlns:a="http://schemas.openxmlformats.org/drawingml/2006/main" name="7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39.xml><?xml version="1.0" encoding="utf-8"?>
<a:theme xmlns:a="http://schemas.openxmlformats.org/drawingml/2006/main" name="8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2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40.xml><?xml version="1.0" encoding="utf-8"?>
<a:theme xmlns:a="http://schemas.openxmlformats.org/drawingml/2006/main" name="9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1.xml><?xml version="1.0" encoding="utf-8"?>
<a:theme xmlns:a="http://schemas.openxmlformats.org/drawingml/2006/main" name="10_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4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5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7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ppt/theme/theme9.xml><?xml version="1.0" encoding="utf-8"?>
<a:theme xmlns:a="http://schemas.openxmlformats.org/drawingml/2006/main" name="8_Opulent">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pulent">
      <a:fillStyleLst>
        <a:solidFill>
          <a:schemeClr val="phClr"/>
        </a:solidFill>
        <a:gradFill rotWithShape="1">
          <a:gsLst>
            <a:gs pos="0">
              <a:schemeClr val="phClr">
                <a:tint val="15000"/>
                <a:satMod val="250000"/>
              </a:schemeClr>
            </a:gs>
            <a:gs pos="49000">
              <a:schemeClr val="phClr">
                <a:tint val="50000"/>
                <a:satMod val="200000"/>
              </a:schemeClr>
            </a:gs>
            <a:gs pos="49100">
              <a:schemeClr val="phClr">
                <a:tint val="64000"/>
                <a:satMod val="160000"/>
              </a:schemeClr>
            </a:gs>
            <a:gs pos="92000">
              <a:schemeClr val="phClr">
                <a:tint val="50000"/>
                <a:satMod val="200000"/>
              </a:schemeClr>
            </a:gs>
            <a:gs pos="100000">
              <a:schemeClr val="phClr">
                <a:tint val="43000"/>
                <a:satMod val="190000"/>
              </a:schemeClr>
            </a:gs>
          </a:gsLst>
          <a:lin ang="5400000" scaled="1"/>
        </a:gradFill>
        <a:gradFill rotWithShape="1">
          <a:gsLst>
            <a:gs pos="0">
              <a:schemeClr val="phClr">
                <a:tint val="74000"/>
              </a:schemeClr>
            </a:gs>
            <a:gs pos="49000">
              <a:schemeClr val="phClr">
                <a:tint val="96000"/>
                <a:shade val="84000"/>
                <a:satMod val="110000"/>
              </a:schemeClr>
            </a:gs>
            <a:gs pos="49100">
              <a:schemeClr val="phClr">
                <a:shade val="55000"/>
                <a:satMod val="150000"/>
              </a:schemeClr>
            </a:gs>
            <a:gs pos="92000">
              <a:schemeClr val="phClr">
                <a:tint val="98000"/>
                <a:shade val="90000"/>
                <a:satMod val="128000"/>
              </a:schemeClr>
            </a:gs>
            <a:gs pos="100000">
              <a:schemeClr val="phClr">
                <a:tint val="90000"/>
                <a:shade val="97000"/>
                <a:satMod val="128000"/>
              </a:schemeClr>
            </a:gs>
          </a:gsLst>
          <a:lin ang="5400000" scaled="1"/>
        </a:gradFill>
      </a:fillStyleLst>
      <a:lnStyleLst>
        <a:ln w="11430" cap="flat" cmpd="sng" algn="ctr">
          <a:solidFill>
            <a:schemeClr val="phClr"/>
          </a:solidFill>
          <a:prstDash val="solid"/>
        </a:ln>
        <a:ln w="40000" cap="flat" cmpd="sng" algn="ctr">
          <a:solidFill>
            <a:schemeClr val="phClr"/>
          </a:solidFill>
          <a:prstDash val="solid"/>
        </a:ln>
        <a:ln w="31800" cap="flat" cmpd="sng" algn="ctr">
          <a:solidFill>
            <a:schemeClr val="phClr"/>
          </a:solidFill>
          <a:prstDash val="solid"/>
        </a:ln>
      </a:lnStyleLst>
      <a:effectStyleLst>
        <a:effectStyle>
          <a:effectLst>
            <a:outerShdw blurRad="50800" dist="25000" dir="5400000" rotWithShape="0">
              <a:schemeClr val="phClr">
                <a:shade val="30000"/>
                <a:satMod val="150000"/>
                <a:alpha val="38000"/>
              </a:schemeClr>
            </a:outerShdw>
          </a:effectLst>
        </a:effectStyle>
        <a:effectStyle>
          <a:effectLst>
            <a:outerShdw blurRad="39000" dist="25400" dir="5400000" rotWithShape="0">
              <a:schemeClr val="phClr">
                <a:shade val="33000"/>
                <a:alpha val="83000"/>
              </a:schemeClr>
            </a:outerShdw>
          </a:effectLst>
        </a:effectStyle>
        <a:effectStyle>
          <a:effectLst>
            <a:outerShdw blurRad="39000" dist="25400" dir="5400000" rotWithShape="0">
              <a:schemeClr val="phClr">
                <a:shade val="33000"/>
                <a:alpha val="83000"/>
              </a:schemeClr>
            </a:outerShdw>
          </a:effectLst>
          <a:scene3d>
            <a:camera prst="orthographicFront" fov="0">
              <a:rot lat="0" lon="0" rev="0"/>
            </a:camera>
            <a:lightRig rig="contrasting" dir="t">
              <a:rot lat="0" lon="0" rev="1500000"/>
            </a:lightRig>
          </a:scene3d>
          <a:sp3d extrusionH="127000" prstMaterial="powder">
            <a:bevelT w="50800" h="63500"/>
          </a:sp3d>
        </a:effectStyle>
      </a:effectStyleLst>
      <a:bgFillStyleLst>
        <a:solidFill>
          <a:schemeClr val="phClr"/>
        </a:solidFill>
        <a:gradFill rotWithShape="1">
          <a:gsLst>
            <a:gs pos="0">
              <a:schemeClr val="phClr">
                <a:tint val="78000"/>
                <a:satMod val="220000"/>
              </a:schemeClr>
            </a:gs>
            <a:gs pos="100000">
              <a:schemeClr val="phClr">
                <a:shade val="35000"/>
                <a:satMod val="155000"/>
              </a:schemeClr>
            </a:gs>
          </a:gsLst>
          <a:path path="circle">
            <a:fillToRect l="50000" t="50000" r="50000" b="50000"/>
          </a:path>
        </a:gradFill>
        <a:blipFill>
          <a:blip xmlns:r="http://schemas.openxmlformats.org/officeDocument/2006/relationships" r:embed="rId1">
            <a:duotone>
              <a:schemeClr val="phClr">
                <a:shade val="60000"/>
                <a:satMod val="180000"/>
              </a:schemeClr>
              <a:schemeClr val="phClr">
                <a:tint val="500"/>
                <a:satMod val="150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1864</TotalTime>
  <Words>3751</Words>
  <Application>Microsoft Office PowerPoint</Application>
  <PresentationFormat>On-screen Show (4:3)</PresentationFormat>
  <Paragraphs>568</Paragraphs>
  <Slides>93</Slides>
  <Notes>1</Notes>
  <HiddenSlides>0</HiddenSlides>
  <MMClips>0</MMClips>
  <ScaleCrop>false</ScaleCrop>
  <HeadingPairs>
    <vt:vector size="6" baseType="variant">
      <vt:variant>
        <vt:lpstr>Fonts Used</vt:lpstr>
      </vt:variant>
      <vt:variant>
        <vt:i4>20</vt:i4>
      </vt:variant>
      <vt:variant>
        <vt:lpstr>Theme</vt:lpstr>
      </vt:variant>
      <vt:variant>
        <vt:i4>41</vt:i4>
      </vt:variant>
      <vt:variant>
        <vt:lpstr>Slide Titles</vt:lpstr>
      </vt:variant>
      <vt:variant>
        <vt:i4>93</vt:i4>
      </vt:variant>
    </vt:vector>
  </HeadingPairs>
  <TitlesOfParts>
    <vt:vector size="154" baseType="lpstr">
      <vt:lpstr>PMingLiU-ExtB</vt:lpstr>
      <vt:lpstr>Yu Gothic UI Semilight</vt:lpstr>
      <vt:lpstr>Agency FB</vt:lpstr>
      <vt:lpstr>Aharoni</vt:lpstr>
      <vt:lpstr>AR CENA</vt:lpstr>
      <vt:lpstr>AR JULIAN</vt:lpstr>
      <vt:lpstr>Arabic Typesetting</vt:lpstr>
      <vt:lpstr>Arial</vt:lpstr>
      <vt:lpstr>Calibri</vt:lpstr>
      <vt:lpstr>Century Gothic</vt:lpstr>
      <vt:lpstr>Constantia</vt:lpstr>
      <vt:lpstr>Merriweather</vt:lpstr>
      <vt:lpstr>Palatino Linotype</vt:lpstr>
      <vt:lpstr>Tahoma</vt:lpstr>
      <vt:lpstr>Times New Roman</vt:lpstr>
      <vt:lpstr>Trebuchet MS</vt:lpstr>
      <vt:lpstr>Verdana</vt:lpstr>
      <vt:lpstr>Wingdings</vt:lpstr>
      <vt:lpstr>Wingdings 2</vt:lpstr>
      <vt:lpstr>Wingdings 3</vt:lpstr>
      <vt:lpstr>Verve</vt:lpstr>
      <vt:lpstr>Opulent</vt:lpstr>
      <vt:lpstr>1_Opulent</vt:lpstr>
      <vt:lpstr>2_Opulent</vt:lpstr>
      <vt:lpstr>3_Opulent</vt:lpstr>
      <vt:lpstr>4_Opulent</vt:lpstr>
      <vt:lpstr>5_Opulent</vt:lpstr>
      <vt:lpstr>7_Opulent</vt:lpstr>
      <vt:lpstr>8_Opulent</vt:lpstr>
      <vt:lpstr>9_Opulent</vt:lpstr>
      <vt:lpstr>10_Opulent</vt:lpstr>
      <vt:lpstr>11_Opulent</vt:lpstr>
      <vt:lpstr>14_Opulent</vt:lpstr>
      <vt:lpstr>22_Opulent</vt:lpstr>
      <vt:lpstr>23_Opulent</vt:lpstr>
      <vt:lpstr>26_Opulent</vt:lpstr>
      <vt:lpstr>27_Opulent</vt:lpstr>
      <vt:lpstr>31_Opulent</vt:lpstr>
      <vt:lpstr>32_Opulent</vt:lpstr>
      <vt:lpstr>34_Opulent</vt:lpstr>
      <vt:lpstr>43_Opulent</vt:lpstr>
      <vt:lpstr>44_Opulent</vt:lpstr>
      <vt:lpstr>45_Opulent</vt:lpstr>
      <vt:lpstr>46_Opulent</vt:lpstr>
      <vt:lpstr>47_Opulent</vt:lpstr>
      <vt:lpstr>49_Opulent</vt:lpstr>
      <vt:lpstr>50_Opulent</vt:lpstr>
      <vt:lpstr>51_Opulent</vt:lpstr>
      <vt:lpstr>52_Opulent</vt:lpstr>
      <vt:lpstr>54_Opulent</vt:lpstr>
      <vt:lpstr>Ion</vt:lpstr>
      <vt:lpstr>1_Ion</vt:lpstr>
      <vt:lpstr>2_Ion</vt:lpstr>
      <vt:lpstr>3_Ion</vt:lpstr>
      <vt:lpstr>4_Ion</vt:lpstr>
      <vt:lpstr>5_Ion</vt:lpstr>
      <vt:lpstr>6_Ion</vt:lpstr>
      <vt:lpstr>7_Ion</vt:lpstr>
      <vt:lpstr>8_Ion</vt:lpstr>
      <vt:lpstr>9_Ion</vt:lpstr>
      <vt:lpstr>10_Ion</vt:lpstr>
      <vt:lpstr>PowerPoint Presentation</vt:lpstr>
      <vt:lpstr>Upper gastrointestinal bleeding </vt:lpstr>
      <vt:lpstr>Definition</vt:lpstr>
      <vt:lpstr>Epidemiology</vt:lpstr>
      <vt:lpstr>The following factors affect the risk of rebleeding and death: </vt:lpstr>
      <vt:lpstr>LGIB vs UGIB </vt:lpstr>
      <vt:lpstr>PowerPoint Presentation</vt:lpstr>
      <vt:lpstr>Esophagus </vt:lpstr>
      <vt:lpstr>PowerPoint Presentation</vt:lpstr>
      <vt:lpstr>Stomach </vt:lpstr>
      <vt:lpstr>Stomach </vt:lpstr>
      <vt:lpstr>PowerPoint Presentation</vt:lpstr>
      <vt:lpstr>duodenum</vt:lpstr>
      <vt:lpstr>PowerPoint Presentation</vt:lpstr>
      <vt:lpstr>The most common causes of the upper gastrointestinal  bleeding </vt:lpstr>
      <vt:lpstr>PowerPoint Presentation</vt:lpstr>
      <vt:lpstr>The most common causes :</vt:lpstr>
      <vt:lpstr>Anatomical classification</vt:lpstr>
      <vt:lpstr>PowerPoint Presentation</vt:lpstr>
      <vt:lpstr>Resuscitation</vt:lpstr>
      <vt:lpstr>PowerPoint Presentation</vt:lpstr>
      <vt:lpstr>PowerPoint Presentation</vt:lpstr>
      <vt:lpstr>History :</vt:lpstr>
      <vt:lpstr>PowerPoint Presentation</vt:lpstr>
      <vt:lpstr>Physical examination </vt:lpstr>
      <vt:lpstr>Inspection </vt:lpstr>
      <vt:lpstr>Feature of chronic liver disease </vt:lpstr>
      <vt:lpstr>PowerPoint Presentation</vt:lpstr>
      <vt:lpstr>Palpation </vt:lpstr>
      <vt:lpstr>Investigation </vt:lpstr>
      <vt:lpstr>Nasogastric aspiration </vt:lpstr>
      <vt:lpstr>Endoscopy</vt:lpstr>
      <vt:lpstr>PowerPoint Presentation</vt:lpstr>
      <vt:lpstr>Rockall risk scoring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esophageal varices</vt:lpstr>
      <vt:lpstr>CONTENTS : </vt:lpstr>
      <vt:lpstr>Anatomy of esophagus</vt:lpstr>
      <vt:lpstr>Part : </vt:lpstr>
      <vt:lpstr>Definition:  </vt:lpstr>
      <vt:lpstr>Etiology : </vt:lpstr>
      <vt:lpstr>PowerPoint Presentation</vt:lpstr>
      <vt:lpstr>PowerPoint Presentation</vt:lpstr>
      <vt:lpstr>CON :</vt:lpstr>
      <vt:lpstr>RISK FACTORS :</vt:lpstr>
      <vt:lpstr>PowerPoint Presentation</vt:lpstr>
      <vt:lpstr>CLINICAL MANIFESTATIONS :</vt:lpstr>
      <vt:lpstr>Symptoms of the cause :</vt:lpstr>
      <vt:lpstr>DIAGNOSTIC EVALUATION :</vt:lpstr>
      <vt:lpstr>PowerPoint Presentation</vt:lpstr>
      <vt:lpstr>MANAGEMENT :</vt:lpstr>
      <vt:lpstr>* DURING BLEEDING :</vt:lpstr>
      <vt:lpstr>PowerPoint Presentation</vt:lpstr>
      <vt:lpstr>c- Endoscopy </vt:lpstr>
      <vt:lpstr>- Endoscopic  Sclerotherapy </vt:lpstr>
      <vt:lpstr>- Endoscopic band ligation</vt:lpstr>
      <vt:lpstr>D -Balloon tamponade </vt:lpstr>
      <vt:lpstr>Role of Surgery</vt:lpstr>
      <vt:lpstr>E- Transjugular intrahepatic portosystemic shunt (TIPS)</vt:lpstr>
      <vt:lpstr>PowerPoint Presentation</vt:lpstr>
      <vt:lpstr>PowerPoint Presentation</vt:lpstr>
      <vt:lpstr>CONTENTS : </vt:lpstr>
      <vt:lpstr>Definition:  </vt:lpstr>
      <vt:lpstr>EPIDEMIOLOGY:</vt:lpstr>
      <vt:lpstr>Causes  : </vt:lpstr>
      <vt:lpstr>Sign and symptoms :</vt:lpstr>
      <vt:lpstr>DIAGNOSTIC MEASURES : </vt:lpstr>
      <vt:lpstr>MANAGEMENT : </vt:lpstr>
      <vt:lpstr>dd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Microsoft account</cp:lastModifiedBy>
  <cp:revision>133</cp:revision>
  <dcterms:created xsi:type="dcterms:W3CDTF">2006-08-16T00:00:00Z</dcterms:created>
  <dcterms:modified xsi:type="dcterms:W3CDTF">2021-03-01T19:36:36Z</dcterms:modified>
</cp:coreProperties>
</file>