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notesMasterIdLst>
    <p:notesMasterId r:id="rId43"/>
  </p:notesMasterIdLst>
  <p:sldIdLst>
    <p:sldId id="256" r:id="rId2"/>
    <p:sldId id="276" r:id="rId3"/>
    <p:sldId id="297" r:id="rId4"/>
    <p:sldId id="257" r:id="rId5"/>
    <p:sldId id="277" r:id="rId6"/>
    <p:sldId id="278" r:id="rId7"/>
    <p:sldId id="258" r:id="rId8"/>
    <p:sldId id="259" r:id="rId9"/>
    <p:sldId id="296" r:id="rId10"/>
    <p:sldId id="279" r:id="rId11"/>
    <p:sldId id="280" r:id="rId12"/>
    <p:sldId id="281" r:id="rId13"/>
    <p:sldId id="282" r:id="rId14"/>
    <p:sldId id="283" r:id="rId15"/>
    <p:sldId id="284" r:id="rId16"/>
    <p:sldId id="298" r:id="rId17"/>
    <p:sldId id="285" r:id="rId18"/>
    <p:sldId id="260" r:id="rId19"/>
    <p:sldId id="261" r:id="rId20"/>
    <p:sldId id="287" r:id="rId21"/>
    <p:sldId id="262" r:id="rId22"/>
    <p:sldId id="288" r:id="rId23"/>
    <p:sldId id="263" r:id="rId24"/>
    <p:sldId id="268" r:id="rId25"/>
    <p:sldId id="264" r:id="rId26"/>
    <p:sldId id="265" r:id="rId27"/>
    <p:sldId id="266" r:id="rId28"/>
    <p:sldId id="267" r:id="rId29"/>
    <p:sldId id="269" r:id="rId30"/>
    <p:sldId id="289" r:id="rId31"/>
    <p:sldId id="290" r:id="rId32"/>
    <p:sldId id="270" r:id="rId33"/>
    <p:sldId id="291" r:id="rId34"/>
    <p:sldId id="271" r:id="rId35"/>
    <p:sldId id="272" r:id="rId36"/>
    <p:sldId id="274" r:id="rId37"/>
    <p:sldId id="292" r:id="rId38"/>
    <p:sldId id="293" r:id="rId39"/>
    <p:sldId id="294" r:id="rId40"/>
    <p:sldId id="273" r:id="rId41"/>
    <p:sldId id="275" r:id="rId4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notesMaster" Target="notesMasters/notesMaster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1-01-17T11:14:08.6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5503 13547 255 0,'37'0'0'0,"16"-19"0"0,69-16 0 0,267-71 0 0,16-51 0 0,-122-3 0 0,16-50 0 0,108-251 0 0,85-173 0 0,-103 158 0 0,-177 175 0 0,-72 56 0 0,-52 32 0 0,-33-51 0 0,-55-18 0 0,-55-72 0 0,-49-32 0 0,-54 32 0 0,-73-35 0 0,-68 3 0 0,-37 67 0 0,0 55 0 0,3 35 0 0,-74 35 0 0,-51 53 0 0,-37 87 0 0,-16 89 0 0,35 37 0 0,-19 50 0 0,72 38 0 0,-16 50 0 0,68 57 0 0,70 84 0 0,2 38 0 0,53 53 0 0,50 85 0 0,56 163 0 0,52-57 0 0,36-68 0 0,-1-17 0 0,34-39 0 0,38-137 0 0,49-55 0 0,91-69 0 0,53-38 0 0,18-34 0 0,16-16 0 0,37-1 0 0,69-36 0 0,21-17 0 0,32-106 0 0,18-87 0 0,-18-126 0 0,18-88 0 0,-34-32 0 0,-2-21 0 0,-35 2 0 0,-69 70 0 0,-53 53 0 0,-37 16 0 0,-34 19 0 0,-35-17 0 0,16-36 0 0,-34-176 0 0</inkml:trace>
  <inkml:trace contextRef="#ctx0" brushRef="#br0" timeOffset="1">5628 11377 255 0,'34'0'0'0,"-15"-19"0"0,15-16 0 0,56-18 0 0,69-69 0 0,-19-1 0 0,-34-18 0 0,0 16 0 0,-35 37 0 0,-37 0 0 0,-15 19 0 0,-19-56 0 0,-90-32 0 0,-16-22 0 0,0 38 0 0,-52 19 0 0,17 34 0 0,-36 16 0 0,18 3 0 0,-15 50 0 0,-22 19 0 0,3 0 0 0,0 35 0 0,-38 37 0 0,20 34 0 0,-1 17 0 0,72-1 0 0,16 3 0 0,34-2 0 0,55-17 0 0,1 17 0 0,15-17 0 0,19 35 0 0,19-18 0 0,34-17 0 0,18 54 0 0,35-3 0 0,34 22 0 0,72-4 0 0,-35-34 0 0,-2 1 0 0,21-55 0 0,-3-15 0 0,-16-37 0 0,-2-35 0 0,20-53 0 0,17-88 0 0,71-160 0 0,-21-69 0 0,-85 106 0 0,-71 88 0 0,-53 70 0 0,-71 18 0 0,-17 16 0 0,-71-32 0 0,1-143 0 0</inkml:trace>
  <inkml:trace contextRef="#ctx0" brushRef="#br0" timeOffset="2">3900 10549 255 0,'0'0'0'0,"16"-19"0"0,-32 38 0 0,-3-3 0 0,-33 21 0 0,-73 120 0 0,-139 179 0 0,123-123 0 0,17-38 0 0,53-34 0 0,36-18 0 0,-18 2 0 0,37-21 0 0,-2-14 0 0,-17-20 0 0,35 17 0 0,-18-15 0 0,36-2 0 0,-36-1 0 0,18-16 0 0,0 0 0 0,-19 0 0 0,19 1 0 0,-15 18 0 0,-4-19 0 0,3-19 0 0,16 1 0 0,0 0 0 0,0-17 0 0,0 1 0 0,-18-3 0 0,-1 3 0 0,19-1 0 0,0-2 0 0,0 3 0 0,0-19 0 0,-18 34 0 0,36 1 0 0,-18 0 0 0,0-17 0 0,0 36 0 0,19-36 0 0,-19 33 0 0,18 2 0 0,-18 19 0 0,0-19 0 0,0-2 0 0,0 2 0 0,0-16 0 0,0 14 0 0,0-14 0 0,0-21 0 0,0-16 0 0,16 0 0 0,18-34 0 0,72-20 0 0,37 1 0 0,-56-35 0 0,1 35 0 0,-17-16 0 0,1-3 0 0,-4 3 0 0,-15 15 0 0,-16 20 0 0,16 15 0 0,-37-16 0 0,19 1 0 0,20-19 0 0,-20-1 0 0,-17 1 0 0,-2 0 0 0,2 18 0 0,-18 35 0 0,-18 0 0 0,-16 19 0 0,-1 31 0 0,-89 129 0 0,-88 138 0 0,-142 159 0 0,110-106 0 0,83-87 0 0,73-108 0 0,54-87 0 0,34-69 0 0,53-91 0 0,-37-120 0 0,-16-181 0 0,-16-31 0 0,-21 15 0 0,-32 72 0 0,14 88 0 0,-14 69 0 0,34 54 0 0,17 37 0 0,18 34 0 0,-19 86 0 0</inkml:trace>
  <inkml:trace contextRef="#ctx0" brushRef="#br0" timeOffset="3">11414 15187 255 0,'0'0'0'0,"16"53"0"0,-16 0 0 0,19 16 0 0,-1 232 0 0,-2 35 0 0,2-19 0 0,17-35 0 0,2-69 0 0,-3-37 0 0,-34-89 0 0,0-33 0 0,0-36 0 0,0-36 0 0,-18-54 0 0,2-85 0 0,16-110 0 0,34-68 0 0,-34-176 0 0,0-158 0 0,0 209 0 0,-34 196 0 0,15 107 0 0,19 51 0 0,0 68 0 0,0 38 0 0,0 38 0 0,19 68 0 0,87 70 0 0,34 69 0 0,-16 3 0 0,-18-1 0 0,-37-37 0 0,2-31 0 0,-52-57 0 0,-19-50 0 0,0-56 0 0,-37-138 0 0,-16-38 0 0,-16-69 0 0,-21-37 0 0,3 2 0 0,15 54 0 0,22 69 0 0,-21 0 0 0,-1 15 0 0,19 39 0 0,19 52 0 0,-3 16 0 0,-32 19 0 0,-37 72 0 0,-37 104 0 0,-50 125 0 0,-37 69 0 0,3-35 0 0,84-52 0 0,55-89 0 0,54-72 0 0,15-68 0 0,19-36 0 0,-18 17 0 0,2 18 0 0,-2-18 0 0</inkml:trace>
  <inkml:trace contextRef="#ctx0" brushRef="#br0" timeOffset="4">12684 10514 255 0,'16'0'0'0,"3"0"0"0,-1 0 0 0,16 0 0 0,-15 0 0 0,-19 0 0 0,16-19 0 0,-51 1 0 0,1 18 0 0,-162 18 0 0,3 36 0 0,53-1 0 0,-3 16 0 0,21 19 0 0,16 0 0 0,19 18 0 0,16 17 0 0,34 2 0 0,-16-3 0 0,18 4 0 0,1-4 0 0,-19 3 0 0,-18-21 0 0,34 37 0 0,-14 19 0 0,14-3 0 0,-16-16 0 0,0-16 0 0,38-37 0 0,-20 0 0 0,35-16 0 0,-18 16 0 0,-19 0 0 0,2-35 0 0,35 0 0 0,0-53 0 0,19 0 0 0,15-53 0 0,72 0 0 0,0-19 0 0,18-16 0 0,-18 0 0 0,0 16 0 0,0 3 0 0,-38-19 0 0,-15 16 0 0,0 19 0 0,-16 2 0 0,-2 51 0 0,-35 0 0 0,0-18 0 0,0 36 0 0,-35-2 0 0,-2 3 0 0,-32 34 0 0,-36 35 0 0,-20 0 0 0,-15-19 0 0,16 3 0 0,18 16 0 0,34-16 0 0,4-19 0 0,15 0 0 0,16-18 0 0,2-1 0 0,-18 20 0 0,53-54 0 0,-18 16 0 0,2-104 0 0,-37-88 0 0,16-125 0 0,21-85 0 0,-2 85 0 0,-19 126 0 0,2 87 0 0,-18 69 0 0,37 19 0 0</inkml:trace>
  <inkml:trace contextRef="#ctx0" brushRef="#br0" timeOffset="5">20304 11465 255 0,'35'18'0'0,"-17"-18"0"0,35 19 0 0,16-19 0 0,74-53 0 0,103-107 0 0,-69-16 0 0,-37-71 0 0,-34-1 0 0,-53-34 0 0,-19 34 0 0,-68 19 0 0,-35 53 0 0,-74 35 0 0,-87 35 0 0,3 55 0 0,-22 67 0 0,-50 19 0 0,0 18 0 0,16 0 0 0,-16 1 0 0,32 33 0 0,58 36 0 0,66 2 0 0,55 16 0 0,35-18 0 0,35 2 0 0,55-37 0 0,-21 34 0 0,55 3 0 0,1 16 0 0,34-2 0 0,34 2 0 0,19-16 0 0,-1-18 0 0,35-38 0 0,1-16 0 0,36-72 0 0,34-84 0 0,-15-57 0 0,-37 0 0 0,-38-32 0 0,-33 14 0 0,-51 2 0 0,-72 35 0 0,-71 19 0 0,-90 15 0 0</inkml:trace>
  <inkml:trace contextRef="#ctx0" brushRef="#br0" timeOffset="6">17074 13158 255 0,'0'19'0'0,"0"-1"0"0,18-2 0 0,1 19 0 0,34 71 0 0,-1 17 0 0,20 2 0 0,-3 16 0 0,55 16 0 0,0 37 0 0,17 91 0 0,52-5 0 0,-16-32 0 0,-18 15 0 0,0-31 0 0,-19-22 0 0,-34-50 0 0,-35-38 0 0,-18-50 0 0,-19-56 0 0,-34-16 0 0,0 0 0 0,0 19 0 0,0-19 0 0,19-35 0 0,52-53 0 0,17-53 0 0,-17-53 0 0,-18-72 0 0,-19-17 0 0,1 36 0 0,-51 90 0 0,16 50 0 0,0 73 0 0,-19 175 0 0,1 53 0 0,-35 123 0 0,71 194 0 0,-18-122 0 0,35-160 0 0,18-88 0 0,-35-53 0 0,-18-70 0 0,-18-18 0 0,-51-53 0 0,-74-35 0 0,-32-18 0 0,-20-17 0 0,36-18 0 0,0 16 0 0,-15-32 0 0,121 122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1-01-17T11:14:08.7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2524 8272 255 0,'0'0'0'0,"0"0"0"0,0-16 0 0</inkml:trace>
  <inkml:trace contextRef="#ctx0" brushRef="#br0" timeOffset="1">7392 7338 255 0,'-37'0'0'0,"37"-19"0"0,0 3 0 0,37 51 0 0,-2-19 0 0,-1 2 0 0,3 1 0 0,138 34 0 0,2-53 0 0,-37-72 0 0,3-15 0 0,16-36 0 0,-53-53 0 0,-19-37 0 0,-34-34 0 0,-34-70 0 0,-38 35 0 0,1 53 0 0,-35 34 0 0,-35 38 0 0,-36-3 0 0,-35 19 0 0,3 35 0 0,13-1 0 0,19 73 0 0,18-1 0 0,19 35 0 0,15 16 0 0,-68 3 0 0,0 15 0 0,16 20 0 0,34 18 0 0,21 15 0 0,-3 1 0 0,4 35 0 0,-22 2 0 0,2 16 0 0,35 35 0 0,-18-35 0 0,18 16 0 0,19 21 0 0,34 17 0 0,-19-1 0 0,1 16 0 0,2-15 0 0,32-38 0 0,21-32 0 0,-3-21 0 0,3-14 0 0,32-2 0 0,2 19 0 0,1-20 0 0,15-17 0 0,19-17 0 0,0 0 0 0,52-34 0 0,-17-38 0 0,-33 3 0 0,14-2 0 0,-51-1 0 0,-2 3 0 0,-32 104 0 0,-37-88 0 0</inkml:trace>
  <inkml:trace contextRef="#ctx0" brushRef="#br0" timeOffset="2">3387 3757 255 0,'37'0'0'0,"-21"0"0"0,2 0 0 0,19 0 0 0,-21-19 0 0,3 3 0 0,33-18 0 0,54-73 0 0,0 35 0 0,16 19 0 0,55 37 0 0,16 51 0 0,19 18 0 0,-53 35 0 0,-16-16 0 0,-56-22 0 0,-34 3 0 0,-35 1 0 0,-55-17 0 0,-32-3 0 0,-55 20 0 0,-16-20 0 0,-37 1 0 0,18-16 0 0,19-19 0 0,50 18 0 0,55-2 0 0,17 37 0 0,55 17 0 0,50 55 0 0,19 32 0 0,-53-16 0 0,-19-16 0 0,-34-21 0 0,-34-13 0 0,-53-22 0 0,-38-16 0 0,1-18 0 0,2 18 0 0,-21-19 0 0,90 4 0 0</inkml:trace>
  <inkml:trace contextRef="#ctx0" brushRef="#br0" timeOffset="3">3564 7426 255 0,'0'0'0'0,"0"18"0"0,-19 17 0 0,4 34 0 0,-20 109 0 0,-20 174 0 0,73-123 0 0,1-35 0 0,-1-71 0 0,32-33 0 0,3-55 0 0,19-35 0 0,15-35 0 0,3-55 0 0,-3-33 0 0,19-34 0 0,-16-21 0 0,-21 55 0 0,-35 17 0 0,3 55 0 0,-21 14 0 0,-16 21 0 0,-16-3 0 0,-2 19 0 0,-1 19 0 0,19 34 0 0,19 86 0 0,-1 55 0 0,17 19 0 0,-1-37 0 0,1-16 0 0,-17-57 0 0,-18-31 0 0,0-3 0 0,0 22 0 0,19-3 0 0,-1 0 0 0,-18 0 0 0,0-35 0 0,0-37 0 0,0-16 0 0,0 18 0 0,0 1 0 0,0-19 0 0,-37 0 0 0,19 16 0 0,36-16 0 0</inkml:trace>
  <inkml:trace contextRef="#ctx0" brushRef="#br0" timeOffset="4">21574 3227 255 0,'0'-16'0'0,"16"-3"0"0,37 3 0 0,18-2 0 0,70-17 0 0,213 51 0 0,-36 72 0 0,-1 53 0 0,-36 35 0 0,-70-17 0 0,-123-17 0 0,-88-17 0 0,-69-37 0 0,-71-35 0 0,-91-19 0 0,-15-52 0 0,53 18 0 0,50-16 0 0,72 32 0 0,55 21 0 0,122 67 0 0,34 21 0 0,0 32 0 0,-34-50 0 0,-53-38 0 0,-69 19 0 0,-55 18 0 0,-88 19 0 0,106-90 0 0</inkml:trace>
  <inkml:trace contextRef="#ctx0" brushRef="#br0" timeOffset="5">21468 7601 255 0,'-37'-16'0'0,"37"16"0"0,-16 35 0 0,16 0 0 0,16 159 0 0,56 248 0 0,-1-144 0 0,51-69 0 0,21-85 0 0,31-56 0 0,-49-72 0 0,-1-70 0 0,16-87 0 0,-52-34 0 0,-17-1 0 0,-18 35 0 0,-35 69 0 0,-36 37 0 0,-35 54 0 0,-18 50 0 0,36 56 0 0,17 86 0 0,36 55 0 0,54 32 0 0,-19-50 0 0,-19-19 0 0,-16-54 0 0,-2-49 0 0,-16-57 0 0</inkml:trace>
  <inkml:trace contextRef="#ctx0" brushRef="#br0" timeOffset="6">6493 6579 255 0,'16'-53'0'0,"2"18"0"0,17 0 0 0,-17-18 0 0,1 35 0 0,-3-17 0 0,2 16 0 0,1 3 0 0,-1 16 0 0,-18-18 0 0,16 36 0 0,-16-2 0 0,-16 91 0 0,-2 71 0 0,-35 33 0 0,0-1 0 0,-19-50 0 0,19-38 0 0,-18 3 0 0,0-2 0 0,-17 18 0 0,19 19 0 0,-36-19 0 0,15-19 0 0,2-34 0 0,1-16 0 0,-21 16 0 0,20 0 0 0,19 18 0 0,-18 17 0 0,-3-17 0 0,19 1 0 0,18-20 0 0,-16 20 0 0,-21-19 0 0,21 0 0 0,-2 0 0 0,18 18 0 0,0-37 0 0,19 19 0 0,15-35 0 0,-34 19 0 0,0-2 0 0,0-1 0 0,0 21 0 0,-18-2 0 0,18-19 0 0,-34 22 0 0,15-22 0 0,19-34 0 0,3 18 0 0,13-16 0 0,-16 14 0 0,35-14 0 0,2-21 0 0,-3 3 0 0,19-3 0 0,-18 2 0 0,36-18 0 0,-18 0 0 0,-18 35 0 0,2 2 0 0</inkml:trace>
  <inkml:trace contextRef="#ctx0" brushRef="#br0" timeOffset="7">13441 6755 255 0,'0'0'0'0,"-35"-16"0"0,35 16 0 0,-18 0 0 0,18 0 0 0,18-19 0 0,-18 3 0 0,0 16 0 0,0-19 0 0,19 19 0 0,-3 0 0 0,2 0 0 0,1 0 0 0,-3 0 0 0,21 0 0 0,50 54 0 0,37-1 0 0,17 16 0 0,-1-16 0 0,3 1 0 0,-19-36 0 0,16-2 0 0,1-16 0 0,-36 0 0 0,20 0 0 0,-19-16 0 0,-1-21 0 0,-17 2 0 0,-1 17 0 0,3-17 0 0,-3-34 0 0,-15 16 0 0,15-19 0 0,-15 3 0 0,-20 15 0 0,1-34 0 0,0 17 0 0,-2 1 0 0,4-2 0 0,-2 3 0 0,-19-3 0 0,19-15 0 0,-18-1 0 0,18-19 0 0,18 19 0 0,-52-18 0 0,-1 2 0 0,17-3 0 0,-1 38 0 0,-16-3 0 0,-18-34 0 0,-18-1 0 0,-16 4 0 0,15-4 0 0,19 1 0 0,-53-1 0 0,19 3 0 0,-3 16 0 0,-16-2 0 0,0 2 0 0,0 0 0 0,0 0 0 0,-18 0 0 0,20 0 0 0,-2 17 0 0,-18 1 0 0,18 17 0 0,-34 0 0 0,15 0 0 0,-15 18 0 0,-3-2 0 0,3 37 0 0,-1 0 0 0,-17 0 0 0,-20 37 0 0,19-37 0 0,-34 16 0 0,-3 21 0 0,3-2 0 0,-19 34 0 0,19 3 0 0,-3 16 0 0,-16 0 0 0,19 2 0 0,16-21 0 0,2 38 0 0,51-3 0 0,-1-14 0 0,-15 14 0 0,18 3 0 0,-2-1 0 0,34-18 0 0,-16 19 0 0,-16-4 0 0,32-12 0 0,3 13 0 0,-19-14 0 0,53-21 0 0,-37 19 0 0,37 0 0 0,0 19 0 0,18-38 0 0,1 19 0 0,-1 2 0 0,17 14 0 0,-1 3 0 0,19-1 0 0,18 1 0 0,-18-4 0 0,37 4 0 0,13 34 0 0,22 19 0 0,-1-3 0 0,35-16 0 0,0 0 0 0,-38-16 0 0,22-37 0 0,-56 0 0 0,-15-35 0 0,-19-18 0 0,-37 18 0 0,-16 35 0 0</inkml:trace>
  <inkml:trace contextRef="#ctx0" brushRef="#br0" timeOffset="8">22595 5045 255 0,'0'-18'0'0,"0"18"0"0</inkml:trace>
  <inkml:trace contextRef="#ctx0" brushRef="#br0" timeOffset="9">23495 6121 255 0,'71'16'0'0,"17"-32"0"0,213-37 0 0,229-123 0 0,-250 16 0 0,-31-50 0 0,-75-19 0 0,-68-37 0 0,-122-51 0 0,-142-72 0 0,-107-34 0 0,-90 18 0 0,-86 51 0 0,-86 56 0 0,-2 103 0 0,-72 108 0 0,19 68 0 0,37 141 0 0,119 91 0 0,180-18 0 0,106 15 0 0,103 107 0 0,161 72 0 0,194 71 0 0,158 67 0 0,53-66 0 0,35-56 0 0,-51-142 0 0,-55-122 0 0,-88-106 0 0,-105-85 0 0,-88-76 0 0,-161-156 0 0,-32 194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1-01-17T11:14:08.7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19034 11712 255 0,'-55'35'0'0,"39"-17"0"0,-37 17 0 0,-19-16 0 0,-15 34 0 0,-106 51 0 0,50 21 0 0,3 51 0 0,0 34 0 0,-19-16 0 0,0-15 0 0,-18-38 0 0,2-19 0 0,-21-34 0 0,-15-53 0 0,-1-17 0 0,0-52 0 0,1-38 0 0,33-51 0 0,20-36 0 0,-1-17 0 0,35-18 0 0,73-54 0 0,33-34 0 0,52 37 0 0,56-3 0 0,-3 35 0 0,38 19 0 0,-1 18 0 0,32 19 0 0,22 32 0 0,52 37 0 0,34 35 0 0,1 53 0 0,68 53 0 0,22 72 0 0,-38 32 0 0,-36 3 0 0,20 32 0 0,-107-14 0 0,-89-18 0 0,-52-3 0 0,-34 19 0 0,-19 37 0 0,-72 34 0 0,-33-2 0 0,-20 21 0 0,-49-2 0 0,-75-35 0 0,-16-35 0 0,-34-71 0 0,16-51 0 0,37-3 0 0,53-32 0 0,16 17 0 0,71-4 0 0,53-13 0 0</inkml:trace>
  <inkml:trace contextRef="#ctx0" brushRef="#br0" timeOffset="1">8575 11182 255 0,'-18'0'0'0,"-19"19"0"0,2 34 0 0,-18 35 0 0,-140 194 0 0,16 88 0 0,37-34 0 0,-38-38 0 0,-33-32 0 0,-35-2 0 0,-19-51 0 0,-52-3 0 0,-19-34 0 0,-53-51 0 0,2-37 0 0,-55-88 0 0,56-35 0 0,-5-37 0 0,4-69 0 0,17-88 0 0,18 0 0 0,69-18 0 0,71 2 0 0,72-3 0 0,87-34 0 0,69 34 0 0,74 19 0 0,103 35 0 0,53-35 0 0,72 0 0 0,-1 0 0 0,72 51 0 0,-37-14 0 0,55 14 0 0,-2 37 0 0,-16 87 0 0,-37 20 0 0,-34 52 0 0,-72 52 0 0,-51-17 0 0,-36 72 0 0,16 16 0 0,-69 88 0 0,-16 0 0 0,-56 53 0 0,0-34 0 0,-15-19 0 0,-38 34 0 0,38 1 0 0,-19-35 0 0,18-51 0 0,-2-21 0 0,21-13 0 0,69 13 0 0,-71-122 0 0</inkml:trace>
  <inkml:trace contextRef="#ctx0" brushRef="#br0" timeOffset="2">6509 12082 255 0,'0'-16'0'0,"0"16"0"0,37-18 0 0,-21 18 0 0,37 18 0 0,142 52 0 0,229 71 0 0,-72 16 0 0,-16 37 0 0,16 0 0 0,-16 1 0 0,-19 18 0 0,-18-37 0 0,-53-35 0 0,-87-35 0 0,-53-37 0 0,-53-34 0 0,-35-35 0 0,-18 0 0 0,-87-35 0 0,-38-34 0 0,-86-37 0 0,-19-17 0 0,-35-2 0 0,-50-16 0 0,-39 0 0 0,-17-16 0 0,-34-22 0 0,35 38 0 0,68 19 0 0,91 34 0 0,18 16 0 0,103 37 0 0,39 1 0 0,14 34 0 0,37 16 0 0,19 2 0 0,34 105 0 0,0 37 0 0,18 15 0 0,-37 4 0 0,19-38 0 0,-18 0 0 0,-17 0 0 0,17 0 0 0,-17-37 0 0,-36-51 0 0,55-18 0 0,-21-35 0 0,-32-35 0 0,-3-18 0 0,1-35 0 0,2 19 0 0,-3-38 0 0,-15 1 0 0,-3-35 0 0,2 37 0 0,1-21 0 0,16 2 0 0,-1 17 0 0,3 18 0 0,-2 0 0 0,18 51 0 0,0 37 0 0,18 0 0 0,-18-16 0 0,16 16 0 0,74 0 0 0,-3-19 0 0,1 3 0 0,36-21 0 0,16 21 0 0,37 51 0 0,-142-35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1-01-17T11:14:08.7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5768 9683 255 0,'-53'35'0'0,"0"2"0"0,-140 51 0 0,-196 107 0 0,109-73 0 0,-38 0 0 0,-34-50 0 0,32-18 0 0,-32-20 0 0,-124-87 0 0,71-88 0 0,88-19 0 0,-1-34 0 0,35-51 0 0,18-56 0 0,19-104 0 0,35-53 0 0,33-18 0 0,73 159 0 0,70 85 0 0,35 3 0 0,16 35 0 0,37 18 0 0,53 35 0 0,90 53 0 0,50 88 0 0,90 35 0 0,87 71 0 0,51 35 0 0,20 19 0 0,1-3 0 0,-19-16 0 0,1 35 0 0,-36 18 0 0,-70-15 0 0,-91-3 0 0,-68-1 0 0,-88 38 0 0,1 32 0 0,-54 128 0 0,-71 207 0 0,-71 163 0 0,71-743 0 0</inkml:trace>
  <inkml:trace contextRef="#ctx0" brushRef="#br0" timeOffset="1">3477 14569 255 0,'-53'0'0'0,"-37"-16"0"0,-50-3 0 0,-355 19 0 0,-50 35 0 0,209 2 0 0,71-55 0 0,1 18 0 0,-35 0 0 0,34 34 0 0,-18 20 0 0,71-20 0 0</inkml:trace>
  <inkml:trace contextRef="#ctx0" brushRef="#br0" timeOffset="2">24678 13970 255 0,'-19'19'0'0,"-15"-3"0"0,-1 2 0 0,-2 1 0 0,-84 15 0 0,31-18 0 0,2 3 0 0,17 0 0 0,2 34 0 0,-2-18 0 0,-1 18 0 0,3-19 0 0,17 1 0 0,-38 37 0 0,-16 32 0 0,-16 21 0 0,-2-21 0 0,-35-14 0 0,-34-20 0 0,-3-1 0 0,-32 3 0 0,-55-1 0 0,-53-20 0 0,19-14 0 0,-17 17 0 0,-36 15 0 0,68 19 0 0,-15-16 0 0,-16-19 0 0,15-19 0 0,35-15 0 0,-16-19 0 0,-37 0 0 0,37-37 0 0,-37 2 0 0,37-34 0 0,34-38 0 0,1-18 0 0,34 3 0 0,-1-19 0 0,20-19 0 0,36 3 0 0,32-3 0 0,22 3 0 0,15-3 0 0,16 1 0 0,21 36 0 0,32-2 0 0,37-16 0 0,37 18 0 0,32 17 0 0,37 2 0 0,71 32 0 0,35-16 0 0,34 0 0 0,71 1 0 0,38 15 0 0,68 37 0 0,69 16 0 0,21 19 0 0,-18 0 0 0,16-16 0 0,-72 16 0 0,56 35 0 0,-72 18 0 0,-52 35 0 0,17 35 0 0,-89-33 0 0,-34-21 0 0,-53 19 0 0,18 35 0 0,-18 2 0 0,15 16 0 0,38 88 0 0,87 88 0 0,-69-35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1-01-17T11:14:08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9472 13352 255 0,'0'19'0'0,"-18"-3"0"0,2 21 0 0,-3-2 0 0,-121 87 0 0,-19 38 0 0,19 16 0 0,-21 37 0 0,-48 16 0 0,-22 34 0 0,-15-15 0 0,-37-19 0 0,-53-35 0 0,19-18 0 0,18-70 0 0,0-34 0 0,16-56 0 0,37-32 0 0,15-37 0 0,20-53 0 0,18-54 0 0,34-16 0 0,0-18 0 0,35-54 0 0,52-69 0 0,56-53 0 0,32-18 0 0,127-1 0 0,32 56 0 0,89 13 0 0,72 4 0 0,104 15 0 0,54 125 0 0,38 88 0 0,-21 72 0 0,-19 104 0 0,-103 53 0 0,-90 35 0 0,-69 53 0 0,-53 34 0 0,-108 57 0 0,-138 85 0 0,-89 18 0 0,-73-53 0 0,-158-16 0 0,-103 32 0 0,16-16 0 0,69-69 0 0,195-88 0 0</inkml:trace>
  <inkml:trace contextRef="#ctx0" brushRef="#br0" timeOffset="1">15065 12101 255 0,'16'-35'0'0,"21"17"0"0,-2-1 0 0,-19 19 0 0,39 0 0 0,67 88 0 0,-32 37 0 0,-3 67 0 0,-34 39 0 0,-19-36 0 0,-34-1 0 0,-34-18 0 0,-37 0 0 0,-17-35 0 0,-18-19 0 0,-18-34 0 0,2-51 0 0,-89-37 0 0,-19-37 0 0,-1 2 0 0,-15 1 0 0,-37-19 0 0,-16-1 0 0,53-34 0 0,-18-34 0 0,15-3 0 0,21 2 0 0,51 1 0 0,18 15 0 0,35-15 0 0,55-38 0 0,32-34 0 0,37-54 0 0,37-15 0 0,32-1 0 0,55 51 0 0,54 19 0 0,86 71 0 0,35 70 0 0,53 34 0 0,37 91 0 0,-72 69 0 0,1 54 0 0,-35 52 0 0,-18 51 0 0,-72 3 0 0,-69-56 0 0,-71-32 0 0,-53 0 0 0,-18-162 0 0</inkml:trace>
  <inkml:trace contextRef="#ctx0" brushRef="#br0" timeOffset="2">20304 13917 255 0,'-37'0'0'0,"3"0"0"0,15 0 0 0,-50-19 0 0,-55 3 0 0,53-3 0 0,2 19 0 0,-21-15 0 0,3-23 0 0,-3-31 0 0,-14-37 0 0,-1-36 0 0,-1-52 0 0,16-16 0 0,37 34 0 0,53 35 0 0,0-19 0 0,18 35 0 0,17 3 0 0,18 15 0 0,18 3 0 0,-18 32 0 0,18 3 0 0,17-3 0 0,-19 38 0 0,2 15 0 0,-18 3 0 0,18-3 0 0,1 19 0 0,15 0 0 0,-15 0 0 0,-4 0 0 0,4 0 0 0,15 19 0 0,19-3 0 0,-16 37 0 0,-21 0 0 0,21 19 0 0,-22-2 0 0,4-1 0 0,-19 37 0 0,-19 1 0 0,1 34 0 0,-17-35 0 0,1-18 0 0,-1 0 0 0,-18 0 0 0,16 0 0 0,3-16 0 0,-19 16 0 0,18 18 0 0,-36-18 0 0,18 16 0 0,-35 2 0 0,-2-18 0 0,3 0 0 0,-1-16 0 0,-2-3 0 0,3-16 0 0,-19 1 0 0,19-17 0 0,-19-21 0 0,16 18 0 0,2-15 0 0,1 0 0 0,15-19 0 0,-15-19 0 0,15 19 0 0,1 0 0 0,-17-19 0 0,1 3 0 0,-19-18 0 0,16-3 0 0,-16 2 0 0,19 0 0 0,-19-2 0 0,0-13 0 0,34-22 0 0,-31-35 0 0,32-15 0 0,18-1 0 0,-19 51 0 0,38 56 0 0,15 32 0 0,53 91 0 0</inkml:trace>
  <inkml:trace contextRef="#ctx0" brushRef="#br0" timeOffset="3">17904 13211 255 0,'-18'-16'0'0,"-17"-21"0"0,-17 2 0 0,17 17 0 0,17-17 0 0,-19-34 0 0,-14-110 0 0,67-15 0 0,19 37 0 0,20-3 0 0,-2 38 0 0,0 15 0 0,16 1 0 0,-32 18 0 0,-3 0 0 0,1 35 0 0,20 18 0 0,-20 19 0 0,-1-2 0 0,19 18 0 0,18-19 0 0,-2 38 0 0,21-19 0 0,-3 18 0 0,1 17 0 0,-17 34 0 0,16 3 0 0,3 50 0 0,-37 1 0 0,-2 2 0 0,-33-21 0 0,1 21 0 0,-38-18 0 0,19 15 0 0,0 19 0 0,-18-16 0 0,18-21 0 0,-35 21 0 0,-18-37 0 0,-16 16 0 0,-2-16 0 0,-16 18 0 0,-38 17 0 0,20 55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1-01-17T11:14:08.7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17322 3898 255 0,'0'0'0'0,"-18"34"0"0,36-34 0 0,-18 54 0 0,0 18 0 0,35 298 0 0,2 106 0 0,-3-124 0 0,-15 18 0 0,-38 19 0 0,19-89 0 0,-18-89 0 0,2-52 0 0,-3-52 0 0,1-38 0 0,2-16 0 0,16 1 0 0,16-1 0 0</inkml:trace>
  <inkml:trace contextRef="#ctx0" brushRef="#br0" timeOffset="1">19174 9084 255 0,'19'54'0'0,"-3"-1"0"0,-16 104 0 0,0 125 0 0,-35-87 0 0,-18-1 0 0,-71 0 0 0,-35-53 0 0,-52-34 0 0,-35-38 0 0,-35 3 0 0,-20-19 0 0,2-2 0 0,-19 21 0 0,-71 16 0 0,35-54 0 0,39-34 0 0,13-34 0 0,75-73 0 0,68-50 0 0,69-91 0 0,55-53 0 0,88 19 0 0,53 0 0 0,53 0 0 0,0-16 0 0,34 50 0 0,-16 35 0 0,16 56 0 0,-15 32 0 0,15 37 0 0,18 19 0 0,38 34 0 0,-3 35 0 0,90 104 0 0,35 90 0 0,15 35 0 0,3 53 0 0,-90-15 0 0,-103-38 0 0,-91-107 0 0,-70 3 0 0,-17-90 0 0</inkml:trace>
  <inkml:trace contextRef="#ctx0" brushRef="#br0" timeOffset="2">18100 12841 255 0,'0'-19'0'0,"-37"19"0"0,-16 19 0 0,-18 0 0 0,-104 69 0 0,-195 53 0 0,50-53 0 0,5-70 0 0,50-36 0 0,35-17 0 0,18-90 0 0,19-32 0 0,34-56 0 0,54-69 0 0,70-54 0 0,-2 19 0 0,56 0 0 0,49-2 0 0,38 74 0 0,37 32 0 0,32 21 0 0,2-2 0 0,0 50 0 0,16 22 0 0,19 68 0 0,-35 36 0 0,-2 18 0 0,-32 72 0 0,-3 34 0 0,0 17 0 0,-50 2 0 0,16 32 0 0,-37 21 0 0,2 51 0 0,-18 35 0 0,0-17 0 0,-34 36 0 0,-3-1 0 0,-32 0 0 0,-37-18 0 0,-19-35 0 0,-15-16 0 0,-21-38 0 0,-14-34 0 0,-18-34 0 0,-3-3 0 0,-16 21 0 0,19 32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C408A4-CE71-411C-9F41-FE9868EA2BFF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AF46A4-5ED0-45F4-A121-C58AF1F458C5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C4/C5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46A4-5ED0-45F4-A121-C58AF1F458C5}" type="slidenum">
              <a:rPr lang="ar-JO" smtClean="0"/>
              <a:pPr/>
              <a:t>7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may lead to permanent dysfunction of sphincter control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46A4-5ED0-45F4-A121-C58AF1F458C5}" type="slidenum">
              <a:rPr lang="ar-JO" smtClean="0"/>
              <a:pPr/>
              <a:t>19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Later tow cause continuous pain.</a:t>
            </a:r>
            <a:endParaRPr lang="ar-JO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46A4-5ED0-45F4-A121-C58AF1F458C5}" type="slidenum">
              <a:rPr lang="ar-JO" smtClean="0"/>
              <a:pPr/>
              <a:t>25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 hours</a:t>
            </a:r>
          </a:p>
          <a:p>
            <a:r>
              <a:rPr lang="en-US" dirty="0"/>
              <a:t>2 weeks</a:t>
            </a:r>
          </a:p>
          <a:p>
            <a:r>
              <a:rPr lang="en-US" dirty="0"/>
              <a:t>1month </a:t>
            </a:r>
          </a:p>
          <a:p>
            <a:r>
              <a:rPr lang="en-US" dirty="0"/>
              <a:t>3 months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46A4-5ED0-45F4-A121-C58AF1F458C5}" type="slidenum">
              <a:rPr lang="ar-JO" smtClean="0"/>
              <a:pPr/>
              <a:t>27</a:t>
            </a:fld>
            <a:endParaRPr 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to less than  11mm diameter </a:t>
            </a:r>
            <a:endParaRPr lang="en-US" dirty="0"/>
          </a:p>
          <a:p>
            <a:r>
              <a:rPr lang="en-US" dirty="0" err="1"/>
              <a:t>Achondroplasia</a:t>
            </a:r>
            <a:endParaRPr lang="en-US" dirty="0"/>
          </a:p>
          <a:p>
            <a:r>
              <a:rPr lang="en-US" dirty="0"/>
              <a:t>Disc degeneration and osteoarthritis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46A4-5ED0-45F4-A121-C58AF1F458C5}" type="slidenum">
              <a:rPr lang="ar-JO" smtClean="0"/>
              <a:pPr/>
              <a:t>29</a:t>
            </a:fld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46A4-5ED0-45F4-A121-C58AF1F458C5}" type="slidenum">
              <a:rPr lang="ar-JO" smtClean="0"/>
              <a:pPr/>
              <a:t>32</a:t>
            </a:fld>
            <a:endParaRPr 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Peripheral vascular disease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46A4-5ED0-45F4-A121-C58AF1F458C5}" type="slidenum">
              <a:rPr lang="ar-JO" smtClean="0"/>
              <a:pPr/>
              <a:t>34</a:t>
            </a:fld>
            <a:endParaRPr 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11</a:t>
            </a:r>
          </a:p>
          <a:p>
            <a:r>
              <a:rPr lang="en-US" dirty="0"/>
              <a:t>16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46A4-5ED0-45F4-A121-C58AF1F458C5}" type="slidenum">
              <a:rPr lang="ar-JO" smtClean="0"/>
              <a:pPr/>
              <a:t>39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JO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JO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0A0770-9EB7-4565-BE19-D225122808AC}" type="datetimeFigureOut">
              <a:rPr lang="ar-JO" smtClean="0"/>
              <a:pPr/>
              <a:t>04/06/1442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51A39B-C300-490B-9A62-0AA3FDB7B714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png" /><Relationship Id="rId4" Type="http://schemas.openxmlformats.org/officeDocument/2006/relationships/customXml" Target="../ink/ink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png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 /><Relationship Id="rId2" Type="http://schemas.openxmlformats.org/officeDocument/2006/relationships/image" Target="../media/image20.emf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5.png" /><Relationship Id="rId4" Type="http://schemas.openxmlformats.org/officeDocument/2006/relationships/customXml" Target="../ink/ink6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 /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6872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6600" b="1">
                <a:latin typeface="Arial" pitchFamily="34" charset="0"/>
                <a:cs typeface="Arial" pitchFamily="34" charset="0"/>
              </a:rPr>
              <a:t>Disc Herniation </a:t>
            </a:r>
            <a:br>
              <a:rPr lang="en-US" sz="6600" b="1">
                <a:latin typeface="Arial" pitchFamily="34" charset="0"/>
                <a:cs typeface="Arial" pitchFamily="34" charset="0"/>
              </a:rPr>
            </a:br>
            <a:r>
              <a:rPr lang="en-US" sz="6600" b="1">
                <a:latin typeface="Arial" pitchFamily="34" charset="0"/>
                <a:cs typeface="Arial" pitchFamily="34" charset="0"/>
              </a:rPr>
              <a:t>canal stenosis</a:t>
            </a:r>
            <a:endParaRPr lang="ar-JO" sz="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Repetitive mechanical activities.</a:t>
            </a:r>
          </a:p>
          <a:p>
            <a:pPr algn="l" rtl="0"/>
            <a:r>
              <a:rPr lang="en-US" dirty="0"/>
              <a:t>Sedentary life style.</a:t>
            </a:r>
          </a:p>
          <a:p>
            <a:pPr algn="l" rtl="0"/>
            <a:r>
              <a:rPr lang="en-US" dirty="0"/>
              <a:t>Traumatic injury.</a:t>
            </a:r>
          </a:p>
          <a:p>
            <a:pPr algn="l" rtl="0"/>
            <a:r>
              <a:rPr lang="en-US" dirty="0"/>
              <a:t>Obesity.</a:t>
            </a:r>
          </a:p>
          <a:p>
            <a:pPr algn="l" rtl="0"/>
            <a:r>
              <a:rPr lang="en-US" dirty="0"/>
              <a:t>Practicing poor posture.  </a:t>
            </a:r>
          </a:p>
          <a:p>
            <a:pPr algn="l" rtl="0"/>
            <a:r>
              <a:rPr lang="en-US" dirty="0"/>
              <a:t>Tobacco abuse.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disc </a:t>
            </a:r>
            <a:r>
              <a:rPr lang="en-US" dirty="0" err="1"/>
              <a:t>prolapse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In many cases there is a predisposing abnormality of the disc with increased nuclear tension.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The original attack can sometimes be related to a specific strain episode, like acute flexion of the neck during intense physical exertion, or occasionally, a whiplash injury . </a:t>
            </a:r>
          </a:p>
          <a:p>
            <a:pPr algn="l" rtl="0"/>
            <a:endParaRPr lang="ar-JO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Pain and stiffness of the neck, the pain often radiating to the scapular region.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pain and </a:t>
            </a:r>
            <a:r>
              <a:rPr lang="en-US" sz="2800" dirty="0" err="1"/>
              <a:t>paraesthesia</a:t>
            </a:r>
            <a:r>
              <a:rPr lang="en-US" sz="2800" dirty="0"/>
              <a:t> in one upper limb often radiating to the outer elbow, back of the wrist and the index and middle fingers. </a:t>
            </a:r>
          </a:p>
          <a:p>
            <a:pPr algn="l" rtl="0"/>
            <a:r>
              <a:rPr lang="en-US" sz="2800" dirty="0"/>
              <a:t>Weakness is rare.</a:t>
            </a:r>
            <a:endParaRPr lang="ar-JO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The neck may be held tilted forwards and sideways.</a:t>
            </a:r>
          </a:p>
          <a:p>
            <a:pPr algn="l" rtl="0"/>
            <a:r>
              <a:rPr lang="en-US" sz="2800" dirty="0"/>
              <a:t>The muscles are tender and movements are restricted.</a:t>
            </a:r>
          </a:p>
          <a:p>
            <a:pPr algn="l" rtl="0"/>
            <a:r>
              <a:rPr lang="en-US" sz="2800" dirty="0"/>
              <a:t>The arms should be examined for neurological deficit.</a:t>
            </a:r>
            <a:endParaRPr lang="ar-JO" sz="2800" dirty="0"/>
          </a:p>
          <a:p>
            <a:pPr algn="l" rtl="0"/>
            <a:endParaRPr lang="ar-JO" sz="2800" dirty="0"/>
          </a:p>
        </p:txBody>
      </p:sp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3573016"/>
            <a:ext cx="2214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2214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X-rays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straightening &amp; loss of normal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lordosis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narrowing of the disc space .</a:t>
            </a:r>
          </a:p>
          <a:p>
            <a:pPr algn="l" rtl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the most useful method , shows the disc and relation of nerve root.</a:t>
            </a:r>
          </a:p>
          <a:p>
            <a:pPr algn="l" rtl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myelography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The most accurate but not used routinely because it involves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intrathecal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injection of contrast medium.</a:t>
            </a:r>
            <a:endParaRPr lang="ar-J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endParaRPr lang="ar-J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mri cervical disc prolapse"/>
          <p:cNvPicPr preferRelativeResize="0">
            <a:picLocks noChangeArrowheads="1"/>
          </p:cNvPicPr>
          <p:nvPr/>
        </p:nvPicPr>
        <p:blipFill>
          <a:blip r:embed="rId2" cstate="print"/>
          <a:srcRect l="13626" t="2990" r="18601" b="5650"/>
          <a:stretch>
            <a:fillRect/>
          </a:stretch>
        </p:blipFill>
        <p:spPr bwMode="auto">
          <a:xfrm>
            <a:off x="683568" y="1700808"/>
            <a:ext cx="3654000" cy="4860000"/>
          </a:xfrm>
          <a:prstGeom prst="rect">
            <a:avLst/>
          </a:prstGeom>
          <a:noFill/>
        </p:spPr>
      </p:pic>
      <p:pic>
        <p:nvPicPr>
          <p:cNvPr id="6" name="Picture 12" descr="C:\Users\SMILEY\Desktop\Disc Prolapse\C5C6_Herniated_Disc_neck_extended_sideview.jpg.w300h388.jpg"/>
          <p:cNvPicPr preferRelativeResize="0">
            <a:picLocks noChangeArrowheads="1"/>
          </p:cNvPicPr>
          <p:nvPr/>
        </p:nvPicPr>
        <p:blipFill>
          <a:blip r:embed="rId3" cstate="print"/>
          <a:srcRect r="12953" b="7600"/>
          <a:stretch>
            <a:fillRect/>
          </a:stretch>
        </p:blipFill>
        <p:spPr bwMode="auto">
          <a:xfrm>
            <a:off x="4788024" y="1700808"/>
            <a:ext cx="3654000" cy="4860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1458F0-8F43-854C-B593-7D2A5EB2347F}"/>
                  </a:ext>
                </a:extLst>
              </p14:cNvPr>
              <p14:cNvContentPartPr/>
              <p14:nvPr/>
            </p14:nvContentPartPr>
            <p14:xfrm>
              <a:off x="927720" y="3638520"/>
              <a:ext cx="6001200" cy="1391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1458F0-8F43-854C-B593-7D2A5EB234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360" y="3629160"/>
                <a:ext cx="6019920" cy="140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cervical-disc-herni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5342866" cy="528372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Rest , Reduce , Remove.</a:t>
            </a:r>
          </a:p>
          <a:p>
            <a:pPr algn="l" rtl="0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Rest: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collar will prevent unguarded movement.</a:t>
            </a:r>
          </a:p>
          <a:p>
            <a:pPr algn="l" rtl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Reduce: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Traction may enlarge the disc space, permitting the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prolapse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subside.</a:t>
            </a:r>
          </a:p>
          <a:p>
            <a:pPr algn="l" rtl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Remove:</a:t>
            </a:r>
            <a:endParaRPr lang="en-US" sz="2800" dirty="0"/>
          </a:p>
          <a:p>
            <a:pPr algn="l" rtl="0">
              <a:buFont typeface="Wingdings" pitchFamily="2" charset="2"/>
              <a:buChar char="§"/>
            </a:pPr>
            <a:r>
              <a:rPr lang="en-US" sz="2800" dirty="0" err="1"/>
              <a:t>Laminotomy</a:t>
            </a:r>
            <a:r>
              <a:rPr lang="en-US" sz="2800" dirty="0"/>
              <a:t> 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err="1"/>
              <a:t>Microdiscectomy</a:t>
            </a:r>
            <a:r>
              <a:rPr lang="en-US" sz="2800" dirty="0"/>
              <a:t> </a:t>
            </a:r>
          </a:p>
          <a:p>
            <a:pPr algn="l" rtl="0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endParaRPr lang="ar-J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Lumbar disc </a:t>
            </a:r>
            <a:r>
              <a:rPr lang="en-US" dirty="0" err="1"/>
              <a:t>prolapse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Disruption of annulus fibrosis &amp; stretching of posterior longitudinal ligament </a:t>
            </a:r>
            <a:r>
              <a:rPr lang="en-US" dirty="0">
                <a:sym typeface="Wingdings" pitchFamily="2" charset="2"/>
              </a:rPr>
              <a:t> acute back pain.</a:t>
            </a:r>
          </a:p>
          <a:p>
            <a:pPr algn="l" rtl="0"/>
            <a:r>
              <a:rPr lang="en-US" dirty="0">
                <a:sym typeface="Wingdings" pitchFamily="2" charset="2"/>
              </a:rPr>
              <a:t>Irritation of the </a:t>
            </a:r>
            <a:r>
              <a:rPr lang="en-US" dirty="0" err="1">
                <a:sym typeface="Wingdings" pitchFamily="2" charset="2"/>
              </a:rPr>
              <a:t>dural</a:t>
            </a:r>
            <a:r>
              <a:rPr lang="en-US" dirty="0">
                <a:sym typeface="Wingdings" pitchFamily="2" charset="2"/>
              </a:rPr>
              <a:t> covering of the nerve root  pain in the buttock posterior thigh and calf (sciatica).</a:t>
            </a:r>
          </a:p>
          <a:p>
            <a:pPr algn="l" rtl="0"/>
            <a:r>
              <a:rPr lang="en-US" dirty="0"/>
              <a:t>Pressure on the nerve root itself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parasthesia</a:t>
            </a:r>
            <a:r>
              <a:rPr lang="en-US" dirty="0">
                <a:sym typeface="Wingdings" pitchFamily="2" charset="2"/>
              </a:rPr>
              <a:t> and numbness in the </a:t>
            </a:r>
            <a:r>
              <a:rPr lang="en-US" dirty="0" err="1">
                <a:sym typeface="Wingdings" pitchFamily="2" charset="2"/>
              </a:rPr>
              <a:t>dermatomal</a:t>
            </a:r>
            <a:r>
              <a:rPr lang="en-US" dirty="0">
                <a:sym typeface="Wingdings" pitchFamily="2" charset="2"/>
              </a:rPr>
              <a:t> distribution, and weakness in the muscles supplied by that root.</a:t>
            </a:r>
            <a:endParaRPr lang="ar-J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Compression of the </a:t>
            </a:r>
            <a:r>
              <a:rPr lang="en-US" dirty="0" err="1"/>
              <a:t>cauda</a:t>
            </a:r>
            <a:r>
              <a:rPr lang="en-US" dirty="0"/>
              <a:t> </a:t>
            </a:r>
            <a:r>
              <a:rPr lang="en-US" dirty="0" err="1"/>
              <a:t>equina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urinary retention </a:t>
            </a:r>
            <a:r>
              <a:rPr lang="en-US" dirty="0">
                <a:sym typeface="Wingdings" pitchFamily="2" charset="2"/>
              </a:rPr>
              <a:t>, loss of sensation over the sacrum.</a:t>
            </a:r>
          </a:p>
          <a:p>
            <a:pPr algn="l" rtl="0"/>
            <a:r>
              <a:rPr lang="en-US" dirty="0">
                <a:sym typeface="Wingdings" pitchFamily="2" charset="2"/>
              </a:rPr>
              <a:t>Sciatica scoliosis.</a:t>
            </a:r>
          </a:p>
          <a:p>
            <a:pPr algn="l" rtl="0"/>
            <a:r>
              <a:rPr lang="en-US" dirty="0">
                <a:sym typeface="Wingdings" pitchFamily="2" charset="2"/>
              </a:rPr>
              <a:t>Limitation of back movement.</a:t>
            </a:r>
          </a:p>
          <a:p>
            <a:pPr algn="l" rtl="0"/>
            <a:r>
              <a:rPr lang="en-US" dirty="0">
                <a:sym typeface="Wingdings" pitchFamily="2" charset="2"/>
              </a:rPr>
              <a:t>Tenderness in the midline.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Both backache and sciatica aggravated by coughing or straining. </a:t>
            </a: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Intervertebral</a:t>
            </a:r>
            <a:r>
              <a:rPr lang="en-US" dirty="0"/>
              <a:t> disk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Clr>
                <a:srgbClr val="FFFF00"/>
              </a:buClr>
              <a:buSzPct val="101000"/>
            </a:pPr>
            <a:endParaRPr lang="en-US" sz="2800" dirty="0"/>
          </a:p>
          <a:p>
            <a:pPr algn="l" rtl="0">
              <a:buClr>
                <a:srgbClr val="FFFF00"/>
              </a:buClr>
              <a:buSzPct val="101000"/>
            </a:pPr>
            <a:r>
              <a:rPr lang="en-US" sz="2800" dirty="0"/>
              <a:t>Each </a:t>
            </a:r>
            <a:r>
              <a:rPr lang="en-US" sz="2800" dirty="0" err="1"/>
              <a:t>intervertebral</a:t>
            </a:r>
            <a:r>
              <a:rPr lang="en-US" sz="2800" dirty="0"/>
              <a:t> disk is composed of:</a:t>
            </a:r>
          </a:p>
          <a:p>
            <a:pPr algn="l" rtl="0">
              <a:buClr>
                <a:srgbClr val="FFFF00"/>
              </a:buClr>
              <a:buSzPct val="101000"/>
            </a:pPr>
            <a:endParaRPr lang="en-US" sz="2400" dirty="0"/>
          </a:p>
          <a:p>
            <a:pPr lvl="1" algn="l" rtl="0">
              <a:buClr>
                <a:srgbClr val="FFFF00"/>
              </a:buClr>
              <a:buSzPct val="101000"/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Anulus</a:t>
            </a:r>
            <a:r>
              <a:rPr lang="en-US" sz="2800" dirty="0"/>
              <a:t> </a:t>
            </a:r>
            <a:r>
              <a:rPr lang="en-US" sz="2800" dirty="0" err="1"/>
              <a:t>fibrosus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consists of the outer concentric rings of </a:t>
            </a:r>
            <a:r>
              <a:rPr lang="en-US" sz="2800" dirty="0" err="1"/>
              <a:t>fibrocartilage</a:t>
            </a:r>
            <a:r>
              <a:rPr lang="en-US" sz="2800" dirty="0"/>
              <a:t> and fibrous connective tissue.</a:t>
            </a:r>
          </a:p>
          <a:p>
            <a:pPr lvl="1" algn="l" rtl="0">
              <a:buClr>
                <a:srgbClr val="FFFF00"/>
              </a:buClr>
              <a:buSzPct val="101000"/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1" algn="l" rtl="0">
              <a:buClr>
                <a:srgbClr val="FFFF00"/>
              </a:buClr>
              <a:buSzPct val="101000"/>
              <a:buFont typeface="Wingdings" panose="05000000000000000000" pitchFamily="2" charset="2"/>
              <a:buChar char="Ø"/>
            </a:pPr>
            <a:r>
              <a:rPr lang="en-US" sz="2800" dirty="0"/>
              <a:t> Nucleus </a:t>
            </a:r>
            <a:r>
              <a:rPr lang="en-US" sz="2800" dirty="0" err="1"/>
              <a:t>pulposus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inner soft, elastic, compressible material , 70-90% water content.</a:t>
            </a:r>
            <a:endParaRPr lang="en-US" sz="28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48680"/>
            <a:ext cx="2602072" cy="59804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Straight leg raising is </a:t>
            </a:r>
          </a:p>
          <a:p>
            <a:pPr algn="l" rtl="0">
              <a:buNone/>
            </a:pPr>
            <a:r>
              <a:rPr lang="en-US" dirty="0"/>
              <a:t>    limited and painful.</a:t>
            </a:r>
          </a:p>
          <a:p>
            <a:pPr algn="l" rtl="0"/>
            <a:r>
              <a:rPr lang="en-US" dirty="0"/>
              <a:t>Sometimes raising the </a:t>
            </a:r>
          </a:p>
          <a:p>
            <a:pPr algn="l" rtl="0">
              <a:buNone/>
            </a:pPr>
            <a:r>
              <a:rPr lang="en-US" dirty="0"/>
              <a:t>    unaffected leg cause </a:t>
            </a:r>
          </a:p>
          <a:p>
            <a:pPr algn="l" rtl="0">
              <a:buNone/>
            </a:pPr>
            <a:r>
              <a:rPr lang="en-US" dirty="0"/>
              <a:t>    acute sciatic tension on </a:t>
            </a:r>
          </a:p>
          <a:p>
            <a:pPr algn="l" rtl="0">
              <a:buNone/>
            </a:pPr>
            <a:r>
              <a:rPr lang="en-US" dirty="0"/>
              <a:t>    the painful side.</a:t>
            </a:r>
            <a:endParaRPr lang="ar-JO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2843364" cy="447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Dorsiflexion</a:t>
            </a:r>
            <a:r>
              <a:rPr lang="en-US" dirty="0"/>
              <a:t> and bowstringing of the lateral </a:t>
            </a:r>
            <a:r>
              <a:rPr lang="en-US" dirty="0" err="1"/>
              <a:t>popliteal</a:t>
            </a:r>
            <a:r>
              <a:rPr lang="en-US" dirty="0"/>
              <a:t> nerve may accentuate the pain.</a:t>
            </a:r>
          </a:p>
          <a:p>
            <a:pPr algn="l" rtl="0"/>
            <a:endParaRPr lang="ar-JO" dirty="0"/>
          </a:p>
        </p:txBody>
      </p:sp>
      <p:pic>
        <p:nvPicPr>
          <p:cNvPr id="4" name="Picture 2" descr="C:\Users\SMILEY\Desktop\3.12bowstr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084" y="3100110"/>
            <a:ext cx="5422232" cy="3298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X-rays </a:t>
            </a:r>
            <a:r>
              <a:rPr lang="en-US" dirty="0">
                <a:sym typeface="Wingdings" pitchFamily="2" charset="2"/>
              </a:rPr>
              <a:t> to exclude bone disease.</a:t>
            </a:r>
          </a:p>
          <a:p>
            <a:pPr algn="l" rtl="0"/>
            <a:r>
              <a:rPr lang="en-US" dirty="0" err="1">
                <a:sym typeface="Wingdings" pitchFamily="2" charset="2"/>
              </a:rPr>
              <a:t>Myelogram</a:t>
            </a:r>
            <a:r>
              <a:rPr lang="en-US" dirty="0">
                <a:sym typeface="Wingdings" pitchFamily="2" charset="2"/>
              </a:rPr>
              <a:t> &amp; </a:t>
            </a:r>
            <a:r>
              <a:rPr lang="en-US" dirty="0" err="1">
                <a:sym typeface="Wingdings" pitchFamily="2" charset="2"/>
              </a:rPr>
              <a:t>radiculogram</a:t>
            </a:r>
            <a:r>
              <a:rPr lang="en-US" dirty="0">
                <a:sym typeface="Wingdings" pitchFamily="2" charset="2"/>
              </a:rPr>
              <a:t>   outlines the disc “unpleasant SE“.</a:t>
            </a:r>
          </a:p>
          <a:p>
            <a:pPr algn="l" rtl="0"/>
            <a:r>
              <a:rPr lang="en-US" dirty="0">
                <a:sym typeface="Wingdings" pitchFamily="2" charset="2"/>
              </a:rPr>
              <a:t>CT &amp; MRI  best way to identify the disc and localize the lesion. </a:t>
            </a:r>
          </a:p>
          <a:p>
            <a:pPr algn="l" rtl="0"/>
            <a:endParaRPr lang="en-US" dirty="0">
              <a:sym typeface="Wingdings" pitchFamily="2" charset="2"/>
            </a:endParaRP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نتيجة بحث الصور عن ‪disc herniation MRI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604045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DDx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Inflammatory disorders : AS.</a:t>
            </a:r>
          </a:p>
          <a:p>
            <a:pPr algn="l" rtl="0"/>
            <a:r>
              <a:rPr lang="en-US" dirty="0"/>
              <a:t>Vertebral tumors : bone destruction &amp; pathological fractures.</a:t>
            </a:r>
          </a:p>
          <a:p>
            <a:pPr algn="l" rtl="0"/>
            <a:r>
              <a:rPr lang="en-US" dirty="0"/>
              <a:t>Nerve tumors.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Rest:</a:t>
            </a:r>
            <a:r>
              <a:rPr lang="en-US" dirty="0"/>
              <a:t> hips and knees slightly flexed, anti-inflammatory medication.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Reduction:</a:t>
            </a:r>
            <a:r>
              <a:rPr lang="en-US" dirty="0"/>
              <a:t> continuous bed rest + traction. </a:t>
            </a:r>
          </a:p>
          <a:p>
            <a:pPr algn="l" rtl="0">
              <a:buNone/>
            </a:pPr>
            <a:r>
              <a:rPr lang="en-US" dirty="0">
                <a:sym typeface="Wingdings" pitchFamily="2" charset="2"/>
              </a:rPr>
              <a:t>    No improvement  epidural injection of corticosteroid. </a:t>
            </a:r>
          </a:p>
          <a:p>
            <a:pPr algn="l" rtl="0">
              <a:buNone/>
            </a:pPr>
            <a:r>
              <a:rPr lang="en-US" dirty="0">
                <a:sym typeface="Wingdings" pitchFamily="2" charset="2"/>
              </a:rPr>
              <a:t>    Failure of conservative measures  </a:t>
            </a:r>
            <a:r>
              <a:rPr lang="en-US" dirty="0" err="1">
                <a:sym typeface="Wingdings" pitchFamily="2" charset="2"/>
              </a:rPr>
              <a:t>discectomy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Removal: </a:t>
            </a:r>
          </a:p>
          <a:p>
            <a:pPr algn="l" rtl="0">
              <a:buNone/>
            </a:pPr>
            <a:r>
              <a:rPr lang="en-US" dirty="0"/>
              <a:t>    Indications:</a:t>
            </a:r>
          </a:p>
          <a:p>
            <a:pPr algn="l" rtl="0">
              <a:buNone/>
            </a:pPr>
            <a:r>
              <a:rPr lang="en-US" dirty="0" err="1"/>
              <a:t>Cauda</a:t>
            </a:r>
            <a:r>
              <a:rPr lang="en-US" dirty="0"/>
              <a:t> </a:t>
            </a:r>
            <a:r>
              <a:rPr lang="en-US" dirty="0" err="1"/>
              <a:t>equina</a:t>
            </a:r>
            <a:r>
              <a:rPr lang="en-US" dirty="0"/>
              <a:t> compression. </a:t>
            </a:r>
          </a:p>
          <a:p>
            <a:pPr algn="l" rtl="0">
              <a:buNone/>
            </a:pPr>
            <a:r>
              <a:rPr lang="en-US" dirty="0"/>
              <a:t>Persistent pain.</a:t>
            </a:r>
          </a:p>
          <a:p>
            <a:pPr algn="l" rtl="0">
              <a:buNone/>
            </a:pPr>
            <a:r>
              <a:rPr lang="en-US" dirty="0"/>
              <a:t>Neurological deterioration.</a:t>
            </a:r>
          </a:p>
          <a:p>
            <a:pPr algn="l" rtl="0">
              <a:buNone/>
            </a:pPr>
            <a:r>
              <a:rPr lang="en-US" dirty="0"/>
              <a:t>Recurrent attacks.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Rehabilitation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08920"/>
            <a:ext cx="9144000" cy="990600"/>
          </a:xfrm>
        </p:spPr>
        <p:txBody>
          <a:bodyPr/>
          <a:lstStyle/>
          <a:p>
            <a:pPr algn="ctr"/>
            <a:r>
              <a:rPr lang="en-US" dirty="0"/>
              <a:t>Canal </a:t>
            </a:r>
            <a:r>
              <a:rPr lang="en-US" dirty="0" err="1"/>
              <a:t>Stenosis</a:t>
            </a:r>
            <a:endParaRPr lang="ar-JO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Narrowing of the spinal canal due to hypertrophy at the posterior disc margin and the facet joints.</a:t>
            </a:r>
          </a:p>
          <a:p>
            <a:pPr algn="l" rtl="0"/>
            <a:r>
              <a:rPr lang="en-US" dirty="0"/>
              <a:t>Also it’s common in people with congenital vertebral dysplasia.</a:t>
            </a:r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Screenshot-2017-08-31-19.37.1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7403000" cy="432048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Cervical canal </a:t>
            </a:r>
            <a:r>
              <a:rPr lang="en-US" dirty="0" err="1"/>
              <a:t>stenosis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sz="2800" dirty="0"/>
          </a:p>
          <a:p>
            <a:pPr algn="l" rtl="0"/>
            <a:r>
              <a:rPr lang="en-US" sz="2800" dirty="0"/>
              <a:t>Patients usually have neck pain and </a:t>
            </a:r>
            <a:r>
              <a:rPr lang="en-US" sz="2800" dirty="0" err="1"/>
              <a:t>brachialgia</a:t>
            </a:r>
            <a:r>
              <a:rPr lang="en-US" sz="2800" dirty="0"/>
              <a:t> but also complain of </a:t>
            </a:r>
            <a:r>
              <a:rPr lang="en-US" sz="2800" dirty="0" err="1"/>
              <a:t>paraesthesia</a:t>
            </a:r>
            <a:r>
              <a:rPr lang="en-US" sz="2800" dirty="0"/>
              <a:t>, numbness and weakness in the arms and legs.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They may experience involuntary spasms in the legs and, occasionally, episodes of spontaneous </a:t>
            </a:r>
            <a:r>
              <a:rPr lang="en-US" sz="2800" dirty="0" err="1"/>
              <a:t>clonus</a:t>
            </a:r>
            <a:r>
              <a:rPr lang="en-US" sz="2800" dirty="0"/>
              <a:t>. In severe cases there may be urinary and rectal dysfunction or incontinence.</a:t>
            </a:r>
            <a:endParaRPr lang="ar-JO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upper motor neuron signs in the lower limbs.</a:t>
            </a:r>
          </a:p>
          <a:p>
            <a:pPr algn="l" rtl="0"/>
            <a:r>
              <a:rPr lang="en-US" sz="2800" dirty="0"/>
              <a:t>sensory signs depend on which part of the cord is  compressed: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err="1"/>
              <a:t>spinothalamic</a:t>
            </a:r>
            <a:r>
              <a:rPr lang="en-US" sz="2800" dirty="0"/>
              <a:t> tracts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there may be decreased sensibility to pain and temperature.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/>
              <a:t>posterior columns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diminished vibration and position sense.</a:t>
            </a:r>
          </a:p>
          <a:p>
            <a:pPr algn="l" rtl="0"/>
            <a:endParaRPr lang="ar-JO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Lumbar </a:t>
            </a:r>
            <a:r>
              <a:rPr lang="en-US" dirty="0" err="1"/>
              <a:t>stenosis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Spinal </a:t>
            </a:r>
            <a:r>
              <a:rPr lang="en-US" dirty="0" err="1"/>
              <a:t>claudication</a:t>
            </a:r>
            <a:r>
              <a:rPr lang="en-US" dirty="0"/>
              <a:t>: aching and/or numbness and </a:t>
            </a:r>
            <a:r>
              <a:rPr lang="en-US" dirty="0" err="1"/>
              <a:t>paresthesia</a:t>
            </a:r>
            <a:r>
              <a:rPr lang="en-US" dirty="0"/>
              <a:t> in the thighs, legs or feet.</a:t>
            </a:r>
            <a:endParaRPr lang="ar-JO" dirty="0"/>
          </a:p>
          <a:p>
            <a:pPr algn="l" rtl="0">
              <a:buNone/>
            </a:pPr>
            <a:r>
              <a:rPr lang="en-US" dirty="0"/>
              <a:t>    symptoms come on after standing or walking for 5-10 min and relieved by sitting or squatting with the spine somewhat flexed. </a:t>
            </a:r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spinal claudication vs vascular claudication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8D96FB-E917-F64B-8B40-5EB10B2FFEFD}"/>
                  </a:ext>
                </a:extLst>
              </p14:cNvPr>
              <p14:cNvContentPartPr/>
              <p14:nvPr/>
            </p14:nvContentPartPr>
            <p14:xfrm>
              <a:off x="82800" y="2387520"/>
              <a:ext cx="8801640" cy="322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8D96FB-E917-F64B-8B40-5EB10B2FFE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40" y="2378160"/>
                <a:ext cx="8820360" cy="324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&amp; Diagnosis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Neurological defects in the lower limbs.</a:t>
            </a:r>
          </a:p>
          <a:p>
            <a:pPr algn="l" rtl="0"/>
            <a:r>
              <a:rPr lang="en-US" dirty="0"/>
              <a:t>Check the upper limbs “</a:t>
            </a:r>
            <a:r>
              <a:rPr lang="en-US" dirty="0" err="1"/>
              <a:t>polyneuropathy</a:t>
            </a:r>
            <a:r>
              <a:rPr lang="en-US" dirty="0"/>
              <a:t>”</a:t>
            </a:r>
          </a:p>
          <a:p>
            <a:pPr algn="l" rtl="0"/>
            <a:r>
              <a:rPr lang="en-US" dirty="0"/>
              <a:t>Nerve conduction studies and electromyography.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If the symptoms are unilateral </a:t>
            </a:r>
            <a:r>
              <a:rPr lang="en-US" dirty="0">
                <a:sym typeface="Wingdings" pitchFamily="2" charset="2"/>
              </a:rPr>
              <a:t> asymmetrical </a:t>
            </a:r>
            <a:r>
              <a:rPr lang="en-US" dirty="0" err="1">
                <a:sym typeface="Wingdings" pitchFamily="2" charset="2"/>
              </a:rPr>
              <a:t>stenosis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err="1">
                <a:sym typeface="Wingdings" pitchFamily="2" charset="2"/>
              </a:rPr>
              <a:t>intervertebral</a:t>
            </a:r>
            <a:r>
              <a:rPr lang="en-US" dirty="0">
                <a:sym typeface="Wingdings" pitchFamily="2" charset="2"/>
              </a:rPr>
              <a:t> root canal </a:t>
            </a:r>
            <a:r>
              <a:rPr lang="en-US" dirty="0" err="1">
                <a:sym typeface="Wingdings" pitchFamily="2" charset="2"/>
              </a:rPr>
              <a:t>stenosis</a:t>
            </a:r>
            <a:r>
              <a:rPr lang="en-US" dirty="0">
                <a:sym typeface="Wingdings" pitchFamily="2" charset="2"/>
              </a:rPr>
              <a:t>.</a:t>
            </a:r>
            <a:r>
              <a:rPr lang="en-US" dirty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X-rays </a:t>
            </a:r>
            <a:r>
              <a:rPr lang="en-US" dirty="0">
                <a:sym typeface="Wingdings" pitchFamily="2" charset="2"/>
              </a:rPr>
              <a:t> disc degeneration, osteoarthritis, degenerative </a:t>
            </a:r>
            <a:r>
              <a:rPr lang="en-US" dirty="0" err="1">
                <a:sym typeface="Wingdings" pitchFamily="2" charset="2"/>
              </a:rPr>
              <a:t>spondylolisthesis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algn="l" rtl="0">
              <a:buNone/>
            </a:pPr>
            <a:r>
              <a:rPr lang="en-US" dirty="0">
                <a:sym typeface="Wingdings" pitchFamily="2" charset="2"/>
              </a:rPr>
              <a:t>              measurement of the spinal canal.</a:t>
            </a:r>
          </a:p>
          <a:p>
            <a:pPr algn="l" rtl="0"/>
            <a:r>
              <a:rPr lang="en-US" dirty="0">
                <a:sym typeface="Wingdings" pitchFamily="2" charset="2"/>
              </a:rPr>
              <a:t>CT &amp; MRI  more reliable information. </a:t>
            </a:r>
          </a:p>
          <a:p>
            <a:pPr algn="l" rtl="0"/>
            <a:r>
              <a:rPr lang="en-US" dirty="0" err="1">
                <a:sym typeface="Wingdings" pitchFamily="2" charset="2"/>
              </a:rPr>
              <a:t>Myelography</a:t>
            </a:r>
            <a:r>
              <a:rPr lang="en-US" dirty="0">
                <a:sym typeface="Wingdings" pitchFamily="2" charset="2"/>
              </a:rPr>
              <a:t>.</a:t>
            </a:r>
            <a:endParaRPr lang="ar-JO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نتيجة بحث الصور عن ‪spinal stenosis imaging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139367" cy="403244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030AFE-FBFB-3F46-9785-9FC75ED4CD86}"/>
                  </a:ext>
                </a:extLst>
              </p14:cNvPr>
              <p14:cNvContentPartPr/>
              <p14:nvPr/>
            </p14:nvContentPartPr>
            <p14:xfrm>
              <a:off x="1765800" y="3974760"/>
              <a:ext cx="5791680" cy="169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030AFE-FBFB-3F46-9785-9FC75ED4CD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6440" y="3965400"/>
                <a:ext cx="5810400" cy="170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2188307" cy="5153117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2232248" cy="5153117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3349A3-3B7E-4042-AC0F-01999F903EEF}"/>
                  </a:ext>
                </a:extLst>
              </p14:cNvPr>
              <p14:cNvContentPartPr/>
              <p14:nvPr/>
            </p14:nvContentPartPr>
            <p14:xfrm>
              <a:off x="5511960" y="1402920"/>
              <a:ext cx="1531080" cy="354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3349A3-3B7E-4042-AC0F-01999F903E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2600" y="1393560"/>
                <a:ext cx="1549800" cy="3568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measurements are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Anteroposterior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diameter.</a:t>
            </a:r>
          </a:p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Transverse diameter.</a:t>
            </a:r>
          </a:p>
          <a:p>
            <a:pPr algn="l" rtl="0"/>
            <a:endParaRPr lang="ar-J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67540"/>
          <a:stretch/>
        </p:blipFill>
        <p:spPr>
          <a:xfrm>
            <a:off x="2483768" y="3573016"/>
            <a:ext cx="4320094" cy="2766458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On plain x-rays the lower limits of normal for the lumbar vertebrae are usually taken as 15 mm for the </a:t>
            </a:r>
            <a:r>
              <a:rPr lang="en-US" sz="2800" dirty="0" err="1"/>
              <a:t>anteroposterior</a:t>
            </a:r>
            <a:r>
              <a:rPr lang="en-US" sz="2800" dirty="0"/>
              <a:t> and 20 mm for the transverse diameters.</a:t>
            </a:r>
            <a:endParaRPr lang="ar-JO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Definition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Disc </a:t>
            </a:r>
            <a:r>
              <a:rPr lang="en-US" dirty="0" err="1"/>
              <a:t>herniation</a:t>
            </a:r>
            <a:r>
              <a:rPr lang="en-US" dirty="0"/>
              <a:t> or protrusion is a bulging of the disc with the outer part of the annulus intact.</a:t>
            </a:r>
          </a:p>
          <a:p>
            <a:pPr algn="l" rtl="0"/>
            <a:r>
              <a:rPr lang="en-US" dirty="0"/>
              <a:t>If the disc ruptures, </a:t>
            </a:r>
            <a:r>
              <a:rPr lang="en-US" dirty="0" err="1"/>
              <a:t>fibrocartilaginous</a:t>
            </a:r>
            <a:r>
              <a:rPr lang="en-US" dirty="0"/>
              <a:t> material may </a:t>
            </a:r>
            <a:r>
              <a:rPr lang="en-US" dirty="0">
                <a:solidFill>
                  <a:srgbClr val="FF0000"/>
                </a:solidFill>
              </a:rPr>
              <a:t>sequestrate</a:t>
            </a:r>
            <a:r>
              <a:rPr lang="en-US" dirty="0"/>
              <a:t> and lie free in the spinal canal or the </a:t>
            </a:r>
            <a:r>
              <a:rPr lang="en-US" dirty="0" err="1"/>
              <a:t>intervertebral</a:t>
            </a:r>
            <a:r>
              <a:rPr lang="en-US" dirty="0"/>
              <a:t> foramen.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Conservative:</a:t>
            </a:r>
          </a:p>
          <a:p>
            <a:pPr algn="l" rtl="0">
              <a:buSzPct val="50000"/>
              <a:buFont typeface="Wingdings" pitchFamily="2" charset="2"/>
              <a:buChar char="Ø"/>
            </a:pPr>
            <a:r>
              <a:rPr lang="en-US" dirty="0"/>
              <a:t>Instruction in spinal posture.</a:t>
            </a:r>
          </a:p>
          <a:p>
            <a:pPr algn="l" rtl="0">
              <a:buSzPct val="50000"/>
              <a:buFont typeface="Wingdings" pitchFamily="2" charset="2"/>
              <a:buChar char="Ø"/>
            </a:pPr>
            <a:r>
              <a:rPr lang="en-US" dirty="0"/>
              <a:t>Injection of a long-acting LA and corticosteroids.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  <a:p>
            <a:pPr algn="l" rtl="0"/>
            <a:r>
              <a:rPr lang="en-US" dirty="0"/>
              <a:t>Operative decompression.</a:t>
            </a:r>
          </a:p>
          <a:p>
            <a:pPr marL="320040" lvl="1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laminectomy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partial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facetectomy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with or without fusion.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08920"/>
            <a:ext cx="9144000" cy="99060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ar-J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Classifications Of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Herniations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J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Protrusion</a:t>
            </a:r>
            <a:r>
              <a:rPr lang="en-US" sz="2800" dirty="0">
                <a:solidFill>
                  <a:schemeClr val="tx2"/>
                </a:solidFill>
              </a:rPr>
              <a:t>: </a:t>
            </a:r>
            <a:r>
              <a:rPr lang="en-US" sz="2800" dirty="0"/>
              <a:t>posterior bulging with outer annulus intact. 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Extrusion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2800" dirty="0"/>
              <a:t>when rupture</a:t>
            </a:r>
            <a:r>
              <a:rPr lang="en-US" sz="2800" i="1" dirty="0"/>
              <a:t> </a:t>
            </a:r>
            <a:r>
              <a:rPr lang="en-US" sz="2800" dirty="0"/>
              <a:t>does occur, and the </a:t>
            </a:r>
            <a:r>
              <a:rPr lang="en-US" sz="2800" dirty="0" err="1"/>
              <a:t>fibrocartilaginous</a:t>
            </a:r>
            <a:r>
              <a:rPr lang="en-US" sz="2800" dirty="0"/>
              <a:t> material is extruded </a:t>
            </a:r>
            <a:r>
              <a:rPr lang="en-US" sz="2800" dirty="0" err="1"/>
              <a:t>posteriorly</a:t>
            </a:r>
            <a:r>
              <a:rPr lang="en-US" sz="2800" dirty="0"/>
              <a:t>.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2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Sequestration: </a:t>
            </a:r>
            <a:r>
              <a:rPr lang="en-US" sz="2800" dirty="0"/>
              <a:t>complete rupture, and part of the nucleus may sequestrate and lie free in the spinal canal or work its way into the </a:t>
            </a:r>
            <a:r>
              <a:rPr lang="en-US" sz="2800" dirty="0" err="1"/>
              <a:t>intervertebral</a:t>
            </a:r>
            <a:r>
              <a:rPr lang="en-US" sz="2800" dirty="0"/>
              <a:t> foramen.</a:t>
            </a:r>
            <a:endParaRPr lang="en-US" sz="2800" b="1" dirty="0">
              <a:solidFill>
                <a:schemeClr val="tx2"/>
              </a:solidFill>
            </a:endParaRP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8100900" cy="2448272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80FC57-5DA2-594F-ACE4-901765F7AA9F}"/>
                  </a:ext>
                </a:extLst>
              </p14:cNvPr>
              <p14:cNvContentPartPr/>
              <p14:nvPr/>
            </p14:nvContentPartPr>
            <p14:xfrm>
              <a:off x="559080" y="2489040"/>
              <a:ext cx="7137360" cy="3683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80FC57-5DA2-594F-ACE4-901765F7AA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720" y="2479680"/>
                <a:ext cx="7156080" cy="370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Most common site : L4/L5 , L5/S1.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Directions: </a:t>
            </a:r>
          </a:p>
          <a:p>
            <a:pPr algn="l" rtl="0">
              <a:buNone/>
            </a:pPr>
            <a:endParaRPr lang="ar-JO" dirty="0"/>
          </a:p>
          <a:p>
            <a:pPr algn="l" rtl="0">
              <a:buSzPct val="50000"/>
              <a:buFont typeface="Wingdings" pitchFamily="2" charset="2"/>
              <a:buChar char="Ø"/>
            </a:pPr>
            <a:r>
              <a:rPr lang="en-US" dirty="0"/>
              <a:t>Posterior. </a:t>
            </a:r>
          </a:p>
          <a:p>
            <a:pPr algn="l" rtl="0">
              <a:buSzPct val="50000"/>
              <a:buFont typeface="Wingdings" pitchFamily="2" charset="2"/>
              <a:buChar char="Ø"/>
            </a:pPr>
            <a:r>
              <a:rPr lang="en-US" dirty="0" err="1"/>
              <a:t>Posterolateral</a:t>
            </a:r>
            <a:r>
              <a:rPr lang="en-US" dirty="0"/>
              <a:t>. </a:t>
            </a:r>
          </a:p>
          <a:p>
            <a:pPr algn="l" rtl="0">
              <a:buSzPct val="50000"/>
              <a:buFont typeface="Wingdings" pitchFamily="2" charset="2"/>
              <a:buChar char="Ø"/>
            </a:pPr>
            <a:r>
              <a:rPr lang="en-US" dirty="0"/>
              <a:t>Lateral. </a:t>
            </a:r>
          </a:p>
          <a:p>
            <a:pPr algn="l" rtl="0">
              <a:buSzPct val="50000"/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(a) </a:t>
            </a:r>
            <a:r>
              <a:rPr lang="en-US" sz="2400" dirty="0"/>
              <a:t>a </a:t>
            </a:r>
            <a:r>
              <a:rPr lang="en-US" sz="2400" dirty="0" err="1"/>
              <a:t>posterolateral</a:t>
            </a:r>
            <a:r>
              <a:rPr lang="en-US" sz="2400" dirty="0"/>
              <a:t> protrusion causing compression of the nerve root proximal to it’s point of exit through the </a:t>
            </a:r>
            <a:r>
              <a:rPr lang="en-US" sz="2400" dirty="0" err="1"/>
              <a:t>intervertebral</a:t>
            </a:r>
            <a:r>
              <a:rPr lang="en-US" sz="2400" dirty="0"/>
              <a:t> foramen.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(b) </a:t>
            </a:r>
            <a:r>
              <a:rPr lang="en-US" sz="2400" dirty="0"/>
              <a:t>a lateral protrusion causing compression of the nerve root passing beneath the pedicle above the disc </a:t>
            </a:r>
            <a:r>
              <a:rPr lang="en-US" sz="2400" dirty="0" err="1"/>
              <a:t>prolapse</a:t>
            </a:r>
            <a:r>
              <a:rPr lang="en-US" sz="2800" dirty="0"/>
              <a:t>.</a:t>
            </a:r>
            <a:endParaRPr lang="ar-JO" sz="2800" dirty="0"/>
          </a:p>
        </p:txBody>
      </p:sp>
      <p:pic>
        <p:nvPicPr>
          <p:cNvPr id="1026" name="Picture 2" descr="نتيجة بحث الصور عن ‪disc herniation direction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307261" cy="374441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965584-1FD7-3B4B-AD3D-23DDB03AA23F}"/>
                  </a:ext>
                </a:extLst>
              </p14:cNvPr>
              <p14:cNvContentPartPr/>
              <p14:nvPr/>
            </p14:nvContentPartPr>
            <p14:xfrm>
              <a:off x="908640" y="914400"/>
              <a:ext cx="8197560" cy="292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965584-1FD7-3B4B-AD3D-23DDB03AA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9280" y="905040"/>
                <a:ext cx="8216280" cy="294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scontent.famm2-2.fna.fbcdn.net/v/t34.0-12/20840321_515176855490052_910608109_n.jpg?_nc_eui2=v1%3AAeG28Iw4EN_LsHuQ7IWluSGNOCsiSAtaZi53Ot9svDCsurp8PkPz2OgAVbh1cn1CRYagALaeksBcWR1Q_JwdQX_Q5AjUsa7VgHfAyRaG7n1-og&amp;oh=0a316c3ce0aa2df4ca1eaac7f868d8cd&amp;oe=5A0590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42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2718</TotalTime>
  <Words>1045</Words>
  <Application>Microsoft Office PowerPoint</Application>
  <PresentationFormat>On-screen Show (4:3)</PresentationFormat>
  <Paragraphs>177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Median</vt:lpstr>
      <vt:lpstr>Disc Herniation  canal stenosis</vt:lpstr>
      <vt:lpstr>Intervertebral disk</vt:lpstr>
      <vt:lpstr>PowerPoint Presentation</vt:lpstr>
      <vt:lpstr>Definition</vt:lpstr>
      <vt:lpstr>Classifications Of Herniations </vt:lpstr>
      <vt:lpstr>PowerPoint Presentation</vt:lpstr>
      <vt:lpstr>PowerPoint Presentation</vt:lpstr>
      <vt:lpstr>(a) a posterolateral protrusion causing compression of the nerve root proximal to it’s point of exit through the intervertebral foramen. (b) a lateral protrusion causing compression of the nerve root passing beneath the pedicle above the disc prolapse.</vt:lpstr>
      <vt:lpstr>PowerPoint Presentation</vt:lpstr>
      <vt:lpstr>Causes</vt:lpstr>
      <vt:lpstr>Cervical disc prolapse</vt:lpstr>
      <vt:lpstr>Clinical features</vt:lpstr>
      <vt:lpstr>PowerPoint Presentation</vt:lpstr>
      <vt:lpstr>Imaging</vt:lpstr>
      <vt:lpstr>PowerPoint Presentation</vt:lpstr>
      <vt:lpstr>PowerPoint Presentation</vt:lpstr>
      <vt:lpstr>Treatment</vt:lpstr>
      <vt:lpstr>Lumbar disc prolapse</vt:lpstr>
      <vt:lpstr>PowerPoint Presentation</vt:lpstr>
      <vt:lpstr>PowerPoint Presentation</vt:lpstr>
      <vt:lpstr>Examination</vt:lpstr>
      <vt:lpstr>PowerPoint Presentation</vt:lpstr>
      <vt:lpstr>Imaging </vt:lpstr>
      <vt:lpstr>PowerPoint Presentation</vt:lpstr>
      <vt:lpstr>DDx</vt:lpstr>
      <vt:lpstr>Treatment </vt:lpstr>
      <vt:lpstr>PowerPoint Presentation</vt:lpstr>
      <vt:lpstr>Canal Stenosis</vt:lpstr>
      <vt:lpstr>Definition</vt:lpstr>
      <vt:lpstr>Cervical canal stenosis</vt:lpstr>
      <vt:lpstr>Examination</vt:lpstr>
      <vt:lpstr>Lumbar stenosis</vt:lpstr>
      <vt:lpstr>PowerPoint Presentation</vt:lpstr>
      <vt:lpstr>Examination &amp; Diagnosis</vt:lpstr>
      <vt:lpstr>Imaging</vt:lpstr>
      <vt:lpstr>PowerPoint Presentation</vt:lpstr>
      <vt:lpstr>PowerPoint Presentation</vt:lpstr>
      <vt:lpstr>Two measurements are used</vt:lpstr>
      <vt:lpstr>PowerPoint Presentation</vt:lpstr>
      <vt:lpstr>Treatment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 herniation</dc:title>
  <dc:creator>ZCS</dc:creator>
  <cp:lastModifiedBy>Unknown User</cp:lastModifiedBy>
  <cp:revision>50</cp:revision>
  <dcterms:created xsi:type="dcterms:W3CDTF">2017-11-04T17:42:18Z</dcterms:created>
  <dcterms:modified xsi:type="dcterms:W3CDTF">2021-01-17T11:14:12Z</dcterms:modified>
</cp:coreProperties>
</file>