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7.jpg" ContentType="image/jpg"/>
  <Override PartName="/ppt/media/image28.jpg" ContentType="image/jpg"/>
  <Override PartName="/ppt/media/image31.jpg" ContentType="image/jpg"/>
  <Override PartName="/ppt/media/image32.jpg" ContentType="image/jpg"/>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90"/>
  </p:notesMasterIdLst>
  <p:sldIdLst>
    <p:sldId id="507" r:id="rId2"/>
    <p:sldId id="541" r:id="rId3"/>
    <p:sldId id="542" r:id="rId4"/>
    <p:sldId id="458" r:id="rId5"/>
    <p:sldId id="459" r:id="rId6"/>
    <p:sldId id="371" r:id="rId7"/>
    <p:sldId id="369" r:id="rId8"/>
    <p:sldId id="461" r:id="rId9"/>
    <p:sldId id="378" r:id="rId10"/>
    <p:sldId id="379" r:id="rId11"/>
    <p:sldId id="423" r:id="rId12"/>
    <p:sldId id="263" r:id="rId13"/>
    <p:sldId id="538" r:id="rId14"/>
    <p:sldId id="467" r:id="rId15"/>
    <p:sldId id="462" r:id="rId16"/>
    <p:sldId id="539" r:id="rId17"/>
    <p:sldId id="264" r:id="rId18"/>
    <p:sldId id="372" r:id="rId19"/>
    <p:sldId id="374" r:id="rId20"/>
    <p:sldId id="375" r:id="rId21"/>
    <p:sldId id="377" r:id="rId22"/>
    <p:sldId id="463" r:id="rId23"/>
    <p:sldId id="465" r:id="rId24"/>
    <p:sldId id="464" r:id="rId25"/>
    <p:sldId id="508" r:id="rId26"/>
    <p:sldId id="509" r:id="rId27"/>
    <p:sldId id="510" r:id="rId28"/>
    <p:sldId id="511" r:id="rId29"/>
    <p:sldId id="512" r:id="rId30"/>
    <p:sldId id="513" r:id="rId31"/>
    <p:sldId id="514" r:id="rId32"/>
    <p:sldId id="515" r:id="rId33"/>
    <p:sldId id="516" r:id="rId34"/>
    <p:sldId id="517" r:id="rId35"/>
    <p:sldId id="518" r:id="rId36"/>
    <p:sldId id="519" r:id="rId37"/>
    <p:sldId id="520" r:id="rId38"/>
    <p:sldId id="521" r:id="rId39"/>
    <p:sldId id="522" r:id="rId40"/>
    <p:sldId id="523" r:id="rId41"/>
    <p:sldId id="524" r:id="rId42"/>
    <p:sldId id="525" r:id="rId43"/>
    <p:sldId id="526" r:id="rId44"/>
    <p:sldId id="527" r:id="rId45"/>
    <p:sldId id="528" r:id="rId46"/>
    <p:sldId id="529" r:id="rId47"/>
    <p:sldId id="530" r:id="rId48"/>
    <p:sldId id="531" r:id="rId49"/>
    <p:sldId id="532" r:id="rId50"/>
    <p:sldId id="533" r:id="rId51"/>
    <p:sldId id="534" r:id="rId52"/>
    <p:sldId id="468" r:id="rId53"/>
    <p:sldId id="469" r:id="rId54"/>
    <p:sldId id="470" r:id="rId55"/>
    <p:sldId id="471" r:id="rId56"/>
    <p:sldId id="472" r:id="rId57"/>
    <p:sldId id="473" r:id="rId58"/>
    <p:sldId id="474" r:id="rId59"/>
    <p:sldId id="475" r:id="rId60"/>
    <p:sldId id="476" r:id="rId61"/>
    <p:sldId id="477" r:id="rId62"/>
    <p:sldId id="478" r:id="rId63"/>
    <p:sldId id="479" r:id="rId64"/>
    <p:sldId id="480" r:id="rId65"/>
    <p:sldId id="481" r:id="rId66"/>
    <p:sldId id="482" r:id="rId67"/>
    <p:sldId id="483" r:id="rId68"/>
    <p:sldId id="484" r:id="rId69"/>
    <p:sldId id="485" r:id="rId70"/>
    <p:sldId id="486" r:id="rId71"/>
    <p:sldId id="487" r:id="rId72"/>
    <p:sldId id="488" r:id="rId73"/>
    <p:sldId id="489" r:id="rId74"/>
    <p:sldId id="490" r:id="rId75"/>
    <p:sldId id="492" r:id="rId76"/>
    <p:sldId id="494" r:id="rId77"/>
    <p:sldId id="495" r:id="rId78"/>
    <p:sldId id="496" r:id="rId79"/>
    <p:sldId id="497" r:id="rId80"/>
    <p:sldId id="498" r:id="rId81"/>
    <p:sldId id="499" r:id="rId82"/>
    <p:sldId id="500" r:id="rId83"/>
    <p:sldId id="501" r:id="rId84"/>
    <p:sldId id="502" r:id="rId85"/>
    <p:sldId id="503" r:id="rId86"/>
    <p:sldId id="504" r:id="rId87"/>
    <p:sldId id="505" r:id="rId88"/>
    <p:sldId id="506" r:id="rId89"/>
  </p:sldIdLst>
  <p:sldSz cx="12192000" cy="6858000"/>
  <p:notesSz cx="6858000" cy="9144000"/>
  <p:defaultTextStyle>
    <a:defPPr>
      <a:defRPr lang="ar-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F029A-E89B-42F4-A07A-057083027BD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FAB4A52-83E0-4D62-995F-84CF99EFA768}">
      <dgm:prSet phldrT="[Text]"/>
      <dgm:spPr/>
      <dgm:t>
        <a:bodyPr/>
        <a:lstStyle/>
        <a:p>
          <a:r>
            <a:rPr lang="en-US" dirty="0"/>
            <a:t>Decreased </a:t>
          </a:r>
        </a:p>
      </dgm:t>
    </dgm:pt>
    <dgm:pt modelId="{5727CC4B-1729-48DF-A8A7-82E734A9BED1}" type="parTrans" cxnId="{55B5F213-24E0-4038-A709-8B4FDBE1507E}">
      <dgm:prSet/>
      <dgm:spPr/>
      <dgm:t>
        <a:bodyPr/>
        <a:lstStyle/>
        <a:p>
          <a:endParaRPr lang="en-US"/>
        </a:p>
      </dgm:t>
    </dgm:pt>
    <dgm:pt modelId="{C4FAEF0B-5F60-4D42-8253-FA2434FF5C33}" type="sibTrans" cxnId="{55B5F213-24E0-4038-A709-8B4FDBE1507E}">
      <dgm:prSet/>
      <dgm:spPr/>
      <dgm:t>
        <a:bodyPr/>
        <a:lstStyle/>
        <a:p>
          <a:endParaRPr lang="en-US"/>
        </a:p>
      </dgm:t>
    </dgm:pt>
    <dgm:pt modelId="{828E0802-76C7-4B22-8224-DD1CC7A52E86}">
      <dgm:prSet phldrT="[Text]"/>
      <dgm:spPr/>
      <dgm:t>
        <a:bodyPr/>
        <a:lstStyle/>
        <a:p>
          <a:r>
            <a:rPr lang="en-US" altLang="pt-PT" dirty="0"/>
            <a:t>Short trunk (scoliosis) </a:t>
          </a:r>
          <a:endParaRPr lang="en-US" dirty="0"/>
        </a:p>
      </dgm:t>
    </dgm:pt>
    <dgm:pt modelId="{FD7937B0-DCC0-490B-8207-4E02A6736A82}" type="parTrans" cxnId="{3BF2C03B-BF6C-43D9-A054-E5D00207AE02}">
      <dgm:prSet/>
      <dgm:spPr/>
      <dgm:t>
        <a:bodyPr/>
        <a:lstStyle/>
        <a:p>
          <a:endParaRPr lang="en-US"/>
        </a:p>
      </dgm:t>
    </dgm:pt>
    <dgm:pt modelId="{B7AC0D05-8938-49DF-8C46-20B3298CA5EB}" type="sibTrans" cxnId="{3BF2C03B-BF6C-43D9-A054-E5D00207AE02}">
      <dgm:prSet/>
      <dgm:spPr/>
      <dgm:t>
        <a:bodyPr/>
        <a:lstStyle/>
        <a:p>
          <a:endParaRPr lang="en-US"/>
        </a:p>
      </dgm:t>
    </dgm:pt>
    <dgm:pt modelId="{CAEA0874-69C5-4973-921D-7B3DDC8A9B96}">
      <dgm:prSet/>
      <dgm:spPr/>
      <dgm:t>
        <a:bodyPr/>
        <a:lstStyle/>
        <a:p>
          <a:r>
            <a:rPr lang="en-US" altLang="pt-PT" dirty="0">
              <a:solidFill>
                <a:schemeClr val="bg1"/>
              </a:solidFill>
            </a:rPr>
            <a:t>Increase </a:t>
          </a:r>
        </a:p>
      </dgm:t>
    </dgm:pt>
    <dgm:pt modelId="{67231787-D789-41CB-A1D0-CAE9DC110294}" type="parTrans" cxnId="{EF8EAAF7-2911-4A59-B21F-815207F90E86}">
      <dgm:prSet/>
      <dgm:spPr/>
      <dgm:t>
        <a:bodyPr/>
        <a:lstStyle/>
        <a:p>
          <a:endParaRPr lang="en-US"/>
        </a:p>
      </dgm:t>
    </dgm:pt>
    <dgm:pt modelId="{1BC5DCA3-C10F-468B-B47F-AD6653889CEB}" type="sibTrans" cxnId="{EF8EAAF7-2911-4A59-B21F-815207F90E86}">
      <dgm:prSet/>
      <dgm:spPr/>
      <dgm:t>
        <a:bodyPr/>
        <a:lstStyle/>
        <a:p>
          <a:endParaRPr lang="en-US"/>
        </a:p>
      </dgm:t>
    </dgm:pt>
    <dgm:pt modelId="{06825CAC-E11E-4BFD-92A9-A866AEEB8CBD}">
      <dgm:prSet/>
      <dgm:spPr/>
      <dgm:t>
        <a:bodyPr/>
        <a:lstStyle/>
        <a:p>
          <a:r>
            <a:rPr lang="en-US" altLang="pt-PT" dirty="0" err="1"/>
            <a:t>Achondroplasia</a:t>
          </a:r>
          <a:r>
            <a:rPr lang="en-US" altLang="pt-PT" dirty="0"/>
            <a:t> </a:t>
          </a:r>
          <a:endParaRPr lang="en-US" dirty="0"/>
        </a:p>
      </dgm:t>
    </dgm:pt>
    <dgm:pt modelId="{82BC119C-4317-4486-A844-A542A3DA5E91}" type="parTrans" cxnId="{CF447AFE-0940-4220-AAD5-6EF7474A9FFF}">
      <dgm:prSet/>
      <dgm:spPr/>
      <dgm:t>
        <a:bodyPr/>
        <a:lstStyle/>
        <a:p>
          <a:endParaRPr lang="en-US"/>
        </a:p>
      </dgm:t>
    </dgm:pt>
    <dgm:pt modelId="{27D59A05-2310-4555-901B-8608A60B80DF}" type="sibTrans" cxnId="{CF447AFE-0940-4220-AAD5-6EF7474A9FFF}">
      <dgm:prSet/>
      <dgm:spPr/>
      <dgm:t>
        <a:bodyPr/>
        <a:lstStyle/>
        <a:p>
          <a:endParaRPr lang="en-US"/>
        </a:p>
      </dgm:t>
    </dgm:pt>
    <dgm:pt modelId="{946D7481-ABE7-427F-A0F9-70F55B47910E}">
      <dgm:prSet/>
      <dgm:spPr/>
      <dgm:t>
        <a:bodyPr/>
        <a:lstStyle/>
        <a:p>
          <a:r>
            <a:rPr lang="en-US" altLang="pt-PT" dirty="0"/>
            <a:t> Skeletal </a:t>
          </a:r>
          <a:r>
            <a:rPr lang="en-US" altLang="pt-PT" dirty="0" err="1"/>
            <a:t>dyspalsias</a:t>
          </a:r>
          <a:r>
            <a:rPr lang="en-US" altLang="pt-PT" dirty="0"/>
            <a:t> </a:t>
          </a:r>
        </a:p>
      </dgm:t>
    </dgm:pt>
    <dgm:pt modelId="{DD47CA35-7F4C-485F-8AD2-E81425B6C6C2}" type="parTrans" cxnId="{D5008ADB-3980-4A09-96A6-D0B085F58CA8}">
      <dgm:prSet/>
      <dgm:spPr/>
      <dgm:t>
        <a:bodyPr/>
        <a:lstStyle/>
        <a:p>
          <a:endParaRPr lang="en-US"/>
        </a:p>
      </dgm:t>
    </dgm:pt>
    <dgm:pt modelId="{B261A4A2-55F9-4299-B26E-BBD53CCF4AB5}" type="sibTrans" cxnId="{D5008ADB-3980-4A09-96A6-D0B085F58CA8}">
      <dgm:prSet/>
      <dgm:spPr/>
      <dgm:t>
        <a:bodyPr/>
        <a:lstStyle/>
        <a:p>
          <a:endParaRPr lang="en-US"/>
        </a:p>
      </dgm:t>
    </dgm:pt>
    <dgm:pt modelId="{0D77C0A3-B417-46D9-A4C2-54E33659C266}">
      <dgm:prSet/>
      <dgm:spPr/>
      <dgm:t>
        <a:bodyPr/>
        <a:lstStyle/>
        <a:p>
          <a:r>
            <a:rPr lang="en-US" altLang="pt-PT" dirty="0"/>
            <a:t>untreated hypothyroidism </a:t>
          </a:r>
        </a:p>
      </dgm:t>
    </dgm:pt>
    <dgm:pt modelId="{1E0260B0-0D2D-4A04-8F2E-D8F34C84C205}" type="parTrans" cxnId="{81324E91-8FC6-4EC7-81F8-4515E4147BD9}">
      <dgm:prSet/>
      <dgm:spPr/>
      <dgm:t>
        <a:bodyPr/>
        <a:lstStyle/>
        <a:p>
          <a:endParaRPr lang="en-US"/>
        </a:p>
      </dgm:t>
    </dgm:pt>
    <dgm:pt modelId="{C8AEE930-4644-4520-97C9-78E5E30A9C01}" type="sibTrans" cxnId="{81324E91-8FC6-4EC7-81F8-4515E4147BD9}">
      <dgm:prSet/>
      <dgm:spPr/>
      <dgm:t>
        <a:bodyPr/>
        <a:lstStyle/>
        <a:p>
          <a:endParaRPr lang="en-US"/>
        </a:p>
      </dgm:t>
    </dgm:pt>
    <dgm:pt modelId="{7FB264B2-6D81-441C-8F8E-E86410EC1D5A}">
      <dgm:prSet/>
      <dgm:spPr/>
      <dgm:t>
        <a:bodyPr/>
        <a:lstStyle/>
        <a:p>
          <a:r>
            <a:rPr lang="en-US" altLang="pt-PT" dirty="0"/>
            <a:t>Short neck (Turner syndrome) </a:t>
          </a:r>
        </a:p>
      </dgm:t>
    </dgm:pt>
    <dgm:pt modelId="{AE91DDEE-CB5D-43EC-A055-4CFC7496ECA8}" type="parTrans" cxnId="{7B5DC870-D3A8-42B7-86AB-6CF481B3169F}">
      <dgm:prSet/>
      <dgm:spPr/>
      <dgm:t>
        <a:bodyPr/>
        <a:lstStyle/>
        <a:p>
          <a:endParaRPr lang="en-US"/>
        </a:p>
      </dgm:t>
    </dgm:pt>
    <dgm:pt modelId="{0A989E5A-282C-44A3-9BA2-2677C62E1D69}" type="sibTrans" cxnId="{7B5DC870-D3A8-42B7-86AB-6CF481B3169F}">
      <dgm:prSet/>
      <dgm:spPr/>
      <dgm:t>
        <a:bodyPr/>
        <a:lstStyle/>
        <a:p>
          <a:endParaRPr lang="en-US"/>
        </a:p>
      </dgm:t>
    </dgm:pt>
    <dgm:pt modelId="{1F64585B-1C3A-493C-96C3-2ED5B18A8895}">
      <dgm:prSet/>
      <dgm:spPr/>
      <dgm:t>
        <a:bodyPr/>
        <a:lstStyle/>
        <a:p>
          <a:r>
            <a:rPr lang="en-US" altLang="pt-PT" dirty="0"/>
            <a:t> </a:t>
          </a:r>
          <a:r>
            <a:rPr lang="en-US" altLang="pt-PT" dirty="0" err="1"/>
            <a:t>Arachnodactyly</a:t>
          </a:r>
          <a:r>
            <a:rPr lang="en-US" altLang="pt-PT" dirty="0"/>
            <a:t> (Marfan</a:t>
          </a:r>
          <a:r>
            <a:rPr lang="en-GB" altLang="pt-PT" dirty="0"/>
            <a:t>’s syndrome </a:t>
          </a:r>
          <a:r>
            <a:rPr lang="en-US" altLang="pt-PT" dirty="0"/>
            <a:t>)</a:t>
          </a:r>
          <a:endParaRPr lang="en-US" dirty="0"/>
        </a:p>
      </dgm:t>
    </dgm:pt>
    <dgm:pt modelId="{F5E3D000-95A5-4EA8-9473-2781E4061228}" type="parTrans" cxnId="{54A66CF9-2D16-41D7-A543-E7C43DDCADE2}">
      <dgm:prSet/>
      <dgm:spPr/>
      <dgm:t>
        <a:bodyPr/>
        <a:lstStyle/>
        <a:p>
          <a:endParaRPr lang="en-US"/>
        </a:p>
      </dgm:t>
    </dgm:pt>
    <dgm:pt modelId="{D4D6B8F2-970C-4233-8EBA-1883DA2B2169}" type="sibTrans" cxnId="{54A66CF9-2D16-41D7-A543-E7C43DDCADE2}">
      <dgm:prSet/>
      <dgm:spPr/>
      <dgm:t>
        <a:bodyPr/>
        <a:lstStyle/>
        <a:p>
          <a:endParaRPr lang="en-US"/>
        </a:p>
      </dgm:t>
    </dgm:pt>
    <dgm:pt modelId="{2DBF9D9F-21CC-41E5-A891-DBC5F0391B61}" type="pres">
      <dgm:prSet presAssocID="{06AF029A-E89B-42F4-A07A-057083027BD2}" presName="Name0" presStyleCnt="0">
        <dgm:presLayoutVars>
          <dgm:dir/>
          <dgm:animLvl val="lvl"/>
          <dgm:resizeHandles val="exact"/>
        </dgm:presLayoutVars>
      </dgm:prSet>
      <dgm:spPr/>
    </dgm:pt>
    <dgm:pt modelId="{13969A70-9EFA-4D51-A020-F2B96A7B1507}" type="pres">
      <dgm:prSet presAssocID="{CAEA0874-69C5-4973-921D-7B3DDC8A9B96}" presName="composite" presStyleCnt="0"/>
      <dgm:spPr/>
    </dgm:pt>
    <dgm:pt modelId="{D24E4668-022C-4D4B-B037-468F4531CC67}" type="pres">
      <dgm:prSet presAssocID="{CAEA0874-69C5-4973-921D-7B3DDC8A9B96}" presName="parTx" presStyleLbl="alignNode1" presStyleIdx="0" presStyleCnt="2">
        <dgm:presLayoutVars>
          <dgm:chMax val="0"/>
          <dgm:chPref val="0"/>
          <dgm:bulletEnabled val="1"/>
        </dgm:presLayoutVars>
      </dgm:prSet>
      <dgm:spPr/>
    </dgm:pt>
    <dgm:pt modelId="{01528D86-0F8D-4E0F-8EE3-C94493B6B6FE}" type="pres">
      <dgm:prSet presAssocID="{CAEA0874-69C5-4973-921D-7B3DDC8A9B96}" presName="desTx" presStyleLbl="alignAccFollowNode1" presStyleIdx="0" presStyleCnt="2">
        <dgm:presLayoutVars>
          <dgm:bulletEnabled val="1"/>
        </dgm:presLayoutVars>
      </dgm:prSet>
      <dgm:spPr/>
    </dgm:pt>
    <dgm:pt modelId="{5D34522C-98CB-49E1-A9BA-1C60976C72EF}" type="pres">
      <dgm:prSet presAssocID="{1BC5DCA3-C10F-468B-B47F-AD6653889CEB}" presName="space" presStyleCnt="0"/>
      <dgm:spPr/>
    </dgm:pt>
    <dgm:pt modelId="{456BFE4A-1BF6-424B-8684-54CDD8C56EA5}" type="pres">
      <dgm:prSet presAssocID="{AFAB4A52-83E0-4D62-995F-84CF99EFA768}" presName="composite" presStyleCnt="0"/>
      <dgm:spPr/>
    </dgm:pt>
    <dgm:pt modelId="{7DF1F0AD-63C3-4C79-8D3A-EC148E455BC6}" type="pres">
      <dgm:prSet presAssocID="{AFAB4A52-83E0-4D62-995F-84CF99EFA768}" presName="parTx" presStyleLbl="alignNode1" presStyleIdx="1" presStyleCnt="2">
        <dgm:presLayoutVars>
          <dgm:chMax val="0"/>
          <dgm:chPref val="0"/>
          <dgm:bulletEnabled val="1"/>
        </dgm:presLayoutVars>
      </dgm:prSet>
      <dgm:spPr/>
    </dgm:pt>
    <dgm:pt modelId="{7FA44686-D0DD-4313-B421-F6D108A63BFD}" type="pres">
      <dgm:prSet presAssocID="{AFAB4A52-83E0-4D62-995F-84CF99EFA768}" presName="desTx" presStyleLbl="alignAccFollowNode1" presStyleIdx="1" presStyleCnt="2">
        <dgm:presLayoutVars>
          <dgm:bulletEnabled val="1"/>
        </dgm:presLayoutVars>
      </dgm:prSet>
      <dgm:spPr/>
    </dgm:pt>
  </dgm:ptLst>
  <dgm:cxnLst>
    <dgm:cxn modelId="{55B5F213-24E0-4038-A709-8B4FDBE1507E}" srcId="{06AF029A-E89B-42F4-A07A-057083027BD2}" destId="{AFAB4A52-83E0-4D62-995F-84CF99EFA768}" srcOrd="1" destOrd="0" parTransId="{5727CC4B-1729-48DF-A8A7-82E734A9BED1}" sibTransId="{C4FAEF0B-5F60-4D42-8253-FA2434FF5C33}"/>
    <dgm:cxn modelId="{BFAFEE39-E236-412B-BBD1-2AA702B78D22}" type="presOf" srcId="{0D77C0A3-B417-46D9-A4C2-54E33659C266}" destId="{01528D86-0F8D-4E0F-8EE3-C94493B6B6FE}" srcOrd="0" destOrd="2" presId="urn:microsoft.com/office/officeart/2005/8/layout/hList1"/>
    <dgm:cxn modelId="{3BF2C03B-BF6C-43D9-A054-E5D00207AE02}" srcId="{AFAB4A52-83E0-4D62-995F-84CF99EFA768}" destId="{828E0802-76C7-4B22-8224-DD1CC7A52E86}" srcOrd="0" destOrd="0" parTransId="{FD7937B0-DCC0-490B-8207-4E02A6736A82}" sibTransId="{B7AC0D05-8938-49DF-8C46-20B3298CA5EB}"/>
    <dgm:cxn modelId="{CF38444F-6447-4E08-8136-B1182510A65B}" type="presOf" srcId="{CAEA0874-69C5-4973-921D-7B3DDC8A9B96}" destId="{D24E4668-022C-4D4B-B037-468F4531CC67}" srcOrd="0" destOrd="0" presId="urn:microsoft.com/office/officeart/2005/8/layout/hList1"/>
    <dgm:cxn modelId="{7B5DC870-D3A8-42B7-86AB-6CF481B3169F}" srcId="{AFAB4A52-83E0-4D62-995F-84CF99EFA768}" destId="{7FB264B2-6D81-441C-8F8E-E86410EC1D5A}" srcOrd="1" destOrd="0" parTransId="{AE91DDEE-CB5D-43EC-A055-4CFC7496ECA8}" sibTransId="{0A989E5A-282C-44A3-9BA2-2677C62E1D69}"/>
    <dgm:cxn modelId="{A0A23984-0466-44B3-830E-3904579CE21C}" type="presOf" srcId="{06AF029A-E89B-42F4-A07A-057083027BD2}" destId="{2DBF9D9F-21CC-41E5-A891-DBC5F0391B61}" srcOrd="0" destOrd="0" presId="urn:microsoft.com/office/officeart/2005/8/layout/hList1"/>
    <dgm:cxn modelId="{81324E91-8FC6-4EC7-81F8-4515E4147BD9}" srcId="{CAEA0874-69C5-4973-921D-7B3DDC8A9B96}" destId="{0D77C0A3-B417-46D9-A4C2-54E33659C266}" srcOrd="2" destOrd="0" parTransId="{1E0260B0-0D2D-4A04-8F2E-D8F34C84C205}" sibTransId="{C8AEE930-4644-4520-97C9-78E5E30A9C01}"/>
    <dgm:cxn modelId="{B97CDCA5-686D-44F4-B9FC-169B43C77967}" type="presOf" srcId="{06825CAC-E11E-4BFD-92A9-A866AEEB8CBD}" destId="{01528D86-0F8D-4E0F-8EE3-C94493B6B6FE}" srcOrd="0" destOrd="0" presId="urn:microsoft.com/office/officeart/2005/8/layout/hList1"/>
    <dgm:cxn modelId="{028D59A8-3AAF-427A-835F-D6F19FD4322F}" type="presOf" srcId="{828E0802-76C7-4B22-8224-DD1CC7A52E86}" destId="{7FA44686-D0DD-4313-B421-F6D108A63BFD}" srcOrd="0" destOrd="0" presId="urn:microsoft.com/office/officeart/2005/8/layout/hList1"/>
    <dgm:cxn modelId="{F685C2BB-1E5A-4246-A309-FCFCA7DB6E57}" type="presOf" srcId="{7FB264B2-6D81-441C-8F8E-E86410EC1D5A}" destId="{7FA44686-D0DD-4313-B421-F6D108A63BFD}" srcOrd="0" destOrd="1" presId="urn:microsoft.com/office/officeart/2005/8/layout/hList1"/>
    <dgm:cxn modelId="{099184D2-3E09-4C44-AB28-57B0093272AA}" type="presOf" srcId="{AFAB4A52-83E0-4D62-995F-84CF99EFA768}" destId="{7DF1F0AD-63C3-4C79-8D3A-EC148E455BC6}" srcOrd="0" destOrd="0" presId="urn:microsoft.com/office/officeart/2005/8/layout/hList1"/>
    <dgm:cxn modelId="{D5008ADB-3980-4A09-96A6-D0B085F58CA8}" srcId="{CAEA0874-69C5-4973-921D-7B3DDC8A9B96}" destId="{946D7481-ABE7-427F-A0F9-70F55B47910E}" srcOrd="1" destOrd="0" parTransId="{DD47CA35-7F4C-485F-8AD2-E81425B6C6C2}" sibTransId="{B261A4A2-55F9-4299-B26E-BBD53CCF4AB5}"/>
    <dgm:cxn modelId="{5D5F99F0-B403-4CAD-9CBC-F8044D2CE6CF}" type="presOf" srcId="{1F64585B-1C3A-493C-96C3-2ED5B18A8895}" destId="{7FA44686-D0DD-4313-B421-F6D108A63BFD}" srcOrd="0" destOrd="2" presId="urn:microsoft.com/office/officeart/2005/8/layout/hList1"/>
    <dgm:cxn modelId="{A3684AF5-57C3-4D8D-91B6-7FEF32DFA7C2}" type="presOf" srcId="{946D7481-ABE7-427F-A0F9-70F55B47910E}" destId="{01528D86-0F8D-4E0F-8EE3-C94493B6B6FE}" srcOrd="0" destOrd="1" presId="urn:microsoft.com/office/officeart/2005/8/layout/hList1"/>
    <dgm:cxn modelId="{EF8EAAF7-2911-4A59-B21F-815207F90E86}" srcId="{06AF029A-E89B-42F4-A07A-057083027BD2}" destId="{CAEA0874-69C5-4973-921D-7B3DDC8A9B96}" srcOrd="0" destOrd="0" parTransId="{67231787-D789-41CB-A1D0-CAE9DC110294}" sibTransId="{1BC5DCA3-C10F-468B-B47F-AD6653889CEB}"/>
    <dgm:cxn modelId="{54A66CF9-2D16-41D7-A543-E7C43DDCADE2}" srcId="{AFAB4A52-83E0-4D62-995F-84CF99EFA768}" destId="{1F64585B-1C3A-493C-96C3-2ED5B18A8895}" srcOrd="2" destOrd="0" parTransId="{F5E3D000-95A5-4EA8-9473-2781E4061228}" sibTransId="{D4D6B8F2-970C-4233-8EBA-1883DA2B2169}"/>
    <dgm:cxn modelId="{CF447AFE-0940-4220-AAD5-6EF7474A9FFF}" srcId="{CAEA0874-69C5-4973-921D-7B3DDC8A9B96}" destId="{06825CAC-E11E-4BFD-92A9-A866AEEB8CBD}" srcOrd="0" destOrd="0" parTransId="{82BC119C-4317-4486-A844-A542A3DA5E91}" sibTransId="{27D59A05-2310-4555-901B-8608A60B80DF}"/>
    <dgm:cxn modelId="{F8FB881B-1BCE-4D6C-AF46-5C7A1EFB6006}" type="presParOf" srcId="{2DBF9D9F-21CC-41E5-A891-DBC5F0391B61}" destId="{13969A70-9EFA-4D51-A020-F2B96A7B1507}" srcOrd="0" destOrd="0" presId="urn:microsoft.com/office/officeart/2005/8/layout/hList1"/>
    <dgm:cxn modelId="{F4B14937-F187-4E7F-B02C-1439856F76EE}" type="presParOf" srcId="{13969A70-9EFA-4D51-A020-F2B96A7B1507}" destId="{D24E4668-022C-4D4B-B037-468F4531CC67}" srcOrd="0" destOrd="0" presId="urn:microsoft.com/office/officeart/2005/8/layout/hList1"/>
    <dgm:cxn modelId="{3D29A927-2A77-42F5-9286-8305993232D0}" type="presParOf" srcId="{13969A70-9EFA-4D51-A020-F2B96A7B1507}" destId="{01528D86-0F8D-4E0F-8EE3-C94493B6B6FE}" srcOrd="1" destOrd="0" presId="urn:microsoft.com/office/officeart/2005/8/layout/hList1"/>
    <dgm:cxn modelId="{066366E4-DF28-47D5-A676-F51EBE8ECDB2}" type="presParOf" srcId="{2DBF9D9F-21CC-41E5-A891-DBC5F0391B61}" destId="{5D34522C-98CB-49E1-A9BA-1C60976C72EF}" srcOrd="1" destOrd="0" presId="urn:microsoft.com/office/officeart/2005/8/layout/hList1"/>
    <dgm:cxn modelId="{FABF5CFE-6177-46D2-B122-4C632679AB1F}" type="presParOf" srcId="{2DBF9D9F-21CC-41E5-A891-DBC5F0391B61}" destId="{456BFE4A-1BF6-424B-8684-54CDD8C56EA5}" srcOrd="2" destOrd="0" presId="urn:microsoft.com/office/officeart/2005/8/layout/hList1"/>
    <dgm:cxn modelId="{3D86D404-C900-4384-986C-42A2D8604AB5}" type="presParOf" srcId="{456BFE4A-1BF6-424B-8684-54CDD8C56EA5}" destId="{7DF1F0AD-63C3-4C79-8D3A-EC148E455BC6}" srcOrd="0" destOrd="0" presId="urn:microsoft.com/office/officeart/2005/8/layout/hList1"/>
    <dgm:cxn modelId="{3F492A8B-EE2C-4AF9-A200-A3348A9013D1}" type="presParOf" srcId="{456BFE4A-1BF6-424B-8684-54CDD8C56EA5}" destId="{7FA44686-D0DD-4313-B421-F6D108A63B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8FE10-8D42-47E6-B026-CCCC9BF019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JO"/>
        </a:p>
      </dgm:t>
    </dgm:pt>
    <dgm:pt modelId="{C64DB3C3-D847-42D8-9A0A-88C110D7FB7A}">
      <dgm:prSet phldrT="[نص]" custT="1"/>
      <dgm:spPr/>
      <dgm:t>
        <a:bodyPr/>
        <a:lstStyle/>
        <a:p>
          <a:pPr algn="ctr" rtl="1"/>
          <a:r>
            <a:rPr lang="en-US" sz="1800" dirty="0"/>
            <a:t>Watch GV</a:t>
          </a:r>
          <a:endParaRPr lang="ar-JO" sz="1800" dirty="0"/>
        </a:p>
      </dgm:t>
    </dgm:pt>
    <dgm:pt modelId="{27299DD1-BFC2-44D5-AF6C-AA8E83A3171F}" type="parTrans" cxnId="{4E9EF1E2-2167-403A-892B-92BA59F34A54}">
      <dgm:prSet/>
      <dgm:spPr/>
      <dgm:t>
        <a:bodyPr/>
        <a:lstStyle/>
        <a:p>
          <a:pPr algn="ctr" rtl="1"/>
          <a:endParaRPr lang="ar-JO" sz="1800"/>
        </a:p>
      </dgm:t>
    </dgm:pt>
    <dgm:pt modelId="{7B568D48-125E-4F25-8ADC-B72E7445800A}" type="sibTrans" cxnId="{4E9EF1E2-2167-403A-892B-92BA59F34A54}">
      <dgm:prSet/>
      <dgm:spPr/>
      <dgm:t>
        <a:bodyPr/>
        <a:lstStyle/>
        <a:p>
          <a:pPr algn="ctr" rtl="1"/>
          <a:endParaRPr lang="ar-JO"/>
        </a:p>
      </dgm:t>
    </dgm:pt>
    <dgm:pt modelId="{51178ECD-61C3-46F7-9B8E-D7EAC5936375}">
      <dgm:prSet phldrT="[نص]" custT="1"/>
      <dgm:spPr/>
      <dgm:t>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a:t>Normal growth velocity</a:t>
          </a:r>
        </a:p>
        <a:p>
          <a:pPr algn="ctr" defTabSz="444500" rtl="1">
            <a:lnSpc>
              <a:spcPct val="90000"/>
            </a:lnSpc>
            <a:spcBef>
              <a:spcPct val="0"/>
            </a:spcBef>
            <a:spcAft>
              <a:spcPct val="35000"/>
            </a:spcAft>
          </a:pPr>
          <a:endParaRPr lang="ar-JO" sz="1800" dirty="0"/>
        </a:p>
      </dgm:t>
    </dgm:pt>
    <dgm:pt modelId="{BFCE6962-AA80-497E-A956-BBB9DB1A6F69}" type="parTrans" cxnId="{5418FDAA-F43C-4363-8B90-D33997EAE511}">
      <dgm:prSet/>
      <dgm:spPr/>
      <dgm:t>
        <a:bodyPr/>
        <a:lstStyle/>
        <a:p>
          <a:pPr algn="ctr" rtl="1"/>
          <a:endParaRPr lang="ar-JO" sz="1800"/>
        </a:p>
      </dgm:t>
    </dgm:pt>
    <dgm:pt modelId="{CAAF50B5-4861-429D-9286-93425BE2D60E}" type="sibTrans" cxnId="{5418FDAA-F43C-4363-8B90-D33997EAE511}">
      <dgm:prSet/>
      <dgm:spPr/>
      <dgm:t>
        <a:bodyPr/>
        <a:lstStyle/>
        <a:p>
          <a:pPr algn="ctr" rtl="1"/>
          <a:endParaRPr lang="ar-JO"/>
        </a:p>
      </dgm:t>
    </dgm:pt>
    <dgm:pt modelId="{F8BC36E9-5219-467C-930A-23F1ACA0906E}">
      <dgm:prSet phldrT="[نص]" custT="1"/>
      <dgm:spPr/>
      <dgm:t>
        <a:bodyPr/>
        <a:lstStyle/>
        <a:p>
          <a:pPr algn="ctr">
            <a:buFont typeface="Arial" pitchFamily="34" charset="0"/>
            <a:buChar char="•"/>
          </a:pPr>
          <a:endParaRPr lang="ar-JO" sz="1800" dirty="0"/>
        </a:p>
        <a:p>
          <a:pPr algn="ctr">
            <a:buFont typeface="Arial" pitchFamily="34" charset="0"/>
            <a:buChar char="•"/>
          </a:pPr>
          <a:r>
            <a:rPr lang="en-US" sz="1800" dirty="0"/>
            <a:t>Low birth weight </a:t>
          </a:r>
        </a:p>
        <a:p>
          <a:pPr algn="ctr">
            <a:buFont typeface="Arial" pitchFamily="34" charset="0"/>
            <a:buChar char="•"/>
          </a:pPr>
          <a:r>
            <a:rPr lang="en-US" sz="1800" dirty="0"/>
            <a:t>Growth delay </a:t>
          </a:r>
        </a:p>
        <a:p>
          <a:pPr algn="ctr">
            <a:buFont typeface="Arial" pitchFamily="34" charset="0"/>
            <a:buChar char="•"/>
          </a:pPr>
          <a:r>
            <a:rPr lang="en-US" sz="1800" dirty="0"/>
            <a:t>Idiopathic SS </a:t>
          </a:r>
        </a:p>
        <a:p>
          <a:pPr algn="ctr" rtl="1"/>
          <a:endParaRPr lang="ar-JO" sz="1800" dirty="0"/>
        </a:p>
      </dgm:t>
    </dgm:pt>
    <dgm:pt modelId="{3B63EF61-2B4C-4FC4-B52E-6B02D9AE92F1}" type="parTrans" cxnId="{8810250F-F489-4778-A3C9-CBEF83182AD7}">
      <dgm:prSet/>
      <dgm:spPr/>
      <dgm:t>
        <a:bodyPr/>
        <a:lstStyle/>
        <a:p>
          <a:pPr algn="ctr" rtl="1"/>
          <a:endParaRPr lang="ar-JO" sz="1800"/>
        </a:p>
      </dgm:t>
    </dgm:pt>
    <dgm:pt modelId="{FF1EE9EB-3800-4022-8BFE-EE4A4B0641B2}" type="sibTrans" cxnId="{8810250F-F489-4778-A3C9-CBEF83182AD7}">
      <dgm:prSet/>
      <dgm:spPr/>
      <dgm:t>
        <a:bodyPr/>
        <a:lstStyle/>
        <a:p>
          <a:pPr algn="ctr" rtl="1"/>
          <a:endParaRPr lang="ar-JO"/>
        </a:p>
      </dgm:t>
    </dgm:pt>
    <dgm:pt modelId="{570EBA99-0A65-4A1F-A0DF-E5E6A1A828EE}">
      <dgm:prSet phldrT="[نص]" custT="1"/>
      <dgm:spPr/>
      <dgm:t>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a:t>Low growth velocity </a:t>
          </a:r>
          <a:endParaRPr lang="ar-JO" sz="1800" dirty="0"/>
        </a:p>
        <a:p>
          <a:pPr algn="ctr" defTabSz="444500" rtl="1">
            <a:lnSpc>
              <a:spcPct val="90000"/>
            </a:lnSpc>
            <a:spcBef>
              <a:spcPct val="0"/>
            </a:spcBef>
            <a:spcAft>
              <a:spcPct val="35000"/>
            </a:spcAft>
          </a:pPr>
          <a:endParaRPr lang="ar-JO" sz="1800" dirty="0"/>
        </a:p>
      </dgm:t>
    </dgm:pt>
    <dgm:pt modelId="{839F4273-E14C-4C87-916B-105F66C5B33E}" type="parTrans" cxnId="{8448006E-8DD8-49AE-8F2C-52C8648D7281}">
      <dgm:prSet/>
      <dgm:spPr/>
      <dgm:t>
        <a:bodyPr/>
        <a:lstStyle/>
        <a:p>
          <a:pPr algn="ctr" rtl="1"/>
          <a:endParaRPr lang="ar-JO" sz="1800"/>
        </a:p>
      </dgm:t>
    </dgm:pt>
    <dgm:pt modelId="{E7ACE1C9-032A-4885-808A-5E1A7523A55F}" type="sibTrans" cxnId="{8448006E-8DD8-49AE-8F2C-52C8648D7281}">
      <dgm:prSet/>
      <dgm:spPr/>
      <dgm:t>
        <a:bodyPr/>
        <a:lstStyle/>
        <a:p>
          <a:pPr algn="ctr" rtl="1"/>
          <a:endParaRPr lang="ar-JO"/>
        </a:p>
      </dgm:t>
    </dgm:pt>
    <dgm:pt modelId="{E6948B6F-611E-45A1-BAC6-56709894623F}">
      <dgm:prSet phldrT="[نص]" custT="1"/>
      <dgm:spPr/>
      <dgm:t>
        <a:bodyPr/>
        <a:lstStyle/>
        <a:p>
          <a:pPr algn="ctr">
            <a:buFont typeface="Arial" pitchFamily="34" charset="0"/>
            <a:buChar char="•"/>
          </a:pPr>
          <a:endParaRPr lang="en-US" sz="1800" dirty="0"/>
        </a:p>
        <a:p>
          <a:pPr algn="ctr">
            <a:buFont typeface="Arial" pitchFamily="34" charset="0"/>
            <a:buChar char="•"/>
          </a:pPr>
          <a:r>
            <a:rPr lang="en-US" sz="1800" dirty="0"/>
            <a:t>Chronic systemic disease</a:t>
          </a:r>
        </a:p>
        <a:p>
          <a:pPr algn="ctr">
            <a:buFont typeface="Arial" pitchFamily="34" charset="0"/>
            <a:buChar char="•"/>
          </a:pPr>
          <a:r>
            <a:rPr lang="en-US" sz="1800" dirty="0"/>
            <a:t> Endocrine disorder </a:t>
          </a:r>
        </a:p>
        <a:p>
          <a:pPr algn="ctr">
            <a:buFont typeface="Arial" pitchFamily="34" charset="0"/>
            <a:buChar char="•"/>
          </a:pPr>
          <a:r>
            <a:rPr lang="en-US" sz="1800" dirty="0"/>
            <a:t>Genetic, chromosomal Psychosocial </a:t>
          </a:r>
        </a:p>
        <a:p>
          <a:pPr algn="ctr" rtl="1"/>
          <a:endParaRPr lang="ar-JO" sz="1800" dirty="0"/>
        </a:p>
      </dgm:t>
    </dgm:pt>
    <dgm:pt modelId="{80E8B24C-A4E9-4AE4-A07C-BE3A8602F4FE}" type="parTrans" cxnId="{BF123895-79FC-4511-A54C-F8D9C56C6DBD}">
      <dgm:prSet/>
      <dgm:spPr/>
      <dgm:t>
        <a:bodyPr/>
        <a:lstStyle/>
        <a:p>
          <a:pPr algn="ctr" rtl="1"/>
          <a:endParaRPr lang="ar-JO" sz="1800"/>
        </a:p>
      </dgm:t>
    </dgm:pt>
    <dgm:pt modelId="{D7438C53-72BA-4738-AC2E-F3F1EB3F71A7}" type="sibTrans" cxnId="{BF123895-79FC-4511-A54C-F8D9C56C6DBD}">
      <dgm:prSet/>
      <dgm:spPr/>
      <dgm:t>
        <a:bodyPr/>
        <a:lstStyle/>
        <a:p>
          <a:pPr algn="ctr" rtl="1"/>
          <a:endParaRPr lang="ar-JO"/>
        </a:p>
      </dgm:t>
    </dgm:pt>
    <dgm:pt modelId="{845C9813-3423-4ADD-8386-D73C74D02031}">
      <dgm:prSet custT="1"/>
      <dgm:spPr/>
      <dgm:t>
        <a:bodyPr/>
        <a:lstStyle/>
        <a:p>
          <a:pPr algn="ctr" rtl="1"/>
          <a:r>
            <a:rPr lang="en-US" sz="1800" dirty="0"/>
            <a:t>Not Within Range</a:t>
          </a:r>
          <a:endParaRPr lang="ar-JO" sz="1800" dirty="0"/>
        </a:p>
      </dgm:t>
    </dgm:pt>
    <dgm:pt modelId="{47DFA7DC-402E-480D-BC49-C8B586B78BDC}" type="parTrans" cxnId="{2981D741-C145-4B5F-B5C5-DF1F9790CAF8}">
      <dgm:prSet/>
      <dgm:spPr/>
      <dgm:t>
        <a:bodyPr/>
        <a:lstStyle/>
        <a:p>
          <a:pPr algn="ctr" rtl="1"/>
          <a:endParaRPr lang="ar-JO" sz="1800"/>
        </a:p>
      </dgm:t>
    </dgm:pt>
    <dgm:pt modelId="{9DE51A95-00B8-4AEF-A486-97239929EB31}" type="sibTrans" cxnId="{2981D741-C145-4B5F-B5C5-DF1F9790CAF8}">
      <dgm:prSet/>
      <dgm:spPr/>
      <dgm:t>
        <a:bodyPr/>
        <a:lstStyle/>
        <a:p>
          <a:pPr algn="ctr" rtl="1"/>
          <a:endParaRPr lang="ar-JO"/>
        </a:p>
      </dgm:t>
    </dgm:pt>
    <dgm:pt modelId="{485FCE75-7B44-4813-BA94-3B8360E87F12}">
      <dgm:prSet custT="1"/>
      <dgm:spPr/>
      <dgm:t>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a:t> Calculate the height</a:t>
          </a:r>
        </a:p>
        <a:p>
          <a:pPr algn="ctr" defTabSz="355600" rtl="1">
            <a:lnSpc>
              <a:spcPct val="90000"/>
            </a:lnSpc>
            <a:spcBef>
              <a:spcPct val="0"/>
            </a:spcBef>
            <a:spcAft>
              <a:spcPct val="35000"/>
            </a:spcAft>
          </a:pPr>
          <a:endParaRPr lang="ar-JO" sz="1800" dirty="0">
            <a:solidFill>
              <a:srgbClr val="002060"/>
            </a:solidFill>
          </a:endParaRPr>
        </a:p>
      </dgm:t>
    </dgm:pt>
    <dgm:pt modelId="{C2EEED6C-3465-46B8-B565-3F47DAF28851}" type="parTrans" cxnId="{369B1EE5-F6D8-46E7-B086-B7AFE0F5A0B9}">
      <dgm:prSet/>
      <dgm:spPr/>
      <dgm:t>
        <a:bodyPr/>
        <a:lstStyle/>
        <a:p>
          <a:pPr algn="ctr" rtl="1"/>
          <a:endParaRPr lang="ar-JO"/>
        </a:p>
      </dgm:t>
    </dgm:pt>
    <dgm:pt modelId="{3B09771F-58A3-4AE8-8923-B721B0CBFDEC}" type="sibTrans" cxnId="{369B1EE5-F6D8-46E7-B086-B7AFE0F5A0B9}">
      <dgm:prSet/>
      <dgm:spPr/>
      <dgm:t>
        <a:bodyPr/>
        <a:lstStyle/>
        <a:p>
          <a:pPr algn="ctr" rtl="1"/>
          <a:endParaRPr lang="ar-JO"/>
        </a:p>
      </dgm:t>
    </dgm:pt>
    <dgm:pt modelId="{E2A19E6F-A6AF-4060-9B0A-850BC6D53030}">
      <dgm:prSet custT="1"/>
      <dgm:spPr/>
      <dgm:t>
        <a:bodyPr/>
        <a:lstStyle/>
        <a:p>
          <a:pPr algn="ctr" rtl="1"/>
          <a:r>
            <a:rPr lang="en-US" sz="1800" dirty="0"/>
            <a:t>Within Range </a:t>
          </a:r>
          <a:endParaRPr lang="ar-JO" sz="1800" dirty="0"/>
        </a:p>
      </dgm:t>
    </dgm:pt>
    <dgm:pt modelId="{0B8B6F3E-541A-4233-BE45-8AD919523343}" type="parTrans" cxnId="{60C9A7AA-114E-4402-845F-D69930191502}">
      <dgm:prSet/>
      <dgm:spPr/>
      <dgm:t>
        <a:bodyPr/>
        <a:lstStyle/>
        <a:p>
          <a:pPr algn="ctr" rtl="1"/>
          <a:endParaRPr lang="ar-JO" sz="1800"/>
        </a:p>
      </dgm:t>
    </dgm:pt>
    <dgm:pt modelId="{C1EAC1FC-67F4-4B03-9BFE-CBFE1EBB3445}" type="sibTrans" cxnId="{60C9A7AA-114E-4402-845F-D69930191502}">
      <dgm:prSet/>
      <dgm:spPr/>
      <dgm:t>
        <a:bodyPr/>
        <a:lstStyle/>
        <a:p>
          <a:pPr algn="ctr" rtl="1"/>
          <a:endParaRPr lang="ar-JO"/>
        </a:p>
      </dgm:t>
    </dgm:pt>
    <dgm:pt modelId="{3329A081-C2BA-4652-9395-A7D98AA29163}">
      <dgm:prSet custT="1"/>
      <dgm:spPr/>
      <dgm:t>
        <a:bodyPr/>
        <a:lstStyle/>
        <a:p>
          <a:pPr algn="ctr" rtl="1"/>
          <a:r>
            <a:rPr lang="en-US" sz="1800" dirty="0"/>
            <a:t>Observe – GV Normal</a:t>
          </a:r>
          <a:endParaRPr lang="ar-JO" sz="1800" dirty="0"/>
        </a:p>
      </dgm:t>
    </dgm:pt>
    <dgm:pt modelId="{E6F47FBC-982B-4A9C-AA13-5EE3C87E71A8}" type="parTrans" cxnId="{DA94BA4A-583D-43D8-95F4-1BC6CCB6638A}">
      <dgm:prSet/>
      <dgm:spPr/>
      <dgm:t>
        <a:bodyPr/>
        <a:lstStyle/>
        <a:p>
          <a:pPr algn="ctr" rtl="1"/>
          <a:endParaRPr lang="ar-JO" sz="1800"/>
        </a:p>
      </dgm:t>
    </dgm:pt>
    <dgm:pt modelId="{28E01B99-438F-4BE3-8C3A-3D3F6C50CB32}" type="sibTrans" cxnId="{DA94BA4A-583D-43D8-95F4-1BC6CCB6638A}">
      <dgm:prSet/>
      <dgm:spPr/>
      <dgm:t>
        <a:bodyPr/>
        <a:lstStyle/>
        <a:p>
          <a:pPr algn="ctr" rtl="1"/>
          <a:endParaRPr lang="ar-JO"/>
        </a:p>
      </dgm:t>
    </dgm:pt>
    <dgm:pt modelId="{E1683818-D124-439E-B61A-7A4E87A494D9}" type="pres">
      <dgm:prSet presAssocID="{7AE8FE10-8D42-47E6-B026-CCCC9BF019CD}" presName="hierChild1" presStyleCnt="0">
        <dgm:presLayoutVars>
          <dgm:chPref val="1"/>
          <dgm:dir/>
          <dgm:animOne val="branch"/>
          <dgm:animLvl val="lvl"/>
          <dgm:resizeHandles/>
        </dgm:presLayoutVars>
      </dgm:prSet>
      <dgm:spPr/>
    </dgm:pt>
    <dgm:pt modelId="{9497FB8C-5844-4043-8CFA-89F5874D5DFE}" type="pres">
      <dgm:prSet presAssocID="{485FCE75-7B44-4813-BA94-3B8360E87F12}" presName="hierRoot1" presStyleCnt="0"/>
      <dgm:spPr/>
    </dgm:pt>
    <dgm:pt modelId="{49E73C1D-6CA2-4BB0-A520-C70C07164AA0}" type="pres">
      <dgm:prSet presAssocID="{485FCE75-7B44-4813-BA94-3B8360E87F12}" presName="composite" presStyleCnt="0"/>
      <dgm:spPr/>
    </dgm:pt>
    <dgm:pt modelId="{EDC84A8C-1321-496D-9879-D242553D40B3}" type="pres">
      <dgm:prSet presAssocID="{485FCE75-7B44-4813-BA94-3B8360E87F12}" presName="background" presStyleLbl="node0" presStyleIdx="0" presStyleCnt="1"/>
      <dgm:spPr/>
    </dgm:pt>
    <dgm:pt modelId="{97C253B5-9CDA-4BAC-973A-029A05BAC101}" type="pres">
      <dgm:prSet presAssocID="{485FCE75-7B44-4813-BA94-3B8360E87F12}" presName="text" presStyleLbl="fgAcc0" presStyleIdx="0" presStyleCnt="1" custScaleX="266327">
        <dgm:presLayoutVars>
          <dgm:chPref val="3"/>
        </dgm:presLayoutVars>
      </dgm:prSet>
      <dgm:spPr/>
    </dgm:pt>
    <dgm:pt modelId="{53464458-512D-458B-8F14-DD5AF9020E39}" type="pres">
      <dgm:prSet presAssocID="{485FCE75-7B44-4813-BA94-3B8360E87F12}" presName="hierChild2" presStyleCnt="0"/>
      <dgm:spPr/>
    </dgm:pt>
    <dgm:pt modelId="{A79D945E-264E-41AF-BC2F-F0B71A2B1F4A}" type="pres">
      <dgm:prSet presAssocID="{47DFA7DC-402E-480D-BC49-C8B586B78BDC}" presName="Name10" presStyleLbl="parChTrans1D2" presStyleIdx="0" presStyleCnt="2" custSzX="1613225"/>
      <dgm:spPr/>
    </dgm:pt>
    <dgm:pt modelId="{FB12C679-47A3-470D-9B99-F676D0EA2B40}" type="pres">
      <dgm:prSet presAssocID="{845C9813-3423-4ADD-8386-D73C74D02031}" presName="hierRoot2" presStyleCnt="0"/>
      <dgm:spPr/>
    </dgm:pt>
    <dgm:pt modelId="{18F89ADD-0A1F-48C9-9866-E418D32B8A31}" type="pres">
      <dgm:prSet presAssocID="{845C9813-3423-4ADD-8386-D73C74D02031}" presName="composite2" presStyleCnt="0"/>
      <dgm:spPr/>
    </dgm:pt>
    <dgm:pt modelId="{90FEFC29-C5CB-4CEC-B766-31D0B83BBBBE}" type="pres">
      <dgm:prSet presAssocID="{845C9813-3423-4ADD-8386-D73C74D02031}" presName="background2" presStyleLbl="node2" presStyleIdx="0" presStyleCnt="2"/>
      <dgm:spPr/>
    </dgm:pt>
    <dgm:pt modelId="{9EA0B690-A000-4FE8-8BB9-E4B05FFD5F06}" type="pres">
      <dgm:prSet presAssocID="{845C9813-3423-4ADD-8386-D73C74D02031}" presName="text2" presStyleLbl="fgAcc2" presStyleIdx="0" presStyleCnt="2" custScaleX="121180">
        <dgm:presLayoutVars>
          <dgm:chPref val="3"/>
        </dgm:presLayoutVars>
      </dgm:prSet>
      <dgm:spPr/>
    </dgm:pt>
    <dgm:pt modelId="{0626A822-3AB8-48DB-B980-FE5699CAB6EC}" type="pres">
      <dgm:prSet presAssocID="{845C9813-3423-4ADD-8386-D73C74D02031}" presName="hierChild3" presStyleCnt="0"/>
      <dgm:spPr/>
    </dgm:pt>
    <dgm:pt modelId="{0E4F1DDB-3AA3-4753-8845-3E9224A9948B}" type="pres">
      <dgm:prSet presAssocID="{27299DD1-BFC2-44D5-AF6C-AA8E83A3171F}" presName="Name17" presStyleLbl="parChTrans1D3" presStyleIdx="0" presStyleCnt="2" custSzX="110806"/>
      <dgm:spPr/>
    </dgm:pt>
    <dgm:pt modelId="{F07C161C-51C9-4FBC-85EC-7601230B6F98}" type="pres">
      <dgm:prSet presAssocID="{C64DB3C3-D847-42D8-9A0A-88C110D7FB7A}" presName="hierRoot3" presStyleCnt="0"/>
      <dgm:spPr/>
    </dgm:pt>
    <dgm:pt modelId="{92201F3A-01FD-4E11-A87E-73201FD46095}" type="pres">
      <dgm:prSet presAssocID="{C64DB3C3-D847-42D8-9A0A-88C110D7FB7A}" presName="composite3" presStyleCnt="0"/>
      <dgm:spPr/>
    </dgm:pt>
    <dgm:pt modelId="{0F73C585-7D69-424B-9C6F-2DBE27BBAB14}" type="pres">
      <dgm:prSet presAssocID="{C64DB3C3-D847-42D8-9A0A-88C110D7FB7A}" presName="background3" presStyleLbl="node3" presStyleIdx="0" presStyleCnt="2"/>
      <dgm:spPr/>
    </dgm:pt>
    <dgm:pt modelId="{80CDC80B-902B-469B-AE31-46E997C71DB2}" type="pres">
      <dgm:prSet presAssocID="{C64DB3C3-D847-42D8-9A0A-88C110D7FB7A}" presName="text3" presStyleLbl="fgAcc3" presStyleIdx="0" presStyleCnt="2" custScaleX="190122">
        <dgm:presLayoutVars>
          <dgm:chPref val="3"/>
        </dgm:presLayoutVars>
      </dgm:prSet>
      <dgm:spPr/>
    </dgm:pt>
    <dgm:pt modelId="{EB501D29-2348-41F9-8700-443AB807A881}" type="pres">
      <dgm:prSet presAssocID="{C64DB3C3-D847-42D8-9A0A-88C110D7FB7A}" presName="hierChild4" presStyleCnt="0"/>
      <dgm:spPr/>
    </dgm:pt>
    <dgm:pt modelId="{25B4DD73-5FD5-4F60-9DB1-31CF60C1F3E2}" type="pres">
      <dgm:prSet presAssocID="{BFCE6962-AA80-497E-A956-BBB9DB1A6F69}" presName="Name23" presStyleLbl="parChTrans1D4" presStyleIdx="0" presStyleCnt="4" custSzX="2289752"/>
      <dgm:spPr/>
    </dgm:pt>
    <dgm:pt modelId="{3B6E08FE-4D0D-4521-B648-3DD9D8D8663D}" type="pres">
      <dgm:prSet presAssocID="{51178ECD-61C3-46F7-9B8E-D7EAC5936375}" presName="hierRoot4" presStyleCnt="0"/>
      <dgm:spPr/>
    </dgm:pt>
    <dgm:pt modelId="{29AC6ECE-94A3-4055-A6DC-CAE52079D061}" type="pres">
      <dgm:prSet presAssocID="{51178ECD-61C3-46F7-9B8E-D7EAC5936375}" presName="composite4" presStyleCnt="0"/>
      <dgm:spPr/>
    </dgm:pt>
    <dgm:pt modelId="{5FCD443B-133E-41DD-8D5F-28D46CF5A23C}" type="pres">
      <dgm:prSet presAssocID="{51178ECD-61C3-46F7-9B8E-D7EAC5936375}" presName="background4" presStyleLbl="node4" presStyleIdx="0" presStyleCnt="4"/>
      <dgm:spPr/>
    </dgm:pt>
    <dgm:pt modelId="{BFDE5463-6F84-4473-A2CE-FA8DBB6E6D9C}" type="pres">
      <dgm:prSet presAssocID="{51178ECD-61C3-46F7-9B8E-D7EAC5936375}" presName="text4" presStyleLbl="fgAcc4" presStyleIdx="0" presStyleCnt="4" custScaleX="182467">
        <dgm:presLayoutVars>
          <dgm:chPref val="3"/>
        </dgm:presLayoutVars>
      </dgm:prSet>
      <dgm:spPr/>
    </dgm:pt>
    <dgm:pt modelId="{128573CE-180E-4916-8631-7E5FD907DBB4}" type="pres">
      <dgm:prSet presAssocID="{51178ECD-61C3-46F7-9B8E-D7EAC5936375}" presName="hierChild5" presStyleCnt="0"/>
      <dgm:spPr/>
    </dgm:pt>
    <dgm:pt modelId="{3F75329A-724C-4CE2-B8F1-24D5744DCDA8}" type="pres">
      <dgm:prSet presAssocID="{3B63EF61-2B4C-4FC4-B52E-6B02D9AE92F1}" presName="Name23" presStyleLbl="parChTrans1D4" presStyleIdx="1" presStyleCnt="4" custSzX="110806"/>
      <dgm:spPr/>
    </dgm:pt>
    <dgm:pt modelId="{E971C9E4-30B5-4AB4-B3AF-A1591B6BEFF4}" type="pres">
      <dgm:prSet presAssocID="{F8BC36E9-5219-467C-930A-23F1ACA0906E}" presName="hierRoot4" presStyleCnt="0"/>
      <dgm:spPr/>
    </dgm:pt>
    <dgm:pt modelId="{0D924E9F-A5CF-43F2-81C5-E3550BF3CA0F}" type="pres">
      <dgm:prSet presAssocID="{F8BC36E9-5219-467C-930A-23F1ACA0906E}" presName="composite4" presStyleCnt="0"/>
      <dgm:spPr/>
    </dgm:pt>
    <dgm:pt modelId="{9F9058D9-FFC1-4930-A609-DE1B64749B6E}" type="pres">
      <dgm:prSet presAssocID="{F8BC36E9-5219-467C-930A-23F1ACA0906E}" presName="background4" presStyleLbl="node4" presStyleIdx="1" presStyleCnt="4"/>
      <dgm:spPr/>
    </dgm:pt>
    <dgm:pt modelId="{CA2E3689-3FED-4871-B645-1565FB1B8F53}" type="pres">
      <dgm:prSet presAssocID="{F8BC36E9-5219-467C-930A-23F1ACA0906E}" presName="text4" presStyleLbl="fgAcc4" presStyleIdx="1" presStyleCnt="4" custScaleX="217861">
        <dgm:presLayoutVars>
          <dgm:chPref val="3"/>
        </dgm:presLayoutVars>
      </dgm:prSet>
      <dgm:spPr/>
    </dgm:pt>
    <dgm:pt modelId="{2FEB3508-2D54-43C4-B21F-879FAC4DCBD1}" type="pres">
      <dgm:prSet presAssocID="{F8BC36E9-5219-467C-930A-23F1ACA0906E}" presName="hierChild5" presStyleCnt="0"/>
      <dgm:spPr/>
    </dgm:pt>
    <dgm:pt modelId="{BE063BB3-7AC8-47D7-BEEE-BD00F339B2AD}" type="pres">
      <dgm:prSet presAssocID="{839F4273-E14C-4C87-916B-105F66C5B33E}" presName="Name23" presStyleLbl="parChTrans1D4" presStyleIdx="2" presStyleCnt="4" custSzX="2269070"/>
      <dgm:spPr/>
    </dgm:pt>
    <dgm:pt modelId="{FC03A23A-C7D9-45E5-9B8F-AC5C5140F788}" type="pres">
      <dgm:prSet presAssocID="{570EBA99-0A65-4A1F-A0DF-E5E6A1A828EE}" presName="hierRoot4" presStyleCnt="0"/>
      <dgm:spPr/>
    </dgm:pt>
    <dgm:pt modelId="{A0902337-8B65-438D-AAC7-20B39DB9966C}" type="pres">
      <dgm:prSet presAssocID="{570EBA99-0A65-4A1F-A0DF-E5E6A1A828EE}" presName="composite4" presStyleCnt="0"/>
      <dgm:spPr/>
    </dgm:pt>
    <dgm:pt modelId="{F86CF6BD-3ABE-4A2D-B280-D8639007B518}" type="pres">
      <dgm:prSet presAssocID="{570EBA99-0A65-4A1F-A0DF-E5E6A1A828EE}" presName="background4" presStyleLbl="node4" presStyleIdx="2" presStyleCnt="4"/>
      <dgm:spPr/>
    </dgm:pt>
    <dgm:pt modelId="{9E07C3A2-D622-4FA6-8184-5240E6DCB8E7}" type="pres">
      <dgm:prSet presAssocID="{570EBA99-0A65-4A1F-A0DF-E5E6A1A828EE}" presName="text4" presStyleLbl="fgAcc4" presStyleIdx="2" presStyleCnt="4" custScaleX="185151">
        <dgm:presLayoutVars>
          <dgm:chPref val="3"/>
        </dgm:presLayoutVars>
      </dgm:prSet>
      <dgm:spPr/>
    </dgm:pt>
    <dgm:pt modelId="{1695EA9C-09B2-4D3C-AF27-F2106C670C2C}" type="pres">
      <dgm:prSet presAssocID="{570EBA99-0A65-4A1F-A0DF-E5E6A1A828EE}" presName="hierChild5" presStyleCnt="0"/>
      <dgm:spPr/>
    </dgm:pt>
    <dgm:pt modelId="{9303B2BB-8E72-40A4-B56B-11366817D8D1}" type="pres">
      <dgm:prSet presAssocID="{80E8B24C-A4E9-4AE4-A07C-BE3A8602F4FE}" presName="Name23" presStyleLbl="parChTrans1D4" presStyleIdx="3" presStyleCnt="4" custSzX="110806"/>
      <dgm:spPr/>
    </dgm:pt>
    <dgm:pt modelId="{2E9B21A0-49E7-4C08-B1ED-B24A50560D07}" type="pres">
      <dgm:prSet presAssocID="{E6948B6F-611E-45A1-BAC6-56709894623F}" presName="hierRoot4" presStyleCnt="0"/>
      <dgm:spPr/>
    </dgm:pt>
    <dgm:pt modelId="{4063617D-5969-4C60-80AA-2C681C875023}" type="pres">
      <dgm:prSet presAssocID="{E6948B6F-611E-45A1-BAC6-56709894623F}" presName="composite4" presStyleCnt="0"/>
      <dgm:spPr/>
    </dgm:pt>
    <dgm:pt modelId="{618B2162-30A8-43A8-872E-F29CE9EF5FBE}" type="pres">
      <dgm:prSet presAssocID="{E6948B6F-611E-45A1-BAC6-56709894623F}" presName="background4" presStyleLbl="node4" presStyleIdx="3" presStyleCnt="4"/>
      <dgm:spPr/>
    </dgm:pt>
    <dgm:pt modelId="{353AFCE5-8A85-40D7-A8F8-F3A717E8E77C}" type="pres">
      <dgm:prSet presAssocID="{E6948B6F-611E-45A1-BAC6-56709894623F}" presName="text4" presStyleLbl="fgAcc4" presStyleIdx="3" presStyleCnt="4" custScaleX="319936">
        <dgm:presLayoutVars>
          <dgm:chPref val="3"/>
        </dgm:presLayoutVars>
      </dgm:prSet>
      <dgm:spPr/>
    </dgm:pt>
    <dgm:pt modelId="{D00B1F75-964F-4B66-A15F-ED5650B43178}" type="pres">
      <dgm:prSet presAssocID="{E6948B6F-611E-45A1-BAC6-56709894623F}" presName="hierChild5" presStyleCnt="0"/>
      <dgm:spPr/>
    </dgm:pt>
    <dgm:pt modelId="{D538ED58-79A2-4681-84BB-5ECCA01C5FAE}" type="pres">
      <dgm:prSet presAssocID="{0B8B6F3E-541A-4233-BE45-8AD919523343}" presName="Name10" presStyleLbl="parChTrans1D2" presStyleIdx="1" presStyleCnt="2" custSzX="1613225"/>
      <dgm:spPr/>
    </dgm:pt>
    <dgm:pt modelId="{62E09DDE-7383-45F0-9E0E-0CFC338C77AA}" type="pres">
      <dgm:prSet presAssocID="{E2A19E6F-A6AF-4060-9B0A-850BC6D53030}" presName="hierRoot2" presStyleCnt="0"/>
      <dgm:spPr/>
    </dgm:pt>
    <dgm:pt modelId="{7087269B-128D-42DD-B9E7-8E54BF9392B4}" type="pres">
      <dgm:prSet presAssocID="{E2A19E6F-A6AF-4060-9B0A-850BC6D53030}" presName="composite2" presStyleCnt="0"/>
      <dgm:spPr/>
    </dgm:pt>
    <dgm:pt modelId="{ACEC50A9-976E-45FE-9847-DD214B671AB0}" type="pres">
      <dgm:prSet presAssocID="{E2A19E6F-A6AF-4060-9B0A-850BC6D53030}" presName="background2" presStyleLbl="node2" presStyleIdx="1" presStyleCnt="2"/>
      <dgm:spPr/>
    </dgm:pt>
    <dgm:pt modelId="{9153B0FF-F314-489C-BF79-22A5FEF261E7}" type="pres">
      <dgm:prSet presAssocID="{E2A19E6F-A6AF-4060-9B0A-850BC6D53030}" presName="text2" presStyleLbl="fgAcc2" presStyleIdx="1" presStyleCnt="2" custScaleX="121180">
        <dgm:presLayoutVars>
          <dgm:chPref val="3"/>
        </dgm:presLayoutVars>
      </dgm:prSet>
      <dgm:spPr/>
    </dgm:pt>
    <dgm:pt modelId="{EB5F67DE-817F-4CE2-A840-3B62221DA442}" type="pres">
      <dgm:prSet presAssocID="{E2A19E6F-A6AF-4060-9B0A-850BC6D53030}" presName="hierChild3" presStyleCnt="0"/>
      <dgm:spPr/>
    </dgm:pt>
    <dgm:pt modelId="{B88DA48F-CAAF-4125-AA81-38C8ABAD55A0}" type="pres">
      <dgm:prSet presAssocID="{E6F47FBC-982B-4A9C-AA13-5EE3C87E71A8}" presName="Name17" presStyleLbl="parChTrans1D3" presStyleIdx="1" presStyleCnt="2" custSzX="110806"/>
      <dgm:spPr/>
    </dgm:pt>
    <dgm:pt modelId="{3728686D-6050-4277-87B2-92E6F45D650B}" type="pres">
      <dgm:prSet presAssocID="{3329A081-C2BA-4652-9395-A7D98AA29163}" presName="hierRoot3" presStyleCnt="0"/>
      <dgm:spPr/>
    </dgm:pt>
    <dgm:pt modelId="{CEE7699C-A4CF-45E7-B61D-9F2653E1C51C}" type="pres">
      <dgm:prSet presAssocID="{3329A081-C2BA-4652-9395-A7D98AA29163}" presName="composite3" presStyleCnt="0"/>
      <dgm:spPr/>
    </dgm:pt>
    <dgm:pt modelId="{F1EBE54B-574A-4566-B457-9BC4C3316A02}" type="pres">
      <dgm:prSet presAssocID="{3329A081-C2BA-4652-9395-A7D98AA29163}" presName="background3" presStyleLbl="node3" presStyleIdx="1" presStyleCnt="2"/>
      <dgm:spPr/>
    </dgm:pt>
    <dgm:pt modelId="{009CA0A7-5F9B-44EF-B4DA-5CFFADE8947E}" type="pres">
      <dgm:prSet presAssocID="{3329A081-C2BA-4652-9395-A7D98AA29163}" presName="text3" presStyleLbl="fgAcc3" presStyleIdx="1" presStyleCnt="2" custScaleX="174757">
        <dgm:presLayoutVars>
          <dgm:chPref val="3"/>
        </dgm:presLayoutVars>
      </dgm:prSet>
      <dgm:spPr/>
    </dgm:pt>
    <dgm:pt modelId="{9E8028B8-FC79-4BAD-85B4-9BFDA7580EA6}" type="pres">
      <dgm:prSet presAssocID="{3329A081-C2BA-4652-9395-A7D98AA29163}" presName="hierChild4" presStyleCnt="0"/>
      <dgm:spPr/>
    </dgm:pt>
  </dgm:ptLst>
  <dgm:cxnLst>
    <dgm:cxn modelId="{8810250F-F489-4778-A3C9-CBEF83182AD7}" srcId="{51178ECD-61C3-46F7-9B8E-D7EAC5936375}" destId="{F8BC36E9-5219-467C-930A-23F1ACA0906E}" srcOrd="0" destOrd="0" parTransId="{3B63EF61-2B4C-4FC4-B52E-6B02D9AE92F1}" sibTransId="{FF1EE9EB-3800-4022-8BFE-EE4A4B0641B2}"/>
    <dgm:cxn modelId="{49FE2026-7FA7-40B2-AE7F-929F4B7CD17D}" type="presOf" srcId="{E2A19E6F-A6AF-4060-9B0A-850BC6D53030}" destId="{9153B0FF-F314-489C-BF79-22A5FEF261E7}" srcOrd="0" destOrd="0" presId="urn:microsoft.com/office/officeart/2005/8/layout/hierarchy1"/>
    <dgm:cxn modelId="{320CB435-F534-43D8-A936-3F414E6B942A}" type="presOf" srcId="{3B63EF61-2B4C-4FC4-B52E-6B02D9AE92F1}" destId="{3F75329A-724C-4CE2-B8F1-24D5744DCDA8}" srcOrd="0" destOrd="0" presId="urn:microsoft.com/office/officeart/2005/8/layout/hierarchy1"/>
    <dgm:cxn modelId="{B66A7C3D-DF17-481D-AB7B-6097D6629407}" type="presOf" srcId="{839F4273-E14C-4C87-916B-105F66C5B33E}" destId="{BE063BB3-7AC8-47D7-BEEE-BD00F339B2AD}" srcOrd="0" destOrd="0" presId="urn:microsoft.com/office/officeart/2005/8/layout/hierarchy1"/>
    <dgm:cxn modelId="{2981D741-C145-4B5F-B5C5-DF1F9790CAF8}" srcId="{485FCE75-7B44-4813-BA94-3B8360E87F12}" destId="{845C9813-3423-4ADD-8386-D73C74D02031}" srcOrd="0" destOrd="0" parTransId="{47DFA7DC-402E-480D-BC49-C8B586B78BDC}" sibTransId="{9DE51A95-00B8-4AEF-A486-97239929EB31}"/>
    <dgm:cxn modelId="{B6651747-BC71-4AE5-9345-7BF071D595C6}" type="presOf" srcId="{570EBA99-0A65-4A1F-A0DF-E5E6A1A828EE}" destId="{9E07C3A2-D622-4FA6-8184-5240E6DCB8E7}" srcOrd="0" destOrd="0" presId="urn:microsoft.com/office/officeart/2005/8/layout/hierarchy1"/>
    <dgm:cxn modelId="{DA94BA4A-583D-43D8-95F4-1BC6CCB6638A}" srcId="{E2A19E6F-A6AF-4060-9B0A-850BC6D53030}" destId="{3329A081-C2BA-4652-9395-A7D98AA29163}" srcOrd="0" destOrd="0" parTransId="{E6F47FBC-982B-4A9C-AA13-5EE3C87E71A8}" sibTransId="{28E01B99-438F-4BE3-8C3A-3D3F6C50CB32}"/>
    <dgm:cxn modelId="{71B72957-8FD4-49D4-A7F1-0591D8414165}" type="presOf" srcId="{47DFA7DC-402E-480D-BC49-C8B586B78BDC}" destId="{A79D945E-264E-41AF-BC2F-F0B71A2B1F4A}" srcOrd="0" destOrd="0" presId="urn:microsoft.com/office/officeart/2005/8/layout/hierarchy1"/>
    <dgm:cxn modelId="{D46B3857-33B8-4506-9421-188CB0E6389A}" type="presOf" srcId="{7AE8FE10-8D42-47E6-B026-CCCC9BF019CD}" destId="{E1683818-D124-439E-B61A-7A4E87A494D9}" srcOrd="0" destOrd="0" presId="urn:microsoft.com/office/officeart/2005/8/layout/hierarchy1"/>
    <dgm:cxn modelId="{D5417068-0906-4133-91BA-A1951FFA9DCE}" type="presOf" srcId="{E6948B6F-611E-45A1-BAC6-56709894623F}" destId="{353AFCE5-8A85-40D7-A8F8-F3A717E8E77C}" srcOrd="0" destOrd="0" presId="urn:microsoft.com/office/officeart/2005/8/layout/hierarchy1"/>
    <dgm:cxn modelId="{8448006E-8DD8-49AE-8F2C-52C8648D7281}" srcId="{C64DB3C3-D847-42D8-9A0A-88C110D7FB7A}" destId="{570EBA99-0A65-4A1F-A0DF-E5E6A1A828EE}" srcOrd="1" destOrd="0" parTransId="{839F4273-E14C-4C87-916B-105F66C5B33E}" sibTransId="{E7ACE1C9-032A-4885-808A-5E1A7523A55F}"/>
    <dgm:cxn modelId="{4123BB73-2581-43A0-BE16-49CA8D3D08E0}" type="presOf" srcId="{BFCE6962-AA80-497E-A956-BBB9DB1A6F69}" destId="{25B4DD73-5FD5-4F60-9DB1-31CF60C1F3E2}" srcOrd="0" destOrd="0" presId="urn:microsoft.com/office/officeart/2005/8/layout/hierarchy1"/>
    <dgm:cxn modelId="{7D35DE78-F662-470D-A94D-52FA89E10CA4}" type="presOf" srcId="{80E8B24C-A4E9-4AE4-A07C-BE3A8602F4FE}" destId="{9303B2BB-8E72-40A4-B56B-11366817D8D1}" srcOrd="0" destOrd="0" presId="urn:microsoft.com/office/officeart/2005/8/layout/hierarchy1"/>
    <dgm:cxn modelId="{8CD2E67A-22D8-40FE-82A9-551A7292B6CE}" type="presOf" srcId="{845C9813-3423-4ADD-8386-D73C74D02031}" destId="{9EA0B690-A000-4FE8-8BB9-E4B05FFD5F06}" srcOrd="0" destOrd="0" presId="urn:microsoft.com/office/officeart/2005/8/layout/hierarchy1"/>
    <dgm:cxn modelId="{EEDFD584-0D2C-466A-B122-FA482A7C3331}" type="presOf" srcId="{51178ECD-61C3-46F7-9B8E-D7EAC5936375}" destId="{BFDE5463-6F84-4473-A2CE-FA8DBB6E6D9C}" srcOrd="0" destOrd="0" presId="urn:microsoft.com/office/officeart/2005/8/layout/hierarchy1"/>
    <dgm:cxn modelId="{BF123895-79FC-4511-A54C-F8D9C56C6DBD}" srcId="{570EBA99-0A65-4A1F-A0DF-E5E6A1A828EE}" destId="{E6948B6F-611E-45A1-BAC6-56709894623F}" srcOrd="0" destOrd="0" parTransId="{80E8B24C-A4E9-4AE4-A07C-BE3A8602F4FE}" sibTransId="{D7438C53-72BA-4738-AC2E-F3F1EB3F71A7}"/>
    <dgm:cxn modelId="{FE0225A8-A721-44C8-9182-7CBF04CF0C32}" type="presOf" srcId="{C64DB3C3-D847-42D8-9A0A-88C110D7FB7A}" destId="{80CDC80B-902B-469B-AE31-46E997C71DB2}" srcOrd="0" destOrd="0" presId="urn:microsoft.com/office/officeart/2005/8/layout/hierarchy1"/>
    <dgm:cxn modelId="{68D279A9-886B-4038-AD68-0DAA12940FE0}" type="presOf" srcId="{3329A081-C2BA-4652-9395-A7D98AA29163}" destId="{009CA0A7-5F9B-44EF-B4DA-5CFFADE8947E}" srcOrd="0" destOrd="0" presId="urn:microsoft.com/office/officeart/2005/8/layout/hierarchy1"/>
    <dgm:cxn modelId="{60C9A7AA-114E-4402-845F-D69930191502}" srcId="{485FCE75-7B44-4813-BA94-3B8360E87F12}" destId="{E2A19E6F-A6AF-4060-9B0A-850BC6D53030}" srcOrd="1" destOrd="0" parTransId="{0B8B6F3E-541A-4233-BE45-8AD919523343}" sibTransId="{C1EAC1FC-67F4-4B03-9BFE-CBFE1EBB3445}"/>
    <dgm:cxn modelId="{5418FDAA-F43C-4363-8B90-D33997EAE511}" srcId="{C64DB3C3-D847-42D8-9A0A-88C110D7FB7A}" destId="{51178ECD-61C3-46F7-9B8E-D7EAC5936375}" srcOrd="0" destOrd="0" parTransId="{BFCE6962-AA80-497E-A956-BBB9DB1A6F69}" sibTransId="{CAAF50B5-4861-429D-9286-93425BE2D60E}"/>
    <dgm:cxn modelId="{BEA576B8-11E2-4AF2-8931-C48D77F33EC8}" type="presOf" srcId="{F8BC36E9-5219-467C-930A-23F1ACA0906E}" destId="{CA2E3689-3FED-4871-B645-1565FB1B8F53}" srcOrd="0" destOrd="0" presId="urn:microsoft.com/office/officeart/2005/8/layout/hierarchy1"/>
    <dgm:cxn modelId="{D790A2C5-CC93-4FD6-AEFA-71CBBB234835}" type="presOf" srcId="{0B8B6F3E-541A-4233-BE45-8AD919523343}" destId="{D538ED58-79A2-4681-84BB-5ECCA01C5FAE}" srcOrd="0" destOrd="0" presId="urn:microsoft.com/office/officeart/2005/8/layout/hierarchy1"/>
    <dgm:cxn modelId="{4E9EF1E2-2167-403A-892B-92BA59F34A54}" srcId="{845C9813-3423-4ADD-8386-D73C74D02031}" destId="{C64DB3C3-D847-42D8-9A0A-88C110D7FB7A}" srcOrd="0" destOrd="0" parTransId="{27299DD1-BFC2-44D5-AF6C-AA8E83A3171F}" sibTransId="{7B568D48-125E-4F25-8ADC-B72E7445800A}"/>
    <dgm:cxn modelId="{369B1EE5-F6D8-46E7-B086-B7AFE0F5A0B9}" srcId="{7AE8FE10-8D42-47E6-B026-CCCC9BF019CD}" destId="{485FCE75-7B44-4813-BA94-3B8360E87F12}" srcOrd="0" destOrd="0" parTransId="{C2EEED6C-3465-46B8-B565-3F47DAF28851}" sibTransId="{3B09771F-58A3-4AE8-8923-B721B0CBFDEC}"/>
    <dgm:cxn modelId="{DBD868E9-6D07-46C0-AB26-ECAC8FCDB32E}" type="presOf" srcId="{27299DD1-BFC2-44D5-AF6C-AA8E83A3171F}" destId="{0E4F1DDB-3AA3-4753-8845-3E9224A9948B}" srcOrd="0" destOrd="0" presId="urn:microsoft.com/office/officeart/2005/8/layout/hierarchy1"/>
    <dgm:cxn modelId="{53A163EA-CA1D-4F35-ACBB-D31E23D58935}" type="presOf" srcId="{E6F47FBC-982B-4A9C-AA13-5EE3C87E71A8}" destId="{B88DA48F-CAAF-4125-AA81-38C8ABAD55A0}" srcOrd="0" destOrd="0" presId="urn:microsoft.com/office/officeart/2005/8/layout/hierarchy1"/>
    <dgm:cxn modelId="{811D16FC-A15D-4766-AE27-AA5253D23C6D}" type="presOf" srcId="{485FCE75-7B44-4813-BA94-3B8360E87F12}" destId="{97C253B5-9CDA-4BAC-973A-029A05BAC101}" srcOrd="0" destOrd="0" presId="urn:microsoft.com/office/officeart/2005/8/layout/hierarchy1"/>
    <dgm:cxn modelId="{0C524570-966D-43F9-A418-02FF478AD972}" type="presParOf" srcId="{E1683818-D124-439E-B61A-7A4E87A494D9}" destId="{9497FB8C-5844-4043-8CFA-89F5874D5DFE}" srcOrd="0" destOrd="0" presId="urn:microsoft.com/office/officeart/2005/8/layout/hierarchy1"/>
    <dgm:cxn modelId="{12C7B022-7997-4B8E-9D2B-8B56A62C4C89}" type="presParOf" srcId="{9497FB8C-5844-4043-8CFA-89F5874D5DFE}" destId="{49E73C1D-6CA2-4BB0-A520-C70C07164AA0}" srcOrd="0" destOrd="0" presId="urn:microsoft.com/office/officeart/2005/8/layout/hierarchy1"/>
    <dgm:cxn modelId="{1B5B50EC-FFDC-4718-B18C-B2188E234355}" type="presParOf" srcId="{49E73C1D-6CA2-4BB0-A520-C70C07164AA0}" destId="{EDC84A8C-1321-496D-9879-D242553D40B3}" srcOrd="0" destOrd="0" presId="urn:microsoft.com/office/officeart/2005/8/layout/hierarchy1"/>
    <dgm:cxn modelId="{89D1AC1B-90E5-4A41-89FF-F2FEF3275DBD}" type="presParOf" srcId="{49E73C1D-6CA2-4BB0-A520-C70C07164AA0}" destId="{97C253B5-9CDA-4BAC-973A-029A05BAC101}" srcOrd="1" destOrd="0" presId="urn:microsoft.com/office/officeart/2005/8/layout/hierarchy1"/>
    <dgm:cxn modelId="{09F8C82A-F644-4640-8927-B6D3D8B4C6FA}" type="presParOf" srcId="{9497FB8C-5844-4043-8CFA-89F5874D5DFE}" destId="{53464458-512D-458B-8F14-DD5AF9020E39}" srcOrd="1" destOrd="0" presId="urn:microsoft.com/office/officeart/2005/8/layout/hierarchy1"/>
    <dgm:cxn modelId="{94102C08-C84D-43BC-A324-EABDF011FE3D}" type="presParOf" srcId="{53464458-512D-458B-8F14-DD5AF9020E39}" destId="{A79D945E-264E-41AF-BC2F-F0B71A2B1F4A}" srcOrd="0" destOrd="0" presId="urn:microsoft.com/office/officeart/2005/8/layout/hierarchy1"/>
    <dgm:cxn modelId="{B91C8819-D0EB-4B5F-BC81-3730A009BB51}" type="presParOf" srcId="{53464458-512D-458B-8F14-DD5AF9020E39}" destId="{FB12C679-47A3-470D-9B99-F676D0EA2B40}" srcOrd="1" destOrd="0" presId="urn:microsoft.com/office/officeart/2005/8/layout/hierarchy1"/>
    <dgm:cxn modelId="{4AA31698-2B15-4860-8A60-71B0EA793467}" type="presParOf" srcId="{FB12C679-47A3-470D-9B99-F676D0EA2B40}" destId="{18F89ADD-0A1F-48C9-9866-E418D32B8A31}" srcOrd="0" destOrd="0" presId="urn:microsoft.com/office/officeart/2005/8/layout/hierarchy1"/>
    <dgm:cxn modelId="{6C472291-1B90-44C2-8226-82058E22D0EE}" type="presParOf" srcId="{18F89ADD-0A1F-48C9-9866-E418D32B8A31}" destId="{90FEFC29-C5CB-4CEC-B766-31D0B83BBBBE}" srcOrd="0" destOrd="0" presId="urn:microsoft.com/office/officeart/2005/8/layout/hierarchy1"/>
    <dgm:cxn modelId="{044DD7F1-9E0B-43F9-9F88-55580B232EC5}" type="presParOf" srcId="{18F89ADD-0A1F-48C9-9866-E418D32B8A31}" destId="{9EA0B690-A000-4FE8-8BB9-E4B05FFD5F06}" srcOrd="1" destOrd="0" presId="urn:microsoft.com/office/officeart/2005/8/layout/hierarchy1"/>
    <dgm:cxn modelId="{2BA5E001-5753-4D43-9205-9FEFD95FBAA4}" type="presParOf" srcId="{FB12C679-47A3-470D-9B99-F676D0EA2B40}" destId="{0626A822-3AB8-48DB-B980-FE5699CAB6EC}" srcOrd="1" destOrd="0" presId="urn:microsoft.com/office/officeart/2005/8/layout/hierarchy1"/>
    <dgm:cxn modelId="{18ACB505-539B-4680-8E47-20E781490C0F}" type="presParOf" srcId="{0626A822-3AB8-48DB-B980-FE5699CAB6EC}" destId="{0E4F1DDB-3AA3-4753-8845-3E9224A9948B}" srcOrd="0" destOrd="0" presId="urn:microsoft.com/office/officeart/2005/8/layout/hierarchy1"/>
    <dgm:cxn modelId="{C545D2B6-AE0A-463F-BB09-500FEC747F3A}" type="presParOf" srcId="{0626A822-3AB8-48DB-B980-FE5699CAB6EC}" destId="{F07C161C-51C9-4FBC-85EC-7601230B6F98}" srcOrd="1" destOrd="0" presId="urn:microsoft.com/office/officeart/2005/8/layout/hierarchy1"/>
    <dgm:cxn modelId="{E9A3EA14-EA83-4D85-9684-ECF92B859D2D}" type="presParOf" srcId="{F07C161C-51C9-4FBC-85EC-7601230B6F98}" destId="{92201F3A-01FD-4E11-A87E-73201FD46095}" srcOrd="0" destOrd="0" presId="urn:microsoft.com/office/officeart/2005/8/layout/hierarchy1"/>
    <dgm:cxn modelId="{105D431B-B5C7-4CC6-AD7F-880CBABD8B1D}" type="presParOf" srcId="{92201F3A-01FD-4E11-A87E-73201FD46095}" destId="{0F73C585-7D69-424B-9C6F-2DBE27BBAB14}" srcOrd="0" destOrd="0" presId="urn:microsoft.com/office/officeart/2005/8/layout/hierarchy1"/>
    <dgm:cxn modelId="{1F31640D-404D-4A8A-8A70-9419DEADB544}" type="presParOf" srcId="{92201F3A-01FD-4E11-A87E-73201FD46095}" destId="{80CDC80B-902B-469B-AE31-46E997C71DB2}" srcOrd="1" destOrd="0" presId="urn:microsoft.com/office/officeart/2005/8/layout/hierarchy1"/>
    <dgm:cxn modelId="{4410B058-FF19-43BB-887C-2B8BA9C72C4D}" type="presParOf" srcId="{F07C161C-51C9-4FBC-85EC-7601230B6F98}" destId="{EB501D29-2348-41F9-8700-443AB807A881}" srcOrd="1" destOrd="0" presId="urn:microsoft.com/office/officeart/2005/8/layout/hierarchy1"/>
    <dgm:cxn modelId="{E205636C-6E18-4D14-83D6-7622218D3963}" type="presParOf" srcId="{EB501D29-2348-41F9-8700-443AB807A881}" destId="{25B4DD73-5FD5-4F60-9DB1-31CF60C1F3E2}" srcOrd="0" destOrd="0" presId="urn:microsoft.com/office/officeart/2005/8/layout/hierarchy1"/>
    <dgm:cxn modelId="{912D9B2C-C977-4809-9D4E-6B21863AF755}" type="presParOf" srcId="{EB501D29-2348-41F9-8700-443AB807A881}" destId="{3B6E08FE-4D0D-4521-B648-3DD9D8D8663D}" srcOrd="1" destOrd="0" presId="urn:microsoft.com/office/officeart/2005/8/layout/hierarchy1"/>
    <dgm:cxn modelId="{CF08CDD6-D120-44B5-BBA7-74F37B672037}" type="presParOf" srcId="{3B6E08FE-4D0D-4521-B648-3DD9D8D8663D}" destId="{29AC6ECE-94A3-4055-A6DC-CAE52079D061}" srcOrd="0" destOrd="0" presId="urn:microsoft.com/office/officeart/2005/8/layout/hierarchy1"/>
    <dgm:cxn modelId="{7745CC54-3500-4E15-923A-A5917F6D7414}" type="presParOf" srcId="{29AC6ECE-94A3-4055-A6DC-CAE52079D061}" destId="{5FCD443B-133E-41DD-8D5F-28D46CF5A23C}" srcOrd="0" destOrd="0" presId="urn:microsoft.com/office/officeart/2005/8/layout/hierarchy1"/>
    <dgm:cxn modelId="{70A4A244-E84C-47C3-B98F-374F782C0BC5}" type="presParOf" srcId="{29AC6ECE-94A3-4055-A6DC-CAE52079D061}" destId="{BFDE5463-6F84-4473-A2CE-FA8DBB6E6D9C}" srcOrd="1" destOrd="0" presId="urn:microsoft.com/office/officeart/2005/8/layout/hierarchy1"/>
    <dgm:cxn modelId="{92409541-2696-4E7F-8448-85F19AE00C43}" type="presParOf" srcId="{3B6E08FE-4D0D-4521-B648-3DD9D8D8663D}" destId="{128573CE-180E-4916-8631-7E5FD907DBB4}" srcOrd="1" destOrd="0" presId="urn:microsoft.com/office/officeart/2005/8/layout/hierarchy1"/>
    <dgm:cxn modelId="{DF9045C6-9561-4933-8A95-6E5D6AA0B3B5}" type="presParOf" srcId="{128573CE-180E-4916-8631-7E5FD907DBB4}" destId="{3F75329A-724C-4CE2-B8F1-24D5744DCDA8}" srcOrd="0" destOrd="0" presId="urn:microsoft.com/office/officeart/2005/8/layout/hierarchy1"/>
    <dgm:cxn modelId="{32C692CD-0DC9-43AB-98A6-606237E5C2AA}" type="presParOf" srcId="{128573CE-180E-4916-8631-7E5FD907DBB4}" destId="{E971C9E4-30B5-4AB4-B3AF-A1591B6BEFF4}" srcOrd="1" destOrd="0" presId="urn:microsoft.com/office/officeart/2005/8/layout/hierarchy1"/>
    <dgm:cxn modelId="{D67353ED-4280-459D-9432-70EDF01E15DB}" type="presParOf" srcId="{E971C9E4-30B5-4AB4-B3AF-A1591B6BEFF4}" destId="{0D924E9F-A5CF-43F2-81C5-E3550BF3CA0F}" srcOrd="0" destOrd="0" presId="urn:microsoft.com/office/officeart/2005/8/layout/hierarchy1"/>
    <dgm:cxn modelId="{13CEB261-FF0C-44FE-B1B8-1938D2AF6BD2}" type="presParOf" srcId="{0D924E9F-A5CF-43F2-81C5-E3550BF3CA0F}" destId="{9F9058D9-FFC1-4930-A609-DE1B64749B6E}" srcOrd="0" destOrd="0" presId="urn:microsoft.com/office/officeart/2005/8/layout/hierarchy1"/>
    <dgm:cxn modelId="{676DC772-9DB7-47A4-815D-A2D41470B5A2}" type="presParOf" srcId="{0D924E9F-A5CF-43F2-81C5-E3550BF3CA0F}" destId="{CA2E3689-3FED-4871-B645-1565FB1B8F53}" srcOrd="1" destOrd="0" presId="urn:microsoft.com/office/officeart/2005/8/layout/hierarchy1"/>
    <dgm:cxn modelId="{F4BA142D-E0CB-47F6-9897-1E77B5E102EC}" type="presParOf" srcId="{E971C9E4-30B5-4AB4-B3AF-A1591B6BEFF4}" destId="{2FEB3508-2D54-43C4-B21F-879FAC4DCBD1}" srcOrd="1" destOrd="0" presId="urn:microsoft.com/office/officeart/2005/8/layout/hierarchy1"/>
    <dgm:cxn modelId="{E37E4E86-F4F7-4144-ACFF-291A18F7E5F5}" type="presParOf" srcId="{EB501D29-2348-41F9-8700-443AB807A881}" destId="{BE063BB3-7AC8-47D7-BEEE-BD00F339B2AD}" srcOrd="2" destOrd="0" presId="urn:microsoft.com/office/officeart/2005/8/layout/hierarchy1"/>
    <dgm:cxn modelId="{48EAC743-8E8E-46C3-B848-99606870B9D7}" type="presParOf" srcId="{EB501D29-2348-41F9-8700-443AB807A881}" destId="{FC03A23A-C7D9-45E5-9B8F-AC5C5140F788}" srcOrd="3" destOrd="0" presId="urn:microsoft.com/office/officeart/2005/8/layout/hierarchy1"/>
    <dgm:cxn modelId="{A2938C69-A3B3-4DBA-8EED-A1CA49AF3F2C}" type="presParOf" srcId="{FC03A23A-C7D9-45E5-9B8F-AC5C5140F788}" destId="{A0902337-8B65-438D-AAC7-20B39DB9966C}" srcOrd="0" destOrd="0" presId="urn:microsoft.com/office/officeart/2005/8/layout/hierarchy1"/>
    <dgm:cxn modelId="{BBF4CCD2-08B4-4CD6-9E8D-30307097FDC4}" type="presParOf" srcId="{A0902337-8B65-438D-AAC7-20B39DB9966C}" destId="{F86CF6BD-3ABE-4A2D-B280-D8639007B518}" srcOrd="0" destOrd="0" presId="urn:microsoft.com/office/officeart/2005/8/layout/hierarchy1"/>
    <dgm:cxn modelId="{28BE4202-8AAE-4D13-9E41-0B5969843395}" type="presParOf" srcId="{A0902337-8B65-438D-AAC7-20B39DB9966C}" destId="{9E07C3A2-D622-4FA6-8184-5240E6DCB8E7}" srcOrd="1" destOrd="0" presId="urn:microsoft.com/office/officeart/2005/8/layout/hierarchy1"/>
    <dgm:cxn modelId="{1093ECE7-A125-4998-907E-8450D57ADD7D}" type="presParOf" srcId="{FC03A23A-C7D9-45E5-9B8F-AC5C5140F788}" destId="{1695EA9C-09B2-4D3C-AF27-F2106C670C2C}" srcOrd="1" destOrd="0" presId="urn:microsoft.com/office/officeart/2005/8/layout/hierarchy1"/>
    <dgm:cxn modelId="{3AE291D4-6A6A-4D10-8B73-FA6759974480}" type="presParOf" srcId="{1695EA9C-09B2-4D3C-AF27-F2106C670C2C}" destId="{9303B2BB-8E72-40A4-B56B-11366817D8D1}" srcOrd="0" destOrd="0" presId="urn:microsoft.com/office/officeart/2005/8/layout/hierarchy1"/>
    <dgm:cxn modelId="{EEFE34A5-5697-4369-862B-8772FFF73266}" type="presParOf" srcId="{1695EA9C-09B2-4D3C-AF27-F2106C670C2C}" destId="{2E9B21A0-49E7-4C08-B1ED-B24A50560D07}" srcOrd="1" destOrd="0" presId="urn:microsoft.com/office/officeart/2005/8/layout/hierarchy1"/>
    <dgm:cxn modelId="{570E5240-DF99-44ED-8682-FF9E09715FF0}" type="presParOf" srcId="{2E9B21A0-49E7-4C08-B1ED-B24A50560D07}" destId="{4063617D-5969-4C60-80AA-2C681C875023}" srcOrd="0" destOrd="0" presId="urn:microsoft.com/office/officeart/2005/8/layout/hierarchy1"/>
    <dgm:cxn modelId="{490B5051-18D8-4A65-B3B6-D6D31AAA9CD9}" type="presParOf" srcId="{4063617D-5969-4C60-80AA-2C681C875023}" destId="{618B2162-30A8-43A8-872E-F29CE9EF5FBE}" srcOrd="0" destOrd="0" presId="urn:microsoft.com/office/officeart/2005/8/layout/hierarchy1"/>
    <dgm:cxn modelId="{F1E940D7-E6D9-4D35-8A0A-E8B99DD366A1}" type="presParOf" srcId="{4063617D-5969-4C60-80AA-2C681C875023}" destId="{353AFCE5-8A85-40D7-A8F8-F3A717E8E77C}" srcOrd="1" destOrd="0" presId="urn:microsoft.com/office/officeart/2005/8/layout/hierarchy1"/>
    <dgm:cxn modelId="{A084BA50-D613-414C-B243-A4605353E956}" type="presParOf" srcId="{2E9B21A0-49E7-4C08-B1ED-B24A50560D07}" destId="{D00B1F75-964F-4B66-A15F-ED5650B43178}" srcOrd="1" destOrd="0" presId="urn:microsoft.com/office/officeart/2005/8/layout/hierarchy1"/>
    <dgm:cxn modelId="{F4A7E1F9-0B7A-44B7-BBDE-0B8B21D29878}" type="presParOf" srcId="{53464458-512D-458B-8F14-DD5AF9020E39}" destId="{D538ED58-79A2-4681-84BB-5ECCA01C5FAE}" srcOrd="2" destOrd="0" presId="urn:microsoft.com/office/officeart/2005/8/layout/hierarchy1"/>
    <dgm:cxn modelId="{88CA5EF4-D31E-4DE7-A476-F372E777049E}" type="presParOf" srcId="{53464458-512D-458B-8F14-DD5AF9020E39}" destId="{62E09DDE-7383-45F0-9E0E-0CFC338C77AA}" srcOrd="3" destOrd="0" presId="urn:microsoft.com/office/officeart/2005/8/layout/hierarchy1"/>
    <dgm:cxn modelId="{9FA2BD12-73EE-40B6-B36E-9DC8ACA4B91B}" type="presParOf" srcId="{62E09DDE-7383-45F0-9E0E-0CFC338C77AA}" destId="{7087269B-128D-42DD-B9E7-8E54BF9392B4}" srcOrd="0" destOrd="0" presId="urn:microsoft.com/office/officeart/2005/8/layout/hierarchy1"/>
    <dgm:cxn modelId="{DBE38881-E92B-4B7B-90B5-01D56F8F5E7E}" type="presParOf" srcId="{7087269B-128D-42DD-B9E7-8E54BF9392B4}" destId="{ACEC50A9-976E-45FE-9847-DD214B671AB0}" srcOrd="0" destOrd="0" presId="urn:microsoft.com/office/officeart/2005/8/layout/hierarchy1"/>
    <dgm:cxn modelId="{4C6A39C7-DF79-4461-AFEF-7F572F390F24}" type="presParOf" srcId="{7087269B-128D-42DD-B9E7-8E54BF9392B4}" destId="{9153B0FF-F314-489C-BF79-22A5FEF261E7}" srcOrd="1" destOrd="0" presId="urn:microsoft.com/office/officeart/2005/8/layout/hierarchy1"/>
    <dgm:cxn modelId="{371A3A68-D609-44ED-BF18-4B3426830CAC}" type="presParOf" srcId="{62E09DDE-7383-45F0-9E0E-0CFC338C77AA}" destId="{EB5F67DE-817F-4CE2-A840-3B62221DA442}" srcOrd="1" destOrd="0" presId="urn:microsoft.com/office/officeart/2005/8/layout/hierarchy1"/>
    <dgm:cxn modelId="{941F2572-7CD1-41CF-A53D-775F23BE40F3}" type="presParOf" srcId="{EB5F67DE-817F-4CE2-A840-3B62221DA442}" destId="{B88DA48F-CAAF-4125-AA81-38C8ABAD55A0}" srcOrd="0" destOrd="0" presId="urn:microsoft.com/office/officeart/2005/8/layout/hierarchy1"/>
    <dgm:cxn modelId="{5D2780E5-4D60-4F1D-A0A8-A916CCD80638}" type="presParOf" srcId="{EB5F67DE-817F-4CE2-A840-3B62221DA442}" destId="{3728686D-6050-4277-87B2-92E6F45D650B}" srcOrd="1" destOrd="0" presId="urn:microsoft.com/office/officeart/2005/8/layout/hierarchy1"/>
    <dgm:cxn modelId="{FF524B56-302E-436C-9534-A36E9DC9AD4E}" type="presParOf" srcId="{3728686D-6050-4277-87B2-92E6F45D650B}" destId="{CEE7699C-A4CF-45E7-B61D-9F2653E1C51C}" srcOrd="0" destOrd="0" presId="urn:microsoft.com/office/officeart/2005/8/layout/hierarchy1"/>
    <dgm:cxn modelId="{A1461A43-4E95-41B9-929F-96B23C7A6001}" type="presParOf" srcId="{CEE7699C-A4CF-45E7-B61D-9F2653E1C51C}" destId="{F1EBE54B-574A-4566-B457-9BC4C3316A02}" srcOrd="0" destOrd="0" presId="urn:microsoft.com/office/officeart/2005/8/layout/hierarchy1"/>
    <dgm:cxn modelId="{8F4BFB40-80CD-447E-9C87-33A8932A40B5}" type="presParOf" srcId="{CEE7699C-A4CF-45E7-B61D-9F2653E1C51C}" destId="{009CA0A7-5F9B-44EF-B4DA-5CFFADE8947E}" srcOrd="1" destOrd="0" presId="urn:microsoft.com/office/officeart/2005/8/layout/hierarchy1"/>
    <dgm:cxn modelId="{64548750-AB1E-438C-B5C3-E84A7C0447C7}" type="presParOf" srcId="{3728686D-6050-4277-87B2-92E6F45D650B}" destId="{9E8028B8-FC79-4BAD-85B4-9BFDA7580EA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2A96C4-5308-470F-8247-F4079FCBE327}"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99074920-FE5B-4539-A305-8ED21D4FE5C1}">
      <dgm:prSet phldrT="[Text]"/>
      <dgm:spPr/>
      <dgm:t>
        <a:bodyPr/>
        <a:lstStyle/>
        <a:p>
          <a:r>
            <a:rPr lang="en-GB" dirty="0"/>
            <a:t>1- Birth history
2- Nutritional history
3- Family history
4- Drugs (steroids)
5- Medical Hx (Chronic diseases)
6- Perinatal Hx
 7- Systemic review→ to exclude chronic infections and chronic illnesses</a:t>
          </a:r>
          <a:endParaRPr lang="en-US" dirty="0"/>
        </a:p>
      </dgm:t>
    </dgm:pt>
    <dgm:pt modelId="{41718351-073A-4290-9506-E6BEC48A751C}" type="parTrans" cxnId="{03B3BA73-4EDF-446A-B684-517B9AA298FD}">
      <dgm:prSet/>
      <dgm:spPr/>
      <dgm:t>
        <a:bodyPr/>
        <a:lstStyle/>
        <a:p>
          <a:endParaRPr lang="en-US"/>
        </a:p>
      </dgm:t>
    </dgm:pt>
    <dgm:pt modelId="{15ADF315-F4EB-4ADE-9A36-41038F8A57CF}" type="sibTrans" cxnId="{03B3BA73-4EDF-446A-B684-517B9AA298FD}">
      <dgm:prSet/>
      <dgm:spPr/>
      <dgm:t>
        <a:bodyPr/>
        <a:lstStyle/>
        <a:p>
          <a:endParaRPr lang="en-US"/>
        </a:p>
      </dgm:t>
    </dgm:pt>
    <dgm:pt modelId="{DDFF8610-C51B-7248-A622-03F5684AB6D0}" type="pres">
      <dgm:prSet presAssocID="{9B2A96C4-5308-470F-8247-F4079FCBE327}" presName="vert0" presStyleCnt="0">
        <dgm:presLayoutVars>
          <dgm:dir/>
          <dgm:animOne val="branch"/>
          <dgm:animLvl val="lvl"/>
        </dgm:presLayoutVars>
      </dgm:prSet>
      <dgm:spPr/>
    </dgm:pt>
    <dgm:pt modelId="{538F6739-5B73-F542-B01B-467646A1A919}" type="pres">
      <dgm:prSet presAssocID="{99074920-FE5B-4539-A305-8ED21D4FE5C1}" presName="thickLine" presStyleLbl="alignNode1" presStyleIdx="0" presStyleCnt="1"/>
      <dgm:spPr/>
    </dgm:pt>
    <dgm:pt modelId="{30F296B3-90D2-8B4C-8FD1-A3755D60E31B}" type="pres">
      <dgm:prSet presAssocID="{99074920-FE5B-4539-A305-8ED21D4FE5C1}" presName="horz1" presStyleCnt="0"/>
      <dgm:spPr/>
    </dgm:pt>
    <dgm:pt modelId="{5BA080EF-CCC6-1C4F-81A7-5AF0CC46CCE8}" type="pres">
      <dgm:prSet presAssocID="{99074920-FE5B-4539-A305-8ED21D4FE5C1}" presName="tx1" presStyleLbl="revTx" presStyleIdx="0" presStyleCnt="1"/>
      <dgm:spPr/>
    </dgm:pt>
    <dgm:pt modelId="{2038F9AC-447B-9543-8087-CD265FBFA883}" type="pres">
      <dgm:prSet presAssocID="{99074920-FE5B-4539-A305-8ED21D4FE5C1}" presName="vert1" presStyleCnt="0"/>
      <dgm:spPr/>
    </dgm:pt>
  </dgm:ptLst>
  <dgm:cxnLst>
    <dgm:cxn modelId="{B06B9350-1CB0-444A-B93C-67601D252EAF}" type="presOf" srcId="{9B2A96C4-5308-470F-8247-F4079FCBE327}" destId="{DDFF8610-C51B-7248-A622-03F5684AB6D0}" srcOrd="0" destOrd="0" presId="urn:microsoft.com/office/officeart/2008/layout/LinedList"/>
    <dgm:cxn modelId="{8BB4A173-1CE5-4BEF-B73E-4C1DD42B04A9}" type="presOf" srcId="{99074920-FE5B-4539-A305-8ED21D4FE5C1}" destId="{5BA080EF-CCC6-1C4F-81A7-5AF0CC46CCE8}" srcOrd="0" destOrd="0" presId="urn:microsoft.com/office/officeart/2008/layout/LinedList"/>
    <dgm:cxn modelId="{03B3BA73-4EDF-446A-B684-517B9AA298FD}" srcId="{9B2A96C4-5308-470F-8247-F4079FCBE327}" destId="{99074920-FE5B-4539-A305-8ED21D4FE5C1}" srcOrd="0" destOrd="0" parTransId="{41718351-073A-4290-9506-E6BEC48A751C}" sibTransId="{15ADF315-F4EB-4ADE-9A36-41038F8A57CF}"/>
    <dgm:cxn modelId="{25487DFD-73B0-4E8C-937A-CF3C5B80A57B}" type="presParOf" srcId="{DDFF8610-C51B-7248-A622-03F5684AB6D0}" destId="{538F6739-5B73-F542-B01B-467646A1A919}" srcOrd="0" destOrd="0" presId="urn:microsoft.com/office/officeart/2008/layout/LinedList"/>
    <dgm:cxn modelId="{192A40DA-67D3-4645-BB2F-96E7F73851B6}" type="presParOf" srcId="{DDFF8610-C51B-7248-A622-03F5684AB6D0}" destId="{30F296B3-90D2-8B4C-8FD1-A3755D60E31B}" srcOrd="1" destOrd="0" presId="urn:microsoft.com/office/officeart/2008/layout/LinedList"/>
    <dgm:cxn modelId="{693A5D1C-B3DF-4C05-BF0C-6A1A84186180}" type="presParOf" srcId="{30F296B3-90D2-8B4C-8FD1-A3755D60E31B}" destId="{5BA080EF-CCC6-1C4F-81A7-5AF0CC46CCE8}" srcOrd="0" destOrd="0" presId="urn:microsoft.com/office/officeart/2008/layout/LinedList"/>
    <dgm:cxn modelId="{85CBE80C-BB6E-4F83-A6E3-1E88D1587F4A}" type="presParOf" srcId="{30F296B3-90D2-8B4C-8FD1-A3755D60E31B}" destId="{2038F9AC-447B-9543-8087-CD265FBFA8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35B58A-3F69-4881-8766-EE189E0B471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D112656-A746-40A3-8E41-AE992FAA2F70}">
      <dgm:prSet phldrT="[Text]"/>
      <dgm:spPr/>
      <dgm:t>
        <a:bodyPr/>
        <a:lstStyle/>
        <a:p>
          <a:r>
            <a:rPr lang="en-US" dirty="0" err="1"/>
            <a:t>Perinatal</a:t>
          </a:r>
          <a:r>
            <a:rPr lang="en-US" dirty="0"/>
            <a:t> </a:t>
          </a:r>
        </a:p>
      </dgm:t>
    </dgm:pt>
    <dgm:pt modelId="{447BB1FA-C8B6-4839-83F5-A6F286035ACC}" type="parTrans" cxnId="{A333726C-F212-4145-93F8-3458CEC50E27}">
      <dgm:prSet/>
      <dgm:spPr/>
      <dgm:t>
        <a:bodyPr/>
        <a:lstStyle/>
        <a:p>
          <a:endParaRPr lang="en-US"/>
        </a:p>
      </dgm:t>
    </dgm:pt>
    <dgm:pt modelId="{E944D660-27A9-41AB-8AE9-BF51B5FB7454}" type="sibTrans" cxnId="{A333726C-F212-4145-93F8-3458CEC50E27}">
      <dgm:prSet/>
      <dgm:spPr/>
      <dgm:t>
        <a:bodyPr/>
        <a:lstStyle/>
        <a:p>
          <a:endParaRPr lang="en-US"/>
        </a:p>
      </dgm:t>
    </dgm:pt>
    <dgm:pt modelId="{34BEBE0D-DC56-4E47-A2D4-9670BEDA4675}">
      <dgm:prSet phldrT="[Text]"/>
      <dgm:spPr/>
      <dgm:t>
        <a:bodyPr/>
        <a:lstStyle/>
        <a:p>
          <a:r>
            <a:rPr lang="en-US" altLang="pt-PT" dirty="0"/>
            <a:t>Infections, placental insufficiency, poor nutrition, and medication side effect can impair fetal growth and development.</a:t>
          </a:r>
          <a:endParaRPr lang="en-US" dirty="0"/>
        </a:p>
      </dgm:t>
    </dgm:pt>
    <dgm:pt modelId="{63D1F735-BFA9-4C0A-9EC9-B667EBFBD372}" type="parTrans" cxnId="{D368A3C2-A41F-4371-9916-569C1F11F7BF}">
      <dgm:prSet/>
      <dgm:spPr/>
      <dgm:t>
        <a:bodyPr/>
        <a:lstStyle/>
        <a:p>
          <a:endParaRPr lang="en-US"/>
        </a:p>
      </dgm:t>
    </dgm:pt>
    <dgm:pt modelId="{E3FD009E-AEFB-47A8-A7A7-A4BF02A86D56}" type="sibTrans" cxnId="{D368A3C2-A41F-4371-9916-569C1F11F7BF}">
      <dgm:prSet/>
      <dgm:spPr/>
      <dgm:t>
        <a:bodyPr/>
        <a:lstStyle/>
        <a:p>
          <a:endParaRPr lang="en-US"/>
        </a:p>
      </dgm:t>
    </dgm:pt>
    <dgm:pt modelId="{4F089D3C-71FB-4C63-8689-26C373A6A1EB}">
      <dgm:prSet phldrT="[Text]"/>
      <dgm:spPr/>
      <dgm:t>
        <a:bodyPr/>
        <a:lstStyle/>
        <a:p>
          <a:r>
            <a:rPr lang="en-US" dirty="0"/>
            <a:t>Nutritional </a:t>
          </a:r>
        </a:p>
      </dgm:t>
    </dgm:pt>
    <dgm:pt modelId="{F6761F9B-E582-4B64-9269-D10E15E66DF9}" type="parTrans" cxnId="{33A5F8A5-5D5C-40C3-9963-C4351EDBE0B4}">
      <dgm:prSet/>
      <dgm:spPr/>
      <dgm:t>
        <a:bodyPr/>
        <a:lstStyle/>
        <a:p>
          <a:endParaRPr lang="en-US"/>
        </a:p>
      </dgm:t>
    </dgm:pt>
    <dgm:pt modelId="{CC0CBE15-D3F3-4D14-B270-9ED61A2D7480}" type="sibTrans" cxnId="{33A5F8A5-5D5C-40C3-9963-C4351EDBE0B4}">
      <dgm:prSet/>
      <dgm:spPr/>
      <dgm:t>
        <a:bodyPr/>
        <a:lstStyle/>
        <a:p>
          <a:endParaRPr lang="en-US"/>
        </a:p>
      </dgm:t>
    </dgm:pt>
    <dgm:pt modelId="{3327A98B-A92D-4287-9790-CFD5A267FBD9}">
      <dgm:prSet phldrT="[Text]"/>
      <dgm:spPr/>
      <dgm:t>
        <a:bodyPr/>
        <a:lstStyle/>
        <a:p>
          <a:r>
            <a:rPr lang="en-US" altLang="pt-PT" dirty="0"/>
            <a:t>Malnutrition is the most common cause of poor growth </a:t>
          </a:r>
          <a:r>
            <a:rPr lang="en-GB" altLang="pt-PT" dirty="0"/>
            <a:t>world wide : a</a:t>
          </a:r>
          <a:r>
            <a:rPr lang="en-US" altLang="pt-PT" dirty="0"/>
            <a:t> detailed history of quality and quantity of nutrition is needed in the evaluation of abnormal growth</a:t>
          </a:r>
          <a:endParaRPr lang="en-US" dirty="0"/>
        </a:p>
      </dgm:t>
    </dgm:pt>
    <dgm:pt modelId="{763F2AD7-B278-4C88-AA89-D046E3784DFB}" type="parTrans" cxnId="{350053BA-615C-4A35-BFBC-E72480B8ECC1}">
      <dgm:prSet/>
      <dgm:spPr/>
      <dgm:t>
        <a:bodyPr/>
        <a:lstStyle/>
        <a:p>
          <a:endParaRPr lang="en-US"/>
        </a:p>
      </dgm:t>
    </dgm:pt>
    <dgm:pt modelId="{8F5CC726-B0AE-479E-B004-C7DB9545F9C0}" type="sibTrans" cxnId="{350053BA-615C-4A35-BFBC-E72480B8ECC1}">
      <dgm:prSet/>
      <dgm:spPr/>
      <dgm:t>
        <a:bodyPr/>
        <a:lstStyle/>
        <a:p>
          <a:endParaRPr lang="en-US"/>
        </a:p>
      </dgm:t>
    </dgm:pt>
    <dgm:pt modelId="{1965611B-AD9A-4A1A-B285-622D02FB885D}">
      <dgm:prSet phldrT="[Text]"/>
      <dgm:spPr/>
      <dgm:t>
        <a:bodyPr/>
        <a:lstStyle/>
        <a:p>
          <a:r>
            <a:rPr lang="en-US" dirty="0"/>
            <a:t>Family </a:t>
          </a:r>
        </a:p>
      </dgm:t>
    </dgm:pt>
    <dgm:pt modelId="{5581B40C-8B2A-468E-A6F1-262161D78A6F}" type="parTrans" cxnId="{A5B0E050-248E-4820-88BE-7CEA3961812A}">
      <dgm:prSet/>
      <dgm:spPr/>
      <dgm:t>
        <a:bodyPr/>
        <a:lstStyle/>
        <a:p>
          <a:endParaRPr lang="en-US"/>
        </a:p>
      </dgm:t>
    </dgm:pt>
    <dgm:pt modelId="{06468C5A-8458-45AF-8E53-5C5FBCF7A748}" type="sibTrans" cxnId="{A5B0E050-248E-4820-88BE-7CEA3961812A}">
      <dgm:prSet/>
      <dgm:spPr/>
      <dgm:t>
        <a:bodyPr/>
        <a:lstStyle/>
        <a:p>
          <a:endParaRPr lang="en-US"/>
        </a:p>
      </dgm:t>
    </dgm:pt>
    <dgm:pt modelId="{3DFEF3C9-C6C4-4BC3-89BF-147AF5269ECE}">
      <dgm:prSet phldrT="[Text]"/>
      <dgm:spPr/>
      <dgm:t>
        <a:bodyPr/>
        <a:lstStyle/>
        <a:p>
          <a:r>
            <a:rPr lang="en-US" altLang="pt-PT" dirty="0"/>
            <a:t>Father's height and age during pubertal growth spurt</a:t>
          </a:r>
          <a:endParaRPr lang="en-US" dirty="0"/>
        </a:p>
      </dgm:t>
    </dgm:pt>
    <dgm:pt modelId="{F31D4EFB-8B1B-444C-BCDB-3E88D1CBC2D7}" type="parTrans" cxnId="{6849F7A4-500F-4C55-9FD6-0DF96165A9A8}">
      <dgm:prSet/>
      <dgm:spPr/>
      <dgm:t>
        <a:bodyPr/>
        <a:lstStyle/>
        <a:p>
          <a:endParaRPr lang="en-US"/>
        </a:p>
      </dgm:t>
    </dgm:pt>
    <dgm:pt modelId="{45E486F6-48B9-4E96-B2E5-26F10670C9F9}" type="sibTrans" cxnId="{6849F7A4-500F-4C55-9FD6-0DF96165A9A8}">
      <dgm:prSet/>
      <dgm:spPr/>
      <dgm:t>
        <a:bodyPr/>
        <a:lstStyle/>
        <a:p>
          <a:endParaRPr lang="en-US"/>
        </a:p>
      </dgm:t>
    </dgm:pt>
    <dgm:pt modelId="{ABE0FEDD-79D2-483D-8E70-6C69ECDA9A08}">
      <dgm:prSet/>
      <dgm:spPr/>
      <dgm:t>
        <a:bodyPr/>
        <a:lstStyle/>
        <a:p>
          <a:r>
            <a:rPr lang="en-US" altLang="pt-PT"/>
            <a:t>birth measurements reflect intrauterine conditions.</a:t>
          </a:r>
          <a:endParaRPr lang="en-US" altLang="pt-PT" dirty="0"/>
        </a:p>
      </dgm:t>
    </dgm:pt>
    <dgm:pt modelId="{812139F2-FBC0-4CDB-87CA-A8F715DCCE35}" type="parTrans" cxnId="{6DC536BE-51A9-4CB1-81AB-ACAF48CA04E0}">
      <dgm:prSet/>
      <dgm:spPr/>
      <dgm:t>
        <a:bodyPr/>
        <a:lstStyle/>
        <a:p>
          <a:endParaRPr lang="en-US"/>
        </a:p>
      </dgm:t>
    </dgm:pt>
    <dgm:pt modelId="{FB76E2AD-71A3-4053-BAC7-A839536FBDCE}" type="sibTrans" cxnId="{6DC536BE-51A9-4CB1-81AB-ACAF48CA04E0}">
      <dgm:prSet/>
      <dgm:spPr/>
      <dgm:t>
        <a:bodyPr/>
        <a:lstStyle/>
        <a:p>
          <a:endParaRPr lang="en-US"/>
        </a:p>
      </dgm:t>
    </dgm:pt>
    <dgm:pt modelId="{CBBC2BD7-C63C-4414-8233-A742817D3D68}">
      <dgm:prSet/>
      <dgm:spPr/>
      <dgm:t>
        <a:bodyPr/>
        <a:lstStyle/>
        <a:p>
          <a:r>
            <a:rPr lang="en-US" altLang="pt-PT" dirty="0"/>
            <a:t>may point to specific pathologies</a:t>
          </a:r>
        </a:p>
      </dgm:t>
    </dgm:pt>
    <dgm:pt modelId="{ED64927E-5A45-4937-91F8-89F408C143CD}" type="parTrans" cxnId="{84768D1C-0DDB-42E7-8976-C069DAE90EF6}">
      <dgm:prSet/>
      <dgm:spPr/>
      <dgm:t>
        <a:bodyPr/>
        <a:lstStyle/>
        <a:p>
          <a:endParaRPr lang="en-US"/>
        </a:p>
      </dgm:t>
    </dgm:pt>
    <dgm:pt modelId="{A686A6A0-A137-4D86-ADF3-82C7A3DE89EF}" type="sibTrans" cxnId="{84768D1C-0DDB-42E7-8976-C069DAE90EF6}">
      <dgm:prSet/>
      <dgm:spPr/>
      <dgm:t>
        <a:bodyPr/>
        <a:lstStyle/>
        <a:p>
          <a:endParaRPr lang="en-US"/>
        </a:p>
      </dgm:t>
    </dgm:pt>
    <dgm:pt modelId="{3274A2C3-6B09-405B-84F0-922A6C01F901}">
      <dgm:prSet/>
      <dgm:spPr/>
      <dgm:t>
        <a:bodyPr/>
        <a:lstStyle/>
        <a:p>
          <a:r>
            <a:rPr lang="en-US" altLang="pt-PT" dirty="0"/>
            <a:t>(</a:t>
          </a:r>
          <a:r>
            <a:rPr lang="en-US" altLang="pt-PT" dirty="0" err="1"/>
            <a:t>hypopituitarism,hypothyroidism</a:t>
          </a:r>
          <a:r>
            <a:rPr lang="en-US" altLang="pt-PT" dirty="0"/>
            <a:t>)</a:t>
          </a:r>
        </a:p>
      </dgm:t>
    </dgm:pt>
    <dgm:pt modelId="{2A664B91-5318-425D-8F26-18F0B104B4D5}" type="parTrans" cxnId="{DC38EC72-617B-4F67-8EEF-5BD14BDB110D}">
      <dgm:prSet/>
      <dgm:spPr/>
      <dgm:t>
        <a:bodyPr/>
        <a:lstStyle/>
        <a:p>
          <a:endParaRPr lang="en-US"/>
        </a:p>
      </dgm:t>
    </dgm:pt>
    <dgm:pt modelId="{AB8E583C-79A8-4CAB-8843-FA4672F74983}" type="sibTrans" cxnId="{DC38EC72-617B-4F67-8EEF-5BD14BDB110D}">
      <dgm:prSet/>
      <dgm:spPr/>
      <dgm:t>
        <a:bodyPr/>
        <a:lstStyle/>
        <a:p>
          <a:endParaRPr lang="en-US"/>
        </a:p>
      </dgm:t>
    </dgm:pt>
    <dgm:pt modelId="{269D3A2A-46A0-4A3F-ACA2-FB1598D48018}">
      <dgm:prSet/>
      <dgm:spPr/>
      <dgm:t>
        <a:bodyPr/>
        <a:lstStyle/>
        <a:p>
          <a:r>
            <a:rPr lang="en-US" altLang="pt-PT" dirty="0"/>
            <a:t>a 24-hour food recall or three-day food diary  for evaluation. </a:t>
          </a:r>
        </a:p>
      </dgm:t>
    </dgm:pt>
    <dgm:pt modelId="{EDB90857-8990-46D8-B79B-C8875319D19D}" type="parTrans" cxnId="{AAEA6E45-B566-49AC-AACC-EED648D22C3A}">
      <dgm:prSet/>
      <dgm:spPr/>
      <dgm:t>
        <a:bodyPr/>
        <a:lstStyle/>
        <a:p>
          <a:endParaRPr lang="en-US"/>
        </a:p>
      </dgm:t>
    </dgm:pt>
    <dgm:pt modelId="{6035AFF4-4D6B-4A57-B8AD-17FE8F9840BE}" type="sibTrans" cxnId="{AAEA6E45-B566-49AC-AACC-EED648D22C3A}">
      <dgm:prSet/>
      <dgm:spPr/>
      <dgm:t>
        <a:bodyPr/>
        <a:lstStyle/>
        <a:p>
          <a:endParaRPr lang="en-US"/>
        </a:p>
      </dgm:t>
    </dgm:pt>
    <dgm:pt modelId="{3FB12672-4608-40A8-B764-3FD2C95944B4}">
      <dgm:prSet/>
      <dgm:spPr/>
      <dgm:t>
        <a:bodyPr/>
        <a:lstStyle/>
        <a:p>
          <a:r>
            <a:rPr lang="en-US" altLang="pt-PT" dirty="0"/>
            <a:t>Ask about nutrition (problems with feeding, appetite, special diets or any other indication of inadequate nutrition)</a:t>
          </a:r>
        </a:p>
      </dgm:t>
    </dgm:pt>
    <dgm:pt modelId="{0628676E-A69D-4D2F-A4A8-103F8E57D0DA}" type="parTrans" cxnId="{CF72E894-ED3E-4AFA-BC26-1FFF1B86AC6A}">
      <dgm:prSet/>
      <dgm:spPr/>
      <dgm:t>
        <a:bodyPr/>
        <a:lstStyle/>
        <a:p>
          <a:endParaRPr lang="en-US"/>
        </a:p>
      </dgm:t>
    </dgm:pt>
    <dgm:pt modelId="{F40C7257-D27A-4504-9E9B-C51E7A6932DE}" type="sibTrans" cxnId="{CF72E894-ED3E-4AFA-BC26-1FFF1B86AC6A}">
      <dgm:prSet/>
      <dgm:spPr/>
      <dgm:t>
        <a:bodyPr/>
        <a:lstStyle/>
        <a:p>
          <a:endParaRPr lang="en-US"/>
        </a:p>
      </dgm:t>
    </dgm:pt>
    <dgm:pt modelId="{1661EBEF-9E9B-47CD-9714-87AFD2E866CF}">
      <dgm:prSet/>
      <dgm:spPr/>
      <dgm:t>
        <a:bodyPr/>
        <a:lstStyle/>
        <a:p>
          <a:r>
            <a:rPr lang="en-US" altLang="pt-PT"/>
            <a:t>mother's height and age at menarche</a:t>
          </a:r>
          <a:endParaRPr lang="en-US" altLang="pt-PT" dirty="0"/>
        </a:p>
      </dgm:t>
    </dgm:pt>
    <dgm:pt modelId="{3F28D2B8-9CE6-4538-AF0A-70EFCD04830D}" type="parTrans" cxnId="{240E256E-1434-491C-9A32-72B6C081900F}">
      <dgm:prSet/>
      <dgm:spPr/>
      <dgm:t>
        <a:bodyPr/>
        <a:lstStyle/>
        <a:p>
          <a:endParaRPr lang="en-US"/>
        </a:p>
      </dgm:t>
    </dgm:pt>
    <dgm:pt modelId="{CDC6BCDD-9AC4-4B29-92BF-6DB9071C1055}" type="sibTrans" cxnId="{240E256E-1434-491C-9A32-72B6C081900F}">
      <dgm:prSet/>
      <dgm:spPr/>
      <dgm:t>
        <a:bodyPr/>
        <a:lstStyle/>
        <a:p>
          <a:endParaRPr lang="en-US"/>
        </a:p>
      </dgm:t>
    </dgm:pt>
    <dgm:pt modelId="{94BDAE76-76E4-4EE0-813B-9DB356C752DD}">
      <dgm:prSet/>
      <dgm:spPr/>
      <dgm:t>
        <a:bodyPr/>
        <a:lstStyle/>
        <a:p>
          <a:r>
            <a:rPr lang="en-US" altLang="pt-PT"/>
            <a:t>heights of siblings</a:t>
          </a:r>
          <a:endParaRPr lang="en-US" altLang="pt-PT" dirty="0"/>
        </a:p>
      </dgm:t>
    </dgm:pt>
    <dgm:pt modelId="{BF012C78-0F58-431A-88E3-45310E4900A0}" type="parTrans" cxnId="{0D5FCE23-0344-46A6-922A-C241F5B6839D}">
      <dgm:prSet/>
      <dgm:spPr/>
      <dgm:t>
        <a:bodyPr/>
        <a:lstStyle/>
        <a:p>
          <a:endParaRPr lang="en-US"/>
        </a:p>
      </dgm:t>
    </dgm:pt>
    <dgm:pt modelId="{4BC540CE-EC83-4E43-8F86-F9620A7E1A12}" type="sibTrans" cxnId="{0D5FCE23-0344-46A6-922A-C241F5B6839D}">
      <dgm:prSet/>
      <dgm:spPr/>
      <dgm:t>
        <a:bodyPr/>
        <a:lstStyle/>
        <a:p>
          <a:endParaRPr lang="en-US"/>
        </a:p>
      </dgm:t>
    </dgm:pt>
    <dgm:pt modelId="{9FBA6D18-7D68-4EAB-AA2E-3E775C839F83}">
      <dgm:prSet/>
      <dgm:spPr/>
      <dgm:t>
        <a:bodyPr/>
        <a:lstStyle/>
        <a:p>
          <a:r>
            <a:rPr lang="en-US" altLang="pt-PT"/>
            <a:t>medical conditions of family members. </a:t>
          </a:r>
          <a:endParaRPr lang="en-US" altLang="pt-PT" dirty="0"/>
        </a:p>
      </dgm:t>
    </dgm:pt>
    <dgm:pt modelId="{2A6ED018-A0E4-45C6-A27F-AC7E7766F435}" type="parTrans" cxnId="{7EC9500C-8B86-46D2-B951-500D102EC5B7}">
      <dgm:prSet/>
      <dgm:spPr/>
      <dgm:t>
        <a:bodyPr/>
        <a:lstStyle/>
        <a:p>
          <a:endParaRPr lang="en-US"/>
        </a:p>
      </dgm:t>
    </dgm:pt>
    <dgm:pt modelId="{EA744ECC-8C57-497C-9F1C-F3099C112515}" type="sibTrans" cxnId="{7EC9500C-8B86-46D2-B951-500D102EC5B7}">
      <dgm:prSet/>
      <dgm:spPr/>
      <dgm:t>
        <a:bodyPr/>
        <a:lstStyle/>
        <a:p>
          <a:endParaRPr lang="en-US"/>
        </a:p>
      </dgm:t>
    </dgm:pt>
    <dgm:pt modelId="{49B3667E-3D49-4F93-BD54-71B931F6046C}">
      <dgm:prSet/>
      <dgm:spPr/>
      <dgm:t>
        <a:bodyPr/>
        <a:lstStyle/>
        <a:p>
          <a:r>
            <a:rPr lang="en-US" altLang="pt-PT" dirty="0"/>
            <a:t>The heights of parents determine the heights of their children; most children also follow their parents</a:t>
          </a:r>
        </a:p>
      </dgm:t>
    </dgm:pt>
    <dgm:pt modelId="{C941E237-25BC-458D-BB27-D1ADCB564D2B}" type="parTrans" cxnId="{0CBF32CA-9C15-42AE-B7E7-654F491E9DA3}">
      <dgm:prSet/>
      <dgm:spPr/>
      <dgm:t>
        <a:bodyPr/>
        <a:lstStyle/>
        <a:p>
          <a:endParaRPr lang="en-US"/>
        </a:p>
      </dgm:t>
    </dgm:pt>
    <dgm:pt modelId="{0BB08148-C06B-4294-A741-4957C8FE18A0}" type="sibTrans" cxnId="{0CBF32CA-9C15-42AE-B7E7-654F491E9DA3}">
      <dgm:prSet/>
      <dgm:spPr/>
      <dgm:t>
        <a:bodyPr/>
        <a:lstStyle/>
        <a:p>
          <a:endParaRPr lang="en-US"/>
        </a:p>
      </dgm:t>
    </dgm:pt>
    <dgm:pt modelId="{165475DE-CA67-7B48-917D-BDF77A667603}" type="pres">
      <dgm:prSet presAssocID="{FC35B58A-3F69-4881-8766-EE189E0B4713}" presName="linear" presStyleCnt="0">
        <dgm:presLayoutVars>
          <dgm:animLvl val="lvl"/>
          <dgm:resizeHandles val="exact"/>
        </dgm:presLayoutVars>
      </dgm:prSet>
      <dgm:spPr/>
    </dgm:pt>
    <dgm:pt modelId="{16208B4B-DADC-D14E-A478-F6EFF9741464}" type="pres">
      <dgm:prSet presAssocID="{BD112656-A746-40A3-8E41-AE992FAA2F70}" presName="parentText" presStyleLbl="node1" presStyleIdx="0" presStyleCnt="3">
        <dgm:presLayoutVars>
          <dgm:chMax val="0"/>
          <dgm:bulletEnabled val="1"/>
        </dgm:presLayoutVars>
      </dgm:prSet>
      <dgm:spPr/>
    </dgm:pt>
    <dgm:pt modelId="{A4DCCAFF-59F8-D44D-AD07-B0208E32E473}" type="pres">
      <dgm:prSet presAssocID="{BD112656-A746-40A3-8E41-AE992FAA2F70}" presName="childText" presStyleLbl="revTx" presStyleIdx="0" presStyleCnt="3">
        <dgm:presLayoutVars>
          <dgm:bulletEnabled val="1"/>
        </dgm:presLayoutVars>
      </dgm:prSet>
      <dgm:spPr/>
    </dgm:pt>
    <dgm:pt modelId="{19B9CC7D-024A-6A42-AE56-779B4C7B1580}" type="pres">
      <dgm:prSet presAssocID="{4F089D3C-71FB-4C63-8689-26C373A6A1EB}" presName="parentText" presStyleLbl="node1" presStyleIdx="1" presStyleCnt="3">
        <dgm:presLayoutVars>
          <dgm:chMax val="0"/>
          <dgm:bulletEnabled val="1"/>
        </dgm:presLayoutVars>
      </dgm:prSet>
      <dgm:spPr/>
    </dgm:pt>
    <dgm:pt modelId="{B1764620-37DA-9348-8126-4E937237BECD}" type="pres">
      <dgm:prSet presAssocID="{4F089D3C-71FB-4C63-8689-26C373A6A1EB}" presName="childText" presStyleLbl="revTx" presStyleIdx="1" presStyleCnt="3">
        <dgm:presLayoutVars>
          <dgm:bulletEnabled val="1"/>
        </dgm:presLayoutVars>
      </dgm:prSet>
      <dgm:spPr/>
    </dgm:pt>
    <dgm:pt modelId="{3DB1A4C0-F084-DC43-94B6-13A22A9CD286}" type="pres">
      <dgm:prSet presAssocID="{1965611B-AD9A-4A1A-B285-622D02FB885D}" presName="parentText" presStyleLbl="node1" presStyleIdx="2" presStyleCnt="3">
        <dgm:presLayoutVars>
          <dgm:chMax val="0"/>
          <dgm:bulletEnabled val="1"/>
        </dgm:presLayoutVars>
      </dgm:prSet>
      <dgm:spPr/>
    </dgm:pt>
    <dgm:pt modelId="{740F3C3A-386E-D84F-B0A8-C2691414D454}" type="pres">
      <dgm:prSet presAssocID="{1965611B-AD9A-4A1A-B285-622D02FB885D}" presName="childText" presStyleLbl="revTx" presStyleIdx="2" presStyleCnt="3">
        <dgm:presLayoutVars>
          <dgm:bulletEnabled val="1"/>
        </dgm:presLayoutVars>
      </dgm:prSet>
      <dgm:spPr/>
    </dgm:pt>
  </dgm:ptLst>
  <dgm:cxnLst>
    <dgm:cxn modelId="{7EC9500C-8B86-46D2-B951-500D102EC5B7}" srcId="{1965611B-AD9A-4A1A-B285-622D02FB885D}" destId="{9FBA6D18-7D68-4EAB-AA2E-3E775C839F83}" srcOrd="3" destOrd="0" parTransId="{2A6ED018-A0E4-45C6-A27F-AC7E7766F435}" sibTransId="{EA744ECC-8C57-497C-9F1C-F3099C112515}"/>
    <dgm:cxn modelId="{2D69650C-98C7-4DB7-8186-257544D8FEA2}" type="presOf" srcId="{1661EBEF-9E9B-47CD-9714-87AFD2E866CF}" destId="{740F3C3A-386E-D84F-B0A8-C2691414D454}" srcOrd="0" destOrd="1" presId="urn:microsoft.com/office/officeart/2005/8/layout/vList2"/>
    <dgm:cxn modelId="{84768D1C-0DDB-42E7-8976-C069DAE90EF6}" srcId="{BD112656-A746-40A3-8E41-AE992FAA2F70}" destId="{CBBC2BD7-C63C-4414-8233-A742817D3D68}" srcOrd="2" destOrd="0" parTransId="{ED64927E-5A45-4937-91F8-89F408C143CD}" sibTransId="{A686A6A0-A137-4D86-ADF3-82C7A3DE89EF}"/>
    <dgm:cxn modelId="{E209841D-1694-43C7-A347-62BA51288C97}" type="presOf" srcId="{3274A2C3-6B09-405B-84F0-922A6C01F901}" destId="{A4DCCAFF-59F8-D44D-AD07-B0208E32E473}" srcOrd="0" destOrd="3" presId="urn:microsoft.com/office/officeart/2005/8/layout/vList2"/>
    <dgm:cxn modelId="{0D5FCE23-0344-46A6-922A-C241F5B6839D}" srcId="{1965611B-AD9A-4A1A-B285-622D02FB885D}" destId="{94BDAE76-76E4-4EE0-813B-9DB356C752DD}" srcOrd="2" destOrd="0" parTransId="{BF012C78-0F58-431A-88E3-45310E4900A0}" sibTransId="{4BC540CE-EC83-4E43-8F86-F9620A7E1A12}"/>
    <dgm:cxn modelId="{B675233F-E36F-4D15-A67F-F48420512601}" type="presOf" srcId="{4F089D3C-71FB-4C63-8689-26C373A6A1EB}" destId="{19B9CC7D-024A-6A42-AE56-779B4C7B1580}" srcOrd="0" destOrd="0" presId="urn:microsoft.com/office/officeart/2005/8/layout/vList2"/>
    <dgm:cxn modelId="{AAEA6E45-B566-49AC-AACC-EED648D22C3A}" srcId="{4F089D3C-71FB-4C63-8689-26C373A6A1EB}" destId="{269D3A2A-46A0-4A3F-ACA2-FB1598D48018}" srcOrd="1" destOrd="0" parTransId="{EDB90857-8990-46D8-B79B-C8875319D19D}" sibTransId="{6035AFF4-4D6B-4A57-B8AD-17FE8F9840BE}"/>
    <dgm:cxn modelId="{2BE1174E-BB09-4403-A1E5-984444A25E16}" type="presOf" srcId="{FC35B58A-3F69-4881-8766-EE189E0B4713}" destId="{165475DE-CA67-7B48-917D-BDF77A667603}" srcOrd="0" destOrd="0" presId="urn:microsoft.com/office/officeart/2005/8/layout/vList2"/>
    <dgm:cxn modelId="{A5B0E050-248E-4820-88BE-7CEA3961812A}" srcId="{FC35B58A-3F69-4881-8766-EE189E0B4713}" destId="{1965611B-AD9A-4A1A-B285-622D02FB885D}" srcOrd="2" destOrd="0" parTransId="{5581B40C-8B2A-468E-A6F1-262161D78A6F}" sibTransId="{06468C5A-8458-45AF-8E53-5C5FBCF7A748}"/>
    <dgm:cxn modelId="{99FD9268-2A1E-40EF-896E-120257034D84}" type="presOf" srcId="{3FB12672-4608-40A8-B764-3FD2C95944B4}" destId="{B1764620-37DA-9348-8126-4E937237BECD}" srcOrd="0" destOrd="2" presId="urn:microsoft.com/office/officeart/2005/8/layout/vList2"/>
    <dgm:cxn modelId="{7D50D56A-59CA-4CDB-8ADB-2A579861732A}" type="presOf" srcId="{9FBA6D18-7D68-4EAB-AA2E-3E775C839F83}" destId="{740F3C3A-386E-D84F-B0A8-C2691414D454}" srcOrd="0" destOrd="3" presId="urn:microsoft.com/office/officeart/2005/8/layout/vList2"/>
    <dgm:cxn modelId="{A333726C-F212-4145-93F8-3458CEC50E27}" srcId="{FC35B58A-3F69-4881-8766-EE189E0B4713}" destId="{BD112656-A746-40A3-8E41-AE992FAA2F70}" srcOrd="0" destOrd="0" parTransId="{447BB1FA-C8B6-4839-83F5-A6F286035ACC}" sibTransId="{E944D660-27A9-41AB-8AE9-BF51B5FB7454}"/>
    <dgm:cxn modelId="{240E256E-1434-491C-9A32-72B6C081900F}" srcId="{1965611B-AD9A-4A1A-B285-622D02FB885D}" destId="{1661EBEF-9E9B-47CD-9714-87AFD2E866CF}" srcOrd="1" destOrd="0" parTransId="{3F28D2B8-9CE6-4538-AF0A-70EFCD04830D}" sibTransId="{CDC6BCDD-9AC4-4B29-92BF-6DB9071C1055}"/>
    <dgm:cxn modelId="{36BE6D71-8D37-46CA-AA20-3885943ED1BF}" type="presOf" srcId="{94BDAE76-76E4-4EE0-813B-9DB356C752DD}" destId="{740F3C3A-386E-D84F-B0A8-C2691414D454}" srcOrd="0" destOrd="2" presId="urn:microsoft.com/office/officeart/2005/8/layout/vList2"/>
    <dgm:cxn modelId="{9B61E571-8FB9-4D9F-995A-A215DEEAB7DB}" type="presOf" srcId="{3DFEF3C9-C6C4-4BC3-89BF-147AF5269ECE}" destId="{740F3C3A-386E-D84F-B0A8-C2691414D454}" srcOrd="0" destOrd="0" presId="urn:microsoft.com/office/officeart/2005/8/layout/vList2"/>
    <dgm:cxn modelId="{DC38EC72-617B-4F67-8EEF-5BD14BDB110D}" srcId="{BD112656-A746-40A3-8E41-AE992FAA2F70}" destId="{3274A2C3-6B09-405B-84F0-922A6C01F901}" srcOrd="3" destOrd="0" parTransId="{2A664B91-5318-425D-8F26-18F0B104B4D5}" sibTransId="{AB8E583C-79A8-4CAB-8843-FA4672F74983}"/>
    <dgm:cxn modelId="{129E0C7A-4A1F-403B-8DCA-007E2F213A0F}" type="presOf" srcId="{1965611B-AD9A-4A1A-B285-622D02FB885D}" destId="{3DB1A4C0-F084-DC43-94B6-13A22A9CD286}" srcOrd="0" destOrd="0" presId="urn:microsoft.com/office/officeart/2005/8/layout/vList2"/>
    <dgm:cxn modelId="{CF72E894-ED3E-4AFA-BC26-1FFF1B86AC6A}" srcId="{4F089D3C-71FB-4C63-8689-26C373A6A1EB}" destId="{3FB12672-4608-40A8-B764-3FD2C95944B4}" srcOrd="2" destOrd="0" parTransId="{0628676E-A69D-4D2F-A4A8-103F8E57D0DA}" sibTransId="{F40C7257-D27A-4504-9E9B-C51E7A6932DE}"/>
    <dgm:cxn modelId="{145A3995-BA5C-4848-AE4B-2B9C5D4E2F34}" type="presOf" srcId="{34BEBE0D-DC56-4E47-A2D4-9670BEDA4675}" destId="{A4DCCAFF-59F8-D44D-AD07-B0208E32E473}" srcOrd="0" destOrd="0" presId="urn:microsoft.com/office/officeart/2005/8/layout/vList2"/>
    <dgm:cxn modelId="{B240A89A-E99C-46E2-9787-D17E74ABF656}" type="presOf" srcId="{CBBC2BD7-C63C-4414-8233-A742817D3D68}" destId="{A4DCCAFF-59F8-D44D-AD07-B0208E32E473}" srcOrd="0" destOrd="2" presId="urn:microsoft.com/office/officeart/2005/8/layout/vList2"/>
    <dgm:cxn modelId="{6849F7A4-500F-4C55-9FD6-0DF96165A9A8}" srcId="{1965611B-AD9A-4A1A-B285-622D02FB885D}" destId="{3DFEF3C9-C6C4-4BC3-89BF-147AF5269ECE}" srcOrd="0" destOrd="0" parTransId="{F31D4EFB-8B1B-444C-BCDB-3E88D1CBC2D7}" sibTransId="{45E486F6-48B9-4E96-B2E5-26F10670C9F9}"/>
    <dgm:cxn modelId="{33A5F8A5-5D5C-40C3-9963-C4351EDBE0B4}" srcId="{FC35B58A-3F69-4881-8766-EE189E0B4713}" destId="{4F089D3C-71FB-4C63-8689-26C373A6A1EB}" srcOrd="1" destOrd="0" parTransId="{F6761F9B-E582-4B64-9269-D10E15E66DF9}" sibTransId="{CC0CBE15-D3F3-4D14-B270-9ED61A2D7480}"/>
    <dgm:cxn modelId="{350053BA-615C-4A35-BFBC-E72480B8ECC1}" srcId="{4F089D3C-71FB-4C63-8689-26C373A6A1EB}" destId="{3327A98B-A92D-4287-9790-CFD5A267FBD9}" srcOrd="0" destOrd="0" parTransId="{763F2AD7-B278-4C88-AA89-D046E3784DFB}" sibTransId="{8F5CC726-B0AE-479E-B004-C7DB9545F9C0}"/>
    <dgm:cxn modelId="{6DC536BE-51A9-4CB1-81AB-ACAF48CA04E0}" srcId="{BD112656-A746-40A3-8E41-AE992FAA2F70}" destId="{ABE0FEDD-79D2-483D-8E70-6C69ECDA9A08}" srcOrd="1" destOrd="0" parTransId="{812139F2-FBC0-4CDB-87CA-A8F715DCCE35}" sibTransId="{FB76E2AD-71A3-4053-BAC7-A839536FBDCE}"/>
    <dgm:cxn modelId="{258C2CC0-9A0B-4970-A510-7D912BB4741B}" type="presOf" srcId="{ABE0FEDD-79D2-483D-8E70-6C69ECDA9A08}" destId="{A4DCCAFF-59F8-D44D-AD07-B0208E32E473}" srcOrd="0" destOrd="1" presId="urn:microsoft.com/office/officeart/2005/8/layout/vList2"/>
    <dgm:cxn modelId="{D368A3C2-A41F-4371-9916-569C1F11F7BF}" srcId="{BD112656-A746-40A3-8E41-AE992FAA2F70}" destId="{34BEBE0D-DC56-4E47-A2D4-9670BEDA4675}" srcOrd="0" destOrd="0" parTransId="{63D1F735-BFA9-4C0A-9EC9-B667EBFBD372}" sibTransId="{E3FD009E-AEFB-47A8-A7A7-A4BF02A86D56}"/>
    <dgm:cxn modelId="{A51036C5-512A-46E5-870B-9B88459F73CF}" type="presOf" srcId="{BD112656-A746-40A3-8E41-AE992FAA2F70}" destId="{16208B4B-DADC-D14E-A478-F6EFF9741464}" srcOrd="0" destOrd="0" presId="urn:microsoft.com/office/officeart/2005/8/layout/vList2"/>
    <dgm:cxn modelId="{29E452C6-683D-4CFB-A3F6-85684447497C}" type="presOf" srcId="{3327A98B-A92D-4287-9790-CFD5A267FBD9}" destId="{B1764620-37DA-9348-8126-4E937237BECD}" srcOrd="0" destOrd="0" presId="urn:microsoft.com/office/officeart/2005/8/layout/vList2"/>
    <dgm:cxn modelId="{0CBF32CA-9C15-42AE-B7E7-654F491E9DA3}" srcId="{1965611B-AD9A-4A1A-B285-622D02FB885D}" destId="{49B3667E-3D49-4F93-BD54-71B931F6046C}" srcOrd="4" destOrd="0" parTransId="{C941E237-25BC-458D-BB27-D1ADCB564D2B}" sibTransId="{0BB08148-C06B-4294-A741-4957C8FE18A0}"/>
    <dgm:cxn modelId="{C04B3BE2-06C9-4504-8F80-82436756635D}" type="presOf" srcId="{269D3A2A-46A0-4A3F-ACA2-FB1598D48018}" destId="{B1764620-37DA-9348-8126-4E937237BECD}" srcOrd="0" destOrd="1" presId="urn:microsoft.com/office/officeart/2005/8/layout/vList2"/>
    <dgm:cxn modelId="{2E7241F4-3172-4FCA-9EB4-6F0BDF4E1227}" type="presOf" srcId="{49B3667E-3D49-4F93-BD54-71B931F6046C}" destId="{740F3C3A-386E-D84F-B0A8-C2691414D454}" srcOrd="0" destOrd="4" presId="urn:microsoft.com/office/officeart/2005/8/layout/vList2"/>
    <dgm:cxn modelId="{F8D473E6-006C-402B-920E-BF70381C602D}" type="presParOf" srcId="{165475DE-CA67-7B48-917D-BDF77A667603}" destId="{16208B4B-DADC-D14E-A478-F6EFF9741464}" srcOrd="0" destOrd="0" presId="urn:microsoft.com/office/officeart/2005/8/layout/vList2"/>
    <dgm:cxn modelId="{11541358-F896-467B-9588-796C313B7FE5}" type="presParOf" srcId="{165475DE-CA67-7B48-917D-BDF77A667603}" destId="{A4DCCAFF-59F8-D44D-AD07-B0208E32E473}" srcOrd="1" destOrd="0" presId="urn:microsoft.com/office/officeart/2005/8/layout/vList2"/>
    <dgm:cxn modelId="{94F43132-AC38-4C94-B753-086BA99F48D4}" type="presParOf" srcId="{165475DE-CA67-7B48-917D-BDF77A667603}" destId="{19B9CC7D-024A-6A42-AE56-779B4C7B1580}" srcOrd="2" destOrd="0" presId="urn:microsoft.com/office/officeart/2005/8/layout/vList2"/>
    <dgm:cxn modelId="{2D4CA2BE-E8B4-4348-8E02-03C1B444E05C}" type="presParOf" srcId="{165475DE-CA67-7B48-917D-BDF77A667603}" destId="{B1764620-37DA-9348-8126-4E937237BECD}" srcOrd="3" destOrd="0" presId="urn:microsoft.com/office/officeart/2005/8/layout/vList2"/>
    <dgm:cxn modelId="{1260DB96-35C5-46FF-AE19-F580C6FC58EA}" type="presParOf" srcId="{165475DE-CA67-7B48-917D-BDF77A667603}" destId="{3DB1A4C0-F084-DC43-94B6-13A22A9CD286}" srcOrd="4" destOrd="0" presId="urn:microsoft.com/office/officeart/2005/8/layout/vList2"/>
    <dgm:cxn modelId="{B2EC5AE5-6D35-4FD4-AA2D-10018C86262D}" type="presParOf" srcId="{165475DE-CA67-7B48-917D-BDF77A667603}" destId="{740F3C3A-386E-D84F-B0A8-C2691414D45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E4668-022C-4D4B-B037-468F4531CC67}">
      <dsp:nvSpPr>
        <dsp:cNvPr id="0" name=""/>
        <dsp:cNvSpPr/>
      </dsp:nvSpPr>
      <dsp:spPr>
        <a:xfrm>
          <a:off x="47" y="41969"/>
          <a:ext cx="4552752" cy="662400"/>
        </a:xfrm>
        <a:prstGeom prst="rect">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altLang="pt-PT" sz="2300" kern="1200" dirty="0">
              <a:solidFill>
                <a:schemeClr val="bg1"/>
              </a:solidFill>
            </a:rPr>
            <a:t>Increase </a:t>
          </a:r>
        </a:p>
      </dsp:txBody>
      <dsp:txXfrm>
        <a:off x="47" y="41969"/>
        <a:ext cx="4552752" cy="662400"/>
      </dsp:txXfrm>
    </dsp:sp>
    <dsp:sp modelId="{01528D86-0F8D-4E0F-8EE3-C94493B6B6FE}">
      <dsp:nvSpPr>
        <dsp:cNvPr id="0" name=""/>
        <dsp:cNvSpPr/>
      </dsp:nvSpPr>
      <dsp:spPr>
        <a:xfrm>
          <a:off x="47" y="704369"/>
          <a:ext cx="4552752" cy="1615861"/>
        </a:xfrm>
        <a:prstGeom prst="rect">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altLang="pt-PT" sz="2300" kern="1200" dirty="0" err="1"/>
            <a:t>Achondroplasia</a:t>
          </a:r>
          <a:r>
            <a:rPr lang="en-US" altLang="pt-PT" sz="2300" kern="1200" dirty="0"/>
            <a:t> </a:t>
          </a:r>
          <a:endParaRPr lang="en-US" sz="2300" kern="1200" dirty="0"/>
        </a:p>
        <a:p>
          <a:pPr marL="228600" lvl="1" indent="-228600" algn="l" defTabSz="1022350">
            <a:lnSpc>
              <a:spcPct val="90000"/>
            </a:lnSpc>
            <a:spcBef>
              <a:spcPct val="0"/>
            </a:spcBef>
            <a:spcAft>
              <a:spcPct val="15000"/>
            </a:spcAft>
            <a:buChar char="•"/>
          </a:pPr>
          <a:r>
            <a:rPr lang="en-US" altLang="pt-PT" sz="2300" kern="1200" dirty="0"/>
            <a:t> Skeletal </a:t>
          </a:r>
          <a:r>
            <a:rPr lang="en-US" altLang="pt-PT" sz="2300" kern="1200" dirty="0" err="1"/>
            <a:t>dyspalsias</a:t>
          </a:r>
          <a:r>
            <a:rPr lang="en-US" altLang="pt-PT" sz="2300" kern="1200" dirty="0"/>
            <a:t> </a:t>
          </a:r>
        </a:p>
        <a:p>
          <a:pPr marL="228600" lvl="1" indent="-228600" algn="l" defTabSz="1022350">
            <a:lnSpc>
              <a:spcPct val="90000"/>
            </a:lnSpc>
            <a:spcBef>
              <a:spcPct val="0"/>
            </a:spcBef>
            <a:spcAft>
              <a:spcPct val="15000"/>
            </a:spcAft>
            <a:buChar char="•"/>
          </a:pPr>
          <a:r>
            <a:rPr lang="en-US" altLang="pt-PT" sz="2300" kern="1200" dirty="0"/>
            <a:t>untreated hypothyroidism </a:t>
          </a:r>
        </a:p>
      </dsp:txBody>
      <dsp:txXfrm>
        <a:off x="47" y="704369"/>
        <a:ext cx="4552752" cy="1615861"/>
      </dsp:txXfrm>
    </dsp:sp>
    <dsp:sp modelId="{7DF1F0AD-63C3-4C79-8D3A-EC148E455BC6}">
      <dsp:nvSpPr>
        <dsp:cNvPr id="0" name=""/>
        <dsp:cNvSpPr/>
      </dsp:nvSpPr>
      <dsp:spPr>
        <a:xfrm>
          <a:off x="5190185" y="41969"/>
          <a:ext cx="4552752" cy="662400"/>
        </a:xfrm>
        <a:prstGeom prst="rect">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Decreased </a:t>
          </a:r>
        </a:p>
      </dsp:txBody>
      <dsp:txXfrm>
        <a:off x="5190185" y="41969"/>
        <a:ext cx="4552752" cy="662400"/>
      </dsp:txXfrm>
    </dsp:sp>
    <dsp:sp modelId="{7FA44686-D0DD-4313-B421-F6D108A63BFD}">
      <dsp:nvSpPr>
        <dsp:cNvPr id="0" name=""/>
        <dsp:cNvSpPr/>
      </dsp:nvSpPr>
      <dsp:spPr>
        <a:xfrm>
          <a:off x="5190185" y="704369"/>
          <a:ext cx="4552752" cy="1615861"/>
        </a:xfrm>
        <a:prstGeom prst="rect">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altLang="pt-PT" sz="2300" kern="1200" dirty="0"/>
            <a:t>Short trunk (scoliosis) </a:t>
          </a:r>
          <a:endParaRPr lang="en-US" sz="2300" kern="1200" dirty="0"/>
        </a:p>
        <a:p>
          <a:pPr marL="228600" lvl="1" indent="-228600" algn="l" defTabSz="1022350">
            <a:lnSpc>
              <a:spcPct val="90000"/>
            </a:lnSpc>
            <a:spcBef>
              <a:spcPct val="0"/>
            </a:spcBef>
            <a:spcAft>
              <a:spcPct val="15000"/>
            </a:spcAft>
            <a:buChar char="•"/>
          </a:pPr>
          <a:r>
            <a:rPr lang="en-US" altLang="pt-PT" sz="2300" kern="1200" dirty="0"/>
            <a:t>Short neck (Turner syndrome) </a:t>
          </a:r>
        </a:p>
        <a:p>
          <a:pPr marL="228600" lvl="1" indent="-228600" algn="l" defTabSz="1022350">
            <a:lnSpc>
              <a:spcPct val="90000"/>
            </a:lnSpc>
            <a:spcBef>
              <a:spcPct val="0"/>
            </a:spcBef>
            <a:spcAft>
              <a:spcPct val="15000"/>
            </a:spcAft>
            <a:buChar char="•"/>
          </a:pPr>
          <a:r>
            <a:rPr lang="en-US" altLang="pt-PT" sz="2300" kern="1200" dirty="0"/>
            <a:t> </a:t>
          </a:r>
          <a:r>
            <a:rPr lang="en-US" altLang="pt-PT" sz="2300" kern="1200" dirty="0" err="1"/>
            <a:t>Arachnodactyly</a:t>
          </a:r>
          <a:r>
            <a:rPr lang="en-US" altLang="pt-PT" sz="2300" kern="1200" dirty="0"/>
            <a:t> (Marfan</a:t>
          </a:r>
          <a:r>
            <a:rPr lang="en-GB" altLang="pt-PT" sz="2300" kern="1200" dirty="0"/>
            <a:t>’s syndrome </a:t>
          </a:r>
          <a:r>
            <a:rPr lang="en-US" altLang="pt-PT" sz="2300" kern="1200" dirty="0"/>
            <a:t>)</a:t>
          </a:r>
          <a:endParaRPr lang="en-US" sz="2300" kern="1200" dirty="0"/>
        </a:p>
      </dsp:txBody>
      <dsp:txXfrm>
        <a:off x="5190185" y="704369"/>
        <a:ext cx="4552752" cy="1615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DA48F-CAAF-4125-AA81-38C8ABAD55A0}">
      <dsp:nvSpPr>
        <dsp:cNvPr id="0" name=""/>
        <dsp:cNvSpPr/>
      </dsp:nvSpPr>
      <dsp:spPr>
        <a:xfrm>
          <a:off x="8583273" y="2410200"/>
          <a:ext cx="91440" cy="448186"/>
        </a:xfrm>
        <a:custGeom>
          <a:avLst/>
          <a:gdLst/>
          <a:ahLst/>
          <a:cxnLst/>
          <a:rect l="0" t="0" r="0" b="0"/>
          <a:pathLst>
            <a:path>
              <a:moveTo>
                <a:pt x="45720" y="0"/>
              </a:moveTo>
              <a:lnTo>
                <a:pt x="45720" y="44818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38ED58-79A2-4681-84BB-5ECCA01C5FAE}">
      <dsp:nvSpPr>
        <dsp:cNvPr id="0" name=""/>
        <dsp:cNvSpPr/>
      </dsp:nvSpPr>
      <dsp:spPr>
        <a:xfrm>
          <a:off x="7052032" y="983453"/>
          <a:ext cx="1576960" cy="448186"/>
        </a:xfrm>
        <a:custGeom>
          <a:avLst/>
          <a:gdLst/>
          <a:ahLst/>
          <a:cxnLst/>
          <a:rect l="0" t="0" r="0" b="0"/>
          <a:pathLst>
            <a:path>
              <a:moveTo>
                <a:pt x="0" y="0"/>
              </a:moveTo>
              <a:lnTo>
                <a:pt x="0" y="305425"/>
              </a:lnTo>
              <a:lnTo>
                <a:pt x="1576960" y="305425"/>
              </a:lnTo>
              <a:lnTo>
                <a:pt x="1576960" y="44818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03B2BB-8E72-40A4-B56B-11366817D8D1}">
      <dsp:nvSpPr>
        <dsp:cNvPr id="0" name=""/>
        <dsp:cNvSpPr/>
      </dsp:nvSpPr>
      <dsp:spPr>
        <a:xfrm>
          <a:off x="7662156" y="5263694"/>
          <a:ext cx="91440" cy="448186"/>
        </a:xfrm>
        <a:custGeom>
          <a:avLst/>
          <a:gdLst/>
          <a:ahLst/>
          <a:cxnLst/>
          <a:rect l="0" t="0" r="0" b="0"/>
          <a:pathLst>
            <a:path>
              <a:moveTo>
                <a:pt x="45720" y="0"/>
              </a:moveTo>
              <a:lnTo>
                <a:pt x="45720" y="44818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063BB3-7AC8-47D7-BEEE-BD00F339B2AD}">
      <dsp:nvSpPr>
        <dsp:cNvPr id="0" name=""/>
        <dsp:cNvSpPr/>
      </dsp:nvSpPr>
      <dsp:spPr>
        <a:xfrm>
          <a:off x="5475072" y="3836947"/>
          <a:ext cx="2232804" cy="448186"/>
        </a:xfrm>
        <a:custGeom>
          <a:avLst/>
          <a:gdLst/>
          <a:ahLst/>
          <a:cxnLst/>
          <a:rect l="0" t="0" r="0" b="0"/>
          <a:pathLst>
            <a:path>
              <a:moveTo>
                <a:pt x="0" y="0"/>
              </a:moveTo>
              <a:lnTo>
                <a:pt x="0" y="305425"/>
              </a:lnTo>
              <a:lnTo>
                <a:pt x="2232804" y="305425"/>
              </a:lnTo>
              <a:lnTo>
                <a:pt x="2232804" y="44818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75329A-724C-4CE2-B8F1-24D5744DCDA8}">
      <dsp:nvSpPr>
        <dsp:cNvPr id="0" name=""/>
        <dsp:cNvSpPr/>
      </dsp:nvSpPr>
      <dsp:spPr>
        <a:xfrm>
          <a:off x="3175867" y="5263694"/>
          <a:ext cx="91440" cy="448186"/>
        </a:xfrm>
        <a:custGeom>
          <a:avLst/>
          <a:gdLst/>
          <a:ahLst/>
          <a:cxnLst/>
          <a:rect l="0" t="0" r="0" b="0"/>
          <a:pathLst>
            <a:path>
              <a:moveTo>
                <a:pt x="45720" y="0"/>
              </a:moveTo>
              <a:lnTo>
                <a:pt x="45720" y="44818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B4DD73-5FD5-4F60-9DB1-31CF60C1F3E2}">
      <dsp:nvSpPr>
        <dsp:cNvPr id="0" name=""/>
        <dsp:cNvSpPr/>
      </dsp:nvSpPr>
      <dsp:spPr>
        <a:xfrm>
          <a:off x="3221587" y="3836947"/>
          <a:ext cx="2253484" cy="448186"/>
        </a:xfrm>
        <a:custGeom>
          <a:avLst/>
          <a:gdLst/>
          <a:ahLst/>
          <a:cxnLst/>
          <a:rect l="0" t="0" r="0" b="0"/>
          <a:pathLst>
            <a:path>
              <a:moveTo>
                <a:pt x="2253484" y="0"/>
              </a:moveTo>
              <a:lnTo>
                <a:pt x="2253484" y="305425"/>
              </a:lnTo>
              <a:lnTo>
                <a:pt x="0" y="305425"/>
              </a:lnTo>
              <a:lnTo>
                <a:pt x="0" y="44818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4F1DDB-3AA3-4753-8845-3E9224A9948B}">
      <dsp:nvSpPr>
        <dsp:cNvPr id="0" name=""/>
        <dsp:cNvSpPr/>
      </dsp:nvSpPr>
      <dsp:spPr>
        <a:xfrm>
          <a:off x="5429352" y="2410200"/>
          <a:ext cx="91440" cy="448186"/>
        </a:xfrm>
        <a:custGeom>
          <a:avLst/>
          <a:gdLst/>
          <a:ahLst/>
          <a:cxnLst/>
          <a:rect l="0" t="0" r="0" b="0"/>
          <a:pathLst>
            <a:path>
              <a:moveTo>
                <a:pt x="45720" y="0"/>
              </a:moveTo>
              <a:lnTo>
                <a:pt x="45720" y="44818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D945E-264E-41AF-BC2F-F0B71A2B1F4A}">
      <dsp:nvSpPr>
        <dsp:cNvPr id="0" name=""/>
        <dsp:cNvSpPr/>
      </dsp:nvSpPr>
      <dsp:spPr>
        <a:xfrm>
          <a:off x="5475072" y="983453"/>
          <a:ext cx="1576960" cy="448186"/>
        </a:xfrm>
        <a:custGeom>
          <a:avLst/>
          <a:gdLst/>
          <a:ahLst/>
          <a:cxnLst/>
          <a:rect l="0" t="0" r="0" b="0"/>
          <a:pathLst>
            <a:path>
              <a:moveTo>
                <a:pt x="1576960" y="0"/>
              </a:moveTo>
              <a:lnTo>
                <a:pt x="1576960" y="305425"/>
              </a:lnTo>
              <a:lnTo>
                <a:pt x="0" y="305425"/>
              </a:lnTo>
              <a:lnTo>
                <a:pt x="0" y="44818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C84A8C-1321-496D-9879-D242553D40B3}">
      <dsp:nvSpPr>
        <dsp:cNvPr id="0" name=""/>
        <dsp:cNvSpPr/>
      </dsp:nvSpPr>
      <dsp:spPr>
        <a:xfrm>
          <a:off x="4999929" y="4892"/>
          <a:ext cx="4104207"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C253B5-9CDA-4BAC-973A-029A05BAC101}">
      <dsp:nvSpPr>
        <dsp:cNvPr id="0" name=""/>
        <dsp:cNvSpPr/>
      </dsp:nvSpPr>
      <dsp:spPr>
        <a:xfrm>
          <a:off x="5171155" y="167558"/>
          <a:ext cx="4104207"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en-US" sz="1800" kern="1200" dirty="0"/>
            <a:t> Calculate the height</a:t>
          </a:r>
        </a:p>
        <a:p>
          <a:pPr lvl="0" algn="ctr" defTabSz="355600" rtl="1">
            <a:lnSpc>
              <a:spcPct val="90000"/>
            </a:lnSpc>
            <a:spcBef>
              <a:spcPct val="0"/>
            </a:spcBef>
            <a:spcAft>
              <a:spcPct val="35000"/>
            </a:spcAft>
            <a:buNone/>
          </a:pPr>
          <a:endParaRPr lang="ar-JO" sz="1800" kern="1200" dirty="0">
            <a:solidFill>
              <a:srgbClr val="002060"/>
            </a:solidFill>
          </a:endParaRPr>
        </a:p>
      </dsp:txBody>
      <dsp:txXfrm>
        <a:off x="5199816" y="196219"/>
        <a:ext cx="4046885" cy="921238"/>
      </dsp:txXfrm>
    </dsp:sp>
    <dsp:sp modelId="{90FEFC29-C5CB-4CEC-B766-31D0B83BBBBE}">
      <dsp:nvSpPr>
        <dsp:cNvPr id="0" name=""/>
        <dsp:cNvSpPr/>
      </dsp:nvSpPr>
      <dsp:spPr>
        <a:xfrm>
          <a:off x="4541356" y="1431639"/>
          <a:ext cx="1867433"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A0B690-A000-4FE8-8BB9-E4B05FFD5F06}">
      <dsp:nvSpPr>
        <dsp:cNvPr id="0" name=""/>
        <dsp:cNvSpPr/>
      </dsp:nvSpPr>
      <dsp:spPr>
        <a:xfrm>
          <a:off x="4712582" y="1594305"/>
          <a:ext cx="1867433"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en-US" sz="1800" kern="1200" dirty="0"/>
            <a:t>Not Within Range</a:t>
          </a:r>
          <a:endParaRPr lang="ar-JO" sz="1800" kern="1200" dirty="0"/>
        </a:p>
      </dsp:txBody>
      <dsp:txXfrm>
        <a:off x="4741243" y="1622966"/>
        <a:ext cx="1810111" cy="921238"/>
      </dsp:txXfrm>
    </dsp:sp>
    <dsp:sp modelId="{0F73C585-7D69-424B-9C6F-2DBE27BBAB14}">
      <dsp:nvSpPr>
        <dsp:cNvPr id="0" name=""/>
        <dsp:cNvSpPr/>
      </dsp:nvSpPr>
      <dsp:spPr>
        <a:xfrm>
          <a:off x="4010143" y="2858386"/>
          <a:ext cx="2929857"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CDC80B-902B-469B-AE31-46E997C71DB2}">
      <dsp:nvSpPr>
        <dsp:cNvPr id="0" name=""/>
        <dsp:cNvSpPr/>
      </dsp:nvSpPr>
      <dsp:spPr>
        <a:xfrm>
          <a:off x="4181370" y="3021052"/>
          <a:ext cx="2929857"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en-US" sz="1800" kern="1200" dirty="0"/>
            <a:t>Watch GV</a:t>
          </a:r>
          <a:endParaRPr lang="ar-JO" sz="1800" kern="1200" dirty="0"/>
        </a:p>
      </dsp:txBody>
      <dsp:txXfrm>
        <a:off x="4210031" y="3049713"/>
        <a:ext cx="2872535" cy="921238"/>
      </dsp:txXfrm>
    </dsp:sp>
    <dsp:sp modelId="{5FCD443B-133E-41DD-8D5F-28D46CF5A23C}">
      <dsp:nvSpPr>
        <dsp:cNvPr id="0" name=""/>
        <dsp:cNvSpPr/>
      </dsp:nvSpPr>
      <dsp:spPr>
        <a:xfrm>
          <a:off x="1815642" y="4285133"/>
          <a:ext cx="2811890"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DE5463-6F84-4473-A2CE-FA8DBB6E6D9C}">
      <dsp:nvSpPr>
        <dsp:cNvPr id="0" name=""/>
        <dsp:cNvSpPr/>
      </dsp:nvSpPr>
      <dsp:spPr>
        <a:xfrm>
          <a:off x="1986868" y="4447799"/>
          <a:ext cx="2811890"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en-US" sz="1800" kern="1200" dirty="0"/>
            <a:t>Normal growth velocity</a:t>
          </a:r>
        </a:p>
        <a:p>
          <a:pPr lvl="0" algn="ctr" defTabSz="444500" rtl="1">
            <a:lnSpc>
              <a:spcPct val="90000"/>
            </a:lnSpc>
            <a:spcBef>
              <a:spcPct val="0"/>
            </a:spcBef>
            <a:spcAft>
              <a:spcPct val="35000"/>
            </a:spcAft>
            <a:buNone/>
          </a:pPr>
          <a:endParaRPr lang="ar-JO" sz="1800" kern="1200" dirty="0"/>
        </a:p>
      </dsp:txBody>
      <dsp:txXfrm>
        <a:off x="2015529" y="4476460"/>
        <a:ext cx="2754568" cy="921238"/>
      </dsp:txXfrm>
    </dsp:sp>
    <dsp:sp modelId="{9F9058D9-FFC1-4930-A609-DE1B64749B6E}">
      <dsp:nvSpPr>
        <dsp:cNvPr id="0" name=""/>
        <dsp:cNvSpPr/>
      </dsp:nvSpPr>
      <dsp:spPr>
        <a:xfrm>
          <a:off x="1542924" y="5711880"/>
          <a:ext cx="3357326"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2E3689-3FED-4871-B645-1565FB1B8F53}">
      <dsp:nvSpPr>
        <dsp:cNvPr id="0" name=""/>
        <dsp:cNvSpPr/>
      </dsp:nvSpPr>
      <dsp:spPr>
        <a:xfrm>
          <a:off x="1714150" y="5874546"/>
          <a:ext cx="3357326"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itchFamily="34" charset="0"/>
            <a:buNone/>
          </a:pPr>
          <a:endParaRPr lang="ar-JO" sz="1800" kern="1200" dirty="0"/>
        </a:p>
        <a:p>
          <a:pPr marL="0" lvl="0" indent="0" algn="ctr" defTabSz="800100">
            <a:lnSpc>
              <a:spcPct val="90000"/>
            </a:lnSpc>
            <a:spcBef>
              <a:spcPct val="0"/>
            </a:spcBef>
            <a:spcAft>
              <a:spcPct val="35000"/>
            </a:spcAft>
            <a:buFont typeface="Arial" pitchFamily="34" charset="0"/>
            <a:buNone/>
          </a:pPr>
          <a:r>
            <a:rPr lang="en-US" sz="1800" kern="1200" dirty="0"/>
            <a:t>Low birth weight </a:t>
          </a:r>
        </a:p>
        <a:p>
          <a:pPr marL="0" lvl="0" indent="0" algn="ctr" defTabSz="800100">
            <a:lnSpc>
              <a:spcPct val="90000"/>
            </a:lnSpc>
            <a:spcBef>
              <a:spcPct val="0"/>
            </a:spcBef>
            <a:spcAft>
              <a:spcPct val="35000"/>
            </a:spcAft>
            <a:buFont typeface="Arial" pitchFamily="34" charset="0"/>
            <a:buNone/>
          </a:pPr>
          <a:r>
            <a:rPr lang="en-US" sz="1800" kern="1200" dirty="0"/>
            <a:t>Growth delay </a:t>
          </a:r>
        </a:p>
        <a:p>
          <a:pPr marL="0" lvl="0" indent="0" algn="ctr" defTabSz="800100">
            <a:lnSpc>
              <a:spcPct val="90000"/>
            </a:lnSpc>
            <a:spcBef>
              <a:spcPct val="0"/>
            </a:spcBef>
            <a:spcAft>
              <a:spcPct val="35000"/>
            </a:spcAft>
            <a:buFont typeface="Arial" pitchFamily="34" charset="0"/>
            <a:buNone/>
          </a:pPr>
          <a:r>
            <a:rPr lang="en-US" sz="1800" kern="1200" dirty="0"/>
            <a:t>Idiopathic SS </a:t>
          </a:r>
        </a:p>
        <a:p>
          <a:pPr marL="0" lvl="0" indent="0" algn="ctr" defTabSz="800100" rtl="1">
            <a:lnSpc>
              <a:spcPct val="90000"/>
            </a:lnSpc>
            <a:spcBef>
              <a:spcPct val="0"/>
            </a:spcBef>
            <a:spcAft>
              <a:spcPct val="35000"/>
            </a:spcAft>
            <a:buNone/>
          </a:pPr>
          <a:endParaRPr lang="ar-JO" sz="1800" kern="1200" dirty="0"/>
        </a:p>
      </dsp:txBody>
      <dsp:txXfrm>
        <a:off x="1742811" y="5903207"/>
        <a:ext cx="3300004" cy="921238"/>
      </dsp:txXfrm>
    </dsp:sp>
    <dsp:sp modelId="{F86CF6BD-3ABE-4A2D-B280-D8639007B518}">
      <dsp:nvSpPr>
        <dsp:cNvPr id="0" name=""/>
        <dsp:cNvSpPr/>
      </dsp:nvSpPr>
      <dsp:spPr>
        <a:xfrm>
          <a:off x="6281250" y="4285133"/>
          <a:ext cx="2853252"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07C3A2-D622-4FA6-8184-5240E6DCB8E7}">
      <dsp:nvSpPr>
        <dsp:cNvPr id="0" name=""/>
        <dsp:cNvSpPr/>
      </dsp:nvSpPr>
      <dsp:spPr>
        <a:xfrm>
          <a:off x="6452477" y="4447799"/>
          <a:ext cx="2853252"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en-US" sz="1800" kern="1200" dirty="0"/>
            <a:t>Low growth velocity </a:t>
          </a:r>
          <a:endParaRPr lang="ar-JO" sz="1800" kern="1200" dirty="0"/>
        </a:p>
        <a:p>
          <a:pPr lvl="0" algn="ctr" defTabSz="444500" rtl="1">
            <a:lnSpc>
              <a:spcPct val="90000"/>
            </a:lnSpc>
            <a:spcBef>
              <a:spcPct val="0"/>
            </a:spcBef>
            <a:spcAft>
              <a:spcPct val="35000"/>
            </a:spcAft>
            <a:buNone/>
          </a:pPr>
          <a:endParaRPr lang="ar-JO" sz="1800" kern="1200" dirty="0"/>
        </a:p>
      </dsp:txBody>
      <dsp:txXfrm>
        <a:off x="6481138" y="4476460"/>
        <a:ext cx="2795930" cy="921238"/>
      </dsp:txXfrm>
    </dsp:sp>
    <dsp:sp modelId="{618B2162-30A8-43A8-872E-F29CE9EF5FBE}">
      <dsp:nvSpPr>
        <dsp:cNvPr id="0" name=""/>
        <dsp:cNvSpPr/>
      </dsp:nvSpPr>
      <dsp:spPr>
        <a:xfrm>
          <a:off x="5242704" y="5711880"/>
          <a:ext cx="4930344"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AFCE5-8A85-40D7-A8F8-F3A717E8E77C}">
      <dsp:nvSpPr>
        <dsp:cNvPr id="0" name=""/>
        <dsp:cNvSpPr/>
      </dsp:nvSpPr>
      <dsp:spPr>
        <a:xfrm>
          <a:off x="5413931" y="5874546"/>
          <a:ext cx="4930344"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itchFamily="34" charset="0"/>
            <a:buNone/>
          </a:pPr>
          <a:endParaRPr lang="en-US" sz="1800" kern="1200" dirty="0"/>
        </a:p>
        <a:p>
          <a:pPr marL="0" lvl="0" indent="0" algn="ctr" defTabSz="800100">
            <a:lnSpc>
              <a:spcPct val="90000"/>
            </a:lnSpc>
            <a:spcBef>
              <a:spcPct val="0"/>
            </a:spcBef>
            <a:spcAft>
              <a:spcPct val="35000"/>
            </a:spcAft>
            <a:buFont typeface="Arial" pitchFamily="34" charset="0"/>
            <a:buNone/>
          </a:pPr>
          <a:r>
            <a:rPr lang="en-US" sz="1800" kern="1200" dirty="0"/>
            <a:t>Chronic systemic disease</a:t>
          </a:r>
        </a:p>
        <a:p>
          <a:pPr marL="0" lvl="0" indent="0" algn="ctr" defTabSz="800100">
            <a:lnSpc>
              <a:spcPct val="90000"/>
            </a:lnSpc>
            <a:spcBef>
              <a:spcPct val="0"/>
            </a:spcBef>
            <a:spcAft>
              <a:spcPct val="35000"/>
            </a:spcAft>
            <a:buFont typeface="Arial" pitchFamily="34" charset="0"/>
            <a:buNone/>
          </a:pPr>
          <a:r>
            <a:rPr lang="en-US" sz="1800" kern="1200" dirty="0"/>
            <a:t> Endocrine disorder </a:t>
          </a:r>
        </a:p>
        <a:p>
          <a:pPr marL="0" lvl="0" indent="0" algn="ctr" defTabSz="800100">
            <a:lnSpc>
              <a:spcPct val="90000"/>
            </a:lnSpc>
            <a:spcBef>
              <a:spcPct val="0"/>
            </a:spcBef>
            <a:spcAft>
              <a:spcPct val="35000"/>
            </a:spcAft>
            <a:buFont typeface="Arial" pitchFamily="34" charset="0"/>
            <a:buNone/>
          </a:pPr>
          <a:r>
            <a:rPr lang="en-US" sz="1800" kern="1200" dirty="0"/>
            <a:t>Genetic, chromosomal Psychosocial </a:t>
          </a:r>
        </a:p>
        <a:p>
          <a:pPr marL="0" lvl="0" indent="0" algn="ctr" defTabSz="800100" rtl="1">
            <a:lnSpc>
              <a:spcPct val="90000"/>
            </a:lnSpc>
            <a:spcBef>
              <a:spcPct val="0"/>
            </a:spcBef>
            <a:spcAft>
              <a:spcPct val="35000"/>
            </a:spcAft>
            <a:buNone/>
          </a:pPr>
          <a:endParaRPr lang="ar-JO" sz="1800" kern="1200" dirty="0"/>
        </a:p>
      </dsp:txBody>
      <dsp:txXfrm>
        <a:off x="5442592" y="5903207"/>
        <a:ext cx="4873022" cy="921238"/>
      </dsp:txXfrm>
    </dsp:sp>
    <dsp:sp modelId="{ACEC50A9-976E-45FE-9847-DD214B671AB0}">
      <dsp:nvSpPr>
        <dsp:cNvPr id="0" name=""/>
        <dsp:cNvSpPr/>
      </dsp:nvSpPr>
      <dsp:spPr>
        <a:xfrm>
          <a:off x="7695276" y="1431639"/>
          <a:ext cx="1867433"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53B0FF-F314-489C-BF79-22A5FEF261E7}">
      <dsp:nvSpPr>
        <dsp:cNvPr id="0" name=""/>
        <dsp:cNvSpPr/>
      </dsp:nvSpPr>
      <dsp:spPr>
        <a:xfrm>
          <a:off x="7866503" y="1594305"/>
          <a:ext cx="1867433"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en-US" sz="1800" kern="1200" dirty="0"/>
            <a:t>Within Range </a:t>
          </a:r>
          <a:endParaRPr lang="ar-JO" sz="1800" kern="1200" dirty="0"/>
        </a:p>
      </dsp:txBody>
      <dsp:txXfrm>
        <a:off x="7895164" y="1622966"/>
        <a:ext cx="1810111" cy="921238"/>
      </dsp:txXfrm>
    </dsp:sp>
    <dsp:sp modelId="{F1EBE54B-574A-4566-B457-9BC4C3316A02}">
      <dsp:nvSpPr>
        <dsp:cNvPr id="0" name=""/>
        <dsp:cNvSpPr/>
      </dsp:nvSpPr>
      <dsp:spPr>
        <a:xfrm>
          <a:off x="7282454" y="2858386"/>
          <a:ext cx="2693076" cy="9785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9CA0A7-5F9B-44EF-B4DA-5CFFADE8947E}">
      <dsp:nvSpPr>
        <dsp:cNvPr id="0" name=""/>
        <dsp:cNvSpPr/>
      </dsp:nvSpPr>
      <dsp:spPr>
        <a:xfrm>
          <a:off x="7453681" y="3021052"/>
          <a:ext cx="2693076" cy="9785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en-US" sz="1800" kern="1200" dirty="0"/>
            <a:t>Observe – GV Normal</a:t>
          </a:r>
          <a:endParaRPr lang="ar-JO" sz="1800" kern="1200" dirty="0"/>
        </a:p>
      </dsp:txBody>
      <dsp:txXfrm>
        <a:off x="7482342" y="3049713"/>
        <a:ext cx="2635754" cy="921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F6739-5B73-F542-B01B-467646A1A919}">
      <dsp:nvSpPr>
        <dsp:cNvPr id="0" name=""/>
        <dsp:cNvSpPr/>
      </dsp:nvSpPr>
      <dsp:spPr>
        <a:xfrm>
          <a:off x="0" y="0"/>
          <a:ext cx="7200900"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BA080EF-CCC6-1C4F-81A7-5AF0CC46CCE8}">
      <dsp:nvSpPr>
        <dsp:cNvPr id="0" name=""/>
        <dsp:cNvSpPr/>
      </dsp:nvSpPr>
      <dsp:spPr>
        <a:xfrm>
          <a:off x="0" y="0"/>
          <a:ext cx="7200900" cy="358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1- Birth history
2- Nutritional history
3- Family history
4- Drugs (steroids)
5- Medical Hx (Chronic diseases)
6- Perinatal Hx
 7- Systemic review→ to exclude chronic infections and chronic illnesses</a:t>
          </a:r>
          <a:endParaRPr lang="en-US" sz="2500" kern="1200" dirty="0"/>
        </a:p>
      </dsp:txBody>
      <dsp:txXfrm>
        <a:off x="0" y="0"/>
        <a:ext cx="7200900" cy="3581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08B4B-DADC-D14E-A478-F6EFF9741464}">
      <dsp:nvSpPr>
        <dsp:cNvPr id="0" name=""/>
        <dsp:cNvSpPr/>
      </dsp:nvSpPr>
      <dsp:spPr>
        <a:xfrm>
          <a:off x="0" y="72359"/>
          <a:ext cx="7237440" cy="433485"/>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err="1"/>
            <a:t>Perinatal</a:t>
          </a:r>
          <a:r>
            <a:rPr lang="en-US" sz="1900" kern="1200" dirty="0"/>
            <a:t> </a:t>
          </a:r>
        </a:p>
      </dsp:txBody>
      <dsp:txXfrm>
        <a:off x="21161" y="93520"/>
        <a:ext cx="7195118" cy="391163"/>
      </dsp:txXfrm>
    </dsp:sp>
    <dsp:sp modelId="{A4DCCAFF-59F8-D44D-AD07-B0208E32E473}">
      <dsp:nvSpPr>
        <dsp:cNvPr id="0" name=""/>
        <dsp:cNvSpPr/>
      </dsp:nvSpPr>
      <dsp:spPr>
        <a:xfrm>
          <a:off x="0" y="505844"/>
          <a:ext cx="7237440" cy="1160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78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altLang="pt-PT" sz="1500" kern="1200" dirty="0"/>
            <a:t>Infections, placental insufficiency, poor nutrition, and medication side effect can impair fetal growth and development.</a:t>
          </a:r>
          <a:endParaRPr lang="en-US" sz="1500" kern="1200" dirty="0"/>
        </a:p>
        <a:p>
          <a:pPr marL="114300" lvl="1" indent="-114300" algn="l" defTabSz="666750">
            <a:lnSpc>
              <a:spcPct val="90000"/>
            </a:lnSpc>
            <a:spcBef>
              <a:spcPct val="0"/>
            </a:spcBef>
            <a:spcAft>
              <a:spcPct val="20000"/>
            </a:spcAft>
            <a:buChar char="•"/>
          </a:pPr>
          <a:r>
            <a:rPr lang="en-US" altLang="pt-PT" sz="1500" kern="1200"/>
            <a:t>birth measurements reflect intrauterine conditions.</a:t>
          </a:r>
          <a:endParaRPr lang="en-US" altLang="pt-PT" sz="1500" kern="1200" dirty="0"/>
        </a:p>
        <a:p>
          <a:pPr marL="114300" lvl="1" indent="-114300" algn="l" defTabSz="666750">
            <a:lnSpc>
              <a:spcPct val="90000"/>
            </a:lnSpc>
            <a:spcBef>
              <a:spcPct val="0"/>
            </a:spcBef>
            <a:spcAft>
              <a:spcPct val="20000"/>
            </a:spcAft>
            <a:buChar char="•"/>
          </a:pPr>
          <a:r>
            <a:rPr lang="en-US" altLang="pt-PT" sz="1500" kern="1200" dirty="0"/>
            <a:t>may point to specific pathologies</a:t>
          </a:r>
        </a:p>
        <a:p>
          <a:pPr marL="114300" lvl="1" indent="-114300" algn="l" defTabSz="666750">
            <a:lnSpc>
              <a:spcPct val="90000"/>
            </a:lnSpc>
            <a:spcBef>
              <a:spcPct val="0"/>
            </a:spcBef>
            <a:spcAft>
              <a:spcPct val="20000"/>
            </a:spcAft>
            <a:buChar char="•"/>
          </a:pPr>
          <a:r>
            <a:rPr lang="en-US" altLang="pt-PT" sz="1500" kern="1200" dirty="0"/>
            <a:t>(</a:t>
          </a:r>
          <a:r>
            <a:rPr lang="en-US" altLang="pt-PT" sz="1500" kern="1200" dirty="0" err="1"/>
            <a:t>hypopituitarism,hypothyroidism</a:t>
          </a:r>
          <a:r>
            <a:rPr lang="en-US" altLang="pt-PT" sz="1500" kern="1200" dirty="0"/>
            <a:t>)</a:t>
          </a:r>
        </a:p>
      </dsp:txBody>
      <dsp:txXfrm>
        <a:off x="0" y="505844"/>
        <a:ext cx="7237440" cy="1160235"/>
      </dsp:txXfrm>
    </dsp:sp>
    <dsp:sp modelId="{19B9CC7D-024A-6A42-AE56-779B4C7B1580}">
      <dsp:nvSpPr>
        <dsp:cNvPr id="0" name=""/>
        <dsp:cNvSpPr/>
      </dsp:nvSpPr>
      <dsp:spPr>
        <a:xfrm>
          <a:off x="0" y="1666079"/>
          <a:ext cx="7237440" cy="433485"/>
        </a:xfrm>
        <a:prstGeom prst="roundRect">
          <a:avLst/>
        </a:prstGeom>
        <a:gradFill rotWithShape="0">
          <a:gsLst>
            <a:gs pos="0">
              <a:schemeClr val="accent2">
                <a:hueOff val="-82826"/>
                <a:satOff val="-27168"/>
                <a:lumOff val="-9901"/>
                <a:alphaOff val="0"/>
                <a:tint val="94000"/>
                <a:satMod val="103000"/>
                <a:lumMod val="102000"/>
              </a:schemeClr>
            </a:gs>
            <a:gs pos="50000">
              <a:schemeClr val="accent2">
                <a:hueOff val="-82826"/>
                <a:satOff val="-27168"/>
                <a:lumOff val="-9901"/>
                <a:alphaOff val="0"/>
                <a:shade val="100000"/>
                <a:satMod val="110000"/>
                <a:lumMod val="100000"/>
              </a:schemeClr>
            </a:gs>
            <a:gs pos="100000">
              <a:schemeClr val="accent2">
                <a:hueOff val="-82826"/>
                <a:satOff val="-27168"/>
                <a:lumOff val="-9901"/>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Nutritional </a:t>
          </a:r>
        </a:p>
      </dsp:txBody>
      <dsp:txXfrm>
        <a:off x="21161" y="1687240"/>
        <a:ext cx="7195118" cy="391163"/>
      </dsp:txXfrm>
    </dsp:sp>
    <dsp:sp modelId="{B1764620-37DA-9348-8126-4E937237BECD}">
      <dsp:nvSpPr>
        <dsp:cNvPr id="0" name=""/>
        <dsp:cNvSpPr/>
      </dsp:nvSpPr>
      <dsp:spPr>
        <a:xfrm>
          <a:off x="0" y="2099564"/>
          <a:ext cx="7237440" cy="1337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78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altLang="pt-PT" sz="1500" kern="1200" dirty="0"/>
            <a:t>Malnutrition is the most common cause of poor growth </a:t>
          </a:r>
          <a:r>
            <a:rPr lang="en-GB" altLang="pt-PT" sz="1500" kern="1200" dirty="0"/>
            <a:t>world wide : a</a:t>
          </a:r>
          <a:r>
            <a:rPr lang="en-US" altLang="pt-PT" sz="1500" kern="1200" dirty="0"/>
            <a:t> detailed history of quality and quantity of nutrition is needed in the evaluation of abnormal growth</a:t>
          </a:r>
          <a:endParaRPr lang="en-US" sz="1500" kern="1200" dirty="0"/>
        </a:p>
        <a:p>
          <a:pPr marL="114300" lvl="1" indent="-114300" algn="l" defTabSz="666750">
            <a:lnSpc>
              <a:spcPct val="90000"/>
            </a:lnSpc>
            <a:spcBef>
              <a:spcPct val="0"/>
            </a:spcBef>
            <a:spcAft>
              <a:spcPct val="20000"/>
            </a:spcAft>
            <a:buChar char="•"/>
          </a:pPr>
          <a:r>
            <a:rPr lang="en-US" altLang="pt-PT" sz="1500" kern="1200" dirty="0"/>
            <a:t>a 24-hour food recall or three-day food diary  for evaluation. </a:t>
          </a:r>
        </a:p>
        <a:p>
          <a:pPr marL="114300" lvl="1" indent="-114300" algn="l" defTabSz="666750">
            <a:lnSpc>
              <a:spcPct val="90000"/>
            </a:lnSpc>
            <a:spcBef>
              <a:spcPct val="0"/>
            </a:spcBef>
            <a:spcAft>
              <a:spcPct val="20000"/>
            </a:spcAft>
            <a:buChar char="•"/>
          </a:pPr>
          <a:r>
            <a:rPr lang="en-US" altLang="pt-PT" sz="1500" kern="1200" dirty="0"/>
            <a:t>Ask about nutrition (problems with feeding, appetite, special diets or any other indication of inadequate nutrition)</a:t>
          </a:r>
        </a:p>
      </dsp:txBody>
      <dsp:txXfrm>
        <a:off x="0" y="2099564"/>
        <a:ext cx="7237440" cy="1337219"/>
      </dsp:txXfrm>
    </dsp:sp>
    <dsp:sp modelId="{3DB1A4C0-F084-DC43-94B6-13A22A9CD286}">
      <dsp:nvSpPr>
        <dsp:cNvPr id="0" name=""/>
        <dsp:cNvSpPr/>
      </dsp:nvSpPr>
      <dsp:spPr>
        <a:xfrm>
          <a:off x="0" y="3436784"/>
          <a:ext cx="7237440" cy="433485"/>
        </a:xfrm>
        <a:prstGeom prst="roundRect">
          <a:avLst/>
        </a:prstGeom>
        <a:gradFill rotWithShape="0">
          <a:gsLst>
            <a:gs pos="0">
              <a:schemeClr val="accent2">
                <a:hueOff val="-165653"/>
                <a:satOff val="-54335"/>
                <a:lumOff val="-19803"/>
                <a:alphaOff val="0"/>
                <a:tint val="94000"/>
                <a:satMod val="103000"/>
                <a:lumMod val="102000"/>
              </a:schemeClr>
            </a:gs>
            <a:gs pos="50000">
              <a:schemeClr val="accent2">
                <a:hueOff val="-165653"/>
                <a:satOff val="-54335"/>
                <a:lumOff val="-19803"/>
                <a:alphaOff val="0"/>
                <a:shade val="100000"/>
                <a:satMod val="110000"/>
                <a:lumMod val="100000"/>
              </a:schemeClr>
            </a:gs>
            <a:gs pos="100000">
              <a:schemeClr val="accent2">
                <a:hueOff val="-165653"/>
                <a:satOff val="-54335"/>
                <a:lumOff val="-19803"/>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Family </a:t>
          </a:r>
        </a:p>
      </dsp:txBody>
      <dsp:txXfrm>
        <a:off x="21161" y="3457945"/>
        <a:ext cx="7195118" cy="391163"/>
      </dsp:txXfrm>
    </dsp:sp>
    <dsp:sp modelId="{740F3C3A-386E-D84F-B0A8-C2691414D454}">
      <dsp:nvSpPr>
        <dsp:cNvPr id="0" name=""/>
        <dsp:cNvSpPr/>
      </dsp:nvSpPr>
      <dsp:spPr>
        <a:xfrm>
          <a:off x="0" y="3870269"/>
          <a:ext cx="7237440"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78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altLang="pt-PT" sz="1500" kern="1200" dirty="0"/>
            <a:t>Father's height and age during pubertal growth spurt</a:t>
          </a:r>
          <a:endParaRPr lang="en-US" sz="1500" kern="1200" dirty="0"/>
        </a:p>
        <a:p>
          <a:pPr marL="114300" lvl="1" indent="-114300" algn="l" defTabSz="666750">
            <a:lnSpc>
              <a:spcPct val="90000"/>
            </a:lnSpc>
            <a:spcBef>
              <a:spcPct val="0"/>
            </a:spcBef>
            <a:spcAft>
              <a:spcPct val="20000"/>
            </a:spcAft>
            <a:buChar char="•"/>
          </a:pPr>
          <a:r>
            <a:rPr lang="en-US" altLang="pt-PT" sz="1500" kern="1200"/>
            <a:t>mother's height and age at menarche</a:t>
          </a:r>
          <a:endParaRPr lang="en-US" altLang="pt-PT" sz="1500" kern="1200" dirty="0"/>
        </a:p>
        <a:p>
          <a:pPr marL="114300" lvl="1" indent="-114300" algn="l" defTabSz="666750">
            <a:lnSpc>
              <a:spcPct val="90000"/>
            </a:lnSpc>
            <a:spcBef>
              <a:spcPct val="0"/>
            </a:spcBef>
            <a:spcAft>
              <a:spcPct val="20000"/>
            </a:spcAft>
            <a:buChar char="•"/>
          </a:pPr>
          <a:r>
            <a:rPr lang="en-US" altLang="pt-PT" sz="1500" kern="1200"/>
            <a:t>heights of siblings</a:t>
          </a:r>
          <a:endParaRPr lang="en-US" altLang="pt-PT" sz="1500" kern="1200" dirty="0"/>
        </a:p>
        <a:p>
          <a:pPr marL="114300" lvl="1" indent="-114300" algn="l" defTabSz="666750">
            <a:lnSpc>
              <a:spcPct val="90000"/>
            </a:lnSpc>
            <a:spcBef>
              <a:spcPct val="0"/>
            </a:spcBef>
            <a:spcAft>
              <a:spcPct val="20000"/>
            </a:spcAft>
            <a:buChar char="•"/>
          </a:pPr>
          <a:r>
            <a:rPr lang="en-US" altLang="pt-PT" sz="1500" kern="1200"/>
            <a:t>medical conditions of family members. </a:t>
          </a:r>
          <a:endParaRPr lang="en-US" altLang="pt-PT" sz="1500" kern="1200" dirty="0"/>
        </a:p>
        <a:p>
          <a:pPr marL="114300" lvl="1" indent="-114300" algn="l" defTabSz="666750">
            <a:lnSpc>
              <a:spcPct val="90000"/>
            </a:lnSpc>
            <a:spcBef>
              <a:spcPct val="0"/>
            </a:spcBef>
            <a:spcAft>
              <a:spcPct val="20000"/>
            </a:spcAft>
            <a:buChar char="•"/>
          </a:pPr>
          <a:r>
            <a:rPr lang="en-US" altLang="pt-PT" sz="1500" kern="1200" dirty="0"/>
            <a:t>The heights of parents determine the heights of their children; most children also follow their parents</a:t>
          </a:r>
        </a:p>
      </dsp:txBody>
      <dsp:txXfrm>
        <a:off x="0" y="3870269"/>
        <a:ext cx="7237440" cy="1415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4FF81-8D81-4FC5-AF97-FF23FB9AAF4E}" type="datetimeFigureOut">
              <a:rPr lang="en-US" smtClean="0"/>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86827-6617-4B98-96A2-FFA79E0A3328}" type="slidenum">
              <a:rPr lang="en-US" smtClean="0"/>
              <a:t>‹#›</a:t>
            </a:fld>
            <a:endParaRPr lang="en-US"/>
          </a:p>
        </p:txBody>
      </p:sp>
    </p:spTree>
    <p:extLst>
      <p:ext uri="{BB962C8B-B14F-4D97-AF65-F5344CB8AC3E}">
        <p14:creationId xmlns:p14="http://schemas.microsoft.com/office/powerpoint/2010/main" val="312038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ptodate.com/contents/dexamethasone-drug-information?source=see_lin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fontAlgn="auto" hangingPunct="1">
              <a:spcAft>
                <a:spcPts val="0"/>
              </a:spcAft>
              <a:defRPr/>
            </a:pPr>
            <a:r>
              <a:rPr lang="en-US" sz="1200" dirty="0">
                <a:solidFill>
                  <a:schemeClr val="tx1">
                    <a:lumMod val="50000"/>
                    <a:lumOff val="50000"/>
                  </a:schemeClr>
                </a:solidFill>
              </a:rPr>
              <a:t> Insufficient nutrition tends to lead to short stature with a delayed pattern of growth. </a:t>
            </a:r>
          </a:p>
          <a:p>
            <a:pPr algn="l" rtl="0" eaLnBrk="1" fontAlgn="auto" hangingPunct="1">
              <a:spcAft>
                <a:spcPts val="0"/>
              </a:spcAft>
              <a:defRPr/>
            </a:pPr>
            <a:r>
              <a:rPr lang="en-US" sz="1200" dirty="0">
                <a:solidFill>
                  <a:schemeClr val="tx1">
                    <a:lumMod val="50000"/>
                    <a:lumOff val="50000"/>
                  </a:schemeClr>
                </a:solidFill>
              </a:rPr>
              <a:t>Under-nutrition can be isolated ( caused by inadequate food supply or self-imposed restriction, such as fear of obesity), or it may be a component of an underlying systemic disease that interferes with food intake or absorption, or increases energy needs. </a:t>
            </a:r>
          </a:p>
          <a:p>
            <a:endParaRPr lang="en-US" dirty="0"/>
          </a:p>
        </p:txBody>
      </p:sp>
      <p:sp>
        <p:nvSpPr>
          <p:cNvPr id="4" name="Slide Number Placeholder 3"/>
          <p:cNvSpPr>
            <a:spLocks noGrp="1"/>
          </p:cNvSpPr>
          <p:nvPr>
            <p:ph type="sldNum" sz="quarter" idx="10"/>
          </p:nvPr>
        </p:nvSpPr>
        <p:spPr/>
        <p:txBody>
          <a:bodyPr/>
          <a:lstStyle/>
          <a:p>
            <a:fld id="{0A24C36B-56BE-44F2-8382-D83C7F218518}" type="slidenum">
              <a:rPr lang="en-US" smtClean="0"/>
              <a:t>43</a:t>
            </a:fld>
            <a:endParaRPr lang="en-US"/>
          </a:p>
        </p:txBody>
      </p:sp>
    </p:spTree>
    <p:extLst>
      <p:ext uri="{BB962C8B-B14F-4D97-AF65-F5344CB8AC3E}">
        <p14:creationId xmlns:p14="http://schemas.microsoft.com/office/powerpoint/2010/main" val="172712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pt-PT" sz="1200" dirty="0"/>
              <a:t>They suppress growth through several different mechanisms, including interference with endogenous growth hormone secretion and action, bone formation, nitrogen retention, and collagen formation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Cushing syndrome is caused by excessive glucocorticoids and is characterized by the combination of weight gain and growth retardation, resulting in excessive weight-for-height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pt-PT" sz="1200" dirty="0"/>
              <a:t>The best tests to establish the diagnosis are a 24-hour urine collection for free cortisol (and </a:t>
            </a:r>
            <a:r>
              <a:rPr lang="en-US" altLang="pt-PT" sz="1200" dirty="0" err="1"/>
              <a:t>creatinine</a:t>
            </a:r>
            <a:r>
              <a:rPr lang="en-US" altLang="pt-PT" sz="1200" dirty="0"/>
              <a:t>), or a </a:t>
            </a:r>
            <a:r>
              <a:rPr lang="en-US" altLang="pt-PT" sz="1200" u="sng" dirty="0">
                <a:hlinkClick r:id="rId3"/>
              </a:rPr>
              <a:t>dexamethasone</a:t>
            </a:r>
            <a:r>
              <a:rPr lang="en-US" altLang="pt-PT" sz="1200" dirty="0"/>
              <a:t> suppression test. Measurements of serum cortisol are not reliable screening tests, unless performed late at night</a:t>
            </a:r>
            <a:endParaRPr lang="en-US" sz="1200" dirty="0"/>
          </a:p>
          <a:p>
            <a:endParaRPr lang="en-US" dirty="0"/>
          </a:p>
        </p:txBody>
      </p:sp>
      <p:sp>
        <p:nvSpPr>
          <p:cNvPr id="4" name="Slide Number Placeholder 3"/>
          <p:cNvSpPr>
            <a:spLocks noGrp="1"/>
          </p:cNvSpPr>
          <p:nvPr>
            <p:ph type="sldNum" sz="quarter" idx="10"/>
          </p:nvPr>
        </p:nvSpPr>
        <p:spPr/>
        <p:txBody>
          <a:bodyPr/>
          <a:lstStyle/>
          <a:p>
            <a:fld id="{0A24C36B-56BE-44F2-8382-D83C7F218518}" type="slidenum">
              <a:rPr lang="en-US" smtClean="0"/>
              <a:t>44</a:t>
            </a:fld>
            <a:endParaRPr lang="en-US"/>
          </a:p>
        </p:txBody>
      </p:sp>
    </p:spTree>
    <p:extLst>
      <p:ext uri="{BB962C8B-B14F-4D97-AF65-F5344CB8AC3E}">
        <p14:creationId xmlns:p14="http://schemas.microsoft.com/office/powerpoint/2010/main" val="194184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hangingPunct="1">
              <a:lnSpc>
                <a:spcPct val="80000"/>
              </a:lnSpc>
            </a:pPr>
            <a:r>
              <a:rPr lang="en-US" altLang="pt-PT" sz="1200" dirty="0"/>
              <a:t>The primary causes of growth failure in children with chronic kidney disease are disturbances of growth hormone metabolism and its main mediator, insulin-like growth factor-I (IGF-I). </a:t>
            </a:r>
          </a:p>
          <a:p>
            <a:pPr algn="l" rtl="0" eaLnBrk="1" hangingPunct="1">
              <a:lnSpc>
                <a:spcPct val="80000"/>
              </a:lnSpc>
            </a:pPr>
            <a:r>
              <a:rPr lang="en-US" altLang="pt-PT" sz="1200" dirty="0"/>
              <a:t>Other factors may include metabolic acidosis, uremia, poor nutrition secondary to dietary restrictions, anorexia of chronic illness, anemia, calcium and phosphorus imbalance, or use of high-dose glucocorticoids if used for treatment.</a:t>
            </a:r>
          </a:p>
          <a:p>
            <a:pPr algn="l" rtl="0" eaLnBrk="1" hangingPunct="1">
              <a:lnSpc>
                <a:spcPct val="80000"/>
              </a:lnSpc>
            </a:pPr>
            <a:r>
              <a:rPr lang="en-US" altLang="pt-PT" sz="1200" dirty="0"/>
              <a:t>Metabolic acidosis alone can also impair growth, as occurs in children with renal tubular acidosis. Alkali therapy may lead to maintenance of normal stature</a:t>
            </a:r>
          </a:p>
          <a:p>
            <a:endParaRPr lang="en-US" dirty="0"/>
          </a:p>
        </p:txBody>
      </p:sp>
      <p:sp>
        <p:nvSpPr>
          <p:cNvPr id="4" name="Slide Number Placeholder 3"/>
          <p:cNvSpPr>
            <a:spLocks noGrp="1"/>
          </p:cNvSpPr>
          <p:nvPr>
            <p:ph type="sldNum" sz="quarter" idx="10"/>
          </p:nvPr>
        </p:nvSpPr>
        <p:spPr/>
        <p:txBody>
          <a:bodyPr/>
          <a:lstStyle/>
          <a:p>
            <a:fld id="{0A24C36B-56BE-44F2-8382-D83C7F218518}" type="slidenum">
              <a:rPr lang="en-US" smtClean="0"/>
              <a:t>47</a:t>
            </a:fld>
            <a:endParaRPr lang="en-US"/>
          </a:p>
        </p:txBody>
      </p:sp>
    </p:spTree>
    <p:extLst>
      <p:ext uri="{BB962C8B-B14F-4D97-AF65-F5344CB8AC3E}">
        <p14:creationId xmlns:p14="http://schemas.microsoft.com/office/powerpoint/2010/main" val="3634534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fontAlgn="auto" hangingPunct="1">
              <a:spcAft>
                <a:spcPts val="0"/>
              </a:spcAft>
              <a:defRPr/>
            </a:pPr>
            <a:r>
              <a:rPr lang="en-US" sz="1200" dirty="0">
                <a:solidFill>
                  <a:schemeClr val="tx1">
                    <a:lumMod val="50000"/>
                    <a:lumOff val="50000"/>
                  </a:schemeClr>
                </a:solidFill>
              </a:rPr>
              <a:t>Late growth failure is common in children who received cranial radiotherapy because it can damage the hypothalamus and cause insufficiency of one or more hormones from the pituitary, including growth hormone, gonadotropins, and thyroid stimulating hormone (TSH) . </a:t>
            </a:r>
          </a:p>
          <a:p>
            <a:pPr algn="l" rtl="0" eaLnBrk="1" fontAlgn="auto" hangingPunct="1">
              <a:spcAft>
                <a:spcPts val="0"/>
              </a:spcAft>
              <a:defRPr/>
            </a:pPr>
            <a:r>
              <a:rPr lang="en-US" sz="1200" dirty="0">
                <a:solidFill>
                  <a:schemeClr val="tx1">
                    <a:lumMod val="50000"/>
                    <a:lumOff val="50000"/>
                  </a:schemeClr>
                </a:solidFill>
              </a:rPr>
              <a:t>In younger children, especially girls, cranial radiotherapy can cause precocious puberty and adult short stature. Primary hypothyroidism also can occur if the thyroid gland was in the radiation field. </a:t>
            </a:r>
          </a:p>
          <a:p>
            <a:pPr algn="l" rtl="0" eaLnBrk="1" fontAlgn="auto" hangingPunct="1">
              <a:spcAft>
                <a:spcPts val="0"/>
              </a:spcAft>
              <a:defRPr/>
            </a:pPr>
            <a:r>
              <a:rPr lang="en-US" sz="1200" dirty="0">
                <a:solidFill>
                  <a:schemeClr val="tx1">
                    <a:lumMod val="50000"/>
                    <a:lumOff val="50000"/>
                  </a:schemeClr>
                </a:solidFill>
              </a:rPr>
              <a:t>Spinal irradiation may result in slow growth of the spine with relative preservation of normal limb growth</a:t>
            </a:r>
          </a:p>
          <a:p>
            <a:endParaRPr lang="en-US" dirty="0"/>
          </a:p>
        </p:txBody>
      </p:sp>
      <p:sp>
        <p:nvSpPr>
          <p:cNvPr id="4" name="Slide Number Placeholder 3"/>
          <p:cNvSpPr>
            <a:spLocks noGrp="1"/>
          </p:cNvSpPr>
          <p:nvPr>
            <p:ph type="sldNum" sz="quarter" idx="10"/>
          </p:nvPr>
        </p:nvSpPr>
        <p:spPr/>
        <p:txBody>
          <a:bodyPr/>
          <a:lstStyle/>
          <a:p>
            <a:fld id="{0A24C36B-56BE-44F2-8382-D83C7F218518}" type="slidenum">
              <a:rPr lang="en-US" smtClean="0"/>
              <a:t>48</a:t>
            </a:fld>
            <a:endParaRPr lang="en-US"/>
          </a:p>
        </p:txBody>
      </p:sp>
    </p:spTree>
    <p:extLst>
      <p:ext uri="{BB962C8B-B14F-4D97-AF65-F5344CB8AC3E}">
        <p14:creationId xmlns:p14="http://schemas.microsoft.com/office/powerpoint/2010/main" val="181024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Exogenous sources of glucocorticoids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due to glucocorticoid therapy for asthma or inflammatory bowel disease) are a much more common cause of Cushing syndrome</a:t>
            </a:r>
            <a:endParaRPr lang="en-US" dirty="0"/>
          </a:p>
        </p:txBody>
      </p:sp>
      <p:sp>
        <p:nvSpPr>
          <p:cNvPr id="4" name="Slide Number Placeholder 3"/>
          <p:cNvSpPr>
            <a:spLocks noGrp="1"/>
          </p:cNvSpPr>
          <p:nvPr>
            <p:ph type="sldNum" sz="quarter" idx="10"/>
          </p:nvPr>
        </p:nvSpPr>
        <p:spPr/>
        <p:txBody>
          <a:bodyPr/>
          <a:lstStyle/>
          <a:p>
            <a:fld id="{F78682D6-FEBF-4E76-B1F7-4D6D13F006F0}"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1473055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Ttx</a:t>
            </a:r>
            <a:r>
              <a:rPr lang="en-US" dirty="0"/>
              <a:t> biosynthetic</a:t>
            </a:r>
            <a:r>
              <a:rPr lang="en-US" baseline="0" dirty="0"/>
              <a:t> IGF-1 before puberty</a:t>
            </a:r>
          </a:p>
          <a:p>
            <a:endParaRPr lang="en-US" dirty="0"/>
          </a:p>
        </p:txBody>
      </p:sp>
      <p:sp>
        <p:nvSpPr>
          <p:cNvPr id="4" name="Slide Number Placeholder 3"/>
          <p:cNvSpPr>
            <a:spLocks noGrp="1"/>
          </p:cNvSpPr>
          <p:nvPr>
            <p:ph type="sldNum" sz="quarter" idx="10"/>
          </p:nvPr>
        </p:nvSpPr>
        <p:spPr/>
        <p:txBody>
          <a:bodyPr/>
          <a:lstStyle/>
          <a:p>
            <a:fld id="{F78682D6-FEBF-4E76-B1F7-4D6D13F006F0}"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291587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26320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7"/>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91260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4396" y="624156"/>
            <a:ext cx="1987933"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1" y="624156"/>
            <a:ext cx="7632700"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2246367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1/31/24</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399548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295855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2"/>
            <a:ext cx="9612971" cy="2852737"/>
          </a:xfrm>
        </p:spPr>
        <p:txBody>
          <a:bodyPr anchor="b">
            <a:normAutofit/>
          </a:bodyPr>
          <a:lstStyle>
            <a:lvl1pPr algn="r">
              <a:defRPr sz="60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9" y="6453386"/>
            <a:ext cx="1622409" cy="404614"/>
          </a:xfrm>
        </p:spPr>
        <p:txBody>
          <a:bodyPr/>
          <a:lstStyle>
            <a:lvl1pPr>
              <a:defRPr>
                <a:solidFill>
                  <a:schemeClr val="tx2"/>
                </a:solidFill>
              </a:defRPr>
            </a:lvl1pPr>
          </a:lstStyle>
          <a:p>
            <a:fld id="{87DE6118-2437-4B30-8E3C-4D2BE6020583}" type="datetimeFigureOut">
              <a:rPr lang="en-US" dirty="0">
                <a:solidFill>
                  <a:srgbClr val="EFEDE3"/>
                </a:solidFill>
              </a:rPr>
              <a:pPr/>
              <a:t>1/31/24</a:t>
            </a:fld>
            <a:endParaRPr lang="en-US" dirty="0">
              <a:solidFill>
                <a:srgbClr val="EFEDE3"/>
              </a:solidFill>
            </a:endParaRPr>
          </a:p>
        </p:txBody>
      </p:sp>
      <p:sp>
        <p:nvSpPr>
          <p:cNvPr id="5" name="Footer Placeholder 4"/>
          <p:cNvSpPr>
            <a:spLocks noGrp="1"/>
          </p:cNvSpPr>
          <p:nvPr>
            <p:ph type="ftr" sz="quarter" idx="11"/>
          </p:nvPr>
        </p:nvSpPr>
        <p:spPr>
          <a:xfrm>
            <a:off x="2584313" y="6453386"/>
            <a:ext cx="7023377" cy="404614"/>
          </a:xfrm>
        </p:spPr>
        <p:txBody>
          <a:bodyPr/>
          <a:lstStyle>
            <a:lvl1pPr algn="ctr">
              <a:defRPr>
                <a:solidFill>
                  <a:schemeClr val="tx2"/>
                </a:solidFill>
              </a:defRPr>
            </a:lvl1pPr>
          </a:lstStyle>
          <a:p>
            <a:endParaRPr lang="en-US" dirty="0">
              <a:solidFill>
                <a:srgbClr val="EFEDE3"/>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solidFill>
                  <a:srgbClr val="EFEDE3"/>
                </a:solidFill>
              </a:rPr>
              <a:pPr/>
              <a:t>‹#›</a:t>
            </a:fld>
            <a:endParaRPr lang="en-US" dirty="0">
              <a:solidFill>
                <a:srgbClr val="EFEDE3"/>
              </a:solidFill>
            </a:endParaRPr>
          </a:p>
        </p:txBody>
      </p:sp>
      <p:sp>
        <p:nvSpPr>
          <p:cNvPr id="7" name="Freeform 6"/>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865065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6001"/>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6001"/>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6" name="Footer Placeholder 5"/>
          <p:cNvSpPr>
            <a:spLocks noGrp="1"/>
          </p:cNvSpPr>
          <p:nvPr>
            <p:ph type="ftr" sz="quarter" idx="11"/>
          </p:nvPr>
        </p:nvSpPr>
        <p:spPr/>
        <p:txBody>
          <a:bodyPr/>
          <a:lstStyle/>
          <a:p>
            <a:endParaRPr lang="en-US" dirty="0">
              <a:solidFill>
                <a:srgbClr val="191B0E"/>
              </a:solidFil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62642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230"/>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1371601" y="3305209"/>
            <a:ext cx="4447785"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3" y="2349754"/>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6525013" y="3305209"/>
            <a:ext cx="444778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8" name="Footer Placeholder 7"/>
          <p:cNvSpPr>
            <a:spLocks noGrp="1"/>
          </p:cNvSpPr>
          <p:nvPr>
            <p:ph type="ftr" sz="quarter" idx="11"/>
          </p:nvPr>
        </p:nvSpPr>
        <p:spPr/>
        <p:txBody>
          <a:bodyPr/>
          <a:lstStyle/>
          <a:p>
            <a:endParaRPr lang="en-US" dirty="0">
              <a:solidFill>
                <a:srgbClr val="191B0E"/>
              </a:solidFil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93312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4" name="Footer Placeholder 3"/>
          <p:cNvSpPr>
            <a:spLocks noGrp="1"/>
          </p:cNvSpPr>
          <p:nvPr>
            <p:ph type="ftr" sz="quarter" idx="11"/>
          </p:nvPr>
        </p:nvSpPr>
        <p:spPr/>
        <p:txBody>
          <a:bodyPr/>
          <a:lstStyle/>
          <a:p>
            <a:endParaRPr lang="en-US" dirty="0">
              <a:solidFill>
                <a:srgbClr val="191B0E"/>
              </a:solidFil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30905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3" name="Footer Placeholder 2"/>
          <p:cNvSpPr>
            <a:spLocks noGrp="1"/>
          </p:cNvSpPr>
          <p:nvPr>
            <p:ph type="ftr" sz="quarter" idx="11"/>
          </p:nvPr>
        </p:nvSpPr>
        <p:spPr/>
        <p:txBody>
          <a:bodyPr/>
          <a:lstStyle/>
          <a:p>
            <a:endParaRPr lang="en-US" dirty="0">
              <a:solidFill>
                <a:srgbClr val="191B0E"/>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53268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4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7237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4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2"/>
            <a:ext cx="665988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fld id="{87DE6118-2437-4B30-8E3C-4D2BE6020583}" type="datetimeFigureOut">
              <a:rPr lang="en-US" dirty="0">
                <a:solidFill>
                  <a:srgbClr val="191B0E"/>
                </a:solidFill>
              </a:rPr>
              <a:pPr/>
              <a:t>1/31/24</a:t>
            </a:fld>
            <a:endParaRPr lang="en-US" dirty="0">
              <a:solidFill>
                <a:srgbClr val="191B0E"/>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506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000" baseline="0">
                <a:solidFill>
                  <a:schemeClr val="tx2"/>
                </a:solidFill>
              </a:defRPr>
            </a:lvl1pPr>
          </a:lstStyle>
          <a:p>
            <a:pPr defTabSz="457200"/>
            <a:fld id="{87DE6118-2437-4B30-8E3C-4D2BE6020583}" type="datetimeFigureOut">
              <a:rPr lang="en-US" smtClean="0">
                <a:solidFill>
                  <a:srgbClr val="191B0E"/>
                </a:solidFill>
              </a:rPr>
              <a:pPr defTabSz="457200"/>
              <a:t>1/31/24</a:t>
            </a:fld>
            <a:endParaRPr lang="en-US" dirty="0">
              <a:solidFill>
                <a:srgbClr val="191B0E"/>
              </a:solidFill>
            </a:endParaRPr>
          </a:p>
        </p:txBody>
      </p:sp>
      <p:sp>
        <p:nvSpPr>
          <p:cNvPr id="5" name="Footer Placeholder 4"/>
          <p:cNvSpPr>
            <a:spLocks noGrp="1"/>
          </p:cNvSpPr>
          <p:nvPr>
            <p:ph type="ftr" sz="quarter" idx="3"/>
          </p:nvPr>
        </p:nvSpPr>
        <p:spPr>
          <a:xfrm>
            <a:off x="2893565" y="6453386"/>
            <a:ext cx="6280831" cy="404614"/>
          </a:xfrm>
          <a:prstGeom prst="rect">
            <a:avLst/>
          </a:prstGeom>
        </p:spPr>
        <p:txBody>
          <a:bodyPr vert="horz" lIns="91440" tIns="45720" rIns="91440" bIns="45720" rtlCol="0" anchor="ctr"/>
          <a:lstStyle>
            <a:lvl1pPr algn="l">
              <a:defRPr sz="1000" baseline="0">
                <a:solidFill>
                  <a:schemeClr val="tx2"/>
                </a:solidFill>
              </a:defRPr>
            </a:lvl1pPr>
          </a:lstStyle>
          <a:p>
            <a:pPr defTabSz="457200"/>
            <a:endParaRPr lang="en-US" dirty="0">
              <a:solidFill>
                <a:srgbClr val="191B0E"/>
              </a:solidFill>
            </a:endParaRPr>
          </a:p>
        </p:txBody>
      </p:sp>
      <p:sp>
        <p:nvSpPr>
          <p:cNvPr id="6" name="Slide Number Placeholder 5"/>
          <p:cNvSpPr>
            <a:spLocks noGrp="1"/>
          </p:cNvSpPr>
          <p:nvPr>
            <p:ph type="sldNum" sz="quarter" idx="4"/>
          </p:nvPr>
        </p:nvSpPr>
        <p:spPr>
          <a:xfrm>
            <a:off x="9472737" y="6453386"/>
            <a:ext cx="1596292" cy="404614"/>
          </a:xfrm>
          <a:prstGeom prst="rect">
            <a:avLst/>
          </a:prstGeom>
        </p:spPr>
        <p:txBody>
          <a:bodyPr vert="horz" lIns="91440" tIns="45720" rIns="91440" bIns="45720" rtlCol="0" anchor="ctr"/>
          <a:lstStyle>
            <a:lvl1pPr algn="r">
              <a:defRPr sz="1000" baseline="0">
                <a:solidFill>
                  <a:schemeClr val="tx2"/>
                </a:solidFill>
              </a:defRPr>
            </a:lvl1pPr>
          </a:lstStyle>
          <a:p>
            <a:pPr defTabSz="457200"/>
            <a:fld id="{69E57DC2-970A-4B3E-BB1C-7A09969E49DF}" type="slidenum">
              <a:rPr lang="en-US" smtClean="0">
                <a:solidFill>
                  <a:srgbClr val="191B0E"/>
                </a:solidFill>
              </a:rPr>
              <a:pPr defTabSz="457200"/>
              <a:t>‹#›</a:t>
            </a:fld>
            <a:endParaRPr lang="en-US" dirty="0">
              <a:solidFill>
                <a:srgbClr val="191B0E"/>
              </a:solidFill>
            </a:endParaRPr>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995694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6912">
          <p15:clr>
            <a:srgbClr val="F26B43"/>
          </p15:clr>
        </p15:guide>
        <p15:guide id="3" pos="936">
          <p15:clr>
            <a:srgbClr val="F26B43"/>
          </p15:clr>
        </p15:guide>
        <p15:guide id="4" pos="864">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uptodate.com/contents/dexamethasone-drug-information?source=see_lin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uptodate.com/contents/hydrocortisone-drug-information?source=see_link" TargetMode="External"/><Relationship Id="rId4" Type="http://schemas.openxmlformats.org/officeDocument/2006/relationships/hyperlink" Target="https://www.uptodate.com/contents/prednisone-drug-information?source=see_link"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uptodate.com/contents/dexamethasone-drug-information?source=see_lin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3" Type="http://schemas.openxmlformats.org/officeDocument/2006/relationships/hyperlink" Target="https://next.amboss.com/us/article/lg0vv2#Zeb975888cde4515672ab89a7a3068ab2" TargetMode="External"/><Relationship Id="rId2" Type="http://schemas.openxmlformats.org/officeDocument/2006/relationships/hyperlink" Target="https://next.amboss.com/us/article/kg0mv2#Z64a6dbd5de9c4e2c1563e5a5361d0d3c" TargetMode="External"/><Relationship Id="rId1" Type="http://schemas.openxmlformats.org/officeDocument/2006/relationships/slideLayout" Target="../slideLayouts/slideLayout2.xml"/><Relationship Id="rId4" Type="http://schemas.openxmlformats.org/officeDocument/2006/relationships/hyperlink" Target="https://next.amboss.com/us/article/lg0vv2#Z8071d4571cf24f39d58205731a4020c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AB37E899-1A26-449D-9A99-B8D7B9564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0824" y="685800"/>
            <a:ext cx="6176776" cy="1485900"/>
          </a:xfrm>
        </p:spPr>
        <p:txBody>
          <a:bodyPr vert="horz" lIns="91440" tIns="45720" rIns="91440" bIns="45720" rtlCol="0" anchor="t">
            <a:normAutofit/>
          </a:bodyPr>
          <a:lstStyle/>
          <a:p>
            <a:pPr defTabSz="914400">
              <a:lnSpc>
                <a:spcPct val="89000"/>
              </a:lnSpc>
            </a:pPr>
            <a:r>
              <a:rPr lang="en-US" dirty="0"/>
              <a:t>SHORT STATURE</a:t>
            </a:r>
            <a:br>
              <a:rPr lang="en-US" dirty="0"/>
            </a:br>
            <a:endParaRPr lang="en-US"/>
          </a:p>
        </p:txBody>
      </p:sp>
      <p:pic>
        <p:nvPicPr>
          <p:cNvPr id="6" name="Picture Placeholder 5">
            <a:extLst>
              <a:ext uri="{FF2B5EF4-FFF2-40B4-BE49-F238E27FC236}">
                <a16:creationId xmlns:a16="http://schemas.microsoft.com/office/drawing/2014/main" id="{17CA4022-CF04-1A6F-BFB0-5ED2FBD1030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446" r="16447"/>
          <a:stretch/>
        </p:blipFill>
        <p:spPr>
          <a:xfrm>
            <a:off x="-1" y="10"/>
            <a:ext cx="4602146" cy="6857990"/>
          </a:xfrm>
          <a:prstGeom prst="rect">
            <a:avLst/>
          </a:prstGeom>
        </p:spPr>
      </p:pic>
      <p:sp>
        <p:nvSpPr>
          <p:cNvPr id="25" name="Rectangle 24">
            <a:extLst>
              <a:ext uri="{FF2B5EF4-FFF2-40B4-BE49-F238E27FC236}">
                <a16:creationId xmlns:a16="http://schemas.microsoft.com/office/drawing/2014/main" id="{A9023BA4-63D6-4B04-BC2C-6D126A23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 Placeholder 6"/>
          <p:cNvSpPr>
            <a:spLocks noGrp="1"/>
          </p:cNvSpPr>
          <p:nvPr>
            <p:ph type="body" sz="half" idx="2"/>
          </p:nvPr>
        </p:nvSpPr>
        <p:spPr>
          <a:xfrm>
            <a:off x="5100824" y="2286000"/>
            <a:ext cx="6176776" cy="3581400"/>
          </a:xfrm>
        </p:spPr>
        <p:txBody>
          <a:bodyPr vert="horz" lIns="91440" tIns="45720" rIns="91440" bIns="45720" rtlCol="0">
            <a:normAutofit/>
          </a:bodyPr>
          <a:lstStyle/>
          <a:p>
            <a:pPr marL="384048" indent="-384048" defTabSz="914400">
              <a:lnSpc>
                <a:spcPct val="94000"/>
              </a:lnSpc>
              <a:spcAft>
                <a:spcPts val="200"/>
              </a:spcAft>
            </a:pPr>
            <a:r>
              <a:rPr lang="en-US" dirty="0"/>
              <a:t>SUPERVISED BY:</a:t>
            </a:r>
            <a:endParaRPr lang="en-US"/>
          </a:p>
          <a:p>
            <a:pPr marL="384048" indent="-384048" defTabSz="914400">
              <a:lnSpc>
                <a:spcPct val="94000"/>
              </a:lnSpc>
              <a:spcAft>
                <a:spcPts val="200"/>
              </a:spcAft>
            </a:pPr>
            <a:r>
              <a:rPr lang="en-US" dirty="0"/>
              <a:t>DOCTOR RANDA ALQAISI</a:t>
            </a:r>
          </a:p>
          <a:p>
            <a:pPr marL="384048" indent="-384048" defTabSz="914400">
              <a:lnSpc>
                <a:spcPct val="94000"/>
              </a:lnSpc>
              <a:spcAft>
                <a:spcPts val="200"/>
              </a:spcAft>
            </a:pPr>
            <a:endParaRPr lang="en-US" dirty="0"/>
          </a:p>
          <a:p>
            <a:pPr marL="384048" indent="-384048" defTabSz="914400">
              <a:lnSpc>
                <a:spcPct val="94000"/>
              </a:lnSpc>
              <a:spcAft>
                <a:spcPts val="200"/>
              </a:spcAft>
            </a:pPr>
            <a:r>
              <a:rPr lang="en-US" dirty="0"/>
              <a:t>PRESENTED BY:</a:t>
            </a:r>
            <a:endParaRPr lang="en-US"/>
          </a:p>
          <a:p>
            <a:pPr marL="384048" indent="-384048" defTabSz="914400">
              <a:lnSpc>
                <a:spcPct val="94000"/>
              </a:lnSpc>
              <a:spcAft>
                <a:spcPts val="200"/>
              </a:spcAft>
            </a:pPr>
            <a:r>
              <a:rPr lang="en-US" dirty="0"/>
              <a:t>WALAA MAHARMAH</a:t>
            </a:r>
          </a:p>
          <a:p>
            <a:pPr marL="384048" indent="-384048" defTabSz="914400">
              <a:lnSpc>
                <a:spcPct val="94000"/>
              </a:lnSpc>
              <a:spcAft>
                <a:spcPts val="200"/>
              </a:spcAft>
            </a:pPr>
            <a:r>
              <a:rPr lang="en-US" dirty="0"/>
              <a:t>YOUSEF </a:t>
            </a:r>
            <a:r>
              <a:rPr lang="en-US"/>
              <a:t>HIJAZEEN</a:t>
            </a:r>
            <a:endParaRPr lang="en-US" dirty="0"/>
          </a:p>
          <a:p>
            <a:pPr marL="384048" indent="-384048" defTabSz="914400">
              <a:lnSpc>
                <a:spcPct val="94000"/>
              </a:lnSpc>
              <a:spcAft>
                <a:spcPts val="200"/>
              </a:spcAft>
            </a:pPr>
            <a:r>
              <a:rPr lang="en-US" dirty="0"/>
              <a:t>MOUTAZ </a:t>
            </a:r>
            <a:r>
              <a:rPr lang="en-US"/>
              <a:t>DAHAMSHEH</a:t>
            </a:r>
          </a:p>
          <a:p>
            <a:pPr marL="384048" indent="-384048" defTabSz="914400">
              <a:lnSpc>
                <a:spcPct val="94000"/>
              </a:lnSpc>
              <a:spcAft>
                <a:spcPts val="200"/>
              </a:spcAft>
            </a:pPr>
            <a:r>
              <a:rPr lang="en-US" dirty="0"/>
              <a:t>SAJA </a:t>
            </a:r>
            <a:r>
              <a:rPr lang="en-US"/>
              <a:t>ABUISSA</a:t>
            </a:r>
            <a:r>
              <a:rPr lang="en-US" dirty="0"/>
              <a:t> </a:t>
            </a:r>
          </a:p>
          <a:p>
            <a:pPr marL="384048" indent="-384048" defTabSz="914400">
              <a:lnSpc>
                <a:spcPct val="94000"/>
              </a:lnSpc>
              <a:spcAft>
                <a:spcPts val="200"/>
              </a:spcAft>
            </a:pPr>
            <a:endParaRPr lang="en-US" dirty="0"/>
          </a:p>
        </p:txBody>
      </p:sp>
    </p:spTree>
    <p:extLst>
      <p:ext uri="{BB962C8B-B14F-4D97-AF65-F5344CB8AC3E}">
        <p14:creationId xmlns:p14="http://schemas.microsoft.com/office/powerpoint/2010/main" val="220743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مستطيل 1">
            <a:extLst>
              <a:ext uri="{FF2B5EF4-FFF2-40B4-BE49-F238E27FC236}">
                <a16:creationId xmlns:a16="http://schemas.microsoft.com/office/drawing/2014/main" id="{5A9F2EED-9890-465A-B493-A3ED0823DC55}"/>
              </a:ext>
            </a:extLst>
          </p:cNvPr>
          <p:cNvSpPr>
            <a:spLocks noChangeArrowheads="1"/>
          </p:cNvSpPr>
          <p:nvPr/>
        </p:nvSpPr>
        <p:spPr bwMode="auto">
          <a:xfrm>
            <a:off x="867624" y="381000"/>
            <a:ext cx="505007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fontAlgn="base" hangingPunct="1">
              <a:spcBef>
                <a:spcPct val="0"/>
              </a:spcBef>
              <a:spcAft>
                <a:spcPct val="0"/>
              </a:spcAft>
              <a:defRPr/>
            </a:pPr>
            <a:r>
              <a:rPr lang="en-US" altLang="pt-PT" sz="2000" b="1" dirty="0">
                <a:solidFill>
                  <a:schemeClr val="bg2">
                    <a:lumMod val="25000"/>
                  </a:schemeClr>
                </a:solidFill>
              </a:rPr>
              <a:t>How to measure upper and lower segments? </a:t>
            </a:r>
          </a:p>
          <a:p>
            <a:pPr rtl="1" eaLnBrk="1" fontAlgn="base" hangingPunct="1">
              <a:spcBef>
                <a:spcPct val="0"/>
              </a:spcBef>
              <a:spcAft>
                <a:spcPct val="0"/>
              </a:spcAft>
              <a:defRPr/>
            </a:pPr>
            <a:endParaRPr lang="en-US" altLang="pt-PT" dirty="0">
              <a:solidFill>
                <a:prstClr val="black"/>
              </a:solidFill>
            </a:endParaRPr>
          </a:p>
          <a:p>
            <a:pPr rtl="1" eaLnBrk="1" fontAlgn="base" hangingPunct="1">
              <a:spcBef>
                <a:spcPct val="0"/>
              </a:spcBef>
              <a:spcAft>
                <a:spcPct val="0"/>
              </a:spcAft>
              <a:defRPr/>
            </a:pPr>
            <a:r>
              <a:rPr lang="en-US" altLang="pt-PT" dirty="0">
                <a:solidFill>
                  <a:prstClr val="black"/>
                </a:solidFill>
              </a:rPr>
              <a:t>You should measure the upper segment( US ) then by using the total height you will obtain LS. Upper segment is the sitting height.</a:t>
            </a:r>
            <a:endParaRPr lang="ar-JO" altLang="pt-PT" dirty="0">
              <a:solidFill>
                <a:prstClr val="black"/>
              </a:solidFill>
            </a:endParaRPr>
          </a:p>
        </p:txBody>
      </p:sp>
      <p:pic>
        <p:nvPicPr>
          <p:cNvPr id="87043" name="Picture 2" descr="C:\Users\Mr.Computer\Desktop\5653.PNG">
            <a:extLst>
              <a:ext uri="{FF2B5EF4-FFF2-40B4-BE49-F238E27FC236}">
                <a16:creationId xmlns:a16="http://schemas.microsoft.com/office/drawing/2014/main" id="{6315E052-F604-4068-AA9A-15BDC67097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4176" y="0"/>
            <a:ext cx="39338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val="2389597407"/>
              </p:ext>
            </p:extLst>
          </p:nvPr>
        </p:nvGraphicFramePr>
        <p:xfrm>
          <a:off x="1137313" y="4114800"/>
          <a:ext cx="9742986" cy="236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781300" y="3222129"/>
            <a:ext cx="6629399" cy="523220"/>
          </a:xfrm>
          <a:prstGeom prst="rect">
            <a:avLst/>
          </a:prstGeom>
        </p:spPr>
        <p:txBody>
          <a:bodyPr wrap="square">
            <a:spAutoFit/>
          </a:bodyPr>
          <a:lstStyle/>
          <a:p>
            <a:pPr rtl="1" fontAlgn="base">
              <a:spcBef>
                <a:spcPct val="0"/>
              </a:spcBef>
              <a:spcAft>
                <a:spcPct val="0"/>
              </a:spcAft>
              <a:defRPr/>
            </a:pPr>
            <a:r>
              <a:rPr lang="en-US" altLang="pt-PT" sz="2800" dirty="0">
                <a:solidFill>
                  <a:schemeClr val="bg2">
                    <a:lumMod val="25000"/>
                  </a:schemeClr>
                </a:solidFill>
                <a:latin typeface="Arial" panose="020B0604020202020204" pitchFamily="34" charset="0"/>
                <a:cs typeface="Arial" panose="020B0604020202020204" pitchFamily="34" charset="0"/>
              </a:rPr>
              <a:t>Upper segment: Lower segment ratio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for arm span equals height">
            <a:extLst>
              <a:ext uri="{FF2B5EF4-FFF2-40B4-BE49-F238E27FC236}">
                <a16:creationId xmlns:a16="http://schemas.microsoft.com/office/drawing/2014/main" id="{288B9A10-B436-454B-85F6-0695B1ED76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143000"/>
            <a:ext cx="85725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normAutofit/>
          </a:bodyPr>
          <a:lstStyle/>
          <a:p>
            <a:pPr algn="ctr" rtl="0"/>
            <a:r>
              <a:rPr lang="en-GB" b="1" u="sng" dirty="0">
                <a:latin typeface="+mn-lt"/>
              </a:rPr>
              <a:t>5- </a:t>
            </a:r>
            <a:r>
              <a:rPr b="1" u="sng" dirty="0">
                <a:latin typeface="+mn-lt"/>
              </a:rPr>
              <a:t>Mid- parental height </a:t>
            </a:r>
            <a:endParaRPr lang="ar-JO" b="1" u="sng" dirty="0">
              <a:latin typeface="+mn-lt"/>
            </a:endParaRPr>
          </a:p>
        </p:txBody>
      </p:sp>
      <p:sp>
        <p:nvSpPr>
          <p:cNvPr id="2" name="عنصر نائب للمحتوى 1"/>
          <p:cNvSpPr>
            <a:spLocks noGrp="1"/>
          </p:cNvSpPr>
          <p:nvPr>
            <p:ph idx="1"/>
          </p:nvPr>
        </p:nvSpPr>
        <p:spPr>
          <a:xfrm>
            <a:off x="1666860" y="3323062"/>
            <a:ext cx="8858280" cy="4477807"/>
          </a:xfrm>
        </p:spPr>
        <p:txBody>
          <a:bodyPr>
            <a:normAutofit/>
          </a:bodyPr>
          <a:lstStyle/>
          <a:p>
            <a:pPr algn="l" rtl="0">
              <a:buFont typeface="Wingdings" pitchFamily="2" charset="2"/>
              <a:buChar char="ü"/>
            </a:pPr>
            <a:r>
              <a:rPr lang="en-US" sz="2400" dirty="0"/>
              <a:t>Mid parental height for </a:t>
            </a:r>
            <a:r>
              <a:rPr lang="en-US" sz="2400" dirty="0">
                <a:solidFill>
                  <a:srgbClr val="FF0000"/>
                </a:solidFill>
              </a:rPr>
              <a:t>boys</a:t>
            </a:r>
            <a:r>
              <a:rPr lang="en-US" sz="2400" dirty="0"/>
              <a:t>=</a:t>
            </a:r>
          </a:p>
          <a:p>
            <a:pPr marL="0" indent="0" algn="l" rtl="0">
              <a:buNone/>
            </a:pPr>
            <a:r>
              <a:rPr lang="en-US" sz="2400" dirty="0"/>
              <a:t>          (mother’s height + father’s height </a:t>
            </a:r>
            <a:r>
              <a:rPr lang="en-GB" sz="2400" b="1" dirty="0"/>
              <a:t>+13</a:t>
            </a:r>
            <a:r>
              <a:rPr lang="en-GB" sz="2400" dirty="0"/>
              <a:t>) / 2.</a:t>
            </a:r>
            <a:endParaRPr lang="en-US" sz="2400" dirty="0"/>
          </a:p>
          <a:p>
            <a:pPr algn="l" rtl="0">
              <a:buFont typeface="Wingdings" pitchFamily="2" charset="2"/>
              <a:buChar char="ü"/>
            </a:pPr>
            <a:endParaRPr lang="en-US" sz="2400" dirty="0"/>
          </a:p>
          <a:p>
            <a:pPr algn="l" rtl="0">
              <a:buFont typeface="Wingdings" pitchFamily="2" charset="2"/>
              <a:buChar char="ü"/>
            </a:pPr>
            <a:r>
              <a:rPr lang="en-US" sz="2400" dirty="0"/>
              <a:t>Mid parental height for </a:t>
            </a:r>
            <a:r>
              <a:rPr lang="en-US" sz="2400" dirty="0">
                <a:solidFill>
                  <a:srgbClr val="FF0000"/>
                </a:solidFill>
              </a:rPr>
              <a:t>girls</a:t>
            </a:r>
            <a:r>
              <a:rPr lang="en-US" sz="2400" dirty="0"/>
              <a:t>=</a:t>
            </a:r>
          </a:p>
          <a:p>
            <a:pPr marL="0" indent="0" algn="l" rtl="0">
              <a:buNone/>
            </a:pPr>
            <a:r>
              <a:rPr lang="en-US" sz="2400" dirty="0"/>
              <a:t>         (mother’s height + father’s height </a:t>
            </a:r>
            <a:r>
              <a:rPr lang="en-GB" sz="2400" b="1" dirty="0"/>
              <a:t>-13</a:t>
            </a:r>
            <a:r>
              <a:rPr lang="en-GB" sz="2400" dirty="0"/>
              <a:t>)/2.</a:t>
            </a:r>
            <a:endParaRPr lang="ar-JO" sz="2400" dirty="0"/>
          </a:p>
        </p:txBody>
      </p:sp>
      <p:sp>
        <p:nvSpPr>
          <p:cNvPr id="5" name="TextBox 4">
            <a:extLst>
              <a:ext uri="{FF2B5EF4-FFF2-40B4-BE49-F238E27FC236}">
                <a16:creationId xmlns:a16="http://schemas.microsoft.com/office/drawing/2014/main" id="{4F682015-38EF-9E6D-5A99-63C1B4C5C128}"/>
              </a:ext>
            </a:extLst>
          </p:cNvPr>
          <p:cNvSpPr txBox="1"/>
          <p:nvPr/>
        </p:nvSpPr>
        <p:spPr>
          <a:xfrm>
            <a:off x="2221880" y="1532848"/>
            <a:ext cx="6094140" cy="1569660"/>
          </a:xfrm>
          <a:prstGeom prst="rect">
            <a:avLst/>
          </a:prstGeom>
          <a:noFill/>
        </p:spPr>
        <p:txBody>
          <a:bodyPr wrap="square">
            <a:spAutoFit/>
          </a:bodyPr>
          <a:lstStyle/>
          <a:p>
            <a:pPr marL="285750" indent="-285750">
              <a:buFont typeface="Wingdings" panose="05000000000000000000" pitchFamily="2" charset="2"/>
              <a:buChar char="q"/>
            </a:pPr>
            <a:r>
              <a:rPr lang="en-US" sz="2400"/>
              <a:t>Comparison with child’s own genetic potential.</a:t>
            </a:r>
          </a:p>
          <a:p>
            <a:pPr marL="285750" indent="-285750">
              <a:buFont typeface="Wingdings" panose="05000000000000000000" pitchFamily="2" charset="2"/>
              <a:buChar char="q"/>
            </a:pPr>
            <a:r>
              <a:rPr lang="en-US" sz="2400"/>
              <a:t>Then plot the result on Growth Chart at Age 20 to form Family chart ±</a:t>
            </a:r>
            <a:r>
              <a:rPr lang="en-GB" sz="2400"/>
              <a:t>8.5cm.</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3522372" cy="5805152"/>
          </a:xfrm>
        </p:spPr>
        <p:txBody>
          <a:bodyPr>
            <a:normAutofit/>
          </a:bodyPr>
          <a:lstStyle/>
          <a:p>
            <a:r>
              <a:rPr lang="en-US" sz="3200" dirty="0"/>
              <a:t>3 years old girl</a:t>
            </a:r>
            <a:br>
              <a:rPr lang="en-US" sz="3200" dirty="0"/>
            </a:br>
            <a:r>
              <a:rPr lang="en-US" sz="3200" dirty="0" err="1"/>
              <a:t>ht</a:t>
            </a:r>
            <a:r>
              <a:rPr lang="en-US" sz="3200" dirty="0"/>
              <a:t>=85cm</a:t>
            </a:r>
            <a:br>
              <a:rPr lang="en-US" sz="3200" dirty="0"/>
            </a:br>
            <a:r>
              <a:rPr lang="en-US" sz="3200" dirty="0" err="1"/>
              <a:t>wt</a:t>
            </a:r>
            <a:r>
              <a:rPr lang="en-US" sz="3200" dirty="0"/>
              <a:t>=10kg</a:t>
            </a:r>
            <a:br>
              <a:rPr lang="en-US" sz="3200" dirty="0"/>
            </a:br>
            <a:r>
              <a:rPr lang="en-US" sz="3200" dirty="0"/>
              <a:t>father </a:t>
            </a:r>
            <a:r>
              <a:rPr lang="en-US" sz="3200" dirty="0" err="1"/>
              <a:t>ht</a:t>
            </a:r>
            <a:r>
              <a:rPr lang="en-US" sz="3200" dirty="0"/>
              <a:t>=165cm</a:t>
            </a:r>
            <a:br>
              <a:rPr lang="en-US" sz="3200" dirty="0"/>
            </a:br>
            <a:r>
              <a:rPr lang="en-US" sz="3200" dirty="0"/>
              <a:t>mother </a:t>
            </a:r>
            <a:r>
              <a:rPr lang="en-US" sz="3200" dirty="0" err="1"/>
              <a:t>ht</a:t>
            </a:r>
            <a:r>
              <a:rPr lang="en-US" sz="3200" dirty="0"/>
              <a:t>=155cm</a:t>
            </a:r>
            <a:br>
              <a:rPr lang="en-US" sz="3200" dirty="0"/>
            </a:br>
            <a:r>
              <a:rPr lang="en-US" sz="3200" dirty="0"/>
              <a:t>is she short?</a:t>
            </a:r>
            <a:br>
              <a:rPr lang="en-US" sz="3200" dirty="0"/>
            </a:br>
            <a:r>
              <a:rPr lang="en-US" sz="3200" dirty="0"/>
              <a:t>MPH?</a:t>
            </a:r>
          </a:p>
        </p:txBody>
      </p:sp>
      <p:pic>
        <p:nvPicPr>
          <p:cNvPr id="4" name="Picture 2" descr="ÙØªÙØ¬Ø© Ø¨Ø­Ø« Ø§ÙØµÙØ± Ø¹Ù âªSTATURE WEIGHT PERCENTILEâ¬â">
            <a:extLst>
              <a:ext uri="{FF2B5EF4-FFF2-40B4-BE49-F238E27FC236}">
                <a16:creationId xmlns:a16="http://schemas.microsoft.com/office/drawing/2014/main" id="{15538DDA-CB1F-4F00-8C7B-7910D2CF1C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4124" y="128790"/>
            <a:ext cx="7207876" cy="672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702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07B771-0144-1D18-E8D6-50E8DFC5A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2575" y="173220"/>
            <a:ext cx="7544554" cy="6511559"/>
          </a:xfrm>
        </p:spPr>
      </p:pic>
    </p:spTree>
    <p:extLst>
      <p:ext uri="{BB962C8B-B14F-4D97-AF65-F5344CB8AC3E}">
        <p14:creationId xmlns:p14="http://schemas.microsoft.com/office/powerpoint/2010/main" val="123588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17B78F0-67CD-C586-A77A-B55A93DC747B}"/>
              </a:ext>
            </a:extLst>
          </p:cNvPr>
          <p:cNvSpPr>
            <a:spLocks noGrp="1"/>
          </p:cNvSpPr>
          <p:nvPr>
            <p:ph type="title"/>
          </p:nvPr>
        </p:nvSpPr>
        <p:spPr>
          <a:xfrm>
            <a:off x="640081" y="791570"/>
            <a:ext cx="4018839" cy="5262390"/>
          </a:xfrm>
        </p:spPr>
        <p:txBody>
          <a:bodyPr anchor="ctr">
            <a:normAutofit/>
          </a:bodyPr>
          <a:lstStyle/>
          <a:p>
            <a:pPr algn="r"/>
            <a:r>
              <a:rPr lang="en-US" sz="5400" b="1">
                <a:solidFill>
                  <a:schemeClr val="bg2"/>
                </a:solidFill>
                <a:latin typeface="Arial" panose="020B0604020202020204" pitchFamily="34" charset="0"/>
              </a:rPr>
              <a:t>Pediatric growth patterns</a:t>
            </a:r>
            <a:br>
              <a:rPr lang="en-US" sz="5400" b="1">
                <a:solidFill>
                  <a:schemeClr val="bg2"/>
                </a:solidFill>
              </a:rPr>
            </a:br>
            <a:endParaRPr lang="en-GB" sz="5400">
              <a:solidFill>
                <a:schemeClr val="bg2"/>
              </a:solidFill>
            </a:endParaRP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3D44AAB-918C-9F1A-6758-0E674EED9809}"/>
              </a:ext>
            </a:extLst>
          </p:cNvPr>
          <p:cNvSpPr>
            <a:spLocks noGrp="1"/>
          </p:cNvSpPr>
          <p:nvPr>
            <p:ph idx="1"/>
          </p:nvPr>
        </p:nvSpPr>
        <p:spPr>
          <a:xfrm>
            <a:off x="5943601" y="797805"/>
            <a:ext cx="6015280" cy="5262390"/>
          </a:xfrm>
        </p:spPr>
        <p:txBody>
          <a:bodyPr anchor="ctr">
            <a:normAutofit/>
          </a:bodyPr>
          <a:lstStyle/>
          <a:p>
            <a:pPr marL="152400" fontAlgn="base">
              <a:spcBef>
                <a:spcPts val="300"/>
              </a:spcBef>
              <a:spcAft>
                <a:spcPts val="0"/>
              </a:spcAft>
              <a:buFont typeface="Arial" panose="020B0604020202020204" pitchFamily="34" charset="0"/>
              <a:buChar char="•"/>
            </a:pPr>
            <a:r>
              <a:rPr lang="en-US" sz="1500" b="1">
                <a:latin typeface="Arial" panose="020B0604020202020204" pitchFamily="34" charset="0"/>
              </a:rPr>
              <a:t>Normal pediatric growth</a:t>
            </a:r>
            <a:endParaRPr lang="en-US" sz="1500">
              <a:latin typeface="Arial" panose="020B0604020202020204" pitchFamily="34" charset="0"/>
            </a:endParaRPr>
          </a:p>
          <a:p>
            <a:pPr marL="742950" lvl="1" indent="-285750" fontAlgn="base">
              <a:spcBef>
                <a:spcPts val="0"/>
              </a:spcBef>
              <a:spcAft>
                <a:spcPts val="0"/>
              </a:spcAft>
              <a:buFont typeface="Arial" panose="020B0604020202020204" pitchFamily="34" charset="0"/>
              <a:buChar char="•"/>
            </a:pPr>
            <a:r>
              <a:rPr lang="en-US" sz="1500">
                <a:latin typeface="Arial" panose="020B0604020202020204" pitchFamily="34" charset="0"/>
              </a:rPr>
              <a:t>Proportionate growth parameters.</a:t>
            </a:r>
          </a:p>
          <a:p>
            <a:pPr marL="742950" lvl="1" indent="-285750" fontAlgn="base">
              <a:spcBef>
                <a:spcPts val="0"/>
              </a:spcBef>
              <a:spcAft>
                <a:spcPts val="0"/>
              </a:spcAft>
              <a:buFont typeface="Arial" panose="020B0604020202020204" pitchFamily="34" charset="0"/>
              <a:buChar char="•"/>
            </a:pPr>
            <a:r>
              <a:rPr lang="en-US" sz="1500">
                <a:latin typeface="Arial" panose="020B0604020202020204" pitchFamily="34" charset="0"/>
              </a:rPr>
              <a:t>Growth parameters that follow closely to a percentile curve .</a:t>
            </a:r>
          </a:p>
          <a:p>
            <a:pPr marL="742950" lvl="1" indent="-285750" fontAlgn="base">
              <a:spcBef>
                <a:spcPts val="0"/>
              </a:spcBef>
              <a:spcAft>
                <a:spcPts val="0"/>
              </a:spcAft>
              <a:buFont typeface="Arial" panose="020B0604020202020204" pitchFamily="34" charset="0"/>
              <a:buChar char="•"/>
            </a:pPr>
            <a:r>
              <a:rPr lang="en-US" sz="1500">
                <a:latin typeface="Arial" panose="020B0604020202020204" pitchFamily="34" charset="0"/>
              </a:rPr>
              <a:t>Expected height within 2 standard deviations (i.e., </a:t>
            </a:r>
            <a:r>
              <a:rPr lang="en-GB" sz="1500">
                <a:latin typeface="Arial" panose="020B0604020202020204" pitchFamily="34" charset="0"/>
              </a:rPr>
              <a:t>8.5cm </a:t>
            </a:r>
            <a:r>
              <a:rPr lang="en-US" sz="1500">
                <a:latin typeface="Arial" panose="020B0604020202020204" pitchFamily="34" charset="0"/>
              </a:rPr>
              <a:t>) of the mid-parental height.</a:t>
            </a:r>
          </a:p>
          <a:p>
            <a:pPr marL="152400" fontAlgn="base">
              <a:spcBef>
                <a:spcPts val="0"/>
              </a:spcBef>
              <a:spcAft>
                <a:spcPts val="300"/>
              </a:spcAft>
              <a:buFont typeface="Arial" panose="020B0604020202020204" pitchFamily="34" charset="0"/>
              <a:buChar char="•"/>
            </a:pPr>
            <a:r>
              <a:rPr lang="en-US" sz="1500" b="1">
                <a:latin typeface="Arial" panose="020B0604020202020204" pitchFamily="34" charset="0"/>
              </a:rPr>
              <a:t>Abnormal pediatric growth</a:t>
            </a:r>
            <a:endParaRPr lang="en-US" sz="1500">
              <a:latin typeface="Arial" panose="020B0604020202020204" pitchFamily="34" charset="0"/>
            </a:endParaRPr>
          </a:p>
          <a:p>
            <a:pPr marL="742950" lvl="1" indent="-285750" fontAlgn="base">
              <a:spcBef>
                <a:spcPts val="900"/>
              </a:spcBef>
              <a:spcAft>
                <a:spcPts val="900"/>
              </a:spcAft>
              <a:buFont typeface="Arial" panose="020B0604020202020204" pitchFamily="34" charset="0"/>
              <a:buChar char="•"/>
            </a:pPr>
            <a:r>
              <a:rPr lang="en-US" sz="1500">
                <a:latin typeface="Arial" panose="020B0604020202020204" pitchFamily="34" charset="0"/>
              </a:rPr>
              <a:t>Values that deviate ≥ 2 standard deviations from the mean, i.e. &lt; 3% or &gt; 97% percentiles. </a:t>
            </a:r>
          </a:p>
          <a:p>
            <a:pPr marL="762000" fontAlgn="base">
              <a:spcBef>
                <a:spcPts val="900"/>
              </a:spcBef>
              <a:spcAft>
                <a:spcPts val="0"/>
              </a:spcAft>
              <a:buFont typeface="Arial" panose="020B0604020202020204" pitchFamily="34" charset="0"/>
              <a:buChar char="•"/>
            </a:pPr>
            <a:r>
              <a:rPr lang="en-US" sz="1500">
                <a:latin typeface="Arial" panose="020B0604020202020204" pitchFamily="34" charset="0"/>
              </a:rPr>
              <a:t>Crossing ≥ 2 major percentile lines on the growth curve.                                                        </a:t>
            </a:r>
          </a:p>
          <a:p>
            <a:pPr marL="670560" indent="0" fontAlgn="base">
              <a:spcBef>
                <a:spcPts val="900"/>
              </a:spcBef>
              <a:spcAft>
                <a:spcPts val="0"/>
              </a:spcAft>
              <a:buNone/>
            </a:pPr>
            <a:r>
              <a:rPr lang="en-US" sz="1500">
                <a:latin typeface="Arial" panose="020B0604020202020204" pitchFamily="34" charset="0"/>
              </a:rPr>
              <a:t>  (Children &lt; 2–3 years may cross major percentiles, but after this time should track consistently).</a:t>
            </a:r>
          </a:p>
          <a:p>
            <a:pPr marL="762000" fontAlgn="base">
              <a:spcBef>
                <a:spcPts val="900"/>
              </a:spcBef>
              <a:spcAft>
                <a:spcPts val="0"/>
              </a:spcAft>
              <a:buFont typeface="Arial" panose="020B0604020202020204" pitchFamily="34" charset="0"/>
              <a:buChar char="•"/>
            </a:pPr>
            <a:endParaRPr lang="en-US" sz="1500">
              <a:latin typeface="Arial" panose="020B0604020202020204" pitchFamily="34" charset="0"/>
            </a:endParaRPr>
          </a:p>
          <a:p>
            <a:pPr marL="762000" fontAlgn="base">
              <a:spcBef>
                <a:spcPts val="0"/>
              </a:spcBef>
              <a:spcAft>
                <a:spcPts val="900"/>
              </a:spcAft>
              <a:buFont typeface="Arial" panose="020B0604020202020204" pitchFamily="34" charset="0"/>
              <a:buChar char="•"/>
            </a:pPr>
            <a:r>
              <a:rPr lang="en-US" sz="1500">
                <a:latin typeface="Arial" panose="020B0604020202020204" pitchFamily="34" charset="0"/>
              </a:rPr>
              <a:t>Deviating &gt; </a:t>
            </a:r>
            <a:r>
              <a:rPr lang="en-GB" sz="1500">
                <a:latin typeface="Arial" panose="020B0604020202020204" pitchFamily="34" charset="0"/>
              </a:rPr>
              <a:t>8.5 cm </a:t>
            </a:r>
            <a:r>
              <a:rPr lang="en-US" sz="1500">
                <a:latin typeface="Arial" panose="020B0604020202020204" pitchFamily="34" charset="0"/>
              </a:rPr>
              <a:t> from the mid-parental height.</a:t>
            </a:r>
          </a:p>
          <a:p>
            <a:pPr marL="762000" fontAlgn="base">
              <a:spcBef>
                <a:spcPts val="900"/>
              </a:spcBef>
              <a:spcAft>
                <a:spcPts val="0"/>
              </a:spcAft>
              <a:buFont typeface="Arial" panose="020B0604020202020204" pitchFamily="34" charset="0"/>
              <a:buChar char="•"/>
            </a:pPr>
            <a:r>
              <a:rPr lang="en-US" sz="1500">
                <a:latin typeface="Arial" panose="020B0604020202020204" pitchFamily="34" charset="0"/>
              </a:rPr>
              <a:t>Disproportionate parameters. </a:t>
            </a:r>
          </a:p>
          <a:p>
            <a:endParaRPr lang="en-GB" sz="1500"/>
          </a:p>
        </p:txBody>
      </p:sp>
    </p:spTree>
    <p:extLst>
      <p:ext uri="{BB962C8B-B14F-4D97-AF65-F5344CB8AC3E}">
        <p14:creationId xmlns:p14="http://schemas.microsoft.com/office/powerpoint/2010/main" val="305338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5y girl</a:t>
            </a:r>
            <a:br>
              <a:rPr lang="en-US" dirty="0"/>
            </a:br>
            <a:r>
              <a:rPr lang="en-US" dirty="0" err="1"/>
              <a:t>ht</a:t>
            </a:r>
            <a:r>
              <a:rPr lang="en-US" dirty="0"/>
              <a:t>=105 cm</a:t>
            </a:r>
            <a:br>
              <a:rPr lang="en-US" dirty="0"/>
            </a:br>
            <a:r>
              <a:rPr lang="en-US" dirty="0" err="1"/>
              <a:t>wt</a:t>
            </a:r>
            <a:r>
              <a:rPr lang="en-US" dirty="0"/>
              <a:t>=17 kg</a:t>
            </a:r>
            <a:br>
              <a:rPr lang="en-US" dirty="0"/>
            </a:br>
            <a:r>
              <a:rPr lang="en-US" dirty="0"/>
              <a:t>is she short?</a:t>
            </a:r>
          </a:p>
        </p:txBody>
      </p:sp>
      <p:pic>
        <p:nvPicPr>
          <p:cNvPr id="4" name="Picture 2" descr="ÙØªÙØ¬Ø© Ø¨Ø­Ø« Ø§ÙØµÙØ± Ø¹Ù âªSTATURE WEIGHT PERCENTILEâ¬â">
            <a:extLst>
              <a:ext uri="{FF2B5EF4-FFF2-40B4-BE49-F238E27FC236}">
                <a16:creationId xmlns:a16="http://schemas.microsoft.com/office/drawing/2014/main" id="{15538DDA-CB1F-4F00-8C7B-7910D2CF1CF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26546" y="0"/>
            <a:ext cx="7465454" cy="678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353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2192000" cy="6561786"/>
          </a:xfrm>
          <a:prstGeom prst="rect">
            <a:avLst/>
          </a:prstGeom>
          <a:blipFill>
            <a:blip r:embed="rId2" cstate="print"/>
            <a:srcRect/>
            <a:stretch>
              <a:fillRect l="-68246" t="-4514"/>
            </a:stretch>
          </a:bli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A2669E7-DBB0-4703-8513-F0BCA653C689}"/>
              </a:ext>
            </a:extLst>
          </p:cNvPr>
          <p:cNvSpPr/>
          <p:nvPr/>
        </p:nvSpPr>
        <p:spPr>
          <a:xfrm>
            <a:off x="945214" y="517418"/>
            <a:ext cx="5379104" cy="4645597"/>
          </a:xfrm>
          <a:prstGeom prst="rect">
            <a:avLst/>
          </a:prstGeom>
        </p:spPr>
        <p:txBody>
          <a:bodyPr vert="horz" lIns="45720" tIns="45720" rIns="45720" bIns="45720" rtlCol="0">
            <a:normAutofit lnSpcReduction="10000"/>
          </a:bodyPr>
          <a:lstStyle/>
          <a:p>
            <a:pPr algn="ctr" fontAlgn="base">
              <a:lnSpc>
                <a:spcPct val="90000"/>
              </a:lnSpc>
              <a:spcBef>
                <a:spcPct val="0"/>
              </a:spcBef>
              <a:spcAft>
                <a:spcPts val="600"/>
              </a:spcAft>
              <a:buClr>
                <a:srgbClr val="1CADE4"/>
              </a:buClr>
              <a:defRPr/>
            </a:pPr>
            <a:r>
              <a:rPr lang="en-US" sz="4400" b="1" u="sng" dirty="0">
                <a:solidFill>
                  <a:prstClr val="black"/>
                </a:solidFill>
                <a:latin typeface="Tw Cen MT" panose="020B0602020104020603"/>
              </a:rPr>
              <a:t>6- Growth Velocity</a:t>
            </a:r>
          </a:p>
          <a:p>
            <a:pPr fontAlgn="base">
              <a:lnSpc>
                <a:spcPct val="90000"/>
              </a:lnSpc>
              <a:spcBef>
                <a:spcPct val="0"/>
              </a:spcBef>
              <a:spcAft>
                <a:spcPts val="600"/>
              </a:spcAft>
              <a:buClr>
                <a:srgbClr val="1CADE4"/>
              </a:buClr>
              <a:defRPr/>
            </a:pPr>
            <a:endParaRPr lang="en-US" dirty="0">
              <a:solidFill>
                <a:prstClr val="black"/>
              </a:solidFill>
              <a:latin typeface="Tw Cen MT" panose="020B0602020104020603"/>
            </a:endParaRPr>
          </a:p>
          <a:p>
            <a:pPr marL="365760" indent="-365760">
              <a:lnSpc>
                <a:spcPct val="90000"/>
              </a:lnSpc>
              <a:spcBef>
                <a:spcPct val="0"/>
              </a:spcBef>
              <a:spcAft>
                <a:spcPts val="600"/>
              </a:spcAft>
              <a:buClr>
                <a:srgbClr val="1CADE4"/>
              </a:buClr>
              <a:defRPr/>
            </a:pPr>
            <a:r>
              <a:rPr lang="en-US" altLang="en-US" sz="2200" dirty="0">
                <a:solidFill>
                  <a:prstClr val="black"/>
                </a:solidFill>
                <a:latin typeface="Tw Cen MT" panose="020B0602020104020603"/>
              </a:rPr>
              <a:t>The change in growth over time and its t</a:t>
            </a:r>
            <a:r>
              <a:rPr lang="en-US" sz="2200" dirty="0">
                <a:solidFill>
                  <a:prstClr val="black"/>
                </a:solidFill>
                <a:latin typeface="Tw Cen MT" panose="020B0602020104020603"/>
              </a:rPr>
              <a:t>he most critical factor in evaluating the growth.</a:t>
            </a:r>
          </a:p>
          <a:p>
            <a:pPr marL="365760" indent="-365760">
              <a:lnSpc>
                <a:spcPct val="90000"/>
              </a:lnSpc>
              <a:spcBef>
                <a:spcPct val="0"/>
              </a:spcBef>
              <a:spcAft>
                <a:spcPts val="600"/>
              </a:spcAft>
              <a:buClr>
                <a:srgbClr val="1CADE4"/>
              </a:buClr>
              <a:defRPr/>
            </a:pPr>
            <a:endParaRPr lang="en-US" altLang="en-US" sz="2200" dirty="0">
              <a:solidFill>
                <a:prstClr val="black"/>
              </a:solidFill>
              <a:latin typeface="Tw Cen MT" panose="020B0602020104020603"/>
            </a:endParaRPr>
          </a:p>
          <a:p>
            <a:pPr marL="365760" indent="-365760">
              <a:lnSpc>
                <a:spcPct val="90000"/>
              </a:lnSpc>
              <a:spcBef>
                <a:spcPct val="0"/>
              </a:spcBef>
              <a:spcAft>
                <a:spcPts val="600"/>
              </a:spcAft>
              <a:buClr>
                <a:srgbClr val="1CADE4"/>
              </a:buClr>
              <a:defRPr/>
            </a:pPr>
            <a:r>
              <a:rPr lang="en-US" altLang="en-US" sz="2200" dirty="0">
                <a:solidFill>
                  <a:prstClr val="black"/>
                </a:solidFill>
                <a:latin typeface="Tw Cen MT" panose="020B0602020104020603"/>
              </a:rPr>
              <a:t>Calculate growth velocity as the change in standing height over at least 6 months (in children) or in length over at least 4 months (in infants).</a:t>
            </a:r>
          </a:p>
          <a:p>
            <a:pPr fontAlgn="base">
              <a:lnSpc>
                <a:spcPct val="90000"/>
              </a:lnSpc>
              <a:spcBef>
                <a:spcPct val="0"/>
              </a:spcBef>
              <a:spcAft>
                <a:spcPts val="600"/>
              </a:spcAft>
              <a:buClr>
                <a:srgbClr val="1CADE4"/>
              </a:buClr>
              <a:defRPr/>
            </a:pPr>
            <a:endParaRPr lang="en-US" sz="2200" dirty="0">
              <a:solidFill>
                <a:prstClr val="black"/>
              </a:solidFill>
              <a:latin typeface="Tw Cen MT" panose="020B0602020104020603"/>
            </a:endParaRPr>
          </a:p>
          <a:p>
            <a:pPr fontAlgn="base">
              <a:lnSpc>
                <a:spcPct val="90000"/>
              </a:lnSpc>
              <a:spcBef>
                <a:spcPct val="0"/>
              </a:spcBef>
              <a:spcAft>
                <a:spcPts val="600"/>
              </a:spcAft>
              <a:buClr>
                <a:srgbClr val="1CADE4"/>
              </a:buClr>
              <a:defRPr/>
            </a:pPr>
            <a:r>
              <a:rPr lang="en-US" sz="2200" dirty="0">
                <a:solidFill>
                  <a:prstClr val="black"/>
                </a:solidFill>
                <a:latin typeface="Tw Cen MT" panose="020B0602020104020603"/>
              </a:rPr>
              <a:t>Observation of child's height pattern in the form of “</a:t>
            </a:r>
            <a:r>
              <a:rPr lang="en-US" sz="2200" dirty="0">
                <a:solidFill>
                  <a:srgbClr val="FF0000"/>
                </a:solidFill>
                <a:latin typeface="Tw Cen MT" panose="020B0602020104020603"/>
              </a:rPr>
              <a:t>CROSSING PERCENTILE LINES</a:t>
            </a:r>
            <a:r>
              <a:rPr lang="en-US" sz="2200" dirty="0">
                <a:solidFill>
                  <a:prstClr val="black"/>
                </a:solidFill>
                <a:latin typeface="Tw Cen MT" panose="020B0602020104020603"/>
              </a:rPr>
              <a:t>” on a linear growth curve is the simplest method of observing abnormal growth velocity.</a:t>
            </a:r>
          </a:p>
          <a:p>
            <a:pPr fontAlgn="base">
              <a:lnSpc>
                <a:spcPct val="90000"/>
              </a:lnSpc>
              <a:spcBef>
                <a:spcPct val="0"/>
              </a:spcBef>
              <a:spcAft>
                <a:spcPts val="600"/>
              </a:spcAft>
              <a:buClr>
                <a:srgbClr val="1CADE4"/>
              </a:buClr>
              <a:defRPr/>
            </a:pPr>
            <a:endParaRPr lang="en-US" sz="2200" dirty="0">
              <a:solidFill>
                <a:prstClr val="black"/>
              </a:solidFill>
              <a:latin typeface="Tw Cen MT" panose="020B0602020104020603"/>
            </a:endParaRPr>
          </a:p>
          <a:p>
            <a:pPr fontAlgn="base">
              <a:lnSpc>
                <a:spcPct val="90000"/>
              </a:lnSpc>
              <a:spcBef>
                <a:spcPct val="0"/>
              </a:spcBef>
              <a:spcAft>
                <a:spcPts val="600"/>
              </a:spcAft>
              <a:buClr>
                <a:srgbClr val="1CADE4"/>
              </a:buClr>
              <a:defRPr/>
            </a:pPr>
            <a:endParaRPr lang="en-US" sz="1700" dirty="0">
              <a:solidFill>
                <a:prstClr val="black"/>
              </a:solidFill>
              <a:latin typeface="Tw Cen MT" panose="020B0602020104020603"/>
            </a:endParaRPr>
          </a:p>
        </p:txBody>
      </p:sp>
      <p:pic>
        <p:nvPicPr>
          <p:cNvPr id="3" name="Picture 4" descr="C:\Users\win7\Desktop\صورة1.png">
            <a:extLst>
              <a:ext uri="{FF2B5EF4-FFF2-40B4-BE49-F238E27FC236}">
                <a16:creationId xmlns:a16="http://schemas.microsoft.com/office/drawing/2014/main" id="{84667C97-B6E1-43A6-A126-9E8E68B80D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705250" y="1806397"/>
            <a:ext cx="5373098" cy="1625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ÙØªÙØ¬Ø© Ø¨Ø­Ø« Ø§ÙØµÙØ± Ø¹Ù âªgrowth velocityâ¬â">
            <a:extLst>
              <a:ext uri="{FF2B5EF4-FFF2-40B4-BE49-F238E27FC236}">
                <a16:creationId xmlns:a16="http://schemas.microsoft.com/office/drawing/2014/main" id="{54563B70-9F26-46B8-8CB2-FCDA266710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762000"/>
            <a:ext cx="76200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D1DEA-F220-4B0B-D075-4033DB64B693}"/>
              </a:ext>
            </a:extLst>
          </p:cNvPr>
          <p:cNvSpPr>
            <a:spLocks noGrp="1"/>
          </p:cNvSpPr>
          <p:nvPr>
            <p:ph type="title"/>
          </p:nvPr>
        </p:nvSpPr>
        <p:spPr>
          <a:xfrm>
            <a:off x="3363864" y="685800"/>
            <a:ext cx="7705164" cy="1485900"/>
          </a:xfrm>
        </p:spPr>
        <p:txBody>
          <a:bodyPr vert="horz" lIns="91440" tIns="45720" rIns="91440" bIns="45720" rtlCol="0" anchor="t">
            <a:normAutofit/>
          </a:bodyPr>
          <a:lstStyle/>
          <a:p>
            <a:pPr defTabSz="914400">
              <a:lnSpc>
                <a:spcPct val="89000"/>
              </a:lnSpc>
            </a:pPr>
            <a:r>
              <a:rPr lang="en-GB" b="0" i="0" u="none" strike="noStrike" dirty="0">
                <a:solidFill>
                  <a:srgbClr val="000000"/>
                </a:solidFill>
                <a:effectLst/>
                <a:latin typeface="Calibri Light" panose="020F0302020204030204" pitchFamily="34" charset="0"/>
              </a:rPr>
              <a:t>GROWTH</a:t>
            </a:r>
            <a:endParaRPr lang="en-US" dirty="0"/>
          </a:p>
        </p:txBody>
      </p:sp>
      <p:sp>
        <p:nvSpPr>
          <p:cNvPr id="27" name="Rectangle 26">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Text Placeholder 3">
            <a:extLst>
              <a:ext uri="{FF2B5EF4-FFF2-40B4-BE49-F238E27FC236}">
                <a16:creationId xmlns:a16="http://schemas.microsoft.com/office/drawing/2014/main" id="{4B6A8CF6-75EE-A83A-116C-C913B6F50A7F}"/>
              </a:ext>
            </a:extLst>
          </p:cNvPr>
          <p:cNvSpPr>
            <a:spLocks noGrp="1"/>
          </p:cNvSpPr>
          <p:nvPr>
            <p:ph type="body" sz="half" idx="2"/>
          </p:nvPr>
        </p:nvSpPr>
        <p:spPr>
          <a:xfrm>
            <a:off x="3363864" y="1722673"/>
            <a:ext cx="7705164" cy="5029703"/>
          </a:xfrm>
        </p:spPr>
        <p:txBody>
          <a:bodyPr vert="horz" lIns="91440" tIns="45720" rIns="91440" bIns="45720" rtlCol="0">
            <a:noAutofit/>
          </a:bodyPr>
          <a:lstStyle/>
          <a:p>
            <a:pPr indent="-384048" defTabSz="914400">
              <a:lnSpc>
                <a:spcPct val="94000"/>
              </a:lnSpc>
              <a:spcAft>
                <a:spcPts val="200"/>
              </a:spcAft>
            </a:pPr>
            <a:r>
              <a:rPr lang="en-US" sz="1900" dirty="0"/>
              <a:t>an increase in physical size of the whole body or any of its parts.</a:t>
            </a:r>
            <a:endParaRPr lang="en-GB" sz="1900" dirty="0"/>
          </a:p>
          <a:p>
            <a:pPr indent="-384048" defTabSz="914400">
              <a:lnSpc>
                <a:spcPct val="94000"/>
              </a:lnSpc>
              <a:spcAft>
                <a:spcPts val="200"/>
              </a:spcAft>
              <a:buFont typeface="Wingdings" pitchFamily="2" charset="2"/>
              <a:buChar char="§"/>
            </a:pPr>
            <a:r>
              <a:rPr lang="en-US" sz="1900" dirty="0"/>
              <a:t> It is simply a quantitative change in the child's body.</a:t>
            </a:r>
            <a:r>
              <a:rPr lang="en-GB" sz="1900" dirty="0"/>
              <a:t> </a:t>
            </a:r>
          </a:p>
          <a:p>
            <a:pPr indent="-384048" defTabSz="914400">
              <a:lnSpc>
                <a:spcPct val="94000"/>
              </a:lnSpc>
              <a:spcAft>
                <a:spcPts val="200"/>
              </a:spcAft>
              <a:buFont typeface="Wingdings" pitchFamily="2" charset="2"/>
              <a:buChar char="§"/>
            </a:pPr>
            <a:r>
              <a:rPr lang="en-US" sz="1900" dirty="0"/>
              <a:t>A </a:t>
            </a:r>
            <a:r>
              <a:rPr lang="en-US" sz="1900" b="1" dirty="0"/>
              <a:t>normal growth pattern </a:t>
            </a:r>
            <a:r>
              <a:rPr lang="en-US" sz="1900" dirty="0"/>
              <a:t>is good evidence of overall health</a:t>
            </a:r>
            <a:r>
              <a:rPr lang="en-GB" sz="1900" dirty="0"/>
              <a:t> , it is </a:t>
            </a:r>
            <a:r>
              <a:rPr lang="en-GB" sz="1900" b="1" dirty="0"/>
              <a:t>pulsatile</a:t>
            </a:r>
            <a:r>
              <a:rPr lang="en-GB" sz="1900" dirty="0"/>
              <a:t> in nature and  it is the final common pathway of </a:t>
            </a:r>
            <a:r>
              <a:rPr lang="en-GB" sz="1900" b="1" dirty="0"/>
              <a:t>many factors </a:t>
            </a:r>
            <a:r>
              <a:rPr lang="en-GB" sz="1900" dirty="0"/>
              <a:t>including : birth size , general well being , endocrine and environmental factors .</a:t>
            </a:r>
          </a:p>
          <a:p>
            <a:pPr indent="-384048" defTabSz="914400">
              <a:lnSpc>
                <a:spcPct val="94000"/>
              </a:lnSpc>
              <a:spcAft>
                <a:spcPts val="200"/>
              </a:spcAft>
              <a:buFont typeface="Wingdings" pitchFamily="2" charset="2"/>
              <a:buChar char="§"/>
            </a:pPr>
            <a:r>
              <a:rPr lang="en-US" sz="1900" dirty="0"/>
              <a:t>Factors affecting growth? (Follow the </a:t>
            </a:r>
            <a:r>
              <a:rPr lang="en-GB" sz="1900" dirty="0"/>
              <a:t>Infantile childhood (</a:t>
            </a:r>
            <a:r>
              <a:rPr lang="en-GB" sz="1900" b="1" dirty="0"/>
              <a:t>ICP</a:t>
            </a:r>
            <a:r>
              <a:rPr lang="en-GB" sz="1900" dirty="0"/>
              <a:t>) puberty growth model:</a:t>
            </a:r>
          </a:p>
          <a:p>
            <a:pPr indent="-384048" defTabSz="914400">
              <a:lnSpc>
                <a:spcPct val="94000"/>
              </a:lnSpc>
              <a:spcAft>
                <a:spcPts val="200"/>
              </a:spcAft>
              <a:buFont typeface="Wingdings" pitchFamily="2" charset="2"/>
              <a:buChar char="v"/>
            </a:pPr>
            <a:r>
              <a:rPr lang="en-GB" sz="1900" dirty="0"/>
              <a:t>Infantile phase : depends on </a:t>
            </a:r>
            <a:r>
              <a:rPr lang="en-GB" sz="1900" b="0" i="0" u="none" strike="noStrike" dirty="0">
                <a:solidFill>
                  <a:srgbClr val="232323"/>
                </a:solidFill>
                <a:effectLst/>
                <a:latin typeface="Calibri" panose="020F0502020204030204" pitchFamily="34" charset="0"/>
              </a:rPr>
              <a:t>nutrition , genetic potential and intrauterine growth.</a:t>
            </a:r>
          </a:p>
          <a:p>
            <a:pPr indent="-384048" defTabSz="914400">
              <a:lnSpc>
                <a:spcPct val="94000"/>
              </a:lnSpc>
              <a:spcAft>
                <a:spcPts val="200"/>
              </a:spcAft>
              <a:buFont typeface="Wingdings" pitchFamily="2" charset="2"/>
              <a:buChar char="v"/>
            </a:pPr>
            <a:r>
              <a:rPr lang="en-GB" sz="1900" dirty="0">
                <a:solidFill>
                  <a:srgbClr val="232323"/>
                </a:solidFill>
                <a:latin typeface="Calibri" panose="020F0502020204030204" pitchFamily="34" charset="0"/>
              </a:rPr>
              <a:t>Childhood phase ‘4-10’ years : Depends on growth hormone , thyroxine and general well-being .</a:t>
            </a:r>
          </a:p>
          <a:p>
            <a:pPr indent="-384048" defTabSz="914400">
              <a:lnSpc>
                <a:spcPct val="94000"/>
              </a:lnSpc>
              <a:spcAft>
                <a:spcPts val="200"/>
              </a:spcAft>
              <a:buFont typeface="Wingdings" pitchFamily="2" charset="2"/>
              <a:buChar char="v"/>
            </a:pPr>
            <a:r>
              <a:rPr lang="en-GB" sz="1900" dirty="0">
                <a:solidFill>
                  <a:srgbClr val="232323"/>
                </a:solidFill>
                <a:latin typeface="Calibri" panose="020F0502020204030204" pitchFamily="34" charset="0"/>
              </a:rPr>
              <a:t>Pubertal phase : depends mainly in Sex steroid androgens and growth hormone .</a:t>
            </a:r>
            <a:endParaRPr lang="en-US" sz="1900" dirty="0"/>
          </a:p>
        </p:txBody>
      </p:sp>
    </p:spTree>
    <p:extLst>
      <p:ext uri="{BB962C8B-B14F-4D97-AF65-F5344CB8AC3E}">
        <p14:creationId xmlns:p14="http://schemas.microsoft.com/office/powerpoint/2010/main" val="616541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8CA658BC-D9CA-4E6E-AFFA-F6BEBC55B345}"/>
              </a:ext>
            </a:extLst>
          </p:cNvPr>
          <p:cNvGraphicFramePr>
            <a:graphicFrameLocks noGrp="1"/>
          </p:cNvGraphicFramePr>
          <p:nvPr/>
        </p:nvGraphicFramePr>
        <p:xfrm>
          <a:off x="2286000" y="1524001"/>
          <a:ext cx="7543800" cy="4267203"/>
        </p:xfrm>
        <a:graphic>
          <a:graphicData uri="http://schemas.openxmlformats.org/drawingml/2006/table">
            <a:tbl>
              <a:tblPr/>
              <a:tblGrid>
                <a:gridCol w="28194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635541">
                <a:tc>
                  <a:txBody>
                    <a:bodyPr/>
                    <a:lstStyle/>
                    <a:p>
                      <a:pPr algn="l" fontAlgn="auto"/>
                      <a:r>
                        <a:rPr lang="en-US" sz="1700" b="1" i="1" cap="all" dirty="0">
                          <a:solidFill>
                            <a:srgbClr val="444444"/>
                          </a:solidFill>
                          <a:latin typeface="Arial"/>
                        </a:rPr>
                        <a:t>AGE</a:t>
                      </a:r>
                      <a:endParaRPr lang="en-US" sz="1700" b="1" cap="all" dirty="0">
                        <a:solidFill>
                          <a:srgbClr val="444444"/>
                        </a:solidFill>
                        <a:latin typeface="Arial"/>
                      </a:endParaRPr>
                    </a:p>
                  </a:txBody>
                  <a:tcPr marL="72057" marR="86468" marT="43234" marB="43234" anchor="b">
                    <a:lnL>
                      <a:noFill/>
                    </a:lnL>
                    <a:lnR>
                      <a:noFill/>
                    </a:lnR>
                    <a:lnT>
                      <a:noFill/>
                    </a:lnT>
                    <a:lnB w="9525" cap="flat" cmpd="sng" algn="ctr">
                      <a:solidFill>
                        <a:srgbClr val="000000"/>
                      </a:solidFill>
                      <a:prstDash val="solid"/>
                      <a:round/>
                      <a:headEnd type="none" w="med" len="med"/>
                      <a:tailEnd type="none" w="med" len="med"/>
                    </a:lnB>
                    <a:solidFill>
                      <a:srgbClr val="DCE3E8"/>
                    </a:solidFill>
                  </a:tcPr>
                </a:tc>
                <a:tc>
                  <a:txBody>
                    <a:bodyPr/>
                    <a:lstStyle/>
                    <a:p>
                      <a:pPr algn="l" fontAlgn="auto"/>
                      <a:r>
                        <a:rPr lang="en-US" sz="1700" b="1" i="1" cap="all" dirty="0">
                          <a:solidFill>
                            <a:srgbClr val="444444"/>
                          </a:solidFill>
                          <a:latin typeface="Arial"/>
                        </a:rPr>
                        <a:t>GROWTH VELOCITY PER YEAR</a:t>
                      </a:r>
                      <a:endParaRPr lang="en-US" sz="1700" b="1" cap="all" dirty="0">
                        <a:solidFill>
                          <a:srgbClr val="444444"/>
                        </a:solidFill>
                        <a:latin typeface="Arial"/>
                      </a:endParaRPr>
                    </a:p>
                  </a:txBody>
                  <a:tcPr marL="72057" marR="86468" marT="43234" marB="43234" anchor="b">
                    <a:lnL>
                      <a:noFill/>
                    </a:lnL>
                    <a:lnR>
                      <a:noFill/>
                    </a:lnR>
                    <a:lnT>
                      <a:noFill/>
                    </a:lnT>
                    <a:lnB w="9525" cap="flat" cmpd="sng" algn="ctr">
                      <a:solidFill>
                        <a:srgbClr val="000000"/>
                      </a:solidFill>
                      <a:prstDash val="solid"/>
                      <a:round/>
                      <a:headEnd type="none" w="med" len="med"/>
                      <a:tailEnd type="none" w="med" len="med"/>
                    </a:lnB>
                    <a:solidFill>
                      <a:srgbClr val="DCE3E8"/>
                    </a:solidFill>
                  </a:tcPr>
                </a:tc>
                <a:extLst>
                  <a:ext uri="{0D108BD9-81ED-4DB2-BD59-A6C34878D82A}">
                    <a16:rowId xmlns:a16="http://schemas.microsoft.com/office/drawing/2014/main" val="10000"/>
                  </a:ext>
                </a:extLst>
              </a:tr>
              <a:tr h="635541">
                <a:tc>
                  <a:txBody>
                    <a:bodyPr/>
                    <a:lstStyle/>
                    <a:p>
                      <a:pPr algn="l" fontAlgn="t"/>
                      <a:r>
                        <a:rPr lang="en-US" sz="1700">
                          <a:solidFill>
                            <a:srgbClr val="444444"/>
                          </a:solidFill>
                          <a:latin typeface="Arial"/>
                        </a:rPr>
                        <a:t>Birth to 12 months</a:t>
                      </a:r>
                    </a:p>
                  </a:txBody>
                  <a:tcPr marL="86468" marR="86468" marT="43234" marB="43234">
                    <a:lnL>
                      <a:noFill/>
                    </a:lnL>
                    <a:lnR>
                      <a:noFill/>
                    </a:lnR>
                    <a:lnT w="9525"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en-US" sz="1700" dirty="0">
                          <a:solidFill>
                            <a:srgbClr val="444444"/>
                          </a:solidFill>
                          <a:latin typeface="Arial"/>
                        </a:rPr>
                        <a:t>23 to 27 cm </a:t>
                      </a:r>
                    </a:p>
                  </a:txBody>
                  <a:tcPr marL="86468" marR="86468" marT="43234" marB="43234">
                    <a:lnL>
                      <a:noFill/>
                    </a:lnL>
                    <a:lnR>
                      <a:noFill/>
                    </a:lnR>
                    <a:lnT w="9525"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635541">
                <a:tc>
                  <a:txBody>
                    <a:bodyPr/>
                    <a:lstStyle/>
                    <a:p>
                      <a:pPr algn="l" fontAlgn="t"/>
                      <a:r>
                        <a:rPr lang="en-US" sz="1700">
                          <a:solidFill>
                            <a:srgbClr val="444444"/>
                          </a:solidFill>
                          <a:latin typeface="Arial"/>
                        </a:rPr>
                        <a:t>12 months to 1 year</a:t>
                      </a:r>
                    </a:p>
                  </a:txBody>
                  <a:tcPr marL="86468" marR="86468" marT="43234" marB="43234">
                    <a:lnL>
                      <a:noFill/>
                    </a:lnL>
                    <a:lnR>
                      <a:noFill/>
                    </a:lnR>
                    <a:lnT>
                      <a:noFill/>
                    </a:lnT>
                    <a:lnB>
                      <a:noFill/>
                    </a:lnB>
                    <a:solidFill>
                      <a:srgbClr val="FFFFFF"/>
                    </a:solidFill>
                  </a:tcPr>
                </a:tc>
                <a:tc>
                  <a:txBody>
                    <a:bodyPr/>
                    <a:lstStyle/>
                    <a:p>
                      <a:pPr algn="l" fontAlgn="t"/>
                      <a:r>
                        <a:rPr lang="en-US" sz="1700" dirty="0">
                          <a:solidFill>
                            <a:srgbClr val="444444"/>
                          </a:solidFill>
                          <a:latin typeface="Arial"/>
                        </a:rPr>
                        <a:t>10 to 14 cm</a:t>
                      </a:r>
                    </a:p>
                  </a:txBody>
                  <a:tcPr marL="86468" marR="86468" marT="43234" marB="43234">
                    <a:lnL>
                      <a:noFill/>
                    </a:lnL>
                    <a:lnR>
                      <a:noFill/>
                    </a:lnR>
                    <a:lnT>
                      <a:noFill/>
                    </a:lnT>
                    <a:lnB>
                      <a:noFill/>
                    </a:lnB>
                    <a:solidFill>
                      <a:srgbClr val="FFFFFF"/>
                    </a:solidFill>
                  </a:tcPr>
                </a:tc>
                <a:extLst>
                  <a:ext uri="{0D108BD9-81ED-4DB2-BD59-A6C34878D82A}">
                    <a16:rowId xmlns:a16="http://schemas.microsoft.com/office/drawing/2014/main" val="10002"/>
                  </a:ext>
                </a:extLst>
              </a:tr>
              <a:tr h="363166">
                <a:tc>
                  <a:txBody>
                    <a:bodyPr/>
                    <a:lstStyle/>
                    <a:p>
                      <a:pPr algn="l" fontAlgn="t"/>
                      <a:r>
                        <a:rPr lang="en-US" sz="1700" dirty="0">
                          <a:solidFill>
                            <a:srgbClr val="444444"/>
                          </a:solidFill>
                          <a:latin typeface="Arial"/>
                        </a:rPr>
                        <a:t>2 to 3 years</a:t>
                      </a:r>
                    </a:p>
                  </a:txBody>
                  <a:tcPr marL="86468" marR="86468" marT="43234" marB="43234">
                    <a:lnL>
                      <a:noFill/>
                    </a:lnL>
                    <a:lnR>
                      <a:noFill/>
                    </a:lnR>
                    <a:lnT>
                      <a:noFill/>
                    </a:lnT>
                    <a:lnB>
                      <a:noFill/>
                    </a:lnB>
                    <a:solidFill>
                      <a:srgbClr val="FFFFFF"/>
                    </a:solidFill>
                  </a:tcPr>
                </a:tc>
                <a:tc>
                  <a:txBody>
                    <a:bodyPr/>
                    <a:lstStyle/>
                    <a:p>
                      <a:pPr algn="l" fontAlgn="t"/>
                      <a:r>
                        <a:rPr lang="en-US" sz="1700" dirty="0">
                          <a:solidFill>
                            <a:srgbClr val="444444"/>
                          </a:solidFill>
                          <a:latin typeface="Arial"/>
                        </a:rPr>
                        <a:t>8 cm </a:t>
                      </a:r>
                    </a:p>
                  </a:txBody>
                  <a:tcPr marL="86468" marR="86468" marT="43234" marB="43234">
                    <a:lnL>
                      <a:noFill/>
                    </a:lnL>
                    <a:lnR>
                      <a:noFill/>
                    </a:lnR>
                    <a:lnT>
                      <a:noFill/>
                    </a:lnT>
                    <a:lnB>
                      <a:noFill/>
                    </a:lnB>
                    <a:solidFill>
                      <a:srgbClr val="FFFFFF"/>
                    </a:solidFill>
                  </a:tcPr>
                </a:tc>
                <a:extLst>
                  <a:ext uri="{0D108BD9-81ED-4DB2-BD59-A6C34878D82A}">
                    <a16:rowId xmlns:a16="http://schemas.microsoft.com/office/drawing/2014/main" val="10003"/>
                  </a:ext>
                </a:extLst>
              </a:tr>
              <a:tr h="363166">
                <a:tc>
                  <a:txBody>
                    <a:bodyPr/>
                    <a:lstStyle/>
                    <a:p>
                      <a:pPr algn="l" fontAlgn="t"/>
                      <a:r>
                        <a:rPr lang="en-US" sz="1700">
                          <a:solidFill>
                            <a:srgbClr val="444444"/>
                          </a:solidFill>
                          <a:latin typeface="Arial"/>
                        </a:rPr>
                        <a:t>3 to 5 years</a:t>
                      </a:r>
                    </a:p>
                  </a:txBody>
                  <a:tcPr marL="86468" marR="86468" marT="43234" marB="43234">
                    <a:lnL>
                      <a:noFill/>
                    </a:lnL>
                    <a:lnR>
                      <a:noFill/>
                    </a:lnR>
                    <a:lnT>
                      <a:noFill/>
                    </a:lnT>
                    <a:lnB>
                      <a:noFill/>
                    </a:lnB>
                    <a:solidFill>
                      <a:srgbClr val="FFFFFF"/>
                    </a:solidFill>
                  </a:tcPr>
                </a:tc>
                <a:tc>
                  <a:txBody>
                    <a:bodyPr/>
                    <a:lstStyle/>
                    <a:p>
                      <a:pPr algn="l" fontAlgn="t"/>
                      <a:r>
                        <a:rPr lang="en-US" sz="1700" dirty="0">
                          <a:solidFill>
                            <a:srgbClr val="444444"/>
                          </a:solidFill>
                          <a:latin typeface="Arial"/>
                        </a:rPr>
                        <a:t>7 cm </a:t>
                      </a:r>
                    </a:p>
                  </a:txBody>
                  <a:tcPr marL="86468" marR="86468" marT="43234" marB="43234">
                    <a:lnL>
                      <a:noFill/>
                    </a:lnL>
                    <a:lnR>
                      <a:noFill/>
                    </a:lnR>
                    <a:lnT>
                      <a:noFill/>
                    </a:lnT>
                    <a:lnB>
                      <a:noFill/>
                    </a:lnB>
                    <a:solidFill>
                      <a:srgbClr val="FFFFFF"/>
                    </a:solidFill>
                  </a:tcPr>
                </a:tc>
                <a:extLst>
                  <a:ext uri="{0D108BD9-81ED-4DB2-BD59-A6C34878D82A}">
                    <a16:rowId xmlns:a16="http://schemas.microsoft.com/office/drawing/2014/main" val="10004"/>
                  </a:ext>
                </a:extLst>
              </a:tr>
              <a:tr h="363166">
                <a:tc>
                  <a:txBody>
                    <a:bodyPr/>
                    <a:lstStyle/>
                    <a:p>
                      <a:pPr algn="l" fontAlgn="t"/>
                      <a:r>
                        <a:rPr lang="en-US" sz="1700">
                          <a:solidFill>
                            <a:srgbClr val="444444"/>
                          </a:solidFill>
                          <a:latin typeface="Arial"/>
                        </a:rPr>
                        <a:t>5 years to puberty</a:t>
                      </a:r>
                    </a:p>
                  </a:txBody>
                  <a:tcPr marL="86468" marR="86468" marT="43234" marB="43234">
                    <a:lnL>
                      <a:noFill/>
                    </a:lnL>
                    <a:lnR>
                      <a:noFill/>
                    </a:lnR>
                    <a:lnT>
                      <a:noFill/>
                    </a:lnT>
                    <a:lnB>
                      <a:noFill/>
                    </a:lnB>
                    <a:solidFill>
                      <a:srgbClr val="FFFFFF"/>
                    </a:solidFill>
                  </a:tcPr>
                </a:tc>
                <a:tc>
                  <a:txBody>
                    <a:bodyPr/>
                    <a:lstStyle/>
                    <a:p>
                      <a:pPr algn="l" fontAlgn="t"/>
                      <a:r>
                        <a:rPr lang="en-US" sz="1700" dirty="0">
                          <a:solidFill>
                            <a:srgbClr val="444444"/>
                          </a:solidFill>
                          <a:latin typeface="Arial"/>
                        </a:rPr>
                        <a:t>5 to 6 cm </a:t>
                      </a:r>
                    </a:p>
                  </a:txBody>
                  <a:tcPr marL="86468" marR="86468" marT="43234" marB="43234">
                    <a:lnL>
                      <a:noFill/>
                    </a:lnL>
                    <a:lnR>
                      <a:noFill/>
                    </a:lnR>
                    <a:lnT>
                      <a:noFill/>
                    </a:lnT>
                    <a:lnB>
                      <a:noFill/>
                    </a:lnB>
                    <a:solidFill>
                      <a:srgbClr val="FFFFFF"/>
                    </a:solidFill>
                  </a:tcPr>
                </a:tc>
                <a:extLst>
                  <a:ext uri="{0D108BD9-81ED-4DB2-BD59-A6C34878D82A}">
                    <a16:rowId xmlns:a16="http://schemas.microsoft.com/office/drawing/2014/main" val="10005"/>
                  </a:ext>
                </a:extLst>
              </a:tr>
              <a:tr h="635541">
                <a:tc>
                  <a:txBody>
                    <a:bodyPr/>
                    <a:lstStyle/>
                    <a:p>
                      <a:pPr algn="l" fontAlgn="t"/>
                      <a:r>
                        <a:rPr lang="en-US" sz="1700">
                          <a:solidFill>
                            <a:srgbClr val="444444"/>
                          </a:solidFill>
                          <a:latin typeface="Arial"/>
                        </a:rPr>
                        <a:t>Puberty</a:t>
                      </a:r>
                    </a:p>
                  </a:txBody>
                  <a:tcPr marL="86468" marR="86468" marT="43234" marB="43234">
                    <a:lnL>
                      <a:noFill/>
                    </a:lnL>
                    <a:lnR>
                      <a:noFill/>
                    </a:lnR>
                    <a:lnT>
                      <a:noFill/>
                    </a:lnT>
                    <a:lnB>
                      <a:noFill/>
                    </a:lnB>
                    <a:solidFill>
                      <a:srgbClr val="FFFFFF"/>
                    </a:solidFill>
                  </a:tcPr>
                </a:tc>
                <a:tc>
                  <a:txBody>
                    <a:bodyPr/>
                    <a:lstStyle/>
                    <a:p>
                      <a:pPr algn="l" fontAlgn="t"/>
                      <a:r>
                        <a:rPr lang="en-US" sz="1700" dirty="0">
                          <a:solidFill>
                            <a:srgbClr val="444444"/>
                          </a:solidFill>
                          <a:latin typeface="Arial"/>
                        </a:rPr>
                        <a:t>Girls: 8 to 12 cm </a:t>
                      </a:r>
                    </a:p>
                  </a:txBody>
                  <a:tcPr marL="86468" marR="86468" marT="43234" marB="43234">
                    <a:lnL>
                      <a:noFill/>
                    </a:lnL>
                    <a:lnR>
                      <a:noFill/>
                    </a:lnR>
                    <a:lnT>
                      <a:noFill/>
                    </a:lnT>
                    <a:lnB>
                      <a:noFill/>
                    </a:lnB>
                    <a:solidFill>
                      <a:srgbClr val="FFFFFF"/>
                    </a:solidFill>
                  </a:tcPr>
                </a:tc>
                <a:extLst>
                  <a:ext uri="{0D108BD9-81ED-4DB2-BD59-A6C34878D82A}">
                    <a16:rowId xmlns:a16="http://schemas.microsoft.com/office/drawing/2014/main" val="10006"/>
                  </a:ext>
                </a:extLst>
              </a:tr>
              <a:tr h="635541">
                <a:tc>
                  <a:txBody>
                    <a:bodyPr/>
                    <a:lstStyle/>
                    <a:p>
                      <a:pPr algn="l" fontAlgn="t"/>
                      <a:endParaRPr lang="ar-JO" sz="1700">
                        <a:solidFill>
                          <a:srgbClr val="444444"/>
                        </a:solidFill>
                        <a:latin typeface="Arial"/>
                      </a:endParaRPr>
                    </a:p>
                  </a:txBody>
                  <a:tcPr marL="86468" marR="86468" marT="43234" marB="43234">
                    <a:lnL>
                      <a:noFill/>
                    </a:lnL>
                    <a:lnR>
                      <a:noFill/>
                    </a:lnR>
                    <a:lnT>
                      <a:noFill/>
                    </a:lnT>
                    <a:lnB>
                      <a:noFill/>
                    </a:lnB>
                    <a:solidFill>
                      <a:srgbClr val="FFFFFF"/>
                    </a:solidFill>
                  </a:tcPr>
                </a:tc>
                <a:tc>
                  <a:txBody>
                    <a:bodyPr/>
                    <a:lstStyle/>
                    <a:p>
                      <a:pPr algn="l" fontAlgn="t"/>
                      <a:r>
                        <a:rPr lang="en-US" sz="1700" dirty="0">
                          <a:solidFill>
                            <a:srgbClr val="444444"/>
                          </a:solidFill>
                          <a:latin typeface="Arial"/>
                        </a:rPr>
                        <a:t>Boys: 10 to 14 cm </a:t>
                      </a:r>
                    </a:p>
                  </a:txBody>
                  <a:tcPr marL="86468" marR="86468" marT="43234" marB="43234">
                    <a:lnL>
                      <a:noFill/>
                    </a:lnL>
                    <a:lnR>
                      <a:noFill/>
                    </a:lnR>
                    <a:lnT>
                      <a:noFill/>
                    </a:lnT>
                    <a:lnB>
                      <a:noFill/>
                    </a:lnB>
                    <a:solidFill>
                      <a:srgbClr val="FFFFFF"/>
                    </a:solidFill>
                  </a:tcPr>
                </a:tc>
                <a:extLst>
                  <a:ext uri="{0D108BD9-81ED-4DB2-BD59-A6C34878D82A}">
                    <a16:rowId xmlns:a16="http://schemas.microsoft.com/office/drawing/2014/main" val="10007"/>
                  </a:ext>
                </a:extLst>
              </a:tr>
            </a:tbl>
          </a:graphicData>
        </a:graphic>
      </p:graphicFrame>
      <p:sp>
        <p:nvSpPr>
          <p:cNvPr id="81940" name="Rectangle 1">
            <a:extLst>
              <a:ext uri="{FF2B5EF4-FFF2-40B4-BE49-F238E27FC236}">
                <a16:creationId xmlns:a16="http://schemas.microsoft.com/office/drawing/2014/main" id="{DB2DB09F-B0D8-49DC-9596-CF6F902765E2}"/>
              </a:ext>
            </a:extLst>
          </p:cNvPr>
          <p:cNvSpPr>
            <a:spLocks noChangeArrowheads="1"/>
          </p:cNvSpPr>
          <p:nvPr/>
        </p:nvSpPr>
        <p:spPr bwMode="auto">
          <a:xfrm>
            <a:off x="2667001" y="533401"/>
            <a:ext cx="6404511" cy="9848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6654" tIns="0" rIns="133308"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fontAlgn="base" hangingPunct="1">
              <a:spcBef>
                <a:spcPct val="0"/>
              </a:spcBef>
              <a:spcAft>
                <a:spcPct val="0"/>
              </a:spcAft>
              <a:defRPr/>
            </a:pPr>
            <a:r>
              <a:rPr lang="ar-JO" altLang="pt-PT" sz="3200" b="1" dirty="0">
                <a:solidFill>
                  <a:srgbClr val="444444"/>
                </a:solidFill>
              </a:rPr>
              <a:t>Normal Growth Velocity by Age</a:t>
            </a:r>
          </a:p>
          <a:p>
            <a:pPr fontAlgn="base">
              <a:spcBef>
                <a:spcPct val="0"/>
              </a:spcBef>
              <a:spcAft>
                <a:spcPct val="0"/>
              </a:spcAft>
              <a:defRPr/>
            </a:pPr>
            <a:endParaRPr lang="ar-JO" altLang="pt-PT" sz="3200" dirty="0">
              <a:solidFill>
                <a:prstClr val="black"/>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a:extLst>
              <a:ext uri="{FF2B5EF4-FFF2-40B4-BE49-F238E27FC236}">
                <a16:creationId xmlns:a16="http://schemas.microsoft.com/office/drawing/2014/main" id="{EBEA50DA-2AB6-4037-9C83-43268F4192AC}"/>
              </a:ext>
            </a:extLst>
          </p:cNvPr>
          <p:cNvGraphicFramePr/>
          <p:nvPr>
            <p:extLst>
              <p:ext uri="{D42A27DB-BD31-4B8C-83A1-F6EECF244321}">
                <p14:modId xmlns:p14="http://schemas.microsoft.com/office/powerpoint/2010/main" val="958075538"/>
              </p:ext>
            </p:extLst>
          </p:nvPr>
        </p:nvGraphicFramePr>
        <p:xfrm>
          <a:off x="0" y="0"/>
          <a:ext cx="118872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BFEA6BA0-C59F-9063-7495-79CD05E919B5}"/>
              </a:ext>
            </a:extLst>
          </p:cNvPr>
          <p:cNvSpPr txBox="1"/>
          <p:nvPr/>
        </p:nvSpPr>
        <p:spPr>
          <a:xfrm>
            <a:off x="640081" y="791570"/>
            <a:ext cx="4018839" cy="5262390"/>
          </a:xfrm>
          <a:prstGeom prst="rect">
            <a:avLst/>
          </a:prstGeom>
        </p:spPr>
        <p:txBody>
          <a:bodyPr vert="horz" lIns="91440" tIns="45720" rIns="91440" bIns="45720" rtlCol="0" anchor="ctr">
            <a:normAutofit/>
          </a:bodyPr>
          <a:lstStyle/>
          <a:p>
            <a:pPr algn="r">
              <a:lnSpc>
                <a:spcPct val="89000"/>
              </a:lnSpc>
              <a:spcBef>
                <a:spcPct val="0"/>
              </a:spcBef>
              <a:spcAft>
                <a:spcPts val="600"/>
              </a:spcAft>
            </a:pPr>
            <a:r>
              <a:rPr lang="en-US" sz="5400" b="1">
                <a:solidFill>
                  <a:schemeClr val="bg2"/>
                </a:solidFill>
                <a:latin typeface="+mj-lt"/>
                <a:ea typeface="+mj-ea"/>
                <a:cs typeface="+mj-cs"/>
              </a:rPr>
              <a:t>Normal variants of Growth</a:t>
            </a:r>
          </a:p>
        </p:txBody>
      </p:sp>
      <p:sp>
        <p:nvSpPr>
          <p:cNvPr id="14" name="Rectangle 13">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55CC7302-1A94-F3C4-4D5F-BB836C093FD1}"/>
              </a:ext>
            </a:extLst>
          </p:cNvPr>
          <p:cNvSpPr txBox="1"/>
          <p:nvPr/>
        </p:nvSpPr>
        <p:spPr>
          <a:xfrm>
            <a:off x="6176720" y="791570"/>
            <a:ext cx="4892308" cy="5262390"/>
          </a:xfrm>
          <a:prstGeom prst="rect">
            <a:avLst/>
          </a:prstGeom>
        </p:spPr>
        <p:txBody>
          <a:bodyPr vert="horz" lIns="91440" tIns="45720" rIns="91440" bIns="45720" rtlCol="0" anchor="ctr">
            <a:normAutofit/>
          </a:bodyPr>
          <a:lstStyle/>
          <a:p>
            <a:pPr marL="285750" indent="-384048">
              <a:lnSpc>
                <a:spcPct val="94000"/>
              </a:lnSpc>
              <a:spcAft>
                <a:spcPts val="200"/>
              </a:spcAft>
              <a:buFont typeface="Franklin Gothic Book" panose="020B0503020102020204" pitchFamily="34" charset="0"/>
              <a:buChar char="Ø"/>
            </a:pPr>
            <a:endParaRPr lang="en-US">
              <a:solidFill>
                <a:schemeClr val="tx2"/>
              </a:solidFill>
            </a:endParaRPr>
          </a:p>
          <a:p>
            <a:pPr marL="285750" indent="-384048">
              <a:lnSpc>
                <a:spcPct val="94000"/>
              </a:lnSpc>
              <a:spcAft>
                <a:spcPts val="200"/>
              </a:spcAft>
              <a:buFont typeface="Franklin Gothic Book" panose="020B0503020102020204" pitchFamily="34" charset="0"/>
              <a:buChar char="Ø"/>
            </a:pPr>
            <a:r>
              <a:rPr lang="en-US">
                <a:solidFill>
                  <a:schemeClr val="tx2"/>
                </a:solidFill>
              </a:rPr>
              <a:t>Short children with normal height velocity without a pathological causes , including:</a:t>
            </a:r>
          </a:p>
          <a:p>
            <a:pPr marL="285750" indent="-384048">
              <a:lnSpc>
                <a:spcPct val="94000"/>
              </a:lnSpc>
              <a:spcAft>
                <a:spcPts val="200"/>
              </a:spcAft>
              <a:buFont typeface="Franklin Gothic Book" panose="020B0503020102020204" pitchFamily="34" charset="0"/>
              <a:buChar char="Ø"/>
            </a:pPr>
            <a:endParaRPr lang="en-US">
              <a:solidFill>
                <a:schemeClr val="tx2"/>
              </a:solidFill>
            </a:endParaRPr>
          </a:p>
          <a:p>
            <a:pPr indent="-384048">
              <a:lnSpc>
                <a:spcPct val="94000"/>
              </a:lnSpc>
              <a:spcAft>
                <a:spcPts val="200"/>
              </a:spcAft>
              <a:buFont typeface="Franklin Gothic Book" panose="020B0503020102020204" pitchFamily="34" charset="0"/>
            </a:pPr>
            <a:r>
              <a:rPr lang="en-US">
                <a:solidFill>
                  <a:schemeClr val="tx2"/>
                </a:solidFill>
              </a:rPr>
              <a:t> 1. Familial short stature </a:t>
            </a:r>
          </a:p>
          <a:p>
            <a:pPr marL="285750" indent="-384048">
              <a:lnSpc>
                <a:spcPct val="94000"/>
              </a:lnSpc>
              <a:spcAft>
                <a:spcPts val="200"/>
              </a:spcAft>
              <a:buFont typeface="Franklin Gothic Book" panose="020B0503020102020204" pitchFamily="34" charset="0"/>
              <a:buChar char="ü"/>
            </a:pPr>
            <a:endParaRPr lang="en-US">
              <a:solidFill>
                <a:schemeClr val="tx2"/>
              </a:solidFill>
            </a:endParaRPr>
          </a:p>
          <a:p>
            <a:pPr indent="-384048">
              <a:lnSpc>
                <a:spcPct val="94000"/>
              </a:lnSpc>
              <a:spcAft>
                <a:spcPts val="200"/>
              </a:spcAft>
              <a:buFont typeface="Franklin Gothic Book" panose="020B0503020102020204" pitchFamily="34" charset="0"/>
            </a:pPr>
            <a:r>
              <a:rPr lang="en-US">
                <a:solidFill>
                  <a:schemeClr val="tx2"/>
                </a:solidFill>
              </a:rPr>
              <a:t>2. Constitutional delay of growth and puberty</a:t>
            </a:r>
          </a:p>
          <a:p>
            <a:pPr marL="285750" indent="-384048">
              <a:lnSpc>
                <a:spcPct val="94000"/>
              </a:lnSpc>
              <a:spcAft>
                <a:spcPts val="200"/>
              </a:spcAft>
              <a:buFont typeface="Franklin Gothic Book" panose="020B0503020102020204" pitchFamily="34" charset="0"/>
              <a:buChar char="ü"/>
            </a:pPr>
            <a:endParaRPr lang="en-US">
              <a:solidFill>
                <a:schemeClr val="tx2"/>
              </a:solidFill>
            </a:endParaRPr>
          </a:p>
          <a:p>
            <a:pPr indent="-384048">
              <a:lnSpc>
                <a:spcPct val="94000"/>
              </a:lnSpc>
              <a:spcAft>
                <a:spcPts val="200"/>
              </a:spcAft>
              <a:buFont typeface="Franklin Gothic Book" panose="020B0503020102020204" pitchFamily="34" charset="0"/>
            </a:pPr>
            <a:r>
              <a:rPr lang="en-US">
                <a:solidFill>
                  <a:schemeClr val="tx2"/>
                </a:solidFill>
              </a:rPr>
              <a:t> 3. Idiopathic short stature </a:t>
            </a:r>
          </a:p>
          <a:p>
            <a:pPr marL="285750" indent="-384048">
              <a:lnSpc>
                <a:spcPct val="94000"/>
              </a:lnSpc>
              <a:spcAft>
                <a:spcPts val="200"/>
              </a:spcAft>
              <a:buFont typeface="Franklin Gothic Book" panose="020B0503020102020204" pitchFamily="34" charset="0"/>
              <a:buChar char="ü"/>
            </a:pPr>
            <a:endParaRPr lang="en-US">
              <a:solidFill>
                <a:schemeClr val="tx2"/>
              </a:solidFill>
            </a:endParaRPr>
          </a:p>
          <a:p>
            <a:pPr indent="-384048">
              <a:lnSpc>
                <a:spcPct val="94000"/>
              </a:lnSpc>
              <a:spcAft>
                <a:spcPts val="200"/>
              </a:spcAft>
              <a:buFont typeface="Franklin Gothic Book" panose="020B0503020102020204" pitchFamily="34" charset="0"/>
            </a:pPr>
            <a:r>
              <a:rPr lang="en-US">
                <a:solidFill>
                  <a:schemeClr val="tx2"/>
                </a:solidFill>
              </a:rPr>
              <a:t>4. small for gestational age infants with catchup growth </a:t>
            </a:r>
          </a:p>
          <a:p>
            <a:pPr marL="285750" indent="-384048">
              <a:lnSpc>
                <a:spcPct val="94000"/>
              </a:lnSpc>
              <a:spcAft>
                <a:spcPts val="200"/>
              </a:spcAft>
              <a:buFont typeface="Franklin Gothic Book" panose="020B0503020102020204" pitchFamily="34" charset="0"/>
              <a:buChar char="Ø"/>
            </a:pPr>
            <a:endParaRPr lang="en-US">
              <a:solidFill>
                <a:schemeClr val="tx2"/>
              </a:solidFill>
            </a:endParaRPr>
          </a:p>
        </p:txBody>
      </p:sp>
    </p:spTree>
    <p:extLst>
      <p:ext uri="{BB962C8B-B14F-4D97-AF65-F5344CB8AC3E}">
        <p14:creationId xmlns:p14="http://schemas.microsoft.com/office/powerpoint/2010/main" val="410583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2A1A5E-18AF-9509-00C6-A3C1B15EA1A5}"/>
              </a:ext>
            </a:extLst>
          </p:cNvPr>
          <p:cNvSpPr txBox="1"/>
          <p:nvPr/>
        </p:nvSpPr>
        <p:spPr>
          <a:xfrm>
            <a:off x="988808" y="417290"/>
            <a:ext cx="6094140" cy="461665"/>
          </a:xfrm>
          <a:prstGeom prst="rect">
            <a:avLst/>
          </a:prstGeom>
          <a:noFill/>
        </p:spPr>
        <p:txBody>
          <a:bodyPr wrap="square">
            <a:spAutoFit/>
          </a:bodyPr>
          <a:lstStyle/>
          <a:p>
            <a:pPr marL="342900" indent="-342900">
              <a:buFont typeface="Wingdings" panose="05000000000000000000" pitchFamily="2" charset="2"/>
              <a:buChar char="q"/>
            </a:pPr>
            <a:r>
              <a:rPr lang="en-GB" sz="2400" b="1" dirty="0"/>
              <a:t>Familial short stature</a:t>
            </a:r>
            <a:endParaRPr lang="ar-JO" sz="2400" b="1" dirty="0"/>
          </a:p>
        </p:txBody>
      </p:sp>
      <p:sp>
        <p:nvSpPr>
          <p:cNvPr id="5" name="TextBox 4">
            <a:extLst>
              <a:ext uri="{FF2B5EF4-FFF2-40B4-BE49-F238E27FC236}">
                <a16:creationId xmlns:a16="http://schemas.microsoft.com/office/drawing/2014/main" id="{A24FE13C-A790-DECF-61D9-663C01CF8AD1}"/>
              </a:ext>
            </a:extLst>
          </p:cNvPr>
          <p:cNvSpPr txBox="1"/>
          <p:nvPr/>
        </p:nvSpPr>
        <p:spPr>
          <a:xfrm>
            <a:off x="1042864" y="991347"/>
            <a:ext cx="6094140" cy="1754326"/>
          </a:xfrm>
          <a:prstGeom prst="rect">
            <a:avLst/>
          </a:prstGeom>
          <a:noFill/>
        </p:spPr>
        <p:txBody>
          <a:bodyPr wrap="square">
            <a:spAutoFit/>
          </a:bodyPr>
          <a:lstStyle/>
          <a:p>
            <a:r>
              <a:rPr lang="en-US" dirty="0"/>
              <a:t>Individuals with familial short stature usually have </a:t>
            </a:r>
            <a:r>
              <a:rPr lang="en-US" dirty="0">
                <a:solidFill>
                  <a:srgbClr val="FF0000"/>
                </a:solidFill>
              </a:rPr>
              <a:t>low-normal height velocity </a:t>
            </a:r>
            <a:r>
              <a:rPr lang="en-US" dirty="0"/>
              <a:t>throughout life.</a:t>
            </a:r>
          </a:p>
          <a:p>
            <a:r>
              <a:rPr lang="en-US" dirty="0">
                <a:solidFill>
                  <a:srgbClr val="FF0000"/>
                </a:solidFill>
              </a:rPr>
              <a:t>Their bone age is consistent </a:t>
            </a:r>
            <a:r>
              <a:rPr lang="en-US" dirty="0"/>
              <a:t>with their </a:t>
            </a:r>
            <a:r>
              <a:rPr lang="en-US" u="sng" dirty="0"/>
              <a:t>chronologic age</a:t>
            </a:r>
            <a:r>
              <a:rPr lang="en-US" dirty="0"/>
              <a:t>, which helps distinguish them from children with constitutional delay of growth.</a:t>
            </a:r>
          </a:p>
          <a:p>
            <a:endParaRPr lang="ar-JO" dirty="0"/>
          </a:p>
        </p:txBody>
      </p:sp>
      <p:sp>
        <p:nvSpPr>
          <p:cNvPr id="7" name="TextBox 6">
            <a:extLst>
              <a:ext uri="{FF2B5EF4-FFF2-40B4-BE49-F238E27FC236}">
                <a16:creationId xmlns:a16="http://schemas.microsoft.com/office/drawing/2014/main" id="{492D9364-EE87-04E8-7C7A-0F510788430B}"/>
              </a:ext>
            </a:extLst>
          </p:cNvPr>
          <p:cNvSpPr txBox="1"/>
          <p:nvPr/>
        </p:nvSpPr>
        <p:spPr>
          <a:xfrm>
            <a:off x="1042864" y="2627232"/>
            <a:ext cx="6094140" cy="461665"/>
          </a:xfrm>
          <a:prstGeom prst="rect">
            <a:avLst/>
          </a:prstGeom>
          <a:noFill/>
        </p:spPr>
        <p:txBody>
          <a:bodyPr wrap="square">
            <a:spAutoFit/>
          </a:bodyPr>
          <a:lstStyle/>
          <a:p>
            <a:pPr marL="342900" indent="-342900">
              <a:buFont typeface="Wingdings" panose="05000000000000000000" pitchFamily="2" charset="2"/>
              <a:buChar char="q"/>
            </a:pPr>
            <a:r>
              <a:rPr lang="en-GB" sz="2400" b="1" dirty="0"/>
              <a:t>Constitutional delay </a:t>
            </a:r>
            <a:endParaRPr lang="ar-JO" sz="2400" b="1" dirty="0"/>
          </a:p>
        </p:txBody>
      </p:sp>
      <p:sp>
        <p:nvSpPr>
          <p:cNvPr id="9" name="TextBox 8">
            <a:extLst>
              <a:ext uri="{FF2B5EF4-FFF2-40B4-BE49-F238E27FC236}">
                <a16:creationId xmlns:a16="http://schemas.microsoft.com/office/drawing/2014/main" id="{953A8D2C-7378-113B-27E6-AF4505E5F020}"/>
              </a:ext>
            </a:extLst>
          </p:cNvPr>
          <p:cNvSpPr txBox="1"/>
          <p:nvPr/>
        </p:nvSpPr>
        <p:spPr>
          <a:xfrm>
            <a:off x="988808" y="3256071"/>
            <a:ext cx="6094140" cy="2585323"/>
          </a:xfrm>
          <a:prstGeom prst="rect">
            <a:avLst/>
          </a:prstGeom>
          <a:noFill/>
        </p:spPr>
        <p:txBody>
          <a:bodyPr wrap="square">
            <a:spAutoFit/>
          </a:bodyPr>
          <a:lstStyle/>
          <a:p>
            <a:r>
              <a:rPr lang="en-US" dirty="0"/>
              <a:t>Results in childhood short stature</a:t>
            </a:r>
            <a:r>
              <a:rPr lang="en-US" dirty="0">
                <a:solidFill>
                  <a:srgbClr val="FF0000"/>
                </a:solidFill>
              </a:rPr>
              <a:t> </a:t>
            </a:r>
            <a:r>
              <a:rPr lang="en-US" dirty="0"/>
              <a:t>but relatively normal adult height.</a:t>
            </a:r>
          </a:p>
          <a:p>
            <a:r>
              <a:rPr lang="en-US" dirty="0"/>
              <a:t>For these children and adolescents, height data should be interpreted according to bone age rather than </a:t>
            </a:r>
            <a:r>
              <a:rPr lang="en-US" u="sng" dirty="0"/>
              <a:t>chronologic age </a:t>
            </a:r>
            <a:r>
              <a:rPr lang="en-US" dirty="0"/>
              <a:t>to accurately reflect height potential. Because </a:t>
            </a:r>
            <a:r>
              <a:rPr lang="en-US" dirty="0">
                <a:solidFill>
                  <a:srgbClr val="FF0000"/>
                </a:solidFill>
              </a:rPr>
              <a:t>the bone age is delayed</a:t>
            </a:r>
            <a:r>
              <a:rPr lang="en-US" dirty="0"/>
              <a:t>, growth typically continues longer than normal.</a:t>
            </a:r>
          </a:p>
          <a:p>
            <a:r>
              <a:rPr lang="en-US" dirty="0"/>
              <a:t>In addition to a </a:t>
            </a:r>
            <a:r>
              <a:rPr lang="en-US" dirty="0">
                <a:solidFill>
                  <a:srgbClr val="FF0000"/>
                </a:solidFill>
              </a:rPr>
              <a:t>low preadolescent height velocity </a:t>
            </a:r>
            <a:r>
              <a:rPr lang="en-US" dirty="0"/>
              <a:t>, they tend to have </a:t>
            </a:r>
            <a:r>
              <a:rPr lang="en-US" dirty="0">
                <a:solidFill>
                  <a:srgbClr val="FF0000"/>
                </a:solidFill>
              </a:rPr>
              <a:t>delayed pubertal maturation</a:t>
            </a:r>
            <a:r>
              <a:rPr lang="en-US" dirty="0"/>
              <a:t> , but is followed by catch-up growth when they do enter puberty.</a:t>
            </a:r>
            <a:endParaRPr lang="ar-JO" dirty="0"/>
          </a:p>
        </p:txBody>
      </p:sp>
      <p:sp>
        <p:nvSpPr>
          <p:cNvPr id="11" name="TextBox 10">
            <a:extLst>
              <a:ext uri="{FF2B5EF4-FFF2-40B4-BE49-F238E27FC236}">
                <a16:creationId xmlns:a16="http://schemas.microsoft.com/office/drawing/2014/main" id="{6D783C08-6BC1-BF77-D43D-B41AD25588A5}"/>
              </a:ext>
            </a:extLst>
          </p:cNvPr>
          <p:cNvSpPr txBox="1"/>
          <p:nvPr/>
        </p:nvSpPr>
        <p:spPr>
          <a:xfrm>
            <a:off x="7734102" y="2597713"/>
            <a:ext cx="4973444" cy="1846659"/>
          </a:xfrm>
          <a:prstGeom prst="rect">
            <a:avLst/>
          </a:prstGeom>
          <a:noFill/>
        </p:spPr>
        <p:txBody>
          <a:bodyPr wrap="square">
            <a:spAutoFit/>
          </a:bodyPr>
          <a:lstStyle/>
          <a:p>
            <a:pPr marL="285750" indent="-285750">
              <a:buFont typeface="Wingdings" panose="05000000000000000000" pitchFamily="2" charset="2"/>
              <a:buChar char="v"/>
            </a:pPr>
            <a:r>
              <a:rPr lang="en-US" sz="1900" b="1" u="sng" dirty="0"/>
              <a:t>Severe Constitutional Delay </a:t>
            </a:r>
            <a:r>
              <a:rPr lang="en-US" sz="1900" b="1" dirty="0"/>
              <a:t>may be difficult to differentiate from </a:t>
            </a:r>
            <a:r>
              <a:rPr lang="en-US" sz="1900" b="1" u="sng" dirty="0"/>
              <a:t>growth hormone deficiency</a:t>
            </a:r>
            <a:r>
              <a:rPr lang="en-US" sz="1900" b="1" dirty="0"/>
              <a:t>, and stimulation testing with growth hormone secretagogues </a:t>
            </a:r>
            <a:r>
              <a:rPr lang="en-GB" sz="1900" b="1" dirty="0"/>
              <a:t>+ priming dose of sex steroid androgens. </a:t>
            </a:r>
            <a:endParaRPr lang="ar-JO" sz="1900" b="1" dirty="0"/>
          </a:p>
        </p:txBody>
      </p:sp>
    </p:spTree>
    <p:extLst>
      <p:ext uri="{BB962C8B-B14F-4D97-AF65-F5344CB8AC3E}">
        <p14:creationId xmlns:p14="http://schemas.microsoft.com/office/powerpoint/2010/main" val="4045156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a:extLst>
              <a:ext uri="{FF2B5EF4-FFF2-40B4-BE49-F238E27FC236}">
                <a16:creationId xmlns:a16="http://schemas.microsoft.com/office/drawing/2014/main" id="{65A25AFF-827D-5F76-CA3F-D35CD38689BC}"/>
              </a:ext>
            </a:extLst>
          </p:cNvPr>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solidFill>
                <a:prstClr val="black"/>
              </a:solidFill>
              <a:latin typeface="Calibri" panose="020F0502020204030204"/>
            </a:endParaRPr>
          </a:p>
        </p:txBody>
      </p:sp>
    </p:spTree>
    <p:extLst>
      <p:ext uri="{BB962C8B-B14F-4D97-AF65-F5344CB8AC3E}">
        <p14:creationId xmlns:p14="http://schemas.microsoft.com/office/powerpoint/2010/main" val="108109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3A27-54B5-6EEF-C88D-1495DBC6AE71}"/>
              </a:ext>
            </a:extLst>
          </p:cNvPr>
          <p:cNvSpPr>
            <a:spLocks noGrp="1"/>
          </p:cNvSpPr>
          <p:nvPr>
            <p:ph type="ctrTitle"/>
          </p:nvPr>
        </p:nvSpPr>
        <p:spPr>
          <a:xfrm>
            <a:off x="1339403" y="1313646"/>
            <a:ext cx="9556124" cy="3679978"/>
          </a:xfrm>
        </p:spPr>
        <p:txBody>
          <a:bodyPr>
            <a:normAutofit/>
          </a:bodyPr>
          <a:lstStyle/>
          <a:p>
            <a:r>
              <a:rPr lang="en-US" dirty="0"/>
              <a:t>Genetic causes:(syndromes with dysmorphic features)</a:t>
            </a:r>
          </a:p>
        </p:txBody>
      </p:sp>
    </p:spTree>
    <p:extLst>
      <p:ext uri="{BB962C8B-B14F-4D97-AF65-F5344CB8AC3E}">
        <p14:creationId xmlns:p14="http://schemas.microsoft.com/office/powerpoint/2010/main" val="1995703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effectLst/>
              </a:rPr>
              <a:t>Turner syndrome</a:t>
            </a:r>
            <a:endParaRPr lang="en-US" dirty="0"/>
          </a:p>
        </p:txBody>
      </p:sp>
      <p:sp>
        <p:nvSpPr>
          <p:cNvPr id="2" name="Content Placeholder 1"/>
          <p:cNvSpPr>
            <a:spLocks noGrp="1"/>
          </p:cNvSpPr>
          <p:nvPr>
            <p:ph idx="1"/>
          </p:nvPr>
        </p:nvSpPr>
        <p:spPr/>
        <p:txBody>
          <a:bodyPr>
            <a:normAutofit fontScale="92500"/>
          </a:bodyPr>
          <a:lstStyle/>
          <a:p>
            <a:pPr algn="l" rtl="0">
              <a:defRPr/>
            </a:pPr>
            <a:r>
              <a:rPr lang="en-US" dirty="0">
                <a:solidFill>
                  <a:schemeClr val="tx1">
                    <a:lumMod val="95000"/>
                    <a:lumOff val="5000"/>
                  </a:schemeClr>
                </a:solidFill>
              </a:rPr>
              <a:t>Turner syndrome is an important consideration in girls with short stature and especially growth failure, because shortness may be the presenting feature of the syndrome.</a:t>
            </a:r>
          </a:p>
          <a:p>
            <a:pPr algn="l" rtl="0">
              <a:defRPr/>
            </a:pPr>
            <a:r>
              <a:rPr lang="en-US" dirty="0">
                <a:solidFill>
                  <a:schemeClr val="tx1">
                    <a:lumMod val="95000"/>
                    <a:lumOff val="5000"/>
                  </a:schemeClr>
                </a:solidFill>
              </a:rPr>
              <a:t> Virtually all girls with Turner syndrome have short stature, with an average adult height about 20 cm shorter than predicted by the mid-parental height. </a:t>
            </a:r>
          </a:p>
          <a:p>
            <a:pPr algn="l" rtl="0">
              <a:defRPr/>
            </a:pPr>
            <a:r>
              <a:rPr lang="en-US" dirty="0">
                <a:solidFill>
                  <a:schemeClr val="tx1">
                    <a:lumMod val="95000"/>
                    <a:lumOff val="5000"/>
                  </a:schemeClr>
                </a:solidFill>
              </a:rPr>
              <a:t>In addition, affected patients usually have absent or very delayed pubertal development and may have a square "shield" chest, webbed neck, cubitus valgus, genu </a:t>
            </a:r>
            <a:r>
              <a:rPr lang="en-US" dirty="0" err="1">
                <a:solidFill>
                  <a:schemeClr val="tx1">
                    <a:lumMod val="95000"/>
                    <a:lumOff val="5000"/>
                  </a:schemeClr>
                </a:solidFill>
              </a:rPr>
              <a:t>valgum</a:t>
            </a:r>
            <a:r>
              <a:rPr lang="en-US" dirty="0">
                <a:solidFill>
                  <a:schemeClr val="tx1">
                    <a:lumMod val="95000"/>
                    <a:lumOff val="5000"/>
                  </a:schemeClr>
                </a:solidFill>
              </a:rPr>
              <a:t> , shortened fourth metacarpals, and Madelung deformity of the forearm .</a:t>
            </a:r>
          </a:p>
          <a:p>
            <a:pPr algn="l" rtl="0">
              <a:defRPr/>
            </a:pPr>
            <a:r>
              <a:rPr lang="en-US" dirty="0">
                <a:solidFill>
                  <a:schemeClr val="tx1">
                    <a:lumMod val="95000"/>
                    <a:lumOff val="5000"/>
                  </a:schemeClr>
                </a:solidFill>
              </a:rPr>
              <a:t> Prompt diagnosis of Turner Syndrome is important because of associated cardiovascular, renal, and endocrine abnormalities, which may require treatment, including growth hormone therapy.  </a:t>
            </a:r>
          </a:p>
          <a:p>
            <a:pPr algn="l" rtl="0"/>
            <a:endParaRPr lang="en-US" dirty="0"/>
          </a:p>
        </p:txBody>
      </p:sp>
    </p:spTree>
    <p:extLst>
      <p:ext uri="{BB962C8B-B14F-4D97-AF65-F5344CB8AC3E}">
        <p14:creationId xmlns:p14="http://schemas.microsoft.com/office/powerpoint/2010/main" val="3176215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oology Notes On - Turner Syndrome - For W.B.C.S. Examination.">
            <a:extLst>
              <a:ext uri="{FF2B5EF4-FFF2-40B4-BE49-F238E27FC236}">
                <a16:creationId xmlns:a16="http://schemas.microsoft.com/office/drawing/2014/main" id="{F05CFF1E-342B-4A79-A6B0-F95F41F16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39" y="209550"/>
            <a:ext cx="5267325"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667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14B7-EFF3-A9B3-D7D6-016B456C38C0}"/>
              </a:ext>
            </a:extLst>
          </p:cNvPr>
          <p:cNvSpPr>
            <a:spLocks noGrp="1"/>
          </p:cNvSpPr>
          <p:nvPr>
            <p:ph type="ctrTitle"/>
          </p:nvPr>
        </p:nvSpPr>
        <p:spPr>
          <a:xfrm>
            <a:off x="2654086" y="685800"/>
            <a:ext cx="6718515" cy="914400"/>
          </a:xfrm>
        </p:spPr>
        <p:txBody>
          <a:bodyPr/>
          <a:lstStyle/>
          <a:p>
            <a:r>
              <a:rPr lang="en-US" dirty="0"/>
              <a:t>NOONAN SYNDROME</a:t>
            </a:r>
          </a:p>
        </p:txBody>
      </p:sp>
      <p:sp>
        <p:nvSpPr>
          <p:cNvPr id="3" name="Subtitle 2">
            <a:extLst>
              <a:ext uri="{FF2B5EF4-FFF2-40B4-BE49-F238E27FC236}">
                <a16:creationId xmlns:a16="http://schemas.microsoft.com/office/drawing/2014/main" id="{E6139FB7-D58A-0956-E0E3-85300141E0FA}"/>
              </a:ext>
            </a:extLst>
          </p:cNvPr>
          <p:cNvSpPr>
            <a:spLocks noGrp="1"/>
          </p:cNvSpPr>
          <p:nvPr>
            <p:ph type="subTitle" idx="1"/>
          </p:nvPr>
        </p:nvSpPr>
        <p:spPr>
          <a:xfrm>
            <a:off x="1812010" y="1752600"/>
            <a:ext cx="7543800" cy="4800600"/>
          </a:xfrm>
        </p:spPr>
        <p:txBody>
          <a:bodyPr>
            <a:normAutofit/>
          </a:bodyPr>
          <a:lstStyle/>
          <a:p>
            <a:pPr algn="l"/>
            <a:r>
              <a:rPr lang="en-US" sz="2400" dirty="0"/>
              <a:t>is a relatively common autosomal dominant disorder that is associated with short stature and congenital heart disease, most often pulmonic stenosis. </a:t>
            </a:r>
          </a:p>
          <a:p>
            <a:pPr algn="l"/>
            <a:r>
              <a:rPr lang="en-US" sz="2400" dirty="0"/>
              <a:t>▪ It is clinically and genetically heterogeneous and can present at any age. The most consistent clinical features are widely spaced eyes (hypertelorism) and low-set ears, short stature, and pulmonic stenosis. </a:t>
            </a:r>
          </a:p>
          <a:p>
            <a:pPr algn="l"/>
            <a:r>
              <a:rPr lang="en-US" sz="2400" dirty="0"/>
              <a:t>▪ Short stature associated with Noonan syndrome can be treated effectively with growth hormone</a:t>
            </a:r>
          </a:p>
        </p:txBody>
      </p:sp>
    </p:spTree>
    <p:extLst>
      <p:ext uri="{BB962C8B-B14F-4D97-AF65-F5344CB8AC3E}">
        <p14:creationId xmlns:p14="http://schemas.microsoft.com/office/powerpoint/2010/main" val="387900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DB7EA3-54E2-6A47-2C97-1CDE1B68B6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333501"/>
            <a:ext cx="6437004" cy="4190999"/>
          </a:xfrm>
        </p:spPr>
      </p:pic>
    </p:spTree>
    <p:extLst>
      <p:ext uri="{BB962C8B-B14F-4D97-AF65-F5344CB8AC3E}">
        <p14:creationId xmlns:p14="http://schemas.microsoft.com/office/powerpoint/2010/main" val="134151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1C36265-2363-29BF-75CE-11A44CF65590}"/>
              </a:ext>
            </a:extLst>
          </p:cNvPr>
          <p:cNvSpPr>
            <a:spLocks noGrp="1"/>
          </p:cNvSpPr>
          <p:nvPr>
            <p:ph type="title"/>
          </p:nvPr>
        </p:nvSpPr>
        <p:spPr>
          <a:xfrm>
            <a:off x="640081" y="791570"/>
            <a:ext cx="4018839" cy="5262390"/>
          </a:xfrm>
        </p:spPr>
        <p:txBody>
          <a:bodyPr vert="horz" lIns="91440" tIns="45720" rIns="91440" bIns="45720" rtlCol="0" anchor="ctr">
            <a:normAutofit/>
          </a:bodyPr>
          <a:lstStyle/>
          <a:p>
            <a:pPr algn="r" defTabSz="914400">
              <a:lnSpc>
                <a:spcPct val="89000"/>
              </a:lnSpc>
            </a:pPr>
            <a:r>
              <a:rPr lang="en-US" sz="5400" b="1">
                <a:solidFill>
                  <a:schemeClr val="bg2"/>
                </a:solidFill>
              </a:rPr>
              <a:t>Definitions</a:t>
            </a:r>
            <a:r>
              <a:rPr lang="en-US" sz="5400">
                <a:solidFill>
                  <a:schemeClr val="bg2"/>
                </a:solidFill>
              </a:rPr>
              <a:t> </a:t>
            </a:r>
          </a:p>
        </p:txBody>
      </p:sp>
      <p:sp>
        <p:nvSpPr>
          <p:cNvPr id="24" name="Rectangle 23">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C0ED7BB8-F1CD-B85C-8FCC-4AA63F456D5F}"/>
              </a:ext>
            </a:extLst>
          </p:cNvPr>
          <p:cNvSpPr>
            <a:spLocks noGrp="1"/>
          </p:cNvSpPr>
          <p:nvPr>
            <p:ph type="body" sz="half" idx="2"/>
          </p:nvPr>
        </p:nvSpPr>
        <p:spPr>
          <a:xfrm>
            <a:off x="6176720" y="791570"/>
            <a:ext cx="4892308" cy="5262390"/>
          </a:xfrm>
        </p:spPr>
        <p:txBody>
          <a:bodyPr vert="horz" lIns="91440" tIns="45720" rIns="91440" bIns="45720" rtlCol="0" anchor="ctr">
            <a:normAutofit/>
          </a:bodyPr>
          <a:lstStyle/>
          <a:p>
            <a:pPr indent="-384048" defTabSz="914400">
              <a:lnSpc>
                <a:spcPct val="94000"/>
              </a:lnSpc>
              <a:spcAft>
                <a:spcPts val="200"/>
              </a:spcAft>
              <a:buFont typeface="Arial" panose="020B0604020202020204" pitchFamily="34" charset="0"/>
              <a:buChar char="•"/>
            </a:pPr>
            <a:r>
              <a:rPr lang="en-US" sz="1800" b="1" i="0" u="none" strike="noStrike" dirty="0">
                <a:effectLst/>
              </a:rPr>
              <a:t>Growth velocity</a:t>
            </a:r>
            <a:r>
              <a:rPr lang="en-US" sz="1800" b="0" i="0" u="none" strike="noStrike" dirty="0">
                <a:effectLst/>
              </a:rPr>
              <a:t> , the change in weight or height over time.</a:t>
            </a:r>
          </a:p>
          <a:p>
            <a:pPr indent="-384048" defTabSz="914400">
              <a:lnSpc>
                <a:spcPct val="94000"/>
              </a:lnSpc>
              <a:spcAft>
                <a:spcPts val="200"/>
              </a:spcAft>
              <a:buFont typeface="Arial" panose="020B0604020202020204" pitchFamily="34" charset="0"/>
              <a:buChar char="•"/>
            </a:pPr>
            <a:endParaRPr lang="en-US" sz="1800" b="0" i="0" u="none" strike="noStrike" dirty="0">
              <a:effectLst/>
            </a:endParaRPr>
          </a:p>
          <a:p>
            <a:pPr indent="-384048" defTabSz="914400">
              <a:lnSpc>
                <a:spcPct val="94000"/>
              </a:lnSpc>
              <a:spcAft>
                <a:spcPts val="200"/>
              </a:spcAft>
              <a:buFont typeface="Arial" panose="020B0604020202020204" pitchFamily="34" charset="0"/>
              <a:buChar char="•"/>
            </a:pPr>
            <a:r>
              <a:rPr lang="en-US" sz="1800" b="1" dirty="0"/>
              <a:t>Height velocity </a:t>
            </a:r>
            <a:r>
              <a:rPr lang="en-US" sz="1800" dirty="0"/>
              <a:t>: we need a period of al least 6 months to calculate it . </a:t>
            </a:r>
          </a:p>
          <a:p>
            <a:pPr indent="-384048" defTabSz="914400">
              <a:lnSpc>
                <a:spcPct val="94000"/>
              </a:lnSpc>
              <a:spcAft>
                <a:spcPts val="200"/>
              </a:spcAft>
              <a:buFont typeface="Arial" panose="020B0604020202020204" pitchFamily="34" charset="0"/>
              <a:buChar char="•"/>
            </a:pPr>
            <a:endParaRPr lang="en-US" sz="1800" dirty="0"/>
          </a:p>
          <a:p>
            <a:pPr marL="346710" indent="-384048" defTabSz="914400" fontAlgn="base">
              <a:lnSpc>
                <a:spcPct val="94000"/>
              </a:lnSpc>
              <a:spcBef>
                <a:spcPts val="1500"/>
              </a:spcBef>
              <a:spcAft>
                <a:spcPts val="200"/>
              </a:spcAft>
              <a:buFont typeface="Arial" panose="020B0604020202020204" pitchFamily="34" charset="0"/>
              <a:buChar char="•"/>
            </a:pPr>
            <a:r>
              <a:rPr lang="en-US" sz="1800" b="1" dirty="0"/>
              <a:t>Chronological age</a:t>
            </a:r>
            <a:r>
              <a:rPr lang="en-US" sz="1800" dirty="0"/>
              <a:t>: Actual age of the child</a:t>
            </a:r>
          </a:p>
          <a:p>
            <a:pPr marL="346710" indent="-384048" defTabSz="914400" fontAlgn="base">
              <a:lnSpc>
                <a:spcPct val="94000"/>
              </a:lnSpc>
              <a:spcBef>
                <a:spcPts val="1500"/>
              </a:spcBef>
              <a:spcAft>
                <a:spcPts val="200"/>
              </a:spcAft>
              <a:buFont typeface="Arial" panose="020B0604020202020204" pitchFamily="34" charset="0"/>
              <a:buChar char="•"/>
            </a:pPr>
            <a:r>
              <a:rPr lang="en-US" sz="1800" dirty="0"/>
              <a:t> </a:t>
            </a:r>
            <a:r>
              <a:rPr lang="en-US" sz="1800" b="1" dirty="0"/>
              <a:t>Height age</a:t>
            </a:r>
            <a:r>
              <a:rPr lang="en-US" sz="1800" dirty="0"/>
              <a:t>: it’s the age at which the height of the child is at 50th </a:t>
            </a:r>
            <a:r>
              <a:rPr lang="en-US" sz="1800" dirty="0" err="1"/>
              <a:t>centile</a:t>
            </a:r>
            <a:r>
              <a:rPr lang="en-US" sz="1800" dirty="0"/>
              <a:t>.</a:t>
            </a:r>
          </a:p>
          <a:p>
            <a:pPr marL="346710" indent="-384048" defTabSz="914400" fontAlgn="base">
              <a:lnSpc>
                <a:spcPct val="94000"/>
              </a:lnSpc>
              <a:spcBef>
                <a:spcPts val="1500"/>
              </a:spcBef>
              <a:spcAft>
                <a:spcPts val="200"/>
              </a:spcAft>
              <a:buFont typeface="Arial" panose="020B0604020202020204" pitchFamily="34" charset="0"/>
              <a:buChar char="•"/>
            </a:pPr>
            <a:r>
              <a:rPr lang="en-US" sz="1800" dirty="0"/>
              <a:t> </a:t>
            </a:r>
            <a:r>
              <a:rPr lang="en-US" sz="1800" b="1" dirty="0"/>
              <a:t>Bone age</a:t>
            </a:r>
            <a:r>
              <a:rPr lang="en-US" sz="1800" dirty="0"/>
              <a:t>: is an indicator of skeletal maturation</a:t>
            </a:r>
            <a:endParaRPr lang="en-US" sz="1800" b="1" dirty="0"/>
          </a:p>
          <a:p>
            <a:pPr indent="-384048" defTabSz="914400">
              <a:lnSpc>
                <a:spcPct val="94000"/>
              </a:lnSpc>
              <a:spcAft>
                <a:spcPts val="200"/>
              </a:spcAft>
              <a:buFont typeface="Arial" panose="020B0604020202020204" pitchFamily="34" charset="0"/>
              <a:buChar char="•"/>
            </a:pPr>
            <a:endParaRPr lang="en-US" sz="1800" dirty="0"/>
          </a:p>
          <a:p>
            <a:pPr indent="-384048" defTabSz="914400">
              <a:lnSpc>
                <a:spcPct val="94000"/>
              </a:lnSpc>
              <a:spcAft>
                <a:spcPts val="200"/>
              </a:spcAft>
            </a:pPr>
            <a:endParaRPr lang="en-US" sz="1800" dirty="0"/>
          </a:p>
        </p:txBody>
      </p:sp>
    </p:spTree>
    <p:extLst>
      <p:ext uri="{BB962C8B-B14F-4D97-AF65-F5344CB8AC3E}">
        <p14:creationId xmlns:p14="http://schemas.microsoft.com/office/powerpoint/2010/main" val="458246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effectLst/>
              </a:rPr>
              <a:t>Prader-Willi syndrome</a:t>
            </a:r>
            <a:endParaRPr lang="en-US" dirty="0"/>
          </a:p>
        </p:txBody>
      </p:sp>
      <p:sp>
        <p:nvSpPr>
          <p:cNvPr id="6" name="Content Placeholder 5"/>
          <p:cNvSpPr>
            <a:spLocks noGrp="1"/>
          </p:cNvSpPr>
          <p:nvPr>
            <p:ph idx="1"/>
          </p:nvPr>
        </p:nvSpPr>
        <p:spPr/>
        <p:txBody>
          <a:bodyPr>
            <a:normAutofit/>
          </a:bodyPr>
          <a:lstStyle/>
          <a:p>
            <a:pPr algn="l" rtl="0">
              <a:defRPr/>
            </a:pPr>
            <a:r>
              <a:rPr lang="en-US" dirty="0">
                <a:solidFill>
                  <a:schemeClr val="tx1">
                    <a:lumMod val="50000"/>
                    <a:lumOff val="50000"/>
                  </a:schemeClr>
                </a:solidFill>
              </a:rPr>
              <a:t> </a:t>
            </a:r>
            <a:r>
              <a:rPr lang="en-US" dirty="0">
                <a:solidFill>
                  <a:schemeClr val="tx1">
                    <a:lumMod val="95000"/>
                    <a:lumOff val="5000"/>
                  </a:schemeClr>
                </a:solidFill>
              </a:rPr>
              <a:t>Prader-Willi syndrome (PWS) is the most common syndromic form of obesity.</a:t>
            </a:r>
            <a:r>
              <a:rPr lang="en-US" dirty="0"/>
              <a:t> caused by a loss of function of specific genes on chromosome 15.</a:t>
            </a:r>
            <a:r>
              <a:rPr lang="en-US" dirty="0">
                <a:solidFill>
                  <a:schemeClr val="tx1">
                    <a:lumMod val="95000"/>
                    <a:lumOff val="5000"/>
                  </a:schemeClr>
                </a:solidFill>
              </a:rPr>
              <a:t> Obesity and </a:t>
            </a:r>
            <a:r>
              <a:rPr lang="en-US" dirty="0" err="1">
                <a:solidFill>
                  <a:schemeClr val="tx1">
                    <a:lumMod val="95000"/>
                    <a:lumOff val="5000"/>
                  </a:schemeClr>
                </a:solidFill>
              </a:rPr>
              <a:t>hyperphagia</a:t>
            </a:r>
            <a:r>
              <a:rPr lang="en-US" dirty="0">
                <a:solidFill>
                  <a:schemeClr val="tx1">
                    <a:lumMod val="95000"/>
                    <a:lumOff val="5000"/>
                  </a:schemeClr>
                </a:solidFill>
              </a:rPr>
              <a:t> typically develop during early childhood and can be severe. Other common clinical characteristics are </a:t>
            </a:r>
            <a:r>
              <a:rPr lang="en-US" dirty="0" err="1">
                <a:solidFill>
                  <a:schemeClr val="tx1">
                    <a:lumMod val="95000"/>
                    <a:lumOff val="5000"/>
                  </a:schemeClr>
                </a:solidFill>
              </a:rPr>
              <a:t>hypotonia</a:t>
            </a:r>
            <a:r>
              <a:rPr lang="en-US" dirty="0">
                <a:solidFill>
                  <a:schemeClr val="tx1">
                    <a:lumMod val="95000"/>
                    <a:lumOff val="5000"/>
                  </a:schemeClr>
                </a:solidFill>
              </a:rPr>
              <a:t> and feeding problems during infancy, developmental delay, and hypogonadism. </a:t>
            </a:r>
          </a:p>
          <a:p>
            <a:pPr algn="l" rtl="0">
              <a:defRPr/>
            </a:pPr>
            <a:r>
              <a:rPr lang="en-US" dirty="0">
                <a:solidFill>
                  <a:schemeClr val="tx1">
                    <a:lumMod val="95000"/>
                    <a:lumOff val="5000"/>
                  </a:schemeClr>
                </a:solidFill>
              </a:rPr>
              <a:t>Short stature is common but may not develop until late childhood when the child fails to undergo a pubertal growth spurt. </a:t>
            </a:r>
          </a:p>
          <a:p>
            <a:pPr algn="l" rtl="0">
              <a:defRPr/>
            </a:pPr>
            <a:r>
              <a:rPr lang="en-US" dirty="0">
                <a:solidFill>
                  <a:schemeClr val="tx1">
                    <a:lumMod val="95000"/>
                    <a:lumOff val="5000"/>
                  </a:schemeClr>
                </a:solidFill>
              </a:rPr>
              <a:t>Treatment with growth hormone improves linear growth and body composition.</a:t>
            </a:r>
          </a:p>
          <a:p>
            <a:pPr algn="l" rtl="0"/>
            <a:endParaRPr lang="en-US" dirty="0"/>
          </a:p>
        </p:txBody>
      </p:sp>
    </p:spTree>
    <p:extLst>
      <p:ext uri="{BB962C8B-B14F-4D97-AF65-F5344CB8AC3E}">
        <p14:creationId xmlns:p14="http://schemas.microsoft.com/office/powerpoint/2010/main" val="103862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0E41695-2301-9E81-5418-3B9CDF6CDE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1" y="589278"/>
            <a:ext cx="4919663" cy="5903596"/>
          </a:xfrm>
        </p:spPr>
      </p:pic>
    </p:spTree>
    <p:extLst>
      <p:ext uri="{BB962C8B-B14F-4D97-AF65-F5344CB8AC3E}">
        <p14:creationId xmlns:p14="http://schemas.microsoft.com/office/powerpoint/2010/main" val="1578739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9D19-C3B3-4027-91F7-A0A7E237E992}"/>
              </a:ext>
            </a:extLst>
          </p:cNvPr>
          <p:cNvSpPr>
            <a:spLocks noGrp="1"/>
          </p:cNvSpPr>
          <p:nvPr>
            <p:ph type="ctrTitle"/>
          </p:nvPr>
        </p:nvSpPr>
        <p:spPr>
          <a:xfrm>
            <a:off x="2895600" y="119798"/>
            <a:ext cx="6705600" cy="1958267"/>
          </a:xfrm>
        </p:spPr>
        <p:txBody>
          <a:bodyPr/>
          <a:lstStyle/>
          <a:p>
            <a:r>
              <a:rPr lang="en-US" dirty="0"/>
              <a:t>SHOX GENE VARIANTS</a:t>
            </a:r>
          </a:p>
        </p:txBody>
      </p:sp>
      <p:sp>
        <p:nvSpPr>
          <p:cNvPr id="3" name="Subtitle 2">
            <a:extLst>
              <a:ext uri="{FF2B5EF4-FFF2-40B4-BE49-F238E27FC236}">
                <a16:creationId xmlns:a16="http://schemas.microsoft.com/office/drawing/2014/main" id="{4AC24B2C-F638-967C-2EF3-5075FE638FDD}"/>
              </a:ext>
            </a:extLst>
          </p:cNvPr>
          <p:cNvSpPr>
            <a:spLocks noGrp="1"/>
          </p:cNvSpPr>
          <p:nvPr>
            <p:ph type="subTitle" idx="1"/>
          </p:nvPr>
        </p:nvSpPr>
        <p:spPr>
          <a:xfrm>
            <a:off x="1676400" y="2078065"/>
            <a:ext cx="7924800" cy="3830637"/>
          </a:xfrm>
        </p:spPr>
        <p:txBody>
          <a:bodyPr>
            <a:normAutofit fontScale="92500" lnSpcReduction="20000"/>
          </a:bodyPr>
          <a:lstStyle/>
          <a:p>
            <a:pPr algn="l"/>
            <a:r>
              <a:rPr lang="en-US" sz="2400" dirty="0"/>
              <a:t>SHOX (short stature homeobox)-containing gene on the X chromosome cause a syndrome in which the primary manifestation is short stature, which tends to be more severe in girls </a:t>
            </a:r>
          </a:p>
          <a:p>
            <a:pPr algn="l"/>
            <a:r>
              <a:rPr lang="en-US" sz="2400" dirty="0"/>
              <a:t>▪ In addition to short stature, individuals with this variant tend to have shorter forearms and lower legs (with reductions in arm span and leg length compared with trunk), Madelung deformity of the forearm (focal dysplasia of the distal radial physis), cubitus valgus (increased carrying angle of the arm) .</a:t>
            </a:r>
          </a:p>
          <a:p>
            <a:pPr algn="l"/>
            <a:r>
              <a:rPr lang="en-US" sz="2400" dirty="0"/>
              <a:t> ▪ These skeletal abnormalities are similar to those seen in many patients with Turner syndrome</a:t>
            </a:r>
          </a:p>
        </p:txBody>
      </p:sp>
    </p:spTree>
    <p:extLst>
      <p:ext uri="{BB962C8B-B14F-4D97-AF65-F5344CB8AC3E}">
        <p14:creationId xmlns:p14="http://schemas.microsoft.com/office/powerpoint/2010/main" val="706937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354854-695C-334F-907D-A83F37D18D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0385" y="1066800"/>
            <a:ext cx="6851231" cy="4938710"/>
          </a:xfrm>
        </p:spPr>
      </p:pic>
    </p:spTree>
    <p:extLst>
      <p:ext uri="{BB962C8B-B14F-4D97-AF65-F5344CB8AC3E}">
        <p14:creationId xmlns:p14="http://schemas.microsoft.com/office/powerpoint/2010/main" val="1789374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00BA-E51E-CE79-B34F-CAC6C4CD4A47}"/>
              </a:ext>
            </a:extLst>
          </p:cNvPr>
          <p:cNvSpPr>
            <a:spLocks noGrp="1"/>
          </p:cNvSpPr>
          <p:nvPr>
            <p:ph type="ctrTitle"/>
          </p:nvPr>
        </p:nvSpPr>
        <p:spPr>
          <a:xfrm>
            <a:off x="3415584" y="1012275"/>
            <a:ext cx="7086600" cy="919163"/>
          </a:xfrm>
        </p:spPr>
        <p:txBody>
          <a:bodyPr/>
          <a:lstStyle/>
          <a:p>
            <a:r>
              <a:rPr lang="en-US" dirty="0"/>
              <a:t>SILVER RUSSELL SYNDROME</a:t>
            </a:r>
          </a:p>
        </p:txBody>
      </p:sp>
      <p:sp>
        <p:nvSpPr>
          <p:cNvPr id="3" name="Subtitle 2">
            <a:extLst>
              <a:ext uri="{FF2B5EF4-FFF2-40B4-BE49-F238E27FC236}">
                <a16:creationId xmlns:a16="http://schemas.microsoft.com/office/drawing/2014/main" id="{28CC9B09-28EA-8383-33CC-E80163256BDF}"/>
              </a:ext>
            </a:extLst>
          </p:cNvPr>
          <p:cNvSpPr>
            <a:spLocks noGrp="1"/>
          </p:cNvSpPr>
          <p:nvPr>
            <p:ph type="subTitle" idx="1"/>
          </p:nvPr>
        </p:nvSpPr>
        <p:spPr>
          <a:xfrm>
            <a:off x="1752600" y="2133600"/>
            <a:ext cx="6858000" cy="4038600"/>
          </a:xfrm>
        </p:spPr>
        <p:txBody>
          <a:bodyPr>
            <a:normAutofit/>
          </a:bodyPr>
          <a:lstStyle/>
          <a:p>
            <a:pPr algn="l"/>
            <a:r>
              <a:rPr lang="en-US" sz="2400" dirty="0"/>
              <a:t>The syndrome is associated with epigenetic alterations involving either hypomethylation of an imprinting control region that regulates expression of the insulin-like growth factor 2 (IGF-2) gene or others on chromosome 11p15.5. IGF-2 is known to have important effects on growth, especially during fetal development</a:t>
            </a:r>
          </a:p>
        </p:txBody>
      </p:sp>
    </p:spTree>
    <p:extLst>
      <p:ext uri="{BB962C8B-B14F-4D97-AF65-F5344CB8AC3E}">
        <p14:creationId xmlns:p14="http://schemas.microsoft.com/office/powerpoint/2010/main" val="524243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1AAF65-A58E-22EB-29B3-39A36CD360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1" y="762001"/>
            <a:ext cx="4876799" cy="5573485"/>
          </a:xfrm>
        </p:spPr>
      </p:pic>
    </p:spTree>
    <p:extLst>
      <p:ext uri="{BB962C8B-B14F-4D97-AF65-F5344CB8AC3E}">
        <p14:creationId xmlns:p14="http://schemas.microsoft.com/office/powerpoint/2010/main" val="522878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F66B-5A46-7D3F-60FE-7603044BA6A6}"/>
              </a:ext>
            </a:extLst>
          </p:cNvPr>
          <p:cNvSpPr>
            <a:spLocks noGrp="1"/>
          </p:cNvSpPr>
          <p:nvPr>
            <p:ph type="ctrTitle"/>
          </p:nvPr>
        </p:nvSpPr>
        <p:spPr>
          <a:xfrm>
            <a:off x="4156657" y="1157254"/>
            <a:ext cx="6248400" cy="1452563"/>
          </a:xfrm>
        </p:spPr>
        <p:txBody>
          <a:bodyPr/>
          <a:lstStyle/>
          <a:p>
            <a:r>
              <a:rPr lang="en-US" dirty="0"/>
              <a:t>Laurence Moon Bardet Biedl Syndrome</a:t>
            </a:r>
          </a:p>
        </p:txBody>
      </p:sp>
      <p:sp>
        <p:nvSpPr>
          <p:cNvPr id="3" name="Subtitle 2">
            <a:extLst>
              <a:ext uri="{FF2B5EF4-FFF2-40B4-BE49-F238E27FC236}">
                <a16:creationId xmlns:a16="http://schemas.microsoft.com/office/drawing/2014/main" id="{D36E287B-8418-D630-129D-89E7DE04D0AB}"/>
              </a:ext>
            </a:extLst>
          </p:cNvPr>
          <p:cNvSpPr>
            <a:spLocks noGrp="1"/>
          </p:cNvSpPr>
          <p:nvPr>
            <p:ph type="subTitle" idx="1"/>
          </p:nvPr>
        </p:nvSpPr>
        <p:spPr>
          <a:xfrm>
            <a:off x="1828800" y="2514600"/>
            <a:ext cx="6858000" cy="2667000"/>
          </a:xfrm>
        </p:spPr>
        <p:txBody>
          <a:bodyPr>
            <a:normAutofit/>
          </a:bodyPr>
          <a:lstStyle/>
          <a:p>
            <a:pPr algn="l"/>
            <a:r>
              <a:rPr lang="en-US" sz="2400" dirty="0"/>
              <a:t>is a disorder with an identified </a:t>
            </a:r>
            <a:r>
              <a:rPr lang="en-US" sz="2400" b="1" dirty="0"/>
              <a:t>pentad of symptoms: </a:t>
            </a:r>
            <a:r>
              <a:rPr lang="en-US" sz="2400" dirty="0"/>
              <a:t>which are obesity, hypogonadism, intellectual impairment, polydactyly and retinitis pigmentosa</a:t>
            </a:r>
          </a:p>
        </p:txBody>
      </p:sp>
    </p:spTree>
    <p:extLst>
      <p:ext uri="{BB962C8B-B14F-4D97-AF65-F5344CB8AC3E}">
        <p14:creationId xmlns:p14="http://schemas.microsoft.com/office/powerpoint/2010/main" val="3489897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FE4B0E-78AD-9872-252B-76354FF8EE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921665"/>
            <a:ext cx="5029200" cy="4213105"/>
          </a:xfrm>
        </p:spPr>
      </p:pic>
    </p:spTree>
    <p:extLst>
      <p:ext uri="{BB962C8B-B14F-4D97-AF65-F5344CB8AC3E}">
        <p14:creationId xmlns:p14="http://schemas.microsoft.com/office/powerpoint/2010/main" val="379451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normAutofit/>
          </a:bodyPr>
          <a:lstStyle/>
          <a:p>
            <a:pPr algn="ctr" rtl="0"/>
            <a:r>
              <a:rPr sz="5400" b="1" u="sng"/>
              <a:t>Achondroplasia </a:t>
            </a:r>
            <a:endParaRPr lang="ar-JO" sz="5400" b="1" u="sng" dirty="0"/>
          </a:p>
        </p:txBody>
      </p:sp>
      <p:sp>
        <p:nvSpPr>
          <p:cNvPr id="2" name="عنصر نائب للمحتوى 1"/>
          <p:cNvSpPr>
            <a:spLocks noGrp="1"/>
          </p:cNvSpPr>
          <p:nvPr>
            <p:ph sz="half" idx="1"/>
          </p:nvPr>
        </p:nvSpPr>
        <p:spPr/>
        <p:txBody>
          <a:bodyPr>
            <a:noAutofit/>
          </a:bodyPr>
          <a:lstStyle/>
          <a:p>
            <a:pPr algn="l" rtl="0"/>
            <a:r>
              <a:rPr lang="en-US" sz="2800" dirty="0"/>
              <a:t>Autosomal dominant inheritance, Mutation in FGFR3.</a:t>
            </a:r>
          </a:p>
          <a:p>
            <a:pPr algn="l" rtl="0"/>
            <a:r>
              <a:rPr lang="en-US" sz="2800" dirty="0"/>
              <a:t>Champagne glass pelvis. </a:t>
            </a:r>
          </a:p>
          <a:p>
            <a:pPr algn="l" rtl="0"/>
            <a:r>
              <a:rPr lang="en-US" sz="2800" dirty="0"/>
              <a:t>Hand abnormality.</a:t>
            </a:r>
          </a:p>
          <a:p>
            <a:pPr algn="l" rtl="0"/>
            <a:r>
              <a:rPr lang="en-US" sz="2800" dirty="0"/>
              <a:t>Obesity. </a:t>
            </a:r>
          </a:p>
          <a:p>
            <a:pPr algn="l" rtl="0"/>
            <a:r>
              <a:rPr lang="en-US" sz="2800" dirty="0"/>
              <a:t>Neurologic problems. </a:t>
            </a:r>
          </a:p>
          <a:p>
            <a:pPr algn="l" rtl="0"/>
            <a:r>
              <a:rPr lang="en-US" sz="2800" dirty="0"/>
              <a:t>Delayed motor milestones. </a:t>
            </a:r>
          </a:p>
          <a:p>
            <a:pPr algn="l" rtl="0"/>
            <a:endParaRPr lang="ar-JO" sz="2800" dirty="0"/>
          </a:p>
        </p:txBody>
      </p:sp>
      <p:sp>
        <p:nvSpPr>
          <p:cNvPr id="4" name="عنصر نائب للمحتوى 3"/>
          <p:cNvSpPr>
            <a:spLocks noGrp="1"/>
          </p:cNvSpPr>
          <p:nvPr>
            <p:ph sz="half" idx="2"/>
          </p:nvPr>
        </p:nvSpPr>
        <p:spPr/>
        <p:txBody>
          <a:bodyPr>
            <a:normAutofit lnSpcReduction="10000"/>
          </a:bodyPr>
          <a:lstStyle/>
          <a:p>
            <a:pPr algn="l" rtl="0"/>
            <a:r>
              <a:rPr lang="en-US" sz="2800" dirty="0"/>
              <a:t>Recognized at birth. </a:t>
            </a:r>
          </a:p>
          <a:p>
            <a:pPr algn="l" rtl="0"/>
            <a:r>
              <a:rPr lang="en-US" sz="2800" dirty="0"/>
              <a:t>Bowing of legs.</a:t>
            </a:r>
          </a:p>
          <a:p>
            <a:pPr algn="l" rtl="0"/>
            <a:r>
              <a:rPr lang="en-US" sz="2800" dirty="0"/>
              <a:t>Proximal limb shortening. </a:t>
            </a:r>
          </a:p>
          <a:p>
            <a:pPr algn="l" rtl="0"/>
            <a:r>
              <a:rPr lang="en-US" sz="2800" dirty="0"/>
              <a:t>Large head. </a:t>
            </a:r>
          </a:p>
          <a:p>
            <a:pPr algn="l" rtl="0"/>
            <a:r>
              <a:rPr lang="en-US" sz="2800" dirty="0"/>
              <a:t>Short stature. </a:t>
            </a:r>
          </a:p>
          <a:p>
            <a:pPr algn="l" rtl="0"/>
            <a:r>
              <a:rPr lang="en-US" sz="2800" dirty="0"/>
              <a:t>Intervertebral distance decreases. </a:t>
            </a:r>
          </a:p>
          <a:p>
            <a:endParaRPr lang="ar-JO" sz="2800" dirty="0"/>
          </a:p>
        </p:txBody>
      </p:sp>
    </p:spTree>
    <p:extLst>
      <p:ext uri="{BB962C8B-B14F-4D97-AF65-F5344CB8AC3E}">
        <p14:creationId xmlns:p14="http://schemas.microsoft.com/office/powerpoint/2010/main" val="160311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280px-Achondroplasia.jpg"/>
          <p:cNvPicPr>
            <a:picLocks noGrp="1" noChangeAspect="1"/>
          </p:cNvPicPr>
          <p:nvPr>
            <p:ph sz="half" idx="1"/>
          </p:nvPr>
        </p:nvPicPr>
        <p:blipFill>
          <a:blip r:embed="rId2"/>
          <a:stretch>
            <a:fillRect/>
          </a:stretch>
        </p:blipFill>
        <p:spPr>
          <a:xfrm>
            <a:off x="2238349" y="1714488"/>
            <a:ext cx="3750495" cy="4286280"/>
          </a:xfrm>
        </p:spPr>
      </p:pic>
      <p:pic>
        <p:nvPicPr>
          <p:cNvPr id="6" name="عنصر نائب للمحتوى 5" descr="1-s2.0-S1877132713000146-gr1.jpg"/>
          <p:cNvPicPr>
            <a:picLocks noGrp="1" noChangeAspect="1"/>
          </p:cNvPicPr>
          <p:nvPr>
            <p:ph sz="half" idx="2"/>
          </p:nvPr>
        </p:nvPicPr>
        <p:blipFill>
          <a:blip r:embed="rId3"/>
          <a:stretch>
            <a:fillRect/>
          </a:stretch>
        </p:blipFill>
        <p:spPr>
          <a:xfrm>
            <a:off x="6680503" y="1524000"/>
            <a:ext cx="3042633" cy="4572000"/>
          </a:xfrm>
        </p:spPr>
      </p:pic>
    </p:spTree>
    <p:extLst>
      <p:ext uri="{BB962C8B-B14F-4D97-AF65-F5344CB8AC3E}">
        <p14:creationId xmlns:p14="http://schemas.microsoft.com/office/powerpoint/2010/main" val="3882983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471CEA-5AF2-1F1C-59B9-74BC1CC01DB8}"/>
              </a:ext>
            </a:extLst>
          </p:cNvPr>
          <p:cNvSpPr>
            <a:spLocks noGrp="1"/>
          </p:cNvSpPr>
          <p:nvPr>
            <p:ph idx="1"/>
          </p:nvPr>
        </p:nvSpPr>
        <p:spPr>
          <a:xfrm>
            <a:off x="838200" y="245894"/>
            <a:ext cx="10515600" cy="6366212"/>
          </a:xfrm>
        </p:spPr>
        <p:txBody>
          <a:bodyPr>
            <a:noAutofit/>
          </a:bodyPr>
          <a:lstStyle/>
          <a:p>
            <a:pPr marL="346710" indent="-285750" fontAlgn="base">
              <a:spcBef>
                <a:spcPts val="1500"/>
              </a:spcBef>
              <a:spcAft>
                <a:spcPts val="1500"/>
              </a:spcAft>
              <a:buFont typeface="Wingdings" panose="05000000000000000000" pitchFamily="2" charset="2"/>
              <a:buChar char="q"/>
            </a:pPr>
            <a:r>
              <a:rPr lang="en-US" sz="1900" b="1" dirty="0">
                <a:solidFill>
                  <a:srgbClr val="1A1C1C"/>
                </a:solidFill>
                <a:latin typeface="Arial" panose="020B0604020202020204" pitchFamily="34" charset="0"/>
              </a:rPr>
              <a:t>Short stature </a:t>
            </a:r>
          </a:p>
          <a:p>
            <a:pPr marL="346710" indent="-285750" fontAlgn="base">
              <a:spcBef>
                <a:spcPts val="1500"/>
              </a:spcBef>
              <a:spcAft>
                <a:spcPts val="1500"/>
              </a:spcAft>
              <a:buFont typeface="Arial" panose="020B0604020202020204" pitchFamily="34" charset="0"/>
              <a:buChar char="•"/>
            </a:pPr>
            <a:r>
              <a:rPr lang="en-GB" sz="1900" dirty="0"/>
              <a:t>Is </a:t>
            </a:r>
            <a:r>
              <a:rPr lang="en-US" sz="1900" dirty="0"/>
              <a:t>a height that is 2 standard deviations (SD) or more below the mean height </a:t>
            </a:r>
            <a:r>
              <a:rPr lang="en-GB" sz="1900" dirty="0"/>
              <a:t>for individuals</a:t>
            </a:r>
            <a:r>
              <a:rPr lang="en-US" sz="1900" dirty="0"/>
              <a:t> of the same sex and chronologic age in a given population</a:t>
            </a:r>
            <a:r>
              <a:rPr lang="en-GB" sz="1900" dirty="0"/>
              <a:t> or less than 3</a:t>
            </a:r>
            <a:r>
              <a:rPr lang="en-GB" sz="1900" baseline="30000" dirty="0"/>
              <a:t>rd</a:t>
            </a:r>
            <a:r>
              <a:rPr lang="en-GB" sz="1900" dirty="0"/>
              <a:t> percentile.</a:t>
            </a:r>
            <a:r>
              <a:rPr lang="en-GB" sz="1900" dirty="0">
                <a:solidFill>
                  <a:srgbClr val="1A1C1C"/>
                </a:solidFill>
                <a:latin typeface="Arial" panose="020B0604020202020204" pitchFamily="34" charset="0"/>
              </a:rPr>
              <a:t> </a:t>
            </a:r>
          </a:p>
          <a:p>
            <a:pPr marL="346710" indent="-285750" fontAlgn="base">
              <a:spcBef>
                <a:spcPts val="1500"/>
              </a:spcBef>
              <a:spcAft>
                <a:spcPts val="1500"/>
              </a:spcAft>
              <a:buFont typeface="Arial" panose="020B0604020202020204" pitchFamily="34" charset="0"/>
              <a:buChar char="•"/>
            </a:pPr>
            <a:r>
              <a:rPr lang="en-US" sz="1900" dirty="0"/>
              <a:t>The most common causes of short stature beyond the first year or two of life are </a:t>
            </a:r>
            <a:r>
              <a:rPr lang="en-US" sz="1900" b="1" u="sng" dirty="0"/>
              <a:t>familial (genetic) </a:t>
            </a:r>
            <a:r>
              <a:rPr lang="en-US" sz="1900" dirty="0"/>
              <a:t>short stature and </a:t>
            </a:r>
            <a:r>
              <a:rPr lang="en-US" sz="1900" b="1" u="sng" dirty="0"/>
              <a:t>constitutional</a:t>
            </a:r>
            <a:r>
              <a:rPr lang="en-US" sz="1900" b="1" dirty="0"/>
              <a:t> </a:t>
            </a:r>
            <a:r>
              <a:rPr lang="en-US" sz="1900" dirty="0"/>
              <a:t>short stature (also known as constitutional delay of growth and puberty), which are normal nonpathological variants of growth.</a:t>
            </a:r>
            <a:endParaRPr lang="en-GB" sz="1900" dirty="0"/>
          </a:p>
          <a:p>
            <a:pPr marL="346710" indent="-285750" fontAlgn="base">
              <a:spcBef>
                <a:spcPts val="1500"/>
              </a:spcBef>
              <a:spcAft>
                <a:spcPts val="1500"/>
              </a:spcAft>
              <a:buFont typeface="Arial" panose="020B0604020202020204" pitchFamily="34" charset="0"/>
              <a:buChar char="•"/>
            </a:pPr>
            <a:r>
              <a:rPr lang="en-US" sz="1900" b="1" dirty="0"/>
              <a:t>Short Stature Vs </a:t>
            </a:r>
            <a:r>
              <a:rPr lang="en-GB" sz="1900" b="1" dirty="0"/>
              <a:t> </a:t>
            </a:r>
            <a:r>
              <a:rPr lang="en-US" sz="1900" b="1" dirty="0"/>
              <a:t>F.T.T</a:t>
            </a:r>
            <a:r>
              <a:rPr lang="en-GB" sz="1900" b="1" dirty="0"/>
              <a:t> . </a:t>
            </a:r>
          </a:p>
          <a:p>
            <a:pPr marL="346710" indent="-285750" fontAlgn="base">
              <a:spcBef>
                <a:spcPts val="1500"/>
              </a:spcBef>
              <a:spcAft>
                <a:spcPts val="1500"/>
              </a:spcAft>
              <a:buFont typeface="Arial" panose="020B0604020202020204" pitchFamily="34" charset="0"/>
              <a:buChar char="•"/>
            </a:pPr>
            <a:r>
              <a:rPr lang="en-US" sz="1900" dirty="0"/>
              <a:t>Failure to thrive is associated with greater impairment in weight gain than linear growth (resulting in a </a:t>
            </a:r>
            <a:r>
              <a:rPr lang="en-GB" sz="1900" dirty="0"/>
              <a:t>reduced weight for height</a:t>
            </a:r>
            <a:r>
              <a:rPr lang="en-US" sz="1900" dirty="0"/>
              <a:t> ratio). Although failure to thrive may be associated with short stature or slow growth velocity</a:t>
            </a:r>
            <a:r>
              <a:rPr lang="en-GB" sz="1900" dirty="0"/>
              <a:t>, </a:t>
            </a:r>
            <a:r>
              <a:rPr lang="en-US" sz="1900" dirty="0"/>
              <a:t>it primarily represents an inability to gain weight appropriately </a:t>
            </a:r>
            <a:r>
              <a:rPr lang="en-GB" sz="1900" dirty="0"/>
              <a:t>.</a:t>
            </a:r>
            <a:endParaRPr lang="en-US" sz="1900" b="1" dirty="0">
              <a:solidFill>
                <a:srgbClr val="1A1C1C"/>
              </a:solidFill>
              <a:latin typeface="Arial" panose="020B0604020202020204" pitchFamily="34" charset="0"/>
            </a:endParaRPr>
          </a:p>
          <a:p>
            <a:pPr>
              <a:buFont typeface="Wingdings" panose="05000000000000000000" pitchFamily="2" charset="2"/>
              <a:buChar char="q"/>
            </a:pPr>
            <a:r>
              <a:rPr lang="en-GB" sz="1900" dirty="0"/>
              <a:t>Can be classified :   </a:t>
            </a:r>
          </a:p>
          <a:p>
            <a:pPr marL="0" indent="0">
              <a:buNone/>
            </a:pPr>
            <a:r>
              <a:rPr lang="en-GB" sz="1900" dirty="0"/>
              <a:t>Normal variants of Growth ( non pathology)       </a:t>
            </a:r>
            <a:r>
              <a:rPr lang="en-GB" sz="1900" b="1" dirty="0"/>
              <a:t>Vs</a:t>
            </a:r>
            <a:r>
              <a:rPr lang="en-GB" sz="1900" dirty="0"/>
              <a:t>             pathological </a:t>
            </a:r>
          </a:p>
          <a:p>
            <a:pPr marL="0" indent="0">
              <a:buNone/>
            </a:pPr>
            <a:r>
              <a:rPr lang="en-GB" sz="1900" dirty="0"/>
              <a:t>Proportionate     </a:t>
            </a:r>
            <a:r>
              <a:rPr lang="en-GB" sz="1900" b="1" dirty="0"/>
              <a:t>Vs</a:t>
            </a:r>
            <a:r>
              <a:rPr lang="en-GB" sz="1900" dirty="0"/>
              <a:t>      Disproportionate </a:t>
            </a:r>
          </a:p>
        </p:txBody>
      </p:sp>
    </p:spTree>
    <p:extLst>
      <p:ext uri="{BB962C8B-B14F-4D97-AF65-F5344CB8AC3E}">
        <p14:creationId xmlns:p14="http://schemas.microsoft.com/office/powerpoint/2010/main" val="1703522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محتوى 6" descr="6.jpg"/>
          <p:cNvPicPr>
            <a:picLocks noGrp="1" noChangeAspect="1"/>
          </p:cNvPicPr>
          <p:nvPr>
            <p:ph sz="half" idx="1"/>
          </p:nvPr>
        </p:nvPicPr>
        <p:blipFill>
          <a:blip r:embed="rId2" cstate="print"/>
          <a:stretch>
            <a:fillRect/>
          </a:stretch>
        </p:blipFill>
        <p:spPr>
          <a:xfrm>
            <a:off x="1738283" y="1571613"/>
            <a:ext cx="5163607" cy="3257077"/>
          </a:xfrm>
        </p:spPr>
      </p:pic>
      <p:pic>
        <p:nvPicPr>
          <p:cNvPr id="8" name="عنصر نائب للمحتوى 7" descr="5ff0bac33809cabd091395bf4709ae_gallery.jpg"/>
          <p:cNvPicPr>
            <a:picLocks noGrp="1" noChangeAspect="1"/>
          </p:cNvPicPr>
          <p:nvPr>
            <p:ph sz="half" idx="2"/>
          </p:nvPr>
        </p:nvPicPr>
        <p:blipFill>
          <a:blip r:embed="rId3"/>
          <a:stretch>
            <a:fillRect/>
          </a:stretch>
        </p:blipFill>
        <p:spPr>
          <a:xfrm>
            <a:off x="6810380" y="1500174"/>
            <a:ext cx="3570300" cy="3570300"/>
          </a:xfrm>
        </p:spPr>
      </p:pic>
    </p:spTree>
    <p:extLst>
      <p:ext uri="{BB962C8B-B14F-4D97-AF65-F5344CB8AC3E}">
        <p14:creationId xmlns:p14="http://schemas.microsoft.com/office/powerpoint/2010/main" val="3202126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9ab45dfae50ba74076b1e8dab70d64dc.jpg"/>
          <p:cNvPicPr>
            <a:picLocks noGrp="1" noChangeAspect="1"/>
          </p:cNvPicPr>
          <p:nvPr>
            <p:ph sz="half" idx="1"/>
          </p:nvPr>
        </p:nvPicPr>
        <p:blipFill>
          <a:blip r:embed="rId2"/>
          <a:stretch>
            <a:fillRect/>
          </a:stretch>
        </p:blipFill>
        <p:spPr>
          <a:xfrm>
            <a:off x="1952596" y="1428737"/>
            <a:ext cx="4059238" cy="3683383"/>
          </a:xfrm>
        </p:spPr>
      </p:pic>
      <p:pic>
        <p:nvPicPr>
          <p:cNvPr id="6" name="عنصر نائب للمحتوى 5" descr="rubinstein-taybi-hands.jpg"/>
          <p:cNvPicPr>
            <a:picLocks noGrp="1" noChangeAspect="1"/>
          </p:cNvPicPr>
          <p:nvPr>
            <p:ph sz="half" idx="2"/>
          </p:nvPr>
        </p:nvPicPr>
        <p:blipFill>
          <a:blip r:embed="rId3"/>
          <a:stretch>
            <a:fillRect/>
          </a:stretch>
        </p:blipFill>
        <p:spPr>
          <a:xfrm>
            <a:off x="6238876" y="1857365"/>
            <a:ext cx="4059238" cy="2795339"/>
          </a:xfrm>
        </p:spPr>
      </p:pic>
    </p:spTree>
    <p:extLst>
      <p:ext uri="{BB962C8B-B14F-4D97-AF65-F5344CB8AC3E}">
        <p14:creationId xmlns:p14="http://schemas.microsoft.com/office/powerpoint/2010/main" val="16016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D16F-F48A-4406-9F1A-2BB4E8CBC78A}"/>
              </a:ext>
            </a:extLst>
          </p:cNvPr>
          <p:cNvSpPr>
            <a:spLocks noGrp="1"/>
          </p:cNvSpPr>
          <p:nvPr>
            <p:ph type="title"/>
          </p:nvPr>
        </p:nvSpPr>
        <p:spPr>
          <a:xfrm>
            <a:off x="1981200" y="2209800"/>
            <a:ext cx="8229600" cy="2362200"/>
          </a:xfrm>
        </p:spPr>
        <p:txBody>
          <a:bodyPr/>
          <a:lstStyle/>
          <a:p>
            <a:pPr>
              <a:defRPr/>
            </a:pPr>
            <a:r>
              <a:rPr lang="en-US" b="1" dirty="0"/>
              <a:t>Systemic disorders with secondary effects on growth</a:t>
            </a:r>
            <a:r>
              <a:rPr lang="en-US" dirty="0"/>
              <a:t> </a:t>
            </a:r>
            <a:br>
              <a:rPr lang="en-US" dirty="0"/>
            </a:br>
            <a:endParaRPr lang="en-US" b="1" dirty="0"/>
          </a:p>
        </p:txBody>
      </p:sp>
    </p:spTree>
    <p:extLst>
      <p:ext uri="{BB962C8B-B14F-4D97-AF65-F5344CB8AC3E}">
        <p14:creationId xmlns:p14="http://schemas.microsoft.com/office/powerpoint/2010/main" val="2282041556"/>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33B47-402C-4999-B059-807315ADA8CC}"/>
              </a:ext>
            </a:extLst>
          </p:cNvPr>
          <p:cNvSpPr>
            <a:spLocks noGrp="1"/>
          </p:cNvSpPr>
          <p:nvPr>
            <p:ph type="title"/>
          </p:nvPr>
        </p:nvSpPr>
        <p:spPr/>
        <p:txBody>
          <a:bodyPr/>
          <a:lstStyle/>
          <a:p>
            <a:pPr>
              <a:defRPr/>
            </a:pPr>
            <a:r>
              <a:rPr lang="en-US" b="1" dirty="0"/>
              <a:t>Under-nutrition</a:t>
            </a:r>
            <a:endParaRPr lang="en-US" dirty="0"/>
          </a:p>
        </p:txBody>
      </p:sp>
      <p:sp>
        <p:nvSpPr>
          <p:cNvPr id="3" name="Content Placeholder 2">
            <a:extLst>
              <a:ext uri="{FF2B5EF4-FFF2-40B4-BE49-F238E27FC236}">
                <a16:creationId xmlns:a16="http://schemas.microsoft.com/office/drawing/2014/main" id="{3D618C80-F4EA-443D-97B2-613E5188492E}"/>
              </a:ext>
            </a:extLst>
          </p:cNvPr>
          <p:cNvSpPr>
            <a:spLocks noGrp="1"/>
          </p:cNvSpPr>
          <p:nvPr>
            <p:ph idx="1"/>
          </p:nvPr>
        </p:nvSpPr>
        <p:spPr>
          <a:xfrm>
            <a:off x="1981200" y="1676401"/>
            <a:ext cx="8229600" cy="4449763"/>
          </a:xfrm>
        </p:spPr>
        <p:txBody>
          <a:bodyPr rtlCol="0">
            <a:normAutofit/>
          </a:bodyPr>
          <a:lstStyle/>
          <a:p>
            <a:pPr marL="0" indent="0">
              <a:spcAft>
                <a:spcPts val="0"/>
              </a:spcAft>
              <a:buNone/>
              <a:defRPr/>
            </a:pPr>
            <a:endParaRPr lang="en-US" sz="2400" dirty="0">
              <a:solidFill>
                <a:schemeClr val="tx1">
                  <a:lumMod val="50000"/>
                  <a:lumOff val="50000"/>
                </a:schemeClr>
              </a:solidFill>
            </a:endParaRPr>
          </a:p>
          <a:p>
            <a:pPr>
              <a:spcAft>
                <a:spcPts val="0"/>
              </a:spcAft>
              <a:defRPr/>
            </a:pPr>
            <a:r>
              <a:rPr lang="en-US" sz="2400" dirty="0">
                <a:solidFill>
                  <a:schemeClr val="tx1">
                    <a:lumMod val="95000"/>
                    <a:lumOff val="5000"/>
                  </a:schemeClr>
                </a:solidFill>
              </a:rPr>
              <a:t>The hallmark of under-nutrition is low weight-for-height</a:t>
            </a:r>
          </a:p>
          <a:p>
            <a:pPr>
              <a:spcAft>
                <a:spcPts val="0"/>
              </a:spcAft>
              <a:defRPr/>
            </a:pPr>
            <a:endParaRPr lang="en-US" sz="2400" dirty="0">
              <a:solidFill>
                <a:schemeClr val="tx1">
                  <a:lumMod val="50000"/>
                  <a:lumOff val="50000"/>
                </a:schemeClr>
              </a:solidFill>
            </a:endParaRPr>
          </a:p>
        </p:txBody>
      </p:sp>
    </p:spTree>
    <p:extLst>
      <p:ext uri="{BB962C8B-B14F-4D97-AF65-F5344CB8AC3E}">
        <p14:creationId xmlns:p14="http://schemas.microsoft.com/office/powerpoint/2010/main" val="679469523"/>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D24AF-5828-439E-9C1D-A44789D65829}"/>
              </a:ext>
            </a:extLst>
          </p:cNvPr>
          <p:cNvSpPr>
            <a:spLocks noGrp="1"/>
          </p:cNvSpPr>
          <p:nvPr>
            <p:ph type="title"/>
          </p:nvPr>
        </p:nvSpPr>
        <p:spPr/>
        <p:txBody>
          <a:bodyPr/>
          <a:lstStyle/>
          <a:p>
            <a:pPr>
              <a:defRPr/>
            </a:pPr>
            <a:r>
              <a:rPr lang="en-US" b="1" dirty="0"/>
              <a:t>Glucocorticoid therapy</a:t>
            </a:r>
            <a:endParaRPr lang="en-US" dirty="0"/>
          </a:p>
        </p:txBody>
      </p:sp>
      <p:sp>
        <p:nvSpPr>
          <p:cNvPr id="38915" name="Content Placeholder 2">
            <a:extLst>
              <a:ext uri="{FF2B5EF4-FFF2-40B4-BE49-F238E27FC236}">
                <a16:creationId xmlns:a16="http://schemas.microsoft.com/office/drawing/2014/main" id="{FA94C39D-7E84-4E16-89BF-D37AB4AEC601}"/>
              </a:ext>
            </a:extLst>
          </p:cNvPr>
          <p:cNvSpPr>
            <a:spLocks noGrp="1"/>
          </p:cNvSpPr>
          <p:nvPr>
            <p:ph idx="1"/>
          </p:nvPr>
        </p:nvSpPr>
        <p:spPr>
          <a:xfrm>
            <a:off x="1981200" y="1822450"/>
            <a:ext cx="8229600" cy="5029200"/>
          </a:xfrm>
        </p:spPr>
        <p:txBody>
          <a:bodyPr>
            <a:normAutofit/>
          </a:bodyPr>
          <a:lstStyle/>
          <a:p>
            <a:pPr algn="l" rtl="0" eaLnBrk="1" hangingPunct="1"/>
            <a:r>
              <a:rPr lang="en-US" altLang="pt-PT" sz="2400" dirty="0"/>
              <a:t>Since glucocorticoids are used for treatment of a variety of diseases, they are a common cause of growth failure in children. </a:t>
            </a:r>
          </a:p>
          <a:p>
            <a:pPr algn="l" rtl="0" eaLnBrk="1" hangingPunct="1"/>
            <a:r>
              <a:rPr lang="en-US" altLang="pt-PT" sz="2400" dirty="0"/>
              <a:t>The growth effects of glucocorticoids are related to the type, dose, and duration of the exposure.</a:t>
            </a:r>
            <a:r>
              <a:rPr lang="en-US" sz="2400" dirty="0"/>
              <a:t> If glucocorticoids are discontinued, children usually experience some catchup growth.</a:t>
            </a:r>
            <a:endParaRPr lang="en-US" altLang="pt-PT" sz="2400" dirty="0"/>
          </a:p>
          <a:p>
            <a:pPr algn="l" rtl="0" eaLnBrk="1" hangingPunct="1"/>
            <a:endParaRPr lang="en-US" altLang="pt-PT" sz="2400" dirty="0"/>
          </a:p>
          <a:p>
            <a:pPr algn="l" rtl="0"/>
            <a:r>
              <a:rPr lang="en-US" altLang="pt-PT" sz="2400" dirty="0"/>
              <a:t>Growth impairment is more pronounced with agents with a longer duration of action (</a:t>
            </a:r>
            <a:r>
              <a:rPr lang="en-US" altLang="pt-PT" sz="2400" u="sng" dirty="0">
                <a:hlinkClick r:id="rId3"/>
              </a:rPr>
              <a:t>dexamethasone</a:t>
            </a:r>
            <a:r>
              <a:rPr lang="en-US" altLang="pt-PT" sz="2400" dirty="0"/>
              <a:t> &gt; </a:t>
            </a:r>
            <a:r>
              <a:rPr lang="en-US" altLang="pt-PT" sz="2400" u="sng" dirty="0">
                <a:hlinkClick r:id="rId4"/>
              </a:rPr>
              <a:t>prednisone</a:t>
            </a:r>
            <a:r>
              <a:rPr lang="en-US" altLang="pt-PT" sz="2400" dirty="0"/>
              <a:t> &gt; </a:t>
            </a:r>
            <a:r>
              <a:rPr lang="en-US" altLang="pt-PT" sz="2400" u="sng" dirty="0">
                <a:hlinkClick r:id="rId5"/>
              </a:rPr>
              <a:t>hydrocortisone</a:t>
            </a:r>
            <a:r>
              <a:rPr lang="en-US" altLang="pt-PT" sz="2400" dirty="0"/>
              <a:t>) and progressive growth impairment is seen with increasing doses</a:t>
            </a:r>
          </a:p>
          <a:p>
            <a:pPr algn="l" rtl="0"/>
            <a:endParaRPr lang="en-US" altLang="pt-PT" sz="2400" dirty="0"/>
          </a:p>
        </p:txBody>
      </p:sp>
    </p:spTree>
    <p:extLst>
      <p:ext uri="{BB962C8B-B14F-4D97-AF65-F5344CB8AC3E}">
        <p14:creationId xmlns:p14="http://schemas.microsoft.com/office/powerpoint/2010/main" val="712461716"/>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80BC-04A2-4894-82CA-6BF6E8D31445}"/>
              </a:ext>
            </a:extLst>
          </p:cNvPr>
          <p:cNvSpPr>
            <a:spLocks noGrp="1"/>
          </p:cNvSpPr>
          <p:nvPr>
            <p:ph type="title"/>
          </p:nvPr>
        </p:nvSpPr>
        <p:spPr/>
        <p:txBody>
          <a:bodyPr/>
          <a:lstStyle/>
          <a:p>
            <a:pPr>
              <a:defRPr/>
            </a:pPr>
            <a:r>
              <a:rPr lang="en-US" b="1" dirty="0">
                <a:effectLst/>
              </a:rPr>
              <a:t>Gastrointestinal disease</a:t>
            </a:r>
            <a:endParaRPr lang="en-US" dirty="0"/>
          </a:p>
        </p:txBody>
      </p:sp>
      <p:sp>
        <p:nvSpPr>
          <p:cNvPr id="40963" name="Content Placeholder 2">
            <a:extLst>
              <a:ext uri="{FF2B5EF4-FFF2-40B4-BE49-F238E27FC236}">
                <a16:creationId xmlns:a16="http://schemas.microsoft.com/office/drawing/2014/main" id="{49B6F1CE-1F12-4746-A6C3-C96AB1891074}"/>
              </a:ext>
            </a:extLst>
          </p:cNvPr>
          <p:cNvSpPr>
            <a:spLocks noGrp="1"/>
          </p:cNvSpPr>
          <p:nvPr>
            <p:ph idx="1"/>
          </p:nvPr>
        </p:nvSpPr>
        <p:spPr>
          <a:xfrm>
            <a:off x="1981200" y="1752600"/>
            <a:ext cx="8229600" cy="5105400"/>
          </a:xfrm>
        </p:spPr>
        <p:txBody>
          <a:bodyPr>
            <a:normAutofit/>
          </a:bodyPr>
          <a:lstStyle/>
          <a:p>
            <a:pPr algn="l" rtl="0" eaLnBrk="1" hangingPunct="1"/>
            <a:r>
              <a:rPr lang="en-US" altLang="pt-PT" sz="2400" dirty="0"/>
              <a:t>Children with growth failure resulting from gastrointestinal disease tend to have a greater deficit in weight than height (</a:t>
            </a:r>
            <a:r>
              <a:rPr lang="en-US" altLang="pt-PT" sz="2400" dirty="0" err="1"/>
              <a:t>ie</a:t>
            </a:r>
            <a:r>
              <a:rPr lang="en-US" altLang="pt-PT" sz="2400" dirty="0"/>
              <a:t>, they are underweight-for-height) in contrast to those with endocrine disorders, who are often overweight-for-height . </a:t>
            </a:r>
          </a:p>
          <a:p>
            <a:pPr marL="45720" indent="0">
              <a:buNone/>
            </a:pPr>
            <a:endParaRPr lang="en-US" altLang="pt-PT" sz="2400" dirty="0"/>
          </a:p>
          <a:p>
            <a:pPr algn="l" rtl="0"/>
            <a:r>
              <a:rPr lang="en-US" altLang="pt-PT" sz="2400" dirty="0"/>
              <a:t>Short stature can be the only symptom of celiac disease , so short children should be tested for celiac even if they have no GI symptoms.</a:t>
            </a:r>
          </a:p>
          <a:p>
            <a:pPr algn="l" rtl="0"/>
            <a:r>
              <a:rPr lang="en-US" sz="2400" dirty="0"/>
              <a:t>IBD also associated with short </a:t>
            </a:r>
            <a:r>
              <a:rPr lang="en-US" sz="2400" dirty="0" err="1"/>
              <a:t>stature.The</a:t>
            </a:r>
            <a:r>
              <a:rPr lang="en-US" sz="2400" dirty="0"/>
              <a:t> growth failure is closely related to the inflammatory disease process, as well as decreased food intake, malabsorption, and/or high-dose glucocorticoids if used for treatment</a:t>
            </a:r>
            <a:endParaRPr lang="en-US" altLang="pt-PT" sz="2400" dirty="0"/>
          </a:p>
        </p:txBody>
      </p:sp>
    </p:spTree>
    <p:extLst>
      <p:ext uri="{BB962C8B-B14F-4D97-AF65-F5344CB8AC3E}">
        <p14:creationId xmlns:p14="http://schemas.microsoft.com/office/powerpoint/2010/main" val="263867264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C46B-714E-4525-9D7C-24B5990D2054}"/>
              </a:ext>
            </a:extLst>
          </p:cNvPr>
          <p:cNvSpPr>
            <a:spLocks noGrp="1"/>
          </p:cNvSpPr>
          <p:nvPr>
            <p:ph type="title"/>
          </p:nvPr>
        </p:nvSpPr>
        <p:spPr/>
        <p:txBody>
          <a:bodyPr/>
          <a:lstStyle/>
          <a:p>
            <a:pPr>
              <a:defRPr/>
            </a:pPr>
            <a:r>
              <a:rPr lang="en-US" b="1" dirty="0">
                <a:effectLst/>
              </a:rPr>
              <a:t>Rheumatologic disease</a:t>
            </a:r>
            <a:endParaRPr lang="en-US" dirty="0"/>
          </a:p>
        </p:txBody>
      </p:sp>
      <p:sp>
        <p:nvSpPr>
          <p:cNvPr id="43011" name="Content Placeholder 2">
            <a:extLst>
              <a:ext uri="{FF2B5EF4-FFF2-40B4-BE49-F238E27FC236}">
                <a16:creationId xmlns:a16="http://schemas.microsoft.com/office/drawing/2014/main" id="{19FFDE52-C490-44E7-8F24-BE7BD4147DA5}"/>
              </a:ext>
            </a:extLst>
          </p:cNvPr>
          <p:cNvSpPr>
            <a:spLocks noGrp="1"/>
          </p:cNvSpPr>
          <p:nvPr>
            <p:ph idx="1"/>
          </p:nvPr>
        </p:nvSpPr>
        <p:spPr>
          <a:xfrm>
            <a:off x="1981200" y="1828801"/>
            <a:ext cx="8229600" cy="4525963"/>
          </a:xfrm>
        </p:spPr>
        <p:txBody>
          <a:bodyPr>
            <a:normAutofit/>
          </a:bodyPr>
          <a:lstStyle/>
          <a:p>
            <a:pPr algn="l" rtl="0" eaLnBrk="1" hangingPunct="1"/>
            <a:r>
              <a:rPr lang="en-US" altLang="pt-PT" sz="2400" dirty="0"/>
              <a:t>Childhood rheumatologic diseases, especially systemic juvenile idiopathic arthritis (JIA), are frequently associated with growth retardation . </a:t>
            </a:r>
          </a:p>
          <a:p>
            <a:pPr algn="l" rtl="0" eaLnBrk="1" hangingPunct="1"/>
            <a:r>
              <a:rPr lang="en-US" altLang="pt-PT" sz="2400" dirty="0"/>
              <a:t>This may be a consequence of the </a:t>
            </a:r>
            <a:r>
              <a:rPr lang="en-US" altLang="pt-PT" sz="2400" dirty="0" err="1"/>
              <a:t>proinflammatory</a:t>
            </a:r>
            <a:r>
              <a:rPr lang="en-US" altLang="pt-PT" sz="2400" dirty="0"/>
              <a:t> cytokines associated with disease activity and is also caused by the high-dose glucocorticoids that are often used for treatment</a:t>
            </a:r>
          </a:p>
          <a:p>
            <a:pPr algn="l" rtl="0" eaLnBrk="1" hangingPunct="1"/>
            <a:r>
              <a:rPr lang="en-US" altLang="pt-PT" sz="2400" dirty="0"/>
              <a:t> Common presenting symptoms in JIA are fever, </a:t>
            </a:r>
            <a:r>
              <a:rPr lang="en-US" altLang="pt-PT" sz="2400" dirty="0" err="1"/>
              <a:t>arthralgias</a:t>
            </a:r>
            <a:r>
              <a:rPr lang="en-US" altLang="pt-PT" sz="2400" dirty="0"/>
              <a:t>, rash, and </a:t>
            </a:r>
            <a:r>
              <a:rPr lang="en-US" altLang="pt-PT" sz="2400" dirty="0" err="1"/>
              <a:t>lymphadenopathy</a:t>
            </a:r>
            <a:r>
              <a:rPr lang="en-US" altLang="pt-PT" sz="2400" dirty="0"/>
              <a:t>, in addition to growth failure. </a:t>
            </a:r>
          </a:p>
        </p:txBody>
      </p:sp>
    </p:spTree>
    <p:extLst>
      <p:ext uri="{BB962C8B-B14F-4D97-AF65-F5344CB8AC3E}">
        <p14:creationId xmlns:p14="http://schemas.microsoft.com/office/powerpoint/2010/main" val="1486819875"/>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4FDC-FCE0-4CDF-9047-5D28DB12B5FC}"/>
              </a:ext>
            </a:extLst>
          </p:cNvPr>
          <p:cNvSpPr>
            <a:spLocks noGrp="1"/>
          </p:cNvSpPr>
          <p:nvPr>
            <p:ph type="title"/>
          </p:nvPr>
        </p:nvSpPr>
        <p:spPr/>
        <p:txBody>
          <a:bodyPr/>
          <a:lstStyle/>
          <a:p>
            <a:pPr>
              <a:defRPr/>
            </a:pPr>
            <a:r>
              <a:rPr lang="en-US" b="1" dirty="0">
                <a:effectLst/>
              </a:rPr>
              <a:t>Chronic kidney disease</a:t>
            </a:r>
            <a:endParaRPr lang="en-US" dirty="0"/>
          </a:p>
        </p:txBody>
      </p:sp>
      <p:sp>
        <p:nvSpPr>
          <p:cNvPr id="44035" name="Content Placeholder 2">
            <a:extLst>
              <a:ext uri="{FF2B5EF4-FFF2-40B4-BE49-F238E27FC236}">
                <a16:creationId xmlns:a16="http://schemas.microsoft.com/office/drawing/2014/main" id="{5DB1036D-B39F-48FC-B192-6C8522E2DAFF}"/>
              </a:ext>
            </a:extLst>
          </p:cNvPr>
          <p:cNvSpPr>
            <a:spLocks noGrp="1"/>
          </p:cNvSpPr>
          <p:nvPr>
            <p:ph idx="1"/>
          </p:nvPr>
        </p:nvSpPr>
        <p:spPr>
          <a:xfrm>
            <a:off x="1981200" y="1828801"/>
            <a:ext cx="8229600" cy="4525963"/>
          </a:xfrm>
        </p:spPr>
        <p:txBody>
          <a:bodyPr>
            <a:noAutofit/>
          </a:bodyPr>
          <a:lstStyle/>
          <a:p>
            <a:pPr algn="l" rtl="0" eaLnBrk="1" hangingPunct="1">
              <a:lnSpc>
                <a:spcPct val="80000"/>
              </a:lnSpc>
            </a:pPr>
            <a:r>
              <a:rPr lang="en-US" altLang="pt-PT" sz="2400" dirty="0"/>
              <a:t>Growth failure is seen in at least one-third of children with chronic kidney disease. </a:t>
            </a:r>
          </a:p>
          <a:p>
            <a:pPr algn="l" rtl="0" eaLnBrk="1" hangingPunct="1">
              <a:lnSpc>
                <a:spcPct val="80000"/>
              </a:lnSpc>
            </a:pPr>
            <a:r>
              <a:rPr lang="en-US" sz="2400" dirty="0"/>
              <a:t>Affected patients are candidates for growth hormone therapy until renal transplantation, and some of these patients may also benefit from growth hormone therapy after transplantation.</a:t>
            </a:r>
            <a:endParaRPr lang="en-US" altLang="pt-PT" sz="2400" dirty="0"/>
          </a:p>
        </p:txBody>
      </p:sp>
    </p:spTree>
    <p:extLst>
      <p:ext uri="{BB962C8B-B14F-4D97-AF65-F5344CB8AC3E}">
        <p14:creationId xmlns:p14="http://schemas.microsoft.com/office/powerpoint/2010/main" val="383282844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F15EB-8DF3-463C-9CE8-37436D42E371}"/>
              </a:ext>
            </a:extLst>
          </p:cNvPr>
          <p:cNvSpPr>
            <a:spLocks noGrp="1"/>
          </p:cNvSpPr>
          <p:nvPr>
            <p:ph type="title"/>
          </p:nvPr>
        </p:nvSpPr>
        <p:spPr/>
        <p:txBody>
          <a:bodyPr/>
          <a:lstStyle/>
          <a:p>
            <a:pPr>
              <a:defRPr/>
            </a:pPr>
            <a:r>
              <a:rPr lang="en-US" b="1" dirty="0">
                <a:effectLst/>
              </a:rPr>
              <a:t>Cancer</a:t>
            </a:r>
            <a:endParaRPr lang="en-US" dirty="0"/>
          </a:p>
        </p:txBody>
      </p:sp>
      <p:sp>
        <p:nvSpPr>
          <p:cNvPr id="45059" name="Content Placeholder 2">
            <a:extLst>
              <a:ext uri="{FF2B5EF4-FFF2-40B4-BE49-F238E27FC236}">
                <a16:creationId xmlns:a16="http://schemas.microsoft.com/office/drawing/2014/main" id="{77FCB15A-503A-4901-8B72-477229723B91}"/>
              </a:ext>
            </a:extLst>
          </p:cNvPr>
          <p:cNvSpPr>
            <a:spLocks noGrp="1"/>
          </p:cNvSpPr>
          <p:nvPr>
            <p:ph idx="1"/>
          </p:nvPr>
        </p:nvSpPr>
        <p:spPr>
          <a:xfrm>
            <a:off x="1981200" y="1905001"/>
            <a:ext cx="8229600" cy="4525963"/>
          </a:xfrm>
        </p:spPr>
        <p:txBody>
          <a:bodyPr>
            <a:normAutofit/>
          </a:bodyPr>
          <a:lstStyle/>
          <a:p>
            <a:pPr algn="l" rtl="0" eaLnBrk="1" hangingPunct="1"/>
            <a:r>
              <a:rPr lang="en-US" altLang="pt-PT" sz="2400" dirty="0"/>
              <a:t>Children with cancer may grow poorly before diagnosis because of poor food intake, nausea, vomiting, and increased caloric utilization. </a:t>
            </a:r>
          </a:p>
          <a:p>
            <a:pPr algn="l" rtl="0" eaLnBrk="1" hangingPunct="1"/>
            <a:r>
              <a:rPr lang="en-US" altLang="pt-PT" sz="2400" dirty="0"/>
              <a:t>After diagnosis, anorexia, nausea, and vomiting induced by chemotherapy and radiotherapy also can contribute to impaired growth. These effects often subside within one to two years of initiating treatment, and some children then have catch-up growth</a:t>
            </a:r>
          </a:p>
        </p:txBody>
      </p:sp>
    </p:spTree>
    <p:extLst>
      <p:ext uri="{BB962C8B-B14F-4D97-AF65-F5344CB8AC3E}">
        <p14:creationId xmlns:p14="http://schemas.microsoft.com/office/powerpoint/2010/main" val="215966515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6511-1C73-4E1C-8081-B6C7FBE79DF1}"/>
              </a:ext>
            </a:extLst>
          </p:cNvPr>
          <p:cNvSpPr>
            <a:spLocks noGrp="1"/>
          </p:cNvSpPr>
          <p:nvPr>
            <p:ph type="title"/>
          </p:nvPr>
        </p:nvSpPr>
        <p:spPr/>
        <p:txBody>
          <a:bodyPr/>
          <a:lstStyle/>
          <a:p>
            <a:pPr>
              <a:defRPr/>
            </a:pPr>
            <a:r>
              <a:rPr lang="en-US" b="1" dirty="0">
                <a:effectLst/>
              </a:rPr>
              <a:t>Pulmonary disease</a:t>
            </a:r>
            <a:endParaRPr lang="en-US" dirty="0"/>
          </a:p>
        </p:txBody>
      </p:sp>
      <p:sp>
        <p:nvSpPr>
          <p:cNvPr id="3" name="Content Placeholder 2">
            <a:extLst>
              <a:ext uri="{FF2B5EF4-FFF2-40B4-BE49-F238E27FC236}">
                <a16:creationId xmlns:a16="http://schemas.microsoft.com/office/drawing/2014/main" id="{A0A41429-0A78-4221-BEC3-F9C5F34F490E}"/>
              </a:ext>
            </a:extLst>
          </p:cNvPr>
          <p:cNvSpPr>
            <a:spLocks noGrp="1"/>
          </p:cNvSpPr>
          <p:nvPr>
            <p:ph idx="1"/>
          </p:nvPr>
        </p:nvSpPr>
        <p:spPr>
          <a:xfrm>
            <a:off x="1981200" y="1828801"/>
            <a:ext cx="8229600" cy="4525963"/>
          </a:xfrm>
        </p:spPr>
        <p:txBody>
          <a:bodyPr rtlCol="0">
            <a:normAutofit/>
          </a:bodyPr>
          <a:lstStyle/>
          <a:p>
            <a:pPr>
              <a:spcAft>
                <a:spcPts val="0"/>
              </a:spcAft>
              <a:defRPr/>
            </a:pPr>
            <a:r>
              <a:rPr lang="en-US" sz="2400" dirty="0">
                <a:solidFill>
                  <a:schemeClr val="tx1">
                    <a:lumMod val="95000"/>
                    <a:lumOff val="5000"/>
                  </a:schemeClr>
                </a:solidFill>
              </a:rPr>
              <a:t>Cystic fibrosis is both a pulmonary and gastrointestinal disease. Growth failure in children with this disorder may be caused by multiple mechanisms, including poor food intake, </a:t>
            </a:r>
            <a:r>
              <a:rPr lang="en-US" sz="2400" dirty="0" err="1">
                <a:solidFill>
                  <a:schemeClr val="tx1">
                    <a:lumMod val="95000"/>
                    <a:lumOff val="5000"/>
                  </a:schemeClr>
                </a:solidFill>
              </a:rPr>
              <a:t>maldigestion</a:t>
            </a:r>
            <a:r>
              <a:rPr lang="en-US" sz="2400" dirty="0">
                <a:solidFill>
                  <a:schemeClr val="tx1">
                    <a:lumMod val="95000"/>
                    <a:lumOff val="5000"/>
                  </a:schemeClr>
                </a:solidFill>
              </a:rPr>
              <a:t> or </a:t>
            </a:r>
            <a:r>
              <a:rPr lang="en-US" sz="2400" dirty="0" err="1">
                <a:solidFill>
                  <a:schemeClr val="tx1">
                    <a:lumMod val="95000"/>
                    <a:lumOff val="5000"/>
                  </a:schemeClr>
                </a:solidFill>
              </a:rPr>
              <a:t>malabsorption</a:t>
            </a:r>
            <a:r>
              <a:rPr lang="en-US" sz="2400" dirty="0">
                <a:solidFill>
                  <a:schemeClr val="tx1">
                    <a:lumMod val="95000"/>
                    <a:lumOff val="5000"/>
                  </a:schemeClr>
                </a:solidFill>
              </a:rPr>
              <a:t>, chronic infection, and increased energy requirements (work of breathing)</a:t>
            </a:r>
          </a:p>
          <a:p>
            <a:pPr>
              <a:spcAft>
                <a:spcPts val="0"/>
              </a:spcAft>
              <a:defRPr/>
            </a:pPr>
            <a:r>
              <a:rPr lang="en-US" sz="2400" dirty="0">
                <a:solidFill>
                  <a:schemeClr val="tx1">
                    <a:lumMod val="95000"/>
                    <a:lumOff val="5000"/>
                  </a:schemeClr>
                </a:solidFill>
              </a:rPr>
              <a:t>Asthma has been associated with a deceleration of height velocity, which is most pronounced with severe disease. Growth failure in children with asthma is usually due to treatment with glucocorticoids, including inhaled glucocorticoids</a:t>
            </a:r>
          </a:p>
          <a:p>
            <a:pPr>
              <a:spcAft>
                <a:spcPts val="0"/>
              </a:spcAft>
              <a:defRPr/>
            </a:pPr>
            <a:endParaRPr lang="en-US" sz="2400" dirty="0">
              <a:solidFill>
                <a:schemeClr val="tx1">
                  <a:lumMod val="50000"/>
                  <a:lumOff val="50000"/>
                </a:schemeClr>
              </a:solidFill>
            </a:endParaRPr>
          </a:p>
        </p:txBody>
      </p:sp>
    </p:spTree>
    <p:extLst>
      <p:ext uri="{BB962C8B-B14F-4D97-AF65-F5344CB8AC3E}">
        <p14:creationId xmlns:p14="http://schemas.microsoft.com/office/powerpoint/2010/main" val="192642905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D77C35E-EBAA-A35B-38F5-677BB0C6A9F5}"/>
              </a:ext>
            </a:extLst>
          </p:cNvPr>
          <p:cNvSpPr>
            <a:spLocks noGrp="1"/>
          </p:cNvSpPr>
          <p:nvPr>
            <p:ph type="title"/>
          </p:nvPr>
        </p:nvSpPr>
        <p:spPr>
          <a:xfrm>
            <a:off x="640081" y="791570"/>
            <a:ext cx="4018839" cy="5262390"/>
          </a:xfrm>
        </p:spPr>
        <p:txBody>
          <a:bodyPr anchor="ctr">
            <a:normAutofit/>
          </a:bodyPr>
          <a:lstStyle/>
          <a:p>
            <a:pPr algn="r"/>
            <a:r>
              <a:rPr lang="en-US" sz="5400" b="1">
                <a:solidFill>
                  <a:schemeClr val="bg2"/>
                </a:solidFill>
                <a:latin typeface="Arial" panose="020B0604020202020204" pitchFamily="34" charset="0"/>
              </a:rPr>
              <a:t>Pediatric growth parameters : </a:t>
            </a:r>
            <a:br>
              <a:rPr lang="en-US" sz="5400" b="0">
                <a:solidFill>
                  <a:schemeClr val="bg2"/>
                </a:solidFill>
                <a:effectLst/>
              </a:rPr>
            </a:br>
            <a:endParaRPr lang="en-GB" sz="5400">
              <a:solidFill>
                <a:schemeClr val="bg2"/>
              </a:solidFill>
            </a:endParaRP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EBF2B30-7C8B-ADD7-3AF0-8F24A4CEDCFA}"/>
              </a:ext>
            </a:extLst>
          </p:cNvPr>
          <p:cNvSpPr>
            <a:spLocks noGrp="1"/>
          </p:cNvSpPr>
          <p:nvPr>
            <p:ph idx="1"/>
          </p:nvPr>
        </p:nvSpPr>
        <p:spPr>
          <a:xfrm>
            <a:off x="6176720" y="791570"/>
            <a:ext cx="4892308" cy="5262390"/>
          </a:xfrm>
        </p:spPr>
        <p:txBody>
          <a:bodyPr anchor="ctr">
            <a:normAutofit/>
          </a:bodyPr>
          <a:lstStyle/>
          <a:p>
            <a:pPr>
              <a:spcBef>
                <a:spcPts val="1000"/>
              </a:spcBef>
              <a:spcAft>
                <a:spcPts val="1000"/>
              </a:spcAft>
            </a:pPr>
            <a:r>
              <a:rPr lang="en-US" sz="1800" b="1" u="sng">
                <a:latin typeface="Arial" panose="020B0604020202020204" pitchFamily="34" charset="0"/>
              </a:rPr>
              <a:t>1- Linear growth :</a:t>
            </a:r>
            <a:endParaRPr lang="en-US" sz="1800" b="0" u="sng">
              <a:effectLst/>
            </a:endParaRPr>
          </a:p>
          <a:p>
            <a:pPr>
              <a:spcBef>
                <a:spcPts val="1000"/>
              </a:spcBef>
              <a:spcAft>
                <a:spcPts val="1000"/>
              </a:spcAft>
            </a:pPr>
            <a:r>
              <a:rPr lang="en-GB" sz="1800">
                <a:latin typeface="Arial" panose="020B0604020202020204" pitchFamily="34" charset="0"/>
              </a:rPr>
              <a:t>  </a:t>
            </a:r>
            <a:r>
              <a:rPr lang="en-US" sz="1800">
                <a:latin typeface="Arial" panose="020B0604020202020204" pitchFamily="34" charset="0"/>
              </a:rPr>
              <a:t> &lt; 2 years: supine length with measuring board </a:t>
            </a:r>
            <a:endParaRPr lang="en-US" sz="1800" b="0">
              <a:effectLst/>
            </a:endParaRPr>
          </a:p>
          <a:p>
            <a:pPr>
              <a:spcBef>
                <a:spcPts val="1000"/>
              </a:spcBef>
              <a:spcAft>
                <a:spcPts val="1000"/>
              </a:spcAft>
            </a:pPr>
            <a:r>
              <a:rPr lang="en-US" sz="1800">
                <a:latin typeface="Arial" panose="020B0604020202020204" pitchFamily="34" charset="0"/>
              </a:rPr>
              <a:t>     ≥ 2 years: standing height with stadiometer</a:t>
            </a:r>
            <a:endParaRPr lang="en-US" sz="1800" b="0">
              <a:effectLst/>
            </a:endParaRPr>
          </a:p>
          <a:p>
            <a:pPr fontAlgn="base">
              <a:spcBef>
                <a:spcPts val="1000"/>
              </a:spcBef>
              <a:spcAft>
                <a:spcPts val="1000"/>
              </a:spcAft>
              <a:buFont typeface="Arial" panose="020B0604020202020204" pitchFamily="34" charset="0"/>
              <a:buChar char="•"/>
            </a:pPr>
            <a:r>
              <a:rPr lang="en-US" sz="1800">
                <a:latin typeface="Arial" panose="020B0604020202020204" pitchFamily="34" charset="0"/>
              </a:rPr>
              <a:t>Infants grow 2</a:t>
            </a:r>
            <a:r>
              <a:rPr lang="en-GB" sz="1800">
                <a:latin typeface="Arial" panose="020B0604020202020204" pitchFamily="34" charset="0"/>
              </a:rPr>
              <a:t>5</a:t>
            </a:r>
            <a:r>
              <a:rPr lang="en-US" sz="1800">
                <a:latin typeface="Arial" panose="020B0604020202020204" pitchFamily="34" charset="0"/>
              </a:rPr>
              <a:t> cm/year in the first year of life. </a:t>
            </a:r>
          </a:p>
          <a:p>
            <a:pPr fontAlgn="base">
              <a:spcBef>
                <a:spcPts val="1000"/>
              </a:spcBef>
              <a:spcAft>
                <a:spcPts val="1000"/>
              </a:spcAft>
              <a:buFont typeface="Arial" panose="020B0604020202020204" pitchFamily="34" charset="0"/>
              <a:buChar char="•"/>
            </a:pPr>
            <a:r>
              <a:rPr lang="en-US" sz="1800">
                <a:latin typeface="Arial" panose="020B0604020202020204" pitchFamily="34" charset="0"/>
              </a:rPr>
              <a:t>Length increases ∼ 30% by 5 months and∼ 50% by one year.</a:t>
            </a:r>
            <a:endParaRPr lang="en-US" sz="1800" b="0">
              <a:effectLst/>
            </a:endParaRPr>
          </a:p>
          <a:p>
            <a:pPr fontAlgn="base">
              <a:spcBef>
                <a:spcPts val="1000"/>
              </a:spcBef>
              <a:spcAft>
                <a:spcPts val="1000"/>
              </a:spcAft>
              <a:buFont typeface="Arial" panose="020B0604020202020204" pitchFamily="34" charset="0"/>
              <a:buChar char="•"/>
            </a:pPr>
            <a:r>
              <a:rPr lang="en-US" sz="1800">
                <a:latin typeface="Arial" panose="020B0604020202020204" pitchFamily="34" charset="0"/>
              </a:rPr>
              <a:t>''Nelson-Wheech formula''is used to calculate the Expected height = (6X+77) cm, X = age in years.   </a:t>
            </a:r>
            <a:r>
              <a:rPr lang="en-US" sz="1800" b="1">
                <a:latin typeface="Arial" panose="020B0604020202020204" pitchFamily="34" charset="0"/>
              </a:rPr>
              <a:t>(for children aged 2-12 y)  </a:t>
            </a:r>
            <a:endParaRPr lang="en-US" sz="1800">
              <a:latin typeface="Arial" panose="020B0604020202020204" pitchFamily="34" charset="0"/>
            </a:endParaRPr>
          </a:p>
          <a:p>
            <a:pPr fontAlgn="base">
              <a:spcBef>
                <a:spcPts val="1000"/>
              </a:spcBef>
              <a:spcAft>
                <a:spcPts val="1000"/>
              </a:spcAft>
              <a:buFont typeface="Arial" panose="020B0604020202020204" pitchFamily="34" charset="0"/>
              <a:buChar char="•"/>
            </a:pPr>
            <a:endParaRPr lang="en-US" sz="1800">
              <a:latin typeface="Arial" panose="020B0604020202020204" pitchFamily="34" charset="0"/>
            </a:endParaRPr>
          </a:p>
          <a:p>
            <a:endParaRPr lang="en-GB" sz="1800"/>
          </a:p>
        </p:txBody>
      </p:sp>
    </p:spTree>
    <p:extLst>
      <p:ext uri="{BB962C8B-B14F-4D97-AF65-F5344CB8AC3E}">
        <p14:creationId xmlns:p14="http://schemas.microsoft.com/office/powerpoint/2010/main" val="1229512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5276-2C56-47AA-898E-0F093E13AA83}"/>
              </a:ext>
            </a:extLst>
          </p:cNvPr>
          <p:cNvSpPr>
            <a:spLocks noGrp="1"/>
          </p:cNvSpPr>
          <p:nvPr>
            <p:ph type="title"/>
          </p:nvPr>
        </p:nvSpPr>
        <p:spPr/>
        <p:txBody>
          <a:bodyPr/>
          <a:lstStyle/>
          <a:p>
            <a:pPr>
              <a:defRPr/>
            </a:pPr>
            <a:r>
              <a:rPr lang="en-US" b="1" dirty="0">
                <a:effectLst/>
              </a:rPr>
              <a:t>Cardiac disease</a:t>
            </a:r>
            <a:endParaRPr lang="en-US" dirty="0"/>
          </a:p>
        </p:txBody>
      </p:sp>
      <p:sp>
        <p:nvSpPr>
          <p:cNvPr id="48131" name="Content Placeholder 2">
            <a:extLst>
              <a:ext uri="{FF2B5EF4-FFF2-40B4-BE49-F238E27FC236}">
                <a16:creationId xmlns:a16="http://schemas.microsoft.com/office/drawing/2014/main" id="{9E6837C6-148E-434D-A0FB-62C9F2DF12AD}"/>
              </a:ext>
            </a:extLst>
          </p:cNvPr>
          <p:cNvSpPr>
            <a:spLocks noGrp="1"/>
          </p:cNvSpPr>
          <p:nvPr>
            <p:ph idx="1"/>
          </p:nvPr>
        </p:nvSpPr>
        <p:spPr>
          <a:xfrm>
            <a:off x="1905000" y="1981201"/>
            <a:ext cx="8229600" cy="4525963"/>
          </a:xfrm>
        </p:spPr>
        <p:txBody>
          <a:bodyPr>
            <a:normAutofit/>
          </a:bodyPr>
          <a:lstStyle/>
          <a:p>
            <a:pPr algn="l" rtl="0" eaLnBrk="1" hangingPunct="1"/>
            <a:r>
              <a:rPr lang="en-US" altLang="pt-PT" sz="2400" dirty="0"/>
              <a:t>Growth failure is common in children with severe heart disease of any cause. The major </a:t>
            </a:r>
            <a:r>
              <a:rPr lang="en-US" altLang="pt-PT" sz="2400" dirty="0" err="1"/>
              <a:t>pathogenetic</a:t>
            </a:r>
            <a:r>
              <a:rPr lang="en-US" altLang="pt-PT" sz="2400" dirty="0"/>
              <a:t> factors are thought to be anorexia and increased basal energy requirements . Occasionally, growth failure is the presenting feature of the heart disease.</a:t>
            </a:r>
          </a:p>
        </p:txBody>
      </p:sp>
    </p:spTree>
    <p:extLst>
      <p:ext uri="{BB962C8B-B14F-4D97-AF65-F5344CB8AC3E}">
        <p14:creationId xmlns:p14="http://schemas.microsoft.com/office/powerpoint/2010/main" val="3048026756"/>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6051-B946-432A-8D0E-89865A17E6A6}"/>
              </a:ext>
            </a:extLst>
          </p:cNvPr>
          <p:cNvSpPr>
            <a:spLocks noGrp="1"/>
          </p:cNvSpPr>
          <p:nvPr>
            <p:ph type="title"/>
          </p:nvPr>
        </p:nvSpPr>
        <p:spPr/>
        <p:txBody>
          <a:bodyPr/>
          <a:lstStyle/>
          <a:p>
            <a:pPr>
              <a:defRPr/>
            </a:pPr>
            <a:r>
              <a:rPr lang="en-US" b="1" dirty="0"/>
              <a:t>Metabolic diseases</a:t>
            </a:r>
            <a:endParaRPr lang="en-US" dirty="0"/>
          </a:p>
        </p:txBody>
      </p:sp>
      <p:sp>
        <p:nvSpPr>
          <p:cNvPr id="50179" name="Content Placeholder 2">
            <a:extLst>
              <a:ext uri="{FF2B5EF4-FFF2-40B4-BE49-F238E27FC236}">
                <a16:creationId xmlns:a16="http://schemas.microsoft.com/office/drawing/2014/main" id="{B7AC8876-BADC-4528-9C9E-A0C516A247C3}"/>
              </a:ext>
            </a:extLst>
          </p:cNvPr>
          <p:cNvSpPr>
            <a:spLocks noGrp="1"/>
          </p:cNvSpPr>
          <p:nvPr>
            <p:ph idx="1"/>
          </p:nvPr>
        </p:nvSpPr>
        <p:spPr>
          <a:xfrm>
            <a:off x="1905000" y="1752601"/>
            <a:ext cx="8229600" cy="4525963"/>
          </a:xfrm>
        </p:spPr>
        <p:txBody>
          <a:bodyPr>
            <a:normAutofit lnSpcReduction="10000"/>
          </a:bodyPr>
          <a:lstStyle/>
          <a:p>
            <a:pPr algn="l" rtl="0" eaLnBrk="1" hangingPunct="1">
              <a:lnSpc>
                <a:spcPct val="90000"/>
              </a:lnSpc>
              <a:buFontTx/>
              <a:buChar char="•"/>
            </a:pPr>
            <a:r>
              <a:rPr lang="en-US" altLang="pt-PT" sz="2400" dirty="0"/>
              <a:t> children with diabetes and very poor </a:t>
            </a:r>
            <a:r>
              <a:rPr lang="en-US" altLang="pt-PT" sz="2400" dirty="0" err="1"/>
              <a:t>glycemic</a:t>
            </a:r>
            <a:r>
              <a:rPr lang="en-US" altLang="pt-PT" sz="2400" dirty="0"/>
              <a:t> control develop Mauriac syndrome, characterized by attenuated linear growth, and delayed puberty, </a:t>
            </a:r>
            <a:r>
              <a:rPr lang="en-US" altLang="pt-PT" sz="2400" dirty="0" err="1"/>
              <a:t>hepatomegaly</a:t>
            </a:r>
            <a:r>
              <a:rPr lang="en-US" altLang="pt-PT" sz="2400" dirty="0"/>
              <a:t>, and </a:t>
            </a:r>
            <a:r>
              <a:rPr lang="en-US" altLang="pt-PT" sz="2400" dirty="0" err="1"/>
              <a:t>Cushingoid</a:t>
            </a:r>
            <a:r>
              <a:rPr lang="en-US" altLang="pt-PT" sz="2400" dirty="0"/>
              <a:t> features. </a:t>
            </a:r>
          </a:p>
          <a:p>
            <a:pPr algn="l" rtl="0" eaLnBrk="1" hangingPunct="1"/>
            <a:r>
              <a:rPr lang="en-US" altLang="pt-PT" sz="2400" dirty="0"/>
              <a:t>Any disorder associated with vitamin D deficiency or decreased vitamin D action can cause </a:t>
            </a:r>
            <a:r>
              <a:rPr lang="en-US" altLang="pt-PT" sz="2400" dirty="0" err="1"/>
              <a:t>hypophosphatemia</a:t>
            </a:r>
            <a:r>
              <a:rPr lang="en-US" altLang="pt-PT" sz="2400" dirty="0"/>
              <a:t> and rickets</a:t>
            </a:r>
          </a:p>
          <a:p>
            <a:pPr algn="l" rtl="0" eaLnBrk="1" hangingPunct="1"/>
            <a:r>
              <a:rPr lang="en-US" altLang="pt-PT" sz="2400" dirty="0"/>
              <a:t>rickets is characterized by abnormal </a:t>
            </a:r>
            <a:r>
              <a:rPr lang="en-US" altLang="pt-PT" sz="2400" dirty="0" err="1"/>
              <a:t>epiphyseal</a:t>
            </a:r>
            <a:r>
              <a:rPr lang="en-US" altLang="pt-PT" sz="2400" dirty="0"/>
              <a:t> development, bowing of the extremities, and diminished growth. </a:t>
            </a:r>
          </a:p>
          <a:p>
            <a:pPr algn="l" rtl="0" eaLnBrk="1" hangingPunct="1"/>
            <a:r>
              <a:rPr lang="en-US" altLang="pt-PT" sz="2400" dirty="0"/>
              <a:t>Vitamin D deficiency in the absence of rickets does not seem to affect linear growth.</a:t>
            </a:r>
          </a:p>
          <a:p>
            <a:pPr algn="l" rtl="0" eaLnBrk="1" hangingPunct="1">
              <a:lnSpc>
                <a:spcPct val="90000"/>
              </a:lnSpc>
              <a:buFontTx/>
              <a:buChar char="•"/>
            </a:pPr>
            <a:endParaRPr lang="en-US" altLang="pt-PT" sz="2400" dirty="0"/>
          </a:p>
          <a:p>
            <a:pPr algn="l" rtl="0" eaLnBrk="1" hangingPunct="1">
              <a:lnSpc>
                <a:spcPct val="90000"/>
              </a:lnSpc>
              <a:buFont typeface="Arial" panose="020B0604020202020204" pitchFamily="34" charset="0"/>
              <a:buNone/>
            </a:pPr>
            <a:endParaRPr lang="en-US" altLang="pt-PT" sz="2400" dirty="0"/>
          </a:p>
        </p:txBody>
      </p:sp>
    </p:spTree>
    <p:extLst>
      <p:ext uri="{BB962C8B-B14F-4D97-AF65-F5344CB8AC3E}">
        <p14:creationId xmlns:p14="http://schemas.microsoft.com/office/powerpoint/2010/main" val="2777153170"/>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971800"/>
            <a:ext cx="8534400" cy="1485900"/>
          </a:xfrm>
        </p:spPr>
        <p:txBody>
          <a:bodyPr/>
          <a:lstStyle/>
          <a:p>
            <a:r>
              <a:rPr lang="en-US" b="1" dirty="0"/>
              <a:t>Endocrine causes of growth failure</a:t>
            </a:r>
            <a:endParaRPr lang="en-US" dirty="0"/>
          </a:p>
        </p:txBody>
      </p:sp>
    </p:spTree>
    <p:extLst>
      <p:ext uri="{BB962C8B-B14F-4D97-AF65-F5344CB8AC3E}">
        <p14:creationId xmlns:p14="http://schemas.microsoft.com/office/powerpoint/2010/main" val="3512933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09800" y="1028344"/>
            <a:ext cx="7924800" cy="4893647"/>
          </a:xfrm>
          <a:prstGeom prst="rect">
            <a:avLst/>
          </a:prstGeom>
        </p:spPr>
        <p:txBody>
          <a:bodyPr wrap="square">
            <a:spAutoFit/>
          </a:bodyPr>
          <a:lstStyle/>
          <a:p>
            <a:pPr defTabSz="457200"/>
            <a:r>
              <a:rPr lang="en-US" sz="2400" dirty="0">
                <a:solidFill>
                  <a:prstClr val="black"/>
                </a:solidFill>
              </a:rPr>
              <a:t>Primary endocrine disorders with effects on growth are uncommon but are important to identify because they can be treated . In general, these disorders are characterized by excessive weight for height. They should be considered in any child with markedly reduced height velocity, and especially in those with other pituitary disorders, brain tumors, optic nerve hypoplasia , midline brain and facial defects, neonatal hypoglycemia, history of cranial irradiation, or a familial pattern of growth hormone deficiency. Any patient with an abnormality of one pituitary hormone (central hypothyroidism, Cushing disease, or growth hormone deficiency) should be evaluated for other pituitary hormone deficiencies.</a:t>
            </a:r>
          </a:p>
        </p:txBody>
      </p:sp>
    </p:spTree>
    <p:extLst>
      <p:ext uri="{BB962C8B-B14F-4D97-AF65-F5344CB8AC3E}">
        <p14:creationId xmlns:p14="http://schemas.microsoft.com/office/powerpoint/2010/main" val="2313543334"/>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CE676-5A99-44BA-8FF0-5F6AFB30EA41}"/>
              </a:ext>
            </a:extLst>
          </p:cNvPr>
          <p:cNvSpPr>
            <a:spLocks noGrp="1"/>
          </p:cNvSpPr>
          <p:nvPr>
            <p:ph type="title"/>
          </p:nvPr>
        </p:nvSpPr>
        <p:spPr>
          <a:xfrm>
            <a:off x="2438400" y="228600"/>
            <a:ext cx="7132320" cy="710184"/>
          </a:xfrm>
        </p:spPr>
        <p:txBody>
          <a:bodyPr/>
          <a:lstStyle/>
          <a:p>
            <a:pPr>
              <a:defRPr/>
            </a:pPr>
            <a:r>
              <a:rPr lang="en-US" b="1" dirty="0"/>
              <a:t>Cushing syndrome</a:t>
            </a:r>
            <a:endParaRPr lang="en-US" dirty="0"/>
          </a:p>
        </p:txBody>
      </p:sp>
      <p:sp>
        <p:nvSpPr>
          <p:cNvPr id="4" name="Content Placeholder 3"/>
          <p:cNvSpPr>
            <a:spLocks noGrp="1"/>
          </p:cNvSpPr>
          <p:nvPr>
            <p:ph idx="1"/>
          </p:nvPr>
        </p:nvSpPr>
        <p:spPr>
          <a:xfrm>
            <a:off x="2133600" y="1600200"/>
            <a:ext cx="8305800" cy="4953000"/>
          </a:xfrm>
        </p:spPr>
        <p:txBody>
          <a:bodyPr>
            <a:normAutofit/>
          </a:bodyPr>
          <a:lstStyle/>
          <a:p>
            <a:pPr>
              <a:spcAft>
                <a:spcPts val="0"/>
              </a:spcAft>
              <a:defRPr/>
            </a:pPr>
            <a:r>
              <a:rPr lang="en-US" dirty="0"/>
              <a:t>Cushing syndrome is caused by excessive glucocorticoids and is characterized by the combination of weight gain and growth retardation, resulting in excessive weight-for-height </a:t>
            </a:r>
          </a:p>
          <a:p>
            <a:pPr>
              <a:spcAft>
                <a:spcPts val="0"/>
              </a:spcAft>
              <a:defRPr/>
            </a:pPr>
            <a:r>
              <a:rPr lang="en-US" dirty="0"/>
              <a:t>Endogenous Cushing syndrome (caused by excessive endogenous production of cortisol) is rare in children. The most common cause is a </a:t>
            </a:r>
            <a:r>
              <a:rPr lang="en-US" dirty="0" err="1"/>
              <a:t>corticotropin</a:t>
            </a:r>
            <a:r>
              <a:rPr lang="en-US" dirty="0"/>
              <a:t> (ACTH)-secreting pituitary adenoma (Cushing disease) . </a:t>
            </a:r>
          </a:p>
          <a:p>
            <a:pPr>
              <a:spcAft>
                <a:spcPts val="0"/>
              </a:spcAft>
              <a:defRPr/>
            </a:pPr>
            <a:r>
              <a:rPr lang="en-US" dirty="0"/>
              <a:t>key clinical features are central obesity, suprascapular fat pad ("buffalo hump"), abdominal </a:t>
            </a:r>
            <a:r>
              <a:rPr lang="en-US" dirty="0" err="1"/>
              <a:t>striae</a:t>
            </a:r>
            <a:r>
              <a:rPr lang="en-US" dirty="0"/>
              <a:t>, hirsutism, acne, and neuropsychological symptoms</a:t>
            </a:r>
          </a:p>
          <a:p>
            <a:pPr>
              <a:defRPr/>
            </a:pPr>
            <a:r>
              <a:rPr lang="en-US" dirty="0"/>
              <a:t>. </a:t>
            </a:r>
            <a:r>
              <a:rPr lang="en-US" altLang="pt-PT" dirty="0"/>
              <a:t>The best tests to establish the diagnosis are a 24-hour urine collection for free cortisol (and creatinine), or a </a:t>
            </a:r>
            <a:r>
              <a:rPr lang="en-US" altLang="pt-PT" u="sng" dirty="0">
                <a:hlinkClick r:id="rId3"/>
              </a:rPr>
              <a:t>dexamethasone</a:t>
            </a:r>
            <a:r>
              <a:rPr lang="en-US" altLang="pt-PT" dirty="0"/>
              <a:t> suppression test. Measurements of serum cortisol are not reliable screening tests, unless performed late at night. </a:t>
            </a:r>
          </a:p>
          <a:p>
            <a:endParaRPr lang="en-US" dirty="0"/>
          </a:p>
        </p:txBody>
      </p:sp>
    </p:spTree>
    <p:extLst>
      <p:ext uri="{BB962C8B-B14F-4D97-AF65-F5344CB8AC3E}">
        <p14:creationId xmlns:p14="http://schemas.microsoft.com/office/powerpoint/2010/main" val="3916084951"/>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16E1-9B18-472B-9759-9F7CE46D6314}"/>
              </a:ext>
            </a:extLst>
          </p:cNvPr>
          <p:cNvSpPr>
            <a:spLocks noGrp="1"/>
          </p:cNvSpPr>
          <p:nvPr>
            <p:ph type="title"/>
          </p:nvPr>
        </p:nvSpPr>
        <p:spPr>
          <a:xfrm>
            <a:off x="2514600" y="457200"/>
            <a:ext cx="7132320" cy="557784"/>
          </a:xfrm>
        </p:spPr>
        <p:txBody>
          <a:bodyPr>
            <a:normAutofit fontScale="90000"/>
          </a:bodyPr>
          <a:lstStyle/>
          <a:p>
            <a:pPr>
              <a:defRPr/>
            </a:pPr>
            <a:r>
              <a:rPr lang="en-US" b="1" dirty="0"/>
              <a:t>Hypothyroidism</a:t>
            </a:r>
            <a:endParaRPr lang="en-US" dirty="0"/>
          </a:p>
        </p:txBody>
      </p:sp>
      <p:pic>
        <p:nvPicPr>
          <p:cNvPr id="4" name="Picture 3" descr="5604.jpg"/>
          <p:cNvPicPr>
            <a:picLocks noChangeAspect="1"/>
          </p:cNvPicPr>
          <p:nvPr/>
        </p:nvPicPr>
        <p:blipFill>
          <a:blip r:embed="rId2" cstate="print"/>
          <a:srcRect/>
          <a:stretch>
            <a:fillRect/>
          </a:stretch>
        </p:blipFill>
        <p:spPr bwMode="auto">
          <a:xfrm>
            <a:off x="9032089" y="1525261"/>
            <a:ext cx="2438400" cy="4299284"/>
          </a:xfrm>
          <a:prstGeom prst="rect">
            <a:avLst/>
          </a:prstGeom>
          <a:noFill/>
          <a:ln w="9525">
            <a:noFill/>
            <a:miter lim="800000"/>
            <a:headEnd/>
            <a:tailEnd/>
          </a:ln>
        </p:spPr>
      </p:pic>
      <p:sp>
        <p:nvSpPr>
          <p:cNvPr id="5" name="Rectangle 4"/>
          <p:cNvSpPr/>
          <p:nvPr/>
        </p:nvSpPr>
        <p:spPr>
          <a:xfrm>
            <a:off x="943069" y="1713876"/>
            <a:ext cx="7821188" cy="2308324"/>
          </a:xfrm>
          <a:prstGeom prst="rect">
            <a:avLst/>
          </a:prstGeom>
        </p:spPr>
        <p:txBody>
          <a:bodyPr wrap="square">
            <a:spAutoFit/>
          </a:bodyPr>
          <a:lstStyle/>
          <a:p>
            <a:pPr defTabSz="457200">
              <a:defRPr/>
            </a:pPr>
            <a:r>
              <a:rPr lang="en-US" dirty="0">
                <a:solidFill>
                  <a:prstClr val="black"/>
                </a:solidFill>
              </a:rPr>
              <a:t>Growth failure is a well-recognized consequence of hypothyroidism during childhood and may be the presenting feature. The bone age is delayed; as a result, many children with hypothyroidism have a reasonably normal growth potential once the disorder is identified and treated. Children whose hypothyroidism is promptly diagnosed and treated often have good catch-up growth and normal adult height outcomes, unless they have other causes for short stature. The evaluation should include measurements of both TSH and free thyroxine to allow detection of both primary and central hypothyroidism.</a:t>
            </a:r>
          </a:p>
        </p:txBody>
      </p:sp>
    </p:spTree>
    <p:extLst>
      <p:ext uri="{BB962C8B-B14F-4D97-AF65-F5344CB8AC3E}">
        <p14:creationId xmlns:p14="http://schemas.microsoft.com/office/powerpoint/2010/main" val="56504183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44" y="442440"/>
            <a:ext cx="9601200" cy="1485900"/>
          </a:xfrm>
        </p:spPr>
        <p:txBody>
          <a:bodyPr/>
          <a:lstStyle/>
          <a:p>
            <a:r>
              <a:rPr lang="en-US" b="1" dirty="0"/>
              <a:t>Sexual precocity</a:t>
            </a:r>
            <a:r>
              <a:rPr lang="en-US" dirty="0"/>
              <a:t> </a:t>
            </a:r>
          </a:p>
        </p:txBody>
      </p:sp>
      <p:sp>
        <p:nvSpPr>
          <p:cNvPr id="4" name="Rectangle 3"/>
          <p:cNvSpPr/>
          <p:nvPr/>
        </p:nvSpPr>
        <p:spPr>
          <a:xfrm>
            <a:off x="1219200" y="2104380"/>
            <a:ext cx="9077608" cy="2677656"/>
          </a:xfrm>
          <a:prstGeom prst="rect">
            <a:avLst/>
          </a:prstGeom>
        </p:spPr>
        <p:txBody>
          <a:bodyPr wrap="square">
            <a:spAutoFit/>
          </a:bodyPr>
          <a:lstStyle/>
          <a:p>
            <a:pPr defTabSz="457200"/>
            <a:r>
              <a:rPr lang="en-US" sz="2400" dirty="0">
                <a:solidFill>
                  <a:prstClr val="black"/>
                </a:solidFill>
              </a:rPr>
              <a:t>Several conditions are associated with increased secretion of gonadal steroids (estradiol in girls and testosterone in boys), which have two consequences. One is sexual precocity. The other is accelerated epiphyseal maturation, which causes rapid childhood growth but more rapid advancement of bone age. Without intervention, these initially tall children will be short adults because early epiphyseal closure stops linear growth prematurely</a:t>
            </a:r>
          </a:p>
        </p:txBody>
      </p:sp>
    </p:spTree>
    <p:extLst>
      <p:ext uri="{BB962C8B-B14F-4D97-AF65-F5344CB8AC3E}">
        <p14:creationId xmlns:p14="http://schemas.microsoft.com/office/powerpoint/2010/main" val="2376294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547483"/>
            <a:ext cx="9601200" cy="1485900"/>
          </a:xfrm>
        </p:spPr>
        <p:txBody>
          <a:bodyPr/>
          <a:lstStyle/>
          <a:p>
            <a:r>
              <a:rPr lang="en-US" b="1" dirty="0" err="1"/>
              <a:t>Pseudohypoparathyroidism</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Type 1 </a:t>
            </a:r>
            <a:r>
              <a:rPr lang="en-US" sz="2400" dirty="0" err="1"/>
              <a:t>pseudohypoparathyroidism</a:t>
            </a:r>
            <a:r>
              <a:rPr lang="en-US" sz="2400" dirty="0"/>
              <a:t> (</a:t>
            </a:r>
            <a:r>
              <a:rPr lang="en-US" sz="2400" dirty="0" err="1"/>
              <a:t>hypoCa</a:t>
            </a:r>
            <a:r>
              <a:rPr lang="en-US" sz="2400" dirty="0"/>
              <a:t> &amp; hyperphosphatemia) is characterized by physical findings that may include </a:t>
            </a:r>
            <a:r>
              <a:rPr lang="en-US" sz="2400" dirty="0" err="1"/>
              <a:t>brachydactyly</a:t>
            </a:r>
            <a:r>
              <a:rPr lang="en-US" sz="2400" dirty="0"/>
              <a:t> (short 4th and 5th metacarpals), short stature, stocky build, early-onset obesity, ectopic ossifications, and, sometimes, neurodevelopmental deficits as well as resistance to parathyroid hormone(high)</a:t>
            </a:r>
          </a:p>
        </p:txBody>
      </p:sp>
      <p:pic>
        <p:nvPicPr>
          <p:cNvPr id="4" name="Picture 3">
            <a:extLst>
              <a:ext uri="{FF2B5EF4-FFF2-40B4-BE49-F238E27FC236}">
                <a16:creationId xmlns:a16="http://schemas.microsoft.com/office/drawing/2014/main" id="{9B44EC58-C8DA-4DA6-10E6-78F291C99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3417" y="3823328"/>
            <a:ext cx="2158033" cy="2803306"/>
          </a:xfrm>
          <a:prstGeom prst="rect">
            <a:avLst/>
          </a:prstGeom>
        </p:spPr>
      </p:pic>
    </p:spTree>
    <p:extLst>
      <p:ext uri="{BB962C8B-B14F-4D97-AF65-F5344CB8AC3E}">
        <p14:creationId xmlns:p14="http://schemas.microsoft.com/office/powerpoint/2010/main" val="3597078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491" y="241174"/>
            <a:ext cx="8336984" cy="1485900"/>
          </a:xfrm>
        </p:spPr>
        <p:txBody>
          <a:bodyPr/>
          <a:lstStyle/>
          <a:p>
            <a:r>
              <a:rPr lang="en-US" dirty="0"/>
              <a:t>Physiology of Growth Hormone</a:t>
            </a:r>
          </a:p>
        </p:txBody>
      </p:sp>
      <p:sp>
        <p:nvSpPr>
          <p:cNvPr id="3" name="Content Placeholder 2"/>
          <p:cNvSpPr>
            <a:spLocks noGrp="1"/>
          </p:cNvSpPr>
          <p:nvPr>
            <p:ph idx="1"/>
          </p:nvPr>
        </p:nvSpPr>
        <p:spPr>
          <a:xfrm>
            <a:off x="1278551" y="1500759"/>
            <a:ext cx="9384419" cy="3630168"/>
          </a:xfrm>
        </p:spPr>
        <p:txBody>
          <a:bodyPr>
            <a:noAutofit/>
          </a:bodyPr>
          <a:lstStyle/>
          <a:p>
            <a:pPr>
              <a:buFont typeface="Wingdings" panose="05000000000000000000" pitchFamily="2" charset="2"/>
              <a:buChar char="§"/>
            </a:pPr>
            <a:r>
              <a:rPr lang="en-US" sz="2400" dirty="0"/>
              <a:t>Growth hormone (GH), the most abundant anterior pituitary hormone, is produced by the pituitary </a:t>
            </a:r>
            <a:r>
              <a:rPr lang="en-US" sz="2400" dirty="0" err="1"/>
              <a:t>somatotroph</a:t>
            </a:r>
            <a:r>
              <a:rPr lang="en-US" sz="2400" dirty="0"/>
              <a:t> cells. GH production begins early in fetal life and continues throughout childhood and adult life, although at a progressively lower rate in the latter.</a:t>
            </a:r>
          </a:p>
          <a:p>
            <a:pPr>
              <a:buFont typeface="Wingdings" panose="05000000000000000000" pitchFamily="2" charset="2"/>
              <a:buChar char="§"/>
            </a:pPr>
            <a:r>
              <a:rPr lang="en-US" sz="2400" dirty="0"/>
              <a:t>GH secretion is directly controlled by hypothalamic and peripheral factors acting on the </a:t>
            </a:r>
            <a:r>
              <a:rPr lang="en-US" sz="2400" dirty="0" err="1"/>
              <a:t>somatotrophs</a:t>
            </a:r>
            <a:r>
              <a:rPr lang="en-US" sz="2400" dirty="0"/>
              <a:t>. Hypothalamic growth hormone-releasing hormone (GHRH) and somatostatin (SRIH) stimulate and inhibit GH secretion, respectively. These hormones act by binding to specific cell-surface receptors on the </a:t>
            </a:r>
            <a:r>
              <a:rPr lang="en-US" sz="2400" dirty="0" err="1"/>
              <a:t>somatotroph</a:t>
            </a:r>
            <a:r>
              <a:rPr lang="en-US" sz="2400" dirty="0"/>
              <a:t> cells. GHRH stimulates GH transcription and secretion, and also </a:t>
            </a:r>
            <a:r>
              <a:rPr lang="en-US" sz="2400" dirty="0" err="1"/>
              <a:t>somatotroph</a:t>
            </a:r>
            <a:r>
              <a:rPr lang="en-US" sz="2400" dirty="0"/>
              <a:t> proliferation </a:t>
            </a:r>
          </a:p>
        </p:txBody>
      </p:sp>
    </p:spTree>
    <p:extLst>
      <p:ext uri="{BB962C8B-B14F-4D97-AF65-F5344CB8AC3E}">
        <p14:creationId xmlns:p14="http://schemas.microsoft.com/office/powerpoint/2010/main" val="1730403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1" y="152400"/>
            <a:ext cx="7290055" cy="4023360"/>
          </a:xfrm>
        </p:spPr>
        <p:txBody>
          <a:bodyPr>
            <a:noAutofit/>
          </a:bodyPr>
          <a:lstStyle/>
          <a:p>
            <a:pPr>
              <a:buFont typeface="Wingdings" panose="05000000000000000000" pitchFamily="2" charset="2"/>
              <a:buChar char="§"/>
            </a:pPr>
            <a:r>
              <a:rPr lang="en-US" sz="2400" dirty="0"/>
              <a:t>Daily GH secretory rates decline from a peak during puberty then start to decline; this decline parallels the age related decline in muscle mass. GH secretion is also lower in obese subjects. </a:t>
            </a:r>
          </a:p>
          <a:p>
            <a:pPr>
              <a:buFont typeface="Wingdings" panose="05000000000000000000" pitchFamily="2" charset="2"/>
              <a:buChar char="§"/>
            </a:pPr>
            <a:r>
              <a:rPr lang="en-US" sz="2400" dirty="0"/>
              <a:t>GH secretion is pulsatile. There are approximately 10 pulses of GH secretion per day, lasting approximately 90 minutes and separated by approximately 128 minutes. Thus, approximately 50 percent of samples collected during the day in normal subjects have undetectable serum GH concentrations. </a:t>
            </a:r>
          </a:p>
          <a:p>
            <a:pPr>
              <a:buFont typeface="Wingdings" panose="05000000000000000000" pitchFamily="2" charset="2"/>
              <a:buChar char="§"/>
            </a:pPr>
            <a:r>
              <a:rPr lang="en-US" sz="2400" dirty="0"/>
              <a:t>The predominant action of GH is to stimulate hepatic synthesis and secretion of insulin-like growth factor 1 (IGF-1), a potent growth and differentiation factor. As a differentiating and growth factor, IGF-1 is a critical protein induced by GH and is likely responsible for most of the growth-promoting activities of GH.</a:t>
            </a:r>
          </a:p>
        </p:txBody>
      </p:sp>
    </p:spTree>
    <p:extLst>
      <p:ext uri="{BB962C8B-B14F-4D97-AF65-F5344CB8AC3E}">
        <p14:creationId xmlns:p14="http://schemas.microsoft.com/office/powerpoint/2010/main" val="280799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ÙØªÙØ¬Ø© Ø¨Ø­Ø« Ø§ÙØµÙØ± Ø¹Ù âªSTATURE WEIGHT PERCENTILEâ¬â">
            <a:extLst>
              <a:ext uri="{FF2B5EF4-FFF2-40B4-BE49-F238E27FC236}">
                <a16:creationId xmlns:a16="http://schemas.microsoft.com/office/drawing/2014/main" id="{15538DDA-CB1F-4F00-8C7B-7910D2CF1C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2574" y="76200"/>
            <a:ext cx="4768850" cy="622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1">
            <a:extLst>
              <a:ext uri="{FF2B5EF4-FFF2-40B4-BE49-F238E27FC236}">
                <a16:creationId xmlns:a16="http://schemas.microsoft.com/office/drawing/2014/main" id="{21BA1BFC-9F08-4CE5-AC09-9D0902994E4F}"/>
              </a:ext>
            </a:extLst>
          </p:cNvPr>
          <p:cNvSpPr>
            <a:spLocks noChangeArrowheads="1"/>
          </p:cNvSpPr>
          <p:nvPr/>
        </p:nvSpPr>
        <p:spPr bwMode="auto">
          <a:xfrm>
            <a:off x="1098738" y="554776"/>
            <a:ext cx="526383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fontAlgn="base" hangingPunct="1">
              <a:spcBef>
                <a:spcPct val="0"/>
              </a:spcBef>
              <a:spcAft>
                <a:spcPct val="0"/>
              </a:spcAft>
              <a:defRPr/>
            </a:pPr>
            <a:r>
              <a:rPr lang="en-IE" altLang="pt-PT" sz="3600" dirty="0">
                <a:solidFill>
                  <a:srgbClr val="002060"/>
                </a:solidFill>
                <a:latin typeface="Arabic Typesetting" panose="03020402040406030203" pitchFamily="66" charset="-78"/>
                <a:cs typeface="Arabic Typesetting" panose="03020402040406030203" pitchFamily="66" charset="-78"/>
              </a:rPr>
              <a:t>*</a:t>
            </a:r>
            <a:r>
              <a:rPr lang="en-IE" altLang="pt-PT" sz="3600" dirty="0">
                <a:latin typeface="Arabic Typesetting" panose="03020402040406030203" pitchFamily="66" charset="-78"/>
                <a:cs typeface="Arabic Typesetting" panose="03020402040406030203" pitchFamily="66" charset="-78"/>
              </a:rPr>
              <a:t>Normal birth length 50cm</a:t>
            </a:r>
          </a:p>
          <a:p>
            <a:pPr rtl="1" eaLnBrk="1" fontAlgn="base" hangingPunct="1">
              <a:spcBef>
                <a:spcPct val="0"/>
              </a:spcBef>
              <a:spcAft>
                <a:spcPct val="0"/>
              </a:spcAft>
              <a:defRPr/>
            </a:pPr>
            <a:r>
              <a:rPr lang="en-IE" altLang="pt-PT" sz="3600" dirty="0">
                <a:latin typeface="Arabic Typesetting" panose="03020402040406030203" pitchFamily="66" charset="-78"/>
                <a:cs typeface="Arabic Typesetting" panose="03020402040406030203" pitchFamily="66" charset="-78"/>
              </a:rPr>
              <a:t>*Expected growth</a:t>
            </a:r>
          </a:p>
          <a:p>
            <a:pPr lvl="1" rtl="1" eaLnBrk="1" fontAlgn="base" hangingPunct="1">
              <a:spcBef>
                <a:spcPct val="0"/>
              </a:spcBef>
              <a:spcAft>
                <a:spcPct val="0"/>
              </a:spcAft>
              <a:defRPr/>
            </a:pPr>
            <a:r>
              <a:rPr lang="en-IE" altLang="pt-PT" sz="3600" dirty="0">
                <a:latin typeface="Arabic Typesetting" panose="03020402040406030203" pitchFamily="66" charset="-78"/>
                <a:cs typeface="Arabic Typesetting" panose="03020402040406030203" pitchFamily="66" charset="-78"/>
              </a:rPr>
              <a:t>      1</a:t>
            </a:r>
            <a:r>
              <a:rPr lang="en-IE" altLang="pt-PT" sz="3600" baseline="30000" dirty="0">
                <a:latin typeface="Arabic Typesetting" panose="03020402040406030203" pitchFamily="66" charset="-78"/>
                <a:cs typeface="Arabic Typesetting" panose="03020402040406030203" pitchFamily="66" charset="-78"/>
              </a:rPr>
              <a:t>st</a:t>
            </a:r>
            <a:r>
              <a:rPr lang="en-IE" altLang="pt-PT" sz="3600" dirty="0">
                <a:latin typeface="Arabic Typesetting" panose="03020402040406030203" pitchFamily="66" charset="-78"/>
                <a:cs typeface="Arabic Typesetting" panose="03020402040406030203" pitchFamily="66" charset="-78"/>
              </a:rPr>
              <a:t> year </a:t>
            </a:r>
            <a:r>
              <a:rPr lang="en-GB" altLang="pt-PT" sz="3600" dirty="0">
                <a:latin typeface="Arabic Typesetting" panose="03020402040406030203" pitchFamily="66" charset="-78"/>
                <a:cs typeface="Arabic Typesetting" panose="03020402040406030203" pitchFamily="66" charset="-78"/>
              </a:rPr>
              <a:t>+</a:t>
            </a:r>
            <a:r>
              <a:rPr lang="en-IE" altLang="pt-PT" sz="3600" dirty="0">
                <a:latin typeface="Arabic Typesetting" panose="03020402040406030203" pitchFamily="66" charset="-78"/>
                <a:cs typeface="Arabic Typesetting" panose="03020402040406030203" pitchFamily="66" charset="-78"/>
              </a:rPr>
              <a:t>25cm</a:t>
            </a:r>
            <a:r>
              <a:rPr lang="en-GB" altLang="pt-PT" sz="3600" dirty="0">
                <a:latin typeface="Arabic Typesetting" panose="03020402040406030203" pitchFamily="66" charset="-78"/>
                <a:cs typeface="Arabic Typesetting" panose="03020402040406030203" pitchFamily="66" charset="-78"/>
              </a:rPr>
              <a:t> = 75cm </a:t>
            </a:r>
            <a:r>
              <a:rPr lang="en-IE" altLang="pt-PT" sz="3600" dirty="0">
                <a:latin typeface="Arabic Typesetting" panose="03020402040406030203" pitchFamily="66" charset="-78"/>
                <a:cs typeface="Arabic Typesetting" panose="03020402040406030203" pitchFamily="66" charset="-78"/>
              </a:rPr>
              <a:t>  </a:t>
            </a:r>
          </a:p>
          <a:p>
            <a:pPr lvl="1" rtl="1" eaLnBrk="1" fontAlgn="base" hangingPunct="1">
              <a:spcBef>
                <a:spcPct val="0"/>
              </a:spcBef>
              <a:spcAft>
                <a:spcPct val="0"/>
              </a:spcAft>
              <a:defRPr/>
            </a:pPr>
            <a:r>
              <a:rPr lang="en-IE" altLang="pt-PT" sz="3600" dirty="0">
                <a:latin typeface="Arabic Typesetting" panose="03020402040406030203" pitchFamily="66" charset="-78"/>
                <a:cs typeface="Arabic Typesetting" panose="03020402040406030203" pitchFamily="66" charset="-78"/>
              </a:rPr>
              <a:t>      2</a:t>
            </a:r>
            <a:r>
              <a:rPr lang="en-IE" altLang="pt-PT" sz="3600" baseline="30000" dirty="0">
                <a:latin typeface="Arabic Typesetting" panose="03020402040406030203" pitchFamily="66" charset="-78"/>
                <a:cs typeface="Arabic Typesetting" panose="03020402040406030203" pitchFamily="66" charset="-78"/>
              </a:rPr>
              <a:t>nd</a:t>
            </a:r>
            <a:r>
              <a:rPr lang="en-IE" altLang="pt-PT" sz="3600" dirty="0">
                <a:latin typeface="Arabic Typesetting" panose="03020402040406030203" pitchFamily="66" charset="-78"/>
                <a:cs typeface="Arabic Typesetting" panose="03020402040406030203" pitchFamily="66" charset="-78"/>
              </a:rPr>
              <a:t> year </a:t>
            </a:r>
            <a:r>
              <a:rPr lang="en-GB" altLang="pt-PT" sz="3600" dirty="0">
                <a:latin typeface="Arabic Typesetting" panose="03020402040406030203" pitchFamily="66" charset="-78"/>
                <a:cs typeface="Arabic Typesetting" panose="03020402040406030203" pitchFamily="66" charset="-78"/>
              </a:rPr>
              <a:t>+</a:t>
            </a:r>
            <a:r>
              <a:rPr lang="en-IE" altLang="pt-PT" sz="3600" dirty="0">
                <a:latin typeface="Arabic Typesetting" panose="03020402040406030203" pitchFamily="66" charset="-78"/>
                <a:cs typeface="Arabic Typesetting" panose="03020402040406030203" pitchFamily="66" charset="-78"/>
              </a:rPr>
              <a:t>12cm</a:t>
            </a:r>
            <a:r>
              <a:rPr lang="en-GB" altLang="pt-PT" sz="3600" dirty="0">
                <a:latin typeface="Arabic Typesetting" panose="03020402040406030203" pitchFamily="66" charset="-78"/>
                <a:cs typeface="Arabic Typesetting" panose="03020402040406030203" pitchFamily="66" charset="-78"/>
              </a:rPr>
              <a:t> = 87cm</a:t>
            </a:r>
            <a:endParaRPr lang="en-IE" altLang="pt-PT" sz="3600" dirty="0">
              <a:latin typeface="Arabic Typesetting" panose="03020402040406030203" pitchFamily="66" charset="-78"/>
              <a:cs typeface="Arabic Typesetting" panose="03020402040406030203" pitchFamily="66" charset="-78"/>
            </a:endParaRPr>
          </a:p>
          <a:p>
            <a:pPr lvl="1" rtl="1" eaLnBrk="1" fontAlgn="base" hangingPunct="1">
              <a:spcBef>
                <a:spcPct val="0"/>
              </a:spcBef>
              <a:spcAft>
                <a:spcPct val="0"/>
              </a:spcAft>
              <a:defRPr/>
            </a:pPr>
            <a:r>
              <a:rPr lang="en-IE" altLang="pt-PT" sz="3600" dirty="0">
                <a:latin typeface="Arabic Typesetting" panose="03020402040406030203" pitchFamily="66" charset="-78"/>
                <a:cs typeface="Arabic Typesetting" panose="03020402040406030203" pitchFamily="66" charset="-78"/>
              </a:rPr>
              <a:t>      3</a:t>
            </a:r>
            <a:r>
              <a:rPr lang="en-IE" altLang="pt-PT" sz="3600" baseline="30000" dirty="0">
                <a:latin typeface="Arabic Typesetting" panose="03020402040406030203" pitchFamily="66" charset="-78"/>
                <a:cs typeface="Arabic Typesetting" panose="03020402040406030203" pitchFamily="66" charset="-78"/>
              </a:rPr>
              <a:t>rd</a:t>
            </a:r>
            <a:r>
              <a:rPr lang="en-IE" altLang="pt-PT" sz="3600" dirty="0">
                <a:latin typeface="Arabic Typesetting" panose="03020402040406030203" pitchFamily="66" charset="-78"/>
                <a:cs typeface="Arabic Typesetting" panose="03020402040406030203" pitchFamily="66" charset="-78"/>
              </a:rPr>
              <a:t> year </a:t>
            </a:r>
            <a:r>
              <a:rPr lang="en-GB" altLang="pt-PT" sz="3600" dirty="0">
                <a:latin typeface="Arabic Typesetting" panose="03020402040406030203" pitchFamily="66" charset="-78"/>
                <a:cs typeface="Arabic Typesetting" panose="03020402040406030203" pitchFamily="66" charset="-78"/>
              </a:rPr>
              <a:t>+</a:t>
            </a:r>
            <a:r>
              <a:rPr lang="en-IE" altLang="pt-PT" sz="3600" dirty="0">
                <a:latin typeface="Arabic Typesetting" panose="03020402040406030203" pitchFamily="66" charset="-78"/>
                <a:cs typeface="Arabic Typesetting" panose="03020402040406030203" pitchFamily="66" charset="-78"/>
              </a:rPr>
              <a:t>6</a:t>
            </a:r>
            <a:r>
              <a:rPr lang="en-GB" altLang="pt-PT" sz="3600" dirty="0">
                <a:latin typeface="Arabic Typesetting" panose="03020402040406030203" pitchFamily="66" charset="-78"/>
                <a:cs typeface="Arabic Typesetting" panose="03020402040406030203" pitchFamily="66" charset="-78"/>
              </a:rPr>
              <a:t>cm=93cm</a:t>
            </a:r>
          </a:p>
          <a:p>
            <a:pPr lvl="1" rtl="1" eaLnBrk="1" fontAlgn="base" hangingPunct="1">
              <a:spcBef>
                <a:spcPct val="0"/>
              </a:spcBef>
              <a:spcAft>
                <a:spcPct val="0"/>
              </a:spcAft>
              <a:defRPr/>
            </a:pPr>
            <a:r>
              <a:rPr lang="en-GB" altLang="pt-PT" sz="3600" dirty="0">
                <a:latin typeface="Arabic Typesetting" panose="03020402040406030203" pitchFamily="66" charset="-78"/>
                <a:cs typeface="Arabic Typesetting" panose="03020402040406030203" pitchFamily="66" charset="-78"/>
              </a:rPr>
              <a:t>*Doubling at 4 years = 100cm</a:t>
            </a:r>
          </a:p>
          <a:p>
            <a:pPr lvl="1" rtl="1" eaLnBrk="1" fontAlgn="base" hangingPunct="1">
              <a:spcBef>
                <a:spcPct val="0"/>
              </a:spcBef>
              <a:spcAft>
                <a:spcPct val="0"/>
              </a:spcAft>
              <a:defRPr/>
            </a:pPr>
            <a:r>
              <a:rPr lang="en-GB" altLang="pt-PT" sz="3600" dirty="0">
                <a:latin typeface="Arabic Typesetting" panose="03020402040406030203" pitchFamily="66" charset="-78"/>
                <a:cs typeface="Arabic Typesetting" panose="03020402040406030203" pitchFamily="66" charset="-78"/>
              </a:rPr>
              <a:t> *</a:t>
            </a:r>
            <a:r>
              <a:rPr lang="en-GB" sz="2400" b="0" i="0" u="none" strike="noStrike" dirty="0">
                <a:effectLst/>
                <a:latin typeface="Calibri" panose="020F0502020204030204" pitchFamily="34" charset="0"/>
              </a:rPr>
              <a:t>Children grow (5cm per year) between age four years and puberty. </a:t>
            </a:r>
          </a:p>
          <a:p>
            <a:pPr lvl="1" rtl="1" eaLnBrk="1" fontAlgn="base" hangingPunct="1">
              <a:spcBef>
                <a:spcPct val="0"/>
              </a:spcBef>
              <a:spcAft>
                <a:spcPct val="0"/>
              </a:spcAft>
              <a:defRPr/>
            </a:pPr>
            <a:endParaRPr lang="en-GB" altLang="pt-PT" sz="2400" dirty="0">
              <a:latin typeface="Calibri" panose="020F0502020204030204" pitchFamily="34" charset="0"/>
              <a:cs typeface="Arabic Typesetting" panose="03020402040406030203" pitchFamily="66" charset="-78"/>
            </a:endParaRPr>
          </a:p>
          <a:p>
            <a:pPr lvl="1" rtl="1" eaLnBrk="1" fontAlgn="base" hangingPunct="1">
              <a:spcBef>
                <a:spcPct val="0"/>
              </a:spcBef>
              <a:spcAft>
                <a:spcPct val="0"/>
              </a:spcAft>
              <a:defRPr/>
            </a:pPr>
            <a:r>
              <a:rPr lang="en-GB" altLang="pt-PT" sz="2400" dirty="0">
                <a:latin typeface="Calibri" panose="020F0502020204030204" pitchFamily="34" charset="0"/>
                <a:cs typeface="Arabic Typesetting" panose="03020402040406030203" pitchFamily="66" charset="-78"/>
              </a:rPr>
              <a:t>*Tripling at 13 years =150 cm .</a:t>
            </a:r>
            <a:endParaRPr lang="en-IE" altLang="pt-PT" sz="2400" dirty="0">
              <a:latin typeface="Arabic Typesetting" panose="03020402040406030203" pitchFamily="66" charset="-78"/>
              <a:cs typeface="Arabic Typesetting" panose="03020402040406030203" pitchFamily="66" charset="-7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8"/>
          <p:cNvPicPr>
            <a:picLocks noGrp="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265168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bject 9"/>
          <p:cNvPicPr>
            <a:picLocks noGrp="1"/>
          </p:cNvPicPr>
          <p:nvPr>
            <p:ph idx="1"/>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4284680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16707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4100926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AEC2-2373-4B2D-B9C1-09FFADDC9D26}"/>
              </a:ext>
            </a:extLst>
          </p:cNvPr>
          <p:cNvSpPr>
            <a:spLocks noGrp="1"/>
          </p:cNvSpPr>
          <p:nvPr>
            <p:ph type="title"/>
          </p:nvPr>
        </p:nvSpPr>
        <p:spPr>
          <a:xfrm>
            <a:off x="2590800" y="457200"/>
            <a:ext cx="7132320" cy="633984"/>
          </a:xfrm>
        </p:spPr>
        <p:txBody>
          <a:bodyPr>
            <a:normAutofit fontScale="90000"/>
          </a:bodyPr>
          <a:lstStyle/>
          <a:p>
            <a:pPr>
              <a:defRPr/>
            </a:pPr>
            <a:r>
              <a:rPr lang="en-US" b="1" dirty="0"/>
              <a:t>Growth hormone deficiency</a:t>
            </a:r>
            <a:endParaRPr lang="en-US" dirty="0"/>
          </a:p>
        </p:txBody>
      </p:sp>
      <p:sp>
        <p:nvSpPr>
          <p:cNvPr id="3" name="Content Placeholder 2">
            <a:extLst>
              <a:ext uri="{FF2B5EF4-FFF2-40B4-BE49-F238E27FC236}">
                <a16:creationId xmlns:a16="http://schemas.microsoft.com/office/drawing/2014/main" id="{4ECFB53F-66C2-4A49-B31F-9D77C2D502FD}"/>
              </a:ext>
            </a:extLst>
          </p:cNvPr>
          <p:cNvSpPr>
            <a:spLocks noGrp="1"/>
          </p:cNvSpPr>
          <p:nvPr>
            <p:ph idx="1"/>
          </p:nvPr>
        </p:nvSpPr>
        <p:spPr>
          <a:xfrm>
            <a:off x="1843889" y="1235383"/>
            <a:ext cx="8504222" cy="4387234"/>
          </a:xfrm>
        </p:spPr>
        <p:txBody>
          <a:bodyPr rtlCol="0">
            <a:noAutofit/>
          </a:bodyPr>
          <a:lstStyle/>
          <a:p>
            <a:pPr>
              <a:spcAft>
                <a:spcPts val="0"/>
              </a:spcAft>
              <a:defRPr/>
            </a:pPr>
            <a:r>
              <a:rPr lang="en-US" sz="2400" dirty="0"/>
              <a:t> Growth hormone deficiency usually results from deficiency of growth hormone-releasing hormone (GHRH). It can also be caused by </a:t>
            </a:r>
            <a:r>
              <a:rPr lang="en-US" sz="2400" dirty="0" err="1"/>
              <a:t>sellar</a:t>
            </a:r>
            <a:r>
              <a:rPr lang="en-US" sz="2400" dirty="0"/>
              <a:t> and </a:t>
            </a:r>
            <a:r>
              <a:rPr lang="en-US" sz="2400" dirty="0" err="1"/>
              <a:t>parasellar</a:t>
            </a:r>
            <a:r>
              <a:rPr lang="en-US" sz="2400" dirty="0"/>
              <a:t> tumors    (</a:t>
            </a:r>
            <a:r>
              <a:rPr lang="en-US" sz="2400" dirty="0" err="1"/>
              <a:t>craniopharyngioma</a:t>
            </a:r>
            <a:r>
              <a:rPr lang="en-US" sz="2400" dirty="0"/>
              <a:t> ) that destroy the pituitary gland itself, in which case there may be deficiencies of multiple hormones produced by the anterior pituitary .</a:t>
            </a:r>
          </a:p>
          <a:p>
            <a:pPr>
              <a:spcAft>
                <a:spcPts val="0"/>
              </a:spcAft>
              <a:defRPr/>
            </a:pPr>
            <a:r>
              <a:rPr lang="en-US" sz="2400" dirty="0"/>
              <a:t> Children with growth hormone deficiency can have striking catch-up growth during growth hormone replacement therapy .</a:t>
            </a:r>
          </a:p>
          <a:p>
            <a:pPr>
              <a:spcAft>
                <a:spcPts val="0"/>
              </a:spcAft>
              <a:defRPr/>
            </a:pPr>
            <a:r>
              <a:rPr lang="en-US" sz="2400" dirty="0"/>
              <a:t> Children with a </a:t>
            </a:r>
            <a:r>
              <a:rPr lang="en-US" sz="2400" dirty="0" err="1"/>
              <a:t>sellar</a:t>
            </a:r>
            <a:r>
              <a:rPr lang="en-US" sz="2400" dirty="0"/>
              <a:t> or </a:t>
            </a:r>
            <a:r>
              <a:rPr lang="en-US" sz="2400" dirty="0" err="1"/>
              <a:t>parasellar</a:t>
            </a:r>
            <a:r>
              <a:rPr lang="en-US" sz="2400" dirty="0"/>
              <a:t> tumor that causes growth hormone deficiency occasionally experience rapid catch-up growth after surgical resection of the tumor without growth hormone treatment; this phenomenon is known as "growth without growth hormone" and is not fully understood . </a:t>
            </a:r>
          </a:p>
          <a:p>
            <a:pPr>
              <a:spcAft>
                <a:spcPts val="0"/>
              </a:spcAft>
              <a:defRPr/>
            </a:pPr>
            <a:endParaRPr lang="en-US" sz="2400" dirty="0"/>
          </a:p>
        </p:txBody>
      </p:sp>
    </p:spTree>
    <p:extLst>
      <p:ext uri="{BB962C8B-B14F-4D97-AF65-F5344CB8AC3E}">
        <p14:creationId xmlns:p14="http://schemas.microsoft.com/office/powerpoint/2010/main" val="383224419"/>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a:extLst>
              <a:ext uri="{FF2B5EF4-FFF2-40B4-BE49-F238E27FC236}">
                <a16:creationId xmlns:a16="http://schemas.microsoft.com/office/drawing/2014/main" id="{13C59BBB-53E3-4327-9A2A-AF0118C083AC}"/>
              </a:ext>
            </a:extLst>
          </p:cNvPr>
          <p:cNvSpPr>
            <a:spLocks noGrp="1"/>
          </p:cNvSpPr>
          <p:nvPr>
            <p:ph idx="1"/>
          </p:nvPr>
        </p:nvSpPr>
        <p:spPr>
          <a:xfrm>
            <a:off x="1931657" y="990600"/>
            <a:ext cx="7924800" cy="5867400"/>
          </a:xfrm>
        </p:spPr>
        <p:txBody>
          <a:bodyPr>
            <a:normAutofit/>
          </a:bodyPr>
          <a:lstStyle/>
          <a:p>
            <a:pPr algn="l" rtl="0" eaLnBrk="1" hangingPunct="1">
              <a:lnSpc>
                <a:spcPct val="90000"/>
              </a:lnSpc>
              <a:buFont typeface="Arial" panose="020B0604020202020204" pitchFamily="34" charset="0"/>
              <a:buNone/>
            </a:pPr>
            <a:endParaRPr lang="en-US" altLang="pt-PT" sz="2400" dirty="0"/>
          </a:p>
          <a:p>
            <a:pPr>
              <a:buFont typeface="Wingdings" panose="05000000000000000000" pitchFamily="2" charset="2"/>
              <a:buChar char="§"/>
            </a:pPr>
            <a:r>
              <a:rPr lang="en-US" altLang="pt-PT" sz="2400" dirty="0"/>
              <a:t>If growth hormone deficiency is congenital and complete, the diagnosis is relatively easy to confirm. </a:t>
            </a:r>
          </a:p>
          <a:p>
            <a:pPr algn="l" rtl="0" eaLnBrk="1" hangingPunct="1">
              <a:lnSpc>
                <a:spcPct val="90000"/>
              </a:lnSpc>
            </a:pPr>
            <a:r>
              <a:rPr lang="en-US" altLang="pt-PT" sz="2400" dirty="0"/>
              <a:t>Affected children present with severe postnatal growth failure, delayed bone age, and very low serum concentrations of growth hormone, IGF-I, and IGF-binding protein-3 .</a:t>
            </a:r>
          </a:p>
          <a:p>
            <a:pPr algn="l" rtl="0" eaLnBrk="1" hangingPunct="1">
              <a:lnSpc>
                <a:spcPct val="90000"/>
              </a:lnSpc>
            </a:pPr>
            <a:r>
              <a:rPr lang="en-US" altLang="pt-PT" sz="2400" dirty="0"/>
              <a:t> Additional findings are hypoglycemia, prolonged jaundice, and </a:t>
            </a:r>
            <a:r>
              <a:rPr lang="en-US" altLang="pt-PT" sz="2400" dirty="0" err="1"/>
              <a:t>micropenis</a:t>
            </a:r>
            <a:r>
              <a:rPr lang="en-US" altLang="pt-PT" sz="2400" dirty="0"/>
              <a:t>, especially if gonadotropins are deficient as well</a:t>
            </a:r>
          </a:p>
          <a:p>
            <a:pPr>
              <a:buFont typeface="Wingdings" panose="05000000000000000000" pitchFamily="2" charset="2"/>
              <a:buChar char="§"/>
            </a:pPr>
            <a:endParaRPr lang="en-US" altLang="pt-PT" sz="2400" dirty="0"/>
          </a:p>
        </p:txBody>
      </p:sp>
    </p:spTree>
    <p:extLst>
      <p:ext uri="{BB962C8B-B14F-4D97-AF65-F5344CB8AC3E}">
        <p14:creationId xmlns:p14="http://schemas.microsoft.com/office/powerpoint/2010/main" val="2694735150"/>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0"/>
          <p:cNvPicPr>
            <a:picLocks noGrp="1"/>
          </p:cNvPicPr>
          <p:nvPr>
            <p:ph idx="1"/>
          </p:nvPr>
        </p:nvPicPr>
        <p:blipFill>
          <a:blip r:embed="rId2" cstate="print"/>
          <a:stretch>
            <a:fillRect/>
          </a:stretch>
        </p:blipFill>
        <p:spPr>
          <a:xfrm>
            <a:off x="2057400" y="1"/>
            <a:ext cx="8305800" cy="4987925"/>
          </a:xfrm>
          <a:prstGeom prst="rect">
            <a:avLst/>
          </a:prstGeom>
        </p:spPr>
      </p:pic>
      <p:sp>
        <p:nvSpPr>
          <p:cNvPr id="5" name="object 11"/>
          <p:cNvSpPr txBox="1"/>
          <p:nvPr/>
        </p:nvSpPr>
        <p:spPr>
          <a:xfrm>
            <a:off x="2362200" y="5410200"/>
            <a:ext cx="7848600" cy="939168"/>
          </a:xfrm>
          <a:prstGeom prst="rect">
            <a:avLst/>
          </a:prstGeom>
          <a:ln w="6350">
            <a:solidFill>
              <a:srgbClr val="000000"/>
            </a:solidFill>
          </a:ln>
        </p:spPr>
        <p:txBody>
          <a:bodyPr vert="horz" wrap="square" lIns="0" tIns="33020" rIns="0" bIns="0" rtlCol="0">
            <a:spAutoFit/>
          </a:bodyPr>
          <a:lstStyle/>
          <a:p>
            <a:pPr marL="93980" marR="129539" defTabSz="457200">
              <a:lnSpc>
                <a:spcPct val="109200"/>
              </a:lnSpc>
              <a:spcBef>
                <a:spcPts val="260"/>
              </a:spcBef>
            </a:pPr>
            <a:r>
              <a:rPr dirty="0">
                <a:solidFill>
                  <a:prstClr val="black"/>
                </a:solidFill>
                <a:latin typeface="Calibri"/>
                <a:cs typeface="Calibri"/>
              </a:rPr>
              <a:t>MRI</a:t>
            </a:r>
            <a:r>
              <a:rPr spc="5" dirty="0">
                <a:solidFill>
                  <a:prstClr val="black"/>
                </a:solidFill>
                <a:latin typeface="Calibri"/>
                <a:cs typeface="Calibri"/>
              </a:rPr>
              <a:t> </a:t>
            </a:r>
            <a:r>
              <a:rPr spc="-5" dirty="0">
                <a:solidFill>
                  <a:prstClr val="black"/>
                </a:solidFill>
                <a:latin typeface="Calibri"/>
                <a:cs typeface="Calibri"/>
              </a:rPr>
              <a:t>images</a:t>
            </a:r>
            <a:r>
              <a:rPr spc="5" dirty="0">
                <a:solidFill>
                  <a:prstClr val="black"/>
                </a:solidFill>
                <a:latin typeface="Calibri"/>
                <a:cs typeface="Calibri"/>
              </a:rPr>
              <a:t> </a:t>
            </a:r>
            <a:r>
              <a:rPr spc="-5" dirty="0">
                <a:solidFill>
                  <a:prstClr val="black"/>
                </a:solidFill>
                <a:latin typeface="Calibri"/>
                <a:cs typeface="Calibri"/>
              </a:rPr>
              <a:t>showing</a:t>
            </a:r>
            <a:r>
              <a:rPr spc="5" dirty="0">
                <a:solidFill>
                  <a:prstClr val="black"/>
                </a:solidFill>
                <a:latin typeface="Calibri"/>
                <a:cs typeface="Calibri"/>
              </a:rPr>
              <a:t> </a:t>
            </a:r>
            <a:r>
              <a:rPr spc="-5" dirty="0">
                <a:solidFill>
                  <a:prstClr val="black"/>
                </a:solidFill>
                <a:latin typeface="Calibri"/>
                <a:cs typeface="Calibri"/>
              </a:rPr>
              <a:t>the</a:t>
            </a:r>
            <a:r>
              <a:rPr spc="10" dirty="0">
                <a:solidFill>
                  <a:prstClr val="black"/>
                </a:solidFill>
                <a:latin typeface="Calibri"/>
                <a:cs typeface="Calibri"/>
              </a:rPr>
              <a:t> </a:t>
            </a:r>
            <a:r>
              <a:rPr spc="-5" dirty="0">
                <a:solidFill>
                  <a:prstClr val="black"/>
                </a:solidFill>
                <a:latin typeface="Calibri"/>
                <a:cs typeface="Calibri"/>
              </a:rPr>
              <a:t>normal</a:t>
            </a:r>
            <a:r>
              <a:rPr spc="5" dirty="0">
                <a:solidFill>
                  <a:prstClr val="black"/>
                </a:solidFill>
                <a:latin typeface="Calibri"/>
                <a:cs typeface="Calibri"/>
              </a:rPr>
              <a:t> </a:t>
            </a:r>
            <a:r>
              <a:rPr spc="-5" dirty="0">
                <a:solidFill>
                  <a:prstClr val="black"/>
                </a:solidFill>
                <a:latin typeface="Calibri"/>
                <a:cs typeface="Calibri"/>
              </a:rPr>
              <a:t>pituitary</a:t>
            </a:r>
            <a:r>
              <a:rPr spc="10" dirty="0">
                <a:solidFill>
                  <a:prstClr val="black"/>
                </a:solidFill>
                <a:latin typeface="Calibri"/>
                <a:cs typeface="Calibri"/>
              </a:rPr>
              <a:t> </a:t>
            </a:r>
            <a:r>
              <a:rPr spc="-5" dirty="0">
                <a:solidFill>
                  <a:prstClr val="black"/>
                </a:solidFill>
                <a:latin typeface="Calibri"/>
                <a:cs typeface="Calibri"/>
              </a:rPr>
              <a:t>gland</a:t>
            </a:r>
            <a:r>
              <a:rPr dirty="0">
                <a:solidFill>
                  <a:prstClr val="black"/>
                </a:solidFill>
                <a:latin typeface="Calibri"/>
                <a:cs typeface="Calibri"/>
              </a:rPr>
              <a:t> </a:t>
            </a:r>
            <a:r>
              <a:rPr spc="-5" dirty="0">
                <a:solidFill>
                  <a:prstClr val="black"/>
                </a:solidFill>
                <a:latin typeface="Calibri"/>
                <a:cs typeface="Calibri"/>
              </a:rPr>
              <a:t>(solid</a:t>
            </a:r>
            <a:r>
              <a:rPr spc="5" dirty="0">
                <a:solidFill>
                  <a:prstClr val="black"/>
                </a:solidFill>
                <a:latin typeface="Calibri"/>
                <a:cs typeface="Calibri"/>
              </a:rPr>
              <a:t> </a:t>
            </a:r>
            <a:r>
              <a:rPr spc="-5" dirty="0">
                <a:solidFill>
                  <a:prstClr val="black"/>
                </a:solidFill>
                <a:latin typeface="Calibri"/>
                <a:cs typeface="Calibri"/>
              </a:rPr>
              <a:t>white</a:t>
            </a:r>
            <a:r>
              <a:rPr spc="5" dirty="0">
                <a:solidFill>
                  <a:prstClr val="black"/>
                </a:solidFill>
                <a:latin typeface="Calibri"/>
                <a:cs typeface="Calibri"/>
              </a:rPr>
              <a:t> </a:t>
            </a:r>
            <a:r>
              <a:rPr spc="-5" dirty="0">
                <a:solidFill>
                  <a:prstClr val="black"/>
                </a:solidFill>
                <a:latin typeface="Calibri"/>
                <a:cs typeface="Calibri"/>
              </a:rPr>
              <a:t>arrow)</a:t>
            </a:r>
            <a:r>
              <a:rPr spc="10" dirty="0">
                <a:solidFill>
                  <a:prstClr val="black"/>
                </a:solidFill>
                <a:latin typeface="Calibri"/>
                <a:cs typeface="Calibri"/>
              </a:rPr>
              <a:t> </a:t>
            </a:r>
            <a:r>
              <a:rPr spc="-5" dirty="0">
                <a:solidFill>
                  <a:prstClr val="black"/>
                </a:solidFill>
                <a:latin typeface="Calibri"/>
                <a:cs typeface="Calibri"/>
              </a:rPr>
              <a:t>and </a:t>
            </a:r>
            <a:r>
              <a:rPr spc="-190" dirty="0">
                <a:solidFill>
                  <a:prstClr val="black"/>
                </a:solidFill>
                <a:latin typeface="Calibri"/>
                <a:cs typeface="Calibri"/>
              </a:rPr>
              <a:t> </a:t>
            </a:r>
            <a:r>
              <a:rPr dirty="0">
                <a:solidFill>
                  <a:prstClr val="black"/>
                </a:solidFill>
                <a:latin typeface="Calibri"/>
                <a:cs typeface="Calibri"/>
              </a:rPr>
              <a:t>a</a:t>
            </a:r>
            <a:r>
              <a:rPr spc="-5" dirty="0">
                <a:solidFill>
                  <a:prstClr val="black"/>
                </a:solidFill>
                <a:latin typeface="Calibri"/>
                <a:cs typeface="Calibri"/>
              </a:rPr>
              <a:t> pituitary</a:t>
            </a:r>
            <a:r>
              <a:rPr dirty="0">
                <a:solidFill>
                  <a:prstClr val="black"/>
                </a:solidFill>
                <a:latin typeface="Calibri"/>
                <a:cs typeface="Calibri"/>
              </a:rPr>
              <a:t> tumor</a:t>
            </a:r>
            <a:r>
              <a:rPr spc="5" dirty="0">
                <a:solidFill>
                  <a:prstClr val="black"/>
                </a:solidFill>
                <a:latin typeface="Calibri"/>
                <a:cs typeface="Calibri"/>
              </a:rPr>
              <a:t> </a:t>
            </a:r>
            <a:r>
              <a:rPr spc="-5" dirty="0">
                <a:solidFill>
                  <a:prstClr val="black"/>
                </a:solidFill>
                <a:latin typeface="Calibri"/>
                <a:cs typeface="Calibri"/>
              </a:rPr>
              <a:t>(dashed white</a:t>
            </a:r>
            <a:r>
              <a:rPr dirty="0">
                <a:solidFill>
                  <a:prstClr val="black"/>
                </a:solidFill>
                <a:latin typeface="Calibri"/>
                <a:cs typeface="Calibri"/>
              </a:rPr>
              <a:t> arrow).</a:t>
            </a:r>
            <a:r>
              <a:rPr spc="-5" dirty="0">
                <a:solidFill>
                  <a:prstClr val="black"/>
                </a:solidFill>
                <a:latin typeface="Calibri"/>
                <a:cs typeface="Calibri"/>
              </a:rPr>
              <a:t> </a:t>
            </a:r>
            <a:r>
              <a:rPr dirty="0">
                <a:solidFill>
                  <a:prstClr val="black"/>
                </a:solidFill>
                <a:latin typeface="Calibri"/>
                <a:cs typeface="Calibri"/>
              </a:rPr>
              <a:t>The</a:t>
            </a:r>
            <a:r>
              <a:rPr spc="-5" dirty="0">
                <a:solidFill>
                  <a:prstClr val="black"/>
                </a:solidFill>
                <a:latin typeface="Calibri"/>
                <a:cs typeface="Calibri"/>
              </a:rPr>
              <a:t> optic</a:t>
            </a:r>
            <a:r>
              <a:rPr spc="5" dirty="0">
                <a:solidFill>
                  <a:prstClr val="black"/>
                </a:solidFill>
                <a:latin typeface="Calibri"/>
                <a:cs typeface="Calibri"/>
              </a:rPr>
              <a:t> </a:t>
            </a:r>
            <a:r>
              <a:rPr spc="-5" dirty="0">
                <a:solidFill>
                  <a:prstClr val="black"/>
                </a:solidFill>
                <a:latin typeface="Calibri"/>
                <a:cs typeface="Calibri"/>
              </a:rPr>
              <a:t>chiasm</a:t>
            </a:r>
            <a:r>
              <a:rPr dirty="0">
                <a:solidFill>
                  <a:prstClr val="black"/>
                </a:solidFill>
                <a:latin typeface="Calibri"/>
                <a:cs typeface="Calibri"/>
              </a:rPr>
              <a:t> </a:t>
            </a:r>
            <a:r>
              <a:rPr spc="-5" dirty="0">
                <a:solidFill>
                  <a:prstClr val="black"/>
                </a:solidFill>
                <a:latin typeface="Calibri"/>
                <a:cs typeface="Calibri"/>
              </a:rPr>
              <a:t>(where the </a:t>
            </a:r>
            <a:r>
              <a:rPr dirty="0">
                <a:solidFill>
                  <a:prstClr val="black"/>
                </a:solidFill>
                <a:latin typeface="Calibri"/>
                <a:cs typeface="Calibri"/>
              </a:rPr>
              <a:t> </a:t>
            </a:r>
            <a:r>
              <a:rPr spc="-5" dirty="0">
                <a:solidFill>
                  <a:prstClr val="black"/>
                </a:solidFill>
                <a:latin typeface="Calibri"/>
                <a:cs typeface="Calibri"/>
              </a:rPr>
              <a:t>optic</a:t>
            </a:r>
            <a:r>
              <a:rPr dirty="0">
                <a:solidFill>
                  <a:prstClr val="black"/>
                </a:solidFill>
                <a:latin typeface="Calibri"/>
                <a:cs typeface="Calibri"/>
              </a:rPr>
              <a:t> </a:t>
            </a:r>
            <a:r>
              <a:rPr spc="-5" dirty="0">
                <a:solidFill>
                  <a:prstClr val="black"/>
                </a:solidFill>
                <a:latin typeface="Calibri"/>
                <a:cs typeface="Calibri"/>
              </a:rPr>
              <a:t>nerves </a:t>
            </a:r>
            <a:r>
              <a:rPr dirty="0">
                <a:solidFill>
                  <a:prstClr val="black"/>
                </a:solidFill>
                <a:latin typeface="Calibri"/>
                <a:cs typeface="Calibri"/>
              </a:rPr>
              <a:t>meet)</a:t>
            </a:r>
            <a:r>
              <a:rPr spc="5" dirty="0">
                <a:solidFill>
                  <a:prstClr val="black"/>
                </a:solidFill>
                <a:latin typeface="Calibri"/>
                <a:cs typeface="Calibri"/>
              </a:rPr>
              <a:t> </a:t>
            </a:r>
            <a:r>
              <a:rPr dirty="0">
                <a:solidFill>
                  <a:prstClr val="black"/>
                </a:solidFill>
                <a:latin typeface="Calibri"/>
                <a:cs typeface="Calibri"/>
              </a:rPr>
              <a:t>is</a:t>
            </a:r>
            <a:r>
              <a:rPr spc="5" dirty="0">
                <a:solidFill>
                  <a:prstClr val="black"/>
                </a:solidFill>
                <a:latin typeface="Calibri"/>
                <a:cs typeface="Calibri"/>
              </a:rPr>
              <a:t> </a:t>
            </a:r>
            <a:r>
              <a:rPr spc="-5" dirty="0">
                <a:solidFill>
                  <a:prstClr val="black"/>
                </a:solidFill>
                <a:latin typeface="Calibri"/>
                <a:cs typeface="Calibri"/>
              </a:rPr>
              <a:t>shown by</a:t>
            </a:r>
            <a:r>
              <a:rPr spc="5" dirty="0">
                <a:solidFill>
                  <a:prstClr val="black"/>
                </a:solidFill>
                <a:latin typeface="Calibri"/>
                <a:cs typeface="Calibri"/>
              </a:rPr>
              <a:t> </a:t>
            </a:r>
            <a:r>
              <a:rPr dirty="0">
                <a:solidFill>
                  <a:prstClr val="black"/>
                </a:solidFill>
                <a:latin typeface="Calibri"/>
                <a:cs typeface="Calibri"/>
              </a:rPr>
              <a:t>the</a:t>
            </a:r>
            <a:r>
              <a:rPr spc="-5" dirty="0">
                <a:solidFill>
                  <a:prstClr val="black"/>
                </a:solidFill>
                <a:latin typeface="Calibri"/>
                <a:cs typeface="Calibri"/>
              </a:rPr>
              <a:t> green arrows</a:t>
            </a:r>
            <a:r>
              <a:rPr dirty="0">
                <a:solidFill>
                  <a:prstClr val="black"/>
                </a:solidFill>
                <a:latin typeface="Calibri"/>
                <a:cs typeface="Calibri"/>
              </a:rPr>
              <a:t> and</a:t>
            </a:r>
            <a:r>
              <a:rPr spc="-5" dirty="0">
                <a:solidFill>
                  <a:prstClr val="black"/>
                </a:solidFill>
                <a:latin typeface="Calibri"/>
                <a:cs typeface="Calibri"/>
              </a:rPr>
              <a:t> </a:t>
            </a:r>
            <a:r>
              <a:rPr dirty="0">
                <a:solidFill>
                  <a:prstClr val="black"/>
                </a:solidFill>
                <a:latin typeface="Calibri"/>
                <a:cs typeface="Calibri"/>
              </a:rPr>
              <a:t>is</a:t>
            </a:r>
            <a:r>
              <a:rPr spc="-10" dirty="0">
                <a:solidFill>
                  <a:prstClr val="black"/>
                </a:solidFill>
                <a:latin typeface="Calibri"/>
                <a:cs typeface="Calibri"/>
              </a:rPr>
              <a:t> </a:t>
            </a:r>
            <a:r>
              <a:rPr spc="-5" dirty="0">
                <a:solidFill>
                  <a:prstClr val="black"/>
                </a:solidFill>
                <a:latin typeface="Calibri"/>
                <a:cs typeface="Calibri"/>
              </a:rPr>
              <a:t>pushed</a:t>
            </a:r>
            <a:r>
              <a:rPr spc="10" dirty="0">
                <a:solidFill>
                  <a:prstClr val="black"/>
                </a:solidFill>
                <a:latin typeface="Calibri"/>
                <a:cs typeface="Calibri"/>
              </a:rPr>
              <a:t> </a:t>
            </a:r>
            <a:r>
              <a:rPr dirty="0">
                <a:solidFill>
                  <a:prstClr val="black"/>
                </a:solidFill>
                <a:latin typeface="Calibri"/>
                <a:cs typeface="Calibri"/>
              </a:rPr>
              <a:t>up</a:t>
            </a:r>
            <a:r>
              <a:rPr spc="-5" dirty="0">
                <a:solidFill>
                  <a:prstClr val="black"/>
                </a:solidFill>
                <a:latin typeface="Calibri"/>
                <a:cs typeface="Calibri"/>
              </a:rPr>
              <a:t> by </a:t>
            </a:r>
            <a:r>
              <a:rPr dirty="0">
                <a:solidFill>
                  <a:prstClr val="black"/>
                </a:solidFill>
                <a:latin typeface="Calibri"/>
                <a:cs typeface="Calibri"/>
              </a:rPr>
              <a:t> </a:t>
            </a:r>
            <a:r>
              <a:rPr spc="-5" dirty="0">
                <a:solidFill>
                  <a:prstClr val="black"/>
                </a:solidFill>
                <a:latin typeface="Calibri"/>
                <a:cs typeface="Calibri"/>
              </a:rPr>
              <a:t>the</a:t>
            </a:r>
            <a:r>
              <a:rPr spc="-10" dirty="0">
                <a:solidFill>
                  <a:prstClr val="black"/>
                </a:solidFill>
                <a:latin typeface="Calibri"/>
                <a:cs typeface="Calibri"/>
              </a:rPr>
              <a:t> </a:t>
            </a:r>
            <a:r>
              <a:rPr spc="-5" dirty="0">
                <a:solidFill>
                  <a:prstClr val="black"/>
                </a:solidFill>
                <a:latin typeface="Calibri"/>
                <a:cs typeface="Calibri"/>
              </a:rPr>
              <a:t>pituitary</a:t>
            </a:r>
            <a:r>
              <a:rPr dirty="0">
                <a:solidFill>
                  <a:prstClr val="black"/>
                </a:solidFill>
                <a:latin typeface="Calibri"/>
                <a:cs typeface="Calibri"/>
              </a:rPr>
              <a:t> tumor.</a:t>
            </a:r>
          </a:p>
        </p:txBody>
      </p:sp>
    </p:spTree>
    <p:extLst>
      <p:ext uri="{BB962C8B-B14F-4D97-AF65-F5344CB8AC3E}">
        <p14:creationId xmlns:p14="http://schemas.microsoft.com/office/powerpoint/2010/main" val="3264303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bject 14"/>
          <p:cNvPicPr>
            <a:picLocks noGrp="1"/>
          </p:cNvPicPr>
          <p:nvPr>
            <p:ph idx="1"/>
          </p:nvPr>
        </p:nvPicPr>
        <p:blipFill>
          <a:blip r:embed="rId2" cstate="print"/>
          <a:stretch>
            <a:fillRect/>
          </a:stretch>
        </p:blipFill>
        <p:spPr>
          <a:xfrm>
            <a:off x="0" y="27483"/>
            <a:ext cx="12192000" cy="6830517"/>
          </a:xfrm>
          <a:prstGeom prst="rect">
            <a:avLst/>
          </a:prstGeom>
        </p:spPr>
      </p:pic>
      <p:sp>
        <p:nvSpPr>
          <p:cNvPr id="5" name="object 16"/>
          <p:cNvSpPr txBox="1"/>
          <p:nvPr/>
        </p:nvSpPr>
        <p:spPr>
          <a:xfrm>
            <a:off x="266163" y="5585735"/>
            <a:ext cx="2605532" cy="413575"/>
          </a:xfrm>
          <a:prstGeom prst="rect">
            <a:avLst/>
          </a:prstGeom>
          <a:ln w="6350">
            <a:solidFill>
              <a:srgbClr val="000000"/>
            </a:solidFill>
          </a:ln>
        </p:spPr>
        <p:txBody>
          <a:bodyPr vert="horz" wrap="square" lIns="0" tIns="43815" rIns="0" bIns="0" rtlCol="0">
            <a:spAutoFit/>
          </a:bodyPr>
          <a:lstStyle/>
          <a:p>
            <a:pPr marL="95250" defTabSz="457200">
              <a:spcBef>
                <a:spcPts val="345"/>
              </a:spcBef>
            </a:pPr>
            <a:r>
              <a:rPr sz="2400" spc="-5" dirty="0">
                <a:solidFill>
                  <a:prstClr val="black"/>
                </a:solidFill>
                <a:latin typeface="Calibri"/>
                <a:cs typeface="Calibri"/>
              </a:rPr>
              <a:t>craniopharyngioma</a:t>
            </a:r>
            <a:endParaRPr sz="2400" dirty="0">
              <a:solidFill>
                <a:prstClr val="black"/>
              </a:solidFill>
              <a:latin typeface="Calibri"/>
              <a:cs typeface="Calibri"/>
            </a:endParaRPr>
          </a:p>
        </p:txBody>
      </p:sp>
    </p:spTree>
    <p:extLst>
      <p:ext uri="{BB962C8B-B14F-4D97-AF65-F5344CB8AC3E}">
        <p14:creationId xmlns:p14="http://schemas.microsoft.com/office/powerpoint/2010/main" val="4284301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Growth hormone receptor mutations (Laron syndrome)</a:t>
            </a:r>
            <a:endParaRPr lang="en-US" dirty="0"/>
          </a:p>
        </p:txBody>
      </p:sp>
      <p:sp>
        <p:nvSpPr>
          <p:cNvPr id="3" name="Content Placeholder 2"/>
          <p:cNvSpPr>
            <a:spLocks noGrp="1"/>
          </p:cNvSpPr>
          <p:nvPr>
            <p:ph idx="1"/>
          </p:nvPr>
        </p:nvSpPr>
        <p:spPr>
          <a:xfrm>
            <a:off x="2292096" y="2286000"/>
            <a:ext cx="7842504" cy="4023360"/>
          </a:xfrm>
        </p:spPr>
        <p:txBody>
          <a:bodyPr>
            <a:normAutofit fontScale="77500" lnSpcReduction="20000"/>
          </a:bodyPr>
          <a:lstStyle/>
          <a:p>
            <a:pPr>
              <a:buFont typeface="Wingdings" panose="05000000000000000000" pitchFamily="2" charset="2"/>
              <a:buChar char="§"/>
            </a:pPr>
            <a:r>
              <a:rPr lang="en-US" sz="2800" dirty="0"/>
              <a:t>congenital disorder characterized by marked short stature associated with normal or high serum growth hormone (GH) and low serum insulin-like growth factor-1 (IGF-I) levels which fail to rise after exogenous GH administration</a:t>
            </a:r>
          </a:p>
          <a:p>
            <a:pPr>
              <a:buFont typeface="Wingdings" panose="05000000000000000000" pitchFamily="2" charset="2"/>
              <a:buChar char="§"/>
            </a:pPr>
            <a:r>
              <a:rPr lang="en-US" sz="2800" dirty="0"/>
              <a:t>Other clinical features of Laron syndrome include small head circumference, characteristic facies with saddle nose and prominent forehead, delayed skeletal maturation, small genitalia and testes, short limb length compared with trunk length, and abnormal body composition, with osteopenia and obesity </a:t>
            </a:r>
          </a:p>
          <a:p>
            <a:pPr>
              <a:buFont typeface="Wingdings" panose="05000000000000000000" pitchFamily="2" charset="2"/>
              <a:buChar char="§"/>
            </a:pPr>
            <a:r>
              <a:rPr lang="en-US" sz="2800" dirty="0"/>
              <a:t> Patients with Laron syndrome also have metabolic abnormalities including hyperlipidemia and episodes of hypoglycemia, especially during infancy</a:t>
            </a:r>
          </a:p>
          <a:p>
            <a:pPr>
              <a:buFont typeface="Wingdings" panose="05000000000000000000" pitchFamily="2" charset="2"/>
              <a:buChar char="§"/>
            </a:pPr>
            <a:r>
              <a:rPr lang="en-US" sz="2800" dirty="0"/>
              <a:t>Patients have near immunity to cancer and diabetes</a:t>
            </a:r>
          </a:p>
        </p:txBody>
      </p:sp>
    </p:spTree>
    <p:extLst>
      <p:ext uri="{BB962C8B-B14F-4D97-AF65-F5344CB8AC3E}">
        <p14:creationId xmlns:p14="http://schemas.microsoft.com/office/powerpoint/2010/main" val="9502253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2" descr="Image result for Laron-type dwarfism">
            <a:extLst>
              <a:ext uri="{FF2B5EF4-FFF2-40B4-BE49-F238E27FC236}">
                <a16:creationId xmlns:a16="http://schemas.microsoft.com/office/drawing/2014/main" id="{513345F3-68EA-4B60-99C0-65AB314034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609601"/>
            <a:ext cx="83058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95000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785" name="Rectangle 75784">
            <a:extLst>
              <a:ext uri="{FF2B5EF4-FFF2-40B4-BE49-F238E27FC236}">
                <a16:creationId xmlns:a16="http://schemas.microsoft.com/office/drawing/2014/main" id="{85156DEE-4362-47C8-8340-B060F976E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7" name="Freeform 6">
            <a:extLst>
              <a:ext uri="{FF2B5EF4-FFF2-40B4-BE49-F238E27FC236}">
                <a16:creationId xmlns:a16="http://schemas.microsoft.com/office/drawing/2014/main" id="{F0AEA2AD-111E-4E72-80B8-21CD82BDD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38446" y="1749415"/>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
        <p:nvSpPr>
          <p:cNvPr id="75789" name="Rectangle 75788">
            <a:extLst>
              <a:ext uri="{FF2B5EF4-FFF2-40B4-BE49-F238E27FC236}">
                <a16:creationId xmlns:a16="http://schemas.microsoft.com/office/drawing/2014/main" id="{E73A70C5-69E2-4394-9377-2B9284BD4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8" y="160867"/>
            <a:ext cx="10908160" cy="5776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8" name="مستطيل 2">
            <a:extLst>
              <a:ext uri="{FF2B5EF4-FFF2-40B4-BE49-F238E27FC236}">
                <a16:creationId xmlns:a16="http://schemas.microsoft.com/office/drawing/2014/main" id="{5376339A-0289-455B-8858-7A5B05D7D205}"/>
              </a:ext>
            </a:extLst>
          </p:cNvPr>
          <p:cNvSpPr>
            <a:spLocks noChangeArrowheads="1"/>
          </p:cNvSpPr>
          <p:nvPr/>
        </p:nvSpPr>
        <p:spPr bwMode="auto">
          <a:xfrm>
            <a:off x="160868" y="-19850"/>
            <a:ext cx="772319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rtl="1" eaLnBrk="1" fontAlgn="base" hangingPunct="1">
              <a:spcBef>
                <a:spcPct val="0"/>
              </a:spcBef>
              <a:spcAft>
                <a:spcPts val="600"/>
              </a:spcAft>
              <a:defRPr/>
            </a:pPr>
            <a:r>
              <a:rPr lang="en-US" altLang="pt-PT" sz="3600" b="1" u="sng" dirty="0">
                <a:solidFill>
                  <a:prstClr val="black"/>
                </a:solidFill>
                <a:latin typeface="+mn-lt"/>
              </a:rPr>
              <a:t>Accurate height measurement</a:t>
            </a:r>
          </a:p>
          <a:p>
            <a:pPr rtl="1" eaLnBrk="1" fontAlgn="base" hangingPunct="1">
              <a:spcBef>
                <a:spcPct val="0"/>
              </a:spcBef>
              <a:spcAft>
                <a:spcPts val="600"/>
              </a:spcAft>
              <a:defRPr/>
            </a:pPr>
            <a:r>
              <a:rPr lang="en-US" altLang="pt-PT" dirty="0">
                <a:solidFill>
                  <a:prstClr val="black"/>
                </a:solidFill>
              </a:rPr>
              <a:t> </a:t>
            </a:r>
          </a:p>
          <a:p>
            <a:pPr rtl="1" eaLnBrk="1" fontAlgn="base" hangingPunct="1">
              <a:spcBef>
                <a:spcPct val="0"/>
              </a:spcBef>
              <a:spcAft>
                <a:spcPts val="600"/>
              </a:spcAft>
              <a:defRPr/>
            </a:pPr>
            <a:r>
              <a:rPr lang="en-US" altLang="pt-PT" dirty="0">
                <a:solidFill>
                  <a:prstClr val="black"/>
                </a:solidFill>
              </a:rPr>
              <a:t>      Below </a:t>
            </a:r>
            <a:r>
              <a:rPr lang="en-US" altLang="pt-PT" dirty="0">
                <a:solidFill>
                  <a:srgbClr val="FF0000"/>
                </a:solidFill>
              </a:rPr>
              <a:t>2 yrs </a:t>
            </a:r>
            <a:r>
              <a:rPr lang="en-US" altLang="pt-PT" dirty="0">
                <a:solidFill>
                  <a:prstClr val="black"/>
                </a:solidFill>
              </a:rPr>
              <a:t>supine length with </a:t>
            </a:r>
            <a:r>
              <a:rPr lang="en-US" altLang="pt-PT" dirty="0" err="1">
                <a:solidFill>
                  <a:prstClr val="black"/>
                </a:solidFill>
              </a:rPr>
              <a:t>infantometer</a:t>
            </a:r>
            <a:r>
              <a:rPr lang="en-GB" altLang="pt-PT" dirty="0">
                <a:solidFill>
                  <a:prstClr val="black"/>
                </a:solidFill>
              </a:rPr>
              <a:t> ( measuring table ).</a:t>
            </a:r>
            <a:endParaRPr lang="en-US" altLang="pt-PT" dirty="0">
              <a:solidFill>
                <a:prstClr val="black"/>
              </a:solidFill>
            </a:endParaRPr>
          </a:p>
          <a:p>
            <a:pPr rtl="1" eaLnBrk="1" fontAlgn="base" hangingPunct="1">
              <a:spcBef>
                <a:spcPct val="0"/>
              </a:spcBef>
              <a:spcAft>
                <a:spcPts val="600"/>
              </a:spcAft>
              <a:defRPr/>
            </a:pPr>
            <a:endParaRPr lang="en-US" altLang="pt-PT" dirty="0">
              <a:solidFill>
                <a:prstClr val="black"/>
              </a:solidFill>
            </a:endParaRPr>
          </a:p>
          <a:p>
            <a:pPr rtl="1" eaLnBrk="1" fontAlgn="base" hangingPunct="1">
              <a:spcBef>
                <a:spcPct val="0"/>
              </a:spcBef>
              <a:spcAft>
                <a:spcPts val="600"/>
              </a:spcAft>
              <a:defRPr/>
            </a:pPr>
            <a:r>
              <a:rPr lang="en-US" altLang="pt-PT" dirty="0">
                <a:solidFill>
                  <a:prstClr val="black"/>
                </a:solidFill>
              </a:rPr>
              <a:t>      For older children  Harpenden Stadiometer</a:t>
            </a:r>
            <a:endParaRPr lang="ar-JO" altLang="pt-PT" dirty="0">
              <a:solidFill>
                <a:prstClr val="black"/>
              </a:solidFill>
            </a:endParaRPr>
          </a:p>
        </p:txBody>
      </p:sp>
      <p:pic>
        <p:nvPicPr>
          <p:cNvPr id="75779" name="Picture 4" descr="ØµÙØ±Ø© Ø°Ø§Øª ØµÙØ©">
            <a:extLst>
              <a:ext uri="{FF2B5EF4-FFF2-40B4-BE49-F238E27FC236}">
                <a16:creationId xmlns:a16="http://schemas.microsoft.com/office/drawing/2014/main" id="{08785D14-3602-4A03-BD9D-E5D59C326A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893" y="2105093"/>
            <a:ext cx="2793195" cy="279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6" descr="ØµÙØ±Ø© Ø°Ø§Øª ØµÙØ©">
            <a:extLst>
              <a:ext uri="{FF2B5EF4-FFF2-40B4-BE49-F238E27FC236}">
                <a16:creationId xmlns:a16="http://schemas.microsoft.com/office/drawing/2014/main" id="{8A74B909-4101-4C1D-97D6-FEC4BA36C9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084" y="1151220"/>
            <a:ext cx="2653849" cy="333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98A8570-7E83-DAB9-C3E0-FE236A99296B}"/>
              </a:ext>
            </a:extLst>
          </p:cNvPr>
          <p:cNvSpPr txBox="1"/>
          <p:nvPr/>
        </p:nvSpPr>
        <p:spPr>
          <a:xfrm>
            <a:off x="605999" y="4828924"/>
            <a:ext cx="5008949" cy="1045959"/>
          </a:xfrm>
          <a:prstGeom prst="rect">
            <a:avLst/>
          </a:prstGeom>
          <a:noFill/>
        </p:spPr>
        <p:txBody>
          <a:bodyPr wrap="square">
            <a:spAutoFit/>
          </a:bodyPr>
          <a:lstStyle/>
          <a:p>
            <a:pPr defTabSz="960120" fontAlgn="base">
              <a:lnSpc>
                <a:spcPct val="90000"/>
              </a:lnSpc>
              <a:spcBef>
                <a:spcPct val="0"/>
              </a:spcBef>
              <a:spcAft>
                <a:spcPts val="630"/>
              </a:spcAft>
              <a:buClr>
                <a:srgbClr val="1CADE4"/>
              </a:buClr>
              <a:defRPr/>
            </a:pPr>
            <a:r>
              <a:rPr lang="en-US" altLang="pt-PT" sz="1890" kern="1200">
                <a:solidFill>
                  <a:prstClr val="black"/>
                </a:solidFill>
                <a:latin typeface="Tw Cen MT" panose="020B0602020104020603"/>
                <a:ea typeface="+mn-ea"/>
                <a:cs typeface="+mn-cs"/>
              </a:rPr>
              <a:t>*Without footwear</a:t>
            </a:r>
          </a:p>
          <a:p>
            <a:pPr defTabSz="960120" fontAlgn="base">
              <a:lnSpc>
                <a:spcPct val="90000"/>
              </a:lnSpc>
              <a:spcBef>
                <a:spcPct val="0"/>
              </a:spcBef>
              <a:spcAft>
                <a:spcPts val="630"/>
              </a:spcAft>
              <a:buClr>
                <a:srgbClr val="1CADE4"/>
              </a:buClr>
              <a:defRPr/>
            </a:pPr>
            <a:r>
              <a:rPr lang="en-US" altLang="pt-PT" sz="1890" kern="1200">
                <a:solidFill>
                  <a:prstClr val="black"/>
                </a:solidFill>
                <a:latin typeface="Tw Cen MT" panose="020B0602020104020603"/>
                <a:ea typeface="+mn-ea"/>
                <a:cs typeface="+mn-cs"/>
              </a:rPr>
              <a:t>*</a:t>
            </a:r>
            <a:r>
              <a:rPr lang="en-GB" altLang="pt-PT" sz="1890" kern="1200">
                <a:solidFill>
                  <a:prstClr val="black"/>
                </a:solidFill>
                <a:latin typeface="Tw Cen MT" panose="020B0602020104020603"/>
                <a:ea typeface="+mn-ea"/>
                <a:cs typeface="+mn-cs"/>
              </a:rPr>
              <a:t>back of </a:t>
            </a:r>
            <a:r>
              <a:rPr lang="en-US" altLang="pt-PT" sz="1890" kern="1200">
                <a:solidFill>
                  <a:prstClr val="black"/>
                </a:solidFill>
                <a:latin typeface="Tw Cen MT" panose="020B0602020104020603"/>
                <a:ea typeface="+mn-ea"/>
                <a:cs typeface="+mn-cs"/>
              </a:rPr>
              <a:t>Heels &amp; back</a:t>
            </a:r>
            <a:r>
              <a:rPr lang="en-GB" altLang="pt-PT" sz="1890" kern="1200">
                <a:solidFill>
                  <a:prstClr val="black"/>
                </a:solidFill>
                <a:latin typeface="Tw Cen MT" panose="020B0602020104020603"/>
                <a:ea typeface="+mn-ea"/>
                <a:cs typeface="+mn-cs"/>
              </a:rPr>
              <a:t> </a:t>
            </a:r>
            <a:r>
              <a:rPr lang="en-US" altLang="pt-PT" sz="1890" kern="1200">
                <a:solidFill>
                  <a:prstClr val="black"/>
                </a:solidFill>
                <a:latin typeface="Tw Cen MT" panose="020B0602020104020603"/>
                <a:ea typeface="+mn-ea"/>
                <a:cs typeface="+mn-cs"/>
              </a:rPr>
              <a:t> touching the wall </a:t>
            </a:r>
            <a:r>
              <a:rPr lang="en-GB" altLang="pt-PT" sz="1890" kern="1200">
                <a:solidFill>
                  <a:prstClr val="black"/>
                </a:solidFill>
                <a:latin typeface="Tw Cen MT" panose="020B0602020104020603"/>
                <a:ea typeface="+mn-ea"/>
                <a:cs typeface="+mn-cs"/>
              </a:rPr>
              <a:t>.</a:t>
            </a:r>
            <a:endParaRPr lang="en-US" altLang="pt-PT" sz="1890" kern="1200">
              <a:solidFill>
                <a:prstClr val="black"/>
              </a:solidFill>
              <a:latin typeface="Tw Cen MT" panose="020B0602020104020603"/>
              <a:ea typeface="+mn-ea"/>
              <a:cs typeface="+mn-cs"/>
            </a:endParaRPr>
          </a:p>
          <a:p>
            <a:pPr defTabSz="960120" fontAlgn="base">
              <a:lnSpc>
                <a:spcPct val="90000"/>
              </a:lnSpc>
              <a:spcBef>
                <a:spcPct val="0"/>
              </a:spcBef>
              <a:spcAft>
                <a:spcPts val="630"/>
              </a:spcAft>
              <a:buClr>
                <a:srgbClr val="1CADE4"/>
              </a:buClr>
              <a:defRPr/>
            </a:pPr>
            <a:r>
              <a:rPr lang="en-US" altLang="pt-PT" sz="1890" kern="1200">
                <a:solidFill>
                  <a:prstClr val="black"/>
                </a:solidFill>
                <a:latin typeface="Tw Cen MT" panose="020B0602020104020603"/>
                <a:ea typeface="+mn-ea"/>
                <a:cs typeface="+mn-cs"/>
              </a:rPr>
              <a:t>*</a:t>
            </a:r>
            <a:r>
              <a:rPr lang="en-GB" altLang="pt-PT" sz="1890" kern="1200">
                <a:solidFill>
                  <a:prstClr val="black"/>
                </a:solidFill>
                <a:latin typeface="Tw Cen MT" panose="020B0602020104020603"/>
                <a:ea typeface="+mn-ea"/>
                <a:cs typeface="+mn-cs"/>
              </a:rPr>
              <a:t>straight neck and </a:t>
            </a:r>
            <a:r>
              <a:rPr lang="en-US" altLang="pt-PT" sz="1890" kern="1200">
                <a:solidFill>
                  <a:prstClr val="black"/>
                </a:solidFill>
                <a:latin typeface="Tw Cen MT" panose="020B0602020104020603"/>
                <a:ea typeface="+mn-ea"/>
                <a:cs typeface="+mn-cs"/>
              </a:rPr>
              <a:t>Looking straight ahead</a:t>
            </a:r>
            <a:r>
              <a:rPr lang="en-GB" altLang="pt-PT" sz="1890" kern="1200">
                <a:solidFill>
                  <a:prstClr val="black"/>
                </a:solidFill>
                <a:latin typeface="Tw Cen MT" panose="020B0602020104020603"/>
                <a:ea typeface="+mn-ea"/>
                <a:cs typeface="+mn-cs"/>
              </a:rPr>
              <a:t>.</a:t>
            </a:r>
            <a:endParaRPr kumimoji="0" lang="en-US" altLang="pt-PT"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0A557F63-DF5A-9D29-3D05-FA342A63626E}"/>
              </a:ext>
            </a:extLst>
          </p:cNvPr>
          <p:cNvSpPr txBox="1"/>
          <p:nvPr/>
        </p:nvSpPr>
        <p:spPr>
          <a:xfrm>
            <a:off x="6865392" y="4644512"/>
            <a:ext cx="3649116" cy="971479"/>
          </a:xfrm>
          <a:prstGeom prst="rect">
            <a:avLst/>
          </a:prstGeom>
          <a:noFill/>
        </p:spPr>
        <p:txBody>
          <a:bodyPr wrap="square" rtlCol="0">
            <a:spAutoFit/>
          </a:bodyPr>
          <a:lstStyle/>
          <a:p>
            <a:pPr defTabSz="960120">
              <a:spcAft>
                <a:spcPts val="600"/>
              </a:spcAft>
            </a:pPr>
            <a:r>
              <a:rPr lang="en-GB" sz="1890" kern="1200">
                <a:solidFill>
                  <a:srgbClr val="000000"/>
                </a:solidFill>
                <a:latin typeface="Calibri" panose="020F0502020204030204" pitchFamily="34" charset="0"/>
                <a:ea typeface="+mn-ea"/>
                <a:cs typeface="+mn-cs"/>
              </a:rPr>
              <a:t>child should be looking straight up, with the trunk and pelvis aligned with the measuring device.</a:t>
            </a:r>
            <a:endParaRPr lang="en-DE"/>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8644" y="744470"/>
            <a:ext cx="8005589" cy="5349671"/>
            <a:chOff x="752858" y="744469"/>
            <a:chExt cx="10674117" cy="5349671"/>
          </a:xfrm>
        </p:grpSpPr>
        <p:sp>
          <p:nvSpPr>
            <p:cNvPr id="10"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6"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 name="Rectangle 6">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a:extLst>
              <a:ext uri="{FF2B5EF4-FFF2-40B4-BE49-F238E27FC236}">
                <a16:creationId xmlns:a16="http://schemas.microsoft.com/office/drawing/2014/main" id="{577A1A0F-CFA4-C4D6-554B-2B61E88C8DB0}"/>
              </a:ext>
            </a:extLst>
          </p:cNvPr>
          <p:cNvSpPr>
            <a:spLocks noGrp="1"/>
          </p:cNvSpPr>
          <p:nvPr>
            <p:ph type="title"/>
          </p:nvPr>
        </p:nvSpPr>
        <p:spPr>
          <a:xfrm>
            <a:off x="7639640" y="634029"/>
            <a:ext cx="2516957" cy="3732835"/>
          </a:xfrm>
        </p:spPr>
        <p:txBody>
          <a:bodyPr vert="horz" lIns="91440" tIns="45720" rIns="91440" bIns="45720" rtlCol="0" anchor="b">
            <a:normAutofit/>
          </a:bodyPr>
          <a:lstStyle/>
          <a:p>
            <a:pPr algn="ctr" defTabSz="914400"/>
            <a:r>
              <a:rPr lang="en-US" sz="3600" cap="all"/>
              <a:t>How to approach </a:t>
            </a:r>
          </a:p>
        </p:txBody>
      </p:sp>
      <p:sp>
        <p:nvSpPr>
          <p:cNvPr id="15"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2010873" y="634028"/>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95002" y="2016617"/>
            <a:ext cx="2456260"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4" name="Content Placeholder 3">
            <a:extLst>
              <a:ext uri="{FF2B5EF4-FFF2-40B4-BE49-F238E27FC236}">
                <a16:creationId xmlns:a16="http://schemas.microsoft.com/office/drawing/2014/main" id="{45761CA1-FA87-D55F-BA04-48853DEA0470}"/>
              </a:ext>
            </a:extLst>
          </p:cNvPr>
          <p:cNvPicPr>
            <a:picLocks noChangeAspect="1"/>
          </p:cNvPicPr>
          <p:nvPr/>
        </p:nvPicPr>
        <p:blipFill rotWithShape="1">
          <a:blip r:embed="rId2">
            <a:extLst>
              <a:ext uri="{28A0092B-C50C-407E-A947-70E740481C1C}">
                <a14:useLocalDpi xmlns:a14="http://schemas.microsoft.com/office/drawing/2010/main" val="0"/>
              </a:ext>
            </a:extLst>
          </a:blip>
          <a:srcRect l="4035" r="-1" b="-1"/>
          <a:stretch/>
        </p:blipFill>
        <p:spPr>
          <a:xfrm>
            <a:off x="2558267" y="1881984"/>
            <a:ext cx="4244416" cy="3293224"/>
          </a:xfrm>
          <a:prstGeom prst="rect">
            <a:avLst/>
          </a:prstGeom>
        </p:spPr>
      </p:pic>
    </p:spTree>
    <p:extLst>
      <p:ext uri="{BB962C8B-B14F-4D97-AF65-F5344CB8AC3E}">
        <p14:creationId xmlns:p14="http://schemas.microsoft.com/office/powerpoint/2010/main" val="36168214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616" name="Rectangle 68615">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8618" name="Rectangle 6861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8610" name="مستطيل 1">
            <a:extLst>
              <a:ext uri="{FF2B5EF4-FFF2-40B4-BE49-F238E27FC236}">
                <a16:creationId xmlns:a16="http://schemas.microsoft.com/office/drawing/2014/main" id="{B1302128-289D-4C98-B9FF-04F06498B2AE}"/>
              </a:ext>
            </a:extLst>
          </p:cNvPr>
          <p:cNvSpPr>
            <a:spLocks noChangeArrowheads="1"/>
          </p:cNvSpPr>
          <p:nvPr/>
        </p:nvSpPr>
        <p:spPr bwMode="auto">
          <a:xfrm>
            <a:off x="4046899" y="685800"/>
            <a:ext cx="5778873" cy="148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lnSpc>
                <a:spcPct val="89000"/>
              </a:lnSpc>
              <a:spcBef>
                <a:spcPct val="0"/>
              </a:spcBef>
              <a:spcAft>
                <a:spcPts val="600"/>
              </a:spcAft>
              <a:defRPr/>
            </a:pPr>
            <a:r>
              <a:rPr lang="en-US" altLang="pt-PT" sz="4100" cap="all" spc="100">
                <a:solidFill>
                  <a:srgbClr val="191B0E"/>
                </a:solidFill>
                <a:latin typeface="Franklin Gothic Book" panose="020B0503020102020204"/>
              </a:rPr>
              <a:t>Approach to a child with short stature </a:t>
            </a:r>
          </a:p>
        </p:txBody>
      </p:sp>
      <p:sp>
        <p:nvSpPr>
          <p:cNvPr id="68620" name="Rectangle 6861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376"/>
            <a:ext cx="228330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22" name="Rectangle 6862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5857"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11" name="مستطيل 2">
            <a:extLst>
              <a:ext uri="{FF2B5EF4-FFF2-40B4-BE49-F238E27FC236}">
                <a16:creationId xmlns:a16="http://schemas.microsoft.com/office/drawing/2014/main" id="{D9BA5028-EBFC-4AAE-940F-4B253CB6BB63}"/>
              </a:ext>
            </a:extLst>
          </p:cNvPr>
          <p:cNvSpPr>
            <a:spLocks noChangeArrowheads="1"/>
          </p:cNvSpPr>
          <p:nvPr/>
        </p:nvSpPr>
        <p:spPr bwMode="auto">
          <a:xfrm>
            <a:off x="4046899" y="2286000"/>
            <a:ext cx="5778873" cy="3581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384048" eaLnBrk="1" fontAlgn="base" hangingPunct="1">
              <a:lnSpc>
                <a:spcPct val="94000"/>
              </a:lnSpc>
              <a:spcBef>
                <a:spcPct val="0"/>
              </a:spcBef>
              <a:spcAft>
                <a:spcPts val="200"/>
              </a:spcAft>
              <a:buClr>
                <a:srgbClr val="8C8D86"/>
              </a:buClr>
              <a:defRPr/>
            </a:pPr>
            <a:r>
              <a:rPr lang="en-US" altLang="pt-PT" sz="2000" dirty="0">
                <a:solidFill>
                  <a:srgbClr val="191B0E"/>
                </a:solidFill>
                <a:latin typeface="Franklin Gothic Book" panose="020B0503020102020204"/>
              </a:rPr>
              <a:t>1- History</a:t>
            </a:r>
            <a:endParaRPr lang="de-DE" altLang="pt-PT" sz="2000" dirty="0">
              <a:solidFill>
                <a:srgbClr val="191B0E"/>
              </a:solidFill>
              <a:latin typeface="Franklin Gothic Book" panose="020B0503020102020204"/>
            </a:endParaRPr>
          </a:p>
          <a:p>
            <a:pPr indent="-384048" eaLnBrk="1" fontAlgn="base" hangingPunct="1">
              <a:lnSpc>
                <a:spcPct val="94000"/>
              </a:lnSpc>
              <a:spcBef>
                <a:spcPct val="0"/>
              </a:spcBef>
              <a:spcAft>
                <a:spcPts val="200"/>
              </a:spcAft>
              <a:buClr>
                <a:srgbClr val="8C8D86"/>
              </a:buClr>
              <a:defRPr/>
            </a:pPr>
            <a:endParaRPr lang="en-US" altLang="pt-PT" sz="2000" dirty="0">
              <a:solidFill>
                <a:srgbClr val="191B0E"/>
              </a:solidFill>
              <a:latin typeface="Franklin Gothic Book" panose="020B0503020102020204"/>
            </a:endParaRPr>
          </a:p>
          <a:p>
            <a:pPr indent="-384048" eaLnBrk="1" fontAlgn="base" hangingPunct="1">
              <a:lnSpc>
                <a:spcPct val="94000"/>
              </a:lnSpc>
              <a:spcBef>
                <a:spcPct val="0"/>
              </a:spcBef>
              <a:spcAft>
                <a:spcPts val="200"/>
              </a:spcAft>
              <a:buClr>
                <a:srgbClr val="8C8D86"/>
              </a:buClr>
              <a:defRPr/>
            </a:pPr>
            <a:r>
              <a:rPr lang="en-US" altLang="pt-PT" sz="2000" dirty="0">
                <a:solidFill>
                  <a:srgbClr val="191B0E"/>
                </a:solidFill>
                <a:latin typeface="Franklin Gothic Book" panose="020B0503020102020204"/>
              </a:rPr>
              <a:t>2-Physical examination : (Anthropometric measurements and Plotting on growth chart)</a:t>
            </a:r>
            <a:endParaRPr lang="de-DE" altLang="pt-PT" sz="2000" dirty="0">
              <a:solidFill>
                <a:srgbClr val="191B0E"/>
              </a:solidFill>
              <a:latin typeface="Franklin Gothic Book" panose="020B0503020102020204"/>
            </a:endParaRPr>
          </a:p>
          <a:p>
            <a:pPr indent="-384048" eaLnBrk="1" fontAlgn="base" hangingPunct="1">
              <a:lnSpc>
                <a:spcPct val="94000"/>
              </a:lnSpc>
              <a:spcBef>
                <a:spcPct val="0"/>
              </a:spcBef>
              <a:spcAft>
                <a:spcPts val="200"/>
              </a:spcAft>
              <a:buClr>
                <a:srgbClr val="8C8D86"/>
              </a:buClr>
              <a:defRPr/>
            </a:pPr>
            <a:endParaRPr lang="en-US" altLang="pt-PT" sz="2000" dirty="0">
              <a:solidFill>
                <a:srgbClr val="191B0E"/>
              </a:solidFill>
              <a:latin typeface="Franklin Gothic Book" panose="020B0503020102020204"/>
            </a:endParaRPr>
          </a:p>
          <a:p>
            <a:pPr indent="-384048" eaLnBrk="1" fontAlgn="base" hangingPunct="1">
              <a:lnSpc>
                <a:spcPct val="94000"/>
              </a:lnSpc>
              <a:spcBef>
                <a:spcPct val="0"/>
              </a:spcBef>
              <a:spcAft>
                <a:spcPts val="200"/>
              </a:spcAft>
              <a:buClr>
                <a:srgbClr val="8C8D86"/>
              </a:buClr>
              <a:defRPr/>
            </a:pPr>
            <a:r>
              <a:rPr lang="en-US" altLang="pt-PT" sz="2000" dirty="0">
                <a:solidFill>
                  <a:srgbClr val="191B0E"/>
                </a:solidFill>
                <a:latin typeface="Franklin Gothic Book" panose="020B0503020102020204"/>
              </a:rPr>
              <a:t>3- Investigations </a:t>
            </a:r>
            <a:endParaRPr lang="de-DE" altLang="pt-PT" sz="2000" dirty="0">
              <a:solidFill>
                <a:srgbClr val="191B0E"/>
              </a:solidFill>
              <a:latin typeface="Franklin Gothic Book" panose="020B0503020102020204"/>
            </a:endParaRPr>
          </a:p>
          <a:p>
            <a:pPr indent="-384048" eaLnBrk="1" fontAlgn="base" hangingPunct="1">
              <a:lnSpc>
                <a:spcPct val="94000"/>
              </a:lnSpc>
              <a:spcBef>
                <a:spcPct val="0"/>
              </a:spcBef>
              <a:spcAft>
                <a:spcPts val="200"/>
              </a:spcAft>
              <a:buClr>
                <a:srgbClr val="8C8D86"/>
              </a:buClr>
              <a:defRPr/>
            </a:pPr>
            <a:endParaRPr lang="en-US" altLang="pt-PT" sz="2000" dirty="0">
              <a:solidFill>
                <a:srgbClr val="191B0E"/>
              </a:solidFill>
              <a:latin typeface="Franklin Gothic Book" panose="020B0503020102020204"/>
            </a:endParaRPr>
          </a:p>
          <a:p>
            <a:pPr indent="-384048" eaLnBrk="1" fontAlgn="base" hangingPunct="1">
              <a:lnSpc>
                <a:spcPct val="94000"/>
              </a:lnSpc>
              <a:spcBef>
                <a:spcPct val="0"/>
              </a:spcBef>
              <a:spcAft>
                <a:spcPts val="200"/>
              </a:spcAft>
              <a:buClr>
                <a:srgbClr val="8C8D86"/>
              </a:buClr>
              <a:defRPr/>
            </a:pPr>
            <a:r>
              <a:rPr lang="en-US" altLang="pt-PT" sz="2000" dirty="0">
                <a:solidFill>
                  <a:srgbClr val="191B0E"/>
                </a:solidFill>
                <a:latin typeface="Franklin Gothic Book" panose="020B0503020102020204"/>
              </a:rPr>
              <a:t>4- </a:t>
            </a:r>
            <a:r>
              <a:rPr lang="en-US" altLang="pt-PT" sz="2000" dirty="0" err="1">
                <a:solidFill>
                  <a:srgbClr val="191B0E"/>
                </a:solidFill>
                <a:latin typeface="Franklin Gothic Book" panose="020B0503020102020204"/>
              </a:rPr>
              <a:t>Manegment</a:t>
            </a:r>
            <a:r>
              <a:rPr lang="en-US" altLang="pt-PT" sz="2000" dirty="0">
                <a:solidFill>
                  <a:srgbClr val="191B0E"/>
                </a:solidFill>
                <a:latin typeface="Franklin Gothic Book" panose="020B0503020102020204"/>
              </a:rPr>
              <a:t> </a:t>
            </a:r>
          </a:p>
          <a:p>
            <a:pPr indent="-384048" eaLnBrk="1" fontAlgn="base" hangingPunct="1">
              <a:lnSpc>
                <a:spcPct val="94000"/>
              </a:lnSpc>
              <a:spcBef>
                <a:spcPct val="0"/>
              </a:spcBef>
              <a:spcAft>
                <a:spcPts val="200"/>
              </a:spcAft>
              <a:buClr>
                <a:srgbClr val="8C8D86"/>
              </a:buClr>
              <a:defRPr/>
            </a:pPr>
            <a:endParaRPr lang="en-US" altLang="pt-PT" sz="2000" dirty="0">
              <a:solidFill>
                <a:srgbClr val="191B0E"/>
              </a:solidFill>
              <a:latin typeface="Franklin Gothic Book" panose="020B0503020102020204"/>
            </a:endParaRPr>
          </a:p>
        </p:txBody>
      </p:sp>
    </p:spTree>
    <p:extLst>
      <p:ext uri="{BB962C8B-B14F-4D97-AF65-F5344CB8AC3E}">
        <p14:creationId xmlns:p14="http://schemas.microsoft.com/office/powerpoint/2010/main" val="3527620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9639" name="Rectangle 69638">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41" name="Rectangle 69640">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808"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9634" name="مستطيل 1">
            <a:extLst>
              <a:ext uri="{FF2B5EF4-FFF2-40B4-BE49-F238E27FC236}">
                <a16:creationId xmlns:a16="http://schemas.microsoft.com/office/drawing/2014/main" id="{084A9D27-2425-4598-A657-7167D0E0B1F7}"/>
              </a:ext>
            </a:extLst>
          </p:cNvPr>
          <p:cNvSpPr>
            <a:spLocks noChangeArrowheads="1"/>
          </p:cNvSpPr>
          <p:nvPr/>
        </p:nvSpPr>
        <p:spPr bwMode="auto">
          <a:xfrm>
            <a:off x="2552700" y="685800"/>
            <a:ext cx="7200900" cy="148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lnSpc>
                <a:spcPct val="89000"/>
              </a:lnSpc>
              <a:spcBef>
                <a:spcPct val="0"/>
              </a:spcBef>
              <a:spcAft>
                <a:spcPts val="600"/>
              </a:spcAft>
              <a:defRPr/>
            </a:pPr>
            <a:endParaRPr lang="en-US" altLang="pt-PT" sz="2100" cap="all" spc="100">
              <a:solidFill>
                <a:srgbClr val="191B0E"/>
              </a:solidFill>
              <a:latin typeface="Franklin Gothic Book" panose="020B0503020102020204"/>
            </a:endParaRPr>
          </a:p>
          <a:p>
            <a:pPr eaLnBrk="1" fontAlgn="base" hangingPunct="1">
              <a:lnSpc>
                <a:spcPct val="89000"/>
              </a:lnSpc>
              <a:spcBef>
                <a:spcPct val="0"/>
              </a:spcBef>
              <a:spcAft>
                <a:spcPts val="600"/>
              </a:spcAft>
              <a:defRPr/>
            </a:pPr>
            <a:r>
              <a:rPr lang="en-US" altLang="pt-PT" sz="2100" cap="all" spc="100">
                <a:solidFill>
                  <a:srgbClr val="191B0E"/>
                </a:solidFill>
                <a:latin typeface="Franklin Gothic Book" panose="020B0503020102020204"/>
              </a:rPr>
              <a:t>History</a:t>
            </a:r>
          </a:p>
          <a:p>
            <a:pPr eaLnBrk="1" fontAlgn="base" hangingPunct="1">
              <a:lnSpc>
                <a:spcPct val="89000"/>
              </a:lnSpc>
              <a:spcBef>
                <a:spcPct val="0"/>
              </a:spcBef>
              <a:spcAft>
                <a:spcPts val="600"/>
              </a:spcAft>
              <a:defRPr/>
            </a:pPr>
            <a:r>
              <a:rPr lang="en-US" altLang="pt-PT" sz="2100" cap="all" spc="100">
                <a:solidFill>
                  <a:srgbClr val="191B0E"/>
                </a:solidFill>
                <a:latin typeface="Franklin Gothic Book" panose="020B0503020102020204"/>
              </a:rPr>
              <a:t> </a:t>
            </a:r>
          </a:p>
          <a:p>
            <a:pPr eaLnBrk="1" fontAlgn="base" hangingPunct="1">
              <a:lnSpc>
                <a:spcPct val="89000"/>
              </a:lnSpc>
              <a:spcBef>
                <a:spcPct val="0"/>
              </a:spcBef>
              <a:spcAft>
                <a:spcPts val="600"/>
              </a:spcAft>
              <a:defRPr/>
            </a:pPr>
            <a:r>
              <a:rPr lang="en-US" altLang="pt-PT" sz="2100" cap="all" spc="100">
                <a:solidFill>
                  <a:srgbClr val="191B0E"/>
                </a:solidFill>
                <a:latin typeface="Franklin Gothic Book" panose="020B0503020102020204"/>
              </a:rPr>
              <a:t> </a:t>
            </a:r>
          </a:p>
        </p:txBody>
      </p:sp>
      <p:sp>
        <p:nvSpPr>
          <p:cNvPr id="69643" name="Rectangle 69642">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Diagram 3"/>
          <p:cNvGraphicFramePr/>
          <p:nvPr/>
        </p:nvGraphicFramePr>
        <p:xfrm>
          <a:off x="2552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5144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808"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 name="Diagram 1"/>
          <p:cNvGraphicFramePr/>
          <p:nvPr>
            <p:extLst>
              <p:ext uri="{D42A27DB-BD31-4B8C-83A1-F6EECF244321}">
                <p14:modId xmlns:p14="http://schemas.microsoft.com/office/powerpoint/2010/main" val="2027837185"/>
              </p:ext>
            </p:extLst>
          </p:nvPr>
        </p:nvGraphicFramePr>
        <p:xfrm>
          <a:off x="2552700" y="690703"/>
          <a:ext cx="7237440" cy="5358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427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5" name="Rectangle 34">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aphicFrame>
        <p:nvGraphicFramePr>
          <p:cNvPr id="2" name="Table 1">
            <a:extLst>
              <a:ext uri="{FF2B5EF4-FFF2-40B4-BE49-F238E27FC236}">
                <a16:creationId xmlns:a16="http://schemas.microsoft.com/office/drawing/2014/main" id="{CCE6BE87-E1A4-1F08-E83D-FFD75CA4C7DA}"/>
              </a:ext>
            </a:extLst>
          </p:cNvPr>
          <p:cNvGraphicFramePr>
            <a:graphicFrameLocks noGrp="1"/>
          </p:cNvGraphicFramePr>
          <p:nvPr/>
        </p:nvGraphicFramePr>
        <p:xfrm>
          <a:off x="2111464" y="855206"/>
          <a:ext cx="7969074" cy="5147592"/>
        </p:xfrm>
        <a:graphic>
          <a:graphicData uri="http://schemas.openxmlformats.org/drawingml/2006/table">
            <a:tbl>
              <a:tblPr firstCol="1" bandCol="1">
                <a:solidFill>
                  <a:srgbClr val="F7F7F7"/>
                </a:solidFill>
                <a:tableStyleId>{5C22544A-7EE6-4342-B048-85BDC9FD1C3A}</a:tableStyleId>
              </a:tblPr>
              <a:tblGrid>
                <a:gridCol w="1407536">
                  <a:extLst>
                    <a:ext uri="{9D8B030D-6E8A-4147-A177-3AD203B41FA5}">
                      <a16:colId xmlns:a16="http://schemas.microsoft.com/office/drawing/2014/main" val="3411414542"/>
                    </a:ext>
                  </a:extLst>
                </a:gridCol>
                <a:gridCol w="484002">
                  <a:extLst>
                    <a:ext uri="{9D8B030D-6E8A-4147-A177-3AD203B41FA5}">
                      <a16:colId xmlns:a16="http://schemas.microsoft.com/office/drawing/2014/main" val="160047299"/>
                    </a:ext>
                  </a:extLst>
                </a:gridCol>
                <a:gridCol w="3086161">
                  <a:extLst>
                    <a:ext uri="{9D8B030D-6E8A-4147-A177-3AD203B41FA5}">
                      <a16:colId xmlns:a16="http://schemas.microsoft.com/office/drawing/2014/main" val="3152863851"/>
                    </a:ext>
                  </a:extLst>
                </a:gridCol>
                <a:gridCol w="2991375">
                  <a:extLst>
                    <a:ext uri="{9D8B030D-6E8A-4147-A177-3AD203B41FA5}">
                      <a16:colId xmlns:a16="http://schemas.microsoft.com/office/drawing/2014/main" val="1639772106"/>
                    </a:ext>
                  </a:extLst>
                </a:gridCol>
              </a:tblGrid>
              <a:tr h="1048456">
                <a:tc gridSpan="2">
                  <a:txBody>
                    <a:bodyPr/>
                    <a:lstStyle/>
                    <a:p>
                      <a:r>
                        <a:rPr lang="en-GB" sz="1400" b="1" cap="none" spc="0">
                          <a:solidFill>
                            <a:schemeClr val="tx1"/>
                          </a:solidFill>
                        </a:rPr>
                        <a:t>GIT</a:t>
                      </a:r>
                      <a:endParaRPr lang="aa-ET" sz="1400" b="1" cap="none" spc="0">
                        <a:solidFill>
                          <a:schemeClr val="tx1"/>
                        </a:solidFill>
                      </a:endParaRPr>
                    </a:p>
                  </a:txBody>
                  <a:tcPr marL="104535" marR="104535" marT="52268" marB="104535">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Chronic diarrhea, abdominal pain and GITbleeding</a:t>
                      </a:r>
                      <a:endParaRPr lang="aa-ET" sz="1900" cap="none" spc="0">
                        <a:solidFill>
                          <a:schemeClr val="tx1"/>
                        </a:solidFill>
                      </a:endParaRPr>
                    </a:p>
                  </a:txBody>
                  <a:tcPr marL="104535" marR="104535" marT="52268" marB="104535">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a:txBody>
                    <a:bodyPr/>
                    <a:lstStyle/>
                    <a:p>
                      <a:r>
                        <a:rPr lang="en-GB" sz="1900" b="1" cap="none" spc="0">
                          <a:solidFill>
                            <a:schemeClr val="tx1"/>
                          </a:solidFill>
                        </a:rPr>
                        <a:t>IBD</a:t>
                      </a:r>
                      <a:r>
                        <a:rPr lang="en-GB" sz="1900" cap="none" spc="0">
                          <a:solidFill>
                            <a:schemeClr val="tx1"/>
                          </a:solidFill>
                        </a:rPr>
                        <a:t> </a:t>
                      </a:r>
                      <a:endParaRPr lang="aa-ET" sz="1900" cap="none" spc="0">
                        <a:solidFill>
                          <a:schemeClr val="tx1"/>
                        </a:solidFill>
                      </a:endParaRPr>
                    </a:p>
                  </a:txBody>
                  <a:tcPr marL="104535" marR="104535" marT="52268" marB="104535">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extLst>
                  <a:ext uri="{0D108BD9-81ED-4DB2-BD59-A6C34878D82A}">
                    <a16:rowId xmlns:a16="http://schemas.microsoft.com/office/drawing/2014/main" val="1115811808"/>
                  </a:ext>
                </a:extLst>
              </a:tr>
              <a:tr h="762670">
                <a:tc>
                  <a:txBody>
                    <a:bodyPr/>
                    <a:lstStyle/>
                    <a:p>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cap="none" spc="0">
                          <a:solidFill>
                            <a:schemeClr val="tx1"/>
                          </a:solidFill>
                        </a:rPr>
                        <a:t>Diarrhea, weight loss and abdominal distention</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b="1" cap="none" spc="0">
                          <a:solidFill>
                            <a:schemeClr val="tx1"/>
                          </a:solidFill>
                        </a:rPr>
                        <a:t>Coeliac disease</a:t>
                      </a:r>
                      <a:endParaRPr lang="aa-ET" sz="19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2477789352"/>
                  </a:ext>
                </a:extLst>
              </a:tr>
              <a:tr h="762670">
                <a:tc gridSpan="2">
                  <a:txBody>
                    <a:bodyPr/>
                    <a:lstStyle/>
                    <a:p>
                      <a:r>
                        <a:rPr lang="en-GB" sz="1400" b="1" cap="none" spc="0">
                          <a:solidFill>
                            <a:schemeClr val="tx1"/>
                          </a:solidFill>
                        </a:rPr>
                        <a:t>Respiratory</a:t>
                      </a:r>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including severe asthma, recurrent infections</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b="1" cap="none" spc="0">
                          <a:solidFill>
                            <a:schemeClr val="tx1"/>
                          </a:solidFill>
                        </a:rPr>
                        <a:t>cystic fibrosis or immunodeficiency</a:t>
                      </a:r>
                      <a:endParaRPr lang="aa-ET" sz="19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38414291"/>
                  </a:ext>
                </a:extLst>
              </a:tr>
              <a:tr h="762670">
                <a:tc gridSpan="2">
                  <a:txBody>
                    <a:bodyPr/>
                    <a:lstStyle/>
                    <a:p>
                      <a:r>
                        <a:rPr lang="en-GB" sz="1400" b="1" cap="none" spc="0">
                          <a:solidFill>
                            <a:schemeClr val="tx1"/>
                          </a:solidFill>
                        </a:rPr>
                        <a:t>Renal</a:t>
                      </a:r>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Polyuria and edema/ Recurrent UTI</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cap="none" spc="0">
                          <a:solidFill>
                            <a:schemeClr val="tx1"/>
                          </a:solidFill>
                        </a:rPr>
                        <a:t> </a:t>
                      </a:r>
                      <a:r>
                        <a:rPr lang="en-GB" sz="1900" b="1" cap="none" spc="0">
                          <a:solidFill>
                            <a:schemeClr val="tx1"/>
                          </a:solidFill>
                        </a:rPr>
                        <a:t>CKD</a:t>
                      </a:r>
                      <a:r>
                        <a:rPr lang="en-GB" sz="1900" cap="none" spc="0">
                          <a:solidFill>
                            <a:schemeClr val="tx1"/>
                          </a:solidFill>
                        </a:rPr>
                        <a:t> </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405001244"/>
                  </a:ext>
                </a:extLst>
              </a:tr>
              <a:tr h="1048456">
                <a:tc gridSpan="2">
                  <a:txBody>
                    <a:bodyPr/>
                    <a:lstStyle/>
                    <a:p>
                      <a:r>
                        <a:rPr lang="en-GB" sz="1400" b="1" cap="none" spc="0">
                          <a:solidFill>
                            <a:schemeClr val="tx1"/>
                          </a:solidFill>
                        </a:rPr>
                        <a:t>CNS</a:t>
                      </a:r>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 Headache, vomiting, visual problem </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b="1" cap="none" spc="0">
                          <a:solidFill>
                            <a:schemeClr val="tx1"/>
                          </a:solidFill>
                        </a:rPr>
                        <a:t>Pituitary/ hypothalamic Space occupying lesion </a:t>
                      </a:r>
                      <a:r>
                        <a:rPr lang="en-GB" sz="1900" cap="none" spc="0">
                          <a:solidFill>
                            <a:schemeClr val="tx1"/>
                          </a:solidFill>
                        </a:rPr>
                        <a:t>.</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688093760"/>
                  </a:ext>
                </a:extLst>
              </a:tr>
              <a:tr h="762670">
                <a:tc gridSpan="2">
                  <a:txBody>
                    <a:bodyPr/>
                    <a:lstStyle/>
                    <a:p>
                      <a:r>
                        <a:rPr lang="en-GB" sz="1400" b="1" cap="none" spc="0">
                          <a:solidFill>
                            <a:schemeClr val="tx1"/>
                          </a:solidFill>
                        </a:rPr>
                        <a:t>infections </a:t>
                      </a:r>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Recurrent infections and poor wound healing </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a:txBody>
                    <a:bodyPr/>
                    <a:lstStyle/>
                    <a:p>
                      <a:r>
                        <a:rPr lang="en-GB" sz="1900" b="1" cap="none" spc="0">
                          <a:solidFill>
                            <a:schemeClr val="tx1"/>
                          </a:solidFill>
                        </a:rPr>
                        <a:t>Immunodeficiency</a:t>
                      </a:r>
                      <a:endParaRPr lang="aa-ET" sz="19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extLst>
                  <a:ext uri="{0D108BD9-81ED-4DB2-BD59-A6C34878D82A}">
                    <a16:rowId xmlns:a16="http://schemas.microsoft.com/office/drawing/2014/main" val="2520079127"/>
                  </a:ext>
                </a:extLst>
              </a:tr>
            </a:tbl>
          </a:graphicData>
        </a:graphic>
      </p:graphicFrame>
    </p:spTree>
    <p:extLst>
      <p:ext uri="{BB962C8B-B14F-4D97-AF65-F5344CB8AC3E}">
        <p14:creationId xmlns:p14="http://schemas.microsoft.com/office/powerpoint/2010/main" val="28917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9" name="Rectangle 8">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a:extLst>
              <a:ext uri="{FF2B5EF4-FFF2-40B4-BE49-F238E27FC236}">
                <a16:creationId xmlns:a16="http://schemas.microsoft.com/office/drawing/2014/main" id="{2579505D-B00E-D1CD-9527-01C6DEEEAA0D}"/>
              </a:ext>
            </a:extLst>
          </p:cNvPr>
          <p:cNvSpPr txBox="1"/>
          <p:nvPr/>
        </p:nvSpPr>
        <p:spPr>
          <a:xfrm>
            <a:off x="2086006" y="581461"/>
            <a:ext cx="5387816" cy="841644"/>
          </a:xfrm>
          <a:prstGeom prst="rect">
            <a:avLst/>
          </a:prstGeom>
        </p:spPr>
        <p:txBody>
          <a:bodyPr vert="horz" lIns="91440" tIns="45720" rIns="91440" bIns="45720" rtlCol="0" anchor="t">
            <a:normAutofit/>
          </a:bodyPr>
          <a:lstStyle/>
          <a:p>
            <a:pPr>
              <a:lnSpc>
                <a:spcPct val="89000"/>
              </a:lnSpc>
              <a:spcBef>
                <a:spcPct val="0"/>
              </a:spcBef>
              <a:spcAft>
                <a:spcPts val="600"/>
              </a:spcAft>
            </a:pPr>
            <a:r>
              <a:rPr lang="en-US" sz="3700" dirty="0">
                <a:solidFill>
                  <a:srgbClr val="191B0E"/>
                </a:solidFill>
              </a:rPr>
              <a:t>Physical Examination </a:t>
            </a:r>
          </a:p>
        </p:txBody>
      </p:sp>
      <p:sp>
        <p:nvSpPr>
          <p:cNvPr id="11" name="Rectangle 10">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813612BB-5721-500E-647E-E1A3B509154D}"/>
              </a:ext>
            </a:extLst>
          </p:cNvPr>
          <p:cNvSpPr txBox="1"/>
          <p:nvPr/>
        </p:nvSpPr>
        <p:spPr>
          <a:xfrm>
            <a:off x="2151973" y="1234096"/>
            <a:ext cx="7515486" cy="5624093"/>
          </a:xfrm>
          <a:prstGeom prst="rect">
            <a:avLst/>
          </a:prstGeom>
        </p:spPr>
        <p:txBody>
          <a:bodyPr vert="horz" lIns="91440" tIns="45720" rIns="91440" bIns="45720" rtlCol="0">
            <a:noAutofit/>
          </a:bodyPr>
          <a:lstStyle/>
          <a:p>
            <a:pPr indent="-384048">
              <a:lnSpc>
                <a:spcPct val="94000"/>
              </a:lnSpc>
              <a:spcAft>
                <a:spcPts val="200"/>
              </a:spcAft>
              <a:buClr>
                <a:srgbClr val="8C8D86"/>
              </a:buClr>
            </a:pPr>
            <a:endParaRPr lang="en-US" b="1">
              <a:solidFill>
                <a:srgbClr val="191B0E"/>
              </a:solidFill>
            </a:endParaRPr>
          </a:p>
          <a:p>
            <a:pPr indent="-384048">
              <a:lnSpc>
                <a:spcPct val="94000"/>
              </a:lnSpc>
              <a:spcAft>
                <a:spcPts val="200"/>
              </a:spcAft>
              <a:buClr>
                <a:srgbClr val="8C8D86"/>
              </a:buClr>
            </a:pPr>
            <a:r>
              <a:rPr lang="en-US">
                <a:solidFill>
                  <a:srgbClr val="191B0E"/>
                </a:solidFill>
              </a:rPr>
              <a:t>Assessment of a child with short stature</a:t>
            </a:r>
          </a:p>
          <a:p>
            <a:pPr indent="-384048">
              <a:lnSpc>
                <a:spcPct val="94000"/>
              </a:lnSpc>
              <a:spcAft>
                <a:spcPts val="200"/>
              </a:spcAft>
              <a:buClr>
                <a:srgbClr val="8C8D86"/>
              </a:buClr>
            </a:pPr>
            <a:r>
              <a:rPr lang="en-US" b="1">
                <a:solidFill>
                  <a:srgbClr val="191B0E"/>
                </a:solidFill>
              </a:rPr>
              <a:t>1) Accurate height measurement: </a:t>
            </a:r>
          </a:p>
          <a:p>
            <a:pPr indent="-384048">
              <a:lnSpc>
                <a:spcPct val="94000"/>
              </a:lnSpc>
              <a:spcAft>
                <a:spcPts val="200"/>
              </a:spcAft>
              <a:buClr>
                <a:srgbClr val="8C8D86"/>
              </a:buClr>
            </a:pPr>
            <a:r>
              <a:rPr lang="en-US">
                <a:solidFill>
                  <a:srgbClr val="191B0E"/>
                </a:solidFill>
              </a:rPr>
              <a:t>▪ Height plotted on appropriate growth chart</a:t>
            </a:r>
          </a:p>
          <a:p>
            <a:pPr indent="-384048">
              <a:lnSpc>
                <a:spcPct val="94000"/>
              </a:lnSpc>
              <a:spcAft>
                <a:spcPts val="200"/>
              </a:spcAft>
              <a:buClr>
                <a:srgbClr val="8C8D86"/>
              </a:buClr>
            </a:pPr>
            <a:r>
              <a:rPr lang="en-US">
                <a:solidFill>
                  <a:srgbClr val="191B0E"/>
                </a:solidFill>
              </a:rPr>
              <a:t>▪ Normal Measuring</a:t>
            </a:r>
          </a:p>
          <a:p>
            <a:pPr indent="-384048">
              <a:lnSpc>
                <a:spcPct val="94000"/>
              </a:lnSpc>
              <a:spcAft>
                <a:spcPts val="200"/>
              </a:spcAft>
              <a:buClr>
                <a:srgbClr val="8C8D86"/>
              </a:buClr>
            </a:pPr>
            <a:endParaRPr lang="en-US">
              <a:solidFill>
                <a:srgbClr val="191B0E"/>
              </a:solidFill>
            </a:endParaRPr>
          </a:p>
          <a:p>
            <a:pPr indent="-384048">
              <a:lnSpc>
                <a:spcPct val="94000"/>
              </a:lnSpc>
              <a:spcAft>
                <a:spcPts val="200"/>
              </a:spcAft>
              <a:buClr>
                <a:srgbClr val="8C8D86"/>
              </a:buClr>
            </a:pPr>
            <a:r>
              <a:rPr lang="en-US" b="1">
                <a:solidFill>
                  <a:srgbClr val="191B0E"/>
                </a:solidFill>
              </a:rPr>
              <a:t>2) Height velocity</a:t>
            </a:r>
            <a:r>
              <a:rPr lang="en-US">
                <a:solidFill>
                  <a:srgbClr val="191B0E"/>
                </a:solidFill>
              </a:rPr>
              <a:t> : Calculate growth velocity as the change in standing height over at least6 months (in children) or in length over at least 4 months (in infants)</a:t>
            </a:r>
          </a:p>
          <a:p>
            <a:pPr indent="-384048">
              <a:lnSpc>
                <a:spcPct val="94000"/>
              </a:lnSpc>
              <a:spcAft>
                <a:spcPts val="200"/>
              </a:spcAft>
              <a:buClr>
                <a:srgbClr val="8C8D86"/>
              </a:buClr>
            </a:pPr>
            <a:endParaRPr lang="en-US">
              <a:solidFill>
                <a:srgbClr val="191B0E"/>
              </a:solidFill>
            </a:endParaRPr>
          </a:p>
          <a:p>
            <a:pPr indent="-384048">
              <a:lnSpc>
                <a:spcPct val="94000"/>
              </a:lnSpc>
              <a:spcAft>
                <a:spcPts val="200"/>
              </a:spcAft>
              <a:buClr>
                <a:srgbClr val="8C8D86"/>
              </a:buClr>
            </a:pPr>
            <a:r>
              <a:rPr lang="en-US" b="1">
                <a:solidFill>
                  <a:srgbClr val="191B0E"/>
                </a:solidFill>
              </a:rPr>
              <a:t>3) Body Proportions</a:t>
            </a:r>
          </a:p>
          <a:p>
            <a:pPr indent="-384048">
              <a:lnSpc>
                <a:spcPct val="94000"/>
              </a:lnSpc>
              <a:spcAft>
                <a:spcPts val="200"/>
              </a:spcAft>
              <a:buClr>
                <a:srgbClr val="8C8D86"/>
              </a:buClr>
            </a:pPr>
            <a:r>
              <a:rPr lang="en-US">
                <a:solidFill>
                  <a:srgbClr val="191B0E"/>
                </a:solidFill>
              </a:rPr>
              <a:t>▪ Lower segment (LS) ▪ Upper segment (US)</a:t>
            </a:r>
          </a:p>
          <a:p>
            <a:pPr indent="-384048">
              <a:lnSpc>
                <a:spcPct val="94000"/>
              </a:lnSpc>
              <a:spcAft>
                <a:spcPts val="200"/>
              </a:spcAft>
              <a:buClr>
                <a:srgbClr val="8C8D86"/>
              </a:buClr>
            </a:pPr>
            <a:r>
              <a:rPr lang="en-US">
                <a:solidFill>
                  <a:srgbClr val="191B0E"/>
                </a:solidFill>
              </a:rPr>
              <a:t>▪ Proportionate ▪ Disproportionate</a:t>
            </a:r>
          </a:p>
          <a:p>
            <a:pPr indent="-384048">
              <a:lnSpc>
                <a:spcPct val="94000"/>
              </a:lnSpc>
              <a:spcAft>
                <a:spcPts val="200"/>
              </a:spcAft>
              <a:buClr>
                <a:srgbClr val="8C8D86"/>
              </a:buClr>
            </a:pPr>
            <a:endParaRPr lang="en-US">
              <a:solidFill>
                <a:srgbClr val="191B0E"/>
              </a:solidFill>
            </a:endParaRPr>
          </a:p>
          <a:p>
            <a:pPr indent="-384048">
              <a:lnSpc>
                <a:spcPct val="94000"/>
              </a:lnSpc>
              <a:spcAft>
                <a:spcPts val="200"/>
              </a:spcAft>
              <a:buClr>
                <a:srgbClr val="8C8D86"/>
              </a:buClr>
            </a:pPr>
            <a:r>
              <a:rPr lang="en-US" b="1">
                <a:solidFill>
                  <a:srgbClr val="191B0E"/>
                </a:solidFill>
              </a:rPr>
              <a:t>4) Mid parental height (MPH)</a:t>
            </a:r>
          </a:p>
          <a:p>
            <a:pPr indent="-384048">
              <a:lnSpc>
                <a:spcPct val="94000"/>
              </a:lnSpc>
              <a:spcAft>
                <a:spcPts val="200"/>
              </a:spcAft>
              <a:buClr>
                <a:srgbClr val="8C8D86"/>
              </a:buClr>
            </a:pPr>
            <a:r>
              <a:rPr lang="en-US">
                <a:solidFill>
                  <a:srgbClr val="191B0E"/>
                </a:solidFill>
              </a:rPr>
              <a:t>▪ Then plot the result on Growth Chart at Age 20 to form Family chart ±10</a:t>
            </a:r>
          </a:p>
          <a:p>
            <a:pPr indent="-384048">
              <a:lnSpc>
                <a:spcPct val="94000"/>
              </a:lnSpc>
              <a:spcAft>
                <a:spcPts val="200"/>
              </a:spcAft>
              <a:buClr>
                <a:srgbClr val="8C8D86"/>
              </a:buClr>
            </a:pPr>
            <a:endParaRPr lang="en-US">
              <a:solidFill>
                <a:srgbClr val="191B0E"/>
              </a:solidFill>
            </a:endParaRPr>
          </a:p>
          <a:p>
            <a:pPr indent="-384048">
              <a:lnSpc>
                <a:spcPct val="94000"/>
              </a:lnSpc>
              <a:spcAft>
                <a:spcPts val="200"/>
              </a:spcAft>
              <a:buClr>
                <a:srgbClr val="8C8D86"/>
              </a:buClr>
            </a:pPr>
            <a:r>
              <a:rPr lang="en-US" b="1">
                <a:solidFill>
                  <a:srgbClr val="191B0E"/>
                </a:solidFill>
              </a:rPr>
              <a:t>5) Exam the whole body</a:t>
            </a:r>
          </a:p>
        </p:txBody>
      </p:sp>
    </p:spTree>
    <p:extLst>
      <p:ext uri="{BB962C8B-B14F-4D97-AF65-F5344CB8AC3E}">
        <p14:creationId xmlns:p14="http://schemas.microsoft.com/office/powerpoint/2010/main" val="22003898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6FFB31B-46D9-4117-A649-DE82882E950C}"/>
              </a:ext>
            </a:extLst>
          </p:cNvPr>
          <p:cNvSpPr/>
          <p:nvPr/>
        </p:nvSpPr>
        <p:spPr>
          <a:xfrm>
            <a:off x="2561970" y="145649"/>
            <a:ext cx="6705600" cy="1723549"/>
          </a:xfrm>
          <a:prstGeom prst="rect">
            <a:avLst/>
          </a:prstGeom>
        </p:spPr>
        <p:txBody>
          <a:bodyPr wrap="square">
            <a:spAutoFit/>
          </a:bodyPr>
          <a:lstStyle/>
          <a:p>
            <a:pPr rtl="1"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hands and feet examination</a:t>
            </a:r>
          </a:p>
          <a:p>
            <a:pPr rtl="1" fontAlgn="base">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r>
              <a:rPr lang="en-US" sz="2000"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r>
              <a:rPr lang="en-US" sz="2000"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endParaRPr lang="ar-JO" dirty="0">
              <a:solidFill>
                <a:prstClr val="black"/>
              </a:solidFill>
              <a:latin typeface="Arial" panose="020B0604020202020204" pitchFamily="34" charset="0"/>
              <a:cs typeface="Arial" panose="020B0604020202020204" pitchFamily="34" charset="0"/>
            </a:endParaRPr>
          </a:p>
        </p:txBody>
      </p:sp>
      <p:sp>
        <p:nvSpPr>
          <p:cNvPr id="89092" name="AutoShape 5" descr="Image result for trident hand">
            <a:extLst>
              <a:ext uri="{FF2B5EF4-FFF2-40B4-BE49-F238E27FC236}">
                <a16:creationId xmlns:a16="http://schemas.microsoft.com/office/drawing/2014/main" id="{D82EE520-F945-4CE9-B07C-C4AE631768BD}"/>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sp>
        <p:nvSpPr>
          <p:cNvPr id="89093" name="AutoShape 7" descr="Image result for trident hand">
            <a:extLst>
              <a:ext uri="{FF2B5EF4-FFF2-40B4-BE49-F238E27FC236}">
                <a16:creationId xmlns:a16="http://schemas.microsoft.com/office/drawing/2014/main" id="{6BCF52A0-2BE6-403E-B6C1-CA7D71B44D6F}"/>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sp>
        <p:nvSpPr>
          <p:cNvPr id="89095" name="AutoShape 9" descr="Image result for trident hand">
            <a:extLst>
              <a:ext uri="{FF2B5EF4-FFF2-40B4-BE49-F238E27FC236}">
                <a16:creationId xmlns:a16="http://schemas.microsoft.com/office/drawing/2014/main" id="{E76641DF-AB64-4005-9B3C-FB3CF018BEB3}"/>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sp>
        <p:nvSpPr>
          <p:cNvPr id="89096" name="AutoShape 11" descr="Image result for trident">
            <a:extLst>
              <a:ext uri="{FF2B5EF4-FFF2-40B4-BE49-F238E27FC236}">
                <a16:creationId xmlns:a16="http://schemas.microsoft.com/office/drawing/2014/main" id="{89A86AC4-2D98-495F-897D-234F66346FB6}"/>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sp>
        <p:nvSpPr>
          <p:cNvPr id="89097" name="AutoShape 13" descr="Image result for trident">
            <a:extLst>
              <a:ext uri="{FF2B5EF4-FFF2-40B4-BE49-F238E27FC236}">
                <a16:creationId xmlns:a16="http://schemas.microsoft.com/office/drawing/2014/main" id="{693110B0-26C7-4D4F-B902-7F3757E86A36}"/>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pic>
        <p:nvPicPr>
          <p:cNvPr id="3" name="Picture 2">
            <a:extLst>
              <a:ext uri="{FF2B5EF4-FFF2-40B4-BE49-F238E27FC236}">
                <a16:creationId xmlns:a16="http://schemas.microsoft.com/office/drawing/2014/main" id="{52FC41FD-AECA-3C00-9DEA-9FDABA60B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970" y="1325247"/>
            <a:ext cx="2523230" cy="3277700"/>
          </a:xfrm>
          <a:prstGeom prst="rect">
            <a:avLst/>
          </a:prstGeom>
        </p:spPr>
      </p:pic>
      <p:sp>
        <p:nvSpPr>
          <p:cNvPr id="4" name="TextBox 3">
            <a:extLst>
              <a:ext uri="{FF2B5EF4-FFF2-40B4-BE49-F238E27FC236}">
                <a16:creationId xmlns:a16="http://schemas.microsoft.com/office/drawing/2014/main" id="{5536DDDB-3DB0-D2DE-2757-4619A0530733}"/>
              </a:ext>
            </a:extLst>
          </p:cNvPr>
          <p:cNvSpPr txBox="1"/>
          <p:nvPr/>
        </p:nvSpPr>
        <p:spPr>
          <a:xfrm>
            <a:off x="2330971" y="4781943"/>
            <a:ext cx="2841681" cy="923330"/>
          </a:xfrm>
          <a:prstGeom prst="rect">
            <a:avLst/>
          </a:prstGeom>
          <a:noFill/>
        </p:spPr>
        <p:txBody>
          <a:bodyPr wrap="square" rtlCol="0">
            <a:spAutoFit/>
          </a:bodyPr>
          <a:lstStyle/>
          <a:p>
            <a:pPr defTabSz="457200"/>
            <a:r>
              <a:rPr lang="en-GB" dirty="0">
                <a:solidFill>
                  <a:prstClr val="black"/>
                </a:solidFill>
                <a:latin typeface="Arial" panose="020B0604020202020204" pitchFamily="34" charset="0"/>
                <a:cs typeface="Arial" panose="020B0604020202020204" pitchFamily="34" charset="0"/>
              </a:rPr>
              <a:t>Short </a:t>
            </a:r>
            <a:r>
              <a:rPr lang="en-US" dirty="0">
                <a:solidFill>
                  <a:prstClr val="black"/>
                </a:solidFill>
                <a:latin typeface="Arial" panose="020B0604020202020204" pitchFamily="34" charset="0"/>
                <a:cs typeface="Arial" panose="020B0604020202020204" pitchFamily="34" charset="0"/>
              </a:rPr>
              <a:t>4</a:t>
            </a:r>
            <a:r>
              <a:rPr lang="en-GB" baseline="30000" dirty="0" err="1">
                <a:solidFill>
                  <a:prstClr val="black"/>
                </a:solidFill>
                <a:latin typeface="Arial" panose="020B0604020202020204" pitchFamily="34" charset="0"/>
                <a:cs typeface="Arial" panose="020B0604020202020204" pitchFamily="34" charset="0"/>
              </a:rPr>
              <a:t>th</a:t>
            </a:r>
            <a:r>
              <a:rPr lang="en-GB" dirty="0">
                <a:solidFill>
                  <a:prstClr val="black"/>
                </a:solidFill>
                <a:latin typeface="Arial" panose="020B0604020202020204" pitchFamily="34" charset="0"/>
                <a:cs typeface="Arial" panose="020B0604020202020204" pitchFamily="34" charset="0"/>
              </a:rPr>
              <a:t> and 5</a:t>
            </a:r>
            <a:r>
              <a:rPr lang="en-GB" baseline="30000" dirty="0">
                <a:solidFill>
                  <a:prstClr val="black"/>
                </a:solidFill>
                <a:latin typeface="Arial" panose="020B0604020202020204" pitchFamily="34" charset="0"/>
                <a:cs typeface="Arial" panose="020B0604020202020204" pitchFamily="34" charset="0"/>
              </a:rPr>
              <a:t>th</a:t>
            </a:r>
            <a:r>
              <a:rPr lang="en-GB"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metacarpal </a:t>
            </a:r>
            <a:r>
              <a:rPr lang="en-GB" dirty="0">
                <a:solidFill>
                  <a:prstClr val="black"/>
                </a:solidFill>
                <a:latin typeface="Arial" panose="020B0604020202020204" pitchFamily="34" charset="0"/>
                <a:cs typeface="Arial" panose="020B0604020202020204" pitchFamily="34" charset="0"/>
              </a:rPr>
              <a:t>:</a:t>
            </a:r>
            <a:r>
              <a:rPr lang="en-US" dirty="0">
                <a:solidFill>
                  <a:prstClr val="black"/>
                </a:solidFill>
                <a:latin typeface="Arial" panose="020B0604020202020204" pitchFamily="34" charset="0"/>
                <a:cs typeface="Arial" panose="020B0604020202020204" pitchFamily="34" charset="0"/>
              </a:rPr>
              <a:t> Turner.</a:t>
            </a:r>
          </a:p>
          <a:p>
            <a:pPr defTabSz="457200"/>
            <a:endParaRPr lang="aa-ET" dirty="0">
              <a:solidFill>
                <a:prstClr val="black"/>
              </a:solidFill>
            </a:endParaRPr>
          </a:p>
        </p:txBody>
      </p:sp>
      <p:pic>
        <p:nvPicPr>
          <p:cNvPr id="5" name="Picture 4">
            <a:extLst>
              <a:ext uri="{FF2B5EF4-FFF2-40B4-BE49-F238E27FC236}">
                <a16:creationId xmlns:a16="http://schemas.microsoft.com/office/drawing/2014/main" id="{D094EBA3-3B4C-A899-47FA-E14825DA4EB2}"/>
              </a:ext>
            </a:extLst>
          </p:cNvPr>
          <p:cNvPicPr>
            <a:picLocks noChangeAspect="1"/>
          </p:cNvPicPr>
          <p:nvPr/>
        </p:nvPicPr>
        <p:blipFill rotWithShape="1">
          <a:blip r:embed="rId3">
            <a:extLst>
              <a:ext uri="{28A0092B-C50C-407E-A947-70E740481C1C}">
                <a14:useLocalDpi xmlns:a14="http://schemas.microsoft.com/office/drawing/2010/main" val="0"/>
              </a:ext>
            </a:extLst>
          </a:blip>
          <a:srcRect l="17612" r="15884" b="6106"/>
          <a:stretch/>
        </p:blipFill>
        <p:spPr>
          <a:xfrm>
            <a:off x="5030068" y="1711435"/>
            <a:ext cx="3023664" cy="2349134"/>
          </a:xfrm>
          <a:prstGeom prst="rect">
            <a:avLst/>
          </a:prstGeom>
        </p:spPr>
      </p:pic>
      <p:sp>
        <p:nvSpPr>
          <p:cNvPr id="6" name="TextBox 5">
            <a:extLst>
              <a:ext uri="{FF2B5EF4-FFF2-40B4-BE49-F238E27FC236}">
                <a16:creationId xmlns:a16="http://schemas.microsoft.com/office/drawing/2014/main" id="{3259DE70-D9D5-F9CD-6AD7-447872B2751C}"/>
              </a:ext>
            </a:extLst>
          </p:cNvPr>
          <p:cNvSpPr txBox="1"/>
          <p:nvPr/>
        </p:nvSpPr>
        <p:spPr>
          <a:xfrm>
            <a:off x="5712906" y="4839239"/>
            <a:ext cx="2607734" cy="646331"/>
          </a:xfrm>
          <a:prstGeom prst="rect">
            <a:avLst/>
          </a:prstGeom>
          <a:noFill/>
        </p:spPr>
        <p:txBody>
          <a:bodyPr wrap="square" rtlCol="0">
            <a:spAutoFit/>
          </a:bodyPr>
          <a:lstStyle/>
          <a:p>
            <a:pPr defTabSz="457200"/>
            <a:r>
              <a:rPr lang="en-US" dirty="0">
                <a:solidFill>
                  <a:prstClr val="black"/>
                </a:solidFill>
                <a:latin typeface="Arial" panose="020B0604020202020204" pitchFamily="34" charset="0"/>
                <a:cs typeface="Arial" panose="020B0604020202020204" pitchFamily="34" charset="0"/>
              </a:rPr>
              <a:t>Trident </a:t>
            </a:r>
            <a:r>
              <a:rPr lang="en-US" dirty="0" err="1">
                <a:solidFill>
                  <a:prstClr val="black"/>
                </a:solidFill>
                <a:latin typeface="Arial" panose="020B0604020202020204" pitchFamily="34" charset="0"/>
                <a:cs typeface="Arial" panose="020B0604020202020204" pitchFamily="34" charset="0"/>
              </a:rPr>
              <a:t>han</a:t>
            </a:r>
            <a:r>
              <a:rPr lang="en-GB" dirty="0">
                <a:solidFill>
                  <a:prstClr val="black"/>
                </a:solidFill>
                <a:latin typeface="Arial" panose="020B0604020202020204" pitchFamily="34" charset="0"/>
                <a:cs typeface="Arial" panose="020B0604020202020204" pitchFamily="34" charset="0"/>
              </a:rPr>
              <a:t>d : </a:t>
            </a:r>
            <a:r>
              <a:rPr lang="en-US" dirty="0">
                <a:solidFill>
                  <a:prstClr val="black"/>
                </a:solidFill>
                <a:latin typeface="Arial" panose="020B0604020202020204" pitchFamily="34" charset="0"/>
                <a:cs typeface="Arial" panose="020B0604020202020204" pitchFamily="34" charset="0"/>
              </a:rPr>
              <a:t> achondroplasia.</a:t>
            </a:r>
            <a:endParaRPr lang="aa-ET" dirty="0">
              <a:solidFill>
                <a:prstClr val="black"/>
              </a:solidFill>
            </a:endParaRPr>
          </a:p>
        </p:txBody>
      </p:sp>
      <p:pic>
        <p:nvPicPr>
          <p:cNvPr id="7" name="Picture 6">
            <a:extLst>
              <a:ext uri="{FF2B5EF4-FFF2-40B4-BE49-F238E27FC236}">
                <a16:creationId xmlns:a16="http://schemas.microsoft.com/office/drawing/2014/main" id="{2D187D60-4890-E240-210A-1B8172D963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86" t="8050" b="-321"/>
          <a:stretch/>
        </p:blipFill>
        <p:spPr>
          <a:xfrm>
            <a:off x="8229600" y="1247152"/>
            <a:ext cx="1856928" cy="3590994"/>
          </a:xfrm>
          <a:prstGeom prst="rect">
            <a:avLst/>
          </a:prstGeom>
        </p:spPr>
      </p:pic>
      <p:sp>
        <p:nvSpPr>
          <p:cNvPr id="11" name="TextBox 10">
            <a:extLst>
              <a:ext uri="{FF2B5EF4-FFF2-40B4-BE49-F238E27FC236}">
                <a16:creationId xmlns:a16="http://schemas.microsoft.com/office/drawing/2014/main" id="{C9CF2909-D466-11DC-F8F0-85C58E14AA95}"/>
              </a:ext>
            </a:extLst>
          </p:cNvPr>
          <p:cNvSpPr txBox="1"/>
          <p:nvPr/>
        </p:nvSpPr>
        <p:spPr>
          <a:xfrm>
            <a:off x="8229600" y="4801968"/>
            <a:ext cx="1828800" cy="923330"/>
          </a:xfrm>
          <a:prstGeom prst="rect">
            <a:avLst/>
          </a:prstGeom>
          <a:noFill/>
        </p:spPr>
        <p:txBody>
          <a:bodyPr wrap="square" rtlCol="0">
            <a:spAutoFit/>
          </a:bodyPr>
          <a:lstStyle/>
          <a:p>
            <a:pPr defTabSz="457200"/>
            <a:r>
              <a:rPr lang="en-GB" dirty="0">
                <a:solidFill>
                  <a:prstClr val="black"/>
                </a:solidFill>
                <a:latin typeface="Arial" panose="020B0604020202020204" pitchFamily="34" charset="0"/>
                <a:cs typeface="Arial" panose="020B0604020202020204" pitchFamily="34" charset="0"/>
              </a:rPr>
              <a:t>Asymmetry : Russell silver syndrome</a:t>
            </a:r>
            <a:endParaRPr lang="aa-ET"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082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2">
            <a:extLst>
              <a:ext uri="{FF2B5EF4-FFF2-40B4-BE49-F238E27FC236}">
                <a16:creationId xmlns:a16="http://schemas.microsoft.com/office/drawing/2014/main" id="{8249E6B7-A79F-47C1-AF05-96B549ED297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944"/>
          <a:stretch/>
        </p:blipFill>
        <p:spPr bwMode="auto">
          <a:xfrm>
            <a:off x="2123477" y="3759848"/>
            <a:ext cx="4166970" cy="17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7C1F605-ABC4-7361-4245-AB848AA02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2613" y="821873"/>
            <a:ext cx="4419600" cy="1882075"/>
          </a:xfrm>
          <a:prstGeom prst="rect">
            <a:avLst/>
          </a:prstGeom>
        </p:spPr>
      </p:pic>
      <p:pic>
        <p:nvPicPr>
          <p:cNvPr id="4" name="Picture 3">
            <a:extLst>
              <a:ext uri="{FF2B5EF4-FFF2-40B4-BE49-F238E27FC236}">
                <a16:creationId xmlns:a16="http://schemas.microsoft.com/office/drawing/2014/main" id="{67DBB553-878B-E622-E9D5-1520F70AB7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99" b="11444"/>
          <a:stretch/>
        </p:blipFill>
        <p:spPr>
          <a:xfrm>
            <a:off x="6379473" y="3757186"/>
            <a:ext cx="2001048" cy="1749350"/>
          </a:xfrm>
          <a:prstGeom prst="rect">
            <a:avLst/>
          </a:prstGeom>
        </p:spPr>
      </p:pic>
      <p:pic>
        <p:nvPicPr>
          <p:cNvPr id="7" name="Picture 6">
            <a:extLst>
              <a:ext uri="{FF2B5EF4-FFF2-40B4-BE49-F238E27FC236}">
                <a16:creationId xmlns:a16="http://schemas.microsoft.com/office/drawing/2014/main" id="{CF168C9F-9E02-79A1-BF2F-820E92EA83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34" r="18611" b="1396"/>
          <a:stretch/>
        </p:blipFill>
        <p:spPr>
          <a:xfrm>
            <a:off x="8380522" y="3738464"/>
            <a:ext cx="2172511" cy="1749350"/>
          </a:xfrm>
          <a:prstGeom prst="rect">
            <a:avLst/>
          </a:prstGeom>
        </p:spPr>
      </p:pic>
      <p:sp>
        <p:nvSpPr>
          <p:cNvPr id="8" name="TextBox 7">
            <a:extLst>
              <a:ext uri="{FF2B5EF4-FFF2-40B4-BE49-F238E27FC236}">
                <a16:creationId xmlns:a16="http://schemas.microsoft.com/office/drawing/2014/main" id="{A8504DA2-16C4-456A-5181-7D8FAB58CB51}"/>
              </a:ext>
            </a:extLst>
          </p:cNvPr>
          <p:cNvSpPr txBox="1"/>
          <p:nvPr/>
        </p:nvSpPr>
        <p:spPr>
          <a:xfrm>
            <a:off x="2463839" y="2850413"/>
            <a:ext cx="4189664" cy="653527"/>
          </a:xfrm>
          <a:prstGeom prst="rect">
            <a:avLst/>
          </a:prstGeom>
          <a:noFill/>
        </p:spPr>
        <p:txBody>
          <a:bodyPr wrap="square" rtlCol="0">
            <a:spAutoFit/>
          </a:bodyPr>
          <a:lstStyle/>
          <a:p>
            <a:pPr defTabSz="457200"/>
            <a:r>
              <a:rPr lang="en-GB" b="1" dirty="0">
                <a:solidFill>
                  <a:prstClr val="black"/>
                </a:solidFill>
                <a:latin typeface="Arial" panose="020B0604020202020204" pitchFamily="34" charset="0"/>
                <a:cs typeface="Arial" panose="020B0604020202020204" pitchFamily="34" charset="0"/>
              </a:rPr>
              <a:t>Turner</a:t>
            </a:r>
            <a:r>
              <a:rPr lang="en-GB" dirty="0">
                <a:solidFill>
                  <a:prstClr val="black"/>
                </a:solidFill>
                <a:latin typeface="Arial" panose="020B0604020202020204" pitchFamily="34" charset="0"/>
                <a:cs typeface="Arial" panose="020B0604020202020204" pitchFamily="34" charset="0"/>
              </a:rPr>
              <a:t> : short webbed neck , Low posterior hair line . </a:t>
            </a:r>
            <a:endParaRPr lang="aa-ET" dirty="0">
              <a:solidFill>
                <a:prstClr val="black"/>
              </a:solidFill>
            </a:endParaRPr>
          </a:p>
        </p:txBody>
      </p:sp>
      <p:sp>
        <p:nvSpPr>
          <p:cNvPr id="9" name="TextBox 8">
            <a:extLst>
              <a:ext uri="{FF2B5EF4-FFF2-40B4-BE49-F238E27FC236}">
                <a16:creationId xmlns:a16="http://schemas.microsoft.com/office/drawing/2014/main" id="{7FE97391-335C-F494-4E1F-7D320AE3443B}"/>
              </a:ext>
            </a:extLst>
          </p:cNvPr>
          <p:cNvSpPr txBox="1"/>
          <p:nvPr/>
        </p:nvSpPr>
        <p:spPr>
          <a:xfrm>
            <a:off x="6810766" y="5674457"/>
            <a:ext cx="3742267" cy="646331"/>
          </a:xfrm>
          <a:prstGeom prst="rect">
            <a:avLst/>
          </a:prstGeom>
          <a:noFill/>
        </p:spPr>
        <p:txBody>
          <a:bodyPr wrap="square" rtlCol="0">
            <a:spAutoFit/>
          </a:bodyPr>
          <a:lstStyle/>
          <a:p>
            <a:pPr defTabSz="457200"/>
            <a:r>
              <a:rPr lang="en-GB" b="1" dirty="0" err="1">
                <a:solidFill>
                  <a:prstClr val="black"/>
                </a:solidFill>
                <a:latin typeface="Arial" panose="020B0604020202020204" pitchFamily="34" charset="0"/>
                <a:cs typeface="Arial" panose="020B0604020202020204" pitchFamily="34" charset="0"/>
              </a:rPr>
              <a:t>Nonaan</a:t>
            </a:r>
            <a:r>
              <a:rPr lang="en-GB" b="1" dirty="0">
                <a:solidFill>
                  <a:prstClr val="black"/>
                </a:solidFill>
                <a:latin typeface="Arial" panose="020B0604020202020204" pitchFamily="34" charset="0"/>
                <a:cs typeface="Arial" panose="020B0604020202020204" pitchFamily="34" charset="0"/>
              </a:rPr>
              <a:t> syndrome</a:t>
            </a:r>
            <a:r>
              <a:rPr lang="en-GB" dirty="0">
                <a:solidFill>
                  <a:prstClr val="black"/>
                </a:solidFill>
                <a:latin typeface="Arial" panose="020B0604020202020204" pitchFamily="34" charset="0"/>
                <a:cs typeface="Arial" panose="020B0604020202020204" pitchFamily="34" charset="0"/>
              </a:rPr>
              <a:t>: short webbed neck , low set ears . </a:t>
            </a:r>
            <a:endParaRPr lang="aa-ET" dirty="0">
              <a:solidFill>
                <a:prstClr val="black"/>
              </a:solidFill>
            </a:endParaRPr>
          </a:p>
        </p:txBody>
      </p:sp>
      <p:sp>
        <p:nvSpPr>
          <p:cNvPr id="10" name="TextBox 9">
            <a:extLst>
              <a:ext uri="{FF2B5EF4-FFF2-40B4-BE49-F238E27FC236}">
                <a16:creationId xmlns:a16="http://schemas.microsoft.com/office/drawing/2014/main" id="{8938D233-A513-7692-7D66-77818A5382E4}"/>
              </a:ext>
            </a:extLst>
          </p:cNvPr>
          <p:cNvSpPr txBox="1"/>
          <p:nvPr/>
        </p:nvSpPr>
        <p:spPr>
          <a:xfrm>
            <a:off x="2457195" y="5686093"/>
            <a:ext cx="3115573" cy="646331"/>
          </a:xfrm>
          <a:prstGeom prst="rect">
            <a:avLst/>
          </a:prstGeom>
          <a:noFill/>
        </p:spPr>
        <p:txBody>
          <a:bodyPr wrap="square" rtlCol="0">
            <a:spAutoFit/>
          </a:bodyPr>
          <a:lstStyle/>
          <a:p>
            <a:pPr defTabSz="457200"/>
            <a:r>
              <a:rPr lang="en-US" b="1" dirty="0">
                <a:solidFill>
                  <a:prstClr val="black"/>
                </a:solidFill>
                <a:latin typeface="Arial" panose="020B0604020202020204" pitchFamily="34" charset="0"/>
                <a:cs typeface="Arial" panose="020B0604020202020204" pitchFamily="34" charset="0"/>
              </a:rPr>
              <a:t>osteogenesis </a:t>
            </a:r>
            <a:r>
              <a:rPr lang="en-US" b="1" dirty="0" err="1">
                <a:solidFill>
                  <a:prstClr val="black"/>
                </a:solidFill>
                <a:latin typeface="Arial" panose="020B0604020202020204" pitchFamily="34" charset="0"/>
                <a:cs typeface="Arial" panose="020B0604020202020204" pitchFamily="34" charset="0"/>
              </a:rPr>
              <a:t>imperfecta</a:t>
            </a:r>
            <a:r>
              <a:rPr lang="en-GB" dirty="0">
                <a:solidFill>
                  <a:prstClr val="black"/>
                </a:solidFill>
                <a:latin typeface="Arial" panose="020B0604020202020204" pitchFamily="34" charset="0"/>
                <a:cs typeface="Arial" panose="020B0604020202020204" pitchFamily="34" charset="0"/>
              </a:rPr>
              <a:t> : </a:t>
            </a:r>
            <a:r>
              <a:rPr lang="en-US" dirty="0">
                <a:solidFill>
                  <a:prstClr val="black"/>
                </a:solidFill>
                <a:latin typeface="Arial" panose="020B0604020202020204" pitchFamily="34" charset="0"/>
                <a:cs typeface="Arial" panose="020B0604020202020204" pitchFamily="34" charset="0"/>
              </a:rPr>
              <a:t>Blue </a:t>
            </a:r>
            <a:r>
              <a:rPr lang="en-US" dirty="0" err="1">
                <a:solidFill>
                  <a:prstClr val="black"/>
                </a:solidFill>
                <a:latin typeface="Arial" panose="020B0604020202020204" pitchFamily="34" charset="0"/>
                <a:cs typeface="Arial" panose="020B0604020202020204" pitchFamily="34" charset="0"/>
              </a:rPr>
              <a:t>scler</a:t>
            </a:r>
            <a:r>
              <a:rPr lang="en-GB" dirty="0">
                <a:solidFill>
                  <a:prstClr val="black"/>
                </a:solidFill>
                <a:latin typeface="Arial" panose="020B0604020202020204" pitchFamily="34" charset="0"/>
                <a:cs typeface="Arial" panose="020B0604020202020204" pitchFamily="34" charset="0"/>
              </a:rPr>
              <a:t>a </a:t>
            </a:r>
            <a:endParaRPr lang="aa-ET" dirty="0">
              <a:solidFill>
                <a:prstClr val="black"/>
              </a:solidFill>
            </a:endParaRPr>
          </a:p>
        </p:txBody>
      </p:sp>
      <p:sp>
        <p:nvSpPr>
          <p:cNvPr id="13" name="TextBox 12">
            <a:extLst>
              <a:ext uri="{FF2B5EF4-FFF2-40B4-BE49-F238E27FC236}">
                <a16:creationId xmlns:a16="http://schemas.microsoft.com/office/drawing/2014/main" id="{63DF3A8E-D8FF-C1B0-F246-075815A5858D}"/>
              </a:ext>
            </a:extLst>
          </p:cNvPr>
          <p:cNvSpPr txBox="1"/>
          <p:nvPr/>
        </p:nvSpPr>
        <p:spPr>
          <a:xfrm>
            <a:off x="2207126" y="139920"/>
            <a:ext cx="5014535" cy="553998"/>
          </a:xfrm>
          <a:prstGeom prst="rect">
            <a:avLst/>
          </a:prstGeom>
          <a:noFill/>
        </p:spPr>
        <p:txBody>
          <a:bodyPr wrap="square" rtlCol="0">
            <a:spAutoFit/>
          </a:bodyPr>
          <a:lstStyle/>
          <a:p>
            <a:pPr defTabSz="457200"/>
            <a:r>
              <a:rPr lang="en-GB" sz="3000" dirty="0">
                <a:solidFill>
                  <a:prstClr val="black"/>
                </a:solidFill>
                <a:latin typeface="Arial" panose="020B0604020202020204" pitchFamily="34" charset="0"/>
                <a:cs typeface="Arial" panose="020B0604020202020204" pitchFamily="34" charset="0"/>
              </a:rPr>
              <a:t>Head and neck examination</a:t>
            </a:r>
            <a:r>
              <a:rPr lang="en-GB" sz="3000" dirty="0">
                <a:solidFill>
                  <a:srgbClr val="8C8D86">
                    <a:lumMod val="75000"/>
                  </a:srgbClr>
                </a:solidFill>
                <a:latin typeface="Arial" panose="020B0604020202020204" pitchFamily="34" charset="0"/>
                <a:cs typeface="Arial" panose="020B0604020202020204" pitchFamily="34" charset="0"/>
              </a:rPr>
              <a:t> </a:t>
            </a:r>
            <a:endParaRPr lang="aa-ET" sz="3000" dirty="0">
              <a:solidFill>
                <a:srgbClr val="8C8D86">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5782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1">
            <a:extLst>
              <a:ext uri="{FF2B5EF4-FFF2-40B4-BE49-F238E27FC236}">
                <a16:creationId xmlns:a16="http://schemas.microsoft.com/office/drawing/2014/main" id="{07607685-62ED-4870-8FF3-6BF3A7B0E927}"/>
              </a:ext>
            </a:extLst>
          </p:cNvPr>
          <p:cNvSpPr/>
          <p:nvPr/>
        </p:nvSpPr>
        <p:spPr>
          <a:xfrm>
            <a:off x="2026233" y="726366"/>
            <a:ext cx="5335370" cy="2523768"/>
          </a:xfrm>
          <a:prstGeom prst="rect">
            <a:avLst/>
          </a:prstGeom>
        </p:spPr>
        <p:txBody>
          <a:bodyPr wrap="square">
            <a:spAutoFit/>
          </a:bodyPr>
          <a:lstStyle/>
          <a:p>
            <a:pPr rtl="1" fontAlgn="base">
              <a:spcBef>
                <a:spcPct val="0"/>
              </a:spcBef>
              <a:spcAft>
                <a:spcPct val="0"/>
              </a:spcAft>
              <a:defRPr/>
            </a:pPr>
            <a:r>
              <a:rPr lang="en-US" sz="3200" dirty="0">
                <a:solidFill>
                  <a:prstClr val="black"/>
                </a:solidFill>
                <a:latin typeface="Arial" panose="020B0604020202020204" pitchFamily="34" charset="0"/>
                <a:cs typeface="Arial" panose="020B0604020202020204" pitchFamily="34" charset="0"/>
              </a:rPr>
              <a:t>chest and abdomen</a:t>
            </a:r>
          </a:p>
          <a:p>
            <a:pPr rtl="1" fontAlgn="base">
              <a:spcBef>
                <a:spcPct val="0"/>
              </a:spcBef>
              <a:spcAft>
                <a:spcPct val="0"/>
              </a:spcAft>
              <a:defRPr/>
            </a:pPr>
            <a:endParaRPr lang="en-US" dirty="0">
              <a:solidFill>
                <a:prstClr val="black"/>
              </a:solidFill>
              <a:latin typeface="Arial" panose="020B0604020202020204" pitchFamily="34" charset="0"/>
              <a:cs typeface="Arial" panose="020B0604020202020204" pitchFamily="34" charset="0"/>
            </a:endParaRPr>
          </a:p>
          <a:p>
            <a:pPr rtl="1" fontAlgn="base">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Rosary beads….. Rickets.</a:t>
            </a:r>
          </a:p>
          <a:p>
            <a:pPr rtl="1" fontAlgn="base">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Wide spaced nipple….. Turner</a:t>
            </a:r>
          </a:p>
          <a:p>
            <a:pPr rtl="1" fontAlgn="base">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Distended abdomen…. </a:t>
            </a:r>
            <a:r>
              <a:rPr lang="en-US" dirty="0" err="1">
                <a:solidFill>
                  <a:prstClr val="black"/>
                </a:solidFill>
                <a:latin typeface="Arial" panose="020B0604020202020204" pitchFamily="34" charset="0"/>
                <a:cs typeface="Arial" panose="020B0604020202020204" pitchFamily="34" charset="0"/>
              </a:rPr>
              <a:t>Coeliac</a:t>
            </a:r>
            <a:r>
              <a:rPr lang="en-US"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r>
              <a:rPr lang="en-US" dirty="0" err="1">
                <a:solidFill>
                  <a:prstClr val="black"/>
                </a:solidFill>
                <a:latin typeface="Arial" panose="020B0604020202020204" pitchFamily="34" charset="0"/>
                <a:cs typeface="Arial" panose="020B0604020202020204" pitchFamily="34" charset="0"/>
              </a:rPr>
              <a:t>Hepatosplenomegaly</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thalassemia</a:t>
            </a:r>
            <a:r>
              <a:rPr lang="en-US" dirty="0">
                <a:solidFill>
                  <a:prstClr val="black"/>
                </a:solidFill>
                <a:latin typeface="Arial" panose="020B0604020202020204" pitchFamily="34" charset="0"/>
                <a:cs typeface="Arial" panose="020B0604020202020204" pitchFamily="34" charset="0"/>
              </a:rPr>
              <a:t>.</a:t>
            </a:r>
          </a:p>
          <a:p>
            <a:pPr rtl="1" fontAlgn="base">
              <a:spcBef>
                <a:spcPct val="0"/>
              </a:spcBef>
              <a:spcAft>
                <a:spcPct val="0"/>
              </a:spcAft>
              <a:defRPr/>
            </a:pPr>
            <a:r>
              <a:rPr lang="en-US" dirty="0" err="1">
                <a:solidFill>
                  <a:prstClr val="black"/>
                </a:solidFill>
                <a:latin typeface="Arial" panose="020B0604020202020204" pitchFamily="34" charset="0"/>
                <a:cs typeface="Arial" panose="020B0604020202020204" pitchFamily="34" charset="0"/>
              </a:rPr>
              <a:t>Stria</a:t>
            </a:r>
            <a:r>
              <a:rPr lang="en-US" dirty="0">
                <a:solidFill>
                  <a:prstClr val="black"/>
                </a:solidFill>
                <a:latin typeface="Arial" panose="020B0604020202020204" pitchFamily="34" charset="0"/>
                <a:cs typeface="Arial" panose="020B0604020202020204" pitchFamily="34" charset="0"/>
              </a:rPr>
              <a:t>……. Cushing syndrome.</a:t>
            </a:r>
            <a:endParaRPr lang="ar-JO" dirty="0">
              <a:solidFill>
                <a:prstClr val="black"/>
              </a:solidFill>
              <a:latin typeface="Arial" panose="020B0604020202020204" pitchFamily="34" charset="0"/>
              <a:cs typeface="Arial" panose="020B0604020202020204" pitchFamily="34" charset="0"/>
            </a:endParaRPr>
          </a:p>
        </p:txBody>
      </p:sp>
      <p:pic>
        <p:nvPicPr>
          <p:cNvPr id="5" name="Picture 4" descr="37065.imgcache.jpg"/>
          <p:cNvPicPr>
            <a:picLocks noChangeAspect="1"/>
          </p:cNvPicPr>
          <p:nvPr/>
        </p:nvPicPr>
        <p:blipFill>
          <a:blip r:embed="rId2" cstate="print"/>
          <a:stretch>
            <a:fillRect/>
          </a:stretch>
        </p:blipFill>
        <p:spPr>
          <a:xfrm>
            <a:off x="8209397" y="726366"/>
            <a:ext cx="2141773" cy="2815428"/>
          </a:xfrm>
          <a:prstGeom prst="rect">
            <a:avLst/>
          </a:prstGeom>
        </p:spPr>
      </p:pic>
      <p:sp>
        <p:nvSpPr>
          <p:cNvPr id="3" name="مستطيل 1">
            <a:extLst>
              <a:ext uri="{FF2B5EF4-FFF2-40B4-BE49-F238E27FC236}">
                <a16:creationId xmlns:a16="http://schemas.microsoft.com/office/drawing/2014/main" id="{7E756056-4233-EB3F-0506-7D75D48F9C0F}"/>
              </a:ext>
            </a:extLst>
          </p:cNvPr>
          <p:cNvSpPr/>
          <p:nvPr/>
        </p:nvSpPr>
        <p:spPr>
          <a:xfrm>
            <a:off x="2173713" y="4093230"/>
            <a:ext cx="3810000" cy="1138773"/>
          </a:xfrm>
          <a:prstGeom prst="rect">
            <a:avLst/>
          </a:prstGeom>
        </p:spPr>
        <p:txBody>
          <a:bodyPr wrap="square">
            <a:spAutoFit/>
          </a:bodyPr>
          <a:lstStyle/>
          <a:p>
            <a:pPr rtl="1" fontAlgn="base">
              <a:spcBef>
                <a:spcPct val="0"/>
              </a:spcBef>
              <a:spcAft>
                <a:spcPct val="0"/>
              </a:spcAft>
              <a:defRPr/>
            </a:pPr>
            <a:r>
              <a:rPr lang="en-US" sz="3200" dirty="0">
                <a:solidFill>
                  <a:prstClr val="black"/>
                </a:solidFill>
                <a:latin typeface="Arial" panose="020B0604020202020204" pitchFamily="34" charset="0"/>
                <a:cs typeface="Arial" panose="020B0604020202020204" pitchFamily="34" charset="0"/>
              </a:rPr>
              <a:t>lower limbs</a:t>
            </a:r>
          </a:p>
          <a:p>
            <a:pPr rtl="1" fontAlgn="base">
              <a:spcBef>
                <a:spcPct val="0"/>
              </a:spcBef>
              <a:spcAft>
                <a:spcPct val="0"/>
              </a:spcAft>
              <a:defRPr/>
            </a:pPr>
            <a:endParaRPr lang="en-US" dirty="0">
              <a:solidFill>
                <a:prstClr val="black"/>
              </a:solidFill>
              <a:latin typeface="Arial" panose="020B0604020202020204" pitchFamily="34" charset="0"/>
              <a:cs typeface="Arial" panose="020B0604020202020204" pitchFamily="34" charset="0"/>
            </a:endParaRPr>
          </a:p>
          <a:p>
            <a:pPr rtl="1" fontAlgn="base">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Bow legs and other signs of rickets</a:t>
            </a:r>
            <a:endParaRPr lang="ar-JO" dirty="0">
              <a:solidFill>
                <a:prstClr val="black"/>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54F8CAA2-5286-A345-EED3-E8A4732FFB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77" r="6563" b="5822"/>
          <a:stretch/>
        </p:blipFill>
        <p:spPr bwMode="auto">
          <a:xfrm>
            <a:off x="6782305" y="3961303"/>
            <a:ext cx="3379479" cy="254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6256006-9A58-8E7C-854A-A98282B89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935" y="726367"/>
            <a:ext cx="1943510" cy="2819197"/>
          </a:xfrm>
          <a:prstGeom prst="rect">
            <a:avLst/>
          </a:prstGeom>
        </p:spPr>
      </p:pic>
    </p:spTree>
    <p:extLst>
      <p:ext uri="{BB962C8B-B14F-4D97-AF65-F5344CB8AC3E}">
        <p14:creationId xmlns:p14="http://schemas.microsoft.com/office/powerpoint/2010/main" val="36719182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16C1-3046-E050-66E2-0C53BA55CF24}"/>
              </a:ext>
            </a:extLst>
          </p:cNvPr>
          <p:cNvSpPr>
            <a:spLocks noGrp="1"/>
          </p:cNvSpPr>
          <p:nvPr>
            <p:ph type="title"/>
          </p:nvPr>
        </p:nvSpPr>
        <p:spPr/>
        <p:txBody>
          <a:bodyPr/>
          <a:lstStyle/>
          <a:p>
            <a:r>
              <a:rPr lang="en-GB" dirty="0"/>
              <a:t>investigation</a:t>
            </a:r>
          </a:p>
        </p:txBody>
      </p:sp>
      <p:sp>
        <p:nvSpPr>
          <p:cNvPr id="3" name="Content Placeholder 2">
            <a:extLst>
              <a:ext uri="{FF2B5EF4-FFF2-40B4-BE49-F238E27FC236}">
                <a16:creationId xmlns:a16="http://schemas.microsoft.com/office/drawing/2014/main" id="{B83F4FA7-D383-08A4-9264-9C2A3E836CF0}"/>
              </a:ext>
            </a:extLst>
          </p:cNvPr>
          <p:cNvSpPr>
            <a:spLocks noGrp="1"/>
          </p:cNvSpPr>
          <p:nvPr>
            <p:ph idx="1"/>
          </p:nvPr>
        </p:nvSpPr>
        <p:spPr/>
        <p:txBody>
          <a:bodyPr>
            <a:normAutofit fontScale="92500" lnSpcReduction="20000"/>
          </a:bodyPr>
          <a:lstStyle/>
          <a:p>
            <a:pPr algn="l"/>
            <a:r>
              <a:rPr lang="en-GB" b="1" i="0" dirty="0">
                <a:solidFill>
                  <a:srgbClr val="1A1C1C"/>
                </a:solidFill>
                <a:effectLst/>
                <a:latin typeface="Lato" panose="020F0502020204030203" pitchFamily="34" charset="0"/>
              </a:rPr>
              <a:t>Level 1 (essential-investigations) : </a:t>
            </a:r>
          </a:p>
          <a:p>
            <a:pPr algn="l"/>
            <a:r>
              <a:rPr lang="en-GB" b="1" i="0" dirty="0">
                <a:solidFill>
                  <a:srgbClr val="1A1C1C"/>
                </a:solidFill>
                <a:effectLst/>
                <a:latin typeface="Lato" panose="020F0502020204030203" pitchFamily="34" charset="0"/>
              </a:rPr>
              <a:t>1. CBC with ESR &amp;CRP</a:t>
            </a:r>
          </a:p>
          <a:p>
            <a:pPr algn="l"/>
            <a:r>
              <a:rPr lang="en-GB" b="1" i="0" dirty="0">
                <a:solidFill>
                  <a:srgbClr val="1A1C1C"/>
                </a:solidFill>
                <a:effectLst/>
                <a:latin typeface="Lato" panose="020F0502020204030203" pitchFamily="34" charset="0"/>
              </a:rPr>
              <a:t>2. BONE AGE : </a:t>
            </a:r>
            <a:r>
              <a:rPr lang="en-GB" i="0" dirty="0">
                <a:solidFill>
                  <a:srgbClr val="1A1C1C"/>
                </a:solidFill>
                <a:effectLst/>
                <a:latin typeface="Lato" panose="020F0502020204030203" pitchFamily="34" charset="0"/>
              </a:rPr>
              <a:t>The most widely used system is the </a:t>
            </a:r>
            <a:r>
              <a:rPr lang="en-GB" i="0" dirty="0" err="1">
                <a:solidFill>
                  <a:srgbClr val="1A1C1C"/>
                </a:solidFill>
                <a:effectLst/>
                <a:latin typeface="Lato" panose="020F0502020204030203" pitchFamily="34" charset="0"/>
              </a:rPr>
              <a:t>Greulish-pyle</a:t>
            </a:r>
            <a:r>
              <a:rPr lang="en-GB" i="0" dirty="0">
                <a:solidFill>
                  <a:srgbClr val="1A1C1C"/>
                </a:solidFill>
                <a:effectLst/>
                <a:latin typeface="Lato" panose="020F0502020204030203" pitchFamily="34" charset="0"/>
              </a:rPr>
              <a:t> Atlas method (</a:t>
            </a:r>
            <a:r>
              <a:rPr lang="en-GB" b="1" i="0" dirty="0">
                <a:solidFill>
                  <a:srgbClr val="1A1C1C"/>
                </a:solidFill>
                <a:effectLst/>
                <a:latin typeface="Lato" panose="020F0502020204030203" pitchFamily="34" charset="0"/>
              </a:rPr>
              <a:t>GP method</a:t>
            </a:r>
            <a:r>
              <a:rPr lang="en-GB" i="0" dirty="0">
                <a:solidFill>
                  <a:srgbClr val="1A1C1C"/>
                </a:solidFill>
                <a:effectLst/>
                <a:latin typeface="Lato" panose="020F0502020204030203" pitchFamily="34" charset="0"/>
              </a:rPr>
              <a:t>) in which a left-hand is compared by means of a sequence of radiographs grouped in the atlas according to age &amp; gender</a:t>
            </a:r>
          </a:p>
          <a:p>
            <a:pPr algn="l"/>
            <a:r>
              <a:rPr lang="en-GB" b="1" i="0" dirty="0">
                <a:solidFill>
                  <a:srgbClr val="1A1C1C"/>
                </a:solidFill>
                <a:effectLst/>
                <a:latin typeface="Lato" panose="020F0502020204030203" pitchFamily="34" charset="0"/>
              </a:rPr>
              <a:t>3. Urinalysis (Microscopy, pH, Osmolality)</a:t>
            </a:r>
            <a:r>
              <a:rPr lang="en-US" b="0" i="0" dirty="0">
                <a:solidFill>
                  <a:srgbClr val="6B9F25"/>
                </a:solidFill>
                <a:effectLst/>
                <a:latin typeface="Lato" panose="020F0502020204030203" pitchFamily="34" charset="0"/>
                <a:hlinkClick r:id="rId2">
                  <a:extLst>
                    <a:ext uri="{A12FA001-AC4F-418D-AE19-62706E023703}">
                      <ahyp:hlinkClr xmlns:ahyp="http://schemas.microsoft.com/office/drawing/2018/hyperlinkcolor" val="tx"/>
                    </a:ext>
                  </a:extLst>
                </a:hlinkClick>
              </a:rPr>
              <a:t> </a:t>
            </a:r>
            <a:r>
              <a:rPr lang="en-GB" b="0" i="0" dirty="0">
                <a:effectLst/>
                <a:latin typeface="Lato" panose="020F0502020204030203" pitchFamily="34" charset="0"/>
                <a:hlinkClick r:id="rId2">
                  <a:extLst>
                    <a:ext uri="{A12FA001-AC4F-418D-AE19-62706E023703}">
                      <ahyp:hlinkClr xmlns:ahyp="http://schemas.microsoft.com/office/drawing/2018/hyperlinkcolor" val="tx"/>
                    </a:ext>
                  </a:extLst>
                </a:hlinkClick>
              </a:rPr>
              <a:t>and</a:t>
            </a:r>
            <a:r>
              <a:rPr lang="en-GB" b="0" i="0" u="sng" dirty="0">
                <a:solidFill>
                  <a:srgbClr val="6B9F25"/>
                </a:solidFill>
                <a:effectLst/>
                <a:latin typeface="Lato" panose="020F0502020204030203" pitchFamily="34" charset="0"/>
                <a:hlinkClick r:id="rId2">
                  <a:extLst>
                    <a:ext uri="{A12FA001-AC4F-418D-AE19-62706E023703}">
                      <ahyp:hlinkClr xmlns:ahyp="http://schemas.microsoft.com/office/drawing/2018/hyperlinkcolor" val="tx"/>
                    </a:ext>
                  </a:extLst>
                </a:hlinkClick>
              </a:rPr>
              <a:t> </a:t>
            </a:r>
            <a:r>
              <a:rPr lang="en-US" b="0" i="0" u="sng" dirty="0">
                <a:effectLst/>
                <a:latin typeface="Lato" panose="020F0502020204030203" pitchFamily="34" charset="0"/>
                <a:hlinkClick r:id="rId2">
                  <a:extLst>
                    <a:ext uri="{A12FA001-AC4F-418D-AE19-62706E023703}">
                      <ahyp:hlinkClr xmlns:ahyp="http://schemas.microsoft.com/office/drawing/2018/hyperlinkcolor" val="tx"/>
                    </a:ext>
                  </a:extLst>
                </a:hlinkClick>
              </a:rPr>
              <a:t>Renal function tests</a:t>
            </a:r>
            <a:r>
              <a:rPr lang="en-US" b="0" i="0" u="sng" dirty="0">
                <a:effectLst/>
                <a:latin typeface="Lato" panose="020F0502020204030203" pitchFamily="34" charset="0"/>
              </a:rPr>
              <a:t>  (in case of </a:t>
            </a:r>
            <a:r>
              <a:rPr lang="en-US" b="0" i="0" u="sng" dirty="0">
                <a:effectLst/>
                <a:latin typeface="Lato" panose="020F0502020204030203" pitchFamily="34" charset="0"/>
                <a:hlinkClick r:id="rId3">
                  <a:extLst>
                    <a:ext uri="{A12FA001-AC4F-418D-AE19-62706E023703}">
                      <ahyp:hlinkClr xmlns:ahyp="http://schemas.microsoft.com/office/drawing/2018/hyperlinkcolor" val="tx"/>
                    </a:ext>
                  </a:extLst>
                </a:hlinkClick>
              </a:rPr>
              <a:t>CKD</a:t>
            </a:r>
            <a:r>
              <a:rPr lang="en-US" b="0" i="0" u="sng" dirty="0">
                <a:effectLst/>
                <a:latin typeface="Lato" panose="020F0502020204030203" pitchFamily="34" charset="0"/>
              </a:rPr>
              <a:t> and associated </a:t>
            </a:r>
            <a:r>
              <a:rPr lang="en-US" b="0" i="0" dirty="0">
                <a:effectLst/>
                <a:latin typeface="Lato" panose="020F0502020204030203" pitchFamily="34" charset="0"/>
                <a:hlinkClick r:id="rId4">
                  <a:extLst>
                    <a:ext uri="{A12FA001-AC4F-418D-AE19-62706E023703}">
                      <ahyp:hlinkClr xmlns:ahyp="http://schemas.microsoft.com/office/drawing/2018/hyperlinkcolor" val="tx"/>
                    </a:ext>
                  </a:extLst>
                </a:hlinkClick>
              </a:rPr>
              <a:t>renal</a:t>
            </a:r>
            <a:r>
              <a:rPr lang="en-US" b="0" i="0" u="sng" dirty="0">
                <a:solidFill>
                  <a:srgbClr val="6B9F25"/>
                </a:solidFill>
                <a:effectLst/>
                <a:latin typeface="Lato" panose="020F0502020204030203" pitchFamily="34" charset="0"/>
                <a:hlinkClick r:id="rId4">
                  <a:extLst>
                    <a:ext uri="{A12FA001-AC4F-418D-AE19-62706E023703}">
                      <ahyp:hlinkClr xmlns:ahyp="http://schemas.microsoft.com/office/drawing/2018/hyperlinkcolor" val="tx"/>
                    </a:ext>
                  </a:extLst>
                </a:hlinkClick>
              </a:rPr>
              <a:t> </a:t>
            </a:r>
            <a:r>
              <a:rPr lang="en-US" b="0" i="0" u="sng" dirty="0" err="1">
                <a:effectLst/>
                <a:latin typeface="Lato" panose="020F0502020204030203" pitchFamily="34" charset="0"/>
                <a:hlinkClick r:id="rId4">
                  <a:extLst>
                    <a:ext uri="{A12FA001-AC4F-418D-AE19-62706E023703}">
                      <ahyp:hlinkClr xmlns:ahyp="http://schemas.microsoft.com/office/drawing/2018/hyperlinkcolor" val="tx"/>
                    </a:ext>
                  </a:extLst>
                </a:hlinkClick>
              </a:rPr>
              <a:t>osteodystrophy</a:t>
            </a:r>
            <a:r>
              <a:rPr lang="en-US" b="0" i="0" u="sng" dirty="0">
                <a:effectLst/>
                <a:latin typeface="Lato" panose="020F0502020204030203" pitchFamily="34" charset="0"/>
              </a:rPr>
              <a:t>)</a:t>
            </a:r>
            <a:endParaRPr lang="en-GB" b="1" i="0" u="sng" dirty="0">
              <a:effectLst/>
              <a:latin typeface="Lato" panose="020F0502020204030203" pitchFamily="34" charset="0"/>
            </a:endParaRPr>
          </a:p>
          <a:p>
            <a:pPr algn="l"/>
            <a:r>
              <a:rPr lang="en-GB" b="1" i="0" dirty="0">
                <a:solidFill>
                  <a:srgbClr val="1A1C1C"/>
                </a:solidFill>
                <a:effectLst/>
                <a:latin typeface="Lato" panose="020F0502020204030203" pitchFamily="34" charset="0"/>
              </a:rPr>
              <a:t>4. T4/ TSH . For hypothyroidism </a:t>
            </a:r>
          </a:p>
          <a:p>
            <a:pPr algn="l"/>
            <a:r>
              <a:rPr lang="en-GB" b="1" i="0" dirty="0">
                <a:solidFill>
                  <a:srgbClr val="1A1C1C"/>
                </a:solidFill>
                <a:effectLst/>
                <a:latin typeface="Lato" panose="020F0502020204030203" pitchFamily="34" charset="0"/>
              </a:rPr>
              <a:t>5. Celiac screening (</a:t>
            </a:r>
            <a:r>
              <a:rPr lang="en-GB" i="0" dirty="0">
                <a:solidFill>
                  <a:srgbClr val="1A1C1C"/>
                </a:solidFill>
                <a:effectLst/>
                <a:latin typeface="Lato" panose="020F0502020204030203" pitchFamily="34" charset="0"/>
              </a:rPr>
              <a:t>anti- </a:t>
            </a:r>
            <a:r>
              <a:rPr lang="en-GB" i="0" dirty="0" err="1">
                <a:solidFill>
                  <a:srgbClr val="1A1C1C"/>
                </a:solidFill>
                <a:effectLst/>
                <a:latin typeface="Lato" panose="020F0502020204030203" pitchFamily="34" charset="0"/>
              </a:rPr>
              <a:t>endomysial</a:t>
            </a:r>
            <a:r>
              <a:rPr lang="en-GB" i="0" dirty="0">
                <a:solidFill>
                  <a:srgbClr val="1A1C1C"/>
                </a:solidFill>
                <a:effectLst/>
                <a:latin typeface="Lato" panose="020F0502020204030203" pitchFamily="34" charset="0"/>
              </a:rPr>
              <a:t> or anti- tissue </a:t>
            </a:r>
            <a:r>
              <a:rPr lang="en-GB" i="0" dirty="0" err="1">
                <a:solidFill>
                  <a:srgbClr val="1A1C1C"/>
                </a:solidFill>
                <a:effectLst/>
                <a:latin typeface="Lato" panose="020F0502020204030203" pitchFamily="34" charset="0"/>
              </a:rPr>
              <a:t>transglutaminase</a:t>
            </a:r>
            <a:r>
              <a:rPr lang="en-GB" i="0" dirty="0">
                <a:solidFill>
                  <a:srgbClr val="1A1C1C"/>
                </a:solidFill>
                <a:effectLst/>
                <a:latin typeface="Lato" panose="020F0502020204030203" pitchFamily="34" charset="0"/>
              </a:rPr>
              <a:t> antibodies)Duodenal biopsy, if malabsorption was suspected)</a:t>
            </a:r>
          </a:p>
          <a:p>
            <a:pPr algn="l"/>
            <a:r>
              <a:rPr lang="en-GB" b="1" i="0" dirty="0">
                <a:solidFill>
                  <a:srgbClr val="1A1C1C"/>
                </a:solidFill>
                <a:effectLst/>
                <a:latin typeface="Lato" panose="020F0502020204030203" pitchFamily="34" charset="0"/>
              </a:rPr>
              <a:t>6. LFT (chronic diseases)</a:t>
            </a:r>
          </a:p>
          <a:p>
            <a:pPr algn="l"/>
            <a:endParaRPr lang="en-US" b="1" i="0" dirty="0">
              <a:solidFill>
                <a:srgbClr val="1A1C1C"/>
              </a:solidFill>
              <a:effectLst/>
              <a:latin typeface="Lato" panose="020F0502020204030203" pitchFamily="34" charset="0"/>
            </a:endParaRPr>
          </a:p>
          <a:p>
            <a:pPr algn="l">
              <a:buFont typeface="Arial" panose="020B0604020202020204" pitchFamily="34" charset="0"/>
              <a:buChar char="•"/>
            </a:pPr>
            <a:endParaRPr lang="en-US" b="0" i="0" dirty="0">
              <a:solidFill>
                <a:srgbClr val="1A1C1C"/>
              </a:solidFill>
              <a:effectLst/>
              <a:latin typeface="Lato" panose="020F0502020204030203" pitchFamily="34" charset="0"/>
            </a:endParaRPr>
          </a:p>
          <a:p>
            <a:pPr algn="l">
              <a:buFont typeface="Arial" panose="020B0604020202020204" pitchFamily="34" charset="0"/>
              <a:buChar char="•"/>
            </a:pPr>
            <a:endParaRPr lang="en-US" b="0" i="0" dirty="0">
              <a:solidFill>
                <a:srgbClr val="1A1C1C"/>
              </a:solidFill>
              <a:effectLst/>
              <a:latin typeface="Lato" panose="020F0502020204030203" pitchFamily="34" charset="0"/>
            </a:endParaRPr>
          </a:p>
          <a:p>
            <a:pPr algn="l">
              <a:buFont typeface="Arial" panose="020B0604020202020204" pitchFamily="34" charset="0"/>
              <a:buChar char="•"/>
            </a:pPr>
            <a:endParaRPr lang="en-US" b="0" i="0" dirty="0">
              <a:solidFill>
                <a:srgbClr val="1A1C1C"/>
              </a:solidFill>
              <a:effectLst/>
              <a:latin typeface="Lato" panose="020F0502020204030203" pitchFamily="34" charset="0"/>
            </a:endParaRPr>
          </a:p>
          <a:p>
            <a:pPr algn="l">
              <a:buFont typeface="Arial" panose="020B0604020202020204" pitchFamily="34" charset="0"/>
              <a:buChar char="•"/>
            </a:pPr>
            <a:endParaRPr lang="en-US" b="0" i="0" dirty="0">
              <a:solidFill>
                <a:srgbClr val="1A1C1C"/>
              </a:solidFill>
              <a:effectLst/>
              <a:latin typeface="Lato" panose="020F0502020204030203" pitchFamily="34" charset="0"/>
            </a:endParaRPr>
          </a:p>
          <a:p>
            <a:pPr algn="l">
              <a:buFont typeface="Arial" panose="020B0604020202020204" pitchFamily="34" charset="0"/>
              <a:buChar char="•"/>
            </a:pPr>
            <a:endParaRPr lang="en-US" b="0" i="0" dirty="0">
              <a:solidFill>
                <a:srgbClr val="1A1C1C"/>
              </a:solidFill>
              <a:effectLst/>
              <a:latin typeface="Lato" panose="020F0502020204030203" pitchFamily="34" charset="0"/>
            </a:endParaRPr>
          </a:p>
          <a:p>
            <a:endParaRPr lang="en-GB" dirty="0"/>
          </a:p>
        </p:txBody>
      </p:sp>
    </p:spTree>
    <p:extLst>
      <p:ext uri="{BB962C8B-B14F-4D97-AF65-F5344CB8AC3E}">
        <p14:creationId xmlns:p14="http://schemas.microsoft.com/office/powerpoint/2010/main" val="1873912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152D15-78D5-05E1-870C-F735060BB52D}"/>
              </a:ext>
            </a:extLst>
          </p:cNvPr>
          <p:cNvSpPr>
            <a:spLocks noGrp="1"/>
          </p:cNvSpPr>
          <p:nvPr>
            <p:ph idx="1"/>
          </p:nvPr>
        </p:nvSpPr>
        <p:spPr>
          <a:xfrm>
            <a:off x="842910" y="550159"/>
            <a:ext cx="10123449" cy="5981352"/>
          </a:xfrm>
        </p:spPr>
        <p:txBody>
          <a:bodyPr>
            <a:normAutofit fontScale="70000" lnSpcReduction="20000"/>
          </a:bodyPr>
          <a:lstStyle/>
          <a:p>
            <a:pPr marL="0" indent="0">
              <a:spcBef>
                <a:spcPts val="1000"/>
              </a:spcBef>
              <a:spcAft>
                <a:spcPts val="1000"/>
              </a:spcAft>
              <a:buNone/>
            </a:pPr>
            <a:br>
              <a:rPr lang="en-US" sz="2900" dirty="0"/>
            </a:br>
            <a:r>
              <a:rPr lang="en-US" sz="3400" b="1" u="sng" dirty="0">
                <a:solidFill>
                  <a:srgbClr val="1A1C1C"/>
                </a:solidFill>
                <a:latin typeface="Arial" panose="020B0604020202020204" pitchFamily="34" charset="0"/>
              </a:rPr>
              <a:t>2- Weight-for-age measurement : </a:t>
            </a:r>
          </a:p>
          <a:p>
            <a:pPr marL="0" indent="0">
              <a:spcBef>
                <a:spcPts val="1000"/>
              </a:spcBef>
              <a:spcAft>
                <a:spcPts val="1000"/>
              </a:spcAft>
              <a:buNone/>
            </a:pPr>
            <a:endParaRPr lang="en-US" sz="3400" u="sng" dirty="0"/>
          </a:p>
          <a:p>
            <a:pPr>
              <a:spcBef>
                <a:spcPts val="1000"/>
              </a:spcBef>
              <a:spcAft>
                <a:spcPts val="1000"/>
              </a:spcAft>
            </a:pPr>
            <a:r>
              <a:rPr lang="en-GB" sz="2300" dirty="0">
                <a:solidFill>
                  <a:srgbClr val="1A1C1C"/>
                </a:solidFill>
                <a:latin typeface="Arial" panose="020B0604020202020204" pitchFamily="34" charset="0"/>
              </a:rPr>
              <a:t>Normal birth</a:t>
            </a:r>
            <a:r>
              <a:rPr lang="en-US" sz="2300" dirty="0">
                <a:solidFill>
                  <a:srgbClr val="1A1C1C"/>
                </a:solidFill>
                <a:latin typeface="Arial" panose="020B0604020202020204" pitchFamily="34" charset="0"/>
              </a:rPr>
              <a:t> weight</a:t>
            </a:r>
            <a:r>
              <a:rPr lang="en-GB" sz="2300" dirty="0">
                <a:solidFill>
                  <a:srgbClr val="1A1C1C"/>
                </a:solidFill>
                <a:latin typeface="Arial" panose="020B0604020202020204" pitchFamily="34" charset="0"/>
              </a:rPr>
              <a:t>: 2.4-4.2 kg ,</a:t>
            </a:r>
            <a:r>
              <a:rPr lang="en-US" sz="2300" dirty="0">
                <a:solidFill>
                  <a:srgbClr val="1A1C1C"/>
                </a:solidFill>
                <a:latin typeface="Arial" panose="020B0604020202020204" pitchFamily="34" charset="0"/>
              </a:rPr>
              <a:t> doubles by 4 months, triples by 1 year, and quadruples by 2 years of age.</a:t>
            </a:r>
            <a:endParaRPr lang="en-US" sz="2300" dirty="0"/>
          </a:p>
          <a:p>
            <a:pPr>
              <a:spcBef>
                <a:spcPts val="1000"/>
              </a:spcBef>
              <a:spcAft>
                <a:spcPts val="1000"/>
              </a:spcAft>
            </a:pPr>
            <a:r>
              <a:rPr lang="en-US" sz="2300" dirty="0">
                <a:solidFill>
                  <a:srgbClr val="1A1C1C"/>
                </a:solidFill>
                <a:latin typeface="Arial" panose="020B0604020202020204" pitchFamily="34" charset="0"/>
              </a:rPr>
              <a:t>&lt; 2 SDs below the mean: failure to thrive.</a:t>
            </a:r>
            <a:endParaRPr lang="en-US" sz="2300" dirty="0"/>
          </a:p>
          <a:p>
            <a:pPr marL="0" indent="0">
              <a:spcBef>
                <a:spcPts val="1000"/>
              </a:spcBef>
              <a:spcAft>
                <a:spcPts val="1000"/>
              </a:spcAft>
              <a:buNone/>
            </a:pPr>
            <a:br>
              <a:rPr lang="en-US" sz="3400" u="sng" dirty="0"/>
            </a:br>
            <a:r>
              <a:rPr lang="en-US" sz="3400" b="1" u="sng" dirty="0">
                <a:solidFill>
                  <a:srgbClr val="1A1C1C"/>
                </a:solidFill>
                <a:latin typeface="Arial" panose="020B0604020202020204" pitchFamily="34" charset="0"/>
              </a:rPr>
              <a:t>3- Head circumference-for-age : </a:t>
            </a:r>
          </a:p>
          <a:p>
            <a:pPr marL="0" indent="0">
              <a:spcBef>
                <a:spcPts val="1000"/>
              </a:spcBef>
              <a:spcAft>
                <a:spcPts val="1000"/>
              </a:spcAft>
              <a:buNone/>
            </a:pPr>
            <a:endParaRPr lang="en-US" sz="3400" u="sng" dirty="0"/>
          </a:p>
          <a:p>
            <a:pPr>
              <a:spcBef>
                <a:spcPts val="1000"/>
              </a:spcBef>
              <a:spcAft>
                <a:spcPts val="1000"/>
              </a:spcAft>
            </a:pPr>
            <a:r>
              <a:rPr lang="en-US" sz="2300" dirty="0">
                <a:solidFill>
                  <a:srgbClr val="1A1C1C"/>
                </a:solidFill>
                <a:latin typeface="Arial" panose="020B0604020202020204" pitchFamily="34" charset="0"/>
              </a:rPr>
              <a:t>Infants and children ≤ 3 years.</a:t>
            </a:r>
            <a:endParaRPr lang="en-US" sz="2300" dirty="0"/>
          </a:p>
          <a:p>
            <a:pPr>
              <a:spcBef>
                <a:spcPts val="1000"/>
              </a:spcBef>
              <a:spcAft>
                <a:spcPts val="1000"/>
              </a:spcAft>
            </a:pPr>
            <a:r>
              <a:rPr lang="en-US" sz="2300" dirty="0">
                <a:solidFill>
                  <a:srgbClr val="1A1C1C"/>
                </a:solidFill>
                <a:latin typeface="Arial" panose="020B0604020202020204" pitchFamily="34" charset="0"/>
              </a:rPr>
              <a:t>Measure the </a:t>
            </a:r>
            <a:r>
              <a:rPr lang="en-US" sz="2300" dirty="0" err="1">
                <a:solidFill>
                  <a:srgbClr val="1A1C1C"/>
                </a:solidFill>
                <a:latin typeface="Arial" panose="020B0604020202020204" pitchFamily="34" charset="0"/>
              </a:rPr>
              <a:t>fronto</a:t>
            </a:r>
            <a:r>
              <a:rPr lang="en-US" sz="2300" dirty="0">
                <a:solidFill>
                  <a:srgbClr val="1A1C1C"/>
                </a:solidFill>
                <a:latin typeface="Arial" panose="020B0604020202020204" pitchFamily="34" charset="0"/>
              </a:rPr>
              <a:t>-occipital-circumference (FOC) at the widest possible spot. </a:t>
            </a:r>
            <a:endParaRPr lang="en-US" sz="2300" dirty="0"/>
          </a:p>
          <a:p>
            <a:pPr>
              <a:spcBef>
                <a:spcPts val="1000"/>
              </a:spcBef>
              <a:spcAft>
                <a:spcPts val="1000"/>
              </a:spcAft>
            </a:pPr>
            <a:r>
              <a:rPr lang="en-US" sz="2300" dirty="0">
                <a:solidFill>
                  <a:srgbClr val="1A1C1C"/>
                </a:solidFill>
                <a:latin typeface="Arial" panose="020B0604020202020204" pitchFamily="34" charset="0"/>
              </a:rPr>
              <a:t>&lt; 2 SDs below the mean: microcephaly.  </a:t>
            </a:r>
            <a:endParaRPr lang="en-US" sz="2300" dirty="0"/>
          </a:p>
          <a:p>
            <a:pPr>
              <a:spcBef>
                <a:spcPts val="1000"/>
              </a:spcBef>
              <a:spcAft>
                <a:spcPts val="1000"/>
              </a:spcAft>
            </a:pPr>
            <a:r>
              <a:rPr lang="en-US" sz="2300" dirty="0">
                <a:solidFill>
                  <a:srgbClr val="1A1C1C"/>
                </a:solidFill>
                <a:latin typeface="Arial" panose="020B0604020202020204" pitchFamily="34" charset="0"/>
              </a:rPr>
              <a:t>&gt; 2 SDs above the mean: macrocephaly.</a:t>
            </a:r>
            <a:endParaRPr lang="en-US" sz="2300" dirty="0"/>
          </a:p>
          <a:p>
            <a:br>
              <a:rPr lang="en-US" dirty="0"/>
            </a:br>
            <a:endParaRPr lang="en-GB" dirty="0"/>
          </a:p>
        </p:txBody>
      </p:sp>
    </p:spTree>
    <p:extLst>
      <p:ext uri="{BB962C8B-B14F-4D97-AF65-F5344CB8AC3E}">
        <p14:creationId xmlns:p14="http://schemas.microsoft.com/office/powerpoint/2010/main" val="30532293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مستطيل 2">
            <a:extLst>
              <a:ext uri="{FF2B5EF4-FFF2-40B4-BE49-F238E27FC236}">
                <a16:creationId xmlns:a16="http://schemas.microsoft.com/office/drawing/2014/main" id="{B892A926-B5E4-4190-8AED-8766D2ABA8B6}"/>
              </a:ext>
            </a:extLst>
          </p:cNvPr>
          <p:cNvSpPr>
            <a:spLocks noChangeArrowheads="1"/>
          </p:cNvSpPr>
          <p:nvPr/>
        </p:nvSpPr>
        <p:spPr bwMode="auto">
          <a:xfrm>
            <a:off x="2131372" y="300038"/>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fontAlgn="base" hangingPunct="1">
              <a:spcBef>
                <a:spcPct val="0"/>
              </a:spcBef>
              <a:spcAft>
                <a:spcPct val="0"/>
              </a:spcAft>
              <a:defRPr/>
            </a:pPr>
            <a:r>
              <a:rPr lang="en-US" altLang="pt-PT" sz="2400">
                <a:solidFill>
                  <a:prstClr val="black"/>
                </a:solidFill>
              </a:rPr>
              <a:t>bone age</a:t>
            </a:r>
          </a:p>
          <a:p>
            <a:pPr rtl="1" eaLnBrk="1" fontAlgn="base" hangingPunct="1">
              <a:spcBef>
                <a:spcPct val="0"/>
              </a:spcBef>
              <a:spcAft>
                <a:spcPct val="0"/>
              </a:spcAft>
              <a:defRPr/>
            </a:pPr>
            <a:r>
              <a:rPr lang="en-US" altLang="pt-PT" sz="2400">
                <a:solidFill>
                  <a:prstClr val="black"/>
                </a:solidFill>
              </a:rPr>
              <a:t> Perform anteroposterior radiography of left hand and wrist to assess bone age.</a:t>
            </a:r>
            <a:endParaRPr lang="ar-JO" altLang="pt-PT" sz="2400">
              <a:solidFill>
                <a:prstClr val="black"/>
              </a:solidFill>
            </a:endParaRPr>
          </a:p>
        </p:txBody>
      </p:sp>
      <p:pic>
        <p:nvPicPr>
          <p:cNvPr id="99331" name="Picture 2">
            <a:extLst>
              <a:ext uri="{FF2B5EF4-FFF2-40B4-BE49-F238E27FC236}">
                <a16:creationId xmlns:a16="http://schemas.microsoft.com/office/drawing/2014/main" id="{0323D371-42FB-451C-9089-750AAC0EBE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524001"/>
            <a:ext cx="73152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مستطيل 4">
            <a:extLst>
              <a:ext uri="{FF2B5EF4-FFF2-40B4-BE49-F238E27FC236}">
                <a16:creationId xmlns:a16="http://schemas.microsoft.com/office/drawing/2014/main" id="{102D9EDF-469C-4BFD-9C3B-F3EC66BDCD54}"/>
              </a:ext>
            </a:extLst>
          </p:cNvPr>
          <p:cNvSpPr>
            <a:spLocks noChangeArrowheads="1"/>
          </p:cNvSpPr>
          <p:nvPr/>
        </p:nvSpPr>
        <p:spPr bwMode="auto">
          <a:xfrm>
            <a:off x="7620001" y="5943601"/>
            <a:ext cx="2627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fontAlgn="base" hangingPunct="1">
              <a:spcBef>
                <a:spcPct val="0"/>
              </a:spcBef>
              <a:spcAft>
                <a:spcPct val="0"/>
              </a:spcAft>
              <a:defRPr/>
            </a:pPr>
            <a:r>
              <a:rPr lang="en-US" altLang="pt-PT" dirty="0">
                <a:solidFill>
                  <a:prstClr val="black"/>
                </a:solidFill>
              </a:rPr>
              <a:t>BA = bone age.</a:t>
            </a:r>
          </a:p>
          <a:p>
            <a:pPr rtl="1" eaLnBrk="1" fontAlgn="base" hangingPunct="1">
              <a:spcBef>
                <a:spcPct val="0"/>
              </a:spcBef>
              <a:spcAft>
                <a:spcPct val="0"/>
              </a:spcAft>
              <a:defRPr/>
            </a:pPr>
            <a:r>
              <a:rPr lang="en-US" altLang="pt-PT" dirty="0">
                <a:solidFill>
                  <a:prstClr val="black"/>
                </a:solidFill>
              </a:rPr>
              <a:t> CA = chronological age</a:t>
            </a:r>
            <a:endParaRPr lang="ar-JO" altLang="pt-PT" dirty="0">
              <a:solidFill>
                <a:prstClr val="black"/>
              </a:solidFill>
            </a:endParaRPr>
          </a:p>
        </p:txBody>
      </p:sp>
    </p:spTree>
    <p:extLst>
      <p:ext uri="{BB962C8B-B14F-4D97-AF65-F5344CB8AC3E}">
        <p14:creationId xmlns:p14="http://schemas.microsoft.com/office/powerpoint/2010/main" val="2045477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958658-8290-DCBB-84D8-6A1613A13747}"/>
              </a:ext>
            </a:extLst>
          </p:cNvPr>
          <p:cNvSpPr txBox="1"/>
          <p:nvPr/>
        </p:nvSpPr>
        <p:spPr>
          <a:xfrm>
            <a:off x="2296539" y="1276260"/>
            <a:ext cx="7059126" cy="3647152"/>
          </a:xfrm>
          <a:prstGeom prst="rect">
            <a:avLst/>
          </a:prstGeom>
          <a:noFill/>
        </p:spPr>
        <p:txBody>
          <a:bodyPr wrap="square">
            <a:spAutoFit/>
          </a:bodyPr>
          <a:lstStyle/>
          <a:p>
            <a:pPr defTabSz="457200"/>
            <a:r>
              <a:rPr lang="en-GB" sz="2100" b="1" dirty="0">
                <a:solidFill>
                  <a:prstClr val="black"/>
                </a:solidFill>
              </a:rPr>
              <a:t>Level 2 : </a:t>
            </a:r>
            <a:r>
              <a:rPr lang="en-GB" sz="2100" dirty="0">
                <a:solidFill>
                  <a:prstClr val="black"/>
                </a:solidFill>
              </a:rPr>
              <a:t> </a:t>
            </a:r>
          </a:p>
          <a:p>
            <a:pPr marL="457200" indent="-457200" defTabSz="457200">
              <a:buFontTx/>
              <a:buAutoNum type="arabicPeriod"/>
            </a:pPr>
            <a:r>
              <a:rPr lang="en-GB" sz="2100" dirty="0">
                <a:solidFill>
                  <a:prstClr val="black"/>
                </a:solidFill>
              </a:rPr>
              <a:t>Genetic study e.g. SHOX gene mutation→ esp. if the mother is short</a:t>
            </a:r>
          </a:p>
          <a:p>
            <a:pPr marL="457200" indent="-457200" defTabSz="457200">
              <a:buFontTx/>
              <a:buAutoNum type="arabicPeriod"/>
            </a:pPr>
            <a:r>
              <a:rPr lang="en-GB" sz="2100" dirty="0">
                <a:solidFill>
                  <a:prstClr val="black"/>
                </a:solidFill>
              </a:rPr>
              <a:t>2. Karyotype to rule out Turner syndrome in girls Observe height velocity for 6-12months→If height &lt; 3SD→ level 3 investigations1. </a:t>
            </a:r>
          </a:p>
          <a:p>
            <a:pPr defTabSz="457200"/>
            <a:endParaRPr lang="en-GB" sz="2100" dirty="0">
              <a:solidFill>
                <a:prstClr val="black"/>
              </a:solidFill>
            </a:endParaRPr>
          </a:p>
          <a:p>
            <a:pPr defTabSz="457200"/>
            <a:endParaRPr lang="en-GB" sz="2100" dirty="0">
              <a:solidFill>
                <a:prstClr val="black"/>
              </a:solidFill>
            </a:endParaRPr>
          </a:p>
          <a:p>
            <a:pPr defTabSz="457200"/>
            <a:r>
              <a:rPr lang="en-GB" sz="2100" b="1" dirty="0">
                <a:solidFill>
                  <a:prstClr val="black"/>
                </a:solidFill>
              </a:rPr>
              <a:t>Level 3</a:t>
            </a:r>
            <a:r>
              <a:rPr lang="en-GB" sz="2100" dirty="0">
                <a:solidFill>
                  <a:prstClr val="black"/>
                </a:solidFill>
              </a:rPr>
              <a:t> : GH stimulation test with Clonidine or insulin ; serum insulin like GF-1 levels</a:t>
            </a:r>
          </a:p>
          <a:p>
            <a:pPr defTabSz="457200"/>
            <a:endParaRPr lang="aa-ET" sz="2100" dirty="0">
              <a:solidFill>
                <a:prstClr val="black"/>
              </a:solidFill>
            </a:endParaRPr>
          </a:p>
        </p:txBody>
      </p:sp>
    </p:spTree>
    <p:extLst>
      <p:ext uri="{BB962C8B-B14F-4D97-AF65-F5344CB8AC3E}">
        <p14:creationId xmlns:p14="http://schemas.microsoft.com/office/powerpoint/2010/main" val="174817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1E4F-D631-ACA6-BDCB-D6CD2B5366D8}"/>
              </a:ext>
            </a:extLst>
          </p:cNvPr>
          <p:cNvSpPr>
            <a:spLocks noGrp="1"/>
          </p:cNvSpPr>
          <p:nvPr>
            <p:ph type="title"/>
          </p:nvPr>
        </p:nvSpPr>
        <p:spPr/>
        <p:txBody>
          <a:bodyPr>
            <a:normAutofit/>
          </a:bodyPr>
          <a:lstStyle/>
          <a:p>
            <a:r>
              <a:rPr lang="en-GB" dirty="0"/>
              <a:t>IGF1 and IGFBP3 measurement</a:t>
            </a:r>
            <a:br>
              <a:rPr lang="en-GB" dirty="0"/>
            </a:br>
            <a:endParaRPr lang="en-GB" dirty="0"/>
          </a:p>
        </p:txBody>
      </p:sp>
      <p:sp>
        <p:nvSpPr>
          <p:cNvPr id="5" name="Content Placeholder 4">
            <a:extLst>
              <a:ext uri="{FF2B5EF4-FFF2-40B4-BE49-F238E27FC236}">
                <a16:creationId xmlns:a16="http://schemas.microsoft.com/office/drawing/2014/main" id="{EC6D520D-EA32-670C-B2F4-68299E38CE6E}"/>
              </a:ext>
            </a:extLst>
          </p:cNvPr>
          <p:cNvSpPr>
            <a:spLocks noGrp="1"/>
          </p:cNvSpPr>
          <p:nvPr>
            <p:ph idx="1"/>
          </p:nvPr>
        </p:nvSpPr>
        <p:spPr>
          <a:xfrm>
            <a:off x="2126751" y="1793597"/>
            <a:ext cx="8384112" cy="4627167"/>
          </a:xfrm>
        </p:spPr>
        <p:txBody>
          <a:bodyPr>
            <a:normAutofit/>
          </a:bodyPr>
          <a:lstStyle/>
          <a:p>
            <a:r>
              <a:rPr lang="en-GB" sz="1800" dirty="0"/>
              <a:t>IGFBP-3 and IGF-1 serum levels represent a stable and integrated measurement of GH production and tissue effects.</a:t>
            </a:r>
          </a:p>
          <a:p>
            <a:r>
              <a:rPr lang="en-GB" sz="1800" dirty="0"/>
              <a:t>▪ Primary test!</a:t>
            </a:r>
          </a:p>
          <a:p>
            <a:r>
              <a:rPr lang="en-GB" sz="1800" dirty="0"/>
              <a:t>▪ The combination of IGF-1 and IGFBP-3 measurements appears superior in the  diagnosis of growth hormone (GH) related disorders</a:t>
            </a:r>
          </a:p>
          <a:p>
            <a:r>
              <a:rPr lang="en-GB" sz="1800" dirty="0"/>
              <a:t>▪ Interpretation of results:</a:t>
            </a:r>
          </a:p>
          <a:p>
            <a:r>
              <a:rPr lang="en-GB" sz="1800" dirty="0"/>
              <a:t>✓ If IGF-1 and IGBP-3 level are </a:t>
            </a:r>
            <a:r>
              <a:rPr lang="en-GB" sz="1800" b="1" dirty="0">
                <a:highlight>
                  <a:srgbClr val="808080"/>
                </a:highlight>
              </a:rPr>
              <a:t>normal</a:t>
            </a:r>
            <a:r>
              <a:rPr lang="en-GB" sz="1800" dirty="0"/>
              <a:t> then it shows that GH level is also normal (</a:t>
            </a:r>
            <a:r>
              <a:rPr lang="en-GB" sz="1800" dirty="0">
                <a:highlight>
                  <a:srgbClr val="808080"/>
                </a:highlight>
              </a:rPr>
              <a:t>no need for GH testing</a:t>
            </a:r>
            <a:r>
              <a:rPr lang="en-GB" sz="1800" dirty="0"/>
              <a:t>)</a:t>
            </a:r>
          </a:p>
          <a:p>
            <a:r>
              <a:rPr lang="en-GB" sz="1800" dirty="0"/>
              <a:t>✓ If IGF-1 and IGBP-3 level are </a:t>
            </a:r>
            <a:r>
              <a:rPr lang="en-GB" sz="1800" dirty="0">
                <a:highlight>
                  <a:srgbClr val="808080"/>
                </a:highlight>
              </a:rPr>
              <a:t>low</a:t>
            </a:r>
            <a:r>
              <a:rPr lang="en-GB" sz="1800" dirty="0"/>
              <a:t> then it may be due to GH def or GH resistance → Go for </a:t>
            </a:r>
            <a:r>
              <a:rPr lang="en-GB" sz="1800" dirty="0">
                <a:highlight>
                  <a:srgbClr val="808080"/>
                </a:highlight>
              </a:rPr>
              <a:t>GH basal level and after stimulation</a:t>
            </a:r>
          </a:p>
          <a:p>
            <a:r>
              <a:rPr lang="en-GB" sz="1800" dirty="0"/>
              <a:t>✓ If </a:t>
            </a:r>
            <a:r>
              <a:rPr lang="en-GB" sz="1800" dirty="0">
                <a:highlight>
                  <a:srgbClr val="808080"/>
                </a:highlight>
              </a:rPr>
              <a:t>GH also low</a:t>
            </a:r>
            <a:r>
              <a:rPr lang="en-GB" sz="1800" dirty="0"/>
              <a:t> then GH def</a:t>
            </a:r>
          </a:p>
          <a:p>
            <a:r>
              <a:rPr lang="en-GB" sz="1800" dirty="0"/>
              <a:t>✓ if </a:t>
            </a:r>
            <a:r>
              <a:rPr lang="en-GB" sz="1800" dirty="0">
                <a:highlight>
                  <a:srgbClr val="808080"/>
                </a:highlight>
              </a:rPr>
              <a:t>GH normal or high</a:t>
            </a:r>
            <a:r>
              <a:rPr lang="en-GB" sz="1800" dirty="0"/>
              <a:t> then GH resistance (Primary IGF-1 def., Loran syndrome).</a:t>
            </a:r>
            <a:endParaRPr lang="aa-ET" sz="1800" dirty="0"/>
          </a:p>
        </p:txBody>
      </p:sp>
    </p:spTree>
    <p:extLst>
      <p:ext uri="{BB962C8B-B14F-4D97-AF65-F5344CB8AC3E}">
        <p14:creationId xmlns:p14="http://schemas.microsoft.com/office/powerpoint/2010/main" val="3947523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TextBox 5">
            <a:extLst>
              <a:ext uri="{FF2B5EF4-FFF2-40B4-BE49-F238E27FC236}">
                <a16:creationId xmlns:a16="http://schemas.microsoft.com/office/drawing/2014/main" id="{35EB3786-D661-8657-D9AF-E96D571C6BDA}"/>
              </a:ext>
            </a:extLst>
          </p:cNvPr>
          <p:cNvSpPr txBox="1"/>
          <p:nvPr/>
        </p:nvSpPr>
        <p:spPr>
          <a:xfrm>
            <a:off x="2171944" y="0"/>
            <a:ext cx="5793407" cy="1501784"/>
          </a:xfrm>
          <a:prstGeom prst="rect">
            <a:avLst/>
          </a:prstGeom>
        </p:spPr>
        <p:txBody>
          <a:bodyPr vert="horz" lIns="91440" tIns="45720" rIns="91440" bIns="45720" rtlCol="0" anchor="t">
            <a:normAutofit/>
          </a:bodyPr>
          <a:lstStyle/>
          <a:p>
            <a:pPr>
              <a:lnSpc>
                <a:spcPct val="89000"/>
              </a:lnSpc>
              <a:spcBef>
                <a:spcPct val="0"/>
              </a:spcBef>
              <a:spcAft>
                <a:spcPts val="600"/>
              </a:spcAft>
            </a:pPr>
            <a:r>
              <a:rPr lang="en-US" sz="4400" b="1">
                <a:solidFill>
                  <a:srgbClr val="191B0E"/>
                </a:solidFill>
              </a:rPr>
              <a:t>Provocative tests (GH stimulation tests)</a:t>
            </a:r>
          </a:p>
        </p:txBody>
      </p:sp>
      <p:sp>
        <p:nvSpPr>
          <p:cNvPr id="18" name="Rectangle 17">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F591525-FE24-8DC8-D45F-5C78D10F7D55}"/>
              </a:ext>
            </a:extLst>
          </p:cNvPr>
          <p:cNvSpPr txBox="1"/>
          <p:nvPr/>
        </p:nvSpPr>
        <p:spPr>
          <a:xfrm>
            <a:off x="2265688" y="1501785"/>
            <a:ext cx="7848520" cy="5020353"/>
          </a:xfrm>
          <a:prstGeom prst="rect">
            <a:avLst/>
          </a:prstGeom>
        </p:spPr>
        <p:txBody>
          <a:bodyPr vert="horz" lIns="91440" tIns="45720" rIns="91440" bIns="45720" rtlCol="0">
            <a:normAutofit/>
          </a:bodyPr>
          <a:lstStyle/>
          <a:p>
            <a:pPr indent="-384048">
              <a:lnSpc>
                <a:spcPct val="94000"/>
              </a:lnSpc>
              <a:spcAft>
                <a:spcPts val="200"/>
              </a:spcAft>
            </a:pPr>
            <a:r>
              <a:rPr lang="en-US" sz="2000">
                <a:solidFill>
                  <a:srgbClr val="191B0E"/>
                </a:solidFill>
              </a:rPr>
              <a:t>▪ Random sampling of serum GH is insufficient to diagnose GHdeficiency; GH stimulation tests are required</a:t>
            </a:r>
          </a:p>
          <a:p>
            <a:pPr indent="-384048">
              <a:lnSpc>
                <a:spcPct val="94000"/>
              </a:lnSpc>
              <a:spcAft>
                <a:spcPts val="200"/>
              </a:spcAft>
            </a:pPr>
            <a:r>
              <a:rPr lang="en-US" sz="2000">
                <a:solidFill>
                  <a:srgbClr val="191B0E"/>
                </a:solidFill>
              </a:rPr>
              <a:t>▪ A limited number of provocative agents should be used afteran overnight fast(10-12h) without exercise in a well standardised protocol.</a:t>
            </a:r>
          </a:p>
          <a:p>
            <a:pPr indent="-384048">
              <a:lnSpc>
                <a:spcPct val="94000"/>
              </a:lnSpc>
              <a:spcAft>
                <a:spcPts val="200"/>
              </a:spcAft>
            </a:pPr>
            <a:r>
              <a:rPr lang="en-US" sz="2000">
                <a:solidFill>
                  <a:srgbClr val="191B0E"/>
                </a:solidFill>
              </a:rPr>
              <a:t>▪ Insulin tolerance test (ITT), Glucagon test, L-dopa test,Arginine test, Clonidine test, exercise stimulation test, sugar stimulation test</a:t>
            </a:r>
          </a:p>
          <a:p>
            <a:pPr indent="-384048">
              <a:lnSpc>
                <a:spcPct val="94000"/>
              </a:lnSpc>
              <a:spcAft>
                <a:spcPts val="200"/>
              </a:spcAft>
            </a:pPr>
            <a:r>
              <a:rPr lang="en-US" sz="2000">
                <a:solidFill>
                  <a:srgbClr val="191B0E"/>
                </a:solidFill>
              </a:rPr>
              <a:t>▪ Interpretation:</a:t>
            </a:r>
          </a:p>
          <a:p>
            <a:pPr indent="-384048">
              <a:lnSpc>
                <a:spcPct val="94000"/>
              </a:lnSpc>
              <a:spcAft>
                <a:spcPts val="200"/>
              </a:spcAft>
            </a:pPr>
            <a:r>
              <a:rPr lang="en-US" sz="2000">
                <a:solidFill>
                  <a:srgbClr val="191B0E"/>
                </a:solidFill>
              </a:rPr>
              <a:t>✓ In </a:t>
            </a:r>
            <a:r>
              <a:rPr lang="en-US" sz="2000" b="1">
                <a:solidFill>
                  <a:srgbClr val="191B0E"/>
                </a:solidFill>
                <a:highlight>
                  <a:srgbClr val="C0C0C0"/>
                </a:highlight>
              </a:rPr>
              <a:t>healthy</a:t>
            </a:r>
            <a:r>
              <a:rPr lang="en-US" sz="2000">
                <a:solidFill>
                  <a:srgbClr val="191B0E"/>
                </a:solidFill>
              </a:rPr>
              <a:t> volunteers the peak of GH levels are </a:t>
            </a:r>
            <a:r>
              <a:rPr lang="en-US" sz="2000" b="1">
                <a:solidFill>
                  <a:srgbClr val="191B0E"/>
                </a:solidFill>
                <a:highlight>
                  <a:srgbClr val="808080"/>
                </a:highlight>
              </a:rPr>
              <a:t>10</a:t>
            </a:r>
            <a:r>
              <a:rPr lang="en-US" sz="2000">
                <a:solidFill>
                  <a:srgbClr val="191B0E"/>
                </a:solidFill>
                <a:highlight>
                  <a:srgbClr val="808080"/>
                </a:highlight>
              </a:rPr>
              <a:t> </a:t>
            </a:r>
            <a:r>
              <a:rPr lang="en-US" sz="2000" b="1">
                <a:solidFill>
                  <a:srgbClr val="191B0E"/>
                </a:solidFill>
                <a:highlight>
                  <a:srgbClr val="808080"/>
                </a:highlight>
              </a:rPr>
              <a:t>ng/ml</a:t>
            </a:r>
            <a:r>
              <a:rPr lang="en-US" sz="2000" b="1">
                <a:solidFill>
                  <a:srgbClr val="191B0E"/>
                </a:solidFill>
              </a:rPr>
              <a:t>(</a:t>
            </a:r>
            <a:r>
              <a:rPr lang="en-US" sz="2000">
                <a:solidFill>
                  <a:srgbClr val="191B0E"/>
                </a:solidFill>
              </a:rPr>
              <a:t>20 mU/m1).</a:t>
            </a:r>
          </a:p>
          <a:p>
            <a:pPr indent="-384048">
              <a:lnSpc>
                <a:spcPct val="94000"/>
              </a:lnSpc>
              <a:spcAft>
                <a:spcPts val="200"/>
              </a:spcAft>
            </a:pPr>
            <a:r>
              <a:rPr lang="en-US" sz="2000">
                <a:solidFill>
                  <a:srgbClr val="191B0E"/>
                </a:solidFill>
              </a:rPr>
              <a:t>✓ If peak GH level of 10 ng/ml (20 mU/m1) is detected, itexcludes classical GHD</a:t>
            </a:r>
          </a:p>
          <a:p>
            <a:pPr indent="-384048">
              <a:lnSpc>
                <a:spcPct val="94000"/>
              </a:lnSpc>
              <a:spcAft>
                <a:spcPts val="200"/>
              </a:spcAft>
            </a:pPr>
            <a:r>
              <a:rPr lang="en-US" sz="2000">
                <a:solidFill>
                  <a:srgbClr val="191B0E"/>
                </a:solidFill>
              </a:rPr>
              <a:t>✓ In a </a:t>
            </a:r>
            <a:r>
              <a:rPr lang="en-US" sz="2000" b="1">
                <a:solidFill>
                  <a:srgbClr val="191B0E"/>
                </a:solidFill>
                <a:highlight>
                  <a:srgbClr val="808080"/>
                </a:highlight>
              </a:rPr>
              <a:t>classical GHD </a:t>
            </a:r>
            <a:r>
              <a:rPr lang="en-US" sz="2000">
                <a:solidFill>
                  <a:srgbClr val="191B0E"/>
                </a:solidFill>
              </a:rPr>
              <a:t>case a GH peak is not detected or GH peak is less than </a:t>
            </a:r>
            <a:r>
              <a:rPr lang="en-US" sz="2000" b="1">
                <a:solidFill>
                  <a:srgbClr val="191B0E"/>
                </a:solidFill>
                <a:highlight>
                  <a:srgbClr val="808080"/>
                </a:highlight>
              </a:rPr>
              <a:t>3</a:t>
            </a:r>
            <a:r>
              <a:rPr lang="en-US" sz="2000">
                <a:solidFill>
                  <a:srgbClr val="191B0E"/>
                </a:solidFill>
                <a:highlight>
                  <a:srgbClr val="808080"/>
                </a:highlight>
              </a:rPr>
              <a:t> </a:t>
            </a:r>
            <a:r>
              <a:rPr lang="en-US" sz="2000" b="1">
                <a:solidFill>
                  <a:srgbClr val="191B0E"/>
                </a:solidFill>
                <a:highlight>
                  <a:srgbClr val="808080"/>
                </a:highlight>
              </a:rPr>
              <a:t>ng/ml </a:t>
            </a:r>
            <a:r>
              <a:rPr lang="en-US" sz="2000">
                <a:solidFill>
                  <a:srgbClr val="191B0E"/>
                </a:solidFill>
              </a:rPr>
              <a:t>(6 mU/m1) in all thesetests.</a:t>
            </a:r>
          </a:p>
          <a:p>
            <a:pPr indent="-384048">
              <a:lnSpc>
                <a:spcPct val="94000"/>
              </a:lnSpc>
              <a:spcAft>
                <a:spcPts val="200"/>
              </a:spcAft>
            </a:pPr>
            <a:r>
              <a:rPr lang="en-US" sz="2000">
                <a:solidFill>
                  <a:srgbClr val="191B0E"/>
                </a:solidFill>
              </a:rPr>
              <a:t>✓ In </a:t>
            </a:r>
            <a:r>
              <a:rPr lang="en-US" sz="2000" b="1">
                <a:solidFill>
                  <a:srgbClr val="191B0E"/>
                </a:solidFill>
                <a:highlight>
                  <a:srgbClr val="808080"/>
                </a:highlight>
              </a:rPr>
              <a:t>partial GHD</a:t>
            </a:r>
            <a:r>
              <a:rPr lang="en-US" sz="2000">
                <a:solidFill>
                  <a:srgbClr val="191B0E"/>
                </a:solidFill>
              </a:rPr>
              <a:t> cases GH peak of </a:t>
            </a:r>
            <a:r>
              <a:rPr lang="en-US" sz="2000" b="1">
                <a:solidFill>
                  <a:srgbClr val="191B0E"/>
                </a:solidFill>
                <a:highlight>
                  <a:srgbClr val="808080"/>
                </a:highlight>
              </a:rPr>
              <a:t>8-10 ng/ml</a:t>
            </a:r>
            <a:r>
              <a:rPr lang="en-US" sz="2000">
                <a:solidFill>
                  <a:srgbClr val="191B0E"/>
                </a:solidFill>
              </a:rPr>
              <a:t> (16-20 mU/m1) may be seen.</a:t>
            </a:r>
          </a:p>
        </p:txBody>
      </p:sp>
    </p:spTree>
    <p:extLst>
      <p:ext uri="{BB962C8B-B14F-4D97-AF65-F5344CB8AC3E}">
        <p14:creationId xmlns:p14="http://schemas.microsoft.com/office/powerpoint/2010/main" val="14299148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72DA-879B-E872-9ADE-DF309E3C645E}"/>
              </a:ext>
            </a:extLst>
          </p:cNvPr>
          <p:cNvSpPr>
            <a:spLocks noGrp="1"/>
          </p:cNvSpPr>
          <p:nvPr>
            <p:ph type="title"/>
          </p:nvPr>
        </p:nvSpPr>
        <p:spPr/>
        <p:txBody>
          <a:bodyPr>
            <a:normAutofit/>
          </a:bodyPr>
          <a:lstStyle/>
          <a:p>
            <a:r>
              <a:rPr lang="en-GB" dirty="0"/>
              <a:t>Management.</a:t>
            </a:r>
            <a:endParaRPr lang="aa-ET" dirty="0"/>
          </a:p>
        </p:txBody>
      </p:sp>
      <p:sp>
        <p:nvSpPr>
          <p:cNvPr id="3" name="Content Placeholder 2">
            <a:extLst>
              <a:ext uri="{FF2B5EF4-FFF2-40B4-BE49-F238E27FC236}">
                <a16:creationId xmlns:a16="http://schemas.microsoft.com/office/drawing/2014/main" id="{7FA98349-732D-4587-41F6-A04CD38F1EE9}"/>
              </a:ext>
            </a:extLst>
          </p:cNvPr>
          <p:cNvSpPr>
            <a:spLocks noGrp="1"/>
          </p:cNvSpPr>
          <p:nvPr>
            <p:ph idx="1"/>
          </p:nvPr>
        </p:nvSpPr>
        <p:spPr/>
        <p:txBody>
          <a:bodyPr/>
          <a:lstStyle/>
          <a:p>
            <a:r>
              <a:rPr lang="de-DE" dirty="0"/>
              <a:t>1</a:t>
            </a:r>
            <a:r>
              <a:rPr lang="en-GB" dirty="0"/>
              <a:t>. counselling of parents</a:t>
            </a:r>
            <a:endParaRPr lang="de-DE" dirty="0"/>
          </a:p>
          <a:p>
            <a:r>
              <a:rPr lang="en-GB" dirty="0"/>
              <a:t>2. treat the underlying cause</a:t>
            </a:r>
            <a:endParaRPr lang="de-DE" dirty="0"/>
          </a:p>
          <a:p>
            <a:r>
              <a:rPr lang="en-GB" dirty="0"/>
              <a:t>3. precautions of GH therapy (children with neoplasms)</a:t>
            </a:r>
            <a:endParaRPr lang="aa-ET" dirty="0"/>
          </a:p>
        </p:txBody>
      </p:sp>
    </p:spTree>
    <p:extLst>
      <p:ext uri="{BB962C8B-B14F-4D97-AF65-F5344CB8AC3E}">
        <p14:creationId xmlns:p14="http://schemas.microsoft.com/office/powerpoint/2010/main" val="9265692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E997-0D9F-40B9-9D5E-38DA87E7B3D1}"/>
              </a:ext>
            </a:extLst>
          </p:cNvPr>
          <p:cNvSpPr>
            <a:spLocks noGrp="1"/>
          </p:cNvSpPr>
          <p:nvPr>
            <p:ph type="title"/>
          </p:nvPr>
        </p:nvSpPr>
        <p:spPr/>
        <p:txBody>
          <a:bodyPr/>
          <a:lstStyle/>
          <a:p>
            <a:pPr eaLnBrk="1" hangingPunct="1">
              <a:defRPr/>
            </a:pPr>
            <a:r>
              <a:rPr lang="en-US" dirty="0"/>
              <a:t>growth hormone therapy </a:t>
            </a:r>
            <a:endParaRPr lang="ar-JO" dirty="0"/>
          </a:p>
        </p:txBody>
      </p:sp>
      <p:sp>
        <p:nvSpPr>
          <p:cNvPr id="119811" name="Content Placeholder 2">
            <a:extLst>
              <a:ext uri="{FF2B5EF4-FFF2-40B4-BE49-F238E27FC236}">
                <a16:creationId xmlns:a16="http://schemas.microsoft.com/office/drawing/2014/main" id="{ECB3F3E2-DE1B-4868-B494-EA104EB54442}"/>
              </a:ext>
            </a:extLst>
          </p:cNvPr>
          <p:cNvSpPr>
            <a:spLocks noGrp="1"/>
          </p:cNvSpPr>
          <p:nvPr>
            <p:ph idx="1"/>
          </p:nvPr>
        </p:nvSpPr>
        <p:spPr>
          <a:xfrm>
            <a:off x="2187448" y="1739231"/>
            <a:ext cx="7499350" cy="4800600"/>
          </a:xfrm>
        </p:spPr>
        <p:txBody>
          <a:bodyPr>
            <a:normAutofit/>
          </a:bodyPr>
          <a:lstStyle/>
          <a:p>
            <a:pPr algn="ctr">
              <a:buNone/>
            </a:pPr>
            <a:r>
              <a:rPr lang="en-US" altLang="pt-PT" b="1" dirty="0"/>
              <a:t>Indications :</a:t>
            </a:r>
          </a:p>
          <a:p>
            <a:r>
              <a:rPr lang="en-GB" altLang="pt-PT" dirty="0">
                <a:ea typeface="Majalla UI"/>
              </a:rPr>
              <a:t>1. GHD</a:t>
            </a:r>
            <a:endParaRPr lang="de-DE" altLang="pt-PT" dirty="0">
              <a:ea typeface="Majalla UI"/>
            </a:endParaRPr>
          </a:p>
          <a:p>
            <a:r>
              <a:rPr lang="en-GB" altLang="pt-PT" dirty="0">
                <a:ea typeface="Majalla UI"/>
              </a:rPr>
              <a:t>2. Turner syndrome</a:t>
            </a:r>
            <a:endParaRPr lang="de-DE" altLang="pt-PT" dirty="0">
              <a:ea typeface="Majalla UI"/>
            </a:endParaRPr>
          </a:p>
          <a:p>
            <a:r>
              <a:rPr lang="en-GB" altLang="pt-PT" dirty="0">
                <a:ea typeface="Majalla UI"/>
              </a:rPr>
              <a:t>3. Noonan syndrome</a:t>
            </a:r>
            <a:endParaRPr lang="de-DE" altLang="pt-PT" dirty="0">
              <a:ea typeface="Majalla UI"/>
            </a:endParaRPr>
          </a:p>
          <a:p>
            <a:r>
              <a:rPr lang="en-GB" altLang="pt-PT" dirty="0">
                <a:ea typeface="Majalla UI"/>
              </a:rPr>
              <a:t>4. </a:t>
            </a:r>
            <a:r>
              <a:rPr lang="en-GB" altLang="pt-PT" dirty="0" err="1">
                <a:ea typeface="Majalla UI"/>
              </a:rPr>
              <a:t>Prader-Willi</a:t>
            </a:r>
            <a:r>
              <a:rPr lang="en-GB" altLang="pt-PT" dirty="0">
                <a:ea typeface="Majalla UI"/>
              </a:rPr>
              <a:t> syndrome</a:t>
            </a:r>
            <a:endParaRPr lang="de-DE" altLang="pt-PT" dirty="0">
              <a:ea typeface="Majalla UI"/>
            </a:endParaRPr>
          </a:p>
          <a:p>
            <a:r>
              <a:rPr lang="en-GB" altLang="pt-PT" dirty="0">
                <a:ea typeface="Majalla UI"/>
              </a:rPr>
              <a:t>5. chronic renal failure (pre-transplantation)→Higher doses</a:t>
            </a:r>
            <a:endParaRPr lang="de-DE" altLang="pt-PT" dirty="0">
              <a:ea typeface="Majalla UI"/>
            </a:endParaRPr>
          </a:p>
          <a:p>
            <a:r>
              <a:rPr lang="en-GB" altLang="pt-PT" dirty="0">
                <a:ea typeface="Majalla UI"/>
              </a:rPr>
              <a:t>7. children born small for gestational age who </a:t>
            </a:r>
            <a:r>
              <a:rPr lang="en-GB" altLang="pt-PT" dirty="0" err="1">
                <a:ea typeface="Majalla UI"/>
              </a:rPr>
              <a:t>havenot</a:t>
            </a:r>
            <a:r>
              <a:rPr lang="en-GB" altLang="pt-PT" dirty="0">
                <a:ea typeface="Majalla UI"/>
              </a:rPr>
              <a:t> reached 5th </a:t>
            </a:r>
            <a:r>
              <a:rPr lang="en-GB" altLang="pt-PT" dirty="0" err="1">
                <a:ea typeface="Majalla UI"/>
              </a:rPr>
              <a:t>centile</a:t>
            </a:r>
            <a:r>
              <a:rPr lang="en-GB" altLang="pt-PT" dirty="0">
                <a:ea typeface="Majalla UI"/>
              </a:rPr>
              <a:t> by 2yrs</a:t>
            </a:r>
            <a:endParaRPr lang="de-DE" altLang="pt-PT" dirty="0">
              <a:ea typeface="Majalla UI"/>
            </a:endParaRPr>
          </a:p>
          <a:p>
            <a:r>
              <a:rPr lang="en-GB" altLang="pt-PT" dirty="0">
                <a:ea typeface="Majalla UI"/>
              </a:rPr>
              <a:t>.the long-term treatment of idiopathic short stature </a:t>
            </a:r>
            <a:r>
              <a:rPr lang="en-GB" altLang="pt-PT" dirty="0" err="1">
                <a:ea typeface="Majalla UI"/>
              </a:rPr>
              <a:t>withheight</a:t>
            </a:r>
            <a:r>
              <a:rPr lang="en-GB" altLang="pt-PT" dirty="0">
                <a:ea typeface="Majalla UI"/>
              </a:rPr>
              <a:t> 2.25 </a:t>
            </a:r>
            <a:r>
              <a:rPr lang="en-GB" altLang="pt-PT" dirty="0" err="1">
                <a:ea typeface="Majalla UI"/>
              </a:rPr>
              <a:t>SDs</a:t>
            </a:r>
            <a:r>
              <a:rPr lang="en-GB" altLang="pt-PT" dirty="0">
                <a:ea typeface="Majalla UI"/>
              </a:rPr>
              <a:t> or less below the mean.</a:t>
            </a:r>
            <a:endParaRPr lang="ar-JO" altLang="pt-PT" dirty="0">
              <a:ea typeface="Majalla UI"/>
            </a:endParaRPr>
          </a:p>
        </p:txBody>
      </p:sp>
    </p:spTree>
    <p:extLst>
      <p:ext uri="{BB962C8B-B14F-4D97-AF65-F5344CB8AC3E}">
        <p14:creationId xmlns:p14="http://schemas.microsoft.com/office/powerpoint/2010/main" val="18680541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98D9D-DE5E-47A0-A115-443E631B7B7B}"/>
              </a:ext>
            </a:extLst>
          </p:cNvPr>
          <p:cNvSpPr>
            <a:spLocks noGrp="1"/>
          </p:cNvSpPr>
          <p:nvPr>
            <p:ph type="title"/>
          </p:nvPr>
        </p:nvSpPr>
        <p:spPr/>
        <p:txBody>
          <a:bodyPr/>
          <a:lstStyle/>
          <a:p>
            <a:pPr eaLnBrk="1" hangingPunct="1">
              <a:defRPr/>
            </a:pPr>
            <a:r>
              <a:rPr lang="en-US" dirty="0"/>
              <a:t>Automated pen type </a:t>
            </a:r>
            <a:endParaRPr lang="ar-JO" dirty="0"/>
          </a:p>
        </p:txBody>
      </p:sp>
      <p:sp>
        <p:nvSpPr>
          <p:cNvPr id="122883" name="Content Placeholder 2">
            <a:extLst>
              <a:ext uri="{FF2B5EF4-FFF2-40B4-BE49-F238E27FC236}">
                <a16:creationId xmlns:a16="http://schemas.microsoft.com/office/drawing/2014/main" id="{0D20BB65-E37B-4B90-B34D-2565EEF57D0C}"/>
              </a:ext>
            </a:extLst>
          </p:cNvPr>
          <p:cNvSpPr>
            <a:spLocks noGrp="1"/>
          </p:cNvSpPr>
          <p:nvPr>
            <p:ph idx="1"/>
          </p:nvPr>
        </p:nvSpPr>
        <p:spPr/>
        <p:txBody>
          <a:bodyPr/>
          <a:lstStyle/>
          <a:p>
            <a:pPr eaLnBrk="1" hangingPunct="1">
              <a:buFont typeface="Wingdings 2" panose="05020102010507070707" pitchFamily="18" charset="2"/>
              <a:buNone/>
            </a:pPr>
            <a:endParaRPr lang="ar-JO" altLang="pt-PT">
              <a:ea typeface="Majalla UI"/>
            </a:endParaRPr>
          </a:p>
        </p:txBody>
      </p:sp>
      <p:pic>
        <p:nvPicPr>
          <p:cNvPr id="122884" name="Picture 2" descr="ÙØªÙØ¬Ø© Ø¨Ø­Ø« Ø§ÙØµÙØ± Ø¹Ù âªautomated pen type growth hormoneâ¬â">
            <a:extLst>
              <a:ext uri="{FF2B5EF4-FFF2-40B4-BE49-F238E27FC236}">
                <a16:creationId xmlns:a16="http://schemas.microsoft.com/office/drawing/2014/main" id="{0FF84CFA-B8DD-49CA-B1A5-5907232D46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2289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58E0-80E4-FD91-DF08-2BDB7BE9D73A}"/>
              </a:ext>
            </a:extLst>
          </p:cNvPr>
          <p:cNvSpPr>
            <a:spLocks noGrp="1"/>
          </p:cNvSpPr>
          <p:nvPr>
            <p:ph type="title"/>
          </p:nvPr>
        </p:nvSpPr>
        <p:spPr/>
        <p:txBody>
          <a:bodyPr/>
          <a:lstStyle/>
          <a:p>
            <a:r>
              <a:rPr lang="en-GB" dirty="0"/>
              <a:t>Side effect of </a:t>
            </a:r>
            <a:r>
              <a:rPr lang="de-DE" dirty="0"/>
              <a:t>RHGH </a:t>
            </a:r>
            <a:r>
              <a:rPr lang="en-GB" dirty="0" err="1"/>
              <a:t>replacment</a:t>
            </a:r>
            <a:endParaRPr lang="en-GB" dirty="0"/>
          </a:p>
        </p:txBody>
      </p:sp>
      <p:sp>
        <p:nvSpPr>
          <p:cNvPr id="3" name="Content Placeholder 2">
            <a:extLst>
              <a:ext uri="{FF2B5EF4-FFF2-40B4-BE49-F238E27FC236}">
                <a16:creationId xmlns:a16="http://schemas.microsoft.com/office/drawing/2014/main" id="{D18CA85C-3AA0-F8D3-C699-ECE7A66D6253}"/>
              </a:ext>
            </a:extLst>
          </p:cNvPr>
          <p:cNvSpPr>
            <a:spLocks noGrp="1"/>
          </p:cNvSpPr>
          <p:nvPr>
            <p:ph idx="1"/>
          </p:nvPr>
        </p:nvSpPr>
        <p:spPr/>
        <p:txBody>
          <a:bodyPr>
            <a:normAutofit fontScale="92500" lnSpcReduction="20000"/>
          </a:bodyPr>
          <a:lstStyle/>
          <a:p>
            <a:r>
              <a:rPr lang="en-GB" b="0" i="0" dirty="0">
                <a:solidFill>
                  <a:srgbClr val="212121"/>
                </a:solidFill>
                <a:effectLst/>
                <a:latin typeface="BlinkMacSystemFont"/>
              </a:rPr>
              <a:t>Side effects of </a:t>
            </a:r>
            <a:r>
              <a:rPr lang="de-DE" dirty="0">
                <a:solidFill>
                  <a:srgbClr val="212121"/>
                </a:solidFill>
                <a:latin typeface="BlinkMacSystemFont"/>
              </a:rPr>
              <a:t>RHGH</a:t>
            </a:r>
            <a:r>
              <a:rPr lang="en-GB" b="0" i="0" dirty="0">
                <a:solidFill>
                  <a:srgbClr val="212121"/>
                </a:solidFill>
                <a:effectLst/>
                <a:latin typeface="BlinkMacSystemFont"/>
              </a:rPr>
              <a:t> replacement therapy in children and adolescents include :</a:t>
            </a:r>
          </a:p>
          <a:p>
            <a:pPr>
              <a:buFont typeface="Wingdings" panose="05000000000000000000" pitchFamily="2" charset="2"/>
              <a:buChar char="v"/>
            </a:pPr>
            <a:r>
              <a:rPr lang="en-GB" b="0" i="0" dirty="0">
                <a:solidFill>
                  <a:srgbClr val="212121"/>
                </a:solidFill>
                <a:effectLst/>
                <a:latin typeface="BlinkMacSystemFont"/>
              </a:rPr>
              <a:t> rash and pain at injection site</a:t>
            </a:r>
          </a:p>
          <a:p>
            <a:pPr>
              <a:buFont typeface="Wingdings" panose="05000000000000000000" pitchFamily="2" charset="2"/>
              <a:buChar char="v"/>
            </a:pPr>
            <a:r>
              <a:rPr lang="en-GB" b="0" i="0" dirty="0">
                <a:solidFill>
                  <a:srgbClr val="212121"/>
                </a:solidFill>
                <a:effectLst/>
                <a:latin typeface="BlinkMacSystemFont"/>
              </a:rPr>
              <a:t> 1. Pseudotumor </a:t>
            </a:r>
            <a:r>
              <a:rPr lang="en-GB" b="0" i="0" dirty="0" err="1">
                <a:solidFill>
                  <a:srgbClr val="212121"/>
                </a:solidFill>
                <a:effectLst/>
                <a:latin typeface="BlinkMacSystemFont"/>
              </a:rPr>
              <a:t>Cerebri</a:t>
            </a:r>
            <a:r>
              <a:rPr lang="en-GB" b="0" i="0" dirty="0">
                <a:solidFill>
                  <a:srgbClr val="212121"/>
                </a:solidFill>
                <a:effectLst/>
                <a:latin typeface="BlinkMacSystemFont"/>
              </a:rPr>
              <a:t>: Higher risk in GHD</a:t>
            </a:r>
            <a:r>
              <a:rPr lang="de-DE" b="0" i="0" dirty="0">
                <a:solidFill>
                  <a:srgbClr val="212121"/>
                </a:solidFill>
                <a:effectLst/>
                <a:latin typeface="BlinkMacSystemFont"/>
              </a:rPr>
              <a:t> ‚</a:t>
            </a:r>
            <a:r>
              <a:rPr lang="en-GB" b="0" i="0" dirty="0">
                <a:solidFill>
                  <a:srgbClr val="212121"/>
                </a:solidFill>
                <a:effectLst/>
                <a:latin typeface="BlinkMacSystemFont"/>
              </a:rPr>
              <a:t>hypothyroidism</a:t>
            </a:r>
            <a:r>
              <a:rPr lang="de-DE" dirty="0">
                <a:solidFill>
                  <a:srgbClr val="212121"/>
                </a:solidFill>
                <a:latin typeface="BlinkMacSystemFont"/>
              </a:rPr>
              <a:t> and </a:t>
            </a:r>
            <a:r>
              <a:rPr lang="en-GB" b="0" i="0" dirty="0">
                <a:solidFill>
                  <a:srgbClr val="212121"/>
                </a:solidFill>
                <a:effectLst/>
                <a:latin typeface="BlinkMacSystemFont"/>
              </a:rPr>
              <a:t> obesity</a:t>
            </a:r>
            <a:r>
              <a:rPr lang="de-DE" b="0" i="0" dirty="0">
                <a:solidFill>
                  <a:srgbClr val="212121"/>
                </a:solidFill>
                <a:effectLst/>
                <a:latin typeface="BlinkMacSystemFont"/>
              </a:rPr>
              <a:t>.</a:t>
            </a:r>
          </a:p>
          <a:p>
            <a:pPr>
              <a:buFont typeface="Wingdings" panose="05000000000000000000" pitchFamily="2" charset="2"/>
              <a:buChar char="v"/>
            </a:pPr>
            <a:r>
              <a:rPr lang="en-GB" b="0" i="0" dirty="0">
                <a:solidFill>
                  <a:srgbClr val="212121"/>
                </a:solidFill>
                <a:effectLst/>
                <a:latin typeface="BlinkMacSystemFont"/>
              </a:rPr>
              <a:t>2. Slipped-Capital Femoral Epiphysis: Higher risk in</a:t>
            </a:r>
            <a:r>
              <a:rPr lang="de-DE" b="0" i="0" dirty="0">
                <a:solidFill>
                  <a:srgbClr val="212121"/>
                </a:solidFill>
                <a:effectLst/>
                <a:latin typeface="BlinkMacSystemFont"/>
              </a:rPr>
              <a:t> </a:t>
            </a:r>
            <a:r>
              <a:rPr lang="en-GB" b="0" i="0" dirty="0">
                <a:solidFill>
                  <a:srgbClr val="212121"/>
                </a:solidFill>
                <a:effectLst/>
                <a:latin typeface="BlinkMacSystemFont"/>
              </a:rPr>
              <a:t>GHD, hypothyroidism</a:t>
            </a:r>
            <a:r>
              <a:rPr lang="de-DE" b="0" i="0" dirty="0">
                <a:solidFill>
                  <a:srgbClr val="212121"/>
                </a:solidFill>
                <a:effectLst/>
                <a:latin typeface="BlinkMacSystemFont"/>
              </a:rPr>
              <a:t> and </a:t>
            </a:r>
            <a:r>
              <a:rPr lang="en-GB" b="0" i="0" dirty="0">
                <a:solidFill>
                  <a:srgbClr val="212121"/>
                </a:solidFill>
                <a:effectLst/>
                <a:latin typeface="BlinkMacSystemFont"/>
              </a:rPr>
              <a:t>obesity</a:t>
            </a:r>
            <a:endParaRPr lang="de-DE" b="0" i="0" dirty="0">
              <a:solidFill>
                <a:srgbClr val="212121"/>
              </a:solidFill>
              <a:effectLst/>
              <a:latin typeface="BlinkMacSystemFont"/>
            </a:endParaRPr>
          </a:p>
          <a:p>
            <a:pPr>
              <a:buFont typeface="Wingdings" panose="05000000000000000000" pitchFamily="2" charset="2"/>
              <a:buChar char="v"/>
            </a:pPr>
            <a:r>
              <a:rPr lang="en-GB" b="0" i="0" dirty="0">
                <a:solidFill>
                  <a:srgbClr val="212121"/>
                </a:solidFill>
                <a:effectLst/>
                <a:latin typeface="BlinkMacSystemFont"/>
              </a:rPr>
              <a:t>3. Worsening of Scoliosis</a:t>
            </a:r>
            <a:endParaRPr lang="de-DE" b="0" i="0" dirty="0">
              <a:solidFill>
                <a:srgbClr val="212121"/>
              </a:solidFill>
              <a:effectLst/>
              <a:latin typeface="BlinkMacSystemFont"/>
            </a:endParaRPr>
          </a:p>
          <a:p>
            <a:pPr>
              <a:buFont typeface="Wingdings" panose="05000000000000000000" pitchFamily="2" charset="2"/>
              <a:buChar char="v"/>
            </a:pPr>
            <a:r>
              <a:rPr lang="en-GB" b="0" i="0" dirty="0">
                <a:solidFill>
                  <a:srgbClr val="212121"/>
                </a:solidFill>
                <a:effectLst/>
                <a:latin typeface="BlinkMacSystemFont"/>
              </a:rPr>
              <a:t>4. Insulin Resistance</a:t>
            </a:r>
            <a:endParaRPr lang="de-DE" b="0" i="0" dirty="0">
              <a:solidFill>
                <a:srgbClr val="212121"/>
              </a:solidFill>
              <a:effectLst/>
              <a:latin typeface="BlinkMacSystemFont"/>
            </a:endParaRPr>
          </a:p>
          <a:p>
            <a:pPr>
              <a:buFont typeface="Wingdings" panose="05000000000000000000" pitchFamily="2" charset="2"/>
              <a:buChar char="v"/>
            </a:pPr>
            <a:r>
              <a:rPr lang="en-GB" b="0" i="0" dirty="0">
                <a:solidFill>
                  <a:srgbClr val="212121"/>
                </a:solidFill>
                <a:effectLst/>
                <a:latin typeface="BlinkMacSystemFont"/>
              </a:rPr>
              <a:t>5. Increased Nevi</a:t>
            </a:r>
            <a:endParaRPr lang="de-DE" b="0" i="0" dirty="0">
              <a:solidFill>
                <a:srgbClr val="212121"/>
              </a:solidFill>
              <a:effectLst/>
              <a:latin typeface="BlinkMacSystemFont"/>
            </a:endParaRPr>
          </a:p>
          <a:p>
            <a:pPr>
              <a:buFont typeface="Wingdings" panose="05000000000000000000" pitchFamily="2" charset="2"/>
              <a:buChar char="v"/>
            </a:pPr>
            <a:r>
              <a:rPr lang="en-GB" b="0" i="0" dirty="0">
                <a:solidFill>
                  <a:srgbClr val="212121"/>
                </a:solidFill>
                <a:effectLst/>
                <a:latin typeface="BlinkMacSystemFont"/>
              </a:rPr>
              <a:t>6. Pubertal Gynecomastia</a:t>
            </a:r>
            <a:endParaRPr lang="de-DE" b="0" i="0" dirty="0">
              <a:solidFill>
                <a:srgbClr val="212121"/>
              </a:solidFill>
              <a:effectLst/>
              <a:latin typeface="BlinkMacSystemFont"/>
            </a:endParaRPr>
          </a:p>
          <a:p>
            <a:pPr>
              <a:buFont typeface="Wingdings" panose="05000000000000000000" pitchFamily="2" charset="2"/>
              <a:buChar char="v"/>
            </a:pPr>
            <a:r>
              <a:rPr lang="en-GB" b="0" i="0" dirty="0">
                <a:solidFill>
                  <a:srgbClr val="212121"/>
                </a:solidFill>
                <a:effectLst/>
                <a:latin typeface="BlinkMacSystemFont"/>
              </a:rPr>
              <a:t>7. Pancreatitis</a:t>
            </a:r>
            <a:endParaRPr lang="en-GB" dirty="0"/>
          </a:p>
        </p:txBody>
      </p:sp>
    </p:spTree>
    <p:extLst>
      <p:ext uri="{BB962C8B-B14F-4D97-AF65-F5344CB8AC3E}">
        <p14:creationId xmlns:p14="http://schemas.microsoft.com/office/powerpoint/2010/main" val="1894761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Content Placeholder 2">
            <a:extLst>
              <a:ext uri="{FF2B5EF4-FFF2-40B4-BE49-F238E27FC236}">
                <a16:creationId xmlns:a16="http://schemas.microsoft.com/office/drawing/2014/main" id="{5B56F8D6-1377-4521-9425-2901489B82A4}"/>
              </a:ext>
            </a:extLst>
          </p:cNvPr>
          <p:cNvSpPr>
            <a:spLocks noGrp="1"/>
          </p:cNvSpPr>
          <p:nvPr>
            <p:ph idx="1"/>
          </p:nvPr>
        </p:nvSpPr>
        <p:spPr>
          <a:xfrm>
            <a:off x="1952625" y="3143251"/>
            <a:ext cx="8229600" cy="4525963"/>
          </a:xfrm>
        </p:spPr>
        <p:txBody>
          <a:bodyPr>
            <a:normAutofit/>
          </a:bodyPr>
          <a:lstStyle/>
          <a:p>
            <a:pPr algn="ctr" eaLnBrk="1" hangingPunct="1">
              <a:buFont typeface="Wingdings 2" panose="05020102010507070707" pitchFamily="18" charset="2"/>
              <a:buNone/>
            </a:pPr>
            <a:r>
              <a:rPr lang="en-US" altLang="pt-PT" sz="6000" b="1" dirty="0"/>
              <a:t>THANK YOU</a:t>
            </a:r>
            <a:endParaRPr lang="ar-JO" altLang="pt-PT" sz="6000" b="1" dirty="0">
              <a:ea typeface="Majalla UI"/>
            </a:endParaRPr>
          </a:p>
        </p:txBody>
      </p:sp>
    </p:spTree>
    <p:extLst>
      <p:ext uri="{BB962C8B-B14F-4D97-AF65-F5344CB8AC3E}">
        <p14:creationId xmlns:p14="http://schemas.microsoft.com/office/powerpoint/2010/main" val="401711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مستطيل 2">
            <a:extLst>
              <a:ext uri="{FF2B5EF4-FFF2-40B4-BE49-F238E27FC236}">
                <a16:creationId xmlns:a16="http://schemas.microsoft.com/office/drawing/2014/main" id="{E4C0F57C-3EFC-42C3-881C-91B77566E604}"/>
              </a:ext>
            </a:extLst>
          </p:cNvPr>
          <p:cNvSpPr>
            <a:spLocks noChangeArrowheads="1"/>
          </p:cNvSpPr>
          <p:nvPr/>
        </p:nvSpPr>
        <p:spPr bwMode="auto">
          <a:xfrm>
            <a:off x="969224" y="214966"/>
            <a:ext cx="91440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fontAlgn="base" hangingPunct="1">
              <a:spcBef>
                <a:spcPct val="0"/>
              </a:spcBef>
              <a:spcAft>
                <a:spcPct val="0"/>
              </a:spcAft>
              <a:defRPr/>
            </a:pPr>
            <a:r>
              <a:rPr lang="en-US" altLang="pt-PT" sz="2800" dirty="0">
                <a:solidFill>
                  <a:schemeClr val="bg2">
                    <a:lumMod val="25000"/>
                  </a:schemeClr>
                </a:solidFill>
              </a:rPr>
              <a:t>Assessment of body proportion</a:t>
            </a:r>
          </a:p>
          <a:p>
            <a:pPr rtl="1" eaLnBrk="1" fontAlgn="base" hangingPunct="1">
              <a:spcBef>
                <a:spcPct val="0"/>
              </a:spcBef>
              <a:spcAft>
                <a:spcPct val="0"/>
              </a:spcAft>
              <a:defRPr/>
            </a:pPr>
            <a:r>
              <a:rPr lang="en-GB" altLang="pt-PT" sz="2000" dirty="0">
                <a:solidFill>
                  <a:prstClr val="black"/>
                </a:solidFill>
              </a:rPr>
              <a:t>*</a:t>
            </a:r>
            <a:r>
              <a:rPr lang="en-US" altLang="pt-PT" sz="2000" dirty="0">
                <a:solidFill>
                  <a:prstClr val="black"/>
                </a:solidFill>
              </a:rPr>
              <a:t>Upper segment (US) total height/length – LS.</a:t>
            </a:r>
          </a:p>
          <a:p>
            <a:pPr rtl="1" eaLnBrk="1" fontAlgn="base" hangingPunct="1">
              <a:spcBef>
                <a:spcPct val="0"/>
              </a:spcBef>
              <a:spcAft>
                <a:spcPct val="0"/>
              </a:spcAft>
              <a:defRPr/>
            </a:pPr>
            <a:endParaRPr lang="en-US" altLang="pt-PT" sz="2000" dirty="0">
              <a:solidFill>
                <a:prstClr val="black"/>
              </a:solidFill>
            </a:endParaRPr>
          </a:p>
          <a:p>
            <a:pPr rtl="1" eaLnBrk="1" fontAlgn="base" hangingPunct="1">
              <a:spcBef>
                <a:spcPct val="0"/>
              </a:spcBef>
              <a:spcAft>
                <a:spcPct val="0"/>
              </a:spcAft>
              <a:defRPr/>
            </a:pPr>
            <a:r>
              <a:rPr lang="en-US" altLang="pt-PT" sz="2000" dirty="0">
                <a:solidFill>
                  <a:prstClr val="black"/>
                </a:solidFill>
              </a:rPr>
              <a:t>*Lower segment (LS) pubic symphysis to ground. </a:t>
            </a:r>
          </a:p>
          <a:p>
            <a:pPr rtl="1" eaLnBrk="1" fontAlgn="base" hangingPunct="1">
              <a:spcBef>
                <a:spcPct val="0"/>
              </a:spcBef>
              <a:spcAft>
                <a:spcPct val="0"/>
              </a:spcAft>
              <a:defRPr/>
            </a:pPr>
            <a:endParaRPr lang="en-US" altLang="pt-PT" sz="2000" dirty="0">
              <a:solidFill>
                <a:prstClr val="black"/>
              </a:solidFill>
            </a:endParaRPr>
          </a:p>
          <a:p>
            <a:pPr rtl="1" eaLnBrk="1" fontAlgn="base" hangingPunct="1">
              <a:spcBef>
                <a:spcPct val="0"/>
              </a:spcBef>
              <a:spcAft>
                <a:spcPct val="0"/>
              </a:spcAft>
              <a:defRPr/>
            </a:pPr>
            <a:r>
              <a:rPr lang="en-US" altLang="pt-PT" sz="2000" dirty="0">
                <a:solidFill>
                  <a:prstClr val="black"/>
                </a:solidFill>
              </a:rPr>
              <a:t>*US to LS ratio is </a:t>
            </a:r>
            <a:r>
              <a:rPr lang="en-US" altLang="pt-PT" sz="2000" b="1" dirty="0">
                <a:solidFill>
                  <a:prstClr val="black"/>
                </a:solidFill>
              </a:rPr>
              <a:t>1.7</a:t>
            </a:r>
            <a:r>
              <a:rPr lang="en-US" altLang="pt-PT" sz="2000" dirty="0">
                <a:solidFill>
                  <a:prstClr val="black"/>
                </a:solidFill>
              </a:rPr>
              <a:t> </a:t>
            </a:r>
            <a:r>
              <a:rPr lang="en-US" altLang="pt-PT" sz="2000" b="1" dirty="0">
                <a:solidFill>
                  <a:prstClr val="black"/>
                </a:solidFill>
              </a:rPr>
              <a:t>at birth</a:t>
            </a:r>
            <a:r>
              <a:rPr lang="en-US" altLang="pt-PT" sz="2000" dirty="0">
                <a:solidFill>
                  <a:prstClr val="black"/>
                </a:solidFill>
              </a:rPr>
              <a:t> decreases by 0.1 every year to reach </a:t>
            </a:r>
            <a:r>
              <a:rPr lang="en-GB" altLang="pt-PT" sz="2000" b="1" dirty="0">
                <a:solidFill>
                  <a:prstClr val="black"/>
                </a:solidFill>
              </a:rPr>
              <a:t>1.3 at 3 years</a:t>
            </a:r>
            <a:r>
              <a:rPr lang="en-GB" altLang="pt-PT" sz="2000" dirty="0">
                <a:solidFill>
                  <a:prstClr val="black"/>
                </a:solidFill>
              </a:rPr>
              <a:t> and </a:t>
            </a:r>
            <a:r>
              <a:rPr lang="en-US" altLang="pt-PT" sz="2000" b="1" dirty="0">
                <a:solidFill>
                  <a:prstClr val="black"/>
                </a:solidFill>
              </a:rPr>
              <a:t>1 at </a:t>
            </a:r>
            <a:r>
              <a:rPr lang="en-GB" altLang="pt-PT" sz="2000" b="1" dirty="0">
                <a:solidFill>
                  <a:prstClr val="black"/>
                </a:solidFill>
              </a:rPr>
              <a:t>(7_</a:t>
            </a:r>
            <a:r>
              <a:rPr lang="en-US" altLang="pt-PT" sz="2000" b="1" dirty="0">
                <a:solidFill>
                  <a:prstClr val="black"/>
                </a:solidFill>
              </a:rPr>
              <a:t>10</a:t>
            </a:r>
            <a:r>
              <a:rPr lang="en-GB" altLang="pt-PT" sz="2000" b="1" dirty="0">
                <a:solidFill>
                  <a:prstClr val="black"/>
                </a:solidFill>
              </a:rPr>
              <a:t>) </a:t>
            </a:r>
            <a:r>
              <a:rPr lang="en-US" altLang="pt-PT" sz="2000" b="1" dirty="0">
                <a:solidFill>
                  <a:prstClr val="black"/>
                </a:solidFill>
              </a:rPr>
              <a:t>years of age.</a:t>
            </a:r>
            <a:endParaRPr lang="he-IL" altLang="pt-PT" sz="2000" b="1" dirty="0">
              <a:solidFill>
                <a:prstClr val="black"/>
              </a:solidFill>
            </a:endParaRPr>
          </a:p>
          <a:p>
            <a:pPr rtl="1" eaLnBrk="1" fontAlgn="base" hangingPunct="1">
              <a:spcBef>
                <a:spcPct val="0"/>
              </a:spcBef>
              <a:spcAft>
                <a:spcPct val="0"/>
              </a:spcAft>
              <a:defRPr/>
            </a:pPr>
            <a:endParaRPr lang="en-US" altLang="pt-PT" sz="2000" dirty="0">
              <a:solidFill>
                <a:prstClr val="black"/>
              </a:solidFill>
            </a:endParaRPr>
          </a:p>
          <a:p>
            <a:pPr rtl="1" eaLnBrk="1" fontAlgn="base" hangingPunct="1">
              <a:spcBef>
                <a:spcPct val="0"/>
              </a:spcBef>
              <a:spcAft>
                <a:spcPct val="0"/>
              </a:spcAft>
              <a:defRPr/>
            </a:pPr>
            <a:endParaRPr lang="en-US" altLang="pt-PT" sz="2000" dirty="0">
              <a:solidFill>
                <a:prstClr val="black"/>
              </a:solidFill>
            </a:endParaRPr>
          </a:p>
        </p:txBody>
      </p:sp>
      <p:pic>
        <p:nvPicPr>
          <p:cNvPr id="84995" name="Picture 2" descr="ÙØªÙØ¬Ø© Ø¨Ø­Ø« Ø§ÙØµÙØ± Ø¹Ù âªUpper segment: Lower segment ratioâ¬â">
            <a:extLst>
              <a:ext uri="{FF2B5EF4-FFF2-40B4-BE49-F238E27FC236}">
                <a16:creationId xmlns:a16="http://schemas.microsoft.com/office/drawing/2014/main" id="{F9C7B926-3A07-4B78-B28C-3B161BA915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6605" y="3429000"/>
            <a:ext cx="3794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58F66AA6-EE13-3B11-9345-355F8A5D94DF}"/>
              </a:ext>
            </a:extLst>
          </p:cNvPr>
          <p:cNvSpPr txBox="1">
            <a:spLocks/>
          </p:cNvSpPr>
          <p:nvPr/>
        </p:nvSpPr>
        <p:spPr>
          <a:xfrm>
            <a:off x="969224" y="3200399"/>
            <a:ext cx="4447787" cy="3581401"/>
          </a:xfrm>
          <a:prstGeom prst="rect">
            <a:avLst/>
          </a:prstGeom>
        </p:spPr>
        <p:txBody>
          <a:bodyPr vert="horz" lIns="91440" tIns="45720" rIns="91440" bIns="45720" rtlCol="0">
            <a:normAutofit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46710" indent="-285750" fontAlgn="base">
              <a:spcBef>
                <a:spcPts val="1500"/>
              </a:spcBef>
              <a:spcAft>
                <a:spcPts val="0"/>
              </a:spcAft>
              <a:buFont typeface="Wingdings" panose="05000000000000000000" pitchFamily="2" charset="2"/>
              <a:buChar char="q"/>
            </a:pPr>
            <a:r>
              <a:rPr lang="en-US" sz="1800" b="1" dirty="0">
                <a:solidFill>
                  <a:srgbClr val="1A1C1C"/>
                </a:solidFill>
                <a:latin typeface="Arial" panose="020B0604020202020204" pitchFamily="34" charset="0"/>
              </a:rPr>
              <a:t>Proportionate short stature</a:t>
            </a:r>
            <a:r>
              <a:rPr lang="en-GB" sz="1800" b="1" dirty="0">
                <a:solidFill>
                  <a:srgbClr val="1A1C1C"/>
                </a:solidFill>
                <a:latin typeface="Arial" panose="020B0604020202020204" pitchFamily="34" charset="0"/>
              </a:rPr>
              <a:t> : Normal upper to lower body segment ratio .</a:t>
            </a:r>
            <a:endParaRPr lang="en-US" sz="1800" dirty="0">
              <a:solidFill>
                <a:srgbClr val="1A1C1C"/>
              </a:solidFill>
              <a:latin typeface="Arial" panose="020B0604020202020204" pitchFamily="34" charset="0"/>
            </a:endParaRPr>
          </a:p>
          <a:p>
            <a:pPr marL="742950" lvl="1" indent="-285750" fontAlgn="base">
              <a:spcBef>
                <a:spcPts val="0"/>
              </a:spcBef>
              <a:spcAft>
                <a:spcPts val="0"/>
              </a:spcAft>
              <a:buFont typeface="Arial" panose="020B0604020202020204" pitchFamily="34" charset="0"/>
              <a:buChar char="•"/>
            </a:pPr>
            <a:r>
              <a:rPr lang="en-US" sz="1800" dirty="0">
                <a:solidFill>
                  <a:srgbClr val="1A1C1C"/>
                </a:solidFill>
                <a:latin typeface="Arial" panose="020B0604020202020204" pitchFamily="34" charset="0"/>
              </a:rPr>
              <a:t>Limbs proportionate to trunk.</a:t>
            </a:r>
          </a:p>
          <a:p>
            <a:pPr marL="742950" lvl="1" indent="-285750" fontAlgn="base">
              <a:spcBef>
                <a:spcPts val="0"/>
              </a:spcBef>
              <a:spcAft>
                <a:spcPts val="0"/>
              </a:spcAft>
              <a:buFont typeface="Arial" panose="020B0604020202020204" pitchFamily="34" charset="0"/>
              <a:buChar char="•"/>
            </a:pPr>
            <a:r>
              <a:rPr lang="en-US" sz="1800" dirty="0">
                <a:solidFill>
                  <a:srgbClr val="1A1C1C"/>
                </a:solidFill>
                <a:latin typeface="Arial" panose="020B0604020202020204" pitchFamily="34" charset="0"/>
              </a:rPr>
              <a:t>Seen in most cases of familial short stature.</a:t>
            </a:r>
          </a:p>
          <a:p>
            <a:pPr marL="742950" lvl="1" indent="-285750" fontAlgn="base">
              <a:spcBef>
                <a:spcPts val="0"/>
              </a:spcBef>
              <a:spcAft>
                <a:spcPts val="0"/>
              </a:spcAft>
              <a:buFont typeface="Arial" panose="020B0604020202020204" pitchFamily="34" charset="0"/>
              <a:buChar char="•"/>
            </a:pPr>
            <a:endParaRPr lang="en-US" sz="1800" dirty="0">
              <a:solidFill>
                <a:srgbClr val="1A1C1C"/>
              </a:solidFill>
              <a:latin typeface="Arial" panose="020B0604020202020204" pitchFamily="34" charset="0"/>
            </a:endParaRPr>
          </a:p>
          <a:p>
            <a:pPr marL="346710" indent="-285750" fontAlgn="base">
              <a:spcBef>
                <a:spcPts val="0"/>
              </a:spcBef>
              <a:spcAft>
                <a:spcPts val="0"/>
              </a:spcAft>
              <a:buFont typeface="Wingdings" panose="05000000000000000000" pitchFamily="2" charset="2"/>
              <a:buChar char="q"/>
            </a:pPr>
            <a:r>
              <a:rPr lang="en-US" sz="1800" b="1" dirty="0">
                <a:solidFill>
                  <a:srgbClr val="1A1C1C"/>
                </a:solidFill>
                <a:latin typeface="Arial" panose="020B0604020202020204" pitchFamily="34" charset="0"/>
              </a:rPr>
              <a:t>Disproportionate short stature</a:t>
            </a:r>
            <a:r>
              <a:rPr lang="en-GB" sz="1800" b="1" dirty="0">
                <a:solidFill>
                  <a:srgbClr val="1A1C1C"/>
                </a:solidFill>
                <a:latin typeface="Arial" panose="020B0604020202020204" pitchFamily="34" charset="0"/>
              </a:rPr>
              <a:t> : (Abnormal upper to lower body segment ratio)</a:t>
            </a:r>
            <a:endParaRPr lang="en-US" sz="1800" dirty="0">
              <a:solidFill>
                <a:srgbClr val="1A1C1C"/>
              </a:solidFill>
              <a:latin typeface="Arial" panose="020B0604020202020204" pitchFamily="34" charset="0"/>
            </a:endParaRPr>
          </a:p>
          <a:p>
            <a:pPr marL="742950" lvl="1" indent="-285750" fontAlgn="base">
              <a:spcBef>
                <a:spcPts val="0"/>
              </a:spcBef>
              <a:spcAft>
                <a:spcPts val="0"/>
              </a:spcAft>
              <a:buFont typeface="Arial" panose="020B0604020202020204" pitchFamily="34" charset="0"/>
              <a:buChar char="•"/>
            </a:pPr>
            <a:r>
              <a:rPr lang="en-US" sz="1800" dirty="0">
                <a:solidFill>
                  <a:srgbClr val="1A1C1C"/>
                </a:solidFill>
                <a:latin typeface="Arial" panose="020B0604020202020204" pitchFamily="34" charset="0"/>
              </a:rPr>
              <a:t>Limbs disproportionately short compared to trunk.</a:t>
            </a:r>
          </a:p>
          <a:p>
            <a:pPr marL="742950" lvl="1" indent="-285750" fontAlgn="base">
              <a:spcBef>
                <a:spcPts val="0"/>
              </a:spcBef>
              <a:spcAft>
                <a:spcPts val="2100"/>
              </a:spcAft>
              <a:buFont typeface="Arial" panose="020B0604020202020204" pitchFamily="34" charset="0"/>
              <a:buChar char="•"/>
            </a:pPr>
            <a:r>
              <a:rPr lang="en-US" sz="1800" dirty="0">
                <a:solidFill>
                  <a:srgbClr val="1A1C1C"/>
                </a:solidFill>
                <a:latin typeface="Arial" panose="020B0604020202020204" pitchFamily="34" charset="0"/>
              </a:rPr>
              <a:t>Seen mostly in cases of skeletal dysplasia. </a:t>
            </a:r>
            <a:endParaRPr lang="en-DE" dirty="0"/>
          </a:p>
        </p:txBody>
      </p:sp>
    </p:spTree>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TotalTime>
  <Words>4145</Words>
  <Application>Microsoft Office PowerPoint</Application>
  <PresentationFormat>Widescreen</PresentationFormat>
  <Paragraphs>453</Paragraphs>
  <Slides>88</Slides>
  <Notes>6</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Crop</vt:lpstr>
      <vt:lpstr>SHORT STATURE </vt:lpstr>
      <vt:lpstr>GROWTH</vt:lpstr>
      <vt:lpstr>Definitions </vt:lpstr>
      <vt:lpstr>PowerPoint Presentation</vt:lpstr>
      <vt:lpstr>Pediatric growth parameters :  </vt:lpstr>
      <vt:lpstr>PowerPoint Presentation</vt:lpstr>
      <vt:lpstr>PowerPoint Presentation</vt:lpstr>
      <vt:lpstr>PowerPoint Presentation</vt:lpstr>
      <vt:lpstr>PowerPoint Presentation</vt:lpstr>
      <vt:lpstr>PowerPoint Presentation</vt:lpstr>
      <vt:lpstr>PowerPoint Presentation</vt:lpstr>
      <vt:lpstr>5- Mid- parental height </vt:lpstr>
      <vt:lpstr>3 years old girl ht=85cm wt=10kg father ht=165cm mother ht=155cm is she short? MPH?</vt:lpstr>
      <vt:lpstr>PowerPoint Presentation</vt:lpstr>
      <vt:lpstr>Pediatric growth patterns </vt:lpstr>
      <vt:lpstr>5y girl ht=105 cm wt=17 kg is she short?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Genetic causes:(syndromes with dysmorphic features)</vt:lpstr>
      <vt:lpstr>Turner syndrome</vt:lpstr>
      <vt:lpstr>PowerPoint Presentation</vt:lpstr>
      <vt:lpstr>NOONAN SYNDROME</vt:lpstr>
      <vt:lpstr>PowerPoint Presentation</vt:lpstr>
      <vt:lpstr>Prader-Willi syndrome</vt:lpstr>
      <vt:lpstr>PowerPoint Presentation</vt:lpstr>
      <vt:lpstr>SHOX GENE VARIANTS</vt:lpstr>
      <vt:lpstr>PowerPoint Presentation</vt:lpstr>
      <vt:lpstr>SILVER RUSSELL SYNDROME</vt:lpstr>
      <vt:lpstr>PowerPoint Presentation</vt:lpstr>
      <vt:lpstr>Laurence Moon Bardet Biedl Syndrome</vt:lpstr>
      <vt:lpstr>PowerPoint Presentation</vt:lpstr>
      <vt:lpstr>Achondroplasia </vt:lpstr>
      <vt:lpstr>PowerPoint Presentation</vt:lpstr>
      <vt:lpstr>PowerPoint Presentation</vt:lpstr>
      <vt:lpstr>PowerPoint Presentation</vt:lpstr>
      <vt:lpstr>Systemic disorders with secondary effects on growth  </vt:lpstr>
      <vt:lpstr>Under-nutrition</vt:lpstr>
      <vt:lpstr>Glucocorticoid therapy</vt:lpstr>
      <vt:lpstr>Gastrointestinal disease</vt:lpstr>
      <vt:lpstr>Rheumatologic disease</vt:lpstr>
      <vt:lpstr>Chronic kidney disease</vt:lpstr>
      <vt:lpstr>Cancer</vt:lpstr>
      <vt:lpstr>Pulmonary disease</vt:lpstr>
      <vt:lpstr>Cardiac disease</vt:lpstr>
      <vt:lpstr>Metabolic diseases</vt:lpstr>
      <vt:lpstr>Endocrine causes of growth failure</vt:lpstr>
      <vt:lpstr>PowerPoint Presentation</vt:lpstr>
      <vt:lpstr>Cushing syndrome</vt:lpstr>
      <vt:lpstr>Hypothyroidism</vt:lpstr>
      <vt:lpstr>Sexual precocity </vt:lpstr>
      <vt:lpstr>Pseudohypoparathyroidism</vt:lpstr>
      <vt:lpstr>Physiology of Growth Hormone</vt:lpstr>
      <vt:lpstr>PowerPoint Presentation</vt:lpstr>
      <vt:lpstr>PowerPoint Presentation</vt:lpstr>
      <vt:lpstr>PowerPoint Presentation</vt:lpstr>
      <vt:lpstr>PowerPoint Presentation</vt:lpstr>
      <vt:lpstr>PowerPoint Presentation</vt:lpstr>
      <vt:lpstr>Growth hormone deficiency</vt:lpstr>
      <vt:lpstr>PowerPoint Presentation</vt:lpstr>
      <vt:lpstr>PowerPoint Presentation</vt:lpstr>
      <vt:lpstr>PowerPoint Presentation</vt:lpstr>
      <vt:lpstr> Growth hormone receptor mutations (Laron syndrome)</vt:lpstr>
      <vt:lpstr>PowerPoint Presentation</vt:lpstr>
      <vt:lpstr>How to approach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investigation</vt:lpstr>
      <vt:lpstr>PowerPoint Presentation</vt:lpstr>
      <vt:lpstr>PowerPoint Presentation</vt:lpstr>
      <vt:lpstr>IGF1 and IGFBP3 measurement </vt:lpstr>
      <vt:lpstr>PowerPoint Presentation</vt:lpstr>
      <vt:lpstr>Management.</vt:lpstr>
      <vt:lpstr>growth hormone therapy </vt:lpstr>
      <vt:lpstr>Automated pen type </vt:lpstr>
      <vt:lpstr>Side effect of RHGH replacment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Definitions </dc:title>
  <dc:creator>Fahed Hijazeen</dc:creator>
  <cp:lastModifiedBy>ولاء محمد خير عبدالله محرم</cp:lastModifiedBy>
  <cp:revision>21</cp:revision>
  <dcterms:created xsi:type="dcterms:W3CDTF">2024-01-31T09:16:15Z</dcterms:created>
  <dcterms:modified xsi:type="dcterms:W3CDTF">2024-01-31T21:58:13Z</dcterms:modified>
</cp:coreProperties>
</file>