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Lst>
  <p:sldSz cx="12192000" cy="6858000"/>
  <p:notesSz cx="6858000" cy="9144000"/>
  <p:defaultTextStyle>
    <a:defPPr>
      <a:defRPr lang="ar-J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J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9526300B-4828-48FC-A744-678752581FB2}" type="datetimeFigureOut">
              <a:rPr lang="ar-JO" smtClean="0"/>
              <a:t>07/04/1441</a:t>
            </a:fld>
            <a:endParaRPr lang="ar-J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J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J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20A2FD4C-FC05-464A-BB4A-6F47D2887174}" type="slidenum">
              <a:rPr lang="ar-JO" smtClean="0"/>
              <a:t>‹#›</a:t>
            </a:fld>
            <a:endParaRPr lang="ar-JO"/>
          </a:p>
        </p:txBody>
      </p:sp>
    </p:spTree>
    <p:extLst>
      <p:ext uri="{BB962C8B-B14F-4D97-AF65-F5344CB8AC3E}">
        <p14:creationId xmlns:p14="http://schemas.microsoft.com/office/powerpoint/2010/main" val="857100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smtClean="0">
                <a:latin typeface="Meridien-Roman"/>
              </a:rPr>
              <a:t>The</a:t>
            </a:r>
            <a:r>
              <a:rPr lang="en-US" sz="1200" b="0" i="0" u="none" strike="noStrike" dirty="0" smtClean="0">
                <a:latin typeface="Meridien-Roman"/>
              </a:rPr>
              <a:t> </a:t>
            </a:r>
            <a:r>
              <a:rPr lang="en-US" sz="1200" b="0" i="0" u="none" strike="noStrike" baseline="0" dirty="0" smtClean="0">
                <a:latin typeface="Meridien-Roman"/>
              </a:rPr>
              <a:t>antibody attach to </a:t>
            </a:r>
            <a:r>
              <a:rPr lang="en-US" sz="1200" b="0" i="0" u="none" strike="noStrike" baseline="0" dirty="0" err="1" smtClean="0">
                <a:latin typeface="Meridien-Roman"/>
              </a:rPr>
              <a:t>insulable</a:t>
            </a:r>
            <a:r>
              <a:rPr lang="en-US" sz="1200" b="0" i="0" u="none" strike="noStrike" baseline="0" dirty="0" smtClean="0">
                <a:latin typeface="Meridien-Roman"/>
              </a:rPr>
              <a:t> bead is typically added to a protein mixture (lysate of specific cells),. </a:t>
            </a:r>
          </a:p>
          <a:p>
            <a:r>
              <a:rPr lang="en-US" sz="1200" b="0" i="0" u="none" strike="noStrike" baseline="0" dirty="0" smtClean="0">
                <a:latin typeface="Meridien-Roman"/>
              </a:rPr>
              <a:t>Unwanted proteins that do not bind to</a:t>
            </a:r>
            <a:r>
              <a:rPr lang="en-US" sz="1200" b="0" i="0" u="none" strike="noStrike" dirty="0" smtClean="0">
                <a:latin typeface="Meridien-Roman"/>
              </a:rPr>
              <a:t> </a:t>
            </a:r>
            <a:r>
              <a:rPr lang="en-US" sz="1200" b="0" i="0" u="none" strike="noStrike" baseline="0" dirty="0" smtClean="0">
                <a:latin typeface="Meridien-Roman"/>
              </a:rPr>
              <a:t>the antibody are then removed by washing the beads</a:t>
            </a:r>
          </a:p>
          <a:p>
            <a:endParaRPr lang="ar-JO" dirty="0"/>
          </a:p>
        </p:txBody>
      </p:sp>
      <p:sp>
        <p:nvSpPr>
          <p:cNvPr id="4" name="Slide Number Placeholder 3"/>
          <p:cNvSpPr>
            <a:spLocks noGrp="1"/>
          </p:cNvSpPr>
          <p:nvPr>
            <p:ph type="sldNum" sz="quarter" idx="10"/>
          </p:nvPr>
        </p:nvSpPr>
        <p:spPr/>
        <p:txBody>
          <a:bodyPr/>
          <a:lstStyle/>
          <a:p>
            <a:fld id="{3911064F-9733-4F79-AF26-8966AD4A7FD0}" type="slidenum">
              <a:rPr lang="en-US" smtClean="0"/>
              <a:t>16</a:t>
            </a:fld>
            <a:endParaRPr lang="en-US"/>
          </a:p>
        </p:txBody>
      </p:sp>
    </p:spTree>
    <p:extLst>
      <p:ext uri="{BB962C8B-B14F-4D97-AF65-F5344CB8AC3E}">
        <p14:creationId xmlns:p14="http://schemas.microsoft.com/office/powerpoint/2010/main" val="1712851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64F-9733-4F79-AF26-8966AD4A7FD0}"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957896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J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JO"/>
          </a:p>
        </p:txBody>
      </p:sp>
      <p:sp>
        <p:nvSpPr>
          <p:cNvPr id="4" name="Date Placeholder 3"/>
          <p:cNvSpPr>
            <a:spLocks noGrp="1"/>
          </p:cNvSpPr>
          <p:nvPr>
            <p:ph type="dt" sz="half" idx="10"/>
          </p:nvPr>
        </p:nvSpPr>
        <p:spPr/>
        <p:txBody>
          <a:bodyPr/>
          <a:lstStyle/>
          <a:p>
            <a:fld id="{469BEA0E-A7B0-44CB-BA28-B6504FB48836}" type="datetimeFigureOut">
              <a:rPr lang="ar-JO" smtClean="0"/>
              <a:t>07/04/1441</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E2CAEF86-140F-4B5C-9C05-B9029E1B9D52}" type="slidenum">
              <a:rPr lang="ar-JO" smtClean="0"/>
              <a:t>‹#›</a:t>
            </a:fld>
            <a:endParaRPr lang="ar-JO"/>
          </a:p>
        </p:txBody>
      </p:sp>
    </p:spTree>
    <p:extLst>
      <p:ext uri="{BB962C8B-B14F-4D97-AF65-F5344CB8AC3E}">
        <p14:creationId xmlns:p14="http://schemas.microsoft.com/office/powerpoint/2010/main" val="465421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469BEA0E-A7B0-44CB-BA28-B6504FB48836}" type="datetimeFigureOut">
              <a:rPr lang="ar-JO" smtClean="0"/>
              <a:t>07/04/1441</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E2CAEF86-140F-4B5C-9C05-B9029E1B9D52}" type="slidenum">
              <a:rPr lang="ar-JO" smtClean="0"/>
              <a:t>‹#›</a:t>
            </a:fld>
            <a:endParaRPr lang="ar-JO"/>
          </a:p>
        </p:txBody>
      </p:sp>
    </p:spTree>
    <p:extLst>
      <p:ext uri="{BB962C8B-B14F-4D97-AF65-F5344CB8AC3E}">
        <p14:creationId xmlns:p14="http://schemas.microsoft.com/office/powerpoint/2010/main" val="3713094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JO"/>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469BEA0E-A7B0-44CB-BA28-B6504FB48836}" type="datetimeFigureOut">
              <a:rPr lang="ar-JO" smtClean="0"/>
              <a:t>07/04/1441</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E2CAEF86-140F-4B5C-9C05-B9029E1B9D52}" type="slidenum">
              <a:rPr lang="ar-JO" smtClean="0"/>
              <a:t>‹#›</a:t>
            </a:fld>
            <a:endParaRPr lang="ar-JO"/>
          </a:p>
        </p:txBody>
      </p:sp>
    </p:spTree>
    <p:extLst>
      <p:ext uri="{BB962C8B-B14F-4D97-AF65-F5344CB8AC3E}">
        <p14:creationId xmlns:p14="http://schemas.microsoft.com/office/powerpoint/2010/main" val="1468644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469BEA0E-A7B0-44CB-BA28-B6504FB48836}" type="datetimeFigureOut">
              <a:rPr lang="ar-JO" smtClean="0"/>
              <a:t>07/04/1441</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E2CAEF86-140F-4B5C-9C05-B9029E1B9D52}" type="slidenum">
              <a:rPr lang="ar-JO" smtClean="0"/>
              <a:t>‹#›</a:t>
            </a:fld>
            <a:endParaRPr lang="ar-JO"/>
          </a:p>
        </p:txBody>
      </p:sp>
    </p:spTree>
    <p:extLst>
      <p:ext uri="{BB962C8B-B14F-4D97-AF65-F5344CB8AC3E}">
        <p14:creationId xmlns:p14="http://schemas.microsoft.com/office/powerpoint/2010/main" val="4095597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JO"/>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69BEA0E-A7B0-44CB-BA28-B6504FB48836}" type="datetimeFigureOut">
              <a:rPr lang="ar-JO" smtClean="0"/>
              <a:t>07/04/1441</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E2CAEF86-140F-4B5C-9C05-B9029E1B9D52}" type="slidenum">
              <a:rPr lang="ar-JO" smtClean="0"/>
              <a:t>‹#›</a:t>
            </a:fld>
            <a:endParaRPr lang="ar-JO"/>
          </a:p>
        </p:txBody>
      </p:sp>
    </p:spTree>
    <p:extLst>
      <p:ext uri="{BB962C8B-B14F-4D97-AF65-F5344CB8AC3E}">
        <p14:creationId xmlns:p14="http://schemas.microsoft.com/office/powerpoint/2010/main" val="690655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Date Placeholder 4"/>
          <p:cNvSpPr>
            <a:spLocks noGrp="1"/>
          </p:cNvSpPr>
          <p:nvPr>
            <p:ph type="dt" sz="half" idx="10"/>
          </p:nvPr>
        </p:nvSpPr>
        <p:spPr/>
        <p:txBody>
          <a:bodyPr/>
          <a:lstStyle/>
          <a:p>
            <a:fld id="{469BEA0E-A7B0-44CB-BA28-B6504FB48836}" type="datetimeFigureOut">
              <a:rPr lang="ar-JO" smtClean="0"/>
              <a:t>07/04/1441</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E2CAEF86-140F-4B5C-9C05-B9029E1B9D52}" type="slidenum">
              <a:rPr lang="ar-JO" smtClean="0"/>
              <a:t>‹#›</a:t>
            </a:fld>
            <a:endParaRPr lang="ar-JO"/>
          </a:p>
        </p:txBody>
      </p:sp>
    </p:spTree>
    <p:extLst>
      <p:ext uri="{BB962C8B-B14F-4D97-AF65-F5344CB8AC3E}">
        <p14:creationId xmlns:p14="http://schemas.microsoft.com/office/powerpoint/2010/main" val="1753971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JO"/>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7" name="Date Placeholder 6"/>
          <p:cNvSpPr>
            <a:spLocks noGrp="1"/>
          </p:cNvSpPr>
          <p:nvPr>
            <p:ph type="dt" sz="half" idx="10"/>
          </p:nvPr>
        </p:nvSpPr>
        <p:spPr/>
        <p:txBody>
          <a:bodyPr/>
          <a:lstStyle/>
          <a:p>
            <a:fld id="{469BEA0E-A7B0-44CB-BA28-B6504FB48836}" type="datetimeFigureOut">
              <a:rPr lang="ar-JO" smtClean="0"/>
              <a:t>07/04/1441</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E2CAEF86-140F-4B5C-9C05-B9029E1B9D52}" type="slidenum">
              <a:rPr lang="ar-JO" smtClean="0"/>
              <a:t>‹#›</a:t>
            </a:fld>
            <a:endParaRPr lang="ar-JO"/>
          </a:p>
        </p:txBody>
      </p:sp>
    </p:spTree>
    <p:extLst>
      <p:ext uri="{BB962C8B-B14F-4D97-AF65-F5344CB8AC3E}">
        <p14:creationId xmlns:p14="http://schemas.microsoft.com/office/powerpoint/2010/main" val="3284383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Date Placeholder 2"/>
          <p:cNvSpPr>
            <a:spLocks noGrp="1"/>
          </p:cNvSpPr>
          <p:nvPr>
            <p:ph type="dt" sz="half" idx="10"/>
          </p:nvPr>
        </p:nvSpPr>
        <p:spPr/>
        <p:txBody>
          <a:bodyPr/>
          <a:lstStyle/>
          <a:p>
            <a:fld id="{469BEA0E-A7B0-44CB-BA28-B6504FB48836}" type="datetimeFigureOut">
              <a:rPr lang="ar-JO" smtClean="0"/>
              <a:t>07/04/1441</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E2CAEF86-140F-4B5C-9C05-B9029E1B9D52}" type="slidenum">
              <a:rPr lang="ar-JO" smtClean="0"/>
              <a:t>‹#›</a:t>
            </a:fld>
            <a:endParaRPr lang="ar-JO"/>
          </a:p>
        </p:txBody>
      </p:sp>
    </p:spTree>
    <p:extLst>
      <p:ext uri="{BB962C8B-B14F-4D97-AF65-F5344CB8AC3E}">
        <p14:creationId xmlns:p14="http://schemas.microsoft.com/office/powerpoint/2010/main" val="1901171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BEA0E-A7B0-44CB-BA28-B6504FB48836}" type="datetimeFigureOut">
              <a:rPr lang="ar-JO" smtClean="0"/>
              <a:t>07/04/1441</a:t>
            </a:fld>
            <a:endParaRPr lang="ar-JO"/>
          </a:p>
        </p:txBody>
      </p:sp>
      <p:sp>
        <p:nvSpPr>
          <p:cNvPr id="3" name="Footer Placeholder 2"/>
          <p:cNvSpPr>
            <a:spLocks noGrp="1"/>
          </p:cNvSpPr>
          <p:nvPr>
            <p:ph type="ftr" sz="quarter" idx="11"/>
          </p:nvPr>
        </p:nvSpPr>
        <p:spPr/>
        <p:txBody>
          <a:bodyPr/>
          <a:lstStyle/>
          <a:p>
            <a:endParaRPr lang="ar-JO"/>
          </a:p>
        </p:txBody>
      </p:sp>
      <p:sp>
        <p:nvSpPr>
          <p:cNvPr id="4" name="Slide Number Placeholder 3"/>
          <p:cNvSpPr>
            <a:spLocks noGrp="1"/>
          </p:cNvSpPr>
          <p:nvPr>
            <p:ph type="sldNum" sz="quarter" idx="12"/>
          </p:nvPr>
        </p:nvSpPr>
        <p:spPr/>
        <p:txBody>
          <a:bodyPr/>
          <a:lstStyle/>
          <a:p>
            <a:fld id="{E2CAEF86-140F-4B5C-9C05-B9029E1B9D52}" type="slidenum">
              <a:rPr lang="ar-JO" smtClean="0"/>
              <a:t>‹#›</a:t>
            </a:fld>
            <a:endParaRPr lang="ar-JO"/>
          </a:p>
        </p:txBody>
      </p:sp>
    </p:spTree>
    <p:extLst>
      <p:ext uri="{BB962C8B-B14F-4D97-AF65-F5344CB8AC3E}">
        <p14:creationId xmlns:p14="http://schemas.microsoft.com/office/powerpoint/2010/main" val="319295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JO"/>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69BEA0E-A7B0-44CB-BA28-B6504FB48836}" type="datetimeFigureOut">
              <a:rPr lang="ar-JO" smtClean="0"/>
              <a:t>07/04/1441</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E2CAEF86-140F-4B5C-9C05-B9029E1B9D52}" type="slidenum">
              <a:rPr lang="ar-JO" smtClean="0"/>
              <a:t>‹#›</a:t>
            </a:fld>
            <a:endParaRPr lang="ar-JO"/>
          </a:p>
        </p:txBody>
      </p:sp>
    </p:spTree>
    <p:extLst>
      <p:ext uri="{BB962C8B-B14F-4D97-AF65-F5344CB8AC3E}">
        <p14:creationId xmlns:p14="http://schemas.microsoft.com/office/powerpoint/2010/main" val="2516479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J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69BEA0E-A7B0-44CB-BA28-B6504FB48836}" type="datetimeFigureOut">
              <a:rPr lang="ar-JO" smtClean="0"/>
              <a:t>07/04/1441</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E2CAEF86-140F-4B5C-9C05-B9029E1B9D52}" type="slidenum">
              <a:rPr lang="ar-JO" smtClean="0"/>
              <a:t>‹#›</a:t>
            </a:fld>
            <a:endParaRPr lang="ar-JO"/>
          </a:p>
        </p:txBody>
      </p:sp>
    </p:spTree>
    <p:extLst>
      <p:ext uri="{BB962C8B-B14F-4D97-AF65-F5344CB8AC3E}">
        <p14:creationId xmlns:p14="http://schemas.microsoft.com/office/powerpoint/2010/main" val="2267313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ar-J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BEA0E-A7B0-44CB-BA28-B6504FB48836}" type="datetimeFigureOut">
              <a:rPr lang="ar-JO" smtClean="0"/>
              <a:t>07/04/1441</a:t>
            </a:fld>
            <a:endParaRPr lang="ar-J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J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AEF86-140F-4B5C-9C05-B9029E1B9D52}" type="slidenum">
              <a:rPr lang="ar-JO" smtClean="0"/>
              <a:t>‹#›</a:t>
            </a:fld>
            <a:endParaRPr lang="ar-JO"/>
          </a:p>
        </p:txBody>
      </p:sp>
    </p:spTree>
    <p:extLst>
      <p:ext uri="{BB962C8B-B14F-4D97-AF65-F5344CB8AC3E}">
        <p14:creationId xmlns:p14="http://schemas.microsoft.com/office/powerpoint/2010/main" val="1864066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prstClr val="black"/>
                </a:solidFill>
              </a:rPr>
              <a:t>Immunology Lab </a:t>
            </a:r>
            <a:r>
              <a:rPr lang="en-US" dirty="0" smtClean="0">
                <a:solidFill>
                  <a:prstClr val="black"/>
                </a:solidFill>
              </a:rPr>
              <a:t>Techniques 2</a:t>
            </a:r>
            <a:endParaRPr lang="ar-JO" dirty="0"/>
          </a:p>
        </p:txBody>
      </p:sp>
      <p:sp>
        <p:nvSpPr>
          <p:cNvPr id="3" name="Subtitle 2"/>
          <p:cNvSpPr>
            <a:spLocks noGrp="1"/>
          </p:cNvSpPr>
          <p:nvPr>
            <p:ph type="subTitle" idx="1"/>
          </p:nvPr>
        </p:nvSpPr>
        <p:spPr/>
        <p:txBody>
          <a:bodyPr/>
          <a:lstStyle/>
          <a:p>
            <a:pPr lvl="0" fontAlgn="base">
              <a:lnSpc>
                <a:spcPct val="80000"/>
              </a:lnSpc>
              <a:spcAft>
                <a:spcPct val="0"/>
              </a:spcAft>
              <a:buClr>
                <a:srgbClr val="666633"/>
              </a:buClr>
              <a:buSzPct val="80000"/>
              <a:defRPr/>
            </a:pPr>
            <a:r>
              <a:rPr lang="en-US" kern="0" dirty="0" err="1">
                <a:solidFill>
                  <a:srgbClr val="009900"/>
                </a:solidFill>
                <a:effectLst>
                  <a:outerShdw blurRad="38100" dist="38100" dir="2700000" algn="tl">
                    <a:srgbClr val="000000"/>
                  </a:outerShdw>
                </a:effectLst>
                <a:latin typeface="Arial"/>
                <a:cs typeface="Arial"/>
              </a:rPr>
              <a:t>Dr.Eman</a:t>
            </a:r>
            <a:r>
              <a:rPr lang="en-US" kern="0" dirty="0">
                <a:solidFill>
                  <a:srgbClr val="009900"/>
                </a:solidFill>
                <a:effectLst>
                  <a:outerShdw blurRad="38100" dist="38100" dir="2700000" algn="tl">
                    <a:srgbClr val="000000"/>
                  </a:outerShdw>
                </a:effectLst>
                <a:latin typeface="Arial"/>
                <a:cs typeface="Arial"/>
              </a:rPr>
              <a:t> </a:t>
            </a:r>
            <a:r>
              <a:rPr lang="en-US" kern="0" dirty="0" err="1">
                <a:solidFill>
                  <a:srgbClr val="009900"/>
                </a:solidFill>
                <a:effectLst>
                  <a:outerShdw blurRad="38100" dist="38100" dir="2700000" algn="tl">
                    <a:srgbClr val="000000"/>
                  </a:outerShdw>
                </a:effectLst>
                <a:latin typeface="Arial"/>
                <a:cs typeface="Arial"/>
              </a:rPr>
              <a:t>Albataineh</a:t>
            </a:r>
            <a:r>
              <a:rPr lang="en-US" kern="0" dirty="0">
                <a:solidFill>
                  <a:srgbClr val="009900"/>
                </a:solidFill>
                <a:effectLst>
                  <a:outerShdw blurRad="38100" dist="38100" dir="2700000" algn="tl">
                    <a:srgbClr val="000000"/>
                  </a:outerShdw>
                </a:effectLst>
                <a:latin typeface="Arial"/>
                <a:cs typeface="Arial"/>
              </a:rPr>
              <a:t>,</a:t>
            </a:r>
          </a:p>
          <a:p>
            <a:pPr lvl="0" fontAlgn="base">
              <a:lnSpc>
                <a:spcPct val="80000"/>
              </a:lnSpc>
              <a:spcAft>
                <a:spcPct val="0"/>
              </a:spcAft>
              <a:buClr>
                <a:srgbClr val="666633"/>
              </a:buClr>
              <a:buSzPct val="80000"/>
              <a:defRPr/>
            </a:pPr>
            <a:r>
              <a:rPr lang="en-US" kern="0" dirty="0">
                <a:solidFill>
                  <a:srgbClr val="009900"/>
                </a:solidFill>
                <a:effectLst>
                  <a:outerShdw blurRad="38100" dist="38100" dir="2700000" algn="tl">
                    <a:srgbClr val="000000"/>
                  </a:outerShdw>
                </a:effectLst>
                <a:latin typeface="Arial"/>
                <a:cs typeface="Arial"/>
              </a:rPr>
              <a:t> Associate Prof. Immunology </a:t>
            </a:r>
          </a:p>
          <a:p>
            <a:pPr lvl="0" fontAlgn="base">
              <a:lnSpc>
                <a:spcPct val="80000"/>
              </a:lnSpc>
              <a:spcAft>
                <a:spcPct val="0"/>
              </a:spcAft>
              <a:buClr>
                <a:srgbClr val="666633"/>
              </a:buClr>
              <a:buSzPct val="80000"/>
              <a:defRPr/>
            </a:pPr>
            <a:r>
              <a:rPr lang="en-US" kern="0" dirty="0">
                <a:solidFill>
                  <a:srgbClr val="009900"/>
                </a:solidFill>
                <a:effectLst>
                  <a:outerShdw blurRad="38100" dist="38100" dir="2700000" algn="tl">
                    <a:srgbClr val="000000"/>
                  </a:outerShdw>
                </a:effectLst>
                <a:latin typeface="Arial"/>
                <a:cs typeface="Arial"/>
              </a:rPr>
              <a:t>College of Medicine, </a:t>
            </a:r>
            <a:r>
              <a:rPr lang="en-US" kern="0" dirty="0" err="1">
                <a:solidFill>
                  <a:srgbClr val="009900"/>
                </a:solidFill>
                <a:effectLst>
                  <a:outerShdw blurRad="38100" dist="38100" dir="2700000" algn="tl">
                    <a:srgbClr val="000000"/>
                  </a:outerShdw>
                </a:effectLst>
                <a:latin typeface="Arial"/>
                <a:cs typeface="Arial"/>
              </a:rPr>
              <a:t>Mutah</a:t>
            </a:r>
            <a:r>
              <a:rPr lang="en-US" kern="0" dirty="0">
                <a:solidFill>
                  <a:srgbClr val="009900"/>
                </a:solidFill>
                <a:effectLst>
                  <a:outerShdw blurRad="38100" dist="38100" dir="2700000" algn="tl">
                    <a:srgbClr val="000000"/>
                  </a:outerShdw>
                </a:effectLst>
                <a:latin typeface="Arial"/>
                <a:cs typeface="Arial"/>
              </a:rPr>
              <a:t> university</a:t>
            </a:r>
          </a:p>
          <a:p>
            <a:pPr lvl="0" fontAlgn="base">
              <a:lnSpc>
                <a:spcPct val="80000"/>
              </a:lnSpc>
              <a:spcAft>
                <a:spcPct val="0"/>
              </a:spcAft>
              <a:buClr>
                <a:srgbClr val="666633"/>
              </a:buClr>
              <a:buSzPct val="80000"/>
              <a:defRPr/>
            </a:pPr>
            <a:r>
              <a:rPr lang="en-US" kern="0" dirty="0">
                <a:solidFill>
                  <a:srgbClr val="009900"/>
                </a:solidFill>
                <a:effectLst>
                  <a:outerShdw blurRad="38100" dist="38100" dir="2700000" algn="tl">
                    <a:srgbClr val="000000"/>
                  </a:outerShdw>
                </a:effectLst>
                <a:latin typeface="Arial"/>
                <a:cs typeface="Arial"/>
              </a:rPr>
              <a:t>Immunology, </a:t>
            </a:r>
          </a:p>
          <a:p>
            <a:endParaRPr lang="ar-JO" dirty="0"/>
          </a:p>
        </p:txBody>
      </p:sp>
    </p:spTree>
    <p:extLst>
      <p:ext uri="{BB962C8B-B14F-4D97-AF65-F5344CB8AC3E}">
        <p14:creationId xmlns:p14="http://schemas.microsoft.com/office/powerpoint/2010/main" val="4248813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p:cNvSpPr>
            <a:spLocks noGrp="1"/>
          </p:cNvSpPr>
          <p:nvPr>
            <p:ph type="title"/>
          </p:nvPr>
        </p:nvSpPr>
        <p:spPr/>
        <p:txBody>
          <a:bodyPr/>
          <a:lstStyle/>
          <a:p>
            <a:pPr eaLnBrk="1" hangingPunct="1"/>
            <a:r>
              <a:rPr lang="en-US" smtClean="0"/>
              <a:t>ELISA</a:t>
            </a:r>
          </a:p>
        </p:txBody>
      </p:sp>
      <p:sp>
        <p:nvSpPr>
          <p:cNvPr id="175107" name="Content Placeholder 2"/>
          <p:cNvSpPr>
            <a:spLocks noGrp="1"/>
          </p:cNvSpPr>
          <p:nvPr>
            <p:ph idx="1"/>
          </p:nvPr>
        </p:nvSpPr>
        <p:spPr/>
        <p:txBody>
          <a:bodyPr/>
          <a:lstStyle/>
          <a:p>
            <a:pPr eaLnBrk="1" hangingPunct="1">
              <a:lnSpc>
                <a:spcPct val="80000"/>
              </a:lnSpc>
            </a:pPr>
            <a:endParaRPr lang="en-US" sz="3000" dirty="0"/>
          </a:p>
          <a:p>
            <a:pPr eaLnBrk="1" hangingPunct="1">
              <a:lnSpc>
                <a:spcPct val="80000"/>
              </a:lnSpc>
            </a:pPr>
            <a:r>
              <a:rPr lang="en-US" sz="3000" dirty="0"/>
              <a:t>Enzyme linked </a:t>
            </a:r>
            <a:r>
              <a:rPr lang="en-US" sz="3000" dirty="0" err="1"/>
              <a:t>immunosorbent</a:t>
            </a:r>
            <a:r>
              <a:rPr lang="en-US" sz="3000" dirty="0"/>
              <a:t> assay(1971)</a:t>
            </a:r>
          </a:p>
          <a:p>
            <a:pPr eaLnBrk="1" hangingPunct="1">
              <a:lnSpc>
                <a:spcPct val="80000"/>
              </a:lnSpc>
            </a:pPr>
            <a:r>
              <a:rPr lang="en-US" sz="3000" dirty="0"/>
              <a:t> the antibody is enzyme linked,</a:t>
            </a:r>
          </a:p>
          <a:p>
            <a:pPr eaLnBrk="1" hangingPunct="1">
              <a:lnSpc>
                <a:spcPct val="80000"/>
              </a:lnSpc>
            </a:pPr>
            <a:r>
              <a:rPr lang="en-US" sz="3000" dirty="0"/>
              <a:t>Done in 96 well </a:t>
            </a:r>
            <a:r>
              <a:rPr lang="en-US" sz="3000" dirty="0" err="1"/>
              <a:t>microtitre</a:t>
            </a:r>
            <a:r>
              <a:rPr lang="en-US" sz="3000" dirty="0"/>
              <a:t> plates</a:t>
            </a:r>
          </a:p>
          <a:p>
            <a:pPr eaLnBrk="1" hangingPunct="1">
              <a:lnSpc>
                <a:spcPct val="80000"/>
              </a:lnSpc>
            </a:pPr>
            <a:r>
              <a:rPr lang="en-US" sz="3000" dirty="0"/>
              <a:t>To detect the presence of a protein and its quantity</a:t>
            </a:r>
          </a:p>
          <a:p>
            <a:pPr eaLnBrk="1" hangingPunct="1">
              <a:lnSpc>
                <a:spcPct val="80000"/>
              </a:lnSpc>
            </a:pPr>
            <a:r>
              <a:rPr lang="en-US" sz="3000" dirty="0"/>
              <a:t>Ag or </a:t>
            </a:r>
            <a:r>
              <a:rPr lang="en-US" sz="3000" dirty="0" err="1"/>
              <a:t>Ab</a:t>
            </a:r>
            <a:r>
              <a:rPr lang="en-US" sz="3000" dirty="0"/>
              <a:t> coated on wells</a:t>
            </a:r>
          </a:p>
        </p:txBody>
      </p:sp>
    </p:spTree>
    <p:extLst>
      <p:ext uri="{BB962C8B-B14F-4D97-AF65-F5344CB8AC3E}">
        <p14:creationId xmlns:p14="http://schemas.microsoft.com/office/powerpoint/2010/main" val="764152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Picture 5" descr="ANd9GcT4YSI3MFtcheBTZXeM6eBhkCpVG-BtiT6d-OpD4cPB_WZnxbCLi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755776"/>
            <a:ext cx="624840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1" name="Rectangle 6"/>
          <p:cNvSpPr>
            <a:spLocks noGrp="1"/>
          </p:cNvSpPr>
          <p:nvPr>
            <p:ph type="title"/>
          </p:nvPr>
        </p:nvSpPr>
        <p:spPr/>
        <p:txBody>
          <a:bodyPr/>
          <a:lstStyle/>
          <a:p>
            <a:pPr eaLnBrk="1" hangingPunct="1"/>
            <a:r>
              <a:rPr lang="en-US" smtClean="0"/>
              <a:t>ELISA plate</a:t>
            </a:r>
          </a:p>
        </p:txBody>
      </p:sp>
    </p:spTree>
    <p:extLst>
      <p:ext uri="{BB962C8B-B14F-4D97-AF65-F5344CB8AC3E}">
        <p14:creationId xmlns:p14="http://schemas.microsoft.com/office/powerpoint/2010/main" val="3365284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p:cNvSpPr>
          <p:nvPr/>
        </p:nvSpPr>
        <p:spPr bwMode="auto">
          <a:xfrm>
            <a:off x="2819400" y="2057401"/>
            <a:ext cx="45720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endParaRPr lang="en-US">
              <a:solidFill>
                <a:prstClr val="black"/>
              </a:solidFill>
              <a:cs typeface="Arial" pitchFamily="34" charset="0"/>
            </a:endParaRPr>
          </a:p>
          <a:p>
            <a:pPr fontAlgn="base">
              <a:spcBef>
                <a:spcPct val="0"/>
              </a:spcBef>
              <a:spcAft>
                <a:spcPct val="0"/>
              </a:spcAft>
            </a:pPr>
            <a:r>
              <a:rPr lang="en-US" sz="2400">
                <a:solidFill>
                  <a:prstClr val="black"/>
                </a:solidFill>
                <a:cs typeface="Arial" pitchFamily="34" charset="0"/>
              </a:rPr>
              <a:t>Indirect ELISA</a:t>
            </a:r>
          </a:p>
          <a:p>
            <a:pPr fontAlgn="base">
              <a:spcBef>
                <a:spcPct val="0"/>
              </a:spcBef>
              <a:spcAft>
                <a:spcPct val="0"/>
              </a:spcAft>
            </a:pPr>
            <a:endParaRPr lang="en-US" sz="2400">
              <a:solidFill>
                <a:prstClr val="black"/>
              </a:solidFill>
              <a:cs typeface="Arial" pitchFamily="34" charset="0"/>
            </a:endParaRPr>
          </a:p>
          <a:p>
            <a:pPr fontAlgn="base">
              <a:spcBef>
                <a:spcPct val="0"/>
              </a:spcBef>
              <a:spcAft>
                <a:spcPct val="0"/>
              </a:spcAft>
            </a:pPr>
            <a:r>
              <a:rPr lang="en-US" sz="2400">
                <a:solidFill>
                  <a:prstClr val="black"/>
                </a:solidFill>
                <a:cs typeface="Arial" pitchFamily="34" charset="0"/>
              </a:rPr>
              <a:t>For Ab detection, </a:t>
            </a:r>
          </a:p>
          <a:p>
            <a:pPr fontAlgn="base">
              <a:spcBef>
                <a:spcPct val="0"/>
              </a:spcBef>
              <a:spcAft>
                <a:spcPct val="0"/>
              </a:spcAft>
            </a:pPr>
            <a:r>
              <a:rPr lang="en-US" sz="2400">
                <a:solidFill>
                  <a:prstClr val="black"/>
                </a:solidFill>
                <a:cs typeface="Arial" pitchFamily="34" charset="0"/>
              </a:rPr>
              <a:t>Ag coated wells used</a:t>
            </a:r>
          </a:p>
          <a:p>
            <a:pPr fontAlgn="base">
              <a:spcBef>
                <a:spcPct val="0"/>
              </a:spcBef>
              <a:spcAft>
                <a:spcPct val="0"/>
              </a:spcAft>
            </a:pPr>
            <a:r>
              <a:rPr lang="en-US" sz="2400">
                <a:solidFill>
                  <a:prstClr val="black"/>
                </a:solidFill>
                <a:cs typeface="Arial" pitchFamily="34" charset="0"/>
              </a:rPr>
              <a:t>Add patient serum then wash</a:t>
            </a:r>
          </a:p>
          <a:p>
            <a:pPr fontAlgn="base">
              <a:spcBef>
                <a:spcPct val="0"/>
              </a:spcBef>
              <a:spcAft>
                <a:spcPct val="0"/>
              </a:spcAft>
            </a:pPr>
            <a:r>
              <a:rPr lang="en-US" sz="2400">
                <a:solidFill>
                  <a:prstClr val="black"/>
                </a:solidFill>
                <a:cs typeface="Arial" pitchFamily="34" charset="0"/>
              </a:rPr>
              <a:t>(If Ab present, it binds to Ag)</a:t>
            </a:r>
          </a:p>
          <a:p>
            <a:pPr fontAlgn="base">
              <a:spcBef>
                <a:spcPct val="0"/>
              </a:spcBef>
              <a:spcAft>
                <a:spcPct val="0"/>
              </a:spcAft>
            </a:pPr>
            <a:r>
              <a:rPr lang="en-US" sz="2400">
                <a:solidFill>
                  <a:prstClr val="black"/>
                </a:solidFill>
                <a:cs typeface="Arial" pitchFamily="34" charset="0"/>
              </a:rPr>
              <a:t>Add goat anti-human </a:t>
            </a:r>
          </a:p>
          <a:p>
            <a:pPr fontAlgn="base">
              <a:spcBef>
                <a:spcPct val="0"/>
              </a:spcBef>
              <a:spcAft>
                <a:spcPct val="0"/>
              </a:spcAft>
            </a:pPr>
            <a:r>
              <a:rPr lang="en-US" sz="2400">
                <a:solidFill>
                  <a:prstClr val="black"/>
                </a:solidFill>
                <a:cs typeface="Arial" pitchFamily="34" charset="0"/>
              </a:rPr>
              <a:t>Ig antibody enzyme linked or radiolabeled</a:t>
            </a:r>
          </a:p>
        </p:txBody>
      </p:sp>
      <p:pic>
        <p:nvPicPr>
          <p:cNvPr id="1771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990600"/>
            <a:ext cx="253365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1" y="2362201"/>
            <a:ext cx="25050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5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1" y="3581401"/>
            <a:ext cx="25431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5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1" y="4800600"/>
            <a:ext cx="256222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7298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1"/>
          <p:cNvSpPr>
            <a:spLocks noChangeArrowheads="1"/>
          </p:cNvSpPr>
          <p:nvPr/>
        </p:nvSpPr>
        <p:spPr bwMode="auto">
          <a:xfrm>
            <a:off x="2286000" y="1066801"/>
            <a:ext cx="4572000"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endParaRPr lang="en-US">
              <a:solidFill>
                <a:prstClr val="black"/>
              </a:solidFill>
              <a:cs typeface="Arial" pitchFamily="34" charset="0"/>
            </a:endParaRPr>
          </a:p>
          <a:p>
            <a:pPr fontAlgn="base">
              <a:spcBef>
                <a:spcPct val="0"/>
              </a:spcBef>
              <a:spcAft>
                <a:spcPct val="0"/>
              </a:spcAft>
            </a:pPr>
            <a:r>
              <a:rPr lang="en-US" sz="2400">
                <a:solidFill>
                  <a:prstClr val="black"/>
                </a:solidFill>
                <a:cs typeface="Arial" pitchFamily="34" charset="0"/>
              </a:rPr>
              <a:t>Sandwich ELISA</a:t>
            </a:r>
          </a:p>
          <a:p>
            <a:pPr fontAlgn="base">
              <a:spcBef>
                <a:spcPct val="0"/>
              </a:spcBef>
              <a:spcAft>
                <a:spcPct val="0"/>
              </a:spcAft>
            </a:pPr>
            <a:endParaRPr lang="en-US" sz="2400">
              <a:solidFill>
                <a:prstClr val="black"/>
              </a:solidFill>
              <a:cs typeface="Arial" pitchFamily="34" charset="0"/>
            </a:endParaRPr>
          </a:p>
          <a:p>
            <a:pPr fontAlgn="base">
              <a:spcBef>
                <a:spcPct val="0"/>
              </a:spcBef>
              <a:spcAft>
                <a:spcPct val="0"/>
              </a:spcAft>
            </a:pPr>
            <a:r>
              <a:rPr lang="en-US" sz="2400">
                <a:solidFill>
                  <a:prstClr val="black"/>
                </a:solidFill>
                <a:cs typeface="Arial" pitchFamily="34" charset="0"/>
              </a:rPr>
              <a:t>For Ag detection, wells coated with Sp. Ab. </a:t>
            </a:r>
          </a:p>
          <a:p>
            <a:pPr fontAlgn="base">
              <a:spcBef>
                <a:spcPct val="0"/>
              </a:spcBef>
              <a:spcAft>
                <a:spcPct val="0"/>
              </a:spcAft>
            </a:pPr>
            <a:r>
              <a:rPr lang="en-US" sz="2400">
                <a:solidFill>
                  <a:prstClr val="black"/>
                </a:solidFill>
                <a:cs typeface="Arial" pitchFamily="34" charset="0"/>
              </a:rPr>
              <a:t>add patient specimen then wash, Ag in specimen binds to</a:t>
            </a:r>
          </a:p>
          <a:p>
            <a:pPr fontAlgn="base">
              <a:spcBef>
                <a:spcPct val="0"/>
              </a:spcBef>
              <a:spcAft>
                <a:spcPct val="0"/>
              </a:spcAft>
            </a:pPr>
            <a:r>
              <a:rPr lang="en-US" sz="2400">
                <a:solidFill>
                  <a:prstClr val="black"/>
                </a:solidFill>
                <a:cs typeface="Arial" pitchFamily="34" charset="0"/>
              </a:rPr>
              <a:t>coated Ab.</a:t>
            </a:r>
          </a:p>
          <a:p>
            <a:pPr fontAlgn="base">
              <a:spcBef>
                <a:spcPct val="0"/>
              </a:spcBef>
              <a:spcAft>
                <a:spcPct val="0"/>
              </a:spcAft>
            </a:pPr>
            <a:r>
              <a:rPr lang="en-US" sz="2400">
                <a:solidFill>
                  <a:prstClr val="black"/>
                </a:solidFill>
                <a:cs typeface="Arial" pitchFamily="34" charset="0"/>
              </a:rPr>
              <a:t>Add antibody enzyme linked or radiolabeled</a:t>
            </a:r>
          </a:p>
          <a:p>
            <a:pPr fontAlgn="base">
              <a:spcBef>
                <a:spcPct val="0"/>
              </a:spcBef>
              <a:spcAft>
                <a:spcPct val="0"/>
              </a:spcAft>
            </a:pPr>
            <a:r>
              <a:rPr lang="en-US" sz="2400">
                <a:solidFill>
                  <a:prstClr val="black"/>
                </a:solidFill>
                <a:cs typeface="Arial" pitchFamily="34" charset="0"/>
              </a:rPr>
              <a:t>Colour produced</a:t>
            </a:r>
          </a:p>
        </p:txBody>
      </p:sp>
      <p:pic>
        <p:nvPicPr>
          <p:cNvPr id="1781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1" y="838200"/>
            <a:ext cx="237172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8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1" y="2286001"/>
            <a:ext cx="239077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8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1" y="3657600"/>
            <a:ext cx="239077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8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1" y="5162550"/>
            <a:ext cx="237172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623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1"/>
          <p:cNvSpPr>
            <a:spLocks noChangeArrowheads="1"/>
          </p:cNvSpPr>
          <p:nvPr/>
        </p:nvSpPr>
        <p:spPr bwMode="auto">
          <a:xfrm>
            <a:off x="2057400" y="990600"/>
            <a:ext cx="4572000"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endParaRPr lang="en-US">
              <a:solidFill>
                <a:prstClr val="black"/>
              </a:solidFill>
              <a:cs typeface="Arial" pitchFamily="34" charset="0"/>
            </a:endParaRPr>
          </a:p>
          <a:p>
            <a:pPr fontAlgn="base">
              <a:spcBef>
                <a:spcPct val="0"/>
              </a:spcBef>
              <a:spcAft>
                <a:spcPct val="0"/>
              </a:spcAft>
            </a:pPr>
            <a:r>
              <a:rPr lang="en-US" sz="2400">
                <a:solidFill>
                  <a:prstClr val="black"/>
                </a:solidFill>
                <a:cs typeface="Arial" pitchFamily="34" charset="0"/>
              </a:rPr>
              <a:t>Competitive ELISA</a:t>
            </a:r>
          </a:p>
          <a:p>
            <a:pPr fontAlgn="base">
              <a:spcBef>
                <a:spcPct val="0"/>
              </a:spcBef>
              <a:spcAft>
                <a:spcPct val="0"/>
              </a:spcAft>
            </a:pPr>
            <a:endParaRPr lang="en-US" sz="2400">
              <a:solidFill>
                <a:prstClr val="black"/>
              </a:solidFill>
              <a:cs typeface="Arial" pitchFamily="34" charset="0"/>
            </a:endParaRPr>
          </a:p>
          <a:p>
            <a:pPr fontAlgn="base">
              <a:spcBef>
                <a:spcPct val="0"/>
              </a:spcBef>
              <a:spcAft>
                <a:spcPct val="0"/>
              </a:spcAft>
            </a:pPr>
            <a:r>
              <a:rPr lang="en-US" sz="2400">
                <a:solidFill>
                  <a:prstClr val="black"/>
                </a:solidFill>
                <a:cs typeface="Arial" pitchFamily="34" charset="0"/>
              </a:rPr>
              <a:t>Ag coated wells </a:t>
            </a:r>
          </a:p>
          <a:p>
            <a:pPr fontAlgn="base">
              <a:spcBef>
                <a:spcPct val="0"/>
              </a:spcBef>
              <a:spcAft>
                <a:spcPct val="0"/>
              </a:spcAft>
            </a:pPr>
            <a:r>
              <a:rPr lang="en-US" sz="2400">
                <a:solidFill>
                  <a:prstClr val="black"/>
                </a:solidFill>
                <a:cs typeface="Arial" pitchFamily="34" charset="0"/>
              </a:rPr>
              <a:t>Two specific Abs, </a:t>
            </a:r>
          </a:p>
          <a:p>
            <a:pPr fontAlgn="base">
              <a:spcBef>
                <a:spcPct val="0"/>
              </a:spcBef>
              <a:spcAft>
                <a:spcPct val="0"/>
              </a:spcAft>
            </a:pPr>
            <a:r>
              <a:rPr lang="en-US" sz="2400">
                <a:solidFill>
                  <a:prstClr val="black"/>
                </a:solidFill>
                <a:cs typeface="Arial" pitchFamily="34" charset="0"/>
              </a:rPr>
              <a:t>(enzyme linked or radiolabeled antibody.&amp; pateint serum) added simultaneously then wash</a:t>
            </a:r>
          </a:p>
          <a:p>
            <a:pPr fontAlgn="base">
              <a:spcBef>
                <a:spcPct val="0"/>
              </a:spcBef>
              <a:spcAft>
                <a:spcPct val="0"/>
              </a:spcAft>
            </a:pPr>
            <a:r>
              <a:rPr lang="en-US" sz="2400">
                <a:solidFill>
                  <a:prstClr val="black"/>
                </a:solidFill>
                <a:cs typeface="Arial" pitchFamily="34" charset="0"/>
              </a:rPr>
              <a:t>More specific tested Abs attach to Ag</a:t>
            </a:r>
          </a:p>
          <a:p>
            <a:pPr fontAlgn="base">
              <a:spcBef>
                <a:spcPct val="0"/>
              </a:spcBef>
              <a:spcAft>
                <a:spcPct val="0"/>
              </a:spcAft>
            </a:pPr>
            <a:r>
              <a:rPr lang="en-US" sz="2400">
                <a:solidFill>
                  <a:prstClr val="black"/>
                </a:solidFill>
                <a:cs typeface="Arial" pitchFamily="34" charset="0"/>
              </a:rPr>
              <a:t>Positive test- no colour </a:t>
            </a:r>
          </a:p>
          <a:p>
            <a:pPr fontAlgn="base">
              <a:spcBef>
                <a:spcPct val="0"/>
              </a:spcBef>
              <a:spcAft>
                <a:spcPct val="0"/>
              </a:spcAft>
            </a:pPr>
            <a:endParaRPr lang="en-US" sz="2400">
              <a:solidFill>
                <a:prstClr val="black"/>
              </a:solidFill>
              <a:cs typeface="Arial" pitchFamily="34" charset="0"/>
            </a:endParaRPr>
          </a:p>
        </p:txBody>
      </p:sp>
      <p:pic>
        <p:nvPicPr>
          <p:cNvPr id="1792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914400"/>
            <a:ext cx="3276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20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334000"/>
            <a:ext cx="2768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4162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4"/>
          <p:cNvSpPr>
            <a:spLocks noGrp="1"/>
          </p:cNvSpPr>
          <p:nvPr>
            <p:ph type="title"/>
          </p:nvPr>
        </p:nvSpPr>
        <p:spPr/>
        <p:txBody>
          <a:bodyPr/>
          <a:lstStyle/>
          <a:p>
            <a:pPr eaLnBrk="1" hangingPunct="1"/>
            <a:r>
              <a:rPr lang="en-US" sz="4000"/>
              <a:t>Spectrophotometer for reading the color</a:t>
            </a:r>
          </a:p>
        </p:txBody>
      </p:sp>
      <p:pic>
        <p:nvPicPr>
          <p:cNvPr id="180227" name="Picture 6" descr="ANd9GcQ459UxbRQjiVdlntzqR4vTdVrUX-Am1x7GZQ3SU1ZG04awiKLBY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514601"/>
            <a:ext cx="5181600" cy="378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1777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Identification and purification of protein from a mixture</a:t>
            </a:r>
          </a:p>
        </p:txBody>
      </p:sp>
      <p:sp>
        <p:nvSpPr>
          <p:cNvPr id="4" name="Content Placeholder 3"/>
          <p:cNvSpPr>
            <a:spLocks noGrp="1"/>
          </p:cNvSpPr>
          <p:nvPr>
            <p:ph idx="1"/>
          </p:nvPr>
        </p:nvSpPr>
        <p:spPr>
          <a:xfrm>
            <a:off x="1981200" y="1295401"/>
            <a:ext cx="8229600" cy="4525963"/>
          </a:xfrm>
        </p:spPr>
        <p:txBody>
          <a:bodyPr/>
          <a:lstStyle/>
          <a:p>
            <a:r>
              <a:rPr lang="en-US" sz="2400" dirty="0">
                <a:latin typeface="Meridien-Roman"/>
              </a:rPr>
              <a:t>The specific proteins are separated and inserted on gel by gel electrophoresis</a:t>
            </a:r>
          </a:p>
          <a:p>
            <a:r>
              <a:rPr lang="en-US" sz="2400" dirty="0">
                <a:latin typeface="Meridien-Roman"/>
              </a:rPr>
              <a:t>Proteins may be detected after electrophoresis by a Western blot analysis</a:t>
            </a:r>
          </a:p>
          <a:p>
            <a:endParaRPr lang="en-US" sz="2400" dirty="0">
              <a:latin typeface="Meridien-Roman"/>
            </a:endParaRPr>
          </a:p>
        </p:txBody>
      </p:sp>
    </p:spTree>
    <p:extLst>
      <p:ext uri="{BB962C8B-B14F-4D97-AF65-F5344CB8AC3E}">
        <p14:creationId xmlns:p14="http://schemas.microsoft.com/office/powerpoint/2010/main" val="2428044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3855"/>
            <a:ext cx="6516994" cy="641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5198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sz="3200" dirty="0">
                <a:solidFill>
                  <a:srgbClr val="000000"/>
                </a:solidFill>
                <a:latin typeface="Meridien-Roman"/>
                <a:ea typeface="+mn-ea"/>
                <a:cs typeface="+mn-cs"/>
              </a:rPr>
              <a:t>Western blot</a:t>
            </a:r>
            <a:endParaRPr lang="en-US" sz="3200" dirty="0"/>
          </a:p>
        </p:txBody>
      </p:sp>
      <p:sp>
        <p:nvSpPr>
          <p:cNvPr id="169986" name="Content Placeholder 2"/>
          <p:cNvSpPr>
            <a:spLocks noGrp="1"/>
          </p:cNvSpPr>
          <p:nvPr>
            <p:ph idx="1"/>
          </p:nvPr>
        </p:nvSpPr>
        <p:spPr>
          <a:xfrm>
            <a:off x="1981200" y="1143001"/>
            <a:ext cx="8229600" cy="4525963"/>
          </a:xfrm>
        </p:spPr>
        <p:txBody>
          <a:bodyPr/>
          <a:lstStyle/>
          <a:p>
            <a:r>
              <a:rPr lang="en-US" sz="2400" dirty="0">
                <a:solidFill>
                  <a:srgbClr val="000000"/>
                </a:solidFill>
                <a:latin typeface="Meridien-Roman"/>
              </a:rPr>
              <a:t>Western blotting is used to identify and determine the relative quantity and molecular weight of a protein within a mixture of proteins or other molecules and it comes after electrophoresis step,  When the proteins transferred  from gel to membrane## and The position of the protein antigen on the membrane is depending on molecular weight, then it  can be detected by an antibody that is in turn revealed by a second antibody that may be conjugated to an enzyme such as horseradish peroxidase, </a:t>
            </a:r>
            <a:r>
              <a:rPr lang="en-US" sz="2400" dirty="0">
                <a:latin typeface="Meridien-Roman"/>
              </a:rPr>
              <a:t>that generate signals and leave images on photographic film. </a:t>
            </a:r>
            <a:endParaRPr lang="en-US" sz="2400" dirty="0"/>
          </a:p>
        </p:txBody>
      </p:sp>
    </p:spTree>
    <p:extLst>
      <p:ext uri="{BB962C8B-B14F-4D97-AF65-F5344CB8AC3E}">
        <p14:creationId xmlns:p14="http://schemas.microsoft.com/office/powerpoint/2010/main" val="2906417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1333500"/>
            <a:ext cx="57150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2797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2588"/>
            <a:ext cx="8229600" cy="1143000"/>
          </a:xfrm>
        </p:spPr>
        <p:txBody>
          <a:bodyPr>
            <a:normAutofit/>
          </a:bodyPr>
          <a:lstStyle/>
          <a:p>
            <a:r>
              <a:rPr lang="en-US" sz="3600" dirty="0"/>
              <a:t>Complement fixation test</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990600"/>
            <a:ext cx="9001125" cy="5760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2525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eaLnBrk="1" hangingPunct="1">
              <a:buNone/>
            </a:pPr>
            <a:r>
              <a:rPr lang="en-US" dirty="0">
                <a:solidFill>
                  <a:prstClr val="black"/>
                </a:solidFill>
              </a:rPr>
              <a:t>Southern blot, a technique for DNA detection (transfer from gel to a membrane) developed earlier by Edwin Southern. Detection of RNA is termed northern blot </a:t>
            </a:r>
          </a:p>
          <a:p>
            <a:pPr marL="0" indent="0">
              <a:buNone/>
            </a:pPr>
            <a:endParaRPr lang="en-US" dirty="0"/>
          </a:p>
        </p:txBody>
      </p:sp>
    </p:spTree>
    <p:extLst>
      <p:ext uri="{BB962C8B-B14F-4D97-AF65-F5344CB8AC3E}">
        <p14:creationId xmlns:p14="http://schemas.microsoft.com/office/powerpoint/2010/main" val="3527291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p:cNvSpPr>
          <p:nvPr>
            <p:ph type="title"/>
          </p:nvPr>
        </p:nvSpPr>
        <p:spPr>
          <a:xfrm>
            <a:off x="1981200" y="152400"/>
            <a:ext cx="8229600" cy="1143000"/>
          </a:xfrm>
        </p:spPr>
        <p:txBody>
          <a:bodyPr>
            <a:normAutofit fontScale="90000"/>
          </a:bodyPr>
          <a:lstStyle/>
          <a:p>
            <a:pPr eaLnBrk="1" hangingPunct="1"/>
            <a:r>
              <a:rPr lang="en-US" sz="3200" b="1" dirty="0"/>
              <a:t>Tests for Cell/ tissue Associated </a:t>
            </a:r>
            <a:r>
              <a:rPr lang="en-US" sz="3200" b="1" dirty="0" err="1"/>
              <a:t>Antigens.Immuno-cyto</a:t>
            </a:r>
            <a:r>
              <a:rPr lang="en-US" sz="3200" b="1" dirty="0"/>
              <a:t>/</a:t>
            </a:r>
            <a:r>
              <a:rPr lang="en-US" sz="3200" b="1" dirty="0" err="1"/>
              <a:t>histo</a:t>
            </a:r>
            <a:r>
              <a:rPr lang="en-US" sz="3200" b="1" dirty="0"/>
              <a:t>-chemistry</a:t>
            </a:r>
            <a:br>
              <a:rPr lang="en-US" sz="3200" b="1" dirty="0"/>
            </a:br>
            <a:endParaRPr lang="en-US" sz="3200" b="1" dirty="0"/>
          </a:p>
        </p:txBody>
      </p:sp>
      <p:sp>
        <p:nvSpPr>
          <p:cNvPr id="43011" name="Rectangle 3"/>
          <p:cNvSpPr>
            <a:spLocks noGrp="1"/>
          </p:cNvSpPr>
          <p:nvPr>
            <p:ph type="body" idx="1"/>
          </p:nvPr>
        </p:nvSpPr>
        <p:spPr>
          <a:xfrm>
            <a:off x="1981200" y="990601"/>
            <a:ext cx="8229600" cy="4525963"/>
          </a:xfrm>
        </p:spPr>
        <p:txBody>
          <a:bodyPr>
            <a:normAutofit fontScale="92500" lnSpcReduction="10000"/>
          </a:bodyPr>
          <a:lstStyle/>
          <a:p>
            <a:pPr marL="0" indent="0">
              <a:lnSpc>
                <a:spcPct val="80000"/>
              </a:lnSpc>
              <a:buNone/>
              <a:defRPr/>
            </a:pPr>
            <a:r>
              <a:rPr lang="en-US" sz="2400" b="1" dirty="0"/>
              <a:t>Detection of cell surface or intracellular expression of different molecules.</a:t>
            </a:r>
          </a:p>
          <a:p>
            <a:pPr marL="457200" indent="-457200">
              <a:lnSpc>
                <a:spcPct val="80000"/>
              </a:lnSpc>
              <a:buFont typeface="Arial" pitchFamily="34" charset="0"/>
              <a:buAutoNum type="arabicPeriod"/>
              <a:defRPr/>
            </a:pPr>
            <a:r>
              <a:rPr lang="en-US" sz="2400" b="1" dirty="0"/>
              <a:t>Immunofluorescence </a:t>
            </a:r>
            <a:r>
              <a:rPr lang="en-US" sz="2400" dirty="0"/>
              <a:t/>
            </a:r>
            <a:br>
              <a:rPr lang="en-US" sz="2400" dirty="0"/>
            </a:br>
            <a:r>
              <a:rPr lang="en-US" sz="2400" dirty="0" err="1"/>
              <a:t>Immunofluorescence</a:t>
            </a:r>
            <a:r>
              <a:rPr lang="en-US" sz="2400" dirty="0"/>
              <a:t> is a technique whereby an antibody labeled with a fluorescent molecule (fluorescein or </a:t>
            </a:r>
            <a:r>
              <a:rPr lang="en-US" sz="2400" dirty="0" err="1"/>
              <a:t>rhodamine</a:t>
            </a:r>
            <a:r>
              <a:rPr lang="en-US" sz="2400" dirty="0"/>
              <a:t>) Determine the anatomic distribution of antigen in tissues using  the fluorescence emitted by the bound antibody. Uses in tumor antigen detection, SLE and Rheumatoid arthritis.</a:t>
            </a:r>
          </a:p>
          <a:p>
            <a:pPr marL="838200" lvl="1" indent="-381000">
              <a:lnSpc>
                <a:spcPct val="80000"/>
              </a:lnSpc>
              <a:defRPr/>
            </a:pPr>
            <a:r>
              <a:rPr lang="en-US" b="1" dirty="0"/>
              <a:t>Direct Immunofluorescence </a:t>
            </a:r>
            <a:r>
              <a:rPr lang="en-US" dirty="0"/>
              <a:t/>
            </a:r>
            <a:br>
              <a:rPr lang="en-US" dirty="0"/>
            </a:br>
            <a:r>
              <a:rPr lang="en-US" dirty="0"/>
              <a:t>attaching horseradish peroxidase to a specific mouse antibody directed against the antigen of interest,</a:t>
            </a:r>
          </a:p>
          <a:p>
            <a:pPr marL="838200" lvl="1" indent="-381000">
              <a:lnSpc>
                <a:spcPct val="80000"/>
              </a:lnSpc>
              <a:defRPr/>
            </a:pPr>
            <a:r>
              <a:rPr lang="en-US" b="1" dirty="0"/>
              <a:t>Indirect Immunofluorescence </a:t>
            </a:r>
            <a:r>
              <a:rPr lang="en-US" dirty="0"/>
              <a:t/>
            </a:r>
            <a:br>
              <a:rPr lang="en-US" dirty="0"/>
            </a:br>
            <a:r>
              <a:rPr lang="en-US" dirty="0"/>
              <a:t>In indirect immunofluorescence, horseradish peroxidase  can be attached to a second anti-antibody (e.g., rabbit anti-mouse </a:t>
            </a:r>
            <a:r>
              <a:rPr lang="en-US" dirty="0" err="1"/>
              <a:t>Ig</a:t>
            </a:r>
            <a:r>
              <a:rPr lang="en-US" dirty="0"/>
              <a:t> antibody) that is used to bind to the first unlabeled antibody. Indirect fluorescence is more sensitive than direct immunofluorescence since there is amplification of the signal.</a:t>
            </a:r>
          </a:p>
        </p:txBody>
      </p:sp>
    </p:spTree>
    <p:extLst>
      <p:ext uri="{BB962C8B-B14F-4D97-AF65-F5344CB8AC3E}">
        <p14:creationId xmlns:p14="http://schemas.microsoft.com/office/powerpoint/2010/main" val="1823324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5" descr="rx-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885951"/>
            <a:ext cx="4114800" cy="358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275" name="Picture 7" descr="rx-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905001"/>
            <a:ext cx="4267200"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76" name="Rectangle 8"/>
          <p:cNvSpPr>
            <a:spLocks noGrp="1"/>
          </p:cNvSpPr>
          <p:nvPr>
            <p:ph type="title"/>
          </p:nvPr>
        </p:nvSpPr>
        <p:spPr/>
        <p:txBody>
          <a:bodyPr/>
          <a:lstStyle/>
          <a:p>
            <a:pPr eaLnBrk="1" hangingPunct="1"/>
            <a:r>
              <a:rPr lang="en-US" smtClean="0"/>
              <a:t>Direct and Indirect IF</a:t>
            </a:r>
          </a:p>
        </p:txBody>
      </p:sp>
    </p:spTree>
    <p:extLst>
      <p:ext uri="{BB962C8B-B14F-4D97-AF65-F5344CB8AC3E}">
        <p14:creationId xmlns:p14="http://schemas.microsoft.com/office/powerpoint/2010/main" val="3541825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Picture 1"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90875" y="1190625"/>
            <a:ext cx="5810250"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89426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7525" y="1147764"/>
            <a:ext cx="60769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7996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900" y="828675"/>
            <a:ext cx="6934200"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81200" y="0"/>
            <a:ext cx="8229600" cy="1143000"/>
          </a:xfrm>
        </p:spPr>
        <p:txBody>
          <a:bodyPr/>
          <a:lstStyle/>
          <a:p>
            <a:r>
              <a:rPr lang="en-US" dirty="0" smtClean="0"/>
              <a:t>ANA follow</a:t>
            </a:r>
            <a:endParaRPr lang="en-US" dirty="0"/>
          </a:p>
        </p:txBody>
      </p:sp>
    </p:spTree>
    <p:extLst>
      <p:ext uri="{BB962C8B-B14F-4D97-AF65-F5344CB8AC3E}">
        <p14:creationId xmlns:p14="http://schemas.microsoft.com/office/powerpoint/2010/main" val="2509390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lstStyle/>
          <a:p>
            <a:pPr marL="0" indent="0">
              <a:buNone/>
              <a:defRPr/>
            </a:pPr>
            <a:r>
              <a:rPr lang="en-US" sz="2400" dirty="0">
                <a:latin typeface="+mj-lt"/>
              </a:rPr>
              <a:t>2. </a:t>
            </a:r>
            <a:r>
              <a:rPr lang="en-US" sz="2400" b="1" dirty="0">
                <a:latin typeface="+mj-lt"/>
              </a:rPr>
              <a:t>confocal microscopy</a:t>
            </a:r>
            <a:r>
              <a:rPr lang="en-US" sz="2400" dirty="0">
                <a:latin typeface="+mj-lt"/>
              </a:rPr>
              <a:t>, </a:t>
            </a:r>
            <a:r>
              <a:rPr lang="en-US" sz="2400" dirty="0"/>
              <a:t>identify the detailed structure of the cell </a:t>
            </a:r>
            <a:endParaRPr lang="en-US" sz="2400" dirty="0">
              <a:latin typeface="+mj-lt"/>
            </a:endParaRPr>
          </a:p>
          <a:p>
            <a:pPr marL="0" indent="0">
              <a:buNone/>
              <a:defRPr/>
            </a:pPr>
            <a:r>
              <a:rPr lang="en-US" sz="2400" dirty="0">
                <a:latin typeface="+mj-lt"/>
              </a:rPr>
              <a:t>3. </a:t>
            </a:r>
            <a:r>
              <a:rPr lang="en-US" sz="2400" b="1" dirty="0">
                <a:latin typeface="+mj-lt"/>
              </a:rPr>
              <a:t>A conventional light microscope; </a:t>
            </a:r>
            <a:r>
              <a:rPr lang="en-US" sz="2400" dirty="0">
                <a:latin typeface="+mj-lt"/>
              </a:rPr>
              <a:t>antibodies may be coupled to enzymes as the </a:t>
            </a:r>
            <a:r>
              <a:rPr lang="en-US" sz="2400" dirty="0" err="1">
                <a:latin typeface="+mj-lt"/>
              </a:rPr>
              <a:t>immunoperoxidase</a:t>
            </a:r>
            <a:r>
              <a:rPr lang="en-US" sz="2400" dirty="0">
                <a:latin typeface="+mj-lt"/>
              </a:rPr>
              <a:t> technique. </a:t>
            </a:r>
          </a:p>
        </p:txBody>
      </p:sp>
    </p:spTree>
    <p:extLst>
      <p:ext uri="{BB962C8B-B14F-4D97-AF65-F5344CB8AC3E}">
        <p14:creationId xmlns:p14="http://schemas.microsoft.com/office/powerpoint/2010/main" val="486369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le 1"/>
          <p:cNvSpPr>
            <a:spLocks noGrp="1"/>
          </p:cNvSpPr>
          <p:nvPr>
            <p:ph type="title"/>
          </p:nvPr>
        </p:nvSpPr>
        <p:spPr/>
        <p:txBody>
          <a:bodyPr/>
          <a:lstStyle/>
          <a:p>
            <a:endParaRPr lang="en-US" smtClean="0"/>
          </a:p>
        </p:txBody>
      </p:sp>
      <p:sp>
        <p:nvSpPr>
          <p:cNvPr id="185347" name="Content Placeholder 2"/>
          <p:cNvSpPr>
            <a:spLocks noGrp="1"/>
          </p:cNvSpPr>
          <p:nvPr>
            <p:ph idx="1"/>
          </p:nvPr>
        </p:nvSpPr>
        <p:spPr/>
        <p:txBody>
          <a:bodyPr/>
          <a:lstStyle/>
          <a:p>
            <a:pPr marL="0" indent="0">
              <a:buNone/>
            </a:pPr>
            <a:r>
              <a:rPr lang="en-US" dirty="0" smtClean="0">
                <a:latin typeface="Meridien-Roman"/>
              </a:rPr>
              <a:t>4. Antibody can be coupled to an electron-dense probe such as colloidal gold, and the location of antibody can be determined </a:t>
            </a:r>
            <a:r>
              <a:rPr lang="en-US" dirty="0" err="1" smtClean="0">
                <a:latin typeface="Meridien-Roman"/>
              </a:rPr>
              <a:t>subcellularly</a:t>
            </a:r>
            <a:r>
              <a:rPr lang="en-US" dirty="0" smtClean="0">
                <a:latin typeface="Meridien-Roman"/>
              </a:rPr>
              <a:t> by means of an </a:t>
            </a:r>
            <a:r>
              <a:rPr lang="en-US" b="1" dirty="0" smtClean="0">
                <a:latin typeface="Meridien-Roman"/>
              </a:rPr>
              <a:t>electron microscope,</a:t>
            </a:r>
            <a:endParaRPr lang="en-US" b="1" dirty="0" smtClean="0"/>
          </a:p>
        </p:txBody>
      </p:sp>
    </p:spTree>
    <p:extLst>
      <p:ext uri="{BB962C8B-B14F-4D97-AF65-F5344CB8AC3E}">
        <p14:creationId xmlns:p14="http://schemas.microsoft.com/office/powerpoint/2010/main" val="1595402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a:xfrm>
            <a:off x="1981200" y="-6927"/>
            <a:ext cx="8229600" cy="1143000"/>
          </a:xfrm>
        </p:spPr>
        <p:txBody>
          <a:bodyPr/>
          <a:lstStyle/>
          <a:p>
            <a:pPr eaLnBrk="1" hangingPunct="1">
              <a:defRPr/>
            </a:pPr>
            <a:r>
              <a:rPr lang="en-US" sz="4000" b="1" dirty="0">
                <a:solidFill>
                  <a:prstClr val="black"/>
                </a:solidFill>
                <a:ea typeface="+mn-ea"/>
                <a:cs typeface="+mn-cs"/>
              </a:rPr>
              <a:t>Flow </a:t>
            </a:r>
            <a:r>
              <a:rPr lang="en-US" sz="4000" b="1" dirty="0" err="1">
                <a:solidFill>
                  <a:prstClr val="black"/>
                </a:solidFill>
                <a:ea typeface="+mn-ea"/>
                <a:cs typeface="+mn-cs"/>
              </a:rPr>
              <a:t>Cytometry</a:t>
            </a:r>
            <a:endParaRPr lang="en-US" sz="4000" dirty="0"/>
          </a:p>
        </p:txBody>
      </p:sp>
      <p:sp>
        <p:nvSpPr>
          <p:cNvPr id="186371" name="Rectangle 3"/>
          <p:cNvSpPr>
            <a:spLocks noGrp="1"/>
          </p:cNvSpPr>
          <p:nvPr>
            <p:ph type="body" idx="1"/>
          </p:nvPr>
        </p:nvSpPr>
        <p:spPr>
          <a:xfrm>
            <a:off x="2057400" y="990601"/>
            <a:ext cx="8229600" cy="4525963"/>
          </a:xfrm>
        </p:spPr>
        <p:txBody>
          <a:bodyPr>
            <a:normAutofit fontScale="92500"/>
          </a:bodyPr>
          <a:lstStyle/>
          <a:p>
            <a:pPr eaLnBrk="1" hangingPunct="1"/>
            <a:r>
              <a:rPr lang="en-US" sz="2400" dirty="0"/>
              <a:t>The maturation stage, cytokine secretion (inside cells and bound) or cell cycle, apoptotic cell and numerating B and T cells.</a:t>
            </a:r>
          </a:p>
          <a:p>
            <a:pPr eaLnBrk="1" hangingPunct="1"/>
            <a:r>
              <a:rPr lang="en-US" sz="2400" dirty="0"/>
              <a:t>The flow cytometer is a specialized instrument that can detect fluorescence on individual cells in a </a:t>
            </a:r>
            <a:r>
              <a:rPr lang="en-US" sz="2400" b="1" dirty="0"/>
              <a:t>suspension</a:t>
            </a:r>
            <a:r>
              <a:rPr lang="en-US" sz="2400" dirty="0"/>
              <a:t> and thereby </a:t>
            </a:r>
            <a:r>
              <a:rPr lang="en-US" sz="2400" b="1" dirty="0"/>
              <a:t>determine the number of cells </a:t>
            </a:r>
            <a:r>
              <a:rPr lang="en-US" sz="2400" dirty="0"/>
              <a:t>expressing the molecule. </a:t>
            </a:r>
          </a:p>
          <a:p>
            <a:pPr eaLnBrk="1" hangingPunct="1"/>
            <a:r>
              <a:rPr lang="en-US" sz="2400" dirty="0"/>
              <a:t>cytoplasmic and extracellular cytokines can be stained and seen.</a:t>
            </a:r>
          </a:p>
          <a:p>
            <a:pPr>
              <a:defRPr/>
            </a:pPr>
            <a:r>
              <a:rPr lang="en-US" sz="2400" dirty="0"/>
              <a:t>flow cytometers also identify and separate the cells depending on  the</a:t>
            </a:r>
            <a:r>
              <a:rPr lang="en-US" sz="2400" dirty="0">
                <a:solidFill>
                  <a:prstClr val="black"/>
                </a:solidFill>
              </a:rPr>
              <a:t> cell size and internal complexity</a:t>
            </a:r>
            <a:r>
              <a:rPr lang="en-US" sz="2400" dirty="0"/>
              <a:t> by forward ( size)and side light-scattering ( complexity)  properties of cells, This information is often used to distinguish different cell types. For example, neutrophils and monocytes.</a:t>
            </a:r>
          </a:p>
          <a:p>
            <a:pPr>
              <a:defRPr/>
            </a:pPr>
            <a:r>
              <a:rPr lang="en-US" sz="2400" dirty="0"/>
              <a:t>can be used to study proliferation of T and B cells in vivo. </a:t>
            </a:r>
          </a:p>
        </p:txBody>
      </p:sp>
    </p:spTree>
    <p:extLst>
      <p:ext uri="{BB962C8B-B14F-4D97-AF65-F5344CB8AC3E}">
        <p14:creationId xmlns:p14="http://schemas.microsoft.com/office/powerpoint/2010/main" val="1161919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1"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09914" y="804864"/>
            <a:ext cx="5972175"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7234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68950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dirty="0" smtClean="0"/>
              <a:t>Ag-</a:t>
            </a:r>
            <a:r>
              <a:rPr lang="en-US" dirty="0" err="1" smtClean="0"/>
              <a:t>Ab</a:t>
            </a:r>
            <a:r>
              <a:rPr lang="en-US" dirty="0" smtClean="0"/>
              <a:t> binding affinity</a:t>
            </a:r>
            <a:endParaRPr lang="en-US" dirty="0"/>
          </a:p>
        </p:txBody>
      </p:sp>
      <p:sp>
        <p:nvSpPr>
          <p:cNvPr id="3" name="Content Placeholder 2"/>
          <p:cNvSpPr>
            <a:spLocks noGrp="1"/>
          </p:cNvSpPr>
          <p:nvPr>
            <p:ph idx="1"/>
          </p:nvPr>
        </p:nvSpPr>
        <p:spPr>
          <a:xfrm>
            <a:off x="1981200" y="1066801"/>
            <a:ext cx="8229600" cy="4525963"/>
          </a:xfrm>
        </p:spPr>
        <p:txBody>
          <a:bodyPr>
            <a:normAutofit fontScale="92500"/>
          </a:bodyPr>
          <a:lstStyle/>
          <a:p>
            <a:r>
              <a:rPr lang="en-US" dirty="0"/>
              <a:t>A method, more commonly used today, to measure the kinetics of antigen-antibody interactions depends on </a:t>
            </a:r>
            <a:r>
              <a:rPr lang="en-US" b="1" dirty="0"/>
              <a:t>surface </a:t>
            </a:r>
            <a:r>
              <a:rPr lang="en-US" b="1" dirty="0" err="1"/>
              <a:t>plasmon</a:t>
            </a:r>
            <a:r>
              <a:rPr lang="en-US" b="1" dirty="0"/>
              <a:t> resonance. </a:t>
            </a:r>
            <a:r>
              <a:rPr lang="en-US" dirty="0"/>
              <a:t>In this method, a specialized </a:t>
            </a:r>
            <a:r>
              <a:rPr lang="en-US" dirty="0" err="1"/>
              <a:t>biosensing</a:t>
            </a:r>
            <a:r>
              <a:rPr lang="en-US" dirty="0"/>
              <a:t> instrument (such as the </a:t>
            </a:r>
            <a:r>
              <a:rPr lang="en-US" dirty="0" err="1"/>
              <a:t>Biacore</a:t>
            </a:r>
            <a:r>
              <a:rPr lang="en-US" dirty="0"/>
              <a:t>) uses an optical approach to measure the affinity of an antibody that is passed over an antigen that is immobilized over a metal film. A light source is focused on this film through a prism at a specific angle (resonance), and the reflected light provides a surface </a:t>
            </a:r>
            <a:r>
              <a:rPr lang="en-US" dirty="0" err="1"/>
              <a:t>plasmon</a:t>
            </a:r>
            <a:r>
              <a:rPr lang="en-US" dirty="0"/>
              <a:t> resonance readout. Adsorption of an antibody to the antigen alters the surface </a:t>
            </a:r>
            <a:r>
              <a:rPr lang="en-US" dirty="0" err="1"/>
              <a:t>plasmon</a:t>
            </a:r>
            <a:r>
              <a:rPr lang="en-US" dirty="0"/>
              <a:t> resonance readout, and this alteration can provide information on affinity.</a:t>
            </a:r>
          </a:p>
        </p:txBody>
      </p:sp>
    </p:spTree>
    <p:extLst>
      <p:ext uri="{BB962C8B-B14F-4D97-AF65-F5344CB8AC3E}">
        <p14:creationId xmlns:p14="http://schemas.microsoft.com/office/powerpoint/2010/main" val="39904479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685801"/>
            <a:ext cx="8763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53624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927"/>
            <a:ext cx="8229600" cy="1143000"/>
          </a:xfrm>
        </p:spPr>
        <p:txBody>
          <a:bodyPr/>
          <a:lstStyle/>
          <a:p>
            <a:r>
              <a:rPr lang="en-US" dirty="0" smtClean="0"/>
              <a:t>follow</a:t>
            </a:r>
            <a:endParaRPr lang="en-US" dirty="0"/>
          </a:p>
        </p:txBody>
      </p:sp>
      <p:sp>
        <p:nvSpPr>
          <p:cNvPr id="3" name="Content Placeholder 2"/>
          <p:cNvSpPr>
            <a:spLocks noGrp="1"/>
          </p:cNvSpPr>
          <p:nvPr>
            <p:ph idx="1"/>
          </p:nvPr>
        </p:nvSpPr>
        <p:spPr>
          <a:xfrm>
            <a:off x="1905000" y="914401"/>
            <a:ext cx="8229600" cy="4525963"/>
          </a:xfrm>
        </p:spPr>
        <p:txBody>
          <a:bodyPr>
            <a:normAutofit lnSpcReduction="10000"/>
          </a:bodyPr>
          <a:lstStyle/>
          <a:p>
            <a:r>
              <a:rPr lang="en-US" sz="2400" dirty="0"/>
              <a:t>Another method, Antibody affinities for antigen can be measured directly for small antigens (e.g., </a:t>
            </a:r>
            <a:r>
              <a:rPr lang="en-US" sz="2400" dirty="0" err="1"/>
              <a:t>haptens</a:t>
            </a:r>
            <a:r>
              <a:rPr lang="en-US" sz="2400" dirty="0"/>
              <a:t>) by a method called </a:t>
            </a:r>
            <a:r>
              <a:rPr lang="en-US" sz="2400" b="1" dirty="0"/>
              <a:t>equilibrium dialysis. </a:t>
            </a:r>
            <a:r>
              <a:rPr lang="en-US" sz="2400" dirty="0"/>
              <a:t>In this method, a solution of antibody is confined within a “semipermeable” membrane of porous cellulose and immersed in a solution containing the antigen. (Semipermeable in this context means that small molecules, such as antigen, can pass freely through the membrane pores but that macromolecules, such as antibody, cannot.) If no antibody is present the antigen in the bathing solution enters until the concentration of antigen within the two membrane-side compartments becomes exactly the same as that outside. However, when antibody is present , the net amount of antigen inside the antibody compartment increases by the quantity that is depending on affinity</a:t>
            </a:r>
          </a:p>
        </p:txBody>
      </p:sp>
    </p:spTree>
    <p:extLst>
      <p:ext uri="{BB962C8B-B14F-4D97-AF65-F5344CB8AC3E}">
        <p14:creationId xmlns:p14="http://schemas.microsoft.com/office/powerpoint/2010/main" val="37232051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900" y="828675"/>
            <a:ext cx="6934200"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3678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1" y="1447800"/>
            <a:ext cx="8405369" cy="4934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19836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7614" y="1943100"/>
            <a:ext cx="467677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74430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59" y="274638"/>
            <a:ext cx="9515341" cy="944562"/>
          </a:xfrm>
        </p:spPr>
        <p:txBody>
          <a:bodyPr>
            <a:normAutofit fontScale="90000"/>
          </a:bodyPr>
          <a:lstStyle/>
          <a:p>
            <a:r>
              <a:rPr lang="en-US" dirty="0" smtClean="0"/>
              <a:t>Plasma VS serum</a:t>
            </a:r>
            <a:br>
              <a:rPr lang="en-US" dirty="0" smtClean="0"/>
            </a:br>
            <a:r>
              <a:rPr lang="en-US" sz="3100" dirty="0" smtClean="0"/>
              <a:t>EDTA </a:t>
            </a:r>
            <a:r>
              <a:rPr lang="en-US" sz="3100" dirty="0" smtClean="0"/>
              <a:t>tube (purple cover for CBC)      </a:t>
            </a:r>
            <a:r>
              <a:rPr lang="en-US" sz="3100" dirty="0" smtClean="0"/>
              <a:t>plain tube </a:t>
            </a:r>
            <a:r>
              <a:rPr lang="en-US" sz="3100" dirty="0" smtClean="0"/>
              <a:t>(red cover)  </a:t>
            </a:r>
            <a:endParaRPr lang="en-US" sz="31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8166" y="2137893"/>
            <a:ext cx="6804992" cy="428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26955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Heel puncture sites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3713" y="2254777"/>
            <a:ext cx="3876823" cy="4158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7679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Finger puncture site</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3632" y="1556792"/>
            <a:ext cx="5586536" cy="4189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49330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78619"/>
            <a:ext cx="8229600" cy="1143000"/>
          </a:xfrm>
        </p:spPr>
        <p:txBody>
          <a:bodyPr/>
          <a:lstStyle/>
          <a:p>
            <a:r>
              <a:rPr lang="en-US" sz="3600" b="1" dirty="0">
                <a:solidFill>
                  <a:srgbClr val="6A6A6A"/>
                </a:solidFill>
                <a:latin typeface="arial"/>
              </a:rPr>
              <a:t>pipette</a:t>
            </a:r>
            <a:endParaRPr lang="en-US" sz="3600"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764382"/>
            <a:ext cx="4572000" cy="6093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0158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28601"/>
            <a:ext cx="5715000" cy="558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3617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143000"/>
            <a:ext cx="6096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20605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a:t>
            </a:r>
            <a:endParaRPr lang="en-US" dirty="0"/>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143000"/>
            <a:ext cx="6096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55897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dirty="0" err="1"/>
              <a:t>eppendorf</a:t>
            </a:r>
            <a:endParaRPr lang="en-US" dirty="0"/>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143000"/>
            <a:ext cx="6096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07897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52400"/>
            <a:ext cx="8001000" cy="600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51834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2253803" y="5228822"/>
            <a:ext cx="3597386" cy="3512155"/>
          </a:xfrm>
        </p:spPr>
        <p:txBody>
          <a:bodyPr>
            <a:normAutofit/>
          </a:bodyPr>
          <a:lstStyle/>
          <a:p>
            <a:r>
              <a:rPr lang="en-US" sz="2000" dirty="0"/>
              <a:t>Number of cells/</a:t>
            </a:r>
            <a:r>
              <a:rPr lang="en-US" sz="2000" dirty="0" err="1"/>
              <a:t>cmm</a:t>
            </a:r>
            <a:r>
              <a:rPr lang="en-US" sz="2000" dirty="0"/>
              <a:t>= counted cells in 16 corner </a:t>
            </a:r>
            <a:r>
              <a:rPr lang="en-US" sz="2000" dirty="0" err="1"/>
              <a:t>sequare</a:t>
            </a:r>
            <a:r>
              <a:rPr lang="en-US" sz="2000" dirty="0"/>
              <a:t>*10*dilution factor</a:t>
            </a:r>
          </a:p>
        </p:txBody>
      </p:sp>
      <p:pic>
        <p:nvPicPr>
          <p:cNvPr id="49154" name="Picture 2" descr="Image result for haemocytome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81002"/>
            <a:ext cx="6172200" cy="4648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3103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tourniquet</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1" y="1905000"/>
            <a:ext cx="5914845" cy="332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4982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1" y="-13855"/>
            <a:ext cx="5092065" cy="6789420"/>
          </a:xfrm>
          <a:prstGeom prst="rect">
            <a:avLst/>
          </a:prstGeom>
          <a:noFill/>
          <a:ln>
            <a:noFill/>
          </a:ln>
          <a:effectLst/>
          <a:scene3d>
            <a:camera prst="orthographicFront">
              <a:rot lat="0" lon="0" rev="540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4864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8229600" cy="1143000"/>
          </a:xfrm>
        </p:spPr>
        <p:txBody>
          <a:bodyPr/>
          <a:lstStyle/>
          <a:p>
            <a:r>
              <a:rPr lang="en-US" dirty="0" smtClean="0"/>
              <a:t>Titer</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971550"/>
            <a:ext cx="7848600" cy="588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9556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28600"/>
            <a:ext cx="5169218" cy="6892290"/>
          </a:xfrm>
          <a:prstGeom prst="rect">
            <a:avLst/>
          </a:prstGeom>
          <a:noFill/>
          <a:ln>
            <a:noFill/>
          </a:ln>
          <a:effectLst/>
          <a:scene3d>
            <a:camera prst="orthographicFront">
              <a:rot lat="0" lon="0" rev="540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17688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p:cNvSpPr>
            <a:spLocks noGrp="1"/>
          </p:cNvSpPr>
          <p:nvPr>
            <p:ph type="title"/>
          </p:nvPr>
        </p:nvSpPr>
        <p:spPr/>
        <p:txBody>
          <a:bodyPr/>
          <a:lstStyle/>
          <a:p>
            <a:pPr eaLnBrk="1" hangingPunct="1"/>
            <a:r>
              <a:rPr lang="en-US" sz="4000" dirty="0"/>
              <a:t>radio- immune assay (RIA) and ELISA</a:t>
            </a:r>
          </a:p>
        </p:txBody>
      </p:sp>
      <p:sp>
        <p:nvSpPr>
          <p:cNvPr id="171011" name="Content Placeholder 2"/>
          <p:cNvSpPr>
            <a:spLocks noGrp="1"/>
          </p:cNvSpPr>
          <p:nvPr>
            <p:ph idx="1"/>
          </p:nvPr>
        </p:nvSpPr>
        <p:spPr>
          <a:xfrm>
            <a:off x="2057400" y="1600200"/>
            <a:ext cx="8229600" cy="4525962"/>
          </a:xfrm>
        </p:spPr>
        <p:txBody>
          <a:bodyPr/>
          <a:lstStyle/>
          <a:p>
            <a:pPr eaLnBrk="1" hangingPunct="1">
              <a:lnSpc>
                <a:spcPct val="90000"/>
              </a:lnSpc>
            </a:pPr>
            <a:r>
              <a:rPr lang="en-US" dirty="0"/>
              <a:t>When the antigen or antibody is labeled with a radioisotope, it may be quantified by instruments that detect radioactive decay events; the assay is called a radioimmunoassay (RIA). </a:t>
            </a:r>
          </a:p>
          <a:p>
            <a:pPr eaLnBrk="1" hangingPunct="1">
              <a:lnSpc>
                <a:spcPct val="90000"/>
              </a:lnSpc>
            </a:pPr>
            <a:r>
              <a:rPr lang="en-US" dirty="0"/>
              <a:t>When the antigen or antibody is covalently coupled to an enzyme, it may be quantified by determining with a spectrophotometer the rate at which the enzyme converts a clear substrate to a colored product; the assay is called an enzyme-linked </a:t>
            </a:r>
            <a:r>
              <a:rPr lang="en-US" dirty="0" err="1"/>
              <a:t>immunosorbent</a:t>
            </a:r>
            <a:r>
              <a:rPr lang="en-US" dirty="0"/>
              <a:t> assay (ELISA).</a:t>
            </a:r>
          </a:p>
          <a:p>
            <a:pPr eaLnBrk="1" hangingPunct="1">
              <a:lnSpc>
                <a:spcPct val="90000"/>
              </a:lnSpc>
              <a:buFont typeface="Arial" pitchFamily="34" charset="0"/>
              <a:buNone/>
            </a:pPr>
            <a:endParaRPr lang="en-US" dirty="0" smtClean="0"/>
          </a:p>
        </p:txBody>
      </p:sp>
    </p:spTree>
    <p:extLst>
      <p:ext uri="{BB962C8B-B14F-4D97-AF65-F5344CB8AC3E}">
        <p14:creationId xmlns:p14="http://schemas.microsoft.com/office/powerpoint/2010/main" val="3106471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le 1"/>
          <p:cNvSpPr>
            <a:spLocks noGrp="1"/>
          </p:cNvSpPr>
          <p:nvPr>
            <p:ph type="title"/>
          </p:nvPr>
        </p:nvSpPr>
        <p:spPr/>
        <p:txBody>
          <a:bodyPr/>
          <a:lstStyle/>
          <a:p>
            <a:endParaRPr lang="en-US" smtClean="0"/>
          </a:p>
        </p:txBody>
      </p:sp>
      <p:sp>
        <p:nvSpPr>
          <p:cNvPr id="172035" name="Content Placeholder 2"/>
          <p:cNvSpPr>
            <a:spLocks noGrp="1"/>
          </p:cNvSpPr>
          <p:nvPr>
            <p:ph idx="1"/>
          </p:nvPr>
        </p:nvSpPr>
        <p:spPr/>
        <p:txBody>
          <a:bodyPr/>
          <a:lstStyle/>
          <a:p>
            <a:pPr eaLnBrk="1" hangingPunct="1">
              <a:lnSpc>
                <a:spcPct val="90000"/>
              </a:lnSpc>
            </a:pPr>
            <a:r>
              <a:rPr lang="en-US" sz="2400" dirty="0">
                <a:solidFill>
                  <a:srgbClr val="000000"/>
                </a:solidFill>
              </a:rPr>
              <a:t>Measures amount quantities of antigens or antibody (protein) using radiolabelled sign: </a:t>
            </a:r>
          </a:p>
          <a:p>
            <a:pPr eaLnBrk="1" hangingPunct="1">
              <a:lnSpc>
                <a:spcPct val="90000"/>
              </a:lnSpc>
              <a:buFont typeface="Arial" pitchFamily="34" charset="0"/>
              <a:buNone/>
            </a:pPr>
            <a:r>
              <a:rPr lang="en-US" sz="2400" dirty="0">
                <a:solidFill>
                  <a:srgbClr val="000000"/>
                </a:solidFill>
              </a:rPr>
              <a:t>    - Hormones</a:t>
            </a:r>
          </a:p>
          <a:p>
            <a:pPr eaLnBrk="1" hangingPunct="1">
              <a:lnSpc>
                <a:spcPct val="90000"/>
              </a:lnSpc>
              <a:buFont typeface="Arial" pitchFamily="34" charset="0"/>
              <a:buNone/>
            </a:pPr>
            <a:r>
              <a:rPr lang="en-US" sz="2400" dirty="0">
                <a:solidFill>
                  <a:srgbClr val="000000"/>
                </a:solidFill>
              </a:rPr>
              <a:t>    - Drugs</a:t>
            </a:r>
          </a:p>
          <a:p>
            <a:pPr eaLnBrk="1" hangingPunct="1">
              <a:lnSpc>
                <a:spcPct val="90000"/>
              </a:lnSpc>
              <a:buFont typeface="Arial" pitchFamily="34" charset="0"/>
              <a:buNone/>
            </a:pPr>
            <a:r>
              <a:rPr lang="en-US" sz="2400" dirty="0">
                <a:solidFill>
                  <a:srgbClr val="000000"/>
                </a:solidFill>
              </a:rPr>
              <a:t>    - </a:t>
            </a:r>
            <a:r>
              <a:rPr lang="en-US" sz="2400" dirty="0" err="1">
                <a:solidFill>
                  <a:srgbClr val="000000"/>
                </a:solidFill>
              </a:rPr>
              <a:t>Tumour</a:t>
            </a:r>
            <a:r>
              <a:rPr lang="en-US" sz="2400" dirty="0">
                <a:solidFill>
                  <a:srgbClr val="000000"/>
                </a:solidFill>
              </a:rPr>
              <a:t> markers</a:t>
            </a:r>
          </a:p>
          <a:p>
            <a:pPr eaLnBrk="1" hangingPunct="1">
              <a:lnSpc>
                <a:spcPct val="90000"/>
              </a:lnSpc>
              <a:buFont typeface="Arial" pitchFamily="34" charset="0"/>
              <a:buNone/>
            </a:pPr>
            <a:r>
              <a:rPr lang="en-US" sz="2400" dirty="0">
                <a:solidFill>
                  <a:srgbClr val="000000"/>
                </a:solidFill>
              </a:rPr>
              <a:t>    - Abs</a:t>
            </a:r>
          </a:p>
          <a:p>
            <a:pPr eaLnBrk="1" hangingPunct="1">
              <a:lnSpc>
                <a:spcPct val="90000"/>
              </a:lnSpc>
              <a:buFont typeface="Arial" pitchFamily="34" charset="0"/>
              <a:buNone/>
            </a:pPr>
            <a:r>
              <a:rPr lang="en-US" sz="2400" dirty="0">
                <a:solidFill>
                  <a:srgbClr val="000000"/>
                </a:solidFill>
              </a:rPr>
              <a:t>     -Viral and bacterial antigens</a:t>
            </a:r>
          </a:p>
          <a:p>
            <a:endParaRPr lang="en-US" dirty="0" smtClean="0"/>
          </a:p>
        </p:txBody>
      </p:sp>
    </p:spTree>
    <p:extLst>
      <p:ext uri="{BB962C8B-B14F-4D97-AF65-F5344CB8AC3E}">
        <p14:creationId xmlns:p14="http://schemas.microsoft.com/office/powerpoint/2010/main" val="8793936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986</Words>
  <Application>Microsoft Office PowerPoint</Application>
  <PresentationFormat>Widescreen</PresentationFormat>
  <Paragraphs>88</Paragraphs>
  <Slides>45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Arial</vt:lpstr>
      <vt:lpstr>Calibri</vt:lpstr>
      <vt:lpstr>Calibri Light</vt:lpstr>
      <vt:lpstr>Meridien-Roman</vt:lpstr>
      <vt:lpstr>Times New Roman</vt:lpstr>
      <vt:lpstr>Office Theme</vt:lpstr>
      <vt:lpstr>Immunology Lab Techniques 2</vt:lpstr>
      <vt:lpstr>Complement fixation test</vt:lpstr>
      <vt:lpstr>PowerPoint Presentation</vt:lpstr>
      <vt:lpstr>PowerPoint Presentation</vt:lpstr>
      <vt:lpstr>PowerPoint Presentation</vt:lpstr>
      <vt:lpstr>Titer</vt:lpstr>
      <vt:lpstr>PowerPoint Presentation</vt:lpstr>
      <vt:lpstr>radio- immune assay (RIA) and ELISA</vt:lpstr>
      <vt:lpstr>PowerPoint Presentation</vt:lpstr>
      <vt:lpstr>ELISA</vt:lpstr>
      <vt:lpstr>ELISA plate</vt:lpstr>
      <vt:lpstr>PowerPoint Presentation</vt:lpstr>
      <vt:lpstr>PowerPoint Presentation</vt:lpstr>
      <vt:lpstr>PowerPoint Presentation</vt:lpstr>
      <vt:lpstr>Spectrophotometer for reading the color</vt:lpstr>
      <vt:lpstr>Identification and purification of protein from a mixture</vt:lpstr>
      <vt:lpstr>PowerPoint Presentation</vt:lpstr>
      <vt:lpstr>Western blot</vt:lpstr>
      <vt:lpstr>PowerPoint Presentation</vt:lpstr>
      <vt:lpstr>PowerPoint Presentation</vt:lpstr>
      <vt:lpstr>Tests for Cell/ tissue Associated Antigens.Immuno-cyto/histo-chemistry </vt:lpstr>
      <vt:lpstr>Direct and Indirect IF</vt:lpstr>
      <vt:lpstr>PowerPoint Presentation</vt:lpstr>
      <vt:lpstr>PowerPoint Presentation</vt:lpstr>
      <vt:lpstr>ANA follow</vt:lpstr>
      <vt:lpstr>PowerPoint Presentation</vt:lpstr>
      <vt:lpstr>PowerPoint Presentation</vt:lpstr>
      <vt:lpstr>Flow Cytometry</vt:lpstr>
      <vt:lpstr>PowerPoint Presentation</vt:lpstr>
      <vt:lpstr>Ag-Ab binding affinity</vt:lpstr>
      <vt:lpstr>PowerPoint Presentation</vt:lpstr>
      <vt:lpstr>follow</vt:lpstr>
      <vt:lpstr>PowerPoint Presentation</vt:lpstr>
      <vt:lpstr>PowerPoint Presentation</vt:lpstr>
      <vt:lpstr>PowerPoint Presentation</vt:lpstr>
      <vt:lpstr>Plasma VS serum EDTA tube (purple cover for CBC)      plain tube (red cover)  </vt:lpstr>
      <vt:lpstr>Heel puncture sites</vt:lpstr>
      <vt:lpstr>Finger puncture site</vt:lpstr>
      <vt:lpstr>pipette</vt:lpstr>
      <vt:lpstr>PowerPoint Presentation</vt:lpstr>
      <vt:lpstr>tips</vt:lpstr>
      <vt:lpstr>eppendorf</vt:lpstr>
      <vt:lpstr>PowerPoint Presentation</vt:lpstr>
      <vt:lpstr>PowerPoint Presentation</vt:lpstr>
      <vt:lpstr>tourniquet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4</cp:revision>
  <dcterms:created xsi:type="dcterms:W3CDTF">2019-12-03T16:29:46Z</dcterms:created>
  <dcterms:modified xsi:type="dcterms:W3CDTF">2019-12-04T12:19:08Z</dcterms:modified>
</cp:coreProperties>
</file>