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8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6" roundtripDataSignature="AMtx7mixv3cf4gclC29aa8CCgSgLh9am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56066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7789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24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9301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63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75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43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Management of acute persistent pulmonary hypertension of the newborn (PPHN) (suggested guidelines as recommended by the authors are shown in this figure): (1) minimal stimulation with the use of eye covers and ear muffs; (2) sedation and analgesia with a narcotic agent and a benzodiazepine (avoid muscle paralysis if possible); (3) maintain preductal oxygen saturation in the low to mid-90s and postductal saturations above 70% as long as metabolic acidosis, lactic acidosis, and/or oliguria are not present; (4) lung recruitment with adequate positive end-expiratory pressure (PEEP) or mean airway pressure and/or surfactant to maintain 8- to 9-rib expansion during inspiration; and (5) maintain adequate blood pressure and avoid supraphysiological systemic pressure. See text for details.HFOV=high frequency oscillatory ventilation; MAS=meconium aspiration syndrome; OI=oxygenation index; PIP=peak inspiratory pressure. Modified from Nair and Lakshminrusimha. (15) Copyright Satyan Lakshminrusimha.</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https://neoreviews.aappublications.org/content/16/12/e680</a:t>
            </a:r>
            <a:endParaRPr/>
          </a:p>
        </p:txBody>
      </p:sp>
      <p:sp>
        <p:nvSpPr>
          <p:cNvPr id="217" name="Google Shape;21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39629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Management of acute persistent pulmonary hypertension of the newborn (PPHN) (suggested guidelines as recommended by the authors are shown in this figure): (1) minimal stimulation with the use of eye covers and ear muffs; (2) sedation and analgesia with a narcotic agent and a benzodiazepine (avoid muscle paralysis if possible); (3) maintain preductal oxygen saturation in the low to mid-90s and postductal saturations above 70% as long as metabolic acidosis, lactic acidosis, and/or oliguria are not present; (4) lung recruitment with adequate positive end-expiratory pressure (PEEP) or mean airway pressure and/or surfactant to maintain 8- to 9-rib expansion during inspiration; and (5) maintain adequate blood pressure and avoid supraphysiological systemic pressure.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https://neoreviews.aappublications.org/content/16/12/e680</a:t>
            </a:r>
            <a:endParaRPr/>
          </a:p>
        </p:txBody>
      </p:sp>
      <p:sp>
        <p:nvSpPr>
          <p:cNvPr id="235" name="Google Shape;23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62504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70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Algorithm showing practical approach to persistent pulmonary hypertension of the newborn (PPHN) based on oxygenation, systemic blood pressure, and cardiac function. See text for details.ECMO=extracorporeal membrane oxygenation; IV=intravenous; LR=lactated ringers solution; NO=nitric oxide; OI=oxygenation index; P</a:t>
            </a:r>
            <a:r>
              <a:rPr lang="en-US" sz="1200" b="0" i="0" u="none" strike="noStrike" baseline="-25000">
                <a:solidFill>
                  <a:schemeClr val="dk1"/>
                </a:solidFill>
                <a:latin typeface="Calibri"/>
                <a:ea typeface="Calibri"/>
                <a:cs typeface="Calibri"/>
                <a:sym typeface="Calibri"/>
              </a:rPr>
              <a:t>aw</a:t>
            </a:r>
            <a:r>
              <a:rPr lang="en-US" sz="1200" b="0" i="0" u="none" strike="noStrike">
                <a:solidFill>
                  <a:schemeClr val="dk1"/>
                </a:solidFill>
                <a:latin typeface="Calibri"/>
                <a:ea typeface="Calibri"/>
                <a:cs typeface="Calibri"/>
                <a:sym typeface="Calibri"/>
              </a:rPr>
              <a:t>=mean airway pressure; PEEP=positive end-expiratory pressure; PGE</a:t>
            </a:r>
            <a:r>
              <a:rPr lang="en-US" sz="1200" b="0" i="0" u="none" strike="noStrike" baseline="-25000">
                <a:solidFill>
                  <a:schemeClr val="dk1"/>
                </a:solidFill>
                <a:latin typeface="Calibri"/>
                <a:ea typeface="Calibri"/>
                <a:cs typeface="Calibri"/>
                <a:sym typeface="Calibri"/>
              </a:rPr>
              <a:t>1</a:t>
            </a:r>
            <a:r>
              <a:rPr lang="en-US" sz="1200" b="0" i="0" u="none" strike="noStrike">
                <a:solidFill>
                  <a:schemeClr val="dk1"/>
                </a:solidFill>
                <a:latin typeface="Calibri"/>
                <a:ea typeface="Calibri"/>
                <a:cs typeface="Calibri"/>
                <a:sym typeface="Calibri"/>
              </a:rPr>
              <a:t>=prostaglandin E</a:t>
            </a:r>
            <a:r>
              <a:rPr lang="en-US" sz="1200" b="0" i="0" u="none" strike="noStrike" baseline="-25000">
                <a:solidFill>
                  <a:schemeClr val="dk1"/>
                </a:solidFill>
                <a:latin typeface="Calibri"/>
                <a:ea typeface="Calibri"/>
                <a:cs typeface="Calibri"/>
                <a:sym typeface="Calibri"/>
              </a:rPr>
              <a:t>1</a:t>
            </a:r>
            <a:r>
              <a:rPr lang="en-US" sz="1200" b="0" i="0" u="none" strike="noStrike">
                <a:solidFill>
                  <a:schemeClr val="dk1"/>
                </a:solidFill>
                <a:latin typeface="Calibri"/>
                <a:ea typeface="Calibri"/>
                <a:cs typeface="Calibri"/>
                <a:sym typeface="Calibri"/>
              </a:rPr>
              <a:t>; PGI</a:t>
            </a:r>
            <a:r>
              <a:rPr lang="en-US" sz="1200" b="0" i="0" u="none" strike="noStrike" baseline="-25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=prostaglandin I</a:t>
            </a:r>
            <a:r>
              <a:rPr lang="en-US" sz="1200" b="0" i="0" u="none" strike="noStrike" baseline="-25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 PO-OG=per oral or orogastric. Copyright Satyan Lakshminrusimha.</a:t>
            </a:r>
            <a:endParaRPr/>
          </a:p>
        </p:txBody>
      </p:sp>
      <p:sp>
        <p:nvSpPr>
          <p:cNvPr id="249" name="Google Shape;24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538044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3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sixteenth century pathologist named Giovanni Battista Morgagni described a variety of diaphragmatic defects noted via postmortem examination which had allowed the herniation of intra-abdominal contents into the thorax. Though he noted defects of many sizes in varied locations, including both traumatic and congenital among fetal through adult patients, the congenital anteriomedial defect bears his name today.</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Vincent Alexander Bochdalek was a nineteenth century anatomist and pathologist whose dedication to the study of anatomy, and specifically diaphragmatic defects, culminated in an 1848 report of observations about the origin of congenital diaphragmatic rupture.</a:t>
            </a:r>
            <a:endParaRPr/>
          </a:p>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35102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62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MIS approach controversial, early data showed higher recurrence, but a/w decreased SBO, shorter LOS</a:t>
            </a:r>
            <a:endParaRPr/>
          </a:p>
          <a:p>
            <a:pPr marL="0" lvl="0" indent="0" algn="l" rtl="0">
              <a:spcBef>
                <a:spcPts val="0"/>
              </a:spcBef>
              <a:spcAft>
                <a:spcPts val="0"/>
              </a:spcAft>
              <a:buNone/>
            </a:pPr>
            <a:r>
              <a:rPr lang="en-US"/>
              <a:t>Risk of hypercarbia</a:t>
            </a:r>
            <a:endParaRPr/>
          </a:p>
          <a:p>
            <a:pPr marL="0" lvl="0" indent="0" algn="l" rtl="0">
              <a:spcBef>
                <a:spcPts val="0"/>
              </a:spcBef>
              <a:spcAft>
                <a:spcPts val="0"/>
              </a:spcAft>
              <a:buNone/>
            </a:pPr>
            <a:r>
              <a:rPr lang="en-US"/>
              <a:t>CDH registry: 80% laparotomy, 14% thoracoscopy</a:t>
            </a:r>
            <a:endParaRPr/>
          </a:p>
          <a:p>
            <a:pPr marL="0" lvl="0" indent="0" algn="l" rtl="0">
              <a:spcBef>
                <a:spcPts val="0"/>
              </a:spcBef>
              <a:spcAft>
                <a:spcPts val="0"/>
              </a:spcAft>
              <a:buNone/>
            </a:pPr>
            <a:r>
              <a:rPr lang="en-US"/>
              <a:t>MIS: higher BW, far less ECMO support, lower rate of patch repair, higher rate of survival (98.7%)</a:t>
            </a:r>
            <a:endParaRPr/>
          </a:p>
          <a:p>
            <a:pPr marL="0" lvl="0" indent="0" algn="l" rtl="0">
              <a:spcBef>
                <a:spcPts val="0"/>
              </a:spcBef>
              <a:spcAft>
                <a:spcPts val="0"/>
              </a:spcAft>
              <a:buNone/>
            </a:pPr>
            <a:r>
              <a:rPr lang="en-US"/>
              <a:t>More recent data: 2010-2014 early recurrence rates are similar</a:t>
            </a:r>
            <a:endParaRPr/>
          </a:p>
        </p:txBody>
      </p:sp>
      <p:sp>
        <p:nvSpPr>
          <p:cNvPr id="290" name="Google Shape;29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74841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949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435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966126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418618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Hemorrhage</a:t>
            </a:r>
            <a:endParaRPr/>
          </a:p>
          <a:p>
            <a:pPr marL="0" lvl="0" indent="0" algn="l" rtl="0">
              <a:spcBef>
                <a:spcPts val="0"/>
              </a:spcBef>
              <a:spcAft>
                <a:spcPts val="0"/>
              </a:spcAft>
              <a:buNone/>
            </a:pPr>
            <a:r>
              <a:rPr lang="en-US"/>
              <a:t>Chylothorax 5-20%, a/w large defects, ECMO</a:t>
            </a:r>
            <a:endParaRPr/>
          </a:p>
          <a:p>
            <a:pPr marL="0" lvl="0" indent="0" algn="l" rtl="0">
              <a:spcBef>
                <a:spcPts val="0"/>
              </a:spcBef>
              <a:spcAft>
                <a:spcPts val="0"/>
              </a:spcAft>
              <a:buNone/>
            </a:pPr>
            <a:r>
              <a:rPr lang="en-US"/>
              <a:t>Prolonged pleural effusion – rarely clinically significant</a:t>
            </a:r>
            <a:endParaRPr/>
          </a:p>
          <a:p>
            <a:pPr marL="0" lvl="0" indent="0" algn="l" rtl="0">
              <a:spcBef>
                <a:spcPts val="0"/>
              </a:spcBef>
              <a:spcAft>
                <a:spcPts val="0"/>
              </a:spcAft>
              <a:buNone/>
            </a:pPr>
            <a:r>
              <a:rPr lang="en-US"/>
              <a:t>Abdominal compartment syndrome – consider abdominal wall patch</a:t>
            </a:r>
            <a:endParaRPr/>
          </a:p>
          <a:p>
            <a:pPr marL="0" lvl="0" indent="0" algn="l" rtl="0">
              <a:spcBef>
                <a:spcPts val="0"/>
              </a:spcBef>
              <a:spcAft>
                <a:spcPts val="0"/>
              </a:spcAft>
              <a:buNone/>
            </a:pPr>
            <a:r>
              <a:rPr lang="en-US"/>
              <a:t>Infection</a:t>
            </a:r>
            <a:endParaRPr/>
          </a:p>
          <a:p>
            <a:pPr marL="0" lvl="0" indent="0" algn="l" rtl="0">
              <a:spcBef>
                <a:spcPts val="0"/>
              </a:spcBef>
              <a:spcAft>
                <a:spcPts val="0"/>
              </a:spcAft>
              <a:buNone/>
            </a:pPr>
            <a:r>
              <a:rPr lang="en-US"/>
              <a:t>Early recurrence: 2-3%</a:t>
            </a:r>
            <a:endParaRPr/>
          </a:p>
          <a:p>
            <a:pPr marL="0" lvl="0" indent="0" algn="l" rtl="0">
              <a:spcBef>
                <a:spcPts val="0"/>
              </a:spcBef>
              <a:spcAft>
                <a:spcPts val="0"/>
              </a:spcAft>
              <a:buNone/>
            </a:pPr>
            <a:endParaRPr/>
          </a:p>
          <a:p>
            <a:pPr marL="0" lvl="0" indent="0" algn="l" rtl="0">
              <a:spcBef>
                <a:spcPts val="0"/>
              </a:spcBef>
              <a:spcAft>
                <a:spcPts val="0"/>
              </a:spcAft>
              <a:buNone/>
            </a:pPr>
            <a:r>
              <a:rPr lang="en-US"/>
              <a:t>Long term recurrence: 10-20%</a:t>
            </a:r>
            <a:endParaRPr/>
          </a:p>
          <a:p>
            <a:pPr marL="0" lvl="0" indent="0" algn="l" rtl="0">
              <a:spcBef>
                <a:spcPts val="0"/>
              </a:spcBef>
              <a:spcAft>
                <a:spcPts val="0"/>
              </a:spcAft>
              <a:buNone/>
            </a:pPr>
            <a:r>
              <a:rPr lang="en-US"/>
              <a:t>Bowel obstruction: 10-15%</a:t>
            </a:r>
            <a:endParaRPr/>
          </a:p>
          <a:p>
            <a:pPr marL="0" lvl="0" indent="0" algn="l" rtl="0">
              <a:spcBef>
                <a:spcPts val="0"/>
              </a:spcBef>
              <a:spcAft>
                <a:spcPts val="0"/>
              </a:spcAft>
              <a:buNone/>
            </a:pPr>
            <a:endParaRPr/>
          </a:p>
          <a:p>
            <a:pPr marL="0" lvl="0" indent="0" algn="l" rtl="0">
              <a:spcBef>
                <a:spcPts val="0"/>
              </a:spcBef>
              <a:spcAft>
                <a:spcPts val="0"/>
              </a:spcAft>
              <a:buNone/>
            </a:pPr>
            <a:r>
              <a:rPr lang="en-US"/>
              <a:t>Late interventions: enteral feeding access, chylothorax complications, incisional/inguinal hernia</a:t>
            </a:r>
            <a:endParaRPr/>
          </a:p>
          <a:p>
            <a:pPr marL="0" lvl="0" indent="0" algn="l" rtl="0">
              <a:spcBef>
                <a:spcPts val="0"/>
              </a:spcBef>
              <a:spcAft>
                <a:spcPts val="0"/>
              </a:spcAft>
              <a:buNone/>
            </a:pPr>
            <a:endParaRPr/>
          </a:p>
          <a:p>
            <a:pPr marL="0" lvl="0" indent="0" algn="l" rtl="0">
              <a:spcBef>
                <a:spcPts val="0"/>
              </a:spcBef>
              <a:spcAft>
                <a:spcPts val="0"/>
              </a:spcAft>
              <a:buNone/>
            </a:pPr>
            <a:r>
              <a:rPr lang="en-US"/>
              <a:t>Reflux: 30-70% of patients with CDH, 25% of these get surgical intervention </a:t>
            </a:r>
            <a:endParaRPr/>
          </a:p>
          <a:p>
            <a:pPr marL="0" lvl="0" indent="0" algn="l" rtl="0">
              <a:spcBef>
                <a:spcPts val="0"/>
              </a:spcBef>
              <a:spcAft>
                <a:spcPts val="0"/>
              </a:spcAft>
              <a:buNone/>
            </a:pPr>
            <a:endParaRPr/>
          </a:p>
        </p:txBody>
      </p:sp>
      <p:sp>
        <p:nvSpPr>
          <p:cNvPr id="363" name="Google Shape;36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662856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588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698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76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457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44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72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05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Persistent fetal shunts: </a:t>
            </a:r>
            <a:endParaRPr/>
          </a:p>
          <a:p>
            <a:pPr marL="171450" lvl="0" indent="-171450" algn="l" rtl="0">
              <a:spcBef>
                <a:spcPts val="0"/>
              </a:spcBef>
              <a:spcAft>
                <a:spcPts val="0"/>
              </a:spcAft>
              <a:buClr>
                <a:schemeClr val="dk1"/>
              </a:buClr>
              <a:buSzPts val="1200"/>
              <a:buFont typeface="Calibri"/>
              <a:buChar char="-"/>
            </a:pPr>
            <a:r>
              <a:rPr lang="en-US"/>
              <a:t>Fetus preferentially shunts oxygenated blood away from the fetal lungs through DA &amp; PFO</a:t>
            </a:r>
            <a:endParaRPr/>
          </a:p>
          <a:p>
            <a:pPr marL="171450" lvl="0" indent="-171450" algn="l" rtl="0">
              <a:spcBef>
                <a:spcPts val="0"/>
              </a:spcBef>
              <a:spcAft>
                <a:spcPts val="0"/>
              </a:spcAft>
              <a:buClr>
                <a:schemeClr val="dk1"/>
              </a:buClr>
              <a:buSzPts val="1200"/>
              <a:buFont typeface="Calibri"/>
              <a:buChar char="-"/>
            </a:pPr>
            <a:r>
              <a:rPr lang="en-US"/>
              <a:t>Post-natally – pulmonary vascular resistance decreases, blood flow through PA increases, alveolar PO2 increases, pulmonary expansion increases the negative intra-thoracic pressure, vasoactive mediators released --- pulmonary arterial, small vessel, capillary vasodilation. O2 induces closure of DA, increased SVR leads to closure of PFO. </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US"/>
              <a:t>CDH: high pulm vascular resistance -&gt; increased PA, RV pressures, Right to left shutning through PFO or PDA 🡪 deoxygenated blood 🡪 vicious cycle (hypoxia exacerbates situation because it increases pulmonary vascular constriction, leading to more shunting)</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sz="2000"/>
              <a:t>Cardiac dysfunction:</a:t>
            </a:r>
            <a:endParaRPr/>
          </a:p>
          <a:p>
            <a:pPr marL="457200" lvl="1" indent="0" algn="l" rtl="0">
              <a:spcBef>
                <a:spcPts val="0"/>
              </a:spcBef>
              <a:spcAft>
                <a:spcPts val="0"/>
              </a:spcAft>
              <a:buNone/>
            </a:pPr>
            <a:r>
              <a:rPr lang="en-US" sz="2000"/>
              <a:t>5% isolated LV dysfunction</a:t>
            </a:r>
            <a:endParaRPr/>
          </a:p>
          <a:p>
            <a:pPr marL="457200" lvl="1" indent="0" algn="l" rtl="0">
              <a:spcBef>
                <a:spcPts val="0"/>
              </a:spcBef>
              <a:spcAft>
                <a:spcPts val="0"/>
              </a:spcAft>
              <a:buNone/>
            </a:pPr>
            <a:r>
              <a:rPr lang="en-US" sz="2000"/>
              <a:t>15% isolated RV dysfunction</a:t>
            </a:r>
            <a:endParaRPr/>
          </a:p>
          <a:p>
            <a:pPr marL="457200" lvl="1" indent="0" algn="l" rtl="0">
              <a:spcBef>
                <a:spcPts val="0"/>
              </a:spcBef>
              <a:spcAft>
                <a:spcPts val="0"/>
              </a:spcAft>
              <a:buNone/>
            </a:pPr>
            <a:r>
              <a:rPr lang="en-US" sz="2000"/>
              <a:t>19% biventricular dysfunction</a:t>
            </a:r>
            <a:endParaRPr/>
          </a:p>
          <a:p>
            <a:pPr marL="171450" lvl="0" indent="-95250" algn="l" rtl="0">
              <a:spcBef>
                <a:spcPts val="0"/>
              </a:spcBef>
              <a:spcAft>
                <a:spcPts val="0"/>
              </a:spcAft>
              <a:buClr>
                <a:schemeClr val="dk1"/>
              </a:buClr>
              <a:buSzPts val="1200"/>
              <a:buFont typeface="Calibri"/>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14047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09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22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02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72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6367461" y="728664"/>
            <a:ext cx="4984813" cy="3157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200"/>
              <a:buFont typeface="Calibri"/>
              <a:buNone/>
            </a:pPr>
            <a:r>
              <a:rPr lang="en-US" sz="5200" dirty="0"/>
              <a:t>CDH</a:t>
            </a:r>
            <a:endParaRPr dirty="0"/>
          </a:p>
        </p:txBody>
      </p:sp>
      <p:sp>
        <p:nvSpPr>
          <p:cNvPr id="90" name="Google Shape;90;p1"/>
          <p:cNvSpPr txBox="1">
            <a:spLocks noGrp="1"/>
          </p:cNvSpPr>
          <p:nvPr>
            <p:ph type="subTitle" idx="1"/>
          </p:nvPr>
        </p:nvSpPr>
        <p:spPr>
          <a:xfrm>
            <a:off x="6367461" y="4343227"/>
            <a:ext cx="4984813" cy="20572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t>Thursday Conference</a:t>
            </a:r>
            <a:endParaRPr dirty="0"/>
          </a:p>
          <a:p>
            <a:pPr marL="0" lvl="0" indent="0" algn="l" rtl="0">
              <a:lnSpc>
                <a:spcPct val="90000"/>
              </a:lnSpc>
              <a:spcBef>
                <a:spcPts val="1000"/>
              </a:spcBef>
              <a:spcAft>
                <a:spcPts val="0"/>
              </a:spcAft>
              <a:buClr>
                <a:schemeClr val="dk1"/>
              </a:buClr>
              <a:buSzPts val="2400"/>
              <a:buNone/>
            </a:pPr>
            <a:r>
              <a:rPr lang="en-US" dirty="0"/>
              <a:t>4/1/2021</a:t>
            </a:r>
            <a:endParaRPr dirty="0"/>
          </a:p>
        </p:txBody>
      </p:sp>
      <p:pic>
        <p:nvPicPr>
          <p:cNvPr id="91" name="Google Shape;91;p1" descr="A close-up of a drawing&#10;&#10;Description automatically generated with low confidence"/>
          <p:cNvPicPr preferRelativeResize="0"/>
          <p:nvPr/>
        </p:nvPicPr>
        <p:blipFill rotWithShape="1">
          <a:blip r:embed="rId3">
            <a:alphaModFix/>
          </a:blip>
          <a:srcRect l="4296"/>
          <a:stretch/>
        </p:blipFill>
        <p:spPr>
          <a:xfrm>
            <a:off x="1" y="10"/>
            <a:ext cx="6005512" cy="68579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9"/>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9"/>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O/E LHR: </a:t>
            </a:r>
            <a:endParaRPr/>
          </a:p>
        </p:txBody>
      </p:sp>
      <p:pic>
        <p:nvPicPr>
          <p:cNvPr id="167" name="Google Shape;167;p9"/>
          <p:cNvPicPr preferRelativeResize="0">
            <a:picLocks noGrp="1"/>
          </p:cNvPicPr>
          <p:nvPr>
            <p:ph type="body" idx="1"/>
          </p:nvPr>
        </p:nvPicPr>
        <p:blipFill rotWithShape="1">
          <a:blip r:embed="rId3">
            <a:alphaModFix/>
          </a:blip>
          <a:srcRect/>
          <a:stretch/>
        </p:blipFill>
        <p:spPr>
          <a:xfrm>
            <a:off x="895763" y="1675227"/>
            <a:ext cx="10400474" cy="4394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10"/>
          <p:cNvSpPr txBox="1">
            <a:spLocks noGrp="1"/>
          </p:cNvSpPr>
          <p:nvPr>
            <p:ph type="title"/>
          </p:nvPr>
        </p:nvSpPr>
        <p:spPr>
          <a:xfrm>
            <a:off x="1251675" y="454966"/>
            <a:ext cx="4603960" cy="9600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CDHSG Staging</a:t>
            </a:r>
            <a:endParaRPr/>
          </a:p>
        </p:txBody>
      </p:sp>
      <p:grpSp>
        <p:nvGrpSpPr>
          <p:cNvPr id="174" name="Google Shape;174;p10"/>
          <p:cNvGrpSpPr/>
          <p:nvPr/>
        </p:nvGrpSpPr>
        <p:grpSpPr>
          <a:xfrm>
            <a:off x="0" y="0"/>
            <a:ext cx="885825" cy="6858000"/>
            <a:chOff x="0" y="0"/>
            <a:chExt cx="885825" cy="6858000"/>
          </a:xfrm>
        </p:grpSpPr>
        <p:sp>
          <p:nvSpPr>
            <p:cNvPr id="175" name="Google Shape;175;p10"/>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76" name="Google Shape;176;p10"/>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sp>
        <p:nvSpPr>
          <p:cNvPr id="177" name="Google Shape;177;p10"/>
          <p:cNvSpPr txBox="1">
            <a:spLocks noGrp="1"/>
          </p:cNvSpPr>
          <p:nvPr>
            <p:ph type="body" idx="1"/>
          </p:nvPr>
        </p:nvSpPr>
        <p:spPr>
          <a:xfrm>
            <a:off x="1138332" y="1489460"/>
            <a:ext cx="4603961" cy="4913574"/>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2400">
                <a:solidFill>
                  <a:schemeClr val="dk1"/>
                </a:solidFill>
              </a:rPr>
              <a:t>A: Smallest</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 &gt;90% hemidiaphragm present, intramuscular</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13% frequency</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99% survival</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Primary repair</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LOS: 3 weeks</a:t>
            </a:r>
            <a:endParaRPr/>
          </a:p>
          <a:p>
            <a:pPr marL="685800" lvl="1" indent="-87630" algn="l" rtl="0">
              <a:lnSpc>
                <a:spcPct val="90000"/>
              </a:lnSpc>
              <a:spcBef>
                <a:spcPts val="500"/>
              </a:spcBef>
              <a:spcAft>
                <a:spcPts val="0"/>
              </a:spcAft>
              <a:buClr>
                <a:schemeClr val="dk1"/>
              </a:buClr>
              <a:buSzPct val="100000"/>
              <a:buNone/>
            </a:pPr>
            <a:endParaRPr>
              <a:solidFill>
                <a:schemeClr val="dk1"/>
              </a:solidFill>
            </a:endParaRPr>
          </a:p>
          <a:p>
            <a:pPr marL="228600" lvl="0" indent="-228600" algn="l" rtl="0">
              <a:lnSpc>
                <a:spcPct val="90000"/>
              </a:lnSpc>
              <a:spcBef>
                <a:spcPts val="1000"/>
              </a:spcBef>
              <a:spcAft>
                <a:spcPts val="0"/>
              </a:spcAft>
              <a:buClr>
                <a:schemeClr val="dk1"/>
              </a:buClr>
              <a:buSzPct val="100000"/>
              <a:buChar char="•"/>
            </a:pPr>
            <a:r>
              <a:rPr lang="en-US" sz="2400">
                <a:solidFill>
                  <a:schemeClr val="dk1"/>
                </a:solidFill>
              </a:rPr>
              <a:t>B: Moderate</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50%-75% hemi-diaphragm present</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Defect is &lt; 50% of chest wall</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44% frequency</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96% survival</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Primary repair or patch</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LOS: 1 month</a:t>
            </a:r>
            <a:endParaRPr/>
          </a:p>
          <a:p>
            <a:pPr marL="685800" lvl="1" indent="-87630" algn="l" rtl="0">
              <a:lnSpc>
                <a:spcPct val="90000"/>
              </a:lnSpc>
              <a:spcBef>
                <a:spcPts val="500"/>
              </a:spcBef>
              <a:spcAft>
                <a:spcPts val="0"/>
              </a:spcAft>
              <a:buClr>
                <a:schemeClr val="dk1"/>
              </a:buClr>
              <a:buSzPct val="100000"/>
              <a:buNone/>
            </a:pPr>
            <a:endParaRPr>
              <a:solidFill>
                <a:schemeClr val="dk1"/>
              </a:solidFill>
            </a:endParaRPr>
          </a:p>
        </p:txBody>
      </p:sp>
      <p:pic>
        <p:nvPicPr>
          <p:cNvPr id="178" name="Google Shape;178;p10" descr="Descriptive text is not available for this image"/>
          <p:cNvPicPr preferRelativeResize="0"/>
          <p:nvPr/>
        </p:nvPicPr>
        <p:blipFill rotWithShape="1">
          <a:blip r:embed="rId3">
            <a:alphaModFix/>
          </a:blip>
          <a:srcRect/>
          <a:stretch/>
        </p:blipFill>
        <p:spPr>
          <a:xfrm>
            <a:off x="5975779" y="643469"/>
            <a:ext cx="5571062" cy="55710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11"/>
          <p:cNvSpPr txBox="1">
            <a:spLocks noGrp="1"/>
          </p:cNvSpPr>
          <p:nvPr>
            <p:ph type="title"/>
          </p:nvPr>
        </p:nvSpPr>
        <p:spPr>
          <a:xfrm>
            <a:off x="1251677" y="662399"/>
            <a:ext cx="4357499" cy="1494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a:t>CDHSG Staging</a:t>
            </a:r>
            <a:endParaRPr/>
          </a:p>
        </p:txBody>
      </p:sp>
      <p:grpSp>
        <p:nvGrpSpPr>
          <p:cNvPr id="186" name="Google Shape;186;p11"/>
          <p:cNvGrpSpPr/>
          <p:nvPr/>
        </p:nvGrpSpPr>
        <p:grpSpPr>
          <a:xfrm>
            <a:off x="0" y="0"/>
            <a:ext cx="885825" cy="6858000"/>
            <a:chOff x="0" y="0"/>
            <a:chExt cx="885825" cy="6858000"/>
          </a:xfrm>
        </p:grpSpPr>
        <p:sp>
          <p:nvSpPr>
            <p:cNvPr id="187" name="Google Shape;187;p11"/>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88" name="Google Shape;188;p11"/>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sp>
        <p:nvSpPr>
          <p:cNvPr id="189" name="Google Shape;189;p11"/>
          <p:cNvSpPr txBox="1">
            <a:spLocks noGrp="1"/>
          </p:cNvSpPr>
          <p:nvPr>
            <p:ph type="body" idx="1"/>
          </p:nvPr>
        </p:nvSpPr>
        <p:spPr>
          <a:xfrm>
            <a:off x="1251677" y="1671899"/>
            <a:ext cx="4723350" cy="4542632"/>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sz="2400">
                <a:solidFill>
                  <a:schemeClr val="dk1"/>
                </a:solidFill>
              </a:rPr>
              <a:t>C: Large defect</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 &lt;50% hemidiaphragm present</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Defect is &gt; 50% of chest wall</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30% frequency</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75% survival</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Patch repair</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LOS: 2 months</a:t>
            </a:r>
            <a:endParaRPr/>
          </a:p>
          <a:p>
            <a:pPr marL="685800" lvl="1" indent="-99059" algn="l" rtl="0">
              <a:lnSpc>
                <a:spcPct val="90000"/>
              </a:lnSpc>
              <a:spcBef>
                <a:spcPts val="500"/>
              </a:spcBef>
              <a:spcAft>
                <a:spcPts val="0"/>
              </a:spcAft>
              <a:buClr>
                <a:schemeClr val="dk1"/>
              </a:buClr>
              <a:buSzPct val="100000"/>
              <a:buNone/>
            </a:pPr>
            <a:endParaRPr>
              <a:solidFill>
                <a:schemeClr val="dk1"/>
              </a:solidFill>
            </a:endParaRPr>
          </a:p>
          <a:p>
            <a:pPr marL="228600" lvl="0" indent="-228600" algn="l" rtl="0">
              <a:lnSpc>
                <a:spcPct val="90000"/>
              </a:lnSpc>
              <a:spcBef>
                <a:spcPts val="1000"/>
              </a:spcBef>
              <a:spcAft>
                <a:spcPts val="0"/>
              </a:spcAft>
              <a:buClr>
                <a:schemeClr val="dk1"/>
              </a:buClr>
              <a:buSzPct val="100000"/>
              <a:buChar char="•"/>
            </a:pPr>
            <a:r>
              <a:rPr lang="en-US" sz="2400">
                <a:solidFill>
                  <a:schemeClr val="dk1"/>
                </a:solidFill>
              </a:rPr>
              <a:t>D: Near complete defect “agenesis”</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&lt;10% hemi-diaphragm present</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Defect is &gt;90% of chest wall</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13% frequency</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50% survival</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Patch repair</a:t>
            </a:r>
            <a:endParaRPr/>
          </a:p>
          <a:p>
            <a:pPr marL="685800" lvl="1" indent="-228600" algn="l" rtl="0">
              <a:lnSpc>
                <a:spcPct val="90000"/>
              </a:lnSpc>
              <a:spcBef>
                <a:spcPts val="500"/>
              </a:spcBef>
              <a:spcAft>
                <a:spcPts val="0"/>
              </a:spcAft>
              <a:buClr>
                <a:schemeClr val="dk1"/>
              </a:buClr>
              <a:buSzPct val="100000"/>
              <a:buChar char="•"/>
            </a:pPr>
            <a:r>
              <a:rPr lang="en-US">
                <a:solidFill>
                  <a:schemeClr val="dk1"/>
                </a:solidFill>
              </a:rPr>
              <a:t>LOS: 3 months</a:t>
            </a:r>
            <a:endParaRPr/>
          </a:p>
          <a:p>
            <a:pPr marL="685800" lvl="1" indent="-99059" algn="l" rtl="0">
              <a:lnSpc>
                <a:spcPct val="90000"/>
              </a:lnSpc>
              <a:spcBef>
                <a:spcPts val="500"/>
              </a:spcBef>
              <a:spcAft>
                <a:spcPts val="0"/>
              </a:spcAft>
              <a:buClr>
                <a:schemeClr val="dk1"/>
              </a:buClr>
              <a:buSzPct val="100000"/>
              <a:buNone/>
            </a:pPr>
            <a:endParaRPr>
              <a:solidFill>
                <a:schemeClr val="dk1"/>
              </a:solidFill>
            </a:endParaRPr>
          </a:p>
        </p:txBody>
      </p:sp>
      <p:pic>
        <p:nvPicPr>
          <p:cNvPr id="190" name="Google Shape;190;p11" descr="Descriptive text is not available for this image"/>
          <p:cNvPicPr preferRelativeResize="0"/>
          <p:nvPr/>
        </p:nvPicPr>
        <p:blipFill rotWithShape="1">
          <a:blip r:embed="rId3">
            <a:alphaModFix/>
          </a:blip>
          <a:srcRect/>
          <a:stretch/>
        </p:blipFill>
        <p:spPr>
          <a:xfrm>
            <a:off x="5975779" y="643469"/>
            <a:ext cx="5571062" cy="55710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6" name="Google Shape;196;p12" descr="Chest X-ray after birth. Chest X-ray shows multiple loops of bowel... |  Download Scientific Diagram"/>
          <p:cNvPicPr preferRelativeResize="0"/>
          <p:nvPr/>
        </p:nvPicPr>
        <p:blipFill rotWithShape="1">
          <a:blip r:embed="rId3">
            <a:alphaModFix/>
          </a:blip>
          <a:srcRect t="10789" b="18780"/>
          <a:stretch/>
        </p:blipFill>
        <p:spPr>
          <a:xfrm>
            <a:off x="4110127" y="10"/>
            <a:ext cx="8081873" cy="6857990"/>
          </a:xfrm>
          <a:custGeom>
            <a:avLst/>
            <a:gdLst/>
            <a:ahLst/>
            <a:cxnLst/>
            <a:rect l="l" t="t" r="r" b="b"/>
            <a:pathLst>
              <a:path w="8081873" h="6858000" extrusionOk="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ln>
            <a:noFill/>
          </a:ln>
        </p:spPr>
      </p:pic>
      <p:sp>
        <p:nvSpPr>
          <p:cNvPr id="197" name="Google Shape;197;p12"/>
          <p:cNvSpPr/>
          <p:nvPr/>
        </p:nvSpPr>
        <p:spPr>
          <a:xfrm>
            <a:off x="0" y="0"/>
            <a:ext cx="4959047" cy="6858000"/>
          </a:xfrm>
          <a:custGeom>
            <a:avLst/>
            <a:gdLst/>
            <a:ahLst/>
            <a:cxnLst/>
            <a:rect l="l" t="t" r="r" b="b"/>
            <a:pathLst>
              <a:path w="4959047" h="6858000" extrusionOk="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w="9525" cap="flat" cmpd="sng">
            <a:solidFill>
              <a:srgbClr val="E9EDF1"/>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8" name="Google Shape;198;p12"/>
          <p:cNvSpPr/>
          <p:nvPr/>
        </p:nvSpPr>
        <p:spPr>
          <a:xfrm>
            <a:off x="0" y="0"/>
            <a:ext cx="4948887" cy="6858000"/>
          </a:xfrm>
          <a:custGeom>
            <a:avLst/>
            <a:gdLst/>
            <a:ahLst/>
            <a:cxnLst/>
            <a:rect l="l" t="t" r="r" b="b"/>
            <a:pathLst>
              <a:path w="4948887" h="6858000" extrusionOk="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9" name="Google Shape;199;p12"/>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36 wk born</a:t>
            </a:r>
            <a:br>
              <a:rPr lang="en-US" sz="3200"/>
            </a:br>
            <a:r>
              <a:rPr lang="en-US" sz="3200"/>
              <a:t>APGARS 7/9</a:t>
            </a:r>
            <a:br>
              <a:rPr lang="en-US" sz="3200"/>
            </a:br>
            <a:r>
              <a:rPr lang="en-US" sz="3200"/>
              <a:t>Tachypnea, retractions</a:t>
            </a:r>
            <a:br>
              <a:rPr lang="en-US" sz="3200"/>
            </a:br>
            <a:r>
              <a:rPr lang="en-US" sz="3200"/>
              <a:t>Desaturations</a:t>
            </a:r>
            <a:br>
              <a:rPr lang="en-US" sz="3200"/>
            </a:br>
            <a:r>
              <a:rPr lang="en-US" sz="3200"/>
              <a:t>CXR obtained</a:t>
            </a:r>
            <a:endParaRPr/>
          </a:p>
        </p:txBody>
      </p:sp>
      <p:sp>
        <p:nvSpPr>
          <p:cNvPr id="200" name="Google Shape;200;p12"/>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 name="Google Shape;201;p12"/>
          <p:cNvSpPr/>
          <p:nvPr/>
        </p:nvSpPr>
        <p:spPr>
          <a:xfrm>
            <a:off x="481029" y="4546920"/>
            <a:ext cx="40233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Postnatal presentation</a:t>
            </a:r>
            <a:endParaRPr/>
          </a:p>
        </p:txBody>
      </p:sp>
      <p:sp>
        <p:nvSpPr>
          <p:cNvPr id="207" name="Google Shape;20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Respiratory distress – tachypnea, poor effort, retractions, cyanosis</a:t>
            </a:r>
            <a:endParaRPr/>
          </a:p>
          <a:p>
            <a:pPr marL="228600" lvl="0" indent="-228600" algn="l" rtl="0">
              <a:lnSpc>
                <a:spcPct val="90000"/>
              </a:lnSpc>
              <a:spcBef>
                <a:spcPts val="1000"/>
              </a:spcBef>
              <a:spcAft>
                <a:spcPts val="0"/>
              </a:spcAft>
              <a:buClr>
                <a:schemeClr val="dk1"/>
              </a:buClr>
              <a:buSzPts val="2800"/>
              <a:buChar char="•"/>
            </a:pPr>
            <a:r>
              <a:rPr lang="en-US"/>
              <a:t>If not immediate, develop symptoms within 12-24 hrs, require intubation</a:t>
            </a:r>
            <a:endParaRPr/>
          </a:p>
          <a:p>
            <a:pPr marL="228600" lvl="0" indent="-228600" algn="l" rtl="0">
              <a:lnSpc>
                <a:spcPct val="90000"/>
              </a:lnSpc>
              <a:spcBef>
                <a:spcPts val="1000"/>
              </a:spcBef>
              <a:spcAft>
                <a:spcPts val="0"/>
              </a:spcAft>
              <a:buClr>
                <a:schemeClr val="dk1"/>
              </a:buClr>
              <a:buSzPts val="2800"/>
              <a:buChar char="•"/>
            </a:pPr>
            <a:r>
              <a:rPr lang="en-US"/>
              <a:t>Exam: decreased breath sounds, scaphoid abdomen</a:t>
            </a:r>
            <a:endParaRPr/>
          </a:p>
          <a:p>
            <a:pPr marL="228600" lvl="0" indent="-228600" algn="l" rtl="0">
              <a:lnSpc>
                <a:spcPct val="90000"/>
              </a:lnSpc>
              <a:spcBef>
                <a:spcPts val="1000"/>
              </a:spcBef>
              <a:spcAft>
                <a:spcPts val="0"/>
              </a:spcAft>
              <a:buClr>
                <a:schemeClr val="dk1"/>
              </a:buClr>
              <a:buSzPts val="2800"/>
              <a:buChar char="•"/>
            </a:pPr>
            <a:r>
              <a:rPr lang="en-US"/>
              <a:t>CXR: mediastinal shift, abdominal contents in chest</a:t>
            </a:r>
            <a:endParaRPr/>
          </a:p>
          <a:p>
            <a:pPr marL="228600" lvl="0" indent="-228600" algn="l" rtl="0">
              <a:lnSpc>
                <a:spcPct val="90000"/>
              </a:lnSpc>
              <a:spcBef>
                <a:spcPts val="1000"/>
              </a:spcBef>
              <a:spcAft>
                <a:spcPts val="0"/>
              </a:spcAft>
              <a:buClr>
                <a:schemeClr val="dk1"/>
              </a:buClr>
              <a:buSzPts val="2800"/>
              <a:buChar char="•"/>
            </a:pPr>
            <a:r>
              <a:rPr lang="en-US"/>
              <a:t>Delayed presentation – mild symptoms, intermittent tachypnea or cough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4" descr="Chest X-ray after birth. Chest X-ray shows multiple loops of bowel... |  Download Scientific Diagram"/>
          <p:cNvPicPr preferRelativeResize="0"/>
          <p:nvPr/>
        </p:nvPicPr>
        <p:blipFill rotWithShape="1">
          <a:blip r:embed="rId3">
            <a:alphaModFix/>
          </a:blip>
          <a:srcRect t="10789" b="18780"/>
          <a:stretch/>
        </p:blipFill>
        <p:spPr>
          <a:xfrm>
            <a:off x="4110127" y="10"/>
            <a:ext cx="8081873" cy="6857990"/>
          </a:xfrm>
          <a:custGeom>
            <a:avLst/>
            <a:gdLst/>
            <a:ahLst/>
            <a:cxnLst/>
            <a:rect l="l" t="t" r="r" b="b"/>
            <a:pathLst>
              <a:path w="8081873" h="6858000" extrusionOk="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ln>
            <a:noFill/>
          </a:ln>
        </p:spPr>
      </p:pic>
      <p:sp>
        <p:nvSpPr>
          <p:cNvPr id="213" name="Google Shape;213;p14"/>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T 36.5 HR 170 MAP 30 RR 70 O2 sat 60%</a:t>
            </a:r>
            <a:br>
              <a:rPr lang="en-US" sz="3200"/>
            </a:br>
            <a:r>
              <a:rPr lang="en-US" sz="3200"/>
              <a:t>Alert, moving all extremities, grimacing</a:t>
            </a:r>
            <a:br>
              <a:rPr lang="en-US" sz="3200"/>
            </a:b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5"/>
          <p:cNvPicPr preferRelativeResize="0"/>
          <p:nvPr/>
        </p:nvPicPr>
        <p:blipFill rotWithShape="1">
          <a:blip r:embed="rId3">
            <a:alphaModFix/>
          </a:blip>
          <a:srcRect/>
          <a:stretch/>
        </p:blipFill>
        <p:spPr>
          <a:xfrm>
            <a:off x="1974850" y="63500"/>
            <a:ext cx="8242300" cy="6794500"/>
          </a:xfrm>
          <a:prstGeom prst="rect">
            <a:avLst/>
          </a:prstGeom>
          <a:noFill/>
          <a:ln>
            <a:noFill/>
          </a:ln>
        </p:spPr>
      </p:pic>
      <p:sp>
        <p:nvSpPr>
          <p:cNvPr id="220" name="Google Shape;220;p15"/>
          <p:cNvSpPr/>
          <p:nvPr/>
        </p:nvSpPr>
        <p:spPr>
          <a:xfrm>
            <a:off x="4072467" y="2294466"/>
            <a:ext cx="1608667" cy="32173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Meds: sedation?</a:t>
            </a:r>
            <a:endParaRPr/>
          </a:p>
        </p:txBody>
      </p:sp>
      <p:sp>
        <p:nvSpPr>
          <p:cNvPr id="221" name="Google Shape;221;p15"/>
          <p:cNvSpPr/>
          <p:nvPr/>
        </p:nvSpPr>
        <p:spPr>
          <a:xfrm>
            <a:off x="4233333" y="2954866"/>
            <a:ext cx="1608667" cy="40640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CXR: expansion?</a:t>
            </a:r>
            <a:endParaRPr/>
          </a:p>
        </p:txBody>
      </p:sp>
      <p:sp>
        <p:nvSpPr>
          <p:cNvPr id="222" name="Google Shape;222;p15"/>
          <p:cNvSpPr/>
          <p:nvPr/>
        </p:nvSpPr>
        <p:spPr>
          <a:xfrm>
            <a:off x="8009466" y="3031067"/>
            <a:ext cx="1608667" cy="50799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PIP? PEEP? RR?</a:t>
            </a:r>
            <a:endParaRPr/>
          </a:p>
        </p:txBody>
      </p:sp>
      <p:sp>
        <p:nvSpPr>
          <p:cNvPr id="223" name="Google Shape;223;p15"/>
          <p:cNvSpPr/>
          <p:nvPr/>
        </p:nvSpPr>
        <p:spPr>
          <a:xfrm>
            <a:off x="8185150" y="5774266"/>
            <a:ext cx="1043517" cy="423333"/>
          </a:xfrm>
          <a:prstGeom prst="roundRect">
            <a:avLst>
              <a:gd name="adj" fmla="val 50000"/>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b="0" i="0" u="none" strike="noStrike" cap="none">
                <a:solidFill>
                  <a:schemeClr val="lt1"/>
                </a:solidFill>
                <a:latin typeface="Calibri"/>
                <a:ea typeface="Calibri"/>
                <a:cs typeface="Calibri"/>
                <a:sym typeface="Calibri"/>
              </a:rPr>
              <a:t>Postductal sat?</a:t>
            </a:r>
            <a:endParaRPr/>
          </a:p>
        </p:txBody>
      </p:sp>
      <p:sp>
        <p:nvSpPr>
          <p:cNvPr id="224" name="Google Shape;224;p15"/>
          <p:cNvSpPr/>
          <p:nvPr/>
        </p:nvSpPr>
        <p:spPr>
          <a:xfrm>
            <a:off x="5574241" y="213784"/>
            <a:ext cx="1043517" cy="423333"/>
          </a:xfrm>
          <a:prstGeom prst="roundRect">
            <a:avLst>
              <a:gd name="adj" fmla="val 50000"/>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b="0" i="0" u="none" strike="noStrike" cap="none">
                <a:solidFill>
                  <a:schemeClr val="lt1"/>
                </a:solidFill>
                <a:latin typeface="Calibri"/>
                <a:ea typeface="Calibri"/>
                <a:cs typeface="Calibri"/>
                <a:sym typeface="Calibri"/>
              </a:rPr>
              <a:t>Preductal sat?</a:t>
            </a:r>
            <a:endParaRPr/>
          </a:p>
        </p:txBody>
      </p:sp>
      <p:sp>
        <p:nvSpPr>
          <p:cNvPr id="225" name="Google Shape;225;p15"/>
          <p:cNvSpPr/>
          <p:nvPr/>
        </p:nvSpPr>
        <p:spPr>
          <a:xfrm>
            <a:off x="3733802" y="4775201"/>
            <a:ext cx="1447798" cy="115146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Goal BP?</a:t>
            </a:r>
            <a:endParaRPr/>
          </a:p>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Hypotension Management?</a:t>
            </a:r>
            <a:endParaRPr/>
          </a:p>
        </p:txBody>
      </p:sp>
      <p:sp>
        <p:nvSpPr>
          <p:cNvPr id="226" name="Google Shape;226;p15"/>
          <p:cNvSpPr/>
          <p:nvPr/>
        </p:nvSpPr>
        <p:spPr>
          <a:xfrm>
            <a:off x="5930900" y="4343400"/>
            <a:ext cx="414867" cy="177800"/>
          </a:xfrm>
          <a:prstGeom prst="rect">
            <a:avLst/>
          </a:prstGeom>
          <a:solidFill>
            <a:srgbClr val="A4CD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t>
            </a:r>
            <a:endParaRPr/>
          </a:p>
        </p:txBody>
      </p:sp>
      <p:sp>
        <p:nvSpPr>
          <p:cNvPr id="227" name="Google Shape;227;p15"/>
          <p:cNvSpPr/>
          <p:nvPr/>
        </p:nvSpPr>
        <p:spPr>
          <a:xfrm>
            <a:off x="6202891" y="4521200"/>
            <a:ext cx="638176" cy="177800"/>
          </a:xfrm>
          <a:prstGeom prst="rect">
            <a:avLst/>
          </a:prstGeom>
          <a:solidFill>
            <a:srgbClr val="A4CD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t>
            </a:r>
            <a:endParaRPr/>
          </a:p>
        </p:txBody>
      </p:sp>
      <p:sp>
        <p:nvSpPr>
          <p:cNvPr id="228" name="Google Shape;228;p15"/>
          <p:cNvSpPr/>
          <p:nvPr/>
        </p:nvSpPr>
        <p:spPr>
          <a:xfrm>
            <a:off x="6542086" y="4703235"/>
            <a:ext cx="67205" cy="177800"/>
          </a:xfrm>
          <a:prstGeom prst="rect">
            <a:avLst/>
          </a:prstGeom>
          <a:solidFill>
            <a:srgbClr val="A4CD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t>
            </a:r>
            <a:endParaRPr/>
          </a:p>
        </p:txBody>
      </p:sp>
      <p:sp>
        <p:nvSpPr>
          <p:cNvPr id="229" name="Google Shape;229;p15"/>
          <p:cNvSpPr/>
          <p:nvPr/>
        </p:nvSpPr>
        <p:spPr>
          <a:xfrm>
            <a:off x="2810933" y="6485466"/>
            <a:ext cx="7467600" cy="3725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15"/>
          <p:cNvSpPr/>
          <p:nvPr/>
        </p:nvSpPr>
        <p:spPr>
          <a:xfrm>
            <a:off x="4597399" y="3468157"/>
            <a:ext cx="1117599" cy="2317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a:t>
            </a:r>
            <a:endParaRPr/>
          </a:p>
        </p:txBody>
      </p:sp>
      <p:sp>
        <p:nvSpPr>
          <p:cNvPr id="231" name="Google Shape;231;p15"/>
          <p:cNvSpPr/>
          <p:nvPr/>
        </p:nvSpPr>
        <p:spPr>
          <a:xfrm>
            <a:off x="4072467" y="1158240"/>
            <a:ext cx="1642531" cy="44704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Environment?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6"/>
          <p:cNvPicPr preferRelativeResize="0"/>
          <p:nvPr/>
        </p:nvPicPr>
        <p:blipFill rotWithShape="1">
          <a:blip r:embed="rId3">
            <a:alphaModFix/>
          </a:blip>
          <a:srcRect/>
          <a:stretch/>
        </p:blipFill>
        <p:spPr>
          <a:xfrm>
            <a:off x="1974850" y="63500"/>
            <a:ext cx="8242300" cy="679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Initial Management</a:t>
            </a:r>
            <a:endParaRPr/>
          </a:p>
        </p:txBody>
      </p:sp>
      <p:sp>
        <p:nvSpPr>
          <p:cNvPr id="244" name="Google Shape;244;p17"/>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17"/>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Early intubation</a:t>
            </a:r>
            <a:endParaRPr/>
          </a:p>
          <a:p>
            <a:pPr marL="228600" lvl="0" indent="-228600" algn="l" rtl="0">
              <a:lnSpc>
                <a:spcPct val="90000"/>
              </a:lnSpc>
              <a:spcBef>
                <a:spcPts val="1000"/>
              </a:spcBef>
              <a:spcAft>
                <a:spcPts val="0"/>
              </a:spcAft>
              <a:buClr>
                <a:schemeClr val="dk1"/>
              </a:buClr>
              <a:buSzPts val="2200"/>
              <a:buChar char="•"/>
            </a:pPr>
            <a:r>
              <a:rPr lang="en-US" sz="2200"/>
              <a:t>Specific vent management</a:t>
            </a:r>
            <a:endParaRPr/>
          </a:p>
          <a:p>
            <a:pPr marL="685800" lvl="1" indent="-228600" algn="l" rtl="0">
              <a:lnSpc>
                <a:spcPct val="90000"/>
              </a:lnSpc>
              <a:spcBef>
                <a:spcPts val="500"/>
              </a:spcBef>
              <a:spcAft>
                <a:spcPts val="0"/>
              </a:spcAft>
              <a:buClr>
                <a:schemeClr val="dk1"/>
              </a:buClr>
              <a:buSzPts val="2200"/>
              <a:buChar char="•"/>
            </a:pPr>
            <a:r>
              <a:rPr lang="en-US" sz="2200"/>
              <a:t>Pressure-limited: increase PIP 1-2, max 26 cm H2O</a:t>
            </a:r>
            <a:endParaRPr/>
          </a:p>
          <a:p>
            <a:pPr marL="685800" lvl="1" indent="-228600" algn="l" rtl="0">
              <a:lnSpc>
                <a:spcPct val="90000"/>
              </a:lnSpc>
              <a:spcBef>
                <a:spcPts val="500"/>
              </a:spcBef>
              <a:spcAft>
                <a:spcPts val="0"/>
              </a:spcAft>
              <a:buClr>
                <a:schemeClr val="dk1"/>
              </a:buClr>
              <a:buSzPts val="2200"/>
              <a:buChar char="•"/>
            </a:pPr>
            <a:r>
              <a:rPr lang="en-US" sz="2200"/>
              <a:t>Permissive hypercapnia</a:t>
            </a:r>
            <a:endParaRPr/>
          </a:p>
          <a:p>
            <a:pPr marL="685800" lvl="1" indent="-228600" algn="l" rtl="0">
              <a:lnSpc>
                <a:spcPct val="90000"/>
              </a:lnSpc>
              <a:spcBef>
                <a:spcPts val="500"/>
              </a:spcBef>
              <a:spcAft>
                <a:spcPts val="0"/>
              </a:spcAft>
              <a:buClr>
                <a:schemeClr val="dk1"/>
              </a:buClr>
              <a:buSzPts val="2200"/>
              <a:buChar char="•"/>
            </a:pPr>
            <a:r>
              <a:rPr lang="en-US" sz="2200"/>
              <a:t>Rate: increase by 5, max 60/min</a:t>
            </a:r>
            <a:endParaRPr/>
          </a:p>
          <a:p>
            <a:pPr marL="228600" lvl="0" indent="-228600" algn="l" rtl="0">
              <a:lnSpc>
                <a:spcPct val="90000"/>
              </a:lnSpc>
              <a:spcBef>
                <a:spcPts val="1000"/>
              </a:spcBef>
              <a:spcAft>
                <a:spcPts val="0"/>
              </a:spcAft>
              <a:buClr>
                <a:schemeClr val="dk1"/>
              </a:buClr>
              <a:buSzPts val="2200"/>
              <a:buChar char="•"/>
            </a:pPr>
            <a:r>
              <a:rPr lang="en-US" sz="2200"/>
              <a:t>IV access</a:t>
            </a:r>
            <a:endParaRPr/>
          </a:p>
          <a:p>
            <a:pPr marL="228600" lvl="0" indent="-228600" algn="l" rtl="0">
              <a:lnSpc>
                <a:spcPct val="90000"/>
              </a:lnSpc>
              <a:spcBef>
                <a:spcPts val="1000"/>
              </a:spcBef>
              <a:spcAft>
                <a:spcPts val="0"/>
              </a:spcAft>
              <a:buClr>
                <a:schemeClr val="dk1"/>
              </a:buClr>
              <a:buSzPts val="2200"/>
              <a:buChar char="•"/>
            </a:pPr>
            <a:r>
              <a:rPr lang="en-US" sz="2200"/>
              <a:t>Arterial access: q1-4hrs as needed</a:t>
            </a:r>
            <a:endParaRPr/>
          </a:p>
          <a:p>
            <a:pPr marL="228600" lvl="0" indent="-228600" algn="l" rtl="0">
              <a:lnSpc>
                <a:spcPct val="90000"/>
              </a:lnSpc>
              <a:spcBef>
                <a:spcPts val="1000"/>
              </a:spcBef>
              <a:spcAft>
                <a:spcPts val="0"/>
              </a:spcAft>
              <a:buClr>
                <a:schemeClr val="dk1"/>
              </a:buClr>
              <a:buSzPts val="2200"/>
              <a:buChar char="•"/>
            </a:pPr>
            <a:r>
              <a:rPr lang="en-US" sz="2200"/>
              <a:t>OG decompression </a:t>
            </a:r>
            <a:endParaRPr/>
          </a:p>
          <a:p>
            <a:pPr marL="228600" lvl="0" indent="-228600" algn="l" rtl="0">
              <a:lnSpc>
                <a:spcPct val="90000"/>
              </a:lnSpc>
              <a:spcBef>
                <a:spcPts val="1000"/>
              </a:spcBef>
              <a:spcAft>
                <a:spcPts val="0"/>
              </a:spcAft>
              <a:buClr>
                <a:schemeClr val="dk1"/>
              </a:buClr>
              <a:buSzPts val="2200"/>
              <a:buChar char="•"/>
            </a:pPr>
            <a:r>
              <a:rPr lang="en-US" sz="2200"/>
              <a:t>CXR, Echo, Vitals monitoring, serial ABGs</a:t>
            </a:r>
            <a:endParaRPr/>
          </a:p>
          <a:p>
            <a:pPr marL="228600" lvl="0" indent="-228600" algn="l" rtl="0">
              <a:lnSpc>
                <a:spcPct val="90000"/>
              </a:lnSpc>
              <a:spcBef>
                <a:spcPts val="1000"/>
              </a:spcBef>
              <a:spcAft>
                <a:spcPts val="0"/>
              </a:spcAft>
              <a:buClr>
                <a:schemeClr val="dk1"/>
              </a:buClr>
              <a:buSzPts val="2200"/>
              <a:buChar char="•"/>
            </a:pPr>
            <a:r>
              <a:rPr lang="en-US" sz="2200"/>
              <a:t>Consider head U/S if potential for ECMO</a:t>
            </a:r>
            <a:endParaRPr/>
          </a:p>
          <a:p>
            <a:pPr marL="0" lvl="0" indent="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8"/>
          <p:cNvPicPr preferRelativeResize="0"/>
          <p:nvPr/>
        </p:nvPicPr>
        <p:blipFill rotWithShape="1">
          <a:blip r:embed="rId3">
            <a:alphaModFix/>
          </a:blip>
          <a:srcRect/>
          <a:stretch/>
        </p:blipFill>
        <p:spPr>
          <a:xfrm>
            <a:off x="1587500" y="31750"/>
            <a:ext cx="9017000" cy="679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2" descr="Descriptive text is not available for this image"/>
          <p:cNvPicPr preferRelativeResize="0"/>
          <p:nvPr/>
        </p:nvPicPr>
        <p:blipFill rotWithShape="1">
          <a:blip r:embed="rId3">
            <a:alphaModFix/>
          </a:blip>
          <a:srcRect t="22594" r="9091" b="31196"/>
          <a:stretch/>
        </p:blipFill>
        <p:spPr>
          <a:xfrm>
            <a:off x="3523488" y="10"/>
            <a:ext cx="8668512" cy="6857990"/>
          </a:xfrm>
          <a:prstGeom prst="rect">
            <a:avLst/>
          </a:prstGeom>
          <a:noFill/>
          <a:ln>
            <a:noFill/>
          </a:ln>
        </p:spPr>
      </p:pic>
      <p:sp>
        <p:nvSpPr>
          <p:cNvPr id="99" name="Google Shape;99;p2"/>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a:spLocks noGrp="1"/>
          </p:cNvSpPr>
          <p:nvPr>
            <p:ph type="title"/>
          </p:nvPr>
        </p:nvSpPr>
        <p:spPr>
          <a:xfrm>
            <a:off x="371094" y="1161288"/>
            <a:ext cx="3438144" cy="11247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A little history…</a:t>
            </a:r>
            <a:endParaRPr/>
          </a:p>
        </p:txBody>
      </p:sp>
      <p:sp>
        <p:nvSpPr>
          <p:cNvPr id="101" name="Google Shape;101;p2"/>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2"/>
          <p:cNvSpPr/>
          <p:nvPr/>
        </p:nvSpPr>
        <p:spPr>
          <a:xfrm>
            <a:off x="428244" y="2443480"/>
            <a:ext cx="3300984"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103;p2"/>
          <p:cNvSpPr txBox="1">
            <a:spLocks noGrp="1"/>
          </p:cNvSpPr>
          <p:nvPr>
            <p:ph type="body" idx="1"/>
          </p:nvPr>
        </p:nvSpPr>
        <p:spPr>
          <a:xfrm>
            <a:off x="371093" y="2718054"/>
            <a:ext cx="9385509" cy="36055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Morgagni – 16</a:t>
            </a:r>
            <a:r>
              <a:rPr lang="en-US" sz="2400" baseline="30000"/>
              <a:t>th</a:t>
            </a:r>
            <a:r>
              <a:rPr lang="en-US" sz="2400"/>
              <a:t> century pathologist</a:t>
            </a:r>
            <a:endParaRPr/>
          </a:p>
          <a:p>
            <a:pPr marL="228600" lvl="0" indent="-228600" algn="l" rtl="0">
              <a:lnSpc>
                <a:spcPct val="90000"/>
              </a:lnSpc>
              <a:spcBef>
                <a:spcPts val="1000"/>
              </a:spcBef>
              <a:spcAft>
                <a:spcPts val="0"/>
              </a:spcAft>
              <a:buClr>
                <a:schemeClr val="dk1"/>
              </a:buClr>
              <a:buSzPts val="2400"/>
              <a:buChar char="•"/>
            </a:pPr>
            <a:r>
              <a:rPr lang="en-US" sz="2400"/>
              <a:t>Bochdalek – 19</a:t>
            </a:r>
            <a:r>
              <a:rPr lang="en-US" sz="2400" baseline="30000"/>
              <a:t>th</a:t>
            </a:r>
            <a:r>
              <a:rPr lang="en-US" sz="2400"/>
              <a:t> century pathologist, 1848 report </a:t>
            </a:r>
            <a:endParaRPr/>
          </a:p>
          <a:p>
            <a:pPr marL="228600" lvl="0" indent="-228600" algn="l" rtl="0">
              <a:lnSpc>
                <a:spcPct val="90000"/>
              </a:lnSpc>
              <a:spcBef>
                <a:spcPts val="1000"/>
              </a:spcBef>
              <a:spcAft>
                <a:spcPts val="0"/>
              </a:spcAft>
              <a:buClr>
                <a:schemeClr val="dk1"/>
              </a:buClr>
              <a:buSzPts val="2400"/>
              <a:buChar char="•"/>
            </a:pPr>
            <a:r>
              <a:rPr lang="en-US" sz="2400"/>
              <a:t>Anesthesia invented: Morton 1846</a:t>
            </a:r>
            <a:endParaRPr/>
          </a:p>
          <a:p>
            <a:pPr marL="228600" lvl="0" indent="-228600" algn="l" rtl="0">
              <a:lnSpc>
                <a:spcPct val="90000"/>
              </a:lnSpc>
              <a:spcBef>
                <a:spcPts val="1000"/>
              </a:spcBef>
              <a:spcAft>
                <a:spcPts val="0"/>
              </a:spcAft>
              <a:buClr>
                <a:schemeClr val="dk1"/>
              </a:buClr>
              <a:buSzPts val="2400"/>
              <a:buChar char="•"/>
            </a:pPr>
            <a:r>
              <a:rPr lang="en-US" sz="2400"/>
              <a:t>First successful repair: Heidenhain 1905, Johnson 1931 in newborn</a:t>
            </a:r>
            <a:endParaRPr/>
          </a:p>
          <a:p>
            <a:pPr marL="228600" lvl="0" indent="-228600" algn="l" rtl="0">
              <a:lnSpc>
                <a:spcPct val="90000"/>
              </a:lnSpc>
              <a:spcBef>
                <a:spcPts val="1000"/>
              </a:spcBef>
              <a:spcAft>
                <a:spcPts val="0"/>
              </a:spcAft>
              <a:buClr>
                <a:schemeClr val="dk1"/>
              </a:buClr>
              <a:buSzPts val="2400"/>
              <a:buChar char="•"/>
            </a:pPr>
            <a:r>
              <a:rPr lang="en-US" sz="2400"/>
              <a:t>Mechanical ventilation invented: 1950s</a:t>
            </a:r>
            <a:endParaRPr/>
          </a:p>
          <a:p>
            <a:pPr marL="228600" lvl="0" indent="-228600" algn="l" rtl="0">
              <a:lnSpc>
                <a:spcPct val="90000"/>
              </a:lnSpc>
              <a:spcBef>
                <a:spcPts val="1000"/>
              </a:spcBef>
              <a:spcAft>
                <a:spcPts val="0"/>
              </a:spcAft>
              <a:buClr>
                <a:schemeClr val="dk1"/>
              </a:buClr>
              <a:buSzPts val="2400"/>
              <a:buChar char="•"/>
            </a:pPr>
            <a:r>
              <a:rPr lang="en-US" sz="2400"/>
              <a:t>NICU refinement: 1960s </a:t>
            </a:r>
            <a:endParaRPr/>
          </a:p>
          <a:p>
            <a:pPr marL="228600" lvl="0" indent="-228600" algn="l" rtl="0">
              <a:lnSpc>
                <a:spcPct val="90000"/>
              </a:lnSpc>
              <a:spcBef>
                <a:spcPts val="1000"/>
              </a:spcBef>
              <a:spcAft>
                <a:spcPts val="0"/>
              </a:spcAft>
              <a:buClr>
                <a:schemeClr val="dk1"/>
              </a:buClr>
              <a:buSzPts val="2400"/>
              <a:buChar char="•"/>
            </a:pPr>
            <a:r>
              <a:rPr lang="en-US" sz="2400"/>
              <a:t>ECMO: Gibbon 1954, Bartlett 1975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1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19"/>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Preop Targets</a:t>
            </a:r>
            <a:endParaRPr/>
          </a:p>
        </p:txBody>
      </p:sp>
      <p:sp>
        <p:nvSpPr>
          <p:cNvPr id="258" name="Google Shape;258;p19"/>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59" name="Google Shape;259;p19"/>
          <p:cNvGrpSpPr/>
          <p:nvPr/>
        </p:nvGrpSpPr>
        <p:grpSpPr>
          <a:xfrm>
            <a:off x="4648018" y="641594"/>
            <a:ext cx="6900512" cy="5534595"/>
            <a:chOff x="0" y="772"/>
            <a:chExt cx="6900512" cy="5534595"/>
          </a:xfrm>
        </p:grpSpPr>
        <p:sp>
          <p:nvSpPr>
            <p:cNvPr id="260" name="Google Shape;260;p19"/>
            <p:cNvSpPr/>
            <p:nvPr/>
          </p:nvSpPr>
          <p:spPr>
            <a:xfrm>
              <a:off x="0" y="772"/>
              <a:ext cx="6900512" cy="79150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txBox="1"/>
            <p:nvPr/>
          </p:nvSpPr>
          <p:spPr>
            <a:xfrm>
              <a:off x="38638" y="39410"/>
              <a:ext cx="6823236"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Resolution of hypoxia (FiO2 &lt; 0.5)</a:t>
              </a:r>
              <a:endParaRPr/>
            </a:p>
          </p:txBody>
        </p:sp>
        <p:sp>
          <p:nvSpPr>
            <p:cNvPr id="262" name="Google Shape;262;p19"/>
            <p:cNvSpPr/>
            <p:nvPr/>
          </p:nvSpPr>
          <p:spPr>
            <a:xfrm>
              <a:off x="0" y="887317"/>
              <a:ext cx="6900512" cy="791505"/>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txBox="1"/>
            <p:nvPr/>
          </p:nvSpPr>
          <p:spPr>
            <a:xfrm>
              <a:off x="38638" y="925955"/>
              <a:ext cx="6823236"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Normal BP (GA+2, term: 40-50)</a:t>
              </a:r>
              <a:endParaRPr/>
            </a:p>
          </p:txBody>
        </p:sp>
        <p:sp>
          <p:nvSpPr>
            <p:cNvPr id="264" name="Google Shape;264;p19"/>
            <p:cNvSpPr/>
            <p:nvPr/>
          </p:nvSpPr>
          <p:spPr>
            <a:xfrm>
              <a:off x="0" y="1773862"/>
              <a:ext cx="6900512" cy="791505"/>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txBox="1"/>
            <p:nvPr/>
          </p:nvSpPr>
          <p:spPr>
            <a:xfrm>
              <a:off x="38638" y="1812500"/>
              <a:ext cx="6823236"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Adequate tissue delivery &amp; perfusion </a:t>
              </a:r>
              <a:endParaRPr/>
            </a:p>
          </p:txBody>
        </p:sp>
        <p:sp>
          <p:nvSpPr>
            <p:cNvPr id="266" name="Google Shape;266;p19"/>
            <p:cNvSpPr/>
            <p:nvPr/>
          </p:nvSpPr>
          <p:spPr>
            <a:xfrm>
              <a:off x="0" y="2660407"/>
              <a:ext cx="6900512" cy="791505"/>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txBox="1"/>
            <p:nvPr/>
          </p:nvSpPr>
          <p:spPr>
            <a:xfrm>
              <a:off x="38638" y="2699045"/>
              <a:ext cx="6823236"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Stabilization of pulmonary HTN</a:t>
              </a:r>
              <a:endParaRPr/>
            </a:p>
          </p:txBody>
        </p:sp>
        <p:sp>
          <p:nvSpPr>
            <p:cNvPr id="268" name="Google Shape;268;p19"/>
            <p:cNvSpPr/>
            <p:nvPr/>
          </p:nvSpPr>
          <p:spPr>
            <a:xfrm>
              <a:off x="0" y="3451912"/>
              <a:ext cx="6900512" cy="2083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txBox="1"/>
            <p:nvPr/>
          </p:nvSpPr>
          <p:spPr>
            <a:xfrm>
              <a:off x="0" y="3451912"/>
              <a:ext cx="6900512" cy="2083455"/>
            </a:xfrm>
            <a:prstGeom prst="rect">
              <a:avLst/>
            </a:prstGeom>
            <a:noFill/>
            <a:ln>
              <a:noFill/>
            </a:ln>
          </p:spPr>
          <p:txBody>
            <a:bodyPr spcFirstLastPara="1" wrap="square" lIns="219075" tIns="41900" rIns="234675" bIns="41900" anchor="t"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Stable preductal O2 sat, goal &gt; 85%</a:t>
              </a:r>
              <a:endParaRPr/>
            </a:p>
            <a:p>
              <a:pPr marL="228600" marR="0" lvl="1" indent="-228600" algn="l" rtl="0">
                <a:lnSpc>
                  <a:spcPct val="90000"/>
                </a:lnSpc>
                <a:spcBef>
                  <a:spcPts val="52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Repeat echo w/ improving pulm HTN (TR, RV septum position)</a:t>
              </a:r>
              <a:endParaRPr/>
            </a:p>
            <a:p>
              <a:pPr marL="228600" marR="0" lvl="1" indent="-228600" algn="l" rtl="0">
                <a:lnSpc>
                  <a:spcPct val="90000"/>
                </a:lnSpc>
                <a:spcBef>
                  <a:spcPts val="52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Calculated RV systolic pressure at or below systemic, systolic blood pressures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2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5" name="Google Shape;275;p20"/>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Timing of repair</a:t>
            </a:r>
            <a:endParaRPr/>
          </a:p>
        </p:txBody>
      </p:sp>
      <p:sp>
        <p:nvSpPr>
          <p:cNvPr id="276" name="Google Shape;276;p20"/>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77" name="Google Shape;277;p20"/>
          <p:cNvGrpSpPr/>
          <p:nvPr/>
        </p:nvGrpSpPr>
        <p:grpSpPr>
          <a:xfrm>
            <a:off x="4648018" y="643525"/>
            <a:ext cx="6900512" cy="5530734"/>
            <a:chOff x="0" y="2703"/>
            <a:chExt cx="6900512" cy="5530734"/>
          </a:xfrm>
        </p:grpSpPr>
        <p:cxnSp>
          <p:nvCxnSpPr>
            <p:cNvPr id="278" name="Google Shape;278;p20"/>
            <p:cNvCxnSpPr/>
            <p:nvPr/>
          </p:nvCxnSpPr>
          <p:spPr>
            <a:xfrm>
              <a:off x="0" y="2703"/>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79" name="Google Shape;279;p20"/>
            <p:cNvSpPr/>
            <p:nvPr/>
          </p:nvSpPr>
          <p:spPr>
            <a:xfrm>
              <a:off x="0" y="2703"/>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txBox="1"/>
            <p:nvPr/>
          </p:nvSpPr>
          <p:spPr>
            <a:xfrm>
              <a:off x="0" y="2703"/>
              <a:ext cx="6900512" cy="184357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No ECMO: 90% repaired within 2 weeks, 2/3 repaired DOL 2-5</a:t>
              </a:r>
              <a:endParaRPr/>
            </a:p>
          </p:txBody>
        </p:sp>
        <p:cxnSp>
          <p:nvCxnSpPr>
            <p:cNvPr id="281" name="Google Shape;281;p20"/>
            <p:cNvCxnSpPr/>
            <p:nvPr/>
          </p:nvCxnSpPr>
          <p:spPr>
            <a:xfrm>
              <a:off x="0" y="1846281"/>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82" name="Google Shape;282;p20"/>
            <p:cNvSpPr/>
            <p:nvPr/>
          </p:nvSpPr>
          <p:spPr>
            <a:xfrm>
              <a:off x="0" y="1846281"/>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txBox="1"/>
            <p:nvPr/>
          </p:nvSpPr>
          <p:spPr>
            <a:xfrm>
              <a:off x="0" y="1846281"/>
              <a:ext cx="6900512" cy="184357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Delayed repair: a/w decreased BW, lower APGAR, cardiac abnormalities, larger defects</a:t>
              </a:r>
              <a:endParaRPr/>
            </a:p>
          </p:txBody>
        </p:sp>
        <p:cxnSp>
          <p:nvCxnSpPr>
            <p:cNvPr id="284" name="Google Shape;284;p20"/>
            <p:cNvCxnSpPr/>
            <p:nvPr/>
          </p:nvCxnSpPr>
          <p:spPr>
            <a:xfrm>
              <a:off x="0" y="3689859"/>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85" name="Google Shape;285;p20"/>
            <p:cNvSpPr/>
            <p:nvPr/>
          </p:nvSpPr>
          <p:spPr>
            <a:xfrm>
              <a:off x="0" y="3689859"/>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txBox="1"/>
            <p:nvPr/>
          </p:nvSpPr>
          <p:spPr>
            <a:xfrm>
              <a:off x="0" y="3689859"/>
              <a:ext cx="6900512" cy="184357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Repair on ECMO: data inconclusive, institution dependent</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21"/>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21"/>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Method of repair</a:t>
            </a:r>
            <a:endParaRPr/>
          </a:p>
        </p:txBody>
      </p:sp>
      <p:pic>
        <p:nvPicPr>
          <p:cNvPr id="294" name="Google Shape;294;p21" descr="Table&#10;&#10;Description automatically generated"/>
          <p:cNvPicPr preferRelativeResize="0">
            <a:picLocks noGrp="1"/>
          </p:cNvPicPr>
          <p:nvPr>
            <p:ph type="body" idx="1"/>
          </p:nvPr>
        </p:nvPicPr>
        <p:blipFill rotWithShape="1">
          <a:blip r:embed="rId3">
            <a:alphaModFix/>
          </a:blip>
          <a:srcRect/>
          <a:stretch/>
        </p:blipFill>
        <p:spPr>
          <a:xfrm>
            <a:off x="410113" y="1815182"/>
            <a:ext cx="11371774" cy="40369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22"/>
          <p:cNvSpPr txBox="1">
            <a:spLocks noGrp="1"/>
          </p:cNvSpPr>
          <p:nvPr>
            <p:ph type="title"/>
          </p:nvPr>
        </p:nvSpPr>
        <p:spPr>
          <a:xfrm>
            <a:off x="642996" y="4571216"/>
            <a:ext cx="10906008" cy="11154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CDH repair: Thoracoscopy</a:t>
            </a:r>
            <a:endParaRPr/>
          </a:p>
        </p:txBody>
      </p:sp>
      <p:pic>
        <p:nvPicPr>
          <p:cNvPr id="300" name="Google Shape;300;p22" descr="Descriptive text is not available for this image"/>
          <p:cNvPicPr preferRelativeResize="0">
            <a:picLocks noGrp="1"/>
          </p:cNvPicPr>
          <p:nvPr>
            <p:ph type="body" idx="1"/>
          </p:nvPr>
        </p:nvPicPr>
        <p:blipFill rotWithShape="1">
          <a:blip r:embed="rId3">
            <a:alphaModFix/>
          </a:blip>
          <a:srcRect l="1287" r="26310" b="-2"/>
          <a:stretch/>
        </p:blipFill>
        <p:spPr>
          <a:xfrm>
            <a:off x="8140434" y="293484"/>
            <a:ext cx="3794760" cy="3930978"/>
          </a:xfrm>
          <a:prstGeom prst="rect">
            <a:avLst/>
          </a:prstGeom>
          <a:noFill/>
          <a:ln>
            <a:noFill/>
          </a:ln>
        </p:spPr>
      </p:pic>
      <p:pic>
        <p:nvPicPr>
          <p:cNvPr id="301" name="Google Shape;301;p22" descr="Descriptive text is not available for this image"/>
          <p:cNvPicPr preferRelativeResize="0"/>
          <p:nvPr/>
        </p:nvPicPr>
        <p:blipFill rotWithShape="1">
          <a:blip r:embed="rId4">
            <a:alphaModFix/>
          </a:blip>
          <a:srcRect l="21999" r="5596" b="-2"/>
          <a:stretch/>
        </p:blipFill>
        <p:spPr>
          <a:xfrm>
            <a:off x="4198385" y="320511"/>
            <a:ext cx="3794760" cy="3930978"/>
          </a:xfrm>
          <a:prstGeom prst="rect">
            <a:avLst/>
          </a:prstGeom>
          <a:noFill/>
          <a:ln>
            <a:noFill/>
          </a:ln>
        </p:spPr>
      </p:pic>
      <p:pic>
        <p:nvPicPr>
          <p:cNvPr id="302" name="Google Shape;302;p22" descr="Descriptive text is not available for this image"/>
          <p:cNvPicPr preferRelativeResize="0"/>
          <p:nvPr/>
        </p:nvPicPr>
        <p:blipFill rotWithShape="1">
          <a:blip r:embed="rId5">
            <a:alphaModFix/>
          </a:blip>
          <a:srcRect l="15065" r="12531" b="-2"/>
          <a:stretch/>
        </p:blipFill>
        <p:spPr>
          <a:xfrm>
            <a:off x="256336" y="293484"/>
            <a:ext cx="3794760" cy="3930978"/>
          </a:xfrm>
          <a:prstGeom prst="rect">
            <a:avLst/>
          </a:prstGeom>
          <a:noFill/>
          <a:ln>
            <a:noFill/>
          </a:ln>
        </p:spPr>
      </p:pic>
      <p:cxnSp>
        <p:nvCxnSpPr>
          <p:cNvPr id="303" name="Google Shape;303;p22"/>
          <p:cNvCxnSpPr/>
          <p:nvPr/>
        </p:nvCxnSpPr>
        <p:spPr>
          <a:xfrm>
            <a:off x="1524000" y="5778706"/>
            <a:ext cx="9144000" cy="0"/>
          </a:xfrm>
          <a:prstGeom prst="straightConnector1">
            <a:avLst/>
          </a:prstGeom>
          <a:noFill/>
          <a:ln w="19050" cap="flat" cmpd="sng">
            <a:solidFill>
              <a:srgbClr val="92395B"/>
            </a:solidFill>
            <a:prstDash val="solid"/>
            <a:miter lim="800000"/>
            <a:headEnd type="none" w="sm" len="sm"/>
            <a:tailEnd type="none" w="sm" len="sm"/>
          </a:ln>
        </p:spPr>
      </p:cxnSp>
      <p:pic>
        <p:nvPicPr>
          <p:cNvPr id="304" name="Google Shape;304;p22" descr="Descriptive text is not available for this image"/>
          <p:cNvPicPr preferRelativeResize="0"/>
          <p:nvPr/>
        </p:nvPicPr>
        <p:blipFill rotWithShape="1">
          <a:blip r:embed="rId6">
            <a:alphaModFix/>
          </a:blip>
          <a:srcRect/>
          <a:stretch/>
        </p:blipFill>
        <p:spPr>
          <a:xfrm>
            <a:off x="120443" y="4571216"/>
            <a:ext cx="2013286" cy="13920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642996" y="4571216"/>
            <a:ext cx="10906008" cy="11154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CDH repair: Laparotomy</a:t>
            </a:r>
            <a:endParaRPr/>
          </a:p>
        </p:txBody>
      </p:sp>
      <p:pic>
        <p:nvPicPr>
          <p:cNvPr id="310" name="Google Shape;310;p23" descr="Descriptive text is not available for this image"/>
          <p:cNvPicPr preferRelativeResize="0"/>
          <p:nvPr/>
        </p:nvPicPr>
        <p:blipFill rotWithShape="1">
          <a:blip r:embed="rId3">
            <a:alphaModFix/>
          </a:blip>
          <a:srcRect l="21118" r="9618" b="2"/>
          <a:stretch/>
        </p:blipFill>
        <p:spPr>
          <a:xfrm>
            <a:off x="321628" y="320511"/>
            <a:ext cx="3794760" cy="3930978"/>
          </a:xfrm>
          <a:prstGeom prst="rect">
            <a:avLst/>
          </a:prstGeom>
          <a:noFill/>
          <a:ln>
            <a:noFill/>
          </a:ln>
        </p:spPr>
      </p:pic>
      <p:pic>
        <p:nvPicPr>
          <p:cNvPr id="311" name="Google Shape;311;p23" descr="Descriptive text is not available for this image"/>
          <p:cNvPicPr preferRelativeResize="0"/>
          <p:nvPr/>
        </p:nvPicPr>
        <p:blipFill rotWithShape="1">
          <a:blip r:embed="rId4">
            <a:alphaModFix/>
          </a:blip>
          <a:srcRect l="25788" r="7841" b="-3"/>
          <a:stretch/>
        </p:blipFill>
        <p:spPr>
          <a:xfrm>
            <a:off x="4198385" y="320511"/>
            <a:ext cx="3794760" cy="3930978"/>
          </a:xfrm>
          <a:prstGeom prst="rect">
            <a:avLst/>
          </a:prstGeom>
          <a:noFill/>
          <a:ln>
            <a:noFill/>
          </a:ln>
        </p:spPr>
      </p:pic>
      <p:pic>
        <p:nvPicPr>
          <p:cNvPr id="312" name="Google Shape;312;p23" descr="Descriptive text is not available for this image"/>
          <p:cNvPicPr preferRelativeResize="0"/>
          <p:nvPr/>
        </p:nvPicPr>
        <p:blipFill rotWithShape="1">
          <a:blip r:embed="rId5">
            <a:alphaModFix/>
          </a:blip>
          <a:srcRect l="11712" r="22162" b="3"/>
          <a:stretch/>
        </p:blipFill>
        <p:spPr>
          <a:xfrm>
            <a:off x="8075142" y="320511"/>
            <a:ext cx="3794760" cy="3930978"/>
          </a:xfrm>
          <a:prstGeom prst="rect">
            <a:avLst/>
          </a:prstGeom>
          <a:noFill/>
          <a:ln>
            <a:noFill/>
          </a:ln>
        </p:spPr>
      </p:pic>
      <p:cxnSp>
        <p:nvCxnSpPr>
          <p:cNvPr id="313" name="Google Shape;313;p23"/>
          <p:cNvCxnSpPr/>
          <p:nvPr/>
        </p:nvCxnSpPr>
        <p:spPr>
          <a:xfrm>
            <a:off x="1524000" y="5778706"/>
            <a:ext cx="9144000" cy="0"/>
          </a:xfrm>
          <a:prstGeom prst="straightConnector1">
            <a:avLst/>
          </a:prstGeom>
          <a:noFill/>
          <a:ln w="19050" cap="flat" cmpd="sng">
            <a:solidFill>
              <a:srgbClr val="E6AE59"/>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7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0" name="Google Shape;320;p24" descr="A picture containing person, indoor&#10;&#10;Description automatically generated"/>
          <p:cNvPicPr preferRelativeResize="0"/>
          <p:nvPr/>
        </p:nvPicPr>
        <p:blipFill rotWithShape="1">
          <a:blip r:embed="rId3">
            <a:alphaModFix/>
          </a:blip>
          <a:srcRect l="20644" r="31516"/>
          <a:stretch/>
        </p:blipFill>
        <p:spPr>
          <a:xfrm>
            <a:off x="7817583" y="10"/>
            <a:ext cx="4374417" cy="6857990"/>
          </a:xfrm>
          <a:custGeom>
            <a:avLst/>
            <a:gdLst/>
            <a:ahLst/>
            <a:cxnLst/>
            <a:rect l="l" t="t" r="r" b="b"/>
            <a:pathLst>
              <a:path w="4374417" h="6858000" extrusionOk="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a:noFill/>
          <a:ln>
            <a:noFill/>
          </a:ln>
        </p:spPr>
      </p:pic>
      <p:pic>
        <p:nvPicPr>
          <p:cNvPr id="321" name="Google Shape;321;p24" descr="A picture containing person&#10;&#10;Description automatically generated"/>
          <p:cNvPicPr preferRelativeResize="0">
            <a:picLocks noGrp="1"/>
          </p:cNvPicPr>
          <p:nvPr>
            <p:ph type="body" idx="1"/>
          </p:nvPr>
        </p:nvPicPr>
        <p:blipFill rotWithShape="1">
          <a:blip r:embed="rId4">
            <a:alphaModFix/>
          </a:blip>
          <a:srcRect t="2315" r="-2" b="6597"/>
          <a:stretch/>
        </p:blipFill>
        <p:spPr>
          <a:xfrm>
            <a:off x="3572319" y="10"/>
            <a:ext cx="4979304" cy="3401558"/>
          </a:xfrm>
          <a:prstGeom prst="rect">
            <a:avLst/>
          </a:prstGeom>
          <a:noFill/>
          <a:ln>
            <a:noFill/>
          </a:ln>
        </p:spPr>
      </p:pic>
      <p:pic>
        <p:nvPicPr>
          <p:cNvPr id="322" name="Google Shape;322;p24" descr="A picture containing person, arthropod, indoor, invertebrate&#10;&#10;Description automatically generated"/>
          <p:cNvPicPr preferRelativeResize="0"/>
          <p:nvPr/>
        </p:nvPicPr>
        <p:blipFill rotWithShape="1">
          <a:blip r:embed="rId5">
            <a:alphaModFix/>
          </a:blip>
          <a:srcRect r="2" b="7920"/>
          <a:stretch/>
        </p:blipFill>
        <p:spPr>
          <a:xfrm>
            <a:off x="3625358" y="3456432"/>
            <a:ext cx="4925479" cy="3401568"/>
          </a:xfrm>
          <a:custGeom>
            <a:avLst/>
            <a:gdLst/>
            <a:ahLst/>
            <a:cxnLst/>
            <a:rect l="l" t="t" r="r" b="b"/>
            <a:pathLst>
              <a:path w="4925479" h="3364992" extrusionOk="0">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ln>
            <a:noFill/>
          </a:ln>
        </p:spPr>
      </p:pic>
      <p:sp>
        <p:nvSpPr>
          <p:cNvPr id="323" name="Google Shape;323;p24"/>
          <p:cNvSpPr/>
          <p:nvPr/>
        </p:nvSpPr>
        <p:spPr>
          <a:xfrm>
            <a:off x="0" y="0"/>
            <a:ext cx="4397136" cy="6858000"/>
          </a:xfrm>
          <a:custGeom>
            <a:avLst/>
            <a:gdLst/>
            <a:ahLst/>
            <a:cxnLst/>
            <a:rect l="l" t="t" r="r" b="b"/>
            <a:pathLst>
              <a:path w="4397136" h="6858000" extrusionOk="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4" name="Google Shape;324;p24"/>
          <p:cNvSpPr/>
          <p:nvPr/>
        </p:nvSpPr>
        <p:spPr>
          <a:xfrm>
            <a:off x="0" y="0"/>
            <a:ext cx="4386504" cy="6858000"/>
          </a:xfrm>
          <a:custGeom>
            <a:avLst/>
            <a:gdLst/>
            <a:ahLst/>
            <a:cxnLst/>
            <a:rect l="l" t="t" r="r" b="b"/>
            <a:pathLst>
              <a:path w="4386504" h="6858000" extrusionOk="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5" name="Google Shape;325;p24"/>
          <p:cNvSpPr txBox="1">
            <a:spLocks noGrp="1"/>
          </p:cNvSpPr>
          <p:nvPr>
            <p:ph type="title"/>
          </p:nvPr>
        </p:nvSpPr>
        <p:spPr>
          <a:xfrm>
            <a:off x="438912" y="1508760"/>
            <a:ext cx="3429000" cy="28986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CDH repair: Laparotomy</a:t>
            </a:r>
            <a:endParaRPr/>
          </a:p>
        </p:txBody>
      </p:sp>
      <p:sp>
        <p:nvSpPr>
          <p:cNvPr id="326" name="Google Shape;326;p24"/>
          <p:cNvSpPr/>
          <p:nvPr/>
        </p:nvSpPr>
        <p:spPr>
          <a:xfrm rot="5400000">
            <a:off x="767989"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7" name="Google Shape;327;p24"/>
          <p:cNvSpPr/>
          <p:nvPr/>
        </p:nvSpPr>
        <p:spPr>
          <a:xfrm>
            <a:off x="438912" y="4544568"/>
            <a:ext cx="341496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gtEl>
                                        <p:attrNameLst>
                                          <p:attrName>style.visibility</p:attrName>
                                        </p:attrNameLst>
                                      </p:cBhvr>
                                      <p:to>
                                        <p:strVal val="visible"/>
                                      </p:to>
                                    </p:set>
                                    <p:animEffect transition="in" filter="fade">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gtEl>
                                        <p:attrNameLst>
                                          <p:attrName>style.visibility</p:attrName>
                                        </p:attrNameLst>
                                      </p:cBhvr>
                                      <p:to>
                                        <p:strVal val="visible"/>
                                      </p:to>
                                    </p:set>
                                    <p:animEffect transition="in" filter="fade">
                                      <p:cBhvr>
                                        <p:cTn id="17"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p25"/>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34" name="Google Shape;334;p25"/>
          <p:cNvGrpSpPr/>
          <p:nvPr/>
        </p:nvGrpSpPr>
        <p:grpSpPr>
          <a:xfrm>
            <a:off x="-417513" y="0"/>
            <a:ext cx="12584114" cy="6853238"/>
            <a:chOff x="-417513" y="0"/>
            <a:chExt cx="12584114" cy="6853238"/>
          </a:xfrm>
        </p:grpSpPr>
        <p:sp>
          <p:nvSpPr>
            <p:cNvPr id="335" name="Google Shape;335;p25"/>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25"/>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25"/>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25"/>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25"/>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25"/>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25"/>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25"/>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25"/>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25"/>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25"/>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25"/>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25"/>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25"/>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25"/>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25"/>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25"/>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25"/>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25"/>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25"/>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25"/>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56" name="Google Shape;356;p25"/>
          <p:cNvSpPr txBox="1">
            <a:spLocks noGrp="1"/>
          </p:cNvSpPr>
          <p:nvPr>
            <p:ph type="title"/>
          </p:nvPr>
        </p:nvSpPr>
        <p:spPr>
          <a:xfrm>
            <a:off x="7269686" y="795527"/>
            <a:ext cx="4123738" cy="143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OR: Intraoperative decision making</a:t>
            </a:r>
            <a:endParaRPr/>
          </a:p>
        </p:txBody>
      </p:sp>
      <p:sp>
        <p:nvSpPr>
          <p:cNvPr id="357" name="Google Shape;357;p25"/>
          <p:cNvSpPr/>
          <p:nvPr/>
        </p:nvSpPr>
        <p:spPr>
          <a:xfrm>
            <a:off x="807720" y="795527"/>
            <a:ext cx="5970638" cy="524884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8" name="Google Shape;358;p25"/>
          <p:cNvPicPr preferRelativeResize="0"/>
          <p:nvPr/>
        </p:nvPicPr>
        <p:blipFill rotWithShape="1">
          <a:blip r:embed="rId3">
            <a:alphaModFix/>
          </a:blip>
          <a:srcRect l="4887" r="786" b="1"/>
          <a:stretch/>
        </p:blipFill>
        <p:spPr>
          <a:xfrm>
            <a:off x="972115" y="960214"/>
            <a:ext cx="5641848" cy="4919472"/>
          </a:xfrm>
          <a:prstGeom prst="rect">
            <a:avLst/>
          </a:prstGeom>
          <a:noFill/>
          <a:ln>
            <a:noFill/>
          </a:ln>
        </p:spPr>
      </p:pic>
      <p:sp>
        <p:nvSpPr>
          <p:cNvPr id="359" name="Google Shape;359;p25"/>
          <p:cNvSpPr txBox="1">
            <a:spLocks noGrp="1"/>
          </p:cNvSpPr>
          <p:nvPr>
            <p:ph type="body" idx="1"/>
          </p:nvPr>
        </p:nvSpPr>
        <p:spPr>
          <a:xfrm>
            <a:off x="7293817" y="2338388"/>
            <a:ext cx="4099607" cy="3678237"/>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US" sz="2000"/>
              <a:t>Primary repair vs patch</a:t>
            </a:r>
            <a:endParaRPr/>
          </a:p>
          <a:p>
            <a:pPr marL="228600" lvl="0" indent="-228600" algn="l" rtl="0">
              <a:lnSpc>
                <a:spcPct val="90000"/>
              </a:lnSpc>
              <a:spcBef>
                <a:spcPts val="1000"/>
              </a:spcBef>
              <a:spcAft>
                <a:spcPts val="0"/>
              </a:spcAft>
              <a:buClr>
                <a:schemeClr val="dk1"/>
              </a:buClr>
              <a:buSzPts val="2000"/>
              <a:buChar char="•"/>
            </a:pPr>
            <a:r>
              <a:rPr lang="en-US" sz="2000"/>
              <a:t>Gore-tex patch vs muscle flap (split abdominal muscle flap)</a:t>
            </a:r>
            <a:endParaRPr/>
          </a:p>
          <a:p>
            <a:pPr marL="228600" lvl="0" indent="-228600" algn="l" rtl="0">
              <a:lnSpc>
                <a:spcPct val="90000"/>
              </a:lnSpc>
              <a:spcBef>
                <a:spcPts val="1000"/>
              </a:spcBef>
              <a:spcAft>
                <a:spcPts val="0"/>
              </a:spcAft>
              <a:buClr>
                <a:schemeClr val="dk1"/>
              </a:buClr>
              <a:buSzPts val="2000"/>
              <a:buChar char="•"/>
            </a:pPr>
            <a:r>
              <a:rPr lang="en-US" sz="2000"/>
              <a:t>Ladd/appendectomy at same time?</a:t>
            </a:r>
            <a:endParaRPr/>
          </a:p>
          <a:p>
            <a:pPr marL="228600" lvl="0" indent="-228600" algn="l" rtl="0">
              <a:lnSpc>
                <a:spcPct val="90000"/>
              </a:lnSpc>
              <a:spcBef>
                <a:spcPts val="1000"/>
              </a:spcBef>
              <a:spcAft>
                <a:spcPts val="0"/>
              </a:spcAft>
              <a:buClr>
                <a:schemeClr val="dk1"/>
              </a:buClr>
              <a:buSzPts val="2000"/>
              <a:buChar char="•"/>
            </a:pPr>
            <a:r>
              <a:rPr lang="en-US" sz="2000"/>
              <a:t>Hernia sac encountered – resect</a:t>
            </a:r>
            <a:endParaRPr/>
          </a:p>
          <a:p>
            <a:pPr marL="228600" lvl="0" indent="-228600" algn="l" rtl="0">
              <a:lnSpc>
                <a:spcPct val="90000"/>
              </a:lnSpc>
              <a:spcBef>
                <a:spcPts val="1000"/>
              </a:spcBef>
              <a:spcAft>
                <a:spcPts val="0"/>
              </a:spcAft>
              <a:buClr>
                <a:schemeClr val="dk1"/>
              </a:buClr>
              <a:buSzPts val="2000"/>
              <a:buChar char="•"/>
            </a:pPr>
            <a:r>
              <a:rPr lang="en-US" sz="2000"/>
              <a:t>Extralobar sequestration encountered - resect</a:t>
            </a:r>
            <a:endParaRPr/>
          </a:p>
          <a:p>
            <a:pPr marL="228600" lvl="0" indent="-228600" algn="l" rtl="0">
              <a:lnSpc>
                <a:spcPct val="90000"/>
              </a:lnSpc>
              <a:spcBef>
                <a:spcPts val="1000"/>
              </a:spcBef>
              <a:spcAft>
                <a:spcPts val="0"/>
              </a:spcAft>
              <a:buClr>
                <a:schemeClr val="dk1"/>
              </a:buClr>
              <a:buSzPts val="2000"/>
              <a:buChar char="•"/>
            </a:pPr>
            <a:r>
              <a:rPr lang="en-US" sz="2000"/>
              <a:t>Antireflux procedure – not supported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p26"/>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6"/>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Complications after repair</a:t>
            </a:r>
            <a:endParaRPr/>
          </a:p>
        </p:txBody>
      </p:sp>
      <p:pic>
        <p:nvPicPr>
          <p:cNvPr id="367" name="Google Shape;367;p26" descr="Graphical user interface, application&#10;&#10;Description automatically generated with medium confidence"/>
          <p:cNvPicPr preferRelativeResize="0"/>
          <p:nvPr/>
        </p:nvPicPr>
        <p:blipFill rotWithShape="1">
          <a:blip r:embed="rId3">
            <a:alphaModFix/>
          </a:blip>
          <a:srcRect/>
          <a:stretch/>
        </p:blipFill>
        <p:spPr>
          <a:xfrm>
            <a:off x="643467" y="2577350"/>
            <a:ext cx="10905066" cy="25899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27"/>
          <p:cNvSpPr/>
          <p:nvPr/>
        </p:nvSpPr>
        <p:spPr>
          <a:xfrm>
            <a:off x="338328" y="303591"/>
            <a:ext cx="4335327" cy="5896743"/>
          </a:xfrm>
          <a:prstGeom prst="rect">
            <a:avLst/>
          </a:prstGeom>
          <a:solidFill>
            <a:schemeClr val="dk1">
              <a:alpha val="14901"/>
            </a:schemeClr>
          </a:solidFill>
          <a:ln w="127000" cap="sq" cmpd="thinThick">
            <a:solidFill>
              <a:schemeClr val="dk1">
                <a:alpha val="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7"/>
          <p:cNvSpPr txBox="1">
            <a:spLocks noGrp="1"/>
          </p:cNvSpPr>
          <p:nvPr>
            <p:ph type="title"/>
          </p:nvPr>
        </p:nvSpPr>
        <p:spPr>
          <a:xfrm>
            <a:off x="594360" y="637125"/>
            <a:ext cx="3802276" cy="52563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Factors predicting mortality:</a:t>
            </a:r>
            <a:endParaRPr/>
          </a:p>
        </p:txBody>
      </p:sp>
      <p:grpSp>
        <p:nvGrpSpPr>
          <p:cNvPr id="374" name="Google Shape;374;p27"/>
          <p:cNvGrpSpPr/>
          <p:nvPr/>
        </p:nvGrpSpPr>
        <p:grpSpPr>
          <a:xfrm>
            <a:off x="5166985" y="326782"/>
            <a:ext cx="6588691" cy="5850360"/>
            <a:chOff x="0" y="23191"/>
            <a:chExt cx="6588691" cy="5850360"/>
          </a:xfrm>
        </p:grpSpPr>
        <p:sp>
          <p:nvSpPr>
            <p:cNvPr id="375" name="Google Shape;375;p27"/>
            <p:cNvSpPr/>
            <p:nvPr/>
          </p:nvSpPr>
          <p:spPr>
            <a:xfrm>
              <a:off x="0" y="23191"/>
              <a:ext cx="6588691" cy="575639"/>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txBox="1"/>
            <p:nvPr/>
          </p:nvSpPr>
          <p:spPr>
            <a:xfrm>
              <a:off x="28100" y="51291"/>
              <a:ext cx="6532491" cy="51943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i="1">
                  <a:solidFill>
                    <a:schemeClr val="lt1"/>
                  </a:solidFill>
                  <a:latin typeface="Calibri"/>
                  <a:ea typeface="Calibri"/>
                  <a:cs typeface="Calibri"/>
                  <a:sym typeface="Calibri"/>
                </a:rPr>
                <a:t>Prenatal</a:t>
              </a:r>
              <a:r>
                <a:rPr lang="en-US" sz="2400">
                  <a:solidFill>
                    <a:schemeClr val="lt1"/>
                  </a:solidFill>
                  <a:latin typeface="Calibri"/>
                  <a:ea typeface="Calibri"/>
                  <a:cs typeface="Calibri"/>
                  <a:sym typeface="Calibri"/>
                </a:rPr>
                <a:t>: </a:t>
              </a:r>
              <a:endParaRPr/>
            </a:p>
          </p:txBody>
        </p:sp>
        <p:sp>
          <p:nvSpPr>
            <p:cNvPr id="377" name="Google Shape;377;p27"/>
            <p:cNvSpPr/>
            <p:nvPr/>
          </p:nvSpPr>
          <p:spPr>
            <a:xfrm>
              <a:off x="0" y="598831"/>
              <a:ext cx="6588691" cy="9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txBox="1"/>
            <p:nvPr/>
          </p:nvSpPr>
          <p:spPr>
            <a:xfrm>
              <a:off x="0" y="598831"/>
              <a:ext cx="6588691" cy="993600"/>
            </a:xfrm>
            <a:prstGeom prst="rect">
              <a:avLst/>
            </a:prstGeom>
            <a:noFill/>
            <a:ln>
              <a:noFill/>
            </a:ln>
          </p:spPr>
          <p:txBody>
            <a:bodyPr spcFirstLastPara="1" wrap="square" lIns="209175"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Intrathoracic liver herniation</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Decreased lung volumes</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Chromosomal abnormalities</a:t>
              </a:r>
              <a:endParaRPr/>
            </a:p>
          </p:txBody>
        </p:sp>
        <p:sp>
          <p:nvSpPr>
            <p:cNvPr id="379" name="Google Shape;379;p27"/>
            <p:cNvSpPr/>
            <p:nvPr/>
          </p:nvSpPr>
          <p:spPr>
            <a:xfrm>
              <a:off x="0" y="1592431"/>
              <a:ext cx="6588691" cy="575639"/>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txBox="1"/>
            <p:nvPr/>
          </p:nvSpPr>
          <p:spPr>
            <a:xfrm>
              <a:off x="28100" y="1620531"/>
              <a:ext cx="6532491" cy="51943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i="1">
                  <a:solidFill>
                    <a:schemeClr val="lt1"/>
                  </a:solidFill>
                  <a:latin typeface="Calibri"/>
                  <a:ea typeface="Calibri"/>
                  <a:cs typeface="Calibri"/>
                  <a:sym typeface="Calibri"/>
                </a:rPr>
                <a:t>Early postnatal</a:t>
              </a:r>
              <a:r>
                <a:rPr lang="en-US" sz="2400">
                  <a:solidFill>
                    <a:schemeClr val="lt1"/>
                  </a:solidFill>
                  <a:latin typeface="Calibri"/>
                  <a:ea typeface="Calibri"/>
                  <a:cs typeface="Calibri"/>
                  <a:sym typeface="Calibri"/>
                </a:rPr>
                <a:t>: </a:t>
              </a:r>
              <a:endParaRPr/>
            </a:p>
          </p:txBody>
        </p:sp>
        <p:sp>
          <p:nvSpPr>
            <p:cNvPr id="381" name="Google Shape;381;p27"/>
            <p:cNvSpPr/>
            <p:nvPr/>
          </p:nvSpPr>
          <p:spPr>
            <a:xfrm>
              <a:off x="0" y="2168071"/>
              <a:ext cx="6588691" cy="1887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txBox="1"/>
            <p:nvPr/>
          </p:nvSpPr>
          <p:spPr>
            <a:xfrm>
              <a:off x="0" y="2168071"/>
              <a:ext cx="6588691" cy="1887840"/>
            </a:xfrm>
            <a:prstGeom prst="rect">
              <a:avLst/>
            </a:prstGeom>
            <a:noFill/>
            <a:ln>
              <a:noFill/>
            </a:ln>
          </p:spPr>
          <p:txBody>
            <a:bodyPr spcFirstLastPara="1" wrap="square" lIns="209175"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low birth weight (&lt;1500 grams)</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low Apgar score at five minutes (&lt;7)</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severe pulmonary HTN on initial echocardiogram</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major cardiac anomalies,&amp; chromosomal anomalies</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inability to reach physiologic targets within a specified period of time (e.g. pH, PaCO</a:t>
              </a:r>
              <a:r>
                <a:rPr lang="en-US" sz="1900" b="0" i="0" u="none" strike="noStrike" cap="none" baseline="-25000">
                  <a:solidFill>
                    <a:schemeClr val="dk1"/>
                  </a:solidFill>
                  <a:latin typeface="Calibri"/>
                  <a:ea typeface="Calibri"/>
                  <a:cs typeface="Calibri"/>
                  <a:sym typeface="Calibri"/>
                </a:rPr>
                <a:t>2</a:t>
              </a:r>
              <a:r>
                <a:rPr lang="en-US" sz="1900" b="0" i="0" u="none" strike="noStrike" cap="none">
                  <a:solidFill>
                    <a:schemeClr val="dk1"/>
                  </a:solidFill>
                  <a:latin typeface="Calibri"/>
                  <a:ea typeface="Calibri"/>
                  <a:cs typeface="Calibri"/>
                  <a:sym typeface="Calibri"/>
                </a:rPr>
                <a:t> and preductal PaO</a:t>
              </a:r>
              <a:r>
                <a:rPr lang="en-US" sz="1900" b="0" i="0" u="none" strike="noStrike" cap="none" baseline="-25000">
                  <a:solidFill>
                    <a:schemeClr val="dk1"/>
                  </a:solidFill>
                  <a:latin typeface="Calibri"/>
                  <a:ea typeface="Calibri"/>
                  <a:cs typeface="Calibri"/>
                  <a:sym typeface="Calibri"/>
                </a:rPr>
                <a:t>2</a:t>
              </a:r>
              <a:r>
                <a:rPr lang="en-US" sz="1900" b="0" i="0" u="none" strike="noStrike" cap="none">
                  <a:solidFill>
                    <a:schemeClr val="dk1"/>
                  </a:solidFill>
                  <a:latin typeface="Calibri"/>
                  <a:ea typeface="Calibri"/>
                  <a:cs typeface="Calibri"/>
                  <a:sym typeface="Calibri"/>
                </a:rPr>
                <a:t>)</a:t>
              </a:r>
              <a:endParaRPr/>
            </a:p>
          </p:txBody>
        </p:sp>
        <p:sp>
          <p:nvSpPr>
            <p:cNvPr id="383" name="Google Shape;383;p27"/>
            <p:cNvSpPr/>
            <p:nvPr/>
          </p:nvSpPr>
          <p:spPr>
            <a:xfrm>
              <a:off x="0" y="4055911"/>
              <a:ext cx="6588691" cy="575639"/>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txBox="1"/>
            <p:nvPr/>
          </p:nvSpPr>
          <p:spPr>
            <a:xfrm>
              <a:off x="28100" y="4084011"/>
              <a:ext cx="6532491" cy="51943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i="1">
                  <a:solidFill>
                    <a:schemeClr val="lt1"/>
                  </a:solidFill>
                  <a:latin typeface="Calibri"/>
                  <a:ea typeface="Calibri"/>
                  <a:cs typeface="Calibri"/>
                  <a:sym typeface="Calibri"/>
                </a:rPr>
                <a:t>Anatomic, surgical </a:t>
              </a:r>
              <a:r>
                <a:rPr lang="en-US" sz="2400">
                  <a:solidFill>
                    <a:schemeClr val="lt1"/>
                  </a:solidFill>
                  <a:latin typeface="Calibri"/>
                  <a:ea typeface="Calibri"/>
                  <a:cs typeface="Calibri"/>
                  <a:sym typeface="Calibri"/>
                </a:rPr>
                <a:t>or</a:t>
              </a:r>
              <a:r>
                <a:rPr lang="en-US" sz="2400" i="1">
                  <a:solidFill>
                    <a:schemeClr val="lt1"/>
                  </a:solidFill>
                  <a:latin typeface="Calibri"/>
                  <a:ea typeface="Calibri"/>
                  <a:cs typeface="Calibri"/>
                  <a:sym typeface="Calibri"/>
                </a:rPr>
                <a:t> treatment</a:t>
              </a:r>
              <a:r>
                <a:rPr lang="en-US" sz="2400">
                  <a:solidFill>
                    <a:schemeClr val="lt1"/>
                  </a:solidFill>
                  <a:latin typeface="Calibri"/>
                  <a:ea typeface="Calibri"/>
                  <a:cs typeface="Calibri"/>
                  <a:sym typeface="Calibri"/>
                </a:rPr>
                <a:t> factors:</a:t>
              </a:r>
              <a:endParaRPr/>
            </a:p>
          </p:txBody>
        </p:sp>
        <p:sp>
          <p:nvSpPr>
            <p:cNvPr id="385" name="Google Shape;385;p27"/>
            <p:cNvSpPr/>
            <p:nvPr/>
          </p:nvSpPr>
          <p:spPr>
            <a:xfrm>
              <a:off x="0" y="4631551"/>
              <a:ext cx="6588691" cy="124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txBox="1"/>
            <p:nvPr/>
          </p:nvSpPr>
          <p:spPr>
            <a:xfrm>
              <a:off x="0" y="4631551"/>
              <a:ext cx="6588691" cy="1242000"/>
            </a:xfrm>
            <a:prstGeom prst="rect">
              <a:avLst/>
            </a:prstGeom>
            <a:noFill/>
            <a:ln>
              <a:noFill/>
            </a:ln>
          </p:spPr>
          <p:txBody>
            <a:bodyPr spcFirstLastPara="1" wrap="square" lIns="209175"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size of diaphragmatic defect, presence of a hernia sac, intrathoracic liver position</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requirement for and duration of ECMO</a:t>
              </a:r>
              <a:endParaRPr/>
            </a:p>
            <a:p>
              <a:pPr marL="171450" marR="0" lvl="1" indent="-171450" algn="l" rtl="0">
                <a:lnSpc>
                  <a:spcPct val="90000"/>
                </a:lnSpc>
                <a:spcBef>
                  <a:spcPts val="38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need for pulmonary support at thirty days.</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Long term outcomes</a:t>
            </a:r>
            <a:endParaRPr/>
          </a:p>
        </p:txBody>
      </p:sp>
      <p:grpSp>
        <p:nvGrpSpPr>
          <p:cNvPr id="392" name="Google Shape;392;p28"/>
          <p:cNvGrpSpPr/>
          <p:nvPr/>
        </p:nvGrpSpPr>
        <p:grpSpPr>
          <a:xfrm>
            <a:off x="838200" y="1825625"/>
            <a:ext cx="10515600" cy="4351337"/>
            <a:chOff x="0" y="0"/>
            <a:chExt cx="10515600" cy="4351337"/>
          </a:xfrm>
        </p:grpSpPr>
        <p:cxnSp>
          <p:nvCxnSpPr>
            <p:cNvPr id="393" name="Google Shape;393;p28"/>
            <p:cNvCxnSpPr/>
            <p:nvPr/>
          </p:nvCxnSpPr>
          <p:spPr>
            <a:xfrm>
              <a:off x="0" y="0"/>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94" name="Google Shape;394;p28"/>
            <p:cNvSpPr/>
            <p:nvPr/>
          </p:nvSpPr>
          <p:spPr>
            <a:xfrm>
              <a:off x="0" y="0"/>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txBox="1"/>
            <p:nvPr/>
          </p:nvSpPr>
          <p:spPr>
            <a:xfrm>
              <a:off x="0" y="0"/>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Persistent pulmonary hypertension</a:t>
              </a:r>
              <a:endParaRPr/>
            </a:p>
          </p:txBody>
        </p:sp>
        <p:cxnSp>
          <p:nvCxnSpPr>
            <p:cNvPr id="396" name="Google Shape;396;p28"/>
            <p:cNvCxnSpPr/>
            <p:nvPr/>
          </p:nvCxnSpPr>
          <p:spPr>
            <a:xfrm>
              <a:off x="0" y="543917"/>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97" name="Google Shape;397;p28"/>
            <p:cNvSpPr/>
            <p:nvPr/>
          </p:nvSpPr>
          <p:spPr>
            <a:xfrm>
              <a:off x="0" y="543917"/>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txBox="1"/>
            <p:nvPr/>
          </p:nvSpPr>
          <p:spPr>
            <a:xfrm>
              <a:off x="0" y="543917"/>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Significant risk for: chronic neurologic, developmental, GI, nutritional, pulmonary, MSK disorders</a:t>
              </a:r>
              <a:endParaRPr/>
            </a:p>
          </p:txBody>
        </p:sp>
        <p:cxnSp>
          <p:nvCxnSpPr>
            <p:cNvPr id="399" name="Google Shape;399;p28"/>
            <p:cNvCxnSpPr/>
            <p:nvPr/>
          </p:nvCxnSpPr>
          <p:spPr>
            <a:xfrm>
              <a:off x="0" y="1087834"/>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00" name="Google Shape;400;p28"/>
            <p:cNvSpPr/>
            <p:nvPr/>
          </p:nvSpPr>
          <p:spPr>
            <a:xfrm>
              <a:off x="0" y="1087834"/>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txBox="1"/>
            <p:nvPr/>
          </p:nvSpPr>
          <p:spPr>
            <a:xfrm>
              <a:off x="0" y="1087834"/>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Chronic lung disease, bronchopulmonary dysplasia, reactive airway disease</a:t>
              </a:r>
              <a:endParaRPr/>
            </a:p>
          </p:txBody>
        </p:sp>
        <p:cxnSp>
          <p:nvCxnSpPr>
            <p:cNvPr id="402" name="Google Shape;402;p28"/>
            <p:cNvCxnSpPr/>
            <p:nvPr/>
          </p:nvCxnSpPr>
          <p:spPr>
            <a:xfrm>
              <a:off x="0" y="1631751"/>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03" name="Google Shape;403;p28"/>
            <p:cNvSpPr/>
            <p:nvPr/>
          </p:nvSpPr>
          <p:spPr>
            <a:xfrm>
              <a:off x="0" y="1631751"/>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txBox="1"/>
            <p:nvPr/>
          </p:nvSpPr>
          <p:spPr>
            <a:xfrm>
              <a:off x="0" y="1631751"/>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Alveoli can become emphysematous </a:t>
              </a:r>
              <a:endParaRPr/>
            </a:p>
          </p:txBody>
        </p:sp>
        <p:cxnSp>
          <p:nvCxnSpPr>
            <p:cNvPr id="405" name="Google Shape;405;p28"/>
            <p:cNvCxnSpPr/>
            <p:nvPr/>
          </p:nvCxnSpPr>
          <p:spPr>
            <a:xfrm>
              <a:off x="0" y="2175669"/>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06" name="Google Shape;406;p28"/>
            <p:cNvSpPr/>
            <p:nvPr/>
          </p:nvSpPr>
          <p:spPr>
            <a:xfrm>
              <a:off x="0" y="2175669"/>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txBox="1"/>
            <p:nvPr/>
          </p:nvSpPr>
          <p:spPr>
            <a:xfrm>
              <a:off x="0" y="2175669"/>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Neurocognitive delay</a:t>
              </a:r>
              <a:endParaRPr/>
            </a:p>
          </p:txBody>
        </p:sp>
        <p:cxnSp>
          <p:nvCxnSpPr>
            <p:cNvPr id="408" name="Google Shape;408;p28"/>
            <p:cNvCxnSpPr/>
            <p:nvPr/>
          </p:nvCxnSpPr>
          <p:spPr>
            <a:xfrm>
              <a:off x="0" y="2719586"/>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09" name="Google Shape;409;p28"/>
            <p:cNvSpPr/>
            <p:nvPr/>
          </p:nvSpPr>
          <p:spPr>
            <a:xfrm>
              <a:off x="0" y="2719586"/>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txBox="1"/>
            <p:nvPr/>
          </p:nvSpPr>
          <p:spPr>
            <a:xfrm>
              <a:off x="0" y="2719586"/>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High incidence of gastroesophageal reflux (up to 80% after repair)</a:t>
              </a:r>
              <a:endParaRPr/>
            </a:p>
          </p:txBody>
        </p:sp>
        <p:cxnSp>
          <p:nvCxnSpPr>
            <p:cNvPr id="411" name="Google Shape;411;p28"/>
            <p:cNvCxnSpPr/>
            <p:nvPr/>
          </p:nvCxnSpPr>
          <p:spPr>
            <a:xfrm>
              <a:off x="0" y="3263503"/>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12" name="Google Shape;412;p28"/>
            <p:cNvSpPr/>
            <p:nvPr/>
          </p:nvSpPr>
          <p:spPr>
            <a:xfrm>
              <a:off x="0" y="3263503"/>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txBox="1"/>
            <p:nvPr/>
          </p:nvSpPr>
          <p:spPr>
            <a:xfrm>
              <a:off x="0" y="3263503"/>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Hernia recurrence, SBO</a:t>
              </a:r>
              <a:endParaRPr/>
            </a:p>
          </p:txBody>
        </p:sp>
        <p:cxnSp>
          <p:nvCxnSpPr>
            <p:cNvPr id="414" name="Google Shape;414;p28"/>
            <p:cNvCxnSpPr/>
            <p:nvPr/>
          </p:nvCxnSpPr>
          <p:spPr>
            <a:xfrm>
              <a:off x="0" y="3807420"/>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415" name="Google Shape;415;p28"/>
            <p:cNvSpPr/>
            <p:nvPr/>
          </p:nvSpPr>
          <p:spPr>
            <a:xfrm>
              <a:off x="0" y="3807420"/>
              <a:ext cx="10515600" cy="543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txBox="1"/>
            <p:nvPr/>
          </p:nvSpPr>
          <p:spPr>
            <a:xfrm>
              <a:off x="0" y="3807420"/>
              <a:ext cx="10515600" cy="5439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MSK: scoliosis, chest wall deformities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600"/>
              <a:buFont typeface="Calibri"/>
              <a:buNone/>
            </a:pPr>
            <a:r>
              <a:rPr lang="en-US" sz="4600"/>
              <a:t>Epidemiology</a:t>
            </a:r>
            <a:endParaRPr/>
          </a:p>
        </p:txBody>
      </p:sp>
      <p:sp>
        <p:nvSpPr>
          <p:cNvPr id="110" name="Google Shape;110;p3"/>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200"/>
              <a:buChar char="•"/>
            </a:pPr>
            <a:r>
              <a:rPr lang="en-US" sz="2200" dirty="0"/>
              <a:t>Incidence: 1:2500 births</a:t>
            </a:r>
            <a:endParaRPr dirty="0"/>
          </a:p>
          <a:p>
            <a:pPr marL="228600" lvl="0" indent="-228600" algn="l" rtl="0">
              <a:lnSpc>
                <a:spcPct val="90000"/>
              </a:lnSpc>
              <a:spcBef>
                <a:spcPts val="1000"/>
              </a:spcBef>
              <a:spcAft>
                <a:spcPts val="0"/>
              </a:spcAft>
              <a:buClr>
                <a:schemeClr val="dk1"/>
              </a:buClr>
              <a:buSzPts val="2200"/>
              <a:buChar char="•"/>
            </a:pPr>
            <a:r>
              <a:rPr lang="en-US" sz="2200" dirty="0"/>
              <a:t>Overall survival: 70-80%</a:t>
            </a:r>
          </a:p>
          <a:p>
            <a:pPr marL="228600" lvl="0" indent="-228600" algn="l" rtl="0">
              <a:lnSpc>
                <a:spcPct val="90000"/>
              </a:lnSpc>
              <a:spcBef>
                <a:spcPts val="1000"/>
              </a:spcBef>
              <a:spcAft>
                <a:spcPts val="0"/>
              </a:spcAft>
              <a:buClr>
                <a:schemeClr val="dk1"/>
              </a:buClr>
              <a:buSzPts val="2200"/>
              <a:buChar char="•"/>
            </a:pPr>
            <a:r>
              <a:rPr lang="en-US" sz="2200" dirty="0"/>
              <a:t>Hidden </a:t>
            </a:r>
            <a:r>
              <a:rPr lang="en-US" sz="2200" dirty="0" err="1"/>
              <a:t>mortalilty</a:t>
            </a:r>
            <a:endParaRPr dirty="0"/>
          </a:p>
          <a:p>
            <a:pPr marL="228600" lvl="0" indent="-228600" algn="l" rtl="0">
              <a:lnSpc>
                <a:spcPct val="90000"/>
              </a:lnSpc>
              <a:spcBef>
                <a:spcPts val="1000"/>
              </a:spcBef>
              <a:spcAft>
                <a:spcPts val="0"/>
              </a:spcAft>
              <a:buClr>
                <a:schemeClr val="dk1"/>
              </a:buClr>
              <a:buSzPts val="2200"/>
              <a:buChar char="•"/>
            </a:pPr>
            <a:r>
              <a:rPr lang="en-US" sz="2200" dirty="0"/>
              <a:t>Risk factors: advanced maternal age, </a:t>
            </a:r>
            <a:r>
              <a:rPr lang="en-US" sz="2200" dirty="0" err="1"/>
              <a:t>pregestational</a:t>
            </a:r>
            <a:r>
              <a:rPr lang="en-US" sz="2200" dirty="0"/>
              <a:t> diabetes, alcohol/tobacco use</a:t>
            </a:r>
            <a:endParaRPr dirty="0"/>
          </a:p>
          <a:p>
            <a:pPr marL="228600" lvl="0" indent="-228600" algn="l" rtl="0">
              <a:lnSpc>
                <a:spcPct val="90000"/>
              </a:lnSpc>
              <a:spcBef>
                <a:spcPts val="1000"/>
              </a:spcBef>
              <a:spcAft>
                <a:spcPts val="0"/>
              </a:spcAft>
              <a:buClr>
                <a:schemeClr val="dk1"/>
              </a:buClr>
              <a:buSzPts val="2200"/>
              <a:buChar char="•"/>
            </a:pPr>
            <a:r>
              <a:rPr lang="en-US" sz="2200" dirty="0"/>
              <a:t>Genetic </a:t>
            </a:r>
            <a:r>
              <a:rPr lang="en-US" sz="2200" dirty="0" err="1"/>
              <a:t>assocations</a:t>
            </a:r>
            <a:r>
              <a:rPr lang="en-US" sz="2200" dirty="0"/>
              <a:t>: changes in retinoic acid pathway</a:t>
            </a:r>
          </a:p>
          <a:p>
            <a:pPr marL="228600" lvl="0" indent="-228600" algn="l" rtl="0">
              <a:lnSpc>
                <a:spcPct val="90000"/>
              </a:lnSpc>
              <a:spcBef>
                <a:spcPts val="1000"/>
              </a:spcBef>
              <a:spcAft>
                <a:spcPts val="0"/>
              </a:spcAft>
              <a:buClr>
                <a:schemeClr val="dk1"/>
              </a:buClr>
              <a:buSzPts val="2200"/>
              <a:buChar char="•"/>
            </a:pPr>
            <a:r>
              <a:rPr lang="en-US" sz="2200" dirty="0"/>
              <a:t>30% has Chromosomal abnormalities: 13,18,21</a:t>
            </a:r>
          </a:p>
          <a:p>
            <a:pPr marL="228600" lvl="0" indent="-228600" algn="l" rtl="0">
              <a:lnSpc>
                <a:spcPct val="90000"/>
              </a:lnSpc>
              <a:spcBef>
                <a:spcPts val="1000"/>
              </a:spcBef>
              <a:spcAft>
                <a:spcPts val="0"/>
              </a:spcAft>
              <a:buClr>
                <a:schemeClr val="dk1"/>
              </a:buClr>
              <a:buSzPts val="2200"/>
              <a:buChar char="•"/>
            </a:pPr>
            <a:r>
              <a:rPr lang="en-US" sz="2200" dirty="0"/>
              <a:t>2% familial</a:t>
            </a:r>
            <a:endParaRPr dirty="0"/>
          </a:p>
          <a:p>
            <a:pPr marL="228600" lvl="0" indent="-228600" algn="l" rtl="0">
              <a:lnSpc>
                <a:spcPct val="90000"/>
              </a:lnSpc>
              <a:spcBef>
                <a:spcPts val="1000"/>
              </a:spcBef>
              <a:spcAft>
                <a:spcPts val="0"/>
              </a:spcAft>
              <a:buClr>
                <a:schemeClr val="dk1"/>
              </a:buClr>
              <a:buSzPts val="2200"/>
              <a:buChar char="•"/>
            </a:pPr>
            <a:r>
              <a:rPr lang="en-US" sz="2200" dirty="0"/>
              <a:t>30% of CDH has links to: GATA, WT1, FOG2, SLIT3</a:t>
            </a:r>
            <a:endParaRPr dirty="0"/>
          </a:p>
          <a:p>
            <a:pPr marL="228600" lvl="0" indent="-88900" algn="l" rtl="0">
              <a:lnSpc>
                <a:spcPct val="90000"/>
              </a:lnSpc>
              <a:spcBef>
                <a:spcPts val="1000"/>
              </a:spcBef>
              <a:spcAft>
                <a:spcPts val="0"/>
              </a:spcAft>
              <a:buClr>
                <a:schemeClr val="dk1"/>
              </a:buClr>
              <a:buSzPts val="2200"/>
              <a:buNone/>
            </a:pPr>
            <a:endParaRPr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Google Shape;421;p29"/>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Long term outcomes</a:t>
            </a:r>
            <a:endParaRPr/>
          </a:p>
        </p:txBody>
      </p:sp>
      <p:pic>
        <p:nvPicPr>
          <p:cNvPr id="422" name="Google Shape;422;p29" descr="Table&#10;&#10;Description automatically generated"/>
          <p:cNvPicPr preferRelativeResize="0"/>
          <p:nvPr/>
        </p:nvPicPr>
        <p:blipFill rotWithShape="1">
          <a:blip r:embed="rId3">
            <a:alphaModFix/>
          </a:blip>
          <a:srcRect/>
          <a:stretch/>
        </p:blipFill>
        <p:spPr>
          <a:xfrm>
            <a:off x="3853840" y="123643"/>
            <a:ext cx="7698080" cy="6312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3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30"/>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9" name="Google Shape;429;p30"/>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0" name="Google Shape;430;p30"/>
          <p:cNvSpPr txBox="1">
            <a:spLocks noGrp="1"/>
          </p:cNvSpPr>
          <p:nvPr>
            <p:ph type="title"/>
          </p:nvPr>
        </p:nvSpPr>
        <p:spPr>
          <a:xfrm>
            <a:off x="1524003" y="1999615"/>
            <a:ext cx="9144000" cy="27640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solidFill>
                  <a:schemeClr val="dk1"/>
                </a:solidFill>
                <a:latin typeface="Calibri"/>
                <a:ea typeface="Calibri"/>
                <a:cs typeface="Calibri"/>
                <a:sym typeface="Calibri"/>
              </a:rPr>
              <a:t>The </a:t>
            </a:r>
            <a:r>
              <a:rPr lang="en-US" sz="7200"/>
              <a:t>E</a:t>
            </a:r>
            <a:r>
              <a:rPr lang="en-US" sz="7200">
                <a:solidFill>
                  <a:schemeClr val="dk1"/>
                </a:solidFill>
                <a:latin typeface="Calibri"/>
                <a:ea typeface="Calibri"/>
                <a:cs typeface="Calibri"/>
                <a:sym typeface="Calibri"/>
              </a:rPr>
              <a:t>nd</a:t>
            </a:r>
            <a:endParaRPr/>
          </a:p>
        </p:txBody>
      </p:sp>
      <p:sp>
        <p:nvSpPr>
          <p:cNvPr id="431" name="Google Shape;431;p30"/>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Postnatal Prognostic factors</a:t>
            </a:r>
            <a:endParaRPr/>
          </a:p>
        </p:txBody>
      </p:sp>
      <p:sp>
        <p:nvSpPr>
          <p:cNvPr id="437" name="Google Shape;43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McGoon Index (MGI) = (RPA diameter + LPA diameter) / descending aorta diameter</a:t>
            </a:r>
            <a:endParaRPr/>
          </a:p>
          <a:p>
            <a:pPr marL="228600" lvl="0" indent="-228600" algn="l" rtl="0">
              <a:lnSpc>
                <a:spcPct val="90000"/>
              </a:lnSpc>
              <a:spcBef>
                <a:spcPts val="1000"/>
              </a:spcBef>
              <a:spcAft>
                <a:spcPts val="0"/>
              </a:spcAft>
              <a:buClr>
                <a:schemeClr val="dk1"/>
              </a:buClr>
              <a:buSzPts val="2800"/>
              <a:buChar char="•"/>
            </a:pPr>
            <a:r>
              <a:rPr lang="en-US"/>
              <a:t>MMGI &lt; 1.31 highly predictive of mortality.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1348-36B6-4EC7-B0DB-1F85F27031A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CE3BB9D-089C-4661-99E2-E1125667A7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679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Embryology</a:t>
            </a:r>
          </a:p>
        </p:txBody>
      </p:sp>
      <p:sp>
        <p:nvSpPr>
          <p:cNvPr id="3" name="Text Placeholder 2"/>
          <p:cNvSpPr>
            <a:spLocks noGrp="1"/>
          </p:cNvSpPr>
          <p:nvPr>
            <p:ph type="body" idx="1"/>
          </p:nvPr>
        </p:nvSpPr>
        <p:spPr/>
        <p:txBody>
          <a:bodyPr/>
          <a:lstStyle/>
          <a:p>
            <a:r>
              <a:rPr lang="en-GB" dirty="0"/>
              <a:t>Failure of closure of the </a:t>
            </a:r>
            <a:r>
              <a:rPr lang="en-GB" dirty="0" err="1"/>
              <a:t>pleuroperitoneal</a:t>
            </a:r>
            <a:r>
              <a:rPr lang="en-GB" dirty="0"/>
              <a:t> canal during embryonic period (8-10 weeks of gestation)</a:t>
            </a:r>
          </a:p>
          <a:p>
            <a:r>
              <a:rPr lang="en-GB" dirty="0"/>
              <a:t>Most common on the left (80-85%), but may occur on the right (10-15%). Rarely bilateral (2%).</a:t>
            </a:r>
          </a:p>
          <a:p>
            <a:r>
              <a:rPr lang="en-GB" dirty="0" err="1"/>
              <a:t>Bockdalek</a:t>
            </a:r>
            <a:r>
              <a:rPr lang="en-GB" dirty="0"/>
              <a:t> hernia: 95% posterolateral</a:t>
            </a:r>
          </a:p>
          <a:p>
            <a:r>
              <a:rPr lang="en-GB" dirty="0"/>
              <a:t>Morgagni hernia: 5% anteromedial </a:t>
            </a:r>
          </a:p>
          <a:p>
            <a:r>
              <a:rPr lang="en-GB" dirty="0"/>
              <a:t>Diaphragm agenesis</a:t>
            </a:r>
          </a:p>
          <a:p>
            <a:r>
              <a:rPr lang="en-GB" dirty="0"/>
              <a:t>Diaphragm </a:t>
            </a:r>
            <a:r>
              <a:rPr lang="en-GB" dirty="0" err="1"/>
              <a:t>eventration</a:t>
            </a:r>
            <a:endParaRPr lang="en-GB" dirty="0"/>
          </a:p>
        </p:txBody>
      </p:sp>
    </p:spTree>
    <p:extLst>
      <p:ext uri="{BB962C8B-B14F-4D97-AF65-F5344CB8AC3E}">
        <p14:creationId xmlns:p14="http://schemas.microsoft.com/office/powerpoint/2010/main" val="294279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Pathophysiology </a:t>
            </a:r>
            <a:endParaRPr/>
          </a:p>
        </p:txBody>
      </p:sp>
      <p:sp>
        <p:nvSpPr>
          <p:cNvPr id="118" name="Google Shape;118;p4"/>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4"/>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Pulmonary hypoplasia: </a:t>
            </a:r>
            <a:endParaRPr/>
          </a:p>
          <a:p>
            <a:pPr marL="685800" lvl="1" indent="-228600" algn="l" rtl="0">
              <a:lnSpc>
                <a:spcPct val="90000"/>
              </a:lnSpc>
              <a:spcBef>
                <a:spcPts val="500"/>
              </a:spcBef>
              <a:spcAft>
                <a:spcPts val="0"/>
              </a:spcAft>
              <a:buClr>
                <a:schemeClr val="dk1"/>
              </a:buClr>
              <a:buSzPts val="2400"/>
              <a:buChar char="•"/>
            </a:pPr>
            <a:r>
              <a:rPr lang="en-US"/>
              <a:t>Underdevelopment of airways (bronchi, bronchioles) and gas exchange (acini, alveoli)</a:t>
            </a:r>
            <a:endParaRPr/>
          </a:p>
          <a:p>
            <a:pPr marL="685800" lvl="1" indent="-228600" algn="l" rtl="0">
              <a:lnSpc>
                <a:spcPct val="90000"/>
              </a:lnSpc>
              <a:spcBef>
                <a:spcPts val="500"/>
              </a:spcBef>
              <a:spcAft>
                <a:spcPts val="0"/>
              </a:spcAft>
              <a:buClr>
                <a:schemeClr val="dk1"/>
              </a:buClr>
              <a:buSzPts val="2400"/>
              <a:buChar char="•"/>
            </a:pPr>
            <a:r>
              <a:rPr lang="en-US"/>
              <a:t>Decrease in weight, # bronchioles, alveolar count, alveolar volume</a:t>
            </a:r>
            <a:endParaRPr/>
          </a:p>
          <a:p>
            <a:pPr marL="685800" lvl="1" indent="-228600" algn="l" rtl="0">
              <a:lnSpc>
                <a:spcPct val="90000"/>
              </a:lnSpc>
              <a:spcBef>
                <a:spcPts val="500"/>
              </a:spcBef>
              <a:spcAft>
                <a:spcPts val="0"/>
              </a:spcAft>
              <a:buClr>
                <a:schemeClr val="dk1"/>
              </a:buClr>
              <a:buSzPts val="2400"/>
              <a:buChar char="•"/>
            </a:pPr>
            <a:r>
              <a:rPr lang="en-US"/>
              <a:t>Thickened alveolar membranes, increased interstitial tissue </a:t>
            </a:r>
            <a:endParaRPr/>
          </a:p>
          <a:p>
            <a:pPr marL="228600" lvl="0" indent="-228600" algn="l" rtl="0">
              <a:lnSpc>
                <a:spcPct val="90000"/>
              </a:lnSpc>
              <a:spcBef>
                <a:spcPts val="1000"/>
              </a:spcBef>
              <a:spcAft>
                <a:spcPts val="0"/>
              </a:spcAft>
              <a:buClr>
                <a:schemeClr val="dk1"/>
              </a:buClr>
              <a:buSzPts val="2400"/>
              <a:buChar char="•"/>
            </a:pPr>
            <a:r>
              <a:rPr lang="en-US" sz="2400"/>
              <a:t>Pulmonary hypertension: </a:t>
            </a:r>
            <a:endParaRPr/>
          </a:p>
          <a:p>
            <a:pPr marL="685800" lvl="1" indent="-228600" algn="l" rtl="0">
              <a:lnSpc>
                <a:spcPct val="90000"/>
              </a:lnSpc>
              <a:spcBef>
                <a:spcPts val="500"/>
              </a:spcBef>
              <a:spcAft>
                <a:spcPts val="0"/>
              </a:spcAft>
              <a:buClr>
                <a:schemeClr val="dk1"/>
              </a:buClr>
              <a:buSzPts val="2400"/>
              <a:buChar char="•"/>
            </a:pPr>
            <a:r>
              <a:rPr lang="en-US"/>
              <a:t>Abnormal progression of pulmonary vasculature</a:t>
            </a:r>
            <a:endParaRPr/>
          </a:p>
          <a:p>
            <a:pPr marL="685800" lvl="1" indent="-228600" algn="l" rtl="0">
              <a:lnSpc>
                <a:spcPct val="90000"/>
              </a:lnSpc>
              <a:spcBef>
                <a:spcPts val="500"/>
              </a:spcBef>
              <a:spcAft>
                <a:spcPts val="0"/>
              </a:spcAft>
              <a:buClr>
                <a:schemeClr val="dk1"/>
              </a:buClr>
              <a:buSzPts val="2400"/>
              <a:buChar char="•"/>
            </a:pPr>
            <a:r>
              <a:rPr lang="en-US"/>
              <a:t>Increased muscularization &amp; vessel thickness, decreased internal diameter, altered vasoreactivity</a:t>
            </a: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Effect transition="in" filter="fade">
                                      <p:cBhvr>
                                        <p:cTn id="12" dur="500"/>
                                        <p:tgtEl>
                                          <p:spTgt spid="1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2" end="2"/>
                                            </p:txEl>
                                          </p:spTgt>
                                        </p:tgtEl>
                                        <p:attrNameLst>
                                          <p:attrName>style.visibility</p:attrName>
                                        </p:attrNameLst>
                                      </p:cBhvr>
                                      <p:to>
                                        <p:strVal val="visible"/>
                                      </p:to>
                                    </p:set>
                                    <p:animEffect transition="in" filter="fade">
                                      <p:cBhvr>
                                        <p:cTn id="17" dur="500"/>
                                        <p:tgtEl>
                                          <p:spTgt spid="1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3" end="3"/>
                                            </p:txEl>
                                          </p:spTgt>
                                        </p:tgtEl>
                                        <p:attrNameLst>
                                          <p:attrName>style.visibility</p:attrName>
                                        </p:attrNameLst>
                                      </p:cBhvr>
                                      <p:to>
                                        <p:strVal val="visible"/>
                                      </p:to>
                                    </p:set>
                                    <p:animEffect transition="in" filter="fade">
                                      <p:cBhvr>
                                        <p:cTn id="22" dur="500"/>
                                        <p:tgtEl>
                                          <p:spTgt spid="1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9">
                                            <p:txEl>
                                              <p:pRg st="4" end="4"/>
                                            </p:txEl>
                                          </p:spTgt>
                                        </p:tgtEl>
                                        <p:attrNameLst>
                                          <p:attrName>style.visibility</p:attrName>
                                        </p:attrNameLst>
                                      </p:cBhvr>
                                      <p:to>
                                        <p:strVal val="visible"/>
                                      </p:to>
                                    </p:set>
                                    <p:animEffect transition="in" filter="fade">
                                      <p:cBhvr>
                                        <p:cTn id="27" dur="500"/>
                                        <p:tgtEl>
                                          <p:spTgt spid="1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xEl>
                                              <p:pRg st="5" end="5"/>
                                            </p:txEl>
                                          </p:spTgt>
                                        </p:tgtEl>
                                        <p:attrNameLst>
                                          <p:attrName>style.visibility</p:attrName>
                                        </p:attrNameLst>
                                      </p:cBhvr>
                                      <p:to>
                                        <p:strVal val="visible"/>
                                      </p:to>
                                    </p:set>
                                    <p:animEffect transition="in" filter="fade">
                                      <p:cBhvr>
                                        <p:cTn id="32" dur="500"/>
                                        <p:tgtEl>
                                          <p:spTgt spid="1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
                                            <p:txEl>
                                              <p:pRg st="6" end="6"/>
                                            </p:txEl>
                                          </p:spTgt>
                                        </p:tgtEl>
                                        <p:attrNameLst>
                                          <p:attrName>style.visibility</p:attrName>
                                        </p:attrNameLst>
                                      </p:cBhvr>
                                      <p:to>
                                        <p:strVal val="visible"/>
                                      </p:to>
                                    </p:set>
                                    <p:animEffect transition="in" filter="fade">
                                      <p:cBhvr>
                                        <p:cTn id="37" dur="500"/>
                                        <p:tgtEl>
                                          <p:spTgt spid="1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9">
                                            <p:txEl>
                                              <p:pRg st="7" end="7"/>
                                            </p:txEl>
                                          </p:spTgt>
                                        </p:tgtEl>
                                        <p:attrNameLst>
                                          <p:attrName>style.visibility</p:attrName>
                                        </p:attrNameLst>
                                      </p:cBhvr>
                                      <p:to>
                                        <p:strVal val="visible"/>
                                      </p:to>
                                    </p:set>
                                    <p:animEffect transition="in" filter="fade">
                                      <p:cBhvr>
                                        <p:cTn id="42" dur="500"/>
                                        <p:tgtEl>
                                          <p:spTgt spid="1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6" name="Google Shape;126;p5"/>
          <p:cNvSpPr txBox="1">
            <a:spLocks noGrp="1"/>
          </p:cNvSpPr>
          <p:nvPr>
            <p:ph type="body" idx="1"/>
          </p:nvPr>
        </p:nvSpPr>
        <p:spPr>
          <a:xfrm>
            <a:off x="838200" y="1825625"/>
            <a:ext cx="4002741"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7" name="Google Shape;127;p5"/>
          <p:cNvPicPr preferRelativeResize="0"/>
          <p:nvPr/>
        </p:nvPicPr>
        <p:blipFill rotWithShape="1">
          <a:blip r:embed="rId3">
            <a:alphaModFix/>
          </a:blip>
          <a:srcRect/>
          <a:stretch/>
        </p:blipFill>
        <p:spPr>
          <a:xfrm>
            <a:off x="914400" y="31750"/>
            <a:ext cx="10363200" cy="679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6"/>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How do they present?</a:t>
            </a:r>
            <a:endParaRPr dirty="0"/>
          </a:p>
        </p:txBody>
      </p:sp>
      <p:sp>
        <p:nvSpPr>
          <p:cNvPr id="134" name="Google Shape;134;p6"/>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5" name="Google Shape;135;p6"/>
          <p:cNvGrpSpPr/>
          <p:nvPr/>
        </p:nvGrpSpPr>
        <p:grpSpPr>
          <a:xfrm>
            <a:off x="4648018" y="643525"/>
            <a:ext cx="6900512" cy="5530734"/>
            <a:chOff x="0" y="2703"/>
            <a:chExt cx="6900512" cy="5530734"/>
          </a:xfrm>
        </p:grpSpPr>
        <p:cxnSp>
          <p:nvCxnSpPr>
            <p:cNvPr id="136" name="Google Shape;136;p6"/>
            <p:cNvCxnSpPr/>
            <p:nvPr/>
          </p:nvCxnSpPr>
          <p:spPr>
            <a:xfrm>
              <a:off x="0" y="2703"/>
              <a:ext cx="6900512"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37" name="Google Shape;137;p6"/>
            <p:cNvSpPr/>
            <p:nvPr/>
          </p:nvSpPr>
          <p:spPr>
            <a:xfrm>
              <a:off x="0" y="2703"/>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txBox="1"/>
            <p:nvPr/>
          </p:nvSpPr>
          <p:spPr>
            <a:xfrm>
              <a:off x="0" y="2703"/>
              <a:ext cx="6900512" cy="1159837"/>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dirty="0">
                  <a:solidFill>
                    <a:schemeClr val="dk1"/>
                  </a:solidFill>
                  <a:latin typeface="Calibri"/>
                  <a:ea typeface="Calibri"/>
                  <a:cs typeface="Calibri"/>
                  <a:sym typeface="Calibri"/>
                </a:rPr>
                <a:t>Fetal diagnosis in 50-80% of cases</a:t>
              </a:r>
              <a:endParaRPr dirty="0"/>
            </a:p>
          </p:txBody>
        </p:sp>
        <p:cxnSp>
          <p:nvCxnSpPr>
            <p:cNvPr id="139" name="Google Shape;139;p6"/>
            <p:cNvCxnSpPr/>
            <p:nvPr/>
          </p:nvCxnSpPr>
          <p:spPr>
            <a:xfrm>
              <a:off x="0" y="1846281"/>
              <a:ext cx="6900512"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40" name="Google Shape;140;p6"/>
            <p:cNvSpPr/>
            <p:nvPr/>
          </p:nvSpPr>
          <p:spPr>
            <a:xfrm>
              <a:off x="0" y="1846281"/>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0" y="1846281"/>
              <a:ext cx="6900512" cy="184357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200" b="0" i="0" u="none" strike="noStrike" cap="none" dirty="0">
                  <a:solidFill>
                    <a:schemeClr val="dk1"/>
                  </a:solidFill>
                  <a:latin typeface="Calibri"/>
                  <a:ea typeface="Calibri"/>
                  <a:cs typeface="Calibri"/>
                  <a:sym typeface="Calibri"/>
                </a:rPr>
                <a:t>Usually on 20 week U/S (screening)</a:t>
              </a:r>
            </a:p>
            <a:p>
              <a:pPr marL="0" marR="0" lvl="0" indent="0" algn="l" rtl="0">
                <a:lnSpc>
                  <a:spcPct val="90000"/>
                </a:lnSpc>
                <a:spcBef>
                  <a:spcPts val="0"/>
                </a:spcBef>
                <a:spcAft>
                  <a:spcPts val="0"/>
                </a:spcAft>
                <a:buClr>
                  <a:schemeClr val="dk1"/>
                </a:buClr>
                <a:buSzPts val="3700"/>
                <a:buFont typeface="Calibri"/>
                <a:buNone/>
              </a:pPr>
              <a:r>
                <a:rPr lang="en-US" sz="2000" dirty="0">
                  <a:solidFill>
                    <a:schemeClr val="dk1"/>
                  </a:solidFill>
                  <a:latin typeface="Calibri"/>
                  <a:cs typeface="Calibri"/>
                  <a:sym typeface="Calibri"/>
                </a:rPr>
                <a:t>Stomach bubble in thorax, abdominal viscera at the level of the scapula or the heart, mediastinal shift. </a:t>
              </a:r>
              <a:endParaRPr sz="900" dirty="0"/>
            </a:p>
          </p:txBody>
        </p:sp>
        <p:cxnSp>
          <p:nvCxnSpPr>
            <p:cNvPr id="142" name="Google Shape;142;p6"/>
            <p:cNvCxnSpPr/>
            <p:nvPr/>
          </p:nvCxnSpPr>
          <p:spPr>
            <a:xfrm>
              <a:off x="0" y="3689859"/>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43" name="Google Shape;143;p6"/>
            <p:cNvSpPr/>
            <p:nvPr/>
          </p:nvSpPr>
          <p:spPr>
            <a:xfrm>
              <a:off x="0" y="3689859"/>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txBox="1"/>
            <p:nvPr/>
          </p:nvSpPr>
          <p:spPr>
            <a:xfrm>
              <a:off x="0" y="3689859"/>
              <a:ext cx="6900512" cy="1479104"/>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2800" b="0" i="0" u="none" strike="noStrike" cap="none" dirty="0">
                  <a:solidFill>
                    <a:schemeClr val="dk1"/>
                  </a:solidFill>
                  <a:latin typeface="Calibri"/>
                  <a:ea typeface="Calibri"/>
                  <a:cs typeface="Calibri"/>
                  <a:sym typeface="Calibri"/>
                </a:rPr>
                <a:t>Neonatal presentation: respiratory distress, hypoxia, CXR confirms diagnosis</a:t>
              </a:r>
            </a:p>
            <a:p>
              <a:pPr marL="0" marR="0" lvl="0" indent="0" algn="l" rtl="0">
                <a:lnSpc>
                  <a:spcPct val="90000"/>
                </a:lnSpc>
                <a:spcBef>
                  <a:spcPts val="0"/>
                </a:spcBef>
                <a:spcAft>
                  <a:spcPts val="0"/>
                </a:spcAft>
                <a:buClr>
                  <a:schemeClr val="dk1"/>
                </a:buClr>
                <a:buSzPts val="3700"/>
                <a:buFont typeface="Calibri"/>
                <a:buNone/>
              </a:pPr>
              <a:endParaRPr lang="en-US" sz="2800" dirty="0">
                <a:solidFill>
                  <a:schemeClr val="dk1"/>
                </a:solidFill>
                <a:latin typeface="Calibri"/>
                <a:cs typeface="Calibri"/>
                <a:sym typeface="Calibri"/>
              </a:endParaRPr>
            </a:p>
            <a:p>
              <a:pPr marL="0" marR="0" lvl="0" indent="0" algn="l" rtl="0">
                <a:lnSpc>
                  <a:spcPct val="90000"/>
                </a:lnSpc>
                <a:spcBef>
                  <a:spcPts val="0"/>
                </a:spcBef>
                <a:spcAft>
                  <a:spcPts val="0"/>
                </a:spcAft>
                <a:buClr>
                  <a:schemeClr val="dk1"/>
                </a:buClr>
                <a:buSzPts val="3700"/>
                <a:buFont typeface="Calibri"/>
                <a:buNone/>
              </a:pPr>
              <a:r>
                <a:rPr lang="en-US" sz="2800" dirty="0">
                  <a:solidFill>
                    <a:schemeClr val="dk1"/>
                  </a:solidFill>
                  <a:latin typeface="Calibri"/>
                  <a:cs typeface="Calibri"/>
                  <a:sym typeface="Calibri"/>
                </a:rPr>
                <a:t>20% present later in life</a:t>
              </a:r>
              <a:endParaRPr sz="105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Prenatal prognostic factors</a:t>
            </a:r>
            <a:endParaRPr/>
          </a:p>
        </p:txBody>
      </p:sp>
      <p:sp>
        <p:nvSpPr>
          <p:cNvPr id="150" name="Google Shape;150;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U/S &amp; MRI (US initial screening, MRI most useful 24-28 wks)</a:t>
            </a:r>
            <a:endParaRPr/>
          </a:p>
          <a:p>
            <a:pPr marL="228600" lvl="0" indent="-228600" algn="l" rtl="0">
              <a:lnSpc>
                <a:spcPct val="90000"/>
              </a:lnSpc>
              <a:spcBef>
                <a:spcPts val="1000"/>
              </a:spcBef>
              <a:spcAft>
                <a:spcPts val="0"/>
              </a:spcAft>
              <a:buClr>
                <a:schemeClr val="dk1"/>
              </a:buClr>
              <a:buSzPts val="2800"/>
              <a:buChar char="•"/>
            </a:pPr>
            <a:r>
              <a:rPr lang="en-US"/>
              <a:t>LHR: lung to head ratio (ultrasound)</a:t>
            </a:r>
            <a:endParaRPr/>
          </a:p>
          <a:p>
            <a:pPr marL="228600" lvl="0" indent="-228600" algn="l" rtl="0">
              <a:lnSpc>
                <a:spcPct val="90000"/>
              </a:lnSpc>
              <a:spcBef>
                <a:spcPts val="1000"/>
              </a:spcBef>
              <a:spcAft>
                <a:spcPts val="0"/>
              </a:spcAft>
              <a:buClr>
                <a:schemeClr val="dk1"/>
              </a:buClr>
              <a:buSzPts val="2800"/>
              <a:buChar char="•"/>
            </a:pPr>
            <a:r>
              <a:rPr lang="en-US"/>
              <a:t>Location of liver </a:t>
            </a:r>
            <a:endParaRPr/>
          </a:p>
          <a:p>
            <a:pPr marL="685800" lvl="1" indent="-228600" algn="l" rtl="0">
              <a:lnSpc>
                <a:spcPct val="90000"/>
              </a:lnSpc>
              <a:spcBef>
                <a:spcPts val="500"/>
              </a:spcBef>
              <a:spcAft>
                <a:spcPts val="0"/>
              </a:spcAft>
              <a:buClr>
                <a:schemeClr val="dk1"/>
              </a:buClr>
              <a:buSzPts val="2400"/>
              <a:buChar char="•"/>
            </a:pPr>
            <a:r>
              <a:rPr lang="en-US"/>
              <a:t>Intra-thoracic liver: 45% survival</a:t>
            </a:r>
            <a:endParaRPr/>
          </a:p>
          <a:p>
            <a:pPr marL="685800" lvl="1" indent="-228600" algn="l" rtl="0">
              <a:lnSpc>
                <a:spcPct val="90000"/>
              </a:lnSpc>
              <a:spcBef>
                <a:spcPts val="500"/>
              </a:spcBef>
              <a:spcAft>
                <a:spcPts val="0"/>
              </a:spcAft>
              <a:buClr>
                <a:schemeClr val="dk1"/>
              </a:buClr>
              <a:buSzPts val="2400"/>
              <a:buChar char="•"/>
            </a:pPr>
            <a:r>
              <a:rPr lang="en-US"/>
              <a:t>Intra-abdominal liver: 94% survival</a:t>
            </a:r>
            <a:endParaRPr/>
          </a:p>
          <a:p>
            <a:pPr marL="228600" lvl="0" indent="-228600" algn="l" rtl="0">
              <a:lnSpc>
                <a:spcPct val="90000"/>
              </a:lnSpc>
              <a:spcBef>
                <a:spcPts val="1000"/>
              </a:spcBef>
              <a:spcAft>
                <a:spcPts val="0"/>
              </a:spcAft>
              <a:buClr>
                <a:schemeClr val="dk1"/>
              </a:buClr>
              <a:buSzPts val="2800"/>
              <a:buChar char="•"/>
            </a:pPr>
            <a:r>
              <a:rPr lang="en-US"/>
              <a:t>Fetal lung volume (O/E better measurement)</a:t>
            </a:r>
            <a:endParaRPr/>
          </a:p>
        </p:txBody>
      </p:sp>
      <p:pic>
        <p:nvPicPr>
          <p:cNvPr id="151" name="Google Shape;151;p7"/>
          <p:cNvPicPr preferRelativeResize="0"/>
          <p:nvPr/>
        </p:nvPicPr>
        <p:blipFill rotWithShape="1">
          <a:blip r:embed="rId3">
            <a:alphaModFix/>
          </a:blip>
          <a:srcRect/>
          <a:stretch/>
        </p:blipFill>
        <p:spPr>
          <a:xfrm>
            <a:off x="1036299" y="4638675"/>
            <a:ext cx="6311900" cy="1854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Lung-to-head ratio</a:t>
            </a:r>
            <a:endParaRPr/>
          </a:p>
        </p:txBody>
      </p:sp>
      <p:sp>
        <p:nvSpPr>
          <p:cNvPr id="157" name="Google Shape;157;p8"/>
          <p:cNvSpPr txBox="1">
            <a:spLocks noGrp="1"/>
          </p:cNvSpPr>
          <p:nvPr>
            <p:ph type="body" idx="1"/>
          </p:nvPr>
        </p:nvSpPr>
        <p:spPr>
          <a:xfrm>
            <a:off x="838201" y="1825625"/>
            <a:ext cx="5592580" cy="397556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a:t>Ratio of contralateral lung (opposite hernia defect) to fetal head circumference</a:t>
            </a:r>
            <a:endParaRPr/>
          </a:p>
          <a:p>
            <a:pPr marL="228600" lvl="0" indent="-228600" algn="l" rtl="0">
              <a:lnSpc>
                <a:spcPct val="90000"/>
              </a:lnSpc>
              <a:spcBef>
                <a:spcPts val="1000"/>
              </a:spcBef>
              <a:spcAft>
                <a:spcPts val="0"/>
              </a:spcAft>
              <a:buClr>
                <a:schemeClr val="dk1"/>
              </a:buClr>
              <a:buSzPct val="100000"/>
              <a:buChar char="•"/>
            </a:pPr>
            <a:r>
              <a:rPr lang="en-US"/>
              <a:t>Most report LHR before 32 wks GA b/c followed for fetal intervention</a:t>
            </a:r>
            <a:endParaRPr/>
          </a:p>
          <a:p>
            <a:pPr marL="228600" lvl="0" indent="-228600" algn="l" rtl="0">
              <a:lnSpc>
                <a:spcPct val="90000"/>
              </a:lnSpc>
              <a:spcBef>
                <a:spcPts val="1000"/>
              </a:spcBef>
              <a:spcAft>
                <a:spcPts val="0"/>
              </a:spcAft>
              <a:buClr>
                <a:schemeClr val="dk1"/>
              </a:buClr>
              <a:buSzPct val="100000"/>
              <a:buChar char="•"/>
            </a:pPr>
            <a:r>
              <a:rPr lang="en-US"/>
              <a:t>Changes with gestations age </a:t>
            </a:r>
            <a:endParaRPr/>
          </a:p>
          <a:p>
            <a:pPr marL="228600" lvl="0" indent="-228600" algn="l" rtl="0">
              <a:lnSpc>
                <a:spcPct val="90000"/>
              </a:lnSpc>
              <a:spcBef>
                <a:spcPts val="1000"/>
              </a:spcBef>
              <a:spcAft>
                <a:spcPts val="0"/>
              </a:spcAft>
              <a:buClr>
                <a:schemeClr val="dk1"/>
              </a:buClr>
              <a:buSzPct val="100000"/>
              <a:buChar char="•"/>
            </a:pPr>
            <a:r>
              <a:rPr lang="en-US"/>
              <a:t>LHR &gt; 1.0 – stronger correlation with survival</a:t>
            </a:r>
            <a:endParaRPr/>
          </a:p>
          <a:p>
            <a:pPr marL="228600" lvl="0" indent="-228600" algn="l" rtl="0">
              <a:lnSpc>
                <a:spcPct val="90000"/>
              </a:lnSpc>
              <a:spcBef>
                <a:spcPts val="1000"/>
              </a:spcBef>
              <a:spcAft>
                <a:spcPts val="0"/>
              </a:spcAft>
              <a:buClr>
                <a:schemeClr val="dk1"/>
              </a:buClr>
              <a:buSzPct val="100000"/>
              <a:buChar char="•"/>
            </a:pPr>
            <a:r>
              <a:rPr lang="en-US"/>
              <a:t>LHR &lt; 0.85 100% mortality (without intervention)</a:t>
            </a:r>
            <a:endParaRPr/>
          </a:p>
          <a:p>
            <a:pPr marL="228600" lvl="0" indent="-228600" algn="l" rtl="0">
              <a:lnSpc>
                <a:spcPct val="90000"/>
              </a:lnSpc>
              <a:spcBef>
                <a:spcPts val="1000"/>
              </a:spcBef>
              <a:spcAft>
                <a:spcPts val="0"/>
              </a:spcAft>
              <a:buClr>
                <a:schemeClr val="dk1"/>
              </a:buClr>
              <a:buSzPct val="100000"/>
              <a:buChar char="•"/>
            </a:pPr>
            <a:r>
              <a:rPr lang="en-US"/>
              <a:t>Observed-to-expected LHR (O/E-LHR): &lt;25% considered severe CDH</a:t>
            </a:r>
            <a:endParaRPr/>
          </a:p>
        </p:txBody>
      </p:sp>
      <p:pic>
        <p:nvPicPr>
          <p:cNvPr id="158" name="Google Shape;158;p8" descr="Descriptive text is not available for this image"/>
          <p:cNvPicPr preferRelativeResize="0"/>
          <p:nvPr/>
        </p:nvPicPr>
        <p:blipFill rotWithShape="1">
          <a:blip r:embed="rId3">
            <a:alphaModFix/>
          </a:blip>
          <a:srcRect/>
          <a:stretch/>
        </p:blipFill>
        <p:spPr>
          <a:xfrm>
            <a:off x="7082587" y="292606"/>
            <a:ext cx="3858895" cy="2743200"/>
          </a:xfrm>
          <a:prstGeom prst="rect">
            <a:avLst/>
          </a:prstGeom>
          <a:noFill/>
          <a:ln>
            <a:noFill/>
          </a:ln>
        </p:spPr>
      </p:pic>
      <p:pic>
        <p:nvPicPr>
          <p:cNvPr id="159" name="Google Shape;159;p8" descr="Descriptive text is not available for this image"/>
          <p:cNvPicPr preferRelativeResize="0"/>
          <p:nvPr/>
        </p:nvPicPr>
        <p:blipFill rotWithShape="1">
          <a:blip r:embed="rId4">
            <a:alphaModFix/>
          </a:blip>
          <a:srcRect/>
          <a:stretch/>
        </p:blipFill>
        <p:spPr>
          <a:xfrm>
            <a:off x="5946098" y="3128676"/>
            <a:ext cx="3065937" cy="3364199"/>
          </a:xfrm>
          <a:prstGeom prst="rect">
            <a:avLst/>
          </a:prstGeom>
          <a:noFill/>
          <a:ln>
            <a:noFill/>
          </a:ln>
        </p:spPr>
      </p:pic>
      <p:pic>
        <p:nvPicPr>
          <p:cNvPr id="160" name="Google Shape;160;p8" descr="Descriptive text is not available for this image"/>
          <p:cNvPicPr preferRelativeResize="0"/>
          <p:nvPr/>
        </p:nvPicPr>
        <p:blipFill rotWithShape="1">
          <a:blip r:embed="rId5">
            <a:alphaModFix/>
          </a:blip>
          <a:srcRect/>
          <a:stretch/>
        </p:blipFill>
        <p:spPr>
          <a:xfrm>
            <a:off x="9012035" y="3221544"/>
            <a:ext cx="2930512" cy="317846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1887</Words>
  <Application>Microsoft Office PowerPoint</Application>
  <PresentationFormat>Widescreen</PresentationFormat>
  <Paragraphs>223</Paragraphs>
  <Slides>33</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CDH</vt:lpstr>
      <vt:lpstr>A little history…</vt:lpstr>
      <vt:lpstr>Epidemiology</vt:lpstr>
      <vt:lpstr>Embryology</vt:lpstr>
      <vt:lpstr>Pathophysiology </vt:lpstr>
      <vt:lpstr>PowerPoint Presentation</vt:lpstr>
      <vt:lpstr>How do they present?</vt:lpstr>
      <vt:lpstr>Prenatal prognostic factors</vt:lpstr>
      <vt:lpstr>Lung-to-head ratio</vt:lpstr>
      <vt:lpstr>O/E LHR: </vt:lpstr>
      <vt:lpstr>CDHSG Staging</vt:lpstr>
      <vt:lpstr>CDHSG Staging</vt:lpstr>
      <vt:lpstr>36 wk born APGARS 7/9 Tachypnea, retractions Desaturations CXR obtained</vt:lpstr>
      <vt:lpstr>Postnatal presentation</vt:lpstr>
      <vt:lpstr>T 36.5 HR 170 MAP 30 RR 70 O2 sat 60% Alert, moving all extremities, grimacing </vt:lpstr>
      <vt:lpstr>PowerPoint Presentation</vt:lpstr>
      <vt:lpstr>PowerPoint Presentation</vt:lpstr>
      <vt:lpstr>Initial Management</vt:lpstr>
      <vt:lpstr>PowerPoint Presentation</vt:lpstr>
      <vt:lpstr>Preop Targets</vt:lpstr>
      <vt:lpstr>Timing of repair</vt:lpstr>
      <vt:lpstr>Method of repair</vt:lpstr>
      <vt:lpstr>CDH repair: Thoracoscopy</vt:lpstr>
      <vt:lpstr>CDH repair: Laparotomy</vt:lpstr>
      <vt:lpstr>CDH repair: Laparotomy</vt:lpstr>
      <vt:lpstr>OR: Intraoperative decision making</vt:lpstr>
      <vt:lpstr>Complications after repair</vt:lpstr>
      <vt:lpstr>Factors predicting mortality:</vt:lpstr>
      <vt:lpstr>Long term outcomes</vt:lpstr>
      <vt:lpstr>Long term outcomes</vt:lpstr>
      <vt:lpstr>The End</vt:lpstr>
      <vt:lpstr>Postnatal Prognostic factors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CDH</dc:title>
  <dc:creator>Feng, Christina</dc:creator>
  <cp:lastModifiedBy>monther qatawneh</cp:lastModifiedBy>
  <cp:revision>8</cp:revision>
  <dcterms:created xsi:type="dcterms:W3CDTF">2021-03-24T20:04:34Z</dcterms:created>
  <dcterms:modified xsi:type="dcterms:W3CDTF">2022-02-01T21:58:15Z</dcterms:modified>
</cp:coreProperties>
</file>