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81" r:id="rId10"/>
    <p:sldId id="262" r:id="rId11"/>
    <p:sldId id="280" r:id="rId12"/>
    <p:sldId id="263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84" d="100"/>
          <a:sy n="84" d="100"/>
        </p:scale>
        <p:origin x="15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7862" y="208229"/>
            <a:ext cx="778827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78AB-0AE3-4E01-849A-FE65741B9053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7E64F-8086-44DA-9777-DC3B364A87C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52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AF5F-D397-4967-B2CF-A40C85B4CC3C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221E0-B850-41FD-84B7-7B0466015B9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886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E5F1-8D0F-4547-95AE-FDD79AF19ED3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E71A-E573-4697-ACF5-277F137CCB9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52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AEB42-B51B-485A-941F-A8B9575AAE89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7DD0-2AB2-4C34-977A-80499BD8C4E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543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D7B2-DFE9-4A74-9281-FCD45A63473A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5269-D67A-4E74-BD42-096ED9235E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5643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EDF7-561A-41C3-A724-CECEB1BB66E7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5C22-C826-440B-B6FA-C48B819D211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630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72B1D-9D31-4B1C-867C-2FF26D7CC288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273A-46A4-4C4F-A5FA-CE1EE0475DE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6523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421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2750" y="105867"/>
            <a:ext cx="1698498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3835" y="1479398"/>
            <a:ext cx="7216330" cy="230832"/>
          </a:xfrm>
        </p:spPr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581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31593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F777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664369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05"/>
                </a:lnTo>
                <a:lnTo>
                  <a:pt x="718820" y="6729412"/>
                </a:lnTo>
                <a:lnTo>
                  <a:pt x="729932" y="6676999"/>
                </a:lnTo>
                <a:lnTo>
                  <a:pt x="744220" y="6630936"/>
                </a:lnTo>
                <a:lnTo>
                  <a:pt x="760082" y="6589674"/>
                </a:lnTo>
                <a:lnTo>
                  <a:pt x="779119" y="6553161"/>
                </a:lnTo>
                <a:lnTo>
                  <a:pt x="817206" y="6476974"/>
                </a:lnTo>
                <a:lnTo>
                  <a:pt x="833081" y="6440462"/>
                </a:lnTo>
                <a:lnTo>
                  <a:pt x="848944" y="6399199"/>
                </a:lnTo>
                <a:lnTo>
                  <a:pt x="864819" y="6353136"/>
                </a:lnTo>
                <a:lnTo>
                  <a:pt x="875919" y="6300787"/>
                </a:lnTo>
                <a:lnTo>
                  <a:pt x="882269" y="6240437"/>
                </a:lnTo>
                <a:lnTo>
                  <a:pt x="885444" y="6172200"/>
                </a:lnTo>
                <a:lnTo>
                  <a:pt x="882269" y="6103899"/>
                </a:lnTo>
                <a:lnTo>
                  <a:pt x="875919" y="6043612"/>
                </a:lnTo>
                <a:lnTo>
                  <a:pt x="864819" y="5991199"/>
                </a:lnTo>
                <a:lnTo>
                  <a:pt x="848944" y="5945136"/>
                </a:lnTo>
                <a:lnTo>
                  <a:pt x="833081" y="5903874"/>
                </a:lnTo>
                <a:lnTo>
                  <a:pt x="817206" y="5867361"/>
                </a:lnTo>
                <a:lnTo>
                  <a:pt x="779119" y="5791174"/>
                </a:lnTo>
                <a:lnTo>
                  <a:pt x="760082" y="5754662"/>
                </a:lnTo>
                <a:lnTo>
                  <a:pt x="744220" y="5713399"/>
                </a:lnTo>
                <a:lnTo>
                  <a:pt x="729932" y="5667336"/>
                </a:lnTo>
                <a:lnTo>
                  <a:pt x="718820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20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19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19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20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20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19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19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20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20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19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19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20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20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19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19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20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8931402" y="0"/>
            <a:ext cx="212884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g object 19"/>
          <p:cNvSpPr/>
          <p:nvPr/>
        </p:nvSpPr>
        <p:spPr>
          <a:xfrm>
            <a:off x="1" y="0"/>
            <a:ext cx="2111216" cy="6858000"/>
          </a:xfrm>
          <a:custGeom>
            <a:avLst/>
            <a:gdLst/>
            <a:ahLst/>
            <a:cxnLst/>
            <a:rect l="l" t="t" r="r" b="b"/>
            <a:pathLst>
              <a:path w="2814955" h="6858000">
                <a:moveTo>
                  <a:pt x="1414526" y="0"/>
                </a:moveTo>
                <a:lnTo>
                  <a:pt x="0" y="0"/>
                </a:lnTo>
                <a:lnTo>
                  <a:pt x="0" y="6857999"/>
                </a:lnTo>
                <a:lnTo>
                  <a:pt x="1414526" y="6857999"/>
                </a:lnTo>
                <a:lnTo>
                  <a:pt x="1438402" y="6769073"/>
                </a:lnTo>
                <a:lnTo>
                  <a:pt x="1462151" y="6681749"/>
                </a:lnTo>
                <a:lnTo>
                  <a:pt x="1489202" y="6596024"/>
                </a:lnTo>
                <a:lnTo>
                  <a:pt x="1519301" y="6513499"/>
                </a:lnTo>
                <a:lnTo>
                  <a:pt x="1555877" y="6435712"/>
                </a:lnTo>
                <a:lnTo>
                  <a:pt x="1598676" y="6362674"/>
                </a:lnTo>
                <a:lnTo>
                  <a:pt x="1644777" y="6300787"/>
                </a:lnTo>
                <a:lnTo>
                  <a:pt x="1697101" y="6243637"/>
                </a:lnTo>
                <a:lnTo>
                  <a:pt x="1754251" y="6188024"/>
                </a:lnTo>
                <a:lnTo>
                  <a:pt x="1817751" y="6134074"/>
                </a:lnTo>
                <a:lnTo>
                  <a:pt x="1881251" y="6084874"/>
                </a:lnTo>
                <a:lnTo>
                  <a:pt x="1947926" y="6032461"/>
                </a:lnTo>
                <a:lnTo>
                  <a:pt x="2016252" y="5983262"/>
                </a:lnTo>
                <a:lnTo>
                  <a:pt x="2146427" y="5878499"/>
                </a:lnTo>
                <a:lnTo>
                  <a:pt x="2206752" y="5824499"/>
                </a:lnTo>
                <a:lnTo>
                  <a:pt x="2262378" y="5767349"/>
                </a:lnTo>
                <a:lnTo>
                  <a:pt x="2311527" y="5707049"/>
                </a:lnTo>
                <a:lnTo>
                  <a:pt x="2355977" y="5643562"/>
                </a:lnTo>
                <a:lnTo>
                  <a:pt x="2389378" y="5575300"/>
                </a:lnTo>
                <a:lnTo>
                  <a:pt x="2414778" y="5499100"/>
                </a:lnTo>
                <a:lnTo>
                  <a:pt x="2429002" y="5418074"/>
                </a:lnTo>
                <a:lnTo>
                  <a:pt x="2435352" y="5334000"/>
                </a:lnTo>
                <a:lnTo>
                  <a:pt x="2435352" y="5249799"/>
                </a:lnTo>
                <a:lnTo>
                  <a:pt x="2429002" y="5162550"/>
                </a:lnTo>
                <a:lnTo>
                  <a:pt x="2417953" y="5071999"/>
                </a:lnTo>
                <a:lnTo>
                  <a:pt x="2405253" y="4983099"/>
                </a:lnTo>
                <a:lnTo>
                  <a:pt x="2383028" y="4805299"/>
                </a:lnTo>
                <a:lnTo>
                  <a:pt x="2375027" y="4714875"/>
                </a:lnTo>
                <a:lnTo>
                  <a:pt x="2371852" y="4627499"/>
                </a:lnTo>
                <a:lnTo>
                  <a:pt x="2376678" y="4543425"/>
                </a:lnTo>
                <a:lnTo>
                  <a:pt x="2387727" y="4459224"/>
                </a:lnTo>
                <a:lnTo>
                  <a:pt x="2408428" y="4381500"/>
                </a:lnTo>
                <a:lnTo>
                  <a:pt x="2437003" y="4302125"/>
                </a:lnTo>
                <a:lnTo>
                  <a:pt x="2471928" y="4224274"/>
                </a:lnTo>
                <a:lnTo>
                  <a:pt x="2513203" y="4146550"/>
                </a:lnTo>
                <a:lnTo>
                  <a:pt x="2557653" y="4068699"/>
                </a:lnTo>
                <a:lnTo>
                  <a:pt x="2603627" y="3989324"/>
                </a:lnTo>
                <a:lnTo>
                  <a:pt x="2649728" y="3913124"/>
                </a:lnTo>
                <a:lnTo>
                  <a:pt x="2692527" y="3833749"/>
                </a:lnTo>
                <a:lnTo>
                  <a:pt x="2732278" y="3756025"/>
                </a:lnTo>
                <a:lnTo>
                  <a:pt x="2765552" y="3673475"/>
                </a:lnTo>
                <a:lnTo>
                  <a:pt x="2792603" y="3592449"/>
                </a:lnTo>
                <a:lnTo>
                  <a:pt x="2808478" y="3511550"/>
                </a:lnTo>
                <a:lnTo>
                  <a:pt x="2814828" y="3429000"/>
                </a:lnTo>
                <a:lnTo>
                  <a:pt x="2808478" y="3346450"/>
                </a:lnTo>
                <a:lnTo>
                  <a:pt x="2792603" y="3265424"/>
                </a:lnTo>
                <a:lnTo>
                  <a:pt x="2765552" y="3184525"/>
                </a:lnTo>
                <a:lnTo>
                  <a:pt x="2732278" y="3101975"/>
                </a:lnTo>
                <a:lnTo>
                  <a:pt x="2692527" y="3024124"/>
                </a:lnTo>
                <a:lnTo>
                  <a:pt x="2649728" y="2944749"/>
                </a:lnTo>
                <a:lnTo>
                  <a:pt x="2603627" y="2868549"/>
                </a:lnTo>
                <a:lnTo>
                  <a:pt x="2557653" y="2789174"/>
                </a:lnTo>
                <a:lnTo>
                  <a:pt x="2513203" y="2711450"/>
                </a:lnTo>
                <a:lnTo>
                  <a:pt x="2471928" y="2633599"/>
                </a:lnTo>
                <a:lnTo>
                  <a:pt x="2437003" y="2555875"/>
                </a:lnTo>
                <a:lnTo>
                  <a:pt x="2408428" y="2476500"/>
                </a:lnTo>
                <a:lnTo>
                  <a:pt x="2387727" y="2398649"/>
                </a:lnTo>
                <a:lnTo>
                  <a:pt x="2376678" y="2314575"/>
                </a:lnTo>
                <a:lnTo>
                  <a:pt x="2371852" y="2230374"/>
                </a:lnTo>
                <a:lnTo>
                  <a:pt x="2375027" y="2143125"/>
                </a:lnTo>
                <a:lnTo>
                  <a:pt x="2383028" y="2052574"/>
                </a:lnTo>
                <a:lnTo>
                  <a:pt x="2405253" y="1874774"/>
                </a:lnTo>
                <a:lnTo>
                  <a:pt x="2417953" y="1785874"/>
                </a:lnTo>
                <a:lnTo>
                  <a:pt x="2429002" y="1695450"/>
                </a:lnTo>
                <a:lnTo>
                  <a:pt x="2435352" y="1608074"/>
                </a:lnTo>
                <a:lnTo>
                  <a:pt x="2435352" y="1524000"/>
                </a:lnTo>
                <a:lnTo>
                  <a:pt x="2429002" y="1439799"/>
                </a:lnTo>
                <a:lnTo>
                  <a:pt x="2414778" y="1358900"/>
                </a:lnTo>
                <a:lnTo>
                  <a:pt x="2389378" y="1282700"/>
                </a:lnTo>
                <a:lnTo>
                  <a:pt x="2355977" y="1214374"/>
                </a:lnTo>
                <a:lnTo>
                  <a:pt x="2311527" y="1150874"/>
                </a:lnTo>
                <a:lnTo>
                  <a:pt x="2262378" y="1090549"/>
                </a:lnTo>
                <a:lnTo>
                  <a:pt x="2206752" y="1033399"/>
                </a:lnTo>
                <a:lnTo>
                  <a:pt x="2146427" y="979424"/>
                </a:lnTo>
                <a:lnTo>
                  <a:pt x="2016252" y="874649"/>
                </a:lnTo>
                <a:lnTo>
                  <a:pt x="1947926" y="825500"/>
                </a:lnTo>
                <a:lnTo>
                  <a:pt x="1881251" y="773049"/>
                </a:lnTo>
                <a:lnTo>
                  <a:pt x="1817751" y="723900"/>
                </a:lnTo>
                <a:lnTo>
                  <a:pt x="1754251" y="669925"/>
                </a:lnTo>
                <a:lnTo>
                  <a:pt x="1697101" y="614299"/>
                </a:lnTo>
                <a:lnTo>
                  <a:pt x="1644777" y="557149"/>
                </a:lnTo>
                <a:lnTo>
                  <a:pt x="1598676" y="495300"/>
                </a:lnTo>
                <a:lnTo>
                  <a:pt x="1555877" y="422275"/>
                </a:lnTo>
                <a:lnTo>
                  <a:pt x="1519301" y="344424"/>
                </a:lnTo>
                <a:lnTo>
                  <a:pt x="1489202" y="261874"/>
                </a:lnTo>
                <a:lnTo>
                  <a:pt x="1462151" y="176149"/>
                </a:lnTo>
                <a:lnTo>
                  <a:pt x="1438402" y="88900"/>
                </a:lnTo>
                <a:lnTo>
                  <a:pt x="1414526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g object 20"/>
          <p:cNvSpPr/>
          <p:nvPr/>
        </p:nvSpPr>
        <p:spPr>
          <a:xfrm>
            <a:off x="656081" y="0"/>
            <a:ext cx="1234440" cy="6858000"/>
          </a:xfrm>
          <a:custGeom>
            <a:avLst/>
            <a:gdLst/>
            <a:ahLst/>
            <a:cxnLst/>
            <a:rect l="l" t="t" r="r" b="b"/>
            <a:pathLst>
              <a:path w="1645920" h="6858000">
                <a:moveTo>
                  <a:pt x="271399" y="0"/>
                </a:moveTo>
                <a:lnTo>
                  <a:pt x="0" y="0"/>
                </a:lnTo>
                <a:lnTo>
                  <a:pt x="26974" y="66675"/>
                </a:lnTo>
                <a:lnTo>
                  <a:pt x="52362" y="139700"/>
                </a:lnTo>
                <a:lnTo>
                  <a:pt x="73012" y="217424"/>
                </a:lnTo>
                <a:lnTo>
                  <a:pt x="95224" y="299974"/>
                </a:lnTo>
                <a:lnTo>
                  <a:pt x="142836" y="477774"/>
                </a:lnTo>
                <a:lnTo>
                  <a:pt x="172999" y="565150"/>
                </a:lnTo>
                <a:lnTo>
                  <a:pt x="204736" y="652399"/>
                </a:lnTo>
                <a:lnTo>
                  <a:pt x="247599" y="738124"/>
                </a:lnTo>
                <a:lnTo>
                  <a:pt x="295211" y="819150"/>
                </a:lnTo>
                <a:lnTo>
                  <a:pt x="352348" y="895350"/>
                </a:lnTo>
                <a:lnTo>
                  <a:pt x="414274" y="963549"/>
                </a:lnTo>
                <a:lnTo>
                  <a:pt x="480949" y="1028700"/>
                </a:lnTo>
                <a:lnTo>
                  <a:pt x="552323" y="1089025"/>
                </a:lnTo>
                <a:lnTo>
                  <a:pt x="622173" y="1144524"/>
                </a:lnTo>
                <a:lnTo>
                  <a:pt x="695198" y="1198499"/>
                </a:lnTo>
                <a:lnTo>
                  <a:pt x="765048" y="1252474"/>
                </a:lnTo>
                <a:lnTo>
                  <a:pt x="830072" y="1304925"/>
                </a:lnTo>
                <a:lnTo>
                  <a:pt x="890397" y="1355725"/>
                </a:lnTo>
                <a:lnTo>
                  <a:pt x="942721" y="1406525"/>
                </a:lnTo>
                <a:lnTo>
                  <a:pt x="983996" y="1460500"/>
                </a:lnTo>
                <a:lnTo>
                  <a:pt x="1012571" y="1512824"/>
                </a:lnTo>
                <a:lnTo>
                  <a:pt x="1026922" y="1562100"/>
                </a:lnTo>
                <a:lnTo>
                  <a:pt x="1034796" y="1616075"/>
                </a:lnTo>
                <a:lnTo>
                  <a:pt x="1037971" y="1674749"/>
                </a:lnTo>
                <a:lnTo>
                  <a:pt x="1033272" y="1739900"/>
                </a:lnTo>
                <a:lnTo>
                  <a:pt x="1026922" y="1808099"/>
                </a:lnTo>
                <a:lnTo>
                  <a:pt x="1018921" y="1877949"/>
                </a:lnTo>
                <a:lnTo>
                  <a:pt x="1011047" y="1950974"/>
                </a:lnTo>
                <a:lnTo>
                  <a:pt x="993521" y="2062099"/>
                </a:lnTo>
                <a:lnTo>
                  <a:pt x="983996" y="2171700"/>
                </a:lnTo>
                <a:lnTo>
                  <a:pt x="977646" y="2284349"/>
                </a:lnTo>
                <a:lnTo>
                  <a:pt x="980821" y="2398649"/>
                </a:lnTo>
                <a:lnTo>
                  <a:pt x="996696" y="2512949"/>
                </a:lnTo>
                <a:lnTo>
                  <a:pt x="1018921" y="2601849"/>
                </a:lnTo>
                <a:lnTo>
                  <a:pt x="1049147" y="2689225"/>
                </a:lnTo>
                <a:lnTo>
                  <a:pt x="1087247" y="2771775"/>
                </a:lnTo>
                <a:lnTo>
                  <a:pt x="1128522" y="2855849"/>
                </a:lnTo>
                <a:lnTo>
                  <a:pt x="1255522" y="3078099"/>
                </a:lnTo>
                <a:lnTo>
                  <a:pt x="1290447" y="3140075"/>
                </a:lnTo>
                <a:lnTo>
                  <a:pt x="1323721" y="3201924"/>
                </a:lnTo>
                <a:lnTo>
                  <a:pt x="1350645" y="3262249"/>
                </a:lnTo>
                <a:lnTo>
                  <a:pt x="1371346" y="3321050"/>
                </a:lnTo>
                <a:lnTo>
                  <a:pt x="1385570" y="3375025"/>
                </a:lnTo>
                <a:lnTo>
                  <a:pt x="1390396" y="3429000"/>
                </a:lnTo>
                <a:lnTo>
                  <a:pt x="1385570" y="3482975"/>
                </a:lnTo>
                <a:lnTo>
                  <a:pt x="1371346" y="3536950"/>
                </a:lnTo>
                <a:lnTo>
                  <a:pt x="1350645" y="3595624"/>
                </a:lnTo>
                <a:lnTo>
                  <a:pt x="1323721" y="3655949"/>
                </a:lnTo>
                <a:lnTo>
                  <a:pt x="1290447" y="3717925"/>
                </a:lnTo>
                <a:lnTo>
                  <a:pt x="1255522" y="3779774"/>
                </a:lnTo>
                <a:lnTo>
                  <a:pt x="1128522" y="4002024"/>
                </a:lnTo>
                <a:lnTo>
                  <a:pt x="1087247" y="4086225"/>
                </a:lnTo>
                <a:lnTo>
                  <a:pt x="1049147" y="4168775"/>
                </a:lnTo>
                <a:lnTo>
                  <a:pt x="1018921" y="4256024"/>
                </a:lnTo>
                <a:lnTo>
                  <a:pt x="996696" y="4344924"/>
                </a:lnTo>
                <a:lnTo>
                  <a:pt x="980821" y="4459224"/>
                </a:lnTo>
                <a:lnTo>
                  <a:pt x="977646" y="4573524"/>
                </a:lnTo>
                <a:lnTo>
                  <a:pt x="983996" y="4686300"/>
                </a:lnTo>
                <a:lnTo>
                  <a:pt x="993521" y="4795774"/>
                </a:lnTo>
                <a:lnTo>
                  <a:pt x="1011047" y="4906899"/>
                </a:lnTo>
                <a:lnTo>
                  <a:pt x="1018921" y="4979924"/>
                </a:lnTo>
                <a:lnTo>
                  <a:pt x="1026922" y="5049774"/>
                </a:lnTo>
                <a:lnTo>
                  <a:pt x="1033272" y="5118100"/>
                </a:lnTo>
                <a:lnTo>
                  <a:pt x="1037971" y="5183124"/>
                </a:lnTo>
                <a:lnTo>
                  <a:pt x="1034796" y="5241925"/>
                </a:lnTo>
                <a:lnTo>
                  <a:pt x="1026922" y="5295900"/>
                </a:lnTo>
                <a:lnTo>
                  <a:pt x="1012571" y="5345049"/>
                </a:lnTo>
                <a:lnTo>
                  <a:pt x="983996" y="5397500"/>
                </a:lnTo>
                <a:lnTo>
                  <a:pt x="942721" y="5451475"/>
                </a:lnTo>
                <a:lnTo>
                  <a:pt x="890397" y="5502275"/>
                </a:lnTo>
                <a:lnTo>
                  <a:pt x="830072" y="5554599"/>
                </a:lnTo>
                <a:lnTo>
                  <a:pt x="695198" y="5659386"/>
                </a:lnTo>
                <a:lnTo>
                  <a:pt x="622173" y="5713399"/>
                </a:lnTo>
                <a:lnTo>
                  <a:pt x="552323" y="5768949"/>
                </a:lnTo>
                <a:lnTo>
                  <a:pt x="480949" y="5829300"/>
                </a:lnTo>
                <a:lnTo>
                  <a:pt x="414274" y="5894336"/>
                </a:lnTo>
                <a:lnTo>
                  <a:pt x="352348" y="5962624"/>
                </a:lnTo>
                <a:lnTo>
                  <a:pt x="295211" y="6038811"/>
                </a:lnTo>
                <a:lnTo>
                  <a:pt x="247599" y="6119787"/>
                </a:lnTo>
                <a:lnTo>
                  <a:pt x="204736" y="6205512"/>
                </a:lnTo>
                <a:lnTo>
                  <a:pt x="172999" y="6292837"/>
                </a:lnTo>
                <a:lnTo>
                  <a:pt x="142836" y="6380111"/>
                </a:lnTo>
                <a:lnTo>
                  <a:pt x="95224" y="6557962"/>
                </a:lnTo>
                <a:lnTo>
                  <a:pt x="73012" y="6640487"/>
                </a:lnTo>
                <a:lnTo>
                  <a:pt x="52362" y="6718261"/>
                </a:lnTo>
                <a:lnTo>
                  <a:pt x="26974" y="6791305"/>
                </a:lnTo>
                <a:lnTo>
                  <a:pt x="0" y="6857999"/>
                </a:lnTo>
                <a:lnTo>
                  <a:pt x="271399" y="6857999"/>
                </a:lnTo>
                <a:lnTo>
                  <a:pt x="298386" y="6770674"/>
                </a:lnTo>
                <a:lnTo>
                  <a:pt x="323773" y="6683349"/>
                </a:lnTo>
                <a:lnTo>
                  <a:pt x="349186" y="6594424"/>
                </a:lnTo>
                <a:lnTo>
                  <a:pt x="371398" y="6503949"/>
                </a:lnTo>
                <a:lnTo>
                  <a:pt x="398399" y="6416624"/>
                </a:lnTo>
                <a:lnTo>
                  <a:pt x="426974" y="6332499"/>
                </a:lnTo>
                <a:lnTo>
                  <a:pt x="463423" y="6253124"/>
                </a:lnTo>
                <a:lnTo>
                  <a:pt x="506349" y="6180086"/>
                </a:lnTo>
                <a:lnTo>
                  <a:pt x="553974" y="6118186"/>
                </a:lnTo>
                <a:lnTo>
                  <a:pt x="606298" y="6059436"/>
                </a:lnTo>
                <a:lnTo>
                  <a:pt x="666623" y="6005487"/>
                </a:lnTo>
                <a:lnTo>
                  <a:pt x="730123" y="5951486"/>
                </a:lnTo>
                <a:lnTo>
                  <a:pt x="931672" y="5797524"/>
                </a:lnTo>
                <a:lnTo>
                  <a:pt x="996696" y="5746711"/>
                </a:lnTo>
                <a:lnTo>
                  <a:pt x="1058672" y="5692762"/>
                </a:lnTo>
                <a:lnTo>
                  <a:pt x="1115822" y="5634012"/>
                </a:lnTo>
                <a:lnTo>
                  <a:pt x="1168146" y="5575300"/>
                </a:lnTo>
                <a:lnTo>
                  <a:pt x="1211072" y="5511800"/>
                </a:lnTo>
                <a:lnTo>
                  <a:pt x="1247521" y="5440299"/>
                </a:lnTo>
                <a:lnTo>
                  <a:pt x="1269746" y="5370449"/>
                </a:lnTo>
                <a:lnTo>
                  <a:pt x="1284097" y="5292725"/>
                </a:lnTo>
                <a:lnTo>
                  <a:pt x="1290447" y="5216525"/>
                </a:lnTo>
                <a:lnTo>
                  <a:pt x="1288796" y="5135499"/>
                </a:lnTo>
                <a:lnTo>
                  <a:pt x="1282446" y="5054600"/>
                </a:lnTo>
                <a:lnTo>
                  <a:pt x="1274445" y="4970399"/>
                </a:lnTo>
                <a:lnTo>
                  <a:pt x="1263396" y="4886325"/>
                </a:lnTo>
                <a:lnTo>
                  <a:pt x="1250696" y="4802124"/>
                </a:lnTo>
                <a:lnTo>
                  <a:pt x="1241171" y="4718050"/>
                </a:lnTo>
                <a:lnTo>
                  <a:pt x="1234821" y="4633849"/>
                </a:lnTo>
                <a:lnTo>
                  <a:pt x="1230122" y="4552950"/>
                </a:lnTo>
                <a:lnTo>
                  <a:pt x="1234821" y="4473575"/>
                </a:lnTo>
                <a:lnTo>
                  <a:pt x="1244346" y="4395724"/>
                </a:lnTo>
                <a:lnTo>
                  <a:pt x="1265047" y="4314825"/>
                </a:lnTo>
                <a:lnTo>
                  <a:pt x="1296670" y="4235450"/>
                </a:lnTo>
                <a:lnTo>
                  <a:pt x="1334770" y="4156075"/>
                </a:lnTo>
                <a:lnTo>
                  <a:pt x="1377696" y="4076700"/>
                </a:lnTo>
                <a:lnTo>
                  <a:pt x="1422146" y="3998849"/>
                </a:lnTo>
                <a:lnTo>
                  <a:pt x="1469771" y="3919474"/>
                </a:lnTo>
                <a:lnTo>
                  <a:pt x="1512570" y="3840099"/>
                </a:lnTo>
                <a:lnTo>
                  <a:pt x="1555496" y="3759200"/>
                </a:lnTo>
                <a:lnTo>
                  <a:pt x="1591945" y="3678174"/>
                </a:lnTo>
                <a:lnTo>
                  <a:pt x="1620520" y="3597275"/>
                </a:lnTo>
                <a:lnTo>
                  <a:pt x="1636395" y="3514725"/>
                </a:lnTo>
                <a:lnTo>
                  <a:pt x="1645920" y="3429000"/>
                </a:lnTo>
                <a:lnTo>
                  <a:pt x="1636395" y="3343275"/>
                </a:lnTo>
                <a:lnTo>
                  <a:pt x="1620520" y="3260725"/>
                </a:lnTo>
                <a:lnTo>
                  <a:pt x="1591945" y="3179699"/>
                </a:lnTo>
                <a:lnTo>
                  <a:pt x="1555496" y="3098800"/>
                </a:lnTo>
                <a:lnTo>
                  <a:pt x="1512570" y="3017774"/>
                </a:lnTo>
                <a:lnTo>
                  <a:pt x="1469771" y="2938399"/>
                </a:lnTo>
                <a:lnTo>
                  <a:pt x="1422146" y="2859024"/>
                </a:lnTo>
                <a:lnTo>
                  <a:pt x="1377696" y="2781300"/>
                </a:lnTo>
                <a:lnTo>
                  <a:pt x="1334770" y="2701925"/>
                </a:lnTo>
                <a:lnTo>
                  <a:pt x="1296670" y="2622550"/>
                </a:lnTo>
                <a:lnTo>
                  <a:pt x="1265047" y="2543175"/>
                </a:lnTo>
                <a:lnTo>
                  <a:pt x="1244346" y="2462149"/>
                </a:lnTo>
                <a:lnTo>
                  <a:pt x="1234821" y="2384425"/>
                </a:lnTo>
                <a:lnTo>
                  <a:pt x="1230122" y="2305050"/>
                </a:lnTo>
                <a:lnTo>
                  <a:pt x="1234821" y="2224024"/>
                </a:lnTo>
                <a:lnTo>
                  <a:pt x="1241171" y="2139950"/>
                </a:lnTo>
                <a:lnTo>
                  <a:pt x="1250696" y="2055749"/>
                </a:lnTo>
                <a:lnTo>
                  <a:pt x="1263396" y="1971675"/>
                </a:lnTo>
                <a:lnTo>
                  <a:pt x="1274445" y="1887474"/>
                </a:lnTo>
                <a:lnTo>
                  <a:pt x="1282446" y="1803400"/>
                </a:lnTo>
                <a:lnTo>
                  <a:pt x="1288796" y="1722374"/>
                </a:lnTo>
                <a:lnTo>
                  <a:pt x="1290447" y="1641475"/>
                </a:lnTo>
                <a:lnTo>
                  <a:pt x="1284097" y="1565275"/>
                </a:lnTo>
                <a:lnTo>
                  <a:pt x="1269746" y="1487424"/>
                </a:lnTo>
                <a:lnTo>
                  <a:pt x="1247521" y="1417574"/>
                </a:lnTo>
                <a:lnTo>
                  <a:pt x="1211072" y="1346200"/>
                </a:lnTo>
                <a:lnTo>
                  <a:pt x="1168146" y="1282700"/>
                </a:lnTo>
                <a:lnTo>
                  <a:pt x="1115822" y="1223899"/>
                </a:lnTo>
                <a:lnTo>
                  <a:pt x="1058672" y="1165225"/>
                </a:lnTo>
                <a:lnTo>
                  <a:pt x="996696" y="1111250"/>
                </a:lnTo>
                <a:lnTo>
                  <a:pt x="931672" y="1060450"/>
                </a:lnTo>
                <a:lnTo>
                  <a:pt x="730123" y="906399"/>
                </a:lnTo>
                <a:lnTo>
                  <a:pt x="666623" y="852424"/>
                </a:lnTo>
                <a:lnTo>
                  <a:pt x="606298" y="798449"/>
                </a:lnTo>
                <a:lnTo>
                  <a:pt x="553974" y="739775"/>
                </a:lnTo>
                <a:lnTo>
                  <a:pt x="506349" y="677799"/>
                </a:lnTo>
                <a:lnTo>
                  <a:pt x="463423" y="604774"/>
                </a:lnTo>
                <a:lnTo>
                  <a:pt x="426974" y="525399"/>
                </a:lnTo>
                <a:lnTo>
                  <a:pt x="398399" y="441325"/>
                </a:lnTo>
                <a:lnTo>
                  <a:pt x="371398" y="353949"/>
                </a:lnTo>
                <a:lnTo>
                  <a:pt x="349186" y="263525"/>
                </a:lnTo>
                <a:lnTo>
                  <a:pt x="323773" y="174625"/>
                </a:lnTo>
                <a:lnTo>
                  <a:pt x="298386" y="87249"/>
                </a:lnTo>
                <a:lnTo>
                  <a:pt x="27139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g object 21"/>
          <p:cNvSpPr/>
          <p:nvPr/>
        </p:nvSpPr>
        <p:spPr>
          <a:xfrm>
            <a:off x="57150" y="120396"/>
            <a:ext cx="658368" cy="368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g object 22"/>
          <p:cNvSpPr/>
          <p:nvPr/>
        </p:nvSpPr>
        <p:spPr>
          <a:xfrm>
            <a:off x="1885951" y="5234940"/>
            <a:ext cx="369188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2750" y="105867"/>
            <a:ext cx="1698498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30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31593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664369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05"/>
                </a:lnTo>
                <a:lnTo>
                  <a:pt x="718820" y="6729412"/>
                </a:lnTo>
                <a:lnTo>
                  <a:pt x="729932" y="6676999"/>
                </a:lnTo>
                <a:lnTo>
                  <a:pt x="744220" y="6630936"/>
                </a:lnTo>
                <a:lnTo>
                  <a:pt x="760082" y="6589674"/>
                </a:lnTo>
                <a:lnTo>
                  <a:pt x="779119" y="6553161"/>
                </a:lnTo>
                <a:lnTo>
                  <a:pt x="817206" y="6476974"/>
                </a:lnTo>
                <a:lnTo>
                  <a:pt x="833081" y="6440462"/>
                </a:lnTo>
                <a:lnTo>
                  <a:pt x="848944" y="6399199"/>
                </a:lnTo>
                <a:lnTo>
                  <a:pt x="864819" y="6353136"/>
                </a:lnTo>
                <a:lnTo>
                  <a:pt x="875919" y="6300787"/>
                </a:lnTo>
                <a:lnTo>
                  <a:pt x="882269" y="6240437"/>
                </a:lnTo>
                <a:lnTo>
                  <a:pt x="885444" y="6172200"/>
                </a:lnTo>
                <a:lnTo>
                  <a:pt x="882269" y="6103899"/>
                </a:lnTo>
                <a:lnTo>
                  <a:pt x="875919" y="6043612"/>
                </a:lnTo>
                <a:lnTo>
                  <a:pt x="864819" y="5991199"/>
                </a:lnTo>
                <a:lnTo>
                  <a:pt x="848944" y="5945136"/>
                </a:lnTo>
                <a:lnTo>
                  <a:pt x="833081" y="5903874"/>
                </a:lnTo>
                <a:lnTo>
                  <a:pt x="817206" y="5867361"/>
                </a:lnTo>
                <a:lnTo>
                  <a:pt x="779119" y="5791174"/>
                </a:lnTo>
                <a:lnTo>
                  <a:pt x="760082" y="5754662"/>
                </a:lnTo>
                <a:lnTo>
                  <a:pt x="744220" y="5713399"/>
                </a:lnTo>
                <a:lnTo>
                  <a:pt x="729932" y="5667336"/>
                </a:lnTo>
                <a:lnTo>
                  <a:pt x="718820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20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19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19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20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20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19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19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20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20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19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19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20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20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19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19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20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2F777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8931402" y="0"/>
            <a:ext cx="212884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g object 19"/>
          <p:cNvSpPr/>
          <p:nvPr/>
        </p:nvSpPr>
        <p:spPr>
          <a:xfrm>
            <a:off x="644652" y="1523"/>
            <a:ext cx="998982" cy="531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2750" y="105867"/>
            <a:ext cx="1698498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506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31593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664369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05"/>
                </a:lnTo>
                <a:lnTo>
                  <a:pt x="718820" y="6729412"/>
                </a:lnTo>
                <a:lnTo>
                  <a:pt x="729932" y="6676999"/>
                </a:lnTo>
                <a:lnTo>
                  <a:pt x="744220" y="6630936"/>
                </a:lnTo>
                <a:lnTo>
                  <a:pt x="760082" y="6589674"/>
                </a:lnTo>
                <a:lnTo>
                  <a:pt x="779119" y="6553161"/>
                </a:lnTo>
                <a:lnTo>
                  <a:pt x="817206" y="6476974"/>
                </a:lnTo>
                <a:lnTo>
                  <a:pt x="833081" y="6440462"/>
                </a:lnTo>
                <a:lnTo>
                  <a:pt x="848944" y="6399199"/>
                </a:lnTo>
                <a:lnTo>
                  <a:pt x="864819" y="6353136"/>
                </a:lnTo>
                <a:lnTo>
                  <a:pt x="875919" y="6300787"/>
                </a:lnTo>
                <a:lnTo>
                  <a:pt x="882269" y="6240437"/>
                </a:lnTo>
                <a:lnTo>
                  <a:pt x="885444" y="6172200"/>
                </a:lnTo>
                <a:lnTo>
                  <a:pt x="882269" y="6103899"/>
                </a:lnTo>
                <a:lnTo>
                  <a:pt x="875919" y="6043612"/>
                </a:lnTo>
                <a:lnTo>
                  <a:pt x="864819" y="5991199"/>
                </a:lnTo>
                <a:lnTo>
                  <a:pt x="848944" y="5945136"/>
                </a:lnTo>
                <a:lnTo>
                  <a:pt x="833081" y="5903874"/>
                </a:lnTo>
                <a:lnTo>
                  <a:pt x="817206" y="5867361"/>
                </a:lnTo>
                <a:lnTo>
                  <a:pt x="779119" y="5791174"/>
                </a:lnTo>
                <a:lnTo>
                  <a:pt x="760082" y="5754662"/>
                </a:lnTo>
                <a:lnTo>
                  <a:pt x="744220" y="5713399"/>
                </a:lnTo>
                <a:lnTo>
                  <a:pt x="729932" y="5667336"/>
                </a:lnTo>
                <a:lnTo>
                  <a:pt x="718820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20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19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19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20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20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19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19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20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20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19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19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20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20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19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19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20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2F777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8931402" y="0"/>
            <a:ext cx="212884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g object 19"/>
          <p:cNvSpPr/>
          <p:nvPr/>
        </p:nvSpPr>
        <p:spPr>
          <a:xfrm>
            <a:off x="644652" y="1523"/>
            <a:ext cx="998982" cy="531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14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B601-9049-43F6-B2B5-53827E2600DD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50F7-2914-4702-82DB-F21651C376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582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02403-D26C-4207-9C15-B39B9D7889AD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17995-7973-4F51-B2F1-6B7B8A5F20A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30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FF19-CF86-418D-97A5-79D1F03ED760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0DA6-ED6F-4432-B29A-1D7B1312AA1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69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D3654-4D8B-4D91-AA2A-D448DC2D8767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55DF-F528-4EF2-9EC0-7963E5E8EC6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623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9356" y="208229"/>
            <a:ext cx="1145286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875" y="1219200"/>
            <a:ext cx="7785100" cy="458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BDF2EE-0EB3-4B68-803B-E73DBD32992E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040404-D133-4FE0-8ADF-07C22194587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35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31593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664369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05"/>
                </a:lnTo>
                <a:lnTo>
                  <a:pt x="718820" y="6729412"/>
                </a:lnTo>
                <a:lnTo>
                  <a:pt x="729932" y="6676999"/>
                </a:lnTo>
                <a:lnTo>
                  <a:pt x="744220" y="6630936"/>
                </a:lnTo>
                <a:lnTo>
                  <a:pt x="760082" y="6589674"/>
                </a:lnTo>
                <a:lnTo>
                  <a:pt x="779119" y="6553161"/>
                </a:lnTo>
                <a:lnTo>
                  <a:pt x="817206" y="6476974"/>
                </a:lnTo>
                <a:lnTo>
                  <a:pt x="833081" y="6440462"/>
                </a:lnTo>
                <a:lnTo>
                  <a:pt x="848944" y="6399199"/>
                </a:lnTo>
                <a:lnTo>
                  <a:pt x="864819" y="6353136"/>
                </a:lnTo>
                <a:lnTo>
                  <a:pt x="875919" y="6300787"/>
                </a:lnTo>
                <a:lnTo>
                  <a:pt x="882269" y="6240437"/>
                </a:lnTo>
                <a:lnTo>
                  <a:pt x="885444" y="6172200"/>
                </a:lnTo>
                <a:lnTo>
                  <a:pt x="882269" y="6103899"/>
                </a:lnTo>
                <a:lnTo>
                  <a:pt x="875919" y="6043612"/>
                </a:lnTo>
                <a:lnTo>
                  <a:pt x="864819" y="5991199"/>
                </a:lnTo>
                <a:lnTo>
                  <a:pt x="848944" y="5945136"/>
                </a:lnTo>
                <a:lnTo>
                  <a:pt x="833081" y="5903874"/>
                </a:lnTo>
                <a:lnTo>
                  <a:pt x="817206" y="5867361"/>
                </a:lnTo>
                <a:lnTo>
                  <a:pt x="779119" y="5791174"/>
                </a:lnTo>
                <a:lnTo>
                  <a:pt x="760082" y="5754662"/>
                </a:lnTo>
                <a:lnTo>
                  <a:pt x="744220" y="5713399"/>
                </a:lnTo>
                <a:lnTo>
                  <a:pt x="729932" y="5667336"/>
                </a:lnTo>
                <a:lnTo>
                  <a:pt x="718820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20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19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19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20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20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19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19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20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20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19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19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20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20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19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19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20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2F777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8931402" y="0"/>
            <a:ext cx="212884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2750" y="105867"/>
            <a:ext cx="169849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1F5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3835" y="1479398"/>
            <a:ext cx="721633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05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594186"/>
            <a:ext cx="5120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D0D0D"/>
                </a:solidFill>
                <a:latin typeface="Arial"/>
                <a:cs typeface="Arial"/>
              </a:rPr>
              <a:t>Cerebrospinal</a:t>
            </a:r>
            <a:r>
              <a:rPr b="1" spc="-8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D0D0D"/>
                </a:solidFill>
                <a:latin typeface="Arial"/>
                <a:cs typeface="Arial"/>
              </a:rPr>
              <a:t>fluid</a:t>
            </a:r>
          </a:p>
        </p:txBody>
      </p:sp>
      <p:sp>
        <p:nvSpPr>
          <p:cNvPr id="3" name="object 3"/>
          <p:cNvSpPr/>
          <p:nvPr/>
        </p:nvSpPr>
        <p:spPr>
          <a:xfrm>
            <a:off x="723900" y="1524000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200" y="22860"/>
                </a:moveTo>
                <a:lnTo>
                  <a:pt x="0" y="22860"/>
                </a:lnTo>
                <a:lnTo>
                  <a:pt x="0" y="57150"/>
                </a:lnTo>
                <a:lnTo>
                  <a:pt x="7696200" y="57150"/>
                </a:lnTo>
                <a:lnTo>
                  <a:pt x="7696200" y="22860"/>
                </a:lnTo>
                <a:close/>
              </a:path>
              <a:path w="7696200" h="57150">
                <a:moveTo>
                  <a:pt x="7696200" y="0"/>
                </a:moveTo>
                <a:lnTo>
                  <a:pt x="0" y="0"/>
                </a:lnTo>
                <a:lnTo>
                  <a:pt x="0" y="11430"/>
                </a:lnTo>
                <a:lnTo>
                  <a:pt x="7696200" y="1143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1894148"/>
            <a:ext cx="8763000" cy="20217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D0D0D"/>
                </a:solidFill>
                <a:latin typeface="Arial"/>
                <a:cs typeface="Arial"/>
              </a:rPr>
              <a:t>By</a:t>
            </a:r>
            <a:endParaRPr lang="en-US" sz="3200" b="1" spc="-5" dirty="0">
              <a:solidFill>
                <a:srgbClr val="0D0D0D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>
                <a:solidFill>
                  <a:srgbClr val="0D0D0D"/>
                </a:solidFill>
                <a:latin typeface="Arial"/>
                <a:cs typeface="Arial"/>
              </a:rPr>
              <a:t>Dr/ Heba M. Kareem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>
                <a:solidFill>
                  <a:srgbClr val="0D0D0D"/>
                </a:solidFill>
                <a:latin typeface="Arial"/>
                <a:cs typeface="Arial"/>
              </a:rPr>
              <a:t>Assistant Professor of Medical Biochemistry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 err="1">
                <a:solidFill>
                  <a:srgbClr val="0D0D0D"/>
                </a:solidFill>
                <a:latin typeface="Arial"/>
                <a:cs typeface="Arial"/>
              </a:rPr>
              <a:t>Mutah</a:t>
            </a:r>
            <a:r>
              <a:rPr lang="en-US" sz="3200" b="1" spc="-5" dirty="0">
                <a:solidFill>
                  <a:srgbClr val="0D0D0D"/>
                </a:solidFill>
                <a:latin typeface="Arial"/>
                <a:cs typeface="Arial"/>
              </a:rPr>
              <a:t> University</a:t>
            </a:r>
            <a:endParaRPr sz="3200" b="1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BA738-2225-47E3-8B91-7EB5CF704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61670"/>
            <a:ext cx="2228850" cy="1751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B6455-2A57-46BE-8674-43621A8B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971925"/>
            <a:ext cx="4610100" cy="2886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CSF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719" y="1144498"/>
            <a:ext cx="7552055" cy="52610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484"/>
              </a:spcBef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Sample</a:t>
            </a:r>
            <a:r>
              <a:rPr sz="32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collection</a:t>
            </a:r>
            <a:endParaRPr sz="3200" dirty="0">
              <a:latin typeface="Arial"/>
              <a:cs typeface="Arial"/>
            </a:endParaRPr>
          </a:p>
          <a:p>
            <a:pPr marL="546100" marR="5080" indent="-534035">
              <a:lnSpc>
                <a:spcPts val="3460"/>
              </a:lnSpc>
              <a:spcBef>
                <a:spcPts val="819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Sample must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collected under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u="sng" dirty="0">
                <a:latin typeface="Arial"/>
                <a:cs typeface="Arial"/>
              </a:rPr>
              <a:t>sterile</a:t>
            </a:r>
            <a:r>
              <a:rPr sz="3200" dirty="0">
                <a:latin typeface="Arial"/>
                <a:cs typeface="Arial"/>
              </a:rPr>
              <a:t>  </a:t>
            </a:r>
            <a:r>
              <a:rPr sz="3200" spc="-5" dirty="0">
                <a:latin typeface="Arial"/>
                <a:cs typeface="Arial"/>
              </a:rPr>
              <a:t>conditions</a:t>
            </a:r>
            <a:endParaRPr sz="3200" dirty="0">
              <a:latin typeface="Arial"/>
              <a:cs typeface="Arial"/>
            </a:endParaRPr>
          </a:p>
          <a:p>
            <a:pPr marL="546100" marR="119380" indent="-534035">
              <a:lnSpc>
                <a:spcPts val="3460"/>
              </a:lnSpc>
              <a:spcBef>
                <a:spcPts val="76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Proper </a:t>
            </a:r>
            <a:r>
              <a:rPr sz="3200" u="sng" spc="-5" dirty="0">
                <a:latin typeface="Arial"/>
                <a:cs typeface="Arial"/>
              </a:rPr>
              <a:t>labeling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should be </a:t>
            </a:r>
            <a:r>
              <a:rPr sz="3200" spc="-5" dirty="0">
                <a:latin typeface="Arial"/>
                <a:cs typeface="Arial"/>
              </a:rPr>
              <a:t>done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before  collecting</a:t>
            </a:r>
            <a:endParaRPr sz="3200" dirty="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33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Immediate examination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required</a:t>
            </a:r>
            <a:endParaRPr sz="3200" dirty="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Usually collected in 3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tubes</a:t>
            </a:r>
            <a:endParaRPr sz="3200" dirty="0">
              <a:latin typeface="Arial"/>
              <a:cs typeface="Arial"/>
            </a:endParaRPr>
          </a:p>
          <a:p>
            <a:pPr marL="1003300" lvl="1" indent="-53403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Char char="•"/>
              <a:tabLst>
                <a:tab pos="1002665" algn="l"/>
                <a:tab pos="1003935" algn="l"/>
              </a:tabLst>
            </a:pPr>
            <a:r>
              <a:rPr sz="3200" spc="-5" dirty="0">
                <a:latin typeface="Arial"/>
                <a:cs typeface="Arial"/>
              </a:rPr>
              <a:t>Chemical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analysis</a:t>
            </a:r>
          </a:p>
          <a:p>
            <a:pPr marL="1003300" lvl="1" indent="-53403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Char char="•"/>
              <a:tabLst>
                <a:tab pos="1002665" algn="l"/>
                <a:tab pos="1003935" algn="l"/>
              </a:tabLst>
            </a:pPr>
            <a:r>
              <a:rPr sz="3200" spc="-5" dirty="0">
                <a:latin typeface="Arial"/>
                <a:cs typeface="Arial"/>
              </a:rPr>
              <a:t>Microbiology</a:t>
            </a:r>
            <a:endParaRPr sz="3200" dirty="0">
              <a:latin typeface="Arial"/>
              <a:cs typeface="Arial"/>
            </a:endParaRPr>
          </a:p>
          <a:p>
            <a:pPr marL="1003300" lvl="1" indent="-53403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Char char="•"/>
              <a:tabLst>
                <a:tab pos="1002665" algn="l"/>
                <a:tab pos="1003935" algn="l"/>
              </a:tabLst>
            </a:pPr>
            <a:r>
              <a:rPr sz="3200" dirty="0">
                <a:latin typeface="Arial"/>
                <a:cs typeface="Arial"/>
              </a:rPr>
              <a:t>Cell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count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512" y="1058798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136" y="22987"/>
                </a:moveTo>
                <a:lnTo>
                  <a:pt x="0" y="22987"/>
                </a:lnTo>
                <a:lnTo>
                  <a:pt x="0" y="57150"/>
                </a:lnTo>
                <a:lnTo>
                  <a:pt x="7696136" y="57150"/>
                </a:lnTo>
                <a:lnTo>
                  <a:pt x="7696136" y="22987"/>
                </a:lnTo>
                <a:close/>
              </a:path>
              <a:path w="7696200" h="57150">
                <a:moveTo>
                  <a:pt x="7696136" y="0"/>
                </a:moveTo>
                <a:lnTo>
                  <a:pt x="0" y="0"/>
                </a:lnTo>
                <a:lnTo>
                  <a:pt x="0" y="11557"/>
                </a:lnTo>
                <a:lnTo>
                  <a:pt x="7696136" y="11557"/>
                </a:lnTo>
                <a:lnTo>
                  <a:pt x="7696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400" y="4267200"/>
            <a:ext cx="1563095" cy="2421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50875" y="1219200"/>
          <a:ext cx="7766684" cy="2753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Physical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examination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Color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Appearance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3152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is colorless clear liquid. Looks  almost similar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water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(crystal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clear)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695325" algn="just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Cloudy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 turbid, milky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appearance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indicate  abnormal conditions like presence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RBC,  microorganisms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etc……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Specific gravity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1.006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1.008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084826" y="4324350"/>
            <a:ext cx="1984375" cy="223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71525" y="4318825"/>
          <a:ext cx="7423783" cy="2234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4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209800" y="4332351"/>
            <a:ext cx="2865501" cy="2220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1050" y="4351845"/>
            <a:ext cx="1405001" cy="2193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9775" y="4314761"/>
            <a:ext cx="1104900" cy="22305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sp>
        <p:nvSpPr>
          <p:cNvPr id="3" name="object 3"/>
          <p:cNvSpPr/>
          <p:nvPr/>
        </p:nvSpPr>
        <p:spPr>
          <a:xfrm>
            <a:off x="1011237" y="1303337"/>
            <a:ext cx="7153275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895364"/>
              </p:ext>
            </p:extLst>
          </p:nvPr>
        </p:nvGraphicFramePr>
        <p:xfrm>
          <a:off x="650875" y="1219200"/>
          <a:ext cx="7766684" cy="4399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examination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Color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Appearance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Xanthochromic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CSF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9652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Xanthochromia is 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term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indicate  pink/orange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/yellow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which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may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be caused by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following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conditions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144145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Oxyhemoglobin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800" u="sng" spc="-10" dirty="0">
                          <a:latin typeface="Arial"/>
                          <a:cs typeface="Arial"/>
                        </a:rPr>
                        <a:t>lysed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RBC present before  spinal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tap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 traumatic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spinal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tap</a:t>
                      </a:r>
                    </a:p>
                    <a:p>
                      <a:pPr marL="92075" marR="186055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Bilirubin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lysed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RBC or direct bilirubin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normal blood-brain barrier or in immature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infants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High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protein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levels because of traumatic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tap</a:t>
                      </a: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Contamination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disinfectants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used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u="sng" spc="-5" dirty="0">
                          <a:latin typeface="Arial"/>
                          <a:cs typeface="Arial"/>
                        </a:rPr>
                        <a:t>Carotinoids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in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due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hypercarotenemia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1009015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u="sng" spc="-5" dirty="0">
                          <a:latin typeface="Arial"/>
                          <a:cs typeface="Arial"/>
                        </a:rPr>
                        <a:t>Mela</a:t>
                      </a:r>
                      <a:r>
                        <a:rPr lang="en-US" sz="1800" u="sng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because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meningeal  melanosarcoma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948361"/>
              </p:ext>
            </p:extLst>
          </p:nvPr>
        </p:nvGraphicFramePr>
        <p:xfrm>
          <a:off x="650875" y="1219200"/>
          <a:ext cx="7766684" cy="4028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examination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Color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Appearance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Bloody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appearance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Highly bloody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indicate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hemorrhage</a:t>
                      </a:r>
                      <a:endParaRPr sz="1800" u="sng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can also be due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puncture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vessel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during spinal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tap</a:t>
                      </a: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It can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differentiated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by….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58801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Uneven distribution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traumatic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tap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shows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more blood </a:t>
                      </a:r>
                      <a:r>
                        <a:rPr sz="1800" spc="-5">
                          <a:latin typeface="Arial"/>
                          <a:cs typeface="Arial"/>
                        </a:rPr>
                        <a:t>in</a:t>
                      </a:r>
                      <a:r>
                        <a:rPr sz="1800" u="sng" spc="-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u="sng" spc="-5">
                          <a:latin typeface="Arial"/>
                          <a:cs typeface="Arial"/>
                        </a:rPr>
                        <a:t>first</a:t>
                      </a:r>
                      <a:r>
                        <a:rPr sz="1800" u="sng" spc="65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sample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traumatic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tap often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shows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clear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supernatant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after brief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centrifugation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29235" indent="-137160">
                        <a:lnSpc>
                          <a:spcPct val="100000"/>
                        </a:lnSpc>
                        <a:buChar char="•"/>
                        <a:tabLst>
                          <a:tab pos="229235" algn="l"/>
                        </a:tabLst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Traumatic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tap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shows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clot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formation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Care should be taken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while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reporting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588645">
                        <a:lnSpc>
                          <a:spcPct val="100000"/>
                        </a:lnSpc>
                        <a:buChar char="•"/>
                        <a:tabLst>
                          <a:tab pos="22034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recent hemorrhage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would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have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same  properties as blood vessel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damage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23816"/>
              </p:ext>
            </p:extLst>
          </p:nvPr>
        </p:nvGraphicFramePr>
        <p:xfrm>
          <a:off x="650875" y="1219200"/>
          <a:ext cx="7766684" cy="3017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 marR="1162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Chemical 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pH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alkaline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in nature as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plasma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Spontaneous clotting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1445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Occurs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when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there is an excess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u="sng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fibrinogen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  the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specimen.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29235" indent="-137160">
                        <a:lnSpc>
                          <a:spcPct val="100000"/>
                        </a:lnSpc>
                        <a:buChar char="•"/>
                        <a:tabLst>
                          <a:tab pos="22923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This usually associated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high</a:t>
                      </a:r>
                      <a:r>
                        <a:rPr sz="1800" u="sng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protein</a:t>
                      </a:r>
                      <a:endParaRPr sz="1800" u="sng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concentration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335915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Classically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is associated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tuberculous  menengitis or tumors in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9576"/>
              </p:ext>
            </p:extLst>
          </p:nvPr>
        </p:nvGraphicFramePr>
        <p:xfrm>
          <a:off x="650875" y="1219200"/>
          <a:ext cx="7766684" cy="539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0">
                <a:tc>
                  <a:txBody>
                    <a:bodyPr/>
                    <a:lstStyle/>
                    <a:p>
                      <a:pPr marL="91440" marR="1162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Chemical 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33679" indent="-142240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formed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by filtration of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plasma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803275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Same chemicals can be found in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as  plasma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477520">
                        <a:lnSpc>
                          <a:spcPct val="100000"/>
                        </a:lnSpc>
                        <a:buChar char="•"/>
                        <a:tabLst>
                          <a:tab pos="2978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How ever because of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selective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filtration  process and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chemical composition is  adjusted by the blood brain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barrier,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normal  values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chemicals are not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same as  plasma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values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107314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2034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Abnormal values can be attributed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alterations  in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permeability </a:t>
                      </a:r>
                      <a:r>
                        <a:rPr sz="1800" u="sng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blood-brain barrier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  increased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metabolism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by neuronal cells in  response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pathological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condition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1439" indent="0">
                        <a:lnSpc>
                          <a:spcPct val="100000"/>
                        </a:lnSpc>
                        <a:buNone/>
                        <a:tabLst>
                          <a:tab pos="234315" algn="l"/>
                        </a:tabLst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Lactate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47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Measurement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lactate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may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be useful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investigation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inborn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errors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metabolisms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like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gluconeogenesis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pyruvate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dehydrogenase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complex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Disorders of Krebs cycle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ETC</a:t>
                      </a:r>
                    </a:p>
                    <a:p>
                      <a:pPr marL="219710" indent="-128270">
                        <a:lnSpc>
                          <a:spcPct val="100000"/>
                        </a:lnSpc>
                        <a:buChar char="•"/>
                        <a:tabLst>
                          <a:tab pos="22034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Also in children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neurological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diseases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38969"/>
              </p:ext>
            </p:extLst>
          </p:nvPr>
        </p:nvGraphicFramePr>
        <p:xfrm>
          <a:off x="650875" y="1219200"/>
          <a:ext cx="7766684" cy="4794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 marR="1162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Chemical 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Proteins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018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Most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frequently done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test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is protein  determination. Normal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has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very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low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amou</a:t>
                      </a:r>
                      <a:r>
                        <a:rPr lang="en-US"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t.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 algn="just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protein is less than </a:t>
                      </a:r>
                      <a:r>
                        <a:rPr sz="1800" u="sng" spc="-10" dirty="0">
                          <a:latin typeface="Arial"/>
                          <a:cs typeface="Arial"/>
                        </a:rPr>
                        <a:t>1%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plasma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1797685" algn="just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Usually 15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45 mg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dl  Elevated protein can be found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 algn="just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Froin’s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syndrome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complete spinal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block)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Cerebral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tumors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 algn="just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Meningitis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233679" algn="just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all diseases there is decreased clearance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normal protein, and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degeneration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neural  tissue.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 algn="just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Increased local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synthesis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Immunoglobulins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412115" algn="just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Increased capillary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permeability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due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blood  brain barrier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damage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80561"/>
              </p:ext>
            </p:extLst>
          </p:nvPr>
        </p:nvGraphicFramePr>
        <p:xfrm>
          <a:off x="650875" y="1219200"/>
          <a:ext cx="7766684" cy="4846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 marR="1162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Chemical 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IgG – albumin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index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001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IgG-albumin index can be used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distinguish diseases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affecting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13525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permeability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(meningitis,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cerebral infarctions,  tumors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the brain)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diseases resulting in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increased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immunoglobulin (usually IgG)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synthesis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(multiple sclerosis) and some  inflammatory diseases (idiopathic  polyneuropathies).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normal range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 this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index  has been proposed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0.34-0.58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diseases  associated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increased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IgG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production,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ratio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elevated,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whereas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affecting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permeability,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ratio is deceased because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increased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albumin concentration. Some  disorders can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affect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both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IgG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concentration  and blood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permeability.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89976"/>
              </p:ext>
            </p:extLst>
          </p:nvPr>
        </p:nvGraphicFramePr>
        <p:xfrm>
          <a:off x="650875" y="1219200"/>
          <a:ext cx="7766684" cy="5303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 marR="1162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Chemical 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Glucose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51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Glucose enters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by active transport across  blood brain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barrier.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glucose is little </a:t>
                      </a:r>
                      <a:r>
                        <a:rPr sz="1800" u="sng" spc="-1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than that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Plasma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is usually 60-70%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plasma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3384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Relative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comparison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has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be done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blood  glucose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140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Low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glucose can be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considerable  diagnostics value in determining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u="sng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causative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agents in meningitis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19710" indent="-128270">
                        <a:lnSpc>
                          <a:spcPct val="100000"/>
                        </a:lnSpc>
                        <a:buChar char="•"/>
                        <a:tabLst>
                          <a:tab pos="22034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An increased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WBCs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large percentage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neutrophils indicate bacterial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meningitis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534035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WBCs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count and later percentage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T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cells  indicate tubercular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meningitis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416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Low glucose values can be associated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glucose transport, utilization of  glucose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brain cells, bacteria and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leukocytes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CSF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719" y="1326641"/>
            <a:ext cx="7618095" cy="50107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46100" marR="5080" indent="-534035">
              <a:lnSpc>
                <a:spcPct val="90000"/>
              </a:lnSpc>
              <a:spcBef>
                <a:spcPts val="484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CSF is a </a:t>
            </a:r>
            <a:r>
              <a:rPr sz="3200" spc="-5" dirty="0">
                <a:latin typeface="Arial"/>
                <a:cs typeface="Arial"/>
              </a:rPr>
              <a:t>colorless, </a:t>
            </a:r>
            <a:r>
              <a:rPr sz="3200" dirty="0">
                <a:latin typeface="Arial"/>
                <a:cs typeface="Arial"/>
              </a:rPr>
              <a:t>clear </a:t>
            </a:r>
            <a:r>
              <a:rPr sz="3200" spc="-5" dirty="0">
                <a:latin typeface="Arial"/>
                <a:cs typeface="Arial"/>
              </a:rPr>
              <a:t>liquid </a:t>
            </a:r>
            <a:r>
              <a:rPr sz="3200" dirty="0">
                <a:latin typeface="Arial"/>
                <a:cs typeface="Arial"/>
              </a:rPr>
              <a:t>that </a:t>
            </a:r>
            <a:r>
              <a:rPr sz="3200" spc="-5" dirty="0">
                <a:latin typeface="Arial"/>
                <a:cs typeface="Arial"/>
              </a:rPr>
              <a:t>fills  </a:t>
            </a:r>
            <a:r>
              <a:rPr sz="3200" dirty="0">
                <a:latin typeface="Arial"/>
                <a:cs typeface="Arial"/>
              </a:rPr>
              <a:t>the ventricles (cavities) of the </a:t>
            </a:r>
            <a:r>
              <a:rPr sz="3200" spc="-5" dirty="0">
                <a:latin typeface="Arial"/>
                <a:cs typeface="Arial"/>
              </a:rPr>
              <a:t>brain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the spinal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cord.</a:t>
            </a:r>
            <a:endParaRPr sz="3200" dirty="0">
              <a:latin typeface="Arial"/>
              <a:cs typeface="Arial"/>
            </a:endParaRPr>
          </a:p>
          <a:p>
            <a:pPr marL="546100" marR="791210" indent="-534035">
              <a:lnSpc>
                <a:spcPts val="3460"/>
              </a:lnSpc>
              <a:spcBef>
                <a:spcPts val="815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Acts as </a:t>
            </a:r>
            <a:r>
              <a:rPr sz="3200" u="sng" spc="-5" dirty="0">
                <a:latin typeface="Arial"/>
                <a:cs typeface="Arial"/>
              </a:rPr>
              <a:t>lubricant</a:t>
            </a:r>
            <a:r>
              <a:rPr sz="3200" spc="-5" dirty="0">
                <a:latin typeface="Arial"/>
                <a:cs typeface="Arial"/>
              </a:rPr>
              <a:t> and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mechanical  barrier against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shock</a:t>
            </a:r>
          </a:p>
          <a:p>
            <a:pPr marL="546100" indent="-534035">
              <a:lnSpc>
                <a:spcPct val="100000"/>
              </a:lnSpc>
              <a:spcBef>
                <a:spcPts val="33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About 100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5" dirty="0">
                <a:latin typeface="Arial"/>
                <a:cs typeface="Arial"/>
              </a:rPr>
              <a:t>150 </a:t>
            </a:r>
            <a:r>
              <a:rPr sz="3200" spc="-10" dirty="0">
                <a:latin typeface="Arial"/>
                <a:cs typeface="Arial"/>
              </a:rPr>
              <a:t>ml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adults</a:t>
            </a:r>
            <a:endParaRPr sz="3200" dirty="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10 </a:t>
            </a:r>
            <a:r>
              <a:rPr sz="3200" dirty="0">
                <a:latin typeface="Arial"/>
                <a:cs typeface="Arial"/>
              </a:rPr>
              <a:t>– 60 ml in </a:t>
            </a:r>
            <a:r>
              <a:rPr sz="3200" spc="-5" dirty="0">
                <a:latin typeface="Arial"/>
                <a:cs typeface="Arial"/>
              </a:rPr>
              <a:t>infants 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children</a:t>
            </a:r>
            <a:endParaRPr sz="3200" dirty="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39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It is </a:t>
            </a:r>
            <a:r>
              <a:rPr sz="3200" spc="-5" dirty="0">
                <a:latin typeface="Arial"/>
                <a:cs typeface="Arial"/>
              </a:rPr>
              <a:t>mainly </a:t>
            </a:r>
            <a:r>
              <a:rPr sz="3200" u="sng" spc="-5" dirty="0">
                <a:latin typeface="Arial"/>
                <a:cs typeface="Arial"/>
              </a:rPr>
              <a:t>99%</a:t>
            </a:r>
            <a:r>
              <a:rPr sz="3200" u="sng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water</a:t>
            </a:r>
            <a:endParaRPr sz="3200" dirty="0">
              <a:latin typeface="Arial"/>
              <a:cs typeface="Arial"/>
            </a:endParaRPr>
          </a:p>
          <a:p>
            <a:pPr marL="546100" marR="51435" indent="-534035">
              <a:lnSpc>
                <a:spcPts val="3460"/>
              </a:lnSpc>
              <a:spcBef>
                <a:spcPts val="815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has </a:t>
            </a:r>
            <a:r>
              <a:rPr sz="3200" u="sng" spc="-5" dirty="0">
                <a:latin typeface="Arial"/>
                <a:cs typeface="Arial"/>
              </a:rPr>
              <a:t>low</a:t>
            </a:r>
            <a:r>
              <a:rPr sz="3200" spc="-5" dirty="0">
                <a:latin typeface="Arial"/>
                <a:cs typeface="Arial"/>
              </a:rPr>
              <a:t> amounts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protein and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lipids  compared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blood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512" y="1058798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136" y="22987"/>
                </a:moveTo>
                <a:lnTo>
                  <a:pt x="0" y="22987"/>
                </a:lnTo>
                <a:lnTo>
                  <a:pt x="0" y="57150"/>
                </a:lnTo>
                <a:lnTo>
                  <a:pt x="7696136" y="57150"/>
                </a:lnTo>
                <a:lnTo>
                  <a:pt x="7696136" y="22987"/>
                </a:lnTo>
                <a:close/>
              </a:path>
              <a:path w="7696200" h="57150">
                <a:moveTo>
                  <a:pt x="7696136" y="0"/>
                </a:moveTo>
                <a:lnTo>
                  <a:pt x="0" y="0"/>
                </a:lnTo>
                <a:lnTo>
                  <a:pt x="0" y="11557"/>
                </a:lnTo>
                <a:lnTo>
                  <a:pt x="7696136" y="11557"/>
                </a:lnTo>
                <a:lnTo>
                  <a:pt x="7696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sz="4400" u="dbl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</a:t>
            </a:r>
            <a:r>
              <a:rPr sz="4400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CS</a:t>
            </a:r>
            <a:r>
              <a:rPr sz="4400" dirty="0">
                <a:latin typeface="Arial"/>
                <a:cs typeface="Arial"/>
              </a:rPr>
              <a:t>F</a:t>
            </a:r>
            <a:r>
              <a:rPr sz="4400" spc="-9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analysis	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0875" y="1219200"/>
            <a:ext cx="7778750" cy="396240"/>
            <a:chOff x="650875" y="1219200"/>
            <a:chExt cx="7778750" cy="396240"/>
          </a:xfrm>
        </p:grpSpPr>
        <p:sp>
          <p:nvSpPr>
            <p:cNvPr id="4" name="object 4"/>
            <p:cNvSpPr/>
            <p:nvPr/>
          </p:nvSpPr>
          <p:spPr>
            <a:xfrm>
              <a:off x="657225" y="1225550"/>
              <a:ext cx="7766050" cy="370840"/>
            </a:xfrm>
            <a:custGeom>
              <a:avLst/>
              <a:gdLst/>
              <a:ahLst/>
              <a:cxnLst/>
              <a:rect l="l" t="t" r="r" b="b"/>
              <a:pathLst>
                <a:path w="7766050" h="370840">
                  <a:moveTo>
                    <a:pt x="7765923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7765923" y="370839"/>
                  </a:lnTo>
                  <a:lnTo>
                    <a:pt x="776592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7225" y="1219200"/>
              <a:ext cx="7766050" cy="396240"/>
            </a:xfrm>
            <a:custGeom>
              <a:avLst/>
              <a:gdLst/>
              <a:ahLst/>
              <a:cxnLst/>
              <a:rect l="l" t="t" r="r" b="b"/>
              <a:pathLst>
                <a:path w="7766050" h="396240">
                  <a:moveTo>
                    <a:pt x="0" y="0"/>
                  </a:moveTo>
                  <a:lnTo>
                    <a:pt x="0" y="396239"/>
                  </a:lnTo>
                </a:path>
                <a:path w="7766050" h="396240">
                  <a:moveTo>
                    <a:pt x="7765923" y="0"/>
                  </a:moveTo>
                  <a:lnTo>
                    <a:pt x="7765923" y="39623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0875" y="1219200"/>
              <a:ext cx="7778750" cy="12700"/>
            </a:xfrm>
            <a:custGeom>
              <a:avLst/>
              <a:gdLst/>
              <a:ahLst/>
              <a:cxnLst/>
              <a:rect l="l" t="t" r="r" b="b"/>
              <a:pathLst>
                <a:path w="7778750" h="12700">
                  <a:moveTo>
                    <a:pt x="0" y="12700"/>
                  </a:moveTo>
                  <a:lnTo>
                    <a:pt x="7778623" y="12700"/>
                  </a:lnTo>
                  <a:lnTo>
                    <a:pt x="7778623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0875" y="1596390"/>
              <a:ext cx="7778750" cy="0"/>
            </a:xfrm>
            <a:custGeom>
              <a:avLst/>
              <a:gdLst/>
              <a:ahLst/>
              <a:cxnLst/>
              <a:rect l="l" t="t" r="r" b="b"/>
              <a:pathLst>
                <a:path w="7778750">
                  <a:moveTo>
                    <a:pt x="0" y="0"/>
                  </a:moveTo>
                  <a:lnTo>
                    <a:pt x="777862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3575" y="1252854"/>
            <a:ext cx="7753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Chemical examination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summary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87" y="2114550"/>
            <a:ext cx="9129649" cy="293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sp>
        <p:nvSpPr>
          <p:cNvPr id="3" name="object 3"/>
          <p:cNvSpPr/>
          <p:nvPr/>
        </p:nvSpPr>
        <p:spPr>
          <a:xfrm>
            <a:off x="286254" y="1868011"/>
            <a:ext cx="8758864" cy="356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CSF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719" y="1164183"/>
            <a:ext cx="7549515" cy="54060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46100" indent="-534035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546735" algn="l"/>
              </a:tabLst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Formations</a:t>
            </a:r>
            <a:endParaRPr sz="3200" dirty="0">
              <a:latin typeface="Arial"/>
              <a:cs typeface="Arial"/>
            </a:endParaRPr>
          </a:p>
          <a:p>
            <a:pPr marL="546100" marR="46355" indent="-534035" algn="just">
              <a:lnSpc>
                <a:spcPts val="3460"/>
              </a:lnSpc>
              <a:spcBef>
                <a:spcPts val="820"/>
              </a:spcBef>
              <a:buClr>
                <a:srgbClr val="FF0000"/>
              </a:buClr>
              <a:buChar char="•"/>
              <a:tabLst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Basically CSF is a </a:t>
            </a:r>
            <a:r>
              <a:rPr sz="3200" spc="-5" dirty="0">
                <a:latin typeface="Arial"/>
                <a:cs typeface="Arial"/>
              </a:rPr>
              <a:t>secretion product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ultra </a:t>
            </a:r>
            <a:r>
              <a:rPr sz="3200" u="sng" spc="-5" dirty="0">
                <a:latin typeface="Arial"/>
                <a:cs typeface="Arial"/>
              </a:rPr>
              <a:t>filtration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blood</a:t>
            </a:r>
            <a:endParaRPr sz="3200" dirty="0">
              <a:latin typeface="Arial"/>
              <a:cs typeface="Arial"/>
            </a:endParaRPr>
          </a:p>
          <a:p>
            <a:pPr marL="546100" marR="48260" indent="-534035" algn="just">
              <a:lnSpc>
                <a:spcPct val="90000"/>
              </a:lnSpc>
              <a:spcBef>
                <a:spcPts val="710"/>
              </a:spcBef>
              <a:buClr>
                <a:srgbClr val="FF0000"/>
              </a:buClr>
              <a:buChar char="•"/>
              <a:tabLst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Its </a:t>
            </a:r>
            <a:r>
              <a:rPr sz="3200" spc="-5" dirty="0">
                <a:latin typeface="Arial"/>
                <a:cs typeface="Arial"/>
              </a:rPr>
              <a:t>composition </a:t>
            </a:r>
            <a:r>
              <a:rPr sz="3200" dirty="0">
                <a:latin typeface="Arial"/>
                <a:cs typeface="Arial"/>
              </a:rPr>
              <a:t>is the result of </a:t>
            </a:r>
            <a:r>
              <a:rPr sz="3200" spc="-5" dirty="0">
                <a:latin typeface="Arial"/>
                <a:cs typeface="Arial"/>
              </a:rPr>
              <a:t>material  </a:t>
            </a:r>
            <a:r>
              <a:rPr sz="3200" u="sng" dirty="0">
                <a:latin typeface="Arial"/>
                <a:cs typeface="Arial"/>
              </a:rPr>
              <a:t>exchange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between blood and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adjacent  brain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tissue</a:t>
            </a:r>
          </a:p>
          <a:p>
            <a:pPr marL="546100" marR="5080" indent="-534035">
              <a:lnSpc>
                <a:spcPct val="90000"/>
              </a:lnSpc>
              <a:spcBef>
                <a:spcPts val="77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Circulates </a:t>
            </a:r>
            <a:r>
              <a:rPr sz="3200" spc="-5" dirty="0">
                <a:latin typeface="Arial"/>
                <a:cs typeface="Arial"/>
              </a:rPr>
              <a:t>through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foramen </a:t>
            </a:r>
            <a:r>
              <a:rPr sz="3200" dirty="0">
                <a:latin typeface="Arial"/>
                <a:cs typeface="Arial"/>
              </a:rPr>
              <a:t>of  Monro from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two </a:t>
            </a:r>
            <a:r>
              <a:rPr sz="3200" spc="-5" dirty="0">
                <a:latin typeface="Arial"/>
                <a:cs typeface="Arial"/>
              </a:rPr>
              <a:t>lateral ventricles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 the </a:t>
            </a:r>
            <a:r>
              <a:rPr sz="3200" spc="-5" dirty="0">
                <a:latin typeface="Arial"/>
                <a:cs typeface="Arial"/>
              </a:rPr>
              <a:t>third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ventricle.</a:t>
            </a:r>
          </a:p>
          <a:p>
            <a:pPr marL="546100" marR="814705" indent="-534035">
              <a:lnSpc>
                <a:spcPts val="3460"/>
              </a:lnSpc>
              <a:spcBef>
                <a:spcPts val="815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Some </a:t>
            </a:r>
            <a:r>
              <a:rPr sz="3200" dirty="0">
                <a:latin typeface="Arial"/>
                <a:cs typeface="Arial"/>
              </a:rPr>
              <a:t>of the CSF travels </a:t>
            </a:r>
            <a:r>
              <a:rPr sz="3200" spc="-5" dirty="0">
                <a:latin typeface="Arial"/>
                <a:cs typeface="Arial"/>
              </a:rPr>
              <a:t>down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 central </a:t>
            </a:r>
            <a:r>
              <a:rPr sz="3200" spc="-5" dirty="0">
                <a:latin typeface="Arial"/>
                <a:cs typeface="Arial"/>
              </a:rPr>
              <a:t>canal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spinal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cord.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512" y="1058798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136" y="22987"/>
                </a:moveTo>
                <a:lnTo>
                  <a:pt x="0" y="22987"/>
                </a:lnTo>
                <a:lnTo>
                  <a:pt x="0" y="57150"/>
                </a:lnTo>
                <a:lnTo>
                  <a:pt x="7696136" y="57150"/>
                </a:lnTo>
                <a:lnTo>
                  <a:pt x="7696136" y="22987"/>
                </a:lnTo>
                <a:close/>
              </a:path>
              <a:path w="7696200" h="57150">
                <a:moveTo>
                  <a:pt x="7696136" y="0"/>
                </a:moveTo>
                <a:lnTo>
                  <a:pt x="0" y="0"/>
                </a:lnTo>
                <a:lnTo>
                  <a:pt x="0" y="11557"/>
                </a:lnTo>
                <a:lnTo>
                  <a:pt x="7696136" y="11557"/>
                </a:lnTo>
                <a:lnTo>
                  <a:pt x="7696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719" y="208229"/>
            <a:ext cx="4318000" cy="1518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CSF</a:t>
            </a:r>
            <a:endParaRPr sz="440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2625"/>
              </a:spcBef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Circulation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1512" y="1058798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136" y="22987"/>
                </a:moveTo>
                <a:lnTo>
                  <a:pt x="0" y="22987"/>
                </a:lnTo>
                <a:lnTo>
                  <a:pt x="0" y="57150"/>
                </a:lnTo>
                <a:lnTo>
                  <a:pt x="7696136" y="57150"/>
                </a:lnTo>
                <a:lnTo>
                  <a:pt x="7696136" y="22987"/>
                </a:lnTo>
                <a:close/>
              </a:path>
              <a:path w="7696200" h="57150">
                <a:moveTo>
                  <a:pt x="7696136" y="0"/>
                </a:moveTo>
                <a:lnTo>
                  <a:pt x="0" y="0"/>
                </a:lnTo>
                <a:lnTo>
                  <a:pt x="0" y="11557"/>
                </a:lnTo>
                <a:lnTo>
                  <a:pt x="7696136" y="11557"/>
                </a:lnTo>
                <a:lnTo>
                  <a:pt x="7696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9451" y="1939543"/>
            <a:ext cx="5512878" cy="4312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CSF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719" y="1178204"/>
            <a:ext cx="7284720" cy="50615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46100" indent="-534035" algn="just">
              <a:lnSpc>
                <a:spcPct val="100000"/>
              </a:lnSpc>
              <a:spcBef>
                <a:spcPts val="434"/>
              </a:spcBef>
              <a:buChar char="•"/>
              <a:tabLst>
                <a:tab pos="545465" algn="l"/>
                <a:tab pos="546735" algn="l"/>
              </a:tabLst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Functions</a:t>
            </a:r>
            <a:endParaRPr sz="2800" dirty="0">
              <a:latin typeface="Arial"/>
              <a:cs typeface="Arial"/>
            </a:endParaRPr>
          </a:p>
          <a:p>
            <a:pPr marL="546100" marR="149225" indent="-534035" algn="just">
              <a:lnSpc>
                <a:spcPts val="3030"/>
              </a:lnSpc>
              <a:spcBef>
                <a:spcPts val="71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central </a:t>
            </a:r>
            <a:r>
              <a:rPr sz="2800" spc="-5" dirty="0">
                <a:latin typeface="Arial"/>
                <a:cs typeface="Arial"/>
              </a:rPr>
              <a:t>nervous system </a:t>
            </a:r>
            <a:r>
              <a:rPr sz="2800" spc="-10" dirty="0">
                <a:latin typeface="Arial"/>
                <a:cs typeface="Arial"/>
              </a:rPr>
              <a:t>(CNS) </a:t>
            </a:r>
            <a:r>
              <a:rPr sz="2800" spc="-5" dirty="0">
                <a:latin typeface="Arial"/>
                <a:cs typeface="Arial"/>
              </a:rPr>
              <a:t>: Brain  and </a:t>
            </a:r>
            <a:r>
              <a:rPr sz="2800" dirty="0">
                <a:latin typeface="Arial"/>
                <a:cs typeface="Arial"/>
              </a:rPr>
              <a:t>spinal cord are floating </a:t>
            </a:r>
            <a:r>
              <a:rPr sz="2800" spc="-5" dirty="0">
                <a:latin typeface="Arial"/>
                <a:cs typeface="Arial"/>
              </a:rPr>
              <a:t>by the  </a:t>
            </a:r>
            <a:r>
              <a:rPr sz="2800" dirty="0">
                <a:latin typeface="Arial"/>
                <a:cs typeface="Arial"/>
              </a:rPr>
              <a:t>cerebrospinal fluid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medium.</a:t>
            </a:r>
            <a:endParaRPr sz="2800" dirty="0">
              <a:latin typeface="Arial"/>
              <a:cs typeface="Arial"/>
            </a:endParaRPr>
          </a:p>
          <a:p>
            <a:pPr marL="546100" marR="399415" indent="-534035" algn="just">
              <a:lnSpc>
                <a:spcPct val="90000"/>
              </a:lnSpc>
              <a:spcBef>
                <a:spcPts val="62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This provides CNS with </a:t>
            </a:r>
            <a:r>
              <a:rPr sz="2800" u="sng" dirty="0">
                <a:latin typeface="Arial"/>
                <a:cs typeface="Arial"/>
              </a:rPr>
              <a:t>support </a:t>
            </a:r>
            <a:r>
              <a:rPr sz="2800" spc="-5" dirty="0">
                <a:latin typeface="Arial"/>
                <a:cs typeface="Arial"/>
              </a:rPr>
              <a:t>and  </a:t>
            </a:r>
            <a:r>
              <a:rPr sz="2800" u="sng" dirty="0">
                <a:latin typeface="Arial"/>
                <a:cs typeface="Arial"/>
              </a:rPr>
              <a:t>protection</a:t>
            </a:r>
            <a:r>
              <a:rPr sz="2800" dirty="0">
                <a:latin typeface="Arial"/>
                <a:cs typeface="Arial"/>
              </a:rPr>
              <a:t> against </a:t>
            </a:r>
            <a:r>
              <a:rPr sz="2800" spc="-5" dirty="0">
                <a:latin typeface="Arial"/>
                <a:cs typeface="Arial"/>
              </a:rPr>
              <a:t>rapid movements and  trauma by acting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cushion</a:t>
            </a:r>
            <a:endParaRPr sz="2800" dirty="0">
              <a:latin typeface="Arial"/>
              <a:cs typeface="Arial"/>
            </a:endParaRPr>
          </a:p>
          <a:p>
            <a:pPr marL="546100" marR="5080" indent="-534035" algn="just">
              <a:lnSpc>
                <a:spcPts val="3020"/>
              </a:lnSpc>
              <a:spcBef>
                <a:spcPts val="72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CSF </a:t>
            </a:r>
            <a:r>
              <a:rPr sz="2800" dirty="0">
                <a:latin typeface="Arial"/>
                <a:cs typeface="Arial"/>
              </a:rPr>
              <a:t>provides </a:t>
            </a:r>
            <a:r>
              <a:rPr sz="2800" u="sng" dirty="0">
                <a:latin typeface="Arial"/>
                <a:cs typeface="Arial"/>
              </a:rPr>
              <a:t>nutrition</a:t>
            </a:r>
            <a:r>
              <a:rPr sz="2800" dirty="0">
                <a:latin typeface="Arial"/>
                <a:cs typeface="Arial"/>
              </a:rPr>
              <a:t> for both </a:t>
            </a:r>
            <a:r>
              <a:rPr sz="2800" spc="-5" dirty="0">
                <a:latin typeface="Arial"/>
                <a:cs typeface="Arial"/>
              </a:rPr>
              <a:t>neuron and  glial </a:t>
            </a:r>
            <a:r>
              <a:rPr sz="2800" dirty="0">
                <a:latin typeface="Arial"/>
                <a:cs typeface="Arial"/>
              </a:rPr>
              <a:t>cells</a:t>
            </a:r>
          </a:p>
          <a:p>
            <a:pPr marL="546100" marR="723265" indent="-534035" algn="just">
              <a:lnSpc>
                <a:spcPts val="3020"/>
              </a:lnSpc>
              <a:spcBef>
                <a:spcPts val="680"/>
              </a:spcBef>
              <a:buClr>
                <a:srgbClr val="FF0000"/>
              </a:buClr>
              <a:buChar char="•"/>
              <a:tabLst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CSF functions as lymphatic system by  </a:t>
            </a:r>
            <a:r>
              <a:rPr sz="2800" dirty="0">
                <a:latin typeface="Arial"/>
                <a:cs typeface="Arial"/>
              </a:rPr>
              <a:t>providing </a:t>
            </a:r>
            <a:r>
              <a:rPr sz="2800" spc="-5" dirty="0">
                <a:latin typeface="Arial"/>
                <a:cs typeface="Arial"/>
              </a:rPr>
              <a:t>medium for </a:t>
            </a:r>
            <a:r>
              <a:rPr sz="2800" u="sng" dirty="0">
                <a:latin typeface="Arial"/>
                <a:cs typeface="Arial"/>
              </a:rPr>
              <a:t>removing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waste  products of metabolism of CNS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cells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512" y="1058798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136" y="22987"/>
                </a:moveTo>
                <a:lnTo>
                  <a:pt x="0" y="22987"/>
                </a:lnTo>
                <a:lnTo>
                  <a:pt x="0" y="57150"/>
                </a:lnTo>
                <a:lnTo>
                  <a:pt x="7696136" y="57150"/>
                </a:lnTo>
                <a:lnTo>
                  <a:pt x="7696136" y="22987"/>
                </a:lnTo>
                <a:close/>
              </a:path>
              <a:path w="7696200" h="57150">
                <a:moveTo>
                  <a:pt x="7696136" y="0"/>
                </a:moveTo>
                <a:lnTo>
                  <a:pt x="0" y="0"/>
                </a:lnTo>
                <a:lnTo>
                  <a:pt x="0" y="11557"/>
                </a:lnTo>
                <a:lnTo>
                  <a:pt x="7696136" y="11557"/>
                </a:lnTo>
                <a:lnTo>
                  <a:pt x="7696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CSF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719" y="1140908"/>
            <a:ext cx="7782559" cy="428117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546100" indent="-534035" algn="just">
              <a:lnSpc>
                <a:spcPct val="100000"/>
              </a:lnSpc>
              <a:spcBef>
                <a:spcPts val="515"/>
              </a:spcBef>
              <a:buChar char="•"/>
              <a:tabLst>
                <a:tab pos="546735" algn="l"/>
              </a:tabLst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Functions</a:t>
            </a:r>
            <a:endParaRPr sz="3200" dirty="0">
              <a:latin typeface="Arial"/>
              <a:cs typeface="Arial"/>
            </a:endParaRPr>
          </a:p>
          <a:p>
            <a:pPr marL="546100" marR="720090" indent="-534035" algn="just">
              <a:lnSpc>
                <a:spcPts val="3020"/>
              </a:lnSpc>
              <a:spcBef>
                <a:spcPts val="735"/>
              </a:spcBef>
              <a:buClr>
                <a:srgbClr val="FF0000"/>
              </a:buClr>
              <a:buChar char="•"/>
              <a:tabLst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CSF plays role in </a:t>
            </a:r>
            <a:r>
              <a:rPr sz="2800" dirty="0">
                <a:latin typeface="Arial"/>
                <a:cs typeface="Arial"/>
              </a:rPr>
              <a:t>maintaining </a:t>
            </a:r>
            <a:r>
              <a:rPr sz="2800" spc="-5" dirty="0">
                <a:latin typeface="Arial"/>
                <a:cs typeface="Arial"/>
              </a:rPr>
              <a:t>the  micoenvironment like </a:t>
            </a:r>
            <a:r>
              <a:rPr sz="2800" dirty="0">
                <a:latin typeface="Arial"/>
                <a:cs typeface="Arial"/>
              </a:rPr>
              <a:t>ionic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concentration</a:t>
            </a:r>
          </a:p>
          <a:p>
            <a:pPr marL="546100" marR="210185" indent="-534035" algn="just">
              <a:lnSpc>
                <a:spcPct val="90000"/>
              </a:lnSpc>
              <a:spcBef>
                <a:spcPts val="635"/>
              </a:spcBef>
              <a:buClr>
                <a:srgbClr val="FF0000"/>
              </a:buClr>
              <a:buChar char="•"/>
              <a:tabLst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Might serve as </a:t>
            </a:r>
            <a:r>
              <a:rPr sz="2800" u="sng" dirty="0">
                <a:latin typeface="Arial"/>
                <a:cs typeface="Arial"/>
              </a:rPr>
              <a:t>transport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system of biological  active </a:t>
            </a:r>
            <a:r>
              <a:rPr sz="2800" dirty="0">
                <a:latin typeface="Arial"/>
                <a:cs typeface="Arial"/>
              </a:rPr>
              <a:t>substances </a:t>
            </a:r>
            <a:r>
              <a:rPr sz="2800" spc="-5" dirty="0">
                <a:latin typeface="Arial"/>
                <a:cs typeface="Arial"/>
              </a:rPr>
              <a:t>like </a:t>
            </a:r>
            <a:r>
              <a:rPr sz="2800" dirty="0">
                <a:latin typeface="Arial"/>
                <a:cs typeface="Arial"/>
              </a:rPr>
              <a:t>co-factors, </a:t>
            </a:r>
            <a:r>
              <a:rPr sz="2800" spc="-5" dirty="0">
                <a:latin typeface="Arial"/>
                <a:cs typeface="Arial"/>
              </a:rPr>
              <a:t>hormones,  </a:t>
            </a:r>
            <a:r>
              <a:rPr sz="2800" dirty="0">
                <a:latin typeface="Arial"/>
                <a:cs typeface="Arial"/>
              </a:rPr>
              <a:t>neurotransmitters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several</a:t>
            </a:r>
            <a:r>
              <a:rPr sz="2800" spc="-5" dirty="0">
                <a:latin typeface="Arial"/>
                <a:cs typeface="Arial"/>
              </a:rPr>
              <a:t> metabolites</a:t>
            </a:r>
            <a:endParaRPr sz="2800" dirty="0">
              <a:latin typeface="Arial"/>
              <a:cs typeface="Arial"/>
            </a:endParaRPr>
          </a:p>
          <a:p>
            <a:pPr marL="546100" marR="5080" indent="-534035" algn="just">
              <a:lnSpc>
                <a:spcPct val="90000"/>
              </a:lnSpc>
              <a:spcBef>
                <a:spcPts val="67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As CSF and </a:t>
            </a:r>
            <a:r>
              <a:rPr sz="2800" dirty="0">
                <a:latin typeface="Arial"/>
                <a:cs typeface="Arial"/>
              </a:rPr>
              <a:t>extracellular space </a:t>
            </a:r>
            <a:r>
              <a:rPr sz="2800" spc="-5" dirty="0">
                <a:latin typeface="Arial"/>
                <a:cs typeface="Arial"/>
              </a:rPr>
              <a:t>of brain </a:t>
            </a:r>
            <a:r>
              <a:rPr sz="2800" dirty="0">
                <a:latin typeface="Arial"/>
                <a:cs typeface="Arial"/>
              </a:rPr>
              <a:t>are 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spc="-20" dirty="0">
                <a:latin typeface="Arial"/>
                <a:cs typeface="Arial"/>
              </a:rPr>
              <a:t>continuity, </a:t>
            </a:r>
            <a:r>
              <a:rPr sz="2800" dirty="0">
                <a:latin typeface="Arial"/>
                <a:cs typeface="Arial"/>
              </a:rPr>
              <a:t>analysis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0" dirty="0">
                <a:latin typeface="Arial"/>
                <a:cs typeface="Arial"/>
              </a:rPr>
              <a:t>CSF </a:t>
            </a:r>
            <a:r>
              <a:rPr sz="2800" dirty="0">
                <a:latin typeface="Arial"/>
                <a:cs typeface="Arial"/>
              </a:rPr>
              <a:t>provides  </a:t>
            </a:r>
            <a:r>
              <a:rPr sz="2800" u="sng" spc="-5" dirty="0">
                <a:latin typeface="Arial"/>
                <a:cs typeface="Arial"/>
              </a:rPr>
              <a:t>information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about the </a:t>
            </a:r>
            <a:r>
              <a:rPr sz="2800" spc="-5" dirty="0">
                <a:latin typeface="Arial"/>
                <a:cs typeface="Arial"/>
              </a:rPr>
              <a:t>normal and </a:t>
            </a:r>
            <a:r>
              <a:rPr sz="2800" dirty="0">
                <a:latin typeface="Arial"/>
                <a:cs typeface="Arial"/>
              </a:rPr>
              <a:t>pathological  </a:t>
            </a:r>
            <a:r>
              <a:rPr sz="2800" spc="-5" dirty="0">
                <a:latin typeface="Arial"/>
                <a:cs typeface="Arial"/>
              </a:rPr>
              <a:t>state of CNS </a:t>
            </a:r>
            <a:r>
              <a:rPr sz="2800" dirty="0">
                <a:latin typeface="Arial"/>
                <a:cs typeface="Arial"/>
              </a:rPr>
              <a:t>function</a:t>
            </a:r>
          </a:p>
        </p:txBody>
      </p:sp>
      <p:sp>
        <p:nvSpPr>
          <p:cNvPr id="4" name="object 4"/>
          <p:cNvSpPr/>
          <p:nvPr/>
        </p:nvSpPr>
        <p:spPr>
          <a:xfrm>
            <a:off x="671512" y="1058798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136" y="22987"/>
                </a:moveTo>
                <a:lnTo>
                  <a:pt x="0" y="22987"/>
                </a:lnTo>
                <a:lnTo>
                  <a:pt x="0" y="57150"/>
                </a:lnTo>
                <a:lnTo>
                  <a:pt x="7696136" y="57150"/>
                </a:lnTo>
                <a:lnTo>
                  <a:pt x="7696136" y="22987"/>
                </a:lnTo>
                <a:close/>
              </a:path>
              <a:path w="7696200" h="57150">
                <a:moveTo>
                  <a:pt x="7696136" y="0"/>
                </a:moveTo>
                <a:lnTo>
                  <a:pt x="0" y="0"/>
                </a:lnTo>
                <a:lnTo>
                  <a:pt x="0" y="11557"/>
                </a:lnTo>
                <a:lnTo>
                  <a:pt x="7696136" y="11557"/>
                </a:lnTo>
                <a:lnTo>
                  <a:pt x="7696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44690" y="1374457"/>
            <a:ext cx="7571899" cy="3334"/>
          </a:xfrm>
          <a:custGeom>
            <a:avLst/>
            <a:gdLst/>
            <a:ahLst/>
            <a:cxnLst/>
            <a:rect l="l" t="t" r="r" b="b"/>
            <a:pathLst>
              <a:path w="10095865" h="4445">
                <a:moveTo>
                  <a:pt x="0" y="4190"/>
                </a:moveTo>
                <a:lnTo>
                  <a:pt x="10095357" y="0"/>
                </a:lnTo>
              </a:path>
            </a:pathLst>
          </a:custGeom>
          <a:ln w="50292">
            <a:solidFill>
              <a:srgbClr val="826176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1892" y="911256"/>
            <a:ext cx="2086928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/>
              <a:t>CSF</a:t>
            </a:r>
            <a:r>
              <a:rPr spc="-45" dirty="0"/>
              <a:t> </a:t>
            </a:r>
            <a:r>
              <a:rPr spc="-4" dirty="0"/>
              <a:t>examination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103" y="4627435"/>
            <a:ext cx="1827848" cy="817371"/>
          </a:xfrm>
          <a:prstGeom prst="rect">
            <a:avLst/>
          </a:prstGeom>
          <a:solidFill>
            <a:srgbClr val="D26E68"/>
          </a:solidFill>
          <a:ln w="25907">
            <a:solidFill>
              <a:srgbClr val="FFFFFF"/>
            </a:solidFill>
          </a:ln>
        </p:spPr>
        <p:txBody>
          <a:bodyPr vert="horz" wrap="square" lIns="0" tIns="4286" rIns="0" bIns="0" rtlCol="0">
            <a:spAutoFit/>
          </a:bodyPr>
          <a:lstStyle/>
          <a:p>
            <a:pPr defTabSz="685800">
              <a:spcBef>
                <a:spcPts val="34"/>
              </a:spcBef>
            </a:pP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2888" marR="238125" indent="206693" defTabSz="685800">
              <a:lnSpc>
                <a:spcPts val="2025"/>
              </a:lnSpc>
              <a:spcBef>
                <a:spcPts val="4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Physical  e</a:t>
            </a:r>
            <a:r>
              <a:rPr sz="1950" spc="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spc="8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950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1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7497" y="4627435"/>
            <a:ext cx="1827848" cy="817371"/>
          </a:xfrm>
          <a:prstGeom prst="rect">
            <a:avLst/>
          </a:prstGeom>
          <a:solidFill>
            <a:srgbClr val="6FBC60"/>
          </a:solidFill>
          <a:ln w="25907">
            <a:solidFill>
              <a:srgbClr val="FFFFFF"/>
            </a:solidFill>
          </a:ln>
        </p:spPr>
        <p:txBody>
          <a:bodyPr vert="horz" wrap="square" lIns="0" tIns="4286" rIns="0" bIns="0" rtlCol="0">
            <a:spAutoFit/>
          </a:bodyPr>
          <a:lstStyle/>
          <a:p>
            <a:pPr defTabSz="685800">
              <a:spcBef>
                <a:spcPts val="34"/>
              </a:spcBef>
            </a:pP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3840" marR="239078" indent="151924" defTabSz="685800">
              <a:lnSpc>
                <a:spcPts val="2025"/>
              </a:lnSpc>
              <a:spcBef>
                <a:spcPts val="4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Chemical  e</a:t>
            </a:r>
            <a:r>
              <a:rPr sz="1950" spc="4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ami</a:t>
            </a:r>
            <a:r>
              <a:rPr sz="195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ation</a:t>
            </a:r>
            <a:endParaRPr sz="1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6891" y="4627435"/>
            <a:ext cx="1827848" cy="817371"/>
          </a:xfrm>
          <a:prstGeom prst="rect">
            <a:avLst/>
          </a:prstGeom>
          <a:solidFill>
            <a:srgbClr val="5E79A2"/>
          </a:solidFill>
          <a:ln w="25907">
            <a:solidFill>
              <a:srgbClr val="FFFFFF"/>
            </a:solidFill>
          </a:ln>
        </p:spPr>
        <p:txBody>
          <a:bodyPr vert="horz" wrap="square" lIns="0" tIns="4286" rIns="0" bIns="0" rtlCol="0">
            <a:spAutoFit/>
          </a:bodyPr>
          <a:lstStyle/>
          <a:p>
            <a:pPr defTabSz="685800">
              <a:spcBef>
                <a:spcPts val="34"/>
              </a:spcBef>
            </a:pP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3840" marR="239078" indent="13335" defTabSz="685800">
              <a:lnSpc>
                <a:spcPts val="2025"/>
              </a:lnSpc>
              <a:spcBef>
                <a:spcPts val="4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Microscopic  e</a:t>
            </a:r>
            <a:r>
              <a:rPr sz="1950" spc="4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ami</a:t>
            </a:r>
            <a:r>
              <a:rPr sz="195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ation</a:t>
            </a:r>
            <a:endParaRPr sz="1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6285" y="4627436"/>
            <a:ext cx="1827848" cy="817371"/>
          </a:xfrm>
          <a:prstGeom prst="rect">
            <a:avLst/>
          </a:prstGeom>
          <a:solidFill>
            <a:srgbClr val="826176"/>
          </a:solidFill>
          <a:ln w="25907">
            <a:solidFill>
              <a:srgbClr val="FFFFFF"/>
            </a:solidFill>
          </a:ln>
        </p:spPr>
        <p:txBody>
          <a:bodyPr vert="horz" wrap="square" lIns="0" tIns="4286" rIns="0" bIns="0" rtlCol="0">
            <a:spAutoFit/>
          </a:bodyPr>
          <a:lstStyle/>
          <a:p>
            <a:pPr defTabSz="685800">
              <a:spcBef>
                <a:spcPts val="34"/>
              </a:spcBef>
            </a:pP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13899" marR="87154" indent="-621030" defTabSz="685800">
              <a:lnSpc>
                <a:spcPts val="2025"/>
              </a:lnSpc>
              <a:spcBef>
                <a:spcPts val="4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Micr</a:t>
            </a:r>
            <a:r>
              <a:rPr sz="1950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biol</a:t>
            </a:r>
            <a:r>
              <a:rPr sz="1950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gical  test</a:t>
            </a:r>
            <a:endParaRPr sz="1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0225" y="4126802"/>
            <a:ext cx="5149691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b="1" dirty="0">
                <a:solidFill>
                  <a:srgbClr val="351C75"/>
                </a:solidFill>
                <a:latin typeface="Arial"/>
                <a:cs typeface="Arial"/>
              </a:rPr>
              <a:t>The following examinations performed for CNS</a:t>
            </a:r>
            <a:r>
              <a:rPr sz="1500" b="1" spc="-124" dirty="0">
                <a:solidFill>
                  <a:srgbClr val="351C7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351C75"/>
                </a:solidFill>
                <a:latin typeface="Arial"/>
                <a:cs typeface="Arial"/>
              </a:rPr>
              <a:t>samples: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22987" y="1520142"/>
            <a:ext cx="6527483" cy="1251109"/>
            <a:chOff x="1897316" y="883856"/>
            <a:chExt cx="8703310" cy="1668145"/>
          </a:xfrm>
        </p:grpSpPr>
        <p:sp>
          <p:nvSpPr>
            <p:cNvPr id="11" name="object 11"/>
            <p:cNvSpPr/>
            <p:nvPr/>
          </p:nvSpPr>
          <p:spPr>
            <a:xfrm>
              <a:off x="1910334" y="2023110"/>
              <a:ext cx="8677275" cy="515620"/>
            </a:xfrm>
            <a:custGeom>
              <a:avLst/>
              <a:gdLst/>
              <a:ahLst/>
              <a:cxnLst/>
              <a:rect l="l" t="t" r="r" b="b"/>
              <a:pathLst>
                <a:path w="8677275" h="515619">
                  <a:moveTo>
                    <a:pt x="4343400" y="0"/>
                  </a:moveTo>
                  <a:lnTo>
                    <a:pt x="4343400" y="351409"/>
                  </a:lnTo>
                  <a:lnTo>
                    <a:pt x="8677275" y="351409"/>
                  </a:lnTo>
                  <a:lnTo>
                    <a:pt x="8677275" y="515619"/>
                  </a:lnTo>
                </a:path>
                <a:path w="8677275" h="515619">
                  <a:moveTo>
                    <a:pt x="4343400" y="0"/>
                  </a:moveTo>
                  <a:lnTo>
                    <a:pt x="4343400" y="351409"/>
                  </a:lnTo>
                  <a:lnTo>
                    <a:pt x="6510274" y="351409"/>
                  </a:lnTo>
                  <a:lnTo>
                    <a:pt x="6510274" y="515619"/>
                  </a:lnTo>
                </a:path>
                <a:path w="8677275" h="515619">
                  <a:moveTo>
                    <a:pt x="4343400" y="0"/>
                  </a:moveTo>
                  <a:lnTo>
                    <a:pt x="4343400" y="515619"/>
                  </a:lnTo>
                </a:path>
                <a:path w="8677275" h="515619">
                  <a:moveTo>
                    <a:pt x="4344670" y="0"/>
                  </a:moveTo>
                  <a:lnTo>
                    <a:pt x="4344670" y="351409"/>
                  </a:lnTo>
                  <a:lnTo>
                    <a:pt x="2177796" y="351409"/>
                  </a:lnTo>
                  <a:lnTo>
                    <a:pt x="2177796" y="515619"/>
                  </a:lnTo>
                </a:path>
                <a:path w="8677275" h="515619">
                  <a:moveTo>
                    <a:pt x="4344670" y="0"/>
                  </a:moveTo>
                  <a:lnTo>
                    <a:pt x="4344670" y="340613"/>
                  </a:lnTo>
                  <a:lnTo>
                    <a:pt x="0" y="340613"/>
                  </a:lnTo>
                  <a:lnTo>
                    <a:pt x="0" y="504825"/>
                  </a:lnTo>
                </a:path>
              </a:pathLst>
            </a:custGeom>
            <a:ln w="25908">
              <a:solidFill>
                <a:srgbClr val="826176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368289" y="8968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1659763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50" y="1057441"/>
                  </a:lnTo>
                  <a:lnTo>
                    <a:pt x="32988" y="1093247"/>
                  </a:lnTo>
                  <a:lnTo>
                    <a:pt x="68794" y="1117385"/>
                  </a:lnTo>
                  <a:lnTo>
                    <a:pt x="112649" y="1126236"/>
                  </a:lnTo>
                  <a:lnTo>
                    <a:pt x="1659763" y="1126236"/>
                  </a:lnTo>
                  <a:lnTo>
                    <a:pt x="1703617" y="1117385"/>
                  </a:lnTo>
                  <a:lnTo>
                    <a:pt x="1739423" y="1093247"/>
                  </a:lnTo>
                  <a:lnTo>
                    <a:pt x="1763561" y="1057441"/>
                  </a:lnTo>
                  <a:lnTo>
                    <a:pt x="1772412" y="1013587"/>
                  </a:lnTo>
                  <a:lnTo>
                    <a:pt x="1772412" y="112649"/>
                  </a:lnTo>
                  <a:lnTo>
                    <a:pt x="1763561" y="68794"/>
                  </a:lnTo>
                  <a:lnTo>
                    <a:pt x="1739423" y="32988"/>
                  </a:lnTo>
                  <a:lnTo>
                    <a:pt x="1703617" y="8850"/>
                  </a:lnTo>
                  <a:lnTo>
                    <a:pt x="1659763" y="0"/>
                  </a:lnTo>
                  <a:close/>
                </a:path>
              </a:pathLst>
            </a:custGeom>
            <a:solidFill>
              <a:srgbClr val="8ED1D2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368289" y="8968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1659763" y="0"/>
                  </a:lnTo>
                  <a:lnTo>
                    <a:pt x="1703617" y="8850"/>
                  </a:lnTo>
                  <a:lnTo>
                    <a:pt x="1739423" y="32988"/>
                  </a:lnTo>
                  <a:lnTo>
                    <a:pt x="1763561" y="68794"/>
                  </a:lnTo>
                  <a:lnTo>
                    <a:pt x="1772412" y="112649"/>
                  </a:lnTo>
                  <a:lnTo>
                    <a:pt x="1772412" y="1013587"/>
                  </a:lnTo>
                  <a:lnTo>
                    <a:pt x="1763561" y="1057441"/>
                  </a:lnTo>
                  <a:lnTo>
                    <a:pt x="1739423" y="1093247"/>
                  </a:lnTo>
                  <a:lnTo>
                    <a:pt x="1703617" y="1117385"/>
                  </a:lnTo>
                  <a:lnTo>
                    <a:pt x="1659763" y="1126236"/>
                  </a:lnTo>
                  <a:lnTo>
                    <a:pt x="112649" y="1126236"/>
                  </a:lnTo>
                  <a:lnTo>
                    <a:pt x="68794" y="1117385"/>
                  </a:lnTo>
                  <a:lnTo>
                    <a:pt x="32988" y="1093247"/>
                  </a:lnTo>
                  <a:lnTo>
                    <a:pt x="8850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564886" y="1084326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1659763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50" y="1057441"/>
                  </a:lnTo>
                  <a:lnTo>
                    <a:pt x="32988" y="1093247"/>
                  </a:lnTo>
                  <a:lnTo>
                    <a:pt x="68794" y="1117385"/>
                  </a:lnTo>
                  <a:lnTo>
                    <a:pt x="112649" y="1126236"/>
                  </a:lnTo>
                  <a:lnTo>
                    <a:pt x="1659763" y="1126236"/>
                  </a:lnTo>
                  <a:lnTo>
                    <a:pt x="1703617" y="1117385"/>
                  </a:lnTo>
                  <a:lnTo>
                    <a:pt x="1739423" y="1093247"/>
                  </a:lnTo>
                  <a:lnTo>
                    <a:pt x="1763561" y="1057441"/>
                  </a:lnTo>
                  <a:lnTo>
                    <a:pt x="1772412" y="1013587"/>
                  </a:lnTo>
                  <a:lnTo>
                    <a:pt x="1772412" y="112649"/>
                  </a:lnTo>
                  <a:lnTo>
                    <a:pt x="1763561" y="68794"/>
                  </a:lnTo>
                  <a:lnTo>
                    <a:pt x="1739423" y="32988"/>
                  </a:lnTo>
                  <a:lnTo>
                    <a:pt x="1703617" y="8850"/>
                  </a:lnTo>
                  <a:lnTo>
                    <a:pt x="165976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564886" y="1084326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1659763" y="0"/>
                  </a:lnTo>
                  <a:lnTo>
                    <a:pt x="1703617" y="8850"/>
                  </a:lnTo>
                  <a:lnTo>
                    <a:pt x="1739423" y="32988"/>
                  </a:lnTo>
                  <a:lnTo>
                    <a:pt x="1763561" y="68794"/>
                  </a:lnTo>
                  <a:lnTo>
                    <a:pt x="1772412" y="112649"/>
                  </a:lnTo>
                  <a:lnTo>
                    <a:pt x="1772412" y="1013587"/>
                  </a:lnTo>
                  <a:lnTo>
                    <a:pt x="1763561" y="1057441"/>
                  </a:lnTo>
                  <a:lnTo>
                    <a:pt x="1739423" y="1093247"/>
                  </a:lnTo>
                  <a:lnTo>
                    <a:pt x="1703617" y="1117385"/>
                  </a:lnTo>
                  <a:lnTo>
                    <a:pt x="1659763" y="1126236"/>
                  </a:lnTo>
                  <a:lnTo>
                    <a:pt x="112649" y="1126236"/>
                  </a:lnTo>
                  <a:lnTo>
                    <a:pt x="68794" y="1117385"/>
                  </a:lnTo>
                  <a:lnTo>
                    <a:pt x="32988" y="1093247"/>
                  </a:lnTo>
                  <a:lnTo>
                    <a:pt x="8850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8ED1D2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350544" y="1769897"/>
            <a:ext cx="974884" cy="604685"/>
          </a:xfrm>
          <a:prstGeom prst="rect">
            <a:avLst/>
          </a:prstGeom>
        </p:spPr>
        <p:txBody>
          <a:bodyPr vert="horz" wrap="square" lIns="0" tIns="38576" rIns="0" bIns="0" rtlCol="0">
            <a:spAutoFit/>
          </a:bodyPr>
          <a:lstStyle/>
          <a:p>
            <a:pPr marL="9525" marR="3810" algn="ctr" defTabSz="685800">
              <a:lnSpc>
                <a:spcPct val="86400"/>
              </a:lnSpc>
              <a:spcBef>
                <a:spcPts val="304"/>
              </a:spcBef>
            </a:pPr>
            <a:r>
              <a:rPr sz="1425" b="1" spc="-4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425" b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425" b="1" spc="-4" dirty="0">
                <a:solidFill>
                  <a:prstClr val="black"/>
                </a:solidFill>
                <a:latin typeface="Arial"/>
                <a:cs typeface="Arial"/>
              </a:rPr>
              <a:t>icati</a:t>
            </a:r>
            <a:r>
              <a:rPr sz="1425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25" b="1" spc="-4" dirty="0">
                <a:solidFill>
                  <a:prstClr val="black"/>
                </a:solidFill>
                <a:latin typeface="Arial"/>
                <a:cs typeface="Arial"/>
              </a:rPr>
              <a:t>ns  </a:t>
            </a:r>
            <a:r>
              <a:rPr sz="1425" b="1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sz="1425" b="1" spc="-4" dirty="0">
                <a:solidFill>
                  <a:prstClr val="black"/>
                </a:solidFill>
                <a:latin typeface="Arial"/>
                <a:cs typeface="Arial"/>
              </a:rPr>
              <a:t>CSF  analysis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57762" y="2743152"/>
            <a:ext cx="1497806" cy="1004888"/>
            <a:chOff x="1010348" y="2514536"/>
            <a:chExt cx="1997075" cy="1339850"/>
          </a:xfrm>
        </p:grpSpPr>
        <p:sp>
          <p:nvSpPr>
            <p:cNvPr id="18" name="object 18"/>
            <p:cNvSpPr/>
            <p:nvPr/>
          </p:nvSpPr>
          <p:spPr>
            <a:xfrm>
              <a:off x="1023366" y="2527553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1659763" y="0"/>
                  </a:moveTo>
                  <a:lnTo>
                    <a:pt x="112623" y="0"/>
                  </a:lnTo>
                  <a:lnTo>
                    <a:pt x="68783" y="8850"/>
                  </a:lnTo>
                  <a:lnTo>
                    <a:pt x="32985" y="32988"/>
                  </a:lnTo>
                  <a:lnTo>
                    <a:pt x="8849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49" y="1057441"/>
                  </a:lnTo>
                  <a:lnTo>
                    <a:pt x="32985" y="1093247"/>
                  </a:lnTo>
                  <a:lnTo>
                    <a:pt x="68783" y="1117385"/>
                  </a:lnTo>
                  <a:lnTo>
                    <a:pt x="112623" y="1126236"/>
                  </a:lnTo>
                  <a:lnTo>
                    <a:pt x="1659763" y="1126236"/>
                  </a:lnTo>
                  <a:lnTo>
                    <a:pt x="1703617" y="1117385"/>
                  </a:lnTo>
                  <a:lnTo>
                    <a:pt x="1739423" y="1093247"/>
                  </a:lnTo>
                  <a:lnTo>
                    <a:pt x="1763561" y="1057441"/>
                  </a:lnTo>
                  <a:lnTo>
                    <a:pt x="1772412" y="1013587"/>
                  </a:lnTo>
                  <a:lnTo>
                    <a:pt x="1772412" y="112649"/>
                  </a:lnTo>
                  <a:lnTo>
                    <a:pt x="1763561" y="68794"/>
                  </a:lnTo>
                  <a:lnTo>
                    <a:pt x="1739423" y="32988"/>
                  </a:lnTo>
                  <a:lnTo>
                    <a:pt x="1703617" y="8850"/>
                  </a:lnTo>
                  <a:lnTo>
                    <a:pt x="1659763" y="0"/>
                  </a:lnTo>
                  <a:close/>
                </a:path>
              </a:pathLst>
            </a:custGeom>
            <a:solidFill>
              <a:srgbClr val="826176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23366" y="2527553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0" y="112649"/>
                  </a:moveTo>
                  <a:lnTo>
                    <a:pt x="8849" y="68794"/>
                  </a:lnTo>
                  <a:lnTo>
                    <a:pt x="32985" y="32988"/>
                  </a:lnTo>
                  <a:lnTo>
                    <a:pt x="68783" y="8850"/>
                  </a:lnTo>
                  <a:lnTo>
                    <a:pt x="112623" y="0"/>
                  </a:lnTo>
                  <a:lnTo>
                    <a:pt x="1659763" y="0"/>
                  </a:lnTo>
                  <a:lnTo>
                    <a:pt x="1703617" y="8850"/>
                  </a:lnTo>
                  <a:lnTo>
                    <a:pt x="1739423" y="32988"/>
                  </a:lnTo>
                  <a:lnTo>
                    <a:pt x="1763561" y="68794"/>
                  </a:lnTo>
                  <a:lnTo>
                    <a:pt x="1772412" y="112649"/>
                  </a:lnTo>
                  <a:lnTo>
                    <a:pt x="1772412" y="1013587"/>
                  </a:lnTo>
                  <a:lnTo>
                    <a:pt x="1763561" y="1057441"/>
                  </a:lnTo>
                  <a:lnTo>
                    <a:pt x="1739423" y="1093247"/>
                  </a:lnTo>
                  <a:lnTo>
                    <a:pt x="1703617" y="1117385"/>
                  </a:lnTo>
                  <a:lnTo>
                    <a:pt x="1659763" y="1126236"/>
                  </a:lnTo>
                  <a:lnTo>
                    <a:pt x="112623" y="1126236"/>
                  </a:lnTo>
                  <a:lnTo>
                    <a:pt x="68783" y="1117385"/>
                  </a:lnTo>
                  <a:lnTo>
                    <a:pt x="32985" y="1093247"/>
                  </a:lnTo>
                  <a:lnTo>
                    <a:pt x="8849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219961" y="2715005"/>
              <a:ext cx="1774189" cy="1126490"/>
            </a:xfrm>
            <a:custGeom>
              <a:avLst/>
              <a:gdLst/>
              <a:ahLst/>
              <a:cxnLst/>
              <a:rect l="l" t="t" r="r" b="b"/>
              <a:pathLst>
                <a:path w="1774189" h="1126489">
                  <a:moveTo>
                    <a:pt x="1661287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50" y="1057441"/>
                  </a:lnTo>
                  <a:lnTo>
                    <a:pt x="32988" y="1093247"/>
                  </a:lnTo>
                  <a:lnTo>
                    <a:pt x="68794" y="1117385"/>
                  </a:lnTo>
                  <a:lnTo>
                    <a:pt x="112649" y="1126236"/>
                  </a:lnTo>
                  <a:lnTo>
                    <a:pt x="1661287" y="1126236"/>
                  </a:lnTo>
                  <a:lnTo>
                    <a:pt x="1705141" y="1117385"/>
                  </a:lnTo>
                  <a:lnTo>
                    <a:pt x="1740947" y="1093247"/>
                  </a:lnTo>
                  <a:lnTo>
                    <a:pt x="1765085" y="1057441"/>
                  </a:lnTo>
                  <a:lnTo>
                    <a:pt x="1773936" y="1013587"/>
                  </a:lnTo>
                  <a:lnTo>
                    <a:pt x="1773936" y="112649"/>
                  </a:lnTo>
                  <a:lnTo>
                    <a:pt x="1765085" y="68794"/>
                  </a:lnTo>
                  <a:lnTo>
                    <a:pt x="1740947" y="32988"/>
                  </a:lnTo>
                  <a:lnTo>
                    <a:pt x="1705141" y="8850"/>
                  </a:lnTo>
                  <a:lnTo>
                    <a:pt x="16612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219961" y="2715005"/>
              <a:ext cx="1774189" cy="1126490"/>
            </a:xfrm>
            <a:custGeom>
              <a:avLst/>
              <a:gdLst/>
              <a:ahLst/>
              <a:cxnLst/>
              <a:rect l="l" t="t" r="r" b="b"/>
              <a:pathLst>
                <a:path w="1774189" h="1126489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1661287" y="0"/>
                  </a:lnTo>
                  <a:lnTo>
                    <a:pt x="1705141" y="8850"/>
                  </a:lnTo>
                  <a:lnTo>
                    <a:pt x="1740947" y="32988"/>
                  </a:lnTo>
                  <a:lnTo>
                    <a:pt x="1765085" y="68794"/>
                  </a:lnTo>
                  <a:lnTo>
                    <a:pt x="1773936" y="112649"/>
                  </a:lnTo>
                  <a:lnTo>
                    <a:pt x="1773936" y="1013587"/>
                  </a:lnTo>
                  <a:lnTo>
                    <a:pt x="1765085" y="1057441"/>
                  </a:lnTo>
                  <a:lnTo>
                    <a:pt x="1740947" y="1093247"/>
                  </a:lnTo>
                  <a:lnTo>
                    <a:pt x="1705141" y="1117385"/>
                  </a:lnTo>
                  <a:lnTo>
                    <a:pt x="1661287" y="1126236"/>
                  </a:lnTo>
                  <a:lnTo>
                    <a:pt x="112649" y="1126236"/>
                  </a:lnTo>
                  <a:lnTo>
                    <a:pt x="68794" y="1117385"/>
                  </a:lnTo>
                  <a:lnTo>
                    <a:pt x="32988" y="1093247"/>
                  </a:lnTo>
                  <a:lnTo>
                    <a:pt x="8850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826176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87862" y="3087052"/>
            <a:ext cx="782479" cy="41950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905" algn="ctr" defTabSz="685800">
              <a:lnSpc>
                <a:spcPts val="1594"/>
              </a:lnSpc>
              <a:spcBef>
                <a:spcPts val="71"/>
              </a:spcBef>
            </a:pP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CNS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85800">
              <a:lnSpc>
                <a:spcPts val="1594"/>
              </a:lnSpc>
            </a:pP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infections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91109" y="2752296"/>
            <a:ext cx="1497806" cy="1003935"/>
            <a:chOff x="3188144" y="2526728"/>
            <a:chExt cx="1997075" cy="1338580"/>
          </a:xfrm>
        </p:grpSpPr>
        <p:sp>
          <p:nvSpPr>
            <p:cNvPr id="24" name="object 24"/>
            <p:cNvSpPr/>
            <p:nvPr/>
          </p:nvSpPr>
          <p:spPr>
            <a:xfrm>
              <a:off x="3201162" y="2539746"/>
              <a:ext cx="1772920" cy="1125220"/>
            </a:xfrm>
            <a:custGeom>
              <a:avLst/>
              <a:gdLst/>
              <a:ahLst/>
              <a:cxnLst/>
              <a:rect l="l" t="t" r="r" b="b"/>
              <a:pathLst>
                <a:path w="1772920" h="1125220">
                  <a:moveTo>
                    <a:pt x="1659889" y="0"/>
                  </a:moveTo>
                  <a:lnTo>
                    <a:pt x="112522" y="0"/>
                  </a:lnTo>
                  <a:lnTo>
                    <a:pt x="68687" y="8830"/>
                  </a:lnTo>
                  <a:lnTo>
                    <a:pt x="32924" y="32924"/>
                  </a:lnTo>
                  <a:lnTo>
                    <a:pt x="8830" y="68687"/>
                  </a:lnTo>
                  <a:lnTo>
                    <a:pt x="0" y="112521"/>
                  </a:lnTo>
                  <a:lnTo>
                    <a:pt x="0" y="1012189"/>
                  </a:lnTo>
                  <a:lnTo>
                    <a:pt x="8830" y="1055971"/>
                  </a:lnTo>
                  <a:lnTo>
                    <a:pt x="32924" y="1091739"/>
                  </a:lnTo>
                  <a:lnTo>
                    <a:pt x="68687" y="1115863"/>
                  </a:lnTo>
                  <a:lnTo>
                    <a:pt x="112522" y="1124711"/>
                  </a:lnTo>
                  <a:lnTo>
                    <a:pt x="1659889" y="1124711"/>
                  </a:lnTo>
                  <a:lnTo>
                    <a:pt x="1703724" y="1115863"/>
                  </a:lnTo>
                  <a:lnTo>
                    <a:pt x="1739487" y="1091739"/>
                  </a:lnTo>
                  <a:lnTo>
                    <a:pt x="1763581" y="1055971"/>
                  </a:lnTo>
                  <a:lnTo>
                    <a:pt x="1772412" y="1012189"/>
                  </a:lnTo>
                  <a:lnTo>
                    <a:pt x="1772412" y="112521"/>
                  </a:lnTo>
                  <a:lnTo>
                    <a:pt x="1763581" y="68687"/>
                  </a:lnTo>
                  <a:lnTo>
                    <a:pt x="1739487" y="32924"/>
                  </a:lnTo>
                  <a:lnTo>
                    <a:pt x="1703724" y="8830"/>
                  </a:lnTo>
                  <a:lnTo>
                    <a:pt x="1659889" y="0"/>
                  </a:lnTo>
                  <a:close/>
                </a:path>
              </a:pathLst>
            </a:custGeom>
            <a:solidFill>
              <a:srgbClr val="826176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201162" y="2539746"/>
              <a:ext cx="1772920" cy="1125220"/>
            </a:xfrm>
            <a:custGeom>
              <a:avLst/>
              <a:gdLst/>
              <a:ahLst/>
              <a:cxnLst/>
              <a:rect l="l" t="t" r="r" b="b"/>
              <a:pathLst>
                <a:path w="1772920" h="1125220">
                  <a:moveTo>
                    <a:pt x="0" y="112521"/>
                  </a:moveTo>
                  <a:lnTo>
                    <a:pt x="8830" y="68687"/>
                  </a:lnTo>
                  <a:lnTo>
                    <a:pt x="32924" y="32924"/>
                  </a:lnTo>
                  <a:lnTo>
                    <a:pt x="68687" y="8830"/>
                  </a:lnTo>
                  <a:lnTo>
                    <a:pt x="112522" y="0"/>
                  </a:lnTo>
                  <a:lnTo>
                    <a:pt x="1659889" y="0"/>
                  </a:lnTo>
                  <a:lnTo>
                    <a:pt x="1703724" y="8830"/>
                  </a:lnTo>
                  <a:lnTo>
                    <a:pt x="1739487" y="32924"/>
                  </a:lnTo>
                  <a:lnTo>
                    <a:pt x="1763581" y="68687"/>
                  </a:lnTo>
                  <a:lnTo>
                    <a:pt x="1772412" y="112521"/>
                  </a:lnTo>
                  <a:lnTo>
                    <a:pt x="1772412" y="1012189"/>
                  </a:lnTo>
                  <a:lnTo>
                    <a:pt x="1763581" y="1055971"/>
                  </a:lnTo>
                  <a:lnTo>
                    <a:pt x="1739487" y="1091739"/>
                  </a:lnTo>
                  <a:lnTo>
                    <a:pt x="1703724" y="1115863"/>
                  </a:lnTo>
                  <a:lnTo>
                    <a:pt x="1659889" y="1124711"/>
                  </a:lnTo>
                  <a:lnTo>
                    <a:pt x="112522" y="1124711"/>
                  </a:lnTo>
                  <a:lnTo>
                    <a:pt x="68687" y="1115863"/>
                  </a:lnTo>
                  <a:lnTo>
                    <a:pt x="32924" y="1091739"/>
                  </a:lnTo>
                  <a:lnTo>
                    <a:pt x="8830" y="1055971"/>
                  </a:lnTo>
                  <a:lnTo>
                    <a:pt x="0" y="1012189"/>
                  </a:lnTo>
                  <a:lnTo>
                    <a:pt x="0" y="11252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97758" y="2725674"/>
              <a:ext cx="1774189" cy="1126490"/>
            </a:xfrm>
            <a:custGeom>
              <a:avLst/>
              <a:gdLst/>
              <a:ahLst/>
              <a:cxnLst/>
              <a:rect l="l" t="t" r="r" b="b"/>
              <a:pathLst>
                <a:path w="1774189" h="1126489">
                  <a:moveTo>
                    <a:pt x="1661287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50" y="1057441"/>
                  </a:lnTo>
                  <a:lnTo>
                    <a:pt x="32988" y="1093247"/>
                  </a:lnTo>
                  <a:lnTo>
                    <a:pt x="68794" y="1117385"/>
                  </a:lnTo>
                  <a:lnTo>
                    <a:pt x="112649" y="1126236"/>
                  </a:lnTo>
                  <a:lnTo>
                    <a:pt x="1661287" y="1126236"/>
                  </a:lnTo>
                  <a:lnTo>
                    <a:pt x="1705141" y="1117385"/>
                  </a:lnTo>
                  <a:lnTo>
                    <a:pt x="1740947" y="1093247"/>
                  </a:lnTo>
                  <a:lnTo>
                    <a:pt x="1765085" y="1057441"/>
                  </a:lnTo>
                  <a:lnTo>
                    <a:pt x="1773936" y="1013587"/>
                  </a:lnTo>
                  <a:lnTo>
                    <a:pt x="1773936" y="112649"/>
                  </a:lnTo>
                  <a:lnTo>
                    <a:pt x="1765085" y="68794"/>
                  </a:lnTo>
                  <a:lnTo>
                    <a:pt x="1740947" y="32988"/>
                  </a:lnTo>
                  <a:lnTo>
                    <a:pt x="1705141" y="8850"/>
                  </a:lnTo>
                  <a:lnTo>
                    <a:pt x="16612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97758" y="2725674"/>
              <a:ext cx="1774189" cy="1126490"/>
            </a:xfrm>
            <a:custGeom>
              <a:avLst/>
              <a:gdLst/>
              <a:ahLst/>
              <a:cxnLst/>
              <a:rect l="l" t="t" r="r" b="b"/>
              <a:pathLst>
                <a:path w="1774189" h="1126489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1661287" y="0"/>
                  </a:lnTo>
                  <a:lnTo>
                    <a:pt x="1705141" y="8850"/>
                  </a:lnTo>
                  <a:lnTo>
                    <a:pt x="1740947" y="32988"/>
                  </a:lnTo>
                  <a:lnTo>
                    <a:pt x="1765085" y="68794"/>
                  </a:lnTo>
                  <a:lnTo>
                    <a:pt x="1773936" y="112649"/>
                  </a:lnTo>
                  <a:lnTo>
                    <a:pt x="1773936" y="1013587"/>
                  </a:lnTo>
                  <a:lnTo>
                    <a:pt x="1765085" y="1057441"/>
                  </a:lnTo>
                  <a:lnTo>
                    <a:pt x="1740947" y="1093247"/>
                  </a:lnTo>
                  <a:lnTo>
                    <a:pt x="1705141" y="1117385"/>
                  </a:lnTo>
                  <a:lnTo>
                    <a:pt x="1661287" y="1126236"/>
                  </a:lnTo>
                  <a:lnTo>
                    <a:pt x="112649" y="1126236"/>
                  </a:lnTo>
                  <a:lnTo>
                    <a:pt x="68794" y="1117385"/>
                  </a:lnTo>
                  <a:lnTo>
                    <a:pt x="32988" y="1093247"/>
                  </a:lnTo>
                  <a:lnTo>
                    <a:pt x="8850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826176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630328" y="3095338"/>
            <a:ext cx="1163955" cy="42511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25266" marR="3810" indent="-216218" defTabSz="685800">
              <a:lnSpc>
                <a:spcPts val="1478"/>
              </a:lnSpc>
              <a:spcBef>
                <a:spcPts val="315"/>
              </a:spcBef>
            </a:pP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Demy</a:t>
            </a:r>
            <a:r>
              <a:rPr sz="14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linating  diseases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016454" y="2752296"/>
            <a:ext cx="1496378" cy="1003935"/>
            <a:chOff x="5355272" y="2526728"/>
            <a:chExt cx="1995170" cy="1338580"/>
          </a:xfrm>
        </p:grpSpPr>
        <p:sp>
          <p:nvSpPr>
            <p:cNvPr id="30" name="object 30"/>
            <p:cNvSpPr/>
            <p:nvPr/>
          </p:nvSpPr>
          <p:spPr>
            <a:xfrm>
              <a:off x="5368289" y="2539746"/>
              <a:ext cx="1772920" cy="1125220"/>
            </a:xfrm>
            <a:custGeom>
              <a:avLst/>
              <a:gdLst/>
              <a:ahLst/>
              <a:cxnLst/>
              <a:rect l="l" t="t" r="r" b="b"/>
              <a:pathLst>
                <a:path w="1772920" h="1125220">
                  <a:moveTo>
                    <a:pt x="1659889" y="0"/>
                  </a:moveTo>
                  <a:lnTo>
                    <a:pt x="112522" y="0"/>
                  </a:lnTo>
                  <a:lnTo>
                    <a:pt x="68687" y="8830"/>
                  </a:lnTo>
                  <a:lnTo>
                    <a:pt x="32924" y="32924"/>
                  </a:lnTo>
                  <a:lnTo>
                    <a:pt x="8830" y="68687"/>
                  </a:lnTo>
                  <a:lnTo>
                    <a:pt x="0" y="112521"/>
                  </a:lnTo>
                  <a:lnTo>
                    <a:pt x="0" y="1012189"/>
                  </a:lnTo>
                  <a:lnTo>
                    <a:pt x="8830" y="1055971"/>
                  </a:lnTo>
                  <a:lnTo>
                    <a:pt x="32924" y="1091739"/>
                  </a:lnTo>
                  <a:lnTo>
                    <a:pt x="68687" y="1115863"/>
                  </a:lnTo>
                  <a:lnTo>
                    <a:pt x="112522" y="1124711"/>
                  </a:lnTo>
                  <a:lnTo>
                    <a:pt x="1659889" y="1124711"/>
                  </a:lnTo>
                  <a:lnTo>
                    <a:pt x="1703671" y="1115863"/>
                  </a:lnTo>
                  <a:lnTo>
                    <a:pt x="1739439" y="1091739"/>
                  </a:lnTo>
                  <a:lnTo>
                    <a:pt x="1763563" y="1055971"/>
                  </a:lnTo>
                  <a:lnTo>
                    <a:pt x="1772412" y="1012189"/>
                  </a:lnTo>
                  <a:lnTo>
                    <a:pt x="1772412" y="112521"/>
                  </a:lnTo>
                  <a:lnTo>
                    <a:pt x="1763563" y="68687"/>
                  </a:lnTo>
                  <a:lnTo>
                    <a:pt x="1739439" y="32924"/>
                  </a:lnTo>
                  <a:lnTo>
                    <a:pt x="1703671" y="8830"/>
                  </a:lnTo>
                  <a:lnTo>
                    <a:pt x="1659889" y="0"/>
                  </a:lnTo>
                  <a:close/>
                </a:path>
              </a:pathLst>
            </a:custGeom>
            <a:solidFill>
              <a:srgbClr val="826176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368289" y="2539746"/>
              <a:ext cx="1772920" cy="1125220"/>
            </a:xfrm>
            <a:custGeom>
              <a:avLst/>
              <a:gdLst/>
              <a:ahLst/>
              <a:cxnLst/>
              <a:rect l="l" t="t" r="r" b="b"/>
              <a:pathLst>
                <a:path w="1772920" h="1125220">
                  <a:moveTo>
                    <a:pt x="0" y="112521"/>
                  </a:moveTo>
                  <a:lnTo>
                    <a:pt x="8830" y="68687"/>
                  </a:lnTo>
                  <a:lnTo>
                    <a:pt x="32924" y="32924"/>
                  </a:lnTo>
                  <a:lnTo>
                    <a:pt x="68687" y="8830"/>
                  </a:lnTo>
                  <a:lnTo>
                    <a:pt x="112522" y="0"/>
                  </a:lnTo>
                  <a:lnTo>
                    <a:pt x="1659889" y="0"/>
                  </a:lnTo>
                  <a:lnTo>
                    <a:pt x="1703671" y="8830"/>
                  </a:lnTo>
                  <a:lnTo>
                    <a:pt x="1739439" y="32924"/>
                  </a:lnTo>
                  <a:lnTo>
                    <a:pt x="1763563" y="68687"/>
                  </a:lnTo>
                  <a:lnTo>
                    <a:pt x="1772412" y="112521"/>
                  </a:lnTo>
                  <a:lnTo>
                    <a:pt x="1772412" y="1012189"/>
                  </a:lnTo>
                  <a:lnTo>
                    <a:pt x="1763563" y="1055971"/>
                  </a:lnTo>
                  <a:lnTo>
                    <a:pt x="1739439" y="1091739"/>
                  </a:lnTo>
                  <a:lnTo>
                    <a:pt x="1703671" y="1115863"/>
                  </a:lnTo>
                  <a:lnTo>
                    <a:pt x="1659889" y="1124711"/>
                  </a:lnTo>
                  <a:lnTo>
                    <a:pt x="112522" y="1124711"/>
                  </a:lnTo>
                  <a:lnTo>
                    <a:pt x="68687" y="1115863"/>
                  </a:lnTo>
                  <a:lnTo>
                    <a:pt x="32924" y="1091739"/>
                  </a:lnTo>
                  <a:lnTo>
                    <a:pt x="8830" y="1055971"/>
                  </a:lnTo>
                  <a:lnTo>
                    <a:pt x="0" y="1012189"/>
                  </a:lnTo>
                  <a:lnTo>
                    <a:pt x="0" y="11252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564885" y="27256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1659763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50" y="1057441"/>
                  </a:lnTo>
                  <a:lnTo>
                    <a:pt x="32988" y="1093247"/>
                  </a:lnTo>
                  <a:lnTo>
                    <a:pt x="68794" y="1117385"/>
                  </a:lnTo>
                  <a:lnTo>
                    <a:pt x="112649" y="1126236"/>
                  </a:lnTo>
                  <a:lnTo>
                    <a:pt x="1659763" y="1126236"/>
                  </a:lnTo>
                  <a:lnTo>
                    <a:pt x="1703617" y="1117385"/>
                  </a:lnTo>
                  <a:lnTo>
                    <a:pt x="1739423" y="1093247"/>
                  </a:lnTo>
                  <a:lnTo>
                    <a:pt x="1763561" y="1057441"/>
                  </a:lnTo>
                  <a:lnTo>
                    <a:pt x="1772412" y="1013587"/>
                  </a:lnTo>
                  <a:lnTo>
                    <a:pt x="1772412" y="112649"/>
                  </a:lnTo>
                  <a:lnTo>
                    <a:pt x="1763561" y="68794"/>
                  </a:lnTo>
                  <a:lnTo>
                    <a:pt x="1739423" y="32988"/>
                  </a:lnTo>
                  <a:lnTo>
                    <a:pt x="1703617" y="8850"/>
                  </a:lnTo>
                  <a:lnTo>
                    <a:pt x="165976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564885" y="27256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1659763" y="0"/>
                  </a:lnTo>
                  <a:lnTo>
                    <a:pt x="1703617" y="8850"/>
                  </a:lnTo>
                  <a:lnTo>
                    <a:pt x="1739423" y="32988"/>
                  </a:lnTo>
                  <a:lnTo>
                    <a:pt x="1763561" y="68794"/>
                  </a:lnTo>
                  <a:lnTo>
                    <a:pt x="1772412" y="112649"/>
                  </a:lnTo>
                  <a:lnTo>
                    <a:pt x="1772412" y="1013587"/>
                  </a:lnTo>
                  <a:lnTo>
                    <a:pt x="1763561" y="1057441"/>
                  </a:lnTo>
                  <a:lnTo>
                    <a:pt x="1739423" y="1093247"/>
                  </a:lnTo>
                  <a:lnTo>
                    <a:pt x="1703617" y="1117385"/>
                  </a:lnTo>
                  <a:lnTo>
                    <a:pt x="1659763" y="1126236"/>
                  </a:lnTo>
                  <a:lnTo>
                    <a:pt x="112649" y="1126236"/>
                  </a:lnTo>
                  <a:lnTo>
                    <a:pt x="68794" y="1117385"/>
                  </a:lnTo>
                  <a:lnTo>
                    <a:pt x="32988" y="1093247"/>
                  </a:lnTo>
                  <a:lnTo>
                    <a:pt x="8850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826176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371118" y="3095339"/>
            <a:ext cx="932974" cy="41950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8" algn="ctr" defTabSz="685800">
              <a:lnSpc>
                <a:spcPts val="1594"/>
              </a:lnSpc>
              <a:spcBef>
                <a:spcPts val="71"/>
              </a:spcBef>
            </a:pP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CNS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85800">
              <a:lnSpc>
                <a:spcPts val="1594"/>
              </a:lnSpc>
            </a:pP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malignancy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641800" y="2752296"/>
            <a:ext cx="1496378" cy="1003935"/>
            <a:chOff x="7522400" y="2526728"/>
            <a:chExt cx="1995170" cy="1338580"/>
          </a:xfrm>
        </p:grpSpPr>
        <p:sp>
          <p:nvSpPr>
            <p:cNvPr id="36" name="object 36"/>
            <p:cNvSpPr/>
            <p:nvPr/>
          </p:nvSpPr>
          <p:spPr>
            <a:xfrm>
              <a:off x="7535418" y="2539746"/>
              <a:ext cx="1772920" cy="1125220"/>
            </a:xfrm>
            <a:custGeom>
              <a:avLst/>
              <a:gdLst/>
              <a:ahLst/>
              <a:cxnLst/>
              <a:rect l="l" t="t" r="r" b="b"/>
              <a:pathLst>
                <a:path w="1772920" h="1125220">
                  <a:moveTo>
                    <a:pt x="1659889" y="0"/>
                  </a:moveTo>
                  <a:lnTo>
                    <a:pt x="112522" y="0"/>
                  </a:lnTo>
                  <a:lnTo>
                    <a:pt x="68687" y="8830"/>
                  </a:lnTo>
                  <a:lnTo>
                    <a:pt x="32924" y="32924"/>
                  </a:lnTo>
                  <a:lnTo>
                    <a:pt x="8830" y="68687"/>
                  </a:lnTo>
                  <a:lnTo>
                    <a:pt x="0" y="112521"/>
                  </a:lnTo>
                  <a:lnTo>
                    <a:pt x="0" y="1012189"/>
                  </a:lnTo>
                  <a:lnTo>
                    <a:pt x="8830" y="1055971"/>
                  </a:lnTo>
                  <a:lnTo>
                    <a:pt x="32924" y="1091739"/>
                  </a:lnTo>
                  <a:lnTo>
                    <a:pt x="68687" y="1115863"/>
                  </a:lnTo>
                  <a:lnTo>
                    <a:pt x="112522" y="1124711"/>
                  </a:lnTo>
                  <a:lnTo>
                    <a:pt x="1659889" y="1124711"/>
                  </a:lnTo>
                  <a:lnTo>
                    <a:pt x="1703724" y="1115863"/>
                  </a:lnTo>
                  <a:lnTo>
                    <a:pt x="1739487" y="1091739"/>
                  </a:lnTo>
                  <a:lnTo>
                    <a:pt x="1763581" y="1055971"/>
                  </a:lnTo>
                  <a:lnTo>
                    <a:pt x="1772411" y="1012189"/>
                  </a:lnTo>
                  <a:lnTo>
                    <a:pt x="1772411" y="112521"/>
                  </a:lnTo>
                  <a:lnTo>
                    <a:pt x="1763581" y="68687"/>
                  </a:lnTo>
                  <a:lnTo>
                    <a:pt x="1739487" y="32924"/>
                  </a:lnTo>
                  <a:lnTo>
                    <a:pt x="1703724" y="8830"/>
                  </a:lnTo>
                  <a:lnTo>
                    <a:pt x="1659889" y="0"/>
                  </a:lnTo>
                  <a:close/>
                </a:path>
              </a:pathLst>
            </a:custGeom>
            <a:solidFill>
              <a:srgbClr val="826176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535418" y="2539746"/>
              <a:ext cx="1772920" cy="1125220"/>
            </a:xfrm>
            <a:custGeom>
              <a:avLst/>
              <a:gdLst/>
              <a:ahLst/>
              <a:cxnLst/>
              <a:rect l="l" t="t" r="r" b="b"/>
              <a:pathLst>
                <a:path w="1772920" h="1125220">
                  <a:moveTo>
                    <a:pt x="0" y="112521"/>
                  </a:moveTo>
                  <a:lnTo>
                    <a:pt x="8830" y="68687"/>
                  </a:lnTo>
                  <a:lnTo>
                    <a:pt x="32924" y="32924"/>
                  </a:lnTo>
                  <a:lnTo>
                    <a:pt x="68687" y="8830"/>
                  </a:lnTo>
                  <a:lnTo>
                    <a:pt x="112522" y="0"/>
                  </a:lnTo>
                  <a:lnTo>
                    <a:pt x="1659889" y="0"/>
                  </a:lnTo>
                  <a:lnTo>
                    <a:pt x="1703724" y="8830"/>
                  </a:lnTo>
                  <a:lnTo>
                    <a:pt x="1739487" y="32924"/>
                  </a:lnTo>
                  <a:lnTo>
                    <a:pt x="1763581" y="68687"/>
                  </a:lnTo>
                  <a:lnTo>
                    <a:pt x="1772411" y="112521"/>
                  </a:lnTo>
                  <a:lnTo>
                    <a:pt x="1772411" y="1012189"/>
                  </a:lnTo>
                  <a:lnTo>
                    <a:pt x="1763581" y="1055971"/>
                  </a:lnTo>
                  <a:lnTo>
                    <a:pt x="1739487" y="1091739"/>
                  </a:lnTo>
                  <a:lnTo>
                    <a:pt x="1703724" y="1115863"/>
                  </a:lnTo>
                  <a:lnTo>
                    <a:pt x="1659889" y="1124711"/>
                  </a:lnTo>
                  <a:lnTo>
                    <a:pt x="112522" y="1124711"/>
                  </a:lnTo>
                  <a:lnTo>
                    <a:pt x="68687" y="1115863"/>
                  </a:lnTo>
                  <a:lnTo>
                    <a:pt x="32924" y="1091739"/>
                  </a:lnTo>
                  <a:lnTo>
                    <a:pt x="8830" y="1055971"/>
                  </a:lnTo>
                  <a:lnTo>
                    <a:pt x="0" y="1012189"/>
                  </a:lnTo>
                  <a:lnTo>
                    <a:pt x="0" y="11252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732014" y="27256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1659762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50" y="1057441"/>
                  </a:lnTo>
                  <a:lnTo>
                    <a:pt x="32988" y="1093247"/>
                  </a:lnTo>
                  <a:lnTo>
                    <a:pt x="68794" y="1117385"/>
                  </a:lnTo>
                  <a:lnTo>
                    <a:pt x="112649" y="1126236"/>
                  </a:lnTo>
                  <a:lnTo>
                    <a:pt x="1659762" y="1126236"/>
                  </a:lnTo>
                  <a:lnTo>
                    <a:pt x="1703617" y="1117385"/>
                  </a:lnTo>
                  <a:lnTo>
                    <a:pt x="1739423" y="1093247"/>
                  </a:lnTo>
                  <a:lnTo>
                    <a:pt x="1763561" y="1057441"/>
                  </a:lnTo>
                  <a:lnTo>
                    <a:pt x="1772411" y="1013587"/>
                  </a:lnTo>
                  <a:lnTo>
                    <a:pt x="1772411" y="112649"/>
                  </a:lnTo>
                  <a:lnTo>
                    <a:pt x="1763561" y="68794"/>
                  </a:lnTo>
                  <a:lnTo>
                    <a:pt x="1739423" y="32988"/>
                  </a:lnTo>
                  <a:lnTo>
                    <a:pt x="1703617" y="8850"/>
                  </a:lnTo>
                  <a:lnTo>
                    <a:pt x="16597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732014" y="27256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1659762" y="0"/>
                  </a:lnTo>
                  <a:lnTo>
                    <a:pt x="1703617" y="8850"/>
                  </a:lnTo>
                  <a:lnTo>
                    <a:pt x="1739423" y="32988"/>
                  </a:lnTo>
                  <a:lnTo>
                    <a:pt x="1763561" y="68794"/>
                  </a:lnTo>
                  <a:lnTo>
                    <a:pt x="1772411" y="112649"/>
                  </a:lnTo>
                  <a:lnTo>
                    <a:pt x="1772411" y="1013587"/>
                  </a:lnTo>
                  <a:lnTo>
                    <a:pt x="1763561" y="1057441"/>
                  </a:lnTo>
                  <a:lnTo>
                    <a:pt x="1739423" y="1093247"/>
                  </a:lnTo>
                  <a:lnTo>
                    <a:pt x="1703617" y="1117385"/>
                  </a:lnTo>
                  <a:lnTo>
                    <a:pt x="1659762" y="1126236"/>
                  </a:lnTo>
                  <a:lnTo>
                    <a:pt x="112649" y="1126236"/>
                  </a:lnTo>
                  <a:lnTo>
                    <a:pt x="68794" y="1117385"/>
                  </a:lnTo>
                  <a:lnTo>
                    <a:pt x="32988" y="1093247"/>
                  </a:lnTo>
                  <a:lnTo>
                    <a:pt x="8850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826176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951029" y="3095338"/>
            <a:ext cx="1023938" cy="42511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26695" marR="3810" indent="-217170" defTabSz="685800">
              <a:lnSpc>
                <a:spcPts val="1478"/>
              </a:lnSpc>
              <a:spcBef>
                <a:spcPts val="315"/>
              </a:spcBef>
            </a:pP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Hem</a:t>
            </a:r>
            <a:r>
              <a:rPr sz="142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2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hage  in</a:t>
            </a:r>
            <a:r>
              <a:rPr sz="1425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CNS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266052" y="2752344"/>
            <a:ext cx="1497329" cy="1003935"/>
            <a:chOff x="9688068" y="2526792"/>
            <a:chExt cx="1996439" cy="1338580"/>
          </a:xfrm>
        </p:grpSpPr>
        <p:sp>
          <p:nvSpPr>
            <p:cNvPr id="42" name="object 42"/>
            <p:cNvSpPr/>
            <p:nvPr/>
          </p:nvSpPr>
          <p:spPr>
            <a:xfrm>
              <a:off x="9701022" y="2539746"/>
              <a:ext cx="1774189" cy="1125220"/>
            </a:xfrm>
            <a:custGeom>
              <a:avLst/>
              <a:gdLst/>
              <a:ahLst/>
              <a:cxnLst/>
              <a:rect l="l" t="t" r="r" b="b"/>
              <a:pathLst>
                <a:path w="1774190" h="1125220">
                  <a:moveTo>
                    <a:pt x="1661413" y="0"/>
                  </a:moveTo>
                  <a:lnTo>
                    <a:pt x="112522" y="0"/>
                  </a:lnTo>
                  <a:lnTo>
                    <a:pt x="68687" y="8830"/>
                  </a:lnTo>
                  <a:lnTo>
                    <a:pt x="32924" y="32924"/>
                  </a:lnTo>
                  <a:lnTo>
                    <a:pt x="8830" y="68687"/>
                  </a:lnTo>
                  <a:lnTo>
                    <a:pt x="0" y="112521"/>
                  </a:lnTo>
                  <a:lnTo>
                    <a:pt x="0" y="1012189"/>
                  </a:lnTo>
                  <a:lnTo>
                    <a:pt x="8830" y="1055971"/>
                  </a:lnTo>
                  <a:lnTo>
                    <a:pt x="32924" y="1091739"/>
                  </a:lnTo>
                  <a:lnTo>
                    <a:pt x="68687" y="1115863"/>
                  </a:lnTo>
                  <a:lnTo>
                    <a:pt x="112522" y="1124711"/>
                  </a:lnTo>
                  <a:lnTo>
                    <a:pt x="1661413" y="1124711"/>
                  </a:lnTo>
                  <a:lnTo>
                    <a:pt x="1705195" y="1115863"/>
                  </a:lnTo>
                  <a:lnTo>
                    <a:pt x="1740963" y="1091739"/>
                  </a:lnTo>
                  <a:lnTo>
                    <a:pt x="1765087" y="1055971"/>
                  </a:lnTo>
                  <a:lnTo>
                    <a:pt x="1773935" y="1012189"/>
                  </a:lnTo>
                  <a:lnTo>
                    <a:pt x="1773935" y="112521"/>
                  </a:lnTo>
                  <a:lnTo>
                    <a:pt x="1765087" y="68687"/>
                  </a:lnTo>
                  <a:lnTo>
                    <a:pt x="1740963" y="32924"/>
                  </a:lnTo>
                  <a:lnTo>
                    <a:pt x="1705195" y="8830"/>
                  </a:lnTo>
                  <a:lnTo>
                    <a:pt x="1661413" y="0"/>
                  </a:lnTo>
                  <a:close/>
                </a:path>
              </a:pathLst>
            </a:custGeom>
            <a:solidFill>
              <a:srgbClr val="826176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9701022" y="2539746"/>
              <a:ext cx="1774189" cy="1125220"/>
            </a:xfrm>
            <a:custGeom>
              <a:avLst/>
              <a:gdLst/>
              <a:ahLst/>
              <a:cxnLst/>
              <a:rect l="l" t="t" r="r" b="b"/>
              <a:pathLst>
                <a:path w="1774190" h="1125220">
                  <a:moveTo>
                    <a:pt x="0" y="112521"/>
                  </a:moveTo>
                  <a:lnTo>
                    <a:pt x="8830" y="68687"/>
                  </a:lnTo>
                  <a:lnTo>
                    <a:pt x="32924" y="32924"/>
                  </a:lnTo>
                  <a:lnTo>
                    <a:pt x="68687" y="8830"/>
                  </a:lnTo>
                  <a:lnTo>
                    <a:pt x="112522" y="0"/>
                  </a:lnTo>
                  <a:lnTo>
                    <a:pt x="1661413" y="0"/>
                  </a:lnTo>
                  <a:lnTo>
                    <a:pt x="1705195" y="8830"/>
                  </a:lnTo>
                  <a:lnTo>
                    <a:pt x="1740963" y="32924"/>
                  </a:lnTo>
                  <a:lnTo>
                    <a:pt x="1765087" y="68687"/>
                  </a:lnTo>
                  <a:lnTo>
                    <a:pt x="1773935" y="112521"/>
                  </a:lnTo>
                  <a:lnTo>
                    <a:pt x="1773935" y="1012189"/>
                  </a:lnTo>
                  <a:lnTo>
                    <a:pt x="1765087" y="1055971"/>
                  </a:lnTo>
                  <a:lnTo>
                    <a:pt x="1740963" y="1091739"/>
                  </a:lnTo>
                  <a:lnTo>
                    <a:pt x="1705195" y="1115863"/>
                  </a:lnTo>
                  <a:lnTo>
                    <a:pt x="1661413" y="1124711"/>
                  </a:lnTo>
                  <a:lnTo>
                    <a:pt x="112522" y="1124711"/>
                  </a:lnTo>
                  <a:lnTo>
                    <a:pt x="68687" y="1115863"/>
                  </a:lnTo>
                  <a:lnTo>
                    <a:pt x="32924" y="1091739"/>
                  </a:lnTo>
                  <a:lnTo>
                    <a:pt x="8830" y="1055971"/>
                  </a:lnTo>
                  <a:lnTo>
                    <a:pt x="0" y="1012189"/>
                  </a:lnTo>
                  <a:lnTo>
                    <a:pt x="0" y="11252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9899142" y="27256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1659762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50" y="1057441"/>
                  </a:lnTo>
                  <a:lnTo>
                    <a:pt x="32988" y="1093247"/>
                  </a:lnTo>
                  <a:lnTo>
                    <a:pt x="68794" y="1117385"/>
                  </a:lnTo>
                  <a:lnTo>
                    <a:pt x="112649" y="1126236"/>
                  </a:lnTo>
                  <a:lnTo>
                    <a:pt x="1659762" y="1126236"/>
                  </a:lnTo>
                  <a:lnTo>
                    <a:pt x="1703617" y="1117385"/>
                  </a:lnTo>
                  <a:lnTo>
                    <a:pt x="1739423" y="1093247"/>
                  </a:lnTo>
                  <a:lnTo>
                    <a:pt x="1763561" y="1057441"/>
                  </a:lnTo>
                  <a:lnTo>
                    <a:pt x="1772411" y="1013587"/>
                  </a:lnTo>
                  <a:lnTo>
                    <a:pt x="1772411" y="112649"/>
                  </a:lnTo>
                  <a:lnTo>
                    <a:pt x="1763561" y="68794"/>
                  </a:lnTo>
                  <a:lnTo>
                    <a:pt x="1739423" y="32988"/>
                  </a:lnTo>
                  <a:lnTo>
                    <a:pt x="1703617" y="8850"/>
                  </a:lnTo>
                  <a:lnTo>
                    <a:pt x="16597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9899142" y="27256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1659762" y="0"/>
                  </a:lnTo>
                  <a:lnTo>
                    <a:pt x="1703617" y="8850"/>
                  </a:lnTo>
                  <a:lnTo>
                    <a:pt x="1739423" y="32988"/>
                  </a:lnTo>
                  <a:lnTo>
                    <a:pt x="1763561" y="68794"/>
                  </a:lnTo>
                  <a:lnTo>
                    <a:pt x="1772411" y="112649"/>
                  </a:lnTo>
                  <a:lnTo>
                    <a:pt x="1772411" y="1013587"/>
                  </a:lnTo>
                  <a:lnTo>
                    <a:pt x="1763561" y="1057441"/>
                  </a:lnTo>
                  <a:lnTo>
                    <a:pt x="1739423" y="1093247"/>
                  </a:lnTo>
                  <a:lnTo>
                    <a:pt x="1703617" y="1117385"/>
                  </a:lnTo>
                  <a:lnTo>
                    <a:pt x="1659762" y="1126236"/>
                  </a:lnTo>
                  <a:lnTo>
                    <a:pt x="112649" y="1126236"/>
                  </a:lnTo>
                  <a:lnTo>
                    <a:pt x="68794" y="1117385"/>
                  </a:lnTo>
                  <a:lnTo>
                    <a:pt x="32988" y="1093247"/>
                  </a:lnTo>
                  <a:lnTo>
                    <a:pt x="8850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826176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571803" y="3095338"/>
            <a:ext cx="1033463" cy="42511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45256" marR="3810" indent="-136208" defTabSz="685800">
              <a:lnSpc>
                <a:spcPts val="1478"/>
              </a:lnSpc>
              <a:spcBef>
                <a:spcPts val="315"/>
              </a:spcBef>
            </a:pP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Autoim</a:t>
            </a:r>
            <a:r>
              <a:rPr sz="14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une  disorders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CSF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719" y="1144498"/>
            <a:ext cx="7325359" cy="551856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484"/>
              </a:spcBef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Sample</a:t>
            </a:r>
            <a:r>
              <a:rPr sz="32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collection</a:t>
            </a:r>
            <a:endParaRPr sz="3200" dirty="0">
              <a:latin typeface="Arial"/>
              <a:cs typeface="Arial"/>
            </a:endParaRPr>
          </a:p>
          <a:p>
            <a:pPr marL="546100" marR="27305" indent="-534035" algn="just">
              <a:lnSpc>
                <a:spcPct val="90000"/>
              </a:lnSpc>
              <a:spcBef>
                <a:spcPts val="77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Lumbar </a:t>
            </a:r>
            <a:r>
              <a:rPr sz="3200" dirty="0">
                <a:latin typeface="Arial"/>
                <a:cs typeface="Arial"/>
              </a:rPr>
              <a:t>puncture or </a:t>
            </a:r>
            <a:r>
              <a:rPr sz="3200" spc="-5" dirty="0">
                <a:latin typeface="Arial"/>
                <a:cs typeface="Arial"/>
              </a:rPr>
              <a:t>spinal tap </a:t>
            </a:r>
            <a:r>
              <a:rPr sz="3200" dirty="0">
                <a:latin typeface="Arial"/>
                <a:cs typeface="Arial"/>
              </a:rPr>
              <a:t>is the  </a:t>
            </a:r>
            <a:r>
              <a:rPr sz="3200" spc="-5" dirty="0">
                <a:latin typeface="Arial"/>
                <a:cs typeface="Arial"/>
              </a:rPr>
              <a:t>most common procedure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collecting  </a:t>
            </a:r>
            <a:r>
              <a:rPr sz="3200" dirty="0">
                <a:latin typeface="Arial"/>
                <a:cs typeface="Arial"/>
              </a:rPr>
              <a:t>CSF</a:t>
            </a:r>
            <a:r>
              <a:rPr lang="en-US" sz="3200" dirty="0">
                <a:latin typeface="Arial"/>
                <a:cs typeface="Arial"/>
              </a:rPr>
              <a:t>(Between L3, 4).</a:t>
            </a:r>
            <a:endParaRPr sz="3200" dirty="0">
              <a:latin typeface="Arial"/>
              <a:cs typeface="Arial"/>
            </a:endParaRPr>
          </a:p>
          <a:p>
            <a:pPr marL="546100" marR="92710" indent="-534035" algn="just">
              <a:lnSpc>
                <a:spcPts val="3460"/>
              </a:lnSpc>
              <a:spcBef>
                <a:spcPts val="815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Patient positioned </a:t>
            </a:r>
            <a:r>
              <a:rPr sz="3200" dirty="0">
                <a:latin typeface="Arial"/>
                <a:cs typeface="Arial"/>
              </a:rPr>
              <a:t>on side with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knees  and </a:t>
            </a:r>
            <a:r>
              <a:rPr sz="3200" dirty="0">
                <a:latin typeface="Arial"/>
                <a:cs typeface="Arial"/>
              </a:rPr>
              <a:t>chin tucking towards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abdomen</a:t>
            </a:r>
            <a:endParaRPr sz="3200" dirty="0">
              <a:latin typeface="Arial"/>
              <a:cs typeface="Arial"/>
            </a:endParaRPr>
          </a:p>
          <a:p>
            <a:pPr marL="546100" marR="522605" indent="-534035" algn="just">
              <a:lnSpc>
                <a:spcPts val="3460"/>
              </a:lnSpc>
              <a:spcBef>
                <a:spcPts val="765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Occasionally can be </a:t>
            </a:r>
            <a:r>
              <a:rPr sz="3200" spc="-5" dirty="0">
                <a:latin typeface="Arial"/>
                <a:cs typeface="Arial"/>
              </a:rPr>
              <a:t>done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sitting  position </a:t>
            </a:r>
            <a:r>
              <a:rPr sz="3200" spc="-5" dirty="0">
                <a:latin typeface="Arial"/>
                <a:cs typeface="Arial"/>
              </a:rPr>
              <a:t>bending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forward</a:t>
            </a:r>
          </a:p>
          <a:p>
            <a:pPr marL="546100" marR="701040" indent="-534035" algn="just">
              <a:lnSpc>
                <a:spcPts val="3460"/>
              </a:lnSpc>
              <a:spcBef>
                <a:spcPts val="76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Sterile conditions has </a:t>
            </a:r>
            <a:r>
              <a:rPr sz="3200" spc="-1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practiced  throughout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procedure</a:t>
            </a:r>
            <a:endParaRPr sz="3200" dirty="0">
              <a:latin typeface="Arial"/>
              <a:cs typeface="Arial"/>
            </a:endParaRPr>
          </a:p>
          <a:p>
            <a:pPr marL="546100" indent="-534035" algn="just">
              <a:lnSpc>
                <a:spcPct val="100000"/>
              </a:lnSpc>
              <a:spcBef>
                <a:spcPts val="33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u="sng" spc="-5" dirty="0">
                <a:latin typeface="Arial"/>
                <a:cs typeface="Arial"/>
              </a:rPr>
              <a:t>10-20 </a:t>
            </a:r>
            <a:r>
              <a:rPr sz="3200" u="sng" dirty="0">
                <a:latin typeface="Arial"/>
                <a:cs typeface="Arial"/>
              </a:rPr>
              <a:t>ml </a:t>
            </a:r>
            <a:r>
              <a:rPr sz="3200" dirty="0">
                <a:latin typeface="Arial"/>
                <a:cs typeface="Arial"/>
              </a:rPr>
              <a:t>can </a:t>
            </a:r>
            <a:r>
              <a:rPr sz="3200" spc="-1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collected </a:t>
            </a:r>
            <a:r>
              <a:rPr sz="3200" dirty="0">
                <a:latin typeface="Arial"/>
                <a:cs typeface="Arial"/>
              </a:rPr>
              <a:t>as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required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512" y="1058798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136" y="22987"/>
                </a:moveTo>
                <a:lnTo>
                  <a:pt x="0" y="22987"/>
                </a:lnTo>
                <a:lnTo>
                  <a:pt x="0" y="57150"/>
                </a:lnTo>
                <a:lnTo>
                  <a:pt x="7696136" y="57150"/>
                </a:lnTo>
                <a:lnTo>
                  <a:pt x="7696136" y="22987"/>
                </a:lnTo>
                <a:close/>
              </a:path>
              <a:path w="7696200" h="57150">
                <a:moveTo>
                  <a:pt x="7696136" y="0"/>
                </a:moveTo>
                <a:lnTo>
                  <a:pt x="0" y="0"/>
                </a:lnTo>
                <a:lnTo>
                  <a:pt x="0" y="11557"/>
                </a:lnTo>
                <a:lnTo>
                  <a:pt x="7696136" y="11557"/>
                </a:lnTo>
                <a:lnTo>
                  <a:pt x="7696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umb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457200" y="3019425"/>
            <a:ext cx="3352800" cy="3686175"/>
          </a:xfrm>
        </p:spPr>
      </p:pic>
      <p:pic>
        <p:nvPicPr>
          <p:cNvPr id="4" name="Picture 9" descr="Lumbar puncture (spinal tap)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495800" y="3200400"/>
            <a:ext cx="3886200" cy="3352800"/>
          </a:xfrm>
          <a:prstGeom prst="rect">
            <a:avLst/>
          </a:prstGeom>
          <a:noFill/>
        </p:spPr>
      </p:pic>
      <p:pic>
        <p:nvPicPr>
          <p:cNvPr id="20482" name="Picture 2" descr="G:\klmu\Sem 4\presentation\csf\9238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838200" y="228600"/>
            <a:ext cx="3276600" cy="2514600"/>
          </a:xfrm>
          <a:prstGeom prst="rect">
            <a:avLst/>
          </a:prstGeom>
          <a:noFill/>
        </p:spPr>
      </p:pic>
      <p:pic>
        <p:nvPicPr>
          <p:cNvPr id="20483" name="Picture 3" descr="G:\klmu\Sem 4\presentation\csf\15166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4648200" y="228600"/>
            <a:ext cx="38100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1080</Words>
  <Application>Microsoft Office PowerPoint</Application>
  <PresentationFormat>On-screen Show (4:3)</PresentationFormat>
  <Paragraphs>153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Impact</vt:lpstr>
      <vt:lpstr>Times New Roman</vt:lpstr>
      <vt:lpstr>Office Theme</vt:lpstr>
      <vt:lpstr>127</vt:lpstr>
      <vt:lpstr>1_Office Theme</vt:lpstr>
      <vt:lpstr>Cerebrospinal fluid</vt:lpstr>
      <vt:lpstr>CSF</vt:lpstr>
      <vt:lpstr>CSF</vt:lpstr>
      <vt:lpstr>PowerPoint Presentation</vt:lpstr>
      <vt:lpstr>CSF</vt:lpstr>
      <vt:lpstr>CSF</vt:lpstr>
      <vt:lpstr>CSF examination</vt:lpstr>
      <vt:lpstr>CSF</vt:lpstr>
      <vt:lpstr>PowerPoint Presentation</vt:lpstr>
      <vt:lpstr>CSF</vt:lpstr>
      <vt:lpstr>  CSF analysis </vt:lpstr>
      <vt:lpstr>  CSF analysis </vt:lpstr>
      <vt:lpstr>  CSF analysis </vt:lpstr>
      <vt:lpstr>  CSF analysis </vt:lpstr>
      <vt:lpstr>  CSF analysis </vt:lpstr>
      <vt:lpstr>  CSF analysis </vt:lpstr>
      <vt:lpstr>  CSF analysis </vt:lpstr>
      <vt:lpstr>  CSF analysis </vt:lpstr>
      <vt:lpstr>  CSF analysis </vt:lpstr>
      <vt:lpstr>PowerPoint Presentation</vt:lpstr>
      <vt:lpstr>  CSF analysis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NIAID</dc:creator>
  <cp:lastModifiedBy>Heba M. Ali</cp:lastModifiedBy>
  <cp:revision>7</cp:revision>
  <dcterms:created xsi:type="dcterms:W3CDTF">2021-12-18T18:19:33Z</dcterms:created>
  <dcterms:modified xsi:type="dcterms:W3CDTF">2021-12-25T19:39:14Z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2021-12-18T00:00:00Z</vt:filetime>
  </property>
</Properties>
</file>