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  <p:sldMasterId id="2147483678" r:id="rId3"/>
    <p:sldMasterId id="2147483684" r:id="rId4"/>
    <p:sldMasterId id="2147483702" r:id="rId5"/>
    <p:sldMasterId id="2147483714" r:id="rId6"/>
    <p:sldMasterId id="2147483720" r:id="rId7"/>
  </p:sldMasterIdLst>
  <p:notesMasterIdLst>
    <p:notesMasterId r:id="rId35"/>
  </p:notesMasterIdLst>
  <p:sldIdLst>
    <p:sldId id="259" r:id="rId8"/>
    <p:sldId id="260" r:id="rId9"/>
    <p:sldId id="261" r:id="rId10"/>
    <p:sldId id="262" r:id="rId11"/>
    <p:sldId id="277" r:id="rId12"/>
    <p:sldId id="29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2" r:id="rId23"/>
    <p:sldId id="257" r:id="rId24"/>
    <p:sldId id="258" r:id="rId25"/>
    <p:sldId id="278" r:id="rId26"/>
    <p:sldId id="279" r:id="rId27"/>
    <p:sldId id="280" r:id="rId28"/>
    <p:sldId id="281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8ABC1E-6172-477F-A52C-D0DC8A6D5E00}" type="datetimeFigureOut">
              <a:rPr lang="ar-EG" smtClean="0"/>
              <a:t>07/09/1442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659D0-AD27-44FD-9C5F-35E58BA1421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5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F3C820-AE36-45BD-AD3C-3856D73E6DD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8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4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9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3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1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3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5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0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2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8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4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601" y="866801"/>
            <a:ext cx="5292037" cy="597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9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4/18/2021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90" y="345743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7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88" y="345739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3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66" y="345695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89" y="2221229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633" y="530478"/>
            <a:ext cx="774273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229613"/>
            <a:ext cx="7639050" cy="195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" y="51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796795"/>
            <a:ext cx="2490788" cy="0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60960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678" y="1049831"/>
            <a:ext cx="462838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Intro</a:t>
            </a:r>
            <a:r>
              <a:rPr lang="en-US" dirty="0"/>
              <a:t>d</a:t>
            </a:r>
            <a:r>
              <a:rPr dirty="0" smtClean="0"/>
              <a:t>u</a:t>
            </a:r>
            <a:r>
              <a:rPr lang="en-US" dirty="0" smtClean="0"/>
              <a:t>ctio</a:t>
            </a:r>
            <a:r>
              <a:rPr dirty="0" smtClean="0"/>
              <a:t>n</a:t>
            </a:r>
            <a:r>
              <a:rPr spc="-100" dirty="0" smtClean="0"/>
              <a:t> </a:t>
            </a:r>
            <a:r>
              <a:rPr dirty="0"/>
              <a:t>:-</a:t>
            </a:r>
          </a:p>
        </p:txBody>
      </p:sp>
      <p:sp>
        <p:nvSpPr>
          <p:cNvPr id="5" name="object 5"/>
          <p:cNvSpPr/>
          <p:nvPr/>
        </p:nvSpPr>
        <p:spPr>
          <a:xfrm>
            <a:off x="252605" y="1917192"/>
            <a:ext cx="7243191" cy="469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596" y="1839467"/>
            <a:ext cx="7147179" cy="477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2" y="1935479"/>
            <a:ext cx="7176897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1" y="1935479"/>
            <a:ext cx="7177088" cy="4610100"/>
          </a:xfrm>
          <a:custGeom>
            <a:avLst/>
            <a:gdLst/>
            <a:ahLst/>
            <a:cxnLst/>
            <a:rect l="l" t="t" r="r" b="b"/>
            <a:pathLst>
              <a:path w="9569450" h="4610100">
                <a:moveTo>
                  <a:pt x="0" y="4610100"/>
                </a:moveTo>
                <a:lnTo>
                  <a:pt x="9569196" y="4610100"/>
                </a:lnTo>
                <a:lnTo>
                  <a:pt x="95691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144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28" y="1912061"/>
            <a:ext cx="7117843" cy="43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Endonuclease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(Restriction Enzyme)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is a</a:t>
            </a:r>
            <a:r>
              <a:rPr sz="2400" b="1" spc="-16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bacterial 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enzyme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that cuts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dsDNA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into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fragments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after recognizing  </a:t>
            </a:r>
            <a:r>
              <a:rPr sz="2400" b="1" spc="5" dirty="0">
                <a:solidFill>
                  <a:srgbClr val="009DD9"/>
                </a:solidFill>
                <a:latin typeface="Constantia"/>
                <a:cs typeface="Constantia"/>
              </a:rPr>
              <a:t>specific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nucleotide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sequence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recognition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or  restriction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009DD9"/>
                </a:solidFill>
                <a:latin typeface="Constantia"/>
                <a:cs typeface="Constantia"/>
              </a:rPr>
              <a:t>site</a:t>
            </a:r>
            <a:r>
              <a:rPr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.</a:t>
            </a:r>
            <a:r>
              <a:rPr lang="en-US"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 and have evolved to provide a defense mechanism against invading viruses.</a:t>
            </a:r>
            <a:endParaRPr lang="ar-EG" sz="2400" b="1" i="1" spc="-15" dirty="0" smtClean="0">
              <a:solidFill>
                <a:srgbClr val="009DD9"/>
              </a:solidFill>
              <a:latin typeface="Constantia"/>
              <a:cs typeface="Constantia"/>
            </a:endParaRPr>
          </a:p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lnSpc>
                <a:spcPts val="274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bel</a:t>
            </a:r>
            <a:r>
              <a:rPr lang="en-US"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eved </a:t>
            </a:r>
            <a:r>
              <a:rPr sz="2400" b="1" spc="-20" dirty="0">
                <a:solidFill>
                  <a:srgbClr val="009DD9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be </a:t>
            </a:r>
            <a:r>
              <a:rPr sz="2400" b="1" spc="-25" dirty="0">
                <a:solidFill>
                  <a:srgbClr val="009DD9"/>
                </a:solidFill>
                <a:latin typeface="Constantia"/>
                <a:cs typeface="Constantia"/>
              </a:rPr>
              <a:t>evolved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by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</a:t>
            </a:r>
            <a:r>
              <a:rPr lang="ar-EG" sz="2400" b="1" spc="-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8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20" dirty="0" smtClean="0">
                <a:solidFill>
                  <a:srgbClr val="009DD9"/>
                </a:solidFill>
                <a:latin typeface="Constantia"/>
                <a:cs typeface="Constantia"/>
              </a:rPr>
              <a:t>to</a:t>
            </a:r>
            <a:r>
              <a:rPr lang="ar-EG" sz="2400" dirty="0">
                <a:solidFill>
                  <a:prstClr val="black"/>
                </a:solidFill>
                <a:latin typeface="Constantia"/>
                <a:cs typeface="Constantia"/>
              </a:rPr>
              <a:t> </a:t>
            </a:r>
            <a:r>
              <a:rPr sz="2400" b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resist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viral</a:t>
            </a:r>
            <a:r>
              <a:rPr sz="2400" b="1" i="1" spc="-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attack.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  <a:p>
            <a:pPr algn="l" rtl="0">
              <a:spcBef>
                <a:spcPts val="5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also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as</a:t>
            </a:r>
            <a:r>
              <a:rPr lang="ar-EG"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 smtClean="0">
                <a:solidFill>
                  <a:srgbClr val="009DD9"/>
                </a:solidFill>
                <a:latin typeface="Constantia"/>
                <a:cs typeface="Constantia"/>
              </a:rPr>
              <a:t>molecular</a:t>
            </a:r>
            <a:r>
              <a:rPr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lang="ar-EG"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sc</a:t>
            </a:r>
            <a:r>
              <a:rPr lang="en-US"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ssor.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 rot="16390589">
            <a:off x="7236320" y="332656"/>
            <a:ext cx="1325879" cy="176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These cuts produce what scientists call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solidFill>
                  <a:srgbClr val="0070C0"/>
                </a:solidFill>
                <a:ea typeface="ＭＳ Ｐゴシック" pitchFamily="-106" charset="-128"/>
              </a:rPr>
              <a:t>“blunt ends”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9084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		CC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		GG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“blunt ends” and “sticky ends”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Remember how </a:t>
            </a:r>
            <a:r>
              <a:rPr lang="en-US" i="1" smtClean="0"/>
              <a:t>Hae</a:t>
            </a:r>
            <a:r>
              <a:rPr lang="en-US" smtClean="0"/>
              <a:t>III produced a “blunt end”?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Eco</a:t>
            </a:r>
            <a:r>
              <a:rPr lang="en-US" smtClean="0"/>
              <a:t>RI, for instance, makes a staggered cut and produces a “sticky end”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19400" y="30368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GAATTC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CTTAAG 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19400" y="42560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GA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AG </a:t>
            </a: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09800" y="5475288"/>
            <a:ext cx="579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 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286000" y="38862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857342">
            <a:off x="1371600" y="4876800"/>
            <a:ext cx="685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43400" y="1295403"/>
            <a:ext cx="4343400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smtClean="0"/>
              <a:t>	</a:t>
            </a:r>
            <a:r>
              <a:rPr lang="en-US" sz="4000" b="1" smtClean="0"/>
              <a:t>blunt end</a:t>
            </a:r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b="1" smtClean="0"/>
              <a:t>	sticky end</a:t>
            </a:r>
          </a:p>
        </p:txBody>
      </p:sp>
      <p:pic>
        <p:nvPicPr>
          <p:cNvPr id="17411" name="Picture 2" descr="http://library.thinkquest.org/28599/images/an_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44"/>
            <a:ext cx="3810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more examples of restriction sites of restriction enzymes with their cut sites: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r>
              <a:rPr lang="en-US" dirty="0" smtClean="0"/>
              <a:t>:  5’  AAGCTT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3’  TTCGAA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Bam</a:t>
            </a:r>
            <a:r>
              <a:rPr lang="en-US" dirty="0" err="1" smtClean="0"/>
              <a:t>HI</a:t>
            </a:r>
            <a:r>
              <a:rPr lang="en-US" dirty="0" smtClean="0"/>
              <a:t>:  5’  GGATCC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 3’  CCTAGG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Alu</a:t>
            </a:r>
            <a:r>
              <a:rPr lang="en-US" dirty="0" err="1" smtClean="0"/>
              <a:t>I</a:t>
            </a:r>
            <a:r>
              <a:rPr lang="en-US" dirty="0" smtClean="0"/>
              <a:t>:  5’  AGCT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      3’   TCGA  5’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610894" y="17137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449094" y="3009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10894" y="34663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14107" y="52189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839494" y="6438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3707" y="47617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3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707" y="416037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9120886" y="0"/>
                </a:moveTo>
                <a:lnTo>
                  <a:pt x="268490" y="0"/>
                </a:lnTo>
                <a:lnTo>
                  <a:pt x="220228" y="4323"/>
                </a:lnTo>
                <a:lnTo>
                  <a:pt x="174804" y="16789"/>
                </a:lnTo>
                <a:lnTo>
                  <a:pt x="132977" y="36641"/>
                </a:lnTo>
                <a:lnTo>
                  <a:pt x="95504" y="63123"/>
                </a:lnTo>
                <a:lnTo>
                  <a:pt x="63145" y="95476"/>
                </a:lnTo>
                <a:lnTo>
                  <a:pt x="36656" y="132945"/>
                </a:lnTo>
                <a:lnTo>
                  <a:pt x="16797" y="174773"/>
                </a:lnTo>
                <a:lnTo>
                  <a:pt x="4325" y="220203"/>
                </a:lnTo>
                <a:lnTo>
                  <a:pt x="0" y="268478"/>
                </a:lnTo>
                <a:lnTo>
                  <a:pt x="0" y="1342390"/>
                </a:lnTo>
                <a:lnTo>
                  <a:pt x="4325" y="1390631"/>
                </a:lnTo>
                <a:lnTo>
                  <a:pt x="16797" y="1436043"/>
                </a:lnTo>
                <a:lnTo>
                  <a:pt x="36656" y="1477866"/>
                </a:lnTo>
                <a:lnTo>
                  <a:pt x="63145" y="1515339"/>
                </a:lnTo>
                <a:lnTo>
                  <a:pt x="95504" y="1547703"/>
                </a:lnTo>
                <a:lnTo>
                  <a:pt x="132977" y="1574197"/>
                </a:lnTo>
                <a:lnTo>
                  <a:pt x="174804" y="1594063"/>
                </a:lnTo>
                <a:lnTo>
                  <a:pt x="220228" y="1606540"/>
                </a:lnTo>
                <a:lnTo>
                  <a:pt x="268490" y="1610868"/>
                </a:lnTo>
                <a:lnTo>
                  <a:pt x="9120886" y="1610868"/>
                </a:lnTo>
                <a:lnTo>
                  <a:pt x="9169127" y="1606540"/>
                </a:lnTo>
                <a:lnTo>
                  <a:pt x="9214539" y="1594063"/>
                </a:lnTo>
                <a:lnTo>
                  <a:pt x="9256362" y="1574197"/>
                </a:lnTo>
                <a:lnTo>
                  <a:pt x="9293835" y="1547703"/>
                </a:lnTo>
                <a:lnTo>
                  <a:pt x="9326199" y="1515339"/>
                </a:lnTo>
                <a:lnTo>
                  <a:pt x="9352693" y="1477866"/>
                </a:lnTo>
                <a:lnTo>
                  <a:pt x="9372559" y="1436043"/>
                </a:lnTo>
                <a:lnTo>
                  <a:pt x="9385036" y="1390631"/>
                </a:lnTo>
                <a:lnTo>
                  <a:pt x="9389364" y="1342390"/>
                </a:lnTo>
                <a:lnTo>
                  <a:pt x="9389364" y="268478"/>
                </a:lnTo>
                <a:lnTo>
                  <a:pt x="9385036" y="220203"/>
                </a:lnTo>
                <a:lnTo>
                  <a:pt x="9372559" y="174773"/>
                </a:lnTo>
                <a:lnTo>
                  <a:pt x="9352693" y="132945"/>
                </a:lnTo>
                <a:lnTo>
                  <a:pt x="9326199" y="95476"/>
                </a:lnTo>
                <a:lnTo>
                  <a:pt x="9293835" y="63123"/>
                </a:lnTo>
                <a:lnTo>
                  <a:pt x="9256362" y="36641"/>
                </a:lnTo>
                <a:lnTo>
                  <a:pt x="9214539" y="16789"/>
                </a:lnTo>
                <a:lnTo>
                  <a:pt x="9169127" y="4323"/>
                </a:lnTo>
                <a:lnTo>
                  <a:pt x="912088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72" y="404664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0" y="268478"/>
                </a:moveTo>
                <a:lnTo>
                  <a:pt x="4325" y="220203"/>
                </a:lnTo>
                <a:lnTo>
                  <a:pt x="16797" y="174773"/>
                </a:lnTo>
                <a:lnTo>
                  <a:pt x="36656" y="132945"/>
                </a:lnTo>
                <a:lnTo>
                  <a:pt x="63145" y="95476"/>
                </a:lnTo>
                <a:lnTo>
                  <a:pt x="95504" y="63123"/>
                </a:lnTo>
                <a:lnTo>
                  <a:pt x="132977" y="36641"/>
                </a:lnTo>
                <a:lnTo>
                  <a:pt x="174804" y="16789"/>
                </a:lnTo>
                <a:lnTo>
                  <a:pt x="220228" y="4323"/>
                </a:lnTo>
                <a:lnTo>
                  <a:pt x="268490" y="0"/>
                </a:lnTo>
                <a:lnTo>
                  <a:pt x="9120886" y="0"/>
                </a:lnTo>
                <a:lnTo>
                  <a:pt x="9169127" y="4323"/>
                </a:lnTo>
                <a:lnTo>
                  <a:pt x="9214539" y="16789"/>
                </a:lnTo>
                <a:lnTo>
                  <a:pt x="9256362" y="36641"/>
                </a:lnTo>
                <a:lnTo>
                  <a:pt x="9293835" y="63123"/>
                </a:lnTo>
                <a:lnTo>
                  <a:pt x="9326199" y="95476"/>
                </a:lnTo>
                <a:lnTo>
                  <a:pt x="9352693" y="132945"/>
                </a:lnTo>
                <a:lnTo>
                  <a:pt x="9372559" y="174773"/>
                </a:lnTo>
                <a:lnTo>
                  <a:pt x="9385036" y="220203"/>
                </a:lnTo>
                <a:lnTo>
                  <a:pt x="9389364" y="268478"/>
                </a:lnTo>
                <a:lnTo>
                  <a:pt x="9389364" y="1342390"/>
                </a:lnTo>
                <a:lnTo>
                  <a:pt x="9385036" y="1390631"/>
                </a:lnTo>
                <a:lnTo>
                  <a:pt x="9372559" y="1436043"/>
                </a:lnTo>
                <a:lnTo>
                  <a:pt x="9352693" y="1477866"/>
                </a:lnTo>
                <a:lnTo>
                  <a:pt x="9326199" y="1515339"/>
                </a:lnTo>
                <a:lnTo>
                  <a:pt x="9293835" y="1547703"/>
                </a:lnTo>
                <a:lnTo>
                  <a:pt x="9256362" y="1574197"/>
                </a:lnTo>
                <a:lnTo>
                  <a:pt x="9214539" y="1594063"/>
                </a:lnTo>
                <a:lnTo>
                  <a:pt x="9169127" y="1606540"/>
                </a:lnTo>
                <a:lnTo>
                  <a:pt x="9120886" y="1610868"/>
                </a:lnTo>
                <a:lnTo>
                  <a:pt x="268490" y="1610868"/>
                </a:lnTo>
                <a:lnTo>
                  <a:pt x="220228" y="1606540"/>
                </a:lnTo>
                <a:lnTo>
                  <a:pt x="174804" y="1594063"/>
                </a:lnTo>
                <a:lnTo>
                  <a:pt x="132977" y="1574197"/>
                </a:lnTo>
                <a:lnTo>
                  <a:pt x="95504" y="1547703"/>
                </a:lnTo>
                <a:lnTo>
                  <a:pt x="63145" y="1515339"/>
                </a:lnTo>
                <a:lnTo>
                  <a:pt x="36656" y="1477866"/>
                </a:lnTo>
                <a:lnTo>
                  <a:pt x="16797" y="1436043"/>
                </a:lnTo>
                <a:lnTo>
                  <a:pt x="4325" y="1390631"/>
                </a:lnTo>
                <a:lnTo>
                  <a:pt x="0" y="1342390"/>
                </a:lnTo>
                <a:lnTo>
                  <a:pt x="0" y="26847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30" y="332656"/>
            <a:ext cx="8174109" cy="12894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59990" marR="5080" indent="-2447925" algn="l" rtl="1">
              <a:lnSpc>
                <a:spcPts val="4560"/>
              </a:lnSpc>
              <a:spcBef>
                <a:spcPts val="855"/>
              </a:spcBef>
            </a:pPr>
            <a:r>
              <a:rPr sz="4000" dirty="0">
                <a:solidFill>
                  <a:srgbClr val="FFFFFF"/>
                </a:solidFill>
              </a:rPr>
              <a:t>Categorization of Restriction</a:t>
            </a:r>
            <a:r>
              <a:rPr sz="4000" spc="-110" dirty="0">
                <a:solidFill>
                  <a:srgbClr val="FFFFFF"/>
                </a:solidFill>
              </a:rPr>
              <a:t> </a:t>
            </a:r>
            <a:r>
              <a:rPr sz="4000" dirty="0" smtClean="0">
                <a:solidFill>
                  <a:srgbClr val="FFFFFF"/>
                </a:solidFill>
              </a:rPr>
              <a:t>Enzymes  </a:t>
            </a:r>
            <a:r>
              <a:rPr sz="4000" i="1" dirty="0">
                <a:solidFill>
                  <a:srgbClr val="FFFFFF"/>
                </a:solidFill>
              </a:rPr>
              <a:t>on the bases </a:t>
            </a:r>
            <a:r>
              <a:rPr sz="4000" i="1" dirty="0" smtClean="0">
                <a:solidFill>
                  <a:srgbClr val="FFFFFF"/>
                </a:solidFill>
              </a:rPr>
              <a:t>of</a:t>
            </a:r>
            <a:endParaRPr sz="4400" dirty="0"/>
          </a:p>
        </p:txBody>
      </p:sp>
      <p:sp>
        <p:nvSpPr>
          <p:cNvPr id="10" name="object 10"/>
          <p:cNvSpPr/>
          <p:nvPr/>
        </p:nvSpPr>
        <p:spPr>
          <a:xfrm>
            <a:off x="272264" y="2481385"/>
            <a:ext cx="7540096" cy="357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179" y="2276872"/>
            <a:ext cx="7523181" cy="3573779"/>
          </a:xfrm>
          <a:custGeom>
            <a:avLst/>
            <a:gdLst/>
            <a:ahLst/>
            <a:cxnLst/>
            <a:rect l="l" t="t" r="r" b="b"/>
            <a:pathLst>
              <a:path w="9592310" h="3573779">
                <a:moveTo>
                  <a:pt x="0" y="3573779"/>
                </a:moveTo>
                <a:lnTo>
                  <a:pt x="9592056" y="3573779"/>
                </a:lnTo>
                <a:lnTo>
                  <a:pt x="9592056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ln w="9144">
            <a:solidFill>
              <a:srgbClr val="0080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56" y="2094603"/>
            <a:ext cx="7407096" cy="323934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8140" indent="-346075" algn="l" rtl="0">
              <a:spcBef>
                <a:spcPts val="960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Their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composition.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Enzyme co-factor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requirement.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nature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target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sequence.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marR="5080" indent="-274320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position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DNA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cleavage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site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relative</a:t>
            </a:r>
            <a:r>
              <a:rPr sz="3600" b="1" spc="-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to  the </a:t>
            </a:r>
            <a:r>
              <a:rPr sz="3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target</a:t>
            </a:r>
            <a:r>
              <a:rPr lang="ar-EG"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sequence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28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Restriction Endonuclease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I- </a:t>
            </a:r>
            <a:r>
              <a:rPr lang="en-US" dirty="0" smtClean="0"/>
              <a:t>multi-subunit, both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activities, cleave at random up to 1000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</a:t>
            </a:r>
            <a:r>
              <a:rPr lang="en-US" dirty="0" smtClean="0"/>
              <a:t>- mostly single subunit, cleave DNA within recognition sequence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III- </a:t>
            </a:r>
            <a:r>
              <a:rPr lang="en-US" dirty="0" smtClean="0"/>
              <a:t>multi-subunit,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about 25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</p:txBody>
      </p:sp>
    </p:spTree>
    <p:extLst>
      <p:ext uri="{BB962C8B-B14F-4D97-AF65-F5344CB8AC3E}">
        <p14:creationId xmlns:p14="http://schemas.microsoft.com/office/powerpoint/2010/main" val="404066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7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</a:t>
            </a:r>
          </a:p>
        </p:txBody>
      </p:sp>
      <p:pic>
        <p:nvPicPr>
          <p:cNvPr id="19459" name="Content Placeholder 5" descr="restriction enzymes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7" y="1400179"/>
            <a:ext cx="8505825" cy="5305425"/>
          </a:xfrm>
        </p:spPr>
      </p:pic>
    </p:spTree>
    <p:extLst>
      <p:ext uri="{BB962C8B-B14F-4D97-AF65-F5344CB8AC3E}">
        <p14:creationId xmlns:p14="http://schemas.microsoft.com/office/powerpoint/2010/main" val="3879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II</a:t>
            </a:r>
          </a:p>
        </p:txBody>
      </p:sp>
      <p:pic>
        <p:nvPicPr>
          <p:cNvPr id="20483" name="Picture 4" descr="restriction enzym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6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446278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Blunt</a:t>
            </a:r>
            <a:r>
              <a:rPr spc="-70" dirty="0"/>
              <a:t> </a:t>
            </a:r>
            <a:r>
              <a:rPr spc="-5" dirty="0"/>
              <a:t>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8027"/>
            <a:ext cx="8064500" cy="2293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Some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cut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opposite</a:t>
            </a:r>
            <a:r>
              <a:rPr sz="24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base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They leave blunt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ended DNA</a:t>
            </a:r>
            <a:r>
              <a:rPr sz="24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608330" indent="-342900" algn="l" rtl="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These blunt ended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can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be joined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to any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other 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 blunt</a:t>
            </a:r>
            <a:r>
              <a:rPr sz="24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ends.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Enzymes useful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for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certain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types of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cloning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experiments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algn="l" rtl="0">
              <a:lnSpc>
                <a:spcPts val="2735"/>
              </a:lnSpc>
            </a:pPr>
            <a:r>
              <a:rPr sz="2400" b="1" dirty="0">
                <a:solidFill>
                  <a:prstClr val="black"/>
                </a:solidFill>
                <a:cs typeface="Calibri"/>
              </a:rPr>
              <a:t>.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886200"/>
            <a:ext cx="4405256" cy="22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6627" y="3881628"/>
            <a:ext cx="5495925" cy="2828925"/>
          </a:xfrm>
          <a:custGeom>
            <a:avLst/>
            <a:gdLst/>
            <a:ahLst/>
            <a:cxnLst/>
            <a:rect l="l" t="t" r="r" b="b"/>
            <a:pathLst>
              <a:path w="5495925" h="2828925">
                <a:moveTo>
                  <a:pt x="0" y="2828544"/>
                </a:moveTo>
                <a:lnTo>
                  <a:pt x="5495544" y="2828544"/>
                </a:lnTo>
                <a:lnTo>
                  <a:pt x="5495544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07223" y="2132856"/>
            <a:ext cx="8077200" cy="244827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 Enzymes scan the DNA sequence</a:t>
            </a:r>
          </a:p>
          <a:p>
            <a:pPr eaLnBrk="1" hangingPunct="1"/>
            <a:r>
              <a:rPr lang="en-US" dirty="0" smtClean="0"/>
              <a:t>Find a very specific set of nucleotides</a:t>
            </a:r>
          </a:p>
          <a:p>
            <a:pPr eaLnBrk="1" hangingPunct="1"/>
            <a:r>
              <a:rPr lang="en-US" dirty="0" smtClean="0"/>
              <a:t>Make a specific cut</a:t>
            </a:r>
          </a:p>
          <a:p>
            <a:pPr algn="just" eaLnBrk="1" hangingPunct="1"/>
            <a:r>
              <a:rPr lang="en-US" dirty="0" smtClean="0"/>
              <a:t>Restriction enzymes recognize and make a cut within specific </a:t>
            </a:r>
            <a:r>
              <a:rPr lang="en-US" b="1" dirty="0" smtClean="0">
                <a:solidFill>
                  <a:srgbClr val="FF0000"/>
                </a:solidFill>
              </a:rPr>
              <a:t>palindromic sequences</a:t>
            </a:r>
            <a:r>
              <a:rPr lang="en-US" dirty="0" smtClean="0"/>
              <a:t>, known as restriction sites, in the DNA. This is usually a 4- or 6 base pair sequence.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147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28">
            <a:off x="1173739" y="-318687"/>
            <a:ext cx="1124777" cy="2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dorlingkindersley-uk.co.uk/static/clipart/uk/dk/future/image_futur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419600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412749"/>
            <a:ext cx="238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Sticky</a:t>
            </a:r>
            <a:r>
              <a:rPr sz="4000" spc="-45" dirty="0"/>
              <a:t> </a:t>
            </a:r>
            <a:r>
              <a:rPr sz="4000" spc="-10" dirty="0"/>
              <a:t>ends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1435"/>
            <a:ext cx="73945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Most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3200" b="1" spc="-25" dirty="0">
                <a:solidFill>
                  <a:prstClr val="black"/>
                </a:solidFill>
                <a:cs typeface="Calibri"/>
              </a:rPr>
              <a:t>make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staggered 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21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Staggered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produce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single</a:t>
            </a:r>
            <a:r>
              <a:rPr sz="32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stranded  “sticky-ends”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746500"/>
            <a:ext cx="4758241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621087"/>
            <a:ext cx="4810125" cy="2905125"/>
          </a:xfrm>
          <a:custGeom>
            <a:avLst/>
            <a:gdLst/>
            <a:ahLst/>
            <a:cxnLst/>
            <a:rect l="l" t="t" r="r" b="b"/>
            <a:pathLst>
              <a:path w="4810125" h="2905125">
                <a:moveTo>
                  <a:pt x="0" y="2904744"/>
                </a:moveTo>
                <a:lnTo>
                  <a:pt x="4809744" y="2904744"/>
                </a:lnTo>
                <a:lnTo>
                  <a:pt x="4809744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339597"/>
            <a:ext cx="564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“Sticky </a:t>
            </a:r>
            <a:r>
              <a:rPr sz="4400" dirty="0"/>
              <a:t>Ends” </a:t>
            </a:r>
            <a:r>
              <a:rPr sz="4400" spc="-20" dirty="0"/>
              <a:t>Are</a:t>
            </a:r>
            <a:r>
              <a:rPr sz="4400" spc="-75" dirty="0"/>
              <a:t> </a:t>
            </a:r>
            <a:r>
              <a:rPr sz="4400" spc="-10" dirty="0"/>
              <a:t>Useful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42514"/>
            <a:ext cx="70523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spcBef>
                <a:spcPts val="95"/>
              </a:spcBef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with 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compl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 smtClean="0">
                <a:solidFill>
                  <a:prstClr val="black"/>
                </a:solidFill>
                <a:cs typeface="Calibri"/>
              </a:rPr>
              <a:t>mentary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sticky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ends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combined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create new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molecules which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allows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creation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manipulation of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 sequences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different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sources.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1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24002"/>
            <a:ext cx="66008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ISOSCHIZOMERS </a:t>
            </a:r>
            <a:r>
              <a:rPr sz="3400" spc="-5" dirty="0"/>
              <a:t>&amp;</a:t>
            </a:r>
            <a:r>
              <a:rPr sz="3400" spc="55" dirty="0"/>
              <a:t> </a:t>
            </a:r>
            <a:r>
              <a:rPr sz="3400" spc="-20" dirty="0"/>
              <a:t>NEOSCHIZOMERS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940" y="1991995"/>
            <a:ext cx="80733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well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as 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Isoschizomers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282575" indent="-34290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but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the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different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within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Neoshizomers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25" y="4333490"/>
            <a:ext cx="249491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20000"/>
              </a:lnSpc>
              <a:spcBef>
                <a:spcPts val="95"/>
              </a:spcBef>
              <a:tabLst>
                <a:tab pos="594360" algn="l"/>
              </a:tabLst>
            </a:pPr>
            <a:r>
              <a:rPr sz="24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Eg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:	SmaI and</a:t>
            </a:r>
            <a:r>
              <a:rPr sz="2400" b="1" spc="-1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XmaI  C C C G 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771377"/>
            <a:ext cx="143700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C C C G G</a:t>
            </a:r>
            <a:r>
              <a:rPr sz="2400" b="1" spc="-1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524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582" y="5211267"/>
            <a:ext cx="14338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22275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Xma</a:t>
            </a:r>
            <a:r>
              <a:rPr sz="24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71" y="5723331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400"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02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41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5257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164" y="286588"/>
            <a:ext cx="61969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APPLICATION </a:t>
            </a:r>
            <a:r>
              <a:rPr sz="2900" dirty="0"/>
              <a:t>OF </a:t>
            </a:r>
            <a:r>
              <a:rPr sz="2900" spc="-10" dirty="0"/>
              <a:t>RESTRICTION</a:t>
            </a:r>
            <a:r>
              <a:rPr sz="2900" spc="-90" dirty="0"/>
              <a:t> </a:t>
            </a:r>
            <a:r>
              <a:rPr sz="2900" spc="-5" dirty="0"/>
              <a:t>ENZYMES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077213"/>
            <a:ext cx="8030845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gene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cloning 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protein expression  experiments.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50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1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b="1" u="sng" spc="-10" dirty="0">
                <a:solidFill>
                  <a:prstClr val="black"/>
                </a:solidFill>
                <a:cs typeface="Calibri"/>
              </a:rPr>
              <a:t>biotechnology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into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smaller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strands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order to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study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differences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among individuals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(Restriction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Length Polymorphism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–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RFLP).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45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355" indent="-342900" algn="l" rtl="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Each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these methods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depends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 the use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agarose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gel electrophoresis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separation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fragments.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3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2155062"/>
            <a:ext cx="69691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0" algn="just" rtl="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homologous  DNA sequences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lengths after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DNA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541731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5" dirty="0"/>
              <a:t>is</a:t>
            </a:r>
            <a:r>
              <a:rPr sz="4000" spc="-25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2553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10829"/>
            <a:ext cx="731139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l" rtl="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method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DNA by RFLP</a:t>
            </a:r>
            <a:r>
              <a:rPr sz="28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involves 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following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steps:</a:t>
            </a:r>
          </a:p>
          <a:p>
            <a:pPr algn="l" rtl="0">
              <a:spcBef>
                <a:spcPts val="45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 rtl="0">
              <a:spcBef>
                <a:spcPts val="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1- In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step fragmentation of a sample of  DNA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done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restriction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recognize and cut DNA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wherever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specific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short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sequence occurs, in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 restriction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398" y="359410"/>
            <a:ext cx="698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2939" algn="l"/>
              </a:tabLst>
            </a:pPr>
            <a:r>
              <a:rPr sz="4000" spc="-10" dirty="0"/>
              <a:t>Method	</a:t>
            </a:r>
            <a:r>
              <a:rPr sz="4000" spc="-5" dirty="0"/>
              <a:t>of </a:t>
            </a:r>
            <a:r>
              <a:rPr sz="4000" spc="-10" dirty="0"/>
              <a:t>DNA analysis </a:t>
            </a:r>
            <a:r>
              <a:rPr sz="4000" spc="-15" dirty="0"/>
              <a:t>by</a:t>
            </a:r>
            <a:r>
              <a:rPr sz="4000" spc="30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6395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88630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955" indent="-342900" algn="just" rtl="0">
              <a:spcBef>
                <a:spcPts val="95"/>
              </a:spcBef>
              <a:buFont typeface="Times New Roman"/>
              <a:buAutoNum type="arabicPlain" startAt="2"/>
              <a:tabLst>
                <a:tab pos="44005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resulting DNA fragments are then separated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 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through a process 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agarose gel  electrophoresis.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50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9685" indent="-342900" algn="just" rtl="0">
              <a:buFont typeface="Times New Roman"/>
              <a:buAutoNum type="arabicPlain" startAt="2"/>
              <a:tabLst>
                <a:tab pos="40322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transferred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a membrane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via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Southern blot  procedure.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45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Hybridization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membrane to a labeled DNA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done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determines the length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which are complementary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probe.</a:t>
            </a:r>
          </a:p>
        </p:txBody>
      </p:sp>
    </p:spTree>
    <p:extLst>
      <p:ext uri="{BB962C8B-B14F-4D97-AF65-F5344CB8AC3E}">
        <p14:creationId xmlns:p14="http://schemas.microsoft.com/office/powerpoint/2010/main" val="961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72755" cy="3233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tabLst>
                <a:tab pos="506095" algn="l"/>
                <a:tab pos="1434465" algn="l"/>
                <a:tab pos="2045335" algn="l"/>
                <a:tab pos="2795905" algn="l"/>
                <a:tab pos="4098925" algn="l"/>
                <a:tab pos="4728210" algn="l"/>
                <a:tab pos="6346825" algn="l"/>
                <a:tab pos="684085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ferent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length.</a:t>
            </a:r>
          </a:p>
          <a:p>
            <a:pPr algn="l" rtl="0">
              <a:spcBef>
                <a:spcPts val="50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96520" algn="just" rtl="0"/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occurs when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detected  fragment varies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individuals.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Each fragment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considered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allele,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used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genetic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34446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-106" charset="-128"/>
              </a:rPr>
              <a:t>Picking a palindrome</a:t>
            </a:r>
            <a:r>
              <a:rPr lang="en-US" dirty="0" smtClean="0">
                <a:ea typeface="ＭＳ Ｐゴシック" pitchFamily="-106" charset="-128"/>
              </a:rPr>
              <a:t/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Words that read the same forwards as backwards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2362248"/>
            <a:ext cx="2133600" cy="4221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2362248"/>
            <a:ext cx="2133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</p:spTree>
    <p:extLst>
      <p:ext uri="{BB962C8B-B14F-4D97-AF65-F5344CB8AC3E}">
        <p14:creationId xmlns:p14="http://schemas.microsoft.com/office/powerpoint/2010/main" val="40334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Palindromes in DNA sequences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62400" y="1600206"/>
            <a:ext cx="4724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	Genetic palindromes are similar to verbal palindromes.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A palindromic sequence in DNA is one in which the 5’ to 3’ base pair sequence is identical on both strands. </a:t>
            </a:r>
          </a:p>
        </p:txBody>
      </p:sp>
      <p:pic>
        <p:nvPicPr>
          <p:cNvPr id="7172" name="Picture 2" descr="http://lh5.google.co.uk/microrao/R49Yo6-iYTI/AAAAAAAAA_w/lmQooKz3SN8/s400/palindr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" y="220980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286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800" y="4572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5800" y="46482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1001" y="22860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3505201" y="44958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505200" y="22860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04800" y="4495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3276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NOMENCLATURE </a:t>
            </a:r>
            <a:r>
              <a:rPr sz="3200" dirty="0"/>
              <a:t>OF </a:t>
            </a:r>
            <a:r>
              <a:rPr spc="-10" dirty="0"/>
              <a:t>RESTRICTION</a:t>
            </a:r>
            <a:r>
              <a:rPr spc="105" dirty="0"/>
              <a:t> </a:t>
            </a:r>
            <a:r>
              <a:rPr spc="-10" dirty="0"/>
              <a:t>ENZYME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53465" algn="l"/>
              </a:tabLst>
            </a:pPr>
            <a:r>
              <a:rPr spc="-15" dirty="0"/>
              <a:t>Each </a:t>
            </a:r>
            <a:r>
              <a:rPr spc="-10" dirty="0"/>
              <a:t>enzyme </a:t>
            </a:r>
            <a:r>
              <a:rPr spc="-5" dirty="0"/>
              <a:t>is named </a:t>
            </a:r>
            <a:r>
              <a:rPr spc="-10" dirty="0"/>
              <a:t>after </a:t>
            </a:r>
            <a:r>
              <a:rPr spc="-5" dirty="0"/>
              <a:t>the </a:t>
            </a:r>
            <a:r>
              <a:rPr spc="-10" dirty="0"/>
              <a:t>bacterium </a:t>
            </a:r>
            <a:r>
              <a:rPr spc="-20" dirty="0"/>
              <a:t>from  </a:t>
            </a:r>
            <a:r>
              <a:rPr spc="-5" dirty="0"/>
              <a:t>which it </a:t>
            </a:r>
            <a:r>
              <a:rPr spc="-15" dirty="0"/>
              <a:t>was </a:t>
            </a:r>
            <a:r>
              <a:rPr spc="-10" dirty="0"/>
              <a:t>isolated using </a:t>
            </a:r>
            <a:r>
              <a:rPr spc="-5" dirty="0"/>
              <a:t>a </a:t>
            </a:r>
            <a:r>
              <a:rPr spc="-10" dirty="0"/>
              <a:t>naming </a:t>
            </a:r>
            <a:r>
              <a:rPr spc="-30" dirty="0"/>
              <a:t>system </a:t>
            </a:r>
            <a:r>
              <a:rPr spc="-10" dirty="0"/>
              <a:t>based  </a:t>
            </a:r>
            <a:r>
              <a:rPr spc="-5" dirty="0"/>
              <a:t>on	</a:t>
            </a:r>
            <a:r>
              <a:rPr sz="3200" spc="-10" dirty="0"/>
              <a:t>bacterial </a:t>
            </a:r>
            <a:r>
              <a:rPr sz="3200" spc="-5" dirty="0"/>
              <a:t>genus, species </a:t>
            </a:r>
            <a:r>
              <a:rPr sz="3200" dirty="0"/>
              <a:t>and</a:t>
            </a:r>
            <a:r>
              <a:rPr sz="3200" spc="20" dirty="0"/>
              <a:t> </a:t>
            </a:r>
            <a:r>
              <a:rPr sz="3200" spc="-15" dirty="0"/>
              <a:t>strain.</a:t>
            </a:r>
            <a:endParaRPr sz="3200"/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5" dirty="0"/>
              <a:t>For </a:t>
            </a:r>
            <a:r>
              <a:rPr sz="3200" spc="10" dirty="0"/>
              <a:t>e.g </a:t>
            </a:r>
            <a:r>
              <a:rPr sz="3200" spc="-20" dirty="0"/>
              <a:t>EcoRI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117850"/>
          <a:ext cx="7772400" cy="3351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/>
                <a:gridCol w="1896745"/>
                <a:gridCol w="2639060"/>
              </a:tblGrid>
              <a:tr h="635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Derivation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the EcoRI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Abbreviation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Escherichia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genus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coli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RY13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strain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9319" marR="754380" indent="-14668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order of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identification  in 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bacterium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" y="47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196" y="398282"/>
            <a:ext cx="6747092" cy="13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23" y="591694"/>
            <a:ext cx="6233851" cy="93038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60680" algn="l" rtl="0">
              <a:lnSpc>
                <a:spcPts val="3310"/>
              </a:lnSpc>
              <a:spcBef>
                <a:spcPts val="65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lang="ar-EG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Restriction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Endonucleases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62" y="2015416"/>
            <a:ext cx="7652385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62" y="1954796"/>
            <a:ext cx="7357491" cy="1722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61" y="1954797"/>
            <a:ext cx="7357586" cy="1805493"/>
          </a:xfrm>
          <a:prstGeom prst="rect">
            <a:avLst/>
          </a:prstGeom>
          <a:ln w="9144">
            <a:solidFill>
              <a:srgbClr val="859F3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5760" marR="142875" indent="-274320" algn="l" rtl="0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99415" algn="l"/>
              </a:tabLst>
            </a:pP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Restriction enzymes </a:t>
            </a:r>
            <a:r>
              <a:rPr sz="3200" b="1" spc="-5" dirty="0">
                <a:solidFill>
                  <a:srgbClr val="0076A2"/>
                </a:solidFill>
                <a:latin typeface="Times New Roman"/>
                <a:cs typeface="Times New Roman"/>
              </a:rPr>
              <a:t>recognize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specific sequence of  nucleotides, and </a:t>
            </a:r>
            <a:r>
              <a:rPr sz="3200" b="1" spc="-10" dirty="0">
                <a:solidFill>
                  <a:srgbClr val="0076A2"/>
                </a:solidFill>
                <a:latin typeface="Times New Roman"/>
                <a:cs typeface="Times New Roman"/>
              </a:rPr>
              <a:t>produce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double-stranded cut in</a:t>
            </a:r>
            <a:r>
              <a:rPr sz="3200" b="1" spc="-14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the  DNA. these cuts 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of two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types: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2819" y="467986"/>
                </a:lnTo>
                <a:lnTo>
                  <a:pt x="11068" y="515214"/>
                </a:lnTo>
                <a:lnTo>
                  <a:pt x="24433" y="560468"/>
                </a:lnTo>
                <a:lnTo>
                  <a:pt x="42598" y="603435"/>
                </a:lnTo>
                <a:lnTo>
                  <a:pt x="65250" y="643800"/>
                </a:lnTo>
                <a:lnTo>
                  <a:pt x="92073" y="681250"/>
                </a:lnTo>
                <a:lnTo>
                  <a:pt x="122753" y="715470"/>
                </a:lnTo>
                <a:lnTo>
                  <a:pt x="156976" y="746146"/>
                </a:lnTo>
                <a:lnTo>
                  <a:pt x="194427" y="772965"/>
                </a:lnTo>
                <a:lnTo>
                  <a:pt x="234792" y="795612"/>
                </a:lnTo>
                <a:lnTo>
                  <a:pt x="277756" y="813773"/>
                </a:lnTo>
                <a:lnTo>
                  <a:pt x="323005" y="827134"/>
                </a:lnTo>
                <a:lnTo>
                  <a:pt x="370225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25" y="835381"/>
                </a:lnTo>
                <a:lnTo>
                  <a:pt x="323005" y="827134"/>
                </a:lnTo>
                <a:lnTo>
                  <a:pt x="277756" y="813773"/>
                </a:lnTo>
                <a:lnTo>
                  <a:pt x="234792" y="795612"/>
                </a:lnTo>
                <a:lnTo>
                  <a:pt x="194427" y="772965"/>
                </a:lnTo>
                <a:lnTo>
                  <a:pt x="156976" y="746146"/>
                </a:lnTo>
                <a:lnTo>
                  <a:pt x="122753" y="715470"/>
                </a:lnTo>
                <a:lnTo>
                  <a:pt x="92073" y="681250"/>
                </a:lnTo>
                <a:lnTo>
                  <a:pt x="65250" y="643800"/>
                </a:lnTo>
                <a:lnTo>
                  <a:pt x="42598" y="603435"/>
                </a:lnTo>
                <a:lnTo>
                  <a:pt x="24433" y="560468"/>
                </a:lnTo>
                <a:lnTo>
                  <a:pt x="11068" y="515214"/>
                </a:lnTo>
                <a:lnTo>
                  <a:pt x="2819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2" y="4762957"/>
            <a:ext cx="3067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lunt end</a:t>
            </a:r>
            <a:r>
              <a:rPr lang="ar-EG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11" y="4882133"/>
            <a:ext cx="3110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ticky end</a:t>
            </a:r>
            <a:r>
              <a:rPr lang="ar-EG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1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779" y="5708903"/>
            <a:ext cx="1849373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5037" y="5687567"/>
            <a:ext cx="1821941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</a:t>
            </a:r>
            <a:r>
              <a:rPr lang="en-US" b="1" i="1" dirty="0" err="1" smtClean="0"/>
              <a:t>e</a:t>
            </a:r>
            <a:r>
              <a:rPr lang="en-US" b="1" i="1" dirty="0" smtClean="0"/>
              <a:t> </a:t>
            </a:r>
            <a:r>
              <a:rPr lang="en-US" b="1" dirty="0" smtClean="0"/>
              <a:t>III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000" dirty="0" err="1" smtClean="0"/>
              <a:t>Ha</a:t>
            </a:r>
            <a:r>
              <a:rPr lang="en-US" sz="4000" i="1" dirty="0" err="1" smtClean="0"/>
              <a:t>e</a:t>
            </a:r>
            <a:r>
              <a:rPr lang="en-US" sz="4000" dirty="0" err="1" smtClean="0"/>
              <a:t>III</a:t>
            </a:r>
            <a:r>
              <a:rPr lang="en-US" sz="4000" dirty="0" smtClean="0"/>
              <a:t> is a restriction enzyme that searches the DNA molecule until it finds this sequence of four nitrogen bases.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33400" y="3886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8624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4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Once the recognition site was found </a:t>
            </a:r>
            <a:r>
              <a:rPr lang="en-US" dirty="0" err="1" smtClean="0">
                <a:ea typeface="ＭＳ Ｐゴシック" pitchFamily="-106" charset="-128"/>
              </a:rPr>
              <a:t>Ha</a:t>
            </a:r>
            <a:r>
              <a:rPr lang="en-US" i="1" dirty="0" err="1" smtClean="0">
                <a:ea typeface="ＭＳ Ｐゴシック" pitchFamily="-106" charset="-128"/>
              </a:rPr>
              <a:t>e</a:t>
            </a:r>
            <a:r>
              <a:rPr lang="en-US" dirty="0" err="1" smtClean="0">
                <a:ea typeface="ＭＳ Ｐゴシック" pitchFamily="-106" charset="-128"/>
              </a:rPr>
              <a:t>III</a:t>
            </a:r>
            <a:r>
              <a:rPr lang="en-US" dirty="0" smtClean="0">
                <a:ea typeface="ＭＳ Ｐゴシック" pitchFamily="-106" charset="-128"/>
              </a:rPr>
              <a:t> could go to work cutting (cleaving) the DNA</a:t>
            </a:r>
          </a:p>
        </p:txBody>
      </p:sp>
      <p:pic>
        <p:nvPicPr>
          <p:cNvPr id="13315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0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410201" y="3657600"/>
            <a:ext cx="1828800" cy="3175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769</Words>
  <Application>Microsoft Office PowerPoint</Application>
  <PresentationFormat>عرض على الشاشة (3:4)‏</PresentationFormat>
  <Paragraphs>161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1_Office Theme</vt:lpstr>
      <vt:lpstr>Office Theme</vt:lpstr>
      <vt:lpstr>2_Office Theme</vt:lpstr>
      <vt:lpstr>3_Office Theme</vt:lpstr>
      <vt:lpstr>5_Office Theme</vt:lpstr>
      <vt:lpstr>6_Office Theme</vt:lpstr>
      <vt:lpstr>7_Office Theme</vt:lpstr>
      <vt:lpstr>Introduction :-</vt:lpstr>
      <vt:lpstr>عرض تقديمي في PowerPoint</vt:lpstr>
      <vt:lpstr>Picking a palindrome Words that read the same forwards as backwards</vt:lpstr>
      <vt:lpstr>Palindromes in DNA sequences</vt:lpstr>
      <vt:lpstr>عرض تقديمي في PowerPoint</vt:lpstr>
      <vt:lpstr>NOMENCLATURE OF RESTRICTION ENZYME</vt:lpstr>
      <vt:lpstr>عرض تقديمي في PowerPoint</vt:lpstr>
      <vt:lpstr>Hae III</vt:lpstr>
      <vt:lpstr>Once the recognition site was found HaeIII could go to work cutting (cleaving) the DNA</vt:lpstr>
      <vt:lpstr>These cuts produce what scientists call “blunt ends”</vt:lpstr>
      <vt:lpstr>“blunt ends” and “sticky ends”</vt:lpstr>
      <vt:lpstr>عرض تقديمي في PowerPoint</vt:lpstr>
      <vt:lpstr>Some more examples of restriction sites of restriction enzymes with their cut sites:</vt:lpstr>
      <vt:lpstr>Categorization of Restriction Enzymes  on the bases of</vt:lpstr>
      <vt:lpstr>Restriction Endonuclease Types</vt:lpstr>
      <vt:lpstr>عرض تقديمي في PowerPoint</vt:lpstr>
      <vt:lpstr>Separating Restriction Fragments, I</vt:lpstr>
      <vt:lpstr>Separating Restriction Fragments, II</vt:lpstr>
      <vt:lpstr>Blunt ends</vt:lpstr>
      <vt:lpstr>Sticky ends</vt:lpstr>
      <vt:lpstr>“Sticky Ends” Are Useful</vt:lpstr>
      <vt:lpstr>ISOSCHIZOMERS &amp; NEOSCHIZOMERS</vt:lpstr>
      <vt:lpstr>APPLICATION OF RESTRICTION ENZYMES</vt:lpstr>
      <vt:lpstr>What is RFLP</vt:lpstr>
      <vt:lpstr>Method of DNA analysis by RFLP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:-</dc:title>
  <dc:creator>hp</dc:creator>
  <cp:lastModifiedBy>hp_i5</cp:lastModifiedBy>
  <cp:revision>15</cp:revision>
  <dcterms:created xsi:type="dcterms:W3CDTF">2019-03-05T07:57:30Z</dcterms:created>
  <dcterms:modified xsi:type="dcterms:W3CDTF">2021-04-18T19:34:08Z</dcterms:modified>
</cp:coreProperties>
</file>