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8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86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7" r:id="rId28"/>
    <p:sldId id="288" r:id="rId29"/>
    <p:sldId id="289" r:id="rId30"/>
    <p:sldId id="281" r:id="rId31"/>
    <p:sldId id="290" r:id="rId32"/>
    <p:sldId id="282" r:id="rId33"/>
    <p:sldId id="291" r:id="rId34"/>
    <p:sldId id="283" r:id="rId35"/>
    <p:sldId id="284" r:id="rId36"/>
    <p:sldId id="285" r:id="rId37"/>
    <p:sldId id="2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5897"/>
  </p:normalViewPr>
  <p:slideViewPr>
    <p:cSldViewPr snapToGrid="0" snapToObjects="1">
      <p:cViewPr>
        <p:scale>
          <a:sx n="85" d="100"/>
          <a:sy n="85" d="100"/>
        </p:scale>
        <p:origin x="57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38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8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16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53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49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7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15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70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4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86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3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7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28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1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9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4FF6A6-7664-9344-BCB2-18D74F87457B}" type="datetimeFigureOut">
              <a:rPr lang="en-US" smtClean="0"/>
              <a:t>8/8/16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62EC0D8-A4DE-DB43-BAF9-F77A6E94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7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734291"/>
            <a:ext cx="8689976" cy="278476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Multiple gestation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2826329"/>
            <a:ext cx="8689976" cy="119149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Dr. </a:t>
            </a:r>
            <a:r>
              <a:rPr lang="en-US" sz="2800" b="1" dirty="0" err="1" smtClean="0"/>
              <a:t>Seham</a:t>
            </a:r>
            <a:r>
              <a:rPr lang="en-US" sz="2800" b="1" dirty="0" smtClean="0"/>
              <a:t> </a:t>
            </a:r>
            <a:r>
              <a:rPr lang="en-US" sz="2800" b="1" dirty="0" err="1"/>
              <a:t>A</a:t>
            </a:r>
            <a:r>
              <a:rPr lang="en-US" sz="2800" b="1" dirty="0" err="1" smtClean="0"/>
              <a:t>bufraijeh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236" y="4208928"/>
            <a:ext cx="4945258" cy="23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6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418" y="111513"/>
            <a:ext cx="9774382" cy="713677"/>
          </a:xfrm>
        </p:spPr>
        <p:txBody>
          <a:bodyPr/>
          <a:lstStyle/>
          <a:p>
            <a:pPr algn="l"/>
            <a:r>
              <a:rPr lang="en-US" b="1" dirty="0" smtClean="0"/>
              <a:t>Diagnosis of Multiple Gestation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9418" y="941294"/>
            <a:ext cx="9774382" cy="5755341"/>
          </a:xfrm>
        </p:spPr>
        <p:txBody>
          <a:bodyPr/>
          <a:lstStyle/>
          <a:p>
            <a:r>
              <a:rPr lang="en-US" b="1" dirty="0" smtClean="0"/>
              <a:t>membrane thickness of </a:t>
            </a:r>
            <a:r>
              <a:rPr lang="en-US" b="1" dirty="0" smtClean="0">
                <a:solidFill>
                  <a:srgbClr val="FF0000"/>
                </a:solidFill>
              </a:rPr>
              <a:t>2 mm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helps in diagnosing </a:t>
            </a:r>
            <a:r>
              <a:rPr lang="en-US" b="1" dirty="0" err="1" smtClean="0"/>
              <a:t>chorionicity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placentation is MC</a:t>
            </a:r>
            <a:r>
              <a:rPr lang="en-US" dirty="0" smtClean="0"/>
              <a:t> if only </a:t>
            </a:r>
            <a:r>
              <a:rPr lang="en-US" b="1" dirty="0" smtClean="0"/>
              <a:t>two layers </a:t>
            </a:r>
            <a:r>
              <a:rPr lang="en-US" dirty="0" smtClean="0"/>
              <a:t>are present; the presence of </a:t>
            </a:r>
            <a:r>
              <a:rPr lang="en-US" b="1" dirty="0" smtClean="0"/>
              <a:t>three or four layers suggests </a:t>
            </a:r>
            <a:r>
              <a:rPr lang="en-US" b="1" dirty="0" err="1" smtClean="0"/>
              <a:t>dichorionicity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DC twins </a:t>
            </a:r>
            <a:r>
              <a:rPr lang="en-US" dirty="0" smtClean="0"/>
              <a:t>identified by </a:t>
            </a:r>
            <a:r>
              <a:rPr lang="en-US" b="1" dirty="0" smtClean="0"/>
              <a:t>visualization </a:t>
            </a:r>
            <a:r>
              <a:rPr lang="en-US" b="1" dirty="0"/>
              <a:t>of a triangular projection of placenta between the layers of the dividing membrane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b="1" i="1" dirty="0" smtClean="0">
                <a:solidFill>
                  <a:srgbClr val="FF0000"/>
                </a:solidFill>
              </a:rPr>
              <a:t>lambda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sign</a:t>
            </a:r>
            <a:r>
              <a:rPr lang="en-US" dirty="0" smtClean="0"/>
              <a:t>).</a:t>
            </a:r>
          </a:p>
          <a:p>
            <a:r>
              <a:rPr lang="en-US" b="1" dirty="0" smtClean="0"/>
              <a:t>MC </a:t>
            </a:r>
            <a:r>
              <a:rPr lang="en-US" b="1" dirty="0"/>
              <a:t>twins </a:t>
            </a:r>
            <a:r>
              <a:rPr lang="en-US" dirty="0" smtClean="0"/>
              <a:t>identified </a:t>
            </a:r>
            <a:r>
              <a:rPr lang="en-US" dirty="0"/>
              <a:t>by </a:t>
            </a:r>
            <a:r>
              <a:rPr lang="en-US" b="1" dirty="0"/>
              <a:t>presence of the "T" sign</a:t>
            </a:r>
            <a:r>
              <a:rPr lang="en-US" dirty="0"/>
              <a:t>, which refers to the appearance of the </a:t>
            </a:r>
            <a:r>
              <a:rPr lang="en-US" b="1" dirty="0"/>
              <a:t>thin </a:t>
            </a:r>
            <a:r>
              <a:rPr lang="en-US" b="1" dirty="0" err="1"/>
              <a:t>intertwin</a:t>
            </a:r>
            <a:r>
              <a:rPr lang="en-US" b="1" dirty="0"/>
              <a:t> membrane </a:t>
            </a:r>
            <a:r>
              <a:rPr lang="en-US" dirty="0"/>
              <a:t>as it takes-off from the placenta at a </a:t>
            </a:r>
            <a:r>
              <a:rPr lang="en-US" b="1" dirty="0"/>
              <a:t>90 degree angle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17000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7577"/>
            <a:ext cx="10515600" cy="73958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 descr="yosef 0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4333"/>
            <a:ext cx="9933878" cy="51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089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DC twins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7066" y="2667000"/>
            <a:ext cx="455320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10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MC twins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7055" y="2667000"/>
            <a:ext cx="47244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310" y="2667000"/>
            <a:ext cx="464754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20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582" y="133815"/>
            <a:ext cx="9885218" cy="635619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Antepartum management of multiple pregnancy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8582" y="900952"/>
            <a:ext cx="9885218" cy="5222757"/>
          </a:xfrm>
        </p:spPr>
        <p:txBody>
          <a:bodyPr>
            <a:normAutofit/>
          </a:bodyPr>
          <a:lstStyle/>
          <a:p>
            <a:r>
              <a:rPr lang="en-US" dirty="0"/>
              <a:t>The incidence and range of </a:t>
            </a:r>
            <a:r>
              <a:rPr lang="en-US" b="1" dirty="0"/>
              <a:t>maternal and fetal complications </a:t>
            </a:r>
            <a:r>
              <a:rPr lang="en-US" dirty="0"/>
              <a:t>in multiple gestation suggest that these pregnancies should be </a:t>
            </a:r>
            <a:r>
              <a:rPr lang="en-US" b="1" dirty="0"/>
              <a:t>managed under the supervision of an appropriately trained </a:t>
            </a:r>
            <a:r>
              <a:rPr lang="en-US" b="1" dirty="0" smtClean="0"/>
              <a:t>specialist.</a:t>
            </a:r>
          </a:p>
          <a:p>
            <a:r>
              <a:rPr lang="en-US" dirty="0" smtClean="0"/>
              <a:t>After </a:t>
            </a:r>
            <a:r>
              <a:rPr lang="en-US" b="1" dirty="0" smtClean="0"/>
              <a:t>confirming </a:t>
            </a:r>
            <a:r>
              <a:rPr lang="en-US" b="1" dirty="0"/>
              <a:t>a diagnosis of multiple </a:t>
            </a:r>
            <a:r>
              <a:rPr lang="en-US" b="1" dirty="0" smtClean="0"/>
              <a:t>gestation</a:t>
            </a:r>
            <a:r>
              <a:rPr lang="en-US" dirty="0" smtClean="0"/>
              <a:t> we should </a:t>
            </a:r>
            <a:r>
              <a:rPr lang="en-US" b="1" dirty="0" smtClean="0"/>
              <a:t>determine </a:t>
            </a:r>
            <a:r>
              <a:rPr lang="en-US" b="1" dirty="0" err="1" smtClean="0"/>
              <a:t>chorionicity</a:t>
            </a:r>
            <a:r>
              <a:rPr lang="en-US" b="1" dirty="0" smtClean="0"/>
              <a:t>.</a:t>
            </a:r>
          </a:p>
          <a:p>
            <a:r>
              <a:rPr lang="en-US" b="1" dirty="0"/>
              <a:t>Careful </a:t>
            </a:r>
            <a:r>
              <a:rPr lang="en-US" b="1" dirty="0" err="1"/>
              <a:t>sonographic</a:t>
            </a:r>
            <a:r>
              <a:rPr lang="en-US" b="1" dirty="0"/>
              <a:t> surveys </a:t>
            </a:r>
            <a:r>
              <a:rPr lang="en-US" dirty="0"/>
              <a:t>of </a:t>
            </a:r>
            <a:r>
              <a:rPr lang="en-US" b="1" dirty="0"/>
              <a:t>fetal anatomy </a:t>
            </a:r>
            <a:r>
              <a:rPr lang="en-US" dirty="0"/>
              <a:t>are indicated in multifetal pregnancies, because the risk for </a:t>
            </a:r>
            <a:r>
              <a:rPr lang="en-US" b="1" dirty="0"/>
              <a:t>congenital anomalies</a:t>
            </a:r>
            <a:r>
              <a:rPr lang="en-US" dirty="0"/>
              <a:t> is </a:t>
            </a:r>
            <a:r>
              <a:rPr lang="en-US" b="1" dirty="0" smtClean="0">
                <a:solidFill>
                  <a:srgbClr val="FF0000"/>
                </a:solidFill>
              </a:rPr>
              <a:t>increased (3-5 </a:t>
            </a:r>
            <a:r>
              <a:rPr lang="en-US" b="1" dirty="0">
                <a:solidFill>
                  <a:srgbClr val="FF0000"/>
                </a:solidFill>
              </a:rPr>
              <a:t>fold </a:t>
            </a:r>
            <a:r>
              <a:rPr lang="en-US" b="1" dirty="0" smtClean="0">
                <a:solidFill>
                  <a:srgbClr val="FF0000"/>
                </a:solidFill>
              </a:rPr>
              <a:t>higher).</a:t>
            </a:r>
          </a:p>
        </p:txBody>
      </p:sp>
    </p:spTree>
    <p:extLst>
      <p:ext uri="{BB962C8B-B14F-4D97-AF65-F5344CB8AC3E}">
        <p14:creationId xmlns:p14="http://schemas.microsoft.com/office/powerpoint/2010/main" val="217438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436" y="122663"/>
            <a:ext cx="9871364" cy="131821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Antepartum management of multiple pregnancy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2436" y="1787236"/>
            <a:ext cx="9871364" cy="4765964"/>
          </a:xfrm>
        </p:spPr>
        <p:txBody>
          <a:bodyPr/>
          <a:lstStyle/>
          <a:p>
            <a:r>
              <a:rPr lang="en-US" dirty="0"/>
              <a:t>Assess </a:t>
            </a:r>
            <a:r>
              <a:rPr lang="en-US" b="1" dirty="0"/>
              <a:t>fetal growth </a:t>
            </a:r>
            <a:r>
              <a:rPr lang="en-US" dirty="0"/>
              <a:t>by </a:t>
            </a:r>
            <a:r>
              <a:rPr lang="en-US" b="1" dirty="0"/>
              <a:t>serial ultrasonography</a:t>
            </a:r>
            <a:r>
              <a:rPr lang="en-US" dirty="0"/>
              <a:t> (</a:t>
            </a:r>
            <a:r>
              <a:rPr lang="en-US" b="1" dirty="0">
                <a:solidFill>
                  <a:srgbClr val="FF0000"/>
                </a:solidFill>
              </a:rPr>
              <a:t>the most accurate method in cases of multiple gestation).</a:t>
            </a:r>
          </a:p>
          <a:p>
            <a:r>
              <a:rPr lang="en-US" dirty="0" smtClean="0"/>
              <a:t>Intrauterine growth of twins is </a:t>
            </a:r>
            <a:r>
              <a:rPr lang="en-US" b="1" dirty="0" smtClean="0"/>
              <a:t>similar </a:t>
            </a:r>
            <a:r>
              <a:rPr lang="en-US" dirty="0" smtClean="0"/>
              <a:t>to that of singletons until </a:t>
            </a:r>
            <a:r>
              <a:rPr lang="en-US" b="1" dirty="0" smtClean="0">
                <a:solidFill>
                  <a:srgbClr val="FF0000"/>
                </a:solidFill>
              </a:rPr>
              <a:t>30 - 32 </a:t>
            </a:r>
            <a:r>
              <a:rPr lang="en-US" dirty="0" smtClean="0"/>
              <a:t>weeks gestation.</a:t>
            </a:r>
          </a:p>
          <a:p>
            <a:r>
              <a:rPr lang="en-US" dirty="0" smtClean="0"/>
              <a:t>Assess  for </a:t>
            </a:r>
            <a:r>
              <a:rPr lang="en-US" b="1" dirty="0" smtClean="0"/>
              <a:t>growth discordance (discordance greater than 20% has also been shown to be an important predictor for adverse perinatal outcomes)</a:t>
            </a:r>
          </a:p>
          <a:p>
            <a:r>
              <a:rPr lang="en-US" b="1" dirty="0" smtClean="0"/>
              <a:t>Assess cervical </a:t>
            </a:r>
            <a:r>
              <a:rPr lang="en-US" b="1" dirty="0"/>
              <a:t>length in </a:t>
            </a:r>
            <a:r>
              <a:rPr lang="en-US" dirty="0"/>
              <a:t>multiple gestation </a:t>
            </a:r>
            <a:r>
              <a:rPr lang="en-US" dirty="0" smtClean="0"/>
              <a:t>to </a:t>
            </a:r>
            <a:r>
              <a:rPr lang="en-US" dirty="0"/>
              <a:t>identify those at </a:t>
            </a:r>
            <a:r>
              <a:rPr lang="en-US" b="1" dirty="0"/>
              <a:t>increased risk for preterm </a:t>
            </a:r>
            <a:r>
              <a:rPr lang="en-US" b="1" dirty="0" smtClean="0"/>
              <a:t>delivery</a:t>
            </a:r>
            <a:r>
              <a:rPr lang="en-US" dirty="0" smtClean="0"/>
              <a:t>.(</a:t>
            </a:r>
            <a:r>
              <a:rPr lang="en-US" b="1" dirty="0"/>
              <a:t>16 </a:t>
            </a:r>
            <a:r>
              <a:rPr lang="en-US" b="1" dirty="0" smtClean="0"/>
              <a:t>-24week ,</a:t>
            </a:r>
            <a:r>
              <a:rPr lang="en-US" b="1" dirty="0"/>
              <a:t> A cut-off of 20 </a:t>
            </a:r>
            <a:r>
              <a:rPr lang="en-US" b="1" dirty="0" smtClean="0"/>
              <a:t>mm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37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0361"/>
            <a:ext cx="9677400" cy="1589893"/>
          </a:xfrm>
        </p:spPr>
        <p:txBody>
          <a:bodyPr/>
          <a:lstStyle/>
          <a:p>
            <a:pPr algn="l"/>
            <a:r>
              <a:rPr lang="en-US" b="1" dirty="0"/>
              <a:t>Preterm Labor and Delivery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874060"/>
            <a:ext cx="9677400" cy="5795681"/>
          </a:xfrm>
        </p:spPr>
        <p:txBody>
          <a:bodyPr/>
          <a:lstStyle/>
          <a:p>
            <a:r>
              <a:rPr lang="en-US" b="1" dirty="0"/>
              <a:t>Preterm birth </a:t>
            </a:r>
            <a:r>
              <a:rPr lang="en-US" dirty="0"/>
              <a:t>occurs in more than </a:t>
            </a:r>
            <a:r>
              <a:rPr lang="en-US" b="1" dirty="0">
                <a:solidFill>
                  <a:srgbClr val="FF0000"/>
                </a:solidFill>
              </a:rPr>
              <a:t>50% of twin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75% of triplet </a:t>
            </a:r>
            <a:r>
              <a:rPr lang="en-US" dirty="0" smtClean="0"/>
              <a:t>gestations.</a:t>
            </a:r>
          </a:p>
          <a:p>
            <a:r>
              <a:rPr lang="en-US" dirty="0"/>
              <a:t>A </a:t>
            </a:r>
            <a:r>
              <a:rPr lang="en-US" b="1" dirty="0"/>
              <a:t>cervical length of less than </a:t>
            </a:r>
            <a:r>
              <a:rPr lang="en-US" b="1" dirty="0">
                <a:solidFill>
                  <a:srgbClr val="FF0000"/>
                </a:solidFill>
              </a:rPr>
              <a:t>20 mm </a:t>
            </a:r>
            <a:r>
              <a:rPr lang="en-US" dirty="0"/>
              <a:t>in a </a:t>
            </a:r>
            <a:r>
              <a:rPr lang="en-US" b="1" dirty="0"/>
              <a:t>twin pregnancy </a:t>
            </a:r>
            <a:r>
              <a:rPr lang="en-US" dirty="0"/>
              <a:t>at </a:t>
            </a:r>
            <a:r>
              <a:rPr lang="en-US" b="1" dirty="0">
                <a:solidFill>
                  <a:srgbClr val="FF0000"/>
                </a:solidFill>
              </a:rPr>
              <a:t>20 to 24 </a:t>
            </a:r>
            <a:r>
              <a:rPr lang="en-US" b="1" dirty="0" smtClean="0">
                <a:solidFill>
                  <a:srgbClr val="FF0000"/>
                </a:solidFill>
              </a:rPr>
              <a:t>weeks</a:t>
            </a:r>
            <a:r>
              <a:rPr lang="en-US" dirty="0" smtClean="0"/>
              <a:t>  </a:t>
            </a:r>
            <a:r>
              <a:rPr lang="en-US" dirty="0"/>
              <a:t>gestation was associated with a </a:t>
            </a:r>
            <a:r>
              <a:rPr lang="en-US" b="1" dirty="0" smtClean="0">
                <a:solidFill>
                  <a:srgbClr val="FF0000"/>
                </a:solidFill>
              </a:rPr>
              <a:t>10-fold </a:t>
            </a:r>
            <a:r>
              <a:rPr lang="en-US" dirty="0" smtClean="0"/>
              <a:t>positive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likelihood ratio for preterm birth before </a:t>
            </a:r>
            <a:r>
              <a:rPr lang="en-US" b="1" dirty="0">
                <a:solidFill>
                  <a:srgbClr val="FF0000"/>
                </a:solidFill>
              </a:rPr>
              <a:t>32 </a:t>
            </a:r>
            <a:r>
              <a:rPr lang="en-US" b="1" dirty="0" smtClean="0">
                <a:solidFill>
                  <a:srgbClr val="FF0000"/>
                </a:solidFill>
              </a:rPr>
              <a:t>weeks </a:t>
            </a:r>
            <a:r>
              <a:rPr lang="en-US" dirty="0"/>
              <a:t>gestation</a:t>
            </a:r>
            <a:r>
              <a:rPr lang="en-US" dirty="0" smtClean="0"/>
              <a:t>.</a:t>
            </a:r>
          </a:p>
          <a:p>
            <a:r>
              <a:rPr lang="en-US" b="1" dirty="0" err="1" smtClean="0"/>
              <a:t>Cervicovaginal</a:t>
            </a:r>
            <a:r>
              <a:rPr lang="en-US" b="1" dirty="0" smtClean="0"/>
              <a:t> </a:t>
            </a:r>
            <a:r>
              <a:rPr lang="en-US" b="1" dirty="0"/>
              <a:t>fetal </a:t>
            </a:r>
            <a:r>
              <a:rPr lang="en-US" b="1" dirty="0" err="1"/>
              <a:t>fibronectin</a:t>
            </a:r>
            <a:r>
              <a:rPr lang="en-US" b="1" dirty="0"/>
              <a:t> </a:t>
            </a:r>
            <a:r>
              <a:rPr lang="en-US" dirty="0" smtClean="0"/>
              <a:t>assay can be used to predict preterm labor.</a:t>
            </a:r>
          </a:p>
        </p:txBody>
      </p:sp>
    </p:spTree>
    <p:extLst>
      <p:ext uri="{BB962C8B-B14F-4D97-AF65-F5344CB8AC3E}">
        <p14:creationId xmlns:p14="http://schemas.microsoft.com/office/powerpoint/2010/main" val="1601637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35528"/>
            <a:ext cx="10018713" cy="1648690"/>
          </a:xfrm>
        </p:spPr>
        <p:txBody>
          <a:bodyPr/>
          <a:lstStyle/>
          <a:p>
            <a:pPr algn="l"/>
            <a:r>
              <a:rPr lang="en-US" b="1" dirty="0"/>
              <a:t>Preterm Labor and Delivery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288473"/>
            <a:ext cx="10018713" cy="5195454"/>
          </a:xfrm>
        </p:spPr>
        <p:txBody>
          <a:bodyPr/>
          <a:lstStyle/>
          <a:p>
            <a:r>
              <a:rPr lang="en-US" b="1" dirty="0"/>
              <a:t>Interventions to prevent preterm labor </a:t>
            </a:r>
            <a:r>
              <a:rPr lang="en-US" dirty="0"/>
              <a:t>and </a:t>
            </a:r>
            <a:r>
              <a:rPr lang="en-US" b="1" dirty="0"/>
              <a:t>prolong pregnancy </a:t>
            </a:r>
            <a:r>
              <a:rPr lang="en-US" dirty="0"/>
              <a:t>for patients with multiple gestations :</a:t>
            </a:r>
          </a:p>
          <a:p>
            <a:pPr lvl="1">
              <a:buFont typeface="Wingdings" charset="2"/>
              <a:buChar char="ü"/>
            </a:pPr>
            <a:r>
              <a:rPr lang="en-US" dirty="0"/>
              <a:t>prophylactic </a:t>
            </a:r>
            <a:r>
              <a:rPr lang="en-US" b="1" dirty="0"/>
              <a:t>cervical </a:t>
            </a:r>
            <a:r>
              <a:rPr lang="en-US" b="1" dirty="0" err="1"/>
              <a:t>cerclage</a:t>
            </a:r>
            <a:r>
              <a:rPr lang="en-US" b="1" dirty="0"/>
              <a:t> </a:t>
            </a:r>
            <a:r>
              <a:rPr lang="en-US" dirty="0"/>
              <a:t>(no benefit)</a:t>
            </a:r>
          </a:p>
          <a:p>
            <a:pPr lvl="1">
              <a:buFont typeface="Wingdings" charset="2"/>
              <a:buChar char="ü"/>
            </a:pPr>
            <a:r>
              <a:rPr lang="en-US" dirty="0"/>
              <a:t>Supplemental </a:t>
            </a:r>
            <a:r>
              <a:rPr lang="en-US" b="1" dirty="0"/>
              <a:t>progesterone </a:t>
            </a:r>
            <a:r>
              <a:rPr lang="en-US" dirty="0"/>
              <a:t>(no evidence to support the effectiveness )</a:t>
            </a:r>
          </a:p>
          <a:p>
            <a:pPr lvl="1">
              <a:buFont typeface="Wingdings" charset="2"/>
              <a:buChar char="ü"/>
            </a:pPr>
            <a:r>
              <a:rPr lang="en-US" b="1" dirty="0" err="1"/>
              <a:t>Bedrest</a:t>
            </a:r>
            <a:r>
              <a:rPr lang="en-US" b="1" dirty="0"/>
              <a:t> (</a:t>
            </a:r>
            <a:r>
              <a:rPr lang="en-US" dirty="0"/>
              <a:t>does not prolong pregnancy or prevent preterm labor or delivery)</a:t>
            </a:r>
          </a:p>
          <a:p>
            <a:pPr lvl="1">
              <a:buFont typeface="Wingdings" charset="2"/>
              <a:buChar char="ü"/>
            </a:pPr>
            <a:r>
              <a:rPr lang="en-US" b="1" dirty="0" err="1"/>
              <a:t>Tocolytic</a:t>
            </a:r>
            <a:r>
              <a:rPr lang="en-US" b="1" dirty="0"/>
              <a:t> drugs </a:t>
            </a:r>
            <a:r>
              <a:rPr lang="en-US" dirty="0"/>
              <a:t>(does not prolong pregnancy)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397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144" y="122663"/>
            <a:ext cx="9843655" cy="1248937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Fetal Surveillance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0144" y="892098"/>
            <a:ext cx="9843656" cy="5820936"/>
          </a:xfrm>
        </p:spPr>
        <p:txBody>
          <a:bodyPr/>
          <a:lstStyle/>
          <a:p>
            <a:r>
              <a:rPr lang="en-US" b="1" dirty="0" smtClean="0"/>
              <a:t>Serial </a:t>
            </a:r>
            <a:r>
              <a:rPr lang="en-US" b="1" dirty="0" err="1"/>
              <a:t>sonographic</a:t>
            </a:r>
            <a:r>
              <a:rPr lang="en-US" b="1" dirty="0"/>
              <a:t> assessment of fetal growth </a:t>
            </a:r>
            <a:r>
              <a:rPr lang="en-US" dirty="0"/>
              <a:t>is recommended in multiple </a:t>
            </a:r>
            <a:r>
              <a:rPr lang="en-US" dirty="0" smtClean="0"/>
              <a:t>gestations.</a:t>
            </a:r>
          </a:p>
          <a:p>
            <a:pPr lvl="1">
              <a:buFont typeface="Wingdings" charset="2"/>
              <a:buChar char="ü"/>
            </a:pPr>
            <a:r>
              <a:rPr lang="en-US" dirty="0"/>
              <a:t>every </a:t>
            </a:r>
            <a:r>
              <a:rPr lang="en-US" b="1" dirty="0">
                <a:solidFill>
                  <a:srgbClr val="FF0000"/>
                </a:solidFill>
              </a:rPr>
              <a:t>3 </a:t>
            </a:r>
            <a:r>
              <a:rPr lang="en-US" b="1" dirty="0" smtClean="0">
                <a:solidFill>
                  <a:srgbClr val="FF0000"/>
                </a:solidFill>
              </a:rPr>
              <a:t>- 4 </a:t>
            </a:r>
            <a:r>
              <a:rPr lang="en-US" b="1" dirty="0">
                <a:solidFill>
                  <a:srgbClr val="FF0000"/>
                </a:solidFill>
              </a:rPr>
              <a:t>weeks </a:t>
            </a:r>
            <a:r>
              <a:rPr lang="en-US" dirty="0"/>
              <a:t>from </a:t>
            </a:r>
            <a:r>
              <a:rPr lang="en-US" b="1" dirty="0" smtClean="0">
                <a:solidFill>
                  <a:srgbClr val="FF0000"/>
                </a:solidFill>
              </a:rPr>
              <a:t>18 weeks gestation </a:t>
            </a:r>
            <a:r>
              <a:rPr lang="en-US" dirty="0"/>
              <a:t>in </a:t>
            </a:r>
            <a:r>
              <a:rPr lang="en-US" b="1" dirty="0" smtClean="0"/>
              <a:t>DC twins</a:t>
            </a:r>
            <a:r>
              <a:rPr lang="en-US" dirty="0"/>
              <a:t>, or every </a:t>
            </a:r>
            <a:r>
              <a:rPr lang="en-US" b="1" dirty="0">
                <a:solidFill>
                  <a:srgbClr val="FF0000"/>
                </a:solidFill>
              </a:rPr>
              <a:t>2 weeks </a:t>
            </a:r>
            <a:r>
              <a:rPr lang="en-US" dirty="0"/>
              <a:t>if </a:t>
            </a:r>
            <a:r>
              <a:rPr lang="en-US" b="1" dirty="0"/>
              <a:t>growth restriction or growth discordance (&gt;20%) is </a:t>
            </a:r>
            <a:r>
              <a:rPr lang="en-US" b="1" dirty="0" smtClean="0"/>
              <a:t>discovered.</a:t>
            </a:r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MC </a:t>
            </a:r>
            <a:r>
              <a:rPr lang="en-US" b="1" dirty="0"/>
              <a:t>twins</a:t>
            </a:r>
            <a:r>
              <a:rPr lang="en-US" dirty="0"/>
              <a:t>, as well as all </a:t>
            </a:r>
            <a:r>
              <a:rPr lang="en-US" b="1" dirty="0"/>
              <a:t>higher-order multiple gestations</a:t>
            </a:r>
            <a:r>
              <a:rPr lang="en-US" dirty="0"/>
              <a:t>, serial growth scans are performed every </a:t>
            </a:r>
            <a:r>
              <a:rPr lang="en-US" b="1" dirty="0">
                <a:solidFill>
                  <a:srgbClr val="FF0000"/>
                </a:solidFill>
              </a:rPr>
              <a:t>2 weeks </a:t>
            </a:r>
            <a:r>
              <a:rPr lang="en-US" dirty="0"/>
              <a:t>from </a:t>
            </a:r>
            <a:r>
              <a:rPr lang="en-US" b="1" dirty="0" smtClean="0">
                <a:solidFill>
                  <a:srgbClr val="FF0000"/>
                </a:solidFill>
              </a:rPr>
              <a:t>16 weeks </a:t>
            </a:r>
            <a:r>
              <a:rPr lang="en-US" dirty="0" smtClean="0"/>
              <a:t>gestation.</a:t>
            </a:r>
          </a:p>
          <a:p>
            <a:pPr lvl="1">
              <a:buFont typeface="Wingdings" charset="2"/>
              <a:buChar char="ü"/>
            </a:pPr>
            <a:endParaRPr lang="en-US" dirty="0"/>
          </a:p>
          <a:p>
            <a:r>
              <a:rPr lang="en-US" dirty="0" smtClean="0"/>
              <a:t>When </a:t>
            </a:r>
            <a:r>
              <a:rPr lang="en-US" b="1" dirty="0" smtClean="0"/>
              <a:t>significant</a:t>
            </a:r>
            <a:r>
              <a:rPr lang="en-US" dirty="0" smtClean="0"/>
              <a:t> </a:t>
            </a:r>
            <a:r>
              <a:rPr lang="en-US" b="1" dirty="0"/>
              <a:t>growth discordance </a:t>
            </a:r>
            <a:r>
              <a:rPr lang="en-US" dirty="0"/>
              <a:t>is confirmed, fetal testing should begin intensively. </a:t>
            </a:r>
            <a:r>
              <a:rPr lang="en-US" dirty="0" smtClean="0"/>
              <a:t>This </a:t>
            </a:r>
            <a:r>
              <a:rPr lang="en-US" dirty="0"/>
              <a:t>consists of </a:t>
            </a:r>
            <a:r>
              <a:rPr lang="en-US" b="1" dirty="0"/>
              <a:t>twice-weekly NST </a:t>
            </a:r>
            <a:r>
              <a:rPr lang="en-US" dirty="0"/>
              <a:t>supplemented by </a:t>
            </a:r>
            <a:r>
              <a:rPr lang="en-US" b="1" dirty="0"/>
              <a:t>biophysical profiles </a:t>
            </a:r>
            <a:r>
              <a:rPr lang="en-US" dirty="0"/>
              <a:t>and </a:t>
            </a:r>
            <a:r>
              <a:rPr lang="en-US" b="1" dirty="0"/>
              <a:t>umbilical artery Doppler </a:t>
            </a:r>
            <a:r>
              <a:rPr lang="en-US" b="1" dirty="0" smtClean="0"/>
              <a:t>velocimetry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57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982" y="122663"/>
            <a:ext cx="9732818" cy="1276646"/>
          </a:xfrm>
        </p:spPr>
        <p:txBody>
          <a:bodyPr/>
          <a:lstStyle/>
          <a:p>
            <a:pPr algn="l"/>
            <a:r>
              <a:rPr lang="en-US" b="1" dirty="0" smtClean="0"/>
              <a:t>Timing of delivery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0982" y="1399309"/>
            <a:ext cx="9732818" cy="4294909"/>
          </a:xfrm>
        </p:spPr>
        <p:txBody>
          <a:bodyPr/>
          <a:lstStyle/>
          <a:p>
            <a:r>
              <a:rPr lang="en-US" dirty="0"/>
              <a:t>All </a:t>
            </a:r>
            <a:r>
              <a:rPr lang="en-US" b="1" dirty="0"/>
              <a:t>twin fetuses </a:t>
            </a:r>
            <a:r>
              <a:rPr lang="en-US" dirty="0"/>
              <a:t>should therefore be </a:t>
            </a:r>
            <a:r>
              <a:rPr lang="en-US" b="1" dirty="0"/>
              <a:t>delivered by </a:t>
            </a:r>
            <a:r>
              <a:rPr lang="en-US" b="1" dirty="0">
                <a:solidFill>
                  <a:srgbClr val="FF0000"/>
                </a:solidFill>
              </a:rPr>
              <a:t>39 weeks </a:t>
            </a:r>
            <a:r>
              <a:rPr lang="en-US" b="1" dirty="0"/>
              <a:t>of gestation </a:t>
            </a:r>
            <a:r>
              <a:rPr lang="en-US" dirty="0"/>
              <a:t>because of the </a:t>
            </a:r>
            <a:r>
              <a:rPr lang="en-US" b="1" dirty="0"/>
              <a:t>rising perinatal morbidity and mortality </a:t>
            </a:r>
            <a:r>
              <a:rPr lang="en-US" dirty="0"/>
              <a:t>beyond that date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/>
              <a:t>optimal timing of delivery for </a:t>
            </a:r>
            <a:r>
              <a:rPr lang="en-US" b="1" dirty="0"/>
              <a:t>uncomplicated </a:t>
            </a:r>
            <a:r>
              <a:rPr lang="en-US" b="1" dirty="0" smtClean="0"/>
              <a:t>DC </a:t>
            </a:r>
            <a:r>
              <a:rPr lang="en-US" b="1" dirty="0"/>
              <a:t>twins is </a:t>
            </a:r>
            <a:r>
              <a:rPr lang="en-US" b="1" dirty="0">
                <a:solidFill>
                  <a:srgbClr val="FF0000"/>
                </a:solidFill>
              </a:rPr>
              <a:t>37 </a:t>
            </a:r>
            <a:r>
              <a:rPr lang="en-US" b="1" dirty="0" smtClean="0">
                <a:solidFill>
                  <a:srgbClr val="FF0000"/>
                </a:solidFill>
              </a:rPr>
              <a:t>-38 weeks</a:t>
            </a:r>
            <a:r>
              <a:rPr lang="en-US" dirty="0" smtClean="0"/>
              <a:t>, and </a:t>
            </a:r>
            <a:r>
              <a:rPr lang="en-US" dirty="0"/>
              <a:t>for </a:t>
            </a:r>
            <a:r>
              <a:rPr lang="en-US" b="1" dirty="0"/>
              <a:t>uncomplicated </a:t>
            </a:r>
            <a:r>
              <a:rPr lang="en-US" b="1" dirty="0" smtClean="0"/>
              <a:t>MCDA twins </a:t>
            </a:r>
            <a:r>
              <a:rPr lang="en-US" b="1" dirty="0">
                <a:solidFill>
                  <a:srgbClr val="FF0000"/>
                </a:solidFill>
              </a:rPr>
              <a:t>36 </a:t>
            </a:r>
            <a:r>
              <a:rPr lang="en-US" b="1" dirty="0" smtClean="0">
                <a:solidFill>
                  <a:srgbClr val="FF0000"/>
                </a:solidFill>
              </a:rPr>
              <a:t>-37 weeks. </a:t>
            </a:r>
          </a:p>
          <a:p>
            <a:r>
              <a:rPr lang="en-US" dirty="0" smtClean="0"/>
              <a:t>For </a:t>
            </a:r>
            <a:r>
              <a:rPr lang="en-US" b="1" dirty="0" smtClean="0"/>
              <a:t>MA twins </a:t>
            </a:r>
            <a:r>
              <a:rPr lang="en-US" dirty="0" smtClean="0"/>
              <a:t>delivery </a:t>
            </a:r>
            <a:r>
              <a:rPr lang="en-US" dirty="0"/>
              <a:t>at about </a:t>
            </a:r>
            <a:r>
              <a:rPr lang="en-US" b="1" dirty="0">
                <a:solidFill>
                  <a:srgbClr val="FF0000"/>
                </a:solidFill>
              </a:rPr>
              <a:t>32 weeks </a:t>
            </a:r>
            <a:r>
              <a:rPr lang="en-US" dirty="0" smtClean="0"/>
              <a:t>should be suggested because </a:t>
            </a:r>
            <a:r>
              <a:rPr lang="en-US" dirty="0"/>
              <a:t>of the </a:t>
            </a:r>
            <a:r>
              <a:rPr lang="en-US" b="1" dirty="0"/>
              <a:t>increasing risk of perinatal mortality in the third </a:t>
            </a:r>
            <a:r>
              <a:rPr lang="en-US" b="1" dirty="0" smtClean="0"/>
              <a:t>trimester.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1866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44" y="122663"/>
            <a:ext cx="9691255" cy="1221228"/>
          </a:xfrm>
        </p:spPr>
        <p:txBody>
          <a:bodyPr/>
          <a:lstStyle/>
          <a:p>
            <a:pPr algn="l"/>
            <a:r>
              <a:rPr lang="en-US" b="1" dirty="0" smtClean="0"/>
              <a:t>Introduction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44" y="992458"/>
            <a:ext cx="9691256" cy="5486401"/>
          </a:xfrm>
        </p:spPr>
        <p:txBody>
          <a:bodyPr/>
          <a:lstStyle/>
          <a:p>
            <a:r>
              <a:rPr lang="en-US" dirty="0"/>
              <a:t>The incidence of multiple gestation </a:t>
            </a:r>
            <a:r>
              <a:rPr lang="en-US" b="1" dirty="0"/>
              <a:t>continues to increase, </a:t>
            </a:r>
            <a:r>
              <a:rPr lang="en-US" dirty="0" smtClean="0"/>
              <a:t>and now </a:t>
            </a:r>
            <a:r>
              <a:rPr lang="en-US" dirty="0"/>
              <a:t>accounting for more than </a:t>
            </a:r>
            <a:r>
              <a:rPr lang="en-US" b="1" dirty="0"/>
              <a:t>3% </a:t>
            </a:r>
            <a:r>
              <a:rPr lang="en-US" dirty="0"/>
              <a:t>of all live </a:t>
            </a:r>
            <a:r>
              <a:rPr lang="en-US" dirty="0" smtClean="0"/>
              <a:t>births.</a:t>
            </a:r>
          </a:p>
          <a:p>
            <a:r>
              <a:rPr lang="en-US" dirty="0"/>
              <a:t>Twin pregnancies </a:t>
            </a:r>
            <a:r>
              <a:rPr lang="en-US" dirty="0" smtClean="0"/>
              <a:t>and </a:t>
            </a:r>
            <a:r>
              <a:rPr lang="en-US" altLang="en-US" dirty="0" smtClean="0"/>
              <a:t>higher-order </a:t>
            </a:r>
            <a:r>
              <a:rPr lang="en-US" altLang="en-US" dirty="0"/>
              <a:t>multiple births </a:t>
            </a:r>
            <a:r>
              <a:rPr lang="en-US" dirty="0" smtClean="0"/>
              <a:t>comprise </a:t>
            </a:r>
            <a:r>
              <a:rPr lang="en-US" dirty="0"/>
              <a:t>an increasing proportion of the total pregnancies in the developed world due to the expanded use of fertility treatments and older maternal age at </a:t>
            </a:r>
            <a:r>
              <a:rPr lang="en-US" dirty="0" smtClean="0"/>
              <a:t>childbirth.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Increase </a:t>
            </a:r>
            <a:r>
              <a:rPr lang="en-US" altLang="en-US" dirty="0"/>
              <a:t>neonatal morbidity and mortality </a:t>
            </a:r>
            <a:r>
              <a:rPr lang="en-US" altLang="en-US" dirty="0" smtClean="0"/>
              <a:t>rates with multiple gestations .</a:t>
            </a: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dirty="0"/>
              <a:t>Increase maternal complication with multiple gestations at least two </a:t>
            </a:r>
            <a:r>
              <a:rPr lang="en-US" altLang="en-US" dirty="0" smtClean="0"/>
              <a:t>folds. </a:t>
            </a:r>
            <a:endParaRPr lang="en-US" alt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46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834" y="133815"/>
            <a:ext cx="9914965" cy="1501021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Intrapartum management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834" y="1468582"/>
            <a:ext cx="9914966" cy="5144091"/>
          </a:xfrm>
        </p:spPr>
        <p:txBody>
          <a:bodyPr/>
          <a:lstStyle/>
          <a:p>
            <a:r>
              <a:rPr lang="en-US" dirty="0" smtClean="0"/>
              <a:t>After </a:t>
            </a:r>
            <a:r>
              <a:rPr lang="en-US" dirty="0"/>
              <a:t>admission to the delivery unit, ultrasonography should be performed to determine </a:t>
            </a:r>
            <a:r>
              <a:rPr lang="en-US" b="1" dirty="0"/>
              <a:t>fetal presentations </a:t>
            </a:r>
            <a:r>
              <a:rPr lang="en-US" dirty="0"/>
              <a:t>and size before choosing the mode of delivery</a:t>
            </a:r>
            <a:r>
              <a:rPr lang="en-US" dirty="0" smtClean="0"/>
              <a:t>.</a:t>
            </a:r>
          </a:p>
          <a:p>
            <a:r>
              <a:rPr lang="en-US" b="1" dirty="0"/>
              <a:t>Electronic fetal heart monitoring </a:t>
            </a:r>
            <a:r>
              <a:rPr lang="en-US" dirty="0"/>
              <a:t>should be </a:t>
            </a:r>
            <a:r>
              <a:rPr lang="en-US" dirty="0" smtClean="0"/>
              <a:t>available, (</a:t>
            </a:r>
            <a:r>
              <a:rPr lang="en-US" b="1" dirty="0" smtClean="0">
                <a:solidFill>
                  <a:srgbClr val="FF0000"/>
                </a:solidFill>
              </a:rPr>
              <a:t>fetal </a:t>
            </a:r>
            <a:r>
              <a:rPr lang="en-US" b="1" dirty="0">
                <a:solidFill>
                  <a:srgbClr val="FF0000"/>
                </a:solidFill>
              </a:rPr>
              <a:t>scalp electrode for the </a:t>
            </a:r>
            <a:r>
              <a:rPr lang="en-US" b="1" dirty="0" smtClean="0">
                <a:solidFill>
                  <a:srgbClr val="FF0000"/>
                </a:solidFill>
              </a:rPr>
              <a:t>1st </a:t>
            </a:r>
            <a:r>
              <a:rPr lang="en-US" b="1" dirty="0">
                <a:solidFill>
                  <a:srgbClr val="FF0000"/>
                </a:solidFill>
              </a:rPr>
              <a:t>twin and using an external monitor for the </a:t>
            </a:r>
            <a:r>
              <a:rPr lang="en-US" b="1" dirty="0" smtClean="0">
                <a:solidFill>
                  <a:srgbClr val="FF0000"/>
                </a:solidFill>
              </a:rPr>
              <a:t>2nd twin</a:t>
            </a:r>
            <a:r>
              <a:rPr lang="en-US" dirty="0" smtClean="0"/>
              <a:t>).</a:t>
            </a:r>
          </a:p>
          <a:p>
            <a:r>
              <a:rPr lang="en-US" b="1" dirty="0" smtClean="0"/>
              <a:t>Epidural </a:t>
            </a:r>
            <a:r>
              <a:rPr lang="en-US" b="1" dirty="0"/>
              <a:t>anesthesia </a:t>
            </a:r>
            <a:r>
              <a:rPr lang="en-US" b="1" dirty="0" smtClean="0"/>
              <a:t>is recommended.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5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072" y="111513"/>
            <a:ext cx="9455727" cy="814038"/>
          </a:xfrm>
        </p:spPr>
        <p:txBody>
          <a:bodyPr/>
          <a:lstStyle/>
          <a:p>
            <a:pPr algn="l"/>
            <a:r>
              <a:rPr lang="en-US" b="1" dirty="0" smtClean="0"/>
              <a:t>Intrapartum management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399" y="1048215"/>
            <a:ext cx="9809019" cy="54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23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690" y="147919"/>
            <a:ext cx="9705109" cy="779928"/>
          </a:xfrm>
        </p:spPr>
        <p:txBody>
          <a:bodyPr/>
          <a:lstStyle/>
          <a:p>
            <a:pPr algn="l"/>
            <a:r>
              <a:rPr lang="en-US" b="1" dirty="0" smtClean="0"/>
              <a:t>Intrapartum management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8690" y="1048870"/>
            <a:ext cx="9705110" cy="5472953"/>
          </a:xfrm>
        </p:spPr>
        <p:txBody>
          <a:bodyPr/>
          <a:lstStyle/>
          <a:p>
            <a:r>
              <a:rPr lang="en-US" dirty="0" smtClean="0"/>
              <a:t>For </a:t>
            </a:r>
            <a:r>
              <a:rPr lang="en-US" b="1" dirty="0" smtClean="0"/>
              <a:t>vertex-vertex </a:t>
            </a:r>
            <a:r>
              <a:rPr lang="en-US" b="1" dirty="0"/>
              <a:t>presentation </a:t>
            </a:r>
            <a:r>
              <a:rPr lang="en-US" dirty="0" smtClean="0"/>
              <a:t>and in </a:t>
            </a:r>
            <a:r>
              <a:rPr lang="en-US" dirty="0"/>
              <a:t>the </a:t>
            </a:r>
            <a:r>
              <a:rPr lang="en-US" b="1" dirty="0"/>
              <a:t>absence of obstetric indications for cesarean delivery</a:t>
            </a:r>
            <a:r>
              <a:rPr lang="en-US" dirty="0"/>
              <a:t>, </a:t>
            </a:r>
            <a:r>
              <a:rPr lang="en-US" b="1" dirty="0">
                <a:solidFill>
                  <a:srgbClr val="FF0000"/>
                </a:solidFill>
              </a:rPr>
              <a:t>vaginal birth </a:t>
            </a:r>
            <a:r>
              <a:rPr lang="en-US" dirty="0"/>
              <a:t>should be planned regardless of gestational age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There </a:t>
            </a:r>
            <a:r>
              <a:rPr lang="en-US" dirty="0"/>
              <a:t>is </a:t>
            </a:r>
            <a:r>
              <a:rPr lang="en-US" b="1" dirty="0"/>
              <a:t>no absolute indication</a:t>
            </a:r>
            <a:r>
              <a:rPr lang="en-US" dirty="0"/>
              <a:t> to deliver the </a:t>
            </a:r>
            <a:r>
              <a:rPr lang="en-US" b="1" dirty="0"/>
              <a:t>second twin </a:t>
            </a:r>
            <a:r>
              <a:rPr lang="en-US" dirty="0"/>
              <a:t>within a </a:t>
            </a:r>
            <a:r>
              <a:rPr lang="en-US" b="1" dirty="0"/>
              <a:t>specified time </a:t>
            </a:r>
            <a:r>
              <a:rPr lang="en-US" b="1" dirty="0" smtClean="0"/>
              <a:t>limit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0000"/>
                </a:solidFill>
              </a:rPr>
              <a:t>continuous FHM</a:t>
            </a:r>
            <a:r>
              <a:rPr lang="en-US" dirty="0" smtClean="0"/>
              <a:t>).</a:t>
            </a:r>
          </a:p>
          <a:p>
            <a:r>
              <a:rPr lang="en-US" dirty="0"/>
              <a:t>For </a:t>
            </a:r>
            <a:r>
              <a:rPr lang="en-US" b="1" dirty="0" smtClean="0"/>
              <a:t>vertex-non-vertex </a:t>
            </a:r>
            <a:r>
              <a:rPr lang="en-US" b="1" dirty="0"/>
              <a:t>twins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Vaginal </a:t>
            </a:r>
            <a:r>
              <a:rPr lang="en-US" b="1" dirty="0" smtClean="0">
                <a:solidFill>
                  <a:srgbClr val="FF0000"/>
                </a:solidFill>
              </a:rPr>
              <a:t>delivery allowed with </a:t>
            </a:r>
            <a:r>
              <a:rPr lang="en-US" b="1" dirty="0">
                <a:solidFill>
                  <a:srgbClr val="FF0000"/>
                </a:solidFill>
              </a:rPr>
              <a:t>breech </a:t>
            </a:r>
            <a:r>
              <a:rPr lang="en-US" b="1" dirty="0" smtClean="0">
                <a:solidFill>
                  <a:srgbClr val="FF0000"/>
                </a:solidFill>
              </a:rPr>
              <a:t>delivery of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b="1" baseline="30000" dirty="0" smtClean="0">
                <a:solidFill>
                  <a:srgbClr val="FF0000"/>
                </a:solidFill>
              </a:rPr>
              <a:t>nd</a:t>
            </a:r>
            <a:r>
              <a:rPr lang="en-US" b="1" dirty="0" smtClean="0">
                <a:solidFill>
                  <a:srgbClr val="FF0000"/>
                </a:solidFill>
              </a:rPr>
              <a:t> twin</a:t>
            </a:r>
            <a:r>
              <a:rPr lang="en-US" b="1" dirty="0" smtClean="0"/>
              <a:t> .</a:t>
            </a:r>
          </a:p>
          <a:p>
            <a:r>
              <a:rPr lang="en-US" b="1" dirty="0" smtClean="0"/>
              <a:t>If the 2</a:t>
            </a:r>
            <a:r>
              <a:rPr lang="en-US" b="1" baseline="30000" dirty="0" smtClean="0"/>
              <a:t>nd</a:t>
            </a:r>
            <a:r>
              <a:rPr lang="en-US" b="1" dirty="0" smtClean="0"/>
              <a:t> twin </a:t>
            </a:r>
            <a:r>
              <a:rPr lang="en-US" b="1" dirty="0"/>
              <a:t>is significantly </a:t>
            </a:r>
            <a:r>
              <a:rPr lang="en-US" b="1" dirty="0">
                <a:solidFill>
                  <a:srgbClr val="FF0000"/>
                </a:solidFill>
              </a:rPr>
              <a:t>larger than </a:t>
            </a:r>
            <a:r>
              <a:rPr lang="en-US" b="1" dirty="0"/>
              <a:t>the </a:t>
            </a:r>
            <a:r>
              <a:rPr lang="en-US" b="1" dirty="0" smtClean="0"/>
              <a:t>1</a:t>
            </a:r>
            <a:r>
              <a:rPr lang="en-US" b="1" baseline="30000" dirty="0" smtClean="0"/>
              <a:t>st</a:t>
            </a:r>
            <a:r>
              <a:rPr lang="en-US" b="1" dirty="0" smtClean="0"/>
              <a:t> </a:t>
            </a:r>
            <a:r>
              <a:rPr lang="en-US" dirty="0" smtClean="0"/>
              <a:t>, </a:t>
            </a:r>
            <a:r>
              <a:rPr lang="en-US" b="1" dirty="0">
                <a:solidFill>
                  <a:srgbClr val="FF0000"/>
                </a:solidFill>
              </a:rPr>
              <a:t>cesarean delivery </a:t>
            </a:r>
            <a:r>
              <a:rPr lang="en-US" b="1" dirty="0"/>
              <a:t>is </a:t>
            </a:r>
            <a:r>
              <a:rPr lang="en-US" b="1" dirty="0" smtClean="0"/>
              <a:t>recommended.</a:t>
            </a:r>
          </a:p>
          <a:p>
            <a:r>
              <a:rPr lang="en-US" dirty="0" smtClean="0"/>
              <a:t>For </a:t>
            </a:r>
            <a:r>
              <a:rPr lang="en-US" b="1" dirty="0" smtClean="0"/>
              <a:t>non-vertex 1</a:t>
            </a:r>
            <a:r>
              <a:rPr lang="en-US" b="1" baseline="30000" dirty="0" smtClean="0"/>
              <a:t>st</a:t>
            </a:r>
            <a:r>
              <a:rPr lang="en-US" b="1" dirty="0" smtClean="0"/>
              <a:t> twin </a:t>
            </a:r>
            <a:r>
              <a:rPr lang="en-US" b="1" dirty="0" smtClean="0">
                <a:solidFill>
                  <a:srgbClr val="FF0000"/>
                </a:solidFill>
              </a:rPr>
              <a:t>cesarean </a:t>
            </a:r>
            <a:r>
              <a:rPr lang="en-US" b="1" dirty="0">
                <a:solidFill>
                  <a:srgbClr val="FF0000"/>
                </a:solidFill>
              </a:rPr>
              <a:t>delivery </a:t>
            </a:r>
            <a:r>
              <a:rPr lang="en-US" b="1" dirty="0" smtClean="0"/>
              <a:t>is recommended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679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054" y="144967"/>
            <a:ext cx="9679745" cy="1810442"/>
          </a:xfrm>
        </p:spPr>
        <p:txBody>
          <a:bodyPr/>
          <a:lstStyle/>
          <a:p>
            <a:pPr algn="l"/>
            <a:r>
              <a:rPr lang="en-US" b="1" dirty="0" smtClean="0"/>
              <a:t>Intrapartum management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054" y="1059366"/>
            <a:ext cx="9679746" cy="5564458"/>
          </a:xfrm>
        </p:spPr>
        <p:txBody>
          <a:bodyPr/>
          <a:lstStyle/>
          <a:p>
            <a:r>
              <a:rPr lang="en-US" b="1" dirty="0"/>
              <a:t>Higher-Order Multiple </a:t>
            </a:r>
            <a:r>
              <a:rPr lang="en-US" b="1" dirty="0" smtClean="0"/>
              <a:t>Gestations:</a:t>
            </a:r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cesarean </a:t>
            </a:r>
            <a:r>
              <a:rPr lang="en-US" b="1" dirty="0"/>
              <a:t>delivery </a:t>
            </a:r>
            <a:r>
              <a:rPr lang="en-US" dirty="0"/>
              <a:t>under </a:t>
            </a:r>
            <a:r>
              <a:rPr lang="en-US" b="1" dirty="0"/>
              <a:t>regional anesthesia </a:t>
            </a:r>
            <a:r>
              <a:rPr lang="en-US" dirty="0"/>
              <a:t>for all patients with three or more live fetuses that are of a viable gestational </a:t>
            </a:r>
            <a:r>
              <a:rPr lang="en-US" dirty="0" smtClean="0"/>
              <a:t>age is recommended.</a:t>
            </a:r>
          </a:p>
          <a:p>
            <a:pPr lvl="1">
              <a:buFont typeface="Wingdings" charset="2"/>
              <a:buChar char="ü"/>
            </a:pPr>
            <a:endParaRPr lang="en-US" dirty="0"/>
          </a:p>
          <a:p>
            <a:r>
              <a:rPr lang="en-US" b="1" dirty="0" err="1"/>
              <a:t>Monoamniotic</a:t>
            </a:r>
            <a:r>
              <a:rPr lang="en-US" b="1" dirty="0"/>
              <a:t> </a:t>
            </a:r>
            <a:r>
              <a:rPr lang="en-US" b="1" dirty="0" smtClean="0"/>
              <a:t>twins:</a:t>
            </a:r>
          </a:p>
          <a:p>
            <a:pPr lvl="1">
              <a:buFont typeface="Wingdings" charset="2"/>
              <a:buChar char="ü"/>
            </a:pPr>
            <a:r>
              <a:rPr lang="en-US" b="1" dirty="0"/>
              <a:t>Cesarean birth is recommended </a:t>
            </a:r>
            <a:r>
              <a:rPr lang="en-US" dirty="0"/>
              <a:t>to avoid complications from </a:t>
            </a:r>
            <a:r>
              <a:rPr lang="en-US" b="1" dirty="0"/>
              <a:t>cord entanglement. </a:t>
            </a:r>
          </a:p>
        </p:txBody>
      </p:sp>
    </p:spTree>
    <p:extLst>
      <p:ext uri="{BB962C8B-B14F-4D97-AF65-F5344CB8AC3E}">
        <p14:creationId xmlns:p14="http://schemas.microsoft.com/office/powerpoint/2010/main" val="706530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852" y="111513"/>
            <a:ext cx="9721948" cy="657921"/>
          </a:xfrm>
        </p:spPr>
        <p:txBody>
          <a:bodyPr>
            <a:noAutofit/>
          </a:bodyPr>
          <a:lstStyle/>
          <a:p>
            <a:pPr algn="l"/>
            <a:r>
              <a:rPr lang="en-US" b="1" dirty="0"/>
              <a:t>Twin-Twin Transfusion </a:t>
            </a:r>
            <a:r>
              <a:rPr lang="en-US" b="1" dirty="0" smtClean="0"/>
              <a:t>Syndrome (TTTS)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852" y="925551"/>
            <a:ext cx="9721948" cy="5123557"/>
          </a:xfrm>
        </p:spPr>
        <p:txBody>
          <a:bodyPr/>
          <a:lstStyle/>
          <a:p>
            <a:r>
              <a:rPr lang="en-US" b="1" dirty="0"/>
              <a:t>TTTS </a:t>
            </a:r>
            <a:r>
              <a:rPr lang="en-US" dirty="0"/>
              <a:t>occurs because of an </a:t>
            </a:r>
            <a:r>
              <a:rPr lang="en-US" b="1" dirty="0"/>
              <a:t>imbalance in blood flow </a:t>
            </a:r>
            <a:r>
              <a:rPr lang="en-US" dirty="0"/>
              <a:t>through </a:t>
            </a:r>
            <a:r>
              <a:rPr lang="en-US" b="1" dirty="0"/>
              <a:t>vascular communications in the placenta</a:t>
            </a:r>
            <a:r>
              <a:rPr lang="en-US" dirty="0"/>
              <a:t>, which leads to </a:t>
            </a:r>
            <a:r>
              <a:rPr lang="en-US" b="1" dirty="0" err="1">
                <a:solidFill>
                  <a:srgbClr val="FF0000"/>
                </a:solidFill>
              </a:rPr>
              <a:t>overperfusion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of one twin and </a:t>
            </a:r>
            <a:r>
              <a:rPr lang="en-US" b="1" dirty="0" err="1">
                <a:solidFill>
                  <a:srgbClr val="FF0000"/>
                </a:solidFill>
              </a:rPr>
              <a:t>underperfusion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of its </a:t>
            </a:r>
            <a:r>
              <a:rPr lang="en-US" b="1" dirty="0" smtClean="0"/>
              <a:t>co-twin.</a:t>
            </a:r>
          </a:p>
          <a:p>
            <a:r>
              <a:rPr lang="en-US" dirty="0"/>
              <a:t>It occurs </a:t>
            </a:r>
            <a:r>
              <a:rPr lang="en-US" dirty="0" smtClean="0"/>
              <a:t>in </a:t>
            </a:r>
            <a:r>
              <a:rPr lang="en-US" b="1" dirty="0" smtClean="0">
                <a:solidFill>
                  <a:srgbClr val="FF0000"/>
                </a:solidFill>
              </a:rPr>
              <a:t>15% of MC </a:t>
            </a:r>
            <a:r>
              <a:rPr lang="en-US" b="1" dirty="0">
                <a:solidFill>
                  <a:srgbClr val="FF0000"/>
                </a:solidFill>
              </a:rPr>
              <a:t>twin </a:t>
            </a:r>
            <a:r>
              <a:rPr lang="en-US" dirty="0" smtClean="0"/>
              <a:t>pregnancies.</a:t>
            </a:r>
          </a:p>
          <a:p>
            <a:r>
              <a:rPr lang="en-US" b="1" dirty="0" err="1" smtClean="0"/>
              <a:t>Arterio</a:t>
            </a:r>
            <a:r>
              <a:rPr lang="en-US" b="1" dirty="0" smtClean="0"/>
              <a:t>-venous </a:t>
            </a:r>
            <a:r>
              <a:rPr lang="en-US" b="1" dirty="0"/>
              <a:t>unidirectional </a:t>
            </a:r>
            <a:r>
              <a:rPr lang="en-US" b="1" dirty="0" smtClean="0"/>
              <a:t>anastomoses </a:t>
            </a:r>
            <a:r>
              <a:rPr lang="en-US" dirty="0"/>
              <a:t>result in net transfusion of blood from the donor to the recipient </a:t>
            </a:r>
            <a:r>
              <a:rPr lang="en-US" dirty="0" smtClean="0"/>
              <a:t>fetus.</a:t>
            </a:r>
          </a:p>
          <a:p>
            <a:r>
              <a:rPr lang="en-US" dirty="0"/>
              <a:t>It is associated with a </a:t>
            </a:r>
            <a:r>
              <a:rPr lang="en-US" b="1" dirty="0"/>
              <a:t>high risk of fetal/neonatal mortality</a:t>
            </a:r>
            <a:r>
              <a:rPr lang="en-US" dirty="0"/>
              <a:t>, and fetuses who survive are at risk of </a:t>
            </a:r>
            <a:r>
              <a:rPr lang="en-US" b="1" dirty="0"/>
              <a:t>severe cardiac, neurologic, </a:t>
            </a:r>
            <a:r>
              <a:rPr lang="en-US" b="1" dirty="0" smtClean="0"/>
              <a:t>and developmental </a:t>
            </a:r>
            <a:r>
              <a:rPr lang="en-US" b="1" dirty="0"/>
              <a:t>disorders</a:t>
            </a:r>
            <a:r>
              <a:rPr lang="en-US" b="1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69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22663"/>
            <a:ext cx="9707880" cy="64677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Twin-Twin Transfusion Syndrome (TTTS)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920" y="903249"/>
            <a:ext cx="9707880" cy="5273714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Ultrasonographic</a:t>
            </a:r>
            <a:r>
              <a:rPr lang="en-US" b="1" dirty="0" smtClean="0"/>
              <a:t> </a:t>
            </a:r>
            <a:r>
              <a:rPr lang="en-US" b="1" dirty="0"/>
              <a:t>criteria </a:t>
            </a:r>
            <a:r>
              <a:rPr lang="en-US" b="1" dirty="0" smtClean="0"/>
              <a:t>for </a:t>
            </a:r>
            <a:r>
              <a:rPr lang="en-US" b="1" dirty="0"/>
              <a:t>diagnosis of TTTS include </a:t>
            </a:r>
            <a:r>
              <a:rPr lang="en-US" dirty="0" smtClean="0"/>
              <a:t>: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Presence </a:t>
            </a:r>
            <a:r>
              <a:rPr lang="en-US" dirty="0"/>
              <a:t>of a single placenta 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Sex </a:t>
            </a:r>
            <a:r>
              <a:rPr lang="en-US" dirty="0"/>
              <a:t>concordance 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Significant </a:t>
            </a:r>
            <a:r>
              <a:rPr lang="en-US" dirty="0"/>
              <a:t>growth discordance (approximately 20%) 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Discrepancy </a:t>
            </a:r>
            <a:r>
              <a:rPr lang="en-US" dirty="0"/>
              <a:t>in amniotic fluid volume between the two amniotic sacs (usually </a:t>
            </a:r>
            <a:r>
              <a:rPr lang="en-US" dirty="0" err="1"/>
              <a:t>oligohydramnios</a:t>
            </a:r>
            <a:r>
              <a:rPr lang="en-US" dirty="0"/>
              <a:t> and </a:t>
            </a:r>
            <a:r>
              <a:rPr lang="en-US" dirty="0" err="1"/>
              <a:t>polyhydramnios</a:t>
            </a:r>
            <a:r>
              <a:rPr lang="en-US" dirty="0"/>
              <a:t>) 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Presence </a:t>
            </a:r>
            <a:r>
              <a:rPr lang="en-US" dirty="0"/>
              <a:t>of fetal </a:t>
            </a:r>
            <a:r>
              <a:rPr lang="en-US" dirty="0" err="1"/>
              <a:t>hydrops</a:t>
            </a:r>
            <a:r>
              <a:rPr lang="en-US" dirty="0"/>
              <a:t> or cardiac dysfunction 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Abnormal </a:t>
            </a:r>
            <a:r>
              <a:rPr lang="en-US" dirty="0"/>
              <a:t>umbilical artery Doppler findings, such as absent end-diastolic flow in the donor fetus</a:t>
            </a:r>
          </a:p>
        </p:txBody>
      </p:sp>
    </p:spTree>
    <p:extLst>
      <p:ext uri="{BB962C8B-B14F-4D97-AF65-F5344CB8AC3E}">
        <p14:creationId xmlns:p14="http://schemas.microsoft.com/office/powerpoint/2010/main" val="507389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716" y="111513"/>
            <a:ext cx="9750083" cy="680224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Twin-Twin Transfusion Syndrome (TTTS)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716" y="914400"/>
            <a:ext cx="9750084" cy="5675971"/>
          </a:xfrm>
        </p:spPr>
        <p:txBody>
          <a:bodyPr/>
          <a:lstStyle/>
          <a:p>
            <a:r>
              <a:rPr lang="en-US" b="1" dirty="0"/>
              <a:t>The donor fetus </a:t>
            </a:r>
            <a:r>
              <a:rPr lang="en-US" dirty="0"/>
              <a:t>is </a:t>
            </a:r>
            <a:r>
              <a:rPr lang="en-US" dirty="0" err="1">
                <a:solidFill>
                  <a:srgbClr val="FF0000"/>
                </a:solidFill>
              </a:rPr>
              <a:t>hypoperfused</a:t>
            </a:r>
            <a:r>
              <a:rPr lang="en-US" dirty="0"/>
              <a:t>, demonstrating signs of </a:t>
            </a:r>
            <a:r>
              <a:rPr lang="en-US" dirty="0">
                <a:solidFill>
                  <a:srgbClr val="FF0000"/>
                </a:solidFill>
              </a:rPr>
              <a:t>intrauterine growth restriction</a:t>
            </a:r>
            <a:r>
              <a:rPr lang="en-US" dirty="0"/>
              <a:t>, </a:t>
            </a:r>
            <a:r>
              <a:rPr lang="en-US" dirty="0" err="1">
                <a:solidFill>
                  <a:srgbClr val="FF0000"/>
                </a:solidFill>
              </a:rPr>
              <a:t>anaemic</a:t>
            </a:r>
            <a:r>
              <a:rPr lang="en-US" dirty="0"/>
              <a:t> and </a:t>
            </a:r>
            <a:r>
              <a:rPr lang="en-US" dirty="0" err="1">
                <a:solidFill>
                  <a:srgbClr val="FF0000"/>
                </a:solidFill>
              </a:rPr>
              <a:t>oligohydramnios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r>
              <a:rPr lang="en-US" b="1" dirty="0"/>
              <a:t>The recipient fetus </a:t>
            </a:r>
            <a:r>
              <a:rPr lang="en-US" dirty="0"/>
              <a:t>is </a:t>
            </a:r>
            <a:r>
              <a:rPr lang="en-US" dirty="0" err="1">
                <a:solidFill>
                  <a:srgbClr val="FF0000"/>
                </a:solidFill>
              </a:rPr>
              <a:t>hyperperfused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hypertensive</a:t>
            </a:r>
            <a:r>
              <a:rPr lang="en-US" dirty="0"/>
              <a:t>, demonstrate </a:t>
            </a:r>
            <a:r>
              <a:rPr lang="en-US" dirty="0">
                <a:solidFill>
                  <a:srgbClr val="FF0000"/>
                </a:solidFill>
              </a:rPr>
              <a:t>biventricular hypertrophy and diastolic dysfunction</a:t>
            </a:r>
            <a:r>
              <a:rPr lang="en-US" dirty="0"/>
              <a:t>, and </a:t>
            </a:r>
            <a:r>
              <a:rPr lang="en-US" dirty="0" err="1">
                <a:solidFill>
                  <a:srgbClr val="FF0000"/>
                </a:solidFill>
              </a:rPr>
              <a:t>polyhydramnios</a:t>
            </a:r>
            <a:r>
              <a:rPr lang="en-US" dirty="0"/>
              <a:t>.</a:t>
            </a:r>
          </a:p>
          <a:p>
            <a:r>
              <a:rPr lang="en-US" dirty="0" smtClean="0"/>
              <a:t>management </a:t>
            </a:r>
            <a:r>
              <a:rPr lang="en-US" dirty="0"/>
              <a:t>approaches </a:t>
            </a:r>
            <a:r>
              <a:rPr lang="en-US" dirty="0" smtClean="0"/>
              <a:t>for </a:t>
            </a:r>
            <a:r>
              <a:rPr lang="en-US" dirty="0"/>
              <a:t>the treatment of </a:t>
            </a:r>
            <a:r>
              <a:rPr lang="en-US" b="1" dirty="0"/>
              <a:t>severe TTTS </a:t>
            </a:r>
            <a:r>
              <a:rPr lang="en-US" dirty="0"/>
              <a:t>before 24 to 26 </a:t>
            </a:r>
            <a:r>
              <a:rPr lang="en-US" dirty="0" smtClean="0"/>
              <a:t>weeks gestation:</a:t>
            </a:r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Serial </a:t>
            </a:r>
            <a:r>
              <a:rPr lang="en-US" b="1" dirty="0"/>
              <a:t>reduction </a:t>
            </a:r>
            <a:r>
              <a:rPr lang="en-US" b="1" dirty="0" smtClean="0"/>
              <a:t>amniocenteses</a:t>
            </a:r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Amniotic </a:t>
            </a:r>
            <a:r>
              <a:rPr lang="en-US" b="1" dirty="0" err="1" smtClean="0"/>
              <a:t>septostomy</a:t>
            </a:r>
            <a:endParaRPr lang="en-US" b="1" dirty="0" smtClean="0"/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Selective </a:t>
            </a:r>
            <a:r>
              <a:rPr lang="en-US" b="1" dirty="0" err="1"/>
              <a:t>fetoscopic</a:t>
            </a:r>
            <a:r>
              <a:rPr lang="en-US" b="1" dirty="0"/>
              <a:t> laser coagulation of placental anastomoses.</a:t>
            </a:r>
          </a:p>
        </p:txBody>
      </p:sp>
    </p:spTree>
    <p:extLst>
      <p:ext uri="{BB962C8B-B14F-4D97-AF65-F5344CB8AC3E}">
        <p14:creationId xmlns:p14="http://schemas.microsoft.com/office/powerpoint/2010/main" val="1298903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26610"/>
            <a:ext cx="10018713" cy="140676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6222" y="548640"/>
            <a:ext cx="4923692" cy="5739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228" y="548640"/>
            <a:ext cx="4923692" cy="573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58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96948"/>
            <a:ext cx="9857104" cy="984738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Twin-Twin Transfusion Syndrome (TTTS)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9944" y="1350498"/>
            <a:ext cx="4135901" cy="4881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14" y="1350499"/>
            <a:ext cx="5824024" cy="488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8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54746"/>
            <a:ext cx="10018713" cy="942534"/>
          </a:xfrm>
        </p:spPr>
        <p:txBody>
          <a:bodyPr/>
          <a:lstStyle/>
          <a:p>
            <a:r>
              <a:rPr lang="en-US" b="1" dirty="0"/>
              <a:t>Twin-Twin Transfusion Syndrome (TTTS)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3175" y="1238250"/>
            <a:ext cx="5439848" cy="5260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3" y="1238249"/>
            <a:ext cx="5317589" cy="526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84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709" y="122663"/>
            <a:ext cx="9880150" cy="1262792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Introduction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1708" y="1233055"/>
            <a:ext cx="9802091" cy="479367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number of triplet, quadruplet, and higher-order multiple births peaked in 1998 and has dropped slightly </a:t>
            </a:r>
            <a:r>
              <a:rPr lang="en-US" dirty="0" smtClean="0"/>
              <a:t>recently</a:t>
            </a:r>
            <a:r>
              <a:rPr lang="en-US" dirty="0"/>
              <a:t>, most likely because </a:t>
            </a:r>
            <a:r>
              <a:rPr lang="en-US" dirty="0" smtClean="0"/>
              <a:t>of limits in </a:t>
            </a:r>
            <a:r>
              <a:rPr lang="en-US" dirty="0"/>
              <a:t>the number of embryos transferred and because of the availability and acceptance of multifetal pregnancy reduction (MFPR) procedures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673" y="4128655"/>
            <a:ext cx="4172874" cy="26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89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228" y="111513"/>
            <a:ext cx="10059572" cy="119678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/>
              <a:t>Twin Reversed Arterial Perfusion </a:t>
            </a:r>
            <a:r>
              <a:rPr lang="en-US" sz="4000" b="1" dirty="0" smtClean="0"/>
              <a:t>Sequence(TRAP)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4228" y="1308295"/>
            <a:ext cx="10059572" cy="414997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One </a:t>
            </a:r>
            <a:r>
              <a:rPr lang="en-US" dirty="0"/>
              <a:t>twin has an </a:t>
            </a:r>
            <a:r>
              <a:rPr lang="en-US" b="1" dirty="0"/>
              <a:t>absent, rudimentary, or nonfunctioning </a:t>
            </a:r>
            <a:r>
              <a:rPr lang="en-US" b="1" dirty="0" smtClean="0"/>
              <a:t>heart (</a:t>
            </a:r>
            <a:r>
              <a:rPr lang="en-US" b="1" dirty="0" err="1" smtClean="0"/>
              <a:t>acardiac</a:t>
            </a:r>
            <a:r>
              <a:rPr lang="en-US" b="1" dirty="0" smtClean="0"/>
              <a:t> )</a:t>
            </a:r>
            <a:r>
              <a:rPr lang="en-US" dirty="0" smtClean="0"/>
              <a:t>.</a:t>
            </a:r>
          </a:p>
          <a:p>
            <a:r>
              <a:rPr lang="en-US" dirty="0" smtClean="0"/>
              <a:t>Occur </a:t>
            </a:r>
            <a:r>
              <a:rPr lang="en-US" dirty="0"/>
              <a:t>in </a:t>
            </a:r>
            <a:r>
              <a:rPr lang="en-US" b="1" dirty="0">
                <a:solidFill>
                  <a:srgbClr val="FF0000"/>
                </a:solidFill>
              </a:rPr>
              <a:t>1%</a:t>
            </a:r>
            <a:r>
              <a:rPr lang="en-US" dirty="0"/>
              <a:t> of </a:t>
            </a:r>
            <a:r>
              <a:rPr lang="en-US" b="1" dirty="0" smtClean="0"/>
              <a:t>MZ twins.</a:t>
            </a:r>
          </a:p>
          <a:p>
            <a:r>
              <a:rPr lang="en-US" b="1" dirty="0"/>
              <a:t>The </a:t>
            </a:r>
            <a:r>
              <a:rPr lang="en-US" b="1" dirty="0" smtClean="0"/>
              <a:t>donor (pump twin) </a:t>
            </a:r>
            <a:r>
              <a:rPr lang="en-US" dirty="0" smtClean="0"/>
              <a:t>provides </a:t>
            </a:r>
            <a:r>
              <a:rPr lang="en-US" dirty="0"/>
              <a:t>circulation for itself and for the </a:t>
            </a:r>
            <a:r>
              <a:rPr lang="en-US" b="1" dirty="0"/>
              <a:t>recipient </a:t>
            </a:r>
            <a:r>
              <a:rPr lang="en-US" b="1" dirty="0" smtClean="0"/>
              <a:t>(perfused twin) </a:t>
            </a:r>
            <a:r>
              <a:rPr lang="en-US" dirty="0"/>
              <a:t>through a </a:t>
            </a:r>
            <a:r>
              <a:rPr lang="en-US" b="1" dirty="0"/>
              <a:t>direct </a:t>
            </a:r>
            <a:r>
              <a:rPr lang="en-US" b="1" dirty="0" err="1" smtClean="0"/>
              <a:t>arterio</a:t>
            </a:r>
            <a:r>
              <a:rPr lang="en-US" b="1" dirty="0" smtClean="0"/>
              <a:t>-arterial </a:t>
            </a:r>
            <a:r>
              <a:rPr lang="en-US" b="1" dirty="0"/>
              <a:t>anastomosis</a:t>
            </a:r>
            <a:r>
              <a:rPr lang="en-US" dirty="0"/>
              <a:t> at the placental surface</a:t>
            </a:r>
            <a:r>
              <a:rPr lang="en-US" dirty="0" smtClean="0"/>
              <a:t>.</a:t>
            </a:r>
          </a:p>
          <a:p>
            <a:r>
              <a:rPr lang="en-US" dirty="0"/>
              <a:t>The pump twin is at risk for development of </a:t>
            </a:r>
            <a:r>
              <a:rPr lang="en-US" b="1" dirty="0" err="1"/>
              <a:t>hydrops</a:t>
            </a:r>
            <a:r>
              <a:rPr lang="en-US" b="1" dirty="0"/>
              <a:t> </a:t>
            </a:r>
            <a:r>
              <a:rPr lang="en-US" dirty="0"/>
              <a:t>or congestive </a:t>
            </a:r>
            <a:r>
              <a:rPr lang="en-US" b="1" dirty="0"/>
              <a:t>cardiac failure.</a:t>
            </a:r>
          </a:p>
        </p:txBody>
      </p:sp>
    </p:spTree>
    <p:extLst>
      <p:ext uri="{BB962C8B-B14F-4D97-AF65-F5344CB8AC3E}">
        <p14:creationId xmlns:p14="http://schemas.microsoft.com/office/powerpoint/2010/main" val="545777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34912"/>
            <a:ext cx="10018713" cy="95937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Twin Reversed Arterial Perfusion Sequence(TRAP)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311" y="1723869"/>
            <a:ext cx="4961459" cy="442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466" y="1723869"/>
            <a:ext cx="4592558" cy="44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86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848" y="100362"/>
            <a:ext cx="9599951" cy="680224"/>
          </a:xfrm>
        </p:spPr>
        <p:txBody>
          <a:bodyPr>
            <a:noAutofit/>
          </a:bodyPr>
          <a:lstStyle/>
          <a:p>
            <a:pPr algn="l"/>
            <a:r>
              <a:rPr lang="en-US" b="1" dirty="0"/>
              <a:t>Conjoined Twins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3848" y="892098"/>
            <a:ext cx="9599952" cy="5148938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subset of </a:t>
            </a:r>
            <a:r>
              <a:rPr lang="en-US" b="1" dirty="0"/>
              <a:t>monozygotic twin gestations</a:t>
            </a:r>
            <a:r>
              <a:rPr lang="en-US" dirty="0"/>
              <a:t> in which </a:t>
            </a:r>
            <a:r>
              <a:rPr lang="en-US" b="1" dirty="0"/>
              <a:t>incomplete embryonic division </a:t>
            </a:r>
            <a:r>
              <a:rPr lang="en-US" dirty="0"/>
              <a:t>occurs </a:t>
            </a:r>
            <a:r>
              <a:rPr lang="en-US" b="1" dirty="0">
                <a:solidFill>
                  <a:srgbClr val="FF0000"/>
                </a:solidFill>
              </a:rPr>
              <a:t>13 to 15 days </a:t>
            </a:r>
            <a:r>
              <a:rPr lang="en-US" dirty="0"/>
              <a:t>after conception, resulting in varying degrees of fusion of the two </a:t>
            </a:r>
            <a:r>
              <a:rPr lang="en-US" dirty="0" smtClean="0"/>
              <a:t>fetuses.</a:t>
            </a:r>
          </a:p>
          <a:p>
            <a:r>
              <a:rPr lang="en-US" dirty="0" smtClean="0"/>
              <a:t>Classified </a:t>
            </a:r>
            <a:r>
              <a:rPr lang="en-US" dirty="0"/>
              <a:t>according to the </a:t>
            </a:r>
            <a:r>
              <a:rPr lang="en-US" b="1" dirty="0"/>
              <a:t>anatomical site of union </a:t>
            </a:r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, chest, head</a:t>
            </a:r>
            <a:r>
              <a:rPr lang="en-US" dirty="0" smtClean="0"/>
              <a:t>).</a:t>
            </a:r>
          </a:p>
          <a:p>
            <a:r>
              <a:rPr lang="en-US" b="1" dirty="0"/>
              <a:t>Associated congenital defects </a:t>
            </a:r>
            <a:r>
              <a:rPr lang="en-US" dirty="0"/>
              <a:t>unrelated to the area of fusion are common, as is stillbirth</a:t>
            </a:r>
            <a:r>
              <a:rPr lang="en-US" dirty="0" smtClean="0"/>
              <a:t>.</a:t>
            </a:r>
          </a:p>
          <a:p>
            <a:r>
              <a:rPr lang="en-US" b="1" dirty="0"/>
              <a:t>Delivery of </a:t>
            </a:r>
            <a:r>
              <a:rPr lang="en-US" b="1" dirty="0" smtClean="0"/>
              <a:t>viable </a:t>
            </a:r>
            <a:r>
              <a:rPr lang="en-US" b="1" dirty="0"/>
              <a:t>infants is always by cesarean.</a:t>
            </a:r>
          </a:p>
        </p:txBody>
      </p:sp>
    </p:spTree>
    <p:extLst>
      <p:ext uri="{BB962C8B-B14F-4D97-AF65-F5344CB8AC3E}">
        <p14:creationId xmlns:p14="http://schemas.microsoft.com/office/powerpoint/2010/main" val="778257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49902"/>
            <a:ext cx="10018713" cy="869429"/>
          </a:xfrm>
        </p:spPr>
        <p:txBody>
          <a:bodyPr/>
          <a:lstStyle/>
          <a:p>
            <a:r>
              <a:rPr lang="en-US" b="1" dirty="0"/>
              <a:t>Conjoined Twins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1114" y="1393617"/>
            <a:ext cx="5891135" cy="523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62" y="1393616"/>
            <a:ext cx="5336499" cy="523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06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996" y="111513"/>
            <a:ext cx="9824803" cy="624467"/>
          </a:xfrm>
        </p:spPr>
        <p:txBody>
          <a:bodyPr>
            <a:noAutofit/>
          </a:bodyPr>
          <a:lstStyle/>
          <a:p>
            <a:pPr algn="l"/>
            <a:r>
              <a:rPr lang="en-US" b="1" dirty="0"/>
              <a:t>Intrauterine Demise of One Fetus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996" y="825190"/>
            <a:ext cx="9824804" cy="5754030"/>
          </a:xfrm>
        </p:spPr>
        <p:txBody>
          <a:bodyPr/>
          <a:lstStyle/>
          <a:p>
            <a:r>
              <a:rPr lang="en-US" dirty="0" smtClean="0"/>
              <a:t>Common during </a:t>
            </a:r>
            <a:r>
              <a:rPr lang="en-US" b="1" dirty="0" smtClean="0"/>
              <a:t>1</a:t>
            </a:r>
            <a:r>
              <a:rPr lang="en-US" b="1" baseline="30000" dirty="0" smtClean="0"/>
              <a:t>st</a:t>
            </a:r>
            <a:r>
              <a:rPr lang="en-US" b="1" dirty="0" smtClean="0"/>
              <a:t> trimester.</a:t>
            </a:r>
          </a:p>
          <a:p>
            <a:r>
              <a:rPr lang="en-US" b="1" dirty="0" smtClean="0"/>
              <a:t>Vanishing twin </a:t>
            </a:r>
            <a:r>
              <a:rPr lang="en-US" dirty="0" smtClean="0"/>
              <a:t>occur </a:t>
            </a:r>
            <a:r>
              <a:rPr lang="en-US" dirty="0"/>
              <a:t>in </a:t>
            </a:r>
            <a:r>
              <a:rPr lang="en-US" b="1" dirty="0">
                <a:solidFill>
                  <a:srgbClr val="FF0000"/>
                </a:solidFill>
              </a:rPr>
              <a:t>21% </a:t>
            </a:r>
            <a:r>
              <a:rPr lang="en-US" dirty="0"/>
              <a:t>of twin pregnancies, with no obvious detrimental effect on the remaining </a:t>
            </a:r>
            <a:r>
              <a:rPr lang="en-US" dirty="0" smtClean="0"/>
              <a:t>fetus.</a:t>
            </a:r>
          </a:p>
          <a:p>
            <a:r>
              <a:rPr lang="en-US" dirty="0"/>
              <a:t>Intrauterine demise of one fetus in the </a:t>
            </a:r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or 3</a:t>
            </a:r>
            <a:r>
              <a:rPr lang="en-US" b="1" baseline="30000" dirty="0" smtClean="0"/>
              <a:t>rd</a:t>
            </a:r>
            <a:r>
              <a:rPr lang="en-US" b="1" dirty="0" smtClean="0"/>
              <a:t> trimester </a:t>
            </a:r>
            <a:r>
              <a:rPr lang="en-US" dirty="0"/>
              <a:t>is </a:t>
            </a:r>
            <a:r>
              <a:rPr lang="en-US" b="1" dirty="0"/>
              <a:t>rarer </a:t>
            </a:r>
            <a:r>
              <a:rPr lang="en-US" b="1" dirty="0">
                <a:solidFill>
                  <a:srgbClr val="FF0000"/>
                </a:solidFill>
              </a:rPr>
              <a:t>(2% to 5% of twin </a:t>
            </a:r>
            <a:r>
              <a:rPr lang="en-US" b="1" dirty="0" smtClean="0">
                <a:solidFill>
                  <a:srgbClr val="FF0000"/>
                </a:solidFill>
              </a:rPr>
              <a:t>pregnancies).</a:t>
            </a:r>
          </a:p>
          <a:p>
            <a:r>
              <a:rPr lang="en-US" dirty="0"/>
              <a:t>After the death of one twin in a </a:t>
            </a:r>
            <a:r>
              <a:rPr lang="en-US" b="1" dirty="0" smtClean="0"/>
              <a:t>MC </a:t>
            </a:r>
            <a:r>
              <a:rPr lang="en-US" b="1" dirty="0"/>
              <a:t>gestation</a:t>
            </a:r>
            <a:r>
              <a:rPr lang="en-US" dirty="0"/>
              <a:t>, approximately </a:t>
            </a:r>
            <a:r>
              <a:rPr lang="en-US" b="1" dirty="0">
                <a:solidFill>
                  <a:srgbClr val="FF0000"/>
                </a:solidFill>
              </a:rPr>
              <a:t>15%</a:t>
            </a:r>
            <a:r>
              <a:rPr lang="en-US" dirty="0"/>
              <a:t> of </a:t>
            </a:r>
            <a:r>
              <a:rPr lang="en-US" b="1" dirty="0"/>
              <a:t>remaining fetuses also die</a:t>
            </a:r>
            <a:r>
              <a:rPr lang="en-US" dirty="0"/>
              <a:t>, compared with approximately </a:t>
            </a:r>
            <a:r>
              <a:rPr lang="en-US" b="1" dirty="0">
                <a:solidFill>
                  <a:srgbClr val="FF0000"/>
                </a:solidFill>
              </a:rPr>
              <a:t>3% </a:t>
            </a:r>
            <a:r>
              <a:rPr lang="en-US" dirty="0"/>
              <a:t>of </a:t>
            </a:r>
            <a:r>
              <a:rPr lang="en-US" b="1" dirty="0"/>
              <a:t>remaining fetuses in a </a:t>
            </a:r>
            <a:r>
              <a:rPr lang="en-US" b="1" dirty="0" smtClean="0"/>
              <a:t>DC gestation.</a:t>
            </a:r>
          </a:p>
          <a:p>
            <a:r>
              <a:rPr lang="en-US" dirty="0"/>
              <a:t>The risk for </a:t>
            </a:r>
            <a:r>
              <a:rPr lang="en-US" b="1" dirty="0"/>
              <a:t>significant neurologic morbidity is increased after intrauterine death of one fetus in a </a:t>
            </a:r>
            <a:r>
              <a:rPr lang="en-US" b="1" dirty="0" smtClean="0"/>
              <a:t>MC, </a:t>
            </a:r>
            <a:r>
              <a:rPr lang="en-US" b="1" dirty="0"/>
              <a:t>but not in a </a:t>
            </a:r>
            <a:r>
              <a:rPr lang="en-US" b="1" dirty="0" smtClean="0"/>
              <a:t>DC gestation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Small risk for maternal DIC.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5477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996" y="100361"/>
            <a:ext cx="9824803" cy="702527"/>
          </a:xfrm>
        </p:spPr>
        <p:txBody>
          <a:bodyPr/>
          <a:lstStyle/>
          <a:p>
            <a:pPr algn="l"/>
            <a:r>
              <a:rPr lang="en-US" b="1" dirty="0"/>
              <a:t>Multifetal Pregnancy </a:t>
            </a:r>
            <a:r>
              <a:rPr lang="en-US" b="1" dirty="0" smtClean="0"/>
              <a:t>Reduction(MFPR)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212" y="959005"/>
            <a:ext cx="10154587" cy="576518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incidence of </a:t>
            </a:r>
            <a:r>
              <a:rPr lang="en-US" b="1" dirty="0"/>
              <a:t>high order multifetal gestation </a:t>
            </a:r>
            <a:r>
              <a:rPr lang="en-US" dirty="0"/>
              <a:t>(</a:t>
            </a:r>
            <a:r>
              <a:rPr lang="en-US" dirty="0" err="1"/>
              <a:t>ie</a:t>
            </a:r>
            <a:r>
              <a:rPr lang="en-US" dirty="0"/>
              <a:t>, triplets or more) increased </a:t>
            </a:r>
            <a:r>
              <a:rPr lang="en-US" dirty="0" smtClean="0"/>
              <a:t>dramatically, due </a:t>
            </a:r>
            <a:r>
              <a:rPr lang="en-US" dirty="0"/>
              <a:t>to widespread use of assisted reproductive technology (</a:t>
            </a:r>
            <a:r>
              <a:rPr lang="en-US" dirty="0" smtClean="0"/>
              <a:t>ART).</a:t>
            </a:r>
          </a:p>
          <a:p>
            <a:r>
              <a:rPr lang="en-US" dirty="0" smtClean="0"/>
              <a:t>These </a:t>
            </a:r>
            <a:r>
              <a:rPr lang="en-US" dirty="0"/>
              <a:t>pregnancies are at higher risk of </a:t>
            </a:r>
            <a:r>
              <a:rPr lang="en-US" b="1" dirty="0"/>
              <a:t>maternal,</a:t>
            </a:r>
            <a:r>
              <a:rPr lang="en-US" dirty="0"/>
              <a:t> </a:t>
            </a:r>
            <a:r>
              <a:rPr lang="en-US" b="1" dirty="0"/>
              <a:t>feta</a:t>
            </a:r>
            <a:r>
              <a:rPr lang="en-US" dirty="0"/>
              <a:t>l</a:t>
            </a:r>
            <a:r>
              <a:rPr lang="en-US" b="1" dirty="0"/>
              <a:t>, and neonatal complications than singleton </a:t>
            </a:r>
            <a:r>
              <a:rPr lang="en-US" b="1" dirty="0" smtClean="0"/>
              <a:t>pregnancies(cerebral palsy, PPH, preeclampsia</a:t>
            </a:r>
            <a:r>
              <a:rPr lang="en-US" dirty="0" smtClean="0"/>
              <a:t>).</a:t>
            </a:r>
          </a:p>
          <a:p>
            <a:r>
              <a:rPr lang="en-US" dirty="0" smtClean="0"/>
              <a:t>Higher </a:t>
            </a:r>
            <a:r>
              <a:rPr lang="en-US" dirty="0"/>
              <a:t>order multifetal gestations </a:t>
            </a:r>
            <a:r>
              <a:rPr lang="en-US" b="1" dirty="0"/>
              <a:t>should be prevented </a:t>
            </a:r>
            <a:r>
              <a:rPr lang="en-US" dirty="0"/>
              <a:t>by better control of ovulation induction and embryo transfer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828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986" y="166255"/>
            <a:ext cx="9809813" cy="706581"/>
          </a:xfrm>
        </p:spPr>
        <p:txBody>
          <a:bodyPr/>
          <a:lstStyle/>
          <a:p>
            <a:pPr algn="l"/>
            <a:r>
              <a:rPr lang="en-US" b="1" dirty="0" smtClean="0"/>
              <a:t>Multifetal Pregnancy Reduction(MFPR)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986" y="1011383"/>
            <a:ext cx="9809814" cy="4819792"/>
          </a:xfrm>
        </p:spPr>
        <p:txBody>
          <a:bodyPr/>
          <a:lstStyle/>
          <a:p>
            <a:r>
              <a:rPr lang="en-US" b="1" dirty="0"/>
              <a:t>MFPR </a:t>
            </a:r>
            <a:r>
              <a:rPr lang="en-US" dirty="0"/>
              <a:t>is usually </a:t>
            </a:r>
            <a:r>
              <a:rPr lang="en-US" dirty="0" smtClean="0"/>
              <a:t>performed </a:t>
            </a:r>
            <a:r>
              <a:rPr lang="en-US" dirty="0"/>
              <a:t>between </a:t>
            </a:r>
            <a:r>
              <a:rPr lang="en-US" b="1" dirty="0">
                <a:solidFill>
                  <a:srgbClr val="FF0000"/>
                </a:solidFill>
              </a:rPr>
              <a:t>10 and 13 weeks </a:t>
            </a:r>
            <a:r>
              <a:rPr lang="en-US" dirty="0"/>
              <a:t>of gestation.</a:t>
            </a:r>
          </a:p>
          <a:p>
            <a:r>
              <a:rPr lang="en-US" dirty="0"/>
              <a:t>Under </a:t>
            </a:r>
            <a:r>
              <a:rPr lang="en-US" b="1" dirty="0" smtClean="0"/>
              <a:t>continuous ultrasound </a:t>
            </a:r>
            <a:r>
              <a:rPr lang="en-US" b="1" dirty="0"/>
              <a:t>guidance</a:t>
            </a:r>
            <a:r>
              <a:rPr lang="en-US" dirty="0"/>
              <a:t>, a </a:t>
            </a:r>
            <a:r>
              <a:rPr lang="en-US" b="1" dirty="0"/>
              <a:t>needle </a:t>
            </a:r>
            <a:r>
              <a:rPr lang="en-US" dirty="0"/>
              <a:t>is placed into the thorax of the targeted fetus, </a:t>
            </a:r>
            <a:r>
              <a:rPr lang="en-US" b="1" dirty="0"/>
              <a:t>2 to 3 mL of potassium chloride </a:t>
            </a:r>
            <a:r>
              <a:rPr lang="en-US" dirty="0"/>
              <a:t>is injected, and </a:t>
            </a:r>
            <a:r>
              <a:rPr lang="en-US" b="1" dirty="0"/>
              <a:t>asystole </a:t>
            </a:r>
            <a:r>
              <a:rPr lang="en-US" dirty="0"/>
              <a:t>is observed for at least </a:t>
            </a:r>
            <a:r>
              <a:rPr lang="en-US" b="1" dirty="0"/>
              <a:t>3 minutes.</a:t>
            </a:r>
          </a:p>
          <a:p>
            <a:r>
              <a:rPr lang="en-US" dirty="0" smtClean="0"/>
              <a:t>Potassium </a:t>
            </a:r>
            <a:r>
              <a:rPr lang="en-US" dirty="0"/>
              <a:t>chloride injection must not be used for MFPR in </a:t>
            </a:r>
            <a:r>
              <a:rPr lang="en-US" b="1" dirty="0"/>
              <a:t>a single fetus of a </a:t>
            </a:r>
            <a:r>
              <a:rPr lang="en-US" b="1" dirty="0" smtClean="0"/>
              <a:t>MC </a:t>
            </a:r>
            <a:r>
              <a:rPr lang="en-US" b="1" dirty="0"/>
              <a:t>pair because of the risk for co-fetal demise or neurologic </a:t>
            </a:r>
            <a:r>
              <a:rPr lang="en-US" b="1" dirty="0" smtClean="0"/>
              <a:t>injury.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471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004341"/>
            <a:ext cx="10018713" cy="4786859"/>
          </a:xfrm>
          <a:noFill/>
          <a:effectLst>
            <a:outerShdw blurRad="50800" dist="838200" dir="5400000" sx="118000" sy="118000" algn="ctr" rotWithShape="0">
              <a:schemeClr val="tx1">
                <a:alpha val="43000"/>
              </a:schemeClr>
            </a:outerShdw>
            <a:reflection blurRad="254000" stA="80000" endPos="19000" dist="50800" dir="5400000" sy="-100000" algn="bl" rotWithShape="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i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  <a:endParaRPr lang="en-US" sz="9600" i="1" dirty="0">
              <a:solidFill>
                <a:schemeClr val="accent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96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418" y="78059"/>
            <a:ext cx="9774382" cy="657921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Fetal complications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8582" y="858644"/>
            <a:ext cx="9885218" cy="5832088"/>
          </a:xfrm>
        </p:spPr>
        <p:txBody>
          <a:bodyPr/>
          <a:lstStyle/>
          <a:p>
            <a:r>
              <a:rPr lang="en-US" b="1" dirty="0"/>
              <a:t>Prematurity, </a:t>
            </a:r>
            <a:r>
              <a:rPr lang="en-US" b="1" dirty="0" err="1"/>
              <a:t>monochorionicity</a:t>
            </a:r>
            <a:r>
              <a:rPr lang="en-US" dirty="0"/>
              <a:t>, and </a:t>
            </a:r>
            <a:r>
              <a:rPr lang="en-US" b="1" dirty="0"/>
              <a:t>growth restriction </a:t>
            </a:r>
            <a:r>
              <a:rPr lang="en-US" dirty="0"/>
              <a:t>pose the main risks to fetuses and neonates in multiple </a:t>
            </a:r>
            <a:r>
              <a:rPr lang="en-US" dirty="0" smtClean="0"/>
              <a:t>gestations.</a:t>
            </a:r>
          </a:p>
          <a:p>
            <a:r>
              <a:rPr lang="en-US" dirty="0"/>
              <a:t>The mean duration of pregnancy is </a:t>
            </a:r>
            <a:r>
              <a:rPr lang="en-US" b="1" dirty="0">
                <a:solidFill>
                  <a:srgbClr val="FF0000"/>
                </a:solidFill>
              </a:rPr>
              <a:t>35.3 weeks for twin gestations</a:t>
            </a:r>
            <a:r>
              <a:rPr lang="en-US" dirty="0"/>
              <a:t>, </a:t>
            </a:r>
            <a:r>
              <a:rPr lang="en-US" b="1" dirty="0">
                <a:solidFill>
                  <a:srgbClr val="FF0000"/>
                </a:solidFill>
              </a:rPr>
              <a:t>31.9 weeks for triplets,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29.5 weeks for quadruplets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b="1" dirty="0"/>
              <a:t>Stillbirth </a:t>
            </a:r>
            <a:r>
              <a:rPr lang="en-US" dirty="0"/>
              <a:t>rates increase from </a:t>
            </a:r>
            <a:r>
              <a:rPr lang="en-US" b="1" dirty="0">
                <a:solidFill>
                  <a:srgbClr val="FF0000"/>
                </a:solidFill>
              </a:rPr>
              <a:t>6.8 </a:t>
            </a:r>
            <a:r>
              <a:rPr lang="en-US" b="1" dirty="0" smtClean="0">
                <a:solidFill>
                  <a:srgbClr val="FF0000"/>
                </a:solidFill>
              </a:rPr>
              <a:t>/1000 </a:t>
            </a:r>
            <a:r>
              <a:rPr lang="en-US" dirty="0"/>
              <a:t>for </a:t>
            </a:r>
            <a:r>
              <a:rPr lang="en-US" b="1" dirty="0"/>
              <a:t>singletons</a:t>
            </a:r>
            <a:r>
              <a:rPr lang="en-US" dirty="0"/>
              <a:t> to </a:t>
            </a:r>
            <a:r>
              <a:rPr lang="en-US" b="1" dirty="0">
                <a:solidFill>
                  <a:srgbClr val="FF0000"/>
                </a:solidFill>
              </a:rPr>
              <a:t>16.1</a:t>
            </a:r>
            <a:r>
              <a:rPr lang="en-US" dirty="0"/>
              <a:t> for </a:t>
            </a:r>
            <a:r>
              <a:rPr lang="en-US" b="1" dirty="0"/>
              <a:t>twins</a:t>
            </a:r>
            <a:r>
              <a:rPr lang="en-US" dirty="0"/>
              <a:t> and to </a:t>
            </a:r>
            <a:r>
              <a:rPr lang="en-US" b="1" dirty="0">
                <a:solidFill>
                  <a:srgbClr val="FF0000"/>
                </a:solidFill>
              </a:rPr>
              <a:t>21.5</a:t>
            </a:r>
            <a:r>
              <a:rPr lang="en-US" dirty="0"/>
              <a:t> for </a:t>
            </a:r>
            <a:r>
              <a:rPr lang="en-US" b="1" dirty="0"/>
              <a:t>triplets,</a:t>
            </a:r>
            <a:r>
              <a:rPr lang="en-US" dirty="0"/>
              <a:t> and </a:t>
            </a:r>
            <a:r>
              <a:rPr lang="en-US" b="1" dirty="0"/>
              <a:t>infant mortality rates increase </a:t>
            </a:r>
            <a:r>
              <a:rPr lang="en-US" dirty="0"/>
              <a:t>from 5 to 23.4 and to 51.2 </a:t>
            </a:r>
            <a:r>
              <a:rPr lang="en-US" dirty="0" smtClean="0"/>
              <a:t>/1000 </a:t>
            </a:r>
            <a:r>
              <a:rPr lang="en-US" dirty="0"/>
              <a:t>births, </a:t>
            </a:r>
            <a:r>
              <a:rPr lang="en-US" dirty="0" smtClean="0"/>
              <a:t>respectively.</a:t>
            </a:r>
          </a:p>
          <a:p>
            <a:r>
              <a:rPr lang="en-US" b="1" dirty="0"/>
              <a:t>infants of multiple gestations </a:t>
            </a:r>
            <a:r>
              <a:rPr lang="en-US" dirty="0"/>
              <a:t>comprise almost </a:t>
            </a:r>
            <a:r>
              <a:rPr lang="en-US" b="1" dirty="0"/>
              <a:t>one quarter of very-low-birth-weight </a:t>
            </a:r>
            <a:r>
              <a:rPr lang="en-US" b="1" dirty="0" smtClean="0"/>
              <a:t>infants.</a:t>
            </a:r>
          </a:p>
          <a:p>
            <a:r>
              <a:rPr lang="en-US" dirty="0"/>
              <a:t>The incidence of </a:t>
            </a:r>
            <a:r>
              <a:rPr lang="en-US" b="1" dirty="0"/>
              <a:t>severe handicap </a:t>
            </a:r>
            <a:r>
              <a:rPr lang="en-US" dirty="0"/>
              <a:t>among neonatal survivors of multiple gestation is also </a:t>
            </a:r>
            <a:r>
              <a:rPr lang="en-US" b="1" dirty="0"/>
              <a:t>increased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</a:rPr>
              <a:t>34.0 and 57.5 </a:t>
            </a:r>
            <a:r>
              <a:rPr lang="en-US" b="1" dirty="0" smtClean="0">
                <a:solidFill>
                  <a:srgbClr val="FF0000"/>
                </a:solidFill>
              </a:rPr>
              <a:t>/1000 </a:t>
            </a:r>
            <a:r>
              <a:rPr lang="en-US" dirty="0"/>
              <a:t>twin and triplet survivors, respectively, compared with </a:t>
            </a:r>
            <a:r>
              <a:rPr lang="en-US" b="1" dirty="0">
                <a:solidFill>
                  <a:srgbClr val="FF0000"/>
                </a:solidFill>
              </a:rPr>
              <a:t>19.7 </a:t>
            </a:r>
            <a:r>
              <a:rPr lang="en-US" b="1" dirty="0" smtClean="0">
                <a:solidFill>
                  <a:srgbClr val="FF0000"/>
                </a:solidFill>
              </a:rPr>
              <a:t>/1000 </a:t>
            </a:r>
            <a:r>
              <a:rPr lang="en-US" dirty="0"/>
              <a:t>singleton survivors.</a:t>
            </a:r>
          </a:p>
        </p:txBody>
      </p:sp>
    </p:spTree>
    <p:extLst>
      <p:ext uri="{BB962C8B-B14F-4D97-AF65-F5344CB8AC3E}">
        <p14:creationId xmlns:p14="http://schemas.microsoft.com/office/powerpoint/2010/main" val="58986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272" y="121025"/>
            <a:ext cx="9760527" cy="739587"/>
          </a:xfrm>
        </p:spPr>
        <p:txBody>
          <a:bodyPr/>
          <a:lstStyle/>
          <a:p>
            <a:pPr algn="l"/>
            <a:r>
              <a:rPr lang="en-US" b="1" dirty="0" smtClean="0"/>
              <a:t>Maternal complications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2436" y="995082"/>
            <a:ext cx="9871364" cy="57150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maternal morbidity is significantly increased in mothers with multiple gestations and is apparently related to the number of fetuses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multiple gestations are </a:t>
            </a:r>
            <a:r>
              <a:rPr lang="en-US" b="1" dirty="0"/>
              <a:t>associated with significantly higher risks </a:t>
            </a:r>
            <a:r>
              <a:rPr lang="en-US" b="1" dirty="0" smtClean="0"/>
              <a:t>for: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 </a:t>
            </a:r>
            <a:r>
              <a:rPr lang="en-US" b="1" dirty="0" smtClean="0"/>
              <a:t>Hypertension  </a:t>
            </a:r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Placental abruption</a:t>
            </a:r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Preterm </a:t>
            </a:r>
            <a:r>
              <a:rPr lang="en-US" b="1" dirty="0"/>
              <a:t>labor (78</a:t>
            </a:r>
            <a:r>
              <a:rPr lang="en-US" b="1" dirty="0" smtClean="0"/>
              <a:t>%)</a:t>
            </a:r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Preeclampsia </a:t>
            </a:r>
            <a:r>
              <a:rPr lang="en-US" b="1" dirty="0"/>
              <a:t>(26%); </a:t>
            </a:r>
            <a:endParaRPr lang="en-US" b="1" dirty="0" smtClean="0"/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HELLP </a:t>
            </a:r>
            <a:r>
              <a:rPr lang="en-US" b="1" dirty="0"/>
              <a:t>syndrome (9</a:t>
            </a:r>
            <a:r>
              <a:rPr lang="en-US" b="1" dirty="0" smtClean="0"/>
              <a:t>%)</a:t>
            </a:r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Anemia </a:t>
            </a:r>
            <a:r>
              <a:rPr lang="en-US" b="1" dirty="0"/>
              <a:t>(24</a:t>
            </a:r>
            <a:r>
              <a:rPr lang="en-US" b="1" dirty="0" smtClean="0"/>
              <a:t>%)</a:t>
            </a:r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Preterm </a:t>
            </a:r>
            <a:r>
              <a:rPr lang="en-US" b="1" dirty="0"/>
              <a:t>premature rupture of membranes (</a:t>
            </a:r>
            <a:r>
              <a:rPr lang="en-US" b="1" dirty="0" err="1"/>
              <a:t>pPROM</a:t>
            </a:r>
            <a:r>
              <a:rPr lang="en-US" b="1" dirty="0"/>
              <a:t>) (24</a:t>
            </a:r>
            <a:r>
              <a:rPr lang="en-US" b="1" dirty="0" smtClean="0"/>
              <a:t>%)</a:t>
            </a:r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Gestational </a:t>
            </a:r>
            <a:r>
              <a:rPr lang="en-US" b="1" dirty="0"/>
              <a:t>diabetes (14</a:t>
            </a:r>
            <a:r>
              <a:rPr lang="en-US" b="1" dirty="0" smtClean="0"/>
              <a:t>%)</a:t>
            </a:r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Acute </a:t>
            </a:r>
            <a:r>
              <a:rPr lang="en-US" b="1" dirty="0"/>
              <a:t>fatty liver (4</a:t>
            </a:r>
            <a:r>
              <a:rPr lang="en-US" b="1" dirty="0" smtClean="0"/>
              <a:t>%)</a:t>
            </a:r>
          </a:p>
          <a:p>
            <a:pPr lvl="1">
              <a:buFont typeface="Wingdings" charset="2"/>
              <a:buChar char="ü"/>
            </a:pPr>
            <a:r>
              <a:rPr lang="en-US" b="1" dirty="0" err="1" smtClean="0"/>
              <a:t>Chorioendometritis</a:t>
            </a:r>
            <a:r>
              <a:rPr lang="en-US" b="1" dirty="0" smtClean="0"/>
              <a:t> </a:t>
            </a:r>
            <a:r>
              <a:rPr lang="en-US" b="1" dirty="0"/>
              <a:t>(16</a:t>
            </a:r>
            <a:r>
              <a:rPr lang="en-US" b="1" dirty="0" smtClean="0"/>
              <a:t>%)</a:t>
            </a:r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Postpartum </a:t>
            </a:r>
            <a:r>
              <a:rPr lang="en-US" b="1" dirty="0"/>
              <a:t>hemorrhage (9</a:t>
            </a:r>
            <a:r>
              <a:rPr lang="en-US" b="1" dirty="0" smtClean="0"/>
              <a:t>%)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9218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44" y="133815"/>
            <a:ext cx="9691255" cy="669073"/>
          </a:xfrm>
        </p:spPr>
        <p:txBody>
          <a:bodyPr>
            <a:noAutofit/>
          </a:bodyPr>
          <a:lstStyle/>
          <a:p>
            <a:pPr algn="l"/>
            <a:r>
              <a:rPr lang="en-US" b="1" dirty="0" err="1" smtClean="0"/>
              <a:t>Zygosity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5454" y="903249"/>
            <a:ext cx="9968345" cy="5820936"/>
          </a:xfrm>
        </p:spPr>
        <p:txBody>
          <a:bodyPr>
            <a:normAutofit/>
          </a:bodyPr>
          <a:lstStyle/>
          <a:p>
            <a:r>
              <a:rPr lang="en-US" dirty="0"/>
              <a:t>Twins can be </a:t>
            </a:r>
            <a:r>
              <a:rPr lang="en-US" b="1" dirty="0"/>
              <a:t>dizygotic (DZ), </a:t>
            </a:r>
            <a:r>
              <a:rPr lang="en-US" dirty="0"/>
              <a:t>resulting from the fertilization of </a:t>
            </a:r>
            <a:r>
              <a:rPr lang="en-US" b="1" dirty="0"/>
              <a:t>two separate ova </a:t>
            </a:r>
            <a:r>
              <a:rPr lang="en-US" dirty="0"/>
              <a:t>during a single ovulatory </a:t>
            </a:r>
            <a:r>
              <a:rPr lang="en-US" dirty="0" smtClean="0"/>
              <a:t>cycle.</a:t>
            </a:r>
          </a:p>
          <a:p>
            <a:r>
              <a:rPr lang="en-US" b="1" dirty="0" smtClean="0"/>
              <a:t>Monozygotic </a:t>
            </a:r>
            <a:r>
              <a:rPr lang="en-US" b="1" dirty="0"/>
              <a:t>(MZ)</a:t>
            </a:r>
            <a:r>
              <a:rPr lang="en-US" dirty="0"/>
              <a:t>, resulting from a </a:t>
            </a:r>
            <a:r>
              <a:rPr lang="en-US" b="1" dirty="0"/>
              <a:t>single fertilized ovum </a:t>
            </a:r>
            <a:r>
              <a:rPr lang="en-US" dirty="0"/>
              <a:t>that subsequently </a:t>
            </a:r>
            <a:r>
              <a:rPr lang="en-US" b="1" dirty="0"/>
              <a:t>divides</a:t>
            </a:r>
            <a:r>
              <a:rPr lang="en-US" dirty="0"/>
              <a:t> into two separate individuals. 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DZ twins </a:t>
            </a:r>
            <a:r>
              <a:rPr lang="en-US" b="1" dirty="0"/>
              <a:t>have </a:t>
            </a:r>
            <a:r>
              <a:rPr lang="en-US" b="1" dirty="0" err="1" smtClean="0"/>
              <a:t>dichorionic-diamniotic</a:t>
            </a:r>
            <a:r>
              <a:rPr lang="en-US" b="1" dirty="0" smtClean="0"/>
              <a:t> (DCDA) </a:t>
            </a:r>
            <a:r>
              <a:rPr lang="en-US" b="1" dirty="0"/>
              <a:t>placentas, although these may fuse during pregnancy. </a:t>
            </a:r>
            <a:endParaRPr lang="en-US" b="1" dirty="0" smtClean="0"/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In MZ </a:t>
            </a:r>
            <a:r>
              <a:rPr lang="en-US" b="1" dirty="0"/>
              <a:t>twins, the timing of egg division determines placentation</a:t>
            </a:r>
            <a:r>
              <a:rPr lang="en-US" b="1" dirty="0" smtClean="0"/>
              <a:t>:</a:t>
            </a:r>
          </a:p>
          <a:p>
            <a:pPr lvl="2">
              <a:buFont typeface="Wingdings" charset="2"/>
              <a:buChar char="Ø"/>
            </a:pPr>
            <a:r>
              <a:rPr lang="en-US" b="1" dirty="0" err="1"/>
              <a:t>Diamniotic</a:t>
            </a:r>
            <a:r>
              <a:rPr lang="en-US" b="1" dirty="0"/>
              <a:t>, </a:t>
            </a:r>
            <a:r>
              <a:rPr lang="en-US" b="1" dirty="0" err="1" smtClean="0"/>
              <a:t>dichorionic</a:t>
            </a:r>
            <a:r>
              <a:rPr lang="en-US" b="1" dirty="0" smtClean="0"/>
              <a:t> (DCDA) </a:t>
            </a:r>
            <a:r>
              <a:rPr lang="en-US" b="1" dirty="0"/>
              <a:t>placentation occurs with division prior to the </a:t>
            </a:r>
            <a:r>
              <a:rPr lang="en-US" b="1" dirty="0" err="1"/>
              <a:t>morula</a:t>
            </a:r>
            <a:r>
              <a:rPr lang="en-US" b="1" dirty="0"/>
              <a:t> stage (within </a:t>
            </a:r>
            <a:r>
              <a:rPr lang="en-US" b="1" dirty="0" smtClean="0"/>
              <a:t>3 days post fertilization).</a:t>
            </a:r>
            <a:endParaRPr lang="en-US" b="1" dirty="0"/>
          </a:p>
          <a:p>
            <a:pPr lvl="2">
              <a:buFont typeface="Wingdings" charset="2"/>
              <a:buChar char="Ø"/>
            </a:pPr>
            <a:r>
              <a:rPr lang="en-US" b="1" dirty="0" err="1"/>
              <a:t>Diamniotic</a:t>
            </a:r>
            <a:r>
              <a:rPr lang="en-US" b="1" dirty="0"/>
              <a:t>, </a:t>
            </a:r>
            <a:r>
              <a:rPr lang="en-US" b="1" dirty="0" err="1"/>
              <a:t>monochorionic</a:t>
            </a:r>
            <a:r>
              <a:rPr lang="en-US" b="1" dirty="0"/>
              <a:t> </a:t>
            </a:r>
            <a:r>
              <a:rPr lang="en-US" b="1" dirty="0" smtClean="0"/>
              <a:t>(MCDA) placentation </a:t>
            </a:r>
            <a:r>
              <a:rPr lang="en-US" b="1" dirty="0"/>
              <a:t>occurs with division between </a:t>
            </a:r>
            <a:r>
              <a:rPr lang="en-US" b="1" dirty="0" smtClean="0"/>
              <a:t>4-8 days </a:t>
            </a:r>
            <a:r>
              <a:rPr lang="en-US" b="1" dirty="0" err="1" smtClean="0"/>
              <a:t>postfertilization</a:t>
            </a:r>
            <a:r>
              <a:rPr lang="en-US" b="1" dirty="0" smtClean="0"/>
              <a:t>.</a:t>
            </a:r>
            <a:endParaRPr lang="en-US" b="1" dirty="0"/>
          </a:p>
          <a:p>
            <a:pPr lvl="2">
              <a:buFont typeface="Wingdings" charset="2"/>
              <a:buChar char="Ø"/>
            </a:pPr>
            <a:r>
              <a:rPr lang="en-US" b="1" dirty="0" err="1"/>
              <a:t>Monoamniotic</a:t>
            </a:r>
            <a:r>
              <a:rPr lang="en-US" b="1" dirty="0"/>
              <a:t>, </a:t>
            </a:r>
            <a:r>
              <a:rPr lang="en-US" b="1" dirty="0" err="1" smtClean="0"/>
              <a:t>monochorionic</a:t>
            </a:r>
            <a:r>
              <a:rPr lang="en-US" b="1" dirty="0" smtClean="0"/>
              <a:t> (MCMA) </a:t>
            </a:r>
            <a:r>
              <a:rPr lang="en-US" b="1" dirty="0"/>
              <a:t>placentation occurs with division between </a:t>
            </a:r>
            <a:r>
              <a:rPr lang="en-US" b="1" dirty="0" smtClean="0"/>
              <a:t>8-12 days </a:t>
            </a:r>
            <a:r>
              <a:rPr lang="en-US" b="1" dirty="0" err="1" smtClean="0"/>
              <a:t>postfertilization</a:t>
            </a:r>
            <a:r>
              <a:rPr lang="en-US" b="1" dirty="0" smtClean="0"/>
              <a:t>.</a:t>
            </a:r>
            <a:endParaRPr lang="en-US" b="1" dirty="0"/>
          </a:p>
          <a:p>
            <a:pPr lvl="2">
              <a:buFont typeface="Wingdings" charset="2"/>
              <a:buChar char="Ø"/>
            </a:pPr>
            <a:r>
              <a:rPr lang="en-US" b="1" dirty="0"/>
              <a:t>Division at or after day 13 results in conjoined </a:t>
            </a:r>
            <a:r>
              <a:rPr lang="en-US" b="1" dirty="0" smtClean="0"/>
              <a:t>twins.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6593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982" y="89211"/>
            <a:ext cx="9732818" cy="713677"/>
          </a:xfrm>
        </p:spPr>
        <p:txBody>
          <a:bodyPr/>
          <a:lstStyle/>
          <a:p>
            <a:pPr algn="l"/>
            <a:r>
              <a:rPr lang="en-US" b="1" dirty="0" smtClean="0"/>
              <a:t>Incidence and epidemiology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036" y="903249"/>
            <a:ext cx="10023764" cy="583208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Twins </a:t>
            </a:r>
            <a:r>
              <a:rPr lang="en-US" dirty="0"/>
              <a:t>account for </a:t>
            </a:r>
            <a:r>
              <a:rPr lang="en-US" b="1" dirty="0" smtClean="0">
                <a:solidFill>
                  <a:srgbClr val="FF0000"/>
                </a:solidFill>
              </a:rPr>
              <a:t>96% </a:t>
            </a:r>
            <a:r>
              <a:rPr lang="en-US" dirty="0"/>
              <a:t>of multiple births in the United States. </a:t>
            </a:r>
            <a:endParaRPr lang="en-US" dirty="0" smtClean="0"/>
          </a:p>
          <a:p>
            <a:r>
              <a:rPr lang="en-US" b="1" dirty="0" smtClean="0"/>
              <a:t>DZ</a:t>
            </a:r>
            <a:r>
              <a:rPr lang="en-US" b="1" dirty="0"/>
              <a:t> </a:t>
            </a:r>
            <a:r>
              <a:rPr lang="en-US" b="1" dirty="0" smtClean="0"/>
              <a:t>twins </a:t>
            </a:r>
            <a:r>
              <a:rPr lang="en-US" dirty="0"/>
              <a:t>are </a:t>
            </a:r>
            <a:r>
              <a:rPr lang="en-US" b="1" dirty="0"/>
              <a:t>more common </a:t>
            </a:r>
            <a:r>
              <a:rPr lang="en-US" dirty="0"/>
              <a:t>than </a:t>
            </a:r>
            <a:r>
              <a:rPr lang="en-US" b="1" dirty="0" smtClean="0"/>
              <a:t>MZ </a:t>
            </a:r>
            <a:r>
              <a:rPr lang="en-US" b="1" dirty="0"/>
              <a:t>twins</a:t>
            </a:r>
            <a:r>
              <a:rPr lang="en-US" dirty="0"/>
              <a:t>, </a:t>
            </a:r>
            <a:r>
              <a:rPr lang="en-US" b="1" dirty="0">
                <a:solidFill>
                  <a:srgbClr val="FF0000"/>
                </a:solidFill>
              </a:rPr>
              <a:t>69 and 31 </a:t>
            </a:r>
            <a:r>
              <a:rPr lang="en-US" b="1" dirty="0" smtClean="0">
                <a:solidFill>
                  <a:srgbClr val="FF0000"/>
                </a:solidFill>
              </a:rPr>
              <a:t>% </a:t>
            </a:r>
            <a:r>
              <a:rPr lang="en-US" dirty="0" smtClean="0"/>
              <a:t>of </a:t>
            </a:r>
            <a:r>
              <a:rPr lang="en-US" dirty="0"/>
              <a:t>twins, </a:t>
            </a:r>
            <a:r>
              <a:rPr lang="en-US" dirty="0" smtClean="0"/>
              <a:t>respectively.</a:t>
            </a:r>
          </a:p>
          <a:p>
            <a:r>
              <a:rPr lang="en-US" dirty="0"/>
              <a:t>The </a:t>
            </a:r>
            <a:r>
              <a:rPr lang="en-US" b="1" dirty="0"/>
              <a:t>incidence of </a:t>
            </a:r>
            <a:r>
              <a:rPr lang="en-US" b="1" dirty="0" smtClean="0"/>
              <a:t>MZ twins </a:t>
            </a:r>
            <a:r>
              <a:rPr lang="en-US" dirty="0"/>
              <a:t>is relatively </a:t>
            </a:r>
            <a:r>
              <a:rPr lang="en-US" b="1" dirty="0"/>
              <a:t>stable </a:t>
            </a:r>
            <a:r>
              <a:rPr lang="en-US" dirty="0"/>
              <a:t>worldwide at </a:t>
            </a:r>
            <a:r>
              <a:rPr lang="en-US" b="1" dirty="0">
                <a:solidFill>
                  <a:srgbClr val="FF0000"/>
                </a:solidFill>
              </a:rPr>
              <a:t>3 -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5 </a:t>
            </a:r>
            <a:r>
              <a:rPr lang="en-US" b="1" dirty="0" smtClean="0">
                <a:solidFill>
                  <a:srgbClr val="FF0000"/>
                </a:solidFill>
              </a:rPr>
              <a:t>/1000 </a:t>
            </a:r>
            <a:r>
              <a:rPr lang="en-US" dirty="0"/>
              <a:t>births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Factors </a:t>
            </a:r>
            <a:r>
              <a:rPr lang="en-US" b="1" dirty="0"/>
              <a:t>influencing the incidence of </a:t>
            </a:r>
            <a:r>
              <a:rPr lang="en-US" b="1" dirty="0" smtClean="0"/>
              <a:t>DZ twins </a:t>
            </a:r>
            <a:r>
              <a:rPr lang="en-US" dirty="0"/>
              <a:t>are</a:t>
            </a:r>
            <a:r>
              <a:rPr lang="en-US" dirty="0" smtClean="0"/>
              <a:t>:</a:t>
            </a:r>
          </a:p>
          <a:p>
            <a:pPr lvl="1">
              <a:buFont typeface="Wingdings" charset="2"/>
              <a:buChar char="ü"/>
            </a:pPr>
            <a:r>
              <a:rPr lang="en-US" b="1" dirty="0"/>
              <a:t>Use of fertility stimulating </a:t>
            </a:r>
            <a:r>
              <a:rPr lang="en-US" b="1" dirty="0" smtClean="0"/>
              <a:t>drugs(</a:t>
            </a:r>
            <a:r>
              <a:rPr lang="en-US" dirty="0"/>
              <a:t>twin births increased from 1/53 infants in 1980 to 1/30 infants in </a:t>
            </a:r>
            <a:r>
              <a:rPr lang="en-US" dirty="0" smtClean="0"/>
              <a:t>2009)</a:t>
            </a:r>
          </a:p>
          <a:p>
            <a:pPr lvl="1">
              <a:buFont typeface="Wingdings" charset="2"/>
              <a:buChar char="ü"/>
            </a:pPr>
            <a:r>
              <a:rPr lang="en-US" b="1" dirty="0"/>
              <a:t>Maternal </a:t>
            </a:r>
            <a:r>
              <a:rPr lang="en-US" b="1" dirty="0" smtClean="0"/>
              <a:t>age(</a:t>
            </a:r>
            <a:r>
              <a:rPr lang="en-US" dirty="0"/>
              <a:t>One-third of the increase in multiple births in recent decades has been attributed to increasing age at </a:t>
            </a:r>
            <a:r>
              <a:rPr lang="en-US" dirty="0" smtClean="0"/>
              <a:t>childbirth)</a:t>
            </a:r>
          </a:p>
          <a:p>
            <a:pPr lvl="1">
              <a:buFont typeface="Wingdings" charset="2"/>
              <a:buChar char="ü"/>
            </a:pPr>
            <a:r>
              <a:rPr lang="en-US" b="1" dirty="0"/>
              <a:t>Race/geographic </a:t>
            </a:r>
            <a:r>
              <a:rPr lang="en-US" b="1" dirty="0" smtClean="0"/>
              <a:t>area</a:t>
            </a:r>
            <a:r>
              <a:rPr lang="en-US" dirty="0" smtClean="0"/>
              <a:t> (</a:t>
            </a:r>
            <a:r>
              <a:rPr lang="en-US" dirty="0"/>
              <a:t>1.3/1000 Japan, 8/1000 United States and Europe, 50/1000 </a:t>
            </a:r>
            <a:r>
              <a:rPr lang="en-US" dirty="0" smtClean="0"/>
              <a:t>Nigeria)</a:t>
            </a:r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Parity</a:t>
            </a:r>
          </a:p>
          <a:p>
            <a:pPr lvl="1">
              <a:buFont typeface="Wingdings" charset="2"/>
              <a:buChar char="ü"/>
            </a:pPr>
            <a:r>
              <a:rPr lang="en-US" b="1" dirty="0"/>
              <a:t>Family history</a:t>
            </a:r>
            <a:endParaRPr lang="en-US" b="1" dirty="0" smtClean="0"/>
          </a:p>
          <a:p>
            <a:pPr lvl="1"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67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854" y="148327"/>
            <a:ext cx="9815946" cy="874058"/>
          </a:xfrm>
        </p:spPr>
        <p:txBody>
          <a:bodyPr/>
          <a:lstStyle/>
          <a:p>
            <a:pPr algn="l"/>
            <a:r>
              <a:rPr lang="en-US" b="1" dirty="0" smtClean="0"/>
              <a:t>Diagnosis of Multiple Gestation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854" y="1116106"/>
            <a:ext cx="9815945" cy="3982367"/>
          </a:xfrm>
        </p:spPr>
        <p:txBody>
          <a:bodyPr/>
          <a:lstStyle/>
          <a:p>
            <a:r>
              <a:rPr lang="en-US" altLang="en-US" dirty="0" smtClean="0"/>
              <a:t>Excessive </a:t>
            </a:r>
            <a:r>
              <a:rPr lang="en-US" altLang="en-US" dirty="0" smtClean="0"/>
              <a:t>weight </a:t>
            </a:r>
            <a:r>
              <a:rPr lang="en-US" altLang="en-US" dirty="0"/>
              <a:t>gain </a:t>
            </a:r>
            <a:endParaRPr lang="en-US" altLang="en-US" dirty="0" smtClean="0"/>
          </a:p>
          <a:p>
            <a:r>
              <a:rPr lang="en-US" altLang="en-US" dirty="0" smtClean="0"/>
              <a:t>Rapid </a:t>
            </a:r>
            <a:r>
              <a:rPr lang="en-US" altLang="en-US" dirty="0"/>
              <a:t>uterine growth </a:t>
            </a:r>
            <a:endParaRPr lang="en-US" altLang="en-US" dirty="0" smtClean="0"/>
          </a:p>
          <a:p>
            <a:r>
              <a:rPr lang="en-US" altLang="en-US" dirty="0" smtClean="0"/>
              <a:t>Abdominal </a:t>
            </a:r>
            <a:r>
              <a:rPr lang="en-US" altLang="en-US" dirty="0"/>
              <a:t>palpation of an excessive number of fetal </a:t>
            </a:r>
            <a:r>
              <a:rPr lang="en-US" altLang="en-US" dirty="0" smtClean="0"/>
              <a:t>parts</a:t>
            </a:r>
          </a:p>
          <a:p>
            <a:r>
              <a:rPr lang="en-US" altLang="en-US" dirty="0"/>
              <a:t>A</a:t>
            </a:r>
            <a:r>
              <a:rPr lang="en-US" altLang="en-US" dirty="0" smtClean="0"/>
              <a:t>uscultation </a:t>
            </a:r>
            <a:r>
              <a:rPr lang="en-US" altLang="en-US" dirty="0"/>
              <a:t>of two separate fetal heart rates that differ by &gt;10 </a:t>
            </a:r>
            <a:r>
              <a:rPr lang="en-US" altLang="en-US" dirty="0" smtClean="0"/>
              <a:t>beats/min.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00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44" y="111513"/>
            <a:ext cx="9691255" cy="691375"/>
          </a:xfrm>
        </p:spPr>
        <p:txBody>
          <a:bodyPr>
            <a:noAutofit/>
          </a:bodyPr>
          <a:lstStyle/>
          <a:p>
            <a:pPr algn="l"/>
            <a:r>
              <a:rPr lang="en-US" b="1" dirty="0"/>
              <a:t>Diagnosis of Multiple Gestation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14400"/>
            <a:ext cx="98298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All women with a twin pregnancy should be offered an ultrasound examination at </a:t>
            </a:r>
            <a:r>
              <a:rPr lang="en-US" b="1" dirty="0" smtClean="0">
                <a:solidFill>
                  <a:srgbClr val="FF0000"/>
                </a:solidFill>
              </a:rPr>
              <a:t>10–13 weeks </a:t>
            </a:r>
            <a:r>
              <a:rPr lang="en-US" dirty="0" smtClean="0"/>
              <a:t>of gestation to assess </a:t>
            </a:r>
            <a:r>
              <a:rPr lang="en-US" b="1" dirty="0" smtClean="0"/>
              <a:t>viability</a:t>
            </a:r>
            <a:r>
              <a:rPr lang="en-US" dirty="0" smtClean="0"/>
              <a:t>, </a:t>
            </a:r>
            <a:r>
              <a:rPr lang="en-US" b="1" dirty="0" err="1" smtClean="0"/>
              <a:t>chorionicity</a:t>
            </a:r>
            <a:r>
              <a:rPr lang="en-US" dirty="0" smtClean="0"/>
              <a:t>, </a:t>
            </a:r>
            <a:r>
              <a:rPr lang="en-US" b="1" dirty="0" smtClean="0"/>
              <a:t>major congenital malformation </a:t>
            </a:r>
            <a:r>
              <a:rPr lang="en-US" dirty="0" smtClean="0"/>
              <a:t>and </a:t>
            </a:r>
            <a:r>
              <a:rPr lang="en-US" b="1" dirty="0" smtClean="0"/>
              <a:t>nuchal translucency</a:t>
            </a:r>
            <a:r>
              <a:rPr lang="en-US" dirty="0" smtClean="0"/>
              <a:t>. </a:t>
            </a:r>
            <a:endParaRPr lang="en-US" dirty="0" smtClean="0">
              <a:effectLst/>
            </a:endParaRPr>
          </a:p>
          <a:p>
            <a:r>
              <a:rPr lang="en-US" dirty="0" smtClean="0"/>
              <a:t>Visualization of </a:t>
            </a:r>
            <a:r>
              <a:rPr lang="en-US" b="1" dirty="0"/>
              <a:t>multiple gestational sacs with yolk sacs by </a:t>
            </a:r>
            <a:r>
              <a:rPr lang="en-US" b="1" dirty="0">
                <a:solidFill>
                  <a:srgbClr val="FF0000"/>
                </a:solidFill>
              </a:rPr>
              <a:t>5 </a:t>
            </a:r>
            <a:r>
              <a:rPr lang="en-US" b="1" dirty="0" smtClean="0">
                <a:solidFill>
                  <a:srgbClr val="FF0000"/>
                </a:solidFill>
              </a:rPr>
              <a:t>weeks</a:t>
            </a:r>
            <a:r>
              <a:rPr lang="en-US" dirty="0" smtClean="0"/>
              <a:t>, or </a:t>
            </a:r>
            <a:r>
              <a:rPr lang="en-US" b="1" dirty="0" smtClean="0"/>
              <a:t>multiple </a:t>
            </a:r>
            <a:r>
              <a:rPr lang="en-US" b="1" dirty="0"/>
              <a:t>embryos with cardiac activity </a:t>
            </a:r>
            <a:r>
              <a:rPr lang="en-US" dirty="0"/>
              <a:t>by </a:t>
            </a:r>
            <a:r>
              <a:rPr lang="en-US" b="1" dirty="0">
                <a:solidFill>
                  <a:srgbClr val="FF0000"/>
                </a:solidFill>
              </a:rPr>
              <a:t>6 weeks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dirty="0" smtClean="0"/>
              <a:t>Before </a:t>
            </a:r>
            <a:r>
              <a:rPr lang="en-US" b="1" dirty="0">
                <a:solidFill>
                  <a:srgbClr val="FF0000"/>
                </a:solidFill>
              </a:rPr>
              <a:t>8 </a:t>
            </a:r>
            <a:r>
              <a:rPr lang="en-US" b="1" dirty="0" smtClean="0">
                <a:solidFill>
                  <a:srgbClr val="FF0000"/>
                </a:solidFill>
              </a:rPr>
              <a:t>weeks </a:t>
            </a:r>
            <a:r>
              <a:rPr lang="en-US" dirty="0"/>
              <a:t>gestation, </a:t>
            </a:r>
            <a:r>
              <a:rPr lang="en-US" b="1" dirty="0"/>
              <a:t>clearly separate gestational sacs</a:t>
            </a:r>
            <a:r>
              <a:rPr lang="en-US" dirty="0"/>
              <a:t>, each surrounded by a </a:t>
            </a:r>
            <a:r>
              <a:rPr lang="en-US" b="1" dirty="0"/>
              <a:t>thick echogenic ring</a:t>
            </a:r>
            <a:r>
              <a:rPr lang="en-US" dirty="0"/>
              <a:t>, is suggestive of </a:t>
            </a:r>
            <a:r>
              <a:rPr lang="en-US" b="1" dirty="0" err="1" smtClean="0"/>
              <a:t>dichorionicity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Later in gestation</a:t>
            </a:r>
            <a:r>
              <a:rPr lang="en-US" dirty="0" smtClean="0"/>
              <a:t>, if the fetuses are </a:t>
            </a:r>
            <a:r>
              <a:rPr lang="en-US" b="1" dirty="0" smtClean="0"/>
              <a:t>discordant for sex </a:t>
            </a:r>
            <a:r>
              <a:rPr lang="en-US" dirty="0" smtClean="0"/>
              <a:t>or </a:t>
            </a:r>
            <a:r>
              <a:rPr lang="en-US" b="1" dirty="0" smtClean="0"/>
              <a:t>two distinct placentas </a:t>
            </a:r>
            <a:r>
              <a:rPr lang="en-US" dirty="0" smtClean="0"/>
              <a:t>are seen, a </a:t>
            </a:r>
            <a:r>
              <a:rPr lang="en-US" b="1" dirty="0" smtClean="0"/>
              <a:t>DC gestation </a:t>
            </a:r>
            <a:r>
              <a:rPr lang="en-US" dirty="0" smtClean="0"/>
              <a:t>can be confirmed with confidence.</a:t>
            </a:r>
          </a:p>
        </p:txBody>
      </p:sp>
    </p:spTree>
    <p:extLst>
      <p:ext uri="{BB962C8B-B14F-4D97-AF65-F5344CB8AC3E}">
        <p14:creationId xmlns:p14="http://schemas.microsoft.com/office/powerpoint/2010/main" val="16197633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5950</TotalTime>
  <Words>1912</Words>
  <Application>Microsoft Macintosh PowerPoint</Application>
  <PresentationFormat>Widescreen</PresentationFormat>
  <Paragraphs>162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Corbel</vt:lpstr>
      <vt:lpstr>Arial</vt:lpstr>
      <vt:lpstr>Times New Roman</vt:lpstr>
      <vt:lpstr>Wingdings</vt:lpstr>
      <vt:lpstr>Parallax</vt:lpstr>
      <vt:lpstr>Multiple gestation </vt:lpstr>
      <vt:lpstr>Introduction </vt:lpstr>
      <vt:lpstr>Introduction </vt:lpstr>
      <vt:lpstr>Fetal complications</vt:lpstr>
      <vt:lpstr>Maternal complications</vt:lpstr>
      <vt:lpstr>Zygosity</vt:lpstr>
      <vt:lpstr>Incidence and epidemiology </vt:lpstr>
      <vt:lpstr>Diagnosis of Multiple Gestation</vt:lpstr>
      <vt:lpstr>Diagnosis of Multiple Gestation</vt:lpstr>
      <vt:lpstr>Diagnosis of Multiple Gestation</vt:lpstr>
      <vt:lpstr>PowerPoint Presentation</vt:lpstr>
      <vt:lpstr>DC twins</vt:lpstr>
      <vt:lpstr>MC twins</vt:lpstr>
      <vt:lpstr>Antepartum management of multiple pregnancy</vt:lpstr>
      <vt:lpstr>Antepartum management of multiple pregnancy</vt:lpstr>
      <vt:lpstr>Preterm Labor and Delivery</vt:lpstr>
      <vt:lpstr>Preterm Labor and Delivery</vt:lpstr>
      <vt:lpstr>Fetal Surveillance</vt:lpstr>
      <vt:lpstr>Timing of delivery</vt:lpstr>
      <vt:lpstr>Intrapartum management</vt:lpstr>
      <vt:lpstr>Intrapartum management</vt:lpstr>
      <vt:lpstr>Intrapartum management</vt:lpstr>
      <vt:lpstr>Intrapartum management</vt:lpstr>
      <vt:lpstr>Twin-Twin Transfusion Syndrome (TTTS)</vt:lpstr>
      <vt:lpstr>Twin-Twin Transfusion Syndrome (TTTS)</vt:lpstr>
      <vt:lpstr>Twin-Twin Transfusion Syndrome (TTTS)</vt:lpstr>
      <vt:lpstr>PowerPoint Presentation</vt:lpstr>
      <vt:lpstr>Twin-Twin Transfusion Syndrome (TTTS)</vt:lpstr>
      <vt:lpstr>Twin-Twin Transfusion Syndrome (TTTS)</vt:lpstr>
      <vt:lpstr>Twin Reversed Arterial Perfusion Sequence(TRAP)</vt:lpstr>
      <vt:lpstr>Twin Reversed Arterial Perfusion Sequence(TRAP)</vt:lpstr>
      <vt:lpstr>Conjoined Twins</vt:lpstr>
      <vt:lpstr>Conjoined Twins</vt:lpstr>
      <vt:lpstr>Intrauterine Demise of One Fetus</vt:lpstr>
      <vt:lpstr>Multifetal Pregnancy Reduction(MFPR)</vt:lpstr>
      <vt:lpstr>Multifetal Pregnancy Reduction(MFPR)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Multiple gestation</dc:title>
  <dc:creator>Microsoft Office User</dc:creator>
  <cp:lastModifiedBy>Microsoft Office User</cp:lastModifiedBy>
  <cp:revision>58</cp:revision>
  <dcterms:created xsi:type="dcterms:W3CDTF">2016-08-03T18:18:52Z</dcterms:created>
  <dcterms:modified xsi:type="dcterms:W3CDTF">2016-08-08T20:18:03Z</dcterms:modified>
</cp:coreProperties>
</file>