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0" r:id="rId2"/>
  </p:sldMasterIdLst>
  <p:notesMasterIdLst>
    <p:notesMasterId r:id="rId55"/>
  </p:notesMasterIdLst>
  <p:sldIdLst>
    <p:sldId id="729" r:id="rId3"/>
    <p:sldId id="776" r:id="rId4"/>
    <p:sldId id="846" r:id="rId5"/>
    <p:sldId id="849" r:id="rId6"/>
    <p:sldId id="777" r:id="rId7"/>
    <p:sldId id="778" r:id="rId8"/>
    <p:sldId id="779" r:id="rId9"/>
    <p:sldId id="780" r:id="rId10"/>
    <p:sldId id="836" r:id="rId11"/>
    <p:sldId id="781" r:id="rId12"/>
    <p:sldId id="831" r:id="rId13"/>
    <p:sldId id="833" r:id="rId14"/>
    <p:sldId id="834" r:id="rId15"/>
    <p:sldId id="782" r:id="rId16"/>
    <p:sldId id="783" r:id="rId17"/>
    <p:sldId id="784" r:id="rId18"/>
    <p:sldId id="793" r:id="rId19"/>
    <p:sldId id="785" r:id="rId20"/>
    <p:sldId id="832" r:id="rId21"/>
    <p:sldId id="835" r:id="rId22"/>
    <p:sldId id="786" r:id="rId23"/>
    <p:sldId id="787" r:id="rId24"/>
    <p:sldId id="789" r:id="rId25"/>
    <p:sldId id="792" r:id="rId26"/>
    <p:sldId id="809" r:id="rId27"/>
    <p:sldId id="837" r:id="rId28"/>
    <p:sldId id="810" r:id="rId29"/>
    <p:sldId id="812" r:id="rId30"/>
    <p:sldId id="813" r:id="rId31"/>
    <p:sldId id="814" r:id="rId32"/>
    <p:sldId id="806" r:id="rId33"/>
    <p:sldId id="807" r:id="rId34"/>
    <p:sldId id="730" r:id="rId35"/>
    <p:sldId id="731" r:id="rId36"/>
    <p:sldId id="733" r:id="rId37"/>
    <p:sldId id="734" r:id="rId38"/>
    <p:sldId id="735" r:id="rId39"/>
    <p:sldId id="736" r:id="rId40"/>
    <p:sldId id="737" r:id="rId41"/>
    <p:sldId id="774" r:id="rId42"/>
    <p:sldId id="738" r:id="rId43"/>
    <p:sldId id="841" r:id="rId44"/>
    <p:sldId id="842" r:id="rId45"/>
    <p:sldId id="850" r:id="rId46"/>
    <p:sldId id="851" r:id="rId47"/>
    <p:sldId id="845" r:id="rId48"/>
    <p:sldId id="847" r:id="rId49"/>
    <p:sldId id="741" r:id="rId50"/>
    <p:sldId id="843" r:id="rId51"/>
    <p:sldId id="744" r:id="rId52"/>
    <p:sldId id="852" r:id="rId53"/>
    <p:sldId id="848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A6A"/>
    <a:srgbClr val="8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AE7836-5166-43F9-8EC4-D60D533A73EE}" v="158" dt="2022-07-18T10:12:29.786"/>
    <p1510:client id="{E16B63A4-8986-42F0-8A22-9F0BE2160070}" v="239" dt="2022-07-18T11:18:43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8172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microsoft.com/office/2015/10/relationships/revisionInfo" Target="revisionInfo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B76D2204-5CC0-D1A7-EB46-C0FC8F1243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C5D43BED-FFB1-29FE-E7EA-5CD15BC9AE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AA43EF4-6418-0207-2A4D-2E7962428E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42778AD8-710A-BD25-2D03-4E0E2AD502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>
            <a:extLst>
              <a:ext uri="{FF2B5EF4-FFF2-40B4-BE49-F238E27FC236}">
                <a16:creationId xmlns:a16="http://schemas.microsoft.com/office/drawing/2014/main" id="{24B8A273-8D68-90EC-6CEF-264EA00BF4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>
            <a:extLst>
              <a:ext uri="{FF2B5EF4-FFF2-40B4-BE49-F238E27FC236}">
                <a16:creationId xmlns:a16="http://schemas.microsoft.com/office/drawing/2014/main" id="{2A90DA55-6E35-E358-A495-C3EC2EFA7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A68FCCB-D092-4E90-A5D7-1E7604D3F3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1213FC6-81D1-4269-7530-465D0983A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82D54C8-238E-6C20-D30D-17C55A1E1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9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71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A71A-5A90-4AF5-8D77-A3EEFFA29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7E658-7014-4931-8693-6A8D60738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63BEB-5FB7-4639-A16D-878D9E25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37BE-B23E-4F33-940C-531BB84B5F2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A3B30-8F48-4F94-852C-E43579D3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DEB0B-C0E2-4391-874C-D1B2BA9A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2EBD-414A-4AB3-B6C4-9229D9246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2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A280-EE07-488B-BB73-AD0E083C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12997-3797-4121-A7F2-E50C016CB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9F3AA-19A1-4852-90AB-26ABAC95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37BE-B23E-4F33-940C-531BB84B5F2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CBBDC-DED2-4A9A-9E6A-7D359DA1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22A62-C4D1-47F4-9F64-3CB62C95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2EBD-414A-4AB3-B6C4-9229D9246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6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29F76-8654-4FED-BE32-42477468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884F7-1D7C-4CDF-BA83-A72C300C4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66AA4-E196-4AF9-86DC-E7063360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37BE-B23E-4F33-940C-531BB84B5F2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27DD3-BF6A-4E94-A001-C7725D4D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354C6-DAEF-4F17-BFAF-CFB0D32A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2EBD-414A-4AB3-B6C4-9229D9246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29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8E1E-55E2-42E2-8E7A-E41C08D1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2BA2F-F1D6-4745-AAA6-1C880D9D6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59D1B-1E54-4874-B2FB-62FE0BFFE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7A2F7-2E6C-4C5A-B828-955553C7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37BE-B23E-4F33-940C-531BB84B5F2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A33D4-C04D-4E2E-885E-147409DF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99710-BCF5-4114-9B3B-310B9C97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2EBD-414A-4AB3-B6C4-9229D9246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1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1258-57A3-4C80-8A3F-90F45678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BA5C6-C6F1-4845-9A04-CBF01B66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F1556-6EE7-498E-8017-E8048C5F2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0A171-A27E-43E1-A10B-FEFFD81A9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F790F-5790-4911-AB49-9361F65B3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BF822-1781-4354-A3A8-6A86DD8A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37BE-B23E-4F33-940C-531BB84B5F2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6740E2-722E-46B4-B5E7-C5E9E9ED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52D5F0-4F60-49D4-9961-3BBBBC15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2EBD-414A-4AB3-B6C4-9229D9246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7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0DCD7-7268-4C09-A67C-05A40EE3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0B6BA-559C-4BB2-8F90-1DF368C3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37BE-B23E-4F33-940C-531BB84B5F2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912FA-E5A9-4C9E-9920-02F62760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0A462-8F37-4811-B8E7-D60E646D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2EBD-414A-4AB3-B6C4-9229D9246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25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37EEC1-8589-4C72-A2DF-9A043FDB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37BE-B23E-4F33-940C-531BB84B5F2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4EAE0B-1745-4F3F-8B4B-A77F6678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BDFB5-896E-4027-85F4-9A877994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2EBD-414A-4AB3-B6C4-9229D9246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6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6707-CF25-4D09-83F5-698A32B9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86627-A55A-4CC6-A802-8151EABB3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2F160-89B7-4AA6-8C81-7762F461F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7A80B-84C7-43A7-81A9-A65496EC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37BE-B23E-4F33-940C-531BB84B5F2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3FDB0-DFAC-44BC-AD7C-71EAC20C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8635E-E6C8-4631-B3A0-92FB77DE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2EBD-414A-4AB3-B6C4-9229D9246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3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57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9492-72D8-4C99-8E8F-F83515DC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40B10-9F50-46F9-968F-B57C42705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3689F-B1CD-4D46-97B9-B70471976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F3571-C26A-458A-B3D4-79F952AB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37BE-B23E-4F33-940C-531BB84B5F2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6C6E3-D473-40BA-9F3D-008F668D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81FF5-5DA8-4CB3-9B6F-AF81ED02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2EBD-414A-4AB3-B6C4-9229D9246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98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6146-3F71-44BD-82CB-18A2F1BF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98468-1024-42E6-90DE-F8607D401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74A6C-3509-4147-A31A-77B567B3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37BE-B23E-4F33-940C-531BB84B5F2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E8EE0-1A98-4259-A5FE-A3FCED42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A30B6-0FAE-4DDA-B0BF-E9C28100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2EBD-414A-4AB3-B6C4-9229D9246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93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093C34-A1B9-49A2-9ED5-84BC9203C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1D224-F778-49FC-9BAF-667637C63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83C90-A935-4CF3-AFCE-AB553550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37BE-B23E-4F33-940C-531BB84B5F2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402C8-8569-4773-98DA-695F2E03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AE041-3129-4702-9C47-A7A66E78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2EBD-414A-4AB3-B6C4-9229D9246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0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5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8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5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0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4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EBFB2-511D-4AA3-8396-14FA7717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3E05C-A01A-46F7-A932-7EF44733F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483D2-342F-408C-A67D-A1A42A820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637BE-B23E-4F33-940C-531BB84B5F2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49A4C-49BA-498C-858F-FB50A32DA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95579-B924-4A71-A065-0F32B80A0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2EBD-414A-4AB3-B6C4-9229D9246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1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2B4BC4BD-1BCD-BC6C-1E91-F1F961F96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225425"/>
            <a:ext cx="9929813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2">
            <a:extLst>
              <a:ext uri="{FF2B5EF4-FFF2-40B4-BE49-F238E27FC236}">
                <a16:creationId xmlns:a16="http://schemas.microsoft.com/office/drawing/2014/main" id="{B85AFD7A-F8F4-1BC4-EB6F-7DDE65390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6248400"/>
            <a:ext cx="292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BE7BE3F-3ABC-494F-B21C-2B4ED730DF58}" type="slidenum">
              <a:rPr lang="en-US" altLang="en-US" sz="1400">
                <a:latin typeface="Times" panose="02020603050405020304" pitchFamily="18" charset="0"/>
                <a:ea typeface="ヒラギノ明朝 ProN W3" charset="0"/>
                <a:cs typeface="Times" panose="02020603050405020304" pitchFamily="18" charset="0"/>
                <a:sym typeface="Times" panose="02020603050405020304" pitchFamily="18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" panose="02020603050405020304" pitchFamily="18" charset="0"/>
              <a:ea typeface="ヒラギノ明朝 ProN W3" charset="0"/>
              <a:cs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919A4C29-0D77-9711-F6C1-AC06BBB59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95350"/>
            <a:ext cx="7772400" cy="3184525"/>
          </a:xfrm>
        </p:spPr>
        <p:txBody>
          <a:bodyPr rIns="132080"/>
          <a:lstStyle/>
          <a:p>
            <a:pPr eaLnBrk="1" hangingPunct="1"/>
            <a:r>
              <a:rPr lang="en-US" altLang="en-US" sz="5400" dirty="0">
                <a:solidFill>
                  <a:srgbClr val="FFFF00"/>
                </a:solidFill>
                <a:latin typeface="Comic Sans MS"/>
              </a:rPr>
              <a:t>Pediatric Hip Disorders</a:t>
            </a:r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1810D73C-00E4-186D-EA92-C79F379E65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04234" y="4087005"/>
            <a:ext cx="9017478" cy="2771954"/>
          </a:xfrm>
        </p:spPr>
        <p:txBody>
          <a:bodyPr rIns="132080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Dr. Belal Al-</a:t>
            </a:r>
            <a:r>
              <a:rPr lang="en-US" dirty="0" err="1">
                <a:solidFill>
                  <a:srgbClr val="FFFF00"/>
                </a:solidFill>
                <a:latin typeface="Calibri"/>
                <a:cs typeface="Calibri"/>
              </a:rPr>
              <a:t>zu'bi</a:t>
            </a:r>
            <a:endParaRPr lang="en-US" dirty="0" err="1">
              <a:solidFill>
                <a:srgbClr val="FFFF00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Assistant Professor, </a:t>
            </a:r>
            <a:r>
              <a:rPr lang="en-US" dirty="0" err="1">
                <a:solidFill>
                  <a:srgbClr val="FFFF00"/>
                </a:solidFill>
                <a:latin typeface="Calibri"/>
                <a:cs typeface="Calibri"/>
              </a:rPr>
              <a:t>Mutah</a:t>
            </a: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 University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Orthopedic Sports Medicine, Arthroscopy, Foot and </a:t>
            </a:r>
            <a:endParaRPr lang="en-US" dirty="0">
              <a:solidFill>
                <a:srgbClr val="FFFF00"/>
              </a:solidFill>
              <a:latin typeface="Comic Sans MS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Ankle</a:t>
            </a:r>
            <a:endParaRPr lang="en-US" dirty="0">
              <a:solidFill>
                <a:srgbClr val="FFFF00"/>
              </a:solidFill>
              <a:latin typeface="Comic Sans MS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MRCS, JBO</a:t>
            </a:r>
            <a:endParaRPr lang="en-US" dirty="0">
              <a:solidFill>
                <a:srgbClr val="FFFF00"/>
              </a:solidFill>
            </a:endParaRPr>
          </a:p>
          <a:p>
            <a:pPr marL="39370" indent="0" algn="ctr">
              <a:buFont typeface="Helvetica" panose="020B0604020202020204" pitchFamily="34" charset="0"/>
              <a:buNone/>
            </a:pPr>
            <a:endParaRPr lang="en-US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868DEA-CAD7-6D45-E303-89CB94D8B5A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latin typeface="Comic Sans MS" panose="030F0702030302020204" pitchFamily="66" charset="0"/>
                <a:ea typeface="+mj-ea"/>
                <a:cs typeface="+mj-cs"/>
              </a:rPr>
              <a:t>Slipped Capital Femoral Epiphysis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8DF6A56-4A8D-9AE5-95F1-2F198C5F78D6}"/>
              </a:ext>
            </a:extLst>
          </p:cNvPr>
          <p:cNvSpPr>
            <a:spLocks/>
          </p:cNvSpPr>
          <p:nvPr/>
        </p:nvSpPr>
        <p:spPr bwMode="auto">
          <a:xfrm>
            <a:off x="457200" y="1600200"/>
            <a:ext cx="3886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Comic Sans MS"/>
              </a:rPr>
              <a:t>M &gt; F</a:t>
            </a:r>
          </a:p>
          <a:p>
            <a:pPr eaLnBrk="1" hangingPunct="1"/>
            <a:r>
              <a:rPr lang="en-US" altLang="en-US" sz="2000" dirty="0">
                <a:latin typeface="Comic Sans MS"/>
              </a:rPr>
              <a:t>Increased BMI</a:t>
            </a:r>
          </a:p>
          <a:p>
            <a:pPr eaLnBrk="1" hangingPunct="1"/>
            <a:r>
              <a:rPr lang="en-US" altLang="en-US" sz="2000" dirty="0">
                <a:latin typeface="Comic Sans MS"/>
              </a:rPr>
              <a:t>Peak age around 11-14 </a:t>
            </a:r>
            <a:r>
              <a:rPr lang="en-US" altLang="en-US" sz="2000" dirty="0" err="1">
                <a:latin typeface="Comic Sans MS"/>
              </a:rPr>
              <a:t>y.o</a:t>
            </a:r>
            <a:r>
              <a:rPr lang="en-US" altLang="en-US" sz="2000" dirty="0">
                <a:latin typeface="Comic Sans MS"/>
              </a:rPr>
              <a:t>.</a:t>
            </a:r>
          </a:p>
          <a:p>
            <a:r>
              <a:rPr lang="en-US" altLang="en-US" sz="2000" dirty="0">
                <a:latin typeface="Comic Sans MS"/>
              </a:rPr>
              <a:t>Bilateral in 20-40%</a:t>
            </a:r>
          </a:p>
          <a:p>
            <a:pPr eaLnBrk="1" hangingPunct="1"/>
            <a:r>
              <a:rPr lang="en-US" altLang="en-US" sz="2000" dirty="0">
                <a:latin typeface="Comic Sans MS"/>
              </a:rPr>
              <a:t>Walks with a limp</a:t>
            </a:r>
          </a:p>
          <a:p>
            <a:pPr eaLnBrk="1" hangingPunct="1"/>
            <a:r>
              <a:rPr lang="en-US" altLang="en-US" sz="2800" dirty="0" smtClean="0">
                <a:latin typeface="Comic Sans MS"/>
              </a:rPr>
              <a:t>Knee</a:t>
            </a:r>
            <a:r>
              <a:rPr lang="en-US" altLang="en-US" sz="2800" dirty="0">
                <a:latin typeface="Comic Sans MS"/>
              </a:rPr>
              <a:t>, Thigh, or Hip pain!</a:t>
            </a:r>
          </a:p>
          <a:p>
            <a:r>
              <a:rPr lang="en-US" altLang="en-US" sz="2800" dirty="0">
                <a:latin typeface="Comic Sans MS"/>
              </a:rPr>
              <a:t>Normal knee exam</a:t>
            </a:r>
            <a:endParaRPr lang="en-US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0244" name="Picture 6" descr="bbmapAsset?appID=NGE&amp;isbn=9781416022213&amp;eid=4-u1">
            <a:extLst>
              <a:ext uri="{FF2B5EF4-FFF2-40B4-BE49-F238E27FC236}">
                <a16:creationId xmlns:a16="http://schemas.microsoft.com/office/drawing/2014/main" id="{67F31087-197B-4511-D3B2-64BC2B38A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91" y="1860430"/>
            <a:ext cx="19748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The number of people needing joint replacements because they are overweight is soaring ">
            <a:extLst>
              <a:ext uri="{FF2B5EF4-FFF2-40B4-BE49-F238E27FC236}">
                <a16:creationId xmlns:a16="http://schemas.microsoft.com/office/drawing/2014/main" id="{D9458C30-80F8-84D7-FF68-0316DA75C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75" y="4380991"/>
            <a:ext cx="39624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4DF1-42C0-D939-76B5-3DF001CE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AD5B9-7129-05D3-F5A3-84B135297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47675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ea typeface="+mn-lt"/>
                <a:cs typeface="+mn-lt"/>
              </a:rPr>
              <a:t>The hip is often preferentially held in abduction and external rotation with decreased active and passive internal </a:t>
            </a:r>
            <a:r>
              <a:rPr lang="en-US" dirty="0" smtClean="0">
                <a:ea typeface="+mn-lt"/>
                <a:cs typeface="+mn-lt"/>
              </a:rPr>
              <a:t>rotation and flexion. </a:t>
            </a:r>
          </a:p>
          <a:p>
            <a:endParaRPr lang="en-US" dirty="0" smtClean="0">
              <a:ea typeface="+mn-lt"/>
              <a:cs typeface="+mn-lt"/>
            </a:endParaRPr>
          </a:p>
          <a:p>
            <a:r>
              <a:rPr lang="en-US" dirty="0" smtClean="0">
                <a:ea typeface="+mn-lt"/>
                <a:cs typeface="+mn-lt"/>
              </a:rPr>
              <a:t>Patients </a:t>
            </a:r>
            <a:r>
              <a:rPr lang="en-US" dirty="0">
                <a:ea typeface="+mn-lt"/>
                <a:cs typeface="+mn-lt"/>
              </a:rPr>
              <a:t>are classified as having a stable or unstable slip based on their ability to weight bear on the affected leg</a:t>
            </a:r>
            <a:endParaRPr lang="en-US" dirty="0"/>
          </a:p>
        </p:txBody>
      </p:sp>
      <p:pic>
        <p:nvPicPr>
          <p:cNvPr id="4" name="Picture 2" descr="IMG_5145">
            <a:extLst>
              <a:ext uri="{FF2B5EF4-FFF2-40B4-BE49-F238E27FC236}">
                <a16:creationId xmlns:a16="http://schemas.microsoft.com/office/drawing/2014/main" id="{17EB190C-2096-2F27-C39F-1938AF5B6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724150" cy="3632200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incentKAIRIS10">
            <a:extLst>
              <a:ext uri="{FF2B5EF4-FFF2-40B4-BE49-F238E27FC236}">
                <a16:creationId xmlns:a16="http://schemas.microsoft.com/office/drawing/2014/main" id="{1308D64C-0DC1-42C8-3A94-609FC812C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0625"/>
            <a:ext cx="3881438" cy="2755900"/>
          </a:xfrm>
          <a:prstGeom prst="rect">
            <a:avLst/>
          </a:prstGeom>
          <a:noFill/>
          <a:ln w="952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2F78-857B-918F-AE26-D7936824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5D6D3-E700-DD22-50FC-AE73845E7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SCFE may compromise the vascular supply to the femoral head and lead to </a:t>
            </a:r>
            <a:r>
              <a:rPr lang="en-US" dirty="0" err="1">
                <a:ea typeface="+mn-lt"/>
                <a:cs typeface="+mn-lt"/>
              </a:rPr>
              <a:t>avascular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necrosis.</a:t>
            </a:r>
          </a:p>
          <a:p>
            <a:endParaRPr lang="en-US" dirty="0" smtClean="0">
              <a:ea typeface="+mn-lt"/>
              <a:cs typeface="+mn-lt"/>
            </a:endParaRPr>
          </a:p>
          <a:p>
            <a:r>
              <a:rPr lang="en-US" dirty="0" smtClean="0">
                <a:ea typeface="+mn-lt"/>
                <a:cs typeface="+mn-lt"/>
              </a:rPr>
              <a:t>Unstable </a:t>
            </a:r>
            <a:r>
              <a:rPr lang="en-US" dirty="0">
                <a:ea typeface="+mn-lt"/>
                <a:cs typeface="+mn-lt"/>
              </a:rPr>
              <a:t>SCFE have a much greater risk of avascular necrosis</a:t>
            </a:r>
            <a:r>
              <a:rPr lang="en-US" dirty="0" smtClean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92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B870-0978-7CF6-633F-6881F493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F70A8-987E-7FA4-070E-9A339068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Children who do not fit the typical profile for </a:t>
            </a:r>
            <a:r>
              <a:rPr lang="en-US" dirty="0" smtClean="0">
                <a:ea typeface="+mn-lt"/>
                <a:cs typeface="+mn-lt"/>
              </a:rPr>
              <a:t>SCFE</a:t>
            </a:r>
          </a:p>
          <a:p>
            <a:pPr lvl="1"/>
            <a:r>
              <a:rPr lang="en-US" dirty="0" smtClean="0">
                <a:ea typeface="+mn-lt"/>
                <a:cs typeface="+mn-lt"/>
              </a:rPr>
              <a:t> Under age 10 or over age 16</a:t>
            </a:r>
          </a:p>
          <a:p>
            <a:pPr lvl="1"/>
            <a:r>
              <a:rPr lang="en-US" dirty="0" smtClean="0">
                <a:ea typeface="+mn-lt"/>
                <a:cs typeface="+mn-lt"/>
              </a:rPr>
              <a:t>Thin</a:t>
            </a:r>
          </a:p>
          <a:p>
            <a:r>
              <a:rPr lang="en-US" dirty="0" smtClean="0">
                <a:ea typeface="+mn-lt"/>
                <a:cs typeface="+mn-lt"/>
              </a:rPr>
              <a:t>Think of associated </a:t>
            </a:r>
            <a:r>
              <a:rPr lang="en-US" dirty="0" err="1" smtClean="0">
                <a:ea typeface="+mn-lt"/>
                <a:cs typeface="+mn-lt"/>
              </a:rPr>
              <a:t>endocrinopathies</a:t>
            </a:r>
            <a:r>
              <a:rPr lang="en-US" dirty="0" smtClean="0">
                <a:ea typeface="+mn-lt"/>
                <a:cs typeface="+mn-lt"/>
              </a:rPr>
              <a:t> (thyroid disease, growth hormone abnormalities).</a:t>
            </a:r>
          </a:p>
          <a:p>
            <a:r>
              <a:rPr lang="en-US" dirty="0" smtClean="0">
                <a:ea typeface="+mn-lt"/>
                <a:cs typeface="+mn-lt"/>
              </a:rPr>
              <a:t>Patients require long term follow up as SCFE may develop within 12 to 18 months in the </a:t>
            </a:r>
            <a:r>
              <a:rPr lang="en-US" dirty="0" err="1" smtClean="0">
                <a:ea typeface="+mn-lt"/>
                <a:cs typeface="+mn-lt"/>
              </a:rPr>
              <a:t>contralateral</a:t>
            </a:r>
            <a:r>
              <a:rPr lang="en-US" dirty="0" smtClean="0">
                <a:ea typeface="+mn-lt"/>
                <a:cs typeface="+mn-lt"/>
              </a:rPr>
              <a:t> hip, if prophylactic pinning is not performed.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6E53D99-F1AC-D24A-C276-01B33071EEF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latin typeface="Comic Sans MS" panose="030F0702030302020204" pitchFamily="66" charset="0"/>
                <a:ea typeface="+mj-ea"/>
                <a:cs typeface="+mj-cs"/>
              </a:rPr>
              <a:t>Examine the Hip!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EBC8B91A-0101-F0B2-5339-9A6288683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defRPr/>
            </a:pPr>
            <a:endParaRPr lang="en-US" altLang="en-US"/>
          </a:p>
        </p:txBody>
      </p:sp>
      <p:pic>
        <p:nvPicPr>
          <p:cNvPr id="11268" name="Picture 7" descr="DSC_0568">
            <a:extLst>
              <a:ext uri="{FF2B5EF4-FFF2-40B4-BE49-F238E27FC236}">
                <a16:creationId xmlns:a16="http://schemas.microsoft.com/office/drawing/2014/main" id="{C88982DF-2076-0ABA-60D2-C96DC62D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66825"/>
            <a:ext cx="78486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3768B22-B54F-6F65-FA6D-3C37026FF24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latin typeface="Comic Sans MS" panose="030F0702030302020204" pitchFamily="66" charset="0"/>
                <a:ea typeface="+mj-ea"/>
                <a:cs typeface="+mj-cs"/>
              </a:rPr>
              <a:t>Internal Rotation of Hip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D5DB8FD5-0F4D-BEBB-3130-DDD85F3E1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defRPr/>
            </a:pPr>
            <a:endParaRPr lang="en-US" altLang="en-US"/>
          </a:p>
        </p:txBody>
      </p:sp>
      <p:pic>
        <p:nvPicPr>
          <p:cNvPr id="12292" name="Picture 7" descr="DSC_0568">
            <a:extLst>
              <a:ext uri="{FF2B5EF4-FFF2-40B4-BE49-F238E27FC236}">
                <a16:creationId xmlns:a16="http://schemas.microsoft.com/office/drawing/2014/main" id="{AE228293-5369-E4E5-1F8E-2F6A551A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66825"/>
            <a:ext cx="78486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>
            <a:extLst>
              <a:ext uri="{FF2B5EF4-FFF2-40B4-BE49-F238E27FC236}">
                <a16:creationId xmlns:a16="http://schemas.microsoft.com/office/drawing/2014/main" id="{3117C1E8-D638-DCC3-C1FB-BEEFA9A019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905000"/>
            <a:ext cx="0" cy="3200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DBB59804-82BB-C93F-9D50-6B2BF68ADD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3733800"/>
            <a:ext cx="3124200" cy="1371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E6F481FA-640A-8A73-98FF-765004E80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905000"/>
            <a:ext cx="0" cy="3200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2080F7A2-9E02-6B5F-D405-F50D057D3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343400"/>
            <a:ext cx="2971800" cy="762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DSC_0577">
            <a:extLst>
              <a:ext uri="{FF2B5EF4-FFF2-40B4-BE49-F238E27FC236}">
                <a16:creationId xmlns:a16="http://schemas.microsoft.com/office/drawing/2014/main" id="{86AF4A50-6573-677E-EEB7-6CDF608B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4450"/>
            <a:ext cx="70866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794F797A-D975-1FD7-A216-BA84C2B56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External Rotation of Hip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96556A1-95D3-C836-CD79-096FBACF25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F8F90BE7-0C88-6E44-3A70-41968D9B9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524000"/>
            <a:ext cx="0" cy="3200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4809F0AF-850B-9B7A-D319-AA3FD1E081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124200"/>
            <a:ext cx="2286000" cy="1600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BE5CEF4-8613-993C-8571-22B44F18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39" name="Content Placeholder 3">
            <a:extLst>
              <a:ext uri="{FF2B5EF4-FFF2-40B4-BE49-F238E27FC236}">
                <a16:creationId xmlns:a16="http://schemas.microsoft.com/office/drawing/2014/main" id="{F045A611-4802-9A2C-D80B-9C44DD199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" y="2362200"/>
            <a:ext cx="3473450" cy="2968625"/>
          </a:xfrm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1F161569-8700-A18F-8E44-3FD6DF717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49500"/>
            <a:ext cx="39782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FBD73061-9EB2-5A4C-866B-2BABC6A08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43434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r>
              <a:rPr lang="en-US" altLang="en-US" dirty="0"/>
              <a:t>Obtain AP and frog leg oblique x-rays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/>
              <a:t>If a SCFE, make the child nonweightbearing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/>
              <a:t>Send patient to ER immediately, admit to hospital for surgical fixation</a:t>
            </a:r>
          </a:p>
        </p:txBody>
      </p:sp>
      <p:pic>
        <p:nvPicPr>
          <p:cNvPr id="4" name="Picture 4" descr="EPOS&amp;trade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998" y="838200"/>
            <a:ext cx="4625002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E27D-B2AB-3307-995E-36D4F834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7F802DD-D754-5FE6-5A17-949D6D623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9687" y="1896269"/>
            <a:ext cx="6524625" cy="4210050"/>
          </a:xfrm>
        </p:spPr>
      </p:pic>
    </p:spTree>
    <p:extLst>
      <p:ext uri="{BB962C8B-B14F-4D97-AF65-F5344CB8AC3E}">
        <p14:creationId xmlns:p14="http://schemas.microsoft.com/office/powerpoint/2010/main" val="23674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F369991-0CAD-C3BA-4686-A029F668C5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Objectives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4656C413-3C60-2716-6848-4119FBE9FC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89030"/>
            <a:ext cx="8229600" cy="40371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omic Sans MS"/>
              </a:rPr>
              <a:t>Review etiology of childhood hip disorders.</a:t>
            </a:r>
            <a:endParaRPr lang="en-US" altLang="en-US" dirty="0">
              <a:latin typeface="Comic Sans MS" panose="030F0702030302020204" pitchFamily="66" charset="0"/>
            </a:endParaRPr>
          </a:p>
          <a:p>
            <a:endParaRPr lang="en-US" altLang="en-US" dirty="0">
              <a:latin typeface="Comic Sans MS"/>
            </a:endParaRPr>
          </a:p>
          <a:p>
            <a:r>
              <a:rPr lang="en-US" altLang="en-US" dirty="0">
                <a:latin typeface="Comic Sans MS"/>
              </a:rPr>
              <a:t>“Common” Disorders</a:t>
            </a:r>
          </a:p>
          <a:p>
            <a:pPr lvl="1"/>
            <a:r>
              <a:rPr lang="en-US" altLang="en-US" dirty="0">
                <a:latin typeface="Comic Sans MS"/>
              </a:rPr>
              <a:t>Slipped Capital Femoral Epiphysis (SCFE)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 lvl="1"/>
            <a:r>
              <a:rPr lang="en-US" altLang="en-US" dirty="0">
                <a:latin typeface="Comic Sans MS"/>
              </a:rPr>
              <a:t>Legg-Calve-Perthes 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 lvl="1"/>
            <a:r>
              <a:rPr lang="en-US" altLang="en-US" dirty="0">
                <a:latin typeface="Comic Sans MS"/>
              </a:rPr>
              <a:t>Developmental Dysplasia of the Hip (DDH)</a:t>
            </a:r>
          </a:p>
          <a:p>
            <a:pPr lvl="1"/>
            <a:r>
              <a:rPr lang="en-US" altLang="en-US" dirty="0">
                <a:latin typeface="Comic Sans MS"/>
              </a:rPr>
              <a:t>Irritable </a:t>
            </a:r>
            <a:r>
              <a:rPr lang="en-US" altLang="en-US" dirty="0" smtClean="0">
                <a:latin typeface="Comic Sans MS"/>
              </a:rPr>
              <a:t>hip (Transient </a:t>
            </a:r>
            <a:r>
              <a:rPr lang="en-US" altLang="en-US" dirty="0" err="1" smtClean="0">
                <a:latin typeface="Comic Sans MS"/>
              </a:rPr>
              <a:t>synovitis</a:t>
            </a:r>
            <a:r>
              <a:rPr lang="en-US" altLang="en-US" dirty="0" smtClean="0">
                <a:latin typeface="Comic Sans MS"/>
              </a:rPr>
              <a:t>)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7A3BC-B91D-2E8C-EA35-ED564F2C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964D52-6F36-E22A-2D24-7B04171F1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8686" y="1347953"/>
            <a:ext cx="6131044" cy="4487173"/>
          </a:xfrm>
        </p:spPr>
      </p:pic>
    </p:spTree>
    <p:extLst>
      <p:ext uri="{BB962C8B-B14F-4D97-AF65-F5344CB8AC3E}">
        <p14:creationId xmlns:p14="http://schemas.microsoft.com/office/powerpoint/2010/main" val="13682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5CC7B3A-86F7-10F9-659C-FC85E658B5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dirty="0"/>
              <a:t>12 years male with right knee pain</a:t>
            </a:r>
          </a:p>
        </p:txBody>
      </p:sp>
      <p:pic>
        <p:nvPicPr>
          <p:cNvPr id="16388" name="Picture 4" descr="DSC_0137">
            <a:extLst>
              <a:ext uri="{FF2B5EF4-FFF2-40B4-BE49-F238E27FC236}">
                <a16:creationId xmlns:a16="http://schemas.microsoft.com/office/drawing/2014/main" id="{59E9B170-82D1-5C96-6B27-68ED98FC6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8000"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895600" cy="4572000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SC_0140">
            <a:extLst>
              <a:ext uri="{FF2B5EF4-FFF2-40B4-BE49-F238E27FC236}">
                <a16:creationId xmlns:a16="http://schemas.microsoft.com/office/drawing/2014/main" id="{BEB49FF4-2845-5394-915A-957F2102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2000"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4572000" cy="4040188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SC_0147">
            <a:extLst>
              <a:ext uri="{FF2B5EF4-FFF2-40B4-BE49-F238E27FC236}">
                <a16:creationId xmlns:a16="http://schemas.microsoft.com/office/drawing/2014/main" id="{CD8792C7-CDF6-24FF-EEDB-6F582B743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24050"/>
            <a:ext cx="7924800" cy="4248150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CBE513D-32EE-D5BC-233F-96FAF2B1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11 yo M, acute unstable SCFE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8EAC327-93B5-EB82-4B3F-75A1352CF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FB731678-1FE9-A092-25AA-A322D643D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658938"/>
            <a:ext cx="2622550" cy="3613150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Picture 5">
            <a:extLst>
              <a:ext uri="{FF2B5EF4-FFF2-40B4-BE49-F238E27FC236}">
                <a16:creationId xmlns:a16="http://schemas.microsoft.com/office/drawing/2014/main" id="{5FE22FAA-B87F-D533-6EE0-1B19675D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2759075" cy="3424238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4" name="Picture 6">
            <a:extLst>
              <a:ext uri="{FF2B5EF4-FFF2-40B4-BE49-F238E27FC236}">
                <a16:creationId xmlns:a16="http://schemas.microsoft.com/office/drawing/2014/main" id="{0028F8CC-B6C6-A830-3DAE-5578C97E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08225"/>
            <a:ext cx="2493963" cy="3254375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5" name="Picture 7">
            <a:extLst>
              <a:ext uri="{FF2B5EF4-FFF2-40B4-BE49-F238E27FC236}">
                <a16:creationId xmlns:a16="http://schemas.microsoft.com/office/drawing/2014/main" id="{B4C613AF-B6F5-DC1F-8D7B-A5E60D274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86150"/>
            <a:ext cx="2716213" cy="2762250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CDF1207-C0F8-09D1-A6EE-0A659C39CE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SCFE: Key Points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5BDDBBA-6E4C-A091-A9F6-E687265A0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Any child with knee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Examine hip range of motion</a:t>
            </a:r>
            <a:endParaRPr lang="en-US" altLang="en-US" dirty="0"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Prone and supine</a:t>
            </a:r>
            <a:endParaRPr lang="en-US" altLang="en-US" dirty="0"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Check AP and frog lateral hip films, particularly if limited hip motion</a:t>
            </a:r>
            <a:endParaRPr lang="en-US" altLang="en-US" dirty="0">
              <a:cs typeface="Calibri"/>
            </a:endParaRPr>
          </a:p>
          <a:p>
            <a:r>
              <a:rPr lang="en-US" altLang="en-US" dirty="0"/>
              <a:t>Any SCFE is an </a:t>
            </a:r>
            <a:r>
              <a:rPr lang="en-US" altLang="en-US" dirty="0">
                <a:solidFill>
                  <a:srgbClr val="FF0000"/>
                </a:solidFill>
              </a:rPr>
              <a:t>urgent</a:t>
            </a:r>
            <a:r>
              <a:rPr lang="en-US" altLang="en-US" dirty="0"/>
              <a:t> referral – go to ER, see orthopedics, admit to hospital.......surgery</a:t>
            </a:r>
            <a:endParaRPr lang="en-US" altLang="en-US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A2DE10A-EB68-74E9-C038-7FF5BEFC8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Legg-Calve-Perthes</a:t>
            </a:r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9DE1F615-9FE5-CC2E-156E-C8CE6C8AAF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18249"/>
            <a:ext cx="7772400" cy="250825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defRPr/>
            </a:pPr>
            <a:r>
              <a:rPr lang="en-US" altLang="en-US" sz="3600" dirty="0"/>
              <a:t>Idiopathic AVN of the femoral epiphysis.</a:t>
            </a:r>
            <a:endParaRPr lang="en-US" altLang="en-US" sz="3600" dirty="0">
              <a:cs typeface="Calibri"/>
            </a:endParaRPr>
          </a:p>
          <a:p>
            <a:pPr>
              <a:defRPr/>
            </a:pPr>
            <a:r>
              <a:rPr lang="en-US" altLang="en-US" sz="3600" dirty="0"/>
              <a:t>usually 4-8 years old.</a:t>
            </a:r>
            <a:endParaRPr lang="en-US" altLang="en-US" sz="3600" dirty="0">
              <a:cs typeface="Calibri"/>
            </a:endParaRPr>
          </a:p>
          <a:p>
            <a:pPr>
              <a:defRPr/>
            </a:pPr>
            <a:r>
              <a:rPr lang="en-US" altLang="en-US" sz="3600" dirty="0" smtClean="0"/>
              <a:t>M</a:t>
            </a:r>
            <a:r>
              <a:rPr lang="en-US" altLang="en-US" sz="3600" dirty="0"/>
              <a:t> &gt; F</a:t>
            </a:r>
            <a:endParaRPr lang="en-US" altLang="en-US" sz="3600" dirty="0">
              <a:cs typeface="Calibri"/>
            </a:endParaRPr>
          </a:p>
          <a:p>
            <a:pPr>
              <a:defRPr/>
            </a:pPr>
            <a:r>
              <a:rPr lang="en-US" altLang="en-US" sz="3600" dirty="0">
                <a:cs typeface="Calibri"/>
              </a:rPr>
              <a:t>Bilateral 10 %.</a:t>
            </a:r>
          </a:p>
        </p:txBody>
      </p:sp>
      <p:pic>
        <p:nvPicPr>
          <p:cNvPr id="25604" name="Picture 4" descr="perthes2">
            <a:extLst>
              <a:ext uri="{FF2B5EF4-FFF2-40B4-BE49-F238E27FC236}">
                <a16:creationId xmlns:a16="http://schemas.microsoft.com/office/drawing/2014/main" id="{104B364F-4375-FA88-8ECF-FC019730C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>
            <a:fillRect/>
          </a:stretch>
        </p:blipFill>
        <p:spPr bwMode="auto">
          <a:xfrm>
            <a:off x="5715000" y="4029075"/>
            <a:ext cx="3429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Legg-Calvé-Perthes disease. Stage II disease...">
            <a:extLst>
              <a:ext uri="{FF2B5EF4-FFF2-40B4-BE49-F238E27FC236}">
                <a16:creationId xmlns:a16="http://schemas.microsoft.com/office/drawing/2014/main" id="{DB44C840-23AD-4504-665B-493573CEA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29075"/>
            <a:ext cx="36576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DCED-3FA1-1B21-9E49-84765C8B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20D1-B14A-3E25-CA5C-60616F58C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Examination of the knee is normal but there is limited and painful rotation and abduction of the ipsilateral hip. </a:t>
            </a:r>
            <a:endParaRPr lang="en-US" dirty="0" smtClean="0">
              <a:ea typeface="+mn-lt"/>
              <a:cs typeface="+mn-lt"/>
            </a:endParaRPr>
          </a:p>
          <a:p>
            <a:r>
              <a:rPr lang="en-US" dirty="0" smtClean="0">
                <a:ea typeface="+mn-lt"/>
                <a:cs typeface="+mn-lt"/>
              </a:rPr>
              <a:t>Internal </a:t>
            </a:r>
            <a:r>
              <a:rPr lang="en-US" dirty="0">
                <a:ea typeface="+mn-lt"/>
                <a:cs typeface="+mn-lt"/>
              </a:rPr>
              <a:t>rotation is usually affected more than external rotation</a:t>
            </a:r>
            <a:r>
              <a:rPr lang="en-US" dirty="0" smtClean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Radiographs vary with the stage of the disease but may show evidence of bone necrosis, fragmentation, </a:t>
            </a:r>
            <a:r>
              <a:rPr lang="en-US" dirty="0" err="1">
                <a:ea typeface="+mn-lt"/>
                <a:cs typeface="+mn-lt"/>
              </a:rPr>
              <a:t>reossification</a:t>
            </a:r>
            <a:r>
              <a:rPr lang="en-US" dirty="0">
                <a:ea typeface="+mn-lt"/>
                <a:cs typeface="+mn-lt"/>
              </a:rPr>
              <a:t> or remodeling and healing.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62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973299F-6143-4327-570A-25B87BC49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6947" name="Rectangle 3">
            <a:extLst>
              <a:ext uri="{FF2B5EF4-FFF2-40B4-BE49-F238E27FC236}">
                <a16:creationId xmlns:a16="http://schemas.microsoft.com/office/drawing/2014/main" id="{CDB591C7-604E-946F-C270-0CA7E8E001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3810000" cy="20955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sz="3600" dirty="0"/>
              <a:t>Most younger children do well</a:t>
            </a:r>
          </a:p>
          <a:p>
            <a:pPr>
              <a:defRPr/>
            </a:pPr>
            <a:r>
              <a:rPr lang="en-US" altLang="en-US" sz="3600" dirty="0" smtClean="0"/>
              <a:t>Age &gt;8 years </a:t>
            </a:r>
            <a:r>
              <a:rPr lang="en-US" altLang="en-US" sz="3600" dirty="0"/>
              <a:t>at onset more likely </a:t>
            </a:r>
            <a:r>
              <a:rPr lang="en-US" altLang="en-US" sz="3600" dirty="0" smtClean="0"/>
              <a:t>to have worse prognosis</a:t>
            </a:r>
            <a:endParaRPr lang="en-US" altLang="en-US" sz="3600" dirty="0"/>
          </a:p>
        </p:txBody>
      </p:sp>
      <p:pic>
        <p:nvPicPr>
          <p:cNvPr id="26628" name="Picture 7" descr="perthesDisease2">
            <a:extLst>
              <a:ext uri="{FF2B5EF4-FFF2-40B4-BE49-F238E27FC236}">
                <a16:creationId xmlns:a16="http://schemas.microsoft.com/office/drawing/2014/main" id="{0B4BCC3B-D8BB-69B5-BA9E-FEC03066D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0"/>
            <a:ext cx="4495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-op frog lateral">
            <a:extLst>
              <a:ext uri="{FF2B5EF4-FFF2-40B4-BE49-F238E27FC236}">
                <a16:creationId xmlns:a16="http://schemas.microsoft.com/office/drawing/2014/main" id="{596B8FED-94EA-22BC-AD9F-412201C90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78"/>
          <a:stretch>
            <a:fillRect/>
          </a:stretch>
        </p:blipFill>
        <p:spPr bwMode="auto">
          <a:xfrm>
            <a:off x="6299200" y="228600"/>
            <a:ext cx="284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2F437DC1-A608-6468-0465-8AECB384E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19650"/>
            <a:ext cx="2743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IMG_0906">
            <a:extLst>
              <a:ext uri="{FF2B5EF4-FFF2-40B4-BE49-F238E27FC236}">
                <a16:creationId xmlns:a16="http://schemas.microsoft.com/office/drawing/2014/main" id="{2C6FF336-D385-29DB-111E-DF079879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4000"/>
            <a:ext cx="87630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IMG_0902">
            <a:extLst>
              <a:ext uri="{FF2B5EF4-FFF2-40B4-BE49-F238E27FC236}">
                <a16:creationId xmlns:a16="http://schemas.microsoft.com/office/drawing/2014/main" id="{0B226670-30EE-350F-938E-0152C168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r="18645" b="18938"/>
          <a:stretch>
            <a:fillRect/>
          </a:stretch>
        </p:blipFill>
        <p:spPr bwMode="auto">
          <a:xfrm>
            <a:off x="1752600" y="609600"/>
            <a:ext cx="5105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FD7AC-7E61-74B8-7560-E8A12DF4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97A2D-331D-B922-0964-81BAF3AF1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Hip pathology may </a:t>
            </a:r>
            <a:r>
              <a:rPr lang="en-US" dirty="0" smtClean="0">
                <a:ea typeface="+mn-lt"/>
                <a:cs typeface="+mn-lt"/>
              </a:rPr>
              <a:t>cause : </a:t>
            </a:r>
          </a:p>
          <a:p>
            <a:pPr lvl="1"/>
            <a:r>
              <a:rPr lang="en-US" dirty="0" smtClean="0">
                <a:ea typeface="+mn-lt"/>
                <a:cs typeface="+mn-lt"/>
              </a:rPr>
              <a:t>Groin pain</a:t>
            </a:r>
          </a:p>
          <a:p>
            <a:pPr lvl="1"/>
            <a:r>
              <a:rPr lang="en-US" dirty="0" smtClean="0">
                <a:ea typeface="+mn-lt"/>
                <a:cs typeface="+mn-lt"/>
              </a:rPr>
              <a:t>Referred </a:t>
            </a:r>
            <a:r>
              <a:rPr lang="en-US" dirty="0">
                <a:ea typeface="+mn-lt"/>
                <a:cs typeface="+mn-lt"/>
              </a:rPr>
              <a:t>thigh or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knee </a:t>
            </a:r>
            <a:r>
              <a:rPr lang="en-US" dirty="0" smtClean="0">
                <a:solidFill>
                  <a:srgbClr val="FF0000"/>
                </a:solidFill>
                <a:ea typeface="+mn-lt"/>
                <a:cs typeface="+mn-lt"/>
              </a:rPr>
              <a:t>pain </a:t>
            </a:r>
          </a:p>
          <a:p>
            <a:pPr lvl="1"/>
            <a:r>
              <a:rPr lang="en-US" dirty="0" smtClean="0">
                <a:ea typeface="+mn-lt"/>
                <a:cs typeface="+mn-lt"/>
              </a:rPr>
              <a:t>Refusal </a:t>
            </a:r>
            <a:r>
              <a:rPr lang="en-US" dirty="0">
                <a:ea typeface="+mn-lt"/>
                <a:cs typeface="+mn-lt"/>
              </a:rPr>
              <a:t>to bear </a:t>
            </a:r>
            <a:r>
              <a:rPr lang="en-US" dirty="0" smtClean="0">
                <a:ea typeface="+mn-lt"/>
                <a:cs typeface="+mn-lt"/>
              </a:rPr>
              <a:t>weight</a:t>
            </a:r>
          </a:p>
          <a:p>
            <a:pPr lvl="1"/>
            <a:r>
              <a:rPr lang="en-US" dirty="0" smtClean="0">
                <a:ea typeface="+mn-lt"/>
                <a:cs typeface="+mn-lt"/>
              </a:rPr>
              <a:t>Altered </a:t>
            </a:r>
            <a:r>
              <a:rPr lang="en-US" dirty="0">
                <a:ea typeface="+mn-lt"/>
                <a:cs typeface="+mn-lt"/>
              </a:rPr>
              <a:t>gait in the absence of </a:t>
            </a:r>
            <a:r>
              <a:rPr lang="en-US" dirty="0" smtClean="0">
                <a:ea typeface="+mn-lt"/>
                <a:cs typeface="+mn-lt"/>
              </a:rPr>
              <a:t>pain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 Hip pain may also be referred from low back or pelvic pathology. </a:t>
            </a:r>
            <a:endParaRPr lang="en-US" dirty="0" smtClean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20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IMG_0916">
            <a:extLst>
              <a:ext uri="{FF2B5EF4-FFF2-40B4-BE49-F238E27FC236}">
                <a16:creationId xmlns:a16="http://schemas.microsoft.com/office/drawing/2014/main" id="{632FDC0F-CC1E-11F5-1E25-A7A33FDC0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3B35BDE-7F62-3EBD-771B-5854508D2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dirty="0"/>
              <a:t>The irritable hip – Transient </a:t>
            </a:r>
            <a:r>
              <a:rPr lang="en-US" dirty="0" err="1" smtClean="0"/>
              <a:t>synovitis</a:t>
            </a:r>
            <a:endParaRPr lang="en-US" altLang="en-US" dirty="0"/>
          </a:p>
          <a:p>
            <a:endParaRPr lang="en-US" altLang="en-US" dirty="0">
              <a:cs typeface="Calibri Light"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09EF483-2D9E-27A9-3CC9-4A20CC35A0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Diagnosis of exclusion</a:t>
            </a:r>
          </a:p>
          <a:p>
            <a:pPr>
              <a:defRPr/>
            </a:pPr>
            <a:r>
              <a:rPr lang="en-US" dirty="0" smtClean="0">
                <a:ea typeface="+mn-lt"/>
                <a:cs typeface="+mn-lt"/>
              </a:rPr>
              <a:t>Often preceded by viral infection </a:t>
            </a:r>
          </a:p>
          <a:p>
            <a:pPr>
              <a:defRPr/>
            </a:pPr>
            <a:r>
              <a:rPr lang="en-US" altLang="en-US" dirty="0" smtClean="0"/>
              <a:t>Clinical </a:t>
            </a:r>
            <a:r>
              <a:rPr lang="en-US" altLang="en-US" dirty="0"/>
              <a:t>presentation like septic joint</a:t>
            </a:r>
          </a:p>
          <a:p>
            <a:pPr>
              <a:defRPr/>
            </a:pPr>
            <a:r>
              <a:rPr lang="en-US" altLang="en-US" dirty="0"/>
              <a:t>BUT….</a:t>
            </a:r>
          </a:p>
          <a:p>
            <a:pPr lvl="1">
              <a:buFontTx/>
              <a:buNone/>
              <a:defRPr/>
            </a:pPr>
            <a:r>
              <a:rPr lang="en-US" altLang="en-US" dirty="0"/>
              <a:t>Less fever</a:t>
            </a:r>
          </a:p>
          <a:p>
            <a:pPr lvl="1">
              <a:buFontTx/>
              <a:buNone/>
              <a:defRPr/>
            </a:pPr>
            <a:r>
              <a:rPr lang="en-US" altLang="en-US" dirty="0"/>
              <a:t>Near normal labs</a:t>
            </a:r>
          </a:p>
          <a:p>
            <a:pPr lvl="1">
              <a:buFontTx/>
              <a:buNone/>
              <a:defRPr/>
            </a:pPr>
            <a:r>
              <a:rPr lang="en-US" altLang="en-US" dirty="0"/>
              <a:t>Joint aspirate unremarkable</a:t>
            </a:r>
          </a:p>
          <a:p>
            <a:pPr lvl="1">
              <a:buFontTx/>
              <a:buNone/>
              <a:defRPr/>
            </a:pPr>
            <a:r>
              <a:rPr lang="en-US" altLang="en-US" dirty="0"/>
              <a:t>Usually walking</a:t>
            </a:r>
          </a:p>
          <a:p>
            <a:pPr lvl="1">
              <a:buFontTx/>
              <a:buNone/>
              <a:defRPr/>
            </a:pPr>
            <a:r>
              <a:rPr lang="en-US" altLang="en-US" dirty="0"/>
              <a:t>Child appears healthy</a:t>
            </a:r>
          </a:p>
          <a:p>
            <a:pPr lvl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36868" name="Picture 4" descr="LANIER3">
            <a:extLst>
              <a:ext uri="{FF2B5EF4-FFF2-40B4-BE49-F238E27FC236}">
                <a16:creationId xmlns:a16="http://schemas.microsoft.com/office/drawing/2014/main" id="{8858DA27-2F1F-EAFC-28D3-04A0785EC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6250"/>
          <a:stretch>
            <a:fillRect/>
          </a:stretch>
        </p:blipFill>
        <p:spPr bwMode="auto">
          <a:xfrm>
            <a:off x="5334000" y="3367088"/>
            <a:ext cx="33528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AC1FDF0-39DE-7948-D24A-3F4E5FF02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Transient (Toxic) Synovitis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059AEFB-D8CA-4AB7-18AE-9F01036974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Treatment</a:t>
            </a:r>
          </a:p>
          <a:p>
            <a:pPr lvl="1">
              <a:defRPr/>
            </a:pPr>
            <a:r>
              <a:rPr lang="en-US" altLang="en-US" dirty="0" smtClean="0"/>
              <a:t>Observation</a:t>
            </a:r>
          </a:p>
          <a:p>
            <a:pPr lvl="1">
              <a:defRPr/>
            </a:pPr>
            <a:r>
              <a:rPr lang="en-US" altLang="en-US" dirty="0" smtClean="0"/>
              <a:t>Anti-</a:t>
            </a:r>
            <a:r>
              <a:rPr lang="en-US" altLang="en-US" dirty="0" err="1" smtClean="0"/>
              <a:t>inflammatories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Activity restriction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Self limiting</a:t>
            </a:r>
          </a:p>
          <a:p>
            <a:pPr lvl="1">
              <a:defRPr/>
            </a:pPr>
            <a:r>
              <a:rPr lang="en-US" dirty="0" smtClean="0">
                <a:ea typeface="+mn-lt"/>
                <a:cs typeface="+mn-lt"/>
              </a:rPr>
              <a:t>No recognized long-term </a:t>
            </a:r>
            <a:r>
              <a:rPr lang="en-US" dirty="0" err="1" smtClean="0">
                <a:ea typeface="+mn-lt"/>
                <a:cs typeface="+mn-lt"/>
              </a:rPr>
              <a:t>sequelae</a:t>
            </a: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Typically </a:t>
            </a:r>
            <a:r>
              <a:rPr lang="en-US" altLang="en-US" dirty="0"/>
              <a:t>resolves over 7-10 days</a:t>
            </a:r>
          </a:p>
          <a:p>
            <a:pPr lvl="1">
              <a:defRPr/>
            </a:pPr>
            <a:r>
              <a:rPr lang="en-US" altLang="en-US" dirty="0"/>
              <a:t>If doesn’t resolve in 2- 3 weeks, consider more imaging/work-up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4CEBFA44-105C-5C41-3BBA-EDCF1247E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eaLnBrk="1" hangingPunct="1"/>
            <a:r>
              <a:rPr lang="en-US" altLang="en-US" sz="5400"/>
              <a:t>Developmental Dysplasia of the Hip (DDH)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17CCB36-BF23-6D7F-300E-BACED87055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eaLnBrk="1" hangingPunct="1">
              <a:defRPr/>
            </a:pPr>
            <a:r>
              <a:rPr lang="en-US" dirty="0"/>
              <a:t>Old term: CDH (congenital)</a:t>
            </a:r>
          </a:p>
          <a:p>
            <a:pPr eaLnBrk="1" hangingPunct="1">
              <a:defRPr/>
            </a:pPr>
            <a:r>
              <a:rPr lang="en-US" dirty="0"/>
              <a:t>Spectrum of abnormalities from shallow hip to dislocation</a:t>
            </a:r>
          </a:p>
          <a:p>
            <a:pPr eaLnBrk="1" hangingPunct="1">
              <a:defRPr/>
            </a:pPr>
            <a:r>
              <a:rPr lang="en-US" dirty="0" smtClean="0"/>
              <a:t>May </a:t>
            </a:r>
            <a:r>
              <a:rPr lang="en-US" dirty="0"/>
              <a:t>lead to clinical or subclinical instability</a:t>
            </a:r>
          </a:p>
        </p:txBody>
      </p:sp>
      <p:pic>
        <p:nvPicPr>
          <p:cNvPr id="4" name="Picture 2" descr="http://2.bp.blogspot.com/-Ki8TnPKiZmE/UW6w_HC0dVI/AAAAAAAAJtE/0tzJb5QgpbY/s1600/Types+of+DDH.png">
            <a:extLst>
              <a:ext uri="{FF2B5EF4-FFF2-40B4-BE49-F238E27FC236}">
                <a16:creationId xmlns:a16="http://schemas.microsoft.com/office/drawing/2014/main" id="{39FC8BFD-8522-DE33-4902-FB206EA2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2"/>
          <a:stretch>
            <a:fillRect/>
          </a:stretch>
        </p:blipFill>
        <p:spPr bwMode="auto">
          <a:xfrm>
            <a:off x="1752600" y="4343400"/>
            <a:ext cx="546735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688DA341-5C7A-901E-02A4-36E16F863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/>
              <a:t>Risk Factors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B8BC32-F18D-772E-0510-7F8D2ED08B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Ins="132080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10/1000 live births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1/1000 dislocated at birth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Female (7:1)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Breech position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Female, breech, firstborn –</a:t>
            </a:r>
          </a:p>
          <a:p>
            <a:pPr lvl="1" eaLnBrk="1" hangingPunct="1">
              <a:lnSpc>
                <a:spcPct val="90000"/>
              </a:lnSpc>
              <a:buFont typeface="Symbol" charset="2"/>
              <a:buNone/>
              <a:defRPr/>
            </a:pPr>
            <a:r>
              <a:rPr lang="en-US" sz="2400" dirty="0"/>
              <a:t>Nearly 10% risk!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Ethnic (Native American)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Family history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Oligohydramnios</a:t>
            </a:r>
            <a:endParaRPr lang="en-US" dirty="0"/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29EB776F-D70F-0A49-BD77-9148DD4C761D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524000"/>
            <a:ext cx="28575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">
            <a:extLst>
              <a:ext uri="{FF2B5EF4-FFF2-40B4-BE49-F238E27FC236}">
                <a16:creationId xmlns:a16="http://schemas.microsoft.com/office/drawing/2014/main" id="{CA4A4D20-757C-6153-97B0-2E47EE6BC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C20F84-2D3D-F2DC-3888-D57A1DB0C8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3479800" cy="5181600"/>
          </a:xfrm>
        </p:spPr>
        <p:txBody>
          <a:bodyPr rIns="132080"/>
          <a:lstStyle/>
          <a:p>
            <a:pPr>
              <a:defRPr/>
            </a:pPr>
            <a:r>
              <a:rPr lang="en-US" dirty="0" smtClean="0"/>
              <a:t>Untreated DDH, will lead to adult hip DJD in 25-50%, accounts for about 20% of hip replacements</a:t>
            </a:r>
            <a:endParaRPr lang="en-US" dirty="0"/>
          </a:p>
        </p:txBody>
      </p:sp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0DDA7751-3346-CE52-B6EF-2CB71FF3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D22B5B5-6BFA-411E-8972-D8B07C198D87}" type="slidenum">
              <a:rPr lang="en-US" altLang="en-US" sz="1400">
                <a:latin typeface="Times" panose="02020603050405020304" pitchFamily="18" charset="0"/>
                <a:ea typeface="ヒラギノ明朝 ProN W3" charset="0"/>
                <a:cs typeface="Times" panose="02020603050405020304" pitchFamily="18" charset="0"/>
                <a:sym typeface="Times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latin typeface="Times" panose="02020603050405020304" pitchFamily="18" charset="0"/>
              <a:ea typeface="ヒラギノ明朝 ProN W3" charset="0"/>
              <a:cs typeface="Times" panose="02020603050405020304" pitchFamily="18" charset="0"/>
              <a:sym typeface="Times" panose="02020603050405020304" pitchFamily="18" charset="0"/>
            </a:endParaRPr>
          </a:p>
        </p:txBody>
      </p:sp>
      <p:graphicFrame>
        <p:nvGraphicFramePr>
          <p:cNvPr id="43013" name="Object 2">
            <a:extLst>
              <a:ext uri="{FF2B5EF4-FFF2-40B4-BE49-F238E27FC236}">
                <a16:creationId xmlns:a16="http://schemas.microsoft.com/office/drawing/2014/main" id="{83900548-AC12-E561-66C4-5737AB51C9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7677" y="3429000"/>
          <a:ext cx="5156323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Bitmap Image" r:id="rId3" imgW="6428571" imgH="4277322" progId="PBrush">
                  <p:embed/>
                </p:oleObj>
              </mc:Choice>
              <mc:Fallback>
                <p:oleObj name="Bitmap Image" r:id="rId3" imgW="6428571" imgH="4277322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677" y="3429000"/>
                        <a:ext cx="5156323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2F4CB3CB-DD57-2E63-5FDC-22A92FDCB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dirty="0"/>
              <a:t>Diagnosis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5D51D0-FB21-A099-9732-2F8E1043F7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7772400" cy="3581400"/>
          </a:xfrm>
        </p:spPr>
        <p:txBody>
          <a:bodyPr vert="horz" lIns="91440" tIns="45720" rIns="132080" bIns="45720" rtlCol="0" anchor="t"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Physical examination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Ultrasound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X-ray</a:t>
            </a:r>
          </a:p>
          <a:p>
            <a:pPr marL="782320" lvl="1">
              <a:defRPr/>
            </a:pPr>
            <a:r>
              <a:rPr lang="en-US" dirty="0"/>
              <a:t>At 4 months ???</a:t>
            </a:r>
            <a:endParaRPr lang="en-US" dirty="0">
              <a:cs typeface="Calibri"/>
            </a:endParaRPr>
          </a:p>
          <a:p>
            <a:pPr eaLnBrk="1" hangingPunct="1">
              <a:defRPr/>
            </a:pPr>
            <a:r>
              <a:rPr lang="en-US" dirty="0"/>
              <a:t>MRI/CT (usually only pre or post op)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1DA95F15-BDB0-A050-2317-684FCF172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447800"/>
          </a:xfrm>
        </p:spPr>
        <p:txBody>
          <a:bodyPr rIns="132080"/>
          <a:lstStyle/>
          <a:p>
            <a:pPr eaLnBrk="1" hangingPunct="1"/>
            <a:r>
              <a:rPr lang="en-US" altLang="en-US"/>
              <a:t>Physical Exam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EFBC9D5-A9F0-8523-3D0B-BB0D8E0754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3886200" cy="53340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Barlow</a:t>
            </a:r>
          </a:p>
          <a:p>
            <a:pPr marL="782638" lvl="1" eaLnBrk="1" hangingPunct="1">
              <a:lnSpc>
                <a:spcPct val="90000"/>
              </a:lnSpc>
              <a:defRPr/>
            </a:pPr>
            <a:r>
              <a:rPr lang="en-US" dirty="0" smtClean="0"/>
              <a:t>Femur </a:t>
            </a:r>
            <a:r>
              <a:rPr lang="en-US" dirty="0"/>
              <a:t>gently adducted and flexed, posterior force applied</a:t>
            </a:r>
          </a:p>
          <a:p>
            <a:pPr marL="782638" lvl="1" eaLnBrk="1" hangingPunct="1">
              <a:lnSpc>
                <a:spcPct val="90000"/>
              </a:lnSpc>
              <a:defRPr/>
            </a:pPr>
            <a:r>
              <a:rPr lang="en-US" dirty="0"/>
              <a:t>Feel for palpable give or clunk as head leaves socket </a:t>
            </a:r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84462820-6483-00E1-D935-4EDF9B1509FE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35052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73F0061C-5EF7-7D0B-26D6-BFAEE5B3D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447800"/>
          </a:xfrm>
        </p:spPr>
        <p:txBody>
          <a:bodyPr rIns="132080"/>
          <a:lstStyle/>
          <a:p>
            <a:pPr eaLnBrk="1" hangingPunct="1"/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6CA78F1-165A-BD45-048A-597F232537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3892550" cy="6022975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dirty="0" err="1"/>
              <a:t>Ortolani</a:t>
            </a:r>
            <a:endParaRPr lang="en-US" dirty="0"/>
          </a:p>
          <a:p>
            <a:pPr marL="782638" lvl="1" eaLnBrk="1" hangingPunct="1">
              <a:defRPr/>
            </a:pPr>
            <a:r>
              <a:rPr lang="en-US" sz="3200" dirty="0" smtClean="0"/>
              <a:t>Femur </a:t>
            </a:r>
            <a:r>
              <a:rPr lang="en-US" sz="3200" dirty="0"/>
              <a:t>gently abducted, trochanter elevated</a:t>
            </a:r>
          </a:p>
          <a:p>
            <a:pPr marL="782638" lvl="1" eaLnBrk="1" hangingPunct="1">
              <a:defRPr/>
            </a:pPr>
            <a:r>
              <a:rPr lang="en-US" sz="3200" dirty="0"/>
              <a:t>Feel for palpable clunk as head falls into socket</a:t>
            </a:r>
          </a:p>
        </p:txBody>
      </p:sp>
      <p:pic>
        <p:nvPicPr>
          <p:cNvPr id="47109" name="Picture 4">
            <a:extLst>
              <a:ext uri="{FF2B5EF4-FFF2-40B4-BE49-F238E27FC236}">
                <a16:creationId xmlns:a16="http://schemas.microsoft.com/office/drawing/2014/main" id="{C567275B-F5B8-329A-FC3C-E4CA78C646F6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505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8F8545FE-9249-9BD4-F842-124C6E248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/>
              <a:t>Other signs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E6265FC-6BCF-AD31-0963-B358DB6480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694238" cy="51816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Galeazzi</a:t>
            </a:r>
            <a:r>
              <a:rPr lang="en-US" sz="2800" dirty="0"/>
              <a:t> sign</a:t>
            </a:r>
          </a:p>
          <a:p>
            <a:pPr marL="782638" lvl="1" eaLnBrk="1" hangingPunct="1">
              <a:lnSpc>
                <a:spcPct val="90000"/>
              </a:lnSpc>
              <a:defRPr/>
            </a:pPr>
            <a:r>
              <a:rPr lang="en-US" dirty="0"/>
              <a:t>Femur appears short with hip flexed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Asymmetric abduction/motion of hip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Remember, irreducible hip is Barlow/</a:t>
            </a:r>
            <a:r>
              <a:rPr lang="en-US" sz="2800" dirty="0" err="1"/>
              <a:t>Ortolani</a:t>
            </a:r>
            <a:r>
              <a:rPr lang="en-US" sz="2800" dirty="0"/>
              <a:t> negative</a:t>
            </a:r>
          </a:p>
        </p:txBody>
      </p:sp>
      <p:pic>
        <p:nvPicPr>
          <p:cNvPr id="48132" name="Picture 3">
            <a:extLst>
              <a:ext uri="{FF2B5EF4-FFF2-40B4-BE49-F238E27FC236}">
                <a16:creationId xmlns:a16="http://schemas.microsoft.com/office/drawing/2014/main" id="{87E04FFA-23AB-AD30-8381-E113D45F0701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048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 picture containing indoor, person, underpants&#10;&#10;Description automatically generated">
            <a:extLst>
              <a:ext uri="{FF2B5EF4-FFF2-40B4-BE49-F238E27FC236}">
                <a16:creationId xmlns:a16="http://schemas.microsoft.com/office/drawing/2014/main" id="{4AB0567B-9B4E-29F1-7C4A-001ACDD328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657600"/>
            <a:ext cx="3278275" cy="2209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ea typeface="+mn-lt"/>
              <a:cs typeface="+mn-lt"/>
            </a:endParaRPr>
          </a:p>
          <a:p>
            <a:pPr algn="ctr">
              <a:buNone/>
            </a:pPr>
            <a:endParaRPr lang="en-US" dirty="0" smtClean="0">
              <a:ea typeface="+mn-lt"/>
              <a:cs typeface="+mn-lt"/>
            </a:endParaRPr>
          </a:p>
          <a:p>
            <a:pPr algn="ctr">
              <a:buNone/>
            </a:pPr>
            <a:r>
              <a:rPr lang="en-US" dirty="0" smtClean="0">
                <a:ea typeface="+mn-lt"/>
                <a:cs typeface="+mn-lt"/>
              </a:rPr>
              <a:t>Evaluation and management requires a thorough history and physical exam, and understanding of the pediatric skeleton.</a:t>
            </a:r>
            <a:endParaRPr lang="en-US" dirty="0" smtClean="0">
              <a:cs typeface="Calibri"/>
            </a:endParaRPr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7035DFD2-4E99-BD2F-038D-F5B4736A5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Asymmetric skin 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997E-8977-E4DC-E9D6-81EEC5201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Skin folds in </a:t>
            </a:r>
            <a:r>
              <a:rPr lang="en-US" u="sng" dirty="0"/>
              <a:t>groin</a:t>
            </a:r>
            <a:r>
              <a:rPr lang="en-US" dirty="0"/>
              <a:t> or </a:t>
            </a:r>
            <a:r>
              <a:rPr lang="en-US" u="sng" dirty="0"/>
              <a:t>buttock</a:t>
            </a:r>
            <a:r>
              <a:rPr lang="en-US" dirty="0"/>
              <a:t>, not thigh</a:t>
            </a:r>
            <a:endParaRPr lang="en-US" u="sng" dirty="0"/>
          </a:p>
        </p:txBody>
      </p:sp>
      <p:pic>
        <p:nvPicPr>
          <p:cNvPr id="49156" name="Picture 2" descr="http://intranet.tdmu.edu.ua/data/kafedra/internal/pedsurge/classes_stud/en/med/ptn/Pediatric%20orthopedics/5/02.files/image037.jpg">
            <a:extLst>
              <a:ext uri="{FF2B5EF4-FFF2-40B4-BE49-F238E27FC236}">
                <a16:creationId xmlns:a16="http://schemas.microsoft.com/office/drawing/2014/main" id="{22AB8CCD-C587-8935-4250-3C1667B88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24384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3">
            <a:extLst>
              <a:ext uri="{FF2B5EF4-FFF2-40B4-BE49-F238E27FC236}">
                <a16:creationId xmlns:a16="http://schemas.microsoft.com/office/drawing/2014/main" id="{C7703FD8-85EF-6F05-CFB7-BD1E0A85F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3" y="5410200"/>
            <a:ext cx="28479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Normal</a:t>
            </a:r>
          </a:p>
        </p:txBody>
      </p:sp>
      <p:pic>
        <p:nvPicPr>
          <p:cNvPr id="49158" name="Picture 4" descr="https://usercontent2.hubstatic.com/12023771_f1024.jpg">
            <a:extLst>
              <a:ext uri="{FF2B5EF4-FFF2-40B4-BE49-F238E27FC236}">
                <a16:creationId xmlns:a16="http://schemas.microsoft.com/office/drawing/2014/main" id="{BF4E249B-E362-FE81-47AE-7A1A2A525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79663"/>
            <a:ext cx="1992313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Box 4">
            <a:extLst>
              <a:ext uri="{FF2B5EF4-FFF2-40B4-BE49-F238E27FC236}">
                <a16:creationId xmlns:a16="http://schemas.microsoft.com/office/drawing/2014/main" id="{E3C9FB9A-7D2D-B44E-28D6-64018BC65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356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Concerning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55E21309-7B27-557E-A475-05EE7CACA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rIns="132080"/>
          <a:lstStyle/>
          <a:p>
            <a:pPr eaLnBrk="1" hangingPunct="1"/>
            <a:r>
              <a:rPr lang="en-US" altLang="en-US"/>
              <a:t>Ultrasound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3935F67-ECE8-7BBD-6833-C9FA6ABE3C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5181600" cy="449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  <a:buFont typeface="Helvetica" charset="0"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Used for evaluation/treatment exam-positive </a:t>
            </a:r>
            <a:r>
              <a:rPr lang="en-US" sz="2800" dirty="0" smtClean="0"/>
              <a:t>hips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May also be used for very high-risk patients (breech, family </a:t>
            </a:r>
            <a:r>
              <a:rPr lang="en-US" sz="2800" dirty="0" err="1"/>
              <a:t>hx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Not for general screening 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Do </a:t>
            </a:r>
            <a:r>
              <a:rPr lang="en-US" sz="2800" dirty="0"/>
              <a:t>after 2-3 weeks of age</a:t>
            </a:r>
          </a:p>
        </p:txBody>
      </p:sp>
      <p:pic>
        <p:nvPicPr>
          <p:cNvPr id="50180" name="Picture 5">
            <a:extLst>
              <a:ext uri="{FF2B5EF4-FFF2-40B4-BE49-F238E27FC236}">
                <a16:creationId xmlns:a16="http://schemas.microsoft.com/office/drawing/2014/main" id="{CD0D7B7F-CFE0-5C5A-7598-F35BAAE5C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6" t="5182" r="32132"/>
          <a:stretch>
            <a:fillRect/>
          </a:stretch>
        </p:blipFill>
        <p:spPr bwMode="auto">
          <a:xfrm>
            <a:off x="5791200" y="2667000"/>
            <a:ext cx="33528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5F71-3AC5-7041-00F8-FD39EF4F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pPr algn="ctr"/>
            <a:r>
              <a:rPr lang="en-US" dirty="0" smtClean="0"/>
              <a:t>X-ray</a:t>
            </a:r>
            <a:endParaRPr lang="en-US" dirty="0"/>
          </a:p>
        </p:txBody>
      </p:sp>
      <p:pic>
        <p:nvPicPr>
          <p:cNvPr id="4" name="Picture 4" descr="A picture containing text, x-ray film&#10;&#10;Description automatically generated">
            <a:extLst>
              <a:ext uri="{FF2B5EF4-FFF2-40B4-BE49-F238E27FC236}">
                <a16:creationId xmlns:a16="http://schemas.microsoft.com/office/drawing/2014/main" id="{62C6427E-7D60-7248-CA9B-920A1EA51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1" y="1158262"/>
            <a:ext cx="6934200" cy="5699738"/>
          </a:xfrm>
        </p:spPr>
      </p:pic>
    </p:spTree>
    <p:extLst>
      <p:ext uri="{BB962C8B-B14F-4D97-AF65-F5344CB8AC3E}">
        <p14:creationId xmlns:p14="http://schemas.microsoft.com/office/powerpoint/2010/main" val="7961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1EAC2-D20E-65D6-3BFF-5E45AC57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Acetabular</a:t>
            </a:r>
            <a:r>
              <a:rPr lang="en-US" dirty="0" smtClean="0"/>
              <a:t> index</a:t>
            </a:r>
            <a:endParaRPr lang="en-US" dirty="0"/>
          </a:p>
        </p:txBody>
      </p:sp>
      <p:pic>
        <p:nvPicPr>
          <p:cNvPr id="4" name="Picture 4" descr="A picture containing x-ray film, blur&#10;&#10;Description automatically generated">
            <a:extLst>
              <a:ext uri="{FF2B5EF4-FFF2-40B4-BE49-F238E27FC236}">
                <a16:creationId xmlns:a16="http://schemas.microsoft.com/office/drawing/2014/main" id="{C5AD3DBD-F3AA-EB41-B597-3817A8C33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62" y="1752600"/>
            <a:ext cx="5726649" cy="4648200"/>
          </a:xfrm>
        </p:spPr>
      </p:pic>
    </p:spTree>
    <p:extLst>
      <p:ext uri="{BB962C8B-B14F-4D97-AF65-F5344CB8AC3E}">
        <p14:creationId xmlns:p14="http://schemas.microsoft.com/office/powerpoint/2010/main" val="1352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D54E97CC-8C74-0371-C7B6-A83515A4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0660" name="Picture 2">
            <a:extLst>
              <a:ext uri="{FF2B5EF4-FFF2-40B4-BE49-F238E27FC236}">
                <a16:creationId xmlns:a16="http://schemas.microsoft.com/office/drawing/2014/main" id="{215B4770-3D2C-2D61-7B9B-FABC940E9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78" y="1825625"/>
            <a:ext cx="5253444" cy="4351338"/>
          </a:xfrm>
          <a:noFill/>
        </p:spPr>
      </p:pic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D4BE1E54-3B1B-0597-C806-3933BC83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91B45C4-8FE8-4688-970D-4891DBF66196}" type="slidenum">
              <a:rPr lang="en-US" altLang="en-US" sz="1400">
                <a:latin typeface="Times" panose="02020603050405020304" pitchFamily="18" charset="0"/>
                <a:ea typeface="ヒラギノ明朝 ProN W3" charset="0"/>
                <a:cs typeface="Times" panose="02020603050405020304" pitchFamily="18" charset="0"/>
                <a:sym typeface="Times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>
              <a:latin typeface="Times" panose="02020603050405020304" pitchFamily="18" charset="0"/>
              <a:ea typeface="ヒラギノ明朝 ProN W3" charset="0"/>
              <a:cs typeface="Times" panose="02020603050405020304" pitchFamily="18" charset="0"/>
              <a:sym typeface="Times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4BE62B0E-DA0A-50A9-BD8E-D076B6063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8395" r="5331" b="27811"/>
          <a:stretch>
            <a:fillRect/>
          </a:stretch>
        </p:blipFill>
        <p:spPr bwMode="auto">
          <a:xfrm>
            <a:off x="1252538" y="762000"/>
            <a:ext cx="67056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F4BA-ACFA-09F8-D4E4-3F6EDC1E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8E0E-2C16-587C-B40A-749AA9810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The goal of treatment in DDH is to achieve and maintain reduction of the femoral head in the true acetabulum by closed or open means. </a:t>
            </a:r>
            <a:endParaRPr lang="en-US" dirty="0" smtClean="0">
              <a:ea typeface="+mn-lt"/>
              <a:cs typeface="+mn-lt"/>
            </a:endParaRPr>
          </a:p>
          <a:p>
            <a:endParaRPr lang="en-US" dirty="0" smtClean="0">
              <a:ea typeface="+mn-lt"/>
              <a:cs typeface="+mn-lt"/>
            </a:endParaRPr>
          </a:p>
          <a:p>
            <a:r>
              <a:rPr lang="en-US" dirty="0" smtClean="0">
                <a:ea typeface="+mn-lt"/>
                <a:cs typeface="+mn-lt"/>
              </a:rPr>
              <a:t>The </a:t>
            </a:r>
            <a:r>
              <a:rPr lang="en-US" dirty="0">
                <a:ea typeface="+mn-lt"/>
                <a:cs typeface="+mn-lt"/>
              </a:rPr>
              <a:t>earlier treatment is initiated, the greater the success and the lower the incidence of residual dysplasia and long-term complications.</a:t>
            </a:r>
          </a:p>
        </p:txBody>
      </p:sp>
    </p:spTree>
    <p:extLst>
      <p:ext uri="{BB962C8B-B14F-4D97-AF65-F5344CB8AC3E}">
        <p14:creationId xmlns:p14="http://schemas.microsoft.com/office/powerpoint/2010/main" val="9554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3507-D901-7F89-8431-759B6008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1241A-2A76-C93E-4FBA-D6F4F8EBD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Management of DDH depends on the age of the patient</a:t>
            </a:r>
            <a:r>
              <a:rPr lang="en-US" sz="3200" dirty="0" smtClean="0">
                <a:ea typeface="+mn-lt"/>
                <a:cs typeface="+mn-lt"/>
              </a:rPr>
              <a:t>:</a:t>
            </a:r>
            <a:endParaRPr lang="en-US" sz="3200" dirty="0">
              <a:ea typeface="+mn-lt"/>
              <a:cs typeface="+mn-lt"/>
            </a:endParaRPr>
          </a:p>
          <a:p>
            <a:pPr lvl="1"/>
            <a:r>
              <a:rPr lang="en-US" sz="3200" dirty="0">
                <a:ea typeface="+mn-lt"/>
                <a:cs typeface="+mn-lt"/>
              </a:rPr>
              <a:t>Under 6 months: Pavlik harness</a:t>
            </a:r>
          </a:p>
          <a:p>
            <a:pPr lvl="1"/>
            <a:r>
              <a:rPr lang="en-US" sz="3200" dirty="0">
                <a:ea typeface="+mn-lt"/>
                <a:cs typeface="+mn-lt"/>
              </a:rPr>
              <a:t>6 – 18 months (or failure of Pavlik harness): closed reduction and spica casting</a:t>
            </a:r>
          </a:p>
          <a:p>
            <a:pPr lvl="1"/>
            <a:r>
              <a:rPr lang="en-US" sz="3200" dirty="0">
                <a:ea typeface="+mn-lt"/>
                <a:cs typeface="+mn-lt"/>
              </a:rPr>
              <a:t>Greater than 18 months (or failure of closed reduction): operative management (open reduction and hip reconstruction)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1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">
            <a:extLst>
              <a:ext uri="{FF2B5EF4-FFF2-40B4-BE49-F238E27FC236}">
                <a16:creationId xmlns:a16="http://schemas.microsoft.com/office/drawing/2014/main" id="{9DAEEFE5-3D0D-32E6-454F-A439BDC68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/>
              <a:t>Treatment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6CACDFD0-EB3F-E122-C196-EC93376F1D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6032500" cy="4191000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dirty="0" err="1"/>
              <a:t>Pavlik</a:t>
            </a:r>
            <a:r>
              <a:rPr lang="en-US" dirty="0"/>
              <a:t> Harness</a:t>
            </a:r>
          </a:p>
          <a:p>
            <a:pPr marL="782638" lvl="1" eaLnBrk="1" hangingPunct="1">
              <a:defRPr/>
            </a:pPr>
            <a:r>
              <a:rPr lang="en-US" dirty="0"/>
              <a:t>Complications with incorrect positioning (rare)</a:t>
            </a:r>
          </a:p>
          <a:p>
            <a:pPr marL="1182688" lvl="2" eaLnBrk="1" hangingPunct="1">
              <a:defRPr/>
            </a:pPr>
            <a:r>
              <a:rPr lang="en-US" dirty="0"/>
              <a:t>Too much flexion - femoral nerve palsy</a:t>
            </a:r>
          </a:p>
          <a:p>
            <a:pPr marL="1182688" lvl="2" eaLnBrk="1" hangingPunct="1">
              <a:defRPr/>
            </a:pPr>
            <a:r>
              <a:rPr lang="en-US" dirty="0"/>
              <a:t>Too much abduction - </a:t>
            </a:r>
            <a:r>
              <a:rPr lang="en-US" dirty="0" smtClean="0"/>
              <a:t> </a:t>
            </a:r>
            <a:r>
              <a:rPr lang="en-US" dirty="0"/>
              <a:t>AVN</a:t>
            </a:r>
          </a:p>
        </p:txBody>
      </p:sp>
      <p:sp>
        <p:nvSpPr>
          <p:cNvPr id="53250" name="Slide Number Placeholder 3">
            <a:extLst>
              <a:ext uri="{FF2B5EF4-FFF2-40B4-BE49-F238E27FC236}">
                <a16:creationId xmlns:a16="http://schemas.microsoft.com/office/drawing/2014/main" id="{B42918E5-7332-5B72-DF58-5B435E8A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E7EBD630-4D99-49B8-A659-9766FC778F4E}" type="slidenum">
              <a:rPr lang="en-US" altLang="en-US" sz="1400">
                <a:latin typeface="Times" panose="02020603050405020304" pitchFamily="18" charset="0"/>
                <a:ea typeface="ヒラギノ明朝 ProN W3" charset="0"/>
                <a:cs typeface="Times" panose="02020603050405020304" pitchFamily="18" charset="0"/>
                <a:sym typeface="Times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>
              <a:latin typeface="Times" panose="02020603050405020304" pitchFamily="18" charset="0"/>
              <a:ea typeface="ヒラギノ明朝 ProN W3" charset="0"/>
              <a:cs typeface="Times" panose="02020603050405020304" pitchFamily="18" charset="0"/>
              <a:sym typeface="Times" panose="02020603050405020304" pitchFamily="18" charset="0"/>
            </a:endParaRPr>
          </a:p>
        </p:txBody>
      </p:sp>
      <p:pic>
        <p:nvPicPr>
          <p:cNvPr id="53253" name="Picture 3">
            <a:extLst>
              <a:ext uri="{FF2B5EF4-FFF2-40B4-BE49-F238E27FC236}">
                <a16:creationId xmlns:a16="http://schemas.microsoft.com/office/drawing/2014/main" id="{841AA82B-28A8-07A1-F434-728B39E69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2819400"/>
            <a:ext cx="25654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BDC4-78B5-E4E8-E576-6374FF7C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</a:t>
            </a:r>
            <a:r>
              <a:rPr lang="en-US" dirty="0" err="1" smtClean="0"/>
              <a:t>spica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B5ACF45-CDBE-6F32-32DD-9C1036E6E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2557" y="2141927"/>
            <a:ext cx="3968320" cy="4351338"/>
          </a:xfrm>
        </p:spPr>
      </p:pic>
      <p:pic>
        <p:nvPicPr>
          <p:cNvPr id="5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F173550-9272-AFE8-F27A-A212E031DA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683" y="2579947"/>
            <a:ext cx="4410973" cy="251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70978BC-0308-B476-4CA6-3AC6198D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Slipped Capital Femoral Epiphysis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1A581E08-9A81-1ED8-12E2-E05C9BD13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altLang="en-US" dirty="0"/>
              <a:t>13 </a:t>
            </a:r>
            <a:r>
              <a:rPr lang="en-US" altLang="en-US" dirty="0" err="1"/>
              <a:t>yo</a:t>
            </a:r>
            <a:r>
              <a:rPr lang="en-US" altLang="en-US" dirty="0"/>
              <a:t> M</a:t>
            </a:r>
            <a:endParaRPr lang="en-US" altLang="en-US" dirty="0">
              <a:cs typeface="Calibri"/>
            </a:endParaRPr>
          </a:p>
          <a:p>
            <a:pPr>
              <a:defRPr/>
            </a:pPr>
            <a:r>
              <a:rPr lang="en-US" altLang="en-US" dirty="0"/>
              <a:t>3 month history of left knee pain</a:t>
            </a:r>
          </a:p>
          <a:p>
            <a:pPr>
              <a:defRPr/>
            </a:pPr>
            <a:r>
              <a:rPr lang="en-US" altLang="en-US" dirty="0"/>
              <a:t>Limp at the end of the day</a:t>
            </a:r>
          </a:p>
          <a:p>
            <a:pPr>
              <a:defRPr/>
            </a:pPr>
            <a:r>
              <a:rPr lang="en-US" altLang="en-US" dirty="0" smtClean="0"/>
              <a:t>No </a:t>
            </a:r>
            <a:r>
              <a:rPr lang="en-US" altLang="en-US" dirty="0"/>
              <a:t>history of injury.</a:t>
            </a:r>
          </a:p>
          <a:p>
            <a:pPr>
              <a:defRPr/>
            </a:pPr>
            <a:r>
              <a:rPr lang="en-US" altLang="en-US" dirty="0"/>
              <a:t>No night pain,  no fever.</a:t>
            </a:r>
            <a:endParaRPr lang="en-US" altLang="en-US" dirty="0">
              <a:cs typeface="Calibri"/>
            </a:endParaRPr>
          </a:p>
          <a:p>
            <a:pPr>
              <a:defRPr/>
            </a:pPr>
            <a:r>
              <a:rPr lang="en-US" altLang="en-US" dirty="0"/>
              <a:t>Exam – limp, able to run, jump, no tenderness about the knee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1">
            <a:extLst>
              <a:ext uri="{FF2B5EF4-FFF2-40B4-BE49-F238E27FC236}">
                <a16:creationId xmlns:a16="http://schemas.microsoft.com/office/drawing/2014/main" id="{D9D25B4A-191E-88C3-D955-B22C60F85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49400"/>
          </a:xfrm>
        </p:spPr>
        <p:txBody>
          <a:bodyPr rIns="132080"/>
          <a:lstStyle/>
          <a:p>
            <a:pPr eaLnBrk="1" hangingPunct="1"/>
            <a:r>
              <a:rPr lang="en-US" altLang="en-US"/>
              <a:t>Operative Treatments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51BE2C07-C80D-032C-8354-23386F966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5257800" cy="5181600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sz="3600" dirty="0" smtClean="0"/>
              <a:t>Open </a:t>
            </a:r>
            <a:r>
              <a:rPr lang="en-US" sz="3600" dirty="0"/>
              <a:t>Reduction</a:t>
            </a:r>
          </a:p>
          <a:p>
            <a:pPr eaLnBrk="1" hangingPunct="1">
              <a:defRPr/>
            </a:pPr>
            <a:r>
              <a:rPr lang="en-US" sz="3600" dirty="0" smtClean="0"/>
              <a:t>Pelvic </a:t>
            </a:r>
            <a:r>
              <a:rPr lang="en-US" sz="3600" dirty="0" err="1"/>
              <a:t>Osteotomy</a:t>
            </a:r>
            <a:endParaRPr lang="en-US" sz="3600" dirty="0"/>
          </a:p>
          <a:p>
            <a:pPr eaLnBrk="1" hangingPunct="1">
              <a:defRPr/>
            </a:pPr>
            <a:r>
              <a:rPr lang="en-US" sz="3600" dirty="0"/>
              <a:t>Femoral </a:t>
            </a:r>
            <a:r>
              <a:rPr lang="en-US" sz="3600" dirty="0" err="1"/>
              <a:t>Osteotomy</a:t>
            </a:r>
            <a:endParaRPr lang="en-US" sz="3600" dirty="0"/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FB916B7C-4061-E821-D652-04EA893F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16B5800-9B01-4224-A442-2CD8C34CAD2D}" type="slidenum">
              <a:rPr lang="en-US" altLang="en-US" sz="1400">
                <a:latin typeface="Times" panose="02020603050405020304" pitchFamily="18" charset="0"/>
                <a:ea typeface="ヒラギノ明朝 ProN W3" charset="0"/>
                <a:cs typeface="Times" panose="02020603050405020304" pitchFamily="18" charset="0"/>
                <a:sym typeface="Times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>
              <a:latin typeface="Times" panose="02020603050405020304" pitchFamily="18" charset="0"/>
              <a:ea typeface="ヒラギノ明朝 ProN W3" charset="0"/>
              <a:cs typeface="Times" panose="02020603050405020304" pitchFamily="18" charset="0"/>
              <a:sym typeface="Times" panose="02020603050405020304" pitchFamily="18" charset="0"/>
            </a:endParaRPr>
          </a:p>
        </p:txBody>
      </p:sp>
      <p:pic>
        <p:nvPicPr>
          <p:cNvPr id="56325" name="Picture 3">
            <a:extLst>
              <a:ext uri="{FF2B5EF4-FFF2-40B4-BE49-F238E27FC236}">
                <a16:creationId xmlns:a16="http://schemas.microsoft.com/office/drawing/2014/main" id="{BD42D65D-0E86-0629-3855-2529FCC3B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"/>
            <a:ext cx="2362200" cy="379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2769DEAF-AF61-BA75-E001-9F9471621B49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10000"/>
            <a:ext cx="7283450" cy="2667000"/>
            <a:chOff x="793750" y="3962400"/>
            <a:chExt cx="5851525" cy="2133600"/>
          </a:xfrm>
        </p:grpSpPr>
        <p:pic>
          <p:nvPicPr>
            <p:cNvPr id="7" name="Picture 4" descr="illustration3">
              <a:extLst>
                <a:ext uri="{FF2B5EF4-FFF2-40B4-BE49-F238E27FC236}">
                  <a16:creationId xmlns:a16="http://schemas.microsoft.com/office/drawing/2014/main" id="{00C3B182-148A-7F92-BD02-3D30C28E6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50" y="3962400"/>
              <a:ext cx="1949450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illustration4">
              <a:extLst>
                <a:ext uri="{FF2B5EF4-FFF2-40B4-BE49-F238E27FC236}">
                  <a16:creationId xmlns:a16="http://schemas.microsoft.com/office/drawing/2014/main" id="{FA445BF1-AA92-5329-9586-C51DAF827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188" y="4038600"/>
              <a:ext cx="1878012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illustration7">
              <a:extLst>
                <a:ext uri="{FF2B5EF4-FFF2-40B4-BE49-F238E27FC236}">
                  <a16:creationId xmlns:a16="http://schemas.microsoft.com/office/drawing/2014/main" id="{C11DFD58-3610-1277-BA32-7553094042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962400"/>
              <a:ext cx="199707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5220ACBE-2515-A78E-9406-1ACC6099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4300"/>
          <a:stretch>
            <a:fillRect/>
          </a:stretch>
        </p:blipFill>
        <p:spPr bwMode="auto">
          <a:xfrm>
            <a:off x="800100" y="1371600"/>
            <a:ext cx="75438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05BE-908D-DFB7-73CE-EED37175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1F8B1-F309-8792-85B6-5E8C8E471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 algn="ctr">
              <a:buNone/>
            </a:pPr>
            <a:r>
              <a:rPr lang="en-US" sz="6000" b="1">
                <a:cs typeface="Calibri"/>
              </a:rPr>
              <a:t>Summary </a:t>
            </a:r>
          </a:p>
          <a:p>
            <a:pPr marL="0" indent="0" algn="ctr">
              <a:buNone/>
            </a:pPr>
            <a:endParaRPr lang="en-US" sz="6000" b="1">
              <a:cs typeface="Calibri"/>
            </a:endParaRPr>
          </a:p>
          <a:p>
            <a:pPr marL="0" indent="0" algn="ctr">
              <a:buNone/>
            </a:pPr>
            <a:r>
              <a:rPr lang="en-US" sz="6000" b="1">
                <a:cs typeface="Calibri"/>
              </a:rPr>
              <a:t>Questions ???</a:t>
            </a:r>
          </a:p>
        </p:txBody>
      </p:sp>
    </p:spTree>
    <p:extLst>
      <p:ext uri="{BB962C8B-B14F-4D97-AF65-F5344CB8AC3E}">
        <p14:creationId xmlns:p14="http://schemas.microsoft.com/office/powerpoint/2010/main" val="4133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0780B8DC-2615-733F-5EB2-A7D63E1D4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8639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>
            <a:extLst>
              <a:ext uri="{FF2B5EF4-FFF2-40B4-BE49-F238E27FC236}">
                <a16:creationId xmlns:a16="http://schemas.microsoft.com/office/drawing/2014/main" id="{EC36F1F2-EBC9-E845-B6AF-EA3449097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28194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173F4CE-910B-2560-D471-B992F2A2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1818C55-2D58-8425-39F1-BEB4ED3A0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4CAC0A82-5CC9-5544-0BEF-F17FD542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36607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8ECF43CE-2F97-B89F-02D5-5CF201A30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44328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E3792AC-A0B4-3114-8551-445DEE240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Comic Sans MS"/>
              </a:rPr>
              <a:t>Six Weeks Later – </a:t>
            </a:r>
            <a:r>
              <a:rPr lang="en-US" altLang="en-US" dirty="0">
                <a:latin typeface="Comic Sans MS" panose="030F0702030302020204" pitchFamily="66" charset="0"/>
              </a:rPr>
              <a:t/>
            </a:r>
            <a:br>
              <a:rPr lang="en-US" altLang="en-US" dirty="0">
                <a:latin typeface="Comic Sans MS" panose="030F0702030302020204" pitchFamily="66" charset="0"/>
              </a:rPr>
            </a:br>
            <a:r>
              <a:rPr lang="en-US" altLang="en-US" dirty="0">
                <a:latin typeface="Comic Sans MS"/>
              </a:rPr>
              <a:t>Referred to Orthopedics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9220" name="Picture 8">
            <a:extLst>
              <a:ext uri="{FF2B5EF4-FFF2-40B4-BE49-F238E27FC236}">
                <a16:creationId xmlns:a16="http://schemas.microsoft.com/office/drawing/2014/main" id="{0C56D0F1-7A69-D6DD-A481-CA76D1A0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5181600" cy="38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9">
            <a:extLst>
              <a:ext uri="{FF2B5EF4-FFF2-40B4-BE49-F238E27FC236}">
                <a16:creationId xmlns:a16="http://schemas.microsoft.com/office/drawing/2014/main" id="{1645A841-23E3-C756-A1EF-BCB8C265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1718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C7FE-D329-37A9-2FDD-E32CDF37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Slipped Capital Femoral Epiphysis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7E26-9598-CAF8-CB2E-5C6F3DBF2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Slipped Capital Femoral Epiphysis, is a common condition of the proximal femoral physis that leads to slippage of the metaphysis relative to the epiphysis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SH 1</a:t>
            </a: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3020C902-A68F-9186-2BE3-CFE730806C06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>
            <a:fillRect/>
          </a:stretch>
        </p:blipFill>
        <p:spPr bwMode="auto">
          <a:xfrm>
            <a:off x="4267200" y="4572000"/>
            <a:ext cx="4876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2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4049</TotalTime>
  <Words>892</Words>
  <Application>Microsoft Office PowerPoint</Application>
  <PresentationFormat>On-screen Show (4:3)</PresentationFormat>
  <Paragraphs>175</Paragraphs>
  <Slides>52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Arial</vt:lpstr>
      <vt:lpstr>Calibri</vt:lpstr>
      <vt:lpstr>Calibri Light</vt:lpstr>
      <vt:lpstr>Comic Sans MS</vt:lpstr>
      <vt:lpstr>Helvetica</vt:lpstr>
      <vt:lpstr>Symbol</vt:lpstr>
      <vt:lpstr>Times</vt:lpstr>
      <vt:lpstr>Times New Roman</vt:lpstr>
      <vt:lpstr>ヒラギノ明朝 ProN W3</vt:lpstr>
      <vt:lpstr>Office Theme</vt:lpstr>
      <vt:lpstr>Office Theme</vt:lpstr>
      <vt:lpstr>Bitmap Image</vt:lpstr>
      <vt:lpstr>Pediatric Hip Disorders</vt:lpstr>
      <vt:lpstr>Objectives</vt:lpstr>
      <vt:lpstr>PowerPoint Presentation</vt:lpstr>
      <vt:lpstr>PowerPoint Presentation</vt:lpstr>
      <vt:lpstr>Slipped Capital Femoral Epiphysis</vt:lpstr>
      <vt:lpstr>PowerPoint Presentation</vt:lpstr>
      <vt:lpstr>PowerPoint Presentation</vt:lpstr>
      <vt:lpstr>Six Weeks Later –  Referred to Orthopedics</vt:lpstr>
      <vt:lpstr>Slipped Capital Femoral Epiphysis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External Rotation of Hip</vt:lpstr>
      <vt:lpstr>PowerPoint Presentation</vt:lpstr>
      <vt:lpstr>PowerPoint Presentation</vt:lpstr>
      <vt:lpstr>PowerPoint Presentation</vt:lpstr>
      <vt:lpstr>PowerPoint Presentation</vt:lpstr>
      <vt:lpstr>12 years male with right knee pain</vt:lpstr>
      <vt:lpstr>PowerPoint Presentation</vt:lpstr>
      <vt:lpstr>11 yo M, acute unstable SCFE</vt:lpstr>
      <vt:lpstr>SCFE: Key Points</vt:lpstr>
      <vt:lpstr>Legg-Calve-Perthes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irritable hip – Transient synovitis </vt:lpstr>
      <vt:lpstr>Transient (Toxic) Synovitis</vt:lpstr>
      <vt:lpstr>Developmental Dysplasia of the Hip (DDH)</vt:lpstr>
      <vt:lpstr>Risk Factors</vt:lpstr>
      <vt:lpstr>PowerPoint Presentation</vt:lpstr>
      <vt:lpstr>Diagnosis</vt:lpstr>
      <vt:lpstr>Physical Exam</vt:lpstr>
      <vt:lpstr>PowerPoint Presentation</vt:lpstr>
      <vt:lpstr>Other signs</vt:lpstr>
      <vt:lpstr>Asymmetric skin folds</vt:lpstr>
      <vt:lpstr>Ultrasound</vt:lpstr>
      <vt:lpstr>X-ray</vt:lpstr>
      <vt:lpstr>Acetabular index</vt:lpstr>
      <vt:lpstr>PowerPoint Presentation</vt:lpstr>
      <vt:lpstr>PowerPoint Presentation</vt:lpstr>
      <vt:lpstr>Management</vt:lpstr>
      <vt:lpstr>PowerPoint Presentation</vt:lpstr>
      <vt:lpstr>Treatment</vt:lpstr>
      <vt:lpstr>Hip spica</vt:lpstr>
      <vt:lpstr>Operative Treatments </vt:lpstr>
      <vt:lpstr>PowerPoint Presentation</vt:lpstr>
      <vt:lpstr>PowerPoint Presentation</vt:lpstr>
    </vt:vector>
  </TitlesOfParts>
  <Company>Magna Hospitality Group, L.C.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Vaio LS</dc:creator>
  <cp:lastModifiedBy>belal al-zubi</cp:lastModifiedBy>
  <cp:revision>301</cp:revision>
  <dcterms:created xsi:type="dcterms:W3CDTF">2008-01-21T13:01:18Z</dcterms:created>
  <dcterms:modified xsi:type="dcterms:W3CDTF">2022-07-26T16:34:38Z</dcterms:modified>
</cp:coreProperties>
</file>