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9" r:id="rId3"/>
    <p:sldId id="257" r:id="rId4"/>
    <p:sldId id="274" r:id="rId5"/>
    <p:sldId id="260" r:id="rId6"/>
    <p:sldId id="271" r:id="rId7"/>
    <p:sldId id="258" r:id="rId8"/>
    <p:sldId id="268" r:id="rId9"/>
    <p:sldId id="261" r:id="rId10"/>
    <p:sldId id="262" r:id="rId11"/>
    <p:sldId id="265" r:id="rId12"/>
    <p:sldId id="264" r:id="rId13"/>
    <p:sldId id="270" r:id="rId14"/>
    <p:sldId id="263" r:id="rId15"/>
    <p:sldId id="266" r:id="rId16"/>
    <p:sldId id="273" r:id="rId17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A49E884-B52B-4074-B61F-5A2E4B6852F0}" type="datetimeFigureOut">
              <a:rPr lang="ar-JO" smtClean="0"/>
              <a:t>10/03/1444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8F416D6-7237-47E0-A74A-41C3DDFABD5B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7272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46C2-F07B-4814-8C70-38180F499291}" type="datetimeFigureOut">
              <a:rPr lang="ar-JO" smtClean="0"/>
              <a:t>10/03/1444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49F462E-4227-4331-ADD6-CEE6F995CB8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5896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46C2-F07B-4814-8C70-38180F499291}" type="datetimeFigureOut">
              <a:rPr lang="ar-JO" smtClean="0"/>
              <a:t>10/03/1444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9F462E-4227-4331-ADD6-CEE6F995CB8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8760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46C2-F07B-4814-8C70-38180F499291}" type="datetimeFigureOut">
              <a:rPr lang="ar-JO" smtClean="0"/>
              <a:t>10/03/1444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9F462E-4227-4331-ADD6-CEE6F995CB86}" type="slidenum">
              <a:rPr lang="ar-JO" smtClean="0"/>
              <a:t>‹#›</a:t>
            </a:fld>
            <a:endParaRPr lang="ar-JO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87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46C2-F07B-4814-8C70-38180F499291}" type="datetimeFigureOut">
              <a:rPr lang="ar-JO" smtClean="0"/>
              <a:t>10/03/1444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9F462E-4227-4331-ADD6-CEE6F995CB8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37969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46C2-F07B-4814-8C70-38180F499291}" type="datetimeFigureOut">
              <a:rPr lang="ar-JO" smtClean="0"/>
              <a:t>10/03/1444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9F462E-4227-4331-ADD6-CEE6F995CB86}" type="slidenum">
              <a:rPr lang="ar-JO" smtClean="0"/>
              <a:t>‹#›</a:t>
            </a:fld>
            <a:endParaRPr lang="ar-JO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3767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46C2-F07B-4814-8C70-38180F499291}" type="datetimeFigureOut">
              <a:rPr lang="ar-JO" smtClean="0"/>
              <a:t>10/03/1444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9F462E-4227-4331-ADD6-CEE6F995CB8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409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46C2-F07B-4814-8C70-38180F499291}" type="datetimeFigureOut">
              <a:rPr lang="ar-JO" smtClean="0"/>
              <a:t>10/03/1444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462E-4227-4331-ADD6-CEE6F995CB8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91182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46C2-F07B-4814-8C70-38180F499291}" type="datetimeFigureOut">
              <a:rPr lang="ar-JO" smtClean="0"/>
              <a:t>10/03/1444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462E-4227-4331-ADD6-CEE6F995CB8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30132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46C2-F07B-4814-8C70-38180F499291}" type="datetimeFigureOut">
              <a:rPr lang="ar-JO" smtClean="0"/>
              <a:t>10/03/1444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462E-4227-4331-ADD6-CEE6F995CB8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20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46C2-F07B-4814-8C70-38180F499291}" type="datetimeFigureOut">
              <a:rPr lang="ar-JO" smtClean="0"/>
              <a:t>10/03/1444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462E-4227-4331-ADD6-CEE6F995CB8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7853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46C2-F07B-4814-8C70-38180F499291}" type="datetimeFigureOut">
              <a:rPr lang="ar-JO" smtClean="0"/>
              <a:t>10/03/1444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9F462E-4227-4331-ADD6-CEE6F995CB8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5556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46C2-F07B-4814-8C70-38180F499291}" type="datetimeFigureOut">
              <a:rPr lang="ar-JO" smtClean="0"/>
              <a:t>10/03/1444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9F462E-4227-4331-ADD6-CEE6F995CB8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5032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46C2-F07B-4814-8C70-38180F499291}" type="datetimeFigureOut">
              <a:rPr lang="ar-JO" smtClean="0"/>
              <a:t>10/03/1444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9F462E-4227-4331-ADD6-CEE6F995CB8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6052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46C2-F07B-4814-8C70-38180F499291}" type="datetimeFigureOut">
              <a:rPr lang="ar-JO" smtClean="0"/>
              <a:t>10/03/1444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462E-4227-4331-ADD6-CEE6F995CB8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7138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46C2-F07B-4814-8C70-38180F499291}" type="datetimeFigureOut">
              <a:rPr lang="ar-JO" smtClean="0"/>
              <a:t>10/03/1444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462E-4227-4331-ADD6-CEE6F995CB8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3130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46C2-F07B-4814-8C70-38180F499291}" type="datetimeFigureOut">
              <a:rPr lang="ar-JO" smtClean="0"/>
              <a:t>10/03/1444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462E-4227-4331-ADD6-CEE6F995CB8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9490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46C2-F07B-4814-8C70-38180F499291}" type="datetimeFigureOut">
              <a:rPr lang="ar-JO" smtClean="0"/>
              <a:t>10/03/1444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9F462E-4227-4331-ADD6-CEE6F995CB8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8318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546C2-F07B-4814-8C70-38180F499291}" type="datetimeFigureOut">
              <a:rPr lang="ar-JO" smtClean="0"/>
              <a:t>10/03/1444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49F462E-4227-4331-ADD6-CEE6F995CB86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9070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1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1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160D-CF70-400C-0722-F122E497F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576" y="790575"/>
            <a:ext cx="10963274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Algerian" panose="04020705040A02060702" pitchFamily="82" charset="0"/>
              </a:rPr>
              <a:t>DISSEMINATED INTRAVASCULAR COAGULPATHY</a:t>
            </a:r>
            <a:endParaRPr lang="ar-JO" sz="6000" dirty="0">
              <a:solidFill>
                <a:srgbClr val="FFFFFF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88992E-CB1F-0987-6721-2EBC690D4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8889" y="4122471"/>
            <a:ext cx="8915399" cy="112628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Mona  </a:t>
            </a:r>
            <a:r>
              <a:rPr lang="en-US" dirty="0" err="1">
                <a:solidFill>
                  <a:srgbClr val="FFFFFF"/>
                </a:solidFill>
              </a:rPr>
              <a:t>Aloutani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Hadeel Abu-</a:t>
            </a:r>
            <a:r>
              <a:rPr lang="en-US" dirty="0" err="1">
                <a:solidFill>
                  <a:srgbClr val="FFFFFF"/>
                </a:solidFill>
              </a:rPr>
              <a:t>Khshait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ar-SA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Roqea</a:t>
            </a:r>
            <a:r>
              <a:rPr lang="en-US" dirty="0">
                <a:solidFill>
                  <a:srgbClr val="FFFFFF"/>
                </a:solidFill>
              </a:rPr>
              <a:t> Al-</a:t>
            </a:r>
            <a:r>
              <a:rPr lang="en-US" dirty="0" err="1">
                <a:solidFill>
                  <a:srgbClr val="FFFFFF"/>
                </a:solidFill>
              </a:rPr>
              <a:t>khamaiseh</a:t>
            </a:r>
            <a:endParaRPr lang="ar-J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8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E6F1-DA1C-E392-00DB-DB5C56A1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95535"/>
            <a:ext cx="8911687" cy="1280890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CLINICAL TYPES </a:t>
            </a:r>
            <a:endParaRPr lang="ar-JO" dirty="0">
              <a:latin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0CBBDB-C68E-61F5-CDC3-A9F839C329E2}"/>
              </a:ext>
            </a:extLst>
          </p:cNvPr>
          <p:cNvSpPr txBox="1"/>
          <p:nvPr/>
        </p:nvSpPr>
        <p:spPr>
          <a:xfrm>
            <a:off x="1749799" y="1720840"/>
            <a:ext cx="71975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dirty="0">
                <a:solidFill>
                  <a:srgbClr val="FF0000"/>
                </a:solidFill>
              </a:rPr>
            </a:br>
            <a:br>
              <a:rPr lang="en-US" dirty="0"/>
            </a:br>
            <a:r>
              <a:rPr lang="en-US" dirty="0"/>
              <a:t>I. </a:t>
            </a:r>
            <a:r>
              <a:rPr lang="en-US" dirty="0">
                <a:solidFill>
                  <a:srgbClr val="002060"/>
                </a:solidFill>
              </a:rPr>
              <a:t>Acute ( uncompensated ) DIC :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/>
            </a:br>
            <a:r>
              <a:rPr lang="en-US" dirty="0"/>
              <a:t>* Rapid and extensive activation of coagulation &amp; fibrinolysis with depletion of coagulant factors . </a:t>
            </a:r>
            <a:br>
              <a:rPr lang="en-US" dirty="0"/>
            </a:br>
            <a:r>
              <a:rPr lang="en-US" dirty="0"/>
              <a:t>* Bleeding more than thrombosis 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II </a:t>
            </a:r>
            <a:r>
              <a:rPr lang="en-US" dirty="0">
                <a:solidFill>
                  <a:srgbClr val="002060"/>
                </a:solidFill>
              </a:rPr>
              <a:t>. Chronic ( compensated ) DIC :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/>
              <a:t>* Slow consumption of coagulation factors . </a:t>
            </a:r>
            <a:br>
              <a:rPr lang="en-US" dirty="0"/>
            </a:br>
            <a:r>
              <a:rPr lang="en-US" dirty="0"/>
              <a:t>* Thrombosis is more than bleeding 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76155264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2BF51-7E85-E058-85FA-C15D4AAD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66960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HISTORY </a:t>
            </a:r>
            <a:endParaRPr lang="ar-JO" dirty="0">
              <a:latin typeface="Aharoni" panose="02010803020104030203" pitchFamily="2" charset="-79"/>
            </a:endParaRPr>
          </a:p>
        </p:txBody>
      </p:sp>
      <p:sp>
        <p:nvSpPr>
          <p:cNvPr id="131" name="Google Shape;131;p8"/>
          <p:cNvSpPr txBox="1">
            <a:spLocks noGrp="1"/>
          </p:cNvSpPr>
          <p:nvPr>
            <p:ph idx="1"/>
          </p:nvPr>
        </p:nvSpPr>
        <p:spPr>
          <a:xfrm>
            <a:off x="295276" y="1232529"/>
            <a:ext cx="11896724" cy="377762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875" tIns="60925" rIns="121875" bIns="60925" rtlCol="0" anchor="t" anchorCtr="0">
            <a:noAutofit/>
          </a:bodyPr>
          <a:lstStyle/>
          <a:p>
            <a:pPr marL="0" indent="0" algn="l" rtl="0">
              <a:lnSpc>
                <a:spcPct val="90000"/>
              </a:lnSpc>
              <a:spcBef>
                <a:spcPts val="0"/>
              </a:spcBef>
              <a:buSzPct val="90000"/>
              <a:buNone/>
            </a:pPr>
            <a:r>
              <a:rPr lang="en-US" dirty="0">
                <a:solidFill>
                  <a:schemeClr val="tx1"/>
                </a:solidFill>
                <a:sym typeface="Times New Roman"/>
              </a:rPr>
              <a:t>A recent history of severe infections or trauma , hepatic failure , obstetric complications, and malignancy and history of deep vein or arterial thrombosis may also be suggestive of DIC.</a:t>
            </a:r>
            <a:br>
              <a:rPr lang="en-US" dirty="0">
                <a:solidFill>
                  <a:schemeClr val="tx1"/>
                </a:solidFill>
                <a:sym typeface="Times New Roman"/>
              </a:rPr>
            </a:br>
            <a:br>
              <a:rPr lang="en-US" dirty="0">
                <a:solidFill>
                  <a:schemeClr val="tx1"/>
                </a:solidFill>
                <a:sym typeface="Times New Roman"/>
              </a:rPr>
            </a:br>
            <a:r>
              <a:rPr lang="en-US" dirty="0">
                <a:solidFill>
                  <a:srgbClr val="FF0000"/>
                </a:solidFill>
                <a:sym typeface="Times New Roman"/>
              </a:rPr>
              <a:t>*The symptoms of (DIC) are often those of the underlying condition.</a:t>
            </a:r>
            <a:endParaRPr dirty="0">
              <a:solidFill>
                <a:srgbClr val="FF0000"/>
              </a:solidFill>
            </a:endParaRPr>
          </a:p>
          <a:p>
            <a:pPr marL="274320" indent="-274320" algn="l" rtl="0">
              <a:lnSpc>
                <a:spcPct val="90000"/>
              </a:lnSpc>
              <a:spcBef>
                <a:spcPts val="1600"/>
              </a:spcBef>
              <a:buSzPct val="90000"/>
              <a:buChar char="•"/>
            </a:pPr>
            <a:r>
              <a:rPr lang="en-US" dirty="0">
                <a:solidFill>
                  <a:schemeClr val="tx1"/>
                </a:solidFill>
                <a:sym typeface="Times New Roman"/>
              </a:rPr>
              <a:t>Bleeding tendency (more common on acute case) :</a:t>
            </a:r>
            <a:endParaRPr dirty="0">
              <a:solidFill>
                <a:schemeClr val="tx1"/>
              </a:solidFill>
            </a:endParaRPr>
          </a:p>
          <a:p>
            <a:pPr marL="274320" indent="-274320" algn="l" rtl="0">
              <a:lnSpc>
                <a:spcPct val="90000"/>
              </a:lnSpc>
              <a:spcBef>
                <a:spcPts val="1600"/>
              </a:spcBef>
              <a:buSzPct val="90000"/>
              <a:buChar char="•"/>
            </a:pPr>
            <a:r>
              <a:rPr lang="en-US" dirty="0">
                <a:solidFill>
                  <a:schemeClr val="tx1"/>
                </a:solidFill>
                <a:sym typeface="Times New Roman"/>
              </a:rPr>
              <a:t>Superficial bleeding (ecchymoses/ petechiae/purpura)</a:t>
            </a:r>
            <a:endParaRPr dirty="0">
              <a:solidFill>
                <a:schemeClr val="tx1"/>
              </a:solidFill>
            </a:endParaRPr>
          </a:p>
          <a:p>
            <a:pPr marL="274320" indent="-274320" algn="l" rtl="0">
              <a:lnSpc>
                <a:spcPct val="90000"/>
              </a:lnSpc>
              <a:spcBef>
                <a:spcPts val="1600"/>
              </a:spcBef>
              <a:buSzPct val="90000"/>
              <a:buChar char="•"/>
            </a:pPr>
            <a:r>
              <a:rPr lang="en-US" dirty="0">
                <a:solidFill>
                  <a:schemeClr val="tx1"/>
                </a:solidFill>
                <a:sym typeface="Times New Roman"/>
              </a:rPr>
              <a:t> bleeding from multiple sites including gingiva/GI tract (Hematemesis /Hematochezia) /urinary tract .</a:t>
            </a:r>
            <a:endParaRPr dirty="0">
              <a:solidFill>
                <a:schemeClr val="tx1"/>
              </a:solidFill>
            </a:endParaRPr>
          </a:p>
          <a:p>
            <a:pPr marL="274320" indent="-274320" algn="l" rtl="0">
              <a:lnSpc>
                <a:spcPct val="90000"/>
              </a:lnSpc>
              <a:spcBef>
                <a:spcPts val="1600"/>
              </a:spcBef>
              <a:buSzPct val="90000"/>
              <a:buChar char="•"/>
            </a:pPr>
            <a:r>
              <a:rPr lang="en-US" dirty="0">
                <a:solidFill>
                  <a:schemeClr val="tx1"/>
                </a:solidFill>
                <a:sym typeface="Times New Roman"/>
              </a:rPr>
              <a:t>Oozing from areas of trauma or procedures / incision .</a:t>
            </a:r>
            <a:endParaRPr dirty="0">
              <a:solidFill>
                <a:schemeClr val="tx1"/>
              </a:solidFill>
            </a:endParaRPr>
          </a:p>
          <a:p>
            <a:pPr marL="274320" indent="-274320" algn="l" rtl="0">
              <a:lnSpc>
                <a:spcPct val="90000"/>
              </a:lnSpc>
              <a:spcBef>
                <a:spcPts val="1600"/>
              </a:spcBef>
              <a:buSzPct val="90000"/>
              <a:buChar char="•"/>
            </a:pPr>
            <a:r>
              <a:rPr lang="en-US" dirty="0">
                <a:solidFill>
                  <a:schemeClr val="tx1"/>
                </a:solidFill>
                <a:sym typeface="Times New Roman"/>
              </a:rPr>
              <a:t>Thrombosis (more often in chronic cases): end organ infarction may develop  especially in CNS and kidney .</a:t>
            </a:r>
            <a:endParaRPr dirty="0">
              <a:solidFill>
                <a:schemeClr val="tx1"/>
              </a:solidFill>
            </a:endParaRPr>
          </a:p>
          <a:p>
            <a:pPr marL="274320" indent="-274320" algn="l" rtl="0">
              <a:lnSpc>
                <a:spcPct val="90000"/>
              </a:lnSpc>
              <a:spcBef>
                <a:spcPts val="1600"/>
              </a:spcBef>
              <a:buSzPct val="90000"/>
              <a:buChar char="•"/>
            </a:pPr>
            <a:r>
              <a:rPr lang="en-US" dirty="0">
                <a:solidFill>
                  <a:schemeClr val="tx1"/>
                </a:solidFill>
                <a:sym typeface="Times New Roman"/>
              </a:rPr>
              <a:t> Symptoms of hematuria, oliguria, and anuria may be seen if there is renal failure from DIC .</a:t>
            </a:r>
            <a:endParaRPr dirty="0">
              <a:solidFill>
                <a:schemeClr val="tx1"/>
              </a:solidFill>
            </a:endParaRPr>
          </a:p>
          <a:p>
            <a:pPr marL="274320" indent="-274320" algn="l" rtl="0">
              <a:lnSpc>
                <a:spcPct val="90000"/>
              </a:lnSpc>
              <a:spcBef>
                <a:spcPts val="1600"/>
              </a:spcBef>
              <a:buSzPct val="90000"/>
              <a:buChar char="•"/>
            </a:pPr>
            <a:r>
              <a:rPr lang="en-US" dirty="0">
                <a:solidFill>
                  <a:schemeClr val="tx1"/>
                </a:solidFill>
                <a:sym typeface="Times New Roman"/>
              </a:rPr>
              <a:t>dyspnea and hemoptysis if pulmonary hemorrhage or pulmonary embolism is occurring. </a:t>
            </a:r>
            <a:endParaRPr dirty="0">
              <a:solidFill>
                <a:schemeClr val="tx1"/>
              </a:solidFill>
            </a:endParaRPr>
          </a:p>
          <a:p>
            <a:pPr marL="274320" indent="-274320" algn="l" rtl="0">
              <a:lnSpc>
                <a:spcPct val="90000"/>
              </a:lnSpc>
              <a:spcBef>
                <a:spcPts val="1600"/>
              </a:spcBef>
              <a:buSzPct val="90000"/>
              <a:buChar char="•"/>
            </a:pPr>
            <a:r>
              <a:rPr lang="en-US" dirty="0">
                <a:solidFill>
                  <a:schemeClr val="tx1"/>
                </a:solidFill>
                <a:sym typeface="Times New Roman"/>
              </a:rPr>
              <a:t>A patient could also experience chest pain if arterial occlusion of a coronary artery develops .</a:t>
            </a:r>
            <a:endParaRPr dirty="0">
              <a:solidFill>
                <a:schemeClr val="tx1"/>
              </a:solidFill>
            </a:endParaRPr>
          </a:p>
          <a:p>
            <a:pPr marL="274320" indent="-274320" algn="l" rtl="0">
              <a:lnSpc>
                <a:spcPct val="90000"/>
              </a:lnSpc>
              <a:spcBef>
                <a:spcPts val="1600"/>
              </a:spcBef>
              <a:buSzPct val="90000"/>
              <a:buChar char="•"/>
            </a:pPr>
            <a:r>
              <a:rPr lang="en-US" dirty="0">
                <a:solidFill>
                  <a:schemeClr val="tx1"/>
                </a:solidFill>
              </a:rPr>
              <a:t>Menorrhagia (heavy menstrual bleeding) . </a:t>
            </a:r>
            <a:endParaRPr dirty="0">
              <a:solidFill>
                <a:schemeClr val="tx1"/>
              </a:solidFill>
              <a:sym typeface="Times New Roman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/>
          <p:nvPr/>
        </p:nvSpPr>
        <p:spPr>
          <a:xfrm>
            <a:off x="1334530" y="4495801"/>
            <a:ext cx="762870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177800"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2800" dirty="0">
                <a:latin typeface="Cambria"/>
                <a:ea typeface="Cambria"/>
                <a:cs typeface="Cambria"/>
                <a:sym typeface="Cambria"/>
              </a:rPr>
              <a:t>Nonspecific altered consciousness </a:t>
            </a:r>
            <a:endParaRPr dirty="0"/>
          </a:p>
          <a:p>
            <a:pPr indent="-177800"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>
                <a:latin typeface="Cambria"/>
                <a:ea typeface="Cambria"/>
                <a:cs typeface="Cambria"/>
                <a:sym typeface="Cambria"/>
              </a:rPr>
              <a:t>. neurologic deficits</a:t>
            </a:r>
            <a:endParaRPr dirty="0"/>
          </a:p>
        </p:txBody>
      </p:sp>
      <p:sp>
        <p:nvSpPr>
          <p:cNvPr id="138" name="Google Shape;138;p9"/>
          <p:cNvSpPr txBox="1"/>
          <p:nvPr/>
        </p:nvSpPr>
        <p:spPr>
          <a:xfrm>
            <a:off x="1334531" y="3505201"/>
            <a:ext cx="651248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177800"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2800" dirty="0">
                <a:latin typeface="Cambria"/>
                <a:ea typeface="Cambria"/>
                <a:cs typeface="Cambria"/>
                <a:sym typeface="Cambria"/>
              </a:rPr>
              <a:t>Hypotension                                   </a:t>
            </a:r>
            <a:endParaRPr dirty="0"/>
          </a:p>
          <a:p>
            <a:pPr indent="-177800"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>
                <a:latin typeface="Cambria"/>
                <a:ea typeface="Cambria"/>
                <a:cs typeface="Cambria"/>
                <a:sym typeface="Cambria"/>
              </a:rPr>
              <a:t>. Tachycardia</a:t>
            </a:r>
            <a:endParaRPr dirty="0"/>
          </a:p>
        </p:txBody>
      </p:sp>
      <p:sp>
        <p:nvSpPr>
          <p:cNvPr id="139" name="Google Shape;139;p9"/>
          <p:cNvSpPr txBox="1"/>
          <p:nvPr/>
        </p:nvSpPr>
        <p:spPr>
          <a:xfrm>
            <a:off x="1371601" y="5562600"/>
            <a:ext cx="65593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177800"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2800" dirty="0">
                <a:latin typeface="Cambria"/>
                <a:ea typeface="Cambria"/>
                <a:cs typeface="Cambria"/>
                <a:sym typeface="Cambria"/>
              </a:rPr>
              <a:t>Dyspnea, cyanosis </a:t>
            </a:r>
            <a:endParaRPr sz="280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0" name="Google Shape;140;p9"/>
          <p:cNvSpPr txBox="1"/>
          <p:nvPr/>
        </p:nvSpPr>
        <p:spPr>
          <a:xfrm>
            <a:off x="1334531" y="2007514"/>
            <a:ext cx="816195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177800"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en-US" sz="2800" dirty="0">
                <a:latin typeface="Cambria"/>
                <a:ea typeface="Cambria"/>
                <a:cs typeface="Cambria"/>
                <a:sym typeface="Cambria"/>
              </a:rPr>
              <a:t>Petechiae/ purpura/ecchymosis</a:t>
            </a:r>
            <a:endParaRPr dirty="0"/>
          </a:p>
          <a:p>
            <a:pPr indent="-177800"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>
                <a:latin typeface="Cambria"/>
                <a:ea typeface="Cambria"/>
                <a:cs typeface="Cambria"/>
                <a:sym typeface="Cambria"/>
              </a:rPr>
              <a:t>. Jaundice (liver dysfunction or hemolysis)</a:t>
            </a:r>
            <a:endParaRPr dirty="0"/>
          </a:p>
          <a:p>
            <a:pPr indent="-177800">
              <a:buClr>
                <a:schemeClr val="lt1"/>
              </a:buClr>
              <a:buSzPts val="2800"/>
              <a:buFont typeface="Arial"/>
              <a:buChar char="•"/>
            </a:pPr>
            <a:r>
              <a:rPr lang="en-US" sz="2800" dirty="0">
                <a:latin typeface="Cambria"/>
                <a:ea typeface="Cambria"/>
                <a:cs typeface="Cambria"/>
                <a:sym typeface="Cambria"/>
              </a:rPr>
              <a:t>. Localized infarction and gangrene</a:t>
            </a:r>
            <a:endParaRPr dirty="0"/>
          </a:p>
        </p:txBody>
      </p:sp>
      <p:sp>
        <p:nvSpPr>
          <p:cNvPr id="141" name="Google Shape;141;p9"/>
          <p:cNvSpPr txBox="1"/>
          <p:nvPr/>
        </p:nvSpPr>
        <p:spPr>
          <a:xfrm>
            <a:off x="1371601" y="997061"/>
            <a:ext cx="980405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1" u="sng" dirty="0">
                <a:latin typeface="Times New Roman"/>
                <a:ea typeface="Times New Roman"/>
                <a:cs typeface="Times New Roman"/>
                <a:sym typeface="Times New Roman"/>
              </a:rPr>
              <a:t>Obvious bleeding, or frank hemorrhage in various areas of the body may be noted by inspection</a:t>
            </a: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142" name="Google Shape;142;p9"/>
          <p:cNvSpPr txBox="1"/>
          <p:nvPr/>
        </p:nvSpPr>
        <p:spPr>
          <a:xfrm>
            <a:off x="1752602" y="102395"/>
            <a:ext cx="82252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dirty="0">
                <a:latin typeface="Cambria"/>
                <a:ea typeface="Cambria"/>
                <a:cs typeface="Cambria"/>
                <a:sym typeface="Cambria"/>
              </a:rPr>
              <a:t>FINDINGS IN PHYSICAL EXAMINATION</a:t>
            </a:r>
            <a:endParaRPr sz="20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Picture 2" descr="نتيجة بحث الصور عن ‪disseminated intravasculAR Coagulation‬‏">
            <a:extLst>
              <a:ext uri="{FF2B5EF4-FFF2-40B4-BE49-F238E27FC236}">
                <a16:creationId xmlns:a16="http://schemas.microsoft.com/office/drawing/2014/main" id="{B87B72A9-4165-71B5-4C14-12E982148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713" y="4811733"/>
            <a:ext cx="3228761" cy="1860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F826CD1-014A-B7F4-EF64-7FAB70AAABFA}"/>
              </a:ext>
            </a:extLst>
          </p:cNvPr>
          <p:cNvSpPr/>
          <p:nvPr/>
        </p:nvSpPr>
        <p:spPr>
          <a:xfrm>
            <a:off x="7402286" y="4651338"/>
            <a:ext cx="145143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3074" name="Picture 2" descr="A profile of 23 indian patients with purpura fulminans: A retrospective,  descriptive study Ghosh SK, Bandyopadhyay D, Dutta A, Jane P E, Biswas SK -  Indian J Dermatol">
            <a:extLst>
              <a:ext uri="{FF2B5EF4-FFF2-40B4-BE49-F238E27FC236}">
                <a16:creationId xmlns:a16="http://schemas.microsoft.com/office/drawing/2014/main" id="{60EB158E-F0B5-67DC-DE06-C31F60A6B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713" y="2561440"/>
            <a:ext cx="3112392" cy="1540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/>
        </p:nvSpPr>
        <p:spPr>
          <a:xfrm>
            <a:off x="1511942" y="634392"/>
            <a:ext cx="9168116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4600"/>
            </a:pPr>
            <a:r>
              <a:rPr lang="en-US" sz="4600" dirty="0">
                <a:solidFill>
                  <a:srgbClr val="C00000"/>
                </a:solidFill>
                <a:latin typeface="Aharoni" panose="02010803020104030203" pitchFamily="2" charset="-79"/>
                <a:ea typeface="Browallia New"/>
                <a:cs typeface="Aharoni" panose="02010803020104030203" pitchFamily="2" charset="-79"/>
                <a:sym typeface="Browallia New"/>
              </a:rPr>
              <a:t>Complications: ( summary </a:t>
            </a:r>
            <a:r>
              <a:rPr lang="en-US" sz="4600" dirty="0">
                <a:solidFill>
                  <a:srgbClr val="C00000"/>
                </a:solidFill>
                <a:latin typeface="Browallia New"/>
                <a:ea typeface="Browallia New"/>
                <a:cs typeface="Browallia New"/>
                <a:sym typeface="Browallia New"/>
              </a:rPr>
              <a:t>) </a:t>
            </a:r>
            <a:endParaRPr dirty="0">
              <a:solidFill>
                <a:srgbClr val="C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0"/>
          <p:cNvSpPr txBox="1"/>
          <p:nvPr/>
        </p:nvSpPr>
        <p:spPr>
          <a:xfrm>
            <a:off x="1220471" y="1524001"/>
            <a:ext cx="10969943" cy="418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228600">
              <a:lnSpc>
                <a:spcPct val="90000"/>
              </a:lnSpc>
              <a:buClr>
                <a:srgbClr val="7A7A7A"/>
              </a:buClr>
              <a:buSzPts val="2800"/>
              <a:buFont typeface="Arial"/>
              <a:buChar char="•"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Acute kidney injury</a:t>
            </a:r>
            <a:endParaRPr sz="2800" dirty="0"/>
          </a:p>
          <a:p>
            <a:pPr marL="342900" indent="-228600">
              <a:lnSpc>
                <a:spcPct val="90000"/>
              </a:lnSpc>
              <a:spcBef>
                <a:spcPts val="560"/>
              </a:spcBef>
              <a:buClr>
                <a:srgbClr val="7A7A7A"/>
              </a:buClr>
              <a:buSzPts val="2800"/>
              <a:buFont typeface="Arial"/>
              <a:buChar char="•"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Microangiopathic hemolytic anemia</a:t>
            </a:r>
            <a:endParaRPr sz="2800" dirty="0"/>
          </a:p>
          <a:p>
            <a:pPr marL="342900" indent="-228600">
              <a:lnSpc>
                <a:spcPct val="90000"/>
              </a:lnSpc>
              <a:spcBef>
                <a:spcPts val="560"/>
              </a:spcBef>
              <a:buClr>
                <a:srgbClr val="7A7A7A"/>
              </a:buClr>
              <a:buSzPts val="2800"/>
              <a:buFont typeface="Arial"/>
              <a:buChar char="•"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Respiratory dysfunction</a:t>
            </a:r>
            <a:endParaRPr sz="2800" dirty="0"/>
          </a:p>
          <a:p>
            <a:pPr marL="342900" indent="-228600">
              <a:lnSpc>
                <a:spcPct val="90000"/>
              </a:lnSpc>
              <a:spcBef>
                <a:spcPts val="560"/>
              </a:spcBef>
              <a:buClr>
                <a:srgbClr val="7A7A7A"/>
              </a:buClr>
              <a:buSzPts val="2800"/>
              <a:buFont typeface="Arial"/>
              <a:buChar char="•"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Hepatic dysfunction</a:t>
            </a:r>
            <a:endParaRPr sz="2800" dirty="0"/>
          </a:p>
          <a:p>
            <a:pPr marL="342900" indent="-228600">
              <a:lnSpc>
                <a:spcPct val="90000"/>
              </a:lnSpc>
              <a:spcBef>
                <a:spcPts val="560"/>
              </a:spcBef>
              <a:buClr>
                <a:srgbClr val="7A7A7A"/>
              </a:buClr>
              <a:buSzPts val="2800"/>
              <a:buFont typeface="Arial"/>
              <a:buChar char="•"/>
            </a:pPr>
            <a:r>
              <a:rPr lang="en-US" sz="2800" b="1" dirty="0">
                <a:latin typeface="Century Gothic"/>
                <a:ea typeface="Century Gothic"/>
                <a:cs typeface="Century Gothic"/>
                <a:sym typeface="Century Gothic"/>
              </a:rPr>
              <a:t>Change in mental status due to if either thrombi or hemorrhage to areas of the brain arise.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228600">
              <a:lnSpc>
                <a:spcPct val="90000"/>
              </a:lnSpc>
              <a:spcBef>
                <a:spcPts val="560"/>
              </a:spcBef>
              <a:buClr>
                <a:srgbClr val="7A7A7A"/>
              </a:buClr>
              <a:buSzPts val="2800"/>
              <a:buFont typeface="Arial"/>
              <a:buChar char="•"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Gangrene and loss of digits</a:t>
            </a:r>
            <a:endParaRPr sz="2800" dirty="0"/>
          </a:p>
          <a:p>
            <a:pPr marL="342900" indent="-228600">
              <a:lnSpc>
                <a:spcPct val="90000"/>
              </a:lnSpc>
              <a:spcBef>
                <a:spcPts val="560"/>
              </a:spcBef>
              <a:buClr>
                <a:srgbClr val="7A7A7A"/>
              </a:buClr>
              <a:buSzPts val="2800"/>
              <a:buFont typeface="Arial"/>
              <a:buChar char="•"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Shock</a:t>
            </a:r>
            <a:endParaRPr sz="2800" dirty="0"/>
          </a:p>
          <a:p>
            <a:pPr marL="342900" indent="-228600">
              <a:lnSpc>
                <a:spcPct val="90000"/>
              </a:lnSpc>
              <a:spcBef>
                <a:spcPts val="560"/>
              </a:spcBef>
              <a:buClr>
                <a:srgbClr val="7A7A7A"/>
              </a:buClr>
              <a:buSzPts val="2800"/>
              <a:buFont typeface="Arial"/>
              <a:buChar char="•"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Death</a:t>
            </a:r>
            <a:endParaRPr sz="2800" dirty="0"/>
          </a:p>
        </p:txBody>
      </p:sp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034D76CD-77D2-32E1-2B12-200E9F557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514" y="4470400"/>
            <a:ext cx="3497943" cy="205174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2B3D7-F814-5B75-6CE8-C3C536FE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INVESTIGATION</a:t>
            </a:r>
            <a:endParaRPr lang="ar-JO" dirty="0">
              <a:latin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91E65-60B8-8DCB-C49D-A3E68EA45548}"/>
              </a:ext>
            </a:extLst>
          </p:cNvPr>
          <p:cNvSpPr txBox="1"/>
          <p:nvPr/>
        </p:nvSpPr>
        <p:spPr>
          <a:xfrm>
            <a:off x="1371600" y="1905000"/>
            <a:ext cx="8686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1- Prolongation of all coagulation times ( PT , APTT , TT )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2- Fibrin degradation products ( FDPs ) &amp; D – dimers : high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3-  Fibrinogen depletion :  ( It is an important diagnostic laboratory feature , because only a few other disorders ( congenital </a:t>
            </a:r>
            <a:r>
              <a:rPr lang="en-US" sz="2000" dirty="0" err="1"/>
              <a:t>hypofibrinogenesim</a:t>
            </a:r>
            <a:r>
              <a:rPr lang="en-US" sz="2000" dirty="0"/>
              <a:t>  , severe liver disease ) will lower the fibrinogen level )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4- Platelet count is decreased : especially in acute DIC 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 5- Microangiopathic hemolytic anemia : due to RBCs fragmentation </a:t>
            </a:r>
            <a:endParaRPr lang="ar-JO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8ADE50-5034-6A63-9B17-8AB6116ACD15}"/>
              </a:ext>
            </a:extLst>
          </p:cNvPr>
          <p:cNvSpPr txBox="1"/>
          <p:nvPr/>
        </p:nvSpPr>
        <p:spPr>
          <a:xfrm>
            <a:off x="6543128" y="5587559"/>
            <a:ext cx="402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schistocyte seen in blood film</a:t>
            </a:r>
          </a:p>
        </p:txBody>
      </p:sp>
    </p:spTree>
    <p:extLst>
      <p:ext uri="{BB962C8B-B14F-4D97-AF65-F5344CB8AC3E}">
        <p14:creationId xmlns:p14="http://schemas.microsoft.com/office/powerpoint/2010/main" val="168709667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EE833-FC9C-538A-1749-428CBB5C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TREATMENT</a:t>
            </a:r>
            <a:r>
              <a:rPr lang="en-US" dirty="0"/>
              <a:t> </a:t>
            </a:r>
            <a:endParaRPr lang="ar-J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AA8C6-0E1E-7C60-C480-8616E935C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57" y="1492624"/>
            <a:ext cx="10885714" cy="4741266"/>
          </a:xfrm>
        </p:spPr>
        <p:txBody>
          <a:bodyPr>
            <a:normAutofit/>
          </a:bodyPr>
          <a:lstStyle/>
          <a:p>
            <a:pPr algn="l"/>
            <a:r>
              <a:rPr lang="en-US" sz="2800" u="sng" dirty="0">
                <a:solidFill>
                  <a:srgbClr val="C00000"/>
                </a:solidFill>
              </a:rPr>
              <a:t>It depend on the cause of DIC  </a:t>
            </a:r>
            <a:br>
              <a:rPr lang="ar-SA" sz="2800" u="sng" dirty="0">
                <a:solidFill>
                  <a:srgbClr val="C00000"/>
                </a:solidFill>
              </a:rPr>
            </a:br>
            <a:br>
              <a:rPr lang="ar-SA" sz="2800" u="sng" dirty="0">
                <a:solidFill>
                  <a:srgbClr val="C00000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1 ) Treatment of the cause if possible : Antibiotics for infections 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2 ) Replacement therapy : Platelet transfusion , fresh frozen plasma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3 ) Heparin / LMWH :  Its use is controversial , it may accelerate bleeding .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4 ) Antifibrinolytic ( aminocaproic acid &amp; tranexamic acid ) : Its use is controversial , it may accelerate microvascular clotting .</a:t>
            </a:r>
            <a:br>
              <a:rPr lang="en-US" sz="2400" dirty="0">
                <a:solidFill>
                  <a:schemeClr val="tx1"/>
                </a:solidFill>
              </a:rPr>
            </a:br>
            <a:endParaRPr lang="ar-JO" sz="24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C4FD5-82A1-1FD9-DF47-C237B5FC5225}"/>
              </a:ext>
            </a:extLst>
          </p:cNvPr>
          <p:cNvSpPr txBox="1"/>
          <p:nvPr/>
        </p:nvSpPr>
        <p:spPr>
          <a:xfrm>
            <a:off x="1143883" y="4943188"/>
            <a:ext cx="90859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solidFill>
                  <a:srgbClr val="002060"/>
                </a:solidFill>
              </a:rPr>
              <a:t>Platelet and plasma transfusions</a:t>
            </a:r>
            <a:r>
              <a:rPr lang="en-US" sz="2400" dirty="0"/>
              <a:t> should only be considered in patients with active bleeding or a high risk of bleeding or those patients requiring an invasive procedure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A98B6D-9EC4-55AB-0C57-85FC22686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75" y="277668"/>
            <a:ext cx="2169776" cy="162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7411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51853-A34C-953F-3798-387DD584F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658" y="2058750"/>
            <a:ext cx="9312954" cy="2484221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THANKE YOU </a:t>
            </a:r>
            <a:endParaRPr lang="ar-JO" sz="5400" dirty="0"/>
          </a:p>
        </p:txBody>
      </p:sp>
    </p:spTree>
    <p:extLst>
      <p:ext uri="{BB962C8B-B14F-4D97-AF65-F5344CB8AC3E}">
        <p14:creationId xmlns:p14="http://schemas.microsoft.com/office/powerpoint/2010/main" val="57473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1767">
              <a:srgbClr val="FFD5D5"/>
            </a:gs>
            <a:gs pos="20800">
              <a:srgbClr val="FFEEEE"/>
            </a:gs>
            <a:gs pos="77379">
              <a:srgbClr val="FFC0C0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3FA7-A3D1-0376-AD2F-823AB3FD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ar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4ADB3-B7BD-2A10-7E69-3762D3DE34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59859" y="1387166"/>
            <a:ext cx="9520648" cy="4083668"/>
          </a:xfrm>
        </p:spPr>
        <p:txBody>
          <a:bodyPr>
            <a:normAutofit/>
          </a:bodyPr>
          <a:lstStyle/>
          <a:p>
            <a:pPr algn="l"/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1 </a:t>
            </a:r>
            <a:r>
              <a:rPr lang="en-US" sz="2400" dirty="0" err="1"/>
              <a:t>Defention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2 Etiology </a:t>
            </a:r>
            <a:br>
              <a:rPr lang="en-US" sz="2400" dirty="0"/>
            </a:br>
            <a:r>
              <a:rPr lang="en-US" sz="2400" dirty="0"/>
              <a:t>3 Clinical picture </a:t>
            </a:r>
            <a:br>
              <a:rPr lang="en-US" sz="2400" dirty="0"/>
            </a:br>
            <a:r>
              <a:rPr lang="en-US" sz="2400" dirty="0"/>
              <a:t>4 Clinical type</a:t>
            </a:r>
            <a:br>
              <a:rPr lang="en-US" sz="2400" dirty="0"/>
            </a:br>
            <a:r>
              <a:rPr lang="en-US" sz="2400" dirty="0"/>
              <a:t>5 History and Physical Examination </a:t>
            </a:r>
            <a:br>
              <a:rPr lang="en-US" sz="2400" dirty="0"/>
            </a:br>
            <a:r>
              <a:rPr lang="en-US" sz="2400" dirty="0"/>
              <a:t>6 Complication </a:t>
            </a:r>
            <a:br>
              <a:rPr lang="en-US" sz="2400" dirty="0"/>
            </a:br>
            <a:r>
              <a:rPr lang="en-US" sz="2400" dirty="0"/>
              <a:t>7 Investigation </a:t>
            </a:r>
            <a:br>
              <a:rPr lang="en-US" sz="2400" dirty="0"/>
            </a:br>
            <a:r>
              <a:rPr lang="en-US" sz="2400" dirty="0"/>
              <a:t>8 Treatment </a:t>
            </a:r>
            <a:endParaRPr lang="ar-JO" sz="2400" dirty="0"/>
          </a:p>
        </p:txBody>
      </p:sp>
    </p:spTree>
    <p:extLst>
      <p:ext uri="{BB962C8B-B14F-4D97-AF65-F5344CB8AC3E}">
        <p14:creationId xmlns:p14="http://schemas.microsoft.com/office/powerpoint/2010/main" val="20003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7BEC-C3F2-1D2A-7C8E-AC35F398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306" y="27762"/>
            <a:ext cx="8911687" cy="1280890"/>
          </a:xfrm>
        </p:spPr>
        <p:txBody>
          <a:bodyPr/>
          <a:lstStyle/>
          <a:p>
            <a:r>
              <a:rPr lang="en-US" dirty="0"/>
              <a:t>Coagulation pathway</a:t>
            </a:r>
            <a:br>
              <a:rPr lang="en-US" dirty="0"/>
            </a:br>
            <a:endParaRPr lang="ar-JO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7624838-4A2F-921A-04B6-82D25E74B42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16" y="811033"/>
            <a:ext cx="9625978" cy="583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404D56-DA01-A233-46F3-B1FE47B21BEB}"/>
              </a:ext>
            </a:extLst>
          </p:cNvPr>
          <p:cNvSpPr/>
          <p:nvPr/>
        </p:nvSpPr>
        <p:spPr>
          <a:xfrm>
            <a:off x="6860039" y="1231311"/>
            <a:ext cx="3375212" cy="86061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BCA132-DDBD-C586-FB17-9A7C735FFD61}"/>
              </a:ext>
            </a:extLst>
          </p:cNvPr>
          <p:cNvSpPr/>
          <p:nvPr/>
        </p:nvSpPr>
        <p:spPr>
          <a:xfrm>
            <a:off x="1573306" y="1108615"/>
            <a:ext cx="2138082" cy="69924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Damage surface </a:t>
            </a:r>
            <a:endParaRPr lang="ar-JO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6999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brinolysis - Wikipedia">
            <a:extLst>
              <a:ext uri="{FF2B5EF4-FFF2-40B4-BE49-F238E27FC236}">
                <a16:creationId xmlns:a16="http://schemas.microsoft.com/office/drawing/2014/main" id="{8C9D315C-F3D4-4C98-A20D-5C8DEE801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593328"/>
            <a:ext cx="8396287" cy="567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2740776F-E2C6-2442-BD0C-B304FEEDFFBC}"/>
              </a:ext>
            </a:extLst>
          </p:cNvPr>
          <p:cNvSpPr/>
          <p:nvPr/>
        </p:nvSpPr>
        <p:spPr>
          <a:xfrm>
            <a:off x="1304925" y="1219200"/>
            <a:ext cx="2733675" cy="18954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rgbClr val="FFFFFF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F63A557D-811F-A243-C749-41DC03CA9CFE}"/>
              </a:ext>
            </a:extLst>
          </p:cNvPr>
          <p:cNvSpPr/>
          <p:nvPr/>
        </p:nvSpPr>
        <p:spPr>
          <a:xfrm>
            <a:off x="6200776" y="2190750"/>
            <a:ext cx="3257550" cy="18954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9" name="شريط جانبي 8">
            <a:extLst>
              <a:ext uri="{FF2B5EF4-FFF2-40B4-BE49-F238E27FC236}">
                <a16:creationId xmlns:a16="http://schemas.microsoft.com/office/drawing/2014/main" id="{A18B4368-2050-5AD8-95FF-808821DFF1A6}"/>
              </a:ext>
            </a:extLst>
          </p:cNvPr>
          <p:cNvSpPr/>
          <p:nvPr/>
        </p:nvSpPr>
        <p:spPr>
          <a:xfrm>
            <a:off x="4038600" y="1962150"/>
            <a:ext cx="1695450" cy="933450"/>
          </a:xfrm>
          <a:prstGeom prst="diagStrip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386BE8-C40D-48E3-1EAB-7C5441ACD6FC}"/>
              </a:ext>
            </a:extLst>
          </p:cNvPr>
          <p:cNvSpPr/>
          <p:nvPr/>
        </p:nvSpPr>
        <p:spPr>
          <a:xfrm>
            <a:off x="2490788" y="4712097"/>
            <a:ext cx="4649600" cy="15525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3170072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at Are Fibrinolytic Enzymes and Why Are They Important? - Specialty  Enzymes &amp; Probiotics™">
            <a:extLst>
              <a:ext uri="{FF2B5EF4-FFF2-40B4-BE49-F238E27FC236}">
                <a16:creationId xmlns:a16="http://schemas.microsoft.com/office/drawing/2014/main" id="{EACC00CB-B8BB-24C8-B8D9-0E5047184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0924"/>
            <a:ext cx="12192001" cy="326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617C96-37E4-C865-2215-448B17C97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DEFENTION</a:t>
            </a:r>
            <a:endParaRPr lang="ar-JO" sz="4000" dirty="0">
              <a:latin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2F57E-5D22-6D61-A023-FA087B492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112" y="1702113"/>
            <a:ext cx="8915400" cy="3777622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DIC : it is an acquired coagulopathy in which there is widespread fibrin formation , resulting in consumption of platelets and coagulation factors and activation of fibrinolysis .</a:t>
            </a:r>
            <a:r>
              <a:rPr lang="ar-JO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329455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01871-013-f029">
            <a:extLst>
              <a:ext uri="{FF2B5EF4-FFF2-40B4-BE49-F238E27FC236}">
                <a16:creationId xmlns:a16="http://schemas.microsoft.com/office/drawing/2014/main" id="{B92EE834-B322-ED0B-6C9B-8A667B4A7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71"/>
            <a:ext cx="12192000" cy="6437086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19484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AD12-FAEA-F500-5B99-E181912F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426" y="624110"/>
            <a:ext cx="10009186" cy="1280890"/>
          </a:xfrm>
        </p:spPr>
        <p:txBody>
          <a:bodyPr/>
          <a:lstStyle/>
          <a:p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ETIOLOGY</a:t>
            </a:r>
            <a:r>
              <a:rPr lang="en-US" dirty="0"/>
              <a:t> </a:t>
            </a:r>
            <a:endParaRPr lang="ar-J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9A784F-4268-1344-C33D-026365A6AD72}"/>
              </a:ext>
            </a:extLst>
          </p:cNvPr>
          <p:cNvSpPr txBox="1"/>
          <p:nvPr/>
        </p:nvSpPr>
        <p:spPr>
          <a:xfrm>
            <a:off x="1376689" y="2184328"/>
            <a:ext cx="1060524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/>
              <a:t>Endothelial damage          activation of intrinsic pathway</a:t>
            </a:r>
          </a:p>
          <a:p>
            <a:r>
              <a:rPr lang="en-US" sz="2000" dirty="0"/>
              <a:t>        ●Infection : Gram - </a:t>
            </a:r>
            <a:r>
              <a:rPr lang="en-US" sz="2000" dirty="0" err="1"/>
              <a:t>ve</a:t>
            </a:r>
            <a:r>
              <a:rPr lang="en-US" sz="2000" dirty="0"/>
              <a:t> bacteria ( </a:t>
            </a:r>
            <a:r>
              <a:rPr lang="en-US" sz="2000" dirty="0" err="1"/>
              <a:t>eg</a:t>
            </a:r>
            <a:r>
              <a:rPr lang="en-US" sz="2000" dirty="0"/>
              <a:t> . meningococcus ) , Gram + </a:t>
            </a:r>
            <a:r>
              <a:rPr lang="en-US" sz="2000" dirty="0" err="1"/>
              <a:t>ve</a:t>
            </a:r>
            <a:r>
              <a:rPr lang="en-US" sz="2000" dirty="0"/>
              <a:t> bacteria </a:t>
            </a:r>
            <a:br>
              <a:rPr lang="en-US" sz="2000" dirty="0"/>
            </a:br>
            <a:r>
              <a:rPr lang="en-US" sz="2000" dirty="0"/>
              <a:t>( e.g. pneumococcus ) , anaerobes , TB viruses , ...</a:t>
            </a:r>
          </a:p>
          <a:p>
            <a:r>
              <a:rPr lang="en-US" sz="2000" dirty="0"/>
              <a:t>        ● Vascular : Malignant hypertension , MI 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  2- Trauma          release of tissue factor          activation of extrinsic pathway</a:t>
            </a:r>
          </a:p>
          <a:p>
            <a:r>
              <a:rPr lang="en-US" sz="2000" dirty="0"/>
              <a:t>           A. Obstetric complications : amniotic fluid embolism , retroplacental hemorrhage , IUFD and  pre – eclampsia .</a:t>
            </a:r>
          </a:p>
          <a:p>
            <a:r>
              <a:rPr lang="en-US" sz="2000" dirty="0"/>
              <a:t>           B. Crush injury , Thermal injury .</a:t>
            </a:r>
          </a:p>
          <a:p>
            <a:r>
              <a:rPr lang="en-US" sz="2000" dirty="0"/>
              <a:t>           C. Leukemia : especially acute promyelocytic leukemia .</a:t>
            </a:r>
            <a:endParaRPr lang="ar-JO" sz="20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CD08DA3-CBA0-D660-7A7F-E557D179A23A}"/>
              </a:ext>
            </a:extLst>
          </p:cNvPr>
          <p:cNvSpPr/>
          <p:nvPr/>
        </p:nvSpPr>
        <p:spPr>
          <a:xfrm>
            <a:off x="4513122" y="2298720"/>
            <a:ext cx="497541" cy="162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8BC13B7-73AE-49A8-B8A2-9938004B9526}"/>
              </a:ext>
            </a:extLst>
          </p:cNvPr>
          <p:cNvSpPr/>
          <p:nvPr/>
        </p:nvSpPr>
        <p:spPr>
          <a:xfrm>
            <a:off x="2852350" y="3850536"/>
            <a:ext cx="497541" cy="162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721BDA8-16C6-8E42-FEAB-4C6B4602D689}"/>
              </a:ext>
            </a:extLst>
          </p:cNvPr>
          <p:cNvSpPr/>
          <p:nvPr/>
        </p:nvSpPr>
        <p:spPr>
          <a:xfrm>
            <a:off x="6302449" y="3850535"/>
            <a:ext cx="580732" cy="162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0910621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50E4C1-3923-20A3-EE48-8A6556802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14" y="0"/>
            <a:ext cx="886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1971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956DD-A594-F594-7639-1B090C7F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CLINICAL PICTURE </a:t>
            </a:r>
            <a:endParaRPr lang="ar-JO" dirty="0">
              <a:latin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789FC4-CA32-F241-FECC-DCF37818F5DF}"/>
              </a:ext>
            </a:extLst>
          </p:cNvPr>
          <p:cNvSpPr txBox="1"/>
          <p:nvPr/>
        </p:nvSpPr>
        <p:spPr>
          <a:xfrm>
            <a:off x="1465729" y="1905001"/>
            <a:ext cx="768163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DIC leads to both bleeding and thrombosis 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/>
            </a:br>
            <a:r>
              <a:rPr lang="en-US" dirty="0"/>
              <a:t>I. Clinical picture of the cause 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II. Bleeding ( due to consumption of coagulation factors 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*Ecchymosis , petechiae , oozing from </a:t>
            </a:r>
            <a:r>
              <a:rPr lang="en-US" dirty="0" err="1"/>
              <a:t>venepuncture</a:t>
            </a:r>
            <a:r>
              <a:rPr lang="en-US" dirty="0"/>
              <a:t> sites .</a:t>
            </a:r>
            <a:br>
              <a:rPr lang="en-US" dirty="0"/>
            </a:br>
            <a:r>
              <a:rPr lang="en-US" dirty="0"/>
              <a:t>* post - operative bleeding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.III Thrombosis       Organ failure :</a:t>
            </a:r>
            <a:br>
              <a:rPr lang="en-US" dirty="0"/>
            </a:br>
            <a:r>
              <a:rPr lang="en-US" dirty="0"/>
              <a:t>* Renal dysfunction </a:t>
            </a:r>
            <a:br>
              <a:rPr lang="en-US" dirty="0"/>
            </a:br>
            <a:r>
              <a:rPr lang="en-US" dirty="0"/>
              <a:t>* Cerebral dysfunction</a:t>
            </a:r>
            <a:br>
              <a:rPr lang="en-US" dirty="0"/>
            </a:br>
            <a:r>
              <a:rPr lang="en-US" dirty="0"/>
              <a:t>* skin necrosis </a:t>
            </a:r>
            <a:br>
              <a:rPr lang="en-US" dirty="0"/>
            </a:br>
            <a:r>
              <a:rPr lang="en-US" dirty="0"/>
              <a:t>* ARDS ( acute respiratory distress syndrome ) .</a:t>
            </a:r>
            <a:endParaRPr lang="ar-JO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F41EBA9-D9BD-7BAA-92A1-C2D2A1716236}"/>
              </a:ext>
            </a:extLst>
          </p:cNvPr>
          <p:cNvSpPr/>
          <p:nvPr/>
        </p:nvSpPr>
        <p:spPr>
          <a:xfrm>
            <a:off x="3173506" y="4504765"/>
            <a:ext cx="322729" cy="121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4750898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Wisp">
  <a:themeElements>
    <a:clrScheme name="مخصص 1">
      <a:dk1>
        <a:sysClr val="windowText" lastClr="000000"/>
      </a:dk1>
      <a:lt1>
        <a:srgbClr val="F39E87"/>
      </a:lt1>
      <a:dk2>
        <a:srgbClr val="FF6566"/>
      </a:dk2>
      <a:lt2>
        <a:srgbClr val="FFBFBF"/>
      </a:lt2>
      <a:accent1>
        <a:srgbClr val="F9CEC3"/>
      </a:accent1>
      <a:accent2>
        <a:srgbClr val="FF0000"/>
      </a:accent2>
      <a:accent3>
        <a:srgbClr val="C00000"/>
      </a:accent3>
      <a:accent4>
        <a:srgbClr val="FE9999"/>
      </a:accent4>
      <a:accent5>
        <a:srgbClr val="BF0000"/>
      </a:accent5>
      <a:accent6>
        <a:srgbClr val="FF4040"/>
      </a:accent6>
      <a:hlink>
        <a:srgbClr val="FB4A18"/>
      </a:hlink>
      <a:folHlink>
        <a:srgbClr val="60000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302</TotalTime>
  <Words>780</Words>
  <Application>Microsoft Office PowerPoint</Application>
  <PresentationFormat>Widescreen</PresentationFormat>
  <Paragraphs>59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Wisp</vt:lpstr>
      <vt:lpstr>DISSEMINATED INTRAVASCULAR COAGULPATHY</vt:lpstr>
      <vt:lpstr>Contents</vt:lpstr>
      <vt:lpstr>Coagulation pathway </vt:lpstr>
      <vt:lpstr>PowerPoint Presentation</vt:lpstr>
      <vt:lpstr>DEFENTION</vt:lpstr>
      <vt:lpstr>PowerPoint Presentation</vt:lpstr>
      <vt:lpstr>ETIOLOGY </vt:lpstr>
      <vt:lpstr>PowerPoint Presentation</vt:lpstr>
      <vt:lpstr>CLINICAL PICTURE </vt:lpstr>
      <vt:lpstr>CLINICAL TYPES </vt:lpstr>
      <vt:lpstr>HISTORY </vt:lpstr>
      <vt:lpstr>PowerPoint Presentation</vt:lpstr>
      <vt:lpstr>PowerPoint Presentation</vt:lpstr>
      <vt:lpstr>INVESTIGATION</vt:lpstr>
      <vt:lpstr>TREATMENT </vt:lpstr>
      <vt:lpstr>THANKE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DISSEMINATED INTRAVASCULAR COAGULATION</dc:title>
  <dc:creator>HORIZON</dc:creator>
  <cp:lastModifiedBy>Sanabil Hassanat</cp:lastModifiedBy>
  <cp:revision>7</cp:revision>
  <cp:lastPrinted>2022-10-04T18:33:39Z</cp:lastPrinted>
  <dcterms:created xsi:type="dcterms:W3CDTF">2022-09-22T10:32:05Z</dcterms:created>
  <dcterms:modified xsi:type="dcterms:W3CDTF">2022-10-05T13:59:56Z</dcterms:modified>
</cp:coreProperties>
</file>