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8" r:id="rId1"/>
    <p:sldMasterId id="2147483719" r:id="rId2"/>
  </p:sldMasterIdLst>
  <p:notesMasterIdLst>
    <p:notesMasterId r:id="rId54"/>
  </p:notesMasterIdLst>
  <p:sldIdLst>
    <p:sldId id="256" r:id="rId3"/>
    <p:sldId id="259" r:id="rId4"/>
    <p:sldId id="257" r:id="rId5"/>
    <p:sldId id="349" r:id="rId6"/>
    <p:sldId id="350" r:id="rId7"/>
    <p:sldId id="351" r:id="rId8"/>
    <p:sldId id="352" r:id="rId9"/>
    <p:sldId id="353" r:id="rId10"/>
    <p:sldId id="354" r:id="rId11"/>
    <p:sldId id="355" r:id="rId12"/>
    <p:sldId id="348" r:id="rId13"/>
    <p:sldId id="356" r:id="rId14"/>
    <p:sldId id="357" r:id="rId15"/>
    <p:sldId id="358" r:id="rId16"/>
    <p:sldId id="260" r:id="rId17"/>
    <p:sldId id="359" r:id="rId18"/>
    <p:sldId id="360" r:id="rId19"/>
    <p:sldId id="362" r:id="rId20"/>
    <p:sldId id="264" r:id="rId21"/>
    <p:sldId id="363" r:id="rId22"/>
    <p:sldId id="364" r:id="rId23"/>
    <p:sldId id="365" r:id="rId24"/>
    <p:sldId id="263" r:id="rId25"/>
    <p:sldId id="367" r:id="rId26"/>
    <p:sldId id="368" r:id="rId27"/>
    <p:sldId id="369" r:id="rId28"/>
    <p:sldId id="370" r:id="rId29"/>
    <p:sldId id="371" r:id="rId30"/>
    <p:sldId id="366" r:id="rId31"/>
    <p:sldId id="372" r:id="rId32"/>
    <p:sldId id="374" r:id="rId33"/>
    <p:sldId id="375" r:id="rId34"/>
    <p:sldId id="376" r:id="rId35"/>
    <p:sldId id="261" r:id="rId36"/>
    <p:sldId id="389" r:id="rId37"/>
    <p:sldId id="377" r:id="rId38"/>
    <p:sldId id="265" r:id="rId39"/>
    <p:sldId id="378" r:id="rId40"/>
    <p:sldId id="379" r:id="rId41"/>
    <p:sldId id="266" r:id="rId42"/>
    <p:sldId id="380" r:id="rId43"/>
    <p:sldId id="267" r:id="rId44"/>
    <p:sldId id="381" r:id="rId45"/>
    <p:sldId id="382" r:id="rId46"/>
    <p:sldId id="383" r:id="rId47"/>
    <p:sldId id="384" r:id="rId48"/>
    <p:sldId id="385" r:id="rId49"/>
    <p:sldId id="386" r:id="rId50"/>
    <p:sldId id="387" r:id="rId51"/>
    <p:sldId id="388" r:id="rId52"/>
    <p:sldId id="347" r:id="rId53"/>
  </p:sldIdLst>
  <p:sldSz cx="9144000" cy="5143500" type="screen16x9"/>
  <p:notesSz cx="6858000" cy="9144000"/>
  <p:embeddedFontLst>
    <p:embeddedFont>
      <p:font typeface="Josefin Sans" charset="0"/>
      <p:regular r:id="rId55"/>
      <p:bold r:id="rId56"/>
      <p:italic r:id="rId57"/>
      <p:boldItalic r:id="rId58"/>
    </p:embeddedFont>
    <p:embeddedFont>
      <p:font typeface="Open Sans" charset="0"/>
      <p:regular r:id="rId59"/>
      <p:bold r:id="rId60"/>
      <p:italic r:id="rId61"/>
      <p:boldItalic r:id="rId62"/>
    </p:embeddedFont>
    <p:embeddedFont>
      <p:font typeface="Proxima Nova Semibold" charset="0"/>
      <p:regular r:id="rId63"/>
      <p:bold r:id="rId64"/>
      <p:boldItalic r:id="rId65"/>
    </p:embeddedFont>
    <p:embeddedFont>
      <p:font typeface="Proxima Nova" charset="0"/>
      <p:regular r:id="rId66"/>
      <p:bold r:id="rId67"/>
      <p:italic r:id="rId68"/>
      <p:boldItalic r:id="rId69"/>
    </p:embeddedFont>
    <p:embeddedFont>
      <p:font typeface="Fira Sans Condensed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DADB6669-479E-40D5-B4B0-235B1CFAB36A}">
  <a:tblStyle styleId="{DADB6669-479E-40D5-B4B0-235B1CFAB3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 autoAdjust="0"/>
    <p:restoredTop sz="94638" autoAdjust="0"/>
  </p:normalViewPr>
  <p:slideViewPr>
    <p:cSldViewPr snapToGrid="0">
      <p:cViewPr varScale="1">
        <p:scale>
          <a:sx n="115" d="100"/>
          <a:sy n="115" d="100"/>
        </p:scale>
        <p:origin x="-684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849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1e87cec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1e87cec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1e87cec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1e87cec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1e87cec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1e87cec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ab8d1ca927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ab8d1ca927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ab8d1ca927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ab8d1ca927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ab8d1ca927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ab8d1ca927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ab8d1ca927_3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ab8d1ca927_3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ab8d1ca927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ab8d1ca927_3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ab8d1ca927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ab8d1ca927_3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ab8d1ca927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ab8d1ca927_3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1161f6db217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1161f6db217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ab8d1ca927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ab8d1ca927_3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1e87cec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1e87cec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9673B5A-672E-4E2F-8653-56AF28A59D2E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0" name="Google Shape;11900;gab8d1ca927_3_16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1" name="Google Shape;11901;gab8d1ca927_3_16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d1e87cec6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d1e87cec6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ab8d1ca927_3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ab8d1ca927_3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d1e87cec61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d1e87cec61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d1e87cec61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d1e87cec61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d1e87cec61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d1e87cec61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ab8d1ca927_3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ab8d1ca927_3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ab8d1ca927_3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ab8d1ca927_3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1e87cec6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1e87cec6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1e87cec6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1e87cec6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1e87cec6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1e87cec6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1e87cec6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1e87cec6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1e87cec6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1e87cec6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1e87cec6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1e87cec6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0" name="Google Shape;11900;gab8d1ca927_3_16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1" name="Google Shape;11901;gab8d1ca927_3_16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1e87cec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1e87cec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1e87cec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1e87cec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1e87cec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1e87cec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1e87cec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1e87cec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78600" y="1484550"/>
            <a:ext cx="7787100" cy="20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47575" y="3466725"/>
            <a:ext cx="40488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-1867025" y="1013175"/>
            <a:ext cx="4814046" cy="1710367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-229260" y="3396805"/>
            <a:ext cx="3675485" cy="189381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315040" flipH="1">
            <a:off x="-236345" y="4475012"/>
            <a:ext cx="2114446" cy="9970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282713" y="47691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927300" y="42102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5488" y="29082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257175" y="49018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559288" y="391053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-5400000">
            <a:off x="6110254" y="2527892"/>
            <a:ext cx="4814046" cy="1710367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5744675" y="-169359"/>
            <a:ext cx="3627772" cy="1869298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10484934" flipH="1">
            <a:off x="7292455" y="-348495"/>
            <a:ext cx="2087045" cy="98416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10800000">
            <a:off x="5634813" y="20792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10800000">
            <a:off x="7750600" y="102480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10800000">
            <a:off x="8980488" y="193977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0800000">
            <a:off x="4725450" y="13999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2"/>
          <p:cNvSpPr txBox="1">
            <a:spLocks noGrp="1"/>
          </p:cNvSpPr>
          <p:nvPr>
            <p:ph type="title"/>
          </p:nvPr>
        </p:nvSpPr>
        <p:spPr>
          <a:xfrm>
            <a:off x="2141950" y="1922950"/>
            <a:ext cx="4860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5" name="Google Shape;565;p42"/>
          <p:cNvSpPr txBox="1">
            <a:spLocks noGrp="1"/>
          </p:cNvSpPr>
          <p:nvPr>
            <p:ph type="subTitle" idx="1"/>
          </p:nvPr>
        </p:nvSpPr>
        <p:spPr>
          <a:xfrm>
            <a:off x="2142050" y="2757125"/>
            <a:ext cx="4860000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42"/>
          <p:cNvSpPr/>
          <p:nvPr/>
        </p:nvSpPr>
        <p:spPr>
          <a:xfrm rot="-5400000">
            <a:off x="-1029861" y="815281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42"/>
          <p:cNvSpPr/>
          <p:nvPr/>
        </p:nvSpPr>
        <p:spPr>
          <a:xfrm rot="-5400000">
            <a:off x="-1888219" y="1592238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42"/>
          <p:cNvSpPr/>
          <p:nvPr/>
        </p:nvSpPr>
        <p:spPr>
          <a:xfrm rot="5400000">
            <a:off x="387256" y="36107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42"/>
          <p:cNvSpPr/>
          <p:nvPr/>
        </p:nvSpPr>
        <p:spPr>
          <a:xfrm rot="5400000">
            <a:off x="603369" y="172221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42"/>
          <p:cNvSpPr/>
          <p:nvPr/>
        </p:nvSpPr>
        <p:spPr>
          <a:xfrm rot="5400000">
            <a:off x="-751978" y="255224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42"/>
          <p:cNvSpPr/>
          <p:nvPr/>
        </p:nvSpPr>
        <p:spPr>
          <a:xfrm rot="5400000">
            <a:off x="1033906" y="11430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42"/>
          <p:cNvSpPr/>
          <p:nvPr/>
        </p:nvSpPr>
        <p:spPr>
          <a:xfrm rot="5400000">
            <a:off x="1978444" y="200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2"/>
          <p:cNvSpPr/>
          <p:nvPr/>
        </p:nvSpPr>
        <p:spPr>
          <a:xfrm rot="5400000">
            <a:off x="6115544" y="2556136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42"/>
          <p:cNvSpPr/>
          <p:nvPr/>
        </p:nvSpPr>
        <p:spPr>
          <a:xfrm rot="5400000">
            <a:off x="6901950" y="2423794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42"/>
          <p:cNvSpPr/>
          <p:nvPr/>
        </p:nvSpPr>
        <p:spPr>
          <a:xfrm rot="-5400000">
            <a:off x="8658344" y="13917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42"/>
          <p:cNvSpPr/>
          <p:nvPr/>
        </p:nvSpPr>
        <p:spPr>
          <a:xfrm rot="-5400000">
            <a:off x="8377131" y="32154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42"/>
          <p:cNvSpPr/>
          <p:nvPr/>
        </p:nvSpPr>
        <p:spPr>
          <a:xfrm rot="-5400000">
            <a:off x="7021777" y="3324160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42"/>
          <p:cNvSpPr/>
          <p:nvPr/>
        </p:nvSpPr>
        <p:spPr>
          <a:xfrm rot="-5400000">
            <a:off x="8011694" y="38594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42"/>
          <p:cNvSpPr/>
          <p:nvPr/>
        </p:nvSpPr>
        <p:spPr>
          <a:xfrm rot="-5400000">
            <a:off x="7002056" y="4917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35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53"/>
          <p:cNvSpPr txBox="1">
            <a:spLocks noGrp="1"/>
          </p:cNvSpPr>
          <p:nvPr>
            <p:ph type="title"/>
          </p:nvPr>
        </p:nvSpPr>
        <p:spPr>
          <a:xfrm flipH="1">
            <a:off x="1993200" y="1404463"/>
            <a:ext cx="51576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endParaRPr/>
          </a:p>
        </p:txBody>
      </p:sp>
      <p:sp>
        <p:nvSpPr>
          <p:cNvPr id="773" name="Google Shape;773;p53"/>
          <p:cNvSpPr txBox="1">
            <a:spLocks noGrp="1"/>
          </p:cNvSpPr>
          <p:nvPr>
            <p:ph type="body" idx="1"/>
          </p:nvPr>
        </p:nvSpPr>
        <p:spPr>
          <a:xfrm flipH="1">
            <a:off x="2997600" y="2388037"/>
            <a:ext cx="3148800" cy="12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774" name="Google Shape;774;p53"/>
          <p:cNvSpPr/>
          <p:nvPr/>
        </p:nvSpPr>
        <p:spPr>
          <a:xfrm>
            <a:off x="1030225" y="3960176"/>
            <a:ext cx="7083925" cy="1183297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53"/>
          <p:cNvSpPr/>
          <p:nvPr/>
        </p:nvSpPr>
        <p:spPr>
          <a:xfrm flipH="1">
            <a:off x="-1" y="4362499"/>
            <a:ext cx="9144351" cy="782105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53"/>
          <p:cNvSpPr/>
          <p:nvPr/>
        </p:nvSpPr>
        <p:spPr>
          <a:xfrm rot="6479671">
            <a:off x="5455589" y="-1428985"/>
            <a:ext cx="1502599" cy="3510848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53"/>
          <p:cNvSpPr/>
          <p:nvPr/>
        </p:nvSpPr>
        <p:spPr>
          <a:xfrm>
            <a:off x="0" y="-167425"/>
            <a:ext cx="9144351" cy="831498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53"/>
          <p:cNvSpPr/>
          <p:nvPr/>
        </p:nvSpPr>
        <p:spPr>
          <a:xfrm>
            <a:off x="0" y="-167425"/>
            <a:ext cx="9144078" cy="911830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53"/>
          <p:cNvSpPr/>
          <p:nvPr/>
        </p:nvSpPr>
        <p:spPr>
          <a:xfrm>
            <a:off x="1" y="4416936"/>
            <a:ext cx="9143690" cy="726902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53"/>
          <p:cNvSpPr/>
          <p:nvPr/>
        </p:nvSpPr>
        <p:spPr>
          <a:xfrm rot="5400000">
            <a:off x="8226781" y="4253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53"/>
          <p:cNvSpPr/>
          <p:nvPr/>
        </p:nvSpPr>
        <p:spPr>
          <a:xfrm rot="5400000">
            <a:off x="2775969" y="43758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53"/>
          <p:cNvSpPr/>
          <p:nvPr/>
        </p:nvSpPr>
        <p:spPr>
          <a:xfrm rot="-5400000">
            <a:off x="6531806" y="41548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53"/>
          <p:cNvSpPr/>
          <p:nvPr/>
        </p:nvSpPr>
        <p:spPr>
          <a:xfrm rot="5400000">
            <a:off x="420981" y="391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53"/>
          <p:cNvSpPr/>
          <p:nvPr/>
        </p:nvSpPr>
        <p:spPr>
          <a:xfrm rot="5400000">
            <a:off x="7233206" y="816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53"/>
          <p:cNvSpPr/>
          <p:nvPr/>
        </p:nvSpPr>
        <p:spPr>
          <a:xfrm rot="5400000">
            <a:off x="5881019" y="7165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53"/>
          <p:cNvSpPr/>
          <p:nvPr/>
        </p:nvSpPr>
        <p:spPr>
          <a:xfrm rot="5400000">
            <a:off x="2521581" y="664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9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64"/>
          <p:cNvSpPr/>
          <p:nvPr/>
        </p:nvSpPr>
        <p:spPr>
          <a:xfrm rot="10800000">
            <a:off x="2251306" y="-128"/>
            <a:ext cx="4462873" cy="1059925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64"/>
          <p:cNvSpPr/>
          <p:nvPr/>
        </p:nvSpPr>
        <p:spPr>
          <a:xfrm rot="10799504" flipH="1">
            <a:off x="-6750" y="531"/>
            <a:ext cx="9154265" cy="81230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64"/>
          <p:cNvSpPr/>
          <p:nvPr/>
        </p:nvSpPr>
        <p:spPr>
          <a:xfrm rot="-10799504">
            <a:off x="236" y="485"/>
            <a:ext cx="9154265" cy="865690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64"/>
          <p:cNvSpPr/>
          <p:nvPr/>
        </p:nvSpPr>
        <p:spPr>
          <a:xfrm rot="-4555973" flipH="1">
            <a:off x="4908829" y="2657012"/>
            <a:ext cx="1457076" cy="4557441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64"/>
          <p:cNvSpPr/>
          <p:nvPr/>
        </p:nvSpPr>
        <p:spPr>
          <a:xfrm rot="10800000" flipH="1">
            <a:off x="1" y="4443074"/>
            <a:ext cx="9154264" cy="836745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6750" y="4366693"/>
            <a:ext cx="9161260" cy="917583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/>
          <p:nvPr/>
        </p:nvSpPr>
        <p:spPr>
          <a:xfrm rot="5400000">
            <a:off x="8226781" y="4253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64"/>
          <p:cNvSpPr/>
          <p:nvPr/>
        </p:nvSpPr>
        <p:spPr>
          <a:xfrm rot="5400000">
            <a:off x="2775969" y="43758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64"/>
          <p:cNvSpPr/>
          <p:nvPr/>
        </p:nvSpPr>
        <p:spPr>
          <a:xfrm rot="-5400000">
            <a:off x="6531806" y="41548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64"/>
          <p:cNvSpPr/>
          <p:nvPr/>
        </p:nvSpPr>
        <p:spPr>
          <a:xfrm rot="5400000">
            <a:off x="420981" y="391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64"/>
          <p:cNvSpPr/>
          <p:nvPr/>
        </p:nvSpPr>
        <p:spPr>
          <a:xfrm rot="5400000">
            <a:off x="7233206" y="816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64"/>
          <p:cNvSpPr/>
          <p:nvPr/>
        </p:nvSpPr>
        <p:spPr>
          <a:xfrm rot="5400000">
            <a:off x="5881019" y="7165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64"/>
          <p:cNvSpPr/>
          <p:nvPr/>
        </p:nvSpPr>
        <p:spPr>
          <a:xfrm rot="5400000">
            <a:off x="2521581" y="664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0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65"/>
          <p:cNvSpPr/>
          <p:nvPr/>
        </p:nvSpPr>
        <p:spPr>
          <a:xfrm rot="10800000" flipH="1">
            <a:off x="1206036" y="4410874"/>
            <a:ext cx="3936983" cy="732774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65"/>
          <p:cNvSpPr/>
          <p:nvPr/>
        </p:nvSpPr>
        <p:spPr>
          <a:xfrm flipH="1">
            <a:off x="3939637" y="98"/>
            <a:ext cx="5126677" cy="1295929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65"/>
          <p:cNvSpPr/>
          <p:nvPr/>
        </p:nvSpPr>
        <p:spPr>
          <a:xfrm rot="10800000">
            <a:off x="-1374513" y="4141676"/>
            <a:ext cx="5735030" cy="1001972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65"/>
          <p:cNvSpPr/>
          <p:nvPr/>
        </p:nvSpPr>
        <p:spPr>
          <a:xfrm rot="10800000" flipH="1">
            <a:off x="5013459" y="204"/>
            <a:ext cx="4130832" cy="1472837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65"/>
          <p:cNvSpPr/>
          <p:nvPr/>
        </p:nvSpPr>
        <p:spPr>
          <a:xfrm rot="10800000">
            <a:off x="5628786" y="490"/>
            <a:ext cx="3515148" cy="1472658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65"/>
          <p:cNvSpPr/>
          <p:nvPr/>
        </p:nvSpPr>
        <p:spPr>
          <a:xfrm rot="10800000" flipH="1">
            <a:off x="-77156" y="4263470"/>
            <a:ext cx="3937105" cy="880179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65"/>
          <p:cNvSpPr/>
          <p:nvPr/>
        </p:nvSpPr>
        <p:spPr>
          <a:xfrm>
            <a:off x="1958250" y="40720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65"/>
          <p:cNvSpPr/>
          <p:nvPr/>
        </p:nvSpPr>
        <p:spPr>
          <a:xfrm>
            <a:off x="285300" y="38556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65"/>
          <p:cNvSpPr/>
          <p:nvPr/>
        </p:nvSpPr>
        <p:spPr>
          <a:xfrm>
            <a:off x="4522800" y="48927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65"/>
          <p:cNvSpPr/>
          <p:nvPr/>
        </p:nvSpPr>
        <p:spPr>
          <a:xfrm rot="10800000" flipH="1">
            <a:off x="6363775" y="11325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65"/>
          <p:cNvSpPr/>
          <p:nvPr/>
        </p:nvSpPr>
        <p:spPr>
          <a:xfrm rot="10800000" flipH="1">
            <a:off x="8271400" y="134150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65"/>
          <p:cNvSpPr/>
          <p:nvPr/>
        </p:nvSpPr>
        <p:spPr>
          <a:xfrm rot="10800000" flipH="1">
            <a:off x="4360525" y="3233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1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66"/>
          <p:cNvSpPr/>
          <p:nvPr/>
        </p:nvSpPr>
        <p:spPr>
          <a:xfrm rot="-5400000" flipH="1">
            <a:off x="7050252" y="2575411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66"/>
          <p:cNvSpPr/>
          <p:nvPr/>
        </p:nvSpPr>
        <p:spPr>
          <a:xfrm rot="-5399497">
            <a:off x="6325430" y="1701197"/>
            <a:ext cx="4515337" cy="1121168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66"/>
          <p:cNvSpPr/>
          <p:nvPr/>
        </p:nvSpPr>
        <p:spPr>
          <a:xfrm rot="-5400440" flipH="1">
            <a:off x="5965428" y="1974301"/>
            <a:ext cx="5161707" cy="1194801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66"/>
          <p:cNvSpPr/>
          <p:nvPr/>
        </p:nvSpPr>
        <p:spPr>
          <a:xfrm rot="-5400000">
            <a:off x="-1791843" y="1811847"/>
            <a:ext cx="5127422" cy="1543736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66"/>
          <p:cNvSpPr/>
          <p:nvPr/>
        </p:nvSpPr>
        <p:spPr>
          <a:xfrm rot="-5400000">
            <a:off x="-1926425" y="1930649"/>
            <a:ext cx="5143202" cy="1290352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66"/>
          <p:cNvSpPr/>
          <p:nvPr/>
        </p:nvSpPr>
        <p:spPr>
          <a:xfrm rot="-5400000" flipH="1">
            <a:off x="-1877527" y="1881640"/>
            <a:ext cx="5143337" cy="1388283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66"/>
          <p:cNvSpPr/>
          <p:nvPr/>
        </p:nvSpPr>
        <p:spPr>
          <a:xfrm>
            <a:off x="1104550" y="27103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66"/>
          <p:cNvSpPr/>
          <p:nvPr/>
        </p:nvSpPr>
        <p:spPr>
          <a:xfrm>
            <a:off x="1553300" y="34525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66"/>
          <p:cNvSpPr/>
          <p:nvPr/>
        </p:nvSpPr>
        <p:spPr>
          <a:xfrm>
            <a:off x="804350" y="10513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66"/>
          <p:cNvSpPr/>
          <p:nvPr/>
        </p:nvSpPr>
        <p:spPr>
          <a:xfrm>
            <a:off x="1169650" y="41683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66"/>
          <p:cNvSpPr/>
          <p:nvPr/>
        </p:nvSpPr>
        <p:spPr>
          <a:xfrm>
            <a:off x="1520738" y="7169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66"/>
          <p:cNvSpPr/>
          <p:nvPr/>
        </p:nvSpPr>
        <p:spPr>
          <a:xfrm rot="10800000" flipH="1">
            <a:off x="8332050" y="197515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66"/>
          <p:cNvSpPr/>
          <p:nvPr/>
        </p:nvSpPr>
        <p:spPr>
          <a:xfrm rot="10800000" flipH="1">
            <a:off x="7695850" y="10064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66"/>
          <p:cNvSpPr/>
          <p:nvPr/>
        </p:nvSpPr>
        <p:spPr>
          <a:xfrm rot="10800000" flipH="1">
            <a:off x="7794238" y="44920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2"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67"/>
          <p:cNvSpPr/>
          <p:nvPr/>
        </p:nvSpPr>
        <p:spPr>
          <a:xfrm rot="-5911893" flipH="1">
            <a:off x="-358275" y="-757650"/>
            <a:ext cx="1679785" cy="2039064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67"/>
          <p:cNvSpPr/>
          <p:nvPr/>
        </p:nvSpPr>
        <p:spPr>
          <a:xfrm rot="-515846" flipH="1">
            <a:off x="-1764995" y="-321140"/>
            <a:ext cx="4858752" cy="984749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67"/>
          <p:cNvSpPr/>
          <p:nvPr/>
        </p:nvSpPr>
        <p:spPr>
          <a:xfrm flipH="1">
            <a:off x="-1788061" y="-312190"/>
            <a:ext cx="4906095" cy="1060078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67"/>
          <p:cNvSpPr/>
          <p:nvPr/>
        </p:nvSpPr>
        <p:spPr>
          <a:xfrm rot="4888107" flipH="1">
            <a:off x="1137128" y="4138487"/>
            <a:ext cx="1679785" cy="2039064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67"/>
          <p:cNvSpPr/>
          <p:nvPr/>
        </p:nvSpPr>
        <p:spPr>
          <a:xfrm rot="-9922098" flipH="1">
            <a:off x="-1214868" y="4347472"/>
            <a:ext cx="4858620" cy="984751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67"/>
          <p:cNvSpPr/>
          <p:nvPr/>
        </p:nvSpPr>
        <p:spPr>
          <a:xfrm rot="-10346708" flipH="1">
            <a:off x="-752392" y="4478612"/>
            <a:ext cx="4905724" cy="1060054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67"/>
          <p:cNvSpPr/>
          <p:nvPr/>
        </p:nvSpPr>
        <p:spPr>
          <a:xfrm rot="5400000">
            <a:off x="1196981" y="844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67"/>
          <p:cNvSpPr/>
          <p:nvPr/>
        </p:nvSpPr>
        <p:spPr>
          <a:xfrm rot="5400000">
            <a:off x="1196219" y="4467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67"/>
          <p:cNvSpPr/>
          <p:nvPr/>
        </p:nvSpPr>
        <p:spPr>
          <a:xfrm rot="-5400000">
            <a:off x="540156" y="6913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67"/>
          <p:cNvSpPr/>
          <p:nvPr/>
        </p:nvSpPr>
        <p:spPr>
          <a:xfrm rot="5400000">
            <a:off x="540006" y="38324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3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68"/>
          <p:cNvSpPr/>
          <p:nvPr/>
        </p:nvSpPr>
        <p:spPr>
          <a:xfrm rot="10800000">
            <a:off x="3937512" y="4410874"/>
            <a:ext cx="3936983" cy="732774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68"/>
          <p:cNvSpPr/>
          <p:nvPr/>
        </p:nvSpPr>
        <p:spPr>
          <a:xfrm flipH="1">
            <a:off x="3939637" y="98"/>
            <a:ext cx="5126677" cy="1295929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68"/>
          <p:cNvSpPr/>
          <p:nvPr/>
        </p:nvSpPr>
        <p:spPr>
          <a:xfrm rot="10800000" flipH="1">
            <a:off x="4720014" y="4141676"/>
            <a:ext cx="5735030" cy="1001972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68"/>
          <p:cNvSpPr/>
          <p:nvPr/>
        </p:nvSpPr>
        <p:spPr>
          <a:xfrm rot="10800000" flipH="1">
            <a:off x="5013459" y="204"/>
            <a:ext cx="4130832" cy="1472837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68"/>
          <p:cNvSpPr/>
          <p:nvPr/>
        </p:nvSpPr>
        <p:spPr>
          <a:xfrm rot="10800000">
            <a:off x="5628786" y="490"/>
            <a:ext cx="3515148" cy="1472658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68"/>
          <p:cNvSpPr/>
          <p:nvPr/>
        </p:nvSpPr>
        <p:spPr>
          <a:xfrm rot="10800000">
            <a:off x="5220582" y="4263470"/>
            <a:ext cx="3937105" cy="880179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68"/>
          <p:cNvSpPr/>
          <p:nvPr/>
        </p:nvSpPr>
        <p:spPr>
          <a:xfrm rot="5400000">
            <a:off x="6527856" y="448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68"/>
          <p:cNvSpPr/>
          <p:nvPr/>
        </p:nvSpPr>
        <p:spPr>
          <a:xfrm rot="5400000">
            <a:off x="5530219" y="9452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68"/>
          <p:cNvSpPr/>
          <p:nvPr/>
        </p:nvSpPr>
        <p:spPr>
          <a:xfrm rot="-5400000">
            <a:off x="5871031" y="43306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68"/>
          <p:cNvSpPr/>
          <p:nvPr/>
        </p:nvSpPr>
        <p:spPr>
          <a:xfrm rot="5400000">
            <a:off x="4874006" y="3104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</p:spPr>
        <p:txBody>
          <a:bodyPr/>
          <a:lstStyle/>
          <a:p>
            <a:fld id="{D463D5C6-2074-484E-9BB6-26F84D56AC19}" type="datetimeFigureOut">
              <a:rPr lang="ar-JO" smtClean="0"/>
              <a:pPr/>
              <a:t>12/03/1446</a:t>
            </a:fld>
            <a:endParaRPr lang="ar-JO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>
          <a:xfrm>
            <a:off x="457200" y="4869657"/>
            <a:ext cx="3429000" cy="212884"/>
          </a:xfrm>
          <a:prstGeom prst="rect">
            <a:avLst/>
          </a:prstGeom>
        </p:spPr>
        <p:txBody>
          <a:bodyPr/>
          <a:lstStyle/>
          <a:p>
            <a:endParaRPr lang="ar-JO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>
          <a:xfrm rot="16200000">
            <a:off x="8391843" y="4368483"/>
            <a:ext cx="986791" cy="365125"/>
          </a:xfrm>
          <a:prstGeom prst="rect">
            <a:avLst/>
          </a:prstGeom>
        </p:spPr>
        <p:txBody>
          <a:bodyPr/>
          <a:lstStyle/>
          <a:p>
            <a:fld id="{032578AE-81C6-4C59-BCF1-D5965474C703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18675" y="1028700"/>
            <a:ext cx="7706400" cy="3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7" name="Google Shape;47;p4"/>
          <p:cNvGrpSpPr/>
          <p:nvPr/>
        </p:nvGrpSpPr>
        <p:grpSpPr>
          <a:xfrm flipH="1">
            <a:off x="-129749" y="-116300"/>
            <a:ext cx="2684034" cy="1738163"/>
            <a:chOff x="6654501" y="-116300"/>
            <a:chExt cx="2684034" cy="1738163"/>
          </a:xfrm>
        </p:grpSpPr>
        <p:sp>
          <p:nvSpPr>
            <p:cNvPr id="48" name="Google Shape;48;p4"/>
            <p:cNvSpPr/>
            <p:nvPr/>
          </p:nvSpPr>
          <p:spPr>
            <a:xfrm>
              <a:off x="6654501" y="-116300"/>
              <a:ext cx="2684034" cy="1535681"/>
            </a:xfrm>
            <a:custGeom>
              <a:avLst/>
              <a:gdLst/>
              <a:ahLst/>
              <a:cxnLst/>
              <a:rect l="l" t="t" r="r" b="b"/>
              <a:pathLst>
                <a:path w="64695" h="36451" extrusionOk="0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5400000" flipH="1">
              <a:off x="8050932" y="-354518"/>
              <a:ext cx="808131" cy="1493289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8942775" y="1523163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4"/>
          <p:cNvGrpSpPr/>
          <p:nvPr/>
        </p:nvGrpSpPr>
        <p:grpSpPr>
          <a:xfrm>
            <a:off x="6806901" y="-116300"/>
            <a:ext cx="2684034" cy="1738163"/>
            <a:chOff x="6654501" y="-116300"/>
            <a:chExt cx="2684034" cy="1738163"/>
          </a:xfrm>
        </p:grpSpPr>
        <p:sp>
          <p:nvSpPr>
            <p:cNvPr id="55" name="Google Shape;55;p4"/>
            <p:cNvSpPr/>
            <p:nvPr/>
          </p:nvSpPr>
          <p:spPr>
            <a:xfrm>
              <a:off x="6654501" y="-116300"/>
              <a:ext cx="2684034" cy="1535681"/>
            </a:xfrm>
            <a:custGeom>
              <a:avLst/>
              <a:gdLst/>
              <a:ahLst/>
              <a:cxnLst/>
              <a:rect l="l" t="t" r="r" b="b"/>
              <a:pathLst>
                <a:path w="64695" h="36451" extrusionOk="0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5400000" flipH="1">
              <a:off x="8050932" y="-354518"/>
              <a:ext cx="808131" cy="1493289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8942775" y="1523163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"/>
          <p:cNvSpPr txBox="1">
            <a:spLocks noGrp="1"/>
          </p:cNvSpPr>
          <p:nvPr>
            <p:ph type="subTitle" idx="1"/>
          </p:nvPr>
        </p:nvSpPr>
        <p:spPr>
          <a:xfrm>
            <a:off x="5069450" y="2590588"/>
            <a:ext cx="28848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2"/>
          </p:nvPr>
        </p:nvSpPr>
        <p:spPr>
          <a:xfrm>
            <a:off x="5069400" y="2882600"/>
            <a:ext cx="2884800" cy="7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3"/>
          </p:nvPr>
        </p:nvSpPr>
        <p:spPr>
          <a:xfrm>
            <a:off x="1189788" y="2590588"/>
            <a:ext cx="28848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4"/>
          </p:nvPr>
        </p:nvSpPr>
        <p:spPr>
          <a:xfrm>
            <a:off x="1189800" y="2882600"/>
            <a:ext cx="2884800" cy="7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5"/>
          <p:cNvSpPr/>
          <p:nvPr/>
        </p:nvSpPr>
        <p:spPr>
          <a:xfrm rot="10376871">
            <a:off x="-495921" y="-203555"/>
            <a:ext cx="4143688" cy="141169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3812651" y="348974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593226" y="83864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4418776" y="63342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2981851" y="2502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flipH="1">
            <a:off x="-201027" y="-164602"/>
            <a:ext cx="3007352" cy="1244123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10800000">
            <a:off x="-259611" y="-297078"/>
            <a:ext cx="2457436" cy="93050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 rot="-448972">
            <a:off x="5418223" y="3906226"/>
            <a:ext cx="4114989" cy="1394558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/>
          <p:nvPr/>
        </p:nvSpPr>
        <p:spPr>
          <a:xfrm rot="10800000">
            <a:off x="4710711" y="4724448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/>
          <p:nvPr/>
        </p:nvSpPr>
        <p:spPr>
          <a:xfrm rot="10800000">
            <a:off x="8391336" y="4168473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 rot="10800000">
            <a:off x="5390761" y="416847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0800000">
            <a:off x="6002711" y="475684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 rot="10800000" flipH="1">
            <a:off x="6276637" y="4026301"/>
            <a:ext cx="3007352" cy="1244123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6885137" y="4472397"/>
            <a:ext cx="2457436" cy="93050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"/>
          <p:cNvSpPr txBox="1">
            <a:spLocks noGrp="1"/>
          </p:cNvSpPr>
          <p:nvPr>
            <p:ph type="title"/>
          </p:nvPr>
        </p:nvSpPr>
        <p:spPr>
          <a:xfrm>
            <a:off x="707550" y="1922950"/>
            <a:ext cx="4860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0" name="Google Shape;90;p7"/>
          <p:cNvSpPr txBox="1">
            <a:spLocks noGrp="1"/>
          </p:cNvSpPr>
          <p:nvPr>
            <p:ph type="subTitle" idx="1"/>
          </p:nvPr>
        </p:nvSpPr>
        <p:spPr>
          <a:xfrm>
            <a:off x="707650" y="2757125"/>
            <a:ext cx="4860000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7"/>
          <p:cNvSpPr/>
          <p:nvPr/>
        </p:nvSpPr>
        <p:spPr>
          <a:xfrm rot="-10667561">
            <a:off x="305871" y="4396335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/>
          <p:cNvSpPr/>
          <p:nvPr/>
        </p:nvSpPr>
        <p:spPr>
          <a:xfrm rot="10800000">
            <a:off x="402459" y="4303597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7"/>
          <p:cNvSpPr/>
          <p:nvPr/>
        </p:nvSpPr>
        <p:spPr>
          <a:xfrm>
            <a:off x="-272112" y="4159112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7"/>
          <p:cNvSpPr/>
          <p:nvPr/>
        </p:nvSpPr>
        <p:spPr>
          <a:xfrm>
            <a:off x="5246676" y="482077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7"/>
          <p:cNvSpPr/>
          <p:nvPr/>
        </p:nvSpPr>
        <p:spPr>
          <a:xfrm>
            <a:off x="402451" y="395219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7"/>
          <p:cNvSpPr/>
          <p:nvPr/>
        </p:nvSpPr>
        <p:spPr>
          <a:xfrm>
            <a:off x="1153051" y="439062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7"/>
          <p:cNvSpPr/>
          <p:nvPr/>
        </p:nvSpPr>
        <p:spPr>
          <a:xfrm>
            <a:off x="2859751" y="47374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"/>
          <p:cNvSpPr/>
          <p:nvPr/>
        </p:nvSpPr>
        <p:spPr>
          <a:xfrm rot="-132439" flipH="1">
            <a:off x="305871" y="-39916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7"/>
          <p:cNvSpPr/>
          <p:nvPr/>
        </p:nvSpPr>
        <p:spPr>
          <a:xfrm flipH="1">
            <a:off x="402459" y="-132676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"/>
          <p:cNvSpPr/>
          <p:nvPr/>
        </p:nvSpPr>
        <p:spPr>
          <a:xfrm rot="10800000" flipH="1">
            <a:off x="-272112" y="-10878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7"/>
          <p:cNvSpPr/>
          <p:nvPr/>
        </p:nvSpPr>
        <p:spPr>
          <a:xfrm rot="10800000" flipH="1">
            <a:off x="402451" y="1086487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 rot="10800000" flipH="1">
            <a:off x="1153051" y="648062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/>
          <p:nvPr/>
        </p:nvSpPr>
        <p:spPr>
          <a:xfrm rot="10800000" flipH="1">
            <a:off x="2859751" y="301212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7"/>
          <p:cNvSpPr/>
          <p:nvPr/>
        </p:nvSpPr>
        <p:spPr>
          <a:xfrm rot="10800000" flipH="1">
            <a:off x="5246676" y="153112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42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"/>
          <p:cNvSpPr txBox="1">
            <a:spLocks noGrp="1"/>
          </p:cNvSpPr>
          <p:nvPr>
            <p:ph type="title" hasCustomPrompt="1"/>
          </p:nvPr>
        </p:nvSpPr>
        <p:spPr>
          <a:xfrm>
            <a:off x="2515413" y="2611248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6" name="Google Shape;196;p14"/>
          <p:cNvSpPr txBox="1">
            <a:spLocks noGrp="1"/>
          </p:cNvSpPr>
          <p:nvPr>
            <p:ph type="title" idx="2" hasCustomPrompt="1"/>
          </p:nvPr>
        </p:nvSpPr>
        <p:spPr>
          <a:xfrm>
            <a:off x="5033788" y="2611248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7" name="Google Shape;197;p14"/>
          <p:cNvSpPr txBox="1">
            <a:spLocks noGrp="1"/>
          </p:cNvSpPr>
          <p:nvPr>
            <p:ph type="subTitle" idx="1"/>
          </p:nvPr>
        </p:nvSpPr>
        <p:spPr>
          <a:xfrm>
            <a:off x="718800" y="16416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98" name="Google Shape;198;p14"/>
          <p:cNvSpPr txBox="1">
            <a:spLocks noGrp="1"/>
          </p:cNvSpPr>
          <p:nvPr>
            <p:ph type="subTitle" idx="3"/>
          </p:nvPr>
        </p:nvSpPr>
        <p:spPr>
          <a:xfrm>
            <a:off x="872525" y="215660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4"/>
          <p:cNvSpPr txBox="1">
            <a:spLocks noGrp="1"/>
          </p:cNvSpPr>
          <p:nvPr>
            <p:ph type="subTitle" idx="4"/>
          </p:nvPr>
        </p:nvSpPr>
        <p:spPr>
          <a:xfrm>
            <a:off x="3237150" y="16416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0" name="Google Shape;200;p14"/>
          <p:cNvSpPr txBox="1">
            <a:spLocks noGrp="1"/>
          </p:cNvSpPr>
          <p:nvPr>
            <p:ph type="subTitle" idx="5"/>
          </p:nvPr>
        </p:nvSpPr>
        <p:spPr>
          <a:xfrm>
            <a:off x="3390900" y="215662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4"/>
          <p:cNvSpPr txBox="1">
            <a:spLocks noGrp="1"/>
          </p:cNvSpPr>
          <p:nvPr>
            <p:ph type="subTitle" idx="6"/>
          </p:nvPr>
        </p:nvSpPr>
        <p:spPr>
          <a:xfrm>
            <a:off x="5755500" y="16416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2" name="Google Shape;202;p14"/>
          <p:cNvSpPr txBox="1">
            <a:spLocks noGrp="1"/>
          </p:cNvSpPr>
          <p:nvPr>
            <p:ph type="subTitle" idx="7"/>
          </p:nvPr>
        </p:nvSpPr>
        <p:spPr>
          <a:xfrm>
            <a:off x="5888425" y="215660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4"/>
          <p:cNvSpPr txBox="1">
            <a:spLocks noGrp="1"/>
          </p:cNvSpPr>
          <p:nvPr>
            <p:ph type="subTitle" idx="8"/>
          </p:nvPr>
        </p:nvSpPr>
        <p:spPr>
          <a:xfrm>
            <a:off x="1766775" y="3105100"/>
            <a:ext cx="30921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4" name="Google Shape;204;p14"/>
          <p:cNvSpPr txBox="1">
            <a:spLocks noGrp="1"/>
          </p:cNvSpPr>
          <p:nvPr>
            <p:ph type="subTitle" idx="9"/>
          </p:nvPr>
        </p:nvSpPr>
        <p:spPr>
          <a:xfrm>
            <a:off x="2131725" y="362012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ubTitle" idx="13"/>
          </p:nvPr>
        </p:nvSpPr>
        <p:spPr>
          <a:xfrm>
            <a:off x="4496350" y="31051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4"/>
          </p:nvPr>
        </p:nvSpPr>
        <p:spPr>
          <a:xfrm>
            <a:off x="4650100" y="362010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15" hasCustomPrompt="1"/>
          </p:nvPr>
        </p:nvSpPr>
        <p:spPr>
          <a:xfrm>
            <a:off x="1256225" y="1132242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14"/>
          <p:cNvSpPr txBox="1">
            <a:spLocks noGrp="1"/>
          </p:cNvSpPr>
          <p:nvPr>
            <p:ph type="title" idx="16" hasCustomPrompt="1"/>
          </p:nvPr>
        </p:nvSpPr>
        <p:spPr>
          <a:xfrm>
            <a:off x="3774600" y="1132242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9" name="Google Shape;209;p14"/>
          <p:cNvSpPr txBox="1">
            <a:spLocks noGrp="1"/>
          </p:cNvSpPr>
          <p:nvPr>
            <p:ph type="title" idx="17" hasCustomPrompt="1"/>
          </p:nvPr>
        </p:nvSpPr>
        <p:spPr>
          <a:xfrm>
            <a:off x="6292975" y="1132242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14"/>
          <p:cNvSpPr/>
          <p:nvPr/>
        </p:nvSpPr>
        <p:spPr>
          <a:xfrm rot="10800000" flipH="1">
            <a:off x="37927" y="4374834"/>
            <a:ext cx="2505013" cy="768740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"/>
          <p:cNvSpPr/>
          <p:nvPr/>
        </p:nvSpPr>
        <p:spPr>
          <a:xfrm rot="10800000">
            <a:off x="6142736" y="4490064"/>
            <a:ext cx="2594745" cy="68451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4"/>
          <p:cNvSpPr/>
          <p:nvPr/>
        </p:nvSpPr>
        <p:spPr>
          <a:xfrm rot="10800000" flipH="1">
            <a:off x="6632383" y="4238575"/>
            <a:ext cx="3779755" cy="936000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"/>
          <p:cNvSpPr/>
          <p:nvPr/>
        </p:nvSpPr>
        <p:spPr>
          <a:xfrm flipH="1">
            <a:off x="-5" y="4269850"/>
            <a:ext cx="2018280" cy="873809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"/>
          <p:cNvSpPr/>
          <p:nvPr/>
        </p:nvSpPr>
        <p:spPr>
          <a:xfrm>
            <a:off x="-1" y="4269786"/>
            <a:ext cx="1717924" cy="873594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4"/>
          <p:cNvSpPr/>
          <p:nvPr/>
        </p:nvSpPr>
        <p:spPr>
          <a:xfrm rot="10800000">
            <a:off x="6962402" y="4352337"/>
            <a:ext cx="2594826" cy="822238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4"/>
          <p:cNvSpPr txBox="1">
            <a:spLocks noGrp="1"/>
          </p:cNvSpPr>
          <p:nvPr>
            <p:ph type="title" idx="18"/>
          </p:nvPr>
        </p:nvSpPr>
        <p:spPr>
          <a:xfrm>
            <a:off x="2727000" y="363275"/>
            <a:ext cx="369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7" name="Google Shape;217;p14"/>
          <p:cNvSpPr/>
          <p:nvPr/>
        </p:nvSpPr>
        <p:spPr>
          <a:xfrm rot="5400000">
            <a:off x="2341731" y="48099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4"/>
          <p:cNvSpPr/>
          <p:nvPr/>
        </p:nvSpPr>
        <p:spPr>
          <a:xfrm rot="5400000">
            <a:off x="989544" y="47098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4"/>
          <p:cNvSpPr/>
          <p:nvPr/>
        </p:nvSpPr>
        <p:spPr>
          <a:xfrm rot="-5400000">
            <a:off x="1684906" y="46572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4"/>
          <p:cNvSpPr/>
          <p:nvPr/>
        </p:nvSpPr>
        <p:spPr>
          <a:xfrm rot="5400000">
            <a:off x="333331" y="4075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4"/>
          <p:cNvSpPr/>
          <p:nvPr/>
        </p:nvSpPr>
        <p:spPr>
          <a:xfrm rot="5400000">
            <a:off x="8655556" y="41433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4"/>
          <p:cNvSpPr/>
          <p:nvPr/>
        </p:nvSpPr>
        <p:spPr>
          <a:xfrm rot="-5400000">
            <a:off x="7367731" y="44490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4"/>
          <p:cNvSpPr/>
          <p:nvPr/>
        </p:nvSpPr>
        <p:spPr>
          <a:xfrm rot="5400000">
            <a:off x="5923156" y="48443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>
            <a:spLocks noGrp="1"/>
          </p:cNvSpPr>
          <p:nvPr>
            <p:ph type="title"/>
          </p:nvPr>
        </p:nvSpPr>
        <p:spPr>
          <a:xfrm>
            <a:off x="3373350" y="2938325"/>
            <a:ext cx="40440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100"/>
              <a:buNone/>
              <a:defRPr sz="3000"/>
            </a:lvl1pPr>
            <a:lvl2pPr lvl="1" rtl="0">
              <a:spcBef>
                <a:spcPts val="160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6" name="Google Shape;226;p15"/>
          <p:cNvSpPr txBox="1">
            <a:spLocks noGrp="1"/>
          </p:cNvSpPr>
          <p:nvPr>
            <p:ph type="subTitle" idx="1"/>
          </p:nvPr>
        </p:nvSpPr>
        <p:spPr>
          <a:xfrm>
            <a:off x="1726650" y="1707450"/>
            <a:ext cx="5690700" cy="9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20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5"/>
          <p:cNvSpPr/>
          <p:nvPr/>
        </p:nvSpPr>
        <p:spPr>
          <a:xfrm>
            <a:off x="2301825" y="-81050"/>
            <a:ext cx="5472801" cy="1242133"/>
          </a:xfrm>
          <a:custGeom>
            <a:avLst/>
            <a:gdLst/>
            <a:ahLst/>
            <a:cxnLst/>
            <a:rect l="l" t="t" r="r" b="b"/>
            <a:pathLst>
              <a:path w="113987" h="48554" extrusionOk="0">
                <a:moveTo>
                  <a:pt x="1" y="1"/>
                </a:moveTo>
                <a:cubicBezTo>
                  <a:pt x="1664" y="4622"/>
                  <a:pt x="7395" y="8627"/>
                  <a:pt x="14480" y="9243"/>
                </a:cubicBezTo>
                <a:cubicBezTo>
                  <a:pt x="15269" y="9310"/>
                  <a:pt x="16057" y="9341"/>
                  <a:pt x="16844" y="9341"/>
                </a:cubicBezTo>
                <a:cubicBezTo>
                  <a:pt x="26954" y="9341"/>
                  <a:pt x="36902" y="4191"/>
                  <a:pt x="46543" y="4191"/>
                </a:cubicBezTo>
                <a:cubicBezTo>
                  <a:pt x="48520" y="4191"/>
                  <a:pt x="50484" y="4408"/>
                  <a:pt x="52434" y="4930"/>
                </a:cubicBezTo>
                <a:cubicBezTo>
                  <a:pt x="59335" y="6717"/>
                  <a:pt x="63032" y="11831"/>
                  <a:pt x="63833" y="16760"/>
                </a:cubicBezTo>
                <a:cubicBezTo>
                  <a:pt x="64634" y="21750"/>
                  <a:pt x="63155" y="26680"/>
                  <a:pt x="62970" y="31609"/>
                </a:cubicBezTo>
                <a:cubicBezTo>
                  <a:pt x="62847" y="36538"/>
                  <a:pt x="64264" y="41898"/>
                  <a:pt x="69563" y="45349"/>
                </a:cubicBezTo>
                <a:cubicBezTo>
                  <a:pt x="73005" y="47564"/>
                  <a:pt x="77580" y="48553"/>
                  <a:pt x="82312" y="48553"/>
                </a:cubicBezTo>
                <a:cubicBezTo>
                  <a:pt x="88505" y="48553"/>
                  <a:pt x="94967" y="46857"/>
                  <a:pt x="99507" y="43993"/>
                </a:cubicBezTo>
                <a:cubicBezTo>
                  <a:pt x="107579" y="38941"/>
                  <a:pt x="110906" y="31362"/>
                  <a:pt x="112508" y="24030"/>
                </a:cubicBezTo>
                <a:cubicBezTo>
                  <a:pt x="113987" y="17253"/>
                  <a:pt x="112262" y="3821"/>
                  <a:pt x="1038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5"/>
          <p:cNvSpPr/>
          <p:nvPr/>
        </p:nvSpPr>
        <p:spPr>
          <a:xfrm rot="10800000">
            <a:off x="3105740" y="-321877"/>
            <a:ext cx="2419310" cy="8618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5"/>
          <p:cNvSpPr/>
          <p:nvPr/>
        </p:nvSpPr>
        <p:spPr>
          <a:xfrm rot="-5400000">
            <a:off x="5094113" y="-676765"/>
            <a:ext cx="969192" cy="1790903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5"/>
          <p:cNvSpPr/>
          <p:nvPr/>
        </p:nvSpPr>
        <p:spPr>
          <a:xfrm rot="5400000">
            <a:off x="6553938" y="4582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5"/>
          <p:cNvSpPr/>
          <p:nvPr/>
        </p:nvSpPr>
        <p:spPr>
          <a:xfrm rot="5400000">
            <a:off x="4522788" y="6493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5"/>
          <p:cNvSpPr/>
          <p:nvPr/>
        </p:nvSpPr>
        <p:spPr>
          <a:xfrm rot="5400000">
            <a:off x="8054788" y="938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5"/>
          <p:cNvSpPr/>
          <p:nvPr/>
        </p:nvSpPr>
        <p:spPr>
          <a:xfrm rot="5400000">
            <a:off x="2853363" y="301738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5"/>
          <p:cNvSpPr/>
          <p:nvPr/>
        </p:nvSpPr>
        <p:spPr>
          <a:xfrm rot="5400000">
            <a:off x="2401288" y="53983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5"/>
          <p:cNvSpPr/>
          <p:nvPr/>
        </p:nvSpPr>
        <p:spPr>
          <a:xfrm rot="10800000">
            <a:off x="1820973" y="3982367"/>
            <a:ext cx="5577954" cy="1242133"/>
          </a:xfrm>
          <a:custGeom>
            <a:avLst/>
            <a:gdLst/>
            <a:ahLst/>
            <a:cxnLst/>
            <a:rect l="l" t="t" r="r" b="b"/>
            <a:pathLst>
              <a:path w="113987" h="48554" extrusionOk="0">
                <a:moveTo>
                  <a:pt x="1" y="1"/>
                </a:moveTo>
                <a:cubicBezTo>
                  <a:pt x="1664" y="4622"/>
                  <a:pt x="7395" y="8627"/>
                  <a:pt x="14480" y="9243"/>
                </a:cubicBezTo>
                <a:cubicBezTo>
                  <a:pt x="15269" y="9310"/>
                  <a:pt x="16057" y="9341"/>
                  <a:pt x="16844" y="9341"/>
                </a:cubicBezTo>
                <a:cubicBezTo>
                  <a:pt x="26954" y="9341"/>
                  <a:pt x="36902" y="4191"/>
                  <a:pt x="46543" y="4191"/>
                </a:cubicBezTo>
                <a:cubicBezTo>
                  <a:pt x="48520" y="4191"/>
                  <a:pt x="50484" y="4408"/>
                  <a:pt x="52434" y="4930"/>
                </a:cubicBezTo>
                <a:cubicBezTo>
                  <a:pt x="59335" y="6717"/>
                  <a:pt x="63032" y="11831"/>
                  <a:pt x="63833" y="16760"/>
                </a:cubicBezTo>
                <a:cubicBezTo>
                  <a:pt x="64634" y="21750"/>
                  <a:pt x="63155" y="26680"/>
                  <a:pt x="62970" y="31609"/>
                </a:cubicBezTo>
                <a:cubicBezTo>
                  <a:pt x="62847" y="36538"/>
                  <a:pt x="64264" y="41898"/>
                  <a:pt x="69563" y="45349"/>
                </a:cubicBezTo>
                <a:cubicBezTo>
                  <a:pt x="73005" y="47564"/>
                  <a:pt x="77580" y="48553"/>
                  <a:pt x="82312" y="48553"/>
                </a:cubicBezTo>
                <a:cubicBezTo>
                  <a:pt x="88505" y="48553"/>
                  <a:pt x="94967" y="46857"/>
                  <a:pt x="99507" y="43993"/>
                </a:cubicBezTo>
                <a:cubicBezTo>
                  <a:pt x="107579" y="38941"/>
                  <a:pt x="110906" y="31362"/>
                  <a:pt x="112508" y="24030"/>
                </a:cubicBezTo>
                <a:cubicBezTo>
                  <a:pt x="113987" y="17253"/>
                  <a:pt x="112262" y="3821"/>
                  <a:pt x="1038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5"/>
          <p:cNvSpPr/>
          <p:nvPr/>
        </p:nvSpPr>
        <p:spPr>
          <a:xfrm>
            <a:off x="4175688" y="4603443"/>
            <a:ext cx="2419310" cy="8618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5"/>
          <p:cNvSpPr/>
          <p:nvPr/>
        </p:nvSpPr>
        <p:spPr>
          <a:xfrm rot="5400000">
            <a:off x="3798057" y="3940705"/>
            <a:ext cx="969192" cy="1790903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5"/>
          <p:cNvSpPr/>
          <p:nvPr/>
        </p:nvSpPr>
        <p:spPr>
          <a:xfrm rot="-5400000">
            <a:off x="2853375" y="43630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5"/>
          <p:cNvSpPr/>
          <p:nvPr/>
        </p:nvSpPr>
        <p:spPr>
          <a:xfrm rot="-5400000">
            <a:off x="5079550" y="439543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"/>
          <p:cNvSpPr/>
          <p:nvPr/>
        </p:nvSpPr>
        <p:spPr>
          <a:xfrm rot="-5400000">
            <a:off x="1555000" y="48415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"/>
          <p:cNvSpPr/>
          <p:nvPr/>
        </p:nvSpPr>
        <p:spPr>
          <a:xfrm rot="-5400000">
            <a:off x="6683875" y="4678206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5"/>
          <p:cNvSpPr/>
          <p:nvPr/>
        </p:nvSpPr>
        <p:spPr>
          <a:xfrm rot="-5400000">
            <a:off x="7201050" y="4504906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46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6"/>
          <p:cNvSpPr/>
          <p:nvPr/>
        </p:nvSpPr>
        <p:spPr>
          <a:xfrm rot="10800000" flipH="1">
            <a:off x="-34948" y="4374909"/>
            <a:ext cx="2505013" cy="768740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6"/>
          <p:cNvSpPr/>
          <p:nvPr/>
        </p:nvSpPr>
        <p:spPr>
          <a:xfrm flipH="1">
            <a:off x="6142736" y="0"/>
            <a:ext cx="2594745" cy="68451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6"/>
          <p:cNvSpPr/>
          <p:nvPr/>
        </p:nvSpPr>
        <p:spPr>
          <a:xfrm>
            <a:off x="6632383" y="0"/>
            <a:ext cx="3779755" cy="936000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6"/>
          <p:cNvSpPr/>
          <p:nvPr/>
        </p:nvSpPr>
        <p:spPr>
          <a:xfrm flipH="1">
            <a:off x="-5" y="4269850"/>
            <a:ext cx="2018280" cy="873809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6"/>
          <p:cNvSpPr/>
          <p:nvPr/>
        </p:nvSpPr>
        <p:spPr>
          <a:xfrm>
            <a:off x="-1" y="4269786"/>
            <a:ext cx="1717924" cy="873594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6"/>
          <p:cNvSpPr/>
          <p:nvPr/>
        </p:nvSpPr>
        <p:spPr>
          <a:xfrm flipH="1">
            <a:off x="6962402" y="0"/>
            <a:ext cx="2594826" cy="822238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6"/>
          <p:cNvSpPr/>
          <p:nvPr/>
        </p:nvSpPr>
        <p:spPr>
          <a:xfrm rot="9281215" flipH="1">
            <a:off x="6963797" y="4203731"/>
            <a:ext cx="2228124" cy="918929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6"/>
          <p:cNvSpPr/>
          <p:nvPr/>
        </p:nvSpPr>
        <p:spPr>
          <a:xfrm rot="9280772" flipH="1">
            <a:off x="6019538" y="4396562"/>
            <a:ext cx="3782980" cy="1428824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6"/>
          <p:cNvSpPr/>
          <p:nvPr/>
        </p:nvSpPr>
        <p:spPr>
          <a:xfrm rot="9281383">
            <a:off x="6014037" y="3898835"/>
            <a:ext cx="4264746" cy="1843807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6"/>
          <p:cNvSpPr/>
          <p:nvPr/>
        </p:nvSpPr>
        <p:spPr>
          <a:xfrm rot="10800000" flipH="1">
            <a:off x="-874529" y="63632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6"/>
          <p:cNvSpPr/>
          <p:nvPr/>
        </p:nvSpPr>
        <p:spPr>
          <a:xfrm rot="9367883">
            <a:off x="-1140979" y="-338044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6"/>
          <p:cNvSpPr/>
          <p:nvPr/>
        </p:nvSpPr>
        <p:spPr>
          <a:xfrm rot="9944222" flipH="1">
            <a:off x="-1677309" y="-294645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title"/>
          </p:nvPr>
        </p:nvSpPr>
        <p:spPr>
          <a:xfrm>
            <a:off x="2550000" y="3290249"/>
            <a:ext cx="40440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1"/>
          </p:nvPr>
        </p:nvSpPr>
        <p:spPr>
          <a:xfrm>
            <a:off x="2250150" y="1355551"/>
            <a:ext cx="4643700" cy="16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8" name="Google Shape;258;p16"/>
          <p:cNvSpPr/>
          <p:nvPr/>
        </p:nvSpPr>
        <p:spPr>
          <a:xfrm rot="5400000">
            <a:off x="2341731" y="48099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6"/>
          <p:cNvSpPr/>
          <p:nvPr/>
        </p:nvSpPr>
        <p:spPr>
          <a:xfrm rot="5400000">
            <a:off x="989544" y="47098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6"/>
          <p:cNvSpPr/>
          <p:nvPr/>
        </p:nvSpPr>
        <p:spPr>
          <a:xfrm rot="-5400000">
            <a:off x="1684906" y="46572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6"/>
          <p:cNvSpPr/>
          <p:nvPr/>
        </p:nvSpPr>
        <p:spPr>
          <a:xfrm rot="5400000">
            <a:off x="333331" y="4075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6"/>
          <p:cNvSpPr/>
          <p:nvPr/>
        </p:nvSpPr>
        <p:spPr>
          <a:xfrm rot="5400000">
            <a:off x="957006" y="6007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6"/>
          <p:cNvSpPr/>
          <p:nvPr/>
        </p:nvSpPr>
        <p:spPr>
          <a:xfrm rot="5400000">
            <a:off x="8564894" y="4842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6"/>
          <p:cNvSpPr/>
          <p:nvPr/>
        </p:nvSpPr>
        <p:spPr>
          <a:xfrm rot="-5400000">
            <a:off x="234781" y="10034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6"/>
          <p:cNvSpPr/>
          <p:nvPr/>
        </p:nvSpPr>
        <p:spPr>
          <a:xfrm rot="5400000">
            <a:off x="1477081" y="140794"/>
            <a:ext cx="163500" cy="163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6"/>
          <p:cNvSpPr/>
          <p:nvPr/>
        </p:nvSpPr>
        <p:spPr>
          <a:xfrm rot="5400000">
            <a:off x="8233156" y="433776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6"/>
          <p:cNvSpPr/>
          <p:nvPr/>
        </p:nvSpPr>
        <p:spPr>
          <a:xfrm rot="5400000">
            <a:off x="7390894" y="455883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6"/>
          <p:cNvSpPr/>
          <p:nvPr/>
        </p:nvSpPr>
        <p:spPr>
          <a:xfrm rot="-5400000">
            <a:off x="8911081" y="35576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6"/>
          <p:cNvSpPr/>
          <p:nvPr/>
        </p:nvSpPr>
        <p:spPr>
          <a:xfrm rot="5400000">
            <a:off x="7296606" y="5209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"/>
          <p:cNvSpPr txBox="1">
            <a:spLocks noGrp="1"/>
          </p:cNvSpPr>
          <p:nvPr>
            <p:ph type="title"/>
          </p:nvPr>
        </p:nvSpPr>
        <p:spPr>
          <a:xfrm>
            <a:off x="710000" y="2261338"/>
            <a:ext cx="5319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2" name="Google Shape;272;p17"/>
          <p:cNvSpPr txBox="1">
            <a:spLocks noGrp="1"/>
          </p:cNvSpPr>
          <p:nvPr>
            <p:ph type="title" idx="2" hasCustomPrompt="1"/>
          </p:nvPr>
        </p:nvSpPr>
        <p:spPr>
          <a:xfrm>
            <a:off x="710000" y="1164675"/>
            <a:ext cx="29328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3" name="Google Shape;273;p17"/>
          <p:cNvSpPr txBox="1">
            <a:spLocks noGrp="1"/>
          </p:cNvSpPr>
          <p:nvPr>
            <p:ph type="subTitle" idx="1"/>
          </p:nvPr>
        </p:nvSpPr>
        <p:spPr>
          <a:xfrm>
            <a:off x="710000" y="3123913"/>
            <a:ext cx="35133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7"/>
          <p:cNvSpPr/>
          <p:nvPr/>
        </p:nvSpPr>
        <p:spPr>
          <a:xfrm rot="10800000">
            <a:off x="3794725" y="3526224"/>
            <a:ext cx="5269500" cy="161730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7"/>
          <p:cNvSpPr/>
          <p:nvPr/>
        </p:nvSpPr>
        <p:spPr>
          <a:xfrm flipH="1">
            <a:off x="4079409" y="0"/>
            <a:ext cx="3848746" cy="1015396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7"/>
          <p:cNvSpPr/>
          <p:nvPr/>
        </p:nvSpPr>
        <p:spPr>
          <a:xfrm>
            <a:off x="4805860" y="0"/>
            <a:ext cx="5606452" cy="1388382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7"/>
          <p:cNvSpPr/>
          <p:nvPr/>
        </p:nvSpPr>
        <p:spPr>
          <a:xfrm>
            <a:off x="4898284" y="3305534"/>
            <a:ext cx="4245815" cy="1838051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7"/>
          <p:cNvSpPr/>
          <p:nvPr/>
        </p:nvSpPr>
        <p:spPr>
          <a:xfrm flipH="1">
            <a:off x="5529737" y="3305400"/>
            <a:ext cx="3614274" cy="1837882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7"/>
          <p:cNvSpPr/>
          <p:nvPr/>
        </p:nvSpPr>
        <p:spPr>
          <a:xfrm flipH="1">
            <a:off x="5295901" y="0"/>
            <a:ext cx="3848110" cy="1219360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7"/>
          <p:cNvSpPr/>
          <p:nvPr/>
        </p:nvSpPr>
        <p:spPr>
          <a:xfrm rot="5400000">
            <a:off x="7269506" y="10558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7"/>
          <p:cNvSpPr/>
          <p:nvPr/>
        </p:nvSpPr>
        <p:spPr>
          <a:xfrm rot="5400000">
            <a:off x="5917319" y="95579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7"/>
          <p:cNvSpPr/>
          <p:nvPr/>
        </p:nvSpPr>
        <p:spPr>
          <a:xfrm rot="-5400000">
            <a:off x="6612681" y="903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7"/>
          <p:cNvSpPr/>
          <p:nvPr/>
        </p:nvSpPr>
        <p:spPr>
          <a:xfrm rot="5400000">
            <a:off x="5261106" y="3210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7"/>
          <p:cNvSpPr/>
          <p:nvPr/>
        </p:nvSpPr>
        <p:spPr>
          <a:xfrm rot="-5400000" flipH="1">
            <a:off x="4341681" y="47533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7"/>
          <p:cNvSpPr/>
          <p:nvPr/>
        </p:nvSpPr>
        <p:spPr>
          <a:xfrm rot="5400000" flipH="1">
            <a:off x="5326056" y="43294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7"/>
          <p:cNvSpPr/>
          <p:nvPr/>
        </p:nvSpPr>
        <p:spPr>
          <a:xfrm rot="-5400000" flipH="1">
            <a:off x="7106006" y="3674706"/>
            <a:ext cx="163500" cy="163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18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1"/>
          <p:cNvSpPr txBox="1">
            <a:spLocks noGrp="1"/>
          </p:cNvSpPr>
          <p:nvPr>
            <p:ph type="subTitle" idx="1"/>
          </p:nvPr>
        </p:nvSpPr>
        <p:spPr>
          <a:xfrm>
            <a:off x="4658775" y="3441800"/>
            <a:ext cx="2087700" cy="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41"/>
          <p:cNvSpPr txBox="1">
            <a:spLocks noGrp="1"/>
          </p:cNvSpPr>
          <p:nvPr>
            <p:ph type="subTitle" idx="2"/>
          </p:nvPr>
        </p:nvSpPr>
        <p:spPr>
          <a:xfrm>
            <a:off x="2397771" y="1400250"/>
            <a:ext cx="2087700" cy="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41"/>
          <p:cNvSpPr txBox="1">
            <a:spLocks noGrp="1"/>
          </p:cNvSpPr>
          <p:nvPr>
            <p:ph type="title"/>
          </p:nvPr>
        </p:nvSpPr>
        <p:spPr>
          <a:xfrm>
            <a:off x="4658771" y="2806100"/>
            <a:ext cx="20877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548" name="Google Shape;548;p41"/>
          <p:cNvSpPr txBox="1">
            <a:spLocks noGrp="1"/>
          </p:cNvSpPr>
          <p:nvPr>
            <p:ph type="title" idx="3"/>
          </p:nvPr>
        </p:nvSpPr>
        <p:spPr>
          <a:xfrm>
            <a:off x="2397771" y="764550"/>
            <a:ext cx="20877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549" name="Google Shape;549;p41"/>
          <p:cNvSpPr/>
          <p:nvPr/>
        </p:nvSpPr>
        <p:spPr>
          <a:xfrm>
            <a:off x="485275" y="3859450"/>
            <a:ext cx="3336529" cy="1283560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41"/>
          <p:cNvSpPr/>
          <p:nvPr/>
        </p:nvSpPr>
        <p:spPr>
          <a:xfrm rot="1432232" flipH="1">
            <a:off x="-470789" y="4165605"/>
            <a:ext cx="4306753" cy="1531081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1"/>
          <p:cNvSpPr/>
          <p:nvPr/>
        </p:nvSpPr>
        <p:spPr>
          <a:xfrm rot="5772258">
            <a:off x="7200936" y="-653045"/>
            <a:ext cx="2023504" cy="1935148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41"/>
          <p:cNvSpPr/>
          <p:nvPr/>
        </p:nvSpPr>
        <p:spPr>
          <a:xfrm rot="707044">
            <a:off x="5289054" y="-380400"/>
            <a:ext cx="4307387" cy="1170580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41"/>
          <p:cNvSpPr/>
          <p:nvPr/>
        </p:nvSpPr>
        <p:spPr>
          <a:xfrm>
            <a:off x="5289100" y="-380553"/>
            <a:ext cx="4306711" cy="1283653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41"/>
          <p:cNvSpPr/>
          <p:nvPr/>
        </p:nvSpPr>
        <p:spPr>
          <a:xfrm rot="855605">
            <a:off x="-610970" y="4000688"/>
            <a:ext cx="4923475" cy="1631508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41"/>
          <p:cNvSpPr/>
          <p:nvPr/>
        </p:nvSpPr>
        <p:spPr>
          <a:xfrm rot="5400000">
            <a:off x="2493669" y="409451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41"/>
          <p:cNvSpPr/>
          <p:nvPr/>
        </p:nvSpPr>
        <p:spPr>
          <a:xfrm rot="5400000">
            <a:off x="1141481" y="39944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41"/>
          <p:cNvSpPr/>
          <p:nvPr/>
        </p:nvSpPr>
        <p:spPr>
          <a:xfrm rot="-5400000">
            <a:off x="1836844" y="394183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41"/>
          <p:cNvSpPr/>
          <p:nvPr/>
        </p:nvSpPr>
        <p:spPr>
          <a:xfrm rot="5400000">
            <a:off x="485269" y="33596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41"/>
          <p:cNvSpPr/>
          <p:nvPr/>
        </p:nvSpPr>
        <p:spPr>
          <a:xfrm rot="5400000">
            <a:off x="7169406" y="9648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41"/>
          <p:cNvSpPr/>
          <p:nvPr/>
        </p:nvSpPr>
        <p:spPr>
          <a:xfrm rot="5400000">
            <a:off x="5817219" y="8647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1"/>
          <p:cNvSpPr/>
          <p:nvPr/>
        </p:nvSpPr>
        <p:spPr>
          <a:xfrm rot="-5400000">
            <a:off x="6512581" y="8121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1"/>
          <p:cNvSpPr/>
          <p:nvPr/>
        </p:nvSpPr>
        <p:spPr>
          <a:xfrm rot="5400000">
            <a:off x="5161006" y="2299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40000" y="1152475"/>
            <a:ext cx="806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60" r:id="rId5"/>
    <p:sldLayoutId id="2147483661" r:id="rId6"/>
    <p:sldLayoutId id="2147483662" r:id="rId7"/>
    <p:sldLayoutId id="2147483663" r:id="rId8"/>
    <p:sldLayoutId id="2147483687" r:id="rId9"/>
    <p:sldLayoutId id="2147483688" r:id="rId10"/>
    <p:sldLayoutId id="214748369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21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69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022" name="Google Shape;1022;p69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PfT4lq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74"/>
          <p:cNvSpPr txBox="1">
            <a:spLocks noGrp="1"/>
          </p:cNvSpPr>
          <p:nvPr>
            <p:ph type="ctrTitle"/>
          </p:nvPr>
        </p:nvSpPr>
        <p:spPr>
          <a:xfrm>
            <a:off x="678600" y="1293358"/>
            <a:ext cx="7787100" cy="20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5400" dirty="0" smtClean="0"/>
              <a:t>Hydatid Lung (Echinococcosis)</a:t>
            </a:r>
            <a:endParaRPr/>
          </a:p>
        </p:txBody>
      </p:sp>
      <p:sp>
        <p:nvSpPr>
          <p:cNvPr id="1035" name="Google Shape;1035;p74"/>
          <p:cNvSpPr txBox="1">
            <a:spLocks noGrp="1"/>
          </p:cNvSpPr>
          <p:nvPr>
            <p:ph type="subTitle" idx="1"/>
          </p:nvPr>
        </p:nvSpPr>
        <p:spPr>
          <a:xfrm>
            <a:off x="2539262" y="3857423"/>
            <a:ext cx="40488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dirty="0" smtClean="0"/>
              <a:t>P</a:t>
            </a:r>
            <a:r>
              <a:rPr lang="en" sz="1050" b="1" dirty="0" smtClean="0"/>
              <a:t>resented by: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 smtClean="0"/>
              <a:t>Aseel Al-Ja’afreh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 smtClean="0"/>
              <a:t>Salsabeel Braikat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 smtClean="0"/>
              <a:t>Rama Yaqoub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 smtClean="0"/>
              <a:t>Wafa’a Mohammed</a:t>
            </a:r>
            <a:endParaRPr sz="1050"/>
          </a:p>
        </p:txBody>
      </p:sp>
      <p:sp>
        <p:nvSpPr>
          <p:cNvPr id="4" name="Google Shape;1035;p74"/>
          <p:cNvSpPr txBox="1">
            <a:spLocks/>
          </p:cNvSpPr>
          <p:nvPr/>
        </p:nvSpPr>
        <p:spPr>
          <a:xfrm>
            <a:off x="4570338" y="4375584"/>
            <a:ext cx="40488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Supervised by: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Dr.</a:t>
            </a:r>
            <a:r>
              <a:rPr kumimoji="0" lang="en-US" sz="1050" b="1" i="0" u="none" strike="noStrike" kern="0" cap="none" spc="0" normalizeH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Mohammed </a:t>
            </a:r>
            <a:r>
              <a:rPr kumimoji="0" lang="en-US" sz="1050" b="1" i="0" u="none" strike="noStrike" kern="0" cap="none" spc="0" normalizeH="0" noProof="0" dirty="0" err="1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Asem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53909" y="0"/>
            <a:ext cx="7787100" cy="751574"/>
          </a:xfrm>
        </p:spPr>
        <p:txBody>
          <a:bodyPr/>
          <a:lstStyle/>
          <a:p>
            <a:r>
              <a:rPr lang="en-US" sz="3200" dirty="0" smtClean="0">
                <a:solidFill>
                  <a:schemeClr val="bg2"/>
                </a:solidFill>
              </a:rPr>
              <a:t>Life Cycle</a:t>
            </a:r>
            <a:endParaRPr lang="en-US" sz="3000" dirty="0">
              <a:solidFill>
                <a:schemeClr val="bg2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2901141" y="898094"/>
            <a:ext cx="2818015" cy="589886"/>
          </a:xfrm>
        </p:spPr>
        <p:txBody>
          <a:bodyPr/>
          <a:lstStyle/>
          <a:p>
            <a:r>
              <a:rPr lang="en-GB" sz="1100" b="1" dirty="0" smtClean="0">
                <a:solidFill>
                  <a:schemeClr val="tx1"/>
                </a:solidFill>
              </a:rPr>
              <a:t>Adult tapeworm in small bowel of definitive host </a:t>
            </a:r>
            <a:endParaRPr lang="x-none" sz="1100" b="1" smtClean="0">
              <a:solidFill>
                <a:schemeClr val="tx1"/>
              </a:solidFill>
            </a:endParaRPr>
          </a:p>
          <a:p>
            <a:pPr algn="l"/>
            <a:endParaRPr lang="en-US" sz="1600" dirty="0"/>
          </a:p>
        </p:txBody>
      </p:sp>
      <p:sp>
        <p:nvSpPr>
          <p:cNvPr id="5" name="سهم منحني إلى اليسار 4"/>
          <p:cNvSpPr/>
          <p:nvPr/>
        </p:nvSpPr>
        <p:spPr>
          <a:xfrm rot="20771225">
            <a:off x="5976850" y="1113907"/>
            <a:ext cx="357446" cy="54032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5469773" y="1720735"/>
            <a:ext cx="2402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tx1"/>
                </a:solidFill>
              </a:rPr>
              <a:t>Gravid </a:t>
            </a:r>
            <a:r>
              <a:rPr lang="en-GB" sz="1200" b="1" dirty="0" err="1" smtClean="0">
                <a:solidFill>
                  <a:schemeClr val="tx1"/>
                </a:solidFill>
              </a:rPr>
              <a:t>proglottids</a:t>
            </a:r>
            <a:r>
              <a:rPr lang="en-GB" sz="1200" b="1" dirty="0" smtClean="0">
                <a:solidFill>
                  <a:schemeClr val="tx1"/>
                </a:solidFill>
              </a:rPr>
              <a:t> release </a:t>
            </a:r>
            <a:r>
              <a:rPr lang="en-GB" sz="1200" b="1" u="sng" dirty="0" err="1" smtClean="0">
                <a:solidFill>
                  <a:srgbClr val="FF0000"/>
                </a:solidFill>
              </a:rPr>
              <a:t>egge</a:t>
            </a:r>
            <a:r>
              <a:rPr lang="en-US" sz="1200" b="1" u="sng" dirty="0" smtClean="0">
                <a:solidFill>
                  <a:srgbClr val="FF0000"/>
                </a:solidFill>
              </a:rPr>
              <a:t>s </a:t>
            </a:r>
            <a:r>
              <a:rPr lang="en-US" sz="1200" b="1" dirty="0" smtClean="0">
                <a:solidFill>
                  <a:schemeClr val="tx1"/>
                </a:solidFill>
              </a:rPr>
              <a:t>which</a:t>
            </a:r>
            <a:r>
              <a:rPr lang="en-GB" sz="1200" b="1" dirty="0" smtClean="0">
                <a:solidFill>
                  <a:schemeClr val="tx1"/>
                </a:solidFill>
              </a:rPr>
              <a:t> pass in </a:t>
            </a:r>
            <a:r>
              <a:rPr lang="en-GB" sz="1200" b="1" dirty="0" err="1" smtClean="0">
                <a:solidFill>
                  <a:srgbClr val="FF0000"/>
                </a:solidFill>
              </a:rPr>
              <a:t>feces</a:t>
            </a:r>
            <a:endParaRPr lang="en-GB" sz="1200" b="1" dirty="0" smtClean="0">
              <a:solidFill>
                <a:srgbClr val="FF0000"/>
              </a:solidFill>
            </a:endParaRPr>
          </a:p>
          <a:p>
            <a:r>
              <a:rPr lang="en-GB" sz="1200" b="1" dirty="0" smtClean="0">
                <a:solidFill>
                  <a:schemeClr val="tx1"/>
                </a:solidFill>
              </a:rPr>
              <a:t>Ingested by </a:t>
            </a:r>
            <a:r>
              <a:rPr lang="en-GB" sz="1200" b="1" dirty="0" smtClean="0">
                <a:solidFill>
                  <a:schemeClr val="accent5">
                    <a:lumMod val="10000"/>
                  </a:schemeClr>
                </a:solidFill>
              </a:rPr>
              <a:t>intermediate host</a:t>
            </a:r>
            <a:endParaRPr lang="en-US" sz="12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611091" y="3059084"/>
            <a:ext cx="243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tx1"/>
                </a:solidFill>
              </a:rPr>
              <a:t>Egg hatches in small bowel of intermediate host to form </a:t>
            </a:r>
            <a:r>
              <a:rPr lang="en-GB" sz="1200" b="1" u="sng" dirty="0" err="1" smtClean="0">
                <a:solidFill>
                  <a:srgbClr val="FF0000"/>
                </a:solidFill>
              </a:rPr>
              <a:t>oncosphere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2934393" y="4056611"/>
            <a:ext cx="2169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FF0000"/>
                </a:solidFill>
              </a:rPr>
              <a:t> </a:t>
            </a:r>
            <a:r>
              <a:rPr lang="en-GB" sz="1200" b="1" u="sng" dirty="0" smtClean="0">
                <a:solidFill>
                  <a:srgbClr val="FF0000"/>
                </a:solidFill>
              </a:rPr>
              <a:t>Cyst</a:t>
            </a:r>
            <a:r>
              <a:rPr lang="en-GB" sz="12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GB" sz="1200" b="1" dirty="0" smtClean="0">
                <a:solidFill>
                  <a:schemeClr val="bg1">
                    <a:lumMod val="10000"/>
                  </a:schemeClr>
                </a:solidFill>
              </a:rPr>
              <a:t>Contains </a:t>
            </a:r>
            <a:r>
              <a:rPr lang="en-GB" sz="1200" b="1" dirty="0" err="1" smtClean="0">
                <a:solidFill>
                  <a:schemeClr val="bg1">
                    <a:lumMod val="10000"/>
                  </a:schemeClr>
                </a:solidFill>
              </a:rPr>
              <a:t>protoscolices</a:t>
            </a:r>
            <a:r>
              <a:rPr lang="en-GB" sz="1200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endParaRPr lang="en-US" sz="1200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864523" y="3059084"/>
            <a:ext cx="25935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tx1"/>
                </a:solidFill>
              </a:rPr>
              <a:t>Cyst  eaten by the definitive host and </a:t>
            </a:r>
            <a:r>
              <a:rPr lang="en-GB" sz="1200" b="1" u="sng" dirty="0" err="1" smtClean="0">
                <a:solidFill>
                  <a:schemeClr val="tx1"/>
                </a:solidFill>
              </a:rPr>
              <a:t>protoscolices</a:t>
            </a:r>
            <a:r>
              <a:rPr lang="en-GB" sz="1200" b="1" dirty="0" smtClean="0">
                <a:solidFill>
                  <a:schemeClr val="tx1"/>
                </a:solidFill>
              </a:rPr>
              <a:t> enter the intestine of DH </a:t>
            </a:r>
            <a:endParaRPr lang="x-none" sz="1200" b="1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1014153" y="1820488"/>
            <a:ext cx="2485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 smtClean="0">
                <a:solidFill>
                  <a:schemeClr val="tx1"/>
                </a:solidFill>
              </a:rPr>
              <a:t>Protoscolices</a:t>
            </a:r>
            <a:r>
              <a:rPr lang="en-GB" sz="1200" b="1" dirty="0" smtClean="0">
                <a:solidFill>
                  <a:schemeClr val="tx1"/>
                </a:solidFill>
              </a:rPr>
              <a:t> </a:t>
            </a:r>
            <a:r>
              <a:rPr lang="en-GB" sz="1200" b="1" dirty="0" err="1" smtClean="0">
                <a:solidFill>
                  <a:schemeClr val="tx1"/>
                </a:solidFill>
              </a:rPr>
              <a:t>evagination</a:t>
            </a:r>
            <a:r>
              <a:rPr lang="en-GB" sz="1200" b="1" dirty="0" smtClean="0">
                <a:solidFill>
                  <a:schemeClr val="tx1"/>
                </a:solidFill>
              </a:rPr>
              <a:t> and attachment to the intestine</a:t>
            </a:r>
            <a:endParaRPr lang="en-US" sz="1200" dirty="0"/>
          </a:p>
        </p:txBody>
      </p:sp>
      <p:sp>
        <p:nvSpPr>
          <p:cNvPr id="16" name="سهم منحني إلى اليسار 15"/>
          <p:cNvSpPr/>
          <p:nvPr/>
        </p:nvSpPr>
        <p:spPr>
          <a:xfrm rot="20771225">
            <a:off x="6514407" y="2432860"/>
            <a:ext cx="357446" cy="54032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سهم إلى اليسار 16"/>
          <p:cNvSpPr/>
          <p:nvPr/>
        </p:nvSpPr>
        <p:spPr>
          <a:xfrm rot="18652350">
            <a:off x="5328458" y="3981796"/>
            <a:ext cx="515390" cy="25769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سهم إلى اليسار 17"/>
          <p:cNvSpPr/>
          <p:nvPr/>
        </p:nvSpPr>
        <p:spPr>
          <a:xfrm rot="2509665">
            <a:off x="2330334" y="3926380"/>
            <a:ext cx="515390" cy="25769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سهم منحني إلى اليسار 18"/>
          <p:cNvSpPr/>
          <p:nvPr/>
        </p:nvSpPr>
        <p:spPr>
          <a:xfrm rot="9428769">
            <a:off x="1704110" y="2468882"/>
            <a:ext cx="357446" cy="54032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سهم منحني إلى اليسار 23"/>
          <p:cNvSpPr/>
          <p:nvPr/>
        </p:nvSpPr>
        <p:spPr>
          <a:xfrm rot="9428769">
            <a:off x="2238896" y="1174868"/>
            <a:ext cx="357446" cy="54032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1014154" y="1213657"/>
            <a:ext cx="14131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2">
                    <a:lumMod val="75000"/>
                  </a:schemeClr>
                </a:solidFill>
              </a:rPr>
              <a:t>I</a:t>
            </a:r>
            <a:r>
              <a:rPr lang="en-GB" sz="1200" b="1" dirty="0" smtClean="0">
                <a:solidFill>
                  <a:schemeClr val="bg2">
                    <a:lumMod val="75000"/>
                  </a:schemeClr>
                </a:solidFill>
              </a:rPr>
              <a:t>n 32 </a:t>
            </a:r>
            <a:r>
              <a:rPr lang="en-US" sz="1200" b="1" dirty="0" smtClean="0">
                <a:solidFill>
                  <a:schemeClr val="bg2">
                    <a:lumMod val="75000"/>
                  </a:schemeClr>
                </a:solidFill>
              </a:rPr>
              <a:t>– 80 days </a:t>
            </a:r>
            <a:endParaRPr lang="x-none" sz="1200" b="1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Capturefdgbv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87036"/>
            <a:ext cx="9476509" cy="5330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81"/>
          <p:cNvSpPr txBox="1">
            <a:spLocks noGrp="1"/>
          </p:cNvSpPr>
          <p:nvPr>
            <p:ph type="title"/>
          </p:nvPr>
        </p:nvSpPr>
        <p:spPr>
          <a:xfrm>
            <a:off x="379800" y="407138"/>
            <a:ext cx="5319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Mode of transmission:</a:t>
            </a:r>
            <a:endParaRPr sz="2800"/>
          </a:p>
        </p:txBody>
      </p:sp>
      <p:sp>
        <p:nvSpPr>
          <p:cNvPr id="1105" name="Google Shape;1105;p81"/>
          <p:cNvSpPr txBox="1">
            <a:spLocks noGrp="1"/>
          </p:cNvSpPr>
          <p:nvPr>
            <p:ph type="subTitle" idx="1"/>
          </p:nvPr>
        </p:nvSpPr>
        <p:spPr>
          <a:xfrm>
            <a:off x="642266" y="2099735"/>
            <a:ext cx="6080268" cy="16200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Humans become infected either by :</a:t>
            </a:r>
          </a:p>
          <a:p>
            <a:endParaRPr lang="en-US" sz="1400" b="1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 smtClean="0"/>
              <a:t>direct contact : by petting or handling infected dogs . They shed eggs in their stool and their fur may be contaminated.</a:t>
            </a:r>
          </a:p>
          <a:p>
            <a:endParaRPr lang="en-US" sz="14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 smtClean="0"/>
              <a:t> by ingesting water, food, or soil contaminated with dog feces.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Humans</a:t>
            </a:r>
            <a:r>
              <a:rPr lang="en-US" sz="1400" dirty="0" smtClean="0"/>
              <a:t> act as so-called </a:t>
            </a:r>
            <a:r>
              <a:rPr lang="en-US" sz="1400" b="1" dirty="0" smtClean="0"/>
              <a:t>accidental intermediate hosts </a:t>
            </a:r>
            <a:r>
              <a:rPr lang="en-US" sz="1400" dirty="0" smtClean="0"/>
              <a:t>in the sense that they acquire infection in the same way as other intermediate hosts, but </a:t>
            </a:r>
            <a:r>
              <a:rPr lang="en-US" sz="1400" b="1" dirty="0" smtClean="0"/>
              <a:t>are not involved in transmitting the infection to the definitive host.</a:t>
            </a:r>
          </a:p>
          <a:p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Human infection </a:t>
            </a:r>
            <a:r>
              <a:rPr lang="en-US" sz="1400" b="1" dirty="0" smtClean="0">
                <a:solidFill>
                  <a:srgbClr val="FF0000"/>
                </a:solidFill>
              </a:rPr>
              <a:t>does not occur</a:t>
            </a:r>
            <a:r>
              <a:rPr lang="en-US" sz="1400" dirty="0" smtClean="0"/>
              <a:t> by the handling or ingestion of meat or viscera from infected sheep</a:t>
            </a:r>
            <a:endParaRPr lang="en-US" sz="1400" b="1" dirty="0" smtClean="0"/>
          </a:p>
          <a:p>
            <a:endParaRPr lang="en-GB" sz="1400" b="1" dirty="0" smtClean="0"/>
          </a:p>
          <a:p>
            <a:endParaRPr lang="en-GB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81"/>
          <p:cNvSpPr txBox="1">
            <a:spLocks noGrp="1"/>
          </p:cNvSpPr>
          <p:nvPr>
            <p:ph type="subTitle" idx="1"/>
          </p:nvPr>
        </p:nvSpPr>
        <p:spPr>
          <a:xfrm>
            <a:off x="574532" y="1634067"/>
            <a:ext cx="6080268" cy="23452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1" dirty="0" smtClean="0"/>
              <a:t>Incubation period:</a:t>
            </a:r>
          </a:p>
          <a:p>
            <a:endParaRPr lang="en-US" sz="18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 Month to years</a:t>
            </a:r>
          </a:p>
          <a:p>
            <a:r>
              <a:rPr lang="en-US" sz="1400" dirty="0" smtClean="0"/>
              <a:t>20 to 30 years documented for cysts that grow slowly and are not in a critical location</a:t>
            </a:r>
            <a:r>
              <a:rPr lang="en-US" sz="1400" dirty="0" smtClean="0"/>
              <a:t>.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The cyst increase in size 1 cm per 6months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Clinical presentation:</a:t>
            </a:r>
          </a:p>
          <a:p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asymptomatic: 75% of cases.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Symptoms suggest compression. (2</a:t>
            </a:r>
            <a:r>
              <a:rPr lang="en-US" baseline="30000" dirty="0" smtClean="0"/>
              <a:t>nd</a:t>
            </a:r>
            <a:r>
              <a:rPr lang="en-US" dirty="0" smtClean="0"/>
              <a:t> most common)</a:t>
            </a:r>
            <a:endParaRPr lang="en-US" b="1" dirty="0" smtClean="0"/>
          </a:p>
          <a:p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 Depends on size, number, location , potential complication (rupture), patient’s general condition and associated bacterial or fungal infections. </a:t>
            </a:r>
            <a:endParaRPr lang="en-GB" sz="1400" dirty="0" smtClean="0"/>
          </a:p>
          <a:p>
            <a:endParaRPr lang="en-GB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81"/>
          <p:cNvSpPr txBox="1">
            <a:spLocks noGrp="1"/>
          </p:cNvSpPr>
          <p:nvPr>
            <p:ph type="subTitle" idx="1"/>
          </p:nvPr>
        </p:nvSpPr>
        <p:spPr>
          <a:xfrm>
            <a:off x="472932" y="1744134"/>
            <a:ext cx="6080268" cy="23452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400" dirty="0" smtClean="0"/>
              <a:t>Following ingestion of the eggs the cyst can be found in any organ (primary </a:t>
            </a:r>
            <a:r>
              <a:rPr lang="en-US" sz="1400" dirty="0" err="1" smtClean="0"/>
              <a:t>echinococcosis</a:t>
            </a:r>
            <a:r>
              <a:rPr lang="en-US" sz="1400" dirty="0" smtClean="0"/>
              <a:t>). </a:t>
            </a:r>
          </a:p>
          <a:p>
            <a:r>
              <a:rPr lang="en-US" sz="1400" dirty="0" smtClean="0"/>
              <a:t> Secondary </a:t>
            </a:r>
            <a:r>
              <a:rPr lang="en-US" sz="1400" dirty="0" err="1" smtClean="0"/>
              <a:t>echinococcosis</a:t>
            </a:r>
            <a:r>
              <a:rPr lang="en-US" sz="1400" dirty="0" smtClean="0"/>
              <a:t> results from the spread from the primary sites.</a:t>
            </a:r>
          </a:p>
          <a:p>
            <a:endParaRPr lang="en-US" sz="1400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50000"/>
                  </a:schemeClr>
                </a:solidFill>
              </a:rPr>
              <a:t>liver is the most common </a:t>
            </a:r>
            <a:r>
              <a:rPr lang="en-US" sz="1400" dirty="0" smtClean="0"/>
              <a:t>site of cyst formation (70% of cases)</a:t>
            </a:r>
          </a:p>
          <a:p>
            <a:endParaRPr lang="en-US" sz="1400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</a:rPr>
              <a:t>lung in 10–30% </a:t>
            </a:r>
            <a:r>
              <a:rPr lang="en-US" sz="1400" dirty="0" smtClean="0"/>
              <a:t>of cases </a:t>
            </a:r>
          </a:p>
          <a:p>
            <a:pPr>
              <a:buFont typeface="Arial" pitchFamily="34" charset="0"/>
              <a:buChar char="•"/>
            </a:pPr>
            <a:endParaRPr lang="en-US" sz="1400" dirty="0" smtClean="0"/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other sites usually the spleen, kidney, orbit, heart, brain and bone.</a:t>
            </a:r>
            <a:r>
              <a:rPr lang="en-US" sz="1400" dirty="0" smtClean="0">
                <a:solidFill>
                  <a:srgbClr val="FF0000"/>
                </a:solidFill>
              </a:rPr>
              <a:t> (10% of cases) </a:t>
            </a:r>
            <a:r>
              <a:rPr lang="en-US" sz="1400" dirty="0" smtClean="0"/>
              <a:t>.</a:t>
            </a:r>
          </a:p>
          <a:p>
            <a:endParaRPr lang="en-US" sz="1400" dirty="0" smtClean="0"/>
          </a:p>
          <a:p>
            <a:pPr>
              <a:buFont typeface="Wingdings" pitchFamily="2" charset="2"/>
              <a:buChar char="Ø"/>
            </a:pPr>
            <a:r>
              <a:rPr lang="en-US" sz="1400" dirty="0" smtClean="0"/>
              <a:t>  Pulmonary hydatid disease affects the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rgbClr val="7030A0"/>
                </a:solidFill>
              </a:rPr>
              <a:t>right lung </a:t>
            </a:r>
            <a:r>
              <a:rPr lang="en-US" sz="1400" b="1" dirty="0" smtClean="0"/>
              <a:t>in </a:t>
            </a:r>
            <a:r>
              <a:rPr lang="en-US" sz="1400" b="1" dirty="0" smtClean="0">
                <a:solidFill>
                  <a:srgbClr val="7030A0"/>
                </a:solidFill>
              </a:rPr>
              <a:t>60% of cases.</a:t>
            </a:r>
          </a:p>
          <a:p>
            <a:pPr>
              <a:buFont typeface="Wingdings" pitchFamily="2" charset="2"/>
              <a:buChar char="Ø"/>
            </a:pPr>
            <a:endParaRPr lang="en-US" sz="1400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30%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exhibit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multiple pulmonary cysts and </a:t>
            </a:r>
            <a:r>
              <a:rPr lang="en-US" sz="1400" b="1" dirty="0" smtClean="0">
                <a:solidFill>
                  <a:schemeClr val="tx1">
                    <a:lumMod val="50000"/>
                  </a:schemeClr>
                </a:solidFill>
              </a:rPr>
              <a:t>20%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bilateral cysts 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50000"/>
                  </a:schemeClr>
                </a:solidFill>
              </a:rPr>
              <a:t>60% </a:t>
            </a:r>
            <a:r>
              <a:rPr lang="en-US" sz="1400" dirty="0" smtClean="0"/>
              <a:t>are located in the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lower lobes </a:t>
            </a:r>
            <a:endParaRPr lang="en-US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50000"/>
                  </a:schemeClr>
                </a:solidFill>
              </a:rPr>
              <a:t>20%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of patients who have pulmonary hydatid cyst do have their liver involved</a:t>
            </a:r>
            <a:endParaRPr lang="en-US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endParaRPr lang="en-GB" sz="1400" b="1" dirty="0" smtClean="0"/>
          </a:p>
        </p:txBody>
      </p:sp>
      <p:sp>
        <p:nvSpPr>
          <p:cNvPr id="3" name="مربع نص 2"/>
          <p:cNvSpPr txBox="1"/>
          <p:nvPr/>
        </p:nvSpPr>
        <p:spPr>
          <a:xfrm>
            <a:off x="905934" y="313267"/>
            <a:ext cx="507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Organs Involved :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70641" y="1320800"/>
            <a:ext cx="2522815" cy="216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/>
          <a:srcRect l="30409" t="25905" r="50166" b="34010"/>
          <a:stretch>
            <a:fillRect/>
          </a:stretch>
        </p:blipFill>
        <p:spPr bwMode="auto">
          <a:xfrm>
            <a:off x="7327900" y="3499909"/>
            <a:ext cx="1598551" cy="17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78"/>
          <p:cNvSpPr txBox="1">
            <a:spLocks noGrp="1"/>
          </p:cNvSpPr>
          <p:nvPr>
            <p:ph type="title"/>
          </p:nvPr>
        </p:nvSpPr>
        <p:spPr>
          <a:xfrm>
            <a:off x="1355942" y="426659"/>
            <a:ext cx="4860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/>
              <a:t>C</a:t>
            </a:r>
            <a:r>
              <a:rPr lang="en" sz="2800" dirty="0" smtClean="0"/>
              <a:t>linical features:</a:t>
            </a:r>
            <a:endParaRPr sz="2800"/>
          </a:p>
        </p:txBody>
      </p:sp>
      <p:sp>
        <p:nvSpPr>
          <p:cNvPr id="1084" name="Google Shape;1084;p78"/>
          <p:cNvSpPr txBox="1">
            <a:spLocks noGrp="1"/>
          </p:cNvSpPr>
          <p:nvPr>
            <p:ph type="subTitle" idx="1"/>
          </p:nvPr>
        </p:nvSpPr>
        <p:spPr>
          <a:xfrm>
            <a:off x="774152" y="2906755"/>
            <a:ext cx="7954211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/>
              <a:t>Hydatid disease is seen in any age and sex yet more common in those aged </a:t>
            </a:r>
            <a:r>
              <a:rPr lang="en-US" sz="1400" dirty="0" smtClean="0">
                <a:solidFill>
                  <a:srgbClr val="FF0000"/>
                </a:solidFill>
              </a:rPr>
              <a:t>20–40 yrs. </a:t>
            </a:r>
          </a:p>
          <a:p>
            <a:endParaRPr lang="en-US" sz="1400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 Most </a:t>
            </a:r>
            <a:r>
              <a:rPr lang="en-US" sz="1400" dirty="0" smtClean="0">
                <a:solidFill>
                  <a:srgbClr val="FF0000"/>
                </a:solidFill>
              </a:rPr>
              <a:t>intact lung </a:t>
            </a:r>
            <a:r>
              <a:rPr lang="en-US" sz="1400" dirty="0" smtClean="0"/>
              <a:t>cysts are discovered </a:t>
            </a:r>
            <a:r>
              <a:rPr lang="en-US" sz="1400" dirty="0" smtClean="0">
                <a:solidFill>
                  <a:srgbClr val="FF0000"/>
                </a:solidFill>
              </a:rPr>
              <a:t>incidentally on chest radiographs</a:t>
            </a:r>
            <a:r>
              <a:rPr lang="en-US" sz="1400" dirty="0" smtClean="0"/>
              <a:t>. </a:t>
            </a:r>
          </a:p>
          <a:p>
            <a:pPr>
              <a:buFont typeface="Arial" pitchFamily="34" charset="0"/>
              <a:buChar char="•"/>
            </a:pPr>
            <a:endParaRPr lang="en-US" sz="1400" dirty="0" smtClean="0"/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 Small cysts may remain asymptomatic indefinitely, but cysts may </a:t>
            </a:r>
            <a:r>
              <a:rPr lang="en-US" sz="1400" dirty="0" smtClean="0">
                <a:solidFill>
                  <a:srgbClr val="FF0000"/>
                </a:solidFill>
              </a:rPr>
              <a:t>enlarge to </a:t>
            </a:r>
            <a:r>
              <a:rPr lang="en-US" sz="1400" b="1" dirty="0" smtClean="0">
                <a:solidFill>
                  <a:srgbClr val="FF0000"/>
                </a:solidFill>
              </a:rPr>
              <a:t>20 cm </a:t>
            </a:r>
            <a:r>
              <a:rPr lang="en-US" sz="1400" dirty="0" smtClean="0">
                <a:solidFill>
                  <a:srgbClr val="FF0000"/>
                </a:solidFill>
              </a:rPr>
              <a:t>in diameter </a:t>
            </a:r>
            <a:r>
              <a:rPr lang="en-US" sz="1400" b="1" dirty="0" smtClean="0">
                <a:solidFill>
                  <a:srgbClr val="FF0000"/>
                </a:solidFill>
              </a:rPr>
              <a:t>and cause symptoms by compressing adjacent structures</a:t>
            </a:r>
            <a:r>
              <a:rPr lang="en-US" sz="1400" dirty="0" smtClean="0"/>
              <a:t>.</a:t>
            </a:r>
          </a:p>
          <a:p>
            <a:endParaRPr lang="en-US" sz="1400" dirty="0" smtClean="0"/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Most common symptoms </a:t>
            </a:r>
            <a:r>
              <a:rPr lang="en-US" sz="1400" dirty="0" smtClean="0"/>
              <a:t>of </a:t>
            </a:r>
            <a:r>
              <a:rPr lang="en-US" sz="1400" dirty="0" err="1" smtClean="0"/>
              <a:t>unruptured</a:t>
            </a:r>
            <a:r>
              <a:rPr lang="en-US" sz="1400" dirty="0" smtClean="0"/>
              <a:t> </a:t>
            </a:r>
            <a:r>
              <a:rPr lang="en-US" sz="1400" dirty="0" smtClean="0"/>
              <a:t>hydatid lung:</a:t>
            </a:r>
          </a:p>
          <a:p>
            <a:endParaRPr lang="en-US" sz="1400" dirty="0" smtClean="0"/>
          </a:p>
          <a:p>
            <a:pPr>
              <a:buAutoNum type="arabicPeriod"/>
            </a:pPr>
            <a:r>
              <a:rPr lang="en-GB" sz="1400" b="1" dirty="0" smtClean="0"/>
              <a:t>cough (62 </a:t>
            </a:r>
            <a:r>
              <a:rPr lang="en-GB" sz="1400" b="1" dirty="0" smtClean="0"/>
              <a:t>percent)</a:t>
            </a:r>
          </a:p>
          <a:p>
            <a:pPr>
              <a:buAutoNum type="arabicPeriod"/>
            </a:pPr>
            <a:r>
              <a:rPr lang="en-GB" sz="1400" b="1" dirty="0" smtClean="0"/>
              <a:t> chest pain </a:t>
            </a:r>
            <a:r>
              <a:rPr lang="en-GB" sz="1400" b="1" dirty="0" smtClean="0"/>
              <a:t>(56 percent</a:t>
            </a:r>
            <a:r>
              <a:rPr lang="en-GB" sz="1400" b="1" dirty="0" smtClean="0"/>
              <a:t>)</a:t>
            </a:r>
          </a:p>
          <a:p>
            <a:pPr>
              <a:buAutoNum type="arabicPeriod"/>
            </a:pPr>
            <a:r>
              <a:rPr lang="en-GB" sz="1400" b="1" dirty="0" err="1" smtClean="0"/>
              <a:t>dyspnea</a:t>
            </a:r>
            <a:r>
              <a:rPr lang="en-GB" sz="1400" b="1" dirty="0" smtClean="0"/>
              <a:t> (10 to 70 percent)</a:t>
            </a:r>
          </a:p>
          <a:p>
            <a:pPr>
              <a:buAutoNum type="arabicPeriod"/>
            </a:pPr>
            <a:r>
              <a:rPr lang="en-GB" sz="1400" b="1" dirty="0" err="1" smtClean="0"/>
              <a:t>hemoptysis</a:t>
            </a:r>
            <a:r>
              <a:rPr lang="en-GB" sz="1400" b="1" dirty="0" smtClean="0"/>
              <a:t> (12 to 21 percent).</a:t>
            </a:r>
          </a:p>
          <a:p>
            <a:endParaRPr lang="en-GB" sz="1400" b="1" dirty="0" smtClean="0"/>
          </a:p>
          <a:p>
            <a:r>
              <a:rPr lang="en-GB" sz="1400" dirty="0" smtClean="0"/>
              <a:t> Less frequent symptoms include </a:t>
            </a:r>
            <a:r>
              <a:rPr lang="en-GB" sz="1400" b="1" dirty="0" smtClean="0"/>
              <a:t>malaise, nausea and vomiting, and thoracic deformations.</a:t>
            </a:r>
          </a:p>
          <a:p>
            <a:endParaRPr lang="en-GB" sz="1400" b="1" dirty="0" smtClean="0"/>
          </a:p>
          <a:p>
            <a:r>
              <a:rPr lang="en-GB" sz="1400" dirty="0" smtClean="0"/>
              <a:t>.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78"/>
          <p:cNvSpPr txBox="1">
            <a:spLocks noGrp="1"/>
          </p:cNvSpPr>
          <p:nvPr>
            <p:ph type="title"/>
          </p:nvPr>
        </p:nvSpPr>
        <p:spPr>
          <a:xfrm>
            <a:off x="1355942" y="426659"/>
            <a:ext cx="4860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/>
              <a:t>C</a:t>
            </a:r>
            <a:r>
              <a:rPr lang="en" sz="2800" dirty="0" smtClean="0"/>
              <a:t>linical features:</a:t>
            </a:r>
            <a:endParaRPr sz="2800"/>
          </a:p>
        </p:txBody>
      </p:sp>
      <p:sp>
        <p:nvSpPr>
          <p:cNvPr id="1084" name="Google Shape;1084;p78"/>
          <p:cNvSpPr txBox="1">
            <a:spLocks noGrp="1"/>
          </p:cNvSpPr>
          <p:nvPr>
            <p:ph type="subTitle" idx="1"/>
          </p:nvPr>
        </p:nvSpPr>
        <p:spPr>
          <a:xfrm>
            <a:off x="616210" y="2873504"/>
            <a:ext cx="7954211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GB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err="1" smtClean="0">
                <a:solidFill>
                  <a:srgbClr val="FF0000"/>
                </a:solidFill>
              </a:rPr>
              <a:t>Mediastinal</a:t>
            </a:r>
            <a:r>
              <a:rPr lang="en-US" sz="1400" b="1" dirty="0" smtClean="0">
                <a:solidFill>
                  <a:srgbClr val="FF0000"/>
                </a:solidFill>
              </a:rPr>
              <a:t> cysts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may erode into adjacent structures </a:t>
            </a:r>
            <a:r>
              <a:rPr lang="en-US" sz="1400" b="1" dirty="0" smtClean="0">
                <a:solidFill>
                  <a:srgbClr val="FF0000"/>
                </a:solidFill>
              </a:rPr>
              <a:t>causing bone pain </a:t>
            </a:r>
            <a:r>
              <a:rPr lang="en-US" sz="1400" b="1" dirty="0" smtClean="0"/>
              <a:t>or </a:t>
            </a:r>
            <a:r>
              <a:rPr lang="en-US" sz="1400" b="1" dirty="0" smtClean="0">
                <a:solidFill>
                  <a:srgbClr val="FF0000"/>
                </a:solidFill>
              </a:rPr>
              <a:t>airflow limitation</a:t>
            </a:r>
            <a:endParaRPr lang="en-GB" sz="1400" b="1" dirty="0" smtClean="0"/>
          </a:p>
          <a:p>
            <a:pPr>
              <a:buFont typeface="Arial" pitchFamily="34" charset="0"/>
              <a:buChar char="•"/>
            </a:pPr>
            <a:endParaRPr lang="en-GB" sz="1400" b="1" dirty="0" smtClean="0"/>
          </a:p>
          <a:p>
            <a:pPr>
              <a:buFont typeface="Wingdings" pitchFamily="2" charset="2"/>
              <a:buChar char="ü"/>
            </a:pPr>
            <a:r>
              <a:rPr lang="en-GB" sz="1200" b="1" dirty="0" smtClean="0"/>
              <a:t>Note: The majority of children and adolescents</a:t>
            </a:r>
            <a:r>
              <a:rPr lang="en-GB" sz="1200" dirty="0" smtClean="0"/>
              <a:t> with lung lesions </a:t>
            </a:r>
            <a:r>
              <a:rPr lang="en-GB" sz="1200" b="1" dirty="0" smtClean="0"/>
              <a:t>are asymptomatic </a:t>
            </a:r>
            <a:r>
              <a:rPr lang="en-GB" sz="1200" dirty="0" smtClean="0"/>
              <a:t>despite having lesions of impressive size, </a:t>
            </a:r>
            <a:r>
              <a:rPr lang="en-GB" sz="1200" b="1" dirty="0" smtClean="0"/>
              <a:t>assumedly because of a weaker immune response and the relatively higher elasticity of the lung parenchyma relative to older patients</a:t>
            </a:r>
            <a:r>
              <a:rPr lang="en-GB" sz="1400" b="1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en-GB" sz="1400" b="1" dirty="0" smtClean="0"/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The cyst </a:t>
            </a:r>
            <a:r>
              <a:rPr lang="en-US" sz="1400" b="1" dirty="0" smtClean="0"/>
              <a:t>may rupture spontaneously </a:t>
            </a:r>
            <a:r>
              <a:rPr lang="en-US" sz="1400" dirty="0" smtClean="0"/>
              <a:t>or as a result of trauma </a:t>
            </a:r>
            <a:r>
              <a:rPr lang="en-US" sz="1400" dirty="0" smtClean="0">
                <a:solidFill>
                  <a:srgbClr val="FF0000"/>
                </a:solidFill>
              </a:rPr>
              <a:t>or secondary infection</a:t>
            </a:r>
            <a:r>
              <a:rPr lang="en-US" sz="1400" dirty="0" smtClean="0"/>
              <a:t>.</a:t>
            </a:r>
          </a:p>
          <a:p>
            <a:endParaRPr lang="en-US" sz="1400" dirty="0" smtClean="0"/>
          </a:p>
          <a:p>
            <a:r>
              <a:rPr lang="en-US" sz="1400" dirty="0" smtClean="0"/>
              <a:t>  Rupture may be associated with the </a:t>
            </a:r>
            <a:r>
              <a:rPr lang="en-US" sz="1400" b="1" dirty="0" smtClean="0"/>
              <a:t>sudden onset of </a:t>
            </a:r>
            <a:r>
              <a:rPr lang="en-US" sz="1400" b="1" dirty="0" smtClean="0">
                <a:solidFill>
                  <a:srgbClr val="FF0000"/>
                </a:solidFill>
              </a:rPr>
              <a:t>cough and fever</a:t>
            </a:r>
            <a:r>
              <a:rPr lang="en-US" sz="1400" dirty="0" smtClean="0"/>
              <a:t>. If the contents of the cyst are expelled into the airway, </a:t>
            </a:r>
            <a:r>
              <a:rPr lang="en-US" sz="1400" b="1" dirty="0" smtClean="0"/>
              <a:t>expectoration of a clear salty or peppery tasting fluid containing fragments of hydatid membrane and </a:t>
            </a:r>
            <a:r>
              <a:rPr lang="en-US" sz="1400" b="1" dirty="0" err="1" smtClean="0"/>
              <a:t>scoleces</a:t>
            </a:r>
            <a:r>
              <a:rPr lang="en-US" sz="1400" b="1" dirty="0" smtClean="0"/>
              <a:t> </a:t>
            </a:r>
            <a:endParaRPr lang="en-GB" sz="1400" b="1" dirty="0" smtClean="0"/>
          </a:p>
          <a:p>
            <a:pPr>
              <a:buFont typeface="Arial" pitchFamily="34" charset="0"/>
              <a:buChar char="•"/>
            </a:pPr>
            <a:endParaRPr lang="en-GB" sz="1400" b="1" dirty="0" smtClean="0"/>
          </a:p>
          <a:p>
            <a:pPr>
              <a:buFont typeface="Arial" pitchFamily="34" charset="0"/>
              <a:buChar char="•"/>
            </a:pPr>
            <a:endParaRPr lang="en-GB" sz="1400" b="1" dirty="0" smtClean="0"/>
          </a:p>
          <a:p>
            <a:pPr>
              <a:buFont typeface="Arial" pitchFamily="34" charset="0"/>
              <a:buChar char="•"/>
            </a:pPr>
            <a:endParaRPr lang="en-GB" sz="1400" b="1" dirty="0" smtClean="0"/>
          </a:p>
          <a:p>
            <a:pPr>
              <a:buFont typeface="Arial" pitchFamily="34" charset="0"/>
              <a:buChar char="•"/>
            </a:pPr>
            <a:endParaRPr lang="en-GB" sz="1400" b="1" dirty="0" smtClean="0"/>
          </a:p>
          <a:p>
            <a:r>
              <a:rPr lang="en-GB" sz="1400" dirty="0" smtClean="0"/>
              <a:t>.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78"/>
          <p:cNvSpPr txBox="1">
            <a:spLocks noGrp="1"/>
          </p:cNvSpPr>
          <p:nvPr>
            <p:ph type="title"/>
          </p:nvPr>
        </p:nvSpPr>
        <p:spPr>
          <a:xfrm>
            <a:off x="1355942" y="426659"/>
            <a:ext cx="4860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/>
              <a:t>C</a:t>
            </a:r>
            <a:r>
              <a:rPr lang="en" sz="2800" dirty="0" smtClean="0"/>
              <a:t>linical features:</a:t>
            </a:r>
            <a:endParaRPr sz="2800"/>
          </a:p>
        </p:txBody>
      </p:sp>
      <p:sp>
        <p:nvSpPr>
          <p:cNvPr id="1084" name="Google Shape;1084;p78"/>
          <p:cNvSpPr txBox="1">
            <a:spLocks noGrp="1"/>
          </p:cNvSpPr>
          <p:nvPr>
            <p:ph type="subTitle" idx="1"/>
          </p:nvPr>
        </p:nvSpPr>
        <p:spPr>
          <a:xfrm>
            <a:off x="616210" y="2873504"/>
            <a:ext cx="7954211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/>
              <a:t>Release of antigenic material and secondary immunological reactions that develop following cyst rupture. </a:t>
            </a:r>
            <a:r>
              <a:rPr lang="en-US" sz="1400" b="1" dirty="0" smtClean="0">
                <a:solidFill>
                  <a:srgbClr val="FF0000"/>
                </a:solidFill>
              </a:rPr>
              <a:t>Fever and acute hypersensitivity reactions </a:t>
            </a:r>
            <a:r>
              <a:rPr lang="en-US" sz="1400" b="1" dirty="0" smtClean="0"/>
              <a:t>ranging from </a:t>
            </a:r>
            <a:r>
              <a:rPr lang="en-US" sz="1400" b="1" dirty="0" err="1" smtClean="0">
                <a:solidFill>
                  <a:srgbClr val="FF0000"/>
                </a:solidFill>
              </a:rPr>
              <a:t>urticaria</a:t>
            </a:r>
            <a:r>
              <a:rPr lang="en-US" sz="1400" b="1" dirty="0" smtClean="0">
                <a:solidFill>
                  <a:srgbClr val="FF0000"/>
                </a:solidFill>
              </a:rPr>
              <a:t> and wheezing to life-threatening anaphylaxis</a:t>
            </a:r>
          </a:p>
          <a:p>
            <a:endParaRPr lang="en-US" sz="1400" b="1" dirty="0" smtClean="0">
              <a:solidFill>
                <a:srgbClr val="FF0000"/>
              </a:solidFill>
            </a:endParaRPr>
          </a:p>
          <a:p>
            <a:endParaRPr lang="en-US" sz="1400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immune complex-mediated disease</a:t>
            </a:r>
            <a:r>
              <a:rPr lang="en-US" sz="1400" dirty="0" smtClean="0"/>
              <a:t>, </a:t>
            </a:r>
            <a:r>
              <a:rPr lang="en-US" sz="1400" b="1" dirty="0" err="1" smtClean="0"/>
              <a:t>gl</a:t>
            </a:r>
            <a:r>
              <a:rPr lang="en-US" sz="1400" b="1" dirty="0" err="1" smtClean="0">
                <a:solidFill>
                  <a:srgbClr val="FF0000"/>
                </a:solidFill>
              </a:rPr>
              <a:t>omerulonephritis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leading </a:t>
            </a:r>
            <a:r>
              <a:rPr lang="en-US" sz="1400" dirty="0" smtClean="0">
                <a:solidFill>
                  <a:srgbClr val="FF0000"/>
                </a:solidFill>
              </a:rPr>
              <a:t>to </a:t>
            </a:r>
            <a:r>
              <a:rPr lang="en-US" sz="1400" dirty="0" err="1" smtClean="0">
                <a:solidFill>
                  <a:srgbClr val="FF0000"/>
                </a:solidFill>
              </a:rPr>
              <a:t>nephrotic</a:t>
            </a:r>
            <a:r>
              <a:rPr lang="en-US" sz="1400" dirty="0" smtClean="0">
                <a:solidFill>
                  <a:srgbClr val="FF0000"/>
                </a:solidFill>
              </a:rPr>
              <a:t> syndrome</a:t>
            </a:r>
            <a:r>
              <a:rPr lang="en-US" sz="1400" dirty="0" smtClean="0"/>
              <a:t>, and </a:t>
            </a:r>
            <a:r>
              <a:rPr lang="en-US" sz="1400" dirty="0" smtClean="0">
                <a:solidFill>
                  <a:srgbClr val="FF0000"/>
                </a:solidFill>
              </a:rPr>
              <a:t>secondary </a:t>
            </a:r>
            <a:r>
              <a:rPr lang="en-US" sz="1400" dirty="0" err="1" smtClean="0">
                <a:solidFill>
                  <a:srgbClr val="FF0000"/>
                </a:solidFill>
              </a:rPr>
              <a:t>amyloidosis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. </a:t>
            </a:r>
          </a:p>
          <a:p>
            <a:pPr>
              <a:buFont typeface="Arial" pitchFamily="34" charset="0"/>
              <a:buChar char="•"/>
            </a:pPr>
            <a:endParaRPr lang="en-US" sz="1400" dirty="0" smtClean="0"/>
          </a:p>
          <a:p>
            <a:endParaRPr lang="en-US" sz="1400" dirty="0" smtClean="0"/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Hydatid disease is a </a:t>
            </a:r>
            <a:r>
              <a:rPr lang="en-US" sz="1400" dirty="0" smtClean="0">
                <a:solidFill>
                  <a:srgbClr val="FF0000"/>
                </a:solidFill>
              </a:rPr>
              <a:t>rare</a:t>
            </a:r>
            <a:r>
              <a:rPr lang="en-US" sz="1400" dirty="0" smtClean="0"/>
              <a:t> cause </a:t>
            </a:r>
            <a:r>
              <a:rPr lang="en-US" sz="1400" b="1" dirty="0" smtClean="0">
                <a:solidFill>
                  <a:srgbClr val="FF0000"/>
                </a:solidFill>
              </a:rPr>
              <a:t>of recurrent acute pulmonary embolism</a:t>
            </a:r>
            <a:r>
              <a:rPr lang="en-US" sz="1400" dirty="0" smtClean="0">
                <a:solidFill>
                  <a:srgbClr val="FF0000"/>
                </a:solidFill>
              </a:rPr>
              <a:t>.</a:t>
            </a:r>
            <a:r>
              <a:rPr lang="en-US" sz="1400" dirty="0" smtClean="0"/>
              <a:t> This complication may develop after invasion of the cardiovascular system or direct invasion of the inferior vena cava . </a:t>
            </a:r>
          </a:p>
          <a:p>
            <a:endParaRPr lang="en-GB" sz="1400" b="1" dirty="0" smtClean="0"/>
          </a:p>
          <a:p>
            <a:pPr>
              <a:buFont typeface="Arial" pitchFamily="34" charset="0"/>
              <a:buChar char="•"/>
            </a:pPr>
            <a:endParaRPr lang="en-GB" sz="1400" b="1" dirty="0" smtClean="0"/>
          </a:p>
          <a:p>
            <a:pPr>
              <a:buFont typeface="Arial" pitchFamily="34" charset="0"/>
              <a:buChar char="•"/>
            </a:pPr>
            <a:endParaRPr lang="en-GB" sz="1400" b="1" dirty="0" smtClean="0"/>
          </a:p>
          <a:p>
            <a:pPr>
              <a:buFont typeface="Arial" pitchFamily="34" charset="0"/>
              <a:buChar char="•"/>
            </a:pPr>
            <a:endParaRPr lang="en-GB" sz="1400" b="1" dirty="0" smtClean="0"/>
          </a:p>
          <a:p>
            <a:r>
              <a:rPr lang="en-GB" sz="1400" dirty="0" smtClean="0"/>
              <a:t>.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82"/>
          <p:cNvSpPr txBox="1">
            <a:spLocks noGrp="1"/>
          </p:cNvSpPr>
          <p:nvPr>
            <p:ph type="subTitle" idx="4"/>
          </p:nvPr>
        </p:nvSpPr>
        <p:spPr>
          <a:xfrm>
            <a:off x="1289551" y="1377995"/>
            <a:ext cx="6374783" cy="1340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9763" indent="-4572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There are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no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routine blood workups that may be used specifically for CE.</a:t>
            </a:r>
          </a:p>
          <a:p>
            <a:pPr marL="549275" indent="-457200" algn="l">
              <a:buFont typeface="Wingdings" panose="05000000000000000000" pitchFamily="2" charset="2"/>
              <a:buChar char="Ø"/>
            </a:pPr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639763" indent="-457200" algn="l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Serologic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diagnostic methods are used to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 support the radiological diagnosis and for follow-up assessment.</a:t>
            </a:r>
          </a:p>
          <a:p>
            <a:pPr marL="549275" indent="-457200" algn="l">
              <a:buFont typeface="Wingdings" panose="05000000000000000000" pitchFamily="2" charset="2"/>
              <a:buChar char="Ø"/>
            </a:pPr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731838" indent="-4572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A negative serological test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does not role out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echinococcosis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731838" indent="-457200" algn="l">
              <a:buFont typeface="Wingdings" panose="05000000000000000000" pitchFamily="2" charset="2"/>
              <a:buChar char="Ø"/>
            </a:pPr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731838" indent="-457200" algn="l">
              <a:buFont typeface="Wingdings" panose="05000000000000000000" pitchFamily="2" charset="2"/>
              <a:buChar char="Ø"/>
            </a:pPr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indent="-457200" algn="l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</a:rPr>
              <a:t>Laboratory investigations:</a:t>
            </a:r>
          </a:p>
          <a:p>
            <a:pPr indent="-457200" algn="l"/>
            <a:endParaRPr lang="en-US" b="1" dirty="0" smtClean="0">
              <a:solidFill>
                <a:srgbClr val="FF0000"/>
              </a:solidFill>
            </a:endParaRPr>
          </a:p>
          <a:p>
            <a:pPr indent="182563" algn="l">
              <a:lnSpc>
                <a:spcPct val="150000"/>
              </a:lnSpc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eosinophilia</a:t>
            </a:r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indent="182563" algn="l">
              <a:lnSpc>
                <a:spcPct val="150000"/>
              </a:lnSpc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Leukocytosis</a:t>
            </a:r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indent="182563" algn="l">
              <a:lnSpc>
                <a:spcPct val="150000"/>
              </a:lnSpc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- Increased ESR</a:t>
            </a:r>
          </a:p>
          <a:p>
            <a:pPr marL="731838" indent="-457200" algn="l"/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15" name="Google Shape;1115;p82"/>
          <p:cNvSpPr/>
          <p:nvPr/>
        </p:nvSpPr>
        <p:spPr>
          <a:xfrm>
            <a:off x="601082" y="1279067"/>
            <a:ext cx="512823" cy="5746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9" name="Google Shape;1119;p82"/>
          <p:cNvGrpSpPr/>
          <p:nvPr/>
        </p:nvGrpSpPr>
        <p:grpSpPr>
          <a:xfrm>
            <a:off x="669737" y="1423501"/>
            <a:ext cx="377667" cy="322172"/>
            <a:chOff x="2085450" y="842250"/>
            <a:chExt cx="483700" cy="481850"/>
          </a:xfrm>
        </p:grpSpPr>
        <p:sp>
          <p:nvSpPr>
            <p:cNvPr id="1120" name="Google Shape;1120;p82"/>
            <p:cNvSpPr/>
            <p:nvPr/>
          </p:nvSpPr>
          <p:spPr>
            <a:xfrm>
              <a:off x="2085525" y="926925"/>
              <a:ext cx="483625" cy="397175"/>
            </a:xfrm>
            <a:custGeom>
              <a:avLst/>
              <a:gdLst/>
              <a:ahLst/>
              <a:cxnLst/>
              <a:rect l="l" t="t" r="r" b="b"/>
              <a:pathLst>
                <a:path w="19345" h="15887" extrusionOk="0">
                  <a:moveTo>
                    <a:pt x="1693" y="1"/>
                  </a:moveTo>
                  <a:cubicBezTo>
                    <a:pt x="756" y="1"/>
                    <a:pt x="0" y="760"/>
                    <a:pt x="0" y="1696"/>
                  </a:cubicBezTo>
                  <a:cubicBezTo>
                    <a:pt x="0" y="2630"/>
                    <a:pt x="756" y="3389"/>
                    <a:pt x="1693" y="3389"/>
                  </a:cubicBezTo>
                  <a:lnTo>
                    <a:pt x="3990" y="3389"/>
                  </a:lnTo>
                  <a:cubicBezTo>
                    <a:pt x="4924" y="3389"/>
                    <a:pt x="5683" y="4147"/>
                    <a:pt x="5683" y="5084"/>
                  </a:cubicBezTo>
                  <a:lnTo>
                    <a:pt x="5683" y="8547"/>
                  </a:lnTo>
                  <a:cubicBezTo>
                    <a:pt x="5683" y="11347"/>
                    <a:pt x="7962" y="13627"/>
                    <a:pt x="10766" y="13627"/>
                  </a:cubicBezTo>
                  <a:lnTo>
                    <a:pt x="13626" y="13627"/>
                  </a:lnTo>
                  <a:lnTo>
                    <a:pt x="13626" y="15322"/>
                  </a:lnTo>
                  <a:cubicBezTo>
                    <a:pt x="13626" y="15656"/>
                    <a:pt x="13901" y="15887"/>
                    <a:pt x="14194" y="15887"/>
                  </a:cubicBezTo>
                  <a:cubicBezTo>
                    <a:pt x="14308" y="15887"/>
                    <a:pt x="14425" y="15852"/>
                    <a:pt x="14530" y="15774"/>
                  </a:cubicBezTo>
                  <a:lnTo>
                    <a:pt x="19046" y="12386"/>
                  </a:lnTo>
                  <a:cubicBezTo>
                    <a:pt x="19345" y="12160"/>
                    <a:pt x="19345" y="11706"/>
                    <a:pt x="19046" y="11483"/>
                  </a:cubicBezTo>
                  <a:lnTo>
                    <a:pt x="14530" y="8095"/>
                  </a:lnTo>
                  <a:cubicBezTo>
                    <a:pt x="14424" y="8016"/>
                    <a:pt x="14307" y="7981"/>
                    <a:pt x="14192" y="7981"/>
                  </a:cubicBezTo>
                  <a:cubicBezTo>
                    <a:pt x="13899" y="7981"/>
                    <a:pt x="13626" y="8212"/>
                    <a:pt x="13626" y="8547"/>
                  </a:cubicBezTo>
                  <a:lnTo>
                    <a:pt x="13626" y="10239"/>
                  </a:lnTo>
                  <a:lnTo>
                    <a:pt x="10766" y="10239"/>
                  </a:lnTo>
                  <a:cubicBezTo>
                    <a:pt x="9829" y="10239"/>
                    <a:pt x="9070" y="9480"/>
                    <a:pt x="9070" y="8547"/>
                  </a:cubicBezTo>
                  <a:lnTo>
                    <a:pt x="9070" y="5084"/>
                  </a:lnTo>
                  <a:cubicBezTo>
                    <a:pt x="9070" y="2280"/>
                    <a:pt x="6791" y="1"/>
                    <a:pt x="39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21" name="Google Shape;1121;p82"/>
            <p:cNvSpPr/>
            <p:nvPr/>
          </p:nvSpPr>
          <p:spPr>
            <a:xfrm>
              <a:off x="2085450" y="1151875"/>
              <a:ext cx="143650" cy="87575"/>
            </a:xfrm>
            <a:custGeom>
              <a:avLst/>
              <a:gdLst/>
              <a:ahLst/>
              <a:cxnLst/>
              <a:rect l="l" t="t" r="r" b="b"/>
              <a:pathLst>
                <a:path w="5746" h="3503" extrusionOk="0">
                  <a:moveTo>
                    <a:pt x="4577" y="1"/>
                  </a:moveTo>
                  <a:cubicBezTo>
                    <a:pt x="4391" y="73"/>
                    <a:pt x="4192" y="112"/>
                    <a:pt x="3990" y="115"/>
                  </a:cubicBezTo>
                  <a:lnTo>
                    <a:pt x="1693" y="115"/>
                  </a:lnTo>
                  <a:cubicBezTo>
                    <a:pt x="759" y="115"/>
                    <a:pt x="0" y="871"/>
                    <a:pt x="0" y="1807"/>
                  </a:cubicBezTo>
                  <a:cubicBezTo>
                    <a:pt x="0" y="2744"/>
                    <a:pt x="759" y="3503"/>
                    <a:pt x="1693" y="3503"/>
                  </a:cubicBezTo>
                  <a:lnTo>
                    <a:pt x="1696" y="3500"/>
                  </a:lnTo>
                  <a:lnTo>
                    <a:pt x="3993" y="3500"/>
                  </a:lnTo>
                  <a:cubicBezTo>
                    <a:pt x="4589" y="3500"/>
                    <a:pt x="5183" y="3391"/>
                    <a:pt x="5746" y="3186"/>
                  </a:cubicBezTo>
                  <a:cubicBezTo>
                    <a:pt x="5065" y="2253"/>
                    <a:pt x="4662" y="1151"/>
                    <a:pt x="4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22" name="Google Shape;1122;p82"/>
            <p:cNvSpPr/>
            <p:nvPr/>
          </p:nvSpPr>
          <p:spPr>
            <a:xfrm>
              <a:off x="2274775" y="842250"/>
              <a:ext cx="294375" cy="197650"/>
            </a:xfrm>
            <a:custGeom>
              <a:avLst/>
              <a:gdLst/>
              <a:ahLst/>
              <a:cxnLst/>
              <a:rect l="l" t="t" r="r" b="b"/>
              <a:pathLst>
                <a:path w="11775" h="7906" extrusionOk="0">
                  <a:moveTo>
                    <a:pt x="6622" y="0"/>
                  </a:moveTo>
                  <a:cubicBezTo>
                    <a:pt x="6329" y="0"/>
                    <a:pt x="6056" y="231"/>
                    <a:pt x="6056" y="566"/>
                  </a:cubicBezTo>
                  <a:lnTo>
                    <a:pt x="6056" y="2259"/>
                  </a:lnTo>
                  <a:lnTo>
                    <a:pt x="3196" y="2259"/>
                  </a:lnTo>
                  <a:cubicBezTo>
                    <a:pt x="2030" y="2265"/>
                    <a:pt x="904" y="2668"/>
                    <a:pt x="1" y="3406"/>
                  </a:cubicBezTo>
                  <a:cubicBezTo>
                    <a:pt x="940" y="4068"/>
                    <a:pt x="1675" y="4978"/>
                    <a:pt x="2130" y="6032"/>
                  </a:cubicBezTo>
                  <a:cubicBezTo>
                    <a:pt x="2431" y="5785"/>
                    <a:pt x="2804" y="5649"/>
                    <a:pt x="3196" y="5646"/>
                  </a:cubicBezTo>
                  <a:lnTo>
                    <a:pt x="6056" y="5646"/>
                  </a:lnTo>
                  <a:lnTo>
                    <a:pt x="6056" y="7342"/>
                  </a:lnTo>
                  <a:cubicBezTo>
                    <a:pt x="6056" y="7679"/>
                    <a:pt x="6334" y="7906"/>
                    <a:pt x="6625" y="7906"/>
                  </a:cubicBezTo>
                  <a:cubicBezTo>
                    <a:pt x="6740" y="7906"/>
                    <a:pt x="6857" y="7871"/>
                    <a:pt x="6960" y="7793"/>
                  </a:cubicBezTo>
                  <a:lnTo>
                    <a:pt x="11476" y="4406"/>
                  </a:lnTo>
                  <a:cubicBezTo>
                    <a:pt x="11775" y="4180"/>
                    <a:pt x="11775" y="3725"/>
                    <a:pt x="11476" y="3502"/>
                  </a:cubicBezTo>
                  <a:lnTo>
                    <a:pt x="6960" y="115"/>
                  </a:lnTo>
                  <a:cubicBezTo>
                    <a:pt x="6854" y="36"/>
                    <a:pt x="6737" y="0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77"/>
          <p:cNvSpPr txBox="1">
            <a:spLocks noGrp="1"/>
          </p:cNvSpPr>
          <p:nvPr>
            <p:ph type="title"/>
          </p:nvPr>
        </p:nvSpPr>
        <p:spPr>
          <a:xfrm>
            <a:off x="2515413" y="2611248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064" name="Google Shape;1064;p77"/>
          <p:cNvSpPr txBox="1">
            <a:spLocks noGrp="1"/>
          </p:cNvSpPr>
          <p:nvPr>
            <p:ph type="title" idx="2"/>
          </p:nvPr>
        </p:nvSpPr>
        <p:spPr>
          <a:xfrm>
            <a:off x="5033788" y="2611248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065" name="Google Shape;1065;p77"/>
          <p:cNvSpPr txBox="1">
            <a:spLocks noGrp="1"/>
          </p:cNvSpPr>
          <p:nvPr>
            <p:ph type="subTitle" idx="1"/>
          </p:nvPr>
        </p:nvSpPr>
        <p:spPr>
          <a:xfrm>
            <a:off x="718800" y="16416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/>
              <a:t>Definition</a:t>
            </a:r>
            <a:endParaRPr/>
          </a:p>
        </p:txBody>
      </p:sp>
      <p:sp>
        <p:nvSpPr>
          <p:cNvPr id="1067" name="Google Shape;1067;p77"/>
          <p:cNvSpPr txBox="1">
            <a:spLocks noGrp="1"/>
          </p:cNvSpPr>
          <p:nvPr>
            <p:ph type="subTitle" idx="4"/>
          </p:nvPr>
        </p:nvSpPr>
        <p:spPr>
          <a:xfrm>
            <a:off x="3237150" y="16416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/>
              <a:t>Organism</a:t>
            </a:r>
            <a:endParaRPr/>
          </a:p>
        </p:txBody>
      </p:sp>
      <p:sp>
        <p:nvSpPr>
          <p:cNvPr id="1069" name="Google Shape;1069;p77"/>
          <p:cNvSpPr txBox="1">
            <a:spLocks noGrp="1"/>
          </p:cNvSpPr>
          <p:nvPr>
            <p:ph type="subTitle" idx="6"/>
          </p:nvPr>
        </p:nvSpPr>
        <p:spPr>
          <a:xfrm>
            <a:off x="5755500" y="16416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/>
              <a:t>Clinical features</a:t>
            </a:r>
            <a:endParaRPr/>
          </a:p>
        </p:txBody>
      </p:sp>
      <p:sp>
        <p:nvSpPr>
          <p:cNvPr id="1071" name="Google Shape;1071;p77"/>
          <p:cNvSpPr txBox="1">
            <a:spLocks noGrp="1"/>
          </p:cNvSpPr>
          <p:nvPr>
            <p:ph type="subTitle" idx="8"/>
          </p:nvPr>
        </p:nvSpPr>
        <p:spPr>
          <a:xfrm>
            <a:off x="1766775" y="3105100"/>
            <a:ext cx="30921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/>
              <a:t>Diagnosis</a:t>
            </a:r>
            <a:endParaRPr/>
          </a:p>
        </p:txBody>
      </p:sp>
      <p:sp>
        <p:nvSpPr>
          <p:cNvPr id="1073" name="Google Shape;1073;p77"/>
          <p:cNvSpPr txBox="1">
            <a:spLocks noGrp="1"/>
          </p:cNvSpPr>
          <p:nvPr>
            <p:ph type="subTitle" idx="13"/>
          </p:nvPr>
        </p:nvSpPr>
        <p:spPr>
          <a:xfrm>
            <a:off x="4496350" y="31051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/>
              <a:t>Management</a:t>
            </a:r>
            <a:endParaRPr/>
          </a:p>
        </p:txBody>
      </p:sp>
      <p:sp>
        <p:nvSpPr>
          <p:cNvPr id="1075" name="Google Shape;1075;p77"/>
          <p:cNvSpPr txBox="1">
            <a:spLocks noGrp="1"/>
          </p:cNvSpPr>
          <p:nvPr>
            <p:ph type="title" idx="15"/>
          </p:nvPr>
        </p:nvSpPr>
        <p:spPr>
          <a:xfrm>
            <a:off x="1256225" y="1132242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076" name="Google Shape;1076;p77"/>
          <p:cNvSpPr txBox="1">
            <a:spLocks noGrp="1"/>
          </p:cNvSpPr>
          <p:nvPr>
            <p:ph type="title" idx="16"/>
          </p:nvPr>
        </p:nvSpPr>
        <p:spPr>
          <a:xfrm>
            <a:off x="3774600" y="1132242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077" name="Google Shape;1077;p77"/>
          <p:cNvSpPr txBox="1">
            <a:spLocks noGrp="1"/>
          </p:cNvSpPr>
          <p:nvPr>
            <p:ph type="title" idx="17"/>
          </p:nvPr>
        </p:nvSpPr>
        <p:spPr>
          <a:xfrm>
            <a:off x="6292975" y="1132242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078" name="Google Shape;1078;p77"/>
          <p:cNvSpPr txBox="1">
            <a:spLocks noGrp="1"/>
          </p:cNvSpPr>
          <p:nvPr>
            <p:ph type="title" idx="18"/>
          </p:nvPr>
        </p:nvSpPr>
        <p:spPr>
          <a:xfrm>
            <a:off x="2727000" y="363275"/>
            <a:ext cx="369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Objectives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82"/>
          <p:cNvSpPr txBox="1">
            <a:spLocks noGrp="1"/>
          </p:cNvSpPr>
          <p:nvPr>
            <p:ph type="subTitle" idx="4"/>
          </p:nvPr>
        </p:nvSpPr>
        <p:spPr>
          <a:xfrm>
            <a:off x="1289551" y="1377995"/>
            <a:ext cx="6374783" cy="1340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457200" algn="l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</a:rPr>
              <a:t>Serology :</a:t>
            </a:r>
          </a:p>
          <a:p>
            <a:pPr indent="-457200" algn="l"/>
            <a:endParaRPr lang="en-US" b="1" dirty="0" smtClean="0">
              <a:solidFill>
                <a:srgbClr val="FF0000"/>
              </a:solidFill>
            </a:endParaRPr>
          </a:p>
          <a:p>
            <a:pPr marL="18256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The indirect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hemagglutination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test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(IHA)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and the enzyme-linked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immunosorbent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assay (ELISA)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have a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sensitivity of 80% overall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( 40% in pulmonary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echinococcosis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) and are the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initial screening tests of choice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182563" algn="l">
              <a:buFont typeface="Arial" pitchFamily="34" charset="0"/>
              <a:buChar char="•"/>
            </a:pPr>
            <a:endParaRPr lang="en-US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82563" algn="l">
              <a:buFont typeface="Arial" pitchFamily="34" charset="0"/>
              <a:buChar char="•"/>
            </a:pPr>
            <a:endParaRPr lang="en-US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82563" algn="l">
              <a:buFont typeface="Wingdings" pitchFamily="2" charset="2"/>
              <a:buChar char="Ø"/>
            </a:pPr>
            <a:r>
              <a:rPr lang="en-US" b="1" dirty="0" err="1" smtClean="0">
                <a:solidFill>
                  <a:srgbClr val="FF0000"/>
                </a:solidFill>
              </a:rPr>
              <a:t>Casoni</a:t>
            </a:r>
            <a:r>
              <a:rPr lang="en-US" b="1" dirty="0" smtClean="0">
                <a:solidFill>
                  <a:srgbClr val="FF0000"/>
                </a:solidFill>
              </a:rPr>
              <a:t> test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 marL="182563" algn="l">
              <a:buFont typeface="Wingdings" pitchFamily="2" charset="2"/>
              <a:buChar char="Ø"/>
            </a:pPr>
            <a:endParaRPr lang="en-US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l"/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intradermal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skin test had a sensitivity of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70%.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It is now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largely abandoned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because of its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low sensitivity, low accuracy, and potential for severe local allergic reaction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ar-JO" sz="11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82563" algn="l">
              <a:buFont typeface="Wingdings" pitchFamily="2" charset="2"/>
              <a:buChar char="Ø"/>
            </a:pPr>
            <a:endParaRPr lang="en-US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731838" indent="-457200" algn="l"/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15" name="Google Shape;1115;p82"/>
          <p:cNvSpPr/>
          <p:nvPr/>
        </p:nvSpPr>
        <p:spPr>
          <a:xfrm>
            <a:off x="601082" y="1279067"/>
            <a:ext cx="512823" cy="5746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1119;p82"/>
          <p:cNvGrpSpPr/>
          <p:nvPr/>
        </p:nvGrpSpPr>
        <p:grpSpPr>
          <a:xfrm>
            <a:off x="669737" y="1423501"/>
            <a:ext cx="377667" cy="322172"/>
            <a:chOff x="2085450" y="842250"/>
            <a:chExt cx="483700" cy="481850"/>
          </a:xfrm>
        </p:grpSpPr>
        <p:sp>
          <p:nvSpPr>
            <p:cNvPr id="1120" name="Google Shape;1120;p82"/>
            <p:cNvSpPr/>
            <p:nvPr/>
          </p:nvSpPr>
          <p:spPr>
            <a:xfrm>
              <a:off x="2085525" y="926925"/>
              <a:ext cx="483625" cy="397175"/>
            </a:xfrm>
            <a:custGeom>
              <a:avLst/>
              <a:gdLst/>
              <a:ahLst/>
              <a:cxnLst/>
              <a:rect l="l" t="t" r="r" b="b"/>
              <a:pathLst>
                <a:path w="19345" h="15887" extrusionOk="0">
                  <a:moveTo>
                    <a:pt x="1693" y="1"/>
                  </a:moveTo>
                  <a:cubicBezTo>
                    <a:pt x="756" y="1"/>
                    <a:pt x="0" y="760"/>
                    <a:pt x="0" y="1696"/>
                  </a:cubicBezTo>
                  <a:cubicBezTo>
                    <a:pt x="0" y="2630"/>
                    <a:pt x="756" y="3389"/>
                    <a:pt x="1693" y="3389"/>
                  </a:cubicBezTo>
                  <a:lnTo>
                    <a:pt x="3990" y="3389"/>
                  </a:lnTo>
                  <a:cubicBezTo>
                    <a:pt x="4924" y="3389"/>
                    <a:pt x="5683" y="4147"/>
                    <a:pt x="5683" y="5084"/>
                  </a:cubicBezTo>
                  <a:lnTo>
                    <a:pt x="5683" y="8547"/>
                  </a:lnTo>
                  <a:cubicBezTo>
                    <a:pt x="5683" y="11347"/>
                    <a:pt x="7962" y="13627"/>
                    <a:pt x="10766" y="13627"/>
                  </a:cubicBezTo>
                  <a:lnTo>
                    <a:pt x="13626" y="13627"/>
                  </a:lnTo>
                  <a:lnTo>
                    <a:pt x="13626" y="15322"/>
                  </a:lnTo>
                  <a:cubicBezTo>
                    <a:pt x="13626" y="15656"/>
                    <a:pt x="13901" y="15887"/>
                    <a:pt x="14194" y="15887"/>
                  </a:cubicBezTo>
                  <a:cubicBezTo>
                    <a:pt x="14308" y="15887"/>
                    <a:pt x="14425" y="15852"/>
                    <a:pt x="14530" y="15774"/>
                  </a:cubicBezTo>
                  <a:lnTo>
                    <a:pt x="19046" y="12386"/>
                  </a:lnTo>
                  <a:cubicBezTo>
                    <a:pt x="19345" y="12160"/>
                    <a:pt x="19345" y="11706"/>
                    <a:pt x="19046" y="11483"/>
                  </a:cubicBezTo>
                  <a:lnTo>
                    <a:pt x="14530" y="8095"/>
                  </a:lnTo>
                  <a:cubicBezTo>
                    <a:pt x="14424" y="8016"/>
                    <a:pt x="14307" y="7981"/>
                    <a:pt x="14192" y="7981"/>
                  </a:cubicBezTo>
                  <a:cubicBezTo>
                    <a:pt x="13899" y="7981"/>
                    <a:pt x="13626" y="8212"/>
                    <a:pt x="13626" y="8547"/>
                  </a:cubicBezTo>
                  <a:lnTo>
                    <a:pt x="13626" y="10239"/>
                  </a:lnTo>
                  <a:lnTo>
                    <a:pt x="10766" y="10239"/>
                  </a:lnTo>
                  <a:cubicBezTo>
                    <a:pt x="9829" y="10239"/>
                    <a:pt x="9070" y="9480"/>
                    <a:pt x="9070" y="8547"/>
                  </a:cubicBezTo>
                  <a:lnTo>
                    <a:pt x="9070" y="5084"/>
                  </a:lnTo>
                  <a:cubicBezTo>
                    <a:pt x="9070" y="2280"/>
                    <a:pt x="6791" y="1"/>
                    <a:pt x="39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21" name="Google Shape;1121;p82"/>
            <p:cNvSpPr/>
            <p:nvPr/>
          </p:nvSpPr>
          <p:spPr>
            <a:xfrm>
              <a:off x="2085450" y="1151875"/>
              <a:ext cx="143650" cy="87575"/>
            </a:xfrm>
            <a:custGeom>
              <a:avLst/>
              <a:gdLst/>
              <a:ahLst/>
              <a:cxnLst/>
              <a:rect l="l" t="t" r="r" b="b"/>
              <a:pathLst>
                <a:path w="5746" h="3503" extrusionOk="0">
                  <a:moveTo>
                    <a:pt x="4577" y="1"/>
                  </a:moveTo>
                  <a:cubicBezTo>
                    <a:pt x="4391" y="73"/>
                    <a:pt x="4192" y="112"/>
                    <a:pt x="3990" y="115"/>
                  </a:cubicBezTo>
                  <a:lnTo>
                    <a:pt x="1693" y="115"/>
                  </a:lnTo>
                  <a:cubicBezTo>
                    <a:pt x="759" y="115"/>
                    <a:pt x="0" y="871"/>
                    <a:pt x="0" y="1807"/>
                  </a:cubicBezTo>
                  <a:cubicBezTo>
                    <a:pt x="0" y="2744"/>
                    <a:pt x="759" y="3503"/>
                    <a:pt x="1693" y="3503"/>
                  </a:cubicBezTo>
                  <a:lnTo>
                    <a:pt x="1696" y="3500"/>
                  </a:lnTo>
                  <a:lnTo>
                    <a:pt x="3993" y="3500"/>
                  </a:lnTo>
                  <a:cubicBezTo>
                    <a:pt x="4589" y="3500"/>
                    <a:pt x="5183" y="3391"/>
                    <a:pt x="5746" y="3186"/>
                  </a:cubicBezTo>
                  <a:cubicBezTo>
                    <a:pt x="5065" y="2253"/>
                    <a:pt x="4662" y="1151"/>
                    <a:pt x="4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22" name="Google Shape;1122;p82"/>
            <p:cNvSpPr/>
            <p:nvPr/>
          </p:nvSpPr>
          <p:spPr>
            <a:xfrm>
              <a:off x="2274775" y="842250"/>
              <a:ext cx="294375" cy="197650"/>
            </a:xfrm>
            <a:custGeom>
              <a:avLst/>
              <a:gdLst/>
              <a:ahLst/>
              <a:cxnLst/>
              <a:rect l="l" t="t" r="r" b="b"/>
              <a:pathLst>
                <a:path w="11775" h="7906" extrusionOk="0">
                  <a:moveTo>
                    <a:pt x="6622" y="0"/>
                  </a:moveTo>
                  <a:cubicBezTo>
                    <a:pt x="6329" y="0"/>
                    <a:pt x="6056" y="231"/>
                    <a:pt x="6056" y="566"/>
                  </a:cubicBezTo>
                  <a:lnTo>
                    <a:pt x="6056" y="2259"/>
                  </a:lnTo>
                  <a:lnTo>
                    <a:pt x="3196" y="2259"/>
                  </a:lnTo>
                  <a:cubicBezTo>
                    <a:pt x="2030" y="2265"/>
                    <a:pt x="904" y="2668"/>
                    <a:pt x="1" y="3406"/>
                  </a:cubicBezTo>
                  <a:cubicBezTo>
                    <a:pt x="940" y="4068"/>
                    <a:pt x="1675" y="4978"/>
                    <a:pt x="2130" y="6032"/>
                  </a:cubicBezTo>
                  <a:cubicBezTo>
                    <a:pt x="2431" y="5785"/>
                    <a:pt x="2804" y="5649"/>
                    <a:pt x="3196" y="5646"/>
                  </a:cubicBezTo>
                  <a:lnTo>
                    <a:pt x="6056" y="5646"/>
                  </a:lnTo>
                  <a:lnTo>
                    <a:pt x="6056" y="7342"/>
                  </a:lnTo>
                  <a:cubicBezTo>
                    <a:pt x="6056" y="7679"/>
                    <a:pt x="6334" y="7906"/>
                    <a:pt x="6625" y="7906"/>
                  </a:cubicBezTo>
                  <a:cubicBezTo>
                    <a:pt x="6740" y="7906"/>
                    <a:pt x="6857" y="7871"/>
                    <a:pt x="6960" y="7793"/>
                  </a:cubicBezTo>
                  <a:lnTo>
                    <a:pt x="11476" y="4406"/>
                  </a:lnTo>
                  <a:cubicBezTo>
                    <a:pt x="11775" y="4180"/>
                    <a:pt x="11775" y="3725"/>
                    <a:pt x="11476" y="3502"/>
                  </a:cubicBezTo>
                  <a:lnTo>
                    <a:pt x="6960" y="115"/>
                  </a:lnTo>
                  <a:cubicBezTo>
                    <a:pt x="6854" y="36"/>
                    <a:pt x="6737" y="0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82"/>
          <p:cNvSpPr txBox="1">
            <a:spLocks noGrp="1"/>
          </p:cNvSpPr>
          <p:nvPr>
            <p:ph type="subTitle" idx="4"/>
          </p:nvPr>
        </p:nvSpPr>
        <p:spPr>
          <a:xfrm>
            <a:off x="1364367" y="3803233"/>
            <a:ext cx="3590019" cy="1340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1200" b="1" dirty="0" err="1" smtClean="0">
                <a:solidFill>
                  <a:schemeClr val="tx2">
                    <a:lumMod val="50000"/>
                  </a:schemeClr>
                </a:solidFill>
              </a:rPr>
              <a:t>intradermal</a:t>
            </a:r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</a:rPr>
              <a:t> injection of </a:t>
            </a:r>
            <a:r>
              <a:rPr lang="en-US" sz="1200" b="1" dirty="0" err="1" smtClean="0">
                <a:solidFill>
                  <a:schemeClr val="tx2">
                    <a:lumMod val="50000"/>
                  </a:schemeClr>
                </a:solidFill>
              </a:rPr>
              <a:t>sterilised</a:t>
            </a:r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</a:rPr>
              <a:t> fluid from hydatid cysts, a wheal response occurring at the injection site within 20 minutes is considered positive</a:t>
            </a:r>
          </a:p>
          <a:p>
            <a:pPr marL="731838" indent="-457200" algn="l"/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15" name="Google Shape;1115;p82"/>
          <p:cNvSpPr/>
          <p:nvPr/>
        </p:nvSpPr>
        <p:spPr>
          <a:xfrm>
            <a:off x="601082" y="1279067"/>
            <a:ext cx="512823" cy="5746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1119;p82"/>
          <p:cNvGrpSpPr/>
          <p:nvPr/>
        </p:nvGrpSpPr>
        <p:grpSpPr>
          <a:xfrm>
            <a:off x="669737" y="1423501"/>
            <a:ext cx="377667" cy="322172"/>
            <a:chOff x="2085450" y="842250"/>
            <a:chExt cx="483700" cy="481850"/>
          </a:xfrm>
        </p:grpSpPr>
        <p:sp>
          <p:nvSpPr>
            <p:cNvPr id="1120" name="Google Shape;1120;p82"/>
            <p:cNvSpPr/>
            <p:nvPr/>
          </p:nvSpPr>
          <p:spPr>
            <a:xfrm>
              <a:off x="2085525" y="926925"/>
              <a:ext cx="483625" cy="397175"/>
            </a:xfrm>
            <a:custGeom>
              <a:avLst/>
              <a:gdLst/>
              <a:ahLst/>
              <a:cxnLst/>
              <a:rect l="l" t="t" r="r" b="b"/>
              <a:pathLst>
                <a:path w="19345" h="15887" extrusionOk="0">
                  <a:moveTo>
                    <a:pt x="1693" y="1"/>
                  </a:moveTo>
                  <a:cubicBezTo>
                    <a:pt x="756" y="1"/>
                    <a:pt x="0" y="760"/>
                    <a:pt x="0" y="1696"/>
                  </a:cubicBezTo>
                  <a:cubicBezTo>
                    <a:pt x="0" y="2630"/>
                    <a:pt x="756" y="3389"/>
                    <a:pt x="1693" y="3389"/>
                  </a:cubicBezTo>
                  <a:lnTo>
                    <a:pt x="3990" y="3389"/>
                  </a:lnTo>
                  <a:cubicBezTo>
                    <a:pt x="4924" y="3389"/>
                    <a:pt x="5683" y="4147"/>
                    <a:pt x="5683" y="5084"/>
                  </a:cubicBezTo>
                  <a:lnTo>
                    <a:pt x="5683" y="8547"/>
                  </a:lnTo>
                  <a:cubicBezTo>
                    <a:pt x="5683" y="11347"/>
                    <a:pt x="7962" y="13627"/>
                    <a:pt x="10766" y="13627"/>
                  </a:cubicBezTo>
                  <a:lnTo>
                    <a:pt x="13626" y="13627"/>
                  </a:lnTo>
                  <a:lnTo>
                    <a:pt x="13626" y="15322"/>
                  </a:lnTo>
                  <a:cubicBezTo>
                    <a:pt x="13626" y="15656"/>
                    <a:pt x="13901" y="15887"/>
                    <a:pt x="14194" y="15887"/>
                  </a:cubicBezTo>
                  <a:cubicBezTo>
                    <a:pt x="14308" y="15887"/>
                    <a:pt x="14425" y="15852"/>
                    <a:pt x="14530" y="15774"/>
                  </a:cubicBezTo>
                  <a:lnTo>
                    <a:pt x="19046" y="12386"/>
                  </a:lnTo>
                  <a:cubicBezTo>
                    <a:pt x="19345" y="12160"/>
                    <a:pt x="19345" y="11706"/>
                    <a:pt x="19046" y="11483"/>
                  </a:cubicBezTo>
                  <a:lnTo>
                    <a:pt x="14530" y="8095"/>
                  </a:lnTo>
                  <a:cubicBezTo>
                    <a:pt x="14424" y="8016"/>
                    <a:pt x="14307" y="7981"/>
                    <a:pt x="14192" y="7981"/>
                  </a:cubicBezTo>
                  <a:cubicBezTo>
                    <a:pt x="13899" y="7981"/>
                    <a:pt x="13626" y="8212"/>
                    <a:pt x="13626" y="8547"/>
                  </a:cubicBezTo>
                  <a:lnTo>
                    <a:pt x="13626" y="10239"/>
                  </a:lnTo>
                  <a:lnTo>
                    <a:pt x="10766" y="10239"/>
                  </a:lnTo>
                  <a:cubicBezTo>
                    <a:pt x="9829" y="10239"/>
                    <a:pt x="9070" y="9480"/>
                    <a:pt x="9070" y="8547"/>
                  </a:cubicBezTo>
                  <a:lnTo>
                    <a:pt x="9070" y="5084"/>
                  </a:lnTo>
                  <a:cubicBezTo>
                    <a:pt x="9070" y="2280"/>
                    <a:pt x="6791" y="1"/>
                    <a:pt x="39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21" name="Google Shape;1121;p82"/>
            <p:cNvSpPr/>
            <p:nvPr/>
          </p:nvSpPr>
          <p:spPr>
            <a:xfrm>
              <a:off x="2085450" y="1151875"/>
              <a:ext cx="143650" cy="87575"/>
            </a:xfrm>
            <a:custGeom>
              <a:avLst/>
              <a:gdLst/>
              <a:ahLst/>
              <a:cxnLst/>
              <a:rect l="l" t="t" r="r" b="b"/>
              <a:pathLst>
                <a:path w="5746" h="3503" extrusionOk="0">
                  <a:moveTo>
                    <a:pt x="4577" y="1"/>
                  </a:moveTo>
                  <a:cubicBezTo>
                    <a:pt x="4391" y="73"/>
                    <a:pt x="4192" y="112"/>
                    <a:pt x="3990" y="115"/>
                  </a:cubicBezTo>
                  <a:lnTo>
                    <a:pt x="1693" y="115"/>
                  </a:lnTo>
                  <a:cubicBezTo>
                    <a:pt x="759" y="115"/>
                    <a:pt x="0" y="871"/>
                    <a:pt x="0" y="1807"/>
                  </a:cubicBezTo>
                  <a:cubicBezTo>
                    <a:pt x="0" y="2744"/>
                    <a:pt x="759" y="3503"/>
                    <a:pt x="1693" y="3503"/>
                  </a:cubicBezTo>
                  <a:lnTo>
                    <a:pt x="1696" y="3500"/>
                  </a:lnTo>
                  <a:lnTo>
                    <a:pt x="3993" y="3500"/>
                  </a:lnTo>
                  <a:cubicBezTo>
                    <a:pt x="4589" y="3500"/>
                    <a:pt x="5183" y="3391"/>
                    <a:pt x="5746" y="3186"/>
                  </a:cubicBezTo>
                  <a:cubicBezTo>
                    <a:pt x="5065" y="2253"/>
                    <a:pt x="4662" y="1151"/>
                    <a:pt x="4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22" name="Google Shape;1122;p82"/>
            <p:cNvSpPr/>
            <p:nvPr/>
          </p:nvSpPr>
          <p:spPr>
            <a:xfrm>
              <a:off x="2274775" y="842250"/>
              <a:ext cx="294375" cy="197650"/>
            </a:xfrm>
            <a:custGeom>
              <a:avLst/>
              <a:gdLst/>
              <a:ahLst/>
              <a:cxnLst/>
              <a:rect l="l" t="t" r="r" b="b"/>
              <a:pathLst>
                <a:path w="11775" h="7906" extrusionOk="0">
                  <a:moveTo>
                    <a:pt x="6622" y="0"/>
                  </a:moveTo>
                  <a:cubicBezTo>
                    <a:pt x="6329" y="0"/>
                    <a:pt x="6056" y="231"/>
                    <a:pt x="6056" y="566"/>
                  </a:cubicBezTo>
                  <a:lnTo>
                    <a:pt x="6056" y="2259"/>
                  </a:lnTo>
                  <a:lnTo>
                    <a:pt x="3196" y="2259"/>
                  </a:lnTo>
                  <a:cubicBezTo>
                    <a:pt x="2030" y="2265"/>
                    <a:pt x="904" y="2668"/>
                    <a:pt x="1" y="3406"/>
                  </a:cubicBezTo>
                  <a:cubicBezTo>
                    <a:pt x="940" y="4068"/>
                    <a:pt x="1675" y="4978"/>
                    <a:pt x="2130" y="6032"/>
                  </a:cubicBezTo>
                  <a:cubicBezTo>
                    <a:pt x="2431" y="5785"/>
                    <a:pt x="2804" y="5649"/>
                    <a:pt x="3196" y="5646"/>
                  </a:cubicBezTo>
                  <a:lnTo>
                    <a:pt x="6056" y="5646"/>
                  </a:lnTo>
                  <a:lnTo>
                    <a:pt x="6056" y="7342"/>
                  </a:lnTo>
                  <a:cubicBezTo>
                    <a:pt x="6056" y="7679"/>
                    <a:pt x="6334" y="7906"/>
                    <a:pt x="6625" y="7906"/>
                  </a:cubicBezTo>
                  <a:cubicBezTo>
                    <a:pt x="6740" y="7906"/>
                    <a:pt x="6857" y="7871"/>
                    <a:pt x="6960" y="7793"/>
                  </a:cubicBezTo>
                  <a:lnTo>
                    <a:pt x="11476" y="4406"/>
                  </a:lnTo>
                  <a:cubicBezTo>
                    <a:pt x="11775" y="4180"/>
                    <a:pt x="11775" y="3725"/>
                    <a:pt x="11476" y="3502"/>
                  </a:cubicBezTo>
                  <a:lnTo>
                    <a:pt x="6960" y="115"/>
                  </a:lnTo>
                  <a:cubicBezTo>
                    <a:pt x="6854" y="36"/>
                    <a:pt x="6737" y="0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8" name="صورة 7" descr="347_lor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477" y="706583"/>
            <a:ext cx="6184669" cy="2901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82"/>
          <p:cNvSpPr txBox="1">
            <a:spLocks noGrp="1"/>
          </p:cNvSpPr>
          <p:nvPr>
            <p:ph type="subTitle" idx="4"/>
          </p:nvPr>
        </p:nvSpPr>
        <p:spPr>
          <a:xfrm>
            <a:off x="1281240" y="1193037"/>
            <a:ext cx="5959145" cy="1340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</a:rPr>
              <a:t>Imaging :</a:t>
            </a:r>
          </a:p>
          <a:p>
            <a:endParaRPr lang="en-US" sz="18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l"/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Chest imaging is the principal investigational modality for pulmonary hydatid cyst, backed up by CT as a diagnostic test.</a:t>
            </a:r>
          </a:p>
          <a:p>
            <a:pPr algn="l"/>
            <a:endParaRPr lang="en-US" sz="18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Radiological presentation depends on whether the cysts are complicated or not</a:t>
            </a:r>
          </a:p>
        </p:txBody>
      </p:sp>
      <p:sp>
        <p:nvSpPr>
          <p:cNvPr id="1115" name="Google Shape;1115;p82"/>
          <p:cNvSpPr/>
          <p:nvPr/>
        </p:nvSpPr>
        <p:spPr>
          <a:xfrm>
            <a:off x="601082" y="1279067"/>
            <a:ext cx="512823" cy="5746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1119;p82"/>
          <p:cNvGrpSpPr/>
          <p:nvPr/>
        </p:nvGrpSpPr>
        <p:grpSpPr>
          <a:xfrm>
            <a:off x="669737" y="1423501"/>
            <a:ext cx="377667" cy="322172"/>
            <a:chOff x="2085450" y="842250"/>
            <a:chExt cx="483700" cy="481850"/>
          </a:xfrm>
        </p:grpSpPr>
        <p:sp>
          <p:nvSpPr>
            <p:cNvPr id="1120" name="Google Shape;1120;p82"/>
            <p:cNvSpPr/>
            <p:nvPr/>
          </p:nvSpPr>
          <p:spPr>
            <a:xfrm>
              <a:off x="2085525" y="926925"/>
              <a:ext cx="483625" cy="397175"/>
            </a:xfrm>
            <a:custGeom>
              <a:avLst/>
              <a:gdLst/>
              <a:ahLst/>
              <a:cxnLst/>
              <a:rect l="l" t="t" r="r" b="b"/>
              <a:pathLst>
                <a:path w="19345" h="15887" extrusionOk="0">
                  <a:moveTo>
                    <a:pt x="1693" y="1"/>
                  </a:moveTo>
                  <a:cubicBezTo>
                    <a:pt x="756" y="1"/>
                    <a:pt x="0" y="760"/>
                    <a:pt x="0" y="1696"/>
                  </a:cubicBezTo>
                  <a:cubicBezTo>
                    <a:pt x="0" y="2630"/>
                    <a:pt x="756" y="3389"/>
                    <a:pt x="1693" y="3389"/>
                  </a:cubicBezTo>
                  <a:lnTo>
                    <a:pt x="3990" y="3389"/>
                  </a:lnTo>
                  <a:cubicBezTo>
                    <a:pt x="4924" y="3389"/>
                    <a:pt x="5683" y="4147"/>
                    <a:pt x="5683" y="5084"/>
                  </a:cubicBezTo>
                  <a:lnTo>
                    <a:pt x="5683" y="8547"/>
                  </a:lnTo>
                  <a:cubicBezTo>
                    <a:pt x="5683" y="11347"/>
                    <a:pt x="7962" y="13627"/>
                    <a:pt x="10766" y="13627"/>
                  </a:cubicBezTo>
                  <a:lnTo>
                    <a:pt x="13626" y="13627"/>
                  </a:lnTo>
                  <a:lnTo>
                    <a:pt x="13626" y="15322"/>
                  </a:lnTo>
                  <a:cubicBezTo>
                    <a:pt x="13626" y="15656"/>
                    <a:pt x="13901" y="15887"/>
                    <a:pt x="14194" y="15887"/>
                  </a:cubicBezTo>
                  <a:cubicBezTo>
                    <a:pt x="14308" y="15887"/>
                    <a:pt x="14425" y="15852"/>
                    <a:pt x="14530" y="15774"/>
                  </a:cubicBezTo>
                  <a:lnTo>
                    <a:pt x="19046" y="12386"/>
                  </a:lnTo>
                  <a:cubicBezTo>
                    <a:pt x="19345" y="12160"/>
                    <a:pt x="19345" y="11706"/>
                    <a:pt x="19046" y="11483"/>
                  </a:cubicBezTo>
                  <a:lnTo>
                    <a:pt x="14530" y="8095"/>
                  </a:lnTo>
                  <a:cubicBezTo>
                    <a:pt x="14424" y="8016"/>
                    <a:pt x="14307" y="7981"/>
                    <a:pt x="14192" y="7981"/>
                  </a:cubicBezTo>
                  <a:cubicBezTo>
                    <a:pt x="13899" y="7981"/>
                    <a:pt x="13626" y="8212"/>
                    <a:pt x="13626" y="8547"/>
                  </a:cubicBezTo>
                  <a:lnTo>
                    <a:pt x="13626" y="10239"/>
                  </a:lnTo>
                  <a:lnTo>
                    <a:pt x="10766" y="10239"/>
                  </a:lnTo>
                  <a:cubicBezTo>
                    <a:pt x="9829" y="10239"/>
                    <a:pt x="9070" y="9480"/>
                    <a:pt x="9070" y="8547"/>
                  </a:cubicBezTo>
                  <a:lnTo>
                    <a:pt x="9070" y="5084"/>
                  </a:lnTo>
                  <a:cubicBezTo>
                    <a:pt x="9070" y="2280"/>
                    <a:pt x="6791" y="1"/>
                    <a:pt x="39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21" name="Google Shape;1121;p82"/>
            <p:cNvSpPr/>
            <p:nvPr/>
          </p:nvSpPr>
          <p:spPr>
            <a:xfrm>
              <a:off x="2085450" y="1151875"/>
              <a:ext cx="143650" cy="87575"/>
            </a:xfrm>
            <a:custGeom>
              <a:avLst/>
              <a:gdLst/>
              <a:ahLst/>
              <a:cxnLst/>
              <a:rect l="l" t="t" r="r" b="b"/>
              <a:pathLst>
                <a:path w="5746" h="3503" extrusionOk="0">
                  <a:moveTo>
                    <a:pt x="4577" y="1"/>
                  </a:moveTo>
                  <a:cubicBezTo>
                    <a:pt x="4391" y="73"/>
                    <a:pt x="4192" y="112"/>
                    <a:pt x="3990" y="115"/>
                  </a:cubicBezTo>
                  <a:lnTo>
                    <a:pt x="1693" y="115"/>
                  </a:lnTo>
                  <a:cubicBezTo>
                    <a:pt x="759" y="115"/>
                    <a:pt x="0" y="871"/>
                    <a:pt x="0" y="1807"/>
                  </a:cubicBezTo>
                  <a:cubicBezTo>
                    <a:pt x="0" y="2744"/>
                    <a:pt x="759" y="3503"/>
                    <a:pt x="1693" y="3503"/>
                  </a:cubicBezTo>
                  <a:lnTo>
                    <a:pt x="1696" y="3500"/>
                  </a:lnTo>
                  <a:lnTo>
                    <a:pt x="3993" y="3500"/>
                  </a:lnTo>
                  <a:cubicBezTo>
                    <a:pt x="4589" y="3500"/>
                    <a:pt x="5183" y="3391"/>
                    <a:pt x="5746" y="3186"/>
                  </a:cubicBezTo>
                  <a:cubicBezTo>
                    <a:pt x="5065" y="2253"/>
                    <a:pt x="4662" y="1151"/>
                    <a:pt x="4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22" name="Google Shape;1122;p82"/>
            <p:cNvSpPr/>
            <p:nvPr/>
          </p:nvSpPr>
          <p:spPr>
            <a:xfrm>
              <a:off x="2274775" y="842250"/>
              <a:ext cx="294375" cy="197650"/>
            </a:xfrm>
            <a:custGeom>
              <a:avLst/>
              <a:gdLst/>
              <a:ahLst/>
              <a:cxnLst/>
              <a:rect l="l" t="t" r="r" b="b"/>
              <a:pathLst>
                <a:path w="11775" h="7906" extrusionOk="0">
                  <a:moveTo>
                    <a:pt x="6622" y="0"/>
                  </a:moveTo>
                  <a:cubicBezTo>
                    <a:pt x="6329" y="0"/>
                    <a:pt x="6056" y="231"/>
                    <a:pt x="6056" y="566"/>
                  </a:cubicBezTo>
                  <a:lnTo>
                    <a:pt x="6056" y="2259"/>
                  </a:lnTo>
                  <a:lnTo>
                    <a:pt x="3196" y="2259"/>
                  </a:lnTo>
                  <a:cubicBezTo>
                    <a:pt x="2030" y="2265"/>
                    <a:pt x="904" y="2668"/>
                    <a:pt x="1" y="3406"/>
                  </a:cubicBezTo>
                  <a:cubicBezTo>
                    <a:pt x="940" y="4068"/>
                    <a:pt x="1675" y="4978"/>
                    <a:pt x="2130" y="6032"/>
                  </a:cubicBezTo>
                  <a:cubicBezTo>
                    <a:pt x="2431" y="5785"/>
                    <a:pt x="2804" y="5649"/>
                    <a:pt x="3196" y="5646"/>
                  </a:cubicBezTo>
                  <a:lnTo>
                    <a:pt x="6056" y="5646"/>
                  </a:lnTo>
                  <a:lnTo>
                    <a:pt x="6056" y="7342"/>
                  </a:lnTo>
                  <a:cubicBezTo>
                    <a:pt x="6056" y="7679"/>
                    <a:pt x="6334" y="7906"/>
                    <a:pt x="6625" y="7906"/>
                  </a:cubicBezTo>
                  <a:cubicBezTo>
                    <a:pt x="6740" y="7906"/>
                    <a:pt x="6857" y="7871"/>
                    <a:pt x="6960" y="7793"/>
                  </a:cubicBezTo>
                  <a:lnTo>
                    <a:pt x="11476" y="4406"/>
                  </a:lnTo>
                  <a:cubicBezTo>
                    <a:pt x="11775" y="4180"/>
                    <a:pt x="11775" y="3725"/>
                    <a:pt x="11476" y="3502"/>
                  </a:cubicBezTo>
                  <a:lnTo>
                    <a:pt x="6960" y="115"/>
                  </a:lnTo>
                  <a:cubicBezTo>
                    <a:pt x="6854" y="36"/>
                    <a:pt x="6737" y="0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8" name="صورة 7" descr="7b323a4a0f36b680b5178507b80258a419a86182.jpg"/>
          <p:cNvPicPr>
            <a:picLocks noChangeAspect="1"/>
          </p:cNvPicPr>
          <p:nvPr/>
        </p:nvPicPr>
        <p:blipFill>
          <a:blip r:embed="rId3">
            <a:lum contrast="30000"/>
          </a:blip>
          <a:stretch>
            <a:fillRect/>
          </a:stretch>
        </p:blipFill>
        <p:spPr>
          <a:xfrm>
            <a:off x="7090756" y="0"/>
            <a:ext cx="2053244" cy="201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416331" y="2025007"/>
            <a:ext cx="852446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Classical signs of pulmonary 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</a:rPr>
              <a:t>hydatid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cyst on chest X-ray</a:t>
            </a:r>
            <a:endParaRPr lang="ar-JO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فرعي 3"/>
          <p:cNvSpPr>
            <a:spLocks noGrp="1"/>
          </p:cNvSpPr>
          <p:nvPr>
            <p:ph type="subTitle" idx="1"/>
          </p:nvPr>
        </p:nvSpPr>
        <p:spPr>
          <a:xfrm>
            <a:off x="481400" y="2954579"/>
            <a:ext cx="3513300" cy="435000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CXR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: One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or more homogenous round or oval masses with smooth borders surrounded by normal lung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tissue</a:t>
            </a:r>
          </a:p>
          <a:p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CT</a:t>
            </a:r>
            <a:r>
              <a:rPr lang="en-US" dirty="0" smtClean="0">
                <a:solidFill>
                  <a:srgbClr val="000000"/>
                </a:solidFill>
              </a:rPr>
              <a:t>: well-circumscribed </a:t>
            </a:r>
            <a:r>
              <a:rPr lang="en-US" dirty="0" smtClean="0">
                <a:solidFill>
                  <a:srgbClr val="000000"/>
                </a:solidFill>
              </a:rPr>
              <a:t>fluid attenuation lesions with homogenous content ,</a:t>
            </a:r>
            <a:r>
              <a:rPr lang="en-US" dirty="0" err="1" smtClean="0">
                <a:solidFill>
                  <a:srgbClr val="000000"/>
                </a:solidFill>
              </a:rPr>
              <a:t>smooth,hyperdense</a:t>
            </a:r>
            <a:r>
              <a:rPr lang="en-US" dirty="0" smtClean="0">
                <a:solidFill>
                  <a:srgbClr val="000000"/>
                </a:solidFill>
              </a:rPr>
              <a:t> walls</a:t>
            </a:r>
            <a:r>
              <a:rPr lang="en-US" sz="1050" dirty="0" smtClean="0">
                <a:solidFill>
                  <a:srgbClr val="000000"/>
                </a:solidFill>
              </a:rPr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مربع نص 4"/>
          <p:cNvSpPr txBox="1"/>
          <p:nvPr/>
        </p:nvSpPr>
        <p:spPr>
          <a:xfrm>
            <a:off x="2156872" y="802980"/>
            <a:ext cx="4536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Uncomplicated </a:t>
            </a:r>
            <a:r>
              <a:rPr lang="en-US" sz="2400" b="1" dirty="0" err="1" smtClean="0">
                <a:solidFill>
                  <a:srgbClr val="FF0000"/>
                </a:solidFill>
              </a:rPr>
              <a:t>hydatid</a:t>
            </a:r>
            <a:r>
              <a:rPr lang="en-US" sz="2400" b="1" dirty="0" smtClean="0">
                <a:solidFill>
                  <a:srgbClr val="FF0000"/>
                </a:solidFill>
              </a:rPr>
              <a:t> cyst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467" t="1480" r="54542" b="2644"/>
          <a:stretch/>
        </p:blipFill>
        <p:spPr bwMode="auto">
          <a:xfrm>
            <a:off x="4250000" y="1437625"/>
            <a:ext cx="4461952" cy="346168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فرعي 3"/>
          <p:cNvSpPr>
            <a:spLocks noGrp="1"/>
          </p:cNvSpPr>
          <p:nvPr>
            <p:ph type="subTitle" idx="1"/>
          </p:nvPr>
        </p:nvSpPr>
        <p:spPr>
          <a:xfrm>
            <a:off x="269734" y="1472913"/>
            <a:ext cx="6376600" cy="435000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2) Polycyclic and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bilobed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 appearance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Cysts can assume polycyclic configuration due to pressure from adjacent structures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, Notching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can also occur in cysts, giving them a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bilobed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appearance</a:t>
            </a:r>
          </a:p>
          <a:p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3) Slot sign (impending rupture):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The loss of a spherical shape on an X-ray with the appearance of small depression </a:t>
            </a:r>
          </a:p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758" y="2524848"/>
            <a:ext cx="2368232" cy="261865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فرعي 3"/>
          <p:cNvSpPr>
            <a:spLocks noGrp="1"/>
          </p:cNvSpPr>
          <p:nvPr>
            <p:ph type="subTitle" idx="1"/>
          </p:nvPr>
        </p:nvSpPr>
        <p:spPr>
          <a:xfrm>
            <a:off x="896267" y="2463512"/>
            <a:ext cx="3513300" cy="1194087"/>
          </a:xfrm>
        </p:spPr>
        <p:txBody>
          <a:bodyPr/>
          <a:lstStyle/>
          <a:p>
            <a:pPr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Crescent sign</a:t>
            </a:r>
          </a:p>
          <a:p>
            <a:pPr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Cumbo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or double arch sign</a:t>
            </a:r>
          </a:p>
          <a:p>
            <a:pPr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Water lily </a:t>
            </a:r>
            <a:endParaRPr lang="ar-JO" dirty="0" smtClean="0">
              <a:solidFill>
                <a:schemeClr val="tx2">
                  <a:lumMod val="50000"/>
                </a:schemeClr>
              </a:solidFill>
            </a:endParaRPr>
          </a:p>
          <a:p>
            <a:pPr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Rising sun sign</a:t>
            </a:r>
          </a:p>
          <a:p>
            <a:pPr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Dry cyst sign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5" name="مربع نص 4"/>
          <p:cNvSpPr txBox="1"/>
          <p:nvPr/>
        </p:nvSpPr>
        <p:spPr>
          <a:xfrm>
            <a:off x="1114087" y="687140"/>
            <a:ext cx="619268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Complicated </a:t>
            </a:r>
            <a:r>
              <a:rPr lang="en-US" sz="3200" b="1" dirty="0" err="1" smtClean="0">
                <a:solidFill>
                  <a:srgbClr val="FF0000"/>
                </a:solidFill>
              </a:rPr>
              <a:t>hydatid</a:t>
            </a:r>
            <a:r>
              <a:rPr lang="en-US" sz="3200" b="1" dirty="0" smtClean="0">
                <a:solidFill>
                  <a:srgbClr val="FF0000"/>
                </a:solidFill>
              </a:rPr>
              <a:t> cyst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فرعي 3"/>
          <p:cNvSpPr>
            <a:spLocks noGrp="1"/>
          </p:cNvSpPr>
          <p:nvPr>
            <p:ph type="subTitle" idx="1"/>
          </p:nvPr>
        </p:nvSpPr>
        <p:spPr>
          <a:xfrm>
            <a:off x="489865" y="888713"/>
            <a:ext cx="6368133" cy="435000"/>
          </a:xfrm>
        </p:spPr>
        <p:txBody>
          <a:bodyPr/>
          <a:lstStyle/>
          <a:p>
            <a:pPr marL="92075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Erosion of the bronchioles results in air being introduced between the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pericyst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and the laminated membrane and gives </a:t>
            </a:r>
          </a:p>
          <a:p>
            <a:pPr marL="92075" indent="90488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a fine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radiololucent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crescent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b="1" dirty="0" smtClean="0">
                <a:solidFill>
                  <a:srgbClr val="FF0000"/>
                </a:solidFill>
              </a:rPr>
              <a:t>the ‘meniscus or crescent sign</a:t>
            </a:r>
            <a:r>
              <a:rPr lang="en-US" dirty="0" smtClean="0">
                <a:solidFill>
                  <a:srgbClr val="FF0000"/>
                </a:solidFill>
              </a:rPr>
              <a:t>’)</a:t>
            </a:r>
            <a:endParaRPr lang="ar-JO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3226" t="7203" r="3482" b="2921"/>
          <a:stretch/>
        </p:blipFill>
        <p:spPr bwMode="auto">
          <a:xfrm>
            <a:off x="4148665" y="1700826"/>
            <a:ext cx="3097335" cy="344267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646" y="1554103"/>
            <a:ext cx="3241022" cy="358939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فرعي 3"/>
          <p:cNvSpPr>
            <a:spLocks noGrp="1"/>
          </p:cNvSpPr>
          <p:nvPr>
            <p:ph type="subTitle" idx="1"/>
          </p:nvPr>
        </p:nvSpPr>
        <p:spPr>
          <a:xfrm>
            <a:off x="320533" y="1337445"/>
            <a:ext cx="7299467" cy="2176222"/>
          </a:xfrm>
        </p:spPr>
        <p:txBody>
          <a:bodyPr/>
          <a:lstStyle/>
          <a:p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With the introduction of more air, the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endocyst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 shrinks and ruptures with the introduction of air into the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endocyst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. At this stage, an air fluid level is seen in the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endocyst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 with a radiolucent rim between the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pericyst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 and the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endocyst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, known as the </a:t>
            </a:r>
            <a:r>
              <a:rPr lang="en-US" sz="1800" dirty="0" smtClean="0">
                <a:solidFill>
                  <a:srgbClr val="FF0000"/>
                </a:solidFill>
              </a:rPr>
              <a:t>“</a:t>
            </a:r>
            <a:r>
              <a:rPr lang="en-US" sz="1800" b="1" dirty="0" err="1" smtClean="0">
                <a:solidFill>
                  <a:srgbClr val="FF0000"/>
                </a:solidFill>
              </a:rPr>
              <a:t>cumbo</a:t>
            </a:r>
            <a:r>
              <a:rPr lang="en-US" sz="1800" b="1" dirty="0" smtClean="0">
                <a:solidFill>
                  <a:srgbClr val="FF0000"/>
                </a:solidFill>
              </a:rPr>
              <a:t> sign” or the “double arch sign”</a:t>
            </a:r>
          </a:p>
          <a:p>
            <a:endParaRPr lang="en-US" sz="1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284664" y="2139702"/>
            <a:ext cx="374441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1)</a:t>
            </a:r>
            <a:endParaRPr lang="ar-JO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rcRect b="1343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75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Definition</a:t>
            </a:r>
            <a:endParaRPr/>
          </a:p>
        </p:txBody>
      </p:sp>
      <p:sp>
        <p:nvSpPr>
          <p:cNvPr id="1041" name="Google Shape;1041;p75"/>
          <p:cNvSpPr txBox="1">
            <a:spLocks noGrp="1"/>
          </p:cNvSpPr>
          <p:nvPr>
            <p:ph type="body" idx="1"/>
          </p:nvPr>
        </p:nvSpPr>
        <p:spPr>
          <a:xfrm>
            <a:off x="718675" y="1028700"/>
            <a:ext cx="7706400" cy="3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200000"/>
              </a:lnSpc>
              <a:buClr>
                <a:srgbClr val="FF6600"/>
              </a:buClr>
              <a:buFont typeface="Wingdings" pitchFamily="2" charset="2"/>
              <a:buChar char="Ø"/>
            </a:pPr>
            <a:r>
              <a:rPr lang="en-US" sz="1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It is a worldwide zoonosis produced by the larval stage of the Echinococcus tapeworm.</a:t>
            </a:r>
          </a:p>
          <a:p>
            <a:pPr algn="just">
              <a:lnSpc>
                <a:spcPct val="200000"/>
              </a:lnSpc>
              <a:buClr>
                <a:srgbClr val="FF6600"/>
              </a:buClr>
              <a:buFont typeface="Wingdings" pitchFamily="2" charset="2"/>
              <a:buChar char="Ø"/>
            </a:pPr>
            <a:r>
              <a:rPr lang="en-US" sz="1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Currently recognized species :</a:t>
            </a:r>
            <a:endParaRPr lang="en-US" b="1" dirty="0" smtClean="0"/>
          </a:p>
          <a:p>
            <a:pPr algn="just">
              <a:lnSpc>
                <a:spcPct val="200000"/>
              </a:lnSpc>
              <a:buClr>
                <a:srgbClr val="FF6600"/>
              </a:buClr>
              <a:buNone/>
            </a:pPr>
            <a:r>
              <a:rPr lang="en-US" b="1" dirty="0" smtClean="0"/>
              <a:t>• Echinococcus </a:t>
            </a:r>
            <a:r>
              <a:rPr lang="en-US" b="1" dirty="0" err="1" smtClean="0"/>
              <a:t>granulosus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which </a:t>
            </a:r>
            <a:r>
              <a:rPr lang="en-US" sz="11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commonly seen in the great grazing regions</a:t>
            </a:r>
          </a:p>
          <a:p>
            <a:pPr algn="just">
              <a:lnSpc>
                <a:spcPct val="200000"/>
              </a:lnSpc>
              <a:buClr>
                <a:srgbClr val="FF6600"/>
              </a:buClr>
              <a:buNone/>
            </a:pPr>
            <a:r>
              <a:rPr lang="en-US" sz="11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of the world : </a:t>
            </a:r>
          </a:p>
          <a:p>
            <a:pPr algn="just">
              <a:lnSpc>
                <a:spcPct val="200000"/>
              </a:lnSpc>
              <a:buClr>
                <a:srgbClr val="FF6600"/>
              </a:buClr>
              <a:buNone/>
            </a:pPr>
            <a:r>
              <a:rPr lang="en-US" sz="11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the Mediterranean region, Africa, South America, Australia and New Zealand.</a:t>
            </a:r>
          </a:p>
          <a:p>
            <a:pPr algn="just">
              <a:lnSpc>
                <a:spcPct val="200000"/>
              </a:lnSpc>
              <a:buClr>
                <a:srgbClr val="FF6600"/>
              </a:buClr>
              <a:buNone/>
            </a:pPr>
            <a:r>
              <a:rPr lang="en-US" b="1" dirty="0" smtClean="0"/>
              <a:t>• Echinococcus </a:t>
            </a:r>
            <a:r>
              <a:rPr lang="en-US" b="1" dirty="0" err="1" smtClean="0"/>
              <a:t>multiocularis</a:t>
            </a:r>
            <a:endParaRPr lang="en-US" b="1" dirty="0" smtClean="0"/>
          </a:p>
          <a:p>
            <a:pPr algn="just">
              <a:lnSpc>
                <a:spcPct val="200000"/>
              </a:lnSpc>
              <a:buClr>
                <a:srgbClr val="FF6600"/>
              </a:buClr>
              <a:buNone/>
            </a:pPr>
            <a:r>
              <a:rPr lang="en-US" b="1" dirty="0" smtClean="0"/>
              <a:t>• Echinococcus </a:t>
            </a:r>
            <a:r>
              <a:rPr lang="en-US" b="1" dirty="0" err="1" smtClean="0"/>
              <a:t>vogeli</a:t>
            </a:r>
            <a:endParaRPr lang="en-US" b="1" dirty="0" smtClean="0"/>
          </a:p>
          <a:p>
            <a:pPr algn="just">
              <a:lnSpc>
                <a:spcPct val="200000"/>
              </a:lnSpc>
              <a:buClr>
                <a:srgbClr val="FF6600"/>
              </a:buClr>
              <a:buNone/>
            </a:pPr>
            <a:r>
              <a:rPr lang="en-US" b="1" dirty="0" smtClean="0"/>
              <a:t>• Echinococcus </a:t>
            </a:r>
            <a:r>
              <a:rPr lang="en-US" b="1" dirty="0" err="1" smtClean="0"/>
              <a:t>oligarthrus</a:t>
            </a:r>
            <a:endParaRPr lang="en-US" b="1" dirty="0" smtClean="0"/>
          </a:p>
          <a:p>
            <a:endParaRPr lang="en-US" b="1" dirty="0" smtClean="0">
              <a:solidFill>
                <a:srgbClr val="FF0000"/>
              </a:solidFill>
            </a:endParaRPr>
          </a:p>
          <a:p>
            <a:pPr algn="just">
              <a:lnSpc>
                <a:spcPct val="200000"/>
              </a:lnSpc>
              <a:buClr>
                <a:srgbClr val="FF6600"/>
              </a:buClr>
              <a:buFont typeface="Wingdings" pitchFamily="2" charset="2"/>
              <a:buChar char="Ø"/>
            </a:pPr>
            <a:endParaRPr lang="en-US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200000"/>
              </a:lnSpc>
              <a:buClr>
                <a:srgbClr val="FF6600"/>
              </a:buClr>
              <a:buFont typeface="Wingdings" pitchFamily="2" charset="2"/>
              <a:buChar char="Ø"/>
            </a:pPr>
            <a:endParaRPr lang="en-US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" name="صورة 3" descr="sd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659" y="1687483"/>
            <a:ext cx="1682519" cy="3298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فرعي 3"/>
          <p:cNvSpPr>
            <a:spLocks noGrp="1"/>
          </p:cNvSpPr>
          <p:nvPr>
            <p:ph type="subTitle" idx="1"/>
          </p:nvPr>
        </p:nvSpPr>
        <p:spPr>
          <a:xfrm>
            <a:off x="642266" y="1261246"/>
            <a:ext cx="5064267" cy="435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water-lily sign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, also known as the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camalote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sign, is seen in hydatid infections when there is detachment of the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endocyst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membrane which results in floating membranes within the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pericyst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that mimic the appearance of a water lily.</a:t>
            </a:r>
          </a:p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8389" y="2066895"/>
            <a:ext cx="3604345" cy="30766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صورة 5" descr="m_99003048.628.gr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259" y="0"/>
            <a:ext cx="2418282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3" name="Google Shape;11903;p16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1063" y="2123075"/>
            <a:ext cx="2241874" cy="89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/>
          <a:srcRect r="1828"/>
          <a:stretch/>
        </p:blipFill>
        <p:spPr bwMode="auto">
          <a:xfrm>
            <a:off x="201064" y="-543704"/>
            <a:ext cx="8696325" cy="58007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فرعي 3"/>
          <p:cNvSpPr>
            <a:spLocks noGrp="1"/>
          </p:cNvSpPr>
          <p:nvPr>
            <p:ph type="subTitle" idx="1"/>
          </p:nvPr>
        </p:nvSpPr>
        <p:spPr>
          <a:xfrm>
            <a:off x="642266" y="1261246"/>
            <a:ext cx="5064267" cy="435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With the rupture of the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endocyst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daughter cysts may appear as round radio-opacities at the bottom of cysts, giving them </a:t>
            </a:r>
          </a:p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 </a:t>
            </a:r>
            <a:r>
              <a:rPr lang="en-US" b="1" dirty="0" smtClean="0">
                <a:solidFill>
                  <a:srgbClr val="FF0000"/>
                </a:solidFill>
              </a:rPr>
              <a:t>“rising  sun”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appearance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6933" t="15701" r="4439" b="13224"/>
          <a:stretch/>
        </p:blipFill>
        <p:spPr bwMode="auto">
          <a:xfrm>
            <a:off x="1073116" y="2046565"/>
            <a:ext cx="5141417" cy="30969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 l="18000" t="30351" r="19319"/>
          <a:stretch/>
        </p:blipFill>
        <p:spPr bwMode="auto">
          <a:xfrm>
            <a:off x="1125919" y="4164366"/>
            <a:ext cx="2066014" cy="979134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فرعي 3"/>
          <p:cNvSpPr>
            <a:spLocks noGrp="1"/>
          </p:cNvSpPr>
          <p:nvPr>
            <p:ph type="subTitle" idx="1"/>
          </p:nvPr>
        </p:nvSpPr>
        <p:spPr>
          <a:xfrm>
            <a:off x="642266" y="1261246"/>
            <a:ext cx="5064267" cy="435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With coughing out of membranes, the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pericyst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can become empty appearing </a:t>
            </a:r>
            <a:r>
              <a:rPr lang="ar-JO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as air-filled cysts </a:t>
            </a:r>
            <a:r>
              <a:rPr lang="en-US" b="1" dirty="0" smtClean="0">
                <a:solidFill>
                  <a:srgbClr val="FF0000"/>
                </a:solidFill>
              </a:rPr>
              <a:t>(the “dry cyst sign”),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8662" y="1897664"/>
            <a:ext cx="4632538" cy="3245836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79"/>
          <p:cNvSpPr txBox="1">
            <a:spLocks noGrp="1"/>
          </p:cNvSpPr>
          <p:nvPr>
            <p:ph type="title"/>
          </p:nvPr>
        </p:nvSpPr>
        <p:spPr>
          <a:xfrm flipH="1">
            <a:off x="-633622" y="872448"/>
            <a:ext cx="51576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Cont</a:t>
            </a:r>
            <a:endParaRPr sz="2800"/>
          </a:p>
        </p:txBody>
      </p:sp>
      <p:sp>
        <p:nvSpPr>
          <p:cNvPr id="1091" name="Google Shape;1091;p79"/>
          <p:cNvSpPr txBox="1">
            <a:spLocks noGrp="1"/>
          </p:cNvSpPr>
          <p:nvPr>
            <p:ph type="body" idx="1"/>
          </p:nvPr>
        </p:nvSpPr>
        <p:spPr>
          <a:xfrm flipH="1">
            <a:off x="1941884" y="1839397"/>
            <a:ext cx="5074058" cy="12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457200" algn="l">
              <a:buFont typeface="Wingdings" panose="05000000000000000000" pitchFamily="2" charset="2"/>
              <a:buChar char="v"/>
            </a:pP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The double arch sign and the sign of the </a:t>
            </a:r>
            <a:r>
              <a:rPr lang="en-US" sz="1600" b="1" dirty="0" err="1" smtClean="0">
                <a:solidFill>
                  <a:schemeClr val="tx2">
                    <a:lumMod val="75000"/>
                  </a:schemeClr>
                </a:solidFill>
              </a:rPr>
              <a:t>camalote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 are </a:t>
            </a:r>
            <a:r>
              <a:rPr lang="en-US" sz="1600" b="1" dirty="0" err="1" smtClean="0">
                <a:solidFill>
                  <a:schemeClr val="tx2">
                    <a:lumMod val="75000"/>
                  </a:schemeClr>
                </a:solidFill>
              </a:rPr>
              <a:t>pathognomonic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of a ruptured hydatid cyst.</a:t>
            </a:r>
          </a:p>
          <a:p>
            <a:pPr indent="-457200" algn="l">
              <a:buFont typeface="Wingdings" panose="05000000000000000000" pitchFamily="2" charset="2"/>
              <a:buChar char="v"/>
            </a:pPr>
            <a:endParaRPr lang="en-US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indent="-457200" algn="l">
              <a:buNone/>
            </a:pPr>
            <a:endParaRPr lang="en-US" sz="16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عنصر نائب للمحتوى 3"/>
          <p:cNvGraphicFramePr>
            <a:graphicFrameLocks/>
          </p:cNvGraphicFramePr>
          <p:nvPr/>
        </p:nvGraphicFramePr>
        <p:xfrm>
          <a:off x="185680" y="-140394"/>
          <a:ext cx="8229600" cy="528389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/>
                  </a:extLst>
                </a:gridCol>
                <a:gridCol w="4114800">
                  <a:extLst>
                    <a:ext uri="{9D8B030D-6E8A-4147-A177-3AD203B41FA5}"/>
                  </a:extLst>
                </a:gridCol>
              </a:tblGrid>
              <a:tr h="8548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Complicated hydatid cyst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1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Uncomplicated hydatid cyst</a:t>
                      </a:r>
                      <a:endParaRPr lang="ar-JO" sz="11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5146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Crescent sign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One or more homogenous round or oval masses with smooth borders surrounded by normal lung tissue.</a:t>
                      </a:r>
                    </a:p>
                    <a:p>
                      <a:pPr algn="l" rtl="1"/>
                      <a:endParaRPr lang="ar-JO" sz="1100" b="1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345864">
                <a:tc>
                  <a:txBody>
                    <a:bodyPr/>
                    <a:lstStyle/>
                    <a:p>
                      <a:pPr algn="ctr" rtl="1"/>
                      <a:r>
                        <a:rPr lang="en-US" sz="11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Cumbo</a:t>
                      </a:r>
                      <a:r>
                        <a:rPr lang="en-US" sz="11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or double arch sign</a:t>
                      </a:r>
                      <a:endParaRPr lang="ar-JO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Polycyclic and </a:t>
                      </a:r>
                      <a:r>
                        <a:rPr lang="en-US" sz="11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bilobed</a:t>
                      </a:r>
                      <a:r>
                        <a:rPr lang="en-US" sz="11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appearance:</a:t>
                      </a:r>
                      <a:r>
                        <a:rPr lang="en-US" sz="1100" dirty="0" err="1"/>
                        <a:t>Cysts</a:t>
                      </a:r>
                      <a:r>
                        <a:rPr lang="en-US" sz="1100" dirty="0"/>
                        <a:t> can assume polycyclic configuration due to pressure from adjacent </a:t>
                      </a:r>
                      <a:r>
                        <a:rPr lang="en-US" sz="1100" dirty="0" err="1"/>
                        <a:t>structures,Notching</a:t>
                      </a:r>
                      <a:r>
                        <a:rPr lang="en-US" sz="1100" dirty="0"/>
                        <a:t> can also occur in cysts, giving them a </a:t>
                      </a:r>
                      <a:r>
                        <a:rPr lang="en-US" sz="1100" dirty="0" err="1"/>
                        <a:t>bilobed</a:t>
                      </a:r>
                      <a:r>
                        <a:rPr lang="en-US" sz="1100" dirty="0"/>
                        <a:t> appearance</a:t>
                      </a:r>
                      <a:endParaRPr lang="ar-JO" sz="1100" dirty="0"/>
                    </a:p>
                    <a:p>
                      <a:pPr algn="ctr" rtl="1"/>
                      <a:endParaRPr lang="ar-JO" sz="1100" b="1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65598">
                <a:tc>
                  <a:txBody>
                    <a:bodyPr/>
                    <a:lstStyle/>
                    <a:p>
                      <a:pPr algn="ctr" rtl="1"/>
                      <a:r>
                        <a:rPr lang="en-US" sz="11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Water lily or </a:t>
                      </a:r>
                      <a:r>
                        <a:rPr lang="en-US" sz="11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camelotte</a:t>
                      </a:r>
                      <a:r>
                        <a:rPr lang="en-US" sz="11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sign</a:t>
                      </a:r>
                      <a:endParaRPr lang="ar-JO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1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Slot sign (impending rupture):</a:t>
                      </a:r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loss of a spherical shape on an X-ray with the appearance of small depression (resulting in a </a:t>
                      </a:r>
                      <a:r>
                        <a:rPr lang="en-US" sz="11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reniform</a:t>
                      </a:r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shape) may imply bronchial rupture and has been called the “slot sign”</a:t>
                      </a:r>
                      <a:endParaRPr lang="ar-JO" sz="1100" b="1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3303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Rising sun sign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1"/>
                      <a:endParaRPr lang="ar-JO" sz="11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3303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Dry cyst sign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1"/>
                      <a:endParaRPr lang="ar-JO" sz="11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/>
          <p:cNvSpPr>
            <a:spLocks noGrp="1"/>
          </p:cNvSpPr>
          <p:nvPr>
            <p:ph type="title"/>
          </p:nvPr>
        </p:nvSpPr>
        <p:spPr>
          <a:xfrm>
            <a:off x="2141949" y="1922950"/>
            <a:ext cx="5164937" cy="822300"/>
          </a:xfrm>
        </p:spPr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83"/>
          <p:cNvSpPr/>
          <p:nvPr/>
        </p:nvSpPr>
        <p:spPr>
          <a:xfrm>
            <a:off x="583762" y="711901"/>
            <a:ext cx="750000" cy="75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83"/>
          <p:cNvSpPr txBox="1">
            <a:spLocks noGrp="1"/>
          </p:cNvSpPr>
          <p:nvPr>
            <p:ph type="subTitle" idx="2"/>
          </p:nvPr>
        </p:nvSpPr>
        <p:spPr>
          <a:xfrm>
            <a:off x="1358679" y="1657945"/>
            <a:ext cx="3437764" cy="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200000"/>
              </a:lnSpc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Benzimidazol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group of drug:</a:t>
            </a:r>
          </a:p>
          <a:p>
            <a:pPr marL="0" indent="0">
              <a:lnSpc>
                <a:spcPct val="20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Albendazol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10-15 mg/kg two times a day</a:t>
            </a:r>
          </a:p>
          <a:p>
            <a:pPr marL="0" indent="0">
              <a:lnSpc>
                <a:spcPct val="200000"/>
              </a:lnSpc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Mebendazol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40-50 mg/kg  three times a day</a:t>
            </a:r>
          </a:p>
          <a:p>
            <a:pPr marL="0" indent="0">
              <a:lnSpc>
                <a:spcPct val="200000"/>
              </a:lnSpc>
            </a:pP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* minimum 3-6 months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2" name="Google Shape;1132;p83"/>
          <p:cNvSpPr txBox="1">
            <a:spLocks noGrp="1"/>
          </p:cNvSpPr>
          <p:nvPr>
            <p:ph type="title" idx="3"/>
          </p:nvPr>
        </p:nvSpPr>
        <p:spPr>
          <a:xfrm>
            <a:off x="1583124" y="806113"/>
            <a:ext cx="330476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pharmacotherapy</a:t>
            </a:r>
            <a:endParaRPr/>
          </a:p>
        </p:txBody>
      </p:sp>
      <p:grpSp>
        <p:nvGrpSpPr>
          <p:cNvPr id="1133" name="Google Shape;1133;p83"/>
          <p:cNvGrpSpPr/>
          <p:nvPr/>
        </p:nvGrpSpPr>
        <p:grpSpPr>
          <a:xfrm>
            <a:off x="754181" y="835827"/>
            <a:ext cx="459027" cy="518771"/>
            <a:chOff x="1498875" y="238300"/>
            <a:chExt cx="4617975" cy="5219025"/>
          </a:xfrm>
        </p:grpSpPr>
        <p:sp>
          <p:nvSpPr>
            <p:cNvPr id="1134" name="Google Shape;1134;p83"/>
            <p:cNvSpPr/>
            <p:nvPr/>
          </p:nvSpPr>
          <p:spPr>
            <a:xfrm>
              <a:off x="2728625" y="238300"/>
              <a:ext cx="2127575" cy="1013500"/>
            </a:xfrm>
            <a:custGeom>
              <a:avLst/>
              <a:gdLst/>
              <a:ahLst/>
              <a:cxnLst/>
              <a:rect l="l" t="t" r="r" b="b"/>
              <a:pathLst>
                <a:path w="85103" h="40540" extrusionOk="0">
                  <a:moveTo>
                    <a:pt x="41300" y="0"/>
                  </a:moveTo>
                  <a:cubicBezTo>
                    <a:pt x="40802" y="0"/>
                    <a:pt x="40301" y="9"/>
                    <a:pt x="39797" y="26"/>
                  </a:cubicBezTo>
                  <a:cubicBezTo>
                    <a:pt x="39354" y="12"/>
                    <a:pt x="38914" y="5"/>
                    <a:pt x="38477" y="5"/>
                  </a:cubicBezTo>
                  <a:cubicBezTo>
                    <a:pt x="14870" y="5"/>
                    <a:pt x="0" y="19699"/>
                    <a:pt x="12299" y="37538"/>
                  </a:cubicBezTo>
                  <a:lnTo>
                    <a:pt x="12299" y="37538"/>
                  </a:lnTo>
                  <a:cubicBezTo>
                    <a:pt x="15447" y="36772"/>
                    <a:pt x="22509" y="36609"/>
                    <a:pt x="29632" y="36609"/>
                  </a:cubicBezTo>
                  <a:cubicBezTo>
                    <a:pt x="34909" y="36609"/>
                    <a:pt x="40219" y="36698"/>
                    <a:pt x="43996" y="36698"/>
                  </a:cubicBezTo>
                  <a:cubicBezTo>
                    <a:pt x="45319" y="36698"/>
                    <a:pt x="46453" y="36687"/>
                    <a:pt x="47332" y="36658"/>
                  </a:cubicBezTo>
                  <a:cubicBezTo>
                    <a:pt x="54020" y="36658"/>
                    <a:pt x="60413" y="38028"/>
                    <a:pt x="65926" y="40539"/>
                  </a:cubicBezTo>
                  <a:cubicBezTo>
                    <a:pt x="85102" y="23412"/>
                    <a:pt x="67612" y="0"/>
                    <a:pt x="41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83"/>
            <p:cNvSpPr/>
            <p:nvPr/>
          </p:nvSpPr>
          <p:spPr>
            <a:xfrm>
              <a:off x="2324150" y="1460550"/>
              <a:ext cx="2226325" cy="961475"/>
            </a:xfrm>
            <a:custGeom>
              <a:avLst/>
              <a:gdLst/>
              <a:ahLst/>
              <a:cxnLst/>
              <a:rect l="l" t="t" r="r" b="b"/>
              <a:pathLst>
                <a:path w="89053" h="38459" extrusionOk="0">
                  <a:moveTo>
                    <a:pt x="37840" y="0"/>
                  </a:moveTo>
                  <a:cubicBezTo>
                    <a:pt x="15658" y="98"/>
                    <a:pt x="1" y="18757"/>
                    <a:pt x="16278" y="35882"/>
                  </a:cubicBezTo>
                  <a:cubicBezTo>
                    <a:pt x="18463" y="38068"/>
                    <a:pt x="19605" y="38459"/>
                    <a:pt x="20192" y="38459"/>
                  </a:cubicBezTo>
                  <a:cubicBezTo>
                    <a:pt x="24402" y="36986"/>
                    <a:pt x="36366" y="36660"/>
                    <a:pt x="48593" y="36660"/>
                  </a:cubicBezTo>
                  <a:cubicBezTo>
                    <a:pt x="58295" y="36660"/>
                    <a:pt x="68163" y="36866"/>
                    <a:pt x="74454" y="36866"/>
                  </a:cubicBezTo>
                  <a:cubicBezTo>
                    <a:pt x="76390" y="36866"/>
                    <a:pt x="77987" y="36846"/>
                    <a:pt x="79136" y="36795"/>
                  </a:cubicBezTo>
                  <a:cubicBezTo>
                    <a:pt x="87030" y="36306"/>
                    <a:pt x="88564" y="27890"/>
                    <a:pt x="88890" y="20714"/>
                  </a:cubicBezTo>
                  <a:cubicBezTo>
                    <a:pt x="89053" y="7079"/>
                    <a:pt x="76951" y="33"/>
                    <a:pt x="635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83"/>
            <p:cNvSpPr/>
            <p:nvPr/>
          </p:nvSpPr>
          <p:spPr>
            <a:xfrm>
              <a:off x="2331500" y="2668400"/>
              <a:ext cx="3086675" cy="932850"/>
            </a:xfrm>
            <a:custGeom>
              <a:avLst/>
              <a:gdLst/>
              <a:ahLst/>
              <a:cxnLst/>
              <a:rect l="l" t="t" r="r" b="b"/>
              <a:pathLst>
                <a:path w="123467" h="37314" extrusionOk="0">
                  <a:moveTo>
                    <a:pt x="51804" y="1"/>
                  </a:moveTo>
                  <a:cubicBezTo>
                    <a:pt x="25895" y="1"/>
                    <a:pt x="234" y="4044"/>
                    <a:pt x="0" y="27854"/>
                  </a:cubicBezTo>
                  <a:cubicBezTo>
                    <a:pt x="0" y="33073"/>
                    <a:pt x="5448" y="37313"/>
                    <a:pt x="12167" y="37313"/>
                  </a:cubicBezTo>
                  <a:lnTo>
                    <a:pt x="105428" y="37313"/>
                  </a:lnTo>
                  <a:cubicBezTo>
                    <a:pt x="114659" y="37313"/>
                    <a:pt x="122194" y="31311"/>
                    <a:pt x="122194" y="23939"/>
                  </a:cubicBezTo>
                  <a:cubicBezTo>
                    <a:pt x="123466" y="11152"/>
                    <a:pt x="112115" y="779"/>
                    <a:pt x="96946" y="681"/>
                  </a:cubicBezTo>
                  <a:cubicBezTo>
                    <a:pt x="94554" y="963"/>
                    <a:pt x="91718" y="1070"/>
                    <a:pt x="88545" y="1070"/>
                  </a:cubicBezTo>
                  <a:cubicBezTo>
                    <a:pt x="78515" y="1070"/>
                    <a:pt x="65127" y="1"/>
                    <a:pt x="51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83"/>
            <p:cNvSpPr/>
            <p:nvPr/>
          </p:nvSpPr>
          <p:spPr>
            <a:xfrm>
              <a:off x="1498875" y="3907025"/>
              <a:ext cx="4617975" cy="1550300"/>
            </a:xfrm>
            <a:custGeom>
              <a:avLst/>
              <a:gdLst/>
              <a:ahLst/>
              <a:cxnLst/>
              <a:rect l="l" t="t" r="r" b="b"/>
              <a:pathLst>
                <a:path w="184719" h="62012" extrusionOk="0">
                  <a:moveTo>
                    <a:pt x="153268" y="0"/>
                  </a:moveTo>
                  <a:cubicBezTo>
                    <a:pt x="153196" y="0"/>
                    <a:pt x="153125" y="0"/>
                    <a:pt x="153053" y="1"/>
                  </a:cubicBezTo>
                  <a:lnTo>
                    <a:pt x="25574" y="1"/>
                  </a:lnTo>
                  <a:cubicBezTo>
                    <a:pt x="12298" y="1"/>
                    <a:pt x="1468" y="10831"/>
                    <a:pt x="1468" y="24139"/>
                  </a:cubicBezTo>
                  <a:cubicBezTo>
                    <a:pt x="0" y="42439"/>
                    <a:pt x="3458" y="60967"/>
                    <a:pt x="25509" y="62011"/>
                  </a:cubicBezTo>
                  <a:lnTo>
                    <a:pt x="155303" y="62011"/>
                  </a:lnTo>
                  <a:cubicBezTo>
                    <a:pt x="170439" y="62011"/>
                    <a:pt x="182737" y="49713"/>
                    <a:pt x="182737" y="34578"/>
                  </a:cubicBezTo>
                  <a:cubicBezTo>
                    <a:pt x="184719" y="16706"/>
                    <a:pt x="171715" y="0"/>
                    <a:pt x="153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83"/>
          <p:cNvSpPr/>
          <p:nvPr/>
        </p:nvSpPr>
        <p:spPr>
          <a:xfrm>
            <a:off x="583762" y="711901"/>
            <a:ext cx="750000" cy="75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83"/>
          <p:cNvSpPr txBox="1">
            <a:spLocks noGrp="1"/>
          </p:cNvSpPr>
          <p:nvPr>
            <p:ph type="subTitle" idx="2"/>
          </p:nvPr>
        </p:nvSpPr>
        <p:spPr>
          <a:xfrm>
            <a:off x="1358679" y="1657945"/>
            <a:ext cx="4917430" cy="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Smaller cysts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recurrent cysts or multiple cyst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poor surgical risk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refusal for surgery 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multiorgan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disease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When there is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intraoperative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spillage of hydatid fluid </a:t>
            </a:r>
          </a:p>
          <a:p>
            <a:pPr marL="0" indent="0">
              <a:lnSpc>
                <a:spcPct val="200000"/>
              </a:lnSpc>
            </a:pP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2" name="Google Shape;1132;p83"/>
          <p:cNvSpPr txBox="1">
            <a:spLocks noGrp="1"/>
          </p:cNvSpPr>
          <p:nvPr>
            <p:ph type="title" idx="3"/>
          </p:nvPr>
        </p:nvSpPr>
        <p:spPr>
          <a:xfrm>
            <a:off x="1583124" y="806113"/>
            <a:ext cx="330476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Indication of  pharmacotherapy</a:t>
            </a:r>
            <a:endParaRPr/>
          </a:p>
        </p:txBody>
      </p:sp>
      <p:grpSp>
        <p:nvGrpSpPr>
          <p:cNvPr id="2" name="Google Shape;1133;p83"/>
          <p:cNvGrpSpPr/>
          <p:nvPr/>
        </p:nvGrpSpPr>
        <p:grpSpPr>
          <a:xfrm>
            <a:off x="754181" y="835827"/>
            <a:ext cx="459027" cy="518771"/>
            <a:chOff x="1498875" y="238300"/>
            <a:chExt cx="4617975" cy="5219025"/>
          </a:xfrm>
        </p:grpSpPr>
        <p:sp>
          <p:nvSpPr>
            <p:cNvPr id="1134" name="Google Shape;1134;p83"/>
            <p:cNvSpPr/>
            <p:nvPr/>
          </p:nvSpPr>
          <p:spPr>
            <a:xfrm>
              <a:off x="2728625" y="238300"/>
              <a:ext cx="2127575" cy="1013500"/>
            </a:xfrm>
            <a:custGeom>
              <a:avLst/>
              <a:gdLst/>
              <a:ahLst/>
              <a:cxnLst/>
              <a:rect l="l" t="t" r="r" b="b"/>
              <a:pathLst>
                <a:path w="85103" h="40540" extrusionOk="0">
                  <a:moveTo>
                    <a:pt x="41300" y="0"/>
                  </a:moveTo>
                  <a:cubicBezTo>
                    <a:pt x="40802" y="0"/>
                    <a:pt x="40301" y="9"/>
                    <a:pt x="39797" y="26"/>
                  </a:cubicBezTo>
                  <a:cubicBezTo>
                    <a:pt x="39354" y="12"/>
                    <a:pt x="38914" y="5"/>
                    <a:pt x="38477" y="5"/>
                  </a:cubicBezTo>
                  <a:cubicBezTo>
                    <a:pt x="14870" y="5"/>
                    <a:pt x="0" y="19699"/>
                    <a:pt x="12299" y="37538"/>
                  </a:cubicBezTo>
                  <a:lnTo>
                    <a:pt x="12299" y="37538"/>
                  </a:lnTo>
                  <a:cubicBezTo>
                    <a:pt x="15447" y="36772"/>
                    <a:pt x="22509" y="36609"/>
                    <a:pt x="29632" y="36609"/>
                  </a:cubicBezTo>
                  <a:cubicBezTo>
                    <a:pt x="34909" y="36609"/>
                    <a:pt x="40219" y="36698"/>
                    <a:pt x="43996" y="36698"/>
                  </a:cubicBezTo>
                  <a:cubicBezTo>
                    <a:pt x="45319" y="36698"/>
                    <a:pt x="46453" y="36687"/>
                    <a:pt x="47332" y="36658"/>
                  </a:cubicBezTo>
                  <a:cubicBezTo>
                    <a:pt x="54020" y="36658"/>
                    <a:pt x="60413" y="38028"/>
                    <a:pt x="65926" y="40539"/>
                  </a:cubicBezTo>
                  <a:cubicBezTo>
                    <a:pt x="85102" y="23412"/>
                    <a:pt x="67612" y="0"/>
                    <a:pt x="41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83"/>
            <p:cNvSpPr/>
            <p:nvPr/>
          </p:nvSpPr>
          <p:spPr>
            <a:xfrm>
              <a:off x="2324150" y="1460550"/>
              <a:ext cx="2226325" cy="961475"/>
            </a:xfrm>
            <a:custGeom>
              <a:avLst/>
              <a:gdLst/>
              <a:ahLst/>
              <a:cxnLst/>
              <a:rect l="l" t="t" r="r" b="b"/>
              <a:pathLst>
                <a:path w="89053" h="38459" extrusionOk="0">
                  <a:moveTo>
                    <a:pt x="37840" y="0"/>
                  </a:moveTo>
                  <a:cubicBezTo>
                    <a:pt x="15658" y="98"/>
                    <a:pt x="1" y="18757"/>
                    <a:pt x="16278" y="35882"/>
                  </a:cubicBezTo>
                  <a:cubicBezTo>
                    <a:pt x="18463" y="38068"/>
                    <a:pt x="19605" y="38459"/>
                    <a:pt x="20192" y="38459"/>
                  </a:cubicBezTo>
                  <a:cubicBezTo>
                    <a:pt x="24402" y="36986"/>
                    <a:pt x="36366" y="36660"/>
                    <a:pt x="48593" y="36660"/>
                  </a:cubicBezTo>
                  <a:cubicBezTo>
                    <a:pt x="58295" y="36660"/>
                    <a:pt x="68163" y="36866"/>
                    <a:pt x="74454" y="36866"/>
                  </a:cubicBezTo>
                  <a:cubicBezTo>
                    <a:pt x="76390" y="36866"/>
                    <a:pt x="77987" y="36846"/>
                    <a:pt x="79136" y="36795"/>
                  </a:cubicBezTo>
                  <a:cubicBezTo>
                    <a:pt x="87030" y="36306"/>
                    <a:pt x="88564" y="27890"/>
                    <a:pt x="88890" y="20714"/>
                  </a:cubicBezTo>
                  <a:cubicBezTo>
                    <a:pt x="89053" y="7079"/>
                    <a:pt x="76951" y="33"/>
                    <a:pt x="635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83"/>
            <p:cNvSpPr/>
            <p:nvPr/>
          </p:nvSpPr>
          <p:spPr>
            <a:xfrm>
              <a:off x="2331500" y="2668400"/>
              <a:ext cx="3086675" cy="932850"/>
            </a:xfrm>
            <a:custGeom>
              <a:avLst/>
              <a:gdLst/>
              <a:ahLst/>
              <a:cxnLst/>
              <a:rect l="l" t="t" r="r" b="b"/>
              <a:pathLst>
                <a:path w="123467" h="37314" extrusionOk="0">
                  <a:moveTo>
                    <a:pt x="51804" y="1"/>
                  </a:moveTo>
                  <a:cubicBezTo>
                    <a:pt x="25895" y="1"/>
                    <a:pt x="234" y="4044"/>
                    <a:pt x="0" y="27854"/>
                  </a:cubicBezTo>
                  <a:cubicBezTo>
                    <a:pt x="0" y="33073"/>
                    <a:pt x="5448" y="37313"/>
                    <a:pt x="12167" y="37313"/>
                  </a:cubicBezTo>
                  <a:lnTo>
                    <a:pt x="105428" y="37313"/>
                  </a:lnTo>
                  <a:cubicBezTo>
                    <a:pt x="114659" y="37313"/>
                    <a:pt x="122194" y="31311"/>
                    <a:pt x="122194" y="23939"/>
                  </a:cubicBezTo>
                  <a:cubicBezTo>
                    <a:pt x="123466" y="11152"/>
                    <a:pt x="112115" y="779"/>
                    <a:pt x="96946" y="681"/>
                  </a:cubicBezTo>
                  <a:cubicBezTo>
                    <a:pt x="94554" y="963"/>
                    <a:pt x="91718" y="1070"/>
                    <a:pt x="88545" y="1070"/>
                  </a:cubicBezTo>
                  <a:cubicBezTo>
                    <a:pt x="78515" y="1070"/>
                    <a:pt x="65127" y="1"/>
                    <a:pt x="51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83"/>
            <p:cNvSpPr/>
            <p:nvPr/>
          </p:nvSpPr>
          <p:spPr>
            <a:xfrm>
              <a:off x="1498875" y="3907025"/>
              <a:ext cx="4617975" cy="1550300"/>
            </a:xfrm>
            <a:custGeom>
              <a:avLst/>
              <a:gdLst/>
              <a:ahLst/>
              <a:cxnLst/>
              <a:rect l="l" t="t" r="r" b="b"/>
              <a:pathLst>
                <a:path w="184719" h="62012" extrusionOk="0">
                  <a:moveTo>
                    <a:pt x="153268" y="0"/>
                  </a:moveTo>
                  <a:cubicBezTo>
                    <a:pt x="153196" y="0"/>
                    <a:pt x="153125" y="0"/>
                    <a:pt x="153053" y="1"/>
                  </a:cubicBezTo>
                  <a:lnTo>
                    <a:pt x="25574" y="1"/>
                  </a:lnTo>
                  <a:cubicBezTo>
                    <a:pt x="12298" y="1"/>
                    <a:pt x="1468" y="10831"/>
                    <a:pt x="1468" y="24139"/>
                  </a:cubicBezTo>
                  <a:cubicBezTo>
                    <a:pt x="0" y="42439"/>
                    <a:pt x="3458" y="60967"/>
                    <a:pt x="25509" y="62011"/>
                  </a:cubicBezTo>
                  <a:lnTo>
                    <a:pt x="155303" y="62011"/>
                  </a:lnTo>
                  <a:cubicBezTo>
                    <a:pt x="170439" y="62011"/>
                    <a:pt x="182737" y="49713"/>
                    <a:pt x="182737" y="34578"/>
                  </a:cubicBezTo>
                  <a:cubicBezTo>
                    <a:pt x="184719" y="16706"/>
                    <a:pt x="171715" y="0"/>
                    <a:pt x="153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83"/>
          <p:cNvSpPr/>
          <p:nvPr/>
        </p:nvSpPr>
        <p:spPr>
          <a:xfrm>
            <a:off x="583762" y="711901"/>
            <a:ext cx="750000" cy="75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83"/>
          <p:cNvSpPr txBox="1">
            <a:spLocks noGrp="1"/>
          </p:cNvSpPr>
          <p:nvPr>
            <p:ph type="subTitle" idx="2"/>
          </p:nvPr>
        </p:nvSpPr>
        <p:spPr>
          <a:xfrm>
            <a:off x="1358679" y="1657945"/>
            <a:ext cx="4917430" cy="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Large cysts that are at risk of rupture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Inactive or calcified cysts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Bone marrow depression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Pregnancy, specifically the first trimester of pregnancy.</a:t>
            </a:r>
          </a:p>
          <a:p>
            <a:pPr marL="0" indent="0">
              <a:lnSpc>
                <a:spcPct val="200000"/>
              </a:lnSpc>
            </a:pP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2" name="Google Shape;1132;p83"/>
          <p:cNvSpPr txBox="1">
            <a:spLocks noGrp="1"/>
          </p:cNvSpPr>
          <p:nvPr>
            <p:ph type="title" idx="3"/>
          </p:nvPr>
        </p:nvSpPr>
        <p:spPr>
          <a:xfrm>
            <a:off x="1583123" y="806113"/>
            <a:ext cx="3662207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Contraindication of  pharmacotherapy</a:t>
            </a:r>
            <a:endParaRPr/>
          </a:p>
        </p:txBody>
      </p:sp>
      <p:grpSp>
        <p:nvGrpSpPr>
          <p:cNvPr id="2" name="Google Shape;1133;p83"/>
          <p:cNvGrpSpPr/>
          <p:nvPr/>
        </p:nvGrpSpPr>
        <p:grpSpPr>
          <a:xfrm>
            <a:off x="754181" y="835827"/>
            <a:ext cx="459027" cy="518771"/>
            <a:chOff x="1498875" y="238300"/>
            <a:chExt cx="4617975" cy="5219025"/>
          </a:xfrm>
        </p:grpSpPr>
        <p:sp>
          <p:nvSpPr>
            <p:cNvPr id="1134" name="Google Shape;1134;p83"/>
            <p:cNvSpPr/>
            <p:nvPr/>
          </p:nvSpPr>
          <p:spPr>
            <a:xfrm>
              <a:off x="2728625" y="238300"/>
              <a:ext cx="2127575" cy="1013500"/>
            </a:xfrm>
            <a:custGeom>
              <a:avLst/>
              <a:gdLst/>
              <a:ahLst/>
              <a:cxnLst/>
              <a:rect l="l" t="t" r="r" b="b"/>
              <a:pathLst>
                <a:path w="85103" h="40540" extrusionOk="0">
                  <a:moveTo>
                    <a:pt x="41300" y="0"/>
                  </a:moveTo>
                  <a:cubicBezTo>
                    <a:pt x="40802" y="0"/>
                    <a:pt x="40301" y="9"/>
                    <a:pt x="39797" y="26"/>
                  </a:cubicBezTo>
                  <a:cubicBezTo>
                    <a:pt x="39354" y="12"/>
                    <a:pt x="38914" y="5"/>
                    <a:pt x="38477" y="5"/>
                  </a:cubicBezTo>
                  <a:cubicBezTo>
                    <a:pt x="14870" y="5"/>
                    <a:pt x="0" y="19699"/>
                    <a:pt x="12299" y="37538"/>
                  </a:cubicBezTo>
                  <a:lnTo>
                    <a:pt x="12299" y="37538"/>
                  </a:lnTo>
                  <a:cubicBezTo>
                    <a:pt x="15447" y="36772"/>
                    <a:pt x="22509" y="36609"/>
                    <a:pt x="29632" y="36609"/>
                  </a:cubicBezTo>
                  <a:cubicBezTo>
                    <a:pt x="34909" y="36609"/>
                    <a:pt x="40219" y="36698"/>
                    <a:pt x="43996" y="36698"/>
                  </a:cubicBezTo>
                  <a:cubicBezTo>
                    <a:pt x="45319" y="36698"/>
                    <a:pt x="46453" y="36687"/>
                    <a:pt x="47332" y="36658"/>
                  </a:cubicBezTo>
                  <a:cubicBezTo>
                    <a:pt x="54020" y="36658"/>
                    <a:pt x="60413" y="38028"/>
                    <a:pt x="65926" y="40539"/>
                  </a:cubicBezTo>
                  <a:cubicBezTo>
                    <a:pt x="85102" y="23412"/>
                    <a:pt x="67612" y="0"/>
                    <a:pt x="41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83"/>
            <p:cNvSpPr/>
            <p:nvPr/>
          </p:nvSpPr>
          <p:spPr>
            <a:xfrm>
              <a:off x="2324150" y="1460550"/>
              <a:ext cx="2226325" cy="961475"/>
            </a:xfrm>
            <a:custGeom>
              <a:avLst/>
              <a:gdLst/>
              <a:ahLst/>
              <a:cxnLst/>
              <a:rect l="l" t="t" r="r" b="b"/>
              <a:pathLst>
                <a:path w="89053" h="38459" extrusionOk="0">
                  <a:moveTo>
                    <a:pt x="37840" y="0"/>
                  </a:moveTo>
                  <a:cubicBezTo>
                    <a:pt x="15658" y="98"/>
                    <a:pt x="1" y="18757"/>
                    <a:pt x="16278" y="35882"/>
                  </a:cubicBezTo>
                  <a:cubicBezTo>
                    <a:pt x="18463" y="38068"/>
                    <a:pt x="19605" y="38459"/>
                    <a:pt x="20192" y="38459"/>
                  </a:cubicBezTo>
                  <a:cubicBezTo>
                    <a:pt x="24402" y="36986"/>
                    <a:pt x="36366" y="36660"/>
                    <a:pt x="48593" y="36660"/>
                  </a:cubicBezTo>
                  <a:cubicBezTo>
                    <a:pt x="58295" y="36660"/>
                    <a:pt x="68163" y="36866"/>
                    <a:pt x="74454" y="36866"/>
                  </a:cubicBezTo>
                  <a:cubicBezTo>
                    <a:pt x="76390" y="36866"/>
                    <a:pt x="77987" y="36846"/>
                    <a:pt x="79136" y="36795"/>
                  </a:cubicBezTo>
                  <a:cubicBezTo>
                    <a:pt x="87030" y="36306"/>
                    <a:pt x="88564" y="27890"/>
                    <a:pt x="88890" y="20714"/>
                  </a:cubicBezTo>
                  <a:cubicBezTo>
                    <a:pt x="89053" y="7079"/>
                    <a:pt x="76951" y="33"/>
                    <a:pt x="635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83"/>
            <p:cNvSpPr/>
            <p:nvPr/>
          </p:nvSpPr>
          <p:spPr>
            <a:xfrm>
              <a:off x="2331500" y="2668400"/>
              <a:ext cx="3086675" cy="932850"/>
            </a:xfrm>
            <a:custGeom>
              <a:avLst/>
              <a:gdLst/>
              <a:ahLst/>
              <a:cxnLst/>
              <a:rect l="l" t="t" r="r" b="b"/>
              <a:pathLst>
                <a:path w="123467" h="37314" extrusionOk="0">
                  <a:moveTo>
                    <a:pt x="51804" y="1"/>
                  </a:moveTo>
                  <a:cubicBezTo>
                    <a:pt x="25895" y="1"/>
                    <a:pt x="234" y="4044"/>
                    <a:pt x="0" y="27854"/>
                  </a:cubicBezTo>
                  <a:cubicBezTo>
                    <a:pt x="0" y="33073"/>
                    <a:pt x="5448" y="37313"/>
                    <a:pt x="12167" y="37313"/>
                  </a:cubicBezTo>
                  <a:lnTo>
                    <a:pt x="105428" y="37313"/>
                  </a:lnTo>
                  <a:cubicBezTo>
                    <a:pt x="114659" y="37313"/>
                    <a:pt x="122194" y="31311"/>
                    <a:pt x="122194" y="23939"/>
                  </a:cubicBezTo>
                  <a:cubicBezTo>
                    <a:pt x="123466" y="11152"/>
                    <a:pt x="112115" y="779"/>
                    <a:pt x="96946" y="681"/>
                  </a:cubicBezTo>
                  <a:cubicBezTo>
                    <a:pt x="94554" y="963"/>
                    <a:pt x="91718" y="1070"/>
                    <a:pt x="88545" y="1070"/>
                  </a:cubicBezTo>
                  <a:cubicBezTo>
                    <a:pt x="78515" y="1070"/>
                    <a:pt x="65127" y="1"/>
                    <a:pt x="51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83"/>
            <p:cNvSpPr/>
            <p:nvPr/>
          </p:nvSpPr>
          <p:spPr>
            <a:xfrm>
              <a:off x="1498875" y="3907025"/>
              <a:ext cx="4617975" cy="1550300"/>
            </a:xfrm>
            <a:custGeom>
              <a:avLst/>
              <a:gdLst/>
              <a:ahLst/>
              <a:cxnLst/>
              <a:rect l="l" t="t" r="r" b="b"/>
              <a:pathLst>
                <a:path w="184719" h="62012" extrusionOk="0">
                  <a:moveTo>
                    <a:pt x="153268" y="0"/>
                  </a:moveTo>
                  <a:cubicBezTo>
                    <a:pt x="153196" y="0"/>
                    <a:pt x="153125" y="0"/>
                    <a:pt x="153053" y="1"/>
                  </a:cubicBezTo>
                  <a:lnTo>
                    <a:pt x="25574" y="1"/>
                  </a:lnTo>
                  <a:cubicBezTo>
                    <a:pt x="12298" y="1"/>
                    <a:pt x="1468" y="10831"/>
                    <a:pt x="1468" y="24139"/>
                  </a:cubicBezTo>
                  <a:cubicBezTo>
                    <a:pt x="0" y="42439"/>
                    <a:pt x="3458" y="60967"/>
                    <a:pt x="25509" y="62011"/>
                  </a:cubicBezTo>
                  <a:lnTo>
                    <a:pt x="155303" y="62011"/>
                  </a:lnTo>
                  <a:cubicBezTo>
                    <a:pt x="170439" y="62011"/>
                    <a:pt x="182737" y="49713"/>
                    <a:pt x="182737" y="34578"/>
                  </a:cubicBezTo>
                  <a:cubicBezTo>
                    <a:pt x="184719" y="16706"/>
                    <a:pt x="171715" y="0"/>
                    <a:pt x="153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6"/>
          <p:cNvGraphicFramePr>
            <a:graphicFrameLocks noGrp="1"/>
          </p:cNvGraphicFramePr>
          <p:nvPr/>
        </p:nvGraphicFramePr>
        <p:xfrm>
          <a:off x="590203" y="282633"/>
          <a:ext cx="7813965" cy="47361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90535"/>
                <a:gridCol w="2142375"/>
                <a:gridCol w="2139869"/>
                <a:gridCol w="2141186"/>
              </a:tblGrid>
              <a:tr h="1063980">
                <a:tc>
                  <a:txBody>
                    <a:bodyPr/>
                    <a:lstStyle/>
                    <a:p>
                      <a:pPr defTabSz="457200"/>
                      <a:endParaRPr lang="x-none" sz="1200" dirty="0"/>
                    </a:p>
                  </a:txBody>
                  <a:tcPr marL="68579" marR="68579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2"/>
                          </a:solidFill>
                        </a:rPr>
                        <a:t>presentation</a:t>
                      </a:r>
                      <a:endParaRPr lang="x-none" sz="1600" smtClean="0">
                        <a:solidFill>
                          <a:schemeClr val="tx2"/>
                        </a:solidFill>
                      </a:endParaRPr>
                    </a:p>
                    <a:p>
                      <a:pPr defTabSz="457200"/>
                      <a:endParaRPr lang="x-none" sz="1200" dirty="0"/>
                    </a:p>
                  </a:txBody>
                  <a:tcPr marL="68579" marR="68579"/>
                </a:tc>
                <a:tc>
                  <a:txBody>
                    <a:bodyPr/>
                    <a:lstStyle/>
                    <a:p>
                      <a:pPr algn="ctr" defTabSz="457200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Definitive Host</a:t>
                      </a:r>
                      <a:endParaRPr lang="x-none" sz="1600" dirty="0">
                        <a:solidFill>
                          <a:schemeClr val="tx2"/>
                        </a:solidFill>
                      </a:endParaRPr>
                    </a:p>
                  </a:txBody>
                  <a:tcPr marL="68579" marR="6857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Intermediate Host</a:t>
                      </a:r>
                    </a:p>
                  </a:txBody>
                  <a:tcPr marL="68579" marR="68579"/>
                </a:tc>
              </a:tr>
              <a:tr h="10337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en-US" sz="1200" b="1" dirty="0">
                          <a:solidFill>
                            <a:srgbClr val="283C55"/>
                          </a:solidFill>
                        </a:rPr>
                        <a:t>E.</a:t>
                      </a:r>
                      <a:r>
                        <a:rPr lang="en-GB" sz="1200" b="1" dirty="0">
                          <a:solidFill>
                            <a:srgbClr val="283C55"/>
                          </a:solidFill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283C55"/>
                          </a:solidFill>
                        </a:rPr>
                        <a:t>granulosus</a:t>
                      </a:r>
                      <a:endParaRPr lang="en-GB" sz="1200" b="1" dirty="0">
                        <a:solidFill>
                          <a:srgbClr val="283C55"/>
                        </a:solidFill>
                      </a:endParaRPr>
                    </a:p>
                  </a:txBody>
                  <a:tcPr marL="68579" marR="6857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Cystic</a:t>
                      </a:r>
                      <a:r>
                        <a:rPr lang="en-GB" sz="1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b="1" dirty="0" err="1" smtClean="0"/>
                        <a:t>echinococcosis</a:t>
                      </a:r>
                      <a:endParaRPr lang="en-GB" sz="1200" b="1" dirty="0">
                        <a:solidFill>
                          <a:srgbClr val="283C55"/>
                        </a:solidFill>
                      </a:endParaRPr>
                    </a:p>
                  </a:txBody>
                  <a:tcPr marL="68579" marR="68579"/>
                </a:tc>
                <a:tc>
                  <a:txBody>
                    <a:bodyPr/>
                    <a:lstStyle/>
                    <a:p>
                      <a:pPr algn="ctr" defTabSz="457200"/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Dogs</a:t>
                      </a:r>
                      <a:endParaRPr lang="x-none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/>
                </a:tc>
                <a:tc>
                  <a:txBody>
                    <a:bodyPr/>
                    <a:lstStyle/>
                    <a:p>
                      <a:pPr algn="ctr" defTabSz="457200"/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Sheeps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cattles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pigs</a:t>
                      </a:r>
                      <a:endParaRPr lang="x-none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/>
                </a:tc>
              </a:tr>
              <a:tr h="11930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en-GB" sz="1200" b="1" dirty="0">
                          <a:solidFill>
                            <a:srgbClr val="283C55"/>
                          </a:solidFill>
                        </a:rPr>
                        <a:t>E. </a:t>
                      </a:r>
                      <a:r>
                        <a:rPr lang="en-GB" sz="1200" b="1" dirty="0" err="1">
                          <a:solidFill>
                            <a:srgbClr val="283C55"/>
                          </a:solidFill>
                        </a:rPr>
                        <a:t>multilocularis</a:t>
                      </a:r>
                      <a:endParaRPr lang="en-GB" sz="1200" b="1" dirty="0">
                        <a:solidFill>
                          <a:srgbClr val="283C55"/>
                        </a:solidFill>
                      </a:endParaRPr>
                    </a:p>
                  </a:txBody>
                  <a:tcPr marL="68579" marR="6857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Alveolar </a:t>
                      </a:r>
                      <a:r>
                        <a:rPr lang="en-GB" sz="1200" b="1" dirty="0" err="1" smtClean="0"/>
                        <a:t>echinococcosis</a:t>
                      </a:r>
                      <a:endParaRPr lang="en-GB" sz="1200" b="1" dirty="0">
                        <a:solidFill>
                          <a:srgbClr val="283C55"/>
                        </a:solidFill>
                      </a:endParaRPr>
                    </a:p>
                  </a:txBody>
                  <a:tcPr marL="68579" marR="68579"/>
                </a:tc>
                <a:tc>
                  <a:txBody>
                    <a:bodyPr/>
                    <a:lstStyle/>
                    <a:p>
                      <a:pPr algn="ctr" defTabSz="457200"/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foxes</a:t>
                      </a:r>
                      <a:endParaRPr lang="x-none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/>
                </a:tc>
                <a:tc>
                  <a:txBody>
                    <a:bodyPr/>
                    <a:lstStyle/>
                    <a:p>
                      <a:pPr algn="ctr" defTabSz="457200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Small rodent</a:t>
                      </a:r>
                      <a:endParaRPr lang="x-none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/>
                </a:tc>
              </a:tr>
              <a:tr h="6266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en-GB" sz="1200" b="1" dirty="0">
                          <a:solidFill>
                            <a:srgbClr val="283C55"/>
                          </a:solidFill>
                        </a:rPr>
                        <a:t>E. </a:t>
                      </a:r>
                      <a:r>
                        <a:rPr lang="en-GB" sz="1200" b="1" dirty="0" err="1">
                          <a:solidFill>
                            <a:srgbClr val="283C55"/>
                          </a:solidFill>
                        </a:rPr>
                        <a:t>Vogeli</a:t>
                      </a:r>
                      <a:r>
                        <a:rPr lang="en-US" sz="1200" b="1" dirty="0">
                          <a:solidFill>
                            <a:srgbClr val="283C55"/>
                          </a:solidFill>
                        </a:rPr>
                        <a:t> </a:t>
                      </a:r>
                      <a:endParaRPr lang="en-GB" sz="1200" b="1" dirty="0">
                        <a:solidFill>
                          <a:srgbClr val="283C55"/>
                        </a:solidFill>
                      </a:endParaRPr>
                    </a:p>
                  </a:txBody>
                  <a:tcPr marL="68579" marR="6857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Polycystic </a:t>
                      </a:r>
                      <a:r>
                        <a:rPr lang="en-GB" sz="1200" b="1" dirty="0" err="1" smtClean="0"/>
                        <a:t>echinococcosis</a:t>
                      </a:r>
                      <a:endParaRPr lang="en-GB" sz="1200" b="1" dirty="0">
                        <a:solidFill>
                          <a:srgbClr val="283C55"/>
                        </a:solidFill>
                      </a:endParaRPr>
                    </a:p>
                  </a:txBody>
                  <a:tcPr marL="68579" marR="68579"/>
                </a:tc>
                <a:tc>
                  <a:txBody>
                    <a:bodyPr/>
                    <a:lstStyle/>
                    <a:p>
                      <a:pPr algn="ctr" defTabSz="457200"/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dogs </a:t>
                      </a:r>
                      <a:endParaRPr lang="x-none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/>
                </a:tc>
                <a:tc>
                  <a:txBody>
                    <a:bodyPr/>
                    <a:lstStyle/>
                    <a:p>
                      <a:pPr algn="ctr" defTabSz="457200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Rodent </a:t>
                      </a:r>
                      <a:endParaRPr lang="x-none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/>
                </a:tc>
              </a:tr>
              <a:tr h="8187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en-GB" sz="1200" b="1" dirty="0">
                          <a:solidFill>
                            <a:srgbClr val="283C55"/>
                          </a:solidFill>
                        </a:rPr>
                        <a:t>E. </a:t>
                      </a:r>
                      <a:r>
                        <a:rPr lang="en-GB" sz="1200" b="1" dirty="0" err="1">
                          <a:solidFill>
                            <a:srgbClr val="283C55"/>
                          </a:solidFill>
                        </a:rPr>
                        <a:t>oligarthus</a:t>
                      </a:r>
                      <a:endParaRPr lang="en-US" sz="1200" b="1" dirty="0">
                        <a:solidFill>
                          <a:srgbClr val="283C55"/>
                        </a:solidFill>
                      </a:endParaRPr>
                    </a:p>
                  </a:txBody>
                  <a:tcPr marL="68579" marR="6857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en-GB" sz="1200" b="1" dirty="0" err="1" smtClean="0">
                          <a:solidFill>
                            <a:schemeClr val="tx1"/>
                          </a:solidFill>
                        </a:rPr>
                        <a:t>Unicystic</a:t>
                      </a:r>
                      <a:r>
                        <a:rPr lang="en-GB" sz="1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b="1" dirty="0" err="1" smtClean="0"/>
                        <a:t>echinococcosis</a:t>
                      </a:r>
                      <a:endParaRPr lang="en-US" sz="1200" b="1" dirty="0">
                        <a:solidFill>
                          <a:srgbClr val="283C55"/>
                        </a:solidFill>
                      </a:endParaRPr>
                    </a:p>
                  </a:txBody>
                  <a:tcPr marL="68579" marR="68579"/>
                </a:tc>
                <a:tc>
                  <a:txBody>
                    <a:bodyPr/>
                    <a:lstStyle/>
                    <a:p>
                      <a:pPr algn="ctr" defTabSz="457200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wild field animals</a:t>
                      </a:r>
                      <a:endParaRPr lang="x-none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/>
                </a:tc>
                <a:tc>
                  <a:txBody>
                    <a:bodyPr/>
                    <a:lstStyle/>
                    <a:p>
                      <a:pPr algn="ctr" defTabSz="457200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Rodent </a:t>
                      </a:r>
                      <a:endParaRPr lang="x-none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79" marR="68579"/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84"/>
          <p:cNvSpPr txBox="1">
            <a:spLocks noGrp="1"/>
          </p:cNvSpPr>
          <p:nvPr>
            <p:ph type="subTitle" idx="1"/>
          </p:nvPr>
        </p:nvSpPr>
        <p:spPr>
          <a:xfrm>
            <a:off x="1843028" y="1865392"/>
            <a:ext cx="5690700" cy="9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*It's considered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treatment of choice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since the parasite can be completely removed and the patient cured</a:t>
            </a:r>
          </a:p>
          <a:p>
            <a:pPr marL="0" indent="0" algn="l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aim of surgery is to remove the cyst completely while preserving the lung tissue as much as possible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0" name="Google Shape;1150;p84"/>
          <p:cNvSpPr txBox="1">
            <a:spLocks noGrp="1"/>
          </p:cNvSpPr>
          <p:nvPr>
            <p:ph type="title"/>
          </p:nvPr>
        </p:nvSpPr>
        <p:spPr>
          <a:xfrm>
            <a:off x="1004223" y="1001459"/>
            <a:ext cx="40440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/>
              <a:t>Surgical Therapy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84"/>
          <p:cNvSpPr txBox="1">
            <a:spLocks noGrp="1"/>
          </p:cNvSpPr>
          <p:nvPr>
            <p:ph type="subTitle" idx="1"/>
          </p:nvPr>
        </p:nvSpPr>
        <p:spPr>
          <a:xfrm>
            <a:off x="1843028" y="1865392"/>
            <a:ext cx="5690700" cy="9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surgical method may be different  in the intact (simple) and ruptured(complicated ) cysts </a:t>
            </a:r>
          </a:p>
          <a:p>
            <a:pPr algn="l">
              <a:lnSpc>
                <a:spcPct val="150000"/>
              </a:lnSpc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operation has two steps : </a:t>
            </a:r>
          </a:p>
          <a:p>
            <a:pPr algn="l">
              <a:lnSpc>
                <a:spcPct val="150000"/>
              </a:lnSpc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A) removal of the cyst (germinal layer)</a:t>
            </a:r>
          </a:p>
          <a:p>
            <a:pPr algn="l">
              <a:lnSpc>
                <a:spcPct val="150000"/>
              </a:lnSpc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B)management of the residual pulmonary cavity</a:t>
            </a:r>
          </a:p>
          <a:p>
            <a:pPr algn="l">
              <a:lnSpc>
                <a:spcPct val="150000"/>
              </a:lnSpc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0" name="Google Shape;1150;p84"/>
          <p:cNvSpPr txBox="1">
            <a:spLocks noGrp="1"/>
          </p:cNvSpPr>
          <p:nvPr>
            <p:ph type="title"/>
          </p:nvPr>
        </p:nvSpPr>
        <p:spPr>
          <a:xfrm>
            <a:off x="1004223" y="1001459"/>
            <a:ext cx="40440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/>
              <a:t>Surgical Therapy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85"/>
          <p:cNvSpPr txBox="1">
            <a:spLocks noGrp="1"/>
          </p:cNvSpPr>
          <p:nvPr>
            <p:ph type="title"/>
          </p:nvPr>
        </p:nvSpPr>
        <p:spPr>
          <a:xfrm>
            <a:off x="1923466" y="606316"/>
            <a:ext cx="4756733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dk1"/>
                </a:solidFill>
              </a:rPr>
              <a:t>Method:</a:t>
            </a:r>
            <a:endParaRPr/>
          </a:p>
        </p:txBody>
      </p:sp>
      <p:sp>
        <p:nvSpPr>
          <p:cNvPr id="1156" name="Google Shape;1156;p85"/>
          <p:cNvSpPr txBox="1">
            <a:spLocks noGrp="1"/>
          </p:cNvSpPr>
          <p:nvPr>
            <p:ph type="subTitle" idx="1"/>
          </p:nvPr>
        </p:nvSpPr>
        <p:spPr>
          <a:xfrm>
            <a:off x="1251081" y="1186218"/>
            <a:ext cx="5556117" cy="16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surgery its important to prevent cystic content spillage in order to prevent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intraoperative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dissemination and eventual recurrence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Preoperative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albendazol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is essential </a:t>
            </a:r>
          </a:p>
          <a:p>
            <a:pPr marL="0" indent="0" algn="l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started 4 days prior the surgery and continue for 1-3 month</a:t>
            </a:r>
          </a:p>
          <a:p>
            <a:pPr marL="0" indent="0" algn="l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post.op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 algn="l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 The proponent view is that preoperative use of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benzimidazoles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softens the cysts and reduces the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intracystic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pressure. It simplifies cysts removal and reduces the risk of recurrences.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85"/>
          <p:cNvSpPr txBox="1">
            <a:spLocks noGrp="1"/>
          </p:cNvSpPr>
          <p:nvPr>
            <p:ph type="title"/>
          </p:nvPr>
        </p:nvSpPr>
        <p:spPr>
          <a:xfrm>
            <a:off x="1923466" y="606316"/>
            <a:ext cx="4756733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dk1"/>
                </a:solidFill>
              </a:rPr>
              <a:t>Method:</a:t>
            </a:r>
            <a:endParaRPr/>
          </a:p>
        </p:txBody>
      </p:sp>
      <p:sp>
        <p:nvSpPr>
          <p:cNvPr id="1156" name="Google Shape;1156;p85"/>
          <p:cNvSpPr txBox="1">
            <a:spLocks noGrp="1"/>
          </p:cNvSpPr>
          <p:nvPr>
            <p:ph type="subTitle" idx="1"/>
          </p:nvPr>
        </p:nvSpPr>
        <p:spPr>
          <a:xfrm>
            <a:off x="1251081" y="1186218"/>
            <a:ext cx="6047186" cy="16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posterolateral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thoracotomy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is the preferred surgical approach.</a:t>
            </a:r>
          </a:p>
          <a:p>
            <a:pPr algn="l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Wingdings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patients with bilateral cysts, median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sternotomy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or two-stage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thoracotomy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can be used.</a:t>
            </a:r>
          </a:p>
          <a:p>
            <a:pPr algn="l">
              <a:buFont typeface="Wingdings" pitchFamily="2" charset="2"/>
              <a:buChar char="§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Surgery for pulmonary hydatid cysts is a safe procedure with a good outcome, low morbidity, and negligible mortality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صورة 3" descr="102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541" y="3723217"/>
            <a:ext cx="2399127" cy="1420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85"/>
          <p:cNvSpPr txBox="1">
            <a:spLocks noGrp="1"/>
          </p:cNvSpPr>
          <p:nvPr>
            <p:ph type="title"/>
          </p:nvPr>
        </p:nvSpPr>
        <p:spPr>
          <a:xfrm>
            <a:off x="1923466" y="606316"/>
            <a:ext cx="4756733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dk1"/>
                </a:solidFill>
              </a:rPr>
              <a:t>Method:</a:t>
            </a:r>
            <a:endParaRPr/>
          </a:p>
        </p:txBody>
      </p:sp>
      <p:sp>
        <p:nvSpPr>
          <p:cNvPr id="1156" name="Google Shape;1156;p85"/>
          <p:cNvSpPr txBox="1">
            <a:spLocks noGrp="1"/>
          </p:cNvSpPr>
          <p:nvPr>
            <p:ph type="subTitle" idx="1"/>
          </p:nvPr>
        </p:nvSpPr>
        <p:spPr>
          <a:xfrm>
            <a:off x="1251081" y="1186218"/>
            <a:ext cx="6047186" cy="16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finding the cyst 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Once the chest is opened , the lung is palpated gently to avoid rupture of the cyst . Deflate the lung on the affected side to make it easier to find it </a:t>
            </a:r>
          </a:p>
          <a:p>
            <a:pPr algn="l">
              <a:buFont typeface="Wingdings" panose="05000000000000000000" pitchFamily="2" charset="2"/>
              <a:buChar char="Ø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Covering the adjacent lung with saline soaked towels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because there is always risk of spillage of daughter vesicles during the operation , only the area of the cyst-containing lung must be in the operating field 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Removal of the cyst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enucleation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 the cyst without aspiration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removal of the cyst following aspiration then remove the cyst membrane (in ruptured cyst) 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85"/>
          <p:cNvSpPr txBox="1">
            <a:spLocks noGrp="1"/>
          </p:cNvSpPr>
          <p:nvPr>
            <p:ph type="title"/>
          </p:nvPr>
        </p:nvSpPr>
        <p:spPr>
          <a:xfrm>
            <a:off x="1923466" y="606316"/>
            <a:ext cx="4756733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dk1"/>
                </a:solidFill>
              </a:rPr>
              <a:t>Method:</a:t>
            </a:r>
            <a:endParaRPr/>
          </a:p>
        </p:txBody>
      </p:sp>
      <p:sp>
        <p:nvSpPr>
          <p:cNvPr id="1156" name="Google Shape;1156;p85"/>
          <p:cNvSpPr txBox="1">
            <a:spLocks noGrp="1"/>
          </p:cNvSpPr>
          <p:nvPr>
            <p:ph type="subTitle" idx="1"/>
          </p:nvPr>
        </p:nvSpPr>
        <p:spPr>
          <a:xfrm>
            <a:off x="1251081" y="1110018"/>
            <a:ext cx="6047186" cy="16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indent="-514350" algn="l"/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Removal of cyst following aspiration: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aspiration is performed with a syringe adapted to 3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valved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aspiration catheter + 10%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povidone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iodine injected to the cyst with the same catheter to kill living vesicles after finishing remove the laminating membrane</a:t>
            </a:r>
          </a:p>
          <a:p>
            <a:pPr marL="0" indent="0" algn="l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l"/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Enucleation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without aspiration 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removing the intact cyst from cystic cavity by a careful dissection between the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pericyst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laminated membrane . The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pericyst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incised superficially until the laminated membrane of cyst is seen </a:t>
            </a:r>
          </a:p>
          <a:p>
            <a:pPr marL="0" indent="0" algn="l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If the hydatid cyst occupies more than 50%  of  a lobe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lobectomy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85"/>
          <p:cNvSpPr txBox="1">
            <a:spLocks noGrp="1"/>
          </p:cNvSpPr>
          <p:nvPr>
            <p:ph type="subTitle" idx="1"/>
          </p:nvPr>
        </p:nvSpPr>
        <p:spPr>
          <a:xfrm>
            <a:off x="1310348" y="737484"/>
            <a:ext cx="6047186" cy="16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 of residual cavity When the cyst is removed : </a:t>
            </a:r>
          </a:p>
          <a:p>
            <a:pPr marL="0" indent="0" algn="l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-The pulmonary cavity is cleaned completely with sterile gauze</a:t>
            </a:r>
          </a:p>
          <a:p>
            <a:pPr algn="l">
              <a:buFontTx/>
              <a:buChar char="-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Observation for presence of air leakage </a:t>
            </a:r>
          </a:p>
          <a:p>
            <a:pPr algn="l">
              <a:buFontTx/>
              <a:buChar char="-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Closure of major bronchial opening</a:t>
            </a:r>
          </a:p>
          <a:p>
            <a:pPr algn="l">
              <a:buFontTx/>
              <a:buChar char="-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Tx/>
              <a:buChar char="-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lung cavity that remains after removal of the cyst may be left as it is or obliterated by sutures in regard to the size and location of the cyst </a:t>
            </a:r>
          </a:p>
          <a:p>
            <a:pPr algn="l">
              <a:buFontTx/>
              <a:buChar char="-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bronchial openings in the cavity must be closed by sutures in all cases</a:t>
            </a:r>
          </a:p>
          <a:p>
            <a:pPr algn="l">
              <a:buFontTx/>
              <a:buChar char="-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Remove the towels by grasping instrument</a:t>
            </a:r>
          </a:p>
          <a:p>
            <a:pPr algn="l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96097" y="829734"/>
            <a:ext cx="4110739" cy="3361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1751" y="1029758"/>
            <a:ext cx="3994662" cy="307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85"/>
          <p:cNvSpPr txBox="1">
            <a:spLocks noGrp="1"/>
          </p:cNvSpPr>
          <p:nvPr>
            <p:ph type="subTitle" idx="1"/>
          </p:nvPr>
        </p:nvSpPr>
        <p:spPr>
          <a:xfrm>
            <a:off x="1191813" y="1313217"/>
            <a:ext cx="6656785" cy="16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Font typeface="Wingdings" panose="05000000000000000000" pitchFamily="2" charset="2"/>
              <a:buChar char="Ø"/>
            </a:pP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percutaneous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aspiration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 a diagnostic and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theraputic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method)</a:t>
            </a:r>
          </a:p>
          <a:p>
            <a:pPr algn="l">
              <a:buFont typeface="Wingdings" panose="05000000000000000000" pitchFamily="2" charset="2"/>
              <a:buChar char="Ø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is not a routine practice in pulmonary hydatid cyst due to the risk of rupture, dissemination, and anaphylaxis reaction.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 is more commonly done in hepatic hydatid cysts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41533" y="369249"/>
            <a:ext cx="4044000" cy="4977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Postsurgical follow-up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30483" y="1296284"/>
            <a:ext cx="6309650" cy="16929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Postoperative all patients should receive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albendazol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10 mg/kg per day) for 6 months to prevent recurrence of the disease. The recurrence rate of pulmonary hydatid cyst without postoperative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antihelminthic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therapy is as high as 11%.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81"/>
          <p:cNvSpPr txBox="1">
            <a:spLocks noGrp="1"/>
          </p:cNvSpPr>
          <p:nvPr>
            <p:ph type="title"/>
          </p:nvPr>
        </p:nvSpPr>
        <p:spPr>
          <a:xfrm>
            <a:off x="371334" y="170072"/>
            <a:ext cx="5319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Morphology:</a:t>
            </a:r>
            <a:br>
              <a:rPr lang="en" sz="2800" dirty="0" smtClean="0"/>
            </a:br>
            <a:r>
              <a:rPr lang="en" sz="1600" dirty="0" smtClean="0"/>
              <a:t>1. Adult worm</a:t>
            </a:r>
            <a:endParaRPr sz="1600"/>
          </a:p>
        </p:txBody>
      </p:sp>
      <p:sp>
        <p:nvSpPr>
          <p:cNvPr id="1105" name="Google Shape;1105;p81"/>
          <p:cNvSpPr txBox="1">
            <a:spLocks noGrp="1"/>
          </p:cNvSpPr>
          <p:nvPr>
            <p:ph type="subTitle" idx="1"/>
          </p:nvPr>
        </p:nvSpPr>
        <p:spPr>
          <a:xfrm>
            <a:off x="676132" y="2235202"/>
            <a:ext cx="4810267" cy="16200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GB" sz="1400" b="1" dirty="0" smtClean="0"/>
              <a:t>Adult worm length 3-8 mm</a:t>
            </a:r>
          </a:p>
          <a:p>
            <a:endParaRPr lang="en-GB" sz="1400" b="1" dirty="0" smtClean="0"/>
          </a:p>
          <a:p>
            <a:pPr>
              <a:buFont typeface="Arial" pitchFamily="34" charset="0"/>
              <a:buChar char="•"/>
            </a:pPr>
            <a:r>
              <a:rPr lang="en-GB" sz="1400" b="1" dirty="0" smtClean="0"/>
              <a:t>Inhabits the small intestine of definitive host.</a:t>
            </a:r>
          </a:p>
          <a:p>
            <a:endParaRPr lang="en-GB" sz="1400" b="1" dirty="0" smtClean="0"/>
          </a:p>
          <a:p>
            <a:pPr>
              <a:buFont typeface="Arial" pitchFamily="34" charset="0"/>
              <a:buChar char="•"/>
            </a:pPr>
            <a:r>
              <a:rPr lang="en-GB" sz="1400" b="1" dirty="0" smtClean="0"/>
              <a:t>Comprises of :</a:t>
            </a:r>
          </a:p>
          <a:p>
            <a:endParaRPr lang="en-GB" sz="1400" b="1" dirty="0" smtClean="0"/>
          </a:p>
          <a:p>
            <a:pPr>
              <a:buFont typeface="Wingdings" pitchFamily="2" charset="2"/>
              <a:buChar char="Ø"/>
            </a:pPr>
            <a:r>
              <a:rPr lang="en-GB" sz="1400" b="1" dirty="0" err="1" smtClean="0"/>
              <a:t>Scolex</a:t>
            </a:r>
            <a:r>
              <a:rPr lang="en-GB" sz="1400" dirty="0" smtClean="0"/>
              <a:t>: four suckers with </a:t>
            </a:r>
            <a:r>
              <a:rPr lang="en-GB" sz="1400" dirty="0" err="1" smtClean="0"/>
              <a:t>rostellum</a:t>
            </a:r>
            <a:r>
              <a:rPr lang="en-GB" sz="1400" dirty="0" smtClean="0"/>
              <a:t> with two rows of hooks</a:t>
            </a:r>
          </a:p>
          <a:p>
            <a:pPr>
              <a:buFont typeface="Wingdings" pitchFamily="2" charset="2"/>
              <a:buChar char="Ø"/>
            </a:pPr>
            <a:r>
              <a:rPr lang="en-GB" sz="1400" b="1" dirty="0" smtClean="0"/>
              <a:t>Neck: </a:t>
            </a:r>
            <a:r>
              <a:rPr lang="en-GB" sz="1400" dirty="0" smtClean="0"/>
              <a:t>short and thick</a:t>
            </a:r>
          </a:p>
          <a:p>
            <a:pPr>
              <a:buFont typeface="Wingdings" pitchFamily="2" charset="2"/>
              <a:buChar char="Ø"/>
            </a:pPr>
            <a:r>
              <a:rPr lang="en-GB" sz="1400" b="1" dirty="0" err="1" smtClean="0"/>
              <a:t>proglottids</a:t>
            </a:r>
            <a:r>
              <a:rPr lang="en-GB" sz="1400" b="1" dirty="0" smtClean="0"/>
              <a:t> : </a:t>
            </a:r>
            <a:r>
              <a:rPr lang="en-GB" sz="1400" dirty="0" smtClean="0"/>
              <a:t>3 or 4 segments</a:t>
            </a:r>
            <a:r>
              <a:rPr lang="en-GB" sz="1400" b="1" dirty="0" smtClean="0"/>
              <a:t>.  </a:t>
            </a:r>
          </a:p>
          <a:p>
            <a:r>
              <a:rPr lang="en-GB" sz="1400" b="1" dirty="0" smtClean="0"/>
              <a:t> </a:t>
            </a:r>
          </a:p>
          <a:p>
            <a:r>
              <a:rPr lang="en-GB" sz="1400" dirty="0" smtClean="0"/>
              <a:t>1</a:t>
            </a:r>
            <a:r>
              <a:rPr lang="en-GB" sz="1400" baseline="30000" dirty="0" smtClean="0"/>
              <a:t>st</a:t>
            </a:r>
            <a:r>
              <a:rPr lang="en-GB" sz="1400" dirty="0" smtClean="0"/>
              <a:t>  segment (Immature)</a:t>
            </a:r>
          </a:p>
          <a:p>
            <a:r>
              <a:rPr lang="en-GB" sz="1400" dirty="0" smtClean="0"/>
              <a:t>2</a:t>
            </a:r>
            <a:r>
              <a:rPr lang="en-GB" sz="1400" baseline="30000" dirty="0" smtClean="0"/>
              <a:t>nd</a:t>
            </a:r>
            <a:r>
              <a:rPr lang="en-GB" sz="1400" dirty="0" smtClean="0"/>
              <a:t>  segment (Mature)</a:t>
            </a:r>
          </a:p>
          <a:p>
            <a:r>
              <a:rPr lang="en-GB" sz="1400" dirty="0" smtClean="0"/>
              <a:t>3</a:t>
            </a:r>
            <a:r>
              <a:rPr lang="en-GB" sz="1400" baseline="30000" dirty="0" smtClean="0"/>
              <a:t>rd</a:t>
            </a:r>
            <a:r>
              <a:rPr lang="en-GB" sz="1400" dirty="0" smtClean="0"/>
              <a:t> and 4</a:t>
            </a:r>
            <a:r>
              <a:rPr lang="en-GB" sz="1400" baseline="30000" dirty="0" smtClean="0"/>
              <a:t>th</a:t>
            </a:r>
            <a:r>
              <a:rPr lang="en-GB" sz="1400" dirty="0" smtClean="0"/>
              <a:t> (Gravid)</a:t>
            </a:r>
            <a:endParaRPr sz="1400">
              <a:solidFill>
                <a:schemeClr val="dk2"/>
              </a:solidFill>
            </a:endParaRPr>
          </a:p>
        </p:txBody>
      </p:sp>
      <p:pic>
        <p:nvPicPr>
          <p:cNvPr id="6" name="صورة 5" descr="efe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494" y="1061603"/>
            <a:ext cx="1767506" cy="3171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41533" y="369249"/>
            <a:ext cx="4044000" cy="4977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Postsurgical follow-up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30483" y="1296284"/>
            <a:ext cx="6309650" cy="16929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Liver function tests and chest radiography should be done monthly for the first 3 months. The follow-up then continued every 3 months by chest radiography until the end of postoperative year 1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1895301" y="1886989"/>
            <a:ext cx="5453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Thank You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81"/>
          <p:cNvSpPr txBox="1">
            <a:spLocks noGrp="1"/>
          </p:cNvSpPr>
          <p:nvPr>
            <p:ph type="title"/>
          </p:nvPr>
        </p:nvSpPr>
        <p:spPr>
          <a:xfrm>
            <a:off x="379800" y="407138"/>
            <a:ext cx="5319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Morphology</a:t>
            </a:r>
            <a:endParaRPr sz="2800"/>
          </a:p>
        </p:txBody>
      </p:sp>
      <p:sp>
        <p:nvSpPr>
          <p:cNvPr id="1105" name="Google Shape;1105;p81"/>
          <p:cNvSpPr txBox="1">
            <a:spLocks noGrp="1"/>
          </p:cNvSpPr>
          <p:nvPr>
            <p:ph type="subTitle" idx="1"/>
          </p:nvPr>
        </p:nvSpPr>
        <p:spPr>
          <a:xfrm>
            <a:off x="709999" y="1938868"/>
            <a:ext cx="4810267" cy="16200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b="1" dirty="0" smtClean="0"/>
              <a:t>2.EGG</a:t>
            </a:r>
          </a:p>
          <a:p>
            <a:endParaRPr lang="en-GB" b="1" dirty="0" smtClean="0"/>
          </a:p>
          <a:p>
            <a:endParaRPr lang="en-GB" b="1" dirty="0" smtClean="0"/>
          </a:p>
          <a:p>
            <a:pPr>
              <a:buFont typeface="Arial" pitchFamily="34" charset="0"/>
              <a:buChar char="•"/>
            </a:pPr>
            <a:r>
              <a:rPr lang="en-GB" sz="1400" b="1" dirty="0" err="1" smtClean="0"/>
              <a:t>Hexacanth</a:t>
            </a:r>
            <a:r>
              <a:rPr lang="en-GB" sz="1400" b="1" dirty="0" smtClean="0"/>
              <a:t> embryo </a:t>
            </a:r>
            <a:r>
              <a:rPr lang="en-GB" sz="1400" b="1" dirty="0" err="1" smtClean="0"/>
              <a:t>oncosphere</a:t>
            </a:r>
            <a:r>
              <a:rPr lang="en-GB" sz="1400" b="1" dirty="0" smtClean="0"/>
              <a:t>.</a:t>
            </a:r>
          </a:p>
          <a:p>
            <a:endParaRPr lang="en-GB" sz="1400" b="1" dirty="0" smtClean="0"/>
          </a:p>
          <a:p>
            <a:pPr>
              <a:buFont typeface="Arial" pitchFamily="34" charset="0"/>
              <a:buChar char="•"/>
            </a:pPr>
            <a:r>
              <a:rPr lang="en-GB" sz="1400" b="1" dirty="0" smtClean="0"/>
              <a:t>Spherical in shape, brown in </a:t>
            </a:r>
            <a:r>
              <a:rPr lang="en-GB" sz="1400" b="1" dirty="0" err="1" smtClean="0"/>
              <a:t>color</a:t>
            </a:r>
            <a:r>
              <a:rPr lang="en-GB" sz="1400" b="1" dirty="0" smtClean="0"/>
              <a:t> , have 2 layers outer and inner</a:t>
            </a:r>
          </a:p>
          <a:p>
            <a:endParaRPr lang="en-GB" sz="1400" b="1" dirty="0" smtClean="0"/>
          </a:p>
          <a:p>
            <a:pPr>
              <a:buFont typeface="Arial" pitchFamily="34" charset="0"/>
              <a:buChar char="•"/>
            </a:pPr>
            <a:r>
              <a:rPr lang="en-GB" sz="1400" b="1" dirty="0" smtClean="0"/>
              <a:t>Infective stage of the parasite</a:t>
            </a:r>
          </a:p>
          <a:p>
            <a:pPr>
              <a:buFont typeface="Arial" pitchFamily="34" charset="0"/>
              <a:buChar char="•"/>
            </a:pPr>
            <a:endParaRPr lang="en-US" sz="1400" b="1" dirty="0" smtClean="0"/>
          </a:p>
          <a:p>
            <a:endParaRPr lang="en-GB" sz="1400" b="1" dirty="0" smtClean="0"/>
          </a:p>
          <a:p>
            <a:endParaRPr lang="en-GB" b="1" dirty="0" smtClean="0"/>
          </a:p>
        </p:txBody>
      </p:sp>
      <p:pic>
        <p:nvPicPr>
          <p:cNvPr id="5" name="صورة 4" descr="fg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119" y="1402119"/>
            <a:ext cx="2410162" cy="2457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81"/>
          <p:cNvSpPr txBox="1">
            <a:spLocks noGrp="1"/>
          </p:cNvSpPr>
          <p:nvPr>
            <p:ph type="title"/>
          </p:nvPr>
        </p:nvSpPr>
        <p:spPr>
          <a:xfrm>
            <a:off x="396733" y="297072"/>
            <a:ext cx="5319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Morphology:</a:t>
            </a:r>
            <a:br>
              <a:rPr lang="en" sz="2800" dirty="0" smtClean="0"/>
            </a:br>
            <a:r>
              <a:rPr lang="en" sz="1400" dirty="0" smtClean="0"/>
              <a:t>3. Larva (Hydatis Cyst)</a:t>
            </a:r>
            <a:endParaRPr sz="1400"/>
          </a:p>
        </p:txBody>
      </p:sp>
      <p:sp>
        <p:nvSpPr>
          <p:cNvPr id="1105" name="Google Shape;1105;p81"/>
          <p:cNvSpPr txBox="1">
            <a:spLocks noGrp="1"/>
          </p:cNvSpPr>
          <p:nvPr>
            <p:ph type="subTitle" idx="1"/>
          </p:nvPr>
        </p:nvSpPr>
        <p:spPr>
          <a:xfrm>
            <a:off x="625333" y="2455336"/>
            <a:ext cx="4810267" cy="16200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GB" b="1" dirty="0" smtClean="0"/>
          </a:p>
          <a:p>
            <a:endParaRPr lang="en-GB" dirty="0" smtClean="0"/>
          </a:p>
          <a:p>
            <a:r>
              <a:rPr lang="en-US" sz="1200" b="1" dirty="0" smtClean="0"/>
              <a:t>1. </a:t>
            </a:r>
            <a:r>
              <a:rPr lang="en-US" sz="1200" b="1" dirty="0" err="1" smtClean="0"/>
              <a:t>pericyst</a:t>
            </a:r>
            <a:r>
              <a:rPr lang="en-US" sz="1200" b="1" dirty="0" smtClean="0"/>
              <a:t>:</a:t>
            </a:r>
          </a:p>
          <a:p>
            <a:endParaRPr lang="en-US" sz="1200" b="1" dirty="0" smtClean="0"/>
          </a:p>
          <a:p>
            <a:r>
              <a:rPr lang="en-US" sz="1200" dirty="0" smtClean="0"/>
              <a:t>– composed of modified host cells that form a dense and</a:t>
            </a:r>
          </a:p>
          <a:p>
            <a:r>
              <a:rPr lang="en-US" sz="1200" dirty="0" smtClean="0"/>
              <a:t>fibrous protective zone. </a:t>
            </a:r>
            <a:r>
              <a:rPr lang="en-US" sz="1200" b="1" dirty="0" smtClean="0"/>
              <a:t>(host derived)</a:t>
            </a:r>
          </a:p>
          <a:p>
            <a:endParaRPr lang="en-US" sz="1200" dirty="0" smtClean="0"/>
          </a:p>
          <a:p>
            <a:r>
              <a:rPr lang="en-US" sz="1200" dirty="0" smtClean="0"/>
              <a:t>2. </a:t>
            </a:r>
            <a:r>
              <a:rPr lang="en-US" sz="1200" b="1" dirty="0" err="1" smtClean="0"/>
              <a:t>Ectocyst</a:t>
            </a:r>
            <a:r>
              <a:rPr lang="en-US" sz="1200" b="1" dirty="0" smtClean="0"/>
              <a:t>:</a:t>
            </a:r>
          </a:p>
          <a:p>
            <a:endParaRPr lang="en-US" sz="1200" b="1" dirty="0" smtClean="0"/>
          </a:p>
          <a:p>
            <a:r>
              <a:rPr lang="en-US" sz="1200" dirty="0" smtClean="0"/>
              <a:t>– which is </a:t>
            </a:r>
            <a:r>
              <a:rPr lang="en-US" sz="1200" dirty="0" err="1" smtClean="0"/>
              <a:t>acellular</a:t>
            </a:r>
            <a:r>
              <a:rPr lang="en-US" sz="1200" dirty="0" smtClean="0"/>
              <a:t> , allows the passage of nutrients and easily separable from </a:t>
            </a:r>
            <a:r>
              <a:rPr lang="en-US" sz="1200" dirty="0" err="1" smtClean="0"/>
              <a:t>pericyst</a:t>
            </a:r>
            <a:r>
              <a:rPr lang="en-US" sz="1200" dirty="0" smtClean="0"/>
              <a:t>.</a:t>
            </a:r>
            <a:r>
              <a:rPr lang="en-US" sz="1200" b="1" dirty="0" smtClean="0"/>
              <a:t> (parasite derived)</a:t>
            </a:r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3. </a:t>
            </a:r>
            <a:r>
              <a:rPr lang="en-US" sz="1200" b="1" dirty="0" err="1" smtClean="0"/>
              <a:t>Endocyst</a:t>
            </a:r>
            <a:r>
              <a:rPr lang="en-US" sz="1200" b="1" dirty="0" smtClean="0"/>
              <a:t>:</a:t>
            </a:r>
          </a:p>
          <a:p>
            <a:endParaRPr lang="en-US" sz="1200" b="1" dirty="0" smtClean="0"/>
          </a:p>
          <a:p>
            <a:r>
              <a:rPr lang="en-US" sz="1200" dirty="0" smtClean="0"/>
              <a:t>– where the daughter cysts, hydatid fluid and the laminated layer are produced. </a:t>
            </a:r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GB" sz="1400" b="1" dirty="0" smtClean="0"/>
          </a:p>
          <a:p>
            <a:endParaRPr lang="en-GB" b="1" dirty="0" smtClean="0"/>
          </a:p>
        </p:txBody>
      </p:sp>
      <p:pic>
        <p:nvPicPr>
          <p:cNvPr id="7" name="صورة 6" descr="dfff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446" y="1049047"/>
            <a:ext cx="3638554" cy="2523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81"/>
          <p:cNvSpPr txBox="1">
            <a:spLocks noGrp="1"/>
          </p:cNvSpPr>
          <p:nvPr>
            <p:ph type="subTitle" idx="1"/>
          </p:nvPr>
        </p:nvSpPr>
        <p:spPr>
          <a:xfrm>
            <a:off x="532199" y="2582334"/>
            <a:ext cx="4810267" cy="16200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200" b="1" dirty="0" smtClean="0"/>
              <a:t>4. Hydatid Fluid: </a:t>
            </a:r>
          </a:p>
          <a:p>
            <a:endParaRPr lang="en-US" sz="12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clear, yellowish fluid with slightly acidic media.</a:t>
            </a:r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composed of many chemical substances such as </a:t>
            </a:r>
            <a:r>
              <a:rPr lang="en-US" sz="1200" b="1" dirty="0" smtClean="0">
                <a:solidFill>
                  <a:schemeClr val="tx1"/>
                </a:solidFill>
              </a:rPr>
              <a:t>sodium chloride, sodium sulfate , sodium </a:t>
            </a:r>
            <a:r>
              <a:rPr lang="en-US" sz="1200" b="1" dirty="0" err="1" smtClean="0">
                <a:solidFill>
                  <a:schemeClr val="tx1"/>
                </a:solidFill>
              </a:rPr>
              <a:t>gluconate</a:t>
            </a:r>
            <a:r>
              <a:rPr lang="en-US" sz="1200" b="1" dirty="0" smtClean="0">
                <a:solidFill>
                  <a:schemeClr val="tx1"/>
                </a:solidFill>
              </a:rPr>
              <a:t>, sodium </a:t>
            </a:r>
            <a:r>
              <a:rPr lang="en-US" sz="1200" b="1" dirty="0" err="1" smtClean="0">
                <a:solidFill>
                  <a:schemeClr val="tx1"/>
                </a:solidFill>
              </a:rPr>
              <a:t>succinate</a:t>
            </a:r>
            <a:r>
              <a:rPr lang="en-US" sz="1200" dirty="0" smtClean="0">
                <a:solidFill>
                  <a:schemeClr val="tx1"/>
                </a:solidFill>
              </a:rPr>
              <a:t> other nutritional components for the </a:t>
            </a:r>
            <a:r>
              <a:rPr lang="en-US" sz="1200" dirty="0" err="1" smtClean="0">
                <a:solidFill>
                  <a:schemeClr val="tx1"/>
                </a:solidFill>
              </a:rPr>
              <a:t>scolex</a:t>
            </a:r>
            <a:r>
              <a:rPr lang="en-US" sz="1200" dirty="0" smtClean="0">
                <a:solidFill>
                  <a:schemeClr val="tx1"/>
                </a:solidFill>
              </a:rPr>
              <a:t> . </a:t>
            </a:r>
          </a:p>
          <a:p>
            <a:endParaRPr lang="en-US" sz="1200" dirty="0" smtClean="0"/>
          </a:p>
          <a:p>
            <a:r>
              <a:rPr lang="en-US" sz="1200" dirty="0" smtClean="0">
                <a:solidFill>
                  <a:schemeClr val="tx1"/>
                </a:solidFill>
              </a:rPr>
              <a:t>it is highly </a:t>
            </a:r>
            <a:r>
              <a:rPr lang="en-US" sz="1200" b="1" dirty="0" smtClean="0">
                <a:solidFill>
                  <a:schemeClr val="tx1"/>
                </a:solidFill>
              </a:rPr>
              <a:t>toxic and antigenic </a:t>
            </a:r>
            <a:r>
              <a:rPr lang="en-US" sz="1200" dirty="0" smtClean="0">
                <a:solidFill>
                  <a:schemeClr val="tx1"/>
                </a:solidFill>
              </a:rPr>
              <a:t>thus when the cyst rupture and the fluid leak out it may induce</a:t>
            </a:r>
            <a:r>
              <a:rPr lang="en-US" sz="1200" b="1" dirty="0" smtClean="0">
                <a:solidFill>
                  <a:schemeClr val="tx1"/>
                </a:solidFill>
              </a:rPr>
              <a:t> anaphylactic reaction</a:t>
            </a:r>
            <a:endParaRPr lang="en-US" sz="1200" b="1" dirty="0" smtClean="0"/>
          </a:p>
          <a:p>
            <a:endParaRPr lang="en-US" sz="1200" b="1" dirty="0" smtClean="0"/>
          </a:p>
          <a:p>
            <a:r>
              <a:rPr lang="en-US" sz="1200" b="1" dirty="0" smtClean="0"/>
              <a:t>5. </a:t>
            </a:r>
            <a:r>
              <a:rPr lang="en-GB" sz="1200" b="1" dirty="0" smtClean="0"/>
              <a:t>Daughter vesicles :</a:t>
            </a:r>
          </a:p>
          <a:p>
            <a:endParaRPr lang="en-GB" sz="1200" b="1" dirty="0" smtClean="0"/>
          </a:p>
          <a:p>
            <a:r>
              <a:rPr lang="en-US" sz="1200" dirty="0" smtClean="0"/>
              <a:t>Or brood capsules are small spheres that</a:t>
            </a:r>
          </a:p>
          <a:p>
            <a:r>
              <a:rPr lang="en-US" sz="1200" dirty="0" smtClean="0"/>
              <a:t>contain the </a:t>
            </a:r>
            <a:r>
              <a:rPr lang="en-US" sz="1200" dirty="0" err="1" smtClean="0"/>
              <a:t>protoscoleces</a:t>
            </a:r>
            <a:endParaRPr lang="en-US" sz="1200" dirty="0" smtClean="0"/>
          </a:p>
          <a:p>
            <a:endParaRPr lang="en-US" sz="1200" dirty="0" smtClean="0">
              <a:solidFill>
                <a:schemeClr val="accent1"/>
              </a:solidFill>
            </a:endParaRPr>
          </a:p>
          <a:p>
            <a:r>
              <a:rPr lang="en-GB" sz="1200" dirty="0" smtClean="0">
                <a:solidFill>
                  <a:schemeClr val="accent1"/>
                </a:solidFill>
              </a:rPr>
              <a:t>some grow into daughter cysts containing multiple </a:t>
            </a:r>
            <a:r>
              <a:rPr lang="en-GB" sz="1200" dirty="0" err="1" smtClean="0">
                <a:solidFill>
                  <a:schemeClr val="accent1"/>
                </a:solidFill>
              </a:rPr>
              <a:t>protoscoleces</a:t>
            </a:r>
            <a:r>
              <a:rPr lang="en-GB" sz="1200" dirty="0" smtClean="0">
                <a:solidFill>
                  <a:schemeClr val="accent1"/>
                </a:solidFill>
              </a:rPr>
              <a:t>, which if lifted untreated may cause recurrence by forming secondary cysts when they rupture.</a:t>
            </a:r>
          </a:p>
          <a:p>
            <a:endParaRPr lang="en-GB" sz="1200" dirty="0" smtClean="0">
              <a:solidFill>
                <a:schemeClr val="accent1"/>
              </a:solidFill>
            </a:endParaRPr>
          </a:p>
          <a:p>
            <a:endParaRPr lang="en-US" sz="1200" dirty="0" smtClean="0">
              <a:solidFill>
                <a:schemeClr val="accent1"/>
              </a:solidFill>
            </a:endParaRPr>
          </a:p>
          <a:p>
            <a:endParaRPr lang="en-GB" sz="1200" b="1" dirty="0" smtClean="0"/>
          </a:p>
        </p:txBody>
      </p:sp>
      <p:pic>
        <p:nvPicPr>
          <p:cNvPr id="5" name="صورة 4" descr="Capturedsf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902" y="771744"/>
            <a:ext cx="2358699" cy="3596048"/>
          </a:xfrm>
          <a:prstGeom prst="rect">
            <a:avLst/>
          </a:prstGeom>
        </p:spPr>
      </p:pic>
      <p:sp>
        <p:nvSpPr>
          <p:cNvPr id="7" name="Google Shape;1103;p81"/>
          <p:cNvSpPr txBox="1">
            <a:spLocks noGrp="1"/>
          </p:cNvSpPr>
          <p:nvPr>
            <p:ph type="title"/>
          </p:nvPr>
        </p:nvSpPr>
        <p:spPr>
          <a:xfrm>
            <a:off x="388266" y="271672"/>
            <a:ext cx="5319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Morphology:</a:t>
            </a:r>
            <a:br>
              <a:rPr lang="en" sz="2800" dirty="0" smtClean="0"/>
            </a:br>
            <a:r>
              <a:rPr lang="en" sz="1400" dirty="0" smtClean="0"/>
              <a:t>3. Larva (Hydatis Cyst)</a:t>
            </a:r>
            <a:endParaRPr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75"/>
          <p:cNvSpPr txBox="1">
            <a:spLocks noGrp="1"/>
          </p:cNvSpPr>
          <p:nvPr>
            <p:ph type="body" idx="1"/>
          </p:nvPr>
        </p:nvSpPr>
        <p:spPr>
          <a:xfrm>
            <a:off x="718675" y="1028700"/>
            <a:ext cx="7706400" cy="3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b="1" dirty="0" smtClean="0"/>
          </a:p>
          <a:p>
            <a:pPr>
              <a:buNone/>
            </a:pPr>
            <a:r>
              <a:rPr lang="en-US" b="1" dirty="0" smtClean="0"/>
              <a:t>5. Hydatid Sand: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GB" dirty="0" smtClean="0"/>
              <a:t>formed when the brood capsules and daughter cyst break off and their contents of </a:t>
            </a:r>
            <a:r>
              <a:rPr lang="en-GB" dirty="0" err="1" smtClean="0"/>
              <a:t>ptotoscolex</a:t>
            </a:r>
            <a:r>
              <a:rPr lang="en-GB" dirty="0" smtClean="0"/>
              <a:t> </a:t>
            </a:r>
            <a:r>
              <a:rPr lang="en-GB" dirty="0" smtClean="0"/>
              <a:t>deposit down at the primary cyst</a:t>
            </a:r>
            <a:endParaRPr lang="en-US" b="1" dirty="0" smtClean="0"/>
          </a:p>
          <a:p>
            <a:endParaRPr lang="en-US" b="1" dirty="0" smtClean="0"/>
          </a:p>
          <a:p>
            <a:pPr>
              <a:buNone/>
            </a:pPr>
            <a:r>
              <a:rPr lang="en-US" b="1" dirty="0" smtClean="0"/>
              <a:t>6. </a:t>
            </a:r>
            <a:r>
              <a:rPr lang="en-US" b="1" dirty="0" err="1" smtClean="0"/>
              <a:t>protoscolex</a:t>
            </a:r>
            <a:endParaRPr lang="en-US" b="1" dirty="0" smtClean="0"/>
          </a:p>
          <a:p>
            <a:endParaRPr lang="en-US" b="1" dirty="0" smtClean="0"/>
          </a:p>
          <a:p>
            <a:pPr>
              <a:buNone/>
            </a:pPr>
            <a:r>
              <a:rPr lang="en-US" dirty="0" smtClean="0"/>
              <a:t>• Can differentiate in two ways: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❑ In the </a:t>
            </a:r>
            <a:r>
              <a:rPr lang="en-US" b="1" dirty="0" smtClean="0"/>
              <a:t>definitive host</a:t>
            </a:r>
            <a:r>
              <a:rPr lang="en-US" dirty="0" smtClean="0"/>
              <a:t>, the </a:t>
            </a:r>
            <a:r>
              <a:rPr lang="en-US" dirty="0" err="1" smtClean="0"/>
              <a:t>scolex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becomes an </a:t>
            </a:r>
            <a:r>
              <a:rPr lang="en-US" b="1" dirty="0" smtClean="0"/>
              <a:t>adult tapeworm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❑ In the </a:t>
            </a:r>
            <a:r>
              <a:rPr lang="en-US" b="1" dirty="0" smtClean="0"/>
              <a:t>intermediate host</a:t>
            </a:r>
            <a:r>
              <a:rPr lang="en-US" dirty="0" smtClean="0"/>
              <a:t>, including</a:t>
            </a:r>
          </a:p>
          <a:p>
            <a:pPr>
              <a:buNone/>
            </a:pPr>
            <a:r>
              <a:rPr lang="en-US" dirty="0" smtClean="0"/>
              <a:t>humans, each of the released</a:t>
            </a:r>
          </a:p>
          <a:p>
            <a:pPr>
              <a:buNone/>
            </a:pPr>
            <a:r>
              <a:rPr lang="en-US" dirty="0" err="1" smtClean="0"/>
              <a:t>scoleces</a:t>
            </a:r>
            <a:r>
              <a:rPr lang="en-US" dirty="0" smtClean="0"/>
              <a:t> is capable of</a:t>
            </a:r>
          </a:p>
          <a:p>
            <a:pPr>
              <a:buNone/>
            </a:pPr>
            <a:r>
              <a:rPr lang="en-US" dirty="0" smtClean="0"/>
              <a:t>differentiating into a new </a:t>
            </a:r>
            <a:r>
              <a:rPr lang="en-US" b="1" dirty="0" smtClean="0"/>
              <a:t>Hydatid cyst.</a:t>
            </a:r>
            <a:endParaRPr lang="en-GB" b="1" dirty="0" smtClean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" name="صورة 3" descr="dfdvd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971" y="2028306"/>
            <a:ext cx="1566723" cy="2888373"/>
          </a:xfrm>
          <a:prstGeom prst="rect">
            <a:avLst/>
          </a:prstGeom>
        </p:spPr>
      </p:pic>
      <p:sp>
        <p:nvSpPr>
          <p:cNvPr id="6" name="Google Shape;1103;p81"/>
          <p:cNvSpPr txBox="1">
            <a:spLocks noGrp="1"/>
          </p:cNvSpPr>
          <p:nvPr>
            <p:ph type="title"/>
          </p:nvPr>
        </p:nvSpPr>
        <p:spPr>
          <a:xfrm>
            <a:off x="1975997" y="288297"/>
            <a:ext cx="5319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Morphology:</a:t>
            </a:r>
            <a:br>
              <a:rPr lang="en" sz="2800" dirty="0" smtClean="0"/>
            </a:br>
            <a:r>
              <a:rPr lang="en" sz="1400" dirty="0" smtClean="0"/>
              <a:t>3. Larva (Hydatis Cyst)</a:t>
            </a:r>
            <a:endParaRPr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quatic and Physical Therapy Center XL by Slidesgo">
  <a:themeElements>
    <a:clrScheme name="Simple Light">
      <a:dk1>
        <a:srgbClr val="1A4568"/>
      </a:dk1>
      <a:lt1>
        <a:srgbClr val="FFFFFF"/>
      </a:lt1>
      <a:dk2>
        <a:srgbClr val="285E89"/>
      </a:dk2>
      <a:lt2>
        <a:srgbClr val="80C9DD"/>
      </a:lt2>
      <a:accent1>
        <a:srgbClr val="285E89"/>
      </a:accent1>
      <a:accent2>
        <a:srgbClr val="9DCEDF"/>
      </a:accent2>
      <a:accent3>
        <a:srgbClr val="EFEFEF"/>
      </a:accent3>
      <a:accent4>
        <a:srgbClr val="66A5BB"/>
      </a:accent4>
      <a:accent5>
        <a:srgbClr val="EFEFEF"/>
      </a:accent5>
      <a:accent6>
        <a:srgbClr val="1A4568"/>
      </a:accent6>
      <a:hlink>
        <a:srgbClr val="285E8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2336</Words>
  <PresentationFormat>عرض على الشاشة (9:16)‏</PresentationFormat>
  <Paragraphs>357</Paragraphs>
  <Slides>51</Slides>
  <Notes>37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سمة</vt:lpstr>
      </vt:variant>
      <vt:variant>
        <vt:i4>2</vt:i4>
      </vt:variant>
      <vt:variant>
        <vt:lpstr>عناوين الشرائح</vt:lpstr>
      </vt:variant>
      <vt:variant>
        <vt:i4>51</vt:i4>
      </vt:variant>
    </vt:vector>
  </HeadingPairs>
  <TitlesOfParts>
    <vt:vector size="62" baseType="lpstr">
      <vt:lpstr>Arial</vt:lpstr>
      <vt:lpstr>Josefin Sans</vt:lpstr>
      <vt:lpstr>Open Sans</vt:lpstr>
      <vt:lpstr>Wingdings</vt:lpstr>
      <vt:lpstr>Anaheim</vt:lpstr>
      <vt:lpstr>Proxima Nova Semibold</vt:lpstr>
      <vt:lpstr>Proxima Nova</vt:lpstr>
      <vt:lpstr>Roboto Condensed Light</vt:lpstr>
      <vt:lpstr>Fira Sans Condensed</vt:lpstr>
      <vt:lpstr>Aquatic and Physical Therapy Center XL by Slidesgo</vt:lpstr>
      <vt:lpstr>Slidesgo Final Pages</vt:lpstr>
      <vt:lpstr>Hydatid Lung (Echinococcosis)</vt:lpstr>
      <vt:lpstr>04</vt:lpstr>
      <vt:lpstr>Definition</vt:lpstr>
      <vt:lpstr>الشريحة 4</vt:lpstr>
      <vt:lpstr>Morphology: 1. Adult worm</vt:lpstr>
      <vt:lpstr>Morphology</vt:lpstr>
      <vt:lpstr>Morphology: 3. Larva (Hydatis Cyst)</vt:lpstr>
      <vt:lpstr>Morphology: 3. Larva (Hydatis Cyst)</vt:lpstr>
      <vt:lpstr>Morphology: 3. Larva (Hydatis Cyst)</vt:lpstr>
      <vt:lpstr>Life Cycle</vt:lpstr>
      <vt:lpstr>الشريحة 11</vt:lpstr>
      <vt:lpstr>Mode of transmission:</vt:lpstr>
      <vt:lpstr>الشريحة 13</vt:lpstr>
      <vt:lpstr>الشريحة 14</vt:lpstr>
      <vt:lpstr>Clinical features:</vt:lpstr>
      <vt:lpstr>Clinical features:</vt:lpstr>
      <vt:lpstr>Clinical features:</vt:lpstr>
      <vt:lpstr>Diagnosis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Cont</vt:lpstr>
      <vt:lpstr>الشريحة 35</vt:lpstr>
      <vt:lpstr>Management</vt:lpstr>
      <vt:lpstr>pharmacotherapy</vt:lpstr>
      <vt:lpstr>Indication of  pharmacotherapy</vt:lpstr>
      <vt:lpstr>Contraindication of  pharmacotherapy</vt:lpstr>
      <vt:lpstr>Surgical Therapy</vt:lpstr>
      <vt:lpstr>Surgical Therapy</vt:lpstr>
      <vt:lpstr>Method:</vt:lpstr>
      <vt:lpstr>Method:</vt:lpstr>
      <vt:lpstr>Method:</vt:lpstr>
      <vt:lpstr>Method:</vt:lpstr>
      <vt:lpstr>الشريحة 46</vt:lpstr>
      <vt:lpstr>الشريحة 47</vt:lpstr>
      <vt:lpstr>الشريحة 48</vt:lpstr>
      <vt:lpstr>Postsurgical follow-up</vt:lpstr>
      <vt:lpstr>Postsurgical follow-up</vt:lpstr>
      <vt:lpstr>الشريحة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Hydatid Lung (Echinococcosis)</dc:title>
  <cp:lastModifiedBy>AQABA</cp:lastModifiedBy>
  <cp:revision>61</cp:revision>
  <dcterms:modified xsi:type="dcterms:W3CDTF">2024-09-15T09:52:44Z</dcterms:modified>
</cp:coreProperties>
</file>