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4"/>
  </p:sldMasterIdLst>
  <p:notesMasterIdLst>
    <p:notesMasterId r:id="rId29"/>
  </p:notesMasterIdLst>
  <p:handoutMasterIdLst>
    <p:handoutMasterId r:id="rId30"/>
  </p:handoutMasterIdLst>
  <p:sldIdLst>
    <p:sldId id="278" r:id="rId5"/>
    <p:sldId id="307" r:id="rId6"/>
    <p:sldId id="309" r:id="rId7"/>
    <p:sldId id="256" r:id="rId8"/>
    <p:sldId id="257" r:id="rId9"/>
    <p:sldId id="258" r:id="rId10"/>
    <p:sldId id="308" r:id="rId11"/>
    <p:sldId id="259" r:id="rId12"/>
    <p:sldId id="264" r:id="rId13"/>
    <p:sldId id="265" r:id="rId14"/>
    <p:sldId id="316" r:id="rId15"/>
    <p:sldId id="283" r:id="rId16"/>
    <p:sldId id="294" r:id="rId17"/>
    <p:sldId id="293" r:id="rId18"/>
    <p:sldId id="305" r:id="rId19"/>
    <p:sldId id="317" r:id="rId20"/>
    <p:sldId id="440" r:id="rId21"/>
    <p:sldId id="396" r:id="rId22"/>
    <p:sldId id="441" r:id="rId23"/>
    <p:sldId id="444" r:id="rId24"/>
    <p:sldId id="268" r:id="rId25"/>
    <p:sldId id="445" r:id="rId26"/>
    <p:sldId id="269" r:id="rId27"/>
    <p:sldId id="281" r:id="rId2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0" d="100"/>
          <a:sy n="80" d="100"/>
        </p:scale>
        <p:origin x="1450"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20EF3F-FDE2-4398-A78C-DC3F260F80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163523-F273-439E-8194-E778772E63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26AF45-0B4E-40E2-A242-BDEFDF781BF0}" type="datetimeFigureOut">
              <a:rPr lang="en-US" smtClean="0"/>
              <a:pPr/>
              <a:t>4/10/2021</a:t>
            </a:fld>
            <a:endParaRPr lang="en-US"/>
          </a:p>
        </p:txBody>
      </p:sp>
      <p:sp>
        <p:nvSpPr>
          <p:cNvPr id="4" name="Footer Placeholder 3">
            <a:extLst>
              <a:ext uri="{FF2B5EF4-FFF2-40B4-BE49-F238E27FC236}">
                <a16:creationId xmlns:a16="http://schemas.microsoft.com/office/drawing/2014/main" id="{3EBE41E6-0006-4FA6-844F-60F3BEAEEC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5DAD8C-4DC9-46B1-A508-49BA731A6D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96E205-E2CB-4345-8989-2A41A2996A4E}" type="slidenum">
              <a:rPr lang="en-US" smtClean="0"/>
              <a:pPr/>
              <a:t>‹#›</a:t>
            </a:fld>
            <a:endParaRPr lang="en-US"/>
          </a:p>
        </p:txBody>
      </p:sp>
    </p:spTree>
    <p:extLst>
      <p:ext uri="{BB962C8B-B14F-4D97-AF65-F5344CB8AC3E}">
        <p14:creationId xmlns:p14="http://schemas.microsoft.com/office/powerpoint/2010/main" val="13638191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2453F8-CACD-4C9C-918D-039F235A09D5}" type="datetimeFigureOut">
              <a:rPr lang="ar-EG" smtClean="0"/>
              <a:pPr/>
              <a:t>28/08/1442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6ACE6F7-5378-4E7A-8B8F-26AC91FF3D88}" type="slidenum">
              <a:rPr lang="ar-EG" smtClean="0"/>
              <a:pPr/>
              <a:t>‹#›</a:t>
            </a:fld>
            <a:endParaRPr lang="ar-EG"/>
          </a:p>
        </p:txBody>
      </p:sp>
    </p:spTree>
    <p:extLst>
      <p:ext uri="{BB962C8B-B14F-4D97-AF65-F5344CB8AC3E}">
        <p14:creationId xmlns:p14="http://schemas.microsoft.com/office/powerpoint/2010/main" val="190435088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5EFC33E-F6DC-44D2-B804-F7266D59AB30}" type="datetime8">
              <a:rPr lang="ar-EG" smtClean="0"/>
              <a:t>10 نيسان، 21</a:t>
            </a:fld>
            <a:endParaRPr lang="ar-EG"/>
          </a:p>
        </p:txBody>
      </p:sp>
      <p:sp>
        <p:nvSpPr>
          <p:cNvPr id="19" name="Footer Placeholder 18"/>
          <p:cNvSpPr>
            <a:spLocks noGrp="1"/>
          </p:cNvSpPr>
          <p:nvPr>
            <p:ph type="ftr" sz="quarter" idx="11"/>
          </p:nvPr>
        </p:nvSpPr>
        <p:spPr/>
        <p:txBody>
          <a:bodyPr/>
          <a:lstStyle/>
          <a:p>
            <a:r>
              <a:rPr lang="en-US"/>
              <a:t>Dr. Mona El sobky</a:t>
            </a:r>
            <a:endParaRPr lang="ar-EG"/>
          </a:p>
        </p:txBody>
      </p:sp>
      <p:sp>
        <p:nvSpPr>
          <p:cNvPr id="27" name="Slide Number Placeholder 26"/>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0904DB-A25F-41CB-BA2C-BF95FF2C975C}" type="datetime8">
              <a:rPr lang="ar-EG" smtClean="0"/>
              <a:t>10 نيسان، 21</a:t>
            </a:fld>
            <a:endParaRPr lang="ar-EG"/>
          </a:p>
        </p:txBody>
      </p:sp>
      <p:sp>
        <p:nvSpPr>
          <p:cNvPr id="5" name="Footer Placeholder 4"/>
          <p:cNvSpPr>
            <a:spLocks noGrp="1"/>
          </p:cNvSpPr>
          <p:nvPr>
            <p:ph type="ftr" sz="quarter" idx="11"/>
          </p:nvPr>
        </p:nvSpPr>
        <p:spPr/>
        <p:txBody>
          <a:bodyPr/>
          <a:lstStyle/>
          <a:p>
            <a:r>
              <a:rPr lang="en-US"/>
              <a:t>Dr. Mona El sobky</a:t>
            </a:r>
            <a:endParaRPr lang="ar-EG"/>
          </a:p>
        </p:txBody>
      </p:sp>
      <p:sp>
        <p:nvSpPr>
          <p:cNvPr id="6" name="Slide Number Placeholder 5"/>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90ABB0-2C6D-421B-9A35-3AADFE28A900}" type="datetime8">
              <a:rPr lang="ar-EG" smtClean="0"/>
              <a:t>10 نيسان، 21</a:t>
            </a:fld>
            <a:endParaRPr lang="ar-EG"/>
          </a:p>
        </p:txBody>
      </p:sp>
      <p:sp>
        <p:nvSpPr>
          <p:cNvPr id="5" name="Footer Placeholder 4"/>
          <p:cNvSpPr>
            <a:spLocks noGrp="1"/>
          </p:cNvSpPr>
          <p:nvPr>
            <p:ph type="ftr" sz="quarter" idx="11"/>
          </p:nvPr>
        </p:nvSpPr>
        <p:spPr/>
        <p:txBody>
          <a:bodyPr/>
          <a:lstStyle/>
          <a:p>
            <a:r>
              <a:rPr lang="en-US"/>
              <a:t>Dr. Mona El sobky</a:t>
            </a:r>
            <a:endParaRPr lang="ar-EG"/>
          </a:p>
        </p:txBody>
      </p:sp>
      <p:sp>
        <p:nvSpPr>
          <p:cNvPr id="6" name="Slide Number Placeholder 5"/>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95264" y="228600"/>
            <a:ext cx="8015287" cy="914400"/>
          </a:xfrm>
        </p:spPr>
        <p:txBody>
          <a:bodyPr/>
          <a:lstStyle/>
          <a:p>
            <a:r>
              <a:rPr lang="ar-SA"/>
              <a:t>انقر لتحرير نمط العنوان الرئيسي</a:t>
            </a:r>
          </a:p>
        </p:txBody>
      </p:sp>
      <p:sp>
        <p:nvSpPr>
          <p:cNvPr id="3" name="عنصر نائب للنص 2"/>
          <p:cNvSpPr>
            <a:spLocks noGrp="1"/>
          </p:cNvSpPr>
          <p:nvPr>
            <p:ph type="body" sz="half" idx="1"/>
          </p:nvPr>
        </p:nvSpPr>
        <p:spPr>
          <a:xfrm>
            <a:off x="609600" y="1600200"/>
            <a:ext cx="3886200" cy="44196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قصاصة الفنية 3"/>
          <p:cNvSpPr>
            <a:spLocks noGrp="1"/>
          </p:cNvSpPr>
          <p:nvPr>
            <p:ph type="clipArt" sz="half" idx="2"/>
          </p:nvPr>
        </p:nvSpPr>
        <p:spPr>
          <a:xfrm>
            <a:off x="4648200" y="1600200"/>
            <a:ext cx="3886200" cy="4419600"/>
          </a:xfrm>
        </p:spPr>
        <p:txBody>
          <a:bodyPr rtlCol="0">
            <a:normAutofit/>
          </a:bodyPr>
          <a:lstStyle/>
          <a:p>
            <a:pPr lvl="0"/>
            <a:endParaRPr lang="ar-SA" noProof="0"/>
          </a:p>
        </p:txBody>
      </p:sp>
      <p:sp>
        <p:nvSpPr>
          <p:cNvPr id="5" name="عنصر نائب للتاريخ 4">
            <a:extLst>
              <a:ext uri="{FF2B5EF4-FFF2-40B4-BE49-F238E27FC236}">
                <a16:creationId xmlns:a16="http://schemas.microsoft.com/office/drawing/2014/main" id="{93FE2E75-DF1D-40B1-9405-C5306F31F980}"/>
              </a:ext>
            </a:extLst>
          </p:cNvPr>
          <p:cNvSpPr>
            <a:spLocks noGrp="1"/>
          </p:cNvSpPr>
          <p:nvPr>
            <p:ph type="dt" sz="half" idx="10"/>
          </p:nvPr>
        </p:nvSpPr>
        <p:spPr>
          <a:xfrm>
            <a:off x="457200" y="6248400"/>
            <a:ext cx="2133600" cy="457200"/>
          </a:xfrm>
        </p:spPr>
        <p:txBody>
          <a:bodyPr/>
          <a:lstStyle>
            <a:lvl1pPr>
              <a:defRPr/>
            </a:lvl1pPr>
          </a:lstStyle>
          <a:p>
            <a:pPr>
              <a:defRPr/>
            </a:pPr>
            <a:fld id="{F33C6118-92D5-4160-BF04-BEC74FA57EE6}" type="datetime1">
              <a:rPr lang="en-US" smtClean="0"/>
              <a:pPr>
                <a:defRPr/>
              </a:pPr>
              <a:t>4/10/2021</a:t>
            </a:fld>
            <a:endParaRPr lang="en-US"/>
          </a:p>
        </p:txBody>
      </p:sp>
      <p:sp>
        <p:nvSpPr>
          <p:cNvPr id="6" name="عنصر نائب للتذييل 5">
            <a:extLst>
              <a:ext uri="{FF2B5EF4-FFF2-40B4-BE49-F238E27FC236}">
                <a16:creationId xmlns:a16="http://schemas.microsoft.com/office/drawing/2014/main" id="{94C0F13A-4F81-4685-87FA-7F7C6C229C53}"/>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عنصر نائب لرقم الشريحة 6">
            <a:extLst>
              <a:ext uri="{FF2B5EF4-FFF2-40B4-BE49-F238E27FC236}">
                <a16:creationId xmlns:a16="http://schemas.microsoft.com/office/drawing/2014/main" id="{D10355C5-9B21-40F8-A1B3-31B9B31D0236}"/>
              </a:ext>
            </a:extLst>
          </p:cNvPr>
          <p:cNvSpPr>
            <a:spLocks noGrp="1"/>
          </p:cNvSpPr>
          <p:nvPr>
            <p:ph type="sldNum" sz="quarter" idx="12"/>
          </p:nvPr>
        </p:nvSpPr>
        <p:spPr>
          <a:xfrm>
            <a:off x="6553200" y="6248400"/>
            <a:ext cx="2133600" cy="457200"/>
          </a:xfrm>
        </p:spPr>
        <p:txBody>
          <a:bodyPr/>
          <a:lstStyle>
            <a:lvl1pPr>
              <a:defRPr/>
            </a:lvl1pPr>
          </a:lstStyle>
          <a:p>
            <a:fld id="{D6E4BB3F-9525-45B5-A4C6-E7A0F2F24886}" type="slidenum">
              <a:rPr lang="en-US" altLang="ar-JO"/>
              <a:pPr/>
              <a:t>‹#›</a:t>
            </a:fld>
            <a:endParaRPr lang="en-US" altLang="ar-JO"/>
          </a:p>
        </p:txBody>
      </p:sp>
    </p:spTree>
    <p:extLst>
      <p:ext uri="{BB962C8B-B14F-4D97-AF65-F5344CB8AC3E}">
        <p14:creationId xmlns:p14="http://schemas.microsoft.com/office/powerpoint/2010/main" val="106542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D7E2D6-C176-4711-8DBC-FB874C200FD1}" type="datetime8">
              <a:rPr lang="ar-EG" smtClean="0"/>
              <a:t>10 نيسان، 21</a:t>
            </a:fld>
            <a:endParaRPr lang="ar-EG"/>
          </a:p>
        </p:txBody>
      </p:sp>
      <p:sp>
        <p:nvSpPr>
          <p:cNvPr id="5" name="Footer Placeholder 4"/>
          <p:cNvSpPr>
            <a:spLocks noGrp="1"/>
          </p:cNvSpPr>
          <p:nvPr>
            <p:ph type="ftr" sz="quarter" idx="11"/>
          </p:nvPr>
        </p:nvSpPr>
        <p:spPr/>
        <p:txBody>
          <a:bodyPr/>
          <a:lstStyle/>
          <a:p>
            <a:r>
              <a:rPr lang="en-US"/>
              <a:t>Dr. Mona El sobky</a:t>
            </a:r>
            <a:endParaRPr lang="ar-EG"/>
          </a:p>
        </p:txBody>
      </p:sp>
      <p:sp>
        <p:nvSpPr>
          <p:cNvPr id="6" name="Slide Number Placeholder 5"/>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C29DA33-DEFD-4388-896B-3D6AD05BE7AB}" type="datetime8">
              <a:rPr lang="ar-EG" smtClean="0"/>
              <a:t>10 نيسان، 21</a:t>
            </a:fld>
            <a:endParaRPr lang="ar-EG"/>
          </a:p>
        </p:txBody>
      </p:sp>
      <p:sp>
        <p:nvSpPr>
          <p:cNvPr id="5" name="Footer Placeholder 4"/>
          <p:cNvSpPr>
            <a:spLocks noGrp="1"/>
          </p:cNvSpPr>
          <p:nvPr>
            <p:ph type="ftr" sz="quarter" idx="11"/>
          </p:nvPr>
        </p:nvSpPr>
        <p:spPr/>
        <p:txBody>
          <a:bodyPr/>
          <a:lstStyle/>
          <a:p>
            <a:r>
              <a:rPr lang="en-US"/>
              <a:t>Dr. Mona El sobky</a:t>
            </a:r>
            <a:endParaRPr lang="ar-EG"/>
          </a:p>
        </p:txBody>
      </p:sp>
      <p:sp>
        <p:nvSpPr>
          <p:cNvPr id="6" name="Slide Number Placeholder 5"/>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9F3A314-F925-4426-94DF-90CAB5AA6467}" type="datetime8">
              <a:rPr lang="ar-EG" smtClean="0"/>
              <a:t>10 نيسان، 21</a:t>
            </a:fld>
            <a:endParaRPr lang="ar-EG"/>
          </a:p>
        </p:txBody>
      </p:sp>
      <p:sp>
        <p:nvSpPr>
          <p:cNvPr id="6" name="Footer Placeholder 5"/>
          <p:cNvSpPr>
            <a:spLocks noGrp="1"/>
          </p:cNvSpPr>
          <p:nvPr>
            <p:ph type="ftr" sz="quarter" idx="11"/>
          </p:nvPr>
        </p:nvSpPr>
        <p:spPr/>
        <p:txBody>
          <a:bodyPr/>
          <a:lstStyle/>
          <a:p>
            <a:r>
              <a:rPr lang="en-US"/>
              <a:t>Dr. Mona El sobky</a:t>
            </a:r>
            <a:endParaRPr lang="ar-EG"/>
          </a:p>
        </p:txBody>
      </p:sp>
      <p:sp>
        <p:nvSpPr>
          <p:cNvPr id="7" name="Slide Number Placeholder 6"/>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1688986-CC7E-4947-ACDE-98B0CE7CF989}" type="datetime8">
              <a:rPr lang="ar-EG" smtClean="0"/>
              <a:t>10 نيسان، 21</a:t>
            </a:fld>
            <a:endParaRPr lang="ar-EG"/>
          </a:p>
        </p:txBody>
      </p:sp>
      <p:sp>
        <p:nvSpPr>
          <p:cNvPr id="8" name="Footer Placeholder 7"/>
          <p:cNvSpPr>
            <a:spLocks noGrp="1"/>
          </p:cNvSpPr>
          <p:nvPr>
            <p:ph type="ftr" sz="quarter" idx="11"/>
          </p:nvPr>
        </p:nvSpPr>
        <p:spPr/>
        <p:txBody>
          <a:bodyPr/>
          <a:lstStyle/>
          <a:p>
            <a:r>
              <a:rPr lang="en-US"/>
              <a:t>Dr. Mona El sobky</a:t>
            </a:r>
            <a:endParaRPr lang="ar-EG"/>
          </a:p>
        </p:txBody>
      </p:sp>
      <p:sp>
        <p:nvSpPr>
          <p:cNvPr id="9" name="Slide Number Placeholder 8"/>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087D9FE-1BBC-4814-B1E2-3A604D620374}" type="datetime8">
              <a:rPr lang="ar-EG" smtClean="0"/>
              <a:t>10 نيسان، 21</a:t>
            </a:fld>
            <a:endParaRPr lang="ar-EG"/>
          </a:p>
        </p:txBody>
      </p:sp>
      <p:sp>
        <p:nvSpPr>
          <p:cNvPr id="4" name="Footer Placeholder 3"/>
          <p:cNvSpPr>
            <a:spLocks noGrp="1"/>
          </p:cNvSpPr>
          <p:nvPr>
            <p:ph type="ftr" sz="quarter" idx="11"/>
          </p:nvPr>
        </p:nvSpPr>
        <p:spPr/>
        <p:txBody>
          <a:bodyPr/>
          <a:lstStyle/>
          <a:p>
            <a:r>
              <a:rPr lang="en-US"/>
              <a:t>Dr. Mona El sobky</a:t>
            </a:r>
            <a:endParaRPr lang="ar-EG"/>
          </a:p>
        </p:txBody>
      </p:sp>
      <p:sp>
        <p:nvSpPr>
          <p:cNvPr id="5" name="Slide Number Placeholder 4"/>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D2DDA-9D13-4BC8-96E0-B2F95F217F67}" type="datetime8">
              <a:rPr lang="ar-EG" smtClean="0"/>
              <a:t>10 نيسان، 21</a:t>
            </a:fld>
            <a:endParaRPr lang="ar-EG"/>
          </a:p>
        </p:txBody>
      </p:sp>
      <p:sp>
        <p:nvSpPr>
          <p:cNvPr id="3" name="Footer Placeholder 2"/>
          <p:cNvSpPr>
            <a:spLocks noGrp="1"/>
          </p:cNvSpPr>
          <p:nvPr>
            <p:ph type="ftr" sz="quarter" idx="11"/>
          </p:nvPr>
        </p:nvSpPr>
        <p:spPr/>
        <p:txBody>
          <a:bodyPr/>
          <a:lstStyle/>
          <a:p>
            <a:r>
              <a:rPr lang="en-US"/>
              <a:t>Dr. Mona El sobky</a:t>
            </a:r>
            <a:endParaRPr lang="ar-EG"/>
          </a:p>
        </p:txBody>
      </p:sp>
      <p:sp>
        <p:nvSpPr>
          <p:cNvPr id="4" name="Slide Number Placeholder 3"/>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21EE051-8930-4433-8D3B-46C8687CC73E}" type="datetime8">
              <a:rPr lang="ar-EG" smtClean="0"/>
              <a:t>10 نيسان، 21</a:t>
            </a:fld>
            <a:endParaRPr lang="ar-EG"/>
          </a:p>
        </p:txBody>
      </p:sp>
      <p:sp>
        <p:nvSpPr>
          <p:cNvPr id="6" name="Footer Placeholder 5"/>
          <p:cNvSpPr>
            <a:spLocks noGrp="1"/>
          </p:cNvSpPr>
          <p:nvPr>
            <p:ph type="ftr" sz="quarter" idx="11"/>
          </p:nvPr>
        </p:nvSpPr>
        <p:spPr/>
        <p:txBody>
          <a:bodyPr/>
          <a:lstStyle/>
          <a:p>
            <a:r>
              <a:rPr lang="en-US"/>
              <a:t>Dr. Mona El sobky</a:t>
            </a:r>
            <a:endParaRPr lang="ar-EG"/>
          </a:p>
        </p:txBody>
      </p:sp>
      <p:sp>
        <p:nvSpPr>
          <p:cNvPr id="7" name="Slide Number Placeholder 6"/>
          <p:cNvSpPr>
            <a:spLocks noGrp="1"/>
          </p:cNvSpPr>
          <p:nvPr>
            <p:ph type="sldNum" sz="quarter" idx="12"/>
          </p:nvPr>
        </p:nvSpPr>
        <p:spPr/>
        <p:txBody>
          <a:bodyPr/>
          <a:lstStyle/>
          <a:p>
            <a:fld id="{71E2B7A9-86E7-4956-A717-E76B4A25FD13}"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0E17C86-1CF9-42EA-B1F7-D94B2F5458E4}" type="datetime8">
              <a:rPr lang="ar-EG" smtClean="0"/>
              <a:t>10 نيسان، 21</a:t>
            </a:fld>
            <a:endParaRPr lang="ar-EG"/>
          </a:p>
        </p:txBody>
      </p:sp>
      <p:sp>
        <p:nvSpPr>
          <p:cNvPr id="6" name="Footer Placeholder 5"/>
          <p:cNvSpPr>
            <a:spLocks noGrp="1"/>
          </p:cNvSpPr>
          <p:nvPr>
            <p:ph type="ftr" sz="quarter" idx="11"/>
          </p:nvPr>
        </p:nvSpPr>
        <p:spPr/>
        <p:txBody>
          <a:bodyPr/>
          <a:lstStyle/>
          <a:p>
            <a:r>
              <a:rPr lang="en-US"/>
              <a:t>Dr. Mona El sobky</a:t>
            </a:r>
            <a:endParaRPr lang="ar-EG"/>
          </a:p>
        </p:txBody>
      </p:sp>
      <p:sp>
        <p:nvSpPr>
          <p:cNvPr id="7" name="Slide Number Placeholder 6"/>
          <p:cNvSpPr>
            <a:spLocks noGrp="1"/>
          </p:cNvSpPr>
          <p:nvPr>
            <p:ph type="sldNum" sz="quarter" idx="12"/>
          </p:nvPr>
        </p:nvSpPr>
        <p:spPr>
          <a:xfrm>
            <a:off x="8077200" y="6356350"/>
            <a:ext cx="609600" cy="365125"/>
          </a:xfrm>
        </p:spPr>
        <p:txBody>
          <a:bodyPr/>
          <a:lstStyle/>
          <a:p>
            <a:fld id="{71E2B7A9-86E7-4956-A717-E76B4A25FD13}" type="slidenum">
              <a:rPr lang="ar-EG" smtClean="0"/>
              <a:pPr/>
              <a:t>‹#›</a:t>
            </a:fld>
            <a:endParaRPr lang="ar-E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8A67B2-C5A8-41C3-824E-125A04BF10FC}" type="datetime8">
              <a:rPr lang="ar-EG" smtClean="0"/>
              <a:t>10 نيسان، 21</a:t>
            </a:fld>
            <a:endParaRPr lang="ar-E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Dr. Mona El sobky</a:t>
            </a:r>
            <a:endParaRPr lang="ar-E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E2B7A9-86E7-4956-A717-E76B4A25FD13}" type="slidenum">
              <a:rPr lang="ar-EG" smtClean="0"/>
              <a:pPr/>
              <a:t>‹#›</a:t>
            </a:fld>
            <a:endParaRPr lang="ar-E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13588" y="1500174"/>
            <a:ext cx="4116833" cy="1818703"/>
          </a:xfrm>
          <a:prstGeom prst="rect">
            <a:avLst/>
          </a:prstGeom>
          <a:noFill/>
          <a:effectLst/>
        </p:spPr>
        <p:txBody>
          <a:bodyPr wrap="none">
            <a:spAutoFit/>
          </a:bodyPr>
          <a:lstStyle/>
          <a:p>
            <a:pPr algn="ctr" fontAlgn="auto">
              <a:lnSpc>
                <a:spcPct val="150000"/>
              </a:lnSpc>
              <a:spcBef>
                <a:spcPts val="0"/>
              </a:spcBef>
              <a:spcAft>
                <a:spcPts val="0"/>
              </a:spcAft>
              <a:defRPr/>
            </a:pPr>
            <a:r>
              <a:rPr lang="en-US" sz="4000" dirty="0">
                <a:solidFill>
                  <a:schemeClr val="tx1"/>
                </a:solidFill>
                <a:effectLst>
                  <a:outerShdw blurRad="38100" dist="38100" dir="2700000" algn="tl">
                    <a:srgbClr val="000000">
                      <a:alpha val="43137"/>
                    </a:srgbClr>
                  </a:outerShdw>
                </a:effectLst>
                <a:latin typeface="Century Schoolbook" pitchFamily="18" charset="0"/>
                <a:cs typeface="Arial" charset="0"/>
              </a:rPr>
              <a:t>GIT Micro Lab 3</a:t>
            </a:r>
          </a:p>
          <a:p>
            <a:pPr algn="ctr" fontAlgn="auto">
              <a:lnSpc>
                <a:spcPct val="150000"/>
              </a:lnSpc>
              <a:spcBef>
                <a:spcPts val="0"/>
              </a:spcBef>
              <a:spcAft>
                <a:spcPts val="0"/>
              </a:spcAft>
              <a:defRPr/>
            </a:pPr>
            <a:r>
              <a:rPr lang="en-US" sz="4000" dirty="0">
                <a:effectLst>
                  <a:outerShdw blurRad="38100" dist="38100" dir="2700000" algn="tl">
                    <a:srgbClr val="000000">
                      <a:alpha val="43137"/>
                    </a:srgbClr>
                  </a:outerShdw>
                </a:effectLst>
                <a:latin typeface="Century Schoolbook" pitchFamily="18" charset="0"/>
                <a:cs typeface="Arial" charset="0"/>
              </a:rPr>
              <a:t>2020-2021</a:t>
            </a:r>
            <a:endParaRPr lang="en-US" sz="4000" dirty="0">
              <a:solidFill>
                <a:schemeClr val="tx1"/>
              </a:solidFill>
              <a:effectLst>
                <a:outerShdw blurRad="38100" dist="38100" dir="2700000" algn="tl">
                  <a:srgbClr val="000000">
                    <a:alpha val="43137"/>
                  </a:srgbClr>
                </a:outerShdw>
              </a:effectLst>
              <a:latin typeface="Century Schoolbook" pitchFamily="18" charset="0"/>
              <a:cs typeface="Arial" charset="0"/>
            </a:endParaRPr>
          </a:p>
        </p:txBody>
      </p:sp>
      <p:sp>
        <p:nvSpPr>
          <p:cNvPr id="3" name="TextBox 3">
            <a:extLst>
              <a:ext uri="{FF2B5EF4-FFF2-40B4-BE49-F238E27FC236}">
                <a16:creationId xmlns:a16="http://schemas.microsoft.com/office/drawing/2014/main" id="{B9AD781B-E1DF-4249-8F04-5A816E0AAC2B}"/>
              </a:ext>
            </a:extLst>
          </p:cNvPr>
          <p:cNvSpPr txBox="1"/>
          <p:nvPr/>
        </p:nvSpPr>
        <p:spPr>
          <a:xfrm>
            <a:off x="2339752" y="4365104"/>
            <a:ext cx="5335587" cy="1631950"/>
          </a:xfrm>
          <a:prstGeom prst="rect">
            <a:avLst/>
          </a:prstGeom>
          <a:noFill/>
          <a:effectLst/>
        </p:spPr>
        <p:txBody>
          <a:bodyPr wrap="none">
            <a:spAutoFit/>
          </a:bodyPr>
          <a:lstStyle/>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Dr. Mohammad </a:t>
            </a:r>
            <a:r>
              <a:rPr lang="en-US" sz="2000" dirty="0" err="1">
                <a:effectLst>
                  <a:outerShdw blurRad="38100" dist="38100" dir="2700000" algn="tl">
                    <a:srgbClr val="000000">
                      <a:alpha val="43137"/>
                    </a:srgbClr>
                  </a:outerShdw>
                </a:effectLst>
                <a:latin typeface="Century Schoolbook" pitchFamily="18" charset="0"/>
                <a:cs typeface="Arial" charset="0"/>
              </a:rPr>
              <a:t>Odaibat</a:t>
            </a: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Department of Microbiology and Pathology </a:t>
            </a: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Faculty of Medicine, </a:t>
            </a:r>
            <a:r>
              <a:rPr lang="en-US" sz="2000" dirty="0" err="1">
                <a:effectLst>
                  <a:outerShdw blurRad="38100" dist="38100" dir="2700000" algn="tl">
                    <a:srgbClr val="000000">
                      <a:alpha val="43137"/>
                    </a:srgbClr>
                  </a:outerShdw>
                </a:effectLst>
                <a:latin typeface="Century Schoolbook" pitchFamily="18" charset="0"/>
                <a:cs typeface="Arial" charset="0"/>
              </a:rPr>
              <a:t>Mu’tah</a:t>
            </a:r>
            <a:r>
              <a:rPr lang="en-US" sz="2000" dirty="0">
                <a:effectLst>
                  <a:outerShdw blurRad="38100" dist="38100" dir="2700000" algn="tl">
                    <a:srgbClr val="000000">
                      <a:alpha val="43137"/>
                    </a:srgbClr>
                  </a:outerShdw>
                </a:effectLst>
                <a:latin typeface="Century Schoolbook" pitchFamily="18" charset="0"/>
                <a:cs typeface="Arial" charset="0"/>
              </a:rPr>
              <a:t> University </a:t>
            </a: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3.jpg"/>
          <p:cNvPicPr>
            <a:picLocks noChangeAspect="1"/>
          </p:cNvPicPr>
          <p:nvPr/>
        </p:nvPicPr>
        <p:blipFill>
          <a:blip r:embed="rId2" cstate="print"/>
          <a:srcRect/>
          <a:stretch>
            <a:fillRect/>
          </a:stretch>
        </p:blipFill>
        <p:spPr bwMode="auto">
          <a:xfrm>
            <a:off x="4929190" y="2786058"/>
            <a:ext cx="4000496" cy="3857628"/>
          </a:xfrm>
          <a:prstGeom prst="rect">
            <a:avLst/>
          </a:prstGeom>
          <a:noFill/>
          <a:ln w="9525">
            <a:noFill/>
            <a:miter lim="800000"/>
            <a:headEnd/>
            <a:tailEnd/>
          </a:ln>
        </p:spPr>
      </p:pic>
      <p:sp>
        <p:nvSpPr>
          <p:cNvPr id="5" name="TextBox 4"/>
          <p:cNvSpPr txBox="1"/>
          <p:nvPr/>
        </p:nvSpPr>
        <p:spPr>
          <a:xfrm>
            <a:off x="0" y="0"/>
            <a:ext cx="535785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err="1">
                <a:solidFill>
                  <a:srgbClr val="C00000"/>
                </a:solidFill>
                <a:latin typeface="Arial" pitchFamily="34" charset="0"/>
                <a:cs typeface="Arial" pitchFamily="34" charset="0"/>
              </a:rPr>
              <a:t>Hydatid</a:t>
            </a:r>
            <a:r>
              <a:rPr lang="en-US" sz="2800" b="1" dirty="0">
                <a:solidFill>
                  <a:srgbClr val="C00000"/>
                </a:solidFill>
                <a:latin typeface="Arial" pitchFamily="34" charset="0"/>
                <a:cs typeface="Arial" pitchFamily="34" charset="0"/>
              </a:rPr>
              <a:t> cyst </a:t>
            </a:r>
          </a:p>
          <a:p>
            <a:pPr algn="ctr" rtl="0"/>
            <a:r>
              <a:rPr lang="en-US" sz="2800" b="1" dirty="0">
                <a:solidFill>
                  <a:srgbClr val="002060"/>
                </a:solidFill>
                <a:latin typeface="Arial" pitchFamily="34" charset="0"/>
                <a:cs typeface="Arial" pitchFamily="34" charset="0"/>
              </a:rPr>
              <a:t>(D.S in man and herbivorous)</a:t>
            </a:r>
            <a:endParaRPr lang="ar-EG" sz="2800" dirty="0">
              <a:solidFill>
                <a:srgbClr val="002060"/>
              </a:solidFill>
              <a:latin typeface="Arial" pitchFamily="34" charset="0"/>
              <a:cs typeface="Arial" pitchFamily="34" charset="0"/>
            </a:endParaRPr>
          </a:p>
        </p:txBody>
      </p:sp>
      <p:sp>
        <p:nvSpPr>
          <p:cNvPr id="7" name="TextBox 6"/>
          <p:cNvSpPr txBox="1"/>
          <p:nvPr/>
        </p:nvSpPr>
        <p:spPr>
          <a:xfrm>
            <a:off x="0" y="1111812"/>
            <a:ext cx="428628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3600" b="1" dirty="0">
                <a:solidFill>
                  <a:srgbClr val="C00000"/>
                </a:solidFill>
                <a:latin typeface="Arial" pitchFamily="34" charset="0"/>
                <a:cs typeface="Arial" pitchFamily="34" charset="0"/>
              </a:rPr>
              <a:t>Simple </a:t>
            </a:r>
            <a:r>
              <a:rPr lang="en-US" sz="3600" b="1" dirty="0" err="1">
                <a:solidFill>
                  <a:srgbClr val="C00000"/>
                </a:solidFill>
                <a:latin typeface="Arial" pitchFamily="34" charset="0"/>
                <a:cs typeface="Arial" pitchFamily="34" charset="0"/>
              </a:rPr>
              <a:t>unilocular</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hydatid</a:t>
            </a:r>
            <a:r>
              <a:rPr lang="en-US" sz="3600" b="1" dirty="0">
                <a:solidFill>
                  <a:srgbClr val="C00000"/>
                </a:solidFill>
                <a:latin typeface="Arial" pitchFamily="34" charset="0"/>
                <a:cs typeface="Arial" pitchFamily="34" charset="0"/>
              </a:rPr>
              <a:t> cyst</a:t>
            </a:r>
            <a:endParaRPr lang="ar-EG" sz="3600" b="1" dirty="0">
              <a:latin typeface="Arial" pitchFamily="34" charset="0"/>
              <a:cs typeface="Arial" pitchFamily="34" charset="0"/>
            </a:endParaRPr>
          </a:p>
        </p:txBody>
      </p:sp>
      <p:pic>
        <p:nvPicPr>
          <p:cNvPr id="8" name="Picture 5" descr="4.jpg"/>
          <p:cNvPicPr>
            <a:picLocks noChangeAspect="1"/>
          </p:cNvPicPr>
          <p:nvPr/>
        </p:nvPicPr>
        <p:blipFill>
          <a:blip r:embed="rId3" cstate="print"/>
          <a:srcRect/>
          <a:stretch>
            <a:fillRect/>
          </a:stretch>
        </p:blipFill>
        <p:spPr bwMode="auto">
          <a:xfrm>
            <a:off x="428596" y="2857496"/>
            <a:ext cx="4214842" cy="3786190"/>
          </a:xfrm>
          <a:prstGeom prst="rect">
            <a:avLst/>
          </a:prstGeom>
          <a:noFill/>
          <a:ln w="9525">
            <a:solidFill>
              <a:srgbClr val="C00000"/>
            </a:solidFill>
            <a:miter lim="800000"/>
            <a:headEnd/>
            <a:tailEnd/>
          </a:ln>
        </p:spPr>
      </p:pic>
      <p:sp>
        <p:nvSpPr>
          <p:cNvPr id="10" name="TextBox 9"/>
          <p:cNvSpPr txBox="1"/>
          <p:nvPr/>
        </p:nvSpPr>
        <p:spPr>
          <a:xfrm>
            <a:off x="1214414" y="4786322"/>
            <a:ext cx="785818" cy="646331"/>
          </a:xfrm>
          <a:prstGeom prst="rect">
            <a:avLst/>
          </a:prstGeom>
          <a:noFill/>
        </p:spPr>
        <p:txBody>
          <a:bodyPr wrap="square" rtlCol="0">
            <a:spAutoFit/>
          </a:bodyPr>
          <a:lstStyle/>
          <a:p>
            <a:pPr algn="ctr" rtl="0"/>
            <a:r>
              <a:rPr lang="en-US" sz="3600" dirty="0"/>
              <a:t>L</a:t>
            </a:r>
          </a:p>
        </p:txBody>
      </p:sp>
      <p:sp>
        <p:nvSpPr>
          <p:cNvPr id="11" name="TextBox 10"/>
          <p:cNvSpPr txBox="1"/>
          <p:nvPr/>
        </p:nvSpPr>
        <p:spPr>
          <a:xfrm>
            <a:off x="1857356" y="4214818"/>
            <a:ext cx="428628" cy="461665"/>
          </a:xfrm>
          <a:prstGeom prst="rect">
            <a:avLst/>
          </a:prstGeom>
          <a:noFill/>
        </p:spPr>
        <p:txBody>
          <a:bodyPr wrap="square" rtlCol="0">
            <a:spAutoFit/>
          </a:bodyPr>
          <a:lstStyle/>
          <a:p>
            <a:r>
              <a:rPr lang="en-US" sz="2400" dirty="0"/>
              <a:t>G</a:t>
            </a:r>
          </a:p>
        </p:txBody>
      </p:sp>
      <p:sp>
        <p:nvSpPr>
          <p:cNvPr id="2" name="Rectangle 1"/>
          <p:cNvSpPr/>
          <p:nvPr/>
        </p:nvSpPr>
        <p:spPr>
          <a:xfrm>
            <a:off x="5580112" y="0"/>
            <a:ext cx="3563888" cy="278605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Each mother cyst contain daughter cyst and each daughter </a:t>
            </a:r>
            <a:r>
              <a:rPr lang="en-US" sz="1600" b="1" dirty="0">
                <a:solidFill>
                  <a:schemeClr val="tx1"/>
                </a:solidFill>
              </a:rPr>
              <a:t>cyst contain </a:t>
            </a:r>
            <a:r>
              <a:rPr lang="en-US" sz="1600" b="1" dirty="0" smtClean="0">
                <a:solidFill>
                  <a:schemeClr val="tx1"/>
                </a:solidFill>
              </a:rPr>
              <a:t>scolices, dogs </a:t>
            </a:r>
            <a:r>
              <a:rPr lang="en-US" sz="1600" b="1" dirty="0">
                <a:solidFill>
                  <a:schemeClr val="tx1"/>
                </a:solidFill>
              </a:rPr>
              <a:t>eat these scolices </a:t>
            </a:r>
            <a:r>
              <a:rPr lang="en-US" sz="1600" b="1" dirty="0" smtClean="0">
                <a:solidFill>
                  <a:schemeClr val="tx1"/>
                </a:solidFill>
              </a:rPr>
              <a:t>and inside there intestine they converted to adult worm and these adult fix themselves in the wall of dog’s intestine, the last segment of the adult worm give eggs which exit with dog’s stool, humans infected with these eggs and hydatid cyst formed inside there bodies  </a:t>
            </a:r>
            <a:endParaRPr lang="en-US" sz="1600" b="1" dirty="0">
              <a:solidFill>
                <a:schemeClr val="tx1"/>
              </a:solidFill>
            </a:endParaRP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6050" y="142852"/>
            <a:ext cx="3214710" cy="523220"/>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eaLnBrk="1" fontAlgn="auto" hangingPunct="1">
              <a:spcBef>
                <a:spcPts val="0"/>
              </a:spcBef>
              <a:spcAft>
                <a:spcPts val="0"/>
              </a:spcAft>
              <a:defRPr/>
            </a:pPr>
            <a:r>
              <a:rPr lang="en-US" sz="2800" b="1" i="1" dirty="0">
                <a:solidFill>
                  <a:srgbClr val="C00000"/>
                </a:solidFill>
                <a:latin typeface="Arial" pitchFamily="34" charset="0"/>
                <a:cs typeface="Arial" pitchFamily="34" charset="0"/>
              </a:rPr>
              <a:t>Balantidium coli</a:t>
            </a:r>
            <a:endParaRPr lang="en-US" sz="2800" b="1" i="1" dirty="0">
              <a:solidFill>
                <a:srgbClr val="C00000"/>
              </a:solidFill>
            </a:endParaRPr>
          </a:p>
        </p:txBody>
      </p:sp>
      <p:pic>
        <p:nvPicPr>
          <p:cNvPr id="32775" name="Picture 6" descr="F:\Cestode\pict arthrop 3\b coli trop.jpg"/>
          <p:cNvPicPr>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5214938" y="928688"/>
            <a:ext cx="3714750" cy="300037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3" cstate="print"/>
          <a:srcRect/>
          <a:stretch>
            <a:fillRect/>
          </a:stretch>
        </p:blipFill>
        <p:spPr bwMode="auto">
          <a:xfrm>
            <a:off x="5786446" y="4143380"/>
            <a:ext cx="3143272" cy="2714620"/>
          </a:xfrm>
          <a:prstGeom prst="rect">
            <a:avLst/>
          </a:prstGeom>
          <a:noFill/>
          <a:ln w="9525">
            <a:solidFill>
              <a:srgbClr val="00B0F0"/>
            </a:solidFill>
            <a:miter lim="800000"/>
            <a:headEnd/>
            <a:tailEnd/>
          </a:ln>
          <a:scene3d>
            <a:camera prst="orthographicFront">
              <a:rot lat="0" lon="0" rev="10799999"/>
            </a:camera>
            <a:lightRig rig="threePt" dir="t"/>
          </a:scene3d>
        </p:spPr>
      </p:pic>
      <p:cxnSp>
        <p:nvCxnSpPr>
          <p:cNvPr id="10" name="Straight Arrow Connector 9"/>
          <p:cNvCxnSpPr/>
          <p:nvPr/>
        </p:nvCxnSpPr>
        <p:spPr>
          <a:xfrm>
            <a:off x="5286375" y="5143500"/>
            <a:ext cx="1643063" cy="5715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778" name="TextBox 10"/>
          <p:cNvSpPr txBox="1">
            <a:spLocks noChangeArrowheads="1"/>
          </p:cNvSpPr>
          <p:nvPr/>
        </p:nvSpPr>
        <p:spPr bwMode="auto">
          <a:xfrm>
            <a:off x="4657700" y="4760114"/>
            <a:ext cx="171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l" rtl="0" eaLnBrk="1" hangingPunct="1">
              <a:spcBef>
                <a:spcPct val="0"/>
              </a:spcBef>
              <a:buClrTx/>
              <a:buSzTx/>
              <a:buFontTx/>
              <a:buNone/>
            </a:pPr>
            <a:r>
              <a:rPr lang="en-US" altLang="en-US" sz="1600" b="1" dirty="0"/>
              <a:t>Macronucleus</a:t>
            </a:r>
            <a:endParaRPr lang="ar-EG" altLang="en-US" sz="1600" b="1" dirty="0"/>
          </a:p>
        </p:txBody>
      </p:sp>
      <p:cxnSp>
        <p:nvCxnSpPr>
          <p:cNvPr id="13" name="Straight Arrow Connector 12"/>
          <p:cNvCxnSpPr/>
          <p:nvPr/>
        </p:nvCxnSpPr>
        <p:spPr>
          <a:xfrm>
            <a:off x="5643563" y="5786438"/>
            <a:ext cx="928687" cy="2857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780" name="TextBox 14"/>
          <p:cNvSpPr txBox="1">
            <a:spLocks noChangeArrowheads="1"/>
          </p:cNvSpPr>
          <p:nvPr/>
        </p:nvSpPr>
        <p:spPr bwMode="auto">
          <a:xfrm>
            <a:off x="4543441" y="5295559"/>
            <a:ext cx="1500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ctr" rtl="0" eaLnBrk="1" hangingPunct="1">
              <a:spcBef>
                <a:spcPct val="0"/>
              </a:spcBef>
              <a:buClrTx/>
              <a:buSzTx/>
              <a:buFontTx/>
              <a:buNone/>
            </a:pPr>
            <a:r>
              <a:rPr lang="en-US" altLang="en-US" sz="1600" b="1" dirty="0"/>
              <a:t>Contractile vacuole</a:t>
            </a:r>
            <a:endParaRPr lang="ar-EG" altLang="en-US" sz="1600" b="1" dirty="0"/>
          </a:p>
        </p:txBody>
      </p:sp>
      <p:cxnSp>
        <p:nvCxnSpPr>
          <p:cNvPr id="19" name="Straight Arrow Connector 18"/>
          <p:cNvCxnSpPr/>
          <p:nvPr/>
        </p:nvCxnSpPr>
        <p:spPr>
          <a:xfrm rot="10800000">
            <a:off x="8001000" y="6143625"/>
            <a:ext cx="357188" cy="21431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782" name="TextBox 19"/>
          <p:cNvSpPr txBox="1">
            <a:spLocks noChangeArrowheads="1"/>
          </p:cNvSpPr>
          <p:nvPr/>
        </p:nvSpPr>
        <p:spPr bwMode="auto">
          <a:xfrm>
            <a:off x="8072438" y="6488113"/>
            <a:ext cx="714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l" rtl="0" eaLnBrk="1" hangingPunct="1">
              <a:spcBef>
                <a:spcPct val="0"/>
              </a:spcBef>
              <a:buClrTx/>
              <a:buSzTx/>
              <a:buFontTx/>
              <a:buNone/>
            </a:pPr>
            <a:r>
              <a:rPr lang="en-US" altLang="en-US" sz="1800" b="1"/>
              <a:t>cilia</a:t>
            </a:r>
            <a:endParaRPr lang="ar-EG" altLang="en-US" sz="1800" b="1"/>
          </a:p>
        </p:txBody>
      </p:sp>
      <p:cxnSp>
        <p:nvCxnSpPr>
          <p:cNvPr id="22" name="Straight Arrow Connector 21"/>
          <p:cNvCxnSpPr/>
          <p:nvPr/>
        </p:nvCxnSpPr>
        <p:spPr>
          <a:xfrm rot="10800000">
            <a:off x="7572375" y="5643563"/>
            <a:ext cx="857250" cy="7143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784" name="TextBox 24"/>
          <p:cNvSpPr txBox="1">
            <a:spLocks noChangeArrowheads="1"/>
          </p:cNvSpPr>
          <p:nvPr/>
        </p:nvSpPr>
        <p:spPr bwMode="auto">
          <a:xfrm>
            <a:off x="8001000" y="5000625"/>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ctr" rtl="0" eaLnBrk="1" hangingPunct="1">
              <a:spcBef>
                <a:spcPct val="0"/>
              </a:spcBef>
              <a:buClrTx/>
              <a:buSzTx/>
              <a:buFontTx/>
              <a:buNone/>
            </a:pPr>
            <a:r>
              <a:rPr lang="en-US" altLang="en-US" sz="1600" b="1"/>
              <a:t>Food</a:t>
            </a:r>
          </a:p>
          <a:p>
            <a:pPr algn="l" rtl="0" eaLnBrk="1" hangingPunct="1">
              <a:spcBef>
                <a:spcPct val="0"/>
              </a:spcBef>
              <a:buClrTx/>
              <a:buSzTx/>
              <a:buFontTx/>
              <a:buNone/>
            </a:pPr>
            <a:r>
              <a:rPr lang="en-US" altLang="en-US" sz="1600" b="1"/>
              <a:t>vacuole </a:t>
            </a:r>
            <a:endParaRPr lang="ar-EG" altLang="en-US" sz="1600" b="1"/>
          </a:p>
        </p:txBody>
      </p:sp>
      <p:sp>
        <p:nvSpPr>
          <p:cNvPr id="27" name="TextBox 26"/>
          <p:cNvSpPr txBox="1"/>
          <p:nvPr/>
        </p:nvSpPr>
        <p:spPr>
          <a:xfrm>
            <a:off x="7564" y="1414141"/>
            <a:ext cx="4707281"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eaLnBrk="1" fontAlgn="auto" hangingPunct="1">
              <a:lnSpc>
                <a:spcPct val="150000"/>
              </a:lnSpc>
              <a:spcBef>
                <a:spcPts val="0"/>
              </a:spcBef>
              <a:spcAft>
                <a:spcPts val="0"/>
              </a:spcAft>
              <a:buFont typeface="Arial" pitchFamily="34" charset="0"/>
              <a:buChar char="•"/>
              <a:defRPr/>
            </a:pPr>
            <a:r>
              <a:rPr lang="en-US" sz="2400" b="1" dirty="0">
                <a:solidFill>
                  <a:srgbClr val="002060"/>
                </a:solidFill>
                <a:latin typeface="Arial" pitchFamily="34" charset="0"/>
                <a:cs typeface="Arial" pitchFamily="34" charset="0"/>
              </a:rPr>
              <a:t>Oval with pointed anterior end and rounded posterior end.</a:t>
            </a:r>
          </a:p>
          <a:p>
            <a:pPr algn="l" rtl="0" eaLnBrk="1" fontAlgn="auto" hangingPunct="1">
              <a:lnSpc>
                <a:spcPct val="150000"/>
              </a:lnSpc>
              <a:spcBef>
                <a:spcPts val="0"/>
              </a:spcBef>
              <a:spcAft>
                <a:spcPts val="0"/>
              </a:spcAft>
              <a:buFont typeface="Arial" pitchFamily="34" charset="0"/>
              <a:buChar char="•"/>
              <a:defRPr/>
            </a:pPr>
            <a:r>
              <a:rPr lang="en-US" sz="2400" b="1" dirty="0">
                <a:solidFill>
                  <a:srgbClr val="002060"/>
                </a:solidFill>
                <a:latin typeface="Arial" pitchFamily="34" charset="0"/>
                <a:cs typeface="Arial" pitchFamily="34" charset="0"/>
              </a:rPr>
              <a:t>Contains numerous food vacuoles, 2 contractile vacuoles, </a:t>
            </a:r>
            <a:r>
              <a:rPr lang="en-US" sz="2400" b="1" dirty="0" err="1">
                <a:solidFill>
                  <a:srgbClr val="002060"/>
                </a:solidFill>
                <a:latin typeface="Arial" pitchFamily="34" charset="0"/>
                <a:cs typeface="Arial" pitchFamily="34" charset="0"/>
              </a:rPr>
              <a:t>macronucleous</a:t>
            </a:r>
            <a:r>
              <a:rPr lang="en-US" sz="2400" b="1" dirty="0">
                <a:solidFill>
                  <a:srgbClr val="002060"/>
                </a:solidFill>
                <a:latin typeface="Arial" pitchFamily="34" charset="0"/>
                <a:cs typeface="Arial" pitchFamily="34" charset="0"/>
              </a:rPr>
              <a:t> &amp;micronucleus</a:t>
            </a:r>
          </a:p>
          <a:p>
            <a:pPr algn="l" rtl="0" eaLnBrk="1" fontAlgn="auto" hangingPunct="1">
              <a:lnSpc>
                <a:spcPct val="150000"/>
              </a:lnSpc>
              <a:spcBef>
                <a:spcPts val="0"/>
              </a:spcBef>
              <a:spcAft>
                <a:spcPts val="0"/>
              </a:spcAft>
              <a:buFont typeface="Arial" pitchFamily="34" charset="0"/>
              <a:buChar char="•"/>
              <a:defRPr/>
            </a:pP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Cytostome</a:t>
            </a:r>
            <a:r>
              <a:rPr lang="en-US" sz="2400" b="1" dirty="0">
                <a:solidFill>
                  <a:srgbClr val="002060"/>
                </a:solidFill>
                <a:latin typeface="Arial" pitchFamily="34" charset="0"/>
                <a:cs typeface="Arial" pitchFamily="34" charset="0"/>
              </a:rPr>
              <a:t> &amp; </a:t>
            </a:r>
            <a:r>
              <a:rPr lang="en-US" sz="2400" b="1" dirty="0" err="1">
                <a:solidFill>
                  <a:srgbClr val="002060"/>
                </a:solidFill>
                <a:latin typeface="Arial" pitchFamily="34" charset="0"/>
                <a:cs typeface="Arial" pitchFamily="34" charset="0"/>
              </a:rPr>
              <a:t>Cytopharynx</a:t>
            </a:r>
            <a:endParaRPr lang="en-US" sz="2400" b="1" dirty="0">
              <a:solidFill>
                <a:srgbClr val="002060"/>
              </a:solidFill>
              <a:latin typeface="Arial" pitchFamily="34" charset="0"/>
              <a:cs typeface="Arial" pitchFamily="34" charset="0"/>
            </a:endParaRPr>
          </a:p>
        </p:txBody>
      </p:sp>
      <p:sp>
        <p:nvSpPr>
          <p:cNvPr id="30" name="TextBox 29"/>
          <p:cNvSpPr txBox="1"/>
          <p:nvPr/>
        </p:nvSpPr>
        <p:spPr>
          <a:xfrm>
            <a:off x="0" y="701009"/>
            <a:ext cx="3143272" cy="707886"/>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eaLnBrk="1" fontAlgn="auto" hangingPunct="1">
              <a:spcBef>
                <a:spcPts val="0"/>
              </a:spcBef>
              <a:spcAft>
                <a:spcPts val="0"/>
              </a:spcAft>
              <a:defRPr/>
            </a:pPr>
            <a:r>
              <a:rPr lang="en-US" sz="2400" b="1" dirty="0">
                <a:solidFill>
                  <a:srgbClr val="C00000"/>
                </a:solidFill>
                <a:latin typeface="Arial" pitchFamily="34" charset="0"/>
                <a:cs typeface="Arial" pitchFamily="34" charset="0"/>
              </a:rPr>
              <a:t>1-Trophozoite </a:t>
            </a:r>
            <a:r>
              <a:rPr lang="en-US" sz="2400" b="1" dirty="0" smtClean="0">
                <a:solidFill>
                  <a:srgbClr val="C00000"/>
                </a:solidFill>
                <a:latin typeface="Arial" pitchFamily="34" charset="0"/>
                <a:cs typeface="Arial" pitchFamily="34" charset="0"/>
              </a:rPr>
              <a:t>stage </a:t>
            </a:r>
            <a:r>
              <a:rPr lang="en-US" sz="1600" b="1" dirty="0" smtClean="0">
                <a:solidFill>
                  <a:schemeClr val="tx1"/>
                </a:solidFill>
                <a:latin typeface="Arial" pitchFamily="34" charset="0"/>
                <a:cs typeface="Arial" pitchFamily="34" charset="0"/>
              </a:rPr>
              <a:t>(D.S) </a:t>
            </a:r>
            <a:endParaRPr lang="ar-EG" sz="1600" dirty="0">
              <a:solidFill>
                <a:schemeClr val="tx1"/>
              </a:solidFill>
              <a:latin typeface="Arial" pitchFamily="34" charset="0"/>
              <a:cs typeface="Arial" pitchFamily="34" charset="0"/>
            </a:endParaRPr>
          </a:p>
        </p:txBody>
      </p:sp>
      <p:sp>
        <p:nvSpPr>
          <p:cNvPr id="2" name="Rectangle 1"/>
          <p:cNvSpPr/>
          <p:nvPr/>
        </p:nvSpPr>
        <p:spPr>
          <a:xfrm>
            <a:off x="6372200" y="142853"/>
            <a:ext cx="2771800" cy="52322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b="1" dirty="0" smtClean="0">
              <a:solidFill>
                <a:schemeClr val="tx1"/>
              </a:solidFill>
            </a:endParaRPr>
          </a:p>
          <a:p>
            <a:pPr algn="l"/>
            <a:r>
              <a:rPr lang="en-US" sz="1600" b="1" dirty="0" smtClean="0">
                <a:solidFill>
                  <a:schemeClr val="tx1"/>
                </a:solidFill>
              </a:rPr>
              <a:t>I.S </a:t>
            </a:r>
            <a:r>
              <a:rPr lang="en-US" sz="1600" b="1" dirty="0">
                <a:solidFill>
                  <a:schemeClr val="tx1"/>
                </a:solidFill>
              </a:rPr>
              <a:t>of Balantidium coli </a:t>
            </a:r>
            <a:r>
              <a:rPr lang="en-US" sz="1600" b="1" dirty="0" smtClean="0">
                <a:solidFill>
                  <a:schemeClr val="tx1"/>
                </a:solidFill>
              </a:rPr>
              <a:t>and Giardia </a:t>
            </a:r>
            <a:r>
              <a:rPr lang="en-US" sz="1600" b="1" dirty="0" err="1" smtClean="0">
                <a:solidFill>
                  <a:schemeClr val="tx1"/>
                </a:solidFill>
              </a:rPr>
              <a:t>lamblia</a:t>
            </a:r>
            <a:r>
              <a:rPr lang="en-US" sz="1600" b="1" dirty="0" smtClean="0">
                <a:solidFill>
                  <a:schemeClr val="tx1"/>
                </a:solidFill>
              </a:rPr>
              <a:t> is the cyst </a:t>
            </a:r>
            <a:endParaRPr lang="en-US" sz="1600" b="1" dirty="0">
              <a:solidFill>
                <a:schemeClr val="tx1"/>
              </a:solidFill>
            </a:endParaRPr>
          </a:p>
          <a:p>
            <a:pPr algn="ctr"/>
            <a:r>
              <a:rPr lang="en-US" dirty="0" smtClean="0">
                <a:solidFill>
                  <a:schemeClr val="tx1"/>
                </a:solidFill>
              </a:rPr>
              <a:t>  </a:t>
            </a:r>
            <a:endParaRPr lang="en-US" dirty="0">
              <a:solidFill>
                <a:schemeClr val="tx1"/>
              </a:solidFill>
            </a:endParaRPr>
          </a:p>
        </p:txBody>
      </p:sp>
      <p:sp>
        <p:nvSpPr>
          <p:cNvPr id="3" name="Rectangle 2"/>
          <p:cNvSpPr/>
          <p:nvPr/>
        </p:nvSpPr>
        <p:spPr>
          <a:xfrm>
            <a:off x="0" y="5384459"/>
            <a:ext cx="4714845" cy="135690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JO" sz="1600" b="1" dirty="0" smtClean="0">
                <a:solidFill>
                  <a:schemeClr val="tx1"/>
                </a:solidFill>
              </a:rPr>
              <a:t>**التفاصيل مش كثير مهمة لكن مهم نعرف انه :</a:t>
            </a:r>
          </a:p>
          <a:p>
            <a:pPr algn="l"/>
            <a:r>
              <a:rPr lang="en-US" sz="1600" b="1" dirty="0">
                <a:solidFill>
                  <a:schemeClr val="tx1"/>
                </a:solidFill>
              </a:rPr>
              <a:t>Balantidium </a:t>
            </a:r>
            <a:r>
              <a:rPr lang="en-US" sz="1600" b="1" dirty="0" smtClean="0">
                <a:solidFill>
                  <a:schemeClr val="tx1"/>
                </a:solidFill>
              </a:rPr>
              <a:t>coli use cilia in its movement, cilia + proteolytic enzymes help in penetration the wall of L.I causing formation of flask-like lesions  </a:t>
            </a:r>
            <a:endParaRPr lang="en-US" sz="1600" b="1" dirty="0">
              <a:solidFill>
                <a:schemeClr val="tx1"/>
              </a:solidFill>
            </a:endParaRPr>
          </a:p>
        </p:txBody>
      </p:sp>
    </p:spTree>
    <p:extLst>
      <p:ext uri="{BB962C8B-B14F-4D97-AF65-F5344CB8AC3E}">
        <p14:creationId xmlns:p14="http://schemas.microsoft.com/office/powerpoint/2010/main" val="2268452115"/>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Cestode\pict arthrop 3\b coli cys.jpg"/>
          <p:cNvPicPr/>
          <p:nvPr/>
        </p:nvPicPr>
        <p:blipFill>
          <a:blip r:embed="rId2" cstate="print">
            <a:lum bright="10000" contrast="10000"/>
          </a:blip>
          <a:srcRect/>
          <a:stretch>
            <a:fillRect/>
          </a:stretch>
        </p:blipFill>
        <p:spPr bwMode="auto">
          <a:xfrm>
            <a:off x="4929190" y="1357298"/>
            <a:ext cx="3714776" cy="2428892"/>
          </a:xfrm>
          <a:prstGeom prst="rect">
            <a:avLst/>
          </a:prstGeom>
          <a:noFill/>
          <a:ln w="9525">
            <a:solidFill>
              <a:srgbClr val="00B0F0"/>
            </a:solidFill>
            <a:miter lim="800000"/>
            <a:headEnd/>
            <a:tailEnd/>
          </a:ln>
        </p:spPr>
      </p:pic>
      <p:pic>
        <p:nvPicPr>
          <p:cNvPr id="7" name="Picture 2" descr="C:\Users\Matrix\Downloads\balantidium coli cyst.jpg"/>
          <p:cNvPicPr>
            <a:picLocks noChangeAspect="1" noChangeArrowheads="1"/>
          </p:cNvPicPr>
          <p:nvPr/>
        </p:nvPicPr>
        <p:blipFill>
          <a:blip r:embed="rId3" cstate="print"/>
          <a:srcRect/>
          <a:stretch>
            <a:fillRect/>
          </a:stretch>
        </p:blipFill>
        <p:spPr bwMode="auto">
          <a:xfrm>
            <a:off x="5000628" y="4071942"/>
            <a:ext cx="3857652" cy="2357430"/>
          </a:xfrm>
          <a:prstGeom prst="rect">
            <a:avLst/>
          </a:prstGeom>
          <a:noFill/>
        </p:spPr>
      </p:pic>
      <p:sp>
        <p:nvSpPr>
          <p:cNvPr id="8" name="TextBox 7"/>
          <p:cNvSpPr txBox="1"/>
          <p:nvPr/>
        </p:nvSpPr>
        <p:spPr>
          <a:xfrm>
            <a:off x="2786050" y="214290"/>
            <a:ext cx="321471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lvl="0" algn="ctr" rtl="0"/>
            <a:r>
              <a:rPr lang="en-US" sz="2800" b="1" i="1" dirty="0">
                <a:solidFill>
                  <a:srgbClr val="C00000"/>
                </a:solidFill>
                <a:latin typeface="Arial" pitchFamily="34" charset="0"/>
                <a:cs typeface="Arial" pitchFamily="34" charset="0"/>
              </a:rPr>
              <a:t>Balantidium coli cyst</a:t>
            </a:r>
            <a:endParaRPr lang="en-US" sz="2800" b="1" i="1" dirty="0">
              <a:solidFill>
                <a:srgbClr val="C00000"/>
              </a:solidFill>
            </a:endParaRPr>
          </a:p>
        </p:txBody>
      </p:sp>
      <p:sp>
        <p:nvSpPr>
          <p:cNvPr id="9" name="TextBox 8"/>
          <p:cNvSpPr txBox="1"/>
          <p:nvPr/>
        </p:nvSpPr>
        <p:spPr>
          <a:xfrm>
            <a:off x="357158" y="1357298"/>
            <a:ext cx="235745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Cyst (D.S&amp;I.S)</a:t>
            </a:r>
            <a:endParaRPr lang="ar-EG" sz="2400" dirty="0">
              <a:solidFill>
                <a:srgbClr val="C00000"/>
              </a:solidFill>
              <a:latin typeface="Arial" pitchFamily="34" charset="0"/>
              <a:cs typeface="Arial" pitchFamily="34" charset="0"/>
            </a:endParaRPr>
          </a:p>
        </p:txBody>
      </p:sp>
      <p:sp>
        <p:nvSpPr>
          <p:cNvPr id="10" name="TextBox 9"/>
          <p:cNvSpPr txBox="1"/>
          <p:nvPr/>
        </p:nvSpPr>
        <p:spPr>
          <a:xfrm>
            <a:off x="357158" y="2852936"/>
            <a:ext cx="4214842" cy="334784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lnSpc>
                <a:spcPct val="150000"/>
              </a:lnSpc>
              <a:buClr>
                <a:srgbClr val="C00000"/>
              </a:buClr>
              <a:buFont typeface="Arial" pitchFamily="34" charset="0"/>
              <a:buChar char="•"/>
            </a:pPr>
            <a:r>
              <a:rPr lang="en-US" sz="2400" b="1" dirty="0">
                <a:solidFill>
                  <a:srgbClr val="002060"/>
                </a:solidFill>
                <a:latin typeface="Arial" pitchFamily="34" charset="0"/>
                <a:cs typeface="Arial" pitchFamily="34" charset="0"/>
              </a:rPr>
              <a:t>Rounded with thick double cyst wall.</a:t>
            </a:r>
          </a:p>
          <a:p>
            <a:pPr algn="just" rtl="0">
              <a:lnSpc>
                <a:spcPct val="150000"/>
              </a:lnSpc>
              <a:buClr>
                <a:srgbClr val="C00000"/>
              </a:buClr>
              <a:buFont typeface="Arial" pitchFamily="34" charset="0"/>
              <a:buChar char="•"/>
            </a:pPr>
            <a:r>
              <a:rPr lang="en-US" sz="2400" b="1" dirty="0">
                <a:solidFill>
                  <a:srgbClr val="002060"/>
                </a:solidFill>
                <a:latin typeface="Arial" pitchFamily="34" charset="0"/>
                <a:cs typeface="Arial" pitchFamily="34" charset="0"/>
              </a:rPr>
              <a:t>Contains a single parasite, food vacuoles, macronucleus and micronucleus</a:t>
            </a:r>
            <a:endParaRPr lang="ar-EG" sz="2400" b="1" dirty="0">
              <a:solidFill>
                <a:srgbClr val="002060"/>
              </a:solidFill>
              <a:latin typeface="Arial" pitchFamily="34" charset="0"/>
              <a:cs typeface="Arial" pitchFamily="34" charset="0"/>
            </a:endParaRPr>
          </a:p>
        </p:txBody>
      </p:sp>
      <p:sp>
        <p:nvSpPr>
          <p:cNvPr id="2" name="Rectangle 1"/>
          <p:cNvSpPr/>
          <p:nvPr/>
        </p:nvSpPr>
        <p:spPr>
          <a:xfrm>
            <a:off x="357158" y="1902388"/>
            <a:ext cx="4214842"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When the liquid/ semiliquid stool become solid, </a:t>
            </a:r>
            <a:r>
              <a:rPr lang="en-US" dirty="0">
                <a:solidFill>
                  <a:schemeClr val="tx1"/>
                </a:solidFill>
              </a:rPr>
              <a:t>the </a:t>
            </a:r>
            <a:r>
              <a:rPr lang="en-US" dirty="0" smtClean="0">
                <a:solidFill>
                  <a:schemeClr val="tx1"/>
                </a:solidFill>
              </a:rPr>
              <a:t>Trophozoite converted to cyst to resist the external environment</a:t>
            </a:r>
            <a:endParaRPr lang="en-US" dirty="0">
              <a:solidFill>
                <a:schemeClr val="tx1"/>
              </a:solidFill>
            </a:endParaRPr>
          </a:p>
        </p:txBody>
      </p:sp>
      <p:sp>
        <p:nvSpPr>
          <p:cNvPr id="3" name="TextBox 2"/>
          <p:cNvSpPr txBox="1"/>
          <p:nvPr/>
        </p:nvSpPr>
        <p:spPr>
          <a:xfrm>
            <a:off x="5407735" y="6431515"/>
            <a:ext cx="3477235" cy="369332"/>
          </a:xfrm>
          <a:prstGeom prst="rect">
            <a:avLst/>
          </a:prstGeom>
          <a:noFill/>
        </p:spPr>
        <p:txBody>
          <a:bodyPr wrap="none" rtlCol="0">
            <a:spAutoFit/>
          </a:bodyPr>
          <a:lstStyle/>
          <a:p>
            <a:r>
              <a:rPr lang="ar-JO" dirty="0" smtClean="0"/>
              <a:t>**بدون تفاصيل, بس الصورة و شو بتمثل </a:t>
            </a:r>
            <a:r>
              <a:rPr lang="ar-JO" dirty="0" smtClean="0">
                <a:sym typeface="Wingdings" panose="05000000000000000000" pitchFamily="2" charset="2"/>
              </a:rPr>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0364" y="214290"/>
            <a:ext cx="285752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i="1" dirty="0">
                <a:solidFill>
                  <a:srgbClr val="C00000"/>
                </a:solidFill>
                <a:latin typeface="Arial" pitchFamily="34" charset="0"/>
                <a:cs typeface="Arial" pitchFamily="34" charset="0"/>
              </a:rPr>
              <a:t>Giardia </a:t>
            </a:r>
            <a:r>
              <a:rPr lang="en-US" sz="2800" b="1" i="1" dirty="0" err="1">
                <a:solidFill>
                  <a:srgbClr val="C00000"/>
                </a:solidFill>
                <a:latin typeface="Arial" pitchFamily="34" charset="0"/>
                <a:cs typeface="Arial" pitchFamily="34" charset="0"/>
              </a:rPr>
              <a:t>lamblia</a:t>
            </a:r>
            <a:endParaRPr lang="ar-EG" sz="2800" b="1" i="1" dirty="0">
              <a:solidFill>
                <a:srgbClr val="C00000"/>
              </a:solidFill>
              <a:latin typeface="Arial" pitchFamily="34" charset="0"/>
              <a:cs typeface="Arial" pitchFamily="34" charset="0"/>
            </a:endParaRPr>
          </a:p>
        </p:txBody>
      </p:sp>
      <p:sp>
        <p:nvSpPr>
          <p:cNvPr id="5" name="TextBox 4"/>
          <p:cNvSpPr txBox="1"/>
          <p:nvPr/>
        </p:nvSpPr>
        <p:spPr>
          <a:xfrm>
            <a:off x="323528" y="1055027"/>
            <a:ext cx="314327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1-Trophozoite stage</a:t>
            </a:r>
            <a:endParaRPr lang="ar-EG" sz="2400" dirty="0">
              <a:solidFill>
                <a:srgbClr val="C00000"/>
              </a:solidFill>
              <a:latin typeface="Arial" pitchFamily="34" charset="0"/>
              <a:cs typeface="Arial" pitchFamily="34" charset="0"/>
            </a:endParaRPr>
          </a:p>
        </p:txBody>
      </p:sp>
      <p:pic>
        <p:nvPicPr>
          <p:cNvPr id="7" name="Picture 6" descr="D:\صور الكتاب\pict final\الغلاف\images11.jpg"/>
          <p:cNvPicPr/>
          <p:nvPr/>
        </p:nvPicPr>
        <p:blipFill>
          <a:blip r:embed="rId2" cstate="print"/>
          <a:srcRect/>
          <a:stretch>
            <a:fillRect/>
          </a:stretch>
        </p:blipFill>
        <p:spPr bwMode="auto">
          <a:xfrm>
            <a:off x="4572000" y="4357694"/>
            <a:ext cx="4286280" cy="2214554"/>
          </a:xfrm>
          <a:prstGeom prst="rect">
            <a:avLst/>
          </a:prstGeom>
          <a:noFill/>
          <a:ln w="9525">
            <a:solidFill>
              <a:srgbClr val="002060"/>
            </a:solidFill>
            <a:miter lim="800000"/>
            <a:headEnd/>
            <a:tailEnd/>
          </a:ln>
        </p:spPr>
      </p:pic>
      <p:pic>
        <p:nvPicPr>
          <p:cNvPr id="9" name="Picture 8" descr="F:\Cestode\pict arthrop 3\giardia trop.jpg"/>
          <p:cNvPicPr/>
          <p:nvPr/>
        </p:nvPicPr>
        <p:blipFill>
          <a:blip r:embed="rId3" cstate="print">
            <a:grayscl/>
            <a:lum contrast="40000"/>
          </a:blip>
          <a:srcRect/>
          <a:stretch>
            <a:fillRect/>
          </a:stretch>
        </p:blipFill>
        <p:spPr bwMode="auto">
          <a:xfrm>
            <a:off x="4572000" y="1285860"/>
            <a:ext cx="4214842" cy="2870799"/>
          </a:xfrm>
          <a:prstGeom prst="rect">
            <a:avLst/>
          </a:prstGeom>
          <a:noFill/>
          <a:ln w="9525">
            <a:solidFill>
              <a:schemeClr val="tx1"/>
            </a:solidFill>
            <a:miter lim="800000"/>
            <a:headEnd/>
            <a:tailEnd/>
          </a:ln>
        </p:spPr>
      </p:pic>
      <p:sp>
        <p:nvSpPr>
          <p:cNvPr id="13" name="TextBox 12"/>
          <p:cNvSpPr txBox="1"/>
          <p:nvPr/>
        </p:nvSpPr>
        <p:spPr>
          <a:xfrm>
            <a:off x="323528" y="1853317"/>
            <a:ext cx="4071966"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rtl="0">
              <a:buClr>
                <a:srgbClr val="C00000"/>
              </a:buClr>
              <a:buFont typeface="Wingdings" pitchFamily="2" charset="2"/>
              <a:buChar char="v"/>
            </a:pPr>
            <a:r>
              <a:rPr lang="en-US" sz="2400" b="1" dirty="0"/>
              <a:t>Shape: pear in shape with convex dorsal surface &amp; flat ventral surface</a:t>
            </a:r>
          </a:p>
          <a:p>
            <a:pPr algn="l" rtl="0">
              <a:buClr>
                <a:srgbClr val="C00000"/>
              </a:buClr>
              <a:buFont typeface="Wingdings" pitchFamily="2" charset="2"/>
              <a:buChar char="v"/>
            </a:pPr>
            <a:r>
              <a:rPr lang="en-US" sz="2400" b="1" dirty="0"/>
              <a:t>2 sucking discs for attachment.</a:t>
            </a:r>
          </a:p>
          <a:p>
            <a:pPr algn="l" rtl="0">
              <a:buClr>
                <a:srgbClr val="C00000"/>
              </a:buClr>
              <a:buFont typeface="Wingdings" pitchFamily="2" charset="2"/>
              <a:buChar char="v"/>
            </a:pPr>
            <a:r>
              <a:rPr lang="en-US" sz="2400" b="1" dirty="0"/>
              <a:t>2 oval nuclei with central </a:t>
            </a:r>
            <a:r>
              <a:rPr lang="en-US" sz="2400" b="1" dirty="0" err="1"/>
              <a:t>karyosomes</a:t>
            </a:r>
            <a:r>
              <a:rPr lang="en-US" sz="2400" b="1" dirty="0"/>
              <a:t> </a:t>
            </a:r>
            <a:r>
              <a:rPr lang="en-US" sz="2400" b="1" dirty="0" err="1"/>
              <a:t>anteriorly</a:t>
            </a:r>
            <a:r>
              <a:rPr lang="en-US" sz="2400" b="1" dirty="0"/>
              <a:t>.</a:t>
            </a:r>
          </a:p>
          <a:p>
            <a:pPr algn="l" rtl="0">
              <a:buClr>
                <a:srgbClr val="C00000"/>
              </a:buClr>
              <a:buFont typeface="Wingdings" pitchFamily="2" charset="2"/>
              <a:buChar char="v"/>
            </a:pPr>
            <a:r>
              <a:rPr lang="en-US" sz="2400" b="1" dirty="0"/>
              <a:t>Four pairs of flagella.</a:t>
            </a:r>
          </a:p>
          <a:p>
            <a:pPr algn="l" rtl="0">
              <a:buClr>
                <a:srgbClr val="C00000"/>
              </a:buClr>
              <a:buFont typeface="Wingdings" pitchFamily="2" charset="2"/>
              <a:buChar char="v"/>
            </a:pPr>
            <a:r>
              <a:rPr lang="en-US" sz="2400" b="1" dirty="0" err="1"/>
              <a:t>Axostyle</a:t>
            </a:r>
            <a:r>
              <a:rPr lang="en-US" sz="2400" b="1" dirty="0"/>
              <a:t>: 2 central roes in the middle</a:t>
            </a:r>
          </a:p>
          <a:p>
            <a:pPr algn="l" rtl="0">
              <a:buClr>
                <a:srgbClr val="C00000"/>
              </a:buClr>
              <a:buFont typeface="Wingdings" pitchFamily="2" charset="2"/>
              <a:buChar char="v"/>
            </a:pPr>
            <a:r>
              <a:rPr lang="en-US" sz="2400" b="1" dirty="0" err="1"/>
              <a:t>Parabasal</a:t>
            </a:r>
            <a:r>
              <a:rPr lang="en-US" sz="2400" b="1" dirty="0"/>
              <a:t> body: 2 rods across the </a:t>
            </a:r>
            <a:r>
              <a:rPr lang="en-US" sz="2400" b="1" dirty="0" err="1"/>
              <a:t>axostyle</a:t>
            </a:r>
            <a:r>
              <a:rPr lang="en-US" sz="2400" b="1" dirty="0"/>
              <a:t>.</a:t>
            </a: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82" y="1357298"/>
            <a:ext cx="20002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b="1" dirty="0">
                <a:solidFill>
                  <a:srgbClr val="C00000"/>
                </a:solidFill>
                <a:latin typeface="Arial" pitchFamily="34" charset="0"/>
                <a:cs typeface="Arial" pitchFamily="34" charset="0"/>
              </a:rPr>
              <a:t>2- Cyst (I.S)</a:t>
            </a:r>
            <a:endParaRPr lang="ar-EG" sz="2400" dirty="0">
              <a:solidFill>
                <a:srgbClr val="C00000"/>
              </a:solidFill>
              <a:latin typeface="Arial" pitchFamily="34" charset="0"/>
              <a:cs typeface="Arial" pitchFamily="34" charset="0"/>
            </a:endParaRPr>
          </a:p>
        </p:txBody>
      </p:sp>
      <p:pic>
        <p:nvPicPr>
          <p:cNvPr id="7" name="Picture 6" descr="F:\Cestode\pict arthrop 3\crypto cyst.jpg"/>
          <p:cNvPicPr/>
          <p:nvPr/>
        </p:nvPicPr>
        <p:blipFill>
          <a:blip r:embed="rId2" cstate="print">
            <a:lum/>
          </a:blip>
          <a:srcRect/>
          <a:stretch>
            <a:fillRect/>
          </a:stretch>
        </p:blipFill>
        <p:spPr bwMode="auto">
          <a:xfrm>
            <a:off x="4857752" y="1000108"/>
            <a:ext cx="3980994" cy="2857520"/>
          </a:xfrm>
          <a:prstGeom prst="rect">
            <a:avLst/>
          </a:prstGeom>
          <a:noFill/>
          <a:ln w="9525">
            <a:solidFill>
              <a:schemeClr val="tx1"/>
            </a:solidFill>
            <a:miter lim="800000"/>
            <a:headEnd/>
            <a:tailEnd/>
          </a:ln>
        </p:spPr>
      </p:pic>
      <p:pic>
        <p:nvPicPr>
          <p:cNvPr id="8" name="Picture 7"/>
          <p:cNvPicPr/>
          <p:nvPr/>
        </p:nvPicPr>
        <p:blipFill>
          <a:blip r:embed="rId3" cstate="print"/>
          <a:srcRect l="14393" t="16363" r="17896" b="17193"/>
          <a:stretch>
            <a:fillRect/>
          </a:stretch>
        </p:blipFill>
        <p:spPr bwMode="auto">
          <a:xfrm>
            <a:off x="4857752" y="4071942"/>
            <a:ext cx="4071966" cy="2286016"/>
          </a:xfrm>
          <a:prstGeom prst="rect">
            <a:avLst/>
          </a:prstGeom>
          <a:noFill/>
          <a:ln w="9525">
            <a:solidFill>
              <a:srgbClr val="002060"/>
            </a:solidFill>
            <a:miter lim="800000"/>
            <a:headEnd/>
            <a:tailEnd/>
          </a:ln>
        </p:spPr>
      </p:pic>
      <p:sp>
        <p:nvSpPr>
          <p:cNvPr id="9" name="TextBox 8"/>
          <p:cNvSpPr txBox="1"/>
          <p:nvPr/>
        </p:nvSpPr>
        <p:spPr>
          <a:xfrm>
            <a:off x="2428860" y="214290"/>
            <a:ext cx="407196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i="1" dirty="0" err="1">
                <a:solidFill>
                  <a:srgbClr val="C00000"/>
                </a:solidFill>
                <a:latin typeface="Arial" pitchFamily="34" charset="0"/>
                <a:cs typeface="Arial" pitchFamily="34" charset="0"/>
              </a:rPr>
              <a:t>Giardia</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lamblia</a:t>
            </a:r>
            <a:r>
              <a:rPr lang="en-US" sz="2800" b="1" i="1" dirty="0">
                <a:solidFill>
                  <a:srgbClr val="C00000"/>
                </a:solidFill>
                <a:latin typeface="Arial" pitchFamily="34" charset="0"/>
                <a:cs typeface="Arial" pitchFamily="34" charset="0"/>
              </a:rPr>
              <a:t> cyst</a:t>
            </a:r>
            <a:endParaRPr lang="ar-EG" sz="2800" b="1" i="1" dirty="0">
              <a:solidFill>
                <a:srgbClr val="C00000"/>
              </a:solidFill>
              <a:latin typeface="Arial" pitchFamily="34" charset="0"/>
              <a:cs typeface="Arial" pitchFamily="34" charset="0"/>
            </a:endParaRPr>
          </a:p>
        </p:txBody>
      </p:sp>
      <p:sp>
        <p:nvSpPr>
          <p:cNvPr id="10" name="TextBox 9"/>
          <p:cNvSpPr txBox="1"/>
          <p:nvPr/>
        </p:nvSpPr>
        <p:spPr>
          <a:xfrm>
            <a:off x="357158" y="2071678"/>
            <a:ext cx="4214842"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rtl="0">
              <a:lnSpc>
                <a:spcPct val="150000"/>
              </a:lnSpc>
              <a:buClr>
                <a:srgbClr val="C00000"/>
              </a:buClr>
              <a:buFont typeface="Wingdings" pitchFamily="2" charset="2"/>
              <a:buChar char="v"/>
            </a:pPr>
            <a:r>
              <a:rPr lang="en-US" sz="2400" b="1" dirty="0"/>
              <a:t>Size: 12x 7 mm</a:t>
            </a:r>
          </a:p>
          <a:p>
            <a:pPr algn="l" rtl="0">
              <a:lnSpc>
                <a:spcPct val="150000"/>
              </a:lnSpc>
              <a:buClr>
                <a:srgbClr val="C00000"/>
              </a:buClr>
              <a:buFont typeface="Wingdings" pitchFamily="2" charset="2"/>
              <a:buChar char="v"/>
            </a:pPr>
            <a:r>
              <a:rPr lang="en-US" sz="2400" b="1" dirty="0"/>
              <a:t>Shape: oval with thick cyst wall</a:t>
            </a:r>
          </a:p>
          <a:p>
            <a:pPr algn="l" rtl="0">
              <a:lnSpc>
                <a:spcPct val="150000"/>
              </a:lnSpc>
              <a:buClr>
                <a:srgbClr val="C00000"/>
              </a:buClr>
              <a:buFont typeface="Wingdings" pitchFamily="2" charset="2"/>
              <a:buChar char="v"/>
            </a:pPr>
            <a:r>
              <a:rPr lang="en-US" sz="2400" b="1" dirty="0"/>
              <a:t>Contents: </a:t>
            </a:r>
          </a:p>
          <a:p>
            <a:pPr algn="l" rtl="0">
              <a:lnSpc>
                <a:spcPct val="150000"/>
              </a:lnSpc>
            </a:pPr>
            <a:r>
              <a:rPr lang="en-US" sz="2400" b="1" dirty="0"/>
              <a:t>-4 nuclei at one pole</a:t>
            </a:r>
          </a:p>
          <a:p>
            <a:pPr algn="l" rtl="0">
              <a:lnSpc>
                <a:spcPct val="150000"/>
              </a:lnSpc>
            </a:pPr>
            <a:r>
              <a:rPr lang="en-US" sz="2400" b="1" dirty="0"/>
              <a:t>-Fine granular cytoplasm with remnants of flagella, </a:t>
            </a:r>
            <a:r>
              <a:rPr lang="en-US" sz="2400" b="1" dirty="0" err="1"/>
              <a:t>axostyle</a:t>
            </a:r>
            <a:r>
              <a:rPr lang="en-US" sz="2400" b="1" dirty="0"/>
              <a:t> &amp; parabasal bodies</a:t>
            </a:r>
          </a:p>
        </p:txBody>
      </p:sp>
      <p:sp>
        <p:nvSpPr>
          <p:cNvPr id="2" name="Rectangle 1"/>
          <p:cNvSpPr/>
          <p:nvPr/>
        </p:nvSpPr>
        <p:spPr>
          <a:xfrm>
            <a:off x="2339752" y="737510"/>
            <a:ext cx="2016224" cy="133416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double </a:t>
            </a:r>
            <a:r>
              <a:rPr lang="en-US" sz="1600" b="1" dirty="0">
                <a:solidFill>
                  <a:schemeClr val="tx1"/>
                </a:solidFill>
              </a:rPr>
              <a:t>cyst wall</a:t>
            </a:r>
            <a:r>
              <a:rPr lang="en-US" sz="1600" b="1" dirty="0" smtClean="0">
                <a:solidFill>
                  <a:schemeClr val="tx1"/>
                </a:solidFill>
              </a:rPr>
              <a:t>. Trophozoite converted to cyst Under unfavorable conditions </a:t>
            </a:r>
            <a:endParaRPr lang="en-US" sz="1600" b="1" dirty="0">
              <a:solidFill>
                <a:schemeClr val="tx1"/>
              </a:solidFill>
            </a:endParaRPr>
          </a:p>
        </p:txBody>
      </p:sp>
      <p:sp>
        <p:nvSpPr>
          <p:cNvPr id="5" name="Rectangle 4"/>
          <p:cNvSpPr/>
          <p:nvPr/>
        </p:nvSpPr>
        <p:spPr>
          <a:xfrm>
            <a:off x="3419872" y="6572272"/>
            <a:ext cx="5724128" cy="2857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Remnants of flagella present due to the formation of cyst </a:t>
            </a:r>
            <a:endParaRPr lang="en-US" sz="16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5938" y="357188"/>
            <a:ext cx="5500687" cy="954087"/>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rtl="0" fontAlgn="auto">
              <a:spcBef>
                <a:spcPts val="0"/>
              </a:spcBef>
              <a:spcAft>
                <a:spcPts val="0"/>
              </a:spcAft>
              <a:defRPr/>
            </a:pPr>
            <a:r>
              <a:rPr lang="en-US" altLang="ar-SA" sz="2800" b="1" i="1" dirty="0">
                <a:solidFill>
                  <a:srgbClr val="C00000"/>
                </a:solidFill>
                <a:latin typeface="Arial" pitchFamily="34" charset="0"/>
                <a:cs typeface="Arial" pitchFamily="34" charset="0"/>
              </a:rPr>
              <a:t>Cryptosporidium </a:t>
            </a:r>
            <a:r>
              <a:rPr lang="en-US" altLang="ar-SA" sz="2800" b="1" i="1" dirty="0" err="1">
                <a:solidFill>
                  <a:srgbClr val="C00000"/>
                </a:solidFill>
                <a:latin typeface="Arial" pitchFamily="34" charset="0"/>
                <a:cs typeface="Arial" pitchFamily="34" charset="0"/>
              </a:rPr>
              <a:t>parvum</a:t>
            </a:r>
            <a:endParaRPr lang="en-US" altLang="ar-SA" sz="2800" b="1" i="1" dirty="0">
              <a:solidFill>
                <a:srgbClr val="C00000"/>
              </a:solidFill>
              <a:latin typeface="Arial" pitchFamily="34" charset="0"/>
              <a:cs typeface="Arial" pitchFamily="34" charset="0"/>
            </a:endParaRPr>
          </a:p>
          <a:p>
            <a:pPr algn="ctr" rtl="0" fontAlgn="auto">
              <a:spcBef>
                <a:spcPts val="0"/>
              </a:spcBef>
              <a:spcAft>
                <a:spcPts val="0"/>
              </a:spcAft>
              <a:defRPr/>
            </a:pPr>
            <a:r>
              <a:rPr lang="en-US" altLang="ar-SA" sz="2800" b="1" i="1" dirty="0" err="1">
                <a:solidFill>
                  <a:srgbClr val="C00000"/>
                </a:solidFill>
                <a:latin typeface="Arial" pitchFamily="34" charset="0"/>
                <a:cs typeface="Arial" pitchFamily="34" charset="0"/>
              </a:rPr>
              <a:t>oocyst</a:t>
            </a:r>
            <a:endParaRPr lang="ar-EG" dirty="0"/>
          </a:p>
        </p:txBody>
      </p:sp>
      <p:sp>
        <p:nvSpPr>
          <p:cNvPr id="7" name="TextBox 6"/>
          <p:cNvSpPr txBox="1"/>
          <p:nvPr/>
        </p:nvSpPr>
        <p:spPr>
          <a:xfrm>
            <a:off x="428596" y="2000240"/>
            <a:ext cx="3500462" cy="4431983"/>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l" rtl="0" fontAlgn="auto">
              <a:lnSpc>
                <a:spcPct val="200000"/>
              </a:lnSpc>
              <a:spcBef>
                <a:spcPct val="50000"/>
              </a:spcBef>
              <a:spcAft>
                <a:spcPts val="0"/>
              </a:spcAft>
              <a:buFont typeface="Arial" pitchFamily="34" charset="0"/>
              <a:buChar char="•"/>
              <a:defRPr/>
            </a:pPr>
            <a:r>
              <a:rPr lang="en-US" altLang="ar-SA" sz="2400" b="1" dirty="0">
                <a:solidFill>
                  <a:srgbClr val="002060"/>
                </a:solidFill>
                <a:latin typeface="Arial" pitchFamily="34" charset="0"/>
                <a:cs typeface="Arial" pitchFamily="34" charset="0"/>
              </a:rPr>
              <a:t>5 um.</a:t>
            </a:r>
          </a:p>
          <a:p>
            <a:pPr algn="l" rtl="0" fontAlgn="auto">
              <a:lnSpc>
                <a:spcPct val="200000"/>
              </a:lnSpc>
              <a:spcBef>
                <a:spcPct val="50000"/>
              </a:spcBef>
              <a:spcAft>
                <a:spcPts val="0"/>
              </a:spcAft>
              <a:buFont typeface="Arial" pitchFamily="34" charset="0"/>
              <a:buChar char="•"/>
              <a:defRPr/>
            </a:pPr>
            <a:r>
              <a:rPr lang="en-US" altLang="ar-SA" sz="2400" b="1" dirty="0">
                <a:solidFill>
                  <a:srgbClr val="002060"/>
                </a:solidFill>
                <a:latin typeface="Arial" pitchFamily="34" charset="0"/>
                <a:cs typeface="Arial" pitchFamily="34" charset="0"/>
              </a:rPr>
              <a:t>Spherical in shape.</a:t>
            </a:r>
          </a:p>
          <a:p>
            <a:pPr algn="l" rtl="0" fontAlgn="auto">
              <a:lnSpc>
                <a:spcPct val="200000"/>
              </a:lnSpc>
              <a:spcBef>
                <a:spcPct val="50000"/>
              </a:spcBef>
              <a:spcAft>
                <a:spcPts val="0"/>
              </a:spcAft>
              <a:buFont typeface="Arial" pitchFamily="34" charset="0"/>
              <a:buChar char="•"/>
              <a:defRPr/>
            </a:pPr>
            <a:r>
              <a:rPr lang="en-US" altLang="ar-SA" sz="2400" b="1" dirty="0">
                <a:solidFill>
                  <a:srgbClr val="002060"/>
                </a:solidFill>
                <a:latin typeface="Arial" pitchFamily="34" charset="0"/>
                <a:cs typeface="Arial" pitchFamily="34" charset="0"/>
              </a:rPr>
              <a:t>Contents :</a:t>
            </a:r>
            <a:r>
              <a:rPr lang="en-US" altLang="ar-SA" sz="2400" dirty="0">
                <a:solidFill>
                  <a:srgbClr val="002060"/>
                </a:solidFill>
                <a:latin typeface="Arial" pitchFamily="34" charset="0"/>
                <a:cs typeface="Arial" pitchFamily="34" charset="0"/>
              </a:rPr>
              <a:t> </a:t>
            </a:r>
            <a:r>
              <a:rPr lang="en-US" altLang="ar-SA" sz="2400" b="1" dirty="0">
                <a:solidFill>
                  <a:srgbClr val="002060"/>
                </a:solidFill>
                <a:latin typeface="Arial" pitchFamily="34" charset="0"/>
                <a:cs typeface="Arial" pitchFamily="34" charset="0"/>
              </a:rPr>
              <a:t>4 naked </a:t>
            </a:r>
            <a:r>
              <a:rPr lang="en-US" altLang="ar-SA" sz="2400" b="1" dirty="0" err="1">
                <a:solidFill>
                  <a:srgbClr val="002060"/>
                </a:solidFill>
                <a:latin typeface="Arial" pitchFamily="34" charset="0"/>
                <a:cs typeface="Arial" pitchFamily="34" charset="0"/>
              </a:rPr>
              <a:t>sporozoites</a:t>
            </a:r>
            <a:r>
              <a:rPr lang="en-US" sz="2400" dirty="0"/>
              <a:t> </a:t>
            </a:r>
            <a:r>
              <a:rPr lang="en-US" sz="2400" b="1" dirty="0">
                <a:solidFill>
                  <a:srgbClr val="C00000"/>
                </a:solidFill>
                <a:latin typeface="Arial" pitchFamily="34" charset="0"/>
                <a:cs typeface="Arial" pitchFamily="34" charset="0"/>
              </a:rPr>
              <a:t>(fully mature)</a:t>
            </a:r>
            <a:r>
              <a:rPr lang="en-US" altLang="ar-SA" sz="2400" b="1" dirty="0">
                <a:solidFill>
                  <a:schemeClr val="accent1"/>
                </a:solidFill>
                <a:latin typeface="Arial" pitchFamily="34" charset="0"/>
                <a:cs typeface="Arial" pitchFamily="34" charset="0"/>
              </a:rPr>
              <a:t>. </a:t>
            </a:r>
          </a:p>
          <a:p>
            <a:pPr algn="l" fontAlgn="auto">
              <a:spcBef>
                <a:spcPts val="0"/>
              </a:spcBef>
              <a:spcAft>
                <a:spcPts val="0"/>
              </a:spcAft>
              <a:defRPr/>
            </a:pPr>
            <a:endParaRPr lang="ar-EG" dirty="0"/>
          </a:p>
        </p:txBody>
      </p:sp>
      <p:cxnSp>
        <p:nvCxnSpPr>
          <p:cNvPr id="9" name="Straight Arrow Connector 8"/>
          <p:cNvCxnSpPr/>
          <p:nvPr/>
        </p:nvCxnSpPr>
        <p:spPr>
          <a:xfrm>
            <a:off x="6661751" y="2632338"/>
            <a:ext cx="571500" cy="500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50A8866-E56E-403B-8278-31C1187AA301}"/>
              </a:ext>
            </a:extLst>
          </p:cNvPr>
          <p:cNvPicPr>
            <a:picLocks noChangeAspect="1"/>
          </p:cNvPicPr>
          <p:nvPr/>
        </p:nvPicPr>
        <p:blipFill>
          <a:blip r:embed="rId2"/>
          <a:stretch>
            <a:fillRect/>
          </a:stretch>
        </p:blipFill>
        <p:spPr>
          <a:xfrm>
            <a:off x="4826958" y="1311275"/>
            <a:ext cx="3352801" cy="3801200"/>
          </a:xfrm>
          <a:prstGeom prst="rect">
            <a:avLst/>
          </a:prstGeom>
        </p:spPr>
      </p:pic>
      <p:cxnSp>
        <p:nvCxnSpPr>
          <p:cNvPr id="14" name="Straight Arrow Connector 13">
            <a:extLst>
              <a:ext uri="{FF2B5EF4-FFF2-40B4-BE49-F238E27FC236}">
                <a16:creationId xmlns:a16="http://schemas.microsoft.com/office/drawing/2014/main" id="{A2DBC4DD-2762-4FB3-8AF9-9A4669B9011E}"/>
              </a:ext>
            </a:extLst>
          </p:cNvPr>
          <p:cNvCxnSpPr/>
          <p:nvPr/>
        </p:nvCxnSpPr>
        <p:spPr>
          <a:xfrm>
            <a:off x="6148645" y="1698376"/>
            <a:ext cx="571500" cy="500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5A290B-2264-45E9-9F6F-02EEDC52E64E}"/>
              </a:ext>
            </a:extLst>
          </p:cNvPr>
          <p:cNvCxnSpPr/>
          <p:nvPr/>
        </p:nvCxnSpPr>
        <p:spPr>
          <a:xfrm>
            <a:off x="6376001" y="2496050"/>
            <a:ext cx="571500" cy="500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B2ADAFD-6314-49EF-ACE6-7757839F5AE6}"/>
              </a:ext>
            </a:extLst>
          </p:cNvPr>
          <p:cNvSpPr txBox="1"/>
          <p:nvPr/>
        </p:nvSpPr>
        <p:spPr>
          <a:xfrm>
            <a:off x="12430461" y="3645024"/>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8FE6C718-8FB9-42CF-85B4-0486C45E2EAC}"/>
              </a:ext>
            </a:extLst>
          </p:cNvPr>
          <p:cNvPicPr>
            <a:picLocks noChangeAspect="1"/>
          </p:cNvPicPr>
          <p:nvPr/>
        </p:nvPicPr>
        <p:blipFill>
          <a:blip r:embed="rId3"/>
          <a:stretch>
            <a:fillRect/>
          </a:stretch>
        </p:blipFill>
        <p:spPr>
          <a:xfrm>
            <a:off x="5869417" y="5203081"/>
            <a:ext cx="1584668" cy="1538287"/>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0332-9D7B-46DC-B608-5AF8218CDE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CE85BD-5CCB-451A-90F8-7B7FCE0DD947}"/>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1927BCA2-0E69-4167-A763-E18F73C6164B}"/>
              </a:ext>
            </a:extLst>
          </p:cNvPr>
          <p:cNvSpPr txBox="1">
            <a:spLocks/>
          </p:cNvSpPr>
          <p:nvPr/>
        </p:nvSpPr>
        <p:spPr>
          <a:xfrm>
            <a:off x="1129307" y="3187898"/>
            <a:ext cx="6885385" cy="482204"/>
          </a:xfrm>
          <a:prstGeom prst="rect">
            <a:avLst/>
          </a:prstGeom>
          <a:solidFill>
            <a:srgbClr val="E1DED5"/>
          </a:solidFill>
        </p:spPr>
        <p:txBody>
          <a:bodyPr anchor="ctr">
            <a:normAutofit fontScale="90000" lnSpcReduction="10000"/>
          </a:bodyPr>
          <a:lstStyle/>
          <a:p>
            <a:pPr algn="ctr">
              <a:defRPr/>
            </a:pPr>
            <a:r>
              <a:rPr lang="en-US" altLang="ar-JO" sz="3000" b="1" dirty="0">
                <a:latin typeface="+mj-lt"/>
              </a:rPr>
              <a:t> Hookworms</a:t>
            </a:r>
            <a:endParaRPr lang="en-US" altLang="ar-JO" sz="3000" b="1" dirty="0">
              <a:solidFill>
                <a:srgbClr val="C00000"/>
              </a:solidFill>
              <a:latin typeface="+mj-lt"/>
            </a:endParaRPr>
          </a:p>
        </p:txBody>
      </p:sp>
    </p:spTree>
    <p:extLst>
      <p:ext uri="{BB962C8B-B14F-4D97-AF65-F5344CB8AC3E}">
        <p14:creationId xmlns:p14="http://schemas.microsoft.com/office/powerpoint/2010/main" val="173301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4F9954-2F15-4BC7-8FE3-9015B9FFBB2D}"/>
              </a:ext>
            </a:extLst>
          </p:cNvPr>
          <p:cNvSpPr txBox="1"/>
          <p:nvPr/>
        </p:nvSpPr>
        <p:spPr>
          <a:xfrm>
            <a:off x="3232547" y="1524001"/>
            <a:ext cx="2143125" cy="415498"/>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en-US" sz="2100" dirty="0">
                <a:solidFill>
                  <a:srgbClr val="C00000"/>
                </a:solidFill>
                <a:latin typeface="+mj-lt"/>
                <a:cs typeface="Arial" pitchFamily="34" charset="0"/>
              </a:rPr>
              <a:t>Hookworms</a:t>
            </a:r>
            <a:endParaRPr lang="ar-EG" sz="2100" dirty="0">
              <a:solidFill>
                <a:srgbClr val="C00000"/>
              </a:solidFill>
              <a:latin typeface="+mj-lt"/>
            </a:endParaRPr>
          </a:p>
        </p:txBody>
      </p:sp>
      <p:cxnSp>
        <p:nvCxnSpPr>
          <p:cNvPr id="6" name="Straight Connector 5">
            <a:extLst>
              <a:ext uri="{FF2B5EF4-FFF2-40B4-BE49-F238E27FC236}">
                <a16:creationId xmlns:a16="http://schemas.microsoft.com/office/drawing/2014/main" id="{81236E0C-2C29-4A99-8FF1-1100E30B02D2}"/>
              </a:ext>
            </a:extLst>
          </p:cNvPr>
          <p:cNvCxnSpPr/>
          <p:nvPr/>
        </p:nvCxnSpPr>
        <p:spPr>
          <a:xfrm rot="5400000">
            <a:off x="4143972" y="2088953"/>
            <a:ext cx="321469"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49C648-4175-4171-B287-2A70E65FB0BC}"/>
              </a:ext>
            </a:extLst>
          </p:cNvPr>
          <p:cNvCxnSpPr/>
          <p:nvPr/>
        </p:nvCxnSpPr>
        <p:spPr>
          <a:xfrm rot="10800000">
            <a:off x="2589610" y="2250281"/>
            <a:ext cx="1714500"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909E90-8FF7-47CF-8F8E-79190EE34224}"/>
              </a:ext>
            </a:extLst>
          </p:cNvPr>
          <p:cNvCxnSpPr/>
          <p:nvPr/>
        </p:nvCxnSpPr>
        <p:spPr>
          <a:xfrm>
            <a:off x="4304111" y="2250281"/>
            <a:ext cx="2035969"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2D13E21-4217-4E8F-8A3B-85B656772848}"/>
              </a:ext>
            </a:extLst>
          </p:cNvPr>
          <p:cNvCxnSpPr/>
          <p:nvPr/>
        </p:nvCxnSpPr>
        <p:spPr>
          <a:xfrm rot="5400000">
            <a:off x="2483049" y="2356843"/>
            <a:ext cx="214313"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814DE3-68B4-41F9-A8F0-63FB5F9D6BE2}"/>
              </a:ext>
            </a:extLst>
          </p:cNvPr>
          <p:cNvCxnSpPr/>
          <p:nvPr/>
        </p:nvCxnSpPr>
        <p:spPr>
          <a:xfrm rot="5400000">
            <a:off x="6233518" y="2356843"/>
            <a:ext cx="214313"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162706-2F98-4A88-9FFF-4E53451A324D}"/>
              </a:ext>
            </a:extLst>
          </p:cNvPr>
          <p:cNvSpPr txBox="1"/>
          <p:nvPr/>
        </p:nvSpPr>
        <p:spPr>
          <a:xfrm>
            <a:off x="1946672" y="2571750"/>
            <a:ext cx="1660922"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en-US" sz="2100" dirty="0">
                <a:solidFill>
                  <a:srgbClr val="C00000"/>
                </a:solidFill>
                <a:latin typeface="+mj-lt"/>
                <a:cs typeface="Arial" pitchFamily="34" charset="0"/>
              </a:rPr>
              <a:t>Human hookworms</a:t>
            </a:r>
            <a:endParaRPr lang="ar-EG" sz="2100" dirty="0">
              <a:solidFill>
                <a:srgbClr val="C00000"/>
              </a:solidFill>
              <a:latin typeface="+mj-lt"/>
            </a:endParaRPr>
          </a:p>
        </p:txBody>
      </p:sp>
      <p:sp>
        <p:nvSpPr>
          <p:cNvPr id="18" name="TextBox 17">
            <a:extLst>
              <a:ext uri="{FF2B5EF4-FFF2-40B4-BE49-F238E27FC236}">
                <a16:creationId xmlns:a16="http://schemas.microsoft.com/office/drawing/2014/main" id="{15108719-738A-41E6-8EED-ED247FAE1C09}"/>
              </a:ext>
            </a:extLst>
          </p:cNvPr>
          <p:cNvSpPr txBox="1"/>
          <p:nvPr/>
        </p:nvSpPr>
        <p:spPr>
          <a:xfrm>
            <a:off x="5375674" y="2571750"/>
            <a:ext cx="1821656"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en-US" sz="2100" dirty="0">
                <a:solidFill>
                  <a:srgbClr val="C00000"/>
                </a:solidFill>
                <a:latin typeface="+mj-lt"/>
                <a:cs typeface="Arial" pitchFamily="34" charset="0"/>
              </a:rPr>
              <a:t>Dogs &amp; cats hookworms</a:t>
            </a:r>
            <a:endParaRPr lang="ar-EG" sz="2100" dirty="0">
              <a:solidFill>
                <a:srgbClr val="C00000"/>
              </a:solidFill>
              <a:latin typeface="+mj-lt"/>
            </a:endParaRPr>
          </a:p>
        </p:txBody>
      </p:sp>
      <p:cxnSp>
        <p:nvCxnSpPr>
          <p:cNvPr id="22" name="Straight Connector 21">
            <a:extLst>
              <a:ext uri="{FF2B5EF4-FFF2-40B4-BE49-F238E27FC236}">
                <a16:creationId xmlns:a16="http://schemas.microsoft.com/office/drawing/2014/main" id="{06C45793-04B0-4BEE-BFE4-BBE304851352}"/>
              </a:ext>
            </a:extLst>
          </p:cNvPr>
          <p:cNvCxnSpPr/>
          <p:nvPr/>
        </p:nvCxnSpPr>
        <p:spPr>
          <a:xfrm rot="5400000">
            <a:off x="2724150" y="3562350"/>
            <a:ext cx="267891"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69C567-5AFC-43D1-9479-7C86123CDA89}"/>
              </a:ext>
            </a:extLst>
          </p:cNvPr>
          <p:cNvCxnSpPr/>
          <p:nvPr/>
        </p:nvCxnSpPr>
        <p:spPr>
          <a:xfrm>
            <a:off x="2857501" y="3696892"/>
            <a:ext cx="964406"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DC9DE4C-B997-43E8-8574-24972542FD43}"/>
              </a:ext>
            </a:extLst>
          </p:cNvPr>
          <p:cNvCxnSpPr/>
          <p:nvPr/>
        </p:nvCxnSpPr>
        <p:spPr>
          <a:xfrm rot="10800000">
            <a:off x="1946673" y="3696892"/>
            <a:ext cx="910828"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2132CE3-4597-4A37-B3C7-F2877A315585}"/>
              </a:ext>
            </a:extLst>
          </p:cNvPr>
          <p:cNvCxnSpPr/>
          <p:nvPr/>
        </p:nvCxnSpPr>
        <p:spPr>
          <a:xfrm rot="5400000">
            <a:off x="3715345" y="3803452"/>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D6C78D-44D7-4BE5-BD04-94E9222CFB88}"/>
              </a:ext>
            </a:extLst>
          </p:cNvPr>
          <p:cNvCxnSpPr/>
          <p:nvPr/>
        </p:nvCxnSpPr>
        <p:spPr>
          <a:xfrm rot="5400000">
            <a:off x="1840111" y="3803453"/>
            <a:ext cx="214313"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9C8C4C9-D5EC-4712-87B6-664DC3178B00}"/>
              </a:ext>
            </a:extLst>
          </p:cNvPr>
          <p:cNvSpPr txBox="1"/>
          <p:nvPr/>
        </p:nvSpPr>
        <p:spPr>
          <a:xfrm>
            <a:off x="1277541" y="4994673"/>
            <a:ext cx="1446609" cy="553998"/>
          </a:xfrm>
          <a:prstGeom prst="rect">
            <a:avLst/>
          </a:prstGeom>
          <a:noFill/>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en-US" sz="1500" i="1" dirty="0" err="1">
                <a:solidFill>
                  <a:srgbClr val="002060"/>
                </a:solidFill>
                <a:latin typeface="+mj-lt"/>
                <a:cs typeface="Arial" pitchFamily="34" charset="0"/>
              </a:rPr>
              <a:t>Ancylostoma</a:t>
            </a:r>
            <a:r>
              <a:rPr lang="en-US" sz="1500" i="1" dirty="0">
                <a:solidFill>
                  <a:srgbClr val="002060"/>
                </a:solidFill>
                <a:latin typeface="+mj-lt"/>
                <a:cs typeface="Arial" pitchFamily="34" charset="0"/>
              </a:rPr>
              <a:t> </a:t>
            </a:r>
            <a:r>
              <a:rPr lang="en-US" sz="1500" i="1" dirty="0" err="1">
                <a:solidFill>
                  <a:srgbClr val="002060"/>
                </a:solidFill>
                <a:latin typeface="+mj-lt"/>
                <a:cs typeface="Arial" pitchFamily="34" charset="0"/>
              </a:rPr>
              <a:t>duodenale</a:t>
            </a:r>
            <a:endParaRPr lang="ar-EG" sz="1500" i="1" dirty="0">
              <a:solidFill>
                <a:srgbClr val="002060"/>
              </a:solidFill>
              <a:latin typeface="+mj-lt"/>
            </a:endParaRPr>
          </a:p>
        </p:txBody>
      </p:sp>
      <p:sp>
        <p:nvSpPr>
          <p:cNvPr id="32" name="TextBox 31">
            <a:extLst>
              <a:ext uri="{FF2B5EF4-FFF2-40B4-BE49-F238E27FC236}">
                <a16:creationId xmlns:a16="http://schemas.microsoft.com/office/drawing/2014/main" id="{4C79EEB8-DB81-4A85-92A5-8B19947CEB54}"/>
              </a:ext>
            </a:extLst>
          </p:cNvPr>
          <p:cNvSpPr txBox="1"/>
          <p:nvPr/>
        </p:nvSpPr>
        <p:spPr>
          <a:xfrm>
            <a:off x="3286126" y="4994673"/>
            <a:ext cx="1232297" cy="553998"/>
          </a:xfrm>
          <a:prstGeom prst="rect">
            <a:avLst/>
          </a:prstGeom>
          <a:noFill/>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en-US" sz="1500" i="1" dirty="0" err="1">
                <a:solidFill>
                  <a:srgbClr val="002060"/>
                </a:solidFill>
                <a:latin typeface="+mj-lt"/>
                <a:cs typeface="Arial" pitchFamily="34" charset="0"/>
              </a:rPr>
              <a:t>Necator</a:t>
            </a:r>
            <a:r>
              <a:rPr lang="en-US" sz="1500" i="1" dirty="0">
                <a:solidFill>
                  <a:srgbClr val="002060"/>
                </a:solidFill>
                <a:latin typeface="+mj-lt"/>
                <a:cs typeface="Arial" pitchFamily="34" charset="0"/>
              </a:rPr>
              <a:t> </a:t>
            </a:r>
            <a:r>
              <a:rPr lang="en-US" sz="1500" i="1" dirty="0" err="1">
                <a:solidFill>
                  <a:srgbClr val="002060"/>
                </a:solidFill>
                <a:latin typeface="+mj-lt"/>
                <a:cs typeface="Arial" pitchFamily="34" charset="0"/>
              </a:rPr>
              <a:t>americanus</a:t>
            </a:r>
            <a:endParaRPr lang="ar-EG" sz="1500" i="1" dirty="0">
              <a:solidFill>
                <a:srgbClr val="002060"/>
              </a:solidFill>
              <a:latin typeface="+mj-lt"/>
            </a:endParaRPr>
          </a:p>
        </p:txBody>
      </p:sp>
      <p:sp>
        <p:nvSpPr>
          <p:cNvPr id="35" name="TextBox 34">
            <a:extLst>
              <a:ext uri="{FF2B5EF4-FFF2-40B4-BE49-F238E27FC236}">
                <a16:creationId xmlns:a16="http://schemas.microsoft.com/office/drawing/2014/main" id="{844786B7-5B86-4B94-B567-CEFB0C8CBF39}"/>
              </a:ext>
            </a:extLst>
          </p:cNvPr>
          <p:cNvSpPr txBox="1"/>
          <p:nvPr/>
        </p:nvSpPr>
        <p:spPr>
          <a:xfrm>
            <a:off x="1303735" y="4018360"/>
            <a:ext cx="1500188" cy="646331"/>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en-US" dirty="0">
                <a:solidFill>
                  <a:srgbClr val="C00000"/>
                </a:solidFill>
                <a:latin typeface="+mj-lt"/>
                <a:cs typeface="Arial" pitchFamily="34" charset="0"/>
              </a:rPr>
              <a:t>Old world hookworms</a:t>
            </a:r>
            <a:endParaRPr lang="ar-EG" dirty="0">
              <a:solidFill>
                <a:srgbClr val="C00000"/>
              </a:solidFill>
              <a:latin typeface="+mj-lt"/>
            </a:endParaRPr>
          </a:p>
        </p:txBody>
      </p:sp>
      <p:sp>
        <p:nvSpPr>
          <p:cNvPr id="36" name="TextBox 35">
            <a:extLst>
              <a:ext uri="{FF2B5EF4-FFF2-40B4-BE49-F238E27FC236}">
                <a16:creationId xmlns:a16="http://schemas.microsoft.com/office/drawing/2014/main" id="{F9032F93-DA64-4C95-B5D9-C20006E187EB}"/>
              </a:ext>
            </a:extLst>
          </p:cNvPr>
          <p:cNvSpPr txBox="1"/>
          <p:nvPr/>
        </p:nvSpPr>
        <p:spPr>
          <a:xfrm>
            <a:off x="3071814" y="4018360"/>
            <a:ext cx="1446610" cy="646331"/>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en-US" dirty="0">
                <a:solidFill>
                  <a:srgbClr val="C00000"/>
                </a:solidFill>
                <a:latin typeface="+mj-lt"/>
                <a:cs typeface="Arial" pitchFamily="34" charset="0"/>
              </a:rPr>
              <a:t>New world hookworms</a:t>
            </a:r>
          </a:p>
        </p:txBody>
      </p:sp>
      <p:cxnSp>
        <p:nvCxnSpPr>
          <p:cNvPr id="40" name="Straight Arrow Connector 39">
            <a:extLst>
              <a:ext uri="{FF2B5EF4-FFF2-40B4-BE49-F238E27FC236}">
                <a16:creationId xmlns:a16="http://schemas.microsoft.com/office/drawing/2014/main" id="{CFB645DB-AC97-482C-B3C2-20CBF5CD2004}"/>
              </a:ext>
            </a:extLst>
          </p:cNvPr>
          <p:cNvCxnSpPr/>
          <p:nvPr/>
        </p:nvCxnSpPr>
        <p:spPr>
          <a:xfrm rot="5400000">
            <a:off x="3734992" y="4804174"/>
            <a:ext cx="267890"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6966761-3A8B-4C0E-A646-EBD0776A4DBC}"/>
              </a:ext>
            </a:extLst>
          </p:cNvPr>
          <p:cNvCxnSpPr/>
          <p:nvPr/>
        </p:nvCxnSpPr>
        <p:spPr>
          <a:xfrm rot="5400000">
            <a:off x="1846661" y="4806555"/>
            <a:ext cx="267890"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D55C356-C9AB-4F2E-809E-29D51EC55C0F}"/>
              </a:ext>
            </a:extLst>
          </p:cNvPr>
          <p:cNvCxnSpPr/>
          <p:nvPr/>
        </p:nvCxnSpPr>
        <p:spPr>
          <a:xfrm rot="5400000">
            <a:off x="6179939" y="3536752"/>
            <a:ext cx="214313"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53AF42F-05E6-4926-B906-0AE1FD982E8A}"/>
              </a:ext>
            </a:extLst>
          </p:cNvPr>
          <p:cNvCxnSpPr/>
          <p:nvPr/>
        </p:nvCxnSpPr>
        <p:spPr>
          <a:xfrm rot="10800000">
            <a:off x="5482828" y="3643313"/>
            <a:ext cx="803672"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8883C1-51D6-4C78-9044-4ABD36E6B569}"/>
              </a:ext>
            </a:extLst>
          </p:cNvPr>
          <p:cNvCxnSpPr/>
          <p:nvPr/>
        </p:nvCxnSpPr>
        <p:spPr>
          <a:xfrm>
            <a:off x="6286500" y="3643313"/>
            <a:ext cx="857250"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B59DEA7-A5DA-48EA-BA08-EFECED180E29}"/>
              </a:ext>
            </a:extLst>
          </p:cNvPr>
          <p:cNvCxnSpPr/>
          <p:nvPr/>
        </p:nvCxnSpPr>
        <p:spPr>
          <a:xfrm rot="5400000">
            <a:off x="5322690" y="3803453"/>
            <a:ext cx="321469"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96C1A23-1FC4-400C-8A04-87AF4D392290}"/>
              </a:ext>
            </a:extLst>
          </p:cNvPr>
          <p:cNvCxnSpPr/>
          <p:nvPr/>
        </p:nvCxnSpPr>
        <p:spPr>
          <a:xfrm rot="5400000">
            <a:off x="6984207" y="3804047"/>
            <a:ext cx="320278"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B69A3D9-B91D-486F-AEB1-16B2EC02AA0B}"/>
              </a:ext>
            </a:extLst>
          </p:cNvPr>
          <p:cNvSpPr txBox="1"/>
          <p:nvPr/>
        </p:nvSpPr>
        <p:spPr>
          <a:xfrm>
            <a:off x="4839892" y="4018360"/>
            <a:ext cx="1393031" cy="553998"/>
          </a:xfrm>
          <a:prstGeom prst="rect">
            <a:avLst/>
          </a:prstGeom>
          <a:noFill/>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en-US" sz="1500" i="1" dirty="0" err="1">
                <a:solidFill>
                  <a:srgbClr val="002060"/>
                </a:solidFill>
                <a:latin typeface="+mj-lt"/>
                <a:cs typeface="Arial" pitchFamily="34" charset="0"/>
              </a:rPr>
              <a:t>Ancylostoma</a:t>
            </a:r>
            <a:endParaRPr lang="en-US" sz="1500" i="1" dirty="0">
              <a:solidFill>
                <a:srgbClr val="002060"/>
              </a:solidFill>
              <a:latin typeface="+mj-lt"/>
              <a:cs typeface="Arial" pitchFamily="34" charset="0"/>
            </a:endParaRPr>
          </a:p>
          <a:p>
            <a:pPr algn="ctr">
              <a:defRPr/>
            </a:pPr>
            <a:r>
              <a:rPr lang="en-US" sz="1500" i="1" dirty="0" err="1">
                <a:solidFill>
                  <a:srgbClr val="002060"/>
                </a:solidFill>
                <a:latin typeface="+mj-lt"/>
                <a:cs typeface="Arial" pitchFamily="34" charset="0"/>
              </a:rPr>
              <a:t>caninum</a:t>
            </a:r>
            <a:endParaRPr lang="ar-EG" sz="1500" dirty="0">
              <a:latin typeface="+mj-lt"/>
            </a:endParaRPr>
          </a:p>
        </p:txBody>
      </p:sp>
      <p:sp>
        <p:nvSpPr>
          <p:cNvPr id="63" name="TextBox 62">
            <a:extLst>
              <a:ext uri="{FF2B5EF4-FFF2-40B4-BE49-F238E27FC236}">
                <a16:creationId xmlns:a16="http://schemas.microsoft.com/office/drawing/2014/main" id="{CF04511C-CCBB-499F-8538-B19929850495}"/>
              </a:ext>
            </a:extLst>
          </p:cNvPr>
          <p:cNvSpPr txBox="1"/>
          <p:nvPr/>
        </p:nvSpPr>
        <p:spPr>
          <a:xfrm>
            <a:off x="6393658" y="4018360"/>
            <a:ext cx="1393031" cy="553998"/>
          </a:xfrm>
          <a:prstGeom prst="rect">
            <a:avLst/>
          </a:prstGeom>
          <a:noFill/>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en-US" sz="1500" i="1" dirty="0" err="1">
                <a:solidFill>
                  <a:srgbClr val="002060"/>
                </a:solidFill>
                <a:latin typeface="+mj-lt"/>
                <a:cs typeface="Arial" pitchFamily="34" charset="0"/>
              </a:rPr>
              <a:t>Ancylostoma</a:t>
            </a:r>
            <a:endParaRPr lang="en-US" sz="1500" i="1" dirty="0">
              <a:solidFill>
                <a:srgbClr val="002060"/>
              </a:solidFill>
              <a:latin typeface="+mj-lt"/>
              <a:cs typeface="Arial" pitchFamily="34" charset="0"/>
            </a:endParaRPr>
          </a:p>
          <a:p>
            <a:pPr algn="ctr">
              <a:defRPr/>
            </a:pPr>
            <a:r>
              <a:rPr lang="en-US" sz="1500" i="1" dirty="0" err="1">
                <a:solidFill>
                  <a:srgbClr val="002060"/>
                </a:solidFill>
                <a:latin typeface="+mj-lt"/>
                <a:cs typeface="Arial" pitchFamily="34" charset="0"/>
              </a:rPr>
              <a:t>braziliense</a:t>
            </a:r>
            <a:endParaRPr lang="ar-EG" sz="1500" dirty="0">
              <a:latin typeface="+mj-lt"/>
            </a:endParaRPr>
          </a:p>
        </p:txBody>
      </p:sp>
      <p:cxnSp>
        <p:nvCxnSpPr>
          <p:cNvPr id="76" name="Straight Connector 75">
            <a:extLst>
              <a:ext uri="{FF2B5EF4-FFF2-40B4-BE49-F238E27FC236}">
                <a16:creationId xmlns:a16="http://schemas.microsoft.com/office/drawing/2014/main" id="{3A61C9E8-B2A0-496A-A980-CAD70286CB84}"/>
              </a:ext>
            </a:extLst>
          </p:cNvPr>
          <p:cNvCxnSpPr/>
          <p:nvPr/>
        </p:nvCxnSpPr>
        <p:spPr>
          <a:xfrm rot="10800000" flipV="1">
            <a:off x="6286501" y="4607720"/>
            <a:ext cx="750094" cy="3214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DAE83A5-F1A4-4D3E-8C0B-0CE796C17BE2}"/>
              </a:ext>
            </a:extLst>
          </p:cNvPr>
          <p:cNvCxnSpPr/>
          <p:nvPr/>
        </p:nvCxnSpPr>
        <p:spPr>
          <a:xfrm>
            <a:off x="5429250" y="4607720"/>
            <a:ext cx="857250" cy="3214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D912B4C-07BA-491D-86A4-AE9A2D2C0567}"/>
              </a:ext>
            </a:extLst>
          </p:cNvPr>
          <p:cNvCxnSpPr/>
          <p:nvPr/>
        </p:nvCxnSpPr>
        <p:spPr>
          <a:xfrm rot="5400000">
            <a:off x="6153746" y="5063133"/>
            <a:ext cx="266700"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2AE902F0-D80D-4739-8ED3-9A227C682E05}"/>
              </a:ext>
            </a:extLst>
          </p:cNvPr>
          <p:cNvSpPr txBox="1"/>
          <p:nvPr/>
        </p:nvSpPr>
        <p:spPr>
          <a:xfrm>
            <a:off x="5107782" y="5250657"/>
            <a:ext cx="2464594" cy="323165"/>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en-US" sz="1500" dirty="0" err="1">
                <a:solidFill>
                  <a:srgbClr val="C00000"/>
                </a:solidFill>
                <a:latin typeface="+mj-lt"/>
                <a:cs typeface="Arial" pitchFamily="34" charset="0"/>
              </a:rPr>
              <a:t>Cutaneous</a:t>
            </a:r>
            <a:r>
              <a:rPr lang="en-US" sz="1500" dirty="0">
                <a:solidFill>
                  <a:srgbClr val="C00000"/>
                </a:solidFill>
                <a:latin typeface="+mj-lt"/>
                <a:cs typeface="Arial" pitchFamily="34" charset="0"/>
              </a:rPr>
              <a:t> larva </a:t>
            </a:r>
            <a:r>
              <a:rPr lang="en-US" sz="1500" dirty="0" err="1">
                <a:solidFill>
                  <a:srgbClr val="C00000"/>
                </a:solidFill>
                <a:latin typeface="+mj-lt"/>
                <a:cs typeface="Arial" pitchFamily="34" charset="0"/>
              </a:rPr>
              <a:t>migrans</a:t>
            </a:r>
            <a:endParaRPr lang="ar-EG" sz="1500" dirty="0">
              <a:solidFill>
                <a:srgbClr val="C00000"/>
              </a:solidFill>
              <a:latin typeface="+mj-lt"/>
            </a:endParaRPr>
          </a:p>
        </p:txBody>
      </p:sp>
      <p:sp>
        <p:nvSpPr>
          <p:cNvPr id="37" name="Title 1">
            <a:extLst>
              <a:ext uri="{FF2B5EF4-FFF2-40B4-BE49-F238E27FC236}">
                <a16:creationId xmlns:a16="http://schemas.microsoft.com/office/drawing/2014/main" id="{A7F1BB31-DFBB-4235-95A6-61FBF4862FE3}"/>
              </a:ext>
            </a:extLst>
          </p:cNvPr>
          <p:cNvSpPr txBox="1">
            <a:spLocks/>
          </p:cNvSpPr>
          <p:nvPr/>
        </p:nvSpPr>
        <p:spPr>
          <a:xfrm>
            <a:off x="1115616" y="837009"/>
            <a:ext cx="6885385" cy="482204"/>
          </a:xfrm>
          <a:prstGeom prst="rect">
            <a:avLst/>
          </a:prstGeom>
          <a:solidFill>
            <a:srgbClr val="E1DED5"/>
          </a:solidFill>
        </p:spPr>
        <p:txBody>
          <a:bodyPr anchor="ctr">
            <a:normAutofit fontScale="90000" lnSpcReduction="10000"/>
          </a:bodyPr>
          <a:lstStyle/>
          <a:p>
            <a:pPr algn="ctr">
              <a:defRPr/>
            </a:pPr>
            <a:r>
              <a:rPr lang="en-US" altLang="ar-JO" sz="3000" b="1" dirty="0">
                <a:latin typeface="+mj-lt"/>
              </a:rPr>
              <a:t> Hookworms</a:t>
            </a:r>
            <a:endParaRPr lang="en-US" altLang="ar-JO" sz="3000" b="1" dirty="0">
              <a:solidFill>
                <a:srgbClr val="C00000"/>
              </a:solidFill>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par>
                                <p:cTn id="43" presetID="16" presetClass="entr" presetSubtype="2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par>
                                <p:cTn id="46" presetID="16" presetClass="entr" presetSubtype="21"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par>
                                <p:cTn id="49" presetID="16" presetClass="entr" presetSubtype="21"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barn(inVertical)">
                                      <p:cBhvr>
                                        <p:cTn id="75" dur="500"/>
                                        <p:tgtEl>
                                          <p:spTgt spid="3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barn(inVertical)">
                                      <p:cBhvr>
                                        <p:cTn id="80" dur="500"/>
                                        <p:tgtEl>
                                          <p:spTgt spid="40"/>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arn(inVertical)">
                                      <p:cBhvr>
                                        <p:cTn id="83" dur="500"/>
                                        <p:tgtEl>
                                          <p:spTgt spid="3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barn(inVertical)">
                                      <p:cBhvr>
                                        <p:cTn id="88" dur="500"/>
                                        <p:tgtEl>
                                          <p:spTgt spid="1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6" presetClass="entr" presetSubtype="21"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inVertical)">
                                      <p:cBhvr>
                                        <p:cTn id="93" dur="500"/>
                                        <p:tgtEl>
                                          <p:spTgt spid="47"/>
                                        </p:tgtEl>
                                      </p:cBhvr>
                                    </p:animEffect>
                                  </p:childTnLst>
                                </p:cTn>
                              </p:par>
                              <p:par>
                                <p:cTn id="94" presetID="16" presetClass="entr" presetSubtype="21"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barn(inVertical)">
                                      <p:cBhvr>
                                        <p:cTn id="96" dur="500"/>
                                        <p:tgtEl>
                                          <p:spTgt spid="49"/>
                                        </p:tgtEl>
                                      </p:cBhvr>
                                    </p:animEffect>
                                  </p:childTnLst>
                                </p:cTn>
                              </p:par>
                              <p:par>
                                <p:cTn id="97" presetID="16" presetClass="entr" presetSubtype="21"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barn(inVertical)">
                                      <p:cBhvr>
                                        <p:cTn id="99" dur="500"/>
                                        <p:tgtEl>
                                          <p:spTgt spid="51"/>
                                        </p:tgtEl>
                                      </p:cBhvr>
                                    </p:animEffect>
                                  </p:childTnLst>
                                </p:cTn>
                              </p:par>
                              <p:par>
                                <p:cTn id="100" presetID="16" presetClass="entr" presetSubtype="21" fill="hold"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barn(inVertical)">
                                      <p:cBhvr>
                                        <p:cTn id="102" dur="500"/>
                                        <p:tgtEl>
                                          <p:spTgt spid="54"/>
                                        </p:tgtEl>
                                      </p:cBhvr>
                                    </p:animEffect>
                                  </p:childTnLst>
                                </p:cTn>
                              </p:par>
                              <p:par>
                                <p:cTn id="103" presetID="16" presetClass="entr" presetSubtype="21"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barn(inVertical)">
                                      <p:cBhvr>
                                        <p:cTn id="105" dur="500"/>
                                        <p:tgtEl>
                                          <p:spTgt spid="5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barn(inVertical)">
                                      <p:cBhvr>
                                        <p:cTn id="110" dur="500"/>
                                        <p:tgtEl>
                                          <p:spTgt spid="60"/>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barn(inVertical)">
                                      <p:cBhvr>
                                        <p:cTn id="113" dur="500"/>
                                        <p:tgtEl>
                                          <p:spTgt spid="6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nodeType="clickEffect">
                                  <p:stCondLst>
                                    <p:cond delay="0"/>
                                  </p:stCondLst>
                                  <p:childTnLst>
                                    <p:set>
                                      <p:cBhvr>
                                        <p:cTn id="117" dur="1" fill="hold">
                                          <p:stCondLst>
                                            <p:cond delay="0"/>
                                          </p:stCondLst>
                                        </p:cTn>
                                        <p:tgtEl>
                                          <p:spTgt spid="78"/>
                                        </p:tgtEl>
                                        <p:attrNameLst>
                                          <p:attrName>style.visibility</p:attrName>
                                        </p:attrNameLst>
                                      </p:cBhvr>
                                      <p:to>
                                        <p:strVal val="visible"/>
                                      </p:to>
                                    </p:set>
                                    <p:animEffect transition="in" filter="wipe(down)">
                                      <p:cBhvr>
                                        <p:cTn id="118" dur="500"/>
                                        <p:tgtEl>
                                          <p:spTgt spid="78"/>
                                        </p:tgtEl>
                                      </p:cBhvr>
                                    </p:animEffect>
                                  </p:childTnLst>
                                </p:cTn>
                              </p:par>
                              <p:par>
                                <p:cTn id="119" presetID="22" presetClass="entr" presetSubtype="4" fill="hold"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down)">
                                      <p:cBhvr>
                                        <p:cTn id="121" dur="500"/>
                                        <p:tgtEl>
                                          <p:spTgt spid="76"/>
                                        </p:tgtEl>
                                      </p:cBhvr>
                                    </p:animEffect>
                                  </p:childTnLst>
                                </p:cTn>
                              </p:par>
                              <p:par>
                                <p:cTn id="122" presetID="22" presetClass="entr" presetSubtype="4" fill="hold" nodeType="withEffect">
                                  <p:stCondLst>
                                    <p:cond delay="0"/>
                                  </p:stCondLst>
                                  <p:childTnLst>
                                    <p:set>
                                      <p:cBhvr>
                                        <p:cTn id="123" dur="1" fill="hold">
                                          <p:stCondLst>
                                            <p:cond delay="0"/>
                                          </p:stCondLst>
                                        </p:cTn>
                                        <p:tgtEl>
                                          <p:spTgt spid="83"/>
                                        </p:tgtEl>
                                        <p:attrNameLst>
                                          <p:attrName>style.visibility</p:attrName>
                                        </p:attrNameLst>
                                      </p:cBhvr>
                                      <p:to>
                                        <p:strVal val="visible"/>
                                      </p:to>
                                    </p:set>
                                    <p:animEffect transition="in" filter="wipe(down)">
                                      <p:cBhvr>
                                        <p:cTn id="124" dur="500"/>
                                        <p:tgtEl>
                                          <p:spTgt spid="8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wipe(down)">
                                      <p:cBhvr>
                                        <p:cTn id="1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31" grpId="0" animBg="1"/>
      <p:bldP spid="32" grpId="0" animBg="1"/>
      <p:bldP spid="35" grpId="0" animBg="1"/>
      <p:bldP spid="36" grpId="0" animBg="1"/>
      <p:bldP spid="60" grpId="0" animBg="1"/>
      <p:bldP spid="63" grpId="0" animBg="1"/>
      <p:bldP spid="87"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6AE9F976-5600-4776-9862-3DB7A5C59313}"/>
              </a:ext>
            </a:extLst>
          </p:cNvPr>
          <p:cNvSpPr>
            <a:spLocks noGrp="1" noChangeArrowheads="1"/>
          </p:cNvSpPr>
          <p:nvPr>
            <p:ph type="body" idx="1"/>
          </p:nvPr>
        </p:nvSpPr>
        <p:spPr>
          <a:xfrm>
            <a:off x="1485900" y="1768078"/>
            <a:ext cx="6172200" cy="3394472"/>
          </a:xfrm>
        </p:spPr>
        <p:txBody>
          <a:bodyPr rtlCol="0">
            <a:normAutofit/>
          </a:bodyPr>
          <a:lstStyle/>
          <a:p>
            <a:pPr>
              <a:buNone/>
              <a:defRPr/>
            </a:pPr>
            <a:r>
              <a:rPr lang="en-US" dirty="0">
                <a:solidFill>
                  <a:srgbClr val="FF0000"/>
                </a:solidFill>
                <a:latin typeface="+mj-lt"/>
              </a:rPr>
              <a:t>Pathogenicity &amp; Clinical Features</a:t>
            </a:r>
          </a:p>
          <a:p>
            <a:pPr>
              <a:defRPr/>
            </a:pPr>
            <a:r>
              <a:rPr lang="en-US" dirty="0">
                <a:solidFill>
                  <a:srgbClr val="0000CC"/>
                </a:solidFill>
                <a:latin typeface="+mj-lt"/>
              </a:rPr>
              <a:t>Ancylostomiasis </a:t>
            </a:r>
            <a:r>
              <a:rPr lang="en-US" dirty="0">
                <a:latin typeface="+mj-lt"/>
              </a:rPr>
              <a:t>or hookworm disease, characterised by </a:t>
            </a:r>
            <a:r>
              <a:rPr lang="en-US" dirty="0">
                <a:solidFill>
                  <a:srgbClr val="0000CC"/>
                </a:solidFill>
                <a:latin typeface="+mj-lt"/>
              </a:rPr>
              <a:t>iron deficiency anaemia</a:t>
            </a:r>
          </a:p>
          <a:p>
            <a:pPr>
              <a:defRPr/>
            </a:pPr>
            <a:r>
              <a:rPr lang="en-US" dirty="0">
                <a:latin typeface="+mj-lt"/>
              </a:rPr>
              <a:t>Majority of infections are asymptomatic</a:t>
            </a:r>
          </a:p>
          <a:p>
            <a:pPr>
              <a:defRPr/>
            </a:pPr>
            <a:r>
              <a:rPr lang="en-US" dirty="0">
                <a:latin typeface="+mj-lt"/>
              </a:rPr>
              <a:t>Symptoms develop in heavy infections and divided into three groups: those produced by</a:t>
            </a:r>
          </a:p>
        </p:txBody>
      </p:sp>
      <p:sp>
        <p:nvSpPr>
          <p:cNvPr id="5" name="Title 1">
            <a:extLst>
              <a:ext uri="{FF2B5EF4-FFF2-40B4-BE49-F238E27FC236}">
                <a16:creationId xmlns:a16="http://schemas.microsoft.com/office/drawing/2014/main" id="{6E71D67D-DFE9-4032-8F7A-6C144DD4D258}"/>
              </a:ext>
            </a:extLst>
          </p:cNvPr>
          <p:cNvSpPr txBox="1">
            <a:spLocks/>
          </p:cNvSpPr>
          <p:nvPr/>
        </p:nvSpPr>
        <p:spPr>
          <a:xfrm>
            <a:off x="1485900" y="910830"/>
            <a:ext cx="6172200" cy="482203"/>
          </a:xfrm>
          <a:prstGeom prst="rect">
            <a:avLst/>
          </a:prstGeom>
          <a:solidFill>
            <a:schemeClr val="accent6">
              <a:lumMod val="20000"/>
              <a:lumOff val="80000"/>
            </a:schemeClr>
          </a:solidFill>
        </p:spPr>
        <p:txBody>
          <a:bodyPr anchor="ctr">
            <a:normAutofit fontScale="90000" lnSpcReduction="10000"/>
          </a:bodyPr>
          <a:lstStyle/>
          <a:p>
            <a:pPr algn="ctr">
              <a:defRPr/>
            </a:pPr>
            <a:r>
              <a:rPr lang="en-US" altLang="ar-JO" sz="3000" b="1" dirty="0">
                <a:latin typeface="+mj-lt"/>
              </a:rPr>
              <a:t> Hookworms</a:t>
            </a:r>
            <a:endParaRPr lang="en-US" altLang="ar-JO" sz="3000" b="1" dirty="0">
              <a:solidFill>
                <a:srgbClr val="C00000"/>
              </a:solidFill>
              <a:latin typeface="+mj-lt"/>
            </a:endParaRPr>
          </a:p>
        </p:txBody>
      </p:sp>
      <p:cxnSp>
        <p:nvCxnSpPr>
          <p:cNvPr id="6" name="Straight Connector 5">
            <a:extLst>
              <a:ext uri="{FF2B5EF4-FFF2-40B4-BE49-F238E27FC236}">
                <a16:creationId xmlns:a16="http://schemas.microsoft.com/office/drawing/2014/main" id="{3E46143D-C596-4EAF-B734-287BAA717B2B}"/>
              </a:ext>
            </a:extLst>
          </p:cNvPr>
          <p:cNvCxnSpPr/>
          <p:nvPr/>
        </p:nvCxnSpPr>
        <p:spPr>
          <a:xfrm rot="5400000">
            <a:off x="4143972" y="4133257"/>
            <a:ext cx="321469"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4723207-9CA8-4AA1-A9D0-AC5D02F4416E}"/>
              </a:ext>
            </a:extLst>
          </p:cNvPr>
          <p:cNvCxnSpPr/>
          <p:nvPr/>
        </p:nvCxnSpPr>
        <p:spPr>
          <a:xfrm rot="10800000">
            <a:off x="2589610" y="4294586"/>
            <a:ext cx="1714500"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9E1514-7FE1-4F57-AC7C-16787AD0D36D}"/>
              </a:ext>
            </a:extLst>
          </p:cNvPr>
          <p:cNvCxnSpPr/>
          <p:nvPr/>
        </p:nvCxnSpPr>
        <p:spPr>
          <a:xfrm>
            <a:off x="4304111" y="4294586"/>
            <a:ext cx="2035969"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AE1121-8F5B-46DD-A8D8-1CF20A87B4F5}"/>
              </a:ext>
            </a:extLst>
          </p:cNvPr>
          <p:cNvCxnSpPr>
            <a:cxnSpLocks/>
          </p:cNvCxnSpPr>
          <p:nvPr/>
        </p:nvCxnSpPr>
        <p:spPr>
          <a:xfrm flipH="1">
            <a:off x="2588420" y="4294585"/>
            <a:ext cx="2381" cy="108465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9A986D-0E34-4455-8284-1BA406B04E89}"/>
              </a:ext>
            </a:extLst>
          </p:cNvPr>
          <p:cNvCxnSpPr>
            <a:cxnSpLocks/>
          </p:cNvCxnSpPr>
          <p:nvPr/>
        </p:nvCxnSpPr>
        <p:spPr>
          <a:xfrm>
            <a:off x="6341269" y="4294586"/>
            <a:ext cx="0" cy="32980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63D1F40-FBD7-4A58-9A72-B330876D479A}"/>
              </a:ext>
            </a:extLst>
          </p:cNvPr>
          <p:cNvSpPr/>
          <p:nvPr/>
        </p:nvSpPr>
        <p:spPr>
          <a:xfrm>
            <a:off x="1547812" y="5350669"/>
            <a:ext cx="1968104" cy="738664"/>
          </a:xfrm>
          <a:prstGeom prst="rect">
            <a:avLst/>
          </a:prstGeom>
        </p:spPr>
        <p:txBody>
          <a:bodyPr>
            <a:spAutoFit/>
          </a:bodyPr>
          <a:lstStyle/>
          <a:p>
            <a:pPr lvl="1">
              <a:defRPr/>
            </a:pPr>
            <a:r>
              <a:rPr lang="en-US" sz="2100" b="1" dirty="0">
                <a:solidFill>
                  <a:srgbClr val="FF0000"/>
                </a:solidFill>
                <a:latin typeface="+mj-lt"/>
              </a:rPr>
              <a:t>Skin invasion </a:t>
            </a:r>
            <a:endParaRPr lang="ar-EG" sz="2100" b="1" dirty="0">
              <a:solidFill>
                <a:srgbClr val="FF0000"/>
              </a:solidFill>
              <a:latin typeface="+mj-lt"/>
            </a:endParaRPr>
          </a:p>
        </p:txBody>
      </p:sp>
      <p:sp>
        <p:nvSpPr>
          <p:cNvPr id="11" name="Rectangle 10">
            <a:extLst>
              <a:ext uri="{FF2B5EF4-FFF2-40B4-BE49-F238E27FC236}">
                <a16:creationId xmlns:a16="http://schemas.microsoft.com/office/drawing/2014/main" id="{B0F1A1E5-E035-4ADA-914E-B78729681761}"/>
              </a:ext>
            </a:extLst>
          </p:cNvPr>
          <p:cNvSpPr/>
          <p:nvPr/>
        </p:nvSpPr>
        <p:spPr>
          <a:xfrm>
            <a:off x="2844518" y="4887516"/>
            <a:ext cx="2478179" cy="415498"/>
          </a:xfrm>
          <a:prstGeom prst="rect">
            <a:avLst/>
          </a:prstGeom>
        </p:spPr>
        <p:txBody>
          <a:bodyPr wrap="none">
            <a:spAutoFit/>
          </a:bodyPr>
          <a:lstStyle/>
          <a:p>
            <a:pPr lvl="1">
              <a:defRPr/>
            </a:pPr>
            <a:r>
              <a:rPr lang="en-US" sz="2100" b="1" dirty="0">
                <a:solidFill>
                  <a:srgbClr val="FF0000"/>
                </a:solidFill>
                <a:latin typeface="+mj-lt"/>
              </a:rPr>
              <a:t>Migrating larvae</a:t>
            </a:r>
          </a:p>
        </p:txBody>
      </p:sp>
      <p:sp>
        <p:nvSpPr>
          <p:cNvPr id="12" name="Rectangle 11">
            <a:extLst>
              <a:ext uri="{FF2B5EF4-FFF2-40B4-BE49-F238E27FC236}">
                <a16:creationId xmlns:a16="http://schemas.microsoft.com/office/drawing/2014/main" id="{B0FFD91C-2FD1-4254-81A9-9F09CFD14AD2}"/>
              </a:ext>
            </a:extLst>
          </p:cNvPr>
          <p:cNvSpPr/>
          <p:nvPr/>
        </p:nvSpPr>
        <p:spPr>
          <a:xfrm>
            <a:off x="5342241" y="4606528"/>
            <a:ext cx="1939185" cy="415498"/>
          </a:xfrm>
          <a:prstGeom prst="rect">
            <a:avLst/>
          </a:prstGeom>
        </p:spPr>
        <p:txBody>
          <a:bodyPr wrap="none">
            <a:spAutoFit/>
          </a:bodyPr>
          <a:lstStyle/>
          <a:p>
            <a:pPr>
              <a:defRPr/>
            </a:pPr>
            <a:r>
              <a:rPr lang="en-US" sz="2100" b="1" dirty="0">
                <a:solidFill>
                  <a:srgbClr val="FF0000"/>
                </a:solidFill>
                <a:latin typeface="+mj-lt"/>
              </a:rPr>
              <a:t>Intestinal</a:t>
            </a:r>
            <a:r>
              <a:rPr lang="en-US" sz="1500" b="1" dirty="0">
                <a:solidFill>
                  <a:srgbClr val="FF0000"/>
                </a:solidFill>
                <a:latin typeface="+mj-lt"/>
              </a:rPr>
              <a:t> </a:t>
            </a:r>
            <a:r>
              <a:rPr lang="en-US" sz="2100" b="1" dirty="0">
                <a:solidFill>
                  <a:srgbClr val="FF0000"/>
                </a:solidFill>
                <a:latin typeface="+mj-lt"/>
              </a:rPr>
              <a:t>phase</a:t>
            </a:r>
            <a:endParaRPr lang="ar-JO" sz="2100" b="1" dirty="0">
              <a:solidFill>
                <a:srgbClr val="FF0000"/>
              </a:solidFill>
              <a:latin typeface="+mj-lt"/>
            </a:endParaRPr>
          </a:p>
        </p:txBody>
      </p:sp>
      <p:cxnSp>
        <p:nvCxnSpPr>
          <p:cNvPr id="15" name="Straight Arrow Connector 14">
            <a:extLst>
              <a:ext uri="{FF2B5EF4-FFF2-40B4-BE49-F238E27FC236}">
                <a16:creationId xmlns:a16="http://schemas.microsoft.com/office/drawing/2014/main" id="{B1A826F5-60E0-495F-88A2-807B3C11CBD7}"/>
              </a:ext>
            </a:extLst>
          </p:cNvPr>
          <p:cNvCxnSpPr>
            <a:cxnSpLocks/>
          </p:cNvCxnSpPr>
          <p:nvPr/>
        </p:nvCxnSpPr>
        <p:spPr>
          <a:xfrm flipH="1">
            <a:off x="4301730" y="4294586"/>
            <a:ext cx="1190" cy="65841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a:extLst>
              <a:ext uri="{FF2B5EF4-FFF2-40B4-BE49-F238E27FC236}">
                <a16:creationId xmlns:a16="http://schemas.microsoft.com/office/drawing/2014/main" id="{6D6798E0-F09B-4BE2-A7BB-67DFF2CAF4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4470" y="1646636"/>
            <a:ext cx="1674019" cy="20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a:extLst>
              <a:ext uri="{FF2B5EF4-FFF2-40B4-BE49-F238E27FC236}">
                <a16:creationId xmlns:a16="http://schemas.microsoft.com/office/drawing/2014/main" id="{B02D4FC2-C6B2-483D-BE1F-467C315DAB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26" y="1484711"/>
            <a:ext cx="1732360" cy="113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62732297-6102-4B64-B49E-7B0730CFE487}"/>
              </a:ext>
            </a:extLst>
          </p:cNvPr>
          <p:cNvSpPr txBox="1">
            <a:spLocks/>
          </p:cNvSpPr>
          <p:nvPr/>
        </p:nvSpPr>
        <p:spPr>
          <a:xfrm>
            <a:off x="845345" y="837009"/>
            <a:ext cx="6885385" cy="482204"/>
          </a:xfrm>
          <a:prstGeom prst="rect">
            <a:avLst/>
          </a:prstGeom>
          <a:solidFill>
            <a:srgbClr val="E1DED5"/>
          </a:solidFill>
        </p:spPr>
        <p:txBody>
          <a:bodyPr anchor="ctr">
            <a:normAutofit fontScale="90000" lnSpcReduction="10000"/>
          </a:bodyPr>
          <a:lstStyle/>
          <a:p>
            <a:pPr algn="ctr">
              <a:defRPr/>
            </a:pPr>
            <a:r>
              <a:rPr lang="en-US" altLang="ar-JO" sz="3000" b="1" dirty="0">
                <a:latin typeface="+mj-lt"/>
              </a:rPr>
              <a:t> Hookworms- </a:t>
            </a:r>
            <a:r>
              <a:rPr lang="en-US" altLang="ar-JO" sz="3000" b="1" dirty="0">
                <a:solidFill>
                  <a:srgbClr val="FF0000"/>
                </a:solidFill>
                <a:latin typeface="+mj-lt"/>
              </a:rPr>
              <a:t>Life Cycle</a:t>
            </a:r>
          </a:p>
        </p:txBody>
      </p:sp>
      <p:pic>
        <p:nvPicPr>
          <p:cNvPr id="57354" name="Picture 10">
            <a:extLst>
              <a:ext uri="{FF2B5EF4-FFF2-40B4-BE49-F238E27FC236}">
                <a16:creationId xmlns:a16="http://schemas.microsoft.com/office/drawing/2014/main" id="{01937FBA-8781-4FD0-8EA4-C8731550F6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3757" y="3861197"/>
            <a:ext cx="167401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966580DC-515D-436A-BD60-C9202A624C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1" y="3590926"/>
            <a:ext cx="2246710" cy="14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
            <a:extLst>
              <a:ext uri="{FF2B5EF4-FFF2-40B4-BE49-F238E27FC236}">
                <a16:creationId xmlns:a16="http://schemas.microsoft.com/office/drawing/2014/main" id="{179E3C5A-E9E2-4419-AB8A-1B6F596CC71C}"/>
              </a:ext>
            </a:extLst>
          </p:cNvPr>
          <p:cNvSpPr txBox="1"/>
          <p:nvPr/>
        </p:nvSpPr>
        <p:spPr>
          <a:xfrm>
            <a:off x="3770885" y="2025254"/>
            <a:ext cx="359394" cy="507831"/>
          </a:xfrm>
          <a:prstGeom prst="rect">
            <a:avLst/>
          </a:prstGeom>
          <a:noFill/>
        </p:spPr>
        <p:txBody>
          <a:bodyPr wrap="none" rtlCol="1">
            <a:spAutoFit/>
          </a:bodyPr>
          <a:lstStyle/>
          <a:p>
            <a:pPr>
              <a:defRPr/>
            </a:pPr>
            <a:r>
              <a:rPr lang="en-US" sz="2700" b="1" dirty="0">
                <a:solidFill>
                  <a:srgbClr val="FF0000"/>
                </a:solidFill>
                <a:latin typeface="+mj-lt"/>
              </a:rPr>
              <a:t>1</a:t>
            </a:r>
            <a:endParaRPr lang="ar-JO" sz="2700" b="1" dirty="0">
              <a:solidFill>
                <a:srgbClr val="FF0000"/>
              </a:solidFill>
              <a:latin typeface="+mj-lt"/>
            </a:endParaRPr>
          </a:p>
        </p:txBody>
      </p:sp>
      <p:pic>
        <p:nvPicPr>
          <p:cNvPr id="57355" name="Picture 11">
            <a:extLst>
              <a:ext uri="{FF2B5EF4-FFF2-40B4-BE49-F238E27FC236}">
                <a16:creationId xmlns:a16="http://schemas.microsoft.com/office/drawing/2014/main" id="{1B6BCCE1-D332-497B-8396-D8D6101685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2442" y="3861197"/>
            <a:ext cx="169783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2">
            <a:extLst>
              <a:ext uri="{FF2B5EF4-FFF2-40B4-BE49-F238E27FC236}">
                <a16:creationId xmlns:a16="http://schemas.microsoft.com/office/drawing/2014/main" id="{D6894395-747A-47E5-9974-32CE33540D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2545" y="1754981"/>
            <a:ext cx="1264444"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
            <a:extLst>
              <a:ext uri="{FF2B5EF4-FFF2-40B4-BE49-F238E27FC236}">
                <a16:creationId xmlns:a16="http://schemas.microsoft.com/office/drawing/2014/main" id="{8438554B-5802-49B0-A557-1BD70CD8021A}"/>
              </a:ext>
            </a:extLst>
          </p:cNvPr>
          <p:cNvSpPr txBox="1"/>
          <p:nvPr/>
        </p:nvSpPr>
        <p:spPr>
          <a:xfrm>
            <a:off x="6795009" y="2726531"/>
            <a:ext cx="359458" cy="923330"/>
          </a:xfrm>
          <a:prstGeom prst="rect">
            <a:avLst/>
          </a:prstGeom>
          <a:noFill/>
        </p:spPr>
        <p:txBody>
          <a:bodyPr wrap="none" rtlCol="1">
            <a:spAutoFit/>
          </a:bodyPr>
          <a:lstStyle/>
          <a:p>
            <a:pPr>
              <a:defRPr/>
            </a:pPr>
            <a:r>
              <a:rPr lang="en-US" sz="2700" b="1" dirty="0">
                <a:solidFill>
                  <a:srgbClr val="FF0000"/>
                </a:solidFill>
                <a:latin typeface="+mj-lt"/>
              </a:rPr>
              <a:t>3</a:t>
            </a:r>
          </a:p>
          <a:p>
            <a:pPr>
              <a:defRPr/>
            </a:pPr>
            <a:endParaRPr lang="ar-JO" sz="2700" b="1" dirty="0">
              <a:solidFill>
                <a:srgbClr val="FF0000"/>
              </a:solidFill>
              <a:latin typeface="+mj-lt"/>
            </a:endParaRPr>
          </a:p>
        </p:txBody>
      </p:sp>
      <p:sp>
        <p:nvSpPr>
          <p:cNvPr id="27" name="TextBox 8">
            <a:extLst>
              <a:ext uri="{FF2B5EF4-FFF2-40B4-BE49-F238E27FC236}">
                <a16:creationId xmlns:a16="http://schemas.microsoft.com/office/drawing/2014/main" id="{E198B956-D041-4B59-85C4-98BC69ED27BE}"/>
              </a:ext>
            </a:extLst>
          </p:cNvPr>
          <p:cNvSpPr txBox="1"/>
          <p:nvPr/>
        </p:nvSpPr>
        <p:spPr>
          <a:xfrm>
            <a:off x="6524800" y="2025254"/>
            <a:ext cx="359394" cy="507831"/>
          </a:xfrm>
          <a:prstGeom prst="rect">
            <a:avLst/>
          </a:prstGeom>
          <a:noFill/>
        </p:spPr>
        <p:txBody>
          <a:bodyPr wrap="none" rtlCol="1">
            <a:spAutoFit/>
          </a:bodyPr>
          <a:lstStyle/>
          <a:p>
            <a:pPr>
              <a:defRPr/>
            </a:pPr>
            <a:r>
              <a:rPr lang="en-US" sz="2700" b="1" dirty="0">
                <a:solidFill>
                  <a:srgbClr val="FF0000"/>
                </a:solidFill>
                <a:latin typeface="+mj-lt"/>
              </a:rPr>
              <a:t>2</a:t>
            </a:r>
            <a:endParaRPr lang="ar-JO" sz="2700" b="1" dirty="0">
              <a:solidFill>
                <a:srgbClr val="FF0000"/>
              </a:solidFill>
              <a:latin typeface="+mj-lt"/>
            </a:endParaRPr>
          </a:p>
        </p:txBody>
      </p:sp>
      <p:cxnSp>
        <p:nvCxnSpPr>
          <p:cNvPr id="28" name="رابط كسهم مستقيم 27">
            <a:extLst>
              <a:ext uri="{FF2B5EF4-FFF2-40B4-BE49-F238E27FC236}">
                <a16:creationId xmlns:a16="http://schemas.microsoft.com/office/drawing/2014/main" id="{36443D91-33B9-4F8E-B457-98E8EF230FA9}"/>
              </a:ext>
            </a:extLst>
          </p:cNvPr>
          <p:cNvCxnSpPr>
            <a:endCxn id="27" idx="1"/>
          </p:cNvCxnSpPr>
          <p:nvPr/>
        </p:nvCxnSpPr>
        <p:spPr>
          <a:xfrm flipV="1">
            <a:off x="6030517" y="2279170"/>
            <a:ext cx="494283" cy="447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a:extLst>
              <a:ext uri="{FF2B5EF4-FFF2-40B4-BE49-F238E27FC236}">
                <a16:creationId xmlns:a16="http://schemas.microsoft.com/office/drawing/2014/main" id="{127CD2A8-5051-4324-BC5B-00F63EEEFCC1}"/>
              </a:ext>
            </a:extLst>
          </p:cNvPr>
          <p:cNvCxnSpPr/>
          <p:nvPr/>
        </p:nvCxnSpPr>
        <p:spPr>
          <a:xfrm flipV="1">
            <a:off x="5975747" y="2996803"/>
            <a:ext cx="917972" cy="270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9">
            <a:extLst>
              <a:ext uri="{FF2B5EF4-FFF2-40B4-BE49-F238E27FC236}">
                <a16:creationId xmlns:a16="http://schemas.microsoft.com/office/drawing/2014/main" id="{2BFA6CEB-24F7-4AD1-A3CD-871FF513C6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3655" y="4056460"/>
            <a:ext cx="9632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91680" y="6444555"/>
            <a:ext cx="7452320" cy="39111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chemeClr val="tx1"/>
                </a:solidFill>
              </a:rPr>
              <a:t>دورة حياتها لازم نكون عارفينها, مش عارف اذا قصده لل لاب و المحاضرة او بس للمحاضرة </a:t>
            </a:r>
            <a:r>
              <a:rPr lang="ar-JO" b="1" dirty="0" smtClean="0">
                <a:solidFill>
                  <a:schemeClr val="tx1"/>
                </a:solidFill>
                <a:sym typeface="Wingdings" panose="05000000000000000000" pitchFamily="2" charset="2"/>
              </a:rPr>
              <a:t> </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7354"/>
                                        </p:tgtEl>
                                        <p:attrNameLst>
                                          <p:attrName>style.visibility</p:attrName>
                                        </p:attrNameLst>
                                      </p:cBhvr>
                                      <p:to>
                                        <p:strVal val="visible"/>
                                      </p:to>
                                    </p:set>
                                    <p:animEffect transition="in" filter="strips(downLeft)">
                                      <p:cBhvr>
                                        <p:cTn id="12" dur="500"/>
                                        <p:tgtEl>
                                          <p:spTgt spid="57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57349"/>
                                        </p:tgtEl>
                                        <p:attrNameLst>
                                          <p:attrName>style.visibility</p:attrName>
                                        </p:attrNameLst>
                                      </p:cBhvr>
                                      <p:to>
                                        <p:strVal val="visible"/>
                                      </p:to>
                                    </p:set>
                                    <p:animEffect transition="in" filter="strips(downLeft)">
                                      <p:cBhvr>
                                        <p:cTn id="22" dur="500"/>
                                        <p:tgtEl>
                                          <p:spTgt spid="57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57350"/>
                                        </p:tgtEl>
                                        <p:attrNameLst>
                                          <p:attrName>style.visibility</p:attrName>
                                        </p:attrNameLst>
                                      </p:cBhvr>
                                      <p:to>
                                        <p:strVal val="visible"/>
                                      </p:to>
                                    </p:set>
                                    <p:animEffect transition="in" filter="strips(downLeft)">
                                      <p:cBhvr>
                                        <p:cTn id="27" dur="500"/>
                                        <p:tgtEl>
                                          <p:spTgt spid="573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57356"/>
                                        </p:tgtEl>
                                        <p:attrNameLst>
                                          <p:attrName>style.visibility</p:attrName>
                                        </p:attrNameLst>
                                      </p:cBhvr>
                                      <p:to>
                                        <p:strVal val="visible"/>
                                      </p:to>
                                    </p:set>
                                    <p:animEffect transition="in" filter="strips(downLeft)">
                                      <p:cBhvr>
                                        <p:cTn id="32" dur="500"/>
                                        <p:tgtEl>
                                          <p:spTgt spid="57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57355"/>
                                        </p:tgtEl>
                                        <p:attrNameLst>
                                          <p:attrName>style.visibility</p:attrName>
                                        </p:attrNameLst>
                                      </p:cBhvr>
                                      <p:to>
                                        <p:strVal val="visible"/>
                                      </p:to>
                                    </p:set>
                                    <p:animEffect transition="in" filter="strips(downLeft)">
                                      <p:cBhvr>
                                        <p:cTn id="37" dur="500"/>
                                        <p:tgtEl>
                                          <p:spTgt spid="573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Left)">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downLeft)">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trips(downLeft)">
                                      <p:cBhvr>
                                        <p:cTn id="52" dur="500"/>
                                        <p:tgtEl>
                                          <p:spTgt spid="27"/>
                                        </p:tgtEl>
                                      </p:cBhvr>
                                    </p:animEffect>
                                  </p:childTnLst>
                                </p:cTn>
                              </p:par>
                              <p:par>
                                <p:cTn id="53" presetID="18" presetClass="entr" presetSubtype="12"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trips(downLeft)">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strips(downLeft)">
                                      <p:cBhvr>
                                        <p:cTn id="60" dur="500"/>
                                        <p:tgtEl>
                                          <p:spTgt spid="26"/>
                                        </p:tgtEl>
                                      </p:cBhvr>
                                    </p:animEffect>
                                  </p:childTnLst>
                                </p:cTn>
                              </p:par>
                              <p:par>
                                <p:cTn id="61" presetID="18" presetClass="entr" presetSubtype="12"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strips(down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04C7-A831-4BF0-A0F1-D7A5D4021BF1}"/>
              </a:ext>
            </a:extLst>
          </p:cNvPr>
          <p:cNvSpPr>
            <a:spLocks noGrp="1"/>
          </p:cNvSpPr>
          <p:nvPr>
            <p:ph type="title"/>
          </p:nvPr>
        </p:nvSpPr>
        <p:spPr>
          <a:xfrm>
            <a:off x="457200" y="2564904"/>
            <a:ext cx="8229600" cy="1143000"/>
          </a:xfrm>
        </p:spPr>
        <p:txBody>
          <a:bodyPr/>
          <a:lstStyle/>
          <a:p>
            <a:pPr algn="ctr"/>
            <a:r>
              <a:rPr lang="en-US" sz="5400" b="1" i="1" dirty="0">
                <a:solidFill>
                  <a:srgbClr val="C00000"/>
                </a:solidFill>
                <a:latin typeface="Arial" pitchFamily="34" charset="0"/>
                <a:cs typeface="Arial" pitchFamily="34" charset="0"/>
              </a:rPr>
              <a:t>Schistosoma</a:t>
            </a:r>
            <a:endParaRPr lang="en-US" dirty="0"/>
          </a:p>
        </p:txBody>
      </p:sp>
      <p:sp>
        <p:nvSpPr>
          <p:cNvPr id="3" name="Rectangle 2"/>
          <p:cNvSpPr/>
          <p:nvPr/>
        </p:nvSpPr>
        <p:spPr>
          <a:xfrm>
            <a:off x="1748880" y="6353944"/>
            <a:ext cx="7395120" cy="50405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chemeClr val="tx1"/>
                </a:solidFill>
              </a:rPr>
              <a:t>**المطلوب من اللابات فقط الصورة و شو بتمثل بدون تفاصيل زيادة عن كل كائن (كلام الدكتور)  </a:t>
            </a:r>
            <a:endParaRPr lang="en-US" b="1" dirty="0">
              <a:solidFill>
                <a:schemeClr val="tx1"/>
              </a:solidFill>
            </a:endParaRPr>
          </a:p>
        </p:txBody>
      </p:sp>
    </p:spTree>
    <p:extLst>
      <p:ext uri="{BB962C8B-B14F-4D97-AF65-F5344CB8AC3E}">
        <p14:creationId xmlns:p14="http://schemas.microsoft.com/office/powerpoint/2010/main" val="116965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F5C907-7CE3-45C8-84AE-A705218827B3}"/>
              </a:ext>
            </a:extLst>
          </p:cNvPr>
          <p:cNvSpPr txBox="1"/>
          <p:nvPr/>
        </p:nvSpPr>
        <p:spPr>
          <a:xfrm>
            <a:off x="3059906" y="1470423"/>
            <a:ext cx="2571750" cy="415498"/>
          </a:xfrm>
          <a:prstGeom prst="rect">
            <a:avLst/>
          </a:prstGeom>
          <a:noFill/>
        </p:spPr>
        <p:style>
          <a:lnRef idx="1">
            <a:schemeClr val="accent4"/>
          </a:lnRef>
          <a:fillRef idx="2">
            <a:schemeClr val="accent4"/>
          </a:fillRef>
          <a:effectRef idx="1">
            <a:schemeClr val="accent4"/>
          </a:effectRef>
          <a:fontRef idx="minor">
            <a:schemeClr val="dk1"/>
          </a:fontRef>
        </p:style>
        <p:txBody>
          <a:bodyPr rtlCol="1">
            <a:spAutoFit/>
          </a:bodyPr>
          <a:lstStyle/>
          <a:p>
            <a:pPr algn="ctr">
              <a:defRPr/>
            </a:pPr>
            <a:r>
              <a:rPr lang="en-US" sz="2100" b="1" dirty="0">
                <a:solidFill>
                  <a:srgbClr val="002060"/>
                </a:solidFill>
                <a:latin typeface="Arial" pitchFamily="34" charset="0"/>
                <a:cs typeface="Arial" pitchFamily="34" charset="0"/>
              </a:rPr>
              <a:t>Intestinal phase</a:t>
            </a:r>
            <a:endParaRPr lang="ar-EG" sz="2100" b="1" dirty="0">
              <a:solidFill>
                <a:srgbClr val="002060"/>
              </a:solidFill>
              <a:latin typeface="Arial" pitchFamily="34" charset="0"/>
            </a:endParaRPr>
          </a:p>
        </p:txBody>
      </p:sp>
      <p:cxnSp>
        <p:nvCxnSpPr>
          <p:cNvPr id="6" name="Straight Connector 5">
            <a:extLst>
              <a:ext uri="{FF2B5EF4-FFF2-40B4-BE49-F238E27FC236}">
                <a16:creationId xmlns:a16="http://schemas.microsoft.com/office/drawing/2014/main" id="{A4CC4147-9D2B-4359-99E8-97BB95DAFD95}"/>
              </a:ext>
            </a:extLst>
          </p:cNvPr>
          <p:cNvCxnSpPr/>
          <p:nvPr/>
        </p:nvCxnSpPr>
        <p:spPr>
          <a:xfrm rot="5400000">
            <a:off x="4239220" y="1943696"/>
            <a:ext cx="214313"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63EB5E-0159-485F-912F-8CD0717D09BE}"/>
              </a:ext>
            </a:extLst>
          </p:cNvPr>
          <p:cNvCxnSpPr/>
          <p:nvPr/>
        </p:nvCxnSpPr>
        <p:spPr>
          <a:xfrm rot="10800000">
            <a:off x="1839516" y="2051449"/>
            <a:ext cx="2518172"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A31220-0660-4FAA-8BED-519EE40C521B}"/>
              </a:ext>
            </a:extLst>
          </p:cNvPr>
          <p:cNvCxnSpPr/>
          <p:nvPr/>
        </p:nvCxnSpPr>
        <p:spPr>
          <a:xfrm>
            <a:off x="4357689" y="2051449"/>
            <a:ext cx="2678906"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448ACB8-6E6E-4000-A579-6D77EC1E3A9D}"/>
              </a:ext>
            </a:extLst>
          </p:cNvPr>
          <p:cNvCxnSpPr/>
          <p:nvPr/>
        </p:nvCxnSpPr>
        <p:spPr>
          <a:xfrm rot="5400000">
            <a:off x="1731764" y="2158008"/>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CB7722-8352-48FB-A94B-49F3F409D4C2}"/>
              </a:ext>
            </a:extLst>
          </p:cNvPr>
          <p:cNvSpPr txBox="1"/>
          <p:nvPr/>
        </p:nvSpPr>
        <p:spPr>
          <a:xfrm>
            <a:off x="1303736" y="2319338"/>
            <a:ext cx="1393031" cy="4016484"/>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l">
              <a:defRPr/>
            </a:pPr>
            <a:r>
              <a:rPr lang="en-US" sz="1350" b="1" dirty="0">
                <a:solidFill>
                  <a:srgbClr val="C00000"/>
                </a:solidFill>
                <a:latin typeface="Arial" pitchFamily="34" charset="0"/>
                <a:ea typeface="SimSun" pitchFamily="2" charset="-122"/>
                <a:cs typeface="Arial" pitchFamily="34" charset="0"/>
              </a:rPr>
              <a:t>Injury of the mucous membrane </a:t>
            </a:r>
            <a:r>
              <a:rPr lang="en-US" sz="1350" b="1" dirty="0">
                <a:solidFill>
                  <a:srgbClr val="002060"/>
                </a:solidFill>
                <a:latin typeface="Arial" pitchFamily="34" charset="0"/>
                <a:ea typeface="SimSun" pitchFamily="2" charset="-122"/>
                <a:cs typeface="Arial" pitchFamily="34" charset="0"/>
              </a:rPr>
              <a:t>by cutting teeth and plates at the site of attachment </a:t>
            </a:r>
            <a:r>
              <a:rPr lang="en-US" sz="1350" b="1" dirty="0">
                <a:solidFill>
                  <a:srgbClr val="002060"/>
                </a:solidFill>
                <a:latin typeface="Arial" pitchFamily="34" charset="0"/>
                <a:ea typeface="SimSun" pitchFamily="2" charset="-122"/>
                <a:cs typeface="Arial" pitchFamily="34" charset="0"/>
                <a:sym typeface="Wingdings" pitchFamily="2" charset="2"/>
              </a:rPr>
              <a:t></a:t>
            </a:r>
            <a:r>
              <a:rPr lang="en-US" sz="1350" b="1" dirty="0">
                <a:solidFill>
                  <a:srgbClr val="002060"/>
                </a:solidFill>
                <a:latin typeface="Arial" pitchFamily="34" charset="0"/>
                <a:ea typeface="SimSun" pitchFamily="2" charset="-122"/>
                <a:cs typeface="Arial" pitchFamily="34" charset="0"/>
              </a:rPr>
              <a:t> </a:t>
            </a:r>
            <a:r>
              <a:rPr lang="en-US" sz="1350" b="1" dirty="0" smtClean="0">
                <a:solidFill>
                  <a:srgbClr val="002060"/>
                </a:solidFill>
                <a:latin typeface="Arial" pitchFamily="34" charset="0"/>
                <a:ea typeface="SimSun" pitchFamily="2" charset="-122"/>
                <a:cs typeface="Arial" pitchFamily="34" charset="0"/>
              </a:rPr>
              <a:t>ulceration </a:t>
            </a:r>
            <a:r>
              <a:rPr lang="en-US" sz="1350" b="1" dirty="0" smtClean="0">
                <a:solidFill>
                  <a:srgbClr val="002060"/>
                </a:solidFill>
                <a:latin typeface="Arial" pitchFamily="34" charset="0"/>
                <a:ea typeface="SimSun" pitchFamily="2" charset="-122"/>
                <a:cs typeface="Arial" pitchFamily="34" charset="0"/>
              </a:rPr>
              <a:t>and bleeding </a:t>
            </a:r>
            <a:r>
              <a:rPr lang="en-US" sz="1350" b="1" dirty="0" smtClean="0">
                <a:solidFill>
                  <a:srgbClr val="002060"/>
                </a:solidFill>
                <a:latin typeface="Arial" pitchFamily="34" charset="0"/>
                <a:ea typeface="SimSun" pitchFamily="2" charset="-122"/>
                <a:cs typeface="Arial" pitchFamily="34" charset="0"/>
              </a:rPr>
              <a:t>that </a:t>
            </a:r>
            <a:r>
              <a:rPr lang="en-US" sz="1350" b="1" dirty="0">
                <a:solidFill>
                  <a:srgbClr val="002060"/>
                </a:solidFill>
                <a:latin typeface="Arial" pitchFamily="34" charset="0"/>
                <a:ea typeface="SimSun" pitchFamily="2" charset="-122"/>
                <a:cs typeface="Arial" pitchFamily="34" charset="0"/>
              </a:rPr>
              <a:t>may be infected </a:t>
            </a:r>
            <a:r>
              <a:rPr lang="en-US" sz="1350" b="1" dirty="0">
                <a:solidFill>
                  <a:srgbClr val="002060"/>
                </a:solidFill>
                <a:latin typeface="Arial" pitchFamily="34" charset="0"/>
                <a:ea typeface="SimSun" pitchFamily="2" charset="-122"/>
                <a:cs typeface="Arial" pitchFamily="34" charset="0"/>
                <a:sym typeface="Wingdings" pitchFamily="2" charset="2"/>
              </a:rPr>
              <a:t></a:t>
            </a:r>
            <a:r>
              <a:rPr lang="en-US" sz="1350" b="1" dirty="0">
                <a:solidFill>
                  <a:srgbClr val="002060"/>
                </a:solidFill>
                <a:latin typeface="Arial" pitchFamily="34" charset="0"/>
                <a:ea typeface="SimSun" pitchFamily="2" charset="-122"/>
                <a:cs typeface="Arial" pitchFamily="34" charset="0"/>
              </a:rPr>
              <a:t> </a:t>
            </a:r>
            <a:r>
              <a:rPr lang="en-US" sz="1350" b="1" dirty="0">
                <a:solidFill>
                  <a:srgbClr val="C00000"/>
                </a:solidFill>
                <a:latin typeface="Arial" pitchFamily="34" charset="0"/>
                <a:ea typeface="SimSun" pitchFamily="2" charset="-122"/>
                <a:cs typeface="Arial" pitchFamily="34" charset="0"/>
              </a:rPr>
              <a:t>nausea, vomiting, pain, flatulence, constipation or diarrhea with </a:t>
            </a:r>
            <a:r>
              <a:rPr lang="en-US" sz="1350" b="1" dirty="0" smtClean="0">
                <a:solidFill>
                  <a:srgbClr val="C00000"/>
                </a:solidFill>
                <a:latin typeface="Arial" pitchFamily="34" charset="0"/>
                <a:ea typeface="SimSun" pitchFamily="2" charset="-122"/>
                <a:cs typeface="Arial" pitchFamily="34" charset="0"/>
              </a:rPr>
              <a:t>(black </a:t>
            </a:r>
            <a:r>
              <a:rPr lang="en-US" sz="1350" b="1" dirty="0">
                <a:solidFill>
                  <a:srgbClr val="C00000"/>
                </a:solidFill>
                <a:latin typeface="Arial" pitchFamily="34" charset="0"/>
                <a:ea typeface="SimSun" pitchFamily="2" charset="-122"/>
                <a:cs typeface="Arial" pitchFamily="34" charset="0"/>
              </a:rPr>
              <a:t>or red </a:t>
            </a:r>
            <a:r>
              <a:rPr lang="en-US" sz="1350" b="1" dirty="0" smtClean="0">
                <a:solidFill>
                  <a:srgbClr val="C00000"/>
                </a:solidFill>
                <a:latin typeface="Arial" pitchFamily="34" charset="0"/>
                <a:ea typeface="SimSun" pitchFamily="2" charset="-122"/>
                <a:cs typeface="Arial" pitchFamily="34" charset="0"/>
              </a:rPr>
              <a:t>stool. </a:t>
            </a:r>
            <a:r>
              <a:rPr lang="en-US" sz="1200" b="1" dirty="0" smtClean="0">
                <a:solidFill>
                  <a:schemeClr val="tx1"/>
                </a:solidFill>
                <a:latin typeface="Arial" pitchFamily="34" charset="0"/>
                <a:ea typeface="SimSun" pitchFamily="2" charset="-122"/>
                <a:cs typeface="Arial" pitchFamily="34" charset="0"/>
              </a:rPr>
              <a:t>due to the bleeding)</a:t>
            </a:r>
            <a:endParaRPr lang="ar-EG" sz="1200" dirty="0">
              <a:solidFill>
                <a:schemeClr val="tx1"/>
              </a:solidFill>
              <a:latin typeface="Arial" pitchFamily="34" charset="0"/>
            </a:endParaRPr>
          </a:p>
        </p:txBody>
      </p:sp>
      <p:cxnSp>
        <p:nvCxnSpPr>
          <p:cNvPr id="16" name="Straight Arrow Connector 15">
            <a:extLst>
              <a:ext uri="{FF2B5EF4-FFF2-40B4-BE49-F238E27FC236}">
                <a16:creationId xmlns:a16="http://schemas.microsoft.com/office/drawing/2014/main" id="{2846BCD4-1453-4105-B910-3F1BB7747454}"/>
              </a:ext>
            </a:extLst>
          </p:cNvPr>
          <p:cNvCxnSpPr/>
          <p:nvPr/>
        </p:nvCxnSpPr>
        <p:spPr>
          <a:xfrm rot="5400000">
            <a:off x="3419476" y="2184797"/>
            <a:ext cx="267890"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D3AE59-F80F-4802-A089-0F14340DB4F7}"/>
              </a:ext>
            </a:extLst>
          </p:cNvPr>
          <p:cNvSpPr txBox="1"/>
          <p:nvPr/>
        </p:nvSpPr>
        <p:spPr>
          <a:xfrm>
            <a:off x="2803923" y="2372917"/>
            <a:ext cx="1607344" cy="3624069"/>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justLow">
              <a:defRPr/>
            </a:pPr>
            <a:r>
              <a:rPr lang="en-US" sz="1350" b="1" dirty="0" err="1">
                <a:solidFill>
                  <a:srgbClr val="C00000"/>
                </a:solidFill>
                <a:latin typeface="Arial" pitchFamily="34" charset="0"/>
                <a:ea typeface="SimSun" pitchFamily="2" charset="-122"/>
                <a:cs typeface="Arial" pitchFamily="34" charset="0"/>
              </a:rPr>
              <a:t>Anaemia</a:t>
            </a:r>
            <a:r>
              <a:rPr lang="en-US" sz="1350" b="1" dirty="0">
                <a:solidFill>
                  <a:srgbClr val="C00000"/>
                </a:solidFill>
                <a:latin typeface="Arial" pitchFamily="34" charset="0"/>
                <a:ea typeface="SimSun" pitchFamily="2" charset="-122"/>
                <a:cs typeface="Arial" pitchFamily="34" charset="0"/>
              </a:rPr>
              <a:t> </a:t>
            </a:r>
            <a:r>
              <a:rPr lang="en-US" sz="1350" b="1" dirty="0">
                <a:solidFill>
                  <a:srgbClr val="002060"/>
                </a:solidFill>
                <a:latin typeface="Arial" pitchFamily="34" charset="0"/>
                <a:ea typeface="SimSun" pitchFamily="2" charset="-122"/>
                <a:cs typeface="Arial" pitchFamily="34" charset="0"/>
                <a:sym typeface="Wingdings" pitchFamily="2" charset="2"/>
              </a:rPr>
              <a:t></a:t>
            </a:r>
            <a:r>
              <a:rPr lang="en-US" sz="1350" b="1" dirty="0">
                <a:solidFill>
                  <a:srgbClr val="002060"/>
                </a:solidFill>
                <a:latin typeface="Arial" pitchFamily="34" charset="0"/>
                <a:ea typeface="SimSun" pitchFamily="2" charset="-122"/>
                <a:cs typeface="Arial" pitchFamily="34" charset="0"/>
              </a:rPr>
              <a:t> </a:t>
            </a:r>
            <a:r>
              <a:rPr lang="en-US" sz="1350" b="1" dirty="0" smtClean="0">
                <a:solidFill>
                  <a:srgbClr val="002060"/>
                </a:solidFill>
                <a:latin typeface="Arial" pitchFamily="34" charset="0"/>
                <a:ea typeface="SimSun" pitchFamily="2" charset="-122"/>
                <a:cs typeface="Arial" pitchFamily="34" charset="0"/>
              </a:rPr>
              <a:t>hypochromic microcytic iron deficiency &amp; </a:t>
            </a:r>
            <a:r>
              <a:rPr lang="en-US" sz="1350" b="1" dirty="0" err="1" smtClean="0">
                <a:solidFill>
                  <a:srgbClr val="002060"/>
                </a:solidFill>
                <a:latin typeface="Arial" pitchFamily="34" charset="0"/>
                <a:ea typeface="SimSun" pitchFamily="2" charset="-122"/>
                <a:cs typeface="Arial" pitchFamily="34" charset="0"/>
              </a:rPr>
              <a:t>aneamia</a:t>
            </a:r>
            <a:r>
              <a:rPr lang="en-US" sz="1350" b="1" dirty="0" smtClean="0">
                <a:solidFill>
                  <a:srgbClr val="002060"/>
                </a:solidFill>
                <a:latin typeface="Arial" pitchFamily="34" charset="0"/>
                <a:ea typeface="SimSun" pitchFamily="2" charset="-122"/>
                <a:cs typeface="Arial" pitchFamily="34" charset="0"/>
              </a:rPr>
              <a:t> </a:t>
            </a:r>
            <a:r>
              <a:rPr lang="en-US" sz="1350" b="1" dirty="0">
                <a:solidFill>
                  <a:srgbClr val="002060"/>
                </a:solidFill>
                <a:latin typeface="Arial" pitchFamily="34" charset="0"/>
                <a:ea typeface="SimSun" pitchFamily="2" charset="-122"/>
                <a:cs typeface="Arial" pitchFamily="34" charset="0"/>
              </a:rPr>
              <a:t>(due to  blood loss).</a:t>
            </a:r>
          </a:p>
          <a:p>
            <a:pPr algn="justLow">
              <a:defRPr/>
            </a:pPr>
            <a:r>
              <a:rPr lang="en-US" sz="1350" b="1" dirty="0">
                <a:solidFill>
                  <a:srgbClr val="C00000"/>
                </a:solidFill>
                <a:latin typeface="Arial" pitchFamily="34" charset="0"/>
                <a:ea typeface="SimSun" pitchFamily="2" charset="-122"/>
                <a:cs typeface="Arial" pitchFamily="34" charset="0"/>
              </a:rPr>
              <a:t>Causes:</a:t>
            </a:r>
          </a:p>
          <a:p>
            <a:pPr algn="justLow">
              <a:defRPr/>
            </a:pPr>
            <a:r>
              <a:rPr lang="en-US" sz="1350" b="1" dirty="0">
                <a:solidFill>
                  <a:srgbClr val="002060"/>
                </a:solidFill>
                <a:latin typeface="Arial" pitchFamily="34" charset="0"/>
                <a:ea typeface="SimSun" pitchFamily="2" charset="-122"/>
                <a:cs typeface="Arial" pitchFamily="34" charset="0"/>
              </a:rPr>
              <a:t>1-Each parasite sucks about 0.5 cc of blood daily.</a:t>
            </a:r>
          </a:p>
          <a:p>
            <a:pPr marL="0" lvl="1" algn="justLow">
              <a:defRPr/>
            </a:pPr>
            <a:r>
              <a:rPr lang="en-US" sz="1350" b="1" dirty="0">
                <a:solidFill>
                  <a:srgbClr val="002060"/>
                </a:solidFill>
                <a:latin typeface="Arial" pitchFamily="34" charset="0"/>
                <a:ea typeface="SimSun" pitchFamily="2" charset="-122"/>
                <a:cs typeface="Arial" pitchFamily="34" charset="0"/>
              </a:rPr>
              <a:t>2-Bleeding at the site of attachment due to the effect of anticoagulant secreted by the cephalic glands).</a:t>
            </a:r>
          </a:p>
        </p:txBody>
      </p:sp>
      <p:cxnSp>
        <p:nvCxnSpPr>
          <p:cNvPr id="20" name="Straight Arrow Connector 19">
            <a:extLst>
              <a:ext uri="{FF2B5EF4-FFF2-40B4-BE49-F238E27FC236}">
                <a16:creationId xmlns:a16="http://schemas.microsoft.com/office/drawing/2014/main" id="{2F5B53B1-B074-49C1-BB99-CA766FB6E036}"/>
              </a:ext>
            </a:extLst>
          </p:cNvPr>
          <p:cNvCxnSpPr/>
          <p:nvPr/>
        </p:nvCxnSpPr>
        <p:spPr>
          <a:xfrm rot="5400000">
            <a:off x="5322689" y="2158008"/>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0668FBE-FFD7-4BB9-A841-C760DACE2C73}"/>
              </a:ext>
            </a:extLst>
          </p:cNvPr>
          <p:cNvSpPr txBox="1"/>
          <p:nvPr/>
        </p:nvSpPr>
        <p:spPr>
          <a:xfrm>
            <a:off x="4572000" y="2319339"/>
            <a:ext cx="1714500" cy="2559355"/>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just">
              <a:lnSpc>
                <a:spcPct val="150000"/>
              </a:lnSpc>
              <a:defRPr/>
            </a:pPr>
            <a:r>
              <a:rPr lang="en-US" sz="1350" b="1" dirty="0">
                <a:solidFill>
                  <a:srgbClr val="C00000"/>
                </a:solidFill>
                <a:latin typeface="Arial" pitchFamily="34" charset="0"/>
                <a:ea typeface="SimSun" pitchFamily="2" charset="-122"/>
                <a:cs typeface="Arial" pitchFamily="34" charset="0"/>
              </a:rPr>
              <a:t>Hypoproteinaemia,nutritional </a:t>
            </a:r>
            <a:r>
              <a:rPr lang="en-US" sz="1350" b="1" dirty="0" err="1">
                <a:solidFill>
                  <a:srgbClr val="C00000"/>
                </a:solidFill>
                <a:latin typeface="Arial" pitchFamily="34" charset="0"/>
                <a:ea typeface="SimSun" pitchFamily="2" charset="-122"/>
                <a:cs typeface="Arial" pitchFamily="34" charset="0"/>
              </a:rPr>
              <a:t>oedema</a:t>
            </a:r>
            <a:r>
              <a:rPr lang="en-US" sz="1350" b="1" dirty="0">
                <a:solidFill>
                  <a:srgbClr val="C00000"/>
                </a:solidFill>
                <a:latin typeface="Arial" pitchFamily="34" charset="0"/>
                <a:ea typeface="SimSun" pitchFamily="2" charset="-122"/>
                <a:cs typeface="Arial" pitchFamily="34" charset="0"/>
              </a:rPr>
              <a:t> and signs of avitaminosis</a:t>
            </a:r>
            <a:r>
              <a:rPr lang="en-US" sz="1350" b="1" dirty="0">
                <a:solidFill>
                  <a:srgbClr val="002060"/>
                </a:solidFill>
                <a:latin typeface="Arial" pitchFamily="34" charset="0"/>
                <a:ea typeface="SimSun" pitchFamily="2" charset="-122"/>
                <a:cs typeface="Arial" pitchFamily="34" charset="0"/>
              </a:rPr>
              <a:t> are due to impairment of food absorption and blood loss.</a:t>
            </a:r>
            <a:endParaRPr lang="ar-EG" sz="1350" dirty="0">
              <a:solidFill>
                <a:srgbClr val="002060"/>
              </a:solidFill>
              <a:latin typeface="Arial" pitchFamily="34" charset="0"/>
            </a:endParaRPr>
          </a:p>
        </p:txBody>
      </p:sp>
      <p:cxnSp>
        <p:nvCxnSpPr>
          <p:cNvPr id="23" name="Straight Arrow Connector 22">
            <a:extLst>
              <a:ext uri="{FF2B5EF4-FFF2-40B4-BE49-F238E27FC236}">
                <a16:creationId xmlns:a16="http://schemas.microsoft.com/office/drawing/2014/main" id="{5217C62F-3B42-424E-A862-84C9159C17BC}"/>
              </a:ext>
            </a:extLst>
          </p:cNvPr>
          <p:cNvCxnSpPr/>
          <p:nvPr/>
        </p:nvCxnSpPr>
        <p:spPr>
          <a:xfrm rot="5400000">
            <a:off x="6930033" y="2158008"/>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CAEDF5F-EC70-48DD-98C7-F33183D53DCF}"/>
              </a:ext>
            </a:extLst>
          </p:cNvPr>
          <p:cNvSpPr txBox="1"/>
          <p:nvPr/>
        </p:nvSpPr>
        <p:spPr>
          <a:xfrm>
            <a:off x="6393657" y="2319338"/>
            <a:ext cx="1446610" cy="2559355"/>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just">
              <a:lnSpc>
                <a:spcPct val="150000"/>
              </a:lnSpc>
              <a:defRPr/>
            </a:pPr>
            <a:r>
              <a:rPr lang="en-US" sz="1350" b="1" dirty="0">
                <a:solidFill>
                  <a:srgbClr val="C00000"/>
                </a:solidFill>
                <a:latin typeface="Arial" pitchFamily="34" charset="0"/>
                <a:ea typeface="SimSun" pitchFamily="2" charset="-122"/>
                <a:cs typeface="Arial" pitchFamily="34" charset="0"/>
              </a:rPr>
              <a:t>Retardation</a:t>
            </a:r>
            <a:r>
              <a:rPr lang="en-US" sz="1350" b="1" dirty="0">
                <a:solidFill>
                  <a:srgbClr val="002060"/>
                </a:solidFill>
                <a:latin typeface="Arial" pitchFamily="34" charset="0"/>
                <a:ea typeface="SimSun" pitchFamily="2" charset="-122"/>
                <a:cs typeface="Arial" pitchFamily="34" charset="0"/>
              </a:rPr>
              <a:t> of physical, mental and sexual development in heavily infected children.</a:t>
            </a:r>
            <a:endParaRPr lang="ar-EG" sz="1350" dirty="0">
              <a:solidFill>
                <a:srgbClr val="002060"/>
              </a:solidFill>
              <a:latin typeface="Arial" pitchFamily="34" charset="0"/>
            </a:endParaRPr>
          </a:p>
        </p:txBody>
      </p:sp>
      <p:sp>
        <p:nvSpPr>
          <p:cNvPr id="19" name="Title 1">
            <a:extLst>
              <a:ext uri="{FF2B5EF4-FFF2-40B4-BE49-F238E27FC236}">
                <a16:creationId xmlns:a16="http://schemas.microsoft.com/office/drawing/2014/main" id="{799CCBD2-27ED-48F6-88BF-0D27B0572D30}"/>
              </a:ext>
            </a:extLst>
          </p:cNvPr>
          <p:cNvSpPr txBox="1">
            <a:spLocks/>
          </p:cNvSpPr>
          <p:nvPr/>
        </p:nvSpPr>
        <p:spPr>
          <a:xfrm>
            <a:off x="1115616" y="837009"/>
            <a:ext cx="6885385" cy="482204"/>
          </a:xfrm>
          <a:prstGeom prst="rect">
            <a:avLst/>
          </a:prstGeom>
          <a:solidFill>
            <a:srgbClr val="E1DED5"/>
          </a:solidFill>
        </p:spPr>
        <p:txBody>
          <a:bodyPr anchor="ctr">
            <a:normAutofit fontScale="97500"/>
          </a:bodyPr>
          <a:lstStyle/>
          <a:p>
            <a:pPr algn="ctr">
              <a:defRPr/>
            </a:pPr>
            <a:r>
              <a:rPr lang="en-US" altLang="ar-JO" sz="2100" b="1" dirty="0"/>
              <a:t> Hookworms- </a:t>
            </a:r>
            <a:r>
              <a:rPr lang="en-US" sz="2100" b="1" dirty="0">
                <a:solidFill>
                  <a:srgbClr val="CC3300"/>
                </a:solidFill>
              </a:rPr>
              <a:t>Pathogenesis and symptomatology</a:t>
            </a:r>
            <a:endParaRPr lang="ar-EG" sz="2100" dirty="0"/>
          </a:p>
        </p:txBody>
      </p:sp>
      <p:sp>
        <p:nvSpPr>
          <p:cNvPr id="2" name="Rectangle 1"/>
          <p:cNvSpPr/>
          <p:nvPr/>
        </p:nvSpPr>
        <p:spPr>
          <a:xfrm>
            <a:off x="4411267" y="5365689"/>
            <a:ext cx="4732733" cy="149231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hypochromic </a:t>
            </a:r>
            <a:r>
              <a:rPr lang="en-US" sz="1600" b="1" dirty="0">
                <a:solidFill>
                  <a:schemeClr val="tx1"/>
                </a:solidFill>
              </a:rPr>
              <a:t>microcytic iron deficiency &amp; </a:t>
            </a:r>
            <a:r>
              <a:rPr lang="en-US" sz="1600" b="1" dirty="0" err="1" smtClean="0">
                <a:solidFill>
                  <a:schemeClr val="tx1"/>
                </a:solidFill>
              </a:rPr>
              <a:t>aneamia</a:t>
            </a:r>
            <a:r>
              <a:rPr lang="en-US" sz="1600" b="1" dirty="0" smtClean="0">
                <a:solidFill>
                  <a:schemeClr val="tx1"/>
                </a:solidFill>
              </a:rPr>
              <a:t>: continuous bleeding+ continuous red blood cell production</a:t>
            </a:r>
            <a:r>
              <a:rPr lang="en-US" sz="1600" b="1" dirty="0" smtClean="0">
                <a:solidFill>
                  <a:schemeClr val="tx1"/>
                </a:solidFill>
                <a:sym typeface="Wingdings" panose="05000000000000000000" pitchFamily="2" charset="2"/>
              </a:rPr>
              <a:t> iron storage decreases due to that decrease the bone morrow produce small and less pigmented (less amount of Hgb) RBCs  </a:t>
            </a:r>
            <a:endParaRPr lang="en-US" sz="1600" b="1"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8" grpId="0" animBg="1"/>
      <p:bldP spid="21"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164DEE-AFDE-40C4-B765-3F253CA6C652}"/>
              </a:ext>
            </a:extLst>
          </p:cNvPr>
          <p:cNvSpPr txBox="1"/>
          <p:nvPr/>
        </p:nvSpPr>
        <p:spPr>
          <a:xfrm>
            <a:off x="2911080" y="1522810"/>
            <a:ext cx="2893219" cy="738664"/>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en-US" sz="2100" b="1" dirty="0">
                <a:solidFill>
                  <a:srgbClr val="C00000"/>
                </a:solidFill>
                <a:latin typeface="Arial" pitchFamily="34" charset="0"/>
                <a:cs typeface="Arial" pitchFamily="34" charset="0"/>
              </a:rPr>
              <a:t>Laboratory diagnosis</a:t>
            </a:r>
            <a:endParaRPr lang="ar-EG" sz="2100" b="1" dirty="0">
              <a:solidFill>
                <a:srgbClr val="C00000"/>
              </a:solidFill>
              <a:latin typeface="Arial" pitchFamily="34" charset="0"/>
            </a:endParaRPr>
          </a:p>
        </p:txBody>
      </p:sp>
      <p:cxnSp>
        <p:nvCxnSpPr>
          <p:cNvPr id="6" name="Straight Connector 5">
            <a:extLst>
              <a:ext uri="{FF2B5EF4-FFF2-40B4-BE49-F238E27FC236}">
                <a16:creationId xmlns:a16="http://schemas.microsoft.com/office/drawing/2014/main" id="{1CB76464-E0EC-430A-BEAC-8690F03D3F4A}"/>
              </a:ext>
            </a:extLst>
          </p:cNvPr>
          <p:cNvCxnSpPr/>
          <p:nvPr/>
        </p:nvCxnSpPr>
        <p:spPr>
          <a:xfrm rot="5400000">
            <a:off x="4251128" y="2218732"/>
            <a:ext cx="321469"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3CE801-4116-4EA8-AEFB-B70402C6A3AC}"/>
              </a:ext>
            </a:extLst>
          </p:cNvPr>
          <p:cNvCxnSpPr/>
          <p:nvPr/>
        </p:nvCxnSpPr>
        <p:spPr>
          <a:xfrm rot="10800000">
            <a:off x="2321720" y="2380061"/>
            <a:ext cx="2089547"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5290CD-615A-4C69-B27F-2F4DC2CAC6E5}"/>
              </a:ext>
            </a:extLst>
          </p:cNvPr>
          <p:cNvCxnSpPr/>
          <p:nvPr/>
        </p:nvCxnSpPr>
        <p:spPr>
          <a:xfrm>
            <a:off x="4411266" y="2380061"/>
            <a:ext cx="2143125"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BB0140-E907-41C0-A071-0DA579AAFFBE}"/>
              </a:ext>
            </a:extLst>
          </p:cNvPr>
          <p:cNvCxnSpPr/>
          <p:nvPr/>
        </p:nvCxnSpPr>
        <p:spPr>
          <a:xfrm rot="5400000">
            <a:off x="2213968" y="2486622"/>
            <a:ext cx="214313"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A9060E0-6153-4137-9FA1-1362B05BA1AA}"/>
              </a:ext>
            </a:extLst>
          </p:cNvPr>
          <p:cNvCxnSpPr/>
          <p:nvPr/>
        </p:nvCxnSpPr>
        <p:spPr>
          <a:xfrm rot="5400000">
            <a:off x="4303514" y="2486621"/>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3C72B5-6AE4-4FDF-B435-C15C0724A8B0}"/>
              </a:ext>
            </a:extLst>
          </p:cNvPr>
          <p:cNvCxnSpPr/>
          <p:nvPr/>
        </p:nvCxnSpPr>
        <p:spPr>
          <a:xfrm rot="5400000">
            <a:off x="6447830" y="2486622"/>
            <a:ext cx="214313"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7711C47-E24C-4FA5-8490-CD14E4A794F4}"/>
              </a:ext>
            </a:extLst>
          </p:cNvPr>
          <p:cNvSpPr txBox="1"/>
          <p:nvPr/>
        </p:nvSpPr>
        <p:spPr>
          <a:xfrm>
            <a:off x="1357313" y="2647951"/>
            <a:ext cx="2143125" cy="3494226"/>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just">
              <a:lnSpc>
                <a:spcPct val="150000"/>
              </a:lnSpc>
              <a:buClr>
                <a:srgbClr val="C00000"/>
              </a:buClr>
              <a:defRPr/>
            </a:pPr>
            <a:r>
              <a:rPr lang="en-US" sz="1350" b="1" dirty="0">
                <a:solidFill>
                  <a:srgbClr val="C00000"/>
                </a:solidFill>
                <a:latin typeface="Arial" pitchFamily="34" charset="0"/>
                <a:ea typeface="SimSun" pitchFamily="2" charset="-122"/>
                <a:cs typeface="Arial" pitchFamily="34" charset="0"/>
              </a:rPr>
              <a:t>Stool examination for egg detection by different methods:</a:t>
            </a:r>
          </a:p>
          <a:p>
            <a:pPr marL="0" lvl="1" algn="just">
              <a:lnSpc>
                <a:spcPct val="150000"/>
              </a:lnSpc>
              <a:buClr>
                <a:srgbClr val="C00000"/>
              </a:buClr>
              <a:buFont typeface="Arial" pitchFamily="34" charset="0"/>
              <a:buChar char="•"/>
              <a:defRPr/>
            </a:pPr>
            <a:r>
              <a:rPr lang="en-US" sz="1350" b="1" dirty="0">
                <a:solidFill>
                  <a:srgbClr val="0000FF"/>
                </a:solidFill>
                <a:latin typeface="Arial" pitchFamily="34" charset="0"/>
                <a:ea typeface="SimSun" pitchFamily="2" charset="-122"/>
                <a:cs typeface="Arial" pitchFamily="34" charset="0"/>
              </a:rPr>
              <a:t>Direct smear.</a:t>
            </a:r>
          </a:p>
          <a:p>
            <a:pPr algn="just">
              <a:lnSpc>
                <a:spcPct val="150000"/>
              </a:lnSpc>
              <a:buClr>
                <a:srgbClr val="C00000"/>
              </a:buClr>
              <a:buFont typeface="Arial" pitchFamily="34" charset="0"/>
              <a:buChar char="•"/>
              <a:defRPr/>
            </a:pPr>
            <a:r>
              <a:rPr lang="en-US" sz="1350" b="1" dirty="0">
                <a:solidFill>
                  <a:srgbClr val="0000FF"/>
                </a:solidFill>
                <a:latin typeface="Arial" pitchFamily="34" charset="0"/>
                <a:ea typeface="SimSun" pitchFamily="2" charset="-122"/>
                <a:cs typeface="Arial" pitchFamily="34" charset="0"/>
              </a:rPr>
              <a:t>Concentration methods</a:t>
            </a:r>
          </a:p>
          <a:p>
            <a:pPr algn="just">
              <a:lnSpc>
                <a:spcPct val="150000"/>
              </a:lnSpc>
              <a:buClr>
                <a:srgbClr val="C00000"/>
              </a:buClr>
              <a:buFont typeface="Arial" pitchFamily="34" charset="0"/>
              <a:buChar char="•"/>
              <a:defRPr/>
            </a:pPr>
            <a:r>
              <a:rPr lang="en-US" sz="1350" b="1" dirty="0" err="1">
                <a:solidFill>
                  <a:srgbClr val="0000FF"/>
                </a:solidFill>
                <a:latin typeface="Arial" pitchFamily="34" charset="0"/>
                <a:ea typeface="SimSun" pitchFamily="2" charset="-122"/>
                <a:cs typeface="Arial" pitchFamily="34" charset="0"/>
              </a:rPr>
              <a:t>Faecal</a:t>
            </a:r>
            <a:r>
              <a:rPr lang="en-US" sz="1350" b="1" dirty="0">
                <a:solidFill>
                  <a:srgbClr val="0000FF"/>
                </a:solidFill>
                <a:latin typeface="Arial" pitchFamily="34" charset="0"/>
                <a:ea typeface="SimSun" pitchFamily="2" charset="-122"/>
                <a:cs typeface="Arial" pitchFamily="34" charset="0"/>
              </a:rPr>
              <a:t> cultures.</a:t>
            </a:r>
          </a:p>
          <a:p>
            <a:pPr algn="just">
              <a:lnSpc>
                <a:spcPct val="150000"/>
              </a:lnSpc>
              <a:buClr>
                <a:srgbClr val="C00000"/>
              </a:buClr>
              <a:buFont typeface="Arial" pitchFamily="34" charset="0"/>
              <a:buChar char="•"/>
              <a:defRPr/>
            </a:pPr>
            <a:r>
              <a:rPr lang="en-US" sz="1350" b="1" dirty="0">
                <a:solidFill>
                  <a:srgbClr val="0000FF"/>
                </a:solidFill>
                <a:latin typeface="Arial" pitchFamily="34" charset="0"/>
                <a:ea typeface="SimSun" pitchFamily="2" charset="-122"/>
                <a:cs typeface="Arial" pitchFamily="34" charset="0"/>
              </a:rPr>
              <a:t>Stoll's counting technique for determination of the intensity of infection.</a:t>
            </a:r>
            <a:endParaRPr lang="ar-EG" sz="1350" dirty="0">
              <a:latin typeface="Arial" pitchFamily="34" charset="0"/>
            </a:endParaRPr>
          </a:p>
        </p:txBody>
      </p:sp>
      <p:sp>
        <p:nvSpPr>
          <p:cNvPr id="20" name="TextBox 19">
            <a:extLst>
              <a:ext uri="{FF2B5EF4-FFF2-40B4-BE49-F238E27FC236}">
                <a16:creationId xmlns:a16="http://schemas.microsoft.com/office/drawing/2014/main" id="{4FC390D4-90D9-4E5A-BFFD-20658176F240}"/>
              </a:ext>
            </a:extLst>
          </p:cNvPr>
          <p:cNvSpPr txBox="1"/>
          <p:nvPr/>
        </p:nvSpPr>
        <p:spPr>
          <a:xfrm>
            <a:off x="3661174" y="2647951"/>
            <a:ext cx="1982390" cy="1312860"/>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just">
              <a:lnSpc>
                <a:spcPct val="150000"/>
              </a:lnSpc>
              <a:defRPr/>
            </a:pPr>
            <a:r>
              <a:rPr lang="en-US" sz="1350" b="1" dirty="0">
                <a:solidFill>
                  <a:srgbClr val="0000FF"/>
                </a:solidFill>
                <a:latin typeface="Arial" pitchFamily="34" charset="0"/>
                <a:ea typeface="SimSun" pitchFamily="2" charset="-122"/>
                <a:cs typeface="Arial" pitchFamily="34" charset="0"/>
              </a:rPr>
              <a:t>Examination of stool for larvae by </a:t>
            </a:r>
            <a:r>
              <a:rPr lang="en-US" sz="1350" b="1" dirty="0">
                <a:solidFill>
                  <a:srgbClr val="C00000"/>
                </a:solidFill>
                <a:latin typeface="Arial" pitchFamily="34" charset="0"/>
                <a:ea typeface="SimSun" pitchFamily="2" charset="-122"/>
                <a:cs typeface="Arial" pitchFamily="34" charset="0"/>
              </a:rPr>
              <a:t>Baermann's technique</a:t>
            </a:r>
            <a:endParaRPr lang="ar-EG" sz="1350" dirty="0">
              <a:solidFill>
                <a:srgbClr val="C00000"/>
              </a:solidFill>
              <a:latin typeface="Arial" pitchFamily="34" charset="0"/>
            </a:endParaRPr>
          </a:p>
        </p:txBody>
      </p:sp>
      <p:sp>
        <p:nvSpPr>
          <p:cNvPr id="21" name="TextBox 20">
            <a:extLst>
              <a:ext uri="{FF2B5EF4-FFF2-40B4-BE49-F238E27FC236}">
                <a16:creationId xmlns:a16="http://schemas.microsoft.com/office/drawing/2014/main" id="{326BE896-D518-4BBF-82B5-E31015C49A7C}"/>
              </a:ext>
            </a:extLst>
          </p:cNvPr>
          <p:cNvSpPr txBox="1"/>
          <p:nvPr/>
        </p:nvSpPr>
        <p:spPr>
          <a:xfrm>
            <a:off x="5804298" y="2647950"/>
            <a:ext cx="1768078" cy="689612"/>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a:lnSpc>
                <a:spcPct val="150000"/>
              </a:lnSpc>
              <a:defRPr/>
            </a:pPr>
            <a:r>
              <a:rPr lang="en-US" sz="1350" b="1" dirty="0">
                <a:solidFill>
                  <a:srgbClr val="0000FF"/>
                </a:solidFill>
                <a:latin typeface="Arial" pitchFamily="34" charset="0"/>
                <a:ea typeface="SimSun" pitchFamily="2" charset="-122"/>
                <a:cs typeface="Arial" pitchFamily="34" charset="0"/>
              </a:rPr>
              <a:t>Blood examination for </a:t>
            </a:r>
            <a:r>
              <a:rPr lang="en-US" sz="1350" b="1" dirty="0" err="1">
                <a:solidFill>
                  <a:srgbClr val="C00000"/>
                </a:solidFill>
                <a:latin typeface="Arial" pitchFamily="34" charset="0"/>
                <a:ea typeface="SimSun" pitchFamily="2" charset="-122"/>
                <a:cs typeface="Arial" pitchFamily="34" charset="0"/>
              </a:rPr>
              <a:t>anaemia</a:t>
            </a:r>
            <a:endParaRPr lang="ar-EG" sz="1350" dirty="0">
              <a:solidFill>
                <a:srgbClr val="C00000"/>
              </a:solidFill>
              <a:latin typeface="Arial" pitchFamily="34" charset="0"/>
            </a:endParaRPr>
          </a:p>
        </p:txBody>
      </p:sp>
      <p:sp>
        <p:nvSpPr>
          <p:cNvPr id="16" name="Title 1">
            <a:extLst>
              <a:ext uri="{FF2B5EF4-FFF2-40B4-BE49-F238E27FC236}">
                <a16:creationId xmlns:a16="http://schemas.microsoft.com/office/drawing/2014/main" id="{6B715383-D7B3-41BE-AE0A-F3D4DB3D1F8C}"/>
              </a:ext>
            </a:extLst>
          </p:cNvPr>
          <p:cNvSpPr txBox="1">
            <a:spLocks/>
          </p:cNvSpPr>
          <p:nvPr/>
        </p:nvSpPr>
        <p:spPr>
          <a:xfrm>
            <a:off x="1115616" y="837009"/>
            <a:ext cx="6885385" cy="482204"/>
          </a:xfrm>
          <a:prstGeom prst="rect">
            <a:avLst/>
          </a:prstGeom>
          <a:solidFill>
            <a:srgbClr val="E1DED5"/>
          </a:solidFill>
        </p:spPr>
        <p:txBody>
          <a:bodyPr anchor="ctr">
            <a:normAutofit fontScale="97500"/>
          </a:bodyPr>
          <a:lstStyle/>
          <a:p>
            <a:pPr algn="ctr">
              <a:defRPr/>
            </a:pPr>
            <a:r>
              <a:rPr lang="en-US" altLang="ar-JO" sz="2100" b="1" dirty="0"/>
              <a:t> Hookworms- </a:t>
            </a:r>
            <a:r>
              <a:rPr lang="en-US" sz="2100" b="1" dirty="0">
                <a:solidFill>
                  <a:srgbClr val="C00000"/>
                </a:solidFill>
              </a:rPr>
              <a:t>Laboratory diagnosis</a:t>
            </a:r>
            <a:endParaRPr lang="ar-EG" sz="2100" b="1" dirty="0">
              <a:solidFill>
                <a:srgbClr val="C0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1"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15C636D-6148-4936-A3D1-6A860E195703}"/>
              </a:ext>
            </a:extLst>
          </p:cNvPr>
          <p:cNvSpPr>
            <a:spLocks noGrp="1" noChangeArrowheads="1"/>
          </p:cNvSpPr>
          <p:nvPr>
            <p:ph type="title"/>
          </p:nvPr>
        </p:nvSpPr>
        <p:spPr>
          <a:xfrm>
            <a:off x="1410891" y="1500188"/>
            <a:ext cx="2946797" cy="685800"/>
          </a:xfrm>
        </p:spPr>
        <p:txBody>
          <a:bodyPr rtlCol="0">
            <a:normAutofit fontScale="90000"/>
          </a:bodyPr>
          <a:lstStyle/>
          <a:p>
            <a:pPr>
              <a:defRPr/>
            </a:pPr>
            <a:r>
              <a:rPr lang="en-US" sz="2700" b="1" dirty="0">
                <a:solidFill>
                  <a:srgbClr val="FF0000"/>
                </a:solidFill>
              </a:rPr>
              <a:t>Laboratory Diagnosis</a:t>
            </a:r>
          </a:p>
        </p:txBody>
      </p:sp>
      <p:sp>
        <p:nvSpPr>
          <p:cNvPr id="29699" name="Rectangle 3">
            <a:extLst>
              <a:ext uri="{FF2B5EF4-FFF2-40B4-BE49-F238E27FC236}">
                <a16:creationId xmlns:a16="http://schemas.microsoft.com/office/drawing/2014/main" id="{9F4B8B38-9FC4-4875-855F-383E3672DE0E}"/>
              </a:ext>
            </a:extLst>
          </p:cNvPr>
          <p:cNvSpPr>
            <a:spLocks noGrp="1"/>
          </p:cNvSpPr>
          <p:nvPr>
            <p:ph type="body" sz="half" idx="1"/>
          </p:nvPr>
        </p:nvSpPr>
        <p:spPr>
          <a:xfrm>
            <a:off x="1600200" y="2057400"/>
            <a:ext cx="3314700" cy="3314700"/>
          </a:xfrm>
        </p:spPr>
        <p:txBody>
          <a:bodyPr>
            <a:normAutofit fontScale="85000" lnSpcReduction="10000"/>
          </a:bodyPr>
          <a:lstStyle/>
          <a:p>
            <a:pPr eaLnBrk="1" hangingPunct="1"/>
            <a:r>
              <a:rPr lang="en-US" altLang="ar-JO" dirty="0">
                <a:solidFill>
                  <a:srgbClr val="0000CC"/>
                </a:solidFill>
              </a:rPr>
              <a:t>Stool examination</a:t>
            </a:r>
            <a:r>
              <a:rPr lang="en-US" altLang="ar-JO" dirty="0"/>
              <a:t> – microscopy: non bile stained egg, segmented</a:t>
            </a:r>
          </a:p>
          <a:p>
            <a:pPr eaLnBrk="1" hangingPunct="1"/>
            <a:endParaRPr lang="en-US" altLang="ar-JO" dirty="0"/>
          </a:p>
          <a:p>
            <a:pPr eaLnBrk="1" hangingPunct="1"/>
            <a:r>
              <a:rPr lang="en-US" altLang="ar-JO" dirty="0" smtClean="0">
                <a:solidFill>
                  <a:srgbClr val="0000CC"/>
                </a:solidFill>
              </a:rPr>
              <a:t>Occult blood in stool</a:t>
            </a:r>
            <a:r>
              <a:rPr lang="en-US" altLang="ar-JO" dirty="0" smtClean="0"/>
              <a:t> – positive</a:t>
            </a:r>
          </a:p>
          <a:p>
            <a:pPr eaLnBrk="1" hangingPunct="1"/>
            <a:endParaRPr lang="en-US" altLang="ar-JO" dirty="0"/>
          </a:p>
          <a:p>
            <a:pPr eaLnBrk="1" hangingPunct="1"/>
            <a:r>
              <a:rPr lang="en-US" altLang="ar-JO" dirty="0">
                <a:solidFill>
                  <a:srgbClr val="0000CC"/>
                </a:solidFill>
              </a:rPr>
              <a:t>Blood examination</a:t>
            </a:r>
            <a:r>
              <a:rPr lang="en-US" altLang="ar-JO" dirty="0"/>
              <a:t> – </a:t>
            </a:r>
            <a:r>
              <a:rPr lang="en-US" altLang="ar-JO" dirty="0" err="1"/>
              <a:t>anaemia</a:t>
            </a:r>
            <a:r>
              <a:rPr lang="en-US" altLang="ar-JO" dirty="0"/>
              <a:t>, eosinophilia</a:t>
            </a:r>
          </a:p>
        </p:txBody>
      </p:sp>
      <p:pic>
        <p:nvPicPr>
          <p:cNvPr id="29700" name="Picture 5" descr="Hookworm egg">
            <a:extLst>
              <a:ext uri="{FF2B5EF4-FFF2-40B4-BE49-F238E27FC236}">
                <a16:creationId xmlns:a16="http://schemas.microsoft.com/office/drawing/2014/main" id="{F6D19CE6-4509-44C3-91D2-8C0E7E5300F8}"/>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86350" y="2228851"/>
            <a:ext cx="2514600" cy="2507456"/>
          </a:xfrm>
        </p:spPr>
      </p:pic>
      <p:sp>
        <p:nvSpPr>
          <p:cNvPr id="7" name="Title 1">
            <a:extLst>
              <a:ext uri="{FF2B5EF4-FFF2-40B4-BE49-F238E27FC236}">
                <a16:creationId xmlns:a16="http://schemas.microsoft.com/office/drawing/2014/main" id="{93CC9D95-4DCA-4C51-9193-9B8AE11D7D69}"/>
              </a:ext>
            </a:extLst>
          </p:cNvPr>
          <p:cNvSpPr txBox="1">
            <a:spLocks/>
          </p:cNvSpPr>
          <p:nvPr/>
        </p:nvSpPr>
        <p:spPr>
          <a:xfrm>
            <a:off x="1115616" y="837009"/>
            <a:ext cx="6885385" cy="482204"/>
          </a:xfrm>
          <a:prstGeom prst="rect">
            <a:avLst/>
          </a:prstGeom>
          <a:solidFill>
            <a:srgbClr val="E1DED5"/>
          </a:solidFill>
        </p:spPr>
        <p:txBody>
          <a:bodyPr anchor="ctr">
            <a:normAutofit fontScale="97500"/>
          </a:bodyPr>
          <a:lstStyle/>
          <a:p>
            <a:pPr algn="ctr">
              <a:defRPr/>
            </a:pPr>
            <a:r>
              <a:rPr lang="en-US" altLang="ar-JO" sz="2100" b="1" dirty="0"/>
              <a:t> Hookworms- </a:t>
            </a:r>
            <a:r>
              <a:rPr lang="en-US" sz="2100" b="1" dirty="0">
                <a:solidFill>
                  <a:srgbClr val="C00000"/>
                </a:solidFill>
              </a:rPr>
              <a:t>Laboratory diagnosis</a:t>
            </a:r>
            <a:endParaRPr lang="ar-EG" sz="2100" b="1" dirty="0">
              <a:solidFill>
                <a:srgbClr val="C00000"/>
              </a:solidFill>
            </a:endParaRPr>
          </a:p>
        </p:txBody>
      </p:sp>
      <p:sp>
        <p:nvSpPr>
          <p:cNvPr id="2" name="Rectangle 1"/>
          <p:cNvSpPr/>
          <p:nvPr/>
        </p:nvSpPr>
        <p:spPr>
          <a:xfrm>
            <a:off x="1331640" y="3068960"/>
            <a:ext cx="3583260" cy="33503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l"/>
            <a:r>
              <a:rPr lang="en-US" sz="1600" b="1" i="1" dirty="0" smtClean="0">
                <a:solidFill>
                  <a:schemeClr val="tx1"/>
                </a:solidFill>
              </a:rPr>
              <a:t>The </a:t>
            </a:r>
            <a:r>
              <a:rPr lang="en-US" sz="1600" b="1" i="1" dirty="0">
                <a:solidFill>
                  <a:schemeClr val="tx1"/>
                </a:solidFill>
              </a:rPr>
              <a:t>shell of the egg is fine and dark </a:t>
            </a:r>
          </a:p>
          <a:p>
            <a:pPr algn="ctr"/>
            <a:endParaRPr lang="en-US" dirty="0"/>
          </a:p>
        </p:txBody>
      </p:sp>
      <p:sp>
        <p:nvSpPr>
          <p:cNvPr id="3" name="Rectangle 2"/>
          <p:cNvSpPr/>
          <p:nvPr/>
        </p:nvSpPr>
        <p:spPr>
          <a:xfrm>
            <a:off x="2051720" y="5157192"/>
            <a:ext cx="6984776" cy="170080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smtClean="0">
                <a:solidFill>
                  <a:schemeClr val="tx1"/>
                </a:solidFill>
              </a:rPr>
              <a:t>Occult </a:t>
            </a:r>
            <a:r>
              <a:rPr lang="en-US" sz="2000" b="1" dirty="0">
                <a:solidFill>
                  <a:schemeClr val="tx1"/>
                </a:solidFill>
              </a:rPr>
              <a:t>blood in </a:t>
            </a:r>
            <a:r>
              <a:rPr lang="en-US" sz="2000" b="1" dirty="0" smtClean="0">
                <a:solidFill>
                  <a:schemeClr val="tx1"/>
                </a:solidFill>
              </a:rPr>
              <a:t>stool: </a:t>
            </a:r>
            <a:r>
              <a:rPr lang="en-US" dirty="0" smtClean="0">
                <a:solidFill>
                  <a:schemeClr val="tx1"/>
                </a:solidFill>
              </a:rPr>
              <a:t>presence of a hidden blood in the stool in case of light infections, so we cant detect the blood in the stool by our eyes. In this situation a certain reagent used to detect the blood </a:t>
            </a:r>
            <a:r>
              <a:rPr lang="en-US" i="1" u="sng" dirty="0" smtClean="0">
                <a:solidFill>
                  <a:schemeClr val="tx1"/>
                </a:solidFill>
              </a:rPr>
              <a:t>(occult blood test: mixing 1-2 g of stool with certain reagent, if we notice a change in the color of the reagent the result is positive and there is blood in this stool)   </a:t>
            </a:r>
            <a:endParaRPr lang="en-US" i="1"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slide(fromBottom)">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12" dur="5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blinds(horizontal)">
                                      <p:cBhvr>
                                        <p:cTn id="17" dur="500"/>
                                        <p:tgtEl>
                                          <p:spTgt spid="297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22" dur="500"/>
                                        <p:tgtEl>
                                          <p:spTgt spid="29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3730A7-0025-4B23-8BA3-8F07AD1AEEE5}"/>
              </a:ext>
            </a:extLst>
          </p:cNvPr>
          <p:cNvSpPr txBox="1"/>
          <p:nvPr/>
        </p:nvSpPr>
        <p:spPr>
          <a:xfrm>
            <a:off x="3714751" y="1739504"/>
            <a:ext cx="1607344" cy="415498"/>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en-US" sz="2100" b="1" dirty="0">
                <a:solidFill>
                  <a:srgbClr val="C00000"/>
                </a:solidFill>
                <a:latin typeface="Arial" pitchFamily="34" charset="0"/>
                <a:cs typeface="Arial" pitchFamily="34" charset="0"/>
              </a:rPr>
              <a:t>Treatment</a:t>
            </a:r>
            <a:endParaRPr lang="ar-EG" sz="2100" b="1" dirty="0">
              <a:solidFill>
                <a:srgbClr val="C00000"/>
              </a:solidFill>
              <a:latin typeface="Arial" pitchFamily="34" charset="0"/>
            </a:endParaRPr>
          </a:p>
        </p:txBody>
      </p:sp>
      <p:cxnSp>
        <p:nvCxnSpPr>
          <p:cNvPr id="6" name="Straight Connector 5">
            <a:extLst>
              <a:ext uri="{FF2B5EF4-FFF2-40B4-BE49-F238E27FC236}">
                <a16:creationId xmlns:a16="http://schemas.microsoft.com/office/drawing/2014/main" id="{C8F04C54-8054-439D-A201-08FFBC1D463E}"/>
              </a:ext>
            </a:extLst>
          </p:cNvPr>
          <p:cNvCxnSpPr/>
          <p:nvPr/>
        </p:nvCxnSpPr>
        <p:spPr>
          <a:xfrm rot="5400000">
            <a:off x="4303515" y="2381847"/>
            <a:ext cx="321469"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8633D3-FDFC-4F1C-8447-167D13C1C98D}"/>
              </a:ext>
            </a:extLst>
          </p:cNvPr>
          <p:cNvCxnSpPr/>
          <p:nvPr/>
        </p:nvCxnSpPr>
        <p:spPr>
          <a:xfrm rot="10800000">
            <a:off x="2268142" y="2543175"/>
            <a:ext cx="2196703"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5B6819-8099-4E67-AFF7-15B0AE9EE156}"/>
              </a:ext>
            </a:extLst>
          </p:cNvPr>
          <p:cNvCxnSpPr/>
          <p:nvPr/>
        </p:nvCxnSpPr>
        <p:spPr>
          <a:xfrm>
            <a:off x="4464844" y="2543175"/>
            <a:ext cx="2571750"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61BE38-A7DE-41DD-857F-F861521EFCC0}"/>
              </a:ext>
            </a:extLst>
          </p:cNvPr>
          <p:cNvCxnSpPr/>
          <p:nvPr/>
        </p:nvCxnSpPr>
        <p:spPr>
          <a:xfrm rot="5400000">
            <a:off x="2053829" y="2757488"/>
            <a:ext cx="428625"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2DAE80-BE6A-46F1-9CF0-2BC9183B1EEE}"/>
              </a:ext>
            </a:extLst>
          </p:cNvPr>
          <p:cNvCxnSpPr/>
          <p:nvPr/>
        </p:nvCxnSpPr>
        <p:spPr>
          <a:xfrm rot="5400000">
            <a:off x="4223147" y="2783683"/>
            <a:ext cx="482204"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AAAD70-6BDA-4B02-942A-F2E90D52FFE5}"/>
              </a:ext>
            </a:extLst>
          </p:cNvPr>
          <p:cNvCxnSpPr/>
          <p:nvPr/>
        </p:nvCxnSpPr>
        <p:spPr>
          <a:xfrm rot="5400000">
            <a:off x="6849667" y="2730104"/>
            <a:ext cx="375047"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FE5BEEB-C230-4026-A7D4-7FA45E04B120}"/>
              </a:ext>
            </a:extLst>
          </p:cNvPr>
          <p:cNvSpPr txBox="1"/>
          <p:nvPr/>
        </p:nvSpPr>
        <p:spPr>
          <a:xfrm>
            <a:off x="1303736" y="3132536"/>
            <a:ext cx="2196703" cy="1881284"/>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nSpc>
                <a:spcPct val="200000"/>
              </a:lnSpc>
              <a:defRPr/>
            </a:pPr>
            <a:r>
              <a:rPr lang="en-US" sz="1500" b="1" dirty="0">
                <a:solidFill>
                  <a:srgbClr val="FF0000"/>
                </a:solidFill>
                <a:latin typeface="Arial" pitchFamily="34" charset="0"/>
                <a:ea typeface="SimSun" pitchFamily="2" charset="-122"/>
                <a:cs typeface="Arial" pitchFamily="34" charset="0"/>
              </a:rPr>
              <a:t>Supportive treatment: </a:t>
            </a:r>
          </a:p>
          <a:p>
            <a:pPr>
              <a:lnSpc>
                <a:spcPct val="200000"/>
              </a:lnSpc>
              <a:defRPr/>
            </a:pPr>
            <a:r>
              <a:rPr lang="en-US" sz="1500" b="1" dirty="0">
                <a:solidFill>
                  <a:srgbClr val="FF0000"/>
                </a:solidFill>
                <a:latin typeface="Arial" pitchFamily="34" charset="0"/>
                <a:ea typeface="SimSun" pitchFamily="2" charset="-122"/>
                <a:cs typeface="Arial" pitchFamily="34" charset="0"/>
              </a:rPr>
              <a:t>-</a:t>
            </a:r>
            <a:r>
              <a:rPr lang="en-US" sz="1500" b="1" dirty="0">
                <a:solidFill>
                  <a:srgbClr val="0000FF"/>
                </a:solidFill>
                <a:latin typeface="Arial" pitchFamily="34" charset="0"/>
                <a:ea typeface="SimSun" pitchFamily="2" charset="-122"/>
                <a:cs typeface="Arial" pitchFamily="34" charset="0"/>
              </a:rPr>
              <a:t>High protein diet.</a:t>
            </a:r>
          </a:p>
          <a:p>
            <a:pPr>
              <a:lnSpc>
                <a:spcPct val="200000"/>
              </a:lnSpc>
              <a:defRPr/>
            </a:pPr>
            <a:r>
              <a:rPr lang="en-US" sz="1500" b="1" dirty="0">
                <a:solidFill>
                  <a:srgbClr val="FF0000"/>
                </a:solidFill>
                <a:latin typeface="Arial" pitchFamily="34" charset="0"/>
                <a:ea typeface="SimSun" pitchFamily="2" charset="-122"/>
                <a:cs typeface="Arial" pitchFamily="34" charset="0"/>
              </a:rPr>
              <a:t>-</a:t>
            </a:r>
            <a:r>
              <a:rPr lang="en-US" sz="1500" b="1" dirty="0">
                <a:solidFill>
                  <a:srgbClr val="0000FF"/>
                </a:solidFill>
                <a:latin typeface="Arial" pitchFamily="34" charset="0"/>
                <a:ea typeface="SimSun" pitchFamily="2" charset="-122"/>
                <a:cs typeface="Arial" pitchFamily="34" charset="0"/>
              </a:rPr>
              <a:t>Vitamins &amp; iron. </a:t>
            </a:r>
            <a:endParaRPr lang="ar-EG" sz="1350" dirty="0"/>
          </a:p>
        </p:txBody>
      </p:sp>
      <p:sp>
        <p:nvSpPr>
          <p:cNvPr id="21" name="TextBox 20">
            <a:extLst>
              <a:ext uri="{FF2B5EF4-FFF2-40B4-BE49-F238E27FC236}">
                <a16:creationId xmlns:a16="http://schemas.microsoft.com/office/drawing/2014/main" id="{56E94A5F-D63D-49AB-A13F-B47F3DB20D8F}"/>
              </a:ext>
            </a:extLst>
          </p:cNvPr>
          <p:cNvSpPr txBox="1"/>
          <p:nvPr/>
        </p:nvSpPr>
        <p:spPr>
          <a:xfrm>
            <a:off x="3821908" y="3132536"/>
            <a:ext cx="1660922" cy="957955"/>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gn="ctr">
              <a:lnSpc>
                <a:spcPct val="200000"/>
              </a:lnSpc>
              <a:defRPr/>
            </a:pPr>
            <a:r>
              <a:rPr lang="en-US" sz="1500" b="1" dirty="0" err="1">
                <a:solidFill>
                  <a:srgbClr val="FF0000"/>
                </a:solidFill>
                <a:latin typeface="Arial" pitchFamily="34" charset="0"/>
                <a:ea typeface="SimSun" pitchFamily="2" charset="-122"/>
                <a:cs typeface="Arial" pitchFamily="34" charset="0"/>
              </a:rPr>
              <a:t>Mebendazole</a:t>
            </a:r>
            <a:endParaRPr lang="en-US" sz="1500" b="1" dirty="0">
              <a:solidFill>
                <a:srgbClr val="FF0000"/>
              </a:solidFill>
              <a:latin typeface="Arial" pitchFamily="34" charset="0"/>
              <a:ea typeface="SimSun" pitchFamily="2" charset="-122"/>
              <a:cs typeface="Arial" pitchFamily="34" charset="0"/>
            </a:endParaRPr>
          </a:p>
          <a:p>
            <a:pPr algn="ctr">
              <a:lnSpc>
                <a:spcPct val="200000"/>
              </a:lnSpc>
              <a:defRPr/>
            </a:pPr>
            <a:r>
              <a:rPr lang="en-US" sz="1500" b="1" dirty="0">
                <a:solidFill>
                  <a:srgbClr val="0070C0"/>
                </a:solidFill>
                <a:latin typeface="Arial" pitchFamily="34" charset="0"/>
                <a:ea typeface="SimSun" pitchFamily="2" charset="-122"/>
                <a:cs typeface="Arial" pitchFamily="34" charset="0"/>
              </a:rPr>
              <a:t>(Drug of choice)</a:t>
            </a:r>
            <a:endParaRPr lang="ar-EG" sz="1500" dirty="0">
              <a:solidFill>
                <a:srgbClr val="0070C0"/>
              </a:solidFill>
              <a:latin typeface="Arial" pitchFamily="34" charset="0"/>
            </a:endParaRPr>
          </a:p>
        </p:txBody>
      </p:sp>
      <p:sp>
        <p:nvSpPr>
          <p:cNvPr id="22" name="TextBox 21">
            <a:extLst>
              <a:ext uri="{FF2B5EF4-FFF2-40B4-BE49-F238E27FC236}">
                <a16:creationId xmlns:a16="http://schemas.microsoft.com/office/drawing/2014/main" id="{6EE220F8-1042-404E-8D8E-23374C1CF3E8}"/>
              </a:ext>
            </a:extLst>
          </p:cNvPr>
          <p:cNvSpPr txBox="1"/>
          <p:nvPr/>
        </p:nvSpPr>
        <p:spPr>
          <a:xfrm>
            <a:off x="5965031" y="3078957"/>
            <a:ext cx="1768079" cy="1881284"/>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gn="just">
              <a:lnSpc>
                <a:spcPct val="200000"/>
              </a:lnSpc>
              <a:defRPr/>
            </a:pPr>
            <a:r>
              <a:rPr lang="en-US" sz="1500" b="1" dirty="0">
                <a:solidFill>
                  <a:srgbClr val="FF0000"/>
                </a:solidFill>
                <a:latin typeface="Arial" pitchFamily="34" charset="0"/>
                <a:ea typeface="SimSun" pitchFamily="2" charset="-122"/>
                <a:cs typeface="Arial" pitchFamily="34" charset="0"/>
              </a:rPr>
              <a:t>In severe </a:t>
            </a:r>
            <a:r>
              <a:rPr lang="en-US" sz="1500" b="1" dirty="0" err="1">
                <a:solidFill>
                  <a:srgbClr val="FF0000"/>
                </a:solidFill>
                <a:latin typeface="Arial" pitchFamily="34" charset="0"/>
                <a:ea typeface="SimSun" pitchFamily="2" charset="-122"/>
                <a:cs typeface="Arial" pitchFamily="34" charset="0"/>
              </a:rPr>
              <a:t>anaemia</a:t>
            </a:r>
            <a:r>
              <a:rPr lang="en-US" sz="1500" b="1" dirty="0">
                <a:solidFill>
                  <a:srgbClr val="0000FF"/>
                </a:solidFill>
                <a:latin typeface="Arial" pitchFamily="34" charset="0"/>
                <a:ea typeface="SimSun" pitchFamily="2" charset="-122"/>
                <a:cs typeface="Arial" pitchFamily="34" charset="0"/>
              </a:rPr>
              <a:t>, blood transfusion may be needed</a:t>
            </a:r>
            <a:endParaRPr lang="ar-EG" sz="1500" dirty="0">
              <a:latin typeface="Arial" pitchFamily="34" charset="0"/>
            </a:endParaRPr>
          </a:p>
        </p:txBody>
      </p:sp>
      <p:sp>
        <p:nvSpPr>
          <p:cNvPr id="17" name="Title 1">
            <a:extLst>
              <a:ext uri="{FF2B5EF4-FFF2-40B4-BE49-F238E27FC236}">
                <a16:creationId xmlns:a16="http://schemas.microsoft.com/office/drawing/2014/main" id="{008DED9C-A986-483A-92AD-EC6183A93616}"/>
              </a:ext>
            </a:extLst>
          </p:cNvPr>
          <p:cNvSpPr txBox="1">
            <a:spLocks/>
          </p:cNvSpPr>
          <p:nvPr/>
        </p:nvSpPr>
        <p:spPr>
          <a:xfrm>
            <a:off x="1115616" y="837009"/>
            <a:ext cx="6885385" cy="482204"/>
          </a:xfrm>
          <a:prstGeom prst="rect">
            <a:avLst/>
          </a:prstGeom>
          <a:solidFill>
            <a:srgbClr val="E1DED5"/>
          </a:solidFill>
        </p:spPr>
        <p:txBody>
          <a:bodyPr anchor="ctr">
            <a:normAutofit fontScale="97500"/>
          </a:bodyPr>
          <a:lstStyle/>
          <a:p>
            <a:pPr algn="ctr">
              <a:defRPr/>
            </a:pPr>
            <a:r>
              <a:rPr lang="en-US" altLang="ar-JO" sz="2100" b="1" dirty="0"/>
              <a:t> Hookworms- </a:t>
            </a:r>
            <a:r>
              <a:rPr lang="en-US" sz="2100" b="1" dirty="0">
                <a:solidFill>
                  <a:srgbClr val="C00000"/>
                </a:solidFill>
              </a:rPr>
              <a:t>Treatment</a:t>
            </a:r>
            <a:endParaRPr lang="ar-EG" sz="2100" b="1" dirty="0">
              <a:solidFill>
                <a:srgbClr val="C0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par>
                                <p:cTn id="44" presetID="16" presetClass="entr" presetSubtype="21"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867400" y="533400"/>
          <a:ext cx="3048000" cy="5475288"/>
        </p:xfrm>
        <a:graphic>
          <a:graphicData uri="http://schemas.openxmlformats.org/presentationml/2006/ole">
            <mc:AlternateContent xmlns:mc="http://schemas.openxmlformats.org/markup-compatibility/2006">
              <mc:Choice xmlns:v="urn:schemas-microsoft-com:vml" Requires="v">
                <p:oleObj spid="_x0000_s1030" name="Clip" r:id="rId3" imgW="3467100" imgH="5018088" progId="">
                  <p:embed/>
                </p:oleObj>
              </mc:Choice>
              <mc:Fallback>
                <p:oleObj name="Clip" r:id="rId3" imgW="3467100" imgH="5018088"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33400"/>
                        <a:ext cx="3048000" cy="547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1" name="WordArt 3"/>
          <p:cNvSpPr>
            <a:spLocks noChangeArrowheads="1" noChangeShapeType="1" noTextEdit="1"/>
          </p:cNvSpPr>
          <p:nvPr/>
        </p:nvSpPr>
        <p:spPr bwMode="auto">
          <a:xfrm>
            <a:off x="685800" y="1600200"/>
            <a:ext cx="5387975" cy="2971800"/>
          </a:xfrm>
          <a:prstGeom prst="rect">
            <a:avLst/>
          </a:prstGeom>
        </p:spPr>
        <p:txBody>
          <a:bodyPr wrap="none" fromWordArt="1">
            <a:prstTxWarp prst="textCascadeUp">
              <a:avLst>
                <a:gd name="adj" fmla="val 61699"/>
              </a:avLst>
            </a:prstTxWarp>
            <a:scene3d>
              <a:camera prst="legacyPerspectiveFront">
                <a:rot lat="20519992" lon="1080000" rev="0"/>
              </a:camera>
              <a:lightRig rig="legacyHarsh2" dir="b"/>
            </a:scene3d>
            <a:sp3d extrusionH="430200" prstMaterial="legacyMatte">
              <a:extrusionClr>
                <a:srgbClr val="FF6600"/>
              </a:extrusionClr>
            </a:sp3d>
          </a:bodyPr>
          <a:lstStyle/>
          <a:p>
            <a:pPr algn="ctr" rtl="0"/>
            <a:r>
              <a:rPr lang="en-US" sz="3600" kern="10" dirty="0">
                <a:ln w="9525">
                  <a:round/>
                  <a:headEnd/>
                  <a:tailEnd/>
                </a:ln>
                <a:gradFill rotWithShape="1">
                  <a:gsLst>
                    <a:gs pos="0">
                      <a:srgbClr val="FFE701"/>
                    </a:gs>
                    <a:gs pos="100000">
                      <a:srgbClr val="FE3E02"/>
                    </a:gs>
                  </a:gsLst>
                  <a:lin ang="5400000" scaled="1"/>
                </a:gradFill>
                <a:latin typeface="Arial"/>
                <a:cs typeface="Arial"/>
              </a:rPr>
              <a:t>THANK    YOU</a:t>
            </a:r>
            <a:endParaRPr lang="ar-EG" sz="3600" kern="10" dirty="0">
              <a:ln w="9525">
                <a:round/>
                <a:headEnd/>
                <a:tailEnd/>
              </a:ln>
              <a:gradFill rotWithShape="1">
                <a:gsLst>
                  <a:gs pos="0">
                    <a:srgbClr val="FFE701"/>
                  </a:gs>
                  <a:gs pos="100000">
                    <a:srgbClr val="FE3E02"/>
                  </a:gs>
                </a:gsLst>
                <a:lin ang="5400000" scaled="1"/>
              </a:gradFill>
              <a:latin typeface="Arial"/>
              <a:cs typeface="Aria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0" fill="hold"/>
                                        <p:tgtEl>
                                          <p:spTgt spid="43011"/>
                                        </p:tgtEl>
                                        <p:attrNameLst>
                                          <p:attrName>ppt_w</p:attrName>
                                        </p:attrNameLst>
                                      </p:cBhvr>
                                      <p:tavLst>
                                        <p:tav tm="0" fmla="#ppt_w*sin(2.5*pi*$)">
                                          <p:val>
                                            <p:fltVal val="0"/>
                                          </p:val>
                                        </p:tav>
                                        <p:tav tm="100000">
                                          <p:val>
                                            <p:fltVal val="1"/>
                                          </p:val>
                                        </p:tav>
                                      </p:tavLst>
                                    </p:anim>
                                    <p:anim calcmode="lin" valueType="num">
                                      <p:cBhvr>
                                        <p:cTn id="8" dur="5000" fill="hold"/>
                                        <p:tgtEl>
                                          <p:spTgt spid="430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F5C8-73B4-485F-9E85-E421D2115317}"/>
              </a:ext>
            </a:extLst>
          </p:cNvPr>
          <p:cNvSpPr>
            <a:spLocks noGrp="1"/>
          </p:cNvSpPr>
          <p:nvPr>
            <p:ph type="title"/>
          </p:nvPr>
        </p:nvSpPr>
        <p:spPr>
          <a:xfrm>
            <a:off x="683568" y="568210"/>
            <a:ext cx="8229600" cy="1143000"/>
          </a:xfrm>
        </p:spPr>
        <p:txBody>
          <a:bodyPr/>
          <a:lstStyle/>
          <a:p>
            <a:r>
              <a:rPr lang="en-US" dirty="0">
                <a:solidFill>
                  <a:srgbClr val="3B3835"/>
                </a:solidFill>
                <a:latin typeface="Helvetica Neue"/>
              </a:rPr>
              <a:t>Schistosoma</a:t>
            </a:r>
            <a:endParaRPr lang="en-US" dirty="0"/>
          </a:p>
        </p:txBody>
      </p:sp>
      <p:sp>
        <p:nvSpPr>
          <p:cNvPr id="4" name="Content Placeholder 3">
            <a:extLst>
              <a:ext uri="{FF2B5EF4-FFF2-40B4-BE49-F238E27FC236}">
                <a16:creationId xmlns:a16="http://schemas.microsoft.com/office/drawing/2014/main" id="{8B3EDC2A-2C1A-47D4-BD7E-86855645BA8A}"/>
              </a:ext>
            </a:extLst>
          </p:cNvPr>
          <p:cNvSpPr>
            <a:spLocks noGrp="1"/>
          </p:cNvSpPr>
          <p:nvPr>
            <p:ph idx="1"/>
          </p:nvPr>
        </p:nvSpPr>
        <p:spPr>
          <a:xfrm>
            <a:off x="683568" y="1799285"/>
            <a:ext cx="8229600" cy="1372683"/>
          </a:xfrm>
          <a:prstGeom prst="rect">
            <a:avLst/>
          </a:prstGeom>
        </p:spPr>
        <p:txBody>
          <a:bodyPr>
            <a:spAutoFit/>
          </a:bodyPr>
          <a:lstStyle/>
          <a:p>
            <a:pPr marL="0" indent="0" algn="l" rtl="0">
              <a:buNone/>
            </a:pPr>
            <a:r>
              <a:rPr lang="en-US" dirty="0">
                <a:solidFill>
                  <a:srgbClr val="3B3835"/>
                </a:solidFill>
                <a:latin typeface="Helvetica Neue"/>
              </a:rPr>
              <a:t>Cylindrical worm (Not flat – leaf like). </a:t>
            </a:r>
          </a:p>
          <a:p>
            <a:pPr marL="0" indent="0" algn="l" rtl="0">
              <a:buNone/>
            </a:pPr>
            <a:r>
              <a:rPr lang="en-US" dirty="0">
                <a:solidFill>
                  <a:srgbClr val="3B3835"/>
                </a:solidFill>
                <a:latin typeface="Helvetica Neue"/>
              </a:rPr>
              <a:t>Only trematode in which sex is separated while other trematodes are hermaphrodite (Monoecious)</a:t>
            </a:r>
            <a:endParaRPr lang="en-US" dirty="0"/>
          </a:p>
        </p:txBody>
      </p:sp>
      <p:sp>
        <p:nvSpPr>
          <p:cNvPr id="5" name="Title 1">
            <a:extLst>
              <a:ext uri="{FF2B5EF4-FFF2-40B4-BE49-F238E27FC236}">
                <a16:creationId xmlns:a16="http://schemas.microsoft.com/office/drawing/2014/main" id="{835C6EAF-8020-45A0-98B0-A5D946C2489B}"/>
              </a:ext>
            </a:extLst>
          </p:cNvPr>
          <p:cNvSpPr txBox="1">
            <a:spLocks/>
          </p:cNvSpPr>
          <p:nvPr/>
        </p:nvSpPr>
        <p:spPr>
          <a:xfrm>
            <a:off x="574031" y="6175265"/>
            <a:ext cx="3189523" cy="504656"/>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b="1" dirty="0">
                <a:solidFill>
                  <a:srgbClr val="FF0000"/>
                </a:solidFill>
                <a:latin typeface="Arial" pitchFamily="34" charset="0"/>
                <a:ea typeface="+mn-ea"/>
                <a:cs typeface="Arial" pitchFamily="34" charset="0"/>
              </a:rPr>
              <a:t>Trematoda (flukes)</a:t>
            </a:r>
          </a:p>
        </p:txBody>
      </p:sp>
      <p:pic>
        <p:nvPicPr>
          <p:cNvPr id="6" name="Picture 2" descr="Schistosoma mansoni - Adults - Servier Medical Art">
            <a:extLst>
              <a:ext uri="{FF2B5EF4-FFF2-40B4-BE49-F238E27FC236}">
                <a16:creationId xmlns:a16="http://schemas.microsoft.com/office/drawing/2014/main" id="{8FB5CB08-DEA6-4004-9BE4-30BAA49787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3970" y="3284049"/>
            <a:ext cx="2299863" cy="27791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C70775B-A60A-40A4-B99E-A849CCD11385}"/>
              </a:ext>
            </a:extLst>
          </p:cNvPr>
          <p:cNvSpPr/>
          <p:nvPr/>
        </p:nvSpPr>
        <p:spPr>
          <a:xfrm>
            <a:off x="4351590" y="6175264"/>
            <a:ext cx="2100255" cy="577850"/>
          </a:xfrm>
          <a:prstGeom prst="rect">
            <a:avLst/>
          </a:prstGeom>
        </p:spPr>
        <p:txBody>
          <a:bodyPr wrap="none">
            <a:spAutoFit/>
          </a:bodyPr>
          <a:lstStyle/>
          <a:p>
            <a:pPr algn="ctr">
              <a:lnSpc>
                <a:spcPct val="150000"/>
              </a:lnSpc>
              <a:defRPr/>
            </a:pPr>
            <a:r>
              <a:rPr lang="en-US" sz="2400" b="1" i="1" dirty="0">
                <a:solidFill>
                  <a:srgbClr val="FF0000"/>
                </a:solidFill>
                <a:latin typeface="Arial" pitchFamily="34" charset="0"/>
                <a:cs typeface="Arial" pitchFamily="34" charset="0"/>
              </a:rPr>
              <a:t>Schistosoma</a:t>
            </a:r>
          </a:p>
        </p:txBody>
      </p:sp>
      <p:pic>
        <p:nvPicPr>
          <p:cNvPr id="8" name="Picture 2" descr="Infection Landscapes: Liver Flukes Part 1: Clonorchis sinensis">
            <a:extLst>
              <a:ext uri="{FF2B5EF4-FFF2-40B4-BE49-F238E27FC236}">
                <a16:creationId xmlns:a16="http://schemas.microsoft.com/office/drawing/2014/main" id="{D53668E1-67B2-4032-AB25-A6DF178D44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140968"/>
            <a:ext cx="1512168" cy="3153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56176" y="1340768"/>
            <a:ext cx="2987824" cy="95548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It has been classified in flukes/trematodes family but its real shape is cylindrical  </a:t>
            </a:r>
            <a:endParaRPr lang="en-US" sz="1600" b="1" dirty="0">
              <a:solidFill>
                <a:schemeClr val="tx1"/>
              </a:solidFill>
            </a:endParaRPr>
          </a:p>
        </p:txBody>
      </p:sp>
      <p:sp>
        <p:nvSpPr>
          <p:cNvPr id="9" name="Rectangle 8"/>
          <p:cNvSpPr/>
          <p:nvPr/>
        </p:nvSpPr>
        <p:spPr>
          <a:xfrm>
            <a:off x="7308304" y="2780928"/>
            <a:ext cx="1835696" cy="165618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Hermaphrodite means that male and female sex organs are present in the same organism </a:t>
            </a:r>
            <a:endParaRPr lang="en-US" sz="1600" b="1" dirty="0">
              <a:solidFill>
                <a:schemeClr val="tx1"/>
              </a:solidFill>
            </a:endParaRPr>
          </a:p>
        </p:txBody>
      </p:sp>
      <p:sp>
        <p:nvSpPr>
          <p:cNvPr id="10" name="Rectangle 9"/>
          <p:cNvSpPr/>
          <p:nvPr/>
        </p:nvSpPr>
        <p:spPr>
          <a:xfrm>
            <a:off x="6732240" y="4437112"/>
            <a:ext cx="2411760" cy="24208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Male and female matured in the portal vein in the liver then male carry its female to complete there life cycle in L.I (S. mansoni),</a:t>
            </a:r>
          </a:p>
          <a:p>
            <a:pPr algn="l"/>
            <a:r>
              <a:rPr lang="en-US" sz="1600" b="1" dirty="0">
                <a:solidFill>
                  <a:schemeClr val="tx1"/>
                </a:solidFill>
              </a:rPr>
              <a:t>S</a:t>
            </a:r>
            <a:r>
              <a:rPr lang="en-US" sz="1600" b="1" dirty="0" smtClean="0">
                <a:solidFill>
                  <a:schemeClr val="tx1"/>
                </a:solidFill>
              </a:rPr>
              <a:t>. Japonicum complete its life cycle in L.I + S.I  </a:t>
            </a:r>
            <a:endParaRPr lang="en-US" sz="1600" b="1" dirty="0">
              <a:solidFill>
                <a:schemeClr val="tx1"/>
              </a:solidFill>
            </a:endParaRPr>
          </a:p>
        </p:txBody>
      </p:sp>
    </p:spTree>
    <p:extLst>
      <p:ext uri="{BB962C8B-B14F-4D97-AF65-F5344CB8AC3E}">
        <p14:creationId xmlns:p14="http://schemas.microsoft.com/office/powerpoint/2010/main" val="33213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736" y="0"/>
            <a:ext cx="500066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800" b="1" i="1" dirty="0" err="1">
                <a:solidFill>
                  <a:srgbClr val="C00000"/>
                </a:solidFill>
                <a:latin typeface="Arial" pitchFamily="34" charset="0"/>
                <a:cs typeface="Arial" pitchFamily="34" charset="0"/>
              </a:rPr>
              <a:t>Schistosoma</a:t>
            </a:r>
            <a:r>
              <a:rPr lang="en-US" sz="2800" b="1" i="1" dirty="0">
                <a:solidFill>
                  <a:srgbClr val="C00000"/>
                </a:solidFill>
                <a:latin typeface="Arial" pitchFamily="34" charset="0"/>
                <a:cs typeface="Arial" pitchFamily="34" charset="0"/>
              </a:rPr>
              <a:t> mansoni  </a:t>
            </a:r>
            <a:r>
              <a:rPr lang="en-US" sz="2800" b="1" dirty="0">
                <a:solidFill>
                  <a:srgbClr val="C00000"/>
                </a:solidFill>
                <a:latin typeface="Arial" pitchFamily="34" charset="0"/>
                <a:cs typeface="Arial" pitchFamily="34" charset="0"/>
              </a:rPr>
              <a:t>male</a:t>
            </a:r>
            <a:endParaRPr lang="ar-EG" sz="2800" dirty="0"/>
          </a:p>
        </p:txBody>
      </p:sp>
      <p:pic>
        <p:nvPicPr>
          <p:cNvPr id="5" name="Picture 7" descr="M:\practical video\Schistosoma mansoni - The cause of Bilharziosis_files\copulating_schistosomes.gif"/>
          <p:cNvPicPr>
            <a:picLocks noChangeAspect="1" noChangeArrowheads="1"/>
          </p:cNvPicPr>
          <p:nvPr/>
        </p:nvPicPr>
        <p:blipFill>
          <a:blip r:embed="rId2" cstate="print"/>
          <a:srcRect/>
          <a:stretch>
            <a:fillRect/>
          </a:stretch>
        </p:blipFill>
        <p:spPr bwMode="auto">
          <a:xfrm>
            <a:off x="4139952" y="1285860"/>
            <a:ext cx="2571768" cy="5143536"/>
          </a:xfrm>
          <a:prstGeom prst="rect">
            <a:avLst/>
          </a:prstGeom>
          <a:noFill/>
          <a:ln w="9525">
            <a:noFill/>
            <a:miter lim="800000"/>
            <a:headEnd/>
            <a:tailEnd/>
          </a:ln>
        </p:spPr>
      </p:pic>
      <p:sp>
        <p:nvSpPr>
          <p:cNvPr id="7" name="TextBox 6"/>
          <p:cNvSpPr txBox="1"/>
          <p:nvPr/>
        </p:nvSpPr>
        <p:spPr>
          <a:xfrm>
            <a:off x="236234" y="522258"/>
            <a:ext cx="3714776" cy="624786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250000"/>
              </a:lnSpc>
              <a:buFont typeface="Wingdings" pitchFamily="2" charset="2"/>
              <a:buChar char="v"/>
            </a:pPr>
            <a:r>
              <a:rPr lang="en-US" sz="2000" b="1" dirty="0">
                <a:solidFill>
                  <a:srgbClr val="C00000"/>
                </a:solidFill>
                <a:latin typeface="Arial" pitchFamily="34" charset="0"/>
                <a:cs typeface="Arial" pitchFamily="34" charset="0"/>
              </a:rPr>
              <a:t>Size :</a:t>
            </a:r>
            <a:r>
              <a:rPr lang="en-US" sz="2000" b="1" dirty="0">
                <a:solidFill>
                  <a:srgbClr val="002060"/>
                </a:solidFill>
                <a:latin typeface="Arial" pitchFamily="34" charset="0"/>
                <a:cs typeface="Arial" pitchFamily="34" charset="0"/>
              </a:rPr>
              <a:t> 8 x 1 mm.</a:t>
            </a:r>
          </a:p>
          <a:p>
            <a:pPr algn="l" rtl="0">
              <a:lnSpc>
                <a:spcPct val="250000"/>
              </a:lnSpc>
              <a:buFont typeface="Wingdings" pitchFamily="2" charset="2"/>
              <a:buChar char="v"/>
            </a:pPr>
            <a:r>
              <a:rPr lang="en-US" sz="2000" b="1" dirty="0">
                <a:solidFill>
                  <a:srgbClr val="C00000"/>
                </a:solidFill>
                <a:latin typeface="Arial" pitchFamily="34" charset="0"/>
                <a:cs typeface="Arial" pitchFamily="34" charset="0"/>
              </a:rPr>
              <a:t>Oral &amp; Ventral suckers</a:t>
            </a:r>
            <a:r>
              <a:rPr lang="en-US" sz="2000" b="1" dirty="0" smtClean="0">
                <a:solidFill>
                  <a:srgbClr val="C00000"/>
                </a:solidFill>
                <a:latin typeface="Arial" pitchFamily="34" charset="0"/>
                <a:cs typeface="Arial" pitchFamily="34" charset="0"/>
              </a:rPr>
              <a:t>.</a:t>
            </a:r>
            <a:endParaRPr lang="ar-JO" sz="2000" b="1" dirty="0" smtClean="0">
              <a:solidFill>
                <a:srgbClr val="C00000"/>
              </a:solidFill>
              <a:latin typeface="Arial" pitchFamily="34" charset="0"/>
              <a:cs typeface="Arial" pitchFamily="34" charset="0"/>
            </a:endParaRPr>
          </a:p>
          <a:p>
            <a:pPr algn="l" rtl="0">
              <a:lnSpc>
                <a:spcPct val="250000"/>
              </a:lnSpc>
              <a:buFont typeface="Wingdings" pitchFamily="2" charset="2"/>
              <a:buChar char="v"/>
            </a:pPr>
            <a:endParaRPr lang="en-US" sz="2000" b="1" dirty="0">
              <a:solidFill>
                <a:srgbClr val="C00000"/>
              </a:solidFill>
              <a:latin typeface="Arial" pitchFamily="34" charset="0"/>
              <a:cs typeface="Arial" pitchFamily="34" charset="0"/>
            </a:endParaRPr>
          </a:p>
          <a:p>
            <a:pPr algn="l" rtl="0">
              <a:lnSpc>
                <a:spcPct val="250000"/>
              </a:lnSpc>
              <a:buFont typeface="Wingdings" pitchFamily="2" charset="2"/>
              <a:buChar char="v"/>
            </a:pPr>
            <a:r>
              <a:rPr lang="en-US" sz="2000" b="1" dirty="0">
                <a:solidFill>
                  <a:srgbClr val="C00000"/>
                </a:solidFill>
                <a:latin typeface="Arial" pitchFamily="34" charset="0"/>
                <a:cs typeface="Arial" pitchFamily="34" charset="0"/>
              </a:rPr>
              <a:t>Testes:</a:t>
            </a:r>
            <a:r>
              <a:rPr lang="en-US" sz="2000" b="1" dirty="0">
                <a:solidFill>
                  <a:srgbClr val="002060"/>
                </a:solidFill>
                <a:latin typeface="Arial" pitchFamily="34" charset="0"/>
                <a:cs typeface="Arial" pitchFamily="34" charset="0"/>
              </a:rPr>
              <a:t> 6 - 9, small and lie in cluster.</a:t>
            </a:r>
          </a:p>
          <a:p>
            <a:pPr algn="l" rtl="0">
              <a:lnSpc>
                <a:spcPct val="250000"/>
              </a:lnSpc>
              <a:buFont typeface="Wingdings" pitchFamily="2" charset="2"/>
              <a:buChar char="v"/>
            </a:pPr>
            <a:r>
              <a:rPr lang="en-US" sz="2000" b="1" dirty="0">
                <a:solidFill>
                  <a:srgbClr val="002060"/>
                </a:solidFill>
                <a:latin typeface="Arial" pitchFamily="34" charset="0"/>
                <a:cs typeface="Arial" pitchFamily="34" charset="0"/>
              </a:rPr>
              <a:t>Gynecophoric canal in which female held during copulation</a:t>
            </a:r>
            <a:endParaRPr lang="ar-EG" dirty="0"/>
          </a:p>
        </p:txBody>
      </p:sp>
      <p:pic>
        <p:nvPicPr>
          <p:cNvPr id="10" name="Picture 2" descr="Schistosoma mansoni - Adults - Servier Medical Art">
            <a:extLst>
              <a:ext uri="{FF2B5EF4-FFF2-40B4-BE49-F238E27FC236}">
                <a16:creationId xmlns:a16="http://schemas.microsoft.com/office/drawing/2014/main" id="{907502B8-5FD8-42BA-AD5A-EEC0F7C71C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224" y="1916832"/>
            <a:ext cx="2085649"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430" y="1952836"/>
            <a:ext cx="3568018" cy="122413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err="1" smtClean="0">
              <a:solidFill>
                <a:schemeClr val="tx1"/>
              </a:solidFill>
            </a:endParaRPr>
          </a:p>
          <a:p>
            <a:pPr algn="l"/>
            <a:r>
              <a:rPr lang="en-US" sz="1400" b="1" dirty="0" smtClean="0">
                <a:solidFill>
                  <a:schemeClr val="tx1"/>
                </a:solidFill>
              </a:rPr>
              <a:t>Male </a:t>
            </a:r>
            <a:r>
              <a:rPr lang="en-US" sz="1400" b="1" dirty="0">
                <a:solidFill>
                  <a:schemeClr val="tx1"/>
                </a:solidFill>
              </a:rPr>
              <a:t>of S. mansoni migrate against venous blood direction to carry its female to the deep mesenteric vein of L.I  so These suckers help </a:t>
            </a:r>
            <a:r>
              <a:rPr lang="en-US" sz="1400" b="1" dirty="0" smtClean="0">
                <a:solidFill>
                  <a:schemeClr val="tx1"/>
                </a:solidFill>
              </a:rPr>
              <a:t>the male </a:t>
            </a:r>
            <a:r>
              <a:rPr lang="en-US" sz="1400" b="1" dirty="0">
                <a:solidFill>
                  <a:schemeClr val="tx1"/>
                </a:solidFill>
              </a:rPr>
              <a:t>to withstand against blood direction </a:t>
            </a:r>
          </a:p>
          <a:p>
            <a:pPr algn="l"/>
            <a:endParaRPr lang="en-US" sz="1400" b="1"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8794" y="214290"/>
            <a:ext cx="564360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i="1" dirty="0">
                <a:solidFill>
                  <a:srgbClr val="C00000"/>
                </a:solidFill>
                <a:latin typeface="Arial" pitchFamily="34" charset="0"/>
                <a:cs typeface="Arial" pitchFamily="34" charset="0"/>
              </a:rPr>
              <a:t>Schistosoma mansoni  </a:t>
            </a:r>
            <a:r>
              <a:rPr lang="en-US" sz="2800" b="1" dirty="0">
                <a:solidFill>
                  <a:srgbClr val="C00000"/>
                </a:solidFill>
                <a:latin typeface="Arial" pitchFamily="34" charset="0"/>
                <a:cs typeface="Arial" pitchFamily="34" charset="0"/>
              </a:rPr>
              <a:t>female</a:t>
            </a:r>
            <a:endParaRPr lang="ar-EG" dirty="0"/>
          </a:p>
        </p:txBody>
      </p:sp>
      <p:pic>
        <p:nvPicPr>
          <p:cNvPr id="6" name="Picture 5" descr="D:\صور الكتاب\pict final\الغلاف\s m fem.jpg"/>
          <p:cNvPicPr/>
          <p:nvPr/>
        </p:nvPicPr>
        <p:blipFill>
          <a:blip r:embed="rId2" cstate="print"/>
          <a:srcRect/>
          <a:stretch>
            <a:fillRect/>
          </a:stretch>
        </p:blipFill>
        <p:spPr bwMode="auto">
          <a:xfrm>
            <a:off x="6084168" y="855522"/>
            <a:ext cx="2313911" cy="5500726"/>
          </a:xfrm>
          <a:prstGeom prst="rect">
            <a:avLst/>
          </a:prstGeom>
          <a:noFill/>
          <a:ln w="9525">
            <a:solidFill>
              <a:schemeClr val="tx2"/>
            </a:solidFill>
            <a:miter lim="800000"/>
            <a:headEnd/>
            <a:tailEnd/>
          </a:ln>
        </p:spPr>
      </p:pic>
      <p:sp>
        <p:nvSpPr>
          <p:cNvPr id="7" name="TextBox 6"/>
          <p:cNvSpPr txBox="1"/>
          <p:nvPr/>
        </p:nvSpPr>
        <p:spPr>
          <a:xfrm>
            <a:off x="411124" y="855522"/>
            <a:ext cx="4429156"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 rtl="0">
              <a:lnSpc>
                <a:spcPct val="150000"/>
              </a:lnSpc>
              <a:buClr>
                <a:srgbClr val="C00000"/>
              </a:buClr>
              <a:buFont typeface="Wingdings" pitchFamily="2" charset="2"/>
              <a:buChar char="v"/>
            </a:pPr>
            <a:r>
              <a:rPr lang="en-US" sz="2400" b="1" dirty="0">
                <a:solidFill>
                  <a:srgbClr val="C00000"/>
                </a:solidFill>
                <a:latin typeface="Arial" pitchFamily="34" charset="0"/>
                <a:cs typeface="Arial" pitchFamily="34" charset="0"/>
              </a:rPr>
              <a:t>Size: </a:t>
            </a:r>
            <a:r>
              <a:rPr lang="en-US" sz="2400" b="1" dirty="0">
                <a:solidFill>
                  <a:srgbClr val="002060"/>
                </a:solidFill>
                <a:latin typeface="Arial" pitchFamily="34" charset="0"/>
                <a:cs typeface="Arial" pitchFamily="34" charset="0"/>
              </a:rPr>
              <a:t>14x 0.15 mm </a:t>
            </a:r>
            <a:r>
              <a:rPr lang="en-US" sz="1600" b="1" dirty="0" smtClean="0">
                <a:solidFill>
                  <a:schemeClr val="tx1"/>
                </a:solidFill>
                <a:latin typeface="Arial" pitchFamily="34" charset="0"/>
                <a:cs typeface="Arial" pitchFamily="34" charset="0"/>
              </a:rPr>
              <a:t>(longer and thinner to </a:t>
            </a:r>
            <a:r>
              <a:rPr lang="en-US" sz="1600" b="1" dirty="0">
                <a:solidFill>
                  <a:schemeClr val="tx1"/>
                </a:solidFill>
                <a:latin typeface="Arial" pitchFamily="34" charset="0"/>
                <a:cs typeface="Arial" pitchFamily="34" charset="0"/>
              </a:rPr>
              <a:t>suite </a:t>
            </a:r>
            <a:r>
              <a:rPr lang="en-US" sz="1600" b="1" dirty="0" smtClean="0">
                <a:solidFill>
                  <a:schemeClr val="tx1"/>
                </a:solidFill>
                <a:latin typeface="Arial" pitchFamily="34" charset="0"/>
                <a:cs typeface="Arial" pitchFamily="34" charset="0"/>
              </a:rPr>
              <a:t>the Gynecophoric canal</a:t>
            </a:r>
            <a:r>
              <a:rPr lang="en-US" sz="1600" b="1" dirty="0" smtClean="0">
                <a:solidFill>
                  <a:schemeClr val="tx1"/>
                </a:solidFill>
                <a:latin typeface="Arial" pitchFamily="34" charset="0"/>
                <a:cs typeface="Arial" pitchFamily="34" charset="0"/>
              </a:rPr>
              <a:t>)</a:t>
            </a:r>
            <a:endParaRPr lang="en-US" sz="1600" b="1" dirty="0">
              <a:solidFill>
                <a:schemeClr val="tx1"/>
              </a:solidFill>
              <a:latin typeface="Arial" pitchFamily="34" charset="0"/>
              <a:cs typeface="Arial" pitchFamily="34" charset="0"/>
            </a:endParaRPr>
          </a:p>
          <a:p>
            <a:pPr algn="just" rtl="0">
              <a:lnSpc>
                <a:spcPct val="150000"/>
              </a:lnSpc>
              <a:buClr>
                <a:srgbClr val="C00000"/>
              </a:buClr>
              <a:buFont typeface="Wingdings" pitchFamily="2" charset="2"/>
              <a:buChar char="v"/>
            </a:pPr>
            <a:r>
              <a:rPr lang="en-US" sz="2400" b="1" dirty="0">
                <a:solidFill>
                  <a:srgbClr val="C00000"/>
                </a:solidFill>
                <a:latin typeface="Arial" pitchFamily="34" charset="0"/>
                <a:cs typeface="Arial" pitchFamily="34" charset="0"/>
              </a:rPr>
              <a:t>Ovary:</a:t>
            </a:r>
            <a:r>
              <a:rPr lang="en-US" sz="2400" b="1" dirty="0">
                <a:solidFill>
                  <a:srgbClr val="002060"/>
                </a:solidFill>
                <a:latin typeface="Arial" pitchFamily="34" charset="0"/>
                <a:cs typeface="Arial" pitchFamily="34" charset="0"/>
              </a:rPr>
              <a:t> </a:t>
            </a:r>
            <a:r>
              <a:rPr lang="en-US" sz="2400" b="1" dirty="0">
                <a:solidFill>
                  <a:srgbClr val="FF0000"/>
                </a:solidFill>
                <a:latin typeface="Arial" pitchFamily="34" charset="0"/>
                <a:cs typeface="Arial" pitchFamily="34" charset="0"/>
              </a:rPr>
              <a:t>Anterior</a:t>
            </a:r>
            <a:r>
              <a:rPr lang="en-US" sz="2400" b="1" dirty="0">
                <a:solidFill>
                  <a:srgbClr val="002060"/>
                </a:solidFill>
                <a:latin typeface="Arial" pitchFamily="34" charset="0"/>
                <a:cs typeface="Arial" pitchFamily="34" charset="0"/>
              </a:rPr>
              <a:t> 1/3 of the body</a:t>
            </a:r>
          </a:p>
          <a:p>
            <a:pPr algn="just" rtl="0">
              <a:lnSpc>
                <a:spcPct val="150000"/>
              </a:lnSpc>
              <a:buClr>
                <a:srgbClr val="C00000"/>
              </a:buClr>
              <a:buFont typeface="Wingdings" pitchFamily="2" charset="2"/>
              <a:buChar char="v"/>
            </a:pPr>
            <a:r>
              <a:rPr lang="en-US" sz="2400" b="1" dirty="0">
                <a:solidFill>
                  <a:srgbClr val="C00000"/>
                </a:solidFill>
                <a:latin typeface="Arial" pitchFamily="34" charset="0"/>
                <a:cs typeface="Arial" pitchFamily="34" charset="0"/>
              </a:rPr>
              <a:t>Uterus: </a:t>
            </a:r>
            <a:r>
              <a:rPr lang="en-US" sz="2400" b="1" dirty="0">
                <a:solidFill>
                  <a:srgbClr val="FF0000"/>
                </a:solidFill>
                <a:latin typeface="Arial" pitchFamily="34" charset="0"/>
                <a:cs typeface="Arial" pitchFamily="34" charset="0"/>
              </a:rPr>
              <a:t>Short</a:t>
            </a:r>
            <a:r>
              <a:rPr lang="en-US" sz="2400" b="1" dirty="0">
                <a:solidFill>
                  <a:srgbClr val="002060"/>
                </a:solidFill>
                <a:latin typeface="Arial" pitchFamily="34" charset="0"/>
                <a:cs typeface="Arial" pitchFamily="34" charset="0"/>
              </a:rPr>
              <a:t> with 1-4 ova.</a:t>
            </a:r>
          </a:p>
        </p:txBody>
      </p:sp>
      <p:pic>
        <p:nvPicPr>
          <p:cNvPr id="10" name="Picture 9">
            <a:extLst>
              <a:ext uri="{FF2B5EF4-FFF2-40B4-BE49-F238E27FC236}">
                <a16:creationId xmlns:a16="http://schemas.microsoft.com/office/drawing/2014/main" id="{DC6F19C8-36FF-442A-83E8-06BD6F5B614D}"/>
              </a:ext>
            </a:extLst>
          </p:cNvPr>
          <p:cNvPicPr>
            <a:picLocks noChangeAspect="1"/>
          </p:cNvPicPr>
          <p:nvPr/>
        </p:nvPicPr>
        <p:blipFill>
          <a:blip r:embed="rId3" cstate="print"/>
          <a:stretch>
            <a:fillRect/>
          </a:stretch>
        </p:blipFill>
        <p:spPr>
          <a:xfrm>
            <a:off x="118184" y="3668021"/>
            <a:ext cx="3082437" cy="1844464"/>
          </a:xfrm>
          <a:prstGeom prst="rect">
            <a:avLst/>
          </a:prstGeom>
        </p:spPr>
      </p:pic>
      <p:pic>
        <p:nvPicPr>
          <p:cNvPr id="1026" name="Picture 2" descr="Schistosomiasis - Image Library Page 7">
            <a:extLst>
              <a:ext uri="{FF2B5EF4-FFF2-40B4-BE49-F238E27FC236}">
                <a16:creationId xmlns:a16="http://schemas.microsoft.com/office/drawing/2014/main" id="{5DE85F5E-7299-462F-8E1C-9CE5C0D988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3868" y="3717032"/>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6356248"/>
            <a:ext cx="8460432" cy="50175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chemeClr val="tx1"/>
                </a:solidFill>
              </a:rPr>
              <a:t>**بالامتحان رح يكون السؤال هاي الصورة عبارة عن؟ ما رح يسأل عن التفاصيل زي مكان المبيض و شو شكله  </a:t>
            </a:r>
            <a:endParaRPr lang="en-US" b="1"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169476"/>
            <a:ext cx="335758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sz="2800" b="1" dirty="0">
                <a:solidFill>
                  <a:srgbClr val="C00000"/>
                </a:solidFill>
                <a:latin typeface="Arial" pitchFamily="34" charset="0"/>
                <a:cs typeface="Arial" pitchFamily="34" charset="0"/>
              </a:rPr>
              <a:t>Egg of </a:t>
            </a:r>
            <a:r>
              <a:rPr lang="en-US" sz="2800" b="1" i="1" dirty="0">
                <a:solidFill>
                  <a:srgbClr val="C00000"/>
                </a:solidFill>
                <a:latin typeface="Arial" pitchFamily="34" charset="0"/>
                <a:cs typeface="Arial" pitchFamily="34" charset="0"/>
              </a:rPr>
              <a:t>S. mansoni</a:t>
            </a:r>
            <a:endParaRPr lang="ar-EG" sz="2800" dirty="0"/>
          </a:p>
        </p:txBody>
      </p:sp>
      <p:sp>
        <p:nvSpPr>
          <p:cNvPr id="7" name="TextBox 6"/>
          <p:cNvSpPr txBox="1"/>
          <p:nvPr/>
        </p:nvSpPr>
        <p:spPr>
          <a:xfrm>
            <a:off x="245440" y="703654"/>
            <a:ext cx="6054751" cy="188199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150000"/>
              </a:lnSpc>
              <a:buFont typeface="Wingdings" pitchFamily="2" charset="2"/>
              <a:buChar char="v"/>
            </a:pPr>
            <a:r>
              <a:rPr lang="en-US" sz="2000" b="1" dirty="0">
                <a:solidFill>
                  <a:srgbClr val="C00000"/>
                </a:solidFill>
                <a:latin typeface="Arial" pitchFamily="34" charset="0"/>
                <a:cs typeface="Arial" pitchFamily="34" charset="0"/>
              </a:rPr>
              <a:t>Shape:</a:t>
            </a:r>
            <a:r>
              <a:rPr lang="en-US" sz="2000" b="1" dirty="0">
                <a:latin typeface="Arial" pitchFamily="34" charset="0"/>
                <a:cs typeface="Arial" pitchFamily="34" charset="0"/>
              </a:rPr>
              <a:t> </a:t>
            </a:r>
            <a:r>
              <a:rPr lang="en-US" sz="2000" b="1" dirty="0">
                <a:solidFill>
                  <a:srgbClr val="002060"/>
                </a:solidFill>
                <a:latin typeface="Arial" pitchFamily="34" charset="0"/>
                <a:cs typeface="Arial" pitchFamily="34" charset="0"/>
              </a:rPr>
              <a:t>Oval with lateral spine</a:t>
            </a:r>
          </a:p>
          <a:p>
            <a:pPr algn="l" rtl="0">
              <a:lnSpc>
                <a:spcPct val="150000"/>
              </a:lnSpc>
              <a:buFont typeface="Wingdings" pitchFamily="2" charset="2"/>
              <a:buChar char="v"/>
            </a:pPr>
            <a:r>
              <a:rPr lang="en-US" sz="2000" b="1" dirty="0">
                <a:solidFill>
                  <a:srgbClr val="C00000"/>
                </a:solidFill>
                <a:latin typeface="Arial" pitchFamily="34" charset="0"/>
                <a:cs typeface="Arial" pitchFamily="34" charset="0"/>
              </a:rPr>
              <a:t>Shell:</a:t>
            </a:r>
            <a:r>
              <a:rPr lang="en-US" sz="2000" b="1" dirty="0">
                <a:latin typeface="Arial" pitchFamily="34" charset="0"/>
                <a:cs typeface="Arial" pitchFamily="34" charset="0"/>
              </a:rPr>
              <a:t> </a:t>
            </a:r>
            <a:r>
              <a:rPr lang="en-US" sz="2000" b="1" dirty="0">
                <a:solidFill>
                  <a:srgbClr val="002060"/>
                </a:solidFill>
                <a:latin typeface="Arial" pitchFamily="34" charset="0"/>
                <a:cs typeface="Arial" pitchFamily="34" charset="0"/>
              </a:rPr>
              <a:t>Thin, non </a:t>
            </a:r>
            <a:r>
              <a:rPr lang="en-US" sz="2000" b="1" dirty="0" err="1">
                <a:solidFill>
                  <a:srgbClr val="002060"/>
                </a:solidFill>
                <a:latin typeface="Arial" pitchFamily="34" charset="0"/>
                <a:cs typeface="Arial" pitchFamily="34" charset="0"/>
              </a:rPr>
              <a:t>operculated</a:t>
            </a:r>
            <a:endParaRPr lang="en-US" sz="2000" b="1" dirty="0">
              <a:solidFill>
                <a:srgbClr val="002060"/>
              </a:solidFill>
              <a:latin typeface="Arial" pitchFamily="34" charset="0"/>
              <a:cs typeface="Arial" pitchFamily="34" charset="0"/>
            </a:endParaRPr>
          </a:p>
          <a:p>
            <a:pPr algn="l" rtl="0">
              <a:lnSpc>
                <a:spcPct val="150000"/>
              </a:lnSpc>
              <a:buFont typeface="Wingdings" pitchFamily="2" charset="2"/>
              <a:buChar char="v"/>
            </a:pPr>
            <a:r>
              <a:rPr lang="en-US" sz="2000" b="1" dirty="0" err="1">
                <a:solidFill>
                  <a:srgbClr val="C00000"/>
                </a:solidFill>
                <a:latin typeface="Arial" pitchFamily="34" charset="0"/>
                <a:cs typeface="Arial" pitchFamily="34" charset="0"/>
              </a:rPr>
              <a:t>Colour</a:t>
            </a:r>
            <a:r>
              <a:rPr lang="en-US" sz="2000" b="1" dirty="0">
                <a:solidFill>
                  <a:srgbClr val="C00000"/>
                </a:solidFill>
                <a:latin typeface="Arial" pitchFamily="34" charset="0"/>
                <a:cs typeface="Arial" pitchFamily="34" charset="0"/>
              </a:rPr>
              <a:t>: </a:t>
            </a:r>
            <a:r>
              <a:rPr lang="en-US" sz="2000" b="1" dirty="0">
                <a:solidFill>
                  <a:srgbClr val="002060"/>
                </a:solidFill>
                <a:latin typeface="Arial" pitchFamily="34" charset="0"/>
                <a:cs typeface="Arial" pitchFamily="34" charset="0"/>
              </a:rPr>
              <a:t>Translucent</a:t>
            </a:r>
          </a:p>
          <a:p>
            <a:pPr algn="l" rtl="0">
              <a:lnSpc>
                <a:spcPct val="150000"/>
              </a:lnSpc>
              <a:buFont typeface="Wingdings" pitchFamily="2" charset="2"/>
              <a:buChar char="v"/>
            </a:pPr>
            <a:r>
              <a:rPr lang="en-US" sz="2000" b="1" dirty="0">
                <a:solidFill>
                  <a:srgbClr val="C00000"/>
                </a:solidFill>
                <a:latin typeface="Arial" pitchFamily="34" charset="0"/>
                <a:cs typeface="Arial" pitchFamily="34" charset="0"/>
              </a:rPr>
              <a:t>Content:</a:t>
            </a:r>
            <a:r>
              <a:rPr lang="en-US" sz="2000" b="1" dirty="0">
                <a:latin typeface="Arial" pitchFamily="34" charset="0"/>
                <a:cs typeface="Arial" pitchFamily="34" charset="0"/>
              </a:rPr>
              <a:t> </a:t>
            </a:r>
            <a:r>
              <a:rPr lang="en-US" sz="2000" b="1" dirty="0">
                <a:solidFill>
                  <a:srgbClr val="002060"/>
                </a:solidFill>
                <a:latin typeface="Arial" pitchFamily="34" charset="0"/>
                <a:cs typeface="Arial" pitchFamily="34" charset="0"/>
              </a:rPr>
              <a:t>Mature (fully developed </a:t>
            </a:r>
            <a:r>
              <a:rPr lang="en-US" sz="2000" b="1" dirty="0" err="1">
                <a:solidFill>
                  <a:srgbClr val="002060"/>
                </a:solidFill>
                <a:latin typeface="Arial" pitchFamily="34" charset="0"/>
                <a:cs typeface="Arial" pitchFamily="34" charset="0"/>
              </a:rPr>
              <a:t>miracidium</a:t>
            </a:r>
            <a:r>
              <a:rPr lang="en-US" sz="2000" b="1" dirty="0">
                <a:solidFill>
                  <a:srgbClr val="002060"/>
                </a:solidFill>
                <a:latin typeface="Arial" pitchFamily="34" charset="0"/>
                <a:cs typeface="Arial" pitchFamily="34" charset="0"/>
              </a:rPr>
              <a:t>).</a:t>
            </a:r>
          </a:p>
        </p:txBody>
      </p:sp>
      <p:pic>
        <p:nvPicPr>
          <p:cNvPr id="3" name="Picture 2">
            <a:extLst>
              <a:ext uri="{FF2B5EF4-FFF2-40B4-BE49-F238E27FC236}">
                <a16:creationId xmlns:a16="http://schemas.microsoft.com/office/drawing/2014/main" id="{B93C8C89-E877-46E0-8ADE-2CC319DC4349}"/>
              </a:ext>
            </a:extLst>
          </p:cNvPr>
          <p:cNvPicPr>
            <a:picLocks noChangeAspect="1"/>
          </p:cNvPicPr>
          <p:nvPr/>
        </p:nvPicPr>
        <p:blipFill>
          <a:blip r:embed="rId2" cstate="print"/>
          <a:stretch>
            <a:fillRect/>
          </a:stretch>
        </p:blipFill>
        <p:spPr>
          <a:xfrm>
            <a:off x="6751382" y="118884"/>
            <a:ext cx="1892584" cy="3071810"/>
          </a:xfrm>
          <a:prstGeom prst="rect">
            <a:avLst/>
          </a:prstGeom>
        </p:spPr>
      </p:pic>
      <p:sp>
        <p:nvSpPr>
          <p:cNvPr id="12" name="Rectangle 11">
            <a:extLst>
              <a:ext uri="{FF2B5EF4-FFF2-40B4-BE49-F238E27FC236}">
                <a16:creationId xmlns:a16="http://schemas.microsoft.com/office/drawing/2014/main" id="{7053EFC2-D5F7-4E7F-83E8-3ED173A5C874}"/>
              </a:ext>
            </a:extLst>
          </p:cNvPr>
          <p:cNvSpPr/>
          <p:nvPr/>
        </p:nvSpPr>
        <p:spPr>
          <a:xfrm>
            <a:off x="3645128" y="3284984"/>
            <a:ext cx="4527272" cy="142763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lnSpc>
                <a:spcPct val="150000"/>
              </a:lnSpc>
            </a:pPr>
            <a:r>
              <a:rPr lang="en-US" sz="2000" b="1" dirty="0">
                <a:solidFill>
                  <a:srgbClr val="C00000"/>
                </a:solidFill>
                <a:latin typeface="Arial" pitchFamily="34" charset="0"/>
                <a:cs typeface="Arial" pitchFamily="34" charset="0"/>
              </a:rPr>
              <a:t>Egg of S. </a:t>
            </a:r>
            <a:r>
              <a:rPr lang="en-US" sz="2000" b="1" dirty="0" err="1">
                <a:solidFill>
                  <a:srgbClr val="C00000"/>
                </a:solidFill>
                <a:latin typeface="Arial" pitchFamily="34" charset="0"/>
                <a:cs typeface="Arial" pitchFamily="34" charset="0"/>
              </a:rPr>
              <a:t>japonicum</a:t>
            </a:r>
            <a:r>
              <a:rPr lang="en-US" sz="2000" b="1" dirty="0">
                <a:solidFill>
                  <a:srgbClr val="C00000"/>
                </a:solidFill>
                <a:latin typeface="Arial" pitchFamily="34" charset="0"/>
                <a:cs typeface="Arial" pitchFamily="34" charset="0"/>
              </a:rPr>
              <a:t>:</a:t>
            </a:r>
          </a:p>
          <a:p>
            <a:pPr algn="l" rtl="0">
              <a:lnSpc>
                <a:spcPct val="150000"/>
              </a:lnSpc>
              <a:buFont typeface="Wingdings" pitchFamily="2" charset="2"/>
              <a:buChar char="v"/>
            </a:pPr>
            <a:r>
              <a:rPr lang="en-US" sz="2000" b="1" dirty="0">
                <a:solidFill>
                  <a:schemeClr val="tx1"/>
                </a:solidFill>
                <a:latin typeface="Arial" pitchFamily="34" charset="0"/>
                <a:cs typeface="Arial" pitchFamily="34" charset="0"/>
              </a:rPr>
              <a:t> eggs are more round with a small  spine on the side.</a:t>
            </a:r>
          </a:p>
        </p:txBody>
      </p:sp>
      <p:pic>
        <p:nvPicPr>
          <p:cNvPr id="13" name="Picture 12">
            <a:extLst>
              <a:ext uri="{FF2B5EF4-FFF2-40B4-BE49-F238E27FC236}">
                <a16:creationId xmlns:a16="http://schemas.microsoft.com/office/drawing/2014/main" id="{78D5D6EC-34AD-4071-A80B-54C43BB1ECE2}"/>
              </a:ext>
            </a:extLst>
          </p:cNvPr>
          <p:cNvPicPr>
            <a:picLocks noChangeAspect="1"/>
          </p:cNvPicPr>
          <p:nvPr/>
        </p:nvPicPr>
        <p:blipFill>
          <a:blip r:embed="rId3" cstate="print"/>
          <a:stretch>
            <a:fillRect/>
          </a:stretch>
        </p:blipFill>
        <p:spPr>
          <a:xfrm>
            <a:off x="245440" y="3503236"/>
            <a:ext cx="3279878" cy="3333354"/>
          </a:xfrm>
          <a:prstGeom prst="rect">
            <a:avLst/>
          </a:prstGeom>
        </p:spPr>
      </p:pic>
      <p:pic>
        <p:nvPicPr>
          <p:cNvPr id="14" name="Picture 13">
            <a:extLst>
              <a:ext uri="{FF2B5EF4-FFF2-40B4-BE49-F238E27FC236}">
                <a16:creationId xmlns:a16="http://schemas.microsoft.com/office/drawing/2014/main" id="{BA90F2E5-41FF-4AFB-82BC-09D1B24FE014}"/>
              </a:ext>
            </a:extLst>
          </p:cNvPr>
          <p:cNvPicPr>
            <a:picLocks noChangeAspect="1"/>
          </p:cNvPicPr>
          <p:nvPr/>
        </p:nvPicPr>
        <p:blipFill>
          <a:blip r:embed="rId4" cstate="print"/>
          <a:stretch>
            <a:fillRect/>
          </a:stretch>
        </p:blipFill>
        <p:spPr>
          <a:xfrm>
            <a:off x="3681114" y="4806909"/>
            <a:ext cx="2331046" cy="1987736"/>
          </a:xfrm>
          <a:prstGeom prst="rect">
            <a:avLst/>
          </a:prstGeom>
        </p:spPr>
      </p:pic>
      <p:sp>
        <p:nvSpPr>
          <p:cNvPr id="2" name="Rectangle 1"/>
          <p:cNvSpPr/>
          <p:nvPr/>
        </p:nvSpPr>
        <p:spPr>
          <a:xfrm>
            <a:off x="4211960" y="703654"/>
            <a:ext cx="2088231" cy="9971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smtClean="0">
                <a:solidFill>
                  <a:schemeClr val="tx1"/>
                </a:solidFill>
              </a:rPr>
              <a:t>This spin </a:t>
            </a:r>
            <a:r>
              <a:rPr lang="en-US" sz="1600" b="1" dirty="0">
                <a:solidFill>
                  <a:schemeClr val="tx1"/>
                </a:solidFill>
              </a:rPr>
              <a:t>beside the Proteolytic </a:t>
            </a:r>
            <a:r>
              <a:rPr lang="en-US" sz="1600" b="1" dirty="0" smtClean="0">
                <a:solidFill>
                  <a:schemeClr val="tx1"/>
                </a:solidFill>
              </a:rPr>
              <a:t>enzymes help in penetration of L.I   </a:t>
            </a:r>
            <a:endParaRPr lang="en-US" sz="1600" b="1"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mira"/>
          <p:cNvPicPr>
            <a:picLocks noChangeAspect="1" noChangeArrowheads="1"/>
          </p:cNvPicPr>
          <p:nvPr/>
        </p:nvPicPr>
        <p:blipFill>
          <a:blip r:embed="rId2" cstate="print"/>
          <a:stretch>
            <a:fillRect/>
          </a:stretch>
        </p:blipFill>
        <p:spPr bwMode="auto">
          <a:xfrm>
            <a:off x="4585931" y="1066986"/>
            <a:ext cx="3357586"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42878" y="1482504"/>
            <a:ext cx="228601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err="1">
                <a:solidFill>
                  <a:srgbClr val="C00000"/>
                </a:solidFill>
                <a:latin typeface="Arial" pitchFamily="34" charset="0"/>
                <a:cs typeface="Arial" pitchFamily="34" charset="0"/>
              </a:rPr>
              <a:t>Miracidium</a:t>
            </a:r>
            <a:endParaRPr lang="ar-EG" sz="2800" dirty="0"/>
          </a:p>
        </p:txBody>
      </p:sp>
      <p:sp>
        <p:nvSpPr>
          <p:cNvPr id="9" name="TextBox 8"/>
          <p:cNvSpPr txBox="1"/>
          <p:nvPr/>
        </p:nvSpPr>
        <p:spPr>
          <a:xfrm>
            <a:off x="643787" y="2495746"/>
            <a:ext cx="2571768" cy="2000548"/>
          </a:xfrm>
          <a:prstGeom prst="rect">
            <a:avLst/>
          </a:prstGeom>
          <a:noFill/>
        </p:spPr>
        <p:txBody>
          <a:bodyPr wrap="square" rtlCol="1">
            <a:spAutoFit/>
          </a:bodyPr>
          <a:lstStyle/>
          <a:p>
            <a:pPr algn="l" rtl="0">
              <a:buFont typeface="Wingdings" pitchFamily="2" charset="2"/>
              <a:buChar char="v"/>
            </a:pPr>
            <a:r>
              <a:rPr lang="en-US" sz="2000" b="1" dirty="0" err="1" smtClean="0">
                <a:latin typeface="Arial" pitchFamily="34" charset="0"/>
                <a:cs typeface="Arial" pitchFamily="34" charset="0"/>
              </a:rPr>
              <a:t>Miracidium</a:t>
            </a:r>
            <a:r>
              <a:rPr lang="en-US" sz="2000" b="1" dirty="0" smtClean="0">
                <a:latin typeface="Arial" pitchFamily="34" charset="0"/>
                <a:cs typeface="Arial" pitchFamily="34" charset="0"/>
              </a:rPr>
              <a:t> found inside the egg, infect snails, inside snails </a:t>
            </a:r>
            <a:r>
              <a:rPr lang="en-US" sz="2000" b="1" dirty="0" err="1" smtClean="0">
                <a:latin typeface="Arial" pitchFamily="34" charset="0"/>
                <a:cs typeface="Arial" pitchFamily="34" charset="0"/>
              </a:rPr>
              <a:t>miracidium</a:t>
            </a:r>
            <a:r>
              <a:rPr lang="en-US" sz="2000" b="1" dirty="0" smtClean="0">
                <a:latin typeface="Arial" pitchFamily="34" charset="0"/>
                <a:cs typeface="Arial" pitchFamily="34" charset="0"/>
              </a:rPr>
              <a:t> become </a:t>
            </a:r>
            <a:r>
              <a:rPr lang="en-US" sz="2000" b="1" dirty="0" err="1" smtClean="0">
                <a:latin typeface="Arial" pitchFamily="34" charset="0"/>
                <a:cs typeface="Arial" pitchFamily="34" charset="0"/>
              </a:rPr>
              <a:t>cercaria</a:t>
            </a:r>
            <a:r>
              <a:rPr lang="en-US" sz="2000" b="1" dirty="0" smtClean="0">
                <a:latin typeface="Arial" pitchFamily="34" charset="0"/>
                <a:cs typeface="Arial" pitchFamily="34" charset="0"/>
              </a:rPr>
              <a:t>  </a:t>
            </a:r>
            <a:endParaRPr lang="ar-JO" sz="2000" b="1" dirty="0" smtClean="0">
              <a:latin typeface="Arial" pitchFamily="34" charset="0"/>
              <a:cs typeface="Arial" pitchFamily="34" charset="0"/>
            </a:endParaRPr>
          </a:p>
          <a:p>
            <a:pPr algn="l" rtl="0">
              <a:buFont typeface="Wingdings" pitchFamily="2" charset="2"/>
              <a:buChar char="v"/>
            </a:pPr>
            <a:r>
              <a:rPr lang="en-US" sz="2400" b="1" dirty="0" smtClean="0">
                <a:solidFill>
                  <a:srgbClr val="002060"/>
                </a:solidFill>
                <a:latin typeface="Arial" pitchFamily="34" charset="0"/>
                <a:cs typeface="Arial" pitchFamily="34" charset="0"/>
              </a:rPr>
              <a:t>Ciliated </a:t>
            </a:r>
            <a:r>
              <a:rPr lang="en-US" sz="2400" b="1" dirty="0">
                <a:solidFill>
                  <a:srgbClr val="002060"/>
                </a:solidFill>
                <a:latin typeface="Arial" pitchFamily="34" charset="0"/>
                <a:cs typeface="Arial" pitchFamily="34" charset="0"/>
              </a:rPr>
              <a:t>larva</a:t>
            </a:r>
            <a:endParaRPr lang="ar-EG" sz="2400" dirty="0"/>
          </a:p>
        </p:txBody>
      </p:sp>
    </p:spTree>
    <p:extLst>
      <p:ext uri="{BB962C8B-B14F-4D97-AF65-F5344CB8AC3E}">
        <p14:creationId xmlns:p14="http://schemas.microsoft.com/office/powerpoint/2010/main" val="40838239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cer jap"/>
          <p:cNvPicPr>
            <a:picLocks noChangeAspect="1" noChangeArrowheads="1"/>
          </p:cNvPicPr>
          <p:nvPr/>
        </p:nvPicPr>
        <p:blipFill>
          <a:blip r:embed="rId2" cstate="print"/>
          <a:stretch>
            <a:fillRect/>
          </a:stretch>
        </p:blipFill>
        <p:spPr bwMode="auto">
          <a:xfrm>
            <a:off x="5643570" y="1285860"/>
            <a:ext cx="3214710" cy="5143536"/>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785918" y="428604"/>
            <a:ext cx="514353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sz="2800" b="1" dirty="0" err="1">
                <a:solidFill>
                  <a:srgbClr val="C00000"/>
                </a:solidFill>
                <a:latin typeface="Arial" pitchFamily="34" charset="0"/>
                <a:cs typeface="Arial" pitchFamily="34" charset="0"/>
              </a:rPr>
              <a:t>Cercaria</a:t>
            </a:r>
            <a:r>
              <a:rPr lang="en-US" sz="2800" b="1" dirty="0">
                <a:solidFill>
                  <a:srgbClr val="C00000"/>
                </a:solidFill>
                <a:latin typeface="Arial" pitchFamily="34" charset="0"/>
                <a:cs typeface="Arial" pitchFamily="34" charset="0"/>
              </a:rPr>
              <a:t>  of </a:t>
            </a:r>
            <a:r>
              <a:rPr lang="en-US" sz="2800" b="1" i="1" dirty="0">
                <a:solidFill>
                  <a:srgbClr val="C00000"/>
                </a:solidFill>
                <a:latin typeface="Arial" pitchFamily="34" charset="0"/>
                <a:cs typeface="Arial" pitchFamily="34" charset="0"/>
              </a:rPr>
              <a:t>S. mansoni </a:t>
            </a:r>
            <a:r>
              <a:rPr lang="en-US" sz="2800" b="1" dirty="0">
                <a:solidFill>
                  <a:srgbClr val="C00000"/>
                </a:solidFill>
                <a:latin typeface="Arial" pitchFamily="34" charset="0"/>
                <a:cs typeface="Arial" pitchFamily="34" charset="0"/>
              </a:rPr>
              <a:t>(I.S)</a:t>
            </a:r>
            <a:endParaRPr lang="ar-EG" dirty="0"/>
          </a:p>
        </p:txBody>
      </p:sp>
      <p:sp>
        <p:nvSpPr>
          <p:cNvPr id="6" name="TextBox 5"/>
          <p:cNvSpPr txBox="1"/>
          <p:nvPr/>
        </p:nvSpPr>
        <p:spPr>
          <a:xfrm>
            <a:off x="500034" y="1214422"/>
            <a:ext cx="4857784"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lvl="0" algn="l" rtl="0">
              <a:lnSpc>
                <a:spcPct val="150000"/>
              </a:lnSpc>
              <a:buFont typeface="Wingdings" pitchFamily="2" charset="2"/>
              <a:buChar char="v"/>
            </a:pPr>
            <a:r>
              <a:rPr lang="en-US" sz="3200" b="1" dirty="0">
                <a:solidFill>
                  <a:srgbClr val="C00000"/>
                </a:solidFill>
                <a:latin typeface="Arial" pitchFamily="34" charset="0"/>
                <a:cs typeface="Arial" pitchFamily="34" charset="0"/>
              </a:rPr>
              <a:t>Body : </a:t>
            </a:r>
            <a:r>
              <a:rPr lang="en-US" sz="3200" b="1" dirty="0">
                <a:solidFill>
                  <a:srgbClr val="002060"/>
                </a:solidFill>
                <a:latin typeface="Arial" pitchFamily="34" charset="0"/>
                <a:cs typeface="Arial" pitchFamily="34" charset="0"/>
              </a:rPr>
              <a:t>Oral and ventral </a:t>
            </a:r>
            <a:r>
              <a:rPr lang="en-US" sz="3200" b="1" dirty="0" smtClean="0">
                <a:solidFill>
                  <a:srgbClr val="002060"/>
                </a:solidFill>
                <a:latin typeface="Arial" pitchFamily="34" charset="0"/>
                <a:cs typeface="Arial" pitchFamily="34" charset="0"/>
              </a:rPr>
              <a:t>suckers </a:t>
            </a:r>
            <a:r>
              <a:rPr lang="en-US" b="1" dirty="0" smtClean="0">
                <a:solidFill>
                  <a:schemeClr val="tx1"/>
                </a:solidFill>
                <a:latin typeface="Arial" pitchFamily="34" charset="0"/>
                <a:cs typeface="Arial" pitchFamily="34" charset="0"/>
              </a:rPr>
              <a:t>(very important in attachment</a:t>
            </a:r>
            <a:r>
              <a:rPr lang="en-US" b="1" dirty="0" smtClean="0">
                <a:solidFill>
                  <a:schemeClr val="tx1"/>
                </a:solidFill>
                <a:latin typeface="Arial" pitchFamily="34" charset="0"/>
                <a:cs typeface="Arial" pitchFamily="34" charset="0"/>
              </a:rPr>
              <a:t>)</a:t>
            </a:r>
            <a:r>
              <a:rPr lang="en-US" sz="2000" b="1" dirty="0" smtClean="0">
                <a:solidFill>
                  <a:schemeClr val="tx1"/>
                </a:solidFill>
                <a:latin typeface="Arial" pitchFamily="34" charset="0"/>
                <a:cs typeface="Arial" pitchFamily="34" charset="0"/>
              </a:rPr>
              <a:t> </a:t>
            </a:r>
            <a:r>
              <a:rPr lang="en-US" sz="3200" b="1" dirty="0" smtClean="0">
                <a:solidFill>
                  <a:srgbClr val="002060"/>
                </a:solidFill>
                <a:latin typeface="Arial" pitchFamily="34" charset="0"/>
                <a:cs typeface="Arial" pitchFamily="34" charset="0"/>
              </a:rPr>
              <a:t>, </a:t>
            </a:r>
            <a:r>
              <a:rPr lang="en-US" sz="3200" b="1" dirty="0">
                <a:solidFill>
                  <a:srgbClr val="002060"/>
                </a:solidFill>
                <a:latin typeface="Arial" pitchFamily="34" charset="0"/>
                <a:cs typeface="Arial" pitchFamily="34" charset="0"/>
              </a:rPr>
              <a:t>primitive gut and 5 pairs of penetration glands.</a:t>
            </a:r>
          </a:p>
          <a:p>
            <a:pPr algn="l" rtl="0">
              <a:lnSpc>
                <a:spcPct val="150000"/>
              </a:lnSpc>
              <a:buFont typeface="Wingdings" pitchFamily="2" charset="2"/>
              <a:buChar char="v"/>
            </a:pPr>
            <a:r>
              <a:rPr lang="en-US" sz="3200" b="1" dirty="0">
                <a:solidFill>
                  <a:srgbClr val="C00000"/>
                </a:solidFill>
                <a:latin typeface="Arial" pitchFamily="34" charset="0"/>
                <a:cs typeface="Arial" pitchFamily="34" charset="0"/>
              </a:rPr>
              <a:t>Tail :</a:t>
            </a:r>
            <a:r>
              <a:rPr lang="en-US" sz="3200" b="1" dirty="0">
                <a:latin typeface="Arial" pitchFamily="34" charset="0"/>
                <a:cs typeface="Arial" pitchFamily="34" charset="0"/>
              </a:rPr>
              <a:t> </a:t>
            </a:r>
            <a:r>
              <a:rPr lang="en-US" sz="3200" b="1" dirty="0">
                <a:solidFill>
                  <a:srgbClr val="002060"/>
                </a:solidFill>
                <a:latin typeface="Arial" pitchFamily="34" charset="0"/>
                <a:cs typeface="Arial" pitchFamily="34" charset="0"/>
              </a:rPr>
              <a:t>Forked </a:t>
            </a:r>
            <a:r>
              <a:rPr lang="en-US" sz="3200" b="1" dirty="0">
                <a:solidFill>
                  <a:srgbClr val="C00000"/>
                </a:solidFill>
                <a:latin typeface="Arial" pitchFamily="34" charset="0"/>
                <a:cs typeface="Arial" pitchFamily="34" charset="0"/>
              </a:rPr>
              <a:t>(</a:t>
            </a:r>
            <a:r>
              <a:rPr lang="en-US" sz="3200" b="1" dirty="0" err="1">
                <a:solidFill>
                  <a:srgbClr val="C00000"/>
                </a:solidFill>
                <a:latin typeface="Arial" pitchFamily="34" charset="0"/>
                <a:cs typeface="Arial" pitchFamily="34" charset="0"/>
              </a:rPr>
              <a:t>Furcocercuscercaria</a:t>
            </a:r>
            <a:r>
              <a:rPr lang="en-US" sz="3200" b="1" dirty="0">
                <a:solidFill>
                  <a:srgbClr val="C00000"/>
                </a:solidFill>
                <a:latin typeface="Arial" pitchFamily="34" charset="0"/>
                <a:cs typeface="Arial" pitchFamily="34" charset="0"/>
              </a:rPr>
              <a:t>).</a:t>
            </a:r>
            <a:endParaRPr lang="ar-EG" sz="3200" dirty="0"/>
          </a:p>
        </p:txBody>
      </p:sp>
      <p:sp>
        <p:nvSpPr>
          <p:cNvPr id="2" name="Rectangle 1"/>
          <p:cNvSpPr/>
          <p:nvPr/>
        </p:nvSpPr>
        <p:spPr>
          <a:xfrm>
            <a:off x="6929454" y="0"/>
            <a:ext cx="2214546" cy="9518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err="1" smtClean="0">
                <a:solidFill>
                  <a:schemeClr val="tx1"/>
                </a:solidFill>
              </a:rPr>
              <a:t>Cercaria</a:t>
            </a:r>
            <a:r>
              <a:rPr lang="en-US" sz="1600" b="1" dirty="0" smtClean="0">
                <a:solidFill>
                  <a:schemeClr val="tx1"/>
                </a:solidFill>
              </a:rPr>
              <a:t> responsible for first stage of penetration </a:t>
            </a:r>
            <a:endParaRPr lang="en-US" sz="1600" b="1" dirty="0">
              <a:solidFill>
                <a:schemeClr val="tx1"/>
              </a:solidFill>
            </a:endParaRPr>
          </a:p>
        </p:txBody>
      </p:sp>
      <p:sp>
        <p:nvSpPr>
          <p:cNvPr id="7" name="Rectangle 6"/>
          <p:cNvSpPr/>
          <p:nvPr/>
        </p:nvSpPr>
        <p:spPr>
          <a:xfrm>
            <a:off x="3419872" y="4797152"/>
            <a:ext cx="1937946" cy="11304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a:t>
            </a:r>
            <a:r>
              <a:rPr lang="en-US" sz="1400" b="1" baseline="30000" dirty="0" smtClean="0">
                <a:solidFill>
                  <a:schemeClr val="tx1"/>
                </a:solidFill>
              </a:rPr>
              <a:t>st</a:t>
            </a:r>
            <a:r>
              <a:rPr lang="en-US" sz="1400" b="1" dirty="0" smtClean="0">
                <a:solidFill>
                  <a:schemeClr val="tx1"/>
                </a:solidFill>
              </a:rPr>
              <a:t>: attachment by the suckers </a:t>
            </a:r>
          </a:p>
          <a:p>
            <a:pPr algn="ctr"/>
            <a:r>
              <a:rPr lang="en-US" sz="1400" b="1" dirty="0" smtClean="0">
                <a:solidFill>
                  <a:schemeClr val="tx1"/>
                </a:solidFill>
              </a:rPr>
              <a:t>2</a:t>
            </a:r>
            <a:r>
              <a:rPr lang="en-US" sz="1400" b="1" baseline="30000" dirty="0" smtClean="0">
                <a:solidFill>
                  <a:schemeClr val="tx1"/>
                </a:solidFill>
              </a:rPr>
              <a:t>nd</a:t>
            </a:r>
            <a:r>
              <a:rPr lang="en-US" sz="1400" b="1" dirty="0" smtClean="0">
                <a:solidFill>
                  <a:schemeClr val="tx1"/>
                </a:solidFill>
              </a:rPr>
              <a:t>: penetration  by the forked tail and proteolytic enzymes </a:t>
            </a:r>
            <a:endParaRPr lang="en-US" sz="1400" b="1" dirty="0">
              <a:solidFill>
                <a:schemeClr val="tx1"/>
              </a:solidFill>
            </a:endParaRPr>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2500" y="345601"/>
            <a:ext cx="578647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i="1" dirty="0" err="1">
                <a:solidFill>
                  <a:srgbClr val="C00000"/>
                </a:solidFill>
                <a:latin typeface="Arial" pitchFamily="34" charset="0"/>
                <a:cs typeface="Arial" pitchFamily="34" charset="0"/>
              </a:rPr>
              <a:t>Echinococcus</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granulosu</a:t>
            </a:r>
            <a:r>
              <a:rPr lang="en-US" sz="2800" b="1" dirty="0" err="1">
                <a:solidFill>
                  <a:srgbClr val="C00000"/>
                </a:solidFill>
                <a:latin typeface="Arial" pitchFamily="34" charset="0"/>
                <a:cs typeface="Arial" pitchFamily="34" charset="0"/>
              </a:rPr>
              <a:t>s</a:t>
            </a:r>
            <a:r>
              <a:rPr lang="en-US" sz="2800" b="1" dirty="0">
                <a:solidFill>
                  <a:srgbClr val="C00000"/>
                </a:solidFill>
                <a:latin typeface="Arial" pitchFamily="34" charset="0"/>
                <a:cs typeface="Arial" pitchFamily="34" charset="0"/>
              </a:rPr>
              <a:t> adult</a:t>
            </a:r>
            <a:endParaRPr lang="ar-EG" sz="2800" dirty="0"/>
          </a:p>
        </p:txBody>
      </p:sp>
      <p:sp>
        <p:nvSpPr>
          <p:cNvPr id="5" name="TextBox 8"/>
          <p:cNvSpPr txBox="1">
            <a:spLocks noChangeArrowheads="1"/>
          </p:cNvSpPr>
          <p:nvPr/>
        </p:nvSpPr>
        <p:spPr bwMode="auto">
          <a:xfrm>
            <a:off x="214282" y="1102578"/>
            <a:ext cx="5214943" cy="513986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just" rtl="0">
              <a:lnSpc>
                <a:spcPct val="200000"/>
              </a:lnSpc>
              <a:buClr>
                <a:srgbClr val="C00000"/>
              </a:buClr>
              <a:buFont typeface="Calibri" pitchFamily="34" charset="0"/>
              <a:buAutoNum type="arabicParenR"/>
            </a:pPr>
            <a:r>
              <a:rPr lang="en-US" sz="2400" b="1" dirty="0">
                <a:solidFill>
                  <a:srgbClr val="C00000"/>
                </a:solidFill>
              </a:rPr>
              <a:t>Adult:-</a:t>
            </a:r>
          </a:p>
          <a:p>
            <a:pPr marL="823913" lvl="1" indent="-457200" algn="just" rtl="0">
              <a:lnSpc>
                <a:spcPct val="200000"/>
              </a:lnSpc>
              <a:buClr>
                <a:srgbClr val="C00000"/>
              </a:buClr>
              <a:buFont typeface="Wingdings" pitchFamily="2" charset="2"/>
              <a:buChar char="Ø"/>
            </a:pPr>
            <a:r>
              <a:rPr lang="en-US" sz="2000" b="1" dirty="0" err="1">
                <a:solidFill>
                  <a:srgbClr val="002060"/>
                </a:solidFill>
              </a:rPr>
              <a:t>Scolex</a:t>
            </a:r>
            <a:r>
              <a:rPr lang="en-US" sz="2000" b="1" dirty="0">
                <a:solidFill>
                  <a:srgbClr val="002060"/>
                </a:solidFill>
              </a:rPr>
              <a:t>:</a:t>
            </a:r>
          </a:p>
          <a:p>
            <a:pPr marL="1098550" lvl="2" indent="-457200" algn="just" rtl="0">
              <a:lnSpc>
                <a:spcPct val="200000"/>
              </a:lnSpc>
              <a:buClr>
                <a:srgbClr val="C00000"/>
              </a:buClr>
              <a:buFont typeface="Wingdings" pitchFamily="2" charset="2"/>
              <a:buChar char="§"/>
            </a:pPr>
            <a:r>
              <a:rPr lang="en-US" sz="2000" b="1" dirty="0">
                <a:solidFill>
                  <a:srgbClr val="002060"/>
                </a:solidFill>
              </a:rPr>
              <a:t>Globular in shape.</a:t>
            </a:r>
          </a:p>
          <a:p>
            <a:pPr marL="1098550" lvl="2" indent="-457200" algn="just" rtl="0">
              <a:lnSpc>
                <a:spcPct val="200000"/>
              </a:lnSpc>
              <a:buClr>
                <a:srgbClr val="C00000"/>
              </a:buClr>
              <a:buFont typeface="Wingdings" pitchFamily="2" charset="2"/>
              <a:buChar char="§"/>
            </a:pPr>
            <a:r>
              <a:rPr lang="en-US" sz="2000" b="1" dirty="0">
                <a:solidFill>
                  <a:srgbClr val="002060"/>
                </a:solidFill>
              </a:rPr>
              <a:t>4 muscular suckers.</a:t>
            </a:r>
          </a:p>
          <a:p>
            <a:pPr marL="1098550" lvl="2" indent="-457200" algn="just" rtl="0">
              <a:lnSpc>
                <a:spcPct val="200000"/>
              </a:lnSpc>
              <a:buClr>
                <a:srgbClr val="C00000"/>
              </a:buClr>
              <a:buFont typeface="Wingdings" pitchFamily="2" charset="2"/>
              <a:buChar char="§"/>
            </a:pPr>
            <a:r>
              <a:rPr lang="en-US" sz="2000" b="1" dirty="0" err="1">
                <a:solidFill>
                  <a:srgbClr val="002060"/>
                </a:solidFill>
              </a:rPr>
              <a:t>Rostellum</a:t>
            </a:r>
            <a:r>
              <a:rPr lang="en-US" sz="2000" b="1" dirty="0">
                <a:solidFill>
                  <a:srgbClr val="002060"/>
                </a:solidFill>
              </a:rPr>
              <a:t> with 2 rows of </a:t>
            </a:r>
            <a:r>
              <a:rPr lang="en-US" sz="2000" b="1" dirty="0" err="1">
                <a:solidFill>
                  <a:srgbClr val="002060"/>
                </a:solidFill>
              </a:rPr>
              <a:t>taenoid</a:t>
            </a:r>
            <a:r>
              <a:rPr lang="en-US" sz="2000" b="1" dirty="0">
                <a:solidFill>
                  <a:srgbClr val="002060"/>
                </a:solidFill>
              </a:rPr>
              <a:t> hooks (</a:t>
            </a:r>
            <a:r>
              <a:rPr lang="en-US" sz="2000" b="1" dirty="0" err="1">
                <a:solidFill>
                  <a:srgbClr val="002060"/>
                </a:solidFill>
              </a:rPr>
              <a:t>as</a:t>
            </a:r>
            <a:r>
              <a:rPr lang="en-US" sz="2000" b="1" i="1" dirty="0" err="1">
                <a:solidFill>
                  <a:srgbClr val="002060"/>
                </a:solidFill>
              </a:rPr>
              <a:t>T</a:t>
            </a:r>
            <a:r>
              <a:rPr lang="en-US" sz="2000" b="1" i="1" dirty="0">
                <a:solidFill>
                  <a:srgbClr val="002060"/>
                </a:solidFill>
              </a:rPr>
              <a:t>. </a:t>
            </a:r>
            <a:r>
              <a:rPr lang="en-US" sz="2000" b="1" i="1" dirty="0" err="1">
                <a:solidFill>
                  <a:srgbClr val="002060"/>
                </a:solidFill>
              </a:rPr>
              <a:t>solium</a:t>
            </a:r>
            <a:r>
              <a:rPr lang="en-US" sz="2000" b="1" dirty="0">
                <a:solidFill>
                  <a:srgbClr val="002060"/>
                </a:solidFill>
              </a:rPr>
              <a:t>).</a:t>
            </a:r>
          </a:p>
          <a:p>
            <a:pPr marL="823913" lvl="1" indent="-457200" algn="just" rtl="0">
              <a:lnSpc>
                <a:spcPct val="200000"/>
              </a:lnSpc>
              <a:buClr>
                <a:srgbClr val="C00000"/>
              </a:buClr>
              <a:buFont typeface="Wingdings" pitchFamily="2" charset="2"/>
              <a:buChar char="Ø"/>
            </a:pPr>
            <a:r>
              <a:rPr lang="en-US" sz="2000" b="1" dirty="0" err="1">
                <a:solidFill>
                  <a:srgbClr val="002060"/>
                </a:solidFill>
              </a:rPr>
              <a:t>Strobila</a:t>
            </a:r>
            <a:r>
              <a:rPr lang="en-US" sz="2000" b="1" dirty="0">
                <a:solidFill>
                  <a:srgbClr val="002060"/>
                </a:solidFill>
              </a:rPr>
              <a:t> : 3 segments : immature, mature &amp; gravid.</a:t>
            </a:r>
          </a:p>
        </p:txBody>
      </p:sp>
      <p:pic>
        <p:nvPicPr>
          <p:cNvPr id="7" name="Picture 5" descr="1.jpg"/>
          <p:cNvPicPr>
            <a:picLocks noChangeAspect="1"/>
          </p:cNvPicPr>
          <p:nvPr/>
        </p:nvPicPr>
        <p:blipFill>
          <a:blip r:embed="rId2" cstate="print"/>
          <a:srcRect/>
          <a:stretch>
            <a:fillRect/>
          </a:stretch>
        </p:blipFill>
        <p:spPr bwMode="auto">
          <a:xfrm>
            <a:off x="5643570" y="1214422"/>
            <a:ext cx="3286116" cy="5072098"/>
          </a:xfrm>
          <a:prstGeom prst="rect">
            <a:avLst/>
          </a:prstGeom>
          <a:noFill/>
          <a:ln w="9525">
            <a:noFill/>
            <a:miter lim="800000"/>
            <a:headEnd/>
            <a:tailEnd/>
          </a:ln>
        </p:spPr>
      </p:pic>
      <p:sp>
        <p:nvSpPr>
          <p:cNvPr id="2" name="Rectangle 1"/>
          <p:cNvSpPr/>
          <p:nvPr/>
        </p:nvSpPr>
        <p:spPr>
          <a:xfrm>
            <a:off x="3845049" y="2996952"/>
            <a:ext cx="1584176" cy="93610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smtClean="0">
              <a:solidFill>
                <a:schemeClr val="tx1"/>
              </a:solidFill>
            </a:endParaRPr>
          </a:p>
          <a:p>
            <a:pPr algn="l"/>
            <a:r>
              <a:rPr lang="en-US" sz="1400" b="1" dirty="0" smtClean="0">
                <a:solidFill>
                  <a:schemeClr val="tx1"/>
                </a:solidFill>
              </a:rPr>
              <a:t>Suckers </a:t>
            </a:r>
            <a:r>
              <a:rPr lang="en-US" sz="1400" b="1" dirty="0">
                <a:solidFill>
                  <a:schemeClr val="tx1"/>
                </a:solidFill>
              </a:rPr>
              <a:t>help To fix the worm in the wall of the dog's intestine</a:t>
            </a:r>
          </a:p>
          <a:p>
            <a:pPr algn="ctr"/>
            <a:endParaRPr lang="en-US" dirty="0">
              <a:solidFill>
                <a:schemeClr val="tx1"/>
              </a:solidFill>
            </a:endParaRPr>
          </a:p>
        </p:txBody>
      </p:sp>
      <p:sp>
        <p:nvSpPr>
          <p:cNvPr id="3" name="Rectangle 2"/>
          <p:cNvSpPr/>
          <p:nvPr/>
        </p:nvSpPr>
        <p:spPr>
          <a:xfrm>
            <a:off x="7286628" y="0"/>
            <a:ext cx="1857372" cy="121442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smtClean="0">
                <a:solidFill>
                  <a:schemeClr val="tx1"/>
                </a:solidFill>
              </a:rPr>
              <a:t>E. </a:t>
            </a:r>
            <a:r>
              <a:rPr lang="en-US" sz="1400" b="1" dirty="0" err="1" smtClean="0">
                <a:solidFill>
                  <a:schemeClr val="tx1"/>
                </a:solidFill>
              </a:rPr>
              <a:t>Granulosus</a:t>
            </a:r>
            <a:r>
              <a:rPr lang="en-US" sz="1400" b="1" dirty="0" smtClean="0">
                <a:solidFill>
                  <a:schemeClr val="tx1"/>
                </a:solidFill>
              </a:rPr>
              <a:t> is the causative agent of hydatid cyst</a:t>
            </a:r>
          </a:p>
          <a:p>
            <a:pPr algn="l"/>
            <a:r>
              <a:rPr lang="en-US" sz="1400" b="1" dirty="0" smtClean="0">
                <a:solidFill>
                  <a:schemeClr val="tx1"/>
                </a:solidFill>
              </a:rPr>
              <a:t>**tape worm, D.H is the dog </a:t>
            </a:r>
            <a:endParaRPr lang="en-US" sz="1400" b="1" dirty="0">
              <a:solidFill>
                <a:schemeClr val="tx1"/>
              </a:solidFill>
            </a:endParaRPr>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6" ma:contentTypeDescription="Create a new document." ma:contentTypeScope="" ma:versionID="9052d77f10c0959de6122b7c86815215">
  <xsd:schema xmlns:xsd="http://www.w3.org/2001/XMLSchema" xmlns:xs="http://www.w3.org/2001/XMLSchema" xmlns:p="http://schemas.microsoft.com/office/2006/metadata/properties" xmlns:ns2="d04b26b9-50b7-4329-ba0b-d0dc18387505" targetNamespace="http://schemas.microsoft.com/office/2006/metadata/properties" ma:root="true" ma:fieldsID="c2e520e0e43eccf955b03b0cf01fea2d" ns2:_="">
    <xsd:import namespace="d04b26b9-50b7-4329-ba0b-d0dc1838750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3958DD-A471-474D-A952-3DFC32CF39C0}">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10D1D9CD-3790-4410-B3D2-6DACB41BA3FF}">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E0A09B-49E5-4FEB-8FED-076D1FFBA3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1376</TotalTime>
  <Words>1269</Words>
  <Application>Microsoft Office PowerPoint</Application>
  <PresentationFormat>On-screen Show (4:3)</PresentationFormat>
  <Paragraphs>171</Paragraphs>
  <Slides>24</Slides>
  <Notes>0</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SimSun</vt:lpstr>
      <vt:lpstr>Arial</vt:lpstr>
      <vt:lpstr>Calibri</vt:lpstr>
      <vt:lpstr>Century Schoolbook</vt:lpstr>
      <vt:lpstr>Constantia</vt:lpstr>
      <vt:lpstr>Helvetica Neue</vt:lpstr>
      <vt:lpstr>Majalla UI</vt:lpstr>
      <vt:lpstr>Traditional Arabic</vt:lpstr>
      <vt:lpstr>Wingdings</vt:lpstr>
      <vt:lpstr>Wingdings 2</vt:lpstr>
      <vt:lpstr>Flow</vt:lpstr>
      <vt:lpstr>Clip</vt:lpstr>
      <vt:lpstr>PowerPoint Presentation</vt:lpstr>
      <vt:lpstr>Schistosoma</vt:lpstr>
      <vt:lpstr>Schistosoma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Laboratory Diagnosis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Matrix</dc:creator>
  <cp:lastModifiedBy>user</cp:lastModifiedBy>
  <cp:revision>191</cp:revision>
  <dcterms:created xsi:type="dcterms:W3CDTF">2015-04-05T21:54:20Z</dcterms:created>
  <dcterms:modified xsi:type="dcterms:W3CDTF">2021-04-11T01:58:05Z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