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9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8" r:id="rId14"/>
    <p:sldId id="268" r:id="rId15"/>
    <p:sldId id="269" r:id="rId16"/>
    <p:sldId id="272" r:id="rId17"/>
    <p:sldId id="274" r:id="rId18"/>
    <p:sldId id="275" r:id="rId19"/>
    <p:sldId id="276" r:id="rId20"/>
    <p:sldId id="289" r:id="rId21"/>
    <p:sldId id="279" r:id="rId22"/>
    <p:sldId id="280" r:id="rId23"/>
    <p:sldId id="281" r:id="rId24"/>
    <p:sldId id="282" r:id="rId25"/>
    <p:sldId id="284" r:id="rId26"/>
    <p:sldId id="285" r:id="rId27"/>
    <p:sldId id="286" r:id="rId28"/>
    <p:sldId id="28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41D67-EC5B-4DB9-ADF1-DDC1C8F4E1F2}" type="datetimeFigureOut">
              <a:rPr lang="en-GB" smtClean="0"/>
              <a:pPr/>
              <a:t>27/12/2022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527AC-60E8-420E-89C5-E4D9F1EF472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628D3E-EEBC-45C6-9A7E-7A91CBA5F0FF}" type="slidenum">
              <a:rPr lang="ar-SA" smtClean="0"/>
              <a:pPr/>
              <a:t>1</a:t>
            </a:fld>
            <a:endParaRPr lang="en-AU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43018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FCCB-2C22-40E8-9BB7-D74BBE0C1773}" type="datetime1">
              <a:rPr lang="en-US" smtClean="0"/>
              <a:pPr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6999-0E84-44CA-8B20-86820DE2409F}" type="datetime1">
              <a:rPr lang="en-US" smtClean="0"/>
              <a:pPr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A8BB6-6FAC-4D82-B96F-BF8C32171103}" type="datetime1">
              <a:rPr lang="en-US" smtClean="0"/>
              <a:pPr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02C9-B428-4259-ACF9-A050BB96B84A}" type="datetime1">
              <a:rPr lang="en-US" smtClean="0"/>
              <a:pPr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95F47-62C6-42F7-97EE-EE667BBDB9A3}" type="datetime1">
              <a:rPr lang="en-US" smtClean="0"/>
              <a:pPr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BEE4-0A3F-4429-BAF2-CEFE6FFE2C6C}" type="datetime1">
              <a:rPr lang="en-US" smtClean="0"/>
              <a:pPr/>
              <a:t>12/27/2022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897F0-5F43-4383-97AD-9ABDC2CF43FE}" type="datetime1">
              <a:rPr lang="en-US" smtClean="0"/>
              <a:pPr/>
              <a:t>12/27/2022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A2E2-0511-4BF9-A653-7FE9203C98AB}" type="datetime1">
              <a:rPr lang="en-US" smtClean="0"/>
              <a:pPr/>
              <a:t>12/27/2022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269D-8E32-4BB6-B686-F60657A27784}" type="datetime1">
              <a:rPr lang="en-US" smtClean="0"/>
              <a:pPr/>
              <a:t>12/27/2022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C581-1151-4450-BF62-A83AC062CBF8}" type="datetime1">
              <a:rPr lang="en-US" smtClean="0"/>
              <a:pPr/>
              <a:t>12/27/2022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689B-2420-44EB-A86F-C1C143EBAA38}" type="datetime1">
              <a:rPr lang="en-US" smtClean="0"/>
              <a:pPr/>
              <a:t>12/27/2022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30A14-5573-4D96-B5A7-5712C4A0D1B4}" type="datetime1">
              <a:rPr lang="en-US" smtClean="0"/>
              <a:pPr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772400" cy="1470025"/>
          </a:xfrm>
          <a:solidFill>
            <a:schemeClr val="accent1">
              <a:lumMod val="90000"/>
            </a:schemeClr>
          </a:solidFill>
          <a:ln w="25400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4800" b="1" dirty="0" smtClean="0">
                <a:solidFill>
                  <a:srgbClr val="FF0000"/>
                </a:solidFill>
                <a:latin typeface="Bernard MT Condensed" pitchFamily="18" charset="0"/>
              </a:rPr>
              <a:t>Lipids Chemistry 4</a:t>
            </a:r>
            <a:endParaRPr lang="en-US" sz="4800" b="1" dirty="0" smtClean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8004" y="3429000"/>
            <a:ext cx="76722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+mn-lt"/>
              </a:rPr>
              <a:t>Professor Sameeh Al-Sarayreh</a:t>
            </a:r>
          </a:p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+mn-lt"/>
              </a:rPr>
              <a:t>Professor of Medical Biochemistry</a:t>
            </a:r>
          </a:p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+mn-lt"/>
              </a:rPr>
              <a:t>Department of Biochemistry and Molecular Biology</a:t>
            </a:r>
          </a:p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+mn-lt"/>
              </a:rPr>
              <a:t>Faculty of Medicine, </a:t>
            </a:r>
            <a:r>
              <a:rPr lang="en-GB" sz="2400" b="1" dirty="0" err="1" smtClean="0">
                <a:solidFill>
                  <a:srgbClr val="FF0000"/>
                </a:solidFill>
                <a:latin typeface="+mn-lt"/>
              </a:rPr>
              <a:t>Mutah</a:t>
            </a:r>
            <a:r>
              <a:rPr lang="en-GB" sz="2400" b="1" dirty="0" smtClean="0">
                <a:solidFill>
                  <a:srgbClr val="FF0000"/>
                </a:solidFill>
                <a:latin typeface="+mn-lt"/>
              </a:rPr>
              <a:t> University</a:t>
            </a:r>
            <a:endParaRPr lang="en-GB" sz="24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388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0491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/>
              <a:t>Prior to secreting any of the four bile acids,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liver cells</a:t>
            </a:r>
            <a:r>
              <a:rPr lang="en-US" sz="2800" b="1" dirty="0"/>
              <a:t> conjugate them with one of two amino acids, </a:t>
            </a:r>
            <a:r>
              <a:rPr lang="en-US" sz="2800" b="1" dirty="0" err="1">
                <a:solidFill>
                  <a:srgbClr val="0070C0"/>
                </a:solidFill>
              </a:rPr>
              <a:t>glycine</a:t>
            </a:r>
            <a:r>
              <a:rPr lang="en-US" sz="2800" b="1" dirty="0"/>
              <a:t> or </a:t>
            </a:r>
            <a:r>
              <a:rPr lang="en-US" sz="2800" b="1" dirty="0" err="1">
                <a:solidFill>
                  <a:srgbClr val="0070C0"/>
                </a:solidFill>
              </a:rPr>
              <a:t>taurine</a:t>
            </a:r>
            <a:r>
              <a:rPr lang="en-US" sz="2800" b="1" dirty="0"/>
              <a:t>, to form a total of 8 possible conjugated bile acids. 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err="1">
                <a:solidFill>
                  <a:srgbClr val="7030A0"/>
                </a:solidFill>
                <a:latin typeface="Arial" charset="0"/>
              </a:rPr>
              <a:t>Glycine</a:t>
            </a:r>
            <a:r>
              <a:rPr lang="en-US" sz="2800" b="1" dirty="0">
                <a:solidFill>
                  <a:srgbClr val="7030A0"/>
                </a:solidFill>
                <a:latin typeface="Arial" charset="0"/>
              </a:rPr>
              <a:t>=  NH2-CH2-COO-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err="1">
                <a:solidFill>
                  <a:srgbClr val="7030A0"/>
                </a:solidFill>
              </a:rPr>
              <a:t>Taurine</a:t>
            </a:r>
            <a:r>
              <a:rPr lang="en-US" sz="2800" b="1" dirty="0">
                <a:solidFill>
                  <a:srgbClr val="7030A0"/>
                </a:solidFill>
              </a:rPr>
              <a:t> =  </a:t>
            </a:r>
            <a:r>
              <a:rPr lang="en-US" sz="2800" b="1" dirty="0" smtClean="0">
                <a:solidFill>
                  <a:srgbClr val="7030A0"/>
                </a:solidFill>
              </a:rPr>
              <a:t>NH2-CH2-CH2-SO3-</a:t>
            </a:r>
          </a:p>
          <a:p>
            <a:pPr>
              <a:buFont typeface="Wingdings" pitchFamily="2" charset="2"/>
              <a:buChar char="Ø"/>
            </a:pPr>
            <a:endParaRPr lang="en-US" sz="2800" b="1" dirty="0">
              <a:solidFill>
                <a:srgbClr val="7030A0"/>
              </a:solidFill>
            </a:endParaRPr>
          </a:p>
          <a:p>
            <a:pPr algn="just"/>
            <a:r>
              <a:rPr lang="en-US" sz="2800" b="1" dirty="0"/>
              <a:t>C</a:t>
            </a:r>
            <a:r>
              <a:rPr lang="en-US" sz="2800" b="1" dirty="0" smtClean="0"/>
              <a:t>onjugated </a:t>
            </a:r>
            <a:r>
              <a:rPr lang="en-US" sz="2800" b="1" dirty="0"/>
              <a:t>bile acids are almost always in their </a:t>
            </a:r>
            <a:r>
              <a:rPr lang="en-US" sz="2800" b="1" dirty="0" err="1"/>
              <a:t>deprotonated</a:t>
            </a:r>
            <a:r>
              <a:rPr lang="en-US" sz="2800" b="1" dirty="0"/>
              <a:t> (A-) form in the duodenum, which makes them much more water soluble thus, able to emulsify fats.</a:t>
            </a:r>
          </a:p>
          <a:p>
            <a:pPr>
              <a:buNone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15884"/>
            <a:ext cx="8229600" cy="9271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Conjugation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1551972" y="928670"/>
          <a:ext cx="5234606" cy="1643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4" name="Image" r:id="rId3" imgW="29277797" imgH="16824568" progId="">
                  <p:embed/>
                </p:oleObj>
              </mc:Choice>
              <mc:Fallback>
                <p:oleObj name="Image" r:id="rId3" imgW="29277797" imgH="16824568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1972" y="928670"/>
                        <a:ext cx="5234606" cy="16430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4" name="Text Box 5"/>
          <p:cNvSpPr txBox="1">
            <a:spLocks noChangeArrowheads="1"/>
          </p:cNvSpPr>
          <p:nvPr/>
        </p:nvSpPr>
        <p:spPr bwMode="auto">
          <a:xfrm>
            <a:off x="5690400" y="2647949"/>
            <a:ext cx="1453368" cy="4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 err="1">
                <a:latin typeface="Arial" charset="0"/>
              </a:rPr>
              <a:t>Cholic</a:t>
            </a:r>
            <a:r>
              <a:rPr lang="en-US" sz="2000" b="1" dirty="0">
                <a:latin typeface="Arial" charset="0"/>
              </a:rPr>
              <a:t> acid</a:t>
            </a:r>
          </a:p>
        </p:txBody>
      </p:sp>
      <p:sp>
        <p:nvSpPr>
          <p:cNvPr id="3085" name="Text Box 6"/>
          <p:cNvSpPr txBox="1">
            <a:spLocks noChangeArrowheads="1"/>
          </p:cNvSpPr>
          <p:nvPr/>
        </p:nvSpPr>
        <p:spPr bwMode="auto">
          <a:xfrm>
            <a:off x="1983770" y="6215082"/>
            <a:ext cx="5525607" cy="36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800" b="1" dirty="0" err="1">
                <a:latin typeface="Arial" charset="0"/>
              </a:rPr>
              <a:t>Glycocholic</a:t>
            </a:r>
            <a:r>
              <a:rPr lang="en-US" sz="1800" b="1" dirty="0">
                <a:latin typeface="Arial" charset="0"/>
              </a:rPr>
              <a:t> acid Or </a:t>
            </a:r>
            <a:r>
              <a:rPr lang="en-US" sz="1800" b="1" dirty="0" err="1">
                <a:latin typeface="Arial" charset="0"/>
              </a:rPr>
              <a:t>Taurocholic</a:t>
            </a:r>
            <a:r>
              <a:rPr lang="en-US" sz="1800" b="1" dirty="0">
                <a:latin typeface="Arial" charset="0"/>
              </a:rPr>
              <a:t> acid</a:t>
            </a:r>
          </a:p>
        </p:txBody>
      </p:sp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3419584" y="2724533"/>
            <a:ext cx="45719" cy="12045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ea typeface="+mn-ea"/>
            </a:endParaRPr>
          </a:p>
        </p:txBody>
      </p:sp>
      <p:sp>
        <p:nvSpPr>
          <p:cNvPr id="3087" name="Text Box 10"/>
          <p:cNvSpPr txBox="1">
            <a:spLocks noChangeArrowheads="1"/>
          </p:cNvSpPr>
          <p:nvPr/>
        </p:nvSpPr>
        <p:spPr bwMode="auto">
          <a:xfrm>
            <a:off x="4059663" y="3614742"/>
            <a:ext cx="8949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 err="1">
                <a:solidFill>
                  <a:srgbClr val="FF0000"/>
                </a:solidFill>
              </a:rPr>
              <a:t>Taurine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88" name="Text Box 11"/>
          <p:cNvSpPr txBox="1">
            <a:spLocks noChangeArrowheads="1"/>
          </p:cNvSpPr>
          <p:nvPr/>
        </p:nvSpPr>
        <p:spPr bwMode="auto">
          <a:xfrm>
            <a:off x="4038600" y="2971800"/>
            <a:ext cx="10182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Glycine</a:t>
            </a:r>
            <a:endParaRPr lang="en-US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089" name="AutoShape 12"/>
          <p:cNvSpPr>
            <a:spLocks noChangeArrowheads="1"/>
          </p:cNvSpPr>
          <p:nvPr/>
        </p:nvSpPr>
        <p:spPr bwMode="auto">
          <a:xfrm>
            <a:off x="1490157" y="3172777"/>
            <a:ext cx="1329243" cy="40862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>
                <a:latin typeface="Arial" charset="0"/>
              </a:rPr>
              <a:t>Bile Acids</a:t>
            </a:r>
          </a:p>
        </p:txBody>
      </p:sp>
      <p:graphicFrame>
        <p:nvGraphicFramePr>
          <p:cNvPr id="3077" name="Object 13"/>
          <p:cNvGraphicFramePr>
            <a:graphicFrameLocks noChangeAspect="1"/>
          </p:cNvGraphicFramePr>
          <p:nvPr/>
        </p:nvGraphicFramePr>
        <p:xfrm>
          <a:off x="1214959" y="4267200"/>
          <a:ext cx="6928941" cy="1705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5" name="Image" r:id="rId5" imgW="38122132" imgH="17002471" progId="">
                  <p:embed/>
                </p:oleObj>
              </mc:Choice>
              <mc:Fallback>
                <p:oleObj name="Image" r:id="rId5" imgW="38122132" imgH="17002471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959" y="4267200"/>
                        <a:ext cx="6928941" cy="17055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0" name="Text Box 14"/>
          <p:cNvSpPr txBox="1">
            <a:spLocks noChangeArrowheads="1"/>
          </p:cNvSpPr>
          <p:nvPr/>
        </p:nvSpPr>
        <p:spPr bwMode="auto">
          <a:xfrm>
            <a:off x="5947182" y="4834847"/>
            <a:ext cx="702110" cy="218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700">
                <a:latin typeface="Arial" charset="0"/>
              </a:rPr>
              <a:t>OR</a:t>
            </a:r>
            <a:endParaRPr lang="en-US" sz="1400">
              <a:latin typeface="Arial" charset="0"/>
            </a:endParaRPr>
          </a:p>
        </p:txBody>
      </p:sp>
      <p:sp>
        <p:nvSpPr>
          <p:cNvPr id="3091" name="Text Box 15"/>
          <p:cNvSpPr txBox="1">
            <a:spLocks noChangeArrowheads="1"/>
          </p:cNvSpPr>
          <p:nvPr/>
        </p:nvSpPr>
        <p:spPr bwMode="auto">
          <a:xfrm>
            <a:off x="3567740" y="3194462"/>
            <a:ext cx="3946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dirty="0">
                <a:latin typeface="Arial" charset="0"/>
              </a:rPr>
              <a:t>+</a:t>
            </a:r>
          </a:p>
        </p:txBody>
      </p:sp>
      <p:sp>
        <p:nvSpPr>
          <p:cNvPr id="3092" name="Text Box 16"/>
          <p:cNvSpPr txBox="1">
            <a:spLocks noChangeArrowheads="1"/>
          </p:cNvSpPr>
          <p:nvPr/>
        </p:nvSpPr>
        <p:spPr bwMode="auto">
          <a:xfrm>
            <a:off x="4238702" y="3261973"/>
            <a:ext cx="5309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>
                <a:solidFill>
                  <a:srgbClr val="FF0000"/>
                </a:solidFill>
                <a:latin typeface="Arial" charset="0"/>
              </a:rPr>
              <a:t>OR</a:t>
            </a:r>
          </a:p>
        </p:txBody>
      </p:sp>
      <p:sp>
        <p:nvSpPr>
          <p:cNvPr id="3079" name="Text Box 17"/>
          <p:cNvSpPr txBox="1">
            <a:spLocks noChangeArrowheads="1"/>
          </p:cNvSpPr>
          <p:nvPr/>
        </p:nvSpPr>
        <p:spPr bwMode="auto">
          <a:xfrm>
            <a:off x="4786314" y="2374653"/>
            <a:ext cx="42862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endParaRPr lang="en-US" sz="2000" dirty="0"/>
          </a:p>
          <a:p>
            <a:pPr algn="l"/>
            <a:endParaRPr lang="en-US" sz="2000" dirty="0">
              <a:latin typeface="Arial" charset="0"/>
            </a:endParaRPr>
          </a:p>
        </p:txBody>
      </p:sp>
      <p:sp>
        <p:nvSpPr>
          <p:cNvPr id="3080" name="Text Box 20"/>
          <p:cNvSpPr txBox="1">
            <a:spLocks noChangeArrowheads="1"/>
          </p:cNvSpPr>
          <p:nvPr/>
        </p:nvSpPr>
        <p:spPr bwMode="auto">
          <a:xfrm>
            <a:off x="285720" y="142852"/>
            <a:ext cx="77153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Bile Acid Conjugation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3657600" y="4419600"/>
            <a:ext cx="528993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66"/>
                </a:solidFill>
                <a:latin typeface="Arial" pitchFamily="34" charset="0"/>
              </a:rPr>
              <a:t>HO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87" y="428604"/>
            <a:ext cx="8405817" cy="736600"/>
          </a:xfrm>
          <a:ln cap="flat"/>
        </p:spPr>
        <p:txBody>
          <a:bodyPr>
            <a:noAutofit/>
          </a:bodyPr>
          <a:lstStyle/>
          <a:p>
            <a:pPr algn="l">
              <a:defRPr/>
            </a:pPr>
            <a:r>
              <a:rPr lang="en-US" sz="3200" b="1" dirty="0">
                <a:solidFill>
                  <a:srgbClr val="FF0000"/>
                </a:solidFill>
              </a:rPr>
              <a:t>Bile salts: Sodium </a:t>
            </a:r>
            <a:r>
              <a:rPr lang="en-US" sz="3200" b="1" dirty="0" err="1">
                <a:solidFill>
                  <a:srgbClr val="FF0000"/>
                </a:solidFill>
              </a:rPr>
              <a:t>taurocholate</a:t>
            </a:r>
            <a:r>
              <a:rPr lang="en-US" sz="3200" b="1" dirty="0">
                <a:solidFill>
                  <a:srgbClr val="FF0000"/>
                </a:solidFill>
              </a:rPr>
              <a:t/>
            </a:r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                                                            </a:t>
            </a:r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n-US" sz="2400" b="1" dirty="0">
                <a:solidFill>
                  <a:srgbClr val="FF0000"/>
                </a:solidFill>
              </a:rPr>
              <a:t>conjugated bile salt)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93712" y="1525602"/>
            <a:ext cx="8349578" cy="4122739"/>
            <a:chOff x="311" y="720"/>
            <a:chExt cx="5419" cy="2597"/>
          </a:xfrm>
        </p:grpSpPr>
        <p:pic>
          <p:nvPicPr>
            <p:cNvPr id="22532" name="Picture 3"/>
            <p:cNvPicPr>
              <a:picLocks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lumMod val="75000"/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50" y="927"/>
              <a:ext cx="3412" cy="217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27652" name="Rectangle 4"/>
            <p:cNvSpPr>
              <a:spLocks noChangeArrowheads="1"/>
            </p:cNvSpPr>
            <p:nvPr/>
          </p:nvSpPr>
          <p:spPr bwMode="auto">
            <a:xfrm>
              <a:off x="311" y="2745"/>
              <a:ext cx="468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HO</a:t>
              </a:r>
            </a:p>
          </p:txBody>
        </p:sp>
        <p:sp>
          <p:nvSpPr>
            <p:cNvPr id="27653" name="Rectangle 5"/>
            <p:cNvSpPr>
              <a:spLocks noChangeArrowheads="1"/>
            </p:cNvSpPr>
            <p:nvPr/>
          </p:nvSpPr>
          <p:spPr bwMode="auto">
            <a:xfrm>
              <a:off x="1413" y="1791"/>
              <a:ext cx="482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</a:t>
              </a:r>
              <a:r>
                <a:rPr lang="en-US" sz="2400" baseline="-250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3</a:t>
              </a:r>
            </a:p>
          </p:txBody>
        </p:sp>
        <p:sp>
          <p:nvSpPr>
            <p:cNvPr id="27654" name="Rectangle 6"/>
            <p:cNvSpPr>
              <a:spLocks noChangeArrowheads="1"/>
            </p:cNvSpPr>
            <p:nvPr/>
          </p:nvSpPr>
          <p:spPr bwMode="auto">
            <a:xfrm>
              <a:off x="1759" y="2472"/>
              <a:ext cx="26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7655" name="Rectangle 7"/>
            <p:cNvSpPr>
              <a:spLocks noChangeArrowheads="1"/>
            </p:cNvSpPr>
            <p:nvPr/>
          </p:nvSpPr>
          <p:spPr bwMode="auto">
            <a:xfrm>
              <a:off x="2058" y="1800"/>
              <a:ext cx="26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7656" name="Rectangle 8"/>
            <p:cNvSpPr>
              <a:spLocks noChangeArrowheads="1"/>
            </p:cNvSpPr>
            <p:nvPr/>
          </p:nvSpPr>
          <p:spPr bwMode="auto">
            <a:xfrm>
              <a:off x="2378" y="2484"/>
              <a:ext cx="26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7657" name="Rectangle 9"/>
            <p:cNvSpPr>
              <a:spLocks noChangeArrowheads="1"/>
            </p:cNvSpPr>
            <p:nvPr/>
          </p:nvSpPr>
          <p:spPr bwMode="auto">
            <a:xfrm>
              <a:off x="2365" y="1269"/>
              <a:ext cx="482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</a:t>
              </a:r>
              <a:r>
                <a:rPr lang="en-US" sz="2400" baseline="-250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3</a:t>
              </a:r>
            </a:p>
          </p:txBody>
        </p:sp>
        <p:sp>
          <p:nvSpPr>
            <p:cNvPr id="27658" name="Rectangle 10"/>
            <p:cNvSpPr>
              <a:spLocks noChangeArrowheads="1"/>
            </p:cNvSpPr>
            <p:nvPr/>
          </p:nvSpPr>
          <p:spPr bwMode="auto">
            <a:xfrm>
              <a:off x="2237" y="1034"/>
              <a:ext cx="482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</a:t>
              </a:r>
              <a:r>
                <a:rPr lang="en-US" sz="2400" baseline="-250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3</a:t>
              </a:r>
            </a:p>
          </p:txBody>
        </p:sp>
        <p:sp>
          <p:nvSpPr>
            <p:cNvPr id="27659" name="Rectangle 11"/>
            <p:cNvSpPr>
              <a:spLocks noChangeArrowheads="1"/>
            </p:cNvSpPr>
            <p:nvPr/>
          </p:nvSpPr>
          <p:spPr bwMode="auto">
            <a:xfrm>
              <a:off x="1450" y="3028"/>
              <a:ext cx="26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7660" name="Rectangle 12"/>
            <p:cNvSpPr>
              <a:spLocks noChangeArrowheads="1"/>
            </p:cNvSpPr>
            <p:nvPr/>
          </p:nvSpPr>
          <p:spPr bwMode="auto">
            <a:xfrm>
              <a:off x="2385" y="2794"/>
              <a:ext cx="468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OH</a:t>
              </a:r>
            </a:p>
          </p:txBody>
        </p:sp>
        <p:sp>
          <p:nvSpPr>
            <p:cNvPr id="27661" name="Rectangle 13"/>
            <p:cNvSpPr>
              <a:spLocks noChangeArrowheads="1"/>
            </p:cNvSpPr>
            <p:nvPr/>
          </p:nvSpPr>
          <p:spPr bwMode="auto">
            <a:xfrm>
              <a:off x="1894" y="1157"/>
              <a:ext cx="468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HO</a:t>
              </a:r>
            </a:p>
          </p:txBody>
        </p:sp>
        <p:sp>
          <p:nvSpPr>
            <p:cNvPr id="27662" name="Rectangle 14"/>
            <p:cNvSpPr>
              <a:spLocks noChangeArrowheads="1"/>
            </p:cNvSpPr>
            <p:nvPr/>
          </p:nvSpPr>
          <p:spPr bwMode="auto">
            <a:xfrm>
              <a:off x="3579" y="720"/>
              <a:ext cx="300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O</a:t>
              </a:r>
            </a:p>
          </p:txBody>
        </p:sp>
        <p:sp>
          <p:nvSpPr>
            <p:cNvPr id="27663" name="Rectangle 15"/>
            <p:cNvSpPr>
              <a:spLocks noChangeArrowheads="1"/>
            </p:cNvSpPr>
            <p:nvPr/>
          </p:nvSpPr>
          <p:spPr bwMode="auto">
            <a:xfrm>
              <a:off x="3978" y="1225"/>
              <a:ext cx="1752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rgbClr val="008000"/>
                  </a:solidFill>
                  <a:latin typeface="Arial" pitchFamily="34" charset="0"/>
                </a:rPr>
                <a:t>NHCH</a:t>
              </a:r>
              <a:r>
                <a:rPr lang="en-US" sz="2400" b="1" baseline="-25000" dirty="0">
                  <a:solidFill>
                    <a:srgbClr val="008000"/>
                  </a:solidFill>
                  <a:latin typeface="Arial" pitchFamily="34" charset="0"/>
                </a:rPr>
                <a:t>2</a:t>
              </a:r>
              <a:r>
                <a:rPr lang="en-US" sz="2400" b="1" dirty="0">
                  <a:solidFill>
                    <a:srgbClr val="008000"/>
                  </a:solidFill>
                  <a:latin typeface="Arial" pitchFamily="34" charset="0"/>
                </a:rPr>
                <a:t>CH</a:t>
              </a:r>
              <a:r>
                <a:rPr lang="en-US" sz="2400" b="1" baseline="-25000" dirty="0">
                  <a:solidFill>
                    <a:srgbClr val="008000"/>
                  </a:solidFill>
                  <a:latin typeface="Arial" pitchFamily="34" charset="0"/>
                </a:rPr>
                <a:t>2</a:t>
              </a:r>
              <a:r>
                <a:rPr lang="en-US" sz="2400" b="1" dirty="0">
                  <a:solidFill>
                    <a:srgbClr val="008000"/>
                  </a:solidFill>
                  <a:latin typeface="Arial" pitchFamily="34" charset="0"/>
                </a:rPr>
                <a:t>SO</a:t>
              </a:r>
              <a:r>
                <a:rPr lang="en-US" sz="2400" b="1" baseline="-25000" dirty="0">
                  <a:solidFill>
                    <a:srgbClr val="008000"/>
                  </a:solidFill>
                  <a:latin typeface="Arial" pitchFamily="34" charset="0"/>
                </a:rPr>
                <a:t>3</a:t>
              </a:r>
              <a:r>
                <a:rPr lang="en-US" sz="2400" b="1" dirty="0">
                  <a:solidFill>
                    <a:srgbClr val="008000"/>
                  </a:solidFill>
                  <a:latin typeface="Arial" pitchFamily="34" charset="0"/>
                </a:rPr>
                <a:t>Na</a:t>
              </a:r>
            </a:p>
          </p:txBody>
        </p:sp>
      </p:grp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5643570" y="3588558"/>
            <a:ext cx="3180359" cy="11977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8000"/>
                </a:solidFill>
                <a:latin typeface="Arial" pitchFamily="34" charset="0"/>
              </a:rPr>
              <a:t> or</a:t>
            </a:r>
          </a:p>
          <a:p>
            <a:pPr>
              <a:defRPr/>
            </a:pPr>
            <a:r>
              <a:rPr lang="en-US" sz="2400" b="1" dirty="0">
                <a:solidFill>
                  <a:srgbClr val="008000"/>
                </a:solidFill>
                <a:latin typeface="Arial" pitchFamily="34" charset="0"/>
              </a:rPr>
              <a:t>NH-CH2-COO-Na</a:t>
            </a:r>
          </a:p>
          <a:p>
            <a:pPr>
              <a:defRPr/>
            </a:pPr>
            <a:r>
              <a:rPr lang="en-US" sz="2400" dirty="0">
                <a:solidFill>
                  <a:srgbClr val="008000"/>
                </a:solidFill>
                <a:latin typeface="Arial" pitchFamily="34" charset="0"/>
              </a:rPr>
              <a:t>(sodium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</a:rPr>
              <a:t>glycocholate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</a:rPr>
              <a:t>)</a:t>
            </a: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5824273" y="2326958"/>
            <a:ext cx="421591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O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8760"/>
            <a:ext cx="8229600" cy="927100"/>
          </a:xfrm>
          <a:solidFill>
            <a:schemeClr val="bg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Biosynthesis of bile acids &amp; </a:t>
            </a:r>
            <a:r>
              <a:rPr lang="en-US" sz="2800" b="1" dirty="0" err="1">
                <a:solidFill>
                  <a:srgbClr val="FF0000"/>
                </a:solidFill>
              </a:rPr>
              <a:t>Enterohepatic</a:t>
            </a:r>
            <a:r>
              <a:rPr lang="en-US" sz="2800" b="1" dirty="0">
                <a:solidFill>
                  <a:srgbClr val="FF0000"/>
                </a:solidFill>
              </a:rPr>
              <a:t> circulation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6243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en-US" sz="2200" b="1" dirty="0"/>
              <a:t>Bile acid synthesis occurs in </a:t>
            </a:r>
            <a:r>
              <a:rPr lang="en-US" sz="2200" b="1" dirty="0">
                <a:solidFill>
                  <a:srgbClr val="0070C0"/>
                </a:solidFill>
              </a:rPr>
              <a:t>liver cells</a:t>
            </a:r>
            <a:r>
              <a:rPr lang="en-US" sz="2200" b="1" dirty="0"/>
              <a:t> which synthesize </a:t>
            </a:r>
            <a:r>
              <a:rPr lang="en-US" sz="2200" b="1" u="sng" dirty="0">
                <a:solidFill>
                  <a:srgbClr val="C00000"/>
                </a:solidFill>
              </a:rPr>
              <a:t>primary bile acids</a:t>
            </a:r>
            <a:r>
              <a:rPr lang="en-US" sz="2200" b="1" dirty="0"/>
              <a:t>  in humans from </a:t>
            </a:r>
            <a:r>
              <a:rPr lang="en-US" sz="2200" b="1" dirty="0">
                <a:solidFill>
                  <a:srgbClr val="0070C0"/>
                </a:solidFill>
              </a:rPr>
              <a:t>cholesterol.</a:t>
            </a:r>
            <a:endParaRPr lang="en-US" sz="2200" b="1" dirty="0"/>
          </a:p>
          <a:p>
            <a:pPr algn="just"/>
            <a:r>
              <a:rPr lang="en-US" sz="2200" b="1" dirty="0"/>
              <a:t>Bile acids are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stored</a:t>
            </a:r>
            <a:r>
              <a:rPr lang="en-US" sz="2200" b="1" dirty="0"/>
              <a:t> in the </a:t>
            </a:r>
            <a:r>
              <a:rPr lang="en-US" sz="2200" b="1" dirty="0">
                <a:solidFill>
                  <a:srgbClr val="0070C0"/>
                </a:solidFill>
              </a:rPr>
              <a:t>gallbladder</a:t>
            </a:r>
            <a:r>
              <a:rPr lang="en-US" sz="2200" b="1" dirty="0"/>
              <a:t> and are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cycled</a:t>
            </a:r>
            <a:r>
              <a:rPr lang="en-US" sz="2200" b="1" dirty="0"/>
              <a:t> between the intestines and liver via the </a:t>
            </a:r>
            <a:r>
              <a:rPr lang="en-US" sz="2200" b="1" dirty="0" err="1"/>
              <a:t>enterohepatic</a:t>
            </a:r>
            <a:r>
              <a:rPr lang="en-US" sz="2200" b="1" dirty="0"/>
              <a:t> circulation. </a:t>
            </a:r>
            <a:endParaRPr lang="en-US" sz="2200" b="1" dirty="0" smtClean="0"/>
          </a:p>
          <a:p>
            <a:pPr algn="just"/>
            <a:endParaRPr lang="en-US" sz="2200" b="1" dirty="0"/>
          </a:p>
          <a:p>
            <a:pPr algn="just"/>
            <a:r>
              <a:rPr lang="en-US" sz="2200" b="1" dirty="0"/>
              <a:t>When these bile acids are secreted into the lumen of the </a:t>
            </a:r>
            <a:r>
              <a:rPr lang="en-US" sz="2200" b="1" dirty="0">
                <a:solidFill>
                  <a:srgbClr val="0070C0"/>
                </a:solidFill>
              </a:rPr>
              <a:t>intestine</a:t>
            </a:r>
            <a:r>
              <a:rPr lang="en-US" sz="2200" b="1" dirty="0"/>
              <a:t>, bacterial partial </a:t>
            </a:r>
            <a:r>
              <a:rPr lang="en-US" sz="2200" b="1" u="sng" dirty="0" err="1"/>
              <a:t>dehydroxylation</a:t>
            </a:r>
            <a:r>
              <a:rPr lang="en-US" sz="2200" b="1" dirty="0"/>
              <a:t> forms the </a:t>
            </a:r>
            <a:r>
              <a:rPr lang="en-US" sz="2200" b="1" u="sng" dirty="0">
                <a:solidFill>
                  <a:srgbClr val="C00000"/>
                </a:solidFill>
              </a:rPr>
              <a:t>secondary bile acids</a:t>
            </a:r>
            <a:r>
              <a:rPr lang="en-US" sz="2200" b="1" dirty="0"/>
              <a:t>.</a:t>
            </a:r>
          </a:p>
          <a:p>
            <a:pPr algn="just"/>
            <a:r>
              <a:rPr lang="en-US" sz="2200" b="1" dirty="0" err="1">
                <a:solidFill>
                  <a:srgbClr val="FF0000"/>
                </a:solidFill>
              </a:rPr>
              <a:t>Cholic</a:t>
            </a:r>
            <a:r>
              <a:rPr lang="en-US" sz="2200" b="1" dirty="0">
                <a:solidFill>
                  <a:srgbClr val="FF0000"/>
                </a:solidFill>
              </a:rPr>
              <a:t> acid is converted into </a:t>
            </a:r>
            <a:r>
              <a:rPr lang="en-US" sz="2200" b="1" dirty="0" err="1">
                <a:solidFill>
                  <a:srgbClr val="FF0000"/>
                </a:solidFill>
              </a:rPr>
              <a:t>deoxycholic</a:t>
            </a:r>
            <a:r>
              <a:rPr lang="en-US" sz="2200" b="1" dirty="0">
                <a:solidFill>
                  <a:srgbClr val="FF0000"/>
                </a:solidFill>
              </a:rPr>
              <a:t> acid and </a:t>
            </a:r>
            <a:r>
              <a:rPr lang="en-US" sz="2200" b="1" dirty="0" err="1">
                <a:solidFill>
                  <a:srgbClr val="FF0000"/>
                </a:solidFill>
              </a:rPr>
              <a:t>chenodeoxycholic</a:t>
            </a:r>
            <a:r>
              <a:rPr lang="en-US" sz="2200" b="1" dirty="0">
                <a:solidFill>
                  <a:srgbClr val="FF0000"/>
                </a:solidFill>
              </a:rPr>
              <a:t> acid into </a:t>
            </a:r>
            <a:r>
              <a:rPr lang="en-US" sz="2200" b="1" dirty="0" err="1">
                <a:solidFill>
                  <a:srgbClr val="FF0000"/>
                </a:solidFill>
              </a:rPr>
              <a:t>lithocholic</a:t>
            </a:r>
            <a:r>
              <a:rPr lang="en-US" sz="2200" b="1" dirty="0">
                <a:solidFill>
                  <a:srgbClr val="FF0000"/>
                </a:solidFill>
              </a:rPr>
              <a:t> acid</a:t>
            </a:r>
            <a:r>
              <a:rPr lang="en-US" sz="2200" b="1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endParaRPr lang="en-US" sz="2200" b="1" dirty="0"/>
          </a:p>
          <a:p>
            <a:pPr algn="just"/>
            <a:r>
              <a:rPr lang="en-US" sz="2200" b="1" dirty="0"/>
              <a:t>All these bile acids can be taken back up into the blood stream (~ 95%), return to the liver, and be re-secreted in a process known as </a:t>
            </a:r>
            <a:r>
              <a:rPr lang="en-US" sz="2200" b="1" dirty="0" err="1">
                <a:solidFill>
                  <a:srgbClr val="0070C0"/>
                </a:solidFill>
              </a:rPr>
              <a:t>enterohepatic</a:t>
            </a:r>
            <a:r>
              <a:rPr lang="en-US" sz="2200" b="1" dirty="0">
                <a:solidFill>
                  <a:srgbClr val="0070C0"/>
                </a:solidFill>
              </a:rPr>
              <a:t> circulation. ~5% </a:t>
            </a:r>
            <a:r>
              <a:rPr lang="en-US" sz="2200" b="1" dirty="0"/>
              <a:t>are excreted in </a:t>
            </a:r>
            <a:r>
              <a:rPr lang="en-US" sz="2200" b="1" dirty="0" err="1"/>
              <a:t>faeces</a:t>
            </a:r>
            <a:r>
              <a:rPr lang="en-US" sz="2200" b="1" dirty="0"/>
              <a:t>.</a:t>
            </a:r>
          </a:p>
          <a:p>
            <a:pPr algn="just"/>
            <a:endParaRPr lang="en-US" sz="2200" b="1" dirty="0">
              <a:solidFill>
                <a:srgbClr val="0070C0"/>
              </a:solidFill>
            </a:endParaRPr>
          </a:p>
          <a:p>
            <a:pPr algn="just"/>
            <a:endParaRPr lang="en-US" sz="2200" b="1" dirty="0"/>
          </a:p>
          <a:p>
            <a:pPr algn="just"/>
            <a:endParaRPr lang="en-US" sz="2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53"/>
          <p:cNvGrpSpPr>
            <a:grpSpLocks/>
          </p:cNvGrpSpPr>
          <p:nvPr/>
        </p:nvGrpSpPr>
        <p:grpSpPr bwMode="auto">
          <a:xfrm>
            <a:off x="784460" y="1138198"/>
            <a:ext cx="7645192" cy="5587464"/>
            <a:chOff x="1347" y="675"/>
            <a:chExt cx="2743" cy="3185"/>
          </a:xfrm>
        </p:grpSpPr>
        <p:graphicFrame>
          <p:nvGraphicFramePr>
            <p:cNvPr id="2050" name="Object 1028"/>
            <p:cNvGraphicFramePr>
              <a:graphicFrameLocks noChangeAspect="1"/>
            </p:cNvGraphicFramePr>
            <p:nvPr/>
          </p:nvGraphicFramePr>
          <p:xfrm>
            <a:off x="2834" y="675"/>
            <a:ext cx="1256" cy="7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18" name="Image" r:id="rId3" imgW="29531945" imgH="16849982" progId="">
                    <p:embed/>
                  </p:oleObj>
                </mc:Choice>
                <mc:Fallback>
                  <p:oleObj name="Image" r:id="rId3" imgW="29531945" imgH="16849982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4" y="675"/>
                          <a:ext cx="1256" cy="733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3333FF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1" name="Object 1029"/>
            <p:cNvGraphicFramePr>
              <a:graphicFrameLocks noChangeAspect="1"/>
            </p:cNvGraphicFramePr>
            <p:nvPr/>
          </p:nvGraphicFramePr>
          <p:xfrm>
            <a:off x="1347" y="675"/>
            <a:ext cx="1255" cy="7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19" name="Image" r:id="rId5" imgW="29277797" imgH="16824568" progId="">
                    <p:embed/>
                  </p:oleObj>
                </mc:Choice>
                <mc:Fallback>
                  <p:oleObj name="Image" r:id="rId5" imgW="29277797" imgH="16824568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7" y="675"/>
                          <a:ext cx="1255" cy="7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2" name="Object 1030"/>
            <p:cNvGraphicFramePr>
              <a:graphicFrameLocks noChangeAspect="1"/>
            </p:cNvGraphicFramePr>
            <p:nvPr/>
          </p:nvGraphicFramePr>
          <p:xfrm>
            <a:off x="1450" y="2883"/>
            <a:ext cx="1152" cy="6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20" name="Image" r:id="rId7" imgW="29430286" imgH="16900812" progId="">
                    <p:embed/>
                  </p:oleObj>
                </mc:Choice>
                <mc:Fallback>
                  <p:oleObj name="Image" r:id="rId7" imgW="29430286" imgH="16900812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0" y="2883"/>
                          <a:ext cx="1152" cy="6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3" name="Object 1031"/>
            <p:cNvGraphicFramePr>
              <a:graphicFrameLocks noChangeAspect="1"/>
            </p:cNvGraphicFramePr>
            <p:nvPr/>
          </p:nvGraphicFramePr>
          <p:xfrm>
            <a:off x="2938" y="2886"/>
            <a:ext cx="1152" cy="6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21" name="Image" r:id="rId9" imgW="29379456" imgH="17078715" progId="">
                    <p:embed/>
                  </p:oleObj>
                </mc:Choice>
                <mc:Fallback>
                  <p:oleObj name="Image" r:id="rId9" imgW="29379456" imgH="17078715" progId="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8" y="2886"/>
                          <a:ext cx="1152" cy="6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9" name="AutoShape 1032"/>
            <p:cNvSpPr>
              <a:spLocks noChangeArrowheads="1"/>
            </p:cNvSpPr>
            <p:nvPr/>
          </p:nvSpPr>
          <p:spPr bwMode="auto">
            <a:xfrm>
              <a:off x="2288" y="1827"/>
              <a:ext cx="802" cy="40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 dirty="0">
                  <a:solidFill>
                    <a:srgbClr val="FF0000"/>
                  </a:solidFill>
                  <a:latin typeface="Arial" charset="0"/>
                </a:rPr>
                <a:t>7-dehydroxylation</a:t>
              </a:r>
            </a:p>
            <a:p>
              <a:pPr algn="ctr" eaLnBrk="0" hangingPunct="0"/>
              <a:r>
                <a:rPr lang="en-US" b="1" dirty="0">
                  <a:solidFill>
                    <a:srgbClr val="FF0000"/>
                  </a:solidFill>
                  <a:latin typeface="Arial" charset="0"/>
                </a:rPr>
                <a:t>by gut bacteria</a:t>
              </a:r>
            </a:p>
          </p:txBody>
        </p:sp>
        <p:sp>
          <p:nvSpPr>
            <p:cNvPr id="2" name="Line 1033"/>
            <p:cNvSpPr>
              <a:spLocks noChangeShapeType="1"/>
            </p:cNvSpPr>
            <p:nvPr/>
          </p:nvSpPr>
          <p:spPr bwMode="auto">
            <a:xfrm>
              <a:off x="1930" y="1843"/>
              <a:ext cx="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ea typeface="+mn-ea"/>
              </a:endParaRPr>
            </a:p>
          </p:txBody>
        </p:sp>
        <p:sp>
          <p:nvSpPr>
            <p:cNvPr id="3" name="Line 1034"/>
            <p:cNvSpPr>
              <a:spLocks noChangeShapeType="1"/>
            </p:cNvSpPr>
            <p:nvPr/>
          </p:nvSpPr>
          <p:spPr bwMode="auto">
            <a:xfrm>
              <a:off x="3418" y="1779"/>
              <a:ext cx="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ea typeface="+mn-ea"/>
              </a:endParaRPr>
            </a:p>
          </p:txBody>
        </p:sp>
        <p:sp>
          <p:nvSpPr>
            <p:cNvPr id="2062" name="Text Box 1035"/>
            <p:cNvSpPr txBox="1">
              <a:spLocks noChangeArrowheads="1"/>
            </p:cNvSpPr>
            <p:nvPr/>
          </p:nvSpPr>
          <p:spPr bwMode="auto">
            <a:xfrm>
              <a:off x="1648" y="1441"/>
              <a:ext cx="557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 dirty="0" err="1">
                  <a:latin typeface="Arial" charset="0"/>
                </a:rPr>
                <a:t>Cholic</a:t>
              </a:r>
              <a:r>
                <a:rPr lang="en-US" sz="1600" b="1" dirty="0">
                  <a:latin typeface="Arial" charset="0"/>
                </a:rPr>
                <a:t> acid</a:t>
              </a:r>
            </a:p>
            <a:p>
              <a:pPr algn="ctr" eaLnBrk="0" hangingPunct="0"/>
              <a:r>
                <a:rPr lang="en-US" sz="1600" b="1" dirty="0">
                  <a:latin typeface="Arial" charset="0"/>
                </a:rPr>
                <a:t>(3 OH groups)</a:t>
              </a:r>
            </a:p>
          </p:txBody>
        </p:sp>
        <p:sp>
          <p:nvSpPr>
            <p:cNvPr id="2063" name="Text Box 1036"/>
            <p:cNvSpPr txBox="1">
              <a:spLocks noChangeArrowheads="1"/>
            </p:cNvSpPr>
            <p:nvPr/>
          </p:nvSpPr>
          <p:spPr bwMode="auto">
            <a:xfrm>
              <a:off x="3042" y="1444"/>
              <a:ext cx="782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 dirty="0" err="1">
                  <a:latin typeface="Arial" charset="0"/>
                </a:rPr>
                <a:t>Chenodeoxycholic</a:t>
              </a:r>
              <a:r>
                <a:rPr lang="en-US" sz="1400" b="1" dirty="0">
                  <a:latin typeface="Arial" charset="0"/>
                </a:rPr>
                <a:t> acid</a:t>
              </a:r>
            </a:p>
            <a:p>
              <a:pPr algn="ctr" eaLnBrk="0" hangingPunct="0"/>
              <a:r>
                <a:rPr lang="en-US" sz="1400" b="1" dirty="0">
                  <a:latin typeface="Arial" charset="0"/>
                </a:rPr>
                <a:t>(2 OH groups)</a:t>
              </a:r>
            </a:p>
          </p:txBody>
        </p:sp>
        <p:sp>
          <p:nvSpPr>
            <p:cNvPr id="2064" name="Text Box 1037"/>
            <p:cNvSpPr txBox="1">
              <a:spLocks noChangeArrowheads="1"/>
            </p:cNvSpPr>
            <p:nvPr/>
          </p:nvSpPr>
          <p:spPr bwMode="auto">
            <a:xfrm>
              <a:off x="2116" y="2520"/>
              <a:ext cx="1191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u="sng" dirty="0">
                  <a:solidFill>
                    <a:srgbClr val="FF0000"/>
                  </a:solidFill>
                  <a:latin typeface="Arial" charset="0"/>
                </a:rPr>
                <a:t>Secondary Bile Acids</a:t>
              </a:r>
            </a:p>
          </p:txBody>
        </p:sp>
        <p:sp>
          <p:nvSpPr>
            <p:cNvPr id="2065" name="Text Box 1038"/>
            <p:cNvSpPr txBox="1">
              <a:spLocks noChangeArrowheads="1"/>
            </p:cNvSpPr>
            <p:nvPr/>
          </p:nvSpPr>
          <p:spPr bwMode="auto">
            <a:xfrm>
              <a:off x="1679" y="3555"/>
              <a:ext cx="590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 dirty="0" err="1">
                  <a:latin typeface="Arial" charset="0"/>
                </a:rPr>
                <a:t>Deoxycholic</a:t>
              </a:r>
              <a:r>
                <a:rPr lang="en-US" sz="1400" b="1" dirty="0">
                  <a:latin typeface="Arial" charset="0"/>
                </a:rPr>
                <a:t> acid</a:t>
              </a:r>
            </a:p>
            <a:p>
              <a:pPr algn="ctr" eaLnBrk="0" hangingPunct="0"/>
              <a:r>
                <a:rPr lang="en-US" sz="1400" b="1" dirty="0">
                  <a:latin typeface="Arial" charset="0"/>
                </a:rPr>
                <a:t>(2 OH groups)</a:t>
              </a:r>
            </a:p>
          </p:txBody>
        </p:sp>
        <p:sp>
          <p:nvSpPr>
            <p:cNvPr id="2066" name="Text Box 1039"/>
            <p:cNvSpPr txBox="1">
              <a:spLocks noChangeArrowheads="1"/>
            </p:cNvSpPr>
            <p:nvPr/>
          </p:nvSpPr>
          <p:spPr bwMode="auto">
            <a:xfrm>
              <a:off x="3154" y="3562"/>
              <a:ext cx="554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 dirty="0" err="1">
                  <a:latin typeface="Arial" charset="0"/>
                </a:rPr>
                <a:t>Lithocholic</a:t>
              </a:r>
              <a:r>
                <a:rPr lang="en-US" sz="1400" b="1" dirty="0">
                  <a:latin typeface="Arial" charset="0"/>
                </a:rPr>
                <a:t> acid</a:t>
              </a:r>
            </a:p>
            <a:p>
              <a:pPr algn="ctr" eaLnBrk="0" hangingPunct="0"/>
              <a:r>
                <a:rPr lang="en-US" sz="1400" b="1" dirty="0">
                  <a:latin typeface="Arial" charset="0"/>
                </a:rPr>
                <a:t>(1 OH group)</a:t>
              </a:r>
            </a:p>
          </p:txBody>
        </p:sp>
        <p:sp>
          <p:nvSpPr>
            <p:cNvPr id="2067" name="Text Box 1040"/>
            <p:cNvSpPr txBox="1">
              <a:spLocks noChangeArrowheads="1"/>
            </p:cNvSpPr>
            <p:nvPr/>
          </p:nvSpPr>
          <p:spPr bwMode="auto">
            <a:xfrm>
              <a:off x="3007" y="1194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dirty="0">
                  <a:latin typeface="Arial" charset="0"/>
                </a:rPr>
                <a:t>3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2068" name="Text Box 1041"/>
            <p:cNvSpPr txBox="1">
              <a:spLocks noChangeArrowheads="1"/>
            </p:cNvSpPr>
            <p:nvPr/>
          </p:nvSpPr>
          <p:spPr bwMode="auto">
            <a:xfrm>
              <a:off x="1515" y="1238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dirty="0">
                  <a:latin typeface="Arial" charset="0"/>
                </a:rPr>
                <a:t>3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2069" name="Text Box 1042"/>
            <p:cNvSpPr txBox="1">
              <a:spLocks noChangeArrowheads="1"/>
            </p:cNvSpPr>
            <p:nvPr/>
          </p:nvSpPr>
          <p:spPr bwMode="auto">
            <a:xfrm>
              <a:off x="1584" y="3360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>
                  <a:latin typeface="Arial" charset="0"/>
                </a:rPr>
                <a:t>3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2070" name="Text Box 1043"/>
            <p:cNvSpPr txBox="1">
              <a:spLocks noChangeArrowheads="1"/>
            </p:cNvSpPr>
            <p:nvPr/>
          </p:nvSpPr>
          <p:spPr bwMode="auto">
            <a:xfrm>
              <a:off x="3072" y="3360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>
                  <a:latin typeface="Arial" charset="0"/>
                </a:rPr>
                <a:t>3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2071" name="Text Box 1044"/>
            <p:cNvSpPr txBox="1">
              <a:spLocks noChangeArrowheads="1"/>
            </p:cNvSpPr>
            <p:nvPr/>
          </p:nvSpPr>
          <p:spPr bwMode="auto">
            <a:xfrm>
              <a:off x="1920" y="1238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dirty="0">
                  <a:latin typeface="Arial" charset="0"/>
                </a:rPr>
                <a:t>7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2072" name="Text Box 1045"/>
            <p:cNvSpPr txBox="1">
              <a:spLocks noChangeArrowheads="1"/>
            </p:cNvSpPr>
            <p:nvPr/>
          </p:nvSpPr>
          <p:spPr bwMode="auto">
            <a:xfrm>
              <a:off x="3408" y="1215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dirty="0">
                  <a:latin typeface="Arial" charset="0"/>
                </a:rPr>
                <a:t>7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2073" name="Text Box 1046"/>
            <p:cNvSpPr txBox="1">
              <a:spLocks noChangeArrowheads="1"/>
            </p:cNvSpPr>
            <p:nvPr/>
          </p:nvSpPr>
          <p:spPr bwMode="auto">
            <a:xfrm>
              <a:off x="1968" y="3072"/>
              <a:ext cx="18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>
                  <a:latin typeface="Arial" charset="0"/>
                </a:rPr>
                <a:t>12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2074" name="Text Box 1047"/>
            <p:cNvSpPr txBox="1">
              <a:spLocks noChangeArrowheads="1"/>
            </p:cNvSpPr>
            <p:nvPr/>
          </p:nvSpPr>
          <p:spPr bwMode="auto">
            <a:xfrm>
              <a:off x="1940" y="890"/>
              <a:ext cx="18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dirty="0">
                  <a:latin typeface="Arial" charset="0"/>
                </a:rPr>
                <a:t>12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2075" name="Text Box 1048"/>
            <p:cNvSpPr txBox="1">
              <a:spLocks noChangeArrowheads="1"/>
            </p:cNvSpPr>
            <p:nvPr/>
          </p:nvSpPr>
          <p:spPr bwMode="auto">
            <a:xfrm>
              <a:off x="2400" y="873"/>
              <a:ext cx="18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>
                  <a:latin typeface="Arial" charset="0"/>
                </a:rPr>
                <a:t>24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2076" name="Text Box 1049"/>
            <p:cNvSpPr txBox="1">
              <a:spLocks noChangeArrowheads="1"/>
            </p:cNvSpPr>
            <p:nvPr/>
          </p:nvSpPr>
          <p:spPr bwMode="auto">
            <a:xfrm>
              <a:off x="2400" y="3081"/>
              <a:ext cx="18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>
                  <a:latin typeface="Arial" charset="0"/>
                </a:rPr>
                <a:t>24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2077" name="Text Box 1050"/>
            <p:cNvSpPr txBox="1">
              <a:spLocks noChangeArrowheads="1"/>
            </p:cNvSpPr>
            <p:nvPr/>
          </p:nvSpPr>
          <p:spPr bwMode="auto">
            <a:xfrm>
              <a:off x="3888" y="926"/>
              <a:ext cx="18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dirty="0">
                  <a:latin typeface="Arial" charset="0"/>
                </a:rPr>
                <a:t>24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2078" name="Text Box 1051"/>
            <p:cNvSpPr txBox="1">
              <a:spLocks noChangeArrowheads="1"/>
            </p:cNvSpPr>
            <p:nvPr/>
          </p:nvSpPr>
          <p:spPr bwMode="auto">
            <a:xfrm>
              <a:off x="3888" y="3081"/>
              <a:ext cx="18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>
                  <a:latin typeface="Arial" charset="0"/>
                </a:rPr>
                <a:t>24</a:t>
              </a:r>
              <a:endParaRPr lang="en-US" sz="1400">
                <a:latin typeface="Arial" charset="0"/>
              </a:endParaRPr>
            </a:p>
          </p:txBody>
        </p:sp>
      </p:grpSp>
      <p:sp>
        <p:nvSpPr>
          <p:cNvPr id="2055" name="Text Box 1052"/>
          <p:cNvSpPr txBox="1">
            <a:spLocks noChangeArrowheads="1"/>
          </p:cNvSpPr>
          <p:nvPr/>
        </p:nvSpPr>
        <p:spPr bwMode="auto">
          <a:xfrm>
            <a:off x="3090874" y="609600"/>
            <a:ext cx="40719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u="sng" dirty="0">
                <a:solidFill>
                  <a:srgbClr val="FF0000"/>
                </a:solidFill>
                <a:latin typeface="Arial" charset="0"/>
              </a:rPr>
              <a:t>Primary Bile Acids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42928" y="-152400"/>
            <a:ext cx="8229600" cy="9271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Primary </a:t>
            </a:r>
            <a:r>
              <a:rPr lang="en-US" sz="3200" b="1" dirty="0" smtClean="0">
                <a:solidFill>
                  <a:srgbClr val="FF0000"/>
                </a:solidFill>
              </a:rPr>
              <a:t>and </a:t>
            </a:r>
            <a:r>
              <a:rPr lang="en-US" sz="3200" b="1" dirty="0">
                <a:solidFill>
                  <a:srgbClr val="FF0000"/>
                </a:solidFill>
              </a:rPr>
              <a:t>secondary bile acids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3240" y="285728"/>
            <a:ext cx="1962397" cy="461665"/>
          </a:xfrm>
          <a:prstGeom prst="rect">
            <a:avLst/>
          </a:prstGeom>
          <a:solidFill>
            <a:srgbClr val="FFFF99"/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400" b="1" dirty="0"/>
              <a:t>Cholesterol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8286" y="1071546"/>
            <a:ext cx="2249334" cy="461665"/>
          </a:xfrm>
          <a:prstGeom prst="rect">
            <a:avLst/>
          </a:prstGeom>
          <a:solidFill>
            <a:srgbClr val="CCECFF"/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400" b="1" dirty="0"/>
              <a:t>  </a:t>
            </a:r>
            <a:r>
              <a:rPr lang="en-US" sz="2400" b="1" dirty="0" err="1"/>
              <a:t>Cholic</a:t>
            </a:r>
            <a:r>
              <a:rPr lang="en-US" sz="2400" b="1" dirty="0"/>
              <a:t> acid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3438" y="1071546"/>
            <a:ext cx="3704860" cy="461665"/>
          </a:xfrm>
          <a:prstGeom prst="rect">
            <a:avLst/>
          </a:prstGeom>
          <a:solidFill>
            <a:srgbClr val="99FFCC"/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400" b="1" dirty="0" err="1"/>
              <a:t>Chenodeoxycholic</a:t>
            </a:r>
            <a:r>
              <a:rPr lang="en-US" sz="2400" b="1" dirty="0"/>
              <a:t> acid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7290" y="2643182"/>
            <a:ext cx="2885726" cy="461665"/>
          </a:xfrm>
          <a:prstGeom prst="rect">
            <a:avLst/>
          </a:prstGeom>
          <a:solidFill>
            <a:srgbClr val="CCECFF"/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400" b="1" dirty="0" err="1"/>
              <a:t>Deoxy-cholic</a:t>
            </a:r>
            <a:r>
              <a:rPr lang="en-US" sz="2400" b="1" dirty="0"/>
              <a:t> acid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95210" y="2610145"/>
            <a:ext cx="2505814" cy="461665"/>
          </a:xfrm>
          <a:prstGeom prst="rect">
            <a:avLst/>
          </a:prstGeom>
          <a:solidFill>
            <a:srgbClr val="99FFCC"/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400" b="1" dirty="0" err="1"/>
              <a:t>lithocholic</a:t>
            </a:r>
            <a:r>
              <a:rPr lang="en-US" sz="2400" b="1" dirty="0"/>
              <a:t> acid </a:t>
            </a:r>
          </a:p>
        </p:txBody>
      </p:sp>
      <p:sp>
        <p:nvSpPr>
          <p:cNvPr id="15" name="Down Arrow 14"/>
          <p:cNvSpPr/>
          <p:nvPr/>
        </p:nvSpPr>
        <p:spPr bwMode="auto">
          <a:xfrm>
            <a:off x="2571736" y="1643050"/>
            <a:ext cx="357190" cy="835532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6215074" y="1643050"/>
            <a:ext cx="357190" cy="835532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Left-Up Arrow 26"/>
          <p:cNvSpPr/>
          <p:nvPr/>
        </p:nvSpPr>
        <p:spPr bwMode="auto">
          <a:xfrm rot="13653262">
            <a:off x="5799484" y="3433714"/>
            <a:ext cx="1772876" cy="781186"/>
          </a:xfrm>
          <a:prstGeom prst="lef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48870" y="3643314"/>
            <a:ext cx="2194832" cy="400110"/>
          </a:xfrm>
          <a:prstGeom prst="rect">
            <a:avLst/>
          </a:prstGeom>
          <a:solidFill>
            <a:srgbClr val="99FFCC"/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000" dirty="0" err="1"/>
              <a:t>Glyco-lithocholic</a:t>
            </a:r>
            <a:r>
              <a:rPr lang="en-US" sz="2000" dirty="0"/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72132" y="4429132"/>
            <a:ext cx="2180853" cy="400110"/>
          </a:xfrm>
          <a:prstGeom prst="rect">
            <a:avLst/>
          </a:prstGeom>
          <a:solidFill>
            <a:srgbClr val="99FFCC"/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000" dirty="0" err="1"/>
              <a:t>Tauro-lithocholic</a:t>
            </a:r>
            <a:r>
              <a:rPr lang="en-US" sz="2000" dirty="0"/>
              <a:t> </a:t>
            </a:r>
          </a:p>
        </p:txBody>
      </p:sp>
      <p:sp>
        <p:nvSpPr>
          <p:cNvPr id="31" name="Left-Up Arrow 30"/>
          <p:cNvSpPr/>
          <p:nvPr/>
        </p:nvSpPr>
        <p:spPr bwMode="auto">
          <a:xfrm rot="13653262">
            <a:off x="2358286" y="3428350"/>
            <a:ext cx="1780616" cy="796613"/>
          </a:xfrm>
          <a:prstGeom prst="lef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91856" y="4429132"/>
            <a:ext cx="2437334" cy="400110"/>
          </a:xfrm>
          <a:prstGeom prst="rect">
            <a:avLst/>
          </a:prstGeom>
          <a:solidFill>
            <a:srgbClr val="CCECFF"/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000" dirty="0" err="1"/>
              <a:t>Tauro-Deoxycholic</a:t>
            </a:r>
            <a:r>
              <a:rPr lang="en-US" sz="2000" dirty="0"/>
              <a:t>  </a:t>
            </a:r>
          </a:p>
        </p:txBody>
      </p:sp>
      <p:sp>
        <p:nvSpPr>
          <p:cNvPr id="39" name="Bent Arrow 38"/>
          <p:cNvSpPr/>
          <p:nvPr/>
        </p:nvSpPr>
        <p:spPr bwMode="auto">
          <a:xfrm rot="5400000" flipV="1">
            <a:off x="-1035883" y="2678901"/>
            <a:ext cx="4143404" cy="1214446"/>
          </a:xfrm>
          <a:prstGeom prst="bentArrow">
            <a:avLst>
              <a:gd name="adj1" fmla="val 9444"/>
              <a:gd name="adj2" fmla="val 19815"/>
              <a:gd name="adj3" fmla="val 30926"/>
              <a:gd name="adj4" fmla="val 4218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7680" y="3643314"/>
            <a:ext cx="2451312" cy="400110"/>
          </a:xfrm>
          <a:prstGeom prst="rect">
            <a:avLst/>
          </a:prstGeom>
          <a:solidFill>
            <a:srgbClr val="CCECFF"/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000" dirty="0" err="1"/>
              <a:t>Glyco-Deoxycholic</a:t>
            </a:r>
            <a:r>
              <a:rPr lang="en-US" sz="2000" dirty="0"/>
              <a:t> </a:t>
            </a:r>
          </a:p>
        </p:txBody>
      </p:sp>
      <p:sp>
        <p:nvSpPr>
          <p:cNvPr id="42" name="Bent Arrow 41"/>
          <p:cNvSpPr/>
          <p:nvPr/>
        </p:nvSpPr>
        <p:spPr bwMode="auto">
          <a:xfrm rot="16200000" flipH="1" flipV="1">
            <a:off x="6500826" y="3000372"/>
            <a:ext cx="4143404" cy="571504"/>
          </a:xfrm>
          <a:prstGeom prst="bentArrow">
            <a:avLst>
              <a:gd name="adj1" fmla="val 21888"/>
              <a:gd name="adj2" fmla="val 29444"/>
              <a:gd name="adj3" fmla="val 25000"/>
              <a:gd name="adj4" fmla="val 4218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3483" y="5539103"/>
            <a:ext cx="1947969" cy="461665"/>
          </a:xfrm>
          <a:prstGeom prst="rect">
            <a:avLst/>
          </a:prstGeom>
          <a:solidFill>
            <a:srgbClr val="FFCCFF"/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400" dirty="0" err="1"/>
              <a:t>Glyco-cholic</a:t>
            </a:r>
            <a:r>
              <a:rPr lang="en-US" sz="2400" dirty="0"/>
              <a:t>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60532" y="6110607"/>
            <a:ext cx="1931491" cy="461665"/>
          </a:xfrm>
          <a:prstGeom prst="rect">
            <a:avLst/>
          </a:prstGeom>
          <a:solidFill>
            <a:srgbClr val="FFCCFF"/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400" dirty="0" err="1"/>
              <a:t>Tauro-cholic</a:t>
            </a:r>
            <a:r>
              <a:rPr lang="en-US" sz="2400" dirty="0"/>
              <a:t>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429256" y="5467665"/>
            <a:ext cx="3525325" cy="46166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400" dirty="0" err="1"/>
              <a:t>Glyco-chenodeoxycholic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5000628" y="6072206"/>
            <a:ext cx="3508846" cy="46166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400" dirty="0" err="1"/>
              <a:t>Tauro-chenodeoxycholic</a:t>
            </a:r>
            <a:endParaRPr lang="en-US" sz="2400" dirty="0"/>
          </a:p>
        </p:txBody>
      </p:sp>
      <p:cxnSp>
        <p:nvCxnSpPr>
          <p:cNvPr id="47" name="Straight Arrow Connector 46"/>
          <p:cNvCxnSpPr>
            <a:stCxn id="4" idx="2"/>
          </p:cNvCxnSpPr>
          <p:nvPr/>
        </p:nvCxnSpPr>
        <p:spPr bwMode="auto">
          <a:xfrm rot="5400000">
            <a:off x="3364606" y="240276"/>
            <a:ext cx="252717" cy="126695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/>
          <p:cNvCxnSpPr>
            <a:stCxn id="4" idx="2"/>
          </p:cNvCxnSpPr>
          <p:nvPr/>
        </p:nvCxnSpPr>
        <p:spPr bwMode="auto">
          <a:xfrm rot="16200000" flipH="1">
            <a:off x="5043399" y="-171568"/>
            <a:ext cx="252715" cy="209063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TextBox 52"/>
          <p:cNvSpPr txBox="1"/>
          <p:nvPr/>
        </p:nvSpPr>
        <p:spPr>
          <a:xfrm>
            <a:off x="5357818" y="1488032"/>
            <a:ext cx="954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primary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857488" y="1488032"/>
            <a:ext cx="954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primary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214810" y="2702478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Secondary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590800" y="5029200"/>
            <a:ext cx="3946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Eight CONJUGATED bile acids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2710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Functions of bile acids/salts</a:t>
            </a:r>
            <a:br>
              <a:rPr lang="en-US" sz="3200" b="1" dirty="0">
                <a:solidFill>
                  <a:srgbClr val="FF0000"/>
                </a:solidFill>
              </a:rPr>
            </a:b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00108"/>
            <a:ext cx="8401080" cy="4525963"/>
          </a:xfrm>
        </p:spPr>
        <p:txBody>
          <a:bodyPr/>
          <a:lstStyle/>
          <a:p>
            <a:pPr marL="457200" indent="-457200" algn="just">
              <a:buAutoNum type="arabicPeriod"/>
            </a:pPr>
            <a:r>
              <a:rPr lang="en-US" sz="2400" b="1" dirty="0" smtClean="0"/>
              <a:t>The </a:t>
            </a:r>
            <a:r>
              <a:rPr lang="en-US" sz="2400" b="1" dirty="0"/>
              <a:t>main function of bile acids is to act as </a:t>
            </a:r>
            <a:r>
              <a:rPr lang="en-US" sz="2400" b="1" dirty="0">
                <a:solidFill>
                  <a:srgbClr val="0070C0"/>
                </a:solidFill>
              </a:rPr>
              <a:t>powerful detergents </a:t>
            </a:r>
            <a:r>
              <a:rPr lang="en-US" sz="2400" b="1" dirty="0"/>
              <a:t>or </a:t>
            </a:r>
            <a:r>
              <a:rPr lang="en-US" sz="2400" b="1" dirty="0">
                <a:solidFill>
                  <a:srgbClr val="0070C0"/>
                </a:solidFill>
              </a:rPr>
              <a:t>emulsifying agents </a:t>
            </a:r>
            <a:r>
              <a:rPr lang="en-US" sz="2400" b="1" dirty="0"/>
              <a:t>in the intestines to aid the </a:t>
            </a:r>
            <a:r>
              <a:rPr lang="en-US" sz="2400" b="1" dirty="0">
                <a:solidFill>
                  <a:srgbClr val="008000"/>
                </a:solidFill>
              </a:rPr>
              <a:t>digestion and absorption </a:t>
            </a:r>
            <a:r>
              <a:rPr lang="en-US" sz="2400" b="1" dirty="0"/>
              <a:t>of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fatty acids</a:t>
            </a:r>
            <a:r>
              <a:rPr lang="en-US" sz="2400" b="1" dirty="0"/>
              <a:t>,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monoacylglycerols</a:t>
            </a:r>
            <a:r>
              <a:rPr lang="en-US" sz="2400" b="1" dirty="0"/>
              <a:t>,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fat-soluble vitamins </a:t>
            </a:r>
            <a:r>
              <a:rPr lang="en-US" sz="2400" b="1" dirty="0"/>
              <a:t>and other fatty products. </a:t>
            </a:r>
            <a:endParaRPr lang="en-US" sz="2400" b="1" dirty="0" smtClean="0"/>
          </a:p>
          <a:p>
            <a:pPr marL="457200" indent="-457200" algn="just">
              <a:buAutoNum type="arabicPeriod"/>
            </a:pPr>
            <a:endParaRPr lang="en-US" sz="2400" b="1" dirty="0"/>
          </a:p>
          <a:p>
            <a:pPr algn="just">
              <a:buFont typeface="Wingdings" pitchFamily="2" charset="2"/>
              <a:buChar char="Ø"/>
            </a:pPr>
            <a:r>
              <a:rPr lang="en-US" sz="2400" b="1" dirty="0"/>
              <a:t>  As </a:t>
            </a:r>
            <a:r>
              <a:rPr lang="en-US" sz="2400" b="1" dirty="0" err="1"/>
              <a:t>amphipathic</a:t>
            </a:r>
            <a:r>
              <a:rPr lang="en-US" sz="2400" b="1" dirty="0"/>
              <a:t> molecules, conjugated bile salts sit at the lipid/water interface to form </a:t>
            </a:r>
            <a:r>
              <a:rPr lang="en-US" sz="2400" b="1" dirty="0">
                <a:solidFill>
                  <a:srgbClr val="0070C0"/>
                </a:solidFill>
              </a:rPr>
              <a:t>micelles</a:t>
            </a:r>
            <a:r>
              <a:rPr lang="en-US" sz="2400" b="1" dirty="0"/>
              <a:t> and can </a:t>
            </a:r>
            <a:r>
              <a:rPr lang="en-US" sz="2400" b="1" dirty="0" err="1">
                <a:solidFill>
                  <a:srgbClr val="008000"/>
                </a:solidFill>
              </a:rPr>
              <a:t>solubilize</a:t>
            </a:r>
            <a:r>
              <a:rPr lang="en-US" sz="2400" b="1" dirty="0">
                <a:solidFill>
                  <a:srgbClr val="008000"/>
                </a:solidFill>
              </a:rPr>
              <a:t> lipids</a:t>
            </a:r>
            <a:r>
              <a:rPr lang="en-US" sz="2400" b="1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/>
              <a:t>  Bile acid-containing micelles aid </a:t>
            </a:r>
            <a:r>
              <a:rPr lang="en-US" sz="2400" b="1" dirty="0">
                <a:solidFill>
                  <a:srgbClr val="0070C0"/>
                </a:solidFill>
              </a:rPr>
              <a:t>lipases</a:t>
            </a:r>
            <a:r>
              <a:rPr lang="en-US" sz="2400" b="1" dirty="0"/>
              <a:t> to digest lipids.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4" name="Picture 2" descr="C:\Documents and Settings\Administrator\Desktop\micell\Action-of-Bile-in-Lipid-Diges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714884"/>
            <a:ext cx="8143932" cy="18573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2710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Functions of bile acids/salts</a:t>
            </a:r>
            <a:br>
              <a:rPr lang="en-US" sz="3200" b="1" dirty="0">
                <a:solidFill>
                  <a:srgbClr val="FF0000"/>
                </a:solidFill>
              </a:rPr>
            </a:b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0070C0"/>
                </a:solidFill>
              </a:rPr>
              <a:t>2. Prevent the precipitation of cholesterol </a:t>
            </a:r>
            <a:r>
              <a:rPr lang="en-US" sz="2400" b="1" dirty="0"/>
              <a:t>in bile. </a:t>
            </a:r>
          </a:p>
          <a:p>
            <a:pPr>
              <a:buNone/>
            </a:pPr>
            <a:endParaRPr lang="en-US" sz="2400" b="1" dirty="0"/>
          </a:p>
          <a:p>
            <a:pPr>
              <a:buNone/>
            </a:pPr>
            <a:r>
              <a:rPr lang="en-US" sz="2400" b="1" dirty="0"/>
              <a:t>3. This is the major pathway for the </a:t>
            </a:r>
            <a:r>
              <a:rPr lang="en-US" sz="2400" b="1" dirty="0">
                <a:solidFill>
                  <a:srgbClr val="0070C0"/>
                </a:solidFill>
              </a:rPr>
              <a:t>removal of cholesterol from the body</a:t>
            </a:r>
            <a:r>
              <a:rPr lang="en-US" sz="2400" b="1" dirty="0"/>
              <a:t> as ~ 5% of bile acids is lost into the </a:t>
            </a:r>
            <a:r>
              <a:rPr lang="en-US" sz="2400" b="1" dirty="0" err="1" smtClean="0"/>
              <a:t>faeces</a:t>
            </a:r>
            <a:r>
              <a:rPr lang="en-US" sz="2400" b="1" dirty="0"/>
              <a:t>. </a:t>
            </a:r>
          </a:p>
          <a:p>
            <a:pPr>
              <a:buNone/>
            </a:pPr>
            <a:endParaRPr lang="en-US" sz="2400" b="1" dirty="0"/>
          </a:p>
          <a:p>
            <a:pPr>
              <a:buNone/>
            </a:pPr>
            <a:r>
              <a:rPr lang="en-US" sz="2400" b="1" dirty="0"/>
              <a:t>4. bile acids act as </a:t>
            </a:r>
            <a:r>
              <a:rPr lang="en-US" sz="2400" b="1" dirty="0">
                <a:solidFill>
                  <a:srgbClr val="0070C0"/>
                </a:solidFill>
              </a:rPr>
              <a:t>signaling molecules</a:t>
            </a:r>
            <a:r>
              <a:rPr lang="en-US" sz="2400" b="1" dirty="0"/>
              <a:t>. </a:t>
            </a:r>
          </a:p>
          <a:p>
            <a:r>
              <a:rPr lang="en-US" sz="2400" b="1" dirty="0"/>
              <a:t>They have an influence on the metabolism of lipids and of glucose. </a:t>
            </a:r>
          </a:p>
          <a:p>
            <a:pPr>
              <a:buNone/>
            </a:pPr>
            <a:endParaRPr lang="en-US" sz="2400" b="1" dirty="0"/>
          </a:p>
          <a:p>
            <a:pPr>
              <a:buNone/>
            </a:pPr>
            <a:r>
              <a:rPr lang="en-US" sz="2400" b="1" dirty="0"/>
              <a:t>5. bile acid has </a:t>
            </a:r>
            <a:r>
              <a:rPr lang="en-US" sz="2400" b="1" dirty="0">
                <a:solidFill>
                  <a:srgbClr val="0070C0"/>
                </a:solidFill>
              </a:rPr>
              <a:t>inhibitory effects upon apoptosis </a:t>
            </a:r>
            <a:r>
              <a:rPr lang="en-US" sz="2400" b="1" dirty="0"/>
              <a:t>and is being study for potential beneficial effects in a number of disease states such as Alzheimer's.</a:t>
            </a:r>
          </a:p>
          <a:p>
            <a:pPr>
              <a:buNone/>
            </a:pPr>
            <a:endParaRPr lang="en-US" sz="2400" b="1" dirty="0"/>
          </a:p>
          <a:p>
            <a:pPr>
              <a:buNone/>
            </a:pPr>
            <a:r>
              <a:rPr lang="en-US" sz="2400" b="1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229600" cy="927100"/>
          </a:xfr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</a:rPr>
              <a:t>Clinical significance of bile salts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53641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4500" b="1" u="sng" dirty="0" err="1">
                <a:solidFill>
                  <a:srgbClr val="FF0000"/>
                </a:solidFill>
              </a:rPr>
              <a:t>Hyperlipidemia</a:t>
            </a:r>
            <a:r>
              <a:rPr lang="en-US" sz="4500" b="1" u="sng" dirty="0">
                <a:solidFill>
                  <a:srgbClr val="FF0000"/>
                </a:solidFill>
              </a:rPr>
              <a:t>:</a:t>
            </a:r>
          </a:p>
          <a:p>
            <a:pPr algn="just"/>
            <a:r>
              <a:rPr lang="en-US" sz="3500" b="1" dirty="0"/>
              <a:t>As bile acids are made from endogenous cholesterol, disruption of the </a:t>
            </a:r>
            <a:r>
              <a:rPr lang="en-US" sz="3500" b="1" dirty="0" err="1"/>
              <a:t>enterohepatic</a:t>
            </a:r>
            <a:r>
              <a:rPr lang="en-US" sz="3500" b="1" dirty="0"/>
              <a:t> circulation of bile acids will lower cholesterol. </a:t>
            </a:r>
            <a:endParaRPr lang="en-US" sz="3500" b="1" dirty="0" smtClean="0"/>
          </a:p>
          <a:p>
            <a:pPr algn="just"/>
            <a:endParaRPr lang="en-US" sz="3500" b="1" dirty="0"/>
          </a:p>
          <a:p>
            <a:pPr algn="just"/>
            <a:r>
              <a:rPr lang="en-US" sz="3500" b="1" dirty="0">
                <a:solidFill>
                  <a:srgbClr val="FF0000"/>
                </a:solidFill>
              </a:rPr>
              <a:t>Bile acid </a:t>
            </a:r>
            <a:r>
              <a:rPr lang="en-US" sz="3500" b="1" dirty="0" err="1">
                <a:solidFill>
                  <a:srgbClr val="FF0000"/>
                </a:solidFill>
              </a:rPr>
              <a:t>sequestrants</a:t>
            </a:r>
            <a:r>
              <a:rPr lang="en-US" sz="3500" b="1" dirty="0"/>
              <a:t> bind bile acids in the gut, preventing </a:t>
            </a:r>
            <a:r>
              <a:rPr lang="en-US" sz="3500" b="1" dirty="0" err="1"/>
              <a:t>reabsorption</a:t>
            </a:r>
            <a:r>
              <a:rPr lang="en-US" sz="3500" b="1" dirty="0"/>
              <a:t>. In so doing, more endogenous cholesterol is shunted into the production of bile acids, thereby lowering cholesterol levels. The sequestered bile acids are then excreted in the </a:t>
            </a:r>
            <a:r>
              <a:rPr lang="en-US" sz="3500" b="1" dirty="0" err="1" smtClean="0"/>
              <a:t>faeces</a:t>
            </a:r>
            <a:r>
              <a:rPr lang="en-US" sz="3500" b="1" dirty="0" smtClean="0"/>
              <a:t>.</a:t>
            </a:r>
          </a:p>
          <a:p>
            <a:endParaRPr lang="en-US" sz="3100" b="1" dirty="0" smtClean="0"/>
          </a:p>
          <a:p>
            <a:endParaRPr lang="en-US" sz="3100" b="1" dirty="0"/>
          </a:p>
          <a:p>
            <a:pPr>
              <a:buNone/>
            </a:pPr>
            <a:r>
              <a:rPr lang="en-US" sz="4500" b="1" u="sng" dirty="0" err="1">
                <a:solidFill>
                  <a:srgbClr val="FF0000"/>
                </a:solidFill>
              </a:rPr>
              <a:t>Cholestasis</a:t>
            </a:r>
            <a:endParaRPr lang="en-US" sz="4500" b="1" u="sng" dirty="0">
              <a:solidFill>
                <a:srgbClr val="FF0000"/>
              </a:solidFill>
            </a:endParaRPr>
          </a:p>
          <a:p>
            <a:r>
              <a:rPr lang="en-US" sz="3500" b="1" dirty="0"/>
              <a:t> Structural or functional abnormalities of the </a:t>
            </a:r>
            <a:r>
              <a:rPr lang="en-US" sz="3500" b="1" dirty="0" err="1"/>
              <a:t>biliary</a:t>
            </a:r>
            <a:r>
              <a:rPr lang="en-US" sz="3500" b="1" dirty="0"/>
              <a:t> system result in an 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in bile acids in the blood</a:t>
            </a:r>
            <a:r>
              <a:rPr lang="en-US" sz="3500" b="1" dirty="0"/>
              <a:t>. Bile acids are related to the 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itching.</a:t>
            </a:r>
            <a:endParaRPr lang="en-US" sz="3500" b="1" dirty="0"/>
          </a:p>
          <a:p>
            <a:endParaRPr lang="en-US" sz="2400" b="1" dirty="0"/>
          </a:p>
          <a:p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76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b="1" u="sng" dirty="0">
                <a:solidFill>
                  <a:srgbClr val="FF0000"/>
                </a:solidFill>
              </a:rPr>
              <a:t>Colon cancer</a:t>
            </a:r>
          </a:p>
          <a:p>
            <a:r>
              <a:rPr lang="en-US" sz="2600" b="1" dirty="0"/>
              <a:t>At high concentrations, </a:t>
            </a:r>
            <a:r>
              <a:rPr lang="en-US" sz="2600" b="1" dirty="0">
                <a:solidFill>
                  <a:srgbClr val="008000"/>
                </a:solidFill>
              </a:rPr>
              <a:t>bile acids are toxic </a:t>
            </a:r>
            <a:r>
              <a:rPr lang="en-US" sz="2600" b="1" dirty="0"/>
              <a:t>and their presence is relevant to colon cancer. </a:t>
            </a:r>
          </a:p>
          <a:p>
            <a:pPr>
              <a:buNone/>
            </a:pPr>
            <a:endParaRPr lang="en-US" sz="2600" b="1" u="sng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3300" b="1" u="sng" dirty="0">
                <a:solidFill>
                  <a:srgbClr val="FF0000"/>
                </a:solidFill>
              </a:rPr>
              <a:t>Gallstones</a:t>
            </a:r>
            <a:r>
              <a:rPr lang="en-US" sz="3300" b="1" u="sng" dirty="0" smtClean="0">
                <a:solidFill>
                  <a:srgbClr val="FF0000"/>
                </a:solidFill>
              </a:rPr>
              <a:t>:</a:t>
            </a:r>
            <a:endParaRPr lang="en-US" sz="2600" b="1" dirty="0">
              <a:solidFill>
                <a:srgbClr val="008000"/>
              </a:solidFill>
            </a:endParaRPr>
          </a:p>
          <a:p>
            <a:pPr algn="just"/>
            <a:r>
              <a:rPr lang="en-US" sz="2600" b="1" dirty="0"/>
              <a:t> Lower concentrations of </a:t>
            </a:r>
            <a:r>
              <a:rPr lang="en-US" sz="2600" b="1" u="sng" dirty="0">
                <a:solidFill>
                  <a:srgbClr val="7030A0"/>
                </a:solidFill>
              </a:rPr>
              <a:t>Bile acids </a:t>
            </a:r>
            <a:r>
              <a:rPr lang="en-US" sz="2600" b="1" dirty="0"/>
              <a:t>or </a:t>
            </a:r>
            <a:r>
              <a:rPr lang="en-US" sz="2600" b="1" u="sng" dirty="0">
                <a:solidFill>
                  <a:srgbClr val="7030A0"/>
                </a:solidFill>
              </a:rPr>
              <a:t>Phospholipids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/>
              <a:t>in bile reduce cholesterol solubility and lead to microcrystal formation. </a:t>
            </a:r>
          </a:p>
          <a:p>
            <a:pPr algn="just"/>
            <a:r>
              <a:rPr lang="en-US" sz="2600" b="1" dirty="0"/>
              <a:t>Oral therapy with </a:t>
            </a:r>
            <a:r>
              <a:rPr lang="en-US" sz="2600" b="1" dirty="0" err="1"/>
              <a:t>chenodeoxycholic</a:t>
            </a:r>
            <a:r>
              <a:rPr lang="en-US" sz="2600" b="1" dirty="0"/>
              <a:t> acid has been used to dissolve cholesterol gallstones.</a:t>
            </a:r>
            <a:r>
              <a:rPr lang="en-US" sz="2600" b="1" baseline="30000" dirty="0"/>
              <a:t> </a:t>
            </a:r>
          </a:p>
          <a:p>
            <a:endParaRPr lang="en-US" sz="2400" b="1" dirty="0"/>
          </a:p>
          <a:p>
            <a:endParaRPr lang="en-US" sz="24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927100"/>
          </a:xfr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</a:rPr>
              <a:t>Clinical significance of bile salts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609600"/>
            <a:ext cx="29265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</a:rPr>
              <a:t>BILE ACIDS</a:t>
            </a:r>
            <a:endParaRPr lang="en-GB" sz="48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1144" y="1676400"/>
            <a:ext cx="5867400" cy="450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Steroid Hormones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47800"/>
            <a:ext cx="5988676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1844219"/>
            <a:ext cx="8305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 smtClean="0"/>
              <a:t>Corticosteroids are a class of steroid hormones that are produced in the adrenal cortex of vertebrates. </a:t>
            </a:r>
          </a:p>
          <a:p>
            <a:pPr algn="just"/>
            <a:endParaRPr lang="en-GB" sz="2000" b="1" dirty="0" smtClean="0"/>
          </a:p>
          <a:p>
            <a:pPr algn="just"/>
            <a:r>
              <a:rPr lang="en-GB" sz="2000" b="1" u="sng" dirty="0" smtClean="0">
                <a:solidFill>
                  <a:srgbClr val="FF0000"/>
                </a:solidFill>
              </a:rPr>
              <a:t>Two main classes of corticosteroids</a:t>
            </a:r>
            <a:r>
              <a:rPr lang="en-GB" sz="2000" b="1" dirty="0" smtClean="0"/>
              <a:t>, glucocorticoids and mineralocorticoids, are involved in a wide range of physiological processes, including stress response, immune response, and regulation of inflammation, carbohydrate metabolism, protein catabolism, blood electrolyte levels, and </a:t>
            </a:r>
            <a:r>
              <a:rPr lang="en-GB" sz="2000" b="1" dirty="0" err="1" smtClean="0"/>
              <a:t>behavior</a:t>
            </a:r>
            <a:r>
              <a:rPr lang="en-GB" sz="2000" b="1" dirty="0" smtClean="0"/>
              <a:t>.</a:t>
            </a:r>
          </a:p>
          <a:p>
            <a:pPr algn="just"/>
            <a:endParaRPr lang="en-GB" sz="2000" b="1" dirty="0" smtClean="0"/>
          </a:p>
          <a:p>
            <a:pPr algn="just"/>
            <a:r>
              <a:rPr lang="en-GB" sz="2000" b="1" dirty="0" smtClean="0"/>
              <a:t>Some common naturally occurring steroid hormones are </a:t>
            </a:r>
            <a:r>
              <a:rPr lang="en-GB" sz="2000" b="1" dirty="0" err="1" smtClean="0"/>
              <a:t>cortisol</a:t>
            </a:r>
            <a:r>
              <a:rPr lang="en-GB" sz="2000" b="1" dirty="0" smtClean="0"/>
              <a:t>, </a:t>
            </a:r>
            <a:r>
              <a:rPr lang="en-GB" sz="2000" b="1" dirty="0" err="1" smtClean="0"/>
              <a:t>corticosterone</a:t>
            </a:r>
            <a:r>
              <a:rPr lang="en-GB" sz="2000" b="1" dirty="0" smtClean="0"/>
              <a:t>, cortisone and </a:t>
            </a:r>
            <a:r>
              <a:rPr lang="en-GB" sz="2000" b="1" dirty="0" err="1" smtClean="0"/>
              <a:t>aldosterone</a:t>
            </a:r>
            <a:r>
              <a:rPr lang="en-GB" sz="2000" b="1" dirty="0" smtClean="0"/>
              <a:t>.</a:t>
            </a:r>
          </a:p>
          <a:p>
            <a:pPr algn="just"/>
            <a:endParaRPr lang="en-GB" sz="2000" b="1" dirty="0" smtClean="0"/>
          </a:p>
          <a:p>
            <a:pPr algn="just"/>
            <a:r>
              <a:rPr lang="en-GB" sz="2000" b="1" dirty="0" smtClean="0">
                <a:solidFill>
                  <a:srgbClr val="FF0000"/>
                </a:solidFill>
              </a:rPr>
              <a:t> The main corticosteroids produced by the adrenal cortex are </a:t>
            </a:r>
            <a:r>
              <a:rPr lang="en-GB" sz="2000" b="1" dirty="0" err="1" smtClean="0">
                <a:solidFill>
                  <a:srgbClr val="FF0000"/>
                </a:solidFill>
              </a:rPr>
              <a:t>cortisol</a:t>
            </a:r>
            <a:r>
              <a:rPr lang="en-GB" sz="2000" b="1" dirty="0" smtClean="0">
                <a:solidFill>
                  <a:srgbClr val="FF0000"/>
                </a:solidFill>
              </a:rPr>
              <a:t> and </a:t>
            </a:r>
            <a:r>
              <a:rPr lang="en-GB" sz="2000" b="1" dirty="0" err="1" smtClean="0">
                <a:solidFill>
                  <a:srgbClr val="FF0000"/>
                </a:solidFill>
              </a:rPr>
              <a:t>aldosterone</a:t>
            </a:r>
            <a:r>
              <a:rPr lang="en-GB" sz="2000" b="1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endParaRPr lang="en-GB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685800" y="710625"/>
            <a:ext cx="35365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u="sng" dirty="0" smtClean="0">
                <a:solidFill>
                  <a:srgbClr val="FF0000"/>
                </a:solidFill>
              </a:rPr>
              <a:t>Corticosteroids</a:t>
            </a:r>
            <a:r>
              <a:rPr lang="en-US" sz="4000" b="1" dirty="0" smtClean="0">
                <a:solidFill>
                  <a:srgbClr val="FF0000"/>
                </a:solidFill>
              </a:rPr>
              <a:t>:</a:t>
            </a:r>
            <a:endParaRPr lang="en-GB" sz="4000" b="1" dirty="0">
              <a:solidFill>
                <a:srgbClr val="FF0000"/>
              </a:solidFill>
            </a:endParaRP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76200"/>
            <a:ext cx="3947746" cy="175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02" name="AutoShape 2" descr="Simplified glucocorticoid-synthetic pathway, with steroid names in... |  Download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33400" y="152400"/>
            <a:ext cx="6947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Pathway of Corticosteroids biosynthesis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8686800" cy="59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533400"/>
            <a:ext cx="746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3600" b="1" u="sng" dirty="0" smtClean="0">
                <a:solidFill>
                  <a:srgbClr val="FF0000"/>
                </a:solidFill>
              </a:rPr>
              <a:t>Male sex hormones: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</a:p>
          <a:p>
            <a:pPr algn="just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Testosterone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2234148"/>
            <a:ext cx="838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 smtClean="0"/>
              <a:t>Testosterone is a hormone found in humans, as well as in animals. The testicles primarily make testosterone in men. Women’s ovaries also make testosterone, though in much smaller amounts.</a:t>
            </a:r>
          </a:p>
          <a:p>
            <a:pPr algn="just"/>
            <a:endParaRPr lang="en-GB" sz="2400" b="1" dirty="0" smtClean="0"/>
          </a:p>
          <a:p>
            <a:pPr algn="just"/>
            <a:r>
              <a:rPr lang="en-GB" sz="2400" b="1" dirty="0" smtClean="0"/>
              <a:t>The production of testosterone starts to increase significantly during puberty, and begins to dip after age 30 or so.</a:t>
            </a:r>
          </a:p>
          <a:p>
            <a:pPr algn="just"/>
            <a:endParaRPr lang="en-GB" sz="2400" b="1" dirty="0" smtClean="0"/>
          </a:p>
          <a:p>
            <a:pPr algn="just"/>
            <a:r>
              <a:rPr lang="en-GB" sz="2400" b="1" dirty="0" smtClean="0"/>
              <a:t>Testosterone is most often associated with sex drive, and plays a vital role in sperm production. </a:t>
            </a:r>
          </a:p>
          <a:p>
            <a:pPr algn="just"/>
            <a:endParaRPr lang="en-GB" sz="2400" b="1" dirty="0" smtClean="0"/>
          </a:p>
          <a:p>
            <a:pPr algn="just"/>
            <a:r>
              <a:rPr lang="en-GB" sz="2400" b="1" dirty="0" smtClean="0"/>
              <a:t>A man’s testosterone levels can also affect his mood.</a:t>
            </a:r>
            <a:endParaRPr lang="en-GB" sz="2400" b="1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99338"/>
            <a:ext cx="3429000" cy="211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76200"/>
            <a:ext cx="65177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Pathway of </a:t>
            </a:r>
            <a:r>
              <a:rPr lang="en-GB" sz="3200" b="1" dirty="0" smtClean="0">
                <a:solidFill>
                  <a:srgbClr val="FF0000"/>
                </a:solidFill>
              </a:rPr>
              <a:t>testosterone </a:t>
            </a:r>
            <a:r>
              <a:rPr lang="en-GB" sz="3200" b="1" dirty="0" smtClean="0">
                <a:solidFill>
                  <a:srgbClr val="FF0000"/>
                </a:solidFill>
              </a:rPr>
              <a:t>biosynthesis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8686800" cy="59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2035076"/>
            <a:ext cx="8001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 err="1" smtClean="0"/>
              <a:t>Estradiol</a:t>
            </a:r>
            <a:r>
              <a:rPr lang="en-GB" sz="2400" b="1" dirty="0" smtClean="0"/>
              <a:t> , also spelled </a:t>
            </a:r>
            <a:r>
              <a:rPr lang="en-GB" sz="2400" b="1" dirty="0" err="1" smtClean="0"/>
              <a:t>oestradiol</a:t>
            </a:r>
            <a:r>
              <a:rPr lang="en-GB" sz="2400" b="1" dirty="0" smtClean="0"/>
              <a:t>, is an </a:t>
            </a:r>
            <a:r>
              <a:rPr lang="en-GB" sz="2400" b="1" dirty="0" err="1" smtClean="0"/>
              <a:t>estrogen</a:t>
            </a:r>
            <a:r>
              <a:rPr lang="en-GB" sz="2400" b="1" dirty="0" smtClean="0"/>
              <a:t> steroid hormone and the major female sex hormone. </a:t>
            </a:r>
          </a:p>
          <a:p>
            <a:pPr algn="just"/>
            <a:endParaRPr lang="en-GB" sz="2400" b="1" dirty="0" smtClean="0"/>
          </a:p>
          <a:p>
            <a:pPr algn="just"/>
            <a:r>
              <a:rPr lang="en-GB" sz="2400" b="1" dirty="0" err="1" smtClean="0"/>
              <a:t>Estradiol</a:t>
            </a:r>
            <a:r>
              <a:rPr lang="en-GB" sz="2400" b="1" dirty="0" smtClean="0"/>
              <a:t> is responsible for the development of female secondary sexual characteristics such as the breasts, widening of the hips, and a female-associated pattern of fat distribution </a:t>
            </a:r>
          </a:p>
          <a:p>
            <a:pPr algn="just"/>
            <a:endParaRPr lang="en-GB" sz="2400" b="1" dirty="0" smtClean="0"/>
          </a:p>
          <a:p>
            <a:pPr algn="just"/>
            <a:r>
              <a:rPr lang="en-GB" sz="2400" b="1" dirty="0" smtClean="0"/>
              <a:t>It is important in the development and maintenance of female reproductive tissues such as the mammary glands, uterus, and vagina during puberty, adulthood, and pregnancy.</a:t>
            </a:r>
            <a:endParaRPr lang="en-GB" sz="2400" b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20700"/>
            <a:ext cx="8229600" cy="927100"/>
          </a:xfrm>
        </p:spPr>
        <p:txBody>
          <a:bodyPr>
            <a:noAutofit/>
          </a:bodyPr>
          <a:lstStyle/>
          <a:p>
            <a:pPr algn="l"/>
            <a:r>
              <a:rPr lang="en-US" sz="3600" b="1" u="sng" dirty="0">
                <a:solidFill>
                  <a:srgbClr val="FF0000"/>
                </a:solidFill>
              </a:rPr>
              <a:t>Female sex hormones</a:t>
            </a:r>
            <a:r>
              <a:rPr lang="en-US" sz="3600" b="1" u="sng" dirty="0" smtClean="0">
                <a:solidFill>
                  <a:srgbClr val="FF0000"/>
                </a:solidFill>
              </a:rPr>
              <a:t>: </a:t>
            </a:r>
            <a:br>
              <a:rPr lang="en-US" sz="3600" b="1" u="sng" dirty="0" smtClean="0">
                <a:solidFill>
                  <a:srgbClr val="FF0000"/>
                </a:solidFill>
              </a:rPr>
            </a:br>
            <a:r>
              <a:rPr lang="en-GB" sz="3600" b="1" dirty="0" err="1" smtClean="0">
                <a:solidFill>
                  <a:srgbClr val="FF0000"/>
                </a:solidFill>
              </a:rPr>
              <a:t>Estradiol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52400"/>
            <a:ext cx="3273425" cy="17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5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" y="1133475"/>
            <a:ext cx="809625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57200" y="381000"/>
            <a:ext cx="58680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Pathway of </a:t>
            </a:r>
            <a:r>
              <a:rPr lang="en-GB" sz="3200" b="1" dirty="0" err="1" smtClean="0">
                <a:solidFill>
                  <a:srgbClr val="FF0000"/>
                </a:solidFill>
              </a:rPr>
              <a:t>estradiol</a:t>
            </a:r>
            <a:r>
              <a:rPr lang="en-GB" sz="3200" b="1" dirty="0" smtClean="0">
                <a:solidFill>
                  <a:srgbClr val="FF0000"/>
                </a:solidFill>
              </a:rPr>
              <a:t> biosynthesis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685800"/>
            <a:ext cx="8001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None/>
            </a:pPr>
            <a:r>
              <a:rPr lang="en-US" sz="3200" b="1" u="sng" dirty="0" smtClean="0">
                <a:solidFill>
                  <a:srgbClr val="FF0000"/>
                </a:solidFill>
              </a:rPr>
              <a:t>Female sex hormones: 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</a:p>
          <a:p>
            <a:pPr lvl="0" algn="just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Progesterone </a:t>
            </a:r>
          </a:p>
          <a:p>
            <a:pPr algn="just"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533400" y="2386548"/>
            <a:ext cx="8077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 smtClean="0"/>
              <a:t>Progesterone  is an endogenous </a:t>
            </a:r>
            <a:r>
              <a:rPr lang="en-GB" sz="2400" b="1" dirty="0" smtClean="0"/>
              <a:t>steroid</a:t>
            </a:r>
            <a:r>
              <a:rPr lang="en-GB" sz="2400" b="1" dirty="0" smtClean="0"/>
              <a:t> involved in the menstrual cycle, pregnancy, and embryogenesis of humans and other species. </a:t>
            </a:r>
          </a:p>
          <a:p>
            <a:pPr algn="just"/>
            <a:endParaRPr lang="en-GB" sz="2400" b="1" dirty="0" smtClean="0"/>
          </a:p>
          <a:p>
            <a:pPr algn="just"/>
            <a:r>
              <a:rPr lang="en-GB" sz="2400" b="1" dirty="0" smtClean="0"/>
              <a:t>Progesterone has a variety of important functions in the body. </a:t>
            </a:r>
          </a:p>
          <a:p>
            <a:pPr algn="just"/>
            <a:endParaRPr lang="en-GB" sz="2400" b="1" dirty="0" smtClean="0"/>
          </a:p>
          <a:p>
            <a:pPr algn="just"/>
            <a:r>
              <a:rPr lang="en-GB" sz="2400" b="1" dirty="0" smtClean="0"/>
              <a:t>It is also a crucial metabolic intermediate in the production of other endogenous steroids, including the sex hormones and the corticosteroids, and plays an important role in brain function as a </a:t>
            </a:r>
            <a:r>
              <a:rPr lang="en-GB" sz="2400" b="1" dirty="0" err="1" smtClean="0"/>
              <a:t>neurosteroid</a:t>
            </a:r>
            <a:endParaRPr lang="en-GB" sz="2400" b="1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28600"/>
            <a:ext cx="32861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6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762000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219200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 smtClean="0"/>
              <a:t>Bile acids are </a:t>
            </a:r>
            <a:r>
              <a:rPr lang="en-GB" sz="2000" b="1" dirty="0" err="1" smtClean="0"/>
              <a:t>hydroxylated</a:t>
            </a:r>
            <a:r>
              <a:rPr lang="en-GB" sz="2000" b="1" dirty="0" smtClean="0"/>
              <a:t> steroids, synthesized in the liver from cholesterol. </a:t>
            </a:r>
            <a:r>
              <a:rPr lang="en-GB" sz="2000" b="1" dirty="0" err="1" smtClean="0"/>
              <a:t>Peroxisomal</a:t>
            </a:r>
            <a:r>
              <a:rPr lang="en-GB" sz="2000" b="1" dirty="0" smtClean="0"/>
              <a:t> enzymes assist in the hepatic biosynthesis of bile acids. </a:t>
            </a:r>
            <a:endParaRPr lang="en-GB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457200" y="2551837"/>
            <a:ext cx="8153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b="1" dirty="0" smtClean="0"/>
              <a:t>Bile acids are found predominantly in the bile of mammals and other vertebrates. Diverse bile acids are synthesized in the liver. </a:t>
            </a:r>
          </a:p>
          <a:p>
            <a:pPr algn="just"/>
            <a:endParaRPr lang="en-GB" sz="2000" b="1" dirty="0" smtClean="0"/>
          </a:p>
          <a:p>
            <a:pPr algn="just"/>
            <a:r>
              <a:rPr lang="en-GB" sz="2000" b="1" dirty="0" smtClean="0"/>
              <a:t>Bile acids are conjugated with </a:t>
            </a:r>
            <a:r>
              <a:rPr lang="en-GB" sz="2000" b="1" dirty="0" err="1" smtClean="0"/>
              <a:t>taurine</a:t>
            </a:r>
            <a:r>
              <a:rPr lang="en-GB" sz="2000" b="1" dirty="0" smtClean="0"/>
              <a:t> or </a:t>
            </a:r>
            <a:r>
              <a:rPr lang="en-GB" sz="2000" b="1" dirty="0" err="1" smtClean="0"/>
              <a:t>glycine</a:t>
            </a:r>
            <a:r>
              <a:rPr lang="en-GB" sz="2000" b="1" dirty="0" smtClean="0"/>
              <a:t> residues to give anions called bile salts</a:t>
            </a:r>
            <a:endParaRPr lang="en-GB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457200" y="4385608"/>
            <a:ext cx="8305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b="1" dirty="0" smtClean="0"/>
              <a:t>Bile acid synthesis occurs in liver cells, which synthesize primary bile acids (</a:t>
            </a:r>
            <a:r>
              <a:rPr lang="en-GB" sz="2000" b="1" dirty="0" err="1" smtClean="0"/>
              <a:t>cholic</a:t>
            </a:r>
            <a:r>
              <a:rPr lang="en-GB" sz="2000" b="1" dirty="0" smtClean="0"/>
              <a:t> acid and </a:t>
            </a:r>
            <a:r>
              <a:rPr lang="en-GB" sz="2000" b="1" dirty="0" err="1" smtClean="0"/>
              <a:t>chenodeoxycholic</a:t>
            </a:r>
            <a:r>
              <a:rPr lang="en-GB" sz="2000" b="1" dirty="0" smtClean="0"/>
              <a:t> acid in humans) via </a:t>
            </a:r>
            <a:r>
              <a:rPr lang="en-GB" sz="2000" b="1" dirty="0" err="1" smtClean="0"/>
              <a:t>cytochrome</a:t>
            </a:r>
            <a:r>
              <a:rPr lang="en-GB" sz="2000" b="1" dirty="0" smtClean="0"/>
              <a:t> P450-mediated oxidation of cholesterol in a multi-step process. </a:t>
            </a:r>
          </a:p>
          <a:p>
            <a:pPr algn="just"/>
            <a:endParaRPr lang="en-GB" sz="2000" b="1" dirty="0" smtClean="0"/>
          </a:p>
          <a:p>
            <a:pPr algn="just"/>
            <a:r>
              <a:rPr lang="en-GB" sz="2000" b="1" dirty="0" smtClean="0"/>
              <a:t>Approximately 600 mg of bile salts are synthesized daily to replace bile acids lost in the </a:t>
            </a:r>
            <a:r>
              <a:rPr lang="en-GB" sz="2000" b="1" dirty="0" err="1" smtClean="0"/>
              <a:t>feces</a:t>
            </a:r>
            <a:endParaRPr lang="en-GB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533400" y="457200"/>
            <a:ext cx="21739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Bile acids</a:t>
            </a:r>
            <a:endParaRPr lang="en-GB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474641"/>
            <a:ext cx="8286808" cy="5697559"/>
          </a:xfrm>
        </p:spPr>
        <p:txBody>
          <a:bodyPr>
            <a:normAutofit fontScale="92500" lnSpcReduction="20000"/>
          </a:bodyPr>
          <a:lstStyle/>
          <a:p>
            <a:pPr marL="571500" indent="-57150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Classification </a:t>
            </a:r>
            <a:r>
              <a:rPr lang="en-US" sz="2800" b="1" dirty="0">
                <a:solidFill>
                  <a:srgbClr val="FF0000"/>
                </a:solidFill>
              </a:rPr>
              <a:t>of bile acids/salts </a:t>
            </a:r>
          </a:p>
          <a:p>
            <a:r>
              <a:rPr lang="en-US" sz="2400" b="1" dirty="0"/>
              <a:t>Bile acids: primary &amp; secondary.</a:t>
            </a:r>
          </a:p>
          <a:p>
            <a:r>
              <a:rPr lang="en-US" sz="2400" b="1" dirty="0"/>
              <a:t>Bile acids: conjugated &amp; non-conjugated.</a:t>
            </a:r>
          </a:p>
          <a:p>
            <a:r>
              <a:rPr lang="en-US" sz="2400" b="1" dirty="0"/>
              <a:t>Bile salts: sodium &amp; potassium salts of bile acids</a:t>
            </a:r>
            <a:r>
              <a:rPr lang="en-US" sz="2400" b="1" dirty="0" smtClean="0"/>
              <a:t>.</a:t>
            </a:r>
          </a:p>
          <a:p>
            <a:endParaRPr lang="en-US" sz="2400" b="1" dirty="0"/>
          </a:p>
          <a:p>
            <a:pPr>
              <a:buNone/>
            </a:pPr>
            <a:r>
              <a:rPr lang="en-US" sz="2800" b="1" dirty="0">
                <a:solidFill>
                  <a:srgbClr val="FF0000"/>
                </a:solidFill>
              </a:rPr>
              <a:t>Bile acids: structure</a:t>
            </a:r>
          </a:p>
          <a:p>
            <a:pPr algn="just"/>
            <a:r>
              <a:rPr lang="en-US" sz="2400" b="1" dirty="0"/>
              <a:t>Bile salts constitute a large family of molecules, composed of a </a:t>
            </a:r>
            <a:r>
              <a:rPr lang="en-US" sz="2400" b="1" dirty="0">
                <a:solidFill>
                  <a:srgbClr val="000066"/>
                </a:solidFill>
              </a:rPr>
              <a:t>steroid structure </a:t>
            </a:r>
            <a:r>
              <a:rPr lang="en-US" sz="2400" b="1" dirty="0"/>
              <a:t>with four rings, a side-chain terminating in a </a:t>
            </a:r>
            <a:r>
              <a:rPr lang="en-US" sz="2400" b="1" dirty="0">
                <a:solidFill>
                  <a:srgbClr val="000066"/>
                </a:solidFill>
              </a:rPr>
              <a:t>carboxylic acid</a:t>
            </a:r>
            <a:r>
              <a:rPr lang="en-US" sz="2400" b="1" dirty="0"/>
              <a:t>, and the presence of </a:t>
            </a:r>
            <a:r>
              <a:rPr lang="en-US" sz="2400" b="1" dirty="0">
                <a:solidFill>
                  <a:srgbClr val="000066"/>
                </a:solidFill>
              </a:rPr>
              <a:t>different numbers of hydroxyl groups</a:t>
            </a:r>
            <a:r>
              <a:rPr lang="en-US" sz="2400" b="1" dirty="0" smtClean="0">
                <a:solidFill>
                  <a:srgbClr val="000066"/>
                </a:solidFill>
              </a:rPr>
              <a:t>.</a:t>
            </a:r>
          </a:p>
          <a:p>
            <a:endParaRPr lang="en-US" sz="2400" b="1" dirty="0">
              <a:solidFill>
                <a:srgbClr val="000066"/>
              </a:solidFill>
            </a:endParaRPr>
          </a:p>
          <a:p>
            <a:pPr algn="just"/>
            <a:r>
              <a:rPr lang="en-US" sz="2400" b="1" dirty="0"/>
              <a:t>All bile acids have a 3-hydroxyl group, derived from the parent molecule, 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cholesterol.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endParaRPr lang="en-US" sz="2400" b="1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defRPr/>
            </a:pPr>
            <a:r>
              <a:rPr lang="en-US" sz="2400" b="1" dirty="0">
                <a:solidFill>
                  <a:srgbClr val="000066"/>
                </a:solidFill>
                <a:cs typeface="Times New Roman" pitchFamily="18" charset="0"/>
              </a:rPr>
              <a:t>  Bile acids/salts </a:t>
            </a:r>
            <a:r>
              <a:rPr lang="en-US" sz="2400" b="1" dirty="0">
                <a:cs typeface="Times New Roman" pitchFamily="18" charset="0"/>
              </a:rPr>
              <a:t>are polar derivatives of cholesterol.</a:t>
            </a:r>
            <a:endParaRPr lang="en-US" sz="2400" b="1" dirty="0">
              <a:solidFill>
                <a:schemeClr val="bg1">
                  <a:lumMod val="50000"/>
                </a:schemeClr>
              </a:solidFill>
              <a:cs typeface="Times New Roman" pitchFamily="18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defRPr/>
            </a:pPr>
            <a:r>
              <a:rPr lang="en-US" sz="2400" b="1" dirty="0">
                <a:cs typeface="Times New Roman" pitchFamily="18" charset="0"/>
              </a:rPr>
              <a:t>  Bile acids are </a:t>
            </a:r>
            <a:r>
              <a:rPr lang="en-US" sz="2400" b="1" dirty="0" err="1">
                <a:solidFill>
                  <a:srgbClr val="000099"/>
                </a:solidFill>
                <a:cs typeface="Times New Roman" pitchFamily="18" charset="0"/>
              </a:rPr>
              <a:t>amphipathic</a:t>
            </a:r>
            <a:r>
              <a:rPr lang="en-US" sz="2400" b="1" dirty="0">
                <a:cs typeface="Times New Roman" pitchFamily="18" charset="0"/>
              </a:rPr>
              <a:t>. </a:t>
            </a: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Biosynthesis of bile acids</a:t>
            </a:r>
            <a:br>
              <a:rPr lang="en-US" sz="3600" b="1" dirty="0">
                <a:solidFill>
                  <a:srgbClr val="FF0000"/>
                </a:solidFill>
              </a:rPr>
            </a:b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942082" name="Picture 2" descr="Biosynthesis of bile aci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84"/>
            <a:ext cx="8358246" cy="5357851"/>
          </a:xfrm>
          <a:prstGeom prst="rect">
            <a:avLst/>
          </a:prstGeom>
          <a:noFill/>
        </p:spPr>
      </p:pic>
      <p:sp>
        <p:nvSpPr>
          <p:cNvPr id="4" name="Down Arrow 3"/>
          <p:cNvSpPr/>
          <p:nvPr/>
        </p:nvSpPr>
        <p:spPr bwMode="auto">
          <a:xfrm>
            <a:off x="3286116" y="1428736"/>
            <a:ext cx="142876" cy="785818"/>
          </a:xfrm>
          <a:prstGeom prst="downArrow">
            <a:avLst/>
          </a:prstGeom>
          <a:solidFill>
            <a:srgbClr val="66FF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7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77116"/>
            <a:ext cx="8077200" cy="619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428604"/>
            <a:ext cx="8215370" cy="736600"/>
          </a:xfrm>
          <a:ln cap="flat"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</a:rPr>
              <a:t>Bile acids/salts 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15925" y="928670"/>
            <a:ext cx="7667965" cy="4122739"/>
            <a:chOff x="262" y="720"/>
            <a:chExt cx="4224" cy="2597"/>
          </a:xfrm>
        </p:grpSpPr>
        <p:pic>
          <p:nvPicPr>
            <p:cNvPr id="21509" name="Picture 4"/>
            <p:cNvPicPr>
              <a:picLocks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lumMod val="75000"/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50" y="927"/>
              <a:ext cx="3412" cy="217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262" y="2759"/>
              <a:ext cx="397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HO</a:t>
              </a:r>
            </a:p>
          </p:txBody>
        </p:sp>
        <p:sp>
          <p:nvSpPr>
            <p:cNvPr id="26630" name="Rectangle 6"/>
            <p:cNvSpPr>
              <a:spLocks noChangeArrowheads="1"/>
            </p:cNvSpPr>
            <p:nvPr/>
          </p:nvSpPr>
          <p:spPr bwMode="auto">
            <a:xfrm>
              <a:off x="1413" y="1791"/>
              <a:ext cx="409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</a:t>
              </a:r>
              <a:r>
                <a:rPr lang="en-US" sz="2400" baseline="-25000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3</a:t>
              </a:r>
            </a:p>
          </p:txBody>
        </p:sp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>
              <a:off x="1759" y="2472"/>
              <a:ext cx="22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6632" name="Rectangle 8"/>
            <p:cNvSpPr>
              <a:spLocks noChangeArrowheads="1"/>
            </p:cNvSpPr>
            <p:nvPr/>
          </p:nvSpPr>
          <p:spPr bwMode="auto">
            <a:xfrm>
              <a:off x="2058" y="1800"/>
              <a:ext cx="22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6633" name="Rectangle 9"/>
            <p:cNvSpPr>
              <a:spLocks noChangeArrowheads="1"/>
            </p:cNvSpPr>
            <p:nvPr/>
          </p:nvSpPr>
          <p:spPr bwMode="auto">
            <a:xfrm>
              <a:off x="2378" y="2484"/>
              <a:ext cx="22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6634" name="Rectangle 10"/>
            <p:cNvSpPr>
              <a:spLocks noChangeArrowheads="1"/>
            </p:cNvSpPr>
            <p:nvPr/>
          </p:nvSpPr>
          <p:spPr bwMode="auto">
            <a:xfrm>
              <a:off x="2365" y="1269"/>
              <a:ext cx="409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</a:t>
              </a:r>
              <a:r>
                <a:rPr lang="en-US" sz="2400" baseline="-250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3</a:t>
              </a:r>
            </a:p>
          </p:txBody>
        </p:sp>
        <p:sp>
          <p:nvSpPr>
            <p:cNvPr id="26635" name="Rectangle 11"/>
            <p:cNvSpPr>
              <a:spLocks noChangeArrowheads="1"/>
            </p:cNvSpPr>
            <p:nvPr/>
          </p:nvSpPr>
          <p:spPr bwMode="auto">
            <a:xfrm>
              <a:off x="2237" y="1034"/>
              <a:ext cx="409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</a:t>
              </a:r>
              <a:r>
                <a:rPr lang="en-US" sz="2400" baseline="-250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3</a:t>
              </a:r>
            </a:p>
          </p:txBody>
        </p:sp>
        <p:sp>
          <p:nvSpPr>
            <p:cNvPr id="26636" name="Rectangle 12"/>
            <p:cNvSpPr>
              <a:spLocks noChangeArrowheads="1"/>
            </p:cNvSpPr>
            <p:nvPr/>
          </p:nvSpPr>
          <p:spPr bwMode="auto">
            <a:xfrm>
              <a:off x="1450" y="3028"/>
              <a:ext cx="22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>
              <a:off x="2473" y="2822"/>
              <a:ext cx="397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OH</a:t>
              </a:r>
            </a:p>
          </p:txBody>
        </p:sp>
        <p:sp>
          <p:nvSpPr>
            <p:cNvPr id="26638" name="Rectangle 14"/>
            <p:cNvSpPr>
              <a:spLocks noChangeArrowheads="1"/>
            </p:cNvSpPr>
            <p:nvPr/>
          </p:nvSpPr>
          <p:spPr bwMode="auto">
            <a:xfrm>
              <a:off x="1894" y="1066"/>
              <a:ext cx="397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HO</a:t>
              </a:r>
            </a:p>
          </p:txBody>
        </p:sp>
        <p:sp>
          <p:nvSpPr>
            <p:cNvPr id="26639" name="Rectangle 15"/>
            <p:cNvSpPr>
              <a:spLocks noChangeArrowheads="1"/>
            </p:cNvSpPr>
            <p:nvPr/>
          </p:nvSpPr>
          <p:spPr bwMode="auto">
            <a:xfrm>
              <a:off x="3600" y="720"/>
              <a:ext cx="254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O</a:t>
              </a:r>
            </a:p>
          </p:txBody>
        </p:sp>
        <p:sp>
          <p:nvSpPr>
            <p:cNvPr id="26640" name="Rectangle 16"/>
            <p:cNvSpPr>
              <a:spLocks noChangeArrowheads="1"/>
            </p:cNvSpPr>
            <p:nvPr/>
          </p:nvSpPr>
          <p:spPr bwMode="auto">
            <a:xfrm>
              <a:off x="3947" y="1247"/>
              <a:ext cx="539" cy="36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O- </a:t>
              </a:r>
              <a:r>
                <a:rPr lang="en-US" sz="32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R</a:t>
              </a:r>
              <a:endPara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459454" y="185736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24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71868" y="37861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43042" y="37861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01934" y="214311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12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23512" y="5072074"/>
            <a:ext cx="76776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</a:rPr>
              <a:t>R= H in </a:t>
            </a:r>
            <a:r>
              <a:rPr lang="en-US" sz="2400" b="1" dirty="0" smtClean="0">
                <a:solidFill>
                  <a:srgbClr val="FF0000"/>
                </a:solidFill>
              </a:rPr>
              <a:t>non-conjugated </a:t>
            </a:r>
            <a:r>
              <a:rPr lang="en-US" sz="2400" b="1" dirty="0">
                <a:solidFill>
                  <a:srgbClr val="FF0000"/>
                </a:solidFill>
              </a:rPr>
              <a:t>bile acids.</a:t>
            </a:r>
          </a:p>
          <a:p>
            <a:pPr algn="l"/>
            <a:r>
              <a:rPr lang="en-US" sz="2400" b="1" dirty="0">
                <a:solidFill>
                  <a:srgbClr val="FF0000"/>
                </a:solidFill>
              </a:rPr>
              <a:t>R= Na+/K+ in </a:t>
            </a:r>
            <a:r>
              <a:rPr lang="en-US" sz="2400" b="1" dirty="0" smtClean="0">
                <a:solidFill>
                  <a:srgbClr val="FF0000"/>
                </a:solidFill>
              </a:rPr>
              <a:t>non-conjugated </a:t>
            </a:r>
            <a:r>
              <a:rPr lang="en-US" sz="2400" b="1" dirty="0">
                <a:solidFill>
                  <a:srgbClr val="FF0000"/>
                </a:solidFill>
              </a:rPr>
              <a:t>bile  salts.</a:t>
            </a:r>
          </a:p>
          <a:p>
            <a:pPr algn="l"/>
            <a:r>
              <a:rPr lang="en-US" sz="2400" b="1" dirty="0">
                <a:solidFill>
                  <a:srgbClr val="FF0000"/>
                </a:solidFill>
              </a:rPr>
              <a:t>R= </a:t>
            </a:r>
            <a:r>
              <a:rPr lang="en-US" sz="2400" b="1" dirty="0" err="1">
                <a:solidFill>
                  <a:srgbClr val="FF0000"/>
                </a:solidFill>
              </a:rPr>
              <a:t>glycine</a:t>
            </a:r>
            <a:r>
              <a:rPr lang="en-US" sz="2400" b="1" dirty="0">
                <a:solidFill>
                  <a:srgbClr val="FF0000"/>
                </a:solidFill>
              </a:rPr>
              <a:t>/</a:t>
            </a:r>
            <a:r>
              <a:rPr lang="en-US" sz="2400" b="1" dirty="0" err="1">
                <a:solidFill>
                  <a:srgbClr val="FF0000"/>
                </a:solidFill>
              </a:rPr>
              <a:t>taurine</a:t>
            </a:r>
            <a:r>
              <a:rPr lang="en-US" sz="2400" b="1" dirty="0">
                <a:solidFill>
                  <a:srgbClr val="FF0000"/>
                </a:solidFill>
              </a:rPr>
              <a:t> in conjugated bile acids.</a:t>
            </a:r>
          </a:p>
          <a:p>
            <a:pPr algn="l"/>
            <a:r>
              <a:rPr lang="en-US" sz="2400" b="1" dirty="0">
                <a:solidFill>
                  <a:srgbClr val="FF0000"/>
                </a:solidFill>
              </a:rPr>
              <a:t>R= Na+/K+ salts of </a:t>
            </a:r>
            <a:r>
              <a:rPr lang="en-US" sz="2400" b="1" dirty="0" err="1">
                <a:solidFill>
                  <a:srgbClr val="FF0000"/>
                </a:solidFill>
              </a:rPr>
              <a:t>glycine</a:t>
            </a:r>
            <a:r>
              <a:rPr lang="en-US" sz="2400" b="1" dirty="0">
                <a:solidFill>
                  <a:srgbClr val="FF0000"/>
                </a:solidFill>
              </a:rPr>
              <a:t>/</a:t>
            </a:r>
            <a:r>
              <a:rPr lang="en-US" sz="2400" b="1" dirty="0" err="1">
                <a:solidFill>
                  <a:srgbClr val="FF0000"/>
                </a:solidFill>
              </a:rPr>
              <a:t>taurine</a:t>
            </a:r>
            <a:r>
              <a:rPr lang="en-US" sz="2400" b="1" dirty="0">
                <a:solidFill>
                  <a:srgbClr val="FF0000"/>
                </a:solidFill>
              </a:rPr>
              <a:t>  in conjugated bile salts.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7572396" y="1857364"/>
            <a:ext cx="642942" cy="50006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J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85728"/>
            <a:ext cx="8215370" cy="736600"/>
          </a:xfrm>
          <a:ln cap="flat"/>
        </p:spPr>
        <p:txBody>
          <a:bodyPr/>
          <a:lstStyle/>
          <a:p>
            <a:pPr algn="l">
              <a:defRPr/>
            </a:pPr>
            <a:r>
              <a:rPr lang="en-US" sz="3600" b="1" dirty="0">
                <a:solidFill>
                  <a:srgbClr val="FF0000"/>
                </a:solidFill>
              </a:rPr>
              <a:t>Bile acids: </a:t>
            </a:r>
            <a:r>
              <a:rPr lang="en-US" sz="3600" b="1" dirty="0" err="1">
                <a:solidFill>
                  <a:srgbClr val="FF0000"/>
                </a:solidFill>
              </a:rPr>
              <a:t>Cholic</a:t>
            </a:r>
            <a:r>
              <a:rPr lang="en-US" sz="3600" b="1" dirty="0">
                <a:solidFill>
                  <a:srgbClr val="FF0000"/>
                </a:solidFill>
              </a:rPr>
              <a:t> acid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5679" y="5521325"/>
            <a:ext cx="3187693" cy="1031875"/>
          </a:xfrm>
        </p:spPr>
        <p:txBody>
          <a:bodyPr>
            <a:normAutofit fontScale="85000" lnSpcReduction="20000"/>
          </a:bodyPr>
          <a:lstStyle/>
          <a:p>
            <a:pPr marL="0" indent="0">
              <a:buFontTx/>
              <a:buNone/>
              <a:defRPr/>
            </a:pPr>
            <a:r>
              <a:rPr lang="en-US" sz="2400" b="1" dirty="0">
                <a:solidFill>
                  <a:srgbClr val="FF0000"/>
                </a:solidFill>
              </a:rPr>
              <a:t>Polar groups are:</a:t>
            </a:r>
          </a:p>
          <a:p>
            <a:pPr marL="0" indent="0"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</a:rPr>
              <a:t> OH groups</a:t>
            </a:r>
          </a:p>
          <a:p>
            <a:pPr marL="0" indent="0"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</a:rPr>
              <a:t> COOH group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15925" y="1000108"/>
            <a:ext cx="7410187" cy="4122739"/>
            <a:chOff x="262" y="720"/>
            <a:chExt cx="4082" cy="2597"/>
          </a:xfrm>
        </p:grpSpPr>
        <p:pic>
          <p:nvPicPr>
            <p:cNvPr id="21509" name="Picture 4"/>
            <p:cNvPicPr>
              <a:picLocks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lumMod val="75000"/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50" y="927"/>
              <a:ext cx="3412" cy="217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262" y="2759"/>
              <a:ext cx="397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HO</a:t>
              </a:r>
            </a:p>
          </p:txBody>
        </p:sp>
        <p:sp>
          <p:nvSpPr>
            <p:cNvPr id="26630" name="Rectangle 6"/>
            <p:cNvSpPr>
              <a:spLocks noChangeArrowheads="1"/>
            </p:cNvSpPr>
            <p:nvPr/>
          </p:nvSpPr>
          <p:spPr bwMode="auto">
            <a:xfrm>
              <a:off x="1413" y="1791"/>
              <a:ext cx="409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</a:t>
              </a:r>
              <a:r>
                <a:rPr lang="en-US" sz="2400" baseline="-250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3</a:t>
              </a:r>
            </a:p>
          </p:txBody>
        </p:sp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>
              <a:off x="1759" y="2472"/>
              <a:ext cx="22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6632" name="Rectangle 8"/>
            <p:cNvSpPr>
              <a:spLocks noChangeArrowheads="1"/>
            </p:cNvSpPr>
            <p:nvPr/>
          </p:nvSpPr>
          <p:spPr bwMode="auto">
            <a:xfrm>
              <a:off x="2058" y="1800"/>
              <a:ext cx="22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6633" name="Rectangle 9"/>
            <p:cNvSpPr>
              <a:spLocks noChangeArrowheads="1"/>
            </p:cNvSpPr>
            <p:nvPr/>
          </p:nvSpPr>
          <p:spPr bwMode="auto">
            <a:xfrm>
              <a:off x="2378" y="2484"/>
              <a:ext cx="22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6634" name="Rectangle 10"/>
            <p:cNvSpPr>
              <a:spLocks noChangeArrowheads="1"/>
            </p:cNvSpPr>
            <p:nvPr/>
          </p:nvSpPr>
          <p:spPr bwMode="auto">
            <a:xfrm>
              <a:off x="2365" y="1269"/>
              <a:ext cx="409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</a:t>
              </a:r>
              <a:r>
                <a:rPr lang="en-US" sz="2400" baseline="-250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3</a:t>
              </a:r>
            </a:p>
          </p:txBody>
        </p:sp>
        <p:sp>
          <p:nvSpPr>
            <p:cNvPr id="26635" name="Rectangle 11"/>
            <p:cNvSpPr>
              <a:spLocks noChangeArrowheads="1"/>
            </p:cNvSpPr>
            <p:nvPr/>
          </p:nvSpPr>
          <p:spPr bwMode="auto">
            <a:xfrm>
              <a:off x="2237" y="1034"/>
              <a:ext cx="409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</a:t>
              </a:r>
              <a:r>
                <a:rPr lang="en-US" sz="2400" baseline="-250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3</a:t>
              </a:r>
            </a:p>
          </p:txBody>
        </p:sp>
        <p:sp>
          <p:nvSpPr>
            <p:cNvPr id="26636" name="Rectangle 12"/>
            <p:cNvSpPr>
              <a:spLocks noChangeArrowheads="1"/>
            </p:cNvSpPr>
            <p:nvPr/>
          </p:nvSpPr>
          <p:spPr bwMode="auto">
            <a:xfrm>
              <a:off x="1450" y="3028"/>
              <a:ext cx="22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>
              <a:off x="2473" y="2822"/>
              <a:ext cx="397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OH</a:t>
              </a:r>
            </a:p>
          </p:txBody>
        </p:sp>
        <p:sp>
          <p:nvSpPr>
            <p:cNvPr id="26638" name="Rectangle 14"/>
            <p:cNvSpPr>
              <a:spLocks noChangeArrowheads="1"/>
            </p:cNvSpPr>
            <p:nvPr/>
          </p:nvSpPr>
          <p:spPr bwMode="auto">
            <a:xfrm>
              <a:off x="1894" y="1066"/>
              <a:ext cx="397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HO</a:t>
              </a:r>
            </a:p>
          </p:txBody>
        </p:sp>
        <p:sp>
          <p:nvSpPr>
            <p:cNvPr id="26639" name="Rectangle 15"/>
            <p:cNvSpPr>
              <a:spLocks noChangeArrowheads="1"/>
            </p:cNvSpPr>
            <p:nvPr/>
          </p:nvSpPr>
          <p:spPr bwMode="auto">
            <a:xfrm>
              <a:off x="3600" y="720"/>
              <a:ext cx="254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O</a:t>
              </a:r>
            </a:p>
          </p:txBody>
        </p:sp>
        <p:sp>
          <p:nvSpPr>
            <p:cNvPr id="26640" name="Rectangle 16"/>
            <p:cNvSpPr>
              <a:spLocks noChangeArrowheads="1"/>
            </p:cNvSpPr>
            <p:nvPr/>
          </p:nvSpPr>
          <p:spPr bwMode="auto">
            <a:xfrm>
              <a:off x="3947" y="1247"/>
              <a:ext cx="397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OH</a:t>
              </a:r>
            </a:p>
          </p:txBody>
        </p:sp>
      </p:grpSp>
      <p:sp>
        <p:nvSpPr>
          <p:cNvPr id="18" name="Rectangle 14"/>
          <p:cNvSpPr txBox="1">
            <a:spLocks noChangeArrowheads="1"/>
          </p:cNvSpPr>
          <p:nvPr/>
        </p:nvSpPr>
        <p:spPr bwMode="gray">
          <a:xfrm>
            <a:off x="4714876" y="5357826"/>
            <a:ext cx="4286280" cy="10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Cholic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acid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the most common bile acid. </a:t>
            </a:r>
            <a:r>
              <a:rPr lang="en-US" sz="2400" b="1" kern="0" dirty="0">
                <a:solidFill>
                  <a:srgbClr val="FF0000"/>
                </a:solidFill>
                <a:latin typeface="+mn-lt"/>
              </a:rPr>
              <a:t>It contains 3 OH groups at 3, 7, 12.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29388" y="1928802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24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 rot="5400000">
            <a:off x="3600844" y="1256887"/>
            <a:ext cx="727869" cy="7143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 rot="10800000" flipV="1">
            <a:off x="938187" y="3214686"/>
            <a:ext cx="152955" cy="101362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 rot="10800000" flipV="1">
            <a:off x="5286381" y="4500569"/>
            <a:ext cx="1153088" cy="14287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 rot="5400000">
            <a:off x="7386693" y="1293827"/>
            <a:ext cx="693737" cy="39205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Rectangle 14"/>
          <p:cNvSpPr txBox="1">
            <a:spLocks noChangeArrowheads="1"/>
          </p:cNvSpPr>
          <p:nvPr/>
        </p:nvSpPr>
        <p:spPr bwMode="gray">
          <a:xfrm>
            <a:off x="6215074" y="2857496"/>
            <a:ext cx="2428892" cy="64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+mn-lt"/>
                <a:ea typeface="+mn-ea"/>
                <a:cs typeface="+mn-cs"/>
              </a:rPr>
              <a:t>Conjugation site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43306" y="245738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12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601725" y="3857628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43042" y="385762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3</a:t>
            </a:r>
          </a:p>
        </p:txBody>
      </p:sp>
      <p:sp>
        <p:nvSpPr>
          <p:cNvPr id="30" name="Oval 29"/>
          <p:cNvSpPr/>
          <p:nvPr/>
        </p:nvSpPr>
        <p:spPr bwMode="auto">
          <a:xfrm>
            <a:off x="6215074" y="928670"/>
            <a:ext cx="1785950" cy="1714512"/>
          </a:xfrm>
          <a:prstGeom prst="ellipse">
            <a:avLst/>
          </a:prstGeom>
          <a:noFill/>
          <a:ln w="6350" cap="flat" cmpd="sng" algn="ctr">
            <a:solidFill>
              <a:srgbClr val="00206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141276" y="228600"/>
            <a:ext cx="39265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non-conjugated bile acid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58800"/>
            <a:ext cx="10210800" cy="736600"/>
          </a:xfrm>
          <a:ln cap="flat"/>
        </p:spPr>
        <p:txBody>
          <a:bodyPr>
            <a:noAutofit/>
          </a:bodyPr>
          <a:lstStyle/>
          <a:p>
            <a:pPr algn="l">
              <a:defRPr/>
            </a:pPr>
            <a:r>
              <a:rPr lang="en-US" sz="3600" b="1" dirty="0">
                <a:solidFill>
                  <a:srgbClr val="FF0000"/>
                </a:solidFill>
              </a:rPr>
              <a:t>Bile salts: Sodium </a:t>
            </a:r>
            <a:r>
              <a:rPr lang="en-US" sz="3600" b="1" dirty="0" err="1">
                <a:solidFill>
                  <a:srgbClr val="FF0000"/>
                </a:solidFill>
              </a:rPr>
              <a:t>cholate</a:t>
            </a:r>
            <a:r>
              <a:rPr lang="en-US" sz="3600" b="1" dirty="0">
                <a:solidFill>
                  <a:srgbClr val="FF0000"/>
                </a:solidFill>
              </a:rPr>
              <a:t/>
            </a:r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                                              </a:t>
            </a:r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n-US" sz="2400" b="1" dirty="0">
                <a:solidFill>
                  <a:srgbClr val="FF0000"/>
                </a:solidFill>
              </a:rPr>
              <a:t>non-conjugated bile salt) 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15925" y="1749424"/>
            <a:ext cx="8040108" cy="4117976"/>
            <a:chOff x="262" y="720"/>
            <a:chExt cx="4429" cy="2594"/>
          </a:xfrm>
        </p:grpSpPr>
        <p:pic>
          <p:nvPicPr>
            <p:cNvPr id="21509" name="Picture 4"/>
            <p:cNvPicPr>
              <a:picLocks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lumMod val="75000"/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50" y="927"/>
              <a:ext cx="3412" cy="217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262" y="2759"/>
              <a:ext cx="454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HO</a:t>
              </a:r>
            </a:p>
          </p:txBody>
        </p:sp>
        <p:sp>
          <p:nvSpPr>
            <p:cNvPr id="26630" name="Rectangle 6"/>
            <p:cNvSpPr>
              <a:spLocks noChangeArrowheads="1"/>
            </p:cNvSpPr>
            <p:nvPr/>
          </p:nvSpPr>
          <p:spPr bwMode="auto">
            <a:xfrm>
              <a:off x="1413" y="1791"/>
              <a:ext cx="463" cy="2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3</a:t>
              </a:r>
            </a:p>
          </p:txBody>
        </p:sp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>
              <a:off x="1759" y="2472"/>
              <a:ext cx="253" cy="2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6632" name="Rectangle 8"/>
            <p:cNvSpPr>
              <a:spLocks noChangeArrowheads="1"/>
            </p:cNvSpPr>
            <p:nvPr/>
          </p:nvSpPr>
          <p:spPr bwMode="auto">
            <a:xfrm>
              <a:off x="2058" y="1800"/>
              <a:ext cx="253" cy="2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6633" name="Rectangle 9"/>
            <p:cNvSpPr>
              <a:spLocks noChangeArrowheads="1"/>
            </p:cNvSpPr>
            <p:nvPr/>
          </p:nvSpPr>
          <p:spPr bwMode="auto">
            <a:xfrm>
              <a:off x="2378" y="2484"/>
              <a:ext cx="253" cy="2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6634" name="Rectangle 10"/>
            <p:cNvSpPr>
              <a:spLocks noChangeArrowheads="1"/>
            </p:cNvSpPr>
            <p:nvPr/>
          </p:nvSpPr>
          <p:spPr bwMode="auto">
            <a:xfrm>
              <a:off x="2365" y="1269"/>
              <a:ext cx="463" cy="2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3</a:t>
              </a:r>
            </a:p>
          </p:txBody>
        </p:sp>
        <p:sp>
          <p:nvSpPr>
            <p:cNvPr id="26635" name="Rectangle 11"/>
            <p:cNvSpPr>
              <a:spLocks noChangeArrowheads="1"/>
            </p:cNvSpPr>
            <p:nvPr/>
          </p:nvSpPr>
          <p:spPr bwMode="auto">
            <a:xfrm>
              <a:off x="2237" y="1034"/>
              <a:ext cx="463" cy="2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3</a:t>
              </a:r>
            </a:p>
          </p:txBody>
        </p:sp>
        <p:sp>
          <p:nvSpPr>
            <p:cNvPr id="26636" name="Rectangle 12"/>
            <p:cNvSpPr>
              <a:spLocks noChangeArrowheads="1"/>
            </p:cNvSpPr>
            <p:nvPr/>
          </p:nvSpPr>
          <p:spPr bwMode="auto">
            <a:xfrm>
              <a:off x="1450" y="3028"/>
              <a:ext cx="253" cy="2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>
              <a:off x="2473" y="2822"/>
              <a:ext cx="454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OH</a:t>
              </a:r>
            </a:p>
          </p:txBody>
        </p:sp>
        <p:sp>
          <p:nvSpPr>
            <p:cNvPr id="26638" name="Rectangle 14"/>
            <p:cNvSpPr>
              <a:spLocks noChangeArrowheads="1"/>
            </p:cNvSpPr>
            <p:nvPr/>
          </p:nvSpPr>
          <p:spPr bwMode="auto">
            <a:xfrm>
              <a:off x="1894" y="1066"/>
              <a:ext cx="454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HO</a:t>
              </a:r>
            </a:p>
          </p:txBody>
        </p:sp>
        <p:sp>
          <p:nvSpPr>
            <p:cNvPr id="26639" name="Rectangle 15"/>
            <p:cNvSpPr>
              <a:spLocks noChangeArrowheads="1"/>
            </p:cNvSpPr>
            <p:nvPr/>
          </p:nvSpPr>
          <p:spPr bwMode="auto">
            <a:xfrm>
              <a:off x="3600" y="720"/>
              <a:ext cx="291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O</a:t>
              </a:r>
            </a:p>
          </p:txBody>
        </p:sp>
        <p:sp>
          <p:nvSpPr>
            <p:cNvPr id="26640" name="Rectangle 16"/>
            <p:cNvSpPr>
              <a:spLocks noChangeArrowheads="1"/>
            </p:cNvSpPr>
            <p:nvPr/>
          </p:nvSpPr>
          <p:spPr bwMode="auto">
            <a:xfrm>
              <a:off x="3947" y="1247"/>
              <a:ext cx="744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O- Na+</a:t>
              </a:r>
            </a:p>
          </p:txBody>
        </p:sp>
      </p:grpSp>
      <p:sp>
        <p:nvSpPr>
          <p:cNvPr id="19" name="Rectangle 18"/>
          <p:cNvSpPr/>
          <p:nvPr/>
        </p:nvSpPr>
        <p:spPr bwMode="auto">
          <a:xfrm>
            <a:off x="7643834" y="2549528"/>
            <a:ext cx="857256" cy="714380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00826" y="269240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24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71868" y="462123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73108" y="454979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52760" y="318129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12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067A28DAB77A47B14058E26D1F5EE9" ma:contentTypeVersion="3" ma:contentTypeDescription="Create a new document." ma:contentTypeScope="" ma:versionID="c262d8c0bec3749fb7032e61e274fe33">
  <xsd:schema xmlns:xsd="http://www.w3.org/2001/XMLSchema" xmlns:xs="http://www.w3.org/2001/XMLSchema" xmlns:p="http://schemas.microsoft.com/office/2006/metadata/properties" xmlns:ns2="c8542d7a-c963-4670-83b6-e0ffe3e31e17" targetNamespace="http://schemas.microsoft.com/office/2006/metadata/properties" ma:root="true" ma:fieldsID="1b0c3632065b44f463331d8a3c435bd2" ns2:_="">
    <xsd:import namespace="c8542d7a-c963-4670-83b6-e0ffe3e31e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542d7a-c963-4670-83b6-e0ffe3e31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2AA73E7-AC95-4A0E-A57B-98E75E5BBB49}"/>
</file>

<file path=customXml/itemProps2.xml><?xml version="1.0" encoding="utf-8"?>
<ds:datastoreItem xmlns:ds="http://schemas.openxmlformats.org/officeDocument/2006/customXml" ds:itemID="{CBFF9905-A651-4004-86E0-A063B9A1A6D4}"/>
</file>

<file path=customXml/itemProps3.xml><?xml version="1.0" encoding="utf-8"?>
<ds:datastoreItem xmlns:ds="http://schemas.openxmlformats.org/officeDocument/2006/customXml" ds:itemID="{C8F989F4-5FAC-4C87-8148-5AF6FD5B6198}"/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736</Words>
  <Application>Microsoft Office PowerPoint</Application>
  <PresentationFormat>On-screen Show (4:3)</PresentationFormat>
  <Paragraphs>241</Paragraphs>
  <Slides>28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Bernard MT Condensed</vt:lpstr>
      <vt:lpstr>Calibri</vt:lpstr>
      <vt:lpstr>Times New Roman</vt:lpstr>
      <vt:lpstr>Wingdings</vt:lpstr>
      <vt:lpstr>Office Theme</vt:lpstr>
      <vt:lpstr>Image</vt:lpstr>
      <vt:lpstr>Lipids Chemistry 4</vt:lpstr>
      <vt:lpstr>PowerPoint Presentation</vt:lpstr>
      <vt:lpstr>PowerPoint Presentation</vt:lpstr>
      <vt:lpstr>PowerPoint Presentation</vt:lpstr>
      <vt:lpstr>Biosynthesis of bile acids </vt:lpstr>
      <vt:lpstr>PowerPoint Presentation</vt:lpstr>
      <vt:lpstr>Bile acids/salts </vt:lpstr>
      <vt:lpstr>Bile acids: Cholic acid</vt:lpstr>
      <vt:lpstr>Bile salts: Sodium cholate                                                (non-conjugated bile salt) </vt:lpstr>
      <vt:lpstr>Conjugation </vt:lpstr>
      <vt:lpstr>PowerPoint Presentation</vt:lpstr>
      <vt:lpstr>Bile salts: Sodium taurocholate                                                             (conjugated bile salt)</vt:lpstr>
      <vt:lpstr>Biosynthesis of bile acids &amp; Enterohepatic circulation </vt:lpstr>
      <vt:lpstr>Primary and secondary bile acids</vt:lpstr>
      <vt:lpstr>PowerPoint Presentation</vt:lpstr>
      <vt:lpstr> Functions of bile acids/salts </vt:lpstr>
      <vt:lpstr>Functions of bile acids/salts </vt:lpstr>
      <vt:lpstr>Clinical significance of bile salts</vt:lpstr>
      <vt:lpstr>Clinical significance of bile salts</vt:lpstr>
      <vt:lpstr>Steroid Hormones</vt:lpstr>
      <vt:lpstr>PowerPoint Presentation</vt:lpstr>
      <vt:lpstr>PowerPoint Presentation</vt:lpstr>
      <vt:lpstr>PowerPoint Presentation</vt:lpstr>
      <vt:lpstr>PowerPoint Presentation</vt:lpstr>
      <vt:lpstr>Female sex hormones:  Estradiol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Admin</cp:lastModifiedBy>
  <cp:revision>111</cp:revision>
  <dcterms:created xsi:type="dcterms:W3CDTF">2006-08-16T00:00:00Z</dcterms:created>
  <dcterms:modified xsi:type="dcterms:W3CDTF">2022-12-27T10:17:24Z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0x01010077067A28DAB77A47B14058E26D1F5EE9</vt:lpwstr>
  </property>
</Properties>
</file>