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notesMasterIdLst>
    <p:notesMasterId r:id="rId21"/>
  </p:notesMasterIdLst>
  <p:sldIdLst>
    <p:sldId id="354" r:id="rId2"/>
    <p:sldId id="355" r:id="rId3"/>
    <p:sldId id="376" r:id="rId4"/>
    <p:sldId id="375" r:id="rId5"/>
    <p:sldId id="377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9" r:id="rId16"/>
    <p:sldId id="370" r:id="rId17"/>
    <p:sldId id="371" r:id="rId18"/>
    <p:sldId id="372" r:id="rId19"/>
    <p:sldId id="373" r:id="rId20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2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291" autoAdjust="0"/>
  </p:normalViewPr>
  <p:slideViewPr>
    <p:cSldViewPr>
      <p:cViewPr varScale="1">
        <p:scale>
          <a:sx n="69" d="100"/>
          <a:sy n="69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-114" y="4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67BF965-9CC6-4E0F-932D-7F5E7528DF0F}" type="datetimeFigureOut">
              <a:rPr lang="ar-JO" smtClean="0"/>
              <a:pPr/>
              <a:t>18/03/1443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376C1A-DD86-4B00-827B-860D56ECFFFA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5930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76C1A-DD86-4B00-827B-860D56ECFFFA}" type="slidenum">
              <a:rPr lang="ar-JO" smtClean="0"/>
              <a:pPr/>
              <a:t>3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cells of Candida are incubated in serum at 37 ° C for 2-4 hours Candida albicans produce short, slender, tube like structures called germ tubes. Formation of germ tubes is associated with increased synthesis of protein and ribonucleic acid.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76C1A-DD86-4B00-827B-860D56ECFFFA}" type="slidenum">
              <a:rPr lang="ar-JO" smtClean="0"/>
              <a:pPr/>
              <a:t>4</a:t>
            </a:fld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cells of Candida are incubated in serum at 37 ° C for 2-4 hours Candida albicans produce short, slender, tube like structures called germ tubes. Formation of germ tubes is associated with increased synthesis of protein and ribonucleic acid.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76C1A-DD86-4B00-827B-860D56ECFFFA}" type="slidenum">
              <a:rPr lang="ar-JO" smtClean="0"/>
              <a:pPr/>
              <a:t>5</a:t>
            </a:fld>
            <a:endParaRPr lang="ar-J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EG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E1F4C5-394D-40DF-B07B-F665538CB30F}" type="slidenum">
              <a:rPr lang="ar-EG" smtClean="0">
                <a:cs typeface="Arial" charset="0"/>
              </a:rPr>
              <a:pPr/>
              <a:t>6</a:t>
            </a:fld>
            <a:endParaRPr lang="ar-EG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EG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F43EF1-A836-4E9D-807B-616A5292F6C5}" type="slidenum">
              <a:rPr lang="ar-EG" smtClean="0">
                <a:cs typeface="Arial" charset="0"/>
              </a:rPr>
              <a:pPr/>
              <a:t>8</a:t>
            </a:fld>
            <a:endParaRPr lang="ar-EG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EG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EFED18-7372-4DC8-8B32-8FC0F24B39B4}" type="slidenum">
              <a:rPr lang="ar-EG" smtClean="0">
                <a:cs typeface="Arial" charset="0"/>
              </a:rPr>
              <a:pPr/>
              <a:t>9</a:t>
            </a:fld>
            <a:endParaRPr lang="ar-EG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76C1A-DD86-4B00-827B-860D56ECFFFA}" type="slidenum">
              <a:rPr lang="ar-JO" smtClean="0"/>
              <a:pPr/>
              <a:t>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903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AA8FEB-A208-4C43-AAAE-B9A29CA01D6F}" type="slidenum">
              <a:rPr lang="ar-EG" smtClean="0">
                <a:cs typeface="Arial" charset="0"/>
              </a:rPr>
              <a:pPr/>
              <a:t>19</a:t>
            </a:fld>
            <a:endParaRPr lang="ar-EG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0164-3085-4DD8-9DE7-BE0B84325F3B}" type="datetime1">
              <a:rPr lang="en-US" smtClean="0"/>
              <a:pPr/>
              <a:t>10/24/2021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0CE-EC59-4CB1-A6D7-841D008DD645}" type="datetime1">
              <a:rPr lang="en-US" smtClean="0"/>
              <a:pPr/>
              <a:t>10/24/2021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7B6B-5CC7-409A-9EF4-721BE6078EA3}" type="datetime1">
              <a:rPr lang="en-US" smtClean="0"/>
              <a:pPr/>
              <a:t>10/24/2021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5F36-70C4-4C93-8A8D-2A28E15B6E92}" type="datetime1">
              <a:rPr lang="en-US" smtClean="0"/>
              <a:pPr/>
              <a:t>10/24/2021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31C4-49DF-4DED-8308-EBE47E76CA6E}" type="datetime1">
              <a:rPr lang="en-US" smtClean="0"/>
              <a:pPr/>
              <a:t>10/24/2021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2A3B7-7DEA-4C3B-A761-0744D1383AB2}" type="datetime1">
              <a:rPr lang="en-US" smtClean="0"/>
              <a:pPr/>
              <a:t>10/24/2021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C0C7-B32C-4E79-86A0-C72EA4EF3E61}" type="datetime1">
              <a:rPr lang="en-US" smtClean="0"/>
              <a:pPr/>
              <a:t>10/24/2021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0FF32-04C9-4D98-AA74-ACEF15E660A0}" type="datetime1">
              <a:rPr lang="en-US" smtClean="0"/>
              <a:pPr/>
              <a:t>10/24/2021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AB7B-CAFA-4393-B9D1-8641BC885AF6}" type="datetime1">
              <a:rPr lang="en-US" smtClean="0"/>
              <a:pPr/>
              <a:t>10/24/2021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E7FA-4966-4152-9D74-D7E34D530A84}" type="datetime1">
              <a:rPr lang="en-US" smtClean="0"/>
              <a:pPr/>
              <a:t>10/24/2021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82CC-662E-4E0C-A661-EC62F20973C8}" type="datetime1">
              <a:rPr lang="en-US" smtClean="0"/>
              <a:pPr/>
              <a:t>10/24/2021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9AC17-0EA1-4AD7-9A6D-9583A4A814EE}" type="datetime1">
              <a:rPr lang="en-US" smtClean="0"/>
              <a:pPr/>
              <a:t>10/24/2021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JO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739B7-29ED-4612-A1D5-7F47050F1066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7290" y="285728"/>
            <a:ext cx="7086600" cy="43396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 DELANEY" pitchFamily="2" charset="0"/>
              </a:rPr>
              <a:t>Fungal infections of Lungs </a:t>
            </a:r>
          </a:p>
          <a:p>
            <a:pPr algn="ctr">
              <a:defRPr/>
            </a:pP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 DELANEY" pitchFamily="2" charset="0"/>
              </a:rPr>
              <a:t>(RSM 2021-2022)</a:t>
            </a:r>
            <a:endParaRPr lang="en-US" sz="7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 DELANEY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5072074"/>
            <a:ext cx="5721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Dr. Mohammad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Odaibat</a:t>
            </a:r>
            <a:endParaRPr lang="en-U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rtl="1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Department of Microbiology and Pathology</a:t>
            </a:r>
          </a:p>
          <a:p>
            <a:pPr algn="ctr" rtl="1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Faculty of Medicine, Mutah University </a:t>
            </a:r>
          </a:p>
          <a:p>
            <a:pPr algn="ctr" rtl="1"/>
            <a:endParaRPr lang="en-U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rtl="1"/>
            <a:endParaRPr lang="en-U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C:\Users\Matrix\Downloads\histoplasmosi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1828800" y="0"/>
            <a:ext cx="5181600" cy="5238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Mode of infection &amp; life cycle</a:t>
            </a:r>
            <a:endParaRPr lang="ar-EG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6200" y="1143000"/>
            <a:ext cx="26670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76200" y="2438400"/>
            <a:ext cx="25908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6248400" y="3352800"/>
            <a:ext cx="2819400" cy="2895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5486400"/>
          </a:xfrm>
        </p:spPr>
        <p:txBody>
          <a:bodyPr>
            <a:normAutofit fontScale="25000" lnSpcReduction="20000"/>
          </a:bodyPr>
          <a:lstStyle/>
          <a:p>
            <a:pPr marL="693738" indent="-584200" algn="l" rtl="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Most of infected people are </a:t>
            </a:r>
            <a:r>
              <a:rPr lang="en-US" sz="9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asymptomatic</a:t>
            </a:r>
            <a:r>
              <a:rPr lang="en-US" sz="9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(95%).</a:t>
            </a:r>
          </a:p>
          <a:p>
            <a:pPr marL="693738" indent="-584200" algn="l" rtl="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sz="9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93738" indent="-584200" algn="l" rtl="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5% may have </a:t>
            </a:r>
            <a:r>
              <a:rPr lang="en-US" sz="9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acute pneumonia with flue-like symptoms </a:t>
            </a:r>
            <a:r>
              <a:rPr lang="en-US" sz="9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(ex. fever, chills, headache, cough, chest pain, fatigue, body aches, mouth sores) &amp; red skin bumps called </a:t>
            </a:r>
            <a:r>
              <a:rPr lang="en-US" sz="9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erythema nodosum</a:t>
            </a:r>
            <a:r>
              <a:rPr lang="en-US" sz="9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most often on the </a:t>
            </a:r>
            <a:r>
              <a:rPr lang="en-US" sz="9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lower limbs</a:t>
            </a:r>
            <a:r>
              <a:rPr lang="en-US" sz="9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93738" indent="-584200" algn="l" rtl="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sz="9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93738" indent="-584200" algn="l" rtl="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Sometimes the infection progress to become </a:t>
            </a:r>
            <a:r>
              <a:rPr lang="en-US" sz="9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chronic</a:t>
            </a:r>
            <a:r>
              <a:rPr lang="en-US" sz="9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693738" indent="-584200" algn="l" rtl="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sz="9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93738" indent="-584200" algn="l" rtl="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immunocompromised patients, </a:t>
            </a:r>
            <a:r>
              <a:rPr lang="en-US" sz="9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infection disseminates to different organs </a:t>
            </a:r>
            <a:r>
              <a:rPr lang="en-US" sz="9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via reticuloendothelial cells to the liver, spleen &amp; L. nodes          their enlargement and to CNS            headache &amp; neck stiffness due to  high fever</a:t>
            </a:r>
            <a:r>
              <a:rPr lang="en-US" sz="9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</a:t>
            </a:r>
          </a:p>
          <a:p>
            <a:pPr marL="365760" indent="-256032" algn="just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         </a:t>
            </a:r>
            <a:endParaRPr lang="ar-EG" dirty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152400"/>
            <a:ext cx="3276600" cy="523875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Clinical pictures</a:t>
            </a:r>
            <a:endParaRPr lang="ar-EG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19800" y="5373216"/>
            <a:ext cx="5334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5733256"/>
            <a:ext cx="5334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Users\Matrix\Downloads\x ray of mediastinal fibr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495800" cy="25146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3555" name="Picture 3" descr="C:\Users\Matrix\Downloads\-Chest_X-ray_acute_pulmonary_histoplasmosis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8600"/>
            <a:ext cx="3276600" cy="25908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0" y="3048000"/>
            <a:ext cx="29718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</a:rPr>
              <a:t>Acute pneumonia</a:t>
            </a:r>
            <a:endParaRPr lang="ar-EG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048000"/>
            <a:ext cx="5257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</a:rPr>
              <a:t>Mediastinal L. nodes enlargement</a:t>
            </a:r>
            <a:endParaRPr lang="ar-EG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6243638"/>
            <a:ext cx="3276600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</a:rPr>
              <a:t>Erythema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</a:rPr>
              <a:t>nodosum</a:t>
            </a:r>
            <a:endParaRPr lang="ar-EG" sz="2400" dirty="0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657600"/>
            <a:ext cx="4605338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0"/>
            <a:ext cx="4038600" cy="46196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</a:rPr>
              <a:t>Laboratory diagnosis</a:t>
            </a:r>
            <a:endParaRPr lang="ar-EG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191001" y="685800"/>
            <a:ext cx="304800" cy="3175"/>
          </a:xfrm>
          <a:prstGeom prst="line">
            <a:avLst/>
          </a:prstGeom>
          <a:ln w="38100">
            <a:solidFill>
              <a:srgbClr val="0D0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1828800" y="838200"/>
            <a:ext cx="25146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3400" y="838200"/>
            <a:ext cx="27432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677194" y="989806"/>
            <a:ext cx="3048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934994" y="989806"/>
            <a:ext cx="3048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95400" y="1219200"/>
            <a:ext cx="10668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</a:rPr>
              <a:t>Direct</a:t>
            </a:r>
            <a:endParaRPr lang="ar-EG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1219200"/>
            <a:ext cx="13716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</a:rPr>
              <a:t>Indirect</a:t>
            </a:r>
            <a:endParaRPr lang="ar-EG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1772816"/>
            <a:ext cx="4267200" cy="42465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Microscopic Examination: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of sputum, biopsy specimens, bone marrow aspirates, urine or blood films after staining with Periodic Acid Schiff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(PAS)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or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</a:rPr>
              <a:t>Calcofluor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 white or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</a:rPr>
              <a:t>Giemsa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 stains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Chest X ray &amp; CT scan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.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Culture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 of specimens on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Sabouraud’s agar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at 25 (up to 3 weeks)    </a:t>
            </a:r>
            <a:endParaRPr lang="ar-EG" dirty="0"/>
          </a:p>
        </p:txBody>
      </p:sp>
      <p:sp>
        <p:nvSpPr>
          <p:cNvPr id="25" name="TextBox 24"/>
          <p:cNvSpPr txBox="1"/>
          <p:nvPr/>
        </p:nvSpPr>
        <p:spPr>
          <a:xfrm>
            <a:off x="5029200" y="1787103"/>
            <a:ext cx="3886200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 Skin test: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using fungal antigen (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</a:rPr>
              <a:t>histoplasmin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).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b="1" dirty="0">
              <a:solidFill>
                <a:srgbClr val="C00000"/>
              </a:solidFill>
              <a:latin typeface="Arial" pitchFamily="34" charset="0"/>
            </a:endParaRP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Serological tests: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to detect Abs, or fungal antigen.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</a:endParaRP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</a:rPr>
              <a:t>PCR.</a:t>
            </a:r>
          </a:p>
          <a:p>
            <a:pPr algn="l" rtl="0">
              <a:buFont typeface="Wingdings 3" pitchFamily="18" charset="2"/>
              <a:buNone/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079F06-C448-4093-9409-D70A40139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188734"/>
            <a:ext cx="2533650" cy="2247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2C0374-F582-45A0-A7AC-5CE1FEF948AD}"/>
              </a:ext>
            </a:extLst>
          </p:cNvPr>
          <p:cNvSpPr/>
          <p:nvPr/>
        </p:nvSpPr>
        <p:spPr>
          <a:xfrm>
            <a:off x="5479001" y="6460202"/>
            <a:ext cx="30191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itchFamily="34" charset="0"/>
              </a:rPr>
              <a:t>Periodic Acid Schiff staining </a:t>
            </a:r>
            <a:endParaRPr lang="en-US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9" grpId="0" animBg="1"/>
      <p:bldP spid="21" grpId="0" animBg="1"/>
      <p:bldP spid="25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304800"/>
            <a:ext cx="2590800" cy="5842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</a:rPr>
              <a:t>Treatment</a:t>
            </a:r>
            <a:endParaRPr lang="ar-EG" sz="32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648200" y="9144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 rot="16200000" flipH="1">
            <a:off x="6038850" y="-133349"/>
            <a:ext cx="3175" cy="27051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</p:cNvCxnSpPr>
          <p:nvPr/>
        </p:nvCxnSpPr>
        <p:spPr>
          <a:xfrm rot="5400000">
            <a:off x="3257550" y="-209549"/>
            <a:ext cx="3175" cy="28575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7391400" y="1219200"/>
            <a:ext cx="46038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6" name="Down Arrow 15"/>
          <p:cNvSpPr/>
          <p:nvPr/>
        </p:nvSpPr>
        <p:spPr>
          <a:xfrm>
            <a:off x="1828800" y="1219200"/>
            <a:ext cx="46038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7" name="TextBox 16"/>
          <p:cNvSpPr txBox="1"/>
          <p:nvPr/>
        </p:nvSpPr>
        <p:spPr>
          <a:xfrm>
            <a:off x="1219200" y="1600200"/>
            <a:ext cx="1295400" cy="461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</a:rPr>
              <a:t>Oral </a:t>
            </a:r>
            <a:endParaRPr lang="ar-EG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1524000"/>
            <a:ext cx="1905000" cy="461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</a:rPr>
              <a:t>Parentral</a:t>
            </a:r>
            <a:endParaRPr lang="ar-EG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828800" y="2133600"/>
            <a:ext cx="46038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1" name="TextBox 20"/>
          <p:cNvSpPr txBox="1"/>
          <p:nvPr/>
        </p:nvSpPr>
        <p:spPr>
          <a:xfrm>
            <a:off x="838200" y="2438400"/>
            <a:ext cx="220980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By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</a:rPr>
              <a:t>itraconazol</a:t>
            </a:r>
            <a:endParaRPr lang="ar-EG" sz="20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391400" y="2057400"/>
            <a:ext cx="46038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3" name="TextBox 22"/>
          <p:cNvSpPr txBox="1"/>
          <p:nvPr/>
        </p:nvSpPr>
        <p:spPr>
          <a:xfrm>
            <a:off x="6096000" y="2362200"/>
            <a:ext cx="2438400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By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</a:rPr>
              <a:t>amphotrecin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 B</a:t>
            </a:r>
          </a:p>
          <a:p>
            <a:pPr algn="ctr" rtl="0"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</a:rPr>
              <a:t>(IV)  </a:t>
            </a:r>
            <a:endParaRPr lang="ar-EG" sz="20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5614" name="TextBox 23"/>
          <p:cNvSpPr txBox="1">
            <a:spLocks noChangeArrowheads="1"/>
          </p:cNvSpPr>
          <p:nvPr/>
        </p:nvSpPr>
        <p:spPr bwMode="auto">
          <a:xfrm>
            <a:off x="152400" y="2895600"/>
            <a:ext cx="48768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lnSpc>
                <a:spcPct val="200000"/>
              </a:lnSpc>
              <a:buFontTx/>
              <a:buChar char="-"/>
            </a:pP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solidFill>
                  <a:srgbClr val="C00000"/>
                </a:solidFill>
                <a:latin typeface="Arial" charset="0"/>
              </a:rPr>
              <a:t>In acute cases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, the drug is used for 6-12 ws. </a:t>
            </a:r>
          </a:p>
          <a:p>
            <a:pPr algn="just" rtl="0">
              <a:lnSpc>
                <a:spcPct val="200000"/>
              </a:lnSpc>
              <a:buFontTx/>
              <a:buChar char="-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C00000"/>
                </a:solidFill>
                <a:latin typeface="Arial" charset="0"/>
              </a:rPr>
              <a:t>In severe infection, chronic &amp; disseminated histoplasmosis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, the drug is used for 3 months to one year . </a:t>
            </a:r>
          </a:p>
          <a:p>
            <a:pPr algn="l" rtl="0"/>
            <a:endParaRPr lang="ar-EG" b="1">
              <a:latin typeface="Arial" charset="0"/>
            </a:endParaRPr>
          </a:p>
        </p:txBody>
      </p:sp>
      <p:sp>
        <p:nvSpPr>
          <p:cNvPr id="25615" name="TextBox 26"/>
          <p:cNvSpPr txBox="1">
            <a:spLocks noChangeArrowheads="1"/>
          </p:cNvSpPr>
          <p:nvPr/>
        </p:nvSpPr>
        <p:spPr bwMode="auto">
          <a:xfrm>
            <a:off x="5562600" y="2971800"/>
            <a:ext cx="3352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lnSpc>
                <a:spcPct val="200000"/>
              </a:lnSpc>
              <a:buFontTx/>
              <a:buChar char="-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It used </a:t>
            </a:r>
            <a:r>
              <a:rPr lang="en-US" sz="2000" b="1">
                <a:solidFill>
                  <a:srgbClr val="C00000"/>
                </a:solidFill>
                <a:latin typeface="Arial" charset="0"/>
              </a:rPr>
              <a:t>in disseminated infection.</a:t>
            </a:r>
          </a:p>
          <a:p>
            <a:pPr algn="just" rtl="0">
              <a:lnSpc>
                <a:spcPct val="200000"/>
              </a:lnSpc>
              <a:buFontTx/>
              <a:buChar char="-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 Bind to ergosterol or inhibits its synthesis in the cell membran.</a:t>
            </a:r>
          </a:p>
          <a:p>
            <a:pPr algn="just" rtl="0">
              <a:lnSpc>
                <a:spcPct val="200000"/>
              </a:lnSpc>
              <a:buFontTx/>
              <a:buChar char="-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 Nephrotoxic.</a:t>
            </a:r>
            <a:endParaRPr lang="ar-EG" sz="2000" b="1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5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5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614" grpId="0" build="p"/>
      <p:bldP spid="256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"/>
            <a:ext cx="6934200" cy="461963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Pulmonary mycosis due to opportunistic fungi</a:t>
            </a:r>
            <a:endParaRPr lang="ar-EG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838200"/>
            <a:ext cx="3048000" cy="461963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chemeClr val="tx1"/>
                </a:solidFill>
              </a:rPr>
              <a:t>1- </a:t>
            </a:r>
            <a:r>
              <a:rPr lang="en-US" sz="2400" b="1" dirty="0" err="1">
                <a:solidFill>
                  <a:schemeClr val="tx1"/>
                </a:solidFill>
              </a:rPr>
              <a:t>Aspergillosis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304800" y="1524000"/>
            <a:ext cx="6324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A fungus infection caused by </a:t>
            </a:r>
            <a:r>
              <a:rPr lang="en-US" sz="2000" b="1" i="1">
                <a:solidFill>
                  <a:srgbClr val="C00000"/>
                </a:solidFill>
                <a:latin typeface="Arial" charset="0"/>
              </a:rPr>
              <a:t>Aspergillus spp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 Wide spread as </a:t>
            </a:r>
            <a:r>
              <a:rPr lang="en-US" sz="2000" b="1">
                <a:solidFill>
                  <a:srgbClr val="C00000"/>
                </a:solidFill>
                <a:latin typeface="Arial" charset="0"/>
              </a:rPr>
              <a:t>saprophytic moulds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C00000"/>
                </a:solidFill>
                <a:latin typeface="Arial" charset="0"/>
              </a:rPr>
              <a:t>Filamentous fungus 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with septate hyphae and </a:t>
            </a:r>
            <a:r>
              <a:rPr lang="en-US" sz="2000" b="1" i="1">
                <a:solidFill>
                  <a:srgbClr val="C00000"/>
                </a:solidFill>
                <a:latin typeface="Arial" charset="0"/>
              </a:rPr>
              <a:t>Aspergillus</a:t>
            </a:r>
            <a:r>
              <a:rPr lang="en-US" sz="2000" b="1">
                <a:solidFill>
                  <a:srgbClr val="C00000"/>
                </a:solidFill>
                <a:latin typeface="Arial" charset="0"/>
              </a:rPr>
              <a:t> head (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conidia or spores).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C00000"/>
                </a:solidFill>
                <a:latin typeface="Arial" charset="0"/>
              </a:rPr>
              <a:t>Airborne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 found in soil, water, contaminate starchy food, on decaying organic vegetation, on pillow or bedding, and air conditions.</a:t>
            </a:r>
          </a:p>
          <a:p>
            <a:pPr algn="l" rtl="0"/>
            <a:endParaRPr lang="ar-EG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371600"/>
            <a:ext cx="2667000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379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8077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>
                <a:solidFill>
                  <a:srgbClr val="C00000"/>
                </a:solidFill>
                <a:latin typeface="Arial" charset="0"/>
              </a:rPr>
              <a:t>Causes: 3 important medical species</a:t>
            </a:r>
          </a:p>
          <a:p>
            <a:pPr algn="l" rtl="0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1- </a:t>
            </a:r>
            <a:r>
              <a:rPr lang="en-US" sz="2000" b="1" i="1">
                <a:solidFill>
                  <a:srgbClr val="002060"/>
                </a:solidFill>
                <a:latin typeface="Arial" charset="0"/>
              </a:rPr>
              <a:t>A. fumigatus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          causing pulmonary aspergillosis.</a:t>
            </a:r>
          </a:p>
          <a:p>
            <a:pPr algn="l" rtl="0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2- </a:t>
            </a:r>
            <a:r>
              <a:rPr lang="en-US" sz="2000" b="1" i="1">
                <a:solidFill>
                  <a:srgbClr val="002060"/>
                </a:solidFill>
                <a:latin typeface="Arial" charset="0"/>
              </a:rPr>
              <a:t>A. flavus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            causes sinus and cutaneous infections..</a:t>
            </a:r>
          </a:p>
          <a:p>
            <a:pPr algn="l" rtl="0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3- </a:t>
            </a:r>
            <a:r>
              <a:rPr lang="en-US" sz="2000" b="1" i="1">
                <a:solidFill>
                  <a:srgbClr val="002060"/>
                </a:solidFill>
                <a:latin typeface="Arial" charset="0"/>
              </a:rPr>
              <a:t>A. niger</a:t>
            </a:r>
            <a:r>
              <a:rPr lang="en-US" sz="2000" b="1">
                <a:solidFill>
                  <a:srgbClr val="002060"/>
                </a:solidFill>
                <a:latin typeface="Arial" charset="0"/>
              </a:rPr>
              <a:t>            causing invasive infections and otitis.   </a:t>
            </a:r>
            <a:endParaRPr lang="ar-EG" sz="2000" b="1">
              <a:solidFill>
                <a:srgbClr val="002060"/>
              </a:solidFill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0" y="1066800"/>
            <a:ext cx="5334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5000" y="14478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52600" y="1981200"/>
            <a:ext cx="5334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62200" y="2209800"/>
            <a:ext cx="4343400" cy="523875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Pulmonary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aspergillosis</a:t>
            </a:r>
            <a:endParaRPr lang="ar-EG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6871" name="TextBox 20"/>
          <p:cNvSpPr txBox="1">
            <a:spLocks noChangeArrowheads="1"/>
          </p:cNvSpPr>
          <p:nvPr/>
        </p:nvSpPr>
        <p:spPr bwMode="auto">
          <a:xfrm>
            <a:off x="304800" y="2971800"/>
            <a:ext cx="86106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b="1">
                <a:solidFill>
                  <a:srgbClr val="002060"/>
                </a:solidFill>
                <a:latin typeface="Arial" charset="0"/>
              </a:rPr>
              <a:t>It is a disease affecting the lung caused by </a:t>
            </a:r>
            <a:r>
              <a:rPr lang="en-US" b="1" i="1">
                <a:solidFill>
                  <a:srgbClr val="FF0000"/>
                </a:solidFill>
                <a:latin typeface="Arial" charset="0"/>
              </a:rPr>
              <a:t>A. fumigatus </a:t>
            </a:r>
            <a:r>
              <a:rPr lang="en-US" b="1">
                <a:solidFill>
                  <a:srgbClr val="002060"/>
                </a:solidFill>
                <a:latin typeface="Arial" charset="0"/>
              </a:rPr>
              <a:t>fungus.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  <a:latin typeface="Arial" charset="0"/>
              </a:rPr>
              <a:t>Portal of entry</a:t>
            </a:r>
            <a:r>
              <a:rPr lang="en-US" b="1">
                <a:solidFill>
                  <a:srgbClr val="002060"/>
                </a:solidFill>
                <a:latin typeface="Arial" charset="0"/>
              </a:rPr>
              <a:t>: nasal passage &amp; respiratory tract (inhalation of spores). 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b="1">
                <a:solidFill>
                  <a:srgbClr val="002060"/>
                </a:solidFill>
                <a:latin typeface="Arial" charset="0"/>
              </a:rPr>
              <a:t>The disease my 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occurs in 3 forms</a:t>
            </a:r>
            <a:r>
              <a:rPr lang="en-US" b="1">
                <a:solidFill>
                  <a:srgbClr val="002060"/>
                </a:solidFill>
                <a:latin typeface="Arial" charset="0"/>
              </a:rPr>
              <a:t>:</a:t>
            </a:r>
          </a:p>
          <a:p>
            <a:pPr algn="l" rtl="0">
              <a:lnSpc>
                <a:spcPct val="200000"/>
              </a:lnSpc>
            </a:pPr>
            <a:r>
              <a:rPr lang="en-US" b="1">
                <a:solidFill>
                  <a:srgbClr val="002060"/>
                </a:solidFill>
                <a:latin typeface="Arial" charset="0"/>
              </a:rPr>
              <a:t>                            1- Allergic pulmonary aspergillosis.</a:t>
            </a:r>
          </a:p>
          <a:p>
            <a:pPr algn="l" rtl="0">
              <a:lnSpc>
                <a:spcPct val="200000"/>
              </a:lnSpc>
            </a:pPr>
            <a:r>
              <a:rPr lang="en-US" b="1">
                <a:solidFill>
                  <a:srgbClr val="002060"/>
                </a:solidFill>
                <a:latin typeface="Arial" charset="0"/>
              </a:rPr>
              <a:t>                            2- Aspergilloma or fungal ball.</a:t>
            </a:r>
          </a:p>
          <a:p>
            <a:pPr algn="l" rtl="0">
              <a:lnSpc>
                <a:spcPct val="200000"/>
              </a:lnSpc>
            </a:pPr>
            <a:r>
              <a:rPr lang="en-US" b="1">
                <a:solidFill>
                  <a:srgbClr val="002060"/>
                </a:solidFill>
                <a:latin typeface="Arial" charset="0"/>
              </a:rPr>
              <a:t>                            3- Invasive aspergillosis.</a:t>
            </a:r>
            <a:endParaRPr lang="ar-EG" b="1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6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6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68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1524000"/>
          </a:xfrm>
        </p:spPr>
        <p:txBody>
          <a:bodyPr/>
          <a:lstStyle/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>
                <a:solidFill>
                  <a:srgbClr val="002060"/>
                </a:solidFill>
                <a:latin typeface="Arial" charset="0"/>
                <a:cs typeface="Arial" charset="0"/>
              </a:rPr>
              <a:t>Occurs due to hypersensitivity reaction to </a:t>
            </a:r>
            <a:r>
              <a:rPr lang="en-US" sz="2000" b="1" i="1">
                <a:solidFill>
                  <a:srgbClr val="002060"/>
                </a:solidFill>
                <a:latin typeface="Arial" charset="0"/>
                <a:cs typeface="Arial" charset="0"/>
              </a:rPr>
              <a:t>A. fumigatus </a:t>
            </a:r>
            <a:r>
              <a:rPr lang="en-US" sz="2000" b="1">
                <a:solidFill>
                  <a:srgbClr val="002060"/>
                </a:solidFill>
                <a:latin typeface="Arial" charset="0"/>
                <a:cs typeface="Arial" charset="0"/>
              </a:rPr>
              <a:t>infection of the major air ways.</a:t>
            </a:r>
          </a:p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>
                <a:solidFill>
                  <a:srgbClr val="002060"/>
                </a:solidFill>
                <a:latin typeface="Arial" charset="0"/>
                <a:cs typeface="Arial" charset="0"/>
              </a:rPr>
              <a:t>C/P: recurrent attack of wheeze, cough &amp; expectoration. </a:t>
            </a:r>
            <a:endParaRPr lang="ar-EG" sz="2000" b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28600"/>
            <a:ext cx="5334000" cy="461963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1- Allergic pulmonary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</a:rPr>
              <a:t>aspergillosis</a:t>
            </a:r>
            <a:endParaRPr lang="ar-EG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514600"/>
            <a:ext cx="4800600" cy="461963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2- Aspergilloma or fungal ball</a:t>
            </a:r>
            <a:endParaRPr lang="ar-EG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76200" y="3048000"/>
            <a:ext cx="392429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Fungal colonization  of </a:t>
            </a:r>
            <a:r>
              <a:rPr lang="en-US" sz="2000" b="1" i="1" dirty="0">
                <a:solidFill>
                  <a:srgbClr val="002060"/>
                </a:solidFill>
                <a:latin typeface="Arial" charset="0"/>
              </a:rPr>
              <a:t>A. fumigatus 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in a pre-existing lung cavity (TB) or dilated bronchus without tissue invasion.</a:t>
            </a:r>
          </a:p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charset="0"/>
              </a:rPr>
              <a:t>C/P: usually asymptomatic may be haemoptysis occurs.</a:t>
            </a:r>
            <a:endParaRPr lang="ar-EG" sz="20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9195" y="3214686"/>
            <a:ext cx="2983399" cy="303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tse3.mm.bing.net/th?id=OIP.-3ywrqzWi2DtO6msuDBt5AHaK5&amp;pid=Api&amp;P=0&amp;w=300&amp;h=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143248"/>
            <a:ext cx="1928826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  <p:bldP spid="4" grpId="0" animBg="1"/>
      <p:bldP spid="5" grpId="0" animBg="1"/>
      <p:bldP spid="3584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3733800" cy="461963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3- Invasive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</a:rPr>
              <a:t>aspergillosis</a:t>
            </a:r>
            <a:endParaRPr lang="ar-EG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76200" y="685800"/>
            <a:ext cx="60960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Affect mainly imunocompromised patients.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Causing acute pneumonia &amp; haemoptysis with or without dissemination. </a:t>
            </a:r>
            <a:endParaRPr lang="ar-EG" sz="2000" b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286000"/>
            <a:ext cx="3352800" cy="461963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Laboratory diagnosis</a:t>
            </a:r>
            <a:endParaRPr lang="ar-EG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9325" y="0"/>
            <a:ext cx="31146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038600"/>
            <a:ext cx="26384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42844" y="2857496"/>
            <a:ext cx="5857916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Arial" charset="0"/>
              </a:rPr>
              <a:t>Culture: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 On sabouraud’s agar.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1600" b="1" i="1" dirty="0">
                <a:solidFill>
                  <a:srgbClr val="002060"/>
                </a:solidFill>
                <a:latin typeface="Arial" charset="0"/>
              </a:rPr>
              <a:t>Aspergillus</a:t>
            </a: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 spp. can be identify by the pigmentation of their growth in the culture as follows: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1600" b="1" i="1" dirty="0">
                <a:solidFill>
                  <a:srgbClr val="002060"/>
                </a:solidFill>
                <a:latin typeface="Arial" charset="0"/>
              </a:rPr>
              <a:t>A. fumigatus: </a:t>
            </a: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gives white filaments with green spores.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i="1" dirty="0">
                <a:solidFill>
                  <a:srgbClr val="002060"/>
                </a:solidFill>
                <a:latin typeface="Arial" charset="0"/>
              </a:rPr>
              <a:t>A. flavus</a:t>
            </a: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 : gives white filaments with yellowish green spores. </a:t>
            </a:r>
            <a:endParaRPr lang="ar-EG" sz="1600" b="1" dirty="0">
              <a:solidFill>
                <a:srgbClr val="C00000"/>
              </a:solidFill>
              <a:latin typeface="Arial" charset="0"/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1600" b="1" i="1" dirty="0">
                <a:solidFill>
                  <a:srgbClr val="002060"/>
                </a:solidFill>
                <a:latin typeface="Arial" charset="0"/>
              </a:rPr>
              <a:t>A. niger : </a:t>
            </a: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gives white filaments with black spores.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05200" y="4243410"/>
            <a:ext cx="2286000" cy="461963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Treatment</a:t>
            </a:r>
            <a:endParaRPr lang="ar-EG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9943" name="TextBox 14"/>
          <p:cNvSpPr txBox="1">
            <a:spLocks noChangeArrowheads="1"/>
          </p:cNvSpPr>
          <p:nvPr/>
        </p:nvSpPr>
        <p:spPr bwMode="auto">
          <a:xfrm>
            <a:off x="533400" y="4776810"/>
            <a:ext cx="838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1- Antifungal drugs in invasive pulmonary aspergillosis and dissiminated disease:</a:t>
            </a:r>
          </a:p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 Amphotricine B (IV) &amp; oral itraconazole.</a:t>
            </a:r>
          </a:p>
          <a:p>
            <a:pPr algn="just" rtl="0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Arial" charset="0"/>
              </a:rPr>
              <a:t>2- Surgical removal of fungal ball in lung. </a:t>
            </a:r>
            <a:endParaRPr lang="ar-EG" sz="2000" b="1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074" name="Picture 2" descr="https://els-jbs-prod-cdn.jbs.elsevierhealth.com/cms/attachment/3388ee8a-6aa3-4fdc-b7d4-ca94f4cef221/gr1_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891" y="0"/>
            <a:ext cx="6144109" cy="392906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1996" y="1142984"/>
            <a:ext cx="2903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 Invasive aspergillosis</a:t>
            </a:r>
            <a:endParaRPr lang="ar-EG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994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8458200" cy="4525963"/>
          </a:xfrm>
        </p:spPr>
        <p:txBody>
          <a:bodyPr/>
          <a:lstStyle/>
          <a:p>
            <a:pPr algn="just" rtl="0">
              <a:buFont typeface="Arial" charset="0"/>
              <a:buChar char="•"/>
            </a:pPr>
            <a:r>
              <a:rPr lang="en-US" dirty="0">
                <a:cs typeface="Arial" charset="0"/>
              </a:rPr>
              <a:t>A </a:t>
            </a:r>
            <a:r>
              <a:rPr lang="en-US" b="1" dirty="0">
                <a:cs typeface="Arial" charset="0"/>
              </a:rPr>
              <a:t>mold</a:t>
            </a:r>
            <a:r>
              <a:rPr lang="en-US" dirty="0">
                <a:cs typeface="Arial" charset="0"/>
              </a:rPr>
              <a:t>   is a fungus that grows in the form of multicellular filaments called </a:t>
            </a:r>
            <a:r>
              <a:rPr lang="en-US" i="1" dirty="0">
                <a:cs typeface="Arial" charset="0"/>
              </a:rPr>
              <a:t>hyphae</a:t>
            </a:r>
            <a:r>
              <a:rPr lang="en-US" dirty="0">
                <a:cs typeface="Arial" charset="0"/>
              </a:rPr>
              <a:t>.</a:t>
            </a:r>
          </a:p>
          <a:p>
            <a:pPr algn="just" rtl="0">
              <a:buFont typeface="Arial" charset="0"/>
              <a:buChar char="•"/>
            </a:pPr>
            <a:r>
              <a:rPr lang="en-US" dirty="0">
                <a:cs typeface="Arial" charset="0"/>
              </a:rPr>
              <a:t>Yeasts are fungi that can adopt a single-celled growth habit.</a:t>
            </a:r>
          </a:p>
          <a:p>
            <a:pPr algn="just"/>
            <a:endParaRPr lang="en-US" dirty="0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07886"/>
          </a:xfr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4000" dirty="0">
                <a:solidFill>
                  <a:srgbClr val="FF0000"/>
                </a:solidFill>
                <a:latin typeface="Arial" pitchFamily="34" charset="0"/>
              </a:rPr>
              <a:t>Fungi, Yeasts, Molds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500702"/>
            <a:ext cx="1257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357562"/>
            <a:ext cx="48577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214818"/>
            <a:ext cx="600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724543"/>
            <a:ext cx="638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Structure of Fungi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3</a:t>
            </a:fld>
            <a:endParaRPr lang="ar-JO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0961" y="1142984"/>
            <a:ext cx="1627333" cy="80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8719" y="1785926"/>
            <a:ext cx="7256619" cy="45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143116"/>
            <a:ext cx="1563766" cy="80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2143116"/>
            <a:ext cx="1614620" cy="85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2143115"/>
            <a:ext cx="1589193" cy="81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3134167"/>
            <a:ext cx="1322208" cy="108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13317" y="3134167"/>
            <a:ext cx="1373063" cy="108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3018534"/>
            <a:ext cx="1500198" cy="233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06" y="4226815"/>
            <a:ext cx="1928826" cy="248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4357694"/>
            <a:ext cx="1951651" cy="25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4</a:t>
            </a:fld>
            <a:endParaRPr lang="ar-JO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658" y="1500174"/>
            <a:ext cx="134303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500174"/>
            <a:ext cx="1143008" cy="108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44564" y="2996983"/>
            <a:ext cx="1310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C. albicans</a:t>
            </a:r>
          </a:p>
          <a:p>
            <a:r>
              <a:rPr lang="en-US" sz="2000" b="1" dirty="0"/>
              <a:t>Parent cell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1903" y="3143248"/>
            <a:ext cx="1685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Budding yeast</a:t>
            </a: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3185" y="1571612"/>
            <a:ext cx="1630517" cy="128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715140" y="2071678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Pseudohypha</a:t>
            </a:r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2857496"/>
            <a:ext cx="21336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2928934"/>
            <a:ext cx="159722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>
            <a:off x="1571604" y="2285992"/>
            <a:ext cx="571504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86116" y="2285992"/>
            <a:ext cx="1785950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98805" y="3498850"/>
            <a:ext cx="701823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679025" y="2893215"/>
            <a:ext cx="1214446" cy="158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 of Fungi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4572008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/>
              <a:t>When Candida is grown in human or sheep serum at 37°C for 3 hours, they forms a germ tubes (filamentous outgrowth), which can be detected with a wet films as filamentous outgrowth extending from yeast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9B7-29ED-4612-A1D5-7F47050F1066}" type="slidenum">
              <a:rPr lang="ar-JO" smtClean="0"/>
              <a:pPr/>
              <a:t>5</a:t>
            </a:fld>
            <a:endParaRPr lang="ar-JO"/>
          </a:p>
        </p:txBody>
      </p:sp>
      <p:pic>
        <p:nvPicPr>
          <p:cNvPr id="56333" name="Picture 13" descr="https://tse2.mm.bing.net/th?id=OIP.gfODb5zAddoaqUEKmE_AnQHaGj&amp;pid=Api&amp;P=0&amp;w=197&amp;h=1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6"/>
            <a:ext cx="4214842" cy="3680689"/>
          </a:xfrm>
          <a:prstGeom prst="rect">
            <a:avLst/>
          </a:prstGeom>
          <a:noFill/>
        </p:spPr>
      </p:pic>
      <p:pic>
        <p:nvPicPr>
          <p:cNvPr id="56335" name="Picture 15" descr="https://tse3.mm.bing.net/th?id=OIP.snAvGVvEavFaiHBvHqjYkQHaE9&amp;pid=Api&amp;P=0&amp;w=261&amp;h=1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3" y="928670"/>
            <a:ext cx="4469921" cy="3143272"/>
          </a:xfrm>
          <a:prstGeom prst="rect">
            <a:avLst/>
          </a:prstGeom>
          <a:noFill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57200" y="-71462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 of Fungi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2844" y="4786322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Font typeface="Arial" pitchFamily="34" charset="0"/>
              <a:buChar char="•"/>
            </a:pPr>
            <a:r>
              <a:rPr lang="en-US" sz="2400" b="1" dirty="0"/>
              <a:t> Hyphae (Hypha, singular):  is a long, branching filamentous structure of a </a:t>
            </a:r>
            <a:r>
              <a:rPr lang="en-US" sz="2400" b="1" u="sng" dirty="0"/>
              <a:t>fungus </a:t>
            </a:r>
            <a:r>
              <a:rPr lang="en-US" sz="2400" b="1" dirty="0"/>
              <a:t>with fruiting body on the top that give conidia .</a:t>
            </a:r>
          </a:p>
          <a:p>
            <a:pPr algn="just" rtl="0">
              <a:buFont typeface="Arial" pitchFamily="34" charset="0"/>
              <a:buChar char="•"/>
            </a:pPr>
            <a:r>
              <a:rPr lang="en-US" sz="2400" b="1" dirty="0"/>
              <a:t> Hyphae may be septate, having internal septa, or nonseptate.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95400" y="381000"/>
            <a:ext cx="6400800" cy="708025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4000" b="1" dirty="0">
                <a:solidFill>
                  <a:srgbClr val="FF0000"/>
                </a:solidFill>
                <a:latin typeface="Arial" pitchFamily="34" charset="0"/>
              </a:rPr>
              <a:t>Pulmonary Mycosis</a:t>
            </a:r>
            <a:endParaRPr lang="ar-EG" sz="4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267200" y="1219200"/>
            <a:ext cx="76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5" name="Down Arrow 14"/>
          <p:cNvSpPr/>
          <p:nvPr/>
        </p:nvSpPr>
        <p:spPr>
          <a:xfrm>
            <a:off x="7010400" y="1600200"/>
            <a:ext cx="122238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6" name="Down Arrow 15"/>
          <p:cNvSpPr/>
          <p:nvPr/>
        </p:nvSpPr>
        <p:spPr>
          <a:xfrm>
            <a:off x="1524000" y="1600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cxnSp>
        <p:nvCxnSpPr>
          <p:cNvPr id="18" name="Straight Connector 17"/>
          <p:cNvCxnSpPr>
            <a:stCxn id="12" idx="2"/>
            <a:endCxn id="15" idx="0"/>
          </p:cNvCxnSpPr>
          <p:nvPr/>
        </p:nvCxnSpPr>
        <p:spPr>
          <a:xfrm rot="16200000" flipH="1">
            <a:off x="5687219" y="216694"/>
            <a:ext cx="3175" cy="276701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2" idx="2"/>
          </p:cNvCxnSpPr>
          <p:nvPr/>
        </p:nvCxnSpPr>
        <p:spPr>
          <a:xfrm>
            <a:off x="1524000" y="1600200"/>
            <a:ext cx="2781300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2400" y="2057400"/>
            <a:ext cx="4114800" cy="4000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</a:rPr>
              <a:t>Due to primary pathogenic fungi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10200" y="2057400"/>
            <a:ext cx="3505200" cy="4000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</a:rPr>
              <a:t>Due to opportunistic fungi</a:t>
            </a:r>
            <a:endParaRPr lang="ar-EG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7010400" y="2743200"/>
            <a:ext cx="198438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2299" name="TextBox 33"/>
          <p:cNvSpPr txBox="1">
            <a:spLocks noChangeArrowheads="1"/>
          </p:cNvSpPr>
          <p:nvPr/>
        </p:nvSpPr>
        <p:spPr bwMode="auto">
          <a:xfrm>
            <a:off x="228600" y="2868612"/>
            <a:ext cx="43434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chemeClr val="accent2"/>
                </a:solidFill>
                <a:latin typeface="Arial" charset="0"/>
              </a:rPr>
              <a:t>1- </a:t>
            </a:r>
            <a:r>
              <a:rPr lang="en-US" sz="2400" b="1" i="1" dirty="0">
                <a:solidFill>
                  <a:schemeClr val="accent2"/>
                </a:solidFill>
                <a:latin typeface="Arial" charset="0"/>
              </a:rPr>
              <a:t>Histoplasma capsulatum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chemeClr val="accent2"/>
                </a:solidFill>
                <a:latin typeface="Arial" charset="0"/>
              </a:rPr>
              <a:t>2- </a:t>
            </a:r>
            <a:r>
              <a:rPr lang="en-US" sz="2400" b="1" i="1" dirty="0">
                <a:solidFill>
                  <a:schemeClr val="accent2"/>
                </a:solidFill>
                <a:latin typeface="Arial" charset="0"/>
              </a:rPr>
              <a:t>Coccidioides immitis</a:t>
            </a:r>
            <a:endParaRPr lang="ar-EG" sz="2400" b="1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300" name="TextBox 34"/>
          <p:cNvSpPr txBox="1">
            <a:spLocks noChangeArrowheads="1"/>
          </p:cNvSpPr>
          <p:nvPr/>
        </p:nvSpPr>
        <p:spPr bwMode="auto">
          <a:xfrm>
            <a:off x="4648200" y="3124200"/>
            <a:ext cx="42672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    </a:t>
            </a:r>
            <a:r>
              <a:rPr lang="en-US" sz="2400" b="1" dirty="0">
                <a:solidFill>
                  <a:schemeClr val="accent2"/>
                </a:solidFill>
                <a:latin typeface="Arial" charset="0"/>
              </a:rPr>
              <a:t>1- </a:t>
            </a:r>
            <a:r>
              <a:rPr lang="en-US" sz="2400" b="1" i="1" dirty="0">
                <a:solidFill>
                  <a:schemeClr val="accent2"/>
                </a:solidFill>
                <a:latin typeface="Arial" charset="0"/>
              </a:rPr>
              <a:t>Aspergillus  fumigatus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chemeClr val="accent2"/>
                </a:solidFill>
                <a:latin typeface="Arial" charset="0"/>
              </a:rPr>
              <a:t>     2- </a:t>
            </a:r>
            <a:r>
              <a:rPr lang="en-US" sz="2400" b="1" i="1" dirty="0">
                <a:solidFill>
                  <a:schemeClr val="accent2"/>
                </a:solidFill>
                <a:latin typeface="Arial" charset="0"/>
              </a:rPr>
              <a:t>Pneumocystic </a:t>
            </a:r>
            <a:r>
              <a:rPr lang="en-US" sz="2400" b="1" i="1" dirty="0">
                <a:solidFill>
                  <a:srgbClr val="C00000"/>
                </a:solidFill>
                <a:latin typeface="Arial" charset="0"/>
              </a:rPr>
              <a:t>jirovicii</a:t>
            </a:r>
            <a:endParaRPr lang="ar-EG" sz="2400" b="1" i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600200" y="44196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7" name="Down Arrow 16"/>
          <p:cNvSpPr/>
          <p:nvPr/>
        </p:nvSpPr>
        <p:spPr>
          <a:xfrm>
            <a:off x="1447800" y="2667000"/>
            <a:ext cx="198438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3" name="TextBox 22"/>
          <p:cNvSpPr txBox="1"/>
          <p:nvPr/>
        </p:nvSpPr>
        <p:spPr>
          <a:xfrm>
            <a:off x="228600" y="4876800"/>
            <a:ext cx="3810000" cy="954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Systemic Pulmonary Mycosis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29" grpId="0" animBg="1"/>
      <p:bldP spid="30" grpId="0" animBg="1"/>
      <p:bldP spid="32" grpId="0" animBg="1"/>
      <p:bldP spid="12299" grpId="0" build="p"/>
      <p:bldP spid="12300" grpId="0"/>
      <p:bldP spid="14" grpId="0" animBg="1"/>
      <p:bldP spid="17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0" y="304800"/>
            <a:ext cx="8915400" cy="6019800"/>
          </a:xfrm>
        </p:spPr>
        <p:txBody>
          <a:bodyPr/>
          <a:lstStyle/>
          <a:p>
            <a:pPr algn="just" rtl="0" eaLnBrk="1" hangingPunct="1">
              <a:buFont typeface="Wingdings 3" pitchFamily="18" charset="2"/>
              <a:buNone/>
              <a:defRPr/>
            </a:pPr>
            <a:r>
              <a:rPr lang="en-US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Characters of systemic pulmonary mycoses:</a:t>
            </a:r>
          </a:p>
          <a:p>
            <a:pPr marL="566737" indent="-457200" algn="just" rtl="0" eaLnBrk="1" hangingPunct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Infection acquired by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Inhalation of fungal spores 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(conidia).</a:t>
            </a:r>
          </a:p>
          <a:p>
            <a:pPr marL="566737" indent="-457200" algn="just" rtl="0" eaLnBrk="1" hangingPunct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Most fungal lung infections are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asymptomatic 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and self – limiting. However, in some persons mainly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immunocompromised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, infection disseminates to other organs.</a:t>
            </a:r>
          </a:p>
          <a:p>
            <a:pPr marL="566737" indent="-457200" algn="just" rtl="0" eaLnBrk="1" hangingPunct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Infected persons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rarely transmit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 the disease to others. </a:t>
            </a:r>
            <a:endParaRPr lang="ar-EG" sz="24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153400" cy="46166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</a:rPr>
              <a:t>Predisposing factors and causes of fungal infection:</a:t>
            </a:r>
            <a:endParaRPr lang="ar-EG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28600" y="1066800"/>
            <a:ext cx="8610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300000"/>
              </a:lnSpc>
            </a:pPr>
            <a:r>
              <a:rPr lang="en-US" sz="2400" b="1">
                <a:solidFill>
                  <a:srgbClr val="C00000"/>
                </a:solidFill>
                <a:latin typeface="Arial" charset="0"/>
              </a:rPr>
              <a:t>1-</a:t>
            </a:r>
            <a:r>
              <a:rPr lang="en-US" sz="2400" b="1">
                <a:solidFill>
                  <a:srgbClr val="0070C0"/>
                </a:solidFill>
                <a:latin typeface="Arial" charset="0"/>
              </a:rPr>
              <a:t> Taking </a:t>
            </a:r>
            <a:r>
              <a:rPr lang="en-US" sz="2400" b="1">
                <a:solidFill>
                  <a:srgbClr val="C00000"/>
                </a:solidFill>
                <a:latin typeface="Arial" charset="0"/>
              </a:rPr>
              <a:t>strong antibiotics </a:t>
            </a:r>
            <a:r>
              <a:rPr lang="en-US" sz="2400" b="1">
                <a:solidFill>
                  <a:srgbClr val="0070C0"/>
                </a:solidFill>
                <a:latin typeface="Arial" charset="0"/>
              </a:rPr>
              <a:t>for a long period of time.</a:t>
            </a:r>
          </a:p>
          <a:p>
            <a:pPr algn="l" rtl="0">
              <a:lnSpc>
                <a:spcPct val="300000"/>
              </a:lnSpc>
            </a:pPr>
            <a:r>
              <a:rPr lang="en-US" sz="2400" b="1">
                <a:solidFill>
                  <a:srgbClr val="C00000"/>
                </a:solidFill>
                <a:latin typeface="Arial" charset="0"/>
              </a:rPr>
              <a:t>2- </a:t>
            </a:r>
            <a:r>
              <a:rPr lang="en-US" sz="2400" b="1">
                <a:solidFill>
                  <a:srgbClr val="0070C0"/>
                </a:solidFill>
                <a:latin typeface="Arial" charset="0"/>
              </a:rPr>
              <a:t>Suppression  of the immune system by </a:t>
            </a:r>
            <a:r>
              <a:rPr lang="en-US" sz="2400" b="1">
                <a:solidFill>
                  <a:srgbClr val="C00000"/>
                </a:solidFill>
                <a:latin typeface="Arial" charset="0"/>
              </a:rPr>
              <a:t>diseases</a:t>
            </a:r>
            <a:r>
              <a:rPr lang="en-US" sz="2400" b="1">
                <a:solidFill>
                  <a:srgbClr val="0070C0"/>
                </a:solidFill>
                <a:latin typeface="Arial" charset="0"/>
              </a:rPr>
              <a:t> (ex. AIDS, diabetes), or </a:t>
            </a:r>
            <a:r>
              <a:rPr lang="en-US" sz="2400" b="1">
                <a:solidFill>
                  <a:srgbClr val="C00000"/>
                </a:solidFill>
                <a:latin typeface="Arial" charset="0"/>
              </a:rPr>
              <a:t>drugs</a:t>
            </a:r>
            <a:r>
              <a:rPr lang="en-US" sz="2400" b="1">
                <a:solidFill>
                  <a:srgbClr val="0070C0"/>
                </a:solidFill>
                <a:latin typeface="Arial" charset="0"/>
              </a:rPr>
              <a:t> as steroids and chemotherapy.</a:t>
            </a:r>
          </a:p>
          <a:p>
            <a:pPr algn="l" rtl="0">
              <a:lnSpc>
                <a:spcPct val="300000"/>
              </a:lnSpc>
            </a:pPr>
            <a:r>
              <a:rPr lang="en-US" sz="2400" b="1">
                <a:solidFill>
                  <a:srgbClr val="C00000"/>
                </a:solidFill>
                <a:latin typeface="Arial" charset="0"/>
              </a:rPr>
              <a:t>3-</a:t>
            </a:r>
            <a:r>
              <a:rPr lang="en-US" sz="2400" b="1">
                <a:solidFill>
                  <a:srgbClr val="0070C0"/>
                </a:solidFill>
                <a:latin typeface="Arial" charset="0"/>
              </a:rPr>
              <a:t> Very young and very old people are </a:t>
            </a:r>
            <a:r>
              <a:rPr lang="en-US" sz="2400" b="1">
                <a:solidFill>
                  <a:srgbClr val="C00000"/>
                </a:solidFill>
                <a:latin typeface="Arial" charset="0"/>
              </a:rPr>
              <a:t>groups at risk</a:t>
            </a:r>
            <a:r>
              <a:rPr lang="en-US" sz="2400" b="1">
                <a:solidFill>
                  <a:srgbClr val="0070C0"/>
                </a:solidFill>
                <a:latin typeface="Arial" charset="0"/>
              </a:rPr>
              <a:t>.  </a:t>
            </a:r>
            <a:endParaRPr lang="ar-EG" sz="2400" b="1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406900"/>
          </a:xfrm>
        </p:spPr>
        <p:txBody>
          <a:bodyPr>
            <a:noAutofit/>
          </a:bodyPr>
          <a:lstStyle/>
          <a:p>
            <a:pPr algn="just" rtl="0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A disease usually affecting the lungs caused by </a:t>
            </a:r>
            <a:r>
              <a:rPr lang="en-US" sz="18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Histoplasma capsulatum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fungus.</a:t>
            </a:r>
          </a:p>
          <a:p>
            <a:pPr algn="just" rtl="0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 Causing 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acute pneumonia </a:t>
            </a:r>
            <a:r>
              <a:rPr lang="en-US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or 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chronic cavitary lesions</a:t>
            </a:r>
            <a:r>
              <a:rPr lang="en-US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 in the lungs as T.B.</a:t>
            </a:r>
          </a:p>
          <a:p>
            <a:pPr algn="just" rtl="0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 This fungus is 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dimorphic </a:t>
            </a:r>
            <a:r>
              <a:rPr lang="en-US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lives and grows best in soil mixed with bird or bat excreta as filamentous form &amp; yeast form in tissues .</a:t>
            </a:r>
          </a:p>
          <a:p>
            <a:pPr algn="just" rtl="0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Endemic </a:t>
            </a:r>
            <a:r>
              <a:rPr lang="en-US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in the United States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/>
              <a:t>Unlike its name; Histoplasma capsulatum is not encapsulated. The designation H. capsulatum is actually a misnomer. Virulence factor: Ability to survive within the macrophage probably by modulating the pH within the phagolysosome is the key virulence factor of Histoplasma capsulatum.</a:t>
            </a:r>
            <a:endParaRPr lang="ar-EG" sz="14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04800"/>
            <a:ext cx="7924800" cy="461963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latin typeface="Arial" pitchFamily="34" charset="0"/>
              </a:rPr>
              <a:t>Pulmonary mycosis due to Primary pathogenic fungi  </a:t>
            </a:r>
            <a:endParaRPr lang="ar-EG" sz="2400" b="1" dirty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819400" y="990600"/>
            <a:ext cx="3429000" cy="523875"/>
          </a:xfrm>
          <a:prstGeom prst="rect">
            <a:avLst/>
          </a:prstGeom>
          <a:noFill/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1- Histoplasmosis </a:t>
            </a:r>
            <a:endParaRPr lang="ar-EG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D75CD05149204EA8D6A289868C053B" ma:contentTypeVersion="10" ma:contentTypeDescription="Create a new document." ma:contentTypeScope="" ma:versionID="d542c377b22c45b010c906b029999f29">
  <xsd:schema xmlns:xsd="http://www.w3.org/2001/XMLSchema" xmlns:xs="http://www.w3.org/2001/XMLSchema" xmlns:p="http://schemas.microsoft.com/office/2006/metadata/properties" xmlns:ns2="cc361b34-c351-46d5-aafa-b4fab23ebf94" xmlns:ns3="9856e37d-40ad-4ecd-8dba-820d65ef22d0" targetNamespace="http://schemas.microsoft.com/office/2006/metadata/properties" ma:root="true" ma:fieldsID="48122b948fc4e0072ebc6d03df1e45b6" ns2:_="" ns3:_="">
    <xsd:import namespace="cc361b34-c351-46d5-aafa-b4fab23ebf94"/>
    <xsd:import namespace="9856e37d-40ad-4ecd-8dba-820d65ef2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61b34-c351-46d5-aafa-b4fab23eb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6e37d-40ad-4ecd-8dba-820d65ef2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CDB3CA-CF11-4892-8DE7-0E2F99A8958B}"/>
</file>

<file path=customXml/itemProps2.xml><?xml version="1.0" encoding="utf-8"?>
<ds:datastoreItem xmlns:ds="http://schemas.openxmlformats.org/officeDocument/2006/customXml" ds:itemID="{B5F5AFCC-EECD-42F5-BB93-0E0F5C9A3B51}"/>
</file>

<file path=customXml/itemProps3.xml><?xml version="1.0" encoding="utf-8"?>
<ds:datastoreItem xmlns:ds="http://schemas.openxmlformats.org/officeDocument/2006/customXml" ds:itemID="{82CE60A2-838B-42B4-9B53-EB9985FAEE0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2019</TotalTime>
  <Words>1106</Words>
  <Application>Microsoft Office PowerPoint</Application>
  <PresentationFormat>On-screen Show (4:3)</PresentationFormat>
  <Paragraphs>129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 DELANEY</vt:lpstr>
      <vt:lpstr>Arial</vt:lpstr>
      <vt:lpstr>Calibri</vt:lpstr>
      <vt:lpstr>Wingdings</vt:lpstr>
      <vt:lpstr>Wingdings 3</vt:lpstr>
      <vt:lpstr>Office Theme</vt:lpstr>
      <vt:lpstr>PowerPoint Presentation</vt:lpstr>
      <vt:lpstr>Fungi, Yeasts, Molds</vt:lpstr>
      <vt:lpstr>Structure of Fungi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415</cp:revision>
  <dcterms:created xsi:type="dcterms:W3CDTF">2015-09-08T06:33:26Z</dcterms:created>
  <dcterms:modified xsi:type="dcterms:W3CDTF">2021-10-24T17:57:15Z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0x0101007AD75CD05149204EA8D6A289868C053B</vt:lpwstr>
  </property>
</Properties>
</file>