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59" r:id="rId4"/>
    <p:sldId id="327" r:id="rId5"/>
    <p:sldId id="275" r:id="rId6"/>
    <p:sldId id="276" r:id="rId7"/>
    <p:sldId id="277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78" r:id="rId18"/>
    <p:sldId id="279" r:id="rId19"/>
    <p:sldId id="280" r:id="rId20"/>
    <p:sldId id="282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300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BC30F-0F69-A342-867D-2185DD7E7BAA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D305D-6EDA-2240-A1B0-012F08E93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5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EBD99D-0F8F-D843-90AD-5CA9A07493C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BDC4-E613-8345-860E-87BA2B739FF5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EA6-A31B-7046-ACBE-D4C7C641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6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BDC4-E613-8345-860E-87BA2B739FF5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EA6-A31B-7046-ACBE-D4C7C641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BDC4-E613-8345-860E-87BA2B739FF5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EA6-A31B-7046-ACBE-D4C7C641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BDC4-E613-8345-860E-87BA2B739FF5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EA6-A31B-7046-ACBE-D4C7C641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1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BDC4-E613-8345-860E-87BA2B739FF5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EA6-A31B-7046-ACBE-D4C7C641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0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BDC4-E613-8345-860E-87BA2B739FF5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EA6-A31B-7046-ACBE-D4C7C641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6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BDC4-E613-8345-860E-87BA2B739FF5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EA6-A31B-7046-ACBE-D4C7C641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1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BDC4-E613-8345-860E-87BA2B739FF5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EA6-A31B-7046-ACBE-D4C7C641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BDC4-E613-8345-860E-87BA2B739FF5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EA6-A31B-7046-ACBE-D4C7C641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BDC4-E613-8345-860E-87BA2B739FF5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EA6-A31B-7046-ACBE-D4C7C641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6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BDC4-E613-8345-860E-87BA2B739FF5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8EA6-A31B-7046-ACBE-D4C7C641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1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9BDC4-E613-8345-860E-87BA2B739FF5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18EA6-A31B-7046-ACBE-D4C7C641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p 253 09_UN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22922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dirty="0"/>
              <a:t>Chapter 9: Aldehydes and Ketones</a:t>
            </a:r>
          </a:p>
        </p:txBody>
      </p:sp>
      <p:pic>
        <p:nvPicPr>
          <p:cNvPr id="13315" name="Picture 2" descr="p 253 09_UNF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463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152400" y="4791931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dirty="0"/>
              <a:t>The Civet Cat is the original source of </a:t>
            </a:r>
            <a:r>
              <a:rPr lang="en-US" sz="1800" b="0" dirty="0" err="1"/>
              <a:t>civetone</a:t>
            </a:r>
            <a:r>
              <a:rPr lang="en-US" sz="1800" b="0" dirty="0"/>
              <a:t>, a sweet and pungent ketone used as a fixative in perfumery</a:t>
            </a:r>
          </a:p>
        </p:txBody>
      </p:sp>
      <p:pic>
        <p:nvPicPr>
          <p:cNvPr id="13317" name="Picture 2" descr="p 253 09_UNF0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18494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3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p 254 09_UNF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620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04800" y="6096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For cyclic aldehydes the suffix </a:t>
            </a:r>
            <a:r>
              <a:rPr lang="en-US" sz="2000" b="0" i="1"/>
              <a:t>–carbaldehyde </a:t>
            </a:r>
            <a:r>
              <a:rPr lang="en-US" sz="2000" b="0"/>
              <a:t>is used. Most of the aromatic aldehydes have common names.</a:t>
            </a:r>
          </a:p>
        </p:txBody>
      </p:sp>
    </p:spTree>
    <p:extLst>
      <p:ext uri="{BB962C8B-B14F-4D97-AF65-F5344CB8AC3E}">
        <p14:creationId xmlns:p14="http://schemas.microsoft.com/office/powerpoint/2010/main" val="157013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p 255 09_UNF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8610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 dirty="0"/>
              <a:t>The ending of ketones is </a:t>
            </a:r>
            <a:r>
              <a:rPr lang="en-US" sz="2800" b="0" i="1" dirty="0">
                <a:solidFill>
                  <a:srgbClr val="FF0000"/>
                </a:solidFill>
              </a:rPr>
              <a:t>–one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000" b="0" dirty="0"/>
              <a:t>(from the the last syllable of ketone). The chain is numbered so that the carbonyl carbon has the lowest possible number.</a:t>
            </a:r>
            <a:endParaRPr lang="en-US" sz="2000" b="0" i="1" dirty="0"/>
          </a:p>
        </p:txBody>
      </p:sp>
    </p:spTree>
    <p:extLst>
      <p:ext uri="{BB962C8B-B14F-4D97-AF65-F5344CB8AC3E}">
        <p14:creationId xmlns:p14="http://schemas.microsoft.com/office/powerpoint/2010/main" val="408108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p 255 09_UNF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5438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p 255 09_UNF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7620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80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p 257 09_UNF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31242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u="sng" dirty="0">
                <a:solidFill>
                  <a:srgbClr val="FF0000"/>
                </a:solidFill>
              </a:rPr>
              <a:t>Synthesis of Aldehydes and Ketones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52400" y="3352800"/>
            <a:ext cx="883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dirty="0"/>
              <a:t>1-</a:t>
            </a:r>
            <a:r>
              <a:rPr lang="en-US" sz="2000" b="0" dirty="0"/>
              <a:t> Aldehydes and ketones are mostly prepared by the oxidation of primary and secondary alcohols respectively. Chromium reagents such as pyridinium chlorochromate (PCC), are commonly used in the laboratory.</a:t>
            </a:r>
          </a:p>
        </p:txBody>
      </p:sp>
      <p:pic>
        <p:nvPicPr>
          <p:cNvPr id="26628" name="Picture 2" descr="p 257 09_UNF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6215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81000" y="4648200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770799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p 257 09_UNF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1741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p 257 09_UNF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1452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228600" y="609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Using an appropriate alcohol, write an equation to show how the following compounds can be made by oxidation.</a:t>
            </a:r>
          </a:p>
        </p:txBody>
      </p:sp>
    </p:spTree>
    <p:extLst>
      <p:ext uri="{BB962C8B-B14F-4D97-AF65-F5344CB8AC3E}">
        <p14:creationId xmlns:p14="http://schemas.microsoft.com/office/powerpoint/2010/main" val="172331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p 257 09_UNF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4676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52400" y="5334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dirty="0"/>
              <a:t>2- </a:t>
            </a:r>
            <a:r>
              <a:rPr lang="en-US" sz="2000" b="0" dirty="0"/>
              <a:t>Aromatic ketones can be prepared by Friedel-Crafts acylation of an aromatic ring</a:t>
            </a:r>
          </a:p>
        </p:txBody>
      </p:sp>
      <p:pic>
        <p:nvPicPr>
          <p:cNvPr id="28675" name="Picture 2" descr="p 257 09_UNF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2895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592AEC0-00D7-4B60-939C-DCCD696459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119275"/>
              </p:ext>
            </p:extLst>
          </p:nvPr>
        </p:nvGraphicFramePr>
        <p:xfrm>
          <a:off x="3854547" y="4730154"/>
          <a:ext cx="2363373" cy="1200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emSketch" r:id="rId5" imgW="1181880" imgH="600120" progId="ACD.ChemSketch.20">
                  <p:embed/>
                </p:oleObj>
              </mc:Choice>
              <mc:Fallback>
                <p:oleObj name="ChemSketch" r:id="rId5" imgW="1181880" imgH="600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54547" y="4730154"/>
                        <a:ext cx="2363373" cy="1200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840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p 258 09_UNF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3103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38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 dirty="0"/>
              <a:t>3- Methyl ketones can be prepared by the hydration of terminal alkynes, catalyzed by acid and mercury ion. </a:t>
            </a:r>
          </a:p>
        </p:txBody>
      </p:sp>
    </p:spTree>
    <p:extLst>
      <p:ext uri="{BB962C8B-B14F-4D97-AF65-F5344CB8AC3E}">
        <p14:creationId xmlns:p14="http://schemas.microsoft.com/office/powerpoint/2010/main" val="952642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p 260 09_UNF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00852"/>
            <a:ext cx="732948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57200" y="609600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u="sng" dirty="0">
                <a:solidFill>
                  <a:srgbClr val="FF0000"/>
                </a:solidFill>
              </a:rPr>
              <a:t>Reactions of Aldehydes and Ketones: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1-Nucleophilic Addition to Carbonyl Groups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533400" y="4495800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Nucleophiles attack the carbon atom of a carbon-oxygen double bond because that carbon has a partial positive charge. The pi-electrons of the C=O bond move to the oxygen atom</a:t>
            </a:r>
          </a:p>
        </p:txBody>
      </p:sp>
    </p:spTree>
    <p:extLst>
      <p:ext uri="{BB962C8B-B14F-4D97-AF65-F5344CB8AC3E}">
        <p14:creationId xmlns:p14="http://schemas.microsoft.com/office/powerpoint/2010/main" val="3766806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p 260 09_UNF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9200"/>
            <a:ext cx="9144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52400" y="457200"/>
            <a:ext cx="899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Acids can catalyze the addition of weak nucleophiles to carbonyl compounds by protonating the carbonyl oxygen atom. This makes the carbonyl carbon more electrophilic and reactive by converting it to a carbocation thereby enhancing is susceptibility to attack by nucleophiles.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029200"/>
            <a:ext cx="85344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0" dirty="0"/>
              <a:t>Classification of Nucleophiles;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US" sz="2000" b="0" dirty="0"/>
              <a:t>Those that add reversibly are also good leaving groups and are conjugate bases of relatively strong acids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US" sz="2000" b="0" dirty="0"/>
              <a:t>Those  that add irreversibly are poor leaving groups, and are conjugate bases of weak acids.</a:t>
            </a:r>
          </a:p>
        </p:txBody>
      </p:sp>
    </p:spTree>
    <p:extLst>
      <p:ext uri="{BB962C8B-B14F-4D97-AF65-F5344CB8AC3E}">
        <p14:creationId xmlns:p14="http://schemas.microsoft.com/office/powerpoint/2010/main" val="1124831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p 261 09_UNF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1816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76200" y="381000"/>
            <a:ext cx="899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dirty="0"/>
              <a:t>A- Addition of Alcohols: Formation of Hemiacetals and Acetals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152400" y="3733800"/>
            <a:ext cx="8839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Alcohols are oxygen nucleophiles, they add to the C=O bond, the OR group becoming attached to the carbon and the proton becoming attached to the oxygen.</a:t>
            </a:r>
          </a:p>
          <a:p>
            <a:pPr algn="l"/>
            <a:r>
              <a:rPr lang="en-US" sz="2000" b="0"/>
              <a:t>The product is a </a:t>
            </a:r>
            <a:r>
              <a:rPr lang="en-US" sz="2000"/>
              <a:t>hemiacetal </a:t>
            </a:r>
            <a:r>
              <a:rPr lang="en-US" sz="2000" b="0"/>
              <a:t>which contains both alcohol and ether groups on the same carbon.</a:t>
            </a:r>
          </a:p>
          <a:p>
            <a:pPr algn="l"/>
            <a:r>
              <a:rPr lang="en-US" sz="2000" b="0"/>
              <a:t>The addition process is reversible</a:t>
            </a:r>
          </a:p>
        </p:txBody>
      </p:sp>
    </p:spTree>
    <p:extLst>
      <p:ext uri="{BB962C8B-B14F-4D97-AF65-F5344CB8AC3E}">
        <p14:creationId xmlns:p14="http://schemas.microsoft.com/office/powerpoint/2010/main" val="217691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p 253 09_UN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58938"/>
            <a:ext cx="73914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Aldehydes and ketones are found in many fragrant odors of many fruits, fine perfumes, hormones etc. some examples are listed below.</a:t>
            </a:r>
          </a:p>
          <a:p>
            <a:pPr algn="l"/>
            <a:endParaRPr lang="en-US" sz="1600" b="0"/>
          </a:p>
        </p:txBody>
      </p:sp>
    </p:spTree>
    <p:extLst>
      <p:ext uri="{BB962C8B-B14F-4D97-AF65-F5344CB8AC3E}">
        <p14:creationId xmlns:p14="http://schemas.microsoft.com/office/powerpoint/2010/main" val="1831605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p 262 09_UNF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1722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533400" y="533400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In the presence of excess alcohol, hemiacetals react to form </a:t>
            </a:r>
            <a:r>
              <a:rPr lang="en-US" sz="2000"/>
              <a:t>acetals.</a:t>
            </a:r>
          </a:p>
          <a:p>
            <a:pPr algn="l"/>
            <a:r>
              <a:rPr lang="en-US" sz="2000" b="0"/>
              <a:t>acetals have two ether functional groups at the same carbon atom.</a:t>
            </a:r>
          </a:p>
        </p:txBody>
      </p:sp>
    </p:spTree>
    <p:extLst>
      <p:ext uri="{BB962C8B-B14F-4D97-AF65-F5344CB8AC3E}">
        <p14:creationId xmlns:p14="http://schemas.microsoft.com/office/powerpoint/2010/main" val="87386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p 262 09_UNF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48768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853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Aldehydes that have an appropriately located hydroxyl group in he same molecule may exists with cyclic hemiacetal, formed from intramolecular nucleophilic addition.</a:t>
            </a:r>
          </a:p>
        </p:txBody>
      </p:sp>
      <p:pic>
        <p:nvPicPr>
          <p:cNvPr id="41987" name="Picture 2" descr="p 263 09_UNF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7391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105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p 263 09_UNF3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6766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 descr="p 263 09_UNF3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7861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754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p 263 09_UNF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1628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 dirty="0"/>
              <a:t>Ketones also form </a:t>
            </a:r>
            <a:r>
              <a:rPr lang="en-US" sz="2000" b="0" dirty="0" err="1"/>
              <a:t>acetals</a:t>
            </a:r>
            <a:r>
              <a:rPr lang="en-US" sz="2000" b="0" dirty="0"/>
              <a:t>. If  glycol is used as in the example below, the product is a cyclic </a:t>
            </a:r>
            <a:r>
              <a:rPr lang="en-US" sz="2000" b="0" dirty="0" err="1"/>
              <a:t>acetal</a:t>
            </a:r>
            <a:r>
              <a:rPr lang="en-US" sz="2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2424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p 263 09_UNF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524000"/>
            <a:ext cx="91440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228600" y="457200"/>
            <a:ext cx="868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/>
              <a:t>Reaction summary</a:t>
            </a: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304800" y="40386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/>
              <a:t>Question</a:t>
            </a:r>
          </a:p>
          <a:p>
            <a:pPr algn="l"/>
            <a:r>
              <a:rPr lang="en-US" sz="2000" b="0"/>
              <a:t>Write the equation for the reaction of benzaldehyde with excess methanol and an acid catalyst.</a:t>
            </a:r>
          </a:p>
        </p:txBody>
      </p:sp>
    </p:spTree>
    <p:extLst>
      <p:ext uri="{BB962C8B-B14F-4D97-AF65-F5344CB8AC3E}">
        <p14:creationId xmlns:p14="http://schemas.microsoft.com/office/powerpoint/2010/main" val="2969954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p 264 09_UNF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2484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228600" y="3810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The reverse of acetal formation if acetal hydrolysis. This is achieved by excess water in the presence of an acid catalyst.</a:t>
            </a:r>
          </a:p>
        </p:txBody>
      </p:sp>
    </p:spTree>
    <p:extLst>
      <p:ext uri="{BB962C8B-B14F-4D97-AF65-F5344CB8AC3E}">
        <p14:creationId xmlns:p14="http://schemas.microsoft.com/office/powerpoint/2010/main" val="3979647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p 264 09_UNF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6388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228600" y="381000"/>
            <a:ext cx="853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dirty="0"/>
              <a:t>B- Addition of Water: Hydration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2468433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p 265 09_UNF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861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dirty="0"/>
              <a:t>C- Addition of Grignard Reagents and Acetylides</a:t>
            </a:r>
          </a:p>
        </p:txBody>
      </p:sp>
    </p:spTree>
    <p:extLst>
      <p:ext uri="{BB962C8B-B14F-4D97-AF65-F5344CB8AC3E}">
        <p14:creationId xmlns:p14="http://schemas.microsoft.com/office/powerpoint/2010/main" val="2957421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p 265 09_UNF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391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p 265 09_UNF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67125"/>
            <a:ext cx="80010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850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p 265 09_UNF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80010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77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p 254 09_UN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28600" y="609600"/>
            <a:ext cx="8915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dirty="0"/>
              <a:t># Aldehydes and ketones are characterized by the presence of the </a:t>
            </a:r>
            <a:r>
              <a:rPr lang="en-US" sz="1800" dirty="0"/>
              <a:t>carbonyl group</a:t>
            </a:r>
            <a:r>
              <a:rPr lang="en-US" sz="1800" b="0" dirty="0"/>
              <a:t>, which is perhaps the most important functional group in organic chemistry. </a:t>
            </a:r>
          </a:p>
          <a:p>
            <a:pPr algn="l"/>
            <a:endParaRPr lang="en-US" sz="1800" b="0" dirty="0"/>
          </a:p>
          <a:p>
            <a:pPr algn="l"/>
            <a:r>
              <a:rPr lang="en-US" sz="1800" b="0" dirty="0"/>
              <a:t># Aldehydes have at least one hydrogen atom attached to the carbonyl carbon atom. The remaining group may be  another hydrogen atom or any aliphatic or aromatic group. The –CH=O group characteristic of aldehydes is often called a </a:t>
            </a:r>
            <a:r>
              <a:rPr lang="en-US" sz="1800" i="1" dirty="0">
                <a:solidFill>
                  <a:srgbClr val="00B050"/>
                </a:solidFill>
              </a:rPr>
              <a:t>formyl group</a:t>
            </a:r>
            <a:r>
              <a:rPr lang="en-US" sz="1800" b="0" dirty="0"/>
              <a:t>. </a:t>
            </a:r>
          </a:p>
          <a:p>
            <a:pPr algn="l"/>
            <a:endParaRPr lang="en-US" sz="1800" b="0" dirty="0"/>
          </a:p>
          <a:p>
            <a:pPr algn="l"/>
            <a:r>
              <a:rPr lang="en-US" sz="1800" b="0" dirty="0"/>
              <a:t># In ketones, the carbonyl carbon atom is connected to two other carbon atoms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304800" y="54864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The carbonyl group is in many compounds including carboxylic acids and their derivatives.</a:t>
            </a:r>
          </a:p>
        </p:txBody>
      </p:sp>
    </p:spTree>
    <p:extLst>
      <p:ext uri="{BB962C8B-B14F-4D97-AF65-F5344CB8AC3E}">
        <p14:creationId xmlns:p14="http://schemas.microsoft.com/office/powerpoint/2010/main" val="3017362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p 266 09_UNF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7238"/>
            <a:ext cx="8610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228600" y="6096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Example;</a:t>
            </a:r>
          </a:p>
          <a:p>
            <a:pPr algn="l"/>
            <a:r>
              <a:rPr lang="en-US" sz="2000" b="0"/>
              <a:t>What is the product expected from the reaction of ethylmagnesium bromide and 3-pentanone followed by hydrolysis?</a:t>
            </a:r>
          </a:p>
        </p:txBody>
      </p:sp>
    </p:spTree>
    <p:extLst>
      <p:ext uri="{BB962C8B-B14F-4D97-AF65-F5344CB8AC3E}">
        <p14:creationId xmlns:p14="http://schemas.microsoft.com/office/powerpoint/2010/main" val="3111914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p 266 09_UNF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70000"/>
            <a:ext cx="1943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853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Show how the following alcohol can be made from a Grignard reagent and a carbonyl compound: </a:t>
            </a:r>
          </a:p>
        </p:txBody>
      </p:sp>
      <p:pic>
        <p:nvPicPr>
          <p:cNvPr id="52227" name="Picture 2" descr="p 266 09_UNF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78238"/>
            <a:ext cx="45720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693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p 266 09_UNF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118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852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p 267 09_UNF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467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228600" y="533400"/>
            <a:ext cx="8763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Other organometallic reagents, such as organolithium compounds and acetylides, react with carbonyl compounds in a similar fashion to Grignard reagents.</a:t>
            </a:r>
          </a:p>
          <a:p>
            <a:pPr algn="l"/>
            <a:endParaRPr lang="en-US" sz="2000" b="0"/>
          </a:p>
          <a:p>
            <a:pPr algn="l"/>
            <a:r>
              <a:rPr lang="en-US" sz="2000" b="0"/>
              <a:t>Example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414CC0E-2914-49DD-A7CC-04BA8C3CB4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852728"/>
              </p:ext>
            </p:extLst>
          </p:nvPr>
        </p:nvGraphicFramePr>
        <p:xfrm>
          <a:off x="990600" y="4895558"/>
          <a:ext cx="8460902" cy="1152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emSketch" r:id="rId4" imgW="5209920" imgH="709200" progId="ACD.ChemSketch.20">
                  <p:embed/>
                </p:oleObj>
              </mc:Choice>
              <mc:Fallback>
                <p:oleObj name="ChemSketch" r:id="rId4" imgW="5209920" imgH="7092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4895558"/>
                        <a:ext cx="8460902" cy="1152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59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p 268 09_UNF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48006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0" y="3810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dirty="0"/>
              <a:t>D- Addition of Hydrogen Cyanide; Cyanohydrins</a:t>
            </a:r>
          </a:p>
        </p:txBody>
      </p:sp>
      <p:pic>
        <p:nvPicPr>
          <p:cNvPr id="55299" name="Picture 2" descr="p 268 09_UNF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75113"/>
            <a:ext cx="586740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11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p 268 09_UNF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762000"/>
            <a:ext cx="6940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561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p 269 09_UNF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5532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228600" y="457200"/>
            <a:ext cx="868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dirty="0"/>
              <a:t>E- Addition of Nitrogen </a:t>
            </a:r>
            <a:r>
              <a:rPr lang="en-US" sz="2000" dirty="0" err="1"/>
              <a:t>Nucleopiles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8986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p 269 Tab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300"/>
            <a:ext cx="91440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858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p 270 09_UNF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6096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780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p 270 09_UNF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3340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dirty="0"/>
              <a:t>F- Reduction of Carbonyl Compounds</a:t>
            </a:r>
          </a:p>
        </p:txBody>
      </p:sp>
      <p:sp>
        <p:nvSpPr>
          <p:cNvPr id="62467" name="TextBox 3"/>
          <p:cNvSpPr txBox="1">
            <a:spLocks noChangeArrowheads="1"/>
          </p:cNvSpPr>
          <p:nvPr/>
        </p:nvSpPr>
        <p:spPr bwMode="auto">
          <a:xfrm>
            <a:off x="152400" y="4267200"/>
            <a:ext cx="8839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Aldehydes and ketones are easily reduced to primary and secondary alcohols respectively. Reduction can be accomplished in many ways, most commonly by metal hydrides.</a:t>
            </a:r>
          </a:p>
          <a:p>
            <a:pPr algn="l"/>
            <a:r>
              <a:rPr lang="en-US" sz="2000" b="0"/>
              <a:t>Lithium aluminum hydride (LiAlH</a:t>
            </a:r>
            <a:r>
              <a:rPr lang="en-US" sz="2000" b="0" baseline="-25000"/>
              <a:t>4</a:t>
            </a:r>
            <a:r>
              <a:rPr lang="en-US" sz="2000" b="0"/>
              <a:t>) and sodium borohydride (NaBH</a:t>
            </a:r>
            <a:r>
              <a:rPr lang="en-US" sz="2000" b="0" baseline="-25000"/>
              <a:t>4</a:t>
            </a:r>
            <a:r>
              <a:rPr lang="en-US" sz="2000" b="0"/>
              <a:t>) are among the commonly used.</a:t>
            </a:r>
          </a:p>
        </p:txBody>
      </p:sp>
    </p:spTree>
    <p:extLst>
      <p:ext uri="{BB962C8B-B14F-4D97-AF65-F5344CB8AC3E}">
        <p14:creationId xmlns:p14="http://schemas.microsoft.com/office/powerpoint/2010/main" val="295383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p 259 09_UNF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72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228600" y="4572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dirty="0"/>
              <a:t>Functional Group: The Carbonyl Group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28600" y="3810000"/>
            <a:ext cx="8458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dirty="0"/>
              <a:t># The carbonyl carbon is </a:t>
            </a:r>
            <a:r>
              <a:rPr lang="en-US" sz="1800" b="0" dirty="0">
                <a:solidFill>
                  <a:srgbClr val="FF0000"/>
                </a:solidFill>
              </a:rPr>
              <a:t>sp</a:t>
            </a:r>
            <a:r>
              <a:rPr lang="en-US" sz="1800" b="0" baseline="30000" dirty="0">
                <a:solidFill>
                  <a:srgbClr val="FF0000"/>
                </a:solidFill>
              </a:rPr>
              <a:t>2</a:t>
            </a:r>
            <a:r>
              <a:rPr lang="en-US" sz="1800" b="0" dirty="0">
                <a:solidFill>
                  <a:srgbClr val="FF0000"/>
                </a:solidFill>
              </a:rPr>
              <a:t> –hybridized</a:t>
            </a:r>
            <a:r>
              <a:rPr lang="en-US" sz="1800" b="0" dirty="0"/>
              <a:t>, the carbon-oxygen double bond consists of a sigma bond and a pi bond.</a:t>
            </a:r>
          </a:p>
          <a:p>
            <a:pPr algn="l"/>
            <a:endParaRPr lang="en-US" sz="1800" b="0" dirty="0"/>
          </a:p>
          <a:p>
            <a:pPr algn="l"/>
            <a:r>
              <a:rPr lang="en-US" sz="1800" b="0" dirty="0"/>
              <a:t># The three atoms attached to the carbonyl carbon lie on the same plane with bond angle of 120</a:t>
            </a:r>
            <a:r>
              <a:rPr lang="en-US" sz="1800" b="0" baseline="30000" dirty="0"/>
              <a:t>0</a:t>
            </a:r>
            <a:r>
              <a:rPr lang="en-US" sz="1800" b="0" dirty="0"/>
              <a:t>.</a:t>
            </a:r>
          </a:p>
          <a:p>
            <a:pPr algn="l"/>
            <a:endParaRPr lang="en-US" sz="1800" b="0" dirty="0"/>
          </a:p>
          <a:p>
            <a:pPr algn="l"/>
            <a:r>
              <a:rPr lang="en-US" sz="1800" b="0" dirty="0"/>
              <a:t># The C=O bond distance is 1.24 Å, shorter than a C-O single bond in ethers and alcohols (1.43 Å)</a:t>
            </a:r>
          </a:p>
          <a:p>
            <a:pPr algn="l"/>
            <a:endParaRPr lang="en-US" sz="1800" b="0" dirty="0"/>
          </a:p>
          <a:p>
            <a:pPr algn="l"/>
            <a:r>
              <a:rPr lang="en-US" sz="1800" b="0" dirty="0"/>
              <a:t>The C=O bond is polarized</a:t>
            </a:r>
          </a:p>
        </p:txBody>
      </p:sp>
    </p:spTree>
    <p:extLst>
      <p:ext uri="{BB962C8B-B14F-4D97-AF65-F5344CB8AC3E}">
        <p14:creationId xmlns:p14="http://schemas.microsoft.com/office/powerpoint/2010/main" val="1894679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p 270 p 270 09_UNF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18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178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p 271 09_UNF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63246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76200" y="508000"/>
            <a:ext cx="899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Because a carbon-carbon double bond is not readily attacked by nucleophiles, metal hydrides can be used to reduce a carbon-oxygen double bond to the corresponding alcohol without reducing the alkene.</a:t>
            </a:r>
          </a:p>
        </p:txBody>
      </p:sp>
      <p:pic>
        <p:nvPicPr>
          <p:cNvPr id="64515" name="Picture 2" descr="p 271 09_UNF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4400"/>
            <a:ext cx="48768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119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p 271 09_UNF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51054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53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dirty="0"/>
              <a:t>H- Oxidation of Carbonyl Compounds</a:t>
            </a:r>
          </a:p>
        </p:txBody>
      </p:sp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152400" y="1120775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Aldehydes are more easily oxidized than ketones. Oxidation of an aldehyde gives a carboxylic acid with the same number of carbon atoms.</a:t>
            </a: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457200" y="4724400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Oxidation may be achieved by many oxidizing agents, such as KMnO</a:t>
            </a:r>
            <a:r>
              <a:rPr lang="en-US" sz="2000" b="0" baseline="-25000"/>
              <a:t>4</a:t>
            </a:r>
            <a:r>
              <a:rPr lang="en-US" sz="2000" b="0"/>
              <a:t>, CrO</a:t>
            </a:r>
            <a:r>
              <a:rPr lang="en-US" sz="2000" b="0" baseline="-25000"/>
              <a:t>3</a:t>
            </a:r>
            <a:r>
              <a:rPr lang="en-US" sz="2000" b="0"/>
              <a:t>, Ag</a:t>
            </a:r>
            <a:r>
              <a:rPr lang="en-US" sz="2000" b="0" baseline="-25000"/>
              <a:t>2</a:t>
            </a:r>
            <a:r>
              <a:rPr lang="en-US" sz="2000" b="0"/>
              <a:t>O, and peracids.</a:t>
            </a:r>
          </a:p>
        </p:txBody>
      </p:sp>
    </p:spTree>
    <p:extLst>
      <p:ext uri="{BB962C8B-B14F-4D97-AF65-F5344CB8AC3E}">
        <p14:creationId xmlns:p14="http://schemas.microsoft.com/office/powerpoint/2010/main" val="3984264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p 271 09_UNF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64770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6335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p 272 09_UNF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80772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228600" y="533400"/>
            <a:ext cx="8763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Silver ion as an oxidizing agent is expensive but has the  virtue that it selectively oxidizes aldehydes to carboxylic acids in the presence of alkenes.</a:t>
            </a:r>
          </a:p>
          <a:p>
            <a:pPr algn="l"/>
            <a:r>
              <a:rPr lang="en-US" sz="2000" b="0"/>
              <a:t>A laboratory test that distinguishes aldehydes from ketones takes advantage of their different ease of oxidation. In the Tollen’s  silver mirror test, the silver-ammonia  complex ion is reduced by aldehydes (but not ketones) to metallic silver according to the equation bellow. </a:t>
            </a:r>
          </a:p>
        </p:txBody>
      </p:sp>
    </p:spTree>
    <p:extLst>
      <p:ext uri="{BB962C8B-B14F-4D97-AF65-F5344CB8AC3E}">
        <p14:creationId xmlns:p14="http://schemas.microsoft.com/office/powerpoint/2010/main" val="12335580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p 272 09_UNF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259556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If the glass vessel in which the test is performed is thoroughly clean, the silver deposits as a mirror on the glass surface.</a:t>
            </a:r>
          </a:p>
        </p:txBody>
      </p:sp>
    </p:spTree>
    <p:extLst>
      <p:ext uri="{BB962C8B-B14F-4D97-AF65-F5344CB8AC3E}">
        <p14:creationId xmlns:p14="http://schemas.microsoft.com/office/powerpoint/2010/main" val="2303486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p 259 09_UNF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 descr="p 259 Fig 9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p 260 09_UNF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28688"/>
            <a:ext cx="32766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81000" y="2438400"/>
            <a:ext cx="861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 dirty="0"/>
              <a:t># Aldehydes and ketones that have a C=O bond , but no O-H bond, cannot form hydrogen bonds with one another, as alcohols.</a:t>
            </a:r>
          </a:p>
          <a:p>
            <a:pPr algn="l"/>
            <a:endParaRPr lang="en-US" sz="2000" b="0" dirty="0"/>
          </a:p>
          <a:p>
            <a:pPr algn="l"/>
            <a:r>
              <a:rPr lang="en-US" sz="2000" b="0" dirty="0"/>
              <a:t># Aldehyde and ketones therefore have relatively higher boiling points than hydrocarbons, but less than alcohols.</a:t>
            </a:r>
          </a:p>
          <a:p>
            <a:pPr algn="l"/>
            <a:endParaRPr lang="en-US" sz="2000" b="0" dirty="0"/>
          </a:p>
          <a:p>
            <a:pPr algn="l"/>
            <a:r>
              <a:rPr lang="en-US" sz="2000" b="0" dirty="0"/>
              <a:t># Low molecular weight aldehydes and ketones are water soluble as they can for hydrogen bonds with the water molecules but not with themselves.</a:t>
            </a:r>
          </a:p>
        </p:txBody>
      </p:sp>
    </p:spTree>
    <p:extLst>
      <p:ext uri="{BB962C8B-B14F-4D97-AF65-F5344CB8AC3E}">
        <p14:creationId xmlns:p14="http://schemas.microsoft.com/office/powerpoint/2010/main" val="10184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100" y="1431595"/>
            <a:ext cx="8554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Arrange </a:t>
            </a:r>
            <a:r>
              <a:rPr lang="en-US" sz="2400" dirty="0" err="1"/>
              <a:t>Benzaldehyde</a:t>
            </a:r>
            <a:r>
              <a:rPr lang="en-US" sz="2400" dirty="0"/>
              <a:t> (MW=106), Benzyl alcohol (MW=108) and </a:t>
            </a:r>
          </a:p>
          <a:p>
            <a:r>
              <a:rPr lang="en-US" sz="2400" dirty="0"/>
              <a:t>p-Xylene (MW=106) in order of increasing boiling point?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884" y="2791351"/>
            <a:ext cx="4339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  <a:r>
              <a:rPr lang="en-US" dirty="0" err="1"/>
              <a:t>Benzaldehyde</a:t>
            </a:r>
            <a:r>
              <a:rPr lang="en-US" dirty="0"/>
              <a:t>&lt;Benzyl alcohol&lt;p-Xylene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884" y="3290566"/>
            <a:ext cx="420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 Benzyl alcohol&lt;</a:t>
            </a:r>
            <a:r>
              <a:rPr lang="en-US" dirty="0" err="1"/>
              <a:t>Benzaldehyde</a:t>
            </a:r>
            <a:r>
              <a:rPr lang="en-US" dirty="0"/>
              <a:t>&lt;p-Xylene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884" y="3730725"/>
            <a:ext cx="425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C. p-Xylene&lt;</a:t>
            </a:r>
            <a:r>
              <a:rPr lang="en-US" dirty="0" err="1">
                <a:solidFill>
                  <a:srgbClr val="FF0000"/>
                </a:solidFill>
              </a:rPr>
              <a:t>Benzaldehyde</a:t>
            </a:r>
            <a:r>
              <a:rPr lang="en-US" dirty="0">
                <a:solidFill>
                  <a:srgbClr val="FF0000"/>
                </a:solidFill>
              </a:rPr>
              <a:t>&lt;Benzyl alcohol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884" y="4138699"/>
            <a:ext cx="414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p-Xylene&lt;Benzyl alcohol&lt;</a:t>
            </a:r>
            <a:r>
              <a:rPr lang="en-US" dirty="0" err="1"/>
              <a:t>Benzaldehyde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p 254 09_UNF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0772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830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dirty="0"/>
              <a:t>Nomenclature;</a:t>
            </a:r>
          </a:p>
          <a:p>
            <a:pPr algn="l"/>
            <a:endParaRPr lang="en-US" sz="1800" b="0" dirty="0"/>
          </a:p>
          <a:p>
            <a:pPr algn="l"/>
            <a:r>
              <a:rPr lang="en-US" sz="1800" b="0" dirty="0"/>
              <a:t>In the IUPAC system, the characteristic ending for aldehydes is </a:t>
            </a:r>
            <a:r>
              <a:rPr lang="en-US" sz="2400" b="0" i="1" dirty="0">
                <a:solidFill>
                  <a:srgbClr val="FF0000"/>
                </a:solidFill>
              </a:rPr>
              <a:t>–al </a:t>
            </a:r>
            <a:r>
              <a:rPr lang="en-US" sz="1800" b="0" dirty="0"/>
              <a:t>from the first syllable of </a:t>
            </a:r>
            <a:r>
              <a:rPr lang="en-US" sz="1800" b="0" i="1" dirty="0"/>
              <a:t>aldehyde</a:t>
            </a:r>
            <a:r>
              <a:rPr lang="en-US" sz="1800" b="0" dirty="0"/>
              <a:t>)</a:t>
            </a:r>
            <a:endParaRPr lang="en-US" sz="1800" b="0" i="1" dirty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38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p 254 09_UNF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106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81000" y="6096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 dirty="0"/>
              <a:t>In the presence of a double bond or an alcohol group, the aldehyde group takes priority</a:t>
            </a:r>
          </a:p>
        </p:txBody>
      </p:sp>
    </p:spTree>
    <p:extLst>
      <p:ext uri="{BB962C8B-B14F-4D97-AF65-F5344CB8AC3E}">
        <p14:creationId xmlns:p14="http://schemas.microsoft.com/office/powerpoint/2010/main" val="2446652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55C0D4B8FEE43B5080066618953AF" ma:contentTypeVersion="4" ma:contentTypeDescription="Create a new document." ma:contentTypeScope="" ma:versionID="350d77cffa99c9c538b960946f8dc342">
  <xsd:schema xmlns:xsd="http://www.w3.org/2001/XMLSchema" xmlns:xs="http://www.w3.org/2001/XMLSchema" xmlns:p="http://schemas.microsoft.com/office/2006/metadata/properties" xmlns:ns2="24238ff5-d13f-4380-ac4d-b1763bcdd3aa" targetNamespace="http://schemas.microsoft.com/office/2006/metadata/properties" ma:root="true" ma:fieldsID="e8ed6db24f850cf47b47da1203b9cbb5" ns2:_="">
    <xsd:import namespace="24238ff5-d13f-4380-ac4d-b1763bcdd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38ff5-d13f-4380-ac4d-b1763bcdd3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D1DBB1-2D61-4735-88CB-4DB0F2CF4288}"/>
</file>

<file path=customXml/itemProps2.xml><?xml version="1.0" encoding="utf-8"?>
<ds:datastoreItem xmlns:ds="http://schemas.openxmlformats.org/officeDocument/2006/customXml" ds:itemID="{0F807DB6-9B36-464C-9337-92937ECB6280}"/>
</file>

<file path=customXml/itemProps3.xml><?xml version="1.0" encoding="utf-8"?>
<ds:datastoreItem xmlns:ds="http://schemas.openxmlformats.org/officeDocument/2006/customXml" ds:itemID="{8FAA003B-F4AB-488D-B548-AADE15B5F6F6}"/>
</file>

<file path=docProps/app.xml><?xml version="1.0" encoding="utf-8"?>
<Properties xmlns="http://schemas.openxmlformats.org/officeDocument/2006/extended-properties" xmlns:vt="http://schemas.openxmlformats.org/officeDocument/2006/docPropsVTypes">
  <TotalTime>10314</TotalTime>
  <Words>1165</Words>
  <Application>Microsoft Office PowerPoint</Application>
  <PresentationFormat>On-screen Show (4:3)</PresentationFormat>
  <Paragraphs>82</Paragraphs>
  <Slides>45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Office Theme</vt:lpstr>
      <vt:lpstr>ChemSketch</vt:lpstr>
      <vt:lpstr>ACD/ChemSketch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Clicker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Maurice Odago</dc:creator>
  <cp:lastModifiedBy>Dr. Mohammad Al-Ashram</cp:lastModifiedBy>
  <cp:revision>10</cp:revision>
  <dcterms:created xsi:type="dcterms:W3CDTF">2013-06-15T21:20:28Z</dcterms:created>
  <dcterms:modified xsi:type="dcterms:W3CDTF">2021-12-20T12:56:45Z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0x01010058B55C0D4B8FEE43B5080066618953AF</vt:lpwstr>
  </property>
</Properties>
</file>