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0" r:id="rId2"/>
    <p:sldId id="291" r:id="rId3"/>
    <p:sldId id="292" r:id="rId4"/>
    <p:sldId id="293" r:id="rId5"/>
    <p:sldId id="294" r:id="rId6"/>
    <p:sldId id="295" r:id="rId7"/>
    <p:sldId id="296" r:id="rId8"/>
    <p:sldId id="297" r:id="rId9"/>
    <p:sldId id="298" r:id="rId10"/>
    <p:sldId id="299" r:id="rId11"/>
    <p:sldId id="316" r:id="rId12"/>
    <p:sldId id="300" r:id="rId13"/>
    <p:sldId id="301" r:id="rId14"/>
    <p:sldId id="302" r:id="rId15"/>
    <p:sldId id="303" r:id="rId16"/>
    <p:sldId id="304" r:id="rId17"/>
    <p:sldId id="317" r:id="rId18"/>
    <p:sldId id="318" r:id="rId19"/>
    <p:sldId id="305" r:id="rId20"/>
    <p:sldId id="308" r:id="rId21"/>
    <p:sldId id="306" r:id="rId22"/>
    <p:sldId id="307" r:id="rId23"/>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FF00"/>
    <a:srgbClr val="FF0000"/>
    <a:srgbClr val="991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5802368-BE54-23C2-F446-F7025DC5656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AU"/>
          </a:p>
        </p:txBody>
      </p:sp>
      <p:sp>
        <p:nvSpPr>
          <p:cNvPr id="5123" name="Rectangle 3">
            <a:extLst>
              <a:ext uri="{FF2B5EF4-FFF2-40B4-BE49-F238E27FC236}">
                <a16:creationId xmlns:a16="http://schemas.microsoft.com/office/drawing/2014/main" id="{97992398-BB8E-FCF3-382B-067E5806A36F}"/>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AU"/>
          </a:p>
        </p:txBody>
      </p:sp>
      <p:sp>
        <p:nvSpPr>
          <p:cNvPr id="2052" name="Rectangle 4">
            <a:extLst>
              <a:ext uri="{FF2B5EF4-FFF2-40B4-BE49-F238E27FC236}">
                <a16:creationId xmlns:a16="http://schemas.microsoft.com/office/drawing/2014/main" id="{BBBD0F93-48AF-151A-4F1B-C56039BC33D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5AE658DA-CBEE-6176-C165-AEF17C6A67E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5126" name="Rectangle 6">
            <a:extLst>
              <a:ext uri="{FF2B5EF4-FFF2-40B4-BE49-F238E27FC236}">
                <a16:creationId xmlns:a16="http://schemas.microsoft.com/office/drawing/2014/main" id="{3E030BA2-B644-5A65-3E1E-0C02E4B1F1C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AU"/>
          </a:p>
        </p:txBody>
      </p:sp>
      <p:sp>
        <p:nvSpPr>
          <p:cNvPr id="5127" name="Rectangle 7">
            <a:extLst>
              <a:ext uri="{FF2B5EF4-FFF2-40B4-BE49-F238E27FC236}">
                <a16:creationId xmlns:a16="http://schemas.microsoft.com/office/drawing/2014/main" id="{DA6FB04E-96BF-7098-6CE0-5BDD219A879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F10CBB5-E2D7-4BFF-AF51-FB4C69190594}" type="slidenum">
              <a:rPr lang="ar-SA"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16E76867-28F6-90C1-CEF8-3DEEB883C91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9609D27-C8B4-4FF6-94A8-3441E80DF27D}" type="slidenum">
              <a:rPr lang="ar-SA" altLang="en-US"/>
              <a:pPr algn="r" eaLnBrk="1" hangingPunct="1">
                <a:spcBef>
                  <a:spcPct val="0"/>
                </a:spcBef>
              </a:pPr>
              <a:t>1</a:t>
            </a:fld>
            <a:endParaRPr lang="en-AU" altLang="en-US"/>
          </a:p>
        </p:txBody>
      </p:sp>
      <p:sp>
        <p:nvSpPr>
          <p:cNvPr id="4099" name="Rectangle 2">
            <a:extLst>
              <a:ext uri="{FF2B5EF4-FFF2-40B4-BE49-F238E27FC236}">
                <a16:creationId xmlns:a16="http://schemas.microsoft.com/office/drawing/2014/main" id="{5462C8E4-E312-3985-CA9F-247BEFD1CE71}"/>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574B0B4B-9C73-6F5B-B06A-FDE0F58AB3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1D54833-5D55-AEE6-F87E-265705C75D1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C3841DC7-7B9E-4789-AD40-981A40DE4E58}" type="slidenum">
              <a:rPr lang="ar-SA" altLang="en-US"/>
              <a:pPr algn="r" eaLnBrk="1" hangingPunct="1">
                <a:spcBef>
                  <a:spcPct val="0"/>
                </a:spcBef>
              </a:pPr>
              <a:t>10</a:t>
            </a:fld>
            <a:endParaRPr lang="en-AU" altLang="en-US"/>
          </a:p>
        </p:txBody>
      </p:sp>
      <p:sp>
        <p:nvSpPr>
          <p:cNvPr id="22531" name="Rectangle 2">
            <a:extLst>
              <a:ext uri="{FF2B5EF4-FFF2-40B4-BE49-F238E27FC236}">
                <a16:creationId xmlns:a16="http://schemas.microsoft.com/office/drawing/2014/main" id="{9D46EE5B-AF74-F219-3854-A2F69D4C9FB7}"/>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8961B5CB-2A6E-7AC4-EC36-207E3CFBF3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68E916F-7534-B3AB-96A3-DF3FAAD549B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CEACCF7-370C-4E4C-A44E-490B497928CE}" type="slidenum">
              <a:rPr lang="ar-SA" altLang="en-US"/>
              <a:pPr algn="r" eaLnBrk="1" hangingPunct="1">
                <a:spcBef>
                  <a:spcPct val="0"/>
                </a:spcBef>
              </a:pPr>
              <a:t>11</a:t>
            </a:fld>
            <a:endParaRPr lang="en-AU" altLang="en-US"/>
          </a:p>
        </p:txBody>
      </p:sp>
      <p:sp>
        <p:nvSpPr>
          <p:cNvPr id="24579" name="Rectangle 2">
            <a:extLst>
              <a:ext uri="{FF2B5EF4-FFF2-40B4-BE49-F238E27FC236}">
                <a16:creationId xmlns:a16="http://schemas.microsoft.com/office/drawing/2014/main" id="{5E1358F3-C122-DAD9-DA91-7289123B40DB}"/>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719F0F9B-7957-A7BE-F28B-4A85041E49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FFF30AE-97D7-5BA7-2A7F-270FFD5A68F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90F39E38-59E4-4BE9-907B-A16904C0CE26}" type="slidenum">
              <a:rPr lang="ar-SA" altLang="en-US"/>
              <a:pPr algn="r" eaLnBrk="1" hangingPunct="1">
                <a:spcBef>
                  <a:spcPct val="0"/>
                </a:spcBef>
              </a:pPr>
              <a:t>12</a:t>
            </a:fld>
            <a:endParaRPr lang="en-AU" altLang="en-US"/>
          </a:p>
        </p:txBody>
      </p:sp>
      <p:sp>
        <p:nvSpPr>
          <p:cNvPr id="26627" name="Rectangle 2">
            <a:extLst>
              <a:ext uri="{FF2B5EF4-FFF2-40B4-BE49-F238E27FC236}">
                <a16:creationId xmlns:a16="http://schemas.microsoft.com/office/drawing/2014/main" id="{80F40609-12A7-F53A-8156-F1A412EA594F}"/>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04759CF1-7387-6DDB-87C0-6A4C97208C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8492268-F74F-5BF5-2B9F-83F72C4E1FE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FE53B0B-5D21-445F-8B00-C9634A774BC7}" type="slidenum">
              <a:rPr lang="ar-SA" altLang="en-US"/>
              <a:pPr algn="r" eaLnBrk="1" hangingPunct="1">
                <a:spcBef>
                  <a:spcPct val="0"/>
                </a:spcBef>
              </a:pPr>
              <a:t>13</a:t>
            </a:fld>
            <a:endParaRPr lang="en-AU" altLang="en-US"/>
          </a:p>
        </p:txBody>
      </p:sp>
      <p:sp>
        <p:nvSpPr>
          <p:cNvPr id="28675" name="Rectangle 2">
            <a:extLst>
              <a:ext uri="{FF2B5EF4-FFF2-40B4-BE49-F238E27FC236}">
                <a16:creationId xmlns:a16="http://schemas.microsoft.com/office/drawing/2014/main" id="{A2DE515B-0906-5FA5-7797-84182F542FB3}"/>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259C6E00-B620-21F2-59F9-D0B7932126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B15D34A-9720-85F6-A3ED-95CDCEBC725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422C526-F671-4CD2-8F7D-24445FF38DE5}" type="slidenum">
              <a:rPr lang="ar-SA" altLang="en-US"/>
              <a:pPr algn="r" eaLnBrk="1" hangingPunct="1">
                <a:spcBef>
                  <a:spcPct val="0"/>
                </a:spcBef>
              </a:pPr>
              <a:t>14</a:t>
            </a:fld>
            <a:endParaRPr lang="en-AU" altLang="en-US"/>
          </a:p>
        </p:txBody>
      </p:sp>
      <p:sp>
        <p:nvSpPr>
          <p:cNvPr id="30723" name="Rectangle 2">
            <a:extLst>
              <a:ext uri="{FF2B5EF4-FFF2-40B4-BE49-F238E27FC236}">
                <a16:creationId xmlns:a16="http://schemas.microsoft.com/office/drawing/2014/main" id="{4ED024B1-F6A6-D316-610A-02EC7513DEC4}"/>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FACA08DF-F41E-45E6-2E7C-3DC0DCB804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6702B8F-5762-F4B4-C216-BAED400865B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9BCCE2D1-AE54-4F22-AE78-7BF63EEAAF65}" type="slidenum">
              <a:rPr lang="ar-SA" altLang="en-US"/>
              <a:pPr algn="r" eaLnBrk="1" hangingPunct="1">
                <a:spcBef>
                  <a:spcPct val="0"/>
                </a:spcBef>
              </a:pPr>
              <a:t>15</a:t>
            </a:fld>
            <a:endParaRPr lang="en-AU" altLang="en-US"/>
          </a:p>
        </p:txBody>
      </p:sp>
      <p:sp>
        <p:nvSpPr>
          <p:cNvPr id="32771" name="Rectangle 2">
            <a:extLst>
              <a:ext uri="{FF2B5EF4-FFF2-40B4-BE49-F238E27FC236}">
                <a16:creationId xmlns:a16="http://schemas.microsoft.com/office/drawing/2014/main" id="{88BB3616-6680-2D60-7CF2-0CC446C29920}"/>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95F600EB-45EC-B489-C224-6D066C6CAE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D3A9A69F-06F8-FEF7-4FF0-01741753234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84ABBAD-E36E-4C80-B842-2B70D4137E02}" type="slidenum">
              <a:rPr lang="ar-SA" altLang="en-US"/>
              <a:pPr algn="r" eaLnBrk="1" hangingPunct="1">
                <a:spcBef>
                  <a:spcPct val="0"/>
                </a:spcBef>
              </a:pPr>
              <a:t>16</a:t>
            </a:fld>
            <a:endParaRPr lang="en-AU" altLang="en-US"/>
          </a:p>
        </p:txBody>
      </p:sp>
      <p:sp>
        <p:nvSpPr>
          <p:cNvPr id="34819" name="Rectangle 2">
            <a:extLst>
              <a:ext uri="{FF2B5EF4-FFF2-40B4-BE49-F238E27FC236}">
                <a16:creationId xmlns:a16="http://schemas.microsoft.com/office/drawing/2014/main" id="{2B49FE7E-C3CF-9E76-F398-E4D85F78E8EB}"/>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94A6C15B-C390-4200-10D3-A20050D717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7E264DE-9DE5-0343-5F6D-E3A2B6ECAD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2D6330D-7F15-42BF-B942-B6AEA0984B3A}" type="slidenum">
              <a:rPr lang="ar-SA" altLang="en-US"/>
              <a:pPr algn="r" eaLnBrk="1" hangingPunct="1">
                <a:spcBef>
                  <a:spcPct val="0"/>
                </a:spcBef>
              </a:pPr>
              <a:t>19</a:t>
            </a:fld>
            <a:endParaRPr lang="en-AU" altLang="en-US"/>
          </a:p>
        </p:txBody>
      </p:sp>
      <p:sp>
        <p:nvSpPr>
          <p:cNvPr id="38915" name="Rectangle 2">
            <a:extLst>
              <a:ext uri="{FF2B5EF4-FFF2-40B4-BE49-F238E27FC236}">
                <a16:creationId xmlns:a16="http://schemas.microsoft.com/office/drawing/2014/main" id="{81E28F70-2EC1-B665-2366-E66C2F2B7416}"/>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FB1EC93-A507-E7B7-38D7-78FCF66BD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B37FF8D-31B1-18A6-A71A-3A9C5C586A0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553F9B1E-7848-41F3-B38A-AD35E6BB2C58}" type="slidenum">
              <a:rPr lang="ar-SA" altLang="en-US"/>
              <a:pPr algn="r" eaLnBrk="1" hangingPunct="1">
                <a:spcBef>
                  <a:spcPct val="0"/>
                </a:spcBef>
              </a:pPr>
              <a:t>20</a:t>
            </a:fld>
            <a:endParaRPr lang="en-AU" altLang="en-US"/>
          </a:p>
        </p:txBody>
      </p:sp>
      <p:sp>
        <p:nvSpPr>
          <p:cNvPr id="40963" name="Rectangle 2">
            <a:extLst>
              <a:ext uri="{FF2B5EF4-FFF2-40B4-BE49-F238E27FC236}">
                <a16:creationId xmlns:a16="http://schemas.microsoft.com/office/drawing/2014/main" id="{BCBF629C-146A-ADA1-A2AA-18C6FD21B0B2}"/>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0CD97172-D718-7FD5-A472-678805049D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C091AF23-FDC5-6F6D-79BD-F140E9BA05C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EC9D1B30-2D55-4149-B5EE-D42416EF7F01}" type="slidenum">
              <a:rPr lang="ar-SA" altLang="en-US"/>
              <a:pPr algn="r" eaLnBrk="1" hangingPunct="1">
                <a:spcBef>
                  <a:spcPct val="0"/>
                </a:spcBef>
              </a:pPr>
              <a:t>21</a:t>
            </a:fld>
            <a:endParaRPr lang="en-AU" altLang="en-US"/>
          </a:p>
        </p:txBody>
      </p:sp>
      <p:sp>
        <p:nvSpPr>
          <p:cNvPr id="43011" name="Rectangle 2">
            <a:extLst>
              <a:ext uri="{FF2B5EF4-FFF2-40B4-BE49-F238E27FC236}">
                <a16:creationId xmlns:a16="http://schemas.microsoft.com/office/drawing/2014/main" id="{DD26C6D7-5DAA-EBA1-EE5D-45E6B0F67F0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DCC14AD6-511F-CFFD-3CAE-3FC79D5A99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543FF3C-81DF-4EDC-C7BA-3C79693301A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600CD85E-0C49-4FF0-8F5F-B1733842D972}" type="slidenum">
              <a:rPr lang="ar-SA" altLang="en-US"/>
              <a:pPr algn="r" eaLnBrk="1" hangingPunct="1">
                <a:spcBef>
                  <a:spcPct val="0"/>
                </a:spcBef>
              </a:pPr>
              <a:t>2</a:t>
            </a:fld>
            <a:endParaRPr lang="en-AU" altLang="en-US"/>
          </a:p>
        </p:txBody>
      </p:sp>
      <p:sp>
        <p:nvSpPr>
          <p:cNvPr id="6147" name="Rectangle 2">
            <a:extLst>
              <a:ext uri="{FF2B5EF4-FFF2-40B4-BE49-F238E27FC236}">
                <a16:creationId xmlns:a16="http://schemas.microsoft.com/office/drawing/2014/main" id="{16C4EA44-0F1D-9F95-8204-CCD626A09246}"/>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FB72D8D9-D88B-225E-4C65-E1F857524E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6AB8E8A4-3B72-1596-49BB-C7AD2837D00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CF98152-A8CE-4107-9962-E4AF7A7DACE7}" type="slidenum">
              <a:rPr lang="ar-SA" altLang="en-US"/>
              <a:pPr algn="r" eaLnBrk="1" hangingPunct="1">
                <a:spcBef>
                  <a:spcPct val="0"/>
                </a:spcBef>
              </a:pPr>
              <a:t>22</a:t>
            </a:fld>
            <a:endParaRPr lang="en-AU" altLang="en-US"/>
          </a:p>
        </p:txBody>
      </p:sp>
      <p:sp>
        <p:nvSpPr>
          <p:cNvPr id="45059" name="Rectangle 2">
            <a:extLst>
              <a:ext uri="{FF2B5EF4-FFF2-40B4-BE49-F238E27FC236}">
                <a16:creationId xmlns:a16="http://schemas.microsoft.com/office/drawing/2014/main" id="{454E49C2-B11D-3249-9565-60FF8646D7E6}"/>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F20DA1F7-E1B7-A117-64E1-0C126511F3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0F0480A-D911-11AA-8D09-B5AB1A6E81E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97807551-9565-4AC5-BEBD-A8A28F852C33}" type="slidenum">
              <a:rPr lang="ar-SA" altLang="en-US"/>
              <a:pPr algn="r" eaLnBrk="1" hangingPunct="1">
                <a:spcBef>
                  <a:spcPct val="0"/>
                </a:spcBef>
              </a:pPr>
              <a:t>3</a:t>
            </a:fld>
            <a:endParaRPr lang="en-AU" altLang="en-US"/>
          </a:p>
        </p:txBody>
      </p:sp>
      <p:sp>
        <p:nvSpPr>
          <p:cNvPr id="8195" name="Rectangle 2">
            <a:extLst>
              <a:ext uri="{FF2B5EF4-FFF2-40B4-BE49-F238E27FC236}">
                <a16:creationId xmlns:a16="http://schemas.microsoft.com/office/drawing/2014/main" id="{4FF992BC-B8F5-B7D5-28CE-5E95DF489A87}"/>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A56203C5-B71E-E2F7-EE6B-1495EA39F4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650F31A6-4B6E-CEEC-1633-92628272E0D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E54D87A0-D459-4F43-895C-13D6A5FA49CE}" type="slidenum">
              <a:rPr lang="ar-SA" altLang="en-US"/>
              <a:pPr algn="r" eaLnBrk="1" hangingPunct="1">
                <a:spcBef>
                  <a:spcPct val="0"/>
                </a:spcBef>
              </a:pPr>
              <a:t>4</a:t>
            </a:fld>
            <a:endParaRPr lang="en-AU" altLang="en-US"/>
          </a:p>
        </p:txBody>
      </p:sp>
      <p:sp>
        <p:nvSpPr>
          <p:cNvPr id="10243" name="Rectangle 2">
            <a:extLst>
              <a:ext uri="{FF2B5EF4-FFF2-40B4-BE49-F238E27FC236}">
                <a16:creationId xmlns:a16="http://schemas.microsoft.com/office/drawing/2014/main" id="{7CBABB61-F5EA-632A-C47C-844142675B55}"/>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0B0BCC44-9568-8A8F-D4DC-AC4469111D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4BBB52C2-8261-E929-3ACB-D29CDDA8718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F70EEE8-A6C0-4F6A-B65E-38A6A68DBE3A}" type="slidenum">
              <a:rPr lang="ar-SA" altLang="en-US"/>
              <a:pPr algn="r" eaLnBrk="1" hangingPunct="1">
                <a:spcBef>
                  <a:spcPct val="0"/>
                </a:spcBef>
              </a:pPr>
              <a:t>5</a:t>
            </a:fld>
            <a:endParaRPr lang="en-AU" altLang="en-US"/>
          </a:p>
        </p:txBody>
      </p:sp>
      <p:sp>
        <p:nvSpPr>
          <p:cNvPr id="12291" name="Rectangle 2">
            <a:extLst>
              <a:ext uri="{FF2B5EF4-FFF2-40B4-BE49-F238E27FC236}">
                <a16:creationId xmlns:a16="http://schemas.microsoft.com/office/drawing/2014/main" id="{DED70519-FA61-ACEE-57B7-59104CCDEC10}"/>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D1FD0D2D-35FE-689D-A9B6-F010A51512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58A701EA-71D5-1D4B-DA23-C4D20AECF7D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42934BA-B068-4344-BFBB-CCC2D92374FC}" type="slidenum">
              <a:rPr lang="ar-SA" altLang="en-US"/>
              <a:pPr algn="r" eaLnBrk="1" hangingPunct="1">
                <a:spcBef>
                  <a:spcPct val="0"/>
                </a:spcBef>
              </a:pPr>
              <a:t>6</a:t>
            </a:fld>
            <a:endParaRPr lang="en-AU" altLang="en-US"/>
          </a:p>
        </p:txBody>
      </p:sp>
      <p:sp>
        <p:nvSpPr>
          <p:cNvPr id="14339" name="Rectangle 2">
            <a:extLst>
              <a:ext uri="{FF2B5EF4-FFF2-40B4-BE49-F238E27FC236}">
                <a16:creationId xmlns:a16="http://schemas.microsoft.com/office/drawing/2014/main" id="{1AC29E9B-4FC3-8581-2783-A97D915DBF7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5974DA2B-2E8E-24C6-9DB0-E3C128A781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DF289C2-A873-405A-60EE-ADAED1BBB9B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1034133-417C-448F-A892-79ED1BF448F9}" type="slidenum">
              <a:rPr lang="ar-SA" altLang="en-US"/>
              <a:pPr algn="r" eaLnBrk="1" hangingPunct="1">
                <a:spcBef>
                  <a:spcPct val="0"/>
                </a:spcBef>
              </a:pPr>
              <a:t>7</a:t>
            </a:fld>
            <a:endParaRPr lang="en-AU" altLang="en-US"/>
          </a:p>
        </p:txBody>
      </p:sp>
      <p:sp>
        <p:nvSpPr>
          <p:cNvPr id="16387" name="Rectangle 2">
            <a:extLst>
              <a:ext uri="{FF2B5EF4-FFF2-40B4-BE49-F238E27FC236}">
                <a16:creationId xmlns:a16="http://schemas.microsoft.com/office/drawing/2014/main" id="{68BCAEE1-0864-7527-AE43-029F65DFA42C}"/>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C46130EC-876B-B26A-CEE7-848105760E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50100100-AFD1-5B11-0B11-A79FE8EE392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EC920EC3-E1C0-4C08-8797-299FDB4C341C}" type="slidenum">
              <a:rPr lang="ar-SA" altLang="en-US"/>
              <a:pPr algn="r" eaLnBrk="1" hangingPunct="1">
                <a:spcBef>
                  <a:spcPct val="0"/>
                </a:spcBef>
              </a:pPr>
              <a:t>8</a:t>
            </a:fld>
            <a:endParaRPr lang="en-AU" altLang="en-US"/>
          </a:p>
        </p:txBody>
      </p:sp>
      <p:sp>
        <p:nvSpPr>
          <p:cNvPr id="18435" name="Rectangle 7">
            <a:extLst>
              <a:ext uri="{FF2B5EF4-FFF2-40B4-BE49-F238E27FC236}">
                <a16:creationId xmlns:a16="http://schemas.microsoft.com/office/drawing/2014/main" id="{5354EA70-C493-9B2D-8DA1-F80C150FFEB0}"/>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fld id="{0FB5C10C-E8BC-45FD-A192-25F198B86090}" type="slidenum">
              <a:rPr lang="ar-SA" altLang="en-US">
                <a:latin typeface="Times" panose="02020603050405020304" pitchFamily="18" charset="0"/>
                <a:ea typeface="MS PGothic" panose="020B0600070205080204" pitchFamily="34" charset="-128"/>
              </a:rPr>
              <a:pPr algn="r">
                <a:spcBef>
                  <a:spcPct val="0"/>
                </a:spcBef>
              </a:pPr>
              <a:t>8</a:t>
            </a:fld>
            <a:endParaRPr lang="en-US" altLang="en-US">
              <a:latin typeface="Times" panose="02020603050405020304" pitchFamily="18" charset="0"/>
              <a:ea typeface="MS PGothic" panose="020B0600070205080204" pitchFamily="34" charset="-128"/>
            </a:endParaRPr>
          </a:p>
        </p:txBody>
      </p:sp>
      <p:sp>
        <p:nvSpPr>
          <p:cNvPr id="18436" name="Rectangle 2">
            <a:extLst>
              <a:ext uri="{FF2B5EF4-FFF2-40B4-BE49-F238E27FC236}">
                <a16:creationId xmlns:a16="http://schemas.microsoft.com/office/drawing/2014/main" id="{69C71981-A9F8-DB4F-20D3-0AB3642453B4}"/>
              </a:ext>
            </a:extLst>
          </p:cNvPr>
          <p:cNvSpPr>
            <a:spLocks noGrp="1" noRot="1" noChangeAspect="1" noChangeArrowheads="1" noTextEdit="1"/>
          </p:cNvSpPr>
          <p:nvPr>
            <p:ph type="sldImg"/>
          </p:nvPr>
        </p:nvSpPr>
        <p:spPr>
          <a:ln/>
        </p:spPr>
      </p:sp>
      <p:sp>
        <p:nvSpPr>
          <p:cNvPr id="18437" name="Rectangle 3">
            <a:extLst>
              <a:ext uri="{FF2B5EF4-FFF2-40B4-BE49-F238E27FC236}">
                <a16:creationId xmlns:a16="http://schemas.microsoft.com/office/drawing/2014/main" id="{16CCBAA2-0DAE-B3E5-94BD-3D6EE95E01D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B7C04AF-2EE1-DBAB-8298-CFFBBF889EC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EACAA36-0EB6-482D-B758-C0FAB0A4F44A}" type="slidenum">
              <a:rPr lang="ar-SA" altLang="en-US"/>
              <a:pPr algn="r" eaLnBrk="1" hangingPunct="1">
                <a:spcBef>
                  <a:spcPct val="0"/>
                </a:spcBef>
              </a:pPr>
              <a:t>9</a:t>
            </a:fld>
            <a:endParaRPr lang="en-AU" altLang="en-US"/>
          </a:p>
        </p:txBody>
      </p:sp>
      <p:sp>
        <p:nvSpPr>
          <p:cNvPr id="20483" name="Rectangle 2">
            <a:extLst>
              <a:ext uri="{FF2B5EF4-FFF2-40B4-BE49-F238E27FC236}">
                <a16:creationId xmlns:a16="http://schemas.microsoft.com/office/drawing/2014/main" id="{5363361E-6D1D-5AAC-0617-03B4B3C8C734}"/>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285BD75D-BC31-1847-53F8-17CC4B597F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77ADA1D-2B31-4899-C5B8-E295B749A393}"/>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2CAEB70F-E334-9ADE-FF15-18142B167701}"/>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EE8C1DED-F693-5C0F-53E2-6B33633B5814}"/>
              </a:ext>
            </a:extLst>
          </p:cNvPr>
          <p:cNvSpPr>
            <a:spLocks noGrp="1" noChangeArrowheads="1"/>
          </p:cNvSpPr>
          <p:nvPr>
            <p:ph type="sldNum" sz="quarter" idx="12"/>
          </p:nvPr>
        </p:nvSpPr>
        <p:spPr>
          <a:ln/>
        </p:spPr>
        <p:txBody>
          <a:bodyPr/>
          <a:lstStyle>
            <a:lvl1pPr>
              <a:defRPr/>
            </a:lvl1pPr>
          </a:lstStyle>
          <a:p>
            <a:fld id="{FE26619F-3309-4FC6-AFD3-B8C0954B7275}" type="slidenum">
              <a:rPr lang="ar-SA" altLang="en-US"/>
              <a:pPr/>
              <a:t>‹#›</a:t>
            </a:fld>
            <a:endParaRPr lang="en-AU" altLang="en-US"/>
          </a:p>
        </p:txBody>
      </p:sp>
    </p:spTree>
    <p:extLst>
      <p:ext uri="{BB962C8B-B14F-4D97-AF65-F5344CB8AC3E}">
        <p14:creationId xmlns:p14="http://schemas.microsoft.com/office/powerpoint/2010/main" val="4274757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D9C4D1-B717-7C6B-9F56-875A6CED8AB9}"/>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9E2CDE25-A24B-B466-523D-402DF7BA7CEA}"/>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32AB33CA-F9DC-08F7-32F8-EA7231681B5E}"/>
              </a:ext>
            </a:extLst>
          </p:cNvPr>
          <p:cNvSpPr>
            <a:spLocks noGrp="1" noChangeArrowheads="1"/>
          </p:cNvSpPr>
          <p:nvPr>
            <p:ph type="sldNum" sz="quarter" idx="12"/>
          </p:nvPr>
        </p:nvSpPr>
        <p:spPr>
          <a:ln/>
        </p:spPr>
        <p:txBody>
          <a:bodyPr/>
          <a:lstStyle>
            <a:lvl1pPr>
              <a:defRPr/>
            </a:lvl1pPr>
          </a:lstStyle>
          <a:p>
            <a:fld id="{7378D81C-FA2D-4AD4-8A89-EC6E2F55FDF6}" type="slidenum">
              <a:rPr lang="ar-SA" altLang="en-US"/>
              <a:pPr/>
              <a:t>‹#›</a:t>
            </a:fld>
            <a:endParaRPr lang="en-AU" altLang="en-US"/>
          </a:p>
        </p:txBody>
      </p:sp>
    </p:spTree>
    <p:extLst>
      <p:ext uri="{BB962C8B-B14F-4D97-AF65-F5344CB8AC3E}">
        <p14:creationId xmlns:p14="http://schemas.microsoft.com/office/powerpoint/2010/main" val="401227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2942B2F-3F01-1F79-C22E-95C929A81BD8}"/>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D10C0063-1419-A9BF-AEF7-C1567F6A4D65}"/>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CBD16724-47A8-1157-BF2C-55EBFC379860}"/>
              </a:ext>
            </a:extLst>
          </p:cNvPr>
          <p:cNvSpPr>
            <a:spLocks noGrp="1" noChangeArrowheads="1"/>
          </p:cNvSpPr>
          <p:nvPr>
            <p:ph type="sldNum" sz="quarter" idx="12"/>
          </p:nvPr>
        </p:nvSpPr>
        <p:spPr>
          <a:ln/>
        </p:spPr>
        <p:txBody>
          <a:bodyPr/>
          <a:lstStyle>
            <a:lvl1pPr>
              <a:defRPr/>
            </a:lvl1pPr>
          </a:lstStyle>
          <a:p>
            <a:fld id="{D3EE9ED5-A0A8-415E-B475-6307605E7E17}" type="slidenum">
              <a:rPr lang="ar-SA" altLang="en-US"/>
              <a:pPr/>
              <a:t>‹#›</a:t>
            </a:fld>
            <a:endParaRPr lang="en-AU" altLang="en-US"/>
          </a:p>
        </p:txBody>
      </p:sp>
    </p:spTree>
    <p:extLst>
      <p:ext uri="{BB962C8B-B14F-4D97-AF65-F5344CB8AC3E}">
        <p14:creationId xmlns:p14="http://schemas.microsoft.com/office/powerpoint/2010/main" val="384099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8B947C-B7DC-3A1D-D284-E8818AAEB059}"/>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BA32CC5C-7D04-B158-DA64-5D43258C2F0B}"/>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6382BF6B-CC13-69F4-5386-B7E88CEF0915}"/>
              </a:ext>
            </a:extLst>
          </p:cNvPr>
          <p:cNvSpPr>
            <a:spLocks noGrp="1" noChangeArrowheads="1"/>
          </p:cNvSpPr>
          <p:nvPr>
            <p:ph type="sldNum" sz="quarter" idx="12"/>
          </p:nvPr>
        </p:nvSpPr>
        <p:spPr>
          <a:ln/>
        </p:spPr>
        <p:txBody>
          <a:bodyPr/>
          <a:lstStyle>
            <a:lvl1pPr>
              <a:defRPr/>
            </a:lvl1pPr>
          </a:lstStyle>
          <a:p>
            <a:fld id="{28CBECE3-2F44-411D-91B8-E3C9254B336A}" type="slidenum">
              <a:rPr lang="ar-SA" altLang="en-US"/>
              <a:pPr/>
              <a:t>‹#›</a:t>
            </a:fld>
            <a:endParaRPr lang="en-AU" altLang="en-US"/>
          </a:p>
        </p:txBody>
      </p:sp>
    </p:spTree>
    <p:extLst>
      <p:ext uri="{BB962C8B-B14F-4D97-AF65-F5344CB8AC3E}">
        <p14:creationId xmlns:p14="http://schemas.microsoft.com/office/powerpoint/2010/main" val="406989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ADF05DF-DCFA-E3CA-4CB0-020C598AA64F}"/>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D65A4BAB-A3B0-957B-BF22-E3079C016B7D}"/>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76CD9874-AF8A-8AD4-8D0A-6ABFE02BD85E}"/>
              </a:ext>
            </a:extLst>
          </p:cNvPr>
          <p:cNvSpPr>
            <a:spLocks noGrp="1" noChangeArrowheads="1"/>
          </p:cNvSpPr>
          <p:nvPr>
            <p:ph type="sldNum" sz="quarter" idx="12"/>
          </p:nvPr>
        </p:nvSpPr>
        <p:spPr>
          <a:ln/>
        </p:spPr>
        <p:txBody>
          <a:bodyPr/>
          <a:lstStyle>
            <a:lvl1pPr>
              <a:defRPr/>
            </a:lvl1pPr>
          </a:lstStyle>
          <a:p>
            <a:fld id="{1FBCB9CA-96F2-4A17-BB71-EAD1D86F511C}" type="slidenum">
              <a:rPr lang="ar-SA" altLang="en-US"/>
              <a:pPr/>
              <a:t>‹#›</a:t>
            </a:fld>
            <a:endParaRPr lang="en-AU" altLang="en-US"/>
          </a:p>
        </p:txBody>
      </p:sp>
    </p:spTree>
    <p:extLst>
      <p:ext uri="{BB962C8B-B14F-4D97-AF65-F5344CB8AC3E}">
        <p14:creationId xmlns:p14="http://schemas.microsoft.com/office/powerpoint/2010/main" val="173526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45C42F1-EC13-DB2D-C027-646D8891B7C4}"/>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B098DDEA-3A0A-1C93-F9A0-8B76C7FA74AD}"/>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603EE286-137D-0A7C-E285-3C988F604F43}"/>
              </a:ext>
            </a:extLst>
          </p:cNvPr>
          <p:cNvSpPr>
            <a:spLocks noGrp="1" noChangeArrowheads="1"/>
          </p:cNvSpPr>
          <p:nvPr>
            <p:ph type="sldNum" sz="quarter" idx="12"/>
          </p:nvPr>
        </p:nvSpPr>
        <p:spPr>
          <a:ln/>
        </p:spPr>
        <p:txBody>
          <a:bodyPr/>
          <a:lstStyle>
            <a:lvl1pPr>
              <a:defRPr/>
            </a:lvl1pPr>
          </a:lstStyle>
          <a:p>
            <a:fld id="{FC4A1F09-B148-48B6-9193-F629B2E9BB56}" type="slidenum">
              <a:rPr lang="ar-SA" altLang="en-US"/>
              <a:pPr/>
              <a:t>‹#›</a:t>
            </a:fld>
            <a:endParaRPr lang="en-AU" altLang="en-US"/>
          </a:p>
        </p:txBody>
      </p:sp>
    </p:spTree>
    <p:extLst>
      <p:ext uri="{BB962C8B-B14F-4D97-AF65-F5344CB8AC3E}">
        <p14:creationId xmlns:p14="http://schemas.microsoft.com/office/powerpoint/2010/main" val="119294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19F3EAB-9EB2-A3F5-6D46-39EDD0A7DD03}"/>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5">
            <a:extLst>
              <a:ext uri="{FF2B5EF4-FFF2-40B4-BE49-F238E27FC236}">
                <a16:creationId xmlns:a16="http://schemas.microsoft.com/office/drawing/2014/main" id="{29FAAA22-90D5-75EC-55F6-A9963B86D59A}"/>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6">
            <a:extLst>
              <a:ext uri="{FF2B5EF4-FFF2-40B4-BE49-F238E27FC236}">
                <a16:creationId xmlns:a16="http://schemas.microsoft.com/office/drawing/2014/main" id="{48C620E3-761B-6726-D998-6354AFDE0F64}"/>
              </a:ext>
            </a:extLst>
          </p:cNvPr>
          <p:cNvSpPr>
            <a:spLocks noGrp="1" noChangeArrowheads="1"/>
          </p:cNvSpPr>
          <p:nvPr>
            <p:ph type="sldNum" sz="quarter" idx="12"/>
          </p:nvPr>
        </p:nvSpPr>
        <p:spPr>
          <a:ln/>
        </p:spPr>
        <p:txBody>
          <a:bodyPr/>
          <a:lstStyle>
            <a:lvl1pPr>
              <a:defRPr/>
            </a:lvl1pPr>
          </a:lstStyle>
          <a:p>
            <a:fld id="{283D08BF-5F0A-48FA-A08E-402A3F22D794}" type="slidenum">
              <a:rPr lang="ar-SA" altLang="en-US"/>
              <a:pPr/>
              <a:t>‹#›</a:t>
            </a:fld>
            <a:endParaRPr lang="en-AU" altLang="en-US"/>
          </a:p>
        </p:txBody>
      </p:sp>
    </p:spTree>
    <p:extLst>
      <p:ext uri="{BB962C8B-B14F-4D97-AF65-F5344CB8AC3E}">
        <p14:creationId xmlns:p14="http://schemas.microsoft.com/office/powerpoint/2010/main" val="147046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97B9461-0781-8B67-338E-8220632DE6F2}"/>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C3436D2A-16E8-9136-32B2-6E913BE19550}"/>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CA1D357C-6C64-EDFD-539F-EF34BBE0D9B5}"/>
              </a:ext>
            </a:extLst>
          </p:cNvPr>
          <p:cNvSpPr>
            <a:spLocks noGrp="1" noChangeArrowheads="1"/>
          </p:cNvSpPr>
          <p:nvPr>
            <p:ph type="sldNum" sz="quarter" idx="12"/>
          </p:nvPr>
        </p:nvSpPr>
        <p:spPr>
          <a:ln/>
        </p:spPr>
        <p:txBody>
          <a:bodyPr/>
          <a:lstStyle>
            <a:lvl1pPr>
              <a:defRPr/>
            </a:lvl1pPr>
          </a:lstStyle>
          <a:p>
            <a:fld id="{4B878677-46DD-41ED-8E5D-FF200F54539D}" type="slidenum">
              <a:rPr lang="ar-SA" altLang="en-US"/>
              <a:pPr/>
              <a:t>‹#›</a:t>
            </a:fld>
            <a:endParaRPr lang="en-AU" altLang="en-US"/>
          </a:p>
        </p:txBody>
      </p:sp>
    </p:spTree>
    <p:extLst>
      <p:ext uri="{BB962C8B-B14F-4D97-AF65-F5344CB8AC3E}">
        <p14:creationId xmlns:p14="http://schemas.microsoft.com/office/powerpoint/2010/main" val="204088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4FB9275-F996-F8D6-642F-A7146ACE8DCF}"/>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5">
            <a:extLst>
              <a:ext uri="{FF2B5EF4-FFF2-40B4-BE49-F238E27FC236}">
                <a16:creationId xmlns:a16="http://schemas.microsoft.com/office/drawing/2014/main" id="{A2F95117-F775-C352-CCDC-E36DE05BE350}"/>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6">
            <a:extLst>
              <a:ext uri="{FF2B5EF4-FFF2-40B4-BE49-F238E27FC236}">
                <a16:creationId xmlns:a16="http://schemas.microsoft.com/office/drawing/2014/main" id="{81CB4581-5747-1C1E-3A0F-7A0C1421CC1A}"/>
              </a:ext>
            </a:extLst>
          </p:cNvPr>
          <p:cNvSpPr>
            <a:spLocks noGrp="1" noChangeArrowheads="1"/>
          </p:cNvSpPr>
          <p:nvPr>
            <p:ph type="sldNum" sz="quarter" idx="12"/>
          </p:nvPr>
        </p:nvSpPr>
        <p:spPr>
          <a:ln/>
        </p:spPr>
        <p:txBody>
          <a:bodyPr/>
          <a:lstStyle>
            <a:lvl1pPr>
              <a:defRPr/>
            </a:lvl1pPr>
          </a:lstStyle>
          <a:p>
            <a:fld id="{0F8E9AAC-EDC9-4DD7-91B6-60F02431AB83}" type="slidenum">
              <a:rPr lang="ar-SA" altLang="en-US"/>
              <a:pPr/>
              <a:t>‹#›</a:t>
            </a:fld>
            <a:endParaRPr lang="en-AU" altLang="en-US"/>
          </a:p>
        </p:txBody>
      </p:sp>
    </p:spTree>
    <p:extLst>
      <p:ext uri="{BB962C8B-B14F-4D97-AF65-F5344CB8AC3E}">
        <p14:creationId xmlns:p14="http://schemas.microsoft.com/office/powerpoint/2010/main" val="117605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E4B3DC1-94B8-BA31-1D6B-F6649AC0430A}"/>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2BB6A581-54E2-5263-724E-E702C863785C}"/>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196CD3B0-1AA4-55A8-6CFC-319F88423446}"/>
              </a:ext>
            </a:extLst>
          </p:cNvPr>
          <p:cNvSpPr>
            <a:spLocks noGrp="1" noChangeArrowheads="1"/>
          </p:cNvSpPr>
          <p:nvPr>
            <p:ph type="sldNum" sz="quarter" idx="12"/>
          </p:nvPr>
        </p:nvSpPr>
        <p:spPr>
          <a:ln/>
        </p:spPr>
        <p:txBody>
          <a:bodyPr/>
          <a:lstStyle>
            <a:lvl1pPr>
              <a:defRPr/>
            </a:lvl1pPr>
          </a:lstStyle>
          <a:p>
            <a:fld id="{F14B71CB-1554-4875-9166-5C07268EEB3E}" type="slidenum">
              <a:rPr lang="ar-SA" altLang="en-US"/>
              <a:pPr/>
              <a:t>‹#›</a:t>
            </a:fld>
            <a:endParaRPr lang="en-AU" altLang="en-US"/>
          </a:p>
        </p:txBody>
      </p:sp>
    </p:spTree>
    <p:extLst>
      <p:ext uri="{BB962C8B-B14F-4D97-AF65-F5344CB8AC3E}">
        <p14:creationId xmlns:p14="http://schemas.microsoft.com/office/powerpoint/2010/main" val="131787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4B2F674-A64B-88FC-8E40-948D3974E30D}"/>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D216F0F0-4EF2-F19A-B552-9CAA1C1FCB47}"/>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DFEAEB41-C9D8-BF8A-B39D-4AA1AF501D68}"/>
              </a:ext>
            </a:extLst>
          </p:cNvPr>
          <p:cNvSpPr>
            <a:spLocks noGrp="1" noChangeArrowheads="1"/>
          </p:cNvSpPr>
          <p:nvPr>
            <p:ph type="sldNum" sz="quarter" idx="12"/>
          </p:nvPr>
        </p:nvSpPr>
        <p:spPr>
          <a:ln/>
        </p:spPr>
        <p:txBody>
          <a:bodyPr/>
          <a:lstStyle>
            <a:lvl1pPr>
              <a:defRPr/>
            </a:lvl1pPr>
          </a:lstStyle>
          <a:p>
            <a:fld id="{AC20E038-42B2-4468-9A04-EE9502F2C284}" type="slidenum">
              <a:rPr lang="ar-SA" altLang="en-US"/>
              <a:pPr/>
              <a:t>‹#›</a:t>
            </a:fld>
            <a:endParaRPr lang="en-AU" altLang="en-US"/>
          </a:p>
        </p:txBody>
      </p:sp>
    </p:spTree>
    <p:extLst>
      <p:ext uri="{BB962C8B-B14F-4D97-AF65-F5344CB8AC3E}">
        <p14:creationId xmlns:p14="http://schemas.microsoft.com/office/powerpoint/2010/main" val="868502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C8C93"/>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AFA79C-C255-069F-D926-6EFE27B8F95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C8041927-9F44-55C4-D409-2D32100C329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1DDC9B7B-E2C6-9ABC-D505-30CC08E5566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AU"/>
          </a:p>
        </p:txBody>
      </p:sp>
      <p:sp>
        <p:nvSpPr>
          <p:cNvPr id="1029" name="Rectangle 5">
            <a:extLst>
              <a:ext uri="{FF2B5EF4-FFF2-40B4-BE49-F238E27FC236}">
                <a16:creationId xmlns:a16="http://schemas.microsoft.com/office/drawing/2014/main" id="{077DD5EB-F103-C642-8EED-CE802447889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AU"/>
          </a:p>
        </p:txBody>
      </p:sp>
      <p:sp>
        <p:nvSpPr>
          <p:cNvPr id="1030" name="Rectangle 6">
            <a:extLst>
              <a:ext uri="{FF2B5EF4-FFF2-40B4-BE49-F238E27FC236}">
                <a16:creationId xmlns:a16="http://schemas.microsoft.com/office/drawing/2014/main" id="{F80E9DDE-21CD-6DED-E05A-4BD8549D171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2952471-D54D-4F6D-AA47-F1D2EC4128BD}" type="slidenum">
              <a:rPr lang="ar-SA"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4.xml" /><Relationship Id="rId1" Type="http://schemas.openxmlformats.org/officeDocument/2006/relationships/slideLayout" Target="../slideLayouts/slideLayout7.xml" /><Relationship Id="rId5" Type="http://schemas.openxmlformats.org/officeDocument/2006/relationships/image" Target="../media/image8.jpeg" /><Relationship Id="rId4" Type="http://schemas.openxmlformats.org/officeDocument/2006/relationships/image" Target="../media/image7.png"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9.emf" /><Relationship Id="rId2" Type="http://schemas.openxmlformats.org/officeDocument/2006/relationships/notesSlide" Target="../notesSlides/notesSlide16.xml" /><Relationship Id="rId1" Type="http://schemas.openxmlformats.org/officeDocument/2006/relationships/slideLayout" Target="../slideLayouts/slideLayout7.xml" /><Relationship Id="rId4" Type="http://schemas.openxmlformats.org/officeDocument/2006/relationships/image" Target="../media/image10.emf"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19.xml"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20.xml" /><Relationship Id="rId1" Type="http://schemas.openxmlformats.org/officeDocument/2006/relationships/slideLayout" Target="../slideLayouts/slideLayout7.xml" /><Relationship Id="rId6" Type="http://schemas.openxmlformats.org/officeDocument/2006/relationships/image" Target="../media/image13.png" /><Relationship Id="rId5" Type="http://schemas.openxmlformats.org/officeDocument/2006/relationships/image" Target="../media/image10.emf" /><Relationship Id="rId4" Type="http://schemas.openxmlformats.org/officeDocument/2006/relationships/image" Target="../media/image6.png"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2.emf"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B20D2EB-9915-DA44-678F-C421F9F0A58C}"/>
              </a:ext>
            </a:extLst>
          </p:cNvPr>
          <p:cNvSpPr>
            <a:spLocks noGrp="1" noChangeArrowheads="1"/>
          </p:cNvSpPr>
          <p:nvPr>
            <p:ph type="ctrTitle" idx="4294967295"/>
          </p:nvPr>
        </p:nvSpPr>
        <p:spPr>
          <a:xfrm>
            <a:off x="609600" y="2209800"/>
            <a:ext cx="7772400" cy="1470025"/>
          </a:xfrm>
          <a:solidFill>
            <a:srgbClr val="FFC000"/>
          </a:solidFill>
          <a:ln>
            <a:solidFill>
              <a:srgbClr val="FFFF00"/>
            </a:solidFill>
            <a:miter lim="800000"/>
            <a:headEnd/>
            <a:tailEnd/>
          </a:ln>
        </p:spPr>
        <p:txBody>
          <a:bodyPr/>
          <a:lstStyle/>
          <a:p>
            <a:pPr eaLnBrk="1" hangingPunct="1"/>
            <a:r>
              <a:rPr lang="en-US" altLang="en-US" sz="3200" b="1">
                <a:solidFill>
                  <a:schemeClr val="tx1"/>
                </a:solidFill>
                <a:latin typeface="Times New Roman" panose="02020603050405020304" pitchFamily="18" charset="0"/>
                <a:cs typeface="Times New Roman" panose="02020603050405020304" pitchFamily="18" charset="0"/>
              </a:rPr>
              <a:t>Drug metabolism and Cytochromes</a:t>
            </a:r>
            <a:r>
              <a:rPr lang="en-US" altLang="en-US" sz="3200">
                <a:solidFill>
                  <a:schemeClr val="tx1"/>
                </a:solidFill>
                <a:latin typeface="Times New Roman" panose="02020603050405020304" pitchFamily="18" charset="0"/>
                <a:cs typeface="Times New Roman" panose="02020603050405020304" pitchFamily="18" charset="0"/>
              </a:rPr>
              <a:t> </a:t>
            </a:r>
            <a:r>
              <a:rPr lang="en-AU" altLang="ja-JP"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P450</a:t>
            </a:r>
            <a:br>
              <a:rPr lang="en-AU" altLang="ja-JP"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br>
            <a:r>
              <a:rPr lang="en-AU" altLang="ja-JP"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&amp; </a:t>
            </a:r>
            <a:r>
              <a:rPr lang="en-US" altLang="en-US" sz="3200" b="1">
                <a:solidFill>
                  <a:schemeClr val="tx1"/>
                </a:solidFill>
                <a:latin typeface="Times New Roman" panose="02020603050405020304" pitchFamily="18" charset="0"/>
                <a:cs typeface="Times New Roman" panose="02020603050405020304" pitchFamily="18" charset="0"/>
              </a:rPr>
              <a:t>Bile</a:t>
            </a:r>
          </a:p>
        </p:txBody>
      </p:sp>
      <p:sp>
        <p:nvSpPr>
          <p:cNvPr id="3075" name="Rectangle 3">
            <a:extLst>
              <a:ext uri="{FF2B5EF4-FFF2-40B4-BE49-F238E27FC236}">
                <a16:creationId xmlns:a16="http://schemas.microsoft.com/office/drawing/2014/main" id="{DEE921BE-1643-8BE3-7CBE-84A5B2E8D5F2}"/>
              </a:ext>
            </a:extLst>
          </p:cNvPr>
          <p:cNvSpPr>
            <a:spLocks noGrp="1" noChangeArrowheads="1"/>
          </p:cNvSpPr>
          <p:nvPr>
            <p:ph type="subTitle" idx="4294967295"/>
          </p:nvPr>
        </p:nvSpPr>
        <p:spPr>
          <a:xfrm>
            <a:off x="685800" y="3581400"/>
            <a:ext cx="7696200" cy="457200"/>
          </a:xfrm>
          <a:solidFill>
            <a:srgbClr val="0070C0"/>
          </a:solidFill>
          <a:ln>
            <a:solidFill>
              <a:srgbClr val="FFFF00"/>
            </a:solidFill>
            <a:miter lim="800000"/>
            <a:headEnd/>
            <a:tailEnd/>
          </a:ln>
        </p:spPr>
        <p:txBody>
          <a:bodyPr>
            <a:spAutoFit/>
          </a:bodyPr>
          <a:lstStyle/>
          <a:p>
            <a:pPr marL="0" indent="0" algn="ctr" eaLnBrk="1" hangingPunct="1">
              <a:buFontTx/>
              <a:buNone/>
            </a:pPr>
            <a:r>
              <a:rPr lang="en-US" altLang="en-US" sz="2400">
                <a:solidFill>
                  <a:schemeClr val="bg1"/>
                </a:solidFill>
              </a:rPr>
              <a:t>Dr Jehad Al-shuneigat</a:t>
            </a:r>
          </a:p>
        </p:txBody>
      </p:sp>
      <p:sp>
        <p:nvSpPr>
          <p:cNvPr id="3076" name="Oval 4">
            <a:extLst>
              <a:ext uri="{FF2B5EF4-FFF2-40B4-BE49-F238E27FC236}">
                <a16:creationId xmlns:a16="http://schemas.microsoft.com/office/drawing/2014/main" id="{8EF3F5AC-9866-D492-FF2B-2764E78D9AC1}"/>
              </a:ext>
            </a:extLst>
          </p:cNvPr>
          <p:cNvSpPr>
            <a:spLocks noChangeArrowheads="1"/>
          </p:cNvSpPr>
          <p:nvPr/>
        </p:nvSpPr>
        <p:spPr bwMode="auto">
          <a:xfrm>
            <a:off x="8229600" y="2209800"/>
            <a:ext cx="228600" cy="1828800"/>
          </a:xfrm>
          <a:prstGeom prst="ellipse">
            <a:avLst/>
          </a:prstGeom>
          <a:gradFill rotWithShape="1">
            <a:gsLst>
              <a:gs pos="0">
                <a:srgbClr val="FFF200"/>
              </a:gs>
              <a:gs pos="45000">
                <a:srgbClr val="FF7A00"/>
              </a:gs>
              <a:gs pos="70000">
                <a:srgbClr val="FF0300"/>
              </a:gs>
              <a:gs pos="100000">
                <a:srgbClr val="4D0808"/>
              </a:gs>
            </a:gsLst>
            <a:lin ang="5400000"/>
          </a:gra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077" name="Oval 5">
            <a:extLst>
              <a:ext uri="{FF2B5EF4-FFF2-40B4-BE49-F238E27FC236}">
                <a16:creationId xmlns:a16="http://schemas.microsoft.com/office/drawing/2014/main" id="{02491EE9-7943-9005-079D-A19403617B39}"/>
              </a:ext>
            </a:extLst>
          </p:cNvPr>
          <p:cNvSpPr>
            <a:spLocks noChangeArrowheads="1"/>
          </p:cNvSpPr>
          <p:nvPr/>
        </p:nvSpPr>
        <p:spPr bwMode="auto">
          <a:xfrm>
            <a:off x="520700" y="2209800"/>
            <a:ext cx="241300" cy="1828800"/>
          </a:xfrm>
          <a:prstGeom prst="ellipse">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D68BA7EC-1380-87E8-FDF7-BF9BA7C9B6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13" y="747713"/>
            <a:ext cx="8791575"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7D37E400-501A-D904-9F14-83E774C83894}"/>
              </a:ext>
            </a:extLst>
          </p:cNvPr>
          <p:cNvSpPr>
            <a:spLocks noGrp="1" noChangeArrowheads="1"/>
          </p:cNvSpPr>
          <p:nvPr>
            <p:ph type="body" idx="4294967295"/>
          </p:nvPr>
        </p:nvSpPr>
        <p:spPr>
          <a:xfrm>
            <a:off x="152400" y="152400"/>
            <a:ext cx="8763000" cy="6477000"/>
          </a:xfrm>
        </p:spPr>
        <p:txBody>
          <a:bodyPr/>
          <a:lstStyle/>
          <a:p>
            <a:pPr algn="ctr" eaLnBrk="1" hangingPunct="1">
              <a:lnSpc>
                <a:spcPct val="80000"/>
              </a:lnSpc>
              <a:buFontTx/>
              <a:buNone/>
            </a:pPr>
            <a:r>
              <a:rPr lang="en-US" altLang="en-US" b="1">
                <a:latin typeface="Times New Roman" panose="02020603050405020304" pitchFamily="18" charset="0"/>
                <a:cs typeface="Times New Roman" panose="02020603050405020304" pitchFamily="18" charset="0"/>
              </a:rPr>
              <a:t>Few points on CYP &amp; Drugs</a:t>
            </a:r>
          </a:p>
          <a:p>
            <a:pPr eaLnBrk="1" hangingPunct="1">
              <a:lnSpc>
                <a:spcPct val="80000"/>
              </a:lnSpc>
            </a:pPr>
            <a:r>
              <a:rPr lang="en-US" altLang="en-US" sz="2400">
                <a:latin typeface="Times New Roman" panose="02020603050405020304" pitchFamily="18" charset="0"/>
                <a:cs typeface="Times New Roman" panose="02020603050405020304" pitchFamily="18" charset="0"/>
              </a:rPr>
              <a:t>Different people have different activity of CYP due to genetic variation that result in higher or lower expression of CYP than normal. </a:t>
            </a:r>
          </a:p>
          <a:p>
            <a:pPr eaLnBrk="1" hangingPunct="1">
              <a:lnSpc>
                <a:spcPct val="80000"/>
              </a:lnSpc>
            </a:pPr>
            <a:r>
              <a:rPr lang="en-US" altLang="en-US" sz="2400">
                <a:latin typeface="Times New Roman" panose="02020603050405020304" pitchFamily="18" charset="0"/>
                <a:cs typeface="Times New Roman" panose="02020603050405020304" pitchFamily="18" charset="0"/>
              </a:rPr>
              <a:t>This can lead to differences in drug metabolism: </a:t>
            </a:r>
            <a:r>
              <a:rPr lang="en-US" altLang="en-US" sz="2400" u="sng">
                <a:latin typeface="Times New Roman" panose="02020603050405020304" pitchFamily="18" charset="0"/>
                <a:cs typeface="Times New Roman" panose="02020603050405020304" pitchFamily="18" charset="0"/>
              </a:rPr>
              <a:t>poor drug metabolizer, normal drug metabolizer </a:t>
            </a:r>
            <a:r>
              <a:rPr lang="en-US" altLang="en-US" sz="2400">
                <a:latin typeface="Times New Roman" panose="02020603050405020304" pitchFamily="18" charset="0"/>
                <a:cs typeface="Times New Roman" panose="02020603050405020304" pitchFamily="18" charset="0"/>
              </a:rPr>
              <a:t>or</a:t>
            </a:r>
            <a:r>
              <a:rPr lang="en-US" altLang="en-US" sz="2400" u="sng">
                <a:latin typeface="Times New Roman" panose="02020603050405020304" pitchFamily="18" charset="0"/>
                <a:cs typeface="Times New Roman" panose="02020603050405020304" pitchFamily="18" charset="0"/>
              </a:rPr>
              <a:t> ultra drug metabolizer</a:t>
            </a:r>
            <a:r>
              <a:rPr lang="en-US" altLang="en-US" sz="2400">
                <a:latin typeface="Times New Roman" panose="02020603050405020304" pitchFamily="18" charset="0"/>
                <a:cs typeface="Times New Roman" panose="02020603050405020304" pitchFamily="18" charset="0"/>
              </a:rPr>
              <a:t>.</a:t>
            </a:r>
          </a:p>
          <a:p>
            <a:pPr eaLnBrk="1" hangingPunct="1">
              <a:lnSpc>
                <a:spcPct val="80000"/>
              </a:lnSpc>
            </a:pPr>
            <a:endParaRPr lang="en-US" altLang="en-US" sz="2400">
              <a:latin typeface="Times New Roman" panose="02020603050405020304" pitchFamily="18" charset="0"/>
              <a:cs typeface="Times New Roman" panose="02020603050405020304" pitchFamily="18" charset="0"/>
            </a:endParaRPr>
          </a:p>
          <a:p>
            <a:pPr eaLnBrk="1" hangingPunct="1">
              <a:lnSpc>
                <a:spcPct val="80000"/>
              </a:lnSpc>
            </a:pPr>
            <a:r>
              <a:rPr lang="en-US" altLang="en-US" sz="2400">
                <a:latin typeface="Times New Roman" panose="02020603050405020304" pitchFamily="18" charset="0"/>
                <a:cs typeface="Times New Roman" panose="02020603050405020304" pitchFamily="18" charset="0"/>
              </a:rPr>
              <a:t>Some of drugs intermediates are toxic specially if accumulated at high concentrations so if a patient is a high drug metabolizer this may lead to patient toxicity </a:t>
            </a:r>
          </a:p>
          <a:p>
            <a:pPr eaLnBrk="1" hangingPunct="1">
              <a:lnSpc>
                <a:spcPct val="80000"/>
              </a:lnSpc>
            </a:pPr>
            <a:r>
              <a:rPr lang="en-US" altLang="en-US" sz="2400">
                <a:latin typeface="Times New Roman" panose="02020603050405020304" pitchFamily="18" charset="0"/>
                <a:cs typeface="Times New Roman" panose="02020603050405020304" pitchFamily="18" charset="0"/>
              </a:rPr>
              <a:t>Some drugs are given for special purposes that inhibit P450 enzymes to prolong the activity of some other drugs</a:t>
            </a:r>
          </a:p>
          <a:p>
            <a:pPr eaLnBrk="1" hangingPunct="1">
              <a:lnSpc>
                <a:spcPct val="80000"/>
              </a:lnSpc>
            </a:pPr>
            <a:r>
              <a:rPr lang="en-AU" altLang="en-US" sz="2400">
                <a:latin typeface="Times New Roman" panose="02020603050405020304" pitchFamily="18" charset="0"/>
                <a:cs typeface="Times New Roman" panose="02020603050405020304" pitchFamily="18" charset="0"/>
              </a:rPr>
              <a:t>Poorer P450 substrates drugs would last longer in the body before elimination, which is desirable for some drugs</a:t>
            </a:r>
          </a:p>
          <a:p>
            <a:pPr eaLnBrk="1" hangingPunct="1">
              <a:lnSpc>
                <a:spcPct val="80000"/>
              </a:lnSpc>
            </a:pPr>
            <a:r>
              <a:rPr lang="en-US" altLang="en-US" sz="2400">
                <a:latin typeface="Times New Roman" panose="02020603050405020304" pitchFamily="18" charset="0"/>
                <a:cs typeface="Times New Roman" panose="02020603050405020304" pitchFamily="18" charset="0"/>
              </a:rPr>
              <a:t>Some drugs that have a narrow range of effective dose before they become toxic might be overdosed in a poor metabolizer.</a:t>
            </a:r>
            <a:endParaRPr lang="en-AU" altLang="en-US" sz="2400">
              <a:latin typeface="Times New Roman" panose="02020603050405020304" pitchFamily="18" charset="0"/>
              <a:cs typeface="Times New Roman" panose="02020603050405020304" pitchFamily="18" charset="0"/>
            </a:endParaRPr>
          </a:p>
          <a:p>
            <a:pPr eaLnBrk="1" hangingPunct="1">
              <a:lnSpc>
                <a:spcPct val="80000"/>
              </a:lnSpc>
            </a:pPr>
            <a:r>
              <a:rPr lang="en-US" altLang="en-US" sz="2400">
                <a:latin typeface="Times New Roman" panose="02020603050405020304" pitchFamily="18" charset="0"/>
                <a:cs typeface="Times New Roman" panose="02020603050405020304" pitchFamily="18" charset="0"/>
              </a:rPr>
              <a:t>CYP may lead to </a:t>
            </a:r>
            <a:r>
              <a:rPr lang="en-US" altLang="ja-JP" sz="2400">
                <a:latin typeface="Times New Roman" panose="02020603050405020304" pitchFamily="18" charset="0"/>
                <a:ea typeface="MS PGothic" panose="020B0600070205080204" pitchFamily="34" charset="-128"/>
                <a:cs typeface="Times New Roman" panose="02020603050405020304" pitchFamily="18" charset="0"/>
              </a:rPr>
              <a:t>making some drugs ineffective while activating others. </a:t>
            </a:r>
          </a:p>
          <a:p>
            <a:pPr eaLnBrk="1" hangingPunct="1">
              <a:lnSpc>
                <a:spcPct val="80000"/>
              </a:lnSpc>
            </a:pPr>
            <a:endParaRPr lang="en-AU" alt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8AEE5859-4580-0032-4231-D513369365A3}"/>
              </a:ext>
            </a:extLst>
          </p:cNvPr>
          <p:cNvSpPr>
            <a:spLocks noGrp="1" noChangeArrowheads="1"/>
          </p:cNvSpPr>
          <p:nvPr>
            <p:ph type="body" idx="4294967295"/>
          </p:nvPr>
        </p:nvSpPr>
        <p:spPr>
          <a:xfrm>
            <a:off x="457200" y="609600"/>
            <a:ext cx="8229600" cy="5516563"/>
          </a:xfrm>
        </p:spPr>
        <p:txBody>
          <a:bodyPr/>
          <a:lstStyle/>
          <a:p>
            <a:pPr algn="ctr" eaLnBrk="1" hangingPunct="1">
              <a:buFontTx/>
              <a:buNone/>
            </a:pPr>
            <a:r>
              <a:rPr lang="en-US" altLang="en-US" sz="3600" b="1" u="sng"/>
              <a:t>Bile</a:t>
            </a:r>
            <a:r>
              <a:rPr lang="en-US" altLang="en-US"/>
              <a:t> </a:t>
            </a:r>
          </a:p>
          <a:p>
            <a:pPr eaLnBrk="1" hangingPunct="1"/>
            <a:r>
              <a:rPr lang="en-US" altLang="en-US"/>
              <a:t>Is an important product released by the hepatocytes. </a:t>
            </a:r>
          </a:p>
          <a:p>
            <a:pPr eaLnBrk="1" hangingPunct="1"/>
            <a:endParaRPr lang="en-US" altLang="en-US"/>
          </a:p>
          <a:p>
            <a:pPr eaLnBrk="1" hangingPunct="1"/>
            <a:r>
              <a:rPr lang="en-US" altLang="en-US"/>
              <a:t>It promotes the digestion of fats from food by emulsifying them in the small intestine.</a:t>
            </a:r>
          </a:p>
          <a:p>
            <a:pPr eaLnBrk="1" hangingPunct="1"/>
            <a:endParaRPr lang="en-US" altLang="en-US"/>
          </a:p>
          <a:p>
            <a:pPr eaLnBrk="1" hangingPunct="1"/>
            <a:r>
              <a:rPr lang="en-US" altLang="en-US"/>
              <a:t>The emulsifying components of bile mainly consist of bile acids and bile salts plus free cholesterol.</a:t>
            </a:r>
            <a:endParaRPr lang="en-AU"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8F79A3B4-BE14-4008-A6FB-528763B9D3B0}"/>
              </a:ext>
            </a:extLst>
          </p:cNvPr>
          <p:cNvSpPr>
            <a:spLocks noGrp="1" noChangeArrowheads="1"/>
          </p:cNvSpPr>
          <p:nvPr>
            <p:ph type="body" idx="4294967295"/>
          </p:nvPr>
        </p:nvSpPr>
        <p:spPr>
          <a:xfrm>
            <a:off x="228600" y="228600"/>
            <a:ext cx="8763000" cy="6477000"/>
          </a:xfrm>
        </p:spPr>
        <p:txBody>
          <a:bodyPr/>
          <a:lstStyle/>
          <a:p>
            <a:pPr eaLnBrk="1" hangingPunct="1">
              <a:lnSpc>
                <a:spcPct val="90000"/>
              </a:lnSpc>
            </a:pPr>
            <a:r>
              <a:rPr lang="en-AU" altLang="ja-JP" sz="2400" b="1" u="sng">
                <a:latin typeface="Times New Roman" panose="02020603050405020304" pitchFamily="18" charset="0"/>
                <a:ea typeface="MS PGothic" panose="020B0600070205080204" pitchFamily="34" charset="-128"/>
                <a:cs typeface="Times New Roman" panose="02020603050405020304" pitchFamily="18" charset="0"/>
              </a:rPr>
              <a:t>A. Bile acids and bile salts</a:t>
            </a:r>
          </a:p>
          <a:p>
            <a:pPr eaLnBrk="1" hangingPunct="1">
              <a:lnSpc>
                <a:spcPct val="90000"/>
              </a:lnSpc>
            </a:pPr>
            <a:r>
              <a:rPr lang="en-AU" altLang="ja-JP" sz="2400">
                <a:latin typeface="Times New Roman" panose="02020603050405020304" pitchFamily="18" charset="0"/>
                <a:ea typeface="MS PGothic" panose="020B0600070205080204" pitchFamily="34" charset="-128"/>
                <a:cs typeface="Times New Roman" panose="02020603050405020304" pitchFamily="18" charset="0"/>
              </a:rPr>
              <a:t>Bile acids are steroids (cholesterol ) consisting of </a:t>
            </a:r>
            <a:r>
              <a:rPr lang="en-AU" altLang="ja-JP" sz="2400" u="sng">
                <a:latin typeface="Times New Roman" panose="02020603050405020304" pitchFamily="18" charset="0"/>
                <a:ea typeface="MS PGothic" panose="020B0600070205080204" pitchFamily="34" charset="-128"/>
                <a:cs typeface="Times New Roman" panose="02020603050405020304" pitchFamily="18" charset="0"/>
              </a:rPr>
              <a:t>24 C</a:t>
            </a:r>
            <a:r>
              <a:rPr lang="en-AU" altLang="ja-JP" sz="2400">
                <a:latin typeface="Times New Roman" panose="02020603050405020304" pitchFamily="18" charset="0"/>
                <a:ea typeface="MS PGothic" panose="020B0600070205080204" pitchFamily="34" charset="-128"/>
                <a:cs typeface="Times New Roman" panose="02020603050405020304" pitchFamily="18" charset="0"/>
              </a:rPr>
              <a:t> atoms carrying one carboxyl group and several hydroxyl groups. </a:t>
            </a:r>
          </a:p>
          <a:p>
            <a:pPr eaLnBrk="1" hangingPunct="1">
              <a:lnSpc>
                <a:spcPct val="90000"/>
              </a:lnSpc>
            </a:pPr>
            <a:r>
              <a:rPr lang="en-AU" altLang="ja-JP" sz="2400" u="sng">
                <a:latin typeface="Times New Roman" panose="02020603050405020304" pitchFamily="18" charset="0"/>
                <a:ea typeface="MS PGothic" panose="020B0600070205080204" pitchFamily="34" charset="-128"/>
                <a:cs typeface="Times New Roman" panose="02020603050405020304" pitchFamily="18" charset="0"/>
              </a:rPr>
              <a:t>Cholic acid</a:t>
            </a:r>
            <a:r>
              <a:rPr lang="en-AU" altLang="ja-JP" sz="2400">
                <a:latin typeface="Times New Roman" panose="02020603050405020304" pitchFamily="18" charset="0"/>
                <a:ea typeface="MS PGothic" panose="020B0600070205080204" pitchFamily="34" charset="-128"/>
                <a:cs typeface="Times New Roman" panose="02020603050405020304" pitchFamily="18" charset="0"/>
              </a:rPr>
              <a:t> and </a:t>
            </a:r>
            <a:r>
              <a:rPr lang="en-AU" altLang="ja-JP" sz="2400" u="sng">
                <a:latin typeface="Times New Roman" panose="02020603050405020304" pitchFamily="18" charset="0"/>
                <a:ea typeface="MS PGothic" panose="020B0600070205080204" pitchFamily="34" charset="-128"/>
                <a:cs typeface="Times New Roman" panose="02020603050405020304" pitchFamily="18" charset="0"/>
              </a:rPr>
              <a:t>chenodeoxycholic acid</a:t>
            </a:r>
            <a:r>
              <a:rPr lang="en-AU" altLang="ja-JP" sz="2400">
                <a:latin typeface="Times New Roman" panose="02020603050405020304" pitchFamily="18" charset="0"/>
                <a:ea typeface="MS PGothic" panose="020B0600070205080204" pitchFamily="34" charset="-128"/>
                <a:cs typeface="Times New Roman" panose="02020603050405020304" pitchFamily="18" charset="0"/>
              </a:rPr>
              <a:t> are the most important primary bile acids. </a:t>
            </a:r>
          </a:p>
          <a:p>
            <a:pPr eaLnBrk="1" hangingPunct="1">
              <a:lnSpc>
                <a:spcPct val="90000"/>
              </a:lnSpc>
            </a:pPr>
            <a:r>
              <a:rPr lang="en-AU" altLang="ja-JP" sz="2400">
                <a:latin typeface="Times New Roman" panose="02020603050405020304" pitchFamily="18" charset="0"/>
                <a:ea typeface="MS PGothic" panose="020B0600070205080204" pitchFamily="34" charset="-128"/>
                <a:cs typeface="Times New Roman" panose="02020603050405020304" pitchFamily="18" charset="0"/>
              </a:rPr>
              <a:t>Cytochrome P450 in the sER is involved in many of the steps. </a:t>
            </a:r>
          </a:p>
          <a:p>
            <a:pPr eaLnBrk="1" hangingPunct="1">
              <a:lnSpc>
                <a:spcPct val="90000"/>
              </a:lnSpc>
              <a:buFontTx/>
              <a:buNone/>
            </a:pPr>
            <a:r>
              <a:rPr lang="en-US" altLang="ja-JP" sz="2400" b="1" u="sng">
                <a:latin typeface="Times New Roman" panose="02020603050405020304" pitchFamily="18" charset="0"/>
                <a:ea typeface="MS PGothic" panose="020B0600070205080204" pitchFamily="34" charset="-128"/>
                <a:cs typeface="Times New Roman" panose="02020603050405020304" pitchFamily="18" charset="0"/>
              </a:rPr>
              <a:t>Formation of bile acid from </a:t>
            </a:r>
            <a:r>
              <a:rPr lang="en-AU" altLang="ja-JP" sz="2400" b="1" u="sng">
                <a:latin typeface="Times New Roman" panose="02020603050405020304" pitchFamily="18" charset="0"/>
                <a:ea typeface="MS PGothic" panose="020B0600070205080204" pitchFamily="34" charset="-128"/>
                <a:cs typeface="Times New Roman" panose="02020603050405020304" pitchFamily="18" charset="0"/>
              </a:rPr>
              <a:t>cholesterol</a:t>
            </a:r>
            <a:r>
              <a:rPr lang="en-AU" altLang="ja-JP" sz="2400" u="sng">
                <a:latin typeface="Times New Roman" panose="02020603050405020304" pitchFamily="18" charset="0"/>
                <a:ea typeface="MS PGothic" panose="020B0600070205080204" pitchFamily="34" charset="-128"/>
                <a:cs typeface="Times New Roman" panose="02020603050405020304" pitchFamily="18" charset="0"/>
              </a:rPr>
              <a:t>:</a:t>
            </a:r>
            <a:endParaRPr lang="en-AU" altLang="ja-JP" sz="2400" b="1" u="sng">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90000"/>
              </a:lnSpc>
              <a:buFontTx/>
              <a:buNone/>
            </a:pPr>
            <a:r>
              <a:rPr lang="en-AU" altLang="ja-JP" sz="2400">
                <a:latin typeface="Times New Roman" panose="02020603050405020304" pitchFamily="18" charset="0"/>
                <a:ea typeface="MS PGothic" panose="020B0600070205080204" pitchFamily="34" charset="-128"/>
                <a:cs typeface="Times New Roman" panose="02020603050405020304" pitchFamily="18" charset="0"/>
              </a:rPr>
              <a:t>1- The side chain is shortened by three C atoms, and the terminal C atom is oxidized to a carboxylate group (COO-). </a:t>
            </a:r>
          </a:p>
          <a:p>
            <a:pPr eaLnBrk="1" hangingPunct="1">
              <a:lnSpc>
                <a:spcPct val="90000"/>
              </a:lnSpc>
              <a:buFontTx/>
              <a:buNone/>
            </a:pPr>
            <a:r>
              <a:rPr lang="en-AU" altLang="ja-JP" sz="2400">
                <a:latin typeface="Times New Roman" panose="02020603050405020304" pitchFamily="18" charset="0"/>
                <a:ea typeface="MS PGothic" panose="020B0600070205080204" pitchFamily="34" charset="-128"/>
                <a:cs typeface="Times New Roman" panose="02020603050405020304" pitchFamily="18" charset="0"/>
              </a:rPr>
              <a:t>2- Cholesterol double bond is removed. </a:t>
            </a:r>
          </a:p>
          <a:p>
            <a:pPr eaLnBrk="1" hangingPunct="1">
              <a:lnSpc>
                <a:spcPct val="90000"/>
              </a:lnSpc>
              <a:buFontTx/>
              <a:buNone/>
            </a:pPr>
            <a:r>
              <a:rPr lang="en-AU" altLang="ja-JP" sz="2400">
                <a:latin typeface="Times New Roman" panose="02020603050405020304" pitchFamily="18" charset="0"/>
                <a:ea typeface="MS PGothic" panose="020B0600070205080204" pitchFamily="34" charset="-128"/>
                <a:cs typeface="Times New Roman" panose="02020603050405020304" pitchFamily="18" charset="0"/>
              </a:rPr>
              <a:t>3- Monooxygenases then introduce one or two additional OH groups into </a:t>
            </a:r>
            <a:r>
              <a:rPr lang="en-US" altLang="ja-JP" sz="2400">
                <a:latin typeface="Times New Roman" panose="02020603050405020304" pitchFamily="18" charset="0"/>
                <a:ea typeface="MS PGothic" panose="020B0600070205080204" pitchFamily="34" charset="-128"/>
                <a:cs typeface="Times New Roman" panose="02020603050405020304" pitchFamily="18" charset="0"/>
              </a:rPr>
              <a:t>steroid ring</a:t>
            </a:r>
            <a:r>
              <a:rPr lang="en-AU" altLang="ja-JP" sz="2400">
                <a:latin typeface="Times New Roman" panose="02020603050405020304" pitchFamily="18" charset="0"/>
                <a:ea typeface="MS PGothic" panose="020B0600070205080204" pitchFamily="34" charset="-128"/>
                <a:cs typeface="Times New Roman" panose="02020603050405020304" pitchFamily="18" charset="0"/>
              </a:rPr>
              <a:t> (to atoms </a:t>
            </a:r>
            <a:r>
              <a:rPr lang="en-US" altLang="en-US" sz="2400">
                <a:latin typeface="Times New Roman" panose="02020603050405020304" pitchFamily="18" charset="0"/>
                <a:ea typeface="MS PGothic" panose="020B0600070205080204" pitchFamily="34" charset="-128"/>
                <a:cs typeface="Times New Roman" panose="02020603050405020304" pitchFamily="18" charset="0"/>
              </a:rPr>
              <a:t>7, 12 in </a:t>
            </a:r>
            <a:r>
              <a:rPr lang="en-AU" altLang="ja-JP" sz="2400">
                <a:latin typeface="Times New Roman" panose="02020603050405020304" pitchFamily="18" charset="0"/>
                <a:ea typeface="MS PGothic" panose="020B0600070205080204" pitchFamily="34" charset="-128"/>
                <a:cs typeface="Times New Roman" panose="02020603050405020304" pitchFamily="18" charset="0"/>
              </a:rPr>
              <a:t>Cholic acid and atom 7 to chenodeoxycholic acid) </a:t>
            </a:r>
          </a:p>
          <a:p>
            <a:pPr eaLnBrk="1" hangingPunct="1">
              <a:lnSpc>
                <a:spcPct val="90000"/>
              </a:lnSpc>
              <a:buFontTx/>
              <a:buNone/>
            </a:pPr>
            <a:r>
              <a:rPr lang="en-US" altLang="ja-JP" sz="2400">
                <a:latin typeface="Times New Roman" panose="02020603050405020304" pitchFamily="18" charset="0"/>
                <a:ea typeface="MS PGothic" panose="020B0600070205080204" pitchFamily="34" charset="-128"/>
                <a:cs typeface="Times New Roman" panose="02020603050405020304" pitchFamily="18" charset="0"/>
              </a:rPr>
              <a:t>4- </a:t>
            </a:r>
            <a:r>
              <a:rPr lang="en-AU" altLang="ja-JP" sz="2400">
                <a:latin typeface="Times New Roman" panose="02020603050405020304" pitchFamily="18" charset="0"/>
                <a:ea typeface="MS PGothic" panose="020B0600070205080204" pitchFamily="34" charset="-128"/>
                <a:cs typeface="Times New Roman" panose="02020603050405020304" pitchFamily="18" charset="0"/>
              </a:rPr>
              <a:t>During bile acid synthesis it is important that A and B rings is altered from</a:t>
            </a:r>
            <a:r>
              <a:rPr lang="en-AU" altLang="ja-JP" sz="2400" i="1">
                <a:latin typeface="Times New Roman" panose="02020603050405020304" pitchFamily="18" charset="0"/>
                <a:ea typeface="MS PGothic" panose="020B0600070205080204" pitchFamily="34" charset="-128"/>
                <a:cs typeface="Times New Roman" panose="02020603050405020304" pitchFamily="18" charset="0"/>
              </a:rPr>
              <a:t> trans </a:t>
            </a:r>
            <a:r>
              <a:rPr lang="en-AU" altLang="ja-JP" sz="2400">
                <a:latin typeface="Times New Roman" panose="02020603050405020304" pitchFamily="18" charset="0"/>
                <a:ea typeface="MS PGothic" panose="020B0600070205080204" pitchFamily="34" charset="-128"/>
                <a:cs typeface="Times New Roman" panose="02020603050405020304" pitchFamily="18" charset="0"/>
              </a:rPr>
              <a:t>to </a:t>
            </a:r>
            <a:r>
              <a:rPr lang="en-AU" altLang="ja-JP" sz="2400" i="1">
                <a:latin typeface="Times New Roman" panose="02020603050405020304" pitchFamily="18" charset="0"/>
                <a:ea typeface="MS PGothic" panose="020B0600070205080204" pitchFamily="34" charset="-128"/>
                <a:cs typeface="Times New Roman" panose="02020603050405020304" pitchFamily="18" charset="0"/>
              </a:rPr>
              <a:t>cis </a:t>
            </a:r>
            <a:r>
              <a:rPr lang="en-AU" altLang="ja-JP" sz="2400">
                <a:latin typeface="Times New Roman" panose="02020603050405020304" pitchFamily="18" charset="0"/>
                <a:ea typeface="MS PGothic" panose="020B0600070205080204" pitchFamily="34" charset="-128"/>
                <a:cs typeface="Times New Roman" panose="02020603050405020304" pitchFamily="18" charset="0"/>
              </a:rPr>
              <a:t>so the hydrophilic groups in the bile acids lie on one side of the molecule. </a:t>
            </a:r>
            <a:endParaRPr lang="en-AU" altLang="en-US" sz="2400">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F7E949B2-B68E-CBFC-2DB6-A827273B3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76200"/>
            <a:ext cx="4641850" cy="678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699" name="Picture 5">
            <a:extLst>
              <a:ext uri="{FF2B5EF4-FFF2-40B4-BE49-F238E27FC236}">
                <a16:creationId xmlns:a16="http://schemas.microsoft.com/office/drawing/2014/main" id="{70B5B1F5-D029-76DA-751F-23B98196F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4267200"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7">
            <a:extLst>
              <a:ext uri="{FF2B5EF4-FFF2-40B4-BE49-F238E27FC236}">
                <a16:creationId xmlns:a16="http://schemas.microsoft.com/office/drawing/2014/main" id="{B073FBF2-D1B2-1854-2AFC-FF2986692C39}"/>
              </a:ext>
            </a:extLst>
          </p:cNvPr>
          <p:cNvSpPr txBox="1">
            <a:spLocks noChangeArrowheads="1"/>
          </p:cNvSpPr>
          <p:nvPr/>
        </p:nvSpPr>
        <p:spPr bwMode="auto">
          <a:xfrm>
            <a:off x="4191000" y="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u="sng">
                <a:solidFill>
                  <a:srgbClr val="FF0000"/>
                </a:solidFill>
              </a:rPr>
              <a:t>Primary Bile Acids</a:t>
            </a:r>
            <a:endParaRPr lang="en-AU" altLang="en-US" sz="2400" b="1" u="sng">
              <a:solidFill>
                <a:srgbClr val="FF0000"/>
              </a:solidFill>
            </a:endParaRPr>
          </a:p>
        </p:txBody>
      </p:sp>
      <p:sp>
        <p:nvSpPr>
          <p:cNvPr id="29701" name="Text Box 9">
            <a:extLst>
              <a:ext uri="{FF2B5EF4-FFF2-40B4-BE49-F238E27FC236}">
                <a16:creationId xmlns:a16="http://schemas.microsoft.com/office/drawing/2014/main" id="{E5AFC1E2-2CFA-AA31-B3C7-A60A18B8F27A}"/>
              </a:ext>
            </a:extLst>
          </p:cNvPr>
          <p:cNvSpPr txBox="1">
            <a:spLocks noChangeArrowheads="1"/>
          </p:cNvSpPr>
          <p:nvPr/>
        </p:nvSpPr>
        <p:spPr bwMode="auto">
          <a:xfrm>
            <a:off x="7620000" y="6096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t> 7</a:t>
            </a:r>
            <a:endParaRPr lang="en-AU" altLang="en-US" sz="1800" b="1"/>
          </a:p>
        </p:txBody>
      </p:sp>
      <p:pic>
        <p:nvPicPr>
          <p:cNvPr id="29702" name="Picture 4">
            <a:extLst>
              <a:ext uri="{FF2B5EF4-FFF2-40B4-BE49-F238E27FC236}">
                <a16:creationId xmlns:a16="http://schemas.microsoft.com/office/drawing/2014/main" id="{4EFDF6AF-B1E9-48B8-05EA-3DBE3B8C3D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4775"/>
            <a:ext cx="35052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9">
            <a:extLst>
              <a:ext uri="{FF2B5EF4-FFF2-40B4-BE49-F238E27FC236}">
                <a16:creationId xmlns:a16="http://schemas.microsoft.com/office/drawing/2014/main" id="{9F0BD2EA-1084-A955-11E5-7DD2830A7ED8}"/>
              </a:ext>
            </a:extLst>
          </p:cNvPr>
          <p:cNvSpPr>
            <a:spLocks noChangeArrowheads="1"/>
          </p:cNvSpPr>
          <p:nvPr/>
        </p:nvSpPr>
        <p:spPr bwMode="auto">
          <a:xfrm>
            <a:off x="7486650" y="3138488"/>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ja-JP" sz="1800" u="sng">
                <a:ea typeface="MS PGothic" panose="020B0600070205080204" pitchFamily="34" charset="-128"/>
              </a:rPr>
              <a:t>(24C)</a:t>
            </a:r>
            <a:endParaRPr lang="en-AU" altLang="en-US" sz="1800" u="sng"/>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B0AB41ED-7276-D59E-CFC1-7F4374736DD6}"/>
              </a:ext>
            </a:extLst>
          </p:cNvPr>
          <p:cNvSpPr>
            <a:spLocks noGrp="1" noChangeArrowheads="1"/>
          </p:cNvSpPr>
          <p:nvPr>
            <p:ph type="body" idx="4294967295"/>
          </p:nvPr>
        </p:nvSpPr>
        <p:spPr>
          <a:xfrm>
            <a:off x="228600" y="304800"/>
            <a:ext cx="8686800" cy="6324600"/>
          </a:xfrm>
        </p:spPr>
        <p:txBody>
          <a:bodyPr/>
          <a:lstStyle/>
          <a:p>
            <a:pPr eaLnBrk="1" hangingPunct="1"/>
            <a:r>
              <a:rPr lang="en-US" altLang="en-US" sz="2800" b="1" u="sng"/>
              <a:t>Conversion of bile acid to bile salt</a:t>
            </a:r>
            <a:endParaRPr lang="en-AU" altLang="en-US" sz="2800" b="1" u="sng"/>
          </a:p>
          <a:p>
            <a:pPr eaLnBrk="1" hangingPunct="1"/>
            <a:r>
              <a:rPr lang="en-AU" altLang="en-US" sz="2400" u="sng"/>
              <a:t>Cholic acid</a:t>
            </a:r>
            <a:r>
              <a:rPr lang="en-AU" altLang="en-US" sz="2400"/>
              <a:t> and </a:t>
            </a:r>
            <a:r>
              <a:rPr lang="en-AU" altLang="en-US" sz="2400" u="sng"/>
              <a:t>chenodeoxycholic acid</a:t>
            </a:r>
            <a:r>
              <a:rPr lang="en-AU" altLang="en-US" sz="2400"/>
              <a:t>, known as </a:t>
            </a:r>
            <a:r>
              <a:rPr lang="en-AU" altLang="en-US" sz="2400" b="1" u="sng"/>
              <a:t>primary bile acids.</a:t>
            </a:r>
          </a:p>
          <a:p>
            <a:pPr eaLnBrk="1" hangingPunct="1"/>
            <a:r>
              <a:rPr lang="en-AU" altLang="en-US" sz="2400"/>
              <a:t>They are activated with coenzyme A </a:t>
            </a:r>
          </a:p>
          <a:p>
            <a:pPr eaLnBrk="1" hangingPunct="1"/>
            <a:r>
              <a:rPr lang="en-AU" altLang="en-US" sz="2400"/>
              <a:t>Then conjugated with glycine or taurine (an end-product of cysteine metabolism). </a:t>
            </a:r>
          </a:p>
          <a:p>
            <a:pPr eaLnBrk="1" hangingPunct="1"/>
            <a:r>
              <a:rPr lang="en-AU" altLang="en-US" sz="2400"/>
              <a:t>The cholic acid conjugates with glycine and taurine are called the </a:t>
            </a:r>
            <a:r>
              <a:rPr lang="en-AU" altLang="en-US" sz="2400" b="1" u="sng"/>
              <a:t>conjugated bile acids</a:t>
            </a:r>
            <a:r>
              <a:rPr lang="en-AU" altLang="en-US" sz="2400" b="1"/>
              <a:t> or </a:t>
            </a:r>
            <a:r>
              <a:rPr lang="en-AU" altLang="en-US" sz="2400" b="1" u="sng"/>
              <a:t>bile salts</a:t>
            </a:r>
            <a:r>
              <a:rPr lang="en-AU" altLang="en-US" sz="2400"/>
              <a:t>. </a:t>
            </a:r>
          </a:p>
          <a:p>
            <a:pPr eaLnBrk="1" hangingPunct="1"/>
            <a:endParaRPr lang="en-US" altLang="en-US" sz="2400"/>
          </a:p>
          <a:p>
            <a:pPr eaLnBrk="1" hangingPunct="1"/>
            <a:r>
              <a:rPr lang="en-US" altLang="en-US" sz="2400"/>
              <a:t>Bile salts include glycocholic and glycochenodeoxycholic acids, and taurocholic and taurochenodeoxycholic acids</a:t>
            </a:r>
            <a:endParaRPr lang="en-AU" altLang="en-US" sz="2400"/>
          </a:p>
          <a:p>
            <a:pPr eaLnBrk="1" hangingPunct="1"/>
            <a:r>
              <a:rPr lang="en-US" altLang="en-US" sz="2400"/>
              <a:t>Bile salts </a:t>
            </a:r>
            <a:r>
              <a:rPr lang="en-AU" altLang="en-US" sz="2400"/>
              <a:t>are more amphipathic than the primary </a:t>
            </a:r>
            <a:r>
              <a:rPr lang="en-US" altLang="en-US" sz="2400"/>
              <a:t>bile acids </a:t>
            </a:r>
            <a:r>
              <a:rPr lang="en-AU" altLang="en-US" sz="2400"/>
              <a:t>.</a:t>
            </a:r>
          </a:p>
          <a:p>
            <a:pPr eaLnBrk="1" hangingPunct="1"/>
            <a:r>
              <a:rPr lang="en-US" altLang="en-US" sz="2400"/>
              <a:t>Bile salts are more effective detergents than bile acids because of their </a:t>
            </a:r>
            <a:r>
              <a:rPr lang="en-US" altLang="en-US" sz="2400" b="1"/>
              <a:t>enhanced amphipathic nature. </a:t>
            </a:r>
          </a:p>
          <a:p>
            <a:pPr eaLnBrk="1" hangingPunct="1"/>
            <a:r>
              <a:rPr lang="en-US" altLang="en-US" sz="2400"/>
              <a:t>Therefore, only bile salt are found in the bile.</a:t>
            </a:r>
            <a:r>
              <a:rPr lang="en-AU" altLang="en-US" sz="240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EC47F57A-8277-CB19-C591-5024B5BF1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5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a:extLst>
              <a:ext uri="{FF2B5EF4-FFF2-40B4-BE49-F238E27FC236}">
                <a16:creationId xmlns:a16="http://schemas.microsoft.com/office/drawing/2014/main" id="{E1CA2664-A956-9E8D-FC7E-937267522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0"/>
            <a:ext cx="5854700"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6">
            <a:extLst>
              <a:ext uri="{FF2B5EF4-FFF2-40B4-BE49-F238E27FC236}">
                <a16:creationId xmlns:a16="http://schemas.microsoft.com/office/drawing/2014/main" id="{EB52598D-8194-DA29-4E8C-3F73F8F5CCB1}"/>
              </a:ext>
            </a:extLst>
          </p:cNvPr>
          <p:cNvSpPr>
            <a:spLocks noChangeArrowheads="1"/>
          </p:cNvSpPr>
          <p:nvPr/>
        </p:nvSpPr>
        <p:spPr bwMode="auto">
          <a:xfrm>
            <a:off x="0" y="-336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3797" name="Rectangle 7">
            <a:extLst>
              <a:ext uri="{FF2B5EF4-FFF2-40B4-BE49-F238E27FC236}">
                <a16:creationId xmlns:a16="http://schemas.microsoft.com/office/drawing/2014/main" id="{EA3A17B9-6B12-A793-5FAC-8144E80AC821}"/>
              </a:ext>
            </a:extLst>
          </p:cNvPr>
          <p:cNvSpPr>
            <a:spLocks noChangeArrowheads="1"/>
          </p:cNvSpPr>
          <p:nvPr/>
        </p:nvSpPr>
        <p:spPr bwMode="auto">
          <a:xfrm>
            <a:off x="0" y="3282950"/>
            <a:ext cx="679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12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endParaRPr lang="en-AU" altLang="en-US" sz="1800">
              <a:ea typeface="MS Mincho" panose="02020609040205080304" pitchFamily="49" charset="-128"/>
              <a:cs typeface="Times New Roman" panose="02020603050405020304" pitchFamily="18" charset="0"/>
            </a:endParaRPr>
          </a:p>
        </p:txBody>
      </p:sp>
      <p:sp>
        <p:nvSpPr>
          <p:cNvPr id="33798" name="Text Box 9">
            <a:extLst>
              <a:ext uri="{FF2B5EF4-FFF2-40B4-BE49-F238E27FC236}">
                <a16:creationId xmlns:a16="http://schemas.microsoft.com/office/drawing/2014/main" id="{1159F4F5-BC2F-FCC3-B389-FE3039C69ED4}"/>
              </a:ext>
            </a:extLst>
          </p:cNvPr>
          <p:cNvSpPr txBox="1">
            <a:spLocks noChangeArrowheads="1"/>
          </p:cNvSpPr>
          <p:nvPr/>
        </p:nvSpPr>
        <p:spPr bwMode="auto">
          <a:xfrm>
            <a:off x="2133600" y="3352800"/>
            <a:ext cx="21336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ja-JP" sz="2400" b="1" u="sng">
                <a:solidFill>
                  <a:srgbClr val="FF0000"/>
                </a:solidFill>
                <a:ea typeface="MS PGothic" panose="020B0600070205080204" pitchFamily="34" charset="-128"/>
              </a:rPr>
              <a:t>tran</a:t>
            </a:r>
            <a:r>
              <a:rPr lang="en-AU" altLang="ja-JP" sz="2400" b="1" i="1" u="sng">
                <a:solidFill>
                  <a:srgbClr val="FF0000"/>
                </a:solidFill>
                <a:ea typeface="MS PGothic" panose="020B0600070205080204" pitchFamily="34" charset="-128"/>
              </a:rPr>
              <a:t>s </a:t>
            </a:r>
            <a:r>
              <a:rPr lang="en-AU" altLang="ja-JP" sz="2400" b="1" u="sng">
                <a:solidFill>
                  <a:srgbClr val="FF0000"/>
                </a:solidFill>
                <a:ea typeface="MS PGothic" panose="020B0600070205080204" pitchFamily="34" charset="-128"/>
              </a:rPr>
              <a:t>to </a:t>
            </a:r>
            <a:r>
              <a:rPr lang="en-AU" altLang="ja-JP" sz="2400" b="1" i="1" u="sng">
                <a:solidFill>
                  <a:srgbClr val="FF0000"/>
                </a:solidFill>
                <a:ea typeface="MS PGothic" panose="020B0600070205080204" pitchFamily="34" charset="-128"/>
              </a:rPr>
              <a:t>cis</a:t>
            </a:r>
            <a:endParaRPr lang="en-AU" altLang="en-US" sz="2400" b="1" i="1" u="sng">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9E9452D1-CCD4-7A2E-B265-F57510A509FB}"/>
              </a:ext>
            </a:extLst>
          </p:cNvPr>
          <p:cNvSpPr>
            <a:spLocks noChangeArrowheads="1"/>
          </p:cNvSpPr>
          <p:nvPr/>
        </p:nvSpPr>
        <p:spPr bwMode="auto">
          <a:xfrm>
            <a:off x="152400" y="76200"/>
            <a:ext cx="88392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u="sng">
                <a:latin typeface="Times New Roman" panose="02020603050405020304" pitchFamily="18" charset="0"/>
                <a:cs typeface="Times New Roman" panose="02020603050405020304" pitchFamily="18" charset="0"/>
              </a:rPr>
              <a:t>Action of Bile Salts</a:t>
            </a:r>
            <a:endParaRPr lang="en-US" altLang="ja-JP" sz="2400" u="sng">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spcBef>
                <a:spcPct val="0"/>
              </a:spcBef>
              <a:buFontTx/>
              <a:buNone/>
            </a:pPr>
            <a:r>
              <a:rPr lang="en-US" altLang="ja-JP" sz="2400" b="1" u="sng">
                <a:latin typeface="Times New Roman" panose="02020603050405020304" pitchFamily="18" charset="0"/>
                <a:ea typeface="MS PGothic" panose="020B0600070205080204" pitchFamily="34" charset="-128"/>
                <a:cs typeface="Times New Roman" panose="02020603050405020304" pitchFamily="18" charset="0"/>
              </a:rPr>
              <a:t>Emulsification</a:t>
            </a:r>
            <a:r>
              <a:rPr lang="en-US" altLang="ja-JP" sz="2400">
                <a:latin typeface="Times New Roman" panose="02020603050405020304" pitchFamily="18" charset="0"/>
                <a:ea typeface="MS PGothic" panose="020B0600070205080204" pitchFamily="34" charset="-128"/>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 mixes two different substances that normally do not mix together like fat and water through formation of micelles. It greatly increases the surface area of fat, making it available for digestion by lipases.</a:t>
            </a:r>
          </a:p>
          <a:p>
            <a:pPr eaLnBrk="1" hangingPunct="1">
              <a:spcBef>
                <a:spcPct val="0"/>
              </a:spcBef>
              <a:buFontTx/>
              <a:buNone/>
            </a:pPr>
            <a:r>
              <a:rPr lang="en-AU" altLang="ja-JP" sz="2400">
                <a:latin typeface="Times New Roman" panose="02020603050405020304" pitchFamily="18" charset="0"/>
                <a:ea typeface="MS PGothic" panose="020B0600070205080204" pitchFamily="34" charset="-128"/>
              </a:rPr>
              <a:t>Bile salt adsorb on the surface of fat droplet </a:t>
            </a:r>
            <a:r>
              <a:rPr lang="en-US" altLang="en-US" sz="2400">
                <a:latin typeface="Times New Roman" panose="02020603050405020304" pitchFamily="18" charset="0"/>
                <a:cs typeface="Times New Roman" panose="02020603050405020304" pitchFamily="18" charset="0"/>
              </a:rPr>
              <a:t>broken up by action of the intestinal muscle forming micelles thus greatly increases the surface area of fat, making it available for digestion by lipases.</a:t>
            </a:r>
          </a:p>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The hydrophobic side of the bile salts mix with fat droplet and the charged hydrophilic side will be </a:t>
            </a:r>
            <a:r>
              <a:rPr lang="en-AU" altLang="ja-JP" sz="2400">
                <a:latin typeface="Times New Roman" panose="02020603050405020304" pitchFamily="18" charset="0"/>
                <a:ea typeface="MS PGothic" panose="020B0600070205080204" pitchFamily="34" charset="-128"/>
              </a:rPr>
              <a:t>projecting from the surface of </a:t>
            </a:r>
            <a:r>
              <a:rPr lang="en-US" altLang="en-US" sz="2400">
                <a:latin typeface="Times New Roman" panose="02020603050405020304" pitchFamily="18" charset="0"/>
                <a:cs typeface="Times New Roman" panose="02020603050405020304" pitchFamily="18" charset="0"/>
              </a:rPr>
              <a:t>micelles thus making the micelles soluble in water and ensure that large fat drops cannot reform b</a:t>
            </a:r>
            <a:r>
              <a:rPr lang="en-AU" altLang="ja-JP" sz="2400">
                <a:latin typeface="Times New Roman" panose="02020603050405020304" pitchFamily="18" charset="0"/>
                <a:ea typeface="MS PGothic" panose="020B0600070205080204" pitchFamily="34" charset="-128"/>
              </a:rPr>
              <a:t>ecause like charges repel each other.</a:t>
            </a:r>
            <a:endParaRPr lang="en-US" altLang="en-US" sz="24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Pancareatic lipase digest the fat in micelles then the micelles travel through a layer of water to the microvilli on the surface of the intestinal epithelial cells, where the fatty acids, 2-monoacylglycerols, and other dietary lipids are absorbed, but the bile salts are left behind in the lumen of the gut.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50023482-F838-6465-8D26-9755C3DD66A7}"/>
              </a:ext>
            </a:extLst>
          </p:cNvPr>
          <p:cNvSpPr>
            <a:spLocks noChangeArrowheads="1"/>
          </p:cNvSpPr>
          <p:nvPr/>
        </p:nvSpPr>
        <p:spPr bwMode="auto">
          <a:xfrm>
            <a:off x="3265488" y="422275"/>
            <a:ext cx="1916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u="sng">
                <a:latin typeface="Times New Roman" panose="02020603050405020304" pitchFamily="18" charset="0"/>
                <a:cs typeface="Times New Roman" panose="02020603050405020304" pitchFamily="18" charset="0"/>
              </a:rPr>
              <a:t> Micelles</a:t>
            </a:r>
          </a:p>
        </p:txBody>
      </p:sp>
      <p:pic>
        <p:nvPicPr>
          <p:cNvPr id="36867" name="Picture 1">
            <a:extLst>
              <a:ext uri="{FF2B5EF4-FFF2-40B4-BE49-F238E27FC236}">
                <a16:creationId xmlns:a16="http://schemas.microsoft.com/office/drawing/2014/main" id="{B535222A-B3E1-7462-CDEC-D4F33B70D2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725" y="1233488"/>
            <a:ext cx="7889875"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023FE7D5-74B3-CDDF-6A8A-C6D527A3381E}"/>
              </a:ext>
            </a:extLst>
          </p:cNvPr>
          <p:cNvSpPr>
            <a:spLocks noGrp="1" noChangeArrowheads="1"/>
          </p:cNvSpPr>
          <p:nvPr>
            <p:ph type="body" idx="4294967295"/>
          </p:nvPr>
        </p:nvSpPr>
        <p:spPr>
          <a:xfrm>
            <a:off x="152400" y="152400"/>
            <a:ext cx="8839200" cy="6553200"/>
          </a:xfrm>
        </p:spPr>
        <p:txBody>
          <a:bodyPr/>
          <a:lstStyle/>
          <a:p>
            <a:pPr eaLnBrk="1" hangingPunct="1">
              <a:lnSpc>
                <a:spcPct val="80000"/>
              </a:lnSpc>
            </a:pPr>
            <a:r>
              <a:rPr lang="en-US" altLang="en-US" sz="2800" b="1" u="sng">
                <a:latin typeface="Times New Roman" panose="02020603050405020304" pitchFamily="18" charset="0"/>
                <a:cs typeface="Times New Roman" panose="02020603050405020304" pitchFamily="18" charset="0"/>
              </a:rPr>
              <a:t>Fate of bile in intestine   </a:t>
            </a:r>
          </a:p>
          <a:p>
            <a:pPr eaLnBrk="1" hangingPunct="1"/>
            <a:r>
              <a:rPr lang="en-AU" altLang="ja-JP" sz="2600">
                <a:latin typeface="Times New Roman" panose="02020603050405020304" pitchFamily="18" charset="0"/>
                <a:ea typeface="MS PGothic" panose="020B0600070205080204" pitchFamily="34" charset="-128"/>
                <a:cs typeface="Times New Roman" panose="02020603050405020304" pitchFamily="18" charset="0"/>
              </a:rPr>
              <a:t>Intestinal bacteria deconjugate and dehydroxylate the bile salts, removing the glycine and taurine residues and the hydroxyl group at position 7 and thus regenerating what is known as secondary bile acid. </a:t>
            </a:r>
          </a:p>
          <a:p>
            <a:pPr eaLnBrk="1" hangingPunct="1"/>
            <a:r>
              <a:rPr lang="en-AU" altLang="ja-JP" sz="2600">
                <a:latin typeface="Times New Roman" panose="02020603050405020304" pitchFamily="18" charset="0"/>
                <a:ea typeface="MS PGothic" panose="020B0600070205080204" pitchFamily="34" charset="-128"/>
                <a:cs typeface="Times New Roman" panose="02020603050405020304" pitchFamily="18" charset="0"/>
              </a:rPr>
              <a:t>The bile acids that lack a hydroxyl group at position 7 are called secondary bile acid. </a:t>
            </a:r>
          </a:p>
          <a:p>
            <a:pPr eaLnBrk="1" hangingPunct="1"/>
            <a:r>
              <a:rPr lang="en-AU" altLang="ja-JP" sz="2600">
                <a:latin typeface="Times New Roman" panose="02020603050405020304" pitchFamily="18" charset="0"/>
                <a:ea typeface="MS PGothic" panose="020B0600070205080204" pitchFamily="34" charset="-128"/>
                <a:cs typeface="Times New Roman" panose="02020603050405020304" pitchFamily="18" charset="0"/>
              </a:rPr>
              <a:t>The deconjugated and dehydroxylated bile acids are less soluble and, therefore, less readily absorbed from the intestinal lumen than the bile acids that have not been subjected to bacterial action. </a:t>
            </a:r>
          </a:p>
          <a:p>
            <a:pPr eaLnBrk="1" hangingPunct="1"/>
            <a:r>
              <a:rPr lang="en-AU" altLang="ja-JP" sz="2600">
                <a:latin typeface="Times New Roman" panose="02020603050405020304" pitchFamily="18" charset="0"/>
                <a:ea typeface="MS PGothic" panose="020B0600070205080204" pitchFamily="34" charset="-128"/>
                <a:cs typeface="Times New Roman" panose="02020603050405020304" pitchFamily="18" charset="0"/>
              </a:rPr>
              <a:t>Lithocholic acid, a secondary bile acid that has a hydroxyl group only at position 3, is the least soluble bile acid. Its major fate is excretion.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F1C51EBC-5B2B-BEA7-CE6F-BC60E4346A20}"/>
              </a:ext>
            </a:extLst>
          </p:cNvPr>
          <p:cNvSpPr>
            <a:spLocks noGrp="1" noChangeArrowheads="1"/>
          </p:cNvSpPr>
          <p:nvPr>
            <p:ph type="body" idx="4294967295"/>
          </p:nvPr>
        </p:nvSpPr>
        <p:spPr>
          <a:xfrm>
            <a:off x="76200" y="152400"/>
            <a:ext cx="8991600" cy="6477000"/>
          </a:xfrm>
        </p:spPr>
        <p:txBody>
          <a:bodyPr/>
          <a:lstStyle/>
          <a:p>
            <a:pPr algn="ctr" eaLnBrk="1" hangingPunct="1">
              <a:lnSpc>
                <a:spcPct val="80000"/>
              </a:lnSpc>
              <a:buFontTx/>
              <a:buNone/>
            </a:pPr>
            <a:r>
              <a:rPr lang="en-US" altLang="en-US" sz="2200" b="1" u="sng">
                <a:latin typeface="Times New Roman" panose="02020603050405020304" pitchFamily="18" charset="0"/>
                <a:cs typeface="Times New Roman" panose="02020603050405020304" pitchFamily="18" charset="0"/>
              </a:rPr>
              <a:t>Drug metabolism </a:t>
            </a:r>
            <a:endParaRPr lang="en-US" altLang="en-US" sz="2200" b="1">
              <a:latin typeface="Times New Roman" panose="02020603050405020304" pitchFamily="18" charset="0"/>
              <a:cs typeface="Times New Roman" panose="02020603050405020304" pitchFamily="18" charset="0"/>
            </a:endParaRPr>
          </a:p>
          <a:p>
            <a:pPr eaLnBrk="1" hangingPunct="1">
              <a:lnSpc>
                <a:spcPct val="80000"/>
              </a:lnSpc>
            </a:pPr>
            <a:r>
              <a:rPr lang="en-US" altLang="en-US" sz="2200" b="1">
                <a:latin typeface="Times New Roman" panose="02020603050405020304" pitchFamily="18" charset="0"/>
                <a:cs typeface="Times New Roman" panose="02020603050405020304" pitchFamily="18" charset="0"/>
              </a:rPr>
              <a:t>Cytochromes: are</a:t>
            </a:r>
            <a:r>
              <a:rPr lang="en-US" altLang="en-US" sz="2200">
                <a:latin typeface="Times New Roman" panose="02020603050405020304" pitchFamily="18" charset="0"/>
                <a:cs typeface="Times New Roman" panose="02020603050405020304" pitchFamily="18" charset="0"/>
              </a:rPr>
              <a:t> </a:t>
            </a:r>
            <a:r>
              <a:rPr lang="en-AU" altLang="ja-JP" sz="2200">
                <a:latin typeface="Times New Roman" panose="02020603050405020304" pitchFamily="18" charset="0"/>
                <a:ea typeface="MS PGothic" panose="020B0600070205080204" pitchFamily="34" charset="-128"/>
                <a:cs typeface="Times New Roman" panose="02020603050405020304" pitchFamily="18" charset="0"/>
              </a:rPr>
              <a:t> heme-containing proteins</a:t>
            </a:r>
            <a:r>
              <a:rPr lang="en-US" altLang="ja-JP" sz="2200">
                <a:latin typeface="Times New Roman" panose="02020603050405020304" pitchFamily="18" charset="0"/>
                <a:ea typeface="MS PGothic" panose="020B0600070205080204" pitchFamily="34" charset="-128"/>
                <a:cs typeface="Times New Roman" panose="02020603050405020304" pitchFamily="18" charset="0"/>
              </a:rPr>
              <a:t> </a:t>
            </a:r>
          </a:p>
          <a:p>
            <a:pPr eaLnBrk="1" hangingPunct="1">
              <a:lnSpc>
                <a:spcPct val="80000"/>
              </a:lnSpc>
            </a:pPr>
            <a:r>
              <a:rPr lang="en-US" altLang="ja-JP" sz="2200">
                <a:latin typeface="Times New Roman" panose="02020603050405020304" pitchFamily="18" charset="0"/>
                <a:ea typeface="MS PGothic" panose="020B0600070205080204" pitchFamily="34" charset="-128"/>
                <a:cs typeface="Times New Roman" panose="02020603050405020304" pitchFamily="18" charset="0"/>
              </a:rPr>
              <a:t>Heme is made up of a porphyrin ring containing an atom of iron. </a:t>
            </a:r>
          </a:p>
          <a:p>
            <a:pPr eaLnBrk="1" hangingPunct="1">
              <a:lnSpc>
                <a:spcPct val="80000"/>
              </a:lnSpc>
            </a:pPr>
            <a:endParaRPr lang="en-AU" altLang="ja-JP" sz="2200">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AU" altLang="ja-JP" sz="2200">
                <a:latin typeface="Times New Roman" panose="02020603050405020304" pitchFamily="18" charset="0"/>
                <a:ea typeface="MS PGothic" panose="020B0600070205080204" pitchFamily="34" charset="-128"/>
                <a:cs typeface="Times New Roman" panose="02020603050405020304" pitchFamily="18" charset="0"/>
              </a:rPr>
              <a:t>In the electron transport chain, they are involved as carriers of electrons </a:t>
            </a:r>
          </a:p>
          <a:p>
            <a:pPr eaLnBrk="1" hangingPunct="1">
              <a:lnSpc>
                <a:spcPct val="80000"/>
              </a:lnSpc>
            </a:pPr>
            <a:r>
              <a:rPr lang="en-AU" altLang="ja-JP" sz="2200">
                <a:latin typeface="Times New Roman" panose="02020603050405020304" pitchFamily="18" charset="0"/>
                <a:ea typeface="MS PGothic" panose="020B0600070205080204" pitchFamily="34" charset="-128"/>
                <a:cs typeface="Times New Roman" panose="02020603050405020304" pitchFamily="18" charset="0"/>
              </a:rPr>
              <a:t>The major respiratory cytochromes</a:t>
            </a:r>
            <a:r>
              <a:rPr lang="en-AU" altLang="ja-JP" sz="2200" b="1">
                <a:latin typeface="Times New Roman" panose="02020603050405020304" pitchFamily="18" charset="0"/>
                <a:ea typeface="MS PGothic" panose="020B0600070205080204" pitchFamily="34" charset="-128"/>
                <a:cs typeface="Times New Roman" panose="02020603050405020304" pitchFamily="18" charset="0"/>
              </a:rPr>
              <a:t> </a:t>
            </a:r>
            <a:r>
              <a:rPr lang="en-AU" altLang="ja-JP" sz="2200">
                <a:latin typeface="Times New Roman" panose="02020603050405020304" pitchFamily="18" charset="0"/>
                <a:ea typeface="MS PGothic" panose="020B0600070205080204" pitchFamily="34" charset="-128"/>
                <a:cs typeface="Times New Roman" panose="02020603050405020304" pitchFamily="18" charset="0"/>
              </a:rPr>
              <a:t>are classified as a, b, or c, depending on the wavelengths of the spectral absorption peaks. </a:t>
            </a:r>
          </a:p>
          <a:p>
            <a:pPr eaLnBrk="1" hangingPunct="1">
              <a:lnSpc>
                <a:spcPct val="80000"/>
              </a:lnSpc>
            </a:pPr>
            <a:endParaRPr lang="en-AU" altLang="ja-JP" sz="2200">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AU" altLang="ja-JP" sz="2200">
                <a:latin typeface="Times New Roman" panose="02020603050405020304" pitchFamily="18" charset="0"/>
                <a:ea typeface="MS PGothic" panose="020B0600070205080204" pitchFamily="34" charset="-128"/>
                <a:cs typeface="Times New Roman" panose="02020603050405020304" pitchFamily="18" charset="0"/>
              </a:rPr>
              <a:t>Cytochromes are also found in the endoplasmic reticulum eg P450, </a:t>
            </a:r>
            <a:r>
              <a:rPr lang="en-AU" altLang="ja-JP" sz="2200" i="1">
                <a:latin typeface="Times New Roman" panose="02020603050405020304" pitchFamily="18" charset="0"/>
                <a:ea typeface="MS PGothic" panose="020B0600070205080204" pitchFamily="34" charset="-128"/>
                <a:cs typeface="Times New Roman" panose="02020603050405020304" pitchFamily="18" charset="0"/>
              </a:rPr>
              <a:t>b</a:t>
            </a:r>
            <a:r>
              <a:rPr lang="en-AU" altLang="ja-JP" sz="2200">
                <a:latin typeface="Times New Roman" panose="02020603050405020304" pitchFamily="18" charset="0"/>
                <a:ea typeface="MS PGothic" panose="020B0600070205080204" pitchFamily="34" charset="-128"/>
                <a:cs typeface="Times New Roman" panose="02020603050405020304" pitchFamily="18" charset="0"/>
              </a:rPr>
              <a:t>5</a:t>
            </a:r>
            <a:endParaRPr lang="en-US" altLang="ja-JP" sz="2200">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endParaRPr lang="en-AU" altLang="ja-JP" sz="2200" b="1" u="sng">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AU" altLang="ja-JP" sz="2200" b="1" u="sng">
                <a:latin typeface="Times New Roman" panose="02020603050405020304" pitchFamily="18" charset="0"/>
                <a:ea typeface="MS PGothic" panose="020B0600070205080204" pitchFamily="34" charset="-128"/>
                <a:cs typeface="Times New Roman" panose="02020603050405020304" pitchFamily="18" charset="0"/>
              </a:rPr>
              <a:t>Cytochrome P450</a:t>
            </a:r>
            <a:r>
              <a:rPr lang="en-AU" altLang="ja-JP" sz="2200">
                <a:latin typeface="Times New Roman" panose="02020603050405020304" pitchFamily="18" charset="0"/>
                <a:ea typeface="MS PGothic" panose="020B0600070205080204" pitchFamily="34" charset="-128"/>
                <a:cs typeface="Times New Roman" panose="02020603050405020304" pitchFamily="18" charset="0"/>
              </a:rPr>
              <a:t> family are found associated with the membrane of the smooth endoplasmic reticulum particularly in liver. The cytochrome P450 got its name because when reduced and complexed with carbon monoxide it exhibited a spectral absorbance maximum at 450 nm.</a:t>
            </a:r>
          </a:p>
          <a:p>
            <a:pPr eaLnBrk="1" hangingPunct="1">
              <a:lnSpc>
                <a:spcPct val="80000"/>
              </a:lnSpc>
            </a:pPr>
            <a:endParaRPr lang="en-US" altLang="ja-JP" sz="2200">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AU" altLang="ja-JP" sz="2200">
                <a:latin typeface="Times New Roman" panose="02020603050405020304" pitchFamily="18" charset="0"/>
                <a:ea typeface="MS PGothic" panose="020B0600070205080204" pitchFamily="34" charset="-128"/>
                <a:cs typeface="Times New Roman" panose="02020603050405020304" pitchFamily="18" charset="0"/>
              </a:rPr>
              <a:t>Cytochrome P450 </a:t>
            </a:r>
            <a:r>
              <a:rPr lang="en-US" altLang="ja-JP" sz="2200">
                <a:latin typeface="Times New Roman" panose="02020603050405020304" pitchFamily="18" charset="0"/>
                <a:ea typeface="MS PGothic" panose="020B0600070205080204" pitchFamily="34" charset="-128"/>
                <a:cs typeface="Times New Roman" panose="02020603050405020304" pitchFamily="18" charset="0"/>
              </a:rPr>
              <a:t>uses iron to oxidise molecules to makes them water-soluble and thus easy to dispose out of body. (</a:t>
            </a:r>
            <a:r>
              <a:rPr lang="en-US" altLang="en-US" sz="2000">
                <a:latin typeface="Times New Roman" panose="02020603050405020304" pitchFamily="18" charset="0"/>
                <a:cs typeface="Times New Roman" panose="02020603050405020304" pitchFamily="18" charset="0"/>
              </a:rPr>
              <a:t>Oxidation means the addition of oxygen to a molecule or the removal of hydrogen from a molecule</a:t>
            </a:r>
            <a:r>
              <a:rPr lang="en-US" altLang="ja-JP" sz="2000">
                <a:latin typeface="Times New Roman" panose="02020603050405020304" pitchFamily="18" charset="0"/>
                <a:ea typeface="MS PGothic" panose="020B0600070205080204" pitchFamily="34" charset="-128"/>
              </a:rPr>
              <a:t>) </a:t>
            </a:r>
          </a:p>
          <a:p>
            <a:pPr eaLnBrk="1" hangingPunct="1">
              <a:lnSpc>
                <a:spcPct val="80000"/>
              </a:lnSpc>
            </a:pPr>
            <a:endParaRPr lang="en-AU" altLang="ja-JP" sz="2200">
              <a:latin typeface="Times New Roman" panose="02020603050405020304" pitchFamily="18" charset="0"/>
              <a:ea typeface="MS PGothic" panose="020B0600070205080204" pitchFamily="34" charset="-128"/>
            </a:endParaRPr>
          </a:p>
          <a:p>
            <a:pPr eaLnBrk="1" hangingPunct="1">
              <a:lnSpc>
                <a:spcPct val="80000"/>
              </a:lnSpc>
            </a:pPr>
            <a:r>
              <a:rPr lang="en-AU" altLang="ja-JP" sz="2200">
                <a:latin typeface="Times New Roman" panose="02020603050405020304" pitchFamily="18" charset="0"/>
                <a:ea typeface="MS PGothic" panose="020B0600070205080204" pitchFamily="34" charset="-128"/>
              </a:rPr>
              <a:t>The iron acts as an electron carrier, undergoing alternate reduction to the ferrous +2 states and oxidation to the </a:t>
            </a:r>
            <a:r>
              <a:rPr lang="en-US" altLang="ja-JP" sz="2200">
                <a:latin typeface="Times New Roman" panose="02020603050405020304" pitchFamily="18" charset="0"/>
                <a:ea typeface="MS PGothic" panose="020B0600070205080204" pitchFamily="34" charset="-128"/>
              </a:rPr>
              <a:t>ferric</a:t>
            </a:r>
            <a:r>
              <a:rPr lang="en-US" altLang="ja-JP" sz="2200" i="1">
                <a:latin typeface="Times New Roman" panose="02020603050405020304" pitchFamily="18" charset="0"/>
                <a:ea typeface="MS PGothic" panose="020B0600070205080204" pitchFamily="34" charset="-128"/>
              </a:rPr>
              <a:t> </a:t>
            </a:r>
            <a:r>
              <a:rPr lang="en-AU" altLang="ja-JP" sz="2200">
                <a:latin typeface="Times New Roman" panose="02020603050405020304" pitchFamily="18" charset="0"/>
                <a:ea typeface="MS PGothic" panose="020B0600070205080204" pitchFamily="34" charset="-128"/>
              </a:rPr>
              <a:t>+3 state.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2D081A9E-9CB9-9C60-1C4F-7388AB47659D}"/>
              </a:ext>
            </a:extLst>
          </p:cNvPr>
          <p:cNvSpPr>
            <a:spLocks noGrp="1" noChangeArrowheads="1"/>
          </p:cNvSpPr>
          <p:nvPr>
            <p:ph type="body" idx="4294967295"/>
          </p:nvPr>
        </p:nvSpPr>
        <p:spPr>
          <a:xfrm>
            <a:off x="228600" y="228600"/>
            <a:ext cx="8686800" cy="6400800"/>
          </a:xfrm>
        </p:spPr>
        <p:txBody>
          <a:bodyPr/>
          <a:lstStyle/>
          <a:p>
            <a:pPr eaLnBrk="1" hangingPunct="1"/>
            <a:r>
              <a:rPr lang="en-AU" altLang="ja-JP" sz="2800">
                <a:latin typeface="Times New Roman" panose="02020603050405020304" pitchFamily="18" charset="0"/>
                <a:ea typeface="MS PGothic" panose="020B0600070205080204" pitchFamily="34" charset="-128"/>
                <a:cs typeface="Times New Roman" panose="02020603050405020304" pitchFamily="18" charset="0"/>
              </a:rPr>
              <a:t>Greater than 95% of the bile acids are reabsorbed in the ileum and return to the liver via the enterohepatic circulation (via the portal vein). The bile acids are recycled by the liver, which secretes them into the bile. This enterohepatic recirculation of bile salts is extremely efficient. Less than 5% of the bile acid entering the gut are excreted in the feces each day. </a:t>
            </a:r>
          </a:p>
          <a:p>
            <a:pPr eaLnBrk="1" hangingPunct="1"/>
            <a:r>
              <a:rPr lang="en-AU" altLang="ja-JP" sz="2800">
                <a:latin typeface="Times New Roman" panose="02020603050405020304" pitchFamily="18" charset="0"/>
                <a:ea typeface="MS PGothic" panose="020B0600070205080204" pitchFamily="34" charset="-128"/>
                <a:cs typeface="Times New Roman" panose="02020603050405020304" pitchFamily="18" charset="0"/>
              </a:rPr>
              <a:t>Because the steroid nucleus cannot be degraded in the body, the excretion of bile acid serves as a major route for removal of the steroid nucleus and, thus, of cholesterol from the body.</a:t>
            </a:r>
            <a:endParaRPr lang="en-US" altLang="ja-JP" sz="2800">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endParaRPr lang="en-AU" altLang="en-US">
              <a:ea typeface="MS PGothic" panose="020B0600070205080204" pitchFamily="34" charset="-128"/>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1ADF572B-3007-9074-45A0-B2C9DB54B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0175"/>
            <a:ext cx="8610600"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4">
            <a:extLst>
              <a:ext uri="{FF2B5EF4-FFF2-40B4-BE49-F238E27FC236}">
                <a16:creationId xmlns:a16="http://schemas.microsoft.com/office/drawing/2014/main" id="{44CB400C-AA62-6EBB-779A-AB0F2EF8C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862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5">
            <a:extLst>
              <a:ext uri="{FF2B5EF4-FFF2-40B4-BE49-F238E27FC236}">
                <a16:creationId xmlns:a16="http://schemas.microsoft.com/office/drawing/2014/main" id="{EFBF74E7-ECAB-8C29-7F79-A20FA049A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0"/>
            <a:ext cx="29733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6">
            <a:extLst>
              <a:ext uri="{FF2B5EF4-FFF2-40B4-BE49-F238E27FC236}">
                <a16:creationId xmlns:a16="http://schemas.microsoft.com/office/drawing/2014/main" id="{782B76A0-6322-ABBB-D23C-93EC41607A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352800"/>
            <a:ext cx="2590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Line 8">
            <a:extLst>
              <a:ext uri="{FF2B5EF4-FFF2-40B4-BE49-F238E27FC236}">
                <a16:creationId xmlns:a16="http://schemas.microsoft.com/office/drawing/2014/main" id="{4851DBF1-CF0B-B87B-1FE9-6EA0D4BE6D7D}"/>
              </a:ext>
            </a:extLst>
          </p:cNvPr>
          <p:cNvSpPr>
            <a:spLocks noChangeShapeType="1"/>
          </p:cNvSpPr>
          <p:nvPr/>
        </p:nvSpPr>
        <p:spPr bwMode="auto">
          <a:xfrm>
            <a:off x="3048000" y="2209800"/>
            <a:ext cx="16002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8" name="Line 10">
            <a:extLst>
              <a:ext uri="{FF2B5EF4-FFF2-40B4-BE49-F238E27FC236}">
                <a16:creationId xmlns:a16="http://schemas.microsoft.com/office/drawing/2014/main" id="{E37281FC-9E78-0036-DC28-69CB16B5144B}"/>
              </a:ext>
            </a:extLst>
          </p:cNvPr>
          <p:cNvSpPr>
            <a:spLocks noChangeShapeType="1"/>
          </p:cNvSpPr>
          <p:nvPr/>
        </p:nvSpPr>
        <p:spPr bwMode="auto">
          <a:xfrm>
            <a:off x="6400800" y="3505200"/>
            <a:ext cx="533400" cy="762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9" name="Line 11">
            <a:extLst>
              <a:ext uri="{FF2B5EF4-FFF2-40B4-BE49-F238E27FC236}">
                <a16:creationId xmlns:a16="http://schemas.microsoft.com/office/drawing/2014/main" id="{EF1B40EC-91A0-EAC6-B83B-404EC7C65BDE}"/>
              </a:ext>
            </a:extLst>
          </p:cNvPr>
          <p:cNvSpPr>
            <a:spLocks noChangeShapeType="1"/>
          </p:cNvSpPr>
          <p:nvPr/>
        </p:nvSpPr>
        <p:spPr bwMode="auto">
          <a:xfrm flipH="1" flipV="1">
            <a:off x="3048000" y="4876800"/>
            <a:ext cx="3505200" cy="1524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0" name="Text Box 12">
            <a:extLst>
              <a:ext uri="{FF2B5EF4-FFF2-40B4-BE49-F238E27FC236}">
                <a16:creationId xmlns:a16="http://schemas.microsoft.com/office/drawing/2014/main" id="{99C6C894-4D59-08D5-B5D9-0212BE3383BB}"/>
              </a:ext>
            </a:extLst>
          </p:cNvPr>
          <p:cNvSpPr txBox="1">
            <a:spLocks noChangeArrowheads="1"/>
          </p:cNvSpPr>
          <p:nvPr/>
        </p:nvSpPr>
        <p:spPr bwMode="auto">
          <a:xfrm>
            <a:off x="3962400" y="-508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t>Primary Bile Acid</a:t>
            </a:r>
            <a:endParaRPr lang="en-AU" altLang="en-US" sz="1800" b="1"/>
          </a:p>
        </p:txBody>
      </p:sp>
      <p:pic>
        <p:nvPicPr>
          <p:cNvPr id="44041" name="Picture 14">
            <a:extLst>
              <a:ext uri="{FF2B5EF4-FFF2-40B4-BE49-F238E27FC236}">
                <a16:creationId xmlns:a16="http://schemas.microsoft.com/office/drawing/2014/main" id="{75E97E88-D501-F29B-8010-596FC9D7BF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8000"/>
            <a:ext cx="30813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Text Box 15">
            <a:extLst>
              <a:ext uri="{FF2B5EF4-FFF2-40B4-BE49-F238E27FC236}">
                <a16:creationId xmlns:a16="http://schemas.microsoft.com/office/drawing/2014/main" id="{F1668AA4-388C-AB31-3CAB-394A030EEFED}"/>
              </a:ext>
            </a:extLst>
          </p:cNvPr>
          <p:cNvSpPr txBox="1">
            <a:spLocks noChangeArrowheads="1"/>
          </p:cNvSpPr>
          <p:nvPr/>
        </p:nvSpPr>
        <p:spPr bwMode="auto">
          <a:xfrm>
            <a:off x="2438400" y="6477000"/>
            <a:ext cx="1143000" cy="3667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ja-JP" sz="1800">
                <a:ea typeface="MS PGothic" panose="020B0600070205080204" pitchFamily="34" charset="-128"/>
              </a:rPr>
              <a:t>excreted </a:t>
            </a:r>
            <a:endParaRPr lang="en-AU" alt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280E133-AF99-7A0E-0B24-941E84744ABA}"/>
              </a:ext>
            </a:extLst>
          </p:cNvPr>
          <p:cNvSpPr>
            <a:spLocks noGrp="1" noChangeArrowheads="1"/>
          </p:cNvSpPr>
          <p:nvPr>
            <p:ph type="title" idx="4294967295"/>
          </p:nvPr>
        </p:nvSpPr>
        <p:spPr>
          <a:xfrm>
            <a:off x="457200" y="152400"/>
            <a:ext cx="8229600" cy="762000"/>
          </a:xfrm>
          <a:noFill/>
        </p:spPr>
        <p:txBody>
          <a:bodyPr>
            <a:spAutoFit/>
          </a:bodyPr>
          <a:lstStyle/>
          <a:p>
            <a:pPr eaLnBrk="1" hangingPunct="1"/>
            <a:r>
              <a:rPr lang="en-US" altLang="en-US" b="1" u="sng">
                <a:solidFill>
                  <a:schemeClr val="tx1"/>
                </a:solidFill>
              </a:rPr>
              <a:t>Heme</a:t>
            </a:r>
            <a:r>
              <a:rPr lang="en-US" altLang="en-US">
                <a:solidFill>
                  <a:schemeClr val="tx1"/>
                </a:solidFill>
              </a:rPr>
              <a:t> </a:t>
            </a:r>
          </a:p>
        </p:txBody>
      </p:sp>
      <p:pic>
        <p:nvPicPr>
          <p:cNvPr id="7171" name="Picture 3" descr="File:Heme.svg">
            <a:extLst>
              <a:ext uri="{FF2B5EF4-FFF2-40B4-BE49-F238E27FC236}">
                <a16:creationId xmlns:a16="http://schemas.microsoft.com/office/drawing/2014/main" id="{38EFE5A2-74CF-CEA9-549A-A41885AE9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39825"/>
            <a:ext cx="5943600"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EC2DD681-EC0D-BA92-E2DA-7173E69FA6BE}"/>
              </a:ext>
            </a:extLst>
          </p:cNvPr>
          <p:cNvSpPr>
            <a:spLocks noGrp="1" noChangeArrowheads="1"/>
          </p:cNvSpPr>
          <p:nvPr>
            <p:ph type="body" idx="4294967295"/>
          </p:nvPr>
        </p:nvSpPr>
        <p:spPr>
          <a:xfrm>
            <a:off x="152400" y="152400"/>
            <a:ext cx="8839200" cy="6477000"/>
          </a:xfrm>
        </p:spPr>
        <p:txBody>
          <a:bodyPr/>
          <a:lstStyle/>
          <a:p>
            <a:pPr marL="609600" indent="-609600" eaLnBrk="1" hangingPunct="1">
              <a:lnSpc>
                <a:spcPct val="80000"/>
              </a:lnSpc>
              <a:buFontTx/>
              <a:buNone/>
            </a:pPr>
            <a:r>
              <a:rPr lang="en-AU" altLang="ja-JP" sz="2600" b="1">
                <a:latin typeface="Times New Roman" panose="02020603050405020304" pitchFamily="18" charset="0"/>
                <a:ea typeface="MS PGothic" panose="020B0600070205080204" pitchFamily="34" charset="-128"/>
                <a:cs typeface="Times New Roman" panose="02020603050405020304" pitchFamily="18" charset="0"/>
              </a:rPr>
              <a:t>Drug metabolism reactions can be divided into phase I &amp; phase II</a:t>
            </a:r>
          </a:p>
          <a:p>
            <a:pPr marL="609600" indent="-609600" eaLnBrk="1" hangingPunct="1">
              <a:lnSpc>
                <a:spcPct val="80000"/>
              </a:lnSpc>
              <a:buFontTx/>
              <a:buNone/>
            </a:pPr>
            <a:r>
              <a:rPr lang="en-AU" altLang="ja-JP" sz="2600">
                <a:latin typeface="Times New Roman" panose="02020603050405020304" pitchFamily="18" charset="0"/>
                <a:ea typeface="MS PGothic" panose="020B0600070205080204" pitchFamily="34" charset="-128"/>
                <a:cs typeface="Times New Roman" panose="02020603050405020304" pitchFamily="18" charset="0"/>
              </a:rPr>
              <a:t> 1- Phase I reactions involve oxidation, reduction, hydroxylation, hydrolysis, cyclization or decyclization reactions. Oxidation is the most common phase I reactions and it involves the addition of oxygen or removal of hydrogen by mixed function oxidases in the liver. </a:t>
            </a:r>
          </a:p>
          <a:p>
            <a:pPr marL="609600" indent="-609600" eaLnBrk="1" hangingPunct="1">
              <a:lnSpc>
                <a:spcPct val="80000"/>
              </a:lnSpc>
              <a:buFontTx/>
              <a:buNone/>
            </a:pPr>
            <a:r>
              <a:rPr lang="en-AU" altLang="ja-JP" sz="2600">
                <a:latin typeface="Times New Roman" panose="02020603050405020304" pitchFamily="18" charset="0"/>
                <a:ea typeface="Arial Unicode MS" panose="020B0604020202020204" pitchFamily="34" charset="-128"/>
                <a:cs typeface="Times New Roman" panose="02020603050405020304" pitchFamily="18" charset="0"/>
              </a:rPr>
              <a:t>2- Metabolites that are not sufficiently polar may undergo phase II metabolism which involves </a:t>
            </a:r>
            <a:r>
              <a:rPr lang="en-US" altLang="en-US" sz="2600">
                <a:latin typeface="Times New Roman" panose="02020603050405020304" pitchFamily="18" charset="0"/>
                <a:ea typeface="Arial Unicode MS" panose="020B0604020202020204" pitchFamily="34" charset="-128"/>
                <a:cs typeface="Times New Roman" panose="02020603050405020304" pitchFamily="18" charset="0"/>
              </a:rPr>
              <a:t>Sulfation (</a:t>
            </a:r>
            <a:r>
              <a:rPr lang="en-US" altLang="en-US" sz="2600">
                <a:latin typeface="Times New Roman" panose="02020603050405020304" pitchFamily="18" charset="0"/>
                <a:cs typeface="Times New Roman" panose="02020603050405020304" pitchFamily="18" charset="0"/>
              </a:rPr>
              <a:t>SO</a:t>
            </a:r>
            <a:r>
              <a:rPr lang="en-US" altLang="en-US" sz="2600" baseline="-25000">
                <a:latin typeface="Times New Roman" panose="02020603050405020304" pitchFamily="18" charset="0"/>
                <a:cs typeface="Times New Roman" panose="02020603050405020304" pitchFamily="18" charset="0"/>
              </a:rPr>
              <a:t>4</a:t>
            </a:r>
            <a:r>
              <a:rPr lang="en-US" altLang="en-US" sz="2600" baseline="30000">
                <a:latin typeface="Times New Roman" panose="02020603050405020304" pitchFamily="18" charset="0"/>
                <a:cs typeface="Times New Roman" panose="02020603050405020304" pitchFamily="18" charset="0"/>
              </a:rPr>
              <a:t>-2</a:t>
            </a:r>
            <a:r>
              <a:rPr lang="en-US" altLang="en-US" sz="2600">
                <a:latin typeface="Times New Roman" panose="02020603050405020304" pitchFamily="18" charset="0"/>
                <a:ea typeface="Arial Unicode MS" panose="020B0604020202020204" pitchFamily="34" charset="-128"/>
                <a:cs typeface="Arial Unicode MS" panose="020B0604020202020204" pitchFamily="34" charset="-128"/>
              </a:rPr>
              <a:t>), Methylation (example </a:t>
            </a:r>
            <a:r>
              <a:rPr lang="en-US" altLang="en-US" sz="2600">
                <a:latin typeface="Times New Roman" panose="02020603050405020304" pitchFamily="18" charset="0"/>
                <a:cs typeface="Times New Roman" panose="02020603050405020304" pitchFamily="18" charset="0"/>
              </a:rPr>
              <a:t>methylation process helps convert the amino acid (homocysteine) into a amino acid (methionine</a:t>
            </a:r>
            <a:r>
              <a:rPr lang="en-US" altLang="en-US" sz="2600">
                <a:latin typeface="Times New Roman" panose="02020603050405020304" pitchFamily="18" charset="0"/>
                <a:ea typeface="Arial Unicode MS" panose="020B0604020202020204" pitchFamily="34" charset="-128"/>
                <a:cs typeface="Arial Unicode MS" panose="020B0604020202020204" pitchFamily="34" charset="-128"/>
              </a:rPr>
              <a:t>), Glucuronidation (</a:t>
            </a:r>
            <a:r>
              <a:rPr lang="en-US" altLang="en-US" sz="2600">
                <a:latin typeface="Times New Roman" panose="02020603050405020304" pitchFamily="18" charset="0"/>
                <a:cs typeface="Times New Roman" panose="02020603050405020304" pitchFamily="18" charset="0"/>
              </a:rPr>
              <a:t>D-Glucuronic Acid is a sugar acid formed by the oxidation of the C-6 carbon of glucose</a:t>
            </a:r>
            <a:r>
              <a:rPr lang="en-US" altLang="en-US" sz="2600">
                <a:latin typeface="Times New Roman" panose="02020603050405020304" pitchFamily="18" charset="0"/>
                <a:ea typeface="Arial Unicode MS" panose="020B0604020202020204" pitchFamily="34" charset="-128"/>
                <a:cs typeface="Arial Unicode MS" panose="020B0604020202020204" pitchFamily="34" charset="-128"/>
              </a:rPr>
              <a:t>), and</a:t>
            </a:r>
            <a:r>
              <a:rPr lang="en-AU" altLang="ja-JP" sz="2600">
                <a:latin typeface="Times New Roman" panose="02020603050405020304" pitchFamily="18" charset="0"/>
                <a:ea typeface="Arial Unicode MS" panose="020B0604020202020204" pitchFamily="34" charset="-128"/>
                <a:cs typeface="Arial Unicode MS" panose="020B0604020202020204" pitchFamily="34" charset="-128"/>
              </a:rPr>
              <a:t> conjugation of the metabolite or drug with large molecular groups that further reduced the biological activity of the metabolite (if any) </a:t>
            </a:r>
            <a:r>
              <a:rPr lang="en-US" altLang="ja-JP" sz="2600">
                <a:latin typeface="Times New Roman" panose="02020603050405020304" pitchFamily="18" charset="0"/>
                <a:ea typeface="Arial Unicode MS" panose="020B0604020202020204" pitchFamily="34" charset="-128"/>
                <a:cs typeface="Arial Unicode MS" panose="020B0604020202020204" pitchFamily="34" charset="-128"/>
              </a:rPr>
              <a:t>and increase its solubility even further</a:t>
            </a:r>
            <a:r>
              <a:rPr lang="en-AU" altLang="ja-JP" sz="2600">
                <a:latin typeface="Times New Roman" panose="02020603050405020304" pitchFamily="18" charset="0"/>
                <a:ea typeface="Arial Unicode MS" panose="020B0604020202020204" pitchFamily="34" charset="-128"/>
                <a:cs typeface="Arial Unicode MS" panose="020B0604020202020204" pitchFamily="34" charset="-128"/>
              </a:rPr>
              <a:t>. Conjugation occurs with glucuronic acid, sulfonates, glutathione or amino acids. Functional groups that are often attached to these large molecules include carboxyl, hydroxyl, amino and sulhydryl groups. </a:t>
            </a:r>
            <a:endParaRPr lang="en-US" altLang="en-US" sz="2600">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3FD062B8-D006-3FFB-5D39-C61C9F3AC11B}"/>
              </a:ext>
            </a:extLst>
          </p:cNvPr>
          <p:cNvPicPr>
            <a:picLocks noGrp="1" noChangeAspect="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a:xfrm>
            <a:off x="76200" y="1828800"/>
            <a:ext cx="8915400" cy="2590800"/>
          </a:xfrm>
          <a:noFill/>
          <a:ln>
            <a:solidFill>
              <a:srgbClr val="000000"/>
            </a:solidFill>
            <a:miter lim="800000"/>
            <a:headEnd/>
            <a:tailEnd/>
          </a:ln>
        </p:spPr>
      </p:pic>
      <p:sp>
        <p:nvSpPr>
          <p:cNvPr id="11267" name="TextBox 1">
            <a:extLst>
              <a:ext uri="{FF2B5EF4-FFF2-40B4-BE49-F238E27FC236}">
                <a16:creationId xmlns:a16="http://schemas.microsoft.com/office/drawing/2014/main" id="{1711982A-498C-4351-42A3-B7529855B8A0}"/>
              </a:ext>
            </a:extLst>
          </p:cNvPr>
          <p:cNvSpPr txBox="1">
            <a:spLocks noChangeArrowheads="1"/>
          </p:cNvSpPr>
          <p:nvPr/>
        </p:nvSpPr>
        <p:spPr bwMode="auto">
          <a:xfrm>
            <a:off x="304800" y="47244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Xenobiotic are chemical substances that are foreign to animals life examples: drugs, flavoring, food additives, pesticides, industrial chemicals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84FD0CE-2BE8-1D28-1AE0-1756A99D4E48}"/>
              </a:ext>
            </a:extLst>
          </p:cNvPr>
          <p:cNvSpPr>
            <a:spLocks noGrp="1" noChangeArrowheads="1"/>
          </p:cNvSpPr>
          <p:nvPr>
            <p:ph type="title" idx="4294967295"/>
          </p:nvPr>
        </p:nvSpPr>
        <p:spPr>
          <a:xfrm>
            <a:off x="457200" y="2667000"/>
            <a:ext cx="8229600" cy="1143000"/>
          </a:xfrm>
        </p:spPr>
        <p:txBody>
          <a:bodyPr/>
          <a:lstStyle/>
          <a:p>
            <a:pPr eaLnBrk="1" hangingPunct="1"/>
            <a:r>
              <a:rPr lang="en-AU" altLang="ja-JP" b="1" u="sng">
                <a:solidFill>
                  <a:schemeClr val="tx1"/>
                </a:solidFill>
                <a:ea typeface="MS PGothic" panose="020B0600070205080204" pitchFamily="34" charset="-128"/>
              </a:rPr>
              <a:t>P450 Oxidation mechanism</a:t>
            </a:r>
            <a:r>
              <a:rPr lang="en-AU" altLang="ja-JP">
                <a:solidFill>
                  <a:schemeClr val="tx1"/>
                </a:solidFill>
                <a:ea typeface="MS PGothic" panose="020B0600070205080204" pitchFamily="34" charset="-128"/>
              </a:rPr>
              <a:t> </a:t>
            </a:r>
            <a:endParaRPr lang="en-AU"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6">
            <a:extLst>
              <a:ext uri="{FF2B5EF4-FFF2-40B4-BE49-F238E27FC236}">
                <a16:creationId xmlns:a16="http://schemas.microsoft.com/office/drawing/2014/main" id="{579D8B80-C4F5-33AE-6508-7EE9331AEE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2DFC4214-F5E8-2B55-704C-E4C8CF654B25}"/>
              </a:ext>
            </a:extLst>
          </p:cNvPr>
          <p:cNvSpPr txBox="1">
            <a:spLocks noChangeArrowheads="1"/>
          </p:cNvSpPr>
          <p:nvPr/>
        </p:nvSpPr>
        <p:spPr bwMode="auto">
          <a:xfrm>
            <a:off x="228600" y="5775325"/>
            <a:ext cx="868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t>CYP3A4 is a P450, the CYP denotes the cytochrome P450, the 3 denotes the family, the A denotes subfamily, and the 4 denotes the specific isozyme (enzymes with different primary structure but catalyze the same reaction). </a:t>
            </a:r>
          </a:p>
        </p:txBody>
      </p:sp>
      <p:pic>
        <p:nvPicPr>
          <p:cNvPr id="17411" name="Picture 5">
            <a:extLst>
              <a:ext uri="{FF2B5EF4-FFF2-40B4-BE49-F238E27FC236}">
                <a16:creationId xmlns:a16="http://schemas.microsoft.com/office/drawing/2014/main" id="{EC4D539A-9A7A-348F-B2C9-45046FF00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65188"/>
            <a:ext cx="6629400"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6">
            <a:extLst>
              <a:ext uri="{FF2B5EF4-FFF2-40B4-BE49-F238E27FC236}">
                <a16:creationId xmlns:a16="http://schemas.microsoft.com/office/drawing/2014/main" id="{09DC2B5B-C5F5-B0B2-6768-FC423A2BC7A1}"/>
              </a:ext>
            </a:extLst>
          </p:cNvPr>
          <p:cNvSpPr txBox="1">
            <a:spLocks noChangeArrowheads="1"/>
          </p:cNvSpPr>
          <p:nvPr/>
        </p:nvSpPr>
        <p:spPr bwMode="auto">
          <a:xfrm>
            <a:off x="2362200" y="152400"/>
            <a:ext cx="449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t>Nomenclature of CYP450</a:t>
            </a:r>
            <a:r>
              <a:rPr lang="en-AU" altLang="en-US" sz="280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5E06720F-1D20-E4E5-EF6F-1E3082C4C7E5}"/>
              </a:ext>
            </a:extLst>
          </p:cNvPr>
          <p:cNvSpPr>
            <a:spLocks noGrp="1" noChangeArrowheads="1"/>
          </p:cNvSpPr>
          <p:nvPr>
            <p:ph type="body" idx="4294967295"/>
          </p:nvPr>
        </p:nvSpPr>
        <p:spPr>
          <a:xfrm>
            <a:off x="88900" y="127000"/>
            <a:ext cx="8991600" cy="6629400"/>
          </a:xfrm>
        </p:spPr>
        <p:txBody>
          <a:bodyPr/>
          <a:lstStyle/>
          <a:p>
            <a:pPr eaLnBrk="1" hangingPunct="1">
              <a:lnSpc>
                <a:spcPct val="90000"/>
              </a:lnSpc>
            </a:pPr>
            <a:r>
              <a:rPr lang="en-US" altLang="en-US" sz="2400" b="1" u="sng">
                <a:latin typeface="Times New Roman" panose="02020603050405020304" pitchFamily="18" charset="0"/>
                <a:cs typeface="Times New Roman" panose="02020603050405020304" pitchFamily="18" charset="0"/>
              </a:rPr>
              <a:t>Role of cytochromes P- 450 in the metabolism of Steroid hormones</a:t>
            </a:r>
            <a:endParaRPr lang="en-US" altLang="en-US" sz="2400" u="sng">
              <a:latin typeface="Times New Roman" panose="02020603050405020304" pitchFamily="18" charset="0"/>
              <a:cs typeface="Times New Roman" panose="02020603050405020304" pitchFamily="18" charset="0"/>
            </a:endParaRPr>
          </a:p>
          <a:p>
            <a:pPr eaLnBrk="1" hangingPunct="1">
              <a:lnSpc>
                <a:spcPct val="90000"/>
              </a:lnSpc>
            </a:pPr>
            <a:r>
              <a:rPr lang="en-US" altLang="en-US" sz="2400">
                <a:latin typeface="Times New Roman" panose="02020603050405020304" pitchFamily="18" charset="0"/>
                <a:cs typeface="Times New Roman" panose="02020603050405020304" pitchFamily="18" charset="0"/>
              </a:rPr>
              <a:t>Cholesterol is the precursor of all steroid hormones. </a:t>
            </a:r>
          </a:p>
          <a:p>
            <a:pPr eaLnBrk="1" hangingPunct="1">
              <a:lnSpc>
                <a:spcPct val="90000"/>
              </a:lnSpc>
            </a:pPr>
            <a:endParaRPr lang="en-US" altLang="en-US" sz="2400">
              <a:latin typeface="Times New Roman" panose="02020603050405020304" pitchFamily="18" charset="0"/>
              <a:cs typeface="Times New Roman" panose="02020603050405020304" pitchFamily="18" charset="0"/>
            </a:endParaRPr>
          </a:p>
          <a:p>
            <a:pPr eaLnBrk="1" hangingPunct="1">
              <a:lnSpc>
                <a:spcPct val="90000"/>
              </a:lnSpc>
            </a:pPr>
            <a:r>
              <a:rPr lang="en-US" altLang="en-US" sz="2400">
                <a:latin typeface="Times New Roman" panose="02020603050405020304" pitchFamily="18" charset="0"/>
                <a:cs typeface="Times New Roman" panose="02020603050405020304" pitchFamily="18" charset="0"/>
              </a:rPr>
              <a:t>Steroid hormones contain 21 or fewer carbon atoms, whereas cholesterol contains 27. </a:t>
            </a:r>
          </a:p>
          <a:p>
            <a:pPr eaLnBrk="1" hangingPunct="1">
              <a:lnSpc>
                <a:spcPct val="90000"/>
              </a:lnSpc>
            </a:pPr>
            <a:r>
              <a:rPr lang="en-US" altLang="en-US" sz="2400">
                <a:latin typeface="Times New Roman" panose="02020603050405020304" pitchFamily="18" charset="0"/>
                <a:cs typeface="Times New Roman" panose="02020603050405020304" pitchFamily="18" charset="0"/>
              </a:rPr>
              <a:t>The first stage in the synthesis of steroid hormones is the removal of a six-carbon unit from the side chain of cholesterol to form pregnenolone. The removal is accomplished by Cytochrome P450</a:t>
            </a:r>
            <a:r>
              <a:rPr lang="en-US" altLang="en-US" sz="2400" baseline="-25000">
                <a:latin typeface="Times New Roman" panose="02020603050405020304" pitchFamily="18" charset="0"/>
                <a:cs typeface="Times New Roman" panose="02020603050405020304" pitchFamily="18" charset="0"/>
              </a:rPr>
              <a:t>SCC</a:t>
            </a:r>
            <a:r>
              <a:rPr lang="en-US" altLang="en-US" sz="2400">
                <a:latin typeface="Times New Roman" panose="02020603050405020304" pitchFamily="18" charset="0"/>
                <a:cs typeface="Times New Roman" panose="02020603050405020304" pitchFamily="18" charset="0"/>
              </a:rPr>
              <a:t> (</a:t>
            </a:r>
            <a:r>
              <a:rPr lang="en-US" altLang="ja-JP" sz="2400">
                <a:latin typeface="Times New Roman" panose="02020603050405020304" pitchFamily="18" charset="0"/>
                <a:ea typeface="MS PGothic" panose="020B0600070205080204" pitchFamily="34" charset="-128"/>
                <a:cs typeface="Times New Roman" panose="02020603050405020304" pitchFamily="18" charset="0"/>
              </a:rPr>
              <a:t>d</a:t>
            </a:r>
            <a:r>
              <a:rPr lang="en-AU" altLang="ja-JP" sz="2400">
                <a:latin typeface="Times New Roman" panose="02020603050405020304" pitchFamily="18" charset="0"/>
                <a:ea typeface="MS PGothic" panose="020B0600070205080204" pitchFamily="34" charset="-128"/>
                <a:cs typeface="Times New Roman" panose="02020603050405020304" pitchFamily="18" charset="0"/>
              </a:rPr>
              <a:t>esmolase</a:t>
            </a:r>
            <a:r>
              <a:rPr lang="en-US" altLang="ja-JP" sz="2400">
                <a:latin typeface="Times New Roman" panose="02020603050405020304" pitchFamily="18" charset="0"/>
                <a:ea typeface="MS PGothic" panose="020B0600070205080204" pitchFamily="34" charset="-128"/>
                <a:cs typeface="Times New Roman" panose="02020603050405020304" pitchFamily="18" charset="0"/>
              </a:rPr>
              <a:t>) that cleaves the bond (P450</a:t>
            </a:r>
            <a:r>
              <a:rPr lang="en-US" altLang="ja-JP" sz="2400" baseline="-25000">
                <a:latin typeface="Times New Roman" panose="02020603050405020304" pitchFamily="18" charset="0"/>
                <a:ea typeface="MS PGothic" panose="020B0600070205080204" pitchFamily="34" charset="-128"/>
                <a:cs typeface="Times New Roman" panose="02020603050405020304" pitchFamily="18" charset="0"/>
              </a:rPr>
              <a:t>SCC</a:t>
            </a:r>
            <a:r>
              <a:rPr lang="en-US" altLang="ja-JP" sz="2400">
                <a:latin typeface="Times New Roman" panose="02020603050405020304" pitchFamily="18" charset="0"/>
                <a:ea typeface="MS PGothic" panose="020B0600070205080204" pitchFamily="34" charset="-128"/>
                <a:cs typeface="Times New Roman" panose="02020603050405020304" pitchFamily="18" charset="0"/>
              </a:rPr>
              <a:t> is Cholesterol Side-Chain Cleavage Enzyme).</a:t>
            </a:r>
            <a:endParaRPr lang="en-AU" altLang="ja-JP" sz="2400">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90000"/>
              </a:lnSpc>
            </a:pPr>
            <a:r>
              <a:rPr lang="en-AU" altLang="ja-JP" sz="2400">
                <a:latin typeface="Times New Roman" panose="02020603050405020304" pitchFamily="18" charset="0"/>
                <a:ea typeface="MS PGothic" panose="020B0600070205080204" pitchFamily="34" charset="-128"/>
                <a:cs typeface="Times New Roman" panose="02020603050405020304" pitchFamily="18" charset="0"/>
              </a:rPr>
              <a:t>Desmolase that include </a:t>
            </a:r>
            <a:r>
              <a:rPr lang="en-US" altLang="ja-JP" sz="2400">
                <a:latin typeface="Times New Roman" panose="02020603050405020304" pitchFamily="18" charset="0"/>
                <a:ea typeface="MS PGothic" panose="020B0600070205080204" pitchFamily="34" charset="-128"/>
                <a:cs typeface="Times New Roman" panose="02020603050405020304" pitchFamily="18" charset="0"/>
              </a:rPr>
              <a:t>P450</a:t>
            </a:r>
            <a:r>
              <a:rPr lang="en-US" altLang="ja-JP" sz="2400" baseline="-25000">
                <a:latin typeface="Times New Roman" panose="02020603050405020304" pitchFamily="18" charset="0"/>
                <a:ea typeface="MS PGothic" panose="020B0600070205080204" pitchFamily="34" charset="-128"/>
                <a:cs typeface="Times New Roman" panose="02020603050405020304" pitchFamily="18" charset="0"/>
              </a:rPr>
              <a:t>SCC</a:t>
            </a:r>
            <a:r>
              <a:rPr lang="en-AU" altLang="ja-JP" sz="2400">
                <a:latin typeface="Times New Roman" panose="02020603050405020304" pitchFamily="18" charset="0"/>
                <a:ea typeface="MS PGothic" panose="020B0600070205080204" pitchFamily="34" charset="-128"/>
                <a:cs typeface="Times New Roman" panose="02020603050405020304" pitchFamily="18" charset="0"/>
              </a:rPr>
              <a:t> is found in the mitochondria of tissues that synthesize steroids (mainly the adrenal glands and gonads) </a:t>
            </a:r>
          </a:p>
          <a:p>
            <a:pPr eaLnBrk="1" hangingPunct="1">
              <a:lnSpc>
                <a:spcPct val="90000"/>
              </a:lnSpc>
            </a:pPr>
            <a:r>
              <a:rPr lang="en-US" altLang="ja-JP" sz="2400">
                <a:latin typeface="Times New Roman" panose="02020603050405020304" pitchFamily="18" charset="0"/>
                <a:ea typeface="MS PGothic" panose="020B0600070205080204" pitchFamily="34" charset="-128"/>
                <a:cs typeface="Times New Roman" panose="02020603050405020304" pitchFamily="18" charset="0"/>
              </a:rPr>
              <a:t>Other steroid hormones are produced from progesterone by reactions that involve members of the P450 family.</a:t>
            </a:r>
            <a:r>
              <a:rPr lang="en-AU" altLang="ja-JP" sz="2400">
                <a:latin typeface="Times New Roman" panose="02020603050405020304" pitchFamily="18" charset="0"/>
                <a:ea typeface="MS PGothic" panose="020B0600070205080204" pitchFamily="34" charset="-128"/>
                <a:cs typeface="Times New Roman" panose="02020603050405020304" pitchFamily="18" charset="0"/>
              </a:rPr>
              <a:t> </a:t>
            </a:r>
            <a:endParaRPr lang="en-AU" altLang="en-US" sz="240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4239</TotalTime>
  <Words>1461</Words>
  <Application>Microsoft Office PowerPoint</Application>
  <PresentationFormat>On-screen Show (4:3)</PresentationFormat>
  <Paragraphs>107</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Drug metabolism and Cytochromes P450 &amp; Bile</vt:lpstr>
      <vt:lpstr>PowerPoint Presentation</vt:lpstr>
      <vt:lpstr>Heme </vt:lpstr>
      <vt:lpstr>PowerPoint Presentation</vt:lpstr>
      <vt:lpstr>PowerPoint Presentation</vt:lpstr>
      <vt:lpstr>P450 Oxidation mechanism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AL-SHUNEIGAT</dc:creator>
  <cp:lastModifiedBy>razanemad852@gmail.com</cp:lastModifiedBy>
  <cp:revision>96</cp:revision>
  <cp:lastPrinted>1601-01-01T00:00:00Z</cp:lastPrinted>
  <dcterms:created xsi:type="dcterms:W3CDTF">2011-01-10T22:11:26Z</dcterms:created>
  <dcterms:modified xsi:type="dcterms:W3CDTF">2023-04-04T05:59:05Z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