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7"/>
  </p:notesMasterIdLst>
  <p:sldIdLst>
    <p:sldId id="256" r:id="rId2"/>
    <p:sldId id="258" r:id="rId3"/>
    <p:sldId id="259" r:id="rId4"/>
    <p:sldId id="260" r:id="rId5"/>
    <p:sldId id="269" r:id="rId6"/>
    <p:sldId id="261" r:id="rId7"/>
    <p:sldId id="262" r:id="rId8"/>
    <p:sldId id="263" r:id="rId9"/>
    <p:sldId id="264" r:id="rId10"/>
    <p:sldId id="266" r:id="rId11"/>
    <p:sldId id="267" r:id="rId12"/>
    <p:sldId id="270" r:id="rId13"/>
    <p:sldId id="271" r:id="rId14"/>
    <p:sldId id="265" r:id="rId15"/>
    <p:sldId id="272" r:id="rId16"/>
    <p:sldId id="273" r:id="rId17"/>
    <p:sldId id="274" r:id="rId18"/>
    <p:sldId id="275" r:id="rId19"/>
    <p:sldId id="276" r:id="rId20"/>
    <p:sldId id="277" r:id="rId21"/>
    <p:sldId id="278" r:id="rId22"/>
    <p:sldId id="279" r:id="rId23"/>
    <p:sldId id="283" r:id="rId24"/>
    <p:sldId id="281" r:id="rId25"/>
    <p:sldId id="282" r:id="rId26"/>
    <p:sldId id="284" r:id="rId27"/>
    <p:sldId id="285" r:id="rId28"/>
    <p:sldId id="286" r:id="rId29"/>
    <p:sldId id="287" r:id="rId30"/>
    <p:sldId id="288" r:id="rId31"/>
    <p:sldId id="290" r:id="rId32"/>
    <p:sldId id="291" r:id="rId33"/>
    <p:sldId id="292" r:id="rId34"/>
    <p:sldId id="293" r:id="rId35"/>
    <p:sldId id="268"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559" autoAdjust="0"/>
    <p:restoredTop sz="94660"/>
  </p:normalViewPr>
  <p:slideViewPr>
    <p:cSldViewPr>
      <p:cViewPr varScale="1">
        <p:scale>
          <a:sx n="66" d="100"/>
          <a:sy n="66" d="100"/>
        </p:scale>
        <p:origin x="-66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02788D5-035A-4850-B46D-88203B76C26A}" type="datetimeFigureOut">
              <a:rPr lang="en-US"/>
              <a:pPr>
                <a:defRPr/>
              </a:pPr>
              <a:t>8/28/2018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BC464B5-1623-49B8-8B46-FE87DEE19AA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JO" smtClean="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BA52D0-18B7-4114-A35B-3795D8C416B9}"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ar-JO" smtClean="0"/>
          </a:p>
        </p:txBody>
      </p:sp>
      <p:sp>
        <p:nvSpPr>
          <p:cNvPr id="4" name="Slide Number Placeholder 3"/>
          <p:cNvSpPr>
            <a:spLocks noGrp="1"/>
          </p:cNvSpPr>
          <p:nvPr>
            <p:ph type="sldNum" sz="quarter" idx="5"/>
          </p:nvPr>
        </p:nvSpPr>
        <p:spPr/>
        <p:txBody>
          <a:bodyPr/>
          <a:lstStyle/>
          <a:p>
            <a:pPr>
              <a:defRPr/>
            </a:pPr>
            <a:fld id="{08D9EB91-2592-4C03-BBC1-F7B35076B3C8}" type="slidenum">
              <a:rPr lang="en-US" smtClean="0"/>
              <a:pPr>
                <a:defRPr/>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6D9DBA57-C966-4128-8BB3-B1D2ADF6F7DE}" type="datetime1">
              <a:rPr lang="en-US"/>
              <a:pPr>
                <a:defRPr/>
              </a:pPr>
              <a:t>8/28/2018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9B1B5F9-8C66-47EC-B941-828DEE6EB50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054FAE4-BCAA-4CF9-9184-24CB2DC2945C}" type="datetime1">
              <a:rPr lang="en-US"/>
              <a:pPr>
                <a:defRPr/>
              </a:pPr>
              <a:t>8/28/2018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DBA4D21-624F-4067-9D71-A59F54D6FF19}"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EA5CAC9-0908-4649-A032-71821F2AC40F}" type="datetime1">
              <a:rPr lang="en-US"/>
              <a:pPr>
                <a:defRPr/>
              </a:pPr>
              <a:t>8/28/2018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E024BDE-2E07-4906-A354-0FB5EFCE818E}"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685FC7E-7FB4-4A01-B092-48272AC79D15}" type="datetime1">
              <a:rPr lang="en-US"/>
              <a:pPr>
                <a:defRPr/>
              </a:pPr>
              <a:t>8/28/2018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E31BA02-90D8-48DF-8F7C-93FC20EA5E47}"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DC61A9D-E213-42E9-9489-F3C0C2FED432}" type="datetime1">
              <a:rPr lang="en-US"/>
              <a:pPr>
                <a:defRPr/>
              </a:pPr>
              <a:t>8/28/2018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E585AD-C6F6-4DC9-95A2-B2A5FE85070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8A4D613-D740-42C9-A403-0323579642CC}" type="datetime1">
              <a:rPr lang="en-US"/>
              <a:pPr>
                <a:defRPr/>
              </a:pPr>
              <a:t>8/28/2018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B493AD7E-7176-4946-AFCF-51DD643FD789}"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11AEC678-70F8-4885-BE91-C8AD8B63A674}" type="datetime1">
              <a:rPr lang="en-US"/>
              <a:pPr>
                <a:defRPr/>
              </a:pPr>
              <a:t>8/28/2018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79379B97-0CE5-4C7D-B3CA-043EFA50EA65}"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F724A45-6361-4D0E-B89B-D0DC0DD4BD71}" type="datetime1">
              <a:rPr lang="en-US"/>
              <a:pPr>
                <a:defRPr/>
              </a:pPr>
              <a:t>8/28/2018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3DE313B0-A688-469B-857D-8E2214E22B0C}"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F60126A-2251-483E-BF17-336592CC678D}" type="datetime1">
              <a:rPr lang="en-US"/>
              <a:pPr>
                <a:defRPr/>
              </a:pPr>
              <a:t>8/28/2018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D76BF2E-A7A1-43E0-9833-F72E100AD672}"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DE62A62A-CCE8-41FA-A45A-B722249A9B83}" type="datetime1">
              <a:rPr lang="en-US"/>
              <a:pPr>
                <a:defRPr/>
              </a:pPr>
              <a:t>8/28/2018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594E3DA-1BB1-4248-921F-742D6426AA53}"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387C457-A4CC-4F66-88A9-EB943488BFAB}" type="datetime1">
              <a:rPr lang="en-US"/>
              <a:pPr>
                <a:defRPr/>
              </a:pPr>
              <a:t>8/28/2018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E6982C4-E20D-49C0-8245-ACBB7101EAC7}"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E6E356A-2726-4AC4-948D-9E83D81061A9}" type="datetime1">
              <a:rPr lang="en-US"/>
              <a:pPr>
                <a:defRPr/>
              </a:pPr>
              <a:t>8/28/2018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0B14FE1-427E-46D2-B2A1-155B4BF32AAB}"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57" r:id="rId1"/>
    <p:sldLayoutId id="2147483749" r:id="rId2"/>
    <p:sldLayoutId id="2147483758" r:id="rId3"/>
    <p:sldLayoutId id="2147483750" r:id="rId4"/>
    <p:sldLayoutId id="2147483751" r:id="rId5"/>
    <p:sldLayoutId id="2147483752" r:id="rId6"/>
    <p:sldLayoutId id="2147483753" r:id="rId7"/>
    <p:sldLayoutId id="2147483754" r:id="rId8"/>
    <p:sldLayoutId id="2147483759" r:id="rId9"/>
    <p:sldLayoutId id="2147483755" r:id="rId10"/>
    <p:sldLayoutId id="2147483756" r:id="rId11"/>
  </p:sldLayoutIdLst>
  <p:transition/>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Dr.Mahmoud60@yahoo.com" TargetMode="External"/><Relationship Id="rId2" Type="http://schemas.openxmlformats.org/officeDocument/2006/relationships/image" Target="../media/image14.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6172200" cy="1894362"/>
          </a:xfrm>
        </p:spPr>
        <p:txBody>
          <a:bodyPr/>
          <a:lstStyle/>
          <a:p>
            <a:pPr eaLnBrk="1" fontAlgn="auto" hangingPunct="1">
              <a:spcAft>
                <a:spcPts val="0"/>
              </a:spcAft>
              <a:defRPr/>
            </a:pPr>
            <a:r>
              <a:rPr lang="en-US" sz="9600" dirty="0" smtClean="0">
                <a:solidFill>
                  <a:schemeClr val="tx1"/>
                </a:solidFill>
              </a:rPr>
              <a:t>Peritonitis</a:t>
            </a:r>
            <a:endParaRPr lang="en-US" sz="8800" dirty="0">
              <a:solidFill>
                <a:schemeClr val="tx1"/>
              </a:solidFill>
            </a:endParaRPr>
          </a:p>
        </p:txBody>
      </p:sp>
      <p:sp>
        <p:nvSpPr>
          <p:cNvPr id="5123" name="Subtitle 2"/>
          <p:cNvSpPr>
            <a:spLocks noGrp="1"/>
          </p:cNvSpPr>
          <p:nvPr>
            <p:ph type="subTitle" idx="1"/>
          </p:nvPr>
        </p:nvSpPr>
        <p:spPr>
          <a:xfrm>
            <a:off x="990600" y="3276600"/>
            <a:ext cx="8153400" cy="1981200"/>
          </a:xfrm>
        </p:spPr>
        <p:txBody>
          <a:bodyPr/>
          <a:lstStyle/>
          <a:p>
            <a:pPr marR="0" algn="ctr" eaLnBrk="1" hangingPunct="1"/>
            <a:r>
              <a:rPr lang="en-US" sz="4800" smtClean="0"/>
              <a:t>Dr. Mahmoud Al-Awaysheh</a:t>
            </a:r>
          </a:p>
          <a:p>
            <a:pPr marR="0" algn="ctr" eaLnBrk="1" hangingPunct="1"/>
            <a:r>
              <a:rPr lang="en-US" sz="4400" smtClean="0"/>
              <a:t>MRCSI </a:t>
            </a:r>
            <a:r>
              <a:rPr lang="en-US" sz="4000" smtClean="0"/>
              <a:t/>
            </a:r>
            <a:br>
              <a:rPr lang="en-US" sz="4000" smtClean="0"/>
            </a:br>
            <a:r>
              <a:rPr lang="en-US" sz="4000" smtClean="0"/>
              <a:t>Mu’ta University </a:t>
            </a:r>
          </a:p>
        </p:txBody>
      </p:sp>
      <p:sp>
        <p:nvSpPr>
          <p:cNvPr id="4" name="Slide Number Placeholder 3"/>
          <p:cNvSpPr>
            <a:spLocks noGrp="1"/>
          </p:cNvSpPr>
          <p:nvPr>
            <p:ph type="sldNum" sz="quarter" idx="12"/>
          </p:nvPr>
        </p:nvSpPr>
        <p:spPr/>
        <p:txBody>
          <a:bodyPr/>
          <a:lstStyle/>
          <a:p>
            <a:pPr>
              <a:defRPr/>
            </a:pPr>
            <a:fld id="{0E833525-EB95-466A-80CD-F6A3C3F705B6}" type="slidenum">
              <a:rPr lang="en-US" sz="3200"/>
              <a:pPr>
                <a:defRPr/>
              </a:pPr>
              <a:t>1</a:t>
            </a:fld>
            <a:endParaRPr lang="en-US" sz="3200" dirty="0"/>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381000" y="685800"/>
            <a:ext cx="8305800" cy="5638800"/>
          </a:xfrm>
        </p:spPr>
        <p:txBody>
          <a:bodyPr/>
          <a:lstStyle/>
          <a:p>
            <a:pPr eaLnBrk="1" hangingPunct="1">
              <a:buFont typeface="Wingdings 2" pitchFamily="18" charset="2"/>
              <a:buNone/>
            </a:pPr>
            <a:r>
              <a:rPr lang="en-US" sz="2800" b="1" i="1" smtClean="0"/>
              <a:t>(c)</a:t>
            </a:r>
            <a:r>
              <a:rPr lang="en-US" sz="2800" smtClean="0"/>
              <a:t> When the virulence of the infecting organism is so great as to render the localization of the infection difficult or impossible. </a:t>
            </a:r>
          </a:p>
          <a:p>
            <a:pPr eaLnBrk="1" hangingPunct="1">
              <a:buFont typeface="Wingdings 2" pitchFamily="18" charset="2"/>
              <a:buNone/>
            </a:pPr>
            <a:endParaRPr lang="en-US" sz="2800" smtClean="0"/>
          </a:p>
          <a:p>
            <a:pPr eaLnBrk="1" hangingPunct="1">
              <a:buFont typeface="Wingdings 2" pitchFamily="18" charset="2"/>
              <a:buNone/>
            </a:pPr>
            <a:r>
              <a:rPr lang="en-US" sz="2800" smtClean="0"/>
              <a:t>(</a:t>
            </a:r>
            <a:r>
              <a:rPr lang="en-US" sz="2800" b="1" i="1" smtClean="0"/>
              <a:t>d</a:t>
            </a:r>
            <a:r>
              <a:rPr lang="en-US" sz="2800" smtClean="0"/>
              <a:t>) In children the omentum is small .</a:t>
            </a:r>
          </a:p>
        </p:txBody>
      </p:sp>
      <p:sp>
        <p:nvSpPr>
          <p:cNvPr id="4" name="Slide Number Placeholder 3"/>
          <p:cNvSpPr>
            <a:spLocks noGrp="1"/>
          </p:cNvSpPr>
          <p:nvPr>
            <p:ph type="sldNum" sz="quarter" idx="12"/>
          </p:nvPr>
        </p:nvSpPr>
        <p:spPr/>
        <p:txBody>
          <a:bodyPr/>
          <a:lstStyle/>
          <a:p>
            <a:pPr>
              <a:defRPr/>
            </a:pPr>
            <a:fld id="{D28AE313-36B0-41E9-9398-96743106BC68}" type="slidenum">
              <a:rPr lang="en-US" sz="2800" b="1"/>
              <a:pPr>
                <a:defRPr/>
              </a:pPr>
              <a:t>10</a:t>
            </a:fld>
            <a:endParaRPr lang="en-US" sz="1800" b="1" dirty="0"/>
          </a:p>
        </p:txBody>
      </p:sp>
      <p:pic>
        <p:nvPicPr>
          <p:cNvPr id="14340" name="Picture 5" descr="http://scoopat.net/sites/default/files/question-mark3a.jpg?1346753670"/>
          <p:cNvPicPr>
            <a:picLocks noChangeAspect="1" noChangeArrowheads="1"/>
          </p:cNvPicPr>
          <p:nvPr/>
        </p:nvPicPr>
        <p:blipFill>
          <a:blip r:embed="rId2"/>
          <a:srcRect/>
          <a:stretch>
            <a:fillRect/>
          </a:stretch>
        </p:blipFill>
        <p:spPr bwMode="auto">
          <a:xfrm rot="538457">
            <a:off x="5943600" y="3171825"/>
            <a:ext cx="2514600" cy="3143250"/>
          </a:xfrm>
          <a:prstGeom prst="rect">
            <a:avLst/>
          </a:prstGeom>
          <a:noFill/>
          <a:ln w="9525">
            <a:noFill/>
            <a:miter lim="800000"/>
            <a:headEnd/>
            <a:tailEnd/>
          </a:ln>
        </p:spPr>
      </p:pic>
    </p:spTree>
  </p:cSld>
  <p:clrMapOvr>
    <a:masterClrMapping/>
  </p:clrMapOvr>
  <p:transition spd="slow">
    <p:spli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eaLnBrk="1" fontAlgn="auto" hangingPunct="1">
              <a:spcAft>
                <a:spcPts val="0"/>
              </a:spcAft>
              <a:defRPr/>
            </a:pPr>
            <a:r>
              <a:rPr lang="en-US" b="1" dirty="0" smtClean="0"/>
              <a:t>Causes of </a:t>
            </a:r>
            <a:r>
              <a:rPr lang="en-US" sz="4800" b="1" dirty="0" smtClean="0">
                <a:solidFill>
                  <a:schemeClr val="bg2">
                    <a:lumMod val="25000"/>
                  </a:schemeClr>
                </a:solidFill>
              </a:rPr>
              <a:t>Peritonitis</a:t>
            </a:r>
            <a:r>
              <a:rPr lang="en-US" b="1" dirty="0" smtClean="0"/>
              <a:t> </a:t>
            </a:r>
            <a:endParaRPr lang="en-US" dirty="0"/>
          </a:p>
        </p:txBody>
      </p:sp>
      <p:sp>
        <p:nvSpPr>
          <p:cNvPr id="3" name="Content Placeholder 2"/>
          <p:cNvSpPr>
            <a:spLocks noGrp="1"/>
          </p:cNvSpPr>
          <p:nvPr>
            <p:ph idx="1"/>
          </p:nvPr>
        </p:nvSpPr>
        <p:spPr>
          <a:xfrm>
            <a:off x="381000" y="1295400"/>
            <a:ext cx="8305800" cy="5029200"/>
          </a:xfrm>
        </p:spPr>
        <p:txBody>
          <a:bodyPr>
            <a:normAutofit/>
          </a:bodyPr>
          <a:lstStyle/>
          <a:p>
            <a:pPr marL="274320" indent="-274320" eaLnBrk="1" fontAlgn="auto" hangingPunct="1">
              <a:spcAft>
                <a:spcPts val="0"/>
              </a:spcAft>
              <a:buClr>
                <a:schemeClr val="accent3"/>
              </a:buClr>
              <a:buFont typeface="Wingdings 2"/>
              <a:buChar char=""/>
              <a:defRPr/>
            </a:pPr>
            <a:r>
              <a:rPr lang="en-US" sz="3200" b="1" dirty="0" smtClean="0">
                <a:effectLst>
                  <a:outerShdw blurRad="38100" dist="38100" dir="2700000" algn="tl">
                    <a:srgbClr val="000000">
                      <a:alpha val="43137"/>
                    </a:srgbClr>
                  </a:outerShdw>
                </a:effectLst>
              </a:rPr>
              <a:t>Acute : </a:t>
            </a:r>
          </a:p>
          <a:p>
            <a:pPr marL="274320" indent="-274320" eaLnBrk="1" fontAlgn="auto" hangingPunct="1">
              <a:spcAft>
                <a:spcPts val="0"/>
              </a:spcAft>
              <a:buClr>
                <a:schemeClr val="accent3"/>
              </a:buClr>
              <a:buFont typeface="Wingdings 2"/>
              <a:buNone/>
              <a:defRPr/>
            </a:pPr>
            <a:r>
              <a:rPr lang="en-US" sz="3200" b="1" i="1" u="sng" dirty="0" smtClean="0"/>
              <a:t>Bacterial</a:t>
            </a:r>
            <a:r>
              <a:rPr lang="en-US" sz="3200" dirty="0" smtClean="0"/>
              <a:t> : </a:t>
            </a:r>
          </a:p>
          <a:p>
            <a:pPr marL="274320" indent="-274320" eaLnBrk="1" fontAlgn="auto" hangingPunct="1">
              <a:spcAft>
                <a:spcPts val="0"/>
              </a:spcAft>
              <a:buClr>
                <a:schemeClr val="accent3"/>
              </a:buClr>
              <a:buFont typeface="Wingdings 2"/>
              <a:buNone/>
              <a:defRPr/>
            </a:pPr>
            <a:r>
              <a:rPr lang="en-US" sz="3200" b="1" dirty="0" smtClean="0"/>
              <a:t>     </a:t>
            </a:r>
          </a:p>
          <a:p>
            <a:pPr marL="274320" indent="-274320" eaLnBrk="1" fontAlgn="auto" hangingPunct="1">
              <a:spcAft>
                <a:spcPts val="0"/>
              </a:spcAft>
              <a:buClr>
                <a:schemeClr val="accent3"/>
              </a:buClr>
              <a:buFont typeface="Wingdings 2"/>
              <a:buNone/>
              <a:defRPr/>
            </a:pPr>
            <a:r>
              <a:rPr lang="en-US" sz="3200" b="1" dirty="0" smtClean="0"/>
              <a:t>- primary (</a:t>
            </a:r>
            <a:r>
              <a:rPr lang="en-US" sz="3200" b="1" i="1" dirty="0" smtClean="0"/>
              <a:t>rare</a:t>
            </a:r>
            <a:r>
              <a:rPr lang="en-US" sz="3200" b="1" dirty="0" smtClean="0"/>
              <a:t>) : </a:t>
            </a:r>
          </a:p>
          <a:p>
            <a:pPr marL="274320" indent="-274320" eaLnBrk="1" fontAlgn="auto" hangingPunct="1">
              <a:spcAft>
                <a:spcPts val="0"/>
              </a:spcAft>
              <a:buClr>
                <a:schemeClr val="accent3"/>
              </a:buClr>
              <a:buFont typeface="Wingdings" pitchFamily="2" charset="2"/>
              <a:buChar char="Ø"/>
              <a:defRPr/>
            </a:pPr>
            <a:r>
              <a:rPr lang="en-US" sz="3200" dirty="0" smtClean="0"/>
              <a:t> Streptococci, </a:t>
            </a:r>
            <a:r>
              <a:rPr lang="en-US" sz="3200" dirty="0" err="1" smtClean="0"/>
              <a:t>pneumococci</a:t>
            </a:r>
            <a:r>
              <a:rPr lang="en-US" sz="3200" dirty="0" smtClean="0"/>
              <a:t>.</a:t>
            </a:r>
          </a:p>
          <a:p>
            <a:pPr marL="274320" indent="-274320" eaLnBrk="1" fontAlgn="auto" hangingPunct="1">
              <a:spcAft>
                <a:spcPts val="0"/>
              </a:spcAft>
              <a:buClr>
                <a:schemeClr val="accent3"/>
              </a:buClr>
              <a:buFont typeface="Wingdings" pitchFamily="2" charset="2"/>
              <a:buChar char="Ø"/>
              <a:defRPr/>
            </a:pPr>
            <a:r>
              <a:rPr lang="en-US" sz="3200" dirty="0" err="1" smtClean="0"/>
              <a:t>Haematogenous</a:t>
            </a:r>
            <a:r>
              <a:rPr lang="en-US" sz="3200" dirty="0" smtClean="0"/>
              <a:t> spread .</a:t>
            </a:r>
          </a:p>
          <a:p>
            <a:pPr marL="274320" indent="-274320" eaLnBrk="1" fontAlgn="auto" hangingPunct="1">
              <a:spcAft>
                <a:spcPts val="0"/>
              </a:spcAft>
              <a:buClr>
                <a:schemeClr val="accent3"/>
              </a:buClr>
              <a:buFont typeface="Wingdings" pitchFamily="2" charset="2"/>
              <a:buChar char="Ø"/>
              <a:defRPr/>
            </a:pPr>
            <a:r>
              <a:rPr lang="en-US" sz="3200" dirty="0" smtClean="0"/>
              <a:t>Occurs in young girl, </a:t>
            </a:r>
            <a:r>
              <a:rPr lang="en-US" sz="3200" dirty="0" err="1" smtClean="0"/>
              <a:t>ascites</a:t>
            </a:r>
            <a:r>
              <a:rPr lang="en-US" sz="3200" dirty="0" smtClean="0"/>
              <a:t>, </a:t>
            </a:r>
            <a:r>
              <a:rPr lang="en-US" sz="3200" dirty="0" err="1" smtClean="0"/>
              <a:t>nephrotic</a:t>
            </a:r>
            <a:r>
              <a:rPr lang="en-US" sz="3200" dirty="0" smtClean="0"/>
              <a:t> syndrome and </a:t>
            </a:r>
            <a:r>
              <a:rPr lang="en-US" sz="3200" dirty="0" err="1" smtClean="0"/>
              <a:t>postsplenectomy</a:t>
            </a:r>
            <a:r>
              <a:rPr lang="en-US" sz="3200" dirty="0" smtClean="0"/>
              <a:t> </a:t>
            </a:r>
          </a:p>
          <a:p>
            <a:pPr marL="274320" indent="-274320" eaLnBrk="1" fontAlgn="auto" hangingPunct="1">
              <a:spcAft>
                <a:spcPts val="0"/>
              </a:spcAft>
              <a:buClr>
                <a:schemeClr val="accent3"/>
              </a:buClr>
              <a:buFont typeface="Wingdings" pitchFamily="2" charset="2"/>
              <a:buChar char="Ø"/>
              <a:defRPr/>
            </a:pPr>
            <a:endParaRPr lang="en-US" sz="3200" dirty="0" smtClean="0"/>
          </a:p>
          <a:p>
            <a:pPr marL="274320" indent="-274320" eaLnBrk="1" fontAlgn="auto" hangingPunct="1">
              <a:spcAft>
                <a:spcPts val="0"/>
              </a:spcAft>
              <a:buClr>
                <a:schemeClr val="accent3"/>
              </a:buClr>
              <a:buFont typeface="Wingdings 2"/>
              <a:buChar char=""/>
              <a:defRPr/>
            </a:pPr>
            <a:endParaRPr lang="en-US" sz="3200" dirty="0"/>
          </a:p>
        </p:txBody>
      </p:sp>
      <p:sp>
        <p:nvSpPr>
          <p:cNvPr id="4" name="Slide Number Placeholder 3"/>
          <p:cNvSpPr>
            <a:spLocks noGrp="1"/>
          </p:cNvSpPr>
          <p:nvPr>
            <p:ph type="sldNum" sz="quarter" idx="12"/>
          </p:nvPr>
        </p:nvSpPr>
        <p:spPr/>
        <p:txBody>
          <a:bodyPr/>
          <a:lstStyle/>
          <a:p>
            <a:pPr>
              <a:defRPr/>
            </a:pPr>
            <a:fld id="{E17D7CF8-B9EA-4EC5-B2E4-487C0054F470}" type="slidenum">
              <a:rPr lang="en-US" sz="2800" b="1"/>
              <a:pPr>
                <a:defRPr/>
              </a:pPr>
              <a:t>11</a:t>
            </a:fld>
            <a:endParaRPr lang="en-US" sz="1800" b="1" dirty="0"/>
          </a:p>
        </p:txBody>
      </p:sp>
      <p:pic>
        <p:nvPicPr>
          <p:cNvPr id="15365" name="Picture 2" descr="http://images.sodahead.com/polls/003165283/3412162396_what_do_you_think1_answer_2_xlarge.jpeg"/>
          <p:cNvPicPr>
            <a:picLocks noChangeAspect="1" noChangeArrowheads="1"/>
          </p:cNvPicPr>
          <p:nvPr/>
        </p:nvPicPr>
        <p:blipFill>
          <a:blip r:embed="rId2"/>
          <a:srcRect/>
          <a:stretch>
            <a:fillRect/>
          </a:stretch>
        </p:blipFill>
        <p:spPr bwMode="auto">
          <a:xfrm rot="-879431">
            <a:off x="6126163" y="2238375"/>
            <a:ext cx="2336800" cy="2349500"/>
          </a:xfrm>
          <a:prstGeom prst="rect">
            <a:avLst/>
          </a:prstGeom>
          <a:noFill/>
          <a:ln w="9525">
            <a:noFill/>
            <a:miter lim="800000"/>
            <a:headEnd/>
            <a:tailEnd/>
          </a:ln>
        </p:spPr>
      </p:pic>
      <p:sp>
        <p:nvSpPr>
          <p:cNvPr id="7" name="Rectangle 6"/>
          <p:cNvSpPr/>
          <p:nvPr/>
        </p:nvSpPr>
        <p:spPr>
          <a:xfrm rot="1062664">
            <a:off x="5861463" y="141812"/>
            <a:ext cx="1524000" cy="1323439"/>
          </a:xfrm>
          <a:prstGeom prst="rect">
            <a:avLst/>
          </a:prstGeom>
          <a:noFill/>
        </p:spPr>
        <p:txBody>
          <a:bodyPr>
            <a:spAutoFit/>
          </a:bodyPr>
          <a:lstStyle/>
          <a:p>
            <a:pPr algn="ctr" fontAlgn="auto">
              <a:spcBef>
                <a:spcPts val="0"/>
              </a:spcBef>
              <a:spcAft>
                <a:spcPts val="0"/>
              </a:spcAft>
              <a:defRPr/>
            </a:pPr>
            <a:r>
              <a:rPr lang="en-US" sz="8000" b="1" i="1" dirty="0">
                <a:ln w="900" cmpd="sng">
                  <a:solidFill>
                    <a:schemeClr val="accent1">
                      <a:satMod val="190000"/>
                      <a:alpha val="55000"/>
                    </a:schemeClr>
                  </a:solidFill>
                  <a:prstDash val="solid"/>
                </a:ln>
                <a:solidFill>
                  <a:schemeClr val="accent4">
                    <a:lumMod val="50000"/>
                  </a:schemeClr>
                </a:solidFill>
                <a:effectLst>
                  <a:innerShdw blurRad="101600" dist="76200" dir="5400000">
                    <a:schemeClr val="accent1">
                      <a:satMod val="190000"/>
                      <a:tint val="100000"/>
                      <a:alpha val="74000"/>
                    </a:schemeClr>
                  </a:innerShdw>
                </a:effectLst>
                <a:latin typeface="+mn-lt"/>
                <a:cs typeface="+mn-cs"/>
              </a:rPr>
              <a:t>?</a:t>
            </a:r>
          </a:p>
        </p:txBody>
      </p:sp>
    </p:spTree>
  </p:cSld>
  <p:clrMapOvr>
    <a:masterClrMapping/>
  </p:clrMapOvr>
  <p:transition spd="slow">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228600" y="457200"/>
            <a:ext cx="8458200" cy="5791200"/>
          </a:xfrm>
        </p:spPr>
        <p:txBody>
          <a:bodyPr/>
          <a:lstStyle/>
          <a:p>
            <a:pPr eaLnBrk="1" hangingPunct="1">
              <a:buFont typeface="Wingdings 2" pitchFamily="18" charset="2"/>
              <a:buNone/>
            </a:pPr>
            <a:r>
              <a:rPr lang="en-US" sz="2800" b="1" smtClean="0"/>
              <a:t>       - Secondary ( common ) :</a:t>
            </a:r>
          </a:p>
          <a:p>
            <a:pPr eaLnBrk="1" hangingPunct="1">
              <a:buFont typeface="Wingdings" pitchFamily="2" charset="2"/>
              <a:buChar char="Ø"/>
            </a:pPr>
            <a:r>
              <a:rPr lang="en-US" sz="2800" smtClean="0"/>
              <a:t>Related to perforation, infection , inflammation or ischaemia of Gl or GU tract .</a:t>
            </a:r>
          </a:p>
          <a:p>
            <a:pPr eaLnBrk="1" hangingPunct="1">
              <a:buFont typeface="Wingdings" pitchFamily="2" charset="2"/>
              <a:buChar char="Ø"/>
            </a:pPr>
            <a:endParaRPr lang="en-US" sz="2800" smtClean="0"/>
          </a:p>
          <a:p>
            <a:pPr eaLnBrk="1" hangingPunct="1">
              <a:buFont typeface="Wingdings 2" pitchFamily="18" charset="2"/>
              <a:buNone/>
            </a:pPr>
            <a:r>
              <a:rPr lang="en-US" sz="3200" b="1" i="1" u="sng" smtClean="0"/>
              <a:t>Chemical :</a:t>
            </a:r>
          </a:p>
          <a:p>
            <a:pPr eaLnBrk="1" hangingPunct="1">
              <a:buFontTx/>
              <a:buChar char="-"/>
            </a:pPr>
            <a:r>
              <a:rPr lang="en-US" sz="3200" smtClean="0"/>
              <a:t>Gastric juice ( e.g. perforated gastric ulcer )</a:t>
            </a:r>
          </a:p>
          <a:p>
            <a:pPr eaLnBrk="1" hangingPunct="1">
              <a:buFontTx/>
              <a:buChar char="-"/>
            </a:pPr>
            <a:r>
              <a:rPr lang="en-US" sz="3200" smtClean="0"/>
              <a:t>Pancreatic juice ( e.g. acute pancreatitis ) </a:t>
            </a:r>
          </a:p>
          <a:p>
            <a:pPr eaLnBrk="1" hangingPunct="1">
              <a:buFontTx/>
              <a:buChar char="-"/>
            </a:pPr>
            <a:r>
              <a:rPr lang="en-US" sz="3200" smtClean="0"/>
              <a:t>Bile ( e.g. perforation of the gall bladder ) </a:t>
            </a:r>
          </a:p>
          <a:p>
            <a:pPr eaLnBrk="1" hangingPunct="1">
              <a:buFontTx/>
              <a:buChar char="-"/>
            </a:pPr>
            <a:r>
              <a:rPr lang="en-US" sz="3200" smtClean="0"/>
              <a:t>Blood ( e.g. ruptured spleen ) </a:t>
            </a:r>
          </a:p>
          <a:p>
            <a:pPr eaLnBrk="1" hangingPunct="1">
              <a:buFontTx/>
              <a:buChar char="-"/>
            </a:pPr>
            <a:r>
              <a:rPr lang="en-US" sz="2800" smtClean="0"/>
              <a:t>Urine ( e.g. intraperitoneal rupture of the bladder ) </a:t>
            </a:r>
          </a:p>
          <a:p>
            <a:pPr eaLnBrk="1" hangingPunct="1">
              <a:buFont typeface="Wingdings" pitchFamily="2" charset="2"/>
              <a:buChar char="Ø"/>
            </a:pPr>
            <a:endParaRPr lang="en-US" sz="2800" smtClean="0"/>
          </a:p>
        </p:txBody>
      </p:sp>
      <p:sp>
        <p:nvSpPr>
          <p:cNvPr id="4" name="Slide Number Placeholder 3"/>
          <p:cNvSpPr>
            <a:spLocks noGrp="1"/>
          </p:cNvSpPr>
          <p:nvPr>
            <p:ph type="sldNum" sz="quarter" idx="12"/>
          </p:nvPr>
        </p:nvSpPr>
        <p:spPr/>
        <p:txBody>
          <a:bodyPr/>
          <a:lstStyle/>
          <a:p>
            <a:pPr>
              <a:defRPr/>
            </a:pPr>
            <a:fld id="{3E8C4739-7799-44B2-B0D9-D311FC70CC60}" type="slidenum">
              <a:rPr lang="en-US" sz="2400" b="1"/>
              <a:pPr>
                <a:defRPr/>
              </a:pPr>
              <a:t>12</a:t>
            </a:fld>
            <a:endParaRPr lang="en-US" sz="1600" b="1" dirty="0"/>
          </a:p>
        </p:txBody>
      </p:sp>
    </p:spTree>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457200" y="838200"/>
            <a:ext cx="8229600" cy="5486400"/>
          </a:xfrm>
        </p:spPr>
        <p:txBody>
          <a:bodyPr/>
          <a:lstStyle/>
          <a:p>
            <a:pPr eaLnBrk="1" hangingPunct="1"/>
            <a:r>
              <a:rPr lang="en-US" sz="3200" b="1" smtClean="0"/>
              <a:t>Chronic :</a:t>
            </a:r>
          </a:p>
          <a:p>
            <a:pPr eaLnBrk="1" hangingPunct="1"/>
            <a:endParaRPr lang="en-US" smtClean="0"/>
          </a:p>
          <a:p>
            <a:pPr eaLnBrk="1" hangingPunct="1">
              <a:buFont typeface="Wingdings" pitchFamily="2" charset="2"/>
              <a:buChar char="q"/>
            </a:pPr>
            <a:r>
              <a:rPr lang="en-US" smtClean="0"/>
              <a:t> </a:t>
            </a:r>
            <a:r>
              <a:rPr lang="en-US" sz="2800" smtClean="0"/>
              <a:t>Tuberculosis </a:t>
            </a:r>
          </a:p>
          <a:p>
            <a:pPr eaLnBrk="1" hangingPunct="1">
              <a:buFont typeface="Wingdings" pitchFamily="2" charset="2"/>
              <a:buChar char="q"/>
            </a:pPr>
            <a:endParaRPr lang="en-US" sz="2800" smtClean="0"/>
          </a:p>
          <a:p>
            <a:pPr eaLnBrk="1" hangingPunct="1">
              <a:buFont typeface="Wingdings" pitchFamily="2" charset="2"/>
              <a:buChar char="q"/>
            </a:pPr>
            <a:r>
              <a:rPr lang="en-US" sz="2800" smtClean="0"/>
              <a:t> Strach ( immunological reaction ) .</a:t>
            </a:r>
          </a:p>
        </p:txBody>
      </p:sp>
      <p:sp>
        <p:nvSpPr>
          <p:cNvPr id="4" name="Slide Number Placeholder 3"/>
          <p:cNvSpPr>
            <a:spLocks noGrp="1"/>
          </p:cNvSpPr>
          <p:nvPr>
            <p:ph type="sldNum" sz="quarter" idx="12"/>
          </p:nvPr>
        </p:nvSpPr>
        <p:spPr/>
        <p:txBody>
          <a:bodyPr/>
          <a:lstStyle/>
          <a:p>
            <a:pPr>
              <a:defRPr/>
            </a:pPr>
            <a:fld id="{EA49070D-14C7-4455-870A-8F0005F9A173}" type="slidenum">
              <a:rPr lang="en-US" sz="1800" b="1"/>
              <a:pPr>
                <a:defRPr/>
              </a:pPr>
              <a:t>13</a:t>
            </a:fld>
            <a:endParaRPr lang="en-US" b="1" dirty="0"/>
          </a:p>
        </p:txBody>
      </p:sp>
      <p:pic>
        <p:nvPicPr>
          <p:cNvPr id="17412" name="Picture 2" descr="http://mindspower.com/wordpress/wp-content/uploads/2010/10/Good-Idea.jpg"/>
          <p:cNvPicPr>
            <a:picLocks noChangeAspect="1" noChangeArrowheads="1"/>
          </p:cNvPicPr>
          <p:nvPr/>
        </p:nvPicPr>
        <p:blipFill>
          <a:blip r:embed="rId2"/>
          <a:srcRect/>
          <a:stretch>
            <a:fillRect/>
          </a:stretch>
        </p:blipFill>
        <p:spPr bwMode="auto">
          <a:xfrm rot="-181884">
            <a:off x="5410200" y="3605213"/>
            <a:ext cx="2320925" cy="2684462"/>
          </a:xfrm>
          <a:prstGeom prst="rect">
            <a:avLst/>
          </a:prstGeom>
          <a:noFill/>
          <a:ln w="9525">
            <a:noFill/>
            <a:miter lim="800000"/>
            <a:headEnd/>
            <a:tailEnd/>
          </a:ln>
        </p:spPr>
      </p:pic>
    </p:spTree>
  </p:cSld>
  <p:clrMapOvr>
    <a:masterClrMapping/>
  </p:clrMapOvr>
  <p:transition spd="slow">
    <p:wheel spokes="2"/>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www.empowher.com/files/ebsco/images/exh39886d.jpg"/>
          <p:cNvPicPr>
            <a:picLocks noChangeAspect="1" noChangeArrowheads="1"/>
          </p:cNvPicPr>
          <p:nvPr/>
        </p:nvPicPr>
        <p:blipFill>
          <a:blip r:embed="rId2"/>
          <a:srcRect/>
          <a:stretch>
            <a:fillRect/>
          </a:stretch>
        </p:blipFill>
        <p:spPr bwMode="auto">
          <a:xfrm>
            <a:off x="0" y="0"/>
            <a:ext cx="9144000" cy="63246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1E1C467B-ABA6-492E-9FFE-BE1DB26ABC52}" type="slidenum">
              <a:rPr lang="en-US" sz="2400" b="1"/>
              <a:pPr>
                <a:defRPr/>
              </a:pPr>
              <a:t>14</a:t>
            </a:fld>
            <a:endParaRPr lang="en-US" sz="1800" b="1" dirty="0"/>
          </a:p>
        </p:txBody>
      </p:sp>
    </p:spTree>
  </p:cSld>
  <p:clrMapOvr>
    <a:masterClrMapping/>
  </p:clrMapOvr>
  <p:transition spd="slow">
    <p:pull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4800" y="304800"/>
            <a:ext cx="8229600" cy="1143000"/>
          </a:xfrm>
        </p:spPr>
        <p:txBody>
          <a:bodyPr/>
          <a:lstStyle/>
          <a:p>
            <a:pPr algn="ctr" eaLnBrk="1" hangingPunct="1"/>
            <a:r>
              <a:rPr lang="en-US" sz="5400" b="1" smtClean="0"/>
              <a:t>Clinical Features </a:t>
            </a:r>
          </a:p>
        </p:txBody>
      </p:sp>
      <p:sp>
        <p:nvSpPr>
          <p:cNvPr id="19459" name="Content Placeholder 2"/>
          <p:cNvSpPr>
            <a:spLocks noGrp="1"/>
          </p:cNvSpPr>
          <p:nvPr>
            <p:ph idx="1"/>
          </p:nvPr>
        </p:nvSpPr>
        <p:spPr>
          <a:xfrm>
            <a:off x="304800" y="1447800"/>
            <a:ext cx="8610600" cy="4876800"/>
          </a:xfrm>
        </p:spPr>
        <p:txBody>
          <a:bodyPr/>
          <a:lstStyle/>
          <a:p>
            <a:pPr eaLnBrk="1" hangingPunct="1">
              <a:buFont typeface="Wingdings 2" pitchFamily="18" charset="2"/>
              <a:buNone/>
            </a:pPr>
            <a:r>
              <a:rPr lang="en-US" sz="3600" b="1" smtClean="0"/>
              <a:t>1.</a:t>
            </a:r>
            <a:r>
              <a:rPr lang="en-US" sz="2800" smtClean="0"/>
              <a:t> </a:t>
            </a:r>
            <a:r>
              <a:rPr lang="en-US" sz="2800" b="1" smtClean="0"/>
              <a:t>Onest</a:t>
            </a:r>
            <a:r>
              <a:rPr lang="en-US" sz="2800" smtClean="0"/>
              <a:t> </a:t>
            </a:r>
            <a:r>
              <a:rPr lang="en-US" sz="2400" smtClean="0"/>
              <a:t>– Pain, which is ‘sore’ , ‘cutting’ or ‘burning’ , is made worse by moving or breathing</a:t>
            </a:r>
            <a:r>
              <a:rPr lang="en-US" sz="2800" smtClean="0"/>
              <a:t>.</a:t>
            </a:r>
          </a:p>
          <a:p>
            <a:pPr eaLnBrk="1" hangingPunct="1">
              <a:buFont typeface="Wingdings 2" pitchFamily="18" charset="2"/>
              <a:buNone/>
            </a:pPr>
            <a:r>
              <a:rPr lang="en-US" sz="2400" smtClean="0"/>
              <a:t>Tenderness, guarding, and rigidity on palpation are typically found when the peritonitis affects the anterior abdominal wall. </a:t>
            </a:r>
          </a:p>
          <a:p>
            <a:pPr eaLnBrk="1" hangingPunct="1">
              <a:buFont typeface="Wingdings 2" pitchFamily="18" charset="2"/>
              <a:buNone/>
            </a:pPr>
            <a:r>
              <a:rPr lang="en-US" sz="2400" smtClean="0"/>
              <a:t>Patients with pelvic peritonitis may complain of urinary symptoms; they are tender on rectal or vaginal examination. Bowel sounds may still be heard for a few hours but gradually cease with the onset of paralytic ileus.</a:t>
            </a:r>
          </a:p>
          <a:p>
            <a:pPr eaLnBrk="1" hangingPunct="1">
              <a:buFont typeface="Wingdings 2" pitchFamily="18" charset="2"/>
              <a:buNone/>
            </a:pPr>
            <a:endParaRPr lang="en-US" sz="2400" smtClean="0"/>
          </a:p>
        </p:txBody>
      </p:sp>
      <p:sp>
        <p:nvSpPr>
          <p:cNvPr id="4" name="Slide Number Placeholder 3"/>
          <p:cNvSpPr>
            <a:spLocks noGrp="1"/>
          </p:cNvSpPr>
          <p:nvPr>
            <p:ph type="sldNum" sz="quarter" idx="12"/>
          </p:nvPr>
        </p:nvSpPr>
        <p:spPr/>
        <p:txBody>
          <a:bodyPr/>
          <a:lstStyle/>
          <a:p>
            <a:pPr>
              <a:defRPr/>
            </a:pPr>
            <a:fld id="{9CCC9552-B899-411B-A01C-4532FC37699F}" type="slidenum">
              <a:rPr lang="en-US" sz="2000" b="1"/>
              <a:pPr>
                <a:defRPr/>
              </a:pPr>
              <a:t>15</a:t>
            </a:fld>
            <a:endParaRPr lang="en-US" b="1" dirty="0"/>
          </a:p>
        </p:txBody>
      </p:sp>
    </p:spTree>
  </p:cSld>
  <p:clrMapOvr>
    <a:masterClrMapping/>
  </p:clrMapOvr>
  <p:transition spd="slow">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304800" y="685800"/>
            <a:ext cx="8382000" cy="5638800"/>
          </a:xfrm>
        </p:spPr>
        <p:txBody>
          <a:bodyPr/>
          <a:lstStyle/>
          <a:p>
            <a:pPr eaLnBrk="1" hangingPunct="1">
              <a:buFont typeface="Wingdings 2" pitchFamily="18" charset="2"/>
              <a:buNone/>
            </a:pPr>
            <a:r>
              <a:rPr lang="en-US" sz="3600" b="1" smtClean="0"/>
              <a:t>2</a:t>
            </a:r>
            <a:r>
              <a:rPr lang="en-US" sz="3600" b="1" i="1" smtClean="0"/>
              <a:t>.</a:t>
            </a:r>
            <a:r>
              <a:rPr lang="en-US" sz="2400" b="1" i="1" smtClean="0"/>
              <a:t>  </a:t>
            </a:r>
            <a:r>
              <a:rPr lang="en-US" sz="2800" b="1" i="1" smtClean="0"/>
              <a:t>Intermediate </a:t>
            </a:r>
            <a:r>
              <a:rPr lang="en-US" sz="2800" smtClean="0"/>
              <a:t>– peritonitis may resolve , so that the pulse slows, the pain and tenderness  diminish, leaving a silent, soft, abdomen. The condition may localise, producing one or more abscesses, with overlying swelling and tenderness.</a:t>
            </a:r>
          </a:p>
          <a:p>
            <a:pPr eaLnBrk="1" hangingPunct="1">
              <a:buFont typeface="Wingdings 2" pitchFamily="18" charset="2"/>
              <a:buNone/>
            </a:pPr>
            <a:endParaRPr lang="en-US" sz="2800" smtClean="0"/>
          </a:p>
          <a:p>
            <a:pPr eaLnBrk="1" hangingPunct="1">
              <a:buFont typeface="Wingdings 2" pitchFamily="18" charset="2"/>
              <a:buNone/>
            </a:pPr>
            <a:r>
              <a:rPr lang="en-US" sz="3200" b="1" smtClean="0"/>
              <a:t>3.</a:t>
            </a:r>
            <a:r>
              <a:rPr lang="en-US" sz="2800" smtClean="0"/>
              <a:t> </a:t>
            </a:r>
            <a:r>
              <a:rPr lang="en-US" sz="2800" b="1" i="1" smtClean="0"/>
              <a:t>Terminal</a:t>
            </a:r>
            <a:r>
              <a:rPr lang="en-US" sz="2800" smtClean="0"/>
              <a:t> – circulatory failure ensues, with cold, clammy extremities, sunken eyes, dry tongue, drawn and anxious face .</a:t>
            </a:r>
          </a:p>
          <a:p>
            <a:pPr eaLnBrk="1" hangingPunct="1">
              <a:buFont typeface="Wingdings 2" pitchFamily="18" charset="2"/>
              <a:buNone/>
            </a:pPr>
            <a:r>
              <a:rPr lang="en-US" sz="2800" smtClean="0"/>
              <a:t> </a:t>
            </a:r>
            <a:endParaRPr lang="en-US" sz="3600" smtClean="0"/>
          </a:p>
        </p:txBody>
      </p:sp>
      <p:sp>
        <p:nvSpPr>
          <p:cNvPr id="4" name="Slide Number Placeholder 3"/>
          <p:cNvSpPr>
            <a:spLocks noGrp="1"/>
          </p:cNvSpPr>
          <p:nvPr>
            <p:ph type="sldNum" sz="quarter" idx="12"/>
          </p:nvPr>
        </p:nvSpPr>
        <p:spPr/>
        <p:txBody>
          <a:bodyPr/>
          <a:lstStyle/>
          <a:p>
            <a:pPr>
              <a:defRPr/>
            </a:pPr>
            <a:fld id="{D279AA03-4E75-40FB-92C8-3D05EC6A8241}" type="slidenum">
              <a:rPr lang="en-US" sz="1800" b="1"/>
              <a:pPr>
                <a:defRPr/>
              </a:pPr>
              <a:t>16</a:t>
            </a:fld>
            <a:endParaRPr lang="en-US" b="1" dirty="0"/>
          </a:p>
        </p:txBody>
      </p:sp>
    </p:spTree>
  </p:cSld>
  <p:clrMapOvr>
    <a:masterClrMapping/>
  </p:clrMapOvr>
  <p:transition spd="slow">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228600" y="304800"/>
            <a:ext cx="8458200" cy="6019800"/>
          </a:xfrm>
        </p:spPr>
        <p:txBody>
          <a:bodyPr/>
          <a:lstStyle/>
          <a:p>
            <a:pPr eaLnBrk="1" hangingPunct="1">
              <a:buFont typeface="Wingdings 2" pitchFamily="18" charset="2"/>
              <a:buNone/>
            </a:pPr>
            <a:r>
              <a:rPr lang="en-US" sz="3600" b="1" smtClean="0"/>
              <a:t>Diagnostic aids :</a:t>
            </a:r>
          </a:p>
          <a:p>
            <a:pPr eaLnBrk="1" hangingPunct="1">
              <a:buFontTx/>
              <a:buChar char="-"/>
            </a:pPr>
            <a:r>
              <a:rPr lang="en-US" sz="2800" b="1" i="1" smtClean="0"/>
              <a:t>An x-ray film of the abdomen </a:t>
            </a:r>
            <a:r>
              <a:rPr lang="en-US" sz="2800" smtClean="0"/>
              <a:t>may reveal free air, or confirm the presence of dilated gas-filled loops of bowel with multiple fluid levels.</a:t>
            </a:r>
          </a:p>
          <a:p>
            <a:pPr eaLnBrk="1" hangingPunct="1">
              <a:buFontTx/>
              <a:buChar char="-"/>
            </a:pPr>
            <a:endParaRPr lang="en-US" sz="2800" smtClean="0"/>
          </a:p>
          <a:p>
            <a:pPr eaLnBrk="1" hangingPunct="1">
              <a:buFontTx/>
              <a:buChar char="-"/>
            </a:pPr>
            <a:r>
              <a:rPr lang="en-US" sz="2800" b="1" i="1" smtClean="0"/>
              <a:t>Serum amylase estimation.</a:t>
            </a:r>
          </a:p>
          <a:p>
            <a:pPr eaLnBrk="1" hangingPunct="1">
              <a:buFontTx/>
              <a:buChar char="-"/>
            </a:pPr>
            <a:endParaRPr lang="en-US" sz="2800" b="1" i="1" smtClean="0"/>
          </a:p>
          <a:p>
            <a:pPr eaLnBrk="1" hangingPunct="1">
              <a:buFontTx/>
              <a:buChar char="-"/>
            </a:pPr>
            <a:r>
              <a:rPr lang="en-US" sz="2800" b="1" i="1" smtClean="0"/>
              <a:t>ULSS.</a:t>
            </a:r>
          </a:p>
          <a:p>
            <a:pPr eaLnBrk="1" hangingPunct="1">
              <a:buFontTx/>
              <a:buChar char="-"/>
            </a:pPr>
            <a:endParaRPr lang="en-US" sz="2800" b="1" i="1" smtClean="0"/>
          </a:p>
          <a:p>
            <a:pPr eaLnBrk="1" hangingPunct="1">
              <a:buFontTx/>
              <a:buChar char="-"/>
            </a:pPr>
            <a:r>
              <a:rPr lang="en-US" sz="2800" b="1" i="1" smtClean="0"/>
              <a:t>Aspiration eytology .</a:t>
            </a:r>
          </a:p>
          <a:p>
            <a:pPr eaLnBrk="1" hangingPunct="1">
              <a:buFontTx/>
              <a:buChar char="-"/>
            </a:pPr>
            <a:endParaRPr lang="en-US" sz="2800" smtClean="0"/>
          </a:p>
        </p:txBody>
      </p:sp>
      <p:sp>
        <p:nvSpPr>
          <p:cNvPr id="4" name="Slide Number Placeholder 3"/>
          <p:cNvSpPr>
            <a:spLocks noGrp="1"/>
          </p:cNvSpPr>
          <p:nvPr>
            <p:ph type="sldNum" sz="quarter" idx="12"/>
          </p:nvPr>
        </p:nvSpPr>
        <p:spPr/>
        <p:txBody>
          <a:bodyPr/>
          <a:lstStyle/>
          <a:p>
            <a:pPr>
              <a:defRPr/>
            </a:pPr>
            <a:fld id="{E14B7DA5-8987-41B6-BC96-CC179FDAA071}" type="slidenum">
              <a:rPr lang="en-US" sz="2400" b="1"/>
              <a:pPr>
                <a:defRPr/>
              </a:pPr>
              <a:t>17</a:t>
            </a:fld>
            <a:endParaRPr lang="en-US" b="1" dirty="0"/>
          </a:p>
        </p:txBody>
      </p:sp>
      <p:pic>
        <p:nvPicPr>
          <p:cNvPr id="21508" name="Picture 1" descr="C:\Program Files\Microsoft Office\MEDIA\CAGCAT10\j0297749.wmf"/>
          <p:cNvPicPr>
            <a:picLocks noChangeAspect="1" noChangeArrowheads="1"/>
          </p:cNvPicPr>
          <p:nvPr/>
        </p:nvPicPr>
        <p:blipFill>
          <a:blip r:embed="rId2"/>
          <a:srcRect/>
          <a:stretch>
            <a:fillRect/>
          </a:stretch>
        </p:blipFill>
        <p:spPr bwMode="auto">
          <a:xfrm rot="968052">
            <a:off x="5638800" y="3068638"/>
            <a:ext cx="2709863" cy="2579687"/>
          </a:xfrm>
          <a:prstGeom prst="rect">
            <a:avLst/>
          </a:prstGeom>
          <a:noFill/>
          <a:ln w="9525">
            <a:noFill/>
            <a:miter lim="800000"/>
            <a:headEnd/>
            <a:tailEnd/>
          </a:ln>
        </p:spPr>
      </p:pic>
    </p:spTree>
  </p:cSld>
  <p:clrMapOvr>
    <a:masterClrMapping/>
  </p:clrMapOvr>
  <p:transition spd="slow">
    <p:spli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81000" y="228600"/>
            <a:ext cx="8229600" cy="1143000"/>
          </a:xfrm>
        </p:spPr>
        <p:txBody>
          <a:bodyPr/>
          <a:lstStyle/>
          <a:p>
            <a:pPr algn="ctr" eaLnBrk="1" hangingPunct="1"/>
            <a:r>
              <a:rPr lang="en-US" sz="5400" b="1" smtClean="0"/>
              <a:t>Treatment </a:t>
            </a:r>
          </a:p>
        </p:txBody>
      </p:sp>
      <p:sp>
        <p:nvSpPr>
          <p:cNvPr id="22531" name="Content Placeholder 2"/>
          <p:cNvSpPr>
            <a:spLocks noGrp="1"/>
          </p:cNvSpPr>
          <p:nvPr>
            <p:ph idx="1"/>
          </p:nvPr>
        </p:nvSpPr>
        <p:spPr>
          <a:xfrm>
            <a:off x="304800" y="1371600"/>
            <a:ext cx="8382000" cy="5029200"/>
          </a:xfrm>
        </p:spPr>
        <p:txBody>
          <a:bodyPr/>
          <a:lstStyle/>
          <a:p>
            <a:pPr eaLnBrk="1" hangingPunct="1">
              <a:buFont typeface="Wingdings 2" pitchFamily="18" charset="2"/>
              <a:buNone/>
            </a:pPr>
            <a:r>
              <a:rPr lang="en-US" sz="2800" b="1" i="1" smtClean="0"/>
              <a:t>1. Intravenous Fluids </a:t>
            </a:r>
          </a:p>
          <a:p>
            <a:pPr eaLnBrk="1" hangingPunct="1">
              <a:buFont typeface="Wingdings 2" pitchFamily="18" charset="2"/>
              <a:buNone/>
            </a:pPr>
            <a:endParaRPr lang="en-US" sz="2800" b="1" i="1" smtClean="0"/>
          </a:p>
          <a:p>
            <a:pPr eaLnBrk="1" hangingPunct="1">
              <a:buFont typeface="Wingdings 2" pitchFamily="18" charset="2"/>
              <a:buNone/>
            </a:pPr>
            <a:r>
              <a:rPr lang="en-US" sz="2800" b="1" i="1" smtClean="0"/>
              <a:t>2. A nasogastric tube</a:t>
            </a:r>
          </a:p>
          <a:p>
            <a:pPr eaLnBrk="1" hangingPunct="1">
              <a:buFont typeface="Wingdings 2" pitchFamily="18" charset="2"/>
              <a:buNone/>
            </a:pPr>
            <a:endParaRPr lang="en-US" sz="2800" b="1" i="1" smtClean="0"/>
          </a:p>
          <a:p>
            <a:pPr eaLnBrk="1" hangingPunct="1">
              <a:buFont typeface="Wingdings 2" pitchFamily="18" charset="2"/>
              <a:buNone/>
            </a:pPr>
            <a:r>
              <a:rPr lang="en-US" sz="2800" b="1" i="1" smtClean="0"/>
              <a:t>3. Antibiotics </a:t>
            </a:r>
          </a:p>
          <a:p>
            <a:pPr eaLnBrk="1" hangingPunct="1">
              <a:buFont typeface="Wingdings 2" pitchFamily="18" charset="2"/>
              <a:buNone/>
            </a:pPr>
            <a:endParaRPr lang="en-US" sz="2800" b="1" i="1" smtClean="0"/>
          </a:p>
          <a:p>
            <a:pPr eaLnBrk="1" hangingPunct="1">
              <a:buFont typeface="Wingdings 2" pitchFamily="18" charset="2"/>
              <a:buNone/>
            </a:pPr>
            <a:r>
              <a:rPr lang="en-US" sz="3200" b="1" i="1" smtClean="0"/>
              <a:t>4. </a:t>
            </a:r>
            <a:r>
              <a:rPr lang="en-US" sz="2800" b="1" i="1" smtClean="0"/>
              <a:t>Surgical correction of the underlying cause </a:t>
            </a:r>
            <a:r>
              <a:rPr lang="en-US" sz="2800" smtClean="0"/>
              <a:t>must not be delayed in appropriate cases, once the patient is fit for operation</a:t>
            </a:r>
          </a:p>
        </p:txBody>
      </p:sp>
      <p:sp>
        <p:nvSpPr>
          <p:cNvPr id="4" name="Slide Number Placeholder 3"/>
          <p:cNvSpPr>
            <a:spLocks noGrp="1"/>
          </p:cNvSpPr>
          <p:nvPr>
            <p:ph type="sldNum" sz="quarter" idx="12"/>
          </p:nvPr>
        </p:nvSpPr>
        <p:spPr/>
        <p:txBody>
          <a:bodyPr/>
          <a:lstStyle/>
          <a:p>
            <a:pPr>
              <a:defRPr/>
            </a:pPr>
            <a:fld id="{0149D06B-164B-42CE-BC77-3321D1539199}" type="slidenum">
              <a:rPr lang="en-US" sz="2000" b="1"/>
              <a:pPr>
                <a:defRPr/>
              </a:pPr>
              <a:t>18</a:t>
            </a:fld>
            <a:endParaRPr lang="en-US" sz="2000" b="1" dirty="0"/>
          </a:p>
        </p:txBody>
      </p:sp>
    </p:spTree>
  </p:cSld>
  <p:clrMapOvr>
    <a:masterClrMapping/>
  </p:clrMapOvr>
  <p:transition spd="slow">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04800" y="533400"/>
            <a:ext cx="8534400" cy="5943600"/>
          </a:xfrm>
        </p:spPr>
        <p:txBody>
          <a:bodyPr/>
          <a:lstStyle/>
          <a:p>
            <a:pPr eaLnBrk="1" hangingPunct="1">
              <a:buFont typeface="Wingdings 2" pitchFamily="18" charset="2"/>
              <a:buNone/>
            </a:pPr>
            <a:r>
              <a:rPr lang="en-US" sz="3600" b="1" smtClean="0"/>
              <a:t>Ancillary care :</a:t>
            </a:r>
            <a:endParaRPr lang="en-US" smtClean="0"/>
          </a:p>
          <a:p>
            <a:pPr eaLnBrk="1" hangingPunct="1">
              <a:buFont typeface="Wingdings 2" pitchFamily="18" charset="2"/>
              <a:buNone/>
            </a:pPr>
            <a:r>
              <a:rPr lang="en-US" smtClean="0"/>
              <a:t>5</a:t>
            </a:r>
            <a:r>
              <a:rPr lang="en-US" sz="2800" b="1" i="1" smtClean="0"/>
              <a:t>. A fluid balance chart</a:t>
            </a:r>
            <a:r>
              <a:rPr lang="en-US" smtClean="0"/>
              <a:t> must be started at once so that daily output by gastric aspiration and urine are known, losses from the lungs, skin, and in faces are estimated, so that the intake requirements can be calculated and seen to have been administered  .</a:t>
            </a:r>
          </a:p>
          <a:p>
            <a:pPr eaLnBrk="1" hangingPunct="1">
              <a:buFont typeface="Wingdings 2" pitchFamily="18" charset="2"/>
              <a:buNone/>
            </a:pPr>
            <a:endParaRPr lang="en-US" smtClean="0"/>
          </a:p>
          <a:p>
            <a:pPr eaLnBrk="1" hangingPunct="1">
              <a:buFont typeface="Wingdings 2" pitchFamily="18" charset="2"/>
              <a:buNone/>
            </a:pPr>
            <a:r>
              <a:rPr lang="en-US" smtClean="0"/>
              <a:t>6. </a:t>
            </a:r>
            <a:r>
              <a:rPr lang="en-US" b="1" i="1" smtClean="0"/>
              <a:t>Intravenous fluids </a:t>
            </a:r>
            <a:r>
              <a:rPr lang="en-US" smtClean="0"/>
              <a:t>are continued after operation until the patient can be fully maintained by oral feeding.</a:t>
            </a:r>
          </a:p>
          <a:p>
            <a:pPr eaLnBrk="1" hangingPunct="1">
              <a:buFont typeface="Wingdings 2" pitchFamily="18" charset="2"/>
              <a:buNone/>
            </a:pPr>
            <a:endParaRPr lang="en-US" smtClean="0"/>
          </a:p>
          <a:p>
            <a:pPr eaLnBrk="1" hangingPunct="1">
              <a:buFont typeface="Wingdings 2" pitchFamily="18" charset="2"/>
              <a:buNone/>
            </a:pPr>
            <a:r>
              <a:rPr lang="en-US" smtClean="0"/>
              <a:t>7. </a:t>
            </a:r>
            <a:r>
              <a:rPr lang="en-US" b="1" i="1" smtClean="0"/>
              <a:t>The patient</a:t>
            </a:r>
            <a:r>
              <a:rPr lang="en-US" smtClean="0"/>
              <a:t>, nursed in the sitting-up position, must be  relived of pain before and after operation. Morphine may be given, and small doses continued for 48 hours.</a:t>
            </a:r>
          </a:p>
        </p:txBody>
      </p:sp>
      <p:sp>
        <p:nvSpPr>
          <p:cNvPr id="4" name="Slide Number Placeholder 3"/>
          <p:cNvSpPr>
            <a:spLocks noGrp="1"/>
          </p:cNvSpPr>
          <p:nvPr>
            <p:ph type="sldNum" sz="quarter" idx="12"/>
          </p:nvPr>
        </p:nvSpPr>
        <p:spPr/>
        <p:txBody>
          <a:bodyPr/>
          <a:lstStyle/>
          <a:p>
            <a:pPr>
              <a:defRPr/>
            </a:pPr>
            <a:fld id="{8089C069-4F4E-43A1-9A6E-BA6741D8B6FB}" type="slidenum">
              <a:rPr lang="en-US" sz="1800" b="1"/>
              <a:pPr>
                <a:defRPr/>
              </a:pPr>
              <a:t>19</a:t>
            </a:fld>
            <a:endParaRPr lang="en-US" sz="1800" b="1" dirty="0"/>
          </a:p>
        </p:txBody>
      </p:sp>
    </p:spTree>
  </p:cSld>
  <p:clrMapOvr>
    <a:masterClrMapping/>
  </p:clrMapOvr>
  <p:transition spd="slow">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5638800"/>
          </a:xfrm>
        </p:spPr>
        <p:txBody>
          <a:bodyPr>
            <a:noAutofit/>
          </a:bodyPr>
          <a:lstStyle/>
          <a:p>
            <a:pPr marL="274320" indent="-274320" eaLnBrk="1" fontAlgn="auto" hangingPunct="1">
              <a:spcAft>
                <a:spcPts val="0"/>
              </a:spcAft>
              <a:buClr>
                <a:schemeClr val="accent3"/>
              </a:buClr>
              <a:buFont typeface="Wingdings 2"/>
              <a:buChar char=""/>
              <a:defRPr/>
            </a:pPr>
            <a:r>
              <a:rPr lang="en-US" sz="3200" b="1" dirty="0" smtClean="0">
                <a:effectLst>
                  <a:outerShdw blurRad="38100" dist="38100" dir="2700000" algn="tl">
                    <a:srgbClr val="000000">
                      <a:alpha val="43137"/>
                    </a:srgbClr>
                  </a:outerShdw>
                </a:effectLst>
              </a:rPr>
              <a:t>The peritoneum</a:t>
            </a:r>
            <a:r>
              <a:rPr lang="en-US" sz="3200" dirty="0" smtClean="0">
                <a:effectLst>
                  <a:outerShdw blurRad="38100" dist="38100" dir="2700000" algn="tl">
                    <a:srgbClr val="000000">
                      <a:alpha val="43137"/>
                    </a:srgbClr>
                  </a:outerShdw>
                </a:effectLst>
              </a:rPr>
              <a:t> </a:t>
            </a:r>
            <a:r>
              <a:rPr lang="en-US" sz="3200" dirty="0" smtClean="0"/>
              <a:t>is conveniently divided into two parts – the visceral surrounding the viscera, the parietal lining the rest of the cavity. The parietal portion is richly supplied with nerves and, when irritated, cause severe pain accurately localized to the affected area. The visceral peritoneum, on the other hand, is poorly supplied with nerves and pain arising </a:t>
            </a:r>
            <a:r>
              <a:rPr lang="en-US" sz="3200" dirty="0" err="1" smtClean="0"/>
              <a:t>threrefrom</a:t>
            </a:r>
            <a:r>
              <a:rPr lang="en-US" sz="3200" dirty="0" smtClean="0"/>
              <a:t> is vague and poorly localized .</a:t>
            </a:r>
            <a:endParaRPr lang="en-US" sz="3200" dirty="0"/>
          </a:p>
        </p:txBody>
      </p:sp>
      <p:sp>
        <p:nvSpPr>
          <p:cNvPr id="4" name="Slide Number Placeholder 3"/>
          <p:cNvSpPr>
            <a:spLocks noGrp="1"/>
          </p:cNvSpPr>
          <p:nvPr>
            <p:ph type="sldNum" sz="quarter" idx="12"/>
          </p:nvPr>
        </p:nvSpPr>
        <p:spPr/>
        <p:txBody>
          <a:bodyPr/>
          <a:lstStyle/>
          <a:p>
            <a:pPr>
              <a:defRPr/>
            </a:pPr>
            <a:fld id="{C4CE5D3E-A1B2-4CA2-B7CB-16B8167A3D49}" type="slidenum">
              <a:rPr lang="en-US" sz="1800" b="1"/>
              <a:pPr>
                <a:defRPr/>
              </a:pPr>
              <a:t>2</a:t>
            </a:fld>
            <a:endParaRPr lang="en-US" sz="1800" b="1" dirty="0"/>
          </a:p>
        </p:txBody>
      </p:sp>
    </p:spTree>
  </p:cSld>
  <p:clrMapOvr>
    <a:masterClrMapping/>
  </p:clrMapOvr>
  <p:transition spd="slow">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458200" cy="5638800"/>
          </a:xfrm>
        </p:spPr>
        <p:txBody>
          <a:bodyPr>
            <a:normAutofit/>
          </a:bodyPr>
          <a:lstStyle/>
          <a:p>
            <a:pPr marL="274320" indent="-274320" eaLnBrk="1" fontAlgn="auto" hangingPunct="1">
              <a:spcAft>
                <a:spcPts val="0"/>
              </a:spcAft>
              <a:buClr>
                <a:schemeClr val="accent3"/>
              </a:buClr>
              <a:buFont typeface="Wingdings 2"/>
              <a:buNone/>
              <a:defRPr/>
            </a:pPr>
            <a:r>
              <a:rPr lang="en-US" sz="2800" b="1" dirty="0" smtClean="0"/>
              <a:t>Prognosis :</a:t>
            </a:r>
          </a:p>
          <a:p>
            <a:pPr marL="274320" indent="-274320" eaLnBrk="1" fontAlgn="auto" hangingPunct="1">
              <a:spcAft>
                <a:spcPts val="0"/>
              </a:spcAft>
              <a:buClr>
                <a:schemeClr val="accent3"/>
              </a:buClr>
              <a:buFont typeface="Wingdings 2"/>
              <a:buNone/>
              <a:defRPr/>
            </a:pPr>
            <a:endParaRPr lang="en-US" b="1" dirty="0" smtClean="0"/>
          </a:p>
          <a:p>
            <a:pPr marL="274320" indent="-274320" eaLnBrk="1" fontAlgn="auto" hangingPunct="1">
              <a:spcAft>
                <a:spcPts val="0"/>
              </a:spcAft>
              <a:buClr>
                <a:schemeClr val="accent3"/>
              </a:buClr>
              <a:buFontTx/>
              <a:buChar char="-"/>
              <a:defRPr/>
            </a:pPr>
            <a:r>
              <a:rPr lang="en-US" b="1" dirty="0" smtClean="0"/>
              <a:t>With modern treatment diffuse </a:t>
            </a:r>
            <a:r>
              <a:rPr lang="en-US" sz="2800" b="1" dirty="0" smtClean="0"/>
              <a:t>peritonitis carries a mortality of about 10</a:t>
            </a:r>
            <a:r>
              <a:rPr lang="en-US" sz="2800" b="1" dirty="0" smtClean="0">
                <a:cs typeface="Arial" pitchFamily="34" charset="0"/>
              </a:rPr>
              <a:t>%. The lethal factors are:</a:t>
            </a:r>
          </a:p>
          <a:p>
            <a:pPr marL="274320" indent="-274320" eaLnBrk="1" fontAlgn="auto" hangingPunct="1">
              <a:spcAft>
                <a:spcPts val="0"/>
              </a:spcAft>
              <a:buClr>
                <a:schemeClr val="accent3"/>
              </a:buClr>
              <a:buFontTx/>
              <a:buChar char="-"/>
              <a:defRPr/>
            </a:pPr>
            <a:endParaRPr lang="en-US" sz="2800" b="1" dirty="0" smtClean="0">
              <a:cs typeface="Arial" pitchFamily="34" charset="0"/>
            </a:endParaRPr>
          </a:p>
          <a:p>
            <a:pPr marL="514350" indent="-514350" eaLnBrk="1" fontAlgn="auto" hangingPunct="1">
              <a:spcAft>
                <a:spcPts val="0"/>
              </a:spcAft>
              <a:buClr>
                <a:schemeClr val="accent3"/>
              </a:buClr>
              <a:buFont typeface="Wingdings 2"/>
              <a:buAutoNum type="alphaLcParenBoth"/>
              <a:defRPr/>
            </a:pPr>
            <a:r>
              <a:rPr lang="en-US" dirty="0" smtClean="0"/>
              <a:t>Bacterial </a:t>
            </a:r>
            <a:r>
              <a:rPr lang="en-US" dirty="0" err="1" smtClean="0"/>
              <a:t>toxaemia</a:t>
            </a:r>
            <a:r>
              <a:rPr lang="en-US" dirty="0" smtClean="0"/>
              <a:t> </a:t>
            </a:r>
          </a:p>
          <a:p>
            <a:pPr marL="514350" indent="-514350" eaLnBrk="1" fontAlgn="auto" hangingPunct="1">
              <a:spcAft>
                <a:spcPts val="0"/>
              </a:spcAft>
              <a:buClr>
                <a:schemeClr val="accent3"/>
              </a:buClr>
              <a:buFont typeface="Wingdings 2"/>
              <a:buAutoNum type="alphaLcParenBoth"/>
              <a:defRPr/>
            </a:pPr>
            <a:r>
              <a:rPr lang="en-US" dirty="0" smtClean="0"/>
              <a:t>Paralytic </a:t>
            </a:r>
            <a:r>
              <a:rPr lang="en-US" dirty="0" err="1" smtClean="0"/>
              <a:t>ileus</a:t>
            </a:r>
            <a:endParaRPr lang="en-US" dirty="0" smtClean="0"/>
          </a:p>
          <a:p>
            <a:pPr marL="514350" indent="-514350" eaLnBrk="1" fontAlgn="auto" hangingPunct="1">
              <a:spcAft>
                <a:spcPts val="0"/>
              </a:spcAft>
              <a:buClr>
                <a:schemeClr val="accent3"/>
              </a:buClr>
              <a:buFont typeface="Wingdings 2"/>
              <a:buAutoNum type="alphaLcParenBoth"/>
              <a:defRPr/>
            </a:pPr>
            <a:r>
              <a:rPr lang="en-US" dirty="0" smtClean="0"/>
              <a:t>Bronchopneumonia</a:t>
            </a:r>
          </a:p>
          <a:p>
            <a:pPr marL="514350" indent="-514350" eaLnBrk="1" fontAlgn="auto" hangingPunct="1">
              <a:spcAft>
                <a:spcPts val="0"/>
              </a:spcAft>
              <a:buClr>
                <a:schemeClr val="accent3"/>
              </a:buClr>
              <a:buFont typeface="Wingdings 2"/>
              <a:buAutoNum type="alphaLcParenBoth"/>
              <a:defRPr/>
            </a:pPr>
            <a:r>
              <a:rPr lang="en-US" dirty="0" smtClean="0"/>
              <a:t>Electrolyte-imbalance</a:t>
            </a:r>
            <a:r>
              <a:rPr lang="en-US" b="1" dirty="0" smtClean="0"/>
              <a:t>.</a:t>
            </a:r>
          </a:p>
        </p:txBody>
      </p:sp>
      <p:sp>
        <p:nvSpPr>
          <p:cNvPr id="4" name="Slide Number Placeholder 3"/>
          <p:cNvSpPr>
            <a:spLocks noGrp="1"/>
          </p:cNvSpPr>
          <p:nvPr>
            <p:ph type="sldNum" sz="quarter" idx="12"/>
          </p:nvPr>
        </p:nvSpPr>
        <p:spPr/>
        <p:txBody>
          <a:bodyPr/>
          <a:lstStyle/>
          <a:p>
            <a:pPr>
              <a:defRPr/>
            </a:pPr>
            <a:fld id="{D298A0DF-310F-4690-9014-F5879AA56C6F}" type="slidenum">
              <a:rPr lang="en-US" sz="2000" b="1"/>
              <a:pPr>
                <a:defRPr/>
              </a:pPr>
              <a:t>20</a:t>
            </a:fld>
            <a:endParaRPr lang="en-US" sz="1400" b="1" dirty="0"/>
          </a:p>
        </p:txBody>
      </p:sp>
      <p:pic>
        <p:nvPicPr>
          <p:cNvPr id="24580" name="Picture 2" descr="http://mindspower.com/wordpress/wp-content/uploads/2010/10/Good-Idea.jpg"/>
          <p:cNvPicPr>
            <a:picLocks noChangeAspect="1" noChangeArrowheads="1"/>
          </p:cNvPicPr>
          <p:nvPr/>
        </p:nvPicPr>
        <p:blipFill>
          <a:blip r:embed="rId3"/>
          <a:srcRect/>
          <a:stretch>
            <a:fillRect/>
          </a:stretch>
        </p:blipFill>
        <p:spPr bwMode="auto">
          <a:xfrm rot="-181884">
            <a:off x="5861050" y="3259138"/>
            <a:ext cx="2319338" cy="2684462"/>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81000" y="381000"/>
            <a:ext cx="8229600" cy="1143000"/>
          </a:xfrm>
        </p:spPr>
        <p:txBody>
          <a:bodyPr/>
          <a:lstStyle/>
          <a:p>
            <a:pPr algn="ctr" eaLnBrk="1" hangingPunct="1"/>
            <a:r>
              <a:rPr lang="en-US" b="1" smtClean="0"/>
              <a:t>Investigations </a:t>
            </a:r>
          </a:p>
        </p:txBody>
      </p:sp>
      <p:sp>
        <p:nvSpPr>
          <p:cNvPr id="25603" name="Content Placeholder 2"/>
          <p:cNvSpPr>
            <a:spLocks noGrp="1"/>
          </p:cNvSpPr>
          <p:nvPr>
            <p:ph idx="1"/>
          </p:nvPr>
        </p:nvSpPr>
        <p:spPr>
          <a:xfrm>
            <a:off x="304800" y="1600200"/>
            <a:ext cx="8382000" cy="4724400"/>
          </a:xfrm>
        </p:spPr>
        <p:txBody>
          <a:bodyPr/>
          <a:lstStyle/>
          <a:p>
            <a:pPr eaLnBrk="1" hangingPunct="1">
              <a:buFont typeface="Wingdings 2" pitchFamily="18" charset="2"/>
              <a:buNone/>
            </a:pPr>
            <a:r>
              <a:rPr lang="en-US" sz="2800" smtClean="0">
                <a:latin typeface="Arial" pitchFamily="34" charset="0"/>
                <a:cs typeface="Arial" pitchFamily="34" charset="0"/>
              </a:rPr>
              <a:t>♦ </a:t>
            </a:r>
            <a:r>
              <a:rPr lang="en-US" sz="2800" smtClean="0"/>
              <a:t>Hb </a:t>
            </a:r>
            <a:r>
              <a:rPr lang="en-US" sz="2800" smtClean="0">
                <a:latin typeface="Arial" pitchFamily="34" charset="0"/>
                <a:cs typeface="Arial" pitchFamily="34" charset="0"/>
              </a:rPr>
              <a:t>♦ PCV ♦ WCC ♦ U&amp;Es: dehydration, ARF ♦ LFTs ♦ Amylase ♦ CXR: gas under diaphragm, small pleural effusion ♦ AXR: distended bowel ( ileus ), local ileus    ( ‘sentinel loop’ – appendicitis, pancreatitis )  </a:t>
            </a:r>
            <a:endParaRPr lang="en-US" sz="2800" smtClean="0"/>
          </a:p>
        </p:txBody>
      </p:sp>
      <p:sp>
        <p:nvSpPr>
          <p:cNvPr id="4" name="Slide Number Placeholder 3"/>
          <p:cNvSpPr>
            <a:spLocks noGrp="1"/>
          </p:cNvSpPr>
          <p:nvPr>
            <p:ph type="sldNum" sz="quarter" idx="12"/>
          </p:nvPr>
        </p:nvSpPr>
        <p:spPr/>
        <p:txBody>
          <a:bodyPr/>
          <a:lstStyle/>
          <a:p>
            <a:pPr>
              <a:defRPr/>
            </a:pPr>
            <a:fld id="{0F065E8E-406D-49A3-8A2F-318ACB2FE18A}" type="slidenum">
              <a:rPr lang="en-US" sz="2400" b="1"/>
              <a:pPr>
                <a:defRPr/>
              </a:pPr>
              <a:t>21</a:t>
            </a:fld>
            <a:endParaRPr lang="en-US" b="1" dirty="0"/>
          </a:p>
        </p:txBody>
      </p:sp>
      <p:pic>
        <p:nvPicPr>
          <p:cNvPr id="25605" name="Picture 4" descr="C:\Program Files\Microsoft Office\MEDIA\CAGCAT10\j0286068.wmf"/>
          <p:cNvPicPr>
            <a:picLocks noChangeAspect="1" noChangeArrowheads="1"/>
          </p:cNvPicPr>
          <p:nvPr/>
        </p:nvPicPr>
        <p:blipFill>
          <a:blip r:embed="rId2"/>
          <a:srcRect/>
          <a:stretch>
            <a:fillRect/>
          </a:stretch>
        </p:blipFill>
        <p:spPr bwMode="auto">
          <a:xfrm rot="-880568">
            <a:off x="5097463" y="3908425"/>
            <a:ext cx="1712912" cy="2566988"/>
          </a:xfrm>
          <a:prstGeom prst="rect">
            <a:avLst/>
          </a:prstGeom>
          <a:noFill/>
          <a:ln w="9525">
            <a:noFill/>
            <a:miter lim="800000"/>
            <a:headEnd/>
            <a:tailEnd/>
          </a:ln>
        </p:spPr>
      </p:pic>
    </p:spTree>
  </p:cSld>
  <p:clrMapOvr>
    <a:masterClrMapping/>
  </p:clrMapOvr>
  <p:transition spd="slow">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81000" y="457200"/>
            <a:ext cx="8229600" cy="1143000"/>
          </a:xfrm>
        </p:spPr>
        <p:txBody>
          <a:bodyPr/>
          <a:lstStyle/>
          <a:p>
            <a:pPr algn="ctr" eaLnBrk="1" hangingPunct="1"/>
            <a:r>
              <a:rPr lang="en-US" b="1" smtClean="0"/>
              <a:t>Complications </a:t>
            </a:r>
          </a:p>
        </p:txBody>
      </p:sp>
      <p:sp>
        <p:nvSpPr>
          <p:cNvPr id="26627" name="Content Placeholder 2"/>
          <p:cNvSpPr>
            <a:spLocks noGrp="1"/>
          </p:cNvSpPr>
          <p:nvPr>
            <p:ph idx="1"/>
          </p:nvPr>
        </p:nvSpPr>
        <p:spPr>
          <a:xfrm>
            <a:off x="381000" y="1676400"/>
            <a:ext cx="8305800" cy="4648200"/>
          </a:xfrm>
        </p:spPr>
        <p:txBody>
          <a:bodyPr/>
          <a:lstStyle/>
          <a:p>
            <a:pPr eaLnBrk="1" hangingPunct="1"/>
            <a:r>
              <a:rPr lang="en-US" sz="2800" b="1" i="1" smtClean="0"/>
              <a:t>Systemic</a:t>
            </a:r>
            <a:r>
              <a:rPr lang="en-US" sz="2800" smtClean="0"/>
              <a:t>  - </a:t>
            </a:r>
            <a:r>
              <a:rPr lang="en-US" smtClean="0"/>
              <a:t>Hypovolaemic shock, septic shock, ARD, DIC, multiorgan failure, immunological failure.</a:t>
            </a:r>
          </a:p>
          <a:p>
            <a:pPr eaLnBrk="1" hangingPunct="1"/>
            <a:endParaRPr lang="en-US" smtClean="0"/>
          </a:p>
          <a:p>
            <a:pPr eaLnBrk="1" hangingPunct="1"/>
            <a:r>
              <a:rPr lang="en-US" sz="2800" b="1" i="1" smtClean="0"/>
              <a:t>Local</a:t>
            </a:r>
            <a:r>
              <a:rPr lang="en-US" sz="2800" smtClean="0"/>
              <a:t>  -  </a:t>
            </a:r>
            <a:r>
              <a:rPr lang="en-US" smtClean="0"/>
              <a:t>Intraperitoneal sepsis: residual abscesses, e.g subphrenic or pelvic, wound infection, anastomotic breakdown, fistula formation, adhesions.</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30AD7DCA-6BFD-43D6-A680-A89086FFF802}" type="slidenum">
              <a:rPr lang="en-US" sz="2800" b="1"/>
              <a:pPr>
                <a:defRPr/>
              </a:pPr>
              <a:t>22</a:t>
            </a:fld>
            <a:endParaRPr lang="en-US" sz="2800" b="1" dirty="0"/>
          </a:p>
        </p:txBody>
      </p:sp>
    </p:spTree>
  </p:cSld>
  <p:clrMapOvr>
    <a:masterClrMapping/>
  </p:clrMapOvr>
  <p:transition spd="slow">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304800" y="838200"/>
            <a:ext cx="3733800" cy="5410200"/>
          </a:xfrm>
        </p:spPr>
        <p:txBody>
          <a:bodyPr>
            <a:normAutofit/>
          </a:bodyPr>
          <a:lstStyle/>
          <a:p>
            <a:pPr eaLnBrk="1" fontAlgn="auto" hangingPunct="1">
              <a:spcAft>
                <a:spcPts val="0"/>
              </a:spcAft>
              <a:buClr>
                <a:schemeClr val="accent3"/>
              </a:buClr>
              <a:buFont typeface="Wingdings 2"/>
              <a:buNone/>
              <a:defRPr/>
            </a:pPr>
            <a:r>
              <a:rPr lang="en-US" sz="3200" b="1" dirty="0" smtClean="0"/>
              <a:t>Common </a:t>
            </a:r>
            <a:r>
              <a:rPr lang="en-US" sz="3200" b="1" dirty="0" err="1" smtClean="0"/>
              <a:t>situa-tions</a:t>
            </a:r>
            <a:r>
              <a:rPr lang="en-US" sz="3200" b="1" dirty="0" smtClean="0"/>
              <a:t> for residual abscesses </a:t>
            </a:r>
          </a:p>
          <a:p>
            <a:pPr marL="514350" indent="-514350" eaLnBrk="1" fontAlgn="auto" hangingPunct="1">
              <a:spcAft>
                <a:spcPts val="0"/>
              </a:spcAft>
              <a:buClr>
                <a:schemeClr val="accent3"/>
              </a:buClr>
              <a:buFont typeface="Wingdings 2"/>
              <a:buAutoNum type="arabicPeriod"/>
              <a:defRPr/>
            </a:pPr>
            <a:r>
              <a:rPr lang="en-US" sz="3200" dirty="0" err="1" smtClean="0"/>
              <a:t>Subphrenic</a:t>
            </a:r>
            <a:r>
              <a:rPr lang="en-US" sz="3200" dirty="0" smtClean="0"/>
              <a:t> </a:t>
            </a:r>
          </a:p>
          <a:p>
            <a:pPr marL="514350" indent="-514350" eaLnBrk="1" fontAlgn="auto" hangingPunct="1">
              <a:spcAft>
                <a:spcPts val="0"/>
              </a:spcAft>
              <a:buClr>
                <a:schemeClr val="accent3"/>
              </a:buClr>
              <a:buFont typeface="Wingdings 2"/>
              <a:buAutoNum type="arabicPeriod"/>
              <a:defRPr/>
            </a:pPr>
            <a:r>
              <a:rPr lang="en-US" sz="3200" dirty="0" err="1" smtClean="0"/>
              <a:t>Paracolic</a:t>
            </a:r>
            <a:endParaRPr lang="en-US" sz="3200" dirty="0" smtClean="0"/>
          </a:p>
          <a:p>
            <a:pPr marL="514350" indent="-514350" eaLnBrk="1" fontAlgn="auto" hangingPunct="1">
              <a:spcAft>
                <a:spcPts val="0"/>
              </a:spcAft>
              <a:buClr>
                <a:schemeClr val="accent3"/>
              </a:buClr>
              <a:buFont typeface="Wingdings 2"/>
              <a:buAutoNum type="arabicPeriod"/>
              <a:defRPr/>
            </a:pPr>
            <a:r>
              <a:rPr lang="en-US" sz="3200" dirty="0" smtClean="0"/>
              <a:t>Appendix</a:t>
            </a:r>
          </a:p>
          <a:p>
            <a:pPr marL="514350" indent="-514350" eaLnBrk="1" fontAlgn="auto" hangingPunct="1">
              <a:spcAft>
                <a:spcPts val="0"/>
              </a:spcAft>
              <a:buClr>
                <a:schemeClr val="accent3"/>
              </a:buClr>
              <a:buFont typeface="Wingdings 2"/>
              <a:buAutoNum type="arabicPeriod"/>
              <a:defRPr/>
            </a:pPr>
            <a:r>
              <a:rPr lang="en-US" sz="3200" dirty="0" smtClean="0"/>
              <a:t>Pelvic</a:t>
            </a:r>
          </a:p>
        </p:txBody>
      </p:sp>
      <p:sp>
        <p:nvSpPr>
          <p:cNvPr id="5" name="Slide Number Placeholder 4"/>
          <p:cNvSpPr>
            <a:spLocks noGrp="1"/>
          </p:cNvSpPr>
          <p:nvPr>
            <p:ph type="sldNum" sz="quarter" idx="12"/>
          </p:nvPr>
        </p:nvSpPr>
        <p:spPr/>
        <p:txBody>
          <a:bodyPr/>
          <a:lstStyle/>
          <a:p>
            <a:pPr>
              <a:defRPr/>
            </a:pPr>
            <a:fld id="{842F585E-6A34-4837-AE54-39538BEB7259}" type="slidenum">
              <a:rPr lang="en-US" sz="2400" b="1"/>
              <a:pPr>
                <a:defRPr/>
              </a:pPr>
              <a:t>23</a:t>
            </a:fld>
            <a:endParaRPr lang="en-US" sz="2400" b="1" dirty="0"/>
          </a:p>
        </p:txBody>
      </p:sp>
      <p:pic>
        <p:nvPicPr>
          <p:cNvPr id="27652" name="Picture 2"/>
          <p:cNvPicPr>
            <a:picLocks noGrp="1" noChangeAspect="1" noChangeArrowheads="1"/>
          </p:cNvPicPr>
          <p:nvPr>
            <p:ph sz="half" idx="1"/>
          </p:nvPr>
        </p:nvPicPr>
        <p:blipFill>
          <a:blip r:embed="rId2"/>
          <a:srcRect/>
          <a:stretch>
            <a:fillRect/>
          </a:stretch>
        </p:blipFill>
        <p:spPr>
          <a:xfrm>
            <a:off x="4114800" y="685800"/>
            <a:ext cx="4800600" cy="5562600"/>
          </a:xfrm>
          <a:ln>
            <a:solidFill>
              <a:schemeClr val="tx1"/>
            </a:solidFill>
          </a:ln>
        </p:spPr>
      </p:pic>
      <p:sp>
        <p:nvSpPr>
          <p:cNvPr id="27653" name="Rectangle 3"/>
          <p:cNvSpPr>
            <a:spLocks noChangeArrowheads="1"/>
          </p:cNvSpPr>
          <p:nvPr/>
        </p:nvSpPr>
        <p:spPr bwMode="auto">
          <a:xfrm>
            <a:off x="4114800" y="685800"/>
            <a:ext cx="4800600" cy="1371600"/>
          </a:xfrm>
          <a:prstGeom prst="rect">
            <a:avLst/>
          </a:prstGeom>
          <a:solidFill>
            <a:srgbClr val="EEECE1"/>
          </a:solidFill>
          <a:ln w="9525">
            <a:solidFill>
              <a:srgbClr val="000000"/>
            </a:solidFill>
            <a:miter lim="800000"/>
            <a:headEnd/>
            <a:tailEnd/>
          </a:ln>
        </p:spPr>
        <p:txBody>
          <a:bodyPr/>
          <a:lstStyle/>
          <a:p>
            <a:pPr algn="ctr"/>
            <a:r>
              <a:rPr lang="en-US" sz="4000" b="1">
                <a:latin typeface="Constantia" pitchFamily="18" charset="0"/>
              </a:rPr>
              <a:t>Picture </a:t>
            </a:r>
          </a:p>
        </p:txBody>
      </p:sp>
      <p:sp>
        <p:nvSpPr>
          <p:cNvPr id="27654" name="Text Box 5"/>
          <p:cNvSpPr txBox="1">
            <a:spLocks noChangeArrowheads="1"/>
          </p:cNvSpPr>
          <p:nvPr/>
        </p:nvSpPr>
        <p:spPr bwMode="auto">
          <a:xfrm>
            <a:off x="4953000" y="2895600"/>
            <a:ext cx="466725" cy="381000"/>
          </a:xfrm>
          <a:prstGeom prst="rect">
            <a:avLst/>
          </a:prstGeom>
          <a:solidFill>
            <a:srgbClr val="FFFFFF"/>
          </a:solidFill>
          <a:ln w="9525">
            <a:solidFill>
              <a:srgbClr val="000000"/>
            </a:solidFill>
            <a:miter lim="800000"/>
            <a:headEnd/>
            <a:tailEnd/>
          </a:ln>
        </p:spPr>
        <p:txBody>
          <a:bodyPr/>
          <a:lstStyle/>
          <a:p>
            <a:pPr algn="ctr">
              <a:spcAft>
                <a:spcPts val="1000"/>
              </a:spcAft>
            </a:pPr>
            <a:r>
              <a:rPr lang="en-US" sz="2400" b="1">
                <a:latin typeface="Calibri" pitchFamily="34" charset="0"/>
              </a:rPr>
              <a:t>1</a:t>
            </a:r>
            <a:endParaRPr lang="en-US"/>
          </a:p>
        </p:txBody>
      </p:sp>
      <p:sp>
        <p:nvSpPr>
          <p:cNvPr id="27655" name="Text Box 5"/>
          <p:cNvSpPr txBox="1">
            <a:spLocks noChangeArrowheads="1"/>
          </p:cNvSpPr>
          <p:nvPr/>
        </p:nvSpPr>
        <p:spPr bwMode="auto">
          <a:xfrm>
            <a:off x="4191000" y="4267200"/>
            <a:ext cx="466725" cy="381000"/>
          </a:xfrm>
          <a:prstGeom prst="rect">
            <a:avLst/>
          </a:prstGeom>
          <a:solidFill>
            <a:srgbClr val="FFFFFF"/>
          </a:solidFill>
          <a:ln w="9525">
            <a:solidFill>
              <a:srgbClr val="000000"/>
            </a:solidFill>
            <a:miter lim="800000"/>
            <a:headEnd/>
            <a:tailEnd/>
          </a:ln>
        </p:spPr>
        <p:txBody>
          <a:bodyPr/>
          <a:lstStyle/>
          <a:p>
            <a:pPr algn="ctr">
              <a:spcAft>
                <a:spcPts val="1000"/>
              </a:spcAft>
            </a:pPr>
            <a:r>
              <a:rPr lang="en-US" sz="2400" b="1">
                <a:latin typeface="Calibri" pitchFamily="34" charset="0"/>
              </a:rPr>
              <a:t>2</a:t>
            </a:r>
            <a:endParaRPr lang="en-US"/>
          </a:p>
        </p:txBody>
      </p:sp>
      <p:sp>
        <p:nvSpPr>
          <p:cNvPr id="27656" name="Text Box 5"/>
          <p:cNvSpPr txBox="1">
            <a:spLocks noChangeArrowheads="1"/>
          </p:cNvSpPr>
          <p:nvPr/>
        </p:nvSpPr>
        <p:spPr bwMode="auto">
          <a:xfrm>
            <a:off x="7391400" y="4419600"/>
            <a:ext cx="466725" cy="381000"/>
          </a:xfrm>
          <a:prstGeom prst="rect">
            <a:avLst/>
          </a:prstGeom>
          <a:solidFill>
            <a:srgbClr val="FFFFFF"/>
          </a:solidFill>
          <a:ln w="9525">
            <a:solidFill>
              <a:srgbClr val="000000"/>
            </a:solidFill>
            <a:miter lim="800000"/>
            <a:headEnd/>
            <a:tailEnd/>
          </a:ln>
        </p:spPr>
        <p:txBody>
          <a:bodyPr/>
          <a:lstStyle/>
          <a:p>
            <a:pPr algn="ctr">
              <a:spcAft>
                <a:spcPts val="1000"/>
              </a:spcAft>
            </a:pPr>
            <a:r>
              <a:rPr lang="en-US" sz="2400" b="1">
                <a:latin typeface="Calibri" pitchFamily="34" charset="0"/>
              </a:rPr>
              <a:t>2</a:t>
            </a:r>
            <a:endParaRPr lang="en-US"/>
          </a:p>
        </p:txBody>
      </p:sp>
    </p:spTree>
  </p:cSld>
  <p:clrMapOvr>
    <a:masterClrMapping/>
  </p:clrMapOvr>
  <p:transition spd="slow">
    <p:strips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04800" y="381000"/>
            <a:ext cx="8229600" cy="1143000"/>
          </a:xfrm>
        </p:spPr>
        <p:txBody>
          <a:bodyPr/>
          <a:lstStyle/>
          <a:p>
            <a:pPr algn="ctr" eaLnBrk="1" hangingPunct="1"/>
            <a:r>
              <a:rPr lang="en-US" sz="5400" b="1" smtClean="0"/>
              <a:t>Pelvic Abscess </a:t>
            </a:r>
          </a:p>
        </p:txBody>
      </p:sp>
      <p:sp>
        <p:nvSpPr>
          <p:cNvPr id="28675" name="Content Placeholder 2"/>
          <p:cNvSpPr>
            <a:spLocks noGrp="1"/>
          </p:cNvSpPr>
          <p:nvPr>
            <p:ph idx="1"/>
          </p:nvPr>
        </p:nvSpPr>
        <p:spPr>
          <a:xfrm>
            <a:off x="381000" y="1600200"/>
            <a:ext cx="8382000" cy="4618038"/>
          </a:xfrm>
        </p:spPr>
        <p:txBody>
          <a:bodyPr/>
          <a:lstStyle/>
          <a:p>
            <a:pPr eaLnBrk="1" hangingPunct="1"/>
            <a:r>
              <a:rPr lang="en-US" sz="2800" smtClean="0"/>
              <a:t>The pelvis is the commonest site of an intraperitoneal abscess  , because the vermiform appendix is often pelvic in position and also the Fallopian tubes are frequent foci of infection.</a:t>
            </a:r>
          </a:p>
          <a:p>
            <a:pPr eaLnBrk="1" hangingPunct="1"/>
            <a:r>
              <a:rPr lang="en-US" sz="2800" smtClean="0"/>
              <a:t>The most characteristic symptoms of  pelvic abscess are diarrhoea and the passage of mucus in stools. </a:t>
            </a:r>
          </a:p>
          <a:p>
            <a:pPr eaLnBrk="1" hangingPunct="1"/>
            <a:r>
              <a:rPr lang="en-US" sz="2800" smtClean="0"/>
              <a:t>Rectal examination reveals a bulging of  the anterior rectal wall which, when the abscess is ripe, becomes softly cystic</a:t>
            </a:r>
          </a:p>
        </p:txBody>
      </p:sp>
      <p:sp>
        <p:nvSpPr>
          <p:cNvPr id="4" name="Slide Number Placeholder 3"/>
          <p:cNvSpPr>
            <a:spLocks noGrp="1"/>
          </p:cNvSpPr>
          <p:nvPr>
            <p:ph type="sldNum" sz="quarter" idx="12"/>
          </p:nvPr>
        </p:nvSpPr>
        <p:spPr/>
        <p:txBody>
          <a:bodyPr/>
          <a:lstStyle/>
          <a:p>
            <a:pPr>
              <a:defRPr/>
            </a:pPr>
            <a:fld id="{91AC2B1A-32D9-4C18-A371-7A9129F3CB17}" type="slidenum">
              <a:rPr lang="en-US" sz="2400" b="1"/>
              <a:pPr>
                <a:defRPr/>
              </a:pPr>
              <a:t>24</a:t>
            </a:fld>
            <a:endParaRPr lang="en-US" b="1" dirty="0"/>
          </a:p>
        </p:txBody>
      </p:sp>
    </p:spTree>
  </p:cSld>
  <p:clrMapOvr>
    <a:masterClrMapping/>
  </p:clrMapOvr>
  <p:transition spd="slow">
    <p:strips dir="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304800" y="457200"/>
            <a:ext cx="8229600" cy="1143000"/>
          </a:xfrm>
        </p:spPr>
        <p:txBody>
          <a:bodyPr/>
          <a:lstStyle/>
          <a:p>
            <a:pPr algn="ctr" eaLnBrk="1" hangingPunct="1"/>
            <a:r>
              <a:rPr lang="en-US" sz="5400" b="1" smtClean="0"/>
              <a:t>Subphrenic Abscess</a:t>
            </a:r>
          </a:p>
        </p:txBody>
      </p:sp>
      <p:sp>
        <p:nvSpPr>
          <p:cNvPr id="29699" name="Content Placeholder 2"/>
          <p:cNvSpPr>
            <a:spLocks noGrp="1"/>
          </p:cNvSpPr>
          <p:nvPr>
            <p:ph idx="1"/>
          </p:nvPr>
        </p:nvSpPr>
        <p:spPr>
          <a:xfrm>
            <a:off x="381000" y="1752600"/>
            <a:ext cx="8305800" cy="4572000"/>
          </a:xfrm>
        </p:spPr>
        <p:txBody>
          <a:bodyPr/>
          <a:lstStyle/>
          <a:p>
            <a:pPr eaLnBrk="1" hangingPunct="1"/>
            <a:r>
              <a:rPr lang="en-US" sz="2800" b="1" i="1" smtClean="0"/>
              <a:t>Anatomy</a:t>
            </a:r>
            <a:r>
              <a:rPr lang="en-US" sz="2800" smtClean="0"/>
              <a:t> </a:t>
            </a:r>
            <a:r>
              <a:rPr lang="en-US" smtClean="0"/>
              <a:t>– The complicated arrangement of the peritoneum results in the formation of four intraperitoneal and three extraperitoneal spaces in which pus may collect.</a:t>
            </a:r>
          </a:p>
          <a:p>
            <a:pPr eaLnBrk="1" hangingPunct="1"/>
            <a:endParaRPr lang="en-US" smtClean="0"/>
          </a:p>
          <a:p>
            <a:pPr eaLnBrk="1" hangingPunct="1"/>
            <a:r>
              <a:rPr lang="en-US" sz="2800" b="1" i="1" smtClean="0"/>
              <a:t>Left Anterior intraperitoneal </a:t>
            </a:r>
            <a:r>
              <a:rPr lang="en-US" sz="2800" smtClean="0"/>
              <a:t>– </a:t>
            </a:r>
            <a:r>
              <a:rPr lang="en-US" smtClean="0"/>
              <a:t>The common cause of an abscess here is following operations on the stomach, the tail of the pancreas, the spleen or the splenic flexure of the colon or in diverticulitis.</a:t>
            </a:r>
          </a:p>
          <a:p>
            <a:pPr eaLnBrk="1" hangingPunct="1"/>
            <a:endParaRPr lang="en-US" sz="2400" smtClean="0"/>
          </a:p>
        </p:txBody>
      </p:sp>
      <p:sp>
        <p:nvSpPr>
          <p:cNvPr id="4" name="Slide Number Placeholder 3"/>
          <p:cNvSpPr>
            <a:spLocks noGrp="1"/>
          </p:cNvSpPr>
          <p:nvPr>
            <p:ph type="sldNum" sz="quarter" idx="12"/>
          </p:nvPr>
        </p:nvSpPr>
        <p:spPr/>
        <p:txBody>
          <a:bodyPr/>
          <a:lstStyle/>
          <a:p>
            <a:pPr>
              <a:defRPr/>
            </a:pPr>
            <a:fld id="{A281B848-3FCB-4A48-946F-6872F96ECE2C}" type="slidenum">
              <a:rPr lang="en-US" sz="2000" b="1"/>
              <a:pPr>
                <a:defRPr/>
              </a:pPr>
              <a:t>25</a:t>
            </a:fld>
            <a:endParaRPr lang="en-US" b="1" dirty="0"/>
          </a:p>
        </p:txBody>
      </p:sp>
    </p:spTree>
  </p:cSld>
  <p:clrMapOvr>
    <a:masterClrMapping/>
  </p:clrMapOvr>
  <p:transition spd="slow">
    <p:strips dir="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7150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sz="3000" b="1" i="1" dirty="0" smtClean="0"/>
              <a:t>Left Posterior </a:t>
            </a:r>
            <a:r>
              <a:rPr lang="en-US" sz="3000" b="1" i="1" dirty="0" err="1" smtClean="0"/>
              <a:t>intraperitoneal</a:t>
            </a:r>
            <a:r>
              <a:rPr lang="en-US" sz="3000" b="1" i="1" dirty="0" smtClean="0"/>
              <a:t> </a:t>
            </a:r>
            <a:r>
              <a:rPr lang="en-US" sz="2800" b="1" i="1" dirty="0" smtClean="0"/>
              <a:t>– </a:t>
            </a:r>
            <a:r>
              <a:rPr lang="en-US" dirty="0" smtClean="0"/>
              <a:t>The commonest type of suppuration here is the pancreatic pseudo-cyst. </a:t>
            </a:r>
          </a:p>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sz="3000" b="1" i="1" dirty="0" smtClean="0"/>
              <a:t>Right Anterior </a:t>
            </a:r>
            <a:r>
              <a:rPr lang="en-US" sz="3000" b="1" i="1" dirty="0" err="1" smtClean="0"/>
              <a:t>intraperitoneal</a:t>
            </a:r>
            <a:r>
              <a:rPr lang="en-US" sz="2800" b="1" i="1" dirty="0" smtClean="0"/>
              <a:t> – </a:t>
            </a:r>
            <a:r>
              <a:rPr lang="en-US" dirty="0" smtClean="0"/>
              <a:t>Common causes here are perforating </a:t>
            </a:r>
            <a:r>
              <a:rPr lang="en-US" dirty="0" err="1" smtClean="0"/>
              <a:t>cholecystitis</a:t>
            </a:r>
            <a:r>
              <a:rPr lang="en-US" dirty="0" smtClean="0"/>
              <a:t>, a perforated duodenal ulcer and appendicitis .</a:t>
            </a:r>
          </a:p>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r>
              <a:rPr lang="en-US" sz="3000" b="1" i="1" dirty="0" smtClean="0"/>
              <a:t>Left Posterior </a:t>
            </a:r>
            <a:r>
              <a:rPr lang="en-US" sz="3000" b="1" i="1" dirty="0" err="1" smtClean="0"/>
              <a:t>intraperitoneal</a:t>
            </a:r>
            <a:r>
              <a:rPr lang="en-US" sz="3000" b="1" i="1" dirty="0" smtClean="0"/>
              <a:t> </a:t>
            </a:r>
            <a:r>
              <a:rPr lang="en-US" sz="2800" b="1" i="1" dirty="0" smtClean="0"/>
              <a:t>–</a:t>
            </a:r>
            <a:r>
              <a:rPr lang="en-US" sz="2800" dirty="0" smtClean="0"/>
              <a:t> Rutherford Morison’s kidney pouch. The space is bounded above by the liver, and below by the transverse colon and hepatic flexure. It is the deepest space of the four and the commonest site of a </a:t>
            </a:r>
            <a:r>
              <a:rPr lang="en-US" sz="2800" dirty="0" err="1" smtClean="0"/>
              <a:t>subphrenic</a:t>
            </a:r>
            <a:r>
              <a:rPr lang="en-US" sz="2800" dirty="0" smtClean="0"/>
              <a:t> abscess which usually arises from appendicitis , </a:t>
            </a:r>
            <a:r>
              <a:rPr lang="en-US" sz="2800" dirty="0" err="1" smtClean="0"/>
              <a:t>cholecystitis</a:t>
            </a:r>
            <a:r>
              <a:rPr lang="en-US" sz="2800" dirty="0" smtClean="0"/>
              <a:t> , a perforated duodenal ulcer .</a:t>
            </a:r>
            <a:endParaRPr lang="en-US" sz="2800" dirty="0"/>
          </a:p>
        </p:txBody>
      </p:sp>
      <p:sp>
        <p:nvSpPr>
          <p:cNvPr id="4" name="Slide Number Placeholder 3"/>
          <p:cNvSpPr>
            <a:spLocks noGrp="1"/>
          </p:cNvSpPr>
          <p:nvPr>
            <p:ph type="sldNum" sz="quarter" idx="12"/>
          </p:nvPr>
        </p:nvSpPr>
        <p:spPr/>
        <p:txBody>
          <a:bodyPr/>
          <a:lstStyle/>
          <a:p>
            <a:pPr>
              <a:defRPr/>
            </a:pPr>
            <a:fld id="{DDB77B94-3A1C-4AD6-9548-E60C0BC4D796}" type="slidenum">
              <a:rPr lang="en-US" sz="2000" b="1"/>
              <a:pPr>
                <a:defRPr/>
              </a:pPr>
              <a:t>26</a:t>
            </a:fld>
            <a:endParaRPr lang="en-US" sz="2000" b="1" dirty="0"/>
          </a:p>
        </p:txBody>
      </p:sp>
    </p:spTree>
  </p:cSld>
  <p:clrMapOvr>
    <a:masterClrMapping/>
  </p:clrMapOvr>
  <p:transition spd="slow">
    <p:circl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228600" y="762000"/>
            <a:ext cx="8458200" cy="5562600"/>
          </a:xfrm>
        </p:spPr>
        <p:txBody>
          <a:bodyPr/>
          <a:lstStyle/>
          <a:p>
            <a:pPr eaLnBrk="1" hangingPunct="1"/>
            <a:r>
              <a:rPr lang="en-US" sz="2800" b="1" i="1" smtClean="0"/>
              <a:t>Extraperitoneal  </a:t>
            </a:r>
            <a:r>
              <a:rPr lang="en-US" b="1" i="1" smtClean="0"/>
              <a:t>- </a:t>
            </a:r>
            <a:r>
              <a:rPr lang="en-US" smtClean="0"/>
              <a:t>There are three of these:</a:t>
            </a:r>
          </a:p>
          <a:p>
            <a:pPr eaLnBrk="1" hangingPunct="1"/>
            <a:endParaRPr lang="en-US" smtClean="0"/>
          </a:p>
          <a:p>
            <a:pPr eaLnBrk="1" hangingPunct="1">
              <a:buFontTx/>
              <a:buChar char="-"/>
            </a:pPr>
            <a:r>
              <a:rPr lang="en-US" b="1" i="1" smtClean="0"/>
              <a:t>Right and Left </a:t>
            </a:r>
            <a:r>
              <a:rPr lang="en-US" smtClean="0"/>
              <a:t>extraperitoneal which are terms given to perinephric abscess .</a:t>
            </a:r>
          </a:p>
          <a:p>
            <a:pPr eaLnBrk="1" hangingPunct="1">
              <a:buFontTx/>
              <a:buChar char="-"/>
            </a:pPr>
            <a:r>
              <a:rPr lang="en-US" b="1" i="1" smtClean="0"/>
              <a:t>Midline extraperitoneal </a:t>
            </a:r>
            <a:r>
              <a:rPr lang="en-US" smtClean="0"/>
              <a:t>which may develop an abscess in amoebic hepatitis ( the commonest cause ) or it may be a pyogenic liver abscess.  </a:t>
            </a:r>
          </a:p>
          <a:p>
            <a:pPr eaLnBrk="1" hangingPunct="1">
              <a:buFont typeface="Wingdings 2" pitchFamily="18" charset="2"/>
              <a:buNone/>
            </a:pPr>
            <a:endParaRPr lang="en-US" smtClean="0"/>
          </a:p>
        </p:txBody>
      </p:sp>
      <p:sp>
        <p:nvSpPr>
          <p:cNvPr id="4" name="Slide Number Placeholder 3"/>
          <p:cNvSpPr>
            <a:spLocks noGrp="1"/>
          </p:cNvSpPr>
          <p:nvPr>
            <p:ph type="sldNum" sz="quarter" idx="12"/>
          </p:nvPr>
        </p:nvSpPr>
        <p:spPr/>
        <p:txBody>
          <a:bodyPr/>
          <a:lstStyle/>
          <a:p>
            <a:pPr>
              <a:defRPr/>
            </a:pPr>
            <a:fld id="{6E678681-AAEB-40E0-B82B-59F599CBC70B}" type="slidenum">
              <a:rPr lang="en-US" sz="2000" b="1"/>
              <a:pPr>
                <a:defRPr/>
              </a:pPr>
              <a:t>27</a:t>
            </a:fld>
            <a:endParaRPr lang="en-US" sz="2000" b="1" dirty="0"/>
          </a:p>
        </p:txBody>
      </p:sp>
    </p:spTree>
  </p:cSld>
  <p:clrMapOvr>
    <a:masterClrMapping/>
  </p:clrMapOvr>
  <p:transition spd="slow">
    <p:diamon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04800" y="228600"/>
            <a:ext cx="8229600" cy="1143000"/>
          </a:xfrm>
        </p:spPr>
        <p:txBody>
          <a:bodyPr/>
          <a:lstStyle/>
          <a:p>
            <a:pPr algn="ctr" eaLnBrk="1" hangingPunct="1"/>
            <a:r>
              <a:rPr lang="en-US" sz="5400" b="1" smtClean="0"/>
              <a:t>Accessory Investigations </a:t>
            </a:r>
          </a:p>
        </p:txBody>
      </p:sp>
      <p:sp>
        <p:nvSpPr>
          <p:cNvPr id="32771" name="Content Placeholder 2"/>
          <p:cNvSpPr>
            <a:spLocks noGrp="1"/>
          </p:cNvSpPr>
          <p:nvPr>
            <p:ph idx="1"/>
          </p:nvPr>
        </p:nvSpPr>
        <p:spPr>
          <a:xfrm>
            <a:off x="533400" y="1600200"/>
            <a:ext cx="8305800" cy="4724400"/>
          </a:xfrm>
        </p:spPr>
        <p:txBody>
          <a:bodyPr/>
          <a:lstStyle/>
          <a:p>
            <a:pPr marL="571500" indent="-571500" eaLnBrk="1" hangingPunct="1">
              <a:buFont typeface="Wingdings 2" pitchFamily="18" charset="2"/>
              <a:buAutoNum type="romanLcParenBoth"/>
            </a:pPr>
            <a:r>
              <a:rPr lang="en-US" b="1" i="1" smtClean="0"/>
              <a:t>Blood Count </a:t>
            </a:r>
            <a:r>
              <a:rPr lang="en-US" smtClean="0"/>
              <a:t>– A relative and absolute leucocytosis the rule </a:t>
            </a:r>
          </a:p>
          <a:p>
            <a:pPr marL="571500" indent="-571500" eaLnBrk="1" hangingPunct="1">
              <a:buFont typeface="Wingdings 2" pitchFamily="18" charset="2"/>
              <a:buAutoNum type="romanLcParenBoth"/>
            </a:pPr>
            <a:r>
              <a:rPr lang="en-US" smtClean="0"/>
              <a:t>X-ray – A plain radiograph sometimes demonstrates the presence of gas or a pleural effusion.</a:t>
            </a:r>
          </a:p>
          <a:p>
            <a:pPr marL="571500" indent="-571500" eaLnBrk="1" hangingPunct="1">
              <a:buFont typeface="Wingdings 2" pitchFamily="18" charset="2"/>
              <a:buAutoNum type="romanLcParenBoth"/>
            </a:pPr>
            <a:r>
              <a:rPr lang="en-US" smtClean="0"/>
              <a:t>Ultra-sound and scanning have provide contributory.</a:t>
            </a:r>
          </a:p>
        </p:txBody>
      </p:sp>
      <p:sp>
        <p:nvSpPr>
          <p:cNvPr id="4" name="Slide Number Placeholder 3"/>
          <p:cNvSpPr>
            <a:spLocks noGrp="1"/>
          </p:cNvSpPr>
          <p:nvPr>
            <p:ph type="sldNum" sz="quarter" idx="12"/>
          </p:nvPr>
        </p:nvSpPr>
        <p:spPr/>
        <p:txBody>
          <a:bodyPr/>
          <a:lstStyle/>
          <a:p>
            <a:pPr>
              <a:defRPr/>
            </a:pPr>
            <a:fld id="{B60DE8FA-8BBE-4E0B-A362-A75291B7044E}" type="slidenum">
              <a:rPr lang="en-US" sz="2000" b="1"/>
              <a:pPr>
                <a:defRPr/>
              </a:pPr>
              <a:t>28</a:t>
            </a:fld>
            <a:endParaRPr lang="en-US" sz="1600" b="1" dirty="0"/>
          </a:p>
        </p:txBody>
      </p:sp>
      <p:pic>
        <p:nvPicPr>
          <p:cNvPr id="32773" name="Picture 4" descr="C:\Program Files\Microsoft Office\MEDIA\CAGCAT10\j0286034.wmf"/>
          <p:cNvPicPr>
            <a:picLocks noChangeAspect="1" noChangeArrowheads="1"/>
          </p:cNvPicPr>
          <p:nvPr/>
        </p:nvPicPr>
        <p:blipFill>
          <a:blip r:embed="rId2"/>
          <a:srcRect/>
          <a:stretch>
            <a:fillRect/>
          </a:stretch>
        </p:blipFill>
        <p:spPr bwMode="auto">
          <a:xfrm rot="-257358">
            <a:off x="5330825" y="4191000"/>
            <a:ext cx="2119313" cy="2041525"/>
          </a:xfrm>
          <a:prstGeom prst="rect">
            <a:avLst/>
          </a:prstGeom>
          <a:noFill/>
          <a:ln w="9525">
            <a:noFill/>
            <a:miter lim="800000"/>
            <a:headEnd/>
            <a:tailEnd/>
          </a:ln>
        </p:spPr>
      </p:pic>
    </p:spTree>
  </p:cSld>
  <p:clrMapOvr>
    <a:masterClrMapping/>
  </p:clrMapOvr>
  <p:transition spd="slow">
    <p:push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81000" y="533400"/>
            <a:ext cx="8229600" cy="3352800"/>
          </a:xfrm>
        </p:spPr>
        <p:txBody>
          <a:bodyPr/>
          <a:lstStyle/>
          <a:p>
            <a:pPr algn="ctr" eaLnBrk="1" hangingPunct="1"/>
            <a:r>
              <a:rPr lang="en-US" sz="8800" b="1" smtClean="0"/>
              <a:t>Post-operative Peritonitis </a:t>
            </a:r>
          </a:p>
        </p:txBody>
      </p:sp>
      <p:sp>
        <p:nvSpPr>
          <p:cNvPr id="4" name="Slide Number Placeholder 3"/>
          <p:cNvSpPr>
            <a:spLocks noGrp="1"/>
          </p:cNvSpPr>
          <p:nvPr>
            <p:ph type="sldNum" sz="quarter" idx="12"/>
          </p:nvPr>
        </p:nvSpPr>
        <p:spPr/>
        <p:txBody>
          <a:bodyPr/>
          <a:lstStyle/>
          <a:p>
            <a:pPr>
              <a:defRPr/>
            </a:pPr>
            <a:fld id="{E1A11B54-3BE5-4FA4-8331-658304E45DC8}" type="slidenum">
              <a:rPr lang="en-US" sz="1800" b="1"/>
              <a:pPr>
                <a:defRPr/>
              </a:pPr>
              <a:t>29</a:t>
            </a:fld>
            <a:endParaRPr lang="en-US" b="1" dirty="0"/>
          </a:p>
        </p:txBody>
      </p:sp>
      <p:sp>
        <p:nvSpPr>
          <p:cNvPr id="5" name="Rectangle 4"/>
          <p:cNvSpPr/>
          <p:nvPr/>
        </p:nvSpPr>
        <p:spPr>
          <a:xfrm rot="567434">
            <a:off x="7153021" y="2996737"/>
            <a:ext cx="1524000" cy="2646878"/>
          </a:xfrm>
          <a:prstGeom prst="rect">
            <a:avLst/>
          </a:prstGeom>
          <a:noFill/>
        </p:spPr>
        <p:txBody>
          <a:bodyPr>
            <a:spAutoFit/>
          </a:bodyPr>
          <a:lstStyle/>
          <a:p>
            <a:pPr algn="ctr" fontAlgn="auto">
              <a:spcBef>
                <a:spcPts val="0"/>
              </a:spcBef>
              <a:spcAft>
                <a:spcPts val="0"/>
              </a:spcAft>
              <a:defRPr/>
            </a:pPr>
            <a:r>
              <a:rPr lang="en-US" sz="16600" b="1" i="1" dirty="0">
                <a:ln w="900" cmpd="sng">
                  <a:solidFill>
                    <a:schemeClr val="accent1">
                      <a:satMod val="190000"/>
                      <a:alpha val="55000"/>
                    </a:schemeClr>
                  </a:solidFill>
                  <a:prstDash val="solid"/>
                </a:ln>
                <a:solidFill>
                  <a:schemeClr val="accent4">
                    <a:lumMod val="50000"/>
                  </a:schemeClr>
                </a:solidFill>
                <a:effectLst>
                  <a:innerShdw blurRad="101600" dist="76200" dir="5400000">
                    <a:schemeClr val="accent1">
                      <a:satMod val="190000"/>
                      <a:tint val="100000"/>
                      <a:alpha val="74000"/>
                    </a:schemeClr>
                  </a:innerShdw>
                </a:effectLst>
                <a:latin typeface="+mn-lt"/>
                <a:cs typeface="+mn-cs"/>
              </a:rPr>
              <a:t>?</a:t>
            </a:r>
          </a:p>
        </p:txBody>
      </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http://www.advancedrenaleducation.com/Portals/0/JPEG/Peritoneal-Cavity.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56233E02-4C38-4942-BE6A-9ABAF65334A7}" type="slidenum">
              <a:rPr lang="en-US" sz="2400" b="1"/>
              <a:pPr>
                <a:defRPr/>
              </a:pPr>
              <a:t>3</a:t>
            </a:fld>
            <a:endParaRPr lang="en-US" sz="2400" b="1" dirty="0"/>
          </a:p>
        </p:txBody>
      </p:sp>
    </p:spTree>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381000"/>
            <a:ext cx="8229600" cy="1143000"/>
          </a:xfrm>
        </p:spPr>
        <p:txBody>
          <a:bodyPr/>
          <a:lstStyle/>
          <a:p>
            <a:pPr algn="ctr" eaLnBrk="1" hangingPunct="1"/>
            <a:r>
              <a:rPr lang="en-US" sz="5400" b="1" smtClean="0"/>
              <a:t>Bile-</a:t>
            </a:r>
            <a:r>
              <a:rPr lang="en-US" sz="6000" b="1" smtClean="0"/>
              <a:t> Peritonitis </a:t>
            </a:r>
            <a:endParaRPr lang="en-US" sz="5400" b="1" smtClean="0"/>
          </a:p>
        </p:txBody>
      </p:sp>
      <p:sp>
        <p:nvSpPr>
          <p:cNvPr id="3" name="Content Placeholder 2"/>
          <p:cNvSpPr>
            <a:spLocks noGrp="1"/>
          </p:cNvSpPr>
          <p:nvPr>
            <p:ph idx="1"/>
          </p:nvPr>
        </p:nvSpPr>
        <p:spPr>
          <a:xfrm>
            <a:off x="304800" y="1524000"/>
            <a:ext cx="8534400" cy="4648200"/>
          </a:xfrm>
        </p:spPr>
        <p:txBody>
          <a:bodyPr>
            <a:normAutofit/>
          </a:bodyPr>
          <a:lstStyle/>
          <a:p>
            <a:pPr marL="274320" indent="-274320" eaLnBrk="1" fontAlgn="auto" hangingPunct="1">
              <a:spcAft>
                <a:spcPts val="0"/>
              </a:spcAft>
              <a:buClr>
                <a:schemeClr val="accent3"/>
              </a:buClr>
              <a:buFont typeface="Wingdings 2"/>
              <a:buChar char=""/>
              <a:defRPr/>
            </a:pPr>
            <a:r>
              <a:rPr lang="en-US" sz="2800" b="1" dirty="0" smtClean="0"/>
              <a:t>The common causes the bile </a:t>
            </a:r>
            <a:r>
              <a:rPr lang="en-US" sz="3200" b="1" dirty="0" smtClean="0"/>
              <a:t>peritonitis are :</a:t>
            </a:r>
          </a:p>
          <a:p>
            <a:pPr marL="274320" indent="-274320" eaLnBrk="1" fontAlgn="auto" hangingPunct="1">
              <a:spcAft>
                <a:spcPts val="0"/>
              </a:spcAft>
              <a:buClr>
                <a:schemeClr val="accent3"/>
              </a:buClr>
              <a:buFont typeface="Wingdings 2"/>
              <a:buChar char=""/>
              <a:defRPr/>
            </a:pPr>
            <a:endParaRPr lang="en-US" sz="3200" b="1" dirty="0" smtClean="0"/>
          </a:p>
          <a:p>
            <a:pPr marL="571500" indent="-571500" eaLnBrk="1" fontAlgn="auto" hangingPunct="1">
              <a:spcAft>
                <a:spcPts val="0"/>
              </a:spcAft>
              <a:buClr>
                <a:schemeClr val="accent3"/>
              </a:buClr>
              <a:buFont typeface="Wingdings 2"/>
              <a:buAutoNum type="romanUcParenBoth"/>
              <a:defRPr/>
            </a:pPr>
            <a:r>
              <a:rPr lang="en-US" dirty="0" smtClean="0"/>
              <a:t>Following </a:t>
            </a:r>
            <a:r>
              <a:rPr lang="en-US" dirty="0" err="1" smtClean="0"/>
              <a:t>biliary</a:t>
            </a:r>
            <a:r>
              <a:rPr lang="en-US" dirty="0" smtClean="0"/>
              <a:t> surgery-damage to the common bile duct, slipping of a ligature on the cystic duct, leakage from a divided accessory bile duct in the gallbladder bed or dislodgment of a T- tube drain in the early post-operative phase.</a:t>
            </a:r>
          </a:p>
          <a:p>
            <a:pPr marL="571500" indent="-571500" eaLnBrk="1" fontAlgn="auto" hangingPunct="1">
              <a:spcAft>
                <a:spcPts val="0"/>
              </a:spcAft>
              <a:buClr>
                <a:schemeClr val="accent3"/>
              </a:buClr>
              <a:buFont typeface="Wingdings 2"/>
              <a:buAutoNum type="romanUcParenBoth"/>
              <a:defRPr/>
            </a:pPr>
            <a:r>
              <a:rPr lang="en-US" dirty="0" smtClean="0"/>
              <a:t>Following perforation or gangrene of the gallbladder or leakage from a </a:t>
            </a:r>
            <a:r>
              <a:rPr lang="en-US" dirty="0" err="1" smtClean="0"/>
              <a:t>choledochus</a:t>
            </a:r>
            <a:r>
              <a:rPr lang="en-US" dirty="0" smtClean="0"/>
              <a:t> cyst.</a:t>
            </a:r>
          </a:p>
          <a:p>
            <a:pPr marL="571500" indent="-571500" eaLnBrk="1" fontAlgn="auto" hangingPunct="1">
              <a:spcAft>
                <a:spcPts val="0"/>
              </a:spcAft>
              <a:buClr>
                <a:schemeClr val="accent3"/>
              </a:buClr>
              <a:buFont typeface="Wingdings 2"/>
              <a:buAutoNum type="romanUcParenBoth"/>
              <a:defRPr/>
            </a:pPr>
            <a:r>
              <a:rPr lang="en-US" dirty="0" smtClean="0"/>
              <a:t>And following gastro-duodenal surgery. </a:t>
            </a:r>
          </a:p>
        </p:txBody>
      </p:sp>
      <p:sp>
        <p:nvSpPr>
          <p:cNvPr id="4" name="Slide Number Placeholder 3"/>
          <p:cNvSpPr>
            <a:spLocks noGrp="1"/>
          </p:cNvSpPr>
          <p:nvPr>
            <p:ph type="sldNum" sz="quarter" idx="12"/>
          </p:nvPr>
        </p:nvSpPr>
        <p:spPr/>
        <p:txBody>
          <a:bodyPr/>
          <a:lstStyle/>
          <a:p>
            <a:pPr>
              <a:defRPr/>
            </a:pPr>
            <a:fld id="{292D86DF-1887-42AC-9D4A-28592B86AD67}" type="slidenum">
              <a:rPr lang="en-US" sz="2400" b="1"/>
              <a:pPr>
                <a:defRPr/>
              </a:pPr>
              <a:t>30</a:t>
            </a:fld>
            <a:endParaRPr lang="en-US" sz="1600" b="1" dirty="0"/>
          </a:p>
        </p:txBody>
      </p:sp>
    </p:spTree>
  </p:cSld>
  <p:clrMapOvr>
    <a:masterClrMapping/>
  </p:clrMapOvr>
  <p:transition spd="slow">
    <p:push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381000" y="533400"/>
            <a:ext cx="8229600" cy="1143000"/>
          </a:xfrm>
        </p:spPr>
        <p:txBody>
          <a:bodyPr/>
          <a:lstStyle/>
          <a:p>
            <a:pPr algn="ctr" eaLnBrk="1" hangingPunct="1"/>
            <a:r>
              <a:rPr lang="en-US" sz="5400" b="1" smtClean="0"/>
              <a:t>Pneimococcal </a:t>
            </a:r>
            <a:r>
              <a:rPr lang="en-US" sz="6000" b="1" smtClean="0"/>
              <a:t>Peritonitis </a:t>
            </a:r>
            <a:endParaRPr lang="en-US" sz="5400" b="1" smtClean="0"/>
          </a:p>
        </p:txBody>
      </p:sp>
      <p:sp>
        <p:nvSpPr>
          <p:cNvPr id="35843" name="Content Placeholder 2"/>
          <p:cNvSpPr>
            <a:spLocks noGrp="1"/>
          </p:cNvSpPr>
          <p:nvPr>
            <p:ph idx="1"/>
          </p:nvPr>
        </p:nvSpPr>
        <p:spPr/>
        <p:txBody>
          <a:bodyPr/>
          <a:lstStyle/>
          <a:p>
            <a:pPr marL="514350" indent="-514350" eaLnBrk="1" hangingPunct="1">
              <a:buFont typeface="Wingdings 2" pitchFamily="18" charset="2"/>
              <a:buAutoNum type="arabicPeriod"/>
            </a:pPr>
            <a:r>
              <a:rPr lang="en-US" sz="3600" b="1" smtClean="0"/>
              <a:t>Primary</a:t>
            </a:r>
          </a:p>
          <a:p>
            <a:pPr marL="514350" indent="-514350" eaLnBrk="1" hangingPunct="1">
              <a:buFont typeface="Wingdings 2" pitchFamily="18" charset="2"/>
              <a:buAutoNum type="arabicPeriod"/>
            </a:pPr>
            <a:endParaRPr lang="en-US" sz="3600" b="1" smtClean="0"/>
          </a:p>
          <a:p>
            <a:pPr marL="514350" indent="-514350" eaLnBrk="1" hangingPunct="1">
              <a:buFont typeface="Wingdings 2" pitchFamily="18" charset="2"/>
              <a:buAutoNum type="arabicPeriod"/>
            </a:pPr>
            <a:endParaRPr lang="en-US" sz="3600" b="1" smtClean="0"/>
          </a:p>
          <a:p>
            <a:pPr marL="514350" indent="-514350" eaLnBrk="1" hangingPunct="1">
              <a:buFont typeface="Wingdings 2" pitchFamily="18" charset="2"/>
              <a:buAutoNum type="arabicPeriod"/>
            </a:pPr>
            <a:r>
              <a:rPr lang="en-US" sz="3600" b="1" smtClean="0"/>
              <a:t>Secondary to </a:t>
            </a:r>
            <a:r>
              <a:rPr lang="en-US" sz="4000" b="1" smtClean="0"/>
              <a:t>Pneumonia </a:t>
            </a:r>
            <a:endParaRPr lang="en-US" sz="3600" b="1" smtClean="0"/>
          </a:p>
        </p:txBody>
      </p:sp>
      <p:sp>
        <p:nvSpPr>
          <p:cNvPr id="4" name="Slide Number Placeholder 3"/>
          <p:cNvSpPr>
            <a:spLocks noGrp="1"/>
          </p:cNvSpPr>
          <p:nvPr>
            <p:ph type="sldNum" sz="quarter" idx="12"/>
          </p:nvPr>
        </p:nvSpPr>
        <p:spPr/>
        <p:txBody>
          <a:bodyPr/>
          <a:lstStyle/>
          <a:p>
            <a:pPr>
              <a:defRPr/>
            </a:pPr>
            <a:fld id="{9425C397-31B6-481C-8A85-AA175C9B1AAE}" type="slidenum">
              <a:rPr lang="en-US" sz="2000" b="1"/>
              <a:pPr>
                <a:defRPr/>
              </a:pPr>
              <a:t>31</a:t>
            </a:fld>
            <a:endParaRPr lang="en-US" b="1" dirty="0"/>
          </a:p>
        </p:txBody>
      </p:sp>
      <p:pic>
        <p:nvPicPr>
          <p:cNvPr id="35845" name="Picture 2" descr="http://www.payable.com/blog/wp-content/uploads/2012/07/online-business-ideas.jpg"/>
          <p:cNvPicPr>
            <a:picLocks noChangeAspect="1" noChangeArrowheads="1"/>
          </p:cNvPicPr>
          <p:nvPr/>
        </p:nvPicPr>
        <p:blipFill>
          <a:blip r:embed="rId2"/>
          <a:srcRect/>
          <a:stretch>
            <a:fillRect/>
          </a:stretch>
        </p:blipFill>
        <p:spPr bwMode="auto">
          <a:xfrm rot="-1220540">
            <a:off x="6623050" y="1543050"/>
            <a:ext cx="1866900" cy="2489200"/>
          </a:xfrm>
          <a:prstGeom prst="rect">
            <a:avLst/>
          </a:prstGeom>
          <a:noFill/>
          <a:ln w="9525">
            <a:noFill/>
            <a:miter lim="800000"/>
            <a:headEnd/>
            <a:tailEnd/>
          </a:ln>
        </p:spPr>
      </p:pic>
    </p:spTree>
  </p:cSld>
  <p:clrMapOvr>
    <a:masterClrMapping/>
  </p:clrMapOvr>
  <p:transition spd="slow">
    <p:cover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81000" y="457200"/>
            <a:ext cx="8229600" cy="1143000"/>
          </a:xfrm>
        </p:spPr>
        <p:txBody>
          <a:bodyPr/>
          <a:lstStyle/>
          <a:p>
            <a:pPr algn="ctr" eaLnBrk="1" hangingPunct="1"/>
            <a:r>
              <a:rPr lang="en-US" sz="5400" b="1" smtClean="0"/>
              <a:t>Ascites </a:t>
            </a:r>
            <a:endParaRPr lang="en-US" b="1" smtClean="0"/>
          </a:p>
        </p:txBody>
      </p:sp>
      <p:sp>
        <p:nvSpPr>
          <p:cNvPr id="36867" name="Content Placeholder 2"/>
          <p:cNvSpPr>
            <a:spLocks noGrp="1"/>
          </p:cNvSpPr>
          <p:nvPr>
            <p:ph idx="1"/>
          </p:nvPr>
        </p:nvSpPr>
        <p:spPr>
          <a:xfrm>
            <a:off x="381000" y="1676400"/>
            <a:ext cx="8305800" cy="4648200"/>
          </a:xfrm>
        </p:spPr>
        <p:txBody>
          <a:bodyPr/>
          <a:lstStyle/>
          <a:p>
            <a:pPr eaLnBrk="1" hangingPunct="1"/>
            <a:r>
              <a:rPr lang="en-US" sz="3200" b="1" smtClean="0"/>
              <a:t>Ascites</a:t>
            </a:r>
            <a:r>
              <a:rPr lang="en-US" sz="3200" smtClean="0"/>
              <a:t>, an excess of serous fluid within the peritoneal cavity, can be recognized clinically only when the amount of fluid present exceeds 1500 ml .</a:t>
            </a:r>
          </a:p>
        </p:txBody>
      </p:sp>
      <p:sp>
        <p:nvSpPr>
          <p:cNvPr id="4" name="Slide Number Placeholder 3"/>
          <p:cNvSpPr>
            <a:spLocks noGrp="1"/>
          </p:cNvSpPr>
          <p:nvPr>
            <p:ph type="sldNum" sz="quarter" idx="12"/>
          </p:nvPr>
        </p:nvSpPr>
        <p:spPr/>
        <p:txBody>
          <a:bodyPr/>
          <a:lstStyle/>
          <a:p>
            <a:pPr>
              <a:defRPr/>
            </a:pPr>
            <a:fld id="{2544B579-E4FF-48F4-8D7E-678A059EDC59}" type="slidenum">
              <a:rPr lang="en-US" sz="1800" b="1"/>
              <a:pPr>
                <a:defRPr/>
              </a:pPr>
              <a:t>32</a:t>
            </a:fld>
            <a:endParaRPr lang="en-US" b="1" dirty="0"/>
          </a:p>
        </p:txBody>
      </p:sp>
    </p:spTree>
  </p:cSld>
  <p:clrMapOvr>
    <a:masterClrMapping/>
  </p:clrMapOvr>
  <p:transition spd="slow">
    <p:cov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533400" y="381000"/>
            <a:ext cx="8229600" cy="1143000"/>
          </a:xfrm>
        </p:spPr>
        <p:txBody>
          <a:bodyPr/>
          <a:lstStyle/>
          <a:p>
            <a:pPr algn="ctr" eaLnBrk="1" hangingPunct="1"/>
            <a:r>
              <a:rPr lang="en-US" sz="6000" b="1" smtClean="0"/>
              <a:t>Types of Ascites </a:t>
            </a:r>
          </a:p>
        </p:txBody>
      </p:sp>
      <p:sp>
        <p:nvSpPr>
          <p:cNvPr id="37891" name="Content Placeholder 2"/>
          <p:cNvSpPr>
            <a:spLocks noGrp="1"/>
          </p:cNvSpPr>
          <p:nvPr>
            <p:ph idx="1"/>
          </p:nvPr>
        </p:nvSpPr>
        <p:spPr>
          <a:xfrm>
            <a:off x="228600" y="1600200"/>
            <a:ext cx="8686800" cy="4724400"/>
          </a:xfrm>
        </p:spPr>
        <p:txBody>
          <a:bodyPr/>
          <a:lstStyle/>
          <a:p>
            <a:pPr eaLnBrk="1" hangingPunct="1"/>
            <a:r>
              <a:rPr lang="en-US" b="1" smtClean="0"/>
              <a:t>Type 1 . </a:t>
            </a:r>
            <a:r>
              <a:rPr lang="en-US" smtClean="0"/>
              <a:t>Due to Congestive Heart Faliure – This, the commonest of the </a:t>
            </a:r>
            <a:r>
              <a:rPr lang="en-US" sz="2800" smtClean="0"/>
              <a:t>ascites, is due to chronic venous stasis in the thoracic segment of the inferior vena cava. </a:t>
            </a:r>
          </a:p>
          <a:p>
            <a:pPr eaLnBrk="1" hangingPunct="1"/>
            <a:r>
              <a:rPr lang="en-US" sz="2800" b="1" smtClean="0"/>
              <a:t>Type 2 . </a:t>
            </a:r>
            <a:r>
              <a:rPr lang="en-US" sz="2800" smtClean="0"/>
              <a:t>Due to Hepatic or Biliary Cirrhosis</a:t>
            </a:r>
          </a:p>
          <a:p>
            <a:pPr eaLnBrk="1" hangingPunct="1"/>
            <a:r>
              <a:rPr lang="en-US" sz="2800" b="1" smtClean="0"/>
              <a:t>Type 3 .</a:t>
            </a:r>
            <a:r>
              <a:rPr lang="en-US" sz="2800" smtClean="0"/>
              <a:t> Due to Tuberculous Peritonitis .</a:t>
            </a:r>
          </a:p>
          <a:p>
            <a:pPr eaLnBrk="1" hangingPunct="1"/>
            <a:r>
              <a:rPr lang="en-US" sz="2800" b="1" smtClean="0"/>
              <a:t>Type 4 . </a:t>
            </a:r>
            <a:r>
              <a:rPr lang="en-US" sz="2800" smtClean="0"/>
              <a:t>Secondary Carcinoma of the peritoneum </a:t>
            </a:r>
          </a:p>
        </p:txBody>
      </p:sp>
      <p:sp>
        <p:nvSpPr>
          <p:cNvPr id="4" name="Slide Number Placeholder 3"/>
          <p:cNvSpPr>
            <a:spLocks noGrp="1"/>
          </p:cNvSpPr>
          <p:nvPr>
            <p:ph type="sldNum" sz="quarter" idx="12"/>
          </p:nvPr>
        </p:nvSpPr>
        <p:spPr/>
        <p:txBody>
          <a:bodyPr/>
          <a:lstStyle/>
          <a:p>
            <a:pPr>
              <a:defRPr/>
            </a:pPr>
            <a:fld id="{6EA2E212-C4F7-4774-9B75-6982B5772FD9}" type="slidenum">
              <a:rPr lang="en-US" sz="1800" b="1"/>
              <a:pPr>
                <a:defRPr/>
              </a:pPr>
              <a:t>33</a:t>
            </a:fld>
            <a:endParaRPr lang="en-US" b="1" dirty="0"/>
          </a:p>
        </p:txBody>
      </p:sp>
    </p:spTree>
  </p:cSld>
  <p:clrMapOvr>
    <a:masterClrMapping/>
  </p:clrMapOvr>
  <p:transition spd="slow">
    <p:cover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457200" y="762000"/>
            <a:ext cx="8229600" cy="5562600"/>
          </a:xfrm>
        </p:spPr>
        <p:txBody>
          <a:bodyPr/>
          <a:lstStyle/>
          <a:p>
            <a:pPr eaLnBrk="1" hangingPunct="1"/>
            <a:r>
              <a:rPr lang="en-US" sz="2400" b="1" smtClean="0"/>
              <a:t>Type 5 . </a:t>
            </a:r>
            <a:r>
              <a:rPr lang="en-US" sz="2400" smtClean="0"/>
              <a:t>Chronic Constrictive Pericarditis ( </a:t>
            </a:r>
            <a:r>
              <a:rPr lang="en-US" sz="2400" b="1" i="1" smtClean="0"/>
              <a:t>syn. Pick’s Disease </a:t>
            </a:r>
            <a:r>
              <a:rPr lang="en-US" sz="2400" smtClean="0"/>
              <a:t>)  </a:t>
            </a:r>
          </a:p>
          <a:p>
            <a:pPr eaLnBrk="1" hangingPunct="1"/>
            <a:endParaRPr lang="en-US" b="1" smtClean="0"/>
          </a:p>
          <a:p>
            <a:pPr eaLnBrk="1" hangingPunct="1"/>
            <a:r>
              <a:rPr lang="en-US" b="1" smtClean="0"/>
              <a:t>Type 6 . </a:t>
            </a:r>
            <a:r>
              <a:rPr lang="en-US" smtClean="0"/>
              <a:t>Due to depletion of the blood protein consequent upon albuminuria or starvation.</a:t>
            </a:r>
          </a:p>
          <a:p>
            <a:pPr eaLnBrk="1" hangingPunct="1"/>
            <a:endParaRPr lang="en-US" smtClean="0"/>
          </a:p>
          <a:p>
            <a:pPr eaLnBrk="1" hangingPunct="1"/>
            <a:r>
              <a:rPr lang="en-US" b="1" smtClean="0"/>
              <a:t>Type 7 . </a:t>
            </a:r>
            <a:r>
              <a:rPr lang="en-US" smtClean="0"/>
              <a:t>Meigs’ Syndrome </a:t>
            </a:r>
          </a:p>
        </p:txBody>
      </p:sp>
      <p:sp>
        <p:nvSpPr>
          <p:cNvPr id="4" name="Slide Number Placeholder 3"/>
          <p:cNvSpPr>
            <a:spLocks noGrp="1"/>
          </p:cNvSpPr>
          <p:nvPr>
            <p:ph type="sldNum" sz="quarter" idx="12"/>
          </p:nvPr>
        </p:nvSpPr>
        <p:spPr/>
        <p:txBody>
          <a:bodyPr/>
          <a:lstStyle/>
          <a:p>
            <a:pPr>
              <a:defRPr/>
            </a:pPr>
            <a:fld id="{92A0D553-BB30-42A5-8A92-044F342A1DD5}" type="slidenum">
              <a:rPr lang="en-US" sz="2000" b="1"/>
              <a:pPr>
                <a:defRPr/>
              </a:pPr>
              <a:t>34</a:t>
            </a:fld>
            <a:endParaRPr lang="en-US" b="1" dirty="0"/>
          </a:p>
        </p:txBody>
      </p:sp>
      <p:pic>
        <p:nvPicPr>
          <p:cNvPr id="38916" name="Picture 2" descr="http://www.payable.com/blog/wp-content/uploads/2012/07/online-business-ideas.jpg"/>
          <p:cNvPicPr>
            <a:picLocks noChangeAspect="1" noChangeArrowheads="1"/>
          </p:cNvPicPr>
          <p:nvPr/>
        </p:nvPicPr>
        <p:blipFill>
          <a:blip r:embed="rId2"/>
          <a:srcRect/>
          <a:stretch>
            <a:fillRect/>
          </a:stretch>
        </p:blipFill>
        <p:spPr bwMode="auto">
          <a:xfrm rot="-1220540">
            <a:off x="5572125" y="3228975"/>
            <a:ext cx="1949450" cy="2598738"/>
          </a:xfrm>
          <a:prstGeom prst="rect">
            <a:avLst/>
          </a:prstGeom>
          <a:noFill/>
          <a:ln w="9525">
            <a:noFill/>
            <a:miter lim="800000"/>
            <a:headEnd/>
            <a:tailEnd/>
          </a:ln>
        </p:spPr>
      </p:pic>
    </p:spTree>
  </p:cSld>
  <p:clrMapOvr>
    <a:masterClrMapping/>
  </p:clrMapOvr>
  <p:transition spd="slow">
    <p:cover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352800" y="457200"/>
            <a:ext cx="5105400" cy="2106168"/>
          </a:xfrm>
        </p:spPr>
        <p:txBody>
          <a:bodyPr/>
          <a:lstStyle/>
          <a:p>
            <a:pPr algn="ctr" eaLnBrk="1" fontAlgn="auto" hangingPunct="1">
              <a:spcAft>
                <a:spcPts val="0"/>
              </a:spcAft>
              <a:defRPr/>
            </a:pPr>
            <a:r>
              <a:rPr lang="en-US" sz="7200" dirty="0" smtClean="0">
                <a:solidFill>
                  <a:schemeClr val="tx1"/>
                </a:solidFill>
              </a:rPr>
              <a:t>Thank you</a:t>
            </a:r>
            <a:endParaRPr lang="en-US" sz="7200" dirty="0">
              <a:solidFill>
                <a:schemeClr val="tx1"/>
              </a:solidFill>
            </a:endParaRPr>
          </a:p>
        </p:txBody>
      </p:sp>
      <p:sp>
        <p:nvSpPr>
          <p:cNvPr id="39939" name="Subtitle 4"/>
          <p:cNvSpPr>
            <a:spLocks noGrp="1"/>
          </p:cNvSpPr>
          <p:nvPr>
            <p:ph type="subTitle" idx="1"/>
          </p:nvPr>
        </p:nvSpPr>
        <p:spPr>
          <a:xfrm>
            <a:off x="1371600" y="3048000"/>
            <a:ext cx="7554913" cy="1447800"/>
          </a:xfrm>
        </p:spPr>
        <p:txBody>
          <a:bodyPr/>
          <a:lstStyle/>
          <a:p>
            <a:pPr marR="0" eaLnBrk="1" hangingPunct="1"/>
            <a:r>
              <a:rPr lang="en-US" sz="4000" smtClean="0"/>
              <a:t>Dr. Mahmoud Al-Awaysheh</a:t>
            </a:r>
          </a:p>
          <a:p>
            <a:pPr marR="0" eaLnBrk="1" hangingPunct="1"/>
            <a:endParaRPr lang="en-US" sz="4000" smtClean="0"/>
          </a:p>
          <a:p>
            <a:pPr marR="0" eaLnBrk="1" hangingPunct="1"/>
            <a:endParaRPr lang="en-US" smtClean="0"/>
          </a:p>
        </p:txBody>
      </p:sp>
      <p:sp>
        <p:nvSpPr>
          <p:cNvPr id="7" name="Slide Number Placeholder 6"/>
          <p:cNvSpPr>
            <a:spLocks noGrp="1"/>
          </p:cNvSpPr>
          <p:nvPr>
            <p:ph type="sldNum" sz="quarter" idx="12"/>
          </p:nvPr>
        </p:nvSpPr>
        <p:spPr/>
        <p:txBody>
          <a:bodyPr/>
          <a:lstStyle/>
          <a:p>
            <a:pPr>
              <a:defRPr/>
            </a:pPr>
            <a:fld id="{D680BA97-5FEC-4F7A-8360-AE146A770617}" type="slidenum">
              <a:rPr lang="en-US" sz="3200" b="1"/>
              <a:pPr>
                <a:defRPr/>
              </a:pPr>
              <a:t>35</a:t>
            </a:fld>
            <a:endParaRPr lang="en-US" b="1" dirty="0"/>
          </a:p>
        </p:txBody>
      </p:sp>
      <p:pic>
        <p:nvPicPr>
          <p:cNvPr id="6" name="Picture 4" descr="http://ammanjo.net/assets/images/23454_3_1345903959.gif"/>
          <p:cNvPicPr>
            <a:picLocks noChangeAspect="1" noChangeArrowheads="1"/>
          </p:cNvPicPr>
          <p:nvPr/>
        </p:nvPicPr>
        <p:blipFill>
          <a:blip r:embed="rId2"/>
          <a:srcRect/>
          <a:stretch>
            <a:fillRect/>
          </a:stretch>
        </p:blipFill>
        <p:spPr bwMode="auto">
          <a:xfrm>
            <a:off x="609600" y="990600"/>
            <a:ext cx="2133600" cy="22872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9942" name="TextBox 7"/>
          <p:cNvSpPr txBox="1">
            <a:spLocks noChangeArrowheads="1"/>
          </p:cNvSpPr>
          <p:nvPr/>
        </p:nvSpPr>
        <p:spPr bwMode="auto">
          <a:xfrm>
            <a:off x="762000" y="4724400"/>
            <a:ext cx="4114800" cy="461963"/>
          </a:xfrm>
          <a:prstGeom prst="rect">
            <a:avLst/>
          </a:prstGeom>
          <a:noFill/>
          <a:ln w="9525">
            <a:noFill/>
            <a:miter lim="800000"/>
            <a:headEnd/>
            <a:tailEnd/>
          </a:ln>
        </p:spPr>
        <p:txBody>
          <a:bodyPr>
            <a:spAutoFit/>
          </a:bodyPr>
          <a:lstStyle/>
          <a:p>
            <a:r>
              <a:rPr lang="en-US" sz="2400" i="1">
                <a:latin typeface="Constantia" pitchFamily="18" charset="0"/>
                <a:hlinkClick r:id="rId3"/>
              </a:rPr>
              <a:t>*Dr.Mahmoud60@yahoo.com</a:t>
            </a:r>
            <a:r>
              <a:rPr lang="en-US" sz="2400" i="1">
                <a:latin typeface="Constantia" pitchFamily="18" charset="0"/>
              </a:rPr>
              <a:t>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algn="ctr" eaLnBrk="1" fontAlgn="auto" hangingPunct="1">
              <a:spcAft>
                <a:spcPts val="0"/>
              </a:spcAft>
              <a:defRPr/>
            </a:pPr>
            <a:r>
              <a:rPr lang="en-US" b="1" dirty="0" smtClean="0">
                <a:effectLst>
                  <a:outerShdw blurRad="38100" dist="38100" dir="2700000" algn="tl">
                    <a:srgbClr val="000000">
                      <a:alpha val="43137"/>
                    </a:srgbClr>
                  </a:outerShdw>
                </a:effectLst>
              </a:rPr>
              <a:t>Bacteriology </a:t>
            </a:r>
            <a:endParaRPr lang="en-US" b="1" dirty="0">
              <a:effectLst>
                <a:outerShdw blurRad="38100" dist="38100" dir="2700000" algn="tl">
                  <a:srgbClr val="000000">
                    <a:alpha val="43137"/>
                  </a:srgbClr>
                </a:outerShdw>
              </a:effectLst>
            </a:endParaRPr>
          </a:p>
        </p:txBody>
      </p:sp>
      <p:sp>
        <p:nvSpPr>
          <p:cNvPr id="8195" name="Content Placeholder 2"/>
          <p:cNvSpPr>
            <a:spLocks noGrp="1"/>
          </p:cNvSpPr>
          <p:nvPr>
            <p:ph idx="1"/>
          </p:nvPr>
        </p:nvSpPr>
        <p:spPr>
          <a:xfrm>
            <a:off x="457200" y="1295400"/>
            <a:ext cx="8305800" cy="5105400"/>
          </a:xfrm>
        </p:spPr>
        <p:txBody>
          <a:bodyPr/>
          <a:lstStyle/>
          <a:p>
            <a:pPr eaLnBrk="1" hangingPunct="1"/>
            <a:r>
              <a:rPr lang="en-US" smtClean="0"/>
              <a:t>Bacteria from </a:t>
            </a:r>
            <a:r>
              <a:rPr lang="en-US" i="1" smtClean="0"/>
              <a:t>the Alimentary Canal</a:t>
            </a:r>
            <a:r>
              <a:rPr lang="en-US" smtClean="0"/>
              <a:t>. – Usually the infections is caused by two or more strains. The commonest invaders are </a:t>
            </a:r>
            <a:r>
              <a:rPr lang="en-US" i="1" smtClean="0"/>
              <a:t>Escherichia</a:t>
            </a:r>
            <a:r>
              <a:rPr lang="en-US" smtClean="0"/>
              <a:t> </a:t>
            </a:r>
            <a:r>
              <a:rPr lang="en-US" i="1" smtClean="0"/>
              <a:t>coli</a:t>
            </a:r>
            <a:r>
              <a:rPr lang="en-US" smtClean="0"/>
              <a:t>, aerobic and anaerobic streptococci, and the bacteroides. Less frequently the clostridium </a:t>
            </a:r>
            <a:r>
              <a:rPr lang="en-US" i="1" smtClean="0"/>
              <a:t>welchii</a:t>
            </a:r>
            <a:r>
              <a:rPr lang="en-US" smtClean="0"/>
              <a:t> is found; still less frequently staphylococci or </a:t>
            </a:r>
            <a:r>
              <a:rPr lang="en-US" i="1" smtClean="0"/>
              <a:t>Klebsiella pneumonia</a:t>
            </a:r>
            <a:r>
              <a:rPr lang="en-US" smtClean="0"/>
              <a:t>          ( Friedlander’s bacillus ) , and so on. Many of strains of Ech.  </a:t>
            </a:r>
            <a:r>
              <a:rPr lang="en-US" i="1" smtClean="0"/>
              <a:t>coil</a:t>
            </a:r>
            <a:r>
              <a:rPr lang="en-US" smtClean="0"/>
              <a:t> , bacteroides , and Cl. welchii produce toxins which cause illness or death when they invade a large absorptive area ( endotoxin shock ) .</a:t>
            </a:r>
          </a:p>
        </p:txBody>
      </p:sp>
      <p:sp>
        <p:nvSpPr>
          <p:cNvPr id="4" name="Slide Number Placeholder 3"/>
          <p:cNvSpPr>
            <a:spLocks noGrp="1"/>
          </p:cNvSpPr>
          <p:nvPr>
            <p:ph type="sldNum" sz="quarter" idx="12"/>
          </p:nvPr>
        </p:nvSpPr>
        <p:spPr/>
        <p:txBody>
          <a:bodyPr/>
          <a:lstStyle/>
          <a:p>
            <a:pPr>
              <a:defRPr/>
            </a:pPr>
            <a:fld id="{303F254A-2EE9-41B2-9E4A-BD92EF6594E3}" type="slidenum">
              <a:rPr lang="en-US" sz="1800" b="1"/>
              <a:pPr>
                <a:defRPr/>
              </a:pPr>
              <a:t>4</a:t>
            </a:fld>
            <a:endParaRPr lang="en-US" sz="1800" b="1" dirty="0"/>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ctr" eaLnBrk="1" fontAlgn="auto" hangingPunct="1">
              <a:spcAft>
                <a:spcPts val="0"/>
              </a:spcAft>
              <a:defRPr/>
            </a:pPr>
            <a:r>
              <a:rPr lang="en-US" b="1" dirty="0" smtClean="0">
                <a:effectLst>
                  <a:outerShdw blurRad="38100" dist="38100" dir="2700000" algn="tl">
                    <a:srgbClr val="000000">
                      <a:alpha val="43137"/>
                    </a:srgbClr>
                  </a:outerShdw>
                </a:effectLst>
              </a:rPr>
              <a:t>The </a:t>
            </a:r>
            <a:r>
              <a:rPr lang="en-US" b="1" dirty="0" err="1" smtClean="0">
                <a:effectLst>
                  <a:outerShdw blurRad="38100" dist="38100" dir="2700000" algn="tl">
                    <a:srgbClr val="000000">
                      <a:alpha val="43137"/>
                    </a:srgbClr>
                  </a:outerShdw>
                </a:effectLst>
              </a:rPr>
              <a:t>Bacteroides</a:t>
            </a:r>
            <a:r>
              <a:rPr lang="en-US" b="1" dirty="0" smtClean="0">
                <a:effectLst>
                  <a:outerShdw blurRad="38100" dist="38100" dir="2700000" algn="tl">
                    <a:srgbClr val="000000">
                      <a:alpha val="43137"/>
                    </a:srgbClr>
                  </a:outerShdw>
                </a:effectLst>
              </a:rPr>
              <a:t> </a:t>
            </a:r>
            <a:endParaRPr lang="en-US" b="1" dirty="0">
              <a:effectLst>
                <a:outerShdw blurRad="38100" dist="38100" dir="2700000" algn="tl">
                  <a:srgbClr val="000000">
                    <a:alpha val="43137"/>
                  </a:srgbClr>
                </a:outerShdw>
              </a:effectLst>
            </a:endParaRPr>
          </a:p>
        </p:txBody>
      </p:sp>
      <p:sp>
        <p:nvSpPr>
          <p:cNvPr id="9219" name="Content Placeholder 2"/>
          <p:cNvSpPr>
            <a:spLocks noGrp="1"/>
          </p:cNvSpPr>
          <p:nvPr>
            <p:ph idx="1"/>
          </p:nvPr>
        </p:nvSpPr>
        <p:spPr>
          <a:xfrm>
            <a:off x="457200" y="1600200"/>
            <a:ext cx="8229600" cy="4724400"/>
          </a:xfrm>
        </p:spPr>
        <p:txBody>
          <a:bodyPr/>
          <a:lstStyle/>
          <a:p>
            <a:pPr eaLnBrk="1" hangingPunct="1"/>
            <a:r>
              <a:rPr lang="en-US" sz="2800" smtClean="0"/>
              <a:t>These Gram-negative, non-sporing organisms though predominnat in the lower intestine often escape detection. </a:t>
            </a:r>
          </a:p>
          <a:p>
            <a:pPr eaLnBrk="1" hangingPunct="1"/>
            <a:endParaRPr lang="en-US" sz="2800" smtClean="0"/>
          </a:p>
          <a:p>
            <a:pPr eaLnBrk="1" hangingPunct="1"/>
            <a:r>
              <a:rPr lang="en-US" sz="2800" smtClean="0"/>
              <a:t>These organisms are resistant to penicillin and streptomycin but sensitive metronidazole, clindamycin and lincomycin .</a:t>
            </a:r>
          </a:p>
        </p:txBody>
      </p:sp>
      <p:sp>
        <p:nvSpPr>
          <p:cNvPr id="4" name="Slide Number Placeholder 3"/>
          <p:cNvSpPr>
            <a:spLocks noGrp="1"/>
          </p:cNvSpPr>
          <p:nvPr>
            <p:ph type="sldNum" sz="quarter" idx="12"/>
          </p:nvPr>
        </p:nvSpPr>
        <p:spPr/>
        <p:txBody>
          <a:bodyPr/>
          <a:lstStyle/>
          <a:p>
            <a:pPr>
              <a:defRPr/>
            </a:pPr>
            <a:fld id="{4CDC4DEB-3D10-40AB-B371-11C7AADECE40}" type="slidenum">
              <a:rPr lang="en-US" sz="2000" b="1"/>
              <a:pPr>
                <a:defRPr/>
              </a:pPr>
              <a:t>5</a:t>
            </a:fld>
            <a:endParaRPr lang="en-US" sz="2000" b="1" dirty="0"/>
          </a:p>
        </p:txBody>
      </p:sp>
    </p:spTree>
  </p:cSld>
  <p:clrMapOvr>
    <a:masterClrMapping/>
  </p:clrMapOvr>
  <p:transition spd="slow">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229600" cy="1143000"/>
          </a:xfrm>
        </p:spPr>
        <p:txBody>
          <a:bodyPr>
            <a:normAutofit/>
          </a:bodyPr>
          <a:lstStyle/>
          <a:p>
            <a:pPr eaLnBrk="1" fontAlgn="auto" hangingPunct="1">
              <a:spcAft>
                <a:spcPts val="0"/>
              </a:spcAft>
              <a:defRPr/>
            </a:pPr>
            <a:r>
              <a:rPr lang="en-US" b="1" dirty="0" smtClean="0">
                <a:effectLst>
                  <a:outerShdw blurRad="38100" dist="38100" dir="2700000" algn="tl">
                    <a:srgbClr val="000000">
                      <a:alpha val="43137"/>
                    </a:srgbClr>
                  </a:outerShdw>
                </a:effectLst>
              </a:rPr>
              <a:t>Paths of bacterial invasion </a:t>
            </a:r>
            <a:endParaRPr lang="en-US" b="1" dirty="0">
              <a:effectLst>
                <a:outerShdw blurRad="38100" dist="38100" dir="2700000" algn="tl">
                  <a:srgbClr val="000000">
                    <a:alpha val="43137"/>
                  </a:srgbClr>
                </a:outerShdw>
              </a:effectLst>
            </a:endParaRPr>
          </a:p>
        </p:txBody>
      </p:sp>
      <p:sp>
        <p:nvSpPr>
          <p:cNvPr id="10243" name="Content Placeholder 2"/>
          <p:cNvSpPr>
            <a:spLocks noGrp="1"/>
          </p:cNvSpPr>
          <p:nvPr>
            <p:ph idx="1"/>
          </p:nvPr>
        </p:nvSpPr>
        <p:spPr>
          <a:xfrm>
            <a:off x="228600" y="1143000"/>
            <a:ext cx="8382000" cy="5181600"/>
          </a:xfrm>
        </p:spPr>
        <p:txBody>
          <a:bodyPr/>
          <a:lstStyle/>
          <a:p>
            <a:pPr eaLnBrk="1" hangingPunct="1"/>
            <a:r>
              <a:rPr lang="en-US" sz="3200" b="1" smtClean="0"/>
              <a:t>Direct infection :</a:t>
            </a:r>
          </a:p>
          <a:p>
            <a:pPr eaLnBrk="1" hangingPunct="1">
              <a:buFontTx/>
              <a:buChar char="-"/>
            </a:pPr>
            <a:r>
              <a:rPr lang="en-US" sz="2800" smtClean="0"/>
              <a:t>Via perforation of some part of the gastro-intestinal canal .</a:t>
            </a:r>
          </a:p>
          <a:p>
            <a:pPr eaLnBrk="1" hangingPunct="1">
              <a:buFontTx/>
              <a:buChar char="-"/>
            </a:pPr>
            <a:r>
              <a:rPr lang="en-US" sz="2800" smtClean="0"/>
              <a:t>Through a penetrating wound of the abdominal wall.</a:t>
            </a:r>
          </a:p>
          <a:p>
            <a:pPr eaLnBrk="1" hangingPunct="1">
              <a:buFontTx/>
              <a:buChar char="-"/>
            </a:pPr>
            <a:r>
              <a:rPr lang="en-US" sz="2800" smtClean="0"/>
              <a:t>Post – operative .</a:t>
            </a:r>
          </a:p>
          <a:p>
            <a:pPr eaLnBrk="1" hangingPunct="1">
              <a:buFontTx/>
              <a:buChar char="-"/>
            </a:pPr>
            <a:endParaRPr lang="en-US" smtClean="0"/>
          </a:p>
          <a:p>
            <a:pPr eaLnBrk="1" hangingPunct="1"/>
            <a:r>
              <a:rPr lang="en-US" sz="2800" b="1" smtClean="0"/>
              <a:t>Local extension :</a:t>
            </a:r>
          </a:p>
          <a:p>
            <a:pPr eaLnBrk="1" hangingPunct="1">
              <a:buFont typeface="Wingdings 2" pitchFamily="18" charset="2"/>
              <a:buNone/>
            </a:pPr>
            <a:r>
              <a:rPr lang="en-US" sz="2800" smtClean="0"/>
              <a:t>- From an inflamed organ, e.g. appendicitis, cholecystitis .</a:t>
            </a:r>
          </a:p>
          <a:p>
            <a:pPr eaLnBrk="1" hangingPunct="1"/>
            <a:endParaRPr lang="en-US" smtClean="0"/>
          </a:p>
          <a:p>
            <a:pPr eaLnBrk="1" hangingPunct="1">
              <a:buFontTx/>
              <a:buChar char="-"/>
            </a:pPr>
            <a:endParaRPr lang="en-US" smtClean="0"/>
          </a:p>
        </p:txBody>
      </p:sp>
      <p:sp>
        <p:nvSpPr>
          <p:cNvPr id="4" name="Slide Number Placeholder 3"/>
          <p:cNvSpPr>
            <a:spLocks noGrp="1"/>
          </p:cNvSpPr>
          <p:nvPr>
            <p:ph type="sldNum" sz="quarter" idx="12"/>
          </p:nvPr>
        </p:nvSpPr>
        <p:spPr/>
        <p:txBody>
          <a:bodyPr/>
          <a:lstStyle/>
          <a:p>
            <a:pPr>
              <a:defRPr/>
            </a:pPr>
            <a:fld id="{429254EB-3774-46A9-B6DB-D9595E0EA211}" type="slidenum">
              <a:rPr lang="en-US" sz="2000" b="1"/>
              <a:pPr>
                <a:defRPr/>
              </a:pPr>
              <a:t>6</a:t>
            </a:fld>
            <a:endParaRPr lang="en-US" sz="2000" b="1" dirty="0"/>
          </a:p>
        </p:txBody>
      </p:sp>
      <p:pic>
        <p:nvPicPr>
          <p:cNvPr id="10245" name="Picture 2" descr="http://www.payable.com/blog/wp-content/uploads/2012/07/online-business-ideas.jpg"/>
          <p:cNvPicPr>
            <a:picLocks noChangeAspect="1" noChangeArrowheads="1"/>
          </p:cNvPicPr>
          <p:nvPr/>
        </p:nvPicPr>
        <p:blipFill>
          <a:blip r:embed="rId3"/>
          <a:srcRect/>
          <a:stretch>
            <a:fillRect/>
          </a:stretch>
        </p:blipFill>
        <p:spPr bwMode="auto">
          <a:xfrm rot="-1220540">
            <a:off x="6902450" y="3371850"/>
            <a:ext cx="1866900" cy="2489200"/>
          </a:xfrm>
          <a:prstGeom prst="rect">
            <a:avLst/>
          </a:prstGeom>
          <a:noFill/>
          <a:ln w="9525">
            <a:noFill/>
            <a:miter lim="800000"/>
            <a:headEnd/>
            <a:tailEnd/>
          </a:ln>
        </p:spPr>
      </p:pic>
    </p:spTree>
  </p:cSld>
  <p:clrMapOvr>
    <a:masterClrMapping/>
  </p:clrMapOvr>
  <p:transition spd="slow">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304800" y="762000"/>
            <a:ext cx="8382000" cy="5562600"/>
          </a:xfrm>
        </p:spPr>
        <p:txBody>
          <a:bodyPr/>
          <a:lstStyle/>
          <a:p>
            <a:pPr eaLnBrk="1" hangingPunct="1">
              <a:buFontTx/>
              <a:buChar char="-"/>
            </a:pPr>
            <a:r>
              <a:rPr lang="en-US" sz="2800" smtClean="0"/>
              <a:t>Migration through gut well , e.g. strangulated hernia.</a:t>
            </a:r>
          </a:p>
          <a:p>
            <a:pPr eaLnBrk="1" hangingPunct="1">
              <a:buFontTx/>
              <a:buChar char="-"/>
            </a:pPr>
            <a:r>
              <a:rPr lang="en-US" sz="2800" smtClean="0"/>
              <a:t>From or via the Fallopian tubes </a:t>
            </a:r>
          </a:p>
          <a:p>
            <a:pPr eaLnBrk="1" hangingPunct="1">
              <a:buFont typeface="Wingdings 2" pitchFamily="18" charset="2"/>
              <a:buNone/>
            </a:pPr>
            <a:endParaRPr lang="en-US" sz="2800" smtClean="0"/>
          </a:p>
          <a:p>
            <a:pPr eaLnBrk="1" hangingPunct="1"/>
            <a:r>
              <a:rPr lang="en-US" sz="3200" b="1" smtClean="0"/>
              <a:t>Blood-stream :</a:t>
            </a:r>
          </a:p>
          <a:p>
            <a:pPr eaLnBrk="1" hangingPunct="1">
              <a:buFont typeface="Wingdings 2" pitchFamily="18" charset="2"/>
              <a:buNone/>
            </a:pPr>
            <a:r>
              <a:rPr lang="en-US" sz="2800" smtClean="0"/>
              <a:t>- Part of general septicaemia . </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8AD7B836-3CD6-4B7A-AF21-06DAF07A0769}" type="slidenum">
              <a:rPr lang="en-US" sz="2000" b="1"/>
              <a:pPr>
                <a:defRPr/>
              </a:pPr>
              <a:t>7</a:t>
            </a:fld>
            <a:endParaRPr lang="en-US" b="1" dirty="0"/>
          </a:p>
        </p:txBody>
      </p:sp>
      <p:pic>
        <p:nvPicPr>
          <p:cNvPr id="11268" name="Picture 2" descr="C:\Program Files\Microsoft Office\MEDIA\CAGCAT10\j0299125.wmf"/>
          <p:cNvPicPr>
            <a:picLocks noChangeAspect="1" noChangeArrowheads="1"/>
          </p:cNvPicPr>
          <p:nvPr/>
        </p:nvPicPr>
        <p:blipFill>
          <a:blip r:embed="rId2"/>
          <a:srcRect/>
          <a:stretch>
            <a:fillRect/>
          </a:stretch>
        </p:blipFill>
        <p:spPr bwMode="auto">
          <a:xfrm rot="520694">
            <a:off x="6172200" y="3048000"/>
            <a:ext cx="2090738" cy="3430588"/>
          </a:xfrm>
          <a:prstGeom prst="rect">
            <a:avLst/>
          </a:prstGeom>
          <a:noFill/>
          <a:ln w="9525">
            <a:noFill/>
            <a:miter lim="800000"/>
            <a:headEnd/>
            <a:tailEnd/>
          </a:ln>
        </p:spPr>
      </p:pic>
    </p:spTree>
  </p:cSld>
  <p:clrMapOvr>
    <a:masterClrMapping/>
  </p:clrMapOvr>
  <p:transition spd="slow">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82000" cy="1390650"/>
          </a:xfrm>
        </p:spPr>
        <p:txBody>
          <a:bodyPr>
            <a:noAutofit/>
          </a:bodyPr>
          <a:lstStyle/>
          <a:p>
            <a:pPr eaLnBrk="1" fontAlgn="auto" hangingPunct="1">
              <a:spcAft>
                <a:spcPts val="0"/>
              </a:spcAft>
              <a:defRPr/>
            </a:pPr>
            <a:r>
              <a:rPr lang="en-US" sz="4400" b="1" dirty="0" smtClean="0"/>
              <a:t>Factors which </a:t>
            </a:r>
            <a:r>
              <a:rPr lang="en-US" sz="4400" b="1" dirty="0" err="1" smtClean="0"/>
              <a:t>favour</a:t>
            </a:r>
            <a:r>
              <a:rPr lang="en-US" sz="4400" b="1" dirty="0" smtClean="0"/>
              <a:t> </a:t>
            </a:r>
            <a:r>
              <a:rPr lang="en-US" sz="4400" b="1" dirty="0" err="1" smtClean="0"/>
              <a:t>Localisation</a:t>
            </a:r>
            <a:r>
              <a:rPr lang="en-US" sz="4400" b="1" dirty="0" smtClean="0"/>
              <a:t> of </a:t>
            </a:r>
            <a:r>
              <a:rPr lang="en-US" sz="4800" b="1" dirty="0" smtClean="0">
                <a:solidFill>
                  <a:schemeClr val="bg2">
                    <a:lumMod val="25000"/>
                  </a:schemeClr>
                </a:solidFill>
              </a:rPr>
              <a:t>Peritonitis</a:t>
            </a:r>
            <a:endParaRPr lang="en-US" sz="4400" b="1" dirty="0">
              <a:solidFill>
                <a:schemeClr val="bg2">
                  <a:lumMod val="25000"/>
                </a:schemeClr>
              </a:solidFill>
            </a:endParaRPr>
          </a:p>
        </p:txBody>
      </p:sp>
      <p:sp>
        <p:nvSpPr>
          <p:cNvPr id="12291" name="Content Placeholder 2"/>
          <p:cNvSpPr>
            <a:spLocks noGrp="1"/>
          </p:cNvSpPr>
          <p:nvPr>
            <p:ph idx="1"/>
          </p:nvPr>
        </p:nvSpPr>
        <p:spPr/>
        <p:txBody>
          <a:bodyPr/>
          <a:lstStyle/>
          <a:p>
            <a:pPr eaLnBrk="1" hangingPunct="1"/>
            <a:r>
              <a:rPr lang="en-US" sz="4000" b="1" smtClean="0"/>
              <a:t>Anatomical</a:t>
            </a:r>
          </a:p>
          <a:p>
            <a:pPr eaLnBrk="1" hangingPunct="1"/>
            <a:endParaRPr lang="en-US" sz="4000" b="1" smtClean="0"/>
          </a:p>
          <a:p>
            <a:pPr eaLnBrk="1" hangingPunct="1"/>
            <a:endParaRPr lang="en-US" sz="4000" b="1" smtClean="0"/>
          </a:p>
          <a:p>
            <a:pPr eaLnBrk="1" hangingPunct="1"/>
            <a:r>
              <a:rPr lang="en-US" sz="4000" b="1" smtClean="0"/>
              <a:t>Pathological </a:t>
            </a:r>
          </a:p>
        </p:txBody>
      </p:sp>
      <p:sp>
        <p:nvSpPr>
          <p:cNvPr id="4" name="Slide Number Placeholder 3"/>
          <p:cNvSpPr>
            <a:spLocks noGrp="1"/>
          </p:cNvSpPr>
          <p:nvPr>
            <p:ph type="sldNum" sz="quarter" idx="12"/>
          </p:nvPr>
        </p:nvSpPr>
        <p:spPr/>
        <p:txBody>
          <a:bodyPr/>
          <a:lstStyle/>
          <a:p>
            <a:pPr>
              <a:defRPr/>
            </a:pPr>
            <a:fld id="{284CEEFA-D6DB-41CD-86A4-8EB5FE07FD5A}" type="slidenum">
              <a:rPr lang="en-US" sz="1800" b="1"/>
              <a:pPr>
                <a:defRPr/>
              </a:pPr>
              <a:t>8</a:t>
            </a:fld>
            <a:endParaRPr lang="en-US" b="1" dirty="0"/>
          </a:p>
        </p:txBody>
      </p:sp>
      <p:pic>
        <p:nvPicPr>
          <p:cNvPr id="12293" name="Picture 2" descr="C:\Program Files\Microsoft Office\MEDIA\CAGCAT10\j0301252.wmf"/>
          <p:cNvPicPr>
            <a:picLocks noChangeAspect="1" noChangeArrowheads="1"/>
          </p:cNvPicPr>
          <p:nvPr/>
        </p:nvPicPr>
        <p:blipFill>
          <a:blip r:embed="rId2"/>
          <a:srcRect/>
          <a:stretch>
            <a:fillRect/>
          </a:stretch>
        </p:blipFill>
        <p:spPr bwMode="auto">
          <a:xfrm rot="690115">
            <a:off x="5562600" y="2657475"/>
            <a:ext cx="2820988" cy="2413000"/>
          </a:xfrm>
          <a:prstGeom prst="rect">
            <a:avLst/>
          </a:prstGeom>
          <a:noFill/>
          <a:ln w="9525">
            <a:noFill/>
            <a:miter lim="800000"/>
            <a:headEnd/>
            <a:tailEnd/>
          </a:ln>
        </p:spPr>
      </p:pic>
    </p:spTree>
  </p:cSld>
  <p:clrMapOvr>
    <a:masterClrMapping/>
  </p:clrMapOvr>
  <p:transition spd="slow">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pPr algn="ctr" eaLnBrk="1" fontAlgn="auto" hangingPunct="1">
              <a:spcAft>
                <a:spcPts val="0"/>
              </a:spcAft>
              <a:defRPr/>
            </a:pPr>
            <a:r>
              <a:rPr lang="en-US" sz="4400" b="1" dirty="0" smtClean="0"/>
              <a:t>Factors which tend to cause diffusion of </a:t>
            </a:r>
            <a:r>
              <a:rPr lang="en-US" sz="4800" b="1" dirty="0" smtClean="0">
                <a:solidFill>
                  <a:schemeClr val="bg2">
                    <a:lumMod val="25000"/>
                  </a:schemeClr>
                </a:solidFill>
              </a:rPr>
              <a:t>Peritonitis</a:t>
            </a:r>
            <a:endParaRPr lang="en-US" sz="4400" b="1" dirty="0">
              <a:solidFill>
                <a:schemeClr val="bg2">
                  <a:lumMod val="25000"/>
                </a:schemeClr>
              </a:solidFill>
            </a:endParaRPr>
          </a:p>
        </p:txBody>
      </p:sp>
      <p:sp>
        <p:nvSpPr>
          <p:cNvPr id="3" name="Content Placeholder 2"/>
          <p:cNvSpPr>
            <a:spLocks noGrp="1"/>
          </p:cNvSpPr>
          <p:nvPr>
            <p:ph idx="1"/>
          </p:nvPr>
        </p:nvSpPr>
        <p:spPr>
          <a:xfrm>
            <a:off x="381000" y="1600200"/>
            <a:ext cx="8305800" cy="47244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b="1" i="1" dirty="0" smtClean="0"/>
              <a:t>(a)</a:t>
            </a:r>
            <a:r>
              <a:rPr lang="en-US" dirty="0" smtClean="0"/>
              <a:t> A prime factor is the spread of peritonitis is whether it develops rapidly or slowly. If an inflamed appendix or other hollow </a:t>
            </a:r>
            <a:r>
              <a:rPr lang="en-US" dirty="0" err="1" smtClean="0"/>
              <a:t>viscus</a:t>
            </a:r>
            <a:r>
              <a:rPr lang="en-US" dirty="0" smtClean="0"/>
              <a:t> perforates before localization has taken place, there is a gush of intestinal contents into the peritoneal cavity which spreads over a large area almost instantaneously.</a:t>
            </a:r>
            <a:endParaRPr lang="en-US" dirty="0"/>
          </a:p>
          <a:p>
            <a:pPr marL="274320" indent="-274320" eaLnBrk="1" fontAlgn="auto" hangingPunct="1">
              <a:spcAft>
                <a:spcPts val="0"/>
              </a:spcAft>
              <a:buClr>
                <a:schemeClr val="accent3"/>
              </a:buClr>
              <a:buFont typeface="Wingdings 2"/>
              <a:buNone/>
              <a:defRPr/>
            </a:pPr>
            <a:r>
              <a:rPr lang="en-US" b="1" i="1" dirty="0" smtClean="0"/>
              <a:t>(b)</a:t>
            </a:r>
            <a:r>
              <a:rPr lang="en-US" dirty="0" smtClean="0"/>
              <a:t> The ingestion of food , or even water, by stimulating peristaltic action, hinders localization. Violent peristalsis occasioned by the administration of a purgative 0r an enema , causes a widespread distribution of an infection that would otherwise have remained localized. </a:t>
            </a:r>
          </a:p>
        </p:txBody>
      </p:sp>
      <p:sp>
        <p:nvSpPr>
          <p:cNvPr id="4" name="Slide Number Placeholder 3"/>
          <p:cNvSpPr>
            <a:spLocks noGrp="1"/>
          </p:cNvSpPr>
          <p:nvPr>
            <p:ph type="sldNum" sz="quarter" idx="12"/>
          </p:nvPr>
        </p:nvSpPr>
        <p:spPr/>
        <p:txBody>
          <a:bodyPr/>
          <a:lstStyle/>
          <a:p>
            <a:pPr>
              <a:defRPr/>
            </a:pPr>
            <a:fld id="{6CB5BD2C-BED2-4F1C-B122-6F2D814B089B}" type="slidenum">
              <a:rPr lang="en-US" sz="1800" b="1"/>
              <a:pPr>
                <a:defRPr/>
              </a:pPr>
              <a:t>9</a:t>
            </a:fld>
            <a:endParaRPr lang="en-US" b="1" dirty="0"/>
          </a:p>
        </p:txBody>
      </p:sp>
    </p:spTree>
  </p:cSld>
  <p:clrMapOvr>
    <a:masterClrMapping/>
  </p:clrMapOvr>
  <p:transition spd="slow">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437</TotalTime>
  <Words>1558</Words>
  <Application>Microsoft Office PowerPoint</Application>
  <PresentationFormat>On-screen Show (4:3)</PresentationFormat>
  <Paragraphs>196</Paragraphs>
  <Slides>35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Constantia</vt:lpstr>
      <vt:lpstr>Wingdings 2</vt:lpstr>
      <vt:lpstr>Wingdings</vt:lpstr>
      <vt:lpstr>Flow</vt:lpstr>
      <vt:lpstr>Peritonitis</vt:lpstr>
      <vt:lpstr>Slide 2</vt:lpstr>
      <vt:lpstr>Slide 3</vt:lpstr>
      <vt:lpstr>Bacteriology </vt:lpstr>
      <vt:lpstr>The Bacteroides </vt:lpstr>
      <vt:lpstr>Paths of bacterial invasion </vt:lpstr>
      <vt:lpstr>Slide 7</vt:lpstr>
      <vt:lpstr>Factors which favour Localisation of Peritonitis</vt:lpstr>
      <vt:lpstr>Factors which tend to cause diffusion of Peritonitis</vt:lpstr>
      <vt:lpstr>Slide 10</vt:lpstr>
      <vt:lpstr>Causes of Peritonitis </vt:lpstr>
      <vt:lpstr>Slide 12</vt:lpstr>
      <vt:lpstr>Slide 13</vt:lpstr>
      <vt:lpstr>Slide 14</vt:lpstr>
      <vt:lpstr>Clinical Features </vt:lpstr>
      <vt:lpstr>Slide 16</vt:lpstr>
      <vt:lpstr>Slide 17</vt:lpstr>
      <vt:lpstr>Treatment </vt:lpstr>
      <vt:lpstr>Slide 19</vt:lpstr>
      <vt:lpstr>Slide 20</vt:lpstr>
      <vt:lpstr>Investigations </vt:lpstr>
      <vt:lpstr>Complications </vt:lpstr>
      <vt:lpstr>Slide 23</vt:lpstr>
      <vt:lpstr>Pelvic Abscess </vt:lpstr>
      <vt:lpstr>Subphrenic Abscess</vt:lpstr>
      <vt:lpstr>Slide 26</vt:lpstr>
      <vt:lpstr>Slide 27</vt:lpstr>
      <vt:lpstr>Accessory Investigations </vt:lpstr>
      <vt:lpstr>Post-operative Peritonitis </vt:lpstr>
      <vt:lpstr>Bile- Peritonitis </vt:lpstr>
      <vt:lpstr>Pneimococcal Peritonitis </vt:lpstr>
      <vt:lpstr>Ascites </vt:lpstr>
      <vt:lpstr>Types of Ascites </vt:lpstr>
      <vt:lpstr>Slide 34</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peritonitis</dc:title>
  <dc:creator>ad</dc:creator>
  <cp:lastModifiedBy>ad</cp:lastModifiedBy>
  <cp:revision>44</cp:revision>
  <dcterms:created xsi:type="dcterms:W3CDTF">2006-08-16T00:00:00Z</dcterms:created>
  <dcterms:modified xsi:type="dcterms:W3CDTF">2018-08-28T08:39:44Z</dcterms:modified>
</cp:coreProperties>
</file>