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9.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0.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84" r:id="rId1"/>
    <p:sldMasterId id="2147483908" r:id="rId2"/>
    <p:sldMasterId id="2147483927" r:id="rId3"/>
    <p:sldMasterId id="2147483944" r:id="rId4"/>
    <p:sldMasterId id="2147483963" r:id="rId5"/>
    <p:sldMasterId id="2147483982" r:id="rId6"/>
    <p:sldMasterId id="2147484001" r:id="rId7"/>
    <p:sldMasterId id="2147484020" r:id="rId8"/>
    <p:sldMasterId id="2147484039" r:id="rId9"/>
    <p:sldMasterId id="2147484058" r:id="rId10"/>
    <p:sldMasterId id="2147484077" r:id="rId11"/>
    <p:sldMasterId id="2147484096" r:id="rId12"/>
  </p:sldMasterIdLst>
  <p:notesMasterIdLst>
    <p:notesMasterId r:id="rId95"/>
  </p:notesMasterIdLst>
  <p:sldIdLst>
    <p:sldId id="256" r:id="rId13"/>
    <p:sldId id="464" r:id="rId14"/>
    <p:sldId id="262" r:id="rId15"/>
    <p:sldId id="465" r:id="rId16"/>
    <p:sldId id="264" r:id="rId17"/>
    <p:sldId id="311" r:id="rId18"/>
    <p:sldId id="266" r:id="rId19"/>
    <p:sldId id="312" r:id="rId20"/>
    <p:sldId id="313" r:id="rId21"/>
    <p:sldId id="316" r:id="rId22"/>
    <p:sldId id="315" r:id="rId23"/>
    <p:sldId id="317" r:id="rId24"/>
    <p:sldId id="318" r:id="rId25"/>
    <p:sldId id="466" r:id="rId26"/>
    <p:sldId id="319" r:id="rId27"/>
    <p:sldId id="320" r:id="rId28"/>
    <p:sldId id="321" r:id="rId29"/>
    <p:sldId id="322" r:id="rId30"/>
    <p:sldId id="323" r:id="rId31"/>
    <p:sldId id="467" r:id="rId32"/>
    <p:sldId id="468" r:id="rId33"/>
    <p:sldId id="469" r:id="rId34"/>
    <p:sldId id="428" r:id="rId35"/>
    <p:sldId id="470" r:id="rId36"/>
    <p:sldId id="430" r:id="rId37"/>
    <p:sldId id="431" r:id="rId38"/>
    <p:sldId id="471" r:id="rId39"/>
    <p:sldId id="472" r:id="rId40"/>
    <p:sldId id="473" r:id="rId41"/>
    <p:sldId id="474" r:id="rId42"/>
    <p:sldId id="475" r:id="rId43"/>
    <p:sldId id="476" r:id="rId44"/>
    <p:sldId id="477" r:id="rId45"/>
    <p:sldId id="478" r:id="rId46"/>
    <p:sldId id="479" r:id="rId47"/>
    <p:sldId id="400" r:id="rId48"/>
    <p:sldId id="401" r:id="rId49"/>
    <p:sldId id="402" r:id="rId50"/>
    <p:sldId id="403" r:id="rId51"/>
    <p:sldId id="404" r:id="rId52"/>
    <p:sldId id="405" r:id="rId53"/>
    <p:sldId id="406" r:id="rId54"/>
    <p:sldId id="408" r:id="rId55"/>
    <p:sldId id="409" r:id="rId56"/>
    <p:sldId id="411" r:id="rId57"/>
    <p:sldId id="412" r:id="rId58"/>
    <p:sldId id="413" r:id="rId59"/>
    <p:sldId id="414" r:id="rId60"/>
    <p:sldId id="407" r:id="rId61"/>
    <p:sldId id="415" r:id="rId62"/>
    <p:sldId id="416" r:id="rId63"/>
    <p:sldId id="417" r:id="rId64"/>
    <p:sldId id="419" r:id="rId65"/>
    <p:sldId id="420" r:id="rId66"/>
    <p:sldId id="421" r:id="rId67"/>
    <p:sldId id="422" r:id="rId68"/>
    <p:sldId id="423" r:id="rId69"/>
    <p:sldId id="463" r:id="rId70"/>
    <p:sldId id="441" r:id="rId71"/>
    <p:sldId id="481" r:id="rId72"/>
    <p:sldId id="442" r:id="rId73"/>
    <p:sldId id="443" r:id="rId74"/>
    <p:sldId id="444" r:id="rId75"/>
    <p:sldId id="445" r:id="rId76"/>
    <p:sldId id="446" r:id="rId77"/>
    <p:sldId id="447" r:id="rId78"/>
    <p:sldId id="448" r:id="rId79"/>
    <p:sldId id="449" r:id="rId80"/>
    <p:sldId id="450" r:id="rId81"/>
    <p:sldId id="451" r:id="rId82"/>
    <p:sldId id="452" r:id="rId83"/>
    <p:sldId id="453" r:id="rId84"/>
    <p:sldId id="480" r:id="rId85"/>
    <p:sldId id="454" r:id="rId86"/>
    <p:sldId id="455" r:id="rId87"/>
    <p:sldId id="456" r:id="rId88"/>
    <p:sldId id="458" r:id="rId89"/>
    <p:sldId id="459" r:id="rId90"/>
    <p:sldId id="462" r:id="rId91"/>
    <p:sldId id="460" r:id="rId92"/>
    <p:sldId id="461" r:id="rId93"/>
    <p:sldId id="395" r:id="rId94"/>
  </p:sldIdLst>
  <p:sldSz cx="9144000" cy="5143500" type="screen16x9"/>
  <p:notesSz cx="6858000" cy="9144000"/>
  <p:embeddedFontLst>
    <p:embeddedFont>
      <p:font typeface="Aptos" panose="020B0004020202020204" pitchFamily="34" charset="0"/>
      <p:regular r:id="rId96"/>
      <p:bold r:id="rId97"/>
      <p:italic r:id="rId98"/>
      <p:boldItalic r:id="rId99"/>
    </p:embeddedFont>
    <p:embeddedFont>
      <p:font typeface="Calibri Light" panose="020F0302020204030204" pitchFamily="34" charset="0"/>
      <p:regular r:id="rId100"/>
      <p:italic r:id="rId101"/>
    </p:embeddedFont>
    <p:embeddedFont>
      <p:font typeface="Century Gothic" panose="020B0502020202020204" pitchFamily="34" charset="0"/>
      <p:regular r:id="rId102"/>
      <p:bold r:id="rId103"/>
      <p:italic r:id="rId104"/>
      <p:boldItalic r:id="rId105"/>
    </p:embeddedFont>
    <p:embeddedFont>
      <p:font typeface="Comic Sans MS" panose="030F0702030302020204" pitchFamily="66" charset="0"/>
      <p:regular r:id="rId106"/>
      <p:bold r:id="rId107"/>
      <p:italic r:id="rId108"/>
      <p:boldItalic r:id="rId109"/>
    </p:embeddedFont>
    <p:embeddedFont>
      <p:font typeface="Josefin Sans" pitchFamily="2" charset="0"/>
      <p:regular r:id="rId110"/>
      <p:bold r:id="rId111"/>
    </p:embeddedFont>
    <p:embeddedFont>
      <p:font typeface="Merriweather Light" panose="00000400000000000000" pitchFamily="2" charset="0"/>
      <p:regular r:id="rId112"/>
      <p:bold r:id="rId113"/>
      <p:italic r:id="rId114"/>
      <p:boldItalic r:id="rId115"/>
    </p:embeddedFont>
    <p:embeddedFont>
      <p:font typeface="Sakkal Majalla" panose="02000000000000000000" pitchFamily="2" charset="-78"/>
      <p:regular r:id="rId116"/>
      <p:bold r:id="rId117"/>
    </p:embeddedFont>
    <p:embeddedFont>
      <p:font typeface="Vidaloka" panose="020B0604020202020204" charset="0"/>
      <p:regular r:id="rId118"/>
    </p:embeddedFont>
    <p:embeddedFont>
      <p:font typeface="Wingdings 3" panose="05040102010807070707" pitchFamily="18" charset="2"/>
      <p:regular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7A3BEB-1F50-4471-8A16-B04F714AE60F}" v="4" dt="2022-10-09T16:21:42.335"/>
  </p1510:revLst>
</p1510:revInfo>
</file>

<file path=ppt/tableStyles.xml><?xml version="1.0" encoding="utf-8"?>
<a:tblStyleLst xmlns:a="http://schemas.openxmlformats.org/drawingml/2006/main" def="{56F63A8F-CF77-4D62-B4B3-AF44BBCD2FB9}">
  <a:tblStyle styleId="{56F63A8F-CF77-4D62-B4B3-AF44BBCD2F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50" autoAdjust="0"/>
    <p:restoredTop sz="95097" autoAdjust="0"/>
  </p:normalViewPr>
  <p:slideViewPr>
    <p:cSldViewPr snapToGrid="0">
      <p:cViewPr>
        <p:scale>
          <a:sx n="75" d="100"/>
          <a:sy n="75" d="100"/>
        </p:scale>
        <p:origin x="1206" y="3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22.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17.fntdata"/><Relationship Id="rId16" Type="http://schemas.openxmlformats.org/officeDocument/2006/relationships/slide" Target="slides/slide4.xml"/><Relationship Id="rId107" Type="http://schemas.openxmlformats.org/officeDocument/2006/relationships/font" Target="fonts/font12.fntdata"/><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7.fntdata"/><Relationship Id="rId123"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slide" Target="slides/slide70.xml"/><Relationship Id="rId90" Type="http://schemas.openxmlformats.org/officeDocument/2006/relationships/slide" Target="slides/slide78.xml"/><Relationship Id="rId95"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font" Target="fonts/font5.fntdata"/><Relationship Id="rId105" Type="http://schemas.openxmlformats.org/officeDocument/2006/relationships/font" Target="fonts/font10.fntdata"/><Relationship Id="rId113" Type="http://schemas.openxmlformats.org/officeDocument/2006/relationships/font" Target="fonts/font18.fntdata"/><Relationship Id="rId118" Type="http://schemas.openxmlformats.org/officeDocument/2006/relationships/font" Target="fonts/font23.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font" Target="fonts/font3.fntdata"/><Relationship Id="rId12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font" Target="fonts/font8.fntdata"/><Relationship Id="rId108" Type="http://schemas.openxmlformats.org/officeDocument/2006/relationships/font" Target="fonts/font13.fntdata"/><Relationship Id="rId116" Type="http://schemas.openxmlformats.org/officeDocument/2006/relationships/font" Target="fonts/font21.fntdata"/><Relationship Id="rId124" Type="http://schemas.microsoft.com/office/2016/11/relationships/changesInfo" Target="changesInfos/changesInfo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font" Target="fonts/font1.fntdata"/><Relationship Id="rId11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11.fntdata"/><Relationship Id="rId114" Type="http://schemas.openxmlformats.org/officeDocument/2006/relationships/font" Target="fonts/font19.fntdata"/><Relationship Id="rId119" Type="http://schemas.openxmlformats.org/officeDocument/2006/relationships/font" Target="fonts/font24.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font" Target="fonts/font4.fntdata"/><Relationship Id="rId101" Type="http://schemas.openxmlformats.org/officeDocument/2006/relationships/font" Target="fonts/font6.fntdata"/><Relationship Id="rId12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14.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2.fntdata"/><Relationship Id="rId104" Type="http://schemas.openxmlformats.org/officeDocument/2006/relationships/font" Target="fonts/font9.fntdata"/><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15.fntdata"/><Relationship Id="rId115"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ie Baitamouni" userId="2bfd349107ebc725" providerId="LiveId" clId="{E5EA47F5-0683-40E1-8D5E-B704A5D1C64C}"/>
    <pc:docChg chg="modSld">
      <pc:chgData name="Natalie Baitamouni" userId="2bfd349107ebc725" providerId="LiveId" clId="{E5EA47F5-0683-40E1-8D5E-B704A5D1C64C}" dt="2022-10-10T05:52:54.593" v="14" actId="20577"/>
      <pc:docMkLst>
        <pc:docMk/>
      </pc:docMkLst>
      <pc:sldChg chg="modSp mod">
        <pc:chgData name="Natalie Baitamouni" userId="2bfd349107ebc725" providerId="LiveId" clId="{E5EA47F5-0683-40E1-8D5E-B704A5D1C64C}" dt="2022-10-10T05:52:54.593" v="14" actId="20577"/>
        <pc:sldMkLst>
          <pc:docMk/>
          <pc:sldMk cId="1220531541" sldId="390"/>
        </pc:sldMkLst>
        <pc:spChg chg="mod">
          <ac:chgData name="Natalie Baitamouni" userId="2bfd349107ebc725" providerId="LiveId" clId="{E5EA47F5-0683-40E1-8D5E-B704A5D1C64C}" dt="2022-10-10T05:52:54.593" v="14" actId="20577"/>
          <ac:spMkLst>
            <pc:docMk/>
            <pc:sldMk cId="1220531541" sldId="390"/>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0573126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67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f7a3c503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f7a3c503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972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cc7554a049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cc7554a049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251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cf7a3c503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cf7a3c503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481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c7554a049_0_405: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c7554a049_0_405:notes"/>
          <p:cNvSpPr txBox="1">
            <a:spLocks noGrp="1"/>
          </p:cNvSpPr>
          <p:nvPr>
            <p:ph type="body" idx="1"/>
          </p:nvPr>
        </p:nvSpPr>
        <p:spPr>
          <a:xfrm>
            <a:off x="929640" y="3329940"/>
            <a:ext cx="7437120" cy="3154680"/>
          </a:xfrm>
          <a:prstGeom prst="rect">
            <a:avLst/>
          </a:prstGeom>
        </p:spPr>
        <p:txBody>
          <a:bodyPr spcFirstLastPara="1" wrap="square" lIns="93162" tIns="93162" rIns="93162" bIns="93162" anchor="t" anchorCtr="0">
            <a:noAutofit/>
          </a:bodyPr>
          <a:lstStyle/>
          <a:p>
            <a:pPr marL="0" indent="0">
              <a:buNone/>
            </a:pPr>
            <a:endParaRPr/>
          </a:p>
        </p:txBody>
      </p:sp>
    </p:spTree>
    <p:extLst>
      <p:ext uri="{BB962C8B-B14F-4D97-AF65-F5344CB8AC3E}">
        <p14:creationId xmlns:p14="http://schemas.microsoft.com/office/powerpoint/2010/main" val="312405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0230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408510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1696595"/>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42999080"/>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3832234822"/>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1469872"/>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426367974"/>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2837061"/>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39434119"/>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5033159"/>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9297260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75447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66257555"/>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7091683"/>
      </p:ext>
    </p:extLst>
  </p:cSld>
  <p:clrMapOvr>
    <a:masterClrMapping/>
  </p:clrMapOvr>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0406834"/>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2636014"/>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3851173"/>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5719580"/>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54376380"/>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94967"/>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61248329"/>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390856"/>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42386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1158922"/>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052019033"/>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331465"/>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858391320"/>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6552441"/>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7661737"/>
      </p:ext>
    </p:extLst>
  </p:cSld>
  <p:clrMapOvr>
    <a:masterClrMapping/>
  </p:clrMapOvr>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62216309"/>
      </p:ext>
    </p:extLst>
  </p:cSld>
  <p:clrMapOvr>
    <a:masterClrMapping/>
  </p:clrMapOvr>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533056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8288390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6200561"/>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604373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6036476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0177722"/>
      </p:ext>
    </p:extLst>
  </p:cSld>
  <p:clrMapOvr>
    <a:masterClrMapping/>
  </p:clrMapOvr>
  <p:hf sldNum="0"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614055"/>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8117930"/>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3130094"/>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83652276"/>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826853"/>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2110322"/>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005146"/>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1922095329"/>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812875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7544656"/>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48412200"/>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28233074"/>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9029360"/>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1985776"/>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393130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421534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06667241"/>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1880838"/>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0310234"/>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3082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701537608"/>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7937556"/>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4224798"/>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4552880"/>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2880411"/>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0798024"/>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8450890"/>
      </p:ext>
    </p:extLst>
  </p:cSld>
  <p:clrMapOvr>
    <a:masterClrMapping/>
  </p:clrMapOvr>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1765905469"/>
      </p:ext>
    </p:extLst>
  </p:cSld>
  <p:clrMapOvr>
    <a:masterClrMapping/>
  </p:clrMapOvr>
  <p:hf sldNum="0"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8929179"/>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716619092"/>
      </p:ext>
    </p:extLst>
  </p:cSld>
  <p:clrMapOvr>
    <a:masterClrMapping/>
  </p:clrMapOvr>
  <p:hf sldNum="0"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86870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9973915"/>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17782796"/>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9149496"/>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780828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281503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2456518"/>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54308640"/>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1154937"/>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3075475"/>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59120325"/>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1422735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714550" y="2543963"/>
            <a:ext cx="3714900" cy="648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3746550" y="1478925"/>
            <a:ext cx="1650900" cy="97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000">
                <a:solidFill>
                  <a:schemeClr val="accent1"/>
                </a:solidFill>
              </a:defRPr>
            </a:lvl1pPr>
            <a:lvl2pPr lvl="1" algn="ctr" rtl="0">
              <a:spcBef>
                <a:spcPts val="0"/>
              </a:spcBef>
              <a:spcAft>
                <a:spcPts val="0"/>
              </a:spcAft>
              <a:buSzPts val="6000"/>
              <a:buNone/>
              <a:defRPr sz="6000" b="1"/>
            </a:lvl2pPr>
            <a:lvl3pPr lvl="2" algn="ctr" rtl="0">
              <a:spcBef>
                <a:spcPts val="0"/>
              </a:spcBef>
              <a:spcAft>
                <a:spcPts val="0"/>
              </a:spcAft>
              <a:buSzPts val="6000"/>
              <a:buNone/>
              <a:defRPr sz="6000" b="1"/>
            </a:lvl3pPr>
            <a:lvl4pPr lvl="3" algn="ctr" rtl="0">
              <a:spcBef>
                <a:spcPts val="0"/>
              </a:spcBef>
              <a:spcAft>
                <a:spcPts val="0"/>
              </a:spcAft>
              <a:buSzPts val="6000"/>
              <a:buNone/>
              <a:defRPr sz="6000" b="1"/>
            </a:lvl4pPr>
            <a:lvl5pPr lvl="4" algn="ctr" rtl="0">
              <a:spcBef>
                <a:spcPts val="0"/>
              </a:spcBef>
              <a:spcAft>
                <a:spcPts val="0"/>
              </a:spcAft>
              <a:buSzPts val="6000"/>
              <a:buNone/>
              <a:defRPr sz="6000" b="1"/>
            </a:lvl5pPr>
            <a:lvl6pPr lvl="5" algn="ctr" rtl="0">
              <a:spcBef>
                <a:spcPts val="0"/>
              </a:spcBef>
              <a:spcAft>
                <a:spcPts val="0"/>
              </a:spcAft>
              <a:buSzPts val="6000"/>
              <a:buNone/>
              <a:defRPr sz="6000" b="1"/>
            </a:lvl6pPr>
            <a:lvl7pPr lvl="6" algn="ctr" rtl="0">
              <a:spcBef>
                <a:spcPts val="0"/>
              </a:spcBef>
              <a:spcAft>
                <a:spcPts val="0"/>
              </a:spcAft>
              <a:buSzPts val="6000"/>
              <a:buNone/>
              <a:defRPr sz="6000" b="1"/>
            </a:lvl7pPr>
            <a:lvl8pPr lvl="7" algn="ctr" rtl="0">
              <a:spcBef>
                <a:spcPts val="0"/>
              </a:spcBef>
              <a:spcAft>
                <a:spcPts val="0"/>
              </a:spcAft>
              <a:buSzPts val="6000"/>
              <a:buNone/>
              <a:defRPr sz="6000" b="1"/>
            </a:lvl8pPr>
            <a:lvl9pPr lvl="8" algn="ctr" rtl="0">
              <a:spcBef>
                <a:spcPts val="0"/>
              </a:spcBef>
              <a:spcAft>
                <a:spcPts val="0"/>
              </a:spcAft>
              <a:buSzPts val="6000"/>
              <a:buNone/>
              <a:defRPr sz="6000" b="1"/>
            </a:lvl9pPr>
          </a:lstStyle>
          <a:p>
            <a:r>
              <a:t>xx%</a:t>
            </a:r>
          </a:p>
        </p:txBody>
      </p:sp>
      <p:sp>
        <p:nvSpPr>
          <p:cNvPr id="18" name="Google Shape;18;p3"/>
          <p:cNvSpPr txBox="1">
            <a:spLocks noGrp="1"/>
          </p:cNvSpPr>
          <p:nvPr>
            <p:ph type="subTitle" idx="1"/>
          </p:nvPr>
        </p:nvSpPr>
        <p:spPr>
          <a:xfrm>
            <a:off x="2291400" y="3279625"/>
            <a:ext cx="4561200" cy="39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6647492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4190735"/>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6181003"/>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48638823"/>
      </p:ext>
    </p:extLst>
  </p:cSld>
  <p:clrMapOvr>
    <a:masterClrMapping/>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5634707"/>
      </p:ext>
    </p:extLst>
  </p:cSld>
  <p:clrMapOvr>
    <a:masterClrMapping/>
  </p:clrMapOvr>
  <p:hf sldNum="0"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715458551"/>
      </p:ext>
    </p:extLst>
  </p:cSld>
  <p:clrMapOvr>
    <a:masterClrMapping/>
  </p:clrMapOvr>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5795771"/>
      </p:ext>
    </p:extLst>
  </p:cSld>
  <p:clrMapOvr>
    <a:masterClrMapping/>
  </p:clrMapOvr>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423517772"/>
      </p:ext>
    </p:extLst>
  </p:cSld>
  <p:clrMapOvr>
    <a:masterClrMapping/>
  </p:clrMapOvr>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42544638"/>
      </p:ext>
    </p:extLst>
  </p:cSld>
  <p:clrMapOvr>
    <a:masterClrMapping/>
  </p:clrMapOvr>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6376468"/>
      </p:ext>
    </p:extLst>
  </p:cSld>
  <p:clrMapOvr>
    <a:masterClrMapping/>
  </p:clrMapOvr>
  <p:hf sldNum="0"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507116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713225" y="445025"/>
            <a:ext cx="56811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subTitle" idx="1"/>
          </p:nvPr>
        </p:nvSpPr>
        <p:spPr>
          <a:xfrm>
            <a:off x="50389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2" name="Google Shape;32;p5"/>
          <p:cNvSpPr txBox="1">
            <a:spLocks noGrp="1"/>
          </p:cNvSpPr>
          <p:nvPr>
            <p:ph type="subTitle" idx="2"/>
          </p:nvPr>
        </p:nvSpPr>
        <p:spPr>
          <a:xfrm>
            <a:off x="50389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 name="Google Shape;33;p5"/>
          <p:cNvSpPr txBox="1">
            <a:spLocks noGrp="1"/>
          </p:cNvSpPr>
          <p:nvPr>
            <p:ph type="subTitle" idx="3"/>
          </p:nvPr>
        </p:nvSpPr>
        <p:spPr>
          <a:xfrm>
            <a:off x="1693175" y="2649025"/>
            <a:ext cx="24861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algn="ctr" rtl="0">
              <a:spcBef>
                <a:spcPts val="0"/>
              </a:spcBef>
              <a:spcAft>
                <a:spcPts val="0"/>
              </a:spcAft>
              <a:buSzPts val="2400"/>
              <a:buFont typeface="Vidaloka"/>
              <a:buNone/>
              <a:defRPr sz="2400" b="1">
                <a:latin typeface="Vidaloka"/>
                <a:ea typeface="Vidaloka"/>
                <a:cs typeface="Vidaloka"/>
                <a:sym typeface="Vidaloka"/>
              </a:defRPr>
            </a:lvl2pPr>
            <a:lvl3pPr lvl="2" algn="ctr" rtl="0">
              <a:spcBef>
                <a:spcPts val="0"/>
              </a:spcBef>
              <a:spcAft>
                <a:spcPts val="0"/>
              </a:spcAft>
              <a:buSzPts val="2400"/>
              <a:buFont typeface="Vidaloka"/>
              <a:buNone/>
              <a:defRPr sz="2400" b="1">
                <a:latin typeface="Vidaloka"/>
                <a:ea typeface="Vidaloka"/>
                <a:cs typeface="Vidaloka"/>
                <a:sym typeface="Vidaloka"/>
              </a:defRPr>
            </a:lvl3pPr>
            <a:lvl4pPr lvl="3" algn="ctr" rtl="0">
              <a:spcBef>
                <a:spcPts val="0"/>
              </a:spcBef>
              <a:spcAft>
                <a:spcPts val="0"/>
              </a:spcAft>
              <a:buSzPts val="2400"/>
              <a:buFont typeface="Vidaloka"/>
              <a:buNone/>
              <a:defRPr sz="2400" b="1">
                <a:latin typeface="Vidaloka"/>
                <a:ea typeface="Vidaloka"/>
                <a:cs typeface="Vidaloka"/>
                <a:sym typeface="Vidaloka"/>
              </a:defRPr>
            </a:lvl4pPr>
            <a:lvl5pPr lvl="4" algn="ctr" rtl="0">
              <a:spcBef>
                <a:spcPts val="0"/>
              </a:spcBef>
              <a:spcAft>
                <a:spcPts val="0"/>
              </a:spcAft>
              <a:buSzPts val="2400"/>
              <a:buFont typeface="Vidaloka"/>
              <a:buNone/>
              <a:defRPr sz="2400" b="1">
                <a:latin typeface="Vidaloka"/>
                <a:ea typeface="Vidaloka"/>
                <a:cs typeface="Vidaloka"/>
                <a:sym typeface="Vidaloka"/>
              </a:defRPr>
            </a:lvl5pPr>
            <a:lvl6pPr lvl="5" algn="ctr" rtl="0">
              <a:spcBef>
                <a:spcPts val="0"/>
              </a:spcBef>
              <a:spcAft>
                <a:spcPts val="0"/>
              </a:spcAft>
              <a:buSzPts val="2400"/>
              <a:buFont typeface="Vidaloka"/>
              <a:buNone/>
              <a:defRPr sz="2400" b="1">
                <a:latin typeface="Vidaloka"/>
                <a:ea typeface="Vidaloka"/>
                <a:cs typeface="Vidaloka"/>
                <a:sym typeface="Vidaloka"/>
              </a:defRPr>
            </a:lvl6pPr>
            <a:lvl7pPr lvl="6" algn="ctr" rtl="0">
              <a:spcBef>
                <a:spcPts val="0"/>
              </a:spcBef>
              <a:spcAft>
                <a:spcPts val="0"/>
              </a:spcAft>
              <a:buSzPts val="2400"/>
              <a:buFont typeface="Vidaloka"/>
              <a:buNone/>
              <a:defRPr sz="2400" b="1">
                <a:latin typeface="Vidaloka"/>
                <a:ea typeface="Vidaloka"/>
                <a:cs typeface="Vidaloka"/>
                <a:sym typeface="Vidaloka"/>
              </a:defRPr>
            </a:lvl7pPr>
            <a:lvl8pPr lvl="7" algn="ctr" rtl="0">
              <a:spcBef>
                <a:spcPts val="0"/>
              </a:spcBef>
              <a:spcAft>
                <a:spcPts val="0"/>
              </a:spcAft>
              <a:buSzPts val="2400"/>
              <a:buFont typeface="Vidaloka"/>
              <a:buNone/>
              <a:defRPr sz="2400" b="1">
                <a:latin typeface="Vidaloka"/>
                <a:ea typeface="Vidaloka"/>
                <a:cs typeface="Vidaloka"/>
                <a:sym typeface="Vidaloka"/>
              </a:defRPr>
            </a:lvl8pPr>
            <a:lvl9pPr lvl="8" algn="ctr" rtl="0">
              <a:spcBef>
                <a:spcPts val="0"/>
              </a:spcBef>
              <a:spcAft>
                <a:spcPts val="0"/>
              </a:spcAft>
              <a:buSzPts val="2400"/>
              <a:buFont typeface="Vidaloka"/>
              <a:buNone/>
              <a:defRPr sz="2400" b="1">
                <a:latin typeface="Vidaloka"/>
                <a:ea typeface="Vidaloka"/>
                <a:cs typeface="Vidaloka"/>
                <a:sym typeface="Vidaloka"/>
              </a:defRPr>
            </a:lvl9pPr>
          </a:lstStyle>
          <a:p>
            <a:endParaRPr/>
          </a:p>
        </p:txBody>
      </p:sp>
      <p:sp>
        <p:nvSpPr>
          <p:cNvPr id="34" name="Google Shape;34;p5"/>
          <p:cNvSpPr txBox="1">
            <a:spLocks noGrp="1"/>
          </p:cNvSpPr>
          <p:nvPr>
            <p:ph type="subTitle" idx="4"/>
          </p:nvPr>
        </p:nvSpPr>
        <p:spPr>
          <a:xfrm>
            <a:off x="1693175" y="2961200"/>
            <a:ext cx="2486100" cy="9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905457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491908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19955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1865198"/>
      </p:ext>
    </p:extLst>
  </p:cSld>
  <p:clrMapOvr>
    <a:masterClrMapping/>
  </p:clrMapOvr>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0535151"/>
      </p:ext>
    </p:extLst>
  </p:cSld>
  <p:clrMapOvr>
    <a:masterClrMapping/>
  </p:clrMapOvr>
  <p:hf sldNum="0"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29319209"/>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4811429"/>
      </p:ext>
    </p:extLst>
  </p:cSld>
  <p:clrMapOvr>
    <a:masterClrMapping/>
  </p:clrMapOvr>
  <p:hf sldNum="0"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0871912"/>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2083036"/>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2260886"/>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8797828"/>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5"/>
        <p:cNvGrpSpPr/>
        <p:nvPr/>
      </p:nvGrpSpPr>
      <p:grpSpPr>
        <a:xfrm>
          <a:off x="0" y="0"/>
          <a:ext cx="0" cy="0"/>
          <a:chOff x="0" y="0"/>
          <a:chExt cx="0" cy="0"/>
        </a:xfrm>
      </p:grpSpPr>
      <p:sp>
        <p:nvSpPr>
          <p:cNvPr id="66" name="Google Shape;66;p11"/>
          <p:cNvSpPr txBox="1">
            <a:spLocks noGrp="1"/>
          </p:cNvSpPr>
          <p:nvPr>
            <p:ph type="title" hasCustomPrompt="1"/>
          </p:nvPr>
        </p:nvSpPr>
        <p:spPr>
          <a:xfrm>
            <a:off x="713225" y="1497763"/>
            <a:ext cx="7717500" cy="1644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a:spLocks noGrp="1"/>
          </p:cNvSpPr>
          <p:nvPr>
            <p:ph type="subTitle" idx="1"/>
          </p:nvPr>
        </p:nvSpPr>
        <p:spPr>
          <a:xfrm>
            <a:off x="1514325" y="3278788"/>
            <a:ext cx="6120300" cy="375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a:endParaRPr/>
          </a:p>
        </p:txBody>
      </p:sp>
    </p:spTree>
    <p:extLst>
      <p:ext uri="{BB962C8B-B14F-4D97-AF65-F5344CB8AC3E}">
        <p14:creationId xmlns:p14="http://schemas.microsoft.com/office/powerpoint/2010/main" val="14394981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4721743"/>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2018499"/>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3450577132"/>
      </p:ext>
    </p:extLst>
  </p:cSld>
  <p:clrMapOvr>
    <a:masterClrMapping/>
  </p:clrMapOvr>
  <p:hf sldNum="0"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2062413"/>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4080366980"/>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7724460"/>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56158453"/>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02297108"/>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59711072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7794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651060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803750" y="2025800"/>
            <a:ext cx="4087500" cy="673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9" name="Google Shape;199;p26"/>
          <p:cNvSpPr txBox="1">
            <a:spLocks noGrp="1"/>
          </p:cNvSpPr>
          <p:nvPr>
            <p:ph type="subTitle" idx="1"/>
          </p:nvPr>
        </p:nvSpPr>
        <p:spPr>
          <a:xfrm>
            <a:off x="803750" y="2693525"/>
            <a:ext cx="3159300" cy="5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4624904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5027523"/>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0131448"/>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64215803"/>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6735088"/>
      </p:ext>
    </p:extLst>
  </p:cSld>
  <p:clrMapOvr>
    <a:masterClrMapping/>
  </p:clrMapOvr>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161206"/>
      </p:ext>
    </p:extLst>
  </p:cSld>
  <p:clrMapOvr>
    <a:masterClrMapping/>
  </p:clrMapOvr>
  <p:hf sldNum="0"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5326361"/>
      </p:ext>
    </p:extLst>
  </p:cSld>
  <p:clrMapOvr>
    <a:masterClrMapping/>
  </p:clrMapOvr>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1276147"/>
      </p:ext>
    </p:extLst>
  </p:cSld>
  <p:clrMapOvr>
    <a:masterClrMapping/>
  </p:clrMapOvr>
  <p:hf sldNum="0"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709854"/>
      </p:ext>
    </p:extLst>
  </p:cSld>
  <p:clrMapOvr>
    <a:masterClrMapping/>
  </p:clrMapOvr>
  <p:hf sldNum="0"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1383382"/>
      </p:ext>
    </p:extLst>
  </p:cSld>
  <p:clrMapOvr>
    <a:masterClrMapping/>
  </p:clrMapOvr>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641820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65"/>
        <p:cNvGrpSpPr/>
        <p:nvPr/>
      </p:nvGrpSpPr>
      <p:grpSpPr>
        <a:xfrm>
          <a:off x="0" y="0"/>
          <a:ext cx="0" cy="0"/>
          <a:chOff x="0" y="0"/>
          <a:chExt cx="0" cy="0"/>
        </a:xfrm>
      </p:grpSpPr>
      <p:sp>
        <p:nvSpPr>
          <p:cNvPr id="166" name="Google Shape;166;p23"/>
          <p:cNvSpPr txBox="1">
            <a:spLocks noGrp="1"/>
          </p:cNvSpPr>
          <p:nvPr>
            <p:ph type="subTitle" idx="1"/>
          </p:nvPr>
        </p:nvSpPr>
        <p:spPr>
          <a:xfrm>
            <a:off x="3568125"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7" name="Google Shape;167;p23"/>
          <p:cNvSpPr txBox="1">
            <a:spLocks noGrp="1"/>
          </p:cNvSpPr>
          <p:nvPr>
            <p:ph type="subTitle" idx="2"/>
          </p:nvPr>
        </p:nvSpPr>
        <p:spPr>
          <a:xfrm>
            <a:off x="3568125"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68" name="Google Shape;168;p23"/>
          <p:cNvSpPr txBox="1">
            <a:spLocks noGrp="1"/>
          </p:cNvSpPr>
          <p:nvPr>
            <p:ph type="subTitle" idx="3"/>
          </p:nvPr>
        </p:nvSpPr>
        <p:spPr>
          <a:xfrm>
            <a:off x="10883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69" name="Google Shape;169;p23"/>
          <p:cNvSpPr txBox="1">
            <a:spLocks noGrp="1"/>
          </p:cNvSpPr>
          <p:nvPr>
            <p:ph type="subTitle" idx="4"/>
          </p:nvPr>
        </p:nvSpPr>
        <p:spPr>
          <a:xfrm>
            <a:off x="1088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0" name="Google Shape;170;p23"/>
          <p:cNvSpPr txBox="1">
            <a:spLocks noGrp="1"/>
          </p:cNvSpPr>
          <p:nvPr>
            <p:ph type="subTitle" idx="5"/>
          </p:nvPr>
        </p:nvSpPr>
        <p:spPr>
          <a:xfrm>
            <a:off x="6055450" y="2994600"/>
            <a:ext cx="2015400" cy="357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algn="ctr" rtl="0">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a:endParaRPr/>
          </a:p>
        </p:txBody>
      </p:sp>
      <p:sp>
        <p:nvSpPr>
          <p:cNvPr id="171" name="Google Shape;171;p23"/>
          <p:cNvSpPr txBox="1">
            <a:spLocks noGrp="1"/>
          </p:cNvSpPr>
          <p:nvPr>
            <p:ph type="subTitle" idx="6"/>
          </p:nvPr>
        </p:nvSpPr>
        <p:spPr>
          <a:xfrm>
            <a:off x="6055450" y="3334600"/>
            <a:ext cx="20154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72" name="Google Shape;172;p23"/>
          <p:cNvSpPr txBox="1">
            <a:spLocks noGrp="1"/>
          </p:cNvSpPr>
          <p:nvPr>
            <p:ph type="title"/>
          </p:nvPr>
        </p:nvSpPr>
        <p:spPr>
          <a:xfrm>
            <a:off x="713225" y="445025"/>
            <a:ext cx="4763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5816222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1563661156"/>
      </p:ext>
    </p:extLst>
  </p:cSld>
  <p:clrMapOvr>
    <a:masterClrMapping/>
  </p:clrMapOvr>
  <p:hf sldNum="0"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38416670"/>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3543908128"/>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2678050"/>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0726065"/>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4754160"/>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133162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16550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9"/>
        <p:cNvGrpSpPr/>
        <p:nvPr/>
      </p:nvGrpSpPr>
      <p:grpSpPr>
        <a:xfrm>
          <a:off x="0" y="0"/>
          <a:ext cx="0" cy="0"/>
          <a:chOff x="0" y="0"/>
          <a:chExt cx="0" cy="0"/>
        </a:xfrm>
      </p:grpSpPr>
    </p:spTree>
    <p:extLst>
      <p:ext uri="{BB962C8B-B14F-4D97-AF65-F5344CB8AC3E}">
        <p14:creationId xmlns:p14="http://schemas.microsoft.com/office/powerpoint/2010/main" val="300903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rPr lang="ar-SA"/>
              <a:t>انقر لتحرير نمط العنوان الرئيسي</a:t>
            </a:r>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ar-SA"/>
              <a:t>انقر لتحرير نمط العنوان الثانوي الرئيسي</a:t>
            </a:r>
            <a:endParaRPr/>
          </a:p>
        </p:txBody>
      </p:sp>
    </p:spTree>
    <p:extLst>
      <p:ext uri="{BB962C8B-B14F-4D97-AF65-F5344CB8AC3E}">
        <p14:creationId xmlns:p14="http://schemas.microsoft.com/office/powerpoint/2010/main" val="42749786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371033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7263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43886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20129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14299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914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7218781"/>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3643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8086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465035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63514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Tree>
    <p:extLst>
      <p:ext uri="{BB962C8B-B14F-4D97-AF65-F5344CB8AC3E}">
        <p14:creationId xmlns:p14="http://schemas.microsoft.com/office/powerpoint/2010/main" val="1439365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55309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Tree>
    <p:extLst>
      <p:ext uri="{BB962C8B-B14F-4D97-AF65-F5344CB8AC3E}">
        <p14:creationId xmlns:p14="http://schemas.microsoft.com/office/powerpoint/2010/main" val="1597068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5827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5024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8805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4AAD347D-5ACD-4C99-B74B-A9C85AD731AF}"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2824748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33309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47211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9376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61426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10879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53384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727781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274936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06332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5705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268872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dirty="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Tree>
    <p:extLst>
      <p:ext uri="{BB962C8B-B14F-4D97-AF65-F5344CB8AC3E}">
        <p14:creationId xmlns:p14="http://schemas.microsoft.com/office/powerpoint/2010/main" val="39157872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95835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pPr defTabSz="342900">
              <a:buClrTx/>
              <a:buFontTx/>
              <a:buNone/>
            </a:pPr>
            <a:r>
              <a:rPr lang="en-US" sz="6000" kern="1200" dirty="0">
                <a:ln w="3175" cmpd="sng">
                  <a:noFill/>
                </a:ln>
                <a:solidFill>
                  <a:srgbClr val="353535"/>
                </a:solidFill>
              </a:rPr>
              <a:t>”</a:t>
            </a:r>
          </a:p>
        </p:txBody>
      </p:sp>
    </p:spTree>
    <p:extLst>
      <p:ext uri="{BB962C8B-B14F-4D97-AF65-F5344CB8AC3E}">
        <p14:creationId xmlns:p14="http://schemas.microsoft.com/office/powerpoint/2010/main" val="2183727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7891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06350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03216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289841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9627089"/>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920231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764684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175569"/>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498061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549379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2974926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431442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99903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66052097"/>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1936706537"/>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946621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783266122"/>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080557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8744700"/>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2693689"/>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304170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2795829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353801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973788"/>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86594849"/>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1996958"/>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6575107"/>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6135854"/>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42680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4AAD347D-5ACD-4C99-B74B-A9C85AD731AF}"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20039180"/>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0095949"/>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46811245"/>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212779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457200"/>
            <a:ext cx="6686549" cy="233778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55508"/>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13" name="Text Placeholder 9"/>
          <p:cNvSpPr>
            <a:spLocks noGrp="1"/>
          </p:cNvSpPr>
          <p:nvPr>
            <p:ph type="body" sz="quarter" idx="13"/>
          </p:nvPr>
        </p:nvSpPr>
        <p:spPr>
          <a:xfrm>
            <a:off x="2456259" y="2628900"/>
            <a:ext cx="5652416"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3" name="Text Placeholder 2"/>
          <p:cNvSpPr>
            <a:spLocks noGrp="1"/>
          </p:cNvSpPr>
          <p:nvPr>
            <p:ph type="body" idx="1"/>
          </p:nvPr>
        </p:nvSpPr>
        <p:spPr>
          <a:xfrm>
            <a:off x="1941910" y="3265535"/>
            <a:ext cx="6686549" cy="1166898"/>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
        <p:nvSpPr>
          <p:cNvPr id="14" name="TextBox 13"/>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5" name="TextBox 14"/>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2932019301"/>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941910" y="1828800"/>
            <a:ext cx="6686550" cy="2043634"/>
          </a:xfrm>
        </p:spPr>
        <p:txBody>
          <a:bodyPr anchor="b">
            <a:normAutofit/>
          </a:bodyPr>
          <a:lstStyle>
            <a:lvl1pPr algn="l">
              <a:defRPr sz="3600" b="0"/>
            </a:lvl1pPr>
          </a:lstStyle>
          <a:p>
            <a:r>
              <a:rPr lang="ar-SA"/>
              <a:t>انقر لتحرير نمط العنوان الرئيسي</a:t>
            </a:r>
            <a:endParaRPr lang="en-US" dirty="0"/>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0170593"/>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12" name="Title 1"/>
          <p:cNvSpPr>
            <a:spLocks noGrp="1"/>
          </p:cNvSpPr>
          <p:nvPr>
            <p:ph type="title"/>
          </p:nvPr>
        </p:nvSpPr>
        <p:spPr>
          <a:xfrm>
            <a:off x="2137462" y="457200"/>
            <a:ext cx="6295445" cy="2171700"/>
          </a:xfrm>
        </p:spPr>
        <p:txBody>
          <a:bodyPr anchor="ctr">
            <a:normAutofit/>
          </a:bodyPr>
          <a:lstStyle>
            <a:lvl1pPr algn="l">
              <a:defRPr sz="3600" b="0" cap="none"/>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1"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
        <p:nvSpPr>
          <p:cNvPr id="17" name="TextBox 16"/>
          <p:cNvSpPr txBox="1"/>
          <p:nvPr/>
        </p:nvSpPr>
        <p:spPr>
          <a:xfrm>
            <a:off x="1850739" y="486004"/>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
        <p:nvSpPr>
          <p:cNvPr id="18" name="TextBox 17"/>
          <p:cNvSpPr txBox="1"/>
          <p:nvPr/>
        </p:nvSpPr>
        <p:spPr>
          <a:xfrm>
            <a:off x="8336139" y="2178980"/>
            <a:ext cx="457200" cy="438582"/>
          </a:xfrm>
          <a:prstGeom prst="rect">
            <a:avLst/>
          </a:prstGeom>
        </p:spPr>
        <p:txBody>
          <a:bodyPr vert="horz" lIns="68580" tIns="34290" rIns="68580" bIns="34290" rtlCol="0" anchor="ctr">
            <a:noAutofit/>
          </a:bodyPr>
          <a:lstStyle/>
          <a:p>
            <a:r>
              <a:rPr lang="en-US" sz="6000" dirty="0">
                <a:ln w="3175" cmpd="sng">
                  <a:noFill/>
                </a:ln>
                <a:solidFill>
                  <a:srgbClr val="353535"/>
                </a:solidFill>
              </a:rPr>
              <a:t>”</a:t>
            </a:r>
          </a:p>
        </p:txBody>
      </p:sp>
    </p:spTree>
    <p:extLst>
      <p:ext uri="{BB962C8B-B14F-4D97-AF65-F5344CB8AC3E}">
        <p14:creationId xmlns:p14="http://schemas.microsoft.com/office/powerpoint/2010/main" val="1412101647"/>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941910" y="470555"/>
            <a:ext cx="6686549" cy="2160015"/>
          </a:xfrm>
        </p:spPr>
        <p:txBody>
          <a:bodyPr anchor="ctr">
            <a:normAutofit/>
          </a:bodyPr>
          <a:lstStyle>
            <a:lvl1pPr algn="l">
              <a:defRPr sz="3600" b="0"/>
            </a:lvl1pPr>
          </a:lstStyle>
          <a:p>
            <a:r>
              <a:rPr lang="ar-SA"/>
              <a:t>انقر لتحرير نمط العنوان الرئيسي</a:t>
            </a:r>
            <a:endParaRPr lang="en-US" dirty="0"/>
          </a:p>
        </p:txBody>
      </p:sp>
      <p:sp>
        <p:nvSpPr>
          <p:cNvPr id="21" name="Text Placeholder 9"/>
          <p:cNvSpPr>
            <a:spLocks noGrp="1"/>
          </p:cNvSpPr>
          <p:nvPr>
            <p:ph type="body" sz="quarter" idx="13"/>
          </p:nvPr>
        </p:nvSpPr>
        <p:spPr>
          <a:xfrm>
            <a:off x="1941909" y="3257550"/>
            <a:ext cx="6686550" cy="62865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ar-SA"/>
              <a:t>انقر لتحرير أنماط النص الرئيسي</a:t>
            </a:r>
          </a:p>
        </p:txBody>
      </p:sp>
      <p:sp>
        <p:nvSpPr>
          <p:cNvPr id="4" name="Text Placeholder 3"/>
          <p:cNvSpPr>
            <a:spLocks noGrp="1"/>
          </p:cNvSpPr>
          <p:nvPr>
            <p:ph type="body" sz="half" idx="2"/>
          </p:nvPr>
        </p:nvSpPr>
        <p:spPr>
          <a:xfrm>
            <a:off x="1941910" y="3886200"/>
            <a:ext cx="6686550" cy="547217"/>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9815770"/>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5989108"/>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470554"/>
            <a:ext cx="1655701" cy="3962863"/>
          </a:xfrm>
        </p:spPr>
        <p:txBody>
          <a:bodyPr vert="eaVert" anchor="ctr"/>
          <a:lstStyle/>
          <a:p>
            <a:r>
              <a:rPr lang="ar-SA"/>
              <a:t>انقر لتحرير نمط العنوان الرئيسي</a:t>
            </a:r>
            <a:endParaRPr lang="en-US" dirty="0"/>
          </a:p>
        </p:txBody>
      </p:sp>
      <p:sp>
        <p:nvSpPr>
          <p:cNvPr id="3" name="Vertical Text Placeholder 2"/>
          <p:cNvSpPr>
            <a:spLocks noGrp="1"/>
          </p:cNvSpPr>
          <p:nvPr>
            <p:ph type="body" orient="vert" idx="1"/>
          </p:nvPr>
        </p:nvSpPr>
        <p:spPr>
          <a:xfrm>
            <a:off x="1941909" y="470554"/>
            <a:ext cx="4857750" cy="3962863"/>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598989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600450"/>
            <a:ext cx="6686550" cy="425054"/>
          </a:xfrm>
        </p:spPr>
        <p:txBody>
          <a:bodyPr anchor="b">
            <a:normAutofit/>
          </a:bodyPr>
          <a:lstStyle>
            <a:lvl1pPr algn="l">
              <a:defRPr sz="1800" b="0"/>
            </a:lvl1pPr>
          </a:lstStyle>
          <a:p>
            <a:r>
              <a:rPr lang="ar-SA"/>
              <a:t>انقر لتحرير نمط العنوان الرئيسي</a:t>
            </a:r>
            <a:endParaRPr lang="en-US" dirty="0"/>
          </a:p>
        </p:txBody>
      </p:sp>
      <p:sp>
        <p:nvSpPr>
          <p:cNvPr id="3" name="Picture Placeholder 2"/>
          <p:cNvSpPr>
            <a:spLocks noGrp="1" noChangeAspect="1"/>
          </p:cNvSpPr>
          <p:nvPr>
            <p:ph type="pic" idx="1"/>
          </p:nvPr>
        </p:nvSpPr>
        <p:spPr>
          <a:xfrm>
            <a:off x="1941909" y="476224"/>
            <a:ext cx="6686550" cy="289122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941910" y="4025504"/>
            <a:ext cx="6686550"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pPr/>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3141" y="3683794"/>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3737316"/>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384841"/>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4956100" y="2467375"/>
            <a:ext cx="2475300" cy="648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6" name="Google Shape;106;p17"/>
          <p:cNvSpPr txBox="1">
            <a:spLocks noGrp="1"/>
          </p:cNvSpPr>
          <p:nvPr>
            <p:ph type="title" idx="2" hasCustomPrompt="1"/>
          </p:nvPr>
        </p:nvSpPr>
        <p:spPr>
          <a:xfrm>
            <a:off x="4956100" y="1402325"/>
            <a:ext cx="1650900" cy="978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sz="6000" b="1"/>
            </a:lvl2pPr>
            <a:lvl3pPr lvl="2" rtl="0">
              <a:spcBef>
                <a:spcPts val="0"/>
              </a:spcBef>
              <a:spcAft>
                <a:spcPts val="0"/>
              </a:spcAft>
              <a:buSzPts val="6000"/>
              <a:buNone/>
              <a:defRPr sz="6000" b="1"/>
            </a:lvl3pPr>
            <a:lvl4pPr lvl="3" rtl="0">
              <a:spcBef>
                <a:spcPts val="0"/>
              </a:spcBef>
              <a:spcAft>
                <a:spcPts val="0"/>
              </a:spcAft>
              <a:buSzPts val="6000"/>
              <a:buNone/>
              <a:defRPr sz="6000" b="1"/>
            </a:lvl4pPr>
            <a:lvl5pPr lvl="4" rtl="0">
              <a:spcBef>
                <a:spcPts val="0"/>
              </a:spcBef>
              <a:spcAft>
                <a:spcPts val="0"/>
              </a:spcAft>
              <a:buSzPts val="6000"/>
              <a:buNone/>
              <a:defRPr sz="6000" b="1"/>
            </a:lvl5pPr>
            <a:lvl6pPr lvl="5" rtl="0">
              <a:spcBef>
                <a:spcPts val="0"/>
              </a:spcBef>
              <a:spcAft>
                <a:spcPts val="0"/>
              </a:spcAft>
              <a:buSzPts val="6000"/>
              <a:buNone/>
              <a:defRPr sz="6000" b="1"/>
            </a:lvl6pPr>
            <a:lvl7pPr lvl="6" rtl="0">
              <a:spcBef>
                <a:spcPts val="0"/>
              </a:spcBef>
              <a:spcAft>
                <a:spcPts val="0"/>
              </a:spcAft>
              <a:buSzPts val="6000"/>
              <a:buNone/>
              <a:defRPr sz="6000" b="1"/>
            </a:lvl7pPr>
            <a:lvl8pPr lvl="7" rtl="0">
              <a:spcBef>
                <a:spcPts val="0"/>
              </a:spcBef>
              <a:spcAft>
                <a:spcPts val="0"/>
              </a:spcAft>
              <a:buSzPts val="6000"/>
              <a:buNone/>
              <a:defRPr sz="6000" b="1"/>
            </a:lvl8pPr>
            <a:lvl9pPr lvl="8" rtl="0">
              <a:spcBef>
                <a:spcPts val="0"/>
              </a:spcBef>
              <a:spcAft>
                <a:spcPts val="0"/>
              </a:spcAft>
              <a:buSzPts val="6000"/>
              <a:buNone/>
              <a:defRPr sz="6000" b="1"/>
            </a:lvl9pPr>
          </a:lstStyle>
          <a:p>
            <a:r>
              <a:t>xx%</a:t>
            </a:r>
          </a:p>
        </p:txBody>
      </p:sp>
      <p:sp>
        <p:nvSpPr>
          <p:cNvPr id="107" name="Google Shape;107;p17"/>
          <p:cNvSpPr txBox="1">
            <a:spLocks noGrp="1"/>
          </p:cNvSpPr>
          <p:nvPr>
            <p:ph type="subTitle" idx="1"/>
          </p:nvPr>
        </p:nvSpPr>
        <p:spPr>
          <a:xfrm>
            <a:off x="4956100" y="3116275"/>
            <a:ext cx="2475300" cy="62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2959619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1214833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1885950"/>
            <a:ext cx="6686549" cy="1697086"/>
          </a:xfrm>
        </p:spPr>
        <p:txBody>
          <a:bodyPr anchor="b">
            <a:normAutofit/>
          </a:bodyPr>
          <a:lstStyle>
            <a:lvl1pPr>
              <a:defRPr sz="4050"/>
            </a:lvl1pPr>
          </a:lstStyle>
          <a:p>
            <a:r>
              <a:rPr lang="ar-SA"/>
              <a:t>انقر لتحرير نمط العنوان الرئيسي</a:t>
            </a:r>
            <a:endParaRPr lang="en-US" dirty="0"/>
          </a:p>
        </p:txBody>
      </p:sp>
      <p:sp>
        <p:nvSpPr>
          <p:cNvPr id="3" name="Subtitle 2"/>
          <p:cNvSpPr>
            <a:spLocks noGrp="1"/>
          </p:cNvSpPr>
          <p:nvPr>
            <p:ph type="subTitle" idx="1"/>
          </p:nvPr>
        </p:nvSpPr>
        <p:spPr>
          <a:xfrm>
            <a:off x="1941910" y="3583035"/>
            <a:ext cx="6686549" cy="844712"/>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ar-SA"/>
              <a:t>انقر لتحرير نمط العنوان الثانوي الرئيسي</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7" name="Freeform 6"/>
          <p:cNvSpPr/>
          <p:nvPr/>
        </p:nvSpPr>
        <p:spPr bwMode="auto">
          <a:xfrm>
            <a:off x="0" y="3242858"/>
            <a:ext cx="1308489" cy="583942"/>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339715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6347215"/>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a:xfrm>
            <a:off x="1944694" y="468082"/>
            <a:ext cx="6683765" cy="960668"/>
          </a:xfrm>
        </p:spPr>
        <p:txBody>
          <a:bodyPr/>
          <a:lstStyle/>
          <a:p>
            <a:r>
              <a:rPr lang="ar-SA"/>
              <a:t>انقر لتحرير نمط العنوان الرئيسي</a:t>
            </a:r>
            <a:endParaRPr lang="en-US" dirty="0"/>
          </a:p>
        </p:txBody>
      </p:sp>
      <p:sp>
        <p:nvSpPr>
          <p:cNvPr id="3" name="Content Placeholder 2"/>
          <p:cNvSpPr>
            <a:spLocks noGrp="1"/>
          </p:cNvSpPr>
          <p:nvPr>
            <p:ph idx="1"/>
          </p:nvPr>
        </p:nvSpPr>
        <p:spPr>
          <a:xfrm>
            <a:off x="1941909" y="1600200"/>
            <a:ext cx="6686550" cy="2833217"/>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8"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4672366"/>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941910" y="1544063"/>
            <a:ext cx="6686549" cy="1101600"/>
          </a:xfrm>
        </p:spPr>
        <p:txBody>
          <a:bodyPr anchor="b"/>
          <a:lstStyle>
            <a:lvl1pPr algn="l">
              <a:defRPr sz="3000" b="0" cap="none"/>
            </a:lvl1p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10" y="2647597"/>
            <a:ext cx="6686549" cy="6453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ar-SA"/>
              <a:t>انقر لتحرير أنماط النص الرئيسي</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238363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2433105"/>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3419596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انقر لتحرير نمط العنوان الرئيسي</a:t>
            </a:r>
            <a:endParaRPr lang="en-US" dirty="0"/>
          </a:p>
        </p:txBody>
      </p:sp>
      <p:sp>
        <p:nvSpPr>
          <p:cNvPr id="3" name="Content Placeholder 2"/>
          <p:cNvSpPr>
            <a:spLocks noGrp="1"/>
          </p:cNvSpPr>
          <p:nvPr>
            <p:ph sz="half" idx="1"/>
          </p:nvPr>
        </p:nvSpPr>
        <p:spPr>
          <a:xfrm>
            <a:off x="1941909" y="1600200"/>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393060" y="1594666"/>
            <a:ext cx="3235398" cy="2833217"/>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7640860"/>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2204530" y="1479527"/>
            <a:ext cx="2994549"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4" name="Content Placeholder 3"/>
          <p:cNvSpPr>
            <a:spLocks noGrp="1"/>
          </p:cNvSpPr>
          <p:nvPr>
            <p:ph sz="half" idx="2"/>
          </p:nvPr>
        </p:nvSpPr>
        <p:spPr>
          <a:xfrm>
            <a:off x="1941909" y="1911725"/>
            <a:ext cx="3257170"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29972" y="1477106"/>
            <a:ext cx="2999251"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ar-SA"/>
              <a:t>انقر لتحرير أنماط النص الرئيسي</a:t>
            </a:r>
          </a:p>
        </p:txBody>
      </p:sp>
      <p:sp>
        <p:nvSpPr>
          <p:cNvPr id="6" name="Content Placeholder 5"/>
          <p:cNvSpPr>
            <a:spLocks noGrp="1"/>
          </p:cNvSpPr>
          <p:nvPr>
            <p:ph sz="quarter" idx="4"/>
          </p:nvPr>
        </p:nvSpPr>
        <p:spPr>
          <a:xfrm>
            <a:off x="5375218" y="1909304"/>
            <a:ext cx="3254006" cy="2515545"/>
          </a:xfrm>
        </p:spPr>
        <p:txBody>
          <a:bodyP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12"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590837"/>
            <a:ext cx="584825" cy="273844"/>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106129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العنوان الرئيسي</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7"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9590817"/>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6"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55797418"/>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941910" y="334566"/>
            <a:ext cx="2628899" cy="732234"/>
          </a:xfrm>
        </p:spPr>
        <p:txBody>
          <a:bodyPr anchor="b"/>
          <a:lstStyle>
            <a:lvl1pPr algn="l">
              <a:defRPr sz="1500" b="0"/>
            </a:lvl1pPr>
          </a:lstStyle>
          <a:p>
            <a:r>
              <a:rPr lang="ar-SA"/>
              <a:t>انقر لتحرير نمط العنوان الرئيسي</a:t>
            </a:r>
            <a:endParaRPr lang="en-US" dirty="0"/>
          </a:p>
        </p:txBody>
      </p:sp>
      <p:sp>
        <p:nvSpPr>
          <p:cNvPr id="3" name="Content Placeholder 2"/>
          <p:cNvSpPr>
            <a:spLocks noGrp="1"/>
          </p:cNvSpPr>
          <p:nvPr>
            <p:ph idx="1"/>
          </p:nvPr>
        </p:nvSpPr>
        <p:spPr>
          <a:xfrm>
            <a:off x="4742259" y="334567"/>
            <a:ext cx="3886200" cy="4061222"/>
          </a:xfrm>
        </p:spPr>
        <p:txBody>
          <a:bodyPr anchor="ctr">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941910" y="1198960"/>
            <a:ext cx="2628899" cy="319682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ar-SA"/>
              <a:t>انقر لتحرير أنماط النص الرئيسي</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9" name="Freeform 11"/>
          <p:cNvSpPr/>
          <p:nvPr/>
        </p:nvSpPr>
        <p:spPr bwMode="auto">
          <a:xfrm flipV="1">
            <a:off x="-3141" y="535782"/>
            <a:ext cx="1191395" cy="380473"/>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451452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19" Type="http://schemas.openxmlformats.org/officeDocument/2006/relationships/theme" Target="../theme/theme10.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1.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theme" Target="../theme/theme12.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theme" Target="../theme/theme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theme" Target="../theme/theme6.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19" Type="http://schemas.openxmlformats.org/officeDocument/2006/relationships/theme" Target="../theme/theme7.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8.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9.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4AAD347D-5ACD-4C99-B74B-A9C85AD731AF}" type="datetimeFigureOut">
              <a:rPr lang="en-US" smtClean="0"/>
              <a:t>10/2/2023</a:t>
            </a:fld>
            <a:endParaRPr lang="en-US" dirty="0"/>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97047293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2" r:id="rId17"/>
    <p:sldLayoutId id="2147483903" r:id="rId18"/>
    <p:sldLayoutId id="2147483904" r:id="rId19"/>
    <p:sldLayoutId id="2147483905" r:id="rId20"/>
    <p:sldLayoutId id="2147483906" r:id="rId21"/>
    <p:sldLayoutId id="2147483907" r:id="rId22"/>
    <p:sldLayoutId id="2147483925" r:id="rId23"/>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022050"/>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4393388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901575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buClrTx/>
            </a:pPr>
            <a:fld id="{B61BEF0D-F0BB-DE4B-95CE-6DB70DBA9567}" type="datetimeFigureOut">
              <a:rPr lang="en-US" kern="1200" smtClean="0">
                <a:solidFill>
                  <a:prstClr val="black">
                    <a:tint val="75000"/>
                  </a:prstClr>
                </a:solidFill>
                <a:latin typeface="Century Gothic" panose="020B0502020202020204"/>
              </a:rPr>
              <a:pPr defTabSz="342900">
                <a:buClrTx/>
              </a:pPr>
              <a:t>10/2/2023</a:t>
            </a:fld>
            <a:endParaRPr lang="en-US" kern="1200" dirty="0">
              <a:solidFill>
                <a:prstClr val="black">
                  <a:tint val="75000"/>
                </a:prstClr>
              </a:solidFill>
              <a:latin typeface="Century Gothic" panose="020B0502020202020204"/>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buClrTx/>
            </a:pPr>
            <a:endParaRPr lang="en-US" kern="1200" dirty="0">
              <a:solidFill>
                <a:prstClr val="black">
                  <a:tint val="75000"/>
                </a:prstClr>
              </a:solidFill>
              <a:latin typeface="Century Gothic" panose="020B0502020202020204"/>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pPr defTabSz="342900">
              <a:buClrTx/>
            </a:pPr>
            <a:fld id="{D57F1E4F-1CFF-5643-939E-217C01CDF565}" type="slidenum">
              <a:rPr lang="en-US" kern="1200" smtClean="0">
                <a:latin typeface="Century Gothic" panose="020B0502020202020204"/>
              </a:rPr>
              <a:pPr defTabSz="342900">
                <a:buClrTx/>
              </a:pPr>
              <a:t>‹#›</a:t>
            </a:fld>
            <a:endParaRPr lang="en-US" kern="1200" dirty="0">
              <a:latin typeface="Century Gothic" panose="020B0502020202020204"/>
            </a:endParaRPr>
          </a:p>
        </p:txBody>
      </p:sp>
    </p:spTree>
    <p:extLst>
      <p:ext uri="{BB962C8B-B14F-4D97-AF65-F5344CB8AC3E}">
        <p14:creationId xmlns:p14="http://schemas.microsoft.com/office/powerpoint/2010/main" val="2362631918"/>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Lst>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buClrTx/>
            </a:pPr>
            <a:fld id="{B61BEF0D-F0BB-DE4B-95CE-6DB70DBA9567}" type="datetimeFigureOut">
              <a:rPr lang="en-US" kern="1200" smtClean="0">
                <a:solidFill>
                  <a:prstClr val="black">
                    <a:tint val="75000"/>
                  </a:prstClr>
                </a:solidFill>
                <a:latin typeface="Century Gothic" panose="020B0502020202020204"/>
              </a:rPr>
              <a:pPr defTabSz="342900">
                <a:buClrTx/>
              </a:pPr>
              <a:t>10/2/2023</a:t>
            </a:fld>
            <a:endParaRPr lang="en-US" kern="1200" dirty="0">
              <a:solidFill>
                <a:prstClr val="black">
                  <a:tint val="75000"/>
                </a:prstClr>
              </a:solidFill>
              <a:latin typeface="Century Gothic" panose="020B0502020202020204"/>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buClrTx/>
            </a:pPr>
            <a:endParaRPr lang="en-US" kern="1200" dirty="0">
              <a:solidFill>
                <a:prstClr val="black">
                  <a:tint val="75000"/>
                </a:prstClr>
              </a:solidFill>
              <a:latin typeface="Century Gothic" panose="020B0502020202020204"/>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pPr defTabSz="342900">
              <a:buClrTx/>
            </a:pPr>
            <a:fld id="{D57F1E4F-1CFF-5643-939E-217C01CDF565}" type="slidenum">
              <a:rPr lang="en-US" kern="1200" smtClean="0">
                <a:latin typeface="Century Gothic" panose="020B0502020202020204"/>
              </a:rPr>
              <a:pPr defTabSz="342900">
                <a:buClrTx/>
              </a:pPr>
              <a:t>‹#›</a:t>
            </a:fld>
            <a:endParaRPr lang="en-US" kern="1200" dirty="0">
              <a:latin typeface="Century Gothic" panose="020B0502020202020204"/>
            </a:endParaRPr>
          </a:p>
        </p:txBody>
      </p:sp>
    </p:spTree>
    <p:extLst>
      <p:ext uri="{BB962C8B-B14F-4D97-AF65-F5344CB8AC3E}">
        <p14:creationId xmlns:p14="http://schemas.microsoft.com/office/powerpoint/2010/main" val="204806294"/>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Lst>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2304827"/>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95406956"/>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911523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9994508"/>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7484886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171450"/>
            <a:ext cx="2138637" cy="4978971"/>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118"/>
            <a:ext cx="1767506" cy="5139822"/>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468082"/>
            <a:ext cx="6683765" cy="960668"/>
          </a:xfrm>
          <a:prstGeom prst="rect">
            <a:avLst/>
          </a:prstGeom>
        </p:spPr>
        <p:txBody>
          <a:bodyPr vert="horz" lIns="91440" tIns="45720" rIns="91440" bIns="45720" rtlCol="0" anchor="t">
            <a:normAutofit/>
          </a:bodyPr>
          <a:lstStyle/>
          <a:p>
            <a:r>
              <a:rPr lang="ar-SA"/>
              <a:t>انقر لتحرير نمط العنوان الرئيسي</a:t>
            </a:r>
            <a:endParaRPr lang="en-US" dirty="0"/>
          </a:p>
        </p:txBody>
      </p:sp>
      <p:sp>
        <p:nvSpPr>
          <p:cNvPr id="3" name="Text Placeholder 2"/>
          <p:cNvSpPr>
            <a:spLocks noGrp="1"/>
          </p:cNvSpPr>
          <p:nvPr>
            <p:ph type="body" idx="1"/>
          </p:nvPr>
        </p:nvSpPr>
        <p:spPr>
          <a:xfrm>
            <a:off x="1941909" y="1600200"/>
            <a:ext cx="6686550" cy="2914650"/>
          </a:xfrm>
          <a:prstGeom prst="rect">
            <a:avLst/>
          </a:prstGeom>
        </p:spPr>
        <p:txBody>
          <a:bodyPr vert="horz" lIns="91440" tIns="45720" rIns="91440" bIns="45720" rtlCol="0">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a:off x="7771210" y="4597828"/>
            <a:ext cx="859712" cy="277797"/>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smtClean="0">
                <a:solidFill>
                  <a:prstClr val="black">
                    <a:tint val="75000"/>
                  </a:prstClr>
                </a:solidFill>
              </a:rPr>
              <a:pPr/>
              <a:t>10/2/2023</a:t>
            </a:fld>
            <a:endParaRPr lang="en-US" dirty="0">
              <a:solidFill>
                <a:prstClr val="black">
                  <a:tint val="75000"/>
                </a:prstClr>
              </a:solidFill>
            </a:endParaRPr>
          </a:p>
        </p:txBody>
      </p:sp>
      <p:sp>
        <p:nvSpPr>
          <p:cNvPr id="5" name="Footer Placeholder 4"/>
          <p:cNvSpPr>
            <a:spLocks noGrp="1"/>
          </p:cNvSpPr>
          <p:nvPr>
            <p:ph type="ftr" sz="quarter" idx="3"/>
          </p:nvPr>
        </p:nvSpPr>
        <p:spPr>
          <a:xfrm>
            <a:off x="1941910" y="4601856"/>
            <a:ext cx="571499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bwMode="gray">
          <a:xfrm>
            <a:off x="398860" y="590837"/>
            <a:ext cx="584825" cy="273844"/>
          </a:xfrm>
          <a:prstGeom prst="rect">
            <a:avLst/>
          </a:prstGeom>
        </p:spPr>
        <p:txBody>
          <a:bodyPr vert="horz" lIns="91440" tIns="45720" rIns="91440" bIns="45720" rtlCol="0" anchor="ctr"/>
          <a:lstStyle>
            <a:lvl1pPr algn="r">
              <a:defRPr sz="15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8948388"/>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hf sldNum="0" hdr="0" ftr="0" dt="0"/>
  <p:txStyles>
    <p:titleStyle>
      <a:lvl1pPr algn="l" defTabSz="342900" rtl="1" eaLnBrk="1" latinLnBrk="0" hangingPunct="1">
        <a:spcBef>
          <a:spcPct val="0"/>
        </a:spcBef>
        <a:buNone/>
        <a:defRPr sz="2700" kern="1200">
          <a:solidFill>
            <a:schemeClr val="accent2">
              <a:lumMod val="7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57175" indent="-257175" algn="r" defTabSz="342900" rtl="1"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r" defTabSz="342900" rtl="1"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r" defTabSz="342900" rtl="1"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r" defTabSz="342900" rtl="1"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r" defTabSz="342900" rtl="1" eaLnBrk="1" latinLnBrk="0" hangingPunct="1">
        <a:defRPr sz="1350" kern="1200">
          <a:solidFill>
            <a:schemeClr val="tx1"/>
          </a:solidFill>
          <a:latin typeface="+mn-lt"/>
          <a:ea typeface="+mn-ea"/>
          <a:cs typeface="+mn-cs"/>
        </a:defRPr>
      </a:lvl1pPr>
      <a:lvl2pPr marL="342900" algn="r" defTabSz="342900" rtl="1" eaLnBrk="1" latinLnBrk="0" hangingPunct="1">
        <a:defRPr sz="1350" kern="1200">
          <a:solidFill>
            <a:schemeClr val="tx1"/>
          </a:solidFill>
          <a:latin typeface="+mn-lt"/>
          <a:ea typeface="+mn-ea"/>
          <a:cs typeface="+mn-cs"/>
        </a:defRPr>
      </a:lvl2pPr>
      <a:lvl3pPr marL="685800" algn="r" defTabSz="342900" rtl="1" eaLnBrk="1" latinLnBrk="0" hangingPunct="1">
        <a:defRPr sz="1350" kern="1200">
          <a:solidFill>
            <a:schemeClr val="tx1"/>
          </a:solidFill>
          <a:latin typeface="+mn-lt"/>
          <a:ea typeface="+mn-ea"/>
          <a:cs typeface="+mn-cs"/>
        </a:defRPr>
      </a:lvl3pPr>
      <a:lvl4pPr marL="1028700" algn="r" defTabSz="342900" rtl="1" eaLnBrk="1" latinLnBrk="0" hangingPunct="1">
        <a:defRPr sz="1350" kern="1200">
          <a:solidFill>
            <a:schemeClr val="tx1"/>
          </a:solidFill>
          <a:latin typeface="+mn-lt"/>
          <a:ea typeface="+mn-ea"/>
          <a:cs typeface="+mn-cs"/>
        </a:defRPr>
      </a:lvl4pPr>
      <a:lvl5pPr marL="1371600" algn="r" defTabSz="342900" rtl="1" eaLnBrk="1" latinLnBrk="0" hangingPunct="1">
        <a:defRPr sz="1350" kern="1200">
          <a:solidFill>
            <a:schemeClr val="tx1"/>
          </a:solidFill>
          <a:latin typeface="+mn-lt"/>
          <a:ea typeface="+mn-ea"/>
          <a:cs typeface="+mn-cs"/>
        </a:defRPr>
      </a:lvl5pPr>
      <a:lvl6pPr marL="1714500" algn="r" defTabSz="342900" rtl="1" eaLnBrk="1" latinLnBrk="0" hangingPunct="1">
        <a:defRPr sz="1350" kern="1200">
          <a:solidFill>
            <a:schemeClr val="tx1"/>
          </a:solidFill>
          <a:latin typeface="+mn-lt"/>
          <a:ea typeface="+mn-ea"/>
          <a:cs typeface="+mn-cs"/>
        </a:defRPr>
      </a:lvl6pPr>
      <a:lvl7pPr marL="2057400" algn="r" defTabSz="342900" rtl="1" eaLnBrk="1" latinLnBrk="0" hangingPunct="1">
        <a:defRPr sz="1350" kern="1200">
          <a:solidFill>
            <a:schemeClr val="tx1"/>
          </a:solidFill>
          <a:latin typeface="+mn-lt"/>
          <a:ea typeface="+mn-ea"/>
          <a:cs typeface="+mn-cs"/>
        </a:defRPr>
      </a:lvl7pPr>
      <a:lvl8pPr marL="2400300" algn="r" defTabSz="342900" rtl="1" eaLnBrk="1" latinLnBrk="0" hangingPunct="1">
        <a:defRPr sz="1350" kern="1200">
          <a:solidFill>
            <a:schemeClr val="tx1"/>
          </a:solidFill>
          <a:latin typeface="+mn-lt"/>
          <a:ea typeface="+mn-ea"/>
          <a:cs typeface="+mn-cs"/>
        </a:defRPr>
      </a:lvl8pPr>
      <a:lvl9pPr marL="2743200" algn="r" defTabSz="3429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2.xml"/><Relationship Id="rId5" Type="http://schemas.openxmlformats.org/officeDocument/2006/relationships/image" Target="../media/image44.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2.xml"/><Relationship Id="rId4" Type="http://schemas.openxmlformats.org/officeDocument/2006/relationships/image" Target="../media/image48.jpg"/></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ctrTitle"/>
          </p:nvPr>
        </p:nvSpPr>
        <p:spPr>
          <a:xfrm>
            <a:off x="1554268" y="927665"/>
            <a:ext cx="6286374" cy="739302"/>
          </a:xfrm>
          <a:prstGeom prst="rect">
            <a:avLst/>
          </a:prstGeom>
          <a:ln w="5715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b" anchorCtr="0">
            <a:noAutofit/>
            <a:scene3d>
              <a:camera prst="orthographicFront"/>
              <a:lightRig rig="harsh" dir="t"/>
            </a:scene3d>
            <a:sp3d extrusionH="57150" prstMaterial="matte">
              <a:bevelT w="63500" h="12700" prst="angle"/>
              <a:contourClr>
                <a:schemeClr val="bg1">
                  <a:lumMod val="65000"/>
                </a:schemeClr>
              </a:contourClr>
            </a:sp3d>
          </a:bodyPr>
          <a:lstStyle/>
          <a:p>
            <a:pPr lvl="0" algn="ctr"/>
            <a:r>
              <a:rPr lang="en" b="1" dirty="0">
                <a:ln/>
                <a:solidFill>
                  <a:schemeClr val="accent3"/>
                </a:solidFill>
              </a:rPr>
              <a:t>Minimalist Business Slides</a:t>
            </a:r>
            <a:br>
              <a:rPr lang="en" b="1" dirty="0">
                <a:ln/>
                <a:solidFill>
                  <a:schemeClr val="accent3"/>
                </a:solidFill>
              </a:rPr>
            </a:br>
            <a:br>
              <a:rPr lang="en" b="1" dirty="0">
                <a:ln/>
                <a:solidFill>
                  <a:schemeClr val="accent3"/>
                </a:solidFill>
              </a:rPr>
            </a:br>
            <a:br>
              <a:rPr lang="en" b="1" dirty="0">
                <a:ln/>
                <a:solidFill>
                  <a:schemeClr val="accent3"/>
                </a:solidFill>
              </a:rPr>
            </a:br>
            <a:br>
              <a:rPr lang="en" b="1" dirty="0">
                <a:ln/>
                <a:solidFill>
                  <a:schemeClr val="accent3"/>
                </a:solidFill>
              </a:rPr>
            </a:br>
            <a:br>
              <a:rPr lang="en" b="1" dirty="0">
                <a:ln/>
                <a:solidFill>
                  <a:schemeClr val="accent3"/>
                </a:solidFill>
              </a:rPr>
            </a:br>
            <a:br>
              <a:rPr lang="en" b="1" dirty="0">
                <a:ln/>
                <a:solidFill>
                  <a:schemeClr val="accent3"/>
                </a:solidFill>
              </a:rPr>
            </a:br>
            <a:br>
              <a:rPr lang="en" b="1" dirty="0">
                <a:ln/>
                <a:solidFill>
                  <a:schemeClr val="accent3"/>
                </a:solidFill>
              </a:rPr>
            </a:br>
            <a:br>
              <a:rPr lang="en" b="1" dirty="0">
                <a:ln/>
                <a:solidFill>
                  <a:schemeClr val="accent3"/>
                </a:solidFill>
              </a:rPr>
            </a:br>
            <a:r>
              <a:rPr lang="en-US" b="1" dirty="0">
                <a:ln/>
                <a:solidFill>
                  <a:schemeClr val="accent3"/>
                </a:solidFill>
              </a:rPr>
              <a:t>Painful Anal Conditions</a:t>
            </a:r>
            <a:endParaRPr b="1" dirty="0">
              <a:ln/>
              <a:solidFill>
                <a:schemeClr val="accent3"/>
              </a:solidFill>
            </a:endParaRPr>
          </a:p>
        </p:txBody>
      </p:sp>
      <p:sp>
        <p:nvSpPr>
          <p:cNvPr id="250" name="Google Shape;250;p36"/>
          <p:cNvSpPr txBox="1">
            <a:spLocks noGrp="1"/>
          </p:cNvSpPr>
          <p:nvPr>
            <p:ph type="subTitle" idx="1"/>
          </p:nvPr>
        </p:nvSpPr>
        <p:spPr>
          <a:xfrm>
            <a:off x="1748231" y="1702749"/>
            <a:ext cx="4355955" cy="869001"/>
          </a:xfrm>
          <a:prstGeom prst="rect">
            <a:avLst/>
          </a:prstGeom>
        </p:spPr>
        <p:txBody>
          <a:bodyPr spcFirstLastPara="1" wrap="square" lIns="91425" tIns="91425" rIns="91425" bIns="91425" anchor="t" anchorCtr="0">
            <a:noAutofit/>
          </a:bodyPr>
          <a:lstStyle/>
          <a:p>
            <a:pPr marL="0" indent="0" algn="l"/>
            <a:r>
              <a:rPr lang="en-US" sz="2000" b="1" dirty="0">
                <a:solidFill>
                  <a:schemeClr val="tx1"/>
                </a:solidFill>
              </a:rPr>
              <a:t>Done by::</a:t>
            </a:r>
          </a:p>
          <a:p>
            <a:pPr marL="0" indent="0" algn="l"/>
            <a:r>
              <a:rPr lang="en-US" sz="2000" b="1" dirty="0">
                <a:solidFill>
                  <a:schemeClr val="tx1"/>
                </a:solidFill>
              </a:rPr>
              <a:t>-</a:t>
            </a:r>
            <a:r>
              <a:rPr lang="en-US" sz="2000" b="1" dirty="0" err="1">
                <a:solidFill>
                  <a:schemeClr val="tx1"/>
                </a:solidFill>
              </a:rPr>
              <a:t>Manar</a:t>
            </a:r>
            <a:r>
              <a:rPr lang="en-US" sz="2000" b="1" dirty="0">
                <a:solidFill>
                  <a:schemeClr val="tx1"/>
                </a:solidFill>
              </a:rPr>
              <a:t> </a:t>
            </a:r>
            <a:r>
              <a:rPr lang="en-US" sz="2000" b="1" dirty="0" err="1">
                <a:solidFill>
                  <a:schemeClr val="tx1"/>
                </a:solidFill>
              </a:rPr>
              <a:t>Bdareen</a:t>
            </a:r>
            <a:endParaRPr lang="en-US" sz="2000" b="1" dirty="0">
              <a:solidFill>
                <a:schemeClr val="tx1"/>
              </a:solidFill>
            </a:endParaRPr>
          </a:p>
          <a:p>
            <a:pPr marL="0" indent="0" algn="l"/>
            <a:r>
              <a:rPr lang="en-US" sz="2000" b="1" dirty="0">
                <a:solidFill>
                  <a:schemeClr val="tx1"/>
                </a:solidFill>
              </a:rPr>
              <a:t>-</a:t>
            </a:r>
            <a:r>
              <a:rPr lang="en-US" sz="2000" b="1" dirty="0" err="1">
                <a:solidFill>
                  <a:schemeClr val="tx1"/>
                </a:solidFill>
              </a:rPr>
              <a:t>Yaqut</a:t>
            </a:r>
            <a:r>
              <a:rPr lang="en-US" sz="2000" b="1" dirty="0">
                <a:solidFill>
                  <a:schemeClr val="tx1"/>
                </a:solidFill>
              </a:rPr>
              <a:t> </a:t>
            </a:r>
            <a:r>
              <a:rPr lang="en-US" sz="2000" b="1" dirty="0" err="1">
                <a:solidFill>
                  <a:schemeClr val="tx1"/>
                </a:solidFill>
              </a:rPr>
              <a:t>Madadha</a:t>
            </a:r>
            <a:endParaRPr lang="en-US" sz="2000" b="1" dirty="0">
              <a:solidFill>
                <a:schemeClr val="tx1"/>
              </a:solidFill>
            </a:endParaRPr>
          </a:p>
          <a:p>
            <a:pPr marL="0" indent="0" algn="l"/>
            <a:r>
              <a:rPr lang="en-US" sz="2000" b="1" dirty="0">
                <a:solidFill>
                  <a:schemeClr val="tx1"/>
                </a:solidFill>
              </a:rPr>
              <a:t>-Lena </a:t>
            </a:r>
            <a:r>
              <a:rPr lang="en-US" sz="2000" b="1" dirty="0" err="1">
                <a:solidFill>
                  <a:schemeClr val="tx1"/>
                </a:solidFill>
              </a:rPr>
              <a:t>Sbou</a:t>
            </a:r>
            <a:endParaRPr lang="en-US" sz="2000" b="1" dirty="0">
              <a:solidFill>
                <a:schemeClr val="tx1"/>
              </a:solidFill>
            </a:endParaRPr>
          </a:p>
          <a:p>
            <a:pPr marL="0" indent="0" algn="l"/>
            <a:r>
              <a:rPr lang="en-US" sz="2000" b="1" dirty="0">
                <a:solidFill>
                  <a:schemeClr val="tx1"/>
                </a:solidFill>
              </a:rPr>
              <a:t>-Ghina Hlaiel</a:t>
            </a:r>
          </a:p>
          <a:p>
            <a:pPr marL="0" indent="0" algn="l"/>
            <a:r>
              <a:rPr lang="en-US" sz="2000" b="1" dirty="0">
                <a:solidFill>
                  <a:schemeClr val="tx1"/>
                </a:solidFill>
              </a:rPr>
              <a:t>Supervised by: Dr. Ahmad </a:t>
            </a:r>
            <a:r>
              <a:rPr lang="en-US" sz="2000" b="1" dirty="0" err="1">
                <a:solidFill>
                  <a:schemeClr val="tx1"/>
                </a:solidFill>
              </a:rPr>
              <a:t>Slehat</a:t>
            </a:r>
            <a:r>
              <a:rPr lang="en-US" sz="2000" b="1" dirty="0">
                <a:solidFill>
                  <a:schemeClr val="tx1"/>
                </a:solidFill>
              </a:rPr>
              <a:t>.</a:t>
            </a:r>
          </a:p>
          <a:p>
            <a:pPr marL="0" indent="0" algn="l"/>
            <a:r>
              <a:rPr lang="en-US" sz="2000" b="1" dirty="0">
                <a:solidFill>
                  <a:schemeClr val="tx1"/>
                </a:solidFill>
              </a:rPr>
              <a:t>Tuesday, 3/10/2023 </a:t>
            </a:r>
            <a:br>
              <a:rPr lang="en-US" sz="2000" dirty="0">
                <a:solidFill>
                  <a:schemeClr val="tx1"/>
                </a:solidFill>
              </a:rPr>
            </a:br>
            <a:endParaRPr lang="en-US" sz="2000" dirty="0">
              <a:solidFill>
                <a:schemeClr val="tx1"/>
              </a:solidFill>
            </a:endParaRPr>
          </a:p>
          <a:p>
            <a:pPr marL="0" indent="0" algn="l"/>
            <a:br>
              <a:rPr lang="en-US" sz="2000" dirty="0">
                <a:solidFill>
                  <a:schemeClr val="tx1"/>
                </a:solidFill>
              </a:rPr>
            </a:br>
            <a:endParaRPr sz="2000" dirty="0">
              <a:solidFill>
                <a:schemeClr val="tx1"/>
              </a:solidFill>
            </a:endParaRPr>
          </a:p>
        </p:txBody>
      </p:sp>
      <p:sp>
        <p:nvSpPr>
          <p:cNvPr id="4" name="مستطيل 3"/>
          <p:cNvSpPr/>
          <p:nvPr/>
        </p:nvSpPr>
        <p:spPr>
          <a:xfrm>
            <a:off x="6449422" y="2757443"/>
            <a:ext cx="2427333" cy="1595336"/>
          </a:xfrm>
          <a:prstGeom prst="rect">
            <a:avLst/>
          </a:prstGeom>
          <a:ln w="38100">
            <a:solidFill>
              <a:schemeClr val="tx2"/>
            </a:solidFill>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1" anchor="ctr"/>
          <a:lstStyle/>
          <a:p>
            <a:pPr algn="ctr"/>
            <a:r>
              <a:rPr lang="ar-JO" sz="1600" b="1" dirty="0">
                <a:latin typeface="Sakkal Majalla" panose="02000000000000000000" pitchFamily="2" charset="-78"/>
                <a:cs typeface="Sakkal Majalla" panose="02000000000000000000" pitchFamily="2" charset="-78"/>
              </a:rPr>
              <a:t>"اللَّهمَّ باسمِكَ نَعتزِم وبِرُكنِكَ نَعتصِم وبِحَولكَ نَستدفع الوَهَن ونَستعدِي على الزّمن سبحانك لا نحصي ثناءً عليك، لكَ الحمدُ في الأولى والآخرة إنَّك أنت مُلهِمُ القول ووَليُّ التّوفيق"❤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5976" y="684073"/>
            <a:ext cx="4187832" cy="3985041"/>
          </a:xfrm>
        </p:spPr>
        <p:txBody>
          <a:bodyPr/>
          <a:lstStyle/>
          <a:p>
            <a:pPr lvl="0" indent="-457200" algn="l" defTabSz="457200">
              <a:lnSpc>
                <a:spcPct val="100000"/>
              </a:lnSpc>
              <a:buClrTx/>
              <a:buSzTx/>
              <a:buFont typeface="Arial" panose="020B0604020202020204" pitchFamily="34" charset="0"/>
              <a:buChar char="•"/>
            </a:pPr>
            <a:r>
              <a:rPr lang="en-US" sz="2000" b="1" kern="1200" dirty="0">
                <a:solidFill>
                  <a:prstClr val="black"/>
                </a:solidFill>
                <a:highlight>
                  <a:srgbClr val="FFFF00"/>
                </a:highlight>
                <a:latin typeface="Vidaloka" panose="020B0604020202020204" charset="0"/>
              </a:rPr>
              <a:t>The longitudinal muscle:</a:t>
            </a:r>
          </a:p>
          <a:p>
            <a:pPr marL="0" lvl="0" indent="0" algn="l" defTabSz="457200">
              <a:lnSpc>
                <a:spcPct val="100000"/>
              </a:lnSpc>
              <a:buClrTx/>
              <a:buSzTx/>
            </a:pPr>
            <a:br>
              <a:rPr lang="en-US" b="1" kern="1200" dirty="0">
                <a:solidFill>
                  <a:prstClr val="black"/>
                </a:solidFill>
                <a:highlight>
                  <a:srgbClr val="FFFF00"/>
                </a:highlight>
                <a:latin typeface="Vidaloka" panose="020B0604020202020204" charset="0"/>
              </a:rPr>
            </a:br>
            <a:r>
              <a:rPr lang="en-US" kern="1200" dirty="0">
                <a:solidFill>
                  <a:prstClr val="black"/>
                </a:solidFill>
                <a:latin typeface="Vidaloka" panose="020B0604020202020204" charset="0"/>
              </a:rPr>
              <a:t>-It is a direct continuation of </a:t>
            </a:r>
            <a:r>
              <a:rPr lang="en-US" kern="1200" dirty="0">
                <a:solidFill>
                  <a:srgbClr val="FF0000"/>
                </a:solidFill>
                <a:latin typeface="Vidaloka" panose="020B0604020202020204" charset="0"/>
              </a:rPr>
              <a:t>the smooth muscle of the outer muscle coat of the rectum.</a:t>
            </a:r>
            <a:br>
              <a:rPr lang="en-US" kern="1200" dirty="0">
                <a:solidFill>
                  <a:srgbClr val="FF0000"/>
                </a:solidFill>
                <a:latin typeface="Vidaloka" panose="020B0604020202020204" charset="0"/>
              </a:rPr>
            </a:br>
            <a:r>
              <a:rPr lang="en-US" kern="1200" dirty="0">
                <a:solidFill>
                  <a:prstClr val="black"/>
                </a:solidFill>
                <a:latin typeface="Vidaloka" panose="020B0604020202020204" charset="0"/>
              </a:rPr>
              <a:t>-During defecation, its contraction widens the anal lumen, flattens the anal cushions, shortens the anal canal and everts the anal margin.</a:t>
            </a:r>
            <a:br>
              <a:rPr lang="en-US" kern="1200" dirty="0">
                <a:solidFill>
                  <a:prstClr val="black"/>
                </a:solidFill>
                <a:latin typeface="Vidaloka" panose="020B0604020202020204" charset="0"/>
              </a:rPr>
            </a:br>
            <a:endParaRPr lang="en-GB" dirty="0"/>
          </a:p>
        </p:txBody>
      </p:sp>
      <p:pic>
        <p:nvPicPr>
          <p:cNvPr id="4" name="Picture 3"/>
          <p:cNvPicPr>
            <a:picLocks noChangeAspect="1"/>
          </p:cNvPicPr>
          <p:nvPr/>
        </p:nvPicPr>
        <p:blipFill>
          <a:blip r:embed="rId2"/>
          <a:stretch>
            <a:fillRect/>
          </a:stretch>
        </p:blipFill>
        <p:spPr>
          <a:xfrm>
            <a:off x="5259539" y="520994"/>
            <a:ext cx="3134447" cy="4148120"/>
          </a:xfrm>
          <a:prstGeom prst="rect">
            <a:avLst/>
          </a:prstGeom>
        </p:spPr>
      </p:pic>
    </p:spTree>
    <p:extLst>
      <p:ext uri="{BB962C8B-B14F-4D97-AF65-F5344CB8AC3E}">
        <p14:creationId xmlns:p14="http://schemas.microsoft.com/office/powerpoint/2010/main" val="746839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4514" y="432845"/>
            <a:ext cx="4526879" cy="3933671"/>
          </a:xfrm>
        </p:spPr>
        <p:txBody>
          <a:bodyPr/>
          <a:lstStyle/>
          <a:p>
            <a:pPr marL="342900" lvl="0" algn="l" defTabSz="457200">
              <a:lnSpc>
                <a:spcPct val="100000"/>
              </a:lnSpc>
              <a:buClrTx/>
              <a:buSzTx/>
              <a:buFont typeface="Arial" panose="020B0604020202020204" pitchFamily="34" charset="0"/>
              <a:buChar char="•"/>
            </a:pPr>
            <a:r>
              <a:rPr lang="en-US" sz="2000" b="1" kern="1200" dirty="0">
                <a:solidFill>
                  <a:prstClr val="black"/>
                </a:solidFill>
                <a:highlight>
                  <a:srgbClr val="FFFF00"/>
                </a:highlight>
                <a:latin typeface="Vidaloka" panose="020B0604020202020204" charset="0"/>
              </a:rPr>
              <a:t>The intersphincteric plane:</a:t>
            </a:r>
          </a:p>
          <a:p>
            <a:pPr marL="342900" lvl="0" algn="l" defTabSz="457200">
              <a:lnSpc>
                <a:spcPct val="100000"/>
              </a:lnSpc>
              <a:buClrTx/>
              <a:buSzTx/>
              <a:buFont typeface="Arial" panose="020B0604020202020204" pitchFamily="34" charset="0"/>
              <a:buChar char="•"/>
            </a:pPr>
            <a:endParaRPr lang="en-US" sz="2000" b="1" kern="1200" dirty="0">
              <a:solidFill>
                <a:prstClr val="black"/>
              </a:solidFill>
              <a:highlight>
                <a:srgbClr val="FFFF00"/>
              </a:highlight>
              <a:latin typeface="Vidaloka" panose="020B0604020202020204" charset="0"/>
            </a:endParaRPr>
          </a:p>
          <a:p>
            <a:pPr marL="285750" lvl="0" indent="-285750" algn="l" defTabSz="457200">
              <a:lnSpc>
                <a:spcPct val="100000"/>
              </a:lnSpc>
              <a:buClrTx/>
              <a:buSzTx/>
              <a:buFont typeface="Arial" panose="020B0604020202020204" pitchFamily="34" charset="0"/>
              <a:buChar char="•"/>
            </a:pPr>
            <a:r>
              <a:rPr lang="en-US" kern="1200" dirty="0">
                <a:solidFill>
                  <a:prstClr val="black"/>
                </a:solidFill>
                <a:latin typeface="Vidaloka" panose="020B0604020202020204" charset="0"/>
              </a:rPr>
              <a:t>Between the external sphincter muscle laterally and the longitudinal muscle  of the rectum medially.</a:t>
            </a:r>
          </a:p>
          <a:p>
            <a:pPr marL="285750" lvl="0" indent="-285750" algn="l" defTabSz="457200">
              <a:lnSpc>
                <a:spcPct val="100000"/>
              </a:lnSpc>
              <a:buClrTx/>
              <a:buSzTx/>
              <a:buFont typeface="Arial" panose="020B0604020202020204" pitchFamily="34" charset="0"/>
              <a:buChar char="•"/>
            </a:pP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Exists a potential space, the intersphincteric plane.</a:t>
            </a:r>
          </a:p>
          <a:p>
            <a:pPr marL="285750" lvl="0" indent="-285750" algn="l" defTabSz="457200">
              <a:lnSpc>
                <a:spcPct val="100000"/>
              </a:lnSpc>
              <a:buClrTx/>
              <a:buSzTx/>
              <a:buFont typeface="Arial" panose="020B0604020202020204" pitchFamily="34" charset="0"/>
              <a:buChar char="•"/>
            </a:pPr>
            <a:r>
              <a:rPr lang="en-US" kern="1200" dirty="0">
                <a:solidFill>
                  <a:srgbClr val="FF0000"/>
                </a:solidFill>
                <a:latin typeface="Vidaloka" panose="020B0604020202020204" charset="0"/>
              </a:rPr>
              <a:t>It contains intersphincteric anal glands.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It is route for the spread of pus, which occurs along the extensions from the longitudinal muscle layer.</a:t>
            </a:r>
          </a:p>
          <a:p>
            <a:pPr marL="285750" lvl="0" indent="-285750" algn="l" defTabSz="457200">
              <a:lnSpc>
                <a:spcPct val="100000"/>
              </a:lnSpc>
              <a:buClrTx/>
              <a:buSzTx/>
              <a:buFont typeface="Arial" panose="020B0604020202020204" pitchFamily="34" charset="0"/>
              <a:buChar char="•"/>
            </a:pPr>
            <a:r>
              <a:rPr lang="en-US" kern="1200" dirty="0">
                <a:solidFill>
                  <a:prstClr val="black"/>
                </a:solidFill>
                <a:latin typeface="Vidaloka" panose="020B0604020202020204" charset="0"/>
              </a:rPr>
              <a:t>The plane can be opened surgically to provide access for operations on the sphincter       muscles.</a:t>
            </a:r>
            <a:br>
              <a:rPr lang="en-US" kern="1200" dirty="0">
                <a:solidFill>
                  <a:prstClr val="black"/>
                </a:solidFill>
                <a:latin typeface="Vidaloka" panose="020B0604020202020204" charset="0"/>
              </a:rPr>
            </a:br>
            <a:endParaRPr lang="en-US" kern="1200" dirty="0">
              <a:solidFill>
                <a:prstClr val="black"/>
              </a:solidFill>
              <a:latin typeface="Vidaloka" panose="020B0604020202020204" charset="0"/>
            </a:endParaRPr>
          </a:p>
          <a:p>
            <a:pPr algn="l"/>
            <a:endParaRPr lang="en-GB" dirty="0"/>
          </a:p>
        </p:txBody>
      </p:sp>
      <p:pic>
        <p:nvPicPr>
          <p:cNvPr id="4" name="Picture 3"/>
          <p:cNvPicPr>
            <a:picLocks noChangeAspect="1"/>
          </p:cNvPicPr>
          <p:nvPr/>
        </p:nvPicPr>
        <p:blipFill>
          <a:blip r:embed="rId2"/>
          <a:stretch>
            <a:fillRect/>
          </a:stretch>
        </p:blipFill>
        <p:spPr>
          <a:xfrm>
            <a:off x="5375422" y="432845"/>
            <a:ext cx="3498772" cy="3623589"/>
          </a:xfrm>
          <a:prstGeom prst="rect">
            <a:avLst/>
          </a:prstGeom>
        </p:spPr>
      </p:pic>
    </p:spTree>
    <p:extLst>
      <p:ext uri="{BB962C8B-B14F-4D97-AF65-F5344CB8AC3E}">
        <p14:creationId xmlns:p14="http://schemas.microsoft.com/office/powerpoint/2010/main" val="2707571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09683" y="0"/>
            <a:ext cx="5428035" cy="3249038"/>
          </a:xfrm>
        </p:spPr>
        <p:txBody>
          <a:bodyPr/>
          <a:lstStyle/>
          <a:p>
            <a:pPr marL="0" lvl="0" indent="0" algn="l" defTabSz="457200">
              <a:lnSpc>
                <a:spcPct val="100000"/>
              </a:lnSpc>
              <a:buClrTx/>
              <a:buSzTx/>
            </a:pPr>
            <a:r>
              <a:rPr lang="en-US" sz="2000" b="1" kern="1200" dirty="0">
                <a:solidFill>
                  <a:prstClr val="black"/>
                </a:solidFill>
                <a:highlight>
                  <a:srgbClr val="FFFF00"/>
                </a:highlight>
                <a:latin typeface="Vidaloka" panose="020B0604020202020204" charset="0"/>
              </a:rPr>
              <a:t>Blood supply of the anal canal</a:t>
            </a:r>
            <a:r>
              <a:rPr lang="en-US" sz="2000" b="1" kern="1200" dirty="0">
                <a:solidFill>
                  <a:prstClr val="black"/>
                </a:solidFill>
                <a:latin typeface="Vidaloka" panose="020B0604020202020204" charset="0"/>
              </a:rPr>
              <a:t>:</a:t>
            </a:r>
            <a:br>
              <a:rPr lang="en-US" b="1" kern="1200" dirty="0">
                <a:solidFill>
                  <a:prstClr val="black"/>
                </a:solidFill>
                <a:latin typeface="Vidaloka" panose="020B0604020202020204" charset="0"/>
              </a:rPr>
            </a:br>
            <a:r>
              <a:rPr lang="en-US" sz="1400" kern="1200" dirty="0">
                <a:solidFill>
                  <a:prstClr val="black"/>
                </a:solidFill>
                <a:latin typeface="Vidaloka" panose="020B0604020202020204" charset="0"/>
              </a:rPr>
              <a:t>-Superior rectal artery.</a:t>
            </a:r>
            <a:br>
              <a:rPr lang="en-US" sz="1400" kern="1200" dirty="0">
                <a:solidFill>
                  <a:prstClr val="black"/>
                </a:solidFill>
                <a:latin typeface="Vidaloka" panose="020B0604020202020204" charset="0"/>
              </a:rPr>
            </a:br>
            <a:r>
              <a:rPr lang="en-US" sz="1400" kern="1200" dirty="0">
                <a:solidFill>
                  <a:prstClr val="black"/>
                </a:solidFill>
                <a:latin typeface="Vidaloka" panose="020B0604020202020204" charset="0"/>
              </a:rPr>
              <a:t>-Middle rectal arteries.</a:t>
            </a:r>
            <a:br>
              <a:rPr lang="en-US" sz="1400" kern="1200" dirty="0">
                <a:solidFill>
                  <a:prstClr val="black"/>
                </a:solidFill>
                <a:latin typeface="Vidaloka" panose="020B0604020202020204" charset="0"/>
              </a:rPr>
            </a:br>
            <a:r>
              <a:rPr lang="en-US" sz="1400" kern="1200" dirty="0">
                <a:solidFill>
                  <a:prstClr val="black"/>
                </a:solidFill>
                <a:latin typeface="Vidaloka" panose="020B0604020202020204" charset="0"/>
              </a:rPr>
              <a:t>-Inferior rectal arteries.</a:t>
            </a:r>
          </a:p>
          <a:p>
            <a:pPr marL="0" lvl="0" indent="0" algn="l" defTabSz="457200">
              <a:lnSpc>
                <a:spcPct val="100000"/>
              </a:lnSpc>
              <a:buClrTx/>
              <a:buSzTx/>
            </a:pPr>
            <a:endParaRPr lang="en-US" kern="1200" dirty="0">
              <a:solidFill>
                <a:prstClr val="black"/>
              </a:solidFill>
              <a:latin typeface="Vidaloka" panose="020B0604020202020204" charset="0"/>
            </a:endParaRPr>
          </a:p>
          <a:p>
            <a:pPr marL="0" lvl="0" indent="0" algn="l" defTabSz="457200">
              <a:lnSpc>
                <a:spcPct val="100000"/>
              </a:lnSpc>
              <a:buClrTx/>
              <a:buSzTx/>
            </a:pPr>
            <a:r>
              <a:rPr lang="en-US" sz="2000" b="1" kern="1200" dirty="0">
                <a:solidFill>
                  <a:prstClr val="black"/>
                </a:solidFill>
                <a:highlight>
                  <a:srgbClr val="FFFF00"/>
                </a:highlight>
                <a:latin typeface="Vidaloka" panose="020B0604020202020204" charset="0"/>
              </a:rPr>
              <a:t>Venous drainage of the anal canal:</a:t>
            </a:r>
          </a:p>
          <a:p>
            <a:pPr marL="0" lvl="0" indent="0" algn="l" defTabSz="457200">
              <a:lnSpc>
                <a:spcPct val="100000"/>
              </a:lnSpc>
              <a:buClrTx/>
              <a:buSzTx/>
            </a:pPr>
            <a:endParaRPr lang="en-US" b="1" kern="1200" dirty="0">
              <a:solidFill>
                <a:prstClr val="black"/>
              </a:solidFill>
              <a:highlight>
                <a:srgbClr val="FFFF00"/>
              </a:highlight>
              <a:latin typeface="Vidaloka" panose="020B0604020202020204" charset="0"/>
            </a:endParaRPr>
          </a:p>
          <a:p>
            <a:pPr marL="0" lvl="0" indent="0" algn="l" defTabSz="457200">
              <a:lnSpc>
                <a:spcPct val="100000"/>
              </a:lnSpc>
              <a:buClrTx/>
              <a:buSzTx/>
            </a:pPr>
            <a:r>
              <a:rPr lang="en-US" kern="1200" dirty="0">
                <a:solidFill>
                  <a:prstClr val="black"/>
                </a:solidFill>
                <a:latin typeface="Vidaloka" panose="020B0604020202020204" charset="0"/>
              </a:rPr>
              <a:t>-The anal veins are distributed in a similar fashion to </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arterial supply.</a:t>
            </a:r>
            <a:br>
              <a:rPr lang="en-US" kern="1200" dirty="0">
                <a:solidFill>
                  <a:prstClr val="black"/>
                </a:solidFill>
                <a:latin typeface="Vidaloka" panose="020B0604020202020204" charset="0"/>
              </a:rPr>
            </a:br>
            <a:r>
              <a:rPr lang="en-US" u="sng" kern="1200" dirty="0">
                <a:solidFill>
                  <a:srgbClr val="FF0000"/>
                </a:solidFill>
                <a:latin typeface="Vidaloka" panose="020B0604020202020204" charset="0"/>
              </a:rPr>
              <a:t>-The upper half of the anal canal is drained by</a:t>
            </a:r>
            <a:r>
              <a:rPr lang="en-US" kern="1200" dirty="0">
                <a:solidFill>
                  <a:prstClr val="black"/>
                </a:solidFill>
                <a:latin typeface="Vidaloka" panose="020B0604020202020204" charset="0"/>
              </a:rPr>
              <a:t>:</a:t>
            </a:r>
          </a:p>
          <a:p>
            <a:pPr marL="0" lvl="0" indent="0" algn="l" defTabSz="457200">
              <a:lnSpc>
                <a:spcPct val="100000"/>
              </a:lnSpc>
              <a:buClrTx/>
              <a:buSzTx/>
            </a:pP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(1) The </a:t>
            </a:r>
            <a:r>
              <a:rPr lang="en-US" kern="1200" dirty="0">
                <a:solidFill>
                  <a:prstClr val="black"/>
                </a:solidFill>
                <a:highlight>
                  <a:srgbClr val="00FFFF"/>
                </a:highlight>
                <a:latin typeface="Vidaloka" panose="020B0604020202020204" charset="0"/>
              </a:rPr>
              <a:t>superior rectal veins</a:t>
            </a:r>
            <a:r>
              <a:rPr lang="en-US" kern="1200" dirty="0">
                <a:solidFill>
                  <a:prstClr val="black"/>
                </a:solidFill>
                <a:latin typeface="Vidaloka" panose="020B0604020202020204" charset="0"/>
              </a:rPr>
              <a:t>, tributaries of the </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inferior mesenteric vein and thus the </a:t>
            </a:r>
            <a:r>
              <a:rPr lang="en-US" kern="1200" dirty="0" err="1">
                <a:solidFill>
                  <a:srgbClr val="FF0000"/>
                </a:solidFill>
                <a:latin typeface="Vidaloka" panose="020B0604020202020204" charset="0"/>
              </a:rPr>
              <a:t>porto</a:t>
            </a:r>
            <a:r>
              <a:rPr lang="en-US" kern="1200" dirty="0">
                <a:solidFill>
                  <a:srgbClr val="FF0000"/>
                </a:solidFill>
                <a:latin typeface="Vidaloka" panose="020B0604020202020204" charset="0"/>
              </a:rPr>
              <a:t>-mesenteric venous   system</a:t>
            </a:r>
            <a:r>
              <a:rPr lang="en-US" kern="1200" dirty="0">
                <a:solidFill>
                  <a:prstClr val="black"/>
                </a:solidFill>
                <a:latin typeface="Vidaloka" panose="020B0604020202020204" charset="0"/>
              </a:rPr>
              <a:t>.</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 (2) </a:t>
            </a:r>
            <a:r>
              <a:rPr lang="en-US" kern="1200" dirty="0">
                <a:solidFill>
                  <a:prstClr val="black"/>
                </a:solidFill>
                <a:highlight>
                  <a:srgbClr val="00FFFF"/>
                </a:highlight>
                <a:latin typeface="Vidaloka" panose="020B0604020202020204" charset="0"/>
              </a:rPr>
              <a:t>the middle rectal veins</a:t>
            </a:r>
            <a:r>
              <a:rPr lang="en-US" kern="1200" dirty="0">
                <a:solidFill>
                  <a:prstClr val="black"/>
                </a:solidFill>
                <a:latin typeface="Vidaloka" panose="020B0604020202020204" charset="0"/>
              </a:rPr>
              <a:t>, which drain into the internal iliac veins.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lower half of the anal canal and the subcutaneous perianal plexus of veins are drained by (3) the inferior rectal veins.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a:t>
            </a:r>
            <a:r>
              <a:rPr lang="en-US" kern="1200" dirty="0">
                <a:solidFill>
                  <a:srgbClr val="FF0000"/>
                </a:solidFill>
                <a:latin typeface="Vidaloka" panose="020B0604020202020204" charset="0"/>
              </a:rPr>
              <a:t>They eventually join the internal iliac vein on each side.</a:t>
            </a:r>
            <a:br>
              <a:rPr lang="en-US" sz="1400" kern="1200" dirty="0">
                <a:solidFill>
                  <a:srgbClr val="FF0000"/>
                </a:solidFill>
                <a:latin typeface="Century Gothic" panose="020B0502020202020204"/>
              </a:rPr>
            </a:br>
            <a:endParaRPr lang="en-US" sz="1400" kern="1200" dirty="0">
              <a:solidFill>
                <a:srgbClr val="FF0000"/>
              </a:solidFill>
              <a:latin typeface="Century Gothic" panose="020B0502020202020204"/>
            </a:endParaRPr>
          </a:p>
        </p:txBody>
      </p:sp>
      <p:pic>
        <p:nvPicPr>
          <p:cNvPr id="5" name="Picture 4"/>
          <p:cNvPicPr>
            <a:picLocks noChangeAspect="1"/>
          </p:cNvPicPr>
          <p:nvPr/>
        </p:nvPicPr>
        <p:blipFill>
          <a:blip r:embed="rId2"/>
          <a:stretch>
            <a:fillRect/>
          </a:stretch>
        </p:blipFill>
        <p:spPr>
          <a:xfrm>
            <a:off x="5833806" y="198705"/>
            <a:ext cx="3414103" cy="3213717"/>
          </a:xfrm>
          <a:prstGeom prst="rect">
            <a:avLst/>
          </a:prstGeom>
        </p:spPr>
      </p:pic>
    </p:spTree>
    <p:extLst>
      <p:ext uri="{BB962C8B-B14F-4D97-AF65-F5344CB8AC3E}">
        <p14:creationId xmlns:p14="http://schemas.microsoft.com/office/powerpoint/2010/main" val="27462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83774" y="489594"/>
            <a:ext cx="6587392" cy="4222677"/>
          </a:xfrm>
        </p:spPr>
        <p:txBody>
          <a:bodyPr/>
          <a:lstStyle/>
          <a:p>
            <a:pPr algn="l"/>
            <a:r>
              <a:rPr lang="en-US" sz="2000" b="1" dirty="0">
                <a:highlight>
                  <a:srgbClr val="FFFF00"/>
                </a:highlight>
                <a:latin typeface="Vidaloka" panose="020B0604020202020204" charset="0"/>
              </a:rPr>
              <a:t>Lymphatic drainage:</a:t>
            </a:r>
            <a:br>
              <a:rPr lang="en-US" dirty="0">
                <a:highlight>
                  <a:srgbClr val="FFFF00"/>
                </a:highlight>
                <a:latin typeface="Vidaloka" panose="020B0604020202020204" charset="0"/>
              </a:rPr>
            </a:br>
            <a:r>
              <a:rPr lang="en-US" dirty="0">
                <a:latin typeface="Vidaloka" panose="020B0604020202020204" charset="0"/>
              </a:rPr>
              <a:t>-Above the dentate line drains into </a:t>
            </a:r>
            <a:r>
              <a:rPr lang="en-US" dirty="0">
                <a:solidFill>
                  <a:srgbClr val="FF0000"/>
                </a:solidFill>
                <a:latin typeface="Vidaloka" panose="020B0604020202020204" charset="0"/>
              </a:rPr>
              <a:t>post-rectal lymph nodes and then to para-aortic nodes</a:t>
            </a:r>
            <a:r>
              <a:rPr lang="en-US" dirty="0">
                <a:latin typeface="Vidaloka" panose="020B0604020202020204" charset="0"/>
              </a:rPr>
              <a:t>.</a:t>
            </a:r>
            <a:br>
              <a:rPr lang="en-US" dirty="0">
                <a:latin typeface="Vidaloka" panose="020B0604020202020204" charset="0"/>
              </a:rPr>
            </a:br>
            <a:r>
              <a:rPr lang="en-US" dirty="0">
                <a:latin typeface="Vidaloka" panose="020B0604020202020204" charset="0"/>
              </a:rPr>
              <a:t>-Below the dentate line drains into </a:t>
            </a:r>
            <a:r>
              <a:rPr lang="en-US" dirty="0">
                <a:solidFill>
                  <a:srgbClr val="FF0000"/>
                </a:solidFill>
                <a:latin typeface="Vidaloka" panose="020B0604020202020204" charset="0"/>
              </a:rPr>
              <a:t>the superficial and then to deep inguinal lymph nodes.</a:t>
            </a:r>
          </a:p>
          <a:p>
            <a:pPr algn="l"/>
            <a:r>
              <a:rPr lang="en-US" sz="2000" b="1" dirty="0">
                <a:highlight>
                  <a:srgbClr val="FFFF00"/>
                </a:highlight>
                <a:latin typeface="Vidaloka" panose="020B0604020202020204" charset="0"/>
              </a:rPr>
              <a:t>The anal glands:</a:t>
            </a:r>
            <a:br>
              <a:rPr lang="en-US" dirty="0">
                <a:latin typeface="Vidaloka" panose="020B0604020202020204" charset="0"/>
              </a:rPr>
            </a:br>
            <a:r>
              <a:rPr lang="en-US" dirty="0">
                <a:latin typeface="Vidaloka" panose="020B0604020202020204" charset="0"/>
              </a:rPr>
              <a:t>-Anal glands may be found in the </a:t>
            </a:r>
            <a:r>
              <a:rPr lang="en-US" u="sng" dirty="0">
                <a:latin typeface="Vidaloka" panose="020B0604020202020204" charset="0"/>
              </a:rPr>
              <a:t>submucosa</a:t>
            </a:r>
            <a:r>
              <a:rPr lang="en-US" dirty="0">
                <a:latin typeface="Vidaloka" panose="020B0604020202020204" charset="0"/>
              </a:rPr>
              <a:t> and </a:t>
            </a:r>
            <a:r>
              <a:rPr lang="en-US" u="sng" dirty="0">
                <a:latin typeface="Vidaloka" panose="020B0604020202020204" charset="0"/>
              </a:rPr>
              <a:t>intersphincteric</a:t>
            </a:r>
            <a:r>
              <a:rPr lang="en-US" dirty="0">
                <a:latin typeface="Vidaloka" panose="020B0604020202020204" charset="0"/>
              </a:rPr>
              <a:t> space.</a:t>
            </a:r>
            <a:br>
              <a:rPr lang="en-US" dirty="0">
                <a:latin typeface="Vidaloka" panose="020B0604020202020204" charset="0"/>
              </a:rPr>
            </a:br>
            <a:r>
              <a:rPr lang="en-US" dirty="0">
                <a:latin typeface="Vidaloka" panose="020B0604020202020204" charset="0"/>
              </a:rPr>
              <a:t>-They drain via ducts into the </a:t>
            </a:r>
            <a:r>
              <a:rPr lang="en-US" u="sng" dirty="0">
                <a:latin typeface="Vidaloka" panose="020B0604020202020204" charset="0"/>
              </a:rPr>
              <a:t>anal sinuses </a:t>
            </a:r>
            <a:r>
              <a:rPr lang="en-US" dirty="0">
                <a:latin typeface="Vidaloka" panose="020B0604020202020204" charset="0"/>
              </a:rPr>
              <a:t>at the level of the </a:t>
            </a:r>
            <a:r>
              <a:rPr lang="en-US" u="sng" dirty="0">
                <a:latin typeface="Vidaloka" panose="020B0604020202020204" charset="0"/>
              </a:rPr>
              <a:t>dentate line</a:t>
            </a:r>
            <a:r>
              <a:rPr lang="en-US" dirty="0">
                <a:latin typeface="Vidaloka" panose="020B0604020202020204" charset="0"/>
              </a:rPr>
              <a:t>.</a:t>
            </a:r>
            <a:br>
              <a:rPr lang="en-US" dirty="0">
                <a:latin typeface="Vidaloka" panose="020B0604020202020204" charset="0"/>
              </a:rPr>
            </a:br>
            <a:r>
              <a:rPr lang="en-US" dirty="0">
                <a:latin typeface="Vidaloka" panose="020B0604020202020204" charset="0"/>
              </a:rPr>
              <a:t>-Their function is </a:t>
            </a:r>
            <a:r>
              <a:rPr lang="en-US" u="sng" dirty="0">
                <a:latin typeface="Vidaloka" panose="020B0604020202020204" charset="0"/>
              </a:rPr>
              <a:t>unknown, although they secrete </a:t>
            </a:r>
            <a:r>
              <a:rPr lang="en-US" u="sng" dirty="0" err="1">
                <a:latin typeface="Vidaloka" panose="020B0604020202020204" charset="0"/>
              </a:rPr>
              <a:t>mucin</a:t>
            </a:r>
            <a:r>
              <a:rPr lang="en-US" u="sng" dirty="0">
                <a:latin typeface="Vidaloka" panose="020B0604020202020204" charset="0"/>
              </a:rPr>
              <a:t> which perhaps lubricates the anal canal to ease defecation.</a:t>
            </a:r>
            <a:br>
              <a:rPr lang="en-US" u="sng" dirty="0">
                <a:latin typeface="Vidaloka" panose="020B0604020202020204" charset="0"/>
              </a:rPr>
            </a:br>
            <a:r>
              <a:rPr lang="en-US" dirty="0">
                <a:latin typeface="Vidaloka" panose="020B0604020202020204" charset="0"/>
              </a:rPr>
              <a:t>-The importance of intersphincteric anal glands is that they are widely considered to be </a:t>
            </a:r>
            <a:r>
              <a:rPr lang="en-US" dirty="0">
                <a:solidFill>
                  <a:srgbClr val="FF0000"/>
                </a:solidFill>
                <a:latin typeface="Vidaloka" panose="020B0604020202020204" charset="0"/>
              </a:rPr>
              <a:t>the potential source of anal sepsis</a:t>
            </a:r>
            <a:r>
              <a:rPr lang="en-US" dirty="0">
                <a:latin typeface="Vidaloka" panose="020B0604020202020204" charset="0"/>
              </a:rPr>
              <a:t>, either acute, presenting as perianal, ischiorectal or even pelvic sepsis, or chronic, presenting as a cryptoglandular (non-specific) anal fistula.</a:t>
            </a:r>
            <a:br>
              <a:rPr lang="en-US" dirty="0">
                <a:latin typeface="Vidaloka" panose="020B0604020202020204" charset="0"/>
              </a:rPr>
            </a:br>
            <a:endParaRPr lang="en-US" dirty="0">
              <a:latin typeface="Vidaloka" panose="020B0604020202020204" charset="0"/>
            </a:endParaRPr>
          </a:p>
          <a:p>
            <a:pPr algn="l"/>
            <a:endParaRPr lang="en-GB" dirty="0">
              <a:latin typeface="Vidaloka" panose="020B0604020202020204" charset="0"/>
            </a:endParaRPr>
          </a:p>
        </p:txBody>
      </p:sp>
    </p:spTree>
    <p:extLst>
      <p:ext uri="{BB962C8B-B14F-4D97-AF65-F5344CB8AC3E}">
        <p14:creationId xmlns:p14="http://schemas.microsoft.com/office/powerpoint/2010/main" val="2441662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2;p48"/>
          <p:cNvSpPr txBox="1">
            <a:spLocks/>
          </p:cNvSpPr>
          <p:nvPr/>
        </p:nvSpPr>
        <p:spPr>
          <a:xfrm>
            <a:off x="2252347" y="1887167"/>
            <a:ext cx="4947005" cy="943582"/>
          </a:xfrm>
          <a:prstGeom prst="rect">
            <a:avLst/>
          </a:prstGeom>
          <a:ln w="57150" cap="rnd"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lvl1pPr algn="l" defTabSz="342900" rtl="1" eaLnBrk="1" latinLnBrk="0" hangingPunct="1">
              <a:spcBef>
                <a:spcPct val="0"/>
              </a:spcBef>
              <a:buNone/>
              <a:defRPr sz="4050" kern="1200">
                <a:solidFill>
                  <a:schemeClr val="dk1"/>
                </a:solidFill>
                <a:latin typeface="+mn-lt"/>
                <a:ea typeface="+mn-ea"/>
                <a:cs typeface="+mn-cs"/>
              </a:defRPr>
            </a:lvl1pPr>
            <a:lvl2pPr rtl="1" eaLnBrk="1" hangingPunct="1">
              <a:defRPr>
                <a:solidFill>
                  <a:schemeClr val="dk1"/>
                </a:solidFill>
                <a:latin typeface="+mn-lt"/>
                <a:ea typeface="+mn-ea"/>
                <a:cs typeface="+mn-cs"/>
              </a:defRPr>
            </a:lvl2pPr>
            <a:lvl3pPr rtl="1" eaLnBrk="1" hangingPunct="1">
              <a:defRPr>
                <a:solidFill>
                  <a:schemeClr val="dk1"/>
                </a:solidFill>
                <a:latin typeface="+mn-lt"/>
                <a:ea typeface="+mn-ea"/>
                <a:cs typeface="+mn-cs"/>
              </a:defRPr>
            </a:lvl3pPr>
            <a:lvl4pPr rtl="1" eaLnBrk="1" hangingPunct="1">
              <a:defRPr>
                <a:solidFill>
                  <a:schemeClr val="dk1"/>
                </a:solidFill>
                <a:latin typeface="+mn-lt"/>
                <a:ea typeface="+mn-ea"/>
                <a:cs typeface="+mn-cs"/>
              </a:defRPr>
            </a:lvl4pPr>
            <a:lvl5pPr rtl="1" eaLnBrk="1" hangingPunct="1">
              <a:defRPr>
                <a:solidFill>
                  <a:schemeClr val="dk1"/>
                </a:solidFill>
                <a:latin typeface="+mn-lt"/>
                <a:ea typeface="+mn-ea"/>
                <a:cs typeface="+mn-cs"/>
              </a:defRPr>
            </a:lvl5pPr>
            <a:lvl6pPr rtl="1" eaLnBrk="1" hangingPunct="1">
              <a:defRPr>
                <a:solidFill>
                  <a:schemeClr val="dk1"/>
                </a:solidFill>
                <a:latin typeface="+mn-lt"/>
                <a:ea typeface="+mn-ea"/>
                <a:cs typeface="+mn-cs"/>
              </a:defRPr>
            </a:lvl6pPr>
            <a:lvl7pPr rtl="1" eaLnBrk="1" hangingPunct="1">
              <a:defRPr>
                <a:solidFill>
                  <a:schemeClr val="dk1"/>
                </a:solidFill>
                <a:latin typeface="+mn-lt"/>
                <a:ea typeface="+mn-ea"/>
                <a:cs typeface="+mn-cs"/>
              </a:defRPr>
            </a:lvl7pPr>
            <a:lvl8pPr rtl="1" eaLnBrk="1" hangingPunct="1">
              <a:defRPr>
                <a:solidFill>
                  <a:schemeClr val="dk1"/>
                </a:solidFill>
                <a:latin typeface="+mn-lt"/>
                <a:ea typeface="+mn-ea"/>
                <a:cs typeface="+mn-cs"/>
              </a:defRPr>
            </a:lvl8pPr>
            <a:lvl9pPr rtl="1" eaLnBrk="1" hangingPunct="1">
              <a:defRPr>
                <a:solidFill>
                  <a:schemeClr val="dk1"/>
                </a:solidFill>
                <a:latin typeface="+mn-lt"/>
                <a:ea typeface="+mn-ea"/>
                <a:cs typeface="+mn-cs"/>
              </a:defRPr>
            </a:lvl9pPr>
          </a:lstStyle>
          <a:p>
            <a:pPr algn="ctr">
              <a:buClrTx/>
              <a:buFontTx/>
            </a:pPr>
            <a:br>
              <a:rPr lang="en-US" sz="3600" b="1" dirty="0">
                <a:ln/>
                <a:solidFill>
                  <a:schemeClr val="accent3"/>
                </a:solidFill>
              </a:rPr>
            </a:br>
            <a:r>
              <a:rPr lang="en-US" sz="3200" b="1" dirty="0">
                <a:ln/>
                <a:solidFill>
                  <a:schemeClr val="accent3"/>
                </a:solidFill>
                <a:latin typeface="Vidaloka" panose="020B0604020202020204" charset="0"/>
              </a:rPr>
              <a:t>Examination of the anus..</a:t>
            </a:r>
            <a:br>
              <a:rPr lang="en-US" sz="3200" b="1" dirty="0">
                <a:ln/>
                <a:solidFill>
                  <a:schemeClr val="accent3"/>
                </a:solidFill>
                <a:latin typeface="Vidaloka" panose="020B0604020202020204" charset="0"/>
              </a:rPr>
            </a:br>
            <a:endParaRPr lang="en" sz="3200" b="1" dirty="0">
              <a:ln/>
              <a:solidFill>
                <a:schemeClr val="accent3"/>
              </a:solidFill>
              <a:latin typeface="Vidaloka" panose="020B0604020202020204" charset="0"/>
            </a:endParaRPr>
          </a:p>
        </p:txBody>
      </p:sp>
    </p:spTree>
    <p:extLst>
      <p:ext uri="{BB962C8B-B14F-4D97-AF65-F5344CB8AC3E}">
        <p14:creationId xmlns:p14="http://schemas.microsoft.com/office/powerpoint/2010/main" val="735406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47456" y="454886"/>
            <a:ext cx="5133055" cy="3635720"/>
          </a:xfrm>
        </p:spPr>
        <p:txBody>
          <a:bodyPr/>
          <a:lstStyle/>
          <a:p>
            <a:r>
              <a:rPr lang="en-US" sz="2800" b="1" dirty="0">
                <a:latin typeface="Vidaloka" panose="020B0604020202020204" charset="0"/>
              </a:rPr>
              <a:t>Examination of the anus</a:t>
            </a:r>
          </a:p>
          <a:p>
            <a:pPr algn="l"/>
            <a:endParaRPr lang="en-US" b="1" dirty="0">
              <a:latin typeface="Vidaloka" panose="020B0604020202020204" charset="0"/>
            </a:endParaRPr>
          </a:p>
          <a:p>
            <a:pPr algn="l"/>
            <a:endParaRPr lang="en-US" b="1" dirty="0">
              <a:latin typeface="Vidaloka" panose="020B0604020202020204" charset="0"/>
            </a:endParaRPr>
          </a:p>
          <a:p>
            <a:pPr algn="l"/>
            <a:r>
              <a:rPr lang="en-US" sz="2800" b="1" u="sng" dirty="0">
                <a:highlight>
                  <a:srgbClr val="FFFF00"/>
                </a:highlight>
                <a:latin typeface="Vidaloka" panose="020B0604020202020204" charset="0"/>
              </a:rPr>
              <a:t>Positions</a:t>
            </a:r>
            <a:r>
              <a:rPr lang="en-US" sz="2400" b="1" u="sng" dirty="0">
                <a:highlight>
                  <a:srgbClr val="FFFF00"/>
                </a:highlight>
                <a:latin typeface="Vidaloka" panose="020B0604020202020204" charset="0"/>
              </a:rPr>
              <a:t>:</a:t>
            </a:r>
          </a:p>
          <a:p>
            <a:pPr algn="l"/>
            <a:endParaRPr lang="en-US" dirty="0">
              <a:latin typeface="Vidaloka" panose="020B0604020202020204" charset="0"/>
            </a:endParaRPr>
          </a:p>
          <a:p>
            <a:pPr marL="0" indent="0" algn="l"/>
            <a:r>
              <a:rPr lang="en-US" sz="2000" b="1" dirty="0">
                <a:solidFill>
                  <a:srgbClr val="FF0000"/>
                </a:solidFill>
                <a:latin typeface="Vidaloka" panose="020B0604020202020204" charset="0"/>
              </a:rPr>
              <a:t>(a) The left lateral (Sims’ position).</a:t>
            </a:r>
          </a:p>
          <a:p>
            <a:pPr marL="114300" indent="0" algn="l"/>
            <a:r>
              <a:rPr lang="en-US" sz="2000" dirty="0">
                <a:latin typeface="Vidaloka" panose="020B0604020202020204" charset="0"/>
              </a:rPr>
              <a:t>standard position in which the patient lies on their left side, with right hip and knees bent. The lower arm is behind the back, the thighs flexed. The left knee is slightly tilted.  </a:t>
            </a:r>
          </a:p>
          <a:p>
            <a:pPr marL="0" indent="0" algn="l"/>
            <a:r>
              <a:rPr lang="en-US" sz="2000" b="1" dirty="0">
                <a:solidFill>
                  <a:srgbClr val="FF0000"/>
                </a:solidFill>
                <a:latin typeface="Vidaloka" panose="020B0604020202020204" charset="0"/>
              </a:rPr>
              <a:t>(b) Knee-elbow (Prone-Jackknife position).</a:t>
            </a:r>
          </a:p>
          <a:p>
            <a:pPr marL="0" indent="0" algn="l"/>
            <a:r>
              <a:rPr lang="en-US" sz="2000" b="1" dirty="0">
                <a:solidFill>
                  <a:srgbClr val="FF0000"/>
                </a:solidFill>
                <a:latin typeface="Vidaloka" panose="020B0604020202020204" charset="0"/>
              </a:rPr>
              <a:t>(c) Lithotomy position</a:t>
            </a:r>
            <a:endParaRPr lang="en-GB" sz="2000" b="1" dirty="0">
              <a:solidFill>
                <a:srgbClr val="FF0000"/>
              </a:solidFill>
              <a:latin typeface="Vidaloka" panose="020B0604020202020204" charset="0"/>
            </a:endParaRPr>
          </a:p>
        </p:txBody>
      </p:sp>
      <p:pic>
        <p:nvPicPr>
          <p:cNvPr id="4" name="Picture 3"/>
          <p:cNvPicPr>
            <a:picLocks noChangeAspect="1"/>
          </p:cNvPicPr>
          <p:nvPr/>
        </p:nvPicPr>
        <p:blipFill>
          <a:blip r:embed="rId2"/>
          <a:stretch>
            <a:fillRect/>
          </a:stretch>
        </p:blipFill>
        <p:spPr>
          <a:xfrm>
            <a:off x="5880511" y="602351"/>
            <a:ext cx="2632573" cy="1208694"/>
          </a:xfrm>
          <a:prstGeom prst="rect">
            <a:avLst/>
          </a:prstGeom>
        </p:spPr>
      </p:pic>
      <p:pic>
        <p:nvPicPr>
          <p:cNvPr id="5" name="Picture 4"/>
          <p:cNvPicPr>
            <a:picLocks noChangeAspect="1"/>
          </p:cNvPicPr>
          <p:nvPr/>
        </p:nvPicPr>
        <p:blipFill>
          <a:blip r:embed="rId3"/>
          <a:stretch>
            <a:fillRect/>
          </a:stretch>
        </p:blipFill>
        <p:spPr>
          <a:xfrm>
            <a:off x="5880511" y="2105122"/>
            <a:ext cx="2955370" cy="1329015"/>
          </a:xfrm>
          <a:prstGeom prst="rect">
            <a:avLst/>
          </a:prstGeom>
        </p:spPr>
      </p:pic>
      <p:pic>
        <p:nvPicPr>
          <p:cNvPr id="6" name="Picture 5"/>
          <p:cNvPicPr>
            <a:picLocks noChangeAspect="1"/>
          </p:cNvPicPr>
          <p:nvPr/>
        </p:nvPicPr>
        <p:blipFill>
          <a:blip r:embed="rId4"/>
          <a:stretch>
            <a:fillRect/>
          </a:stretch>
        </p:blipFill>
        <p:spPr>
          <a:xfrm>
            <a:off x="5836187" y="3540609"/>
            <a:ext cx="2955366" cy="1329014"/>
          </a:xfrm>
          <a:prstGeom prst="rect">
            <a:avLst/>
          </a:prstGeom>
        </p:spPr>
      </p:pic>
    </p:spTree>
    <p:extLst>
      <p:ext uri="{BB962C8B-B14F-4D97-AF65-F5344CB8AC3E}">
        <p14:creationId xmlns:p14="http://schemas.microsoft.com/office/powerpoint/2010/main" val="244262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13597" y="968615"/>
            <a:ext cx="4946026" cy="2802317"/>
          </a:xfrm>
        </p:spPr>
        <p:txBody>
          <a:bodyPr/>
          <a:lstStyle/>
          <a:p>
            <a:pPr algn="l"/>
            <a:r>
              <a:rPr lang="en-US" sz="2000" b="1" u="sng" dirty="0">
                <a:highlight>
                  <a:srgbClr val="FFFF00"/>
                </a:highlight>
                <a:latin typeface="Vidaloka" panose="020B0604020202020204" charset="0"/>
              </a:rPr>
              <a:t>Inspection:</a:t>
            </a:r>
          </a:p>
          <a:p>
            <a:pPr marL="0" indent="0" algn="l"/>
            <a:r>
              <a:rPr lang="en-US" sz="2000" dirty="0">
                <a:latin typeface="Vidaloka" panose="020B0604020202020204" charset="0"/>
              </a:rPr>
              <a:t>-Redundant tissue</a:t>
            </a:r>
          </a:p>
          <a:p>
            <a:pPr marL="0" indent="0" algn="l"/>
            <a:r>
              <a:rPr lang="en-US" sz="2000" dirty="0">
                <a:latin typeface="Vidaloka" panose="020B0604020202020204" charset="0"/>
              </a:rPr>
              <a:t>-Skin tags from old thrombosed external     hemorrhoids.</a:t>
            </a:r>
          </a:p>
          <a:p>
            <a:pPr marL="0" indent="0" algn="l"/>
            <a:r>
              <a:rPr lang="en-US" sz="2000" dirty="0">
                <a:latin typeface="Vidaloka" panose="020B0604020202020204" charset="0"/>
              </a:rPr>
              <a:t>-Fissures( no DRE) and Fistulas </a:t>
            </a:r>
          </a:p>
          <a:p>
            <a:pPr marL="0" indent="0" algn="l"/>
            <a:r>
              <a:rPr lang="en-US" sz="2000" dirty="0">
                <a:latin typeface="Vidaloka" panose="020B0604020202020204" charset="0"/>
              </a:rPr>
              <a:t>-Signs of infection or abscess formation</a:t>
            </a:r>
          </a:p>
          <a:p>
            <a:pPr marL="0" indent="0" algn="l"/>
            <a:r>
              <a:rPr lang="en-US" sz="2000" dirty="0">
                <a:latin typeface="Vidaloka" panose="020B0604020202020204" charset="0"/>
              </a:rPr>
              <a:t>-Rectal or hemorrhoidal prolapse, appearing as a bluish perianal mass.</a:t>
            </a:r>
          </a:p>
        </p:txBody>
      </p:sp>
    </p:spTree>
    <p:extLst>
      <p:ext uri="{BB962C8B-B14F-4D97-AF65-F5344CB8AC3E}">
        <p14:creationId xmlns:p14="http://schemas.microsoft.com/office/powerpoint/2010/main" val="2912658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4240" y="372154"/>
            <a:ext cx="4454960" cy="3105154"/>
          </a:xfrm>
        </p:spPr>
        <p:txBody>
          <a:bodyPr/>
          <a:lstStyle/>
          <a:p>
            <a:pPr marL="0" indent="0" algn="l"/>
            <a:r>
              <a:rPr lang="en-US" sz="2400" b="1" dirty="0">
                <a:highlight>
                  <a:srgbClr val="FFFF00"/>
                </a:highlight>
                <a:latin typeface="Vidaloka" panose="020B0604020202020204" charset="0"/>
              </a:rPr>
              <a:t>Digital rectal exam:</a:t>
            </a:r>
          </a:p>
          <a:p>
            <a:pPr marL="0" indent="0" algn="l"/>
            <a:r>
              <a:rPr lang="en-US" dirty="0">
                <a:latin typeface="Vidaloka" panose="020B0604020202020204" charset="0"/>
              </a:rPr>
              <a:t>insert gloves and use a lubricant.</a:t>
            </a:r>
          </a:p>
          <a:p>
            <a:pPr marL="0" indent="0" algn="l"/>
            <a:r>
              <a:rPr lang="en-US" dirty="0">
                <a:latin typeface="Vidaloka" panose="020B0604020202020204" charset="0"/>
              </a:rPr>
              <a:t>Presence of induration, tenderness and</a:t>
            </a:r>
          </a:p>
          <a:p>
            <a:pPr marL="0" indent="0" algn="l"/>
            <a:r>
              <a:rPr lang="en-US" dirty="0">
                <a:latin typeface="Vidaloka" panose="020B0604020202020204" charset="0"/>
              </a:rPr>
              <a:t>subcutaneous lesions. </a:t>
            </a:r>
          </a:p>
          <a:p>
            <a:pPr marL="0" indent="0" algn="l"/>
            <a:r>
              <a:rPr lang="en-US" dirty="0">
                <a:latin typeface="Vidaloka" panose="020B0604020202020204" charset="0"/>
              </a:rPr>
              <a:t>Presence of any distal intrarectal,</a:t>
            </a:r>
          </a:p>
          <a:p>
            <a:pPr marL="0" indent="0" algn="l"/>
            <a:r>
              <a:rPr lang="en-US" dirty="0">
                <a:latin typeface="Vidaloka" panose="020B0604020202020204" charset="0"/>
              </a:rPr>
              <a:t> intra-anal or extraluminal mass</a:t>
            </a:r>
          </a:p>
          <a:p>
            <a:pPr marL="0" indent="0" algn="l"/>
            <a:r>
              <a:rPr lang="en-US" dirty="0">
                <a:latin typeface="Vidaloka" panose="020B0604020202020204" charset="0"/>
              </a:rPr>
              <a:t>Sphincter length, resting tone and voluntary  squeeze are assessed.</a:t>
            </a:r>
          </a:p>
          <a:p>
            <a:pPr marL="0" indent="0" algn="l"/>
            <a:r>
              <a:rPr lang="en-US" dirty="0">
                <a:latin typeface="Vidaloka" panose="020B0604020202020204" charset="0"/>
              </a:rPr>
              <a:t>Inspection for the presence of mucus, blood or  pus and to identify stool color.</a:t>
            </a:r>
          </a:p>
          <a:p>
            <a:pPr marL="0" indent="0" algn="l"/>
            <a:endParaRPr lang="en-US" dirty="0">
              <a:latin typeface="Vidaloka" panose="020B0604020202020204" charset="0"/>
            </a:endParaRPr>
          </a:p>
          <a:p>
            <a:pPr marL="0" indent="0" algn="l"/>
            <a:endParaRPr lang="en-US" dirty="0"/>
          </a:p>
          <a:p>
            <a:pPr algn="l"/>
            <a:endParaRPr lang="en-US" dirty="0"/>
          </a:p>
          <a:p>
            <a:pPr algn="l"/>
            <a:endParaRPr lang="en-GB" dirty="0"/>
          </a:p>
        </p:txBody>
      </p:sp>
      <p:pic>
        <p:nvPicPr>
          <p:cNvPr id="5" name="Picture 4"/>
          <p:cNvPicPr>
            <a:picLocks noChangeAspect="1"/>
          </p:cNvPicPr>
          <p:nvPr/>
        </p:nvPicPr>
        <p:blipFill>
          <a:blip r:embed="rId2"/>
          <a:stretch>
            <a:fillRect/>
          </a:stretch>
        </p:blipFill>
        <p:spPr>
          <a:xfrm>
            <a:off x="4225637" y="2777837"/>
            <a:ext cx="2304940" cy="2386446"/>
          </a:xfrm>
          <a:prstGeom prst="rect">
            <a:avLst/>
          </a:prstGeom>
        </p:spPr>
      </p:pic>
      <p:pic>
        <p:nvPicPr>
          <p:cNvPr id="4" name="صورة 3">
            <a:extLst>
              <a:ext uri="{FF2B5EF4-FFF2-40B4-BE49-F238E27FC236}">
                <a16:creationId xmlns:a16="http://schemas.microsoft.com/office/drawing/2014/main" id="{988AB5A3-DC87-3865-D7D9-2109387A9C90}"/>
              </a:ext>
            </a:extLst>
          </p:cNvPr>
          <p:cNvPicPr>
            <a:picLocks noChangeAspect="1"/>
          </p:cNvPicPr>
          <p:nvPr/>
        </p:nvPicPr>
        <p:blipFill>
          <a:blip r:embed="rId3"/>
          <a:stretch>
            <a:fillRect/>
          </a:stretch>
        </p:blipFill>
        <p:spPr>
          <a:xfrm>
            <a:off x="6576803" y="557305"/>
            <a:ext cx="2503014" cy="4542307"/>
          </a:xfrm>
          <a:prstGeom prst="rect">
            <a:avLst/>
          </a:prstGeom>
        </p:spPr>
      </p:pic>
    </p:spTree>
    <p:extLst>
      <p:ext uri="{BB962C8B-B14F-4D97-AF65-F5344CB8AC3E}">
        <p14:creationId xmlns:p14="http://schemas.microsoft.com/office/powerpoint/2010/main" val="388723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14232" y="350653"/>
            <a:ext cx="5640461" cy="4435356"/>
          </a:xfrm>
        </p:spPr>
        <p:txBody>
          <a:bodyPr/>
          <a:lstStyle/>
          <a:p>
            <a:pPr marL="0" indent="0" algn="l"/>
            <a:r>
              <a:rPr lang="en-US" b="1" dirty="0">
                <a:highlight>
                  <a:srgbClr val="FFFF00"/>
                </a:highlight>
                <a:latin typeface="Vidaloka" panose="020B0604020202020204" charset="0"/>
              </a:rPr>
              <a:t>Proctoscopy:</a:t>
            </a:r>
          </a:p>
          <a:p>
            <a:pPr marL="0" indent="0" algn="l"/>
            <a:r>
              <a:rPr lang="en-US" dirty="0">
                <a:latin typeface="Vidaloka" panose="020B0604020202020204" charset="0"/>
              </a:rPr>
              <a:t>   Performed with the patient in the left lateral</a:t>
            </a:r>
          </a:p>
          <a:p>
            <a:pPr marL="0" indent="0" algn="l"/>
            <a:r>
              <a:rPr lang="en-US" dirty="0">
                <a:latin typeface="Vidaloka" panose="020B0604020202020204" charset="0"/>
              </a:rPr>
              <a:t>     position.</a:t>
            </a:r>
          </a:p>
          <a:p>
            <a:pPr marL="0" indent="0" algn="l"/>
            <a:r>
              <a:rPr lang="en-US" dirty="0">
                <a:latin typeface="Vidaloka" panose="020B0604020202020204" charset="0"/>
              </a:rPr>
              <a:t>    Allows a detailed inspection of the distal rectum  and anal canal.</a:t>
            </a:r>
          </a:p>
          <a:p>
            <a:pPr marL="0" indent="0" algn="l"/>
            <a:r>
              <a:rPr lang="en-US" dirty="0">
                <a:latin typeface="Vidaloka" panose="020B0604020202020204" charset="0"/>
              </a:rPr>
              <a:t>Minor procedures can also be carried out through this instrument, e.g. treatment of hemorrhoids by injection or banding and biopsy.</a:t>
            </a:r>
          </a:p>
          <a:p>
            <a:pPr marL="0" indent="0" algn="l"/>
            <a:endParaRPr lang="en-US" dirty="0">
              <a:latin typeface="Vidaloka" panose="020B0604020202020204" charset="0"/>
            </a:endParaRPr>
          </a:p>
          <a:p>
            <a:pPr marL="0" indent="0" algn="l"/>
            <a:r>
              <a:rPr lang="en-US" b="1" dirty="0">
                <a:highlight>
                  <a:srgbClr val="FFFF00"/>
                </a:highlight>
                <a:latin typeface="Vidaloka" panose="020B0604020202020204" charset="0"/>
              </a:rPr>
              <a:t>Sigmoidoscopy</a:t>
            </a:r>
            <a:r>
              <a:rPr lang="en-US" b="1" dirty="0">
                <a:latin typeface="Vidaloka" panose="020B0604020202020204" charset="0"/>
              </a:rPr>
              <a:t>: </a:t>
            </a:r>
          </a:p>
          <a:p>
            <a:pPr marL="0" indent="0" algn="l"/>
            <a:r>
              <a:rPr lang="en-US" dirty="0">
                <a:latin typeface="Vidaloka" panose="020B0604020202020204" charset="0"/>
              </a:rPr>
              <a:t>2type :  rigid and flexible</a:t>
            </a:r>
          </a:p>
          <a:p>
            <a:pPr marL="0" indent="0" algn="l"/>
            <a:r>
              <a:rPr lang="en-US" dirty="0">
                <a:latin typeface="Vidaloka" panose="020B0604020202020204" charset="0"/>
              </a:rPr>
              <a:t>     -Although sigmoidoscopy is strictly an examination of the </a:t>
            </a:r>
          </a:p>
          <a:p>
            <a:pPr marL="0" indent="0" algn="l"/>
            <a:r>
              <a:rPr lang="en-US" dirty="0">
                <a:latin typeface="Vidaloka" panose="020B0604020202020204" charset="0"/>
              </a:rPr>
              <a:t>      rectum, it should always be carried out even when an anal</a:t>
            </a:r>
          </a:p>
          <a:p>
            <a:pPr marL="0" indent="0" algn="l"/>
            <a:r>
              <a:rPr lang="en-US" dirty="0">
                <a:latin typeface="Vidaloka" panose="020B0604020202020204" charset="0"/>
              </a:rPr>
              <a:t>      lesion has been confirmed.</a:t>
            </a:r>
            <a:br>
              <a:rPr lang="en-US" dirty="0">
                <a:latin typeface="Vidaloka" panose="020B0604020202020204" charset="0"/>
              </a:rPr>
            </a:br>
            <a:r>
              <a:rPr lang="en-US" dirty="0">
                <a:latin typeface="Vidaloka" panose="020B0604020202020204" charset="0"/>
              </a:rPr>
              <a:t>     </a:t>
            </a:r>
            <a:r>
              <a:rPr lang="en-US" u="sng" dirty="0">
                <a:solidFill>
                  <a:srgbClr val="FF0000"/>
                </a:solidFill>
                <a:latin typeface="Vidaloka" panose="020B0604020202020204" charset="0"/>
              </a:rPr>
              <a:t>-Rectal pathology, e.g. colitis or carcinoma, is frequently</a:t>
            </a:r>
          </a:p>
          <a:p>
            <a:pPr marL="0" indent="0" algn="l"/>
            <a:r>
              <a:rPr lang="en-US" u="sng" dirty="0">
                <a:solidFill>
                  <a:srgbClr val="FF0000"/>
                </a:solidFill>
                <a:latin typeface="Vidaloka" panose="020B0604020202020204" charset="0"/>
              </a:rPr>
              <a:t>      associated with an anal lesion, e.g. fissure or hemorrhoids.</a:t>
            </a:r>
          </a:p>
          <a:p>
            <a:pPr marL="0" indent="0" algn="l"/>
            <a:endParaRPr lang="en-US" dirty="0"/>
          </a:p>
          <a:p>
            <a:pPr algn="l"/>
            <a:endParaRPr lang="en-US" dirty="0"/>
          </a:p>
          <a:p>
            <a:pPr algn="l"/>
            <a:endParaRPr lang="en-GB" dirty="0"/>
          </a:p>
        </p:txBody>
      </p:sp>
      <p:pic>
        <p:nvPicPr>
          <p:cNvPr id="5" name="Picture 4"/>
          <p:cNvPicPr>
            <a:picLocks noChangeAspect="1"/>
          </p:cNvPicPr>
          <p:nvPr/>
        </p:nvPicPr>
        <p:blipFill>
          <a:blip r:embed="rId2"/>
          <a:stretch>
            <a:fillRect/>
          </a:stretch>
        </p:blipFill>
        <p:spPr>
          <a:xfrm>
            <a:off x="6154694" y="2364979"/>
            <a:ext cx="2741283" cy="2188440"/>
          </a:xfrm>
          <a:prstGeom prst="rect">
            <a:avLst/>
          </a:prstGeom>
        </p:spPr>
      </p:pic>
      <p:pic>
        <p:nvPicPr>
          <p:cNvPr id="1026" name="Picture 2" descr="Proctoscopes">
            <a:extLst>
              <a:ext uri="{FF2B5EF4-FFF2-40B4-BE49-F238E27FC236}">
                <a16:creationId xmlns:a16="http://schemas.microsoft.com/office/drawing/2014/main" id="{7CBF6800-5997-E9E7-7292-ADA1032DD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184" y="350653"/>
            <a:ext cx="3140304" cy="177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87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33911" y="558528"/>
            <a:ext cx="6644453" cy="3789833"/>
          </a:xfrm>
        </p:spPr>
        <p:txBody>
          <a:bodyPr/>
          <a:lstStyle/>
          <a:p>
            <a:pPr algn="l"/>
            <a:r>
              <a:rPr lang="en-US" sz="2000" b="1" dirty="0">
                <a:highlight>
                  <a:srgbClr val="FFFF00"/>
                </a:highlight>
                <a:latin typeface="Vidaloka" panose="020B0604020202020204" charset="0"/>
              </a:rPr>
              <a:t>Before we start with conditions </a:t>
            </a:r>
            <a:r>
              <a:rPr lang="en-US" sz="2000" b="1" dirty="0">
                <a:latin typeface="Vidaloka" panose="020B0604020202020204" charset="0"/>
              </a:rPr>
              <a:t>:</a:t>
            </a:r>
          </a:p>
          <a:p>
            <a:pPr algn="l"/>
            <a:endParaRPr lang="en-US" sz="2000" b="1" dirty="0">
              <a:latin typeface="Vidaloka" panose="020B0604020202020204" charset="0"/>
            </a:endParaRPr>
          </a:p>
          <a:p>
            <a:pPr algn="l"/>
            <a:r>
              <a:rPr lang="en-US" sz="2000" dirty="0">
                <a:latin typeface="Vidaloka" panose="020B0604020202020204" charset="0"/>
              </a:rPr>
              <a:t>Anal and perianal disorders makeup about </a:t>
            </a:r>
            <a:r>
              <a:rPr lang="en-US" sz="2000" dirty="0">
                <a:solidFill>
                  <a:srgbClr val="FF0000"/>
                </a:solidFill>
                <a:latin typeface="Vidaloka" panose="020B0604020202020204" charset="0"/>
              </a:rPr>
              <a:t>20 %</a:t>
            </a:r>
            <a:r>
              <a:rPr lang="en-US" sz="2000" dirty="0">
                <a:latin typeface="Vidaloka" panose="020B0604020202020204" charset="0"/>
              </a:rPr>
              <a:t> of all outpatient Surgical referrals . These conditions are extremely distressing and embarrassing patient often put up with symptoms for long time , before seeking medical care</a:t>
            </a:r>
            <a:endParaRPr lang="en-GB" sz="2000" dirty="0">
              <a:latin typeface="Vidaloka" panose="020B0604020202020204" charset="0"/>
            </a:endParaRPr>
          </a:p>
        </p:txBody>
      </p:sp>
    </p:spTree>
    <p:extLst>
      <p:ext uri="{BB962C8B-B14F-4D97-AF65-F5344CB8AC3E}">
        <p14:creationId xmlns:p14="http://schemas.microsoft.com/office/powerpoint/2010/main" val="193957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1704975" y="495300"/>
            <a:ext cx="5343525" cy="3485570"/>
          </a:xfrm>
          <a:prstGeom prst="rect">
            <a:avLst/>
          </a:prstGeom>
        </p:spPr>
        <p:txBody>
          <a:bodyPr wrap="square">
            <a:spAutoFit/>
          </a:bodyPr>
          <a:lstStyle/>
          <a:p>
            <a:pPr defTabSz="342900">
              <a:buClrTx/>
            </a:pPr>
            <a:r>
              <a:rPr lang="en-US" sz="3000" b="1" kern="1200" dirty="0">
                <a:ln w="9525">
                  <a:solidFill>
                    <a:prstClr val="white"/>
                  </a:solidFill>
                  <a:prstDash val="solid"/>
                </a:ln>
                <a:solidFill>
                  <a:prstClr val="black"/>
                </a:solidFill>
                <a:effectLst>
                  <a:outerShdw blurRad="38100" dist="38100" dir="2700000" algn="tl">
                    <a:srgbClr val="000000">
                      <a:alpha val="43137"/>
                    </a:srgbClr>
                  </a:outerShdw>
                </a:effectLst>
                <a:latin typeface="Vidaloka" panose="020B0604020202020204" charset="0"/>
              </a:rPr>
              <a:t>The Contents:</a:t>
            </a:r>
          </a:p>
          <a:p>
            <a:pPr defTabSz="342900">
              <a:buClrTx/>
            </a:pPr>
            <a:endParaRPr lang="en-US" sz="3000" b="1" kern="1200" dirty="0">
              <a:ln w="9525">
                <a:solidFill>
                  <a:prstClr val="white"/>
                </a:solidFill>
                <a:prstDash val="solid"/>
              </a:ln>
              <a:solidFill>
                <a:prstClr val="black"/>
              </a:solidFill>
              <a:latin typeface="Century Gothic" panose="020B0502020202020204"/>
            </a:endParaRPr>
          </a:p>
          <a:p>
            <a:pPr marL="257175" indent="-257175" defTabSz="342900">
              <a:buClrTx/>
              <a:buFont typeface="Arial" panose="020B0604020202020204" pitchFamily="34" charset="0"/>
              <a:buChar char="•"/>
            </a:pPr>
            <a:r>
              <a:rPr lang="en-US" sz="2100" b="1" dirty="0">
                <a:latin typeface="Vidaloka"/>
                <a:sym typeface="Vidaloka"/>
              </a:rPr>
              <a:t>General anatomy of the anal canal.</a:t>
            </a:r>
          </a:p>
          <a:p>
            <a:pPr marL="257175" indent="-257175" defTabSz="342900">
              <a:buClrTx/>
              <a:buFont typeface="Arial" panose="020B0604020202020204" pitchFamily="34" charset="0"/>
              <a:buChar char="•"/>
            </a:pPr>
            <a:r>
              <a:rPr lang="en-US" sz="2100" b="1" dirty="0">
                <a:latin typeface="Vidaloka"/>
                <a:sym typeface="Vidaloka"/>
              </a:rPr>
              <a:t>The examination of the anus.</a:t>
            </a:r>
          </a:p>
          <a:p>
            <a:pPr marL="257175" indent="-257175" defTabSz="342900">
              <a:buClrTx/>
              <a:buFont typeface="Arial" panose="020B0604020202020204" pitchFamily="34" charset="0"/>
              <a:buChar char="•"/>
            </a:pPr>
            <a:r>
              <a:rPr lang="en-US" sz="2100" b="1" dirty="0">
                <a:latin typeface="Vidaloka"/>
                <a:sym typeface="Vidaloka"/>
              </a:rPr>
              <a:t>Anorectal Abscess.</a:t>
            </a:r>
          </a:p>
          <a:p>
            <a:pPr marL="257175" indent="-257175" defTabSz="342900">
              <a:buClrTx/>
              <a:buFont typeface="Arial" panose="020B0604020202020204" pitchFamily="34" charset="0"/>
              <a:buChar char="•"/>
            </a:pPr>
            <a:r>
              <a:rPr lang="en-US" sz="2100" b="1" dirty="0">
                <a:latin typeface="Vidaloka"/>
                <a:sym typeface="Vidaloka"/>
              </a:rPr>
              <a:t>Proctalgia </a:t>
            </a:r>
            <a:r>
              <a:rPr lang="en-US" sz="2100" b="1" dirty="0" err="1">
                <a:latin typeface="Vidaloka"/>
                <a:sym typeface="Vidaloka"/>
              </a:rPr>
              <a:t>Fugax</a:t>
            </a:r>
            <a:r>
              <a:rPr lang="en-US" sz="2100" b="1" dirty="0">
                <a:latin typeface="Vidaloka"/>
                <a:sym typeface="Vidaloka"/>
              </a:rPr>
              <a:t>.</a:t>
            </a:r>
          </a:p>
          <a:p>
            <a:pPr marL="257175" indent="-257175" defTabSz="342900">
              <a:buClrTx/>
              <a:buFont typeface="Arial" panose="020B0604020202020204" pitchFamily="34" charset="0"/>
              <a:buChar char="•"/>
            </a:pPr>
            <a:r>
              <a:rPr lang="en-US" sz="2100" b="1" dirty="0">
                <a:latin typeface="Vidaloka"/>
                <a:sym typeface="Vidaloka"/>
              </a:rPr>
              <a:t>Complicated hemorrhoids.</a:t>
            </a:r>
          </a:p>
          <a:p>
            <a:pPr marL="257175" indent="-257175" defTabSz="342900">
              <a:buClrTx/>
              <a:buFont typeface="Arial" panose="020B0604020202020204" pitchFamily="34" charset="0"/>
              <a:buChar char="•"/>
            </a:pPr>
            <a:r>
              <a:rPr lang="en-US" sz="2100" b="1" dirty="0">
                <a:latin typeface="Vidaloka"/>
                <a:sym typeface="Vidaloka"/>
              </a:rPr>
              <a:t>Anal Fissure.</a:t>
            </a:r>
          </a:p>
          <a:p>
            <a:pPr marL="257175" indent="-257175" defTabSz="342900">
              <a:buClrTx/>
              <a:buFont typeface="Arial" panose="020B0604020202020204" pitchFamily="34" charset="0"/>
              <a:buChar char="•"/>
            </a:pPr>
            <a:r>
              <a:rPr lang="en-US" sz="2100" b="1" dirty="0">
                <a:latin typeface="Vidaloka"/>
                <a:sym typeface="Vidaloka"/>
              </a:rPr>
              <a:t>Anal Tumors.</a:t>
            </a:r>
          </a:p>
          <a:p>
            <a:pPr defTabSz="342900">
              <a:buClrTx/>
            </a:pPr>
            <a:endParaRPr lang="ar-JO" sz="1350" kern="1200" dirty="0">
              <a:solidFill>
                <a:prstClr val="black"/>
              </a:solidFill>
              <a:latin typeface="Century Gothic" panose="020B0502020202020204"/>
              <a:cs typeface="Tahoma" panose="020B0604030504040204" pitchFamily="34" charset="0"/>
            </a:endParaRPr>
          </a:p>
        </p:txBody>
      </p:sp>
    </p:spTree>
    <p:extLst>
      <p:ext uri="{BB962C8B-B14F-4D97-AF65-F5344CB8AC3E}">
        <p14:creationId xmlns:p14="http://schemas.microsoft.com/office/powerpoint/2010/main" val="1619368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title"/>
          </p:nvPr>
        </p:nvSpPr>
        <p:spPr>
          <a:xfrm>
            <a:off x="2393879" y="1838676"/>
            <a:ext cx="4947005" cy="943582"/>
          </a:xfrm>
          <a:prstGeom prst="rect">
            <a:avLst/>
          </a:prstGeom>
          <a:ln w="57150"/>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pPr algn="ctr"/>
            <a:br>
              <a:rPr lang="en-US" sz="3600" b="1" dirty="0">
                <a:ln/>
                <a:solidFill>
                  <a:schemeClr val="accent3"/>
                </a:solidFill>
              </a:rPr>
            </a:br>
            <a:r>
              <a:rPr lang="en-US" sz="3600" b="1" dirty="0">
                <a:ln/>
                <a:solidFill>
                  <a:schemeClr val="accent3"/>
                </a:solidFill>
                <a:latin typeface="Vidaloka" panose="020B0604020202020204" charset="0"/>
              </a:rPr>
              <a:t>Anorectal Abscess..</a:t>
            </a:r>
            <a:br>
              <a:rPr lang="en-US" b="1" dirty="0">
                <a:ln/>
                <a:solidFill>
                  <a:schemeClr val="accent3"/>
                </a:solidFill>
                <a:latin typeface="Vidaloka" panose="020B0604020202020204" charset="0"/>
              </a:rPr>
            </a:br>
            <a:endParaRPr lang="en" b="1" dirty="0">
              <a:ln/>
              <a:solidFill>
                <a:schemeClr val="accent3"/>
              </a:solidFill>
              <a:latin typeface="Vidaloka" panose="020B0604020202020204" charset="0"/>
            </a:endParaRPr>
          </a:p>
        </p:txBody>
      </p:sp>
      <p:sp>
        <p:nvSpPr>
          <p:cNvPr id="2" name="TextBox 1"/>
          <p:cNvSpPr txBox="1"/>
          <p:nvPr/>
        </p:nvSpPr>
        <p:spPr>
          <a:xfrm>
            <a:off x="1962365" y="4109662"/>
            <a:ext cx="863029" cy="307777"/>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65416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789889" y="252919"/>
            <a:ext cx="6580389" cy="4688732"/>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marL="0" indent="0" algn="l">
              <a:buNone/>
            </a:pPr>
            <a:r>
              <a:rPr lang="en-US" sz="2900" b="1" dirty="0">
                <a:ln/>
                <a:solidFill>
                  <a:schemeClr val="accent3"/>
                </a:solidFill>
                <a:latin typeface="Vidaloka" panose="020B0604020202020204" charset="0"/>
              </a:rPr>
              <a:t>Anorectal Abscess:</a:t>
            </a:r>
          </a:p>
          <a:p>
            <a:pPr marL="0" indent="0" algn="l">
              <a:buNone/>
            </a:pPr>
            <a:r>
              <a:rPr lang="en-US" sz="1600" b="1" dirty="0">
                <a:ln/>
                <a:solidFill>
                  <a:schemeClr val="tx1"/>
                </a:solidFill>
                <a:latin typeface="+mj-lt"/>
              </a:rPr>
              <a:t>Infection originates most often an </a:t>
            </a:r>
            <a:r>
              <a:rPr lang="en-US" sz="1600" b="1" dirty="0">
                <a:ln/>
                <a:solidFill>
                  <a:srgbClr val="C00000"/>
                </a:solidFill>
                <a:latin typeface="+mj-lt"/>
              </a:rPr>
              <a:t>obstructed anal crypt gland</a:t>
            </a:r>
            <a:r>
              <a:rPr lang="en-US" sz="1600" b="1" dirty="0">
                <a:ln/>
                <a:solidFill>
                  <a:schemeClr val="tx1"/>
                </a:solidFill>
                <a:latin typeface="+mj-lt"/>
              </a:rPr>
              <a:t>, with the resultant </a:t>
            </a:r>
            <a:r>
              <a:rPr lang="en-US" sz="1600" b="1" dirty="0">
                <a:ln/>
                <a:solidFill>
                  <a:srgbClr val="C00000"/>
                </a:solidFill>
                <a:latin typeface="+mj-lt"/>
              </a:rPr>
              <a:t>pus collecting </a:t>
            </a:r>
            <a:r>
              <a:rPr lang="en-US" sz="1600" b="1" dirty="0">
                <a:ln/>
                <a:solidFill>
                  <a:schemeClr val="tx1"/>
                </a:solidFill>
                <a:latin typeface="+mj-lt"/>
              </a:rPr>
              <a:t>in the subcutaneous tissue, </a:t>
            </a:r>
            <a:r>
              <a:rPr lang="en-US" sz="1600" b="1" dirty="0" err="1">
                <a:ln/>
                <a:solidFill>
                  <a:schemeClr val="tx1"/>
                </a:solidFill>
                <a:latin typeface="+mj-lt"/>
              </a:rPr>
              <a:t>intersphincteric</a:t>
            </a:r>
            <a:r>
              <a:rPr lang="en-US" sz="1600" b="1" dirty="0">
                <a:ln/>
                <a:solidFill>
                  <a:schemeClr val="tx1"/>
                </a:solidFill>
                <a:latin typeface="+mj-lt"/>
              </a:rPr>
              <a:t> plane or where various types of anorectal abscesses form</a:t>
            </a:r>
            <a:r>
              <a:rPr lang="en-US" sz="2200" b="1" dirty="0">
                <a:ln/>
                <a:solidFill>
                  <a:schemeClr val="tx1"/>
                </a:solidFill>
                <a:latin typeface="+mj-lt"/>
              </a:rPr>
              <a:t>.</a:t>
            </a:r>
          </a:p>
          <a:p>
            <a:pPr marL="0" indent="0" algn="l">
              <a:buNone/>
            </a:pPr>
            <a:r>
              <a:rPr lang="en-GB" sz="2400" b="1" dirty="0">
                <a:ln/>
                <a:solidFill>
                  <a:srgbClr val="265991"/>
                </a:solidFill>
                <a:latin typeface="Vidaloka" panose="020B0604020202020204" charset="0"/>
              </a:rPr>
              <a:t>Causes of anorectal abscess:</a:t>
            </a:r>
          </a:p>
          <a:p>
            <a:pPr marL="0" indent="0" algn="l">
              <a:buNone/>
            </a:pPr>
            <a:br>
              <a:rPr lang="en-GB" sz="2400" b="1" dirty="0">
                <a:ln/>
                <a:solidFill>
                  <a:srgbClr val="265991"/>
                </a:solidFill>
              </a:rPr>
            </a:br>
            <a:endParaRPr lang="en-US" sz="2200" b="1" dirty="0">
              <a:ln/>
              <a:solidFill>
                <a:schemeClr val="tx1"/>
              </a:solidFill>
            </a:endParaRPr>
          </a:p>
          <a:p>
            <a:pPr algn="l">
              <a:buFontTx/>
              <a:buChar char="-"/>
            </a:pPr>
            <a:endParaRPr lang="en-US" sz="2200" b="1" dirty="0">
              <a:ln/>
              <a:solidFill>
                <a:schemeClr val="tx1"/>
              </a:solidFill>
            </a:endParaRPr>
          </a:p>
          <a:p>
            <a:pPr marL="0" indent="0" algn="l">
              <a:buNone/>
            </a:pPr>
            <a:endParaRPr lang="en-US" sz="2200" b="1" dirty="0">
              <a:ln/>
              <a:solidFill>
                <a:schemeClr val="tx1"/>
              </a:solidFill>
            </a:endParaRPr>
          </a:p>
          <a:p>
            <a:pPr marL="0" indent="0" algn="l">
              <a:buNone/>
            </a:pPr>
            <a:endParaRPr lang="ar-JO" sz="2200" b="1" dirty="0">
              <a:ln/>
              <a:solidFill>
                <a:schemeClr val="tx1"/>
              </a:solidFill>
            </a:endParaRPr>
          </a:p>
          <a:p>
            <a:pPr marL="0" indent="0" algn="l">
              <a:buNone/>
            </a:pPr>
            <a:endParaRPr lang="ar-JO" sz="1400" b="1" dirty="0">
              <a:ln/>
              <a:solidFill>
                <a:schemeClr val="accent3"/>
              </a:solidFill>
            </a:endParaRPr>
          </a:p>
          <a:p>
            <a:pPr marL="0" indent="0" algn="l">
              <a:buNone/>
            </a:pPr>
            <a:endParaRPr lang="ar-JO" sz="1800" b="1" dirty="0">
              <a:ln/>
              <a:solidFill>
                <a:schemeClr val="accent3"/>
              </a:solidFill>
            </a:endParaRPr>
          </a:p>
        </p:txBody>
      </p:sp>
      <p:sp>
        <p:nvSpPr>
          <p:cNvPr id="7" name="مستطيل 6"/>
          <p:cNvSpPr/>
          <p:nvPr/>
        </p:nvSpPr>
        <p:spPr>
          <a:xfrm>
            <a:off x="1789889" y="2509736"/>
            <a:ext cx="2402732" cy="2431915"/>
          </a:xfrm>
          <a:prstGeom prst="rect">
            <a:avLst/>
          </a:prstGeom>
          <a:ln w="28575"/>
        </p:spPr>
        <p:style>
          <a:lnRef idx="2">
            <a:schemeClr val="dk1"/>
          </a:lnRef>
          <a:fillRef idx="1">
            <a:schemeClr val="lt1"/>
          </a:fillRef>
          <a:effectRef idx="0">
            <a:schemeClr val="dk1"/>
          </a:effectRef>
          <a:fontRef idx="minor">
            <a:schemeClr val="dk1"/>
          </a:fontRef>
        </p:style>
        <p:txBody>
          <a:bodyPr rtlCol="1" anchor="ctr"/>
          <a:lstStyle/>
          <a:p>
            <a:pPr algn="ctr">
              <a:buClr>
                <a:srgbClr val="353535"/>
              </a:buClr>
            </a:pPr>
            <a:r>
              <a:rPr lang="en-GB" sz="2000" b="1" u="sng" dirty="0">
                <a:ln/>
                <a:solidFill>
                  <a:srgbClr val="C00000"/>
                </a:solidFill>
                <a:latin typeface="Vidaloka" panose="020B0604020202020204" charset="0"/>
              </a:rPr>
              <a:t>Primary cause</a:t>
            </a:r>
          </a:p>
          <a:p>
            <a:pPr algn="ctr">
              <a:buClr>
                <a:srgbClr val="353535"/>
              </a:buClr>
            </a:pPr>
            <a:endParaRPr lang="en-GB" sz="2000" b="1" dirty="0">
              <a:ln/>
              <a:solidFill>
                <a:srgbClr val="C00000"/>
              </a:solidFill>
              <a:latin typeface="Vidaloka" panose="020B0604020202020204" charset="0"/>
            </a:endParaRPr>
          </a:p>
          <a:p>
            <a:pPr algn="ctr">
              <a:buClr>
                <a:srgbClr val="353535"/>
              </a:buClr>
            </a:pPr>
            <a:r>
              <a:rPr lang="en-GB" sz="1600" b="1" dirty="0">
                <a:ln/>
                <a:solidFill>
                  <a:prstClr val="black"/>
                </a:solidFill>
              </a:rPr>
              <a:t>Anal gland infection</a:t>
            </a:r>
          </a:p>
          <a:p>
            <a:pPr algn="ctr">
              <a:buClr>
                <a:srgbClr val="353535"/>
              </a:buClr>
            </a:pPr>
            <a:r>
              <a:rPr lang="en-GB" sz="1600" b="1" dirty="0">
                <a:ln/>
                <a:solidFill>
                  <a:prstClr val="black"/>
                </a:solidFill>
              </a:rPr>
              <a:t> [most common]</a:t>
            </a:r>
            <a:endParaRPr lang="ar-JO" sz="1600" dirty="0">
              <a:solidFill>
                <a:prstClr val="black"/>
              </a:solidFill>
            </a:endParaRPr>
          </a:p>
        </p:txBody>
      </p:sp>
      <p:sp>
        <p:nvSpPr>
          <p:cNvPr id="8" name="مستطيل 7"/>
          <p:cNvSpPr/>
          <p:nvPr/>
        </p:nvSpPr>
        <p:spPr>
          <a:xfrm>
            <a:off x="5010867" y="2509736"/>
            <a:ext cx="2541164" cy="2431915"/>
          </a:xfrm>
          <a:prstGeom prst="rect">
            <a:avLst/>
          </a:prstGeom>
          <a:ln w="28575"/>
        </p:spPr>
        <p:style>
          <a:lnRef idx="2">
            <a:schemeClr val="dk1"/>
          </a:lnRef>
          <a:fillRef idx="1">
            <a:schemeClr val="lt1"/>
          </a:fillRef>
          <a:effectRef idx="0">
            <a:schemeClr val="dk1"/>
          </a:effectRef>
          <a:fontRef idx="minor">
            <a:schemeClr val="dk1"/>
          </a:fontRef>
        </p:style>
        <p:txBody>
          <a:bodyPr rtlCol="1" anchor="ctr"/>
          <a:lstStyle/>
          <a:p>
            <a:pPr algn="ctr">
              <a:buClr>
                <a:srgbClr val="353535"/>
              </a:buClr>
            </a:pPr>
            <a:r>
              <a:rPr lang="en-GB" sz="2000" b="1" dirty="0">
                <a:ln/>
                <a:solidFill>
                  <a:srgbClr val="C00000"/>
                </a:solidFill>
              </a:rPr>
              <a:t> </a:t>
            </a:r>
            <a:r>
              <a:rPr lang="en-GB" sz="2000" b="1" u="sng" dirty="0">
                <a:ln/>
                <a:solidFill>
                  <a:srgbClr val="C00000"/>
                </a:solidFill>
                <a:latin typeface="Vidaloka" panose="020B0604020202020204" charset="0"/>
              </a:rPr>
              <a:t>Secondary causes</a:t>
            </a:r>
          </a:p>
          <a:p>
            <a:pPr algn="ctr">
              <a:buClr>
                <a:srgbClr val="353535"/>
              </a:buClr>
            </a:pPr>
            <a:endParaRPr lang="en-GB" b="1" dirty="0">
              <a:ln/>
              <a:solidFill>
                <a:prstClr val="black"/>
              </a:solidFill>
            </a:endParaRPr>
          </a:p>
          <a:p>
            <a:pPr>
              <a:buClr>
                <a:srgbClr val="353535"/>
              </a:buClr>
            </a:pPr>
            <a:r>
              <a:rPr lang="en-GB" b="1" dirty="0">
                <a:ln/>
                <a:solidFill>
                  <a:prstClr val="black"/>
                </a:solidFill>
              </a:rPr>
              <a:t>-</a:t>
            </a:r>
            <a:r>
              <a:rPr lang="en-GB" b="1" dirty="0" err="1">
                <a:ln/>
                <a:solidFill>
                  <a:prstClr val="black"/>
                </a:solidFill>
              </a:rPr>
              <a:t>Crohns</a:t>
            </a:r>
            <a:r>
              <a:rPr lang="en-GB" b="1" dirty="0">
                <a:ln/>
                <a:solidFill>
                  <a:prstClr val="black"/>
                </a:solidFill>
              </a:rPr>
              <a:t> disease.</a:t>
            </a:r>
          </a:p>
          <a:p>
            <a:pPr>
              <a:buClr>
                <a:srgbClr val="353535"/>
              </a:buClr>
            </a:pPr>
            <a:r>
              <a:rPr lang="en-GB" b="1" dirty="0">
                <a:ln/>
                <a:solidFill>
                  <a:prstClr val="black"/>
                </a:solidFill>
              </a:rPr>
              <a:t>-</a:t>
            </a:r>
            <a:r>
              <a:rPr lang="en-GB" b="1" dirty="0" err="1">
                <a:ln/>
                <a:solidFill>
                  <a:prstClr val="black"/>
                </a:solidFill>
              </a:rPr>
              <a:t>Anorectal</a:t>
            </a:r>
            <a:r>
              <a:rPr lang="en-GB" b="1" dirty="0">
                <a:ln/>
                <a:solidFill>
                  <a:prstClr val="black"/>
                </a:solidFill>
              </a:rPr>
              <a:t> carcinoma.</a:t>
            </a:r>
          </a:p>
          <a:p>
            <a:pPr>
              <a:buClr>
                <a:srgbClr val="353535"/>
              </a:buClr>
            </a:pPr>
            <a:r>
              <a:rPr lang="en-GB" b="1" dirty="0">
                <a:ln/>
                <a:solidFill>
                  <a:prstClr val="black"/>
                </a:solidFill>
              </a:rPr>
              <a:t>-Tuberculosis.</a:t>
            </a:r>
          </a:p>
          <a:p>
            <a:pPr>
              <a:buClr>
                <a:srgbClr val="353535"/>
              </a:buClr>
            </a:pPr>
            <a:r>
              <a:rPr lang="en-GB" b="1" dirty="0">
                <a:ln/>
                <a:solidFill>
                  <a:prstClr val="black"/>
                </a:solidFill>
              </a:rPr>
              <a:t>-Rectal foreign bodies.</a:t>
            </a:r>
          </a:p>
          <a:p>
            <a:pPr>
              <a:buClr>
                <a:srgbClr val="353535"/>
              </a:buClr>
            </a:pPr>
            <a:r>
              <a:rPr lang="en-GB" b="1" dirty="0">
                <a:ln/>
                <a:solidFill>
                  <a:prstClr val="black"/>
                </a:solidFill>
              </a:rPr>
              <a:t>-</a:t>
            </a:r>
            <a:r>
              <a:rPr lang="en-GB" b="1" dirty="0" err="1">
                <a:ln/>
                <a:solidFill>
                  <a:prstClr val="black"/>
                </a:solidFill>
              </a:rPr>
              <a:t>Lymphogranuloma</a:t>
            </a:r>
            <a:r>
              <a:rPr lang="en-GB" b="1" dirty="0">
                <a:ln/>
                <a:solidFill>
                  <a:prstClr val="black"/>
                </a:solidFill>
              </a:rPr>
              <a:t> </a:t>
            </a:r>
            <a:r>
              <a:rPr lang="en-GB" b="1" dirty="0" err="1">
                <a:ln/>
                <a:solidFill>
                  <a:prstClr val="black"/>
                </a:solidFill>
              </a:rPr>
              <a:t>venereum</a:t>
            </a:r>
            <a:r>
              <a:rPr lang="en-GB" b="1" dirty="0">
                <a:ln/>
                <a:solidFill>
                  <a:prstClr val="black"/>
                </a:solidFill>
              </a:rPr>
              <a:t>.</a:t>
            </a:r>
          </a:p>
          <a:p>
            <a:pPr>
              <a:buClr>
                <a:srgbClr val="353535"/>
              </a:buClr>
            </a:pPr>
            <a:r>
              <a:rPr lang="en-GB" b="1" dirty="0">
                <a:ln/>
                <a:solidFill>
                  <a:prstClr val="black"/>
                </a:solidFill>
              </a:rPr>
              <a:t>-</a:t>
            </a:r>
            <a:r>
              <a:rPr lang="en-GB" b="1" dirty="0" err="1">
                <a:ln/>
                <a:solidFill>
                  <a:prstClr val="black"/>
                </a:solidFill>
              </a:rPr>
              <a:t>Actinomycosis</a:t>
            </a:r>
            <a:r>
              <a:rPr lang="en-GB" b="1" dirty="0">
                <a:ln/>
                <a:solidFill>
                  <a:prstClr val="black"/>
                </a:solidFill>
              </a:rPr>
              <a:t>.</a:t>
            </a:r>
          </a:p>
          <a:p>
            <a:pPr>
              <a:buClr>
                <a:srgbClr val="353535"/>
              </a:buClr>
            </a:pPr>
            <a:r>
              <a:rPr lang="en-GB" b="1" dirty="0">
                <a:ln/>
                <a:solidFill>
                  <a:prstClr val="black"/>
                </a:solidFill>
              </a:rPr>
              <a:t>-</a:t>
            </a:r>
            <a:r>
              <a:rPr lang="en-GB" b="1" dirty="0" err="1">
                <a:ln/>
                <a:solidFill>
                  <a:prstClr val="black"/>
                </a:solidFill>
              </a:rPr>
              <a:t>Latrogenic</a:t>
            </a:r>
            <a:r>
              <a:rPr lang="en-GB" b="1" dirty="0">
                <a:ln/>
                <a:solidFill>
                  <a:prstClr val="black"/>
                </a:solidFill>
              </a:rPr>
              <a:t> causes.</a:t>
            </a:r>
            <a:endParaRPr lang="en-US" b="1" dirty="0">
              <a:ln/>
              <a:solidFill>
                <a:prstClr val="black"/>
              </a:solidFill>
            </a:endParaRPr>
          </a:p>
        </p:txBody>
      </p:sp>
    </p:spTree>
    <p:extLst>
      <p:ext uri="{BB962C8B-B14F-4D97-AF65-F5344CB8AC3E}">
        <p14:creationId xmlns:p14="http://schemas.microsoft.com/office/powerpoint/2010/main" val="2555582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157592" y="554477"/>
            <a:ext cx="7752945" cy="4367720"/>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endParaRPr lang="en-US" sz="1800" b="1" dirty="0">
              <a:ln/>
              <a:solidFill>
                <a:schemeClr val="tx1"/>
              </a:solidFill>
            </a:endParaRPr>
          </a:p>
          <a:p>
            <a:pPr algn="l"/>
            <a:r>
              <a:rPr lang="en-US" sz="1800" b="1" dirty="0">
                <a:ln/>
                <a:solidFill>
                  <a:schemeClr val="tx1"/>
                </a:solidFill>
              </a:rPr>
              <a:t>The </a:t>
            </a:r>
            <a:r>
              <a:rPr lang="en-US" sz="1800" b="1" dirty="0" err="1">
                <a:ln/>
                <a:solidFill>
                  <a:schemeClr val="tx1"/>
                </a:solidFill>
              </a:rPr>
              <a:t>cryptoglandular</a:t>
            </a:r>
            <a:r>
              <a:rPr lang="en-US" sz="1800" b="1" dirty="0">
                <a:ln/>
                <a:solidFill>
                  <a:schemeClr val="tx1"/>
                </a:solidFill>
              </a:rPr>
              <a:t> theory of </a:t>
            </a:r>
            <a:r>
              <a:rPr lang="en-US" sz="1800" b="1" dirty="0" err="1">
                <a:ln/>
                <a:solidFill>
                  <a:schemeClr val="tx1"/>
                </a:solidFill>
              </a:rPr>
              <a:t>intersphincteric</a:t>
            </a:r>
            <a:r>
              <a:rPr lang="en-US" sz="1800" b="1" dirty="0">
                <a:ln/>
                <a:solidFill>
                  <a:schemeClr val="tx1"/>
                </a:solidFill>
              </a:rPr>
              <a:t> anal gland infection holds that, upon infection of a gland, </a:t>
            </a:r>
            <a:r>
              <a:rPr lang="en-US" sz="1800" b="1" dirty="0">
                <a:ln/>
                <a:solidFill>
                  <a:srgbClr val="C00000"/>
                </a:solidFill>
              </a:rPr>
              <a:t>pus which travels </a:t>
            </a:r>
            <a:r>
              <a:rPr lang="en-US" sz="1800" b="1" dirty="0">
                <a:ln/>
                <a:solidFill>
                  <a:schemeClr val="tx1"/>
                </a:solidFill>
              </a:rPr>
              <a:t>along the path of least resistance, may spread:</a:t>
            </a:r>
          </a:p>
          <a:p>
            <a:pPr algn="l"/>
            <a:endParaRPr lang="en-US" sz="1800" b="1" dirty="0">
              <a:ln/>
              <a:solidFill>
                <a:schemeClr val="tx1"/>
              </a:solidFill>
            </a:endParaRPr>
          </a:p>
          <a:p>
            <a:pPr algn="l"/>
            <a:r>
              <a:rPr lang="en-US" sz="1800" b="1" dirty="0">
                <a:ln/>
                <a:solidFill>
                  <a:schemeClr val="tx1"/>
                </a:solidFill>
              </a:rPr>
              <a:t>(1) </a:t>
            </a:r>
            <a:r>
              <a:rPr lang="en-US" sz="1800" b="1" dirty="0">
                <a:ln/>
                <a:solidFill>
                  <a:srgbClr val="C00000"/>
                </a:solidFill>
              </a:rPr>
              <a:t>Caudally</a:t>
            </a:r>
            <a:r>
              <a:rPr lang="en-US" sz="1800" b="1" dirty="0">
                <a:ln/>
                <a:solidFill>
                  <a:schemeClr val="tx1"/>
                </a:solidFill>
              </a:rPr>
              <a:t> to present as a </a:t>
            </a:r>
            <a:r>
              <a:rPr lang="en-US" sz="1800" b="1" dirty="0">
                <a:ln/>
                <a:solidFill>
                  <a:srgbClr val="C00000"/>
                </a:solidFill>
              </a:rPr>
              <a:t>perianal abscess.</a:t>
            </a:r>
          </a:p>
          <a:p>
            <a:pPr algn="l"/>
            <a:endParaRPr lang="en-US" sz="1800" b="1" dirty="0">
              <a:ln/>
              <a:solidFill>
                <a:schemeClr val="tx1"/>
              </a:solidFill>
            </a:endParaRPr>
          </a:p>
          <a:p>
            <a:pPr algn="l"/>
            <a:r>
              <a:rPr lang="en-US" sz="1800" b="1" dirty="0">
                <a:ln/>
                <a:solidFill>
                  <a:schemeClr val="tx1"/>
                </a:solidFill>
              </a:rPr>
              <a:t>(2) </a:t>
            </a:r>
            <a:r>
              <a:rPr lang="en-US" sz="1800" b="1" dirty="0">
                <a:ln/>
                <a:solidFill>
                  <a:srgbClr val="C00000"/>
                </a:solidFill>
              </a:rPr>
              <a:t>Laterally</a:t>
            </a:r>
            <a:r>
              <a:rPr lang="en-US" sz="1800" b="1" dirty="0">
                <a:ln/>
                <a:solidFill>
                  <a:schemeClr val="tx1"/>
                </a:solidFill>
              </a:rPr>
              <a:t> across the external sphincter to form an </a:t>
            </a:r>
            <a:r>
              <a:rPr lang="en-US" sz="1800" b="1" dirty="0">
                <a:ln/>
                <a:solidFill>
                  <a:srgbClr val="C00000"/>
                </a:solidFill>
              </a:rPr>
              <a:t>ischiorectal abscess.</a:t>
            </a:r>
          </a:p>
          <a:p>
            <a:pPr algn="l"/>
            <a:endParaRPr lang="en-US" sz="1800" b="1" dirty="0">
              <a:ln/>
              <a:solidFill>
                <a:schemeClr val="tx1"/>
              </a:solidFill>
            </a:endParaRPr>
          </a:p>
          <a:p>
            <a:pPr algn="l"/>
            <a:r>
              <a:rPr lang="en-US" sz="1800" b="1" dirty="0">
                <a:ln/>
                <a:solidFill>
                  <a:schemeClr val="tx1"/>
                </a:solidFill>
              </a:rPr>
              <a:t>(3) </a:t>
            </a:r>
            <a:r>
              <a:rPr lang="en-US" sz="1800" b="1" dirty="0">
                <a:ln/>
                <a:solidFill>
                  <a:srgbClr val="C00000"/>
                </a:solidFill>
              </a:rPr>
              <a:t>Superiorly</a:t>
            </a:r>
            <a:r>
              <a:rPr lang="en-US" sz="1800" b="1" dirty="0">
                <a:ln/>
                <a:solidFill>
                  <a:schemeClr val="tx1"/>
                </a:solidFill>
              </a:rPr>
              <a:t> above the </a:t>
            </a:r>
            <a:r>
              <a:rPr lang="en-US" sz="1800" b="1" dirty="0" err="1">
                <a:ln/>
                <a:solidFill>
                  <a:schemeClr val="tx1"/>
                </a:solidFill>
              </a:rPr>
              <a:t>anorectal</a:t>
            </a:r>
            <a:r>
              <a:rPr lang="en-US" sz="1800" b="1" dirty="0">
                <a:ln/>
                <a:solidFill>
                  <a:schemeClr val="tx1"/>
                </a:solidFill>
              </a:rPr>
              <a:t> junction to form a </a:t>
            </a:r>
            <a:r>
              <a:rPr lang="en-US" sz="1800" b="1" dirty="0">
                <a:ln/>
                <a:solidFill>
                  <a:srgbClr val="C00000"/>
                </a:solidFill>
              </a:rPr>
              <a:t>supralevator </a:t>
            </a:r>
            <a:r>
              <a:rPr lang="en-US" sz="1800" b="1" dirty="0" err="1">
                <a:ln/>
                <a:solidFill>
                  <a:srgbClr val="C00000"/>
                </a:solidFill>
              </a:rPr>
              <a:t>intermuscular</a:t>
            </a:r>
            <a:r>
              <a:rPr lang="en-US" sz="1800" b="1" dirty="0">
                <a:ln/>
                <a:solidFill>
                  <a:schemeClr val="tx1"/>
                </a:solidFill>
              </a:rPr>
              <a:t> or </a:t>
            </a:r>
            <a:r>
              <a:rPr lang="en-US" sz="1800" b="1" dirty="0" err="1">
                <a:ln/>
                <a:solidFill>
                  <a:srgbClr val="C00000"/>
                </a:solidFill>
              </a:rPr>
              <a:t>pararectal</a:t>
            </a:r>
            <a:r>
              <a:rPr lang="en-US" sz="1800" b="1" dirty="0">
                <a:ln/>
                <a:solidFill>
                  <a:srgbClr val="C00000"/>
                </a:solidFill>
              </a:rPr>
              <a:t> abscess</a:t>
            </a:r>
            <a:r>
              <a:rPr lang="en-US" sz="1800" b="1" dirty="0">
                <a:ln/>
                <a:solidFill>
                  <a:schemeClr val="tx1"/>
                </a:solidFill>
              </a:rPr>
              <a:t> (Rare)</a:t>
            </a:r>
          </a:p>
          <a:p>
            <a:pPr algn="l"/>
            <a:endParaRPr lang="en-US" sz="1800" b="1" dirty="0">
              <a:ln/>
              <a:solidFill>
                <a:schemeClr val="tx1"/>
              </a:solidFill>
            </a:endParaRPr>
          </a:p>
          <a:p>
            <a:pPr algn="l"/>
            <a:r>
              <a:rPr lang="en-US" sz="1800" b="1" dirty="0">
                <a:ln/>
                <a:solidFill>
                  <a:schemeClr val="tx1"/>
                </a:solidFill>
              </a:rPr>
              <a:t>(4) </a:t>
            </a:r>
            <a:r>
              <a:rPr lang="en-US" sz="1800" b="1" dirty="0">
                <a:ln/>
                <a:solidFill>
                  <a:srgbClr val="C00000"/>
                </a:solidFill>
              </a:rPr>
              <a:t>Circumferentially</a:t>
            </a:r>
            <a:r>
              <a:rPr lang="en-US" sz="1800" b="1" dirty="0">
                <a:ln/>
                <a:solidFill>
                  <a:schemeClr val="tx1"/>
                </a:solidFill>
              </a:rPr>
              <a:t> in any of the three planes (</a:t>
            </a:r>
            <a:r>
              <a:rPr lang="en-US" sz="1800" b="1" dirty="0" err="1">
                <a:ln/>
                <a:solidFill>
                  <a:schemeClr val="tx1"/>
                </a:solidFill>
              </a:rPr>
              <a:t>intersphincteric</a:t>
            </a:r>
            <a:r>
              <a:rPr lang="en-US" sz="1800" b="1" dirty="0">
                <a:ln/>
                <a:solidFill>
                  <a:schemeClr val="tx1"/>
                </a:solidFill>
              </a:rPr>
              <a:t>/</a:t>
            </a:r>
            <a:r>
              <a:rPr lang="en-US" sz="1800" b="1" dirty="0" err="1">
                <a:ln/>
                <a:solidFill>
                  <a:schemeClr val="tx1"/>
                </a:solidFill>
              </a:rPr>
              <a:t>intermuscular</a:t>
            </a:r>
            <a:r>
              <a:rPr lang="en-US" sz="1800" b="1" dirty="0">
                <a:ln/>
                <a:solidFill>
                  <a:schemeClr val="tx1"/>
                </a:solidFill>
              </a:rPr>
              <a:t>, ischiorectal or </a:t>
            </a:r>
            <a:r>
              <a:rPr lang="en-US" sz="1800" b="1" dirty="0" err="1">
                <a:ln/>
                <a:solidFill>
                  <a:schemeClr val="tx1"/>
                </a:solidFill>
              </a:rPr>
              <a:t>pararectal</a:t>
            </a:r>
            <a:r>
              <a:rPr lang="en-US" sz="1800" b="1" dirty="0">
                <a:ln/>
                <a:solidFill>
                  <a:schemeClr val="tx1"/>
                </a:solidFill>
              </a:rPr>
              <a:t> supralevator).</a:t>
            </a:r>
            <a:br>
              <a:rPr lang="en-US" sz="1800" b="1" dirty="0">
                <a:ln/>
                <a:solidFill>
                  <a:schemeClr val="accent3"/>
                </a:solidFill>
              </a:rPr>
            </a:br>
            <a:endParaRPr lang="en-US" sz="1800" b="1" dirty="0">
              <a:ln/>
              <a:solidFill>
                <a:schemeClr val="accent3"/>
              </a:solidFill>
            </a:endParaRPr>
          </a:p>
          <a:p>
            <a:pPr algn="l"/>
            <a:endParaRPr lang="en-GB" sz="1800" b="1" dirty="0">
              <a:ln/>
              <a:solidFill>
                <a:schemeClr val="accent3"/>
              </a:solidFill>
              <a:latin typeface="Vidaloka" panose="020B0604020202020204" charset="0"/>
            </a:endParaRPr>
          </a:p>
        </p:txBody>
      </p:sp>
    </p:spTree>
    <p:extLst>
      <p:ext uri="{BB962C8B-B14F-4D97-AF65-F5344CB8AC3E}">
        <p14:creationId xmlns:p14="http://schemas.microsoft.com/office/powerpoint/2010/main" val="54916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58518" y="667773"/>
            <a:ext cx="6808704" cy="4119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2003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1274324" y="301557"/>
            <a:ext cx="7601600" cy="4435813"/>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endParaRPr lang="en-GB" sz="1600" b="1" dirty="0">
              <a:ln/>
              <a:solidFill>
                <a:schemeClr val="tx1"/>
              </a:solidFill>
            </a:endParaRPr>
          </a:p>
          <a:p>
            <a:pPr algn="l"/>
            <a:r>
              <a:rPr lang="en-GB" sz="1800" b="1" dirty="0">
                <a:ln/>
                <a:solidFill>
                  <a:schemeClr val="tx1"/>
                </a:solidFill>
              </a:rPr>
              <a:t>Sepsis </a:t>
            </a:r>
            <a:r>
              <a:rPr lang="en-GB" sz="1800" b="1" dirty="0">
                <a:ln/>
                <a:solidFill>
                  <a:srgbClr val="C00000"/>
                </a:solidFill>
              </a:rPr>
              <a:t>unrelated to anal gland infection </a:t>
            </a:r>
            <a:r>
              <a:rPr lang="en-GB" sz="1800" b="1" dirty="0">
                <a:ln/>
                <a:solidFill>
                  <a:schemeClr val="tx1"/>
                </a:solidFill>
              </a:rPr>
              <a:t>may occur at the same or at other sites, including:</a:t>
            </a:r>
            <a:br>
              <a:rPr lang="en-GB" sz="1800" b="1" dirty="0">
                <a:ln/>
                <a:solidFill>
                  <a:schemeClr val="tx1"/>
                </a:solidFill>
              </a:rPr>
            </a:br>
            <a:br>
              <a:rPr lang="en-GB" sz="1800" b="1" dirty="0">
                <a:ln/>
                <a:solidFill>
                  <a:schemeClr val="tx1"/>
                </a:solidFill>
              </a:rPr>
            </a:br>
            <a:r>
              <a:rPr lang="en-GB" sz="1800" b="1" dirty="0">
                <a:ln/>
                <a:solidFill>
                  <a:schemeClr val="tx1"/>
                </a:solidFill>
              </a:rPr>
              <a:t>(1) </a:t>
            </a:r>
            <a:r>
              <a:rPr lang="en-GB" sz="1800" b="1" dirty="0" err="1">
                <a:ln/>
                <a:solidFill>
                  <a:srgbClr val="C00000"/>
                </a:solidFill>
              </a:rPr>
              <a:t>Submucosal</a:t>
            </a:r>
            <a:r>
              <a:rPr lang="en-GB" sz="1800" b="1" dirty="0">
                <a:ln/>
                <a:solidFill>
                  <a:srgbClr val="C00000"/>
                </a:solidFill>
              </a:rPr>
              <a:t> abscess </a:t>
            </a:r>
            <a:r>
              <a:rPr lang="en-GB" sz="1800" b="1" dirty="0">
                <a:ln/>
                <a:solidFill>
                  <a:schemeClr val="tx1"/>
                </a:solidFill>
              </a:rPr>
              <a:t>(following </a:t>
            </a:r>
            <a:r>
              <a:rPr lang="en-GB" sz="1800" b="1" dirty="0" err="1">
                <a:ln/>
                <a:solidFill>
                  <a:schemeClr val="tx1"/>
                </a:solidFill>
              </a:rPr>
              <a:t>hemorrhoidal</a:t>
            </a:r>
            <a:r>
              <a:rPr lang="en-GB" sz="1800" b="1" dirty="0">
                <a:ln/>
                <a:solidFill>
                  <a:schemeClr val="tx1"/>
                </a:solidFill>
              </a:rPr>
              <a:t> </a:t>
            </a:r>
            <a:r>
              <a:rPr lang="en-GB" sz="1800" b="1" dirty="0" err="1">
                <a:ln/>
                <a:solidFill>
                  <a:schemeClr val="tx1"/>
                </a:solidFill>
              </a:rPr>
              <a:t>sclerotherapy</a:t>
            </a:r>
            <a:r>
              <a:rPr lang="en-GB" sz="1800" b="1" dirty="0">
                <a:ln/>
                <a:solidFill>
                  <a:schemeClr val="tx1"/>
                </a:solidFill>
              </a:rPr>
              <a:t>, which usually resolve spontaneously)</a:t>
            </a:r>
            <a:br>
              <a:rPr lang="en-GB" sz="1800" b="1" dirty="0">
                <a:ln/>
                <a:solidFill>
                  <a:schemeClr val="tx1"/>
                </a:solidFill>
              </a:rPr>
            </a:br>
            <a:br>
              <a:rPr lang="en-GB" sz="1800" b="1" dirty="0">
                <a:ln/>
                <a:solidFill>
                  <a:schemeClr val="tx1"/>
                </a:solidFill>
              </a:rPr>
            </a:br>
            <a:r>
              <a:rPr lang="en-GB" sz="1800" b="1" dirty="0">
                <a:ln/>
                <a:solidFill>
                  <a:schemeClr val="tx1"/>
                </a:solidFill>
              </a:rPr>
              <a:t> (2) </a:t>
            </a:r>
            <a:r>
              <a:rPr lang="en-GB" sz="1800" b="1" dirty="0" err="1">
                <a:ln/>
                <a:solidFill>
                  <a:srgbClr val="C00000"/>
                </a:solidFill>
              </a:rPr>
              <a:t>Mucocutaneous</a:t>
            </a:r>
            <a:r>
              <a:rPr lang="en-GB" sz="1800" b="1" dirty="0">
                <a:ln/>
                <a:solidFill>
                  <a:schemeClr val="tx1"/>
                </a:solidFill>
              </a:rPr>
              <a:t> or </a:t>
            </a:r>
            <a:r>
              <a:rPr lang="en-GB" sz="1800" b="1" dirty="0">
                <a:ln/>
                <a:solidFill>
                  <a:srgbClr val="C00000"/>
                </a:solidFill>
              </a:rPr>
              <a:t>marginal abscess</a:t>
            </a:r>
            <a:r>
              <a:rPr lang="en-GB" sz="1800" b="1" dirty="0">
                <a:ln/>
                <a:solidFill>
                  <a:schemeClr val="tx1"/>
                </a:solidFill>
              </a:rPr>
              <a:t> (infected hematoma)</a:t>
            </a:r>
            <a:br>
              <a:rPr lang="en-GB" sz="1800" b="1" dirty="0">
                <a:ln/>
                <a:solidFill>
                  <a:schemeClr val="tx1"/>
                </a:solidFill>
              </a:rPr>
            </a:br>
            <a:br>
              <a:rPr lang="en-GB" sz="1800" b="1" dirty="0">
                <a:ln/>
                <a:solidFill>
                  <a:schemeClr val="tx1"/>
                </a:solidFill>
              </a:rPr>
            </a:br>
            <a:r>
              <a:rPr lang="en-GB" sz="1800" b="1" dirty="0">
                <a:ln/>
                <a:solidFill>
                  <a:schemeClr val="tx1"/>
                </a:solidFill>
              </a:rPr>
              <a:t> (3) </a:t>
            </a:r>
            <a:r>
              <a:rPr lang="en-GB" sz="1800" b="1" dirty="0" err="1">
                <a:ln/>
                <a:solidFill>
                  <a:srgbClr val="C00000"/>
                </a:solidFill>
              </a:rPr>
              <a:t>Ischiorectal</a:t>
            </a:r>
            <a:r>
              <a:rPr lang="en-GB" sz="1800" b="1" dirty="0">
                <a:ln/>
                <a:solidFill>
                  <a:srgbClr val="C00000"/>
                </a:solidFill>
              </a:rPr>
              <a:t> abscess </a:t>
            </a:r>
            <a:r>
              <a:rPr lang="en-GB" sz="1800" b="1" dirty="0">
                <a:ln/>
                <a:solidFill>
                  <a:schemeClr val="tx1"/>
                </a:solidFill>
              </a:rPr>
              <a:t>(foreign body, trauma, deep skin-related infection) </a:t>
            </a:r>
            <a:br>
              <a:rPr lang="en-GB" sz="1800" b="1" dirty="0">
                <a:ln/>
                <a:solidFill>
                  <a:schemeClr val="tx1"/>
                </a:solidFill>
              </a:rPr>
            </a:br>
            <a:br>
              <a:rPr lang="en-GB" sz="1800" b="1" dirty="0">
                <a:ln/>
                <a:solidFill>
                  <a:schemeClr val="tx1"/>
                </a:solidFill>
              </a:rPr>
            </a:br>
            <a:r>
              <a:rPr lang="en-GB" sz="1800" b="1" dirty="0">
                <a:ln/>
                <a:solidFill>
                  <a:schemeClr val="tx1"/>
                </a:solidFill>
              </a:rPr>
              <a:t> (4) </a:t>
            </a:r>
            <a:r>
              <a:rPr lang="en-GB" sz="1800" b="1" dirty="0" err="1">
                <a:ln/>
                <a:solidFill>
                  <a:srgbClr val="C00000"/>
                </a:solidFill>
              </a:rPr>
              <a:t>Pelvirectal</a:t>
            </a:r>
            <a:r>
              <a:rPr lang="en-GB" sz="1800" b="1" dirty="0">
                <a:ln/>
                <a:solidFill>
                  <a:srgbClr val="C00000"/>
                </a:solidFill>
              </a:rPr>
              <a:t> </a:t>
            </a:r>
            <a:r>
              <a:rPr lang="en-GB" sz="1800" b="1" dirty="0" err="1">
                <a:ln/>
                <a:solidFill>
                  <a:srgbClr val="C00000"/>
                </a:solidFill>
              </a:rPr>
              <a:t>supralevator</a:t>
            </a:r>
            <a:r>
              <a:rPr lang="en-GB" sz="1800" b="1" dirty="0">
                <a:ln/>
                <a:solidFill>
                  <a:srgbClr val="C00000"/>
                </a:solidFill>
              </a:rPr>
              <a:t> abscess </a:t>
            </a:r>
            <a:r>
              <a:rPr lang="en-GB" sz="1800" b="1" dirty="0">
                <a:ln/>
                <a:solidFill>
                  <a:schemeClr val="tx1"/>
                </a:solidFill>
              </a:rPr>
              <a:t>originating in pelvic disease.</a:t>
            </a:r>
          </a:p>
          <a:p>
            <a:pPr algn="l"/>
            <a:endParaRPr lang="en-GB" sz="1800" b="1" dirty="0">
              <a:ln/>
              <a:solidFill>
                <a:schemeClr val="tx1"/>
              </a:solidFill>
            </a:endParaRPr>
          </a:p>
        </p:txBody>
      </p:sp>
    </p:spTree>
    <p:extLst>
      <p:ext uri="{BB962C8B-B14F-4D97-AF65-F5344CB8AC3E}">
        <p14:creationId xmlns:p14="http://schemas.microsoft.com/office/powerpoint/2010/main" val="21357437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712069" y="244346"/>
            <a:ext cx="6683765" cy="66032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0070C0"/>
                </a:solidFill>
              </a:rPr>
              <a:t>History of </a:t>
            </a:r>
            <a:r>
              <a:rPr lang="en-US" b="1" dirty="0" err="1">
                <a:ln/>
                <a:solidFill>
                  <a:srgbClr val="0070C0"/>
                </a:solidFill>
              </a:rPr>
              <a:t>anorectal</a:t>
            </a:r>
            <a:r>
              <a:rPr lang="en-US" b="1" dirty="0">
                <a:ln/>
                <a:solidFill>
                  <a:srgbClr val="0070C0"/>
                </a:solidFill>
              </a:rPr>
              <a:t> abscess:</a:t>
            </a:r>
            <a:endParaRPr lang="ar-JO" b="1" dirty="0">
              <a:ln/>
              <a:solidFill>
                <a:srgbClr val="0070C0"/>
              </a:solidFill>
            </a:endParaRPr>
          </a:p>
        </p:txBody>
      </p:sp>
      <p:sp>
        <p:nvSpPr>
          <p:cNvPr id="3" name="عنصر نائب للمحتوى 2"/>
          <p:cNvSpPr>
            <a:spLocks noGrp="1"/>
          </p:cNvSpPr>
          <p:nvPr>
            <p:ph idx="1"/>
          </p:nvPr>
        </p:nvSpPr>
        <p:spPr>
          <a:xfrm>
            <a:off x="1836760" y="904673"/>
            <a:ext cx="6916390" cy="4105071"/>
          </a:xfrm>
        </p:spPr>
        <p:txBody>
          <a:bodyPr>
            <a:normAutofit fontScale="92500"/>
          </a:bodyPr>
          <a:lstStyle/>
          <a:p>
            <a:pPr marL="0" indent="0" algn="l">
              <a:buNone/>
            </a:pPr>
            <a:r>
              <a:rPr lang="en-US" sz="2200" b="1" u="sng" dirty="0">
                <a:solidFill>
                  <a:srgbClr val="FF0000"/>
                </a:solidFill>
                <a:effectLst>
                  <a:outerShdw blurRad="38100" dist="38100" dir="2700000" algn="tl">
                    <a:srgbClr val="000000">
                      <a:alpha val="43137"/>
                    </a:srgbClr>
                  </a:outerShdw>
                </a:effectLst>
              </a:rPr>
              <a:t>Age:</a:t>
            </a:r>
            <a:r>
              <a:rPr lang="en-US" sz="2200" b="1" u="sng" dirty="0">
                <a:solidFill>
                  <a:schemeClr val="tx1"/>
                </a:solidFill>
                <a:effectLst>
                  <a:outerShdw blurRad="38100" dist="38100" dir="2700000" algn="tl">
                    <a:srgbClr val="000000">
                      <a:alpha val="43137"/>
                    </a:srgbClr>
                  </a:outerShdw>
                </a:effectLst>
              </a:rPr>
              <a:t> </a:t>
            </a:r>
          </a:p>
          <a:p>
            <a:pPr marL="0" indent="0" algn="l">
              <a:buNone/>
            </a:pPr>
            <a:r>
              <a:rPr lang="en-US" sz="1700" b="1" dirty="0">
                <a:solidFill>
                  <a:schemeClr val="tx1"/>
                </a:solidFill>
              </a:rPr>
              <a:t>Anorectal abscess is commonest in patients </a:t>
            </a:r>
            <a:r>
              <a:rPr lang="en-US" sz="1700" b="1" dirty="0">
                <a:solidFill>
                  <a:srgbClr val="C00000"/>
                </a:solidFill>
              </a:rPr>
              <a:t>between 20 and 50 years. </a:t>
            </a:r>
            <a:r>
              <a:rPr lang="en-US" sz="1700" b="1" dirty="0">
                <a:solidFill>
                  <a:schemeClr val="tx1"/>
                </a:solidFill>
              </a:rPr>
              <a:t>old, but occurs at all age and, rarely, in children.</a:t>
            </a:r>
          </a:p>
          <a:p>
            <a:pPr marL="0" indent="0" algn="l">
              <a:buNone/>
            </a:pPr>
            <a:r>
              <a:rPr lang="en-US" sz="2200" b="1" u="sng" dirty="0">
                <a:solidFill>
                  <a:srgbClr val="FF0000"/>
                </a:solidFill>
                <a:effectLst>
                  <a:outerShdw blurRad="38100" dist="38100" dir="2700000" algn="tl">
                    <a:srgbClr val="000000">
                      <a:alpha val="43137"/>
                    </a:srgbClr>
                  </a:outerShdw>
                </a:effectLst>
              </a:rPr>
              <a:t>Sex:</a:t>
            </a:r>
            <a:r>
              <a:rPr lang="en-US" b="1" u="sng" dirty="0">
                <a:solidFill>
                  <a:srgbClr val="FF0000"/>
                </a:solidFill>
                <a:effectLst>
                  <a:outerShdw blurRad="38100" dist="38100" dir="2700000" algn="tl">
                    <a:srgbClr val="000000">
                      <a:alpha val="43137"/>
                    </a:srgbClr>
                  </a:outerShdw>
                </a:effectLst>
              </a:rPr>
              <a:t>  </a:t>
            </a:r>
          </a:p>
          <a:p>
            <a:pPr marL="0" indent="0" algn="l">
              <a:buNone/>
            </a:pPr>
            <a:r>
              <a:rPr lang="en-US" sz="1700" b="1" dirty="0">
                <a:solidFill>
                  <a:schemeClr val="tx1"/>
                </a:solidFill>
              </a:rPr>
              <a:t>It is seen more often in </a:t>
            </a:r>
            <a:r>
              <a:rPr lang="en-US" sz="1700" b="1" dirty="0">
                <a:solidFill>
                  <a:srgbClr val="C00000"/>
                </a:solidFill>
              </a:rPr>
              <a:t>men than in women</a:t>
            </a:r>
            <a:r>
              <a:rPr lang="en-US" sz="1700" b="1" dirty="0">
                <a:solidFill>
                  <a:schemeClr val="tx1"/>
                </a:solidFill>
              </a:rPr>
              <a:t>. </a:t>
            </a:r>
          </a:p>
          <a:p>
            <a:pPr marL="0" indent="0" algn="l">
              <a:buNone/>
            </a:pPr>
            <a:r>
              <a:rPr lang="en-US" sz="2200" b="1" u="sng" dirty="0">
                <a:solidFill>
                  <a:srgbClr val="FF0000"/>
                </a:solidFill>
                <a:effectLst>
                  <a:outerShdw blurRad="38100" dist="38100" dir="2700000" algn="tl">
                    <a:srgbClr val="000000">
                      <a:alpha val="43137"/>
                    </a:srgbClr>
                  </a:outerShdw>
                </a:effectLst>
              </a:rPr>
              <a:t>Symptoms:  </a:t>
            </a:r>
          </a:p>
          <a:p>
            <a:pPr marL="0" indent="0" algn="l">
              <a:buNone/>
            </a:pPr>
            <a:r>
              <a:rPr lang="en-US" sz="1700" b="1" dirty="0">
                <a:solidFill>
                  <a:schemeClr val="tx1"/>
                </a:solidFill>
              </a:rPr>
              <a:t>The main symptom is a </a:t>
            </a:r>
            <a:r>
              <a:rPr lang="en-US" sz="1700" b="1" dirty="0">
                <a:solidFill>
                  <a:srgbClr val="C00000"/>
                </a:solidFill>
              </a:rPr>
              <a:t>severe throbbing pain</a:t>
            </a:r>
            <a:r>
              <a:rPr lang="en-US" sz="1700" b="1" dirty="0">
                <a:solidFill>
                  <a:schemeClr val="tx1"/>
                </a:solidFill>
              </a:rPr>
              <a:t> which makes sitting, moving and </a:t>
            </a:r>
            <a:r>
              <a:rPr lang="en-US" sz="1700" b="1" dirty="0" err="1">
                <a:solidFill>
                  <a:schemeClr val="tx1"/>
                </a:solidFill>
              </a:rPr>
              <a:t>defaecation</a:t>
            </a:r>
            <a:r>
              <a:rPr lang="en-US" sz="1700" b="1" dirty="0">
                <a:solidFill>
                  <a:schemeClr val="tx1"/>
                </a:solidFill>
              </a:rPr>
              <a:t> difficult and is exacerbated by them all.</a:t>
            </a:r>
          </a:p>
          <a:p>
            <a:pPr marL="0" indent="0" algn="l">
              <a:buNone/>
            </a:pPr>
            <a:r>
              <a:rPr lang="en-US" sz="1700" b="1" dirty="0">
                <a:solidFill>
                  <a:schemeClr val="tx1"/>
                </a:solidFill>
              </a:rPr>
              <a:t>The patient may have felt a </a:t>
            </a:r>
            <a:r>
              <a:rPr lang="en-US" sz="1700" b="1" dirty="0">
                <a:solidFill>
                  <a:srgbClr val="C00000"/>
                </a:solidFill>
              </a:rPr>
              <a:t>tender swelling</a:t>
            </a:r>
            <a:r>
              <a:rPr lang="en-US" sz="1700" b="1" dirty="0">
                <a:solidFill>
                  <a:schemeClr val="tx1"/>
                </a:solidFill>
              </a:rPr>
              <a:t> Close to the anus.</a:t>
            </a:r>
          </a:p>
          <a:p>
            <a:pPr marL="0" indent="0" algn="l">
              <a:buNone/>
            </a:pPr>
            <a:r>
              <a:rPr lang="en-US" sz="2200" b="1" u="sng" dirty="0">
                <a:solidFill>
                  <a:srgbClr val="FF0000"/>
                </a:solidFill>
                <a:effectLst>
                  <a:outerShdw blurRad="38100" dist="38100" dir="2700000" algn="tl">
                    <a:srgbClr val="000000">
                      <a:alpha val="43137"/>
                    </a:srgbClr>
                  </a:outerShdw>
                </a:effectLst>
              </a:rPr>
              <a:t>Systemic effects: </a:t>
            </a:r>
          </a:p>
          <a:p>
            <a:pPr marL="0" indent="0" algn="l">
              <a:buNone/>
            </a:pPr>
            <a:r>
              <a:rPr lang="en-US" sz="1700" b="1" dirty="0">
                <a:solidFill>
                  <a:schemeClr val="tx1"/>
                </a:solidFill>
              </a:rPr>
              <a:t>The general symptoms of an abscess: malaise, loss of appetite, sweating and even rigors may be present. </a:t>
            </a:r>
          </a:p>
          <a:p>
            <a:pPr marL="0" indent="0" algn="l">
              <a:buNone/>
            </a:pPr>
            <a:endParaRPr lang="en-US" b="1" dirty="0">
              <a:solidFill>
                <a:schemeClr val="tx1"/>
              </a:solidFill>
              <a:latin typeface="Vidaloka" panose="020B0604020202020204" charset="0"/>
            </a:endParaRPr>
          </a:p>
        </p:txBody>
      </p:sp>
    </p:spTree>
    <p:extLst>
      <p:ext uri="{BB962C8B-B14F-4D97-AF65-F5344CB8AC3E}">
        <p14:creationId xmlns:p14="http://schemas.microsoft.com/office/powerpoint/2010/main" val="2207532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1352145" y="418290"/>
            <a:ext cx="2021370" cy="611520"/>
          </a:xfrm>
        </p:spPr>
        <p:txBody>
          <a:bodyPr>
            <a:normAutofit/>
            <a:scene3d>
              <a:camera prst="orthographicFront"/>
              <a:lightRig rig="harsh" dir="t"/>
            </a:scene3d>
            <a:sp3d extrusionH="57150" prstMaterial="matte">
              <a:bevelT w="63500" h="12700" prst="angle"/>
              <a:contourClr>
                <a:schemeClr val="bg1">
                  <a:lumMod val="65000"/>
                </a:schemeClr>
              </a:contourClr>
            </a:sp3d>
          </a:bodyPr>
          <a:lstStyle/>
          <a:p>
            <a:pPr lvl="0" algn="l" rtl="0">
              <a:spcBef>
                <a:spcPts val="0"/>
              </a:spcBef>
              <a:buClr>
                <a:srgbClr val="353535"/>
              </a:buClr>
              <a:buSzPts val="1800"/>
              <a:buNone/>
            </a:pPr>
            <a:r>
              <a:rPr lang="en-US" sz="2400" b="1" dirty="0">
                <a:ln/>
                <a:solidFill>
                  <a:srgbClr val="0070C0"/>
                </a:solidFill>
                <a:latin typeface="Vidaloka" panose="020B0604020202020204" charset="0"/>
              </a:rPr>
              <a:t>Presentation:</a:t>
            </a:r>
          </a:p>
          <a:p>
            <a:pPr marL="0" indent="0" algn="l">
              <a:buNone/>
            </a:pPr>
            <a:endParaRPr lang="ar-JO" sz="2400" b="1" dirty="0">
              <a:ln/>
              <a:solidFill>
                <a:schemeClr val="accent3"/>
              </a:solidFill>
            </a:endParaRPr>
          </a:p>
        </p:txBody>
      </p:sp>
      <p:sp>
        <p:nvSpPr>
          <p:cNvPr id="4" name="مستطيل 3"/>
          <p:cNvSpPr/>
          <p:nvPr/>
        </p:nvSpPr>
        <p:spPr>
          <a:xfrm>
            <a:off x="648506" y="1332689"/>
            <a:ext cx="2607014" cy="328794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1" anchor="ctr"/>
          <a:lstStyle/>
          <a:p>
            <a:pPr marL="257175" lvl="0" indent="-257175" defTabSz="342900">
              <a:buClr>
                <a:srgbClr val="353535"/>
              </a:buClr>
              <a:buSzPts val="1800"/>
            </a:pPr>
            <a:r>
              <a:rPr lang="en-US" sz="1800" b="1" u="sng" kern="1200" dirty="0">
                <a:ln/>
                <a:solidFill>
                  <a:srgbClr val="FF0000"/>
                </a:solidFill>
                <a:effectLst>
                  <a:outerShdw blurRad="38100" dist="38100" dir="2700000" algn="tl">
                    <a:srgbClr val="000000">
                      <a:alpha val="43137"/>
                    </a:srgbClr>
                  </a:outerShdw>
                </a:effectLst>
              </a:rPr>
              <a:t>perianal abscess</a:t>
            </a:r>
            <a:r>
              <a:rPr lang="en-US" sz="1800" b="1" u="sng" kern="1200" dirty="0">
                <a:ln/>
                <a:solidFill>
                  <a:prstClr val="black"/>
                </a:solidFill>
                <a:effectLst>
                  <a:outerShdw blurRad="38100" dist="38100" dir="2700000" algn="tl">
                    <a:srgbClr val="000000">
                      <a:alpha val="43137"/>
                    </a:srgbClr>
                  </a:outerShdw>
                </a:effectLst>
              </a:rPr>
              <a:t>:</a:t>
            </a:r>
          </a:p>
          <a:p>
            <a:pPr marL="257175" lvl="0" indent="-257175" defTabSz="342900">
              <a:buClr>
                <a:srgbClr val="353535"/>
              </a:buClr>
              <a:buSzPts val="1800"/>
            </a:pPr>
            <a:br>
              <a:rPr lang="en-US" sz="2000" b="1" kern="1200" dirty="0">
                <a:ln/>
                <a:solidFill>
                  <a:prstClr val="black"/>
                </a:solidFill>
              </a:rPr>
            </a:br>
            <a:r>
              <a:rPr lang="en-US" b="1" kern="1200" dirty="0">
                <a:ln/>
                <a:solidFill>
                  <a:prstClr val="black"/>
                </a:solidFill>
              </a:rPr>
              <a:t>-A short (2–3 days) history of increasingly </a:t>
            </a:r>
            <a:r>
              <a:rPr lang="en-US" b="1" kern="1200" dirty="0">
                <a:ln/>
                <a:solidFill>
                  <a:srgbClr val="C00000"/>
                </a:solidFill>
              </a:rPr>
              <a:t>severe well-localized pain </a:t>
            </a:r>
            <a:r>
              <a:rPr lang="en-US" b="1" kern="1200" dirty="0">
                <a:ln/>
                <a:solidFill>
                  <a:prstClr val="black"/>
                </a:solidFill>
              </a:rPr>
              <a:t>and a </a:t>
            </a:r>
            <a:r>
              <a:rPr lang="en-US" b="1" kern="1200" dirty="0">
                <a:ln/>
                <a:solidFill>
                  <a:srgbClr val="C00000"/>
                </a:solidFill>
              </a:rPr>
              <a:t>palpable tender lump</a:t>
            </a:r>
            <a:r>
              <a:rPr lang="en-US" b="1" kern="1200" dirty="0">
                <a:ln/>
                <a:solidFill>
                  <a:prstClr val="black"/>
                </a:solidFill>
              </a:rPr>
              <a:t> at the anal margin.</a:t>
            </a:r>
            <a:br>
              <a:rPr lang="en-US" b="1" kern="1200" dirty="0">
                <a:ln/>
                <a:solidFill>
                  <a:prstClr val="black"/>
                </a:solidFill>
              </a:rPr>
            </a:br>
            <a:r>
              <a:rPr lang="en-US" b="1" kern="1200" dirty="0">
                <a:ln/>
                <a:solidFill>
                  <a:prstClr val="black"/>
                </a:solidFill>
              </a:rPr>
              <a:t>-Examination reveals an </a:t>
            </a:r>
            <a:r>
              <a:rPr lang="en-US" b="1" kern="1200" dirty="0">
                <a:ln/>
                <a:solidFill>
                  <a:srgbClr val="C00000"/>
                </a:solidFill>
              </a:rPr>
              <a:t>indurated hot tender perianal swelling.</a:t>
            </a:r>
          </a:p>
        </p:txBody>
      </p:sp>
      <p:sp>
        <p:nvSpPr>
          <p:cNvPr id="5" name="مستطيل 4"/>
          <p:cNvSpPr/>
          <p:nvPr/>
        </p:nvSpPr>
        <p:spPr>
          <a:xfrm>
            <a:off x="3454966" y="1332689"/>
            <a:ext cx="2607014" cy="328794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1" anchor="ctr"/>
          <a:lstStyle/>
          <a:p>
            <a:endParaRPr lang="en-US" sz="1800" b="1" dirty="0">
              <a:ln/>
              <a:solidFill>
                <a:srgbClr val="FF0000"/>
              </a:solidFill>
            </a:endParaRPr>
          </a:p>
          <a:p>
            <a:r>
              <a:rPr lang="en-US" sz="1800" b="1" u="sng" dirty="0">
                <a:ln/>
                <a:solidFill>
                  <a:srgbClr val="FF0000"/>
                </a:solidFill>
                <a:effectLst>
                  <a:outerShdw blurRad="38100" dist="38100" dir="2700000" algn="tl">
                    <a:srgbClr val="000000">
                      <a:alpha val="43137"/>
                    </a:srgbClr>
                  </a:outerShdw>
                </a:effectLst>
              </a:rPr>
              <a:t>ischiorectal abscess:</a:t>
            </a:r>
          </a:p>
          <a:p>
            <a:br>
              <a:rPr lang="en-US" sz="1800" b="1" dirty="0">
                <a:ln/>
                <a:solidFill>
                  <a:schemeClr val="tx1"/>
                </a:solidFill>
              </a:rPr>
            </a:br>
            <a:r>
              <a:rPr lang="en-US" b="1" dirty="0">
                <a:ln/>
                <a:solidFill>
                  <a:schemeClr val="tx1"/>
                </a:solidFill>
              </a:rPr>
              <a:t>- Usually present later, with less well-localized symptoms but more constitutional </a:t>
            </a:r>
            <a:r>
              <a:rPr lang="en-US" b="1" dirty="0">
                <a:ln/>
                <a:solidFill>
                  <a:srgbClr val="C00000"/>
                </a:solidFill>
              </a:rPr>
              <a:t>upset </a:t>
            </a:r>
            <a:r>
              <a:rPr lang="en-US" b="1" dirty="0">
                <a:ln/>
                <a:solidFill>
                  <a:schemeClr val="tx1"/>
                </a:solidFill>
              </a:rPr>
              <a:t>and </a:t>
            </a:r>
            <a:r>
              <a:rPr lang="en-US" b="1" dirty="0">
                <a:ln/>
                <a:solidFill>
                  <a:srgbClr val="C00000"/>
                </a:solidFill>
              </a:rPr>
              <a:t>fever.</a:t>
            </a:r>
            <a:r>
              <a:rPr lang="en-US" b="1" dirty="0">
                <a:ln/>
                <a:solidFill>
                  <a:schemeClr val="tx1"/>
                </a:solidFill>
              </a:rPr>
              <a:t> </a:t>
            </a:r>
            <a:br>
              <a:rPr lang="en-US" b="1" dirty="0">
                <a:ln/>
                <a:solidFill>
                  <a:schemeClr val="tx1"/>
                </a:solidFill>
              </a:rPr>
            </a:br>
            <a:r>
              <a:rPr lang="en-US" b="1" dirty="0">
                <a:ln/>
                <a:solidFill>
                  <a:schemeClr val="tx1"/>
                </a:solidFill>
              </a:rPr>
              <a:t>- On examination, the affected buttock is diffusely </a:t>
            </a:r>
            <a:r>
              <a:rPr lang="en-US" b="1" dirty="0">
                <a:ln/>
                <a:solidFill>
                  <a:srgbClr val="C00000"/>
                </a:solidFill>
              </a:rPr>
              <a:t>swollen</a:t>
            </a:r>
            <a:r>
              <a:rPr lang="en-US" b="1" dirty="0">
                <a:ln/>
                <a:solidFill>
                  <a:schemeClr val="tx1"/>
                </a:solidFill>
              </a:rPr>
              <a:t> with </a:t>
            </a:r>
            <a:r>
              <a:rPr lang="en-US" b="1" dirty="0">
                <a:ln/>
                <a:solidFill>
                  <a:srgbClr val="C00000"/>
                </a:solidFill>
              </a:rPr>
              <a:t>widespread induration </a:t>
            </a:r>
            <a:r>
              <a:rPr lang="en-US" b="1" dirty="0">
                <a:ln/>
                <a:solidFill>
                  <a:schemeClr val="tx1"/>
                </a:solidFill>
              </a:rPr>
              <a:t>and </a:t>
            </a:r>
            <a:r>
              <a:rPr lang="en-US" b="1" dirty="0">
                <a:ln/>
                <a:solidFill>
                  <a:srgbClr val="C00000"/>
                </a:solidFill>
              </a:rPr>
              <a:t>deep tenderness.</a:t>
            </a:r>
          </a:p>
        </p:txBody>
      </p:sp>
      <p:sp>
        <p:nvSpPr>
          <p:cNvPr id="6" name="مستطيل 5"/>
          <p:cNvSpPr/>
          <p:nvPr/>
        </p:nvSpPr>
        <p:spPr>
          <a:xfrm>
            <a:off x="6261427" y="1332689"/>
            <a:ext cx="2607014" cy="3287948"/>
          </a:xfrm>
          <a:prstGeom prst="rect">
            <a:avLst/>
          </a:prstGeom>
          <a:ln w="28575">
            <a:solidFill>
              <a:schemeClr val="tx1"/>
            </a:solidFill>
          </a:ln>
        </p:spPr>
        <p:style>
          <a:lnRef idx="2">
            <a:schemeClr val="dk1"/>
          </a:lnRef>
          <a:fillRef idx="1">
            <a:schemeClr val="lt1"/>
          </a:fillRef>
          <a:effectRef idx="0">
            <a:schemeClr val="dk1"/>
          </a:effectRef>
          <a:fontRef idx="minor">
            <a:schemeClr val="dk1"/>
          </a:fontRef>
        </p:style>
        <p:txBody>
          <a:bodyPr rtlCol="1" anchor="ctr"/>
          <a:lstStyle/>
          <a:p>
            <a:endParaRPr lang="en-US" sz="1600" b="1" dirty="0">
              <a:ln/>
              <a:solidFill>
                <a:srgbClr val="FF0000"/>
              </a:solidFill>
              <a:latin typeface="Vidaloka" panose="020B0604020202020204" charset="0"/>
            </a:endParaRPr>
          </a:p>
          <a:p>
            <a:endParaRPr lang="en-US" sz="1800" b="1" dirty="0">
              <a:ln/>
              <a:solidFill>
                <a:srgbClr val="FF0000"/>
              </a:solidFill>
            </a:endParaRPr>
          </a:p>
          <a:p>
            <a:r>
              <a:rPr lang="en-US" sz="1800" b="1" u="sng" dirty="0">
                <a:ln/>
                <a:solidFill>
                  <a:srgbClr val="FF0000"/>
                </a:solidFill>
                <a:effectLst>
                  <a:outerShdw blurRad="38100" dist="38100" dir="2700000" algn="tl">
                    <a:srgbClr val="000000">
                      <a:alpha val="43137"/>
                    </a:srgbClr>
                  </a:outerShdw>
                </a:effectLst>
              </a:rPr>
              <a:t>supralevator abscess:</a:t>
            </a:r>
          </a:p>
          <a:p>
            <a:br>
              <a:rPr lang="en-US" sz="1800" b="1" dirty="0">
                <a:ln/>
                <a:solidFill>
                  <a:srgbClr val="FF0000"/>
                </a:solidFill>
              </a:rPr>
            </a:br>
            <a:r>
              <a:rPr lang="en-US" b="1" dirty="0">
                <a:ln/>
                <a:solidFill>
                  <a:schemeClr val="tx1"/>
                </a:solidFill>
              </a:rPr>
              <a:t>- </a:t>
            </a:r>
            <a:r>
              <a:rPr lang="en-US" b="1" dirty="0">
                <a:ln/>
                <a:solidFill>
                  <a:srgbClr val="C00000"/>
                </a:solidFill>
              </a:rPr>
              <a:t>Deep rectal pain</a:t>
            </a:r>
            <a:r>
              <a:rPr lang="en-US" b="1" dirty="0">
                <a:ln/>
                <a:solidFill>
                  <a:schemeClr val="tx1"/>
                </a:solidFill>
              </a:rPr>
              <a:t>, </a:t>
            </a:r>
            <a:r>
              <a:rPr lang="en-US" b="1" dirty="0">
                <a:ln/>
                <a:solidFill>
                  <a:srgbClr val="C00000"/>
                </a:solidFill>
              </a:rPr>
              <a:t>fever</a:t>
            </a:r>
            <a:r>
              <a:rPr lang="en-US" b="1" dirty="0">
                <a:ln/>
                <a:solidFill>
                  <a:schemeClr val="tx1"/>
                </a:solidFill>
              </a:rPr>
              <a:t> and sometimes </a:t>
            </a:r>
            <a:r>
              <a:rPr lang="en-US" b="1" dirty="0">
                <a:ln/>
                <a:solidFill>
                  <a:srgbClr val="C00000"/>
                </a:solidFill>
              </a:rPr>
              <a:t>disturbed micturition </a:t>
            </a:r>
            <a:r>
              <a:rPr lang="en-US" b="1" dirty="0">
                <a:ln/>
                <a:solidFill>
                  <a:schemeClr val="tx1"/>
                </a:solidFill>
              </a:rPr>
              <a:t>may be the only features, with </a:t>
            </a:r>
            <a:r>
              <a:rPr lang="en-US" b="1" dirty="0">
                <a:ln/>
                <a:solidFill>
                  <a:srgbClr val="C00000"/>
                </a:solidFill>
              </a:rPr>
              <a:t>nothing evident on external examination</a:t>
            </a:r>
            <a:r>
              <a:rPr lang="en-US" b="1" dirty="0">
                <a:ln/>
                <a:solidFill>
                  <a:schemeClr val="tx1"/>
                </a:solidFill>
              </a:rPr>
              <a:t> but tender supralevator induration palpable on digital examination above the </a:t>
            </a:r>
            <a:r>
              <a:rPr lang="en-US" b="1" dirty="0" err="1">
                <a:ln/>
                <a:solidFill>
                  <a:schemeClr val="tx1"/>
                </a:solidFill>
              </a:rPr>
              <a:t>anorectal</a:t>
            </a:r>
            <a:r>
              <a:rPr lang="en-US" b="1" dirty="0">
                <a:ln/>
                <a:solidFill>
                  <a:schemeClr val="tx1"/>
                </a:solidFill>
              </a:rPr>
              <a:t> junction.</a:t>
            </a:r>
          </a:p>
          <a:p>
            <a:endParaRPr lang="en-GB" sz="1600" b="1" dirty="0">
              <a:ln/>
              <a:solidFill>
                <a:schemeClr val="tx1"/>
              </a:solidFill>
              <a:latin typeface="Vidaloka" panose="020B0604020202020204" charset="0"/>
            </a:endParaRPr>
          </a:p>
        </p:txBody>
      </p:sp>
    </p:spTree>
    <p:extLst>
      <p:ext uri="{BB962C8B-B14F-4D97-AF65-F5344CB8AC3E}">
        <p14:creationId xmlns:p14="http://schemas.microsoft.com/office/powerpoint/2010/main" val="3310875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48693" y="70250"/>
            <a:ext cx="5184494" cy="3229048"/>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endParaRPr lang="en-GB" sz="2000" b="1" dirty="0">
              <a:ln/>
              <a:solidFill>
                <a:schemeClr val="accent3"/>
              </a:solidFill>
              <a:latin typeface="Vidaloka" panose="020B0604020202020204" charset="0"/>
            </a:endParaRPr>
          </a:p>
          <a:p>
            <a:pPr algn="l"/>
            <a:r>
              <a:rPr lang="en-GB" sz="2400" b="1" dirty="0">
                <a:ln/>
                <a:solidFill>
                  <a:schemeClr val="accent3"/>
                </a:solidFill>
                <a:latin typeface="Vidaloka" panose="020B0604020202020204" charset="0"/>
              </a:rPr>
              <a:t>Differential diagnosis:</a:t>
            </a:r>
          </a:p>
          <a:p>
            <a:pPr algn="l"/>
            <a:endParaRPr lang="en-GB" sz="2000" b="1" dirty="0">
              <a:ln/>
              <a:solidFill>
                <a:schemeClr val="accent3"/>
              </a:solidFill>
              <a:latin typeface="Vidaloka" panose="020B0604020202020204" charset="0"/>
            </a:endParaRPr>
          </a:p>
          <a:p>
            <a:pPr algn="l"/>
            <a:r>
              <a:rPr lang="en-GB" sz="1800" b="1" dirty="0">
                <a:ln/>
                <a:solidFill>
                  <a:srgbClr val="C00000"/>
                </a:solidFill>
              </a:rPr>
              <a:t>-A pilonidal sinus </a:t>
            </a:r>
          </a:p>
          <a:p>
            <a:pPr algn="l"/>
            <a:r>
              <a:rPr lang="en-GB" b="1" dirty="0">
                <a:ln/>
                <a:solidFill>
                  <a:schemeClr val="tx1"/>
                </a:solidFill>
              </a:rPr>
              <a:t>[</a:t>
            </a:r>
            <a:r>
              <a:rPr lang="en-US" b="1" dirty="0">
                <a:ln/>
                <a:solidFill>
                  <a:schemeClr val="tx1"/>
                </a:solidFill>
              </a:rPr>
              <a:t>sinus that contains a tuft of hairs commonly found in the mid line skin covering the sacrum and coccyx]..</a:t>
            </a:r>
            <a:endParaRPr lang="en-GB" b="1" dirty="0">
              <a:ln/>
              <a:solidFill>
                <a:schemeClr val="tx1"/>
              </a:solidFill>
            </a:endParaRPr>
          </a:p>
          <a:p>
            <a:pPr algn="l"/>
            <a:r>
              <a:rPr lang="en-GB" sz="1800" b="1" dirty="0">
                <a:ln/>
                <a:solidFill>
                  <a:srgbClr val="C00000"/>
                </a:solidFill>
              </a:rPr>
              <a:t>-</a:t>
            </a:r>
            <a:r>
              <a:rPr lang="en-GB" sz="1800" b="1" dirty="0" err="1">
                <a:ln/>
                <a:solidFill>
                  <a:srgbClr val="C00000"/>
                </a:solidFill>
              </a:rPr>
              <a:t>Bartholin’s</a:t>
            </a:r>
            <a:r>
              <a:rPr lang="en-GB" sz="1800" b="1" dirty="0">
                <a:ln/>
                <a:solidFill>
                  <a:srgbClr val="C00000"/>
                </a:solidFill>
              </a:rPr>
              <a:t> gland cyst.</a:t>
            </a:r>
          </a:p>
          <a:p>
            <a:pPr algn="l"/>
            <a:r>
              <a:rPr lang="en-GB" sz="1800" b="1" dirty="0">
                <a:ln/>
                <a:solidFill>
                  <a:srgbClr val="C00000"/>
                </a:solidFill>
              </a:rPr>
              <a:t>-External </a:t>
            </a:r>
            <a:r>
              <a:rPr lang="en-GB" sz="1800" b="1" dirty="0" err="1">
                <a:ln/>
                <a:solidFill>
                  <a:srgbClr val="C00000"/>
                </a:solidFill>
              </a:rPr>
              <a:t>hemorrhoids</a:t>
            </a:r>
            <a:r>
              <a:rPr lang="en-GB" sz="1800" b="1" dirty="0">
                <a:ln/>
                <a:solidFill>
                  <a:srgbClr val="C00000"/>
                </a:solidFill>
              </a:rPr>
              <a:t>.</a:t>
            </a:r>
          </a:p>
          <a:p>
            <a:pPr algn="l"/>
            <a:r>
              <a:rPr lang="en-GB" sz="1800" b="1" dirty="0">
                <a:ln/>
                <a:solidFill>
                  <a:srgbClr val="C00000"/>
                </a:solidFill>
              </a:rPr>
              <a:t>-Hidradenitis </a:t>
            </a:r>
            <a:r>
              <a:rPr lang="en-GB" sz="1800" b="1" dirty="0" err="1">
                <a:ln/>
                <a:solidFill>
                  <a:srgbClr val="C00000"/>
                </a:solidFill>
              </a:rPr>
              <a:t>suppurativa</a:t>
            </a:r>
            <a:r>
              <a:rPr lang="en-GB" sz="1800" b="1" dirty="0">
                <a:ln/>
                <a:solidFill>
                  <a:srgbClr val="C00000"/>
                </a:solidFill>
              </a:rPr>
              <a:t>.</a:t>
            </a:r>
          </a:p>
          <a:p>
            <a:pPr algn="l"/>
            <a:r>
              <a:rPr lang="en-GB" sz="1800" b="1" dirty="0">
                <a:ln/>
                <a:solidFill>
                  <a:srgbClr val="C00000"/>
                </a:solidFill>
              </a:rPr>
              <a:t>-Anal fissure or fistula.</a:t>
            </a:r>
          </a:p>
          <a:p>
            <a:pPr algn="l"/>
            <a:r>
              <a:rPr lang="en-GB" sz="1800" b="1" dirty="0">
                <a:ln/>
                <a:solidFill>
                  <a:srgbClr val="C00000"/>
                </a:solidFill>
              </a:rPr>
              <a:t>-Pelvic diseases (Tb, IBD) in case of </a:t>
            </a:r>
            <a:r>
              <a:rPr lang="en-GB" sz="1800" b="1" dirty="0" err="1">
                <a:ln/>
                <a:solidFill>
                  <a:srgbClr val="C00000"/>
                </a:solidFill>
              </a:rPr>
              <a:t>supralevator</a:t>
            </a:r>
            <a:r>
              <a:rPr lang="en-GB" sz="1800" b="1" dirty="0">
                <a:ln/>
                <a:solidFill>
                  <a:srgbClr val="C00000"/>
                </a:solidFill>
              </a:rPr>
              <a:t> abscess.</a:t>
            </a:r>
          </a:p>
          <a:p>
            <a:pPr algn="l"/>
            <a:endParaRPr lang="en-GB" sz="1600" b="1" dirty="0">
              <a:ln/>
              <a:solidFill>
                <a:srgbClr val="C00000"/>
              </a:solidFill>
              <a:latin typeface="Vidaloka" panose="020B0604020202020204" charset="0"/>
            </a:endParaRPr>
          </a:p>
        </p:txBody>
      </p:sp>
      <p:pic>
        <p:nvPicPr>
          <p:cNvPr id="5" name="Picture 4"/>
          <p:cNvPicPr>
            <a:picLocks noChangeAspect="1"/>
          </p:cNvPicPr>
          <p:nvPr/>
        </p:nvPicPr>
        <p:blipFill>
          <a:blip r:embed="rId2"/>
          <a:stretch>
            <a:fillRect/>
          </a:stretch>
        </p:blipFill>
        <p:spPr>
          <a:xfrm>
            <a:off x="4794248" y="2947696"/>
            <a:ext cx="4126255" cy="2022422"/>
          </a:xfrm>
          <a:prstGeom prst="rect">
            <a:avLst/>
          </a:prstGeom>
        </p:spPr>
      </p:pic>
      <p:pic>
        <p:nvPicPr>
          <p:cNvPr id="6" name="Picture 5"/>
          <p:cNvPicPr>
            <a:picLocks noChangeAspect="1"/>
          </p:cNvPicPr>
          <p:nvPr/>
        </p:nvPicPr>
        <p:blipFill>
          <a:blip r:embed="rId3"/>
          <a:stretch>
            <a:fillRect/>
          </a:stretch>
        </p:blipFill>
        <p:spPr>
          <a:xfrm>
            <a:off x="6206247" y="258050"/>
            <a:ext cx="2714256" cy="2553459"/>
          </a:xfrm>
          <a:prstGeom prst="rect">
            <a:avLst/>
          </a:prstGeom>
        </p:spPr>
      </p:pic>
    </p:spTree>
    <p:extLst>
      <p:ext uri="{BB962C8B-B14F-4D97-AF65-F5344CB8AC3E}">
        <p14:creationId xmlns:p14="http://schemas.microsoft.com/office/powerpoint/2010/main" val="632058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250536" y="424446"/>
            <a:ext cx="6468763" cy="3942071"/>
          </a:xfrm>
        </p:spPr>
        <p:txBody>
          <a:bodyPr>
            <a:scene3d>
              <a:camera prst="orthographicFront"/>
              <a:lightRig rig="harsh" dir="t"/>
            </a:scene3d>
            <a:sp3d extrusionH="57150" prstMaterial="matte">
              <a:bevelT w="63500" h="12700" prst="angle"/>
              <a:contourClr>
                <a:schemeClr val="bg1">
                  <a:lumMod val="65000"/>
                </a:schemeClr>
              </a:contourClr>
            </a:sp3d>
          </a:bodyPr>
          <a:lstStyle/>
          <a:p>
            <a:pPr algn="l"/>
            <a:r>
              <a:rPr lang="en-US" sz="2400" b="1" dirty="0">
                <a:ln/>
                <a:solidFill>
                  <a:schemeClr val="accent3"/>
                </a:solidFill>
              </a:rPr>
              <a:t>Management:</a:t>
            </a:r>
          </a:p>
          <a:p>
            <a:pPr algn="l"/>
            <a:br>
              <a:rPr lang="en-US" sz="1600" b="1" dirty="0">
                <a:ln/>
                <a:solidFill>
                  <a:schemeClr val="accent3"/>
                </a:solidFill>
              </a:rPr>
            </a:br>
            <a:r>
              <a:rPr lang="en-US" sz="1800" b="1" dirty="0">
                <a:ln/>
                <a:solidFill>
                  <a:srgbClr val="FF0000"/>
                </a:solidFill>
              </a:rPr>
              <a:t>- For acute </a:t>
            </a:r>
            <a:r>
              <a:rPr lang="en-US" sz="1800" b="1" dirty="0" err="1">
                <a:ln/>
                <a:solidFill>
                  <a:srgbClr val="FF0000"/>
                </a:solidFill>
              </a:rPr>
              <a:t>anorectal</a:t>
            </a:r>
            <a:r>
              <a:rPr lang="en-US" sz="1800" b="1" dirty="0">
                <a:ln/>
                <a:solidFill>
                  <a:srgbClr val="FF0000"/>
                </a:solidFill>
              </a:rPr>
              <a:t> abscess:</a:t>
            </a:r>
            <a:br>
              <a:rPr lang="en-US" sz="1800" b="1" dirty="0">
                <a:ln/>
                <a:solidFill>
                  <a:srgbClr val="FF0000"/>
                </a:solidFill>
              </a:rPr>
            </a:br>
            <a:r>
              <a:rPr lang="en-US" sz="1800" b="1" dirty="0">
                <a:ln/>
                <a:solidFill>
                  <a:schemeClr val="tx1"/>
                </a:solidFill>
              </a:rPr>
              <a:t>Primarily surgical, including:</a:t>
            </a:r>
            <a:br>
              <a:rPr lang="en-US" sz="1800" b="1" dirty="0">
                <a:ln/>
                <a:solidFill>
                  <a:schemeClr val="tx1"/>
                </a:solidFill>
              </a:rPr>
            </a:br>
            <a:r>
              <a:rPr lang="en-US" sz="1800" b="1" u="sng" dirty="0">
                <a:ln/>
                <a:solidFill>
                  <a:schemeClr val="tx1"/>
                </a:solidFill>
                <a:effectLst>
                  <a:outerShdw blurRad="38100" dist="38100" dir="2700000" algn="tl">
                    <a:srgbClr val="000000">
                      <a:alpha val="43137"/>
                    </a:srgbClr>
                  </a:outerShdw>
                </a:effectLst>
              </a:rPr>
              <a:t> (1) Careful examination under anesthesia.</a:t>
            </a:r>
            <a:br>
              <a:rPr lang="en-US" sz="1800" b="1" u="sng" dirty="0">
                <a:ln/>
                <a:solidFill>
                  <a:schemeClr val="tx1"/>
                </a:solidFill>
                <a:effectLst>
                  <a:outerShdw blurRad="38100" dist="38100" dir="2700000" algn="tl">
                    <a:srgbClr val="000000">
                      <a:alpha val="43137"/>
                    </a:srgbClr>
                  </a:outerShdw>
                </a:effectLst>
              </a:rPr>
            </a:br>
            <a:r>
              <a:rPr lang="en-US" sz="1800" b="1" u="sng" dirty="0">
                <a:ln/>
                <a:solidFill>
                  <a:schemeClr val="tx1"/>
                </a:solidFill>
                <a:effectLst>
                  <a:outerShdw blurRad="38100" dist="38100" dir="2700000" algn="tl">
                    <a:srgbClr val="000000">
                      <a:alpha val="43137"/>
                    </a:srgbClr>
                  </a:outerShdw>
                </a:effectLst>
              </a:rPr>
              <a:t> (2) </a:t>
            </a:r>
            <a:r>
              <a:rPr lang="en-US" sz="1800" b="1" u="sng" dirty="0" err="1">
                <a:ln/>
                <a:solidFill>
                  <a:schemeClr val="tx1"/>
                </a:solidFill>
                <a:effectLst>
                  <a:outerShdw blurRad="38100" dist="38100" dir="2700000" algn="tl">
                    <a:srgbClr val="000000">
                      <a:alpha val="43137"/>
                    </a:srgbClr>
                  </a:outerShdw>
                </a:effectLst>
              </a:rPr>
              <a:t>Sigmoidoscopy</a:t>
            </a:r>
            <a:r>
              <a:rPr lang="en-US" sz="1800" b="1" u="sng" dirty="0">
                <a:ln/>
                <a:solidFill>
                  <a:schemeClr val="tx1"/>
                </a:solidFill>
                <a:effectLst>
                  <a:outerShdw blurRad="38100" dist="38100" dir="2700000" algn="tl">
                    <a:srgbClr val="000000">
                      <a:alpha val="43137"/>
                    </a:srgbClr>
                  </a:outerShdw>
                </a:effectLst>
              </a:rPr>
              <a:t>.</a:t>
            </a:r>
            <a:br>
              <a:rPr lang="en-US" sz="1800" b="1" u="sng" dirty="0">
                <a:ln/>
                <a:solidFill>
                  <a:schemeClr val="tx1"/>
                </a:solidFill>
                <a:effectLst>
                  <a:outerShdw blurRad="38100" dist="38100" dir="2700000" algn="tl">
                    <a:srgbClr val="000000">
                      <a:alpha val="43137"/>
                    </a:srgbClr>
                  </a:outerShdw>
                </a:effectLst>
              </a:rPr>
            </a:br>
            <a:r>
              <a:rPr lang="en-US" sz="1800" b="1" u="sng" dirty="0">
                <a:ln/>
                <a:solidFill>
                  <a:schemeClr val="tx1"/>
                </a:solidFill>
                <a:effectLst>
                  <a:outerShdw blurRad="38100" dist="38100" dir="2700000" algn="tl">
                    <a:srgbClr val="000000">
                      <a:alpha val="43137"/>
                    </a:srgbClr>
                  </a:outerShdw>
                </a:effectLst>
              </a:rPr>
              <a:t> (3) </a:t>
            </a:r>
            <a:r>
              <a:rPr lang="en-US" sz="1800" b="1" u="sng" dirty="0" err="1">
                <a:ln/>
                <a:solidFill>
                  <a:schemeClr val="tx1"/>
                </a:solidFill>
                <a:effectLst>
                  <a:outerShdw blurRad="38100" dist="38100" dir="2700000" algn="tl">
                    <a:srgbClr val="000000">
                      <a:alpha val="43137"/>
                    </a:srgbClr>
                  </a:outerShdw>
                </a:effectLst>
              </a:rPr>
              <a:t>Proctoscopy</a:t>
            </a:r>
            <a:r>
              <a:rPr lang="en-US" sz="1800" b="1" u="sng" dirty="0">
                <a:ln/>
                <a:solidFill>
                  <a:schemeClr val="tx1"/>
                </a:solidFill>
                <a:effectLst>
                  <a:outerShdw blurRad="38100" dist="38100" dir="2700000" algn="tl">
                    <a:srgbClr val="000000">
                      <a:alpha val="43137"/>
                    </a:srgbClr>
                  </a:outerShdw>
                </a:effectLst>
              </a:rPr>
              <a:t>.</a:t>
            </a:r>
            <a:br>
              <a:rPr lang="en-US" sz="1800" b="1" dirty="0">
                <a:ln/>
                <a:solidFill>
                  <a:schemeClr val="tx1"/>
                </a:solidFill>
              </a:rPr>
            </a:br>
            <a:r>
              <a:rPr lang="en-US" sz="1800" b="1" dirty="0">
                <a:ln/>
                <a:solidFill>
                  <a:schemeClr val="tx1"/>
                </a:solidFill>
              </a:rPr>
              <a:t>- </a:t>
            </a:r>
            <a:r>
              <a:rPr lang="en-US" sz="1800" b="1" dirty="0">
                <a:ln/>
                <a:solidFill>
                  <a:srgbClr val="C00000"/>
                </a:solidFill>
              </a:rPr>
              <a:t>Incision</a:t>
            </a:r>
            <a:r>
              <a:rPr lang="en-US" sz="1800" b="1" dirty="0">
                <a:ln/>
                <a:solidFill>
                  <a:schemeClr val="tx1"/>
                </a:solidFill>
              </a:rPr>
              <a:t> and adequate </a:t>
            </a:r>
            <a:r>
              <a:rPr lang="en-US" sz="1800" b="1" dirty="0">
                <a:ln/>
                <a:solidFill>
                  <a:srgbClr val="C00000"/>
                </a:solidFill>
              </a:rPr>
              <a:t>drainage</a:t>
            </a:r>
            <a:r>
              <a:rPr lang="en-US" sz="1800" b="1" dirty="0">
                <a:ln/>
                <a:solidFill>
                  <a:schemeClr val="tx1"/>
                </a:solidFill>
              </a:rPr>
              <a:t> of the pus.</a:t>
            </a:r>
          </a:p>
          <a:p>
            <a:pPr algn="l"/>
            <a:r>
              <a:rPr lang="en-US" sz="1800" b="1" dirty="0">
                <a:ln/>
                <a:solidFill>
                  <a:schemeClr val="tx1"/>
                </a:solidFill>
              </a:rPr>
              <a:t>     </a:t>
            </a:r>
            <a:r>
              <a:rPr lang="en-US" sz="1800" b="1" dirty="0">
                <a:ln/>
                <a:solidFill>
                  <a:srgbClr val="FF0000"/>
                </a:solidFill>
              </a:rPr>
              <a:t>- For perianal and ischiorectal sepsis </a:t>
            </a:r>
            <a:r>
              <a:rPr lang="en-US" sz="1800" b="1" dirty="0">
                <a:ln/>
                <a:solidFill>
                  <a:schemeClr val="tx1"/>
                </a:solidFill>
              </a:rPr>
              <a:t>(with an incidence of 60% and 30%, respectively):</a:t>
            </a:r>
          </a:p>
          <a:p>
            <a:pPr algn="l"/>
            <a:r>
              <a:rPr lang="en-US" sz="1800" b="1" dirty="0">
                <a:ln/>
                <a:solidFill>
                  <a:schemeClr val="tx1"/>
                </a:solidFill>
              </a:rPr>
              <a:t>     </a:t>
            </a:r>
            <a:r>
              <a:rPr lang="en-US" sz="1800" b="1" dirty="0">
                <a:ln/>
                <a:solidFill>
                  <a:srgbClr val="C00000"/>
                </a:solidFill>
              </a:rPr>
              <a:t>Drainage is through the </a:t>
            </a:r>
            <a:r>
              <a:rPr lang="en-US" sz="1800" b="1" dirty="0" err="1">
                <a:ln/>
                <a:solidFill>
                  <a:srgbClr val="C00000"/>
                </a:solidFill>
              </a:rPr>
              <a:t>perineal</a:t>
            </a:r>
            <a:r>
              <a:rPr lang="en-US" sz="1800" b="1" dirty="0">
                <a:ln/>
                <a:solidFill>
                  <a:srgbClr val="C00000"/>
                </a:solidFill>
              </a:rPr>
              <a:t> skin</a:t>
            </a:r>
            <a:r>
              <a:rPr lang="en-US" sz="1800" b="1" dirty="0">
                <a:ln/>
                <a:solidFill>
                  <a:schemeClr val="tx1"/>
                </a:solidFill>
              </a:rPr>
              <a:t>, Usually through a </a:t>
            </a:r>
            <a:r>
              <a:rPr lang="en-US" sz="1800" b="1" dirty="0">
                <a:ln/>
                <a:solidFill>
                  <a:srgbClr val="C00000"/>
                </a:solidFill>
              </a:rPr>
              <a:t>cruciate incision </a:t>
            </a:r>
            <a:r>
              <a:rPr lang="en-US" sz="1800" b="1" dirty="0">
                <a:ln/>
                <a:solidFill>
                  <a:schemeClr val="tx1"/>
                </a:solidFill>
              </a:rPr>
              <a:t>over the most fluctuant point.</a:t>
            </a:r>
            <a:br>
              <a:rPr lang="en-US" sz="1800" b="1" dirty="0">
                <a:ln/>
                <a:solidFill>
                  <a:schemeClr val="tx1"/>
                </a:solidFill>
              </a:rPr>
            </a:br>
            <a:r>
              <a:rPr lang="en-US" sz="1800" b="1" dirty="0">
                <a:ln/>
                <a:solidFill>
                  <a:schemeClr val="tx1"/>
                </a:solidFill>
              </a:rPr>
              <a:t>With </a:t>
            </a:r>
            <a:r>
              <a:rPr lang="en-US" sz="1800" b="1" dirty="0">
                <a:ln/>
                <a:solidFill>
                  <a:srgbClr val="C00000"/>
                </a:solidFill>
              </a:rPr>
              <a:t>excision of the skin edges</a:t>
            </a:r>
            <a:r>
              <a:rPr lang="en-US" sz="1800" b="1" dirty="0">
                <a:ln/>
                <a:solidFill>
                  <a:schemeClr val="tx1"/>
                </a:solidFill>
              </a:rPr>
              <a:t> to </a:t>
            </a:r>
            <a:r>
              <a:rPr lang="en-US" sz="1800" b="1" dirty="0" err="1">
                <a:ln/>
                <a:solidFill>
                  <a:schemeClr val="tx1"/>
                </a:solidFill>
              </a:rPr>
              <a:t>deroof</a:t>
            </a:r>
            <a:r>
              <a:rPr lang="en-US" sz="1800" b="1" dirty="0">
                <a:ln/>
                <a:solidFill>
                  <a:schemeClr val="tx1"/>
                </a:solidFill>
              </a:rPr>
              <a:t> the abscess.</a:t>
            </a:r>
          </a:p>
          <a:p>
            <a:pPr algn="l"/>
            <a:r>
              <a:rPr lang="en-US" sz="1800" b="1" dirty="0">
                <a:ln/>
                <a:solidFill>
                  <a:schemeClr val="tx1"/>
                </a:solidFill>
              </a:rPr>
              <a:t>     [To allow the healing form inside to outside]..</a:t>
            </a:r>
            <a:br>
              <a:rPr lang="en-US" sz="1800" b="1" dirty="0">
                <a:ln/>
                <a:solidFill>
                  <a:schemeClr val="accent3"/>
                </a:solidFill>
              </a:rPr>
            </a:br>
            <a:endParaRPr lang="en-US" sz="1800" b="1" dirty="0">
              <a:ln/>
              <a:solidFill>
                <a:schemeClr val="accent3"/>
              </a:solidFill>
            </a:endParaRPr>
          </a:p>
          <a:p>
            <a:pPr algn="l"/>
            <a:endParaRPr lang="en-GB" sz="1600" b="1" dirty="0">
              <a:ln/>
              <a:solidFill>
                <a:schemeClr val="accent3"/>
              </a:solidFill>
            </a:endParaRPr>
          </a:p>
        </p:txBody>
      </p:sp>
      <p:pic>
        <p:nvPicPr>
          <p:cNvPr id="5" name="Picture 4"/>
          <p:cNvPicPr>
            <a:picLocks noChangeAspect="1"/>
          </p:cNvPicPr>
          <p:nvPr/>
        </p:nvPicPr>
        <p:blipFill>
          <a:blip r:embed="rId2"/>
          <a:stretch>
            <a:fillRect/>
          </a:stretch>
        </p:blipFill>
        <p:spPr>
          <a:xfrm>
            <a:off x="5692209" y="212914"/>
            <a:ext cx="3237127" cy="2182567"/>
          </a:xfrm>
          <a:prstGeom prst="rect">
            <a:avLst/>
          </a:prstGeom>
        </p:spPr>
      </p:pic>
    </p:spTree>
    <p:extLst>
      <p:ext uri="{BB962C8B-B14F-4D97-AF65-F5344CB8AC3E}">
        <p14:creationId xmlns:p14="http://schemas.microsoft.com/office/powerpoint/2010/main" val="265965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72341" y="321704"/>
            <a:ext cx="7475630" cy="3849604"/>
          </a:xfrm>
        </p:spPr>
        <p:txBody>
          <a:bodyPr/>
          <a:lstStyle/>
          <a:p>
            <a:pPr algn="l"/>
            <a:br>
              <a:rPr lang="en-US" sz="1600" b="1" dirty="0"/>
            </a:br>
            <a:r>
              <a:rPr lang="en-US" sz="1800" b="1" dirty="0">
                <a:solidFill>
                  <a:schemeClr val="tx1"/>
                </a:solidFill>
              </a:rPr>
              <a:t>-Pus is sent for </a:t>
            </a:r>
            <a:r>
              <a:rPr lang="en-US" sz="1800" b="1" dirty="0">
                <a:solidFill>
                  <a:srgbClr val="C00000"/>
                </a:solidFill>
              </a:rPr>
              <a:t>microbiological culture </a:t>
            </a:r>
            <a:r>
              <a:rPr lang="en-US" sz="1800" b="1" dirty="0">
                <a:solidFill>
                  <a:schemeClr val="tx1"/>
                </a:solidFill>
              </a:rPr>
              <a:t>(in </a:t>
            </a:r>
            <a:r>
              <a:rPr lang="en-US" sz="1800" b="1" dirty="0" err="1">
                <a:solidFill>
                  <a:schemeClr val="tx1"/>
                </a:solidFill>
              </a:rPr>
              <a:t>immunocompromised</a:t>
            </a:r>
            <a:r>
              <a:rPr lang="en-US" sz="1800" b="1" dirty="0">
                <a:solidFill>
                  <a:schemeClr val="tx1"/>
                </a:solidFill>
              </a:rPr>
              <a:t> patient) and tissue from the wall is sent for</a:t>
            </a:r>
            <a:r>
              <a:rPr lang="en-US" sz="1800" b="1" dirty="0"/>
              <a:t> </a:t>
            </a:r>
            <a:r>
              <a:rPr lang="en-US" sz="1800" b="1" dirty="0">
                <a:solidFill>
                  <a:srgbClr val="C00000"/>
                </a:solidFill>
              </a:rPr>
              <a:t>histological</a:t>
            </a:r>
            <a:r>
              <a:rPr lang="en-US" sz="1800" b="1" dirty="0"/>
              <a:t> </a:t>
            </a:r>
            <a:r>
              <a:rPr lang="en-US" sz="1800" b="1" dirty="0">
                <a:solidFill>
                  <a:schemeClr val="tx1"/>
                </a:solidFill>
              </a:rPr>
              <a:t>appraisal (suspicion of secondary causes or recurrence of abscess)</a:t>
            </a:r>
            <a:r>
              <a:rPr lang="en-US" sz="1800" b="1" dirty="0"/>
              <a:t> </a:t>
            </a:r>
            <a:r>
              <a:rPr lang="en-US" sz="1800" b="1" dirty="0">
                <a:solidFill>
                  <a:srgbClr val="C00000"/>
                </a:solidFill>
              </a:rPr>
              <a:t>to exclude specific causes.</a:t>
            </a:r>
            <a:br>
              <a:rPr lang="en-US" sz="1800" b="1" dirty="0">
                <a:solidFill>
                  <a:srgbClr val="C00000"/>
                </a:solidFill>
              </a:rPr>
            </a:br>
            <a:endParaRPr lang="en-US" sz="1800" b="1" dirty="0">
              <a:solidFill>
                <a:srgbClr val="C00000"/>
              </a:solidFill>
            </a:endParaRPr>
          </a:p>
          <a:p>
            <a:pPr algn="l"/>
            <a:r>
              <a:rPr lang="en-US" sz="1800" b="1" dirty="0"/>
              <a:t>     </a:t>
            </a:r>
            <a:r>
              <a:rPr lang="en-US" sz="1800" b="1" dirty="0">
                <a:solidFill>
                  <a:schemeClr val="tx1"/>
                </a:solidFill>
              </a:rPr>
              <a:t>-With a finger in the </a:t>
            </a:r>
            <a:r>
              <a:rPr lang="en-US" sz="1800" b="1" dirty="0" err="1">
                <a:solidFill>
                  <a:schemeClr val="tx1"/>
                </a:solidFill>
              </a:rPr>
              <a:t>anorectum</a:t>
            </a:r>
            <a:r>
              <a:rPr lang="en-US" sz="1800" b="1" dirty="0">
                <a:solidFill>
                  <a:schemeClr val="tx1"/>
                </a:solidFill>
              </a:rPr>
              <a:t> to avoid creation of a false opening, the cavity is carefully  curetted.</a:t>
            </a:r>
            <a:br>
              <a:rPr lang="en-US" sz="1800" b="1" dirty="0">
                <a:solidFill>
                  <a:schemeClr val="tx1"/>
                </a:solidFill>
              </a:rPr>
            </a:br>
            <a:endParaRPr lang="en-US" sz="1800" b="1" dirty="0">
              <a:solidFill>
                <a:schemeClr val="tx1"/>
              </a:solidFill>
            </a:endParaRPr>
          </a:p>
          <a:p>
            <a:pPr algn="l"/>
            <a:r>
              <a:rPr lang="en-US" sz="1800" b="1" dirty="0"/>
              <a:t>     -</a:t>
            </a:r>
            <a:r>
              <a:rPr lang="en-US" sz="1800" b="1" dirty="0">
                <a:solidFill>
                  <a:srgbClr val="C00000"/>
                </a:solidFill>
              </a:rPr>
              <a:t>prophylactic antibiotics </a:t>
            </a:r>
            <a:r>
              <a:rPr lang="en-US" sz="1800" b="1" dirty="0">
                <a:solidFill>
                  <a:schemeClr val="tx1"/>
                </a:solidFill>
              </a:rPr>
              <a:t>and</a:t>
            </a:r>
            <a:r>
              <a:rPr lang="en-US" sz="1800" b="1" dirty="0"/>
              <a:t> </a:t>
            </a:r>
            <a:r>
              <a:rPr lang="en-US" sz="1800" b="1" dirty="0">
                <a:solidFill>
                  <a:srgbClr val="C00000"/>
                </a:solidFill>
              </a:rPr>
              <a:t>Therapeutic antibiotics </a:t>
            </a:r>
            <a:r>
              <a:rPr lang="en-US" sz="1800" b="1" dirty="0">
                <a:solidFill>
                  <a:schemeClr val="tx1"/>
                </a:solidFill>
              </a:rPr>
              <a:t>that prescribed if there is surrounding </a:t>
            </a:r>
            <a:r>
              <a:rPr lang="en-US" sz="1800" b="1" dirty="0">
                <a:solidFill>
                  <a:srgbClr val="C00000"/>
                </a:solidFill>
              </a:rPr>
              <a:t>cellulitis</a:t>
            </a:r>
            <a:r>
              <a:rPr lang="en-US" sz="1800" b="1" dirty="0"/>
              <a:t> </a:t>
            </a:r>
            <a:r>
              <a:rPr lang="en-US" sz="1800" b="1" dirty="0">
                <a:solidFill>
                  <a:schemeClr val="tx1"/>
                </a:solidFill>
              </a:rPr>
              <a:t>and especially in those </a:t>
            </a:r>
            <a:r>
              <a:rPr lang="en-US" sz="1800" b="1" dirty="0">
                <a:solidFill>
                  <a:srgbClr val="C00000"/>
                </a:solidFill>
              </a:rPr>
              <a:t>less resistant to infection</a:t>
            </a:r>
            <a:r>
              <a:rPr lang="en-US" sz="1800" b="1" dirty="0">
                <a:solidFill>
                  <a:schemeClr val="tx1"/>
                </a:solidFill>
              </a:rPr>
              <a:t>, such as diabetics.</a:t>
            </a:r>
          </a:p>
          <a:p>
            <a:pPr algn="l"/>
            <a:endParaRPr lang="en-GB" sz="1600" b="1" dirty="0"/>
          </a:p>
        </p:txBody>
      </p:sp>
    </p:spTree>
    <p:extLst>
      <p:ext uri="{BB962C8B-B14F-4D97-AF65-F5344CB8AC3E}">
        <p14:creationId xmlns:p14="http://schemas.microsoft.com/office/powerpoint/2010/main" val="629873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a:spLocks noGrp="1"/>
          </p:cNvSpPr>
          <p:nvPr>
            <p:ph type="title"/>
          </p:nvPr>
        </p:nvSpPr>
        <p:spPr>
          <a:xfrm>
            <a:off x="1998817" y="467133"/>
            <a:ext cx="5243348" cy="1252156"/>
          </a:xfrm>
          <a:prstGeom prst="rect">
            <a:avLst/>
          </a:prstGeom>
          <a:ln w="57150">
            <a:solidFill>
              <a:schemeClr val="tx1"/>
            </a:solid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scene3d>
              <a:camera prst="orthographicFront"/>
              <a:lightRig rig="harsh" dir="t"/>
            </a:scene3d>
            <a:sp3d extrusionH="57150" prstMaterial="matte">
              <a:bevelT w="63500" h="12700" prst="angle"/>
              <a:contourClr>
                <a:schemeClr val="bg1">
                  <a:lumMod val="65000"/>
                </a:schemeClr>
              </a:contourClr>
            </a:sp3d>
          </a:bodyPr>
          <a:lstStyle/>
          <a:p>
            <a:r>
              <a:rPr lang="en-US" sz="2400" b="1" dirty="0">
                <a:ln/>
                <a:solidFill>
                  <a:schemeClr val="accent3"/>
                </a:solidFill>
              </a:rPr>
              <a:t>General anatomy of the anal canal &amp; examination of the anus</a:t>
            </a:r>
            <a:endParaRPr sz="2400" b="1" dirty="0">
              <a:ln/>
              <a:solidFill>
                <a:schemeClr val="accent3"/>
              </a:solidFill>
            </a:endParaRPr>
          </a:p>
        </p:txBody>
      </p:sp>
      <p:pic>
        <p:nvPicPr>
          <p:cNvPr id="5" name="صورة 5">
            <a:extLst>
              <a:ext uri="{FF2B5EF4-FFF2-40B4-BE49-F238E27FC236}">
                <a16:creationId xmlns:a16="http://schemas.microsoft.com/office/drawing/2014/main" id="{0BEF2482-ECD1-1C2F-B5B7-DDDC290B5B3E}"/>
              </a:ext>
            </a:extLst>
          </p:cNvPr>
          <p:cNvPicPr>
            <a:picLocks noChangeAspect="1"/>
          </p:cNvPicPr>
          <p:nvPr/>
        </p:nvPicPr>
        <p:blipFill>
          <a:blip r:embed="rId3"/>
          <a:stretch>
            <a:fillRect/>
          </a:stretch>
        </p:blipFill>
        <p:spPr>
          <a:xfrm>
            <a:off x="1236269" y="1932184"/>
            <a:ext cx="3592039" cy="2950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صورة 7">
            <a:extLst>
              <a:ext uri="{FF2B5EF4-FFF2-40B4-BE49-F238E27FC236}">
                <a16:creationId xmlns:a16="http://schemas.microsoft.com/office/drawing/2014/main" id="{085D76C0-C2BD-4660-482E-BE3627405B3F}"/>
              </a:ext>
            </a:extLst>
          </p:cNvPr>
          <p:cNvPicPr>
            <a:picLocks noChangeAspect="1"/>
          </p:cNvPicPr>
          <p:nvPr/>
        </p:nvPicPr>
        <p:blipFill>
          <a:blip r:embed="rId4"/>
          <a:stretch>
            <a:fillRect/>
          </a:stretch>
        </p:blipFill>
        <p:spPr>
          <a:xfrm>
            <a:off x="5341960" y="1932184"/>
            <a:ext cx="3341634" cy="29504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433" y="318564"/>
            <a:ext cx="6745813" cy="2144063"/>
          </a:xfrm>
        </p:spPr>
        <p:txBody>
          <a:bodyPr>
            <a:normAutofit fontScale="90000"/>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chemeClr val="accent3"/>
                </a:solidFill>
              </a:rPr>
              <a:t>Complications:</a:t>
            </a:r>
            <a:br>
              <a:rPr lang="en-US" sz="1400" b="1" dirty="0">
                <a:ln/>
                <a:solidFill>
                  <a:schemeClr val="accent3"/>
                </a:solidFill>
              </a:rPr>
            </a:br>
            <a:br>
              <a:rPr lang="en-US" sz="1400" b="1" dirty="0">
                <a:ln/>
                <a:solidFill>
                  <a:srgbClr val="C00000"/>
                </a:solidFill>
              </a:rPr>
            </a:br>
            <a:r>
              <a:rPr lang="en-US" sz="2000" b="1" dirty="0">
                <a:ln/>
                <a:solidFill>
                  <a:srgbClr val="C00000"/>
                </a:solidFill>
              </a:rPr>
              <a:t>-Spreading of infection into other tissues.</a:t>
            </a:r>
            <a:br>
              <a:rPr lang="en-US" sz="2000" b="1" dirty="0">
                <a:ln/>
                <a:solidFill>
                  <a:schemeClr val="tx1"/>
                </a:solidFill>
              </a:rPr>
            </a:br>
            <a:br>
              <a:rPr lang="en-US" sz="2000" b="1" dirty="0">
                <a:ln/>
                <a:solidFill>
                  <a:schemeClr val="tx1"/>
                </a:solidFill>
              </a:rPr>
            </a:br>
            <a:r>
              <a:rPr lang="en-US" sz="2000" b="1" dirty="0">
                <a:ln/>
                <a:solidFill>
                  <a:srgbClr val="C00000"/>
                </a:solidFill>
              </a:rPr>
              <a:t>-Development of a fistula:</a:t>
            </a:r>
            <a:br>
              <a:rPr lang="en-US" sz="2000" b="1" dirty="0">
                <a:ln/>
                <a:solidFill>
                  <a:schemeClr val="tx1"/>
                </a:solidFill>
              </a:rPr>
            </a:br>
            <a:r>
              <a:rPr lang="en-US" sz="2000" b="1" dirty="0">
                <a:solidFill>
                  <a:prstClr val="black"/>
                </a:solidFill>
              </a:rPr>
              <a:t>If the abscess is drained externally, or bursts quickly, the anal gland is usually destroyed, but if it continues to secrete, </a:t>
            </a:r>
            <a:r>
              <a:rPr lang="en-US" sz="2000" b="1" dirty="0">
                <a:solidFill>
                  <a:srgbClr val="C00000"/>
                </a:solidFill>
              </a:rPr>
              <a:t>a fistula will develop</a:t>
            </a:r>
            <a:r>
              <a:rPr lang="en-US" sz="2000" b="1" dirty="0">
                <a:solidFill>
                  <a:prstClr val="black"/>
                </a:solidFill>
              </a:rPr>
              <a:t>.</a:t>
            </a:r>
            <a:br>
              <a:rPr lang="en-GB" sz="2000" b="1" dirty="0">
                <a:ln/>
                <a:solidFill>
                  <a:schemeClr val="tx1"/>
                </a:solidFill>
              </a:rPr>
            </a:br>
            <a:br>
              <a:rPr lang="en-GB" sz="1600" b="1" dirty="0">
                <a:ln/>
                <a:solidFill>
                  <a:schemeClr val="tx1"/>
                </a:solidFill>
              </a:rPr>
            </a:br>
            <a:br>
              <a:rPr lang="en-US" sz="1400" b="1" dirty="0">
                <a:ln/>
                <a:solidFill>
                  <a:schemeClr val="tx1"/>
                </a:solidFill>
              </a:rPr>
            </a:br>
            <a:endParaRPr lang="en-GB" sz="1400" b="1" dirty="0">
              <a:ln/>
              <a:solidFill>
                <a:schemeClr val="tx1"/>
              </a:solidFill>
            </a:endParaRPr>
          </a:p>
        </p:txBody>
      </p:sp>
      <p:pic>
        <p:nvPicPr>
          <p:cNvPr id="3" name="Picture 2"/>
          <p:cNvPicPr>
            <a:picLocks noChangeAspect="1"/>
          </p:cNvPicPr>
          <p:nvPr/>
        </p:nvPicPr>
        <p:blipFill>
          <a:blip r:embed="rId2"/>
          <a:stretch>
            <a:fillRect/>
          </a:stretch>
        </p:blipFill>
        <p:spPr>
          <a:xfrm>
            <a:off x="4695893" y="2665379"/>
            <a:ext cx="3902847" cy="2403332"/>
          </a:xfrm>
          <a:prstGeom prst="rect">
            <a:avLst/>
          </a:prstGeom>
        </p:spPr>
      </p:pic>
    </p:spTree>
    <p:extLst>
      <p:ext uri="{BB962C8B-B14F-4D97-AF65-F5344CB8AC3E}">
        <p14:creationId xmlns:p14="http://schemas.microsoft.com/office/powerpoint/2010/main" val="3362107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53324" y="1838137"/>
            <a:ext cx="3941910" cy="861774"/>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SzPts val="2100"/>
            </a:pPr>
            <a:r>
              <a:rPr lang="en-US" sz="3600" b="1" dirty="0">
                <a:ln/>
                <a:solidFill>
                  <a:srgbClr val="265991"/>
                </a:solidFill>
                <a:latin typeface="Vidaloka"/>
                <a:sym typeface="Vidaloka"/>
              </a:rPr>
              <a:t>Proctalgia</a:t>
            </a:r>
            <a:r>
              <a:rPr lang="en-US" sz="3200" b="1" dirty="0">
                <a:ln/>
                <a:solidFill>
                  <a:srgbClr val="265991"/>
                </a:solidFill>
                <a:latin typeface="Vidaloka"/>
                <a:sym typeface="Vidaloka"/>
              </a:rPr>
              <a:t> </a:t>
            </a:r>
            <a:r>
              <a:rPr lang="en-US" sz="3200" b="1" dirty="0" err="1">
                <a:ln/>
                <a:solidFill>
                  <a:srgbClr val="265991"/>
                </a:solidFill>
                <a:latin typeface="Vidaloka"/>
                <a:sym typeface="Vidaloka"/>
              </a:rPr>
              <a:t>Fugax</a:t>
            </a:r>
            <a:r>
              <a:rPr lang="en-US" sz="3200" b="1" dirty="0">
                <a:ln/>
                <a:solidFill>
                  <a:srgbClr val="265991"/>
                </a:solidFill>
                <a:latin typeface="Vidaloka"/>
                <a:sym typeface="Vidaloka"/>
              </a:rPr>
              <a:t> ..</a:t>
            </a:r>
          </a:p>
          <a:p>
            <a:endParaRPr lang="en-GB" b="1" dirty="0">
              <a:ln/>
              <a:solidFill>
                <a:srgbClr val="265991"/>
              </a:solidFill>
            </a:endParaRPr>
          </a:p>
        </p:txBody>
      </p:sp>
    </p:spTree>
    <p:extLst>
      <p:ext uri="{BB962C8B-B14F-4D97-AF65-F5344CB8AC3E}">
        <p14:creationId xmlns:p14="http://schemas.microsoft.com/office/powerpoint/2010/main" val="106869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429128" y="361078"/>
            <a:ext cx="6683765" cy="621416"/>
          </a:xfrm>
        </p:spPr>
        <p:txBody>
          <a:bodyPr>
            <a:normAutofit fontScale="90000"/>
          </a:bodyPr>
          <a:lstStyle/>
          <a:p>
            <a:pPr lvl="0" defTabSz="914400" rtl="0">
              <a:spcBef>
                <a:spcPts val="0"/>
              </a:spcBef>
            </a:pPr>
            <a:r>
              <a:rPr lang="en-US" sz="3200" b="1" kern="0" dirty="0">
                <a:ln/>
                <a:solidFill>
                  <a:srgbClr val="265991"/>
                </a:solidFill>
                <a:latin typeface="Vidaloka"/>
                <a:sym typeface="Vidaloka"/>
              </a:rPr>
              <a:t>Proctalgia </a:t>
            </a:r>
            <a:r>
              <a:rPr lang="en-US" sz="3200" b="1" kern="0" dirty="0" err="1">
                <a:ln/>
                <a:solidFill>
                  <a:srgbClr val="265991"/>
                </a:solidFill>
                <a:latin typeface="Vidaloka"/>
                <a:sym typeface="Vidaloka"/>
              </a:rPr>
              <a:t>Fugax</a:t>
            </a:r>
            <a:r>
              <a:rPr lang="en-US" sz="3200" b="1" kern="0" dirty="0">
                <a:ln/>
                <a:solidFill>
                  <a:srgbClr val="265991"/>
                </a:solidFill>
                <a:latin typeface="Vidaloka"/>
                <a:sym typeface="Vidaloka"/>
              </a:rPr>
              <a:t>:</a:t>
            </a:r>
            <a:br>
              <a:rPr lang="en-US" sz="3200" b="1" kern="0" dirty="0">
                <a:ln/>
                <a:solidFill>
                  <a:srgbClr val="265991"/>
                </a:solidFill>
                <a:latin typeface="Vidaloka"/>
                <a:sym typeface="Vidaloka"/>
              </a:rPr>
            </a:br>
            <a:endParaRPr lang="ar-JO" dirty="0"/>
          </a:p>
        </p:txBody>
      </p:sp>
      <p:sp>
        <p:nvSpPr>
          <p:cNvPr id="3" name="عنصر نائب للمحتوى 2"/>
          <p:cNvSpPr>
            <a:spLocks noGrp="1"/>
          </p:cNvSpPr>
          <p:nvPr>
            <p:ph idx="1"/>
          </p:nvPr>
        </p:nvSpPr>
        <p:spPr>
          <a:xfrm>
            <a:off x="1517514" y="982494"/>
            <a:ext cx="7247107" cy="3791355"/>
          </a:xfrm>
        </p:spPr>
        <p:txBody>
          <a:bodyPr>
            <a:normAutofit lnSpcReduction="10000"/>
          </a:bodyPr>
          <a:lstStyle/>
          <a:p>
            <a:pPr marL="0" indent="0" algn="l">
              <a:buNone/>
            </a:pPr>
            <a:r>
              <a:rPr lang="en-US" sz="1800" b="1" dirty="0">
                <a:solidFill>
                  <a:prstClr val="black"/>
                </a:solidFill>
              </a:rPr>
              <a:t>-It is a condition that is characterized by </a:t>
            </a:r>
            <a:r>
              <a:rPr lang="en-US" sz="1800" b="1" dirty="0">
                <a:solidFill>
                  <a:srgbClr val="C00000"/>
                </a:solidFill>
              </a:rPr>
              <a:t>attacks of severe pain </a:t>
            </a:r>
            <a:r>
              <a:rPr lang="en-US" sz="1800" b="1" dirty="0">
                <a:solidFill>
                  <a:prstClr val="black"/>
                </a:solidFill>
              </a:rPr>
              <a:t>arising in the rectum, it recurs at irregular intervals and its unrelated to organic disease .</a:t>
            </a:r>
            <a:endParaRPr lang="en-US" sz="1800" dirty="0"/>
          </a:p>
          <a:p>
            <a:pPr marL="0" indent="0" algn="l">
              <a:buNone/>
            </a:pPr>
            <a:r>
              <a:rPr lang="en-US" sz="1800" b="1" dirty="0">
                <a:solidFill>
                  <a:schemeClr val="tx1"/>
                </a:solidFill>
              </a:rPr>
              <a:t>-This condition is probably caused by a </a:t>
            </a:r>
            <a:r>
              <a:rPr lang="en-US" sz="1800" b="1" dirty="0">
                <a:solidFill>
                  <a:srgbClr val="C00000"/>
                </a:solidFill>
              </a:rPr>
              <a:t>spontaneous spasm </a:t>
            </a:r>
            <a:r>
              <a:rPr lang="en-US" sz="1800" b="1" dirty="0">
                <a:solidFill>
                  <a:schemeClr val="tx1"/>
                </a:solidFill>
              </a:rPr>
              <a:t>(cramp) in the muscles of the pelvic floor or, possibly, by a spasm at the </a:t>
            </a:r>
            <a:r>
              <a:rPr lang="en-US" sz="1800" b="1" dirty="0" err="1">
                <a:solidFill>
                  <a:schemeClr val="tx1"/>
                </a:solidFill>
              </a:rPr>
              <a:t>rectosigmoid</a:t>
            </a:r>
            <a:r>
              <a:rPr lang="en-US" sz="1800" b="1" dirty="0">
                <a:solidFill>
                  <a:schemeClr val="tx1"/>
                </a:solidFill>
              </a:rPr>
              <a:t> junction.</a:t>
            </a:r>
          </a:p>
          <a:p>
            <a:pPr marL="0" indent="0" algn="l">
              <a:buNone/>
            </a:pPr>
            <a:r>
              <a:rPr lang="en-US" sz="1800" b="1" dirty="0">
                <a:solidFill>
                  <a:schemeClr val="tx1"/>
                </a:solidFill>
              </a:rPr>
              <a:t>-It is often associated with the</a:t>
            </a:r>
            <a:r>
              <a:rPr lang="en-US" sz="1800" b="1" dirty="0"/>
              <a:t> </a:t>
            </a:r>
            <a:r>
              <a:rPr lang="en-US" sz="1800" b="1" dirty="0">
                <a:solidFill>
                  <a:srgbClr val="C00000"/>
                </a:solidFill>
              </a:rPr>
              <a:t>irritable bowel syndrome.</a:t>
            </a:r>
          </a:p>
          <a:p>
            <a:pPr marL="0" indent="0" algn="l">
              <a:buNone/>
            </a:pPr>
            <a:r>
              <a:rPr lang="en-US" sz="1800" b="1" dirty="0">
                <a:solidFill>
                  <a:schemeClr val="tx1"/>
                </a:solidFill>
              </a:rPr>
              <a:t>-It may follow straining at stool, sudden explosive bowel action or ejaculation .</a:t>
            </a:r>
            <a:br>
              <a:rPr lang="en-US" sz="1800" b="1" dirty="0">
                <a:solidFill>
                  <a:schemeClr val="tx1"/>
                </a:solidFill>
              </a:rPr>
            </a:br>
            <a:r>
              <a:rPr lang="en-US" sz="1800" b="1" dirty="0">
                <a:solidFill>
                  <a:prstClr val="black"/>
                </a:solidFill>
              </a:rPr>
              <a:t>-</a:t>
            </a:r>
            <a:r>
              <a:rPr lang="en-US" sz="1800" b="1" dirty="0">
                <a:solidFill>
                  <a:schemeClr val="tx1"/>
                </a:solidFill>
              </a:rPr>
              <a:t>It seems to occur </a:t>
            </a:r>
            <a:r>
              <a:rPr lang="en-US" sz="1800" b="1" dirty="0">
                <a:solidFill>
                  <a:srgbClr val="C00000"/>
                </a:solidFill>
              </a:rPr>
              <a:t>more commonly in patients that suffer from anxiety</a:t>
            </a:r>
            <a:r>
              <a:rPr lang="en-US" sz="1800" b="1" dirty="0">
                <a:solidFill>
                  <a:schemeClr val="tx1"/>
                </a:solidFill>
              </a:rPr>
              <a:t> or under stress and it is also said to affect young doctors. </a:t>
            </a:r>
            <a:br>
              <a:rPr lang="en-US" sz="1400" b="1" dirty="0">
                <a:solidFill>
                  <a:schemeClr val="tx1"/>
                </a:solidFill>
              </a:rPr>
            </a:br>
            <a:endParaRPr lang="en-US" sz="1400" b="1" dirty="0">
              <a:solidFill>
                <a:srgbClr val="C00000"/>
              </a:solidFill>
            </a:endParaRPr>
          </a:p>
        </p:txBody>
      </p:sp>
    </p:spTree>
    <p:extLst>
      <p:ext uri="{BB962C8B-B14F-4D97-AF65-F5344CB8AC3E}">
        <p14:creationId xmlns:p14="http://schemas.microsoft.com/office/powerpoint/2010/main" val="4195748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4"/>
            <a:ext cx="7717500" cy="4769002"/>
          </a:xfrm>
        </p:spPr>
        <p:txBody>
          <a:bodyPr>
            <a:scene3d>
              <a:camera prst="orthographicFront"/>
              <a:lightRig rig="harsh" dir="t"/>
            </a:scene3d>
            <a:sp3d extrusionH="57150" prstMaterial="matte">
              <a:bevelT w="63500" h="12700" prst="angle"/>
              <a:contourClr>
                <a:schemeClr val="bg1">
                  <a:lumMod val="65000"/>
                </a:schemeClr>
              </a:contourClr>
            </a:sp3d>
          </a:bodyPr>
          <a:lstStyle/>
          <a:p>
            <a:pPr lvl="0" defTabSz="914400">
              <a:buClr>
                <a:srgbClr val="000000"/>
              </a:buClr>
              <a:buSzPts val="2100"/>
            </a:pPr>
            <a:r>
              <a:rPr lang="en-US" sz="2400" b="1" dirty="0">
                <a:ln/>
                <a:solidFill>
                  <a:srgbClr val="265991"/>
                </a:solidFill>
              </a:rPr>
              <a:t>The History:</a:t>
            </a:r>
            <a:br>
              <a:rPr lang="en-US" sz="1400" b="1" dirty="0">
                <a:solidFill>
                  <a:srgbClr val="C00000"/>
                </a:solidFill>
              </a:rPr>
            </a:br>
            <a:r>
              <a:rPr lang="en-US" sz="1800" b="1" dirty="0">
                <a:solidFill>
                  <a:prstClr val="black"/>
                </a:solidFill>
              </a:rPr>
              <a:t>-The pain comes on </a:t>
            </a:r>
            <a:r>
              <a:rPr lang="en-US" sz="1800" b="1" dirty="0">
                <a:solidFill>
                  <a:srgbClr val="C00000"/>
                </a:solidFill>
              </a:rPr>
              <a:t>suddenly</a:t>
            </a:r>
            <a:r>
              <a:rPr lang="en-US" sz="1800" b="1" dirty="0">
                <a:solidFill>
                  <a:prstClr val="black"/>
                </a:solidFill>
              </a:rPr>
              <a:t>, often </a:t>
            </a:r>
            <a:r>
              <a:rPr lang="en-US" sz="1800" b="1" dirty="0">
                <a:solidFill>
                  <a:srgbClr val="C00000"/>
                </a:solidFill>
              </a:rPr>
              <a:t>at night</a:t>
            </a:r>
            <a:r>
              <a:rPr lang="en-US" sz="1800" b="1" dirty="0">
                <a:solidFill>
                  <a:prstClr val="black"/>
                </a:solidFill>
              </a:rPr>
              <a:t>, is </a:t>
            </a:r>
            <a:r>
              <a:rPr lang="en-US" sz="1800" b="1" dirty="0">
                <a:solidFill>
                  <a:srgbClr val="C00000"/>
                </a:solidFill>
              </a:rPr>
              <a:t>severe</a:t>
            </a:r>
            <a:r>
              <a:rPr lang="en-US" sz="1800" b="1" dirty="0">
                <a:solidFill>
                  <a:prstClr val="black">
                    <a:lumMod val="75000"/>
                    <a:lumOff val="25000"/>
                  </a:prstClr>
                </a:solidFill>
              </a:rPr>
              <a:t>, </a:t>
            </a:r>
            <a:r>
              <a:rPr lang="en-US" sz="1800" b="1" dirty="0">
                <a:solidFill>
                  <a:srgbClr val="C00000"/>
                </a:solidFill>
              </a:rPr>
              <a:t>cramp-like</a:t>
            </a:r>
            <a:r>
              <a:rPr lang="en-US" sz="1800" b="1" dirty="0">
                <a:solidFill>
                  <a:prstClr val="black">
                    <a:lumMod val="75000"/>
                    <a:lumOff val="25000"/>
                  </a:prstClr>
                </a:solidFill>
              </a:rPr>
              <a:t> </a:t>
            </a:r>
            <a:r>
              <a:rPr lang="en-US" sz="1800" b="1" dirty="0">
                <a:solidFill>
                  <a:prstClr val="black"/>
                </a:solidFill>
              </a:rPr>
              <a:t>and</a:t>
            </a:r>
            <a:r>
              <a:rPr lang="en-US" sz="1800" b="1" dirty="0">
                <a:solidFill>
                  <a:prstClr val="black">
                    <a:lumMod val="75000"/>
                    <a:lumOff val="25000"/>
                  </a:prstClr>
                </a:solidFill>
              </a:rPr>
              <a:t> </a:t>
            </a:r>
            <a:r>
              <a:rPr lang="en-US" sz="1800" b="1" dirty="0">
                <a:solidFill>
                  <a:srgbClr val="C00000"/>
                </a:solidFill>
              </a:rPr>
              <a:t>felt deep inside the true pelvis</a:t>
            </a:r>
            <a:r>
              <a:rPr lang="en-US" sz="1800" b="1" dirty="0">
                <a:solidFill>
                  <a:prstClr val="black">
                    <a:lumMod val="75000"/>
                    <a:lumOff val="25000"/>
                  </a:prstClr>
                </a:solidFill>
              </a:rPr>
              <a:t>. </a:t>
            </a:r>
            <a:br>
              <a:rPr lang="en-US" sz="1800" b="1" dirty="0">
                <a:solidFill>
                  <a:prstClr val="black">
                    <a:lumMod val="75000"/>
                    <a:lumOff val="25000"/>
                  </a:prstClr>
                </a:solidFill>
              </a:rPr>
            </a:br>
            <a:r>
              <a:rPr lang="en-US" sz="1800" b="1" dirty="0">
                <a:solidFill>
                  <a:prstClr val="black"/>
                </a:solidFill>
              </a:rPr>
              <a:t>-The site is described as a </a:t>
            </a:r>
            <a:r>
              <a:rPr lang="en-US" sz="1800" b="1" dirty="0">
                <a:solidFill>
                  <a:srgbClr val="C00000"/>
                </a:solidFill>
              </a:rPr>
              <a:t>couple of inches inside the anus</a:t>
            </a:r>
            <a:r>
              <a:rPr lang="en-US" sz="1800" b="1" dirty="0">
                <a:solidFill>
                  <a:prstClr val="black">
                    <a:lumMod val="75000"/>
                    <a:lumOff val="25000"/>
                  </a:prstClr>
                </a:solidFill>
              </a:rPr>
              <a:t>. </a:t>
            </a:r>
            <a:br>
              <a:rPr lang="en-US" sz="1800" b="1" dirty="0">
                <a:solidFill>
                  <a:prstClr val="black">
                    <a:lumMod val="75000"/>
                    <a:lumOff val="25000"/>
                  </a:prstClr>
                </a:solidFill>
              </a:rPr>
            </a:br>
            <a:r>
              <a:rPr lang="en-US" sz="1800" b="1" dirty="0">
                <a:solidFill>
                  <a:srgbClr val="C00000"/>
                </a:solidFill>
              </a:rPr>
              <a:t>-The duration is short</a:t>
            </a:r>
            <a:r>
              <a:rPr lang="en-US" sz="1800" b="1" dirty="0">
                <a:solidFill>
                  <a:prstClr val="black"/>
                </a:solidFill>
              </a:rPr>
              <a:t>, sometimes just a few seconds and rarely longer than 5 minutes. </a:t>
            </a:r>
            <a:br>
              <a:rPr lang="en-US" sz="1800" b="1" dirty="0">
                <a:solidFill>
                  <a:prstClr val="black"/>
                </a:solidFill>
              </a:rPr>
            </a:br>
            <a:r>
              <a:rPr lang="en-US" sz="1800" b="1" dirty="0">
                <a:solidFill>
                  <a:prstClr val="black"/>
                </a:solidFill>
              </a:rPr>
              <a:t>-Nothing relieves it and it passes off spontaneously.</a:t>
            </a:r>
            <a:br>
              <a:rPr lang="en-US" sz="1800" b="1" dirty="0">
                <a:solidFill>
                  <a:prstClr val="black"/>
                </a:solidFill>
              </a:rPr>
            </a:br>
            <a:r>
              <a:rPr lang="en-US" sz="1800" b="1" dirty="0">
                <a:solidFill>
                  <a:prstClr val="black"/>
                </a:solidFill>
              </a:rPr>
              <a:t>-There may be other symptoms of functional bowel disorder.</a:t>
            </a:r>
            <a:br>
              <a:rPr lang="en-US" sz="1800" b="1" dirty="0">
                <a:solidFill>
                  <a:prstClr val="black"/>
                </a:solidFill>
              </a:rPr>
            </a:br>
            <a:br>
              <a:rPr lang="en-US" sz="1800" b="1" dirty="0">
                <a:solidFill>
                  <a:prstClr val="black"/>
                </a:solidFill>
              </a:rPr>
            </a:br>
            <a:r>
              <a:rPr lang="en-US" sz="2400" b="1" dirty="0">
                <a:ln/>
                <a:solidFill>
                  <a:srgbClr val="265991"/>
                </a:solidFill>
                <a:sym typeface="Arial"/>
              </a:rPr>
              <a:t>General and rectal examination:</a:t>
            </a:r>
            <a:br>
              <a:rPr lang="en-US" sz="2400" b="1" dirty="0">
                <a:solidFill>
                  <a:prstClr val="black"/>
                </a:solidFill>
              </a:rPr>
            </a:br>
            <a:r>
              <a:rPr lang="en-US" sz="1800" b="1" dirty="0">
                <a:solidFill>
                  <a:prstClr val="black"/>
                </a:solidFill>
              </a:rPr>
              <a:t>are </a:t>
            </a:r>
            <a:r>
              <a:rPr lang="en-US" sz="1800" b="1" dirty="0">
                <a:solidFill>
                  <a:srgbClr val="C00000"/>
                </a:solidFill>
              </a:rPr>
              <a:t>normal</a:t>
            </a:r>
            <a:r>
              <a:rPr lang="en-US" sz="1800" b="1" dirty="0">
                <a:solidFill>
                  <a:prstClr val="black"/>
                </a:solidFill>
              </a:rPr>
              <a:t>, but on </a:t>
            </a:r>
            <a:r>
              <a:rPr lang="en-US" sz="1800" b="1" dirty="0" err="1">
                <a:solidFill>
                  <a:prstClr val="black"/>
                </a:solidFill>
              </a:rPr>
              <a:t>sigmoidoscopy</a:t>
            </a:r>
            <a:r>
              <a:rPr lang="en-US" sz="1800" b="1" dirty="0">
                <a:solidFill>
                  <a:prstClr val="black"/>
                </a:solidFill>
              </a:rPr>
              <a:t>, as air is insufflated at the </a:t>
            </a:r>
            <a:r>
              <a:rPr lang="en-US" sz="1800" b="1" dirty="0" err="1">
                <a:solidFill>
                  <a:prstClr val="black"/>
                </a:solidFill>
              </a:rPr>
              <a:t>rectosigmoid</a:t>
            </a:r>
            <a:r>
              <a:rPr lang="en-US" sz="1800" b="1" dirty="0">
                <a:solidFill>
                  <a:prstClr val="black"/>
                </a:solidFill>
              </a:rPr>
              <a:t> junction, the patient may experience a similar pain.</a:t>
            </a:r>
            <a:br>
              <a:rPr lang="en-US" sz="1800" b="1" dirty="0">
                <a:ln/>
                <a:solidFill>
                  <a:schemeClr val="accent3"/>
                </a:solidFill>
              </a:rPr>
            </a:br>
            <a:br>
              <a:rPr lang="en-US" sz="1800" b="1" dirty="0">
                <a:ln/>
                <a:solidFill>
                  <a:schemeClr val="accent3"/>
                </a:solidFill>
              </a:rPr>
            </a:br>
            <a:br>
              <a:rPr lang="en-US" sz="1600" b="1" dirty="0">
                <a:ln/>
                <a:solidFill>
                  <a:schemeClr val="accent3"/>
                </a:solidFill>
              </a:rPr>
            </a:br>
            <a:br>
              <a:rPr lang="en-US" sz="1600" b="1" dirty="0">
                <a:ln/>
                <a:solidFill>
                  <a:schemeClr val="accent3"/>
                </a:solidFill>
              </a:rPr>
            </a:br>
            <a:br>
              <a:rPr lang="en-US" sz="1600" b="1" dirty="0">
                <a:ln/>
                <a:solidFill>
                  <a:schemeClr val="accent3"/>
                </a:solidFill>
              </a:rPr>
            </a:br>
            <a:br>
              <a:rPr lang="en-US" sz="1600" b="1" dirty="0">
                <a:ln/>
                <a:solidFill>
                  <a:schemeClr val="accent3"/>
                </a:solidFill>
              </a:rPr>
            </a:br>
            <a:br>
              <a:rPr lang="en-US" sz="1600" b="1" dirty="0">
                <a:ln/>
                <a:solidFill>
                  <a:schemeClr val="accent3"/>
                </a:solidFill>
              </a:rPr>
            </a:br>
            <a:br>
              <a:rPr lang="en-US" sz="1600" b="1" dirty="0">
                <a:ln/>
                <a:solidFill>
                  <a:schemeClr val="accent3"/>
                </a:solidFill>
              </a:rPr>
            </a:br>
            <a:r>
              <a:rPr lang="en-US" sz="1600" b="1" dirty="0">
                <a:ln/>
                <a:solidFill>
                  <a:schemeClr val="accent3"/>
                </a:solidFill>
              </a:rPr>
              <a:t>There is no </a:t>
            </a:r>
            <a:r>
              <a:rPr lang="en-US" sz="1600" b="1" dirty="0" err="1">
                <a:ln/>
                <a:solidFill>
                  <a:schemeClr val="accent3"/>
                </a:solidFill>
              </a:rPr>
              <a:t>defenitve</a:t>
            </a:r>
            <a:r>
              <a:rPr lang="en-US" sz="1600" b="1" dirty="0">
                <a:ln/>
                <a:solidFill>
                  <a:schemeClr val="accent3"/>
                </a:solidFill>
              </a:rPr>
              <a:t> cure for this condition but is fortunately it is harmless and subsides gradually . </a:t>
            </a:r>
            <a:br>
              <a:rPr lang="en-US" sz="1600" b="1" dirty="0">
                <a:ln/>
                <a:solidFill>
                  <a:schemeClr val="accent3"/>
                </a:solidFill>
              </a:rPr>
            </a:br>
            <a:endParaRPr lang="en-GB" sz="1600" b="1" dirty="0">
              <a:ln/>
              <a:solidFill>
                <a:schemeClr val="accent3"/>
              </a:solidFill>
            </a:endParaRPr>
          </a:p>
        </p:txBody>
      </p:sp>
    </p:spTree>
    <p:extLst>
      <p:ext uri="{BB962C8B-B14F-4D97-AF65-F5344CB8AC3E}">
        <p14:creationId xmlns:p14="http://schemas.microsoft.com/office/powerpoint/2010/main" val="1220195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689" y="445024"/>
            <a:ext cx="7717500" cy="3951877"/>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2400" b="1" dirty="0" err="1">
                <a:ln/>
                <a:solidFill>
                  <a:schemeClr val="accent3"/>
                </a:solidFill>
              </a:rPr>
              <a:t>Leavator</a:t>
            </a:r>
            <a:r>
              <a:rPr lang="en-US" sz="2400" b="1" dirty="0">
                <a:ln/>
                <a:solidFill>
                  <a:schemeClr val="accent3"/>
                </a:solidFill>
              </a:rPr>
              <a:t> </a:t>
            </a:r>
            <a:r>
              <a:rPr lang="en-US" sz="2400" b="1" dirty="0" err="1">
                <a:ln/>
                <a:solidFill>
                  <a:schemeClr val="accent3"/>
                </a:solidFill>
              </a:rPr>
              <a:t>ani</a:t>
            </a:r>
            <a:r>
              <a:rPr lang="en-US" sz="2400" b="1" dirty="0">
                <a:ln/>
                <a:solidFill>
                  <a:schemeClr val="accent3"/>
                </a:solidFill>
              </a:rPr>
              <a:t> syndrome: </a:t>
            </a:r>
            <a:br>
              <a:rPr lang="en-US" sz="1600" b="1" dirty="0">
                <a:ln/>
                <a:solidFill>
                  <a:schemeClr val="accent3"/>
                </a:solidFill>
              </a:rPr>
            </a:br>
            <a:br>
              <a:rPr lang="en-US" sz="1600" b="1" dirty="0">
                <a:ln/>
                <a:solidFill>
                  <a:schemeClr val="accent3"/>
                </a:solidFill>
              </a:rPr>
            </a:br>
            <a:r>
              <a:rPr lang="en-US" sz="1800" b="1" dirty="0">
                <a:ln/>
                <a:solidFill>
                  <a:schemeClr val="tx1"/>
                </a:solidFill>
              </a:rPr>
              <a:t>It is a more </a:t>
            </a:r>
            <a:r>
              <a:rPr lang="en-US" sz="1800" b="1" dirty="0">
                <a:ln/>
                <a:solidFill>
                  <a:srgbClr val="C00000"/>
                </a:solidFill>
              </a:rPr>
              <a:t>chronic form of the disease </a:t>
            </a:r>
            <a:r>
              <a:rPr lang="en-US" sz="1800" b="1" dirty="0">
                <a:ln/>
                <a:solidFill>
                  <a:schemeClr val="tx1"/>
                </a:solidFill>
              </a:rPr>
              <a:t>(Proctalgia </a:t>
            </a:r>
            <a:r>
              <a:rPr lang="en-US" sz="1800" b="1" dirty="0" err="1">
                <a:ln/>
                <a:solidFill>
                  <a:schemeClr val="tx1"/>
                </a:solidFill>
              </a:rPr>
              <a:t>Fugax</a:t>
            </a:r>
            <a:r>
              <a:rPr lang="en-US" sz="1800" b="1" dirty="0">
                <a:ln/>
                <a:solidFill>
                  <a:schemeClr val="tx1"/>
                </a:solidFill>
              </a:rPr>
              <a:t>) and can be associated with </a:t>
            </a:r>
            <a:r>
              <a:rPr lang="en-US" sz="1800" b="1" dirty="0">
                <a:ln/>
                <a:solidFill>
                  <a:srgbClr val="C00000"/>
                </a:solidFill>
              </a:rPr>
              <a:t>severe </a:t>
            </a:r>
            <a:r>
              <a:rPr lang="en-US" sz="1800" b="1" dirty="0" err="1">
                <a:ln/>
                <a:solidFill>
                  <a:srgbClr val="C00000"/>
                </a:solidFill>
              </a:rPr>
              <a:t>evacuatory</a:t>
            </a:r>
            <a:r>
              <a:rPr lang="en-US" sz="1800" b="1" dirty="0">
                <a:ln/>
                <a:solidFill>
                  <a:srgbClr val="C00000"/>
                </a:solidFill>
              </a:rPr>
              <a:t> dysfunction</a:t>
            </a:r>
            <a:r>
              <a:rPr lang="en-US" sz="1800" b="1" dirty="0">
                <a:ln/>
                <a:solidFill>
                  <a:schemeClr val="tx1"/>
                </a:solidFill>
              </a:rPr>
              <a:t>.</a:t>
            </a:r>
            <a:br>
              <a:rPr lang="en-US" sz="1800" b="1" dirty="0">
                <a:ln/>
                <a:solidFill>
                  <a:schemeClr val="tx1"/>
                </a:solidFill>
              </a:rPr>
            </a:br>
            <a:br>
              <a:rPr lang="en-US" sz="1800" b="1" dirty="0">
                <a:ln/>
                <a:solidFill>
                  <a:schemeClr val="tx1"/>
                </a:solidFill>
              </a:rPr>
            </a:br>
            <a:r>
              <a:rPr lang="en-US" sz="1800" b="1" dirty="0">
                <a:ln/>
                <a:solidFill>
                  <a:schemeClr val="tx1"/>
                </a:solidFill>
              </a:rPr>
              <a:t>The symptoms include </a:t>
            </a:r>
            <a:r>
              <a:rPr lang="en-US" sz="1800" b="1" dirty="0">
                <a:ln/>
                <a:solidFill>
                  <a:srgbClr val="C00000"/>
                </a:solidFill>
              </a:rPr>
              <a:t>pain</a:t>
            </a:r>
            <a:r>
              <a:rPr lang="en-US" sz="1800" b="1" dirty="0">
                <a:ln/>
                <a:solidFill>
                  <a:schemeClr val="tx1"/>
                </a:solidFill>
              </a:rPr>
              <a:t> high in the rectum that may be:</a:t>
            </a:r>
            <a:br>
              <a:rPr lang="en-US" sz="1800" b="1" dirty="0">
                <a:ln/>
                <a:solidFill>
                  <a:schemeClr val="tx1"/>
                </a:solidFill>
              </a:rPr>
            </a:br>
            <a:r>
              <a:rPr lang="en-US" sz="1800" b="1" dirty="0">
                <a:ln/>
                <a:solidFill>
                  <a:schemeClr val="tx1"/>
                </a:solidFill>
              </a:rPr>
              <a:t>-irregular and spontaneous</a:t>
            </a:r>
            <a:br>
              <a:rPr lang="en-US" sz="1800" b="1" dirty="0">
                <a:ln/>
                <a:solidFill>
                  <a:schemeClr val="tx1"/>
                </a:solidFill>
              </a:rPr>
            </a:br>
            <a:r>
              <a:rPr lang="en-US" sz="1800" b="1" dirty="0">
                <a:ln/>
                <a:solidFill>
                  <a:schemeClr val="tx1"/>
                </a:solidFill>
              </a:rPr>
              <a:t>-less than 20 minutes in duration</a:t>
            </a:r>
            <a:br>
              <a:rPr lang="en-US" sz="1800" b="1" dirty="0">
                <a:ln/>
                <a:solidFill>
                  <a:schemeClr val="tx1"/>
                </a:solidFill>
              </a:rPr>
            </a:br>
            <a:r>
              <a:rPr lang="en-US" sz="1800" b="1" dirty="0">
                <a:ln/>
                <a:solidFill>
                  <a:schemeClr val="tx1"/>
                </a:solidFill>
              </a:rPr>
              <a:t>-a dull ache</a:t>
            </a:r>
            <a:br>
              <a:rPr lang="en-US" sz="1800" b="1" dirty="0">
                <a:ln/>
                <a:solidFill>
                  <a:schemeClr val="tx1"/>
                </a:solidFill>
              </a:rPr>
            </a:br>
            <a:r>
              <a:rPr lang="en-US" sz="1800" b="1" dirty="0">
                <a:ln/>
                <a:solidFill>
                  <a:schemeClr val="tx1"/>
                </a:solidFill>
              </a:rPr>
              <a:t>-a sense of pressure in the rectum</a:t>
            </a:r>
            <a:br>
              <a:rPr lang="en-US" sz="1800" b="1" dirty="0">
                <a:ln/>
                <a:solidFill>
                  <a:schemeClr val="tx1"/>
                </a:solidFill>
              </a:rPr>
            </a:br>
            <a:r>
              <a:rPr lang="en-US" sz="1800" b="1" dirty="0">
                <a:ln/>
                <a:solidFill>
                  <a:schemeClr val="tx1"/>
                </a:solidFill>
              </a:rPr>
              <a:t>-felt when sitting</a:t>
            </a:r>
            <a:br>
              <a:rPr lang="en-US" sz="1800" b="1" dirty="0">
                <a:ln/>
                <a:solidFill>
                  <a:schemeClr val="tx1"/>
                </a:solidFill>
              </a:rPr>
            </a:br>
            <a:r>
              <a:rPr lang="en-US" sz="1800" b="1" dirty="0">
                <a:ln/>
                <a:solidFill>
                  <a:schemeClr val="tx1"/>
                </a:solidFill>
              </a:rPr>
              <a:t>-relieved when standing or lying down</a:t>
            </a:r>
            <a:br>
              <a:rPr lang="en-US" sz="1800" b="1" dirty="0">
                <a:ln/>
                <a:solidFill>
                  <a:schemeClr val="tx1"/>
                </a:solidFill>
              </a:rPr>
            </a:br>
            <a:r>
              <a:rPr lang="en-US" sz="1800" b="1" dirty="0">
                <a:ln/>
                <a:solidFill>
                  <a:schemeClr val="tx1"/>
                </a:solidFill>
              </a:rPr>
              <a:t>-unrelated to bowel movements</a:t>
            </a:r>
            <a:br>
              <a:rPr lang="en-US" sz="1800" b="1" dirty="0">
                <a:ln/>
                <a:solidFill>
                  <a:schemeClr val="tx1"/>
                </a:solidFill>
              </a:rPr>
            </a:br>
            <a:r>
              <a:rPr lang="en-US" sz="1800" b="1" dirty="0">
                <a:ln/>
                <a:solidFill>
                  <a:schemeClr val="tx1"/>
                </a:solidFill>
              </a:rPr>
              <a:t>-severe enough to interrupt sleep</a:t>
            </a:r>
            <a:br>
              <a:rPr lang="en-US" sz="1800" b="1" dirty="0">
                <a:ln/>
                <a:solidFill>
                  <a:schemeClr val="tx1"/>
                </a:solidFill>
              </a:rPr>
            </a:br>
            <a:endParaRPr lang="en-GB" sz="1800" b="1" dirty="0">
              <a:ln/>
              <a:solidFill>
                <a:schemeClr val="tx1"/>
              </a:solidFill>
            </a:endParaRPr>
          </a:p>
        </p:txBody>
      </p:sp>
    </p:spTree>
    <p:extLst>
      <p:ext uri="{BB962C8B-B14F-4D97-AF65-F5344CB8AC3E}">
        <p14:creationId xmlns:p14="http://schemas.microsoft.com/office/powerpoint/2010/main" val="3167228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25" y="445025"/>
            <a:ext cx="7717500" cy="3900944"/>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sz="2400" b="1" dirty="0">
                <a:ln/>
                <a:solidFill>
                  <a:schemeClr val="accent3"/>
                </a:solidFill>
              </a:rPr>
              <a:t>Management of </a:t>
            </a:r>
            <a:r>
              <a:rPr lang="en-US" sz="2400" b="1" dirty="0" err="1">
                <a:ln/>
                <a:solidFill>
                  <a:schemeClr val="accent3"/>
                </a:solidFill>
              </a:rPr>
              <a:t>proctalgia</a:t>
            </a:r>
            <a:r>
              <a:rPr lang="en-US" sz="2400" b="1" dirty="0">
                <a:ln/>
                <a:solidFill>
                  <a:schemeClr val="accent3"/>
                </a:solidFill>
              </a:rPr>
              <a:t> </a:t>
            </a:r>
            <a:r>
              <a:rPr lang="en-US" sz="2400" b="1" dirty="0" err="1">
                <a:ln/>
                <a:solidFill>
                  <a:schemeClr val="accent3"/>
                </a:solidFill>
              </a:rPr>
              <a:t>fugax</a:t>
            </a:r>
            <a:r>
              <a:rPr lang="en-US" sz="2400" b="1" dirty="0">
                <a:ln/>
                <a:solidFill>
                  <a:schemeClr val="accent3"/>
                </a:solidFill>
              </a:rPr>
              <a:t>:</a:t>
            </a:r>
            <a:br>
              <a:rPr lang="en-US" sz="1600" b="1" dirty="0">
                <a:ln/>
                <a:solidFill>
                  <a:schemeClr val="accent3"/>
                </a:solidFill>
              </a:rPr>
            </a:br>
            <a:br>
              <a:rPr lang="en-US" sz="1600" b="1" dirty="0">
                <a:ln/>
                <a:solidFill>
                  <a:schemeClr val="accent3"/>
                </a:solidFill>
              </a:rPr>
            </a:br>
            <a:r>
              <a:rPr lang="en-US" sz="1800" b="1" dirty="0">
                <a:ln/>
                <a:solidFill>
                  <a:schemeClr val="tx1"/>
                </a:solidFill>
              </a:rPr>
              <a:t>-If the patients have </a:t>
            </a:r>
            <a:r>
              <a:rPr lang="en-US" sz="1800" b="1" dirty="0">
                <a:ln/>
                <a:solidFill>
                  <a:srgbClr val="C00000"/>
                </a:solidFill>
              </a:rPr>
              <a:t>frequent attacks </a:t>
            </a:r>
            <a:r>
              <a:rPr lang="en-US" sz="1800" b="1" dirty="0">
                <a:ln/>
                <a:solidFill>
                  <a:schemeClr val="tx1"/>
                </a:solidFill>
              </a:rPr>
              <a:t>they may benefit from </a:t>
            </a:r>
            <a:r>
              <a:rPr lang="en-US" sz="1800" b="1" dirty="0" err="1">
                <a:ln/>
                <a:solidFill>
                  <a:srgbClr val="C00000"/>
                </a:solidFill>
              </a:rPr>
              <a:t>amitryptiline</a:t>
            </a:r>
            <a:r>
              <a:rPr lang="en-US" sz="1800" b="1" dirty="0">
                <a:ln/>
                <a:solidFill>
                  <a:srgbClr val="C00000"/>
                </a:solidFill>
              </a:rPr>
              <a:t>(TCA).</a:t>
            </a:r>
            <a:br>
              <a:rPr lang="en-US" sz="1800" b="1" dirty="0">
                <a:ln/>
                <a:solidFill>
                  <a:srgbClr val="C00000"/>
                </a:solidFill>
              </a:rPr>
            </a:br>
            <a:br>
              <a:rPr lang="en-US" sz="1800" b="1" dirty="0">
                <a:ln/>
                <a:solidFill>
                  <a:schemeClr val="tx1"/>
                </a:solidFill>
              </a:rPr>
            </a:br>
            <a:r>
              <a:rPr lang="en-US" sz="1800" b="1" dirty="0">
                <a:ln/>
                <a:solidFill>
                  <a:schemeClr val="tx1"/>
                </a:solidFill>
              </a:rPr>
              <a:t>-</a:t>
            </a:r>
            <a:r>
              <a:rPr lang="en-US" sz="1800" b="1" dirty="0">
                <a:ln/>
                <a:solidFill>
                  <a:srgbClr val="C00000"/>
                </a:solidFill>
              </a:rPr>
              <a:t>Salbutamol inhalers </a:t>
            </a:r>
            <a:r>
              <a:rPr lang="en-US" sz="1800" b="1" dirty="0">
                <a:ln/>
                <a:solidFill>
                  <a:schemeClr val="tx1"/>
                </a:solidFill>
              </a:rPr>
              <a:t>have been suggested as a treatment for </a:t>
            </a:r>
            <a:r>
              <a:rPr lang="en-US" sz="1800" b="1" dirty="0">
                <a:ln/>
                <a:solidFill>
                  <a:srgbClr val="C00000"/>
                </a:solidFill>
              </a:rPr>
              <a:t>acute attacks</a:t>
            </a:r>
            <a:r>
              <a:rPr lang="en-US" sz="1800" b="1" dirty="0">
                <a:ln/>
                <a:solidFill>
                  <a:schemeClr val="tx1"/>
                </a:solidFill>
              </a:rPr>
              <a:t>. </a:t>
            </a:r>
            <a:br>
              <a:rPr lang="en-US" sz="1800" b="1" dirty="0">
                <a:ln/>
                <a:solidFill>
                  <a:schemeClr val="tx1"/>
                </a:solidFill>
              </a:rPr>
            </a:br>
            <a:r>
              <a:rPr lang="en-US" sz="1800" b="1" dirty="0">
                <a:ln/>
                <a:solidFill>
                  <a:schemeClr val="tx1"/>
                </a:solidFill>
              </a:rPr>
              <a:t>But there is no definitive cure for this condition.</a:t>
            </a:r>
            <a:br>
              <a:rPr lang="en-US" sz="1800" b="1" dirty="0">
                <a:ln/>
                <a:solidFill>
                  <a:schemeClr val="tx1"/>
                </a:solidFill>
              </a:rPr>
            </a:br>
            <a:br>
              <a:rPr lang="en-US" sz="1800" b="1" dirty="0">
                <a:ln/>
                <a:solidFill>
                  <a:schemeClr val="tx1"/>
                </a:solidFill>
              </a:rPr>
            </a:br>
            <a:r>
              <a:rPr lang="en-US" sz="1800" b="1" dirty="0">
                <a:ln/>
                <a:solidFill>
                  <a:schemeClr val="tx1"/>
                </a:solidFill>
              </a:rPr>
              <a:t>-Some surgeons tried severing the </a:t>
            </a:r>
            <a:r>
              <a:rPr lang="en-US" sz="1800" b="1" dirty="0" err="1">
                <a:ln/>
                <a:solidFill>
                  <a:schemeClr val="tx1"/>
                </a:solidFill>
              </a:rPr>
              <a:t>puborectalis</a:t>
            </a:r>
            <a:r>
              <a:rPr lang="en-US" sz="1800" b="1" dirty="0">
                <a:ln/>
                <a:solidFill>
                  <a:schemeClr val="tx1"/>
                </a:solidFill>
              </a:rPr>
              <a:t> muscle but this can cause </a:t>
            </a:r>
            <a:r>
              <a:rPr lang="en-US" sz="1800" b="1" dirty="0">
                <a:ln/>
                <a:solidFill>
                  <a:srgbClr val="C00000"/>
                </a:solidFill>
              </a:rPr>
              <a:t>incontinence</a:t>
            </a:r>
            <a:r>
              <a:rPr lang="en-US" sz="1800" b="1" dirty="0">
                <a:ln/>
                <a:solidFill>
                  <a:schemeClr val="tx1"/>
                </a:solidFill>
              </a:rPr>
              <a:t> and </a:t>
            </a:r>
            <a:r>
              <a:rPr lang="en-US" sz="1800" b="1" dirty="0">
                <a:ln/>
                <a:solidFill>
                  <a:srgbClr val="C00000"/>
                </a:solidFill>
              </a:rPr>
              <a:t>should never be done</a:t>
            </a:r>
            <a:r>
              <a:rPr lang="en-US" sz="1800" b="1" dirty="0">
                <a:ln/>
                <a:solidFill>
                  <a:schemeClr val="tx1"/>
                </a:solidFill>
              </a:rPr>
              <a:t>.</a:t>
            </a:r>
            <a:br>
              <a:rPr lang="en-US" sz="1800" b="1" dirty="0">
                <a:ln/>
                <a:solidFill>
                  <a:schemeClr val="tx1"/>
                </a:solidFill>
              </a:rPr>
            </a:br>
            <a:endParaRPr lang="en-GB" sz="1800" b="1" dirty="0">
              <a:ln/>
              <a:solidFill>
                <a:schemeClr val="tx1"/>
              </a:solidFill>
            </a:endParaRPr>
          </a:p>
        </p:txBody>
      </p:sp>
    </p:spTree>
    <p:extLst>
      <p:ext uri="{BB962C8B-B14F-4D97-AF65-F5344CB8AC3E}">
        <p14:creationId xmlns:p14="http://schemas.microsoft.com/office/powerpoint/2010/main" val="1173902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2041618" y="2076331"/>
            <a:ext cx="6156083" cy="800219"/>
          </a:xfrm>
          <a:prstGeom prst="rect">
            <a:avLst/>
          </a:prstGeom>
          <a:ln w="57150"/>
        </p:spPr>
        <p:style>
          <a:lnRef idx="2">
            <a:schemeClr val="dk1"/>
          </a:lnRef>
          <a:fillRef idx="1">
            <a:schemeClr val="lt1"/>
          </a:fillRef>
          <a:effectRef idx="0">
            <a:schemeClr val="dk1"/>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buSzPts val="2100"/>
            </a:pPr>
            <a:r>
              <a:rPr lang="en-US" sz="3200" b="1" dirty="0">
                <a:ln/>
                <a:solidFill>
                  <a:srgbClr val="265991"/>
                </a:solidFill>
                <a:latin typeface="Aptos" panose="020B0004020202020204" pitchFamily="34" charset="0"/>
                <a:cs typeface="Aharoni" panose="02010803020104030203" pitchFamily="2" charset="-79"/>
                <a:sym typeface="Vidaloka"/>
              </a:rPr>
              <a:t>Complicated hemorrhoids ..</a:t>
            </a:r>
          </a:p>
          <a:p>
            <a:endParaRPr lang="en-GB" b="1" dirty="0">
              <a:ln/>
              <a:solidFill>
                <a:srgbClr val="265991"/>
              </a:solidFill>
            </a:endParaRPr>
          </a:p>
        </p:txBody>
      </p:sp>
    </p:spTree>
    <p:extLst>
      <p:ext uri="{BB962C8B-B14F-4D97-AF65-F5344CB8AC3E}">
        <p14:creationId xmlns:p14="http://schemas.microsoft.com/office/powerpoint/2010/main" val="847367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5C794-5B31-6FC9-0822-C0CDE536F4A6}"/>
              </a:ext>
            </a:extLst>
          </p:cNvPr>
          <p:cNvPicPr>
            <a:picLocks noChangeAspect="1"/>
          </p:cNvPicPr>
          <p:nvPr/>
        </p:nvPicPr>
        <p:blipFill>
          <a:blip r:embed="rId2"/>
          <a:stretch>
            <a:fillRect/>
          </a:stretch>
        </p:blipFill>
        <p:spPr>
          <a:xfrm>
            <a:off x="1286540" y="583342"/>
            <a:ext cx="7060017" cy="4401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095127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303" y="1183815"/>
            <a:ext cx="8718697" cy="3693319"/>
          </a:xfrm>
          <a:prstGeom prst="rect">
            <a:avLst/>
          </a:prstGeom>
        </p:spPr>
        <p:txBody>
          <a:bodyPr wrap="square">
            <a:spAutoFit/>
          </a:bodyPr>
          <a:lstStyle/>
          <a:p>
            <a:r>
              <a:rPr lang="en-US" sz="1800" b="1" dirty="0">
                <a:solidFill>
                  <a:srgbClr val="800000"/>
                </a:solidFill>
                <a:latin typeface="Aptos" panose="020B0004020202020204" pitchFamily="34" charset="0"/>
              </a:rPr>
              <a:t>Engorgement</a:t>
            </a:r>
            <a:r>
              <a:rPr lang="en-US" sz="1800" b="1" dirty="0">
                <a:latin typeface="Aptos" panose="020B0004020202020204" pitchFamily="34" charset="0"/>
              </a:rPr>
              <a:t> of the venous plexuses of the rectum, anus, or both; with protrusion </a:t>
            </a:r>
          </a:p>
          <a:p>
            <a:r>
              <a:rPr lang="en-US" sz="1800" b="1" dirty="0">
                <a:latin typeface="Aptos" panose="020B0004020202020204" pitchFamily="34" charset="0"/>
              </a:rPr>
              <a:t>of the mucosa, anal margin, or both.</a:t>
            </a:r>
          </a:p>
          <a:p>
            <a:endParaRPr lang="en-US" sz="1800" b="1" dirty="0">
              <a:latin typeface="Aptos" panose="020B0004020202020204" pitchFamily="34" charset="0"/>
            </a:endParaRPr>
          </a:p>
          <a:p>
            <a:r>
              <a:rPr lang="en-US" sz="1800" b="1" dirty="0">
                <a:solidFill>
                  <a:srgbClr val="800000"/>
                </a:solidFill>
                <a:latin typeface="Aptos" panose="020B0004020202020204" pitchFamily="34" charset="0"/>
              </a:rPr>
              <a:t>cushions</a:t>
            </a:r>
            <a:r>
              <a:rPr lang="en-US" sz="1800" b="1" dirty="0">
                <a:latin typeface="Aptos" panose="020B0004020202020204" pitchFamily="34" charset="0"/>
              </a:rPr>
              <a:t> of submucosal tissue containing venules, arterioles, and smooth-muscle fibers that are in the anal canal (lower rectum)</a:t>
            </a:r>
          </a:p>
          <a:p>
            <a:endParaRPr lang="en-US" sz="1800" b="1" dirty="0">
              <a:latin typeface="Aptos" panose="020B0004020202020204" pitchFamily="34" charset="0"/>
            </a:endParaRPr>
          </a:p>
          <a:p>
            <a:r>
              <a:rPr lang="en-US" sz="1800" b="1" dirty="0">
                <a:latin typeface="Aptos" panose="020B0004020202020204" pitchFamily="34" charset="0"/>
              </a:rPr>
              <a:t>lie in the 3, 7 and 11 o’clock positions (with the patient in the </a:t>
            </a:r>
            <a:r>
              <a:rPr lang="en-US" sz="1800" b="1" dirty="0">
                <a:solidFill>
                  <a:srgbClr val="800000"/>
                </a:solidFill>
                <a:latin typeface="Aptos" panose="020B0004020202020204" pitchFamily="34" charset="0"/>
              </a:rPr>
              <a:t>lithotomy position</a:t>
            </a:r>
            <a:r>
              <a:rPr lang="en-US" sz="1800" b="1" dirty="0">
                <a:latin typeface="Aptos" panose="020B0004020202020204" pitchFamily="34" charset="0"/>
              </a:rPr>
              <a:t>)</a:t>
            </a:r>
          </a:p>
          <a:p>
            <a:endParaRPr lang="en-US" sz="1800" b="1" dirty="0">
              <a:latin typeface="Aptos" panose="020B0004020202020204" pitchFamily="34" charset="0"/>
            </a:endParaRPr>
          </a:p>
          <a:p>
            <a:r>
              <a:rPr lang="en-US" sz="1800" b="1" dirty="0">
                <a:latin typeface="Aptos" panose="020B0004020202020204" pitchFamily="34" charset="0"/>
              </a:rPr>
              <a:t>-  </a:t>
            </a:r>
            <a:r>
              <a:rPr lang="en-US" sz="1800" b="1" dirty="0">
                <a:latin typeface="Aptos" panose="020B0004020202020204" pitchFamily="34" charset="0"/>
                <a:ea typeface="+mn-lt"/>
                <a:cs typeface="+mn-lt"/>
              </a:rPr>
              <a:t>Hemorrhoids are described as “Symptomatic anal cushions”</a:t>
            </a:r>
            <a:br>
              <a:rPr lang="en-US" sz="1800" b="1" dirty="0">
                <a:latin typeface="Aptos" panose="020B0004020202020204" pitchFamily="34" charset="0"/>
                <a:ea typeface="+mn-lt"/>
                <a:cs typeface="+mn-lt"/>
              </a:rPr>
            </a:br>
            <a:r>
              <a:rPr lang="en-US" sz="1800" b="1" dirty="0">
                <a:latin typeface="Aptos" panose="020B0004020202020204" pitchFamily="34" charset="0"/>
                <a:ea typeface="+mn-lt"/>
                <a:cs typeface="+mn-lt"/>
              </a:rPr>
              <a:t>-  Hemorrhoids generally cause symptoms when they become </a:t>
            </a:r>
            <a:r>
              <a:rPr lang="en-US" sz="1800" b="1" u="sng" dirty="0">
                <a:solidFill>
                  <a:srgbClr val="800000"/>
                </a:solidFill>
                <a:latin typeface="Aptos" panose="020B0004020202020204" pitchFamily="34" charset="0"/>
                <a:ea typeface="+mn-lt"/>
                <a:cs typeface="+mn-lt"/>
              </a:rPr>
              <a:t>enlarged, inflamed, thrombosed, or prolapsed</a:t>
            </a:r>
            <a:r>
              <a:rPr lang="en-US" sz="1800" b="1" dirty="0">
                <a:solidFill>
                  <a:srgbClr val="800000"/>
                </a:solidFill>
                <a:latin typeface="Aptos" panose="020B0004020202020204" pitchFamily="34" charset="0"/>
                <a:ea typeface="+mn-lt"/>
                <a:cs typeface="+mn-lt"/>
              </a:rPr>
              <a:t>.</a:t>
            </a:r>
            <a:br>
              <a:rPr lang="en-US" sz="1800" b="1" dirty="0">
                <a:solidFill>
                  <a:srgbClr val="C00000"/>
                </a:solidFill>
                <a:latin typeface="Comic Sans MS" panose="030F0702030302020204" pitchFamily="66" charset="0"/>
                <a:ea typeface="+mn-lt"/>
                <a:cs typeface="+mn-lt"/>
              </a:rPr>
            </a:br>
            <a:endParaRPr lang="en-US" sz="1800" b="1" dirty="0">
              <a:latin typeface="Comic Sans MS" panose="030F0702030302020204" pitchFamily="66" charset="0"/>
            </a:endParaRPr>
          </a:p>
          <a:p>
            <a:endParaRPr lang="en-US" sz="1800" b="1" dirty="0">
              <a:latin typeface="Aptos" panose="020B0004020202020204" pitchFamily="34" charset="0"/>
            </a:endParaRPr>
          </a:p>
        </p:txBody>
      </p:sp>
      <p:sp>
        <p:nvSpPr>
          <p:cNvPr id="3" name="Rectangle 2"/>
          <p:cNvSpPr/>
          <p:nvPr/>
        </p:nvSpPr>
        <p:spPr>
          <a:xfrm>
            <a:off x="3223516" y="476046"/>
            <a:ext cx="2696968" cy="523220"/>
          </a:xfrm>
          <a:prstGeom prst="rect">
            <a:avLst/>
          </a:prstGeom>
        </p:spPr>
        <p:txBody>
          <a:bodyPr wrap="square">
            <a:spAutoFit/>
          </a:bodyPr>
          <a:lstStyle/>
          <a:p>
            <a:r>
              <a:rPr lang="en-GB" sz="2800" b="1" u="sng" dirty="0" err="1">
                <a:solidFill>
                  <a:schemeClr val="accent2">
                    <a:lumMod val="50000"/>
                  </a:schemeClr>
                </a:solidFill>
                <a:effectLst>
                  <a:outerShdw blurRad="38100" dist="38100" dir="2700000" algn="tl">
                    <a:srgbClr val="000000">
                      <a:alpha val="43137"/>
                    </a:srgbClr>
                  </a:outerShdw>
                </a:effectLst>
                <a:latin typeface="Aptos" panose="020B0004020202020204" pitchFamily="34" charset="0"/>
              </a:rPr>
              <a:t>Hemorrhoid</a:t>
            </a:r>
            <a:endParaRPr lang="en-GB" sz="2800" b="1" u="sng" dirty="0">
              <a:solidFill>
                <a:schemeClr val="accent2">
                  <a:lumMod val="50000"/>
                </a:schemeClr>
              </a:solidFill>
              <a:effectLst>
                <a:outerShdw blurRad="38100" dist="38100" dir="2700000" algn="tl">
                  <a:srgbClr val="000000">
                    <a:alpha val="43137"/>
                  </a:srgbClr>
                </a:outerShdw>
              </a:effectLst>
              <a:latin typeface="Aptos" panose="020B0004020202020204" pitchFamily="34" charset="0"/>
            </a:endParaRPr>
          </a:p>
        </p:txBody>
      </p:sp>
    </p:spTree>
    <p:extLst>
      <p:ext uri="{BB962C8B-B14F-4D97-AF65-F5344CB8AC3E}">
        <p14:creationId xmlns:p14="http://schemas.microsoft.com/office/powerpoint/2010/main" val="1036927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9067" y="1231290"/>
            <a:ext cx="3213741" cy="287622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31290"/>
            <a:ext cx="3246473" cy="2876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61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2"/>
          <p:cNvSpPr>
            <a:spLocks noGrp="1"/>
          </p:cNvSpPr>
          <p:nvPr>
            <p:ph sz="half" idx="1"/>
          </p:nvPr>
        </p:nvSpPr>
        <p:spPr>
          <a:xfrm>
            <a:off x="1543050" y="1420053"/>
            <a:ext cx="3219597" cy="3044942"/>
          </a:xfrm>
          <a:ln w="38100">
            <a:solidFill>
              <a:schemeClr val="tx1"/>
            </a:solidFill>
          </a:ln>
        </p:spPr>
        <p:txBody>
          <a:bodyPr>
            <a:normAutofit/>
          </a:bodyPr>
          <a:lstStyle/>
          <a:p>
            <a:pPr marL="0" indent="0" algn="l">
              <a:buNone/>
            </a:pPr>
            <a:r>
              <a:rPr lang="en-US" sz="2100" b="1" u="sng" dirty="0">
                <a:solidFill>
                  <a:prstClr val="black"/>
                </a:solidFill>
                <a:latin typeface="Vidaloka" panose="020B0604020202020204" charset="0"/>
                <a:cs typeface="Arial"/>
                <a:sym typeface="Arial"/>
              </a:rPr>
              <a:t>The anatomical anal canal:</a:t>
            </a:r>
            <a:endParaRPr lang="ar-JO" sz="2100" b="1" u="sng" dirty="0">
              <a:solidFill>
                <a:prstClr val="black"/>
              </a:solidFill>
              <a:latin typeface="Vidaloka" panose="020B0604020202020204" charset="0"/>
              <a:cs typeface="Arial"/>
              <a:sym typeface="Arial"/>
            </a:endParaRPr>
          </a:p>
          <a:p>
            <a:pPr marL="0" indent="0" algn="l">
              <a:buNone/>
            </a:pPr>
            <a:r>
              <a:rPr lang="en-US" sz="1700" b="1" dirty="0">
                <a:solidFill>
                  <a:schemeClr val="tx1"/>
                </a:solidFill>
                <a:latin typeface="Vidaloka" panose="020B0604020202020204" charset="0"/>
              </a:rPr>
              <a:t>extends from the </a:t>
            </a:r>
            <a:r>
              <a:rPr lang="en-US" sz="1700" b="1" dirty="0">
                <a:solidFill>
                  <a:srgbClr val="C00000"/>
                </a:solidFill>
                <a:latin typeface="Vidaloka" panose="020B0604020202020204" charset="0"/>
              </a:rPr>
              <a:t>dentate (</a:t>
            </a:r>
            <a:r>
              <a:rPr lang="en-US" sz="1700" b="1" dirty="0" err="1">
                <a:solidFill>
                  <a:srgbClr val="C00000"/>
                </a:solidFill>
                <a:latin typeface="Vidaloka" panose="020B0604020202020204" charset="0"/>
              </a:rPr>
              <a:t>pectinate</a:t>
            </a:r>
            <a:r>
              <a:rPr lang="en-US" sz="1700" b="1" dirty="0">
                <a:solidFill>
                  <a:srgbClr val="C00000"/>
                </a:solidFill>
                <a:latin typeface="Vidaloka" panose="020B0604020202020204" charset="0"/>
              </a:rPr>
              <a:t>) line </a:t>
            </a:r>
            <a:r>
              <a:rPr lang="en-US" sz="1700" b="1" dirty="0">
                <a:solidFill>
                  <a:prstClr val="black"/>
                </a:solidFill>
                <a:latin typeface="Vidaloka" panose="020B0604020202020204" charset="0"/>
              </a:rPr>
              <a:t>to the </a:t>
            </a:r>
            <a:r>
              <a:rPr lang="en-US" sz="1700" b="1" dirty="0">
                <a:solidFill>
                  <a:srgbClr val="C00000"/>
                </a:solidFill>
                <a:latin typeface="Vidaloka" panose="020B0604020202020204" charset="0"/>
              </a:rPr>
              <a:t>anal verge.</a:t>
            </a:r>
            <a:endParaRPr lang="ar-JO" sz="1700" b="1" dirty="0">
              <a:solidFill>
                <a:srgbClr val="C00000"/>
              </a:solidFill>
              <a:latin typeface="Vidaloka" panose="020B0604020202020204" charset="0"/>
            </a:endParaRPr>
          </a:p>
          <a:p>
            <a:pPr marL="0" indent="0" algn="l">
              <a:buNone/>
            </a:pPr>
            <a:r>
              <a:rPr lang="en-US" sz="2100" b="1" u="sng" dirty="0">
                <a:solidFill>
                  <a:schemeClr val="tx1"/>
                </a:solidFill>
                <a:latin typeface="Vidaloka" panose="020B0604020202020204" charset="0"/>
              </a:rPr>
              <a:t>The surgical anal canal:</a:t>
            </a:r>
          </a:p>
          <a:p>
            <a:pPr marL="0" indent="0" algn="l">
              <a:buNone/>
            </a:pPr>
            <a:r>
              <a:rPr lang="en-US" sz="1700" b="1" dirty="0">
                <a:solidFill>
                  <a:schemeClr val="tx1"/>
                </a:solidFill>
                <a:latin typeface="Vidaloka" panose="020B0604020202020204" charset="0"/>
              </a:rPr>
              <a:t>begins at</a:t>
            </a:r>
            <a:r>
              <a:rPr lang="en-US" sz="1700" b="1" dirty="0">
                <a:latin typeface="Vidaloka" panose="020B0604020202020204" charset="0"/>
              </a:rPr>
              <a:t> </a:t>
            </a:r>
            <a:r>
              <a:rPr lang="en-US" sz="1700" b="1" dirty="0">
                <a:solidFill>
                  <a:srgbClr val="C00000"/>
                </a:solidFill>
                <a:latin typeface="Vidaloka" panose="020B0604020202020204" charset="0"/>
              </a:rPr>
              <a:t>the </a:t>
            </a:r>
            <a:r>
              <a:rPr lang="en-US" sz="1700" b="1" dirty="0" err="1">
                <a:solidFill>
                  <a:srgbClr val="C00000"/>
                </a:solidFill>
                <a:latin typeface="Vidaloka" panose="020B0604020202020204" charset="0"/>
              </a:rPr>
              <a:t>anorectal</a:t>
            </a:r>
            <a:r>
              <a:rPr lang="en-US" sz="1700" b="1" dirty="0">
                <a:solidFill>
                  <a:srgbClr val="C00000"/>
                </a:solidFill>
                <a:latin typeface="Vidaloka" panose="020B0604020202020204" charset="0"/>
              </a:rPr>
              <a:t> junction </a:t>
            </a:r>
            <a:r>
              <a:rPr lang="en-US" sz="1700" b="1" dirty="0">
                <a:solidFill>
                  <a:schemeClr val="tx1"/>
                </a:solidFill>
                <a:latin typeface="Vidaloka" panose="020B0604020202020204" charset="0"/>
              </a:rPr>
              <a:t>and terminates at</a:t>
            </a:r>
            <a:r>
              <a:rPr lang="en-US" sz="1700" b="1" dirty="0">
                <a:latin typeface="Vidaloka" panose="020B0604020202020204" charset="0"/>
              </a:rPr>
              <a:t> </a:t>
            </a:r>
            <a:r>
              <a:rPr lang="en-US" sz="1700" b="1" dirty="0">
                <a:solidFill>
                  <a:srgbClr val="C00000"/>
                </a:solidFill>
                <a:latin typeface="Vidaloka" panose="020B0604020202020204" charset="0"/>
              </a:rPr>
              <a:t>the anal verge</a:t>
            </a:r>
            <a:r>
              <a:rPr lang="en-US" sz="1700" b="1" dirty="0">
                <a:latin typeface="Vidaloka" panose="020B0604020202020204" charset="0"/>
              </a:rPr>
              <a:t>.</a:t>
            </a:r>
          </a:p>
          <a:p>
            <a:pPr marL="0" indent="0" algn="l">
              <a:buNone/>
            </a:pPr>
            <a:r>
              <a:rPr lang="en-US" sz="1700" b="1" dirty="0">
                <a:solidFill>
                  <a:schemeClr val="tx1"/>
                </a:solidFill>
                <a:latin typeface="Vidaloka" panose="020B0604020202020204" charset="0"/>
              </a:rPr>
              <a:t>It’s measure </a:t>
            </a:r>
            <a:r>
              <a:rPr lang="en-US" sz="1700" b="1" dirty="0">
                <a:solidFill>
                  <a:srgbClr val="C00000"/>
                </a:solidFill>
                <a:latin typeface="Vidaloka" panose="020B0604020202020204" charset="0"/>
              </a:rPr>
              <a:t>2 to 4 cm </a:t>
            </a:r>
            <a:r>
              <a:rPr lang="en-US" sz="1700" b="1" dirty="0">
                <a:solidFill>
                  <a:schemeClr val="tx1"/>
                </a:solidFill>
                <a:latin typeface="Vidaloka" panose="020B0604020202020204" charset="0"/>
              </a:rPr>
              <a:t>in length and it’s generally </a:t>
            </a:r>
            <a:r>
              <a:rPr lang="en-US" sz="1700" b="1" dirty="0">
                <a:solidFill>
                  <a:srgbClr val="C00000"/>
                </a:solidFill>
                <a:latin typeface="Vidaloka" panose="020B0604020202020204" charset="0"/>
              </a:rPr>
              <a:t>longer in men than in women.</a:t>
            </a:r>
            <a:endParaRPr lang="ar-JO" sz="1700" b="1" dirty="0">
              <a:solidFill>
                <a:srgbClr val="C00000"/>
              </a:solidFill>
              <a:latin typeface="Vidaloka" panose="020B0604020202020204" charset="0"/>
            </a:endParaRPr>
          </a:p>
          <a:p>
            <a:pPr marL="0" indent="0" algn="l">
              <a:buNone/>
            </a:pPr>
            <a:endParaRPr lang="ar-JO" dirty="0">
              <a:solidFill>
                <a:srgbClr val="C00000"/>
              </a:solidFill>
              <a:latin typeface="Vidaloka" panose="020B0604020202020204" charset="0"/>
            </a:endParaRPr>
          </a:p>
          <a:p>
            <a:pPr marL="0" indent="0" algn="l">
              <a:buNone/>
            </a:pPr>
            <a:endParaRPr lang="ar-JO" b="1" dirty="0">
              <a:solidFill>
                <a:prstClr val="black"/>
              </a:solidFill>
              <a:latin typeface="Vidaloka" panose="020B0604020202020204" charset="0"/>
              <a:cs typeface="Arial"/>
              <a:sym typeface="Arial"/>
            </a:endParaRPr>
          </a:p>
          <a:p>
            <a:pPr marL="0" indent="0" algn="l">
              <a:buNone/>
            </a:pPr>
            <a:endParaRPr lang="en-US" b="1" dirty="0">
              <a:solidFill>
                <a:prstClr val="black"/>
              </a:solidFill>
              <a:latin typeface="Vidaloka" panose="020B0604020202020204" charset="0"/>
              <a:cs typeface="Arial"/>
              <a:sym typeface="Arial"/>
            </a:endParaRPr>
          </a:p>
          <a:p>
            <a:pPr marL="0" indent="0" algn="l">
              <a:buNone/>
            </a:pPr>
            <a:endParaRPr lang="ar-JO" dirty="0"/>
          </a:p>
        </p:txBody>
      </p:sp>
      <p:sp>
        <p:nvSpPr>
          <p:cNvPr id="7" name="مستطيل 6"/>
          <p:cNvSpPr/>
          <p:nvPr/>
        </p:nvSpPr>
        <p:spPr>
          <a:xfrm>
            <a:off x="1543050" y="293412"/>
            <a:ext cx="6324600" cy="754053"/>
          </a:xfrm>
          <a:prstGeom prst="rect">
            <a:avLst/>
          </a:prstGeom>
        </p:spPr>
        <p:txBody>
          <a:bodyPr wrap="square">
            <a:spAutoFit/>
          </a:bodyPr>
          <a:lstStyle/>
          <a:p>
            <a:pPr defTabSz="342900">
              <a:buClrTx/>
            </a:pPr>
            <a:r>
              <a:rPr lang="en-US" sz="2700" b="1" dirty="0">
                <a:latin typeface="Vidaloka"/>
                <a:sym typeface="Vidaloka"/>
              </a:rPr>
              <a:t>General anatomy of the anal canal:</a:t>
            </a:r>
            <a:br>
              <a:rPr lang="en-US" sz="2700" b="1" dirty="0">
                <a:latin typeface="Vidaloka"/>
                <a:sym typeface="Vidaloka"/>
              </a:rPr>
            </a:br>
            <a:r>
              <a:rPr lang="en-US" sz="1600" b="1" kern="1200" dirty="0">
                <a:solidFill>
                  <a:prstClr val="black"/>
                </a:solidFill>
                <a:latin typeface="Vidaloka" panose="020B0604020202020204" charset="0"/>
              </a:rPr>
              <a:t>There are </a:t>
            </a:r>
            <a:r>
              <a:rPr lang="en-US" sz="1600" b="1" kern="1200" dirty="0">
                <a:solidFill>
                  <a:srgbClr val="FF0000"/>
                </a:solidFill>
                <a:latin typeface="Vidaloka" panose="020B0604020202020204" charset="0"/>
              </a:rPr>
              <a:t>anatomical</a:t>
            </a:r>
            <a:r>
              <a:rPr lang="en-US" sz="1600" b="1" kern="1200" dirty="0">
                <a:solidFill>
                  <a:prstClr val="black"/>
                </a:solidFill>
                <a:latin typeface="Vidaloka" panose="020B0604020202020204" charset="0"/>
              </a:rPr>
              <a:t> anal canal and </a:t>
            </a:r>
            <a:r>
              <a:rPr lang="en-US" sz="1600" b="1" kern="1200" dirty="0">
                <a:solidFill>
                  <a:srgbClr val="FF0000"/>
                </a:solidFill>
                <a:latin typeface="Vidaloka" panose="020B0604020202020204" charset="0"/>
              </a:rPr>
              <a:t>surgical</a:t>
            </a:r>
            <a:r>
              <a:rPr lang="en-US" sz="1600" b="1" kern="1200" dirty="0">
                <a:solidFill>
                  <a:prstClr val="black"/>
                </a:solidFill>
                <a:latin typeface="Vidaloka" panose="020B0604020202020204" charset="0"/>
              </a:rPr>
              <a:t> anal canal.</a:t>
            </a:r>
            <a:endParaRPr lang="ar-JO" sz="1600" b="1" kern="1200" dirty="0">
              <a:solidFill>
                <a:prstClr val="black"/>
              </a:solidFill>
              <a:latin typeface="Century Gothic" panose="020B0502020202020204"/>
              <a:cs typeface="Tahoma" panose="020B0604030504040204" pitchFamily="34" charset="0"/>
            </a:endParaRPr>
          </a:p>
        </p:txBody>
      </p:sp>
      <p:sp>
        <p:nvSpPr>
          <p:cNvPr id="8" name="عنصر نائب للمحتوى 2"/>
          <p:cNvSpPr txBox="1">
            <a:spLocks/>
          </p:cNvSpPr>
          <p:nvPr/>
        </p:nvSpPr>
        <p:spPr>
          <a:xfrm>
            <a:off x="5124689" y="1420052"/>
            <a:ext cx="3219597" cy="3044943"/>
          </a:xfrm>
          <a:prstGeom prst="rect">
            <a:avLst/>
          </a:prstGeom>
          <a:ln w="38100">
            <a:solidFill>
              <a:schemeClr val="tx1"/>
            </a:solidFill>
          </a:ln>
        </p:spPr>
        <p:txBody>
          <a:bodyPr vert="horz" lIns="68580" tIns="34290" rIns="68580" bIns="34290" rtlCol="0">
            <a:normAutofit/>
          </a:bodyPr>
          <a:lst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l" rtl="0">
              <a:spcBef>
                <a:spcPts val="0"/>
              </a:spcBef>
              <a:buClrTx/>
              <a:buNone/>
            </a:pPr>
            <a:r>
              <a:rPr lang="en-US" b="1" u="sng" dirty="0">
                <a:solidFill>
                  <a:prstClr val="black"/>
                </a:solidFill>
                <a:latin typeface="Vidaloka" panose="020B0604020202020204" charset="0"/>
                <a:cs typeface="Arial"/>
              </a:rPr>
              <a:t>The dentate line:</a:t>
            </a:r>
          </a:p>
          <a:p>
            <a:pPr marL="0" indent="0" algn="l" rtl="0">
              <a:spcBef>
                <a:spcPts val="0"/>
              </a:spcBef>
              <a:buClrTx/>
              <a:buNone/>
            </a:pPr>
            <a:r>
              <a:rPr lang="en-US" sz="1600" b="1" dirty="0">
                <a:solidFill>
                  <a:prstClr val="black"/>
                </a:solidFill>
                <a:latin typeface="Vidaloka" panose="020B0604020202020204" charset="0"/>
                <a:cs typeface="Arial"/>
              </a:rPr>
              <a:t>-Is surrounded by longitudinal mucosal folds, known as the </a:t>
            </a:r>
            <a:r>
              <a:rPr lang="en-US" sz="1600" b="1" dirty="0">
                <a:solidFill>
                  <a:srgbClr val="C00000"/>
                </a:solidFill>
                <a:latin typeface="Vidaloka" panose="020B0604020202020204" charset="0"/>
                <a:cs typeface="Arial"/>
              </a:rPr>
              <a:t>{columns of </a:t>
            </a:r>
            <a:r>
              <a:rPr lang="en-US" sz="1600" b="1" dirty="0" err="1">
                <a:solidFill>
                  <a:srgbClr val="C00000"/>
                </a:solidFill>
                <a:latin typeface="Vidaloka" panose="020B0604020202020204" charset="0"/>
                <a:cs typeface="Arial"/>
              </a:rPr>
              <a:t>Morgagni</a:t>
            </a:r>
            <a:r>
              <a:rPr lang="en-US" sz="1600" b="1" dirty="0">
                <a:solidFill>
                  <a:srgbClr val="C00000"/>
                </a:solidFill>
                <a:latin typeface="Vidaloka" panose="020B0604020202020204" charset="0"/>
                <a:cs typeface="Arial"/>
              </a:rPr>
              <a:t>}</a:t>
            </a:r>
            <a:r>
              <a:rPr lang="en-US" sz="1600" b="1" dirty="0">
                <a:solidFill>
                  <a:prstClr val="black"/>
                </a:solidFill>
                <a:latin typeface="Vidaloka" panose="020B0604020202020204" charset="0"/>
                <a:cs typeface="Arial"/>
              </a:rPr>
              <a:t> into which the anal crypts empty, these crypts are the source of </a:t>
            </a:r>
            <a:r>
              <a:rPr lang="en-US" sz="1600" b="1" dirty="0" err="1">
                <a:solidFill>
                  <a:srgbClr val="C00000"/>
                </a:solidFill>
                <a:latin typeface="Vidaloka" panose="020B0604020202020204" charset="0"/>
                <a:cs typeface="Arial"/>
              </a:rPr>
              <a:t>cryptoglandular</a:t>
            </a:r>
            <a:r>
              <a:rPr lang="en-US" sz="1600" b="1" dirty="0">
                <a:solidFill>
                  <a:srgbClr val="C00000"/>
                </a:solidFill>
                <a:latin typeface="Vidaloka" panose="020B0604020202020204" charset="0"/>
                <a:cs typeface="Arial"/>
              </a:rPr>
              <a:t> theory.</a:t>
            </a:r>
          </a:p>
          <a:p>
            <a:pPr marL="0" indent="0" algn="l" rtl="0">
              <a:spcBef>
                <a:spcPts val="0"/>
              </a:spcBef>
              <a:buClrTx/>
              <a:buNone/>
            </a:pPr>
            <a:endParaRPr lang="en-US" sz="1600" b="1" dirty="0">
              <a:solidFill>
                <a:srgbClr val="C00000"/>
              </a:solidFill>
              <a:latin typeface="Vidaloka" panose="020B0604020202020204" charset="0"/>
              <a:cs typeface="Arial"/>
            </a:endParaRPr>
          </a:p>
          <a:p>
            <a:pPr marL="0" indent="0" algn="l" rtl="0">
              <a:spcBef>
                <a:spcPts val="0"/>
              </a:spcBef>
              <a:buClrTx/>
              <a:buNone/>
            </a:pPr>
            <a:r>
              <a:rPr lang="en-US" sz="1600" b="1" dirty="0">
                <a:solidFill>
                  <a:prstClr val="black"/>
                </a:solidFill>
                <a:latin typeface="Vidaloka" panose="020B0604020202020204" charset="0"/>
                <a:sym typeface="Montserrat"/>
              </a:rPr>
              <a:t>-Is the most important </a:t>
            </a:r>
            <a:r>
              <a:rPr lang="en-US" sz="1600" b="1" dirty="0">
                <a:solidFill>
                  <a:srgbClr val="C00000"/>
                </a:solidFill>
                <a:latin typeface="Vidaloka" panose="020B0604020202020204" charset="0"/>
                <a:sym typeface="Montserrat"/>
              </a:rPr>
              <a:t>landmark</a:t>
            </a:r>
            <a:r>
              <a:rPr lang="en-US" sz="1600" b="1" dirty="0">
                <a:solidFill>
                  <a:prstClr val="black"/>
                </a:solidFill>
                <a:latin typeface="Vidaloka" panose="020B0604020202020204" charset="0"/>
                <a:sym typeface="Montserrat"/>
              </a:rPr>
              <a:t> morphologically and surgically.</a:t>
            </a:r>
          </a:p>
          <a:p>
            <a:pPr marL="0" indent="0" algn="l" rtl="0">
              <a:spcBef>
                <a:spcPts val="0"/>
              </a:spcBef>
              <a:buClrTx/>
              <a:buNone/>
            </a:pPr>
            <a:r>
              <a:rPr lang="en-US" sz="1600" b="1" dirty="0">
                <a:solidFill>
                  <a:srgbClr val="C00000"/>
                </a:solidFill>
                <a:latin typeface="Vidaloka" panose="020B0604020202020204" charset="0"/>
                <a:sym typeface="Montserrat"/>
              </a:rPr>
              <a:t>-it divides the upper 2/3 and lower 1/3 of anal canal.</a:t>
            </a:r>
          </a:p>
          <a:p>
            <a:pPr marL="0" indent="0" algn="l">
              <a:buClr>
                <a:srgbClr val="353535"/>
              </a:buClr>
              <a:buNone/>
            </a:pPr>
            <a:endParaRPr lang="en-US" sz="1350" dirty="0">
              <a:solidFill>
                <a:prstClr val="black"/>
              </a:solidFill>
              <a:latin typeface="Vidaloka" panose="020B0604020202020204" charset="0"/>
              <a:cs typeface="Arial"/>
            </a:endParaRPr>
          </a:p>
          <a:p>
            <a:pPr marL="0" indent="0" algn="l">
              <a:buClr>
                <a:srgbClr val="353535"/>
              </a:buClr>
              <a:buNone/>
            </a:pPr>
            <a:endParaRPr lang="ar-JO" sz="1350" dirty="0">
              <a:solidFill>
                <a:prstClr val="black">
                  <a:lumMod val="75000"/>
                  <a:lumOff val="25000"/>
                </a:prstClr>
              </a:solidFill>
            </a:endParaRPr>
          </a:p>
        </p:txBody>
      </p:sp>
    </p:spTree>
    <p:extLst>
      <p:ext uri="{BB962C8B-B14F-4D97-AF65-F5344CB8AC3E}">
        <p14:creationId xmlns:p14="http://schemas.microsoft.com/office/powerpoint/2010/main" val="403912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020" y="555813"/>
            <a:ext cx="8388849" cy="4862870"/>
          </a:xfrm>
          <a:prstGeom prst="rect">
            <a:avLst/>
          </a:prstGeom>
        </p:spPr>
        <p:txBody>
          <a:bodyPr wrap="square">
            <a:spAutoFit/>
          </a:bodyPr>
          <a:lstStyle/>
          <a:p>
            <a:pPr algn="ctr"/>
            <a:r>
              <a:rPr lang="en-US" sz="2400" b="1" dirty="0">
                <a:solidFill>
                  <a:schemeClr val="accent2">
                    <a:lumMod val="50000"/>
                  </a:schemeClr>
                </a:solidFill>
                <a:latin typeface="Aptos" panose="020B0004020202020204" pitchFamily="34" charset="0"/>
              </a:rPr>
              <a:t>Pathology and Pathophysiology</a:t>
            </a:r>
            <a:endParaRPr lang="en-US" sz="1600" b="1" dirty="0">
              <a:solidFill>
                <a:schemeClr val="accent2">
                  <a:lumMod val="50000"/>
                </a:schemeClr>
              </a:solidFill>
              <a:latin typeface="Aptos" panose="020B0004020202020204" pitchFamily="34" charset="0"/>
            </a:endParaRPr>
          </a:p>
          <a:p>
            <a:endParaRPr lang="en-US" sz="1600" b="1" dirty="0">
              <a:latin typeface="Aptos" panose="020B0004020202020204" pitchFamily="34" charset="0"/>
            </a:endParaRPr>
          </a:p>
          <a:p>
            <a:r>
              <a:rPr lang="en-US" sz="1800" b="1" dirty="0">
                <a:latin typeface="Aptos" panose="020B0004020202020204" pitchFamily="34" charset="0"/>
                <a:ea typeface="+mn-lt"/>
                <a:cs typeface="+mn-lt"/>
              </a:rPr>
              <a:t>-  Abnormal swelling of the anal cushions -&gt; dilatation and engorgement of the arteriovenous plexuses -&gt; stretching of the suspensory muscles -&gt; prolapse.</a:t>
            </a:r>
            <a:br>
              <a:rPr lang="en-US" sz="1800" b="1" dirty="0">
                <a:latin typeface="Aptos" panose="020B0004020202020204" pitchFamily="34" charset="0"/>
                <a:ea typeface="+mn-lt"/>
                <a:cs typeface="+mn-lt"/>
              </a:rPr>
            </a:br>
            <a:endParaRPr lang="en-US" sz="1800" b="1" dirty="0">
              <a:latin typeface="Aptos" panose="020B0004020202020204" pitchFamily="34" charset="0"/>
              <a:ea typeface="+mn-lt"/>
              <a:cs typeface="+mn-lt"/>
            </a:endParaRPr>
          </a:p>
          <a:p>
            <a:r>
              <a:rPr lang="en-US" sz="1800" b="1" dirty="0">
                <a:latin typeface="Aptos" panose="020B0004020202020204" pitchFamily="34" charset="0"/>
                <a:ea typeface="+mn-lt"/>
                <a:cs typeface="+mn-lt"/>
              </a:rPr>
              <a:t>-  The weakening of the suspensory muscles of the rectum results in </a:t>
            </a:r>
            <a:r>
              <a:rPr lang="en-US" sz="1800" b="1" u="sng" dirty="0">
                <a:solidFill>
                  <a:srgbClr val="800000"/>
                </a:solidFill>
                <a:latin typeface="Aptos" panose="020B0004020202020204" pitchFamily="34" charset="0"/>
                <a:ea typeface="+mn-lt"/>
                <a:cs typeface="+mn-lt"/>
              </a:rPr>
              <a:t>prolapse and fecal incontinence</a:t>
            </a:r>
            <a:r>
              <a:rPr lang="en-US" sz="1800" b="1" dirty="0">
                <a:solidFill>
                  <a:srgbClr val="800000"/>
                </a:solidFill>
                <a:latin typeface="Aptos" panose="020B0004020202020204" pitchFamily="34" charset="0"/>
                <a:ea typeface="+mn-lt"/>
                <a:cs typeface="+mn-lt"/>
              </a:rPr>
              <a:t>.</a:t>
            </a:r>
            <a:br>
              <a:rPr lang="en-US" sz="1800" b="1" dirty="0">
                <a:solidFill>
                  <a:srgbClr val="800000"/>
                </a:solidFill>
                <a:latin typeface="Aptos" panose="020B0004020202020204" pitchFamily="34" charset="0"/>
                <a:ea typeface="+mn-lt"/>
                <a:cs typeface="+mn-lt"/>
              </a:rPr>
            </a:br>
            <a:endParaRPr lang="en-US" sz="1800" b="1" dirty="0">
              <a:solidFill>
                <a:srgbClr val="800000"/>
              </a:solidFill>
              <a:latin typeface="Aptos" panose="020B0004020202020204" pitchFamily="34" charset="0"/>
              <a:ea typeface="+mn-lt"/>
              <a:cs typeface="+mn-lt"/>
            </a:endParaRPr>
          </a:p>
          <a:p>
            <a:r>
              <a:rPr lang="en-US" sz="1800" b="1" dirty="0">
                <a:latin typeface="Aptos" panose="020B0004020202020204" pitchFamily="34" charset="0"/>
                <a:ea typeface="+mn-lt"/>
                <a:cs typeface="+mn-lt"/>
              </a:rPr>
              <a:t>-  The engorged anal mucosa is </a:t>
            </a:r>
            <a:r>
              <a:rPr lang="en-US" sz="1800" b="1" u="sng" dirty="0">
                <a:solidFill>
                  <a:srgbClr val="800000"/>
                </a:solidFill>
                <a:latin typeface="Aptos" panose="020B0004020202020204" pitchFamily="34" charset="0"/>
                <a:ea typeface="+mn-lt"/>
                <a:cs typeface="+mn-lt"/>
              </a:rPr>
              <a:t>easily</a:t>
            </a:r>
            <a:r>
              <a:rPr lang="en-US" sz="1800" b="1" dirty="0">
                <a:latin typeface="Aptos" panose="020B0004020202020204" pitchFamily="34" charset="0"/>
                <a:ea typeface="+mn-lt"/>
                <a:cs typeface="+mn-lt"/>
              </a:rPr>
              <a:t> traumatized, leading to rectal bleeding that is typically bright red </a:t>
            </a:r>
            <a:r>
              <a:rPr lang="en-US" sz="1800" b="1" u="sng" dirty="0">
                <a:solidFill>
                  <a:srgbClr val="800000"/>
                </a:solidFill>
                <a:latin typeface="Aptos" panose="020B0004020202020204" pitchFamily="34" charset="0"/>
                <a:ea typeface="+mn-lt"/>
                <a:cs typeface="+mn-lt"/>
              </a:rPr>
              <a:t>due to high blood oxygen content within the arteriovenous anastomosis</a:t>
            </a:r>
            <a:r>
              <a:rPr lang="en-US" sz="1800" b="1" dirty="0">
                <a:solidFill>
                  <a:srgbClr val="800000"/>
                </a:solidFill>
                <a:latin typeface="Aptos" panose="020B0004020202020204" pitchFamily="34" charset="0"/>
                <a:ea typeface="+mn-lt"/>
                <a:cs typeface="+mn-lt"/>
              </a:rPr>
              <a:t>.</a:t>
            </a:r>
            <a:br>
              <a:rPr lang="en-US" sz="1800" b="1" dirty="0">
                <a:latin typeface="Aptos" panose="020B0004020202020204" pitchFamily="34" charset="0"/>
                <a:ea typeface="+mn-lt"/>
                <a:cs typeface="+mn-lt"/>
              </a:rPr>
            </a:br>
            <a:endParaRPr lang="en-US" sz="1800" b="1" dirty="0">
              <a:latin typeface="Aptos" panose="020B0004020202020204" pitchFamily="34" charset="0"/>
              <a:ea typeface="+mn-lt"/>
              <a:cs typeface="+mn-lt"/>
            </a:endParaRPr>
          </a:p>
          <a:p>
            <a:r>
              <a:rPr lang="en-US" sz="1800" b="1" dirty="0">
                <a:latin typeface="Aptos" panose="020B0004020202020204" pitchFamily="34" charset="0"/>
                <a:ea typeface="+mn-lt"/>
                <a:cs typeface="+mn-lt"/>
              </a:rPr>
              <a:t>-  Prolapse leads to soiling</a:t>
            </a:r>
            <a:r>
              <a:rPr lang="en-US" sz="1800" b="1" u="sng" dirty="0">
                <a:latin typeface="Aptos" panose="020B0004020202020204" pitchFamily="34" charset="0"/>
                <a:ea typeface="+mn-lt"/>
                <a:cs typeface="+mn-lt"/>
              </a:rPr>
              <a:t> </a:t>
            </a:r>
            <a:r>
              <a:rPr lang="en-US" sz="1800" b="1" dirty="0">
                <a:latin typeface="Aptos" panose="020B0004020202020204" pitchFamily="34" charset="0"/>
                <a:ea typeface="+mn-lt"/>
                <a:cs typeface="+mn-lt"/>
              </a:rPr>
              <a:t>and mucus discharge (triggering </a:t>
            </a:r>
            <a:r>
              <a:rPr lang="en-US" sz="1800" b="1" dirty="0">
                <a:solidFill>
                  <a:srgbClr val="800000"/>
                </a:solidFill>
                <a:latin typeface="Aptos" panose="020B0004020202020204" pitchFamily="34" charset="0"/>
                <a:ea typeface="+mn-lt"/>
                <a:cs typeface="+mn-lt"/>
              </a:rPr>
              <a:t>pruritus</a:t>
            </a:r>
            <a:r>
              <a:rPr lang="en-US" sz="1800" b="1" dirty="0">
                <a:latin typeface="Aptos" panose="020B0004020202020204" pitchFamily="34" charset="0"/>
                <a:ea typeface="+mn-lt"/>
                <a:cs typeface="+mn-lt"/>
              </a:rPr>
              <a:t>) and predisposes to incarceration and strangulation.</a:t>
            </a:r>
          </a:p>
          <a:p>
            <a:endParaRPr lang="en-US" sz="1800" b="1" dirty="0">
              <a:latin typeface="Aptos" panose="020B0004020202020204" pitchFamily="34" charset="0"/>
              <a:ea typeface="+mn-lt"/>
              <a:cs typeface="+mn-lt"/>
            </a:endParaRPr>
          </a:p>
          <a:p>
            <a:br>
              <a:rPr lang="en-US" sz="1800" b="1" dirty="0">
                <a:latin typeface="Aptos" panose="020B0004020202020204" pitchFamily="34" charset="0"/>
                <a:ea typeface="+mn-lt"/>
                <a:cs typeface="+mn-lt"/>
              </a:rPr>
            </a:br>
            <a:endParaRPr lang="en-US" sz="1800" b="1" dirty="0">
              <a:latin typeface="Aptos" panose="020B0004020202020204" pitchFamily="34" charset="0"/>
              <a:ea typeface="+mn-lt"/>
              <a:cs typeface="+mn-lt"/>
            </a:endParaRPr>
          </a:p>
        </p:txBody>
      </p:sp>
    </p:spTree>
    <p:extLst>
      <p:ext uri="{BB962C8B-B14F-4D97-AF65-F5344CB8AC3E}">
        <p14:creationId xmlns:p14="http://schemas.microsoft.com/office/powerpoint/2010/main" val="2286382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1635" y="740479"/>
            <a:ext cx="4536877" cy="4001095"/>
          </a:xfrm>
          <a:prstGeom prst="rect">
            <a:avLst/>
          </a:prstGeom>
        </p:spPr>
        <p:txBody>
          <a:bodyPr wrap="square">
            <a:spAutoFit/>
          </a:bodyPr>
          <a:lstStyle/>
          <a:p>
            <a:r>
              <a:rPr lang="en-US" sz="2400" b="1" u="sng" dirty="0">
                <a:solidFill>
                  <a:schemeClr val="accent2">
                    <a:lumMod val="50000"/>
                  </a:schemeClr>
                </a:solidFill>
                <a:latin typeface="Aptos" panose="020B0004020202020204" pitchFamily="34" charset="0"/>
              </a:rPr>
              <a:t>Epidemiology</a:t>
            </a:r>
          </a:p>
          <a:p>
            <a:endParaRPr lang="en-US" sz="1600" b="1" dirty="0">
              <a:latin typeface="Aptos" panose="020B0004020202020204" pitchFamily="34" charset="0"/>
            </a:endParaRPr>
          </a:p>
          <a:p>
            <a:endParaRPr lang="en-US" sz="1600" b="1" dirty="0">
              <a:latin typeface="Aptos" panose="020B0004020202020204" pitchFamily="34" charset="0"/>
            </a:endParaRPr>
          </a:p>
          <a:p>
            <a:r>
              <a:rPr lang="en-US" sz="1800" b="1" dirty="0">
                <a:latin typeface="Aptos" panose="020B0004020202020204" pitchFamily="34" charset="0"/>
              </a:rPr>
              <a:t>-The prevalence of hemorrhoids </a:t>
            </a:r>
            <a:r>
              <a:rPr lang="en-US" sz="1800" b="1" dirty="0">
                <a:solidFill>
                  <a:srgbClr val="800000"/>
                </a:solidFill>
                <a:latin typeface="Aptos" panose="020B0004020202020204" pitchFamily="34" charset="0"/>
              </a:rPr>
              <a:t>increases</a:t>
            </a:r>
            <a:r>
              <a:rPr lang="en-US" sz="1800" b="1" dirty="0">
                <a:latin typeface="Aptos" panose="020B0004020202020204" pitchFamily="34" charset="0"/>
              </a:rPr>
              <a:t> with age.</a:t>
            </a:r>
            <a:br>
              <a:rPr lang="en-US" sz="1800" b="1" dirty="0">
                <a:latin typeface="Aptos" panose="020B0004020202020204" pitchFamily="34" charset="0"/>
              </a:rPr>
            </a:br>
            <a:endParaRPr lang="en-US" sz="1800" b="1" dirty="0">
              <a:latin typeface="Aptos" panose="020B0004020202020204" pitchFamily="34" charset="0"/>
            </a:endParaRPr>
          </a:p>
          <a:p>
            <a:r>
              <a:rPr lang="en-US" sz="1800" b="1" dirty="0">
                <a:latin typeface="Aptos" panose="020B0004020202020204" pitchFamily="34" charset="0"/>
              </a:rPr>
              <a:t>-  Aging causes </a:t>
            </a:r>
            <a:r>
              <a:rPr lang="en-US" sz="1800" b="1" dirty="0">
                <a:solidFill>
                  <a:srgbClr val="800000"/>
                </a:solidFill>
                <a:latin typeface="Aptos" panose="020B0004020202020204" pitchFamily="34" charset="0"/>
              </a:rPr>
              <a:t>weakening</a:t>
            </a:r>
            <a:r>
              <a:rPr lang="en-US" sz="1800" b="1" dirty="0">
                <a:latin typeface="Aptos" panose="020B0004020202020204" pitchFamily="34" charset="0"/>
              </a:rPr>
              <a:t> of the support structures, which facilitates prolapse.</a:t>
            </a:r>
            <a:br>
              <a:rPr lang="en-US" sz="1800" b="1" dirty="0">
                <a:latin typeface="Aptos" panose="020B0004020202020204" pitchFamily="34" charset="0"/>
              </a:rPr>
            </a:br>
            <a:endParaRPr lang="en-US" sz="1800" b="1" dirty="0">
              <a:latin typeface="Aptos" panose="020B0004020202020204" pitchFamily="34" charset="0"/>
            </a:endParaRPr>
          </a:p>
          <a:p>
            <a:r>
              <a:rPr lang="en-US" sz="1800" b="1" dirty="0">
                <a:latin typeface="Aptos" panose="020B0004020202020204" pitchFamily="34" charset="0"/>
              </a:rPr>
              <a:t>- The supporting structures show a higher proportion of collagen than muscle fibers and are fragmented and disorganized.</a:t>
            </a:r>
          </a:p>
          <a:p>
            <a:endParaRPr lang="en-US" sz="1800" b="1" dirty="0">
              <a:latin typeface="Aptos" panose="020B0004020202020204" pitchFamily="34" charset="0"/>
            </a:endParaRPr>
          </a:p>
          <a:p>
            <a:r>
              <a:rPr lang="en-US" sz="1800" b="1" dirty="0">
                <a:latin typeface="Aptos" panose="020B0004020202020204" pitchFamily="34" charset="0"/>
              </a:rPr>
              <a:t> -No known sex preference exists</a:t>
            </a:r>
            <a:r>
              <a:rPr lang="en-US" sz="1800" b="1" dirty="0">
                <a:latin typeface="+mj-lt"/>
              </a:rPr>
              <a:t>.</a:t>
            </a:r>
          </a:p>
        </p:txBody>
      </p:sp>
    </p:spTree>
    <p:extLst>
      <p:ext uri="{BB962C8B-B14F-4D97-AF65-F5344CB8AC3E}">
        <p14:creationId xmlns:p14="http://schemas.microsoft.com/office/powerpoint/2010/main" val="3991291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2263" y="641426"/>
            <a:ext cx="6227216" cy="3570208"/>
          </a:xfrm>
          <a:prstGeom prst="rect">
            <a:avLst/>
          </a:prstGeom>
        </p:spPr>
        <p:txBody>
          <a:bodyPr wrap="square">
            <a:spAutoFit/>
          </a:bodyPr>
          <a:lstStyle/>
          <a:p>
            <a:r>
              <a:rPr lang="en-US" sz="2800" b="1" u="sng" dirty="0">
                <a:solidFill>
                  <a:schemeClr val="accent2">
                    <a:lumMod val="50000"/>
                  </a:schemeClr>
                </a:solidFill>
                <a:latin typeface="Aptos" panose="020B0004020202020204" pitchFamily="34" charset="0"/>
              </a:rPr>
              <a:t>Etiology</a:t>
            </a:r>
          </a:p>
          <a:p>
            <a:endParaRPr lang="en-US" sz="1800" b="1" dirty="0">
              <a:latin typeface="Aptos" panose="020B0004020202020204" pitchFamily="34" charset="0"/>
            </a:endParaRPr>
          </a:p>
          <a:p>
            <a:endParaRPr lang="en-US" sz="1800" b="1" dirty="0">
              <a:latin typeface="Aptos" panose="020B0004020202020204" pitchFamily="34" charset="0"/>
            </a:endParaRPr>
          </a:p>
          <a:p>
            <a:r>
              <a:rPr lang="en-US" sz="1800" b="1" dirty="0">
                <a:latin typeface="Aptos" panose="020B0004020202020204" pitchFamily="34" charset="0"/>
              </a:rPr>
              <a:t>-Straining and constipation.</a:t>
            </a:r>
          </a:p>
          <a:p>
            <a:r>
              <a:rPr lang="en-US" sz="1800" b="1" dirty="0">
                <a:latin typeface="Aptos" panose="020B0004020202020204" pitchFamily="34" charset="0"/>
              </a:rPr>
              <a:t> -Pregnancy.</a:t>
            </a:r>
          </a:p>
          <a:p>
            <a:r>
              <a:rPr lang="en-US" sz="1800" b="1" dirty="0">
                <a:latin typeface="Aptos" panose="020B0004020202020204" pitchFamily="34" charset="0"/>
              </a:rPr>
              <a:t> -Obesity.</a:t>
            </a:r>
          </a:p>
          <a:p>
            <a:r>
              <a:rPr lang="en-US" sz="1800" b="1" dirty="0">
                <a:latin typeface="Aptos" panose="020B0004020202020204" pitchFamily="34" charset="0"/>
              </a:rPr>
              <a:t> -Prolonged sitting.</a:t>
            </a:r>
          </a:p>
          <a:p>
            <a:r>
              <a:rPr lang="en-US" sz="1800" b="1" dirty="0">
                <a:latin typeface="Aptos" panose="020B0004020202020204" pitchFamily="34" charset="0"/>
              </a:rPr>
              <a:t> -Portal hypertension and </a:t>
            </a:r>
            <a:r>
              <a:rPr lang="en-US" sz="1800" b="1" dirty="0" err="1">
                <a:latin typeface="Aptos" panose="020B0004020202020204" pitchFamily="34" charset="0"/>
              </a:rPr>
              <a:t>anorectal</a:t>
            </a:r>
            <a:r>
              <a:rPr lang="en-US" sz="1800" b="1" dirty="0">
                <a:latin typeface="Aptos" panose="020B0004020202020204" pitchFamily="34" charset="0"/>
              </a:rPr>
              <a:t> varices.</a:t>
            </a:r>
          </a:p>
          <a:p>
            <a:r>
              <a:rPr lang="en-US" sz="1800" b="1" dirty="0">
                <a:latin typeface="Aptos" panose="020B0004020202020204" pitchFamily="34" charset="0"/>
              </a:rPr>
              <a:t> -Anatomical factor</a:t>
            </a:r>
          </a:p>
          <a:p>
            <a:r>
              <a:rPr lang="en-US" sz="1800" b="1" dirty="0">
                <a:latin typeface="Aptos" panose="020B0004020202020204" pitchFamily="34" charset="0"/>
              </a:rPr>
              <a:t> -Familial</a:t>
            </a:r>
          </a:p>
          <a:p>
            <a:r>
              <a:rPr lang="en-US" sz="1800" b="1" dirty="0">
                <a:latin typeface="Aptos" panose="020B0004020202020204" pitchFamily="34" charset="0"/>
              </a:rPr>
              <a:t> -Heavy weight-lifting</a:t>
            </a:r>
          </a:p>
          <a:p>
            <a:r>
              <a:rPr lang="en-US" sz="1800" b="1" dirty="0">
                <a:latin typeface="Aptos" panose="020B0004020202020204" pitchFamily="34" charset="0"/>
              </a:rPr>
              <a:t> -Carcinoma of the rectum</a:t>
            </a:r>
          </a:p>
        </p:txBody>
      </p:sp>
    </p:spTree>
    <p:extLst>
      <p:ext uri="{BB962C8B-B14F-4D97-AF65-F5344CB8AC3E}">
        <p14:creationId xmlns:p14="http://schemas.microsoft.com/office/powerpoint/2010/main" val="3057010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90C75C-5F41-2DCB-9215-5FD6D787D12E}"/>
              </a:ext>
            </a:extLst>
          </p:cNvPr>
          <p:cNvSpPr txBox="1"/>
          <p:nvPr/>
        </p:nvSpPr>
        <p:spPr>
          <a:xfrm>
            <a:off x="3136605" y="527715"/>
            <a:ext cx="4572000" cy="400110"/>
          </a:xfrm>
          <a:prstGeom prst="rect">
            <a:avLst/>
          </a:prstGeom>
          <a:noFill/>
        </p:spPr>
        <p:txBody>
          <a:bodyPr wrap="square">
            <a:spAutoFit/>
          </a:bodyPr>
          <a:lstStyle/>
          <a:p>
            <a:r>
              <a:rPr lang="en-US" sz="2000" b="1" u="sng" dirty="0">
                <a:solidFill>
                  <a:schemeClr val="accent2">
                    <a:lumMod val="50000"/>
                  </a:schemeClr>
                </a:solidFill>
                <a:effectLst>
                  <a:outerShdw blurRad="38100" dist="38100" dir="2700000" algn="tl">
                    <a:srgbClr val="000000">
                      <a:alpha val="43137"/>
                    </a:srgbClr>
                  </a:outerShdw>
                </a:effectLst>
              </a:rPr>
              <a:t>Internal hemorrhoids</a:t>
            </a:r>
          </a:p>
        </p:txBody>
      </p:sp>
      <p:pic>
        <p:nvPicPr>
          <p:cNvPr id="7" name="Picture 6">
            <a:extLst>
              <a:ext uri="{FF2B5EF4-FFF2-40B4-BE49-F238E27FC236}">
                <a16:creationId xmlns:a16="http://schemas.microsoft.com/office/drawing/2014/main" id="{2CADB10A-A45E-2698-7F2E-BFA212E7C24B}"/>
              </a:ext>
            </a:extLst>
          </p:cNvPr>
          <p:cNvPicPr>
            <a:picLocks noChangeAspect="1"/>
          </p:cNvPicPr>
          <p:nvPr/>
        </p:nvPicPr>
        <p:blipFill>
          <a:blip r:embed="rId2"/>
          <a:stretch>
            <a:fillRect/>
          </a:stretch>
        </p:blipFill>
        <p:spPr>
          <a:xfrm>
            <a:off x="1924735" y="1372193"/>
            <a:ext cx="2984524" cy="36330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E0B040C1-EBDE-0B59-62C9-A413E1DCD382}"/>
              </a:ext>
            </a:extLst>
          </p:cNvPr>
          <p:cNvPicPr>
            <a:picLocks noChangeAspect="1"/>
          </p:cNvPicPr>
          <p:nvPr/>
        </p:nvPicPr>
        <p:blipFill>
          <a:blip r:embed="rId3"/>
          <a:stretch>
            <a:fillRect/>
          </a:stretch>
        </p:blipFill>
        <p:spPr>
          <a:xfrm>
            <a:off x="5727004" y="1361560"/>
            <a:ext cx="2619554" cy="36330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8184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8201" y="1140589"/>
            <a:ext cx="7316068" cy="2862322"/>
          </a:xfrm>
          <a:prstGeom prst="rect">
            <a:avLst/>
          </a:prstGeom>
        </p:spPr>
        <p:txBody>
          <a:bodyPr wrap="square">
            <a:spAutoFit/>
          </a:bodyPr>
          <a:lstStyle/>
          <a:p>
            <a:r>
              <a:rPr lang="en-US" sz="1800" b="1" dirty="0">
                <a:latin typeface="Aptos" panose="020B0004020202020204" pitchFamily="34" charset="0"/>
              </a:rPr>
              <a:t>- </a:t>
            </a:r>
            <a:r>
              <a:rPr lang="en-US" sz="1800" b="1" dirty="0">
                <a:solidFill>
                  <a:srgbClr val="800000"/>
                </a:solidFill>
                <a:latin typeface="Aptos" panose="020B0004020202020204" pitchFamily="34" charset="0"/>
              </a:rPr>
              <a:t>not painful until complicated</a:t>
            </a:r>
          </a:p>
          <a:p>
            <a:endParaRPr lang="en-US" sz="1800" b="1" dirty="0">
              <a:latin typeface="Aptos" panose="020B0004020202020204" pitchFamily="34" charset="0"/>
            </a:endParaRPr>
          </a:p>
          <a:p>
            <a:r>
              <a:rPr lang="en-US" sz="1800" b="1" dirty="0">
                <a:latin typeface="Aptos" panose="020B0004020202020204" pitchFamily="34" charset="0"/>
              </a:rPr>
              <a:t>-  most commonly cause </a:t>
            </a:r>
            <a:r>
              <a:rPr lang="en-US" sz="1800" b="1" dirty="0">
                <a:solidFill>
                  <a:srgbClr val="800000"/>
                </a:solidFill>
                <a:latin typeface="Aptos" panose="020B0004020202020204" pitchFamily="34" charset="0"/>
              </a:rPr>
              <a:t>painless bleeding </a:t>
            </a:r>
            <a:r>
              <a:rPr lang="en-US" sz="1800" b="1" dirty="0">
                <a:latin typeface="Aptos" panose="020B0004020202020204" pitchFamily="34" charset="0"/>
              </a:rPr>
              <a:t>with bowel movements </a:t>
            </a:r>
            <a:br>
              <a:rPr lang="en-US" sz="1800" b="1" dirty="0">
                <a:latin typeface="Aptos" panose="020B0004020202020204" pitchFamily="34" charset="0"/>
              </a:rPr>
            </a:br>
            <a:endParaRPr lang="en-US" sz="1800" b="1" dirty="0">
              <a:latin typeface="Aptos" panose="020B0004020202020204" pitchFamily="34" charset="0"/>
            </a:endParaRPr>
          </a:p>
          <a:p>
            <a:r>
              <a:rPr lang="en-US" sz="1800" b="1" dirty="0">
                <a:latin typeface="Aptos" panose="020B0004020202020204" pitchFamily="34" charset="0"/>
              </a:rPr>
              <a:t>-  Can also cause </a:t>
            </a:r>
            <a:r>
              <a:rPr lang="en-US" sz="1800" b="1" dirty="0">
                <a:solidFill>
                  <a:srgbClr val="800000"/>
                </a:solidFill>
                <a:latin typeface="Aptos" panose="020B0004020202020204" pitchFamily="34" charset="0"/>
              </a:rPr>
              <a:t>acute pain </a:t>
            </a:r>
            <a:r>
              <a:rPr lang="en-US" sz="1800" b="1" dirty="0">
                <a:latin typeface="Aptos" panose="020B0004020202020204" pitchFamily="34" charset="0"/>
              </a:rPr>
              <a:t>when  incarcerated  and  strangulated.</a:t>
            </a:r>
            <a:r>
              <a:rPr lang="en-US" sz="1800" b="1" dirty="0">
                <a:solidFill>
                  <a:srgbClr val="FF0000"/>
                </a:solidFill>
                <a:latin typeface="Aptos" panose="020B0004020202020204" pitchFamily="34" charset="0"/>
              </a:rPr>
              <a:t> </a:t>
            </a:r>
            <a:br>
              <a:rPr lang="en-US" sz="1800" b="1" dirty="0">
                <a:latin typeface="Aptos" panose="020B0004020202020204" pitchFamily="34" charset="0"/>
              </a:rPr>
            </a:br>
            <a:endParaRPr lang="en-US" sz="1800" b="1" dirty="0">
              <a:latin typeface="Aptos" panose="020B0004020202020204" pitchFamily="34" charset="0"/>
            </a:endParaRPr>
          </a:p>
          <a:p>
            <a:r>
              <a:rPr lang="en-US" sz="1800" b="1" dirty="0">
                <a:latin typeface="Aptos" panose="020B0004020202020204" pitchFamily="34" charset="0"/>
              </a:rPr>
              <a:t>-  Strangulation  with  </a:t>
            </a:r>
            <a:r>
              <a:rPr lang="en-US" sz="1800" b="1" dirty="0">
                <a:solidFill>
                  <a:srgbClr val="800000"/>
                </a:solidFill>
                <a:latin typeface="Aptos" panose="020B0004020202020204" pitchFamily="34" charset="0"/>
              </a:rPr>
              <a:t>necrosis</a:t>
            </a:r>
            <a:r>
              <a:rPr lang="en-US" sz="1800" b="1" dirty="0">
                <a:latin typeface="Aptos" panose="020B0004020202020204" pitchFamily="34" charset="0"/>
              </a:rPr>
              <a:t> may cause more deep  discomfort. </a:t>
            </a:r>
          </a:p>
          <a:p>
            <a:endParaRPr lang="en-US" sz="1800" b="1" dirty="0">
              <a:latin typeface="Aptos" panose="020B0004020202020204" pitchFamily="34" charset="0"/>
            </a:endParaRPr>
          </a:p>
          <a:p>
            <a:r>
              <a:rPr lang="en-US" sz="1800" b="1" dirty="0">
                <a:latin typeface="Aptos" panose="020B0004020202020204" pitchFamily="34" charset="0"/>
              </a:rPr>
              <a:t>- When these catastrophic events occur, the </a:t>
            </a:r>
            <a:r>
              <a:rPr lang="en-US" sz="1800" b="1" dirty="0">
                <a:solidFill>
                  <a:srgbClr val="800000"/>
                </a:solidFill>
                <a:latin typeface="Aptos" panose="020B0004020202020204" pitchFamily="34" charset="0"/>
              </a:rPr>
              <a:t>sphincter spasm often  </a:t>
            </a:r>
          </a:p>
          <a:p>
            <a:r>
              <a:rPr lang="en-US" sz="1800" b="1" dirty="0">
                <a:solidFill>
                  <a:srgbClr val="800000"/>
                </a:solidFill>
                <a:latin typeface="Aptos" panose="020B0004020202020204" pitchFamily="34" charset="0"/>
              </a:rPr>
              <a:t>causes concomitant external thrombosis</a:t>
            </a:r>
            <a:r>
              <a:rPr lang="en-US" sz="1800" b="1" dirty="0">
                <a:latin typeface="Aptos" panose="020B0004020202020204" pitchFamily="34" charset="0"/>
              </a:rPr>
              <a:t>.</a:t>
            </a:r>
          </a:p>
        </p:txBody>
      </p:sp>
      <p:sp>
        <p:nvSpPr>
          <p:cNvPr id="3" name="Rectangle 2"/>
          <p:cNvSpPr/>
          <p:nvPr/>
        </p:nvSpPr>
        <p:spPr>
          <a:xfrm>
            <a:off x="2285881" y="170121"/>
            <a:ext cx="4027064" cy="523220"/>
          </a:xfrm>
          <a:prstGeom prst="rect">
            <a:avLst/>
          </a:prstGeom>
        </p:spPr>
        <p:txBody>
          <a:bodyPr wrap="none">
            <a:spAutoFit/>
          </a:bodyPr>
          <a:lstStyle/>
          <a:p>
            <a:r>
              <a:rPr lang="en-GB" sz="2800" b="1" u="sng" dirty="0">
                <a:solidFill>
                  <a:schemeClr val="accent2">
                    <a:lumMod val="50000"/>
                  </a:schemeClr>
                </a:solidFill>
                <a:latin typeface="+mj-lt"/>
              </a:rPr>
              <a:t>Internal Haemorrhoids</a:t>
            </a:r>
          </a:p>
        </p:txBody>
      </p:sp>
    </p:spTree>
    <p:extLst>
      <p:ext uri="{BB962C8B-B14F-4D97-AF65-F5344CB8AC3E}">
        <p14:creationId xmlns:p14="http://schemas.microsoft.com/office/powerpoint/2010/main" val="4007835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15CA7-2028-D0AC-8168-29214ECDA943}"/>
              </a:ext>
            </a:extLst>
          </p:cNvPr>
          <p:cNvPicPr>
            <a:picLocks noChangeAspect="1"/>
          </p:cNvPicPr>
          <p:nvPr/>
        </p:nvPicPr>
        <p:blipFill>
          <a:blip r:embed="rId2"/>
          <a:stretch>
            <a:fillRect/>
          </a:stretch>
        </p:blipFill>
        <p:spPr>
          <a:xfrm>
            <a:off x="1443369" y="301698"/>
            <a:ext cx="6427381" cy="482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216668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584160-FEF2-37C8-AB88-85C169B992D0}"/>
              </a:ext>
            </a:extLst>
          </p:cNvPr>
          <p:cNvPicPr>
            <a:picLocks noChangeAspect="1"/>
          </p:cNvPicPr>
          <p:nvPr/>
        </p:nvPicPr>
        <p:blipFill>
          <a:blip r:embed="rId2"/>
          <a:stretch>
            <a:fillRect/>
          </a:stretch>
        </p:blipFill>
        <p:spPr>
          <a:xfrm>
            <a:off x="1860002" y="138191"/>
            <a:ext cx="5997805" cy="4867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16340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4D6862-E089-25D3-5E40-9548D65B39A8}"/>
              </a:ext>
            </a:extLst>
          </p:cNvPr>
          <p:cNvSpPr txBox="1"/>
          <p:nvPr/>
        </p:nvSpPr>
        <p:spPr>
          <a:xfrm>
            <a:off x="3049129" y="488406"/>
            <a:ext cx="4572000" cy="400110"/>
          </a:xfrm>
          <a:prstGeom prst="rect">
            <a:avLst/>
          </a:prstGeom>
          <a:noFill/>
        </p:spPr>
        <p:txBody>
          <a:bodyPr wrap="square">
            <a:spAutoFit/>
          </a:bodyPr>
          <a:lstStyle/>
          <a:p>
            <a:r>
              <a:rPr lang="en-US" sz="2000" b="1" u="sng" dirty="0">
                <a:solidFill>
                  <a:schemeClr val="accent2">
                    <a:lumMod val="50000"/>
                  </a:schemeClr>
                </a:solidFill>
                <a:effectLst>
                  <a:outerShdw blurRad="38100" dist="38100" dir="2700000" algn="tl">
                    <a:srgbClr val="000000">
                      <a:alpha val="43137"/>
                    </a:srgbClr>
                  </a:outerShdw>
                </a:effectLst>
              </a:rPr>
              <a:t>External hemorrhoids</a:t>
            </a:r>
          </a:p>
        </p:txBody>
      </p:sp>
      <p:pic>
        <p:nvPicPr>
          <p:cNvPr id="5" name="Picture 4">
            <a:extLst>
              <a:ext uri="{FF2B5EF4-FFF2-40B4-BE49-F238E27FC236}">
                <a16:creationId xmlns:a16="http://schemas.microsoft.com/office/drawing/2014/main" id="{314C9889-076F-CC81-00DB-EDF75872E46C}"/>
              </a:ext>
            </a:extLst>
          </p:cNvPr>
          <p:cNvPicPr>
            <a:picLocks noChangeAspect="1"/>
          </p:cNvPicPr>
          <p:nvPr/>
        </p:nvPicPr>
        <p:blipFill>
          <a:blip r:embed="rId2"/>
          <a:stretch>
            <a:fillRect/>
          </a:stretch>
        </p:blipFill>
        <p:spPr>
          <a:xfrm>
            <a:off x="1760932" y="1199410"/>
            <a:ext cx="3030891" cy="37109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8BCC5494-7309-D533-6F16-8EB66FEFB703}"/>
              </a:ext>
            </a:extLst>
          </p:cNvPr>
          <p:cNvPicPr>
            <a:picLocks noChangeAspect="1"/>
          </p:cNvPicPr>
          <p:nvPr/>
        </p:nvPicPr>
        <p:blipFill>
          <a:blip r:embed="rId3"/>
          <a:stretch>
            <a:fillRect/>
          </a:stretch>
        </p:blipFill>
        <p:spPr>
          <a:xfrm>
            <a:off x="5720316" y="1199408"/>
            <a:ext cx="2583711" cy="3710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6036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327" y="912871"/>
            <a:ext cx="6792746" cy="4247317"/>
          </a:xfrm>
          <a:prstGeom prst="rect">
            <a:avLst/>
          </a:prstGeom>
        </p:spPr>
        <p:txBody>
          <a:bodyPr wrap="square">
            <a:spAutoFit/>
          </a:bodyPr>
          <a:lstStyle/>
          <a:p>
            <a:r>
              <a:rPr lang="en-US" sz="1600" b="1" dirty="0">
                <a:latin typeface="Aptos" panose="020B0004020202020204" pitchFamily="34" charset="0"/>
              </a:rPr>
              <a:t>-Cause symptoms (</a:t>
            </a:r>
            <a:r>
              <a:rPr lang="en-US" sz="1600" b="1" dirty="0">
                <a:solidFill>
                  <a:srgbClr val="800000"/>
                </a:solidFill>
                <a:latin typeface="Aptos" panose="020B0004020202020204" pitchFamily="34" charset="0"/>
              </a:rPr>
              <a:t>server sudden pain </a:t>
            </a:r>
            <a:r>
              <a:rPr lang="en-US" sz="1600" b="1" dirty="0">
                <a:latin typeface="Aptos" panose="020B0004020202020204" pitchFamily="34" charset="0"/>
              </a:rPr>
              <a:t>) by </a:t>
            </a:r>
            <a:r>
              <a:rPr lang="en-US" sz="1600" b="1" dirty="0">
                <a:solidFill>
                  <a:srgbClr val="800000"/>
                </a:solidFill>
                <a:latin typeface="Aptos" panose="020B0004020202020204" pitchFamily="34" charset="0"/>
              </a:rPr>
              <a:t>acute thrombosis </a:t>
            </a:r>
            <a:r>
              <a:rPr lang="en-US" sz="1600" b="1" dirty="0">
                <a:latin typeface="Aptos" panose="020B0004020202020204" pitchFamily="34" charset="0"/>
              </a:rPr>
              <a:t>of the underlying external hemorrhoidal vein.</a:t>
            </a:r>
          </a:p>
          <a:p>
            <a:br>
              <a:rPr lang="en-US" sz="1600" b="1" dirty="0">
                <a:latin typeface="Aptos" panose="020B0004020202020204" pitchFamily="34" charset="0"/>
              </a:rPr>
            </a:br>
            <a:r>
              <a:rPr lang="en-US" sz="1600" b="1" dirty="0">
                <a:latin typeface="Aptos" panose="020B0004020202020204" pitchFamily="34" charset="0"/>
              </a:rPr>
              <a:t>- appears like painful subcutaneous swelling in </a:t>
            </a:r>
            <a:r>
              <a:rPr lang="en-US" sz="1600" b="1" dirty="0">
                <a:solidFill>
                  <a:srgbClr val="800000"/>
                </a:solidFill>
                <a:latin typeface="Aptos" panose="020B0004020202020204" pitchFamily="34" charset="0"/>
              </a:rPr>
              <a:t>anal margin. </a:t>
            </a:r>
          </a:p>
          <a:p>
            <a:pPr marL="285750" indent="-285750">
              <a:buFontTx/>
              <a:buChar char="-"/>
            </a:pPr>
            <a:endParaRPr lang="en-US" sz="1600" b="1" dirty="0">
              <a:latin typeface="Aptos" panose="020B0004020202020204" pitchFamily="34" charset="0"/>
            </a:endParaRPr>
          </a:p>
          <a:p>
            <a:r>
              <a:rPr lang="en-US" sz="1600" b="1" dirty="0">
                <a:latin typeface="Aptos" panose="020B0004020202020204" pitchFamily="34" charset="0"/>
              </a:rPr>
              <a:t> - if the pain continues </a:t>
            </a:r>
            <a:r>
              <a:rPr lang="en-US" sz="1600" b="1" dirty="0">
                <a:solidFill>
                  <a:srgbClr val="800000"/>
                </a:solidFill>
                <a:latin typeface="Aptos" panose="020B0004020202020204" pitchFamily="34" charset="0"/>
              </a:rPr>
              <a:t>over 3 d </a:t>
            </a:r>
            <a:r>
              <a:rPr lang="en-US" sz="1600" b="1" dirty="0">
                <a:latin typeface="Aptos" panose="020B0004020202020204" pitchFamily="34" charset="0"/>
              </a:rPr>
              <a:t>we use the same </a:t>
            </a:r>
            <a:r>
              <a:rPr lang="en-US" sz="1600" b="1" dirty="0">
                <a:solidFill>
                  <a:srgbClr val="800000"/>
                </a:solidFill>
                <a:latin typeface="Aptos" panose="020B0004020202020204" pitchFamily="34" charset="0"/>
              </a:rPr>
              <a:t>management of fissure</a:t>
            </a:r>
          </a:p>
          <a:p>
            <a:r>
              <a:rPr lang="en-US" sz="1600" b="1" dirty="0">
                <a:latin typeface="Aptos" panose="020B0004020202020204" pitchFamily="34" charset="0"/>
              </a:rPr>
              <a:t>(sets bath / nitroglycerin / analgesics)</a:t>
            </a:r>
          </a:p>
          <a:p>
            <a:endParaRPr lang="en-US" sz="1600" b="1" dirty="0">
              <a:latin typeface="Aptos" panose="020B0004020202020204" pitchFamily="34" charset="0"/>
            </a:endParaRPr>
          </a:p>
          <a:p>
            <a:r>
              <a:rPr lang="en-US" sz="1600" b="1" dirty="0">
                <a:latin typeface="Aptos" panose="020B0004020202020204" pitchFamily="34" charset="0"/>
              </a:rPr>
              <a:t> -  If </a:t>
            </a:r>
            <a:r>
              <a:rPr lang="en-US" sz="1600" b="1" dirty="0">
                <a:solidFill>
                  <a:srgbClr val="800000"/>
                </a:solidFill>
                <a:latin typeface="Aptos" panose="020B0004020202020204" pitchFamily="34" charset="0"/>
              </a:rPr>
              <a:t>Untreated</a:t>
            </a:r>
            <a:r>
              <a:rPr lang="en-US" sz="1600" b="1" dirty="0">
                <a:latin typeface="Aptos" panose="020B0004020202020204" pitchFamily="34" charset="0"/>
              </a:rPr>
              <a:t> it may resolve, suppurate, fibrose and give rise to a cutaneous tag, burst and the clot ejection, or continue bleeding. In most cases, </a:t>
            </a:r>
            <a:r>
              <a:rPr lang="en-US" sz="1600" b="1" dirty="0">
                <a:solidFill>
                  <a:srgbClr val="800000"/>
                </a:solidFill>
                <a:latin typeface="Aptos" panose="020B0004020202020204" pitchFamily="34" charset="0"/>
              </a:rPr>
              <a:t>resolution</a:t>
            </a:r>
            <a:r>
              <a:rPr lang="en-US" sz="1600" b="1" dirty="0">
                <a:latin typeface="Aptos" panose="020B0004020202020204" pitchFamily="34" charset="0"/>
              </a:rPr>
              <a:t> or </a:t>
            </a:r>
            <a:r>
              <a:rPr lang="en-US" sz="1600" b="1" dirty="0">
                <a:solidFill>
                  <a:srgbClr val="800000"/>
                </a:solidFill>
                <a:latin typeface="Aptos" panose="020B0004020202020204" pitchFamily="34" charset="0"/>
              </a:rPr>
              <a:t>fibrosis</a:t>
            </a:r>
            <a:r>
              <a:rPr lang="en-US" sz="1600" b="1" dirty="0">
                <a:latin typeface="Aptos" panose="020B0004020202020204" pitchFamily="34" charset="0"/>
              </a:rPr>
              <a:t> occurs.  </a:t>
            </a:r>
            <a:br>
              <a:rPr lang="en-US" sz="1600" b="1" dirty="0">
                <a:latin typeface="Aptos" panose="020B0004020202020204" pitchFamily="34" charset="0"/>
              </a:rPr>
            </a:br>
            <a:r>
              <a:rPr lang="en-US" sz="1600" b="1" dirty="0">
                <a:latin typeface="Aptos" panose="020B0004020202020204" pitchFamily="34" charset="0"/>
              </a:rPr>
              <a:t>This condition has been called ‘</a:t>
            </a:r>
            <a:r>
              <a:rPr lang="en-US" sz="1600" b="1" dirty="0">
                <a:solidFill>
                  <a:srgbClr val="800000"/>
                </a:solidFill>
                <a:latin typeface="Aptos" panose="020B0004020202020204" pitchFamily="34" charset="0"/>
              </a:rPr>
              <a:t>a 5-day, painful, self-curing lesion</a:t>
            </a:r>
            <a:r>
              <a:rPr lang="en-US" sz="1600" b="1" dirty="0">
                <a:latin typeface="Aptos" panose="020B0004020202020204" pitchFamily="34" charset="0"/>
              </a:rPr>
              <a:t>’</a:t>
            </a:r>
            <a:br>
              <a:rPr lang="en-US" sz="1600" b="1" dirty="0">
                <a:latin typeface="Aptos" panose="020B0004020202020204" pitchFamily="34" charset="0"/>
              </a:rPr>
            </a:br>
            <a:endParaRPr lang="en-US" sz="1600" b="1" dirty="0">
              <a:latin typeface="Aptos" panose="020B0004020202020204" pitchFamily="34" charset="0"/>
            </a:endParaRPr>
          </a:p>
          <a:p>
            <a:r>
              <a:rPr lang="en-US" sz="1600" b="1" dirty="0">
                <a:latin typeface="Aptos" panose="020B0004020202020204" pitchFamily="34" charset="0"/>
              </a:rPr>
              <a:t> -  External hemorrhoids can also cause </a:t>
            </a:r>
            <a:r>
              <a:rPr lang="en-US" sz="1600" b="1" dirty="0">
                <a:solidFill>
                  <a:srgbClr val="800000"/>
                </a:solidFill>
                <a:latin typeface="Aptos" panose="020B0004020202020204" pitchFamily="34" charset="0"/>
              </a:rPr>
              <a:t>hygiene difficulties</a:t>
            </a:r>
            <a:r>
              <a:rPr lang="en-US" sz="1600" b="1" dirty="0">
                <a:latin typeface="Aptos" panose="020B0004020202020204" pitchFamily="34" charset="0"/>
              </a:rPr>
              <a:t>, with the excess, redundant skin left after an acute thrombosis (</a:t>
            </a:r>
            <a:r>
              <a:rPr lang="en-US" sz="1600" b="1" dirty="0">
                <a:solidFill>
                  <a:srgbClr val="800000"/>
                </a:solidFill>
                <a:latin typeface="Aptos" panose="020B0004020202020204" pitchFamily="34" charset="0"/>
              </a:rPr>
              <a:t>skin tags</a:t>
            </a:r>
            <a:r>
              <a:rPr lang="en-US" sz="1600" b="1" dirty="0">
                <a:latin typeface="Aptos" panose="020B0004020202020204" pitchFamily="34" charset="0"/>
              </a:rPr>
              <a:t>) </a:t>
            </a:r>
            <a:br>
              <a:rPr lang="en-US" sz="1600" b="1" dirty="0">
                <a:latin typeface="Aptos" panose="020B0004020202020204" pitchFamily="34" charset="0"/>
              </a:rPr>
            </a:br>
            <a:r>
              <a:rPr lang="en-US" sz="1600" b="1" dirty="0">
                <a:latin typeface="Aptos" panose="020B0004020202020204" pitchFamily="34" charset="0"/>
              </a:rPr>
              <a:t>Can mechanically interfere with cleansing.</a:t>
            </a:r>
          </a:p>
          <a:p>
            <a:endParaRPr lang="en-US" dirty="0">
              <a:latin typeface="Vidaloka" panose="020B0604020202020204" charset="0"/>
            </a:endParaRPr>
          </a:p>
        </p:txBody>
      </p:sp>
      <p:sp>
        <p:nvSpPr>
          <p:cNvPr id="3" name="Rectangle 2"/>
          <p:cNvSpPr/>
          <p:nvPr/>
        </p:nvSpPr>
        <p:spPr>
          <a:xfrm>
            <a:off x="2493543" y="145153"/>
            <a:ext cx="4548883" cy="523220"/>
          </a:xfrm>
          <a:prstGeom prst="rect">
            <a:avLst/>
          </a:prstGeom>
        </p:spPr>
        <p:txBody>
          <a:bodyPr wrap="square">
            <a:spAutoFit/>
          </a:bodyPr>
          <a:lstStyle/>
          <a:p>
            <a:r>
              <a:rPr lang="en-GB" sz="2800" b="1" u="sng" dirty="0">
                <a:solidFill>
                  <a:schemeClr val="accent2">
                    <a:lumMod val="50000"/>
                  </a:schemeClr>
                </a:solidFill>
                <a:latin typeface="Aptos" panose="020B0004020202020204" pitchFamily="34" charset="0"/>
              </a:rPr>
              <a:t>External haemorrhoids</a:t>
            </a:r>
          </a:p>
        </p:txBody>
      </p:sp>
    </p:spTree>
    <p:extLst>
      <p:ext uri="{BB962C8B-B14F-4D97-AF65-F5344CB8AC3E}">
        <p14:creationId xmlns:p14="http://schemas.microsoft.com/office/powerpoint/2010/main" val="733947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7FCC785-DE34-53AE-567D-C5037BED8860}"/>
              </a:ext>
            </a:extLst>
          </p:cNvPr>
          <p:cNvSpPr>
            <a:spLocks noGrp="1"/>
          </p:cNvSpPr>
          <p:nvPr>
            <p:ph type="body" idx="1"/>
          </p:nvPr>
        </p:nvSpPr>
        <p:spPr>
          <a:xfrm>
            <a:off x="1800914" y="489498"/>
            <a:ext cx="2994549" cy="432197"/>
          </a:xfrm>
        </p:spPr>
        <p:txBody>
          <a:bodyPr/>
          <a:lstStyle/>
          <a:p>
            <a:pPr algn="ctr"/>
            <a:r>
              <a:rPr lang="en-US" b="1" u="sng" dirty="0">
                <a:effectLst>
                  <a:outerShdw blurRad="38100" dist="38100" dir="2700000" algn="tl">
                    <a:srgbClr val="000000">
                      <a:alpha val="43137"/>
                    </a:srgbClr>
                  </a:outerShdw>
                </a:effectLst>
              </a:rPr>
              <a:t>Internal hemorrhoids</a:t>
            </a:r>
          </a:p>
        </p:txBody>
      </p:sp>
      <p:sp>
        <p:nvSpPr>
          <p:cNvPr id="10" name="Content Placeholder 9">
            <a:extLst>
              <a:ext uri="{FF2B5EF4-FFF2-40B4-BE49-F238E27FC236}">
                <a16:creationId xmlns:a16="http://schemas.microsoft.com/office/drawing/2014/main" id="{4B977689-0D47-01CB-0C87-A899DCB73544}"/>
              </a:ext>
            </a:extLst>
          </p:cNvPr>
          <p:cNvSpPr>
            <a:spLocks noGrp="1"/>
          </p:cNvSpPr>
          <p:nvPr>
            <p:ph sz="half" idx="2"/>
          </p:nvPr>
        </p:nvSpPr>
        <p:spPr>
          <a:xfrm>
            <a:off x="1800914" y="1165230"/>
            <a:ext cx="3254006" cy="3778905"/>
          </a:xfrm>
        </p:spPr>
        <p:txBody>
          <a:bodyPr>
            <a:normAutofit fontScale="92500" lnSpcReduction="10000"/>
          </a:bodyPr>
          <a:lstStyle/>
          <a:p>
            <a:pPr marL="0" indent="0" algn="l">
              <a:buNone/>
            </a:pPr>
            <a:r>
              <a:rPr lang="en-US" sz="1700" b="1" dirty="0">
                <a:latin typeface="Aptos" panose="020B0004020202020204" pitchFamily="34" charset="0"/>
              </a:rPr>
              <a:t>o Lie above dentate line</a:t>
            </a:r>
          </a:p>
          <a:p>
            <a:pPr marL="0" indent="0" algn="l">
              <a:buNone/>
            </a:pPr>
            <a:endParaRPr lang="en-US" sz="1700" b="1" dirty="0">
              <a:latin typeface="Aptos" panose="020B0004020202020204" pitchFamily="34" charset="0"/>
            </a:endParaRPr>
          </a:p>
          <a:p>
            <a:pPr marL="0" indent="0" algn="l">
              <a:buNone/>
            </a:pPr>
            <a:r>
              <a:rPr lang="en-US" sz="1700" b="1" dirty="0">
                <a:latin typeface="Aptos" panose="020B0004020202020204" pitchFamily="34" charset="0"/>
              </a:rPr>
              <a:t>o Lie in 3, 7 and 11 o'clock positions</a:t>
            </a:r>
          </a:p>
          <a:p>
            <a:pPr marL="0" indent="0" algn="l">
              <a:buNone/>
            </a:pPr>
            <a:endParaRPr lang="en-US" sz="1700" b="1" dirty="0">
              <a:latin typeface="Aptos" panose="020B0004020202020204" pitchFamily="34" charset="0"/>
            </a:endParaRPr>
          </a:p>
          <a:p>
            <a:pPr marL="0" indent="0" algn="l">
              <a:buNone/>
            </a:pPr>
            <a:r>
              <a:rPr lang="en-US" sz="1700" b="1" dirty="0">
                <a:latin typeface="Aptos" panose="020B0004020202020204" pitchFamily="34" charset="0"/>
              </a:rPr>
              <a:t>o Develop from embryonic endoderm</a:t>
            </a:r>
          </a:p>
          <a:p>
            <a:pPr marL="0" indent="0" algn="l">
              <a:buNone/>
            </a:pPr>
            <a:endParaRPr lang="en-US" sz="1700" b="1" dirty="0">
              <a:latin typeface="Aptos" panose="020B0004020202020204" pitchFamily="34" charset="0"/>
            </a:endParaRPr>
          </a:p>
          <a:p>
            <a:pPr marL="0" indent="0" algn="l">
              <a:buNone/>
            </a:pPr>
            <a:r>
              <a:rPr lang="en-US" sz="1700" b="1" dirty="0">
                <a:latin typeface="Aptos" panose="020B0004020202020204" pitchFamily="34" charset="0"/>
              </a:rPr>
              <a:t>o Covered by columnar epithelium</a:t>
            </a:r>
          </a:p>
          <a:p>
            <a:pPr marL="0" indent="0" algn="l">
              <a:buNone/>
            </a:pPr>
            <a:endParaRPr lang="en-US" sz="1700" b="1" dirty="0">
              <a:latin typeface="Aptos" panose="020B0004020202020204" pitchFamily="34" charset="0"/>
            </a:endParaRPr>
          </a:p>
          <a:p>
            <a:pPr marL="0" indent="0" algn="l">
              <a:buNone/>
            </a:pPr>
            <a:r>
              <a:rPr lang="en-US" sz="1700" b="1" dirty="0">
                <a:latin typeface="Aptos" panose="020B0004020202020204" pitchFamily="34" charset="0"/>
              </a:rPr>
              <a:t>o Not supply by somatic sensory nerves, so painless</a:t>
            </a:r>
          </a:p>
          <a:p>
            <a:pPr marL="0" indent="0" algn="l">
              <a:buNone/>
            </a:pPr>
            <a:endParaRPr lang="en-US" dirty="0"/>
          </a:p>
        </p:txBody>
      </p:sp>
      <p:sp>
        <p:nvSpPr>
          <p:cNvPr id="11" name="Text Placeholder 10">
            <a:extLst>
              <a:ext uri="{FF2B5EF4-FFF2-40B4-BE49-F238E27FC236}">
                <a16:creationId xmlns:a16="http://schemas.microsoft.com/office/drawing/2014/main" id="{61297973-D27F-01EA-5BA1-5157D0A41B63}"/>
              </a:ext>
            </a:extLst>
          </p:cNvPr>
          <p:cNvSpPr>
            <a:spLocks noGrp="1"/>
          </p:cNvSpPr>
          <p:nvPr>
            <p:ph type="body" sz="quarter" idx="3"/>
          </p:nvPr>
        </p:nvSpPr>
        <p:spPr>
          <a:xfrm>
            <a:off x="5375217" y="489497"/>
            <a:ext cx="2999251" cy="432197"/>
          </a:xfrm>
        </p:spPr>
        <p:txBody>
          <a:bodyPr/>
          <a:lstStyle/>
          <a:p>
            <a:r>
              <a:rPr lang="en-US" b="1" u="sng" dirty="0">
                <a:effectLst>
                  <a:outerShdw blurRad="38100" dist="38100" dir="2700000" algn="tl">
                    <a:srgbClr val="000000">
                      <a:alpha val="43137"/>
                    </a:srgbClr>
                  </a:outerShdw>
                </a:effectLst>
              </a:rPr>
              <a:t>External hemorrhoids</a:t>
            </a:r>
          </a:p>
        </p:txBody>
      </p:sp>
      <p:sp>
        <p:nvSpPr>
          <p:cNvPr id="12" name="Content Placeholder 11">
            <a:extLst>
              <a:ext uri="{FF2B5EF4-FFF2-40B4-BE49-F238E27FC236}">
                <a16:creationId xmlns:a16="http://schemas.microsoft.com/office/drawing/2014/main" id="{9E86DD96-3F0C-0B32-C7FE-E8FA321B1B1B}"/>
              </a:ext>
            </a:extLst>
          </p:cNvPr>
          <p:cNvSpPr>
            <a:spLocks noGrp="1"/>
          </p:cNvSpPr>
          <p:nvPr>
            <p:ph sz="quarter" idx="4"/>
          </p:nvPr>
        </p:nvSpPr>
        <p:spPr>
          <a:xfrm>
            <a:off x="5156612" y="1010092"/>
            <a:ext cx="3768783" cy="3978267"/>
          </a:xfrm>
        </p:spPr>
        <p:txBody>
          <a:bodyPr>
            <a:noAutofit/>
          </a:bodyPr>
          <a:lstStyle/>
          <a:p>
            <a:pPr marL="0" indent="0" algn="l">
              <a:buNone/>
            </a:pPr>
            <a:r>
              <a:rPr lang="en-US" sz="1600" b="1" dirty="0">
                <a:latin typeface="Aptos" panose="020B0004020202020204" pitchFamily="34" charset="0"/>
              </a:rPr>
              <a:t>o Relate to venous channels of inferior hemorrhoidal plexus deep in skin surrounding the anal verge</a:t>
            </a:r>
          </a:p>
          <a:p>
            <a:pPr marL="0" indent="0" algn="l">
              <a:buNone/>
            </a:pPr>
            <a:endParaRPr lang="en-US" sz="1600" b="1" dirty="0">
              <a:latin typeface="Aptos" panose="020B0004020202020204" pitchFamily="34" charset="0"/>
            </a:endParaRPr>
          </a:p>
          <a:p>
            <a:pPr marL="0" indent="0" algn="l">
              <a:buNone/>
            </a:pPr>
            <a:r>
              <a:rPr lang="en-US" sz="1600" b="1" dirty="0">
                <a:latin typeface="Aptos" panose="020B0004020202020204" pitchFamily="34" charset="0"/>
              </a:rPr>
              <a:t>o Lie below dentate line</a:t>
            </a:r>
          </a:p>
          <a:p>
            <a:pPr marL="0" indent="0" algn="l">
              <a:buNone/>
            </a:pPr>
            <a:endParaRPr lang="en-US" sz="1600" b="1" dirty="0">
              <a:latin typeface="Aptos" panose="020B0004020202020204" pitchFamily="34" charset="0"/>
            </a:endParaRPr>
          </a:p>
          <a:p>
            <a:pPr marL="0" indent="0" algn="l">
              <a:buNone/>
            </a:pPr>
            <a:r>
              <a:rPr lang="en-US" sz="1600" b="1" dirty="0">
                <a:latin typeface="Aptos" panose="020B0004020202020204" pitchFamily="34" charset="0"/>
              </a:rPr>
              <a:t>o Develop from embryonic ectoderm</a:t>
            </a:r>
          </a:p>
          <a:p>
            <a:pPr marL="0" indent="0" algn="l">
              <a:buNone/>
            </a:pPr>
            <a:endParaRPr lang="en-US" sz="1600" b="1" dirty="0">
              <a:latin typeface="Aptos" panose="020B0004020202020204" pitchFamily="34" charset="0"/>
            </a:endParaRPr>
          </a:p>
          <a:p>
            <a:pPr marL="0" indent="0" algn="l">
              <a:buNone/>
            </a:pPr>
            <a:r>
              <a:rPr lang="en-US" sz="1600" b="1" dirty="0">
                <a:latin typeface="Aptos" panose="020B0004020202020204" pitchFamily="34" charset="0"/>
              </a:rPr>
              <a:t>o Covered by squamous epithelium</a:t>
            </a:r>
          </a:p>
          <a:p>
            <a:pPr marL="0" indent="0" algn="l">
              <a:buNone/>
            </a:pPr>
            <a:endParaRPr lang="en-US" sz="1600" b="1" dirty="0">
              <a:latin typeface="Aptos" panose="020B0004020202020204" pitchFamily="34" charset="0"/>
            </a:endParaRPr>
          </a:p>
          <a:p>
            <a:pPr marL="0" indent="0" algn="l">
              <a:buNone/>
            </a:pPr>
            <a:r>
              <a:rPr lang="en-US" sz="1600" b="1" dirty="0">
                <a:latin typeface="Aptos" panose="020B0004020202020204" pitchFamily="34" charset="0"/>
              </a:rPr>
              <a:t>o Innervated by cutaneous nerve that supply perianal area, so painful</a:t>
            </a:r>
          </a:p>
        </p:txBody>
      </p:sp>
      <p:cxnSp>
        <p:nvCxnSpPr>
          <p:cNvPr id="15" name="Straight Connector 14">
            <a:extLst>
              <a:ext uri="{FF2B5EF4-FFF2-40B4-BE49-F238E27FC236}">
                <a16:creationId xmlns:a16="http://schemas.microsoft.com/office/drawing/2014/main" id="{93FDE0BB-3585-66B4-266A-98ACAF354487}"/>
              </a:ext>
            </a:extLst>
          </p:cNvPr>
          <p:cNvCxnSpPr/>
          <p:nvPr/>
        </p:nvCxnSpPr>
        <p:spPr>
          <a:xfrm>
            <a:off x="1800914" y="1010093"/>
            <a:ext cx="6364891"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372E7DB6-A67F-FFDF-A106-1D8DFDB56F90}"/>
              </a:ext>
            </a:extLst>
          </p:cNvPr>
          <p:cNvCxnSpPr/>
          <p:nvPr/>
        </p:nvCxnSpPr>
        <p:spPr>
          <a:xfrm>
            <a:off x="4976037" y="705595"/>
            <a:ext cx="0" cy="404715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6370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65160" y="649622"/>
            <a:ext cx="3653124" cy="384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صورة 3">
            <a:extLst>
              <a:ext uri="{FF2B5EF4-FFF2-40B4-BE49-F238E27FC236}">
                <a16:creationId xmlns:a16="http://schemas.microsoft.com/office/drawing/2014/main" id="{FAE94802-D1BE-80A0-B850-DFF1EADA7D94}"/>
              </a:ext>
            </a:extLst>
          </p:cNvPr>
          <p:cNvPicPr>
            <a:picLocks noChangeAspect="1"/>
          </p:cNvPicPr>
          <p:nvPr/>
        </p:nvPicPr>
        <p:blipFill>
          <a:blip r:embed="rId4"/>
          <a:stretch>
            <a:fillRect/>
          </a:stretch>
        </p:blipFill>
        <p:spPr>
          <a:xfrm>
            <a:off x="1108953" y="649621"/>
            <a:ext cx="3596749" cy="38442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0434" y="952903"/>
            <a:ext cx="6963131" cy="3539430"/>
          </a:xfrm>
          <a:prstGeom prst="rect">
            <a:avLst/>
          </a:prstGeom>
        </p:spPr>
        <p:txBody>
          <a:bodyPr wrap="square">
            <a:spAutoFit/>
          </a:bodyPr>
          <a:lstStyle/>
          <a:p>
            <a:r>
              <a:rPr lang="en-US" sz="1600" dirty="0">
                <a:latin typeface="Aptos" panose="020B0004020202020204" pitchFamily="34" charset="0"/>
              </a:rPr>
              <a:t> </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rPr>
              <a:t>Bleeding per rectum:</a:t>
            </a:r>
            <a:br>
              <a:rPr lang="en-US" sz="1600" b="1" dirty="0">
                <a:latin typeface="Aptos" panose="020B0004020202020204" pitchFamily="34" charset="0"/>
              </a:rPr>
            </a:br>
            <a:r>
              <a:rPr lang="en-US" sz="1600" b="1" dirty="0">
                <a:latin typeface="Aptos" panose="020B0004020202020204" pitchFamily="34" charset="0"/>
              </a:rPr>
              <a:t> -  The </a:t>
            </a:r>
            <a:r>
              <a:rPr lang="en-US" sz="1600" b="1" u="sng" dirty="0">
                <a:latin typeface="Aptos" panose="020B0004020202020204" pitchFamily="34" charset="0"/>
              </a:rPr>
              <a:t>most common and the earliest complaint</a:t>
            </a:r>
            <a:br>
              <a:rPr lang="en-US" sz="1600" b="1" dirty="0">
                <a:latin typeface="Aptos" panose="020B0004020202020204" pitchFamily="34" charset="0"/>
              </a:rPr>
            </a:br>
            <a:r>
              <a:rPr lang="en-US" sz="1600" b="1" dirty="0">
                <a:latin typeface="Aptos" panose="020B0004020202020204" pitchFamily="34" charset="0"/>
              </a:rPr>
              <a:t> - </a:t>
            </a:r>
            <a:r>
              <a:rPr lang="en-US" sz="1600" b="1" u="sng" dirty="0">
                <a:latin typeface="Aptos" panose="020B0004020202020204" pitchFamily="34" charset="0"/>
              </a:rPr>
              <a:t>Bright red+ painless + at the end of defecation as drops that are separate of stool</a:t>
            </a:r>
            <a:r>
              <a:rPr lang="en-US" sz="1600" b="1" dirty="0">
                <a:latin typeface="Aptos" panose="020B0004020202020204" pitchFamily="34" charset="0"/>
              </a:rPr>
              <a:t>.</a:t>
            </a:r>
            <a:br>
              <a:rPr lang="en-US" sz="1600" b="1" dirty="0">
                <a:latin typeface="Aptos" panose="020B0004020202020204" pitchFamily="34" charset="0"/>
              </a:rPr>
            </a:br>
            <a:br>
              <a:rPr lang="en-US" sz="1600" b="1" dirty="0">
                <a:latin typeface="Aptos" panose="020B0004020202020204" pitchFamily="34" charset="0"/>
              </a:rPr>
            </a:br>
            <a:r>
              <a:rPr lang="en-US" sz="1600" b="1" dirty="0">
                <a:latin typeface="Aptos" panose="020B0004020202020204" pitchFamily="34" charset="0"/>
              </a:rPr>
              <a:t> </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rPr>
              <a:t>Prolapse:</a:t>
            </a:r>
            <a:br>
              <a:rPr lang="en-US" sz="1600" b="1" dirty="0">
                <a:latin typeface="Aptos" panose="020B0004020202020204" pitchFamily="34" charset="0"/>
              </a:rPr>
            </a:br>
            <a:r>
              <a:rPr lang="en-US" sz="1600" b="1" dirty="0">
                <a:latin typeface="Aptos" panose="020B0004020202020204" pitchFamily="34" charset="0"/>
              </a:rPr>
              <a:t> -  The cushions descend below the dentate line.</a:t>
            </a:r>
            <a:br>
              <a:rPr lang="en-US" sz="1600" b="1" dirty="0">
                <a:latin typeface="Aptos" panose="020B0004020202020204" pitchFamily="34" charset="0"/>
              </a:rPr>
            </a:br>
            <a:r>
              <a:rPr lang="en-US" sz="1600" b="1" dirty="0">
                <a:latin typeface="Aptos" panose="020B0004020202020204" pitchFamily="34" charset="0"/>
              </a:rPr>
              <a:t> -  Early felt as heaviness then according to the clinical degree.</a:t>
            </a:r>
            <a:br>
              <a:rPr lang="en-US" sz="1600" b="1" dirty="0">
                <a:latin typeface="Aptos" panose="020B0004020202020204" pitchFamily="34" charset="0"/>
              </a:rPr>
            </a:br>
            <a:br>
              <a:rPr lang="en-US" sz="1600" b="1" dirty="0">
                <a:latin typeface="Aptos" panose="020B0004020202020204" pitchFamily="34" charset="0"/>
              </a:rPr>
            </a:br>
            <a:r>
              <a:rPr lang="en-US" sz="1600" b="1" dirty="0">
                <a:solidFill>
                  <a:srgbClr val="C00000"/>
                </a:solidFill>
                <a:latin typeface="Aptos" panose="020B0004020202020204" pitchFamily="34" charset="0"/>
              </a:rPr>
              <a:t> </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rPr>
              <a:t>Pruritus and anal discharges: </a:t>
            </a:r>
            <a:r>
              <a:rPr lang="en-US" sz="1600" b="1" dirty="0">
                <a:latin typeface="Aptos" panose="020B0004020202020204" pitchFamily="34" charset="0"/>
              </a:rPr>
              <a:t>(fecal incontinence + poor hygiene )</a:t>
            </a:r>
            <a:br>
              <a:rPr lang="en-US" sz="1600" b="1" dirty="0">
                <a:latin typeface="Aptos" panose="020B0004020202020204" pitchFamily="34" charset="0"/>
              </a:rPr>
            </a:br>
            <a:br>
              <a:rPr lang="en-US" sz="1600" b="1" dirty="0">
                <a:latin typeface="Aptos" panose="020B0004020202020204" pitchFamily="34" charset="0"/>
              </a:rPr>
            </a:br>
            <a:r>
              <a:rPr lang="en-US" sz="1600" b="1" dirty="0">
                <a:solidFill>
                  <a:srgbClr val="C00000"/>
                </a:solidFill>
                <a:latin typeface="Aptos" panose="020B0004020202020204" pitchFamily="34" charset="0"/>
              </a:rPr>
              <a:t> </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rPr>
              <a:t>Pain</a:t>
            </a:r>
            <a:r>
              <a:rPr lang="en-US" sz="1600" b="1" dirty="0">
                <a:solidFill>
                  <a:srgbClr val="800000"/>
                </a:solidFill>
                <a:latin typeface="Aptos" panose="020B0004020202020204" pitchFamily="34" charset="0"/>
              </a:rPr>
              <a:t>: </a:t>
            </a:r>
            <a:r>
              <a:rPr lang="en-US" sz="1600" b="1" u="sng" dirty="0">
                <a:latin typeface="Aptos" panose="020B0004020202020204" pitchFamily="34" charset="0"/>
              </a:rPr>
              <a:t>ONLY IF COMPLICATED</a:t>
            </a:r>
            <a:r>
              <a:rPr lang="en-US" sz="1600" b="1" dirty="0">
                <a:latin typeface="Aptos" panose="020B0004020202020204" pitchFamily="34" charset="0"/>
              </a:rPr>
              <a:t>.( if there is pain with bleeding and the hemorrhoids noncomplicated we should think bout another diagnosis</a:t>
            </a:r>
            <a:br>
              <a:rPr lang="en-US" sz="1600" b="1" dirty="0">
                <a:latin typeface="Aptos" panose="020B0004020202020204" pitchFamily="34" charset="0"/>
              </a:rPr>
            </a:br>
            <a:endParaRPr lang="en-GB" sz="1600" b="1" dirty="0">
              <a:latin typeface="Aptos" panose="020B0004020202020204" pitchFamily="34" charset="0"/>
            </a:endParaRPr>
          </a:p>
        </p:txBody>
      </p:sp>
      <p:sp>
        <p:nvSpPr>
          <p:cNvPr id="3" name="Rectangle 2"/>
          <p:cNvSpPr/>
          <p:nvPr/>
        </p:nvSpPr>
        <p:spPr>
          <a:xfrm>
            <a:off x="1287017" y="337614"/>
            <a:ext cx="6642243"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chemeClr val="accent2">
                    <a:lumMod val="50000"/>
                  </a:schemeClr>
                </a:solidFill>
                <a:effectLst/>
                <a:uLnTx/>
                <a:uFillTx/>
                <a:latin typeface="Aptos" panose="020B0004020202020204" pitchFamily="34" charset="0"/>
              </a:rPr>
              <a:t>Clinical features and Symptoms</a:t>
            </a:r>
            <a:endParaRPr kumimoji="0" lang="en-GB" sz="2800" b="1" i="0" u="sng" strike="noStrike" kern="0" cap="none" spc="0" normalizeH="0" baseline="0" noProof="0" dirty="0">
              <a:ln>
                <a:noFill/>
              </a:ln>
              <a:solidFill>
                <a:schemeClr val="accent2">
                  <a:lumMod val="50000"/>
                </a:schemeClr>
              </a:solidFill>
              <a:effectLst/>
              <a:uLnTx/>
              <a:uFillTx/>
              <a:latin typeface="Aptos" panose="020B0004020202020204" pitchFamily="34" charset="0"/>
            </a:endParaRPr>
          </a:p>
        </p:txBody>
      </p:sp>
      <p:sp>
        <p:nvSpPr>
          <p:cNvPr id="4" name="Rectangle 3">
            <a:extLst>
              <a:ext uri="{FF2B5EF4-FFF2-40B4-BE49-F238E27FC236}">
                <a16:creationId xmlns:a16="http://schemas.microsoft.com/office/drawing/2014/main" id="{35A5D236-10EC-3E7D-80FA-D518227D9360}"/>
              </a:ext>
            </a:extLst>
          </p:cNvPr>
          <p:cNvSpPr/>
          <p:nvPr/>
        </p:nvSpPr>
        <p:spPr>
          <a:xfrm>
            <a:off x="1090434" y="4343281"/>
            <a:ext cx="7238145" cy="800219"/>
          </a:xfrm>
          <a:prstGeom prst="rect">
            <a:avLst/>
          </a:prstGeom>
        </p:spPr>
        <p:txBody>
          <a:bodyPr wrap="square">
            <a:spAutoFit/>
          </a:bodyPr>
          <a:lstStyle/>
          <a:p>
            <a:r>
              <a:rPr lang="en-US" sz="1400" b="1" dirty="0">
                <a:solidFill>
                  <a:srgbClr val="C00000"/>
                </a:solidFill>
                <a:latin typeface="+mj-lt"/>
              </a:rPr>
              <a:t> </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rPr>
              <a:t>Tender palpable perianal lesion </a:t>
            </a:r>
            <a:r>
              <a:rPr lang="en-US" sz="1600" b="1" dirty="0">
                <a:latin typeface="Aptos" panose="020B0004020202020204" pitchFamily="34" charset="0"/>
              </a:rPr>
              <a:t>: Can form adjacent to the anal canal on the anal margin when there is acute thrombosis.</a:t>
            </a:r>
          </a:p>
          <a:p>
            <a:endParaRPr lang="en-US" sz="1400" dirty="0">
              <a:latin typeface="Vidaloka" panose="020B0604020202020204" charset="0"/>
            </a:endParaRPr>
          </a:p>
        </p:txBody>
      </p:sp>
    </p:spTree>
    <p:extLst>
      <p:ext uri="{BB962C8B-B14F-4D97-AF65-F5344CB8AC3E}">
        <p14:creationId xmlns:p14="http://schemas.microsoft.com/office/powerpoint/2010/main" val="4119707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483"/>
            <a:ext cx="2967976" cy="2140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مستدير الزوايا 1"/>
          <p:cNvSpPr/>
          <p:nvPr/>
        </p:nvSpPr>
        <p:spPr>
          <a:xfrm>
            <a:off x="342900" y="2143125"/>
            <a:ext cx="1809750" cy="352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Thrombosed</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7" y="411954"/>
            <a:ext cx="2543177" cy="1907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مستطيل 2"/>
          <p:cNvSpPr/>
          <p:nvPr/>
        </p:nvSpPr>
        <p:spPr>
          <a:xfrm>
            <a:off x="3286125" y="2412395"/>
            <a:ext cx="2181225" cy="276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necrotic</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575" y="364520"/>
            <a:ext cx="3400425"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مستدير الزوايا 3"/>
          <p:cNvSpPr/>
          <p:nvPr/>
        </p:nvSpPr>
        <p:spPr>
          <a:xfrm>
            <a:off x="5891212" y="1868372"/>
            <a:ext cx="1343025" cy="4974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prolapsed</a:t>
            </a: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75" y="2719698"/>
            <a:ext cx="2536825" cy="1973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مستطيل مستدير الزوايا 4"/>
          <p:cNvSpPr/>
          <p:nvPr/>
        </p:nvSpPr>
        <p:spPr>
          <a:xfrm>
            <a:off x="1483988" y="4336710"/>
            <a:ext cx="1400175" cy="3569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ulcerated</a:t>
            </a: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5147" y="2804828"/>
            <a:ext cx="2279651" cy="19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1972" y="2464782"/>
            <a:ext cx="2962275" cy="231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ستطيل مستدير الزوايا 5"/>
          <p:cNvSpPr/>
          <p:nvPr/>
        </p:nvSpPr>
        <p:spPr>
          <a:xfrm>
            <a:off x="4572000" y="4250496"/>
            <a:ext cx="2076450" cy="4124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Skin tags</a:t>
            </a:r>
          </a:p>
        </p:txBody>
      </p:sp>
    </p:spTree>
    <p:extLst>
      <p:ext uri="{BB962C8B-B14F-4D97-AF65-F5344CB8AC3E}">
        <p14:creationId xmlns:p14="http://schemas.microsoft.com/office/powerpoint/2010/main" val="4229699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5129" y="540425"/>
            <a:ext cx="3391053" cy="2031325"/>
          </a:xfrm>
          <a:prstGeom prst="rect">
            <a:avLst/>
          </a:prstGeom>
        </p:spPr>
        <p:txBody>
          <a:bodyPr wrap="square">
            <a:spAutoFit/>
          </a:bodyPr>
          <a:lstStyle/>
          <a:p>
            <a:r>
              <a:rPr lang="en-US" sz="1800" b="1" dirty="0">
                <a:effectLst>
                  <a:outerShdw blurRad="38100" dist="38100" dir="2700000" algn="tl">
                    <a:srgbClr val="000000">
                      <a:alpha val="43137"/>
                    </a:srgbClr>
                  </a:outerShdw>
                </a:effectLst>
                <a:latin typeface="Aptos" panose="020B0004020202020204" pitchFamily="34" charset="0"/>
              </a:rPr>
              <a:t>- Strangulation</a:t>
            </a:r>
          </a:p>
          <a:p>
            <a:r>
              <a:rPr lang="en-US" sz="1800" b="1" dirty="0">
                <a:effectLst>
                  <a:outerShdw blurRad="38100" dist="38100" dir="2700000" algn="tl">
                    <a:srgbClr val="000000">
                      <a:alpha val="43137"/>
                    </a:srgbClr>
                  </a:outerShdw>
                </a:effectLst>
                <a:latin typeface="Aptos" panose="020B0004020202020204" pitchFamily="34" charset="0"/>
              </a:rPr>
              <a:t>- Thrombosis</a:t>
            </a:r>
          </a:p>
          <a:p>
            <a:r>
              <a:rPr lang="en-US" sz="1800" b="1" dirty="0">
                <a:effectLst>
                  <a:outerShdw blurRad="38100" dist="38100" dir="2700000" algn="tl">
                    <a:srgbClr val="000000">
                      <a:alpha val="43137"/>
                    </a:srgbClr>
                  </a:outerShdw>
                </a:effectLst>
                <a:latin typeface="Aptos" panose="020B0004020202020204" pitchFamily="34" charset="0"/>
              </a:rPr>
              <a:t>- Anal stenosis</a:t>
            </a:r>
          </a:p>
          <a:p>
            <a:r>
              <a:rPr lang="en-US" sz="1800" b="1" dirty="0">
                <a:effectLst>
                  <a:outerShdw blurRad="38100" dist="38100" dir="2700000" algn="tl">
                    <a:srgbClr val="000000">
                      <a:alpha val="43137"/>
                    </a:srgbClr>
                  </a:outerShdw>
                </a:effectLst>
                <a:latin typeface="Aptos" panose="020B0004020202020204" pitchFamily="34" charset="0"/>
              </a:rPr>
              <a:t>- Ulceration and gangrene </a:t>
            </a:r>
          </a:p>
          <a:p>
            <a:r>
              <a:rPr lang="en-US" sz="1800" b="1" dirty="0">
                <a:effectLst>
                  <a:outerShdw blurRad="38100" dist="38100" dir="2700000" algn="tl">
                    <a:srgbClr val="000000">
                      <a:alpha val="43137"/>
                    </a:srgbClr>
                  </a:outerShdw>
                </a:effectLst>
                <a:latin typeface="Aptos" panose="020B0004020202020204" pitchFamily="34" charset="0"/>
              </a:rPr>
              <a:t>- Portal </a:t>
            </a:r>
            <a:r>
              <a:rPr lang="en-US" sz="1800" b="1" dirty="0" err="1">
                <a:effectLst>
                  <a:outerShdw blurRad="38100" dist="38100" dir="2700000" algn="tl">
                    <a:srgbClr val="000000">
                      <a:alpha val="43137"/>
                    </a:srgbClr>
                  </a:outerShdw>
                </a:effectLst>
                <a:latin typeface="Aptos" panose="020B0004020202020204" pitchFamily="34" charset="0"/>
              </a:rPr>
              <a:t>pyaemia</a:t>
            </a:r>
            <a:endParaRPr lang="en-US" sz="1800" b="1" dirty="0">
              <a:effectLst>
                <a:outerShdw blurRad="38100" dist="38100" dir="2700000" algn="tl">
                  <a:srgbClr val="000000">
                    <a:alpha val="43137"/>
                  </a:srgbClr>
                </a:outerShdw>
              </a:effectLst>
              <a:latin typeface="Aptos" panose="020B0004020202020204" pitchFamily="34" charset="0"/>
            </a:endParaRPr>
          </a:p>
          <a:p>
            <a:r>
              <a:rPr lang="en-US" sz="1800" b="1" dirty="0">
                <a:effectLst>
                  <a:outerShdw blurRad="38100" dist="38100" dir="2700000" algn="tl">
                    <a:srgbClr val="000000">
                      <a:alpha val="43137"/>
                    </a:srgbClr>
                  </a:outerShdw>
                </a:effectLst>
                <a:latin typeface="Aptos" panose="020B0004020202020204" pitchFamily="34" charset="0"/>
              </a:rPr>
              <a:t>- </a:t>
            </a:r>
            <a:r>
              <a:rPr lang="en-US" sz="1800" b="1" dirty="0" err="1">
                <a:effectLst>
                  <a:outerShdw blurRad="38100" dist="38100" dir="2700000" algn="tl">
                    <a:srgbClr val="000000">
                      <a:alpha val="43137"/>
                    </a:srgbClr>
                  </a:outerShdw>
                </a:effectLst>
                <a:latin typeface="Aptos" panose="020B0004020202020204" pitchFamily="34" charset="0"/>
              </a:rPr>
              <a:t>Animea</a:t>
            </a:r>
            <a:r>
              <a:rPr lang="en-US" sz="1800" b="1" dirty="0">
                <a:effectLst>
                  <a:outerShdw blurRad="38100" dist="38100" dir="2700000" algn="tl">
                    <a:srgbClr val="000000">
                      <a:alpha val="43137"/>
                    </a:srgbClr>
                  </a:outerShdw>
                </a:effectLst>
                <a:latin typeface="Aptos" panose="020B0004020202020204" pitchFamily="34" charset="0"/>
              </a:rPr>
              <a:t>  </a:t>
            </a:r>
          </a:p>
          <a:p>
            <a:r>
              <a:rPr lang="en-GB" sz="1800" b="1" dirty="0">
                <a:effectLst>
                  <a:outerShdw blurRad="38100" dist="38100" dir="2700000" algn="tl">
                    <a:srgbClr val="000000">
                      <a:alpha val="43137"/>
                    </a:srgbClr>
                  </a:outerShdw>
                </a:effectLst>
                <a:latin typeface="Aptos" panose="020B0004020202020204" pitchFamily="34" charset="0"/>
              </a:rPr>
              <a:t>- Fibrosis</a:t>
            </a:r>
          </a:p>
        </p:txBody>
      </p:sp>
      <p:sp>
        <p:nvSpPr>
          <p:cNvPr id="3" name="Rectangle 2"/>
          <p:cNvSpPr/>
          <p:nvPr/>
        </p:nvSpPr>
        <p:spPr>
          <a:xfrm>
            <a:off x="1683327" y="47618"/>
            <a:ext cx="4514697" cy="461665"/>
          </a:xfrm>
          <a:prstGeom prst="rect">
            <a:avLst/>
          </a:prstGeom>
        </p:spPr>
        <p:txBody>
          <a:bodyPr wrap="none">
            <a:spAutoFit/>
          </a:bodyPr>
          <a:lstStyle/>
          <a:p>
            <a:pPr algn="ctr"/>
            <a:r>
              <a:rPr lang="en-US" sz="2400" b="1" u="sng" dirty="0">
                <a:solidFill>
                  <a:schemeClr val="accent2">
                    <a:lumMod val="50000"/>
                  </a:schemeClr>
                </a:solidFill>
                <a:effectLst>
                  <a:outerShdw blurRad="38100" dist="38100" dir="2700000" algn="tl">
                    <a:srgbClr val="000000">
                      <a:alpha val="43137"/>
                    </a:srgbClr>
                  </a:outerShdw>
                </a:effectLst>
                <a:latin typeface="Aptos" panose="020B0004020202020204" pitchFamily="34" charset="0"/>
              </a:rPr>
              <a:t>Complications of hemorrhoids </a:t>
            </a:r>
            <a:endParaRPr lang="en-GB" sz="2400" b="1" u="sng" dirty="0">
              <a:solidFill>
                <a:schemeClr val="accent2">
                  <a:lumMod val="50000"/>
                </a:schemeClr>
              </a:solidFill>
              <a:effectLst>
                <a:outerShdw blurRad="38100" dist="38100" dir="2700000" algn="tl">
                  <a:srgbClr val="000000">
                    <a:alpha val="43137"/>
                  </a:srgbClr>
                </a:outerShdw>
              </a:effectLst>
              <a:latin typeface="Aptos" panose="020B0004020202020204" pitchFamily="34" charset="0"/>
            </a:endParaRPr>
          </a:p>
        </p:txBody>
      </p:sp>
      <p:sp>
        <p:nvSpPr>
          <p:cNvPr id="4" name="Rectangle 3">
            <a:extLst>
              <a:ext uri="{FF2B5EF4-FFF2-40B4-BE49-F238E27FC236}">
                <a16:creationId xmlns:a16="http://schemas.microsoft.com/office/drawing/2014/main" id="{41FDD0C5-2FCA-C3C2-745F-BA7BA7543455}"/>
              </a:ext>
            </a:extLst>
          </p:cNvPr>
          <p:cNvSpPr/>
          <p:nvPr/>
        </p:nvSpPr>
        <p:spPr>
          <a:xfrm>
            <a:off x="1470031" y="2613501"/>
            <a:ext cx="5612434" cy="461665"/>
          </a:xfrm>
          <a:prstGeom prst="rect">
            <a:avLst/>
          </a:prstGeom>
        </p:spPr>
        <p:txBody>
          <a:bodyPr wrap="none">
            <a:spAutoFit/>
          </a:bodyPr>
          <a:lstStyle/>
          <a:p>
            <a:r>
              <a:rPr lang="en-US" sz="2400" b="1" u="sng" dirty="0">
                <a:solidFill>
                  <a:schemeClr val="accent2">
                    <a:lumMod val="50000"/>
                  </a:schemeClr>
                </a:solidFill>
                <a:effectLst>
                  <a:outerShdw blurRad="38100" dist="38100" dir="2700000" algn="tl">
                    <a:srgbClr val="000000">
                      <a:alpha val="43137"/>
                    </a:srgbClr>
                  </a:outerShdw>
                </a:effectLst>
                <a:latin typeface="+mj-lt"/>
              </a:rPr>
              <a:t>Differential Diagnosis of Hemorrhoids</a:t>
            </a:r>
            <a:endParaRPr lang="en-GB" sz="2400" b="1" u="sng" dirty="0">
              <a:solidFill>
                <a:schemeClr val="accent2">
                  <a:lumMod val="50000"/>
                </a:schemeClr>
              </a:solidFill>
              <a:effectLst>
                <a:outerShdw blurRad="38100" dist="38100" dir="2700000" algn="tl">
                  <a:srgbClr val="000000">
                    <a:alpha val="43137"/>
                  </a:srgbClr>
                </a:outerShdw>
              </a:effectLst>
              <a:latin typeface="+mj-lt"/>
            </a:endParaRPr>
          </a:p>
        </p:txBody>
      </p:sp>
      <p:sp>
        <p:nvSpPr>
          <p:cNvPr id="6" name="TextBox 5">
            <a:extLst>
              <a:ext uri="{FF2B5EF4-FFF2-40B4-BE49-F238E27FC236}">
                <a16:creationId xmlns:a16="http://schemas.microsoft.com/office/drawing/2014/main" id="{E36267A2-E7AE-8AF6-2A34-B5056B34C31C}"/>
              </a:ext>
            </a:extLst>
          </p:cNvPr>
          <p:cNvSpPr txBox="1"/>
          <p:nvPr/>
        </p:nvSpPr>
        <p:spPr>
          <a:xfrm>
            <a:off x="1532376" y="3112175"/>
            <a:ext cx="4572000" cy="2031325"/>
          </a:xfrm>
          <a:prstGeom prst="rect">
            <a:avLst/>
          </a:prstGeom>
          <a:noFill/>
        </p:spPr>
        <p:txBody>
          <a:bodyPr wrap="square">
            <a:spAutoFit/>
          </a:bodyPr>
          <a:lstStyle/>
          <a:p>
            <a:r>
              <a:rPr lang="en-GB" sz="1800" b="1" dirty="0">
                <a:effectLst>
                  <a:outerShdw blurRad="38100" dist="38100" dir="2700000" algn="tl">
                    <a:srgbClr val="000000">
                      <a:alpha val="43137"/>
                    </a:srgbClr>
                  </a:outerShdw>
                </a:effectLst>
                <a:latin typeface="Aptos" panose="020B0004020202020204" pitchFamily="34" charset="0"/>
              </a:rPr>
              <a:t>-  Inflammatory bowel disease (UC &amp; CD)</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Condyloma Acuminatum (Genital Warts)</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Coagulopathy</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Anal fissure</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Anal fistula</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Viral or bacterial skin infection</a:t>
            </a:r>
            <a:br>
              <a:rPr lang="en-GB" sz="1800" b="1" dirty="0">
                <a:effectLst>
                  <a:outerShdw blurRad="38100" dist="38100" dir="2700000" algn="tl">
                    <a:srgbClr val="000000">
                      <a:alpha val="43137"/>
                    </a:srgbClr>
                  </a:outerShdw>
                </a:effectLst>
                <a:latin typeface="Aptos" panose="020B0004020202020204" pitchFamily="34" charset="0"/>
              </a:rPr>
            </a:br>
            <a:r>
              <a:rPr lang="en-GB" sz="1800" b="1" dirty="0">
                <a:effectLst>
                  <a:outerShdw blurRad="38100" dist="38100" dir="2700000" algn="tl">
                    <a:srgbClr val="000000">
                      <a:alpha val="43137"/>
                    </a:srgbClr>
                  </a:outerShdw>
                </a:effectLst>
                <a:latin typeface="Aptos" panose="020B0004020202020204" pitchFamily="34" charset="0"/>
              </a:rPr>
              <a:t>-  Acute Proctitis</a:t>
            </a:r>
          </a:p>
        </p:txBody>
      </p:sp>
    </p:spTree>
    <p:extLst>
      <p:ext uri="{BB962C8B-B14F-4D97-AF65-F5344CB8AC3E}">
        <p14:creationId xmlns:p14="http://schemas.microsoft.com/office/powerpoint/2010/main" val="17438983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4334" y="686473"/>
            <a:ext cx="8519666" cy="4247317"/>
          </a:xfrm>
          <a:prstGeom prst="rect">
            <a:avLst/>
          </a:prstGeom>
        </p:spPr>
        <p:txBody>
          <a:bodyPr wrap="square">
            <a:spAutoFit/>
          </a:bodyPr>
          <a:lstStyle/>
          <a:p>
            <a:r>
              <a:rPr lang="en-US" sz="1600" b="1" u="sng" dirty="0" err="1">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Anoscopic</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 examination :</a:t>
            </a:r>
          </a:p>
          <a:p>
            <a:r>
              <a:rPr lang="en-US" sz="1600" b="1" dirty="0">
                <a:latin typeface="Aptos" panose="020B0004020202020204" pitchFamily="34" charset="0"/>
                <a:cs typeface="Vani" panose="020B0502040204020203" pitchFamily="34" charset="0"/>
              </a:rPr>
              <a:t>The </a:t>
            </a:r>
            <a:r>
              <a:rPr lang="en-US" sz="1600" b="1" u="sng" dirty="0">
                <a:latin typeface="Aptos" panose="020B0004020202020204" pitchFamily="34" charset="0"/>
                <a:cs typeface="Vani" panose="020B0502040204020203" pitchFamily="34" charset="0"/>
              </a:rPr>
              <a:t>most specific </a:t>
            </a:r>
            <a:r>
              <a:rPr lang="en-US" sz="1600" b="1" dirty="0">
                <a:latin typeface="Aptos" panose="020B0004020202020204" pitchFamily="34" charset="0"/>
                <a:cs typeface="Vani" panose="020B0502040204020203" pitchFamily="34" charset="0"/>
              </a:rPr>
              <a:t>and conclusive diagnostic test for hemorrhoids.</a:t>
            </a:r>
          </a:p>
          <a:p>
            <a:endParaRPr lang="en-US" sz="1600" dirty="0">
              <a:latin typeface="Aptos" panose="020B0004020202020204" pitchFamily="34" charset="0"/>
              <a:cs typeface="Vani" panose="020B0502040204020203" pitchFamily="34" charset="0"/>
            </a:endParaRPr>
          </a:p>
          <a:p>
            <a:r>
              <a:rPr lang="en-US" sz="1600" b="1" u="sng" dirty="0" err="1">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Colonscopy</a:t>
            </a:r>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 flexible sigmoidoscopy </a:t>
            </a:r>
            <a:r>
              <a:rPr lang="en-US" sz="1600" dirty="0">
                <a:solidFill>
                  <a:srgbClr val="800000"/>
                </a:solidFill>
                <a:latin typeface="Aptos" panose="020B0004020202020204" pitchFamily="34" charset="0"/>
                <a:cs typeface="Vani" panose="020B0502040204020203" pitchFamily="34" charset="0"/>
              </a:rPr>
              <a:t>:</a:t>
            </a:r>
          </a:p>
          <a:p>
            <a:r>
              <a:rPr lang="en-US" sz="1600" b="1" dirty="0">
                <a:latin typeface="Aptos" panose="020B0004020202020204" pitchFamily="34" charset="0"/>
                <a:cs typeface="Vani" panose="020B0502040204020203" pitchFamily="34" charset="0"/>
              </a:rPr>
              <a:t> Used to </a:t>
            </a:r>
            <a:r>
              <a:rPr lang="en-US" sz="1600" b="1" u="sng" dirty="0">
                <a:latin typeface="Aptos" panose="020B0004020202020204" pitchFamily="34" charset="0"/>
                <a:cs typeface="Vani" panose="020B0502040204020203" pitchFamily="34" charset="0"/>
              </a:rPr>
              <a:t>exclude serious pathology </a:t>
            </a:r>
            <a:r>
              <a:rPr lang="en-US" sz="1600" b="1" dirty="0">
                <a:latin typeface="Aptos" panose="020B0004020202020204" pitchFamily="34" charset="0"/>
                <a:cs typeface="Vani" panose="020B0502040204020203" pitchFamily="34" charset="0"/>
              </a:rPr>
              <a:t>such as inflammatory bowel disease or cancer. In the presence of suspicious symptoms, such as altered bowel habit (</a:t>
            </a:r>
            <a:r>
              <a:rPr lang="en-US" sz="1600" b="1" u="sng" dirty="0">
                <a:latin typeface="Aptos" panose="020B0004020202020204" pitchFamily="34" charset="0"/>
                <a:cs typeface="Vani" panose="020B0502040204020203" pitchFamily="34" charset="0"/>
              </a:rPr>
              <a:t>diarrhea and/or constipation), abdominal pain, weight loss, iron-deficiency anemia, or passage of blood clots and/or mucus.</a:t>
            </a:r>
          </a:p>
          <a:p>
            <a:endParaRPr lang="en-US" sz="1600" b="1" dirty="0">
              <a:solidFill>
                <a:schemeClr val="accent5">
                  <a:lumMod val="60000"/>
                  <a:lumOff val="40000"/>
                </a:schemeClr>
              </a:solidFill>
              <a:latin typeface="Aptos" panose="020B0004020202020204" pitchFamily="34" charset="0"/>
              <a:cs typeface="Vani" panose="020B0502040204020203" pitchFamily="34" charset="0"/>
            </a:endParaRPr>
          </a:p>
          <a:p>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CBC </a:t>
            </a:r>
            <a:r>
              <a:rPr lang="en-US" sz="1600" dirty="0">
                <a:solidFill>
                  <a:srgbClr val="800000"/>
                </a:solidFill>
                <a:latin typeface="Aptos" panose="020B0004020202020204" pitchFamily="34" charset="0"/>
                <a:cs typeface="Vani" panose="020B0502040204020203" pitchFamily="34" charset="0"/>
              </a:rPr>
              <a:t>:</a:t>
            </a:r>
          </a:p>
          <a:p>
            <a:r>
              <a:rPr lang="en-US" sz="1600" dirty="0">
                <a:latin typeface="Aptos" panose="020B0004020202020204" pitchFamily="34" charset="0"/>
                <a:cs typeface="Vani" panose="020B0502040204020203" pitchFamily="34" charset="0"/>
              </a:rPr>
              <a:t> </a:t>
            </a:r>
            <a:r>
              <a:rPr lang="en-US" sz="1600" b="1" dirty="0">
                <a:latin typeface="Aptos" panose="020B0004020202020204" pitchFamily="34" charset="0"/>
                <a:cs typeface="Vani" panose="020B0502040204020203" pitchFamily="34" charset="0"/>
              </a:rPr>
              <a:t>Ordered only if there is concern that the patient has experienced significant </a:t>
            </a:r>
            <a:r>
              <a:rPr lang="en-US" sz="1600" b="1" u="sng" dirty="0">
                <a:latin typeface="Aptos" panose="020B0004020202020204" pitchFamily="34" charset="0"/>
                <a:cs typeface="Vani" panose="020B0502040204020203" pitchFamily="34" charset="0"/>
              </a:rPr>
              <a:t>prolonged rectal bleeding and signs of anemia are present.</a:t>
            </a:r>
          </a:p>
          <a:p>
            <a:endParaRPr lang="en-US" sz="1600" u="sng" dirty="0">
              <a:effectLst>
                <a:outerShdw blurRad="38100" dist="38100" dir="2700000" algn="tl">
                  <a:srgbClr val="000000">
                    <a:alpha val="43137"/>
                  </a:srgbClr>
                </a:outerShdw>
              </a:effectLst>
              <a:latin typeface="Aptos" panose="020B0004020202020204" pitchFamily="34" charset="0"/>
              <a:cs typeface="Vani" panose="020B0502040204020203" pitchFamily="34" charset="0"/>
            </a:endParaRPr>
          </a:p>
          <a:p>
            <a:r>
              <a:rPr lang="en-US" sz="1600" b="1" u="sng" dirty="0">
                <a:solidFill>
                  <a:srgbClr val="800000"/>
                </a:solidFill>
                <a:effectLst>
                  <a:outerShdw blurRad="38100" dist="38100" dir="2700000" algn="tl">
                    <a:srgbClr val="000000">
                      <a:alpha val="43137"/>
                    </a:srgbClr>
                  </a:outerShdw>
                </a:effectLst>
                <a:latin typeface="Aptos" panose="020B0004020202020204" pitchFamily="34" charset="0"/>
                <a:cs typeface="Vani" panose="020B0502040204020203" pitchFamily="34" charset="0"/>
              </a:rPr>
              <a:t>Stool for occult blood </a:t>
            </a:r>
            <a:r>
              <a:rPr lang="en-US" sz="1600" dirty="0">
                <a:solidFill>
                  <a:srgbClr val="800000"/>
                </a:solidFill>
                <a:latin typeface="Aptos" panose="020B0004020202020204" pitchFamily="34" charset="0"/>
                <a:cs typeface="Vani" panose="020B0502040204020203" pitchFamily="34" charset="0"/>
              </a:rPr>
              <a:t>:</a:t>
            </a:r>
          </a:p>
          <a:p>
            <a:r>
              <a:rPr lang="en-US" sz="1600" dirty="0">
                <a:latin typeface="Aptos" panose="020B0004020202020204" pitchFamily="34" charset="0"/>
                <a:cs typeface="Vani" panose="020B0502040204020203" pitchFamily="34" charset="0"/>
              </a:rPr>
              <a:t> </a:t>
            </a:r>
            <a:r>
              <a:rPr lang="en-US" sz="1600" b="1" u="sng" dirty="0">
                <a:latin typeface="Aptos" panose="020B0004020202020204" pitchFamily="34" charset="0"/>
                <a:cs typeface="Vani" panose="020B0502040204020203" pitchFamily="34" charset="0"/>
              </a:rPr>
              <a:t>Unnecessary</a:t>
            </a:r>
            <a:r>
              <a:rPr lang="en-US" sz="1600" b="1" dirty="0">
                <a:latin typeface="Aptos" panose="020B0004020202020204" pitchFamily="34" charset="0"/>
                <a:cs typeface="Vani" panose="020B0502040204020203" pitchFamily="34" charset="0"/>
              </a:rPr>
              <a:t> unless no significant hemorrhoidal tissue is seen on examination; further evaluation deemed unnecessary if the results are negative.</a:t>
            </a:r>
          </a:p>
          <a:p>
            <a:endParaRPr lang="en-US" sz="1400" dirty="0">
              <a:latin typeface="Vidaloka" panose="020B0604020202020204" charset="0"/>
              <a:cs typeface="Vani" panose="020B0502040204020203" pitchFamily="34" charset="0"/>
            </a:endParaRPr>
          </a:p>
        </p:txBody>
      </p:sp>
      <p:sp>
        <p:nvSpPr>
          <p:cNvPr id="3" name="Rectangle 2"/>
          <p:cNvSpPr/>
          <p:nvPr/>
        </p:nvSpPr>
        <p:spPr>
          <a:xfrm>
            <a:off x="2720740" y="176126"/>
            <a:ext cx="2799741" cy="584775"/>
          </a:xfrm>
          <a:prstGeom prst="rect">
            <a:avLst/>
          </a:prstGeom>
        </p:spPr>
        <p:txBody>
          <a:bodyPr wrap="none">
            <a:spAutoFit/>
          </a:bodyPr>
          <a:lstStyle/>
          <a:p>
            <a:r>
              <a:rPr lang="en-GB" sz="3200" b="1" u="sng" dirty="0">
                <a:solidFill>
                  <a:schemeClr val="accent2">
                    <a:lumMod val="50000"/>
                  </a:schemeClr>
                </a:solidFill>
                <a:effectLst>
                  <a:outerShdw blurRad="38100" dist="38100" dir="2700000" algn="tl">
                    <a:srgbClr val="000000">
                      <a:alpha val="43137"/>
                    </a:srgbClr>
                  </a:outerShdw>
                </a:effectLst>
                <a:latin typeface="Aptos" panose="020B0004020202020204" pitchFamily="34" charset="0"/>
              </a:rPr>
              <a:t>Investigations</a:t>
            </a:r>
          </a:p>
        </p:txBody>
      </p:sp>
    </p:spTree>
    <p:extLst>
      <p:ext uri="{BB962C8B-B14F-4D97-AF65-F5344CB8AC3E}">
        <p14:creationId xmlns:p14="http://schemas.microsoft.com/office/powerpoint/2010/main" val="3832352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6541" y="1503783"/>
            <a:ext cx="6734710" cy="3293209"/>
          </a:xfrm>
          <a:prstGeom prst="rect">
            <a:avLst/>
          </a:prstGeom>
        </p:spPr>
        <p:txBody>
          <a:bodyPr wrap="square">
            <a:spAutoFit/>
          </a:bodyPr>
          <a:lstStyle/>
          <a:p>
            <a:r>
              <a:rPr lang="en-US" sz="1800" b="1" dirty="0">
                <a:latin typeface="Aptos" panose="020B0004020202020204" pitchFamily="34" charset="0"/>
              </a:rPr>
              <a:t>-  Patients with symptomatic hemorrhoids initially be treated with </a:t>
            </a:r>
            <a:r>
              <a:rPr lang="en-US" sz="1800" b="1" u="sng" dirty="0">
                <a:solidFill>
                  <a:srgbClr val="800000"/>
                </a:solidFill>
                <a:latin typeface="Aptos" panose="020B0004020202020204" pitchFamily="34" charset="0"/>
              </a:rPr>
              <a:t>Conservative treatment including</a:t>
            </a:r>
            <a:r>
              <a:rPr lang="en-US" sz="1800" b="1" dirty="0">
                <a:solidFill>
                  <a:srgbClr val="800000"/>
                </a:solidFill>
                <a:latin typeface="Aptos" panose="020B0004020202020204" pitchFamily="34" charset="0"/>
              </a:rPr>
              <a:t>:</a:t>
            </a:r>
          </a:p>
          <a:p>
            <a:pPr marL="0" indent="0">
              <a:buNone/>
            </a:pPr>
            <a:br>
              <a:rPr lang="en-US" sz="1800" b="1" dirty="0">
                <a:latin typeface="Aptos" panose="020B0004020202020204" pitchFamily="34" charset="0"/>
              </a:rPr>
            </a:br>
            <a:r>
              <a:rPr lang="en-US" sz="1800" b="1" dirty="0">
                <a:latin typeface="Aptos" panose="020B0004020202020204" pitchFamily="34" charset="0"/>
              </a:rPr>
              <a:t>high fiber diet ,laxatives and suppositories., site bath in warm water,</a:t>
            </a:r>
            <a:r>
              <a:rPr lang="ar-EG" sz="1800" b="1" dirty="0">
                <a:latin typeface="Aptos" panose="020B0004020202020204" pitchFamily="34" charset="0"/>
              </a:rPr>
              <a:t> </a:t>
            </a:r>
            <a:r>
              <a:rPr lang="en-US" sz="1800" b="1" dirty="0">
                <a:latin typeface="Aptos" panose="020B0004020202020204" pitchFamily="34" charset="0"/>
              </a:rPr>
              <a:t>stool softeners and bulking agents to ease the defecatory act,</a:t>
            </a:r>
            <a:r>
              <a:rPr lang="ar-EG" sz="1800" b="1" dirty="0">
                <a:latin typeface="Aptos" panose="020B0004020202020204" pitchFamily="34" charset="0"/>
              </a:rPr>
              <a:t> </a:t>
            </a:r>
            <a:r>
              <a:rPr lang="en-US" sz="1800" b="1" dirty="0">
                <a:latin typeface="Aptos" panose="020B0004020202020204" pitchFamily="34" charset="0"/>
              </a:rPr>
              <a:t>avoid straining , creams.</a:t>
            </a:r>
          </a:p>
          <a:p>
            <a:pPr marL="0" indent="0">
              <a:buNone/>
            </a:pPr>
            <a:endParaRPr lang="en-US" sz="1800" b="1" dirty="0">
              <a:latin typeface="Aptos" panose="020B0004020202020204" pitchFamily="34" charset="0"/>
            </a:endParaRPr>
          </a:p>
          <a:p>
            <a:r>
              <a:rPr lang="en-US" sz="1800" b="1" dirty="0">
                <a:latin typeface="Aptos" panose="020B0004020202020204" pitchFamily="34" charset="0"/>
              </a:rPr>
              <a:t>Rubber band ligation (For more bulky piles) or sclerotherapy or infrared photocoagulation or hemorrhoid arterial ligation or stapled </a:t>
            </a:r>
            <a:r>
              <a:rPr lang="en-US" sz="1800" b="1" dirty="0" err="1">
                <a:latin typeface="Aptos" panose="020B0004020202020204" pitchFamily="34" charset="0"/>
              </a:rPr>
              <a:t>hemorrhoidopexy</a:t>
            </a:r>
            <a:r>
              <a:rPr lang="en-US" sz="1800" b="1" dirty="0">
                <a:latin typeface="Aptos" panose="020B0004020202020204" pitchFamily="34" charset="0"/>
              </a:rPr>
              <a:t> .</a:t>
            </a:r>
          </a:p>
          <a:p>
            <a:br>
              <a:rPr lang="en-US" dirty="0">
                <a:latin typeface="Vidaloka" panose="020B0604020202020204" charset="0"/>
              </a:rPr>
            </a:br>
            <a:endParaRPr lang="en-GB" dirty="0">
              <a:latin typeface="Vidaloka" panose="020B0604020202020204" charset="0"/>
            </a:endParaRPr>
          </a:p>
        </p:txBody>
      </p:sp>
      <p:sp>
        <p:nvSpPr>
          <p:cNvPr id="3" name="Rectangle 2"/>
          <p:cNvSpPr/>
          <p:nvPr/>
        </p:nvSpPr>
        <p:spPr>
          <a:xfrm>
            <a:off x="2994546" y="553581"/>
            <a:ext cx="2581091" cy="523220"/>
          </a:xfrm>
          <a:prstGeom prst="rect">
            <a:avLst/>
          </a:prstGeom>
        </p:spPr>
        <p:txBody>
          <a:bodyPr wrap="none">
            <a:spAutoFit/>
          </a:bodyPr>
          <a:lstStyle/>
          <a:p>
            <a:r>
              <a:rPr lang="en-US" sz="2800" b="1" u="sng" dirty="0">
                <a:solidFill>
                  <a:schemeClr val="accent2">
                    <a:lumMod val="50000"/>
                  </a:schemeClr>
                </a:solidFill>
                <a:effectLst>
                  <a:outerShdw blurRad="38100" dist="38100" dir="2700000" algn="tl">
                    <a:srgbClr val="000000">
                      <a:alpha val="43137"/>
                    </a:srgbClr>
                  </a:outerShdw>
                </a:effectLst>
                <a:latin typeface="Aptos" panose="020B0004020202020204" pitchFamily="34" charset="0"/>
              </a:rPr>
              <a:t>Managements</a:t>
            </a:r>
            <a:r>
              <a:rPr lang="en-US" sz="2800" b="1" dirty="0">
                <a:latin typeface="Aptos" panose="020B0004020202020204" pitchFamily="34" charset="0"/>
              </a:rPr>
              <a:t> </a:t>
            </a:r>
            <a:endParaRPr lang="en-GB" sz="2800" b="1" dirty="0">
              <a:latin typeface="Aptos" panose="020B0004020202020204" pitchFamily="34" charset="0"/>
            </a:endParaRPr>
          </a:p>
        </p:txBody>
      </p:sp>
    </p:spTree>
    <p:extLst>
      <p:ext uri="{BB962C8B-B14F-4D97-AF65-F5344CB8AC3E}">
        <p14:creationId xmlns:p14="http://schemas.microsoft.com/office/powerpoint/2010/main" val="36986756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160" y="924675"/>
            <a:ext cx="3874190" cy="3927956"/>
          </a:xfrm>
          <a:prstGeom prst="rect">
            <a:avLst/>
          </a:prstGeom>
        </p:spPr>
      </p:pic>
      <p:sp>
        <p:nvSpPr>
          <p:cNvPr id="3" name="Rectangle 2"/>
          <p:cNvSpPr/>
          <p:nvPr/>
        </p:nvSpPr>
        <p:spPr>
          <a:xfrm>
            <a:off x="1623784" y="290869"/>
            <a:ext cx="1612942" cy="523220"/>
          </a:xfrm>
          <a:prstGeom prst="rect">
            <a:avLst/>
          </a:prstGeom>
        </p:spPr>
        <p:txBody>
          <a:bodyPr wrap="none">
            <a:spAutoFit/>
          </a:bodyPr>
          <a:lstStyle/>
          <a:p>
            <a:r>
              <a:rPr lang="en-US" sz="2800" b="1" u="sng" dirty="0">
                <a:latin typeface="Aptos" panose="020B0004020202020204" pitchFamily="34" charset="0"/>
              </a:rPr>
              <a:t>Banding</a:t>
            </a:r>
            <a:r>
              <a:rPr lang="en-US" sz="2800" dirty="0"/>
              <a:t> </a:t>
            </a:r>
          </a:p>
        </p:txBody>
      </p:sp>
      <p:pic>
        <p:nvPicPr>
          <p:cNvPr id="4" name="Picture 3"/>
          <p:cNvPicPr>
            <a:picLocks noChangeAspect="1"/>
          </p:cNvPicPr>
          <p:nvPr/>
        </p:nvPicPr>
        <p:blipFill>
          <a:blip r:embed="rId3"/>
          <a:stretch>
            <a:fillRect/>
          </a:stretch>
        </p:blipFill>
        <p:spPr>
          <a:xfrm>
            <a:off x="4882604" y="1394726"/>
            <a:ext cx="3974408" cy="2987853"/>
          </a:xfrm>
          <a:prstGeom prst="rect">
            <a:avLst/>
          </a:prstGeom>
        </p:spPr>
      </p:pic>
      <p:sp>
        <p:nvSpPr>
          <p:cNvPr id="5" name="Rectangle 4"/>
          <p:cNvSpPr/>
          <p:nvPr/>
        </p:nvSpPr>
        <p:spPr>
          <a:xfrm>
            <a:off x="4648463" y="696560"/>
            <a:ext cx="4442691" cy="523220"/>
          </a:xfrm>
          <a:prstGeom prst="rect">
            <a:avLst/>
          </a:prstGeom>
        </p:spPr>
        <p:txBody>
          <a:bodyPr wrap="none">
            <a:spAutoFit/>
          </a:bodyPr>
          <a:lstStyle/>
          <a:p>
            <a:r>
              <a:rPr lang="en-US" sz="2800" b="1" u="sng" dirty="0">
                <a:latin typeface="Aptos" panose="020B0004020202020204" pitchFamily="34" charset="0"/>
              </a:rPr>
              <a:t>Infrared photocoagulation</a:t>
            </a:r>
            <a:endParaRPr lang="en-GB" sz="2800" b="1" u="sng" dirty="0">
              <a:latin typeface="Aptos" panose="020B0004020202020204" pitchFamily="34" charset="0"/>
            </a:endParaRPr>
          </a:p>
        </p:txBody>
      </p:sp>
    </p:spTree>
    <p:extLst>
      <p:ext uri="{BB962C8B-B14F-4D97-AF65-F5344CB8AC3E}">
        <p14:creationId xmlns:p14="http://schemas.microsoft.com/office/powerpoint/2010/main" val="3672802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187" y="781669"/>
            <a:ext cx="4121449" cy="461665"/>
          </a:xfrm>
          <a:prstGeom prst="rect">
            <a:avLst/>
          </a:prstGeom>
        </p:spPr>
        <p:txBody>
          <a:bodyPr wrap="none">
            <a:spAutoFit/>
          </a:bodyPr>
          <a:lstStyle/>
          <a:p>
            <a:r>
              <a:rPr lang="en-US" sz="2400" b="1" u="sng" dirty="0">
                <a:latin typeface="Aptos" panose="020B0004020202020204" pitchFamily="34" charset="0"/>
              </a:rPr>
              <a:t>Stapled </a:t>
            </a:r>
            <a:r>
              <a:rPr lang="en-US" sz="2400" b="1" u="sng" dirty="0" err="1">
                <a:latin typeface="Aptos" panose="020B0004020202020204" pitchFamily="34" charset="0"/>
              </a:rPr>
              <a:t>hemorrhoidectomy</a:t>
            </a:r>
            <a:r>
              <a:rPr lang="en-US" sz="2400" b="1" u="sng" dirty="0">
                <a:latin typeface="Aptos" panose="020B0004020202020204" pitchFamily="34" charset="0"/>
              </a:rPr>
              <a:t>:</a:t>
            </a:r>
            <a:endParaRPr lang="en-GB" sz="2400" b="1" u="sng" dirty="0">
              <a:latin typeface="Aptos" panose="020B0004020202020204" pitchFamily="34" charset="0"/>
            </a:endParaRPr>
          </a:p>
        </p:txBody>
      </p:sp>
      <p:pic>
        <p:nvPicPr>
          <p:cNvPr id="3" name="Picture 2"/>
          <p:cNvPicPr>
            <a:picLocks noChangeAspect="1"/>
          </p:cNvPicPr>
          <p:nvPr/>
        </p:nvPicPr>
        <p:blipFill>
          <a:blip r:embed="rId2"/>
          <a:stretch>
            <a:fillRect/>
          </a:stretch>
        </p:blipFill>
        <p:spPr>
          <a:xfrm>
            <a:off x="229647" y="2217068"/>
            <a:ext cx="2712378" cy="2642938"/>
          </a:xfrm>
          <a:prstGeom prst="rect">
            <a:avLst/>
          </a:prstGeom>
        </p:spPr>
      </p:pic>
      <p:pic>
        <p:nvPicPr>
          <p:cNvPr id="4" name="Picture 3"/>
          <p:cNvPicPr>
            <a:picLocks noChangeAspect="1"/>
          </p:cNvPicPr>
          <p:nvPr/>
        </p:nvPicPr>
        <p:blipFill>
          <a:blip r:embed="rId3"/>
          <a:stretch>
            <a:fillRect/>
          </a:stretch>
        </p:blipFill>
        <p:spPr>
          <a:xfrm>
            <a:off x="2942025" y="2217068"/>
            <a:ext cx="2748280" cy="2642938"/>
          </a:xfrm>
          <a:prstGeom prst="rect">
            <a:avLst/>
          </a:prstGeom>
        </p:spPr>
      </p:pic>
      <p:pic>
        <p:nvPicPr>
          <p:cNvPr id="5" name="Picture 4"/>
          <p:cNvPicPr>
            <a:picLocks noChangeAspect="1"/>
          </p:cNvPicPr>
          <p:nvPr/>
        </p:nvPicPr>
        <p:blipFill>
          <a:blip r:embed="rId4"/>
          <a:stretch>
            <a:fillRect/>
          </a:stretch>
        </p:blipFill>
        <p:spPr>
          <a:xfrm>
            <a:off x="5690305" y="2217068"/>
            <a:ext cx="3127519" cy="2642938"/>
          </a:xfrm>
          <a:prstGeom prst="rect">
            <a:avLst/>
          </a:prstGeom>
        </p:spPr>
      </p:pic>
      <p:pic>
        <p:nvPicPr>
          <p:cNvPr id="6" name="Picture 5"/>
          <p:cNvPicPr>
            <a:picLocks noChangeAspect="1"/>
          </p:cNvPicPr>
          <p:nvPr/>
        </p:nvPicPr>
        <p:blipFill>
          <a:blip r:embed="rId5"/>
          <a:stretch>
            <a:fillRect/>
          </a:stretch>
        </p:blipFill>
        <p:spPr>
          <a:xfrm>
            <a:off x="5020657" y="409587"/>
            <a:ext cx="3702103" cy="1667494"/>
          </a:xfrm>
          <a:prstGeom prst="rect">
            <a:avLst/>
          </a:prstGeom>
        </p:spPr>
      </p:pic>
    </p:spTree>
    <p:extLst>
      <p:ext uri="{BB962C8B-B14F-4D97-AF65-F5344CB8AC3E}">
        <p14:creationId xmlns:p14="http://schemas.microsoft.com/office/powerpoint/2010/main" val="3589652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1845" y="586591"/>
            <a:ext cx="5820310" cy="3970318"/>
          </a:xfrm>
          <a:prstGeom prst="rect">
            <a:avLst/>
          </a:prstGeom>
        </p:spPr>
        <p:txBody>
          <a:bodyPr wrap="square">
            <a:spAutoFit/>
          </a:bodyPr>
          <a:lstStyle/>
          <a:p>
            <a:r>
              <a:rPr lang="en-US" sz="2000" b="1" u="sng" dirty="0">
                <a:solidFill>
                  <a:schemeClr val="accent2">
                    <a:lumMod val="50000"/>
                  </a:schemeClr>
                </a:solidFill>
                <a:latin typeface="Aptos" panose="020B0004020202020204" pitchFamily="34" charset="0"/>
              </a:rPr>
              <a:t>Indications for </a:t>
            </a:r>
            <a:r>
              <a:rPr lang="en-US" sz="2000" b="1" u="sng" dirty="0" err="1">
                <a:solidFill>
                  <a:schemeClr val="accent2">
                    <a:lumMod val="50000"/>
                  </a:schemeClr>
                </a:solidFill>
                <a:latin typeface="Aptos" panose="020B0004020202020204" pitchFamily="34" charset="0"/>
              </a:rPr>
              <a:t>Hemorrhoidectomy</a:t>
            </a:r>
            <a:r>
              <a:rPr lang="en-US" sz="2000" b="1" u="sng" dirty="0">
                <a:solidFill>
                  <a:schemeClr val="accent2">
                    <a:lumMod val="50000"/>
                  </a:schemeClr>
                </a:solidFill>
                <a:latin typeface="Aptos" panose="020B0004020202020204" pitchFamily="34" charset="0"/>
              </a:rPr>
              <a:t>:</a:t>
            </a:r>
            <a:br>
              <a:rPr lang="en-US" sz="2000" b="1" u="sng" dirty="0">
                <a:solidFill>
                  <a:srgbClr val="C00000"/>
                </a:solidFill>
                <a:latin typeface="Aptos" panose="020B0004020202020204" pitchFamily="34" charset="0"/>
              </a:rPr>
            </a:br>
            <a:br>
              <a:rPr lang="en-US" sz="1800" b="1" dirty="0">
                <a:latin typeface="Aptos" panose="020B0004020202020204" pitchFamily="34" charset="0"/>
              </a:rPr>
            </a:br>
            <a:r>
              <a:rPr lang="en-US" sz="1800" b="1" dirty="0">
                <a:latin typeface="Aptos" panose="020B0004020202020204" pitchFamily="34" charset="0"/>
              </a:rPr>
              <a:t>-  </a:t>
            </a:r>
            <a:r>
              <a:rPr lang="en-US" sz="1800" b="1" dirty="0">
                <a:solidFill>
                  <a:srgbClr val="800000"/>
                </a:solidFill>
                <a:latin typeface="Aptos" panose="020B0004020202020204" pitchFamily="34" charset="0"/>
              </a:rPr>
              <a:t>Third- and fourth-degree </a:t>
            </a:r>
            <a:r>
              <a:rPr lang="en-US" sz="1800" b="1" dirty="0">
                <a:latin typeface="Aptos" panose="020B0004020202020204" pitchFamily="34" charset="0"/>
              </a:rPr>
              <a:t>hemorrhoids.</a:t>
            </a:r>
            <a:br>
              <a:rPr lang="en-US" sz="1800" b="1" dirty="0">
                <a:latin typeface="Aptos" panose="020B0004020202020204" pitchFamily="34" charset="0"/>
              </a:rPr>
            </a:br>
            <a:br>
              <a:rPr lang="en-US" sz="1800" b="1" dirty="0">
                <a:latin typeface="Aptos" panose="020B0004020202020204" pitchFamily="34" charset="0"/>
              </a:rPr>
            </a:br>
            <a:r>
              <a:rPr lang="en-US" sz="1800" b="1" dirty="0">
                <a:latin typeface="Aptos" panose="020B0004020202020204" pitchFamily="34" charset="0"/>
              </a:rPr>
              <a:t>-  </a:t>
            </a:r>
            <a:r>
              <a:rPr lang="en-US" sz="1800" b="1" dirty="0">
                <a:solidFill>
                  <a:srgbClr val="800000"/>
                </a:solidFill>
                <a:latin typeface="Aptos" panose="020B0004020202020204" pitchFamily="34" charset="0"/>
              </a:rPr>
              <a:t>Second</a:t>
            </a:r>
            <a:r>
              <a:rPr lang="en-US" sz="1800" b="1" dirty="0">
                <a:latin typeface="Aptos" panose="020B0004020202020204" pitchFamily="34" charset="0"/>
              </a:rPr>
              <a:t>-degree hemorrhoids that </a:t>
            </a:r>
            <a:r>
              <a:rPr lang="en-US" sz="1800" b="1" u="sng" dirty="0">
                <a:latin typeface="Aptos" panose="020B0004020202020204" pitchFamily="34" charset="0"/>
              </a:rPr>
              <a:t>have not been cured</a:t>
            </a:r>
            <a:r>
              <a:rPr lang="en-US" sz="1800" b="1" dirty="0">
                <a:latin typeface="Aptos" panose="020B0004020202020204" pitchFamily="34" charset="0"/>
              </a:rPr>
              <a:t> by non-operative treatments.</a:t>
            </a:r>
            <a:br>
              <a:rPr lang="en-US" sz="1800" b="1" dirty="0">
                <a:latin typeface="Aptos" panose="020B0004020202020204" pitchFamily="34" charset="0"/>
              </a:rPr>
            </a:br>
            <a:br>
              <a:rPr lang="en-US" sz="1800" b="1" dirty="0">
                <a:latin typeface="Aptos" panose="020B0004020202020204" pitchFamily="34" charset="0"/>
              </a:rPr>
            </a:br>
            <a:r>
              <a:rPr lang="en-US" sz="1800" b="1" dirty="0">
                <a:latin typeface="Aptos" panose="020B0004020202020204" pitchFamily="34" charset="0"/>
              </a:rPr>
              <a:t>-  </a:t>
            </a:r>
            <a:r>
              <a:rPr lang="en-US" sz="1800" b="1" dirty="0" err="1">
                <a:solidFill>
                  <a:srgbClr val="800000"/>
                </a:solidFill>
                <a:latin typeface="Aptos" panose="020B0004020202020204" pitchFamily="34" charset="0"/>
              </a:rPr>
              <a:t>Fibrosed</a:t>
            </a:r>
            <a:r>
              <a:rPr lang="en-US" sz="1800" b="1" dirty="0">
                <a:latin typeface="Aptos" panose="020B0004020202020204" pitchFamily="34" charset="0"/>
              </a:rPr>
              <a:t> hemorrhoids.</a:t>
            </a:r>
            <a:br>
              <a:rPr lang="en-US" sz="1800" b="1" dirty="0">
                <a:latin typeface="Aptos" panose="020B0004020202020204" pitchFamily="34" charset="0"/>
              </a:rPr>
            </a:br>
            <a:br>
              <a:rPr lang="en-US" sz="1800" b="1" dirty="0">
                <a:latin typeface="Aptos" panose="020B0004020202020204" pitchFamily="34" charset="0"/>
              </a:rPr>
            </a:br>
            <a:r>
              <a:rPr lang="en-US" sz="1800" b="1" dirty="0">
                <a:latin typeface="Aptos" panose="020B0004020202020204" pitchFamily="34" charset="0"/>
              </a:rPr>
              <a:t>-  </a:t>
            </a:r>
            <a:r>
              <a:rPr lang="en-US" sz="1800" b="1" dirty="0" err="1">
                <a:solidFill>
                  <a:srgbClr val="800000"/>
                </a:solidFill>
                <a:latin typeface="Aptos" panose="020B0004020202020204" pitchFamily="34" charset="0"/>
              </a:rPr>
              <a:t>Interno</a:t>
            </a:r>
            <a:r>
              <a:rPr lang="en-US" sz="1800" b="1" dirty="0">
                <a:solidFill>
                  <a:srgbClr val="800000"/>
                </a:solidFill>
                <a:latin typeface="Aptos" panose="020B0004020202020204" pitchFamily="34" charset="0"/>
              </a:rPr>
              <a:t>-external hemorrhoids </a:t>
            </a:r>
            <a:r>
              <a:rPr lang="en-US" sz="1800" b="1" dirty="0">
                <a:solidFill>
                  <a:schemeClr val="tx1"/>
                </a:solidFill>
                <a:latin typeface="Aptos" panose="020B0004020202020204" pitchFamily="34" charset="0"/>
              </a:rPr>
              <a:t>(mixed) </a:t>
            </a:r>
            <a:r>
              <a:rPr lang="en-US" sz="1800" b="1" dirty="0">
                <a:latin typeface="Aptos" panose="020B0004020202020204" pitchFamily="34" charset="0"/>
              </a:rPr>
              <a:t>when the external hemorrhoid is well defined.</a:t>
            </a:r>
            <a:br>
              <a:rPr lang="en-US" sz="1800" b="1" dirty="0">
                <a:latin typeface="Aptos" panose="020B0004020202020204" pitchFamily="34" charset="0"/>
              </a:rPr>
            </a:br>
            <a:br>
              <a:rPr lang="en-US" sz="1800" b="1" dirty="0">
                <a:latin typeface="Aptos" panose="020B0004020202020204" pitchFamily="34" charset="0"/>
              </a:rPr>
            </a:br>
            <a:r>
              <a:rPr lang="en-US" sz="1800" b="1" dirty="0">
                <a:latin typeface="Aptos" panose="020B0004020202020204" pitchFamily="34" charset="0"/>
              </a:rPr>
              <a:t>-  The other strong</a:t>
            </a:r>
            <a:r>
              <a:rPr lang="en-US" sz="1800" b="1" u="sng" dirty="0">
                <a:latin typeface="Aptos" panose="020B0004020202020204" pitchFamily="34" charset="0"/>
              </a:rPr>
              <a:t> </a:t>
            </a:r>
            <a:r>
              <a:rPr lang="en-US" sz="1800" b="1" dirty="0">
                <a:latin typeface="Aptos" panose="020B0004020202020204" pitchFamily="34" charset="0"/>
              </a:rPr>
              <a:t>indication for surgery is </a:t>
            </a:r>
            <a:r>
              <a:rPr lang="en-US" sz="1800" b="1" dirty="0" err="1">
                <a:latin typeface="Aptos" panose="020B0004020202020204" pitchFamily="34" charset="0"/>
              </a:rPr>
              <a:t>hemorrhoidal</a:t>
            </a:r>
            <a:r>
              <a:rPr lang="en-US" sz="1800" b="1" dirty="0">
                <a:latin typeface="Aptos" panose="020B0004020202020204" pitchFamily="34" charset="0"/>
              </a:rPr>
              <a:t> bleeding sufficient</a:t>
            </a:r>
            <a:r>
              <a:rPr lang="en-US" sz="1800" b="1" u="sng" dirty="0">
                <a:latin typeface="Aptos" panose="020B0004020202020204" pitchFamily="34" charset="0"/>
              </a:rPr>
              <a:t> </a:t>
            </a:r>
            <a:r>
              <a:rPr lang="en-US" sz="1800" b="1" u="sng" dirty="0">
                <a:solidFill>
                  <a:srgbClr val="800000"/>
                </a:solidFill>
                <a:latin typeface="Aptos" panose="020B0004020202020204" pitchFamily="34" charset="0"/>
              </a:rPr>
              <a:t>to cause anemia</a:t>
            </a:r>
            <a:r>
              <a:rPr lang="en-US" sz="1800" b="1" dirty="0">
                <a:latin typeface="Aptos" panose="020B0004020202020204" pitchFamily="34" charset="0"/>
              </a:rPr>
              <a:t>.</a:t>
            </a:r>
          </a:p>
        </p:txBody>
      </p:sp>
    </p:spTree>
    <p:extLst>
      <p:ext uri="{BB962C8B-B14F-4D97-AF65-F5344CB8AC3E}">
        <p14:creationId xmlns:p14="http://schemas.microsoft.com/office/powerpoint/2010/main" val="3121247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2;p48"/>
          <p:cNvSpPr txBox="1">
            <a:spLocks/>
          </p:cNvSpPr>
          <p:nvPr/>
        </p:nvSpPr>
        <p:spPr>
          <a:xfrm>
            <a:off x="2732444" y="1769116"/>
            <a:ext cx="4090972" cy="943582"/>
          </a:xfrm>
          <a:prstGeom prst="rect">
            <a:avLst/>
          </a:prstGeom>
          <a:ln w="57150" cap="rnd"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lvl1pPr lvl="0" algn="l" defTabSz="342900" rtl="0" eaLnBrk="1" latinLnBrk="0" hangingPunct="1">
              <a:spcBef>
                <a:spcPts val="0"/>
              </a:spcBef>
              <a:spcAft>
                <a:spcPts val="0"/>
              </a:spcAft>
              <a:buSzPts val="3000"/>
              <a:buNone/>
              <a:defRPr sz="2700" kern="1200">
                <a:solidFill>
                  <a:schemeClr val="dk1"/>
                </a:solidFill>
                <a:latin typeface="+mn-lt"/>
                <a:ea typeface="+mn-ea"/>
                <a:cs typeface="+mn-cs"/>
              </a:defRPr>
            </a:lvl1pPr>
            <a:lvl2pPr lvl="1"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2pPr>
            <a:lvl3pPr lvl="2"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3pPr>
            <a:lvl4pPr lvl="3"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4pPr>
            <a:lvl5pPr lvl="4"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5pPr>
            <a:lvl6pPr lvl="5"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6pPr>
            <a:lvl7pPr lvl="6"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7pPr>
            <a:lvl8pPr lvl="7"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8pPr>
            <a:lvl9pPr lvl="8"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9pPr>
          </a:lstStyle>
          <a:p>
            <a:pPr algn="ctr">
              <a:buClrTx/>
              <a:buFontTx/>
            </a:pPr>
            <a:br>
              <a:rPr lang="en-US" sz="3600" b="1" dirty="0">
                <a:ln/>
                <a:solidFill>
                  <a:schemeClr val="accent3"/>
                </a:solidFill>
              </a:rPr>
            </a:br>
            <a:r>
              <a:rPr lang="en-US" sz="3600" b="1" dirty="0">
                <a:ln/>
                <a:solidFill>
                  <a:schemeClr val="accent3"/>
                </a:solidFill>
                <a:latin typeface="Vidaloka" panose="020B0604020202020204" charset="0"/>
              </a:rPr>
              <a:t>Anal fissures ..</a:t>
            </a:r>
            <a:br>
              <a:rPr lang="en-US" b="1" dirty="0">
                <a:ln/>
                <a:solidFill>
                  <a:schemeClr val="accent3"/>
                </a:solidFill>
                <a:latin typeface="Vidaloka" panose="020B0604020202020204" charset="0"/>
              </a:rPr>
            </a:br>
            <a:endParaRPr lang="en" b="1" dirty="0">
              <a:ln/>
              <a:solidFill>
                <a:schemeClr val="accent3"/>
              </a:solidFill>
              <a:latin typeface="Vidaloka" panose="020B0604020202020204" charset="0"/>
            </a:endParaRPr>
          </a:p>
        </p:txBody>
      </p:sp>
    </p:spTree>
    <p:extLst>
      <p:ext uri="{BB962C8B-B14F-4D97-AF65-F5344CB8AC3E}">
        <p14:creationId xmlns:p14="http://schemas.microsoft.com/office/powerpoint/2010/main" val="3888558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594" y="1067716"/>
            <a:ext cx="7240127" cy="2246769"/>
          </a:xfrm>
          <a:prstGeom prst="rect">
            <a:avLst/>
          </a:prstGeom>
        </p:spPr>
        <p:txBody>
          <a:bodyPr wrap="square">
            <a:spAutoFit/>
          </a:bodyPr>
          <a:lstStyle/>
          <a:p>
            <a:pPr marL="285750" indent="-285750">
              <a:buFont typeface="Arial" panose="020B0604020202020204" pitchFamily="34" charset="0"/>
              <a:buChar char="•"/>
            </a:pPr>
            <a:r>
              <a:rPr lang="en-US" sz="1800" b="1" dirty="0">
                <a:latin typeface="Vidaloka" panose="020B0604020202020204" charset="0"/>
              </a:rPr>
              <a:t>Synonym: fissure-in-</a:t>
            </a:r>
            <a:r>
              <a:rPr lang="en-US" sz="1800" b="1" dirty="0" err="1">
                <a:latin typeface="Vidaloka" panose="020B0604020202020204" charset="0"/>
              </a:rPr>
              <a:t>ano</a:t>
            </a:r>
            <a:r>
              <a:rPr lang="en-US" sz="1800" b="1" dirty="0">
                <a:latin typeface="Vidaloka" panose="020B0604020202020204" charset="0"/>
              </a:rPr>
              <a:t>.</a:t>
            </a:r>
          </a:p>
          <a:p>
            <a:pPr marL="285750" indent="-285750">
              <a:buFont typeface="Arial" panose="020B0604020202020204" pitchFamily="34" charset="0"/>
              <a:buChar char="•"/>
            </a:pPr>
            <a:r>
              <a:rPr lang="en-US" sz="1800" b="1" dirty="0">
                <a:latin typeface="Vidaloka" panose="020B0604020202020204" charset="0"/>
              </a:rPr>
              <a:t>Is a longitudinal split in the anoderm of the distal anal canal, which extends from the anal verge approximal towards, but not beyond, the dentate line. </a:t>
            </a:r>
          </a:p>
          <a:p>
            <a:pPr marL="285750" indent="-285750">
              <a:buFont typeface="Arial" panose="020B0604020202020204" pitchFamily="34" charset="0"/>
              <a:buChar char="•"/>
            </a:pPr>
            <a:r>
              <a:rPr lang="en-US" sz="1800" b="1" dirty="0">
                <a:latin typeface="Vidaloka" panose="020B0604020202020204" charset="0"/>
              </a:rPr>
              <a:t>Classically, the cause of an anal fissures arises from </a:t>
            </a:r>
            <a:r>
              <a:rPr lang="en-US" sz="1800" b="1" u="sng" dirty="0">
                <a:highlight>
                  <a:srgbClr val="FFFF00"/>
                </a:highlight>
                <a:latin typeface="Vidaloka" panose="020B0604020202020204" charset="0"/>
              </a:rPr>
              <a:t>the trauma</a:t>
            </a:r>
            <a:r>
              <a:rPr lang="en-US" sz="1800" b="1" dirty="0">
                <a:highlight>
                  <a:srgbClr val="FFFF00"/>
                </a:highlight>
                <a:latin typeface="Vidaloka" panose="020B0604020202020204" charset="0"/>
              </a:rPr>
              <a:t>, </a:t>
            </a:r>
            <a:r>
              <a:rPr lang="en-US" sz="1800" b="1" dirty="0">
                <a:latin typeface="Vidaloka" panose="020B0604020202020204" charset="0"/>
              </a:rPr>
              <a:t>caused by the strained evacuation of a </a:t>
            </a:r>
            <a:r>
              <a:rPr lang="en-US" sz="1800" b="1" u="sng" dirty="0">
                <a:highlight>
                  <a:srgbClr val="FFFF00"/>
                </a:highlight>
                <a:latin typeface="Vidaloka" panose="020B0604020202020204" charset="0"/>
              </a:rPr>
              <a:t>hard stool </a:t>
            </a:r>
            <a:r>
              <a:rPr lang="en-US" sz="1800" b="1" dirty="0">
                <a:latin typeface="Vidaloka" panose="020B0604020202020204" charset="0"/>
              </a:rPr>
              <a:t>or, less commonly, from the </a:t>
            </a:r>
            <a:r>
              <a:rPr lang="en-US" sz="1800" b="1" u="sng" dirty="0">
                <a:highlight>
                  <a:srgbClr val="FFFF00"/>
                </a:highlight>
                <a:latin typeface="Vidaloka" panose="020B0604020202020204" charset="0"/>
              </a:rPr>
              <a:t>repeated passage of diarrhea</a:t>
            </a:r>
            <a:r>
              <a:rPr lang="en-US" sz="1800" b="1" u="sng" dirty="0">
                <a:highlight>
                  <a:srgbClr val="FFFF00"/>
                </a:highlight>
              </a:rPr>
              <a:t>.</a:t>
            </a:r>
          </a:p>
          <a:p>
            <a:pPr marL="285750" indent="-285750">
              <a:buFont typeface="Arial" panose="020B0604020202020204" pitchFamily="34" charset="0"/>
              <a:buChar char="•"/>
            </a:pPr>
            <a:endParaRPr lang="en-US" u="sng" dirty="0"/>
          </a:p>
        </p:txBody>
      </p:sp>
      <p:sp>
        <p:nvSpPr>
          <p:cNvPr id="3" name="Rectangle 2"/>
          <p:cNvSpPr/>
          <p:nvPr/>
        </p:nvSpPr>
        <p:spPr>
          <a:xfrm>
            <a:off x="2964829" y="215405"/>
            <a:ext cx="3214341" cy="76944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Vidaloka" panose="020B0604020202020204" charset="0"/>
              </a:rPr>
              <a:t>Anal fissure </a:t>
            </a:r>
            <a:endParaRPr kumimoji="0" lang="en-GB" sz="1800" b="1" i="0" u="sng"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Vidaloka" panose="020B0604020202020204" charset="0"/>
            </a:endParaRPr>
          </a:p>
        </p:txBody>
      </p:sp>
      <p:pic>
        <p:nvPicPr>
          <p:cNvPr id="5" name="Picture 4" descr="analfissure_2">
            <a:extLst>
              <a:ext uri="{FF2B5EF4-FFF2-40B4-BE49-F238E27FC236}">
                <a16:creationId xmlns:a16="http://schemas.microsoft.com/office/drawing/2014/main" id="{30CC69F5-FB83-C1FD-4024-6B053492780E}"/>
              </a:ext>
            </a:extLst>
          </p:cNvPr>
          <p:cNvPicPr>
            <a:picLocks noChangeAspect="1" noChangeArrowheads="1"/>
          </p:cNvPicPr>
          <p:nvPr/>
        </p:nvPicPr>
        <p:blipFill>
          <a:blip r:embed="rId2" cstate="print"/>
          <a:srcRect/>
          <a:stretch>
            <a:fillRect/>
          </a:stretch>
        </p:blipFill>
        <p:spPr bwMode="auto">
          <a:xfrm>
            <a:off x="6179170" y="2792387"/>
            <a:ext cx="2837460" cy="2288767"/>
          </a:xfrm>
          <a:prstGeom prst="rect">
            <a:avLst/>
          </a:prstGeom>
          <a:noFill/>
          <a:ln w="9525">
            <a:noFill/>
            <a:miter lim="800000"/>
            <a:headEnd/>
            <a:tailEnd/>
          </a:ln>
        </p:spPr>
      </p:pic>
    </p:spTree>
    <p:extLst>
      <p:ext uri="{BB962C8B-B14F-4D97-AF65-F5344CB8AC3E}">
        <p14:creationId xmlns:p14="http://schemas.microsoft.com/office/powerpoint/2010/main" val="2685028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075" y="317239"/>
            <a:ext cx="6575460" cy="366633"/>
          </a:xfrm>
        </p:spPr>
        <p:txBody>
          <a:bodyPr/>
          <a:lstStyle/>
          <a:p>
            <a:r>
              <a:rPr lang="en-US" sz="2000" b="1" dirty="0">
                <a:solidFill>
                  <a:schemeClr val="tx1"/>
                </a:solidFill>
              </a:rPr>
              <a:t>Remember : pectinate line divides anal canal into : </a:t>
            </a:r>
            <a:br>
              <a:rPr lang="en-US" b="1" dirty="0">
                <a:solidFill>
                  <a:schemeClr val="tx1"/>
                </a:solidFill>
              </a:rPr>
            </a:br>
            <a:endParaRPr lang="en-GB" b="1" dirty="0">
              <a:solidFill>
                <a:schemeClr val="tx1"/>
              </a:solidFill>
            </a:endParaRPr>
          </a:p>
        </p:txBody>
      </p:sp>
      <p:pic>
        <p:nvPicPr>
          <p:cNvPr id="8" name="Picture 7"/>
          <p:cNvPicPr>
            <a:picLocks noChangeAspect="1"/>
          </p:cNvPicPr>
          <p:nvPr/>
        </p:nvPicPr>
        <p:blipFill>
          <a:blip r:embed="rId2"/>
          <a:stretch>
            <a:fillRect/>
          </a:stretch>
        </p:blipFill>
        <p:spPr>
          <a:xfrm>
            <a:off x="1219075" y="1055659"/>
            <a:ext cx="7452005" cy="3770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109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DB5E6-10BC-EF01-7DEC-913247507E39}"/>
              </a:ext>
            </a:extLst>
          </p:cNvPr>
          <p:cNvSpPr txBox="1"/>
          <p:nvPr/>
        </p:nvSpPr>
        <p:spPr>
          <a:xfrm>
            <a:off x="2168236" y="637309"/>
            <a:ext cx="6089073" cy="3693319"/>
          </a:xfrm>
          <a:prstGeom prst="rect">
            <a:avLst/>
          </a:prstGeom>
          <a:noFill/>
        </p:spPr>
        <p:txBody>
          <a:bodyPr wrap="square">
            <a:spAutoFit/>
          </a:bodyPr>
          <a:lstStyle/>
          <a:p>
            <a:pPr marL="285750" indent="-285750">
              <a:buFont typeface="Arial" panose="020B0604020202020204" pitchFamily="34" charset="0"/>
              <a:buChar char="•"/>
            </a:pPr>
            <a:r>
              <a:rPr lang="en-US" sz="1800" b="1" dirty="0">
                <a:latin typeface="Vidaloka" panose="020B0604020202020204" charset="0"/>
              </a:rPr>
              <a:t>The most common part of the rectum that being affected with fissure is </a:t>
            </a:r>
            <a:r>
              <a:rPr lang="en-US" sz="1800" b="1" u="sng" dirty="0">
                <a:latin typeface="Vidaloka" panose="020B0604020202020204" charset="0"/>
              </a:rPr>
              <a:t>the </a:t>
            </a:r>
            <a:r>
              <a:rPr lang="en-US" sz="1800" b="1" u="sng" dirty="0">
                <a:highlight>
                  <a:srgbClr val="FFFF00"/>
                </a:highlight>
                <a:latin typeface="Vidaloka" panose="020B0604020202020204" charset="0"/>
              </a:rPr>
              <a:t>posterior midline</a:t>
            </a:r>
            <a:r>
              <a:rPr lang="ar-SA" sz="1800" b="1" u="sng" dirty="0">
                <a:highlight>
                  <a:srgbClr val="FFFF00"/>
                </a:highlight>
                <a:latin typeface="Vidaloka" panose="020B0604020202020204" charset="0"/>
              </a:rPr>
              <a:t>  (90%)</a:t>
            </a:r>
            <a:endParaRPr lang="en-US" sz="1800" b="1" dirty="0">
              <a:highlight>
                <a:srgbClr val="FFFF00"/>
              </a:highlight>
              <a:latin typeface="Vidaloka" panose="020B0604020202020204" charset="0"/>
            </a:endParaRPr>
          </a:p>
          <a:p>
            <a:endParaRPr lang="en-US" sz="1800" b="1" dirty="0">
              <a:latin typeface="Vidaloka" panose="020B0604020202020204" charset="0"/>
            </a:endParaRPr>
          </a:p>
          <a:p>
            <a:pPr marL="285750" indent="-285750">
              <a:buFont typeface="Arial" panose="020B0604020202020204" pitchFamily="34" charset="0"/>
              <a:buChar char="•"/>
            </a:pPr>
            <a:r>
              <a:rPr lang="en-US" sz="1800" b="1" dirty="0">
                <a:latin typeface="Vidaloka" panose="020B0604020202020204" charset="0"/>
              </a:rPr>
              <a:t>The reason of that is not completely clear, but recent studies show that it’s maybe due to </a:t>
            </a:r>
            <a:r>
              <a:rPr lang="en-US" sz="1800" b="1" u="sng" dirty="0">
                <a:highlight>
                  <a:srgbClr val="FFFF00"/>
                </a:highlight>
                <a:latin typeface="Vidaloka" panose="020B0604020202020204" charset="0"/>
              </a:rPr>
              <a:t>exaggerated shearing forces</a:t>
            </a:r>
            <a:r>
              <a:rPr lang="en-US" sz="1800" b="1" u="sng" dirty="0">
                <a:latin typeface="Vidaloka" panose="020B0604020202020204" charset="0"/>
              </a:rPr>
              <a:t> acting at that site</a:t>
            </a:r>
            <a:r>
              <a:rPr lang="en-US" sz="1800" b="1" dirty="0">
                <a:latin typeface="Vidaloka" panose="020B0604020202020204" charset="0"/>
              </a:rPr>
              <a:t> (due to defecation) </a:t>
            </a:r>
            <a:r>
              <a:rPr lang="en-US" sz="1800" b="1" u="sng" dirty="0">
                <a:highlight>
                  <a:srgbClr val="FFFF00"/>
                </a:highlight>
                <a:latin typeface="Vidaloka" panose="020B0604020202020204" charset="0"/>
              </a:rPr>
              <a:t>with less elastic anoderm </a:t>
            </a:r>
            <a:r>
              <a:rPr lang="en-US" sz="1800" b="1" dirty="0">
                <a:latin typeface="Vidaloka" panose="020B0604020202020204" charset="0"/>
              </a:rPr>
              <a:t>endowed with </a:t>
            </a:r>
            <a:r>
              <a:rPr lang="en-US" sz="1800" b="1" dirty="0">
                <a:highlight>
                  <a:srgbClr val="FFFF00"/>
                </a:highlight>
                <a:latin typeface="Vidaloka" panose="020B0604020202020204" charset="0"/>
              </a:rPr>
              <a:t>increased density </a:t>
            </a:r>
            <a:r>
              <a:rPr lang="en-US" sz="1800" b="1" dirty="0">
                <a:latin typeface="Vidaloka" panose="020B0604020202020204" charset="0"/>
              </a:rPr>
              <a:t>of longitudinal muscle extensions in that region of anal circumference. </a:t>
            </a:r>
          </a:p>
          <a:p>
            <a:endParaRPr lang="en-US" sz="1800" b="1" dirty="0">
              <a:latin typeface="Vidaloka" panose="020B0604020202020204" charset="0"/>
            </a:endParaRPr>
          </a:p>
          <a:p>
            <a:pPr marL="285750" indent="-285750">
              <a:buFont typeface="Arial" panose="020B0604020202020204" pitchFamily="34" charset="0"/>
              <a:buChar char="•"/>
            </a:pPr>
            <a:r>
              <a:rPr lang="en-US" sz="1800" b="1" u="sng" dirty="0">
                <a:latin typeface="Vidaloka" panose="020B0604020202020204" charset="0"/>
              </a:rPr>
              <a:t>Anterior anal fissure</a:t>
            </a:r>
            <a:r>
              <a:rPr lang="en-US" sz="1800" b="1" dirty="0">
                <a:latin typeface="Vidaloka" panose="020B0604020202020204" charset="0"/>
              </a:rPr>
              <a:t> is much more common in women after </a:t>
            </a:r>
            <a:r>
              <a:rPr lang="en-US" sz="1800" b="1" dirty="0">
                <a:highlight>
                  <a:srgbClr val="FFFF00"/>
                </a:highlight>
                <a:latin typeface="Vidaloka" panose="020B0604020202020204" charset="0"/>
              </a:rPr>
              <a:t>vaginal delivery</a:t>
            </a:r>
            <a:r>
              <a:rPr lang="ar-SA" sz="1800" b="1" dirty="0">
                <a:highlight>
                  <a:srgbClr val="FFFF00"/>
                </a:highlight>
                <a:latin typeface="Vidaloka" panose="020B0604020202020204" charset="0"/>
              </a:rPr>
              <a:t> 10%</a:t>
            </a:r>
            <a:r>
              <a:rPr lang="en-US" sz="1800" b="1" dirty="0">
                <a:latin typeface="Vidaloka" panose="020B0604020202020204" charset="0"/>
              </a:rPr>
              <a:t>, because it </a:t>
            </a:r>
            <a:r>
              <a:rPr lang="en-US" sz="1800" b="1" u="sng" dirty="0">
                <a:latin typeface="Vidaloka" panose="020B0604020202020204" charset="0"/>
              </a:rPr>
              <a:t>causes</a:t>
            </a:r>
            <a:r>
              <a:rPr lang="en-US" sz="1800" b="1" dirty="0">
                <a:latin typeface="Vidaloka" panose="020B0604020202020204" charset="0"/>
              </a:rPr>
              <a:t> trauma to the anal canal and that in order </a:t>
            </a:r>
            <a:r>
              <a:rPr lang="en-US" sz="1800" b="1" u="sng" dirty="0">
                <a:latin typeface="Vidaloka" panose="020B0604020202020204" charset="0"/>
              </a:rPr>
              <a:t>causes</a:t>
            </a:r>
            <a:r>
              <a:rPr lang="en-US" sz="1800" b="1" dirty="0">
                <a:latin typeface="Vidaloka" panose="020B0604020202020204" charset="0"/>
              </a:rPr>
              <a:t> tearing of it. </a:t>
            </a:r>
          </a:p>
        </p:txBody>
      </p:sp>
    </p:spTree>
    <p:extLst>
      <p:ext uri="{BB962C8B-B14F-4D97-AF65-F5344CB8AC3E}">
        <p14:creationId xmlns:p14="http://schemas.microsoft.com/office/powerpoint/2010/main" val="1332409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9118" y="908039"/>
            <a:ext cx="6450538" cy="4339650"/>
          </a:xfrm>
          <a:prstGeom prst="rect">
            <a:avLst/>
          </a:prstGeom>
        </p:spPr>
        <p:txBody>
          <a:bodyPr wrap="square">
            <a:spAutoFit/>
          </a:bodyPr>
          <a:lstStyle/>
          <a:p>
            <a:endParaRPr lang="en-US" sz="1600" dirty="0">
              <a:latin typeface="Vidaloka" panose="020B0604020202020204" charset="0"/>
            </a:endParaRPr>
          </a:p>
          <a:p>
            <a:r>
              <a:rPr lang="en-US" sz="1800" b="1" dirty="0">
                <a:latin typeface="Vidaloka" panose="020B0604020202020204" charset="0"/>
              </a:rPr>
              <a:t>There are some </a:t>
            </a:r>
            <a:r>
              <a:rPr lang="en-US" sz="1800" b="1" u="sng" dirty="0">
                <a:solidFill>
                  <a:schemeClr val="accent3">
                    <a:lumMod val="75000"/>
                  </a:schemeClr>
                </a:solidFill>
                <a:latin typeface="Vidaloka" panose="020B0604020202020204" charset="0"/>
              </a:rPr>
              <a:t>factors</a:t>
            </a:r>
            <a:r>
              <a:rPr lang="en-US" sz="1800" b="1" dirty="0">
                <a:latin typeface="Vidaloka" panose="020B0604020202020204" charset="0"/>
              </a:rPr>
              <a:t> play a role in the perpetuation and chronicity of the case, such as: </a:t>
            </a:r>
          </a:p>
          <a:p>
            <a:pPr marL="0" indent="0">
              <a:buNone/>
            </a:pPr>
            <a:br>
              <a:rPr lang="en-US" sz="1800" b="1" dirty="0">
                <a:latin typeface="Vidaloka" panose="020B0604020202020204" charset="0"/>
              </a:rPr>
            </a:br>
            <a:r>
              <a:rPr lang="en-US" sz="1800" b="1" dirty="0">
                <a:latin typeface="Vidaloka" panose="020B0604020202020204" charset="0"/>
              </a:rPr>
              <a:t>(1)</a:t>
            </a:r>
            <a:r>
              <a:rPr lang="en-US" sz="1800" b="1" dirty="0">
                <a:highlight>
                  <a:srgbClr val="FFFF00"/>
                </a:highlight>
                <a:latin typeface="Vidaloka" panose="020B0604020202020204" charset="0"/>
              </a:rPr>
              <a:t> </a:t>
            </a:r>
            <a:r>
              <a:rPr lang="en-US" sz="1800" b="1" u="sng" dirty="0">
                <a:highlight>
                  <a:srgbClr val="FFFF00"/>
                </a:highlight>
                <a:latin typeface="Vidaloka" panose="020B0604020202020204" charset="0"/>
              </a:rPr>
              <a:t>Repeated trauma</a:t>
            </a:r>
            <a:r>
              <a:rPr lang="en-US" sz="1800" b="1" dirty="0">
                <a:latin typeface="Vidaloka" panose="020B0604020202020204" charset="0"/>
              </a:rPr>
              <a:t>, like frequent anal intercourse. </a:t>
            </a:r>
          </a:p>
          <a:p>
            <a:pPr marL="0" indent="0">
              <a:buNone/>
            </a:pPr>
            <a:br>
              <a:rPr lang="en-US" sz="1800" b="1" dirty="0">
                <a:latin typeface="Vidaloka" panose="020B0604020202020204" charset="0"/>
              </a:rPr>
            </a:br>
            <a:r>
              <a:rPr lang="en-US" sz="1800" b="1" dirty="0">
                <a:latin typeface="Vidaloka" panose="020B0604020202020204" charset="0"/>
              </a:rPr>
              <a:t>(2) </a:t>
            </a:r>
            <a:r>
              <a:rPr lang="en-US" sz="1800" b="1" u="sng" dirty="0">
                <a:highlight>
                  <a:srgbClr val="FFFF00"/>
                </a:highlight>
                <a:latin typeface="Vidaloka" panose="020B0604020202020204" charset="0"/>
              </a:rPr>
              <a:t>Vascular malformations </a:t>
            </a:r>
            <a:r>
              <a:rPr lang="en-US" sz="1800" b="1" dirty="0">
                <a:latin typeface="Vidaloka" panose="020B0604020202020204" charset="0"/>
              </a:rPr>
              <a:t>that result in insufficiency of blood supply to the anus. </a:t>
            </a:r>
          </a:p>
          <a:p>
            <a:pPr marL="0" indent="0">
              <a:buNone/>
            </a:pPr>
            <a:br>
              <a:rPr lang="en-US" sz="1800" b="1" dirty="0">
                <a:latin typeface="Vidaloka" panose="020B0604020202020204" charset="0"/>
              </a:rPr>
            </a:br>
            <a:r>
              <a:rPr lang="en-US" sz="1800" b="1" dirty="0">
                <a:latin typeface="Vidaloka" panose="020B0604020202020204" charset="0"/>
              </a:rPr>
              <a:t>(3) The posterior commissure is </a:t>
            </a:r>
            <a:r>
              <a:rPr lang="en-US" sz="1800" b="1" u="sng" dirty="0">
                <a:highlight>
                  <a:srgbClr val="FFFF00"/>
                </a:highlight>
                <a:latin typeface="Vidaloka" panose="020B0604020202020204" charset="0"/>
              </a:rPr>
              <a:t>less well perfused</a:t>
            </a:r>
            <a:r>
              <a:rPr lang="en-US" sz="1800" b="1" dirty="0">
                <a:highlight>
                  <a:srgbClr val="FFFF00"/>
                </a:highlight>
                <a:latin typeface="Vidaloka" panose="020B0604020202020204" charset="0"/>
              </a:rPr>
              <a:t> </a:t>
            </a:r>
            <a:r>
              <a:rPr lang="en-US" sz="1800" b="1" dirty="0">
                <a:latin typeface="Vidaloka" panose="020B0604020202020204" charset="0"/>
              </a:rPr>
              <a:t>than the remainder of the anal circumference</a:t>
            </a:r>
          </a:p>
          <a:p>
            <a:pPr marL="285750" indent="-285750">
              <a:buFont typeface="Arial" panose="020B0604020202020204" pitchFamily="34" charset="0"/>
              <a:buChar char="•"/>
            </a:pPr>
            <a:endParaRPr lang="en-US" sz="1600" dirty="0">
              <a:latin typeface="Vidaloka" panose="020B0604020202020204" charset="0"/>
            </a:endParaRPr>
          </a:p>
          <a:p>
            <a:pPr marL="285750" indent="-285750">
              <a:buFont typeface="Arial" panose="020B0604020202020204" pitchFamily="34" charset="0"/>
              <a:buChar char="•"/>
            </a:pPr>
            <a:endParaRPr lang="en-US" sz="1600" dirty="0">
              <a:latin typeface="Vidaloka" panose="020B0604020202020204" charset="0"/>
            </a:endParaRPr>
          </a:p>
          <a:p>
            <a:pPr marL="285750" indent="-285750">
              <a:buFont typeface="Arial" panose="020B0604020202020204" pitchFamily="34" charset="0"/>
              <a:buChar char="•"/>
            </a:pPr>
            <a:endParaRPr lang="en-US" sz="1600" dirty="0">
              <a:latin typeface="Vidaloka" panose="020B0604020202020204" charset="0"/>
            </a:endParaRPr>
          </a:p>
          <a:p>
            <a:pPr marL="285750" indent="-285750">
              <a:buFont typeface="Arial" panose="020B0604020202020204" pitchFamily="34" charset="0"/>
              <a:buChar char="•"/>
            </a:pPr>
            <a:endParaRPr lang="en-US" sz="1600" dirty="0">
              <a:latin typeface="Vidaloka" panose="020B0604020202020204" charset="0"/>
            </a:endParaRPr>
          </a:p>
          <a:p>
            <a:pPr marL="285750" indent="-285750">
              <a:buFont typeface="Arial" panose="020B0604020202020204" pitchFamily="34" charset="0"/>
              <a:buChar char="•"/>
            </a:pPr>
            <a:endParaRPr lang="en-US" sz="1600" dirty="0">
              <a:latin typeface="Vidaloka" panose="020B0604020202020204" charset="0"/>
            </a:endParaRPr>
          </a:p>
        </p:txBody>
      </p:sp>
    </p:spTree>
    <p:extLst>
      <p:ext uri="{BB962C8B-B14F-4D97-AF65-F5344CB8AC3E}">
        <p14:creationId xmlns:p14="http://schemas.microsoft.com/office/powerpoint/2010/main" val="36679790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669E4-EB2E-F04D-BD63-8BC3B45FF6CD}"/>
              </a:ext>
            </a:extLst>
          </p:cNvPr>
          <p:cNvSpPr>
            <a:spLocks noGrp="1"/>
          </p:cNvSpPr>
          <p:nvPr>
            <p:ph type="title"/>
          </p:nvPr>
        </p:nvSpPr>
        <p:spPr>
          <a:xfrm>
            <a:off x="859857" y="76857"/>
            <a:ext cx="6747616" cy="572700"/>
          </a:xfrm>
        </p:spPr>
        <p:txBody>
          <a:bodyPr/>
          <a:lstStyle/>
          <a:p>
            <a:r>
              <a:rPr lang="en-US" b="1" dirty="0">
                <a:effectLst>
                  <a:outerShdw blurRad="38100" dist="38100" dir="2700000" algn="tl">
                    <a:srgbClr val="000000">
                      <a:alpha val="43137"/>
                    </a:srgbClr>
                  </a:outerShdw>
                </a:effectLst>
              </a:rPr>
              <a:t>There are two types of anal fissure: </a:t>
            </a:r>
          </a:p>
        </p:txBody>
      </p:sp>
      <p:sp>
        <p:nvSpPr>
          <p:cNvPr id="3" name="Subtitle 2">
            <a:extLst>
              <a:ext uri="{FF2B5EF4-FFF2-40B4-BE49-F238E27FC236}">
                <a16:creationId xmlns:a16="http://schemas.microsoft.com/office/drawing/2014/main" id="{6618A069-1972-C6DB-63E8-0589D0D47E02}"/>
              </a:ext>
            </a:extLst>
          </p:cNvPr>
          <p:cNvSpPr>
            <a:spLocks noGrp="1"/>
          </p:cNvSpPr>
          <p:nvPr>
            <p:ph type="subTitle" idx="1"/>
          </p:nvPr>
        </p:nvSpPr>
        <p:spPr>
          <a:xfrm>
            <a:off x="4391803" y="601395"/>
            <a:ext cx="3484419" cy="572700"/>
          </a:xfrm>
        </p:spPr>
        <p:txBody>
          <a:bodyPr/>
          <a:lstStyle/>
          <a:p>
            <a:r>
              <a:rPr lang="en-US" b="1" u="sng" dirty="0">
                <a:effectLst>
                  <a:outerShdw blurRad="38100" dist="38100" dir="2700000" algn="tl">
                    <a:srgbClr val="000000">
                      <a:alpha val="43137"/>
                    </a:srgbClr>
                  </a:outerShdw>
                </a:effectLst>
                <a:highlight>
                  <a:srgbClr val="FFFF00"/>
                </a:highlight>
              </a:rPr>
              <a:t>Chronic anal fissure</a:t>
            </a:r>
          </a:p>
        </p:txBody>
      </p:sp>
      <p:sp>
        <p:nvSpPr>
          <p:cNvPr id="4" name="Subtitle 3">
            <a:extLst>
              <a:ext uri="{FF2B5EF4-FFF2-40B4-BE49-F238E27FC236}">
                <a16:creationId xmlns:a16="http://schemas.microsoft.com/office/drawing/2014/main" id="{477F744C-ACE2-3F22-4FC1-CF40AEF7367E}"/>
              </a:ext>
            </a:extLst>
          </p:cNvPr>
          <p:cNvSpPr>
            <a:spLocks noGrp="1"/>
          </p:cNvSpPr>
          <p:nvPr>
            <p:ph type="subTitle" idx="2"/>
          </p:nvPr>
        </p:nvSpPr>
        <p:spPr>
          <a:xfrm>
            <a:off x="4481071" y="1125933"/>
            <a:ext cx="3900054" cy="3271686"/>
          </a:xfrm>
        </p:spPr>
        <p:txBody>
          <a:bodyPr/>
          <a:lstStyle/>
          <a:p>
            <a:pPr marL="285750" indent="-285750" algn="l">
              <a:buFont typeface="Arial" panose="020B0604020202020204" pitchFamily="34" charset="0"/>
              <a:buChar char="•"/>
            </a:pPr>
            <a:r>
              <a:rPr lang="en-US" sz="1600" b="1" dirty="0">
                <a:latin typeface="Vidaloka" panose="020B0604020202020204" charset="0"/>
              </a:rPr>
              <a:t>Lasts longer than 6 weeks </a:t>
            </a:r>
          </a:p>
          <a:p>
            <a:pPr marL="285750" indent="-285750" algn="l">
              <a:buFont typeface="Arial" panose="020B0604020202020204" pitchFamily="34" charset="0"/>
              <a:buChar char="•"/>
            </a:pPr>
            <a:r>
              <a:rPr lang="en-US" sz="1600" b="1" u="sng" dirty="0">
                <a:latin typeface="Vidaloka" panose="020B0604020202020204" charset="0"/>
              </a:rPr>
              <a:t>Characterized by</a:t>
            </a:r>
            <a:r>
              <a:rPr lang="en-US" sz="1600" b="1" dirty="0">
                <a:latin typeface="Vidaloka" panose="020B0604020202020204" charset="0"/>
              </a:rPr>
              <a:t> a </a:t>
            </a:r>
            <a:r>
              <a:rPr lang="en-US" sz="1600" b="1" u="sng" dirty="0">
                <a:latin typeface="Vidaloka" panose="020B0604020202020204" charset="0"/>
              </a:rPr>
              <a:t>hypertrophied anal papilla</a:t>
            </a:r>
            <a:r>
              <a:rPr lang="en-US" sz="1600" b="1" dirty="0">
                <a:latin typeface="Vidaloka" panose="020B0604020202020204" charset="0"/>
              </a:rPr>
              <a:t> internally and a </a:t>
            </a:r>
            <a:r>
              <a:rPr lang="en-US" sz="1600" b="1" u="sng" dirty="0">
                <a:latin typeface="Vidaloka" panose="020B0604020202020204" charset="0"/>
              </a:rPr>
              <a:t>sentinel tag </a:t>
            </a:r>
            <a:r>
              <a:rPr lang="en-US" sz="1600" b="1" dirty="0">
                <a:latin typeface="Vidaloka" panose="020B0604020202020204" charset="0"/>
              </a:rPr>
              <a:t>externally (both consequent upon attempts a healing and breakdown), between which lies the slightly indurated anal ulcer overlying the fibers of the internal sphincter. </a:t>
            </a:r>
          </a:p>
          <a:p>
            <a:pPr marL="285750" indent="-285750" algn="l">
              <a:buFont typeface="Arial" panose="020B0604020202020204" pitchFamily="34" charset="0"/>
              <a:buChar char="•"/>
            </a:pPr>
            <a:r>
              <a:rPr lang="en-US" sz="1600" b="1" dirty="0">
                <a:latin typeface="Vidaloka" panose="020B0604020202020204" charset="0"/>
              </a:rPr>
              <a:t>Patients may also </a:t>
            </a:r>
            <a:r>
              <a:rPr lang="en-US" sz="1600" b="1" u="sng" dirty="0">
                <a:latin typeface="Vidaloka" panose="020B0604020202020204" charset="0"/>
              </a:rPr>
              <a:t>complain of</a:t>
            </a:r>
            <a:r>
              <a:rPr lang="en-US" sz="1600" b="1" dirty="0">
                <a:latin typeface="Vidaloka" panose="020B0604020202020204" charset="0"/>
              </a:rPr>
              <a:t> itching secondary to irritation from the sentinel tag, discharge from the ulcer or discharge from an associated </a:t>
            </a:r>
            <a:r>
              <a:rPr lang="en-US" sz="1600" b="1" dirty="0" err="1">
                <a:latin typeface="Vidaloka" panose="020B0604020202020204" charset="0"/>
              </a:rPr>
              <a:t>intersphincteric</a:t>
            </a:r>
            <a:r>
              <a:rPr lang="en-US" sz="1600" b="1" dirty="0">
                <a:latin typeface="Vidaloka" panose="020B0604020202020204" charset="0"/>
              </a:rPr>
              <a:t> fistula, which has arisen through infection penetrating via the fissure base.</a:t>
            </a:r>
          </a:p>
          <a:p>
            <a:endParaRPr lang="en-US" dirty="0"/>
          </a:p>
        </p:txBody>
      </p:sp>
      <p:sp>
        <p:nvSpPr>
          <p:cNvPr id="5" name="Subtitle 4">
            <a:extLst>
              <a:ext uri="{FF2B5EF4-FFF2-40B4-BE49-F238E27FC236}">
                <a16:creationId xmlns:a16="http://schemas.microsoft.com/office/drawing/2014/main" id="{502998CC-A41E-22DC-8565-5635E5AFB6B5}"/>
              </a:ext>
            </a:extLst>
          </p:cNvPr>
          <p:cNvSpPr>
            <a:spLocks noGrp="1"/>
          </p:cNvSpPr>
          <p:nvPr>
            <p:ph type="subTitle" idx="3"/>
          </p:nvPr>
        </p:nvSpPr>
        <p:spPr>
          <a:xfrm>
            <a:off x="728939" y="506571"/>
            <a:ext cx="3157961" cy="729491"/>
          </a:xfrm>
        </p:spPr>
        <p:txBody>
          <a:bodyPr/>
          <a:lstStyle/>
          <a:p>
            <a:r>
              <a:rPr lang="en-US" b="1" u="sng" dirty="0">
                <a:effectLst>
                  <a:outerShdw blurRad="38100" dist="38100" dir="2700000" algn="tl">
                    <a:srgbClr val="000000">
                      <a:alpha val="43137"/>
                    </a:srgbClr>
                  </a:outerShdw>
                </a:effectLst>
                <a:highlight>
                  <a:srgbClr val="FFFF00"/>
                </a:highlight>
              </a:rPr>
              <a:t>Acute anal fissure</a:t>
            </a:r>
          </a:p>
        </p:txBody>
      </p:sp>
      <p:sp>
        <p:nvSpPr>
          <p:cNvPr id="6" name="Subtitle 5">
            <a:extLst>
              <a:ext uri="{FF2B5EF4-FFF2-40B4-BE49-F238E27FC236}">
                <a16:creationId xmlns:a16="http://schemas.microsoft.com/office/drawing/2014/main" id="{B22C2F0F-EBE4-8B63-FDE3-9D9D5A0029B4}"/>
              </a:ext>
            </a:extLst>
          </p:cNvPr>
          <p:cNvSpPr>
            <a:spLocks noGrp="1"/>
          </p:cNvSpPr>
          <p:nvPr>
            <p:ph type="subTitle" idx="4"/>
          </p:nvPr>
        </p:nvSpPr>
        <p:spPr>
          <a:xfrm>
            <a:off x="936758" y="1174095"/>
            <a:ext cx="3157960" cy="2020228"/>
          </a:xfrm>
        </p:spPr>
        <p:txBody>
          <a:bodyPr/>
          <a:lstStyle/>
          <a:p>
            <a:pPr marL="285750" indent="-285750" algn="l">
              <a:buFont typeface="Arial" panose="020B0604020202020204" pitchFamily="34" charset="0"/>
              <a:buChar char="•"/>
            </a:pPr>
            <a:r>
              <a:rPr lang="en-US" sz="1600" b="1" dirty="0">
                <a:latin typeface="Vidaloka" panose="020B0604020202020204" charset="0"/>
              </a:rPr>
              <a:t>Heals within 4-6 weeks </a:t>
            </a:r>
          </a:p>
          <a:p>
            <a:pPr marL="285750" indent="-285750" algn="l">
              <a:buFont typeface="Arial" panose="020B0604020202020204" pitchFamily="34" charset="0"/>
              <a:buChar char="•"/>
            </a:pPr>
            <a:r>
              <a:rPr lang="en-US" sz="1600" b="1" u="sng" dirty="0">
                <a:latin typeface="Vidaloka" panose="020B0604020202020204" charset="0"/>
              </a:rPr>
              <a:t>Characterized by</a:t>
            </a:r>
            <a:r>
              <a:rPr lang="en-US" sz="1600" b="1" dirty="0">
                <a:latin typeface="Vidaloka" panose="020B0604020202020204" charset="0"/>
              </a:rPr>
              <a:t> severe anal pain associated with defecation. </a:t>
            </a:r>
          </a:p>
          <a:p>
            <a:pPr marL="285750" indent="-285750" algn="l">
              <a:buFont typeface="Arial" panose="020B0604020202020204" pitchFamily="34" charset="0"/>
              <a:buChar char="•"/>
            </a:pPr>
            <a:r>
              <a:rPr lang="en-US" sz="1600" b="1" dirty="0">
                <a:latin typeface="Vidaloka" panose="020B0604020202020204" charset="0"/>
              </a:rPr>
              <a:t>This usually resolves spontaneously, only to recur at the next evacuation, as well as the passage of fresh blood, normally noticed on the tissue after wiping. </a:t>
            </a:r>
          </a:p>
          <a:p>
            <a:endParaRPr lang="en-US" dirty="0"/>
          </a:p>
        </p:txBody>
      </p:sp>
    </p:spTree>
    <p:extLst>
      <p:ext uri="{BB962C8B-B14F-4D97-AF65-F5344CB8AC3E}">
        <p14:creationId xmlns:p14="http://schemas.microsoft.com/office/powerpoint/2010/main" val="33320014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5202" y="301184"/>
            <a:ext cx="2225289"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Vidaloka" panose="020B0604020202020204" charset="0"/>
              </a:rPr>
              <a:t>Acute anal fissure </a:t>
            </a:r>
            <a:endParaRPr kumimoji="0" lang="en-GB" sz="2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Vidaloka" panose="020B0604020202020204" charset="0"/>
            </a:endParaRPr>
          </a:p>
        </p:txBody>
      </p:sp>
      <p:pic>
        <p:nvPicPr>
          <p:cNvPr id="4" name="Picture 3"/>
          <p:cNvPicPr>
            <a:picLocks noChangeAspect="1"/>
          </p:cNvPicPr>
          <p:nvPr/>
        </p:nvPicPr>
        <p:blipFill>
          <a:blip r:embed="rId2"/>
          <a:stretch>
            <a:fillRect/>
          </a:stretch>
        </p:blipFill>
        <p:spPr>
          <a:xfrm>
            <a:off x="335974" y="701294"/>
            <a:ext cx="2843644" cy="2048928"/>
          </a:xfrm>
          <a:prstGeom prst="rect">
            <a:avLst/>
          </a:prstGeom>
        </p:spPr>
      </p:pic>
      <p:pic>
        <p:nvPicPr>
          <p:cNvPr id="5" name="Picture 4"/>
          <p:cNvPicPr>
            <a:picLocks noChangeAspect="1"/>
          </p:cNvPicPr>
          <p:nvPr/>
        </p:nvPicPr>
        <p:blipFill>
          <a:blip r:embed="rId3"/>
          <a:stretch>
            <a:fillRect/>
          </a:stretch>
        </p:blipFill>
        <p:spPr>
          <a:xfrm>
            <a:off x="692727" y="2812568"/>
            <a:ext cx="2361887" cy="1981106"/>
          </a:xfrm>
          <a:prstGeom prst="rect">
            <a:avLst/>
          </a:prstGeom>
        </p:spPr>
      </p:pic>
      <p:pic>
        <p:nvPicPr>
          <p:cNvPr id="7" name="Picture 6" descr="Diagram of a human body with a pain in the body&#10;&#10;Description automatically generated with medium confidence">
            <a:extLst>
              <a:ext uri="{FF2B5EF4-FFF2-40B4-BE49-F238E27FC236}">
                <a16:creationId xmlns:a16="http://schemas.microsoft.com/office/drawing/2014/main" id="{D7203086-E459-269F-5045-48CFD1C96917}"/>
              </a:ext>
            </a:extLst>
          </p:cNvPr>
          <p:cNvPicPr>
            <a:picLocks noChangeAspect="1"/>
          </p:cNvPicPr>
          <p:nvPr/>
        </p:nvPicPr>
        <p:blipFill>
          <a:blip r:embed="rId4"/>
          <a:stretch>
            <a:fillRect/>
          </a:stretch>
        </p:blipFill>
        <p:spPr>
          <a:xfrm>
            <a:off x="4461164" y="363529"/>
            <a:ext cx="4260273" cy="3238652"/>
          </a:xfrm>
          <a:prstGeom prst="rect">
            <a:avLst/>
          </a:prstGeom>
        </p:spPr>
      </p:pic>
    </p:spTree>
    <p:extLst>
      <p:ext uri="{BB962C8B-B14F-4D97-AF65-F5344CB8AC3E}">
        <p14:creationId xmlns:p14="http://schemas.microsoft.com/office/powerpoint/2010/main" val="32532896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945" y="527307"/>
            <a:ext cx="4341750" cy="4088886"/>
          </a:xfrm>
          <a:prstGeom prst="rect">
            <a:avLst/>
          </a:prstGeom>
        </p:spPr>
      </p:pic>
      <p:pic>
        <p:nvPicPr>
          <p:cNvPr id="3" name="Picture 2"/>
          <p:cNvPicPr>
            <a:picLocks noChangeAspect="1"/>
          </p:cNvPicPr>
          <p:nvPr/>
        </p:nvPicPr>
        <p:blipFill>
          <a:blip r:embed="rId3"/>
          <a:stretch>
            <a:fillRect/>
          </a:stretch>
        </p:blipFill>
        <p:spPr>
          <a:xfrm>
            <a:off x="4572000" y="567373"/>
            <a:ext cx="4492533" cy="4088886"/>
          </a:xfrm>
          <a:prstGeom prst="rect">
            <a:avLst/>
          </a:prstGeom>
        </p:spPr>
      </p:pic>
    </p:spTree>
    <p:extLst>
      <p:ext uri="{BB962C8B-B14F-4D97-AF65-F5344CB8AC3E}">
        <p14:creationId xmlns:p14="http://schemas.microsoft.com/office/powerpoint/2010/main" val="36783872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9733" y="951118"/>
            <a:ext cx="6590873" cy="3539430"/>
          </a:xfrm>
          <a:prstGeom prst="rect">
            <a:avLst/>
          </a:prstGeom>
        </p:spPr>
        <p:txBody>
          <a:bodyPr wrap="square">
            <a:spAutoFit/>
          </a:bodyPr>
          <a:lstStyle/>
          <a:p>
            <a:pPr>
              <a:buFont typeface="Wingdings" panose="05000000000000000000" pitchFamily="2" charset="2"/>
              <a:buChar char="Ø"/>
            </a:pPr>
            <a:r>
              <a:rPr lang="en-US" sz="1800" b="1" u="sng" dirty="0">
                <a:effectLst>
                  <a:outerShdw blurRad="38100" dist="38100" dir="2700000" algn="tl">
                    <a:srgbClr val="000000">
                      <a:alpha val="43137"/>
                    </a:srgbClr>
                  </a:outerShdw>
                </a:effectLst>
                <a:latin typeface="Vidaloka" panose="020B0604020202020204" charset="0"/>
              </a:rPr>
              <a:t>Epidemiology:</a:t>
            </a:r>
            <a:br>
              <a:rPr lang="en-US" sz="1600" b="1" dirty="0">
                <a:latin typeface="Vidaloka" panose="020B0604020202020204" charset="0"/>
              </a:rPr>
            </a:br>
            <a:r>
              <a:rPr lang="en-US" sz="1600" b="1" dirty="0">
                <a:latin typeface="Vidaloka" panose="020B0604020202020204" charset="0"/>
              </a:rPr>
              <a:t>-  It can affect all age groups, most commonly young adults.</a:t>
            </a:r>
            <a:br>
              <a:rPr lang="en-US" sz="1600" b="1" dirty="0">
                <a:latin typeface="Vidaloka" panose="020B0604020202020204" charset="0"/>
              </a:rPr>
            </a:br>
            <a:r>
              <a:rPr lang="en-US" sz="1600" b="1" dirty="0">
                <a:latin typeface="Vidaloka" panose="020B0604020202020204" charset="0"/>
              </a:rPr>
              <a:t>-  Men and women are affected equally.</a:t>
            </a:r>
            <a:br>
              <a:rPr lang="en-US" sz="1600" b="1" dirty="0">
                <a:latin typeface="Vidaloka" panose="020B0604020202020204" charset="0"/>
              </a:rPr>
            </a:br>
            <a:r>
              <a:rPr lang="en-US" sz="1600" b="1" dirty="0">
                <a:latin typeface="Vidaloka" panose="020B0604020202020204" charset="0"/>
              </a:rPr>
              <a:t>-  Anterior midline fissure account 10 percent of cases in women. on the other hand, account 1 percent of cases on men.</a:t>
            </a:r>
          </a:p>
          <a:p>
            <a:endParaRPr lang="en-US" sz="1600" b="1" dirty="0">
              <a:latin typeface="Vidaloka" panose="020B0604020202020204" charset="0"/>
            </a:endParaRPr>
          </a:p>
          <a:p>
            <a:r>
              <a:rPr lang="en-US" sz="1600" b="1" dirty="0">
                <a:latin typeface="Vidaloka" panose="020B0604020202020204" charset="0"/>
              </a:rPr>
              <a:t>A fissure sited elsewhere around the anal circumference or with atypical features should raise the suspicion of a specific etiology, and </a:t>
            </a:r>
            <a:r>
              <a:rPr lang="en-US" sz="1600" b="1" u="sng" dirty="0">
                <a:highlight>
                  <a:srgbClr val="FFFF00"/>
                </a:highlight>
                <a:latin typeface="Vidaloka" panose="020B0604020202020204" charset="0"/>
              </a:rPr>
              <a:t>should be examined under anesthesia, with biopsy and culture </a:t>
            </a:r>
            <a:r>
              <a:rPr lang="en-US" sz="1600" b="1" u="sng" dirty="0">
                <a:latin typeface="Vidaloka" panose="020B0604020202020204" charset="0"/>
              </a:rPr>
              <a:t>to exclude Crohn’s disease, tuberculosis, sexually transmitted or HIV-related ulcers (syphilis, Chlamydia, chancroid, lymphogranuloma venereum, HSV,  cytomegalovirus, Kaposi’s sarcoma, B-cell lymphoma) and squamous cell carcinoma.</a:t>
            </a:r>
          </a:p>
          <a:p>
            <a:endParaRPr lang="en-US" sz="1600" dirty="0">
              <a:latin typeface="Vidaloka" panose="020B0604020202020204" charset="0"/>
            </a:endParaRPr>
          </a:p>
        </p:txBody>
      </p:sp>
    </p:spTree>
    <p:extLst>
      <p:ext uri="{BB962C8B-B14F-4D97-AF65-F5344CB8AC3E}">
        <p14:creationId xmlns:p14="http://schemas.microsoft.com/office/powerpoint/2010/main" val="474882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069" y="542041"/>
            <a:ext cx="7402530" cy="4585871"/>
          </a:xfrm>
          <a:prstGeom prst="rect">
            <a:avLst/>
          </a:prstGeom>
        </p:spPr>
        <p:txBody>
          <a:bodyPr wrap="square">
            <a:spAutoFit/>
          </a:bodyPr>
          <a:lstStyle/>
          <a:p>
            <a:r>
              <a:rPr lang="en-US" sz="1600" b="1" dirty="0">
                <a:latin typeface="Vidaloka" panose="020B0604020202020204" charset="0"/>
              </a:rPr>
              <a:t>Aim of treatment is to obtain complete relaxation of internal sphincter ---&gt; the fissure will heal slowly. </a:t>
            </a:r>
          </a:p>
          <a:p>
            <a:pPr marL="0" indent="0">
              <a:buNone/>
            </a:pPr>
            <a:endParaRPr lang="en-US" sz="1800" b="1" dirty="0">
              <a:effectLst>
                <a:outerShdw blurRad="38100" dist="38100" dir="2700000" algn="tl">
                  <a:srgbClr val="000000">
                    <a:alpha val="43137"/>
                  </a:srgbClr>
                </a:outerShdw>
              </a:effectLst>
              <a:latin typeface="Vidaloka" panose="020B0604020202020204" charset="0"/>
            </a:endParaRPr>
          </a:p>
          <a:p>
            <a:pPr>
              <a:buFont typeface="Wingdings" panose="05000000000000000000" pitchFamily="2" charset="2"/>
              <a:buChar char="Ø"/>
            </a:pPr>
            <a:r>
              <a:rPr lang="en-US" sz="1800" b="1" u="sng" dirty="0">
                <a:effectLst>
                  <a:outerShdw blurRad="38100" dist="38100" dir="2700000" algn="tl">
                    <a:srgbClr val="000000">
                      <a:alpha val="43137"/>
                    </a:srgbClr>
                  </a:outerShdw>
                </a:effectLst>
                <a:latin typeface="Vidaloka" panose="020B0604020202020204" charset="0"/>
              </a:rPr>
              <a:t>Conservative treatment:  </a:t>
            </a:r>
          </a:p>
          <a:p>
            <a:pPr marL="285750" indent="-285750">
              <a:buFont typeface="Arial" panose="020B0604020202020204" pitchFamily="34" charset="0"/>
              <a:buChar char="•"/>
            </a:pPr>
            <a:r>
              <a:rPr lang="en-US" sz="1600" b="1" dirty="0">
                <a:latin typeface="Vidaloka" panose="020B0604020202020204" charset="0"/>
              </a:rPr>
              <a:t>The addition of </a:t>
            </a:r>
            <a:r>
              <a:rPr lang="en-US" sz="1600" b="1" dirty="0">
                <a:highlight>
                  <a:srgbClr val="FFFF00"/>
                </a:highlight>
                <a:latin typeface="Vidaloka" panose="020B0604020202020204" charset="0"/>
              </a:rPr>
              <a:t>fiber</a:t>
            </a:r>
            <a:r>
              <a:rPr lang="en-US" sz="1600" b="1" dirty="0">
                <a:latin typeface="Vidaloka" panose="020B0604020202020204" charset="0"/>
              </a:rPr>
              <a:t> to the diet to bulk up the stool, </a:t>
            </a:r>
            <a:r>
              <a:rPr lang="en-US" sz="1600" b="1" dirty="0">
                <a:highlight>
                  <a:srgbClr val="FFFF00"/>
                </a:highlight>
                <a:latin typeface="Vidaloka" panose="020B0604020202020204" charset="0"/>
              </a:rPr>
              <a:t>stool softeners </a:t>
            </a:r>
            <a:r>
              <a:rPr lang="en-US" sz="1600" b="1" dirty="0">
                <a:latin typeface="Vidaloka" panose="020B0604020202020204" charset="0"/>
              </a:rPr>
              <a:t>and </a:t>
            </a:r>
            <a:r>
              <a:rPr lang="en-US" sz="1600" b="1" dirty="0">
                <a:highlight>
                  <a:srgbClr val="FFFF00"/>
                </a:highlight>
                <a:latin typeface="Vidaloka" panose="020B0604020202020204" charset="0"/>
              </a:rPr>
              <a:t>adequate water intake </a:t>
            </a:r>
            <a:r>
              <a:rPr lang="en-US" sz="1600" b="1" dirty="0">
                <a:latin typeface="Vidaloka" panose="020B0604020202020204" charset="0"/>
              </a:rPr>
              <a:t>are simple and helpful measures.  </a:t>
            </a:r>
          </a:p>
          <a:p>
            <a:endParaRPr lang="en-US" sz="1600" b="1" dirty="0">
              <a:latin typeface="Vidaloka" panose="020B0604020202020204" charset="0"/>
            </a:endParaRPr>
          </a:p>
          <a:p>
            <a:pPr marL="285750" indent="-285750">
              <a:buFont typeface="Arial" panose="020B0604020202020204" pitchFamily="34" charset="0"/>
              <a:buChar char="•"/>
            </a:pPr>
            <a:r>
              <a:rPr lang="en-US" sz="1600" b="1" dirty="0">
                <a:highlight>
                  <a:srgbClr val="FFFF00"/>
                </a:highlight>
                <a:latin typeface="Vidaloka" panose="020B0604020202020204" charset="0"/>
              </a:rPr>
              <a:t>Warm baths and topical local anesthetic agents </a:t>
            </a:r>
            <a:r>
              <a:rPr lang="en-US" sz="1600" b="1" dirty="0">
                <a:latin typeface="Vidaloka" panose="020B0604020202020204" charset="0"/>
              </a:rPr>
              <a:t>relieve pain; however, providing patients with </a:t>
            </a:r>
            <a:r>
              <a:rPr lang="en-US" sz="1600" b="1" dirty="0">
                <a:highlight>
                  <a:srgbClr val="FFFF00"/>
                </a:highlight>
                <a:latin typeface="Vidaloka" panose="020B0604020202020204" charset="0"/>
              </a:rPr>
              <a:t>anal dilators </a:t>
            </a:r>
            <a:r>
              <a:rPr lang="en-US" sz="1600" b="1" dirty="0">
                <a:latin typeface="Vidaloka" panose="020B0604020202020204" charset="0"/>
              </a:rPr>
              <a:t>is usually associated with low compliance and consequently little effect </a:t>
            </a:r>
          </a:p>
          <a:p>
            <a:endParaRPr lang="en-US" sz="1600" b="1" dirty="0">
              <a:latin typeface="Vidaloka" panose="020B0604020202020204" charset="0"/>
            </a:endParaRPr>
          </a:p>
          <a:p>
            <a:pPr marL="285750" indent="-285750">
              <a:buFont typeface="Arial" panose="020B0604020202020204" pitchFamily="34" charset="0"/>
              <a:buChar char="•"/>
            </a:pPr>
            <a:r>
              <a:rPr lang="en-US" sz="1600" b="1" dirty="0">
                <a:latin typeface="Vidaloka" panose="020B0604020202020204" charset="0"/>
              </a:rPr>
              <a:t>topical application of pharmacological agents that relax the internal sphincter, most commonly </a:t>
            </a:r>
            <a:r>
              <a:rPr lang="en-US" sz="1600" b="1" dirty="0">
                <a:highlight>
                  <a:srgbClr val="FFFF00"/>
                </a:highlight>
                <a:latin typeface="Vidaloka" panose="020B0604020202020204" charset="0"/>
              </a:rPr>
              <a:t>nitric oxide donors (</a:t>
            </a:r>
            <a:r>
              <a:rPr lang="en-US" sz="1600" b="1" dirty="0" err="1">
                <a:highlight>
                  <a:srgbClr val="FFFF00"/>
                </a:highlight>
                <a:latin typeface="Vidaloka" panose="020B0604020202020204" charset="0"/>
              </a:rPr>
              <a:t>Scholefield</a:t>
            </a:r>
            <a:r>
              <a:rPr lang="en-US" sz="1600" b="1" dirty="0">
                <a:highlight>
                  <a:srgbClr val="FFFF00"/>
                </a:highlight>
                <a:latin typeface="Vidaloka" panose="020B0604020202020204" charset="0"/>
              </a:rPr>
              <a:t>); </a:t>
            </a:r>
            <a:r>
              <a:rPr lang="en-US" sz="1600" b="1" dirty="0">
                <a:latin typeface="Vidaloka" panose="020B0604020202020204" charset="0"/>
              </a:rPr>
              <a:t>by reducing spasm, pain is relieved, and increased vascular perfusion promotes healing. </a:t>
            </a:r>
          </a:p>
          <a:p>
            <a:endParaRPr lang="en-US" sz="1600" b="1" dirty="0">
              <a:latin typeface="Vidaloka" panose="020B0604020202020204" charset="0"/>
            </a:endParaRPr>
          </a:p>
          <a:p>
            <a:r>
              <a:rPr lang="en-US" sz="1600" b="1" dirty="0">
                <a:latin typeface="Vidaloka" panose="020B0604020202020204" charset="0"/>
              </a:rPr>
              <a:t>-  Such agents include </a:t>
            </a:r>
            <a:r>
              <a:rPr lang="en-US" sz="1600" b="1" u="sng" dirty="0" err="1">
                <a:highlight>
                  <a:srgbClr val="FFFF00"/>
                </a:highlight>
                <a:latin typeface="Vidaloka" panose="020B0604020202020204" charset="0"/>
              </a:rPr>
              <a:t>glyceryl</a:t>
            </a:r>
            <a:r>
              <a:rPr lang="en-US" sz="1600" b="1" u="sng" dirty="0">
                <a:highlight>
                  <a:srgbClr val="FFFF00"/>
                </a:highlight>
                <a:latin typeface="Vidaloka" panose="020B0604020202020204" charset="0"/>
              </a:rPr>
              <a:t> </a:t>
            </a:r>
            <a:r>
              <a:rPr lang="en-US" sz="1600" b="1" u="sng" dirty="0" err="1">
                <a:highlight>
                  <a:srgbClr val="FFFF00"/>
                </a:highlight>
                <a:latin typeface="Vidaloka" panose="020B0604020202020204" charset="0"/>
              </a:rPr>
              <a:t>trinitrate</a:t>
            </a:r>
            <a:r>
              <a:rPr lang="en-US" sz="1600" b="1" u="sng" dirty="0">
                <a:highlight>
                  <a:srgbClr val="FFFF00"/>
                </a:highlight>
                <a:latin typeface="Vidaloka" panose="020B0604020202020204" charset="0"/>
              </a:rPr>
              <a:t> (GTN)</a:t>
            </a:r>
            <a:r>
              <a:rPr lang="en-US" sz="1600" b="1" dirty="0">
                <a:highlight>
                  <a:srgbClr val="FFFF00"/>
                </a:highlight>
                <a:latin typeface="Vidaloka" panose="020B0604020202020204" charset="0"/>
              </a:rPr>
              <a:t> </a:t>
            </a:r>
            <a:r>
              <a:rPr lang="en-US" sz="1600" b="1" dirty="0">
                <a:latin typeface="Vidaloka" panose="020B0604020202020204" charset="0"/>
              </a:rPr>
              <a:t>0.2 per cent applied four times per day to the anal margin (although this may cause headaches) and </a:t>
            </a:r>
            <a:r>
              <a:rPr lang="en-US" sz="1600" b="1" u="sng" dirty="0" err="1">
                <a:latin typeface="Vidaloka" panose="020B0604020202020204" charset="0"/>
              </a:rPr>
              <a:t>diltiazem</a:t>
            </a:r>
            <a:r>
              <a:rPr lang="en-US" sz="1600" b="1" dirty="0">
                <a:latin typeface="Vidaloka" panose="020B0604020202020204" charset="0"/>
              </a:rPr>
              <a:t> 2 per cent.</a:t>
            </a:r>
          </a:p>
        </p:txBody>
      </p:sp>
      <p:sp>
        <p:nvSpPr>
          <p:cNvPr id="3" name="Rectangle 2"/>
          <p:cNvSpPr/>
          <p:nvPr/>
        </p:nvSpPr>
        <p:spPr>
          <a:xfrm>
            <a:off x="3598763" y="77144"/>
            <a:ext cx="1806905" cy="523220"/>
          </a:xfrm>
          <a:prstGeom prst="rect">
            <a:avLst/>
          </a:prstGeom>
        </p:spPr>
        <p:txBody>
          <a:bodyPr wrap="none">
            <a:spAutoFit/>
          </a:bodyPr>
          <a:lstStyle/>
          <a:p>
            <a:r>
              <a:rPr lang="en-US" sz="2800" b="1" u="sng" dirty="0">
                <a:effectLst>
                  <a:outerShdw blurRad="38100" dist="38100" dir="2700000" algn="tl">
                    <a:srgbClr val="000000">
                      <a:alpha val="43137"/>
                    </a:srgbClr>
                  </a:outerShdw>
                </a:effectLst>
                <a:latin typeface="Vidaloka" panose="020B0604020202020204" charset="0"/>
              </a:rPr>
              <a:t>Treatment</a:t>
            </a:r>
            <a:endParaRPr lang="en-GB" sz="2800" u="sng" dirty="0">
              <a:effectLst>
                <a:outerShdw blurRad="38100" dist="38100" dir="2700000" algn="tl">
                  <a:srgbClr val="000000">
                    <a:alpha val="43137"/>
                  </a:srgbClr>
                </a:outerShdw>
              </a:effectLst>
              <a:latin typeface="Vidaloka" panose="020B0604020202020204" charset="0"/>
            </a:endParaRPr>
          </a:p>
        </p:txBody>
      </p:sp>
      <p:pic>
        <p:nvPicPr>
          <p:cNvPr id="4" name="Picture 3"/>
          <p:cNvPicPr>
            <a:picLocks noChangeAspect="1"/>
          </p:cNvPicPr>
          <p:nvPr/>
        </p:nvPicPr>
        <p:blipFill>
          <a:blip r:embed="rId2"/>
          <a:stretch>
            <a:fillRect/>
          </a:stretch>
        </p:blipFill>
        <p:spPr>
          <a:xfrm>
            <a:off x="7524382" y="866596"/>
            <a:ext cx="1585097" cy="1213209"/>
          </a:xfrm>
          <a:prstGeom prst="rect">
            <a:avLst/>
          </a:prstGeom>
        </p:spPr>
      </p:pic>
    </p:spTree>
    <p:extLst>
      <p:ext uri="{BB962C8B-B14F-4D97-AF65-F5344CB8AC3E}">
        <p14:creationId xmlns:p14="http://schemas.microsoft.com/office/powerpoint/2010/main" val="1519235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941" y="427499"/>
            <a:ext cx="6190180" cy="4062651"/>
          </a:xfrm>
          <a:prstGeom prst="rect">
            <a:avLst/>
          </a:prstGeom>
        </p:spPr>
        <p:txBody>
          <a:bodyPr wrap="square">
            <a:spAutoFit/>
          </a:bodyPr>
          <a:lstStyle/>
          <a:p>
            <a:pPr>
              <a:buFont typeface="Wingdings" panose="05000000000000000000" pitchFamily="2" charset="2"/>
              <a:buChar char="ü"/>
            </a:pPr>
            <a:r>
              <a:rPr lang="en-US" sz="1800" b="1" u="sng" dirty="0">
                <a:effectLst>
                  <a:outerShdw blurRad="38100" dist="38100" dir="2700000" algn="tl">
                    <a:srgbClr val="000000">
                      <a:alpha val="43137"/>
                    </a:srgbClr>
                  </a:outerShdw>
                </a:effectLst>
                <a:latin typeface="Vidaloka" panose="020B0604020202020204" charset="0"/>
              </a:rPr>
              <a:t>Botox injection therapy:</a:t>
            </a:r>
          </a:p>
          <a:p>
            <a:pPr marL="0" indent="0">
              <a:buNone/>
            </a:pPr>
            <a:endParaRPr lang="en-US" sz="1600" b="1" dirty="0">
              <a:latin typeface="Vidaloka" panose="020B0604020202020204" charset="0"/>
            </a:endParaRPr>
          </a:p>
          <a:p>
            <a:pPr marL="285750" indent="-285750">
              <a:buFont typeface="Arial" panose="020B0604020202020204" pitchFamily="34" charset="0"/>
              <a:buChar char="•"/>
            </a:pPr>
            <a:r>
              <a:rPr lang="en-US" sz="1600" b="1" dirty="0">
                <a:latin typeface="Vidaloka" panose="020B0604020202020204" charset="0"/>
              </a:rPr>
              <a:t> </a:t>
            </a:r>
            <a:r>
              <a:rPr lang="en-US" sz="1600" b="1" dirty="0" err="1">
                <a:latin typeface="Vidaloka" panose="020B0604020202020204" charset="0"/>
              </a:rPr>
              <a:t>Botulinum</a:t>
            </a:r>
            <a:r>
              <a:rPr lang="en-US" sz="1600" b="1" dirty="0">
                <a:latin typeface="Vidaloka" panose="020B0604020202020204" charset="0"/>
              </a:rPr>
              <a:t> toxin has been used to treat </a:t>
            </a:r>
            <a:r>
              <a:rPr lang="en-US" sz="1600" b="1" u="sng" dirty="0">
                <a:latin typeface="Vidaloka" panose="020B0604020202020204" charset="0"/>
              </a:rPr>
              <a:t>acute and chronic </a:t>
            </a:r>
            <a:r>
              <a:rPr lang="en-US" sz="1600" b="1" dirty="0">
                <a:latin typeface="Vidaloka" panose="020B0604020202020204" charset="0"/>
              </a:rPr>
              <a:t>anal fissures. </a:t>
            </a:r>
          </a:p>
          <a:p>
            <a:pPr marL="285750" indent="-285750">
              <a:buFont typeface="Arial" panose="020B0604020202020204" pitchFamily="34" charset="0"/>
              <a:buChar char="•"/>
            </a:pPr>
            <a:endParaRPr lang="en-US" sz="1600" b="1" dirty="0">
              <a:latin typeface="Vidaloka" panose="020B0604020202020204" charset="0"/>
            </a:endParaRPr>
          </a:p>
          <a:p>
            <a:pPr marL="459144" indent="-457200">
              <a:buFont typeface="Arial" panose="020B0604020202020204" pitchFamily="34" charset="0"/>
              <a:buChar char="•"/>
            </a:pPr>
            <a:r>
              <a:rPr lang="en-US" sz="1600" b="1" dirty="0">
                <a:latin typeface="Vidaloka" panose="020B0604020202020204" charset="0"/>
              </a:rPr>
              <a:t> It is injected </a:t>
            </a:r>
            <a:r>
              <a:rPr lang="en-US" sz="1600" b="1" u="sng" dirty="0">
                <a:highlight>
                  <a:srgbClr val="FFFF00"/>
                </a:highlight>
                <a:latin typeface="Vidaloka" panose="020B0604020202020204" charset="0"/>
              </a:rPr>
              <a:t>directly into the internal anal sphincter</a:t>
            </a:r>
            <a:r>
              <a:rPr lang="en-US" sz="1600" b="1" dirty="0">
                <a:latin typeface="Vidaloka" panose="020B0604020202020204" charset="0"/>
              </a:rPr>
              <a:t>, in effect performing a relaxation of rectal muscles. </a:t>
            </a:r>
          </a:p>
          <a:p>
            <a:pPr marL="285750" indent="-285750">
              <a:buFont typeface="Arial" panose="020B0604020202020204" pitchFamily="34" charset="0"/>
              <a:buChar char="•"/>
            </a:pPr>
            <a:endParaRPr lang="en-US" sz="1600" b="1" dirty="0">
              <a:latin typeface="Vidaloka" panose="020B0604020202020204" charset="0"/>
            </a:endParaRPr>
          </a:p>
          <a:p>
            <a:pPr marL="459144" indent="-457200">
              <a:buFont typeface="Arial" panose="020B0604020202020204" pitchFamily="34" charset="0"/>
              <a:buChar char="•"/>
            </a:pPr>
            <a:r>
              <a:rPr lang="en-US" sz="1600" b="1" dirty="0">
                <a:latin typeface="Vidaloka" panose="020B0604020202020204" charset="0"/>
              </a:rPr>
              <a:t> The effect lasts </a:t>
            </a:r>
            <a:r>
              <a:rPr lang="en-US" sz="1600" b="1" dirty="0">
                <a:highlight>
                  <a:srgbClr val="FFFF00"/>
                </a:highlight>
                <a:latin typeface="Vidaloka" panose="020B0604020202020204" charset="0"/>
              </a:rPr>
              <a:t>about 3 months</a:t>
            </a:r>
            <a:r>
              <a:rPr lang="en-US" sz="1600" b="1" dirty="0">
                <a:latin typeface="Vidaloka" panose="020B0604020202020204" charset="0"/>
              </a:rPr>
              <a:t>, until nerve endings regenerate. </a:t>
            </a:r>
          </a:p>
          <a:p>
            <a:pPr marL="285750" indent="-285750">
              <a:buFont typeface="Arial" panose="020B0604020202020204" pitchFamily="34" charset="0"/>
              <a:buChar char="•"/>
            </a:pPr>
            <a:endParaRPr lang="en-US" sz="1600" b="1" dirty="0">
              <a:latin typeface="Vidaloka" panose="020B0604020202020204" charset="0"/>
            </a:endParaRPr>
          </a:p>
          <a:p>
            <a:pPr marL="459144" indent="-457200">
              <a:buFont typeface="Arial" panose="020B0604020202020204" pitchFamily="34" charset="0"/>
              <a:buChar char="•"/>
            </a:pPr>
            <a:r>
              <a:rPr lang="en-US" sz="1600" b="1" dirty="0">
                <a:latin typeface="Vidaloka" panose="020B0604020202020204" charset="0"/>
              </a:rPr>
              <a:t> This 3-month period may allow acute fissures (and sometimes chronic fissures) to heal and symptoms to resolve.</a:t>
            </a:r>
          </a:p>
          <a:p>
            <a:pPr marL="459144" indent="-457200">
              <a:buFont typeface="Arial" panose="020B0604020202020204" pitchFamily="34" charset="0"/>
              <a:buChar char="•"/>
            </a:pPr>
            <a:endParaRPr lang="en-US" sz="1600" b="1" dirty="0">
              <a:latin typeface="Vidaloka" panose="020B0604020202020204" charset="0"/>
            </a:endParaRPr>
          </a:p>
          <a:p>
            <a:pPr marL="459144" indent="-457200">
              <a:buFont typeface="Arial" panose="020B0604020202020204" pitchFamily="34" charset="0"/>
              <a:buChar char="•"/>
            </a:pPr>
            <a:r>
              <a:rPr lang="en-US" sz="1600" b="1" dirty="0">
                <a:latin typeface="Vidaloka" panose="020B0604020202020204" charset="0"/>
              </a:rPr>
              <a:t> If </a:t>
            </a:r>
            <a:r>
              <a:rPr lang="en-US" sz="1600" b="1" dirty="0" err="1">
                <a:latin typeface="Vidaloka" panose="020B0604020202020204" charset="0"/>
              </a:rPr>
              <a:t>botulinum</a:t>
            </a:r>
            <a:r>
              <a:rPr lang="en-US" sz="1600" b="1" dirty="0">
                <a:latin typeface="Vidaloka" panose="020B0604020202020204" charset="0"/>
              </a:rPr>
              <a:t> toxin injection provides initial relief of symptoms but there is a recurrence after 3 months, the patient may benefit from surgical </a:t>
            </a:r>
            <a:r>
              <a:rPr lang="en-US" sz="1600" b="1" dirty="0" err="1">
                <a:latin typeface="Vidaloka" panose="020B0604020202020204" charset="0"/>
              </a:rPr>
              <a:t>sphincterotomy</a:t>
            </a:r>
            <a:r>
              <a:rPr lang="en-US" sz="1600" b="1" dirty="0">
                <a:latin typeface="Vidaloka" panose="020B0604020202020204" charset="0"/>
              </a:rPr>
              <a:t>.</a:t>
            </a:r>
          </a:p>
        </p:txBody>
      </p:sp>
      <p:pic>
        <p:nvPicPr>
          <p:cNvPr id="3" name="Picture 2"/>
          <p:cNvPicPr>
            <a:picLocks noChangeAspect="1"/>
          </p:cNvPicPr>
          <p:nvPr/>
        </p:nvPicPr>
        <p:blipFill>
          <a:blip r:embed="rId2"/>
          <a:stretch>
            <a:fillRect/>
          </a:stretch>
        </p:blipFill>
        <p:spPr>
          <a:xfrm>
            <a:off x="7005657" y="320830"/>
            <a:ext cx="1975275" cy="1316850"/>
          </a:xfrm>
          <a:prstGeom prst="rect">
            <a:avLst/>
          </a:prstGeom>
        </p:spPr>
      </p:pic>
    </p:spTree>
    <p:extLst>
      <p:ext uri="{BB962C8B-B14F-4D97-AF65-F5344CB8AC3E}">
        <p14:creationId xmlns:p14="http://schemas.microsoft.com/office/powerpoint/2010/main" val="19347149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54" y="1362511"/>
            <a:ext cx="7610271" cy="1077218"/>
          </a:xfrm>
          <a:prstGeom prst="rect">
            <a:avLst/>
          </a:prstGeom>
        </p:spPr>
        <p:txBody>
          <a:bodyPr wrap="square">
            <a:spAutoFit/>
          </a:bodyPr>
          <a:lstStyle/>
          <a:p>
            <a:pPr>
              <a:buFont typeface="Wingdings" panose="05000000000000000000" pitchFamily="2" charset="2"/>
              <a:buChar char="ü"/>
            </a:pPr>
            <a:r>
              <a:rPr lang="en-US" sz="1600" dirty="0">
                <a:latin typeface="Vidaloka" panose="020B0604020202020204" charset="0"/>
              </a:rPr>
              <a:t> </a:t>
            </a:r>
            <a:r>
              <a:rPr lang="en-US" sz="1600" b="1" u="sng" dirty="0">
                <a:effectLst>
                  <a:outerShdw blurRad="38100" dist="38100" dir="2700000" algn="tl">
                    <a:srgbClr val="000000">
                      <a:alpha val="43137"/>
                    </a:srgbClr>
                  </a:outerShdw>
                </a:effectLst>
                <a:latin typeface="Vidaloka" panose="020B0604020202020204" charset="0"/>
              </a:rPr>
              <a:t>forceful manual (four- or eight-digit) sphincter dilatation: (not used nowadays)</a:t>
            </a:r>
          </a:p>
          <a:p>
            <a:pPr marL="285750" indent="-285750">
              <a:buFont typeface="Arial" panose="020B0604020202020204" pitchFamily="34" charset="0"/>
              <a:buChar char="•"/>
            </a:pPr>
            <a:r>
              <a:rPr lang="en-US" sz="1600" b="1" dirty="0">
                <a:latin typeface="Vidaloka" panose="020B0604020202020204" charset="0"/>
              </a:rPr>
              <a:t>Was used to reduce sphincter tone </a:t>
            </a:r>
          </a:p>
          <a:p>
            <a:pPr marL="285750" indent="-285750">
              <a:buFont typeface="Arial" panose="020B0604020202020204" pitchFamily="34" charset="0"/>
              <a:buChar char="•"/>
            </a:pPr>
            <a:r>
              <a:rPr lang="en-US" sz="1600" b="1" dirty="0">
                <a:latin typeface="Vidaloka" panose="020B0604020202020204" charset="0"/>
              </a:rPr>
              <a:t>potential disruption at multiple sites of the internal (and even external) sphincter. </a:t>
            </a:r>
          </a:p>
          <a:p>
            <a:pPr marL="285750" indent="-285750">
              <a:buFont typeface="Arial" panose="020B0604020202020204" pitchFamily="34" charset="0"/>
              <a:buChar char="•"/>
            </a:pPr>
            <a:r>
              <a:rPr lang="en-US" sz="1600" b="1" u="sng" dirty="0">
                <a:latin typeface="Vidaloka" panose="020B0604020202020204" charset="0"/>
              </a:rPr>
              <a:t>The risk of incontinence </a:t>
            </a:r>
            <a:r>
              <a:rPr lang="en-US" sz="1600" b="1" dirty="0">
                <a:latin typeface="Vidaloka" panose="020B0604020202020204" charset="0"/>
              </a:rPr>
              <a:t>following this procedure has now made it unpopular</a:t>
            </a:r>
            <a:endParaRPr lang="en-GB" sz="1600" b="1" dirty="0">
              <a:latin typeface="Vidaloka" panose="020B0604020202020204" charset="0"/>
            </a:endParaRPr>
          </a:p>
        </p:txBody>
      </p:sp>
      <p:pic>
        <p:nvPicPr>
          <p:cNvPr id="3" name="Picture 2"/>
          <p:cNvPicPr>
            <a:picLocks noChangeAspect="1"/>
          </p:cNvPicPr>
          <p:nvPr/>
        </p:nvPicPr>
        <p:blipFill>
          <a:blip r:embed="rId2"/>
          <a:stretch>
            <a:fillRect/>
          </a:stretch>
        </p:blipFill>
        <p:spPr>
          <a:xfrm>
            <a:off x="1705480" y="2815894"/>
            <a:ext cx="5434437" cy="1880797"/>
          </a:xfrm>
          <a:prstGeom prst="rect">
            <a:avLst/>
          </a:prstGeom>
        </p:spPr>
      </p:pic>
      <p:sp>
        <p:nvSpPr>
          <p:cNvPr id="4" name="Rectangle 3"/>
          <p:cNvSpPr/>
          <p:nvPr/>
        </p:nvSpPr>
        <p:spPr>
          <a:xfrm>
            <a:off x="1997778" y="446809"/>
            <a:ext cx="4405821" cy="76944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rPr>
              <a:t>Surgical Treatment</a:t>
            </a:r>
            <a:endParaRPr kumimoji="0" lang="en-GB" sz="1800" b="1" i="0" u="sng"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endParaRPr>
          </a:p>
        </p:txBody>
      </p:sp>
    </p:spTree>
    <p:extLst>
      <p:ext uri="{BB962C8B-B14F-4D97-AF65-F5344CB8AC3E}">
        <p14:creationId xmlns:p14="http://schemas.microsoft.com/office/powerpoint/2010/main" val="39314735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464" y="577538"/>
            <a:ext cx="7762126" cy="4201150"/>
          </a:xfrm>
          <a:prstGeom prst="rect">
            <a:avLst/>
          </a:prstGeom>
        </p:spPr>
        <p:txBody>
          <a:bodyPr wrap="square">
            <a:spAutoFit/>
          </a:bodyPr>
          <a:lstStyle/>
          <a:p>
            <a:pPr>
              <a:buFont typeface="Wingdings" panose="05000000000000000000" pitchFamily="2" charset="2"/>
              <a:buChar char="ü"/>
            </a:pPr>
            <a:r>
              <a:rPr lang="en-US" sz="1600" b="1" u="sng" dirty="0">
                <a:effectLst>
                  <a:outerShdw blurRad="38100" dist="38100" dir="2700000" algn="tl">
                    <a:srgbClr val="000000">
                      <a:alpha val="43137"/>
                    </a:srgbClr>
                  </a:outerShdw>
                </a:effectLst>
                <a:latin typeface="Vidaloka" panose="020B0604020202020204" charset="0"/>
              </a:rPr>
              <a:t>Posterior division of the exposed fibers of the internal sphincter in the fissure base: </a:t>
            </a:r>
          </a:p>
          <a:p>
            <a:pPr marL="285750" indent="-285750">
              <a:buFont typeface="Arial" panose="020B0604020202020204" pitchFamily="34" charset="0"/>
              <a:buChar char="•"/>
            </a:pPr>
            <a:r>
              <a:rPr lang="en-US" sz="1600" b="1" dirty="0">
                <a:latin typeface="Vidaloka" panose="020B0604020202020204" charset="0"/>
              </a:rPr>
              <a:t> It may be indicated if there is an associated </a:t>
            </a:r>
            <a:r>
              <a:rPr lang="en-US" sz="1600" b="1" u="sng" dirty="0" err="1">
                <a:highlight>
                  <a:srgbClr val="FFFF00"/>
                </a:highlight>
                <a:latin typeface="Vidaloka" panose="020B0604020202020204" charset="0"/>
              </a:rPr>
              <a:t>intersphincteric</a:t>
            </a:r>
            <a:r>
              <a:rPr lang="en-US" sz="1600" b="1" u="sng" dirty="0">
                <a:highlight>
                  <a:srgbClr val="FFFF00"/>
                </a:highlight>
                <a:latin typeface="Vidaloka" panose="020B0604020202020204" charset="0"/>
              </a:rPr>
              <a:t> fistula.</a:t>
            </a:r>
          </a:p>
          <a:p>
            <a:pPr marL="285750" indent="-285750">
              <a:buFont typeface="Arial" panose="020B0604020202020204" pitchFamily="34" charset="0"/>
              <a:buChar char="•"/>
            </a:pPr>
            <a:r>
              <a:rPr lang="en-US" sz="1600" b="1" dirty="0">
                <a:latin typeface="Vidaloka" panose="020B0604020202020204" charset="0"/>
              </a:rPr>
              <a:t>Associated with </a:t>
            </a:r>
            <a:r>
              <a:rPr lang="en-US" sz="1600" b="1" dirty="0">
                <a:highlight>
                  <a:srgbClr val="FFFF00"/>
                </a:highlight>
                <a:latin typeface="Vidaloka" panose="020B0604020202020204" charset="0"/>
              </a:rPr>
              <a:t>prolonged healing </a:t>
            </a:r>
          </a:p>
          <a:p>
            <a:pPr marL="285750" indent="-285750">
              <a:buFont typeface="Arial" panose="020B0604020202020204" pitchFamily="34" charset="0"/>
              <a:buChar char="•"/>
            </a:pPr>
            <a:r>
              <a:rPr lang="en-US" sz="1600" b="1" dirty="0">
                <a:latin typeface="Vidaloka" panose="020B0604020202020204" charset="0"/>
              </a:rPr>
              <a:t>Passive anal leakage (due to keyhole gutter deformity)  </a:t>
            </a:r>
          </a:p>
          <a:p>
            <a:endParaRPr lang="en-US" sz="1600" dirty="0">
              <a:latin typeface="Vidaloka" panose="020B0604020202020204" charset="0"/>
            </a:endParaRPr>
          </a:p>
          <a:p>
            <a:pPr marL="0" indent="0">
              <a:buNone/>
            </a:pPr>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endParaRPr lang="en-US" sz="1600" dirty="0">
              <a:latin typeface="Vidaloka" panose="020B0604020202020204" charset="0"/>
            </a:endParaRPr>
          </a:p>
          <a:p>
            <a:pPr marL="0" lvl="0" indent="0">
              <a:buNone/>
            </a:pPr>
            <a:endParaRPr lang="en-US" sz="1100" u="sng" dirty="0">
              <a:solidFill>
                <a:srgbClr val="FF0000"/>
              </a:solidFill>
              <a:latin typeface="Vidaloka" panose="020B0604020202020204" charset="0"/>
            </a:endParaRPr>
          </a:p>
          <a:p>
            <a:pPr marL="0" lvl="0" indent="0">
              <a:buNone/>
            </a:pPr>
            <a:r>
              <a:rPr lang="en-US" sz="1600" b="1" u="sng" dirty="0">
                <a:solidFill>
                  <a:srgbClr val="FF0000"/>
                </a:solidFill>
                <a:latin typeface="Vidaloka" panose="020B0604020202020204" charset="0"/>
              </a:rPr>
              <a:t>* A keyhole defect may refer to a groove in the anal canal wall, which can occur after posterior midline </a:t>
            </a:r>
            <a:r>
              <a:rPr lang="en-US" sz="1600" b="1" u="sng" dirty="0" err="1">
                <a:solidFill>
                  <a:srgbClr val="FF0000"/>
                </a:solidFill>
                <a:latin typeface="Vidaloka" panose="020B0604020202020204" charset="0"/>
              </a:rPr>
              <a:t>fissurectomy</a:t>
            </a:r>
            <a:r>
              <a:rPr lang="en-US" sz="1600" b="1" u="sng" dirty="0">
                <a:solidFill>
                  <a:srgbClr val="FF0000"/>
                </a:solidFill>
                <a:latin typeface="Vidaloka" panose="020B0604020202020204" charset="0"/>
              </a:rPr>
              <a:t> or </a:t>
            </a:r>
            <a:r>
              <a:rPr lang="en-US" sz="1600" b="1" u="sng" dirty="0" err="1">
                <a:solidFill>
                  <a:srgbClr val="FF0000"/>
                </a:solidFill>
                <a:latin typeface="Vidaloka" panose="020B0604020202020204" charset="0"/>
              </a:rPr>
              <a:t>fistulotomy</a:t>
            </a:r>
            <a:r>
              <a:rPr lang="en-US" sz="1600" b="1" u="sng" dirty="0">
                <a:solidFill>
                  <a:srgbClr val="FF0000"/>
                </a:solidFill>
                <a:latin typeface="Vidaloka" panose="020B0604020202020204" charset="0"/>
              </a:rPr>
              <a:t> and it’s associated with minor degrees of fecal incontinence, allowing seepage of liquid stool or mucus.</a:t>
            </a:r>
            <a:endParaRPr lang="ar-JO" sz="1600" b="1" u="sng" dirty="0">
              <a:solidFill>
                <a:srgbClr val="FF0000"/>
              </a:solidFill>
              <a:latin typeface="Vidaloka" panose="020B0604020202020204" charset="0"/>
            </a:endParaRPr>
          </a:p>
        </p:txBody>
      </p:sp>
      <p:pic>
        <p:nvPicPr>
          <p:cNvPr id="3" name="Picture 2"/>
          <p:cNvPicPr>
            <a:picLocks noChangeAspect="1"/>
          </p:cNvPicPr>
          <p:nvPr/>
        </p:nvPicPr>
        <p:blipFill>
          <a:blip r:embed="rId2"/>
          <a:stretch>
            <a:fillRect/>
          </a:stretch>
        </p:blipFill>
        <p:spPr>
          <a:xfrm>
            <a:off x="1872622" y="1760607"/>
            <a:ext cx="4711009" cy="2014245"/>
          </a:xfrm>
          <a:prstGeom prst="rect">
            <a:avLst/>
          </a:prstGeom>
        </p:spPr>
      </p:pic>
    </p:spTree>
    <p:extLst>
      <p:ext uri="{BB962C8B-B14F-4D97-AF65-F5344CB8AC3E}">
        <p14:creationId xmlns:p14="http://schemas.microsoft.com/office/powerpoint/2010/main" val="378954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6"/>
          <p:cNvSpPr txBox="1">
            <a:spLocks noGrp="1"/>
          </p:cNvSpPr>
          <p:nvPr>
            <p:ph type="title"/>
          </p:nvPr>
        </p:nvSpPr>
        <p:spPr>
          <a:xfrm>
            <a:off x="4319454" y="775856"/>
            <a:ext cx="4824546" cy="3172088"/>
          </a:xfrm>
          <a:prstGeom prst="rect">
            <a:avLst/>
          </a:prstGeom>
        </p:spPr>
        <p:txBody>
          <a:bodyPr spcFirstLastPara="1" wrap="square" lIns="91425" tIns="91425" rIns="91425" bIns="91425" anchor="ctr" anchorCtr="0">
            <a:noAutofit/>
          </a:bodyPr>
          <a:lstStyle/>
          <a:p>
            <a:pPr marL="342900" lvl="0" indent="-342900" algn="l" defTabSz="457200"/>
            <a:r>
              <a:rPr lang="en-US" sz="2400" b="1" kern="1200" dirty="0">
                <a:solidFill>
                  <a:prstClr val="black"/>
                </a:solidFill>
                <a:highlight>
                  <a:srgbClr val="FFFF00"/>
                </a:highlight>
                <a:latin typeface="Vidaloka" panose="020B0604020202020204" charset="0"/>
              </a:rPr>
              <a:t>The </a:t>
            </a:r>
            <a:r>
              <a:rPr lang="en-US" sz="2400" b="1" kern="1200" dirty="0" err="1">
                <a:solidFill>
                  <a:prstClr val="black"/>
                </a:solidFill>
                <a:highlight>
                  <a:srgbClr val="FFFF00"/>
                </a:highlight>
                <a:latin typeface="Vidaloka" panose="020B0604020202020204" charset="0"/>
              </a:rPr>
              <a:t>anorectal</a:t>
            </a:r>
            <a:r>
              <a:rPr lang="en-US" sz="2400" b="1" kern="1200" dirty="0">
                <a:solidFill>
                  <a:prstClr val="black"/>
                </a:solidFill>
                <a:highlight>
                  <a:srgbClr val="FFFF00"/>
                </a:highlight>
                <a:latin typeface="Vidaloka" panose="020B0604020202020204" charset="0"/>
              </a:rPr>
              <a:t> ring:</a:t>
            </a:r>
            <a:br>
              <a:rPr lang="en-US" sz="1800" b="1" kern="1200" dirty="0">
                <a:solidFill>
                  <a:prstClr val="black"/>
                </a:solidFill>
                <a:highlight>
                  <a:srgbClr val="FFFF00"/>
                </a:highlight>
                <a:latin typeface="Vidaloka" panose="020B0604020202020204" charset="0"/>
              </a:rPr>
            </a:br>
            <a:br>
              <a:rPr lang="en-US" sz="1800" b="1" kern="1200" dirty="0">
                <a:solidFill>
                  <a:prstClr val="black"/>
                </a:solidFill>
                <a:latin typeface="Vidaloka" panose="020B0604020202020204" charset="0"/>
              </a:rPr>
            </a:br>
            <a:r>
              <a:rPr lang="en-US" sz="1800" kern="1200" dirty="0">
                <a:solidFill>
                  <a:prstClr val="black"/>
                </a:solidFill>
                <a:latin typeface="Vidaloka" panose="020B0604020202020204" charset="0"/>
              </a:rPr>
              <a:t>-Marks </a:t>
            </a:r>
            <a:r>
              <a:rPr lang="en-US" sz="1800" kern="1200" dirty="0">
                <a:solidFill>
                  <a:srgbClr val="FF0000"/>
                </a:solidFill>
                <a:latin typeface="Vidaloka" panose="020B0604020202020204" charset="0"/>
              </a:rPr>
              <a:t>the junction between the rectum and the anal canal</a:t>
            </a:r>
            <a:r>
              <a:rPr lang="en-US" sz="1800" kern="1200" dirty="0">
                <a:solidFill>
                  <a:prstClr val="black"/>
                </a:solidFill>
                <a:latin typeface="Vidaloka" panose="020B0604020202020204" charset="0"/>
              </a:rPr>
              <a:t>.</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-Formed by the joining of:</a:t>
            </a:r>
            <a:br>
              <a:rPr lang="en-US" sz="1800" kern="1200" dirty="0">
                <a:solidFill>
                  <a:prstClr val="black"/>
                </a:solidFill>
                <a:latin typeface="Vidaloka" panose="020B0604020202020204" charset="0"/>
              </a:rPr>
            </a:b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 (1) the puborectalis muscle</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(2) the deep external sphincter</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(3) conjoined longitudinal muscle </a:t>
            </a:r>
            <a:br>
              <a:rPr lang="en-US" sz="1800" kern="1200" dirty="0">
                <a:solidFill>
                  <a:prstClr val="black"/>
                </a:solidFill>
                <a:latin typeface="Vidaloka" panose="020B0604020202020204" charset="0"/>
              </a:rPr>
            </a:br>
            <a:r>
              <a:rPr lang="en-US" sz="1800" kern="1200" dirty="0">
                <a:solidFill>
                  <a:prstClr val="black"/>
                </a:solidFill>
                <a:latin typeface="Vidaloka" panose="020B0604020202020204" charset="0"/>
              </a:rPr>
              <a:t>(4) the highest part of the internal sphincter.</a:t>
            </a:r>
            <a:br>
              <a:rPr lang="en-US" sz="3200" kern="1200" dirty="0">
                <a:solidFill>
                  <a:prstClr val="black"/>
                </a:solidFill>
                <a:latin typeface="Century Gothic" panose="020B0502020202020204"/>
              </a:rPr>
            </a:br>
            <a:endParaRPr sz="1600" dirty="0"/>
          </a:p>
        </p:txBody>
      </p:sp>
      <p:pic>
        <p:nvPicPr>
          <p:cNvPr id="2" name="Picture 1"/>
          <p:cNvPicPr>
            <a:picLocks noChangeAspect="1"/>
          </p:cNvPicPr>
          <p:nvPr/>
        </p:nvPicPr>
        <p:blipFill>
          <a:blip r:embed="rId3"/>
          <a:stretch>
            <a:fillRect/>
          </a:stretch>
        </p:blipFill>
        <p:spPr>
          <a:xfrm>
            <a:off x="148824" y="665018"/>
            <a:ext cx="3993685" cy="40451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9738" y="725091"/>
            <a:ext cx="8162506" cy="1846659"/>
          </a:xfrm>
          <a:prstGeom prst="rect">
            <a:avLst/>
          </a:prstGeom>
        </p:spPr>
        <p:txBody>
          <a:bodyPr wrap="square">
            <a:spAutoFit/>
          </a:bodyPr>
          <a:lstStyle/>
          <a:p>
            <a:pPr>
              <a:buFont typeface="Wingdings" panose="05000000000000000000" pitchFamily="2" charset="2"/>
              <a:buChar char="ü"/>
            </a:pPr>
            <a:r>
              <a:rPr lang="en-US" sz="1800" b="1" u="sng" dirty="0">
                <a:effectLst>
                  <a:outerShdw blurRad="38100" dist="38100" dir="2700000" algn="tl">
                    <a:srgbClr val="000000">
                      <a:alpha val="43137"/>
                    </a:srgbClr>
                  </a:outerShdw>
                </a:effectLst>
                <a:latin typeface="Vidaloka" panose="020B0604020202020204" charset="0"/>
              </a:rPr>
              <a:t>Lateral anal </a:t>
            </a:r>
            <a:r>
              <a:rPr lang="en-US" sz="1800" b="1" u="sng" dirty="0" err="1">
                <a:effectLst>
                  <a:outerShdw blurRad="38100" dist="38100" dir="2700000" algn="tl">
                    <a:srgbClr val="000000">
                      <a:alpha val="43137"/>
                    </a:srgbClr>
                  </a:outerShdw>
                </a:effectLst>
                <a:latin typeface="Vidaloka" panose="020B0604020202020204" charset="0"/>
              </a:rPr>
              <a:t>sphincterotomy</a:t>
            </a:r>
            <a:r>
              <a:rPr lang="en-US" sz="1800" b="1" u="sng" dirty="0">
                <a:effectLst>
                  <a:outerShdw blurRad="38100" dist="38100" dir="2700000" algn="tl">
                    <a:srgbClr val="000000">
                      <a:alpha val="43137"/>
                    </a:srgbClr>
                  </a:outerShdw>
                </a:effectLst>
                <a:latin typeface="Vidaloka" panose="020B0604020202020204" charset="0"/>
              </a:rPr>
              <a:t>: </a:t>
            </a:r>
          </a:p>
          <a:p>
            <a:pPr marL="285750" indent="-285750">
              <a:buFont typeface="Arial" panose="020B0604020202020204" pitchFamily="34" charset="0"/>
              <a:buChar char="•"/>
            </a:pPr>
            <a:r>
              <a:rPr lang="en-US" sz="1600" b="1" dirty="0">
                <a:latin typeface="Vidaloka" panose="020B0604020202020204" charset="0"/>
              </a:rPr>
              <a:t>In this operation, the internal sphincter is divided away from the fissure itself – usually either in the </a:t>
            </a:r>
            <a:r>
              <a:rPr lang="en-US" sz="1600" b="1" u="sng" dirty="0">
                <a:latin typeface="Vidaloka" panose="020B0604020202020204" charset="0"/>
              </a:rPr>
              <a:t>right or the left lateral positions (</a:t>
            </a:r>
            <a:r>
              <a:rPr lang="en-US" sz="1600" b="1" u="sng" dirty="0" err="1">
                <a:latin typeface="Vidaloka" panose="020B0604020202020204" charset="0"/>
              </a:rPr>
              <a:t>Notaras</a:t>
            </a:r>
            <a:r>
              <a:rPr lang="en-US" sz="1600" b="1" u="sng" dirty="0">
                <a:latin typeface="Vidaloka" panose="020B0604020202020204" charset="0"/>
              </a:rPr>
              <a:t>).</a:t>
            </a:r>
          </a:p>
          <a:p>
            <a:pPr marL="285750" indent="-285750">
              <a:buFont typeface="Arial" panose="020B0604020202020204" pitchFamily="34" charset="0"/>
              <a:buChar char="•"/>
            </a:pPr>
            <a:r>
              <a:rPr lang="en-US" sz="1600" b="1" dirty="0">
                <a:latin typeface="Vidaloka" panose="020B0604020202020204" charset="0"/>
              </a:rPr>
              <a:t>The procedure can be carried out using an open or a closed method, under local, regional or general anesthesia, and with the patient in the </a:t>
            </a:r>
            <a:r>
              <a:rPr lang="en-US" sz="1600" b="1" u="sng" dirty="0">
                <a:latin typeface="Vidaloka" panose="020B0604020202020204" charset="0"/>
              </a:rPr>
              <a:t>modified lithotomy or prone jackknife position. </a:t>
            </a:r>
            <a:r>
              <a:rPr lang="en-US" sz="1600" b="1" dirty="0">
                <a:latin typeface="Vidaloka" panose="020B0604020202020204" charset="0"/>
              </a:rPr>
              <a:t> </a:t>
            </a:r>
          </a:p>
          <a:p>
            <a:endParaRPr lang="en-US" sz="1600" dirty="0">
              <a:latin typeface="Vidaloka" panose="020B0604020202020204" charset="0"/>
            </a:endParaRPr>
          </a:p>
        </p:txBody>
      </p:sp>
      <p:pic>
        <p:nvPicPr>
          <p:cNvPr id="3" name="Picture 2"/>
          <p:cNvPicPr>
            <a:picLocks noChangeAspect="1"/>
          </p:cNvPicPr>
          <p:nvPr/>
        </p:nvPicPr>
        <p:blipFill>
          <a:blip r:embed="rId2"/>
          <a:stretch>
            <a:fillRect/>
          </a:stretch>
        </p:blipFill>
        <p:spPr>
          <a:xfrm>
            <a:off x="1479831" y="2370579"/>
            <a:ext cx="3231160" cy="2310584"/>
          </a:xfrm>
          <a:prstGeom prst="rect">
            <a:avLst/>
          </a:prstGeom>
        </p:spPr>
      </p:pic>
      <p:pic>
        <p:nvPicPr>
          <p:cNvPr id="4" name="Picture 3"/>
          <p:cNvPicPr>
            <a:picLocks noChangeAspect="1"/>
          </p:cNvPicPr>
          <p:nvPr/>
        </p:nvPicPr>
        <p:blipFill>
          <a:blip r:embed="rId3"/>
          <a:stretch>
            <a:fillRect/>
          </a:stretch>
        </p:blipFill>
        <p:spPr>
          <a:xfrm>
            <a:off x="5056909" y="2370579"/>
            <a:ext cx="2801356" cy="2310584"/>
          </a:xfrm>
          <a:prstGeom prst="rect">
            <a:avLst/>
          </a:prstGeom>
        </p:spPr>
      </p:pic>
    </p:spTree>
    <p:extLst>
      <p:ext uri="{BB962C8B-B14F-4D97-AF65-F5344CB8AC3E}">
        <p14:creationId xmlns:p14="http://schemas.microsoft.com/office/powerpoint/2010/main" val="1209100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human body&#10;&#10;Description automatically generated with medium confidence">
            <a:extLst>
              <a:ext uri="{FF2B5EF4-FFF2-40B4-BE49-F238E27FC236}">
                <a16:creationId xmlns:a16="http://schemas.microsoft.com/office/drawing/2014/main" id="{37DF6E06-2CAD-05B7-802E-3E28139BD01F}"/>
              </a:ext>
            </a:extLst>
          </p:cNvPr>
          <p:cNvPicPr>
            <a:picLocks noChangeAspect="1"/>
          </p:cNvPicPr>
          <p:nvPr/>
        </p:nvPicPr>
        <p:blipFill>
          <a:blip r:embed="rId2"/>
          <a:stretch>
            <a:fillRect/>
          </a:stretch>
        </p:blipFill>
        <p:spPr>
          <a:xfrm>
            <a:off x="1738745" y="797935"/>
            <a:ext cx="5534891" cy="3864120"/>
          </a:xfrm>
          <a:prstGeom prst="rect">
            <a:avLst/>
          </a:prstGeom>
        </p:spPr>
      </p:pic>
    </p:spTree>
    <p:extLst>
      <p:ext uri="{BB962C8B-B14F-4D97-AF65-F5344CB8AC3E}">
        <p14:creationId xmlns:p14="http://schemas.microsoft.com/office/powerpoint/2010/main" val="3566484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6146" y="1002784"/>
            <a:ext cx="4488873" cy="2862322"/>
          </a:xfrm>
          <a:prstGeom prst="rect">
            <a:avLst/>
          </a:prstGeom>
        </p:spPr>
        <p:txBody>
          <a:bodyPr wrap="square">
            <a:spAutoFit/>
          </a:bodyPr>
          <a:lstStyle/>
          <a:p>
            <a:r>
              <a:rPr lang="en-US" sz="1800" b="1" dirty="0">
                <a:latin typeface="Vidaloka" panose="020B0604020202020204" charset="0"/>
              </a:rPr>
              <a:t>1.Hemorrhage </a:t>
            </a:r>
          </a:p>
          <a:p>
            <a:r>
              <a:rPr lang="en-US" sz="1800" b="1" dirty="0">
                <a:latin typeface="Vidaloka" panose="020B0604020202020204" charset="0"/>
              </a:rPr>
              <a:t>2. Hematoma</a:t>
            </a:r>
          </a:p>
          <a:p>
            <a:r>
              <a:rPr lang="en-US" sz="1800" b="1" dirty="0">
                <a:latin typeface="Vidaloka" panose="020B0604020202020204" charset="0"/>
              </a:rPr>
              <a:t>3. Bruises </a:t>
            </a:r>
          </a:p>
          <a:p>
            <a:r>
              <a:rPr lang="en-US" sz="1800" b="1" dirty="0">
                <a:latin typeface="Vidaloka" panose="020B0604020202020204" charset="0"/>
              </a:rPr>
              <a:t>4. Perianal fistula </a:t>
            </a:r>
          </a:p>
          <a:p>
            <a:r>
              <a:rPr lang="en-US" sz="1800" b="1" dirty="0">
                <a:latin typeface="Vidaloka" panose="020B0604020202020204" charset="0"/>
              </a:rPr>
              <a:t>5. Abscess formation</a:t>
            </a:r>
            <a:br>
              <a:rPr lang="en-US" sz="1800" b="1" dirty="0">
                <a:latin typeface="Vidaloka" panose="020B0604020202020204" charset="0"/>
              </a:rPr>
            </a:br>
            <a:r>
              <a:rPr lang="en-US" sz="1800" b="1" dirty="0">
                <a:latin typeface="Vidaloka" panose="020B0604020202020204" charset="0"/>
              </a:rPr>
              <a:t>6. Incontinence, which may affect up to 30% of patients, </a:t>
            </a:r>
            <a:r>
              <a:rPr lang="en-US" sz="1800" b="1" u="sng" dirty="0">
                <a:latin typeface="Vidaloka" panose="020B0604020202020204" charset="0"/>
              </a:rPr>
              <a:t>particularly women during anal vaginal delivery </a:t>
            </a:r>
            <a:r>
              <a:rPr lang="en-US" sz="1800" b="1" dirty="0">
                <a:latin typeface="Vidaloka" panose="020B0604020202020204" charset="0"/>
              </a:rPr>
              <a:t>, who have </a:t>
            </a:r>
            <a:r>
              <a:rPr lang="en-US" sz="1800" b="1" u="sng" dirty="0">
                <a:latin typeface="Vidaloka" panose="020B0604020202020204" charset="0"/>
              </a:rPr>
              <a:t>weaker</a:t>
            </a:r>
            <a:r>
              <a:rPr lang="en-US" sz="1800" b="1" dirty="0">
                <a:latin typeface="Vidaloka" panose="020B0604020202020204" charset="0"/>
              </a:rPr>
              <a:t>, </a:t>
            </a:r>
            <a:r>
              <a:rPr lang="en-US" sz="1800" b="1" u="sng" dirty="0">
                <a:latin typeface="Vidaloka" panose="020B0604020202020204" charset="0"/>
              </a:rPr>
              <a:t>shorter</a:t>
            </a:r>
            <a:r>
              <a:rPr lang="en-US" sz="1800" b="1" dirty="0">
                <a:latin typeface="Vidaloka" panose="020B0604020202020204" charset="0"/>
              </a:rPr>
              <a:t> </a:t>
            </a:r>
            <a:r>
              <a:rPr lang="en-US" sz="1800" b="1" u="sng" dirty="0">
                <a:latin typeface="Vidaloka" panose="020B0604020202020204" charset="0"/>
              </a:rPr>
              <a:t>sphincter complexes.</a:t>
            </a:r>
          </a:p>
          <a:p>
            <a:endParaRPr lang="en-US" sz="1800" b="1" dirty="0">
              <a:latin typeface="Vidaloka" panose="020B0604020202020204" charset="0"/>
            </a:endParaRPr>
          </a:p>
        </p:txBody>
      </p:sp>
      <p:sp>
        <p:nvSpPr>
          <p:cNvPr id="3" name="Rectangle 2"/>
          <p:cNvSpPr/>
          <p:nvPr/>
        </p:nvSpPr>
        <p:spPr>
          <a:xfrm>
            <a:off x="4421074" y="440093"/>
            <a:ext cx="3323689" cy="523220"/>
          </a:xfrm>
          <a:prstGeom prst="rect">
            <a:avLst/>
          </a:prstGeom>
        </p:spPr>
        <p:txBody>
          <a:bodyPr wrap="square">
            <a:spAutoFit/>
          </a:bodyPr>
          <a:lstStyle/>
          <a:p>
            <a:r>
              <a:rPr lang="en-US" sz="2800" b="1" u="sng" dirty="0">
                <a:effectLst>
                  <a:outerShdw blurRad="38100" dist="38100" dir="2700000" algn="tl">
                    <a:srgbClr val="000000">
                      <a:alpha val="43137"/>
                    </a:srgbClr>
                  </a:outerShdw>
                </a:effectLst>
                <a:latin typeface="Vidaloka" panose="020B0604020202020204" charset="0"/>
              </a:rPr>
              <a:t>Complications: </a:t>
            </a:r>
            <a:endParaRPr lang="en-GB" sz="2800" b="1" u="sng" dirty="0">
              <a:effectLst>
                <a:outerShdw blurRad="38100" dist="38100" dir="2700000" algn="tl">
                  <a:srgbClr val="000000">
                    <a:alpha val="43137"/>
                  </a:srgbClr>
                </a:outerShdw>
              </a:effectLst>
              <a:latin typeface="Vidaloka" panose="020B0604020202020204" charset="0"/>
            </a:endParaRPr>
          </a:p>
        </p:txBody>
      </p:sp>
      <p:pic>
        <p:nvPicPr>
          <p:cNvPr id="4" name="Picture 3"/>
          <p:cNvPicPr>
            <a:picLocks noChangeAspect="1"/>
          </p:cNvPicPr>
          <p:nvPr/>
        </p:nvPicPr>
        <p:blipFill>
          <a:blip r:embed="rId2"/>
          <a:stretch>
            <a:fillRect/>
          </a:stretch>
        </p:blipFill>
        <p:spPr>
          <a:xfrm>
            <a:off x="748147" y="440093"/>
            <a:ext cx="2902526" cy="2363869"/>
          </a:xfrm>
          <a:prstGeom prst="rect">
            <a:avLst/>
          </a:prstGeom>
        </p:spPr>
      </p:pic>
      <p:pic>
        <p:nvPicPr>
          <p:cNvPr id="5" name="Picture 4"/>
          <p:cNvPicPr>
            <a:picLocks noChangeAspect="1"/>
          </p:cNvPicPr>
          <p:nvPr/>
        </p:nvPicPr>
        <p:blipFill>
          <a:blip r:embed="rId3"/>
          <a:stretch>
            <a:fillRect/>
          </a:stretch>
        </p:blipFill>
        <p:spPr>
          <a:xfrm>
            <a:off x="327112" y="2881744"/>
            <a:ext cx="4006634" cy="2261756"/>
          </a:xfrm>
          <a:prstGeom prst="rect">
            <a:avLst/>
          </a:prstGeom>
        </p:spPr>
      </p:pic>
    </p:spTree>
    <p:extLst>
      <p:ext uri="{BB962C8B-B14F-4D97-AF65-F5344CB8AC3E}">
        <p14:creationId xmlns:p14="http://schemas.microsoft.com/office/powerpoint/2010/main" val="9856157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72;p48"/>
          <p:cNvSpPr txBox="1">
            <a:spLocks/>
          </p:cNvSpPr>
          <p:nvPr/>
        </p:nvSpPr>
        <p:spPr>
          <a:xfrm>
            <a:off x="2671987" y="1769116"/>
            <a:ext cx="4090972" cy="943582"/>
          </a:xfrm>
          <a:prstGeom prst="rect">
            <a:avLst/>
          </a:prstGeom>
          <a:ln w="57150" cap="rnd" cmpd="sng" algn="ctr">
            <a:solidFill>
              <a:schemeClr val="dk1"/>
            </a:solidFill>
            <a:prstDash val="solid"/>
          </a:ln>
        </p:spPr>
        <p:style>
          <a:lnRef idx="2">
            <a:schemeClr val="dk1"/>
          </a:lnRef>
          <a:fillRef idx="1">
            <a:schemeClr val="lt1"/>
          </a:fillRef>
          <a:effectRef idx="0">
            <a:schemeClr val="dk1"/>
          </a:effectRef>
          <a:fontRef idx="minor">
            <a:schemeClr val="dk1"/>
          </a:fontRef>
        </p:style>
        <p:txBody>
          <a:bodyPr spcFirstLastPara="1" vert="horz" wrap="square" lIns="91425" tIns="91425" rIns="91425" bIns="91425" rtlCol="0" anchor="ctr" anchorCtr="0">
            <a:noAutofit/>
            <a:scene3d>
              <a:camera prst="orthographicFront"/>
              <a:lightRig rig="harsh" dir="t"/>
            </a:scene3d>
            <a:sp3d extrusionH="57150" prstMaterial="matte">
              <a:bevelT w="63500" h="12700" prst="angle"/>
              <a:contourClr>
                <a:schemeClr val="bg1">
                  <a:lumMod val="65000"/>
                </a:schemeClr>
              </a:contourClr>
            </a:sp3d>
          </a:bodyPr>
          <a:lstStyle>
            <a:lvl1pPr lvl="0" algn="l" defTabSz="342900" rtl="0" eaLnBrk="1" latinLnBrk="0" hangingPunct="1">
              <a:spcBef>
                <a:spcPts val="0"/>
              </a:spcBef>
              <a:spcAft>
                <a:spcPts val="0"/>
              </a:spcAft>
              <a:buSzPts val="3000"/>
              <a:buNone/>
              <a:defRPr sz="2700" kern="1200">
                <a:solidFill>
                  <a:schemeClr val="dk1"/>
                </a:solidFill>
                <a:latin typeface="+mn-lt"/>
                <a:ea typeface="+mn-ea"/>
                <a:cs typeface="+mn-cs"/>
              </a:defRPr>
            </a:lvl1pPr>
            <a:lvl2pPr lvl="1"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2pPr>
            <a:lvl3pPr lvl="2"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3pPr>
            <a:lvl4pPr lvl="3"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4pPr>
            <a:lvl5pPr lvl="4"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5pPr>
            <a:lvl6pPr lvl="5"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6pPr>
            <a:lvl7pPr lvl="6"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7pPr>
            <a:lvl8pPr lvl="7"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8pPr>
            <a:lvl9pPr lvl="8" rtl="0" eaLnBrk="1" hangingPunct="1">
              <a:spcBef>
                <a:spcPts val="0"/>
              </a:spcBef>
              <a:spcAft>
                <a:spcPts val="0"/>
              </a:spcAft>
              <a:buSzPts val="3000"/>
              <a:buNone/>
              <a:defRPr>
                <a:solidFill>
                  <a:schemeClr val="dk1"/>
                </a:solidFill>
                <a:latin typeface="Merriweather Light"/>
                <a:ea typeface="Merriweather Light"/>
                <a:cs typeface="Merriweather Light"/>
                <a:sym typeface="Merriweather Light"/>
              </a:defRPr>
            </a:lvl9pPr>
          </a:lstStyle>
          <a:p>
            <a:pPr algn="ctr">
              <a:buClrTx/>
              <a:buFontTx/>
            </a:pPr>
            <a:br>
              <a:rPr lang="en-US" sz="3600" b="1" dirty="0">
                <a:ln/>
                <a:solidFill>
                  <a:schemeClr val="accent3"/>
                </a:solidFill>
                <a:effectLst>
                  <a:outerShdw blurRad="38100" dist="38100" dir="2700000" algn="tl">
                    <a:srgbClr val="000000">
                      <a:alpha val="43137"/>
                    </a:srgbClr>
                  </a:outerShdw>
                </a:effectLst>
              </a:rPr>
            </a:br>
            <a:r>
              <a:rPr lang="en-US" sz="3600" b="1" dirty="0">
                <a:ln/>
                <a:solidFill>
                  <a:schemeClr val="accent3"/>
                </a:solidFill>
                <a:effectLst>
                  <a:outerShdw blurRad="38100" dist="38100" dir="2700000" algn="tl">
                    <a:srgbClr val="000000">
                      <a:alpha val="43137"/>
                    </a:srgbClr>
                  </a:outerShdw>
                </a:effectLst>
                <a:latin typeface="Vidaloka" panose="020B0604020202020204" charset="0"/>
              </a:rPr>
              <a:t>Anal tumors..</a:t>
            </a:r>
            <a:br>
              <a:rPr lang="en-US" b="1" dirty="0">
                <a:ln/>
                <a:solidFill>
                  <a:schemeClr val="accent3"/>
                </a:solidFill>
                <a:effectLst>
                  <a:outerShdw blurRad="38100" dist="38100" dir="2700000" algn="tl">
                    <a:srgbClr val="000000">
                      <a:alpha val="43137"/>
                    </a:srgbClr>
                  </a:outerShdw>
                </a:effectLst>
                <a:latin typeface="Vidaloka" panose="020B0604020202020204" charset="0"/>
              </a:rPr>
            </a:br>
            <a:endParaRPr lang="en" b="1" dirty="0">
              <a:ln/>
              <a:solidFill>
                <a:schemeClr val="accent3"/>
              </a:solidFill>
              <a:effectLst>
                <a:outerShdw blurRad="38100" dist="38100" dir="2700000" algn="tl">
                  <a:srgbClr val="000000">
                    <a:alpha val="43137"/>
                  </a:srgbClr>
                </a:outerShdw>
              </a:effectLst>
              <a:latin typeface="Vidaloka" panose="020B0604020202020204" charset="0"/>
            </a:endParaRPr>
          </a:p>
        </p:txBody>
      </p:sp>
    </p:spTree>
    <p:extLst>
      <p:ext uri="{BB962C8B-B14F-4D97-AF65-F5344CB8AC3E}">
        <p14:creationId xmlns:p14="http://schemas.microsoft.com/office/powerpoint/2010/main" val="1305056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9230" y="1002090"/>
            <a:ext cx="7957493" cy="2031325"/>
          </a:xfrm>
          <a:prstGeom prst="rect">
            <a:avLst/>
          </a:prstGeom>
        </p:spPr>
        <p:txBody>
          <a:bodyPr wrap="square">
            <a:spAutoFit/>
          </a:bodyPr>
          <a:lstStyle/>
          <a:p>
            <a:r>
              <a:rPr lang="en-US" sz="1800" b="1" u="sng" dirty="0">
                <a:latin typeface="Vidaloka" panose="020B0604020202020204" charset="0"/>
              </a:rPr>
              <a:t>Anal malignancy</a:t>
            </a:r>
            <a:r>
              <a:rPr lang="en-US" sz="1800" b="1" dirty="0">
                <a:latin typeface="Vidaloka" panose="020B0604020202020204" charset="0"/>
              </a:rPr>
              <a:t> is very </a:t>
            </a:r>
            <a:r>
              <a:rPr lang="en-US" sz="1800" b="1" u="sng" dirty="0">
                <a:latin typeface="Vidaloka" panose="020B0604020202020204" charset="0"/>
              </a:rPr>
              <a:t>rare</a:t>
            </a:r>
            <a:r>
              <a:rPr lang="en-US" sz="1800" b="1" dirty="0">
                <a:latin typeface="Vidaloka" panose="020B0604020202020204" charset="0"/>
              </a:rPr>
              <a:t> and accounts for less than 2 % of all large bowel cancers. </a:t>
            </a:r>
            <a:br>
              <a:rPr lang="en-US" sz="1800" b="1" dirty="0">
                <a:latin typeface="Vidaloka" panose="020B0604020202020204" charset="0"/>
              </a:rPr>
            </a:br>
            <a:endParaRPr lang="en-US" sz="1800" b="1" dirty="0">
              <a:latin typeface="Vidaloka" panose="020B0604020202020204" charset="0"/>
            </a:endParaRPr>
          </a:p>
          <a:p>
            <a:r>
              <a:rPr lang="en-US" sz="1800" b="1" dirty="0">
                <a:latin typeface="Vidaloka" panose="020B0604020202020204" charset="0"/>
              </a:rPr>
              <a:t>The crude incidence rate is 0.65 per 100 000. </a:t>
            </a:r>
            <a:br>
              <a:rPr lang="en-US" sz="1800" b="1" dirty="0">
                <a:latin typeface="Vidaloka" panose="020B0604020202020204" charset="0"/>
              </a:rPr>
            </a:br>
            <a:endParaRPr lang="en-US" sz="1800" b="1" dirty="0">
              <a:latin typeface="Vidaloka" panose="020B0604020202020204" charset="0"/>
            </a:endParaRPr>
          </a:p>
          <a:p>
            <a:r>
              <a:rPr lang="en-US" sz="1800" b="1" dirty="0">
                <a:latin typeface="Vidaloka" panose="020B0604020202020204" charset="0"/>
              </a:rPr>
              <a:t>Those arising </a:t>
            </a:r>
            <a:r>
              <a:rPr lang="en-US" sz="1800" b="1" u="sng" dirty="0">
                <a:latin typeface="Vidaloka" panose="020B0604020202020204" charset="0"/>
              </a:rPr>
              <a:t>below</a:t>
            </a:r>
            <a:r>
              <a:rPr lang="en-US" sz="1800" b="1" dirty="0">
                <a:latin typeface="Vidaloka" panose="020B0604020202020204" charset="0"/>
              </a:rPr>
              <a:t> the dentate line are usually </a:t>
            </a:r>
            <a:r>
              <a:rPr lang="en-US" sz="1800" b="1" u="sng" dirty="0">
                <a:latin typeface="Vidaloka" panose="020B0604020202020204" charset="0"/>
              </a:rPr>
              <a:t>squamous</a:t>
            </a:r>
            <a:r>
              <a:rPr lang="en-US" sz="1800" b="1" dirty="0">
                <a:latin typeface="Vidaloka" panose="020B0604020202020204" charset="0"/>
              </a:rPr>
              <a:t>, whereas those </a:t>
            </a:r>
            <a:r>
              <a:rPr lang="en-US" sz="1800" b="1" u="sng" dirty="0">
                <a:latin typeface="Vidaloka" panose="020B0604020202020204" charset="0"/>
              </a:rPr>
              <a:t>above</a:t>
            </a:r>
            <a:r>
              <a:rPr lang="en-US" sz="1800" b="1" dirty="0">
                <a:latin typeface="Vidaloka" panose="020B0604020202020204" charset="0"/>
              </a:rPr>
              <a:t> are variously termed </a:t>
            </a:r>
            <a:r>
              <a:rPr lang="en-US" sz="1800" b="1" u="sng" dirty="0">
                <a:latin typeface="Vidaloka" panose="020B0604020202020204" charset="0"/>
              </a:rPr>
              <a:t>basaloid</a:t>
            </a:r>
            <a:r>
              <a:rPr lang="en-US" sz="1800" b="1" dirty="0">
                <a:latin typeface="Vidaloka" panose="020B0604020202020204" charset="0"/>
              </a:rPr>
              <a:t>, </a:t>
            </a:r>
            <a:r>
              <a:rPr lang="en-US" sz="1800" b="1" u="sng" dirty="0" err="1">
                <a:latin typeface="Vidaloka" panose="020B0604020202020204" charset="0"/>
              </a:rPr>
              <a:t>cloacogenic</a:t>
            </a:r>
            <a:r>
              <a:rPr lang="en-US" sz="1800" b="1" dirty="0">
                <a:latin typeface="Vidaloka" panose="020B0604020202020204" charset="0"/>
              </a:rPr>
              <a:t> or </a:t>
            </a:r>
            <a:r>
              <a:rPr lang="en-US" sz="1800" b="1" u="sng" dirty="0">
                <a:latin typeface="Vidaloka" panose="020B0604020202020204" charset="0"/>
              </a:rPr>
              <a:t>transitional</a:t>
            </a:r>
            <a:r>
              <a:rPr lang="en-US" sz="1800" b="1" dirty="0">
                <a:latin typeface="Vidaloka" panose="020B0604020202020204" charset="0"/>
              </a:rPr>
              <a:t>. </a:t>
            </a:r>
          </a:p>
        </p:txBody>
      </p:sp>
      <p:sp>
        <p:nvSpPr>
          <p:cNvPr id="3" name="Rectangle 2">
            <a:extLst>
              <a:ext uri="{FF2B5EF4-FFF2-40B4-BE49-F238E27FC236}">
                <a16:creationId xmlns:a16="http://schemas.microsoft.com/office/drawing/2014/main" id="{B9D686D4-A208-2309-178A-94376079A2B0}"/>
              </a:ext>
            </a:extLst>
          </p:cNvPr>
          <p:cNvSpPr/>
          <p:nvPr/>
        </p:nvSpPr>
        <p:spPr>
          <a:xfrm>
            <a:off x="1209230" y="3033415"/>
            <a:ext cx="7879351" cy="2246769"/>
          </a:xfrm>
          <a:prstGeom prst="rect">
            <a:avLst/>
          </a:prstGeom>
        </p:spPr>
        <p:txBody>
          <a:bodyPr wrap="square">
            <a:spAutoFit/>
          </a:bodyPr>
          <a:lstStyle/>
          <a:p>
            <a:r>
              <a:rPr lang="en-US" sz="1800" b="1" dirty="0">
                <a:highlight>
                  <a:srgbClr val="FFFF00"/>
                </a:highlight>
                <a:latin typeface="Vidaloka" panose="020B0604020202020204" charset="0"/>
              </a:rPr>
              <a:t>Squamous cell carcinoma (epidermoid carcinoma) : the most common tumor in anal canal.</a:t>
            </a:r>
            <a:br>
              <a:rPr lang="en-US" sz="1800" b="1" dirty="0">
                <a:highlight>
                  <a:srgbClr val="FFFF00"/>
                </a:highlight>
                <a:latin typeface="Vidaloka" panose="020B0604020202020204" charset="0"/>
              </a:rPr>
            </a:br>
            <a:br>
              <a:rPr lang="en-US" sz="1800" b="1" dirty="0">
                <a:latin typeface="Vidaloka" panose="020B0604020202020204" charset="0"/>
              </a:rPr>
            </a:br>
            <a:r>
              <a:rPr lang="en-US" sz="1800" b="1" dirty="0">
                <a:latin typeface="Vidaloka" panose="020B0604020202020204" charset="0"/>
              </a:rPr>
              <a:t>-  Although rare, the incidence of anal squamous cell carcinoma (SCC) is rising, with a direct association with</a:t>
            </a:r>
            <a:r>
              <a:rPr lang="en-US" sz="1800" b="1" u="sng" dirty="0">
                <a:latin typeface="Vidaloka" panose="020B0604020202020204" charset="0"/>
              </a:rPr>
              <a:t> HPV infection, (especially subtypes 16, 18, 31 or 33) </a:t>
            </a:r>
            <a:r>
              <a:rPr lang="en-US" sz="1800" b="1" dirty="0">
                <a:latin typeface="Vidaloka" panose="020B0604020202020204" charset="0"/>
              </a:rPr>
              <a:t>in 70–90 per cent of cases. Also ass. With HPV.</a:t>
            </a:r>
            <a:br>
              <a:rPr lang="en-US" sz="1800" b="1" dirty="0">
                <a:latin typeface="Vidaloka" panose="020B0604020202020204" charset="0"/>
              </a:rPr>
            </a:br>
            <a:br>
              <a:rPr lang="en-US" sz="1600" b="1" dirty="0">
                <a:latin typeface="Vidaloka" panose="020B0604020202020204" charset="0"/>
              </a:rPr>
            </a:br>
            <a:endParaRPr lang="en-GB" sz="1600" dirty="0">
              <a:latin typeface="Vidaloka" panose="020B0604020202020204" charset="0"/>
            </a:endParaRPr>
          </a:p>
        </p:txBody>
      </p:sp>
      <p:sp>
        <p:nvSpPr>
          <p:cNvPr id="4" name="Title 3">
            <a:extLst>
              <a:ext uri="{FF2B5EF4-FFF2-40B4-BE49-F238E27FC236}">
                <a16:creationId xmlns:a16="http://schemas.microsoft.com/office/drawing/2014/main" id="{3E1328D2-8C4A-C53D-F06E-559B733C2F07}"/>
              </a:ext>
            </a:extLst>
          </p:cNvPr>
          <p:cNvSpPr>
            <a:spLocks noGrp="1"/>
          </p:cNvSpPr>
          <p:nvPr>
            <p:ph type="ctrTitle"/>
          </p:nvPr>
        </p:nvSpPr>
        <p:spPr>
          <a:xfrm>
            <a:off x="2769754" y="306092"/>
            <a:ext cx="3014519" cy="633699"/>
          </a:xfrm>
        </p:spPr>
        <p:txBody>
          <a:bodyPr>
            <a:normAutofit fontScale="90000"/>
          </a:bodyPr>
          <a:lstStyle/>
          <a:p>
            <a:r>
              <a:rPr lang="en-US" b="1" dirty="0">
                <a:effectLst>
                  <a:outerShdw blurRad="38100" dist="38100" dir="2700000" algn="tl">
                    <a:srgbClr val="000000">
                      <a:alpha val="43137"/>
                    </a:srgbClr>
                  </a:outerShdw>
                </a:effectLst>
              </a:rPr>
              <a:t>Anal tumors</a:t>
            </a:r>
          </a:p>
        </p:txBody>
      </p:sp>
    </p:spTree>
    <p:extLst>
      <p:ext uri="{BB962C8B-B14F-4D97-AF65-F5344CB8AC3E}">
        <p14:creationId xmlns:p14="http://schemas.microsoft.com/office/powerpoint/2010/main" val="1131439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881" y="725090"/>
            <a:ext cx="7983818" cy="3693319"/>
          </a:xfrm>
          <a:prstGeom prst="rect">
            <a:avLst/>
          </a:prstGeom>
        </p:spPr>
        <p:txBody>
          <a:bodyPr wrap="square">
            <a:spAutoFit/>
          </a:bodyPr>
          <a:lstStyle/>
          <a:p>
            <a:pPr marL="0" indent="0">
              <a:buNone/>
            </a:pPr>
            <a:r>
              <a:rPr lang="en-GB" sz="1800" b="1" u="sng" dirty="0">
                <a:effectLst>
                  <a:outerShdw blurRad="38100" dist="38100" dir="2700000" algn="tl">
                    <a:srgbClr val="000000">
                      <a:alpha val="43137"/>
                    </a:srgbClr>
                  </a:outerShdw>
                </a:effectLst>
                <a:latin typeface="Vidaloka" panose="020B0604020202020204" charset="0"/>
              </a:rPr>
              <a:t>Infection with HPV is the single greatest risk factor</a:t>
            </a:r>
            <a:r>
              <a:rPr lang="ar-SA" sz="1800" b="1" u="sng" dirty="0">
                <a:effectLst>
                  <a:outerShdw blurRad="38100" dist="38100" dir="2700000" algn="tl">
                    <a:srgbClr val="000000">
                      <a:alpha val="43137"/>
                    </a:srgbClr>
                  </a:outerShdw>
                </a:effectLst>
                <a:latin typeface="Vidaloka" panose="020B0604020202020204" charset="0"/>
              </a:rPr>
              <a:t> )</a:t>
            </a:r>
            <a:r>
              <a:rPr lang="en-US" sz="1800" b="1" u="sng" dirty="0">
                <a:effectLst>
                  <a:outerShdw blurRad="38100" dist="38100" dir="2700000" algn="tl">
                    <a:srgbClr val="000000">
                      <a:alpha val="43137"/>
                    </a:srgbClr>
                  </a:outerShdw>
                </a:effectLst>
                <a:latin typeface="Vidaloka" panose="020B0604020202020204" charset="0"/>
              </a:rPr>
              <a:t>primary)</a:t>
            </a:r>
            <a:r>
              <a:rPr lang="en-GB" sz="1800" b="1" u="sng" dirty="0">
                <a:effectLst>
                  <a:outerShdw blurRad="38100" dist="38100" dir="2700000" algn="tl">
                    <a:srgbClr val="000000">
                      <a:alpha val="43137"/>
                    </a:srgbClr>
                  </a:outerShdw>
                </a:effectLst>
                <a:latin typeface="Vidaloka" panose="020B0604020202020204" charset="0"/>
              </a:rPr>
              <a:t> for the development of anal cancer</a:t>
            </a:r>
            <a:r>
              <a:rPr lang="en-GB" sz="1800" b="1" dirty="0">
                <a:effectLst>
                  <a:outerShdw blurRad="38100" dist="38100" dir="2700000" algn="tl">
                    <a:srgbClr val="000000">
                      <a:alpha val="43137"/>
                    </a:srgbClr>
                  </a:outerShdw>
                </a:effectLst>
                <a:latin typeface="Vidaloka" panose="020B0604020202020204" charset="0"/>
              </a:rPr>
              <a:t>. Other risk factors include (</a:t>
            </a:r>
            <a:r>
              <a:rPr lang="en-GB" sz="1800" b="1" dirty="0" err="1">
                <a:effectLst>
                  <a:outerShdw blurRad="38100" dist="38100" dir="2700000" algn="tl">
                    <a:srgbClr val="000000">
                      <a:alpha val="43137"/>
                    </a:srgbClr>
                  </a:outerShdw>
                </a:effectLst>
                <a:latin typeface="Vidaloka" panose="020B0604020202020204" charset="0"/>
              </a:rPr>
              <a:t>secondry</a:t>
            </a:r>
            <a:r>
              <a:rPr lang="en-GB" sz="1800" b="1" dirty="0">
                <a:effectLst>
                  <a:outerShdw blurRad="38100" dist="38100" dir="2700000" algn="tl">
                    <a:srgbClr val="000000">
                      <a:alpha val="43137"/>
                    </a:srgbClr>
                  </a:outerShdw>
                </a:effectLst>
                <a:latin typeface="Vidaloka" panose="020B0604020202020204" charset="0"/>
              </a:rPr>
              <a:t>)::</a:t>
            </a:r>
          </a:p>
          <a:p>
            <a:pPr marL="0" indent="0">
              <a:buNone/>
            </a:pPr>
            <a:endParaRPr lang="en-GB" sz="1800" b="1" dirty="0">
              <a:latin typeface="Vidaloka" panose="020B0604020202020204" charset="0"/>
            </a:endParaRPr>
          </a:p>
          <a:p>
            <a:pPr marL="342900" indent="-342900">
              <a:buFont typeface="+mj-lt"/>
              <a:buAutoNum type="arabicPeriod"/>
            </a:pPr>
            <a:r>
              <a:rPr lang="en-GB" sz="1800" b="1" dirty="0">
                <a:latin typeface="Vidaloka" panose="020B0604020202020204" charset="0"/>
              </a:rPr>
              <a:t>- Age &gt;55 years</a:t>
            </a:r>
          </a:p>
          <a:p>
            <a:pPr marL="342900" indent="-342900">
              <a:buFont typeface="+mj-lt"/>
              <a:buAutoNum type="arabicPeriod"/>
            </a:pPr>
            <a:r>
              <a:rPr lang="en-GB" sz="1800" b="1" dirty="0">
                <a:latin typeface="Vidaloka" panose="020B0604020202020204" charset="0"/>
              </a:rPr>
              <a:t>- Receptive anal intercourse</a:t>
            </a:r>
          </a:p>
          <a:p>
            <a:pPr marL="342900" indent="-342900">
              <a:buFont typeface="+mj-lt"/>
              <a:buAutoNum type="arabicPeriod"/>
            </a:pPr>
            <a:r>
              <a:rPr lang="en-GB" sz="1800" b="1" dirty="0">
                <a:latin typeface="Vidaloka" panose="020B0604020202020204" charset="0"/>
              </a:rPr>
              <a:t>- Sexually transmitted disease (STD)</a:t>
            </a:r>
          </a:p>
          <a:p>
            <a:pPr marL="342900" indent="-342900">
              <a:buFont typeface="+mj-lt"/>
              <a:buAutoNum type="arabicPeriod"/>
            </a:pPr>
            <a:r>
              <a:rPr lang="en-GB" sz="1800" b="1" dirty="0">
                <a:latin typeface="Vidaloka" panose="020B0604020202020204" charset="0"/>
              </a:rPr>
              <a:t>- Immunosuppression (as in transplant recipients or individuals with HIV  infection)</a:t>
            </a:r>
          </a:p>
          <a:p>
            <a:pPr marL="342900" indent="-342900">
              <a:buFont typeface="+mj-lt"/>
              <a:buAutoNum type="arabicPeriod"/>
            </a:pPr>
            <a:r>
              <a:rPr lang="en-GB" sz="1800" b="1" dirty="0">
                <a:latin typeface="Vidaloka" panose="020B0604020202020204" charset="0"/>
              </a:rPr>
              <a:t>- Pelvic irradiation</a:t>
            </a:r>
          </a:p>
          <a:p>
            <a:pPr marL="342900" indent="-342900">
              <a:buFont typeface="+mj-lt"/>
              <a:buAutoNum type="arabicPeriod"/>
            </a:pPr>
            <a:r>
              <a:rPr lang="en-GB" sz="1800" b="1" dirty="0">
                <a:latin typeface="Vidaloka" panose="020B0604020202020204" charset="0"/>
              </a:rPr>
              <a:t>-Smoking</a:t>
            </a:r>
          </a:p>
          <a:p>
            <a:endParaRPr lang="en-GB" sz="1800" b="1" dirty="0">
              <a:latin typeface="Vidaloka" panose="020B0604020202020204" charset="0"/>
            </a:endParaRPr>
          </a:p>
          <a:p>
            <a:r>
              <a:rPr lang="en-GB" sz="1800" b="1" dirty="0">
                <a:latin typeface="Vidaloka" panose="020B0604020202020204" charset="0"/>
              </a:rPr>
              <a:t>At-risk populations should be screened carefully, with early referral to colorectal surgeons.</a:t>
            </a:r>
          </a:p>
        </p:txBody>
      </p:sp>
    </p:spTree>
    <p:extLst>
      <p:ext uri="{BB962C8B-B14F-4D97-AF65-F5344CB8AC3E}">
        <p14:creationId xmlns:p14="http://schemas.microsoft.com/office/powerpoint/2010/main" val="36423155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3659" y="103822"/>
            <a:ext cx="5763959" cy="2308324"/>
          </a:xfrm>
          <a:prstGeom prst="rect">
            <a:avLst/>
          </a:prstGeom>
        </p:spPr>
        <p:txBody>
          <a:bodyPr wrap="square">
            <a:spAutoFit/>
          </a:bodyPr>
          <a:lstStyle/>
          <a:p>
            <a:pPr marL="1944"/>
            <a:r>
              <a:rPr lang="en-GB" sz="1600" b="1" u="sng" dirty="0">
                <a:effectLst>
                  <a:outerShdw blurRad="38100" dist="38100" dir="2700000" algn="tl">
                    <a:srgbClr val="000000">
                      <a:alpha val="43137"/>
                    </a:srgbClr>
                  </a:outerShdw>
                </a:effectLst>
                <a:latin typeface="Vidaloka" panose="020B0604020202020204" charset="0"/>
              </a:rPr>
              <a:t>Signs and symptoms of anal cancer include:</a:t>
            </a:r>
          </a:p>
          <a:p>
            <a:pPr marL="344844" indent="-342900">
              <a:buFont typeface="+mj-lt"/>
              <a:buAutoNum type="arabicPeriod"/>
            </a:pPr>
            <a:r>
              <a:rPr lang="en-GB" sz="1600" b="1" dirty="0">
                <a:latin typeface="Vidaloka" panose="020B0604020202020204" charset="0"/>
              </a:rPr>
              <a:t>• Pain and bleeding per rectum (</a:t>
            </a:r>
            <a:r>
              <a:rPr lang="en-US" sz="1600" b="1" dirty="0">
                <a:latin typeface="Vidaloka" panose="020B0604020202020204" charset="0"/>
              </a:rPr>
              <a:t>most common)</a:t>
            </a:r>
          </a:p>
          <a:p>
            <a:pPr marL="344844" indent="-342900">
              <a:buFont typeface="+mj-lt"/>
              <a:buAutoNum type="arabicPeriod"/>
            </a:pPr>
            <a:r>
              <a:rPr lang="en-GB" sz="1600" b="1" dirty="0">
                <a:latin typeface="Vidaloka" panose="020B0604020202020204" charset="0"/>
              </a:rPr>
              <a:t>• Peri-anal mass/lump</a:t>
            </a:r>
          </a:p>
          <a:p>
            <a:pPr marL="344844" indent="-342900">
              <a:buFont typeface="+mj-lt"/>
              <a:buAutoNum type="arabicPeriod"/>
            </a:pPr>
            <a:r>
              <a:rPr lang="en-GB" sz="1600" b="1" dirty="0">
                <a:latin typeface="Vidaloka" panose="020B0604020202020204" charset="0"/>
              </a:rPr>
              <a:t>• </a:t>
            </a:r>
            <a:r>
              <a:rPr lang="en-GB" sz="1600" b="1" dirty="0" err="1">
                <a:latin typeface="Vidaloka" panose="020B0604020202020204" charset="0"/>
              </a:rPr>
              <a:t>Peri</a:t>
            </a:r>
            <a:r>
              <a:rPr lang="en-GB" sz="1600" b="1" dirty="0">
                <a:latin typeface="Vidaloka" panose="020B0604020202020204" charset="0"/>
              </a:rPr>
              <a:t>-anal pain or pressure</a:t>
            </a:r>
          </a:p>
          <a:p>
            <a:pPr marL="344844" indent="-342900">
              <a:buFont typeface="+mj-lt"/>
              <a:buAutoNum type="arabicPeriod"/>
            </a:pPr>
            <a:r>
              <a:rPr lang="en-GB" sz="1600" b="1" dirty="0">
                <a:latin typeface="Vidaloka" panose="020B0604020202020204" charset="0"/>
              </a:rPr>
              <a:t>• Itching or discharge from the anus</a:t>
            </a:r>
          </a:p>
          <a:p>
            <a:pPr marL="344844" indent="-342900">
              <a:buFont typeface="+mj-lt"/>
              <a:buAutoNum type="arabicPeriod"/>
            </a:pPr>
            <a:r>
              <a:rPr lang="en-GB" sz="1600" b="1" dirty="0">
                <a:latin typeface="Vidaloka" panose="020B0604020202020204" charset="0"/>
              </a:rPr>
              <a:t>• A change in bowel habits</a:t>
            </a:r>
            <a:r>
              <a:rPr lang="en-US" sz="1600" b="1" dirty="0">
                <a:latin typeface="Vidaloka" panose="020B0604020202020204" charset="0"/>
              </a:rPr>
              <a:t>.</a:t>
            </a:r>
            <a:br>
              <a:rPr lang="en-US" sz="1600" b="1" dirty="0">
                <a:latin typeface="Vidaloka" panose="020B0604020202020204" charset="0"/>
              </a:rPr>
            </a:br>
            <a:r>
              <a:rPr lang="en-US" sz="1600" b="1" dirty="0">
                <a:latin typeface="Vidaloka" panose="020B0604020202020204" charset="0"/>
              </a:rPr>
              <a:t>-  Advanced tumors may cause </a:t>
            </a:r>
            <a:r>
              <a:rPr lang="en-US" sz="1600" b="1" u="sng" dirty="0">
                <a:latin typeface="Vidaloka" panose="020B0604020202020204" charset="0"/>
              </a:rPr>
              <a:t>fecal incontinence </a:t>
            </a:r>
            <a:r>
              <a:rPr lang="en-US" sz="1600" b="1" dirty="0">
                <a:latin typeface="Vidaloka" panose="020B0604020202020204" charset="0"/>
              </a:rPr>
              <a:t>by invasion of the sphincters and, in women, anterior extension may result in </a:t>
            </a:r>
            <a:r>
              <a:rPr lang="en-US" sz="1600" b="1" u="sng" dirty="0">
                <a:latin typeface="Vidaloka" panose="020B0604020202020204" charset="0"/>
              </a:rPr>
              <a:t>anovaginal fistulation.</a:t>
            </a:r>
          </a:p>
        </p:txBody>
      </p:sp>
      <p:pic>
        <p:nvPicPr>
          <p:cNvPr id="3" name="Picture 2">
            <a:extLst>
              <a:ext uri="{FF2B5EF4-FFF2-40B4-BE49-F238E27FC236}">
                <a16:creationId xmlns:a16="http://schemas.microsoft.com/office/drawing/2014/main" id="{12E81E67-0395-1CCD-70C8-8AFE561B14AD}"/>
              </a:ext>
            </a:extLst>
          </p:cNvPr>
          <p:cNvPicPr>
            <a:picLocks noChangeAspect="1"/>
          </p:cNvPicPr>
          <p:nvPr/>
        </p:nvPicPr>
        <p:blipFill>
          <a:blip r:embed="rId2"/>
          <a:stretch>
            <a:fillRect/>
          </a:stretch>
        </p:blipFill>
        <p:spPr>
          <a:xfrm>
            <a:off x="329797" y="2398291"/>
            <a:ext cx="3778075" cy="2745209"/>
          </a:xfrm>
          <a:prstGeom prst="rect">
            <a:avLst/>
          </a:prstGeom>
        </p:spPr>
      </p:pic>
      <p:pic>
        <p:nvPicPr>
          <p:cNvPr id="4" name="Picture 3">
            <a:extLst>
              <a:ext uri="{FF2B5EF4-FFF2-40B4-BE49-F238E27FC236}">
                <a16:creationId xmlns:a16="http://schemas.microsoft.com/office/drawing/2014/main" id="{563B97EC-F7B2-F28D-63CA-19A7391F98D9}"/>
              </a:ext>
            </a:extLst>
          </p:cNvPr>
          <p:cNvPicPr>
            <a:picLocks noChangeAspect="1"/>
          </p:cNvPicPr>
          <p:nvPr/>
        </p:nvPicPr>
        <p:blipFill>
          <a:blip r:embed="rId3"/>
          <a:stretch>
            <a:fillRect/>
          </a:stretch>
        </p:blipFill>
        <p:spPr>
          <a:xfrm>
            <a:off x="4542181" y="2161309"/>
            <a:ext cx="4382858" cy="3011355"/>
          </a:xfrm>
          <a:prstGeom prst="rect">
            <a:avLst/>
          </a:prstGeom>
        </p:spPr>
      </p:pic>
    </p:spTree>
    <p:extLst>
      <p:ext uri="{BB962C8B-B14F-4D97-AF65-F5344CB8AC3E}">
        <p14:creationId xmlns:p14="http://schemas.microsoft.com/office/powerpoint/2010/main" val="672433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3588" y="365851"/>
            <a:ext cx="6169631" cy="4524315"/>
          </a:xfrm>
          <a:prstGeom prst="rect">
            <a:avLst/>
          </a:prstGeom>
        </p:spPr>
        <p:txBody>
          <a:bodyPr wrap="square">
            <a:spAutoFit/>
          </a:bodyPr>
          <a:lstStyle/>
          <a:p>
            <a:r>
              <a:rPr lang="en-US" sz="1800" b="1" u="sng" dirty="0">
                <a:effectLst>
                  <a:outerShdw blurRad="38100" dist="38100" dir="2700000" algn="tl">
                    <a:srgbClr val="000000">
                      <a:alpha val="43137"/>
                    </a:srgbClr>
                  </a:outerShdw>
                </a:effectLst>
                <a:latin typeface="Vidaloka" panose="020B0604020202020204" charset="0"/>
              </a:rPr>
              <a:t>Staging:</a:t>
            </a:r>
            <a:br>
              <a:rPr lang="en-US" sz="1800" b="1" dirty="0">
                <a:latin typeface="Vidaloka" panose="020B0604020202020204" charset="0"/>
              </a:rPr>
            </a:br>
            <a:r>
              <a:rPr lang="en-US" sz="1800" b="1" dirty="0">
                <a:latin typeface="Vidaloka" panose="020B0604020202020204" charset="0"/>
              </a:rPr>
              <a:t>-  Initial staging involves a </a:t>
            </a:r>
            <a:r>
              <a:rPr lang="en-US" sz="1800" b="1" u="sng" dirty="0">
                <a:latin typeface="Vidaloka" panose="020B0604020202020204" charset="0"/>
              </a:rPr>
              <a:t>clinical examination and biopsy </a:t>
            </a:r>
            <a:r>
              <a:rPr lang="en-US" sz="1800" b="1" dirty="0">
                <a:latin typeface="Vidaloka" panose="020B0604020202020204" charset="0"/>
              </a:rPr>
              <a:t>of the primary tumor, as well as </a:t>
            </a:r>
            <a:r>
              <a:rPr lang="en-US" sz="1800" b="1" u="sng" dirty="0">
                <a:latin typeface="Vidaloka" panose="020B0604020202020204" charset="0"/>
              </a:rPr>
              <a:t>examination of inguinal nodes.</a:t>
            </a:r>
            <a:br>
              <a:rPr lang="en-US" sz="1800" b="1" dirty="0">
                <a:latin typeface="Vidaloka" panose="020B0604020202020204" charset="0"/>
              </a:rPr>
            </a:br>
            <a:r>
              <a:rPr lang="en-US" sz="1800" b="1" dirty="0">
                <a:latin typeface="Vidaloka" panose="020B0604020202020204" charset="0"/>
              </a:rPr>
              <a:t>-  Local staging is by </a:t>
            </a:r>
            <a:r>
              <a:rPr lang="en-US" sz="1800" b="1" u="sng" dirty="0">
                <a:latin typeface="Vidaloka" panose="020B0604020202020204" charset="0"/>
              </a:rPr>
              <a:t>MRI scanning and CT </a:t>
            </a:r>
            <a:r>
              <a:rPr lang="en-US" sz="1800" b="1" dirty="0">
                <a:latin typeface="Vidaloka" panose="020B0604020202020204" charset="0"/>
              </a:rPr>
              <a:t>is used to assess lungs and abdomen for metastatic spread. Positron emission tomography </a:t>
            </a:r>
            <a:r>
              <a:rPr lang="en-US" sz="1800" b="1" u="sng" dirty="0">
                <a:latin typeface="Vidaloka" panose="020B0604020202020204" charset="0"/>
              </a:rPr>
              <a:t>(PET), </a:t>
            </a:r>
            <a:r>
              <a:rPr lang="en-US" sz="1800" b="1" dirty="0">
                <a:latin typeface="Vidaloka" panose="020B0604020202020204" charset="0"/>
              </a:rPr>
              <a:t>CT may help in equivocal inguinal node assessment.</a:t>
            </a:r>
            <a:br>
              <a:rPr lang="en-US" sz="1800" b="1" dirty="0">
                <a:latin typeface="Vidaloka" panose="020B0604020202020204" charset="0"/>
              </a:rPr>
            </a:br>
            <a:endParaRPr lang="en-US" sz="1800" b="1" u="sng" dirty="0">
              <a:effectLst>
                <a:outerShdw blurRad="38100" dist="38100" dir="2700000" algn="tl">
                  <a:srgbClr val="000000">
                    <a:alpha val="43137"/>
                  </a:srgbClr>
                </a:outerShdw>
              </a:effectLst>
              <a:latin typeface="Vidaloka" panose="020B0604020202020204" charset="0"/>
            </a:endParaRPr>
          </a:p>
          <a:p>
            <a:r>
              <a:rPr lang="en-US" sz="1800" b="1" u="sng" dirty="0">
                <a:effectLst>
                  <a:outerShdw blurRad="38100" dist="38100" dir="2700000" algn="tl">
                    <a:srgbClr val="000000">
                      <a:alpha val="43137"/>
                    </a:srgbClr>
                  </a:outerShdw>
                </a:effectLst>
                <a:latin typeface="Vidaloka" panose="020B0604020202020204" charset="0"/>
              </a:rPr>
              <a:t>Management:</a:t>
            </a:r>
            <a:br>
              <a:rPr lang="en-US" sz="1800" b="1" dirty="0">
                <a:latin typeface="Vidaloka" panose="020B0604020202020204" charset="0"/>
              </a:rPr>
            </a:br>
            <a:r>
              <a:rPr lang="en-US" sz="1800" b="1" dirty="0">
                <a:latin typeface="Vidaloka" panose="020B0604020202020204" charset="0"/>
              </a:rPr>
              <a:t>-  Treatment is aimed at </a:t>
            </a:r>
            <a:r>
              <a:rPr lang="en-US" sz="1800" b="1" u="sng" dirty="0">
                <a:latin typeface="Vidaloka" panose="020B0604020202020204" charset="0"/>
              </a:rPr>
              <a:t>local control. </a:t>
            </a:r>
            <a:br>
              <a:rPr lang="en-US" sz="1800" b="1" dirty="0">
                <a:latin typeface="Vidaloka" panose="020B0604020202020204" charset="0"/>
              </a:rPr>
            </a:br>
            <a:r>
              <a:rPr lang="en-US" sz="1800" b="1" dirty="0">
                <a:latin typeface="Vidaloka" panose="020B0604020202020204" charset="0"/>
              </a:rPr>
              <a:t>-  Primary treatment is by </a:t>
            </a:r>
            <a:r>
              <a:rPr lang="en-US" sz="1800" b="1" dirty="0">
                <a:highlight>
                  <a:srgbClr val="FFFF00"/>
                </a:highlight>
                <a:latin typeface="Vidaloka" panose="020B0604020202020204" charset="0"/>
              </a:rPr>
              <a:t>chemoradiotherapy-first instance  (combined modality therapy (CMT))</a:t>
            </a:r>
            <a:br>
              <a:rPr lang="en-US" sz="1800" b="1" dirty="0">
                <a:latin typeface="Vidaloka" panose="020B0604020202020204" charset="0"/>
              </a:rPr>
            </a:br>
            <a:r>
              <a:rPr lang="en-US" sz="1800" b="1" dirty="0">
                <a:latin typeface="Vidaloka" panose="020B0604020202020204" charset="0"/>
              </a:rPr>
              <a:t>-  Small marginal tumors are still best treated by </a:t>
            </a:r>
            <a:r>
              <a:rPr lang="en-US" sz="1800" b="1" u="sng" dirty="0">
                <a:latin typeface="Vidaloka" panose="020B0604020202020204" charset="0"/>
              </a:rPr>
              <a:t>local excision.</a:t>
            </a:r>
            <a:br>
              <a:rPr lang="en-US" sz="1800" b="1" dirty="0">
                <a:latin typeface="Vidaloka" panose="020B0604020202020204" charset="0"/>
              </a:rPr>
            </a:br>
            <a:r>
              <a:rPr lang="en-US" sz="1800" b="1" dirty="0">
                <a:latin typeface="Vidaloka" panose="020B0604020202020204" charset="0"/>
              </a:rPr>
              <a:t>-  </a:t>
            </a:r>
            <a:r>
              <a:rPr lang="en-US" sz="1800" b="1" u="sng" dirty="0">
                <a:latin typeface="Vidaloka" panose="020B0604020202020204" charset="0"/>
              </a:rPr>
              <a:t>Radical surgery </a:t>
            </a:r>
            <a:r>
              <a:rPr lang="en-US" sz="1800" b="1" dirty="0">
                <a:latin typeface="Vidaloka" panose="020B0604020202020204" charset="0"/>
              </a:rPr>
              <a:t>is indicated in those with persistent or recurrent disease following CMT.</a:t>
            </a:r>
          </a:p>
        </p:txBody>
      </p:sp>
    </p:spTree>
    <p:extLst>
      <p:ext uri="{BB962C8B-B14F-4D97-AF65-F5344CB8AC3E}">
        <p14:creationId xmlns:p14="http://schemas.microsoft.com/office/powerpoint/2010/main" val="25643297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6251" y="65187"/>
            <a:ext cx="7453901" cy="5078313"/>
          </a:xfrm>
          <a:prstGeom prst="rect">
            <a:avLst/>
          </a:prstGeom>
        </p:spPr>
        <p:txBody>
          <a:bodyPr wrap="square">
            <a:spAutoFit/>
          </a:bodyPr>
          <a:lstStyle/>
          <a:p>
            <a:r>
              <a:rPr lang="en-US" sz="1800" b="1" dirty="0">
                <a:latin typeface="Vidaloka" panose="020B0604020202020204" charset="0"/>
              </a:rPr>
              <a:t>Other anal malignancies:</a:t>
            </a:r>
            <a:br>
              <a:rPr lang="en-US" sz="1800" b="1" dirty="0">
                <a:latin typeface="Vidaloka" panose="020B0604020202020204" charset="0"/>
              </a:rPr>
            </a:br>
            <a:r>
              <a:rPr lang="en-US" sz="1800" b="1" dirty="0">
                <a:latin typeface="Vidaloka" panose="020B0604020202020204" charset="0"/>
              </a:rPr>
              <a:t>- </a:t>
            </a:r>
            <a:r>
              <a:rPr lang="en-US" sz="1800" b="1" dirty="0">
                <a:effectLst>
                  <a:outerShdw blurRad="38100" dist="38100" dir="2700000" algn="tl">
                    <a:srgbClr val="000000">
                      <a:alpha val="43137"/>
                    </a:srgbClr>
                  </a:outerShdw>
                </a:effectLst>
                <a:latin typeface="Vidaloka" panose="020B0604020202020204" charset="0"/>
              </a:rPr>
              <a:t>Adenocarcinoma:</a:t>
            </a:r>
            <a:endParaRPr lang="en-GB" sz="1800" b="1" dirty="0">
              <a:effectLst>
                <a:outerShdw blurRad="38100" dist="38100" dir="2700000" algn="tl">
                  <a:srgbClr val="000000">
                    <a:alpha val="43137"/>
                  </a:srgbClr>
                </a:outerShdw>
              </a:effectLst>
              <a:latin typeface="Vidaloka" panose="020B0604020202020204" charset="0"/>
            </a:endParaRPr>
          </a:p>
          <a:p>
            <a:pPr marL="0" indent="0">
              <a:buNone/>
            </a:pPr>
            <a:r>
              <a:rPr lang="en-GB" sz="1800" b="1" dirty="0">
                <a:latin typeface="Vidaloka" panose="020B0604020202020204" charset="0"/>
              </a:rPr>
              <a:t>    It has three subtypes::</a:t>
            </a:r>
          </a:p>
          <a:p>
            <a:pPr marL="342900" indent="-342900">
              <a:buFont typeface="+mj-lt"/>
              <a:buAutoNum type="arabicPeriod"/>
            </a:pPr>
            <a:r>
              <a:rPr lang="en-GB" sz="1800" b="1" u="sng" dirty="0">
                <a:effectLst>
                  <a:outerShdw blurRad="38100" dist="38100" dir="2700000" algn="tl">
                    <a:srgbClr val="000000">
                      <a:alpha val="43137"/>
                    </a:srgbClr>
                  </a:outerShdw>
                </a:effectLst>
                <a:latin typeface="Vidaloka" panose="020B0604020202020204" charset="0"/>
              </a:rPr>
              <a:t>Rectal type (most common)</a:t>
            </a:r>
          </a:p>
          <a:p>
            <a:pPr marL="342900" indent="-342900">
              <a:buFont typeface="+mj-lt"/>
              <a:buAutoNum type="arabicPeriod"/>
            </a:pPr>
            <a:r>
              <a:rPr lang="en-GB" sz="1800" b="1" u="sng" dirty="0">
                <a:effectLst>
                  <a:outerShdw blurRad="38100" dist="38100" dir="2700000" algn="tl">
                    <a:srgbClr val="000000">
                      <a:alpha val="43137"/>
                    </a:srgbClr>
                  </a:outerShdw>
                </a:effectLst>
                <a:latin typeface="Vidaloka" panose="020B0604020202020204" charset="0"/>
              </a:rPr>
              <a:t>Anal glandular epithelium</a:t>
            </a:r>
          </a:p>
          <a:p>
            <a:pPr marL="342900" indent="-342900">
              <a:buFont typeface="+mj-lt"/>
              <a:buAutoNum type="arabicPeriod"/>
            </a:pPr>
            <a:r>
              <a:rPr lang="en-GB" sz="1800" b="1" u="sng" dirty="0">
                <a:effectLst>
                  <a:outerShdw blurRad="38100" dist="38100" dir="2700000" algn="tl">
                    <a:srgbClr val="000000">
                      <a:alpha val="43137"/>
                    </a:srgbClr>
                  </a:outerShdw>
                </a:effectLst>
                <a:latin typeface="Vidaloka" panose="020B0604020202020204" charset="0"/>
              </a:rPr>
              <a:t>Anorectal fistula type</a:t>
            </a:r>
          </a:p>
          <a:p>
            <a:pPr marL="342900" indent="-342900">
              <a:buFont typeface="+mj-lt"/>
              <a:buAutoNum type="arabicPeriod"/>
            </a:pPr>
            <a:endParaRPr lang="en-GB" sz="1800" b="1" u="sng" dirty="0">
              <a:effectLst>
                <a:outerShdw blurRad="38100" dist="38100" dir="2700000" algn="tl">
                  <a:srgbClr val="000000">
                    <a:alpha val="43137"/>
                  </a:srgbClr>
                </a:outerShdw>
              </a:effectLst>
              <a:highlight>
                <a:srgbClr val="FFFF00"/>
              </a:highlight>
              <a:latin typeface="Vidaloka" panose="020B0604020202020204" charset="0"/>
            </a:endParaRPr>
          </a:p>
          <a:p>
            <a:pPr marL="0" indent="0">
              <a:buNone/>
            </a:pPr>
            <a:r>
              <a:rPr lang="en-GB" sz="1800" b="1" u="sng" dirty="0">
                <a:effectLst>
                  <a:outerShdw blurRad="38100" dist="38100" dir="2700000" algn="tl">
                    <a:srgbClr val="000000">
                      <a:alpha val="43137"/>
                    </a:srgbClr>
                  </a:outerShdw>
                </a:effectLst>
                <a:highlight>
                  <a:srgbClr val="FFFF00"/>
                </a:highlight>
                <a:latin typeface="Vidaloka" panose="020B0604020202020204" charset="0"/>
              </a:rPr>
              <a:t>  ***Rectal type adenocarcinoma </a:t>
            </a:r>
            <a:r>
              <a:rPr lang="en-GB" sz="1800" b="1" dirty="0">
                <a:latin typeface="Vidaloka" panose="020B0604020202020204" charset="0"/>
              </a:rPr>
              <a:t>arises in the </a:t>
            </a:r>
            <a:r>
              <a:rPr lang="en-GB" sz="1800" b="1" u="sng" dirty="0">
                <a:latin typeface="Vidaloka" panose="020B0604020202020204" charset="0"/>
              </a:rPr>
              <a:t>upper anus </a:t>
            </a:r>
            <a:r>
              <a:rPr lang="en-GB" sz="1800" b="1" dirty="0">
                <a:latin typeface="Vidaloka" panose="020B0604020202020204" charset="0"/>
              </a:rPr>
              <a:t>and is not distinguishable from adenocarcinoma of the lower rectum , so it is treated according to rectal cancer protocols. </a:t>
            </a:r>
            <a:r>
              <a:rPr lang="en-GB" sz="1800" b="1" u="sng" dirty="0">
                <a:latin typeface="Vidaloka" panose="020B0604020202020204" charset="0"/>
              </a:rPr>
              <a:t>APR (abdominal perianal resection) </a:t>
            </a:r>
            <a:r>
              <a:rPr lang="en-GB" sz="1800" b="1" dirty="0">
                <a:latin typeface="Vidaloka" panose="020B0604020202020204" charset="0"/>
              </a:rPr>
              <a:t>is the most definitive surgical therapy for it.</a:t>
            </a:r>
          </a:p>
          <a:p>
            <a:pPr marL="0" indent="0">
              <a:buNone/>
            </a:pPr>
            <a:endParaRPr lang="en-US" sz="1800" b="1" dirty="0">
              <a:latin typeface="Vidaloka" panose="020B0604020202020204" charset="0"/>
            </a:endParaRPr>
          </a:p>
          <a:p>
            <a:r>
              <a:rPr lang="en-US" sz="1800" b="1" u="sng" dirty="0">
                <a:effectLst>
                  <a:outerShdw blurRad="38100" dist="38100" dir="2700000" algn="tl">
                    <a:srgbClr val="000000">
                      <a:alpha val="43137"/>
                    </a:srgbClr>
                  </a:outerShdw>
                </a:effectLst>
                <a:latin typeface="Vidaloka" panose="020B0604020202020204" charset="0"/>
              </a:rPr>
              <a:t>Treatment:</a:t>
            </a:r>
            <a:br>
              <a:rPr lang="en-US" sz="1800" b="1" dirty="0">
                <a:latin typeface="Vidaloka" panose="020B0604020202020204" charset="0"/>
              </a:rPr>
            </a:br>
            <a:r>
              <a:rPr lang="en-US" sz="1800" b="1" dirty="0">
                <a:latin typeface="Vidaloka" panose="020B0604020202020204" charset="0"/>
              </a:rPr>
              <a:t>-  Surgery with or without </a:t>
            </a:r>
            <a:r>
              <a:rPr lang="en-US" sz="1800" b="1" u="sng" dirty="0">
                <a:latin typeface="Vidaloka" panose="020B0604020202020204" charset="0"/>
              </a:rPr>
              <a:t>chemotherapy or radiation therapy</a:t>
            </a:r>
            <a:r>
              <a:rPr lang="en-US" sz="1800" b="1" dirty="0">
                <a:latin typeface="Vidaloka" panose="020B0604020202020204" charset="0"/>
              </a:rPr>
              <a:t>.</a:t>
            </a:r>
            <a:br>
              <a:rPr lang="en-US" sz="1800" b="1" dirty="0">
                <a:latin typeface="Vidaloka" panose="020B0604020202020204" charset="0"/>
              </a:rPr>
            </a:br>
            <a:r>
              <a:rPr lang="en-US" sz="1800" b="1" dirty="0">
                <a:latin typeface="Vidaloka" panose="020B0604020202020204" charset="0"/>
              </a:rPr>
              <a:t>-  Systemic chemotherapy with or without </a:t>
            </a:r>
            <a:r>
              <a:rPr lang="en-US" sz="1800" b="1" u="sng" dirty="0">
                <a:latin typeface="Vidaloka" panose="020B0604020202020204" charset="0"/>
              </a:rPr>
              <a:t>targeted therapy</a:t>
            </a:r>
            <a:r>
              <a:rPr lang="en-US" sz="1800" b="1" dirty="0">
                <a:latin typeface="Vidaloka" panose="020B0604020202020204" charset="0"/>
              </a:rPr>
              <a:t> (angiogenesis inhibitor).</a:t>
            </a:r>
            <a:br>
              <a:rPr lang="en-US" sz="1800" b="1" dirty="0">
                <a:latin typeface="Vidaloka" panose="020B0604020202020204" charset="0"/>
              </a:rPr>
            </a:br>
            <a:r>
              <a:rPr lang="en-US" sz="1800" b="1" dirty="0">
                <a:latin typeface="Vidaloka" panose="020B0604020202020204" charset="0"/>
              </a:rPr>
              <a:t>-  Systemic chemotherapy with or without </a:t>
            </a:r>
            <a:r>
              <a:rPr lang="en-US" sz="1800" b="1" u="sng" dirty="0">
                <a:latin typeface="Vidaloka" panose="020B0604020202020204" charset="0"/>
              </a:rPr>
              <a:t>immunotherapy</a:t>
            </a:r>
            <a:r>
              <a:rPr lang="en-US" sz="1800" b="1" dirty="0">
                <a:latin typeface="Vidaloka" panose="020B0604020202020204" charset="0"/>
              </a:rPr>
              <a:t> (immune checkpoint inhibitor therapy).</a:t>
            </a:r>
          </a:p>
        </p:txBody>
      </p:sp>
    </p:spTree>
    <p:extLst>
      <p:ext uri="{BB962C8B-B14F-4D97-AF65-F5344CB8AC3E}">
        <p14:creationId xmlns:p14="http://schemas.microsoft.com/office/powerpoint/2010/main" val="12205315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5974" y="498392"/>
            <a:ext cx="6893961" cy="3801260"/>
          </a:xfrm>
          <a:prstGeom prst="rect">
            <a:avLst/>
          </a:prstGeom>
        </p:spPr>
      </p:pic>
      <p:sp>
        <p:nvSpPr>
          <p:cNvPr id="3" name="Rectangle 2"/>
          <p:cNvSpPr/>
          <p:nvPr/>
        </p:nvSpPr>
        <p:spPr>
          <a:xfrm>
            <a:off x="2391421" y="4462420"/>
            <a:ext cx="2776480" cy="400110"/>
          </a:xfrm>
          <a:prstGeom prst="rect">
            <a:avLst/>
          </a:prstGeom>
        </p:spPr>
        <p:txBody>
          <a:bodyPr wrap="square">
            <a:spAutoFit/>
          </a:bodyPr>
          <a:lstStyle/>
          <a:p>
            <a:pPr algn="ctr"/>
            <a:r>
              <a:rPr lang="en-US" sz="2000" b="1" i="1" u="sng" dirty="0">
                <a:effectLst>
                  <a:outerShdw blurRad="38100" dist="38100" dir="2700000" algn="tl">
                    <a:srgbClr val="000000">
                      <a:alpha val="43137"/>
                    </a:srgbClr>
                  </a:outerShdw>
                </a:effectLst>
              </a:rPr>
              <a:t>Adenocarcinoma</a:t>
            </a:r>
          </a:p>
        </p:txBody>
      </p:sp>
    </p:spTree>
    <p:extLst>
      <p:ext uri="{BB962C8B-B14F-4D97-AF65-F5344CB8AC3E}">
        <p14:creationId xmlns:p14="http://schemas.microsoft.com/office/powerpoint/2010/main" val="2708046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2539" y="353546"/>
            <a:ext cx="5186218" cy="3643834"/>
          </a:xfrm>
        </p:spPr>
        <p:txBody>
          <a:bodyPr/>
          <a:lstStyle/>
          <a:p>
            <a:pPr marL="342900" lvl="0" algn="l" defTabSz="457200">
              <a:lnSpc>
                <a:spcPct val="100000"/>
              </a:lnSpc>
              <a:buClrTx/>
              <a:buSzTx/>
              <a:buFont typeface="Arial" panose="020B0604020202020204" pitchFamily="34" charset="0"/>
              <a:buChar char="•"/>
            </a:pPr>
            <a:r>
              <a:rPr lang="en-US" sz="2400" b="1" kern="1200" dirty="0">
                <a:solidFill>
                  <a:prstClr val="black"/>
                </a:solidFill>
                <a:highlight>
                  <a:srgbClr val="FFFF00"/>
                </a:highlight>
                <a:latin typeface="Vidaloka" panose="020B0604020202020204" charset="0"/>
              </a:rPr>
              <a:t>The puborectalis muscle:</a:t>
            </a:r>
          </a:p>
          <a:p>
            <a:pPr marL="342900" lvl="0" algn="l" defTabSz="457200">
              <a:lnSpc>
                <a:spcPct val="100000"/>
              </a:lnSpc>
              <a:buClrTx/>
              <a:buSzTx/>
              <a:buFont typeface="Arial" panose="020B0604020202020204" pitchFamily="34" charset="0"/>
              <a:buChar char="•"/>
            </a:pPr>
            <a:endParaRPr lang="en-US" sz="1800" b="1" kern="1200" dirty="0">
              <a:solidFill>
                <a:prstClr val="black"/>
              </a:solidFill>
              <a:highlight>
                <a:srgbClr val="FFFF00"/>
              </a:highlight>
              <a:latin typeface="Vidaloka" panose="020B0604020202020204" charset="0"/>
            </a:endParaRPr>
          </a:p>
          <a:p>
            <a:pPr marL="457200" lvl="1" indent="0" algn="l" defTabSz="457200">
              <a:lnSpc>
                <a:spcPct val="100000"/>
              </a:lnSpc>
              <a:buClrTx/>
              <a:buSzTx/>
            </a:pPr>
            <a:r>
              <a:rPr lang="en-US" sz="1800" kern="1200" dirty="0">
                <a:solidFill>
                  <a:prstClr val="black"/>
                </a:solidFill>
                <a:latin typeface="Vidaloka" panose="020B0604020202020204" charset="0"/>
              </a:rPr>
              <a:t>-</a:t>
            </a:r>
            <a:r>
              <a:rPr lang="en-US" kern="1200" dirty="0">
                <a:solidFill>
                  <a:prstClr val="black"/>
                </a:solidFill>
                <a:latin typeface="Vidaloka" panose="020B0604020202020204" charset="0"/>
              </a:rPr>
              <a:t>Part of the funnel-shaped muscular pelvic diaphragm.</a:t>
            </a:r>
          </a:p>
          <a:p>
            <a:pPr marL="457200" lvl="1" indent="0" algn="l" defTabSz="457200">
              <a:lnSpc>
                <a:spcPct val="100000"/>
              </a:lnSpc>
              <a:buClrTx/>
              <a:buSzTx/>
            </a:pP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-Maintains the </a:t>
            </a:r>
            <a:r>
              <a:rPr lang="en-US" kern="1200" dirty="0">
                <a:solidFill>
                  <a:srgbClr val="FF0000"/>
                </a:solidFill>
                <a:latin typeface="Vidaloka" panose="020B0604020202020204" charset="0"/>
              </a:rPr>
              <a:t>angle</a:t>
            </a:r>
            <a:r>
              <a:rPr lang="en-US" kern="1200" dirty="0">
                <a:solidFill>
                  <a:prstClr val="black"/>
                </a:solidFill>
                <a:latin typeface="Vidaloka" panose="020B0604020202020204" charset="0"/>
              </a:rPr>
              <a:t> between the anal canal and rectum.</a:t>
            </a:r>
          </a:p>
          <a:p>
            <a:pPr marL="457200" lvl="1" indent="0" algn="l" defTabSz="457200">
              <a:lnSpc>
                <a:spcPct val="100000"/>
              </a:lnSpc>
              <a:buClrTx/>
              <a:buSzTx/>
            </a:pP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-Important component in the </a:t>
            </a:r>
            <a:r>
              <a:rPr lang="en-US" kern="1200" dirty="0">
                <a:solidFill>
                  <a:srgbClr val="FF0000"/>
                </a:solidFill>
                <a:latin typeface="Vidaloka" panose="020B0604020202020204" charset="0"/>
              </a:rPr>
              <a:t>continence mechanism.</a:t>
            </a:r>
          </a:p>
          <a:p>
            <a:pPr marL="457200" lvl="1" indent="0" algn="l" defTabSz="457200">
              <a:lnSpc>
                <a:spcPct val="100000"/>
              </a:lnSpc>
              <a:buClrTx/>
              <a:buSzTx/>
            </a:pP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-The position and length of the anal canal, as well as the angle of the </a:t>
            </a:r>
            <a:r>
              <a:rPr lang="en-US" kern="1200" dirty="0" err="1">
                <a:solidFill>
                  <a:prstClr val="black"/>
                </a:solidFill>
                <a:latin typeface="Vidaloka" panose="020B0604020202020204" charset="0"/>
              </a:rPr>
              <a:t>anorectal</a:t>
            </a:r>
            <a:r>
              <a:rPr lang="en-US" kern="1200" dirty="0">
                <a:solidFill>
                  <a:prstClr val="black"/>
                </a:solidFill>
                <a:latin typeface="Vidaloka" panose="020B0604020202020204" charset="0"/>
              </a:rPr>
              <a:t> junction, depend on the integrity and strength of the </a:t>
            </a:r>
            <a:r>
              <a:rPr lang="en-US" kern="1200" dirty="0" err="1">
                <a:solidFill>
                  <a:prstClr val="black"/>
                </a:solidFill>
                <a:latin typeface="Vidaloka" panose="020B0604020202020204" charset="0"/>
              </a:rPr>
              <a:t>puborectalis</a:t>
            </a:r>
            <a:r>
              <a:rPr lang="en-US" kern="1200" dirty="0">
                <a:solidFill>
                  <a:prstClr val="black"/>
                </a:solidFill>
                <a:latin typeface="Vidaloka" panose="020B0604020202020204" charset="0"/>
              </a:rPr>
              <a:t> muscle sling</a:t>
            </a:r>
            <a:r>
              <a:rPr lang="en-US" sz="1800" kern="1200" dirty="0">
                <a:solidFill>
                  <a:prstClr val="black"/>
                </a:solidFill>
                <a:latin typeface="Vidaloka" panose="020B0604020202020204" charset="0"/>
              </a:rPr>
              <a:t>.</a:t>
            </a:r>
          </a:p>
          <a:p>
            <a:pPr algn="l"/>
            <a:endParaRPr lang="en-GB" dirty="0"/>
          </a:p>
        </p:txBody>
      </p:sp>
      <p:pic>
        <p:nvPicPr>
          <p:cNvPr id="4" name="Picture 3"/>
          <p:cNvPicPr>
            <a:picLocks noChangeAspect="1"/>
          </p:cNvPicPr>
          <p:nvPr/>
        </p:nvPicPr>
        <p:blipFill>
          <a:blip r:embed="rId2"/>
          <a:stretch>
            <a:fillRect/>
          </a:stretch>
        </p:blipFill>
        <p:spPr>
          <a:xfrm>
            <a:off x="6679218" y="194219"/>
            <a:ext cx="2034761" cy="2377531"/>
          </a:xfrm>
          <a:prstGeom prst="rect">
            <a:avLst/>
          </a:prstGeom>
        </p:spPr>
      </p:pic>
      <p:pic>
        <p:nvPicPr>
          <p:cNvPr id="2" name="صورة 1">
            <a:extLst>
              <a:ext uri="{FF2B5EF4-FFF2-40B4-BE49-F238E27FC236}">
                <a16:creationId xmlns:a16="http://schemas.microsoft.com/office/drawing/2014/main" id="{1C0594C9-AFCE-32FB-EFCE-F335ECF31C69}"/>
              </a:ext>
            </a:extLst>
          </p:cNvPr>
          <p:cNvPicPr>
            <a:picLocks noChangeAspect="1"/>
          </p:cNvPicPr>
          <p:nvPr/>
        </p:nvPicPr>
        <p:blipFill>
          <a:blip r:embed="rId3"/>
          <a:stretch>
            <a:fillRect/>
          </a:stretch>
        </p:blipFill>
        <p:spPr>
          <a:xfrm>
            <a:off x="5721015" y="2813908"/>
            <a:ext cx="3372104" cy="1648288"/>
          </a:xfrm>
          <a:prstGeom prst="rect">
            <a:avLst/>
          </a:prstGeom>
        </p:spPr>
      </p:pic>
    </p:spTree>
    <p:extLst>
      <p:ext uri="{BB962C8B-B14F-4D97-AF65-F5344CB8AC3E}">
        <p14:creationId xmlns:p14="http://schemas.microsoft.com/office/powerpoint/2010/main" val="9682355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2200" y="655080"/>
            <a:ext cx="6107986" cy="4093428"/>
          </a:xfrm>
          <a:prstGeom prst="rect">
            <a:avLst/>
          </a:prstGeom>
        </p:spPr>
        <p:txBody>
          <a:bodyPr wrap="square">
            <a:spAutoFit/>
          </a:bodyPr>
          <a:lstStyle/>
          <a:p>
            <a:r>
              <a:rPr lang="en-US" sz="2000" b="1" u="sng" dirty="0">
                <a:effectLst>
                  <a:outerShdw blurRad="38100" dist="38100" dir="2700000" algn="tl">
                    <a:srgbClr val="000000">
                      <a:alpha val="43137"/>
                    </a:srgbClr>
                  </a:outerShdw>
                </a:effectLst>
                <a:latin typeface="Vidaloka" panose="020B0604020202020204" charset="0"/>
              </a:rPr>
              <a:t>Notes:</a:t>
            </a:r>
            <a:br>
              <a:rPr lang="en-US" sz="2000" b="1" u="sng" dirty="0">
                <a:effectLst>
                  <a:outerShdw blurRad="38100" dist="38100" dir="2700000" algn="tl">
                    <a:srgbClr val="000000">
                      <a:alpha val="43137"/>
                    </a:srgbClr>
                  </a:outerShdw>
                </a:effectLst>
                <a:latin typeface="Vidaloka" panose="020B0604020202020204" charset="0"/>
              </a:rPr>
            </a:br>
            <a:endParaRPr lang="en-US" sz="2000" b="1" u="sng" dirty="0">
              <a:latin typeface="Vidaloka" panose="020B0604020202020204" charset="0"/>
            </a:endParaRPr>
          </a:p>
          <a:p>
            <a:pPr marL="342900" indent="-342900">
              <a:buFont typeface="Arial" panose="020B0604020202020204" pitchFamily="34" charset="0"/>
              <a:buChar char="•"/>
            </a:pPr>
            <a:r>
              <a:rPr lang="en-US" sz="2000" b="1" u="sng" dirty="0">
                <a:latin typeface="Vidaloka" panose="020B0604020202020204" charset="0"/>
              </a:rPr>
              <a:t>The prognosis, irrespective of treatment, is extremely poor.</a:t>
            </a:r>
          </a:p>
          <a:p>
            <a:pPr marL="342900" indent="-342900">
              <a:buFont typeface="Arial" panose="020B0604020202020204" pitchFamily="34" charset="0"/>
              <a:buChar char="•"/>
            </a:pPr>
            <a:endParaRPr lang="en-US" sz="2000" b="1" u="sng" dirty="0">
              <a:latin typeface="Vidaloka" panose="020B0604020202020204" charset="0"/>
            </a:endParaRPr>
          </a:p>
          <a:p>
            <a:pPr marL="342900" indent="-342900">
              <a:buFont typeface="Arial" panose="020B0604020202020204" pitchFamily="34" charset="0"/>
              <a:buChar char="•"/>
            </a:pPr>
            <a:r>
              <a:rPr lang="en-US" sz="2000" b="1" u="sng" dirty="0">
                <a:latin typeface="Vidaloka" panose="020B0604020202020204" charset="0"/>
              </a:rPr>
              <a:t>Melanocytes can be found in the transitional zone of the anal canal.</a:t>
            </a:r>
          </a:p>
          <a:p>
            <a:pPr marL="342900" indent="-342900">
              <a:buFont typeface="Arial" panose="020B0604020202020204" pitchFamily="34" charset="0"/>
              <a:buChar char="•"/>
            </a:pPr>
            <a:endParaRPr lang="en-US" sz="2000" b="1" u="sng" dirty="0">
              <a:latin typeface="Vidaloka" panose="020B0604020202020204" charset="0"/>
            </a:endParaRPr>
          </a:p>
          <a:p>
            <a:pPr marL="342900" indent="-342900">
              <a:buFont typeface="Arial" panose="020B0604020202020204" pitchFamily="34" charset="0"/>
              <a:buChar char="•"/>
            </a:pPr>
            <a:r>
              <a:rPr lang="en-US" sz="2000" b="1" u="sng" dirty="0">
                <a:latin typeface="Vidaloka" panose="020B0604020202020204" charset="0"/>
              </a:rPr>
              <a:t>Malignant melanoma of the anus is very rare and usually presents as a bluish-black soft mass that may mimic a thrombosed external pile.</a:t>
            </a:r>
          </a:p>
          <a:p>
            <a:pPr marL="342900" indent="-342900">
              <a:buFont typeface="Arial" panose="020B0604020202020204" pitchFamily="34" charset="0"/>
              <a:buChar char="•"/>
            </a:pPr>
            <a:r>
              <a:rPr lang="en-GB" sz="2000" b="1" u="sng" dirty="0">
                <a:latin typeface="Vidaloka" panose="020B0604020202020204" charset="0"/>
              </a:rPr>
              <a:t>Surgical excision is the only treatment, and it offers minimal survival benefit.</a:t>
            </a:r>
            <a:endParaRPr lang="en-US" sz="2000" b="1" u="sng" dirty="0">
              <a:latin typeface="Vidaloka" panose="020B0604020202020204" charset="0"/>
            </a:endParaRPr>
          </a:p>
        </p:txBody>
      </p:sp>
    </p:spTree>
    <p:extLst>
      <p:ext uri="{BB962C8B-B14F-4D97-AF65-F5344CB8AC3E}">
        <p14:creationId xmlns:p14="http://schemas.microsoft.com/office/powerpoint/2010/main" val="33858339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575" y="1043714"/>
            <a:ext cx="3757651" cy="3735151"/>
          </a:xfrm>
          <a:prstGeom prst="rect">
            <a:avLst/>
          </a:prstGeom>
        </p:spPr>
      </p:pic>
      <p:pic>
        <p:nvPicPr>
          <p:cNvPr id="3" name="Picture 2"/>
          <p:cNvPicPr>
            <a:picLocks noChangeAspect="1"/>
          </p:cNvPicPr>
          <p:nvPr/>
        </p:nvPicPr>
        <p:blipFill>
          <a:blip r:embed="rId3"/>
          <a:stretch>
            <a:fillRect/>
          </a:stretch>
        </p:blipFill>
        <p:spPr>
          <a:xfrm>
            <a:off x="4215899" y="814556"/>
            <a:ext cx="4626526" cy="4193467"/>
          </a:xfrm>
          <a:prstGeom prst="rect">
            <a:avLst/>
          </a:prstGeom>
        </p:spPr>
      </p:pic>
      <p:sp>
        <p:nvSpPr>
          <p:cNvPr id="4" name="Rectangle 3"/>
          <p:cNvSpPr/>
          <p:nvPr/>
        </p:nvSpPr>
        <p:spPr>
          <a:xfrm>
            <a:off x="2010125" y="237406"/>
            <a:ext cx="4796506" cy="400110"/>
          </a:xfrm>
          <a:prstGeom prst="rect">
            <a:avLst/>
          </a:prstGeom>
        </p:spPr>
        <p:txBody>
          <a:bodyPr wrap="none">
            <a:spAutoFit/>
          </a:bodyPr>
          <a:lstStyle/>
          <a:p>
            <a:pPr algn="ctr"/>
            <a:r>
              <a:rPr lang="en-US" sz="2000" b="1" i="1" u="sng" dirty="0">
                <a:effectLst>
                  <a:outerShdw blurRad="38100" dist="38100" dir="2700000" algn="tl">
                    <a:srgbClr val="000000">
                      <a:alpha val="43137"/>
                    </a:srgbClr>
                  </a:outerShdw>
                </a:effectLst>
              </a:rPr>
              <a:t>Malignant melanoma of the anal canal</a:t>
            </a:r>
          </a:p>
        </p:txBody>
      </p:sp>
    </p:spTree>
    <p:extLst>
      <p:ext uri="{BB962C8B-B14F-4D97-AF65-F5344CB8AC3E}">
        <p14:creationId xmlns:p14="http://schemas.microsoft.com/office/powerpoint/2010/main" val="14207837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3B7DA6-83E5-8631-529F-89A5FD8A9668}"/>
              </a:ext>
            </a:extLst>
          </p:cNvPr>
          <p:cNvSpPr txBox="1"/>
          <p:nvPr/>
        </p:nvSpPr>
        <p:spPr>
          <a:xfrm>
            <a:off x="2040530" y="1558079"/>
            <a:ext cx="5568779" cy="1015663"/>
          </a:xfrm>
          <a:prstGeom prst="rect">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6000" i="1" dirty="0">
                <a:latin typeface="Vidaloka" panose="020B0604020202020204" charset="0"/>
              </a:rPr>
              <a:t>Thank you</a:t>
            </a:r>
          </a:p>
        </p:txBody>
      </p:sp>
      <p:sp>
        <p:nvSpPr>
          <p:cNvPr id="3" name="TextBox 2">
            <a:extLst>
              <a:ext uri="{FF2B5EF4-FFF2-40B4-BE49-F238E27FC236}">
                <a16:creationId xmlns:a16="http://schemas.microsoft.com/office/drawing/2014/main" id="{04176740-80D9-8D9B-0984-97054727CF7F}"/>
              </a:ext>
            </a:extLst>
          </p:cNvPr>
          <p:cNvSpPr txBox="1"/>
          <p:nvPr/>
        </p:nvSpPr>
        <p:spPr>
          <a:xfrm>
            <a:off x="2040530" y="2809806"/>
            <a:ext cx="4744994" cy="1046440"/>
          </a:xfrm>
          <a:prstGeom prst="rect">
            <a:avLst/>
          </a:prstGeom>
          <a:noFill/>
        </p:spPr>
        <p:txBody>
          <a:bodyPr wrap="square" rtlCol="0">
            <a:spAutoFit/>
          </a:bodyPr>
          <a:lstStyle/>
          <a:p>
            <a:r>
              <a:rPr lang="en-US" sz="1800" b="1" dirty="0">
                <a:latin typeface="Vidaloka" panose="020B0604020202020204" charset="0"/>
              </a:rPr>
              <a:t>Resources:</a:t>
            </a:r>
            <a:endParaRPr lang="en-US" dirty="0">
              <a:latin typeface="Vidaloka" panose="020B0604020202020204" charset="0"/>
            </a:endParaRPr>
          </a:p>
          <a:p>
            <a:r>
              <a:rPr lang="en-US" sz="1100" dirty="0">
                <a:latin typeface="Vidaloka" panose="020B0604020202020204" charset="0"/>
              </a:rPr>
              <a:t>-Bailey and Love’s Short Practice of Surgery.</a:t>
            </a:r>
          </a:p>
          <a:p>
            <a:r>
              <a:rPr lang="en-US" sz="1100" dirty="0">
                <a:latin typeface="Vidaloka" panose="020B0604020202020204" charset="0"/>
              </a:rPr>
              <a:t>-Schwartz’s Principles of Surgery.</a:t>
            </a:r>
          </a:p>
          <a:p>
            <a:r>
              <a:rPr lang="en-US" sz="1100" dirty="0">
                <a:latin typeface="Vidaloka" panose="020B0604020202020204" charset="0"/>
              </a:rPr>
              <a:t>-Medscape.com.</a:t>
            </a:r>
          </a:p>
          <a:p>
            <a:r>
              <a:rPr lang="en-GB" sz="1100" dirty="0">
                <a:latin typeface="Vidaloka" panose="020B0604020202020204" charset="0"/>
              </a:rPr>
              <a:t>-Norman Browse.</a:t>
            </a:r>
          </a:p>
        </p:txBody>
      </p:sp>
    </p:spTree>
    <p:extLst>
      <p:ext uri="{BB962C8B-B14F-4D97-AF65-F5344CB8AC3E}">
        <p14:creationId xmlns:p14="http://schemas.microsoft.com/office/powerpoint/2010/main" val="745277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9990" y="142973"/>
            <a:ext cx="4428164" cy="4429934"/>
          </a:xfrm>
        </p:spPr>
        <p:txBody>
          <a:bodyPr/>
          <a:lstStyle/>
          <a:p>
            <a:pPr lvl="0" indent="-457200" algn="l" defTabSz="457200">
              <a:lnSpc>
                <a:spcPct val="100000"/>
              </a:lnSpc>
              <a:buClrTx/>
              <a:buSzTx/>
              <a:buFont typeface="Arial" panose="020B0604020202020204" pitchFamily="34" charset="0"/>
              <a:buChar char="•"/>
            </a:pPr>
            <a:r>
              <a:rPr lang="en-US" sz="2000" b="1" kern="1200" dirty="0">
                <a:solidFill>
                  <a:prstClr val="black"/>
                </a:solidFill>
                <a:highlight>
                  <a:srgbClr val="FFFF00"/>
                </a:highlight>
                <a:latin typeface="Vidaloka" panose="020B0604020202020204" charset="0"/>
              </a:rPr>
              <a:t>The internal sphincter:</a:t>
            </a:r>
          </a:p>
          <a:p>
            <a:pPr marL="0" lvl="0" indent="0" algn="l" defTabSz="457200">
              <a:lnSpc>
                <a:spcPct val="100000"/>
              </a:lnSpc>
              <a:buClrTx/>
              <a:buSzTx/>
            </a:pPr>
            <a:endParaRPr lang="en-US" b="1" kern="1200" dirty="0">
              <a:solidFill>
                <a:prstClr val="black"/>
              </a:solidFill>
              <a:latin typeface="Vidaloka" panose="020B0604020202020204" charset="0"/>
            </a:endParaRPr>
          </a:p>
          <a:p>
            <a:pPr marL="285750" lvl="0" indent="-285750" algn="l" defTabSz="457200">
              <a:lnSpc>
                <a:spcPct val="100000"/>
              </a:lnSpc>
              <a:buClrTx/>
              <a:buSzTx/>
              <a:buFont typeface="Arial" panose="020B0604020202020204" pitchFamily="34" charset="0"/>
              <a:buChar char="•"/>
            </a:pPr>
            <a:r>
              <a:rPr lang="en-US" kern="1200" dirty="0">
                <a:solidFill>
                  <a:prstClr val="black"/>
                </a:solidFill>
                <a:latin typeface="Vidaloka" panose="020B0604020202020204" charset="0"/>
              </a:rPr>
              <a:t>-It is the thickened (2–5 mm) </a:t>
            </a:r>
            <a:r>
              <a:rPr lang="en-US" kern="1200" dirty="0">
                <a:solidFill>
                  <a:srgbClr val="FF0000"/>
                </a:solidFill>
                <a:latin typeface="Vidaloka" panose="020B0604020202020204" charset="0"/>
              </a:rPr>
              <a:t>distal continuation of the circular muscle coat of the rectum</a:t>
            </a:r>
            <a:r>
              <a:rPr lang="en-US" kern="1200" dirty="0">
                <a:solidFill>
                  <a:prstClr val="black"/>
                </a:solidFill>
                <a:latin typeface="Vidaloka" panose="020B0604020202020204" charset="0"/>
              </a:rPr>
              <a:t>.</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in a tonic state of contraction maintaining the </a:t>
            </a:r>
            <a:r>
              <a:rPr lang="en-US" kern="1200" dirty="0">
                <a:solidFill>
                  <a:srgbClr val="FF0000"/>
                </a:solidFill>
                <a:latin typeface="Vidaloka" panose="020B0604020202020204" charset="0"/>
              </a:rPr>
              <a:t>continence</a:t>
            </a:r>
            <a:r>
              <a:rPr lang="en-US" kern="1200" dirty="0">
                <a:solidFill>
                  <a:prstClr val="black"/>
                </a:solidFill>
                <a:latin typeface="Vidaloka" panose="020B0604020202020204" charset="0"/>
              </a:rPr>
              <a:t> .</a:t>
            </a:r>
          </a:p>
          <a:p>
            <a:pPr lvl="0" indent="-457200" algn="l" defTabSz="457200">
              <a:lnSpc>
                <a:spcPct val="100000"/>
              </a:lnSpc>
              <a:buClrTx/>
              <a:buSzTx/>
              <a:buFont typeface="Arial" panose="020B0604020202020204" pitchFamily="34" charset="0"/>
              <a:buChar char="•"/>
            </a:pPr>
            <a:r>
              <a:rPr lang="en-US" kern="1200" dirty="0">
                <a:solidFill>
                  <a:prstClr val="black"/>
                </a:solidFill>
                <a:latin typeface="Vidaloka" panose="020B0604020202020204" charset="0"/>
              </a:rPr>
              <a:t>The base Line of anal canal tonic pressure come </a:t>
            </a:r>
          </a:p>
          <a:p>
            <a:pPr marL="285750" lvl="0" indent="-285750" algn="l" defTabSz="457200">
              <a:lnSpc>
                <a:spcPct val="100000"/>
              </a:lnSpc>
              <a:buClrTx/>
              <a:buSzTx/>
              <a:buFont typeface="Arial" panose="020B0604020202020204" pitchFamily="34" charset="0"/>
              <a:buChar char="•"/>
            </a:pPr>
            <a:r>
              <a:rPr lang="en-US" kern="1200" dirty="0">
                <a:solidFill>
                  <a:prstClr val="black"/>
                </a:solidFill>
                <a:latin typeface="Vidaloka" panose="020B0604020202020204" charset="0"/>
              </a:rPr>
              <a:t>From it</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a:t>
            </a:r>
            <a:r>
              <a:rPr lang="en-US" b="1" kern="1200" dirty="0">
                <a:solidFill>
                  <a:srgbClr val="FF0000"/>
                </a:solidFill>
                <a:latin typeface="Vidaloka" panose="020B0604020202020204" charset="0"/>
              </a:rPr>
              <a:t>involuntary</a:t>
            </a:r>
            <a:r>
              <a:rPr lang="en-US" kern="1200" dirty="0">
                <a:solidFill>
                  <a:prstClr val="black"/>
                </a:solidFill>
                <a:latin typeface="Vidaloka" panose="020B0604020202020204" charset="0"/>
              </a:rPr>
              <a:t> muscle</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-Its lower border palpable at the </a:t>
            </a:r>
            <a:r>
              <a:rPr lang="en-US" kern="1200" dirty="0" err="1">
                <a:solidFill>
                  <a:prstClr val="black"/>
                </a:solidFill>
                <a:latin typeface="Vidaloka" panose="020B0604020202020204" charset="0"/>
              </a:rPr>
              <a:t>intersphincteric</a:t>
            </a:r>
            <a:r>
              <a:rPr lang="en-US" kern="1200" dirty="0">
                <a:solidFill>
                  <a:prstClr val="black"/>
                </a:solidFill>
                <a:latin typeface="Vidaloka" panose="020B0604020202020204" charset="0"/>
              </a:rPr>
              <a:t> groove</a:t>
            </a:r>
            <a:r>
              <a:rPr lang="en-US" sz="2400" kern="1200" dirty="0">
                <a:solidFill>
                  <a:prstClr val="black"/>
                </a:solidFill>
                <a:latin typeface="Century Gothic" panose="020B0502020202020204"/>
              </a:rPr>
              <a:t>.</a:t>
            </a:r>
          </a:p>
          <a:p>
            <a:pPr marL="285750" lvl="0" indent="-285750" algn="l" defTabSz="457200">
              <a:lnSpc>
                <a:spcPct val="100000"/>
              </a:lnSpc>
              <a:buClrTx/>
              <a:buSzTx/>
              <a:buFont typeface="Arial" panose="020B0604020202020204" pitchFamily="34" charset="0"/>
              <a:buChar char="•"/>
            </a:pPr>
            <a:endParaRPr lang="en-US" sz="2400" kern="1200" dirty="0">
              <a:solidFill>
                <a:prstClr val="black"/>
              </a:solidFill>
              <a:latin typeface="Century Gothic" panose="020B0502020202020204"/>
            </a:endParaRPr>
          </a:p>
          <a:p>
            <a:pPr marL="342900" lvl="0" algn="l" defTabSz="457200">
              <a:lnSpc>
                <a:spcPct val="100000"/>
              </a:lnSpc>
              <a:buClrTx/>
              <a:buSzTx/>
              <a:buFont typeface="Arial" panose="020B0604020202020204" pitchFamily="34" charset="0"/>
              <a:buChar char="•"/>
            </a:pPr>
            <a:r>
              <a:rPr lang="en-US" sz="2000" b="1" kern="1200" dirty="0">
                <a:solidFill>
                  <a:prstClr val="black"/>
                </a:solidFill>
                <a:highlight>
                  <a:srgbClr val="FFFF00"/>
                </a:highlight>
                <a:latin typeface="Vidaloka" panose="020B0604020202020204" charset="0"/>
              </a:rPr>
              <a:t>The external sphincter:</a:t>
            </a:r>
          </a:p>
          <a:p>
            <a:pPr marL="342900" lvl="0" algn="l" defTabSz="457200">
              <a:lnSpc>
                <a:spcPct val="100000"/>
              </a:lnSpc>
              <a:buClrTx/>
              <a:buSzTx/>
              <a:buFont typeface="Arial" panose="020B0604020202020204" pitchFamily="34" charset="0"/>
              <a:buChar char="•"/>
            </a:pPr>
            <a:br>
              <a:rPr lang="en-US" b="1" kern="1200" dirty="0">
                <a:solidFill>
                  <a:prstClr val="black"/>
                </a:solidFill>
                <a:latin typeface="Vidaloka" panose="020B0604020202020204" charset="0"/>
              </a:rPr>
            </a:br>
            <a:r>
              <a:rPr lang="en-US" kern="1200" dirty="0">
                <a:solidFill>
                  <a:prstClr val="black"/>
                </a:solidFill>
                <a:latin typeface="Vidaloka" panose="020B0604020202020204" charset="0"/>
              </a:rPr>
              <a:t>-It is subdivided into deep, superficial and subcutaneous portions.</a:t>
            </a:r>
            <a:br>
              <a:rPr lang="en-US" kern="1200" dirty="0">
                <a:solidFill>
                  <a:prstClr val="black"/>
                </a:solidFill>
                <a:latin typeface="Vidaloka" panose="020B0604020202020204" charset="0"/>
              </a:rPr>
            </a:br>
            <a:r>
              <a:rPr lang="en-US" kern="1200" dirty="0">
                <a:solidFill>
                  <a:prstClr val="black"/>
                </a:solidFill>
                <a:latin typeface="Vidaloka" panose="020B0604020202020204" charset="0"/>
              </a:rPr>
              <a:t>-It is a somatic </a:t>
            </a:r>
            <a:r>
              <a:rPr lang="en-US" kern="1200" dirty="0">
                <a:solidFill>
                  <a:srgbClr val="FF0000"/>
                </a:solidFill>
                <a:latin typeface="Vidaloka" panose="020B0604020202020204" charset="0"/>
              </a:rPr>
              <a:t>voluntary</a:t>
            </a:r>
            <a:r>
              <a:rPr lang="en-US" kern="1200" dirty="0">
                <a:solidFill>
                  <a:prstClr val="black"/>
                </a:solidFill>
                <a:latin typeface="Vidaloka" panose="020B0604020202020204" charset="0"/>
              </a:rPr>
              <a:t> skeletal  muscle.</a:t>
            </a:r>
            <a:endParaRPr lang="en-US" b="1" kern="1200" dirty="0">
              <a:solidFill>
                <a:prstClr val="black"/>
              </a:solidFill>
              <a:latin typeface="Vidaloka" panose="020B0604020202020204" charset="0"/>
            </a:endParaRPr>
          </a:p>
          <a:p>
            <a:pPr algn="l"/>
            <a:endParaRPr lang="en-GB" dirty="0"/>
          </a:p>
        </p:txBody>
      </p:sp>
      <p:pic>
        <p:nvPicPr>
          <p:cNvPr id="4" name="Picture 3"/>
          <p:cNvPicPr>
            <a:picLocks noChangeAspect="1"/>
          </p:cNvPicPr>
          <p:nvPr/>
        </p:nvPicPr>
        <p:blipFill>
          <a:blip r:embed="rId2"/>
          <a:srcRect/>
          <a:stretch/>
        </p:blipFill>
        <p:spPr>
          <a:xfrm>
            <a:off x="5023013" y="406044"/>
            <a:ext cx="4120987" cy="3903792"/>
          </a:xfrm>
          <a:prstGeom prst="rect">
            <a:avLst/>
          </a:prstGeom>
        </p:spPr>
      </p:pic>
      <p:sp>
        <p:nvSpPr>
          <p:cNvPr id="7" name="Rectangle 6">
            <a:extLst>
              <a:ext uri="{FF2B5EF4-FFF2-40B4-BE49-F238E27FC236}">
                <a16:creationId xmlns:a16="http://schemas.microsoft.com/office/drawing/2014/main" id="{7DAA71A4-A332-D184-017D-40166439D2DF}"/>
              </a:ext>
            </a:extLst>
          </p:cNvPr>
          <p:cNvSpPr/>
          <p:nvPr/>
        </p:nvSpPr>
        <p:spPr>
          <a:xfrm>
            <a:off x="8183394" y="3981362"/>
            <a:ext cx="727969" cy="408373"/>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ar-JO"/>
          </a:p>
        </p:txBody>
      </p:sp>
      <p:sp>
        <p:nvSpPr>
          <p:cNvPr id="8" name="Rectangle 7">
            <a:extLst>
              <a:ext uri="{FF2B5EF4-FFF2-40B4-BE49-F238E27FC236}">
                <a16:creationId xmlns:a16="http://schemas.microsoft.com/office/drawing/2014/main" id="{6AF4E50C-7110-F2AA-7817-B530956F7D78}"/>
              </a:ext>
            </a:extLst>
          </p:cNvPr>
          <p:cNvSpPr/>
          <p:nvPr/>
        </p:nvSpPr>
        <p:spPr>
          <a:xfrm>
            <a:off x="5140171" y="3901463"/>
            <a:ext cx="1553591" cy="182265"/>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ar-JO"/>
          </a:p>
        </p:txBody>
      </p:sp>
      <p:sp>
        <p:nvSpPr>
          <p:cNvPr id="9" name="Rectangle 8">
            <a:extLst>
              <a:ext uri="{FF2B5EF4-FFF2-40B4-BE49-F238E27FC236}">
                <a16:creationId xmlns:a16="http://schemas.microsoft.com/office/drawing/2014/main" id="{D55C2603-177E-6B1A-DE76-0F7AC73D441A}"/>
              </a:ext>
            </a:extLst>
          </p:cNvPr>
          <p:cNvSpPr/>
          <p:nvPr/>
        </p:nvSpPr>
        <p:spPr>
          <a:xfrm>
            <a:off x="5529915" y="3493090"/>
            <a:ext cx="1553591" cy="182265"/>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ar-JO"/>
          </a:p>
        </p:txBody>
      </p:sp>
      <p:sp>
        <p:nvSpPr>
          <p:cNvPr id="10" name="Rectangle 9">
            <a:extLst>
              <a:ext uri="{FF2B5EF4-FFF2-40B4-BE49-F238E27FC236}">
                <a16:creationId xmlns:a16="http://schemas.microsoft.com/office/drawing/2014/main" id="{E9446375-5E26-4787-97FD-4E91A1BB0EC1}"/>
              </a:ext>
            </a:extLst>
          </p:cNvPr>
          <p:cNvSpPr/>
          <p:nvPr/>
        </p:nvSpPr>
        <p:spPr>
          <a:xfrm>
            <a:off x="6818657" y="1044333"/>
            <a:ext cx="1553591" cy="890999"/>
          </a:xfrm>
          <a:prstGeom prst="rect">
            <a:avLst/>
          </a:prstGeom>
          <a:noFill/>
        </p:spPr>
        <p:style>
          <a:lnRef idx="2">
            <a:schemeClr val="dk1"/>
          </a:lnRef>
          <a:fillRef idx="1">
            <a:schemeClr val="lt1"/>
          </a:fillRef>
          <a:effectRef idx="0">
            <a:schemeClr val="dk1"/>
          </a:effectRef>
          <a:fontRef idx="minor">
            <a:schemeClr val="dk1"/>
          </a:fontRef>
        </p:style>
        <p:txBody>
          <a:bodyPr rtlCol="1" anchor="ctr"/>
          <a:lstStyle/>
          <a:p>
            <a:pPr algn="ctr"/>
            <a:endParaRPr lang="ar-JO"/>
          </a:p>
        </p:txBody>
      </p:sp>
    </p:spTree>
    <p:extLst>
      <p:ext uri="{BB962C8B-B14F-4D97-AF65-F5344CB8AC3E}">
        <p14:creationId xmlns:p14="http://schemas.microsoft.com/office/powerpoint/2010/main" val="367206015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0.xml><?xml version="1.0" encoding="utf-8"?>
<a:theme xmlns:a="http://schemas.openxmlformats.org/drawingml/2006/main" name="9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1.xml><?xml version="1.0" encoding="utf-8"?>
<a:theme xmlns:a="http://schemas.openxmlformats.org/drawingml/2006/main" name="10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2.xml><?xml version="1.0" encoding="utf-8"?>
<a:theme xmlns:a="http://schemas.openxmlformats.org/drawingml/2006/main" name="11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2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3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5.xml><?xml version="1.0" encoding="utf-8"?>
<a:theme xmlns:a="http://schemas.openxmlformats.org/drawingml/2006/main" name="4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6.xml><?xml version="1.0" encoding="utf-8"?>
<a:theme xmlns:a="http://schemas.openxmlformats.org/drawingml/2006/main" name="5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7.xml><?xml version="1.0" encoding="utf-8"?>
<a:theme xmlns:a="http://schemas.openxmlformats.org/drawingml/2006/main" name="6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8.xml><?xml version="1.0" encoding="utf-8"?>
<a:theme xmlns:a="http://schemas.openxmlformats.org/drawingml/2006/main" name="7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9.xml><?xml version="1.0" encoding="utf-8"?>
<a:theme xmlns:a="http://schemas.openxmlformats.org/drawingml/2006/main" name="8_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
  <TotalTime>1076</TotalTime>
  <Words>5093</Words>
  <Application>Microsoft Office PowerPoint</Application>
  <PresentationFormat>On-screen Show (16:9)</PresentationFormat>
  <Paragraphs>436</Paragraphs>
  <Slides>82</Slides>
  <Notes>5</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82</vt:i4>
      </vt:variant>
    </vt:vector>
  </HeadingPairs>
  <TitlesOfParts>
    <vt:vector size="105" baseType="lpstr">
      <vt:lpstr>Sakkal Majalla</vt:lpstr>
      <vt:lpstr>Vidaloka</vt:lpstr>
      <vt:lpstr>Wingdings 3</vt:lpstr>
      <vt:lpstr>Calibri Light</vt:lpstr>
      <vt:lpstr>Comic Sans MS</vt:lpstr>
      <vt:lpstr>Josefin Sans</vt:lpstr>
      <vt:lpstr>Century Gothic</vt:lpstr>
      <vt:lpstr>Arial</vt:lpstr>
      <vt:lpstr>Merriweather Light</vt:lpstr>
      <vt:lpstr>Aptos</vt:lpstr>
      <vt:lpstr>Wingdings</vt:lpstr>
      <vt:lpstr>Wisp</vt:lpstr>
      <vt:lpstr>1_Wisp</vt:lpstr>
      <vt:lpstr>2_Wisp</vt:lpstr>
      <vt:lpstr>3_Wisp</vt:lpstr>
      <vt:lpstr>4_Wisp</vt:lpstr>
      <vt:lpstr>5_Wisp</vt:lpstr>
      <vt:lpstr>6_Wisp</vt:lpstr>
      <vt:lpstr>7_Wisp</vt:lpstr>
      <vt:lpstr>8_Wisp</vt:lpstr>
      <vt:lpstr>9_Wisp</vt:lpstr>
      <vt:lpstr>10_Wisp</vt:lpstr>
      <vt:lpstr>11_Wisp</vt:lpstr>
      <vt:lpstr>Minimalist Business Slides        Painful Anal Conditions</vt:lpstr>
      <vt:lpstr>PowerPoint Presentation</vt:lpstr>
      <vt:lpstr>General anatomy of the anal canal &amp; examination of the anus</vt:lpstr>
      <vt:lpstr>PowerPoint Presentation</vt:lpstr>
      <vt:lpstr>PowerPoint Presentation</vt:lpstr>
      <vt:lpstr>Remember : pectinate line divides anal canal into :  </vt:lpstr>
      <vt:lpstr>The anorectal ring:  -Marks the junction between the rectum and the anal canal. -Formed by the joining of:   (1) the puborectalis muscle (2) the deep external sphincter (3) conjoined longitudinal muscle  (4) the highest part of the internal sphincter.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Anorectal Abscess.. </vt:lpstr>
      <vt:lpstr>PowerPoint Presentation</vt:lpstr>
      <vt:lpstr>PowerPoint Presentation</vt:lpstr>
      <vt:lpstr>PowerPoint Presentation</vt:lpstr>
      <vt:lpstr>PowerPoint Presentation</vt:lpstr>
      <vt:lpstr>History of anorectal abscess:</vt:lpstr>
      <vt:lpstr>PowerPoint Presentation</vt:lpstr>
      <vt:lpstr>PowerPoint Presentation</vt:lpstr>
      <vt:lpstr>PowerPoint Presentation</vt:lpstr>
      <vt:lpstr>PowerPoint Presentation</vt:lpstr>
      <vt:lpstr>Complications:  -Spreading of infection into other tissues.  -Development of a fistula: If the abscess is drained externally, or bursts quickly, the anal gland is usually destroyed, but if it continues to secrete, a fistula will develop.   </vt:lpstr>
      <vt:lpstr>PowerPoint Presentation</vt:lpstr>
      <vt:lpstr>Proctalgia Fugax: </vt:lpstr>
      <vt:lpstr>The History: -The pain comes on suddenly, often at night, is severe, cramp-like and felt deep inside the true pelvis.  -The site is described as a couple of inches inside the anus.  -The duration is short, sometimes just a few seconds and rarely longer than 5 minutes.  -Nothing relieves it and it passes off spontaneously. -There may be other symptoms of functional bowel disorder.  General and rectal examination: are normal, but on sigmoidoscopy, as air is insufflated at the rectosigmoid junction, the patient may experience a similar pain.        There is no defenitve cure for this condition but is fortunately it is harmless and subsides gradually .  </vt:lpstr>
      <vt:lpstr>Leavator ani syndrome:   It is a more chronic form of the disease (Proctalgia Fugax) and can be associated with severe evacuatory dysfunction.  The symptoms include pain high in the rectum that may be: -irregular and spontaneous -less than 20 minutes in duration -a dull ache -a sense of pressure in the rectum -felt when sitting -relieved when standing or lying down -unrelated to bowel movements -severe enough to interrupt sleep </vt:lpstr>
      <vt:lpstr>Management of proctalgia fugax:  -If the patients have frequent attacks they may benefit from amitryptiline(TCA).  -Salbutamol inhalers have been suggested as a treatment for acute attacks.  But there is no definitive cure for this condition.  -Some surgeons tried severing the puborectalis muscle but this can cause incontinence and should never be done.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 are two types of anal fissure: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 tumors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Minimalist Business Slides                          Painful Anal Conditions</dc:title>
  <dc:creator>USER</dc:creator>
  <cp:lastModifiedBy>lena sbou</cp:lastModifiedBy>
  <cp:revision>76</cp:revision>
  <cp:lastPrinted>2023-10-01T17:02:09Z</cp:lastPrinted>
  <dcterms:modified xsi:type="dcterms:W3CDTF">2023-10-02T11:43:25Z</dcterms:modified>
</cp:coreProperties>
</file>