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37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36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8" r:id="rId3"/>
    <p:sldId id="329" r:id="rId4"/>
    <p:sldId id="296" r:id="rId5"/>
    <p:sldId id="324" r:id="rId6"/>
    <p:sldId id="292" r:id="rId7"/>
    <p:sldId id="293" r:id="rId8"/>
    <p:sldId id="294" r:id="rId9"/>
    <p:sldId id="330" r:id="rId10"/>
    <p:sldId id="295" r:id="rId11"/>
    <p:sldId id="323" r:id="rId12"/>
    <p:sldId id="297" r:id="rId13"/>
    <p:sldId id="257" r:id="rId14"/>
    <p:sldId id="298" r:id="rId15"/>
    <p:sldId id="299" r:id="rId16"/>
    <p:sldId id="300" r:id="rId17"/>
    <p:sldId id="304" r:id="rId18"/>
    <p:sldId id="302" r:id="rId19"/>
    <p:sldId id="301" r:id="rId20"/>
    <p:sldId id="289" r:id="rId21"/>
    <p:sldId id="290" r:id="rId22"/>
    <p:sldId id="291" r:id="rId23"/>
    <p:sldId id="261" r:id="rId24"/>
    <p:sldId id="260" r:id="rId25"/>
    <p:sldId id="325" r:id="rId26"/>
    <p:sldId id="259" r:id="rId27"/>
    <p:sldId id="262" r:id="rId28"/>
    <p:sldId id="258" r:id="rId29"/>
    <p:sldId id="264" r:id="rId30"/>
    <p:sldId id="265" r:id="rId31"/>
    <p:sldId id="263" r:id="rId32"/>
    <p:sldId id="332" r:id="rId33"/>
    <p:sldId id="266" r:id="rId34"/>
    <p:sldId id="273" r:id="rId35"/>
    <p:sldId id="274" r:id="rId36"/>
    <p:sldId id="276" r:id="rId37"/>
    <p:sldId id="275" r:id="rId38"/>
    <p:sldId id="277" r:id="rId39"/>
    <p:sldId id="303" r:id="rId40"/>
    <p:sldId id="326" r:id="rId41"/>
    <p:sldId id="305" r:id="rId42"/>
    <p:sldId id="327" r:id="rId43"/>
    <p:sldId id="331" r:id="rId44"/>
    <p:sldId id="306" r:id="rId45"/>
    <p:sldId id="307" r:id="rId46"/>
    <p:sldId id="308" r:id="rId47"/>
    <p:sldId id="309" r:id="rId48"/>
    <p:sldId id="310" r:id="rId49"/>
    <p:sldId id="328" r:id="rId50"/>
    <p:sldId id="311" r:id="rId51"/>
    <p:sldId id="312" r:id="rId52"/>
    <p:sldId id="314" r:id="rId53"/>
    <p:sldId id="333" r:id="rId54"/>
    <p:sldId id="313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customXml" Target="../customXml/item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lang="ar-SA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887017595023015E-2"/>
          <c:y val="7.5503780311043447E-2"/>
          <c:w val="0.89864464858559678"/>
          <c:h val="0.635426411250833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years</c:v>
                </c:pt>
              </c:strCache>
            </c:strRef>
          </c:tx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58.9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80.3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71.6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74.2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Arab States</c:v>
                </c:pt>
                <c:pt idx="1">
                  <c:v>East Asia and the Pacific</c:v>
                </c:pt>
                <c:pt idx="2">
                  <c:v>Europe and Central Asia</c:v>
                </c:pt>
                <c:pt idx="3">
                  <c:v>Latin America and the Caribbean</c:v>
                </c:pt>
                <c:pt idx="4">
                  <c:v>South Asia</c:v>
                </c:pt>
                <c:pt idx="5">
                  <c:v>Sub-Saharan Africa</c:v>
                </c:pt>
                <c:pt idx="6">
                  <c:v>OECD</c:v>
                </c:pt>
                <c:pt idx="7">
                  <c:v>Developing</c:v>
                </c:pt>
                <c:pt idx="8">
                  <c:v>World</c:v>
                </c:pt>
                <c:pt idx="9">
                  <c:v>Jordan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70.8</c:v>
                </c:pt>
                <c:pt idx="1">
                  <c:v>74.2</c:v>
                </c:pt>
                <c:pt idx="2">
                  <c:v>72.599999999999994</c:v>
                </c:pt>
                <c:pt idx="3">
                  <c:v>75.2</c:v>
                </c:pt>
                <c:pt idx="4">
                  <c:v>68.7</c:v>
                </c:pt>
                <c:pt idx="5">
                  <c:v>58.9</c:v>
                </c:pt>
                <c:pt idx="6">
                  <c:v>80.3</c:v>
                </c:pt>
                <c:pt idx="7">
                  <c:v>70</c:v>
                </c:pt>
                <c:pt idx="8">
                  <c:v>71.599999999999994</c:v>
                </c:pt>
                <c:pt idx="9">
                  <c:v>74.2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0962048"/>
        <c:axId val="271479936"/>
      </c:barChart>
      <c:catAx>
        <c:axId val="270962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71479936"/>
        <c:crosses val="autoZero"/>
        <c:auto val="1"/>
        <c:lblAlgn val="ctr"/>
        <c:lblOffset val="100"/>
        <c:noMultiLvlLbl val="0"/>
      </c:catAx>
      <c:valAx>
        <c:axId val="271479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70962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lang="ar-SA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887017595022904E-2"/>
          <c:y val="0.14764308379363048"/>
          <c:w val="0.89864464858559634"/>
          <c:h val="0.55454890899831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years</c:v>
                </c:pt>
              </c:strCache>
            </c:strRef>
          </c:tx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60.2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5432098765432126E-3"/>
                  <c:y val="-2.4875621890547272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82.9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73.8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75.9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Arab States</c:v>
                </c:pt>
                <c:pt idx="1">
                  <c:v>East Asia and the Pacific</c:v>
                </c:pt>
                <c:pt idx="2">
                  <c:v>Europe and Central Asia</c:v>
                </c:pt>
                <c:pt idx="3">
                  <c:v>Latin America and the Caribbean</c:v>
                </c:pt>
                <c:pt idx="4">
                  <c:v>South Asia</c:v>
                </c:pt>
                <c:pt idx="5">
                  <c:v>Sub-Saharan Africa</c:v>
                </c:pt>
                <c:pt idx="6">
                  <c:v>OECD</c:v>
                </c:pt>
                <c:pt idx="7">
                  <c:v>Developing</c:v>
                </c:pt>
                <c:pt idx="8">
                  <c:v>World</c:v>
                </c:pt>
                <c:pt idx="9">
                  <c:v>Jordan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72.8</c:v>
                </c:pt>
                <c:pt idx="1">
                  <c:v>76.2</c:v>
                </c:pt>
                <c:pt idx="2">
                  <c:v>76.3</c:v>
                </c:pt>
                <c:pt idx="3">
                  <c:v>78.400000000000006</c:v>
                </c:pt>
                <c:pt idx="4">
                  <c:v>70.2</c:v>
                </c:pt>
                <c:pt idx="5">
                  <c:v>60.2</c:v>
                </c:pt>
                <c:pt idx="6">
                  <c:v>82.9</c:v>
                </c:pt>
                <c:pt idx="7">
                  <c:v>71.900000000000006</c:v>
                </c:pt>
                <c:pt idx="8">
                  <c:v>73.8</c:v>
                </c:pt>
                <c:pt idx="9">
                  <c:v>75.900000000000006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785984"/>
        <c:axId val="275787776"/>
      </c:barChart>
      <c:catAx>
        <c:axId val="275785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75787776"/>
        <c:crosses val="autoZero"/>
        <c:auto val="1"/>
        <c:lblAlgn val="ctr"/>
        <c:lblOffset val="100"/>
        <c:noMultiLvlLbl val="0"/>
      </c:catAx>
      <c:valAx>
        <c:axId val="275787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75785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lang="ar-SA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887017595022904E-2"/>
          <c:y val="0.14764308379363048"/>
          <c:w val="0.89864464858559656"/>
          <c:h val="0.55454890899831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years</c:v>
                </c:pt>
              </c:strCache>
            </c:strRef>
          </c:tx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57.6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77.7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69.6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1316741696017863E-16"/>
                  <c:y val="-7.462686567164182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72.6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Arab States</c:v>
                </c:pt>
                <c:pt idx="1">
                  <c:v>East Asia and the Pacific</c:v>
                </c:pt>
                <c:pt idx="2">
                  <c:v>Europe and Central Asia</c:v>
                </c:pt>
                <c:pt idx="3">
                  <c:v>Latin America and the Caribbean</c:v>
                </c:pt>
                <c:pt idx="4">
                  <c:v>South Asia</c:v>
                </c:pt>
                <c:pt idx="5">
                  <c:v>Sub-Saharan Africa</c:v>
                </c:pt>
                <c:pt idx="6">
                  <c:v>OECD</c:v>
                </c:pt>
                <c:pt idx="7">
                  <c:v>Developing</c:v>
                </c:pt>
                <c:pt idx="8">
                  <c:v>World</c:v>
                </c:pt>
                <c:pt idx="9">
                  <c:v>Jordan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69.099999999999994</c:v>
                </c:pt>
                <c:pt idx="1">
                  <c:v>72.3</c:v>
                </c:pt>
                <c:pt idx="2">
                  <c:v>68.7</c:v>
                </c:pt>
                <c:pt idx="3">
                  <c:v>72</c:v>
                </c:pt>
                <c:pt idx="4">
                  <c:v>67.400000000000006</c:v>
                </c:pt>
                <c:pt idx="5">
                  <c:v>57.6</c:v>
                </c:pt>
                <c:pt idx="6">
                  <c:v>77.7</c:v>
                </c:pt>
                <c:pt idx="7">
                  <c:v>68.2</c:v>
                </c:pt>
                <c:pt idx="8">
                  <c:v>69.599999999999994</c:v>
                </c:pt>
                <c:pt idx="9">
                  <c:v>72.599999999999994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0130688"/>
        <c:axId val="280132224"/>
      </c:barChart>
      <c:catAx>
        <c:axId val="28013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80132224"/>
        <c:crosses val="autoZero"/>
        <c:auto val="1"/>
        <c:lblAlgn val="ctr"/>
        <c:lblOffset val="100"/>
        <c:noMultiLvlLbl val="0"/>
      </c:catAx>
      <c:valAx>
        <c:axId val="280132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80130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00912615280901E-2"/>
          <c:y val="2.8173020760544995E-2"/>
          <c:w val="0.93509903275979689"/>
          <c:h val="0.812870217470179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</c:v>
                </c:pt>
                <c:pt idx="2">
                  <c:v>South-East Asia</c:v>
                </c:pt>
                <c:pt idx="3">
                  <c:v>Europe</c:v>
                </c:pt>
                <c:pt idx="4">
                  <c:v>Eastern Mediterranean</c:v>
                </c:pt>
                <c:pt idx="5">
                  <c:v>Western Pacific</c:v>
                </c:pt>
                <c:pt idx="6">
                  <c:v>Global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43.9</c:v>
                </c:pt>
                <c:pt idx="1">
                  <c:v>64.599999999999994</c:v>
                </c:pt>
                <c:pt idx="2">
                  <c:v>55.5</c:v>
                </c:pt>
                <c:pt idx="3">
                  <c:v>64.099999999999994</c:v>
                </c:pt>
                <c:pt idx="4">
                  <c:v>56.8</c:v>
                </c:pt>
                <c:pt idx="5">
                  <c:v>65</c:v>
                </c:pt>
                <c:pt idx="6">
                  <c:v>58.5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</c:v>
                </c:pt>
                <c:pt idx="2">
                  <c:v>South-East Asia</c:v>
                </c:pt>
                <c:pt idx="3">
                  <c:v>Europe</c:v>
                </c:pt>
                <c:pt idx="4">
                  <c:v>Eastern Mediterranean</c:v>
                </c:pt>
                <c:pt idx="5">
                  <c:v>Western Pacific</c:v>
                </c:pt>
                <c:pt idx="6">
                  <c:v>Global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52.3</c:v>
                </c:pt>
                <c:pt idx="1">
                  <c:v>67.3</c:v>
                </c:pt>
                <c:pt idx="2">
                  <c:v>60.6</c:v>
                </c:pt>
                <c:pt idx="3">
                  <c:v>68</c:v>
                </c:pt>
                <c:pt idx="4">
                  <c:v>60.1</c:v>
                </c:pt>
                <c:pt idx="5">
                  <c:v>68.7</c:v>
                </c:pt>
                <c:pt idx="6">
                  <c:v>63.1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399104"/>
        <c:axId val="48400640"/>
      </c:barChart>
      <c:catAx>
        <c:axId val="48399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48400640"/>
        <c:crosses val="autoZero"/>
        <c:auto val="1"/>
        <c:lblAlgn val="ctr"/>
        <c:lblOffset val="100"/>
        <c:noMultiLvlLbl val="0"/>
      </c:catAx>
      <c:valAx>
        <c:axId val="48400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48399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00912615280887E-2"/>
          <c:y val="2.8173020760544992E-2"/>
          <c:w val="0.93509903275979711"/>
          <c:h val="0.812870217470179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Africa</c:v>
                </c:pt>
                <c:pt idx="1">
                  <c:v>Europe</c:v>
                </c:pt>
                <c:pt idx="2">
                  <c:v>Eastern Mediterranean</c:v>
                </c:pt>
                <c:pt idx="3">
                  <c:v>Western Pacific</c:v>
                </c:pt>
                <c:pt idx="4">
                  <c:v>Global</c:v>
                </c:pt>
                <c:pt idx="5">
                  <c:v>Jordan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43.9</c:v>
                </c:pt>
                <c:pt idx="1">
                  <c:v>64.099999999999994</c:v>
                </c:pt>
                <c:pt idx="2">
                  <c:v>56.8</c:v>
                </c:pt>
                <c:pt idx="3">
                  <c:v>65</c:v>
                </c:pt>
                <c:pt idx="4">
                  <c:v>58.5</c:v>
                </c:pt>
                <c:pt idx="5">
                  <c:v>62.9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="1" baseline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Africa</c:v>
                </c:pt>
                <c:pt idx="1">
                  <c:v>Europe</c:v>
                </c:pt>
                <c:pt idx="2">
                  <c:v>Eastern Mediterranean</c:v>
                </c:pt>
                <c:pt idx="3">
                  <c:v>Western Pacific</c:v>
                </c:pt>
                <c:pt idx="4">
                  <c:v>Global</c:v>
                </c:pt>
                <c:pt idx="5">
                  <c:v>Jordan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52.3</c:v>
                </c:pt>
                <c:pt idx="1">
                  <c:v>68</c:v>
                </c:pt>
                <c:pt idx="2">
                  <c:v>60.1</c:v>
                </c:pt>
                <c:pt idx="3">
                  <c:v>68.7</c:v>
                </c:pt>
                <c:pt idx="4">
                  <c:v>63.1</c:v>
                </c:pt>
                <c:pt idx="5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0081536"/>
        <c:axId val="280083072"/>
      </c:barChart>
      <c:catAx>
        <c:axId val="280081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80083072"/>
        <c:crosses val="autoZero"/>
        <c:auto val="1"/>
        <c:lblAlgn val="ctr"/>
        <c:lblOffset val="100"/>
        <c:noMultiLvlLbl val="0"/>
      </c:catAx>
      <c:valAx>
        <c:axId val="280083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800815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00912615280887E-2"/>
          <c:y val="2.8173020760544992E-2"/>
          <c:w val="0.93509903275979711"/>
          <c:h val="0.812870217470179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</c:v>
                </c:pt>
                <c:pt idx="2">
                  <c:v>South-East Asia</c:v>
                </c:pt>
                <c:pt idx="3">
                  <c:v>Europe</c:v>
                </c:pt>
                <c:pt idx="4">
                  <c:v>Eastern Mediterranean</c:v>
                </c:pt>
                <c:pt idx="5">
                  <c:v>Western Pacific</c:v>
                </c:pt>
                <c:pt idx="6">
                  <c:v>Global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42.9</c:v>
                </c:pt>
                <c:pt idx="1">
                  <c:v>62.4</c:v>
                </c:pt>
                <c:pt idx="2">
                  <c:v>54.9</c:v>
                </c:pt>
                <c:pt idx="3">
                  <c:v>61</c:v>
                </c:pt>
                <c:pt idx="4">
                  <c:v>56.1</c:v>
                </c:pt>
                <c:pt idx="5">
                  <c:v>63.5</c:v>
                </c:pt>
                <c:pt idx="6">
                  <c:v>57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</c:v>
                </c:pt>
                <c:pt idx="2">
                  <c:v>South-East Asia</c:v>
                </c:pt>
                <c:pt idx="3">
                  <c:v>Europe</c:v>
                </c:pt>
                <c:pt idx="4">
                  <c:v>Eastern Mediterranean</c:v>
                </c:pt>
                <c:pt idx="5">
                  <c:v>Western Pacific</c:v>
                </c:pt>
                <c:pt idx="6">
                  <c:v>Global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51.2</c:v>
                </c:pt>
                <c:pt idx="1">
                  <c:v>65.400000000000006</c:v>
                </c:pt>
                <c:pt idx="2">
                  <c:v>59.6</c:v>
                </c:pt>
                <c:pt idx="3">
                  <c:v>65.599999999999994</c:v>
                </c:pt>
                <c:pt idx="4">
                  <c:v>59.4</c:v>
                </c:pt>
                <c:pt idx="5">
                  <c:v>67.3</c:v>
                </c:pt>
                <c:pt idx="6">
                  <c:v>61.6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6137472"/>
        <c:axId val="276139008"/>
      </c:barChart>
      <c:catAx>
        <c:axId val="276137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76139008"/>
        <c:crosses val="autoZero"/>
        <c:auto val="1"/>
        <c:lblAlgn val="ctr"/>
        <c:lblOffset val="100"/>
        <c:noMultiLvlLbl val="0"/>
      </c:catAx>
      <c:valAx>
        <c:axId val="276139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761374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00912615280887E-2"/>
          <c:y val="2.8173020760544992E-2"/>
          <c:w val="0.93509903275979733"/>
          <c:h val="0.812870217470180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Africa</c:v>
                </c:pt>
                <c:pt idx="1">
                  <c:v>Europe</c:v>
                </c:pt>
                <c:pt idx="2">
                  <c:v>Eastern Mediterranean</c:v>
                </c:pt>
                <c:pt idx="3">
                  <c:v>Western Pacific</c:v>
                </c:pt>
                <c:pt idx="4">
                  <c:v>Global</c:v>
                </c:pt>
                <c:pt idx="5">
                  <c:v>jordan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42.9</c:v>
                </c:pt>
                <c:pt idx="1">
                  <c:v>61</c:v>
                </c:pt>
                <c:pt idx="2">
                  <c:v>56.1</c:v>
                </c:pt>
                <c:pt idx="3">
                  <c:v>63.5</c:v>
                </c:pt>
                <c:pt idx="4">
                  <c:v>57</c:v>
                </c:pt>
                <c:pt idx="5">
                  <c:v>62.2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="1" baseline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Africa</c:v>
                </c:pt>
                <c:pt idx="1">
                  <c:v>Europe</c:v>
                </c:pt>
                <c:pt idx="2">
                  <c:v>Eastern Mediterranean</c:v>
                </c:pt>
                <c:pt idx="3">
                  <c:v>Western Pacific</c:v>
                </c:pt>
                <c:pt idx="4">
                  <c:v>Global</c:v>
                </c:pt>
                <c:pt idx="5">
                  <c:v>jordan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51.2</c:v>
                </c:pt>
                <c:pt idx="1">
                  <c:v>65.599999999999994</c:v>
                </c:pt>
                <c:pt idx="2">
                  <c:v>59.4</c:v>
                </c:pt>
                <c:pt idx="3">
                  <c:v>67.3</c:v>
                </c:pt>
                <c:pt idx="4">
                  <c:v>61.6</c:v>
                </c:pt>
                <c:pt idx="5">
                  <c:v>64.3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0168320"/>
        <c:axId val="280169856"/>
      </c:barChart>
      <c:catAx>
        <c:axId val="28016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80169856"/>
        <c:crosses val="autoZero"/>
        <c:auto val="1"/>
        <c:lblAlgn val="ctr"/>
        <c:lblOffset val="100"/>
        <c:noMultiLvlLbl val="0"/>
      </c:catAx>
      <c:valAx>
        <c:axId val="28016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801683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00912615280887E-2"/>
          <c:y val="2.8173020760544992E-2"/>
          <c:w val="0.93509903275979733"/>
          <c:h val="0.812870217470180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</c:v>
                </c:pt>
                <c:pt idx="2">
                  <c:v>South-East Asia</c:v>
                </c:pt>
                <c:pt idx="3">
                  <c:v>Europe</c:v>
                </c:pt>
                <c:pt idx="4">
                  <c:v>Eastern Mediterranean</c:v>
                </c:pt>
                <c:pt idx="5">
                  <c:v>Western Pacific</c:v>
                </c:pt>
                <c:pt idx="6">
                  <c:v>Global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44.9</c:v>
                </c:pt>
                <c:pt idx="1">
                  <c:v>66.8</c:v>
                </c:pt>
                <c:pt idx="2">
                  <c:v>56.2</c:v>
                </c:pt>
                <c:pt idx="3">
                  <c:v>67.3</c:v>
                </c:pt>
                <c:pt idx="4">
                  <c:v>57.5</c:v>
                </c:pt>
                <c:pt idx="5">
                  <c:v>66.5</c:v>
                </c:pt>
                <c:pt idx="6">
                  <c:v>60.1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Africa</c:v>
                </c:pt>
                <c:pt idx="1">
                  <c:v>Americas</c:v>
                </c:pt>
                <c:pt idx="2">
                  <c:v>South-East Asia</c:v>
                </c:pt>
                <c:pt idx="3">
                  <c:v>Europe</c:v>
                </c:pt>
                <c:pt idx="4">
                  <c:v>Eastern Mediterranean</c:v>
                </c:pt>
                <c:pt idx="5">
                  <c:v>Western Pacific</c:v>
                </c:pt>
                <c:pt idx="6">
                  <c:v>Global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53.5</c:v>
                </c:pt>
                <c:pt idx="1">
                  <c:v>69.2</c:v>
                </c:pt>
                <c:pt idx="2">
                  <c:v>61.6</c:v>
                </c:pt>
                <c:pt idx="3">
                  <c:v>70.5</c:v>
                </c:pt>
                <c:pt idx="4">
                  <c:v>60.8</c:v>
                </c:pt>
                <c:pt idx="5">
                  <c:v>70.099999999999994</c:v>
                </c:pt>
                <c:pt idx="6">
                  <c:v>64.599999999999994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0377600"/>
        <c:axId val="280395776"/>
      </c:barChart>
      <c:catAx>
        <c:axId val="28037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80395776"/>
        <c:crosses val="autoZero"/>
        <c:auto val="1"/>
        <c:lblAlgn val="ctr"/>
        <c:lblOffset val="100"/>
        <c:noMultiLvlLbl val="0"/>
      </c:catAx>
      <c:valAx>
        <c:axId val="280395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80377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900912615280887E-2"/>
          <c:y val="2.8173020760544992E-2"/>
          <c:w val="0.93509903275979755"/>
          <c:h val="0.8128702174701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Africa</c:v>
                </c:pt>
                <c:pt idx="1">
                  <c:v>Europe</c:v>
                </c:pt>
                <c:pt idx="2">
                  <c:v>Eastern Mediterranean</c:v>
                </c:pt>
                <c:pt idx="3">
                  <c:v>Western Pacific</c:v>
                </c:pt>
                <c:pt idx="4">
                  <c:v>Global</c:v>
                </c:pt>
                <c:pt idx="5">
                  <c:v>jordan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44.9</c:v>
                </c:pt>
                <c:pt idx="1">
                  <c:v>67.3</c:v>
                </c:pt>
                <c:pt idx="2">
                  <c:v>57.5</c:v>
                </c:pt>
                <c:pt idx="3">
                  <c:v>66.5</c:v>
                </c:pt>
                <c:pt idx="4">
                  <c:v>60.1</c:v>
                </c:pt>
                <c:pt idx="5">
                  <c:v>63.8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 sz="1500" b="1" baseline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Africa</c:v>
                </c:pt>
                <c:pt idx="1">
                  <c:v>Europe</c:v>
                </c:pt>
                <c:pt idx="2">
                  <c:v>Eastern Mediterranean</c:v>
                </c:pt>
                <c:pt idx="3">
                  <c:v>Western Pacific</c:v>
                </c:pt>
                <c:pt idx="4">
                  <c:v>Global</c:v>
                </c:pt>
                <c:pt idx="5">
                  <c:v>jordan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53.5</c:v>
                </c:pt>
                <c:pt idx="1">
                  <c:v>70.5</c:v>
                </c:pt>
                <c:pt idx="2">
                  <c:v>60.8</c:v>
                </c:pt>
                <c:pt idx="3">
                  <c:v>70.099999999999994</c:v>
                </c:pt>
                <c:pt idx="4">
                  <c:v>64.599999999999994</c:v>
                </c:pt>
                <c:pt idx="5">
                  <c:v>65.900000000000006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0423040"/>
        <c:axId val="280424832"/>
      </c:barChart>
      <c:catAx>
        <c:axId val="280423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ar-SA" sz="1200" baseline="0"/>
            </a:pPr>
            <a:endParaRPr lang="en-US"/>
          </a:p>
        </c:txPr>
        <c:crossAx val="280424832"/>
        <c:crosses val="autoZero"/>
        <c:auto val="1"/>
        <c:lblAlgn val="ctr"/>
        <c:lblOffset val="100"/>
        <c:noMultiLvlLbl val="0"/>
      </c:catAx>
      <c:valAx>
        <c:axId val="28042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ar-SA"/>
            </a:pPr>
            <a:endParaRPr lang="en-US"/>
          </a:p>
        </c:txPr>
        <c:crossAx val="280423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ar-SA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16AC17-788E-4E36-8AC7-7608444F185C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5BA193-891B-41E9-8292-60E1943A059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hdr.undp.org/en/countries/profiles/JOR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Measurement of Disease and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Frequently used standard populations include:</a:t>
            </a:r>
          </a:p>
          <a:p>
            <a:pPr lvl="1"/>
            <a:r>
              <a:rPr lang="en-US" sz="2800" dirty="0" smtClean="0"/>
              <a:t>the </a:t>
            </a:r>
            <a:r>
              <a:rPr lang="en-US" sz="2800" dirty="0" err="1" smtClean="0"/>
              <a:t>Segi</a:t>
            </a:r>
            <a:r>
              <a:rPr lang="en-US" sz="2800" dirty="0" smtClean="0"/>
              <a:t> world population</a:t>
            </a:r>
          </a:p>
          <a:p>
            <a:pPr lvl="1"/>
            <a:r>
              <a:rPr lang="en-US" sz="2800" dirty="0" smtClean="0"/>
              <a:t>the European standard population based on the Swedish population</a:t>
            </a:r>
          </a:p>
          <a:p>
            <a:pPr lvl="1"/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WHO world standard population</a:t>
            </a:r>
            <a:r>
              <a:rPr lang="en-US" sz="2800" dirty="0" smtClean="0"/>
              <a:t>, which is based on world overall average projected populations 2000–2025.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All these death rates are influenced by the </a:t>
            </a:r>
            <a:r>
              <a:rPr lang="en-US" sz="4800" b="1" dirty="0" smtClean="0">
                <a:solidFill>
                  <a:srgbClr val="FF0000"/>
                </a:solidFill>
              </a:rPr>
              <a:t>quality</a:t>
            </a:r>
            <a:r>
              <a:rPr lang="en-US" sz="4800" dirty="0" smtClean="0"/>
              <a:t> of the original data on the causes of death.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434" y="2209800"/>
            <a:ext cx="8145566" cy="403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Life expectancy is a summary measure of the health status of a population. </a:t>
            </a:r>
          </a:p>
          <a:p>
            <a:r>
              <a:rPr lang="en-US" sz="3600" dirty="0" smtClean="0"/>
              <a:t>It is defined as </a:t>
            </a:r>
            <a:r>
              <a:rPr lang="en-US" sz="3600" b="1" dirty="0" smtClean="0"/>
              <a:t>the average number of years an individual of a given age is expected to live if current mortality rates continue.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Life expectancy </a:t>
            </a:r>
            <a:r>
              <a:rPr lang="en-US" sz="2800" b="1" dirty="0" smtClean="0">
                <a:solidFill>
                  <a:srgbClr val="FF0000"/>
                </a:solidFill>
              </a:rPr>
              <a:t>at birth </a:t>
            </a:r>
            <a:r>
              <a:rPr lang="en-US" sz="2800" dirty="0" smtClean="0"/>
              <a:t>is the average number of years that would be lived by babies born in a given time period if mortality levels at each age remain constant.</a:t>
            </a:r>
          </a:p>
          <a:p>
            <a:r>
              <a:rPr lang="en-US" sz="2800" dirty="0" smtClean="0"/>
              <a:t>Similarly, life expectancy </a:t>
            </a:r>
            <a:r>
              <a:rPr lang="en-US" sz="2800" b="1" dirty="0" smtClean="0">
                <a:solidFill>
                  <a:srgbClr val="FF0000"/>
                </a:solidFill>
              </a:rPr>
              <a:t>at age 65 </a:t>
            </a:r>
            <a:r>
              <a:rPr lang="en-US" sz="2800" dirty="0" smtClean="0"/>
              <a:t>is the average number of remaining years of life that a man or woman aged 65 will have if mortality levels at each age over 65 remain constant.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For the world as a whole, life expectancy at birth has increased from </a:t>
            </a:r>
            <a:r>
              <a:rPr lang="en-US" sz="3200" b="1" dirty="0" smtClean="0">
                <a:solidFill>
                  <a:srgbClr val="FF0000"/>
                </a:solidFill>
              </a:rPr>
              <a:t>46.5</a:t>
            </a:r>
            <a:r>
              <a:rPr lang="en-US" sz="3200" dirty="0" smtClean="0"/>
              <a:t> years during the period 1950–1955 to </a:t>
            </a:r>
            <a:r>
              <a:rPr lang="en-US" sz="3200" b="1" dirty="0" smtClean="0">
                <a:solidFill>
                  <a:srgbClr val="FF0000"/>
                </a:solidFill>
              </a:rPr>
              <a:t>65.0</a:t>
            </a:r>
            <a:r>
              <a:rPr lang="en-US" sz="3200" dirty="0" smtClean="0"/>
              <a:t> years during the period 1995–2000 (see Figure 2.5). </a:t>
            </a:r>
          </a:p>
          <a:p>
            <a:r>
              <a:rPr lang="en-US" sz="3200" dirty="0" smtClean="0"/>
              <a:t>It is not always easy to interpret the reasons for the differences in life expectancy between countries; different patterns may emerge according to the measures that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148" y="1600200"/>
            <a:ext cx="8623174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Reversals</a:t>
            </a:r>
            <a:r>
              <a:rPr lang="en-US" sz="2800" dirty="0" smtClean="0"/>
              <a:t> in life expectancy have occurred in some sub-Saharan countries largely due to </a:t>
            </a:r>
            <a:r>
              <a:rPr lang="en-US" sz="2800" b="1" dirty="0" smtClean="0">
                <a:solidFill>
                  <a:srgbClr val="0070C0"/>
                </a:solidFill>
              </a:rPr>
              <a:t>AIDS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Similar reversals in life expectancy have also occurred in middle-aged men in the former Soviet Union, where almost 1 in 2 men die between the ages of 15 and 60 years, largely due to changes in the use of alcohol and tobacco.!</a:t>
            </a:r>
            <a:r>
              <a:rPr lang="en-US" sz="2800" dirty="0" smtClean="0">
                <a:solidFill>
                  <a:srgbClr val="FF0000"/>
                </a:solidFill>
              </a:rPr>
              <a:t>!!!!! (Break of Soviet Union)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 expectancy at birth, as an overall measure of health status, attaches greater importance to deaths in </a:t>
            </a:r>
            <a:r>
              <a:rPr lang="en-US" b="1" dirty="0" smtClean="0">
                <a:solidFill>
                  <a:srgbClr val="FF0000"/>
                </a:solidFill>
              </a:rPr>
              <a:t>infancy</a:t>
            </a:r>
            <a:r>
              <a:rPr lang="en-US" dirty="0" smtClean="0"/>
              <a:t> than to deaths later in life. </a:t>
            </a:r>
          </a:p>
          <a:p>
            <a:r>
              <a:rPr lang="en-US" dirty="0" smtClean="0"/>
              <a:t>The following data show the large variations in life expectancies between countries. </a:t>
            </a:r>
          </a:p>
          <a:p>
            <a:r>
              <a:rPr lang="en-US" dirty="0" smtClean="0"/>
              <a:t>For example, a girl born in Japan in 2004 can expect to live </a:t>
            </a:r>
            <a:r>
              <a:rPr lang="en-US" b="1" dirty="0" smtClean="0">
                <a:solidFill>
                  <a:srgbClr val="FF0000"/>
                </a:solidFill>
              </a:rPr>
              <a:t>86</a:t>
            </a:r>
            <a:r>
              <a:rPr lang="en-US" dirty="0" smtClean="0"/>
              <a:t> years, whereas a girl born in Zimbabwe at the same time will live between 30 and 38 years. </a:t>
            </a:r>
          </a:p>
          <a:p>
            <a:r>
              <a:rPr lang="en-US" dirty="0" smtClean="0"/>
              <a:t>In almost all countries, </a:t>
            </a:r>
            <a:r>
              <a:rPr lang="en-US" b="1" i="1" dirty="0" smtClean="0">
                <a:solidFill>
                  <a:srgbClr val="0070C0"/>
                </a:solidFill>
              </a:rPr>
              <a:t>women live longer than men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137" y="1147982"/>
            <a:ext cx="8643951" cy="5024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Age-standardized rates</a:t>
            </a:r>
          </a:p>
          <a:p>
            <a:r>
              <a:rPr lang="en-US" sz="3600" dirty="0" smtClean="0"/>
              <a:t>Life expectancy</a:t>
            </a:r>
          </a:p>
          <a:p>
            <a:r>
              <a:rPr lang="en-US" sz="3600" dirty="0" smtClean="0"/>
              <a:t>Healthy life expectancy</a:t>
            </a:r>
          </a:p>
          <a:p>
            <a:r>
              <a:rPr lang="en-US" sz="3600" dirty="0" smtClean="0"/>
              <a:t>Health indicators</a:t>
            </a:r>
          </a:p>
          <a:p>
            <a:r>
              <a:rPr lang="en-US" sz="3600" dirty="0" smtClean="0"/>
              <a:t>Disability adjusted life years</a:t>
            </a:r>
          </a:p>
          <a:p>
            <a:r>
              <a:rPr lang="en-US" sz="3600" dirty="0" smtClean="0"/>
              <a:t>Global burden of diseases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Life expectancy at birth 2015</a:t>
            </a:r>
            <a:br>
              <a:rPr lang="en-US" dirty="0" smtClean="0"/>
            </a:br>
            <a:r>
              <a:rPr lang="en-US" sz="4000" dirty="0" smtClean="0"/>
              <a:t>Both Sexes (UNDP)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1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Life expectancy at birth 2015</a:t>
            </a:r>
            <a:br>
              <a:rPr lang="en-US" dirty="0" smtClean="0"/>
            </a:br>
            <a:r>
              <a:rPr lang="en-US" sz="4000" dirty="0" smtClean="0"/>
              <a:t>Females (UNDP)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1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Life expectancy at birth 2015</a:t>
            </a:r>
            <a:br>
              <a:rPr lang="en-US" dirty="0" smtClean="0"/>
            </a:br>
            <a:r>
              <a:rPr lang="en-US" sz="4000" dirty="0" smtClean="0"/>
              <a:t>Males (UNDP)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1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Healthy life expectancy (HALE) is a form of health expectancy that applies </a:t>
            </a:r>
            <a:r>
              <a:rPr lang="en-US" sz="3600" b="1" dirty="0" smtClean="0">
                <a:solidFill>
                  <a:srgbClr val="00B0F0"/>
                </a:solidFill>
              </a:rPr>
              <a:t>disability</a:t>
            </a:r>
            <a:r>
              <a:rPr lang="en-US" sz="3600" dirty="0" smtClean="0"/>
              <a:t> weights to health states to compute the equivalent number of years of life expected to be lived </a:t>
            </a:r>
            <a:r>
              <a:rPr lang="en-US" sz="3600" b="1" dirty="0" smtClean="0">
                <a:solidFill>
                  <a:srgbClr val="0070C0"/>
                </a:solidFill>
              </a:rPr>
              <a:t>in full health.</a:t>
            </a:r>
          </a:p>
          <a:p>
            <a:r>
              <a:rPr lang="en-US" sz="1800" dirty="0" smtClean="0"/>
              <a:t>http://www.who.int/gho/mortality_burden_disease/life_tables/hale_text/en</a:t>
            </a:r>
            <a:r>
              <a:rPr lang="en-US" dirty="0" smtClean="0"/>
              <a:t>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healthy life expectancy measure adds a ‘</a:t>
            </a:r>
            <a:r>
              <a:rPr lang="en-US" sz="4400" b="1" dirty="0" smtClean="0">
                <a:solidFill>
                  <a:srgbClr val="0070C0"/>
                </a:solidFill>
              </a:rPr>
              <a:t>quality of life</a:t>
            </a:r>
            <a:r>
              <a:rPr lang="en-US" sz="4400" dirty="0" smtClean="0"/>
              <a:t>’ dimension to estimates of life expectancy by dividing it into time spent in different states of health.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Health status estimates are based on the following survey question; ‘</a:t>
            </a:r>
            <a:r>
              <a:rPr lang="en-US" sz="3200" b="1" dirty="0" smtClean="0">
                <a:solidFill>
                  <a:srgbClr val="0070C0"/>
                </a:solidFill>
              </a:rPr>
              <a:t>How is your health in general</a:t>
            </a:r>
            <a:r>
              <a:rPr lang="en-US" sz="3200" dirty="0" smtClean="0"/>
              <a:t>; would you say it was… very good, good, fair, bad, or very bad’. If a respondent answered ‘</a:t>
            </a:r>
            <a:r>
              <a:rPr lang="en-US" sz="3200" b="1" dirty="0" smtClean="0">
                <a:solidFill>
                  <a:srgbClr val="0070C0"/>
                </a:solidFill>
              </a:rPr>
              <a:t>very good’ or ‘good</a:t>
            </a:r>
            <a:r>
              <a:rPr lang="en-US" sz="3200" dirty="0" smtClean="0"/>
              <a:t>’ they were classified as having ‘good’ health. Those who answered ‘</a:t>
            </a:r>
            <a:r>
              <a:rPr lang="en-US" sz="3200" b="1" dirty="0" smtClean="0">
                <a:solidFill>
                  <a:srgbClr val="FF0000"/>
                </a:solidFill>
              </a:rPr>
              <a:t>fair’, ‘bad’, or ‘very bad</a:t>
            </a:r>
            <a:r>
              <a:rPr lang="en-US" sz="3200" dirty="0" smtClean="0"/>
              <a:t>’ were classified as having ‘not good’ health and equate to those in ’poor’ health.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average number of years that an individual is expected to live in a state of </a:t>
            </a:r>
            <a:r>
              <a:rPr lang="en-US" sz="3600" b="1" dirty="0" smtClean="0">
                <a:solidFill>
                  <a:srgbClr val="FF0000"/>
                </a:solidFill>
              </a:rPr>
              <a:t>self-assessed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good or very good </a:t>
            </a:r>
            <a:r>
              <a:rPr lang="en-US" sz="3600" dirty="0" smtClean="0"/>
              <a:t>health, based on current mortality rates and prevalence of good or very good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average number of years lived in </a:t>
            </a:r>
            <a:r>
              <a:rPr lang="en-US" sz="3200" b="1" dirty="0" smtClean="0">
                <a:solidFill>
                  <a:srgbClr val="FF0000"/>
                </a:solidFill>
              </a:rPr>
              <a:t>poor health</a:t>
            </a:r>
            <a:r>
              <a:rPr lang="en-US" sz="3200" dirty="0" smtClean="0"/>
              <a:t> : the difference between life expectancy and healthy life expectancy</a:t>
            </a:r>
          </a:p>
          <a:p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Proportion </a:t>
            </a:r>
            <a:r>
              <a:rPr lang="en-US" sz="3200" dirty="0" smtClean="0"/>
              <a:t>of life spent in poor health : number of years in poor health as a percentage of life expectancy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Healthy life expectancy at </a:t>
            </a:r>
            <a:r>
              <a:rPr lang="en-US" b="1" dirty="0" smtClean="0">
                <a:solidFill>
                  <a:srgbClr val="FF0000"/>
                </a:solidFill>
              </a:rPr>
              <a:t>birth</a:t>
            </a:r>
            <a:r>
              <a:rPr lang="en-US" dirty="0" smtClean="0"/>
              <a:t> is an estimate of the average number of years babies born this year would live in a state of ‘good’ general health if mortality levels at each age, and the level of good health at each age, remain constant in the future.</a:t>
            </a:r>
          </a:p>
          <a:p>
            <a:r>
              <a:rPr lang="en-US" dirty="0" smtClean="0"/>
              <a:t>Similarly, healthy life expectancy at </a:t>
            </a:r>
            <a:r>
              <a:rPr lang="en-US" b="1" dirty="0" smtClean="0">
                <a:solidFill>
                  <a:srgbClr val="FF0000"/>
                </a:solidFill>
              </a:rPr>
              <a:t>age 65</a:t>
            </a:r>
            <a:r>
              <a:rPr lang="en-US" dirty="0" smtClean="0"/>
              <a:t> is the average number of remaining years a man or woman aged 65 will live in ‘good general health’ if mortality levels and the level of good health at each age beyond 65 remain constant in the future.</a:t>
            </a:r>
          </a:p>
          <a:p>
            <a:r>
              <a:rPr lang="en-US" sz="1900" dirty="0" smtClean="0"/>
              <a:t>https://www.gov.uk/government/publications/health-profile-for-england/chapter-1-life-expectancy-and-healthy-life-expectancy#definitions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Overall, global </a:t>
            </a:r>
            <a:r>
              <a:rPr lang="en-US" b="1" dirty="0" smtClean="0">
                <a:solidFill>
                  <a:srgbClr val="0070C0"/>
                </a:solidFill>
              </a:rPr>
              <a:t>HALE</a:t>
            </a:r>
            <a:r>
              <a:rPr lang="en-US" dirty="0" smtClean="0"/>
              <a:t> at birth in 2013 for males and females combined was 62 years, 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 years lower than total life expectancy at birth. </a:t>
            </a:r>
          </a:p>
          <a:p>
            <a:r>
              <a:rPr lang="en-US" dirty="0" smtClean="0"/>
              <a:t>In other words, poor health resulted in a loss of nearly 7 years of healthy life, on average globally. </a:t>
            </a:r>
          </a:p>
          <a:p>
            <a:r>
              <a:rPr lang="en-US" dirty="0" smtClean="0"/>
              <a:t>Global </a:t>
            </a:r>
            <a:r>
              <a:rPr lang="en-US" b="1" dirty="0" smtClean="0">
                <a:solidFill>
                  <a:srgbClr val="0070C0"/>
                </a:solidFill>
              </a:rPr>
              <a:t>HALE</a:t>
            </a:r>
            <a:r>
              <a:rPr lang="en-US" dirty="0" smtClean="0"/>
              <a:t> at birth for females was only 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years greater than that for males. In comparison, female life expectancy at birth was almost 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years higher than that for males.</a:t>
            </a:r>
          </a:p>
          <a:p>
            <a:r>
              <a:rPr lang="en-US" sz="1900" dirty="0" smtClean="0"/>
              <a:t>http://www.who.int/gho/mortality_burden_disease/life_tables/hale_text/en/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"/>
            <a:ext cx="7162800" cy="5856288"/>
          </a:xfrm>
        </p:spPr>
      </p:pic>
    </p:spTree>
    <p:extLst>
      <p:ext uri="{BB962C8B-B14F-4D97-AF65-F5344CB8AC3E}">
        <p14:creationId xmlns:p14="http://schemas.microsoft.com/office/powerpoint/2010/main" val="4036167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HALE at birth ranged from a low of </a:t>
            </a:r>
            <a:r>
              <a:rPr lang="en-US" b="1" dirty="0" smtClean="0">
                <a:solidFill>
                  <a:srgbClr val="FF0000"/>
                </a:solidFill>
              </a:rPr>
              <a:t>49</a:t>
            </a:r>
            <a:r>
              <a:rPr lang="en-US" dirty="0" smtClean="0"/>
              <a:t> years for African males to </a:t>
            </a:r>
            <a:r>
              <a:rPr lang="en-US" b="1" dirty="0" smtClean="0">
                <a:solidFill>
                  <a:srgbClr val="FF0000"/>
                </a:solidFill>
              </a:rPr>
              <a:t>70</a:t>
            </a:r>
            <a:r>
              <a:rPr lang="en-US" dirty="0" smtClean="0"/>
              <a:t> years for females in the WHO Western Pacific Region. </a:t>
            </a:r>
          </a:p>
          <a:p>
            <a:r>
              <a:rPr lang="en-US" dirty="0" smtClean="0"/>
              <a:t>The equivalent “</a:t>
            </a:r>
            <a:r>
              <a:rPr lang="en-US" b="1" dirty="0" smtClean="0">
                <a:solidFill>
                  <a:srgbClr val="FF0000"/>
                </a:solidFill>
              </a:rPr>
              <a:t>lost</a:t>
            </a:r>
            <a:r>
              <a:rPr lang="en-US" dirty="0" smtClean="0"/>
              <a:t>” healthy years (LHE = total life expectancy minus HALE) ranged from 15% of total life expectancy at birth in the WHO Eastern Mediterranean Region to 10% the WHO Western Pacific Region.</a:t>
            </a:r>
          </a:p>
          <a:p>
            <a:r>
              <a:rPr lang="en-US" sz="1800" dirty="0" smtClean="0"/>
              <a:t>http://www.who.int/gho/mortality_burden_disease/life_tables/hale_text/en/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life expectancy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of estimation</a:t>
            </a:r>
          </a:p>
          <a:p>
            <a:pPr lvl="1"/>
            <a:r>
              <a:rPr lang="en-US" sz="3200" dirty="0" smtClean="0"/>
              <a:t>The equivalent lost healthy year fractions required for the HALE calculation are estimated as the all-cause years lost due to disability (YLD) rate per capita, adjusted for independent </a:t>
            </a:r>
            <a:r>
              <a:rPr lang="en-US" sz="3200" dirty="0" err="1" smtClean="0"/>
              <a:t>comorbidity</a:t>
            </a:r>
            <a:r>
              <a:rPr lang="en-US" sz="3200" dirty="0" smtClean="0"/>
              <a:t>, by age, sex and country.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221133" cy="5803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749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Healthy Life expectancy at birth both sexes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Healthy Life expectancy at birth both sexes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Healthy Life expectancy at birth males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Healthy Life expectancy at birth males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Healthy Life expectancy at birth females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/>
              <a:t>Healthy Life </a:t>
            </a:r>
            <a:r>
              <a:rPr lang="en-US" dirty="0" smtClean="0"/>
              <a:t>expectancy at birth females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53440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Health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A health indicator is a variable – that can be measured directly to reflect the state of health of people within a community. </a:t>
            </a:r>
          </a:p>
          <a:p>
            <a:r>
              <a:rPr lang="en-US" sz="3600" dirty="0" smtClean="0"/>
              <a:t>WHO presents the most recent data for 50 health indicators each year  </a:t>
            </a:r>
            <a:r>
              <a:rPr lang="en-US" sz="3600" dirty="0" err="1" smtClean="0"/>
              <a:t>e.g</a:t>
            </a:r>
            <a:r>
              <a:rPr lang="en-US" sz="3600" dirty="0" smtClean="0"/>
              <a:t> MMR, child </a:t>
            </a:r>
            <a:r>
              <a:rPr lang="en-US" sz="3600" dirty="0" smtClean="0"/>
              <a:t>mortality</a:t>
            </a:r>
          </a:p>
          <a:p>
            <a:r>
              <a:rPr lang="en-US" sz="1700" dirty="0"/>
              <a:t>https://apps.who.int/iris/bitstream/handle/10665/259951/WHO-HIS-IER-GPM-2018.1-eng.pdf;jsessionid=C7EDD2803C8206DED5DE4D3D088297BA?sequence=1</a:t>
            </a:r>
            <a:endParaRPr lang="en-US" sz="17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age-standardization of rates eliminates the influence of </a:t>
            </a:r>
            <a:r>
              <a:rPr lang="en-US" sz="4400" b="1" dirty="0" smtClean="0">
                <a:solidFill>
                  <a:srgbClr val="FF0000"/>
                </a:solidFill>
              </a:rPr>
              <a:t>different age distributions</a:t>
            </a:r>
            <a:r>
              <a:rPr lang="en-US" sz="4400" dirty="0" smtClean="0"/>
              <a:t> on the morbidity or mortality rates being compared.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Health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Health indicators can also be used as components in the calculation of a broader social development index. </a:t>
            </a:r>
          </a:p>
          <a:p>
            <a:r>
              <a:rPr lang="en-US" sz="3200" dirty="0" smtClean="0"/>
              <a:t>The best example is the </a:t>
            </a:r>
            <a:r>
              <a:rPr lang="en-US" sz="3200" b="1" dirty="0" smtClean="0">
                <a:solidFill>
                  <a:srgbClr val="FF0000"/>
                </a:solidFill>
              </a:rPr>
              <a:t>Human Development Index</a:t>
            </a:r>
            <a:r>
              <a:rPr lang="en-US" sz="3200" dirty="0" smtClean="0"/>
              <a:t>, which ranks countries each year according to a combination of the level of economic development (income), literacy(education), and Health (</a:t>
            </a:r>
            <a:r>
              <a:rPr lang="en-US" sz="3200" b="1" dirty="0" smtClean="0">
                <a:solidFill>
                  <a:srgbClr val="0070C0"/>
                </a:solidFill>
              </a:rPr>
              <a:t>life expectancy</a:t>
            </a:r>
            <a:r>
              <a:rPr lang="en-US" sz="3200" dirty="0" smtClean="0"/>
              <a:t>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Health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Human development classification</a:t>
            </a:r>
          </a:p>
          <a:p>
            <a:pPr lvl="1"/>
            <a:r>
              <a:rPr lang="en-US" sz="2800" dirty="0" smtClean="0"/>
              <a:t>HDI was classified according to  the </a:t>
            </a:r>
            <a:r>
              <a:rPr lang="en-US" sz="2800" b="1" dirty="0" smtClean="0">
                <a:solidFill>
                  <a:srgbClr val="FF0000"/>
                </a:solidFill>
              </a:rPr>
              <a:t>quartiles</a:t>
            </a:r>
            <a:r>
              <a:rPr lang="en-US" sz="2800" dirty="0" smtClean="0"/>
              <a:t> of distributions of the component indicators. </a:t>
            </a:r>
          </a:p>
          <a:p>
            <a:pPr lvl="1"/>
            <a:r>
              <a:rPr lang="en-US" sz="2800" dirty="0" smtClean="0"/>
              <a:t>Four categories:</a:t>
            </a:r>
          </a:p>
          <a:p>
            <a:pPr lvl="1"/>
            <a:r>
              <a:rPr lang="en-US" sz="2800" dirty="0" smtClean="0"/>
              <a:t>0.550 for </a:t>
            </a:r>
            <a:r>
              <a:rPr lang="en-US" sz="2800" b="1" dirty="0" smtClean="0">
                <a:solidFill>
                  <a:srgbClr val="002060"/>
                </a:solidFill>
              </a:rPr>
              <a:t>low</a:t>
            </a:r>
            <a:r>
              <a:rPr lang="en-US" sz="2800" dirty="0" smtClean="0"/>
              <a:t> human development,</a:t>
            </a:r>
          </a:p>
          <a:p>
            <a:pPr lvl="1"/>
            <a:r>
              <a:rPr lang="en-US" sz="2800" dirty="0" smtClean="0"/>
              <a:t> 0.550–0.699 for </a:t>
            </a:r>
            <a:r>
              <a:rPr lang="en-US" sz="2800" b="1" dirty="0" smtClean="0">
                <a:solidFill>
                  <a:srgbClr val="002060"/>
                </a:solidFill>
              </a:rPr>
              <a:t>medium</a:t>
            </a:r>
            <a:r>
              <a:rPr lang="en-US" sz="2800" dirty="0" smtClean="0"/>
              <a:t> human development, </a:t>
            </a:r>
          </a:p>
          <a:p>
            <a:pPr lvl="1"/>
            <a:r>
              <a:rPr lang="en-US" sz="2800" dirty="0" smtClean="0"/>
              <a:t>0.700–0.799 for </a:t>
            </a:r>
            <a:r>
              <a:rPr lang="en-US" sz="2800" b="1" dirty="0" smtClean="0">
                <a:solidFill>
                  <a:srgbClr val="002060"/>
                </a:solidFill>
              </a:rPr>
              <a:t>high human </a:t>
            </a:r>
            <a:r>
              <a:rPr lang="en-US" sz="2800" dirty="0" smtClean="0"/>
              <a:t>development and </a:t>
            </a:r>
          </a:p>
          <a:p>
            <a:pPr lvl="1"/>
            <a:r>
              <a:rPr lang="en-US" sz="2800" dirty="0" smtClean="0"/>
              <a:t>0.800 or greater for </a:t>
            </a:r>
            <a:r>
              <a:rPr lang="en-US" sz="2800" b="1" dirty="0" smtClean="0">
                <a:solidFill>
                  <a:srgbClr val="002060"/>
                </a:solidFill>
              </a:rPr>
              <a:t>very high </a:t>
            </a:r>
            <a:r>
              <a:rPr lang="en-US" sz="2800" dirty="0" smtClean="0"/>
              <a:t>human development.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Health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Jordan ranked among </a:t>
            </a:r>
            <a:r>
              <a:rPr lang="en-US" sz="3600" b="1" dirty="0" smtClean="0">
                <a:solidFill>
                  <a:srgbClr val="002060"/>
                </a:solidFill>
              </a:rPr>
              <a:t>High</a:t>
            </a:r>
            <a:r>
              <a:rPr lang="en-US" sz="3600" dirty="0" smtClean="0"/>
              <a:t> Human development </a:t>
            </a:r>
          </a:p>
          <a:p>
            <a:r>
              <a:rPr lang="en-US" sz="3600" dirty="0" smtClean="0"/>
              <a:t>in 2016 ( rank </a:t>
            </a:r>
            <a:r>
              <a:rPr lang="en-US" sz="3600" b="1" dirty="0" smtClean="0">
                <a:solidFill>
                  <a:srgbClr val="FF0000"/>
                </a:solidFill>
              </a:rPr>
              <a:t>86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In 2018 Human Development Index: 0.735</a:t>
            </a:r>
          </a:p>
          <a:p>
            <a:r>
              <a:rPr lang="en-US" sz="3600" dirty="0" smtClean="0"/>
              <a:t>Rank: </a:t>
            </a:r>
            <a:r>
              <a:rPr lang="en-US" sz="3600" b="1" dirty="0" smtClean="0">
                <a:solidFill>
                  <a:srgbClr val="FF0000"/>
                </a:solidFill>
              </a:rPr>
              <a:t>95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2019</a:t>
            </a:r>
            <a:r>
              <a:rPr lang="en-US" sz="3600" b="1" dirty="0" smtClean="0">
                <a:solidFill>
                  <a:srgbClr val="FF0000"/>
                </a:solidFill>
              </a:rPr>
              <a:t>??? (102)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hdr.undp.org/en/countries/profiles/JOR</a:t>
            </a:r>
            <a:endParaRPr lang="en-US" dirty="0" smtClean="0"/>
          </a:p>
          <a:p>
            <a:r>
              <a:rPr lang="en-US" sz="1700" dirty="0"/>
              <a:t>http://hdr.undp.org/sites/all/themes/hdr_theme/country-notes/JOR.pdf</a:t>
            </a: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873125"/>
            <a:ext cx="7032625" cy="543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87781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Disability-adjusted life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Global Burden of Disease project combines the impact of premature mortality with that of disability. </a:t>
            </a:r>
          </a:p>
          <a:p>
            <a:r>
              <a:rPr lang="en-US" b="1" dirty="0" smtClean="0"/>
              <a:t>It captures the population impact of important fatal and non-fatal disabling conditions through a single measure. </a:t>
            </a:r>
          </a:p>
          <a:p>
            <a:r>
              <a:rPr lang="en-US" dirty="0" smtClean="0"/>
              <a:t>The major measure used is disability-adjusted life years (</a:t>
            </a:r>
            <a:r>
              <a:rPr lang="en-US" b="1" dirty="0" smtClean="0">
                <a:solidFill>
                  <a:srgbClr val="002060"/>
                </a:solidFill>
              </a:rPr>
              <a:t>DALYs</a:t>
            </a:r>
            <a:r>
              <a:rPr lang="en-US" dirty="0" smtClean="0"/>
              <a:t>) which combines:</a:t>
            </a:r>
          </a:p>
          <a:p>
            <a:pPr lvl="1"/>
            <a:r>
              <a:rPr lang="en-US" dirty="0" smtClean="0"/>
              <a:t> years of lost life (</a:t>
            </a:r>
            <a:r>
              <a:rPr lang="en-US" b="1" dirty="0" smtClean="0">
                <a:solidFill>
                  <a:srgbClr val="002060"/>
                </a:solidFill>
              </a:rPr>
              <a:t>YLL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years lost to disability (</a:t>
            </a:r>
            <a:r>
              <a:rPr lang="en-US" b="1" dirty="0" smtClean="0">
                <a:solidFill>
                  <a:srgbClr val="002060"/>
                </a:solidFill>
              </a:rPr>
              <a:t>YLD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Disability-adjusted life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years of lost life (</a:t>
            </a:r>
            <a:r>
              <a:rPr lang="en-US" sz="4000" b="1" dirty="0" smtClean="0">
                <a:solidFill>
                  <a:srgbClr val="002060"/>
                </a:solidFill>
              </a:rPr>
              <a:t>YLL</a:t>
            </a:r>
            <a:r>
              <a:rPr lang="en-US" sz="4000" dirty="0" smtClean="0"/>
              <a:t>) – calculated from the number of deaths at each age multiplied by a global standard life expectancy for the age at which death occurs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Disability-adjusted life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years lost to disability (</a:t>
            </a:r>
            <a:r>
              <a:rPr lang="en-US" sz="3200" b="1" dirty="0" smtClean="0">
                <a:solidFill>
                  <a:srgbClr val="002060"/>
                </a:solidFill>
              </a:rPr>
              <a:t>YLD</a:t>
            </a:r>
            <a:r>
              <a:rPr lang="en-US" sz="3200" dirty="0" smtClean="0"/>
              <a:t>), where the number of incident cases due to injury and illness is multiplied by </a:t>
            </a:r>
          </a:p>
          <a:p>
            <a:pPr lvl="1"/>
            <a:r>
              <a:rPr lang="en-US" sz="3200" dirty="0" smtClean="0"/>
              <a:t>the average duration of the disease and</a:t>
            </a:r>
          </a:p>
          <a:p>
            <a:pPr lvl="1"/>
            <a:r>
              <a:rPr lang="en-US" sz="3200" dirty="0" smtClean="0"/>
              <a:t> a weighting factor reflecting the </a:t>
            </a:r>
            <a:r>
              <a:rPr lang="en-US" sz="3200" b="1" dirty="0" smtClean="0">
                <a:solidFill>
                  <a:srgbClr val="FF0000"/>
                </a:solidFill>
              </a:rPr>
              <a:t>severity</a:t>
            </a:r>
            <a:r>
              <a:rPr lang="en-US" sz="3200" dirty="0" smtClean="0"/>
              <a:t> of the disease on a scale from 0 (perfect health) to 1 (dead).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Disability-adjusted life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normative reference population has a life expectancy at birth of </a:t>
            </a:r>
            <a:r>
              <a:rPr lang="en-US" sz="3200" b="1" dirty="0" smtClean="0">
                <a:solidFill>
                  <a:srgbClr val="002060"/>
                </a:solidFill>
              </a:rPr>
              <a:t>82.5</a:t>
            </a:r>
            <a:r>
              <a:rPr lang="en-US" sz="3200" dirty="0" smtClean="0"/>
              <a:t> years for females and </a:t>
            </a:r>
            <a:r>
              <a:rPr lang="en-US" sz="3200" b="1" dirty="0" smtClean="0">
                <a:solidFill>
                  <a:srgbClr val="002060"/>
                </a:solidFill>
              </a:rPr>
              <a:t>80.0</a:t>
            </a:r>
            <a:r>
              <a:rPr lang="en-US" sz="3200" dirty="0" smtClean="0"/>
              <a:t> years for males.</a:t>
            </a:r>
          </a:p>
          <a:p>
            <a:r>
              <a:rPr lang="en-US" sz="3200" dirty="0" smtClean="0"/>
              <a:t>Time-discounting and non-uniform age weights, which give </a:t>
            </a:r>
            <a:r>
              <a:rPr lang="en-US" sz="3200" b="1" dirty="0" smtClean="0">
                <a:solidFill>
                  <a:srgbClr val="002060"/>
                </a:solidFill>
              </a:rPr>
              <a:t>less weight</a:t>
            </a:r>
            <a:r>
              <a:rPr lang="en-US" sz="3200" dirty="0" smtClean="0"/>
              <a:t> to years lived at young and older ages, are used in calculating standard DALYs. (</a:t>
            </a:r>
            <a:r>
              <a:rPr lang="en-US" sz="3200" b="1" dirty="0" smtClean="0">
                <a:solidFill>
                  <a:srgbClr val="FF0000"/>
                </a:solidFill>
              </a:rPr>
              <a:t>revised</a:t>
            </a:r>
            <a:r>
              <a:rPr lang="en-US" sz="3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Disability-adjusted life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One DALY is one lost year of “healthy” life and</a:t>
            </a:r>
          </a:p>
          <a:p>
            <a:pPr lvl="1">
              <a:buNone/>
            </a:pPr>
            <a:r>
              <a:rPr lang="en-US" sz="3400" dirty="0" smtClean="0"/>
              <a:t> the measured disease burden is the gap between a population’s current health status and that of an </a:t>
            </a:r>
            <a:r>
              <a:rPr lang="en-US" sz="3400" b="1" dirty="0" smtClean="0">
                <a:solidFill>
                  <a:srgbClr val="0070C0"/>
                </a:solidFill>
              </a:rPr>
              <a:t>ideal situation where everyone lives into old age, free of disability.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Disability-adjusted life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DALYs were designed to guide World Bank investment policies for health and to inform global priority setting for health research and international health programs. (</a:t>
            </a:r>
            <a:r>
              <a:rPr lang="en-US" sz="3200" b="1" dirty="0" smtClean="0">
                <a:solidFill>
                  <a:srgbClr val="002060"/>
                </a:solidFill>
              </a:rPr>
              <a:t>compare cost of intervention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Analysis of DALYs due to a variety of </a:t>
            </a:r>
            <a:r>
              <a:rPr lang="en-US" sz="3200" b="1" dirty="0" smtClean="0">
                <a:solidFill>
                  <a:srgbClr val="002060"/>
                </a:solidFill>
              </a:rPr>
              <a:t>causes </a:t>
            </a:r>
            <a:r>
              <a:rPr lang="en-US" sz="3200" dirty="0" smtClean="0"/>
              <a:t>and </a:t>
            </a:r>
            <a:r>
              <a:rPr lang="en-US" sz="3200" b="1" dirty="0" smtClean="0"/>
              <a:t>risk factors</a:t>
            </a:r>
            <a:r>
              <a:rPr lang="en-US" sz="3200" dirty="0" smtClean="0"/>
              <a:t> has given new perspectives on the relative importance of different areas of disease prevention.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High-income countries have a much greater proportion of older people in their populations than low- and middle-income countries—</a:t>
            </a:r>
          </a:p>
          <a:p>
            <a:pPr>
              <a:buNone/>
            </a:pPr>
            <a:r>
              <a:rPr lang="en-US" sz="3200" dirty="0" smtClean="0"/>
              <a:t>	the older people have higher rates of cardiovascular disease compared with younger people.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0" y="457206"/>
          <a:ext cx="9144000" cy="7976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22859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Global 2015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27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Rank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Cause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DALYs (000s)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DALYs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DALYs per 100,000 population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 Causes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2,668,296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36331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Ischaemic heart disease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192,056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2615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Lower respiratory infections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142,384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1939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Stroke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139,874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1905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Preterm birth complications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102,297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1393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Diarrhoeal diseases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84,928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1156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Road injury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76,020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1035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Chronic obstructive pulmonary disease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72,815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991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Diabetes mellitus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70,667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962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Birth asphyxia and birth trauma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67,266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916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Congenital anomalies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64,825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883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HIV/AIDS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           62,759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855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Tuberculosis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           56,037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763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Depressive disorders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           54,215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738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Iron-deficiency anaemia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           52,080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2.0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709</a:t>
                      </a:r>
                    </a:p>
                  </a:txBody>
                  <a:tcPr marL="0" marR="0" marT="0" marB="0"/>
                </a:tc>
              </a:tr>
              <a:tr h="451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Back and neck pain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           52,016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17375D"/>
                          </a:solidFill>
                          <a:latin typeface="Calibri"/>
                        </a:rPr>
                        <a:t>1.9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17375D"/>
                          </a:solidFill>
                          <a:latin typeface="Calibri"/>
                        </a:rPr>
                        <a:t>708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Global burden of disease Project</a:t>
            </a:r>
            <a:br>
              <a:rPr lang="en-US" dirty="0" smtClean="0"/>
            </a:br>
            <a:r>
              <a:rPr lang="en-US" dirty="0" smtClean="0"/>
              <a:t>Main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average person in the world today has a much improved chance of living to </a:t>
            </a:r>
            <a:r>
              <a:rPr lang="en-US" b="1" dirty="0" smtClean="0">
                <a:solidFill>
                  <a:srgbClr val="FF0000"/>
                </a:solidFill>
              </a:rPr>
              <a:t>older</a:t>
            </a:r>
            <a:r>
              <a:rPr lang="en-US" dirty="0" smtClean="0"/>
              <a:t> age in most countries, but a much higher risk of spending </a:t>
            </a:r>
            <a:r>
              <a:rPr lang="en-US" b="1" dirty="0" smtClean="0">
                <a:solidFill>
                  <a:srgbClr val="FF0000"/>
                </a:solidFill>
              </a:rPr>
              <a:t>a large portion of life disabled.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causes</a:t>
            </a:r>
            <a:r>
              <a:rPr lang="en-US" dirty="0" smtClean="0"/>
              <a:t> of death have also changed among both men and women, a shift from communicable, maternal, neonatal, and nutritional disorders to non-communicable Diseases  and injuries </a:t>
            </a:r>
          </a:p>
          <a:p>
            <a:r>
              <a:rPr lang="en-US" dirty="0" smtClean="0"/>
              <a:t>The emergence of chronic non-communicable diseases (</a:t>
            </a:r>
            <a:r>
              <a:rPr lang="en-US" b="1" dirty="0" smtClean="0">
                <a:solidFill>
                  <a:srgbClr val="FF0000"/>
                </a:solidFill>
              </a:rPr>
              <a:t>NCDs</a:t>
            </a:r>
            <a:r>
              <a:rPr lang="en-US" dirty="0" smtClean="0"/>
              <a:t>) is prominent in the GBD study, but a “</a:t>
            </a:r>
            <a:r>
              <a:rPr lang="en-US" b="1" dirty="0" smtClean="0">
                <a:solidFill>
                  <a:srgbClr val="FF0000"/>
                </a:solidFill>
              </a:rPr>
              <a:t>dual burden</a:t>
            </a:r>
            <a:r>
              <a:rPr lang="en-US" dirty="0" smtClean="0"/>
              <a:t>” seems apparent in numerous countries where infections are still prevalent, especially HIV and TB, while NCD rates rise.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634292" cy="602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10" y="340535"/>
            <a:ext cx="7761869" cy="606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4182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burden </a:t>
            </a:r>
            <a:r>
              <a:rPr lang="en-US" smtClean="0"/>
              <a:t>of disease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The prominent </a:t>
            </a:r>
            <a:r>
              <a:rPr lang="en-US" sz="3200" b="1" dirty="0" smtClean="0">
                <a:solidFill>
                  <a:srgbClr val="FF0000"/>
                </a:solidFill>
              </a:rPr>
              <a:t>risk factors </a:t>
            </a:r>
            <a:r>
              <a:rPr lang="en-US" sz="3200" dirty="0" smtClean="0"/>
              <a:t>are nevertheless related to NCDs. Hypertension is now the leading risk factor for death in the world, followed by smoking, then alcohol use.</a:t>
            </a:r>
          </a:p>
          <a:p>
            <a:r>
              <a:rPr lang="en-US" sz="3200" dirty="0" err="1" smtClean="0"/>
              <a:t>Sociodemographic</a:t>
            </a:r>
            <a:r>
              <a:rPr lang="en-US" sz="3200" dirty="0" smtClean="0"/>
              <a:t> change is a leading driver of changes in health–except for children, where </a:t>
            </a:r>
            <a:r>
              <a:rPr lang="en-US" sz="3200" b="1" dirty="0" smtClean="0">
                <a:solidFill>
                  <a:srgbClr val="FF0000"/>
                </a:solidFill>
              </a:rPr>
              <a:t>public health </a:t>
            </a:r>
            <a:r>
              <a:rPr lang="en-US" sz="3200" dirty="0" smtClean="0"/>
              <a:t>has also made a big difference</a:t>
            </a:r>
          </a:p>
          <a:p>
            <a:r>
              <a:rPr lang="en-US" sz="2000" dirty="0" smtClean="0"/>
              <a:t>https://epianalysis.wordpress.com/2012/12/13/gbd2010/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age-standardized death rate (also referred to as an age-adjusted rate) </a:t>
            </a:r>
            <a:r>
              <a:rPr lang="en-US" b="1" dirty="0" smtClean="0"/>
              <a:t>is a summary measure of the death rate that a population would have if it had a standard age structure. </a:t>
            </a:r>
          </a:p>
          <a:p>
            <a:r>
              <a:rPr lang="en-US" dirty="0" smtClean="0"/>
              <a:t>The standardization of rates can be done either directly or indirectly 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Age-standardized rates enable comparisons to be made between populations that have different age structures.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Standardization can also be done for variables other than age. </a:t>
            </a:r>
          </a:p>
          <a:p>
            <a:r>
              <a:rPr lang="en-US" sz="3200" dirty="0" smtClean="0"/>
              <a:t>This is necessary when comparing two or more populations that have </a:t>
            </a:r>
            <a:r>
              <a:rPr lang="en-US" sz="3200" b="1" dirty="0" smtClean="0">
                <a:solidFill>
                  <a:srgbClr val="0070C0"/>
                </a:solidFill>
              </a:rPr>
              <a:t>different basic characteristics that independently influence the risk of death</a:t>
            </a:r>
            <a:r>
              <a:rPr lang="en-US" sz="3200" dirty="0" smtClean="0"/>
              <a:t> (such as age, race, socioeconomic status, etc.).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Standardized rates are used, whenever relevant, for </a:t>
            </a:r>
            <a:r>
              <a:rPr lang="en-US" sz="3200" b="1" dirty="0" smtClean="0">
                <a:solidFill>
                  <a:srgbClr val="FF0000"/>
                </a:solidFill>
              </a:rPr>
              <a:t>morbidity as well as mortality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The choice of a standard population is arbitrary, but can be problematic when comparing rates of low-income and high-income countries.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dirty="0" smtClean="0"/>
              <a:t>Age-standardized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standardization of rates can be done either directly or indirectly .</a:t>
            </a:r>
          </a:p>
          <a:p>
            <a:r>
              <a:rPr lang="en-US" sz="3600" dirty="0"/>
              <a:t>In </a:t>
            </a:r>
            <a:r>
              <a:rPr lang="en-US" sz="3600" b="1" dirty="0">
                <a:solidFill>
                  <a:srgbClr val="FF0000"/>
                </a:solidFill>
              </a:rPr>
              <a:t>direct</a:t>
            </a:r>
            <a:r>
              <a:rPr lang="en-US" sz="3600" dirty="0"/>
              <a:t> age-adjustment, a common age-structured population is used as standard. </a:t>
            </a:r>
            <a:endParaRPr lang="en-US" sz="3600" dirty="0" smtClean="0"/>
          </a:p>
          <a:p>
            <a:pPr lvl="1"/>
            <a:r>
              <a:rPr lang="en-US" sz="3600" dirty="0" smtClean="0"/>
              <a:t>This </a:t>
            </a:r>
            <a:r>
              <a:rPr lang="en-US" sz="3600" dirty="0"/>
              <a:t>population may actually exist (e.g., United States population, 1999) </a:t>
            </a:r>
            <a:r>
              <a:rPr lang="en-US" sz="3600" dirty="0" smtClean="0"/>
              <a:t>	</a:t>
            </a:r>
          </a:p>
          <a:p>
            <a:pPr lvl="1"/>
            <a:r>
              <a:rPr lang="en-US" sz="3600" dirty="0" smtClean="0"/>
              <a:t>or </a:t>
            </a:r>
            <a:r>
              <a:rPr lang="en-US" sz="3600" dirty="0"/>
              <a:t>may be fictitious (e.g., two populations may be combined to create a standard</a:t>
            </a:r>
            <a:r>
              <a:rPr lang="en-US" sz="3600" dirty="0" smtClean="0"/>
              <a:t>).</a:t>
            </a:r>
          </a:p>
          <a:p>
            <a:r>
              <a:rPr lang="en-US" sz="3600" dirty="0"/>
              <a:t>In </a:t>
            </a:r>
            <a:r>
              <a:rPr lang="en-US" sz="3600" b="1" dirty="0">
                <a:solidFill>
                  <a:srgbClr val="FF0000"/>
                </a:solidFill>
              </a:rPr>
              <a:t>indirect</a:t>
            </a:r>
            <a:r>
              <a:rPr lang="en-US" sz="3600" dirty="0"/>
              <a:t> age-adjustment, a common set of age-specific rates is applied to the populations whose rates are to be standardized</a:t>
            </a:r>
            <a:endParaRPr lang="en-US" sz="3600" dirty="0" smtClean="0"/>
          </a:p>
          <a:p>
            <a:r>
              <a:rPr lang="en-US" sz="1500" dirty="0" smtClean="0"/>
              <a:t>https</a:t>
            </a:r>
            <a:r>
              <a:rPr lang="en-US" sz="1500" dirty="0"/>
              <a:t>://www.ncbi.nlm.nih.gov/pmc/articles/PMC3406211/#:~:text=In%20direct%20age%2Dadjustment%2C%20a,population%20is%20used%20as%20standard.&amp;text=In%20indirect%20age%2Dadjustment%2C%20a,(SMR)%20(5).</a:t>
            </a: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17231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3" ma:contentTypeDescription="Create a new document." ma:contentTypeScope="" ma:versionID="4cdfdff6030a6fae65470cf250f1618e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b80b48d0a992fe10cfd3e8bb2b5faf0f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01E51F-31F1-4D66-B48A-C578238C5C57}"/>
</file>

<file path=customXml/itemProps2.xml><?xml version="1.0" encoding="utf-8"?>
<ds:datastoreItem xmlns:ds="http://schemas.openxmlformats.org/officeDocument/2006/customXml" ds:itemID="{10D9CA6C-ECAA-43E9-97F4-9B37389235D6}"/>
</file>

<file path=customXml/itemProps3.xml><?xml version="1.0" encoding="utf-8"?>
<ds:datastoreItem xmlns:ds="http://schemas.openxmlformats.org/officeDocument/2006/customXml" ds:itemID="{C9725DEB-6022-4A36-B80F-9B3BE403F9D6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2451</TotalTime>
  <Words>2093</Words>
  <Application>Microsoft Office PowerPoint</Application>
  <PresentationFormat>عرض على الشاشة (3:4)‏</PresentationFormat>
  <Paragraphs>246</Paragraphs>
  <Slides>54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54</vt:i4>
      </vt:variant>
    </vt:vector>
  </HeadingPairs>
  <TitlesOfParts>
    <vt:vector size="55" baseType="lpstr">
      <vt:lpstr>Flow</vt:lpstr>
      <vt:lpstr>Measurement of Disease and Health</vt:lpstr>
      <vt:lpstr>Content</vt:lpstr>
      <vt:lpstr>عرض تقديمي في PowerPoint</vt:lpstr>
      <vt:lpstr>Age-standardized rates</vt:lpstr>
      <vt:lpstr>Age-standardized rates</vt:lpstr>
      <vt:lpstr>Age-standardized rates</vt:lpstr>
      <vt:lpstr>Age-standardized rates</vt:lpstr>
      <vt:lpstr>Age-standardized rates</vt:lpstr>
      <vt:lpstr>Age-standardized rates</vt:lpstr>
      <vt:lpstr>Age-standardized rates</vt:lpstr>
      <vt:lpstr>Age-standardized rates</vt:lpstr>
      <vt:lpstr>Age-standardized rates</vt:lpstr>
      <vt:lpstr>Life expectancy</vt:lpstr>
      <vt:lpstr>Life expectancy</vt:lpstr>
      <vt:lpstr>Life expectancy</vt:lpstr>
      <vt:lpstr>عرض تقديمي في PowerPoint</vt:lpstr>
      <vt:lpstr>Life expectancy</vt:lpstr>
      <vt:lpstr>Life expectancy</vt:lpstr>
      <vt:lpstr>عرض تقديمي في PowerPoint</vt:lpstr>
      <vt:lpstr>Life expectancy at birth 2015 Both Sexes (UNDP)</vt:lpstr>
      <vt:lpstr>Life expectancy at birth 2015 Females (UNDP)</vt:lpstr>
      <vt:lpstr>Life expectancy at birth 2015 Males (UNDP)</vt:lpstr>
      <vt:lpstr>Healthy life expectancy</vt:lpstr>
      <vt:lpstr>Healthy life expectancy</vt:lpstr>
      <vt:lpstr>Healthy life expectancy</vt:lpstr>
      <vt:lpstr>Healthy life expectancy</vt:lpstr>
      <vt:lpstr>Healthy life expectancy</vt:lpstr>
      <vt:lpstr>Healthy life expectancy</vt:lpstr>
      <vt:lpstr>Healthy life expectancy</vt:lpstr>
      <vt:lpstr>Healthy life expectancy</vt:lpstr>
      <vt:lpstr>Healthy life expectancy</vt:lpstr>
      <vt:lpstr>عرض تقديمي في PowerPoint</vt:lpstr>
      <vt:lpstr>Healthy Life expectancy at birth both sexes</vt:lpstr>
      <vt:lpstr>Healthy Life expectancy at birth both sexes</vt:lpstr>
      <vt:lpstr>Healthy Life expectancy at birth males</vt:lpstr>
      <vt:lpstr>Healthy Life expectancy at birth males</vt:lpstr>
      <vt:lpstr>Healthy Life expectancy at birth females</vt:lpstr>
      <vt:lpstr>Healthy Life expectancy at birth females</vt:lpstr>
      <vt:lpstr>Health indicators</vt:lpstr>
      <vt:lpstr>Health indicators</vt:lpstr>
      <vt:lpstr>Health indicators</vt:lpstr>
      <vt:lpstr>Health indicators</vt:lpstr>
      <vt:lpstr>عرض تقديمي في PowerPoint</vt:lpstr>
      <vt:lpstr>Disability-adjusted life years</vt:lpstr>
      <vt:lpstr>Disability-adjusted life years</vt:lpstr>
      <vt:lpstr>Disability-adjusted life years</vt:lpstr>
      <vt:lpstr>Disability-adjusted life years</vt:lpstr>
      <vt:lpstr>Disability-adjusted life years</vt:lpstr>
      <vt:lpstr>Disability-adjusted life years</vt:lpstr>
      <vt:lpstr>عرض تقديمي في PowerPoint</vt:lpstr>
      <vt:lpstr>Global burden of disease Project Main findings</vt:lpstr>
      <vt:lpstr>عرض تقديمي في PowerPoint</vt:lpstr>
      <vt:lpstr>عرض تقديمي في PowerPoint</vt:lpstr>
      <vt:lpstr>Global burden of disease 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health</dc:title>
  <dc:creator>Admin</dc:creator>
  <cp:lastModifiedBy>Dell-i7</cp:lastModifiedBy>
  <cp:revision>144</cp:revision>
  <dcterms:created xsi:type="dcterms:W3CDTF">2017-10-04T08:12:51Z</dcterms:created>
  <dcterms:modified xsi:type="dcterms:W3CDTF">2020-12-18T22:40:41Z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0x01010074E32ACC886DB2468481C09BE227C1CB</vt:lpwstr>
  </property>
</Properties>
</file>