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7"/>
  </p:notesMasterIdLst>
  <p:sldIdLst>
    <p:sldId id="256" r:id="rId3"/>
    <p:sldId id="262" r:id="rId4"/>
    <p:sldId id="263" r:id="rId5"/>
    <p:sldId id="264" r:id="rId6"/>
    <p:sldId id="265" r:id="rId7"/>
    <p:sldId id="293" r:id="rId8"/>
    <p:sldId id="292" r:id="rId9"/>
    <p:sldId id="266" r:id="rId10"/>
    <p:sldId id="294" r:id="rId11"/>
    <p:sldId id="295" r:id="rId12"/>
    <p:sldId id="268" r:id="rId13"/>
    <p:sldId id="269" r:id="rId14"/>
    <p:sldId id="298" r:id="rId15"/>
    <p:sldId id="296" r:id="rId16"/>
    <p:sldId id="271" r:id="rId17"/>
    <p:sldId id="297" r:id="rId18"/>
    <p:sldId id="299" r:id="rId19"/>
    <p:sldId id="273" r:id="rId20"/>
    <p:sldId id="274" r:id="rId21"/>
    <p:sldId id="275" r:id="rId22"/>
    <p:sldId id="276" r:id="rId23"/>
    <p:sldId id="278" r:id="rId24"/>
    <p:sldId id="277" r:id="rId25"/>
    <p:sldId id="304" r:id="rId26"/>
    <p:sldId id="307" r:id="rId27"/>
    <p:sldId id="308" r:id="rId28"/>
    <p:sldId id="282" r:id="rId29"/>
    <p:sldId id="281" r:id="rId30"/>
    <p:sldId id="283" r:id="rId31"/>
    <p:sldId id="284" r:id="rId32"/>
    <p:sldId id="286" r:id="rId33"/>
    <p:sldId id="287" r:id="rId34"/>
    <p:sldId id="285" r:id="rId35"/>
    <p:sldId id="257" r:id="rId36"/>
    <p:sldId id="258" r:id="rId37"/>
    <p:sldId id="259" r:id="rId38"/>
    <p:sldId id="260" r:id="rId39"/>
    <p:sldId id="261" r:id="rId40"/>
    <p:sldId id="309" r:id="rId41"/>
    <p:sldId id="310" r:id="rId42"/>
    <p:sldId id="311" r:id="rId43"/>
    <p:sldId id="312" r:id="rId44"/>
    <p:sldId id="313" r:id="rId45"/>
    <p:sldId id="267" r:id="rId46"/>
    <p:sldId id="314" r:id="rId47"/>
    <p:sldId id="315" r:id="rId48"/>
    <p:sldId id="270" r:id="rId49"/>
    <p:sldId id="316" r:id="rId50"/>
    <p:sldId id="317" r:id="rId51"/>
    <p:sldId id="318" r:id="rId52"/>
    <p:sldId id="319" r:id="rId53"/>
    <p:sldId id="320" r:id="rId54"/>
    <p:sldId id="279" r:id="rId55"/>
    <p:sldId id="280" r:id="rId5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528"/>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7018842F-96D1-49BC-8EF6-2E6BF1703BBD}" type="datetimeFigureOut">
              <a:rPr lang="en-US"/>
              <a:pPr>
                <a:defRPr/>
              </a:pPr>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4D94EC4B-E6A2-42B1-943C-A32A4764A7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Voiding symptom</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0185B-34EB-41F7-AEDB-FF103C246453}" type="slidenum">
              <a:rPr lang="ar-SA"/>
              <a:pPr fontAlgn="base">
                <a:spcBef>
                  <a:spcPct val="0"/>
                </a:spcBef>
                <a:spcAft>
                  <a:spcPct val="0"/>
                </a:spcAft>
                <a:defRPr/>
              </a:pPr>
              <a:t>6</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Transurethral resection of the prostate TURP</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CEFD4-56CE-436B-84A7-F6573B5973AE}" type="slidenum">
              <a:rPr lang="ar-SA"/>
              <a:pPr fontAlgn="base">
                <a:spcBef>
                  <a:spcPct val="0"/>
                </a:spcBef>
                <a:spcAft>
                  <a:spcPct val="0"/>
                </a:spcAft>
                <a:defRPr/>
              </a:pPr>
              <a:t>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D29DBE4-5E7E-42E5-9A9F-B265CBD3EE28}" type="datetimeFigureOut">
              <a:rPr lang="en-US"/>
              <a:pPr>
                <a:defRPr/>
              </a:pPr>
              <a:t>10/18/2018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4EABB0-5447-407F-BBD9-47B3DF1BFE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796D2F-1015-499E-92E7-F752A2ED979F}" type="datetimeFigureOut">
              <a:rPr lang="en-US"/>
              <a:pPr>
                <a:defRPr/>
              </a:pPr>
              <a:t>10/18/2018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C1690-E653-4172-9E5B-2EE0B26089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9B5726-BBBF-4763-BA4A-272D7ED3F835}" type="datetimeFigureOut">
              <a:rPr lang="en-US"/>
              <a:pPr>
                <a:defRPr/>
              </a:pPr>
              <a:t>10/18/2018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810B72-CE2C-4CF0-AD90-730D6EBC57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4" y="103188"/>
            <a:ext cx="8243887" cy="131445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45611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B3C902F9-2B48-4B23-91F5-4C71D7863C55}"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106726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4180911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316307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3767098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153296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267779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361178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378C3-1F10-4063-A730-28D1B885A44C}" type="datetimeFigureOut">
              <a:rPr lang="en-US"/>
              <a:pPr>
                <a:defRPr/>
              </a:pPr>
              <a:t>10/18/2018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E0D9B6-D590-49ED-8E46-1E39F801255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265784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1234342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358789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1DE11EE0-47A5-4D5F-891D-79E926565374}" type="datetimeFigureOut">
              <a:rPr lang="ar-JO" smtClean="0"/>
              <a:pPr/>
              <a:t>08/02/1440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3ECFA782-0DDA-47C0-BEAE-58BEB5E1D0F5}" type="slidenum">
              <a:rPr lang="ar-JO" smtClean="0"/>
              <a:pPr/>
              <a:t>‹#›</a:t>
            </a:fld>
            <a:endParaRPr lang="ar-JO"/>
          </a:p>
        </p:txBody>
      </p:sp>
    </p:spTree>
    <p:extLst>
      <p:ext uri="{BB962C8B-B14F-4D97-AF65-F5344CB8AC3E}">
        <p14:creationId xmlns:p14="http://schemas.microsoft.com/office/powerpoint/2010/main" val="173861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7F4E01-1B29-4B9B-930F-0341CD2C5904}" type="datetimeFigureOut">
              <a:rPr lang="en-US"/>
              <a:pPr>
                <a:defRPr/>
              </a:pPr>
              <a:t>10/18/2018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1C828-9345-4A66-A8AD-D7B5E2FDACA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29F2439-3524-497D-ACE7-96C819A4DA76}" type="datetimeFigureOut">
              <a:rPr lang="en-US"/>
              <a:pPr>
                <a:defRPr/>
              </a:pPr>
              <a:t>10/18/2018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9F59DA-86DB-49C3-BD8A-C058AA5BEC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2BAFECB-1B49-4EAE-870D-1F5DEEBAFE0B}" type="datetimeFigureOut">
              <a:rPr lang="en-US"/>
              <a:pPr>
                <a:defRPr/>
              </a:pPr>
              <a:t>10/18/2018</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04A76B4-30D6-4076-A2A2-82834ADDC9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6FAF1B5-1736-4437-BA34-B77A48FDC6B8}" type="datetimeFigureOut">
              <a:rPr lang="en-US"/>
              <a:pPr>
                <a:defRPr/>
              </a:pPr>
              <a:t>10/18/2018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F24137-7052-4825-A7A1-3570B711DF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F90B1D-89C1-4F0B-93D6-94EE23FE3EF7}" type="datetimeFigureOut">
              <a:rPr lang="en-US"/>
              <a:pPr>
                <a:defRPr/>
              </a:pPr>
              <a:t>10/18/2018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A45D0B-503D-4FCE-BF4D-256E6DA975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7CF8CD66-F017-4863-A7D9-ED08F8751F15}" type="datetimeFigureOut">
              <a:rPr lang="en-US"/>
              <a:pPr>
                <a:defRPr/>
              </a:pPr>
              <a:t>10/18/2018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37CD359-7F32-4505-9ED5-694ED57A4F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EC7F26-5794-434E-8588-1B5959E16025}" type="datetimeFigureOut">
              <a:rPr lang="en-US"/>
              <a:pPr>
                <a:defRPr/>
              </a:pPr>
              <a:t>10/18/2018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86AC49-1180-4BC5-9324-CBA8409ACF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rtl="0" fontAlgn="auto">
              <a:spcBef>
                <a:spcPts val="0"/>
              </a:spcBef>
              <a:spcAft>
                <a:spcPts val="0"/>
              </a:spcAft>
              <a:defRPr sz="1200">
                <a:solidFill>
                  <a:srgbClr val="FFFFFF"/>
                </a:solidFill>
                <a:latin typeface="+mn-lt"/>
                <a:cs typeface="+mn-cs"/>
              </a:defRPr>
            </a:lvl1pPr>
          </a:lstStyle>
          <a:p>
            <a:pPr>
              <a:defRPr/>
            </a:pPr>
            <a:fld id="{99818B1F-D55E-4DEC-8318-C32AD0A6C1AE}" type="datetimeFigureOut">
              <a:rPr lang="en-US"/>
              <a:pPr>
                <a:defRPr/>
              </a:pPr>
              <a:t>10/18/2018</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rtl="0"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rtl="0" fontAlgn="auto">
              <a:spcBef>
                <a:spcPts val="0"/>
              </a:spcBef>
              <a:spcAft>
                <a:spcPts val="0"/>
              </a:spcAft>
              <a:defRPr sz="1400" b="1">
                <a:solidFill>
                  <a:srgbClr val="FFFFFF"/>
                </a:solidFill>
                <a:latin typeface="+mn-lt"/>
                <a:cs typeface="+mn-cs"/>
              </a:defRPr>
            </a:lvl1pPr>
          </a:lstStyle>
          <a:p>
            <a:pPr>
              <a:defRPr/>
            </a:pPr>
            <a:fld id="{B451ECE6-C997-4075-84AE-CA1603A84D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66" r:id="rId2"/>
    <p:sldLayoutId id="2147483674" r:id="rId3"/>
    <p:sldLayoutId id="2147483667" r:id="rId4"/>
    <p:sldLayoutId id="2147483675" r:id="rId5"/>
    <p:sldLayoutId id="2147483668" r:id="rId6"/>
    <p:sldLayoutId id="2147483669" r:id="rId7"/>
    <p:sldLayoutId id="2147483676" r:id="rId8"/>
    <p:sldLayoutId id="2147483670" r:id="rId9"/>
    <p:sldLayoutId id="2147483671" r:id="rId10"/>
    <p:sldLayoutId id="2147483672" r:id="rId11"/>
    <p:sldLayoutId id="2147483677"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E11EE0-47A5-4D5F-891D-79E926565374}" type="datetimeFigureOut">
              <a:rPr lang="ar-JO" smtClean="0"/>
              <a:pPr/>
              <a:t>08/02/1440</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ECFA782-0DDA-47C0-BEAE-58BEB5E1D0F5}" type="slidenum">
              <a:rPr lang="ar-JO" smtClean="0"/>
              <a:pPr/>
              <a:t>‹#›</a:t>
            </a:fld>
            <a:endParaRPr lang="ar-JO"/>
          </a:p>
        </p:txBody>
      </p:sp>
    </p:spTree>
    <p:extLst>
      <p:ext uri="{BB962C8B-B14F-4D97-AF65-F5344CB8AC3E}">
        <p14:creationId xmlns:p14="http://schemas.microsoft.com/office/powerpoint/2010/main" val="7953013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Prostatic cancer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GB" dirty="0"/>
              <a:t>Prostate Specific Antigen (PSA)</a:t>
            </a:r>
          </a:p>
        </p:txBody>
      </p:sp>
      <p:sp>
        <p:nvSpPr>
          <p:cNvPr id="26626" name="Rectangle 3"/>
          <p:cNvSpPr>
            <a:spLocks noGrp="1" noChangeArrowheads="1"/>
          </p:cNvSpPr>
          <p:nvPr>
            <p:ph sz="quarter" idx="1"/>
          </p:nvPr>
        </p:nvSpPr>
        <p:spPr>
          <a:xfrm>
            <a:off x="457200" y="1600200"/>
            <a:ext cx="8229600" cy="5029200"/>
          </a:xfrm>
        </p:spPr>
        <p:txBody>
          <a:bodyPr/>
          <a:lstStyle/>
          <a:p>
            <a:pPr marL="273050" indent="-273050" eaLnBrk="1" hangingPunct="1">
              <a:lnSpc>
                <a:spcPct val="90000"/>
              </a:lnSpc>
              <a:spcBef>
                <a:spcPts val="575"/>
              </a:spcBef>
              <a:buFont typeface="Wingdings 2" pitchFamily="18" charset="2"/>
              <a:buChar char=""/>
            </a:pPr>
            <a:r>
              <a:rPr lang="en-GB"/>
              <a:t>Enzyme released by prostate during ejaculation</a:t>
            </a:r>
          </a:p>
          <a:p>
            <a:pPr marL="273050" indent="-273050" eaLnBrk="1" hangingPunct="1">
              <a:lnSpc>
                <a:spcPct val="90000"/>
              </a:lnSpc>
              <a:spcBef>
                <a:spcPts val="575"/>
              </a:spcBef>
              <a:buFont typeface="Wingdings 2" pitchFamily="18" charset="2"/>
              <a:buChar char=""/>
            </a:pPr>
            <a:r>
              <a:rPr lang="en-US"/>
              <a:t>PSA is prostate-specific, but </a:t>
            </a:r>
            <a:r>
              <a:rPr lang="en-US" b="1">
                <a:solidFill>
                  <a:srgbClr val="3333CC"/>
                </a:solidFill>
              </a:rPr>
              <a:t>not prostate cancer-specific</a:t>
            </a:r>
            <a:r>
              <a:rPr lang="en-US"/>
              <a:t>. </a:t>
            </a:r>
          </a:p>
          <a:p>
            <a:pPr marL="273050" indent="-273050" eaLnBrk="1" hangingPunct="1">
              <a:lnSpc>
                <a:spcPct val="90000"/>
              </a:lnSpc>
              <a:spcBef>
                <a:spcPts val="575"/>
              </a:spcBef>
              <a:buFont typeface="Wingdings 2" pitchFamily="18" charset="2"/>
              <a:buChar char=""/>
            </a:pPr>
            <a:r>
              <a:rPr lang="en-US"/>
              <a:t>Leaks into circulation &lt; 4 ng/ml</a:t>
            </a:r>
          </a:p>
          <a:p>
            <a:pPr marL="273050" indent="-273050" eaLnBrk="1" hangingPunct="1">
              <a:lnSpc>
                <a:spcPct val="90000"/>
              </a:lnSpc>
              <a:spcBef>
                <a:spcPts val="575"/>
              </a:spcBef>
              <a:buFont typeface="Arial" charset="0"/>
              <a:buNone/>
            </a:pPr>
            <a:r>
              <a:rPr lang="en-US" b="1" u="sng"/>
              <a:t>Other causes of elevated serum PSA are </a:t>
            </a:r>
            <a:r>
              <a:rPr lang="en-US"/>
              <a:t>: </a:t>
            </a:r>
          </a:p>
          <a:p>
            <a:pPr marL="273050" indent="-273050" eaLnBrk="1" hangingPunct="1">
              <a:lnSpc>
                <a:spcPct val="90000"/>
              </a:lnSpc>
              <a:spcBef>
                <a:spcPts val="575"/>
              </a:spcBef>
              <a:buFont typeface="Arial" charset="0"/>
              <a:buNone/>
            </a:pPr>
            <a:r>
              <a:rPr lang="en-US"/>
              <a:t>- BPH</a:t>
            </a:r>
          </a:p>
          <a:p>
            <a:pPr marL="273050" indent="-273050" eaLnBrk="1" hangingPunct="1">
              <a:lnSpc>
                <a:spcPct val="90000"/>
              </a:lnSpc>
              <a:spcBef>
                <a:spcPts val="575"/>
              </a:spcBef>
              <a:buFont typeface="Wingdings 2" pitchFamily="18" charset="2"/>
              <a:buNone/>
            </a:pPr>
            <a:r>
              <a:rPr lang="en-US"/>
              <a:t>- UTI</a:t>
            </a:r>
          </a:p>
          <a:p>
            <a:pPr marL="273050" indent="-273050" eaLnBrk="1" hangingPunct="1">
              <a:lnSpc>
                <a:spcPct val="90000"/>
              </a:lnSpc>
              <a:spcBef>
                <a:spcPts val="575"/>
              </a:spcBef>
              <a:buFontTx/>
              <a:buChar char="-"/>
            </a:pPr>
            <a:r>
              <a:rPr lang="en-US"/>
              <a:t>Prostatitis</a:t>
            </a:r>
          </a:p>
          <a:p>
            <a:pPr marL="273050" indent="-273050" eaLnBrk="1" hangingPunct="1">
              <a:lnSpc>
                <a:spcPct val="90000"/>
              </a:lnSpc>
              <a:spcBef>
                <a:spcPts val="575"/>
              </a:spcBef>
              <a:buFontTx/>
              <a:buChar char="-"/>
            </a:pPr>
            <a:r>
              <a:rPr lang="en-US"/>
              <a:t>Prostatic massage</a:t>
            </a:r>
          </a:p>
          <a:p>
            <a:pPr marL="273050" indent="-273050" eaLnBrk="1" hangingPunct="1">
              <a:lnSpc>
                <a:spcPct val="90000"/>
              </a:lnSpc>
              <a:spcBef>
                <a:spcPts val="575"/>
              </a:spcBef>
              <a:buFont typeface="Wingdings 2" pitchFamily="18" charset="2"/>
              <a:buNone/>
            </a:pPr>
            <a:r>
              <a:rPr lang="en-US"/>
              <a:t>- Acute urinary retention   </a:t>
            </a:r>
          </a:p>
          <a:p>
            <a:pPr marL="273050" indent="-273050" eaLnBrk="1" hangingPunct="1">
              <a:lnSpc>
                <a:spcPct val="90000"/>
              </a:lnSpc>
              <a:spcBef>
                <a:spcPts val="575"/>
              </a:spcBef>
              <a:buFont typeface="Wingdings 2" pitchFamily="18" charset="2"/>
              <a:buNone/>
            </a:pPr>
            <a:r>
              <a:rPr lang="en-US"/>
              <a:t>- Biopsy, TURP, surgery   </a:t>
            </a:r>
          </a:p>
          <a:p>
            <a:pPr marL="273050" indent="-273050" eaLnBrk="1" hangingPunct="1">
              <a:lnSpc>
                <a:spcPct val="90000"/>
              </a:lnSpc>
              <a:spcBef>
                <a:spcPts val="575"/>
              </a:spcBef>
              <a:buFont typeface="Wingdings 2" pitchFamily="18" charset="2"/>
              <a:buNone/>
            </a:pPr>
            <a:r>
              <a:rPr lang="en-US"/>
              <a:t>- Ejaculation </a:t>
            </a:r>
          </a:p>
          <a:p>
            <a:pPr marL="273050" indent="-273050" eaLnBrk="1" hangingPunct="1">
              <a:lnSpc>
                <a:spcPct val="90000"/>
              </a:lnSpc>
              <a:spcBef>
                <a:spcPts val="575"/>
              </a:spcBef>
              <a:buFont typeface="Wingdings 2" pitchFamily="18" charset="2"/>
              <a:buNone/>
            </a:pPr>
            <a:r>
              <a:rPr lang="en-US"/>
              <a:t>- DRE</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PSA</a:t>
            </a:r>
          </a:p>
        </p:txBody>
      </p:sp>
      <p:sp>
        <p:nvSpPr>
          <p:cNvPr id="27650" name="Content Placeholder 2"/>
          <p:cNvSpPr>
            <a:spLocks noGrp="1"/>
          </p:cNvSpPr>
          <p:nvPr>
            <p:ph idx="1"/>
          </p:nvPr>
        </p:nvSpPr>
        <p:spPr/>
        <p:txBody>
          <a:bodyPr/>
          <a:lstStyle/>
          <a:p>
            <a:pPr marL="0" indent="0" algn="ctr" eaLnBrk="1" hangingPunct="1">
              <a:buFont typeface="Arial" charset="0"/>
              <a:buNone/>
            </a:pPr>
            <a:r>
              <a:rPr lang="en-US" b="1">
                <a:solidFill>
                  <a:schemeClr val="tx2"/>
                </a:solidFill>
              </a:rPr>
              <a:t>Total PSA = free PSA 15% + complexed PSA (85%)</a:t>
            </a:r>
          </a:p>
          <a:p>
            <a:pPr marL="0" indent="0" eaLnBrk="1" hangingPunct="1"/>
            <a:endParaRPr lang="en-US"/>
          </a:p>
          <a:p>
            <a:pPr marL="0" indent="0" eaLnBrk="1" hangingPunct="1">
              <a:buFont typeface="Arial" charset="0"/>
              <a:buNone/>
            </a:pPr>
            <a:r>
              <a:rPr lang="en-US" b="1" u="sng"/>
              <a:t>Free to total PSA ratio </a:t>
            </a:r>
            <a:r>
              <a:rPr lang="en-US"/>
              <a:t>:</a:t>
            </a:r>
          </a:p>
          <a:p>
            <a:pPr marL="0" indent="0" eaLnBrk="1" hangingPunct="1"/>
            <a:r>
              <a:rPr lang="en-US"/>
              <a:t>In prostate cancer the complexed PSA increases and the free decreases</a:t>
            </a:r>
          </a:p>
          <a:p>
            <a:pPr marL="0" indent="0" eaLnBrk="1" hangingPunct="1"/>
            <a:r>
              <a:rPr lang="en-US" b="1">
                <a:solidFill>
                  <a:srgbClr val="3333CC"/>
                </a:solidFill>
              </a:rPr>
              <a:t>&lt;10% free PSA (of total) </a:t>
            </a:r>
            <a:r>
              <a:rPr lang="en-US" b="1">
                <a:solidFill>
                  <a:srgbClr val="3333CC"/>
                </a:solidFill>
                <a:sym typeface="Wingdings" pitchFamily="2" charset="2"/>
              </a:rPr>
              <a:t> suggestive for cancer</a:t>
            </a:r>
          </a:p>
          <a:p>
            <a:pPr marL="0" indent="0" eaLnBrk="1" hangingPunct="1"/>
            <a:r>
              <a:rPr lang="en-US" b="1">
                <a:solidFill>
                  <a:srgbClr val="3333CC"/>
                </a:solidFill>
                <a:sym typeface="Wingdings" pitchFamily="2" charset="2"/>
              </a:rPr>
              <a:t>&gt;20% free PSA </a:t>
            </a:r>
            <a:r>
              <a:rPr lang="en-US" b="1">
                <a:solidFill>
                  <a:srgbClr val="3333CC"/>
                </a:solidFill>
              </a:rPr>
              <a:t> suggests benign cause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eaLnBrk="1" hangingPunct="1"/>
            <a:r>
              <a:rPr lang="en-US" b="1"/>
              <a:t>PSA density = Serum PSA/prostate volume </a:t>
            </a:r>
          </a:p>
          <a:p>
            <a:pPr eaLnBrk="1" hangingPunct="1">
              <a:buFont typeface="Arial" charset="0"/>
              <a:buNone/>
            </a:pPr>
            <a:r>
              <a:rPr lang="en-US"/>
              <a:t>	&gt;0.15 ng/ml/g associated with increase risk of 	cancer</a:t>
            </a:r>
          </a:p>
          <a:p>
            <a:pPr eaLnBrk="1" hangingPunct="1"/>
            <a:endParaRPr lang="en-US"/>
          </a:p>
          <a:p>
            <a:pPr eaLnBrk="1" hangingPunct="1"/>
            <a:r>
              <a:rPr lang="en-US" b="1"/>
              <a:t>PSA velocity </a:t>
            </a:r>
          </a:p>
          <a:p>
            <a:pPr eaLnBrk="1" hangingPunct="1">
              <a:buFont typeface="Arial" charset="0"/>
              <a:buNone/>
            </a:pPr>
            <a:r>
              <a:rPr lang="en-US"/>
              <a:t>	Change of &gt;0.75 ng/ml/year associated with 	increased risk of cancer</a:t>
            </a:r>
          </a:p>
          <a:p>
            <a:pPr eaLnBrk="1" hangingPunct="1">
              <a:buFont typeface="Arial" charset="0"/>
              <a:buNone/>
            </a:pPr>
            <a:endParaRPr lang="en-US"/>
          </a:p>
          <a:p>
            <a:pPr eaLnBrk="1" hangingPunct="1">
              <a:buFont typeface="Arial" charset="0"/>
              <a:buNone/>
            </a:pPr>
            <a:endParaRPr lang="en-US"/>
          </a:p>
          <a:p>
            <a:pPr algn="ctr" eaLnBrk="1" hangingPunct="1">
              <a:buFont typeface="Arial" charset="0"/>
              <a:buNone/>
            </a:pPr>
            <a:r>
              <a:rPr lang="en-US" b="1">
                <a:solidFill>
                  <a:schemeClr val="tx2"/>
                </a:solidFill>
              </a:rPr>
              <a:t>PSA elevations may help in </a:t>
            </a:r>
            <a:r>
              <a:rPr lang="en-US" b="1">
                <a:solidFill>
                  <a:srgbClr val="E65528"/>
                </a:solidFill>
              </a:rPr>
              <a:t>staging, and following up.</a:t>
            </a:r>
          </a:p>
          <a:p>
            <a:pPr algn="ctr" eaLnBrk="1" hangingPunct="1"/>
            <a:endParaRPr lang="en-US">
              <a:solidFill>
                <a:srgbClr val="E6552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304800"/>
            <a:ext cx="8243888" cy="1314450"/>
          </a:xfrm>
        </p:spPr>
        <p:txBody>
          <a:bodyPr/>
          <a:lstStyle/>
          <a:p>
            <a:pPr algn="ctr" eaLnBrk="1" fontAlgn="auto" hangingPunct="1">
              <a:spcAft>
                <a:spcPts val="0"/>
              </a:spcAft>
              <a:defRPr/>
            </a:pPr>
            <a:r>
              <a:rPr lang="en-US" b="1" dirty="0"/>
              <a:t>Age adjusted PSA reference ranges</a:t>
            </a:r>
          </a:p>
        </p:txBody>
      </p:sp>
      <p:graphicFrame>
        <p:nvGraphicFramePr>
          <p:cNvPr id="75805" name="Group 29"/>
          <p:cNvGraphicFramePr>
            <a:graphicFrameLocks noGrp="1"/>
          </p:cNvGraphicFramePr>
          <p:nvPr>
            <p:ph type="tbl" idx="1"/>
          </p:nvPr>
        </p:nvGraphicFramePr>
        <p:xfrm>
          <a:off x="2412207" y="1773238"/>
          <a:ext cx="4698206" cy="4751389"/>
        </p:xfrm>
        <a:graphic>
          <a:graphicData uri="http://schemas.openxmlformats.org/drawingml/2006/table">
            <a:tbl>
              <a:tblPr rtl="1"/>
              <a:tblGrid>
                <a:gridCol w="3220640">
                  <a:extLst>
                    <a:ext uri="{9D8B030D-6E8A-4147-A177-3AD203B41FA5}">
                      <a16:colId xmlns:a16="http://schemas.microsoft.com/office/drawing/2014/main" val="20000"/>
                    </a:ext>
                  </a:extLst>
                </a:gridCol>
                <a:gridCol w="1477566">
                  <a:extLst>
                    <a:ext uri="{9D8B030D-6E8A-4147-A177-3AD203B41FA5}">
                      <a16:colId xmlns:a16="http://schemas.microsoft.com/office/drawing/2014/main" val="20001"/>
                    </a:ext>
                  </a:extLst>
                </a:gridCol>
              </a:tblGrid>
              <a:tr h="10461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PSA normal range(ng/ml)</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age</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7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0-2.5</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40-49</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55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0-3.5</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50-59</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7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0-4.5</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60-69</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55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0-6.5</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cs typeface="Arial" charset="0"/>
                        </a:rPr>
                        <a:t>70-79</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333375"/>
            <a:ext cx="8243887" cy="1314450"/>
          </a:xfrm>
        </p:spPr>
        <p:txBody>
          <a:bodyPr/>
          <a:lstStyle/>
          <a:p>
            <a:pPr eaLnBrk="1" fontAlgn="auto" hangingPunct="1">
              <a:spcAft>
                <a:spcPts val="0"/>
              </a:spcAft>
              <a:defRPr/>
            </a:pPr>
            <a:r>
              <a:rPr lang="en-US" dirty="0" err="1"/>
              <a:t>Transrectal</a:t>
            </a:r>
            <a:r>
              <a:rPr lang="en-US" dirty="0"/>
              <a:t> ultrasound (TRUS)</a:t>
            </a:r>
          </a:p>
        </p:txBody>
      </p:sp>
      <p:sp>
        <p:nvSpPr>
          <p:cNvPr id="38915" name="Rectangle 3"/>
          <p:cNvSpPr>
            <a:spLocks noGrp="1" noChangeArrowheads="1"/>
          </p:cNvSpPr>
          <p:nvPr>
            <p:ph type="body" idx="1"/>
          </p:nvPr>
        </p:nvSpPr>
        <p:spPr>
          <a:xfrm>
            <a:off x="468313" y="1989138"/>
            <a:ext cx="8229600" cy="4456112"/>
          </a:xfrm>
        </p:spPr>
        <p:txBody>
          <a:bodyPr rtlCol="0">
            <a:normAutofit/>
          </a:bodyPr>
          <a:lstStyle/>
          <a:p>
            <a:pPr marL="0" indent="0" eaLnBrk="1" fontAlgn="auto" hangingPunct="1">
              <a:spcAft>
                <a:spcPts val="0"/>
              </a:spcAft>
              <a:buFont typeface="Arial" pitchFamily="34" charset="0"/>
              <a:buNone/>
              <a:defRPr/>
            </a:pPr>
            <a:r>
              <a:rPr lang="en-US" dirty="0">
                <a:cs typeface="Times New Roman" pitchFamily="18" charset="0"/>
              </a:rPr>
              <a:t>TRUS is useful in:</a:t>
            </a:r>
          </a:p>
          <a:p>
            <a:pPr marL="609600" indent="-609600" eaLnBrk="1" fontAlgn="auto" hangingPunct="1">
              <a:spcAft>
                <a:spcPts val="0"/>
              </a:spcAft>
              <a:buFontTx/>
              <a:buAutoNum type="arabicPeriod"/>
              <a:defRPr/>
            </a:pPr>
            <a:r>
              <a:rPr lang="en-US" dirty="0">
                <a:cs typeface="Times New Roman" pitchFamily="18" charset="0"/>
              </a:rPr>
              <a:t>prostatic biopsies under TRUS guidance</a:t>
            </a:r>
          </a:p>
          <a:p>
            <a:pPr marL="609600" indent="-609600" eaLnBrk="1" fontAlgn="auto" hangingPunct="1">
              <a:spcAft>
                <a:spcPts val="0"/>
              </a:spcAft>
              <a:buFontTx/>
              <a:buAutoNum type="arabicPeriod"/>
              <a:defRPr/>
            </a:pPr>
            <a:r>
              <a:rPr lang="en-US" dirty="0">
                <a:cs typeface="Times New Roman" pitchFamily="18" charset="0"/>
              </a:rPr>
              <a:t>Staging information (detect </a:t>
            </a:r>
            <a:r>
              <a:rPr lang="en-US" dirty="0" err="1">
                <a:cs typeface="Times New Roman" pitchFamily="18" charset="0"/>
              </a:rPr>
              <a:t>extracapsular</a:t>
            </a:r>
            <a:r>
              <a:rPr lang="en-US" dirty="0">
                <a:cs typeface="Times New Roman" pitchFamily="18" charset="0"/>
              </a:rPr>
              <a:t> extension)</a:t>
            </a:r>
          </a:p>
          <a:p>
            <a:pPr marL="609600" indent="-609600" eaLnBrk="1" fontAlgn="auto" hangingPunct="1">
              <a:spcAft>
                <a:spcPts val="0"/>
              </a:spcAft>
              <a:buFontTx/>
              <a:buAutoNum type="arabicPeriod"/>
              <a:defRPr/>
            </a:pPr>
            <a:r>
              <a:rPr lang="en-US" dirty="0">
                <a:cs typeface="Times New Roman" pitchFamily="18" charset="0"/>
              </a:rPr>
              <a:t>Measurement of prostate volume.</a:t>
            </a:r>
          </a:p>
          <a:p>
            <a:pPr marL="609600" indent="-609600" eaLnBrk="1" fontAlgn="auto" hangingPunct="1">
              <a:spcAft>
                <a:spcPts val="0"/>
              </a:spcAft>
              <a:buFontTx/>
              <a:buAutoNum type="arabicPeriod"/>
              <a:defRPr/>
            </a:pPr>
            <a:endParaRPr lang="en-US" dirty="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a:t>TRUS-guided needle biopsy</a:t>
            </a:r>
            <a:br>
              <a:rPr lang="en-US" dirty="0"/>
            </a:br>
            <a:endParaRPr lang="en-US" dirty="0"/>
          </a:p>
        </p:txBody>
      </p:sp>
      <p:sp>
        <p:nvSpPr>
          <p:cNvPr id="31746" name="Content Placeholder 2"/>
          <p:cNvSpPr>
            <a:spLocks noGrp="1"/>
          </p:cNvSpPr>
          <p:nvPr>
            <p:ph idx="1"/>
          </p:nvPr>
        </p:nvSpPr>
        <p:spPr/>
        <p:txBody>
          <a:bodyPr/>
          <a:lstStyle/>
          <a:p>
            <a:pPr eaLnBrk="1" hangingPunct="1"/>
            <a:r>
              <a:rPr lang="en-US"/>
              <a:t>The decision to proceed to prostate biopsy should be based primarily on PSA and DRE results , but should take into account multiple factors ( free and total PSA , pnt age, PSA velocity , PSA density, family Hx, ethnicity and comorbidities)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Complications of prostatic biopsy</a:t>
            </a:r>
            <a:br>
              <a:rPr lang="en-US" dirty="0"/>
            </a:br>
            <a:endParaRPr lang="en-US" dirty="0"/>
          </a:p>
        </p:txBody>
      </p:sp>
      <p:sp>
        <p:nvSpPr>
          <p:cNvPr id="32770" name="Content Placeholder 2"/>
          <p:cNvSpPr>
            <a:spLocks noGrp="1"/>
          </p:cNvSpPr>
          <p:nvPr>
            <p:ph sz="quarter" idx="1"/>
          </p:nvPr>
        </p:nvSpPr>
        <p:spPr/>
        <p:txBody>
          <a:bodyPr/>
          <a:lstStyle/>
          <a:p>
            <a:pPr eaLnBrk="1" hangingPunct="1"/>
            <a:r>
              <a:rPr lang="en-US"/>
              <a:t>Vaso-vagal ,fainting immediately after the procedure.</a:t>
            </a:r>
          </a:p>
          <a:p>
            <a:pPr eaLnBrk="1" hangingPunct="1"/>
            <a:r>
              <a:rPr lang="en-US"/>
              <a:t>Septicaemia.</a:t>
            </a:r>
          </a:p>
          <a:p>
            <a:pPr eaLnBrk="1" hangingPunct="1"/>
            <a:r>
              <a:rPr lang="en-US"/>
              <a:t>Rectal bleeding.</a:t>
            </a:r>
          </a:p>
          <a:p>
            <a:pPr eaLnBrk="1" hangingPunct="1"/>
            <a:r>
              <a:rPr lang="en-US"/>
              <a:t>Mild haemospermia or haematuria, for up to three weeks.</a:t>
            </a:r>
          </a:p>
          <a:p>
            <a:pPr eaLnBrk="1" hangingPunct="1"/>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Methods of tumor spread</a:t>
            </a:r>
          </a:p>
        </p:txBody>
      </p:sp>
      <p:sp>
        <p:nvSpPr>
          <p:cNvPr id="33794" name="Content Placeholder 2"/>
          <p:cNvSpPr>
            <a:spLocks noGrp="1"/>
          </p:cNvSpPr>
          <p:nvPr>
            <p:ph idx="1"/>
          </p:nvPr>
        </p:nvSpPr>
        <p:spPr/>
        <p:txBody>
          <a:bodyPr/>
          <a:lstStyle/>
          <a:p>
            <a:pPr eaLnBrk="1" hangingPunct="1"/>
            <a:r>
              <a:rPr lang="en-US"/>
              <a:t>Local invasion</a:t>
            </a:r>
          </a:p>
          <a:p>
            <a:pPr eaLnBrk="1" hangingPunct="1"/>
            <a:r>
              <a:rPr lang="en-US"/>
              <a:t>Lymphatic ( obturator &gt; iliac &gt; presacral/para-aortic) </a:t>
            </a:r>
          </a:p>
          <a:p>
            <a:pPr eaLnBrk="1" hangingPunct="1"/>
            <a:r>
              <a:rPr lang="en-US"/>
              <a:t>Hematogenous</a:t>
            </a:r>
          </a:p>
          <a:p>
            <a:pPr eaLnBrk="1" hangingPunct="1"/>
            <a:endParaRPr lang="en-US"/>
          </a:p>
          <a:p>
            <a:pPr eaLnBrk="1" hangingPunct="1"/>
            <a:endParaRPr lang="en-US"/>
          </a:p>
          <a:p>
            <a:pPr eaLnBrk="1" hangingPunct="1"/>
            <a:endParaRPr lang="en-US"/>
          </a:p>
          <a:p>
            <a:pPr eaLnBrk="1" hangingPunct="1"/>
            <a:r>
              <a:rPr lang="en-US"/>
              <a:t>Prostatic CA is the commonest site of origin for skeletal mets </a:t>
            </a:r>
            <a:r>
              <a:rPr lang="en-US">
                <a:sym typeface="Wingdings" pitchFamily="2" charset="2"/>
              </a:rPr>
              <a:t> osteoblastic (sclerosis)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Staging</a:t>
            </a:r>
          </a:p>
        </p:txBody>
      </p:sp>
      <p:sp>
        <p:nvSpPr>
          <p:cNvPr id="34818" name="Content Placeholder 2"/>
          <p:cNvSpPr>
            <a:spLocks noGrp="1"/>
          </p:cNvSpPr>
          <p:nvPr>
            <p:ph idx="1"/>
          </p:nvPr>
        </p:nvSpPr>
        <p:spPr>
          <a:xfrm>
            <a:off x="381000" y="2438400"/>
            <a:ext cx="8229600" cy="2209800"/>
          </a:xfrm>
        </p:spPr>
        <p:txBody>
          <a:bodyPr/>
          <a:lstStyle/>
          <a:p>
            <a:pPr marL="0" indent="0" eaLnBrk="1" hangingPunct="1">
              <a:buFont typeface="Arial" charset="0"/>
              <a:buNone/>
            </a:pPr>
            <a:r>
              <a:rPr lang="en-US">
                <a:cs typeface="Times New Roman" pitchFamily="18" charset="0"/>
              </a:rPr>
              <a:t>The </a:t>
            </a:r>
            <a:r>
              <a:rPr lang="en-US" b="1">
                <a:solidFill>
                  <a:schemeClr val="tx2"/>
                </a:solidFill>
                <a:cs typeface="Times New Roman" pitchFamily="18" charset="0"/>
              </a:rPr>
              <a:t>TNM system</a:t>
            </a:r>
            <a:r>
              <a:rPr lang="en-US">
                <a:cs typeface="Times New Roman" pitchFamily="18" charset="0"/>
              </a:rPr>
              <a:t>, evaluates the size of the tumor, the extent of involved lymph nodes, and any metastasis.</a:t>
            </a:r>
          </a:p>
          <a:p>
            <a:pPr marL="0" indent="0" eaLnBrk="1" hangingPunct="1">
              <a:buFont typeface="Arial" charset="0"/>
              <a:buNone/>
            </a:pPr>
            <a:endParaRPr lang="en-US" b="1">
              <a:solidFill>
                <a:schemeClr val="tx2"/>
              </a:solidFill>
              <a:cs typeface="Times New Roman" pitchFamily="18" charset="0"/>
            </a:endParaRPr>
          </a:p>
          <a:p>
            <a:pPr marL="0" indent="0" eaLnBrk="1" hangingPunct="1">
              <a:buFont typeface="Arial" charset="0"/>
              <a:buNone/>
            </a:pPr>
            <a:r>
              <a:rPr lang="en-US" b="1">
                <a:solidFill>
                  <a:schemeClr val="tx2"/>
                </a:solidFill>
              </a:rPr>
              <a:t>Gleason’s system</a:t>
            </a:r>
            <a:endParaRPr lang="en-US" b="1">
              <a:solidFill>
                <a:schemeClr val="tx2"/>
              </a:solidFill>
              <a:cs typeface="Times New Roman" pitchFamily="18" charset="0"/>
            </a:endParaRPr>
          </a:p>
          <a:p>
            <a:pPr marL="0" indent="0" algn="ctr" eaLnBrk="1" hangingPunct="1">
              <a:buFont typeface="Arial" charset="0"/>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a:t>“T”- Primary tumor</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eaLnBrk="1" hangingPunct="1">
              <a:lnSpc>
                <a:spcPct val="80000"/>
              </a:lnSpc>
              <a:buFont typeface="Arial" charset="0"/>
              <a:buNone/>
            </a:pPr>
            <a:r>
              <a:rPr lang="en-US" sz="1900" b="1"/>
              <a:t>TX: cannot evaluate the primary tumor </a:t>
            </a:r>
          </a:p>
          <a:p>
            <a:pPr marL="0" indent="0" eaLnBrk="1" hangingPunct="1">
              <a:lnSpc>
                <a:spcPct val="80000"/>
              </a:lnSpc>
              <a:buFont typeface="Arial" charset="0"/>
              <a:buNone/>
            </a:pPr>
            <a:r>
              <a:rPr lang="en-US" sz="1900" b="1"/>
              <a:t>T0: no evidence of tumor </a:t>
            </a:r>
          </a:p>
          <a:p>
            <a:pPr marL="0" indent="0" eaLnBrk="1" hangingPunct="1">
              <a:lnSpc>
                <a:spcPct val="80000"/>
              </a:lnSpc>
              <a:buFont typeface="Arial" charset="0"/>
              <a:buNone/>
            </a:pPr>
            <a:r>
              <a:rPr lang="en-US" sz="1900" b="1"/>
              <a:t>T1: clinically undetectable tumor, normal DRE and TRUS</a:t>
            </a:r>
          </a:p>
          <a:p>
            <a:pPr marL="639763" lvl="1" indent="-273050" eaLnBrk="1" hangingPunct="1">
              <a:lnSpc>
                <a:spcPct val="80000"/>
              </a:lnSpc>
              <a:buFont typeface="Wingdings 2" pitchFamily="18" charset="2"/>
              <a:buChar char=""/>
            </a:pPr>
            <a:r>
              <a:rPr lang="en-US" sz="1600"/>
              <a:t>T1a: tumor was incidentally found in </a:t>
            </a:r>
            <a:r>
              <a:rPr lang="en-US" sz="1600" b="1">
                <a:solidFill>
                  <a:srgbClr val="FF0000"/>
                </a:solidFill>
              </a:rPr>
              <a:t>less than 5% of prostate tissue resected</a:t>
            </a:r>
            <a:r>
              <a:rPr lang="en-US" sz="1600"/>
              <a:t> (for other reasons) </a:t>
            </a:r>
          </a:p>
          <a:p>
            <a:pPr marL="639763" lvl="1" indent="-273050" eaLnBrk="1" hangingPunct="1">
              <a:lnSpc>
                <a:spcPct val="80000"/>
              </a:lnSpc>
              <a:buFont typeface="Wingdings 2" pitchFamily="18" charset="2"/>
              <a:buChar char=""/>
            </a:pPr>
            <a:r>
              <a:rPr lang="en-US" sz="1600"/>
              <a:t>T1b: tumor was incidentally found in </a:t>
            </a:r>
            <a:r>
              <a:rPr lang="en-US" sz="1600" b="1">
                <a:solidFill>
                  <a:srgbClr val="FF0000"/>
                </a:solidFill>
              </a:rPr>
              <a:t>greater than 5% of prostate tissue resected</a:t>
            </a:r>
            <a:r>
              <a:rPr lang="en-US" sz="1600"/>
              <a:t> </a:t>
            </a:r>
          </a:p>
          <a:p>
            <a:pPr marL="639763" lvl="1" indent="-273050" eaLnBrk="1" hangingPunct="1">
              <a:lnSpc>
                <a:spcPct val="80000"/>
              </a:lnSpc>
              <a:buFont typeface="Wingdings 2" pitchFamily="18" charset="2"/>
              <a:buChar char=""/>
            </a:pPr>
            <a:r>
              <a:rPr lang="en-US" sz="1600"/>
              <a:t>T1c: tumor was </a:t>
            </a:r>
            <a:r>
              <a:rPr lang="en-US" sz="1600" b="1">
                <a:solidFill>
                  <a:srgbClr val="FF0000"/>
                </a:solidFill>
              </a:rPr>
              <a:t>found in a needle biopsy</a:t>
            </a:r>
            <a:r>
              <a:rPr lang="en-US" sz="1600"/>
              <a:t> performed due to an elevated serum PSA </a:t>
            </a:r>
          </a:p>
          <a:p>
            <a:pPr marL="0" indent="0" eaLnBrk="1" hangingPunct="1">
              <a:lnSpc>
                <a:spcPct val="80000"/>
              </a:lnSpc>
              <a:buFont typeface="Arial" charset="0"/>
              <a:buNone/>
            </a:pPr>
            <a:r>
              <a:rPr lang="en-US" sz="1900" b="1"/>
              <a:t>T2: palpable, confined to prostate</a:t>
            </a:r>
          </a:p>
          <a:p>
            <a:pPr marL="639763" lvl="1" indent="-273050" eaLnBrk="1" hangingPunct="1">
              <a:lnSpc>
                <a:spcPct val="80000"/>
              </a:lnSpc>
              <a:buFont typeface="Wingdings 2" pitchFamily="18" charset="2"/>
              <a:buChar char=""/>
            </a:pPr>
            <a:r>
              <a:rPr lang="en-US" sz="1600"/>
              <a:t>T2a: the tumor is in </a:t>
            </a:r>
            <a:r>
              <a:rPr lang="en-US" sz="1600" b="1">
                <a:solidFill>
                  <a:srgbClr val="FF0000"/>
                </a:solidFill>
              </a:rPr>
              <a:t>half or less than half of one lobe of the prostate</a:t>
            </a:r>
            <a:r>
              <a:rPr lang="en-US" sz="1600"/>
              <a:t> gland's </a:t>
            </a:r>
            <a:br>
              <a:rPr lang="en-US" sz="1600"/>
            </a:br>
            <a:r>
              <a:rPr lang="en-US" sz="1600"/>
              <a:t>T2b: the tumor is in </a:t>
            </a:r>
            <a:r>
              <a:rPr lang="en-US" sz="1600" b="1">
                <a:solidFill>
                  <a:srgbClr val="FF0000"/>
                </a:solidFill>
              </a:rPr>
              <a:t>more than half of one lobe</a:t>
            </a:r>
            <a:r>
              <a:rPr lang="en-US" sz="1600"/>
              <a:t>, but not both </a:t>
            </a:r>
          </a:p>
          <a:p>
            <a:pPr marL="639763" lvl="1" indent="-273050" eaLnBrk="1" hangingPunct="1">
              <a:lnSpc>
                <a:spcPct val="80000"/>
              </a:lnSpc>
              <a:buFont typeface="Wingdings 2" pitchFamily="18" charset="2"/>
              <a:buChar char=""/>
            </a:pPr>
            <a:r>
              <a:rPr lang="en-US" sz="1600"/>
              <a:t>T2c: the tumor is in </a:t>
            </a:r>
            <a:r>
              <a:rPr lang="en-US" sz="1600" b="1">
                <a:solidFill>
                  <a:srgbClr val="FF0000"/>
                </a:solidFill>
              </a:rPr>
              <a:t>both lobes</a:t>
            </a:r>
            <a:r>
              <a:rPr lang="en-US" sz="1600"/>
              <a:t> </a:t>
            </a:r>
            <a:br>
              <a:rPr lang="en-US" sz="1600"/>
            </a:br>
            <a:endParaRPr lang="en-US" sz="1600"/>
          </a:p>
          <a:p>
            <a:pPr marL="0" indent="0" eaLnBrk="1" hangingPunct="1">
              <a:lnSpc>
                <a:spcPct val="80000"/>
              </a:lnSpc>
              <a:buFont typeface="Arial" charset="0"/>
              <a:buNone/>
            </a:pPr>
            <a:r>
              <a:rPr lang="en-US" sz="1900" b="1"/>
              <a:t>T3: the tumor extends through the prostatic capsule</a:t>
            </a:r>
            <a:r>
              <a:rPr lang="en-US" sz="1900"/>
              <a:t> (if it is only part-	way through, it is still T2) </a:t>
            </a:r>
          </a:p>
          <a:p>
            <a:pPr marL="639763" lvl="1" indent="-273050" eaLnBrk="1" hangingPunct="1">
              <a:lnSpc>
                <a:spcPct val="80000"/>
              </a:lnSpc>
              <a:buFont typeface="Wingdings 2" pitchFamily="18" charset="2"/>
              <a:buChar char=""/>
            </a:pPr>
            <a:r>
              <a:rPr lang="en-US" sz="1600"/>
              <a:t>T3a: the tumor has </a:t>
            </a:r>
            <a:r>
              <a:rPr lang="en-US" sz="1600" b="1">
                <a:solidFill>
                  <a:srgbClr val="FF0000"/>
                </a:solidFill>
              </a:rPr>
              <a:t>spread through the capsule on one or both sides</a:t>
            </a:r>
            <a:r>
              <a:rPr lang="en-US" sz="1600"/>
              <a:t> </a:t>
            </a:r>
          </a:p>
          <a:p>
            <a:pPr marL="639763" lvl="1" indent="-273050" eaLnBrk="1" hangingPunct="1">
              <a:lnSpc>
                <a:spcPct val="80000"/>
              </a:lnSpc>
              <a:buFont typeface="Wingdings 2" pitchFamily="18" charset="2"/>
              <a:buChar char=""/>
            </a:pPr>
            <a:r>
              <a:rPr lang="en-US" sz="1600"/>
              <a:t>T3b: the tumor has </a:t>
            </a:r>
            <a:r>
              <a:rPr lang="en-US" sz="1600" b="1">
                <a:solidFill>
                  <a:srgbClr val="FF0000"/>
                </a:solidFill>
              </a:rPr>
              <a:t>invaded one or both seminal vesicles</a:t>
            </a:r>
            <a:r>
              <a:rPr lang="en-US" sz="1600"/>
              <a:t> </a:t>
            </a:r>
            <a:br>
              <a:rPr lang="en-US" sz="1600"/>
            </a:br>
            <a:endParaRPr lang="en-US" sz="1600"/>
          </a:p>
          <a:p>
            <a:pPr marL="0" indent="0" eaLnBrk="1" hangingPunct="1">
              <a:lnSpc>
                <a:spcPct val="80000"/>
              </a:lnSpc>
              <a:buFont typeface="Arial" charset="0"/>
              <a:buNone/>
            </a:pPr>
            <a:r>
              <a:rPr lang="en-US" sz="1900" b="1"/>
              <a:t>T4: the tumor has invaded adjacent structures </a:t>
            </a:r>
          </a:p>
          <a:p>
            <a:pPr marL="0" indent="0" eaLnBrk="1" hangingPunct="1">
              <a:lnSpc>
                <a:spcPct val="80000"/>
              </a:lnSpc>
              <a:buFont typeface="Wingdings" pitchFamily="2" charset="2"/>
              <a:buChar char=""/>
            </a:pPr>
            <a:endParaRPr lang="ar-JO" sz="1900" b="1"/>
          </a:p>
          <a:p>
            <a:pPr marL="0" indent="0" eaLnBrk="1" hangingPunct="1">
              <a:lnSpc>
                <a:spcPct val="80000"/>
              </a:lnSpc>
            </a:pPr>
            <a:endParaRPr lang="en-US"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pPr eaLnBrk="1" fontAlgn="auto" hangingPunct="1">
              <a:spcAft>
                <a:spcPts val="0"/>
              </a:spcAft>
              <a:defRPr/>
            </a:pPr>
            <a:r>
              <a:rPr lang="en-US" dirty="0"/>
              <a:t>Prostatic cancer</a:t>
            </a:r>
            <a:br>
              <a:rPr lang="en-US" dirty="0"/>
            </a:br>
            <a:r>
              <a:rPr lang="en-US" dirty="0"/>
              <a:t> - </a:t>
            </a:r>
            <a:r>
              <a:rPr lang="en-US" sz="2700" dirty="0"/>
              <a:t>Epidemiology</a:t>
            </a:r>
            <a:r>
              <a:rPr lang="en-US" dirty="0"/>
              <a:t> </a:t>
            </a:r>
          </a:p>
        </p:txBody>
      </p:sp>
      <p:sp>
        <p:nvSpPr>
          <p:cNvPr id="3" name="Content Placeholder 2"/>
          <p:cNvSpPr>
            <a:spLocks noGrp="1"/>
          </p:cNvSpPr>
          <p:nvPr>
            <p:ph idx="1"/>
          </p:nvPr>
        </p:nvSpPr>
        <p:spPr>
          <a:xfrm>
            <a:off x="304800" y="1981200"/>
            <a:ext cx="8229600" cy="4876800"/>
          </a:xfrm>
        </p:spPr>
        <p:txBody>
          <a:bodyPr rtlCol="0">
            <a:normAutofit/>
          </a:bodyPr>
          <a:lstStyle/>
          <a:p>
            <a:pPr marL="182880" indent="-182880" eaLnBrk="1" fontAlgn="auto" hangingPunct="1">
              <a:lnSpc>
                <a:spcPct val="200000"/>
              </a:lnSpc>
              <a:spcAft>
                <a:spcPts val="0"/>
              </a:spcAft>
              <a:buFont typeface="Wingdings" pitchFamily="2" charset="2"/>
              <a:buChar char="Ø"/>
              <a:defRPr/>
            </a:pPr>
            <a:r>
              <a:rPr lang="en-US" dirty="0"/>
              <a:t> Most prevalent cancer in males &gt;65 </a:t>
            </a:r>
            <a:r>
              <a:rPr lang="en-US" dirty="0" err="1"/>
              <a:t>y.o</a:t>
            </a:r>
            <a:r>
              <a:rPr lang="en-US" dirty="0"/>
              <a:t>.</a:t>
            </a:r>
          </a:p>
          <a:p>
            <a:pPr marL="182880" indent="-182880" eaLnBrk="1" fontAlgn="auto" hangingPunct="1">
              <a:lnSpc>
                <a:spcPct val="200000"/>
              </a:lnSpc>
              <a:spcAft>
                <a:spcPts val="0"/>
              </a:spcAft>
              <a:buFont typeface="Wingdings" pitchFamily="2" charset="2"/>
              <a:buChar char="Ø"/>
              <a:defRPr/>
            </a:pPr>
            <a:r>
              <a:rPr lang="en-US" dirty="0"/>
              <a:t> 3</a:t>
            </a:r>
            <a:r>
              <a:rPr lang="en-US" baseline="30000" dirty="0"/>
              <a:t>rd</a:t>
            </a:r>
            <a:r>
              <a:rPr lang="en-US" dirty="0"/>
              <a:t> leading cause of male cancer deaths </a:t>
            </a:r>
          </a:p>
          <a:p>
            <a:pPr marL="182880" indent="-182880" eaLnBrk="1" fontAlgn="auto" hangingPunct="1">
              <a:spcAft>
                <a:spcPts val="0"/>
              </a:spcAft>
              <a:buFont typeface="Wingdings" pitchFamily="2" charset="2"/>
              <a:buChar char="Ø"/>
              <a:defRPr/>
            </a:pPr>
            <a:r>
              <a:rPr lang="en-US" dirty="0"/>
              <a:t> 75% diagnosed between ages of 60 and 85 ( mean age at diagnosis is 72 )</a:t>
            </a:r>
          </a:p>
          <a:p>
            <a:pPr marL="182880" indent="-182880" eaLnBrk="1" fontAlgn="auto" hangingPunct="1">
              <a:lnSpc>
                <a:spcPct val="150000"/>
              </a:lnSpc>
              <a:spcAft>
                <a:spcPts val="0"/>
              </a:spcAft>
              <a:buFont typeface="Wingdings" pitchFamily="2" charset="2"/>
              <a:buChar char="Ø"/>
              <a:defRPr/>
            </a:pPr>
            <a:r>
              <a:rPr lang="en-US" dirty="0"/>
              <a:t> </a:t>
            </a:r>
            <a:r>
              <a:rPr lang="en-GB" dirty="0"/>
              <a:t>Latent cancer present in 25% of screened patients and 50% of post-mortem patients</a:t>
            </a:r>
          </a:p>
          <a:p>
            <a:pPr marL="0" indent="0" eaLnBrk="1" fontAlgn="auto" hangingPunct="1">
              <a:spcAft>
                <a:spcPts val="0"/>
              </a:spcAft>
              <a:buFont typeface="Arial" pitchFamily="34"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6866" name="Content Placeholder 2"/>
          <p:cNvSpPr>
            <a:spLocks noGrp="1"/>
          </p:cNvSpPr>
          <p:nvPr>
            <p:ph idx="1"/>
          </p:nvPr>
        </p:nvSpPr>
        <p:spPr/>
        <p:txBody>
          <a:bodyPr/>
          <a:lstStyle/>
          <a:p>
            <a:pPr eaLnBrk="1" hangingPunct="1"/>
            <a:endParaRPr lang="ar-JO"/>
          </a:p>
        </p:txBody>
      </p:sp>
      <p:pic>
        <p:nvPicPr>
          <p:cNvPr id="36867" name="Picture 3"/>
          <p:cNvPicPr>
            <a:picLocks noChangeAspect="1" noChangeArrowheads="1"/>
          </p:cNvPicPr>
          <p:nvPr/>
        </p:nvPicPr>
        <p:blipFill>
          <a:blip r:embed="rId2"/>
          <a:srcRect/>
          <a:stretch>
            <a:fillRect/>
          </a:stretch>
        </p:blipFill>
        <p:spPr bwMode="auto">
          <a:xfrm>
            <a:off x="457200" y="476250"/>
            <a:ext cx="8382000" cy="6121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876800"/>
          </a:xfrm>
        </p:spPr>
        <p:txBody>
          <a:bodyPr>
            <a:normAutofit/>
          </a:bodyPr>
          <a:lstStyle/>
          <a:p>
            <a:pPr marL="0" indent="0" eaLnBrk="1" hangingPunct="1">
              <a:buFont typeface="Arial" charset="0"/>
              <a:buNone/>
            </a:pPr>
            <a:r>
              <a:rPr lang="en-US" b="1">
                <a:solidFill>
                  <a:schemeClr val="tx2"/>
                </a:solidFill>
              </a:rPr>
              <a:t>“N”</a:t>
            </a:r>
          </a:p>
          <a:p>
            <a:pPr marL="0" indent="0"/>
            <a:r>
              <a:rPr lang="en-US" b="1"/>
              <a:t>N0</a:t>
            </a:r>
            <a:r>
              <a:rPr lang="en-US"/>
              <a:t>: no regional lymph node metastasis</a:t>
            </a:r>
          </a:p>
          <a:p>
            <a:pPr marL="0" indent="0"/>
            <a:r>
              <a:rPr lang="en-US" b="1"/>
              <a:t>N1</a:t>
            </a:r>
            <a:r>
              <a:rPr lang="en-US"/>
              <a:t>: spread to regional lymph nodes</a:t>
            </a:r>
            <a:br>
              <a:rPr lang="en-US"/>
            </a:br>
            <a:br>
              <a:rPr lang="en-US"/>
            </a:br>
            <a:endParaRPr lang="en-US"/>
          </a:p>
          <a:p>
            <a:pPr marL="0" indent="0" eaLnBrk="1" hangingPunct="1">
              <a:buFont typeface="Arial" charset="0"/>
              <a:buNone/>
            </a:pPr>
            <a:r>
              <a:rPr lang="en-US" b="1">
                <a:solidFill>
                  <a:schemeClr val="tx2"/>
                </a:solidFill>
              </a:rPr>
              <a:t>“M”</a:t>
            </a:r>
          </a:p>
          <a:p>
            <a:pPr marL="0" indent="0" eaLnBrk="1" hangingPunct="1"/>
            <a:r>
              <a:rPr lang="en-US">
                <a:cs typeface="Times New Roman" pitchFamily="18" charset="0"/>
              </a:rPr>
              <a:t>M0: there is no distant metastasis </a:t>
            </a:r>
          </a:p>
          <a:p>
            <a:pPr marL="0" indent="0" eaLnBrk="1" hangingPunct="1"/>
            <a:r>
              <a:rPr lang="en-US">
                <a:cs typeface="Times New Roman" pitchFamily="18" charset="0"/>
              </a:rPr>
              <a:t>M1: there is distant metastasis </a:t>
            </a:r>
          </a:p>
          <a:p>
            <a:pPr lvl="1" eaLnBrk="1" hangingPunct="1"/>
            <a:r>
              <a:rPr lang="en-US">
                <a:cs typeface="Times New Roman" pitchFamily="18" charset="0"/>
              </a:rPr>
              <a:t>M1a: non-regional L.N</a:t>
            </a:r>
          </a:p>
          <a:p>
            <a:pPr lvl="1" eaLnBrk="1" hangingPunct="1"/>
            <a:r>
              <a:rPr lang="en-US">
                <a:cs typeface="Times New Roman" pitchFamily="18" charset="0"/>
              </a:rPr>
              <a:t>M1b: the cancer has spread to bone </a:t>
            </a:r>
          </a:p>
          <a:p>
            <a:pPr lvl="1" eaLnBrk="1" hangingPunct="1"/>
            <a:r>
              <a:rPr lang="en-US">
                <a:cs typeface="Times New Roman" pitchFamily="18" charset="0"/>
              </a:rPr>
              <a:t>M1c: the cancer has spread to other sites (regardless of bone involvement) </a:t>
            </a:r>
          </a:p>
          <a:p>
            <a:pPr marL="0" indent="0" eaLnBrk="1" hangingPunct="1">
              <a:buFont typeface="Arial" charset="0"/>
              <a:buNone/>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Gleason’s system</a:t>
            </a:r>
          </a:p>
        </p:txBody>
      </p:sp>
      <p:sp>
        <p:nvSpPr>
          <p:cNvPr id="3" name="Content Placeholder 2"/>
          <p:cNvSpPr>
            <a:spLocks noGrp="1"/>
          </p:cNvSpPr>
          <p:nvPr>
            <p:ph idx="1"/>
          </p:nvPr>
        </p:nvSpPr>
        <p:spPr/>
        <p:txBody>
          <a:bodyPr>
            <a:normAutofit lnSpcReduction="10000"/>
          </a:bodyPr>
          <a:lstStyle/>
          <a:p>
            <a:pPr marL="273050" indent="-273050" eaLnBrk="1" hangingPunct="1">
              <a:buFont typeface="Wingdings 2" pitchFamily="18" charset="2"/>
              <a:buChar char=""/>
            </a:pPr>
            <a:r>
              <a:rPr lang="en-US" sz="2200">
                <a:solidFill>
                  <a:srgbClr val="57576E"/>
                </a:solidFill>
              </a:rPr>
              <a:t>It is a system that relies upon the low-power appearance of glandular architecture under the microscope.</a:t>
            </a:r>
          </a:p>
          <a:p>
            <a:pPr marL="273050" indent="-273050" eaLnBrk="1" hangingPunct="1">
              <a:buFont typeface="Arial" charset="0"/>
              <a:buNone/>
            </a:pPr>
            <a:r>
              <a:rPr lang="en-US" sz="2200" b="1" u="sng"/>
              <a:t>Primary grade </a:t>
            </a:r>
            <a:r>
              <a:rPr lang="en-US" sz="2200"/>
              <a:t>- assigned to the </a:t>
            </a:r>
            <a:r>
              <a:rPr lang="en-US" sz="2200" b="1">
                <a:solidFill>
                  <a:srgbClr val="3333CC"/>
                </a:solidFill>
              </a:rPr>
              <a:t>dominant pattern</a:t>
            </a:r>
            <a:r>
              <a:rPr lang="en-US" sz="2200" b="1"/>
              <a:t> of the tumor </a:t>
            </a:r>
            <a:r>
              <a:rPr lang="en-US" sz="2200"/>
              <a:t>(has to be </a:t>
            </a:r>
            <a:r>
              <a:rPr lang="en-US" sz="2200">
                <a:solidFill>
                  <a:srgbClr val="3333CC"/>
                </a:solidFill>
              </a:rPr>
              <a:t>greater than 50% of the total pattern seen</a:t>
            </a:r>
            <a:r>
              <a:rPr lang="en-US" sz="2200"/>
              <a:t>).</a:t>
            </a:r>
            <a:br>
              <a:rPr lang="en-US" sz="2200"/>
            </a:br>
            <a:endParaRPr lang="en-US" sz="2200"/>
          </a:p>
          <a:p>
            <a:pPr marL="273050" indent="-273050" eaLnBrk="1" hangingPunct="1">
              <a:buFont typeface="Arial" charset="0"/>
              <a:buNone/>
            </a:pPr>
            <a:r>
              <a:rPr lang="en-US" sz="2200" b="1" u="sng"/>
              <a:t>Secondary grade </a:t>
            </a:r>
            <a:r>
              <a:rPr lang="en-US" sz="2200"/>
              <a:t>- assigned to the </a:t>
            </a:r>
            <a:r>
              <a:rPr lang="en-US" sz="2200" b="1">
                <a:solidFill>
                  <a:srgbClr val="3333CC"/>
                </a:solidFill>
              </a:rPr>
              <a:t>next-most frequent</a:t>
            </a:r>
            <a:r>
              <a:rPr lang="en-US" sz="2200" b="1"/>
              <a:t> </a:t>
            </a:r>
            <a:r>
              <a:rPr lang="en-US" sz="2200" b="1">
                <a:solidFill>
                  <a:srgbClr val="3333CC"/>
                </a:solidFill>
              </a:rPr>
              <a:t>pattern</a:t>
            </a:r>
            <a:r>
              <a:rPr lang="en-US" sz="2200" b="1"/>
              <a:t> </a:t>
            </a:r>
            <a:r>
              <a:rPr lang="en-US" sz="2200"/>
              <a:t>(has to be </a:t>
            </a:r>
            <a:r>
              <a:rPr lang="en-US" sz="2200">
                <a:solidFill>
                  <a:srgbClr val="3333CC"/>
                </a:solidFill>
              </a:rPr>
              <a:t>less than 50%, but at least 5%, of the pattern of the total cancer observed).</a:t>
            </a:r>
          </a:p>
          <a:p>
            <a:pPr marL="273050" indent="-273050" eaLnBrk="1" hangingPunct="1">
              <a:buFont typeface="Arial" charset="0"/>
              <a:buNone/>
            </a:pPr>
            <a:r>
              <a:rPr lang="en-US" sz="2200">
                <a:solidFill>
                  <a:schemeClr val="tx2"/>
                </a:solidFill>
              </a:rPr>
              <a:t>Gleason sum </a:t>
            </a:r>
            <a:r>
              <a:rPr lang="en-US" sz="2200">
                <a:sym typeface="Wingdings" pitchFamily="2" charset="2"/>
              </a:rPr>
              <a:t> </a:t>
            </a:r>
            <a:r>
              <a:rPr lang="en-US" sz="2200"/>
              <a:t>is the addition of the primary and secondary glandular patterns present on microscopic examination </a:t>
            </a:r>
          </a:p>
          <a:p>
            <a:pPr marL="273050" indent="-273050" eaLnBrk="1" hangingPunct="1">
              <a:buFont typeface="Arial" charset="0"/>
              <a:buNone/>
            </a:pPr>
            <a:r>
              <a:rPr lang="en-US" sz="2200"/>
              <a:t> </a:t>
            </a:r>
            <a:r>
              <a:rPr lang="en-US" sz="2200" i="1" u="sng"/>
              <a:t>Higher Gleason score are more aggressive and have a worse prognosis</a:t>
            </a:r>
            <a:r>
              <a:rPr lang="en-US" sz="2200"/>
              <a:t>.</a:t>
            </a:r>
          </a:p>
          <a:p>
            <a:pPr marL="273050" indent="-273050" eaLnBrk="1" hangingPunct="1">
              <a:buFont typeface="Arial" charset="0"/>
              <a:buNone/>
            </a:pPr>
            <a:r>
              <a:rPr lang="en-US" sz="2200"/>
              <a:t>e.g: a Gleason 3+3 = 6 adenocarcinoma carries a worse prognosis than a 3+2 = 5 cancer of equivalent stage.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Gleason system</a:t>
            </a:r>
            <a:endParaRPr lang="en-US" sz="2800" dirty="0"/>
          </a:p>
        </p:txBody>
      </p:sp>
      <p:sp>
        <p:nvSpPr>
          <p:cNvPr id="39938" name="Content Placeholder 2"/>
          <p:cNvSpPr>
            <a:spLocks noGrp="1"/>
          </p:cNvSpPr>
          <p:nvPr>
            <p:ph idx="1"/>
          </p:nvPr>
        </p:nvSpPr>
        <p:spPr/>
        <p:txBody>
          <a:bodyPr/>
          <a:lstStyle/>
          <a:p>
            <a:pPr eaLnBrk="1" hangingPunct="1"/>
            <a:endParaRPr lang="en-US"/>
          </a:p>
          <a:p>
            <a:pPr eaLnBrk="1" hangingPunct="1"/>
            <a:endParaRPr lang="en-US"/>
          </a:p>
        </p:txBody>
      </p:sp>
      <p:pic>
        <p:nvPicPr>
          <p:cNvPr id="39939" name="Picture 2" descr="C:\Users\User\Desktop\Gleasonscore.jpg"/>
          <p:cNvPicPr>
            <a:picLocks noChangeAspect="1" noChangeArrowheads="1"/>
          </p:cNvPicPr>
          <p:nvPr/>
        </p:nvPicPr>
        <p:blipFill>
          <a:blip r:embed="rId2"/>
          <a:srcRect/>
          <a:stretch>
            <a:fillRect/>
          </a:stretch>
        </p:blipFill>
        <p:spPr bwMode="auto">
          <a:xfrm>
            <a:off x="0" y="0"/>
            <a:ext cx="9144000" cy="5410200"/>
          </a:xfrm>
          <a:prstGeom prst="rect">
            <a:avLst/>
          </a:prstGeom>
          <a:noFill/>
          <a:ln w="9525">
            <a:noFill/>
            <a:miter lim="800000"/>
            <a:headEnd/>
            <a:tailEnd/>
          </a:ln>
        </p:spPr>
      </p:pic>
      <p:sp>
        <p:nvSpPr>
          <p:cNvPr id="4" name="Rectangle 3"/>
          <p:cNvSpPr/>
          <p:nvPr/>
        </p:nvSpPr>
        <p:spPr>
          <a:xfrm>
            <a:off x="4724400" y="5410200"/>
            <a:ext cx="4419600" cy="14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74320" algn="l" rtl="0" fontAlgn="auto">
              <a:spcBef>
                <a:spcPts val="0"/>
              </a:spcBef>
              <a:spcAft>
                <a:spcPts val="0"/>
              </a:spcAft>
              <a:buFont typeface="Wingdings 2"/>
              <a:buChar char=""/>
              <a:defRPr/>
            </a:pPr>
            <a:r>
              <a:rPr lang="en-US" sz="1600" dirty="0" err="1">
                <a:solidFill>
                  <a:schemeClr val="bg1"/>
                </a:solidFill>
              </a:rPr>
              <a:t>tumour</a:t>
            </a:r>
            <a:r>
              <a:rPr lang="en-US" sz="1600" dirty="0">
                <a:solidFill>
                  <a:schemeClr val="bg1"/>
                </a:solidFill>
              </a:rPr>
              <a:t> grade (Gleason score out of 10)</a:t>
            </a:r>
          </a:p>
          <a:p>
            <a:pPr marL="274320" indent="-274320" algn="l" rtl="0" fontAlgn="auto">
              <a:spcBef>
                <a:spcPts val="0"/>
              </a:spcBef>
              <a:spcAft>
                <a:spcPts val="0"/>
              </a:spcAft>
              <a:buClr>
                <a:srgbClr val="003300"/>
              </a:buClr>
              <a:buSzPct val="55000"/>
              <a:buFont typeface="Wingdings" pitchFamily="2" charset="2"/>
              <a:buChar char="Ø"/>
              <a:defRPr/>
            </a:pPr>
            <a:r>
              <a:rPr lang="en-US" sz="1600" dirty="0">
                <a:solidFill>
                  <a:schemeClr val="bg1"/>
                </a:solidFill>
              </a:rPr>
              <a:t>    2-4 represent well differentiated</a:t>
            </a:r>
          </a:p>
          <a:p>
            <a:pPr marL="274320" indent="-274320" algn="l" rtl="0" fontAlgn="auto">
              <a:spcBef>
                <a:spcPts val="0"/>
              </a:spcBef>
              <a:spcAft>
                <a:spcPts val="0"/>
              </a:spcAft>
              <a:buClr>
                <a:srgbClr val="003300"/>
              </a:buClr>
              <a:buSzPct val="55000"/>
              <a:buFont typeface="Wingdings" pitchFamily="2" charset="2"/>
              <a:buChar char="Ø"/>
              <a:defRPr/>
            </a:pPr>
            <a:r>
              <a:rPr lang="en-US" sz="1600" dirty="0">
                <a:solidFill>
                  <a:schemeClr val="bg1"/>
                </a:solidFill>
              </a:rPr>
              <a:t>    5-7 represent moderately differentiated</a:t>
            </a:r>
          </a:p>
          <a:p>
            <a:pPr marL="274320" indent="-274320" algn="l" rtl="0" fontAlgn="auto">
              <a:spcBef>
                <a:spcPts val="0"/>
              </a:spcBef>
              <a:spcAft>
                <a:spcPts val="0"/>
              </a:spcAft>
              <a:buClr>
                <a:srgbClr val="003300"/>
              </a:buClr>
              <a:buSzPct val="55000"/>
              <a:buFont typeface="Wingdings" pitchFamily="2" charset="2"/>
              <a:buChar char="Ø"/>
              <a:defRPr/>
            </a:pPr>
            <a:r>
              <a:rPr lang="en-US" sz="1600" dirty="0">
                <a:solidFill>
                  <a:schemeClr val="bg1"/>
                </a:solidFill>
              </a:rPr>
              <a:t>    8-10 represent poorly differentiated</a:t>
            </a:r>
          </a:p>
          <a:p>
            <a:pPr algn="ctr" rtl="0" fontAlgn="auto">
              <a:spcBef>
                <a:spcPts val="0"/>
              </a:spcBef>
              <a:spcAft>
                <a:spcPts val="0"/>
              </a:spcAft>
              <a:defRPr/>
            </a:pPr>
            <a:endParaRPr lang="en-US" sz="16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Prostate cancer mortality risk</a:t>
            </a:r>
          </a:p>
        </p:txBody>
      </p:sp>
      <p:graphicFrame>
        <p:nvGraphicFramePr>
          <p:cNvPr id="4" name="Content Placeholder 3"/>
          <p:cNvGraphicFramePr>
            <a:graphicFrameLocks noGrp="1"/>
          </p:cNvGraphicFramePr>
          <p:nvPr>
            <p:ph idx="1"/>
          </p:nvPr>
        </p:nvGraphicFramePr>
        <p:xfrm>
          <a:off x="533400" y="2209800"/>
          <a:ext cx="8229600" cy="25146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28650">
                <a:tc>
                  <a:txBody>
                    <a:bodyPr/>
                    <a:lstStyle/>
                    <a:p>
                      <a:endParaRPr lang="en-US" dirty="0"/>
                    </a:p>
                  </a:txBody>
                  <a:tcPr/>
                </a:tc>
                <a:tc>
                  <a:txBody>
                    <a:bodyPr/>
                    <a:lstStyle/>
                    <a:p>
                      <a:r>
                        <a:rPr lang="en-US" dirty="0"/>
                        <a:t>Low risk</a:t>
                      </a:r>
                    </a:p>
                  </a:txBody>
                  <a:tcPr/>
                </a:tc>
                <a:tc>
                  <a:txBody>
                    <a:bodyPr/>
                    <a:lstStyle/>
                    <a:p>
                      <a:r>
                        <a:rPr lang="en-US" dirty="0"/>
                        <a:t>Moderate</a:t>
                      </a:r>
                      <a:r>
                        <a:rPr lang="en-US" baseline="0" dirty="0"/>
                        <a:t> risk</a:t>
                      </a:r>
                      <a:endParaRPr lang="en-US" dirty="0"/>
                    </a:p>
                  </a:txBody>
                  <a:tcPr/>
                </a:tc>
                <a:tc>
                  <a:txBody>
                    <a:bodyPr/>
                    <a:lstStyle/>
                    <a:p>
                      <a:r>
                        <a:rPr lang="en-US" dirty="0"/>
                        <a:t>High risk</a:t>
                      </a:r>
                    </a:p>
                  </a:txBody>
                  <a:tcPr/>
                </a:tc>
                <a:extLst>
                  <a:ext uri="{0D108BD9-81ED-4DB2-BD59-A6C34878D82A}">
                    <a16:rowId xmlns:a16="http://schemas.microsoft.com/office/drawing/2014/main" val="10000"/>
                  </a:ext>
                </a:extLst>
              </a:tr>
              <a:tr h="628650">
                <a:tc>
                  <a:txBody>
                    <a:bodyPr/>
                    <a:lstStyle/>
                    <a:p>
                      <a:r>
                        <a:rPr lang="en-US" dirty="0"/>
                        <a:t>PSA</a:t>
                      </a:r>
                    </a:p>
                  </a:txBody>
                  <a:tcPr/>
                </a:tc>
                <a:tc>
                  <a:txBody>
                    <a:bodyPr/>
                    <a:lstStyle/>
                    <a:p>
                      <a:r>
                        <a:rPr lang="en-US" dirty="0"/>
                        <a:t>&lt;10</a:t>
                      </a:r>
                    </a:p>
                  </a:txBody>
                  <a:tcPr/>
                </a:tc>
                <a:tc>
                  <a:txBody>
                    <a:bodyPr/>
                    <a:lstStyle/>
                    <a:p>
                      <a:r>
                        <a:rPr lang="en-US" dirty="0"/>
                        <a:t>10-20</a:t>
                      </a:r>
                    </a:p>
                  </a:txBody>
                  <a:tcPr/>
                </a:tc>
                <a:tc>
                  <a:txBody>
                    <a:bodyPr/>
                    <a:lstStyle/>
                    <a:p>
                      <a:r>
                        <a:rPr lang="en-US" dirty="0"/>
                        <a:t>&gt;20</a:t>
                      </a:r>
                    </a:p>
                  </a:txBody>
                  <a:tcPr/>
                </a:tc>
                <a:extLst>
                  <a:ext uri="{0D108BD9-81ED-4DB2-BD59-A6C34878D82A}">
                    <a16:rowId xmlns:a16="http://schemas.microsoft.com/office/drawing/2014/main" val="10001"/>
                  </a:ext>
                </a:extLst>
              </a:tr>
              <a:tr h="628650">
                <a:tc>
                  <a:txBody>
                    <a:bodyPr/>
                    <a:lstStyle/>
                    <a:p>
                      <a:r>
                        <a:rPr lang="en-US" dirty="0"/>
                        <a:t>Gleason score</a:t>
                      </a:r>
                    </a:p>
                  </a:txBody>
                  <a:tcPr/>
                </a:tc>
                <a:tc>
                  <a:txBody>
                    <a:bodyPr/>
                    <a:lstStyle/>
                    <a:p>
                      <a:r>
                        <a:rPr lang="en-US" dirty="0"/>
                        <a:t>&lt;7</a:t>
                      </a:r>
                    </a:p>
                  </a:txBody>
                  <a:tcPr/>
                </a:tc>
                <a:tc>
                  <a:txBody>
                    <a:bodyPr/>
                    <a:lstStyle/>
                    <a:p>
                      <a:r>
                        <a:rPr lang="en-US" dirty="0"/>
                        <a:t>7</a:t>
                      </a:r>
                    </a:p>
                  </a:txBody>
                  <a:tcPr/>
                </a:tc>
                <a:tc>
                  <a:txBody>
                    <a:bodyPr/>
                    <a:lstStyle/>
                    <a:p>
                      <a:r>
                        <a:rPr lang="en-US" dirty="0"/>
                        <a:t>8-10</a:t>
                      </a:r>
                    </a:p>
                  </a:txBody>
                  <a:tcPr/>
                </a:tc>
                <a:extLst>
                  <a:ext uri="{0D108BD9-81ED-4DB2-BD59-A6C34878D82A}">
                    <a16:rowId xmlns:a16="http://schemas.microsoft.com/office/drawing/2014/main" val="10002"/>
                  </a:ext>
                </a:extLst>
              </a:tr>
              <a:tr h="628650">
                <a:tc>
                  <a:txBody>
                    <a:bodyPr/>
                    <a:lstStyle/>
                    <a:p>
                      <a:r>
                        <a:rPr lang="en-US" dirty="0"/>
                        <a:t>stage</a:t>
                      </a:r>
                    </a:p>
                  </a:txBody>
                  <a:tcPr/>
                </a:tc>
                <a:tc>
                  <a:txBody>
                    <a:bodyPr/>
                    <a:lstStyle/>
                    <a:p>
                      <a:r>
                        <a:rPr lang="en-US" dirty="0"/>
                        <a:t>T1-2a</a:t>
                      </a:r>
                    </a:p>
                  </a:txBody>
                  <a:tcPr/>
                </a:tc>
                <a:tc>
                  <a:txBody>
                    <a:bodyPr/>
                    <a:lstStyle/>
                    <a:p>
                      <a:r>
                        <a:rPr lang="en-US" dirty="0"/>
                        <a:t>T2b-T2c</a:t>
                      </a:r>
                    </a:p>
                  </a:txBody>
                  <a:tcPr/>
                </a:tc>
                <a:tc>
                  <a:txBody>
                    <a:bodyPr/>
                    <a:lstStyle/>
                    <a:p>
                      <a:r>
                        <a:rPr lang="en-US" dirty="0"/>
                        <a:t>T3/4</a:t>
                      </a:r>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2057400" y="5181600"/>
            <a:ext cx="533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en-US" dirty="0"/>
              <a:t>Prognostic factors :</a:t>
            </a:r>
          </a:p>
          <a:p>
            <a:pPr algn="ctr" rtl="0" fontAlgn="auto">
              <a:spcBef>
                <a:spcPts val="0"/>
              </a:spcBef>
              <a:spcAft>
                <a:spcPts val="0"/>
              </a:spcAft>
              <a:defRPr/>
            </a:pPr>
            <a:r>
              <a:rPr lang="en-US" dirty="0"/>
              <a:t>Tumor stage, grade , PSA value and PSA doubling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p:cNvSpPr>
          <p:nvPr>
            <p:ph type="body" idx="1"/>
          </p:nvPr>
        </p:nvSpPr>
        <p:spPr>
          <a:xfrm>
            <a:off x="457200" y="1066800"/>
            <a:ext cx="8229600" cy="5410200"/>
          </a:xfrm>
        </p:spPr>
        <p:txBody>
          <a:bodyPr/>
          <a:lstStyle/>
          <a:p>
            <a:pPr>
              <a:buFont typeface="Arial" charset="0"/>
              <a:buNone/>
            </a:pPr>
            <a:r>
              <a:rPr lang="en-US" sz="4000" b="1">
                <a:solidFill>
                  <a:schemeClr val="tx2"/>
                </a:solidFill>
              </a:rPr>
              <a:t>Prognosis</a:t>
            </a:r>
            <a:br>
              <a:rPr lang="en-US" sz="4000" b="1">
                <a:solidFill>
                  <a:schemeClr val="tx2"/>
                </a:solidFill>
              </a:rPr>
            </a:br>
            <a:endParaRPr lang="en-US" sz="4000" b="1">
              <a:solidFill>
                <a:schemeClr val="tx2"/>
              </a:solidFill>
            </a:endParaRPr>
          </a:p>
          <a:p>
            <a:pPr>
              <a:buFont typeface="Arial" charset="0"/>
              <a:buNone/>
            </a:pPr>
            <a:r>
              <a:rPr lang="en-US"/>
              <a:t>• </a:t>
            </a:r>
            <a:r>
              <a:rPr lang="en-US" sz="2800"/>
              <a:t>T1-T2: comparable to normal life expectancy</a:t>
            </a:r>
          </a:p>
          <a:p>
            <a:pPr>
              <a:buFont typeface="Arial" charset="0"/>
              <a:buNone/>
            </a:pPr>
            <a:r>
              <a:rPr lang="en-US" sz="2800"/>
              <a:t>• T3-T4: 40-70% 10-yr survival</a:t>
            </a:r>
          </a:p>
          <a:p>
            <a:pPr>
              <a:buFont typeface="Arial" charset="0"/>
              <a:buNone/>
            </a:pPr>
            <a:r>
              <a:rPr lang="en-US" sz="2800"/>
              <a:t>• N+ and/or M+: 4 % 5 yr survival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428604"/>
            <a:ext cx="7772400" cy="1470025"/>
          </a:xfrm>
        </p:spPr>
        <p:txBody>
          <a:bodyPr/>
          <a:lstStyle/>
          <a:p>
            <a:pPr rtl="0"/>
            <a:r>
              <a:rPr lang="en-US" dirty="0"/>
              <a:t>Treatment</a:t>
            </a:r>
            <a:endParaRPr lang="ar-JO" dirty="0"/>
          </a:p>
        </p:txBody>
      </p:sp>
      <p:sp>
        <p:nvSpPr>
          <p:cNvPr id="3" name="عنوان فرعي 2"/>
          <p:cNvSpPr>
            <a:spLocks noGrp="1"/>
          </p:cNvSpPr>
          <p:nvPr>
            <p:ph type="subTitle" idx="1"/>
          </p:nvPr>
        </p:nvSpPr>
        <p:spPr>
          <a:xfrm>
            <a:off x="1428728" y="3071810"/>
            <a:ext cx="6400800" cy="1752600"/>
          </a:xfrm>
          <a:ln>
            <a:solidFill>
              <a:schemeClr val="bg1"/>
            </a:solidFill>
          </a:ln>
        </p:spPr>
        <p:txBody>
          <a:bodyPr/>
          <a:lstStyle/>
          <a:p>
            <a:r>
              <a:rPr lang="en-US" dirty="0">
                <a:solidFill>
                  <a:schemeClr val="tx1"/>
                </a:solidFill>
              </a:rPr>
              <a:t>Mahmoud Alshorman</a:t>
            </a:r>
          </a:p>
          <a:p>
            <a:r>
              <a:rPr lang="en-US" dirty="0">
                <a:solidFill>
                  <a:schemeClr val="tx1"/>
                </a:solidFill>
              </a:rPr>
              <a:t>Musa </a:t>
            </a:r>
            <a:r>
              <a:rPr lang="en-US" dirty="0" err="1">
                <a:solidFill>
                  <a:schemeClr val="tx1"/>
                </a:solidFill>
              </a:rPr>
              <a:t>Ammouri</a:t>
            </a:r>
            <a:endParaRPr lang="ar-JO"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sz="6600" dirty="0"/>
              <a:t>Treatment </a:t>
            </a:r>
            <a:endParaRPr lang="en-US" sz="6600" dirty="0"/>
          </a:p>
        </p:txBody>
      </p:sp>
      <p:sp>
        <p:nvSpPr>
          <p:cNvPr id="3" name="Content Placeholder 2"/>
          <p:cNvSpPr>
            <a:spLocks noGrp="1"/>
          </p:cNvSpPr>
          <p:nvPr>
            <p:ph idx="1"/>
          </p:nvPr>
        </p:nvSpPr>
        <p:spPr>
          <a:xfrm>
            <a:off x="500034" y="1643050"/>
            <a:ext cx="8229600" cy="4525963"/>
          </a:xfrm>
        </p:spPr>
        <p:txBody>
          <a:bodyPr>
            <a:normAutofit fontScale="85000" lnSpcReduction="20000"/>
          </a:bodyPr>
          <a:lstStyle/>
          <a:p>
            <a:pPr algn="l" rtl="0" eaLnBrk="1" hangingPunct="1"/>
            <a:r>
              <a:rPr lang="en-US" b="1" dirty="0"/>
              <a:t>T1\T2 (</a:t>
            </a:r>
            <a:r>
              <a:rPr lang="en-GB" b="1" dirty="0" err="1"/>
              <a:t>localised,LOW</a:t>
            </a:r>
            <a:r>
              <a:rPr lang="en-GB" b="1" dirty="0"/>
              <a:t>-RISK)</a:t>
            </a:r>
          </a:p>
          <a:p>
            <a:pPr algn="l" rtl="0" eaLnBrk="1" hangingPunct="1">
              <a:lnSpc>
                <a:spcPct val="80000"/>
              </a:lnSpc>
              <a:buFont typeface="Arial" charset="0"/>
              <a:buNone/>
            </a:pPr>
            <a:r>
              <a:rPr lang="en-US" dirty="0">
                <a:cs typeface="Times New Roman" pitchFamily="18" charset="0"/>
              </a:rPr>
              <a:t>     if young consider radical prostatectomy (&lt;70 </a:t>
            </a:r>
            <a:r>
              <a:rPr lang="en-US" dirty="0" err="1">
                <a:cs typeface="Times New Roman" pitchFamily="18" charset="0"/>
              </a:rPr>
              <a:t>y.o</a:t>
            </a:r>
            <a:r>
              <a:rPr lang="en-US" dirty="0">
                <a:cs typeface="Times New Roman" pitchFamily="18" charset="0"/>
              </a:rPr>
              <a:t>.) 	</a:t>
            </a:r>
            <a:r>
              <a:rPr lang="en-US" dirty="0" err="1">
                <a:cs typeface="Times New Roman" pitchFamily="18" charset="0"/>
              </a:rPr>
              <a:t>brachytherapy</a:t>
            </a:r>
            <a:r>
              <a:rPr lang="en-US" dirty="0">
                <a:cs typeface="Times New Roman" pitchFamily="18" charset="0"/>
              </a:rPr>
              <a:t> or radiation.</a:t>
            </a:r>
          </a:p>
          <a:p>
            <a:pPr algn="l" rtl="0" eaLnBrk="1" hangingPunct="1">
              <a:lnSpc>
                <a:spcPct val="80000"/>
              </a:lnSpc>
            </a:pPr>
            <a:endParaRPr lang="en-US" dirty="0">
              <a:cs typeface="Times New Roman" pitchFamily="18" charset="0"/>
            </a:endParaRPr>
          </a:p>
          <a:p>
            <a:pPr algn="l" rtl="0" eaLnBrk="1" hangingPunct="1">
              <a:buFont typeface="Arial" charset="0"/>
              <a:buNone/>
            </a:pPr>
            <a:r>
              <a:rPr lang="en-GB" dirty="0"/>
              <a:t>    Older patients treated with watchful waiting or hormone  	treatment (if PSA&gt;20) </a:t>
            </a:r>
            <a:r>
              <a:rPr lang="en-GB" dirty="0">
                <a:sym typeface="Wingdings" pitchFamily="2" charset="2"/>
              </a:rPr>
              <a:t> </a:t>
            </a:r>
            <a:r>
              <a:rPr lang="en-GB" dirty="0"/>
              <a:t>Rarely treat localised 	cancer in the over 80s</a:t>
            </a:r>
          </a:p>
          <a:p>
            <a:pPr algn="l" rtl="0" eaLnBrk="1" hangingPunct="1"/>
            <a:r>
              <a:rPr lang="en-GB" b="1" dirty="0"/>
              <a:t>T3\T4 </a:t>
            </a:r>
          </a:p>
          <a:p>
            <a:pPr algn="l" rtl="0" eaLnBrk="1" hangingPunct="1">
              <a:buFont typeface="Arial" charset="0"/>
              <a:buNone/>
            </a:pPr>
            <a:r>
              <a:rPr lang="en-GB" dirty="0"/>
              <a:t>Staging </a:t>
            </a:r>
            <a:r>
              <a:rPr lang="en-GB" dirty="0" err="1"/>
              <a:t>lymphadenectomy</a:t>
            </a:r>
            <a:r>
              <a:rPr lang="en-GB" dirty="0"/>
              <a:t> and radiation or hormonal</a:t>
            </a:r>
          </a:p>
          <a:p>
            <a:pPr algn="l" rtl="0" eaLnBrk="1" hangingPunct="1"/>
            <a:r>
              <a:rPr lang="en-GB" b="1" dirty="0"/>
              <a:t>N&gt;0 OR M&gt;0</a:t>
            </a:r>
          </a:p>
          <a:p>
            <a:pPr algn="l" rtl="0" eaLnBrk="1" hangingPunct="1">
              <a:buFont typeface="Arial" charset="0"/>
              <a:buNone/>
            </a:pPr>
            <a:r>
              <a:rPr lang="en-GB" dirty="0"/>
              <a:t>Hormonal / palliative radiotherapy for </a:t>
            </a:r>
            <a:r>
              <a:rPr lang="en-GB" dirty="0" err="1"/>
              <a:t>mets</a:t>
            </a:r>
            <a:endParaRPr lang="en-GB" dirty="0"/>
          </a:p>
          <a:p>
            <a:pPr algn="l" rtl="0" eaLnBrk="1" hangingPunct="1">
              <a:buFont typeface="Arial" charset="0"/>
              <a:buNone/>
            </a:pPr>
            <a:r>
              <a:rPr lang="en-GB" dirty="0"/>
              <a:t>Chemotherapy in advanced disease</a:t>
            </a:r>
          </a:p>
          <a:p>
            <a:pPr algn="l" rtl="0" eaLnBrk="1" hangingPunct="1"/>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lnSpcReduction="20000"/>
          </a:bodyPr>
          <a:lstStyle/>
          <a:p>
            <a:pPr algn="l" rtl="0"/>
            <a:r>
              <a:rPr lang="en-US" dirty="0"/>
              <a:t>Of circulating androgen, 95%, mainly testosterone, is produced by the</a:t>
            </a:r>
          </a:p>
          <a:p>
            <a:pPr algn="l" rtl="0"/>
            <a:r>
              <a:rPr lang="en-US" dirty="0" err="1"/>
              <a:t>Leydig</a:t>
            </a:r>
            <a:r>
              <a:rPr lang="en-US" dirty="0"/>
              <a:t> cells of </a:t>
            </a:r>
            <a:r>
              <a:rPr lang="en-US" sz="3500" dirty="0"/>
              <a:t>the testes </a:t>
            </a:r>
            <a:r>
              <a:rPr lang="en-US" dirty="0"/>
              <a:t>under the </a:t>
            </a:r>
            <a:r>
              <a:rPr lang="en-US" dirty="0" err="1"/>
              <a:t>infl</a:t>
            </a:r>
            <a:r>
              <a:rPr lang="en-US" dirty="0"/>
              <a:t> </a:t>
            </a:r>
            <a:r>
              <a:rPr lang="en-US" dirty="0" err="1"/>
              <a:t>uence</a:t>
            </a:r>
            <a:r>
              <a:rPr lang="en-US" dirty="0"/>
              <a:t> of luteinizing hormone (LH).</a:t>
            </a:r>
          </a:p>
          <a:p>
            <a:pPr algn="l" rtl="0"/>
            <a:r>
              <a:rPr lang="en-US" dirty="0"/>
              <a:t>The anterior pituitary synthesizes LH, stimulated by LH-releasing hormone</a:t>
            </a:r>
          </a:p>
          <a:p>
            <a:pPr algn="l" rtl="0"/>
            <a:r>
              <a:rPr lang="en-US" dirty="0"/>
              <a:t>(LHRH) produced by the hypothalamus. The remaining 5% of circulating</a:t>
            </a:r>
          </a:p>
          <a:p>
            <a:pPr algn="l" rtl="0"/>
            <a:r>
              <a:rPr lang="en-US" dirty="0"/>
              <a:t>androgen is synthesized by adrenal cortex from cholesterol</a:t>
            </a:r>
            <a:endParaRPr lang="ar-J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dirty="0"/>
              <a:t>All prostate epithelial cells are dependent on androgens to grow or undergo programmed cell death</a:t>
            </a:r>
            <a:endParaRPr lang="ar-J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Risk factors</a:t>
            </a: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Wingdings" pitchFamily="2" charset="2"/>
              <a:buChar char="§"/>
              <a:defRPr/>
            </a:pPr>
            <a:r>
              <a:rPr lang="en-US" b="1" dirty="0"/>
              <a:t>Age</a:t>
            </a:r>
            <a:r>
              <a:rPr lang="en-US" dirty="0"/>
              <a:t> </a:t>
            </a:r>
            <a:r>
              <a:rPr lang="en-US" dirty="0">
                <a:sym typeface="Wingdings" pitchFamily="2" charset="2"/>
              </a:rPr>
              <a:t> </a:t>
            </a:r>
            <a:r>
              <a:rPr lang="en-GB" dirty="0"/>
              <a:t>much more common in over 70s</a:t>
            </a:r>
            <a:endParaRPr lang="en-US" dirty="0"/>
          </a:p>
          <a:p>
            <a:pPr marL="182880" indent="-182880" eaLnBrk="1" fontAlgn="auto" hangingPunct="1">
              <a:spcAft>
                <a:spcPts val="0"/>
              </a:spcAft>
              <a:buFont typeface="Wingdings" pitchFamily="2" charset="2"/>
              <a:buChar char="§"/>
              <a:defRPr/>
            </a:pPr>
            <a:r>
              <a:rPr lang="en-GB" b="1" dirty="0"/>
              <a:t>African Americans </a:t>
            </a:r>
          </a:p>
          <a:p>
            <a:pPr marL="182880" indent="-182880" eaLnBrk="1" fontAlgn="auto" hangingPunct="1">
              <a:spcAft>
                <a:spcPts val="0"/>
              </a:spcAft>
              <a:buFont typeface="Wingdings" pitchFamily="2" charset="2"/>
              <a:buChar char="§"/>
              <a:defRPr/>
            </a:pPr>
            <a:r>
              <a:rPr lang="en-US" b="1" dirty="0"/>
              <a:t>Family Hx </a:t>
            </a:r>
            <a:r>
              <a:rPr lang="en-US" dirty="0">
                <a:sym typeface="Wingdings" pitchFamily="2" charset="2"/>
              </a:rPr>
              <a:t> 1</a:t>
            </a:r>
            <a:r>
              <a:rPr lang="en-US" baseline="30000" dirty="0">
                <a:sym typeface="Wingdings" pitchFamily="2" charset="2"/>
              </a:rPr>
              <a:t>st</a:t>
            </a:r>
            <a:r>
              <a:rPr lang="en-US" dirty="0">
                <a:sym typeface="Wingdings" pitchFamily="2" charset="2"/>
              </a:rPr>
              <a:t>  degree relative = 2X risk</a:t>
            </a:r>
          </a:p>
          <a:p>
            <a:pPr marL="0" indent="0" eaLnBrk="1" fontAlgn="auto" hangingPunct="1">
              <a:spcAft>
                <a:spcPts val="0"/>
              </a:spcAft>
              <a:buFont typeface="Arial" pitchFamily="34" charset="0"/>
              <a:buNone/>
              <a:defRPr/>
            </a:pPr>
            <a:r>
              <a:rPr lang="en-US" dirty="0">
                <a:sym typeface="Wingdings" pitchFamily="2" charset="2"/>
              </a:rPr>
              <a:t>                    1</a:t>
            </a:r>
            <a:r>
              <a:rPr lang="en-US" baseline="30000" dirty="0">
                <a:sym typeface="Wingdings" pitchFamily="2" charset="2"/>
              </a:rPr>
              <a:t>st</a:t>
            </a:r>
            <a:r>
              <a:rPr lang="en-US" dirty="0">
                <a:sym typeface="Wingdings" pitchFamily="2" charset="2"/>
              </a:rPr>
              <a:t> and 2</a:t>
            </a:r>
            <a:r>
              <a:rPr lang="en-US" baseline="30000" dirty="0">
                <a:sym typeface="Wingdings" pitchFamily="2" charset="2"/>
              </a:rPr>
              <a:t>nd</a:t>
            </a:r>
            <a:r>
              <a:rPr lang="en-US" dirty="0">
                <a:sym typeface="Wingdings" pitchFamily="2" charset="2"/>
              </a:rPr>
              <a:t> degree relatives = 9X risk </a:t>
            </a:r>
          </a:p>
          <a:p>
            <a:pPr marL="182880" indent="-182880" eaLnBrk="1" fontAlgn="auto" hangingPunct="1">
              <a:spcAft>
                <a:spcPts val="0"/>
              </a:spcAft>
              <a:buFont typeface="Wingdings" pitchFamily="2" charset="2"/>
              <a:buChar char="§"/>
              <a:defRPr/>
            </a:pPr>
            <a:r>
              <a:rPr lang="en-US" b="1" dirty="0">
                <a:sym typeface="Wingdings" pitchFamily="2" charset="2"/>
              </a:rPr>
              <a:t>High dietary fat</a:t>
            </a:r>
          </a:p>
          <a:p>
            <a:pPr marL="182880" indent="-182880" eaLnBrk="1" fontAlgn="auto" hangingPunct="1">
              <a:spcAft>
                <a:spcPts val="0"/>
              </a:spcAft>
              <a:buFont typeface="Wingdings" pitchFamily="2" charset="2"/>
              <a:buChar char="§"/>
              <a:defRPr/>
            </a:pPr>
            <a:r>
              <a:rPr lang="en-GB" b="1" dirty="0"/>
              <a:t>Familial Ca prostate gene </a:t>
            </a:r>
            <a:r>
              <a:rPr lang="en-GB" dirty="0"/>
              <a:t>– </a:t>
            </a:r>
            <a:r>
              <a:rPr lang="en-GB" dirty="0" err="1"/>
              <a:t>Chr</a:t>
            </a:r>
            <a:r>
              <a:rPr lang="en-GB" dirty="0"/>
              <a:t> 1</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lstStyle/>
          <a:p>
            <a:pPr algn="l" rtl="0"/>
            <a:r>
              <a:rPr lang="en-US" b="1" dirty="0"/>
              <a:t>Androgen deprivation </a:t>
            </a:r>
            <a:r>
              <a:rPr lang="en-US" dirty="0"/>
              <a:t>results in a reduction in PSA and clinical improvement in the majority of patients. </a:t>
            </a:r>
          </a:p>
          <a:p>
            <a:pPr algn="l" rtl="0"/>
            <a:r>
              <a:rPr lang="en-US" dirty="0"/>
              <a:t>However, most will still die within 5 years</a:t>
            </a:r>
            <a:r>
              <a:rPr lang="en-US" b="1" dirty="0"/>
              <a:t> </a:t>
            </a:r>
            <a:r>
              <a:rPr lang="en-US" b="1" dirty="0">
                <a:solidFill>
                  <a:srgbClr val="FF0000"/>
                </a:solidFill>
              </a:rPr>
              <a:t>because of the development of androgen-independent growth</a:t>
            </a:r>
            <a:endParaRPr lang="ar-JO" b="1"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Hormonal Therapy</a:t>
            </a:r>
            <a:br>
              <a:rPr lang="en-US" dirty="0"/>
            </a:br>
            <a:r>
              <a:rPr lang="en-US" dirty="0"/>
              <a:t>(androgen deprivation) :</a:t>
            </a:r>
            <a:endParaRPr lang="ar-JO" dirty="0"/>
          </a:p>
        </p:txBody>
      </p:sp>
      <p:sp>
        <p:nvSpPr>
          <p:cNvPr id="3" name="عنصر نائب للمحتوى 2"/>
          <p:cNvSpPr>
            <a:spLocks noGrp="1"/>
          </p:cNvSpPr>
          <p:nvPr>
            <p:ph idx="1"/>
          </p:nvPr>
        </p:nvSpPr>
        <p:spPr/>
        <p:txBody>
          <a:bodyPr>
            <a:normAutofit fontScale="85000" lnSpcReduction="20000"/>
          </a:bodyPr>
          <a:lstStyle/>
          <a:p>
            <a:pPr algn="l" rtl="0"/>
            <a:r>
              <a:rPr lang="en-US" b="1" dirty="0">
                <a:solidFill>
                  <a:srgbClr val="FF0000"/>
                </a:solidFill>
              </a:rPr>
              <a:t>Mechanisms of androgen deprivation</a:t>
            </a:r>
          </a:p>
          <a:p>
            <a:pPr algn="l" rtl="0"/>
            <a:r>
              <a:rPr lang="en-US" dirty="0"/>
              <a:t>• </a:t>
            </a:r>
            <a:r>
              <a:rPr lang="en-US" dirty="0">
                <a:solidFill>
                  <a:srgbClr val="FF0000"/>
                </a:solidFill>
              </a:rPr>
              <a:t>Surgical castration</a:t>
            </a:r>
            <a:r>
              <a:rPr lang="en-US" dirty="0"/>
              <a:t>: bilateral </a:t>
            </a:r>
            <a:r>
              <a:rPr lang="en-US" dirty="0" err="1"/>
              <a:t>orchiectomy</a:t>
            </a:r>
            <a:endParaRPr lang="en-US" dirty="0"/>
          </a:p>
          <a:p>
            <a:pPr algn="l" rtl="0"/>
            <a:r>
              <a:rPr lang="en-US" dirty="0">
                <a:solidFill>
                  <a:srgbClr val="FF0000"/>
                </a:solidFill>
              </a:rPr>
              <a:t>• Medical castration</a:t>
            </a:r>
            <a:r>
              <a:rPr lang="en-US" dirty="0"/>
              <a:t>: LHRH agonists, LHRH antagonists, estrogens</a:t>
            </a:r>
          </a:p>
          <a:p>
            <a:pPr algn="l" rtl="0"/>
            <a:r>
              <a:rPr lang="en-US" dirty="0"/>
              <a:t>•</a:t>
            </a:r>
            <a:r>
              <a:rPr lang="en-US" dirty="0">
                <a:solidFill>
                  <a:srgbClr val="FF0000"/>
                </a:solidFill>
              </a:rPr>
              <a:t> </a:t>
            </a:r>
            <a:r>
              <a:rPr lang="en-US" dirty="0" err="1">
                <a:solidFill>
                  <a:srgbClr val="FF0000"/>
                </a:solidFill>
              </a:rPr>
              <a:t>Antiandrogens</a:t>
            </a:r>
            <a:r>
              <a:rPr lang="en-US" dirty="0">
                <a:solidFill>
                  <a:srgbClr val="FF0000"/>
                </a:solidFill>
              </a:rPr>
              <a:t> </a:t>
            </a:r>
            <a:r>
              <a:rPr lang="en-US" dirty="0"/>
              <a:t>(steroidal or </a:t>
            </a:r>
            <a:r>
              <a:rPr lang="en-US" dirty="0" err="1"/>
              <a:t>nonsteroidal</a:t>
            </a:r>
            <a:r>
              <a:rPr lang="en-US" dirty="0"/>
              <a:t>): androgen receptor blockade  at  target  cell</a:t>
            </a:r>
          </a:p>
          <a:p>
            <a:pPr algn="l" rtl="0"/>
            <a:endParaRPr lang="en-US" dirty="0"/>
          </a:p>
          <a:p>
            <a:pPr algn="l" rtl="0"/>
            <a:r>
              <a:rPr lang="en-US" dirty="0">
                <a:solidFill>
                  <a:srgbClr val="FF0000"/>
                </a:solidFill>
                <a:cs typeface="Times New Roman" pitchFamily="18" charset="0"/>
              </a:rPr>
              <a:t>inhibitors of </a:t>
            </a:r>
            <a:r>
              <a:rPr lang="en-US" dirty="0" err="1">
                <a:solidFill>
                  <a:srgbClr val="FF0000"/>
                </a:solidFill>
                <a:cs typeface="Times New Roman" pitchFamily="18" charset="0"/>
              </a:rPr>
              <a:t>steroidogenesis</a:t>
            </a:r>
            <a:endParaRPr lang="en-US" dirty="0">
              <a:solidFill>
                <a:srgbClr val="FF0000"/>
              </a:solidFill>
            </a:endParaRPr>
          </a:p>
          <a:p>
            <a:pPr algn="l" rtl="0">
              <a:buNone/>
            </a:pPr>
            <a:endParaRPr lang="en-US" dirty="0">
              <a:solidFill>
                <a:srgbClr val="FF0000"/>
              </a:solidFill>
            </a:endParaRPr>
          </a:p>
          <a:p>
            <a:pPr algn="l" rtl="0">
              <a:buNone/>
            </a:pPr>
            <a:r>
              <a:rPr lang="en-US" dirty="0">
                <a:solidFill>
                  <a:srgbClr val="FF0000"/>
                </a:solidFill>
              </a:rPr>
              <a:t>• Maximal androgen blockade </a:t>
            </a:r>
            <a:r>
              <a:rPr lang="en-US" dirty="0"/>
              <a:t>(MAB): medical or surgical castration plus  anti-androgen</a:t>
            </a:r>
            <a:endParaRPr lang="en-US" b="1" dirty="0"/>
          </a:p>
          <a:p>
            <a:pPr algn="l" rtl="0">
              <a:buNone/>
            </a:pPr>
            <a:endParaRPr lang="ar-J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77500" lnSpcReduction="20000"/>
          </a:bodyPr>
          <a:lstStyle/>
          <a:p>
            <a:pPr algn="l" rtl="0"/>
            <a:r>
              <a:rPr lang="en-US" b="1" i="1" dirty="0"/>
              <a:t>Side effects of bilateral </a:t>
            </a:r>
            <a:r>
              <a:rPr lang="en-US" b="1" i="1" dirty="0" err="1"/>
              <a:t>orchiectomy</a:t>
            </a:r>
            <a:r>
              <a:rPr lang="en-US" b="1" i="1" dirty="0"/>
              <a:t> and LHRH agonists/antagonists</a:t>
            </a:r>
          </a:p>
          <a:p>
            <a:pPr algn="l" rtl="0"/>
            <a:r>
              <a:rPr lang="en-US" dirty="0"/>
              <a:t>• Loss libido</a:t>
            </a:r>
          </a:p>
          <a:p>
            <a:pPr algn="l" rtl="0"/>
            <a:r>
              <a:rPr lang="en-US" dirty="0"/>
              <a:t>• Hot flushes </a:t>
            </a:r>
          </a:p>
          <a:p>
            <a:pPr algn="l" rtl="0"/>
            <a:r>
              <a:rPr lang="en-US" dirty="0"/>
              <a:t>• Weight gain and obesity</a:t>
            </a:r>
          </a:p>
          <a:p>
            <a:pPr algn="l" rtl="0"/>
            <a:r>
              <a:rPr lang="en-US" dirty="0"/>
              <a:t>• </a:t>
            </a:r>
            <a:r>
              <a:rPr lang="en-US" dirty="0" err="1"/>
              <a:t>Gynecomastia</a:t>
            </a:r>
            <a:endParaRPr lang="en-US" dirty="0"/>
          </a:p>
          <a:p>
            <a:pPr algn="l" rtl="0"/>
            <a:r>
              <a:rPr lang="en-US" dirty="0"/>
              <a:t>• Anemia</a:t>
            </a:r>
          </a:p>
          <a:p>
            <a:pPr algn="l" rtl="0"/>
            <a:r>
              <a:rPr lang="en-US" dirty="0"/>
              <a:t>• mood changes</a:t>
            </a:r>
          </a:p>
          <a:p>
            <a:pPr algn="l" rtl="0"/>
            <a:r>
              <a:rPr lang="en-US" dirty="0"/>
              <a:t>• Metabolic syndrome (increased blood glucose and lipid profile)</a:t>
            </a:r>
          </a:p>
          <a:p>
            <a:pPr algn="l" rtl="0"/>
            <a:r>
              <a:rPr lang="en-US" dirty="0"/>
              <a:t>• Osteoporosis and pathological fracture occur in patients on long-term treatment</a:t>
            </a:r>
            <a:endParaRPr lang="ar-J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77500" lnSpcReduction="20000"/>
          </a:bodyPr>
          <a:lstStyle/>
          <a:p>
            <a:pPr algn="l" rtl="0"/>
            <a:r>
              <a:rPr lang="en-US" sz="4100" b="1" dirty="0"/>
              <a:t>Prognostic factors</a:t>
            </a:r>
          </a:p>
          <a:p>
            <a:pPr algn="l" rtl="0">
              <a:buNone/>
            </a:pPr>
            <a:r>
              <a:rPr lang="en-US" dirty="0"/>
              <a:t>Predictors of poor hormone therapy response include the following:</a:t>
            </a:r>
          </a:p>
          <a:p>
            <a:pPr algn="l" rtl="0"/>
            <a:r>
              <a:rPr lang="en-US" dirty="0"/>
              <a:t>More than 5 metastatic lesions</a:t>
            </a:r>
          </a:p>
          <a:p>
            <a:pPr algn="l" rtl="0"/>
            <a:r>
              <a:rPr lang="en-US" dirty="0"/>
              <a:t>• Elevated alkaline </a:t>
            </a:r>
            <a:r>
              <a:rPr lang="en-US" dirty="0" err="1"/>
              <a:t>phosphatase</a:t>
            </a:r>
            <a:endParaRPr lang="en-US" dirty="0"/>
          </a:p>
          <a:p>
            <a:pPr algn="l" rtl="0"/>
            <a:r>
              <a:rPr lang="en-US" dirty="0"/>
              <a:t>• Anemia at presentation</a:t>
            </a:r>
          </a:p>
          <a:p>
            <a:pPr algn="l" rtl="0"/>
            <a:r>
              <a:rPr lang="en-US" dirty="0"/>
              <a:t>• Poor performance  status</a:t>
            </a:r>
          </a:p>
          <a:p>
            <a:pPr algn="l" rtl="0"/>
            <a:r>
              <a:rPr lang="en-US" dirty="0"/>
              <a:t>• Low serum testosterone</a:t>
            </a:r>
          </a:p>
          <a:p>
            <a:pPr algn="l" rtl="0"/>
            <a:r>
              <a:rPr lang="en-US" dirty="0"/>
              <a:t>• Failure of bone pain to improve within 3 months of treatment</a:t>
            </a:r>
          </a:p>
          <a:p>
            <a:pPr algn="l" rtl="0"/>
            <a:r>
              <a:rPr lang="en-US" dirty="0"/>
              <a:t>• Failure of PSA to normalize within 6 months of treatment</a:t>
            </a:r>
            <a:endParaRPr lang="ar-JO"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229600" cy="1143000"/>
          </a:xfrm>
        </p:spPr>
        <p:txBody>
          <a:bodyPr>
            <a:normAutofit fontScale="90000"/>
          </a:bodyPr>
          <a:lstStyle/>
          <a:p>
            <a:pPr rtl="0"/>
            <a:r>
              <a:rPr lang="en-US" b="1" dirty="0"/>
              <a:t>General principles of management of localized prostate cancer</a:t>
            </a:r>
            <a:br>
              <a:rPr lang="en-US" b="1" dirty="0"/>
            </a:br>
            <a:endParaRPr lang="ar-JO" dirty="0"/>
          </a:p>
        </p:txBody>
      </p:sp>
      <p:sp>
        <p:nvSpPr>
          <p:cNvPr id="3" name="عنصر نائب للمحتوى 2"/>
          <p:cNvSpPr>
            <a:spLocks noGrp="1"/>
          </p:cNvSpPr>
          <p:nvPr>
            <p:ph idx="1"/>
          </p:nvPr>
        </p:nvSpPr>
        <p:spPr>
          <a:xfrm>
            <a:off x="428596" y="1500174"/>
            <a:ext cx="8229600" cy="5143536"/>
          </a:xfrm>
        </p:spPr>
        <p:txBody>
          <a:bodyPr>
            <a:normAutofit fontScale="70000" lnSpcReduction="20000"/>
          </a:bodyPr>
          <a:lstStyle/>
          <a:p>
            <a:pPr algn="l" rtl="0"/>
            <a:r>
              <a:rPr lang="en-US" dirty="0"/>
              <a:t>When considering treatment options for the man with localized prostate</a:t>
            </a:r>
          </a:p>
          <a:p>
            <a:pPr algn="l" rtl="0"/>
            <a:r>
              <a:rPr lang="en-US" dirty="0"/>
              <a:t>cancer, the following factors should be considered in the discussion:</a:t>
            </a:r>
          </a:p>
          <a:p>
            <a:pPr algn="l" rtl="0"/>
            <a:r>
              <a:rPr lang="en-US" dirty="0"/>
              <a:t>• Patient’s life expectancy and overall health status</a:t>
            </a:r>
          </a:p>
          <a:p>
            <a:pPr algn="l" rtl="0"/>
            <a:r>
              <a:rPr lang="en-US" dirty="0"/>
              <a:t>• Tumor characteristics, including Gleason score, tumor stage, PSA</a:t>
            </a:r>
          </a:p>
          <a:p>
            <a:pPr algn="l" rtl="0"/>
            <a:r>
              <a:rPr lang="en-US" dirty="0"/>
              <a:t>levels, PSA velocity and PSA doubling times</a:t>
            </a:r>
          </a:p>
          <a:p>
            <a:pPr algn="l" rtl="0"/>
            <a:r>
              <a:rPr lang="en-US" dirty="0"/>
              <a:t>• Risk stratification</a:t>
            </a:r>
          </a:p>
          <a:p>
            <a:pPr algn="l" rtl="0"/>
            <a:r>
              <a:rPr lang="en-US" dirty="0"/>
              <a:t>• Outcome tools such as nomograms1 and </a:t>
            </a:r>
            <a:r>
              <a:rPr lang="en-US" dirty="0" err="1"/>
              <a:t>Partin</a:t>
            </a:r>
            <a:r>
              <a:rPr lang="en-US" dirty="0"/>
              <a:t> tables</a:t>
            </a:r>
          </a:p>
          <a:p>
            <a:pPr algn="l" rtl="0"/>
            <a:r>
              <a:rPr lang="en-US" dirty="0"/>
              <a:t>that give specific likelihood of final pathological stage or specific</a:t>
            </a:r>
          </a:p>
          <a:p>
            <a:pPr algn="l" rtl="0"/>
            <a:r>
              <a:rPr lang="en-US" dirty="0"/>
              <a:t>outcomes based on tumor characteristics and individual treatments</a:t>
            </a:r>
          </a:p>
          <a:p>
            <a:pPr algn="l" rtl="0"/>
            <a:r>
              <a:rPr lang="en-US" dirty="0"/>
              <a:t>(e.g., </a:t>
            </a:r>
            <a:r>
              <a:rPr lang="en-US" dirty="0" err="1"/>
              <a:t>brachytherapy</a:t>
            </a:r>
            <a:r>
              <a:rPr lang="en-US" dirty="0"/>
              <a:t>, radical prostatectomy, etc.)</a:t>
            </a:r>
            <a:endParaRPr lang="ar-J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2071678"/>
            <a:ext cx="8229600" cy="4525963"/>
          </a:xfrm>
        </p:spPr>
        <p:txBody>
          <a:bodyPr>
            <a:normAutofit lnSpcReduction="10000"/>
          </a:bodyPr>
          <a:lstStyle/>
          <a:p>
            <a:pPr algn="l" rtl="0"/>
            <a:r>
              <a:rPr lang="en-US" b="1" i="1" dirty="0"/>
              <a:t>Watchful waiting </a:t>
            </a:r>
            <a:r>
              <a:rPr lang="en-US" i="1" dirty="0"/>
              <a:t>is based on the premise that some patients will not</a:t>
            </a:r>
          </a:p>
          <a:p>
            <a:pPr algn="l" rtl="0"/>
            <a:r>
              <a:rPr lang="en-US" dirty="0"/>
              <a:t>benefit from definitive treatment of the primary prostate cancer</a:t>
            </a:r>
          </a:p>
          <a:p>
            <a:pPr algn="l" rtl="0"/>
            <a:r>
              <a:rPr lang="en-US" b="1" i="1" dirty="0"/>
              <a:t>active surveillance </a:t>
            </a:r>
            <a:r>
              <a:rPr lang="en-US" i="1" dirty="0"/>
              <a:t>is based on the concept that some, but</a:t>
            </a:r>
          </a:p>
          <a:p>
            <a:pPr algn="l" rtl="0"/>
            <a:r>
              <a:rPr lang="en-US" dirty="0"/>
              <a:t>not all, patients may derive </a:t>
            </a:r>
            <a:r>
              <a:rPr lang="en-US" dirty="0" err="1"/>
              <a:t>benefi</a:t>
            </a:r>
            <a:r>
              <a:rPr lang="en-US" dirty="0"/>
              <a:t> t from treatment of their primary prostate</a:t>
            </a:r>
          </a:p>
          <a:p>
            <a:pPr algn="l" rtl="0"/>
            <a:r>
              <a:rPr lang="en-US" dirty="0"/>
              <a:t>cancer.</a:t>
            </a:r>
            <a:endParaRPr lang="ar-JO" dirty="0"/>
          </a:p>
        </p:txBody>
      </p:sp>
      <p:sp>
        <p:nvSpPr>
          <p:cNvPr id="4" name="عنوان 3"/>
          <p:cNvSpPr>
            <a:spLocks noGrp="1"/>
          </p:cNvSpPr>
          <p:nvPr>
            <p:ph type="title"/>
          </p:nvPr>
        </p:nvSpPr>
        <p:spPr>
          <a:xfrm>
            <a:off x="428596" y="642918"/>
            <a:ext cx="8229600" cy="1143000"/>
          </a:xfrm>
        </p:spPr>
        <p:txBody>
          <a:bodyPr>
            <a:normAutofit fontScale="90000"/>
          </a:bodyPr>
          <a:lstStyle/>
          <a:p>
            <a:r>
              <a:rPr lang="en-US" b="1" dirty="0"/>
              <a:t>Management of localized prostate</a:t>
            </a:r>
            <a:br>
              <a:rPr lang="en-US" b="1" dirty="0"/>
            </a:br>
            <a:r>
              <a:rPr lang="en-US" b="1" dirty="0"/>
              <a:t>cancer: watchful waiting and active</a:t>
            </a:r>
            <a:br>
              <a:rPr lang="en-US" b="1" dirty="0"/>
            </a:br>
            <a:r>
              <a:rPr lang="en-US" b="1" dirty="0"/>
              <a:t>surveillance</a:t>
            </a:r>
            <a:endParaRPr lang="ar-JO"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1071546"/>
            <a:ext cx="8229600" cy="5357850"/>
          </a:xfrm>
        </p:spPr>
        <p:txBody>
          <a:bodyPr>
            <a:normAutofit fontScale="85000" lnSpcReduction="20000"/>
          </a:bodyPr>
          <a:lstStyle/>
          <a:p>
            <a:pPr algn="l" rtl="0"/>
            <a:r>
              <a:rPr lang="en-US" b="1" dirty="0"/>
              <a:t>Surveillance protocol </a:t>
            </a:r>
            <a:r>
              <a:rPr lang="en-US" dirty="0"/>
              <a:t>(if life expectancy &lt;10 years follow up may be less frequent) is as follows:</a:t>
            </a:r>
          </a:p>
          <a:p>
            <a:pPr algn="l" rtl="0"/>
            <a:r>
              <a:rPr lang="en-US" dirty="0"/>
              <a:t>• Patients must have clinically localized disease and be candidates for</a:t>
            </a:r>
          </a:p>
          <a:p>
            <a:pPr algn="l" rtl="0"/>
            <a:r>
              <a:rPr lang="en-US" dirty="0" err="1"/>
              <a:t>defi</a:t>
            </a:r>
            <a:r>
              <a:rPr lang="en-US" dirty="0"/>
              <a:t> </a:t>
            </a:r>
            <a:r>
              <a:rPr lang="en-US" dirty="0" err="1"/>
              <a:t>nitive</a:t>
            </a:r>
            <a:r>
              <a:rPr lang="en-US" dirty="0"/>
              <a:t> treatment and choose observation.</a:t>
            </a:r>
          </a:p>
          <a:p>
            <a:pPr algn="l" rtl="0"/>
            <a:r>
              <a:rPr lang="en-US" dirty="0"/>
              <a:t>• DRE and PSA as often as every 6 months but at least every 12 months</a:t>
            </a:r>
          </a:p>
          <a:p>
            <a:pPr algn="l" rtl="0"/>
            <a:r>
              <a:rPr lang="en-US" dirty="0"/>
              <a:t>• Repeat prostate needle biopsy within 6 months of diagnosis if initial</a:t>
            </a:r>
          </a:p>
          <a:p>
            <a:pPr algn="l" rtl="0"/>
            <a:r>
              <a:rPr lang="en-US" dirty="0"/>
              <a:t>biopsy was &lt;10 cores</a:t>
            </a:r>
          </a:p>
          <a:p>
            <a:pPr algn="l" rtl="0"/>
            <a:r>
              <a:rPr lang="en-US" dirty="0"/>
              <a:t>• Needle biopsy may be performed within 18 months if &gt;10 cores</a:t>
            </a:r>
          </a:p>
          <a:p>
            <a:pPr algn="l" rtl="0"/>
            <a:r>
              <a:rPr lang="en-US" dirty="0"/>
              <a:t>obtained initially, then done periodically</a:t>
            </a:r>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1071546"/>
            <a:ext cx="8229600" cy="4525963"/>
          </a:xfrm>
        </p:spPr>
        <p:txBody>
          <a:bodyPr>
            <a:normAutofit fontScale="92500"/>
          </a:bodyPr>
          <a:lstStyle/>
          <a:p>
            <a:pPr algn="l" rtl="0"/>
            <a:r>
              <a:rPr lang="en-US" b="1" dirty="0"/>
              <a:t>Advantages</a:t>
            </a:r>
            <a:r>
              <a:rPr lang="en-US" dirty="0"/>
              <a:t> of active surveillance include avoidance of possible side effects and costs of definitive therapy that may be unnecessary, and maintaining quality of life.</a:t>
            </a:r>
          </a:p>
          <a:p>
            <a:pPr algn="l" rtl="0"/>
            <a:r>
              <a:rPr lang="en-US" b="1" dirty="0"/>
              <a:t>Disadvantages</a:t>
            </a:r>
            <a:r>
              <a:rPr lang="en-US" dirty="0"/>
              <a:t> include possibly missing an opportunity for cure, the risk of progression and/or metastases, increased anxiety, increased physician visits and tests, and causing subsequent treatment to be more aggressive.</a:t>
            </a:r>
            <a:endParaRPr lang="ar-J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642918"/>
            <a:ext cx="8229600" cy="4525963"/>
          </a:xfrm>
        </p:spPr>
        <p:txBody>
          <a:bodyPr>
            <a:normAutofit/>
          </a:bodyPr>
          <a:lstStyle/>
          <a:p>
            <a:pPr algn="l" rtl="0"/>
            <a:r>
              <a:rPr lang="en-US" b="1" dirty="0"/>
              <a:t>Management of localized prostate cancer: radical prostatectomy</a:t>
            </a:r>
          </a:p>
          <a:p>
            <a:pPr algn="l" rtl="0">
              <a:buNone/>
            </a:pPr>
            <a:r>
              <a:rPr lang="en-US" dirty="0"/>
              <a:t>Radical (total) prostatectomy (RP) is excision of the entire </a:t>
            </a:r>
            <a:r>
              <a:rPr lang="en-US" dirty="0" err="1"/>
              <a:t>prostate,including</a:t>
            </a:r>
            <a:r>
              <a:rPr lang="en-US" dirty="0"/>
              <a:t> the prostatic urethra, with the seminal vesicles. It may be performed by open </a:t>
            </a:r>
            <a:r>
              <a:rPr lang="en-US" dirty="0" err="1"/>
              <a:t>retropubic</a:t>
            </a:r>
            <a:r>
              <a:rPr lang="en-US" dirty="0"/>
              <a:t>, </a:t>
            </a:r>
            <a:r>
              <a:rPr lang="en-US" dirty="0" err="1"/>
              <a:t>perineal</a:t>
            </a:r>
            <a:r>
              <a:rPr lang="en-US" dirty="0"/>
              <a:t>, laparoscopic, or robotically assisted laparoscopic approaches.</a:t>
            </a:r>
            <a:endParaRPr lang="ar-J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429000"/>
            <a:ext cx="8229600" cy="2143140"/>
          </a:xfrm>
        </p:spPr>
        <p:txBody>
          <a:bodyPr>
            <a:noAutofit/>
          </a:bodyPr>
          <a:lstStyle/>
          <a:p>
            <a:pPr algn="l" rtl="0"/>
            <a:r>
              <a:rPr lang="en-US" sz="3200" dirty="0"/>
              <a:t>Postoperative course after radical prostatectomy</a:t>
            </a:r>
            <a:r>
              <a:rPr lang="en-US" sz="3200" b="1" dirty="0"/>
              <a:t> : </a:t>
            </a:r>
            <a:r>
              <a:rPr lang="en-US" sz="3200" dirty="0"/>
              <a:t>Patients are generally hospitalized for 24–48 hours and maintain Foley catheter drainage for 10–14 days.</a:t>
            </a:r>
            <a:endParaRPr lang="ar-JO" sz="3200" dirty="0"/>
          </a:p>
        </p:txBody>
      </p:sp>
      <p:sp>
        <p:nvSpPr>
          <p:cNvPr id="3" name="عنصر نائب للمحتوى 2"/>
          <p:cNvSpPr>
            <a:spLocks noGrp="1"/>
          </p:cNvSpPr>
          <p:nvPr>
            <p:ph idx="1"/>
          </p:nvPr>
        </p:nvSpPr>
        <p:spPr>
          <a:xfrm>
            <a:off x="428596" y="500042"/>
            <a:ext cx="8229600" cy="2257428"/>
          </a:xfrm>
        </p:spPr>
        <p:txBody>
          <a:bodyPr/>
          <a:lstStyle/>
          <a:p>
            <a:pPr algn="l" rtl="0"/>
            <a:r>
              <a:rPr lang="en-US" dirty="0"/>
              <a:t>RP is indicated for the treatment of men in good health with localized prostate cancer whose life expectancy exceeds 10 years, with curative intent.</a:t>
            </a:r>
            <a:endParaRPr lang="ar-J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Histopathology </a:t>
            </a: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n-US" dirty="0">
                <a:cs typeface="Times New Roman" pitchFamily="18" charset="0"/>
              </a:rPr>
              <a:t>An adenocarcinoma and usually originates in the PZ (70%). Therefore prostatectomy for BPH does not protect from subsequent carcinoma.</a:t>
            </a:r>
          </a:p>
          <a:p>
            <a:pPr marL="182880" indent="-182880" eaLnBrk="1" fontAlgn="auto" hangingPunct="1">
              <a:spcAft>
                <a:spcPts val="0"/>
              </a:spcAft>
              <a:buFont typeface="Arial" pitchFamily="34" charset="0"/>
              <a:buChar char="•"/>
              <a:defRPr/>
            </a:pPr>
            <a:endParaRPr lang="en-US" dirty="0">
              <a:cs typeface="Times New Roman" pitchFamily="18" charset="0"/>
            </a:endParaRPr>
          </a:p>
          <a:p>
            <a:pPr marL="182880" indent="-182880" eaLnBrk="1" fontAlgn="auto" hangingPunct="1">
              <a:lnSpc>
                <a:spcPct val="90000"/>
              </a:lnSpc>
              <a:spcAft>
                <a:spcPts val="0"/>
              </a:spcAft>
              <a:buFont typeface="Arial" pitchFamily="34" charset="0"/>
              <a:buChar char="•"/>
              <a:defRPr/>
            </a:pPr>
            <a:r>
              <a:rPr lang="en-US" dirty="0">
                <a:cs typeface="Times New Roman" pitchFamily="18" charset="0"/>
              </a:rPr>
              <a:t>10-20% may arise from the TZ </a:t>
            </a:r>
            <a:r>
              <a:rPr lang="en-US" dirty="0">
                <a:cs typeface="Times New Roman" pitchFamily="18" charset="0"/>
                <a:sym typeface="Wingdings" pitchFamily="2" charset="2"/>
              </a:rPr>
              <a:t> good prognosis</a:t>
            </a:r>
            <a:endParaRPr lang="en-US" dirty="0">
              <a:cs typeface="Times New Roman" pitchFamily="18" charset="0"/>
            </a:endParaRPr>
          </a:p>
          <a:p>
            <a:pPr marL="0" indent="0" eaLnBrk="1" fontAlgn="auto" hangingPunct="1">
              <a:lnSpc>
                <a:spcPct val="90000"/>
              </a:lnSpc>
              <a:spcAft>
                <a:spcPts val="0"/>
              </a:spcAft>
              <a:buFont typeface="Arial" pitchFamily="34" charset="0"/>
              <a:buNone/>
              <a:defRPr/>
            </a:pPr>
            <a:endParaRPr lang="en-US" dirty="0">
              <a:cs typeface="Times New Roman" pitchFamily="18" charset="0"/>
            </a:endParaRPr>
          </a:p>
          <a:p>
            <a:pPr marL="182880" indent="-182880" eaLnBrk="1" fontAlgn="auto" hangingPunct="1">
              <a:lnSpc>
                <a:spcPct val="90000"/>
              </a:lnSpc>
              <a:spcAft>
                <a:spcPts val="0"/>
              </a:spcAft>
              <a:buFont typeface="Arial" pitchFamily="34" charset="0"/>
              <a:buChar char="•"/>
              <a:defRPr/>
            </a:pPr>
            <a:r>
              <a:rPr lang="en-US" dirty="0">
                <a:cs typeface="Times New Roman" pitchFamily="18" charset="0"/>
              </a:rPr>
              <a:t>5-10% may arise from the CZ.</a:t>
            </a:r>
          </a:p>
          <a:p>
            <a:pPr marL="0" indent="0" eaLnBrk="1" fontAlgn="auto" hangingPunct="1">
              <a:lnSpc>
                <a:spcPct val="90000"/>
              </a:lnSpc>
              <a:spcAft>
                <a:spcPts val="0"/>
              </a:spcAft>
              <a:buFont typeface="Arial" pitchFamily="34" charset="0"/>
              <a:buNone/>
              <a:defRPr/>
            </a:pPr>
            <a:endParaRPr lang="en-US" dirty="0">
              <a:cs typeface="Times New Roman" pitchFamily="18" charset="0"/>
            </a:endParaRPr>
          </a:p>
          <a:p>
            <a:pPr marL="182880" indent="-182880" eaLnBrk="1" fontAlgn="auto" hangingPunct="1">
              <a:lnSpc>
                <a:spcPct val="90000"/>
              </a:lnSpc>
              <a:spcAft>
                <a:spcPts val="0"/>
              </a:spcAft>
              <a:buFont typeface="Arial" pitchFamily="34" charset="0"/>
              <a:buChar char="•"/>
              <a:defRPr/>
            </a:pPr>
            <a:r>
              <a:rPr lang="en-US" dirty="0">
                <a:cs typeface="Times New Roman" pitchFamily="18" charset="0"/>
              </a:rPr>
              <a:t>Mets to prostate are very rare.</a:t>
            </a:r>
          </a:p>
          <a:p>
            <a:pPr marL="182880" indent="-182880" eaLnBrk="1" fontAlgn="auto" hangingPunct="1">
              <a:lnSpc>
                <a:spcPct val="90000"/>
              </a:lnSpc>
              <a:spcAft>
                <a:spcPts val="0"/>
              </a:spcAft>
              <a:buFont typeface="Arial" pitchFamily="34" charset="0"/>
              <a:buChar char="•"/>
              <a:defRPr/>
            </a:pPr>
            <a:endParaRPr lang="ar-JO" dirty="0"/>
          </a:p>
          <a:p>
            <a:pPr marL="182880" indent="-182880" eaLnBrk="1" fontAlgn="auto" hangingPunct="1">
              <a:spcAft>
                <a:spcPts val="0"/>
              </a:spcAft>
              <a:buFont typeface="Arial" pitchFamily="34" charset="0"/>
              <a:buChar char="•"/>
              <a:defRPr/>
            </a:pPr>
            <a:endParaRPr lang="en-US" dirty="0"/>
          </a:p>
        </p:txBody>
      </p:sp>
      <p:sp>
        <p:nvSpPr>
          <p:cNvPr id="4" name="Rounded Rectangle 3"/>
          <p:cNvSpPr/>
          <p:nvPr/>
        </p:nvSpPr>
        <p:spPr>
          <a:xfrm>
            <a:off x="823913" y="5410200"/>
            <a:ext cx="76962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rtl="0" fontAlgn="auto">
              <a:spcBef>
                <a:spcPts val="0"/>
              </a:spcBef>
              <a:spcAft>
                <a:spcPts val="0"/>
              </a:spcAft>
              <a:defRPr/>
            </a:pPr>
            <a:endParaRPr lang="en-GB" dirty="0">
              <a:solidFill>
                <a:schemeClr val="accent1"/>
              </a:solidFill>
            </a:endParaRPr>
          </a:p>
          <a:p>
            <a:pPr algn="l" rtl="0" fontAlgn="auto">
              <a:spcBef>
                <a:spcPts val="0"/>
              </a:spcBef>
              <a:spcAft>
                <a:spcPts val="0"/>
              </a:spcAft>
              <a:defRPr/>
            </a:pPr>
            <a:r>
              <a:rPr lang="en-GB" dirty="0">
                <a:solidFill>
                  <a:schemeClr val="accent1">
                    <a:lumMod val="50000"/>
                  </a:schemeClr>
                </a:solidFill>
              </a:rPr>
              <a:t>Prostatic Intraepithelial </a:t>
            </a:r>
            <a:r>
              <a:rPr lang="en-GB" dirty="0" err="1">
                <a:solidFill>
                  <a:schemeClr val="accent1">
                    <a:lumMod val="50000"/>
                  </a:schemeClr>
                </a:solidFill>
              </a:rPr>
              <a:t>Neoplasia</a:t>
            </a:r>
            <a:r>
              <a:rPr lang="en-GB" dirty="0">
                <a:solidFill>
                  <a:schemeClr val="accent1">
                    <a:lumMod val="50000"/>
                  </a:schemeClr>
                </a:solidFill>
              </a:rPr>
              <a:t> (</a:t>
            </a:r>
            <a:r>
              <a:rPr lang="en-US" dirty="0">
                <a:solidFill>
                  <a:schemeClr val="accent1">
                    <a:lumMod val="50000"/>
                  </a:schemeClr>
                </a:solidFill>
              </a:rPr>
              <a:t>consists of architecturally benign prostatic </a:t>
            </a:r>
            <a:r>
              <a:rPr lang="en-US" dirty="0" err="1">
                <a:solidFill>
                  <a:schemeClr val="accent1">
                    <a:lumMod val="50000"/>
                  </a:schemeClr>
                </a:solidFill>
              </a:rPr>
              <a:t>acini</a:t>
            </a:r>
            <a:r>
              <a:rPr lang="en-US" dirty="0">
                <a:solidFill>
                  <a:schemeClr val="accent1">
                    <a:lumMod val="50000"/>
                  </a:schemeClr>
                </a:solidFill>
              </a:rPr>
              <a:t> and ducts lined by </a:t>
            </a:r>
            <a:r>
              <a:rPr lang="en-US" dirty="0" err="1">
                <a:solidFill>
                  <a:schemeClr val="accent1">
                    <a:lumMod val="50000"/>
                  </a:schemeClr>
                </a:solidFill>
              </a:rPr>
              <a:t>cytologically</a:t>
            </a:r>
            <a:r>
              <a:rPr lang="en-US" dirty="0">
                <a:solidFill>
                  <a:schemeClr val="accent1">
                    <a:lumMod val="50000"/>
                  </a:schemeClr>
                </a:solidFill>
              </a:rPr>
              <a:t> atypical cells) </a:t>
            </a:r>
          </a:p>
          <a:p>
            <a:pPr algn="l" rtl="0" fontAlgn="auto">
              <a:spcBef>
                <a:spcPts val="0"/>
              </a:spcBef>
              <a:spcAft>
                <a:spcPts val="0"/>
              </a:spcAft>
              <a:defRPr/>
            </a:pPr>
            <a:r>
              <a:rPr lang="en-US" dirty="0">
                <a:solidFill>
                  <a:schemeClr val="accent1">
                    <a:lumMod val="50000"/>
                  </a:schemeClr>
                </a:solidFill>
                <a:sym typeface="Wingdings" pitchFamily="2" charset="2"/>
              </a:rPr>
              <a:t> </a:t>
            </a:r>
            <a:r>
              <a:rPr lang="en-GB" dirty="0">
                <a:solidFill>
                  <a:schemeClr val="accent1">
                    <a:lumMod val="50000"/>
                  </a:schemeClr>
                </a:solidFill>
              </a:rPr>
              <a:t>chance of cancer is 30-40%</a:t>
            </a:r>
          </a:p>
          <a:p>
            <a:pPr algn="l" rtl="0" fontAlgn="auto">
              <a:spcBef>
                <a:spcPts val="0"/>
              </a:spcBef>
              <a:spcAft>
                <a:spcPts val="0"/>
              </a:spcAft>
              <a:defRPr/>
            </a:pPr>
            <a:endParaRPr lang="en-US" dirty="0">
              <a:solidFill>
                <a:schemeClr val="accen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714356"/>
            <a:ext cx="8229600" cy="4525963"/>
          </a:xfrm>
        </p:spPr>
        <p:txBody>
          <a:bodyPr>
            <a:normAutofit fontScale="85000" lnSpcReduction="20000"/>
          </a:bodyPr>
          <a:lstStyle/>
          <a:p>
            <a:pPr algn="l" rtl="0">
              <a:buNone/>
            </a:pPr>
            <a:r>
              <a:rPr lang="en-US" sz="4800" b="1" dirty="0"/>
              <a:t>Complications of radical prostatectomy</a:t>
            </a:r>
          </a:p>
          <a:p>
            <a:pPr algn="l" rtl="0"/>
            <a:endParaRPr lang="en-US" b="1" dirty="0"/>
          </a:p>
          <a:p>
            <a:pPr algn="l" rtl="0">
              <a:buNone/>
            </a:pPr>
            <a:r>
              <a:rPr lang="en-US" b="1" dirty="0"/>
              <a:t>General complications</a:t>
            </a:r>
          </a:p>
          <a:p>
            <a:pPr algn="l" rtl="0"/>
            <a:r>
              <a:rPr lang="en-US" dirty="0"/>
              <a:t>These include those of any major surgery: bleeding requiring reoperation and/or transfusion; infection; </a:t>
            </a:r>
            <a:r>
              <a:rPr lang="en-US" dirty="0" err="1"/>
              <a:t>thromboembolism</a:t>
            </a:r>
            <a:r>
              <a:rPr lang="en-US" dirty="0"/>
              <a:t>; and cardiopulmonary complications or disturbance. These are minimized by attention to </a:t>
            </a:r>
            <a:r>
              <a:rPr lang="en-US" dirty="0" err="1"/>
              <a:t>hemostasis</a:t>
            </a:r>
            <a:r>
              <a:rPr lang="en-US" dirty="0"/>
              <a:t>, prophylactic antimicrobials, pneumatic calf compression, low-dose heparin postoperatively, and early mobilization.</a:t>
            </a:r>
            <a:endParaRPr lang="ar-J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l" rtl="0"/>
            <a:r>
              <a:rPr lang="en-US" sz="5400" i="1" dirty="0"/>
              <a:t>Specific complications—early</a:t>
            </a:r>
          </a:p>
          <a:p>
            <a:pPr algn="l" rtl="0"/>
            <a:r>
              <a:rPr lang="en-US" dirty="0" err="1"/>
              <a:t>Intraoperative</a:t>
            </a:r>
            <a:r>
              <a:rPr lang="en-US" dirty="0"/>
              <a:t> </a:t>
            </a:r>
            <a:r>
              <a:rPr lang="en-US" dirty="0" err="1"/>
              <a:t>obturator</a:t>
            </a:r>
            <a:r>
              <a:rPr lang="en-US" dirty="0"/>
              <a:t> nerve, </a:t>
            </a:r>
            <a:r>
              <a:rPr lang="en-US" dirty="0" err="1"/>
              <a:t>ureteral</a:t>
            </a:r>
            <a:r>
              <a:rPr lang="en-US" dirty="0"/>
              <a:t>, or rectal injury (all rare) should be managed immediately if recognized, with end-to-end nerve </a:t>
            </a:r>
            <a:r>
              <a:rPr lang="en-US" dirty="0" err="1"/>
              <a:t>anastomosis</a:t>
            </a:r>
            <a:r>
              <a:rPr lang="en-US" dirty="0"/>
              <a:t>; </a:t>
            </a:r>
            <a:r>
              <a:rPr lang="en-US" dirty="0" err="1"/>
              <a:t>ureteral</a:t>
            </a:r>
            <a:r>
              <a:rPr lang="en-US" dirty="0"/>
              <a:t> </a:t>
            </a:r>
            <a:r>
              <a:rPr lang="en-US" dirty="0" err="1"/>
              <a:t>reimplantation</a:t>
            </a:r>
            <a:r>
              <a:rPr lang="en-US" dirty="0"/>
              <a:t>; or primary three-layer rectal closure with or without a temporary loop colostomy</a:t>
            </a:r>
            <a:endParaRPr lang="en-US"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Postoperative catheter displacement</a:t>
            </a:r>
            <a:endParaRPr lang="ar-JO" dirty="0"/>
          </a:p>
          <a:p>
            <a:pPr algn="l" rtl="0"/>
            <a:r>
              <a:rPr lang="en-US" dirty="0"/>
              <a:t>Postoperative urine or lymphatic leak</a:t>
            </a:r>
          </a:p>
          <a:p>
            <a:pPr algn="l" rtl="0"/>
            <a:r>
              <a:rPr lang="en-US" dirty="0" err="1"/>
              <a:t>Lymphocele</a:t>
            </a:r>
            <a:r>
              <a:rPr lang="en-US" dirty="0"/>
              <a:t> (encapsulated collection of lymphatic fluid)</a:t>
            </a:r>
          </a:p>
          <a:p>
            <a:pPr algn="l" rtl="0"/>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642918"/>
            <a:ext cx="8229600" cy="4525963"/>
          </a:xfrm>
        </p:spPr>
        <p:txBody>
          <a:bodyPr>
            <a:normAutofit fontScale="85000" lnSpcReduction="10000"/>
          </a:bodyPr>
          <a:lstStyle/>
          <a:p>
            <a:pPr algn="l" rtl="0">
              <a:buNone/>
            </a:pPr>
            <a:r>
              <a:rPr lang="en-US" sz="5200" b="1" i="1" dirty="0"/>
              <a:t>Specific complications—late</a:t>
            </a:r>
          </a:p>
          <a:p>
            <a:pPr algn="l" rtl="0"/>
            <a:r>
              <a:rPr lang="en-US" dirty="0"/>
              <a:t>Erectile dysfunction (ED)</a:t>
            </a:r>
          </a:p>
          <a:p>
            <a:pPr algn="l" rtl="0"/>
            <a:r>
              <a:rPr lang="en-US" dirty="0"/>
              <a:t>Incontinence (stress-type)</a:t>
            </a:r>
          </a:p>
          <a:p>
            <a:pPr algn="l" rtl="0"/>
            <a:r>
              <a:rPr lang="en-US" dirty="0"/>
              <a:t>Bladder neck stenosis (bladder neck contracture), Predisposing factors include heavy bleeding, postoperative urinary leak, and previous TURP….Patients complain of new voiding difficulties, and treatment is by endoscopic bladder neck incision with a laser, cold knife, or </a:t>
            </a:r>
            <a:r>
              <a:rPr lang="en-US" dirty="0" err="1"/>
              <a:t>electrocautery</a:t>
            </a:r>
            <a:r>
              <a:rPr lang="en-US" dirty="0"/>
              <a:t>. Occasionally, chronic dilation may be necessary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85818"/>
          </a:xfrm>
        </p:spPr>
        <p:txBody>
          <a:bodyPr>
            <a:normAutofit fontScale="90000"/>
          </a:bodyPr>
          <a:lstStyle/>
          <a:p>
            <a:r>
              <a:rPr lang="en-US" b="1" dirty="0"/>
              <a:t>Management of localized prostate</a:t>
            </a:r>
            <a:br>
              <a:rPr lang="en-US" b="1" dirty="0"/>
            </a:br>
            <a:r>
              <a:rPr lang="en-US" b="1" dirty="0"/>
              <a:t>cancer: radical external beam</a:t>
            </a:r>
            <a:br>
              <a:rPr lang="en-US" b="1" dirty="0"/>
            </a:br>
            <a:r>
              <a:rPr lang="en-US" b="1" dirty="0"/>
              <a:t>radiotherapy (EBRT)</a:t>
            </a:r>
            <a:endParaRPr lang="ar-JO" dirty="0"/>
          </a:p>
        </p:txBody>
      </p:sp>
      <p:sp>
        <p:nvSpPr>
          <p:cNvPr id="3" name="عنصر نائب للمحتوى 2"/>
          <p:cNvSpPr>
            <a:spLocks noGrp="1"/>
          </p:cNvSpPr>
          <p:nvPr>
            <p:ph idx="1"/>
          </p:nvPr>
        </p:nvSpPr>
        <p:spPr>
          <a:xfrm>
            <a:off x="457200" y="2071678"/>
            <a:ext cx="8229600" cy="4054485"/>
          </a:xfrm>
        </p:spPr>
        <p:txBody>
          <a:bodyPr/>
          <a:lstStyle/>
          <a:p>
            <a:pPr algn="l" rtl="0"/>
            <a:r>
              <a:rPr lang="en-US" b="1" dirty="0"/>
              <a:t>Indications</a:t>
            </a:r>
          </a:p>
          <a:p>
            <a:pPr algn="l" rtl="0"/>
            <a:r>
              <a:rPr lang="en-US" dirty="0"/>
              <a:t>These are clinically localized prostate cancer and life expectancy &gt;5 years.</a:t>
            </a:r>
          </a:p>
          <a:p>
            <a:pPr algn="l" rtl="0"/>
            <a:r>
              <a:rPr lang="en-US" b="1" dirty="0"/>
              <a:t>Contraindications</a:t>
            </a:r>
          </a:p>
          <a:p>
            <a:pPr algn="l" rtl="0"/>
            <a:r>
              <a:rPr lang="en-US" dirty="0"/>
              <a:t>• Severe lower urinary tract symptoms</a:t>
            </a:r>
          </a:p>
          <a:p>
            <a:pPr algn="l" rtl="0"/>
            <a:r>
              <a:rPr lang="en-US" dirty="0"/>
              <a:t>• </a:t>
            </a:r>
            <a:r>
              <a:rPr lang="en-US" dirty="0" err="1"/>
              <a:t>Infl</a:t>
            </a:r>
            <a:r>
              <a:rPr lang="en-US" dirty="0"/>
              <a:t> </a:t>
            </a:r>
            <a:r>
              <a:rPr lang="en-US" dirty="0" err="1"/>
              <a:t>ammatory</a:t>
            </a:r>
            <a:r>
              <a:rPr lang="en-US" dirty="0"/>
              <a:t> bowel disease</a:t>
            </a:r>
          </a:p>
          <a:p>
            <a:pPr algn="l" rtl="0"/>
            <a:r>
              <a:rPr lang="en-US" dirty="0"/>
              <a:t>• Previous pelvic irradiation</a:t>
            </a:r>
            <a:endParaRPr lang="ar-JO"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000108"/>
            <a:ext cx="8229600" cy="4929222"/>
          </a:xfrm>
        </p:spPr>
        <p:txBody>
          <a:bodyPr>
            <a:noAutofit/>
          </a:bodyPr>
          <a:lstStyle/>
          <a:p>
            <a:pPr algn="l" rtl="0"/>
            <a:r>
              <a:rPr lang="en-US" sz="2800" dirty="0"/>
              <a:t>• Transient moderate/severe filling-type LUTS (common, rarely</a:t>
            </a:r>
            <a:br>
              <a:rPr lang="en-US" sz="2800" dirty="0"/>
            </a:br>
            <a:r>
              <a:rPr lang="en-US" sz="2800" dirty="0"/>
              <a:t>permanent)</a:t>
            </a:r>
            <a:br>
              <a:rPr lang="en-US" sz="2800" dirty="0"/>
            </a:br>
            <a:r>
              <a:rPr lang="en-US" sz="2800" dirty="0"/>
              <a:t>• </a:t>
            </a:r>
            <a:r>
              <a:rPr lang="en-US" sz="2800" dirty="0" err="1"/>
              <a:t>Hematuria</a:t>
            </a:r>
            <a:r>
              <a:rPr lang="en-US" sz="2800" dirty="0"/>
              <a:t>, significant: 4%</a:t>
            </a:r>
            <a:br>
              <a:rPr lang="en-US" sz="2800" dirty="0"/>
            </a:br>
            <a:r>
              <a:rPr lang="en-US" sz="2800" dirty="0"/>
              <a:t>• Moderate to severe gastrointestinal symptoms, bloody diarrhea, pain:</a:t>
            </a:r>
            <a:br>
              <a:rPr lang="en-US" sz="2800" dirty="0"/>
            </a:br>
            <a:r>
              <a:rPr lang="en-US" sz="2800" dirty="0"/>
              <a:t>3–32% (common, rarely permanent)</a:t>
            </a:r>
            <a:br>
              <a:rPr lang="en-US" sz="2800" dirty="0"/>
            </a:br>
            <a:r>
              <a:rPr lang="en-US" sz="2800" dirty="0"/>
              <a:t>. Erectile dysfunction (ED)</a:t>
            </a:r>
            <a:endParaRPr lang="ar-JO" sz="2800" dirty="0"/>
          </a:p>
        </p:txBody>
      </p:sp>
      <p:sp>
        <p:nvSpPr>
          <p:cNvPr id="3" name="عنصر نائب للمحتوى 2"/>
          <p:cNvSpPr>
            <a:spLocks noGrp="1"/>
          </p:cNvSpPr>
          <p:nvPr>
            <p:ph idx="1"/>
          </p:nvPr>
        </p:nvSpPr>
        <p:spPr>
          <a:xfrm>
            <a:off x="0" y="285728"/>
            <a:ext cx="8229600" cy="642942"/>
          </a:xfrm>
        </p:spPr>
        <p:txBody>
          <a:bodyPr/>
          <a:lstStyle/>
          <a:p>
            <a:pPr algn="l" rtl="0"/>
            <a:r>
              <a:rPr lang="en-US" b="1" dirty="0"/>
              <a:t>Side effect</a:t>
            </a:r>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Management of localized prostate</a:t>
            </a:r>
            <a:br>
              <a:rPr lang="en-US" b="1" dirty="0"/>
            </a:br>
            <a:r>
              <a:rPr lang="en-US" b="1" dirty="0"/>
              <a:t>cancer: </a:t>
            </a:r>
            <a:r>
              <a:rPr lang="en-US" b="1" dirty="0" err="1"/>
              <a:t>brachytherapy</a:t>
            </a:r>
            <a:r>
              <a:rPr lang="en-US" b="1" dirty="0"/>
              <a:t> (BT)</a:t>
            </a:r>
            <a:endParaRPr lang="ar-JO" dirty="0"/>
          </a:p>
        </p:txBody>
      </p:sp>
      <p:sp>
        <p:nvSpPr>
          <p:cNvPr id="3" name="عنصر نائب للمحتوى 2"/>
          <p:cNvSpPr>
            <a:spLocks noGrp="1"/>
          </p:cNvSpPr>
          <p:nvPr>
            <p:ph idx="1"/>
          </p:nvPr>
        </p:nvSpPr>
        <p:spPr/>
        <p:txBody>
          <a:bodyPr>
            <a:normAutofit fontScale="70000" lnSpcReduction="20000"/>
          </a:bodyPr>
          <a:lstStyle/>
          <a:p>
            <a:pPr algn="l" rtl="0"/>
            <a:r>
              <a:rPr lang="en-US" dirty="0"/>
              <a:t>This is ultrasound-guided </a:t>
            </a:r>
            <a:r>
              <a:rPr lang="en-US" dirty="0" err="1"/>
              <a:t>transperineal</a:t>
            </a:r>
            <a:r>
              <a:rPr lang="en-US" dirty="0"/>
              <a:t> implantation of radioactive seeds,</a:t>
            </a:r>
          </a:p>
          <a:p>
            <a:pPr algn="l" rtl="0"/>
            <a:r>
              <a:rPr lang="en-US" dirty="0"/>
              <a:t>usually I125,</a:t>
            </a:r>
          </a:p>
          <a:p>
            <a:pPr algn="l" rtl="0"/>
            <a:endParaRPr lang="en-US" dirty="0"/>
          </a:p>
          <a:p>
            <a:pPr algn="l" rtl="0"/>
            <a:r>
              <a:rPr lang="en-US" b="1" dirty="0"/>
              <a:t>Indications for BT as </a:t>
            </a:r>
            <a:r>
              <a:rPr lang="en-US" b="1" dirty="0" err="1"/>
              <a:t>monotherapy</a:t>
            </a:r>
            <a:endParaRPr lang="en-US" b="1" dirty="0"/>
          </a:p>
          <a:p>
            <a:pPr algn="l" rtl="0"/>
            <a:r>
              <a:rPr lang="en-US" dirty="0"/>
              <a:t>BT is best for low-risk disease: localized T1–2a, Gleason &lt;6, PSA &lt;10 </a:t>
            </a:r>
            <a:r>
              <a:rPr lang="en-US" dirty="0" err="1"/>
              <a:t>ng</a:t>
            </a:r>
            <a:r>
              <a:rPr lang="en-US" dirty="0"/>
              <a:t>/</a:t>
            </a:r>
          </a:p>
          <a:p>
            <a:pPr algn="l" rtl="0"/>
            <a:r>
              <a:rPr lang="en-US" dirty="0" err="1"/>
              <a:t>mL</a:t>
            </a:r>
            <a:r>
              <a:rPr lang="en-US" dirty="0"/>
              <a:t> prostate cancer, with a life expectancy &gt;5 years.</a:t>
            </a:r>
          </a:p>
          <a:p>
            <a:pPr algn="l" rtl="0"/>
            <a:endParaRPr lang="en-US" dirty="0"/>
          </a:p>
          <a:p>
            <a:pPr algn="l" rtl="0"/>
            <a:r>
              <a:rPr lang="en-US" b="1" dirty="0"/>
              <a:t>Indications for BT with EBRT</a:t>
            </a:r>
          </a:p>
          <a:p>
            <a:pPr algn="l" rtl="0"/>
            <a:r>
              <a:rPr lang="en-US" dirty="0"/>
              <a:t>In the non-protocol setting, patients with intermediate-risk prostate cancer</a:t>
            </a:r>
          </a:p>
          <a:p>
            <a:pPr algn="l" rtl="0"/>
            <a:r>
              <a:rPr lang="en-US" dirty="0"/>
              <a:t>are sometimes treated in combination: T2b–T2c, Gleason 7, PSA</a:t>
            </a:r>
          </a:p>
          <a:p>
            <a:pPr algn="l" rtl="0"/>
            <a:r>
              <a:rPr lang="en-US" dirty="0"/>
              <a:t>10–20 </a:t>
            </a:r>
            <a:r>
              <a:rPr lang="en-US" dirty="0" err="1"/>
              <a:t>ng</a:t>
            </a:r>
            <a:r>
              <a:rPr lang="en-US" dirty="0"/>
              <a:t>/</a:t>
            </a:r>
            <a:r>
              <a:rPr lang="en-US" dirty="0" err="1"/>
              <a:t>mL.</a:t>
            </a:r>
            <a:endParaRPr lang="ar-JO"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a:bodyPr>
          <a:lstStyle/>
          <a:p>
            <a:pPr algn="l" rtl="0"/>
            <a:r>
              <a:rPr lang="en-US" b="1" dirty="0"/>
              <a:t>Contraindications to BT</a:t>
            </a:r>
          </a:p>
          <a:p>
            <a:pPr algn="l" rtl="0"/>
            <a:r>
              <a:rPr lang="en-US" dirty="0"/>
              <a:t>These include previous TURP (risk of incontinence); large-volume prostate (&gt;60 </a:t>
            </a:r>
            <a:r>
              <a:rPr lang="en-US" dirty="0" err="1"/>
              <a:t>mL</a:t>
            </a:r>
            <a:r>
              <a:rPr lang="en-US" dirty="0"/>
              <a:t>), which causes difficulty with seed placement; and moderate to severe lower urinary tract symptoms (risk of retention).</a:t>
            </a:r>
          </a:p>
          <a:p>
            <a:pPr algn="l" rtl="0">
              <a:buNone/>
            </a:pPr>
            <a:r>
              <a:rPr lang="en-US" dirty="0"/>
              <a:t>High-risk prostate cancer does not do well with BT </a:t>
            </a:r>
            <a:r>
              <a:rPr lang="en-US" dirty="0" err="1"/>
              <a:t>monotherapy</a:t>
            </a:r>
            <a:r>
              <a:rPr lang="en-US" dirty="0"/>
              <a:t> and should not be performed</a:t>
            </a:r>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rtl="0"/>
            <a:r>
              <a:rPr lang="en-US" b="1" dirty="0"/>
              <a:t>Complications</a:t>
            </a:r>
          </a:p>
          <a:p>
            <a:pPr algn="l" rtl="0"/>
            <a:r>
              <a:rPr lang="en-US" dirty="0"/>
              <a:t>• </a:t>
            </a:r>
            <a:r>
              <a:rPr lang="en-US" dirty="0" err="1"/>
              <a:t>Perineal</a:t>
            </a:r>
            <a:r>
              <a:rPr lang="en-US" dirty="0"/>
              <a:t> hematoma (occasional)</a:t>
            </a:r>
          </a:p>
          <a:p>
            <a:pPr algn="l" rtl="0"/>
            <a:r>
              <a:rPr lang="en-US" dirty="0"/>
              <a:t>• Lower urinary tract symptoms (common), due to prostatic edema</a:t>
            </a:r>
          </a:p>
          <a:p>
            <a:pPr algn="l" rtl="0"/>
            <a:r>
              <a:rPr lang="en-US" dirty="0"/>
              <a:t>post-implant</a:t>
            </a:r>
          </a:p>
          <a:p>
            <a:pPr algn="l" rtl="0"/>
            <a:r>
              <a:rPr lang="en-US" dirty="0"/>
              <a:t>• Urinary retention (5–20%)</a:t>
            </a:r>
          </a:p>
          <a:p>
            <a:pPr algn="l" rtl="0"/>
            <a:r>
              <a:rPr lang="en-US" dirty="0"/>
              <a:t>• Incontinence (5%), if TURP is required to treat urinary retention</a:t>
            </a:r>
          </a:p>
          <a:p>
            <a:pPr algn="l" rtl="0"/>
            <a:r>
              <a:rPr lang="en-US" dirty="0"/>
              <a:t>• ED affects up to 50% of patients; gradual onset</a:t>
            </a:r>
            <a:endParaRPr lang="ar-JO"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1071570"/>
          </a:xfrm>
        </p:spPr>
        <p:txBody>
          <a:bodyPr>
            <a:noAutofit/>
          </a:bodyPr>
          <a:lstStyle/>
          <a:p>
            <a:pPr rtl="0"/>
            <a:br>
              <a:rPr lang="en-US" sz="2400" b="1" dirty="0"/>
            </a:br>
            <a:r>
              <a:rPr lang="en-US" sz="2400" b="1" dirty="0"/>
              <a:t> Management of localized and</a:t>
            </a:r>
            <a:br>
              <a:rPr lang="en-US" sz="2400" b="1" dirty="0"/>
            </a:br>
            <a:r>
              <a:rPr lang="en-US" sz="2400" b="1" dirty="0"/>
              <a:t>radiorecurrent prostate cancer:</a:t>
            </a:r>
            <a:br>
              <a:rPr lang="en-US" sz="2400" b="1" dirty="0"/>
            </a:br>
            <a:r>
              <a:rPr lang="en-US" sz="2400" b="1" dirty="0"/>
              <a:t>cryotherapy and HIFU</a:t>
            </a:r>
            <a:endParaRPr lang="ar-JO" sz="2400" dirty="0"/>
          </a:p>
        </p:txBody>
      </p:sp>
      <p:sp>
        <p:nvSpPr>
          <p:cNvPr id="3" name="عنصر نائب للمحتوى 2"/>
          <p:cNvSpPr>
            <a:spLocks noGrp="1"/>
          </p:cNvSpPr>
          <p:nvPr>
            <p:ph idx="1"/>
          </p:nvPr>
        </p:nvSpPr>
        <p:spPr>
          <a:xfrm>
            <a:off x="357158" y="1928802"/>
            <a:ext cx="8229600" cy="4525963"/>
          </a:xfrm>
        </p:spPr>
        <p:txBody>
          <a:bodyPr>
            <a:normAutofit/>
          </a:bodyPr>
          <a:lstStyle/>
          <a:p>
            <a:pPr algn="l" rtl="0"/>
            <a:r>
              <a:rPr lang="en-US" sz="2800" dirty="0"/>
              <a:t>These two minimally invasive treatments for localized prostate cancer</a:t>
            </a:r>
          </a:p>
          <a:p>
            <a:pPr algn="l" rtl="0"/>
            <a:r>
              <a:rPr lang="en-US" sz="2800" dirty="0"/>
              <a:t>they are viable alternatives to radical surgery or radiotherapy and that they are options for salvage treatment of organ-confined recurrent disease following radical radiotherapy</a:t>
            </a:r>
            <a:endParaRPr lang="ar-JO"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pPr eaLnBrk="1" fontAlgn="auto" hangingPunct="1">
              <a:spcAft>
                <a:spcPts val="0"/>
              </a:spcAft>
              <a:defRPr/>
            </a:pPr>
            <a:r>
              <a:rPr lang="en-US" dirty="0"/>
              <a:t>Clinical features</a:t>
            </a:r>
          </a:p>
        </p:txBody>
      </p:sp>
      <p:sp>
        <p:nvSpPr>
          <p:cNvPr id="19458" name="Content Placeholder 2"/>
          <p:cNvSpPr>
            <a:spLocks noGrp="1"/>
          </p:cNvSpPr>
          <p:nvPr>
            <p:ph idx="1"/>
          </p:nvPr>
        </p:nvSpPr>
        <p:spPr>
          <a:xfrm>
            <a:off x="457200" y="1295400"/>
            <a:ext cx="8229600" cy="5181600"/>
          </a:xfrm>
        </p:spPr>
        <p:txBody>
          <a:bodyPr/>
          <a:lstStyle/>
          <a:p>
            <a:pPr eaLnBrk="1" hangingPunct="1">
              <a:lnSpc>
                <a:spcPct val="90000"/>
              </a:lnSpc>
              <a:buFont typeface="Wingdings" pitchFamily="2" charset="2"/>
              <a:buChar char="ü"/>
            </a:pPr>
            <a:r>
              <a:rPr lang="en-US">
                <a:cs typeface="Times New Roman" pitchFamily="18" charset="0"/>
              </a:rPr>
              <a:t> Early prostate cancer usually asymptomatic</a:t>
            </a:r>
          </a:p>
          <a:p>
            <a:pPr eaLnBrk="1" hangingPunct="1">
              <a:lnSpc>
                <a:spcPct val="90000"/>
              </a:lnSpc>
              <a:buFont typeface="Wingdings" pitchFamily="2" charset="2"/>
              <a:buChar char="ü"/>
            </a:pPr>
            <a:endParaRPr lang="en-US">
              <a:cs typeface="Times New Roman" pitchFamily="18" charset="0"/>
            </a:endParaRPr>
          </a:p>
          <a:p>
            <a:pPr eaLnBrk="1" hangingPunct="1">
              <a:lnSpc>
                <a:spcPct val="90000"/>
              </a:lnSpc>
              <a:buFont typeface="Arial" charset="0"/>
              <a:buNone/>
            </a:pPr>
            <a:r>
              <a:rPr lang="en-US">
                <a:cs typeface="Times New Roman" pitchFamily="18" charset="0"/>
              </a:rPr>
              <a:t>If symptomatic: </a:t>
            </a:r>
          </a:p>
          <a:p>
            <a:pPr eaLnBrk="1" hangingPunct="1">
              <a:lnSpc>
                <a:spcPct val="90000"/>
              </a:lnSpc>
              <a:buFont typeface="Wingdings" pitchFamily="2" charset="2"/>
              <a:buChar char="ü"/>
            </a:pPr>
            <a:r>
              <a:rPr lang="en-US">
                <a:cs typeface="Times New Roman" pitchFamily="18" charset="0"/>
              </a:rPr>
              <a:t> Storage and voiding </a:t>
            </a:r>
            <a:r>
              <a:rPr lang="en-US">
                <a:cs typeface="Times New Roman" pitchFamily="18" charset="0"/>
                <a:sym typeface="Wingdings" pitchFamily="2" charset="2"/>
              </a:rPr>
              <a:t>:</a:t>
            </a:r>
            <a:r>
              <a:rPr lang="en-US" b="1">
                <a:cs typeface="Times New Roman" pitchFamily="18" charset="0"/>
                <a:sym typeface="Wingdings" pitchFamily="2" charset="2"/>
              </a:rPr>
              <a:t>uncommon w\o spread</a:t>
            </a:r>
            <a:r>
              <a:rPr lang="en-US" b="1">
                <a:cs typeface="Times New Roman" pitchFamily="18" charset="0"/>
              </a:rPr>
              <a:t> </a:t>
            </a:r>
            <a:endParaRPr lang="en-US">
              <a:cs typeface="Times New Roman" pitchFamily="18" charset="0"/>
              <a:sym typeface="Wingdings" pitchFamily="2" charset="2"/>
            </a:endParaRPr>
          </a:p>
          <a:p>
            <a:pPr eaLnBrk="1" hangingPunct="1">
              <a:lnSpc>
                <a:spcPct val="90000"/>
              </a:lnSpc>
              <a:buFont typeface="Arial" charset="0"/>
              <a:buNone/>
            </a:pPr>
            <a:r>
              <a:rPr lang="en-US" b="1" i="1">
                <a:solidFill>
                  <a:srgbClr val="A50021"/>
                </a:solidFill>
                <a:cs typeface="Times New Roman" pitchFamily="18" charset="0"/>
              </a:rPr>
              <a:t>   </a:t>
            </a:r>
            <a:r>
              <a:rPr lang="en-US" b="1" i="1" u="sng">
                <a:solidFill>
                  <a:srgbClr val="A50021"/>
                </a:solidFill>
                <a:cs typeface="Times New Roman" pitchFamily="18" charset="0"/>
              </a:rPr>
              <a:t>Obstructive symptoms</a:t>
            </a:r>
            <a:r>
              <a:rPr lang="en-US">
                <a:cs typeface="Times New Roman" pitchFamily="18" charset="0"/>
              </a:rPr>
              <a:t>: hesitancy, decreased force and       	caliber of the stream, sensation of incomplete bladder emptying ,straining to urinate, postvoid dribbling.</a:t>
            </a:r>
            <a:endParaRPr lang="en-US" b="1" i="1" u="sng">
              <a:solidFill>
                <a:srgbClr val="A50021"/>
              </a:solidFill>
              <a:cs typeface="Times New Roman" pitchFamily="18" charset="0"/>
            </a:endParaRPr>
          </a:p>
          <a:p>
            <a:pPr eaLnBrk="1" hangingPunct="1">
              <a:lnSpc>
                <a:spcPct val="90000"/>
              </a:lnSpc>
              <a:buFont typeface="Arial" charset="0"/>
              <a:buNone/>
            </a:pPr>
            <a:r>
              <a:rPr lang="en-US" b="1" i="1">
                <a:solidFill>
                  <a:srgbClr val="A50021"/>
                </a:solidFill>
                <a:cs typeface="Times New Roman" pitchFamily="18" charset="0"/>
              </a:rPr>
              <a:t>   </a:t>
            </a:r>
            <a:r>
              <a:rPr lang="en-US" b="1" i="1" u="sng">
                <a:solidFill>
                  <a:srgbClr val="A50021"/>
                </a:solidFill>
                <a:cs typeface="Times New Roman" pitchFamily="18" charset="0"/>
              </a:rPr>
              <a:t>Irritative symptoms</a:t>
            </a:r>
            <a:r>
              <a:rPr lang="en-US">
                <a:cs typeface="Times New Roman" pitchFamily="18" charset="0"/>
              </a:rPr>
              <a:t>: frequency, urgency , nocturia</a:t>
            </a:r>
            <a:r>
              <a:rPr lang="en-US">
                <a:cs typeface="Times New Roman" pitchFamily="18" charset="0"/>
                <a:sym typeface="Wingdings" pitchFamily="2" charset="2"/>
              </a:rPr>
              <a:t> </a:t>
            </a:r>
          </a:p>
          <a:p>
            <a:pPr eaLnBrk="1" hangingPunct="1">
              <a:lnSpc>
                <a:spcPct val="90000"/>
              </a:lnSpc>
              <a:buFont typeface="Arial" charset="0"/>
              <a:buNone/>
            </a:pPr>
            <a:endParaRPr lang="en-US">
              <a:cs typeface="Times New Roman" pitchFamily="18" charset="0"/>
              <a:sym typeface="Wingdings" pitchFamily="2" charset="2"/>
            </a:endParaRPr>
          </a:p>
          <a:p>
            <a:pPr eaLnBrk="1" hangingPunct="1">
              <a:lnSpc>
                <a:spcPct val="90000"/>
              </a:lnSpc>
              <a:buFont typeface="Wingdings" pitchFamily="2" charset="2"/>
              <a:buChar char="ü"/>
            </a:pPr>
            <a:r>
              <a:rPr lang="en-US">
                <a:cs typeface="Times New Roman" pitchFamily="18" charset="0"/>
              </a:rPr>
              <a:t> </a:t>
            </a:r>
            <a:r>
              <a:rPr lang="en-US">
                <a:cs typeface="Times New Roman" pitchFamily="18" charset="0"/>
                <a:sym typeface="Wingdings" pitchFamily="2" charset="2"/>
              </a:rPr>
              <a:t>Back pain, incontinence</a:t>
            </a:r>
          </a:p>
          <a:p>
            <a:pPr eaLnBrk="1" hangingPunct="1">
              <a:lnSpc>
                <a:spcPct val="90000"/>
              </a:lnSpc>
              <a:buFont typeface="Wingdings" pitchFamily="2" charset="2"/>
              <a:buChar char="ü"/>
            </a:pPr>
            <a:r>
              <a:rPr lang="en-US">
                <a:cs typeface="Times New Roman" pitchFamily="18" charset="0"/>
                <a:sym typeface="Wingdings" pitchFamily="2" charset="2"/>
              </a:rPr>
              <a:t> </a:t>
            </a:r>
            <a:r>
              <a:rPr lang="en-US">
                <a:cs typeface="Times New Roman" pitchFamily="18" charset="0"/>
              </a:rPr>
              <a:t>Bone pain ( mets )</a:t>
            </a:r>
          </a:p>
          <a:p>
            <a:pPr eaLnBrk="1" hangingPunct="1">
              <a:lnSpc>
                <a:spcPct val="90000"/>
              </a:lnSpc>
              <a:buFont typeface="Wingdings" pitchFamily="2" charset="2"/>
              <a:buChar char="ü"/>
            </a:pPr>
            <a:r>
              <a:rPr lang="en-US">
                <a:cs typeface="Times New Roman" pitchFamily="18" charset="0"/>
              </a:rPr>
              <a:t> Leg pain and edema (nodal mets </a:t>
            </a:r>
            <a:r>
              <a:rPr lang="en-US">
                <a:cs typeface="Times New Roman" pitchFamily="18" charset="0"/>
                <a:sym typeface="Wingdings" pitchFamily="2" charset="2"/>
              </a:rPr>
              <a:t> lymphatic and venous obstruction) </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a:bodyPr>
          <a:lstStyle/>
          <a:p>
            <a:pPr algn="l" rtl="0"/>
            <a:r>
              <a:rPr lang="en-US" b="1" dirty="0"/>
              <a:t>Cryotherapy</a:t>
            </a:r>
          </a:p>
          <a:p>
            <a:pPr algn="l" rtl="0"/>
            <a:r>
              <a:rPr lang="en-US" dirty="0"/>
              <a:t>A </a:t>
            </a:r>
            <a:r>
              <a:rPr lang="en-US" dirty="0" err="1"/>
              <a:t>transperineal</a:t>
            </a:r>
            <a:r>
              <a:rPr lang="en-US" dirty="0"/>
              <a:t> ultrasound-guided </a:t>
            </a:r>
            <a:r>
              <a:rPr lang="en-US" dirty="0" err="1"/>
              <a:t>cryoprobe</a:t>
            </a:r>
            <a:r>
              <a:rPr lang="en-US" dirty="0"/>
              <a:t> delivers argon or liquid nitrogen at a temperature of –20*C to –40*C. When applied in two cycles of freeze–thaw, cellular necrosis occurs. The diameter of the ice ball is monitored using ultrasound; precautions must be taken to protect the urethra, external sphincter, and rectal wall, such as using warming devices.</a:t>
            </a:r>
            <a:endParaRPr lang="ar-J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00100" y="1785926"/>
            <a:ext cx="585790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Complications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These include ED (40–80%); incontinence (4–27%); LUTS due to urethral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sloughing; pelvic pain; transient penile numbness; and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rectourethral</a:t>
            </a:r>
            <a:r>
              <a:rPr kumimoji="0" lang="en-US" sz="2800" b="0" i="0" u="none" strike="noStrike" kern="1200" cap="none" spc="0" normalizeH="0" baseline="0" noProof="0" dirty="0">
                <a:ln>
                  <a:noFill/>
                </a:ln>
                <a:solidFill>
                  <a:prstClr val="black"/>
                </a:solidFill>
                <a:effectLst/>
                <a:uLnTx/>
                <a:uFillTx/>
                <a:latin typeface="Calibri"/>
                <a:ea typeface="+mn-ea"/>
                <a:cs typeface="+mn-cs"/>
              </a:rPr>
              <a:t> fistula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(rare).</a:t>
            </a:r>
            <a:endParaRPr kumimoji="0" lang="ar-JO"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b="1" dirty="0"/>
              <a:t>High-intensity focused ultrasound (HIFU)</a:t>
            </a:r>
          </a:p>
          <a:p>
            <a:pPr algn="l" rtl="0"/>
            <a:r>
              <a:rPr lang="en-US" dirty="0"/>
              <a:t>HIFU has the potential of selective destruction of tissues at depth without damaging intervening structures. Tissue is heated to the point of </a:t>
            </a:r>
            <a:r>
              <a:rPr lang="en-US" dirty="0" err="1"/>
              <a:t>coagulative</a:t>
            </a:r>
            <a:r>
              <a:rPr lang="en-US" dirty="0"/>
              <a:t> necrosis by high-energy ultrasound transmitted to the prostate using a </a:t>
            </a:r>
            <a:r>
              <a:rPr lang="en-US" dirty="0" err="1"/>
              <a:t>transrectal</a:t>
            </a:r>
            <a:r>
              <a:rPr lang="en-US" dirty="0"/>
              <a:t> device. The tissue temperature is raised locally at this point (over 85°C).</a:t>
            </a:r>
            <a:endParaRPr lang="ar-JO"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buNone/>
            </a:pPr>
            <a:r>
              <a:rPr lang="en-US" sz="3600" b="1" i="1" dirty="0"/>
              <a:t>Complications</a:t>
            </a:r>
          </a:p>
          <a:p>
            <a:pPr algn="l" rtl="0"/>
            <a:r>
              <a:rPr lang="en-US" dirty="0"/>
              <a:t>These include ED, urinary retention, stress incontinence, and recto-urethral fistula (rare).</a:t>
            </a:r>
            <a:endParaRPr lang="ar-J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dirty="0"/>
              <a:t>Management of locally advanced</a:t>
            </a:r>
            <a:br>
              <a:rPr lang="en-US" sz="3200" b="1" dirty="0"/>
            </a:br>
            <a:r>
              <a:rPr lang="en-US" sz="3200" b="1" dirty="0" err="1"/>
              <a:t>nonmetastatic</a:t>
            </a:r>
            <a:r>
              <a:rPr lang="en-US" sz="3200" b="1" dirty="0"/>
              <a:t> prostate cancer</a:t>
            </a:r>
            <a:br>
              <a:rPr lang="en-US" sz="3200" b="1" dirty="0"/>
            </a:br>
            <a:r>
              <a:rPr lang="en-US" sz="3200" b="1" dirty="0"/>
              <a:t>(T3–4 N0M0)</a:t>
            </a:r>
            <a:endParaRPr lang="ar-JO" sz="3200" dirty="0"/>
          </a:p>
        </p:txBody>
      </p:sp>
      <p:sp>
        <p:nvSpPr>
          <p:cNvPr id="3" name="عنصر نائب للمحتوى 2"/>
          <p:cNvSpPr>
            <a:spLocks noGrp="1"/>
          </p:cNvSpPr>
          <p:nvPr>
            <p:ph idx="1"/>
          </p:nvPr>
        </p:nvSpPr>
        <p:spPr/>
        <p:txBody>
          <a:bodyPr/>
          <a:lstStyle/>
          <a:p>
            <a:pPr algn="l" rtl="0"/>
            <a:r>
              <a:rPr lang="en-US" b="1" dirty="0"/>
              <a:t>EBRT</a:t>
            </a:r>
          </a:p>
          <a:p>
            <a:pPr algn="l" rtl="0"/>
            <a:r>
              <a:rPr lang="en-US" b="1" dirty="0"/>
              <a:t>Hormone therapy</a:t>
            </a:r>
          </a:p>
          <a:p>
            <a:pPr algn="l" rtl="0"/>
            <a:r>
              <a:rPr lang="en-US" b="1" dirty="0"/>
              <a:t>Watchful waiting or active surveillance</a:t>
            </a:r>
          </a:p>
          <a:p>
            <a:pPr algn="l" rtl="0"/>
            <a:r>
              <a:rPr lang="en-US" b="1" dirty="0"/>
              <a:t>Palliative treatment of locally advanced disease</a:t>
            </a:r>
            <a:endParaRPr lang="ar-J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5"/>
          <p:cNvPicPr>
            <a:picLocks noGrp="1" noChangeAspect="1" noChangeArrowheads="1"/>
          </p:cNvPicPr>
          <p:nvPr>
            <p:ph sz="half" idx="4294967295"/>
          </p:nvPr>
        </p:nvPicPr>
        <p:blipFill>
          <a:blip r:embed="rId3"/>
          <a:srcRect/>
          <a:stretch>
            <a:fillRect/>
          </a:stretch>
        </p:blipFill>
        <p:spPr>
          <a:xfrm>
            <a:off x="381000" y="2057400"/>
            <a:ext cx="8229600" cy="25622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Diagnosis </a:t>
            </a:r>
          </a:p>
        </p:txBody>
      </p:sp>
      <p:sp>
        <p:nvSpPr>
          <p:cNvPr id="3" name="Content Placeholder 2"/>
          <p:cNvSpPr>
            <a:spLocks noGrp="1"/>
          </p:cNvSpPr>
          <p:nvPr>
            <p:ph idx="1"/>
          </p:nvPr>
        </p:nvSpPr>
        <p:spPr/>
        <p:txBody>
          <a:bodyPr rtlCol="0">
            <a:normAutofit/>
          </a:bodyPr>
          <a:lstStyle/>
          <a:p>
            <a:pPr marL="182880" indent="-182880" eaLnBrk="1" fontAlgn="auto" hangingPunct="1">
              <a:lnSpc>
                <a:spcPct val="80000"/>
              </a:lnSpc>
              <a:spcAft>
                <a:spcPts val="0"/>
              </a:spcAft>
              <a:buFont typeface="Arial" pitchFamily="34" charset="0"/>
              <a:buChar char="•"/>
              <a:defRPr/>
            </a:pPr>
            <a:r>
              <a:rPr lang="en-US" dirty="0"/>
              <a:t>Digital rectal exam. (</a:t>
            </a:r>
            <a:r>
              <a:rPr lang="en-US" b="1" dirty="0"/>
              <a:t>DRE</a:t>
            </a:r>
            <a:r>
              <a:rPr lang="en-US" dirty="0"/>
              <a:t>) </a:t>
            </a:r>
          </a:p>
          <a:p>
            <a:pPr marL="182880" indent="-182880" eaLnBrk="1" fontAlgn="auto" hangingPunct="1">
              <a:spcAft>
                <a:spcPts val="0"/>
              </a:spcAft>
              <a:buFont typeface="Arial" pitchFamily="34" charset="0"/>
              <a:buChar char="•"/>
              <a:defRPr/>
            </a:pPr>
            <a:r>
              <a:rPr lang="en-US" dirty="0"/>
              <a:t>Or as an incidental finding on </a:t>
            </a:r>
            <a:r>
              <a:rPr lang="en-US" b="1" dirty="0"/>
              <a:t>TURP </a:t>
            </a:r>
          </a:p>
          <a:p>
            <a:pPr marL="182880" indent="-182880" eaLnBrk="1" fontAlgn="auto" hangingPunct="1">
              <a:spcAft>
                <a:spcPts val="0"/>
              </a:spcAft>
              <a:buFont typeface="Arial" pitchFamily="34" charset="0"/>
              <a:buChar char="•"/>
              <a:defRPr/>
            </a:pPr>
            <a:endParaRPr lang="en-US" b="1" dirty="0"/>
          </a:p>
          <a:p>
            <a:pPr marL="0" indent="0" eaLnBrk="1" fontAlgn="auto" hangingPunct="1">
              <a:spcAft>
                <a:spcPts val="0"/>
              </a:spcAft>
              <a:buFont typeface="Arial" pitchFamily="34" charset="0"/>
              <a:buNone/>
              <a:defRPr/>
            </a:pPr>
            <a:r>
              <a:rPr lang="en-US" sz="3600" dirty="0">
                <a:solidFill>
                  <a:schemeClr val="tx2"/>
                </a:solidFill>
              </a:rPr>
              <a:t>Investigations </a:t>
            </a:r>
          </a:p>
          <a:p>
            <a:pPr marL="182880" indent="-182880" eaLnBrk="1" fontAlgn="auto" hangingPunct="1">
              <a:spcAft>
                <a:spcPts val="0"/>
              </a:spcAft>
              <a:buFont typeface="Arial" pitchFamily="34" charset="0"/>
              <a:buChar char="•"/>
              <a:defRPr/>
            </a:pPr>
            <a:r>
              <a:rPr lang="en-US" dirty="0"/>
              <a:t>Elevated </a:t>
            </a:r>
            <a:r>
              <a:rPr lang="en-US" b="1" dirty="0"/>
              <a:t>PSA</a:t>
            </a:r>
            <a:endParaRPr lang="en-US" dirty="0"/>
          </a:p>
          <a:p>
            <a:pPr marL="182880" indent="-182880" eaLnBrk="1" fontAlgn="auto" hangingPunct="1">
              <a:spcAft>
                <a:spcPts val="0"/>
              </a:spcAft>
              <a:buFont typeface="Arial" pitchFamily="34" charset="0"/>
              <a:buChar char="•"/>
              <a:defRPr/>
            </a:pPr>
            <a:r>
              <a:rPr lang="en-US" dirty="0" err="1"/>
              <a:t>Transrectal</a:t>
            </a:r>
            <a:r>
              <a:rPr lang="en-US" dirty="0"/>
              <a:t> ultrasound </a:t>
            </a:r>
            <a:r>
              <a:rPr lang="en-US" b="1" dirty="0"/>
              <a:t>(TRUS)</a:t>
            </a:r>
          </a:p>
          <a:p>
            <a:pPr marL="182880" indent="-182880" eaLnBrk="1" fontAlgn="auto" hangingPunct="1">
              <a:spcAft>
                <a:spcPts val="0"/>
              </a:spcAft>
              <a:buFont typeface="Arial" pitchFamily="34" charset="0"/>
              <a:buChar char="•"/>
              <a:defRPr/>
            </a:pPr>
            <a:r>
              <a:rPr lang="en-US" b="1" dirty="0"/>
              <a:t>Biopsy </a:t>
            </a:r>
          </a:p>
          <a:p>
            <a:pPr marL="182880" indent="-182880" eaLnBrk="1" fontAlgn="auto" hangingPunct="1">
              <a:spcAft>
                <a:spcPts val="0"/>
              </a:spcAft>
              <a:buFont typeface="Arial" pitchFamily="34" charset="0"/>
              <a:buChar char="•"/>
              <a:defRPr/>
            </a:pPr>
            <a:r>
              <a:rPr lang="en-US" dirty="0"/>
              <a:t>Bone scan and CT scan to assess </a:t>
            </a:r>
            <a:r>
              <a:rPr lang="en-US" dirty="0" err="1"/>
              <a:t>mets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DRE</a:t>
            </a:r>
          </a:p>
        </p:txBody>
      </p:sp>
      <p:sp>
        <p:nvSpPr>
          <p:cNvPr id="24578" name="Content Placeholder 2"/>
          <p:cNvSpPr>
            <a:spLocks noGrp="1"/>
          </p:cNvSpPr>
          <p:nvPr>
            <p:ph idx="1"/>
          </p:nvPr>
        </p:nvSpPr>
        <p:spPr/>
        <p:txBody>
          <a:bodyPr/>
          <a:lstStyle/>
          <a:p>
            <a:pPr eaLnBrk="1" hangingPunct="1">
              <a:lnSpc>
                <a:spcPct val="80000"/>
              </a:lnSpc>
            </a:pPr>
            <a:r>
              <a:rPr lang="en-US">
                <a:solidFill>
                  <a:srgbClr val="FF0000"/>
                </a:solidFill>
                <a:sym typeface="Wingdings" pitchFamily="2" charset="2"/>
              </a:rPr>
              <a:t>Stony hard irregular nodules or diffuse dense induration</a:t>
            </a:r>
            <a:r>
              <a:rPr lang="en-US">
                <a:sym typeface="Wingdings" pitchFamily="2" charset="2"/>
              </a:rPr>
              <a:t> involving </a:t>
            </a:r>
            <a:r>
              <a:rPr lang="en-US">
                <a:solidFill>
                  <a:srgbClr val="FF0000"/>
                </a:solidFill>
                <a:sym typeface="Wingdings" pitchFamily="2" charset="2"/>
              </a:rPr>
              <a:t>one or both lobes</a:t>
            </a:r>
            <a:r>
              <a:rPr lang="en-US">
                <a:sym typeface="Wingdings" pitchFamily="2" charset="2"/>
              </a:rPr>
              <a:t> (</a:t>
            </a:r>
            <a:r>
              <a:rPr lang="en-US" i="1">
                <a:sym typeface="Wingdings" pitchFamily="2" charset="2"/>
              </a:rPr>
              <a:t>normally is firm</a:t>
            </a:r>
            <a:r>
              <a:rPr lang="en-US">
                <a:sym typeface="Wingdings" pitchFamily="2" charset="2"/>
              </a:rPr>
              <a:t>)</a:t>
            </a:r>
          </a:p>
          <a:p>
            <a:pPr eaLnBrk="1" hangingPunct="1">
              <a:lnSpc>
                <a:spcPct val="80000"/>
              </a:lnSpc>
            </a:pPr>
            <a:r>
              <a:rPr lang="en-US"/>
              <a:t>The prostate is asymmetrically enlarged.</a:t>
            </a:r>
          </a:p>
          <a:p>
            <a:pPr eaLnBrk="1" hangingPunct="1">
              <a:lnSpc>
                <a:spcPct val="80000"/>
              </a:lnSpc>
              <a:buFont typeface="Arial" charset="0"/>
              <a:buNone/>
            </a:pPr>
            <a:endParaRPr lang="en-US"/>
          </a:p>
          <a:p>
            <a:pPr eaLnBrk="1" hangingPunct="1">
              <a:lnSpc>
                <a:spcPct val="80000"/>
              </a:lnSpc>
            </a:pPr>
            <a:r>
              <a:rPr lang="en-US">
                <a:solidFill>
                  <a:srgbClr val="FF0000"/>
                </a:solidFill>
              </a:rPr>
              <a:t>Heterogeneous in texture</a:t>
            </a:r>
            <a:r>
              <a:rPr lang="en-US"/>
              <a:t>; some areas are hard others are soft.</a:t>
            </a:r>
          </a:p>
          <a:p>
            <a:pPr eaLnBrk="1" hangingPunct="1">
              <a:lnSpc>
                <a:spcPct val="80000"/>
              </a:lnSpc>
              <a:buFont typeface="Wingdings" pitchFamily="2" charset="2"/>
              <a:buChar char=""/>
            </a:pPr>
            <a:endParaRPr lang="en-US"/>
          </a:p>
          <a:p>
            <a:pPr eaLnBrk="1" hangingPunct="1">
              <a:lnSpc>
                <a:spcPct val="80000"/>
              </a:lnSpc>
            </a:pPr>
            <a:r>
              <a:rPr lang="en-US"/>
              <a:t>The </a:t>
            </a:r>
            <a:r>
              <a:rPr lang="en-US">
                <a:solidFill>
                  <a:srgbClr val="FF0000"/>
                </a:solidFill>
              </a:rPr>
              <a:t>median sulcus may be absent.</a:t>
            </a:r>
          </a:p>
          <a:p>
            <a:pPr eaLnBrk="1" hangingPunct="1">
              <a:lnSpc>
                <a:spcPct val="80000"/>
              </a:lnSpc>
              <a:buFont typeface="Wingdings" pitchFamily="2" charset="2"/>
              <a:buChar char=""/>
            </a:pPr>
            <a:endParaRPr lang="en-US">
              <a:solidFill>
                <a:srgbClr val="FF0000"/>
              </a:solidFill>
            </a:endParaRPr>
          </a:p>
          <a:p>
            <a:pPr eaLnBrk="1" hangingPunct="1">
              <a:lnSpc>
                <a:spcPct val="80000"/>
              </a:lnSpc>
            </a:pPr>
            <a:r>
              <a:rPr lang="en-US">
                <a:solidFill>
                  <a:srgbClr val="FF0000"/>
                </a:solidFill>
              </a:rPr>
              <a:t>Rectal mucosa may be tethered</a:t>
            </a:r>
            <a:r>
              <a:rPr lang="en-US"/>
              <a:t> to the gland.</a:t>
            </a:r>
          </a:p>
          <a:p>
            <a:pPr eaLnBrk="1" hangingPunct="1">
              <a:lnSpc>
                <a:spcPct val="80000"/>
              </a:lnSpc>
            </a:pPr>
            <a:endParaRPr lang="en-US">
              <a:sym typeface="Wingdings" pitchFamily="2" charset="2"/>
            </a:endParaRPr>
          </a:p>
        </p:txBody>
      </p:sp>
      <p:sp>
        <p:nvSpPr>
          <p:cNvPr id="4" name="Rounded Rectangle 3"/>
          <p:cNvSpPr/>
          <p:nvPr/>
        </p:nvSpPr>
        <p:spPr>
          <a:xfrm>
            <a:off x="1752600" y="5105400"/>
            <a:ext cx="59578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i="1" dirty="0"/>
          </a:p>
          <a:p>
            <a:pPr algn="ctr" rtl="0" fontAlgn="auto">
              <a:spcBef>
                <a:spcPts val="0"/>
              </a:spcBef>
              <a:spcAft>
                <a:spcPts val="0"/>
              </a:spcAft>
              <a:defRPr/>
            </a:pPr>
            <a:r>
              <a:rPr lang="en-US" i="1" dirty="0"/>
              <a:t>50% of abnormal DREs are associated with prostate cancer, the remainder being benign hyperplasia, prostatic calculi, chronic prostatitis, or post-radiotherapy change</a:t>
            </a:r>
            <a:endParaRPr lang="en-US" dirty="0"/>
          </a:p>
          <a:p>
            <a:pPr algn="ctr" rtl="0" fontAlgn="auto">
              <a:spcBef>
                <a:spcPts val="0"/>
              </a:spcBef>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6"/>
          <p:cNvPicPr>
            <a:picLocks noChangeAspect="1" noChangeArrowheads="1"/>
          </p:cNvPicPr>
          <p:nvPr/>
        </p:nvPicPr>
        <p:blipFill>
          <a:blip r:embed="rId2"/>
          <a:srcRect/>
          <a:stretch>
            <a:fillRect/>
          </a:stretch>
        </p:blipFill>
        <p:spPr bwMode="auto">
          <a:xfrm>
            <a:off x="4759325" y="1981200"/>
            <a:ext cx="3810000" cy="3594100"/>
          </a:xfrm>
          <a:prstGeom prst="rect">
            <a:avLst/>
          </a:prstGeom>
          <a:noFill/>
          <a:ln w="9525">
            <a:noFill/>
            <a:miter lim="800000"/>
            <a:headEnd/>
            <a:tailEnd/>
          </a:ln>
        </p:spPr>
      </p:pic>
      <p:pic>
        <p:nvPicPr>
          <p:cNvPr id="25602" name="Picture 2" descr="C:\Users\User\Desktop\220px-Digital_rectal_exam_nci-vol-7136-300.jpg"/>
          <p:cNvPicPr>
            <a:picLocks noGrp="1" noChangeAspect="1" noChangeArrowheads="1"/>
          </p:cNvPicPr>
          <p:nvPr>
            <p:ph idx="1"/>
          </p:nvPr>
        </p:nvPicPr>
        <p:blipFill>
          <a:blip r:embed="rId3"/>
          <a:srcRect/>
          <a:stretch>
            <a:fillRect/>
          </a:stretch>
        </p:blipFill>
        <p:spPr>
          <a:xfrm>
            <a:off x="304800" y="1879600"/>
            <a:ext cx="3886200" cy="38354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672</TotalTime>
  <Words>2190</Words>
  <Application>Microsoft Office PowerPoint</Application>
  <PresentationFormat>On-screen Show (4:3)</PresentationFormat>
  <Paragraphs>320</Paragraphs>
  <Slides>54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Times New Roman</vt:lpstr>
      <vt:lpstr>Verdana</vt:lpstr>
      <vt:lpstr>Wingdings</vt:lpstr>
      <vt:lpstr>Wingdings 2</vt:lpstr>
      <vt:lpstr>Clarity</vt:lpstr>
      <vt:lpstr>سمة Office</vt:lpstr>
      <vt:lpstr>Prostatic cancer</vt:lpstr>
      <vt:lpstr>Prostatic cancer  - Epidemiology </vt:lpstr>
      <vt:lpstr>Risk factors</vt:lpstr>
      <vt:lpstr>Histopathology </vt:lpstr>
      <vt:lpstr>Clinical features</vt:lpstr>
      <vt:lpstr>PowerPoint Presentation</vt:lpstr>
      <vt:lpstr>Diagnosis </vt:lpstr>
      <vt:lpstr>DRE</vt:lpstr>
      <vt:lpstr>PowerPoint Presentation</vt:lpstr>
      <vt:lpstr>Prostate Specific Antigen (PSA)</vt:lpstr>
      <vt:lpstr>PSA</vt:lpstr>
      <vt:lpstr>PowerPoint Presentation</vt:lpstr>
      <vt:lpstr>Age adjusted PSA reference ranges</vt:lpstr>
      <vt:lpstr>Transrectal ultrasound (TRUS)</vt:lpstr>
      <vt:lpstr>TRUS-guided needle biopsy </vt:lpstr>
      <vt:lpstr>Complications of prostatic biopsy </vt:lpstr>
      <vt:lpstr>Methods of tumor spread</vt:lpstr>
      <vt:lpstr>Staging</vt:lpstr>
      <vt:lpstr>“T”- Primary tumor </vt:lpstr>
      <vt:lpstr>PowerPoint Presentation</vt:lpstr>
      <vt:lpstr>PowerPoint Presentation</vt:lpstr>
      <vt:lpstr>Gleason’s system</vt:lpstr>
      <vt:lpstr>Gleason system</vt:lpstr>
      <vt:lpstr>Prostate cancer mortality risk</vt:lpstr>
      <vt:lpstr>PowerPoint Presentation</vt:lpstr>
      <vt:lpstr>Treatment</vt:lpstr>
      <vt:lpstr>Treatment </vt:lpstr>
      <vt:lpstr>PowerPoint Presentation</vt:lpstr>
      <vt:lpstr>PowerPoint Presentation</vt:lpstr>
      <vt:lpstr>PowerPoint Presentation</vt:lpstr>
      <vt:lpstr>Hormonal Therapy (androgen deprivation) :</vt:lpstr>
      <vt:lpstr>PowerPoint Presentation</vt:lpstr>
      <vt:lpstr>PowerPoint Presentation</vt:lpstr>
      <vt:lpstr>General principles of management of localized prostate cancer </vt:lpstr>
      <vt:lpstr>Management of localized prostate cancer: watchful waiting and active surveillance</vt:lpstr>
      <vt:lpstr>PowerPoint Presentation</vt:lpstr>
      <vt:lpstr>PowerPoint Presentation</vt:lpstr>
      <vt:lpstr>PowerPoint Presentation</vt:lpstr>
      <vt:lpstr>Postoperative course after radical prostatectomy : Patients are generally hospitalized for 24–48 hours and maintain Foley catheter drainage for 10–14 days.</vt:lpstr>
      <vt:lpstr>PowerPoint Presentation</vt:lpstr>
      <vt:lpstr>PowerPoint Presentation</vt:lpstr>
      <vt:lpstr>PowerPoint Presentation</vt:lpstr>
      <vt:lpstr>PowerPoint Presentation</vt:lpstr>
      <vt:lpstr>Management of localized prostate cancer: radical external beam radiotherapy (EBRT)</vt:lpstr>
      <vt:lpstr>• Transient moderate/severe filling-type LUTS (common, rarely permanent) • Hematuria, significant: 4% • Moderate to severe gastrointestinal symptoms, bloody diarrhea, pain: 3–32% (common, rarely permanent) . Erectile dysfunction (ED)</vt:lpstr>
      <vt:lpstr>Management of localized prostate cancer: brachytherapy (BT)</vt:lpstr>
      <vt:lpstr>PowerPoint Presentation</vt:lpstr>
      <vt:lpstr>PowerPoint Presentation</vt:lpstr>
      <vt:lpstr>  Management of localized and radiorecurrent prostate cancer: cryotherapy and HIFU</vt:lpstr>
      <vt:lpstr>PowerPoint Presentation</vt:lpstr>
      <vt:lpstr>PowerPoint Presentation</vt:lpstr>
      <vt:lpstr>PowerPoint Presentation</vt:lpstr>
      <vt:lpstr>PowerPoint Presentation</vt:lpstr>
      <vt:lpstr>Management of locally advanced nonmetastatic prostate cancer (T3–4 N0M0)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Prostatic cancer</dc:title>
  <dc:creator>isra shdeifat</dc:creator>
  <cp:lastModifiedBy>yaser lafi</cp:lastModifiedBy>
  <cp:revision>33</cp:revision>
  <dcterms:created xsi:type="dcterms:W3CDTF">2006-08-16T00:00:00Z</dcterms:created>
  <dcterms:modified xsi:type="dcterms:W3CDTF">2018-10-18T14:32:09Z</dcterms:modified>
</cp:coreProperties>
</file>