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27"/>
  </p:notesMasterIdLst>
  <p:sldIdLst>
    <p:sldId id="256" r:id="rId5"/>
    <p:sldId id="309" r:id="rId6"/>
    <p:sldId id="310" r:id="rId7"/>
    <p:sldId id="313" r:id="rId8"/>
    <p:sldId id="314" r:id="rId9"/>
    <p:sldId id="315" r:id="rId10"/>
    <p:sldId id="312" r:id="rId11"/>
    <p:sldId id="316" r:id="rId12"/>
    <p:sldId id="317" r:id="rId13"/>
    <p:sldId id="318" r:id="rId14"/>
    <p:sldId id="319" r:id="rId15"/>
    <p:sldId id="259" r:id="rId16"/>
    <p:sldId id="335" r:id="rId17"/>
    <p:sldId id="321" r:id="rId18"/>
    <p:sldId id="322" r:id="rId19"/>
    <p:sldId id="323" r:id="rId20"/>
    <p:sldId id="325" r:id="rId21"/>
    <p:sldId id="324" r:id="rId22"/>
    <p:sldId id="331" r:id="rId23"/>
    <p:sldId id="332" r:id="rId24"/>
    <p:sldId id="333" r:id="rId25"/>
    <p:sldId id="334" r:id="rId26"/>
  </p:sldIdLst>
  <p:sldSz cx="9144000" cy="5143500" type="screen16x9"/>
  <p:notesSz cx="6858000" cy="9144000"/>
  <p:embeddedFontLs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Libre Baskerville" panose="020B0604020202020204" charset="0"/>
      <p:regular r:id="rId40"/>
      <p:bold r:id="rId41"/>
      <p:italic r:id="rId42"/>
    </p:embeddedFont>
    <p:embeddedFont>
      <p:font typeface="Garamond" panose="02020404030301010803" pitchFamily="18" charset="0"/>
      <p:regular r:id="rId43"/>
      <p:bold r:id="rId44"/>
      <p: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BA0E1-F927-4B43-8F2D-2DF7D0DBA771}">
  <a:tblStyle styleId="{16DBA0E1-F927-4B43-8F2D-2DF7D0DBA7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316" autoAdjust="0"/>
  </p:normalViewPr>
  <p:slideViewPr>
    <p:cSldViewPr snapToGrid="0">
      <p:cViewPr varScale="1">
        <p:scale>
          <a:sx n="56" d="100"/>
          <a:sy n="56" d="100"/>
        </p:scale>
        <p:origin x="221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133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Prototype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HTT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Alois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Alzheimer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Auguste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Wikipedia.org &amp; open.osmosis.org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9624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49767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4023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172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16181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630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7739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79137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27459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15850" y="0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959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d">
  <p:cSld name="Blank Reversed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8A0A36"/>
                </a:solidFill>
              </a:defRPr>
            </a:lvl1pPr>
            <a:lvl2pPr lvl="1" rtl="0">
              <a:buNone/>
              <a:defRPr>
                <a:solidFill>
                  <a:srgbClr val="8A0A36"/>
                </a:solidFill>
              </a:defRPr>
            </a:lvl2pPr>
            <a:lvl3pPr lvl="2" rtl="0">
              <a:buNone/>
              <a:defRPr>
                <a:solidFill>
                  <a:srgbClr val="8A0A36"/>
                </a:solidFill>
              </a:defRPr>
            </a:lvl3pPr>
            <a:lvl4pPr lvl="3" rtl="0">
              <a:buNone/>
              <a:defRPr>
                <a:solidFill>
                  <a:srgbClr val="8A0A36"/>
                </a:solidFill>
              </a:defRPr>
            </a:lvl4pPr>
            <a:lvl5pPr lvl="4" rtl="0">
              <a:buNone/>
              <a:defRPr>
                <a:solidFill>
                  <a:srgbClr val="8A0A36"/>
                </a:solidFill>
              </a:defRPr>
            </a:lvl5pPr>
            <a:lvl6pPr lvl="5" rtl="0">
              <a:buNone/>
              <a:defRPr>
                <a:solidFill>
                  <a:srgbClr val="8A0A36"/>
                </a:solidFill>
              </a:defRPr>
            </a:lvl6pPr>
            <a:lvl7pPr lvl="6" rtl="0">
              <a:buNone/>
              <a:defRPr>
                <a:solidFill>
                  <a:srgbClr val="8A0A36"/>
                </a:solidFill>
              </a:defRPr>
            </a:lvl7pPr>
            <a:lvl8pPr lvl="7" rtl="0">
              <a:buNone/>
              <a:defRPr>
                <a:solidFill>
                  <a:srgbClr val="8A0A36"/>
                </a:solidFill>
              </a:defRPr>
            </a:lvl8pPr>
            <a:lvl9pPr lvl="8" rtl="0">
              <a:buNone/>
              <a:defRPr>
                <a:solidFill>
                  <a:srgbClr val="8A0A3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64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06/03/2023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265840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40600" y="2040550"/>
            <a:ext cx="586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640600" y="3373454"/>
            <a:ext cx="5862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808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92275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47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7325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06/03/2023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49474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488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17746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20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163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74895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06/03/2023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055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081902" y="-872682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5400" dirty="0"/>
              <a:t>D</a:t>
            </a:r>
            <a:r>
              <a:rPr lang="en-US" sz="5400" dirty="0" smtClean="0"/>
              <a:t>egenerative diseases of CNS (2)</a:t>
            </a:r>
            <a:endParaRPr sz="5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120794" y="2698705"/>
            <a:ext cx="8386916" cy="1263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800" b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</a:pP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Dr. </a:t>
            </a:r>
            <a:r>
              <a:rPr lang="en-US" dirty="0" err="1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Bushra</a:t>
            </a: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 Al-</a:t>
            </a:r>
            <a:r>
              <a:rPr lang="en-US" dirty="0" err="1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Tarawneh</a:t>
            </a: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, MD</a:t>
            </a:r>
          </a:p>
          <a:p>
            <a:pPr algn="ctr">
              <a:buClrTx/>
            </a:pP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Anatomical pathology </a:t>
            </a:r>
            <a:b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</a:br>
            <a:r>
              <a:rPr lang="en-US" dirty="0" err="1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Mutah</a:t>
            </a: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 University</a:t>
            </a:r>
            <a:b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</a:b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School of Medicine- </a:t>
            </a:r>
          </a:p>
          <a:p>
            <a:pPr algn="ctr">
              <a:buClrTx/>
            </a:pP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Department of Microbiology &amp; Pathology</a:t>
            </a:r>
            <a:b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</a:b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 lectures 202</a:t>
            </a:r>
            <a:r>
              <a:rPr lang="ar-JO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3</a:t>
            </a:r>
            <a:endParaRPr lang="en-US" dirty="0">
              <a:solidFill>
                <a:srgbClr val="DE7E18">
                  <a:lumMod val="50000"/>
                </a:srgbClr>
              </a:solidFill>
              <a:latin typeface="Century Gothic" panose="020B0502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6464549" y="2430379"/>
            <a:ext cx="20828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10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2089150" y="171450"/>
            <a:ext cx="7054850" cy="919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</a:rPr>
              <a:t>Huntington Disease-HD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325" y="1167639"/>
            <a:ext cx="809854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A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n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autosomal </a:t>
            </a:r>
            <a:r>
              <a:rPr lang="en-US" sz="2200" dirty="0" smtClean="0">
                <a:solidFill>
                  <a:srgbClr val="700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Baskerville" charset="0"/>
              </a:rPr>
              <a:t>dominant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 disease of progressive movement disorders &amp; dementia caused by degeneration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of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the striatal neurons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(caudate and putamen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).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Characterized by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involuntary jerky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movements (dystonic sometimes)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of all parts of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the body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Chorea.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Relentlessly progressive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, resulting in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death after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an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average 15 years.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No sporadic form. </a:t>
            </a:r>
            <a:endParaRPr lang="en-US" sz="2200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7356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11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2089150" y="133350"/>
            <a:ext cx="7054850" cy="919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  <a:latin typeface="Montserrat" charset="0"/>
              </a:rPr>
              <a:t>H</a:t>
            </a:r>
            <a:r>
              <a:rPr lang="en-US" sz="3200" b="1" dirty="0" smtClean="0">
                <a:solidFill>
                  <a:srgbClr val="70041E"/>
                </a:solidFill>
                <a:latin typeface="Montserrat" charset="0"/>
              </a:rPr>
              <a:t>D – Pathogenesis 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988" y="1052043"/>
            <a:ext cx="787241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HD is caused by CAG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trinucleotide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 repeat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expansions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in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 gene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on </a:t>
            </a:r>
            <a:r>
              <a:rPr lang="en-US" sz="2000" dirty="0" err="1" smtClean="0">
                <a:solidFill>
                  <a:srgbClr val="70041E"/>
                </a:solidFill>
                <a:latin typeface="Libre Baskerville" charset="0"/>
              </a:rPr>
              <a:t>ch.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4, encodes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the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protein </a:t>
            </a:r>
            <a:r>
              <a:rPr lang="en-US" sz="2000" b="1" dirty="0" err="1" smtClean="0">
                <a:solidFill>
                  <a:srgbClr val="70041E"/>
                </a:solidFill>
                <a:latin typeface="Libre Baskerville" charset="0"/>
              </a:rPr>
              <a:t>Huntingtin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Normal alleles contain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6 to 35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copies of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the repeat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; in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HD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the number of repeats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is increased.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strong genotype-phenotype correlation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larger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numbers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of repeats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resulting in earlier-onset disease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. (average 40-50)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R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epeats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occur during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spermatogenesis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paternal transmission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is associated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with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earlier onset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in the next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generation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anticipation</a:t>
            </a:r>
            <a:r>
              <a:rPr lang="en-US" sz="2000" i="1" dirty="0" smtClean="0">
                <a:solidFill>
                  <a:srgbClr val="70041E"/>
                </a:solidFill>
                <a:latin typeface="Libre Baskerville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Mutant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protein aggregates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are potentially injurious.</a:t>
            </a: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70041E"/>
              </a:solidFill>
              <a:latin typeface="Libre Baskerville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230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8194" name="Picture 2" descr="Image result for huntington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3" y="1725898"/>
            <a:ext cx="8391525" cy="31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703" y="497712"/>
            <a:ext cx="839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T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he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brain is small and shows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striking atrophy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of the caudate nucleus and,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sometimes, the putamen. The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lateral and third ventricles are dilated.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1170951" y="1602813"/>
            <a:ext cx="6594475" cy="151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000" b="1" dirty="0">
                <a:latin typeface="Montserrat" charset="0"/>
              </a:rPr>
              <a:t>Amyotrophic Lateral </a:t>
            </a:r>
            <a:r>
              <a:rPr lang="en-US" sz="4000" b="1" dirty="0" smtClean="0">
                <a:latin typeface="Montserrat" charset="0"/>
              </a:rPr>
              <a:t>Sclerosis (ALS)</a:t>
            </a:r>
            <a:endParaRPr sz="4000" b="1" i="1" dirty="0">
              <a:latin typeface="Montserrat" charset="0"/>
            </a:endParaRPr>
          </a:p>
        </p:txBody>
      </p:sp>
      <p:grpSp>
        <p:nvGrpSpPr>
          <p:cNvPr id="84" name="Google Shape;84;p15"/>
          <p:cNvGrpSpPr/>
          <p:nvPr/>
        </p:nvGrpSpPr>
        <p:grpSpPr>
          <a:xfrm>
            <a:off x="4157591" y="2825399"/>
            <a:ext cx="1200062" cy="722263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14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064558" y="650170"/>
            <a:ext cx="7053262" cy="9191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>
                <a:solidFill>
                  <a:srgbClr val="70041E"/>
                </a:solidFill>
                <a:latin typeface="Montserrat" charset="0"/>
              </a:rPr>
              <a:t>Amyotrophic Lateral Sclerosis (ALS)</a:t>
            </a:r>
            <a:r>
              <a:rPr lang="en-US" sz="3200" b="1" i="1" dirty="0">
                <a:solidFill>
                  <a:srgbClr val="70041E"/>
                </a:solidFill>
                <a:latin typeface="Montserrat" charset="0"/>
              </a:rPr>
              <a:t/>
            </a:r>
            <a:br>
              <a:rPr lang="en-US" sz="3200" b="1" i="1" dirty="0">
                <a:solidFill>
                  <a:srgbClr val="70041E"/>
                </a:solidFill>
                <a:latin typeface="Montserrat" charset="0"/>
              </a:rPr>
            </a:b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9177" y="1349216"/>
            <a:ext cx="760029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The most common </a:t>
            </a:r>
            <a:r>
              <a:rPr lang="en-US" sz="2000" u="sng" dirty="0" smtClean="0">
                <a:solidFill>
                  <a:srgbClr val="70041E"/>
                </a:solidFill>
                <a:latin typeface="Libre Baskerville" charset="0"/>
              </a:rPr>
              <a:t>neurodegenerative disease </a:t>
            </a:r>
            <a:r>
              <a:rPr lang="en-US" sz="2000" u="sng" dirty="0">
                <a:solidFill>
                  <a:srgbClr val="70041E"/>
                </a:solidFill>
                <a:latin typeface="Libre Baskerville" charset="0"/>
              </a:rPr>
              <a:t>affecting the motor </a:t>
            </a:r>
            <a:r>
              <a:rPr lang="en-US" sz="2000" u="sng" dirty="0" smtClean="0">
                <a:solidFill>
                  <a:srgbClr val="70041E"/>
                </a:solidFill>
                <a:latin typeface="Libre Baskerville" charset="0"/>
              </a:rPr>
              <a:t>system.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Myo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-trophic-lateral (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corticospinal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tracts –lateral column in spinal cord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(SC))-sclerosis.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A progressive disorder of loss of upper motor neurons in the cerebral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cortex (Betz cells) and lower motor neurons in the SC and brainstem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Male slightly more than females, 5</a:t>
            </a:r>
            <a:r>
              <a:rPr lang="en-US" sz="2000" baseline="30000" dirty="0" smtClean="0">
                <a:solidFill>
                  <a:srgbClr val="70041E"/>
                </a:solidFill>
                <a:latin typeface="Libre Baskerville" charset="0"/>
              </a:rPr>
              <a:t>th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decade &amp; later.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S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poradic 80% more common than familial.</a:t>
            </a: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15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960748" y="656307"/>
            <a:ext cx="7053262" cy="919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 smtClean="0">
                <a:solidFill>
                  <a:srgbClr val="70041E"/>
                </a:solidFill>
                <a:latin typeface="Montserrat" charset="0"/>
              </a:rPr>
              <a:t>ALS – pathogenesis</a:t>
            </a:r>
            <a:r>
              <a:rPr lang="en-US" sz="3200" b="1" i="1" dirty="0">
                <a:solidFill>
                  <a:srgbClr val="70041E"/>
                </a:solidFill>
                <a:latin typeface="Montserrat" charset="0"/>
              </a:rPr>
              <a:t/>
            </a:r>
            <a:br>
              <a:rPr lang="en-US" sz="3200" b="1" i="1" dirty="0">
                <a:solidFill>
                  <a:srgbClr val="70041E"/>
                </a:solidFill>
                <a:latin typeface="Montserrat" charset="0"/>
              </a:rPr>
            </a:b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528" y="1167934"/>
            <a:ext cx="77819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Mutations in the superoxide dismutase gene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, </a:t>
            </a:r>
            <a:r>
              <a:rPr lang="en-US" sz="2000" i="1" dirty="0" smtClean="0">
                <a:solidFill>
                  <a:srgbClr val="70041E"/>
                </a:solidFill>
                <a:latin typeface="Libre Baskerville" charset="0"/>
              </a:rPr>
              <a:t>SOD1</a:t>
            </a:r>
            <a:r>
              <a:rPr lang="en-US" sz="2000" i="1" dirty="0">
                <a:solidFill>
                  <a:srgbClr val="70041E"/>
                </a:solidFill>
                <a:latin typeface="Libre Baskerville" charset="0"/>
              </a:rPr>
              <a:t>,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on </a:t>
            </a:r>
            <a:r>
              <a:rPr lang="en-US" sz="2000" dirty="0" err="1" smtClean="0">
                <a:solidFill>
                  <a:srgbClr val="70041E"/>
                </a:solidFill>
                <a:latin typeface="Libre Baskerville" charset="0"/>
              </a:rPr>
              <a:t>chr.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21 were the first identified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genetic cause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of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ALS.</a:t>
            </a:r>
          </a:p>
          <a:p>
            <a:pPr marL="342900" indent="-342900"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Abnormal </a:t>
            </a:r>
            <a:r>
              <a:rPr lang="en-US" sz="2000" dirty="0" err="1" smtClean="0">
                <a:solidFill>
                  <a:srgbClr val="70041E"/>
                </a:solidFill>
                <a:latin typeface="Libre Baskerville" charset="0"/>
              </a:rPr>
              <a:t>misfolded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forms of the SOD1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protein are generated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t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rigger ‘unfolded protein response’ in cells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apoptosis.</a:t>
            </a:r>
          </a:p>
          <a:p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  <a:p>
            <a:pPr marL="514350" indent="-514350">
              <a:buClr>
                <a:srgbClr val="70041E"/>
              </a:buClr>
              <a:buFont typeface="+mj-lt"/>
              <a:buAutoNum type="romanUcPeriod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Death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of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upper motor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neurons, causes degeneration of the descending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corticospinal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tracts. </a:t>
            </a: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  <a:p>
            <a:pPr marL="514350" indent="-514350">
              <a:buClr>
                <a:srgbClr val="70041E"/>
              </a:buClr>
              <a:buFont typeface="+mj-lt"/>
              <a:buAutoNum type="romanUcPeriod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Death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of anterior horn cells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(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lower motor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neurons) with loss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of innervation causes 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atrophy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of skeletal muscles.</a:t>
            </a:r>
            <a:endParaRPr lang="en-US" sz="2000" dirty="0" smtClean="0">
              <a:solidFill>
                <a:srgbClr val="70041E"/>
              </a:solidFill>
              <a:latin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827335" y="436754"/>
            <a:ext cx="6986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Loss of the upper motor neurons leads to degeneration of the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corticospinal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 tracts, resulting in volume loss and absence of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myelinated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fibers.</a:t>
            </a:r>
            <a:endParaRPr lang="en-US" sz="2000" b="1" dirty="0">
              <a:solidFill>
                <a:srgbClr val="70041E"/>
              </a:solidFill>
              <a:latin typeface="Libre Baskerville" charset="0"/>
            </a:endParaRPr>
          </a:p>
        </p:txBody>
      </p:sp>
      <p:pic>
        <p:nvPicPr>
          <p:cNvPr id="2052" name="Picture 4" descr="Image result for amyotropic lateral scleroso spinal c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01" y="1910992"/>
            <a:ext cx="6667687" cy="29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827334" y="348778"/>
            <a:ext cx="6986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Segment of spinal cord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viewed from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anterior (upper) and posterior (lower) surfaces showing attenuation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of anterior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(motor) roots compared with posterior (sensory) roots.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6880"/>
            <a:ext cx="7387119" cy="307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3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18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2090738" y="323850"/>
            <a:ext cx="7053262" cy="919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 smtClean="0">
                <a:solidFill>
                  <a:srgbClr val="70041E"/>
                </a:solidFill>
                <a:latin typeface="Montserrat" charset="0"/>
              </a:rPr>
              <a:t>ALS – Clinical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464" y="1167934"/>
            <a:ext cx="77819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Early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symptoms include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asymmetric weakness of the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hands (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dropping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objects &amp; difficulty performing fine motor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tasks). 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Later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, muscle strength &amp; bulk diminish &amp; involuntary contractions of individual motor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units (</a:t>
            </a:r>
            <a:r>
              <a:rPr lang="en-US" sz="2000" b="1" dirty="0" err="1" smtClean="0">
                <a:solidFill>
                  <a:srgbClr val="70041E"/>
                </a:solidFill>
                <a:latin typeface="Libre Baskerville" charset="0"/>
              </a:rPr>
              <a:t>fasciculations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)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occur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. 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Eventual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respiratory muscles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involvement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cause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recurrent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pulmonary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infection, which is the usual cause of death. </a:t>
            </a:r>
            <a:endParaRPr lang="en-US" sz="2000" dirty="0" smtClean="0">
              <a:solidFill>
                <a:srgbClr val="70041E"/>
              </a:solidFill>
              <a:latin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563" y="646439"/>
            <a:ext cx="8096036" cy="11598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70041E"/>
                </a:solidFill>
              </a:rPr>
              <a:t>Acquired </a:t>
            </a:r>
            <a:r>
              <a:rPr lang="en-US" sz="4000" b="1" dirty="0">
                <a:solidFill>
                  <a:srgbClr val="70041E"/>
                </a:solidFill>
              </a:rPr>
              <a:t>metabolic diseases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523983" y="1733817"/>
            <a:ext cx="8342616" cy="140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0" dirty="0" smtClean="0"/>
              <a:t>Because of its high metabolic </a:t>
            </a:r>
            <a:r>
              <a:rPr lang="en-US" sz="2000" i="0" dirty="0"/>
              <a:t>demands, the brain </a:t>
            </a:r>
            <a:r>
              <a:rPr lang="en-US" sz="2000" i="0" dirty="0" smtClean="0"/>
              <a:t>is vulnerable to </a:t>
            </a:r>
            <a:r>
              <a:rPr lang="en-US" sz="2000" i="0" dirty="0"/>
              <a:t>nutritional diseases </a:t>
            </a:r>
            <a:r>
              <a:rPr lang="en-US" sz="2000" i="0" dirty="0" smtClean="0"/>
              <a:t>&amp; alterations </a:t>
            </a:r>
            <a:r>
              <a:rPr lang="en-US" sz="2000" i="0" dirty="0"/>
              <a:t>in metabolic </a:t>
            </a:r>
            <a:r>
              <a:rPr lang="en-US" sz="2000" i="0" dirty="0" smtClean="0"/>
              <a:t>state.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0" dirty="0" smtClean="0"/>
              <a:t>Metabolic disarray may disrupt the brain function but without detectable morphological changes. 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0" dirty="0" smtClean="0"/>
              <a:t>Severe hypoglycemia may result to necrosis while hyperglycemia can lead to confusion, stupor and eventually coma. 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0" dirty="0" smtClean="0"/>
              <a:t>Certain vitamin deficiency affect the brain.</a:t>
            </a:r>
            <a:endParaRPr sz="2000"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97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5710238" y="465138"/>
            <a:ext cx="3433762" cy="151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000" dirty="0"/>
              <a:t>Parkinson </a:t>
            </a:r>
            <a:r>
              <a:rPr lang="en-US" sz="4000" dirty="0" smtClean="0"/>
              <a:t>Disease (PD)</a:t>
            </a:r>
            <a:endParaRPr sz="4000" b="1" i="1" dirty="0">
              <a:latin typeface="Montserrat" charset="0"/>
            </a:endParaRPr>
          </a:p>
        </p:txBody>
      </p:sp>
      <p:grpSp>
        <p:nvGrpSpPr>
          <p:cNvPr id="84" name="Google Shape;84;p15"/>
          <p:cNvGrpSpPr/>
          <p:nvPr/>
        </p:nvGrpSpPr>
        <p:grpSpPr>
          <a:xfrm>
            <a:off x="6471603" y="2182227"/>
            <a:ext cx="1423386" cy="1019640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48" name="Picture 4" descr="axovant Parkinson's disease motor symp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7" y="1"/>
            <a:ext cx="527374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857208" y="821524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Thiamine deficiency (Vitamine B1)</a:t>
            </a:r>
            <a:endParaRPr sz="2400" b="1"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49405" y="1384562"/>
            <a:ext cx="4334107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2000" i="1" u="sng" dirty="0"/>
              <a:t>Wernicke encephalopathy </a:t>
            </a:r>
            <a:endParaRPr lang="en-US" sz="2000" i="1" u="sng" dirty="0" smtClean="0"/>
          </a:p>
          <a:p>
            <a:pPr algn="just"/>
            <a:r>
              <a:rPr lang="en-US" sz="2000" dirty="0" smtClean="0"/>
              <a:t>Acute </a:t>
            </a:r>
            <a:r>
              <a:rPr lang="en-US" sz="2000" dirty="0"/>
              <a:t>appearance of a </a:t>
            </a:r>
            <a:r>
              <a:rPr lang="en-US" sz="2000" dirty="0" smtClean="0"/>
              <a:t>combination of </a:t>
            </a:r>
            <a:r>
              <a:rPr lang="en-US" sz="2000" dirty="0"/>
              <a:t>psychotic symptoms and </a:t>
            </a:r>
            <a:r>
              <a:rPr lang="en-US" sz="2000" dirty="0" err="1" smtClean="0"/>
              <a:t>ophthalmoplegia</a:t>
            </a:r>
            <a:r>
              <a:rPr lang="en-US" sz="2000" dirty="0"/>
              <a:t>. </a:t>
            </a:r>
          </a:p>
          <a:p>
            <a:r>
              <a:rPr lang="en-US" sz="2000" dirty="0" smtClean="0"/>
              <a:t>Reversible </a:t>
            </a:r>
            <a:r>
              <a:rPr lang="en-US" sz="2000" dirty="0"/>
              <a:t>when treated with thiamine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If this is unrecognized </a:t>
            </a:r>
            <a:r>
              <a:rPr lang="en-US" sz="2000" dirty="0"/>
              <a:t>and </a:t>
            </a:r>
            <a:r>
              <a:rPr lang="en-US" sz="2000" dirty="0" smtClean="0"/>
              <a:t>untreated </a:t>
            </a:r>
            <a:r>
              <a:rPr lang="en-US" sz="2000" dirty="0" smtClean="0">
                <a:sym typeface="Wingdings" pitchFamily="2" charset="2"/>
              </a:rPr>
              <a:t> irreversible syndrome  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2"/>
          </p:nvPr>
        </p:nvSpPr>
        <p:spPr>
          <a:xfrm>
            <a:off x="4572000" y="1384563"/>
            <a:ext cx="43692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i="1" u="sng" dirty="0" err="1"/>
              <a:t>Korsakoff</a:t>
            </a:r>
            <a:r>
              <a:rPr lang="en-US" sz="2000" i="1" u="sng" dirty="0"/>
              <a:t> </a:t>
            </a:r>
            <a:r>
              <a:rPr lang="en-US" sz="2000" i="1" u="sng" dirty="0" smtClean="0"/>
              <a:t>syndrom</a:t>
            </a:r>
            <a:r>
              <a:rPr lang="en-US" sz="2000" i="1" u="sng" dirty="0"/>
              <a:t>e</a:t>
            </a:r>
            <a:endParaRPr lang="en-US" sz="2000" i="1" u="sng" dirty="0" smtClean="0"/>
          </a:p>
          <a:p>
            <a:r>
              <a:rPr lang="en-US" sz="2000" dirty="0" smtClean="0"/>
              <a:t>Disturbances </a:t>
            </a:r>
            <a:r>
              <a:rPr lang="en-US" sz="2000" dirty="0"/>
              <a:t>of short term memory </a:t>
            </a:r>
            <a:r>
              <a:rPr lang="en-US" sz="2000" dirty="0" smtClean="0"/>
              <a:t>&amp; confabulation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Common </a:t>
            </a:r>
            <a:r>
              <a:rPr lang="en-US" sz="2000" dirty="0"/>
              <a:t>in </a:t>
            </a:r>
            <a:r>
              <a:rPr lang="en-US" sz="2000" dirty="0" smtClean="0"/>
              <a:t>chronic alcoholism.</a:t>
            </a:r>
          </a:p>
          <a:p>
            <a:r>
              <a:rPr lang="en-US" sz="2000" dirty="0" smtClean="0"/>
              <a:t>Also thiamine deficiency from </a:t>
            </a:r>
            <a:r>
              <a:rPr lang="en-US" sz="2000" dirty="0"/>
              <a:t>gastric </a:t>
            </a:r>
            <a:r>
              <a:rPr lang="en-US" sz="2000" dirty="0" smtClean="0"/>
              <a:t>disorders (carcinoma</a:t>
            </a:r>
            <a:r>
              <a:rPr lang="en-US" sz="2000" dirty="0"/>
              <a:t>, chronic gastritis</a:t>
            </a:r>
            <a:r>
              <a:rPr lang="en-US" sz="2000" dirty="0" smtClean="0"/>
              <a:t>, or </a:t>
            </a:r>
            <a:r>
              <a:rPr lang="en-US" sz="2000" dirty="0"/>
              <a:t>persistent </a:t>
            </a:r>
            <a:r>
              <a:rPr lang="en-US" sz="2000" dirty="0" smtClean="0"/>
              <a:t>vomiting)</a:t>
            </a:r>
            <a:endParaRPr lang="en-US" sz="2000"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9865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037" y="515881"/>
            <a:ext cx="7263829" cy="1159800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70041E"/>
                </a:solidFill>
              </a:rPr>
              <a:t>Wernicke encephalopathy is characterized by foci of </a:t>
            </a:r>
            <a:r>
              <a:rPr lang="en-US" sz="2000" b="1" dirty="0" smtClean="0">
                <a:solidFill>
                  <a:srgbClr val="70041E"/>
                </a:solidFill>
              </a:rPr>
              <a:t>hemorrhage and </a:t>
            </a:r>
            <a:r>
              <a:rPr lang="en-US" sz="2000" b="1" dirty="0">
                <a:solidFill>
                  <a:srgbClr val="70041E"/>
                </a:solidFill>
              </a:rPr>
              <a:t>necrosis in the </a:t>
            </a:r>
            <a:r>
              <a:rPr lang="en-US" sz="2000" b="1" dirty="0" err="1">
                <a:solidFill>
                  <a:srgbClr val="70041E"/>
                </a:solidFill>
              </a:rPr>
              <a:t>mamillary</a:t>
            </a:r>
            <a:r>
              <a:rPr lang="en-US" sz="2000" b="1" dirty="0">
                <a:solidFill>
                  <a:srgbClr val="70041E"/>
                </a:solidFill>
              </a:rPr>
              <a:t> bodies and the walls of </a:t>
            </a:r>
            <a:r>
              <a:rPr lang="en-US" sz="2000" b="1" dirty="0" smtClean="0">
                <a:solidFill>
                  <a:srgbClr val="70041E"/>
                </a:solidFill>
              </a:rPr>
              <a:t>the third </a:t>
            </a:r>
            <a:r>
              <a:rPr lang="en-US" sz="2000" b="1" dirty="0">
                <a:solidFill>
                  <a:srgbClr val="70041E"/>
                </a:solidFill>
              </a:rPr>
              <a:t>and fourth ventricles.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4098" name="Picture 2" descr="https://library.med.utah.edu/WebPath/jpeg5/CNS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43" y="1728235"/>
            <a:ext cx="573297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86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861913" y="543755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Vitamine B12 deficiency</a:t>
            </a:r>
            <a:endParaRPr sz="2400" b="1"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95669" y="1255955"/>
            <a:ext cx="8049688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2400" i="1" u="sng" dirty="0" err="1"/>
              <a:t>Subacute</a:t>
            </a:r>
            <a:r>
              <a:rPr lang="en-US" sz="2400" i="1" u="sng" dirty="0"/>
              <a:t> combined degeneration of the spinal </a:t>
            </a:r>
            <a:r>
              <a:rPr lang="en-US" sz="2400" i="1" u="sng" dirty="0" smtClean="0"/>
              <a:t>cord.</a:t>
            </a:r>
          </a:p>
          <a:p>
            <a:r>
              <a:rPr lang="en-US" sz="2000" dirty="0" smtClean="0"/>
              <a:t>Degeneration </a:t>
            </a:r>
            <a:r>
              <a:rPr lang="en-US" sz="2000" dirty="0"/>
              <a:t>of </a:t>
            </a:r>
            <a:r>
              <a:rPr lang="en-US" sz="2000" dirty="0" smtClean="0"/>
              <a:t>both ascending &amp; descending </a:t>
            </a:r>
            <a:r>
              <a:rPr lang="en-US" sz="2000" dirty="0"/>
              <a:t>spinal </a:t>
            </a:r>
            <a:r>
              <a:rPr lang="en-US" sz="2000" dirty="0" smtClean="0"/>
              <a:t>tracts, caused </a:t>
            </a:r>
            <a:r>
              <a:rPr lang="en-US" sz="2000" dirty="0"/>
              <a:t>by a defect in myelin </a:t>
            </a:r>
            <a:r>
              <a:rPr lang="en-US" sz="2000" dirty="0" smtClean="0"/>
              <a:t>formation.</a:t>
            </a:r>
          </a:p>
          <a:p>
            <a:r>
              <a:rPr lang="en-US" sz="2000" dirty="0" smtClean="0"/>
              <a:t>Symptoms (over a few weeks) </a:t>
            </a:r>
            <a:r>
              <a:rPr lang="en-US" sz="2000" dirty="0"/>
              <a:t>initially </a:t>
            </a:r>
            <a:r>
              <a:rPr lang="en-US" sz="2000" dirty="0" smtClean="0"/>
              <a:t>bilaterally </a:t>
            </a:r>
            <a:r>
              <a:rPr lang="en-US" sz="2000" dirty="0"/>
              <a:t>symmetrical numbness</a:t>
            </a:r>
            <a:r>
              <a:rPr lang="en-US" sz="2000" dirty="0" smtClean="0"/>
              <a:t>, tingling</a:t>
            </a:r>
            <a:r>
              <a:rPr lang="en-US" sz="2000" dirty="0"/>
              <a:t>, </a:t>
            </a:r>
            <a:r>
              <a:rPr lang="en-US" sz="2000" dirty="0" smtClean="0"/>
              <a:t>&amp; slight </a:t>
            </a:r>
            <a:r>
              <a:rPr lang="en-US" sz="2000" dirty="0"/>
              <a:t>ataxia in the lower </a:t>
            </a:r>
            <a:r>
              <a:rPr lang="en-US" sz="2000" dirty="0" smtClean="0"/>
              <a:t>extremities, may </a:t>
            </a:r>
            <a:r>
              <a:rPr lang="en-US" sz="2000" dirty="0"/>
              <a:t>progress to include spastic weakness of the </a:t>
            </a:r>
            <a:r>
              <a:rPr lang="en-US" sz="2000" dirty="0" smtClean="0"/>
              <a:t>lower extremities </a:t>
            </a:r>
            <a:r>
              <a:rPr lang="en-US" sz="2000" dirty="0" smtClean="0">
                <a:sym typeface="Wingdings" pitchFamily="2" charset="2"/>
              </a:rPr>
              <a:t> later paraplegia.</a:t>
            </a:r>
            <a:endParaRPr lang="en-US" sz="2000" dirty="0" smtClean="0"/>
          </a:p>
          <a:p>
            <a:r>
              <a:rPr lang="en-US" sz="2000" dirty="0" smtClean="0"/>
              <a:t>With vitamin replacement, </a:t>
            </a:r>
            <a:r>
              <a:rPr lang="en-US" sz="2000" dirty="0"/>
              <a:t>clinical improvement occurs; however, once </a:t>
            </a:r>
            <a:r>
              <a:rPr lang="en-US" sz="2000" dirty="0" smtClean="0"/>
              <a:t>complete paraplegia </a:t>
            </a:r>
            <a:r>
              <a:rPr lang="en-US" sz="2000" dirty="0"/>
              <a:t>has developed, recovery is poor. </a:t>
            </a:r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10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3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594886" y="164016"/>
            <a:ext cx="7054850" cy="919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</a:rPr>
              <a:t>Parkinson</a:t>
            </a:r>
            <a:r>
              <a:rPr lang="en-US" sz="3200" dirty="0">
                <a:solidFill>
                  <a:srgbClr val="70041E"/>
                </a:solidFill>
              </a:rPr>
              <a:t> </a:t>
            </a:r>
            <a:r>
              <a:rPr lang="en-US" sz="3200" b="1" dirty="0">
                <a:solidFill>
                  <a:srgbClr val="70041E"/>
                </a:solidFill>
              </a:rPr>
              <a:t>Disease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604" y="779582"/>
            <a:ext cx="80788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A neurodegenerative disease marked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by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a </a:t>
            </a:r>
            <a:r>
              <a:rPr lang="en-US" sz="2200" u="sng" dirty="0" smtClean="0">
                <a:solidFill>
                  <a:srgbClr val="70041E"/>
                </a:solidFill>
                <a:latin typeface="Libre Baskerville" charset="0"/>
              </a:rPr>
              <a:t>prominent hypokinetic </a:t>
            </a:r>
            <a:r>
              <a:rPr lang="en-US" sz="2200" u="sng" dirty="0">
                <a:solidFill>
                  <a:srgbClr val="70041E"/>
                </a:solidFill>
                <a:latin typeface="Libre Baskerville" charset="0"/>
              </a:rPr>
              <a:t>movement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disorder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that is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caused by </a:t>
            </a:r>
            <a:r>
              <a:rPr lang="en-US" sz="2200" u="sng" dirty="0">
                <a:solidFill>
                  <a:srgbClr val="70041E"/>
                </a:solidFill>
                <a:latin typeface="Libre Baskerville" charset="0"/>
              </a:rPr>
              <a:t>loss of dopaminergic neurons from </a:t>
            </a:r>
            <a:r>
              <a:rPr lang="en-US" sz="2200" u="sng" dirty="0" smtClean="0">
                <a:solidFill>
                  <a:srgbClr val="70041E"/>
                </a:solidFill>
                <a:latin typeface="Libre Baskerville" charset="0"/>
              </a:rPr>
              <a:t>the </a:t>
            </a:r>
            <a:r>
              <a:rPr lang="en-US" sz="2200" u="sng" dirty="0" err="1" smtClean="0">
                <a:solidFill>
                  <a:srgbClr val="70041E"/>
                </a:solidFill>
                <a:latin typeface="Libre Baskerville" charset="0"/>
              </a:rPr>
              <a:t>substantia</a:t>
            </a:r>
            <a:r>
              <a:rPr lang="en-US" sz="2200" u="sng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200" u="sng" dirty="0" err="1" smtClean="0">
                <a:solidFill>
                  <a:srgbClr val="70041E"/>
                </a:solidFill>
                <a:latin typeface="Libre Baskerville" charset="0"/>
              </a:rPr>
              <a:t>nigra</a:t>
            </a:r>
            <a:r>
              <a:rPr lang="en-US" sz="2200" u="sng" dirty="0" smtClean="0">
                <a:solidFill>
                  <a:srgbClr val="70041E"/>
                </a:solidFill>
                <a:latin typeface="Libre Baskerville" charset="0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Has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characteristic neuronal inclusions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containing      </a:t>
            </a:r>
            <a:r>
              <a:rPr lang="el-GR" sz="2200" u="sng" dirty="0" smtClean="0">
                <a:solidFill>
                  <a:srgbClr val="70041E"/>
                </a:solidFill>
                <a:latin typeface="Libre Baskerville" charset="0"/>
              </a:rPr>
              <a:t>α-</a:t>
            </a:r>
            <a:r>
              <a:rPr lang="en-US" sz="2200" u="sng" dirty="0" err="1" smtClean="0">
                <a:solidFill>
                  <a:srgbClr val="70041E"/>
                </a:solidFill>
                <a:latin typeface="Libre Baskerville" charset="0"/>
              </a:rPr>
              <a:t>synuclein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. </a:t>
            </a:r>
            <a:r>
              <a:rPr lang="en-US" sz="2200" b="1" dirty="0" smtClean="0">
                <a:solidFill>
                  <a:srgbClr val="70041E"/>
                </a:solidFill>
                <a:latin typeface="Libre Baskerville" charset="0"/>
              </a:rPr>
              <a:t>(</a:t>
            </a:r>
            <a:r>
              <a:rPr lang="en-US" sz="2200" b="1" dirty="0" err="1">
                <a:solidFill>
                  <a:srgbClr val="70041E"/>
                </a:solidFill>
                <a:latin typeface="Libre Baskerville" charset="0"/>
              </a:rPr>
              <a:t>Lewy</a:t>
            </a:r>
            <a:r>
              <a:rPr lang="en-US" sz="2200" b="1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200" b="1" dirty="0" smtClean="0">
                <a:solidFill>
                  <a:srgbClr val="70041E"/>
                </a:solidFill>
                <a:latin typeface="Libre Baskerville" charset="0"/>
              </a:rPr>
              <a:t>bodies)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70041E"/>
                </a:solidFill>
                <a:latin typeface="Libre Baskerville" charset="0"/>
              </a:rPr>
              <a:t>Parkinsonism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: a clinical syndrome characterized by diminished facial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expression (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masked </a:t>
            </a:r>
            <a:r>
              <a:rPr lang="en-US" sz="2200" dirty="0" err="1">
                <a:solidFill>
                  <a:srgbClr val="70041E"/>
                </a:solidFill>
                <a:latin typeface="Libre Baskerville" charset="0"/>
              </a:rPr>
              <a:t>facies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), stooped posture, slowness of voluntary movement, festinating gait (progressively shortened,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accelerated steps), rigidity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, &amp; a "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pill-rolling“ tremor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. </a:t>
            </a:r>
            <a:endParaRPr lang="en-US" sz="2200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0820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43415" y="1368238"/>
            <a:ext cx="34717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  <a:latin typeface="Libre Baskerville" charset="0"/>
              </a:rPr>
              <a:t>Parkinsonism is seen </a:t>
            </a:r>
            <a:r>
              <a:rPr lang="en-US" sz="2000" dirty="0">
                <a:solidFill>
                  <a:srgbClr val="FF0000"/>
                </a:solidFill>
                <a:latin typeface="Libre Baskerville" charset="0"/>
              </a:rPr>
              <a:t>in a range of diseases that damage dopaminergic neurons</a:t>
            </a:r>
            <a:r>
              <a:rPr lang="en-US" sz="2000">
                <a:solidFill>
                  <a:srgbClr val="FF0000"/>
                </a:solidFill>
                <a:latin typeface="Libre Baskerville" charset="0"/>
              </a:rPr>
              <a:t>, </a:t>
            </a:r>
            <a:r>
              <a:rPr lang="en-US" sz="2000" smtClean="0">
                <a:solidFill>
                  <a:srgbClr val="FF0000"/>
                </a:solidFill>
                <a:latin typeface="Libre Baskerville" charset="0"/>
              </a:rPr>
              <a:t>which a </a:t>
            </a:r>
            <a:r>
              <a:rPr lang="en-US" sz="2000" dirty="0">
                <a:solidFill>
                  <a:srgbClr val="FF0000"/>
                </a:solidFill>
                <a:latin typeface="Libre Baskerville" charset="0"/>
              </a:rPr>
              <a:t>project from the substantia </a:t>
            </a:r>
            <a:r>
              <a:rPr lang="en-US" sz="2000" dirty="0" err="1">
                <a:solidFill>
                  <a:srgbClr val="FF0000"/>
                </a:solidFill>
                <a:latin typeface="Libre Baskerville" charset="0"/>
              </a:rPr>
              <a:t>nigra</a:t>
            </a:r>
            <a:r>
              <a:rPr lang="en-US" sz="2000" dirty="0">
                <a:solidFill>
                  <a:srgbClr val="FF0000"/>
                </a:solidFill>
                <a:latin typeface="Libre Baskerville" charset="0"/>
              </a:rPr>
              <a:t> to the </a:t>
            </a:r>
            <a:r>
              <a:rPr lang="en-US" sz="2000" dirty="0" smtClean="0">
                <a:solidFill>
                  <a:srgbClr val="FF0000"/>
                </a:solidFill>
                <a:latin typeface="Libre Baskerville" charset="0"/>
              </a:rPr>
              <a:t>striatum (</a:t>
            </a:r>
            <a:r>
              <a:rPr lang="en-US" sz="2000" dirty="0" err="1" smtClean="0">
                <a:solidFill>
                  <a:srgbClr val="FF0000"/>
                </a:solidFill>
                <a:latin typeface="Libre Baskerville" charset="0"/>
              </a:rPr>
              <a:t>nigrostriatal</a:t>
            </a:r>
            <a:r>
              <a:rPr lang="en-US" sz="2000" dirty="0" smtClean="0">
                <a:solidFill>
                  <a:srgbClr val="FF0000"/>
                </a:solidFill>
                <a:latin typeface="Libre Baskerville" charset="0"/>
              </a:rPr>
              <a:t> pathway)</a:t>
            </a:r>
            <a:endParaRPr lang="en-US" sz="2000" dirty="0">
              <a:solidFill>
                <a:srgbClr val="FF0000"/>
              </a:solidFill>
              <a:latin typeface="Libre Baskerville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  <a:latin typeface="Libre Baskerville" charset="0"/>
              </a:rPr>
              <a:t>and are involved in control of motor activity.</a:t>
            </a:r>
            <a:endParaRPr lang="en-US" sz="2000" dirty="0">
              <a:solidFill>
                <a:srgbClr val="FF0000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  <a:p>
            <a:pPr>
              <a:spcBef>
                <a:spcPts val="600"/>
              </a:spcBef>
            </a:pPr>
            <a:endParaRPr lang="en-US" sz="2000" dirty="0">
              <a:solidFill>
                <a:srgbClr val="FF0000"/>
              </a:solidFill>
              <a:latin typeface="Libre Baskerville" charset="0"/>
            </a:endParaRPr>
          </a:p>
        </p:txBody>
      </p: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2" y="275242"/>
            <a:ext cx="4263656" cy="44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5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2089150" y="171450"/>
            <a:ext cx="7054850" cy="919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 smtClean="0">
                <a:solidFill>
                  <a:srgbClr val="70041E"/>
                </a:solidFill>
              </a:rPr>
              <a:t>PD– Pathogenesis 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8249" y="1075171"/>
            <a:ext cx="7546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PD is associated with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protein (</a:t>
            </a:r>
            <a:r>
              <a:rPr lang="el-GR" sz="2000" dirty="0">
                <a:solidFill>
                  <a:srgbClr val="70041E"/>
                </a:solidFill>
                <a:latin typeface="Libre Baskerville" charset="0"/>
              </a:rPr>
              <a:t>α-</a:t>
            </a:r>
            <a:r>
              <a:rPr lang="en-US" sz="2000" dirty="0" err="1" smtClean="0">
                <a:solidFill>
                  <a:srgbClr val="70041E"/>
                </a:solidFill>
                <a:latin typeface="Libre Baskerville" charset="0"/>
              </a:rPr>
              <a:t>synuclein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) aggregation, mitochondrial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abnormalities,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&amp; neuronal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loss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in the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substantia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nigra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&amp; elsewhere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in the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brain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:</a:t>
            </a:r>
            <a:endParaRPr lang="en-US" sz="2000" dirty="0" smtClean="0">
              <a:solidFill>
                <a:srgbClr val="70041E"/>
              </a:solidFill>
              <a:latin typeface="Libre Baskerville" charset="0"/>
            </a:endParaRPr>
          </a:p>
          <a:p>
            <a:pPr>
              <a:spcAft>
                <a:spcPts val="600"/>
              </a:spcAft>
              <a:buClr>
                <a:srgbClr val="70041E"/>
              </a:buClr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+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Synuclein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aggregates are normally cleared by autophagy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.</a:t>
            </a: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  <a:p>
            <a:pPr>
              <a:spcAft>
                <a:spcPts val="600"/>
              </a:spcAft>
              <a:buClr>
                <a:srgbClr val="70041E"/>
              </a:buClr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+ Abnormal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protein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&amp; organelle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clearance due to defects in autophagy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&amp; </a:t>
            </a:r>
            <a:r>
              <a:rPr lang="en-US" sz="2000" dirty="0" err="1" smtClean="0">
                <a:solidFill>
                  <a:srgbClr val="70041E"/>
                </a:solidFill>
                <a:latin typeface="Libre Baskerville" charset="0"/>
              </a:rPr>
              <a:t>lysosomal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degradation.</a:t>
            </a:r>
          </a:p>
          <a:p>
            <a:pPr>
              <a:spcAft>
                <a:spcPts val="600"/>
              </a:spcAft>
              <a:buClr>
                <a:srgbClr val="70041E"/>
              </a:buClr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+ Dopaminergic neurons degeneration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reduction in dopamine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in the striatum.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329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6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2089150" y="171450"/>
            <a:ext cx="7054850" cy="919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 smtClean="0">
                <a:solidFill>
                  <a:srgbClr val="70041E"/>
                </a:solidFill>
              </a:rPr>
              <a:t>PD– Clinical 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8249" y="1085445"/>
            <a:ext cx="754621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Diagnosis is based on a triad of (tremor, rigidity, &amp; </a:t>
            </a:r>
            <a:r>
              <a:rPr lang="en-US" sz="2000" dirty="0" err="1" smtClean="0">
                <a:solidFill>
                  <a:srgbClr val="70041E"/>
                </a:solidFill>
                <a:latin typeface="Libre Baskerville" charset="0"/>
              </a:rPr>
              <a:t>bradykinesia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), </a:t>
            </a:r>
            <a:r>
              <a:rPr lang="en-US" sz="2000" u="sng" dirty="0" smtClean="0">
                <a:solidFill>
                  <a:srgbClr val="70041E"/>
                </a:solidFill>
                <a:latin typeface="Libre Baskerville" charset="0"/>
              </a:rPr>
              <a:t>in the absence of toxic injury or other etiology.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Usually progresses over 10 to 15 years, eventually producing severe motor slowing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near immobility. 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Death usually is the result of aspiration pneumonia or trauma from falls caused by postural instability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.</a:t>
            </a:r>
            <a:endParaRPr lang="en-US" sz="2000" dirty="0">
              <a:solidFill>
                <a:srgbClr val="70041E"/>
              </a:solidFill>
              <a:latin typeface="Libre Baskerville" charset="0"/>
              <a:sym typeface="Libre Baskerville"/>
            </a:endParaRP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Movement symptoms initially respond to  L-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dihydroxyphenylalanine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(L-DOPA), but it </a:t>
            </a:r>
            <a:r>
              <a:rPr lang="en-US" sz="2000" u="sng" dirty="0">
                <a:solidFill>
                  <a:srgbClr val="70041E"/>
                </a:solidFill>
                <a:latin typeface="Libre Baskerville" charset="0"/>
              </a:rPr>
              <a:t>does not slow disease progression.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Over time, L-DOPA becomes less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effective.</a:t>
            </a: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60917" y="360221"/>
            <a:ext cx="3895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A</a:t>
            </a:r>
            <a:r>
              <a:rPr lang="en-US" sz="2400" b="1" dirty="0" smtClean="0">
                <a:solidFill>
                  <a:srgbClr val="70041E"/>
                </a:solidFill>
                <a:latin typeface="Libre Baskerville" charset="0"/>
              </a:rPr>
              <a:t>t </a:t>
            </a:r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autopsy is pallor of the </a:t>
            </a:r>
            <a:r>
              <a:rPr lang="en-US" sz="2400" b="1" dirty="0" err="1">
                <a:solidFill>
                  <a:srgbClr val="70041E"/>
                </a:solidFill>
                <a:latin typeface="Libre Baskerville" charset="0"/>
              </a:rPr>
              <a:t>substantia</a:t>
            </a:r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400" b="1" dirty="0" err="1" smtClean="0">
                <a:solidFill>
                  <a:srgbClr val="70041E"/>
                </a:solidFill>
                <a:latin typeface="Libre Baskerville" charset="0"/>
              </a:rPr>
              <a:t>nigra</a:t>
            </a:r>
            <a:r>
              <a:rPr lang="en-US" sz="2400" b="1" dirty="0" smtClean="0">
                <a:solidFill>
                  <a:srgbClr val="70041E"/>
                </a:solidFill>
                <a:latin typeface="Libre Baskerville" charset="0"/>
              </a:rPr>
              <a:t> and </a:t>
            </a:r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locus </a:t>
            </a:r>
            <a:r>
              <a:rPr lang="en-US" sz="2400" b="1" dirty="0" err="1" smtClean="0">
                <a:solidFill>
                  <a:srgbClr val="70041E"/>
                </a:solidFill>
                <a:latin typeface="Libre Baskerville" charset="0"/>
              </a:rPr>
              <a:t>ceruleus</a:t>
            </a:r>
            <a:r>
              <a:rPr lang="en-US" sz="2400" b="1" dirty="0" smtClean="0">
                <a:solidFill>
                  <a:srgbClr val="70041E"/>
                </a:solidFill>
                <a:latin typeface="Libre Baskerville" charset="0"/>
              </a:rPr>
              <a:t>, due loss of pigmented </a:t>
            </a:r>
            <a:r>
              <a:rPr lang="en-US" sz="2400" b="1" dirty="0" err="1" smtClean="0">
                <a:solidFill>
                  <a:srgbClr val="70041E"/>
                </a:solidFill>
                <a:latin typeface="Libre Baskerville" charset="0"/>
              </a:rPr>
              <a:t>catecholaminergic</a:t>
            </a:r>
            <a:r>
              <a:rPr lang="en-US" sz="2400" b="1" dirty="0" smtClean="0">
                <a:solidFill>
                  <a:srgbClr val="70041E"/>
                </a:solidFill>
                <a:latin typeface="Libre Baskerville" charset="0"/>
              </a:rPr>
              <a:t> neurons.</a:t>
            </a:r>
            <a:endParaRPr lang="en-US" sz="2400" b="1" dirty="0">
              <a:solidFill>
                <a:srgbClr val="70041E"/>
              </a:solidFill>
              <a:latin typeface="Libre Baskervill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23" y="360221"/>
            <a:ext cx="4911066" cy="43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60375" y="729847"/>
            <a:ext cx="8199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Areas of neuronal loss show gliosis. </a:t>
            </a:r>
            <a:r>
              <a:rPr lang="en-US" sz="2000" b="1" u="sng" dirty="0" err="1" smtClean="0">
                <a:solidFill>
                  <a:srgbClr val="70041E"/>
                </a:solidFill>
                <a:latin typeface="Libre Baskerville" charset="0"/>
              </a:rPr>
              <a:t>Lewy</a:t>
            </a:r>
            <a:r>
              <a:rPr lang="en-US" sz="2000" b="1" u="sng" dirty="0" smtClean="0">
                <a:solidFill>
                  <a:srgbClr val="70041E"/>
                </a:solidFill>
                <a:latin typeface="Libre Baskerville" charset="0"/>
              </a:rPr>
              <a:t> bodies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found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in those neurons that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remain; single or multiple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, cytoplasmic,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eosinophilic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, round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inclusions (dense core with pale halo)</a:t>
            </a:r>
            <a:endParaRPr lang="en-US" sz="2000" b="1" dirty="0">
              <a:solidFill>
                <a:srgbClr val="70041E"/>
              </a:solidFill>
              <a:latin typeface="Libre Baskerville" charset="0"/>
            </a:endParaRPr>
          </a:p>
        </p:txBody>
      </p:sp>
      <p:sp>
        <p:nvSpPr>
          <p:cNvPr id="2" name="AutoShape 2" descr="Image result for lewy bod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lewy bod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lewy bodi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2" y="1833349"/>
            <a:ext cx="3661238" cy="3041060"/>
          </a:xfrm>
          <a:prstGeom prst="rect">
            <a:avLst/>
          </a:prstGeom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76" y="1833349"/>
            <a:ext cx="30861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8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1920875" y="419100"/>
            <a:ext cx="7223125" cy="11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000" dirty="0"/>
              <a:t>Huntington </a:t>
            </a:r>
            <a:r>
              <a:rPr lang="en-US" sz="4000" dirty="0" smtClean="0"/>
              <a:t>Disease (HD)</a:t>
            </a:r>
            <a:endParaRPr sz="4000" b="1" i="1" dirty="0">
              <a:latin typeface="Montserrat" charset="0"/>
            </a:endParaRPr>
          </a:p>
        </p:txBody>
      </p:sp>
      <p:pic>
        <p:nvPicPr>
          <p:cNvPr id="7170" name="Picture 2" descr="The Huntingtin Chromosome (Wikipedia.org &amp; open.osmosis.org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37" y="1674687"/>
            <a:ext cx="7397391" cy="30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15D2B3874B645AF51B40E73E2069E" ma:contentTypeVersion="0" ma:contentTypeDescription="Create a new document." ma:contentTypeScope="" ma:versionID="215c96f4a6358a54512e55482049aa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A9A23B-D5ED-41E5-9CE1-DFFAE1642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4C4F02-9A46-43AB-832D-90A69A5B099D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3D41AD-EF37-42DA-BB4A-9C40699871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7882</TotalTime>
  <Words>1058</Words>
  <Application>Microsoft Office PowerPoint</Application>
  <PresentationFormat>On-screen Show (16:9)</PresentationFormat>
  <Paragraphs>100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Montserrat</vt:lpstr>
      <vt:lpstr>Century Gothic</vt:lpstr>
      <vt:lpstr>Times New Roman</vt:lpstr>
      <vt:lpstr>Arial</vt:lpstr>
      <vt:lpstr>Calibri</vt:lpstr>
      <vt:lpstr>Wingdings</vt:lpstr>
      <vt:lpstr>Libre Baskerville</vt:lpstr>
      <vt:lpstr>Garamond</vt:lpstr>
      <vt:lpstr>Organic</vt:lpstr>
      <vt:lpstr>Degenerative diseases of CNS (2)</vt:lpstr>
      <vt:lpstr>PowerPoint Presentation</vt:lpstr>
      <vt:lpstr>Parkinson Disease</vt:lpstr>
      <vt:lpstr>PowerPoint Presentation</vt:lpstr>
      <vt:lpstr>PD– Pathogenesis </vt:lpstr>
      <vt:lpstr>PD– Clinical </vt:lpstr>
      <vt:lpstr>PowerPoint Presentation</vt:lpstr>
      <vt:lpstr>PowerPoint Presentation</vt:lpstr>
      <vt:lpstr>PowerPoint Presentation</vt:lpstr>
      <vt:lpstr>Huntington Disease-HD</vt:lpstr>
      <vt:lpstr>HD – Pathogenesis </vt:lpstr>
      <vt:lpstr>PowerPoint Presentation</vt:lpstr>
      <vt:lpstr>PowerPoint Presentation</vt:lpstr>
      <vt:lpstr>Amyotrophic Lateral Sclerosis (ALS) </vt:lpstr>
      <vt:lpstr>ALS – pathogenesis </vt:lpstr>
      <vt:lpstr>PowerPoint Presentation</vt:lpstr>
      <vt:lpstr>PowerPoint Presentation</vt:lpstr>
      <vt:lpstr>ALS – Clinical</vt:lpstr>
      <vt:lpstr>Acquired metabolic diseases</vt:lpstr>
      <vt:lpstr>Thiamine deficiency (Vitamine B1)</vt:lpstr>
      <vt:lpstr>Wernicke encephalopathy is characterized by foci of hemorrhage and necrosis in the mamillary bodies and the walls of the third and fourth ventricles.</vt:lpstr>
      <vt:lpstr>Vitamine B12 deficiency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 II Pathology</dc:title>
  <dc:creator>mohammed hayel</dc:creator>
  <cp:lastModifiedBy>Admin</cp:lastModifiedBy>
  <cp:revision>180</cp:revision>
  <dcterms:modified xsi:type="dcterms:W3CDTF">2023-03-06T06:30:48Z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0x01010070415D2B3874B645AF51B40E73E2069E</vt:lpwstr>
  </property>
</Properties>
</file>