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</p:sldMasterIdLst>
  <p:notesMasterIdLst>
    <p:notesMasterId r:id="rId40"/>
  </p:notesMasterIdLst>
  <p:sldIdLst>
    <p:sldId id="558" r:id="rId4"/>
    <p:sldId id="547" r:id="rId5"/>
    <p:sldId id="548" r:id="rId6"/>
    <p:sldId id="549" r:id="rId7"/>
    <p:sldId id="480" r:id="rId8"/>
    <p:sldId id="577" r:id="rId9"/>
    <p:sldId id="578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580" r:id="rId18"/>
    <p:sldId id="579" r:id="rId19"/>
    <p:sldId id="492" r:id="rId20"/>
    <p:sldId id="581" r:id="rId21"/>
    <p:sldId id="583" r:id="rId22"/>
    <p:sldId id="494" r:id="rId23"/>
    <p:sldId id="582" r:id="rId24"/>
    <p:sldId id="495" r:id="rId25"/>
    <p:sldId id="499" r:id="rId26"/>
    <p:sldId id="540" r:id="rId27"/>
    <p:sldId id="539" r:id="rId28"/>
    <p:sldId id="501" r:id="rId29"/>
    <p:sldId id="503" r:id="rId30"/>
    <p:sldId id="502" r:id="rId31"/>
    <p:sldId id="504" r:id="rId32"/>
    <p:sldId id="585" r:id="rId33"/>
    <p:sldId id="508" r:id="rId34"/>
    <p:sldId id="509" r:id="rId35"/>
    <p:sldId id="510" r:id="rId36"/>
    <p:sldId id="527" r:id="rId37"/>
    <p:sldId id="534" r:id="rId38"/>
    <p:sldId id="586" r:id="rId39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76" d="100"/>
          <a:sy n="76" d="100"/>
        </p:scale>
        <p:origin x="191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2ECEDB-3A0A-47B5-97E2-9D5032D924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244503-D216-4738-A3C7-84F37BCC5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FF041285-9335-42D0-9F04-E5E58FC4A0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02046F8-98EF-43FF-ABCE-592BDCD929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317BF9F-520F-4CC6-AB4D-4AC70B303D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112B727-19AF-4B1F-9BE9-D99E548A1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7C214AC8-4E40-418C-9866-55F6BA1C4E6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FD08BF9E-7313-471C-90C3-EF3DBAD39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B1B99E-433B-4057-82AF-6AF8C13577D1}" type="slidenum">
              <a:rPr lang="ar-SA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3" name="Rectangle 7">
            <a:extLst>
              <a:ext uri="{FF2B5EF4-FFF2-40B4-BE49-F238E27FC236}">
                <a16:creationId xmlns:a16="http://schemas.microsoft.com/office/drawing/2014/main" id="{92108545-A0AD-44A9-A63B-F3146C64A1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91C455-C5A9-44F9-8A0B-7402CEB97FA3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7CB2D81B-1A75-46AD-B971-FFD75BAD7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B9BCC311-90A4-4B93-9150-2FFCD79F0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C5993B60-F8F7-4380-BE34-F21A955B3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7F07F1-8C0A-41F6-9AD4-71E896F264FF}" type="slidenum">
              <a:rPr lang="ar-SA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9507" name="Rectangle 7">
            <a:extLst>
              <a:ext uri="{FF2B5EF4-FFF2-40B4-BE49-F238E27FC236}">
                <a16:creationId xmlns:a16="http://schemas.microsoft.com/office/drawing/2014/main" id="{50EA8CFC-AF98-4103-9A78-6A84A4B4F3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BA935A-55A0-4D53-ABB4-5A245821B38E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BB024996-DEBB-4CCE-8147-4C0362DE2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>
            <a:extLst>
              <a:ext uri="{FF2B5EF4-FFF2-40B4-BE49-F238E27FC236}">
                <a16:creationId xmlns:a16="http://schemas.microsoft.com/office/drawing/2014/main" id="{3F5EC617-AA34-4079-808A-BFD1E80AA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3D9D8FBB-19FD-4BD0-A061-428E7D4E1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F8CEDC-B31D-487C-9016-A6120940E524}" type="slidenum">
              <a:rPr lang="ar-SA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0531" name="Rectangle 7">
            <a:extLst>
              <a:ext uri="{FF2B5EF4-FFF2-40B4-BE49-F238E27FC236}">
                <a16:creationId xmlns:a16="http://schemas.microsoft.com/office/drawing/2014/main" id="{64D2DB84-3A21-4454-B552-CA92D7C185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764D6DC-7326-4E71-9DDD-D14FF4616C70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06AA6466-1A58-4BA6-A42F-B3BC3AC37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74CDD5BB-EF09-4853-9D86-1582E38B9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6532F5A4-22E5-4687-BAFB-BCEF61374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9D040A-75A9-4AB5-9262-BA570981412F}" type="slidenum">
              <a:rPr lang="ar-SA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1555" name="Rectangle 7">
            <a:extLst>
              <a:ext uri="{FF2B5EF4-FFF2-40B4-BE49-F238E27FC236}">
                <a16:creationId xmlns:a16="http://schemas.microsoft.com/office/drawing/2014/main" id="{E62AFE0F-5975-4D7F-B887-C984AE1E09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E8C45B1-6CA3-4045-9273-258220F7F69F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DE0EA6CD-9E51-4EDB-8126-2B315403F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>
            <a:extLst>
              <a:ext uri="{FF2B5EF4-FFF2-40B4-BE49-F238E27FC236}">
                <a16:creationId xmlns:a16="http://schemas.microsoft.com/office/drawing/2014/main" id="{58328321-4FEB-47C9-BB1E-66808626D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5D839565-DB43-4BA5-B0BD-DA656233D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07A763-C240-4FF2-813C-9705492E6FDA}" type="slidenum">
              <a:rPr lang="ar-SA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2579" name="Rectangle 7">
            <a:extLst>
              <a:ext uri="{FF2B5EF4-FFF2-40B4-BE49-F238E27FC236}">
                <a16:creationId xmlns:a16="http://schemas.microsoft.com/office/drawing/2014/main" id="{C2DFC0FF-A27C-48ED-947C-BE9B8A162D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924553-9475-4B92-90CF-C54172FE7C6D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4485A602-EDBC-4B14-8BA6-A0BB53DC9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2131D5A8-68DB-4101-95B0-E07A5BF9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54FB73E-EC78-4DB0-A223-0FDA529A7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E5D71D-3286-4892-86E3-93B9E4BAAF4F}" type="slidenum">
              <a:rPr lang="ar-SA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7">
            <a:extLst>
              <a:ext uri="{FF2B5EF4-FFF2-40B4-BE49-F238E27FC236}">
                <a16:creationId xmlns:a16="http://schemas.microsoft.com/office/drawing/2014/main" id="{66A3DBB3-BDBA-4974-BAA7-9E7728FF18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723D79-4692-4D52-B2F8-75187E8CF82E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45250172-A7BE-4380-AAB5-D7DF2E2D3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5E9BF719-4E66-4179-B95D-166215E9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141F449C-47C5-4E3E-8714-2C1FFF1EA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7702CC-47CC-4E50-A1F9-261564A67EE4}" type="slidenum">
              <a:rPr lang="ar-SA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4627" name="Rectangle 7">
            <a:extLst>
              <a:ext uri="{FF2B5EF4-FFF2-40B4-BE49-F238E27FC236}">
                <a16:creationId xmlns:a16="http://schemas.microsoft.com/office/drawing/2014/main" id="{3D2179A7-E3A2-4335-8AC9-8B9F1A6F533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26457D-5E51-48B4-A6DF-F4E13F13A2E9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2E76D3FC-1F4B-4236-A893-D5BDC2976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E131AE35-9A4D-448A-AB82-C4B971ECD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E1F62B5C-4602-40D7-9EC3-0CEFA9814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7F5F9C86-515B-4DCF-B674-8D34A451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9F492CCB-EDEC-46CC-87D9-AA8B0B35F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E345C-37EC-4CCD-8F1C-678120A19D73}" type="slidenum">
              <a:rPr lang="ar-SA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6720F0-59CB-4385-A27D-AC6B2DDE0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5407F-DA32-42CC-B4C0-45F82066B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9C3A8-5D0C-4CC4-954D-DF3B01D7F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43AED9D-016B-4483-BFA4-495816667E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7C547-0328-4D14-95E2-F76A7DAE5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4C496D-5F82-40C7-832B-A7E48FCB5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D821D-AD75-4717-B339-842E186C7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666AA4B-106F-4224-AEF9-A648395068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5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6FC564-BC7D-4827-8B08-4431AC008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D44533-A97C-4A8D-99B6-3DBB84C44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D62B8-B7C4-44DB-A5BE-0846EC5F9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EBF2F9DE-DB38-4C27-8568-986B61B26F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92F50C-CF47-44AF-871A-4704F6F88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531AFF-0E57-423F-B1A2-B16C96F9F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445017-7A53-4BC3-AFDE-8E7EC090B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61FECE2-C072-4A46-972D-C7AA9AD4F78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5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59E28-175F-48CF-A3A3-856B05936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F823-1EC6-4CBF-ACB4-606CF80A2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168E-DF15-4049-AF04-0CE02017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025F0A6-7540-42D1-9AD1-1B4E9E6740C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7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8E9855-0A27-4A04-9853-9A5D582BD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CB97E7-16D4-4365-B951-0B00E8EED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6B03C48-949D-483E-8325-53BDD9652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D082B13-5D6D-4384-85B0-9DEEB0635E0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3AE2-B638-4821-9CCD-93FF997D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4222-8CCF-4959-B4A1-40D29D4D713F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4401-AEFF-4C6F-A54B-0C23CE27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23C63-720E-415D-B212-17CBAAAC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6DD720B-ED97-4070-B1C1-18BCF1EAF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0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6957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24000"/>
            <a:ext cx="36957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848100"/>
            <a:ext cx="36957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6957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1F692-E1D6-41C0-96F2-3B764FEB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9E508-69E6-48CD-980C-7C0974011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77089B-D702-44F3-8DE4-F7BE4CC2D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AB470E0-6FEE-47B5-8BFA-C142761BED89}" type="slidenum">
              <a:rPr lang="ar-SA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7095483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04350B-D64B-4607-A7D0-F07C42085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9000F-E429-4D5F-9510-D31FB374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4542C6-EBCA-4B5E-9C97-1582DCD51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7D6E74B1-1832-49AA-9650-1DD8E3C8F4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9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A08B5-A88F-410D-B6CC-164ACDD59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1F1B8-EAB7-4BDF-89BC-EB3B3C7035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AA976-79A7-45FE-9359-B50267ACB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92D0C37-112B-471F-9C9C-00BDE0E0DAF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2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7AF20-8D8A-4D61-9855-5C767D09F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38B23-ADEE-400F-82E3-DEE22DC8C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0426-55CE-469E-B1B7-8E54D2B4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39C3494-A636-4794-A846-1527E8127A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3B6FD-09A7-40FD-8873-1A30CA1DB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239837-7C8B-40BD-B1A8-E2B5E507E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8962D1-5AF0-4A93-9586-CC735D85A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260520-3260-42C8-A3DA-C3A9B340EE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576311-E929-4C3F-BB66-84228B121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7812C4-F94A-4644-A5D3-B56FB7F94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EA8F73-D199-4D96-B602-84A689A9C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637B541-9DC8-4A26-906B-1BCF454305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8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2B6A4C-D1FA-4CA3-9E46-0E6ED2E9B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A6AC19-6493-491A-9BDD-F0937A2B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F6D7FD-F95C-484E-BF81-2BB281EF3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D475397-2BA9-4BD4-B3D8-B81C4C287C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40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6186B-3540-45C0-9EB3-DAB226803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4490E-2D29-43A6-8528-26E95F71E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931E5-4D14-45CE-B29D-7089D904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ADB9492-3A89-425C-9AF6-9F064146B3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3FBED-C53B-4720-887D-8BE82354A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6C200-4CF7-4C51-82DB-51F837353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3F7AF-F50D-4E7B-A1AB-D36BCDC6B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E48947A-79DE-4410-9E29-889D0C8FBA2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8D0284-A939-41C8-82DF-7CA718ADD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34E03F-1C57-4559-8A0C-748E10635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3F7073-6652-4391-AAA7-795CC52B4B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492F3C-6DBD-4FD7-8CB5-AE9B25A2F5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615FFB-661A-4030-9B7D-93979628D3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94C07B4-B5EB-4ECC-832A-7CD45BFEF0F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  <p:sldLayoutId id="2147485889" r:id="rId11"/>
    <p:sldLayoutId id="2147485890" r:id="rId12"/>
    <p:sldLayoutId id="2147485891" r:id="rId13"/>
    <p:sldLayoutId id="2147485892" r:id="rId14"/>
    <p:sldLayoutId id="2147485893" r:id="rId15"/>
    <p:sldLayoutId id="2147485894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anatomyatlases.org/MicroscopicAnatomy/Images/Plate28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Endocrines/Images/pin42h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Endocrines/Images/pty10he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lab.anhb.uwa.edu.au/mb140/CorePages/Endocrines/Images/pin42he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mcg.edu/som/phy/raineylab/images/weblabeledcolor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http://education.vetmed.vt.edu/Curriculum/VM8054/Labs/Lab24/IMAGES/BRAIN%20SAND%20COMPOSITE%20SMALL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Endocrines/Images/ThyrHE1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عنوان 1">
            <a:extLst>
              <a:ext uri="{FF2B5EF4-FFF2-40B4-BE49-F238E27FC236}">
                <a16:creationId xmlns:a16="http://schemas.microsoft.com/office/drawing/2014/main" id="{BFC9EE96-E0C6-4A23-B97F-A354DE96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</a:rPr>
              <a:t>Pineal body (Epiphysis cerebri)</a:t>
            </a:r>
            <a:endParaRPr lang="ar-JO" altLang="en-US"/>
          </a:p>
        </p:txBody>
      </p:sp>
      <p:sp>
        <p:nvSpPr>
          <p:cNvPr id="94211" name="عنصر نائب للمحتوى 2">
            <a:extLst>
              <a:ext uri="{FF2B5EF4-FFF2-40B4-BE49-F238E27FC236}">
                <a16:creationId xmlns:a16="http://schemas.microsoft.com/office/drawing/2014/main" id="{E28911F6-4CF2-489B-A3C7-2E0F881B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886200"/>
            <a:ext cx="9067800" cy="2819400"/>
          </a:xfrm>
        </p:spPr>
        <p:txBody>
          <a:bodyPr/>
          <a:lstStyle/>
          <a:p>
            <a:pPr marL="0" indent="0" algn="l" rtl="0">
              <a:buFontTx/>
              <a:buNone/>
            </a:pPr>
            <a:endParaRPr lang="en-US" altLang="en-US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embedded in between the cerebellum and </a:t>
            </a:r>
            <a:r>
              <a:rPr lang="en-US" altLang="en-US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cerebrum. </a:t>
            </a:r>
            <a:r>
              <a:rPr lang="en-US" alt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brain 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is flattened stalk like structure hence it is called epiphysis. </a:t>
            </a:r>
          </a:p>
          <a:p>
            <a:pPr marL="0" indent="0" algn="l" rtl="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is derived from its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pinecone </a:t>
            </a:r>
            <a:r>
              <a:rPr lang="en-US" altLang="en-US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structure.</a:t>
            </a:r>
          </a:p>
          <a:p>
            <a:pPr marL="0" indent="0" algn="l" rt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‘third eye’ as this gland receives its stimuli through vision</a:t>
            </a:r>
            <a:endParaRPr lang="en-US" altLang="en-US" sz="1800" dirty="0">
              <a:solidFill>
                <a:srgbClr val="3B3835"/>
              </a:solidFill>
              <a:latin typeface="Helvetica Neue"/>
            </a:endParaRPr>
          </a:p>
          <a:p>
            <a:pPr marL="0" indent="0" algn="l" rtl="0">
              <a:buFontTx/>
              <a:buAutoNum type="arabicPeriod"/>
            </a:pPr>
            <a:endParaRPr lang="en-US" altLang="en-US" sz="1800" dirty="0">
              <a:solidFill>
                <a:srgbClr val="3B3835"/>
              </a:solidFill>
              <a:latin typeface="Helvetica Neue"/>
            </a:endParaRPr>
          </a:p>
        </p:txBody>
      </p:sp>
      <p:pic>
        <p:nvPicPr>
          <p:cNvPr id="94212" name="Picture 1">
            <a:extLst>
              <a:ext uri="{FF2B5EF4-FFF2-40B4-BE49-F238E27FC236}">
                <a16:creationId xmlns:a16="http://schemas.microsoft.com/office/drawing/2014/main" id="{2B9CA466-EA2E-4E7C-AE0B-E8473EB7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2362200" y="1447800"/>
            <a:ext cx="9906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143000" y="1200090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Cerebrum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019800" y="3352800"/>
            <a:ext cx="11430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149200" y="329559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cerebellum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عنوان 1">
            <a:extLst>
              <a:ext uri="{FF2B5EF4-FFF2-40B4-BE49-F238E27FC236}">
                <a16:creationId xmlns:a16="http://schemas.microsoft.com/office/drawing/2014/main" id="{23E0E1EE-442E-40F2-97DC-CDD739F3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Parafollicular cells</a:t>
            </a:r>
            <a:endParaRPr lang="ar-JO" altLang="en-US" sz="3200" dirty="0"/>
          </a:p>
        </p:txBody>
      </p:sp>
      <p:pic>
        <p:nvPicPr>
          <p:cNvPr id="103427" name="Picture 2">
            <a:extLst>
              <a:ext uri="{FF2B5EF4-FFF2-40B4-BE49-F238E27FC236}">
                <a16:creationId xmlns:a16="http://schemas.microsoft.com/office/drawing/2014/main" id="{01024282-3B4D-4E6C-8C9A-8F13345F4C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4267200" cy="5148263"/>
          </a:xfrm>
          <a:noFill/>
        </p:spPr>
      </p:pic>
      <p:pic>
        <p:nvPicPr>
          <p:cNvPr id="103428" name="Picture 4" descr="en_C-cell VS 218 at 3181x7811">
            <a:extLst>
              <a:ext uri="{FF2B5EF4-FFF2-40B4-BE49-F238E27FC236}">
                <a16:creationId xmlns:a16="http://schemas.microsoft.com/office/drawing/2014/main" id="{D33F6DB4-E9DC-4C06-87C3-A7B31C9A6B9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419600" cy="2514600"/>
          </a:xfrm>
          <a:noFill/>
        </p:spPr>
      </p:pic>
      <p:pic>
        <p:nvPicPr>
          <p:cNvPr id="103429" name="Picture 4" descr="MH-9D8">
            <a:extLst>
              <a:ext uri="{FF2B5EF4-FFF2-40B4-BE49-F238E27FC236}">
                <a16:creationId xmlns:a16="http://schemas.microsoft.com/office/drawing/2014/main" id="{2A8F49FB-B7C7-48FF-B49B-968D6ECC75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419600" cy="2187575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30" name="مستطيل 8">
            <a:extLst>
              <a:ext uri="{FF2B5EF4-FFF2-40B4-BE49-F238E27FC236}">
                <a16:creationId xmlns:a16="http://schemas.microsoft.com/office/drawing/2014/main" id="{10680DA5-9BF4-49C3-AF98-A6606B7A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197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Immunocytochemical localization of calcitonin in C cells</a:t>
            </a:r>
            <a:endParaRPr lang="ar-JO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04800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Colloid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2112" y="647186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Parafollicular cells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239000" y="2819400"/>
            <a:ext cx="762000" cy="69026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477000" y="4267200"/>
            <a:ext cx="4572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48500" y="4427140"/>
            <a:ext cx="381000" cy="2897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وان 1">
            <a:extLst>
              <a:ext uri="{FF2B5EF4-FFF2-40B4-BE49-F238E27FC236}">
                <a16:creationId xmlns:a16="http://schemas.microsoft.com/office/drawing/2014/main" id="{C7F820E0-B19C-4E20-B436-6358D480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Parafollicular cells</a:t>
            </a:r>
            <a:endParaRPr lang="ar-JO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04451" name="Picture 4" descr=" chief cells and enteroendocrine cell ">
            <a:extLst>
              <a:ext uri="{FF2B5EF4-FFF2-40B4-BE49-F238E27FC236}">
                <a16:creationId xmlns:a16="http://schemas.microsoft.com/office/drawing/2014/main" id="{2D69D5BD-7FE3-4035-95DE-F6F3E3FF0A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3061" r="15506" b="3061"/>
          <a:stretch>
            <a:fillRect/>
          </a:stretch>
        </p:blipFill>
        <p:spPr>
          <a:xfrm>
            <a:off x="4724400" y="1417638"/>
            <a:ext cx="4267200" cy="4095750"/>
          </a:xfrm>
          <a:noFill/>
        </p:spPr>
      </p:pic>
      <p:pic>
        <p:nvPicPr>
          <p:cNvPr id="104452" name="Picture 2">
            <a:extLst>
              <a:ext uri="{FF2B5EF4-FFF2-40B4-BE49-F238E27FC236}">
                <a16:creationId xmlns:a16="http://schemas.microsoft.com/office/drawing/2014/main" id="{70770F66-0D60-4E25-82AB-75C38F8284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/>
          <a:stretch>
            <a:fillRect/>
          </a:stretch>
        </p:blipFill>
        <p:spPr>
          <a:xfrm>
            <a:off x="385740" y="1148064"/>
            <a:ext cx="4267200" cy="4191000"/>
          </a:xfrm>
          <a:noFill/>
        </p:spPr>
      </p:pic>
      <p:sp>
        <p:nvSpPr>
          <p:cNvPr id="104453" name="مستطيل 6">
            <a:extLst>
              <a:ext uri="{FF2B5EF4-FFF2-40B4-BE49-F238E27FC236}">
                <a16:creationId xmlns:a16="http://schemas.microsoft.com/office/drawing/2014/main" id="{20A78B25-18B8-4B8F-945F-DC8D175B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Clusters of </a:t>
            </a:r>
          </a:p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Parafollicular </a:t>
            </a:r>
          </a:p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104454" name="مستطيل 7">
            <a:extLst>
              <a:ext uri="{FF2B5EF4-FFF2-40B4-BE49-F238E27FC236}">
                <a16:creationId xmlns:a16="http://schemas.microsoft.com/office/drawing/2014/main" id="{9DA9E2D1-5FBE-4F52-8C79-B2B64F58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645" y="3517669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Parafollicular</a:t>
            </a:r>
          </a:p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     </a:t>
            </a:r>
            <a:r>
              <a:rPr lang="en-US" altLang="en-US" b="1" dirty="0">
                <a:solidFill>
                  <a:schemeClr val="bg1"/>
                </a:solidFill>
              </a:rPr>
              <a:t>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0483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690" y="3221565"/>
            <a:ext cx="4305300" cy="55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Bent-Up Arrow 5"/>
          <p:cNvSpPr/>
          <p:nvPr/>
        </p:nvSpPr>
        <p:spPr bwMode="auto">
          <a:xfrm rot="10800000">
            <a:off x="24697" y="3541914"/>
            <a:ext cx="341993" cy="197147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050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Superficial section 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05200" y="4527651"/>
            <a:ext cx="0" cy="10140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34541" y="5513388"/>
            <a:ext cx="154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Interfollicular cells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-3009" y="5998143"/>
            <a:ext cx="5258323" cy="85985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1600" b="1" dirty="0" smtClean="0"/>
              <a:t>**بهاي الشريحة مبين عدد الخلايا البينية كثير كبير بس هي فعلياً مش هيك, بيّنت هيك لأنه هاي الخلايا بتكون على الحواف و بارزة شوي و احنا اصلاً اخذنا هاي الشريحة من سطح الفوليكليز اللي موجود عليه اغلب الخلايا البينية 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72000" y="5339064"/>
            <a:ext cx="0" cy="6590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467696" y="48101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B.V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620000" y="4527651"/>
            <a:ext cx="0" cy="12360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120245" y="5726526"/>
            <a:ext cx="302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Its granules present at the base to transmit the secretion directly to B.V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D9259BA6-CE48-4B13-9E47-4340228D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Interfollicular cells</a:t>
            </a:r>
            <a:endParaRPr lang="ar-EG" altLang="en-US" sz="3200" dirty="0"/>
          </a:p>
        </p:txBody>
      </p:sp>
      <p:pic>
        <p:nvPicPr>
          <p:cNvPr id="105475" name="Picture 5" descr="http://www.anatomyatlases.org/MicroscopicAnatomy/Images/Plate287.jpg">
            <a:extLst>
              <a:ext uri="{FF2B5EF4-FFF2-40B4-BE49-F238E27FC236}">
                <a16:creationId xmlns:a16="http://schemas.microsoft.com/office/drawing/2014/main" id="{010217E2-01B0-4758-A6B7-C81264FCBE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4267200" cy="45720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5476" name="Content Placeholder 3" descr="thyroid2">
            <a:extLst>
              <a:ext uri="{FF2B5EF4-FFF2-40B4-BE49-F238E27FC236}">
                <a16:creationId xmlns:a16="http://schemas.microsoft.com/office/drawing/2014/main" id="{8EC892AB-8512-4889-9269-6798599C85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343400" cy="46482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629400" y="4038600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Colloid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6172200" y="32766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553200" y="1158875"/>
            <a:ext cx="609600" cy="21177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680214" y="32787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Group of nuclei represent interfollicular cells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E60B6BE5-5FD7-4027-9BF6-F791F78DE8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875"/>
            <a:ext cx="7543800" cy="1203325"/>
          </a:xfrm>
        </p:spPr>
        <p:txBody>
          <a:bodyPr/>
          <a:lstStyle/>
          <a:p>
            <a:pPr rtl="0" eaLnBrk="1" hangingPunct="1"/>
            <a:r>
              <a:rPr lang="en-US" altLang="en-US" sz="2800">
                <a:latin typeface="Arial Black" panose="020B0A04020102020204" pitchFamily="34" charset="0"/>
              </a:rPr>
              <a:t>Correlates EM structure of follicular cells to its function.</a:t>
            </a:r>
          </a:p>
        </p:txBody>
      </p:sp>
      <p:sp>
        <p:nvSpPr>
          <p:cNvPr id="106499" name="Content Placeholder 3">
            <a:extLst>
              <a:ext uri="{FF2B5EF4-FFF2-40B4-BE49-F238E27FC236}">
                <a16:creationId xmlns:a16="http://schemas.microsoft.com/office/drawing/2014/main" id="{94A36864-558D-4B0A-A882-970FED3ED3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124200" cy="4724400"/>
          </a:xfrm>
        </p:spPr>
        <p:txBody>
          <a:bodyPr/>
          <a:lstStyle/>
          <a:p>
            <a:pPr algn="l" rtl="0" eaLnBrk="1" hangingPunct="1"/>
            <a:r>
              <a:rPr lang="en-US" altLang="en-US" sz="2000"/>
              <a:t>  </a:t>
            </a:r>
            <a:r>
              <a:rPr lang="en-US" altLang="en-US" sz="2000" b="1">
                <a:solidFill>
                  <a:srgbClr val="CC0000"/>
                </a:solidFill>
              </a:rPr>
              <a:t>rER.</a:t>
            </a:r>
          </a:p>
          <a:p>
            <a:pPr algn="l" rtl="0" eaLnBrk="1" hangingPunct="1"/>
            <a:r>
              <a:rPr lang="en-US" altLang="en-US" sz="2000" b="1"/>
              <a:t>  </a:t>
            </a:r>
            <a:r>
              <a:rPr lang="en-US" altLang="en-US" sz="2000" b="1">
                <a:solidFill>
                  <a:srgbClr val="CC0000"/>
                </a:solidFill>
              </a:rPr>
              <a:t>Golgi apparatus</a:t>
            </a:r>
            <a:r>
              <a:rPr lang="en-US" altLang="en-US" sz="2000" b="1"/>
              <a:t>  </a:t>
            </a:r>
          </a:p>
          <a:p>
            <a:pPr algn="l" rtl="0" eaLnBrk="1" hangingPunct="1"/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CC0000"/>
                </a:solidFill>
              </a:rPr>
              <a:t>exocytotic vesicles</a:t>
            </a:r>
          </a:p>
          <a:p>
            <a:pPr algn="l" rtl="0" eaLnBrk="1" hangingPunct="1"/>
            <a:endParaRPr lang="en-US" altLang="en-US" sz="2000" b="1">
              <a:solidFill>
                <a:srgbClr val="CC0000"/>
              </a:solidFill>
            </a:endParaRPr>
          </a:p>
          <a:p>
            <a:pPr algn="l" rtl="0" eaLnBrk="1" hangingPunct="1"/>
            <a:endParaRPr lang="en-US" altLang="en-US" sz="2000" b="1">
              <a:solidFill>
                <a:srgbClr val="CC0000"/>
              </a:solidFill>
            </a:endParaRPr>
          </a:p>
          <a:p>
            <a:pPr algn="l" rtl="0" eaLnBrk="1" hangingPunct="1"/>
            <a:r>
              <a:rPr lang="en-US" altLang="en-US" sz="2000" b="1">
                <a:solidFill>
                  <a:srgbClr val="CC0000"/>
                </a:solidFill>
              </a:rPr>
              <a:t>Microvillous border</a:t>
            </a:r>
          </a:p>
          <a:p>
            <a:pPr algn="l" rtl="0" eaLnBrk="1" hangingPunct="1"/>
            <a:endParaRPr lang="en-US" altLang="en-US" sz="2000" b="1"/>
          </a:p>
          <a:p>
            <a:pPr algn="l" rtl="0" eaLnBrk="1" hangingPunct="1"/>
            <a:r>
              <a:rPr lang="en-US" altLang="en-US" sz="2000" b="1">
                <a:solidFill>
                  <a:srgbClr val="CC0000"/>
                </a:solidFill>
              </a:rPr>
              <a:t>endocytotic vesicles</a:t>
            </a:r>
            <a:r>
              <a:rPr lang="en-US" altLang="en-US" sz="2000" b="1"/>
              <a:t>.  </a:t>
            </a:r>
          </a:p>
          <a:p>
            <a:pPr algn="l" rtl="0" eaLnBrk="1" hangingPunct="1"/>
            <a:r>
              <a:rPr lang="en-US" altLang="en-US" sz="2000" b="1">
                <a:solidFill>
                  <a:srgbClr val="CC0000"/>
                </a:solidFill>
              </a:rPr>
              <a:t>lysosomes.</a:t>
            </a:r>
          </a:p>
          <a:p>
            <a:pPr algn="l" rtl="0" eaLnBrk="1" hangingPunct="1"/>
            <a:endParaRPr lang="en-US" altLang="en-US" sz="2000">
              <a:solidFill>
                <a:srgbClr val="CC0000"/>
              </a:solidFill>
            </a:endParaRPr>
          </a:p>
          <a:p>
            <a:pPr algn="l" rtl="0" eaLnBrk="1" hangingPunct="1"/>
            <a:endParaRPr lang="en-US" altLang="en-US" sz="2000"/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3E45DE4D-B50C-4453-8272-6ECB29148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828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>
            <a:extLst>
              <a:ext uri="{FF2B5EF4-FFF2-40B4-BE49-F238E27FC236}">
                <a16:creationId xmlns:a16="http://schemas.microsoft.com/office/drawing/2014/main" id="{0F42F78D-7254-4D1C-B98C-05FF3865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7CE32A0F-CC01-4E58-8003-ED4B446CA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>
            <a:extLst>
              <a:ext uri="{FF2B5EF4-FFF2-40B4-BE49-F238E27FC236}">
                <a16:creationId xmlns:a16="http://schemas.microsoft.com/office/drawing/2014/main" id="{793BC71F-A6EE-40E3-8F2C-5A6B2087E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>
            <a:extLst>
              <a:ext uri="{FF2B5EF4-FFF2-40B4-BE49-F238E27FC236}">
                <a16:creationId xmlns:a16="http://schemas.microsoft.com/office/drawing/2014/main" id="{8713ED63-50DB-49EE-88BE-52AE978B9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00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>
            <a:extLst>
              <a:ext uri="{FF2B5EF4-FFF2-40B4-BE49-F238E27FC236}">
                <a16:creationId xmlns:a16="http://schemas.microsoft.com/office/drawing/2014/main" id="{8059743A-9BD9-4DCF-9D10-5BCCAD655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0">
            <a:extLst>
              <a:ext uri="{FF2B5EF4-FFF2-40B4-BE49-F238E27FC236}">
                <a16:creationId xmlns:a16="http://schemas.microsoft.com/office/drawing/2014/main" id="{CA9C4A10-AA26-4F05-92EB-6E411EDFF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Content Placeholder 3">
            <a:extLst>
              <a:ext uri="{FF2B5EF4-FFF2-40B4-BE49-F238E27FC236}">
                <a16:creationId xmlns:a16="http://schemas.microsoft.com/office/drawing/2014/main" id="{22873EEF-8A27-41C1-B0A9-5A35736DECA7}"/>
              </a:ext>
            </a:extLst>
          </p:cNvPr>
          <p:cNvSpPr>
            <a:spLocks/>
          </p:cNvSpPr>
          <p:nvPr/>
        </p:nvSpPr>
        <p:spPr bwMode="auto">
          <a:xfrm>
            <a:off x="3429000" y="1600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 Synthesis of thyroglobulin.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 add carbohydrate and form the vesicles. 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dischargeThyroglobulin into the lumen 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Follicular cells trap the iodide and liberate it as iodine in the follicular lumen 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Surface area </a:t>
            </a:r>
          </a:p>
          <a:p>
            <a:pPr lvl="1" eaLnBrk="1" hangingPunct="1">
              <a:spcBef>
                <a:spcPct val="20000"/>
              </a:spcBef>
              <a:buClr>
                <a:srgbClr val="BBE0E3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 iodination takes place </a:t>
            </a:r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extracellularly. 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reabsorb thyroglobulin.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hydrolyse thyroglobulin to thyroxine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</a:rPr>
              <a:t>thyroxine which is released into the fenestrated blood capillaries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2177"/>
            <a:ext cx="911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**organelles of protein synthesis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rER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, mitochondria, ribosomes, Golgi apparatus. All these organelles present in the follicular cells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2">
            <a:extLst>
              <a:ext uri="{FF2B5EF4-FFF2-40B4-BE49-F238E27FC236}">
                <a16:creationId xmlns:a16="http://schemas.microsoft.com/office/drawing/2014/main" id="{9BA3FD85-A3C3-40BF-99A6-17EEF1C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1460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Follicular cells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synthesis of T3 &amp; T4 </a:t>
            </a:r>
          </a:p>
          <a:p>
            <a:pPr eaLnBrk="1" hangingPunct="1"/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07523" name="Picture 5" descr="G:\endo image\Synthesis_of_the_thyroid_hormones.png">
            <a:extLst>
              <a:ext uri="{FF2B5EF4-FFF2-40B4-BE49-F238E27FC236}">
                <a16:creationId xmlns:a16="http://schemas.microsoft.com/office/drawing/2014/main" id="{16741288-D12E-4F9D-B1A2-D7A70521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47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71735"/>
            <a:ext cx="2667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1-</a:t>
            </a:r>
            <a:r>
              <a:rPr lang="en-US" dirty="0" smtClean="0"/>
              <a:t>organelles of protein synthesis produce thyroglobulin hormone (precursor)  </a:t>
            </a:r>
          </a:p>
          <a:p>
            <a:r>
              <a:rPr lang="en-US" sz="2000" b="1" dirty="0" smtClean="0"/>
              <a:t>2-</a:t>
            </a:r>
            <a:r>
              <a:rPr lang="en-US" dirty="0" smtClean="0"/>
              <a:t>Tg transmitted by exocytosis to lumen of follicles to stored as colloid </a:t>
            </a:r>
          </a:p>
          <a:p>
            <a:r>
              <a:rPr lang="en-US" sz="2000" b="1" dirty="0" smtClean="0"/>
              <a:t>3-</a:t>
            </a:r>
            <a:r>
              <a:rPr lang="en-US" dirty="0" smtClean="0"/>
              <a:t>iodine enter from the blood </a:t>
            </a:r>
            <a:r>
              <a:rPr lang="en-US" dirty="0" smtClean="0">
                <a:sym typeface="Wingdings" panose="05000000000000000000" pitchFamily="2" charset="2"/>
              </a:rPr>
              <a:t>cell lumen, to iodinate the precursor 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4-</a:t>
            </a:r>
            <a:r>
              <a:rPr lang="en-US" dirty="0" smtClean="0">
                <a:sym typeface="Wingdings" panose="05000000000000000000" pitchFamily="2" charset="2"/>
              </a:rPr>
              <a:t>iodinated </a:t>
            </a:r>
            <a:r>
              <a:rPr lang="en-US" dirty="0" err="1" smtClean="0">
                <a:sym typeface="Wingdings" panose="05000000000000000000" pitchFamily="2" charset="2"/>
              </a:rPr>
              <a:t>Tg</a:t>
            </a:r>
            <a:r>
              <a:rPr lang="en-US" dirty="0" smtClean="0">
                <a:sym typeface="Wingdings" panose="05000000000000000000" pitchFamily="2" charset="2"/>
              </a:rPr>
              <a:t> stored in the lumen until we need it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5-</a:t>
            </a:r>
            <a:r>
              <a:rPr lang="en-US" dirty="0" smtClean="0">
                <a:sym typeface="Wingdings" panose="05000000000000000000" pitchFamily="2" charset="2"/>
              </a:rPr>
              <a:t>when we need it, the iodinated </a:t>
            </a:r>
            <a:r>
              <a:rPr lang="en-US" dirty="0" err="1" smtClean="0">
                <a:sym typeface="Wingdings" panose="05000000000000000000" pitchFamily="2" charset="2"/>
              </a:rPr>
              <a:t>Tg</a:t>
            </a:r>
            <a:r>
              <a:rPr lang="en-US" dirty="0" smtClean="0">
                <a:sym typeface="Wingdings" panose="05000000000000000000" pitchFamily="2" charset="2"/>
              </a:rPr>
              <a:t> re-enter the cells by endocytosis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6-</a:t>
            </a:r>
            <a:r>
              <a:rPr lang="en-US" dirty="0" smtClean="0">
                <a:sym typeface="Wingdings" panose="05000000000000000000" pitchFamily="2" charset="2"/>
              </a:rPr>
              <a:t>inside cells there is numerous lysosomes which will take the precursor and break it down, then it released to blood as T3, T4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5562600"/>
            <a:ext cx="54102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Related to step2,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thyroid gland is the only gland which stored its secretion outside the cells 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841" y="1676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06975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912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3908" y="29173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4069" y="3387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8773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9" descr="G:\endo image\images.jpg">
            <a:extLst>
              <a:ext uri="{FF2B5EF4-FFF2-40B4-BE49-F238E27FC236}">
                <a16:creationId xmlns:a16="http://schemas.microsoft.com/office/drawing/2014/main" id="{50F2C125-4A4E-4D3B-81D1-AC26907F397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463" y="1524000"/>
            <a:ext cx="3581400" cy="2209800"/>
          </a:xfrm>
          <a:noFill/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2A9C3B6-434E-4E2F-9D92-DDB18C41C7B7}"/>
              </a:ext>
            </a:extLst>
          </p:cNvPr>
          <p:cNvSpPr/>
          <p:nvPr/>
        </p:nvSpPr>
        <p:spPr>
          <a:xfrm>
            <a:off x="182563" y="976313"/>
            <a:ext cx="49990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(variable - depending on the functional state) not secreting T3/T4 (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inactive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), the epithelial cells range from low columnar to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cuboidal cells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. When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active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, the epithelial cells become tall 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columnar cells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F8B71B4-07E6-41E1-9807-00C79C30DBCB}"/>
              </a:ext>
            </a:extLst>
          </p:cNvPr>
          <p:cNvSpPr/>
          <p:nvPr/>
        </p:nvSpPr>
        <p:spPr>
          <a:xfrm>
            <a:off x="7437438" y="976313"/>
            <a:ext cx="15573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a typeface="+mj-ea"/>
              </a:rPr>
              <a:t>Normal</a:t>
            </a:r>
            <a:endParaRPr lang="ar-JO" dirty="0"/>
          </a:p>
        </p:txBody>
      </p:sp>
      <p:pic>
        <p:nvPicPr>
          <p:cNvPr id="108549" name="Picture 4" descr="1974I10(39)C">
            <a:extLst>
              <a:ext uri="{FF2B5EF4-FFF2-40B4-BE49-F238E27FC236}">
                <a16:creationId xmlns:a16="http://schemas.microsoft.com/office/drawing/2014/main" id="{B98D80DE-31DD-45EE-BB43-2C984C1BD5F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3124200"/>
            <a:ext cx="4237037" cy="2171700"/>
          </a:xfrm>
          <a:noFill/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978C1C5B-2868-4C65-8A33-F3725A9499DD}"/>
              </a:ext>
            </a:extLst>
          </p:cNvPr>
          <p:cNvSpPr/>
          <p:nvPr/>
        </p:nvSpPr>
        <p:spPr>
          <a:xfrm>
            <a:off x="182563" y="5410200"/>
            <a:ext cx="15255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hypoactive</a:t>
            </a:r>
            <a:endParaRPr lang="ar-JO" dirty="0"/>
          </a:p>
        </p:txBody>
      </p:sp>
      <p:pic>
        <p:nvPicPr>
          <p:cNvPr id="108551" name="Picture 4" descr="MH-9D3">
            <a:extLst>
              <a:ext uri="{FF2B5EF4-FFF2-40B4-BE49-F238E27FC236}">
                <a16:creationId xmlns:a16="http://schemas.microsoft.com/office/drawing/2014/main" id="{F7EE0A7E-212D-4DFF-B50A-CEE5DBDDD0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4044950"/>
            <a:ext cx="3405188" cy="2171700"/>
          </a:xfrm>
          <a:noFill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018B08-682E-4C18-A65D-B64A58620392}"/>
              </a:ext>
            </a:extLst>
          </p:cNvPr>
          <p:cNvSpPr/>
          <p:nvPr/>
        </p:nvSpPr>
        <p:spPr>
          <a:xfrm>
            <a:off x="7269163" y="6257925"/>
            <a:ext cx="1609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hyperactive</a:t>
            </a:r>
            <a:endParaRPr lang="ar-JO" alt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860FF84-7659-4094-80F6-9D091309F74B}"/>
              </a:ext>
            </a:extLst>
          </p:cNvPr>
          <p:cNvSpPr/>
          <p:nvPr/>
        </p:nvSpPr>
        <p:spPr>
          <a:xfrm>
            <a:off x="762000" y="22225"/>
            <a:ext cx="81168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 Black" pitchFamily="34" charset="0"/>
                <a:ea typeface="+mj-ea"/>
                <a:cs typeface="Arial"/>
              </a:rPr>
              <a:t>Functional states of thyroid follicles</a:t>
            </a:r>
            <a:endParaRPr lang="ar-JO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82563" y="5410200"/>
            <a:ext cx="4237037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: produce hormones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without secrete them, so the colloid will </a:t>
            </a:r>
            <a:r>
              <a:rPr lang="en-US" dirty="0" smtClean="0"/>
              <a:t>pressure cells until they become flattened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0582" y="6514584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 hormones and secrete them directly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مستطيل 1">
            <a:extLst>
              <a:ext uri="{FF2B5EF4-FFF2-40B4-BE49-F238E27FC236}">
                <a16:creationId xmlns:a16="http://schemas.microsoft.com/office/drawing/2014/main" id="{0740F23A-885C-418A-BA02-0D2BF54E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304800"/>
            <a:ext cx="8823325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 Black" pitchFamily="34" charset="0"/>
              </a:rPr>
              <a:t>Pathology of thyroid glands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Iodine deficiency goiter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Hypertrophy of thyroid gland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	↓ iodine in diet →↓ T3 &amp;T4 →↑ TSH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Hypothyroidism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In children → cretinism (dwarf &amp; mental retardation)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In adults → myxedema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Hyperthyroidism (thyrotoxicosis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  T4, T4 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Grave’s disease</a:t>
            </a:r>
            <a:r>
              <a:rPr lang="en-US" altLang="en-US" sz="2400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00"/>
                </a:solidFill>
              </a:rPr>
              <a:t>exophthalmic goiter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autoimmune disorder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867400" y="17526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6183086" y="1447800"/>
            <a:ext cx="2362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TSH elevated by feedback stimulation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67400" y="228600"/>
            <a:ext cx="2514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Enlargement of thyroid gland occur when it hyper-hypo function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486400" y="533400"/>
            <a:ext cx="38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183086" y="4572000"/>
            <a:ext cx="26670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1" eaLnBrk="1" hangingPunct="1"/>
            <a:r>
              <a:rPr lang="en-US" b="1" dirty="0" smtClean="0">
                <a:solidFill>
                  <a:srgbClr val="0070C0"/>
                </a:solidFill>
              </a:rPr>
              <a:t>exophthalmic goiter: </a:t>
            </a:r>
            <a:r>
              <a:rPr lang="en-US" dirty="0" smtClean="0">
                <a:solidFill>
                  <a:srgbClr val="0070C0"/>
                </a:solidFill>
              </a:rPr>
              <a:t>accumulation of retro-orbital fat which will cause protrusion of eye </a:t>
            </a:r>
            <a:endParaRPr lang="en-US" dirty="0">
              <a:solidFill>
                <a:srgbClr val="0070C0"/>
              </a:solidFill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867400" y="4800600"/>
            <a:ext cx="3156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57800" y="4267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86ABC3C-FB47-4843-AB4D-EDA16607D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3338"/>
            <a:ext cx="8229600" cy="947738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Berlin Sans FB Demi" panose="020E0802020502020306" pitchFamily="34" charset="0"/>
              </a:rPr>
              <a:t>Parathyroid gland</a:t>
            </a:r>
          </a:p>
        </p:txBody>
      </p:sp>
      <p:pic>
        <p:nvPicPr>
          <p:cNvPr id="110595" name="Picture 4" descr="pth">
            <a:extLst>
              <a:ext uri="{FF2B5EF4-FFF2-40B4-BE49-F238E27FC236}">
                <a16:creationId xmlns:a16="http://schemas.microsoft.com/office/drawing/2014/main" id="{0523B089-8DCD-4EDC-98E6-8C35B9D9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057400"/>
            <a:ext cx="3762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1">
            <a:extLst>
              <a:ext uri="{FF2B5EF4-FFF2-40B4-BE49-F238E27FC236}">
                <a16:creationId xmlns:a16="http://schemas.microsoft.com/office/drawing/2014/main" id="{B151BAE7-C32A-4DF3-A2CF-C4599EA3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2675"/>
            <a:ext cx="46482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8E4AEA-92C6-4700-A191-A2306AA4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rtl="0" eaLnBrk="1" hangingPunct="1">
              <a:spcBef>
                <a:spcPct val="50000"/>
              </a:spcBef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 Black" pitchFamily="34" charset="0"/>
                <a:ea typeface="+mn-ea"/>
              </a:rPr>
              <a:t>Structure of </a:t>
            </a:r>
            <a:r>
              <a:rPr lang="en-US" altLang="en-US" sz="3200" dirty="0">
                <a:solidFill>
                  <a:srgbClr val="000000"/>
                </a:solidFill>
                <a:latin typeface="Arial Black" pitchFamily="34" charset="0"/>
              </a:rPr>
              <a:t>parathyroid gland</a:t>
            </a:r>
            <a:r>
              <a:rPr lang="en-US" altLang="en-US" sz="3200" kern="1200" dirty="0">
                <a:solidFill>
                  <a:srgbClr val="000000"/>
                </a:solidFill>
                <a:latin typeface="Arial Black" pitchFamily="34" charset="0"/>
                <a:ea typeface="+mn-ea"/>
              </a:rPr>
              <a:t> </a:t>
            </a:r>
            <a:r>
              <a:rPr lang="ar-JO" altLang="en-US" sz="3200" kern="1200" dirty="0">
                <a:solidFill>
                  <a:srgbClr val="000000"/>
                </a:solidFill>
                <a:latin typeface="Arial Black" pitchFamily="34" charset="0"/>
                <a:ea typeface="+mn-ea"/>
              </a:rPr>
              <a:t/>
            </a:r>
            <a:br>
              <a:rPr lang="ar-JO" altLang="en-US" sz="3200" kern="1200" dirty="0">
                <a:solidFill>
                  <a:srgbClr val="000000"/>
                </a:solidFill>
                <a:latin typeface="Arial Black" pitchFamily="34" charset="0"/>
                <a:ea typeface="+mn-ea"/>
              </a:rPr>
            </a:b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AD708A-B61C-4434-B333-6F276927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5562600" cy="51816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Stroma</a:t>
            </a:r>
            <a:r>
              <a:rPr lang="en-US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parathyroid gland is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surrounded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a thin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connective tissue capsule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delicate connective tissue septa ,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considerable number of </a:t>
            </a:r>
            <a:r>
              <a:rPr lang="en-US" altLang="en-US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fat cells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infiltrate the gland</a:t>
            </a:r>
          </a:p>
          <a:p>
            <a:pPr marL="0" indent="0" algn="l" rtl="0" eaLnBrk="1" hangingPunct="1">
              <a:buFontTx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Parenchymal cells</a:t>
            </a:r>
          </a:p>
          <a:p>
            <a:pPr marL="0" indent="0" algn="l" rtl="0">
              <a:buClr>
                <a:srgbClr val="009999"/>
              </a:buClr>
              <a:buSzPct val="80000"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types of cells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arranged in anastomosing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cords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surrounded by abundant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rgbClr val="009999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Chief cells</a:t>
            </a:r>
          </a:p>
          <a:p>
            <a:pPr algn="l" rtl="0">
              <a:buClr>
                <a:srgbClr val="009999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 charset="0"/>
              </a:rPr>
              <a:t>Oxyphil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 cells </a:t>
            </a:r>
          </a:p>
          <a:p>
            <a:pPr algn="l" rtl="0" eaLnBrk="1" hangingPunct="1">
              <a:buFont typeface="Wingdings" panose="05000000000000000000" pitchFamily="2" charset="2"/>
              <a:buChar char="q"/>
              <a:defRPr/>
            </a:pPr>
            <a:endParaRPr lang="en-US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endParaRPr lang="ar-JO" dirty="0"/>
          </a:p>
        </p:txBody>
      </p:sp>
      <p:pic>
        <p:nvPicPr>
          <p:cNvPr id="111620" name="Picture 23" descr="G:\endo image\thyroid-gland-23-638.jpg">
            <a:extLst>
              <a:ext uri="{FF2B5EF4-FFF2-40B4-BE49-F238E27FC236}">
                <a16:creationId xmlns:a16="http://schemas.microsoft.com/office/drawing/2014/main" id="{43CCD9AE-B487-412F-8FF4-60D1B290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91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4" descr="1992G23(50)CL">
            <a:extLst>
              <a:ext uri="{FF2B5EF4-FFF2-40B4-BE49-F238E27FC236}">
                <a16:creationId xmlns:a16="http://schemas.microsoft.com/office/drawing/2014/main" id="{91E5990B-2BF9-4076-986D-605ED0CB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581400" y="12192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2171700" y="594519"/>
            <a:ext cx="2819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This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capsule will separate it from thyroid gland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3813" y="2758385"/>
            <a:ext cx="95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Fat cells 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1992G23(50)CL">
            <a:extLst>
              <a:ext uri="{FF2B5EF4-FFF2-40B4-BE49-F238E27FC236}">
                <a16:creationId xmlns:a16="http://schemas.microsoft.com/office/drawing/2014/main" id="{3B52E03D-1C8F-402E-8B36-7946EF58181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038600"/>
            <a:ext cx="4419600" cy="2590800"/>
          </a:xfrm>
          <a:noFill/>
        </p:spPr>
      </p:pic>
      <p:pic>
        <p:nvPicPr>
          <p:cNvPr id="112643" name="Picture 9" descr="C:\Users\MCC\Desktop\صورة1.png">
            <a:extLst>
              <a:ext uri="{FF2B5EF4-FFF2-40B4-BE49-F238E27FC236}">
                <a16:creationId xmlns:a16="http://schemas.microsoft.com/office/drawing/2014/main" id="{3A9F8F2D-7DE6-4C96-8D81-7306A1B8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28600"/>
            <a:ext cx="42306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23" descr="G:\endo image\thyroid-gland-23-638.jpg">
            <a:extLst>
              <a:ext uri="{FF2B5EF4-FFF2-40B4-BE49-F238E27FC236}">
                <a16:creationId xmlns:a16="http://schemas.microsoft.com/office/drawing/2014/main" id="{1F741850-EE80-4BB1-B18F-4CC93A8A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004A027B-00B1-4A96-B969-7C0CDA90D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marL="0" indent="0" algn="ctr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800" dirty="0">
                <a:solidFill>
                  <a:srgbClr val="000000"/>
                </a:solidFill>
                <a:latin typeface="Arial Black" pitchFamily="34" charset="0"/>
                <a:ea typeface="+mj-ea"/>
              </a:rPr>
              <a:t>Pineal gland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Stroma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pia</a:t>
            </a:r>
            <a:r>
              <a:rPr lang="en-US" sz="2400" b="1" dirty="0">
                <a:solidFill>
                  <a:srgbClr val="000000"/>
                </a:solidFill>
              </a:rPr>
              <a:t> mater → septa ( BVs &amp; </a:t>
            </a:r>
            <a:r>
              <a:rPr lang="en-US" sz="2400" b="1" dirty="0" err="1">
                <a:solidFill>
                  <a:srgbClr val="000000"/>
                </a:solidFill>
              </a:rPr>
              <a:t>unmyelinated</a:t>
            </a:r>
            <a:r>
              <a:rPr lang="en-US" sz="2400" b="1" dirty="0">
                <a:solidFill>
                  <a:srgbClr val="000000"/>
                </a:solidFill>
              </a:rPr>
              <a:t> nerve fibers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Paren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chyma: </a:t>
            </a:r>
            <a:r>
              <a:rPr lang="en-US" sz="2400" dirty="0">
                <a:solidFill>
                  <a:srgbClr val="000000"/>
                </a:solidFill>
              </a:rPr>
              <a:t>Two types of branching cells are present: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B.V to receive the secreted hormones </a:t>
            </a:r>
            <a:r>
              <a:rPr lang="en-US" alt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glial cells (astrocytes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5%),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small dark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nuclei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pinealocytes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(95%), are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lightly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stained have larger, lighter and round nuclei secrete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melatonin, 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secretory cells 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ar-EG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5" name="Picture 5" descr="http://www.lab.anhb.uwa.edu.au/mb140/CorePages/Endocrines/Images/pin42he.jpg">
            <a:extLst>
              <a:ext uri="{FF2B5EF4-FFF2-40B4-BE49-F238E27FC236}">
                <a16:creationId xmlns:a16="http://schemas.microsoft.com/office/drawing/2014/main" id="{D1A1D9A4-0E32-4F61-9935-1DFD206517D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r:link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2048" y="4430486"/>
            <a:ext cx="4438650" cy="22860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248400" y="0"/>
            <a:ext cx="2895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70C0"/>
                </a:solidFill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ts a part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of brain tissue so it has structure similar to brain structure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7800" y="1295400"/>
            <a:ext cx="7543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Pineal gland don’t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have C.T capsule, instead of this capsule it has pia matter as a cover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4724400"/>
            <a:ext cx="2971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**Pia matter: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inner most layer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of meninges, highly vascularized C.T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Group 2">
            <a:extLst>
              <a:ext uri="{FF2B5EF4-FFF2-40B4-BE49-F238E27FC236}">
                <a16:creationId xmlns:a16="http://schemas.microsoft.com/office/drawing/2014/main" id="{17F3858E-2481-4C95-8A1A-0690E0F85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80622"/>
              </p:ext>
            </p:extLst>
          </p:nvPr>
        </p:nvGraphicFramePr>
        <p:xfrm>
          <a:off x="228600" y="457200"/>
          <a:ext cx="8686800" cy="6019798"/>
        </p:xfrm>
        <a:graphic>
          <a:graphicData uri="http://schemas.openxmlformats.org/drawingml/2006/table">
            <a:tbl>
              <a:tblPr/>
              <a:tblGrid>
                <a:gridCol w="215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7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Chief cells (principal)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Oxyphil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cells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polygonal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polygonal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few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Stain </a:t>
                      </a: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Faint acidophilic 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Deep acidophilic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nucleus</a:t>
                      </a: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Large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vesicular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Inactive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Small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dense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(produce hormone protein in nature)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sparse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L="91435" marR="91435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Parathyroid hormone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(↑ Blood Ca level)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unknown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عنوان 1">
            <a:extLst>
              <a:ext uri="{FF2B5EF4-FFF2-40B4-BE49-F238E27FC236}">
                <a16:creationId xmlns:a16="http://schemas.microsoft.com/office/drawing/2014/main" id="{D64D062F-9696-4C34-BF81-93CFCCA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</a:rPr>
              <a:t>Parathyroid gland in old people</a:t>
            </a:r>
            <a:endParaRPr lang="ar-JO" altLang="en-US"/>
          </a:p>
        </p:txBody>
      </p:sp>
      <p:sp>
        <p:nvSpPr>
          <p:cNvPr id="114691" name="عنصر نائب للمحتوى 2">
            <a:extLst>
              <a:ext uri="{FF2B5EF4-FFF2-40B4-BE49-F238E27FC236}">
                <a16:creationId xmlns:a16="http://schemas.microsoft.com/office/drawing/2014/main" id="{996063AA-AA83-42CB-8CB8-C970E910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5259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number of fat cells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number of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oxyphil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ar-JO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make them to say it’s a degenerated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shief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cells) </a:t>
            </a:r>
            <a:endParaRPr lang="ar-JO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692" name="Picture 5" descr="http://www.lab.anhb.uwa.edu.au/mb140/CorePages/Endocrines/Images/pty10he.jpg">
            <a:extLst>
              <a:ext uri="{FF2B5EF4-FFF2-40B4-BE49-F238E27FC236}">
                <a16:creationId xmlns:a16="http://schemas.microsoft.com/office/drawing/2014/main" id="{DE49EE7F-4D97-45C1-A426-2E536FF138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373188"/>
            <a:ext cx="4800600" cy="5027612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431A0C3E-8430-40AC-8470-2FB5670FD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 Black" panose="020B0A04020102020204" pitchFamily="34" charset="0"/>
              </a:rPr>
              <a:t>Regulation of blood calcium </a:t>
            </a:r>
            <a:r>
              <a:rPr lang="en-US" altLang="en-US" sz="2800" dirty="0" smtClean="0">
                <a:latin typeface="Arial Black" panose="020B0A04020102020204" pitchFamily="34" charset="0"/>
              </a:rPr>
              <a:t>level </a:t>
            </a:r>
            <a:r>
              <a:rPr lang="en-US" altLang="en-US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mainly by parathyroid gland </a:t>
            </a:r>
            <a:endParaRPr lang="en-US" altLang="en-US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363834-F65D-4AD7-9F09-CFC5086FA0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dirty="0"/>
              <a:t>	↓ Blood </a:t>
            </a:r>
            <a:r>
              <a:rPr lang="en-US" sz="2400" dirty="0" err="1"/>
              <a:t>Ca</a:t>
            </a:r>
            <a:r>
              <a:rPr lang="en-US" sz="2400" dirty="0"/>
              <a:t> level              ↑ PTH → ↑ Blood </a:t>
            </a:r>
            <a:r>
              <a:rPr lang="en-US" sz="2400" dirty="0" err="1"/>
              <a:t>Ca</a:t>
            </a:r>
            <a:r>
              <a:rPr lang="en-US" sz="2400" dirty="0"/>
              <a:t> level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dirty="0"/>
              <a:t>through: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400" dirty="0">
                <a:latin typeface="Arial Black" pitchFamily="34" charset="0"/>
              </a:rPr>
              <a:t>bone: </a:t>
            </a:r>
            <a:r>
              <a:rPr lang="en-US" sz="2400" dirty="0"/>
              <a:t>↑  osteoclasts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400" dirty="0">
                <a:latin typeface="Arial Black" pitchFamily="34" charset="0"/>
              </a:rPr>
              <a:t>kidney: </a:t>
            </a:r>
            <a:r>
              <a:rPr lang="en-US" sz="2400" dirty="0"/>
              <a:t>↑ </a:t>
            </a:r>
            <a:r>
              <a:rPr lang="en-US" sz="2400" dirty="0" err="1"/>
              <a:t>Ca</a:t>
            </a:r>
            <a:r>
              <a:rPr lang="en-US" sz="2400" dirty="0"/>
              <a:t> reabsorption 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400" dirty="0">
                <a:latin typeface="Arial Black" pitchFamily="34" charset="0"/>
              </a:rPr>
              <a:t>intestine: </a:t>
            </a:r>
            <a:r>
              <a:rPr lang="en-US" sz="2400" dirty="0"/>
              <a:t>↑ </a:t>
            </a:r>
            <a:r>
              <a:rPr lang="en-US" sz="2400" dirty="0" err="1"/>
              <a:t>Ca</a:t>
            </a:r>
            <a:r>
              <a:rPr lang="en-US" sz="2400" dirty="0"/>
              <a:t> absorption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sz="2400" dirty="0"/>
              <a:t>↑↑ Blood </a:t>
            </a:r>
            <a:r>
              <a:rPr lang="en-US" sz="2400" dirty="0" err="1"/>
              <a:t>Ca</a:t>
            </a:r>
            <a:r>
              <a:rPr lang="en-US" sz="2400" dirty="0"/>
              <a:t> level           ↑   Calcitonin                 ↓↓ </a:t>
            </a:r>
            <a:r>
              <a:rPr lang="en-US" sz="2400" dirty="0" err="1"/>
              <a:t>Ca</a:t>
            </a:r>
            <a:r>
              <a:rPr lang="en-US" sz="2400" dirty="0"/>
              <a:t> level by  ↓activity of osteoclast 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kern="1200" dirty="0">
                <a:solidFill>
                  <a:srgbClr val="000000"/>
                </a:solidFill>
                <a:latin typeface="Arial Black" pitchFamily="34" charset="0"/>
              </a:rPr>
              <a:t>Hyperparathyroidism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Increase parathyroid hormone →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bone  fracture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Calcification of several organ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kern="1200" dirty="0" err="1">
                <a:solidFill>
                  <a:srgbClr val="000000"/>
                </a:solidFill>
                <a:latin typeface="Arial Black" pitchFamily="34" charset="0"/>
              </a:rPr>
              <a:t>Hypoparathyroidism</a:t>
            </a:r>
            <a:endParaRPr lang="en-US" altLang="en-US" sz="2400" b="1" kern="1200" dirty="0">
              <a:solidFill>
                <a:srgbClr val="000000"/>
              </a:solidFill>
              <a:latin typeface="Arial Black" pitchFamily="34" charset="0"/>
            </a:endParaRPr>
          </a:p>
          <a:p>
            <a:pPr marL="609600" indent="-6096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Decrease  parathyroid hormone →: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bones become denser</a:t>
            </a:r>
          </a:p>
          <a:p>
            <a:pPr marL="609600" indent="-609600" algn="l" rtl="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kern="1200" dirty="0">
                <a:solidFill>
                  <a:srgbClr val="000000"/>
                </a:solidFill>
              </a:rPr>
              <a:t> ↑ excitability of nervous system → </a:t>
            </a:r>
            <a:r>
              <a:rPr lang="en-US" altLang="en-US" sz="2400" kern="1200" dirty="0" err="1">
                <a:solidFill>
                  <a:srgbClr val="000000"/>
                </a:solidFill>
              </a:rPr>
              <a:t>tetany</a:t>
            </a:r>
            <a:endParaRPr lang="en-US" altLang="en-US" sz="2400" kern="1200" dirty="0">
              <a:solidFill>
                <a:srgbClr val="000000"/>
              </a:solidFill>
            </a:endParaRPr>
          </a:p>
          <a:p>
            <a:pPr marL="609600" indent="-609600" algn="l" rtl="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3600" kern="1200" dirty="0">
              <a:solidFill>
                <a:srgbClr val="000000"/>
              </a:solidFill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15716" name="Right Arrow 1">
            <a:extLst>
              <a:ext uri="{FF2B5EF4-FFF2-40B4-BE49-F238E27FC236}">
                <a16:creationId xmlns:a16="http://schemas.microsoft.com/office/drawing/2014/main" id="{85AD30E6-5935-4730-9A7A-CCC05102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992438"/>
            <a:ext cx="685800" cy="269875"/>
          </a:xfrm>
          <a:prstGeom prst="rightArrow">
            <a:avLst>
              <a:gd name="adj1" fmla="val 50000"/>
              <a:gd name="adj2" fmla="val 500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115717" name="Right Arrow 2">
            <a:extLst>
              <a:ext uri="{FF2B5EF4-FFF2-40B4-BE49-F238E27FC236}">
                <a16:creationId xmlns:a16="http://schemas.microsoft.com/office/drawing/2014/main" id="{C29BC24E-5BE7-4169-A275-27EB0FE9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787400"/>
            <a:ext cx="711200" cy="404813"/>
          </a:xfrm>
          <a:prstGeom prst="rightArrow">
            <a:avLst>
              <a:gd name="adj1" fmla="val 50000"/>
              <a:gd name="adj2" fmla="val 4984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115718" name="Right Arrow 3">
            <a:extLst>
              <a:ext uri="{FF2B5EF4-FFF2-40B4-BE49-F238E27FC236}">
                <a16:creationId xmlns:a16="http://schemas.microsoft.com/office/drawing/2014/main" id="{54B60DCA-5DE1-4E08-96F6-643CB58D88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24488" y="2995613"/>
            <a:ext cx="838200" cy="320675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ar-EG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BC298BC2-C8E0-4B96-8DFA-EC41926D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0"/>
            <a:ext cx="8229600" cy="1143000"/>
          </a:xfrm>
        </p:spPr>
        <p:txBody>
          <a:bodyPr/>
          <a:lstStyle/>
          <a:p>
            <a:r>
              <a:rPr lang="en-US" altLang="en-US" sz="3200" b="1">
                <a:latin typeface="Berlin Sans FB Demi" panose="020E0802020502020306" pitchFamily="34" charset="0"/>
              </a:rPr>
              <a:t>ADRENAL GLANDS </a:t>
            </a:r>
            <a:br>
              <a:rPr lang="en-US" altLang="en-US" sz="3200" b="1">
                <a:latin typeface="Berlin Sans FB Demi" panose="020E0802020502020306" pitchFamily="34" charset="0"/>
              </a:rPr>
            </a:br>
            <a:r>
              <a:rPr lang="en-US" altLang="en-US" sz="3200">
                <a:latin typeface="Arial Black" panose="020B0A04020102020204" pitchFamily="34" charset="0"/>
              </a:rPr>
              <a:t>or </a:t>
            </a:r>
            <a:r>
              <a:rPr lang="en-US" altLang="en-US" sz="3200" b="1">
                <a:latin typeface="Arial Black" panose="020B0A04020102020204" pitchFamily="34" charset="0"/>
              </a:rPr>
              <a:t>suprarenal gland</a:t>
            </a:r>
            <a:endParaRPr lang="ar-EG" altLang="en-US" sz="3200">
              <a:latin typeface="Arial Black" panose="020B0A04020102020204" pitchFamily="34" charset="0"/>
            </a:endParaRPr>
          </a:p>
        </p:txBody>
      </p:sp>
      <p:pic>
        <p:nvPicPr>
          <p:cNvPr id="116739" name="Picture 4" descr="018">
            <a:extLst>
              <a:ext uri="{FF2B5EF4-FFF2-40B4-BE49-F238E27FC236}">
                <a16:creationId xmlns:a16="http://schemas.microsoft.com/office/drawing/2014/main" id="{6125C228-58E0-4A35-91CE-751FEB64FDA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1000"/>
            <a:ext cx="4191000" cy="2432050"/>
          </a:xfrm>
          <a:noFill/>
        </p:spPr>
      </p:pic>
      <p:pic>
        <p:nvPicPr>
          <p:cNvPr id="116740" name="Picture 8" descr="illu_adrenal_gland">
            <a:extLst>
              <a:ext uri="{FF2B5EF4-FFF2-40B4-BE49-F238E27FC236}">
                <a16:creationId xmlns:a16="http://schemas.microsoft.com/office/drawing/2014/main" id="{3955D94E-0A56-4F66-B24B-B6E41722B9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3423" r="7150" b="3355"/>
          <a:stretch>
            <a:fillRect/>
          </a:stretch>
        </p:blipFill>
        <p:spPr>
          <a:xfrm>
            <a:off x="457200" y="1371600"/>
            <a:ext cx="3810000" cy="2743200"/>
          </a:xfrm>
          <a:noFill/>
        </p:spPr>
      </p:pic>
      <p:pic>
        <p:nvPicPr>
          <p:cNvPr id="116741" name="Picture 12" descr="C:\Users\MCC\Desktop\صورة1.jpg">
            <a:extLst>
              <a:ext uri="{FF2B5EF4-FFF2-40B4-BE49-F238E27FC236}">
                <a16:creationId xmlns:a16="http://schemas.microsoft.com/office/drawing/2014/main" id="{008BB642-5B1C-4291-AAE3-B0774B3A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0100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0" y="0"/>
            <a:ext cx="1219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In the abdomen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G:\endo image\flat,1000x1000,075,f.jpg">
            <a:extLst>
              <a:ext uri="{FF2B5EF4-FFF2-40B4-BE49-F238E27FC236}">
                <a16:creationId xmlns:a16="http://schemas.microsoft.com/office/drawing/2014/main" id="{51824DD5-B393-41B9-89D5-A890093B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819400" y="6400800"/>
            <a:ext cx="4572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048000" y="6538965"/>
            <a:ext cx="187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Triangular in shape 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عنصر نائب للمحتوى 2">
            <a:extLst>
              <a:ext uri="{FF2B5EF4-FFF2-40B4-BE49-F238E27FC236}">
                <a16:creationId xmlns:a16="http://schemas.microsoft.com/office/drawing/2014/main" id="{327F9350-D90D-47B2-9E55-A731B04F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2400"/>
            <a:ext cx="4876800" cy="3581400"/>
          </a:xfrm>
        </p:spPr>
        <p:txBody>
          <a:bodyPr/>
          <a:lstStyle/>
          <a:p>
            <a:pPr algn="l" rtl="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Stroma : </a:t>
            </a:r>
            <a:r>
              <a:rPr lang="en-US" alt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gland </a:t>
            </a:r>
            <a:r>
              <a:rPr lang="en-US" altLang="en-US" sz="2000" dirty="0">
                <a:solidFill>
                  <a:srgbClr val="000000"/>
                </a:solidFill>
              </a:rPr>
              <a:t>is surrounded by a </a:t>
            </a:r>
            <a:r>
              <a:rPr lang="en-US" altLang="en-US" sz="2000" b="1" dirty="0">
                <a:solidFill>
                  <a:srgbClr val="000000"/>
                </a:solidFill>
              </a:rPr>
              <a:t>thick connective tissue capsule</a:t>
            </a:r>
            <a:r>
              <a:rPr lang="en-US" altLang="en-US" sz="2000" dirty="0">
                <a:solidFill>
                  <a:srgbClr val="000000"/>
                </a:solidFill>
              </a:rPr>
              <a:t>. </a:t>
            </a:r>
          </a:p>
          <a:p>
            <a:pPr algn="l" rtl="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Vessels and nerves reach the medulla by way of connective tissue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(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trabeculae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which extend from the capsule towards the medulla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.= septa)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Parenchyma : </a:t>
            </a:r>
            <a:r>
              <a:rPr lang="en-US" alt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consist of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outer </a:t>
            </a:r>
            <a:r>
              <a:rPr lang="en-US" altLang="en-US" sz="2000" b="1" dirty="0">
                <a:solidFill>
                  <a:srgbClr val="000000"/>
                </a:solidFill>
              </a:rPr>
              <a:t>cortex</a:t>
            </a:r>
            <a:r>
              <a:rPr lang="en-US" altLang="en-US" sz="2000" dirty="0">
                <a:solidFill>
                  <a:srgbClr val="000000"/>
                </a:solidFill>
              </a:rPr>
              <a:t> (the main part)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inner </a:t>
            </a:r>
            <a:r>
              <a:rPr lang="en-US" altLang="en-US" sz="2000" b="1" dirty="0">
                <a:solidFill>
                  <a:srgbClr val="000000"/>
                </a:solidFill>
              </a:rPr>
              <a:t>medulla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10%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algn="l" rtl="0"/>
            <a:endParaRPr lang="ar-JO" altLang="en-US" sz="1800" dirty="0"/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6123C718-A92E-4DEF-9CF1-D4BF44106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12813"/>
              </p:ext>
            </p:extLst>
          </p:nvPr>
        </p:nvGraphicFramePr>
        <p:xfrm>
          <a:off x="304800" y="4038600"/>
          <a:ext cx="8458200" cy="2758727"/>
        </p:xfrm>
        <a:graphic>
          <a:graphicData uri="http://schemas.openxmlformats.org/drawingml/2006/table">
            <a:tbl>
              <a:tblPr/>
              <a:tblGrid>
                <a:gridCol w="204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Cortex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(beneath the capsule)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Medulla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fresh state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Yellow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Reddish-brown</a:t>
                      </a: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due to presence of large B.Vs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Coelomic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mesoderm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mesodermal)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Neural crest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ectodermal)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8809" name="Picture 15" descr="G:\endo image\231_orientation.jpg">
            <a:extLst>
              <a:ext uri="{FF2B5EF4-FFF2-40B4-BE49-F238E27FC236}">
                <a16:creationId xmlns:a16="http://schemas.microsoft.com/office/drawing/2014/main" id="{CDB86C45-C015-48E8-BA18-148D07EB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A55373DB-C3F6-4EB5-99B6-1224A66E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556" y="6700"/>
            <a:ext cx="8229600" cy="487362"/>
          </a:xfrm>
        </p:spPr>
        <p:txBody>
          <a:bodyPr/>
          <a:lstStyle/>
          <a:p>
            <a:r>
              <a:rPr lang="en-US" altLang="en-US" sz="3200" b="1" dirty="0">
                <a:latin typeface="Arial Black" panose="020B0A04020102020204" pitchFamily="34" charset="0"/>
              </a:rPr>
              <a:t>Zones of the cortex</a:t>
            </a:r>
            <a:endParaRPr lang="ar-EG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153A-BA46-4C3A-AD1A-0C113C4DA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54640"/>
            <a:ext cx="9144000" cy="6248400"/>
          </a:xfrm>
        </p:spPr>
        <p:txBody>
          <a:bodyPr/>
          <a:lstStyle/>
          <a:p>
            <a:pPr algn="l" rtl="0" eaLnBrk="1" hangingPunct="1">
              <a:buFontTx/>
              <a:buAutoNum type="arabicPeriod"/>
              <a:defRPr/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glomerulosa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15%)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small rounded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cells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clusters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curved columns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smallest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cells, their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dark and round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and the cytoplasm is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light basophilic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influenced by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ACTH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fasciculata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(65%)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consists of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radially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arranged cell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cords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separated by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fenestrated sinusoid capillaries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and typically located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centrally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also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light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and often has a characteristic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foamy or spongy appearance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lipid droplets)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spongiocytes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glucocorticoids</a:t>
            </a:r>
          </a:p>
          <a:p>
            <a:pPr marL="0" indent="0" algn="justLow" rtl="0" eaLnBrk="1" hangingPunct="1">
              <a:spcBef>
                <a:spcPct val="50000"/>
              </a:spcBef>
              <a:buSzPct val="100000"/>
              <a:buFontTx/>
              <a:buNone/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zona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reticularis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(7%)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irregular network (reticulum)</a:t>
            </a:r>
            <a:endParaRPr lang="en-US" alt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 eaLnBrk="1" hangingPunct="1"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Outer cells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fasciculata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with fewer lipid droplets</a:t>
            </a:r>
          </a:p>
          <a:p>
            <a:pPr marL="609600" indent="-609600" algn="l" rtl="0" eaLnBrk="1" hangingPunct="1"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Inner cells: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types: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Dark cells: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pyknotic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nuclei, excess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lipofucsin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pigment suggesting cellular degeneration.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 cells: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pale with pale staining nuclei</a:t>
            </a:r>
          </a:p>
          <a:p>
            <a:pPr marL="0" indent="0" algn="justLow" rtl="0" eaLnBrk="1" hangingPunct="1">
              <a:spcBef>
                <a:spcPct val="50000"/>
              </a:spcBef>
              <a:buSzPct val="100000"/>
              <a:buFontTx/>
              <a:buNone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 eaLnBrk="1" hangingPunct="1">
              <a:spcBef>
                <a:spcPct val="50000"/>
              </a:spcBef>
              <a:buSzPct val="100000"/>
              <a:defRPr/>
            </a:pPr>
            <a:endParaRPr lang="en-US" altLang="en-US" sz="2000" dirty="0"/>
          </a:p>
          <a:p>
            <a:pPr algn="justLow" rtl="0" eaLnBrk="1" hangingPunct="1">
              <a:spcBef>
                <a:spcPct val="50000"/>
              </a:spcBef>
              <a:buSzPct val="100000"/>
              <a:defRPr/>
            </a:pPr>
            <a:endParaRPr lang="en-US" alt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248400" y="342899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553200" y="1"/>
            <a:ext cx="2209800" cy="4940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All cells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in the cortex are lipid secreting cells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26393" y="3429000"/>
            <a:ext cx="5181600" cy="5714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Zona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fasciulata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contain very large cells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full of vaculation so it appear like sponge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3156444-F2A7-481F-BA07-AEFA8442436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7543800" cy="1143000"/>
          </a:xfrm>
        </p:spPr>
        <p:txBody>
          <a:bodyPr/>
          <a:lstStyle/>
          <a:p>
            <a:r>
              <a:rPr lang="en-US" altLang="en-US" sz="2800" b="1">
                <a:latin typeface="Arial Black" panose="020B0A04020102020204" pitchFamily="34" charset="0"/>
              </a:rPr>
              <a:t>Zones of the cortex</a:t>
            </a:r>
            <a:endParaRPr lang="ar-EG" altLang="en-US" sz="2800">
              <a:latin typeface="Arial Black" panose="020B0A04020102020204" pitchFamily="34" charset="0"/>
            </a:endParaRPr>
          </a:p>
        </p:txBody>
      </p:sp>
      <p:pic>
        <p:nvPicPr>
          <p:cNvPr id="120835" name="Picture 5" descr="cenfrm">
            <a:extLst>
              <a:ext uri="{FF2B5EF4-FFF2-40B4-BE49-F238E27FC236}">
                <a16:creationId xmlns:a16="http://schemas.microsoft.com/office/drawing/2014/main" id="{4B9E2C7F-5FBD-46B5-96BA-DD956E858F0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44" y="3840163"/>
            <a:ext cx="4305300" cy="2590800"/>
          </a:xfrm>
          <a:noFill/>
        </p:spPr>
      </p:pic>
      <p:sp>
        <p:nvSpPr>
          <p:cNvPr id="120836" name="عنصر نائب للمحتوى 1">
            <a:extLst>
              <a:ext uri="{FF2B5EF4-FFF2-40B4-BE49-F238E27FC236}">
                <a16:creationId xmlns:a16="http://schemas.microsoft.com/office/drawing/2014/main" id="{25B82C3F-2B24-45BE-947A-A444004BC9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120837" name="Content Placeholder 3">
            <a:extLst>
              <a:ext uri="{FF2B5EF4-FFF2-40B4-BE49-F238E27FC236}">
                <a16:creationId xmlns:a16="http://schemas.microsoft.com/office/drawing/2014/main" id="{4D05EDF0-1202-475B-845C-D5500828F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141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Content Placeholder 5">
            <a:extLst>
              <a:ext uri="{FF2B5EF4-FFF2-40B4-BE49-F238E27FC236}">
                <a16:creationId xmlns:a16="http://schemas.microsoft.com/office/drawing/2014/main" id="{D19D1F92-D68F-4EE5-B047-0E22AFAEDFC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9475" y="895350"/>
            <a:ext cx="4267200" cy="2705100"/>
          </a:xfrm>
        </p:spPr>
      </p:pic>
      <p:pic>
        <p:nvPicPr>
          <p:cNvPr id="120839" name="Content Placeholder 4">
            <a:extLst>
              <a:ext uri="{FF2B5EF4-FFF2-40B4-BE49-F238E27FC236}">
                <a16:creationId xmlns:a16="http://schemas.microsoft.com/office/drawing/2014/main" id="{ED652F08-2D62-4D03-BCC8-5AC90265EE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775" y="3642519"/>
            <a:ext cx="4038600" cy="2781300"/>
          </a:xfrm>
        </p:spPr>
      </p:pic>
      <p:sp>
        <p:nvSpPr>
          <p:cNvPr id="120840" name="مستطيل 4">
            <a:extLst>
              <a:ext uri="{FF2B5EF4-FFF2-40B4-BE49-F238E27FC236}">
                <a16:creationId xmlns:a16="http://schemas.microsoft.com/office/drawing/2014/main" id="{8E9C27DA-7236-4722-8F7E-2CA88F67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4572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>
                <a:latin typeface="Arial Black" panose="020B0A04020102020204" pitchFamily="34" charset="0"/>
              </a:rPr>
              <a:t>G</a:t>
            </a:r>
            <a:endParaRPr lang="ar-JO" altLang="en-US" sz="2400" b="1">
              <a:latin typeface="Arial Black" panose="020B0A04020102020204" pitchFamily="34" charset="0"/>
            </a:endParaRPr>
          </a:p>
        </p:txBody>
      </p:sp>
      <p:sp>
        <p:nvSpPr>
          <p:cNvPr id="120841" name="مستطيل 5">
            <a:extLst>
              <a:ext uri="{FF2B5EF4-FFF2-40B4-BE49-F238E27FC236}">
                <a16:creationId xmlns:a16="http://schemas.microsoft.com/office/drawing/2014/main" id="{37EBEF6C-A78D-4458-9589-31CC09F5F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2324100"/>
            <a:ext cx="381000" cy="419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>
                <a:latin typeface="Arial Black" panose="020B0A04020102020204" pitchFamily="34" charset="0"/>
              </a:rPr>
              <a:t>F</a:t>
            </a:r>
            <a:endParaRPr lang="ar-JO" altLang="en-US" sz="2400" b="1">
              <a:latin typeface="Arial Black" panose="020B0A04020102020204" pitchFamily="34" charset="0"/>
            </a:endParaRPr>
          </a:p>
        </p:txBody>
      </p:sp>
      <p:sp>
        <p:nvSpPr>
          <p:cNvPr id="120842" name="مستطيل 6">
            <a:extLst>
              <a:ext uri="{FF2B5EF4-FFF2-40B4-BE49-F238E27FC236}">
                <a16:creationId xmlns:a16="http://schemas.microsoft.com/office/drawing/2014/main" id="{6302BE17-9883-41E1-8510-DEDA6BD0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>
                <a:latin typeface="Arial Black" panose="020B0A04020102020204" pitchFamily="34" charset="0"/>
              </a:rPr>
              <a:t>F</a:t>
            </a:r>
            <a:endParaRPr lang="ar-JO" altLang="en-US" sz="2400" b="1">
              <a:latin typeface="Arial Black" panose="020B0A04020102020204" pitchFamily="34" charset="0"/>
            </a:endParaRPr>
          </a:p>
        </p:txBody>
      </p:sp>
      <p:sp>
        <p:nvSpPr>
          <p:cNvPr id="120843" name="مستطيل 16">
            <a:extLst>
              <a:ext uri="{FF2B5EF4-FFF2-40B4-BE49-F238E27FC236}">
                <a16:creationId xmlns:a16="http://schemas.microsoft.com/office/drawing/2014/main" id="{AC556283-2624-4006-B916-574D09B15DF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0800" y="4802188"/>
            <a:ext cx="661988" cy="461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b="1">
                <a:latin typeface="Arial Black" panose="020B0A04020102020204" pitchFamily="34" charset="0"/>
              </a:rPr>
              <a:t>R</a:t>
            </a:r>
            <a:endParaRPr lang="ar-JO" altLang="en-US" b="1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6430963"/>
            <a:ext cx="2895600" cy="4270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Lipid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content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: F G R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271" y="6484491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b="1" dirty="0" smtClean="0"/>
              <a:t>الترتيب من الاكثر للاقل 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3" idx="1"/>
            <a:endCxn id="2" idx="3"/>
          </p:cNvCxnSpPr>
          <p:nvPr/>
        </p:nvCxnSpPr>
        <p:spPr bwMode="auto">
          <a:xfrm flipH="1" flipV="1">
            <a:off x="2895600" y="6644482"/>
            <a:ext cx="488671" cy="24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 rot="19735496">
            <a:off x="4557114" y="97936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Capsule 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>
            <a:extLst>
              <a:ext uri="{FF2B5EF4-FFF2-40B4-BE49-F238E27FC236}">
                <a16:creationId xmlns:a16="http://schemas.microsoft.com/office/drawing/2014/main" id="{EE7081DC-D5B1-4307-A2B0-DA1C14EE149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34938" y="457200"/>
          <a:ext cx="8856663" cy="5287963"/>
        </p:xfrm>
        <a:graphic>
          <a:graphicData uri="http://schemas.openxmlformats.org/drawingml/2006/table">
            <a:tbl>
              <a:tblPr/>
              <a:tblGrid>
                <a:gridCol w="215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Cortex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Glomerulosa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Fasciculata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Spongiocytes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Reticularis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% of volume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Shape of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Arrangement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Columnar or pyramidal cells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Closely packed rounded or arched clusters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Polyhedral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Cords 1 or 2 cell thick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Polyhedral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Anastmosing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Irregular cords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Cytoplasm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(Acidophilic)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Slightly vacuolated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 vacuoles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(spongiocytes)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Lipid droplets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few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mineralocorticoids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glucocorticoids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 hormones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58A6DDBB-9582-492D-9047-44710652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3200">
                <a:latin typeface="Arial Black" panose="020B0A04020102020204" pitchFamily="34" charset="0"/>
              </a:rPr>
              <a:t>Cells in adrenal cortex are </a:t>
            </a:r>
            <a:br>
              <a:rPr lang="en-US" altLang="en-US" sz="3200">
                <a:latin typeface="Arial Black" panose="020B0A04020102020204" pitchFamily="34" charset="0"/>
              </a:rPr>
            </a:br>
            <a:r>
              <a:rPr lang="en-US" altLang="en-US" sz="3200">
                <a:solidFill>
                  <a:srgbClr val="FF0000"/>
                </a:solidFill>
                <a:latin typeface="Arial Black" panose="020B0A04020102020204" pitchFamily="34" charset="0"/>
              </a:rPr>
              <a:t>steroid secreting cells</a:t>
            </a:r>
            <a:endParaRPr lang="ar-EG" altLang="en-US" sz="3200">
              <a:latin typeface="Arial Black" panose="020B0A04020102020204" pitchFamily="34" charset="0"/>
            </a:endParaRP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A66850DA-73AC-4317-A611-0DA892CF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50292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smooth ER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Mitochondria with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tubular cristae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Golgi apparatus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Lipid droplets</a:t>
            </a:r>
          </a:p>
          <a:p>
            <a:pPr algn="l" rtl="0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Spongiocytes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zona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fasiculata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(highly vacuolated cells due to lipid droplets)</a:t>
            </a:r>
            <a:endParaRPr lang="en-US" altLang="en-US" sz="2800" i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altLang="en-US" sz="2800" dirty="0"/>
          </a:p>
        </p:txBody>
      </p:sp>
      <p:pic>
        <p:nvPicPr>
          <p:cNvPr id="122884" name="Picture 4" descr="024">
            <a:extLst>
              <a:ext uri="{FF2B5EF4-FFF2-40B4-BE49-F238E27FC236}">
                <a16:creationId xmlns:a16="http://schemas.microsoft.com/office/drawing/2014/main" id="{210A3E77-71A7-4400-B4E3-B55F9D0296D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191000" cy="2286000"/>
          </a:xfrm>
          <a:noFill/>
        </p:spPr>
      </p:pic>
      <p:pic>
        <p:nvPicPr>
          <p:cNvPr id="122885" name="Picture 2">
            <a:extLst>
              <a:ext uri="{FF2B5EF4-FFF2-40B4-BE49-F238E27FC236}">
                <a16:creationId xmlns:a16="http://schemas.microsoft.com/office/drawing/2014/main" id="{3F29F9AD-711C-41E6-8C42-FE7A600AFAF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114800"/>
            <a:ext cx="4267200" cy="2362200"/>
          </a:xfrm>
          <a:noFill/>
        </p:spPr>
      </p:pic>
      <p:cxnSp>
        <p:nvCxnSpPr>
          <p:cNvPr id="3" name="Straight Arrow Connector 2"/>
          <p:cNvCxnSpPr/>
          <p:nvPr/>
        </p:nvCxnSpPr>
        <p:spPr bwMode="auto">
          <a:xfrm>
            <a:off x="2819400" y="37338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200400" y="3124200"/>
            <a:ext cx="11430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Contain precursor not active hormone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2" name="Group 4">
            <a:extLst>
              <a:ext uri="{FF2B5EF4-FFF2-40B4-BE49-F238E27FC236}">
                <a16:creationId xmlns:a16="http://schemas.microsoft.com/office/drawing/2014/main" id="{1BEF1B04-2699-4204-9B79-0A28CB68A8E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35808930"/>
              </p:ext>
            </p:extLst>
          </p:nvPr>
        </p:nvGraphicFramePr>
        <p:xfrm>
          <a:off x="189244" y="228601"/>
          <a:ext cx="8802356" cy="2895600"/>
        </p:xfrm>
        <a:graphic>
          <a:graphicData uri="http://schemas.openxmlformats.org/drawingml/2006/table">
            <a:tbl>
              <a:tblPr/>
              <a:tblGrid>
                <a:gridCol w="288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Pinealocytes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Astrocytes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neuroglia)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Nuclei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irregular,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elongated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denser,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inactive, small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Cytoplasm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pale basophilic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(contain  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ribosomes, so it’s a protein secreting cells)  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Melatonin secretion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Supportive &amp; nutritive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8B5A16B0-1AD1-4F73-ACAE-F4C621C64115}"/>
              </a:ext>
            </a:extLst>
          </p:cNvPr>
          <p:cNvSpPr/>
          <p:nvPr/>
        </p:nvSpPr>
        <p:spPr>
          <a:xfrm>
            <a:off x="152400" y="3276600"/>
            <a:ext cx="8839200" cy="3268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Function : </a:t>
            </a:r>
            <a:r>
              <a:rPr lang="en-US" sz="2400" kern="0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Pineal gland controls the sex drive, hunger, thirst and the biological clock which determines the body’s normal aging process.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400" kern="0" dirty="0" err="1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neurosecretory</a:t>
            </a:r>
            <a:r>
              <a:rPr lang="en-US" sz="2400" kern="0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 cell  the gland secretes melatonin.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 It controls sleepiness and wakefulness.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melatonin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is involved in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 cycles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circadian rhythms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Levels are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 at night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 we grow sleepy &amp;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at day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light as we awake. The pineal body is directly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 sensitive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96281" name="Picture 5" descr="http://www.lab.anhb.uwa.edu.au/mb140/CorePages/Endocrines/Images/pin42he.jpg">
            <a:extLst>
              <a:ext uri="{FF2B5EF4-FFF2-40B4-BE49-F238E27FC236}">
                <a16:creationId xmlns:a16="http://schemas.microsoft.com/office/drawing/2014/main" id="{4BA19765-1950-4CBB-A056-7063CE5A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63"/>
            <a:ext cx="2819400" cy="11128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3124200" y="17526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7585DB-A142-4903-8BAB-3C394A7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487363"/>
          </a:xfrm>
        </p:spPr>
        <p:txBody>
          <a:bodyPr/>
          <a:lstStyle/>
          <a:p>
            <a:pPr>
              <a:defRPr/>
            </a:pPr>
            <a:r>
              <a:rPr lang="en-US" altLang="en-US" sz="3200" kern="1200" dirty="0">
                <a:solidFill>
                  <a:srgbClr val="000000"/>
                </a:solidFill>
                <a:latin typeface="Arial Black" pitchFamily="34" charset="0"/>
              </a:rPr>
              <a:t>Adrenal medulla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FD7719-6134-4ED8-B5B3-037865BC7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607219"/>
            <a:ext cx="5257800" cy="6356350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kern="1200" dirty="0">
                <a:solidFill>
                  <a:srgbClr val="000000"/>
                </a:solidFill>
              </a:rPr>
              <a:t>-</a:t>
            </a:r>
            <a:r>
              <a:rPr lang="en-US" altLang="en-US" sz="2000" kern="1200" dirty="0">
                <a:solidFill>
                  <a:srgbClr val="000000"/>
                </a:solidFill>
              </a:rPr>
              <a:t>not sharply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delimited</a:t>
            </a:r>
            <a:r>
              <a:rPr lang="en-US" altLang="en-US" sz="2000" kern="1200" dirty="0">
                <a:solidFill>
                  <a:srgbClr val="000000"/>
                </a:solidFill>
              </a:rPr>
              <a:t> from the cortex. 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kern="1200" dirty="0">
                <a:solidFill>
                  <a:srgbClr val="000000"/>
                </a:solidFill>
              </a:rPr>
              <a:t>-Cells are arranged in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strands or small clusters</a:t>
            </a:r>
            <a:r>
              <a:rPr lang="en-US" altLang="en-US" sz="2000" kern="1200" dirty="0">
                <a:solidFill>
                  <a:srgbClr val="000000"/>
                </a:solidFill>
              </a:rPr>
              <a:t> with capillaries and </a:t>
            </a:r>
            <a:r>
              <a:rPr lang="en-US" altLang="en-US" sz="2000" kern="1200" dirty="0" err="1">
                <a:solidFill>
                  <a:srgbClr val="000000"/>
                </a:solidFill>
              </a:rPr>
              <a:t>venules</a:t>
            </a:r>
            <a:r>
              <a:rPr lang="en-US" altLang="en-US" sz="2000" kern="1200" dirty="0">
                <a:solidFill>
                  <a:srgbClr val="000000"/>
                </a:solidFill>
              </a:rPr>
              <a:t>, weakly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basophilic</a:t>
            </a:r>
            <a:r>
              <a:rPr lang="en-US" altLang="en-US" sz="1600" b="1" kern="1200" dirty="0" smtClean="0">
                <a:solidFill>
                  <a:srgbClr val="0070C0"/>
                </a:solidFill>
              </a:rPr>
              <a:t>.</a:t>
            </a:r>
            <a:r>
              <a:rPr lang="ar-JO" altLang="en-US" sz="1600" b="1" kern="1200" dirty="0" smtClean="0">
                <a:solidFill>
                  <a:srgbClr val="0070C0"/>
                </a:solidFill>
              </a:rPr>
              <a:t> </a:t>
            </a:r>
            <a:r>
              <a:rPr lang="en-US" altLang="en-US" sz="1600" b="1" kern="1200" dirty="0" smtClean="0">
                <a:solidFill>
                  <a:srgbClr val="0070C0"/>
                </a:solidFill>
              </a:rPr>
              <a:t>(protein secreting cells)</a:t>
            </a:r>
            <a:endParaRPr lang="en-US" altLang="en-US" sz="1600" b="1" kern="1200" dirty="0">
              <a:solidFill>
                <a:srgbClr val="0070C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kern="1200" dirty="0">
                <a:solidFill>
                  <a:srgbClr val="000000"/>
                </a:solidFill>
              </a:rPr>
              <a:t>-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chromaffin cells,</a:t>
            </a:r>
            <a:r>
              <a:rPr lang="en-US" altLang="en-US" sz="2000" kern="1200" dirty="0">
                <a:solidFill>
                  <a:srgbClr val="000000"/>
                </a:solidFill>
              </a:rPr>
              <a:t> granules of these cells can be stained with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potassium </a:t>
            </a:r>
            <a:r>
              <a:rPr lang="en-US" altLang="en-US" sz="2000" b="1" kern="1200" dirty="0" err="1">
                <a:solidFill>
                  <a:srgbClr val="000000"/>
                </a:solidFill>
              </a:rPr>
              <a:t>bichromate</a:t>
            </a:r>
            <a:r>
              <a:rPr lang="en-US" altLang="en-US" sz="2000" kern="1200" dirty="0" smtClean="0">
                <a:solidFill>
                  <a:srgbClr val="000000"/>
                </a:solidFill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kern="12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kern="1200" dirty="0">
                <a:solidFill>
                  <a:srgbClr val="000000"/>
                </a:solidFill>
              </a:rPr>
              <a:t>-</a:t>
            </a:r>
            <a:r>
              <a:rPr lang="en-US" altLang="en-US" sz="2000" b="1" kern="1200" dirty="0" err="1">
                <a:solidFill>
                  <a:srgbClr val="000000"/>
                </a:solidFill>
              </a:rPr>
              <a:t>Catecholamines</a:t>
            </a:r>
            <a:r>
              <a:rPr lang="en-US" altLang="en-US" sz="2000" kern="1200" dirty="0">
                <a:solidFill>
                  <a:srgbClr val="000000"/>
                </a:solidFill>
              </a:rPr>
              <a:t>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adrenaline</a:t>
            </a:r>
            <a:r>
              <a:rPr lang="en-US" altLang="en-US" sz="2000" kern="1200" dirty="0">
                <a:solidFill>
                  <a:srgbClr val="000000"/>
                </a:solidFill>
              </a:rPr>
              <a:t> and </a:t>
            </a:r>
            <a:r>
              <a:rPr lang="en-US" altLang="en-US" sz="2000" b="1" kern="1200" dirty="0" smtClean="0">
                <a:solidFill>
                  <a:srgbClr val="000000"/>
                </a:solidFill>
              </a:rPr>
              <a:t>noradrenaline</a:t>
            </a:r>
            <a:endParaRPr lang="en-US" altLang="en-US" sz="2000" kern="12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kern="1200" dirty="0">
                <a:solidFill>
                  <a:srgbClr val="000000"/>
                </a:solidFill>
              </a:rPr>
              <a:t>-Chromaffin cells are, like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ganglion cells</a:t>
            </a:r>
            <a:r>
              <a:rPr lang="en-US" altLang="en-US" sz="2000" kern="1200" dirty="0">
                <a:solidFill>
                  <a:srgbClr val="000000"/>
                </a:solidFill>
              </a:rPr>
              <a:t> of the PNS, derived from 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neural crest</a:t>
            </a:r>
            <a:r>
              <a:rPr lang="en-US" altLang="en-US" sz="2000" kern="1200" dirty="0">
                <a:solidFill>
                  <a:srgbClr val="000000"/>
                </a:solidFill>
              </a:rPr>
              <a:t> cells.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1200" dirty="0">
                <a:solidFill>
                  <a:srgbClr val="000000"/>
                </a:solidFill>
              </a:rPr>
              <a:t>It includes </a:t>
            </a:r>
            <a:r>
              <a:rPr lang="en-US" altLang="en-US" sz="2000" b="1" kern="1200" dirty="0">
                <a:solidFill>
                  <a:srgbClr val="FF0000"/>
                </a:solidFill>
              </a:rPr>
              <a:t>3</a:t>
            </a:r>
            <a:r>
              <a:rPr lang="en-US" altLang="en-US" sz="2000" b="1" kern="1200" dirty="0">
                <a:solidFill>
                  <a:srgbClr val="000000"/>
                </a:solidFill>
              </a:rPr>
              <a:t> types of cells: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1200" dirty="0">
                <a:solidFill>
                  <a:srgbClr val="000000"/>
                </a:solidFill>
              </a:rPr>
              <a:t>   1- Chromaffin </a:t>
            </a:r>
            <a:r>
              <a:rPr lang="en-US" altLang="en-US" sz="2000" b="1" kern="1200" dirty="0" smtClean="0">
                <a:solidFill>
                  <a:srgbClr val="000000"/>
                </a:solidFill>
              </a:rPr>
              <a:t>cells </a:t>
            </a:r>
            <a:r>
              <a:rPr lang="en-US" altLang="en-US" sz="1600" b="1" kern="1200" dirty="0" smtClean="0">
                <a:solidFill>
                  <a:srgbClr val="0070C0"/>
                </a:solidFill>
              </a:rPr>
              <a:t>(the secreting cells)</a:t>
            </a:r>
            <a:endParaRPr lang="en-US" altLang="en-US" sz="1600" b="1" kern="1200" dirty="0">
              <a:solidFill>
                <a:srgbClr val="0070C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kern="1200" dirty="0">
              <a:solidFill>
                <a:srgbClr val="0070C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1200" dirty="0">
                <a:solidFill>
                  <a:srgbClr val="000000"/>
                </a:solidFill>
              </a:rPr>
              <a:t>   2- Sympathetic ganglion </a:t>
            </a:r>
            <a:r>
              <a:rPr lang="en-US" altLang="en-US" sz="2000" b="1" kern="1200" dirty="0" smtClean="0">
                <a:solidFill>
                  <a:srgbClr val="000000"/>
                </a:solidFill>
              </a:rPr>
              <a:t>cells </a:t>
            </a:r>
            <a:r>
              <a:rPr lang="en-US" altLang="en-US" sz="1800" b="1" kern="1200" dirty="0" smtClean="0">
                <a:solidFill>
                  <a:srgbClr val="0070C0"/>
                </a:solidFill>
              </a:rPr>
              <a:t>(Supports that </a:t>
            </a:r>
            <a:r>
              <a:rPr lang="en-US" altLang="en-US" sz="1800" b="1" kern="1200" dirty="0">
                <a:solidFill>
                  <a:srgbClr val="0070C0"/>
                </a:solidFill>
              </a:rPr>
              <a:t>it is of nervous </a:t>
            </a:r>
            <a:r>
              <a:rPr lang="en-US" altLang="en-US" sz="1800" b="1" kern="1200" dirty="0" smtClean="0">
                <a:solidFill>
                  <a:srgbClr val="0070C0"/>
                </a:solidFill>
              </a:rPr>
              <a:t>origin)</a:t>
            </a:r>
            <a:endParaRPr lang="en-US" altLang="en-US" sz="2000" b="1" kern="1200" dirty="0">
              <a:solidFill>
                <a:srgbClr val="0070C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1200" dirty="0">
                <a:solidFill>
                  <a:srgbClr val="000000"/>
                </a:solidFill>
              </a:rPr>
              <a:t>   3- Lymphocyte like cells</a:t>
            </a:r>
          </a:p>
        </p:txBody>
      </p:sp>
      <p:pic>
        <p:nvPicPr>
          <p:cNvPr id="123908" name="Picture 3" descr="C:\Users\MCC\Desktop\صورة2.png">
            <a:extLst>
              <a:ext uri="{FF2B5EF4-FFF2-40B4-BE49-F238E27FC236}">
                <a16:creationId xmlns:a16="http://schemas.microsoft.com/office/drawing/2014/main" id="{F201FB29-BC4D-4EE0-9DBC-818019B2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98525"/>
            <a:ext cx="41148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4" descr="C:\Users\MCC\Desktop\صورة3.png">
            <a:extLst>
              <a:ext uri="{FF2B5EF4-FFF2-40B4-BE49-F238E27FC236}">
                <a16:creationId xmlns:a16="http://schemas.microsoft.com/office/drawing/2014/main" id="{78B13043-5182-4A79-96FC-021A0E2B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6274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572000" y="685800"/>
            <a:ext cx="609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160666" y="363251"/>
            <a:ext cx="244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b="1" dirty="0" smtClean="0">
                <a:solidFill>
                  <a:srgbClr val="0070C0"/>
                </a:solidFill>
              </a:rPr>
              <a:t>هيك كيف رح اميز انا وين صرت؟ بعتمد على تغير شكل الخلايا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19719" y="2514600"/>
            <a:ext cx="3352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70C0"/>
                </a:solidFill>
              </a:rPr>
              <a:t>In chromaffin test these cells </a:t>
            </a:r>
            <a:r>
              <a:rPr lang="ar-JO" sz="1600" b="1" dirty="0" smtClean="0">
                <a:solidFill>
                  <a:srgbClr val="0070C0"/>
                </a:solidFill>
              </a:rPr>
              <a:t> (سبب التسمية)  </a:t>
            </a:r>
            <a:r>
              <a:rPr lang="en-US" sz="1600" b="1" dirty="0" smtClean="0">
                <a:solidFill>
                  <a:srgbClr val="0070C0"/>
                </a:solidFill>
              </a:rPr>
              <a:t>give +</a:t>
            </a:r>
            <a:r>
              <a:rPr lang="en-US" sz="1600" b="1" dirty="0" err="1" smtClean="0">
                <a:solidFill>
                  <a:srgbClr val="0070C0"/>
                </a:solidFill>
              </a:rPr>
              <a:t>ive</a:t>
            </a:r>
            <a:r>
              <a:rPr lang="en-US" sz="1600" b="1" dirty="0" smtClean="0">
                <a:solidFill>
                  <a:srgbClr val="0070C0"/>
                </a:solidFill>
              </a:rPr>
              <a:t> result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9D43D4F1-7D43-45AF-A3BC-2C6FEF34C5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38200" y="152400"/>
            <a:ext cx="7924800" cy="1143000"/>
          </a:xfrm>
        </p:spPr>
        <p:txBody>
          <a:bodyPr/>
          <a:lstStyle/>
          <a:p>
            <a:r>
              <a:rPr lang="en-US" altLang="en-US" sz="6000" dirty="0"/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Chromaffin cells</a:t>
            </a:r>
            <a:b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epinephrine cells  &amp; nor epinephrine cells</a:t>
            </a:r>
            <a:endParaRPr lang="ar-EG" altLang="en-US" sz="2400" dirty="0"/>
          </a:p>
        </p:txBody>
      </p:sp>
      <p:sp>
        <p:nvSpPr>
          <p:cNvPr id="124931" name="Content Placeholder 4">
            <a:extLst>
              <a:ext uri="{FF2B5EF4-FFF2-40B4-BE49-F238E27FC236}">
                <a16:creationId xmlns:a16="http://schemas.microsoft.com/office/drawing/2014/main" id="{E9C5F791-57AB-410F-86E5-E80E9FB108C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228600" y="3848100"/>
            <a:ext cx="4343400" cy="30099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LM: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large ovoid cells </a:t>
            </a:r>
            <a:endParaRPr lang="en-US" altLang="en-US" sz="2400">
              <a:latin typeface="Arial Black" panose="020B0A04020102020204" pitchFamily="34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large spherical nuclei </a:t>
            </a:r>
          </a:p>
          <a:p>
            <a:pPr algn="l" rtl="0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 basophilic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  <a:p>
            <a:pPr algn="l" rtl="0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arranged in rounded groups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or short cords intimately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related to BVs</a:t>
            </a:r>
          </a:p>
          <a:p>
            <a:endParaRPr lang="ar-EG" altLang="en-US"/>
          </a:p>
        </p:txBody>
      </p:sp>
      <p:sp>
        <p:nvSpPr>
          <p:cNvPr id="124932" name="Content Placeholder 5">
            <a:extLst>
              <a:ext uri="{FF2B5EF4-FFF2-40B4-BE49-F238E27FC236}">
                <a16:creationId xmlns:a16="http://schemas.microsoft.com/office/drawing/2014/main" id="{D9CEFC63-5E9E-4421-9084-537E1FCB0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6268" y="5801810"/>
            <a:ext cx="4229100" cy="457200"/>
          </a:xfrm>
        </p:spPr>
        <p:txBody>
          <a:bodyPr/>
          <a:lstStyle/>
          <a:p>
            <a:pPr marL="0" indent="0" algn="l" rtl="0"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Chromaffin reaction </a:t>
            </a:r>
            <a:endParaRPr lang="en-US" altLang="en-US" sz="2400" dirty="0">
              <a:latin typeface="Arial Black" panose="020B0A04020102020204" pitchFamily="34" charset="0"/>
            </a:endParaRPr>
          </a:p>
        </p:txBody>
      </p:sp>
      <p:pic>
        <p:nvPicPr>
          <p:cNvPr id="124933" name="Picture 4" descr="histo_medvein">
            <a:extLst>
              <a:ext uri="{FF2B5EF4-FFF2-40B4-BE49-F238E27FC236}">
                <a16:creationId xmlns:a16="http://schemas.microsoft.com/office/drawing/2014/main" id="{32211A82-4378-4B12-86E9-7A79F4CF60D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4191000" cy="2362200"/>
          </a:xfrm>
          <a:noFill/>
        </p:spPr>
      </p:pic>
      <p:pic>
        <p:nvPicPr>
          <p:cNvPr id="124934" name="Picture 6" descr="Fig03F">
            <a:extLst>
              <a:ext uri="{FF2B5EF4-FFF2-40B4-BE49-F238E27FC236}">
                <a16:creationId xmlns:a16="http://schemas.microsoft.com/office/drawing/2014/main" id="{CEA616FE-7422-48A7-8FE5-12C518DCA5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556" y="1477807"/>
            <a:ext cx="4419600" cy="42672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828800" y="208991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B.V</a:t>
            </a:r>
          </a:p>
          <a:p>
            <a:r>
              <a:rPr lang="ar-JO" b="1" dirty="0" smtClean="0"/>
              <a:t>و هاي علامة اني وصلت النخاع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53200" y="0"/>
            <a:ext cx="2553956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Any cell gives +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ive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chromaffin test its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named chromaffine like cell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6600" y="6232214"/>
            <a:ext cx="5830556" cy="6257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After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using chromaffin reaction how to differentiate between A, NA secreting cells? By EM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7">
            <a:extLst>
              <a:ext uri="{FF2B5EF4-FFF2-40B4-BE49-F238E27FC236}">
                <a16:creationId xmlns:a16="http://schemas.microsoft.com/office/drawing/2014/main" id="{7F1BC54E-2C9E-4D85-A3FA-FE1806CEEE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Granules of epinephrine  &amp; norepinephrine  </a:t>
            </a:r>
          </a:p>
        </p:txBody>
      </p:sp>
      <p:graphicFrame>
        <p:nvGraphicFramePr>
          <p:cNvPr id="197635" name="Group 3">
            <a:extLst>
              <a:ext uri="{FF2B5EF4-FFF2-40B4-BE49-F238E27FC236}">
                <a16:creationId xmlns:a16="http://schemas.microsoft.com/office/drawing/2014/main" id="{2C5E1247-50CD-459F-98F8-24E445D09D5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598613"/>
          <a:ext cx="8763000" cy="525938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Granules in: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Epinephrine-secreting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Norepinephrine-secreting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Contents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Fill the granule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 typeface="Wingdings" pitchFamily="2" charset="2"/>
                        <a:buNone/>
                      </a:pPr>
                      <a:r>
                        <a:rPr lang="en-US" altLang="en-US" sz="2400" b="1" dirty="0">
                          <a:latin typeface="Arial Black" pitchFamily="34" charset="0"/>
                        </a:rPr>
                        <a:t>E M </a:t>
                      </a:r>
                    </a:p>
                    <a:p>
                      <a:pPr algn="l" rtl="0" eaLnBrk="1" hangingPunct="1">
                        <a:buFont typeface="Wingdings" pitchFamily="2" charset="2"/>
                        <a:buNone/>
                      </a:pPr>
                      <a:r>
                        <a:rPr lang="en-US" altLang="en-US" sz="1800" b="1" dirty="0"/>
                        <a:t>protein synthesizing cells:</a:t>
                      </a:r>
                    </a:p>
                    <a:p>
                      <a:pPr algn="l" rtl="0" eaLnBrk="1" hangingPunct="1"/>
                      <a:r>
                        <a:rPr lang="en-US" altLang="en-US" sz="1800" dirty="0" err="1"/>
                        <a:t>rER</a:t>
                      </a:r>
                      <a:endParaRPr lang="en-US" altLang="en-US" sz="1800" dirty="0"/>
                    </a:p>
                    <a:p>
                      <a:pPr algn="l" rtl="0" eaLnBrk="1" hangingPunct="1"/>
                      <a:r>
                        <a:rPr lang="en-US" altLang="en-US" sz="1800" dirty="0"/>
                        <a:t>mitochondria </a:t>
                      </a:r>
                    </a:p>
                    <a:p>
                      <a:pPr algn="l" rtl="0" eaLnBrk="1" hangingPunct="1"/>
                      <a:r>
                        <a:rPr lang="en-US" altLang="en-US" sz="1800" dirty="0"/>
                        <a:t>prominent Golgi</a:t>
                      </a:r>
                    </a:p>
                    <a:p>
                      <a:pPr algn="l" rtl="0" eaLnBrk="1" hangingPunct="1"/>
                      <a:r>
                        <a:rPr lang="en-US" altLang="en-US" sz="1800" dirty="0"/>
                        <a:t>membrane-limited electron-dense granules of either epinephrine or norepinephrine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5977" name="Picture 29">
            <a:extLst>
              <a:ext uri="{FF2B5EF4-FFF2-40B4-BE49-F238E27FC236}">
                <a16:creationId xmlns:a16="http://schemas.microsoft.com/office/drawing/2014/main" id="{96164EA5-1439-4B57-85A9-F251FAE5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70363"/>
            <a:ext cx="26670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8" name="Picture 30">
            <a:extLst>
              <a:ext uri="{FF2B5EF4-FFF2-40B4-BE49-F238E27FC236}">
                <a16:creationId xmlns:a16="http://schemas.microsoft.com/office/drawing/2014/main" id="{A651DF1B-8CE0-40BB-8AC0-F9A27C2D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170363"/>
            <a:ext cx="26670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id="{4DBDC532-A948-4700-A42D-97944A3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Arial Black" panose="020B0A04020102020204" pitchFamily="34" charset="0"/>
              </a:rPr>
              <a:t>Function of adrenal medulla</a:t>
            </a:r>
            <a:endParaRPr lang="ar-EG" altLang="en-US" sz="3600">
              <a:latin typeface="Arial Black" panose="020B0A04020102020204" pitchFamily="34" charset="0"/>
            </a:endParaRPr>
          </a:p>
        </p:txBody>
      </p:sp>
      <p:sp>
        <p:nvSpPr>
          <p:cNvPr id="126979" name="Content Placeholder 2">
            <a:extLst>
              <a:ext uri="{FF2B5EF4-FFF2-40B4-BE49-F238E27FC236}">
                <a16:creationId xmlns:a16="http://schemas.microsoft.com/office/drawing/2014/main" id="{D5ECC3A8-4575-45F5-AC60-B4A370E9F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 algn="l" rtl="0"/>
            <a:r>
              <a:rPr lang="en-US" altLang="en-US" sz="2400" dirty="0"/>
              <a:t>epinephrine and norepinephrine → vasoconstriction, hypertension, ↑ heart rate &amp; metabolic rate</a:t>
            </a:r>
          </a:p>
          <a:p>
            <a:pPr algn="l" rtl="0"/>
            <a:r>
              <a:rPr lang="en-US" altLang="en-US" sz="2400" dirty="0">
                <a:solidFill>
                  <a:srgbClr val="881802"/>
                </a:solidFill>
                <a:latin typeface="Arial Black" panose="020B0A04020102020204" pitchFamily="34" charset="0"/>
              </a:rPr>
              <a:t>Clinical hints of medulla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881802"/>
                </a:solidFill>
              </a:rPr>
              <a:t>Pheochromocytoma</a:t>
            </a:r>
            <a:r>
              <a:rPr lang="en-US" altLang="en-US" sz="2400" dirty="0">
                <a:solidFill>
                  <a:srgbClr val="881802"/>
                </a:solidFill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881802"/>
                </a:solidFill>
              </a:rPr>
              <a:t>(tumor </a:t>
            </a:r>
            <a:r>
              <a:rPr lang="en-US" altLang="en-US" sz="2400" dirty="0">
                <a:solidFill>
                  <a:srgbClr val="881802"/>
                </a:solidFill>
              </a:rPr>
              <a:t>of chromaffin cells</a:t>
            </a:r>
            <a:r>
              <a:rPr lang="en-US" altLang="en-US" sz="2400" dirty="0" smtClean="0">
                <a:solidFill>
                  <a:srgbClr val="881802"/>
                </a:solidFill>
              </a:rPr>
              <a:t>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This tumor will cause increase in A + NA </a:t>
            </a:r>
            <a:r>
              <a:rPr lang="en-US" altLang="en-US" sz="1600" b="1" dirty="0" smtClean="0">
                <a:solidFill>
                  <a:srgbClr val="0070C0"/>
                </a:solidFill>
              </a:rPr>
              <a:t> </a:t>
            </a:r>
            <a:endParaRPr lang="en-US" altLang="en-US" sz="1600" b="1" dirty="0">
              <a:solidFill>
                <a:srgbClr val="0070C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→ paroxysmal elevation of BP</a:t>
            </a:r>
          </a:p>
          <a:p>
            <a:endParaRPr lang="ar-EG" altLang="en-US" dirty="0"/>
          </a:p>
        </p:txBody>
      </p:sp>
      <p:pic>
        <p:nvPicPr>
          <p:cNvPr id="126980" name="Picture 3" descr="fight-or-flight-response">
            <a:extLst>
              <a:ext uri="{FF2B5EF4-FFF2-40B4-BE49-F238E27FC236}">
                <a16:creationId xmlns:a16="http://schemas.microsoft.com/office/drawing/2014/main" id="{D56AE862-D8EB-43D5-8369-C3654A44A2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419600" cy="44958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9E4F5B2F-ECB1-40D6-BE7C-7FC69B41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3"/>
            <a:ext cx="8229600" cy="725487"/>
          </a:xfrm>
        </p:spPr>
        <p:txBody>
          <a:bodyPr/>
          <a:lstStyle/>
          <a:p>
            <a:r>
              <a:rPr lang="en-US" altLang="en-US" sz="2800">
                <a:latin typeface="Arial Black" panose="020B0A04020102020204" pitchFamily="34" charset="0"/>
              </a:rPr>
              <a:t>Blood supply of adrenal gland</a:t>
            </a:r>
            <a:r>
              <a:rPr lang="en-US" altLang="en-US" sz="2800"/>
              <a:t> </a:t>
            </a: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F79D0F44-DD99-430B-B10F-2BEF92E8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5105400" cy="5943600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adrenal glands are supplied by several arteries ,these arteries can be divided into: 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Cortical arteries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arteries that irrigate the capsule; branching into capillaries that irrigate the gland cells of the cortex and that eventually reach the medullary capillaries; 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medullary arteries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pass through the cortex and form an extensive capillary network in the medulla. 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cells of the medulla are, thus, bathed with both arterial blood from the medullary arteries and venous blood originating from the capillaries of the cortex. 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Capillaries of the medulla, together with capillaries that supply the cortex, form the medullary veins, which join to constitute the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suprarenal vein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004" name="Picture 5" descr="Mammalian Adrenal Gland">
            <a:extLst>
              <a:ext uri="{FF2B5EF4-FFF2-40B4-BE49-F238E27FC236}">
                <a16:creationId xmlns:a16="http://schemas.microsoft.com/office/drawing/2014/main" id="{6B406B67-F02E-4350-90F7-E3F543AF68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r="5225" b="5225"/>
          <a:stretch>
            <a:fillRect/>
          </a:stretch>
        </p:blipFill>
        <p:spPr>
          <a:xfrm>
            <a:off x="5334000" y="1143000"/>
            <a:ext cx="3795713" cy="4602163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128004" idx="0"/>
          </p:cNvCxnSpPr>
          <p:nvPr/>
        </p:nvCxnSpPr>
        <p:spPr bwMode="auto">
          <a:xfrm flipV="1">
            <a:off x="7231857" y="838200"/>
            <a:ext cx="159543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400800" y="499646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Artery with 2 branches 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876800" y="1752600"/>
            <a:ext cx="1955532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419600" y="1981200"/>
            <a:ext cx="2753779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353440" y="5745164"/>
            <a:ext cx="379056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Cortical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artery communicate with medullary artery in medullary capillaries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2">
            <a:extLst>
              <a:ext uri="{FF2B5EF4-FFF2-40B4-BE49-F238E27FC236}">
                <a16:creationId xmlns:a16="http://schemas.microsoft.com/office/drawing/2014/main" id="{123DCEF7-33CD-429E-B993-CBB2D9C3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-152400"/>
            <a:ext cx="6172200" cy="639763"/>
          </a:xfrm>
        </p:spPr>
        <p:txBody>
          <a:bodyPr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Control of the Adrenal Cortex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81047-C3F4-418C-BD53-4C6D60C1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533400"/>
            <a:ext cx="8839200" cy="6324600"/>
          </a:xfrm>
        </p:spPr>
        <p:txBody>
          <a:bodyPr/>
          <a:lstStyle/>
          <a:p>
            <a:pPr algn="l" rtl="0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secretion of glucocorticoids is controlled initially through the release of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corticotropin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-releasing hormone in the median eminence, followed by secretion of (ACTH,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corticotropin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the pars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distalis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hypophysis</a:t>
            </a:r>
          </a:p>
          <a:p>
            <a:pPr algn="l" rtl="0"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glucocorticoids may then inhibit ACTH secretion. The degree of pituitary inhibition is proportionate to the concentration of circulating glucocorticoids; inhibition is exerted at both the pituitary and hypothalamic levels</a:t>
            </a:r>
          </a:p>
          <a:p>
            <a:pPr algn="l" rtl="0"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Aldosterone secretion is controlled primarily by renin-angiotensin and secondarily by ACTH.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b="1" dirty="0"/>
              <a:t>MEDICAL APPLICATION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feedback mechanism of adrenal cortex control, patients who are treated with corticoids for long periods should never stop taking these hormones suddenly: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ACTH in these patients is inhibited, and thus the cortex will not be induced to produce corticoids, causing a severe misbalance in the levels of sodium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potassium.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stoppage of steroids gradually is the choice </a:t>
            </a:r>
            <a:r>
              <a:rPr lang="en-US" sz="1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treatment 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rgbClr val="0070C0"/>
              </a:solidFill>
            </a:endParaRPr>
          </a:p>
          <a:p>
            <a:pPr algn="l" rtl="0"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2" name="نجمة ذات 5 نقاط 1">
            <a:extLst>
              <a:ext uri="{FF2B5EF4-FFF2-40B4-BE49-F238E27FC236}">
                <a16:creationId xmlns:a16="http://schemas.microsoft.com/office/drawing/2014/main" id="{138B10A1-AB21-4F1B-A2DB-3FCBA0BEFAB7}"/>
              </a:ext>
            </a:extLst>
          </p:cNvPr>
          <p:cNvSpPr/>
          <p:nvPr/>
        </p:nvSpPr>
        <p:spPr bwMode="auto">
          <a:xfrm>
            <a:off x="0" y="3565525"/>
            <a:ext cx="609600" cy="609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rtl="1" eaLnBrk="1" hangingPunct="1">
              <a:defRPr/>
            </a:pPr>
            <a:endParaRPr lang="ar-JO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277B56-2908-4A31-B0F7-3650D745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 Black" pitchFamily="34" charset="0"/>
                <a:ea typeface="+mn-ea"/>
              </a:rPr>
              <a:t>Control of adrenal Medulla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AB4AEA-21FD-46A0-9883-C613884A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adrenal medullary cells are innervated by cholinergic endings of preganglionic sympathetic neurons.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 and norepinephrine are secreted in large quantities in response to intense emotional reactions, such as fright, that are part of an alarm reaction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fight-or-flight response). </a:t>
            </a:r>
          </a:p>
          <a:p>
            <a:pPr algn="l" rtl="0"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these substances is mediated by the preganglionic fibers that innervate medullary cells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produced in the cortex, which reach the medulla through capillaries that bathe cells of the cortex, constitute another mechanism of control. 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l" rtl="0"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D2B4AF0F-CEC7-42BD-82A9-E9CCBE69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r>
              <a:rPr lang="en-US" altLang="en-US" sz="3200">
                <a:solidFill>
                  <a:srgbClr val="000000"/>
                </a:solidFill>
                <a:latin typeface="Arial Black" panose="020B0A04020102020204" pitchFamily="34" charset="0"/>
              </a:rPr>
              <a:t>Pineal body with aging</a:t>
            </a:r>
            <a:endParaRPr lang="ar-EG" altLang="en-US" sz="3200">
              <a:latin typeface="Arial Black" panose="020B0A04020102020204" pitchFamily="34" charset="0"/>
            </a:endParaRP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EADF5F32-A9C1-40E5-BA4A-F9BCA05C6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5" y="990600"/>
            <a:ext cx="4556125" cy="4525963"/>
          </a:xfrm>
        </p:spPr>
        <p:txBody>
          <a:bodyPr/>
          <a:lstStyle/>
          <a:p>
            <a:pPr algn="l" rtl="0" eaLnBrk="1" hangingPunct="1"/>
            <a:r>
              <a:rPr lang="en-US" altLang="en-US" sz="2000" dirty="0"/>
              <a:t>↑ fibrosis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↑ formation of calcified bodies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= (brain sand)</a:t>
            </a:r>
          </a:p>
          <a:p>
            <a:pPr algn="l" rtl="0" eaLnBrk="1" hangingPunct="1">
              <a:buFontTx/>
              <a:buNone/>
            </a:pPr>
            <a:r>
              <a:rPr lang="en-US" altLang="en-US" sz="2000" b="1" dirty="0"/>
              <a:t>Brain Sand, calcareous secretions</a:t>
            </a:r>
            <a:r>
              <a:rPr lang="en-US" altLang="en-US" sz="2000" dirty="0"/>
              <a:t> (areas of </a:t>
            </a:r>
            <a:r>
              <a:rPr lang="en-US" altLang="en-US" sz="2000" b="1" dirty="0"/>
              <a:t>calcification</a:t>
            </a:r>
            <a:r>
              <a:rPr lang="en-US" altLang="en-US" sz="2000" dirty="0"/>
              <a:t>) that are easily seen with the microscope. These are </a:t>
            </a:r>
            <a:r>
              <a:rPr lang="en-US" altLang="en-US" sz="2000" b="1" dirty="0"/>
              <a:t>not a degenerative</a:t>
            </a:r>
            <a:r>
              <a:rPr lang="en-US" altLang="en-US" sz="2000" dirty="0"/>
              <a:t> change; </a:t>
            </a:r>
            <a:r>
              <a:rPr lang="en-US" altLang="en-US" sz="2000" b="1" dirty="0"/>
              <a:t>not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pathological. </a:t>
            </a:r>
            <a:r>
              <a:rPr lang="en-US" altLang="en-US" sz="1600" b="1" dirty="0" smtClean="0">
                <a:solidFill>
                  <a:srgbClr val="0070C0"/>
                </a:solidFill>
              </a:rPr>
              <a:t>Normal process occur with aging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ar-EG" altLang="en-US" dirty="0"/>
          </a:p>
        </p:txBody>
      </p:sp>
      <p:pic>
        <p:nvPicPr>
          <p:cNvPr id="97284" name="Content Placeholder 5" descr="59">
            <a:extLst>
              <a:ext uri="{FF2B5EF4-FFF2-40B4-BE49-F238E27FC236}">
                <a16:creationId xmlns:a16="http://schemas.microsoft.com/office/drawing/2014/main" id="{2AE8F428-BAEB-41D9-AFA3-F625249E3B6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4327525"/>
            <a:ext cx="3973512" cy="2368550"/>
          </a:xfrm>
          <a:noFill/>
        </p:spPr>
      </p:pic>
      <p:pic>
        <p:nvPicPr>
          <p:cNvPr id="97285" name="Picture 1" descr="pineal2a">
            <a:extLst>
              <a:ext uri="{FF2B5EF4-FFF2-40B4-BE49-F238E27FC236}">
                <a16:creationId xmlns:a16="http://schemas.microsoft.com/office/drawing/2014/main" id="{D347D1CE-7BB3-4CA2-89D4-9AF4DC04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http://education.vetmed.vt.edu/Curriculum/VM8054/Labs/Lab24/IMAGES/BRAIN%20SAND%20COMPOSITE%20SMALL.jpg">
            <a:extLst>
              <a:ext uri="{FF2B5EF4-FFF2-40B4-BE49-F238E27FC236}">
                <a16:creationId xmlns:a16="http://schemas.microsoft.com/office/drawing/2014/main" id="{13D701A8-05AC-40C8-883A-8799EEFE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066800"/>
            <a:ext cx="4225925" cy="312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6534944" y="701710"/>
            <a:ext cx="533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8" descr="C:\Users\MCC\Desktop\تنزيل.jpg">
            <a:extLst>
              <a:ext uri="{FF2B5EF4-FFF2-40B4-BE49-F238E27FC236}">
                <a16:creationId xmlns:a16="http://schemas.microsoft.com/office/drawing/2014/main" id="{70AA0C4D-2ECE-4F7F-B9AB-5A0B203D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858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itle 1">
            <a:extLst>
              <a:ext uri="{FF2B5EF4-FFF2-40B4-BE49-F238E27FC236}">
                <a16:creationId xmlns:a16="http://schemas.microsoft.com/office/drawing/2014/main" id="{B01293CC-A05F-45BC-BF37-E4DB3A24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04800"/>
            <a:ext cx="8456612" cy="838200"/>
          </a:xfrm>
        </p:spPr>
        <p:txBody>
          <a:bodyPr/>
          <a:lstStyle/>
          <a:p>
            <a:r>
              <a:rPr lang="en-US" altLang="en-US" sz="4000">
                <a:solidFill>
                  <a:srgbClr val="000000"/>
                </a:solidFill>
                <a:latin typeface="Berlin Sans FB Demi" panose="020E0802020502020306" pitchFamily="34" charset="0"/>
              </a:rPr>
              <a:t>Thyroid gland</a:t>
            </a:r>
            <a:endParaRPr lang="ar-EG" altLang="en-US" sz="4000">
              <a:latin typeface="Berlin Sans FB Demi" panose="020E0802020502020306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200400" y="4648200"/>
            <a:ext cx="3810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6477000" y="4343400"/>
            <a:ext cx="457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953000" y="4762500"/>
            <a:ext cx="914400" cy="1028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410200" y="3733800"/>
            <a:ext cx="13716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0" y="304800"/>
            <a:ext cx="15240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Thyroid gland found in the front of the neck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202" y="47625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R. lobe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46440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L. lobe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386435"/>
            <a:ext cx="169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Pyramidal lobe arise from isthmus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8156" y="578832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Isthmus 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عنوان 1">
            <a:extLst>
              <a:ext uri="{FF2B5EF4-FFF2-40B4-BE49-F238E27FC236}">
                <a16:creationId xmlns:a16="http://schemas.microsoft.com/office/drawing/2014/main" id="{A9FF004A-17D4-45D9-8250-9E716149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Thyroid gland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9230F8-6A62-40D1-8D1C-22F4E08E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24932"/>
            <a:ext cx="5334000" cy="4690068"/>
          </a:xfrm>
        </p:spPr>
        <p:txBody>
          <a:bodyPr/>
          <a:lstStyle/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200" b="1" kern="1200" dirty="0">
                <a:solidFill>
                  <a:srgbClr val="000000"/>
                </a:solidFill>
                <a:latin typeface="Arial Black" pitchFamily="34" charset="0"/>
              </a:rPr>
              <a:t>Structure</a:t>
            </a:r>
            <a:r>
              <a:rPr lang="en-US" altLang="en-US" sz="3200" kern="1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ar-JO" altLang="en-US" sz="3200" kern="1200" dirty="0">
              <a:solidFill>
                <a:srgbClr val="000000"/>
              </a:solidFill>
              <a:latin typeface="Arial Black" pitchFamily="34" charset="0"/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altLang="en-US" b="1" dirty="0" err="1">
                <a:solidFill>
                  <a:srgbClr val="C00000"/>
                </a:solidFill>
                <a:latin typeface="Arial Black" pitchFamily="34" charset="0"/>
              </a:rPr>
              <a:t>Stroma</a:t>
            </a:r>
            <a:endParaRPr lang="ar-EG" altLang="en-US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Thyroid gland is covered by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double capsule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Outer: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false capsule</a:t>
            </a:r>
            <a:r>
              <a:rPr lang="en-US" sz="2400" dirty="0" smtClean="0">
                <a:solidFill>
                  <a:srgbClr val="000000"/>
                </a:solidFill>
              </a:rPr>
              <a:t>, deep cervical fascia </a:t>
            </a:r>
            <a:r>
              <a:rPr lang="en-US" sz="1800" dirty="0" smtClean="0">
                <a:solidFill>
                  <a:srgbClr val="0070C0"/>
                </a:solidFill>
              </a:rPr>
              <a:t>= pretracheal fascia </a:t>
            </a:r>
            <a:endParaRPr lang="en-US" sz="2400" dirty="0">
              <a:solidFill>
                <a:srgbClr val="0070C0"/>
              </a:solidFill>
            </a:endParaRP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Inner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true CT capsule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</a:rPr>
              <a:t>incomplete </a:t>
            </a:r>
            <a:r>
              <a:rPr lang="en-US" sz="2400" dirty="0" smtClean="0">
                <a:solidFill>
                  <a:srgbClr val="000000"/>
                </a:solidFill>
              </a:rPr>
              <a:t>septa </a:t>
            </a:r>
            <a:r>
              <a:rPr lang="en-US" sz="2000" dirty="0" smtClean="0">
                <a:solidFill>
                  <a:srgbClr val="0070C0"/>
                </a:solidFill>
              </a:rPr>
              <a:t>divide the capsule into incomplete, false lobes and lobules </a:t>
            </a:r>
            <a:endParaRPr lang="en-US" sz="2000" dirty="0">
              <a:solidFill>
                <a:srgbClr val="0070C0"/>
              </a:solidFill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</a:rPr>
              <a:t>reticular </a:t>
            </a:r>
            <a:r>
              <a:rPr lang="en-US" sz="2400" dirty="0" smtClean="0">
                <a:solidFill>
                  <a:srgbClr val="000000"/>
                </a:solidFill>
              </a:rPr>
              <a:t>fibers </a:t>
            </a:r>
            <a:r>
              <a:rPr lang="en-US" sz="2000" dirty="0" smtClean="0">
                <a:solidFill>
                  <a:srgbClr val="0070C0"/>
                </a:solidFill>
              </a:rPr>
              <a:t>= elastic fibers with lose C.T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kern="1200" dirty="0">
              <a:solidFill>
                <a:srgbClr val="000000"/>
              </a:solidFill>
            </a:endParaRP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ar-EG" altLang="en-US" sz="2000" kern="1200" dirty="0">
              <a:solidFill>
                <a:srgbClr val="000000"/>
              </a:solidFill>
            </a:endParaRPr>
          </a:p>
          <a:p>
            <a:pPr marL="0" indent="0" algn="l" rtl="0" eaLnBrk="1" hangingPunct="1">
              <a:buFontTx/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l" rtl="0">
              <a:defRPr/>
            </a:pPr>
            <a:endParaRPr lang="ar-JO" dirty="0"/>
          </a:p>
        </p:txBody>
      </p:sp>
      <p:pic>
        <p:nvPicPr>
          <p:cNvPr id="99332" name="Picture 5" descr="http://www.lab.anhb.uwa.edu.au/mb140/CorePages/Endocrines/Images/ThyrHE10.jpg">
            <a:extLst>
              <a:ext uri="{FF2B5EF4-FFF2-40B4-BE49-F238E27FC236}">
                <a16:creationId xmlns:a16="http://schemas.microsoft.com/office/drawing/2014/main" id="{1D5E6ED3-D24E-4262-B465-A48C7CBAA5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55077"/>
            <a:ext cx="3810000" cy="3974123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1981200" y="5410200"/>
            <a:ext cx="71628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شو اهمية الكبسولة</a:t>
            </a:r>
            <a:r>
              <a:rPr kumimoji="0" lang="ar-JO" sz="1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اللي الها طبقتين؟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b="1" baseline="0" dirty="0" smtClean="0"/>
              <a:t>اذا</a:t>
            </a:r>
            <a:r>
              <a:rPr lang="ar-JO" b="1" dirty="0" smtClean="0"/>
              <a:t> اجى مريض و بعاني من تضخم او انتفاخ بعنقه قريب من الغدة الدرقية كيف رح اميز اذا هذا الانتفاخ سببه الغدة او تركيب ثاني موجود بالعنق؟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بطلب من المريض انه يبلع ريقه,</a:t>
            </a:r>
            <a:r>
              <a:rPr kumimoji="0" lang="ar-JO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اذا تحرك الانتفاخ اثناء البلع ف معناها الخلل بالغدة. و هاي هي اهمية وجود الكبسولة بطبقتين خاصة الطبقة الخارجية 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106261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Lose C.T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6248400"/>
            <a:ext cx="1981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1600" b="1" dirty="0" smtClean="0"/>
              <a:t>الانتفاخ= </a:t>
            </a:r>
            <a:r>
              <a:rPr lang="en-US" sz="1600" b="1" dirty="0" smtClean="0"/>
              <a:t>swelling 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1400" b="1" dirty="0" smtClean="0"/>
              <a:t>يبلع ريقه = </a:t>
            </a:r>
            <a:r>
              <a:rPr lang="en-US" sz="1400" b="1" dirty="0" smtClean="0"/>
              <a:t>swallowing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431F1E-B49B-4FAE-A208-E5C00DFB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173038"/>
            <a:ext cx="8920162" cy="6477000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Arial Black" pitchFamily="34" charset="0"/>
              </a:rPr>
              <a:t>Parenchyma</a:t>
            </a: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lobules</a:t>
            </a:r>
            <a:r>
              <a:rPr lang="en-US" altLang="en-US" sz="2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surrounded by interlobular </a:t>
            </a:r>
            <a:r>
              <a:rPr lang="en-US" altLang="en-US" sz="24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connective tissue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2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each lobule is composed of a number of 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1. Follicles + Blood vessels  </a:t>
            </a:r>
            <a:endParaRPr lang="en-US" altLang="en-US" sz="24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Follicles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structural and functional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building block of the thyroid gland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spherical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shape</a:t>
            </a:r>
          </a:p>
          <a:p>
            <a:pPr algn="l" rtl="0"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separated by scant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interfollicular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connective tissue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0355" name="Picture 4" descr="MH-9D5">
            <a:extLst>
              <a:ext uri="{FF2B5EF4-FFF2-40B4-BE49-F238E27FC236}">
                <a16:creationId xmlns:a16="http://schemas.microsoft.com/office/drawing/2014/main" id="{833FC47D-FC4A-4DD1-9A55-F1DFC586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505200"/>
            <a:ext cx="45307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مستطيل 4">
            <a:extLst>
              <a:ext uri="{FF2B5EF4-FFF2-40B4-BE49-F238E27FC236}">
                <a16:creationId xmlns:a16="http://schemas.microsoft.com/office/drawing/2014/main" id="{257710FC-FBA1-4056-B11F-4E0864E4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63563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000000"/>
                </a:solidFill>
              </a:rPr>
              <a:t>Thyroid capillary beds SEM</a:t>
            </a:r>
            <a:endParaRPr lang="ar-JO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9191" y="1704255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Arrangement of cells 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660728" y="1628055"/>
            <a:ext cx="838200" cy="195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7010400" y="-23446"/>
            <a:ext cx="2133599" cy="11664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B.Vs found at the basement membrane of follicles and they form a network around these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follicles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8382000" y="983901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998381A-19C3-4732-AF8E-24A3BCD4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3" y="228600"/>
            <a:ext cx="5075237" cy="6629400"/>
          </a:xfrm>
        </p:spPr>
        <p:txBody>
          <a:bodyPr/>
          <a:lstStyle/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Arial Black" pitchFamily="34" charset="0"/>
              </a:rPr>
              <a:t>Thyroid follicles </a:t>
            </a:r>
            <a:endParaRPr lang="en-US" altLang="en-US" sz="2800" dirty="0">
              <a:latin typeface="Arial Black" pitchFamily="34" charset="0"/>
            </a:endParaRPr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sz="2000" b="1" dirty="0">
                <a:latin typeface="Arial Black" pitchFamily="34" charset="0"/>
              </a:rPr>
              <a:t>Follicular cells</a:t>
            </a:r>
            <a:r>
              <a:rPr lang="en-US" altLang="en-US" sz="2000" dirty="0" smtClean="0">
                <a:latin typeface="Arial Black" pitchFamily="34" charset="0"/>
              </a:rPr>
              <a:t>:</a:t>
            </a:r>
            <a:r>
              <a:rPr lang="en-US" altLang="en-US" sz="2000" dirty="0" smtClean="0"/>
              <a:t> a </a:t>
            </a:r>
            <a:r>
              <a:rPr lang="en-US" altLang="en-US" sz="2000" b="1" dirty="0" smtClean="0"/>
              <a:t>simple </a:t>
            </a:r>
            <a:r>
              <a:rPr lang="en-US" altLang="en-US" sz="2000" b="1" dirty="0"/>
              <a:t>cuboidal epithelium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altLang="en-US" sz="2000" dirty="0"/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sz="2000" b="1" dirty="0">
                <a:latin typeface="Arial Black" pitchFamily="34" charset="0"/>
              </a:rPr>
              <a:t>Parafollicular cells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/>
              <a:t>(or "</a:t>
            </a:r>
            <a:r>
              <a:rPr lang="en-US" altLang="en-US" sz="2000" b="1" dirty="0"/>
              <a:t>C cells</a:t>
            </a:r>
            <a:r>
              <a:rPr lang="en-US" altLang="en-US" sz="2000" dirty="0"/>
              <a:t>") parafollicular cells are </a:t>
            </a:r>
            <a:r>
              <a:rPr lang="en-US" altLang="en-US" sz="2000" b="1" dirty="0"/>
              <a:t>scattered</a:t>
            </a:r>
            <a:r>
              <a:rPr lang="en-US" altLang="en-US" sz="2000" dirty="0"/>
              <a:t> </a:t>
            </a:r>
            <a:r>
              <a:rPr lang="en-US" altLang="en-US" sz="2000" b="1" dirty="0"/>
              <a:t>among</a:t>
            </a:r>
            <a:r>
              <a:rPr lang="en-US" altLang="en-US" sz="2000" dirty="0"/>
              <a:t> follicular cells and in </a:t>
            </a:r>
            <a:r>
              <a:rPr lang="en-US" altLang="en-US" sz="2000" b="1" dirty="0"/>
              <a:t>spaces</a:t>
            </a:r>
            <a:r>
              <a:rPr lang="en-US" altLang="en-US" sz="2000" dirty="0"/>
              <a:t> between the spherical follicles, they secrete </a:t>
            </a:r>
            <a:r>
              <a:rPr lang="en-US" altLang="en-US" sz="2000" b="1" dirty="0"/>
              <a:t>calcitonin</a:t>
            </a:r>
            <a:r>
              <a:rPr lang="en-US" altLang="en-US" sz="2000" dirty="0"/>
              <a:t>. –</a:t>
            </a:r>
            <a:r>
              <a:rPr lang="en-US" altLang="en-US" sz="2000" b="1" dirty="0"/>
              <a:t>large,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pale stain </a:t>
            </a:r>
            <a:r>
              <a:rPr lang="en-US" altLang="en-US" sz="2000" dirty="0"/>
              <a:t>and </a:t>
            </a:r>
            <a:r>
              <a:rPr lang="en-US" altLang="en-US" sz="2000" b="1" dirty="0"/>
              <a:t>few</a:t>
            </a:r>
            <a:r>
              <a:rPr lang="en-US" altLang="en-US" sz="2000" dirty="0"/>
              <a:t> in number</a:t>
            </a:r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latin typeface="Arial Black" pitchFamily="34" charset="0"/>
              </a:rPr>
              <a:t>     No </a:t>
            </a:r>
            <a:r>
              <a:rPr lang="en-US" altLang="en-US" sz="2000" dirty="0"/>
              <a:t>direct contact with the follicular </a:t>
            </a:r>
            <a:r>
              <a:rPr lang="en-US" altLang="en-US" sz="2000" dirty="0">
                <a:solidFill>
                  <a:srgbClr val="FF0000"/>
                </a:solidFill>
                <a:latin typeface="Arial Black" pitchFamily="34" charset="0"/>
              </a:rPr>
              <a:t>lumen. </a:t>
            </a:r>
            <a:r>
              <a:rPr lang="en-US" altLang="en-US" sz="2000" dirty="0"/>
              <a:t>They are </a:t>
            </a:r>
            <a:r>
              <a:rPr lang="en-US" altLang="en-US" sz="2000" b="1" dirty="0"/>
              <a:t>always</a:t>
            </a:r>
            <a:r>
              <a:rPr lang="en-US" altLang="en-US" sz="2000" dirty="0"/>
              <a:t> situated within the </a:t>
            </a:r>
            <a:r>
              <a:rPr lang="en-US" altLang="en-US" sz="2000" b="1" dirty="0"/>
              <a:t>basement membrane</a:t>
            </a:r>
            <a:r>
              <a:rPr lang="en-US" altLang="en-US" sz="2000" dirty="0"/>
              <a:t>, which surrounds the entire follicle </a:t>
            </a:r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 Black" pitchFamily="34" charset="0"/>
                <a:ea typeface="+mj-ea"/>
              </a:rPr>
              <a:t>Interfollicular cells</a:t>
            </a:r>
            <a:endParaRPr lang="en-US" altLang="en-US" sz="2000" dirty="0"/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0070C0"/>
                </a:solidFill>
              </a:rPr>
              <a:t>Represent the follicular + parafollicular cells when we have a </a:t>
            </a:r>
            <a:r>
              <a:rPr lang="en-US" altLang="en-US" sz="1800" dirty="0" smtClean="0"/>
              <a:t>Superficial</a:t>
            </a:r>
            <a:r>
              <a:rPr lang="en-US" altLang="en-US" sz="1600" dirty="0" smtClean="0">
                <a:solidFill>
                  <a:srgbClr val="0070C0"/>
                </a:solidFill>
              </a:rPr>
              <a:t> </a:t>
            </a:r>
            <a:r>
              <a:rPr lang="en-US" altLang="en-US" sz="1800" dirty="0"/>
              <a:t>cut of the follicles </a:t>
            </a:r>
            <a:endParaRPr lang="en-US" altLang="en-US" sz="1800" dirty="0" smtClean="0"/>
          </a:p>
          <a:p>
            <a:pPr marL="0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ar-JO" altLang="en-US" sz="1600" dirty="0" smtClean="0">
                <a:solidFill>
                  <a:srgbClr val="0070C0"/>
                </a:solidFill>
              </a:rPr>
              <a:t>يعني هون اخذت من الخلايا بدون ما اصل للتجويف </a:t>
            </a:r>
            <a:endParaRPr lang="en-US" altLang="en-US" sz="1600" dirty="0">
              <a:solidFill>
                <a:srgbClr val="0070C0"/>
              </a:solidFill>
            </a:endParaRPr>
          </a:p>
        </p:txBody>
      </p:sp>
      <p:pic>
        <p:nvPicPr>
          <p:cNvPr id="101379" name="Content Placeholder 6">
            <a:extLst>
              <a:ext uri="{FF2B5EF4-FFF2-40B4-BE49-F238E27FC236}">
                <a16:creationId xmlns:a16="http://schemas.microsoft.com/office/drawing/2014/main" id="{DEB1A73A-F074-47F0-B66B-051DACAF1AD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5795" y="4348433"/>
            <a:ext cx="3840163" cy="2484329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1380" name="Picture 2" descr="C:\Users\MCC\Desktop\thyroid_mammal_x40_800px.jpg">
            <a:extLst>
              <a:ext uri="{FF2B5EF4-FFF2-40B4-BE49-F238E27FC236}">
                <a16:creationId xmlns:a16="http://schemas.microsoft.com/office/drawing/2014/main" id="{C702DA9E-0AB5-4CD8-9A89-CD3CFEDD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9624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نجمة ذات 5 نقاط 1">
            <a:extLst>
              <a:ext uri="{FF2B5EF4-FFF2-40B4-BE49-F238E27FC236}">
                <a16:creationId xmlns:a16="http://schemas.microsoft.com/office/drawing/2014/main" id="{79BF7133-7ADB-4EA4-8C99-3E26127ECD7D}"/>
              </a:ext>
            </a:extLst>
          </p:cNvPr>
          <p:cNvSpPr/>
          <p:nvPr/>
        </p:nvSpPr>
        <p:spPr bwMode="auto">
          <a:xfrm>
            <a:off x="155575" y="3559175"/>
            <a:ext cx="358775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rtl="1" eaLnBrk="1" hangingPunct="1">
              <a:defRPr/>
            </a:pPr>
            <a:endParaRPr lang="ar-JO"/>
          </a:p>
        </p:txBody>
      </p:sp>
      <p:sp>
        <p:nvSpPr>
          <p:cNvPr id="3" name="Rectangle 2"/>
          <p:cNvSpPr/>
          <p:nvPr/>
        </p:nvSpPr>
        <p:spPr bwMode="auto">
          <a:xfrm>
            <a:off x="1828800" y="1143000"/>
            <a:ext cx="3306763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70C0"/>
                </a:solidFill>
              </a:rPr>
              <a:t>The most common type of cells, cuboidal in normal state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382000" y="1981200"/>
            <a:ext cx="5334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 bwMode="auto">
          <a:xfrm>
            <a:off x="8648700" y="2438400"/>
            <a:ext cx="381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3820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One follicle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5877" y="3127920"/>
            <a:ext cx="1181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Acidophilic colloid 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658101" y="24384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6324600" y="1922353"/>
            <a:ext cx="609600" cy="42658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477000" y="2438400"/>
            <a:ext cx="152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86951" y="3135700"/>
            <a:ext cx="1529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Interfollicular </a:t>
            </a:r>
            <a:r>
              <a:rPr lang="en-US" sz="1600" b="1" dirty="0"/>
              <a:t>cells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230812" y="3790004"/>
            <a:ext cx="3913188" cy="5398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Colloid: hormones stored in the lumen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of follicles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>
            <a:extLst>
              <a:ext uri="{FF2B5EF4-FFF2-40B4-BE49-F238E27FC236}">
                <a16:creationId xmlns:a16="http://schemas.microsoft.com/office/drawing/2014/main" id="{C9F86EED-C03C-4403-9C7E-DC027C1E0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9171"/>
              </p:ext>
            </p:extLst>
          </p:nvPr>
        </p:nvGraphicFramePr>
        <p:xfrm>
          <a:off x="152400" y="838200"/>
          <a:ext cx="8915400" cy="5366542"/>
        </p:xfrm>
        <a:graphic>
          <a:graphicData uri="http://schemas.openxmlformats.org/drawingml/2006/table">
            <a:tbl>
              <a:tblPr/>
              <a:tblGrid>
                <a:gridCol w="249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Follicular cells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Parafollicular cells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smaller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larger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Number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Few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Extension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Reach the lumen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Do not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Stain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Basophilic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due to presence of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ribosomes, protein secreting cells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(clear cells)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Secretion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extracellularly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the lumen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T3 &amp;T4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intracellularly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small basal secretory granules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calcitonin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Lysosomes &amp;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phagosomes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abundant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Few in 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5-Point Star 1"/>
          <p:cNvSpPr/>
          <p:nvPr/>
        </p:nvSpPr>
        <p:spPr bwMode="auto">
          <a:xfrm>
            <a:off x="1905000" y="5486400"/>
            <a:ext cx="685800" cy="56594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2" ma:contentTypeDescription="إنشاء مستند جديد." ma:contentTypeScope="" ma:versionID="605d01f4d2f321e15356ae258c87b0e0">
  <xsd:schema xmlns:xsd="http://www.w3.org/2001/XMLSchema" xmlns:xs="http://www.w3.org/2001/XMLSchema" xmlns:p="http://schemas.microsoft.com/office/2006/metadata/properties" xmlns:ns2="fcf2dd5e-dcfb-40ea-a641-1b831d83aa51" targetNamespace="http://schemas.microsoft.com/office/2006/metadata/properties" ma:root="true" ma:fieldsID="7d25bd0648b8a05b3d51a8f7e93ee333" ns2:_="">
    <xsd:import namespace="fcf2dd5e-dcfb-40ea-a641-1b831d83a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BBED72-85A8-49B8-84FE-61675863188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f2dd5e-dcfb-40ea-a641-1b831d83aa5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75A77-9109-44AA-BBEB-0A0194752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21724078</TotalTime>
  <Words>2245</Words>
  <Application>Microsoft Office PowerPoint</Application>
  <PresentationFormat>On-screen Show (4:3)</PresentationFormat>
  <Paragraphs>415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Berlin Sans FB Demi</vt:lpstr>
      <vt:lpstr>Helvetica Neue</vt:lpstr>
      <vt:lpstr>Times New Roman</vt:lpstr>
      <vt:lpstr>Wingdings</vt:lpstr>
      <vt:lpstr>Default Design</vt:lpstr>
      <vt:lpstr>Pineal body (Epiphysis cerebri)</vt:lpstr>
      <vt:lpstr>PowerPoint Presentation</vt:lpstr>
      <vt:lpstr>PowerPoint Presentation</vt:lpstr>
      <vt:lpstr>Pineal body with aging</vt:lpstr>
      <vt:lpstr>Thyroid gland</vt:lpstr>
      <vt:lpstr>Thyroid gland</vt:lpstr>
      <vt:lpstr>PowerPoint Presentation</vt:lpstr>
      <vt:lpstr>PowerPoint Presentation</vt:lpstr>
      <vt:lpstr>PowerPoint Presentation</vt:lpstr>
      <vt:lpstr>Parafollicular cells</vt:lpstr>
      <vt:lpstr>Parafollicular cells</vt:lpstr>
      <vt:lpstr>Interfollicular cells</vt:lpstr>
      <vt:lpstr>Correlates EM structure of follicular cells to its function.</vt:lpstr>
      <vt:lpstr>PowerPoint Presentation</vt:lpstr>
      <vt:lpstr>PowerPoint Presentation</vt:lpstr>
      <vt:lpstr>PowerPoint Presentation</vt:lpstr>
      <vt:lpstr>Parathyroid gland</vt:lpstr>
      <vt:lpstr>Structure of parathyroid gland  </vt:lpstr>
      <vt:lpstr>PowerPoint Presentation</vt:lpstr>
      <vt:lpstr>PowerPoint Presentation</vt:lpstr>
      <vt:lpstr>Parathyroid gland in old people</vt:lpstr>
      <vt:lpstr>Regulation of blood calcium level mainly by parathyroid gland </vt:lpstr>
      <vt:lpstr>ADRENAL GLANDS  or suprarenal gland</vt:lpstr>
      <vt:lpstr>PowerPoint Presentation</vt:lpstr>
      <vt:lpstr>PowerPoint Presentation</vt:lpstr>
      <vt:lpstr>Zones of the cortex</vt:lpstr>
      <vt:lpstr>Zones of the cortex</vt:lpstr>
      <vt:lpstr>PowerPoint Presentation</vt:lpstr>
      <vt:lpstr>Cells in adrenal cortex are  steroid secreting cells</vt:lpstr>
      <vt:lpstr>Adrenal medulla</vt:lpstr>
      <vt:lpstr> Chromaffin cells epinephrine cells  &amp; nor epinephrine cells</vt:lpstr>
      <vt:lpstr>Granules of epinephrine  &amp; norepinephrine  </vt:lpstr>
      <vt:lpstr>Function of adrenal medulla</vt:lpstr>
      <vt:lpstr>Blood supply of adrenal gland </vt:lpstr>
      <vt:lpstr>PowerPoint Presentation</vt:lpstr>
      <vt:lpstr>Control of adrenal Medulla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</dc:creator>
  <cp:lastModifiedBy>user</cp:lastModifiedBy>
  <cp:revision>282</cp:revision>
  <cp:lastPrinted>1601-01-01T00:00:00Z</cp:lastPrinted>
  <dcterms:created xsi:type="dcterms:W3CDTF">1601-01-01T00:00:00Z</dcterms:created>
  <dcterms:modified xsi:type="dcterms:W3CDTF">2021-04-22T14:17:39Z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