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638" r:id="rId6"/>
    <p:sldId id="639" r:id="rId7"/>
    <p:sldId id="640" r:id="rId8"/>
    <p:sldId id="641" r:id="rId9"/>
    <p:sldId id="352" r:id="rId10"/>
    <p:sldId id="353" r:id="rId11"/>
    <p:sldId id="637" r:id="rId12"/>
    <p:sldId id="354" r:id="rId13"/>
    <p:sldId id="355" r:id="rId14"/>
    <p:sldId id="356" r:id="rId15"/>
    <p:sldId id="357" r:id="rId16"/>
    <p:sldId id="358" r:id="rId17"/>
    <p:sldId id="359" r:id="rId18"/>
    <p:sldId id="362" r:id="rId19"/>
    <p:sldId id="364" r:id="rId20"/>
    <p:sldId id="365" r:id="rId21"/>
    <p:sldId id="366" r:id="rId22"/>
    <p:sldId id="367" r:id="rId23"/>
    <p:sldId id="368" r:id="rId24"/>
    <p:sldId id="372" r:id="rId25"/>
    <p:sldId id="373" r:id="rId26"/>
    <p:sldId id="375" r:id="rId27"/>
    <p:sldId id="635" r:id="rId28"/>
    <p:sldId id="376" r:id="rId29"/>
    <p:sldId id="378" r:id="rId30"/>
    <p:sldId id="634" r:id="rId31"/>
    <p:sldId id="381" r:id="rId32"/>
    <p:sldId id="382" r:id="rId33"/>
    <p:sldId id="379" r:id="rId34"/>
    <p:sldId id="642" r:id="rId35"/>
    <p:sldId id="3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46" autoAdjust="0"/>
    <p:restoredTop sz="92264" autoAdjust="0"/>
  </p:normalViewPr>
  <p:slideViewPr>
    <p:cSldViewPr>
      <p:cViewPr varScale="1">
        <p:scale>
          <a:sx n="60" d="100"/>
          <a:sy n="60" d="100"/>
        </p:scale>
        <p:origin x="-8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abdelrahman AlHarasees" userId="9d218084-bfcd-4a6c-82e9-645764625701" providerId="ADAL" clId="{F9B50D7A-E242-0E4F-853E-9D004A3E09A2}"/>
    <pc:docChg chg="modSld">
      <pc:chgData name="Mo'ath abdelrahman AlHarasees" userId="9d218084-bfcd-4a6c-82e9-645764625701" providerId="ADAL" clId="{F9B50D7A-E242-0E4F-853E-9D004A3E09A2}" dt="2020-10-20T07:47:33.481" v="0" actId="139"/>
      <pc:docMkLst>
        <pc:docMk/>
      </pc:docMkLst>
      <pc:sldChg chg="addSp">
        <pc:chgData name="Mo'ath abdelrahman AlHarasees" userId="9d218084-bfcd-4a6c-82e9-645764625701" providerId="ADAL" clId="{F9B50D7A-E242-0E4F-853E-9D004A3E09A2}" dt="2020-10-20T07:47:33.481" v="0" actId="139"/>
        <pc:sldMkLst>
          <pc:docMk/>
          <pc:sldMk cId="0" sldId="638"/>
        </pc:sldMkLst>
        <pc:spChg chg="add">
          <ac:chgData name="Mo'ath abdelrahman AlHarasees" userId="9d218084-bfcd-4a6c-82e9-645764625701" providerId="ADAL" clId="{F9B50D7A-E242-0E4F-853E-9D004A3E09A2}" dt="2020-10-20T07:47:33.481" v="0" actId="139"/>
          <ac:spMkLst>
            <pc:docMk/>
            <pc:sldMk cId="0" sldId="638"/>
            <ac:spMk id="2" creationId="{A54BEF0B-9DCD-314A-894F-0B10CB060A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01286-0B24-4064-A7A4-DA5FA6E95E5E}" type="datetimeFigureOut">
              <a:rPr lang="en-US" smtClean="0"/>
              <a:pPr/>
              <a:t>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5C5EF-6CC5-4FA1-AD2C-517430C782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sz="2000"/>
              <a:t>variant of a normal organism </a:t>
            </a:r>
          </a:p>
          <a:p>
            <a:endParaRPr lang="en-US"/>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05EBF4-A1DD-4737-BFAF-9A3D421EA43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Jacob &amp; Wollman (1951) reported, when F+ plasmid of donor reaches to the Fplasmid</a:t>
            </a:r>
          </a:p>
          <a:p>
            <a:r>
              <a:rPr lang="en-US" sz="1200" kern="1200" dirty="0">
                <a:solidFill>
                  <a:schemeClr val="tx1"/>
                </a:solidFill>
                <a:latin typeface="+mn-lt"/>
                <a:ea typeface="+mn-ea"/>
                <a:cs typeface="+mn-cs"/>
              </a:rPr>
              <a:t>of recipient cell in the newly formed F+ cell (previously P- recipient cell) this</a:t>
            </a:r>
          </a:p>
          <a:p>
            <a:r>
              <a:rPr lang="en-US" sz="1200" kern="1200" dirty="0">
                <a:solidFill>
                  <a:schemeClr val="tx1"/>
                </a:solidFill>
                <a:latin typeface="+mn-lt"/>
                <a:ea typeface="+mn-ea"/>
                <a:cs typeface="+mn-cs"/>
              </a:rPr>
              <a:t>plasmid occur in two stages (i) either it lie independently in the cytoplasm of F+ cell</a:t>
            </a:r>
          </a:p>
          <a:p>
            <a:r>
              <a:rPr lang="en-US" sz="1200" kern="1200" dirty="0">
                <a:solidFill>
                  <a:schemeClr val="tx1"/>
                </a:solidFill>
                <a:latin typeface="+mn-lt"/>
                <a:ea typeface="+mn-ea"/>
                <a:cs typeface="+mn-cs"/>
              </a:rPr>
              <a:t>(ii) or it get combined with the bacterial chromosome. This later stage where the F+ factor combines with the bacterial chromosome is known as episome. The term episome</a:t>
            </a:r>
          </a:p>
          <a:p>
            <a:r>
              <a:rPr lang="en-US" sz="1200" kern="1200" dirty="0">
                <a:solidFill>
                  <a:schemeClr val="tx1"/>
                </a:solidFill>
                <a:latin typeface="+mn-lt"/>
                <a:ea typeface="+mn-ea"/>
                <a:cs typeface="+mn-cs"/>
              </a:rPr>
              <a:t>was used by Lederberg </a:t>
            </a:r>
            <a:r>
              <a:rPr lang="en-US" sz="1200" i="1" kern="1200" dirty="0">
                <a:solidFill>
                  <a:schemeClr val="tx1"/>
                </a:solidFill>
                <a:latin typeface="+mn-lt"/>
                <a:ea typeface="+mn-ea"/>
                <a:cs typeface="+mn-cs"/>
              </a:rPr>
              <a:t>et al. </a:t>
            </a:r>
            <a:r>
              <a:rPr lang="en-US" sz="1200" kern="1200" dirty="0">
                <a:solidFill>
                  <a:schemeClr val="tx1"/>
                </a:solidFill>
                <a:latin typeface="+mn-lt"/>
                <a:ea typeface="+mn-ea"/>
                <a:cs typeface="+mn-cs"/>
              </a:rPr>
              <a:t>(1952). This type of bacterial cell convert into high,</a:t>
            </a:r>
          </a:p>
          <a:p>
            <a:r>
              <a:rPr lang="en-US" sz="1200" kern="1200" dirty="0">
                <a:solidFill>
                  <a:schemeClr val="tx1"/>
                </a:solidFill>
                <a:latin typeface="+mn-lt"/>
                <a:ea typeface="+mn-ea"/>
                <a:cs typeface="+mn-cs"/>
              </a:rPr>
              <a:t>reproductive ability donor or male cell. This process is known as high frequency</a:t>
            </a:r>
          </a:p>
          <a:p>
            <a:r>
              <a:rPr lang="en-US" sz="1200" kern="1200" dirty="0">
                <a:solidFill>
                  <a:schemeClr val="tx1"/>
                </a:solidFill>
                <a:latin typeface="+mn-lt"/>
                <a:ea typeface="+mn-ea"/>
                <a:cs typeface="+mn-cs"/>
              </a:rPr>
              <a:t>recombination or Hfr male. The reproductive ability of Hfr strain is 1000 times more</a:t>
            </a:r>
          </a:p>
          <a:p>
            <a:r>
              <a:rPr lang="en-US" sz="1200" kern="1200" dirty="0">
                <a:solidFill>
                  <a:schemeClr val="tx1"/>
                </a:solidFill>
                <a:latin typeface="+mn-lt"/>
                <a:ea typeface="+mn-ea"/>
                <a:cs typeface="+mn-cs"/>
              </a:rPr>
              <a:t>than of F+ strain. The integration of plasmid DNA with this genophore (F bacterial</a:t>
            </a:r>
          </a:p>
          <a:p>
            <a:r>
              <a:rPr lang="en-US" sz="1200" kern="1200" dirty="0">
                <a:solidFill>
                  <a:schemeClr val="tx1"/>
                </a:solidFill>
                <a:latin typeface="+mn-lt"/>
                <a:ea typeface="+mn-ea"/>
                <a:cs typeface="+mn-cs"/>
              </a:rPr>
              <a:t>DNA) can occur in 20 parts.</a:t>
            </a:r>
          </a:p>
          <a:p>
            <a:r>
              <a:rPr lang="en-US" sz="1200" kern="1200" dirty="0">
                <a:solidFill>
                  <a:schemeClr val="tx1"/>
                </a:solidFill>
                <a:latin typeface="+mn-lt"/>
                <a:ea typeface="+mn-ea"/>
                <a:cs typeface="+mn-cs"/>
              </a:rPr>
              <a:t>Conjugation in HFr male: During conjugation a conjugation tube is formed</a:t>
            </a:r>
          </a:p>
          <a:p>
            <a:r>
              <a:rPr lang="en-US" sz="1200" kern="1200" dirty="0">
                <a:solidFill>
                  <a:schemeClr val="tx1"/>
                </a:solidFill>
                <a:latin typeface="+mn-lt"/>
                <a:ea typeface="+mn-ea"/>
                <a:cs typeface="+mn-cs"/>
              </a:rPr>
              <a:t>between the Hfr male and F" recipient cell. After that the donor DNA opens near the</a:t>
            </a:r>
          </a:p>
          <a:p>
            <a:r>
              <a:rPr lang="en-US" sz="1200" kern="1200" dirty="0">
                <a:solidFill>
                  <a:schemeClr val="tx1"/>
                </a:solidFill>
                <a:latin typeface="+mn-lt"/>
                <a:ea typeface="+mn-ea"/>
                <a:cs typeface="+mn-cs"/>
              </a:rPr>
              <a:t>F+ factor and become single stranded. Now this single stranded DNA moves slowly</a:t>
            </a:r>
          </a:p>
          <a:p>
            <a:r>
              <a:rPr lang="en-US" sz="1200" kern="1200" dirty="0">
                <a:solidFill>
                  <a:schemeClr val="tx1"/>
                </a:solidFill>
                <a:latin typeface="+mn-lt"/>
                <a:ea typeface="+mn-ea"/>
                <a:cs typeface="+mn-cs"/>
              </a:rPr>
              <a:t>from the donor cell to the recipient cell. This transfer process is continued until, both</a:t>
            </a:r>
          </a:p>
          <a:p>
            <a:r>
              <a:rPr lang="en-US" sz="1200" kern="1200" dirty="0">
                <a:solidFill>
                  <a:schemeClr val="tx1"/>
                </a:solidFill>
                <a:latin typeface="+mn-lt"/>
                <a:ea typeface="+mn-ea"/>
                <a:cs typeface="+mn-cs"/>
              </a:rPr>
              <a:t>the Hfr and F- cells are separated naturally. After this separation some part of DNA</a:t>
            </a:r>
          </a:p>
          <a:p>
            <a:r>
              <a:rPr lang="en-US" sz="1200" kern="1200" dirty="0">
                <a:solidFill>
                  <a:schemeClr val="tx1"/>
                </a:solidFill>
                <a:latin typeface="+mn-lt"/>
                <a:ea typeface="+mn-ea"/>
                <a:cs typeface="+mn-cs"/>
              </a:rPr>
              <a:t>of Hfr strain remain inside the F- recipient cell and get combined with the DNA of</a:t>
            </a:r>
          </a:p>
          <a:p>
            <a:r>
              <a:rPr lang="en-US" sz="1200" kern="1200" dirty="0">
                <a:solidFill>
                  <a:schemeClr val="tx1"/>
                </a:solidFill>
                <a:latin typeface="+mn-lt"/>
                <a:ea typeface="+mn-ea"/>
                <a:cs typeface="+mn-cs"/>
              </a:rPr>
              <a:t>recipient cell as a result new genes are integrated into the recipient F- cell. The</a:t>
            </a:r>
          </a:p>
          <a:p>
            <a:r>
              <a:rPr lang="en-US" sz="1200" kern="1200" dirty="0">
                <a:solidFill>
                  <a:schemeClr val="tx1"/>
                </a:solidFill>
                <a:latin typeface="+mn-lt"/>
                <a:ea typeface="+mn-ea"/>
                <a:cs typeface="+mn-cs"/>
              </a:rPr>
              <a:t>combination of both the DNA results into the formation of a genetic hybrid which is</a:t>
            </a:r>
          </a:p>
          <a:p>
            <a:r>
              <a:rPr lang="en-US" sz="1200" kern="1200" dirty="0">
                <a:solidFill>
                  <a:schemeClr val="tx1"/>
                </a:solidFill>
                <a:latin typeface="+mn-lt"/>
                <a:ea typeface="+mn-ea"/>
                <a:cs typeface="+mn-cs"/>
              </a:rPr>
              <a:t>partially diploid. This type of reproduction is found in </a:t>
            </a:r>
            <a:r>
              <a:rPr lang="en-US" sz="1200" i="1" kern="1200" dirty="0">
                <a:solidFill>
                  <a:schemeClr val="tx1"/>
                </a:solidFill>
                <a:latin typeface="+mn-lt"/>
                <a:ea typeface="+mn-ea"/>
                <a:cs typeface="+mn-cs"/>
              </a:rPr>
              <a:t>Salmonella, Pseudomonas, Vibrio</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and E. </a:t>
            </a:r>
            <a:r>
              <a:rPr lang="en-US" sz="1200" i="1" kern="1200" dirty="0">
                <a:solidFill>
                  <a:schemeClr val="tx1"/>
                </a:solidFill>
                <a:latin typeface="+mn-lt"/>
                <a:ea typeface="+mn-ea"/>
                <a:cs typeface="+mn-cs"/>
              </a:rPr>
              <a:t>coli.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Sexduction : Jacob Adelberg (1959) reported this process in bacteria. In general</a:t>
            </a:r>
          </a:p>
          <a:p>
            <a:r>
              <a:rPr lang="en-US" sz="1200" kern="1200" dirty="0">
                <a:solidFill>
                  <a:schemeClr val="tx1"/>
                </a:solidFill>
                <a:latin typeface="+mn-lt"/>
                <a:ea typeface="+mn-ea"/>
                <a:cs typeface="+mn-cs"/>
              </a:rPr>
              <a:t>in Hfr strains the F+ factor is integrated with the bacterial chromosome but some times</a:t>
            </a:r>
          </a:p>
          <a:p>
            <a:r>
              <a:rPr lang="en-US" sz="1200" kern="1200" dirty="0">
                <a:solidFill>
                  <a:schemeClr val="tx1"/>
                </a:solidFill>
                <a:latin typeface="+mn-lt"/>
                <a:ea typeface="+mn-ea"/>
                <a:cs typeface="+mn-cs"/>
              </a:rPr>
              <a:t>this F+ factor separate from the bacterial chromosomes and becomes fully autonomous</a:t>
            </a:r>
          </a:p>
          <a:p>
            <a:r>
              <a:rPr lang="en-US" sz="1200" kern="1200" dirty="0">
                <a:solidFill>
                  <a:schemeClr val="tx1"/>
                </a:solidFill>
                <a:latin typeface="+mn-lt"/>
                <a:ea typeface="+mn-ea"/>
                <a:cs typeface="+mn-cs"/>
              </a:rPr>
              <a:t>and replicate independently.</a:t>
            </a:r>
          </a:p>
          <a:p>
            <a:r>
              <a:rPr lang="en-US" sz="1200" kern="1200" dirty="0">
                <a:solidFill>
                  <a:schemeClr val="tx1"/>
                </a:solidFill>
                <a:latin typeface="+mn-lt"/>
                <a:ea typeface="+mn-ea"/>
                <a:cs typeface="+mn-cs"/>
              </a:rPr>
              <a:t>Sometimes during separation this F+ factor contains some genes of the bacterial'</a:t>
            </a:r>
          </a:p>
          <a:p>
            <a:r>
              <a:rPr lang="en-US" sz="1200" kern="1200" dirty="0">
                <a:solidFill>
                  <a:schemeClr val="tx1"/>
                </a:solidFill>
                <a:latin typeface="+mn-lt"/>
                <a:ea typeface="+mn-ea"/>
                <a:cs typeface="+mn-cs"/>
              </a:rPr>
              <a:t>chromosome and now it is called as F+ prime. When this F+ prime cells comes in contact</a:t>
            </a:r>
          </a:p>
          <a:p>
            <a:r>
              <a:rPr lang="en-US" sz="1200" kern="1200" dirty="0">
                <a:solidFill>
                  <a:schemeClr val="tx1"/>
                </a:solidFill>
                <a:latin typeface="+mn-lt"/>
                <a:ea typeface="+mn-ea"/>
                <a:cs typeface="+mn-cs"/>
              </a:rPr>
              <a:t>with the F- recipient cell it transfer some of the genes are taken from the DNA of the</a:t>
            </a:r>
          </a:p>
          <a:p>
            <a:r>
              <a:rPr lang="en-US" sz="1200" kern="1200" dirty="0">
                <a:solidFill>
                  <a:schemeClr val="tx1"/>
                </a:solidFill>
                <a:latin typeface="+mn-lt"/>
                <a:ea typeface="+mn-ea"/>
                <a:cs typeface="+mn-cs"/>
              </a:rPr>
              <a:t>previous bacterial cell. This process is known as sexduction and as a result the recipient</a:t>
            </a:r>
          </a:p>
          <a:p>
            <a:r>
              <a:rPr lang="en-US" sz="1200" kern="1200" dirty="0">
                <a:solidFill>
                  <a:schemeClr val="tx1"/>
                </a:solidFill>
                <a:latin typeface="+mn-lt"/>
                <a:ea typeface="+mn-ea"/>
                <a:cs typeface="+mn-cs"/>
              </a:rPr>
              <a:t>cell become partly diploid and the structure is called as merozygote.</a:t>
            </a:r>
          </a:p>
          <a:p>
            <a:endParaRPr lang="ar-SA"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Jacob &amp; Wollman (1951) reported, when F+ plasmid of donor reaches to the Fplasmid</a:t>
            </a:r>
          </a:p>
          <a:p>
            <a:r>
              <a:rPr lang="en-US" sz="1200" kern="1200" dirty="0">
                <a:solidFill>
                  <a:schemeClr val="tx1"/>
                </a:solidFill>
                <a:latin typeface="+mn-lt"/>
                <a:ea typeface="+mn-ea"/>
                <a:cs typeface="+mn-cs"/>
              </a:rPr>
              <a:t>of recipient cell in the newly formed F+ cell (previously P- recipient cell) this</a:t>
            </a:r>
          </a:p>
          <a:p>
            <a:r>
              <a:rPr lang="en-US" sz="1200" kern="1200" dirty="0">
                <a:solidFill>
                  <a:schemeClr val="tx1"/>
                </a:solidFill>
                <a:latin typeface="+mn-lt"/>
                <a:ea typeface="+mn-ea"/>
                <a:cs typeface="+mn-cs"/>
              </a:rPr>
              <a:t>plasmid occur in two stages (i) either it lie independently in the cytoplasm of F+ cell</a:t>
            </a:r>
          </a:p>
          <a:p>
            <a:r>
              <a:rPr lang="en-US" sz="1200" kern="1200" dirty="0">
                <a:solidFill>
                  <a:schemeClr val="tx1"/>
                </a:solidFill>
                <a:latin typeface="+mn-lt"/>
                <a:ea typeface="+mn-ea"/>
                <a:cs typeface="+mn-cs"/>
              </a:rPr>
              <a:t>(ii) or it get combined with the bacterial chromosome. This later stage where the F+ factor combines with the bacterial chromosome is known as episome. The term episome</a:t>
            </a:r>
          </a:p>
          <a:p>
            <a:r>
              <a:rPr lang="en-US" sz="1200" kern="1200" dirty="0">
                <a:solidFill>
                  <a:schemeClr val="tx1"/>
                </a:solidFill>
                <a:latin typeface="+mn-lt"/>
                <a:ea typeface="+mn-ea"/>
                <a:cs typeface="+mn-cs"/>
              </a:rPr>
              <a:t>was used by Lederberg </a:t>
            </a:r>
            <a:r>
              <a:rPr lang="en-US" sz="1200" i="1" kern="1200" dirty="0">
                <a:solidFill>
                  <a:schemeClr val="tx1"/>
                </a:solidFill>
                <a:latin typeface="+mn-lt"/>
                <a:ea typeface="+mn-ea"/>
                <a:cs typeface="+mn-cs"/>
              </a:rPr>
              <a:t>et al. </a:t>
            </a:r>
            <a:r>
              <a:rPr lang="en-US" sz="1200" kern="1200" dirty="0">
                <a:solidFill>
                  <a:schemeClr val="tx1"/>
                </a:solidFill>
                <a:latin typeface="+mn-lt"/>
                <a:ea typeface="+mn-ea"/>
                <a:cs typeface="+mn-cs"/>
              </a:rPr>
              <a:t>(1952). This type of bacterial cell convert into high,</a:t>
            </a:r>
          </a:p>
          <a:p>
            <a:r>
              <a:rPr lang="en-US" sz="1200" kern="1200" dirty="0">
                <a:solidFill>
                  <a:schemeClr val="tx1"/>
                </a:solidFill>
                <a:latin typeface="+mn-lt"/>
                <a:ea typeface="+mn-ea"/>
                <a:cs typeface="+mn-cs"/>
              </a:rPr>
              <a:t>reproductive ability donor or male cell. This process is known as high frequency</a:t>
            </a:r>
          </a:p>
          <a:p>
            <a:r>
              <a:rPr lang="en-US" sz="1200" kern="1200" dirty="0">
                <a:solidFill>
                  <a:schemeClr val="tx1"/>
                </a:solidFill>
                <a:latin typeface="+mn-lt"/>
                <a:ea typeface="+mn-ea"/>
                <a:cs typeface="+mn-cs"/>
              </a:rPr>
              <a:t>recombination or Hfr male. The reproductive ability of Hfr strain is 1000 times more</a:t>
            </a:r>
          </a:p>
          <a:p>
            <a:r>
              <a:rPr lang="en-US" sz="1200" kern="1200" dirty="0">
                <a:solidFill>
                  <a:schemeClr val="tx1"/>
                </a:solidFill>
                <a:latin typeface="+mn-lt"/>
                <a:ea typeface="+mn-ea"/>
                <a:cs typeface="+mn-cs"/>
              </a:rPr>
              <a:t>than of F+ strain. The integration of plasmid DNA with this genophore (F bacterial</a:t>
            </a:r>
          </a:p>
          <a:p>
            <a:r>
              <a:rPr lang="en-US" sz="1200" kern="1200" dirty="0">
                <a:solidFill>
                  <a:schemeClr val="tx1"/>
                </a:solidFill>
                <a:latin typeface="+mn-lt"/>
                <a:ea typeface="+mn-ea"/>
                <a:cs typeface="+mn-cs"/>
              </a:rPr>
              <a:t>DNA) can occur in 20 parts.</a:t>
            </a:r>
          </a:p>
          <a:p>
            <a:r>
              <a:rPr lang="en-US" sz="1200" kern="1200" dirty="0">
                <a:solidFill>
                  <a:schemeClr val="tx1"/>
                </a:solidFill>
                <a:latin typeface="+mn-lt"/>
                <a:ea typeface="+mn-ea"/>
                <a:cs typeface="+mn-cs"/>
              </a:rPr>
              <a:t>Conjugation in HFr male: During conjugation a conjugation tube is formed</a:t>
            </a:r>
          </a:p>
          <a:p>
            <a:r>
              <a:rPr lang="en-US" sz="1200" kern="1200" dirty="0">
                <a:solidFill>
                  <a:schemeClr val="tx1"/>
                </a:solidFill>
                <a:latin typeface="+mn-lt"/>
                <a:ea typeface="+mn-ea"/>
                <a:cs typeface="+mn-cs"/>
              </a:rPr>
              <a:t>between the Hfr male and F" recipient cell. After that the donor DNA opens near the</a:t>
            </a:r>
          </a:p>
          <a:p>
            <a:r>
              <a:rPr lang="en-US" sz="1200" kern="1200" dirty="0">
                <a:solidFill>
                  <a:schemeClr val="tx1"/>
                </a:solidFill>
                <a:latin typeface="+mn-lt"/>
                <a:ea typeface="+mn-ea"/>
                <a:cs typeface="+mn-cs"/>
              </a:rPr>
              <a:t>F+ factor and become single stranded. Now this single stranded DNA moves slowly</a:t>
            </a:r>
          </a:p>
          <a:p>
            <a:r>
              <a:rPr lang="en-US" sz="1200" kern="1200" dirty="0">
                <a:solidFill>
                  <a:schemeClr val="tx1"/>
                </a:solidFill>
                <a:latin typeface="+mn-lt"/>
                <a:ea typeface="+mn-ea"/>
                <a:cs typeface="+mn-cs"/>
              </a:rPr>
              <a:t>from the donor cell to the recipient cell. This transfer process is continued until, both</a:t>
            </a:r>
          </a:p>
          <a:p>
            <a:r>
              <a:rPr lang="en-US" sz="1200" kern="1200" dirty="0">
                <a:solidFill>
                  <a:schemeClr val="tx1"/>
                </a:solidFill>
                <a:latin typeface="+mn-lt"/>
                <a:ea typeface="+mn-ea"/>
                <a:cs typeface="+mn-cs"/>
              </a:rPr>
              <a:t>the Hfr and F- cells are separated naturally. After this separation some part of DNA</a:t>
            </a:r>
          </a:p>
          <a:p>
            <a:r>
              <a:rPr lang="en-US" sz="1200" kern="1200" dirty="0">
                <a:solidFill>
                  <a:schemeClr val="tx1"/>
                </a:solidFill>
                <a:latin typeface="+mn-lt"/>
                <a:ea typeface="+mn-ea"/>
                <a:cs typeface="+mn-cs"/>
              </a:rPr>
              <a:t>of Hfr strain remain inside the F- recipient cell and get combined with the DNA of</a:t>
            </a:r>
          </a:p>
          <a:p>
            <a:r>
              <a:rPr lang="en-US" sz="1200" kern="1200" dirty="0">
                <a:solidFill>
                  <a:schemeClr val="tx1"/>
                </a:solidFill>
                <a:latin typeface="+mn-lt"/>
                <a:ea typeface="+mn-ea"/>
                <a:cs typeface="+mn-cs"/>
              </a:rPr>
              <a:t>recipient cell as a result new genes are integrated into the recipient F- cell. The</a:t>
            </a:r>
          </a:p>
          <a:p>
            <a:r>
              <a:rPr lang="en-US" sz="1200" kern="1200" dirty="0">
                <a:solidFill>
                  <a:schemeClr val="tx1"/>
                </a:solidFill>
                <a:latin typeface="+mn-lt"/>
                <a:ea typeface="+mn-ea"/>
                <a:cs typeface="+mn-cs"/>
              </a:rPr>
              <a:t>combination of both the DNA results into the formation of a genetic hybrid which is</a:t>
            </a:r>
          </a:p>
          <a:p>
            <a:r>
              <a:rPr lang="en-US" sz="1200" kern="1200" dirty="0">
                <a:solidFill>
                  <a:schemeClr val="tx1"/>
                </a:solidFill>
                <a:latin typeface="+mn-lt"/>
                <a:ea typeface="+mn-ea"/>
                <a:cs typeface="+mn-cs"/>
              </a:rPr>
              <a:t>partially diploid. This type of reproduction is found in </a:t>
            </a:r>
            <a:r>
              <a:rPr lang="en-US" sz="1200" i="1" kern="1200" dirty="0">
                <a:solidFill>
                  <a:schemeClr val="tx1"/>
                </a:solidFill>
                <a:latin typeface="+mn-lt"/>
                <a:ea typeface="+mn-ea"/>
                <a:cs typeface="+mn-cs"/>
              </a:rPr>
              <a:t>Salmonella, Pseudomonas, Vibrio</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and E. </a:t>
            </a:r>
            <a:r>
              <a:rPr lang="en-US" sz="1200" i="1" kern="1200" dirty="0">
                <a:solidFill>
                  <a:schemeClr val="tx1"/>
                </a:solidFill>
                <a:latin typeface="+mn-lt"/>
                <a:ea typeface="+mn-ea"/>
                <a:cs typeface="+mn-cs"/>
              </a:rPr>
              <a:t>coli.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Sexduction : Jacob Adelberg (1959) reported this process in bacteria. In general</a:t>
            </a:r>
          </a:p>
          <a:p>
            <a:r>
              <a:rPr lang="en-US" sz="1200" kern="1200" dirty="0">
                <a:solidFill>
                  <a:schemeClr val="tx1"/>
                </a:solidFill>
                <a:latin typeface="+mn-lt"/>
                <a:ea typeface="+mn-ea"/>
                <a:cs typeface="+mn-cs"/>
              </a:rPr>
              <a:t>in Hfr strains the F+ factor is integrated with the bacterial chromosome but some times</a:t>
            </a:r>
          </a:p>
          <a:p>
            <a:r>
              <a:rPr lang="en-US" sz="1200" kern="1200" dirty="0">
                <a:solidFill>
                  <a:schemeClr val="tx1"/>
                </a:solidFill>
                <a:latin typeface="+mn-lt"/>
                <a:ea typeface="+mn-ea"/>
                <a:cs typeface="+mn-cs"/>
              </a:rPr>
              <a:t>this F+ factor separate from the bacterial chromosomes and becomes fully autonomous</a:t>
            </a:r>
          </a:p>
          <a:p>
            <a:r>
              <a:rPr lang="en-US" sz="1200" kern="1200" dirty="0">
                <a:solidFill>
                  <a:schemeClr val="tx1"/>
                </a:solidFill>
                <a:latin typeface="+mn-lt"/>
                <a:ea typeface="+mn-ea"/>
                <a:cs typeface="+mn-cs"/>
              </a:rPr>
              <a:t>and replicate independently.</a:t>
            </a:r>
          </a:p>
          <a:p>
            <a:r>
              <a:rPr lang="en-US" sz="1200" kern="1200" dirty="0">
                <a:solidFill>
                  <a:schemeClr val="tx1"/>
                </a:solidFill>
                <a:latin typeface="+mn-lt"/>
                <a:ea typeface="+mn-ea"/>
                <a:cs typeface="+mn-cs"/>
              </a:rPr>
              <a:t>Sometimes during separation this F+ factor contains some genes of the bacterial'</a:t>
            </a:r>
          </a:p>
          <a:p>
            <a:r>
              <a:rPr lang="en-US" sz="1200" kern="1200" dirty="0">
                <a:solidFill>
                  <a:schemeClr val="tx1"/>
                </a:solidFill>
                <a:latin typeface="+mn-lt"/>
                <a:ea typeface="+mn-ea"/>
                <a:cs typeface="+mn-cs"/>
              </a:rPr>
              <a:t>chromosome and now it is called as F+ prime. When this F+ prime cells comes in contact</a:t>
            </a:r>
          </a:p>
          <a:p>
            <a:r>
              <a:rPr lang="en-US" sz="1200" kern="1200" dirty="0">
                <a:solidFill>
                  <a:schemeClr val="tx1"/>
                </a:solidFill>
                <a:latin typeface="+mn-lt"/>
                <a:ea typeface="+mn-ea"/>
                <a:cs typeface="+mn-cs"/>
              </a:rPr>
              <a:t>with the F- recipient cell it transfer some of the genes are taken from the DNA of the</a:t>
            </a:r>
          </a:p>
          <a:p>
            <a:r>
              <a:rPr lang="en-US" sz="1200" kern="1200" dirty="0">
                <a:solidFill>
                  <a:schemeClr val="tx1"/>
                </a:solidFill>
                <a:latin typeface="+mn-lt"/>
                <a:ea typeface="+mn-ea"/>
                <a:cs typeface="+mn-cs"/>
              </a:rPr>
              <a:t>previous bacterial cell. This process is known as sexduction and as a result the recipient</a:t>
            </a:r>
          </a:p>
          <a:p>
            <a:r>
              <a:rPr lang="en-US" sz="1200" kern="1200" dirty="0">
                <a:solidFill>
                  <a:schemeClr val="tx1"/>
                </a:solidFill>
                <a:latin typeface="+mn-lt"/>
                <a:ea typeface="+mn-ea"/>
                <a:cs typeface="+mn-cs"/>
              </a:rPr>
              <a:t>cell become partly diploid and the structure is called as merozygote.</a:t>
            </a:r>
          </a:p>
          <a:p>
            <a:endParaRPr lang="ar-SA"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Jacob &amp; Wollman (1951) reported, when F+ plasmid of donor reaches to the Fplasmid</a:t>
            </a:r>
          </a:p>
          <a:p>
            <a:r>
              <a:rPr lang="en-US" sz="1200" kern="1200" dirty="0">
                <a:solidFill>
                  <a:schemeClr val="tx1"/>
                </a:solidFill>
                <a:latin typeface="+mn-lt"/>
                <a:ea typeface="+mn-ea"/>
                <a:cs typeface="+mn-cs"/>
              </a:rPr>
              <a:t>of recipient cell in the newly formed F+ cell (previously P- recipient cell) this</a:t>
            </a:r>
          </a:p>
          <a:p>
            <a:r>
              <a:rPr lang="en-US" sz="1200" kern="1200" dirty="0">
                <a:solidFill>
                  <a:schemeClr val="tx1"/>
                </a:solidFill>
                <a:latin typeface="+mn-lt"/>
                <a:ea typeface="+mn-ea"/>
                <a:cs typeface="+mn-cs"/>
              </a:rPr>
              <a:t>plasmid occur in two stages (i) either it lie independently in the cytoplasm of F+ cell</a:t>
            </a:r>
          </a:p>
          <a:p>
            <a:r>
              <a:rPr lang="en-US" sz="1200" kern="1200" dirty="0">
                <a:solidFill>
                  <a:schemeClr val="tx1"/>
                </a:solidFill>
                <a:latin typeface="+mn-lt"/>
                <a:ea typeface="+mn-ea"/>
                <a:cs typeface="+mn-cs"/>
              </a:rPr>
              <a:t>(ii) or it get combined with the bacterial chromosome. This later stage where the F+ factor combines with the bacterial chromosome is known as episome. The term episome</a:t>
            </a:r>
          </a:p>
          <a:p>
            <a:r>
              <a:rPr lang="en-US" sz="1200" kern="1200" dirty="0">
                <a:solidFill>
                  <a:schemeClr val="tx1"/>
                </a:solidFill>
                <a:latin typeface="+mn-lt"/>
                <a:ea typeface="+mn-ea"/>
                <a:cs typeface="+mn-cs"/>
              </a:rPr>
              <a:t>was used by Lederberg </a:t>
            </a:r>
            <a:r>
              <a:rPr lang="en-US" sz="1200" i="1" kern="1200" dirty="0">
                <a:solidFill>
                  <a:schemeClr val="tx1"/>
                </a:solidFill>
                <a:latin typeface="+mn-lt"/>
                <a:ea typeface="+mn-ea"/>
                <a:cs typeface="+mn-cs"/>
              </a:rPr>
              <a:t>et al. </a:t>
            </a:r>
            <a:r>
              <a:rPr lang="en-US" sz="1200" kern="1200" dirty="0">
                <a:solidFill>
                  <a:schemeClr val="tx1"/>
                </a:solidFill>
                <a:latin typeface="+mn-lt"/>
                <a:ea typeface="+mn-ea"/>
                <a:cs typeface="+mn-cs"/>
              </a:rPr>
              <a:t>(1952). This type of bacterial cell convert into high,</a:t>
            </a:r>
          </a:p>
          <a:p>
            <a:r>
              <a:rPr lang="en-US" sz="1200" kern="1200" dirty="0">
                <a:solidFill>
                  <a:schemeClr val="tx1"/>
                </a:solidFill>
                <a:latin typeface="+mn-lt"/>
                <a:ea typeface="+mn-ea"/>
                <a:cs typeface="+mn-cs"/>
              </a:rPr>
              <a:t>reproductive ability donor or male cell. This process is known as high frequency</a:t>
            </a:r>
          </a:p>
          <a:p>
            <a:r>
              <a:rPr lang="en-US" sz="1200" kern="1200" dirty="0">
                <a:solidFill>
                  <a:schemeClr val="tx1"/>
                </a:solidFill>
                <a:latin typeface="+mn-lt"/>
                <a:ea typeface="+mn-ea"/>
                <a:cs typeface="+mn-cs"/>
              </a:rPr>
              <a:t>recombination or Hfr male. The reproductive ability of Hfr strain is 1000 times more</a:t>
            </a:r>
          </a:p>
          <a:p>
            <a:r>
              <a:rPr lang="en-US" sz="1200" kern="1200" dirty="0">
                <a:solidFill>
                  <a:schemeClr val="tx1"/>
                </a:solidFill>
                <a:latin typeface="+mn-lt"/>
                <a:ea typeface="+mn-ea"/>
                <a:cs typeface="+mn-cs"/>
              </a:rPr>
              <a:t>than of F+ strain. The integration of plasmid DNA with this genophore (F bacterial</a:t>
            </a:r>
          </a:p>
          <a:p>
            <a:r>
              <a:rPr lang="en-US" sz="1200" kern="1200" dirty="0">
                <a:solidFill>
                  <a:schemeClr val="tx1"/>
                </a:solidFill>
                <a:latin typeface="+mn-lt"/>
                <a:ea typeface="+mn-ea"/>
                <a:cs typeface="+mn-cs"/>
              </a:rPr>
              <a:t>DNA) can occur in 20 parts.</a:t>
            </a:r>
          </a:p>
          <a:p>
            <a:r>
              <a:rPr lang="en-US" sz="1200" kern="1200" dirty="0">
                <a:solidFill>
                  <a:schemeClr val="tx1"/>
                </a:solidFill>
                <a:latin typeface="+mn-lt"/>
                <a:ea typeface="+mn-ea"/>
                <a:cs typeface="+mn-cs"/>
              </a:rPr>
              <a:t>Conjugation in HFr male: During conjugation a conjugation tube is formed</a:t>
            </a:r>
          </a:p>
          <a:p>
            <a:r>
              <a:rPr lang="en-US" sz="1200" kern="1200" dirty="0">
                <a:solidFill>
                  <a:schemeClr val="tx1"/>
                </a:solidFill>
                <a:latin typeface="+mn-lt"/>
                <a:ea typeface="+mn-ea"/>
                <a:cs typeface="+mn-cs"/>
              </a:rPr>
              <a:t>between the Hfr male and F" recipient cell. After that the donor DNA opens near the</a:t>
            </a:r>
          </a:p>
          <a:p>
            <a:r>
              <a:rPr lang="en-US" sz="1200" kern="1200" dirty="0">
                <a:solidFill>
                  <a:schemeClr val="tx1"/>
                </a:solidFill>
                <a:latin typeface="+mn-lt"/>
                <a:ea typeface="+mn-ea"/>
                <a:cs typeface="+mn-cs"/>
              </a:rPr>
              <a:t>F+ factor and become single stranded. Now this single stranded DNA moves slowly</a:t>
            </a:r>
          </a:p>
          <a:p>
            <a:r>
              <a:rPr lang="en-US" sz="1200" kern="1200" dirty="0">
                <a:solidFill>
                  <a:schemeClr val="tx1"/>
                </a:solidFill>
                <a:latin typeface="+mn-lt"/>
                <a:ea typeface="+mn-ea"/>
                <a:cs typeface="+mn-cs"/>
              </a:rPr>
              <a:t>from the donor cell to the recipient cell. This transfer process is continued until, both</a:t>
            </a:r>
          </a:p>
          <a:p>
            <a:r>
              <a:rPr lang="en-US" sz="1200" kern="1200" dirty="0">
                <a:solidFill>
                  <a:schemeClr val="tx1"/>
                </a:solidFill>
                <a:latin typeface="+mn-lt"/>
                <a:ea typeface="+mn-ea"/>
                <a:cs typeface="+mn-cs"/>
              </a:rPr>
              <a:t>the Hfr and F- cells are separated naturally. After this separation some part of DNA</a:t>
            </a:r>
          </a:p>
          <a:p>
            <a:r>
              <a:rPr lang="en-US" sz="1200" kern="1200" dirty="0">
                <a:solidFill>
                  <a:schemeClr val="tx1"/>
                </a:solidFill>
                <a:latin typeface="+mn-lt"/>
                <a:ea typeface="+mn-ea"/>
                <a:cs typeface="+mn-cs"/>
              </a:rPr>
              <a:t>of Hfr strain remain inside the F- recipient cell and get combined with the DNA of</a:t>
            </a:r>
          </a:p>
          <a:p>
            <a:r>
              <a:rPr lang="en-US" sz="1200" kern="1200" dirty="0">
                <a:solidFill>
                  <a:schemeClr val="tx1"/>
                </a:solidFill>
                <a:latin typeface="+mn-lt"/>
                <a:ea typeface="+mn-ea"/>
                <a:cs typeface="+mn-cs"/>
              </a:rPr>
              <a:t>recipient cell as a result new genes are integrated into the recipient F- cell. The</a:t>
            </a:r>
          </a:p>
          <a:p>
            <a:r>
              <a:rPr lang="en-US" sz="1200" kern="1200" dirty="0">
                <a:solidFill>
                  <a:schemeClr val="tx1"/>
                </a:solidFill>
                <a:latin typeface="+mn-lt"/>
                <a:ea typeface="+mn-ea"/>
                <a:cs typeface="+mn-cs"/>
              </a:rPr>
              <a:t>combination of both the DNA results into the formation of a genetic hybrid which is</a:t>
            </a:r>
          </a:p>
          <a:p>
            <a:r>
              <a:rPr lang="en-US" sz="1200" kern="1200" dirty="0">
                <a:solidFill>
                  <a:schemeClr val="tx1"/>
                </a:solidFill>
                <a:latin typeface="+mn-lt"/>
                <a:ea typeface="+mn-ea"/>
                <a:cs typeface="+mn-cs"/>
              </a:rPr>
              <a:t>partially diploid. This type of reproduction is found in </a:t>
            </a:r>
            <a:r>
              <a:rPr lang="en-US" sz="1200" i="1" kern="1200" dirty="0">
                <a:solidFill>
                  <a:schemeClr val="tx1"/>
                </a:solidFill>
                <a:latin typeface="+mn-lt"/>
                <a:ea typeface="+mn-ea"/>
                <a:cs typeface="+mn-cs"/>
              </a:rPr>
              <a:t>Salmonella, Pseudomonas, Vibrio</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and E. </a:t>
            </a:r>
            <a:r>
              <a:rPr lang="en-US" sz="1200" i="1" kern="1200" dirty="0">
                <a:solidFill>
                  <a:schemeClr val="tx1"/>
                </a:solidFill>
                <a:latin typeface="+mn-lt"/>
                <a:ea typeface="+mn-ea"/>
                <a:cs typeface="+mn-cs"/>
              </a:rPr>
              <a:t>coli.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Sexduction : Jacob Adelberg (1959) reported this process in bacteria. In general</a:t>
            </a:r>
          </a:p>
          <a:p>
            <a:r>
              <a:rPr lang="en-US" sz="1200" kern="1200" dirty="0">
                <a:solidFill>
                  <a:schemeClr val="tx1"/>
                </a:solidFill>
                <a:latin typeface="+mn-lt"/>
                <a:ea typeface="+mn-ea"/>
                <a:cs typeface="+mn-cs"/>
              </a:rPr>
              <a:t>in Hfr strains the F+ factor is integrated with the bacterial chromosome but some times</a:t>
            </a:r>
          </a:p>
          <a:p>
            <a:r>
              <a:rPr lang="en-US" sz="1200" kern="1200" dirty="0">
                <a:solidFill>
                  <a:schemeClr val="tx1"/>
                </a:solidFill>
                <a:latin typeface="+mn-lt"/>
                <a:ea typeface="+mn-ea"/>
                <a:cs typeface="+mn-cs"/>
              </a:rPr>
              <a:t>this F+ factor separate from the bacterial chromosomes and becomes fully autonomous</a:t>
            </a:r>
          </a:p>
          <a:p>
            <a:r>
              <a:rPr lang="en-US" sz="1200" kern="1200" dirty="0">
                <a:solidFill>
                  <a:schemeClr val="tx1"/>
                </a:solidFill>
                <a:latin typeface="+mn-lt"/>
                <a:ea typeface="+mn-ea"/>
                <a:cs typeface="+mn-cs"/>
              </a:rPr>
              <a:t>and replicate independently.</a:t>
            </a:r>
          </a:p>
          <a:p>
            <a:r>
              <a:rPr lang="en-US" sz="1200" kern="1200" dirty="0">
                <a:solidFill>
                  <a:schemeClr val="tx1"/>
                </a:solidFill>
                <a:latin typeface="+mn-lt"/>
                <a:ea typeface="+mn-ea"/>
                <a:cs typeface="+mn-cs"/>
              </a:rPr>
              <a:t>Sometimes during separation this F+ factor contains some genes of the bacterial'</a:t>
            </a:r>
          </a:p>
          <a:p>
            <a:r>
              <a:rPr lang="en-US" sz="1200" kern="1200" dirty="0">
                <a:solidFill>
                  <a:schemeClr val="tx1"/>
                </a:solidFill>
                <a:latin typeface="+mn-lt"/>
                <a:ea typeface="+mn-ea"/>
                <a:cs typeface="+mn-cs"/>
              </a:rPr>
              <a:t>chromosome and now it is called as F+ prime. When this F+ prime cells comes in contact</a:t>
            </a:r>
          </a:p>
          <a:p>
            <a:r>
              <a:rPr lang="en-US" sz="1200" kern="1200" dirty="0">
                <a:solidFill>
                  <a:schemeClr val="tx1"/>
                </a:solidFill>
                <a:latin typeface="+mn-lt"/>
                <a:ea typeface="+mn-ea"/>
                <a:cs typeface="+mn-cs"/>
              </a:rPr>
              <a:t>with the F- recipient cell it transfer some of the genes are taken from the DNA of the</a:t>
            </a:r>
          </a:p>
          <a:p>
            <a:r>
              <a:rPr lang="en-US" sz="1200" kern="1200" dirty="0">
                <a:solidFill>
                  <a:schemeClr val="tx1"/>
                </a:solidFill>
                <a:latin typeface="+mn-lt"/>
                <a:ea typeface="+mn-ea"/>
                <a:cs typeface="+mn-cs"/>
              </a:rPr>
              <a:t>previous bacterial cell. This process is known as sexduction and as a result the recipient</a:t>
            </a:r>
          </a:p>
          <a:p>
            <a:r>
              <a:rPr lang="en-US" sz="1200" kern="1200" dirty="0">
                <a:solidFill>
                  <a:schemeClr val="tx1"/>
                </a:solidFill>
                <a:latin typeface="+mn-lt"/>
                <a:ea typeface="+mn-ea"/>
                <a:cs typeface="+mn-cs"/>
              </a:rPr>
              <a:t>cell become partly diploid and the structure is called as merozygote.</a:t>
            </a:r>
          </a:p>
          <a:p>
            <a:endParaRPr lang="ar-SA"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60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a:t> Is a virus that infects and replicates within the bacteria. </a:t>
            </a:r>
            <a:endParaRPr lang="ar-SA"/>
          </a:p>
        </p:txBody>
      </p:sp>
      <p:sp>
        <p:nvSpPr>
          <p:cNvPr id="4608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5B6AD7-1B85-40E3-A0E8-24B7F099CE95}"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Jacob &amp; Wollman (1951) reported, when F+ plasmid of donor reaches to the Fplasmid</a:t>
            </a:r>
          </a:p>
          <a:p>
            <a:r>
              <a:rPr lang="en-US" sz="1200" kern="1200" dirty="0">
                <a:solidFill>
                  <a:schemeClr val="tx1"/>
                </a:solidFill>
                <a:latin typeface="+mn-lt"/>
                <a:ea typeface="+mn-ea"/>
                <a:cs typeface="+mn-cs"/>
              </a:rPr>
              <a:t>of recipient cell in the newly formed F+ cell (previously P- recipient cell) this</a:t>
            </a:r>
          </a:p>
          <a:p>
            <a:r>
              <a:rPr lang="en-US" sz="1200" kern="1200" dirty="0">
                <a:solidFill>
                  <a:schemeClr val="tx1"/>
                </a:solidFill>
                <a:latin typeface="+mn-lt"/>
                <a:ea typeface="+mn-ea"/>
                <a:cs typeface="+mn-cs"/>
              </a:rPr>
              <a:t>plasmid occur in two stages (i) either it lie independently in the cytoplasm of F+ cell</a:t>
            </a:r>
          </a:p>
          <a:p>
            <a:r>
              <a:rPr lang="en-US" sz="1200" kern="1200" dirty="0">
                <a:solidFill>
                  <a:schemeClr val="tx1"/>
                </a:solidFill>
                <a:latin typeface="+mn-lt"/>
                <a:ea typeface="+mn-ea"/>
                <a:cs typeface="+mn-cs"/>
              </a:rPr>
              <a:t>(ii) or it get combined with the bacterial chromosome. This later stage where the F+ factor combines with the bacterial chromosome is known as episome. The term episome</a:t>
            </a:r>
          </a:p>
          <a:p>
            <a:r>
              <a:rPr lang="en-US" sz="1200" kern="1200" dirty="0">
                <a:solidFill>
                  <a:schemeClr val="tx1"/>
                </a:solidFill>
                <a:latin typeface="+mn-lt"/>
                <a:ea typeface="+mn-ea"/>
                <a:cs typeface="+mn-cs"/>
              </a:rPr>
              <a:t>was used by Lederberg </a:t>
            </a:r>
            <a:r>
              <a:rPr lang="en-US" sz="1200" i="1" kern="1200" dirty="0">
                <a:solidFill>
                  <a:schemeClr val="tx1"/>
                </a:solidFill>
                <a:latin typeface="+mn-lt"/>
                <a:ea typeface="+mn-ea"/>
                <a:cs typeface="+mn-cs"/>
              </a:rPr>
              <a:t>et al. </a:t>
            </a:r>
            <a:r>
              <a:rPr lang="en-US" sz="1200" kern="1200" dirty="0">
                <a:solidFill>
                  <a:schemeClr val="tx1"/>
                </a:solidFill>
                <a:latin typeface="+mn-lt"/>
                <a:ea typeface="+mn-ea"/>
                <a:cs typeface="+mn-cs"/>
              </a:rPr>
              <a:t>(1952). This type of bacterial cell convert into high,</a:t>
            </a:r>
          </a:p>
          <a:p>
            <a:r>
              <a:rPr lang="en-US" sz="1200" kern="1200" dirty="0">
                <a:solidFill>
                  <a:schemeClr val="tx1"/>
                </a:solidFill>
                <a:latin typeface="+mn-lt"/>
                <a:ea typeface="+mn-ea"/>
                <a:cs typeface="+mn-cs"/>
              </a:rPr>
              <a:t>reproductive ability donor or male cell. This process is known as high frequency</a:t>
            </a:r>
          </a:p>
          <a:p>
            <a:r>
              <a:rPr lang="en-US" sz="1200" kern="1200" dirty="0">
                <a:solidFill>
                  <a:schemeClr val="tx1"/>
                </a:solidFill>
                <a:latin typeface="+mn-lt"/>
                <a:ea typeface="+mn-ea"/>
                <a:cs typeface="+mn-cs"/>
              </a:rPr>
              <a:t>recombination or Hfr male. The reproductive ability of Hfr strain is 1000 times more</a:t>
            </a:r>
          </a:p>
          <a:p>
            <a:r>
              <a:rPr lang="en-US" sz="1200" kern="1200" dirty="0">
                <a:solidFill>
                  <a:schemeClr val="tx1"/>
                </a:solidFill>
                <a:latin typeface="+mn-lt"/>
                <a:ea typeface="+mn-ea"/>
                <a:cs typeface="+mn-cs"/>
              </a:rPr>
              <a:t>than of F+ strain. The integration of plasmid DNA with this genophore (F bacterial</a:t>
            </a:r>
          </a:p>
          <a:p>
            <a:r>
              <a:rPr lang="en-US" sz="1200" kern="1200" dirty="0">
                <a:solidFill>
                  <a:schemeClr val="tx1"/>
                </a:solidFill>
                <a:latin typeface="+mn-lt"/>
                <a:ea typeface="+mn-ea"/>
                <a:cs typeface="+mn-cs"/>
              </a:rPr>
              <a:t>DNA) can occur in 20 parts.</a:t>
            </a:r>
          </a:p>
          <a:p>
            <a:r>
              <a:rPr lang="en-US" sz="1200" kern="1200" dirty="0">
                <a:solidFill>
                  <a:schemeClr val="tx1"/>
                </a:solidFill>
                <a:latin typeface="+mn-lt"/>
                <a:ea typeface="+mn-ea"/>
                <a:cs typeface="+mn-cs"/>
              </a:rPr>
              <a:t>Conjugation in HFr male: During conjugation a conjugation tube is formed</a:t>
            </a:r>
          </a:p>
          <a:p>
            <a:r>
              <a:rPr lang="en-US" sz="1200" kern="1200" dirty="0">
                <a:solidFill>
                  <a:schemeClr val="tx1"/>
                </a:solidFill>
                <a:latin typeface="+mn-lt"/>
                <a:ea typeface="+mn-ea"/>
                <a:cs typeface="+mn-cs"/>
              </a:rPr>
              <a:t>between the Hfr male and F" recipient cell. After that the donor DNA opens near the</a:t>
            </a:r>
          </a:p>
          <a:p>
            <a:r>
              <a:rPr lang="en-US" sz="1200" kern="1200" dirty="0">
                <a:solidFill>
                  <a:schemeClr val="tx1"/>
                </a:solidFill>
                <a:latin typeface="+mn-lt"/>
                <a:ea typeface="+mn-ea"/>
                <a:cs typeface="+mn-cs"/>
              </a:rPr>
              <a:t>F+ factor and become single stranded. Now this single stranded DNA moves slowly</a:t>
            </a:r>
          </a:p>
          <a:p>
            <a:r>
              <a:rPr lang="en-US" sz="1200" kern="1200" dirty="0">
                <a:solidFill>
                  <a:schemeClr val="tx1"/>
                </a:solidFill>
                <a:latin typeface="+mn-lt"/>
                <a:ea typeface="+mn-ea"/>
                <a:cs typeface="+mn-cs"/>
              </a:rPr>
              <a:t>from the donor cell to the recipient cell. This transfer process is continued until, both</a:t>
            </a:r>
          </a:p>
          <a:p>
            <a:r>
              <a:rPr lang="en-US" sz="1200" kern="1200" dirty="0">
                <a:solidFill>
                  <a:schemeClr val="tx1"/>
                </a:solidFill>
                <a:latin typeface="+mn-lt"/>
                <a:ea typeface="+mn-ea"/>
                <a:cs typeface="+mn-cs"/>
              </a:rPr>
              <a:t>the Hfr and F- cells are separated naturally. After this separation some part of DNA</a:t>
            </a:r>
          </a:p>
          <a:p>
            <a:r>
              <a:rPr lang="en-US" sz="1200" kern="1200" dirty="0">
                <a:solidFill>
                  <a:schemeClr val="tx1"/>
                </a:solidFill>
                <a:latin typeface="+mn-lt"/>
                <a:ea typeface="+mn-ea"/>
                <a:cs typeface="+mn-cs"/>
              </a:rPr>
              <a:t>of Hfr strain remain inside the F- recipient cell and get combined with the DNA of</a:t>
            </a:r>
          </a:p>
          <a:p>
            <a:r>
              <a:rPr lang="en-US" sz="1200" kern="1200" dirty="0">
                <a:solidFill>
                  <a:schemeClr val="tx1"/>
                </a:solidFill>
                <a:latin typeface="+mn-lt"/>
                <a:ea typeface="+mn-ea"/>
                <a:cs typeface="+mn-cs"/>
              </a:rPr>
              <a:t>recipient cell as a result new genes are integrated into the recipient F- cell. The</a:t>
            </a:r>
          </a:p>
          <a:p>
            <a:r>
              <a:rPr lang="en-US" sz="1200" kern="1200" dirty="0">
                <a:solidFill>
                  <a:schemeClr val="tx1"/>
                </a:solidFill>
                <a:latin typeface="+mn-lt"/>
                <a:ea typeface="+mn-ea"/>
                <a:cs typeface="+mn-cs"/>
              </a:rPr>
              <a:t>combination of both the DNA results into the formation of a genetic hybrid which is</a:t>
            </a:r>
          </a:p>
          <a:p>
            <a:r>
              <a:rPr lang="en-US" sz="1200" kern="1200" dirty="0">
                <a:solidFill>
                  <a:schemeClr val="tx1"/>
                </a:solidFill>
                <a:latin typeface="+mn-lt"/>
                <a:ea typeface="+mn-ea"/>
                <a:cs typeface="+mn-cs"/>
              </a:rPr>
              <a:t>partially diploid. This type of reproduction is found in </a:t>
            </a:r>
            <a:r>
              <a:rPr lang="en-US" sz="1200" i="1" kern="1200" dirty="0">
                <a:solidFill>
                  <a:schemeClr val="tx1"/>
                </a:solidFill>
                <a:latin typeface="+mn-lt"/>
                <a:ea typeface="+mn-ea"/>
                <a:cs typeface="+mn-cs"/>
              </a:rPr>
              <a:t>Salmonella, Pseudomonas, Vibrio</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and E. </a:t>
            </a:r>
            <a:r>
              <a:rPr lang="en-US" sz="1200" i="1" kern="1200" dirty="0">
                <a:solidFill>
                  <a:schemeClr val="tx1"/>
                </a:solidFill>
                <a:latin typeface="+mn-lt"/>
                <a:ea typeface="+mn-ea"/>
                <a:cs typeface="+mn-cs"/>
              </a:rPr>
              <a:t>coli.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Sexduction : Jacob Adelberg (1959) reported this process in bacteria. In general</a:t>
            </a:r>
          </a:p>
          <a:p>
            <a:r>
              <a:rPr lang="en-US" sz="1200" kern="1200" dirty="0">
                <a:solidFill>
                  <a:schemeClr val="tx1"/>
                </a:solidFill>
                <a:latin typeface="+mn-lt"/>
                <a:ea typeface="+mn-ea"/>
                <a:cs typeface="+mn-cs"/>
              </a:rPr>
              <a:t>in Hfr strains the F+ factor is integrated with the bacterial chromosome but some times</a:t>
            </a:r>
          </a:p>
          <a:p>
            <a:r>
              <a:rPr lang="en-US" sz="1200" kern="1200" dirty="0">
                <a:solidFill>
                  <a:schemeClr val="tx1"/>
                </a:solidFill>
                <a:latin typeface="+mn-lt"/>
                <a:ea typeface="+mn-ea"/>
                <a:cs typeface="+mn-cs"/>
              </a:rPr>
              <a:t>this F+ factor separate from the bacterial chromosomes and becomes fully autonomous</a:t>
            </a:r>
          </a:p>
          <a:p>
            <a:r>
              <a:rPr lang="en-US" sz="1200" kern="1200" dirty="0">
                <a:solidFill>
                  <a:schemeClr val="tx1"/>
                </a:solidFill>
                <a:latin typeface="+mn-lt"/>
                <a:ea typeface="+mn-ea"/>
                <a:cs typeface="+mn-cs"/>
              </a:rPr>
              <a:t>and replicate independently.</a:t>
            </a:r>
          </a:p>
          <a:p>
            <a:r>
              <a:rPr lang="en-US" sz="1200" kern="1200" dirty="0">
                <a:solidFill>
                  <a:schemeClr val="tx1"/>
                </a:solidFill>
                <a:latin typeface="+mn-lt"/>
                <a:ea typeface="+mn-ea"/>
                <a:cs typeface="+mn-cs"/>
              </a:rPr>
              <a:t>Sometimes during separation this F+ factor contains some genes of the bacterial'</a:t>
            </a:r>
          </a:p>
          <a:p>
            <a:r>
              <a:rPr lang="en-US" sz="1200" kern="1200" dirty="0">
                <a:solidFill>
                  <a:schemeClr val="tx1"/>
                </a:solidFill>
                <a:latin typeface="+mn-lt"/>
                <a:ea typeface="+mn-ea"/>
                <a:cs typeface="+mn-cs"/>
              </a:rPr>
              <a:t>chromosome and now it is called as F+ prime. When this F+ prime cells comes in contact</a:t>
            </a:r>
          </a:p>
          <a:p>
            <a:r>
              <a:rPr lang="en-US" sz="1200" kern="1200" dirty="0">
                <a:solidFill>
                  <a:schemeClr val="tx1"/>
                </a:solidFill>
                <a:latin typeface="+mn-lt"/>
                <a:ea typeface="+mn-ea"/>
                <a:cs typeface="+mn-cs"/>
              </a:rPr>
              <a:t>with the F- recipient cell it transfer some of the genes are taken from the DNA of the</a:t>
            </a:r>
          </a:p>
          <a:p>
            <a:r>
              <a:rPr lang="en-US" sz="1200" kern="1200" dirty="0">
                <a:solidFill>
                  <a:schemeClr val="tx1"/>
                </a:solidFill>
                <a:latin typeface="+mn-lt"/>
                <a:ea typeface="+mn-ea"/>
                <a:cs typeface="+mn-cs"/>
              </a:rPr>
              <a:t>previous bacterial cell. This process is known as sexduction and as a result the recipient</a:t>
            </a:r>
          </a:p>
          <a:p>
            <a:r>
              <a:rPr lang="en-US" sz="1200" kern="1200" dirty="0">
                <a:solidFill>
                  <a:schemeClr val="tx1"/>
                </a:solidFill>
                <a:latin typeface="+mn-lt"/>
                <a:ea typeface="+mn-ea"/>
                <a:cs typeface="+mn-cs"/>
              </a:rPr>
              <a:t>cell become partly diploid and the structure is called as merozygote.</a:t>
            </a:r>
          </a:p>
          <a:p>
            <a:endParaRPr lang="ar-SA" dirty="0"/>
          </a:p>
          <a:p>
            <a:endParaRPr lang="ar-SA"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Jacob &amp; Wollman (1951) reported, when F+ plasmid of donor reaches to the Fplasmid</a:t>
            </a:r>
          </a:p>
          <a:p>
            <a:r>
              <a:rPr lang="en-US" sz="1200" kern="1200" dirty="0">
                <a:solidFill>
                  <a:schemeClr val="tx1"/>
                </a:solidFill>
                <a:latin typeface="+mn-lt"/>
                <a:ea typeface="+mn-ea"/>
                <a:cs typeface="+mn-cs"/>
              </a:rPr>
              <a:t>of recipient cell in the newly formed F+ cell (previously P- recipient cell) this</a:t>
            </a:r>
          </a:p>
          <a:p>
            <a:r>
              <a:rPr lang="en-US" sz="1200" kern="1200" dirty="0">
                <a:solidFill>
                  <a:schemeClr val="tx1"/>
                </a:solidFill>
                <a:latin typeface="+mn-lt"/>
                <a:ea typeface="+mn-ea"/>
                <a:cs typeface="+mn-cs"/>
              </a:rPr>
              <a:t>plasmid occur in two stages (i) either it lie independently in the cytoplasm of F+ cell</a:t>
            </a:r>
          </a:p>
          <a:p>
            <a:r>
              <a:rPr lang="en-US" sz="1200" kern="1200" dirty="0">
                <a:solidFill>
                  <a:schemeClr val="tx1"/>
                </a:solidFill>
                <a:latin typeface="+mn-lt"/>
                <a:ea typeface="+mn-ea"/>
                <a:cs typeface="+mn-cs"/>
              </a:rPr>
              <a:t>(ii) or it get combined with the bacterial chromosome. This later stage where the F+ factor combines with the bacterial chromosome is known as episome. The term episome</a:t>
            </a:r>
          </a:p>
          <a:p>
            <a:r>
              <a:rPr lang="en-US" sz="1200" kern="1200" dirty="0">
                <a:solidFill>
                  <a:schemeClr val="tx1"/>
                </a:solidFill>
                <a:latin typeface="+mn-lt"/>
                <a:ea typeface="+mn-ea"/>
                <a:cs typeface="+mn-cs"/>
              </a:rPr>
              <a:t>was used by Lederberg </a:t>
            </a:r>
            <a:r>
              <a:rPr lang="en-US" sz="1200" i="1" kern="1200" dirty="0">
                <a:solidFill>
                  <a:schemeClr val="tx1"/>
                </a:solidFill>
                <a:latin typeface="+mn-lt"/>
                <a:ea typeface="+mn-ea"/>
                <a:cs typeface="+mn-cs"/>
              </a:rPr>
              <a:t>et al. </a:t>
            </a:r>
            <a:r>
              <a:rPr lang="en-US" sz="1200" kern="1200" dirty="0">
                <a:solidFill>
                  <a:schemeClr val="tx1"/>
                </a:solidFill>
                <a:latin typeface="+mn-lt"/>
                <a:ea typeface="+mn-ea"/>
                <a:cs typeface="+mn-cs"/>
              </a:rPr>
              <a:t>(1952). This type of bacterial cell convert into high,</a:t>
            </a:r>
          </a:p>
          <a:p>
            <a:r>
              <a:rPr lang="en-US" sz="1200" kern="1200" dirty="0">
                <a:solidFill>
                  <a:schemeClr val="tx1"/>
                </a:solidFill>
                <a:latin typeface="+mn-lt"/>
                <a:ea typeface="+mn-ea"/>
                <a:cs typeface="+mn-cs"/>
              </a:rPr>
              <a:t>reproductive ability donor or male cell. This process is known as high frequency</a:t>
            </a:r>
          </a:p>
          <a:p>
            <a:r>
              <a:rPr lang="en-US" sz="1200" kern="1200" dirty="0">
                <a:solidFill>
                  <a:schemeClr val="tx1"/>
                </a:solidFill>
                <a:latin typeface="+mn-lt"/>
                <a:ea typeface="+mn-ea"/>
                <a:cs typeface="+mn-cs"/>
              </a:rPr>
              <a:t>recombination or Hfr male. The reproductive ability of Hfr strain is 1000 times more</a:t>
            </a:r>
          </a:p>
          <a:p>
            <a:r>
              <a:rPr lang="en-US" sz="1200" kern="1200" dirty="0">
                <a:solidFill>
                  <a:schemeClr val="tx1"/>
                </a:solidFill>
                <a:latin typeface="+mn-lt"/>
                <a:ea typeface="+mn-ea"/>
                <a:cs typeface="+mn-cs"/>
              </a:rPr>
              <a:t>than of F+ strain. The integration of plasmid DNA with this genophore (F bacterial</a:t>
            </a:r>
          </a:p>
          <a:p>
            <a:r>
              <a:rPr lang="en-US" sz="1200" kern="1200" dirty="0">
                <a:solidFill>
                  <a:schemeClr val="tx1"/>
                </a:solidFill>
                <a:latin typeface="+mn-lt"/>
                <a:ea typeface="+mn-ea"/>
                <a:cs typeface="+mn-cs"/>
              </a:rPr>
              <a:t>DNA) can occur in 20 parts.</a:t>
            </a:r>
          </a:p>
          <a:p>
            <a:r>
              <a:rPr lang="en-US" sz="1200" kern="1200" dirty="0">
                <a:solidFill>
                  <a:schemeClr val="tx1"/>
                </a:solidFill>
                <a:latin typeface="+mn-lt"/>
                <a:ea typeface="+mn-ea"/>
                <a:cs typeface="+mn-cs"/>
              </a:rPr>
              <a:t>Conjugation in HFr male: During conjugation a conjugation tube is formed</a:t>
            </a:r>
          </a:p>
          <a:p>
            <a:r>
              <a:rPr lang="en-US" sz="1200" kern="1200" dirty="0">
                <a:solidFill>
                  <a:schemeClr val="tx1"/>
                </a:solidFill>
                <a:latin typeface="+mn-lt"/>
                <a:ea typeface="+mn-ea"/>
                <a:cs typeface="+mn-cs"/>
              </a:rPr>
              <a:t>between the Hfr male and F" recipient cell. After that the donor DNA opens near the</a:t>
            </a:r>
          </a:p>
          <a:p>
            <a:r>
              <a:rPr lang="en-US" sz="1200" kern="1200" dirty="0">
                <a:solidFill>
                  <a:schemeClr val="tx1"/>
                </a:solidFill>
                <a:latin typeface="+mn-lt"/>
                <a:ea typeface="+mn-ea"/>
                <a:cs typeface="+mn-cs"/>
              </a:rPr>
              <a:t>F+ factor and become single stranded. Now this single stranded DNA moves slowly</a:t>
            </a:r>
          </a:p>
          <a:p>
            <a:r>
              <a:rPr lang="en-US" sz="1200" kern="1200" dirty="0">
                <a:solidFill>
                  <a:schemeClr val="tx1"/>
                </a:solidFill>
                <a:latin typeface="+mn-lt"/>
                <a:ea typeface="+mn-ea"/>
                <a:cs typeface="+mn-cs"/>
              </a:rPr>
              <a:t>from the donor cell to the recipient cell. This transfer process is continued until, both</a:t>
            </a:r>
          </a:p>
          <a:p>
            <a:r>
              <a:rPr lang="en-US" sz="1200" kern="1200" dirty="0">
                <a:solidFill>
                  <a:schemeClr val="tx1"/>
                </a:solidFill>
                <a:latin typeface="+mn-lt"/>
                <a:ea typeface="+mn-ea"/>
                <a:cs typeface="+mn-cs"/>
              </a:rPr>
              <a:t>the Hfr and F- cells are separated naturally. After this separation some part of DNA</a:t>
            </a:r>
          </a:p>
          <a:p>
            <a:r>
              <a:rPr lang="en-US" sz="1200" kern="1200" dirty="0">
                <a:solidFill>
                  <a:schemeClr val="tx1"/>
                </a:solidFill>
                <a:latin typeface="+mn-lt"/>
                <a:ea typeface="+mn-ea"/>
                <a:cs typeface="+mn-cs"/>
              </a:rPr>
              <a:t>of Hfr strain remain inside the F- recipient cell and get combined with the DNA of</a:t>
            </a:r>
          </a:p>
          <a:p>
            <a:r>
              <a:rPr lang="en-US" sz="1200" kern="1200" dirty="0">
                <a:solidFill>
                  <a:schemeClr val="tx1"/>
                </a:solidFill>
                <a:latin typeface="+mn-lt"/>
                <a:ea typeface="+mn-ea"/>
                <a:cs typeface="+mn-cs"/>
              </a:rPr>
              <a:t>recipient cell as a result new genes are integrated into the recipient F- cell. The</a:t>
            </a:r>
          </a:p>
          <a:p>
            <a:r>
              <a:rPr lang="en-US" sz="1200" kern="1200" dirty="0">
                <a:solidFill>
                  <a:schemeClr val="tx1"/>
                </a:solidFill>
                <a:latin typeface="+mn-lt"/>
                <a:ea typeface="+mn-ea"/>
                <a:cs typeface="+mn-cs"/>
              </a:rPr>
              <a:t>combination of both the DNA results into the formation of a genetic hybrid which is</a:t>
            </a:r>
          </a:p>
          <a:p>
            <a:r>
              <a:rPr lang="en-US" sz="1200" kern="1200" dirty="0">
                <a:solidFill>
                  <a:schemeClr val="tx1"/>
                </a:solidFill>
                <a:latin typeface="+mn-lt"/>
                <a:ea typeface="+mn-ea"/>
                <a:cs typeface="+mn-cs"/>
              </a:rPr>
              <a:t>partially diploid. This type of reproduction is found in </a:t>
            </a:r>
            <a:r>
              <a:rPr lang="en-US" sz="1200" i="1" kern="1200" dirty="0">
                <a:solidFill>
                  <a:schemeClr val="tx1"/>
                </a:solidFill>
                <a:latin typeface="+mn-lt"/>
                <a:ea typeface="+mn-ea"/>
                <a:cs typeface="+mn-cs"/>
              </a:rPr>
              <a:t>Salmonella, Pseudomonas, Vibrio</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and E. </a:t>
            </a:r>
            <a:r>
              <a:rPr lang="en-US" sz="1200" i="1" kern="1200" dirty="0">
                <a:solidFill>
                  <a:schemeClr val="tx1"/>
                </a:solidFill>
                <a:latin typeface="+mn-lt"/>
                <a:ea typeface="+mn-ea"/>
                <a:cs typeface="+mn-cs"/>
              </a:rPr>
              <a:t>coli.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Sexduction : Jacob Adelberg (1959) reported this process in bacteria. In general</a:t>
            </a:r>
          </a:p>
          <a:p>
            <a:r>
              <a:rPr lang="en-US" sz="1200" kern="1200" dirty="0">
                <a:solidFill>
                  <a:schemeClr val="tx1"/>
                </a:solidFill>
                <a:latin typeface="+mn-lt"/>
                <a:ea typeface="+mn-ea"/>
                <a:cs typeface="+mn-cs"/>
              </a:rPr>
              <a:t>in Hfr strains the F+ factor is integrated with the bacterial chromosome but some times</a:t>
            </a:r>
          </a:p>
          <a:p>
            <a:r>
              <a:rPr lang="en-US" sz="1200" kern="1200" dirty="0">
                <a:solidFill>
                  <a:schemeClr val="tx1"/>
                </a:solidFill>
                <a:latin typeface="+mn-lt"/>
                <a:ea typeface="+mn-ea"/>
                <a:cs typeface="+mn-cs"/>
              </a:rPr>
              <a:t>this F+ factor separate from the bacterial chromosomes and becomes fully autonomous</a:t>
            </a:r>
          </a:p>
          <a:p>
            <a:r>
              <a:rPr lang="en-US" sz="1200" kern="1200" dirty="0">
                <a:solidFill>
                  <a:schemeClr val="tx1"/>
                </a:solidFill>
                <a:latin typeface="+mn-lt"/>
                <a:ea typeface="+mn-ea"/>
                <a:cs typeface="+mn-cs"/>
              </a:rPr>
              <a:t>and replicate independently.</a:t>
            </a:r>
          </a:p>
          <a:p>
            <a:r>
              <a:rPr lang="en-US" sz="1200" kern="1200" dirty="0">
                <a:solidFill>
                  <a:schemeClr val="tx1"/>
                </a:solidFill>
                <a:latin typeface="+mn-lt"/>
                <a:ea typeface="+mn-ea"/>
                <a:cs typeface="+mn-cs"/>
              </a:rPr>
              <a:t>Sometimes during separation this F+ factor contains some genes of the bacterial'</a:t>
            </a:r>
          </a:p>
          <a:p>
            <a:r>
              <a:rPr lang="en-US" sz="1200" kern="1200" dirty="0">
                <a:solidFill>
                  <a:schemeClr val="tx1"/>
                </a:solidFill>
                <a:latin typeface="+mn-lt"/>
                <a:ea typeface="+mn-ea"/>
                <a:cs typeface="+mn-cs"/>
              </a:rPr>
              <a:t>chromosome and now it is called as F+ prime. When this F+ prime cells comes in contact</a:t>
            </a:r>
          </a:p>
          <a:p>
            <a:r>
              <a:rPr lang="en-US" sz="1200" kern="1200" dirty="0">
                <a:solidFill>
                  <a:schemeClr val="tx1"/>
                </a:solidFill>
                <a:latin typeface="+mn-lt"/>
                <a:ea typeface="+mn-ea"/>
                <a:cs typeface="+mn-cs"/>
              </a:rPr>
              <a:t>with the F- recipient cell it transfer some of the genes are taken from the DNA of the</a:t>
            </a:r>
          </a:p>
          <a:p>
            <a:r>
              <a:rPr lang="en-US" sz="1200" kern="1200" dirty="0">
                <a:solidFill>
                  <a:schemeClr val="tx1"/>
                </a:solidFill>
                <a:latin typeface="+mn-lt"/>
                <a:ea typeface="+mn-ea"/>
                <a:cs typeface="+mn-cs"/>
              </a:rPr>
              <a:t>previous bacterial cell. This process is known as sexduction and as a result the recipient</a:t>
            </a:r>
          </a:p>
          <a:p>
            <a:r>
              <a:rPr lang="en-US" sz="1200" kern="1200" dirty="0">
                <a:solidFill>
                  <a:schemeClr val="tx1"/>
                </a:solidFill>
                <a:latin typeface="+mn-lt"/>
                <a:ea typeface="+mn-ea"/>
                <a:cs typeface="+mn-cs"/>
              </a:rPr>
              <a:t>cell become partly diploid and the structure is called as merozygote.</a:t>
            </a:r>
          </a:p>
          <a:p>
            <a:endParaRPr lang="ar-SA" dirty="0"/>
          </a:p>
          <a:p>
            <a:endParaRPr lang="ar-SA"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Jacob &amp; Wollman (1951) reported, when F+ plasmid of donor reaches to the Fplasmid</a:t>
            </a:r>
          </a:p>
          <a:p>
            <a:r>
              <a:rPr lang="en-US" sz="1200" kern="1200" dirty="0">
                <a:solidFill>
                  <a:schemeClr val="tx1"/>
                </a:solidFill>
                <a:latin typeface="+mn-lt"/>
                <a:ea typeface="+mn-ea"/>
                <a:cs typeface="+mn-cs"/>
              </a:rPr>
              <a:t>of recipient cell in the newly formed F+ cell (previously P- recipient cell) this</a:t>
            </a:r>
          </a:p>
          <a:p>
            <a:r>
              <a:rPr lang="en-US" sz="1200" kern="1200" dirty="0">
                <a:solidFill>
                  <a:schemeClr val="tx1"/>
                </a:solidFill>
                <a:latin typeface="+mn-lt"/>
                <a:ea typeface="+mn-ea"/>
                <a:cs typeface="+mn-cs"/>
              </a:rPr>
              <a:t>plasmid occur in two stages (i) either it lie independently in the cytoplasm of F+ cell</a:t>
            </a:r>
          </a:p>
          <a:p>
            <a:r>
              <a:rPr lang="en-US" sz="1200" kern="1200" dirty="0">
                <a:solidFill>
                  <a:schemeClr val="tx1"/>
                </a:solidFill>
                <a:latin typeface="+mn-lt"/>
                <a:ea typeface="+mn-ea"/>
                <a:cs typeface="+mn-cs"/>
              </a:rPr>
              <a:t>(ii) or it get combined with the bacterial chromosome. This later stage where the F+ factor combines with the bacterial chromosome is known as episome. The term episome</a:t>
            </a:r>
          </a:p>
          <a:p>
            <a:r>
              <a:rPr lang="en-US" sz="1200" kern="1200" dirty="0">
                <a:solidFill>
                  <a:schemeClr val="tx1"/>
                </a:solidFill>
                <a:latin typeface="+mn-lt"/>
                <a:ea typeface="+mn-ea"/>
                <a:cs typeface="+mn-cs"/>
              </a:rPr>
              <a:t>was used by Lederberg </a:t>
            </a:r>
            <a:r>
              <a:rPr lang="en-US" sz="1200" i="1" kern="1200" dirty="0">
                <a:solidFill>
                  <a:schemeClr val="tx1"/>
                </a:solidFill>
                <a:latin typeface="+mn-lt"/>
                <a:ea typeface="+mn-ea"/>
                <a:cs typeface="+mn-cs"/>
              </a:rPr>
              <a:t>et al. </a:t>
            </a:r>
            <a:r>
              <a:rPr lang="en-US" sz="1200" kern="1200" dirty="0">
                <a:solidFill>
                  <a:schemeClr val="tx1"/>
                </a:solidFill>
                <a:latin typeface="+mn-lt"/>
                <a:ea typeface="+mn-ea"/>
                <a:cs typeface="+mn-cs"/>
              </a:rPr>
              <a:t>(1952). This type of bacterial cell convert into high,</a:t>
            </a:r>
          </a:p>
          <a:p>
            <a:r>
              <a:rPr lang="en-US" sz="1200" kern="1200" dirty="0">
                <a:solidFill>
                  <a:schemeClr val="tx1"/>
                </a:solidFill>
                <a:latin typeface="+mn-lt"/>
                <a:ea typeface="+mn-ea"/>
                <a:cs typeface="+mn-cs"/>
              </a:rPr>
              <a:t>reproductive ability donor or male cell. This process is known as high frequency</a:t>
            </a:r>
          </a:p>
          <a:p>
            <a:r>
              <a:rPr lang="en-US" sz="1200" kern="1200" dirty="0">
                <a:solidFill>
                  <a:schemeClr val="tx1"/>
                </a:solidFill>
                <a:latin typeface="+mn-lt"/>
                <a:ea typeface="+mn-ea"/>
                <a:cs typeface="+mn-cs"/>
              </a:rPr>
              <a:t>recombination or Hfr male. The reproductive ability of Hfr strain is 1000 times more</a:t>
            </a:r>
          </a:p>
          <a:p>
            <a:r>
              <a:rPr lang="en-US" sz="1200" kern="1200" dirty="0">
                <a:solidFill>
                  <a:schemeClr val="tx1"/>
                </a:solidFill>
                <a:latin typeface="+mn-lt"/>
                <a:ea typeface="+mn-ea"/>
                <a:cs typeface="+mn-cs"/>
              </a:rPr>
              <a:t>than of F+ strain. The integration of plasmid DNA with this genophore (F bacterial</a:t>
            </a:r>
          </a:p>
          <a:p>
            <a:r>
              <a:rPr lang="en-US" sz="1200" kern="1200" dirty="0">
                <a:solidFill>
                  <a:schemeClr val="tx1"/>
                </a:solidFill>
                <a:latin typeface="+mn-lt"/>
                <a:ea typeface="+mn-ea"/>
                <a:cs typeface="+mn-cs"/>
              </a:rPr>
              <a:t>DNA) can occur in 20 parts.</a:t>
            </a:r>
          </a:p>
          <a:p>
            <a:r>
              <a:rPr lang="en-US" sz="1200" kern="1200" dirty="0">
                <a:solidFill>
                  <a:schemeClr val="tx1"/>
                </a:solidFill>
                <a:latin typeface="+mn-lt"/>
                <a:ea typeface="+mn-ea"/>
                <a:cs typeface="+mn-cs"/>
              </a:rPr>
              <a:t>Conjugation in HFr male: During conjugation a conjugation tube is formed</a:t>
            </a:r>
          </a:p>
          <a:p>
            <a:r>
              <a:rPr lang="en-US" sz="1200" kern="1200" dirty="0">
                <a:solidFill>
                  <a:schemeClr val="tx1"/>
                </a:solidFill>
                <a:latin typeface="+mn-lt"/>
                <a:ea typeface="+mn-ea"/>
                <a:cs typeface="+mn-cs"/>
              </a:rPr>
              <a:t>between the Hfr male and F" recipient cell. After that the donor DNA opens near the</a:t>
            </a:r>
          </a:p>
          <a:p>
            <a:r>
              <a:rPr lang="en-US" sz="1200" kern="1200" dirty="0">
                <a:solidFill>
                  <a:schemeClr val="tx1"/>
                </a:solidFill>
                <a:latin typeface="+mn-lt"/>
                <a:ea typeface="+mn-ea"/>
                <a:cs typeface="+mn-cs"/>
              </a:rPr>
              <a:t>F+ factor and become single stranded. Now this single stranded DNA moves slowly</a:t>
            </a:r>
          </a:p>
          <a:p>
            <a:r>
              <a:rPr lang="en-US" sz="1200" kern="1200" dirty="0">
                <a:solidFill>
                  <a:schemeClr val="tx1"/>
                </a:solidFill>
                <a:latin typeface="+mn-lt"/>
                <a:ea typeface="+mn-ea"/>
                <a:cs typeface="+mn-cs"/>
              </a:rPr>
              <a:t>from the donor cell to the recipient cell. This transfer process is continued until, both</a:t>
            </a:r>
          </a:p>
          <a:p>
            <a:r>
              <a:rPr lang="en-US" sz="1200" kern="1200" dirty="0">
                <a:solidFill>
                  <a:schemeClr val="tx1"/>
                </a:solidFill>
                <a:latin typeface="+mn-lt"/>
                <a:ea typeface="+mn-ea"/>
                <a:cs typeface="+mn-cs"/>
              </a:rPr>
              <a:t>the Hfr and F- cells are separated naturally. After this separation some part of DNA</a:t>
            </a:r>
          </a:p>
          <a:p>
            <a:r>
              <a:rPr lang="en-US" sz="1200" kern="1200" dirty="0">
                <a:solidFill>
                  <a:schemeClr val="tx1"/>
                </a:solidFill>
                <a:latin typeface="+mn-lt"/>
                <a:ea typeface="+mn-ea"/>
                <a:cs typeface="+mn-cs"/>
              </a:rPr>
              <a:t>of Hfr strain remain inside the F- recipient cell and get combined with the DNA of</a:t>
            </a:r>
          </a:p>
          <a:p>
            <a:r>
              <a:rPr lang="en-US" sz="1200" kern="1200" dirty="0">
                <a:solidFill>
                  <a:schemeClr val="tx1"/>
                </a:solidFill>
                <a:latin typeface="+mn-lt"/>
                <a:ea typeface="+mn-ea"/>
                <a:cs typeface="+mn-cs"/>
              </a:rPr>
              <a:t>recipient cell as a result new genes are integrated into the recipient F- cell. The</a:t>
            </a:r>
          </a:p>
          <a:p>
            <a:r>
              <a:rPr lang="en-US" sz="1200" kern="1200" dirty="0">
                <a:solidFill>
                  <a:schemeClr val="tx1"/>
                </a:solidFill>
                <a:latin typeface="+mn-lt"/>
                <a:ea typeface="+mn-ea"/>
                <a:cs typeface="+mn-cs"/>
              </a:rPr>
              <a:t>combination of both the DNA results into the formation of a genetic hybrid which is</a:t>
            </a:r>
          </a:p>
          <a:p>
            <a:r>
              <a:rPr lang="en-US" sz="1200" kern="1200" dirty="0">
                <a:solidFill>
                  <a:schemeClr val="tx1"/>
                </a:solidFill>
                <a:latin typeface="+mn-lt"/>
                <a:ea typeface="+mn-ea"/>
                <a:cs typeface="+mn-cs"/>
              </a:rPr>
              <a:t>partially diploid. This type of reproduction is found in </a:t>
            </a:r>
            <a:r>
              <a:rPr lang="en-US" sz="1200" i="1" kern="1200" dirty="0">
                <a:solidFill>
                  <a:schemeClr val="tx1"/>
                </a:solidFill>
                <a:latin typeface="+mn-lt"/>
                <a:ea typeface="+mn-ea"/>
                <a:cs typeface="+mn-cs"/>
              </a:rPr>
              <a:t>Salmonella, Pseudomonas, Vibrio</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and E. </a:t>
            </a:r>
            <a:r>
              <a:rPr lang="en-US" sz="1200" i="1" kern="1200" dirty="0">
                <a:solidFill>
                  <a:schemeClr val="tx1"/>
                </a:solidFill>
                <a:latin typeface="+mn-lt"/>
                <a:ea typeface="+mn-ea"/>
                <a:cs typeface="+mn-cs"/>
              </a:rPr>
              <a:t>coli.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Sexduction : Jacob Adelberg (1959) reported this process in bacteria. In general</a:t>
            </a:r>
          </a:p>
          <a:p>
            <a:r>
              <a:rPr lang="en-US" sz="1200" kern="1200" dirty="0">
                <a:solidFill>
                  <a:schemeClr val="tx1"/>
                </a:solidFill>
                <a:latin typeface="+mn-lt"/>
                <a:ea typeface="+mn-ea"/>
                <a:cs typeface="+mn-cs"/>
              </a:rPr>
              <a:t>in Hfr strains the F+ factor is integrated with the bacterial chromosome but some times</a:t>
            </a:r>
          </a:p>
          <a:p>
            <a:r>
              <a:rPr lang="en-US" sz="1200" kern="1200" dirty="0">
                <a:solidFill>
                  <a:schemeClr val="tx1"/>
                </a:solidFill>
                <a:latin typeface="+mn-lt"/>
                <a:ea typeface="+mn-ea"/>
                <a:cs typeface="+mn-cs"/>
              </a:rPr>
              <a:t>this F+ factor separate from the bacterial chromosomes and becomes fully autonomous</a:t>
            </a:r>
          </a:p>
          <a:p>
            <a:r>
              <a:rPr lang="en-US" sz="1200" kern="1200" dirty="0">
                <a:solidFill>
                  <a:schemeClr val="tx1"/>
                </a:solidFill>
                <a:latin typeface="+mn-lt"/>
                <a:ea typeface="+mn-ea"/>
                <a:cs typeface="+mn-cs"/>
              </a:rPr>
              <a:t>and replicate independently.</a:t>
            </a:r>
          </a:p>
          <a:p>
            <a:r>
              <a:rPr lang="en-US" sz="1200" kern="1200" dirty="0">
                <a:solidFill>
                  <a:schemeClr val="tx1"/>
                </a:solidFill>
                <a:latin typeface="+mn-lt"/>
                <a:ea typeface="+mn-ea"/>
                <a:cs typeface="+mn-cs"/>
              </a:rPr>
              <a:t>Sometimes during separation this F+ factor contains some genes of the bacterial'</a:t>
            </a:r>
          </a:p>
          <a:p>
            <a:r>
              <a:rPr lang="en-US" sz="1200" kern="1200" dirty="0">
                <a:solidFill>
                  <a:schemeClr val="tx1"/>
                </a:solidFill>
                <a:latin typeface="+mn-lt"/>
                <a:ea typeface="+mn-ea"/>
                <a:cs typeface="+mn-cs"/>
              </a:rPr>
              <a:t>chromosome and now it is called as F+ prime. When this F+ prime cells comes in contact</a:t>
            </a:r>
          </a:p>
          <a:p>
            <a:r>
              <a:rPr lang="en-US" sz="1200" kern="1200" dirty="0">
                <a:solidFill>
                  <a:schemeClr val="tx1"/>
                </a:solidFill>
                <a:latin typeface="+mn-lt"/>
                <a:ea typeface="+mn-ea"/>
                <a:cs typeface="+mn-cs"/>
              </a:rPr>
              <a:t>with the F- recipient cell it transfer some of the genes are taken from the DNA of the</a:t>
            </a:r>
          </a:p>
          <a:p>
            <a:r>
              <a:rPr lang="en-US" sz="1200" kern="1200" dirty="0">
                <a:solidFill>
                  <a:schemeClr val="tx1"/>
                </a:solidFill>
                <a:latin typeface="+mn-lt"/>
                <a:ea typeface="+mn-ea"/>
                <a:cs typeface="+mn-cs"/>
              </a:rPr>
              <a:t>previous bacterial cell. This process is known as sexduction and as a result the recipient</a:t>
            </a:r>
          </a:p>
          <a:p>
            <a:r>
              <a:rPr lang="en-US" sz="1200" kern="1200" dirty="0">
                <a:solidFill>
                  <a:schemeClr val="tx1"/>
                </a:solidFill>
                <a:latin typeface="+mn-lt"/>
                <a:ea typeface="+mn-ea"/>
                <a:cs typeface="+mn-cs"/>
              </a:rPr>
              <a:t>cell become partly diploid and the structure is called as merozygote.</a:t>
            </a:r>
          </a:p>
          <a:p>
            <a:endParaRPr lang="ar-SA" dirty="0"/>
          </a:p>
          <a:p>
            <a:endParaRPr lang="ar-SA"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 typeface="Calibri" pitchFamily="34" charset="0"/>
              <a:buAutoNum type="arabicPeriod"/>
            </a:pPr>
            <a:r>
              <a:rPr lang="en-US" sz="1200" b="1" i="1" dirty="0"/>
              <a:t>Virulent or lytic cycle:  </a:t>
            </a:r>
            <a:r>
              <a:rPr lang="en-US" sz="1200" dirty="0"/>
              <a:t>large numbers of progeny phages are</a:t>
            </a:r>
            <a:r>
              <a:rPr lang="ar-OM" sz="1200" dirty="0"/>
              <a:t> </a:t>
            </a:r>
            <a:r>
              <a:rPr lang="en-US" sz="1200" dirty="0"/>
              <a:t>built up inside the host bacterium, which</a:t>
            </a:r>
            <a:r>
              <a:rPr lang="ar-OM" sz="1200" dirty="0"/>
              <a:t> </a:t>
            </a:r>
            <a:r>
              <a:rPr lang="en-US" sz="1200" dirty="0"/>
              <a:t>ruptures to release them.</a:t>
            </a:r>
          </a:p>
          <a:p>
            <a:pPr algn="just">
              <a:buFont typeface="Calibri" pitchFamily="34" charset="0"/>
              <a:buAutoNum type="arabicPeriod"/>
            </a:pPr>
            <a:r>
              <a:rPr lang="en-US" sz="1200" b="1" dirty="0"/>
              <a:t>Temperate or nonlytic cycle: </a:t>
            </a:r>
            <a:r>
              <a:rPr lang="en-US" sz="1200" dirty="0"/>
              <a:t>the host bacterium is unharmed. The phage DNA becomes integrated with the bacterial chromosome as the prophage and is replicated stably as part of the host cell chromosome and is transferred to the daughter cells. This process is called lysogeny and bacteria harbouring prophages are called lysogenic bacteria. In lysogenic bacteria, the prophage behaves as an additional segment of the bacterial chromosome, coding for new characteristic. This process by which the prophage DNA confers genetic information to a bacterium is called lysogenic or phage conversion. In transduction, the phage acts  only as a vehicle carrying bacterial genes from one cell to another; but in lysogenic conversion, the phage DNA itself is the new genetic element. </a:t>
            </a:r>
          </a:p>
          <a:p>
            <a:pPr algn="just"/>
            <a:endParaRPr lang="ar-SA" sz="1200" dirty="0"/>
          </a:p>
          <a:p>
            <a:endParaRPr lang="en-US" dirty="0"/>
          </a:p>
        </p:txBody>
      </p:sp>
      <p:sp>
        <p:nvSpPr>
          <p:cNvPr id="4" name="Slide Number Placeholder 3"/>
          <p:cNvSpPr>
            <a:spLocks noGrp="1"/>
          </p:cNvSpPr>
          <p:nvPr>
            <p:ph type="sldNum" sz="quarter" idx="10"/>
          </p:nvPr>
        </p:nvSpPr>
        <p:spPr/>
        <p:txBody>
          <a:bodyPr/>
          <a:lstStyle/>
          <a:p>
            <a:fld id="{55F5C5EF-6CC5-4FA1-AD2C-517430C78252}"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12EBF3-5368-4A31-B5CC-63AE69D21CD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DB90F8-FDFC-4660-836B-98A42E1603B6}"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Floating DNA</a:t>
            </a:r>
          </a:p>
          <a:p>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9B5644-3FF2-482E-9454-EAB17B482722}"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a:solidFill>
                  <a:schemeClr val="tx1"/>
                </a:solidFill>
                <a:latin typeface="+mn-lt"/>
                <a:ea typeface="+mn-ea"/>
                <a:cs typeface="+mn-cs"/>
              </a:rPr>
              <a:t>Conjugation is the commonest process of sexual reproduction in bacteria. In</a:t>
            </a:r>
          </a:p>
          <a:p>
            <a:r>
              <a:rPr lang="en-US" sz="1200" kern="1200" baseline="0" dirty="0">
                <a:solidFill>
                  <a:schemeClr val="tx1"/>
                </a:solidFill>
                <a:latin typeface="+mn-lt"/>
                <a:ea typeface="+mn-ea"/>
                <a:cs typeface="+mn-cs"/>
              </a:rPr>
              <a:t>conjugation two parental cells physically contact between two genetically different cells</a:t>
            </a:r>
          </a:p>
          <a:p>
            <a:r>
              <a:rPr lang="en-US" sz="1200" kern="1200" baseline="0" dirty="0">
                <a:solidFill>
                  <a:schemeClr val="tx1"/>
                </a:solidFill>
                <a:latin typeface="+mn-lt"/>
                <a:ea typeface="+mn-ea"/>
                <a:cs typeface="+mn-cs"/>
              </a:rPr>
              <a:t>of the same or closely related species and transfer their genetic material through a small</a:t>
            </a:r>
          </a:p>
          <a:p>
            <a:r>
              <a:rPr lang="en-US" sz="1200" kern="1200" baseline="0" dirty="0">
                <a:solidFill>
                  <a:schemeClr val="tx1"/>
                </a:solidFill>
                <a:latin typeface="+mn-lt"/>
                <a:ea typeface="+mn-ea"/>
                <a:cs typeface="+mn-cs"/>
              </a:rPr>
              <a:t>tube like projection called conjugation tube. The genetic material from one cell (donor</a:t>
            </a:r>
          </a:p>
          <a:p>
            <a:r>
              <a:rPr lang="en-US" sz="1200" kern="1200" baseline="0" dirty="0">
                <a:solidFill>
                  <a:schemeClr val="tx1"/>
                </a:solidFill>
                <a:latin typeface="+mn-lt"/>
                <a:ea typeface="+mn-ea"/>
                <a:cs typeface="+mn-cs"/>
              </a:rPr>
              <a:t>or male) is transferred to other (recipient or female).</a:t>
            </a:r>
          </a:p>
          <a:p>
            <a:r>
              <a:rPr lang="en-US" sz="1200" kern="1200" baseline="0" dirty="0">
                <a:solidFill>
                  <a:schemeClr val="tx1"/>
                </a:solidFill>
                <a:latin typeface="+mn-lt"/>
                <a:ea typeface="+mn-ea"/>
                <a:cs typeface="+mn-cs"/>
              </a:rPr>
              <a:t>Lederberg .and Tautum (1946) used two mutant of the </a:t>
            </a:r>
            <a:r>
              <a:rPr lang="en-US" sz="1200" i="1" kern="1200" baseline="0" dirty="0">
                <a:solidFill>
                  <a:schemeClr val="tx1"/>
                </a:solidFill>
                <a:latin typeface="+mn-lt"/>
                <a:ea typeface="+mn-ea"/>
                <a:cs typeface="+mn-cs"/>
              </a:rPr>
              <a:t>E.coli strain K12. Both mutant</a:t>
            </a:r>
          </a:p>
          <a:p>
            <a:r>
              <a:rPr lang="en-US" sz="1200" kern="1200" baseline="0" dirty="0">
                <a:solidFill>
                  <a:schemeClr val="tx1"/>
                </a:solidFill>
                <a:latin typeface="+mn-lt"/>
                <a:ea typeface="+mn-ea"/>
                <a:cs typeface="+mn-cs"/>
              </a:rPr>
              <a:t>require certain growth factors while culturing on minimal media. These bacterial strain</a:t>
            </a:r>
          </a:p>
          <a:p>
            <a:r>
              <a:rPr lang="en-US" sz="1200" kern="1200" baseline="0" dirty="0">
                <a:solidFill>
                  <a:schemeClr val="tx1"/>
                </a:solidFill>
                <a:latin typeface="+mn-lt"/>
                <a:ea typeface="+mn-ea"/>
                <a:cs typeface="+mn-cs"/>
              </a:rPr>
              <a:t>are known as Auxotrophs. Strains A of E. </a:t>
            </a:r>
            <a:r>
              <a:rPr lang="en-US" sz="1200" i="1" kern="1200" baseline="0" dirty="0">
                <a:solidFill>
                  <a:schemeClr val="tx1"/>
                </a:solidFill>
                <a:latin typeface="+mn-lt"/>
                <a:ea typeface="+mn-ea"/>
                <a:cs typeface="+mn-cs"/>
              </a:rPr>
              <a:t>coli require methionine and biotin for there</a:t>
            </a:r>
          </a:p>
          <a:p>
            <a:r>
              <a:rPr lang="en-US" sz="1200" kern="1200" baseline="0" dirty="0">
                <a:solidFill>
                  <a:schemeClr val="tx1"/>
                </a:solidFill>
                <a:latin typeface="+mn-lt"/>
                <a:ea typeface="+mn-ea"/>
                <a:cs typeface="+mn-cs"/>
              </a:rPr>
              <a:t>growth. There genotype is Met- Bio- while strain B require Thrionine, Leucine and</a:t>
            </a:r>
          </a:p>
          <a:p>
            <a:r>
              <a:rPr lang="en-US" sz="1200" kern="1200" baseline="0" dirty="0">
                <a:solidFill>
                  <a:schemeClr val="tx1"/>
                </a:solidFill>
                <a:latin typeface="+mn-lt"/>
                <a:ea typeface="+mn-ea"/>
                <a:cs typeface="+mn-cs"/>
              </a:rPr>
              <a:t>Thiamine for their growth. There genotype is Thr-, Leu-, Thi-.</a:t>
            </a:r>
            <a:endParaRPr lang="ar-SA"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a:solidFill>
                  <a:schemeClr val="tx1"/>
                </a:solidFill>
                <a:latin typeface="+mn-lt"/>
                <a:ea typeface="+mn-ea"/>
                <a:cs typeface="+mn-cs"/>
              </a:rPr>
              <a:t>Fertility factor or F factor in conjugation was first of all discovered by William</a:t>
            </a:r>
          </a:p>
          <a:p>
            <a:r>
              <a:rPr lang="en-US" sz="1200" kern="1200" baseline="0" dirty="0">
                <a:solidFill>
                  <a:schemeClr val="tx1"/>
                </a:solidFill>
                <a:latin typeface="+mn-lt"/>
                <a:ea typeface="+mn-ea"/>
                <a:cs typeface="+mn-cs"/>
              </a:rPr>
              <a:t>Hayes (1950) in E. </a:t>
            </a:r>
            <a:r>
              <a:rPr lang="en-US" sz="1200" i="1" kern="1200" baseline="0" dirty="0">
                <a:solidFill>
                  <a:schemeClr val="tx1"/>
                </a:solidFill>
                <a:latin typeface="+mn-lt"/>
                <a:ea typeface="+mn-ea"/>
                <a:cs typeface="+mn-cs"/>
              </a:rPr>
              <a:t>coli. He reported that in E.coli a plasmid is present in the form of</a:t>
            </a:r>
          </a:p>
          <a:p>
            <a:r>
              <a:rPr lang="en-US" sz="1200" kern="1200" baseline="0" dirty="0">
                <a:solidFill>
                  <a:schemeClr val="tx1"/>
                </a:solidFill>
                <a:latin typeface="+mn-lt"/>
                <a:ea typeface="+mn-ea"/>
                <a:cs typeface="+mn-cs"/>
              </a:rPr>
              <a:t>fertility ~actor. </a:t>
            </a:r>
            <a:r>
              <a:rPr lang="en-US" sz="1200" i="1" kern="1200" baseline="0" dirty="0">
                <a:solidFill>
                  <a:schemeClr val="tx1"/>
                </a:solidFill>
                <a:latin typeface="+mn-lt"/>
                <a:ea typeface="+mn-ea"/>
                <a:cs typeface="+mn-cs"/>
              </a:rPr>
              <a:t>E.coli is classified in two strains on the basis of presence and absence</a:t>
            </a:r>
          </a:p>
          <a:p>
            <a:r>
              <a:rPr lang="en-US" sz="1200" kern="1200" baseline="0" dirty="0">
                <a:solidFill>
                  <a:schemeClr val="tx1"/>
                </a:solidFill>
                <a:latin typeface="+mn-lt"/>
                <a:ea typeface="+mn-ea"/>
                <a:cs typeface="+mn-cs"/>
              </a:rPr>
              <a:t>of F factor. They are as follows :</a:t>
            </a:r>
          </a:p>
          <a:p>
            <a:r>
              <a:rPr lang="en-US" sz="1200" kern="1200" baseline="0" dirty="0">
                <a:solidFill>
                  <a:schemeClr val="tx1"/>
                </a:solidFill>
                <a:latin typeface="+mn-lt"/>
                <a:ea typeface="+mn-ea"/>
                <a:cs typeface="+mn-cs"/>
              </a:rPr>
              <a:t>(i) F+ strain bearing the fertility factor, also known as donor cell. It always bears</a:t>
            </a:r>
          </a:p>
          <a:p>
            <a:r>
              <a:rPr lang="en-US" sz="1200" kern="1200" baseline="0" dirty="0">
                <a:solidFill>
                  <a:schemeClr val="tx1"/>
                </a:solidFill>
                <a:latin typeface="+mn-lt"/>
                <a:ea typeface="+mn-ea"/>
                <a:cs typeface="+mn-cs"/>
              </a:rPr>
              <a:t>sex pili or F pili on its surface.</a:t>
            </a:r>
          </a:p>
          <a:p>
            <a:r>
              <a:rPr lang="en-US" sz="1200" kern="1200" baseline="0" dirty="0">
                <a:solidFill>
                  <a:schemeClr val="tx1"/>
                </a:solidFill>
                <a:latin typeface="+mn-lt"/>
                <a:ea typeface="+mn-ea"/>
                <a:cs typeface="+mn-cs"/>
              </a:rPr>
              <a:t>(ii) F- strain lacking the fertility factor, also known as recipient cell. It lacks sex</a:t>
            </a:r>
          </a:p>
          <a:p>
            <a:r>
              <a:rPr lang="en-US" sz="1200" kern="1200" baseline="0" dirty="0">
                <a:solidFill>
                  <a:schemeClr val="tx1"/>
                </a:solidFill>
                <a:latin typeface="+mn-lt"/>
                <a:ea typeface="+mn-ea"/>
                <a:cs typeface="+mn-cs"/>
              </a:rPr>
              <a:t>pili or F pili on its surface.</a:t>
            </a:r>
            <a:endParaRPr lang="ar-SA"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0C5E-1025-469D-BED8-BF5411A9ED8E}"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a:t>F factor (Fertility factor)</a:t>
            </a:r>
          </a:p>
          <a:p>
            <a:r>
              <a:rPr lang="en-US"/>
              <a:t>The F factor is a transfer factor that contains the</a:t>
            </a:r>
          </a:p>
          <a:p>
            <a:r>
              <a:rPr lang="en-US"/>
              <a:t>genetic information necessary for the synthesis of</a:t>
            </a:r>
          </a:p>
          <a:p>
            <a:r>
              <a:rPr lang="en-US"/>
              <a:t>the sex pilus and for self-transfer</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761C9E-93DF-4556-81F0-350D6F9847ED}"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D5930A-AE3C-4962-AA43-A4529882B3D6}"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BE0374-AD2E-4105-ADA9-27D9F0DBB615}" type="datetimeFigureOut">
              <a:rPr lang="en-US" smtClean="0"/>
              <a:pPr/>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E0374-AD2E-4105-ADA9-27D9F0DBB615}" type="datetimeFigureOut">
              <a:rPr lang="en-US" smtClean="0"/>
              <a:pPr/>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E0374-AD2E-4105-ADA9-27D9F0DBB615}" type="datetimeFigureOut">
              <a:rPr lang="en-US" smtClean="0"/>
              <a:pPr/>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E0374-AD2E-4105-ADA9-27D9F0DBB615}" type="datetimeFigureOut">
              <a:rPr lang="en-US" smtClean="0"/>
              <a:pPr/>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E0374-AD2E-4105-ADA9-27D9F0DBB615}" type="datetimeFigureOut">
              <a:rPr lang="en-US" smtClean="0"/>
              <a:pPr/>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BE0374-AD2E-4105-ADA9-27D9F0DBB615}" type="datetimeFigureOut">
              <a:rPr lang="en-US" smtClean="0"/>
              <a:pPr/>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BE0374-AD2E-4105-ADA9-27D9F0DBB615}" type="datetimeFigureOut">
              <a:rPr lang="en-US" smtClean="0"/>
              <a:pPr/>
              <a:t>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BE0374-AD2E-4105-ADA9-27D9F0DBB615}" type="datetimeFigureOut">
              <a:rPr lang="en-US" smtClean="0"/>
              <a:pPr/>
              <a:t>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E0374-AD2E-4105-ADA9-27D9F0DBB615}" type="datetimeFigureOut">
              <a:rPr lang="en-US" smtClean="0"/>
              <a:pPr/>
              <a:t>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E0374-AD2E-4105-ADA9-27D9F0DBB615}" type="datetimeFigureOut">
              <a:rPr lang="en-US" smtClean="0"/>
              <a:pPr/>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E0374-AD2E-4105-ADA9-27D9F0DBB615}" type="datetimeFigureOut">
              <a:rPr lang="en-US" smtClean="0"/>
              <a:pPr/>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E0374-AD2E-4105-ADA9-27D9F0DBB615}" type="datetimeFigureOut">
              <a:rPr lang="en-US" smtClean="0"/>
              <a:pPr/>
              <a:t>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9B69C-78C3-4A93-B4AF-57A463EF5F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ideo" Target="file:///F:/Bacterial%20reproduction/Bacterial%20Conjugation%20-%20animation.mp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video" Target="file:///F:/Bacterial%20reproduction/Generalized%20transduction.mp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png"/><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1.jpeg"/><Relationship Id="rId9" Type="http://schemas.openxmlformats.org/officeDocument/2006/relationships/image" Target="../media/image66.png"/><Relationship Id="rId1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2.xml"/><Relationship Id="rId1" Type="http://schemas.openxmlformats.org/officeDocument/2006/relationships/video" Target="file:///F:/Bacterial%20reproduction/Specialized%20Transduction.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ormAutofit fontScale="90000"/>
          </a:bodyPr>
          <a:lstStyle/>
          <a:p>
            <a:r>
              <a:rPr lang="en-US" b="1" dirty="0">
                <a:solidFill>
                  <a:schemeClr val="tx2">
                    <a:lumMod val="75000"/>
                  </a:schemeClr>
                </a:solidFill>
              </a:rPr>
              <a:t>Bacterial</a:t>
            </a:r>
            <a:r>
              <a:rPr lang="en-US" dirty="0"/>
              <a:t> </a:t>
            </a:r>
            <a:r>
              <a:rPr lang="en-US" b="1" dirty="0">
                <a:solidFill>
                  <a:schemeClr val="tx2">
                    <a:lumMod val="75000"/>
                  </a:schemeClr>
                </a:solidFill>
              </a:rPr>
              <a:t>Genetics</a:t>
            </a:r>
            <a:br>
              <a:rPr lang="ar-OM" b="1" dirty="0">
                <a:solidFill>
                  <a:schemeClr val="tx2">
                    <a:lumMod val="75000"/>
                  </a:schemeClr>
                </a:solidFill>
              </a:rPr>
            </a:br>
            <a:r>
              <a:rPr lang="en-US" b="1" dirty="0">
                <a:solidFill>
                  <a:schemeClr val="tx2">
                    <a:lumMod val="75000"/>
                  </a:schemeClr>
                </a:solidFill>
              </a:rPr>
              <a:t>General Microbiology </a:t>
            </a:r>
            <a:br>
              <a:rPr lang="en-US" b="1" dirty="0">
                <a:solidFill>
                  <a:schemeClr val="tx2">
                    <a:lumMod val="75000"/>
                  </a:schemeClr>
                </a:solidFill>
              </a:rPr>
            </a:br>
            <a:r>
              <a:rPr lang="en-US" b="1" dirty="0">
                <a:solidFill>
                  <a:schemeClr val="tx2">
                    <a:lumMod val="75000"/>
                  </a:schemeClr>
                </a:solidFill>
              </a:rPr>
              <a:t>2020-2021</a:t>
            </a:r>
            <a:endParaRPr lang="en-US" dirty="0"/>
          </a:p>
        </p:txBody>
      </p:sp>
      <p:sp>
        <p:nvSpPr>
          <p:cNvPr id="4" name="Rectangle 3"/>
          <p:cNvSpPr/>
          <p:nvPr/>
        </p:nvSpPr>
        <p:spPr>
          <a:xfrm>
            <a:off x="1524000" y="4214818"/>
            <a:ext cx="6096000" cy="1200329"/>
          </a:xfrm>
          <a:prstGeom prst="rect">
            <a:avLst/>
          </a:prstGeom>
          <a:noFill/>
        </p:spPr>
        <p:txBody>
          <a:bodyPr>
            <a:spAutoFit/>
          </a:bodyPr>
          <a:lstStyle/>
          <a:p>
            <a:pPr algn="ctr" rtl="1">
              <a:defRPr/>
            </a:pPr>
            <a:r>
              <a:rPr lang="en-US" sz="2400" dirty="0">
                <a:solidFill>
                  <a:schemeClr val="bg2">
                    <a:lumMod val="10000"/>
                  </a:schemeClr>
                </a:solidFill>
                <a:effectLst>
                  <a:outerShdw blurRad="38100" dist="38100" dir="2700000" algn="tl">
                    <a:srgbClr val="000000">
                      <a:alpha val="43137"/>
                    </a:srgbClr>
                  </a:outerShdw>
                </a:effectLst>
                <a:latin typeface="+mn-lt"/>
              </a:rPr>
              <a:t>Dr. Mohammad Odibate</a:t>
            </a:r>
          </a:p>
          <a:p>
            <a:pPr algn="ctr" rtl="1">
              <a:defRPr/>
            </a:pPr>
            <a:r>
              <a:rPr lang="en-US" sz="2400" dirty="0">
                <a:solidFill>
                  <a:schemeClr val="bg2">
                    <a:lumMod val="10000"/>
                  </a:schemeClr>
                </a:solidFill>
                <a:effectLst>
                  <a:outerShdw blurRad="38100" dist="38100" dir="2700000" algn="tl">
                    <a:srgbClr val="000000">
                      <a:alpha val="43137"/>
                    </a:srgbClr>
                  </a:outerShdw>
                </a:effectLst>
                <a:latin typeface="+mn-lt"/>
              </a:rPr>
              <a:t>Department of Microbiology and Pathology</a:t>
            </a:r>
          </a:p>
          <a:p>
            <a:pPr algn="ctr" rtl="1">
              <a:defRPr/>
            </a:pPr>
            <a:r>
              <a:rPr lang="en-US" sz="2400" dirty="0">
                <a:solidFill>
                  <a:schemeClr val="bg2">
                    <a:lumMod val="10000"/>
                  </a:schemeClr>
                </a:solidFill>
                <a:effectLst>
                  <a:outerShdw blurRad="38100" dist="38100" dir="2700000" algn="tl">
                    <a:srgbClr val="000000">
                      <a:alpha val="43137"/>
                    </a:srgbClr>
                  </a:outerShdw>
                </a:effectLst>
                <a:latin typeface="+mn-lt"/>
              </a:rPr>
              <a:t>Faculty of Medicine, Mutah University</a:t>
            </a:r>
            <a:endParaRPr lang="ar-JO" sz="2400" dirty="0">
              <a:solidFill>
                <a:schemeClr val="bg2">
                  <a:lumMod val="10000"/>
                </a:schemeClr>
              </a:solidFill>
              <a:effectLst>
                <a:outerShdw blurRad="38100" dist="38100" dir="2700000" algn="tl">
                  <a:srgbClr val="000000">
                    <a:alpha val="43137"/>
                  </a:srgbClr>
                </a:outerShdw>
              </a:effectLst>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85720" y="1142984"/>
            <a:ext cx="8229600" cy="4525963"/>
          </a:xfrm>
        </p:spPr>
        <p:txBody>
          <a:bodyPr>
            <a:normAutofit lnSpcReduction="10000"/>
          </a:bodyPr>
          <a:lstStyle/>
          <a:p>
            <a:pPr>
              <a:buFont typeface="Arial" charset="0"/>
              <a:buNone/>
              <a:defRPr/>
            </a:pPr>
            <a:r>
              <a:rPr lang="en-US" sz="2800" dirty="0"/>
              <a:t>  </a:t>
            </a:r>
            <a:r>
              <a:rPr lang="en-US" sz="3600" b="1" dirty="0">
                <a:solidFill>
                  <a:srgbClr val="FF0000"/>
                </a:solidFill>
              </a:rPr>
              <a:t>Transformation</a:t>
            </a:r>
          </a:p>
          <a:p>
            <a:pPr algn="just" eaLnBrk="1" hangingPunct="1">
              <a:defRPr/>
            </a:pPr>
            <a:r>
              <a:rPr lang="en-US" dirty="0"/>
              <a:t>The uptake by the bacterium of naked DNA </a:t>
            </a:r>
          </a:p>
          <a:p>
            <a:pPr algn="just" eaLnBrk="1" hangingPunct="1">
              <a:defRPr/>
            </a:pPr>
            <a:r>
              <a:rPr lang="en-US" dirty="0"/>
              <a:t>Types:</a:t>
            </a:r>
          </a:p>
          <a:p>
            <a:pPr marL="514350" indent="-514350" algn="just" eaLnBrk="1" hangingPunct="1">
              <a:buFont typeface="+mj-lt"/>
              <a:buAutoNum type="arabicPeriod"/>
              <a:defRPr/>
            </a:pPr>
            <a:r>
              <a:rPr lang="en-US" b="1" dirty="0">
                <a:solidFill>
                  <a:srgbClr val="7030A0"/>
                </a:solidFill>
              </a:rPr>
              <a:t>Natural</a:t>
            </a:r>
            <a:r>
              <a:rPr lang="en-US" dirty="0"/>
              <a:t>: The uptake by the bacterium of naked DNA from the environment. Some bacteria have membrane proteins specialized for this function.</a:t>
            </a:r>
          </a:p>
          <a:p>
            <a:pPr marL="514350" indent="-514350" algn="just" eaLnBrk="1" hangingPunct="1">
              <a:buFont typeface="+mj-lt"/>
              <a:buAutoNum type="arabicPeriod"/>
              <a:defRPr/>
            </a:pPr>
            <a:r>
              <a:rPr lang="en-US" b="1" dirty="0">
                <a:solidFill>
                  <a:srgbClr val="7030A0"/>
                </a:solidFill>
              </a:rPr>
              <a:t>Artificial</a:t>
            </a:r>
            <a:r>
              <a:rPr lang="en-US" dirty="0"/>
              <a:t>: uptake of DNA by a process called recombination or cloning.</a:t>
            </a:r>
          </a:p>
          <a:p>
            <a:pPr algn="just">
              <a:buFont typeface="Arial" charset="0"/>
              <a:buNone/>
              <a:defRPr/>
            </a:pPr>
            <a:endParaRPr lang="en-US" sz="3600" dirty="0"/>
          </a:p>
          <a:p>
            <a:pPr algn="just">
              <a:buFont typeface="Arial" charset="0"/>
              <a:buNone/>
              <a:defRPr/>
            </a:pPr>
            <a:endParaRPr lang="en-US" sz="3600" dirty="0"/>
          </a:p>
        </p:txBody>
      </p:sp>
      <p:sp>
        <p:nvSpPr>
          <p:cNvPr id="6"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checkerboard(across)">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calcmode="lin" valueType="num">
                                      <p:cBhvr additive="base">
                                        <p:cTn id="12"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338">
                                            <p:txEl>
                                              <p:pRg st="2" end="2"/>
                                            </p:txEl>
                                          </p:spTgt>
                                        </p:tgtEl>
                                        <p:attrNameLst>
                                          <p:attrName>style.visibility</p:attrName>
                                        </p:attrNameLst>
                                      </p:cBhvr>
                                      <p:to>
                                        <p:strVal val="visible"/>
                                      </p:to>
                                    </p:set>
                                    <p:animEffect transition="in" filter="checkerboard(across)">
                                      <p:cBhvr>
                                        <p:cTn id="18" dur="500"/>
                                        <p:tgtEl>
                                          <p:spTgt spid="1433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338">
                                            <p:txEl>
                                              <p:pRg st="3" end="3"/>
                                            </p:txEl>
                                          </p:spTgt>
                                        </p:tgtEl>
                                        <p:attrNameLst>
                                          <p:attrName>style.visibility</p:attrName>
                                        </p:attrNameLst>
                                      </p:cBhvr>
                                      <p:to>
                                        <p:strVal val="visible"/>
                                      </p:to>
                                    </p:set>
                                    <p:anim calcmode="lin" valueType="num">
                                      <p:cBhvr additive="base">
                                        <p:cTn id="23"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338">
                                            <p:txEl>
                                              <p:pRg st="4" end="4"/>
                                            </p:txEl>
                                          </p:spTgt>
                                        </p:tgtEl>
                                        <p:attrNameLst>
                                          <p:attrName>style.visibility</p:attrName>
                                        </p:attrNameLst>
                                      </p:cBhvr>
                                      <p:to>
                                        <p:strVal val="visible"/>
                                      </p:to>
                                    </p:set>
                                    <p:anim calcmode="lin" valueType="num">
                                      <p:cBhvr additive="base">
                                        <p:cTn id="29"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3"/>
          <p:cNvGrpSpPr>
            <a:grpSpLocks/>
          </p:cNvGrpSpPr>
          <p:nvPr/>
        </p:nvGrpSpPr>
        <p:grpSpPr bwMode="auto">
          <a:xfrm>
            <a:off x="1803400" y="4229100"/>
            <a:ext cx="3606800" cy="1257300"/>
            <a:chOff x="1136" y="2664"/>
            <a:chExt cx="2272" cy="792"/>
          </a:xfrm>
        </p:grpSpPr>
        <p:grpSp>
          <p:nvGrpSpPr>
            <p:cNvPr id="3" name="Group 112"/>
            <p:cNvGrpSpPr>
              <a:grpSpLocks/>
            </p:cNvGrpSpPr>
            <p:nvPr/>
          </p:nvGrpSpPr>
          <p:grpSpPr bwMode="auto">
            <a:xfrm>
              <a:off x="1136" y="2664"/>
              <a:ext cx="1232" cy="710"/>
              <a:chOff x="1136" y="2664"/>
              <a:chExt cx="1232" cy="710"/>
            </a:xfrm>
          </p:grpSpPr>
          <p:grpSp>
            <p:nvGrpSpPr>
              <p:cNvPr id="4" name="Group 109"/>
              <p:cNvGrpSpPr>
                <a:grpSpLocks/>
              </p:cNvGrpSpPr>
              <p:nvPr/>
            </p:nvGrpSpPr>
            <p:grpSpPr bwMode="auto">
              <a:xfrm>
                <a:off x="1136" y="2664"/>
                <a:ext cx="1232" cy="710"/>
                <a:chOff x="1136" y="2664"/>
                <a:chExt cx="1232" cy="710"/>
              </a:xfrm>
            </p:grpSpPr>
            <p:sp>
              <p:nvSpPr>
                <p:cNvPr id="13402" name="AutoShape 5"/>
                <p:cNvSpPr>
                  <a:spLocks noChangeArrowheads="1"/>
                </p:cNvSpPr>
                <p:nvPr/>
              </p:nvSpPr>
              <p:spPr bwMode="auto">
                <a:xfrm>
                  <a:off x="1136" y="2672"/>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13403" name="AutoShape 6"/>
                <p:cNvSpPr>
                  <a:spLocks noChangeArrowheads="1"/>
                </p:cNvSpPr>
                <p:nvPr/>
              </p:nvSpPr>
              <p:spPr bwMode="auto">
                <a:xfrm>
                  <a:off x="1178" y="2712"/>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13404" name="AutoShape 7"/>
                <p:cNvSpPr>
                  <a:spLocks noChangeArrowheads="1"/>
                </p:cNvSpPr>
                <p:nvPr/>
              </p:nvSpPr>
              <p:spPr bwMode="auto">
                <a:xfrm>
                  <a:off x="1152" y="2688"/>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59400" name="AutoShape 8"/>
                <p:cNvSpPr>
                  <a:spLocks noChangeArrowheads="1"/>
                </p:cNvSpPr>
                <p:nvPr/>
              </p:nvSpPr>
              <p:spPr bwMode="auto">
                <a:xfrm>
                  <a:off x="1200" y="2736"/>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13406" name="Oval 9"/>
                <p:cNvSpPr>
                  <a:spLocks noChangeArrowheads="1"/>
                </p:cNvSpPr>
                <p:nvPr/>
              </p:nvSpPr>
              <p:spPr bwMode="auto">
                <a:xfrm>
                  <a:off x="1560" y="2760"/>
                  <a:ext cx="391" cy="391"/>
                </a:xfrm>
                <a:prstGeom prst="ellipse">
                  <a:avLst/>
                </a:prstGeom>
                <a:noFill/>
                <a:ln w="57150">
                  <a:solidFill>
                    <a:srgbClr val="808080"/>
                  </a:solidFill>
                  <a:round/>
                  <a:headEnd/>
                  <a:tailEnd/>
                </a:ln>
              </p:spPr>
              <p:txBody>
                <a:bodyPr wrap="none" anchor="ctr"/>
                <a:lstStyle/>
                <a:p>
                  <a:endParaRPr lang="en-US" altLang="en-US"/>
                </a:p>
              </p:txBody>
            </p:sp>
            <p:sp>
              <p:nvSpPr>
                <p:cNvPr id="59402" name="AutoShape 10"/>
                <p:cNvSpPr>
                  <a:spLocks noChangeArrowheads="1"/>
                </p:cNvSpPr>
                <p:nvPr/>
              </p:nvSpPr>
              <p:spPr bwMode="auto">
                <a:xfrm>
                  <a:off x="1706" y="2664"/>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5" name="Group 111"/>
              <p:cNvGrpSpPr>
                <a:grpSpLocks/>
              </p:cNvGrpSpPr>
              <p:nvPr/>
            </p:nvGrpSpPr>
            <p:grpSpPr bwMode="auto">
              <a:xfrm>
                <a:off x="2078" y="2790"/>
                <a:ext cx="178" cy="362"/>
                <a:chOff x="2078" y="2790"/>
                <a:chExt cx="178" cy="362"/>
              </a:xfrm>
            </p:grpSpPr>
            <p:sp>
              <p:nvSpPr>
                <p:cNvPr id="13399" name="Freeform 102"/>
                <p:cNvSpPr>
                  <a:spLocks/>
                </p:cNvSpPr>
                <p:nvPr/>
              </p:nvSpPr>
              <p:spPr bwMode="auto">
                <a:xfrm>
                  <a:off x="2121" y="2888"/>
                  <a:ext cx="47" cy="172"/>
                </a:xfrm>
                <a:custGeom>
                  <a:avLst/>
                  <a:gdLst>
                    <a:gd name="T0" fmla="*/ 2082 w 41"/>
                    <a:gd name="T1" fmla="*/ 0 h 172"/>
                    <a:gd name="T2" fmla="*/ 3 w 41"/>
                    <a:gd name="T3" fmla="*/ 34 h 172"/>
                    <a:gd name="T4" fmla="*/ 3595 w 41"/>
                    <a:gd name="T5" fmla="*/ 124 h 172"/>
                    <a:gd name="T6" fmla="*/ 1525 w 41"/>
                    <a:gd name="T7" fmla="*/ 172 h 172"/>
                    <a:gd name="T8" fmla="*/ 0 60000 65536"/>
                    <a:gd name="T9" fmla="*/ 0 60000 65536"/>
                    <a:gd name="T10" fmla="*/ 0 60000 65536"/>
                    <a:gd name="T11" fmla="*/ 0 60000 65536"/>
                    <a:gd name="T12" fmla="*/ 0 w 41"/>
                    <a:gd name="T13" fmla="*/ 0 h 172"/>
                    <a:gd name="T14" fmla="*/ 41 w 41"/>
                    <a:gd name="T15" fmla="*/ 172 h 172"/>
                  </a:gdLst>
                  <a:ahLst/>
                  <a:cxnLst>
                    <a:cxn ang="T8">
                      <a:pos x="T0" y="T1"/>
                    </a:cxn>
                    <a:cxn ang="T9">
                      <a:pos x="T2" y="T3"/>
                    </a:cxn>
                    <a:cxn ang="T10">
                      <a:pos x="T4" y="T5"/>
                    </a:cxn>
                    <a:cxn ang="T11">
                      <a:pos x="T6" y="T7"/>
                    </a:cxn>
                  </a:cxnLst>
                  <a:rect l="T12" t="T13" r="T14" b="T15"/>
                  <a:pathLst>
                    <a:path w="41" h="172">
                      <a:moveTo>
                        <a:pt x="23" y="0"/>
                      </a:moveTo>
                      <a:cubicBezTo>
                        <a:pt x="11" y="6"/>
                        <a:pt x="0" y="13"/>
                        <a:pt x="3" y="34"/>
                      </a:cubicBezTo>
                      <a:cubicBezTo>
                        <a:pt x="5" y="54"/>
                        <a:pt x="36" y="101"/>
                        <a:pt x="39" y="124"/>
                      </a:cubicBezTo>
                      <a:cubicBezTo>
                        <a:pt x="41" y="147"/>
                        <a:pt x="29" y="159"/>
                        <a:pt x="17" y="172"/>
                      </a:cubicBezTo>
                    </a:path>
                  </a:pathLst>
                </a:custGeom>
                <a:noFill/>
                <a:ln w="57150">
                  <a:solidFill>
                    <a:srgbClr val="FF6600"/>
                  </a:solidFill>
                  <a:round/>
                  <a:headEnd/>
                  <a:tailEnd/>
                </a:ln>
              </p:spPr>
              <p:txBody>
                <a:bodyPr wrap="none" anchor="ctr"/>
                <a:lstStyle/>
                <a:p>
                  <a:endParaRPr lang="en-US"/>
                </a:p>
              </p:txBody>
            </p:sp>
            <p:sp>
              <p:nvSpPr>
                <p:cNvPr id="13400" name="Line 104"/>
                <p:cNvSpPr>
                  <a:spLocks noChangeShapeType="1"/>
                </p:cNvSpPr>
                <p:nvPr/>
              </p:nvSpPr>
              <p:spPr bwMode="auto">
                <a:xfrm flipV="1">
                  <a:off x="2078" y="3054"/>
                  <a:ext cx="72" cy="98"/>
                </a:xfrm>
                <a:prstGeom prst="line">
                  <a:avLst/>
                </a:prstGeom>
                <a:noFill/>
                <a:ln w="57150">
                  <a:solidFill>
                    <a:srgbClr val="FF6600"/>
                  </a:solidFill>
                  <a:round/>
                  <a:headEnd/>
                  <a:tailEnd/>
                </a:ln>
              </p:spPr>
              <p:txBody>
                <a:bodyPr wrap="none" anchor="ctr"/>
                <a:lstStyle/>
                <a:p>
                  <a:endParaRPr lang="en-US"/>
                </a:p>
              </p:txBody>
            </p:sp>
            <p:sp>
              <p:nvSpPr>
                <p:cNvPr id="13401" name="Line 105"/>
                <p:cNvSpPr>
                  <a:spLocks noChangeShapeType="1"/>
                </p:cNvSpPr>
                <p:nvPr/>
              </p:nvSpPr>
              <p:spPr bwMode="auto">
                <a:xfrm flipV="1">
                  <a:off x="2142" y="2790"/>
                  <a:ext cx="114" cy="100"/>
                </a:xfrm>
                <a:prstGeom prst="line">
                  <a:avLst/>
                </a:prstGeom>
                <a:noFill/>
                <a:ln w="57150">
                  <a:solidFill>
                    <a:srgbClr val="FF6600"/>
                  </a:solidFill>
                  <a:round/>
                  <a:headEnd/>
                  <a:tailEnd/>
                </a:ln>
              </p:spPr>
              <p:txBody>
                <a:bodyPr wrap="none" anchor="ctr"/>
                <a:lstStyle/>
                <a:p>
                  <a:endParaRPr lang="en-US"/>
                </a:p>
              </p:txBody>
            </p:sp>
          </p:grpSp>
        </p:grpSp>
        <p:sp>
          <p:nvSpPr>
            <p:cNvPr id="13396" name="Line 86"/>
            <p:cNvSpPr>
              <a:spLocks noChangeShapeType="1"/>
            </p:cNvSpPr>
            <p:nvPr/>
          </p:nvSpPr>
          <p:spPr bwMode="auto">
            <a:xfrm flipH="1" flipV="1">
              <a:off x="2496" y="2976"/>
              <a:ext cx="912" cy="480"/>
            </a:xfrm>
            <a:prstGeom prst="line">
              <a:avLst/>
            </a:prstGeom>
            <a:noFill/>
            <a:ln w="76200">
              <a:solidFill>
                <a:schemeClr val="folHlink"/>
              </a:solidFill>
              <a:round/>
              <a:headEnd/>
              <a:tailEnd type="triangle" w="med" len="med"/>
            </a:ln>
          </p:spPr>
          <p:txBody>
            <a:bodyPr wrap="none" anchor="ctr"/>
            <a:lstStyle/>
            <a:p>
              <a:endParaRPr lang="en-US"/>
            </a:p>
          </p:txBody>
        </p:sp>
      </p:grpSp>
      <p:grpSp>
        <p:nvGrpSpPr>
          <p:cNvPr id="6" name="Group 106"/>
          <p:cNvGrpSpPr>
            <a:grpSpLocks/>
          </p:cNvGrpSpPr>
          <p:nvPr/>
        </p:nvGrpSpPr>
        <p:grpSpPr bwMode="auto">
          <a:xfrm>
            <a:off x="3024188" y="4429125"/>
            <a:ext cx="554037" cy="574675"/>
            <a:chOff x="1905" y="2790"/>
            <a:chExt cx="349" cy="362"/>
          </a:xfrm>
        </p:grpSpPr>
        <p:sp>
          <p:nvSpPr>
            <p:cNvPr id="13387" name="Freeform 67"/>
            <p:cNvSpPr>
              <a:spLocks/>
            </p:cNvSpPr>
            <p:nvPr/>
          </p:nvSpPr>
          <p:spPr bwMode="auto">
            <a:xfrm rot="354045">
              <a:off x="1905" y="2879"/>
              <a:ext cx="47" cy="213"/>
            </a:xfrm>
            <a:custGeom>
              <a:avLst/>
              <a:gdLst>
                <a:gd name="T0" fmla="*/ 8 w 50"/>
                <a:gd name="T1" fmla="*/ 0 h 264"/>
                <a:gd name="T2" fmla="*/ 8 w 50"/>
                <a:gd name="T3" fmla="*/ 2 h 264"/>
                <a:gd name="T4" fmla="*/ 8 w 50"/>
                <a:gd name="T5" fmla="*/ 2 h 264"/>
                <a:gd name="T6" fmla="*/ 8 w 50"/>
                <a:gd name="T7" fmla="*/ 2 h 264"/>
                <a:gd name="T8" fmla="*/ 0 w 50"/>
                <a:gd name="T9" fmla="*/ 2 h 264"/>
                <a:gd name="T10" fmla="*/ 0 60000 65536"/>
                <a:gd name="T11" fmla="*/ 0 60000 65536"/>
                <a:gd name="T12" fmla="*/ 0 60000 65536"/>
                <a:gd name="T13" fmla="*/ 0 60000 65536"/>
                <a:gd name="T14" fmla="*/ 0 60000 65536"/>
                <a:gd name="T15" fmla="*/ 0 w 50"/>
                <a:gd name="T16" fmla="*/ 0 h 264"/>
                <a:gd name="T17" fmla="*/ 50 w 50"/>
                <a:gd name="T18" fmla="*/ 264 h 264"/>
              </a:gdLst>
              <a:ahLst/>
              <a:cxnLst>
                <a:cxn ang="T10">
                  <a:pos x="T0" y="T1"/>
                </a:cxn>
                <a:cxn ang="T11">
                  <a:pos x="T2" y="T3"/>
                </a:cxn>
                <a:cxn ang="T12">
                  <a:pos x="T4" y="T5"/>
                </a:cxn>
                <a:cxn ang="T13">
                  <a:pos x="T6" y="T7"/>
                </a:cxn>
                <a:cxn ang="T14">
                  <a:pos x="T8" y="T9"/>
                </a:cxn>
              </a:cxnLst>
              <a:rect l="T15" t="T16" r="T17" b="T18"/>
              <a:pathLst>
                <a:path w="50" h="264">
                  <a:moveTo>
                    <a:pt x="18" y="0"/>
                  </a:moveTo>
                  <a:cubicBezTo>
                    <a:pt x="27" y="22"/>
                    <a:pt x="37" y="44"/>
                    <a:pt x="42" y="68"/>
                  </a:cubicBezTo>
                  <a:cubicBezTo>
                    <a:pt x="46" y="91"/>
                    <a:pt x="50" y="118"/>
                    <a:pt x="48" y="142"/>
                  </a:cubicBezTo>
                  <a:cubicBezTo>
                    <a:pt x="46" y="166"/>
                    <a:pt x="38" y="191"/>
                    <a:pt x="30" y="212"/>
                  </a:cubicBezTo>
                  <a:cubicBezTo>
                    <a:pt x="21" y="232"/>
                    <a:pt x="10" y="248"/>
                    <a:pt x="0" y="264"/>
                  </a:cubicBezTo>
                </a:path>
              </a:pathLst>
            </a:custGeom>
            <a:noFill/>
            <a:ln w="57150">
              <a:solidFill>
                <a:srgbClr val="FF6600"/>
              </a:solidFill>
              <a:round/>
              <a:headEnd/>
              <a:tailEnd/>
            </a:ln>
          </p:spPr>
          <p:txBody>
            <a:bodyPr wrap="none" anchor="ctr"/>
            <a:lstStyle/>
            <a:p>
              <a:endParaRPr lang="en-US"/>
            </a:p>
          </p:txBody>
        </p:sp>
        <p:sp>
          <p:nvSpPr>
            <p:cNvPr id="13388" name="Line 92"/>
            <p:cNvSpPr>
              <a:spLocks noChangeShapeType="1"/>
            </p:cNvSpPr>
            <p:nvPr/>
          </p:nvSpPr>
          <p:spPr bwMode="auto">
            <a:xfrm flipV="1">
              <a:off x="1946" y="2868"/>
              <a:ext cx="188" cy="4"/>
            </a:xfrm>
            <a:prstGeom prst="line">
              <a:avLst/>
            </a:prstGeom>
            <a:noFill/>
            <a:ln w="12700">
              <a:solidFill>
                <a:schemeClr val="tx1"/>
              </a:solidFill>
              <a:prstDash val="sysDot"/>
              <a:round/>
              <a:headEnd/>
              <a:tailEnd/>
            </a:ln>
          </p:spPr>
          <p:txBody>
            <a:bodyPr wrap="none" anchor="ctr"/>
            <a:lstStyle/>
            <a:p>
              <a:endParaRPr lang="en-US"/>
            </a:p>
          </p:txBody>
        </p:sp>
        <p:sp>
          <p:nvSpPr>
            <p:cNvPr id="13389" name="Line 93"/>
            <p:cNvSpPr>
              <a:spLocks noChangeShapeType="1"/>
            </p:cNvSpPr>
            <p:nvPr/>
          </p:nvSpPr>
          <p:spPr bwMode="auto">
            <a:xfrm flipV="1">
              <a:off x="1908" y="3046"/>
              <a:ext cx="228" cy="58"/>
            </a:xfrm>
            <a:prstGeom prst="line">
              <a:avLst/>
            </a:prstGeom>
            <a:noFill/>
            <a:ln w="12700">
              <a:solidFill>
                <a:schemeClr val="tx1"/>
              </a:solidFill>
              <a:prstDash val="sysDot"/>
              <a:round/>
              <a:headEnd/>
              <a:tailEnd/>
            </a:ln>
          </p:spPr>
          <p:txBody>
            <a:bodyPr wrap="none" anchor="ctr"/>
            <a:lstStyle/>
            <a:p>
              <a:endParaRPr lang="en-US"/>
            </a:p>
          </p:txBody>
        </p:sp>
        <p:grpSp>
          <p:nvGrpSpPr>
            <p:cNvPr id="7" name="Group 100"/>
            <p:cNvGrpSpPr>
              <a:grpSpLocks/>
            </p:cNvGrpSpPr>
            <p:nvPr/>
          </p:nvGrpSpPr>
          <p:grpSpPr bwMode="auto">
            <a:xfrm>
              <a:off x="2076" y="2790"/>
              <a:ext cx="178" cy="362"/>
              <a:chOff x="2076" y="2790"/>
              <a:chExt cx="178" cy="362"/>
            </a:xfrm>
          </p:grpSpPr>
          <p:sp>
            <p:nvSpPr>
              <p:cNvPr id="13391" name="Freeform 95"/>
              <p:cNvSpPr>
                <a:spLocks/>
              </p:cNvSpPr>
              <p:nvPr/>
            </p:nvSpPr>
            <p:spPr bwMode="auto">
              <a:xfrm>
                <a:off x="2119" y="2888"/>
                <a:ext cx="47" cy="172"/>
              </a:xfrm>
              <a:custGeom>
                <a:avLst/>
                <a:gdLst>
                  <a:gd name="T0" fmla="*/ 2082 w 41"/>
                  <a:gd name="T1" fmla="*/ 0 h 172"/>
                  <a:gd name="T2" fmla="*/ 3 w 41"/>
                  <a:gd name="T3" fmla="*/ 34 h 172"/>
                  <a:gd name="T4" fmla="*/ 3595 w 41"/>
                  <a:gd name="T5" fmla="*/ 124 h 172"/>
                  <a:gd name="T6" fmla="*/ 1525 w 41"/>
                  <a:gd name="T7" fmla="*/ 172 h 172"/>
                  <a:gd name="T8" fmla="*/ 0 60000 65536"/>
                  <a:gd name="T9" fmla="*/ 0 60000 65536"/>
                  <a:gd name="T10" fmla="*/ 0 60000 65536"/>
                  <a:gd name="T11" fmla="*/ 0 60000 65536"/>
                  <a:gd name="T12" fmla="*/ 0 w 41"/>
                  <a:gd name="T13" fmla="*/ 0 h 172"/>
                  <a:gd name="T14" fmla="*/ 41 w 41"/>
                  <a:gd name="T15" fmla="*/ 172 h 172"/>
                </a:gdLst>
                <a:ahLst/>
                <a:cxnLst>
                  <a:cxn ang="T8">
                    <a:pos x="T0" y="T1"/>
                  </a:cxn>
                  <a:cxn ang="T9">
                    <a:pos x="T2" y="T3"/>
                  </a:cxn>
                  <a:cxn ang="T10">
                    <a:pos x="T4" y="T5"/>
                  </a:cxn>
                  <a:cxn ang="T11">
                    <a:pos x="T6" y="T7"/>
                  </a:cxn>
                </a:cxnLst>
                <a:rect l="T12" t="T13" r="T14" b="T15"/>
                <a:pathLst>
                  <a:path w="41" h="172">
                    <a:moveTo>
                      <a:pt x="23" y="0"/>
                    </a:moveTo>
                    <a:cubicBezTo>
                      <a:pt x="11" y="6"/>
                      <a:pt x="0" y="13"/>
                      <a:pt x="3" y="34"/>
                    </a:cubicBezTo>
                    <a:cubicBezTo>
                      <a:pt x="5" y="54"/>
                      <a:pt x="36" y="101"/>
                      <a:pt x="39" y="124"/>
                    </a:cubicBezTo>
                    <a:cubicBezTo>
                      <a:pt x="41" y="147"/>
                      <a:pt x="29" y="159"/>
                      <a:pt x="17" y="172"/>
                    </a:cubicBezTo>
                  </a:path>
                </a:pathLst>
              </a:custGeom>
              <a:noFill/>
              <a:ln w="57150">
                <a:solidFill>
                  <a:srgbClr val="808080"/>
                </a:solidFill>
                <a:round/>
                <a:headEnd/>
                <a:tailEnd/>
              </a:ln>
            </p:spPr>
            <p:txBody>
              <a:bodyPr wrap="none" anchor="ctr"/>
              <a:lstStyle/>
              <a:p>
                <a:endParaRPr lang="en-US"/>
              </a:p>
            </p:txBody>
          </p:sp>
          <p:grpSp>
            <p:nvGrpSpPr>
              <p:cNvPr id="8" name="Group 98"/>
              <p:cNvGrpSpPr>
                <a:grpSpLocks/>
              </p:cNvGrpSpPr>
              <p:nvPr/>
            </p:nvGrpSpPr>
            <p:grpSpPr bwMode="auto">
              <a:xfrm>
                <a:off x="2076" y="2790"/>
                <a:ext cx="178" cy="362"/>
                <a:chOff x="2076" y="2794"/>
                <a:chExt cx="178" cy="362"/>
              </a:xfrm>
            </p:grpSpPr>
            <p:sp>
              <p:nvSpPr>
                <p:cNvPr id="13393" name="Line 96"/>
                <p:cNvSpPr>
                  <a:spLocks noChangeShapeType="1"/>
                </p:cNvSpPr>
                <p:nvPr/>
              </p:nvSpPr>
              <p:spPr bwMode="auto">
                <a:xfrm flipV="1">
                  <a:off x="2076" y="3058"/>
                  <a:ext cx="72" cy="98"/>
                </a:xfrm>
                <a:prstGeom prst="line">
                  <a:avLst/>
                </a:prstGeom>
                <a:noFill/>
                <a:ln w="57150">
                  <a:solidFill>
                    <a:srgbClr val="FF6600"/>
                  </a:solidFill>
                  <a:round/>
                  <a:headEnd/>
                  <a:tailEnd/>
                </a:ln>
              </p:spPr>
              <p:txBody>
                <a:bodyPr wrap="none" anchor="ctr"/>
                <a:lstStyle/>
                <a:p>
                  <a:endParaRPr lang="en-US"/>
                </a:p>
              </p:txBody>
            </p:sp>
            <p:sp>
              <p:nvSpPr>
                <p:cNvPr id="13394" name="Line 97"/>
                <p:cNvSpPr>
                  <a:spLocks noChangeShapeType="1"/>
                </p:cNvSpPr>
                <p:nvPr/>
              </p:nvSpPr>
              <p:spPr bwMode="auto">
                <a:xfrm flipV="1">
                  <a:off x="2140" y="2794"/>
                  <a:ext cx="114" cy="100"/>
                </a:xfrm>
                <a:prstGeom prst="line">
                  <a:avLst/>
                </a:prstGeom>
                <a:noFill/>
                <a:ln w="57150">
                  <a:solidFill>
                    <a:srgbClr val="FF6600"/>
                  </a:solidFill>
                  <a:round/>
                  <a:headEnd/>
                  <a:tailEnd/>
                </a:ln>
              </p:spPr>
              <p:txBody>
                <a:bodyPr wrap="none" anchor="ctr"/>
                <a:lstStyle/>
                <a:p>
                  <a:endParaRPr lang="en-US"/>
                </a:p>
              </p:txBody>
            </p:sp>
          </p:grpSp>
        </p:grpSp>
      </p:grpSp>
      <p:sp>
        <p:nvSpPr>
          <p:cNvPr id="16388" name="Rectangle 2"/>
          <p:cNvSpPr>
            <a:spLocks noGrp="1" noChangeArrowheads="1"/>
          </p:cNvSpPr>
          <p:nvPr>
            <p:ph type="title"/>
          </p:nvPr>
        </p:nvSpPr>
        <p:spPr>
          <a:xfrm>
            <a:off x="685800" y="101600"/>
            <a:ext cx="7772400" cy="584200"/>
          </a:xfrm>
          <a:solidFill>
            <a:srgbClr val="FFFF00"/>
          </a:solidFill>
        </p:spPr>
        <p:txBody>
          <a:bodyPr>
            <a:spAutoFit/>
          </a:bodyPr>
          <a:lstStyle/>
          <a:p>
            <a:pPr>
              <a:defRPr/>
            </a:pPr>
            <a:r>
              <a:rPr lang="en-US" altLang="en-US" sz="3200" b="1" dirty="0">
                <a:solidFill>
                  <a:srgbClr val="7030A0"/>
                </a:solidFill>
                <a:latin typeface="+mn-lt"/>
                <a:ea typeface="+mn-ea"/>
                <a:cs typeface="Arial" charset="0"/>
              </a:rPr>
              <a:t>Transformation</a:t>
            </a:r>
          </a:p>
        </p:txBody>
      </p:sp>
      <p:grpSp>
        <p:nvGrpSpPr>
          <p:cNvPr id="9" name="Group 26"/>
          <p:cNvGrpSpPr>
            <a:grpSpLocks/>
          </p:cNvGrpSpPr>
          <p:nvPr/>
        </p:nvGrpSpPr>
        <p:grpSpPr bwMode="auto">
          <a:xfrm>
            <a:off x="533400" y="1836738"/>
            <a:ext cx="1955800" cy="1127125"/>
            <a:chOff x="616" y="720"/>
            <a:chExt cx="1232" cy="710"/>
          </a:xfrm>
        </p:grpSpPr>
        <p:sp>
          <p:nvSpPr>
            <p:cNvPr id="13381" name="AutoShape 27"/>
            <p:cNvSpPr>
              <a:spLocks noChangeArrowheads="1"/>
            </p:cNvSpPr>
            <p:nvPr/>
          </p:nvSpPr>
          <p:spPr bwMode="auto">
            <a:xfrm>
              <a:off x="616" y="728"/>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13382" name="AutoShape 28"/>
            <p:cNvSpPr>
              <a:spLocks noChangeArrowheads="1"/>
            </p:cNvSpPr>
            <p:nvPr/>
          </p:nvSpPr>
          <p:spPr bwMode="auto">
            <a:xfrm>
              <a:off x="658" y="768"/>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13383" name="AutoShape 29"/>
            <p:cNvSpPr>
              <a:spLocks noChangeArrowheads="1"/>
            </p:cNvSpPr>
            <p:nvPr/>
          </p:nvSpPr>
          <p:spPr bwMode="auto">
            <a:xfrm>
              <a:off x="632" y="744"/>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59422" name="AutoShape 30"/>
            <p:cNvSpPr>
              <a:spLocks noChangeArrowheads="1"/>
            </p:cNvSpPr>
            <p:nvPr/>
          </p:nvSpPr>
          <p:spPr bwMode="auto">
            <a:xfrm>
              <a:off x="680" y="792"/>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13385" name="Oval 31"/>
            <p:cNvSpPr>
              <a:spLocks noChangeArrowheads="1"/>
            </p:cNvSpPr>
            <p:nvPr/>
          </p:nvSpPr>
          <p:spPr bwMode="auto">
            <a:xfrm>
              <a:off x="1042" y="816"/>
              <a:ext cx="384" cy="384"/>
            </a:xfrm>
            <a:prstGeom prst="ellipse">
              <a:avLst/>
            </a:prstGeom>
            <a:noFill/>
            <a:ln w="57150">
              <a:solidFill>
                <a:srgbClr val="808080"/>
              </a:solidFill>
              <a:round/>
              <a:headEnd/>
              <a:tailEnd/>
            </a:ln>
          </p:spPr>
          <p:txBody>
            <a:bodyPr wrap="none" anchor="ctr"/>
            <a:lstStyle/>
            <a:p>
              <a:endParaRPr lang="en-US" altLang="en-US"/>
            </a:p>
          </p:txBody>
        </p:sp>
        <p:sp>
          <p:nvSpPr>
            <p:cNvPr id="59424" name="AutoShape 32"/>
            <p:cNvSpPr>
              <a:spLocks noChangeArrowheads="1"/>
            </p:cNvSpPr>
            <p:nvPr/>
          </p:nvSpPr>
          <p:spPr bwMode="auto">
            <a:xfrm>
              <a:off x="1186" y="7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10" name="Group 33"/>
          <p:cNvGrpSpPr>
            <a:grpSpLocks/>
          </p:cNvGrpSpPr>
          <p:nvPr/>
        </p:nvGrpSpPr>
        <p:grpSpPr bwMode="auto">
          <a:xfrm>
            <a:off x="76200" y="922338"/>
            <a:ext cx="3200400" cy="2908300"/>
            <a:chOff x="48" y="816"/>
            <a:chExt cx="2016" cy="1832"/>
          </a:xfrm>
        </p:grpSpPr>
        <p:sp>
          <p:nvSpPr>
            <p:cNvPr id="13368" name="Freeform 34"/>
            <p:cNvSpPr>
              <a:spLocks/>
            </p:cNvSpPr>
            <p:nvPr/>
          </p:nvSpPr>
          <p:spPr bwMode="auto">
            <a:xfrm rot="-485363">
              <a:off x="48" y="1440"/>
              <a:ext cx="216" cy="336"/>
            </a:xfrm>
            <a:custGeom>
              <a:avLst/>
              <a:gdLst>
                <a:gd name="T0" fmla="*/ 0 w 216"/>
                <a:gd name="T1" fmla="*/ 336 h 336"/>
                <a:gd name="T2" fmla="*/ 48 w 216"/>
                <a:gd name="T3" fmla="*/ 144 h 336"/>
                <a:gd name="T4" fmla="*/ 192 w 216"/>
                <a:gd name="T5" fmla="*/ 96 h 336"/>
                <a:gd name="T6" fmla="*/ 192 w 216"/>
                <a:gd name="T7" fmla="*/ 0 h 336"/>
                <a:gd name="T8" fmla="*/ 0 60000 65536"/>
                <a:gd name="T9" fmla="*/ 0 60000 65536"/>
                <a:gd name="T10" fmla="*/ 0 60000 65536"/>
                <a:gd name="T11" fmla="*/ 0 60000 65536"/>
                <a:gd name="T12" fmla="*/ 0 w 216"/>
                <a:gd name="T13" fmla="*/ 0 h 336"/>
                <a:gd name="T14" fmla="*/ 216 w 216"/>
                <a:gd name="T15" fmla="*/ 336 h 336"/>
              </a:gdLst>
              <a:ahLst/>
              <a:cxnLst>
                <a:cxn ang="T8">
                  <a:pos x="T0" y="T1"/>
                </a:cxn>
                <a:cxn ang="T9">
                  <a:pos x="T2" y="T3"/>
                </a:cxn>
                <a:cxn ang="T10">
                  <a:pos x="T4" y="T5"/>
                </a:cxn>
                <a:cxn ang="T11">
                  <a:pos x="T6" y="T7"/>
                </a:cxn>
              </a:cxnLst>
              <a:rect l="T12" t="T13" r="T14" b="T15"/>
              <a:pathLst>
                <a:path w="216" h="336">
                  <a:moveTo>
                    <a:pt x="0" y="336"/>
                  </a:moveTo>
                  <a:cubicBezTo>
                    <a:pt x="8" y="260"/>
                    <a:pt x="16" y="184"/>
                    <a:pt x="48" y="144"/>
                  </a:cubicBezTo>
                  <a:cubicBezTo>
                    <a:pt x="80" y="104"/>
                    <a:pt x="168" y="120"/>
                    <a:pt x="192" y="96"/>
                  </a:cubicBezTo>
                  <a:cubicBezTo>
                    <a:pt x="216" y="72"/>
                    <a:pt x="204" y="36"/>
                    <a:pt x="192" y="0"/>
                  </a:cubicBezTo>
                </a:path>
              </a:pathLst>
            </a:custGeom>
            <a:noFill/>
            <a:ln w="57150">
              <a:solidFill>
                <a:srgbClr val="FF6600"/>
              </a:solidFill>
              <a:round/>
              <a:headEnd/>
              <a:tailEnd/>
            </a:ln>
          </p:spPr>
          <p:txBody>
            <a:bodyPr wrap="none" anchor="ctr"/>
            <a:lstStyle/>
            <a:p>
              <a:endParaRPr lang="en-US"/>
            </a:p>
          </p:txBody>
        </p:sp>
        <p:sp>
          <p:nvSpPr>
            <p:cNvPr id="13369" name="Freeform 35"/>
            <p:cNvSpPr>
              <a:spLocks/>
            </p:cNvSpPr>
            <p:nvPr/>
          </p:nvSpPr>
          <p:spPr bwMode="auto">
            <a:xfrm rot="-445347">
              <a:off x="144" y="2544"/>
              <a:ext cx="384" cy="104"/>
            </a:xfrm>
            <a:custGeom>
              <a:avLst/>
              <a:gdLst>
                <a:gd name="T0" fmla="*/ 384 w 384"/>
                <a:gd name="T1" fmla="*/ 8 h 104"/>
                <a:gd name="T2" fmla="*/ 240 w 384"/>
                <a:gd name="T3" fmla="*/ 56 h 104"/>
                <a:gd name="T4" fmla="*/ 144 w 384"/>
                <a:gd name="T5" fmla="*/ 8 h 104"/>
                <a:gd name="T6" fmla="*/ 0 w 384"/>
                <a:gd name="T7" fmla="*/ 104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32" y="32"/>
                    <a:pt x="280" y="56"/>
                    <a:pt x="240" y="56"/>
                  </a:cubicBezTo>
                  <a:cubicBezTo>
                    <a:pt x="200" y="56"/>
                    <a:pt x="183" y="0"/>
                    <a:pt x="144" y="8"/>
                  </a:cubicBezTo>
                  <a:cubicBezTo>
                    <a:pt x="104" y="15"/>
                    <a:pt x="52" y="59"/>
                    <a:pt x="0" y="104"/>
                  </a:cubicBezTo>
                </a:path>
              </a:pathLst>
            </a:custGeom>
            <a:noFill/>
            <a:ln w="57150">
              <a:solidFill>
                <a:srgbClr val="FF6600"/>
              </a:solidFill>
              <a:round/>
              <a:headEnd/>
              <a:tailEnd/>
            </a:ln>
          </p:spPr>
          <p:txBody>
            <a:bodyPr wrap="none" anchor="ctr"/>
            <a:lstStyle/>
            <a:p>
              <a:endParaRPr lang="en-US"/>
            </a:p>
          </p:txBody>
        </p:sp>
        <p:sp>
          <p:nvSpPr>
            <p:cNvPr id="13370" name="Freeform 36"/>
            <p:cNvSpPr>
              <a:spLocks/>
            </p:cNvSpPr>
            <p:nvPr/>
          </p:nvSpPr>
          <p:spPr bwMode="auto">
            <a:xfrm rot="-472885">
              <a:off x="1488" y="2448"/>
              <a:ext cx="240" cy="152"/>
            </a:xfrm>
            <a:custGeom>
              <a:avLst/>
              <a:gdLst>
                <a:gd name="T0" fmla="*/ 0 w 240"/>
                <a:gd name="T1" fmla="*/ 152 h 152"/>
                <a:gd name="T2" fmla="*/ 96 w 240"/>
                <a:gd name="T3" fmla="*/ 8 h 152"/>
                <a:gd name="T4" fmla="*/ 240 w 240"/>
                <a:gd name="T5" fmla="*/ 104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52"/>
                  </a:moveTo>
                  <a:cubicBezTo>
                    <a:pt x="28" y="83"/>
                    <a:pt x="56" y="15"/>
                    <a:pt x="96" y="8"/>
                  </a:cubicBezTo>
                  <a:cubicBezTo>
                    <a:pt x="135" y="0"/>
                    <a:pt x="187" y="52"/>
                    <a:pt x="240" y="104"/>
                  </a:cubicBezTo>
                </a:path>
              </a:pathLst>
            </a:custGeom>
            <a:noFill/>
            <a:ln w="57150">
              <a:solidFill>
                <a:srgbClr val="FF6600"/>
              </a:solidFill>
              <a:round/>
              <a:headEnd/>
              <a:tailEnd/>
            </a:ln>
          </p:spPr>
          <p:txBody>
            <a:bodyPr wrap="none" anchor="ctr"/>
            <a:lstStyle/>
            <a:p>
              <a:endParaRPr lang="en-US"/>
            </a:p>
          </p:txBody>
        </p:sp>
        <p:sp>
          <p:nvSpPr>
            <p:cNvPr id="13371" name="Freeform 37"/>
            <p:cNvSpPr>
              <a:spLocks/>
            </p:cNvSpPr>
            <p:nvPr/>
          </p:nvSpPr>
          <p:spPr bwMode="auto">
            <a:xfrm rot="-459474">
              <a:off x="1680" y="2112"/>
              <a:ext cx="336" cy="119"/>
            </a:xfrm>
            <a:custGeom>
              <a:avLst/>
              <a:gdLst>
                <a:gd name="T0" fmla="*/ 0 w 336"/>
                <a:gd name="T1" fmla="*/ 64 h 119"/>
                <a:gd name="T2" fmla="*/ 144 w 336"/>
                <a:gd name="T3" fmla="*/ 112 h 119"/>
                <a:gd name="T4" fmla="*/ 240 w 336"/>
                <a:gd name="T5" fmla="*/ 16 h 119"/>
                <a:gd name="T6" fmla="*/ 336 w 336"/>
                <a:gd name="T7" fmla="*/ 16 h 119"/>
                <a:gd name="T8" fmla="*/ 0 60000 65536"/>
                <a:gd name="T9" fmla="*/ 0 60000 65536"/>
                <a:gd name="T10" fmla="*/ 0 60000 65536"/>
                <a:gd name="T11" fmla="*/ 0 60000 65536"/>
                <a:gd name="T12" fmla="*/ 0 w 336"/>
                <a:gd name="T13" fmla="*/ 0 h 119"/>
                <a:gd name="T14" fmla="*/ 336 w 336"/>
                <a:gd name="T15" fmla="*/ 119 h 119"/>
              </a:gdLst>
              <a:ahLst/>
              <a:cxnLst>
                <a:cxn ang="T8">
                  <a:pos x="T0" y="T1"/>
                </a:cxn>
                <a:cxn ang="T9">
                  <a:pos x="T2" y="T3"/>
                </a:cxn>
                <a:cxn ang="T10">
                  <a:pos x="T4" y="T5"/>
                </a:cxn>
                <a:cxn ang="T11">
                  <a:pos x="T6" y="T7"/>
                </a:cxn>
              </a:cxnLst>
              <a:rect l="T12" t="T13" r="T14" b="T15"/>
              <a:pathLst>
                <a:path w="336" h="119">
                  <a:moveTo>
                    <a:pt x="0" y="64"/>
                  </a:moveTo>
                  <a:cubicBezTo>
                    <a:pt x="52" y="91"/>
                    <a:pt x="104" y="119"/>
                    <a:pt x="144" y="112"/>
                  </a:cubicBezTo>
                  <a:cubicBezTo>
                    <a:pt x="183" y="104"/>
                    <a:pt x="208" y="32"/>
                    <a:pt x="240" y="16"/>
                  </a:cubicBezTo>
                  <a:cubicBezTo>
                    <a:pt x="272" y="0"/>
                    <a:pt x="304" y="8"/>
                    <a:pt x="336" y="16"/>
                  </a:cubicBezTo>
                </a:path>
              </a:pathLst>
            </a:custGeom>
            <a:noFill/>
            <a:ln w="57150">
              <a:solidFill>
                <a:srgbClr val="FF6600"/>
              </a:solidFill>
              <a:round/>
              <a:headEnd/>
              <a:tailEnd/>
            </a:ln>
          </p:spPr>
          <p:txBody>
            <a:bodyPr wrap="none" anchor="ctr"/>
            <a:lstStyle/>
            <a:p>
              <a:endParaRPr lang="en-US"/>
            </a:p>
          </p:txBody>
        </p:sp>
        <p:sp>
          <p:nvSpPr>
            <p:cNvPr id="13372" name="Freeform 38"/>
            <p:cNvSpPr>
              <a:spLocks/>
            </p:cNvSpPr>
            <p:nvPr/>
          </p:nvSpPr>
          <p:spPr bwMode="auto">
            <a:xfrm rot="-3435017">
              <a:off x="1788" y="1620"/>
              <a:ext cx="216" cy="336"/>
            </a:xfrm>
            <a:custGeom>
              <a:avLst/>
              <a:gdLst>
                <a:gd name="T0" fmla="*/ 0 w 216"/>
                <a:gd name="T1" fmla="*/ 336 h 336"/>
                <a:gd name="T2" fmla="*/ 48 w 216"/>
                <a:gd name="T3" fmla="*/ 144 h 336"/>
                <a:gd name="T4" fmla="*/ 192 w 216"/>
                <a:gd name="T5" fmla="*/ 96 h 336"/>
                <a:gd name="T6" fmla="*/ 192 w 216"/>
                <a:gd name="T7" fmla="*/ 0 h 336"/>
                <a:gd name="T8" fmla="*/ 0 60000 65536"/>
                <a:gd name="T9" fmla="*/ 0 60000 65536"/>
                <a:gd name="T10" fmla="*/ 0 60000 65536"/>
                <a:gd name="T11" fmla="*/ 0 60000 65536"/>
                <a:gd name="T12" fmla="*/ 0 w 216"/>
                <a:gd name="T13" fmla="*/ 0 h 336"/>
                <a:gd name="T14" fmla="*/ 216 w 216"/>
                <a:gd name="T15" fmla="*/ 336 h 336"/>
              </a:gdLst>
              <a:ahLst/>
              <a:cxnLst>
                <a:cxn ang="T8">
                  <a:pos x="T0" y="T1"/>
                </a:cxn>
                <a:cxn ang="T9">
                  <a:pos x="T2" y="T3"/>
                </a:cxn>
                <a:cxn ang="T10">
                  <a:pos x="T4" y="T5"/>
                </a:cxn>
                <a:cxn ang="T11">
                  <a:pos x="T6" y="T7"/>
                </a:cxn>
              </a:cxnLst>
              <a:rect l="T12" t="T13" r="T14" b="T15"/>
              <a:pathLst>
                <a:path w="216" h="336">
                  <a:moveTo>
                    <a:pt x="0" y="336"/>
                  </a:moveTo>
                  <a:cubicBezTo>
                    <a:pt x="8" y="260"/>
                    <a:pt x="16" y="184"/>
                    <a:pt x="48" y="144"/>
                  </a:cubicBezTo>
                  <a:cubicBezTo>
                    <a:pt x="80" y="104"/>
                    <a:pt x="168" y="120"/>
                    <a:pt x="192" y="96"/>
                  </a:cubicBezTo>
                  <a:cubicBezTo>
                    <a:pt x="216" y="72"/>
                    <a:pt x="204" y="36"/>
                    <a:pt x="192" y="0"/>
                  </a:cubicBezTo>
                </a:path>
              </a:pathLst>
            </a:custGeom>
            <a:noFill/>
            <a:ln w="57150">
              <a:solidFill>
                <a:srgbClr val="FF6600"/>
              </a:solidFill>
              <a:round/>
              <a:headEnd/>
              <a:tailEnd/>
            </a:ln>
          </p:spPr>
          <p:txBody>
            <a:bodyPr wrap="none" anchor="ctr"/>
            <a:lstStyle/>
            <a:p>
              <a:endParaRPr lang="en-US"/>
            </a:p>
          </p:txBody>
        </p:sp>
        <p:sp>
          <p:nvSpPr>
            <p:cNvPr id="13373" name="Freeform 39"/>
            <p:cNvSpPr>
              <a:spLocks/>
            </p:cNvSpPr>
            <p:nvPr/>
          </p:nvSpPr>
          <p:spPr bwMode="auto">
            <a:xfrm>
              <a:off x="1008" y="1056"/>
              <a:ext cx="384" cy="104"/>
            </a:xfrm>
            <a:custGeom>
              <a:avLst/>
              <a:gdLst>
                <a:gd name="T0" fmla="*/ 384 w 384"/>
                <a:gd name="T1" fmla="*/ 8 h 104"/>
                <a:gd name="T2" fmla="*/ 240 w 384"/>
                <a:gd name="T3" fmla="*/ 56 h 104"/>
                <a:gd name="T4" fmla="*/ 144 w 384"/>
                <a:gd name="T5" fmla="*/ 8 h 104"/>
                <a:gd name="T6" fmla="*/ 0 w 384"/>
                <a:gd name="T7" fmla="*/ 104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32" y="32"/>
                    <a:pt x="280" y="56"/>
                    <a:pt x="240" y="56"/>
                  </a:cubicBezTo>
                  <a:cubicBezTo>
                    <a:pt x="200" y="56"/>
                    <a:pt x="183" y="0"/>
                    <a:pt x="144" y="8"/>
                  </a:cubicBezTo>
                  <a:cubicBezTo>
                    <a:pt x="104" y="15"/>
                    <a:pt x="52" y="59"/>
                    <a:pt x="0" y="104"/>
                  </a:cubicBezTo>
                </a:path>
              </a:pathLst>
            </a:custGeom>
            <a:noFill/>
            <a:ln w="57150">
              <a:solidFill>
                <a:srgbClr val="FF6600"/>
              </a:solidFill>
              <a:round/>
              <a:headEnd/>
              <a:tailEnd/>
            </a:ln>
          </p:spPr>
          <p:txBody>
            <a:bodyPr wrap="none" anchor="ctr"/>
            <a:lstStyle/>
            <a:p>
              <a:endParaRPr lang="en-US"/>
            </a:p>
          </p:txBody>
        </p:sp>
        <p:sp>
          <p:nvSpPr>
            <p:cNvPr id="13374" name="Freeform 40"/>
            <p:cNvSpPr>
              <a:spLocks/>
            </p:cNvSpPr>
            <p:nvPr/>
          </p:nvSpPr>
          <p:spPr bwMode="auto">
            <a:xfrm rot="-3435114">
              <a:off x="52" y="2108"/>
              <a:ext cx="240" cy="152"/>
            </a:xfrm>
            <a:custGeom>
              <a:avLst/>
              <a:gdLst>
                <a:gd name="T0" fmla="*/ 0 w 240"/>
                <a:gd name="T1" fmla="*/ 152 h 152"/>
                <a:gd name="T2" fmla="*/ 96 w 240"/>
                <a:gd name="T3" fmla="*/ 8 h 152"/>
                <a:gd name="T4" fmla="*/ 240 w 240"/>
                <a:gd name="T5" fmla="*/ 104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52"/>
                  </a:moveTo>
                  <a:cubicBezTo>
                    <a:pt x="28" y="83"/>
                    <a:pt x="56" y="15"/>
                    <a:pt x="96" y="8"/>
                  </a:cubicBezTo>
                  <a:cubicBezTo>
                    <a:pt x="135" y="0"/>
                    <a:pt x="187" y="52"/>
                    <a:pt x="240" y="104"/>
                  </a:cubicBezTo>
                </a:path>
              </a:pathLst>
            </a:custGeom>
            <a:noFill/>
            <a:ln w="57150">
              <a:solidFill>
                <a:srgbClr val="FF6600"/>
              </a:solidFill>
              <a:round/>
              <a:headEnd/>
              <a:tailEnd/>
            </a:ln>
          </p:spPr>
          <p:txBody>
            <a:bodyPr wrap="none" anchor="ctr"/>
            <a:lstStyle/>
            <a:p>
              <a:endParaRPr lang="en-US"/>
            </a:p>
          </p:txBody>
        </p:sp>
        <p:sp>
          <p:nvSpPr>
            <p:cNvPr id="13375" name="Freeform 41"/>
            <p:cNvSpPr>
              <a:spLocks/>
            </p:cNvSpPr>
            <p:nvPr/>
          </p:nvSpPr>
          <p:spPr bwMode="auto">
            <a:xfrm>
              <a:off x="960" y="2400"/>
              <a:ext cx="336" cy="119"/>
            </a:xfrm>
            <a:custGeom>
              <a:avLst/>
              <a:gdLst>
                <a:gd name="T0" fmla="*/ 0 w 336"/>
                <a:gd name="T1" fmla="*/ 64 h 119"/>
                <a:gd name="T2" fmla="*/ 144 w 336"/>
                <a:gd name="T3" fmla="*/ 112 h 119"/>
                <a:gd name="T4" fmla="*/ 240 w 336"/>
                <a:gd name="T5" fmla="*/ 16 h 119"/>
                <a:gd name="T6" fmla="*/ 336 w 336"/>
                <a:gd name="T7" fmla="*/ 16 h 119"/>
                <a:gd name="T8" fmla="*/ 0 60000 65536"/>
                <a:gd name="T9" fmla="*/ 0 60000 65536"/>
                <a:gd name="T10" fmla="*/ 0 60000 65536"/>
                <a:gd name="T11" fmla="*/ 0 60000 65536"/>
                <a:gd name="T12" fmla="*/ 0 w 336"/>
                <a:gd name="T13" fmla="*/ 0 h 119"/>
                <a:gd name="T14" fmla="*/ 336 w 336"/>
                <a:gd name="T15" fmla="*/ 119 h 119"/>
              </a:gdLst>
              <a:ahLst/>
              <a:cxnLst>
                <a:cxn ang="T8">
                  <a:pos x="T0" y="T1"/>
                </a:cxn>
                <a:cxn ang="T9">
                  <a:pos x="T2" y="T3"/>
                </a:cxn>
                <a:cxn ang="T10">
                  <a:pos x="T4" y="T5"/>
                </a:cxn>
                <a:cxn ang="T11">
                  <a:pos x="T6" y="T7"/>
                </a:cxn>
              </a:cxnLst>
              <a:rect l="T12" t="T13" r="T14" b="T15"/>
              <a:pathLst>
                <a:path w="336" h="119">
                  <a:moveTo>
                    <a:pt x="0" y="64"/>
                  </a:moveTo>
                  <a:cubicBezTo>
                    <a:pt x="52" y="91"/>
                    <a:pt x="104" y="119"/>
                    <a:pt x="144" y="112"/>
                  </a:cubicBezTo>
                  <a:cubicBezTo>
                    <a:pt x="183" y="104"/>
                    <a:pt x="208" y="32"/>
                    <a:pt x="240" y="16"/>
                  </a:cubicBezTo>
                  <a:cubicBezTo>
                    <a:pt x="272" y="0"/>
                    <a:pt x="304" y="8"/>
                    <a:pt x="336" y="16"/>
                  </a:cubicBezTo>
                </a:path>
              </a:pathLst>
            </a:custGeom>
            <a:noFill/>
            <a:ln w="57150">
              <a:solidFill>
                <a:srgbClr val="FF6600"/>
              </a:solidFill>
              <a:round/>
              <a:headEnd/>
              <a:tailEnd/>
            </a:ln>
          </p:spPr>
          <p:txBody>
            <a:bodyPr wrap="none" anchor="ctr"/>
            <a:lstStyle/>
            <a:p>
              <a:endParaRPr lang="en-US"/>
            </a:p>
          </p:txBody>
        </p:sp>
        <p:sp>
          <p:nvSpPr>
            <p:cNvPr id="13376" name="Freeform 42"/>
            <p:cNvSpPr>
              <a:spLocks/>
            </p:cNvSpPr>
            <p:nvPr/>
          </p:nvSpPr>
          <p:spPr bwMode="auto">
            <a:xfrm rot="2950524">
              <a:off x="1788" y="1236"/>
              <a:ext cx="216" cy="336"/>
            </a:xfrm>
            <a:custGeom>
              <a:avLst/>
              <a:gdLst>
                <a:gd name="T0" fmla="*/ 0 w 216"/>
                <a:gd name="T1" fmla="*/ 336 h 336"/>
                <a:gd name="T2" fmla="*/ 48 w 216"/>
                <a:gd name="T3" fmla="*/ 144 h 336"/>
                <a:gd name="T4" fmla="*/ 192 w 216"/>
                <a:gd name="T5" fmla="*/ 96 h 336"/>
                <a:gd name="T6" fmla="*/ 192 w 216"/>
                <a:gd name="T7" fmla="*/ 0 h 336"/>
                <a:gd name="T8" fmla="*/ 0 60000 65536"/>
                <a:gd name="T9" fmla="*/ 0 60000 65536"/>
                <a:gd name="T10" fmla="*/ 0 60000 65536"/>
                <a:gd name="T11" fmla="*/ 0 60000 65536"/>
                <a:gd name="T12" fmla="*/ 0 w 216"/>
                <a:gd name="T13" fmla="*/ 0 h 336"/>
                <a:gd name="T14" fmla="*/ 216 w 216"/>
                <a:gd name="T15" fmla="*/ 336 h 336"/>
              </a:gdLst>
              <a:ahLst/>
              <a:cxnLst>
                <a:cxn ang="T8">
                  <a:pos x="T0" y="T1"/>
                </a:cxn>
                <a:cxn ang="T9">
                  <a:pos x="T2" y="T3"/>
                </a:cxn>
                <a:cxn ang="T10">
                  <a:pos x="T4" y="T5"/>
                </a:cxn>
                <a:cxn ang="T11">
                  <a:pos x="T6" y="T7"/>
                </a:cxn>
              </a:cxnLst>
              <a:rect l="T12" t="T13" r="T14" b="T15"/>
              <a:pathLst>
                <a:path w="216" h="336">
                  <a:moveTo>
                    <a:pt x="0" y="336"/>
                  </a:moveTo>
                  <a:cubicBezTo>
                    <a:pt x="8" y="260"/>
                    <a:pt x="16" y="184"/>
                    <a:pt x="48" y="144"/>
                  </a:cubicBezTo>
                  <a:cubicBezTo>
                    <a:pt x="80" y="104"/>
                    <a:pt x="168" y="120"/>
                    <a:pt x="192" y="96"/>
                  </a:cubicBezTo>
                  <a:cubicBezTo>
                    <a:pt x="216" y="72"/>
                    <a:pt x="204" y="36"/>
                    <a:pt x="192" y="0"/>
                  </a:cubicBezTo>
                </a:path>
              </a:pathLst>
            </a:custGeom>
            <a:noFill/>
            <a:ln w="57150">
              <a:solidFill>
                <a:srgbClr val="FF6600"/>
              </a:solidFill>
              <a:round/>
              <a:headEnd/>
              <a:tailEnd/>
            </a:ln>
          </p:spPr>
          <p:txBody>
            <a:bodyPr wrap="none" anchor="ctr"/>
            <a:lstStyle/>
            <a:p>
              <a:endParaRPr lang="en-US"/>
            </a:p>
          </p:txBody>
        </p:sp>
        <p:sp>
          <p:nvSpPr>
            <p:cNvPr id="13377" name="Freeform 43"/>
            <p:cNvSpPr>
              <a:spLocks/>
            </p:cNvSpPr>
            <p:nvPr/>
          </p:nvSpPr>
          <p:spPr bwMode="auto">
            <a:xfrm rot="2969057">
              <a:off x="292" y="2252"/>
              <a:ext cx="384" cy="104"/>
            </a:xfrm>
            <a:custGeom>
              <a:avLst/>
              <a:gdLst>
                <a:gd name="T0" fmla="*/ 384 w 384"/>
                <a:gd name="T1" fmla="*/ 8 h 104"/>
                <a:gd name="T2" fmla="*/ 240 w 384"/>
                <a:gd name="T3" fmla="*/ 56 h 104"/>
                <a:gd name="T4" fmla="*/ 144 w 384"/>
                <a:gd name="T5" fmla="*/ 8 h 104"/>
                <a:gd name="T6" fmla="*/ 0 w 384"/>
                <a:gd name="T7" fmla="*/ 104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32" y="32"/>
                    <a:pt x="280" y="56"/>
                    <a:pt x="240" y="56"/>
                  </a:cubicBezTo>
                  <a:cubicBezTo>
                    <a:pt x="200" y="56"/>
                    <a:pt x="183" y="0"/>
                    <a:pt x="144" y="8"/>
                  </a:cubicBezTo>
                  <a:cubicBezTo>
                    <a:pt x="104" y="15"/>
                    <a:pt x="52" y="59"/>
                    <a:pt x="0" y="104"/>
                  </a:cubicBezTo>
                </a:path>
              </a:pathLst>
            </a:custGeom>
            <a:noFill/>
            <a:ln w="57150">
              <a:solidFill>
                <a:srgbClr val="FF6600"/>
              </a:solidFill>
              <a:round/>
              <a:headEnd/>
              <a:tailEnd/>
            </a:ln>
          </p:spPr>
          <p:txBody>
            <a:bodyPr wrap="none" anchor="ctr"/>
            <a:lstStyle/>
            <a:p>
              <a:endParaRPr lang="en-US"/>
            </a:p>
          </p:txBody>
        </p:sp>
        <p:sp>
          <p:nvSpPr>
            <p:cNvPr id="13378" name="Freeform 44"/>
            <p:cNvSpPr>
              <a:spLocks/>
            </p:cNvSpPr>
            <p:nvPr/>
          </p:nvSpPr>
          <p:spPr bwMode="auto">
            <a:xfrm rot="2954470">
              <a:off x="580" y="1100"/>
              <a:ext cx="240" cy="152"/>
            </a:xfrm>
            <a:custGeom>
              <a:avLst/>
              <a:gdLst>
                <a:gd name="T0" fmla="*/ 0 w 240"/>
                <a:gd name="T1" fmla="*/ 152 h 152"/>
                <a:gd name="T2" fmla="*/ 96 w 240"/>
                <a:gd name="T3" fmla="*/ 8 h 152"/>
                <a:gd name="T4" fmla="*/ 240 w 240"/>
                <a:gd name="T5" fmla="*/ 104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52"/>
                  </a:moveTo>
                  <a:cubicBezTo>
                    <a:pt x="28" y="83"/>
                    <a:pt x="56" y="15"/>
                    <a:pt x="96" y="8"/>
                  </a:cubicBezTo>
                  <a:cubicBezTo>
                    <a:pt x="135" y="0"/>
                    <a:pt x="187" y="52"/>
                    <a:pt x="240" y="104"/>
                  </a:cubicBezTo>
                </a:path>
              </a:pathLst>
            </a:custGeom>
            <a:noFill/>
            <a:ln w="57150">
              <a:solidFill>
                <a:srgbClr val="FF6600"/>
              </a:solidFill>
              <a:round/>
              <a:headEnd/>
              <a:tailEnd/>
            </a:ln>
          </p:spPr>
          <p:txBody>
            <a:bodyPr wrap="none" anchor="ctr"/>
            <a:lstStyle/>
            <a:p>
              <a:endParaRPr lang="en-US"/>
            </a:p>
          </p:txBody>
        </p:sp>
        <p:sp>
          <p:nvSpPr>
            <p:cNvPr id="13379" name="Freeform 46"/>
            <p:cNvSpPr>
              <a:spLocks/>
            </p:cNvSpPr>
            <p:nvPr/>
          </p:nvSpPr>
          <p:spPr bwMode="auto">
            <a:xfrm>
              <a:off x="288" y="816"/>
              <a:ext cx="216" cy="336"/>
            </a:xfrm>
            <a:custGeom>
              <a:avLst/>
              <a:gdLst>
                <a:gd name="T0" fmla="*/ 0 w 216"/>
                <a:gd name="T1" fmla="*/ 336 h 336"/>
                <a:gd name="T2" fmla="*/ 48 w 216"/>
                <a:gd name="T3" fmla="*/ 144 h 336"/>
                <a:gd name="T4" fmla="*/ 192 w 216"/>
                <a:gd name="T5" fmla="*/ 96 h 336"/>
                <a:gd name="T6" fmla="*/ 192 w 216"/>
                <a:gd name="T7" fmla="*/ 0 h 336"/>
                <a:gd name="T8" fmla="*/ 0 60000 65536"/>
                <a:gd name="T9" fmla="*/ 0 60000 65536"/>
                <a:gd name="T10" fmla="*/ 0 60000 65536"/>
                <a:gd name="T11" fmla="*/ 0 60000 65536"/>
                <a:gd name="T12" fmla="*/ 0 w 216"/>
                <a:gd name="T13" fmla="*/ 0 h 336"/>
                <a:gd name="T14" fmla="*/ 216 w 216"/>
                <a:gd name="T15" fmla="*/ 336 h 336"/>
              </a:gdLst>
              <a:ahLst/>
              <a:cxnLst>
                <a:cxn ang="T8">
                  <a:pos x="T0" y="T1"/>
                </a:cxn>
                <a:cxn ang="T9">
                  <a:pos x="T2" y="T3"/>
                </a:cxn>
                <a:cxn ang="T10">
                  <a:pos x="T4" y="T5"/>
                </a:cxn>
                <a:cxn ang="T11">
                  <a:pos x="T6" y="T7"/>
                </a:cxn>
              </a:cxnLst>
              <a:rect l="T12" t="T13" r="T14" b="T15"/>
              <a:pathLst>
                <a:path w="216" h="336">
                  <a:moveTo>
                    <a:pt x="0" y="336"/>
                  </a:moveTo>
                  <a:cubicBezTo>
                    <a:pt x="8" y="260"/>
                    <a:pt x="16" y="184"/>
                    <a:pt x="48" y="144"/>
                  </a:cubicBezTo>
                  <a:cubicBezTo>
                    <a:pt x="80" y="104"/>
                    <a:pt x="168" y="120"/>
                    <a:pt x="192" y="96"/>
                  </a:cubicBezTo>
                  <a:cubicBezTo>
                    <a:pt x="216" y="72"/>
                    <a:pt x="204" y="36"/>
                    <a:pt x="192" y="0"/>
                  </a:cubicBezTo>
                </a:path>
              </a:pathLst>
            </a:custGeom>
            <a:noFill/>
            <a:ln w="57150">
              <a:solidFill>
                <a:srgbClr val="FF6600"/>
              </a:solidFill>
              <a:round/>
              <a:headEnd/>
              <a:tailEnd/>
            </a:ln>
          </p:spPr>
          <p:txBody>
            <a:bodyPr wrap="none" anchor="ctr"/>
            <a:lstStyle/>
            <a:p>
              <a:endParaRPr lang="en-US"/>
            </a:p>
          </p:txBody>
        </p:sp>
        <p:sp>
          <p:nvSpPr>
            <p:cNvPr id="13380" name="Freeform 47"/>
            <p:cNvSpPr>
              <a:spLocks/>
            </p:cNvSpPr>
            <p:nvPr/>
          </p:nvSpPr>
          <p:spPr bwMode="auto">
            <a:xfrm>
              <a:off x="1680" y="912"/>
              <a:ext cx="240" cy="152"/>
            </a:xfrm>
            <a:custGeom>
              <a:avLst/>
              <a:gdLst>
                <a:gd name="T0" fmla="*/ 0 w 240"/>
                <a:gd name="T1" fmla="*/ 152 h 152"/>
                <a:gd name="T2" fmla="*/ 96 w 240"/>
                <a:gd name="T3" fmla="*/ 8 h 152"/>
                <a:gd name="T4" fmla="*/ 240 w 240"/>
                <a:gd name="T5" fmla="*/ 104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52"/>
                  </a:moveTo>
                  <a:cubicBezTo>
                    <a:pt x="28" y="83"/>
                    <a:pt x="56" y="15"/>
                    <a:pt x="96" y="8"/>
                  </a:cubicBezTo>
                  <a:cubicBezTo>
                    <a:pt x="135" y="0"/>
                    <a:pt x="187" y="52"/>
                    <a:pt x="240" y="104"/>
                  </a:cubicBezTo>
                </a:path>
              </a:pathLst>
            </a:custGeom>
            <a:noFill/>
            <a:ln w="57150">
              <a:solidFill>
                <a:srgbClr val="FF6600"/>
              </a:solidFill>
              <a:round/>
              <a:headEnd/>
              <a:tailEnd/>
            </a:ln>
          </p:spPr>
          <p:txBody>
            <a:bodyPr wrap="none" anchor="ctr"/>
            <a:lstStyle/>
            <a:p>
              <a:endParaRPr lang="en-US"/>
            </a:p>
          </p:txBody>
        </p:sp>
      </p:grpSp>
      <p:grpSp>
        <p:nvGrpSpPr>
          <p:cNvPr id="11" name="Group 88"/>
          <p:cNvGrpSpPr>
            <a:grpSpLocks/>
          </p:cNvGrpSpPr>
          <p:nvPr/>
        </p:nvGrpSpPr>
        <p:grpSpPr bwMode="auto">
          <a:xfrm>
            <a:off x="5562600" y="3581400"/>
            <a:ext cx="1955800" cy="2422525"/>
            <a:chOff x="3504" y="2256"/>
            <a:chExt cx="1232" cy="1526"/>
          </a:xfrm>
        </p:grpSpPr>
        <p:sp>
          <p:nvSpPr>
            <p:cNvPr id="13359" name="Line 84"/>
            <p:cNvSpPr>
              <a:spLocks noChangeShapeType="1"/>
            </p:cNvSpPr>
            <p:nvPr/>
          </p:nvSpPr>
          <p:spPr bwMode="auto">
            <a:xfrm>
              <a:off x="4224" y="2256"/>
              <a:ext cx="0" cy="672"/>
            </a:xfrm>
            <a:prstGeom prst="line">
              <a:avLst/>
            </a:prstGeom>
            <a:noFill/>
            <a:ln w="76200">
              <a:solidFill>
                <a:schemeClr val="folHlink"/>
              </a:solidFill>
              <a:round/>
              <a:headEnd/>
              <a:tailEnd type="triangle" w="med" len="med"/>
            </a:ln>
          </p:spPr>
          <p:txBody>
            <a:bodyPr wrap="none" anchor="ctr"/>
            <a:lstStyle/>
            <a:p>
              <a:endParaRPr lang="en-US"/>
            </a:p>
          </p:txBody>
        </p:sp>
        <p:grpSp>
          <p:nvGrpSpPr>
            <p:cNvPr id="12" name="Group 59"/>
            <p:cNvGrpSpPr>
              <a:grpSpLocks/>
            </p:cNvGrpSpPr>
            <p:nvPr/>
          </p:nvGrpSpPr>
          <p:grpSpPr bwMode="auto">
            <a:xfrm>
              <a:off x="3504" y="3072"/>
              <a:ext cx="1232" cy="710"/>
              <a:chOff x="616" y="720"/>
              <a:chExt cx="1232" cy="710"/>
            </a:xfrm>
          </p:grpSpPr>
          <p:sp>
            <p:nvSpPr>
              <p:cNvPr id="13362" name="AutoShape 60"/>
              <p:cNvSpPr>
                <a:spLocks noChangeArrowheads="1"/>
              </p:cNvSpPr>
              <p:nvPr/>
            </p:nvSpPr>
            <p:spPr bwMode="auto">
              <a:xfrm>
                <a:off x="616" y="728"/>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13363" name="AutoShape 61"/>
              <p:cNvSpPr>
                <a:spLocks noChangeArrowheads="1"/>
              </p:cNvSpPr>
              <p:nvPr/>
            </p:nvSpPr>
            <p:spPr bwMode="auto">
              <a:xfrm>
                <a:off x="658" y="768"/>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13364" name="AutoShape 62"/>
              <p:cNvSpPr>
                <a:spLocks noChangeArrowheads="1"/>
              </p:cNvSpPr>
              <p:nvPr/>
            </p:nvSpPr>
            <p:spPr bwMode="auto">
              <a:xfrm>
                <a:off x="632" y="744"/>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59455" name="AutoShape 63"/>
              <p:cNvSpPr>
                <a:spLocks noChangeArrowheads="1"/>
              </p:cNvSpPr>
              <p:nvPr/>
            </p:nvSpPr>
            <p:spPr bwMode="auto">
              <a:xfrm>
                <a:off x="680" y="792"/>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13366" name="Oval 64"/>
              <p:cNvSpPr>
                <a:spLocks noChangeArrowheads="1"/>
              </p:cNvSpPr>
              <p:nvPr/>
            </p:nvSpPr>
            <p:spPr bwMode="auto">
              <a:xfrm>
                <a:off x="1042" y="816"/>
                <a:ext cx="384" cy="384"/>
              </a:xfrm>
              <a:prstGeom prst="ellipse">
                <a:avLst/>
              </a:prstGeom>
              <a:noFill/>
              <a:ln w="57150">
                <a:solidFill>
                  <a:srgbClr val="808080"/>
                </a:solidFill>
                <a:round/>
                <a:headEnd/>
                <a:tailEnd/>
              </a:ln>
            </p:spPr>
            <p:txBody>
              <a:bodyPr wrap="none" anchor="ctr"/>
              <a:lstStyle/>
              <a:p>
                <a:endParaRPr lang="en-US" altLang="en-US"/>
              </a:p>
            </p:txBody>
          </p:sp>
          <p:sp>
            <p:nvSpPr>
              <p:cNvPr id="59457" name="AutoShape 65"/>
              <p:cNvSpPr>
                <a:spLocks noChangeArrowheads="1"/>
              </p:cNvSpPr>
              <p:nvPr/>
            </p:nvSpPr>
            <p:spPr bwMode="auto">
              <a:xfrm>
                <a:off x="1186" y="7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13361" name="Freeform 75"/>
            <p:cNvSpPr>
              <a:spLocks/>
            </p:cNvSpPr>
            <p:nvPr/>
          </p:nvSpPr>
          <p:spPr bwMode="auto">
            <a:xfrm rot="6092419" flipV="1">
              <a:off x="4324" y="3404"/>
              <a:ext cx="384" cy="104"/>
            </a:xfrm>
            <a:custGeom>
              <a:avLst/>
              <a:gdLst>
                <a:gd name="T0" fmla="*/ 384 w 384"/>
                <a:gd name="T1" fmla="*/ 8 h 104"/>
                <a:gd name="T2" fmla="*/ 240 w 384"/>
                <a:gd name="T3" fmla="*/ 56 h 104"/>
                <a:gd name="T4" fmla="*/ 144 w 384"/>
                <a:gd name="T5" fmla="*/ 8 h 104"/>
                <a:gd name="T6" fmla="*/ 0 w 384"/>
                <a:gd name="T7" fmla="*/ 104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32" y="32"/>
                    <a:pt x="280" y="56"/>
                    <a:pt x="240" y="56"/>
                  </a:cubicBezTo>
                  <a:cubicBezTo>
                    <a:pt x="200" y="56"/>
                    <a:pt x="183" y="0"/>
                    <a:pt x="144" y="8"/>
                  </a:cubicBezTo>
                  <a:cubicBezTo>
                    <a:pt x="104" y="15"/>
                    <a:pt x="52" y="59"/>
                    <a:pt x="0" y="104"/>
                  </a:cubicBezTo>
                </a:path>
              </a:pathLst>
            </a:custGeom>
            <a:noFill/>
            <a:ln w="57150">
              <a:solidFill>
                <a:srgbClr val="FF6600"/>
              </a:solidFill>
              <a:round/>
              <a:headEnd/>
              <a:tailEnd/>
            </a:ln>
          </p:spPr>
          <p:txBody>
            <a:bodyPr wrap="none" anchor="ctr"/>
            <a:lstStyle/>
            <a:p>
              <a:endParaRPr lang="en-US"/>
            </a:p>
          </p:txBody>
        </p:sp>
      </p:grpSp>
      <p:grpSp>
        <p:nvGrpSpPr>
          <p:cNvPr id="13" name="Group 87"/>
          <p:cNvGrpSpPr>
            <a:grpSpLocks/>
          </p:cNvGrpSpPr>
          <p:nvPr/>
        </p:nvGrpSpPr>
        <p:grpSpPr bwMode="auto">
          <a:xfrm>
            <a:off x="3124200" y="1295400"/>
            <a:ext cx="4818063" cy="3213100"/>
            <a:chOff x="1968" y="816"/>
            <a:chExt cx="3035" cy="2024"/>
          </a:xfrm>
        </p:grpSpPr>
        <p:grpSp>
          <p:nvGrpSpPr>
            <p:cNvPr id="14" name="Group 49"/>
            <p:cNvGrpSpPr>
              <a:grpSpLocks/>
            </p:cNvGrpSpPr>
            <p:nvPr/>
          </p:nvGrpSpPr>
          <p:grpSpPr bwMode="auto">
            <a:xfrm>
              <a:off x="2987" y="816"/>
              <a:ext cx="2016" cy="2024"/>
              <a:chOff x="2400" y="1296"/>
              <a:chExt cx="2016" cy="2024"/>
            </a:xfrm>
          </p:grpSpPr>
          <p:sp>
            <p:nvSpPr>
              <p:cNvPr id="13345" name="Freeform 11"/>
              <p:cNvSpPr>
                <a:spLocks/>
              </p:cNvSpPr>
              <p:nvPr/>
            </p:nvSpPr>
            <p:spPr bwMode="auto">
              <a:xfrm rot="485363" flipV="1">
                <a:off x="2400" y="2168"/>
                <a:ext cx="216" cy="336"/>
              </a:xfrm>
              <a:custGeom>
                <a:avLst/>
                <a:gdLst>
                  <a:gd name="T0" fmla="*/ 0 w 216"/>
                  <a:gd name="T1" fmla="*/ 336 h 336"/>
                  <a:gd name="T2" fmla="*/ 48 w 216"/>
                  <a:gd name="T3" fmla="*/ 144 h 336"/>
                  <a:gd name="T4" fmla="*/ 192 w 216"/>
                  <a:gd name="T5" fmla="*/ 96 h 336"/>
                  <a:gd name="T6" fmla="*/ 192 w 216"/>
                  <a:gd name="T7" fmla="*/ 0 h 336"/>
                  <a:gd name="T8" fmla="*/ 0 60000 65536"/>
                  <a:gd name="T9" fmla="*/ 0 60000 65536"/>
                  <a:gd name="T10" fmla="*/ 0 60000 65536"/>
                  <a:gd name="T11" fmla="*/ 0 60000 65536"/>
                  <a:gd name="T12" fmla="*/ 0 w 216"/>
                  <a:gd name="T13" fmla="*/ 0 h 336"/>
                  <a:gd name="T14" fmla="*/ 216 w 216"/>
                  <a:gd name="T15" fmla="*/ 336 h 336"/>
                </a:gdLst>
                <a:ahLst/>
                <a:cxnLst>
                  <a:cxn ang="T8">
                    <a:pos x="T0" y="T1"/>
                  </a:cxn>
                  <a:cxn ang="T9">
                    <a:pos x="T2" y="T3"/>
                  </a:cxn>
                  <a:cxn ang="T10">
                    <a:pos x="T4" y="T5"/>
                  </a:cxn>
                  <a:cxn ang="T11">
                    <a:pos x="T6" y="T7"/>
                  </a:cxn>
                </a:cxnLst>
                <a:rect l="T12" t="T13" r="T14" b="T15"/>
                <a:pathLst>
                  <a:path w="216" h="336">
                    <a:moveTo>
                      <a:pt x="0" y="336"/>
                    </a:moveTo>
                    <a:cubicBezTo>
                      <a:pt x="8" y="260"/>
                      <a:pt x="16" y="184"/>
                      <a:pt x="48" y="144"/>
                    </a:cubicBezTo>
                    <a:cubicBezTo>
                      <a:pt x="80" y="104"/>
                      <a:pt x="168" y="120"/>
                      <a:pt x="192" y="96"/>
                    </a:cubicBezTo>
                    <a:cubicBezTo>
                      <a:pt x="216" y="72"/>
                      <a:pt x="204" y="36"/>
                      <a:pt x="192" y="0"/>
                    </a:cubicBezTo>
                  </a:path>
                </a:pathLst>
              </a:custGeom>
              <a:noFill/>
              <a:ln w="57150">
                <a:solidFill>
                  <a:srgbClr val="FF6600"/>
                </a:solidFill>
                <a:round/>
                <a:headEnd/>
                <a:tailEnd/>
              </a:ln>
            </p:spPr>
            <p:txBody>
              <a:bodyPr wrap="none" anchor="ctr"/>
              <a:lstStyle/>
              <a:p>
                <a:endParaRPr lang="en-US"/>
              </a:p>
            </p:txBody>
          </p:sp>
          <p:sp>
            <p:nvSpPr>
              <p:cNvPr id="13346" name="Freeform 12"/>
              <p:cNvSpPr>
                <a:spLocks/>
              </p:cNvSpPr>
              <p:nvPr/>
            </p:nvSpPr>
            <p:spPr bwMode="auto">
              <a:xfrm rot="445347" flipV="1">
                <a:off x="2496" y="1296"/>
                <a:ext cx="384" cy="104"/>
              </a:xfrm>
              <a:custGeom>
                <a:avLst/>
                <a:gdLst>
                  <a:gd name="T0" fmla="*/ 384 w 384"/>
                  <a:gd name="T1" fmla="*/ 8 h 104"/>
                  <a:gd name="T2" fmla="*/ 240 w 384"/>
                  <a:gd name="T3" fmla="*/ 56 h 104"/>
                  <a:gd name="T4" fmla="*/ 144 w 384"/>
                  <a:gd name="T5" fmla="*/ 8 h 104"/>
                  <a:gd name="T6" fmla="*/ 0 w 384"/>
                  <a:gd name="T7" fmla="*/ 104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32" y="32"/>
                      <a:pt x="280" y="56"/>
                      <a:pt x="240" y="56"/>
                    </a:cubicBezTo>
                    <a:cubicBezTo>
                      <a:pt x="200" y="56"/>
                      <a:pt x="183" y="0"/>
                      <a:pt x="144" y="8"/>
                    </a:cubicBezTo>
                    <a:cubicBezTo>
                      <a:pt x="104" y="15"/>
                      <a:pt x="52" y="59"/>
                      <a:pt x="0" y="104"/>
                    </a:cubicBezTo>
                  </a:path>
                </a:pathLst>
              </a:custGeom>
              <a:noFill/>
              <a:ln w="57150">
                <a:solidFill>
                  <a:srgbClr val="FF6600"/>
                </a:solidFill>
                <a:round/>
                <a:headEnd/>
                <a:tailEnd/>
              </a:ln>
            </p:spPr>
            <p:txBody>
              <a:bodyPr wrap="none" anchor="ctr"/>
              <a:lstStyle/>
              <a:p>
                <a:endParaRPr lang="en-US"/>
              </a:p>
            </p:txBody>
          </p:sp>
          <p:sp>
            <p:nvSpPr>
              <p:cNvPr id="13347" name="Freeform 13"/>
              <p:cNvSpPr>
                <a:spLocks/>
              </p:cNvSpPr>
              <p:nvPr/>
            </p:nvSpPr>
            <p:spPr bwMode="auto">
              <a:xfrm rot="472885" flipV="1">
                <a:off x="3840" y="1344"/>
                <a:ext cx="240" cy="152"/>
              </a:xfrm>
              <a:custGeom>
                <a:avLst/>
                <a:gdLst>
                  <a:gd name="T0" fmla="*/ 0 w 240"/>
                  <a:gd name="T1" fmla="*/ 152 h 152"/>
                  <a:gd name="T2" fmla="*/ 96 w 240"/>
                  <a:gd name="T3" fmla="*/ 8 h 152"/>
                  <a:gd name="T4" fmla="*/ 240 w 240"/>
                  <a:gd name="T5" fmla="*/ 104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52"/>
                    </a:moveTo>
                    <a:cubicBezTo>
                      <a:pt x="28" y="83"/>
                      <a:pt x="56" y="15"/>
                      <a:pt x="96" y="8"/>
                    </a:cubicBezTo>
                    <a:cubicBezTo>
                      <a:pt x="135" y="0"/>
                      <a:pt x="187" y="52"/>
                      <a:pt x="240" y="104"/>
                    </a:cubicBezTo>
                  </a:path>
                </a:pathLst>
              </a:custGeom>
              <a:noFill/>
              <a:ln w="57150">
                <a:solidFill>
                  <a:srgbClr val="FF6600"/>
                </a:solidFill>
                <a:round/>
                <a:headEnd/>
                <a:tailEnd/>
              </a:ln>
            </p:spPr>
            <p:txBody>
              <a:bodyPr wrap="none" anchor="ctr"/>
              <a:lstStyle/>
              <a:p>
                <a:endParaRPr lang="en-US"/>
              </a:p>
            </p:txBody>
          </p:sp>
          <p:sp>
            <p:nvSpPr>
              <p:cNvPr id="13348" name="Freeform 14"/>
              <p:cNvSpPr>
                <a:spLocks/>
              </p:cNvSpPr>
              <p:nvPr/>
            </p:nvSpPr>
            <p:spPr bwMode="auto">
              <a:xfrm rot="459474" flipV="1">
                <a:off x="4032" y="1713"/>
                <a:ext cx="336" cy="119"/>
              </a:xfrm>
              <a:custGeom>
                <a:avLst/>
                <a:gdLst>
                  <a:gd name="T0" fmla="*/ 0 w 336"/>
                  <a:gd name="T1" fmla="*/ 64 h 119"/>
                  <a:gd name="T2" fmla="*/ 144 w 336"/>
                  <a:gd name="T3" fmla="*/ 112 h 119"/>
                  <a:gd name="T4" fmla="*/ 240 w 336"/>
                  <a:gd name="T5" fmla="*/ 16 h 119"/>
                  <a:gd name="T6" fmla="*/ 336 w 336"/>
                  <a:gd name="T7" fmla="*/ 16 h 119"/>
                  <a:gd name="T8" fmla="*/ 0 60000 65536"/>
                  <a:gd name="T9" fmla="*/ 0 60000 65536"/>
                  <a:gd name="T10" fmla="*/ 0 60000 65536"/>
                  <a:gd name="T11" fmla="*/ 0 60000 65536"/>
                  <a:gd name="T12" fmla="*/ 0 w 336"/>
                  <a:gd name="T13" fmla="*/ 0 h 119"/>
                  <a:gd name="T14" fmla="*/ 336 w 336"/>
                  <a:gd name="T15" fmla="*/ 119 h 119"/>
                </a:gdLst>
                <a:ahLst/>
                <a:cxnLst>
                  <a:cxn ang="T8">
                    <a:pos x="T0" y="T1"/>
                  </a:cxn>
                  <a:cxn ang="T9">
                    <a:pos x="T2" y="T3"/>
                  </a:cxn>
                  <a:cxn ang="T10">
                    <a:pos x="T4" y="T5"/>
                  </a:cxn>
                  <a:cxn ang="T11">
                    <a:pos x="T6" y="T7"/>
                  </a:cxn>
                </a:cxnLst>
                <a:rect l="T12" t="T13" r="T14" b="T15"/>
                <a:pathLst>
                  <a:path w="336" h="119">
                    <a:moveTo>
                      <a:pt x="0" y="64"/>
                    </a:moveTo>
                    <a:cubicBezTo>
                      <a:pt x="52" y="91"/>
                      <a:pt x="104" y="119"/>
                      <a:pt x="144" y="112"/>
                    </a:cubicBezTo>
                    <a:cubicBezTo>
                      <a:pt x="183" y="104"/>
                      <a:pt x="208" y="32"/>
                      <a:pt x="240" y="16"/>
                    </a:cubicBezTo>
                    <a:cubicBezTo>
                      <a:pt x="272" y="0"/>
                      <a:pt x="304" y="8"/>
                      <a:pt x="336" y="16"/>
                    </a:cubicBezTo>
                  </a:path>
                </a:pathLst>
              </a:custGeom>
              <a:noFill/>
              <a:ln w="57150">
                <a:solidFill>
                  <a:srgbClr val="FF6600"/>
                </a:solidFill>
                <a:round/>
                <a:headEnd/>
                <a:tailEnd/>
              </a:ln>
            </p:spPr>
            <p:txBody>
              <a:bodyPr wrap="none" anchor="ctr"/>
              <a:lstStyle/>
              <a:p>
                <a:endParaRPr lang="en-US"/>
              </a:p>
            </p:txBody>
          </p:sp>
          <p:sp>
            <p:nvSpPr>
              <p:cNvPr id="13349" name="Freeform 15"/>
              <p:cNvSpPr>
                <a:spLocks/>
              </p:cNvSpPr>
              <p:nvPr/>
            </p:nvSpPr>
            <p:spPr bwMode="auto">
              <a:xfrm rot="3435017" flipV="1">
                <a:off x="4140" y="1988"/>
                <a:ext cx="216" cy="336"/>
              </a:xfrm>
              <a:custGeom>
                <a:avLst/>
                <a:gdLst>
                  <a:gd name="T0" fmla="*/ 0 w 216"/>
                  <a:gd name="T1" fmla="*/ 336 h 336"/>
                  <a:gd name="T2" fmla="*/ 48 w 216"/>
                  <a:gd name="T3" fmla="*/ 144 h 336"/>
                  <a:gd name="T4" fmla="*/ 192 w 216"/>
                  <a:gd name="T5" fmla="*/ 96 h 336"/>
                  <a:gd name="T6" fmla="*/ 192 w 216"/>
                  <a:gd name="T7" fmla="*/ 0 h 336"/>
                  <a:gd name="T8" fmla="*/ 0 60000 65536"/>
                  <a:gd name="T9" fmla="*/ 0 60000 65536"/>
                  <a:gd name="T10" fmla="*/ 0 60000 65536"/>
                  <a:gd name="T11" fmla="*/ 0 60000 65536"/>
                  <a:gd name="T12" fmla="*/ 0 w 216"/>
                  <a:gd name="T13" fmla="*/ 0 h 336"/>
                  <a:gd name="T14" fmla="*/ 216 w 216"/>
                  <a:gd name="T15" fmla="*/ 336 h 336"/>
                </a:gdLst>
                <a:ahLst/>
                <a:cxnLst>
                  <a:cxn ang="T8">
                    <a:pos x="T0" y="T1"/>
                  </a:cxn>
                  <a:cxn ang="T9">
                    <a:pos x="T2" y="T3"/>
                  </a:cxn>
                  <a:cxn ang="T10">
                    <a:pos x="T4" y="T5"/>
                  </a:cxn>
                  <a:cxn ang="T11">
                    <a:pos x="T6" y="T7"/>
                  </a:cxn>
                </a:cxnLst>
                <a:rect l="T12" t="T13" r="T14" b="T15"/>
                <a:pathLst>
                  <a:path w="216" h="336">
                    <a:moveTo>
                      <a:pt x="0" y="336"/>
                    </a:moveTo>
                    <a:cubicBezTo>
                      <a:pt x="8" y="260"/>
                      <a:pt x="16" y="184"/>
                      <a:pt x="48" y="144"/>
                    </a:cubicBezTo>
                    <a:cubicBezTo>
                      <a:pt x="80" y="104"/>
                      <a:pt x="168" y="120"/>
                      <a:pt x="192" y="96"/>
                    </a:cubicBezTo>
                    <a:cubicBezTo>
                      <a:pt x="216" y="72"/>
                      <a:pt x="204" y="36"/>
                      <a:pt x="192" y="0"/>
                    </a:cubicBezTo>
                  </a:path>
                </a:pathLst>
              </a:custGeom>
              <a:noFill/>
              <a:ln w="57150">
                <a:solidFill>
                  <a:srgbClr val="FF6600"/>
                </a:solidFill>
                <a:round/>
                <a:headEnd/>
                <a:tailEnd/>
              </a:ln>
            </p:spPr>
            <p:txBody>
              <a:bodyPr wrap="none" anchor="ctr"/>
              <a:lstStyle/>
              <a:p>
                <a:endParaRPr lang="en-US"/>
              </a:p>
            </p:txBody>
          </p:sp>
          <p:sp>
            <p:nvSpPr>
              <p:cNvPr id="13350" name="Freeform 17"/>
              <p:cNvSpPr>
                <a:spLocks/>
              </p:cNvSpPr>
              <p:nvPr/>
            </p:nvSpPr>
            <p:spPr bwMode="auto">
              <a:xfrm rot="3435114" flipV="1">
                <a:off x="2404" y="1684"/>
                <a:ext cx="240" cy="152"/>
              </a:xfrm>
              <a:custGeom>
                <a:avLst/>
                <a:gdLst>
                  <a:gd name="T0" fmla="*/ 0 w 240"/>
                  <a:gd name="T1" fmla="*/ 152 h 152"/>
                  <a:gd name="T2" fmla="*/ 96 w 240"/>
                  <a:gd name="T3" fmla="*/ 8 h 152"/>
                  <a:gd name="T4" fmla="*/ 240 w 240"/>
                  <a:gd name="T5" fmla="*/ 104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52"/>
                    </a:moveTo>
                    <a:cubicBezTo>
                      <a:pt x="28" y="83"/>
                      <a:pt x="56" y="15"/>
                      <a:pt x="96" y="8"/>
                    </a:cubicBezTo>
                    <a:cubicBezTo>
                      <a:pt x="135" y="0"/>
                      <a:pt x="187" y="52"/>
                      <a:pt x="240" y="104"/>
                    </a:cubicBezTo>
                  </a:path>
                </a:pathLst>
              </a:custGeom>
              <a:noFill/>
              <a:ln w="57150">
                <a:solidFill>
                  <a:srgbClr val="FF6600"/>
                </a:solidFill>
                <a:round/>
                <a:headEnd/>
                <a:tailEnd/>
              </a:ln>
            </p:spPr>
            <p:txBody>
              <a:bodyPr wrap="none" anchor="ctr"/>
              <a:lstStyle/>
              <a:p>
                <a:endParaRPr lang="en-US"/>
              </a:p>
            </p:txBody>
          </p:sp>
          <p:sp>
            <p:nvSpPr>
              <p:cNvPr id="13351" name="Freeform 18"/>
              <p:cNvSpPr>
                <a:spLocks/>
              </p:cNvSpPr>
              <p:nvPr/>
            </p:nvSpPr>
            <p:spPr bwMode="auto">
              <a:xfrm flipV="1">
                <a:off x="3312" y="1425"/>
                <a:ext cx="336" cy="119"/>
              </a:xfrm>
              <a:custGeom>
                <a:avLst/>
                <a:gdLst>
                  <a:gd name="T0" fmla="*/ 0 w 336"/>
                  <a:gd name="T1" fmla="*/ 64 h 119"/>
                  <a:gd name="T2" fmla="*/ 144 w 336"/>
                  <a:gd name="T3" fmla="*/ 112 h 119"/>
                  <a:gd name="T4" fmla="*/ 240 w 336"/>
                  <a:gd name="T5" fmla="*/ 16 h 119"/>
                  <a:gd name="T6" fmla="*/ 336 w 336"/>
                  <a:gd name="T7" fmla="*/ 16 h 119"/>
                  <a:gd name="T8" fmla="*/ 0 60000 65536"/>
                  <a:gd name="T9" fmla="*/ 0 60000 65536"/>
                  <a:gd name="T10" fmla="*/ 0 60000 65536"/>
                  <a:gd name="T11" fmla="*/ 0 60000 65536"/>
                  <a:gd name="T12" fmla="*/ 0 w 336"/>
                  <a:gd name="T13" fmla="*/ 0 h 119"/>
                  <a:gd name="T14" fmla="*/ 336 w 336"/>
                  <a:gd name="T15" fmla="*/ 119 h 119"/>
                </a:gdLst>
                <a:ahLst/>
                <a:cxnLst>
                  <a:cxn ang="T8">
                    <a:pos x="T0" y="T1"/>
                  </a:cxn>
                  <a:cxn ang="T9">
                    <a:pos x="T2" y="T3"/>
                  </a:cxn>
                  <a:cxn ang="T10">
                    <a:pos x="T4" y="T5"/>
                  </a:cxn>
                  <a:cxn ang="T11">
                    <a:pos x="T6" y="T7"/>
                  </a:cxn>
                </a:cxnLst>
                <a:rect l="T12" t="T13" r="T14" b="T15"/>
                <a:pathLst>
                  <a:path w="336" h="119">
                    <a:moveTo>
                      <a:pt x="0" y="64"/>
                    </a:moveTo>
                    <a:cubicBezTo>
                      <a:pt x="52" y="91"/>
                      <a:pt x="104" y="119"/>
                      <a:pt x="144" y="112"/>
                    </a:cubicBezTo>
                    <a:cubicBezTo>
                      <a:pt x="183" y="104"/>
                      <a:pt x="208" y="32"/>
                      <a:pt x="240" y="16"/>
                    </a:cubicBezTo>
                    <a:cubicBezTo>
                      <a:pt x="272" y="0"/>
                      <a:pt x="304" y="8"/>
                      <a:pt x="336" y="16"/>
                    </a:cubicBezTo>
                  </a:path>
                </a:pathLst>
              </a:custGeom>
              <a:noFill/>
              <a:ln w="57150">
                <a:solidFill>
                  <a:srgbClr val="FF6600"/>
                </a:solidFill>
                <a:round/>
                <a:headEnd/>
                <a:tailEnd/>
              </a:ln>
            </p:spPr>
            <p:txBody>
              <a:bodyPr wrap="none" anchor="ctr"/>
              <a:lstStyle/>
              <a:p>
                <a:endParaRPr lang="en-US"/>
              </a:p>
            </p:txBody>
          </p:sp>
          <p:sp>
            <p:nvSpPr>
              <p:cNvPr id="13352" name="Freeform 19"/>
              <p:cNvSpPr>
                <a:spLocks/>
              </p:cNvSpPr>
              <p:nvPr/>
            </p:nvSpPr>
            <p:spPr bwMode="auto">
              <a:xfrm rot="18649476" flipV="1">
                <a:off x="4140" y="2372"/>
                <a:ext cx="216" cy="336"/>
              </a:xfrm>
              <a:custGeom>
                <a:avLst/>
                <a:gdLst>
                  <a:gd name="T0" fmla="*/ 0 w 216"/>
                  <a:gd name="T1" fmla="*/ 336 h 336"/>
                  <a:gd name="T2" fmla="*/ 48 w 216"/>
                  <a:gd name="T3" fmla="*/ 144 h 336"/>
                  <a:gd name="T4" fmla="*/ 192 w 216"/>
                  <a:gd name="T5" fmla="*/ 96 h 336"/>
                  <a:gd name="T6" fmla="*/ 192 w 216"/>
                  <a:gd name="T7" fmla="*/ 0 h 336"/>
                  <a:gd name="T8" fmla="*/ 0 60000 65536"/>
                  <a:gd name="T9" fmla="*/ 0 60000 65536"/>
                  <a:gd name="T10" fmla="*/ 0 60000 65536"/>
                  <a:gd name="T11" fmla="*/ 0 60000 65536"/>
                  <a:gd name="T12" fmla="*/ 0 w 216"/>
                  <a:gd name="T13" fmla="*/ 0 h 336"/>
                  <a:gd name="T14" fmla="*/ 216 w 216"/>
                  <a:gd name="T15" fmla="*/ 336 h 336"/>
                </a:gdLst>
                <a:ahLst/>
                <a:cxnLst>
                  <a:cxn ang="T8">
                    <a:pos x="T0" y="T1"/>
                  </a:cxn>
                  <a:cxn ang="T9">
                    <a:pos x="T2" y="T3"/>
                  </a:cxn>
                  <a:cxn ang="T10">
                    <a:pos x="T4" y="T5"/>
                  </a:cxn>
                  <a:cxn ang="T11">
                    <a:pos x="T6" y="T7"/>
                  </a:cxn>
                </a:cxnLst>
                <a:rect l="T12" t="T13" r="T14" b="T15"/>
                <a:pathLst>
                  <a:path w="216" h="336">
                    <a:moveTo>
                      <a:pt x="0" y="336"/>
                    </a:moveTo>
                    <a:cubicBezTo>
                      <a:pt x="8" y="260"/>
                      <a:pt x="16" y="184"/>
                      <a:pt x="48" y="144"/>
                    </a:cubicBezTo>
                    <a:cubicBezTo>
                      <a:pt x="80" y="104"/>
                      <a:pt x="168" y="120"/>
                      <a:pt x="192" y="96"/>
                    </a:cubicBezTo>
                    <a:cubicBezTo>
                      <a:pt x="216" y="72"/>
                      <a:pt x="204" y="36"/>
                      <a:pt x="192" y="0"/>
                    </a:cubicBezTo>
                  </a:path>
                </a:pathLst>
              </a:custGeom>
              <a:noFill/>
              <a:ln w="57150">
                <a:solidFill>
                  <a:srgbClr val="FF6600"/>
                </a:solidFill>
                <a:round/>
                <a:headEnd/>
                <a:tailEnd/>
              </a:ln>
            </p:spPr>
            <p:txBody>
              <a:bodyPr wrap="none" anchor="ctr"/>
              <a:lstStyle/>
              <a:p>
                <a:endParaRPr lang="en-US"/>
              </a:p>
            </p:txBody>
          </p:sp>
          <p:sp>
            <p:nvSpPr>
              <p:cNvPr id="13353" name="Freeform 20"/>
              <p:cNvSpPr>
                <a:spLocks/>
              </p:cNvSpPr>
              <p:nvPr/>
            </p:nvSpPr>
            <p:spPr bwMode="auto">
              <a:xfrm rot="18630943" flipV="1">
                <a:off x="2644" y="1588"/>
                <a:ext cx="384" cy="104"/>
              </a:xfrm>
              <a:custGeom>
                <a:avLst/>
                <a:gdLst>
                  <a:gd name="T0" fmla="*/ 384 w 384"/>
                  <a:gd name="T1" fmla="*/ 8 h 104"/>
                  <a:gd name="T2" fmla="*/ 240 w 384"/>
                  <a:gd name="T3" fmla="*/ 56 h 104"/>
                  <a:gd name="T4" fmla="*/ 144 w 384"/>
                  <a:gd name="T5" fmla="*/ 8 h 104"/>
                  <a:gd name="T6" fmla="*/ 0 w 384"/>
                  <a:gd name="T7" fmla="*/ 104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32" y="32"/>
                      <a:pt x="280" y="56"/>
                      <a:pt x="240" y="56"/>
                    </a:cubicBezTo>
                    <a:cubicBezTo>
                      <a:pt x="200" y="56"/>
                      <a:pt x="183" y="0"/>
                      <a:pt x="144" y="8"/>
                    </a:cubicBezTo>
                    <a:cubicBezTo>
                      <a:pt x="104" y="15"/>
                      <a:pt x="52" y="59"/>
                      <a:pt x="0" y="104"/>
                    </a:cubicBezTo>
                  </a:path>
                </a:pathLst>
              </a:custGeom>
              <a:noFill/>
              <a:ln w="57150">
                <a:solidFill>
                  <a:srgbClr val="FF6600"/>
                </a:solidFill>
                <a:round/>
                <a:headEnd/>
                <a:tailEnd/>
              </a:ln>
            </p:spPr>
            <p:txBody>
              <a:bodyPr wrap="none" anchor="ctr"/>
              <a:lstStyle/>
              <a:p>
                <a:endParaRPr lang="en-US"/>
              </a:p>
            </p:txBody>
          </p:sp>
          <p:sp>
            <p:nvSpPr>
              <p:cNvPr id="13354" name="Freeform 21"/>
              <p:cNvSpPr>
                <a:spLocks/>
              </p:cNvSpPr>
              <p:nvPr/>
            </p:nvSpPr>
            <p:spPr bwMode="auto">
              <a:xfrm rot="18645530" flipV="1">
                <a:off x="2932" y="2692"/>
                <a:ext cx="240" cy="152"/>
              </a:xfrm>
              <a:custGeom>
                <a:avLst/>
                <a:gdLst>
                  <a:gd name="T0" fmla="*/ 0 w 240"/>
                  <a:gd name="T1" fmla="*/ 152 h 152"/>
                  <a:gd name="T2" fmla="*/ 96 w 240"/>
                  <a:gd name="T3" fmla="*/ 8 h 152"/>
                  <a:gd name="T4" fmla="*/ 240 w 240"/>
                  <a:gd name="T5" fmla="*/ 104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52"/>
                    </a:moveTo>
                    <a:cubicBezTo>
                      <a:pt x="28" y="83"/>
                      <a:pt x="56" y="15"/>
                      <a:pt x="96" y="8"/>
                    </a:cubicBezTo>
                    <a:cubicBezTo>
                      <a:pt x="135" y="0"/>
                      <a:pt x="187" y="52"/>
                      <a:pt x="240" y="104"/>
                    </a:cubicBezTo>
                  </a:path>
                </a:pathLst>
              </a:custGeom>
              <a:noFill/>
              <a:ln w="57150">
                <a:solidFill>
                  <a:srgbClr val="FF6600"/>
                </a:solidFill>
                <a:round/>
                <a:headEnd/>
                <a:tailEnd/>
              </a:ln>
            </p:spPr>
            <p:txBody>
              <a:bodyPr wrap="none" anchor="ctr"/>
              <a:lstStyle/>
              <a:p>
                <a:endParaRPr lang="en-US"/>
              </a:p>
            </p:txBody>
          </p:sp>
          <p:sp>
            <p:nvSpPr>
              <p:cNvPr id="13355" name="Freeform 22"/>
              <p:cNvSpPr>
                <a:spLocks/>
              </p:cNvSpPr>
              <p:nvPr/>
            </p:nvSpPr>
            <p:spPr bwMode="auto">
              <a:xfrm rot="18636078" flipV="1">
                <a:off x="3156" y="3092"/>
                <a:ext cx="336" cy="119"/>
              </a:xfrm>
              <a:custGeom>
                <a:avLst/>
                <a:gdLst>
                  <a:gd name="T0" fmla="*/ 0 w 336"/>
                  <a:gd name="T1" fmla="*/ 64 h 119"/>
                  <a:gd name="T2" fmla="*/ 144 w 336"/>
                  <a:gd name="T3" fmla="*/ 112 h 119"/>
                  <a:gd name="T4" fmla="*/ 240 w 336"/>
                  <a:gd name="T5" fmla="*/ 16 h 119"/>
                  <a:gd name="T6" fmla="*/ 336 w 336"/>
                  <a:gd name="T7" fmla="*/ 16 h 119"/>
                  <a:gd name="T8" fmla="*/ 0 60000 65536"/>
                  <a:gd name="T9" fmla="*/ 0 60000 65536"/>
                  <a:gd name="T10" fmla="*/ 0 60000 65536"/>
                  <a:gd name="T11" fmla="*/ 0 60000 65536"/>
                  <a:gd name="T12" fmla="*/ 0 w 336"/>
                  <a:gd name="T13" fmla="*/ 0 h 119"/>
                  <a:gd name="T14" fmla="*/ 336 w 336"/>
                  <a:gd name="T15" fmla="*/ 119 h 119"/>
                </a:gdLst>
                <a:ahLst/>
                <a:cxnLst>
                  <a:cxn ang="T8">
                    <a:pos x="T0" y="T1"/>
                  </a:cxn>
                  <a:cxn ang="T9">
                    <a:pos x="T2" y="T3"/>
                  </a:cxn>
                  <a:cxn ang="T10">
                    <a:pos x="T4" y="T5"/>
                  </a:cxn>
                  <a:cxn ang="T11">
                    <a:pos x="T6" y="T7"/>
                  </a:cxn>
                </a:cxnLst>
                <a:rect l="T12" t="T13" r="T14" b="T15"/>
                <a:pathLst>
                  <a:path w="336" h="119">
                    <a:moveTo>
                      <a:pt x="0" y="64"/>
                    </a:moveTo>
                    <a:cubicBezTo>
                      <a:pt x="52" y="91"/>
                      <a:pt x="104" y="119"/>
                      <a:pt x="144" y="112"/>
                    </a:cubicBezTo>
                    <a:cubicBezTo>
                      <a:pt x="183" y="104"/>
                      <a:pt x="208" y="32"/>
                      <a:pt x="240" y="16"/>
                    </a:cubicBezTo>
                    <a:cubicBezTo>
                      <a:pt x="272" y="0"/>
                      <a:pt x="304" y="8"/>
                      <a:pt x="336" y="16"/>
                    </a:cubicBezTo>
                  </a:path>
                </a:pathLst>
              </a:custGeom>
              <a:noFill/>
              <a:ln w="57150">
                <a:solidFill>
                  <a:srgbClr val="FF6600"/>
                </a:solidFill>
                <a:round/>
                <a:headEnd/>
                <a:tailEnd/>
              </a:ln>
            </p:spPr>
            <p:txBody>
              <a:bodyPr wrap="none" anchor="ctr"/>
              <a:lstStyle/>
              <a:p>
                <a:endParaRPr lang="en-US"/>
              </a:p>
            </p:txBody>
          </p:sp>
          <p:sp>
            <p:nvSpPr>
              <p:cNvPr id="13356" name="Freeform 23"/>
              <p:cNvSpPr>
                <a:spLocks/>
              </p:cNvSpPr>
              <p:nvPr/>
            </p:nvSpPr>
            <p:spPr bwMode="auto">
              <a:xfrm flipV="1">
                <a:off x="2640" y="2792"/>
                <a:ext cx="216" cy="336"/>
              </a:xfrm>
              <a:custGeom>
                <a:avLst/>
                <a:gdLst>
                  <a:gd name="T0" fmla="*/ 0 w 216"/>
                  <a:gd name="T1" fmla="*/ 336 h 336"/>
                  <a:gd name="T2" fmla="*/ 48 w 216"/>
                  <a:gd name="T3" fmla="*/ 144 h 336"/>
                  <a:gd name="T4" fmla="*/ 192 w 216"/>
                  <a:gd name="T5" fmla="*/ 96 h 336"/>
                  <a:gd name="T6" fmla="*/ 192 w 216"/>
                  <a:gd name="T7" fmla="*/ 0 h 336"/>
                  <a:gd name="T8" fmla="*/ 0 60000 65536"/>
                  <a:gd name="T9" fmla="*/ 0 60000 65536"/>
                  <a:gd name="T10" fmla="*/ 0 60000 65536"/>
                  <a:gd name="T11" fmla="*/ 0 60000 65536"/>
                  <a:gd name="T12" fmla="*/ 0 w 216"/>
                  <a:gd name="T13" fmla="*/ 0 h 336"/>
                  <a:gd name="T14" fmla="*/ 216 w 216"/>
                  <a:gd name="T15" fmla="*/ 336 h 336"/>
                </a:gdLst>
                <a:ahLst/>
                <a:cxnLst>
                  <a:cxn ang="T8">
                    <a:pos x="T0" y="T1"/>
                  </a:cxn>
                  <a:cxn ang="T9">
                    <a:pos x="T2" y="T3"/>
                  </a:cxn>
                  <a:cxn ang="T10">
                    <a:pos x="T4" y="T5"/>
                  </a:cxn>
                  <a:cxn ang="T11">
                    <a:pos x="T6" y="T7"/>
                  </a:cxn>
                </a:cxnLst>
                <a:rect l="T12" t="T13" r="T14" b="T15"/>
                <a:pathLst>
                  <a:path w="216" h="336">
                    <a:moveTo>
                      <a:pt x="0" y="336"/>
                    </a:moveTo>
                    <a:cubicBezTo>
                      <a:pt x="8" y="260"/>
                      <a:pt x="16" y="184"/>
                      <a:pt x="48" y="144"/>
                    </a:cubicBezTo>
                    <a:cubicBezTo>
                      <a:pt x="80" y="104"/>
                      <a:pt x="168" y="120"/>
                      <a:pt x="192" y="96"/>
                    </a:cubicBezTo>
                    <a:cubicBezTo>
                      <a:pt x="216" y="72"/>
                      <a:pt x="204" y="36"/>
                      <a:pt x="192" y="0"/>
                    </a:cubicBezTo>
                  </a:path>
                </a:pathLst>
              </a:custGeom>
              <a:noFill/>
              <a:ln w="57150">
                <a:solidFill>
                  <a:srgbClr val="FF6600"/>
                </a:solidFill>
                <a:round/>
                <a:headEnd/>
                <a:tailEnd/>
              </a:ln>
            </p:spPr>
            <p:txBody>
              <a:bodyPr wrap="none" anchor="ctr"/>
              <a:lstStyle/>
              <a:p>
                <a:endParaRPr lang="en-US"/>
              </a:p>
            </p:txBody>
          </p:sp>
          <p:sp>
            <p:nvSpPr>
              <p:cNvPr id="13357" name="Freeform 24"/>
              <p:cNvSpPr>
                <a:spLocks/>
              </p:cNvSpPr>
              <p:nvPr/>
            </p:nvSpPr>
            <p:spPr bwMode="auto">
              <a:xfrm flipV="1">
                <a:off x="4032" y="2880"/>
                <a:ext cx="240" cy="152"/>
              </a:xfrm>
              <a:custGeom>
                <a:avLst/>
                <a:gdLst>
                  <a:gd name="T0" fmla="*/ 0 w 240"/>
                  <a:gd name="T1" fmla="*/ 152 h 152"/>
                  <a:gd name="T2" fmla="*/ 96 w 240"/>
                  <a:gd name="T3" fmla="*/ 8 h 152"/>
                  <a:gd name="T4" fmla="*/ 240 w 240"/>
                  <a:gd name="T5" fmla="*/ 104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52"/>
                    </a:moveTo>
                    <a:cubicBezTo>
                      <a:pt x="28" y="83"/>
                      <a:pt x="56" y="15"/>
                      <a:pt x="96" y="8"/>
                    </a:cubicBezTo>
                    <a:cubicBezTo>
                      <a:pt x="135" y="0"/>
                      <a:pt x="187" y="52"/>
                      <a:pt x="240" y="104"/>
                    </a:cubicBezTo>
                  </a:path>
                </a:pathLst>
              </a:custGeom>
              <a:noFill/>
              <a:ln w="57150">
                <a:solidFill>
                  <a:srgbClr val="FF6600"/>
                </a:solidFill>
                <a:round/>
                <a:headEnd/>
                <a:tailEnd/>
              </a:ln>
            </p:spPr>
            <p:txBody>
              <a:bodyPr wrap="none" anchor="ctr"/>
              <a:lstStyle/>
              <a:p>
                <a:endParaRPr lang="en-US"/>
              </a:p>
            </p:txBody>
          </p:sp>
          <p:sp>
            <p:nvSpPr>
              <p:cNvPr id="13358" name="Freeform 48"/>
              <p:cNvSpPr>
                <a:spLocks/>
              </p:cNvSpPr>
              <p:nvPr/>
            </p:nvSpPr>
            <p:spPr bwMode="auto">
              <a:xfrm flipV="1">
                <a:off x="3360" y="2784"/>
                <a:ext cx="384" cy="104"/>
              </a:xfrm>
              <a:custGeom>
                <a:avLst/>
                <a:gdLst>
                  <a:gd name="T0" fmla="*/ 384 w 384"/>
                  <a:gd name="T1" fmla="*/ 8 h 104"/>
                  <a:gd name="T2" fmla="*/ 240 w 384"/>
                  <a:gd name="T3" fmla="*/ 56 h 104"/>
                  <a:gd name="T4" fmla="*/ 144 w 384"/>
                  <a:gd name="T5" fmla="*/ 8 h 104"/>
                  <a:gd name="T6" fmla="*/ 0 w 384"/>
                  <a:gd name="T7" fmla="*/ 104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32" y="32"/>
                      <a:pt x="280" y="56"/>
                      <a:pt x="240" y="56"/>
                    </a:cubicBezTo>
                    <a:cubicBezTo>
                      <a:pt x="200" y="56"/>
                      <a:pt x="183" y="0"/>
                      <a:pt x="144" y="8"/>
                    </a:cubicBezTo>
                    <a:cubicBezTo>
                      <a:pt x="104" y="15"/>
                      <a:pt x="52" y="59"/>
                      <a:pt x="0" y="104"/>
                    </a:cubicBezTo>
                  </a:path>
                </a:pathLst>
              </a:custGeom>
              <a:noFill/>
              <a:ln w="57150">
                <a:solidFill>
                  <a:srgbClr val="FF6600"/>
                </a:solidFill>
                <a:round/>
                <a:headEnd/>
                <a:tailEnd/>
              </a:ln>
            </p:spPr>
            <p:txBody>
              <a:bodyPr wrap="none" anchor="ctr"/>
              <a:lstStyle/>
              <a:p>
                <a:endParaRPr lang="en-US"/>
              </a:p>
            </p:txBody>
          </p:sp>
        </p:grpSp>
        <p:grpSp>
          <p:nvGrpSpPr>
            <p:cNvPr id="15" name="Group 50"/>
            <p:cNvGrpSpPr>
              <a:grpSpLocks/>
            </p:cNvGrpSpPr>
            <p:nvPr/>
          </p:nvGrpSpPr>
          <p:grpSpPr bwMode="auto">
            <a:xfrm>
              <a:off x="3371" y="1344"/>
              <a:ext cx="1232" cy="710"/>
              <a:chOff x="616" y="720"/>
              <a:chExt cx="1232" cy="710"/>
            </a:xfrm>
          </p:grpSpPr>
          <p:sp>
            <p:nvSpPr>
              <p:cNvPr id="13339" name="AutoShape 51"/>
              <p:cNvSpPr>
                <a:spLocks noChangeArrowheads="1"/>
              </p:cNvSpPr>
              <p:nvPr/>
            </p:nvSpPr>
            <p:spPr bwMode="auto">
              <a:xfrm>
                <a:off x="616" y="728"/>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13340" name="AutoShape 52"/>
              <p:cNvSpPr>
                <a:spLocks noChangeArrowheads="1"/>
              </p:cNvSpPr>
              <p:nvPr/>
            </p:nvSpPr>
            <p:spPr bwMode="auto">
              <a:xfrm>
                <a:off x="658" y="768"/>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13341" name="AutoShape 53"/>
              <p:cNvSpPr>
                <a:spLocks noChangeArrowheads="1"/>
              </p:cNvSpPr>
              <p:nvPr/>
            </p:nvSpPr>
            <p:spPr bwMode="auto">
              <a:xfrm>
                <a:off x="632" y="744"/>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59446" name="AutoShape 54"/>
              <p:cNvSpPr>
                <a:spLocks noChangeArrowheads="1"/>
              </p:cNvSpPr>
              <p:nvPr/>
            </p:nvSpPr>
            <p:spPr bwMode="auto">
              <a:xfrm>
                <a:off x="680" y="792"/>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13343" name="Oval 55"/>
              <p:cNvSpPr>
                <a:spLocks noChangeArrowheads="1"/>
              </p:cNvSpPr>
              <p:nvPr/>
            </p:nvSpPr>
            <p:spPr bwMode="auto">
              <a:xfrm>
                <a:off x="1042" y="816"/>
                <a:ext cx="384" cy="384"/>
              </a:xfrm>
              <a:prstGeom prst="ellipse">
                <a:avLst/>
              </a:prstGeom>
              <a:noFill/>
              <a:ln w="57150">
                <a:solidFill>
                  <a:srgbClr val="808080"/>
                </a:solidFill>
                <a:round/>
                <a:headEnd/>
                <a:tailEnd/>
              </a:ln>
            </p:spPr>
            <p:txBody>
              <a:bodyPr wrap="none" anchor="ctr"/>
              <a:lstStyle/>
              <a:p>
                <a:endParaRPr lang="en-US" altLang="en-US"/>
              </a:p>
            </p:txBody>
          </p:sp>
          <p:sp>
            <p:nvSpPr>
              <p:cNvPr id="59448" name="AutoShape 56"/>
              <p:cNvSpPr>
                <a:spLocks noChangeArrowheads="1"/>
              </p:cNvSpPr>
              <p:nvPr/>
            </p:nvSpPr>
            <p:spPr bwMode="auto">
              <a:xfrm>
                <a:off x="1186" y="7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13338" name="Line 83"/>
            <p:cNvSpPr>
              <a:spLocks noChangeShapeType="1"/>
            </p:cNvSpPr>
            <p:nvPr/>
          </p:nvSpPr>
          <p:spPr bwMode="auto">
            <a:xfrm>
              <a:off x="1968" y="1536"/>
              <a:ext cx="960" cy="96"/>
            </a:xfrm>
            <a:prstGeom prst="line">
              <a:avLst/>
            </a:prstGeom>
            <a:noFill/>
            <a:ln w="76200">
              <a:solidFill>
                <a:schemeClr val="folHlink"/>
              </a:solidFill>
              <a:round/>
              <a:headEnd/>
              <a:tailEnd type="triangle" w="med" len="med"/>
            </a:ln>
          </p:spPr>
          <p:txBody>
            <a:bodyPr wrap="none" anchor="ctr"/>
            <a:lstStyle/>
            <a:p>
              <a:endParaRPr lang="en-US"/>
            </a:p>
          </p:txBody>
        </p:sp>
      </p:grpSp>
      <p:grpSp>
        <p:nvGrpSpPr>
          <p:cNvPr id="16" name="Group 90"/>
          <p:cNvGrpSpPr>
            <a:grpSpLocks/>
          </p:cNvGrpSpPr>
          <p:nvPr/>
        </p:nvGrpSpPr>
        <p:grpSpPr bwMode="auto">
          <a:xfrm>
            <a:off x="1828800" y="5467350"/>
            <a:ext cx="3581400" cy="1260475"/>
            <a:chOff x="1152" y="3444"/>
            <a:chExt cx="2256" cy="794"/>
          </a:xfrm>
        </p:grpSpPr>
        <p:grpSp>
          <p:nvGrpSpPr>
            <p:cNvPr id="17" name="Group 82"/>
            <p:cNvGrpSpPr>
              <a:grpSpLocks/>
            </p:cNvGrpSpPr>
            <p:nvPr/>
          </p:nvGrpSpPr>
          <p:grpSpPr bwMode="auto">
            <a:xfrm>
              <a:off x="1152" y="3528"/>
              <a:ext cx="1232" cy="710"/>
              <a:chOff x="1152" y="3528"/>
              <a:chExt cx="1232" cy="710"/>
            </a:xfrm>
          </p:grpSpPr>
          <p:sp>
            <p:nvSpPr>
              <p:cNvPr id="13328" name="AutoShape 68"/>
              <p:cNvSpPr>
                <a:spLocks noChangeArrowheads="1"/>
              </p:cNvSpPr>
              <p:nvPr/>
            </p:nvSpPr>
            <p:spPr bwMode="auto">
              <a:xfrm>
                <a:off x="1152" y="3536"/>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13329" name="AutoShape 69"/>
              <p:cNvSpPr>
                <a:spLocks noChangeArrowheads="1"/>
              </p:cNvSpPr>
              <p:nvPr/>
            </p:nvSpPr>
            <p:spPr bwMode="auto">
              <a:xfrm>
                <a:off x="1194" y="3576"/>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13330" name="AutoShape 70"/>
              <p:cNvSpPr>
                <a:spLocks noChangeArrowheads="1"/>
              </p:cNvSpPr>
              <p:nvPr/>
            </p:nvSpPr>
            <p:spPr bwMode="auto">
              <a:xfrm>
                <a:off x="1168" y="3552"/>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59463" name="AutoShape 71"/>
              <p:cNvSpPr>
                <a:spLocks noChangeArrowheads="1"/>
              </p:cNvSpPr>
              <p:nvPr/>
            </p:nvSpPr>
            <p:spPr bwMode="auto">
              <a:xfrm>
                <a:off x="1216" y="3600"/>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13332" name="Oval 72"/>
              <p:cNvSpPr>
                <a:spLocks noChangeArrowheads="1"/>
              </p:cNvSpPr>
              <p:nvPr/>
            </p:nvSpPr>
            <p:spPr bwMode="auto">
              <a:xfrm>
                <a:off x="1536" y="3624"/>
                <a:ext cx="486" cy="486"/>
              </a:xfrm>
              <a:prstGeom prst="ellipse">
                <a:avLst/>
              </a:prstGeom>
              <a:noFill/>
              <a:ln w="57150">
                <a:solidFill>
                  <a:srgbClr val="808080"/>
                </a:solidFill>
                <a:round/>
                <a:headEnd/>
                <a:tailEnd/>
              </a:ln>
            </p:spPr>
            <p:txBody>
              <a:bodyPr wrap="none" anchor="ctr"/>
              <a:lstStyle/>
              <a:p>
                <a:endParaRPr lang="en-US" altLang="en-US"/>
              </a:p>
            </p:txBody>
          </p:sp>
          <p:sp>
            <p:nvSpPr>
              <p:cNvPr id="59465" name="AutoShape 73"/>
              <p:cNvSpPr>
                <a:spLocks noChangeArrowheads="1"/>
              </p:cNvSpPr>
              <p:nvPr/>
            </p:nvSpPr>
            <p:spPr bwMode="auto">
              <a:xfrm>
                <a:off x="1722" y="3528"/>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sp>
            <p:nvSpPr>
              <p:cNvPr id="13334" name="Freeform 76"/>
              <p:cNvSpPr>
                <a:spLocks/>
              </p:cNvSpPr>
              <p:nvPr/>
            </p:nvSpPr>
            <p:spPr bwMode="auto">
              <a:xfrm>
                <a:off x="1974" y="3746"/>
                <a:ext cx="50" cy="264"/>
              </a:xfrm>
              <a:custGeom>
                <a:avLst/>
                <a:gdLst>
                  <a:gd name="T0" fmla="*/ 18 w 50"/>
                  <a:gd name="T1" fmla="*/ 0 h 264"/>
                  <a:gd name="T2" fmla="*/ 42 w 50"/>
                  <a:gd name="T3" fmla="*/ 68 h 264"/>
                  <a:gd name="T4" fmla="*/ 48 w 50"/>
                  <a:gd name="T5" fmla="*/ 142 h 264"/>
                  <a:gd name="T6" fmla="*/ 30 w 50"/>
                  <a:gd name="T7" fmla="*/ 212 h 264"/>
                  <a:gd name="T8" fmla="*/ 0 w 50"/>
                  <a:gd name="T9" fmla="*/ 264 h 264"/>
                  <a:gd name="T10" fmla="*/ 0 60000 65536"/>
                  <a:gd name="T11" fmla="*/ 0 60000 65536"/>
                  <a:gd name="T12" fmla="*/ 0 60000 65536"/>
                  <a:gd name="T13" fmla="*/ 0 60000 65536"/>
                  <a:gd name="T14" fmla="*/ 0 60000 65536"/>
                  <a:gd name="T15" fmla="*/ 0 w 50"/>
                  <a:gd name="T16" fmla="*/ 0 h 264"/>
                  <a:gd name="T17" fmla="*/ 50 w 50"/>
                  <a:gd name="T18" fmla="*/ 264 h 264"/>
                </a:gdLst>
                <a:ahLst/>
                <a:cxnLst>
                  <a:cxn ang="T10">
                    <a:pos x="T0" y="T1"/>
                  </a:cxn>
                  <a:cxn ang="T11">
                    <a:pos x="T2" y="T3"/>
                  </a:cxn>
                  <a:cxn ang="T12">
                    <a:pos x="T4" y="T5"/>
                  </a:cxn>
                  <a:cxn ang="T13">
                    <a:pos x="T6" y="T7"/>
                  </a:cxn>
                  <a:cxn ang="T14">
                    <a:pos x="T8" y="T9"/>
                  </a:cxn>
                </a:cxnLst>
                <a:rect l="T15" t="T16" r="T17" b="T18"/>
                <a:pathLst>
                  <a:path w="50" h="264">
                    <a:moveTo>
                      <a:pt x="18" y="0"/>
                    </a:moveTo>
                    <a:cubicBezTo>
                      <a:pt x="27" y="22"/>
                      <a:pt x="37" y="44"/>
                      <a:pt x="42" y="68"/>
                    </a:cubicBezTo>
                    <a:cubicBezTo>
                      <a:pt x="46" y="91"/>
                      <a:pt x="50" y="118"/>
                      <a:pt x="48" y="142"/>
                    </a:cubicBezTo>
                    <a:cubicBezTo>
                      <a:pt x="46" y="166"/>
                      <a:pt x="38" y="191"/>
                      <a:pt x="30" y="212"/>
                    </a:cubicBezTo>
                    <a:cubicBezTo>
                      <a:pt x="21" y="232"/>
                      <a:pt x="10" y="248"/>
                      <a:pt x="0" y="264"/>
                    </a:cubicBezTo>
                  </a:path>
                </a:pathLst>
              </a:custGeom>
              <a:noFill/>
              <a:ln w="57150">
                <a:solidFill>
                  <a:srgbClr val="FF6600"/>
                </a:solidFill>
                <a:round/>
                <a:headEnd/>
                <a:tailEnd/>
              </a:ln>
            </p:spPr>
            <p:txBody>
              <a:bodyPr wrap="none" anchor="ctr"/>
              <a:lstStyle/>
              <a:p>
                <a:endParaRPr lang="en-US"/>
              </a:p>
            </p:txBody>
          </p:sp>
          <p:sp>
            <p:nvSpPr>
              <p:cNvPr id="13335" name="Freeform 77"/>
              <p:cNvSpPr>
                <a:spLocks/>
              </p:cNvSpPr>
              <p:nvPr/>
            </p:nvSpPr>
            <p:spPr bwMode="auto">
              <a:xfrm rot="3753881">
                <a:off x="1840" y="3936"/>
                <a:ext cx="50" cy="264"/>
              </a:xfrm>
              <a:custGeom>
                <a:avLst/>
                <a:gdLst>
                  <a:gd name="T0" fmla="*/ 18 w 50"/>
                  <a:gd name="T1" fmla="*/ 0 h 264"/>
                  <a:gd name="T2" fmla="*/ 42 w 50"/>
                  <a:gd name="T3" fmla="*/ 68 h 264"/>
                  <a:gd name="T4" fmla="*/ 48 w 50"/>
                  <a:gd name="T5" fmla="*/ 142 h 264"/>
                  <a:gd name="T6" fmla="*/ 30 w 50"/>
                  <a:gd name="T7" fmla="*/ 212 h 264"/>
                  <a:gd name="T8" fmla="*/ 0 w 50"/>
                  <a:gd name="T9" fmla="*/ 264 h 264"/>
                  <a:gd name="T10" fmla="*/ 0 60000 65536"/>
                  <a:gd name="T11" fmla="*/ 0 60000 65536"/>
                  <a:gd name="T12" fmla="*/ 0 60000 65536"/>
                  <a:gd name="T13" fmla="*/ 0 60000 65536"/>
                  <a:gd name="T14" fmla="*/ 0 60000 65536"/>
                  <a:gd name="T15" fmla="*/ 0 w 50"/>
                  <a:gd name="T16" fmla="*/ 0 h 264"/>
                  <a:gd name="T17" fmla="*/ 50 w 50"/>
                  <a:gd name="T18" fmla="*/ 264 h 264"/>
                </a:gdLst>
                <a:ahLst/>
                <a:cxnLst>
                  <a:cxn ang="T10">
                    <a:pos x="T0" y="T1"/>
                  </a:cxn>
                  <a:cxn ang="T11">
                    <a:pos x="T2" y="T3"/>
                  </a:cxn>
                  <a:cxn ang="T12">
                    <a:pos x="T4" y="T5"/>
                  </a:cxn>
                  <a:cxn ang="T13">
                    <a:pos x="T6" y="T7"/>
                  </a:cxn>
                  <a:cxn ang="T14">
                    <a:pos x="T8" y="T9"/>
                  </a:cxn>
                </a:cxnLst>
                <a:rect l="T15" t="T16" r="T17" b="T18"/>
                <a:pathLst>
                  <a:path w="50" h="264">
                    <a:moveTo>
                      <a:pt x="18" y="0"/>
                    </a:moveTo>
                    <a:cubicBezTo>
                      <a:pt x="27" y="22"/>
                      <a:pt x="37" y="44"/>
                      <a:pt x="42" y="68"/>
                    </a:cubicBezTo>
                    <a:cubicBezTo>
                      <a:pt x="46" y="91"/>
                      <a:pt x="50" y="118"/>
                      <a:pt x="48" y="142"/>
                    </a:cubicBezTo>
                    <a:cubicBezTo>
                      <a:pt x="46" y="166"/>
                      <a:pt x="38" y="191"/>
                      <a:pt x="30" y="212"/>
                    </a:cubicBezTo>
                    <a:cubicBezTo>
                      <a:pt x="21" y="232"/>
                      <a:pt x="10" y="248"/>
                      <a:pt x="0" y="264"/>
                    </a:cubicBezTo>
                  </a:path>
                </a:pathLst>
              </a:custGeom>
              <a:noFill/>
              <a:ln w="57150">
                <a:solidFill>
                  <a:srgbClr val="FF6600"/>
                </a:solidFill>
                <a:round/>
                <a:headEnd/>
                <a:tailEnd/>
              </a:ln>
            </p:spPr>
            <p:txBody>
              <a:bodyPr wrap="none" anchor="ctr"/>
              <a:lstStyle/>
              <a:p>
                <a:endParaRPr lang="en-US"/>
              </a:p>
            </p:txBody>
          </p:sp>
        </p:grpSp>
        <p:sp>
          <p:nvSpPr>
            <p:cNvPr id="13327" name="Line 85"/>
            <p:cNvSpPr>
              <a:spLocks noChangeShapeType="1"/>
            </p:cNvSpPr>
            <p:nvPr/>
          </p:nvSpPr>
          <p:spPr bwMode="auto">
            <a:xfrm flipH="1">
              <a:off x="2496" y="3444"/>
              <a:ext cx="912" cy="480"/>
            </a:xfrm>
            <a:prstGeom prst="line">
              <a:avLst/>
            </a:prstGeom>
            <a:noFill/>
            <a:ln w="76200">
              <a:solidFill>
                <a:schemeClr val="folHlink"/>
              </a:solidFill>
              <a:round/>
              <a:headEnd/>
              <a:tailEnd type="triangle" w="med" len="med"/>
            </a:ln>
          </p:spPr>
          <p:txBody>
            <a:bodyPr wrap="none" anchor="ctr"/>
            <a:lstStyle/>
            <a:p>
              <a:endParaRPr lang="en-US"/>
            </a:p>
          </p:txBody>
        </p:sp>
      </p:grpSp>
      <p:sp>
        <p:nvSpPr>
          <p:cNvPr id="59449" name="Freeform 57"/>
          <p:cNvSpPr>
            <a:spLocks/>
          </p:cNvSpPr>
          <p:nvPr/>
        </p:nvSpPr>
        <p:spPr bwMode="auto">
          <a:xfrm rot="6092419" flipV="1">
            <a:off x="6635750" y="2127250"/>
            <a:ext cx="609600" cy="165100"/>
          </a:xfrm>
          <a:custGeom>
            <a:avLst/>
            <a:gdLst>
              <a:gd name="T0" fmla="*/ 2147483647 w 384"/>
              <a:gd name="T1" fmla="*/ 2147483647 h 104"/>
              <a:gd name="T2" fmla="*/ 2147483647 w 384"/>
              <a:gd name="T3" fmla="*/ 2147483647 h 104"/>
              <a:gd name="T4" fmla="*/ 2147483647 w 384"/>
              <a:gd name="T5" fmla="*/ 2147483647 h 104"/>
              <a:gd name="T6" fmla="*/ 0 w 384"/>
              <a:gd name="T7" fmla="*/ 2147483647 h 104"/>
              <a:gd name="T8" fmla="*/ 0 60000 65536"/>
              <a:gd name="T9" fmla="*/ 0 60000 65536"/>
              <a:gd name="T10" fmla="*/ 0 60000 65536"/>
              <a:gd name="T11" fmla="*/ 0 60000 65536"/>
              <a:gd name="T12" fmla="*/ 0 w 384"/>
              <a:gd name="T13" fmla="*/ 0 h 104"/>
              <a:gd name="T14" fmla="*/ 384 w 384"/>
              <a:gd name="T15" fmla="*/ 104 h 104"/>
            </a:gdLst>
            <a:ahLst/>
            <a:cxnLst>
              <a:cxn ang="T8">
                <a:pos x="T0" y="T1"/>
              </a:cxn>
              <a:cxn ang="T9">
                <a:pos x="T2" y="T3"/>
              </a:cxn>
              <a:cxn ang="T10">
                <a:pos x="T4" y="T5"/>
              </a:cxn>
              <a:cxn ang="T11">
                <a:pos x="T6" y="T7"/>
              </a:cxn>
            </a:cxnLst>
            <a:rect l="T12" t="T13" r="T14" b="T15"/>
            <a:pathLst>
              <a:path w="384" h="104">
                <a:moveTo>
                  <a:pt x="384" y="8"/>
                </a:moveTo>
                <a:cubicBezTo>
                  <a:pt x="332" y="32"/>
                  <a:pt x="280" y="56"/>
                  <a:pt x="240" y="56"/>
                </a:cubicBezTo>
                <a:cubicBezTo>
                  <a:pt x="200" y="56"/>
                  <a:pt x="183" y="0"/>
                  <a:pt x="144" y="8"/>
                </a:cubicBezTo>
                <a:cubicBezTo>
                  <a:pt x="104" y="15"/>
                  <a:pt x="52" y="59"/>
                  <a:pt x="0" y="104"/>
                </a:cubicBezTo>
              </a:path>
            </a:pathLst>
          </a:custGeom>
          <a:noFill/>
          <a:ln w="57150">
            <a:solidFill>
              <a:srgbClr val="FF6600"/>
            </a:solidFill>
            <a:round/>
            <a:headEnd/>
            <a:tailEnd/>
          </a:ln>
        </p:spPr>
        <p:txBody>
          <a:bodyPr wrap="none" anchor="ctr"/>
          <a:lstStyle/>
          <a:p>
            <a:endParaRPr lang="en-US"/>
          </a:p>
        </p:txBody>
      </p:sp>
      <p:sp>
        <p:nvSpPr>
          <p:cNvPr id="59506" name="Text Box 114"/>
          <p:cNvSpPr txBox="1">
            <a:spLocks noChangeArrowheads="1"/>
          </p:cNvSpPr>
          <p:nvPr/>
        </p:nvSpPr>
        <p:spPr bwMode="auto">
          <a:xfrm>
            <a:off x="381000" y="5791200"/>
            <a:ext cx="1266825" cy="457200"/>
          </a:xfrm>
          <a:prstGeom prst="rect">
            <a:avLst/>
          </a:prstGeom>
          <a:noFill/>
          <a:ln w="12700">
            <a:noFill/>
            <a:miter lim="800000"/>
            <a:headEnd/>
            <a:tailEnd/>
          </a:ln>
        </p:spPr>
        <p:txBody>
          <a:bodyPr wrap="none">
            <a:spAutoFit/>
          </a:bodyPr>
          <a:lstStyle/>
          <a:p>
            <a:r>
              <a:rPr lang="en-US" altLang="en-US" sz="2400"/>
              <a:t>Insertion</a:t>
            </a:r>
          </a:p>
        </p:txBody>
      </p:sp>
      <p:sp>
        <p:nvSpPr>
          <p:cNvPr id="59507" name="Text Box 115"/>
          <p:cNvSpPr txBox="1">
            <a:spLocks noChangeArrowheads="1"/>
          </p:cNvSpPr>
          <p:nvPr/>
        </p:nvSpPr>
        <p:spPr bwMode="auto">
          <a:xfrm>
            <a:off x="381000" y="4343400"/>
            <a:ext cx="1268413" cy="822325"/>
          </a:xfrm>
          <a:prstGeom prst="rect">
            <a:avLst/>
          </a:prstGeom>
          <a:noFill/>
          <a:ln w="12700">
            <a:noFill/>
            <a:miter lim="800000"/>
            <a:headEnd/>
            <a:tailEnd/>
          </a:ln>
        </p:spPr>
        <p:txBody>
          <a:bodyPr wrap="none">
            <a:spAutoFit/>
          </a:bodyPr>
          <a:lstStyle/>
          <a:p>
            <a:r>
              <a:rPr lang="en-US" altLang="en-US" sz="2400"/>
              <a:t>Crossing</a:t>
            </a:r>
          </a:p>
          <a:p>
            <a:r>
              <a:rPr lang="en-US" altLang="en-US" sz="2400"/>
              <a:t>over</a:t>
            </a:r>
          </a:p>
        </p:txBody>
      </p:sp>
      <p:sp>
        <p:nvSpPr>
          <p:cNvPr id="13325" name="TextBox 95"/>
          <p:cNvSpPr txBox="1">
            <a:spLocks noChangeArrowheads="1"/>
          </p:cNvSpPr>
          <p:nvPr/>
        </p:nvSpPr>
        <p:spPr bwMode="auto">
          <a:xfrm>
            <a:off x="-1905000" y="685800"/>
            <a:ext cx="184150" cy="369888"/>
          </a:xfrm>
          <a:prstGeom prst="rect">
            <a:avLst/>
          </a:prstGeom>
          <a:noFill/>
          <a:ln w="9525">
            <a:noFill/>
            <a:miter lim="800000"/>
            <a:headEnd/>
            <a:tailEnd/>
          </a:ln>
        </p:spPr>
        <p:txBody>
          <a:bodyPr wrap="none">
            <a:spAutoFit/>
          </a:bodyP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59449"/>
                                        </p:tgtEl>
                                        <p:attrNameLst>
                                          <p:attrName>style.visibility</p:attrName>
                                        </p:attrNameLst>
                                      </p:cBhvr>
                                      <p:to>
                                        <p:strVal val="visible"/>
                                      </p:to>
                                    </p:set>
                                    <p:anim calcmode="lin" valueType="num">
                                      <p:cBhvr additive="base">
                                        <p:cTn id="24" dur="500" fill="hold"/>
                                        <p:tgtEl>
                                          <p:spTgt spid="59449"/>
                                        </p:tgtEl>
                                        <p:attrNameLst>
                                          <p:attrName>ppt_x</p:attrName>
                                        </p:attrNameLst>
                                      </p:cBhvr>
                                      <p:tavLst>
                                        <p:tav tm="0">
                                          <p:val>
                                            <p:strVal val="#ppt_x"/>
                                          </p:val>
                                        </p:tav>
                                        <p:tav tm="100000">
                                          <p:val>
                                            <p:strVal val="#ppt_x"/>
                                          </p:val>
                                        </p:tav>
                                      </p:tavLst>
                                    </p:anim>
                                    <p:anim calcmode="lin" valueType="num">
                                      <p:cBhvr additive="base">
                                        <p:cTn id="25" dur="500" fill="hold"/>
                                        <p:tgtEl>
                                          <p:spTgt spid="59449"/>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1+#ppt_w/2"/>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9507"/>
                                        </p:tgtEl>
                                        <p:attrNameLst>
                                          <p:attrName>style.visibility</p:attrName>
                                        </p:attrNameLst>
                                      </p:cBhvr>
                                      <p:to>
                                        <p:strVal val="visible"/>
                                      </p:to>
                                    </p:set>
                                    <p:anim calcmode="lin" valueType="num">
                                      <p:cBhvr additive="base">
                                        <p:cTn id="47" dur="500" fill="hold"/>
                                        <p:tgtEl>
                                          <p:spTgt spid="59507"/>
                                        </p:tgtEl>
                                        <p:attrNameLst>
                                          <p:attrName>ppt_x</p:attrName>
                                        </p:attrNameLst>
                                      </p:cBhvr>
                                      <p:tavLst>
                                        <p:tav tm="0">
                                          <p:val>
                                            <p:strVal val="0-#ppt_w/2"/>
                                          </p:val>
                                        </p:tav>
                                        <p:tav tm="100000">
                                          <p:val>
                                            <p:strVal val="#ppt_x"/>
                                          </p:val>
                                        </p:tav>
                                      </p:tavLst>
                                    </p:anim>
                                    <p:anim calcmode="lin" valueType="num">
                                      <p:cBhvr additive="base">
                                        <p:cTn id="48" dur="500" fill="hold"/>
                                        <p:tgtEl>
                                          <p:spTgt spid="5950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9506"/>
                                        </p:tgtEl>
                                        <p:attrNameLst>
                                          <p:attrName>style.visibility</p:attrName>
                                        </p:attrNameLst>
                                      </p:cBhvr>
                                      <p:to>
                                        <p:strVal val="visible"/>
                                      </p:to>
                                    </p:set>
                                    <p:anim calcmode="lin" valueType="num">
                                      <p:cBhvr additive="base">
                                        <p:cTn id="59" dur="500" fill="hold"/>
                                        <p:tgtEl>
                                          <p:spTgt spid="59506"/>
                                        </p:tgtEl>
                                        <p:attrNameLst>
                                          <p:attrName>ppt_x</p:attrName>
                                        </p:attrNameLst>
                                      </p:cBhvr>
                                      <p:tavLst>
                                        <p:tav tm="0">
                                          <p:val>
                                            <p:strVal val="0-#ppt_w/2"/>
                                          </p:val>
                                        </p:tav>
                                        <p:tav tm="100000">
                                          <p:val>
                                            <p:strVal val="#ppt_x"/>
                                          </p:val>
                                        </p:tav>
                                      </p:tavLst>
                                    </p:anim>
                                    <p:anim calcmode="lin" valueType="num">
                                      <p:cBhvr additive="base">
                                        <p:cTn id="60" dur="500" fill="hold"/>
                                        <p:tgtEl>
                                          <p:spTgt spid="59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49" grpId="0" animBg="1"/>
      <p:bldP spid="59506" grpId="0" autoUpdateAnimBg="0"/>
      <p:bldP spid="5950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1066800"/>
            <a:ext cx="333375" cy="409575"/>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0" y="3733800"/>
            <a:ext cx="447675" cy="581025"/>
          </a:xfrm>
          <a:prstGeom prst="rect">
            <a:avLst/>
          </a:prstGeom>
          <a:noFill/>
          <a:ln w="9525">
            <a:noFill/>
            <a:miter lim="800000"/>
            <a:headEnd/>
            <a:tailEnd/>
          </a:ln>
        </p:spPr>
      </p:pic>
      <p:pic>
        <p:nvPicPr>
          <p:cNvPr id="60420" name="Picture 4"/>
          <p:cNvPicPr>
            <a:picLocks noChangeAspect="1" noChangeArrowheads="1"/>
          </p:cNvPicPr>
          <p:nvPr/>
        </p:nvPicPr>
        <p:blipFill>
          <a:blip r:embed="rId4" cstate="print"/>
          <a:srcRect/>
          <a:stretch>
            <a:fillRect/>
          </a:stretch>
        </p:blipFill>
        <p:spPr bwMode="auto">
          <a:xfrm>
            <a:off x="0" y="5781675"/>
            <a:ext cx="438150" cy="923925"/>
          </a:xfrm>
          <a:prstGeom prst="rect">
            <a:avLst/>
          </a:prstGeom>
          <a:noFill/>
          <a:ln w="9525">
            <a:noFill/>
            <a:miter lim="800000"/>
            <a:headEnd/>
            <a:tailEnd/>
          </a:ln>
        </p:spPr>
      </p:pic>
      <p:pic>
        <p:nvPicPr>
          <p:cNvPr id="60421" name="Picture 5"/>
          <p:cNvPicPr>
            <a:picLocks noChangeAspect="1" noChangeArrowheads="1"/>
          </p:cNvPicPr>
          <p:nvPr/>
        </p:nvPicPr>
        <p:blipFill>
          <a:blip r:embed="rId5" cstate="print"/>
          <a:srcRect/>
          <a:stretch>
            <a:fillRect/>
          </a:stretch>
        </p:blipFill>
        <p:spPr bwMode="auto">
          <a:xfrm>
            <a:off x="533400" y="1998663"/>
            <a:ext cx="1862138" cy="1735137"/>
          </a:xfrm>
          <a:prstGeom prst="rect">
            <a:avLst/>
          </a:prstGeom>
          <a:noFill/>
          <a:ln w="9525">
            <a:noFill/>
            <a:miter lim="800000"/>
            <a:headEnd/>
            <a:tailEnd/>
          </a:ln>
        </p:spPr>
      </p:pic>
      <p:pic>
        <p:nvPicPr>
          <p:cNvPr id="60422" name="Picture 6"/>
          <p:cNvPicPr>
            <a:picLocks noChangeAspect="1" noChangeArrowheads="1"/>
          </p:cNvPicPr>
          <p:nvPr/>
        </p:nvPicPr>
        <p:blipFill>
          <a:blip r:embed="rId6" cstate="print"/>
          <a:srcRect/>
          <a:stretch>
            <a:fillRect/>
          </a:stretch>
        </p:blipFill>
        <p:spPr bwMode="auto">
          <a:xfrm>
            <a:off x="2947988" y="2057400"/>
            <a:ext cx="1319212" cy="1581150"/>
          </a:xfrm>
          <a:prstGeom prst="rect">
            <a:avLst/>
          </a:prstGeom>
          <a:noFill/>
          <a:ln w="9525">
            <a:noFill/>
            <a:miter lim="800000"/>
            <a:headEnd/>
            <a:tailEnd/>
          </a:ln>
        </p:spPr>
      </p:pic>
      <p:pic>
        <p:nvPicPr>
          <p:cNvPr id="60423" name="Picture 7"/>
          <p:cNvPicPr>
            <a:picLocks noChangeAspect="1" noChangeArrowheads="1"/>
          </p:cNvPicPr>
          <p:nvPr/>
        </p:nvPicPr>
        <p:blipFill>
          <a:blip r:embed="rId7" cstate="print"/>
          <a:srcRect/>
          <a:stretch>
            <a:fillRect/>
          </a:stretch>
        </p:blipFill>
        <p:spPr bwMode="auto">
          <a:xfrm>
            <a:off x="5105400" y="1846263"/>
            <a:ext cx="1519238" cy="1778000"/>
          </a:xfrm>
          <a:prstGeom prst="rect">
            <a:avLst/>
          </a:prstGeom>
          <a:noFill/>
          <a:ln w="9525">
            <a:noFill/>
            <a:miter lim="800000"/>
            <a:headEnd/>
            <a:tailEnd/>
          </a:ln>
        </p:spPr>
      </p:pic>
      <p:pic>
        <p:nvPicPr>
          <p:cNvPr id="60424" name="Picture 8"/>
          <p:cNvPicPr>
            <a:picLocks noChangeAspect="1" noChangeArrowheads="1"/>
          </p:cNvPicPr>
          <p:nvPr/>
        </p:nvPicPr>
        <p:blipFill>
          <a:blip r:embed="rId8" cstate="print"/>
          <a:srcRect/>
          <a:stretch>
            <a:fillRect/>
          </a:stretch>
        </p:blipFill>
        <p:spPr bwMode="auto">
          <a:xfrm>
            <a:off x="7086600" y="2057400"/>
            <a:ext cx="1797050" cy="1541463"/>
          </a:xfrm>
          <a:prstGeom prst="rect">
            <a:avLst/>
          </a:prstGeom>
          <a:noFill/>
          <a:ln w="9525">
            <a:noFill/>
            <a:miter lim="800000"/>
            <a:headEnd/>
            <a:tailEnd/>
          </a:ln>
        </p:spPr>
      </p:pic>
      <p:pic>
        <p:nvPicPr>
          <p:cNvPr id="60425" name="Picture 9"/>
          <p:cNvPicPr>
            <a:picLocks noChangeAspect="1" noChangeArrowheads="1"/>
          </p:cNvPicPr>
          <p:nvPr/>
        </p:nvPicPr>
        <p:blipFill>
          <a:blip r:embed="rId9" cstate="print"/>
          <a:srcRect/>
          <a:stretch>
            <a:fillRect/>
          </a:stretch>
        </p:blipFill>
        <p:spPr bwMode="auto">
          <a:xfrm>
            <a:off x="609600" y="1084263"/>
            <a:ext cx="1690688" cy="596900"/>
          </a:xfrm>
          <a:prstGeom prst="rect">
            <a:avLst/>
          </a:prstGeom>
          <a:noFill/>
          <a:ln w="9525">
            <a:noFill/>
            <a:miter lim="800000"/>
            <a:headEnd/>
            <a:tailEnd/>
          </a:ln>
        </p:spPr>
      </p:pic>
      <p:pic>
        <p:nvPicPr>
          <p:cNvPr id="60426" name="Picture 10"/>
          <p:cNvPicPr>
            <a:picLocks noChangeAspect="1" noChangeArrowheads="1"/>
          </p:cNvPicPr>
          <p:nvPr/>
        </p:nvPicPr>
        <p:blipFill>
          <a:blip r:embed="rId10" cstate="print"/>
          <a:srcRect/>
          <a:stretch>
            <a:fillRect/>
          </a:stretch>
        </p:blipFill>
        <p:spPr bwMode="auto">
          <a:xfrm>
            <a:off x="2438400" y="1084263"/>
            <a:ext cx="1898650" cy="596900"/>
          </a:xfrm>
          <a:prstGeom prst="rect">
            <a:avLst/>
          </a:prstGeom>
          <a:noFill/>
          <a:ln w="9525">
            <a:noFill/>
            <a:miter lim="800000"/>
            <a:headEnd/>
            <a:tailEnd/>
          </a:ln>
        </p:spPr>
      </p:pic>
      <p:pic>
        <p:nvPicPr>
          <p:cNvPr id="60427" name="Picture 11"/>
          <p:cNvPicPr>
            <a:picLocks noChangeAspect="1" noChangeArrowheads="1"/>
          </p:cNvPicPr>
          <p:nvPr/>
        </p:nvPicPr>
        <p:blipFill>
          <a:blip r:embed="rId11" cstate="print"/>
          <a:srcRect/>
          <a:stretch>
            <a:fillRect/>
          </a:stretch>
        </p:blipFill>
        <p:spPr bwMode="auto">
          <a:xfrm>
            <a:off x="4572000" y="1066800"/>
            <a:ext cx="2208213" cy="596900"/>
          </a:xfrm>
          <a:prstGeom prst="rect">
            <a:avLst/>
          </a:prstGeom>
          <a:noFill/>
          <a:ln w="9525">
            <a:noFill/>
            <a:miter lim="800000"/>
            <a:headEnd/>
            <a:tailEnd/>
          </a:ln>
        </p:spPr>
      </p:pic>
      <p:pic>
        <p:nvPicPr>
          <p:cNvPr id="60428" name="Picture 12"/>
          <p:cNvPicPr>
            <a:picLocks noChangeAspect="1" noChangeArrowheads="1"/>
          </p:cNvPicPr>
          <p:nvPr/>
        </p:nvPicPr>
        <p:blipFill>
          <a:blip r:embed="rId12" cstate="print"/>
          <a:srcRect/>
          <a:stretch>
            <a:fillRect/>
          </a:stretch>
        </p:blipFill>
        <p:spPr bwMode="auto">
          <a:xfrm>
            <a:off x="7086600" y="1095375"/>
            <a:ext cx="1916113" cy="598488"/>
          </a:xfrm>
          <a:prstGeom prst="rect">
            <a:avLst/>
          </a:prstGeom>
          <a:noFill/>
          <a:ln w="9525">
            <a:noFill/>
            <a:miter lim="800000"/>
            <a:headEnd/>
            <a:tailEnd/>
          </a:ln>
        </p:spPr>
      </p:pic>
      <p:pic>
        <p:nvPicPr>
          <p:cNvPr id="60429" name="Picture 13"/>
          <p:cNvPicPr>
            <a:picLocks noChangeAspect="1" noChangeArrowheads="1"/>
          </p:cNvPicPr>
          <p:nvPr/>
        </p:nvPicPr>
        <p:blipFill>
          <a:blip r:embed="rId13" cstate="print"/>
          <a:srcRect/>
          <a:stretch>
            <a:fillRect/>
          </a:stretch>
        </p:blipFill>
        <p:spPr bwMode="auto">
          <a:xfrm>
            <a:off x="685800" y="3733800"/>
            <a:ext cx="1336675" cy="381000"/>
          </a:xfrm>
          <a:prstGeom prst="rect">
            <a:avLst/>
          </a:prstGeom>
          <a:noFill/>
          <a:ln w="9525">
            <a:noFill/>
            <a:miter lim="800000"/>
            <a:headEnd/>
            <a:tailEnd/>
          </a:ln>
        </p:spPr>
      </p:pic>
      <p:pic>
        <p:nvPicPr>
          <p:cNvPr id="60430" name="Picture 14"/>
          <p:cNvPicPr>
            <a:picLocks noChangeAspect="1" noChangeArrowheads="1"/>
          </p:cNvPicPr>
          <p:nvPr/>
        </p:nvPicPr>
        <p:blipFill>
          <a:blip r:embed="rId14" cstate="print"/>
          <a:srcRect/>
          <a:stretch>
            <a:fillRect/>
          </a:stretch>
        </p:blipFill>
        <p:spPr bwMode="auto">
          <a:xfrm>
            <a:off x="2514600" y="3733800"/>
            <a:ext cx="1851025" cy="533400"/>
          </a:xfrm>
          <a:prstGeom prst="rect">
            <a:avLst/>
          </a:prstGeom>
          <a:noFill/>
          <a:ln w="9525">
            <a:noFill/>
            <a:miter lim="800000"/>
            <a:headEnd/>
            <a:tailEnd/>
          </a:ln>
        </p:spPr>
      </p:pic>
      <p:pic>
        <p:nvPicPr>
          <p:cNvPr id="60431" name="Picture 15"/>
          <p:cNvPicPr>
            <a:picLocks noChangeAspect="1" noChangeArrowheads="1"/>
          </p:cNvPicPr>
          <p:nvPr/>
        </p:nvPicPr>
        <p:blipFill>
          <a:blip r:embed="rId15" cstate="print"/>
          <a:srcRect/>
          <a:stretch>
            <a:fillRect/>
          </a:stretch>
        </p:blipFill>
        <p:spPr bwMode="auto">
          <a:xfrm>
            <a:off x="4953000" y="3810000"/>
            <a:ext cx="1851025" cy="533400"/>
          </a:xfrm>
          <a:prstGeom prst="rect">
            <a:avLst/>
          </a:prstGeom>
          <a:noFill/>
          <a:ln w="9525">
            <a:noFill/>
            <a:miter lim="800000"/>
            <a:headEnd/>
            <a:tailEnd/>
          </a:ln>
        </p:spPr>
      </p:pic>
      <p:pic>
        <p:nvPicPr>
          <p:cNvPr id="60432" name="Picture 16"/>
          <p:cNvPicPr>
            <a:picLocks noChangeAspect="1" noChangeArrowheads="1"/>
          </p:cNvPicPr>
          <p:nvPr/>
        </p:nvPicPr>
        <p:blipFill>
          <a:blip r:embed="rId16" cstate="print"/>
          <a:srcRect/>
          <a:stretch>
            <a:fillRect/>
          </a:stretch>
        </p:blipFill>
        <p:spPr bwMode="auto">
          <a:xfrm>
            <a:off x="7323138" y="3886200"/>
            <a:ext cx="1363662" cy="342900"/>
          </a:xfrm>
          <a:prstGeom prst="rect">
            <a:avLst/>
          </a:prstGeom>
          <a:noFill/>
          <a:ln w="9525">
            <a:noFill/>
            <a:miter lim="800000"/>
            <a:headEnd/>
            <a:tailEnd/>
          </a:ln>
        </p:spPr>
      </p:pic>
      <p:pic>
        <p:nvPicPr>
          <p:cNvPr id="60433" name="Picture 17"/>
          <p:cNvPicPr>
            <a:picLocks noChangeAspect="1" noChangeArrowheads="1"/>
          </p:cNvPicPr>
          <p:nvPr/>
        </p:nvPicPr>
        <p:blipFill>
          <a:blip r:embed="rId17" cstate="print"/>
          <a:srcRect/>
          <a:stretch>
            <a:fillRect/>
          </a:stretch>
        </p:blipFill>
        <p:spPr bwMode="auto">
          <a:xfrm>
            <a:off x="533400" y="4191000"/>
            <a:ext cx="1878013" cy="1725613"/>
          </a:xfrm>
          <a:prstGeom prst="rect">
            <a:avLst/>
          </a:prstGeom>
          <a:noFill/>
          <a:ln w="9525">
            <a:noFill/>
            <a:miter lim="800000"/>
            <a:headEnd/>
            <a:tailEnd/>
          </a:ln>
        </p:spPr>
      </p:pic>
      <p:pic>
        <p:nvPicPr>
          <p:cNvPr id="60434" name="Picture 18"/>
          <p:cNvPicPr>
            <a:picLocks noChangeAspect="1" noChangeArrowheads="1"/>
          </p:cNvPicPr>
          <p:nvPr/>
        </p:nvPicPr>
        <p:blipFill>
          <a:blip r:embed="rId18" cstate="print"/>
          <a:srcRect/>
          <a:stretch>
            <a:fillRect/>
          </a:stretch>
        </p:blipFill>
        <p:spPr bwMode="auto">
          <a:xfrm>
            <a:off x="2362200" y="4343400"/>
            <a:ext cx="2017713" cy="1624013"/>
          </a:xfrm>
          <a:prstGeom prst="rect">
            <a:avLst/>
          </a:prstGeom>
          <a:noFill/>
          <a:ln w="9525">
            <a:noFill/>
            <a:miter lim="800000"/>
            <a:headEnd/>
            <a:tailEnd/>
          </a:ln>
        </p:spPr>
      </p:pic>
      <p:pic>
        <p:nvPicPr>
          <p:cNvPr id="60435" name="Picture 19"/>
          <p:cNvPicPr>
            <a:picLocks noChangeAspect="1" noChangeArrowheads="1"/>
          </p:cNvPicPr>
          <p:nvPr/>
        </p:nvPicPr>
        <p:blipFill>
          <a:blip r:embed="rId19" cstate="print"/>
          <a:srcRect/>
          <a:stretch>
            <a:fillRect/>
          </a:stretch>
        </p:blipFill>
        <p:spPr bwMode="auto">
          <a:xfrm>
            <a:off x="5029200" y="4343400"/>
            <a:ext cx="1814513" cy="1687513"/>
          </a:xfrm>
          <a:prstGeom prst="rect">
            <a:avLst/>
          </a:prstGeom>
          <a:noFill/>
          <a:ln w="9525">
            <a:noFill/>
            <a:miter lim="800000"/>
            <a:headEnd/>
            <a:tailEnd/>
          </a:ln>
        </p:spPr>
      </p:pic>
      <p:pic>
        <p:nvPicPr>
          <p:cNvPr id="60436" name="Picture 20"/>
          <p:cNvPicPr>
            <a:picLocks noChangeAspect="1" noChangeArrowheads="1"/>
          </p:cNvPicPr>
          <p:nvPr/>
        </p:nvPicPr>
        <p:blipFill>
          <a:blip r:embed="rId20" cstate="print"/>
          <a:srcRect/>
          <a:stretch>
            <a:fillRect/>
          </a:stretch>
        </p:blipFill>
        <p:spPr bwMode="auto">
          <a:xfrm>
            <a:off x="7062788" y="4191000"/>
            <a:ext cx="1700212" cy="1776413"/>
          </a:xfrm>
          <a:prstGeom prst="rect">
            <a:avLst/>
          </a:prstGeom>
          <a:noFill/>
          <a:ln w="9525">
            <a:noFill/>
            <a:miter lim="800000"/>
            <a:headEnd/>
            <a:tailEnd/>
          </a:ln>
        </p:spPr>
      </p:pic>
      <p:pic>
        <p:nvPicPr>
          <p:cNvPr id="60437" name="Picture 21"/>
          <p:cNvPicPr>
            <a:picLocks noChangeAspect="1" noChangeArrowheads="1"/>
          </p:cNvPicPr>
          <p:nvPr/>
        </p:nvPicPr>
        <p:blipFill>
          <a:blip r:embed="rId21" cstate="print"/>
          <a:srcRect/>
          <a:stretch>
            <a:fillRect/>
          </a:stretch>
        </p:blipFill>
        <p:spPr bwMode="auto">
          <a:xfrm>
            <a:off x="381000" y="5965825"/>
            <a:ext cx="2268538" cy="739775"/>
          </a:xfrm>
          <a:prstGeom prst="rect">
            <a:avLst/>
          </a:prstGeom>
          <a:noFill/>
          <a:ln w="9525">
            <a:noFill/>
            <a:miter lim="800000"/>
            <a:headEnd/>
            <a:tailEnd/>
          </a:ln>
        </p:spPr>
      </p:pic>
      <p:pic>
        <p:nvPicPr>
          <p:cNvPr id="60438" name="Picture 22"/>
          <p:cNvPicPr>
            <a:picLocks noChangeAspect="1" noChangeArrowheads="1"/>
          </p:cNvPicPr>
          <p:nvPr/>
        </p:nvPicPr>
        <p:blipFill>
          <a:blip r:embed="rId22" cstate="print"/>
          <a:srcRect/>
          <a:stretch>
            <a:fillRect/>
          </a:stretch>
        </p:blipFill>
        <p:spPr bwMode="auto">
          <a:xfrm>
            <a:off x="2667000" y="6032500"/>
            <a:ext cx="2514600" cy="673100"/>
          </a:xfrm>
          <a:prstGeom prst="rect">
            <a:avLst/>
          </a:prstGeom>
          <a:noFill/>
          <a:ln w="9525">
            <a:noFill/>
            <a:miter lim="800000"/>
            <a:headEnd/>
            <a:tailEnd/>
          </a:ln>
        </p:spPr>
      </p:pic>
      <p:pic>
        <p:nvPicPr>
          <p:cNvPr id="60439" name="Picture 23"/>
          <p:cNvPicPr>
            <a:picLocks noChangeAspect="1" noChangeArrowheads="1"/>
          </p:cNvPicPr>
          <p:nvPr/>
        </p:nvPicPr>
        <p:blipFill>
          <a:blip r:embed="rId23" cstate="print"/>
          <a:srcRect/>
          <a:stretch>
            <a:fillRect/>
          </a:stretch>
        </p:blipFill>
        <p:spPr bwMode="auto">
          <a:xfrm>
            <a:off x="5118100" y="6345238"/>
            <a:ext cx="1968500" cy="512762"/>
          </a:xfrm>
          <a:prstGeom prst="rect">
            <a:avLst/>
          </a:prstGeom>
          <a:noFill/>
          <a:ln w="9525">
            <a:noFill/>
            <a:miter lim="800000"/>
            <a:headEnd/>
            <a:tailEnd/>
          </a:ln>
        </p:spPr>
      </p:pic>
      <p:pic>
        <p:nvPicPr>
          <p:cNvPr id="60440" name="Picture 24"/>
          <p:cNvPicPr>
            <a:picLocks noChangeAspect="1" noChangeArrowheads="1"/>
          </p:cNvPicPr>
          <p:nvPr/>
        </p:nvPicPr>
        <p:blipFill>
          <a:blip r:embed="rId24" cstate="print"/>
          <a:srcRect/>
          <a:stretch>
            <a:fillRect/>
          </a:stretch>
        </p:blipFill>
        <p:spPr bwMode="auto">
          <a:xfrm>
            <a:off x="7086600" y="5943600"/>
            <a:ext cx="1847850" cy="609600"/>
          </a:xfrm>
          <a:prstGeom prst="rect">
            <a:avLst/>
          </a:prstGeom>
          <a:noFill/>
          <a:ln w="9525">
            <a:noFill/>
            <a:miter lim="800000"/>
            <a:headEnd/>
            <a:tailEnd/>
          </a:ln>
        </p:spPr>
      </p:pic>
      <p:sp>
        <p:nvSpPr>
          <p:cNvPr id="27" name="Rectangle 1"/>
          <p:cNvSpPr>
            <a:spLocks noChangeArrowheads="1"/>
          </p:cNvSpPr>
          <p:nvPr/>
        </p:nvSpPr>
        <p:spPr bwMode="auto">
          <a:xfrm>
            <a:off x="304800" y="609600"/>
            <a:ext cx="5943600" cy="528638"/>
          </a:xfrm>
          <a:prstGeom prst="rect">
            <a:avLst/>
          </a:prstGeom>
          <a:noFill/>
          <a:ln w="9525">
            <a:noFill/>
            <a:round/>
            <a:headEnd/>
            <a:tailEnd/>
          </a:ln>
        </p:spPr>
        <p:txBody>
          <a:bodyPr lIns="101880" tIns="0" rIns="101880" bIns="0"/>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404040"/>
                </a:solidFill>
                <a:latin typeface="Arial Narrow" pitchFamily="34" charset="0"/>
              </a:rPr>
              <a:t>Griffith’s Experiments with </a:t>
            </a:r>
            <a:r>
              <a:rPr lang="en-US" sz="2400" b="1" i="1">
                <a:solidFill>
                  <a:srgbClr val="404040"/>
                </a:solidFill>
                <a:latin typeface="Arial Narrow" pitchFamily="34" charset="0"/>
              </a:rPr>
              <a:t>Pneumococcus</a:t>
            </a:r>
          </a:p>
        </p:txBody>
      </p:sp>
      <p:sp>
        <p:nvSpPr>
          <p:cNvPr id="28" name="Rectangle 2"/>
          <p:cNvSpPr>
            <a:spLocks noGrp="1" noChangeArrowheads="1"/>
          </p:cNvSpPr>
          <p:nvPr>
            <p:ph type="title"/>
          </p:nvPr>
        </p:nvSpPr>
        <p:spPr>
          <a:xfrm>
            <a:off x="685800" y="0"/>
            <a:ext cx="7772400" cy="584200"/>
          </a:xfrm>
          <a:solidFill>
            <a:srgbClr val="FFFF00"/>
          </a:solidFill>
        </p:spPr>
        <p:txBody>
          <a:bodyPr>
            <a:spAutoFit/>
          </a:bodyPr>
          <a:lstStyle/>
          <a:p>
            <a:pPr>
              <a:defRPr/>
            </a:pPr>
            <a:r>
              <a:rPr lang="en-US" altLang="en-US" sz="3200" b="1" dirty="0">
                <a:solidFill>
                  <a:srgbClr val="7030A0"/>
                </a:solidFill>
                <a:latin typeface="+mn-lt"/>
                <a:ea typeface="+mn-ea"/>
                <a:cs typeface="Arial" charset="0"/>
              </a:rPr>
              <a:t>Natural Transformation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0418"/>
                                        </p:tgtEl>
                                        <p:attrNameLst>
                                          <p:attrName>style.visibility</p:attrName>
                                        </p:attrNameLst>
                                      </p:cBhvr>
                                      <p:to>
                                        <p:strVal val="visible"/>
                                      </p:to>
                                    </p:set>
                                    <p:animEffect transition="in" filter="strips(downLeft)">
                                      <p:cBhvr>
                                        <p:cTn id="12" dur="500"/>
                                        <p:tgtEl>
                                          <p:spTgt spid="60418"/>
                                        </p:tgtEl>
                                      </p:cBhvr>
                                    </p:animEffect>
                                  </p:childTnLst>
                                </p:cTn>
                              </p:par>
                              <p:par>
                                <p:cTn id="13" presetID="18" presetClass="entr" presetSubtype="12" fill="hold" nodeType="withEffect">
                                  <p:stCondLst>
                                    <p:cond delay="0"/>
                                  </p:stCondLst>
                                  <p:childTnLst>
                                    <p:set>
                                      <p:cBhvr>
                                        <p:cTn id="14" dur="1" fill="hold">
                                          <p:stCondLst>
                                            <p:cond delay="0"/>
                                          </p:stCondLst>
                                        </p:cTn>
                                        <p:tgtEl>
                                          <p:spTgt spid="60419"/>
                                        </p:tgtEl>
                                        <p:attrNameLst>
                                          <p:attrName>style.visibility</p:attrName>
                                        </p:attrNameLst>
                                      </p:cBhvr>
                                      <p:to>
                                        <p:strVal val="visible"/>
                                      </p:to>
                                    </p:set>
                                    <p:animEffect transition="in" filter="strips(downLeft)">
                                      <p:cBhvr>
                                        <p:cTn id="15" dur="500"/>
                                        <p:tgtEl>
                                          <p:spTgt spid="60419"/>
                                        </p:tgtEl>
                                      </p:cBhvr>
                                    </p:animEffect>
                                  </p:childTnLst>
                                </p:cTn>
                              </p:par>
                              <p:par>
                                <p:cTn id="16" presetID="18" presetClass="entr" presetSubtype="12" fill="hold" nodeType="withEffect">
                                  <p:stCondLst>
                                    <p:cond delay="0"/>
                                  </p:stCondLst>
                                  <p:childTnLst>
                                    <p:set>
                                      <p:cBhvr>
                                        <p:cTn id="17" dur="1" fill="hold">
                                          <p:stCondLst>
                                            <p:cond delay="0"/>
                                          </p:stCondLst>
                                        </p:cTn>
                                        <p:tgtEl>
                                          <p:spTgt spid="60420"/>
                                        </p:tgtEl>
                                        <p:attrNameLst>
                                          <p:attrName>style.visibility</p:attrName>
                                        </p:attrNameLst>
                                      </p:cBhvr>
                                      <p:to>
                                        <p:strVal val="visible"/>
                                      </p:to>
                                    </p:set>
                                    <p:animEffect transition="in" filter="strips(downLeft)">
                                      <p:cBhvr>
                                        <p:cTn id="18" dur="500"/>
                                        <p:tgtEl>
                                          <p:spTgt spid="6042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0425"/>
                                        </p:tgtEl>
                                        <p:attrNameLst>
                                          <p:attrName>style.visibility</p:attrName>
                                        </p:attrNameLst>
                                      </p:cBhvr>
                                      <p:to>
                                        <p:strVal val="visible"/>
                                      </p:to>
                                    </p:set>
                                    <p:animEffect transition="in" filter="strips(downLeft)">
                                      <p:cBhvr>
                                        <p:cTn id="23" dur="500"/>
                                        <p:tgtEl>
                                          <p:spTgt spid="60425"/>
                                        </p:tgtEl>
                                      </p:cBhvr>
                                    </p:animEffect>
                                  </p:childTnLst>
                                </p:cTn>
                              </p:par>
                              <p:par>
                                <p:cTn id="24" presetID="18" presetClass="entr" presetSubtype="12" fill="hold" nodeType="withEffect">
                                  <p:stCondLst>
                                    <p:cond delay="0"/>
                                  </p:stCondLst>
                                  <p:childTnLst>
                                    <p:set>
                                      <p:cBhvr>
                                        <p:cTn id="25" dur="1" fill="hold">
                                          <p:stCondLst>
                                            <p:cond delay="0"/>
                                          </p:stCondLst>
                                        </p:cTn>
                                        <p:tgtEl>
                                          <p:spTgt spid="60421"/>
                                        </p:tgtEl>
                                        <p:attrNameLst>
                                          <p:attrName>style.visibility</p:attrName>
                                        </p:attrNameLst>
                                      </p:cBhvr>
                                      <p:to>
                                        <p:strVal val="visible"/>
                                      </p:to>
                                    </p:set>
                                    <p:animEffect transition="in" filter="strips(downLeft)">
                                      <p:cBhvr>
                                        <p:cTn id="26" dur="500"/>
                                        <p:tgtEl>
                                          <p:spTgt spid="6042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0429"/>
                                        </p:tgtEl>
                                        <p:attrNameLst>
                                          <p:attrName>style.visibility</p:attrName>
                                        </p:attrNameLst>
                                      </p:cBhvr>
                                      <p:to>
                                        <p:strVal val="visible"/>
                                      </p:to>
                                    </p:set>
                                    <p:animEffect transition="in" filter="strips(downLeft)">
                                      <p:cBhvr>
                                        <p:cTn id="31" dur="500"/>
                                        <p:tgtEl>
                                          <p:spTgt spid="60429"/>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60426"/>
                                        </p:tgtEl>
                                        <p:attrNameLst>
                                          <p:attrName>style.visibility</p:attrName>
                                        </p:attrNameLst>
                                      </p:cBhvr>
                                      <p:to>
                                        <p:strVal val="visible"/>
                                      </p:to>
                                    </p:set>
                                    <p:animEffect transition="in" filter="strips(downLeft)">
                                      <p:cBhvr>
                                        <p:cTn id="36" dur="500"/>
                                        <p:tgtEl>
                                          <p:spTgt spid="60426"/>
                                        </p:tgtEl>
                                      </p:cBhvr>
                                    </p:animEffect>
                                  </p:childTnLst>
                                </p:cTn>
                              </p:par>
                              <p:par>
                                <p:cTn id="37" presetID="18" presetClass="entr" presetSubtype="12" fill="hold" nodeType="withEffect">
                                  <p:stCondLst>
                                    <p:cond delay="0"/>
                                  </p:stCondLst>
                                  <p:childTnLst>
                                    <p:set>
                                      <p:cBhvr>
                                        <p:cTn id="38" dur="1" fill="hold">
                                          <p:stCondLst>
                                            <p:cond delay="0"/>
                                          </p:stCondLst>
                                        </p:cTn>
                                        <p:tgtEl>
                                          <p:spTgt spid="60422"/>
                                        </p:tgtEl>
                                        <p:attrNameLst>
                                          <p:attrName>style.visibility</p:attrName>
                                        </p:attrNameLst>
                                      </p:cBhvr>
                                      <p:to>
                                        <p:strVal val="visible"/>
                                      </p:to>
                                    </p:set>
                                    <p:animEffect transition="in" filter="strips(downLeft)">
                                      <p:cBhvr>
                                        <p:cTn id="39" dur="500"/>
                                        <p:tgtEl>
                                          <p:spTgt spid="6042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60430"/>
                                        </p:tgtEl>
                                        <p:attrNameLst>
                                          <p:attrName>style.visibility</p:attrName>
                                        </p:attrNameLst>
                                      </p:cBhvr>
                                      <p:to>
                                        <p:strVal val="visible"/>
                                      </p:to>
                                    </p:set>
                                    <p:animEffect transition="in" filter="strips(downLeft)">
                                      <p:cBhvr>
                                        <p:cTn id="44" dur="500"/>
                                        <p:tgtEl>
                                          <p:spTgt spid="60430"/>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60427"/>
                                        </p:tgtEl>
                                        <p:attrNameLst>
                                          <p:attrName>style.visibility</p:attrName>
                                        </p:attrNameLst>
                                      </p:cBhvr>
                                      <p:to>
                                        <p:strVal val="visible"/>
                                      </p:to>
                                    </p:set>
                                    <p:animEffect transition="in" filter="strips(downLeft)">
                                      <p:cBhvr>
                                        <p:cTn id="49" dur="500"/>
                                        <p:tgtEl>
                                          <p:spTgt spid="60427"/>
                                        </p:tgtEl>
                                      </p:cBhvr>
                                    </p:animEffect>
                                  </p:childTnLst>
                                </p:cTn>
                              </p:par>
                              <p:par>
                                <p:cTn id="50" presetID="18" presetClass="entr" presetSubtype="12" fill="hold" nodeType="withEffect">
                                  <p:stCondLst>
                                    <p:cond delay="0"/>
                                  </p:stCondLst>
                                  <p:childTnLst>
                                    <p:set>
                                      <p:cBhvr>
                                        <p:cTn id="51" dur="1" fill="hold">
                                          <p:stCondLst>
                                            <p:cond delay="0"/>
                                          </p:stCondLst>
                                        </p:cTn>
                                        <p:tgtEl>
                                          <p:spTgt spid="60423"/>
                                        </p:tgtEl>
                                        <p:attrNameLst>
                                          <p:attrName>style.visibility</p:attrName>
                                        </p:attrNameLst>
                                      </p:cBhvr>
                                      <p:to>
                                        <p:strVal val="visible"/>
                                      </p:to>
                                    </p:set>
                                    <p:animEffect transition="in" filter="strips(downLeft)">
                                      <p:cBhvr>
                                        <p:cTn id="52" dur="500"/>
                                        <p:tgtEl>
                                          <p:spTgt spid="60423"/>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60431"/>
                                        </p:tgtEl>
                                        <p:attrNameLst>
                                          <p:attrName>style.visibility</p:attrName>
                                        </p:attrNameLst>
                                      </p:cBhvr>
                                      <p:to>
                                        <p:strVal val="visible"/>
                                      </p:to>
                                    </p:set>
                                    <p:animEffect transition="in" filter="strips(downLeft)">
                                      <p:cBhvr>
                                        <p:cTn id="57" dur="500"/>
                                        <p:tgtEl>
                                          <p:spTgt spid="6043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60428"/>
                                        </p:tgtEl>
                                        <p:attrNameLst>
                                          <p:attrName>style.visibility</p:attrName>
                                        </p:attrNameLst>
                                      </p:cBhvr>
                                      <p:to>
                                        <p:strVal val="visible"/>
                                      </p:to>
                                    </p:set>
                                    <p:animEffect transition="in" filter="strips(downLeft)">
                                      <p:cBhvr>
                                        <p:cTn id="62" dur="500"/>
                                        <p:tgtEl>
                                          <p:spTgt spid="60428"/>
                                        </p:tgtEl>
                                      </p:cBhvr>
                                    </p:animEffect>
                                  </p:childTnLst>
                                </p:cTn>
                              </p:par>
                              <p:par>
                                <p:cTn id="63" presetID="18" presetClass="entr" presetSubtype="12" fill="hold" nodeType="withEffect">
                                  <p:stCondLst>
                                    <p:cond delay="0"/>
                                  </p:stCondLst>
                                  <p:childTnLst>
                                    <p:set>
                                      <p:cBhvr>
                                        <p:cTn id="64" dur="1" fill="hold">
                                          <p:stCondLst>
                                            <p:cond delay="0"/>
                                          </p:stCondLst>
                                        </p:cTn>
                                        <p:tgtEl>
                                          <p:spTgt spid="60424"/>
                                        </p:tgtEl>
                                        <p:attrNameLst>
                                          <p:attrName>style.visibility</p:attrName>
                                        </p:attrNameLst>
                                      </p:cBhvr>
                                      <p:to>
                                        <p:strVal val="visible"/>
                                      </p:to>
                                    </p:set>
                                    <p:animEffect transition="in" filter="strips(downLeft)">
                                      <p:cBhvr>
                                        <p:cTn id="65" dur="500"/>
                                        <p:tgtEl>
                                          <p:spTgt spid="60424"/>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60432"/>
                                        </p:tgtEl>
                                        <p:attrNameLst>
                                          <p:attrName>style.visibility</p:attrName>
                                        </p:attrNameLst>
                                      </p:cBhvr>
                                      <p:to>
                                        <p:strVal val="visible"/>
                                      </p:to>
                                    </p:set>
                                    <p:animEffect transition="in" filter="strips(downLeft)">
                                      <p:cBhvr>
                                        <p:cTn id="70" dur="500"/>
                                        <p:tgtEl>
                                          <p:spTgt spid="60432"/>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60433"/>
                                        </p:tgtEl>
                                        <p:attrNameLst>
                                          <p:attrName>style.visibility</p:attrName>
                                        </p:attrNameLst>
                                      </p:cBhvr>
                                      <p:to>
                                        <p:strVal val="visible"/>
                                      </p:to>
                                    </p:set>
                                    <p:animEffect transition="in" filter="strips(downLeft)">
                                      <p:cBhvr>
                                        <p:cTn id="75" dur="500"/>
                                        <p:tgtEl>
                                          <p:spTgt spid="60433"/>
                                        </p:tgtEl>
                                      </p:cBhvr>
                                    </p:animEffect>
                                  </p:childTnLst>
                                </p:cTn>
                              </p:par>
                              <p:par>
                                <p:cTn id="76" presetID="18" presetClass="entr" presetSubtype="12" fill="hold" nodeType="withEffect">
                                  <p:stCondLst>
                                    <p:cond delay="0"/>
                                  </p:stCondLst>
                                  <p:childTnLst>
                                    <p:set>
                                      <p:cBhvr>
                                        <p:cTn id="77" dur="1" fill="hold">
                                          <p:stCondLst>
                                            <p:cond delay="0"/>
                                          </p:stCondLst>
                                        </p:cTn>
                                        <p:tgtEl>
                                          <p:spTgt spid="60437"/>
                                        </p:tgtEl>
                                        <p:attrNameLst>
                                          <p:attrName>style.visibility</p:attrName>
                                        </p:attrNameLst>
                                      </p:cBhvr>
                                      <p:to>
                                        <p:strVal val="visible"/>
                                      </p:to>
                                    </p:set>
                                    <p:animEffect transition="in" filter="strips(downLeft)">
                                      <p:cBhvr>
                                        <p:cTn id="78" dur="500"/>
                                        <p:tgtEl>
                                          <p:spTgt spid="60437"/>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nodeType="clickEffect">
                                  <p:stCondLst>
                                    <p:cond delay="0"/>
                                  </p:stCondLst>
                                  <p:childTnLst>
                                    <p:set>
                                      <p:cBhvr>
                                        <p:cTn id="82" dur="1" fill="hold">
                                          <p:stCondLst>
                                            <p:cond delay="0"/>
                                          </p:stCondLst>
                                        </p:cTn>
                                        <p:tgtEl>
                                          <p:spTgt spid="60434"/>
                                        </p:tgtEl>
                                        <p:attrNameLst>
                                          <p:attrName>style.visibility</p:attrName>
                                        </p:attrNameLst>
                                      </p:cBhvr>
                                      <p:to>
                                        <p:strVal val="visible"/>
                                      </p:to>
                                    </p:set>
                                    <p:animEffect transition="in" filter="strips(downLeft)">
                                      <p:cBhvr>
                                        <p:cTn id="83" dur="500"/>
                                        <p:tgtEl>
                                          <p:spTgt spid="60434"/>
                                        </p:tgtEl>
                                      </p:cBhvr>
                                    </p:animEffect>
                                  </p:childTnLst>
                                </p:cTn>
                              </p:par>
                              <p:par>
                                <p:cTn id="84" presetID="18" presetClass="entr" presetSubtype="12" fill="hold" nodeType="withEffect">
                                  <p:stCondLst>
                                    <p:cond delay="0"/>
                                  </p:stCondLst>
                                  <p:childTnLst>
                                    <p:set>
                                      <p:cBhvr>
                                        <p:cTn id="85" dur="1" fill="hold">
                                          <p:stCondLst>
                                            <p:cond delay="0"/>
                                          </p:stCondLst>
                                        </p:cTn>
                                        <p:tgtEl>
                                          <p:spTgt spid="60438"/>
                                        </p:tgtEl>
                                        <p:attrNameLst>
                                          <p:attrName>style.visibility</p:attrName>
                                        </p:attrNameLst>
                                      </p:cBhvr>
                                      <p:to>
                                        <p:strVal val="visible"/>
                                      </p:to>
                                    </p:set>
                                    <p:animEffect transition="in" filter="strips(downLeft)">
                                      <p:cBhvr>
                                        <p:cTn id="86" dur="500"/>
                                        <p:tgtEl>
                                          <p:spTgt spid="60438"/>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12" fill="hold" nodeType="clickEffect">
                                  <p:stCondLst>
                                    <p:cond delay="0"/>
                                  </p:stCondLst>
                                  <p:childTnLst>
                                    <p:set>
                                      <p:cBhvr>
                                        <p:cTn id="90" dur="1" fill="hold">
                                          <p:stCondLst>
                                            <p:cond delay="0"/>
                                          </p:stCondLst>
                                        </p:cTn>
                                        <p:tgtEl>
                                          <p:spTgt spid="60435"/>
                                        </p:tgtEl>
                                        <p:attrNameLst>
                                          <p:attrName>style.visibility</p:attrName>
                                        </p:attrNameLst>
                                      </p:cBhvr>
                                      <p:to>
                                        <p:strVal val="visible"/>
                                      </p:to>
                                    </p:set>
                                    <p:animEffect transition="in" filter="strips(downLeft)">
                                      <p:cBhvr>
                                        <p:cTn id="91" dur="500"/>
                                        <p:tgtEl>
                                          <p:spTgt spid="60435"/>
                                        </p:tgtEl>
                                      </p:cBhvr>
                                    </p:animEffect>
                                  </p:childTnLst>
                                </p:cTn>
                              </p:par>
                              <p:par>
                                <p:cTn id="92" presetID="18" presetClass="entr" presetSubtype="12" fill="hold" nodeType="withEffect">
                                  <p:stCondLst>
                                    <p:cond delay="0"/>
                                  </p:stCondLst>
                                  <p:childTnLst>
                                    <p:set>
                                      <p:cBhvr>
                                        <p:cTn id="93" dur="1" fill="hold">
                                          <p:stCondLst>
                                            <p:cond delay="0"/>
                                          </p:stCondLst>
                                        </p:cTn>
                                        <p:tgtEl>
                                          <p:spTgt spid="60439"/>
                                        </p:tgtEl>
                                        <p:attrNameLst>
                                          <p:attrName>style.visibility</p:attrName>
                                        </p:attrNameLst>
                                      </p:cBhvr>
                                      <p:to>
                                        <p:strVal val="visible"/>
                                      </p:to>
                                    </p:set>
                                    <p:animEffect transition="in" filter="strips(downLeft)">
                                      <p:cBhvr>
                                        <p:cTn id="94" dur="500"/>
                                        <p:tgtEl>
                                          <p:spTgt spid="60439"/>
                                        </p:tgtEl>
                                      </p:cBhvr>
                                    </p:animEffect>
                                  </p:childTnLst>
                                </p:cTn>
                              </p:par>
                            </p:childTnLst>
                          </p:cTn>
                        </p:par>
                      </p:childTnLst>
                    </p:cTn>
                  </p:par>
                  <p:par>
                    <p:cTn id="95" fill="hold">
                      <p:stCondLst>
                        <p:cond delay="indefinite"/>
                      </p:stCondLst>
                      <p:childTnLst>
                        <p:par>
                          <p:cTn id="96" fill="hold">
                            <p:stCondLst>
                              <p:cond delay="0"/>
                            </p:stCondLst>
                            <p:childTnLst>
                              <p:par>
                                <p:cTn id="97" presetID="18" presetClass="entr" presetSubtype="12" fill="hold" nodeType="clickEffect">
                                  <p:stCondLst>
                                    <p:cond delay="0"/>
                                  </p:stCondLst>
                                  <p:childTnLst>
                                    <p:set>
                                      <p:cBhvr>
                                        <p:cTn id="98" dur="1" fill="hold">
                                          <p:stCondLst>
                                            <p:cond delay="0"/>
                                          </p:stCondLst>
                                        </p:cTn>
                                        <p:tgtEl>
                                          <p:spTgt spid="60436"/>
                                        </p:tgtEl>
                                        <p:attrNameLst>
                                          <p:attrName>style.visibility</p:attrName>
                                        </p:attrNameLst>
                                      </p:cBhvr>
                                      <p:to>
                                        <p:strVal val="visible"/>
                                      </p:to>
                                    </p:set>
                                    <p:animEffect transition="in" filter="strips(downLeft)">
                                      <p:cBhvr>
                                        <p:cTn id="99" dur="500"/>
                                        <p:tgtEl>
                                          <p:spTgt spid="60436"/>
                                        </p:tgtEl>
                                      </p:cBhvr>
                                    </p:animEffect>
                                  </p:childTnLst>
                                </p:cTn>
                              </p:par>
                              <p:par>
                                <p:cTn id="100" presetID="18" presetClass="entr" presetSubtype="12" fill="hold" nodeType="withEffect">
                                  <p:stCondLst>
                                    <p:cond delay="0"/>
                                  </p:stCondLst>
                                  <p:childTnLst>
                                    <p:set>
                                      <p:cBhvr>
                                        <p:cTn id="101" dur="1" fill="hold">
                                          <p:stCondLst>
                                            <p:cond delay="0"/>
                                          </p:stCondLst>
                                        </p:cTn>
                                        <p:tgtEl>
                                          <p:spTgt spid="60440"/>
                                        </p:tgtEl>
                                        <p:attrNameLst>
                                          <p:attrName>style.visibility</p:attrName>
                                        </p:attrNameLst>
                                      </p:cBhvr>
                                      <p:to>
                                        <p:strVal val="visible"/>
                                      </p:to>
                                    </p:set>
                                    <p:animEffect transition="in" filter="strips(downLeft)">
                                      <p:cBhvr>
                                        <p:cTn id="102" dur="500"/>
                                        <p:tgtEl>
                                          <p:spTgt spid="60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4"/>
          <p:cNvSpPr txBox="1">
            <a:spLocks noChangeArrowheads="1"/>
          </p:cNvSpPr>
          <p:nvPr/>
        </p:nvSpPr>
        <p:spPr bwMode="auto">
          <a:xfrm>
            <a:off x="457200" y="762000"/>
            <a:ext cx="7924800" cy="400050"/>
          </a:xfrm>
          <a:prstGeom prst="rect">
            <a:avLst/>
          </a:prstGeom>
          <a:noFill/>
          <a:ln w="9525">
            <a:noFill/>
            <a:miter lim="800000"/>
            <a:headEnd/>
            <a:tailEnd/>
          </a:ln>
        </p:spPr>
        <p:txBody>
          <a:bodyPr>
            <a:spAutoFit/>
          </a:bodyPr>
          <a:lstStyle/>
          <a:p>
            <a:pPr>
              <a:defRPr/>
            </a:pPr>
            <a:r>
              <a:rPr lang="en-US" sz="2000" b="1" dirty="0">
                <a:solidFill>
                  <a:srgbClr val="7030A0"/>
                </a:solidFill>
                <a:latin typeface="+mn-lt"/>
              </a:rPr>
              <a:t>Artificial transformation: Cloning (Example, Insulin production)</a:t>
            </a:r>
          </a:p>
        </p:txBody>
      </p:sp>
      <p:pic>
        <p:nvPicPr>
          <p:cNvPr id="16389" name="Picture 5"/>
          <p:cNvPicPr>
            <a:picLocks noChangeAspect="1" noChangeArrowheads="1"/>
          </p:cNvPicPr>
          <p:nvPr/>
        </p:nvPicPr>
        <p:blipFill>
          <a:blip r:embed="rId2" cstate="print"/>
          <a:srcRect/>
          <a:stretch>
            <a:fillRect/>
          </a:stretch>
        </p:blipFill>
        <p:spPr bwMode="auto">
          <a:xfrm>
            <a:off x="381000" y="1905000"/>
            <a:ext cx="2239963" cy="1600200"/>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685800" y="1506538"/>
            <a:ext cx="1447800" cy="550862"/>
          </a:xfrm>
          <a:prstGeom prst="rect">
            <a:avLst/>
          </a:prstGeom>
          <a:noFill/>
          <a:ln w="9525">
            <a:noFill/>
            <a:miter lim="800000"/>
            <a:headEnd/>
            <a:tailEnd/>
          </a:ln>
        </p:spPr>
      </p:pic>
      <p:pic>
        <p:nvPicPr>
          <p:cNvPr id="16392" name="Picture 8"/>
          <p:cNvPicPr>
            <a:picLocks noChangeAspect="1" noChangeArrowheads="1"/>
          </p:cNvPicPr>
          <p:nvPr/>
        </p:nvPicPr>
        <p:blipFill>
          <a:blip r:embed="rId4" cstate="print"/>
          <a:srcRect/>
          <a:stretch>
            <a:fillRect/>
          </a:stretch>
        </p:blipFill>
        <p:spPr bwMode="auto">
          <a:xfrm>
            <a:off x="2971800" y="1203325"/>
            <a:ext cx="1289050" cy="777875"/>
          </a:xfrm>
          <a:prstGeom prst="rect">
            <a:avLst/>
          </a:prstGeom>
          <a:noFill/>
          <a:ln w="9525">
            <a:noFill/>
            <a:miter lim="800000"/>
            <a:headEnd/>
            <a:tailEnd/>
          </a:ln>
        </p:spPr>
      </p:pic>
      <p:pic>
        <p:nvPicPr>
          <p:cNvPr id="16395" name="Picture 11"/>
          <p:cNvPicPr>
            <a:picLocks noChangeAspect="1" noChangeArrowheads="1"/>
          </p:cNvPicPr>
          <p:nvPr/>
        </p:nvPicPr>
        <p:blipFill>
          <a:blip r:embed="rId5" cstate="print"/>
          <a:srcRect/>
          <a:stretch>
            <a:fillRect/>
          </a:stretch>
        </p:blipFill>
        <p:spPr bwMode="auto">
          <a:xfrm>
            <a:off x="3581400" y="2209800"/>
            <a:ext cx="1235075" cy="1143000"/>
          </a:xfrm>
          <a:prstGeom prst="rect">
            <a:avLst/>
          </a:prstGeom>
          <a:noFill/>
          <a:ln w="9525">
            <a:noFill/>
            <a:miter lim="800000"/>
            <a:headEnd/>
            <a:tailEnd/>
          </a:ln>
        </p:spPr>
      </p:pic>
      <p:pic>
        <p:nvPicPr>
          <p:cNvPr id="16396" name="Picture 12"/>
          <p:cNvPicPr>
            <a:picLocks noChangeAspect="1" noChangeArrowheads="1"/>
          </p:cNvPicPr>
          <p:nvPr/>
        </p:nvPicPr>
        <p:blipFill>
          <a:blip r:embed="rId6" cstate="print"/>
          <a:srcRect/>
          <a:stretch>
            <a:fillRect/>
          </a:stretch>
        </p:blipFill>
        <p:spPr bwMode="auto">
          <a:xfrm>
            <a:off x="6172200" y="3657600"/>
            <a:ext cx="1047750" cy="971550"/>
          </a:xfrm>
          <a:prstGeom prst="rect">
            <a:avLst/>
          </a:prstGeom>
          <a:noFill/>
          <a:ln w="9525">
            <a:noFill/>
            <a:miter lim="800000"/>
            <a:headEnd/>
            <a:tailEnd/>
          </a:ln>
        </p:spPr>
      </p:pic>
      <p:pic>
        <p:nvPicPr>
          <p:cNvPr id="16398" name="Picture 14"/>
          <p:cNvPicPr>
            <a:picLocks noChangeAspect="1" noChangeArrowheads="1"/>
          </p:cNvPicPr>
          <p:nvPr/>
        </p:nvPicPr>
        <p:blipFill>
          <a:blip r:embed="rId7" cstate="print"/>
          <a:srcRect/>
          <a:stretch>
            <a:fillRect/>
          </a:stretch>
        </p:blipFill>
        <p:spPr bwMode="auto">
          <a:xfrm>
            <a:off x="6858000" y="4953000"/>
            <a:ext cx="1200150" cy="228600"/>
          </a:xfrm>
          <a:prstGeom prst="rect">
            <a:avLst/>
          </a:prstGeom>
          <a:noFill/>
          <a:ln w="9525">
            <a:noFill/>
            <a:miter lim="800000"/>
            <a:headEnd/>
            <a:tailEnd/>
          </a:ln>
        </p:spPr>
      </p:pic>
      <p:pic>
        <p:nvPicPr>
          <p:cNvPr id="16399" name="Picture 15"/>
          <p:cNvPicPr>
            <a:picLocks noChangeAspect="1" noChangeArrowheads="1"/>
          </p:cNvPicPr>
          <p:nvPr/>
        </p:nvPicPr>
        <p:blipFill>
          <a:blip r:embed="rId8" cstate="print"/>
          <a:srcRect/>
          <a:stretch>
            <a:fillRect/>
          </a:stretch>
        </p:blipFill>
        <p:spPr bwMode="auto">
          <a:xfrm>
            <a:off x="5791200" y="5410200"/>
            <a:ext cx="1838325" cy="847725"/>
          </a:xfrm>
          <a:prstGeom prst="rect">
            <a:avLst/>
          </a:prstGeom>
          <a:noFill/>
          <a:ln w="9525">
            <a:noFill/>
            <a:miter lim="800000"/>
            <a:headEnd/>
            <a:tailEnd/>
          </a:ln>
        </p:spPr>
      </p:pic>
      <p:pic>
        <p:nvPicPr>
          <p:cNvPr id="16400" name="Picture 16"/>
          <p:cNvPicPr>
            <a:picLocks noChangeAspect="1" noChangeArrowheads="1"/>
          </p:cNvPicPr>
          <p:nvPr/>
        </p:nvPicPr>
        <p:blipFill>
          <a:blip r:embed="rId9" cstate="print"/>
          <a:srcRect/>
          <a:stretch>
            <a:fillRect/>
          </a:stretch>
        </p:blipFill>
        <p:spPr bwMode="auto">
          <a:xfrm>
            <a:off x="3581400" y="6019800"/>
            <a:ext cx="1362075" cy="838200"/>
          </a:xfrm>
          <a:prstGeom prst="rect">
            <a:avLst/>
          </a:prstGeom>
          <a:noFill/>
          <a:ln w="9525">
            <a:noFill/>
            <a:miter lim="800000"/>
            <a:headEnd/>
            <a:tailEnd/>
          </a:ln>
        </p:spPr>
      </p:pic>
      <p:pic>
        <p:nvPicPr>
          <p:cNvPr id="16401" name="Picture 17"/>
          <p:cNvPicPr>
            <a:picLocks noChangeAspect="1" noChangeArrowheads="1"/>
          </p:cNvPicPr>
          <p:nvPr/>
        </p:nvPicPr>
        <p:blipFill>
          <a:blip r:embed="rId9" cstate="print"/>
          <a:srcRect/>
          <a:stretch>
            <a:fillRect/>
          </a:stretch>
        </p:blipFill>
        <p:spPr bwMode="auto">
          <a:xfrm>
            <a:off x="3124200" y="4648200"/>
            <a:ext cx="1362075" cy="838200"/>
          </a:xfrm>
          <a:prstGeom prst="rect">
            <a:avLst/>
          </a:prstGeom>
          <a:noFill/>
          <a:ln w="9525">
            <a:noFill/>
            <a:miter lim="800000"/>
            <a:headEnd/>
            <a:tailEnd/>
          </a:ln>
        </p:spPr>
      </p:pic>
      <p:pic>
        <p:nvPicPr>
          <p:cNvPr id="16402" name="Picture 18"/>
          <p:cNvPicPr>
            <a:picLocks noChangeAspect="1" noChangeArrowheads="1"/>
          </p:cNvPicPr>
          <p:nvPr/>
        </p:nvPicPr>
        <p:blipFill>
          <a:blip r:embed="rId9" cstate="print"/>
          <a:srcRect/>
          <a:stretch>
            <a:fillRect/>
          </a:stretch>
        </p:blipFill>
        <p:spPr bwMode="auto">
          <a:xfrm>
            <a:off x="2438400" y="5410200"/>
            <a:ext cx="1362075" cy="838200"/>
          </a:xfrm>
          <a:prstGeom prst="rect">
            <a:avLst/>
          </a:prstGeom>
          <a:noFill/>
          <a:ln w="9525">
            <a:noFill/>
            <a:miter lim="800000"/>
            <a:headEnd/>
            <a:tailEnd/>
          </a:ln>
        </p:spPr>
      </p:pic>
      <p:cxnSp>
        <p:nvCxnSpPr>
          <p:cNvPr id="22" name="رابط كسهم مستقيم 21"/>
          <p:cNvCxnSpPr/>
          <p:nvPr/>
        </p:nvCxnSpPr>
        <p:spPr>
          <a:xfrm>
            <a:off x="5029200" y="2895600"/>
            <a:ext cx="1219200" cy="762000"/>
          </a:xfrm>
          <a:prstGeom prst="straightConnector1">
            <a:avLst/>
          </a:prstGeom>
          <a:ln w="349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a:off x="2667000" y="2743200"/>
            <a:ext cx="838200" cy="1588"/>
          </a:xfrm>
          <a:prstGeom prst="straightConnector1">
            <a:avLst/>
          </a:prstGeom>
          <a:ln w="349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rot="5400000">
            <a:off x="6400801" y="5029200"/>
            <a:ext cx="609600" cy="3175"/>
          </a:xfrm>
          <a:prstGeom prst="straightConnector1">
            <a:avLst/>
          </a:prstGeom>
          <a:ln w="349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rot="10800000">
            <a:off x="4876800" y="5867400"/>
            <a:ext cx="990600" cy="77788"/>
          </a:xfrm>
          <a:prstGeom prst="straightConnector1">
            <a:avLst/>
          </a:prstGeom>
          <a:ln w="349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رابط كسهم مستقيم 37"/>
          <p:cNvCxnSpPr/>
          <p:nvPr/>
        </p:nvCxnSpPr>
        <p:spPr>
          <a:xfrm rot="10800000">
            <a:off x="4800600" y="5181600"/>
            <a:ext cx="1066800" cy="762000"/>
          </a:xfrm>
          <a:prstGeom prst="straightConnector1">
            <a:avLst/>
          </a:prstGeom>
          <a:ln w="349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رابط كسهم مستقيم 39"/>
          <p:cNvCxnSpPr/>
          <p:nvPr/>
        </p:nvCxnSpPr>
        <p:spPr>
          <a:xfrm rot="10800000" flipV="1">
            <a:off x="5105400" y="5943600"/>
            <a:ext cx="762000" cy="609600"/>
          </a:xfrm>
          <a:prstGeom prst="straightConnector1">
            <a:avLst/>
          </a:prstGeom>
          <a:ln w="349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مربع نص 40"/>
          <p:cNvSpPr txBox="1">
            <a:spLocks noChangeArrowheads="1"/>
          </p:cNvSpPr>
          <p:nvPr/>
        </p:nvSpPr>
        <p:spPr bwMode="auto">
          <a:xfrm>
            <a:off x="228600" y="4495800"/>
            <a:ext cx="2305050" cy="400050"/>
          </a:xfrm>
          <a:prstGeom prst="rect">
            <a:avLst/>
          </a:prstGeom>
          <a:noFill/>
          <a:ln w="9525">
            <a:noFill/>
            <a:miter lim="800000"/>
            <a:headEnd/>
            <a:tailEnd/>
          </a:ln>
        </p:spPr>
        <p:txBody>
          <a:bodyPr wrap="none">
            <a:spAutoFit/>
          </a:bodyPr>
          <a:lstStyle/>
          <a:p>
            <a:r>
              <a:rPr lang="en-US" sz="2000" b="1">
                <a:solidFill>
                  <a:srgbClr val="7030A0"/>
                </a:solidFill>
              </a:rPr>
              <a:t>Insulin extraction</a:t>
            </a:r>
            <a:endParaRPr lang="ar-SA" sz="2000" b="1">
              <a:solidFill>
                <a:srgbClr val="7030A0"/>
              </a:solidFill>
            </a:endParaRPr>
          </a:p>
        </p:txBody>
      </p:sp>
      <p:pic>
        <p:nvPicPr>
          <p:cNvPr id="16404" name="Picture 20" descr="نتيجة الصورة لـ insulin"/>
          <p:cNvPicPr>
            <a:picLocks noChangeAspect="1" noChangeArrowheads="1"/>
          </p:cNvPicPr>
          <p:nvPr/>
        </p:nvPicPr>
        <p:blipFill>
          <a:blip r:embed="rId10" cstate="print"/>
          <a:srcRect/>
          <a:stretch>
            <a:fillRect/>
          </a:stretch>
        </p:blipFill>
        <p:spPr bwMode="auto">
          <a:xfrm>
            <a:off x="457200" y="4953000"/>
            <a:ext cx="1800225" cy="1381125"/>
          </a:xfrm>
          <a:prstGeom prst="rect">
            <a:avLst/>
          </a:prstGeom>
          <a:noFill/>
          <a:ln w="9525">
            <a:noFill/>
            <a:miter lim="800000"/>
            <a:headEnd/>
            <a:tailEnd/>
          </a:ln>
        </p:spPr>
      </p:pic>
      <p:sp>
        <p:nvSpPr>
          <p:cNvPr id="25" name="Rectangle 2"/>
          <p:cNvSpPr>
            <a:spLocks noGrp="1" noChangeArrowheads="1"/>
          </p:cNvSpPr>
          <p:nvPr>
            <p:ph type="title"/>
          </p:nvPr>
        </p:nvSpPr>
        <p:spPr>
          <a:xfrm>
            <a:off x="685800" y="101600"/>
            <a:ext cx="7772400" cy="584200"/>
          </a:xfrm>
          <a:solidFill>
            <a:srgbClr val="FFFF00"/>
          </a:solidFill>
        </p:spPr>
        <p:txBody>
          <a:bodyPr>
            <a:spAutoFit/>
          </a:bodyPr>
          <a:lstStyle/>
          <a:p>
            <a:pPr>
              <a:defRPr/>
            </a:pPr>
            <a:r>
              <a:rPr lang="en-US" sz="3200" b="1" dirty="0">
                <a:solidFill>
                  <a:srgbClr val="7030A0"/>
                </a:solidFill>
                <a:cs typeface="Arial" charset="0"/>
              </a:rPr>
              <a:t>Artificial </a:t>
            </a:r>
            <a:r>
              <a:rPr lang="en-US" altLang="en-US" sz="3200" b="1" dirty="0">
                <a:solidFill>
                  <a:srgbClr val="7030A0"/>
                </a:solidFill>
                <a:latin typeface="+mn-lt"/>
                <a:ea typeface="+mn-ea"/>
                <a:cs typeface="Arial" charset="0"/>
              </a:rPr>
              <a:t>Transformation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linds(horizontal)">
                                      <p:cBhvr>
                                        <p:cTn id="12" dur="500"/>
                                        <p:tgtEl>
                                          <p:spTgt spid="1638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392"/>
                                        </p:tgtEl>
                                        <p:attrNameLst>
                                          <p:attrName>style.visibility</p:attrName>
                                        </p:attrNameLst>
                                      </p:cBhvr>
                                      <p:to>
                                        <p:strVal val="visible"/>
                                      </p:to>
                                    </p:set>
                                    <p:animEffect transition="in" filter="checkerboard(across)">
                                      <p:cBhvr>
                                        <p:cTn id="27" dur="500"/>
                                        <p:tgtEl>
                                          <p:spTgt spid="1639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checkerboard(across)">
                                      <p:cBhvr>
                                        <p:cTn id="32" dur="500"/>
                                        <p:tgtEl>
                                          <p:spTgt spid="1639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396"/>
                                        </p:tgtEl>
                                        <p:attrNameLst>
                                          <p:attrName>style.visibility</p:attrName>
                                        </p:attrNameLst>
                                      </p:cBhvr>
                                      <p:to>
                                        <p:strVal val="visible"/>
                                      </p:to>
                                    </p:set>
                                    <p:animEffect transition="in" filter="checkerboard(across)">
                                      <p:cBhvr>
                                        <p:cTn id="42" dur="500"/>
                                        <p:tgtEl>
                                          <p:spTgt spid="1639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398"/>
                                        </p:tgtEl>
                                        <p:attrNameLst>
                                          <p:attrName>style.visibility</p:attrName>
                                        </p:attrNameLst>
                                      </p:cBhvr>
                                      <p:to>
                                        <p:strVal val="visible"/>
                                      </p:to>
                                    </p:set>
                                    <p:animEffect transition="in" filter="blinds(horizontal)">
                                      <p:cBhvr>
                                        <p:cTn id="52" dur="500"/>
                                        <p:tgtEl>
                                          <p:spTgt spid="1639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6399"/>
                                        </p:tgtEl>
                                        <p:attrNameLst>
                                          <p:attrName>style.visibility</p:attrName>
                                        </p:attrNameLst>
                                      </p:cBhvr>
                                      <p:to>
                                        <p:strVal val="visible"/>
                                      </p:to>
                                    </p:set>
                                    <p:animEffect transition="in" filter="blinds(horizontal)">
                                      <p:cBhvr>
                                        <p:cTn id="57" dur="500"/>
                                        <p:tgtEl>
                                          <p:spTgt spid="1639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par>
                                <p:cTn id="63" presetID="3" presetClass="entr" presetSubtype="1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linds(horizontal)">
                                      <p:cBhvr>
                                        <p:cTn id="65" dur="500"/>
                                        <p:tgtEl>
                                          <p:spTgt spid="36"/>
                                        </p:tgtEl>
                                      </p:cBhvr>
                                    </p:animEffect>
                                  </p:childTnLst>
                                </p:cTn>
                              </p:par>
                              <p:par>
                                <p:cTn id="66" presetID="3" presetClass="entr" presetSubtype="1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linds(horizontal)">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6401"/>
                                        </p:tgtEl>
                                        <p:attrNameLst>
                                          <p:attrName>style.visibility</p:attrName>
                                        </p:attrNameLst>
                                      </p:cBhvr>
                                      <p:to>
                                        <p:strVal val="visible"/>
                                      </p:to>
                                    </p:set>
                                    <p:animEffect transition="in" filter="blinds(horizontal)">
                                      <p:cBhvr>
                                        <p:cTn id="73" dur="500"/>
                                        <p:tgtEl>
                                          <p:spTgt spid="16401"/>
                                        </p:tgtEl>
                                      </p:cBhvr>
                                    </p:animEffect>
                                  </p:childTnLst>
                                </p:cTn>
                              </p:par>
                              <p:par>
                                <p:cTn id="74" presetID="3" presetClass="entr" presetSubtype="10" fill="hold" nodeType="withEffect">
                                  <p:stCondLst>
                                    <p:cond delay="0"/>
                                  </p:stCondLst>
                                  <p:childTnLst>
                                    <p:set>
                                      <p:cBhvr>
                                        <p:cTn id="75" dur="1" fill="hold">
                                          <p:stCondLst>
                                            <p:cond delay="0"/>
                                          </p:stCondLst>
                                        </p:cTn>
                                        <p:tgtEl>
                                          <p:spTgt spid="16402"/>
                                        </p:tgtEl>
                                        <p:attrNameLst>
                                          <p:attrName>style.visibility</p:attrName>
                                        </p:attrNameLst>
                                      </p:cBhvr>
                                      <p:to>
                                        <p:strVal val="visible"/>
                                      </p:to>
                                    </p:set>
                                    <p:animEffect transition="in" filter="blinds(horizontal)">
                                      <p:cBhvr>
                                        <p:cTn id="76" dur="500"/>
                                        <p:tgtEl>
                                          <p:spTgt spid="16402"/>
                                        </p:tgtEl>
                                      </p:cBhvr>
                                    </p:animEffect>
                                  </p:childTnLst>
                                </p:cTn>
                              </p:par>
                              <p:par>
                                <p:cTn id="77" presetID="3" presetClass="entr" presetSubtype="10" fill="hold" nodeType="withEffect">
                                  <p:stCondLst>
                                    <p:cond delay="0"/>
                                  </p:stCondLst>
                                  <p:childTnLst>
                                    <p:set>
                                      <p:cBhvr>
                                        <p:cTn id="78" dur="1" fill="hold">
                                          <p:stCondLst>
                                            <p:cond delay="0"/>
                                          </p:stCondLst>
                                        </p:cTn>
                                        <p:tgtEl>
                                          <p:spTgt spid="16400"/>
                                        </p:tgtEl>
                                        <p:attrNameLst>
                                          <p:attrName>style.visibility</p:attrName>
                                        </p:attrNameLst>
                                      </p:cBhvr>
                                      <p:to>
                                        <p:strVal val="visible"/>
                                      </p:to>
                                    </p:set>
                                    <p:animEffect transition="in" filter="blinds(horizontal)">
                                      <p:cBhvr>
                                        <p:cTn id="79" dur="500"/>
                                        <p:tgtEl>
                                          <p:spTgt spid="1640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blinds(horizontal)">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6404"/>
                                        </p:tgtEl>
                                        <p:attrNameLst>
                                          <p:attrName>style.visibility</p:attrName>
                                        </p:attrNameLst>
                                      </p:cBhvr>
                                      <p:to>
                                        <p:strVal val="visible"/>
                                      </p:to>
                                    </p:set>
                                    <p:animEffect transition="in" filter="blinds(horizontal)">
                                      <p:cBhvr>
                                        <p:cTn id="89" dur="5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1000108"/>
            <a:ext cx="8553480" cy="4525963"/>
          </a:xfrm>
        </p:spPr>
        <p:txBody>
          <a:bodyPr>
            <a:noAutofit/>
          </a:bodyPr>
          <a:lstStyle/>
          <a:p>
            <a:pPr algn="just">
              <a:buNone/>
            </a:pPr>
            <a:r>
              <a:rPr lang="en-US" sz="3600" b="1" dirty="0">
                <a:solidFill>
                  <a:srgbClr val="FF0000"/>
                </a:solidFill>
              </a:rPr>
              <a:t>Conjugation:</a:t>
            </a:r>
          </a:p>
          <a:p>
            <a:pPr algn="just"/>
            <a:r>
              <a:rPr lang="en-US" dirty="0"/>
              <a:t>Is the commonest process of sexual reproduction in bacteria.</a:t>
            </a:r>
          </a:p>
          <a:p>
            <a:pPr algn="just"/>
            <a:r>
              <a:rPr lang="en-US" dirty="0"/>
              <a:t>In conjugation two parental cells physically contact between two genetically different cells of the same or closely related species and transfer their genetic material through a small tube like projection called conjugation tube.</a:t>
            </a:r>
          </a:p>
          <a:p>
            <a:pPr algn="just"/>
            <a:r>
              <a:rPr lang="en-US" dirty="0"/>
              <a:t>The genetic material from one cell (donor or male) is transferred to other (recipient or female).</a:t>
            </a:r>
          </a:p>
          <a:p>
            <a:pPr algn="just">
              <a:buFont typeface="Arial" charset="0"/>
              <a:buNone/>
              <a:defRPr/>
            </a:pPr>
            <a:endParaRPr lang="en-US" dirty="0"/>
          </a:p>
        </p:txBody>
      </p:sp>
      <p:sp>
        <p:nvSpPr>
          <p:cNvPr id="5"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checkerboard(across)">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checkerboard(across)">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checkerboard(across)">
                                      <p:cBhvr>
                                        <p:cTn id="17" dur="500"/>
                                        <p:tgtEl>
                                          <p:spTgt spid="14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checkerboard(across)">
                                      <p:cBhvr>
                                        <p:cTn id="22" dur="500"/>
                                        <p:tgtEl>
                                          <p:spTgt spid="14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1000108"/>
            <a:ext cx="8553480" cy="5526071"/>
          </a:xfrm>
        </p:spPr>
        <p:txBody>
          <a:bodyPr anchor="ctr">
            <a:noAutofit/>
          </a:bodyPr>
          <a:lstStyle/>
          <a:p>
            <a:pPr algn="just">
              <a:buNone/>
            </a:pPr>
            <a:r>
              <a:rPr lang="en-US" b="1" dirty="0">
                <a:solidFill>
                  <a:srgbClr val="FF0000"/>
                </a:solidFill>
              </a:rPr>
              <a:t>Conjugation</a:t>
            </a:r>
            <a:endParaRPr lang="ar-OM" b="1" dirty="0">
              <a:solidFill>
                <a:srgbClr val="FF0000"/>
              </a:solidFill>
            </a:endParaRPr>
          </a:p>
          <a:p>
            <a:pPr algn="just">
              <a:buNone/>
            </a:pPr>
            <a:r>
              <a:rPr lang="en-US" sz="2800" dirty="0"/>
              <a:t>Fertility factor  (F-factor):</a:t>
            </a:r>
          </a:p>
          <a:p>
            <a:pPr algn="just"/>
            <a:r>
              <a:rPr lang="en-US" sz="2800" dirty="0"/>
              <a:t>plasmid trasnfered by conjugation are celled F-factor.</a:t>
            </a:r>
          </a:p>
          <a:p>
            <a:pPr algn="just"/>
            <a:r>
              <a:rPr lang="en-US" sz="2800" dirty="0"/>
              <a:t>Bacteria are classified in two groups on the basis of presence and absence of F factor. They are as follows :</a:t>
            </a:r>
          </a:p>
          <a:p>
            <a:pPr marL="914400" lvl="1" indent="-514350" algn="just">
              <a:buFont typeface="+mj-lt"/>
              <a:buAutoNum type="romanLcPeriod"/>
            </a:pPr>
            <a:r>
              <a:rPr lang="en-US" sz="2400" dirty="0"/>
              <a:t>F</a:t>
            </a:r>
            <a:r>
              <a:rPr lang="en-US" dirty="0"/>
              <a:t>+ strain bearing the F-factor, also known as donor cell. It always bears sex pili or F pili on its surface.</a:t>
            </a:r>
          </a:p>
          <a:p>
            <a:pPr marL="914400" lvl="1" indent="-514350" algn="just">
              <a:buFont typeface="+mj-lt"/>
              <a:buAutoNum type="romanLcPeriod"/>
            </a:pPr>
            <a:r>
              <a:rPr lang="en-US" dirty="0"/>
              <a:t>F- strain lacking the fertility factor, also known as recipient cell. It lacks sex pili or F pili on its surface</a:t>
            </a:r>
            <a:r>
              <a:rPr lang="en-US" sz="4000" dirty="0"/>
              <a:t>.</a:t>
            </a:r>
            <a:endParaRPr lang="en-US" sz="3000" dirty="0"/>
          </a:p>
        </p:txBody>
      </p:sp>
      <p:sp>
        <p:nvSpPr>
          <p:cNvPr id="5"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checkerboard(across)">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checkerboard(across)">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checkerboard(across)">
                                      <p:cBhvr>
                                        <p:cTn id="17" dur="500"/>
                                        <p:tgtEl>
                                          <p:spTgt spid="14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checkerboard(across)">
                                      <p:cBhvr>
                                        <p:cTn id="22" dur="500"/>
                                        <p:tgtEl>
                                          <p:spTgt spid="143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animEffect transition="in" filter="checkerboard(across)">
                                      <p:cBhvr>
                                        <p:cTn id="27" dur="500"/>
                                        <p:tgtEl>
                                          <p:spTgt spid="143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338">
                                            <p:txEl>
                                              <p:pRg st="5" end="5"/>
                                            </p:txEl>
                                          </p:spTgt>
                                        </p:tgtEl>
                                        <p:attrNameLst>
                                          <p:attrName>style.visibility</p:attrName>
                                        </p:attrNameLst>
                                      </p:cBhvr>
                                      <p:to>
                                        <p:strVal val="visible"/>
                                      </p:to>
                                    </p:set>
                                    <p:animEffect transition="in" filter="checkerboard(across)">
                                      <p:cBhvr>
                                        <p:cTn id="32" dur="5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0"/>
          <p:cNvGrpSpPr>
            <a:grpSpLocks/>
          </p:cNvGrpSpPr>
          <p:nvPr/>
        </p:nvGrpSpPr>
        <p:grpSpPr bwMode="auto">
          <a:xfrm>
            <a:off x="304800" y="2514600"/>
            <a:ext cx="1985963" cy="1676400"/>
            <a:chOff x="192" y="1584"/>
            <a:chExt cx="1251" cy="1056"/>
          </a:xfrm>
        </p:grpSpPr>
        <p:grpSp>
          <p:nvGrpSpPr>
            <p:cNvPr id="3" name="Group 46"/>
            <p:cNvGrpSpPr>
              <a:grpSpLocks/>
            </p:cNvGrpSpPr>
            <p:nvPr/>
          </p:nvGrpSpPr>
          <p:grpSpPr bwMode="auto">
            <a:xfrm>
              <a:off x="211" y="1584"/>
              <a:ext cx="1232" cy="710"/>
              <a:chOff x="144" y="816"/>
              <a:chExt cx="1232" cy="710"/>
            </a:xfrm>
          </p:grpSpPr>
          <p:sp>
            <p:nvSpPr>
              <p:cNvPr id="29813" name="AutoShape 47"/>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29814" name="AutoShape 48"/>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29815" name="AutoShape 49"/>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1490" name="AutoShape 50"/>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29817" name="Oval 51"/>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1492" name="AutoShape 52"/>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29812" name="Text Box 138"/>
            <p:cNvSpPr txBox="1">
              <a:spLocks noChangeArrowheads="1"/>
            </p:cNvSpPr>
            <p:nvPr/>
          </p:nvSpPr>
          <p:spPr bwMode="auto">
            <a:xfrm>
              <a:off x="192" y="2352"/>
              <a:ext cx="920" cy="288"/>
            </a:xfrm>
            <a:prstGeom prst="rect">
              <a:avLst/>
            </a:prstGeom>
            <a:noFill/>
            <a:ln w="12700">
              <a:noFill/>
              <a:miter lim="800000"/>
              <a:headEnd/>
              <a:tailEnd/>
            </a:ln>
          </p:spPr>
          <p:txBody>
            <a:bodyPr wrap="none">
              <a:spAutoFit/>
            </a:bodyPr>
            <a:lstStyle/>
            <a:p>
              <a:r>
                <a:rPr lang="en-US" altLang="en-US" sz="2400"/>
                <a:t>F</a:t>
              </a:r>
              <a:r>
                <a:rPr lang="en-US" altLang="en-US" sz="2400" baseline="30000"/>
                <a:t>-</a:t>
              </a:r>
              <a:r>
                <a:rPr lang="en-US" altLang="en-US" sz="2400"/>
                <a:t> bacteria</a:t>
              </a:r>
            </a:p>
          </p:txBody>
        </p:sp>
      </p:grpSp>
      <p:sp>
        <p:nvSpPr>
          <p:cNvPr id="29699" name="Rectangle 4"/>
          <p:cNvSpPr>
            <a:spLocks noGrp="1" noChangeArrowheads="1"/>
          </p:cNvSpPr>
          <p:nvPr>
            <p:ph type="title"/>
          </p:nvPr>
        </p:nvSpPr>
        <p:spPr>
          <a:xfrm>
            <a:off x="1071538" y="0"/>
            <a:ext cx="7772400" cy="1143000"/>
          </a:xfrm>
        </p:spPr>
        <p:txBody>
          <a:bodyPr/>
          <a:lstStyle/>
          <a:p>
            <a:r>
              <a:rPr lang="en-US" altLang="en-US" b="1" dirty="0">
                <a:solidFill>
                  <a:srgbClr val="FF0000"/>
                </a:solidFill>
              </a:rPr>
              <a:t>Conjugation</a:t>
            </a:r>
          </a:p>
        </p:txBody>
      </p:sp>
      <p:grpSp>
        <p:nvGrpSpPr>
          <p:cNvPr id="4" name="Group 39"/>
          <p:cNvGrpSpPr>
            <a:grpSpLocks/>
          </p:cNvGrpSpPr>
          <p:nvPr/>
        </p:nvGrpSpPr>
        <p:grpSpPr bwMode="auto">
          <a:xfrm>
            <a:off x="304800" y="914400"/>
            <a:ext cx="1955800" cy="1127125"/>
            <a:chOff x="144" y="816"/>
            <a:chExt cx="1232" cy="710"/>
          </a:xfrm>
        </p:grpSpPr>
        <p:sp>
          <p:nvSpPr>
            <p:cNvPr id="29805" name="AutoShape 40"/>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29806" name="AutoShape 41"/>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29807" name="AutoShape 42"/>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1483" name="AutoShape 43"/>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29809" name="Oval 44"/>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1485" name="AutoShape 45"/>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61493" name="Oval 53"/>
          <p:cNvSpPr>
            <a:spLocks noChangeArrowheads="1"/>
          </p:cNvSpPr>
          <p:nvPr/>
        </p:nvSpPr>
        <p:spPr bwMode="auto">
          <a:xfrm>
            <a:off x="1782763" y="1295400"/>
            <a:ext cx="228600" cy="228600"/>
          </a:xfrm>
          <a:prstGeom prst="ellipse">
            <a:avLst/>
          </a:prstGeom>
          <a:noFill/>
          <a:ln w="57150">
            <a:solidFill>
              <a:schemeClr val="folHlink"/>
            </a:solidFill>
            <a:round/>
            <a:headEnd/>
            <a:tailEnd/>
          </a:ln>
        </p:spPr>
        <p:txBody>
          <a:bodyPr wrap="none" anchor="ctr"/>
          <a:lstStyle/>
          <a:p>
            <a:endParaRPr lang="en-US" altLang="en-US"/>
          </a:p>
        </p:txBody>
      </p:sp>
      <p:grpSp>
        <p:nvGrpSpPr>
          <p:cNvPr id="5" name="Group 54"/>
          <p:cNvGrpSpPr>
            <a:grpSpLocks/>
          </p:cNvGrpSpPr>
          <p:nvPr/>
        </p:nvGrpSpPr>
        <p:grpSpPr bwMode="auto">
          <a:xfrm>
            <a:off x="1430338" y="1905000"/>
            <a:ext cx="396875" cy="762000"/>
            <a:chOff x="834" y="1440"/>
            <a:chExt cx="250" cy="480"/>
          </a:xfrm>
        </p:grpSpPr>
        <p:sp>
          <p:nvSpPr>
            <p:cNvPr id="29796" name="Line 55"/>
            <p:cNvSpPr>
              <a:spLocks noChangeShapeType="1"/>
            </p:cNvSpPr>
            <p:nvPr/>
          </p:nvSpPr>
          <p:spPr bwMode="auto">
            <a:xfrm>
              <a:off x="1084" y="1516"/>
              <a:ext cx="0" cy="308"/>
            </a:xfrm>
            <a:prstGeom prst="line">
              <a:avLst/>
            </a:prstGeom>
            <a:noFill/>
            <a:ln w="57150">
              <a:solidFill>
                <a:srgbClr val="FF66CC"/>
              </a:solidFill>
              <a:round/>
              <a:headEnd/>
              <a:tailEnd/>
            </a:ln>
          </p:spPr>
          <p:txBody>
            <a:bodyPr wrap="none" anchor="ctr"/>
            <a:lstStyle/>
            <a:p>
              <a:endParaRPr lang="en-US"/>
            </a:p>
          </p:txBody>
        </p:sp>
        <p:sp>
          <p:nvSpPr>
            <p:cNvPr id="29797" name="Line 56"/>
            <p:cNvSpPr>
              <a:spLocks noChangeShapeType="1"/>
            </p:cNvSpPr>
            <p:nvPr/>
          </p:nvSpPr>
          <p:spPr bwMode="auto">
            <a:xfrm>
              <a:off x="834" y="1516"/>
              <a:ext cx="0" cy="308"/>
            </a:xfrm>
            <a:prstGeom prst="line">
              <a:avLst/>
            </a:prstGeom>
            <a:noFill/>
            <a:ln w="57150">
              <a:solidFill>
                <a:srgbClr val="FF66CC"/>
              </a:solidFill>
              <a:round/>
              <a:headEnd/>
              <a:tailEnd/>
            </a:ln>
          </p:spPr>
          <p:txBody>
            <a:bodyPr wrap="none" anchor="ctr"/>
            <a:lstStyle/>
            <a:p>
              <a:endParaRPr lang="en-US"/>
            </a:p>
          </p:txBody>
        </p:sp>
        <p:sp>
          <p:nvSpPr>
            <p:cNvPr id="61497" name="Rectangle 57"/>
            <p:cNvSpPr>
              <a:spLocks noChangeArrowheads="1"/>
            </p:cNvSpPr>
            <p:nvPr/>
          </p:nvSpPr>
          <p:spPr bwMode="auto">
            <a:xfrm>
              <a:off x="912" y="1440"/>
              <a:ext cx="96" cy="48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a:noFill/>
            </a:ln>
            <a:effectLst/>
          </p:spPr>
          <p:txBody>
            <a:bodyPr wrap="none" anchor="ctr"/>
            <a:lstStyle/>
            <a:p>
              <a:pPr>
                <a:defRPr/>
              </a:pPr>
              <a:endParaRPr lang="en-US"/>
            </a:p>
          </p:txBody>
        </p:sp>
        <p:sp>
          <p:nvSpPr>
            <p:cNvPr id="29799" name="Line 58"/>
            <p:cNvSpPr>
              <a:spLocks noChangeShapeType="1"/>
            </p:cNvSpPr>
            <p:nvPr/>
          </p:nvSpPr>
          <p:spPr bwMode="auto">
            <a:xfrm>
              <a:off x="1036" y="1480"/>
              <a:ext cx="0" cy="400"/>
            </a:xfrm>
            <a:prstGeom prst="line">
              <a:avLst/>
            </a:prstGeom>
            <a:noFill/>
            <a:ln w="76200">
              <a:solidFill>
                <a:schemeClr val="accent2"/>
              </a:solidFill>
              <a:round/>
              <a:headEnd/>
              <a:tailEnd/>
            </a:ln>
          </p:spPr>
          <p:txBody>
            <a:bodyPr wrap="none" anchor="ctr"/>
            <a:lstStyle/>
            <a:p>
              <a:endParaRPr lang="en-US"/>
            </a:p>
          </p:txBody>
        </p:sp>
        <p:sp>
          <p:nvSpPr>
            <p:cNvPr id="29800" name="Line 59"/>
            <p:cNvSpPr>
              <a:spLocks noChangeShapeType="1"/>
            </p:cNvSpPr>
            <p:nvPr/>
          </p:nvSpPr>
          <p:spPr bwMode="auto">
            <a:xfrm>
              <a:off x="1064" y="1506"/>
              <a:ext cx="0" cy="342"/>
            </a:xfrm>
            <a:prstGeom prst="line">
              <a:avLst/>
            </a:prstGeom>
            <a:noFill/>
            <a:ln w="12700">
              <a:solidFill>
                <a:schemeClr val="hlink"/>
              </a:solidFill>
              <a:round/>
              <a:headEnd/>
              <a:tailEnd/>
            </a:ln>
          </p:spPr>
          <p:txBody>
            <a:bodyPr wrap="none" anchor="ctr"/>
            <a:lstStyle/>
            <a:p>
              <a:endParaRPr lang="en-US"/>
            </a:p>
          </p:txBody>
        </p:sp>
        <p:sp>
          <p:nvSpPr>
            <p:cNvPr id="29801" name="Line 60"/>
            <p:cNvSpPr>
              <a:spLocks noChangeShapeType="1"/>
            </p:cNvSpPr>
            <p:nvPr/>
          </p:nvSpPr>
          <p:spPr bwMode="auto">
            <a:xfrm>
              <a:off x="1010" y="1464"/>
              <a:ext cx="0" cy="432"/>
            </a:xfrm>
            <a:prstGeom prst="line">
              <a:avLst/>
            </a:prstGeom>
            <a:noFill/>
            <a:ln w="12700">
              <a:solidFill>
                <a:schemeClr val="hlink"/>
              </a:solidFill>
              <a:round/>
              <a:headEnd/>
              <a:tailEnd/>
            </a:ln>
          </p:spPr>
          <p:txBody>
            <a:bodyPr wrap="none" anchor="ctr"/>
            <a:lstStyle/>
            <a:p>
              <a:endParaRPr lang="en-US"/>
            </a:p>
          </p:txBody>
        </p:sp>
        <p:sp>
          <p:nvSpPr>
            <p:cNvPr id="29802" name="Line 61"/>
            <p:cNvSpPr>
              <a:spLocks noChangeShapeType="1"/>
            </p:cNvSpPr>
            <p:nvPr/>
          </p:nvSpPr>
          <p:spPr bwMode="auto">
            <a:xfrm>
              <a:off x="884" y="1480"/>
              <a:ext cx="0" cy="400"/>
            </a:xfrm>
            <a:prstGeom prst="line">
              <a:avLst/>
            </a:prstGeom>
            <a:noFill/>
            <a:ln w="76200">
              <a:solidFill>
                <a:schemeClr val="accent2"/>
              </a:solidFill>
              <a:round/>
              <a:headEnd/>
              <a:tailEnd/>
            </a:ln>
          </p:spPr>
          <p:txBody>
            <a:bodyPr wrap="none" anchor="ctr"/>
            <a:lstStyle/>
            <a:p>
              <a:endParaRPr lang="en-US"/>
            </a:p>
          </p:txBody>
        </p:sp>
        <p:sp>
          <p:nvSpPr>
            <p:cNvPr id="29803" name="Line 62"/>
            <p:cNvSpPr>
              <a:spLocks noChangeShapeType="1"/>
            </p:cNvSpPr>
            <p:nvPr/>
          </p:nvSpPr>
          <p:spPr bwMode="auto">
            <a:xfrm>
              <a:off x="856" y="1506"/>
              <a:ext cx="0" cy="342"/>
            </a:xfrm>
            <a:prstGeom prst="line">
              <a:avLst/>
            </a:prstGeom>
            <a:noFill/>
            <a:ln w="12700">
              <a:solidFill>
                <a:schemeClr val="hlink"/>
              </a:solidFill>
              <a:round/>
              <a:headEnd/>
              <a:tailEnd/>
            </a:ln>
          </p:spPr>
          <p:txBody>
            <a:bodyPr wrap="none" anchor="ctr"/>
            <a:lstStyle/>
            <a:p>
              <a:endParaRPr lang="en-US"/>
            </a:p>
          </p:txBody>
        </p:sp>
        <p:sp>
          <p:nvSpPr>
            <p:cNvPr id="29804" name="Line 63"/>
            <p:cNvSpPr>
              <a:spLocks noChangeShapeType="1"/>
            </p:cNvSpPr>
            <p:nvPr/>
          </p:nvSpPr>
          <p:spPr bwMode="auto">
            <a:xfrm>
              <a:off x="910" y="1464"/>
              <a:ext cx="0" cy="432"/>
            </a:xfrm>
            <a:prstGeom prst="line">
              <a:avLst/>
            </a:prstGeom>
            <a:noFill/>
            <a:ln w="12700">
              <a:solidFill>
                <a:schemeClr val="hlink"/>
              </a:solidFill>
              <a:round/>
              <a:headEnd/>
              <a:tailEnd/>
            </a:ln>
          </p:spPr>
          <p:txBody>
            <a:bodyPr wrap="none" anchor="ctr"/>
            <a:lstStyle/>
            <a:p>
              <a:endParaRPr lang="en-US"/>
            </a:p>
          </p:txBody>
        </p:sp>
      </p:grpSp>
      <p:grpSp>
        <p:nvGrpSpPr>
          <p:cNvPr id="6" name="Group 119"/>
          <p:cNvGrpSpPr>
            <a:grpSpLocks/>
          </p:cNvGrpSpPr>
          <p:nvPr/>
        </p:nvGrpSpPr>
        <p:grpSpPr bwMode="auto">
          <a:xfrm>
            <a:off x="2514600" y="1676400"/>
            <a:ext cx="1955800" cy="2727325"/>
            <a:chOff x="1584" y="1056"/>
            <a:chExt cx="1232" cy="1718"/>
          </a:xfrm>
        </p:grpSpPr>
        <p:grpSp>
          <p:nvGrpSpPr>
            <p:cNvPr id="7" name="Group 65"/>
            <p:cNvGrpSpPr>
              <a:grpSpLocks/>
            </p:cNvGrpSpPr>
            <p:nvPr/>
          </p:nvGrpSpPr>
          <p:grpSpPr bwMode="auto">
            <a:xfrm>
              <a:off x="1584" y="1056"/>
              <a:ext cx="1232" cy="710"/>
              <a:chOff x="144" y="816"/>
              <a:chExt cx="1232" cy="710"/>
            </a:xfrm>
          </p:grpSpPr>
          <p:sp>
            <p:nvSpPr>
              <p:cNvPr id="29790" name="AutoShape 66"/>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29791" name="AutoShape 67"/>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29792" name="AutoShape 68"/>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1509" name="AutoShape 69"/>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29794" name="Oval 70"/>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1511" name="AutoShape 71"/>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8" name="Group 72"/>
            <p:cNvGrpSpPr>
              <a:grpSpLocks/>
            </p:cNvGrpSpPr>
            <p:nvPr/>
          </p:nvGrpSpPr>
          <p:grpSpPr bwMode="auto">
            <a:xfrm>
              <a:off x="1584" y="2064"/>
              <a:ext cx="1232" cy="710"/>
              <a:chOff x="144" y="816"/>
              <a:chExt cx="1232" cy="710"/>
            </a:xfrm>
          </p:grpSpPr>
          <p:sp>
            <p:nvSpPr>
              <p:cNvPr id="29784" name="AutoShape 73"/>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29785" name="AutoShape 74"/>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29786" name="AutoShape 75"/>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1516" name="AutoShape 76"/>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29788" name="Oval 77"/>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1518" name="AutoShape 78"/>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29773" name="Oval 79"/>
            <p:cNvSpPr>
              <a:spLocks noChangeArrowheads="1"/>
            </p:cNvSpPr>
            <p:nvPr/>
          </p:nvSpPr>
          <p:spPr bwMode="auto">
            <a:xfrm>
              <a:off x="2448" y="1440"/>
              <a:ext cx="144" cy="144"/>
            </a:xfrm>
            <a:prstGeom prst="ellipse">
              <a:avLst/>
            </a:prstGeom>
            <a:noFill/>
            <a:ln w="57150">
              <a:solidFill>
                <a:schemeClr val="folHlink"/>
              </a:solidFill>
              <a:round/>
              <a:headEnd/>
              <a:tailEnd/>
            </a:ln>
          </p:spPr>
          <p:txBody>
            <a:bodyPr wrap="none" anchor="ctr"/>
            <a:lstStyle/>
            <a:p>
              <a:endParaRPr lang="en-US" altLang="en-US"/>
            </a:p>
          </p:txBody>
        </p:sp>
        <p:grpSp>
          <p:nvGrpSpPr>
            <p:cNvPr id="9" name="Group 80"/>
            <p:cNvGrpSpPr>
              <a:grpSpLocks/>
            </p:cNvGrpSpPr>
            <p:nvPr/>
          </p:nvGrpSpPr>
          <p:grpSpPr bwMode="auto">
            <a:xfrm>
              <a:off x="2274" y="1680"/>
              <a:ext cx="250" cy="480"/>
              <a:chOff x="834" y="1440"/>
              <a:chExt cx="250" cy="480"/>
            </a:xfrm>
          </p:grpSpPr>
          <p:sp>
            <p:nvSpPr>
              <p:cNvPr id="29775" name="Line 81"/>
              <p:cNvSpPr>
                <a:spLocks noChangeShapeType="1"/>
              </p:cNvSpPr>
              <p:nvPr/>
            </p:nvSpPr>
            <p:spPr bwMode="auto">
              <a:xfrm>
                <a:off x="1084" y="1516"/>
                <a:ext cx="0" cy="308"/>
              </a:xfrm>
              <a:prstGeom prst="line">
                <a:avLst/>
              </a:prstGeom>
              <a:noFill/>
              <a:ln w="57150">
                <a:solidFill>
                  <a:srgbClr val="FF66CC"/>
                </a:solidFill>
                <a:round/>
                <a:headEnd/>
                <a:tailEnd/>
              </a:ln>
            </p:spPr>
            <p:txBody>
              <a:bodyPr wrap="none" anchor="ctr"/>
              <a:lstStyle/>
              <a:p>
                <a:endParaRPr lang="en-US"/>
              </a:p>
            </p:txBody>
          </p:sp>
          <p:sp>
            <p:nvSpPr>
              <p:cNvPr id="29776" name="Line 82"/>
              <p:cNvSpPr>
                <a:spLocks noChangeShapeType="1"/>
              </p:cNvSpPr>
              <p:nvPr/>
            </p:nvSpPr>
            <p:spPr bwMode="auto">
              <a:xfrm>
                <a:off x="834" y="1516"/>
                <a:ext cx="0" cy="308"/>
              </a:xfrm>
              <a:prstGeom prst="line">
                <a:avLst/>
              </a:prstGeom>
              <a:noFill/>
              <a:ln w="57150">
                <a:solidFill>
                  <a:srgbClr val="FF66CC"/>
                </a:solidFill>
                <a:round/>
                <a:headEnd/>
                <a:tailEnd/>
              </a:ln>
            </p:spPr>
            <p:txBody>
              <a:bodyPr wrap="none" anchor="ctr"/>
              <a:lstStyle/>
              <a:p>
                <a:endParaRPr lang="en-US"/>
              </a:p>
            </p:txBody>
          </p:sp>
          <p:sp>
            <p:nvSpPr>
              <p:cNvPr id="61523" name="Rectangle 83"/>
              <p:cNvSpPr>
                <a:spLocks noChangeArrowheads="1"/>
              </p:cNvSpPr>
              <p:nvPr/>
            </p:nvSpPr>
            <p:spPr bwMode="auto">
              <a:xfrm>
                <a:off x="912" y="1440"/>
                <a:ext cx="96" cy="48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a:noFill/>
              </a:ln>
              <a:effectLst/>
            </p:spPr>
            <p:txBody>
              <a:bodyPr wrap="none" anchor="ctr"/>
              <a:lstStyle/>
              <a:p>
                <a:pPr>
                  <a:defRPr/>
                </a:pPr>
                <a:endParaRPr lang="en-US"/>
              </a:p>
            </p:txBody>
          </p:sp>
          <p:sp>
            <p:nvSpPr>
              <p:cNvPr id="29778" name="Line 84"/>
              <p:cNvSpPr>
                <a:spLocks noChangeShapeType="1"/>
              </p:cNvSpPr>
              <p:nvPr/>
            </p:nvSpPr>
            <p:spPr bwMode="auto">
              <a:xfrm>
                <a:off x="1036" y="1480"/>
                <a:ext cx="0" cy="400"/>
              </a:xfrm>
              <a:prstGeom prst="line">
                <a:avLst/>
              </a:prstGeom>
              <a:noFill/>
              <a:ln w="76200">
                <a:solidFill>
                  <a:schemeClr val="accent2"/>
                </a:solidFill>
                <a:round/>
                <a:headEnd/>
                <a:tailEnd/>
              </a:ln>
            </p:spPr>
            <p:txBody>
              <a:bodyPr wrap="none" anchor="ctr"/>
              <a:lstStyle/>
              <a:p>
                <a:endParaRPr lang="en-US"/>
              </a:p>
            </p:txBody>
          </p:sp>
          <p:sp>
            <p:nvSpPr>
              <p:cNvPr id="29779" name="Line 85"/>
              <p:cNvSpPr>
                <a:spLocks noChangeShapeType="1"/>
              </p:cNvSpPr>
              <p:nvPr/>
            </p:nvSpPr>
            <p:spPr bwMode="auto">
              <a:xfrm>
                <a:off x="1064" y="1506"/>
                <a:ext cx="0" cy="342"/>
              </a:xfrm>
              <a:prstGeom prst="line">
                <a:avLst/>
              </a:prstGeom>
              <a:noFill/>
              <a:ln w="12700">
                <a:solidFill>
                  <a:schemeClr val="hlink"/>
                </a:solidFill>
                <a:round/>
                <a:headEnd/>
                <a:tailEnd/>
              </a:ln>
            </p:spPr>
            <p:txBody>
              <a:bodyPr wrap="none" anchor="ctr"/>
              <a:lstStyle/>
              <a:p>
                <a:endParaRPr lang="en-US"/>
              </a:p>
            </p:txBody>
          </p:sp>
          <p:sp>
            <p:nvSpPr>
              <p:cNvPr id="29780" name="Line 86"/>
              <p:cNvSpPr>
                <a:spLocks noChangeShapeType="1"/>
              </p:cNvSpPr>
              <p:nvPr/>
            </p:nvSpPr>
            <p:spPr bwMode="auto">
              <a:xfrm>
                <a:off x="1010" y="1464"/>
                <a:ext cx="0" cy="432"/>
              </a:xfrm>
              <a:prstGeom prst="line">
                <a:avLst/>
              </a:prstGeom>
              <a:noFill/>
              <a:ln w="12700">
                <a:solidFill>
                  <a:schemeClr val="hlink"/>
                </a:solidFill>
                <a:round/>
                <a:headEnd/>
                <a:tailEnd/>
              </a:ln>
            </p:spPr>
            <p:txBody>
              <a:bodyPr wrap="none" anchor="ctr"/>
              <a:lstStyle/>
              <a:p>
                <a:endParaRPr lang="en-US"/>
              </a:p>
            </p:txBody>
          </p:sp>
          <p:sp>
            <p:nvSpPr>
              <p:cNvPr id="29781" name="Line 87"/>
              <p:cNvSpPr>
                <a:spLocks noChangeShapeType="1"/>
              </p:cNvSpPr>
              <p:nvPr/>
            </p:nvSpPr>
            <p:spPr bwMode="auto">
              <a:xfrm>
                <a:off x="884" y="1480"/>
                <a:ext cx="0" cy="400"/>
              </a:xfrm>
              <a:prstGeom prst="line">
                <a:avLst/>
              </a:prstGeom>
              <a:noFill/>
              <a:ln w="76200">
                <a:solidFill>
                  <a:schemeClr val="accent2"/>
                </a:solidFill>
                <a:round/>
                <a:headEnd/>
                <a:tailEnd/>
              </a:ln>
            </p:spPr>
            <p:txBody>
              <a:bodyPr wrap="none" anchor="ctr"/>
              <a:lstStyle/>
              <a:p>
                <a:endParaRPr lang="en-US"/>
              </a:p>
            </p:txBody>
          </p:sp>
          <p:sp>
            <p:nvSpPr>
              <p:cNvPr id="29782" name="Line 88"/>
              <p:cNvSpPr>
                <a:spLocks noChangeShapeType="1"/>
              </p:cNvSpPr>
              <p:nvPr/>
            </p:nvSpPr>
            <p:spPr bwMode="auto">
              <a:xfrm>
                <a:off x="856" y="1506"/>
                <a:ext cx="0" cy="342"/>
              </a:xfrm>
              <a:prstGeom prst="line">
                <a:avLst/>
              </a:prstGeom>
              <a:noFill/>
              <a:ln w="12700">
                <a:solidFill>
                  <a:schemeClr val="hlink"/>
                </a:solidFill>
                <a:round/>
                <a:headEnd/>
                <a:tailEnd/>
              </a:ln>
            </p:spPr>
            <p:txBody>
              <a:bodyPr wrap="none" anchor="ctr"/>
              <a:lstStyle/>
              <a:p>
                <a:endParaRPr lang="en-US"/>
              </a:p>
            </p:txBody>
          </p:sp>
          <p:sp>
            <p:nvSpPr>
              <p:cNvPr id="29783" name="Line 89"/>
              <p:cNvSpPr>
                <a:spLocks noChangeShapeType="1"/>
              </p:cNvSpPr>
              <p:nvPr/>
            </p:nvSpPr>
            <p:spPr bwMode="auto">
              <a:xfrm>
                <a:off x="910" y="1464"/>
                <a:ext cx="0" cy="432"/>
              </a:xfrm>
              <a:prstGeom prst="line">
                <a:avLst/>
              </a:prstGeom>
              <a:noFill/>
              <a:ln w="12700">
                <a:solidFill>
                  <a:schemeClr val="hlink"/>
                </a:solidFill>
                <a:round/>
                <a:headEnd/>
                <a:tailEnd/>
              </a:ln>
            </p:spPr>
            <p:txBody>
              <a:bodyPr wrap="none" anchor="ctr"/>
              <a:lstStyle/>
              <a:p>
                <a:endParaRPr lang="en-US"/>
              </a:p>
            </p:txBody>
          </p:sp>
        </p:grpSp>
      </p:grpSp>
      <p:sp>
        <p:nvSpPr>
          <p:cNvPr id="61530" name="Freeform 90"/>
          <p:cNvSpPr>
            <a:spLocks/>
          </p:cNvSpPr>
          <p:nvPr/>
        </p:nvSpPr>
        <p:spPr bwMode="auto">
          <a:xfrm>
            <a:off x="3800475" y="2511425"/>
            <a:ext cx="174625" cy="549275"/>
          </a:xfrm>
          <a:custGeom>
            <a:avLst/>
            <a:gdLst>
              <a:gd name="T0" fmla="*/ 2147483647 w 104"/>
              <a:gd name="T1" fmla="*/ 0 h 384"/>
              <a:gd name="T2" fmla="*/ 2147483647 w 104"/>
              <a:gd name="T3" fmla="*/ 2147483647 h 384"/>
              <a:gd name="T4" fmla="*/ 2147483647 w 104"/>
              <a:gd name="T5" fmla="*/ 2147483647 h 384"/>
              <a:gd name="T6" fmla="*/ 2147483647 w 104"/>
              <a:gd name="T7" fmla="*/ 2147483647 h 384"/>
              <a:gd name="T8" fmla="*/ 0 60000 65536"/>
              <a:gd name="T9" fmla="*/ 0 60000 65536"/>
              <a:gd name="T10" fmla="*/ 0 60000 65536"/>
              <a:gd name="T11" fmla="*/ 0 60000 65536"/>
              <a:gd name="T12" fmla="*/ 0 w 104"/>
              <a:gd name="T13" fmla="*/ 0 h 384"/>
              <a:gd name="T14" fmla="*/ 104 w 104"/>
              <a:gd name="T15" fmla="*/ 384 h 384"/>
            </a:gdLst>
            <a:ahLst/>
            <a:cxnLst>
              <a:cxn ang="T8">
                <a:pos x="T0" y="T1"/>
              </a:cxn>
              <a:cxn ang="T9">
                <a:pos x="T2" y="T3"/>
              </a:cxn>
              <a:cxn ang="T10">
                <a:pos x="T4" y="T5"/>
              </a:cxn>
              <a:cxn ang="T11">
                <a:pos x="T6" y="T7"/>
              </a:cxn>
            </a:cxnLst>
            <a:rect l="T12" t="T13" r="T14" b="T15"/>
            <a:pathLst>
              <a:path w="104" h="384">
                <a:moveTo>
                  <a:pt x="104" y="0"/>
                </a:moveTo>
                <a:cubicBezTo>
                  <a:pt x="88" y="8"/>
                  <a:pt x="72" y="16"/>
                  <a:pt x="56" y="48"/>
                </a:cubicBezTo>
                <a:cubicBezTo>
                  <a:pt x="40" y="80"/>
                  <a:pt x="15" y="136"/>
                  <a:pt x="8" y="192"/>
                </a:cubicBezTo>
                <a:cubicBezTo>
                  <a:pt x="0" y="247"/>
                  <a:pt x="4" y="315"/>
                  <a:pt x="8" y="384"/>
                </a:cubicBezTo>
              </a:path>
            </a:pathLst>
          </a:custGeom>
          <a:noFill/>
          <a:ln w="57150">
            <a:solidFill>
              <a:schemeClr val="accent1"/>
            </a:solidFill>
            <a:round/>
            <a:headEnd/>
            <a:tailEnd/>
          </a:ln>
        </p:spPr>
        <p:txBody>
          <a:bodyPr wrap="none" anchor="ctr"/>
          <a:lstStyle/>
          <a:p>
            <a:endParaRPr lang="ar-SA"/>
          </a:p>
        </p:txBody>
      </p:sp>
      <p:grpSp>
        <p:nvGrpSpPr>
          <p:cNvPr id="10" name="Group 120"/>
          <p:cNvGrpSpPr>
            <a:grpSpLocks/>
          </p:cNvGrpSpPr>
          <p:nvPr/>
        </p:nvGrpSpPr>
        <p:grpSpPr bwMode="auto">
          <a:xfrm>
            <a:off x="4724400" y="2362200"/>
            <a:ext cx="1955800" cy="2727325"/>
            <a:chOff x="2976" y="1488"/>
            <a:chExt cx="1232" cy="1718"/>
          </a:xfrm>
        </p:grpSpPr>
        <p:grpSp>
          <p:nvGrpSpPr>
            <p:cNvPr id="11" name="Group 92"/>
            <p:cNvGrpSpPr>
              <a:grpSpLocks/>
            </p:cNvGrpSpPr>
            <p:nvPr/>
          </p:nvGrpSpPr>
          <p:grpSpPr bwMode="auto">
            <a:xfrm>
              <a:off x="2976" y="1488"/>
              <a:ext cx="1232" cy="710"/>
              <a:chOff x="144" y="816"/>
              <a:chExt cx="1232" cy="710"/>
            </a:xfrm>
          </p:grpSpPr>
          <p:sp>
            <p:nvSpPr>
              <p:cNvPr id="29765" name="AutoShape 93"/>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29766" name="AutoShape 94"/>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29767" name="AutoShape 95"/>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1536" name="AutoShape 96"/>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29769" name="Oval 97"/>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1538" name="AutoShape 98"/>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12" name="Group 99"/>
            <p:cNvGrpSpPr>
              <a:grpSpLocks/>
            </p:cNvGrpSpPr>
            <p:nvPr/>
          </p:nvGrpSpPr>
          <p:grpSpPr bwMode="auto">
            <a:xfrm>
              <a:off x="2976" y="2496"/>
              <a:ext cx="1232" cy="710"/>
              <a:chOff x="144" y="816"/>
              <a:chExt cx="1232" cy="710"/>
            </a:xfrm>
          </p:grpSpPr>
          <p:sp>
            <p:nvSpPr>
              <p:cNvPr id="29759" name="AutoShape 100"/>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29760" name="AutoShape 101"/>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29761" name="AutoShape 102"/>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1543" name="AutoShape 103"/>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29763" name="Oval 104"/>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1545" name="AutoShape 105"/>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29748" name="Oval 106"/>
            <p:cNvSpPr>
              <a:spLocks noChangeArrowheads="1"/>
            </p:cNvSpPr>
            <p:nvPr/>
          </p:nvSpPr>
          <p:spPr bwMode="auto">
            <a:xfrm>
              <a:off x="3840" y="1872"/>
              <a:ext cx="144" cy="144"/>
            </a:xfrm>
            <a:prstGeom prst="ellipse">
              <a:avLst/>
            </a:prstGeom>
            <a:noFill/>
            <a:ln w="57150">
              <a:solidFill>
                <a:schemeClr val="folHlink"/>
              </a:solidFill>
              <a:round/>
              <a:headEnd/>
              <a:tailEnd/>
            </a:ln>
          </p:spPr>
          <p:txBody>
            <a:bodyPr wrap="none" anchor="ctr"/>
            <a:lstStyle/>
            <a:p>
              <a:endParaRPr lang="en-US" altLang="en-US"/>
            </a:p>
          </p:txBody>
        </p:sp>
        <p:grpSp>
          <p:nvGrpSpPr>
            <p:cNvPr id="13" name="Group 107"/>
            <p:cNvGrpSpPr>
              <a:grpSpLocks/>
            </p:cNvGrpSpPr>
            <p:nvPr/>
          </p:nvGrpSpPr>
          <p:grpSpPr bwMode="auto">
            <a:xfrm>
              <a:off x="3666" y="2112"/>
              <a:ext cx="250" cy="480"/>
              <a:chOff x="834" y="1440"/>
              <a:chExt cx="250" cy="480"/>
            </a:xfrm>
          </p:grpSpPr>
          <p:sp>
            <p:nvSpPr>
              <p:cNvPr id="29750" name="Line 108"/>
              <p:cNvSpPr>
                <a:spLocks noChangeShapeType="1"/>
              </p:cNvSpPr>
              <p:nvPr/>
            </p:nvSpPr>
            <p:spPr bwMode="auto">
              <a:xfrm>
                <a:off x="1084" y="1516"/>
                <a:ext cx="0" cy="308"/>
              </a:xfrm>
              <a:prstGeom prst="line">
                <a:avLst/>
              </a:prstGeom>
              <a:noFill/>
              <a:ln w="57150">
                <a:solidFill>
                  <a:srgbClr val="FF66CC"/>
                </a:solidFill>
                <a:round/>
                <a:headEnd/>
                <a:tailEnd/>
              </a:ln>
            </p:spPr>
            <p:txBody>
              <a:bodyPr wrap="none" anchor="ctr"/>
              <a:lstStyle/>
              <a:p>
                <a:endParaRPr lang="en-US"/>
              </a:p>
            </p:txBody>
          </p:sp>
          <p:sp>
            <p:nvSpPr>
              <p:cNvPr id="29751" name="Line 109"/>
              <p:cNvSpPr>
                <a:spLocks noChangeShapeType="1"/>
              </p:cNvSpPr>
              <p:nvPr/>
            </p:nvSpPr>
            <p:spPr bwMode="auto">
              <a:xfrm>
                <a:off x="834" y="1516"/>
                <a:ext cx="0" cy="308"/>
              </a:xfrm>
              <a:prstGeom prst="line">
                <a:avLst/>
              </a:prstGeom>
              <a:noFill/>
              <a:ln w="57150">
                <a:solidFill>
                  <a:srgbClr val="FF66CC"/>
                </a:solidFill>
                <a:round/>
                <a:headEnd/>
                <a:tailEnd/>
              </a:ln>
            </p:spPr>
            <p:txBody>
              <a:bodyPr wrap="none" anchor="ctr"/>
              <a:lstStyle/>
              <a:p>
                <a:endParaRPr lang="en-US"/>
              </a:p>
            </p:txBody>
          </p:sp>
          <p:sp>
            <p:nvSpPr>
              <p:cNvPr id="61550" name="Rectangle 110"/>
              <p:cNvSpPr>
                <a:spLocks noChangeArrowheads="1"/>
              </p:cNvSpPr>
              <p:nvPr/>
            </p:nvSpPr>
            <p:spPr bwMode="auto">
              <a:xfrm>
                <a:off x="912" y="1440"/>
                <a:ext cx="96" cy="48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a:noFill/>
              </a:ln>
              <a:effectLst/>
            </p:spPr>
            <p:txBody>
              <a:bodyPr wrap="none" anchor="ctr"/>
              <a:lstStyle/>
              <a:p>
                <a:pPr>
                  <a:defRPr/>
                </a:pPr>
                <a:endParaRPr lang="en-US"/>
              </a:p>
            </p:txBody>
          </p:sp>
          <p:sp>
            <p:nvSpPr>
              <p:cNvPr id="29753" name="Line 111"/>
              <p:cNvSpPr>
                <a:spLocks noChangeShapeType="1"/>
              </p:cNvSpPr>
              <p:nvPr/>
            </p:nvSpPr>
            <p:spPr bwMode="auto">
              <a:xfrm>
                <a:off x="1036" y="1480"/>
                <a:ext cx="0" cy="400"/>
              </a:xfrm>
              <a:prstGeom prst="line">
                <a:avLst/>
              </a:prstGeom>
              <a:noFill/>
              <a:ln w="76200">
                <a:solidFill>
                  <a:schemeClr val="accent2"/>
                </a:solidFill>
                <a:round/>
                <a:headEnd/>
                <a:tailEnd/>
              </a:ln>
            </p:spPr>
            <p:txBody>
              <a:bodyPr wrap="none" anchor="ctr"/>
              <a:lstStyle/>
              <a:p>
                <a:endParaRPr lang="en-US"/>
              </a:p>
            </p:txBody>
          </p:sp>
          <p:sp>
            <p:nvSpPr>
              <p:cNvPr id="29754" name="Line 112"/>
              <p:cNvSpPr>
                <a:spLocks noChangeShapeType="1"/>
              </p:cNvSpPr>
              <p:nvPr/>
            </p:nvSpPr>
            <p:spPr bwMode="auto">
              <a:xfrm>
                <a:off x="1064" y="1506"/>
                <a:ext cx="0" cy="342"/>
              </a:xfrm>
              <a:prstGeom prst="line">
                <a:avLst/>
              </a:prstGeom>
              <a:noFill/>
              <a:ln w="12700">
                <a:solidFill>
                  <a:schemeClr val="hlink"/>
                </a:solidFill>
                <a:round/>
                <a:headEnd/>
                <a:tailEnd/>
              </a:ln>
            </p:spPr>
            <p:txBody>
              <a:bodyPr wrap="none" anchor="ctr"/>
              <a:lstStyle/>
              <a:p>
                <a:endParaRPr lang="en-US"/>
              </a:p>
            </p:txBody>
          </p:sp>
          <p:sp>
            <p:nvSpPr>
              <p:cNvPr id="29755" name="Line 113"/>
              <p:cNvSpPr>
                <a:spLocks noChangeShapeType="1"/>
              </p:cNvSpPr>
              <p:nvPr/>
            </p:nvSpPr>
            <p:spPr bwMode="auto">
              <a:xfrm>
                <a:off x="1010" y="1464"/>
                <a:ext cx="0" cy="432"/>
              </a:xfrm>
              <a:prstGeom prst="line">
                <a:avLst/>
              </a:prstGeom>
              <a:noFill/>
              <a:ln w="12700">
                <a:solidFill>
                  <a:schemeClr val="hlink"/>
                </a:solidFill>
                <a:round/>
                <a:headEnd/>
                <a:tailEnd/>
              </a:ln>
            </p:spPr>
            <p:txBody>
              <a:bodyPr wrap="none" anchor="ctr"/>
              <a:lstStyle/>
              <a:p>
                <a:endParaRPr lang="en-US"/>
              </a:p>
            </p:txBody>
          </p:sp>
          <p:sp>
            <p:nvSpPr>
              <p:cNvPr id="29756" name="Line 114"/>
              <p:cNvSpPr>
                <a:spLocks noChangeShapeType="1"/>
              </p:cNvSpPr>
              <p:nvPr/>
            </p:nvSpPr>
            <p:spPr bwMode="auto">
              <a:xfrm>
                <a:off x="884" y="1480"/>
                <a:ext cx="0" cy="400"/>
              </a:xfrm>
              <a:prstGeom prst="line">
                <a:avLst/>
              </a:prstGeom>
              <a:noFill/>
              <a:ln w="76200">
                <a:solidFill>
                  <a:schemeClr val="accent2"/>
                </a:solidFill>
                <a:round/>
                <a:headEnd/>
                <a:tailEnd/>
              </a:ln>
            </p:spPr>
            <p:txBody>
              <a:bodyPr wrap="none" anchor="ctr"/>
              <a:lstStyle/>
              <a:p>
                <a:endParaRPr lang="en-US"/>
              </a:p>
            </p:txBody>
          </p:sp>
          <p:sp>
            <p:nvSpPr>
              <p:cNvPr id="29757" name="Line 115"/>
              <p:cNvSpPr>
                <a:spLocks noChangeShapeType="1"/>
              </p:cNvSpPr>
              <p:nvPr/>
            </p:nvSpPr>
            <p:spPr bwMode="auto">
              <a:xfrm>
                <a:off x="856" y="1506"/>
                <a:ext cx="0" cy="342"/>
              </a:xfrm>
              <a:prstGeom prst="line">
                <a:avLst/>
              </a:prstGeom>
              <a:noFill/>
              <a:ln w="12700">
                <a:solidFill>
                  <a:schemeClr val="hlink"/>
                </a:solidFill>
                <a:round/>
                <a:headEnd/>
                <a:tailEnd/>
              </a:ln>
            </p:spPr>
            <p:txBody>
              <a:bodyPr wrap="none" anchor="ctr"/>
              <a:lstStyle/>
              <a:p>
                <a:endParaRPr lang="en-US"/>
              </a:p>
            </p:txBody>
          </p:sp>
          <p:sp>
            <p:nvSpPr>
              <p:cNvPr id="29758" name="Line 116"/>
              <p:cNvSpPr>
                <a:spLocks noChangeShapeType="1"/>
              </p:cNvSpPr>
              <p:nvPr/>
            </p:nvSpPr>
            <p:spPr bwMode="auto">
              <a:xfrm>
                <a:off x="910" y="1464"/>
                <a:ext cx="0" cy="432"/>
              </a:xfrm>
              <a:prstGeom prst="line">
                <a:avLst/>
              </a:prstGeom>
              <a:noFill/>
              <a:ln w="12700">
                <a:solidFill>
                  <a:schemeClr val="hlink"/>
                </a:solidFill>
                <a:round/>
                <a:headEnd/>
                <a:tailEnd/>
              </a:ln>
            </p:spPr>
            <p:txBody>
              <a:bodyPr wrap="none" anchor="ctr"/>
              <a:lstStyle/>
              <a:p>
                <a:endParaRPr lang="en-US"/>
              </a:p>
            </p:txBody>
          </p:sp>
        </p:grpSp>
      </p:grpSp>
      <p:sp>
        <p:nvSpPr>
          <p:cNvPr id="61557" name="Freeform 117"/>
          <p:cNvSpPr>
            <a:spLocks/>
          </p:cNvSpPr>
          <p:nvPr/>
        </p:nvSpPr>
        <p:spPr bwMode="auto">
          <a:xfrm>
            <a:off x="6019800" y="4038600"/>
            <a:ext cx="304800" cy="533400"/>
          </a:xfrm>
          <a:custGeom>
            <a:avLst/>
            <a:gdLst>
              <a:gd name="T0" fmla="*/ 0 w 192"/>
              <a:gd name="T1" fmla="*/ 0 h 336"/>
              <a:gd name="T2" fmla="*/ 2147483647 w 192"/>
              <a:gd name="T3" fmla="*/ 2147483647 h 336"/>
              <a:gd name="T4" fmla="*/ 2147483647 w 192"/>
              <a:gd name="T5" fmla="*/ 2147483647 h 336"/>
              <a:gd name="T6" fmla="*/ 2147483647 w 192"/>
              <a:gd name="T7" fmla="*/ 2147483647 h 336"/>
              <a:gd name="T8" fmla="*/ 0 60000 65536"/>
              <a:gd name="T9" fmla="*/ 0 60000 65536"/>
              <a:gd name="T10" fmla="*/ 0 60000 65536"/>
              <a:gd name="T11" fmla="*/ 0 60000 65536"/>
              <a:gd name="T12" fmla="*/ 0 w 192"/>
              <a:gd name="T13" fmla="*/ 0 h 336"/>
              <a:gd name="T14" fmla="*/ 192 w 192"/>
              <a:gd name="T15" fmla="*/ 336 h 336"/>
            </a:gdLst>
            <a:ahLst/>
            <a:cxnLst>
              <a:cxn ang="T8">
                <a:pos x="T0" y="T1"/>
              </a:cxn>
              <a:cxn ang="T9">
                <a:pos x="T2" y="T3"/>
              </a:cxn>
              <a:cxn ang="T10">
                <a:pos x="T4" y="T5"/>
              </a:cxn>
              <a:cxn ang="T11">
                <a:pos x="T6" y="T7"/>
              </a:cxn>
            </a:cxnLst>
            <a:rect l="T12" t="T13" r="T14" b="T15"/>
            <a:pathLst>
              <a:path w="192" h="336">
                <a:moveTo>
                  <a:pt x="0" y="0"/>
                </a:moveTo>
                <a:cubicBezTo>
                  <a:pt x="12" y="56"/>
                  <a:pt x="24" y="112"/>
                  <a:pt x="48" y="144"/>
                </a:cubicBezTo>
                <a:cubicBezTo>
                  <a:pt x="72" y="176"/>
                  <a:pt x="120" y="160"/>
                  <a:pt x="144" y="192"/>
                </a:cubicBezTo>
                <a:cubicBezTo>
                  <a:pt x="168" y="224"/>
                  <a:pt x="180" y="280"/>
                  <a:pt x="192" y="336"/>
                </a:cubicBezTo>
              </a:path>
            </a:pathLst>
          </a:custGeom>
          <a:noFill/>
          <a:ln w="57150">
            <a:solidFill>
              <a:schemeClr val="accent1"/>
            </a:solidFill>
            <a:round/>
            <a:headEnd/>
            <a:tailEnd/>
          </a:ln>
        </p:spPr>
        <p:txBody>
          <a:bodyPr wrap="none" anchor="ctr"/>
          <a:lstStyle/>
          <a:p>
            <a:endParaRPr lang="ar-SA"/>
          </a:p>
        </p:txBody>
      </p:sp>
      <p:grpSp>
        <p:nvGrpSpPr>
          <p:cNvPr id="14" name="Group 121"/>
          <p:cNvGrpSpPr>
            <a:grpSpLocks/>
          </p:cNvGrpSpPr>
          <p:nvPr/>
        </p:nvGrpSpPr>
        <p:grpSpPr bwMode="auto">
          <a:xfrm>
            <a:off x="6934200" y="3035300"/>
            <a:ext cx="1955800" cy="2740025"/>
            <a:chOff x="4368" y="1912"/>
            <a:chExt cx="1232" cy="1726"/>
          </a:xfrm>
        </p:grpSpPr>
        <p:grpSp>
          <p:nvGrpSpPr>
            <p:cNvPr id="15" name="Group 22"/>
            <p:cNvGrpSpPr>
              <a:grpSpLocks/>
            </p:cNvGrpSpPr>
            <p:nvPr/>
          </p:nvGrpSpPr>
          <p:grpSpPr bwMode="auto">
            <a:xfrm>
              <a:off x="4368" y="1912"/>
              <a:ext cx="1232" cy="710"/>
              <a:chOff x="144" y="816"/>
              <a:chExt cx="1232" cy="710"/>
            </a:xfrm>
          </p:grpSpPr>
          <p:sp>
            <p:nvSpPr>
              <p:cNvPr id="29740" name="AutoShape 23"/>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29741" name="AutoShape 24"/>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29742" name="AutoShape 25"/>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1466" name="AutoShape 26"/>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29744" name="Oval 27"/>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1468" name="AutoShape 28"/>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16" name="Group 20"/>
            <p:cNvGrpSpPr>
              <a:grpSpLocks/>
            </p:cNvGrpSpPr>
            <p:nvPr/>
          </p:nvGrpSpPr>
          <p:grpSpPr bwMode="auto">
            <a:xfrm>
              <a:off x="4368" y="2928"/>
              <a:ext cx="1232" cy="710"/>
              <a:chOff x="144" y="816"/>
              <a:chExt cx="1232" cy="710"/>
            </a:xfrm>
          </p:grpSpPr>
          <p:sp>
            <p:nvSpPr>
              <p:cNvPr id="29734" name="AutoShape 6"/>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29735" name="AutoShape 7"/>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29736" name="AutoShape 8"/>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1449" name="AutoShape 9"/>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29738" name="Oval 10"/>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1451" name="AutoShape 11"/>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29722" name="Oval 21"/>
            <p:cNvSpPr>
              <a:spLocks noChangeArrowheads="1"/>
            </p:cNvSpPr>
            <p:nvPr/>
          </p:nvSpPr>
          <p:spPr bwMode="auto">
            <a:xfrm>
              <a:off x="5184" y="3160"/>
              <a:ext cx="144" cy="144"/>
            </a:xfrm>
            <a:prstGeom prst="ellipse">
              <a:avLst/>
            </a:prstGeom>
            <a:noFill/>
            <a:ln w="57150">
              <a:solidFill>
                <a:schemeClr val="accent1"/>
              </a:solidFill>
              <a:round/>
              <a:headEnd/>
              <a:tailEnd/>
            </a:ln>
          </p:spPr>
          <p:txBody>
            <a:bodyPr wrap="none" anchor="ctr"/>
            <a:lstStyle/>
            <a:p>
              <a:endParaRPr lang="en-US" altLang="en-US"/>
            </a:p>
          </p:txBody>
        </p:sp>
        <p:grpSp>
          <p:nvGrpSpPr>
            <p:cNvPr id="17" name="Group 38"/>
            <p:cNvGrpSpPr>
              <a:grpSpLocks/>
            </p:cNvGrpSpPr>
            <p:nvPr/>
          </p:nvGrpSpPr>
          <p:grpSpPr bwMode="auto">
            <a:xfrm>
              <a:off x="5058" y="2536"/>
              <a:ext cx="250" cy="480"/>
              <a:chOff x="834" y="1440"/>
              <a:chExt cx="250" cy="480"/>
            </a:xfrm>
          </p:grpSpPr>
          <p:sp>
            <p:nvSpPr>
              <p:cNvPr id="29725" name="Line 29"/>
              <p:cNvSpPr>
                <a:spLocks noChangeShapeType="1"/>
              </p:cNvSpPr>
              <p:nvPr/>
            </p:nvSpPr>
            <p:spPr bwMode="auto">
              <a:xfrm>
                <a:off x="1084" y="1516"/>
                <a:ext cx="0" cy="308"/>
              </a:xfrm>
              <a:prstGeom prst="line">
                <a:avLst/>
              </a:prstGeom>
              <a:noFill/>
              <a:ln w="57150">
                <a:solidFill>
                  <a:srgbClr val="FF66CC"/>
                </a:solidFill>
                <a:round/>
                <a:headEnd/>
                <a:tailEnd/>
              </a:ln>
            </p:spPr>
            <p:txBody>
              <a:bodyPr wrap="none" anchor="ctr"/>
              <a:lstStyle/>
              <a:p>
                <a:endParaRPr lang="en-US"/>
              </a:p>
            </p:txBody>
          </p:sp>
          <p:sp>
            <p:nvSpPr>
              <p:cNvPr id="29726" name="Line 31"/>
              <p:cNvSpPr>
                <a:spLocks noChangeShapeType="1"/>
              </p:cNvSpPr>
              <p:nvPr/>
            </p:nvSpPr>
            <p:spPr bwMode="auto">
              <a:xfrm>
                <a:off x="834" y="1516"/>
                <a:ext cx="0" cy="308"/>
              </a:xfrm>
              <a:prstGeom prst="line">
                <a:avLst/>
              </a:prstGeom>
              <a:noFill/>
              <a:ln w="57150">
                <a:solidFill>
                  <a:srgbClr val="FF66CC"/>
                </a:solidFill>
                <a:round/>
                <a:headEnd/>
                <a:tailEnd/>
              </a:ln>
            </p:spPr>
            <p:txBody>
              <a:bodyPr wrap="none" anchor="ctr"/>
              <a:lstStyle/>
              <a:p>
                <a:endParaRPr lang="en-US"/>
              </a:p>
            </p:txBody>
          </p:sp>
          <p:sp>
            <p:nvSpPr>
              <p:cNvPr id="61472" name="Rectangle 32"/>
              <p:cNvSpPr>
                <a:spLocks noChangeArrowheads="1"/>
              </p:cNvSpPr>
              <p:nvPr/>
            </p:nvSpPr>
            <p:spPr bwMode="auto">
              <a:xfrm>
                <a:off x="912" y="1440"/>
                <a:ext cx="96" cy="48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a:noFill/>
              </a:ln>
              <a:effectLst/>
            </p:spPr>
            <p:txBody>
              <a:bodyPr wrap="none" anchor="ctr"/>
              <a:lstStyle/>
              <a:p>
                <a:pPr>
                  <a:defRPr/>
                </a:pPr>
                <a:endParaRPr lang="en-US"/>
              </a:p>
            </p:txBody>
          </p:sp>
          <p:sp>
            <p:nvSpPr>
              <p:cNvPr id="29728" name="Line 30"/>
              <p:cNvSpPr>
                <a:spLocks noChangeShapeType="1"/>
              </p:cNvSpPr>
              <p:nvPr/>
            </p:nvSpPr>
            <p:spPr bwMode="auto">
              <a:xfrm>
                <a:off x="1036" y="1480"/>
                <a:ext cx="0" cy="400"/>
              </a:xfrm>
              <a:prstGeom prst="line">
                <a:avLst/>
              </a:prstGeom>
              <a:noFill/>
              <a:ln w="76200">
                <a:solidFill>
                  <a:schemeClr val="accent2"/>
                </a:solidFill>
                <a:round/>
                <a:headEnd/>
                <a:tailEnd/>
              </a:ln>
            </p:spPr>
            <p:txBody>
              <a:bodyPr wrap="none" anchor="ctr"/>
              <a:lstStyle/>
              <a:p>
                <a:endParaRPr lang="en-US"/>
              </a:p>
            </p:txBody>
          </p:sp>
          <p:sp>
            <p:nvSpPr>
              <p:cNvPr id="29729" name="Line 33"/>
              <p:cNvSpPr>
                <a:spLocks noChangeShapeType="1"/>
              </p:cNvSpPr>
              <p:nvPr/>
            </p:nvSpPr>
            <p:spPr bwMode="auto">
              <a:xfrm>
                <a:off x="1064" y="1506"/>
                <a:ext cx="0" cy="342"/>
              </a:xfrm>
              <a:prstGeom prst="line">
                <a:avLst/>
              </a:prstGeom>
              <a:noFill/>
              <a:ln w="12700">
                <a:solidFill>
                  <a:schemeClr val="hlink"/>
                </a:solidFill>
                <a:round/>
                <a:headEnd/>
                <a:tailEnd/>
              </a:ln>
            </p:spPr>
            <p:txBody>
              <a:bodyPr wrap="none" anchor="ctr"/>
              <a:lstStyle/>
              <a:p>
                <a:endParaRPr lang="en-US"/>
              </a:p>
            </p:txBody>
          </p:sp>
          <p:sp>
            <p:nvSpPr>
              <p:cNvPr id="29730" name="Line 34"/>
              <p:cNvSpPr>
                <a:spLocks noChangeShapeType="1"/>
              </p:cNvSpPr>
              <p:nvPr/>
            </p:nvSpPr>
            <p:spPr bwMode="auto">
              <a:xfrm>
                <a:off x="1010" y="1464"/>
                <a:ext cx="0" cy="432"/>
              </a:xfrm>
              <a:prstGeom prst="line">
                <a:avLst/>
              </a:prstGeom>
              <a:noFill/>
              <a:ln w="12700">
                <a:solidFill>
                  <a:schemeClr val="hlink"/>
                </a:solidFill>
                <a:round/>
                <a:headEnd/>
                <a:tailEnd/>
              </a:ln>
            </p:spPr>
            <p:txBody>
              <a:bodyPr wrap="none" anchor="ctr"/>
              <a:lstStyle/>
              <a:p>
                <a:endParaRPr lang="en-US"/>
              </a:p>
            </p:txBody>
          </p:sp>
          <p:sp>
            <p:nvSpPr>
              <p:cNvPr id="29731" name="Line 35"/>
              <p:cNvSpPr>
                <a:spLocks noChangeShapeType="1"/>
              </p:cNvSpPr>
              <p:nvPr/>
            </p:nvSpPr>
            <p:spPr bwMode="auto">
              <a:xfrm>
                <a:off x="884" y="1480"/>
                <a:ext cx="0" cy="400"/>
              </a:xfrm>
              <a:prstGeom prst="line">
                <a:avLst/>
              </a:prstGeom>
              <a:noFill/>
              <a:ln w="76200">
                <a:solidFill>
                  <a:schemeClr val="accent2"/>
                </a:solidFill>
                <a:round/>
                <a:headEnd/>
                <a:tailEnd/>
              </a:ln>
            </p:spPr>
            <p:txBody>
              <a:bodyPr wrap="none" anchor="ctr"/>
              <a:lstStyle/>
              <a:p>
                <a:endParaRPr lang="en-US"/>
              </a:p>
            </p:txBody>
          </p:sp>
          <p:sp>
            <p:nvSpPr>
              <p:cNvPr id="29732" name="Line 36"/>
              <p:cNvSpPr>
                <a:spLocks noChangeShapeType="1"/>
              </p:cNvSpPr>
              <p:nvPr/>
            </p:nvSpPr>
            <p:spPr bwMode="auto">
              <a:xfrm>
                <a:off x="856" y="1506"/>
                <a:ext cx="0" cy="342"/>
              </a:xfrm>
              <a:prstGeom prst="line">
                <a:avLst/>
              </a:prstGeom>
              <a:noFill/>
              <a:ln w="12700">
                <a:solidFill>
                  <a:schemeClr val="hlink"/>
                </a:solidFill>
                <a:round/>
                <a:headEnd/>
                <a:tailEnd/>
              </a:ln>
            </p:spPr>
            <p:txBody>
              <a:bodyPr wrap="none" anchor="ctr"/>
              <a:lstStyle/>
              <a:p>
                <a:endParaRPr lang="en-US"/>
              </a:p>
            </p:txBody>
          </p:sp>
          <p:sp>
            <p:nvSpPr>
              <p:cNvPr id="29733" name="Line 37"/>
              <p:cNvSpPr>
                <a:spLocks noChangeShapeType="1"/>
              </p:cNvSpPr>
              <p:nvPr/>
            </p:nvSpPr>
            <p:spPr bwMode="auto">
              <a:xfrm>
                <a:off x="910" y="1464"/>
                <a:ext cx="0" cy="432"/>
              </a:xfrm>
              <a:prstGeom prst="line">
                <a:avLst/>
              </a:prstGeom>
              <a:noFill/>
              <a:ln w="12700">
                <a:solidFill>
                  <a:schemeClr val="hlink"/>
                </a:solidFill>
                <a:round/>
                <a:headEnd/>
                <a:tailEnd/>
              </a:ln>
            </p:spPr>
            <p:txBody>
              <a:bodyPr wrap="none" anchor="ctr"/>
              <a:lstStyle/>
              <a:p>
                <a:endParaRPr lang="en-US"/>
              </a:p>
            </p:txBody>
          </p:sp>
        </p:grpSp>
        <p:sp>
          <p:nvSpPr>
            <p:cNvPr id="29724" name="Oval 118"/>
            <p:cNvSpPr>
              <a:spLocks noChangeArrowheads="1"/>
            </p:cNvSpPr>
            <p:nvPr/>
          </p:nvSpPr>
          <p:spPr bwMode="auto">
            <a:xfrm>
              <a:off x="5232" y="2296"/>
              <a:ext cx="144" cy="144"/>
            </a:xfrm>
            <a:prstGeom prst="ellipse">
              <a:avLst/>
            </a:prstGeom>
            <a:noFill/>
            <a:ln w="57150">
              <a:solidFill>
                <a:schemeClr val="folHlink"/>
              </a:solidFill>
              <a:round/>
              <a:headEnd/>
              <a:tailEnd/>
            </a:ln>
          </p:spPr>
          <p:txBody>
            <a:bodyPr wrap="none" anchor="ctr"/>
            <a:lstStyle/>
            <a:p>
              <a:endParaRPr lang="en-US" altLang="en-US"/>
            </a:p>
          </p:txBody>
        </p:sp>
      </p:grpSp>
      <p:grpSp>
        <p:nvGrpSpPr>
          <p:cNvPr id="18" name="Group 126"/>
          <p:cNvGrpSpPr>
            <a:grpSpLocks/>
          </p:cNvGrpSpPr>
          <p:nvPr/>
        </p:nvGrpSpPr>
        <p:grpSpPr bwMode="auto">
          <a:xfrm>
            <a:off x="3041650" y="4572000"/>
            <a:ext cx="1524000" cy="1524000"/>
            <a:chOff x="720" y="2928"/>
            <a:chExt cx="960" cy="960"/>
          </a:xfrm>
        </p:grpSpPr>
        <p:sp>
          <p:nvSpPr>
            <p:cNvPr id="29718" name="Oval 127"/>
            <p:cNvSpPr>
              <a:spLocks noChangeArrowheads="1"/>
            </p:cNvSpPr>
            <p:nvPr/>
          </p:nvSpPr>
          <p:spPr bwMode="auto">
            <a:xfrm>
              <a:off x="720" y="2928"/>
              <a:ext cx="960" cy="960"/>
            </a:xfrm>
            <a:prstGeom prst="ellipse">
              <a:avLst/>
            </a:prstGeom>
            <a:noFill/>
            <a:ln w="57150">
              <a:solidFill>
                <a:schemeClr val="accent1"/>
              </a:solidFill>
              <a:round/>
              <a:headEnd/>
              <a:tailEnd/>
            </a:ln>
          </p:spPr>
          <p:txBody>
            <a:bodyPr wrap="none" anchor="ctr"/>
            <a:lstStyle/>
            <a:p>
              <a:endParaRPr lang="en-US" altLang="en-US"/>
            </a:p>
          </p:txBody>
        </p:sp>
        <p:sp>
          <p:nvSpPr>
            <p:cNvPr id="29719" name="Oval 128"/>
            <p:cNvSpPr>
              <a:spLocks noChangeArrowheads="1"/>
            </p:cNvSpPr>
            <p:nvPr/>
          </p:nvSpPr>
          <p:spPr bwMode="auto">
            <a:xfrm>
              <a:off x="756" y="2964"/>
              <a:ext cx="888" cy="888"/>
            </a:xfrm>
            <a:prstGeom prst="ellipse">
              <a:avLst/>
            </a:prstGeom>
            <a:noFill/>
            <a:ln w="57150">
              <a:solidFill>
                <a:srgbClr val="000066"/>
              </a:solidFill>
              <a:round/>
              <a:headEnd/>
              <a:tailEnd/>
            </a:ln>
          </p:spPr>
          <p:txBody>
            <a:bodyPr wrap="none" anchor="ctr"/>
            <a:lstStyle/>
            <a:p>
              <a:endParaRPr lang="en-US" altLang="en-US"/>
            </a:p>
          </p:txBody>
        </p:sp>
      </p:grpSp>
      <p:grpSp>
        <p:nvGrpSpPr>
          <p:cNvPr id="19" name="Group 133"/>
          <p:cNvGrpSpPr>
            <a:grpSpLocks/>
          </p:cNvGrpSpPr>
          <p:nvPr/>
        </p:nvGrpSpPr>
        <p:grpSpPr bwMode="auto">
          <a:xfrm>
            <a:off x="2495550" y="4570413"/>
            <a:ext cx="2052638" cy="2058987"/>
            <a:chOff x="1584" y="2879"/>
            <a:chExt cx="1293" cy="1297"/>
          </a:xfrm>
        </p:grpSpPr>
        <p:sp>
          <p:nvSpPr>
            <p:cNvPr id="29715" name="Freeform 130"/>
            <p:cNvSpPr>
              <a:spLocks/>
            </p:cNvSpPr>
            <p:nvPr/>
          </p:nvSpPr>
          <p:spPr bwMode="auto">
            <a:xfrm>
              <a:off x="1814" y="2879"/>
              <a:ext cx="1063" cy="1197"/>
            </a:xfrm>
            <a:custGeom>
              <a:avLst/>
              <a:gdLst>
                <a:gd name="T0" fmla="*/ 238 w 1063"/>
                <a:gd name="T1" fmla="*/ 145 h 1197"/>
                <a:gd name="T2" fmla="*/ 330 w 1063"/>
                <a:gd name="T3" fmla="*/ 69 h 1197"/>
                <a:gd name="T4" fmla="*/ 450 w 1063"/>
                <a:gd name="T5" fmla="*/ 19 h 1197"/>
                <a:gd name="T6" fmla="*/ 586 w 1063"/>
                <a:gd name="T7" fmla="*/ 1 h 1197"/>
                <a:gd name="T8" fmla="*/ 716 w 1063"/>
                <a:gd name="T9" fmla="*/ 21 h 1197"/>
                <a:gd name="T10" fmla="*/ 840 w 1063"/>
                <a:gd name="T11" fmla="*/ 77 h 1197"/>
                <a:gd name="T12" fmla="*/ 950 w 1063"/>
                <a:gd name="T13" fmla="*/ 175 h 1197"/>
                <a:gd name="T14" fmla="*/ 1026 w 1063"/>
                <a:gd name="T15" fmla="*/ 301 h 1197"/>
                <a:gd name="T16" fmla="*/ 1062 w 1063"/>
                <a:gd name="T17" fmla="*/ 457 h 1197"/>
                <a:gd name="T18" fmla="*/ 1036 w 1063"/>
                <a:gd name="T19" fmla="*/ 641 h 1197"/>
                <a:gd name="T20" fmla="*/ 970 w 1063"/>
                <a:gd name="T21" fmla="*/ 765 h 1197"/>
                <a:gd name="T22" fmla="*/ 866 w 1063"/>
                <a:gd name="T23" fmla="*/ 869 h 1197"/>
                <a:gd name="T24" fmla="*/ 736 w 1063"/>
                <a:gd name="T25" fmla="*/ 943 h 1197"/>
                <a:gd name="T26" fmla="*/ 578 w 1063"/>
                <a:gd name="T27" fmla="*/ 965 h 1197"/>
                <a:gd name="T28" fmla="*/ 358 w 1063"/>
                <a:gd name="T29" fmla="*/ 971 h 1197"/>
                <a:gd name="T30" fmla="*/ 274 w 1063"/>
                <a:gd name="T31" fmla="*/ 993 h 1197"/>
                <a:gd name="T32" fmla="*/ 202 w 1063"/>
                <a:gd name="T33" fmla="*/ 1043 h 1197"/>
                <a:gd name="T34" fmla="*/ 0 w 1063"/>
                <a:gd name="T35" fmla="*/ 1197 h 1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3"/>
                <a:gd name="T55" fmla="*/ 0 h 1197"/>
                <a:gd name="T56" fmla="*/ 1063 w 1063"/>
                <a:gd name="T57" fmla="*/ 1197 h 1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3" h="1197">
                  <a:moveTo>
                    <a:pt x="238" y="145"/>
                  </a:moveTo>
                  <a:cubicBezTo>
                    <a:pt x="266" y="117"/>
                    <a:pt x="294" y="90"/>
                    <a:pt x="330" y="69"/>
                  </a:cubicBezTo>
                  <a:cubicBezTo>
                    <a:pt x="365" y="48"/>
                    <a:pt x="407" y="30"/>
                    <a:pt x="450" y="19"/>
                  </a:cubicBezTo>
                  <a:cubicBezTo>
                    <a:pt x="492" y="7"/>
                    <a:pt x="541" y="0"/>
                    <a:pt x="586" y="1"/>
                  </a:cubicBezTo>
                  <a:cubicBezTo>
                    <a:pt x="630" y="1"/>
                    <a:pt x="673" y="8"/>
                    <a:pt x="716" y="21"/>
                  </a:cubicBezTo>
                  <a:cubicBezTo>
                    <a:pt x="758" y="33"/>
                    <a:pt x="800" y="51"/>
                    <a:pt x="840" y="77"/>
                  </a:cubicBezTo>
                  <a:cubicBezTo>
                    <a:pt x="879" y="102"/>
                    <a:pt x="919" y="137"/>
                    <a:pt x="950" y="175"/>
                  </a:cubicBezTo>
                  <a:cubicBezTo>
                    <a:pt x="980" y="212"/>
                    <a:pt x="1007" y="254"/>
                    <a:pt x="1026" y="301"/>
                  </a:cubicBezTo>
                  <a:cubicBezTo>
                    <a:pt x="1044" y="348"/>
                    <a:pt x="1060" y="400"/>
                    <a:pt x="1062" y="457"/>
                  </a:cubicBezTo>
                  <a:cubicBezTo>
                    <a:pt x="1063" y="513"/>
                    <a:pt x="1051" y="589"/>
                    <a:pt x="1036" y="641"/>
                  </a:cubicBezTo>
                  <a:cubicBezTo>
                    <a:pt x="1020" y="692"/>
                    <a:pt x="998" y="727"/>
                    <a:pt x="970" y="765"/>
                  </a:cubicBezTo>
                  <a:cubicBezTo>
                    <a:pt x="941" y="802"/>
                    <a:pt x="904" y="839"/>
                    <a:pt x="866" y="869"/>
                  </a:cubicBezTo>
                  <a:cubicBezTo>
                    <a:pt x="827" y="898"/>
                    <a:pt x="783" y="927"/>
                    <a:pt x="736" y="943"/>
                  </a:cubicBezTo>
                  <a:cubicBezTo>
                    <a:pt x="688" y="958"/>
                    <a:pt x="640" y="960"/>
                    <a:pt x="578" y="965"/>
                  </a:cubicBezTo>
                  <a:cubicBezTo>
                    <a:pt x="515" y="969"/>
                    <a:pt x="408" y="966"/>
                    <a:pt x="358" y="971"/>
                  </a:cubicBezTo>
                  <a:cubicBezTo>
                    <a:pt x="307" y="975"/>
                    <a:pt x="299" y="981"/>
                    <a:pt x="274" y="993"/>
                  </a:cubicBezTo>
                  <a:cubicBezTo>
                    <a:pt x="248" y="1004"/>
                    <a:pt x="247" y="1009"/>
                    <a:pt x="202" y="1043"/>
                  </a:cubicBezTo>
                  <a:cubicBezTo>
                    <a:pt x="156" y="1076"/>
                    <a:pt x="78" y="1136"/>
                    <a:pt x="0" y="1197"/>
                  </a:cubicBezTo>
                </a:path>
              </a:pathLst>
            </a:custGeom>
            <a:noFill/>
            <a:ln w="57150">
              <a:solidFill>
                <a:schemeClr val="accent1"/>
              </a:solidFill>
              <a:round/>
              <a:headEnd/>
              <a:tailEnd/>
            </a:ln>
          </p:spPr>
          <p:txBody>
            <a:bodyPr wrap="none" anchor="ctr"/>
            <a:lstStyle/>
            <a:p>
              <a:endParaRPr lang="ar-SA"/>
            </a:p>
          </p:txBody>
        </p:sp>
        <p:sp>
          <p:nvSpPr>
            <p:cNvPr id="29716" name="Oval 123"/>
            <p:cNvSpPr>
              <a:spLocks noChangeArrowheads="1"/>
            </p:cNvSpPr>
            <p:nvPr/>
          </p:nvSpPr>
          <p:spPr bwMode="auto">
            <a:xfrm>
              <a:off x="1956" y="2916"/>
              <a:ext cx="888" cy="888"/>
            </a:xfrm>
            <a:prstGeom prst="ellipse">
              <a:avLst/>
            </a:prstGeom>
            <a:noFill/>
            <a:ln w="57150">
              <a:solidFill>
                <a:srgbClr val="000066"/>
              </a:solidFill>
              <a:round/>
              <a:headEnd/>
              <a:tailEnd/>
            </a:ln>
          </p:spPr>
          <p:txBody>
            <a:bodyPr wrap="none" anchor="ctr"/>
            <a:lstStyle/>
            <a:p>
              <a:endParaRPr lang="en-US" altLang="en-US"/>
            </a:p>
          </p:txBody>
        </p:sp>
        <p:sp>
          <p:nvSpPr>
            <p:cNvPr id="29717" name="Freeform 131"/>
            <p:cNvSpPr>
              <a:spLocks/>
            </p:cNvSpPr>
            <p:nvPr/>
          </p:nvSpPr>
          <p:spPr bwMode="auto">
            <a:xfrm>
              <a:off x="1584" y="4072"/>
              <a:ext cx="238" cy="104"/>
            </a:xfrm>
            <a:custGeom>
              <a:avLst/>
              <a:gdLst>
                <a:gd name="T0" fmla="*/ 1 w 412"/>
                <a:gd name="T1" fmla="*/ 0 h 166"/>
                <a:gd name="T2" fmla="*/ 1 w 412"/>
                <a:gd name="T3" fmla="*/ 1 h 166"/>
                <a:gd name="T4" fmla="*/ 1 w 412"/>
                <a:gd name="T5" fmla="*/ 1 h 166"/>
                <a:gd name="T6" fmla="*/ 1 w 412"/>
                <a:gd name="T7" fmla="*/ 1 h 166"/>
                <a:gd name="T8" fmla="*/ 0 w 412"/>
                <a:gd name="T9" fmla="*/ 1 h 166"/>
                <a:gd name="T10" fmla="*/ 0 60000 65536"/>
                <a:gd name="T11" fmla="*/ 0 60000 65536"/>
                <a:gd name="T12" fmla="*/ 0 60000 65536"/>
                <a:gd name="T13" fmla="*/ 0 60000 65536"/>
                <a:gd name="T14" fmla="*/ 0 60000 65536"/>
                <a:gd name="T15" fmla="*/ 0 w 412"/>
                <a:gd name="T16" fmla="*/ 0 h 166"/>
                <a:gd name="T17" fmla="*/ 412 w 412"/>
                <a:gd name="T18" fmla="*/ 166 h 166"/>
              </a:gdLst>
              <a:ahLst/>
              <a:cxnLst>
                <a:cxn ang="T10">
                  <a:pos x="T0" y="T1"/>
                </a:cxn>
                <a:cxn ang="T11">
                  <a:pos x="T2" y="T3"/>
                </a:cxn>
                <a:cxn ang="T12">
                  <a:pos x="T4" y="T5"/>
                </a:cxn>
                <a:cxn ang="T13">
                  <a:pos x="T6" y="T7"/>
                </a:cxn>
                <a:cxn ang="T14">
                  <a:pos x="T8" y="T9"/>
                </a:cxn>
              </a:cxnLst>
              <a:rect l="T15" t="T16" r="T17" b="T18"/>
              <a:pathLst>
                <a:path w="412" h="166">
                  <a:moveTo>
                    <a:pt x="412" y="0"/>
                  </a:moveTo>
                  <a:cubicBezTo>
                    <a:pt x="390" y="18"/>
                    <a:pt x="368" y="37"/>
                    <a:pt x="344" y="58"/>
                  </a:cubicBezTo>
                  <a:cubicBezTo>
                    <a:pt x="319" y="78"/>
                    <a:pt x="295" y="106"/>
                    <a:pt x="266" y="122"/>
                  </a:cubicBezTo>
                  <a:cubicBezTo>
                    <a:pt x="236" y="137"/>
                    <a:pt x="210" y="146"/>
                    <a:pt x="166" y="154"/>
                  </a:cubicBezTo>
                  <a:cubicBezTo>
                    <a:pt x="121" y="161"/>
                    <a:pt x="60" y="163"/>
                    <a:pt x="0" y="166"/>
                  </a:cubicBezTo>
                </a:path>
              </a:pathLst>
            </a:custGeom>
            <a:noFill/>
            <a:ln w="57150">
              <a:solidFill>
                <a:schemeClr val="accent1"/>
              </a:solidFill>
              <a:round/>
              <a:headEnd/>
              <a:tailEnd/>
            </a:ln>
          </p:spPr>
          <p:txBody>
            <a:bodyPr wrap="none" anchor="ctr"/>
            <a:lstStyle/>
            <a:p>
              <a:endParaRPr lang="ar-SA"/>
            </a:p>
          </p:txBody>
        </p:sp>
      </p:grpSp>
      <p:grpSp>
        <p:nvGrpSpPr>
          <p:cNvPr id="20" name="Group 136"/>
          <p:cNvGrpSpPr>
            <a:grpSpLocks/>
          </p:cNvGrpSpPr>
          <p:nvPr/>
        </p:nvGrpSpPr>
        <p:grpSpPr bwMode="auto">
          <a:xfrm>
            <a:off x="990600" y="304800"/>
            <a:ext cx="1393825" cy="914400"/>
            <a:chOff x="624" y="192"/>
            <a:chExt cx="878" cy="576"/>
          </a:xfrm>
        </p:grpSpPr>
        <p:sp>
          <p:nvSpPr>
            <p:cNvPr id="29713" name="Text Box 134"/>
            <p:cNvSpPr txBox="1">
              <a:spLocks noChangeArrowheads="1"/>
            </p:cNvSpPr>
            <p:nvPr/>
          </p:nvSpPr>
          <p:spPr bwMode="auto">
            <a:xfrm>
              <a:off x="624" y="192"/>
              <a:ext cx="878" cy="288"/>
            </a:xfrm>
            <a:prstGeom prst="rect">
              <a:avLst/>
            </a:prstGeom>
            <a:noFill/>
            <a:ln w="12700">
              <a:noFill/>
              <a:miter lim="800000"/>
              <a:headEnd/>
              <a:tailEnd/>
            </a:ln>
          </p:spPr>
          <p:txBody>
            <a:bodyPr wrap="none">
              <a:spAutoFit/>
            </a:bodyPr>
            <a:lstStyle/>
            <a:p>
              <a:r>
                <a:rPr lang="en-US" altLang="en-US" sz="2400"/>
                <a:t>F plasmid</a:t>
              </a:r>
            </a:p>
          </p:txBody>
        </p:sp>
        <p:sp>
          <p:nvSpPr>
            <p:cNvPr id="29714" name="Line 135"/>
            <p:cNvSpPr>
              <a:spLocks noChangeShapeType="1"/>
            </p:cNvSpPr>
            <p:nvPr/>
          </p:nvSpPr>
          <p:spPr bwMode="auto">
            <a:xfrm>
              <a:off x="1104" y="432"/>
              <a:ext cx="48" cy="336"/>
            </a:xfrm>
            <a:prstGeom prst="line">
              <a:avLst/>
            </a:prstGeom>
            <a:noFill/>
            <a:ln w="76200">
              <a:solidFill>
                <a:schemeClr val="tx1"/>
              </a:solidFill>
              <a:round/>
              <a:headEnd/>
              <a:tailEnd type="triangle" w="med" len="med"/>
            </a:ln>
          </p:spPr>
          <p:txBody>
            <a:bodyPr wrap="none" anchor="ctr"/>
            <a:lstStyle/>
            <a:p>
              <a:endParaRPr lang="en-US"/>
            </a:p>
          </p:txBody>
        </p:sp>
      </p:grpSp>
      <p:sp>
        <p:nvSpPr>
          <p:cNvPr id="61577" name="Text Box 137"/>
          <p:cNvSpPr txBox="1">
            <a:spLocks noChangeArrowheads="1"/>
          </p:cNvSpPr>
          <p:nvPr/>
        </p:nvSpPr>
        <p:spPr bwMode="auto">
          <a:xfrm>
            <a:off x="0" y="2049463"/>
            <a:ext cx="1524000" cy="366712"/>
          </a:xfrm>
          <a:prstGeom prst="rect">
            <a:avLst/>
          </a:prstGeom>
          <a:noFill/>
          <a:ln w="12700">
            <a:noFill/>
            <a:miter lim="800000"/>
            <a:headEnd/>
            <a:tailEnd/>
          </a:ln>
        </p:spPr>
        <p:txBody>
          <a:bodyPr>
            <a:spAutoFit/>
          </a:bodyPr>
          <a:lstStyle/>
          <a:p>
            <a:r>
              <a:rPr lang="en-US" altLang="en-US"/>
              <a:t>Mating Bridge</a:t>
            </a:r>
          </a:p>
        </p:txBody>
      </p:sp>
      <p:sp>
        <p:nvSpPr>
          <p:cNvPr id="61579" name="Text Box 139"/>
          <p:cNvSpPr txBox="1">
            <a:spLocks noChangeArrowheads="1"/>
          </p:cNvSpPr>
          <p:nvPr/>
        </p:nvSpPr>
        <p:spPr bwMode="auto">
          <a:xfrm>
            <a:off x="2286000" y="990600"/>
            <a:ext cx="1506538" cy="457200"/>
          </a:xfrm>
          <a:prstGeom prst="rect">
            <a:avLst/>
          </a:prstGeom>
          <a:noFill/>
          <a:ln w="12700">
            <a:noFill/>
            <a:miter lim="800000"/>
            <a:headEnd/>
            <a:tailEnd/>
          </a:ln>
        </p:spPr>
        <p:txBody>
          <a:bodyPr wrap="none">
            <a:spAutoFit/>
          </a:bodyPr>
          <a:lstStyle/>
          <a:p>
            <a:r>
              <a:rPr lang="en-US" altLang="en-US" sz="2400"/>
              <a:t>F</a:t>
            </a:r>
            <a:r>
              <a:rPr lang="en-US" altLang="en-US" sz="2400" baseline="30000"/>
              <a:t>+</a:t>
            </a:r>
            <a:r>
              <a:rPr lang="en-US" altLang="en-US" sz="2400"/>
              <a:t> bacteria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1493"/>
                                        </p:tgtEl>
                                        <p:attrNameLst>
                                          <p:attrName>style.visibility</p:attrName>
                                        </p:attrNameLst>
                                      </p:cBhvr>
                                      <p:to>
                                        <p:strVal val="visible"/>
                                      </p:to>
                                    </p:set>
                                    <p:anim calcmode="lin" valueType="num">
                                      <p:cBhvr>
                                        <p:cTn id="13" dur="500" fill="hold"/>
                                        <p:tgtEl>
                                          <p:spTgt spid="61493"/>
                                        </p:tgtEl>
                                        <p:attrNameLst>
                                          <p:attrName>ppt_w</p:attrName>
                                        </p:attrNameLst>
                                      </p:cBhvr>
                                      <p:tavLst>
                                        <p:tav tm="0">
                                          <p:val>
                                            <p:strVal val="4/3*#ppt_w"/>
                                          </p:val>
                                        </p:tav>
                                        <p:tav tm="100000">
                                          <p:val>
                                            <p:strVal val="#ppt_w"/>
                                          </p:val>
                                        </p:tav>
                                      </p:tavLst>
                                    </p:anim>
                                    <p:anim calcmode="lin" valueType="num">
                                      <p:cBhvr>
                                        <p:cTn id="14" dur="500" fill="hold"/>
                                        <p:tgtEl>
                                          <p:spTgt spid="61493"/>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579"/>
                                        </p:tgtEl>
                                        <p:attrNameLst>
                                          <p:attrName>style.visibility</p:attrName>
                                        </p:attrNameLst>
                                      </p:cBhvr>
                                      <p:to>
                                        <p:strVal val="visible"/>
                                      </p:to>
                                    </p:set>
                                    <p:anim calcmode="lin" valueType="num">
                                      <p:cBhvr additive="base">
                                        <p:cTn id="25" dur="500" fill="hold"/>
                                        <p:tgtEl>
                                          <p:spTgt spid="61579"/>
                                        </p:tgtEl>
                                        <p:attrNameLst>
                                          <p:attrName>ppt_x</p:attrName>
                                        </p:attrNameLst>
                                      </p:cBhvr>
                                      <p:tavLst>
                                        <p:tav tm="0">
                                          <p:val>
                                            <p:strVal val="1+#ppt_w/2"/>
                                          </p:val>
                                        </p:tav>
                                        <p:tav tm="100000">
                                          <p:val>
                                            <p:strVal val="#ppt_x"/>
                                          </p:val>
                                        </p:tav>
                                      </p:tavLst>
                                    </p:anim>
                                    <p:anim calcmode="lin" valueType="num">
                                      <p:cBhvr additive="base">
                                        <p:cTn id="26" dur="500" fill="hold"/>
                                        <p:tgtEl>
                                          <p:spTgt spid="6157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Horizontal)">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1577"/>
                                        </p:tgtEl>
                                        <p:attrNameLst>
                                          <p:attrName>style.visibility</p:attrName>
                                        </p:attrNameLst>
                                      </p:cBhvr>
                                      <p:to>
                                        <p:strVal val="visible"/>
                                      </p:to>
                                    </p:set>
                                    <p:anim calcmode="lin" valueType="num">
                                      <p:cBhvr additive="base">
                                        <p:cTn id="42" dur="500" fill="hold"/>
                                        <p:tgtEl>
                                          <p:spTgt spid="61577"/>
                                        </p:tgtEl>
                                        <p:attrNameLst>
                                          <p:attrName>ppt_x</p:attrName>
                                        </p:attrNameLst>
                                      </p:cBhvr>
                                      <p:tavLst>
                                        <p:tav tm="0">
                                          <p:val>
                                            <p:strVal val="0-#ppt_w/2"/>
                                          </p:val>
                                        </p:tav>
                                        <p:tav tm="100000">
                                          <p:val>
                                            <p:strVal val="#ppt_x"/>
                                          </p:val>
                                        </p:tav>
                                      </p:tavLst>
                                    </p:anim>
                                    <p:anim calcmode="lin" valueType="num">
                                      <p:cBhvr additive="base">
                                        <p:cTn id="43" dur="500" fill="hold"/>
                                        <p:tgtEl>
                                          <p:spTgt spid="6157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61530"/>
                                        </p:tgtEl>
                                        <p:attrNameLst>
                                          <p:attrName>style.visibility</p:attrName>
                                        </p:attrNameLst>
                                      </p:cBhvr>
                                      <p:to>
                                        <p:strVal val="visible"/>
                                      </p:to>
                                    </p:set>
                                    <p:animEffect transition="in" filter="wipe(up)">
                                      <p:cBhvr>
                                        <p:cTn id="54" dur="500"/>
                                        <p:tgtEl>
                                          <p:spTgt spid="6153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4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0-#ppt_w/2"/>
                                          </p:val>
                                        </p:tav>
                                        <p:tav tm="100000">
                                          <p:val>
                                            <p:strVal val="#ppt_x"/>
                                          </p:val>
                                        </p:tav>
                                      </p:tavLst>
                                    </p:anim>
                                    <p:anim calcmode="lin" valueType="num">
                                      <p:cBhvr additive="base">
                                        <p:cTn id="7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61557"/>
                                        </p:tgtEl>
                                        <p:attrNameLst>
                                          <p:attrName>style.visibility</p:attrName>
                                        </p:attrNameLst>
                                      </p:cBhvr>
                                      <p:to>
                                        <p:strVal val="visible"/>
                                      </p:to>
                                    </p:set>
                                    <p:animEffect transition="in" filter="wipe(up)">
                                      <p:cBhvr>
                                        <p:cTn id="75" dur="500"/>
                                        <p:tgtEl>
                                          <p:spTgt spid="6155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8"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500" fill="hold"/>
                                        <p:tgtEl>
                                          <p:spTgt spid="14"/>
                                        </p:tgtEl>
                                        <p:attrNameLst>
                                          <p:attrName>ppt_x</p:attrName>
                                        </p:attrNameLst>
                                      </p:cBhvr>
                                      <p:tavLst>
                                        <p:tav tm="0">
                                          <p:val>
                                            <p:strVal val="0-#ppt_w/2"/>
                                          </p:val>
                                        </p:tav>
                                        <p:tav tm="100000">
                                          <p:val>
                                            <p:strVal val="#ppt_x"/>
                                          </p:val>
                                        </p:tav>
                                      </p:tavLst>
                                    </p:anim>
                                    <p:anim calcmode="lin" valueType="num">
                                      <p:cBhvr additive="base">
                                        <p:cTn id="8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3" grpId="0" animBg="1"/>
      <p:bldP spid="61530" grpId="0" animBg="1"/>
      <p:bldP spid="61557" grpId="0" animBg="1"/>
      <p:bldP spid="61577" grpId="0" autoUpdateAnimBg="0"/>
      <p:bldP spid="6157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00194" y="-24"/>
            <a:ext cx="7772400" cy="1143000"/>
          </a:xfrm>
        </p:spPr>
        <p:txBody>
          <a:bodyPr/>
          <a:lstStyle/>
          <a:p>
            <a:r>
              <a:rPr lang="en-US" altLang="en-US" b="1" dirty="0">
                <a:solidFill>
                  <a:srgbClr val="FF0000"/>
                </a:solidFill>
              </a:rPr>
              <a:t>Conjugation</a:t>
            </a:r>
          </a:p>
        </p:txBody>
      </p:sp>
      <p:grpSp>
        <p:nvGrpSpPr>
          <p:cNvPr id="2" name="Group 3"/>
          <p:cNvGrpSpPr>
            <a:grpSpLocks/>
          </p:cNvGrpSpPr>
          <p:nvPr/>
        </p:nvGrpSpPr>
        <p:grpSpPr bwMode="auto">
          <a:xfrm>
            <a:off x="304800" y="914400"/>
            <a:ext cx="1955800" cy="1127125"/>
            <a:chOff x="144" y="816"/>
            <a:chExt cx="1232" cy="710"/>
          </a:xfrm>
        </p:grpSpPr>
        <p:sp>
          <p:nvSpPr>
            <p:cNvPr id="30820" name="AutoShape 4"/>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30821" name="AutoShape 5"/>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30822" name="AutoShape 6"/>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5543" name="AutoShape 7"/>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30824" name="Oval 8"/>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5545" name="AutoShape 9"/>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3" name="Group 10"/>
          <p:cNvGrpSpPr>
            <a:grpSpLocks/>
          </p:cNvGrpSpPr>
          <p:nvPr/>
        </p:nvGrpSpPr>
        <p:grpSpPr bwMode="auto">
          <a:xfrm>
            <a:off x="334963" y="2514600"/>
            <a:ext cx="1955800" cy="1127125"/>
            <a:chOff x="144" y="816"/>
            <a:chExt cx="1232" cy="710"/>
          </a:xfrm>
        </p:grpSpPr>
        <p:sp>
          <p:nvSpPr>
            <p:cNvPr id="30814" name="AutoShape 11"/>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30815" name="AutoShape 12"/>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30816" name="AutoShape 13"/>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5550" name="AutoShape 14"/>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30818" name="Oval 15"/>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5552" name="AutoShape 16"/>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30725" name="Oval 17"/>
          <p:cNvSpPr>
            <a:spLocks noChangeArrowheads="1"/>
          </p:cNvSpPr>
          <p:nvPr/>
        </p:nvSpPr>
        <p:spPr bwMode="auto">
          <a:xfrm>
            <a:off x="1782763" y="1295400"/>
            <a:ext cx="228600" cy="228600"/>
          </a:xfrm>
          <a:prstGeom prst="ellipse">
            <a:avLst/>
          </a:prstGeom>
          <a:noFill/>
          <a:ln w="57150">
            <a:solidFill>
              <a:schemeClr val="folHlink"/>
            </a:solidFill>
            <a:round/>
            <a:headEnd/>
            <a:tailEnd/>
          </a:ln>
        </p:spPr>
        <p:txBody>
          <a:bodyPr wrap="none" anchor="ctr"/>
          <a:lstStyle/>
          <a:p>
            <a:endParaRPr lang="en-US" altLang="en-US"/>
          </a:p>
        </p:txBody>
      </p:sp>
      <p:grpSp>
        <p:nvGrpSpPr>
          <p:cNvPr id="4" name="Group 18"/>
          <p:cNvGrpSpPr>
            <a:grpSpLocks/>
          </p:cNvGrpSpPr>
          <p:nvPr/>
        </p:nvGrpSpPr>
        <p:grpSpPr bwMode="auto">
          <a:xfrm>
            <a:off x="1430338" y="1905000"/>
            <a:ext cx="396875" cy="762000"/>
            <a:chOff x="834" y="1440"/>
            <a:chExt cx="250" cy="480"/>
          </a:xfrm>
        </p:grpSpPr>
        <p:sp>
          <p:nvSpPr>
            <p:cNvPr id="30805" name="Line 19"/>
            <p:cNvSpPr>
              <a:spLocks noChangeShapeType="1"/>
            </p:cNvSpPr>
            <p:nvPr/>
          </p:nvSpPr>
          <p:spPr bwMode="auto">
            <a:xfrm>
              <a:off x="1084" y="1516"/>
              <a:ext cx="0" cy="308"/>
            </a:xfrm>
            <a:prstGeom prst="line">
              <a:avLst/>
            </a:prstGeom>
            <a:noFill/>
            <a:ln w="57150">
              <a:solidFill>
                <a:srgbClr val="FF66CC"/>
              </a:solidFill>
              <a:round/>
              <a:headEnd/>
              <a:tailEnd/>
            </a:ln>
          </p:spPr>
          <p:txBody>
            <a:bodyPr wrap="none" anchor="ctr"/>
            <a:lstStyle/>
            <a:p>
              <a:endParaRPr lang="en-US"/>
            </a:p>
          </p:txBody>
        </p:sp>
        <p:sp>
          <p:nvSpPr>
            <p:cNvPr id="30806" name="Line 20"/>
            <p:cNvSpPr>
              <a:spLocks noChangeShapeType="1"/>
            </p:cNvSpPr>
            <p:nvPr/>
          </p:nvSpPr>
          <p:spPr bwMode="auto">
            <a:xfrm>
              <a:off x="834" y="1516"/>
              <a:ext cx="0" cy="308"/>
            </a:xfrm>
            <a:prstGeom prst="line">
              <a:avLst/>
            </a:prstGeom>
            <a:noFill/>
            <a:ln w="57150">
              <a:solidFill>
                <a:srgbClr val="FF66CC"/>
              </a:solidFill>
              <a:round/>
              <a:headEnd/>
              <a:tailEnd/>
            </a:ln>
          </p:spPr>
          <p:txBody>
            <a:bodyPr wrap="none" anchor="ctr"/>
            <a:lstStyle/>
            <a:p>
              <a:endParaRPr lang="en-US"/>
            </a:p>
          </p:txBody>
        </p:sp>
        <p:sp>
          <p:nvSpPr>
            <p:cNvPr id="65557" name="Rectangle 21"/>
            <p:cNvSpPr>
              <a:spLocks noChangeArrowheads="1"/>
            </p:cNvSpPr>
            <p:nvPr/>
          </p:nvSpPr>
          <p:spPr bwMode="auto">
            <a:xfrm>
              <a:off x="912" y="1440"/>
              <a:ext cx="96" cy="48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a:noFill/>
            </a:ln>
            <a:effectLst/>
          </p:spPr>
          <p:txBody>
            <a:bodyPr wrap="none" anchor="ctr"/>
            <a:lstStyle/>
            <a:p>
              <a:pPr>
                <a:defRPr/>
              </a:pPr>
              <a:endParaRPr lang="en-US"/>
            </a:p>
          </p:txBody>
        </p:sp>
        <p:sp>
          <p:nvSpPr>
            <p:cNvPr id="30808" name="Line 22"/>
            <p:cNvSpPr>
              <a:spLocks noChangeShapeType="1"/>
            </p:cNvSpPr>
            <p:nvPr/>
          </p:nvSpPr>
          <p:spPr bwMode="auto">
            <a:xfrm>
              <a:off x="1036" y="1480"/>
              <a:ext cx="0" cy="400"/>
            </a:xfrm>
            <a:prstGeom prst="line">
              <a:avLst/>
            </a:prstGeom>
            <a:noFill/>
            <a:ln w="76200">
              <a:solidFill>
                <a:schemeClr val="accent2"/>
              </a:solidFill>
              <a:round/>
              <a:headEnd/>
              <a:tailEnd/>
            </a:ln>
          </p:spPr>
          <p:txBody>
            <a:bodyPr wrap="none" anchor="ctr"/>
            <a:lstStyle/>
            <a:p>
              <a:endParaRPr lang="en-US"/>
            </a:p>
          </p:txBody>
        </p:sp>
        <p:sp>
          <p:nvSpPr>
            <p:cNvPr id="30809" name="Line 23"/>
            <p:cNvSpPr>
              <a:spLocks noChangeShapeType="1"/>
            </p:cNvSpPr>
            <p:nvPr/>
          </p:nvSpPr>
          <p:spPr bwMode="auto">
            <a:xfrm>
              <a:off x="1064" y="1506"/>
              <a:ext cx="0" cy="342"/>
            </a:xfrm>
            <a:prstGeom prst="line">
              <a:avLst/>
            </a:prstGeom>
            <a:noFill/>
            <a:ln w="12700">
              <a:solidFill>
                <a:schemeClr val="hlink"/>
              </a:solidFill>
              <a:round/>
              <a:headEnd/>
              <a:tailEnd/>
            </a:ln>
          </p:spPr>
          <p:txBody>
            <a:bodyPr wrap="none" anchor="ctr"/>
            <a:lstStyle/>
            <a:p>
              <a:endParaRPr lang="en-US"/>
            </a:p>
          </p:txBody>
        </p:sp>
        <p:sp>
          <p:nvSpPr>
            <p:cNvPr id="30810" name="Line 24"/>
            <p:cNvSpPr>
              <a:spLocks noChangeShapeType="1"/>
            </p:cNvSpPr>
            <p:nvPr/>
          </p:nvSpPr>
          <p:spPr bwMode="auto">
            <a:xfrm>
              <a:off x="1010" y="1464"/>
              <a:ext cx="0" cy="432"/>
            </a:xfrm>
            <a:prstGeom prst="line">
              <a:avLst/>
            </a:prstGeom>
            <a:noFill/>
            <a:ln w="12700">
              <a:solidFill>
                <a:schemeClr val="hlink"/>
              </a:solidFill>
              <a:round/>
              <a:headEnd/>
              <a:tailEnd/>
            </a:ln>
          </p:spPr>
          <p:txBody>
            <a:bodyPr wrap="none" anchor="ctr"/>
            <a:lstStyle/>
            <a:p>
              <a:endParaRPr lang="en-US"/>
            </a:p>
          </p:txBody>
        </p:sp>
        <p:sp>
          <p:nvSpPr>
            <p:cNvPr id="30811" name="Line 25"/>
            <p:cNvSpPr>
              <a:spLocks noChangeShapeType="1"/>
            </p:cNvSpPr>
            <p:nvPr/>
          </p:nvSpPr>
          <p:spPr bwMode="auto">
            <a:xfrm>
              <a:off x="884" y="1480"/>
              <a:ext cx="0" cy="400"/>
            </a:xfrm>
            <a:prstGeom prst="line">
              <a:avLst/>
            </a:prstGeom>
            <a:noFill/>
            <a:ln w="76200">
              <a:solidFill>
                <a:schemeClr val="accent2"/>
              </a:solidFill>
              <a:round/>
              <a:headEnd/>
              <a:tailEnd/>
            </a:ln>
          </p:spPr>
          <p:txBody>
            <a:bodyPr wrap="none" anchor="ctr"/>
            <a:lstStyle/>
            <a:p>
              <a:endParaRPr lang="en-US"/>
            </a:p>
          </p:txBody>
        </p:sp>
        <p:sp>
          <p:nvSpPr>
            <p:cNvPr id="30812" name="Line 26"/>
            <p:cNvSpPr>
              <a:spLocks noChangeShapeType="1"/>
            </p:cNvSpPr>
            <p:nvPr/>
          </p:nvSpPr>
          <p:spPr bwMode="auto">
            <a:xfrm>
              <a:off x="856" y="1506"/>
              <a:ext cx="0" cy="342"/>
            </a:xfrm>
            <a:prstGeom prst="line">
              <a:avLst/>
            </a:prstGeom>
            <a:noFill/>
            <a:ln w="12700">
              <a:solidFill>
                <a:schemeClr val="hlink"/>
              </a:solidFill>
              <a:round/>
              <a:headEnd/>
              <a:tailEnd/>
            </a:ln>
          </p:spPr>
          <p:txBody>
            <a:bodyPr wrap="none" anchor="ctr"/>
            <a:lstStyle/>
            <a:p>
              <a:endParaRPr lang="en-US"/>
            </a:p>
          </p:txBody>
        </p:sp>
        <p:sp>
          <p:nvSpPr>
            <p:cNvPr id="30813" name="Line 27"/>
            <p:cNvSpPr>
              <a:spLocks noChangeShapeType="1"/>
            </p:cNvSpPr>
            <p:nvPr/>
          </p:nvSpPr>
          <p:spPr bwMode="auto">
            <a:xfrm>
              <a:off x="910" y="1464"/>
              <a:ext cx="0" cy="432"/>
            </a:xfrm>
            <a:prstGeom prst="line">
              <a:avLst/>
            </a:prstGeom>
            <a:noFill/>
            <a:ln w="12700">
              <a:solidFill>
                <a:schemeClr val="hlink"/>
              </a:solidFill>
              <a:round/>
              <a:headEnd/>
              <a:tailEnd/>
            </a:ln>
          </p:spPr>
          <p:txBody>
            <a:bodyPr wrap="none" anchor="ctr"/>
            <a:lstStyle/>
            <a:p>
              <a:endParaRPr lang="en-US"/>
            </a:p>
          </p:txBody>
        </p:sp>
      </p:grpSp>
      <p:grpSp>
        <p:nvGrpSpPr>
          <p:cNvPr id="5" name="Group 28"/>
          <p:cNvGrpSpPr>
            <a:grpSpLocks/>
          </p:cNvGrpSpPr>
          <p:nvPr/>
        </p:nvGrpSpPr>
        <p:grpSpPr bwMode="auto">
          <a:xfrm>
            <a:off x="2514600" y="1676400"/>
            <a:ext cx="1955800" cy="2727325"/>
            <a:chOff x="1584" y="1056"/>
            <a:chExt cx="1232" cy="1718"/>
          </a:xfrm>
        </p:grpSpPr>
        <p:grpSp>
          <p:nvGrpSpPr>
            <p:cNvPr id="6" name="Group 29"/>
            <p:cNvGrpSpPr>
              <a:grpSpLocks/>
            </p:cNvGrpSpPr>
            <p:nvPr/>
          </p:nvGrpSpPr>
          <p:grpSpPr bwMode="auto">
            <a:xfrm>
              <a:off x="1584" y="1056"/>
              <a:ext cx="1232" cy="710"/>
              <a:chOff x="144" y="816"/>
              <a:chExt cx="1232" cy="710"/>
            </a:xfrm>
          </p:grpSpPr>
          <p:sp>
            <p:nvSpPr>
              <p:cNvPr id="30799" name="AutoShape 30"/>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30800" name="AutoShape 31"/>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30801" name="AutoShape 32"/>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5569" name="AutoShape 33"/>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30803" name="Oval 34"/>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5571" name="AutoShape 35"/>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7" name="Group 36"/>
            <p:cNvGrpSpPr>
              <a:grpSpLocks/>
            </p:cNvGrpSpPr>
            <p:nvPr/>
          </p:nvGrpSpPr>
          <p:grpSpPr bwMode="auto">
            <a:xfrm>
              <a:off x="1584" y="2064"/>
              <a:ext cx="1232" cy="710"/>
              <a:chOff x="144" y="816"/>
              <a:chExt cx="1232" cy="710"/>
            </a:xfrm>
          </p:grpSpPr>
          <p:sp>
            <p:nvSpPr>
              <p:cNvPr id="30793" name="AutoShape 37"/>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30794" name="AutoShape 38"/>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30795" name="AutoShape 39"/>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5576" name="AutoShape 40"/>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30797" name="Oval 41"/>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5578" name="AutoShape 42"/>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30782" name="Oval 43"/>
            <p:cNvSpPr>
              <a:spLocks noChangeArrowheads="1"/>
            </p:cNvSpPr>
            <p:nvPr/>
          </p:nvSpPr>
          <p:spPr bwMode="auto">
            <a:xfrm>
              <a:off x="2448" y="1440"/>
              <a:ext cx="144" cy="144"/>
            </a:xfrm>
            <a:prstGeom prst="ellipse">
              <a:avLst/>
            </a:prstGeom>
            <a:noFill/>
            <a:ln w="57150">
              <a:solidFill>
                <a:schemeClr val="folHlink"/>
              </a:solidFill>
              <a:round/>
              <a:headEnd/>
              <a:tailEnd/>
            </a:ln>
          </p:spPr>
          <p:txBody>
            <a:bodyPr wrap="none" anchor="ctr"/>
            <a:lstStyle/>
            <a:p>
              <a:endParaRPr lang="en-US" altLang="en-US"/>
            </a:p>
          </p:txBody>
        </p:sp>
        <p:grpSp>
          <p:nvGrpSpPr>
            <p:cNvPr id="8" name="Group 44"/>
            <p:cNvGrpSpPr>
              <a:grpSpLocks/>
            </p:cNvGrpSpPr>
            <p:nvPr/>
          </p:nvGrpSpPr>
          <p:grpSpPr bwMode="auto">
            <a:xfrm>
              <a:off x="2274" y="1680"/>
              <a:ext cx="250" cy="480"/>
              <a:chOff x="834" y="1440"/>
              <a:chExt cx="250" cy="480"/>
            </a:xfrm>
          </p:grpSpPr>
          <p:sp>
            <p:nvSpPr>
              <p:cNvPr id="30784" name="Line 45"/>
              <p:cNvSpPr>
                <a:spLocks noChangeShapeType="1"/>
              </p:cNvSpPr>
              <p:nvPr/>
            </p:nvSpPr>
            <p:spPr bwMode="auto">
              <a:xfrm>
                <a:off x="1084" y="1516"/>
                <a:ext cx="0" cy="308"/>
              </a:xfrm>
              <a:prstGeom prst="line">
                <a:avLst/>
              </a:prstGeom>
              <a:noFill/>
              <a:ln w="57150">
                <a:solidFill>
                  <a:srgbClr val="FF66CC"/>
                </a:solidFill>
                <a:round/>
                <a:headEnd/>
                <a:tailEnd/>
              </a:ln>
            </p:spPr>
            <p:txBody>
              <a:bodyPr wrap="none" anchor="ctr"/>
              <a:lstStyle/>
              <a:p>
                <a:endParaRPr lang="en-US"/>
              </a:p>
            </p:txBody>
          </p:sp>
          <p:sp>
            <p:nvSpPr>
              <p:cNvPr id="30785" name="Line 46"/>
              <p:cNvSpPr>
                <a:spLocks noChangeShapeType="1"/>
              </p:cNvSpPr>
              <p:nvPr/>
            </p:nvSpPr>
            <p:spPr bwMode="auto">
              <a:xfrm>
                <a:off x="834" y="1516"/>
                <a:ext cx="0" cy="308"/>
              </a:xfrm>
              <a:prstGeom prst="line">
                <a:avLst/>
              </a:prstGeom>
              <a:noFill/>
              <a:ln w="57150">
                <a:solidFill>
                  <a:srgbClr val="FF66CC"/>
                </a:solidFill>
                <a:round/>
                <a:headEnd/>
                <a:tailEnd/>
              </a:ln>
            </p:spPr>
            <p:txBody>
              <a:bodyPr wrap="none" anchor="ctr"/>
              <a:lstStyle/>
              <a:p>
                <a:endParaRPr lang="en-US"/>
              </a:p>
            </p:txBody>
          </p:sp>
          <p:sp>
            <p:nvSpPr>
              <p:cNvPr id="65583" name="Rectangle 47"/>
              <p:cNvSpPr>
                <a:spLocks noChangeArrowheads="1"/>
              </p:cNvSpPr>
              <p:nvPr/>
            </p:nvSpPr>
            <p:spPr bwMode="auto">
              <a:xfrm>
                <a:off x="912" y="1440"/>
                <a:ext cx="96" cy="48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a:noFill/>
              </a:ln>
              <a:effectLst/>
            </p:spPr>
            <p:txBody>
              <a:bodyPr wrap="none" anchor="ctr"/>
              <a:lstStyle/>
              <a:p>
                <a:pPr>
                  <a:defRPr/>
                </a:pPr>
                <a:endParaRPr lang="en-US"/>
              </a:p>
            </p:txBody>
          </p:sp>
          <p:sp>
            <p:nvSpPr>
              <p:cNvPr id="30787" name="Line 48"/>
              <p:cNvSpPr>
                <a:spLocks noChangeShapeType="1"/>
              </p:cNvSpPr>
              <p:nvPr/>
            </p:nvSpPr>
            <p:spPr bwMode="auto">
              <a:xfrm>
                <a:off x="1036" y="1480"/>
                <a:ext cx="0" cy="400"/>
              </a:xfrm>
              <a:prstGeom prst="line">
                <a:avLst/>
              </a:prstGeom>
              <a:noFill/>
              <a:ln w="76200">
                <a:solidFill>
                  <a:schemeClr val="accent2"/>
                </a:solidFill>
                <a:round/>
                <a:headEnd/>
                <a:tailEnd/>
              </a:ln>
            </p:spPr>
            <p:txBody>
              <a:bodyPr wrap="none" anchor="ctr"/>
              <a:lstStyle/>
              <a:p>
                <a:endParaRPr lang="en-US"/>
              </a:p>
            </p:txBody>
          </p:sp>
          <p:sp>
            <p:nvSpPr>
              <p:cNvPr id="30788" name="Line 49"/>
              <p:cNvSpPr>
                <a:spLocks noChangeShapeType="1"/>
              </p:cNvSpPr>
              <p:nvPr/>
            </p:nvSpPr>
            <p:spPr bwMode="auto">
              <a:xfrm>
                <a:off x="1064" y="1506"/>
                <a:ext cx="0" cy="342"/>
              </a:xfrm>
              <a:prstGeom prst="line">
                <a:avLst/>
              </a:prstGeom>
              <a:noFill/>
              <a:ln w="12700">
                <a:solidFill>
                  <a:schemeClr val="hlink"/>
                </a:solidFill>
                <a:round/>
                <a:headEnd/>
                <a:tailEnd/>
              </a:ln>
            </p:spPr>
            <p:txBody>
              <a:bodyPr wrap="none" anchor="ctr"/>
              <a:lstStyle/>
              <a:p>
                <a:endParaRPr lang="en-US"/>
              </a:p>
            </p:txBody>
          </p:sp>
          <p:sp>
            <p:nvSpPr>
              <p:cNvPr id="30789" name="Line 50"/>
              <p:cNvSpPr>
                <a:spLocks noChangeShapeType="1"/>
              </p:cNvSpPr>
              <p:nvPr/>
            </p:nvSpPr>
            <p:spPr bwMode="auto">
              <a:xfrm>
                <a:off x="1010" y="1464"/>
                <a:ext cx="0" cy="432"/>
              </a:xfrm>
              <a:prstGeom prst="line">
                <a:avLst/>
              </a:prstGeom>
              <a:noFill/>
              <a:ln w="12700">
                <a:solidFill>
                  <a:schemeClr val="hlink"/>
                </a:solidFill>
                <a:round/>
                <a:headEnd/>
                <a:tailEnd/>
              </a:ln>
            </p:spPr>
            <p:txBody>
              <a:bodyPr wrap="none" anchor="ctr"/>
              <a:lstStyle/>
              <a:p>
                <a:endParaRPr lang="en-US"/>
              </a:p>
            </p:txBody>
          </p:sp>
          <p:sp>
            <p:nvSpPr>
              <p:cNvPr id="30790" name="Line 51"/>
              <p:cNvSpPr>
                <a:spLocks noChangeShapeType="1"/>
              </p:cNvSpPr>
              <p:nvPr/>
            </p:nvSpPr>
            <p:spPr bwMode="auto">
              <a:xfrm>
                <a:off x="884" y="1480"/>
                <a:ext cx="0" cy="400"/>
              </a:xfrm>
              <a:prstGeom prst="line">
                <a:avLst/>
              </a:prstGeom>
              <a:noFill/>
              <a:ln w="76200">
                <a:solidFill>
                  <a:schemeClr val="accent2"/>
                </a:solidFill>
                <a:round/>
                <a:headEnd/>
                <a:tailEnd/>
              </a:ln>
            </p:spPr>
            <p:txBody>
              <a:bodyPr wrap="none" anchor="ctr"/>
              <a:lstStyle/>
              <a:p>
                <a:endParaRPr lang="en-US"/>
              </a:p>
            </p:txBody>
          </p:sp>
          <p:sp>
            <p:nvSpPr>
              <p:cNvPr id="30791" name="Line 52"/>
              <p:cNvSpPr>
                <a:spLocks noChangeShapeType="1"/>
              </p:cNvSpPr>
              <p:nvPr/>
            </p:nvSpPr>
            <p:spPr bwMode="auto">
              <a:xfrm>
                <a:off x="856" y="1506"/>
                <a:ext cx="0" cy="342"/>
              </a:xfrm>
              <a:prstGeom prst="line">
                <a:avLst/>
              </a:prstGeom>
              <a:noFill/>
              <a:ln w="12700">
                <a:solidFill>
                  <a:schemeClr val="hlink"/>
                </a:solidFill>
                <a:round/>
                <a:headEnd/>
                <a:tailEnd/>
              </a:ln>
            </p:spPr>
            <p:txBody>
              <a:bodyPr wrap="none" anchor="ctr"/>
              <a:lstStyle/>
              <a:p>
                <a:endParaRPr lang="en-US"/>
              </a:p>
            </p:txBody>
          </p:sp>
          <p:sp>
            <p:nvSpPr>
              <p:cNvPr id="30792" name="Line 53"/>
              <p:cNvSpPr>
                <a:spLocks noChangeShapeType="1"/>
              </p:cNvSpPr>
              <p:nvPr/>
            </p:nvSpPr>
            <p:spPr bwMode="auto">
              <a:xfrm>
                <a:off x="910" y="1464"/>
                <a:ext cx="0" cy="432"/>
              </a:xfrm>
              <a:prstGeom prst="line">
                <a:avLst/>
              </a:prstGeom>
              <a:noFill/>
              <a:ln w="12700">
                <a:solidFill>
                  <a:schemeClr val="hlink"/>
                </a:solidFill>
                <a:round/>
                <a:headEnd/>
                <a:tailEnd/>
              </a:ln>
            </p:spPr>
            <p:txBody>
              <a:bodyPr wrap="none" anchor="ctr"/>
              <a:lstStyle/>
              <a:p>
                <a:endParaRPr lang="en-US"/>
              </a:p>
            </p:txBody>
          </p:sp>
        </p:grpSp>
      </p:grpSp>
      <p:sp>
        <p:nvSpPr>
          <p:cNvPr id="30728" name="Freeform 54"/>
          <p:cNvSpPr>
            <a:spLocks/>
          </p:cNvSpPr>
          <p:nvPr/>
        </p:nvSpPr>
        <p:spPr bwMode="auto">
          <a:xfrm>
            <a:off x="3800475" y="2511425"/>
            <a:ext cx="174625" cy="549275"/>
          </a:xfrm>
          <a:custGeom>
            <a:avLst/>
            <a:gdLst>
              <a:gd name="T0" fmla="*/ 2147483647 w 104"/>
              <a:gd name="T1" fmla="*/ 0 h 384"/>
              <a:gd name="T2" fmla="*/ 2147483647 w 104"/>
              <a:gd name="T3" fmla="*/ 2147483647 h 384"/>
              <a:gd name="T4" fmla="*/ 2147483647 w 104"/>
              <a:gd name="T5" fmla="*/ 2147483647 h 384"/>
              <a:gd name="T6" fmla="*/ 2147483647 w 104"/>
              <a:gd name="T7" fmla="*/ 2147483647 h 384"/>
              <a:gd name="T8" fmla="*/ 0 60000 65536"/>
              <a:gd name="T9" fmla="*/ 0 60000 65536"/>
              <a:gd name="T10" fmla="*/ 0 60000 65536"/>
              <a:gd name="T11" fmla="*/ 0 60000 65536"/>
              <a:gd name="T12" fmla="*/ 0 w 104"/>
              <a:gd name="T13" fmla="*/ 0 h 384"/>
              <a:gd name="T14" fmla="*/ 104 w 104"/>
              <a:gd name="T15" fmla="*/ 384 h 384"/>
            </a:gdLst>
            <a:ahLst/>
            <a:cxnLst>
              <a:cxn ang="T8">
                <a:pos x="T0" y="T1"/>
              </a:cxn>
              <a:cxn ang="T9">
                <a:pos x="T2" y="T3"/>
              </a:cxn>
              <a:cxn ang="T10">
                <a:pos x="T4" y="T5"/>
              </a:cxn>
              <a:cxn ang="T11">
                <a:pos x="T6" y="T7"/>
              </a:cxn>
            </a:cxnLst>
            <a:rect l="T12" t="T13" r="T14" b="T15"/>
            <a:pathLst>
              <a:path w="104" h="384">
                <a:moveTo>
                  <a:pt x="104" y="0"/>
                </a:moveTo>
                <a:cubicBezTo>
                  <a:pt x="88" y="8"/>
                  <a:pt x="72" y="16"/>
                  <a:pt x="56" y="48"/>
                </a:cubicBezTo>
                <a:cubicBezTo>
                  <a:pt x="40" y="80"/>
                  <a:pt x="15" y="136"/>
                  <a:pt x="8" y="192"/>
                </a:cubicBezTo>
                <a:cubicBezTo>
                  <a:pt x="0" y="247"/>
                  <a:pt x="4" y="315"/>
                  <a:pt x="8" y="384"/>
                </a:cubicBezTo>
              </a:path>
            </a:pathLst>
          </a:custGeom>
          <a:noFill/>
          <a:ln w="57150">
            <a:solidFill>
              <a:schemeClr val="accent1"/>
            </a:solidFill>
            <a:round/>
            <a:headEnd/>
            <a:tailEnd/>
          </a:ln>
        </p:spPr>
        <p:txBody>
          <a:bodyPr wrap="none" anchor="ctr"/>
          <a:lstStyle/>
          <a:p>
            <a:endParaRPr lang="ar-SA"/>
          </a:p>
        </p:txBody>
      </p:sp>
      <p:grpSp>
        <p:nvGrpSpPr>
          <p:cNvPr id="9" name="Group 55"/>
          <p:cNvGrpSpPr>
            <a:grpSpLocks/>
          </p:cNvGrpSpPr>
          <p:nvPr/>
        </p:nvGrpSpPr>
        <p:grpSpPr bwMode="auto">
          <a:xfrm>
            <a:off x="4724400" y="2362200"/>
            <a:ext cx="1955800" cy="2727325"/>
            <a:chOff x="2976" y="1488"/>
            <a:chExt cx="1232" cy="1718"/>
          </a:xfrm>
        </p:grpSpPr>
        <p:grpSp>
          <p:nvGrpSpPr>
            <p:cNvPr id="10" name="Group 56"/>
            <p:cNvGrpSpPr>
              <a:grpSpLocks/>
            </p:cNvGrpSpPr>
            <p:nvPr/>
          </p:nvGrpSpPr>
          <p:grpSpPr bwMode="auto">
            <a:xfrm>
              <a:off x="2976" y="1488"/>
              <a:ext cx="1232" cy="710"/>
              <a:chOff x="144" y="816"/>
              <a:chExt cx="1232" cy="710"/>
            </a:xfrm>
          </p:grpSpPr>
          <p:sp>
            <p:nvSpPr>
              <p:cNvPr id="30774" name="AutoShape 57"/>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30775" name="AutoShape 58"/>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30776" name="AutoShape 59"/>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5596" name="AutoShape 60"/>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30778" name="Oval 61"/>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5598" name="AutoShape 62"/>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11" name="Group 63"/>
            <p:cNvGrpSpPr>
              <a:grpSpLocks/>
            </p:cNvGrpSpPr>
            <p:nvPr/>
          </p:nvGrpSpPr>
          <p:grpSpPr bwMode="auto">
            <a:xfrm>
              <a:off x="2976" y="2496"/>
              <a:ext cx="1232" cy="710"/>
              <a:chOff x="144" y="816"/>
              <a:chExt cx="1232" cy="710"/>
            </a:xfrm>
          </p:grpSpPr>
          <p:sp>
            <p:nvSpPr>
              <p:cNvPr id="30768" name="AutoShape 64"/>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30769" name="AutoShape 65"/>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30770" name="AutoShape 66"/>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5603" name="AutoShape 67"/>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30772" name="Oval 68"/>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5605" name="AutoShape 69"/>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30757" name="Oval 70"/>
            <p:cNvSpPr>
              <a:spLocks noChangeArrowheads="1"/>
            </p:cNvSpPr>
            <p:nvPr/>
          </p:nvSpPr>
          <p:spPr bwMode="auto">
            <a:xfrm>
              <a:off x="3840" y="1872"/>
              <a:ext cx="144" cy="144"/>
            </a:xfrm>
            <a:prstGeom prst="ellipse">
              <a:avLst/>
            </a:prstGeom>
            <a:noFill/>
            <a:ln w="57150">
              <a:solidFill>
                <a:schemeClr val="folHlink"/>
              </a:solidFill>
              <a:round/>
              <a:headEnd/>
              <a:tailEnd/>
            </a:ln>
          </p:spPr>
          <p:txBody>
            <a:bodyPr wrap="none" anchor="ctr"/>
            <a:lstStyle/>
            <a:p>
              <a:endParaRPr lang="en-US" altLang="en-US"/>
            </a:p>
          </p:txBody>
        </p:sp>
        <p:grpSp>
          <p:nvGrpSpPr>
            <p:cNvPr id="12" name="Group 71"/>
            <p:cNvGrpSpPr>
              <a:grpSpLocks/>
            </p:cNvGrpSpPr>
            <p:nvPr/>
          </p:nvGrpSpPr>
          <p:grpSpPr bwMode="auto">
            <a:xfrm>
              <a:off x="3666" y="2112"/>
              <a:ext cx="250" cy="480"/>
              <a:chOff x="834" y="1440"/>
              <a:chExt cx="250" cy="480"/>
            </a:xfrm>
          </p:grpSpPr>
          <p:sp>
            <p:nvSpPr>
              <p:cNvPr id="30759" name="Line 72"/>
              <p:cNvSpPr>
                <a:spLocks noChangeShapeType="1"/>
              </p:cNvSpPr>
              <p:nvPr/>
            </p:nvSpPr>
            <p:spPr bwMode="auto">
              <a:xfrm>
                <a:off x="1084" y="1516"/>
                <a:ext cx="0" cy="308"/>
              </a:xfrm>
              <a:prstGeom prst="line">
                <a:avLst/>
              </a:prstGeom>
              <a:noFill/>
              <a:ln w="57150">
                <a:solidFill>
                  <a:srgbClr val="FF66CC"/>
                </a:solidFill>
                <a:round/>
                <a:headEnd/>
                <a:tailEnd/>
              </a:ln>
            </p:spPr>
            <p:txBody>
              <a:bodyPr wrap="none" anchor="ctr"/>
              <a:lstStyle/>
              <a:p>
                <a:endParaRPr lang="en-US"/>
              </a:p>
            </p:txBody>
          </p:sp>
          <p:sp>
            <p:nvSpPr>
              <p:cNvPr id="30760" name="Line 73"/>
              <p:cNvSpPr>
                <a:spLocks noChangeShapeType="1"/>
              </p:cNvSpPr>
              <p:nvPr/>
            </p:nvSpPr>
            <p:spPr bwMode="auto">
              <a:xfrm>
                <a:off x="834" y="1516"/>
                <a:ext cx="0" cy="308"/>
              </a:xfrm>
              <a:prstGeom prst="line">
                <a:avLst/>
              </a:prstGeom>
              <a:noFill/>
              <a:ln w="57150">
                <a:solidFill>
                  <a:srgbClr val="FF66CC"/>
                </a:solidFill>
                <a:round/>
                <a:headEnd/>
                <a:tailEnd/>
              </a:ln>
            </p:spPr>
            <p:txBody>
              <a:bodyPr wrap="none" anchor="ctr"/>
              <a:lstStyle/>
              <a:p>
                <a:endParaRPr lang="en-US"/>
              </a:p>
            </p:txBody>
          </p:sp>
          <p:sp>
            <p:nvSpPr>
              <p:cNvPr id="65610" name="Rectangle 74"/>
              <p:cNvSpPr>
                <a:spLocks noChangeArrowheads="1"/>
              </p:cNvSpPr>
              <p:nvPr/>
            </p:nvSpPr>
            <p:spPr bwMode="auto">
              <a:xfrm>
                <a:off x="912" y="1440"/>
                <a:ext cx="96" cy="48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a:noFill/>
              </a:ln>
              <a:effectLst/>
            </p:spPr>
            <p:txBody>
              <a:bodyPr wrap="none" anchor="ctr"/>
              <a:lstStyle/>
              <a:p>
                <a:pPr>
                  <a:defRPr/>
                </a:pPr>
                <a:endParaRPr lang="en-US"/>
              </a:p>
            </p:txBody>
          </p:sp>
          <p:sp>
            <p:nvSpPr>
              <p:cNvPr id="30762" name="Line 75"/>
              <p:cNvSpPr>
                <a:spLocks noChangeShapeType="1"/>
              </p:cNvSpPr>
              <p:nvPr/>
            </p:nvSpPr>
            <p:spPr bwMode="auto">
              <a:xfrm>
                <a:off x="1036" y="1480"/>
                <a:ext cx="0" cy="400"/>
              </a:xfrm>
              <a:prstGeom prst="line">
                <a:avLst/>
              </a:prstGeom>
              <a:noFill/>
              <a:ln w="76200">
                <a:solidFill>
                  <a:schemeClr val="accent2"/>
                </a:solidFill>
                <a:round/>
                <a:headEnd/>
                <a:tailEnd/>
              </a:ln>
            </p:spPr>
            <p:txBody>
              <a:bodyPr wrap="none" anchor="ctr"/>
              <a:lstStyle/>
              <a:p>
                <a:endParaRPr lang="en-US"/>
              </a:p>
            </p:txBody>
          </p:sp>
          <p:sp>
            <p:nvSpPr>
              <p:cNvPr id="30763" name="Line 76"/>
              <p:cNvSpPr>
                <a:spLocks noChangeShapeType="1"/>
              </p:cNvSpPr>
              <p:nvPr/>
            </p:nvSpPr>
            <p:spPr bwMode="auto">
              <a:xfrm>
                <a:off x="1064" y="1506"/>
                <a:ext cx="0" cy="342"/>
              </a:xfrm>
              <a:prstGeom prst="line">
                <a:avLst/>
              </a:prstGeom>
              <a:noFill/>
              <a:ln w="12700">
                <a:solidFill>
                  <a:schemeClr val="hlink"/>
                </a:solidFill>
                <a:round/>
                <a:headEnd/>
                <a:tailEnd/>
              </a:ln>
            </p:spPr>
            <p:txBody>
              <a:bodyPr wrap="none" anchor="ctr"/>
              <a:lstStyle/>
              <a:p>
                <a:endParaRPr lang="en-US"/>
              </a:p>
            </p:txBody>
          </p:sp>
          <p:sp>
            <p:nvSpPr>
              <p:cNvPr id="30764" name="Line 77"/>
              <p:cNvSpPr>
                <a:spLocks noChangeShapeType="1"/>
              </p:cNvSpPr>
              <p:nvPr/>
            </p:nvSpPr>
            <p:spPr bwMode="auto">
              <a:xfrm>
                <a:off x="1010" y="1464"/>
                <a:ext cx="0" cy="432"/>
              </a:xfrm>
              <a:prstGeom prst="line">
                <a:avLst/>
              </a:prstGeom>
              <a:noFill/>
              <a:ln w="12700">
                <a:solidFill>
                  <a:schemeClr val="hlink"/>
                </a:solidFill>
                <a:round/>
                <a:headEnd/>
                <a:tailEnd/>
              </a:ln>
            </p:spPr>
            <p:txBody>
              <a:bodyPr wrap="none" anchor="ctr"/>
              <a:lstStyle/>
              <a:p>
                <a:endParaRPr lang="en-US"/>
              </a:p>
            </p:txBody>
          </p:sp>
          <p:sp>
            <p:nvSpPr>
              <p:cNvPr id="30765" name="Line 78"/>
              <p:cNvSpPr>
                <a:spLocks noChangeShapeType="1"/>
              </p:cNvSpPr>
              <p:nvPr/>
            </p:nvSpPr>
            <p:spPr bwMode="auto">
              <a:xfrm>
                <a:off x="884" y="1480"/>
                <a:ext cx="0" cy="400"/>
              </a:xfrm>
              <a:prstGeom prst="line">
                <a:avLst/>
              </a:prstGeom>
              <a:noFill/>
              <a:ln w="76200">
                <a:solidFill>
                  <a:schemeClr val="accent2"/>
                </a:solidFill>
                <a:round/>
                <a:headEnd/>
                <a:tailEnd/>
              </a:ln>
            </p:spPr>
            <p:txBody>
              <a:bodyPr wrap="none" anchor="ctr"/>
              <a:lstStyle/>
              <a:p>
                <a:endParaRPr lang="en-US"/>
              </a:p>
            </p:txBody>
          </p:sp>
          <p:sp>
            <p:nvSpPr>
              <p:cNvPr id="30766" name="Line 79"/>
              <p:cNvSpPr>
                <a:spLocks noChangeShapeType="1"/>
              </p:cNvSpPr>
              <p:nvPr/>
            </p:nvSpPr>
            <p:spPr bwMode="auto">
              <a:xfrm>
                <a:off x="856" y="1506"/>
                <a:ext cx="0" cy="342"/>
              </a:xfrm>
              <a:prstGeom prst="line">
                <a:avLst/>
              </a:prstGeom>
              <a:noFill/>
              <a:ln w="12700">
                <a:solidFill>
                  <a:schemeClr val="hlink"/>
                </a:solidFill>
                <a:round/>
                <a:headEnd/>
                <a:tailEnd/>
              </a:ln>
            </p:spPr>
            <p:txBody>
              <a:bodyPr wrap="none" anchor="ctr"/>
              <a:lstStyle/>
              <a:p>
                <a:endParaRPr lang="en-US"/>
              </a:p>
            </p:txBody>
          </p:sp>
          <p:sp>
            <p:nvSpPr>
              <p:cNvPr id="30767" name="Line 80"/>
              <p:cNvSpPr>
                <a:spLocks noChangeShapeType="1"/>
              </p:cNvSpPr>
              <p:nvPr/>
            </p:nvSpPr>
            <p:spPr bwMode="auto">
              <a:xfrm>
                <a:off x="910" y="1464"/>
                <a:ext cx="0" cy="432"/>
              </a:xfrm>
              <a:prstGeom prst="line">
                <a:avLst/>
              </a:prstGeom>
              <a:noFill/>
              <a:ln w="12700">
                <a:solidFill>
                  <a:schemeClr val="hlink"/>
                </a:solidFill>
                <a:round/>
                <a:headEnd/>
                <a:tailEnd/>
              </a:ln>
            </p:spPr>
            <p:txBody>
              <a:bodyPr wrap="none" anchor="ctr"/>
              <a:lstStyle/>
              <a:p>
                <a:endParaRPr lang="en-US"/>
              </a:p>
            </p:txBody>
          </p:sp>
        </p:grpSp>
      </p:grpSp>
      <p:sp>
        <p:nvSpPr>
          <p:cNvPr id="30730" name="Freeform 81"/>
          <p:cNvSpPr>
            <a:spLocks/>
          </p:cNvSpPr>
          <p:nvPr/>
        </p:nvSpPr>
        <p:spPr bwMode="auto">
          <a:xfrm>
            <a:off x="6019800" y="4038600"/>
            <a:ext cx="304800" cy="533400"/>
          </a:xfrm>
          <a:custGeom>
            <a:avLst/>
            <a:gdLst>
              <a:gd name="T0" fmla="*/ 0 w 192"/>
              <a:gd name="T1" fmla="*/ 0 h 336"/>
              <a:gd name="T2" fmla="*/ 2147483647 w 192"/>
              <a:gd name="T3" fmla="*/ 2147483647 h 336"/>
              <a:gd name="T4" fmla="*/ 2147483647 w 192"/>
              <a:gd name="T5" fmla="*/ 2147483647 h 336"/>
              <a:gd name="T6" fmla="*/ 2147483647 w 192"/>
              <a:gd name="T7" fmla="*/ 2147483647 h 336"/>
              <a:gd name="T8" fmla="*/ 0 60000 65536"/>
              <a:gd name="T9" fmla="*/ 0 60000 65536"/>
              <a:gd name="T10" fmla="*/ 0 60000 65536"/>
              <a:gd name="T11" fmla="*/ 0 60000 65536"/>
              <a:gd name="T12" fmla="*/ 0 w 192"/>
              <a:gd name="T13" fmla="*/ 0 h 336"/>
              <a:gd name="T14" fmla="*/ 192 w 192"/>
              <a:gd name="T15" fmla="*/ 336 h 336"/>
            </a:gdLst>
            <a:ahLst/>
            <a:cxnLst>
              <a:cxn ang="T8">
                <a:pos x="T0" y="T1"/>
              </a:cxn>
              <a:cxn ang="T9">
                <a:pos x="T2" y="T3"/>
              </a:cxn>
              <a:cxn ang="T10">
                <a:pos x="T4" y="T5"/>
              </a:cxn>
              <a:cxn ang="T11">
                <a:pos x="T6" y="T7"/>
              </a:cxn>
            </a:cxnLst>
            <a:rect l="T12" t="T13" r="T14" b="T15"/>
            <a:pathLst>
              <a:path w="192" h="336">
                <a:moveTo>
                  <a:pt x="0" y="0"/>
                </a:moveTo>
                <a:cubicBezTo>
                  <a:pt x="12" y="56"/>
                  <a:pt x="24" y="112"/>
                  <a:pt x="48" y="144"/>
                </a:cubicBezTo>
                <a:cubicBezTo>
                  <a:pt x="72" y="176"/>
                  <a:pt x="120" y="160"/>
                  <a:pt x="144" y="192"/>
                </a:cubicBezTo>
                <a:cubicBezTo>
                  <a:pt x="168" y="224"/>
                  <a:pt x="180" y="280"/>
                  <a:pt x="192" y="336"/>
                </a:cubicBezTo>
              </a:path>
            </a:pathLst>
          </a:custGeom>
          <a:noFill/>
          <a:ln w="57150">
            <a:solidFill>
              <a:schemeClr val="accent1"/>
            </a:solidFill>
            <a:round/>
            <a:headEnd/>
            <a:tailEnd/>
          </a:ln>
        </p:spPr>
        <p:txBody>
          <a:bodyPr wrap="none" anchor="ctr"/>
          <a:lstStyle/>
          <a:p>
            <a:endParaRPr lang="ar-SA"/>
          </a:p>
        </p:txBody>
      </p:sp>
      <p:grpSp>
        <p:nvGrpSpPr>
          <p:cNvPr id="13" name="Group 83"/>
          <p:cNvGrpSpPr>
            <a:grpSpLocks/>
          </p:cNvGrpSpPr>
          <p:nvPr/>
        </p:nvGrpSpPr>
        <p:grpSpPr bwMode="auto">
          <a:xfrm>
            <a:off x="6934200" y="3035300"/>
            <a:ext cx="1955800" cy="1127125"/>
            <a:chOff x="144" y="816"/>
            <a:chExt cx="1232" cy="710"/>
          </a:xfrm>
        </p:grpSpPr>
        <p:sp>
          <p:nvSpPr>
            <p:cNvPr id="30749" name="AutoShape 84"/>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30750" name="AutoShape 85"/>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30751" name="AutoShape 86"/>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5623" name="AutoShape 87"/>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30753" name="Oval 88"/>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5625" name="AutoShape 89"/>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grpSp>
        <p:nvGrpSpPr>
          <p:cNvPr id="14" name="Group 90"/>
          <p:cNvGrpSpPr>
            <a:grpSpLocks/>
          </p:cNvGrpSpPr>
          <p:nvPr/>
        </p:nvGrpSpPr>
        <p:grpSpPr bwMode="auto">
          <a:xfrm>
            <a:off x="6934200" y="4648200"/>
            <a:ext cx="1955800" cy="1127125"/>
            <a:chOff x="144" y="816"/>
            <a:chExt cx="1232" cy="710"/>
          </a:xfrm>
        </p:grpSpPr>
        <p:sp>
          <p:nvSpPr>
            <p:cNvPr id="30743" name="AutoShape 91"/>
            <p:cNvSpPr>
              <a:spLocks noChangeArrowheads="1"/>
            </p:cNvSpPr>
            <p:nvPr/>
          </p:nvSpPr>
          <p:spPr bwMode="auto">
            <a:xfrm>
              <a:off x="144" y="824"/>
              <a:ext cx="1232" cy="702"/>
            </a:xfrm>
            <a:prstGeom prst="roundRect">
              <a:avLst>
                <a:gd name="adj" fmla="val 19801"/>
              </a:avLst>
            </a:prstGeom>
            <a:noFill/>
            <a:ln w="76200">
              <a:solidFill>
                <a:srgbClr val="FF66CC"/>
              </a:solidFill>
              <a:round/>
              <a:headEnd/>
              <a:tailEnd/>
            </a:ln>
          </p:spPr>
          <p:txBody>
            <a:bodyPr wrap="none" anchor="ctr"/>
            <a:lstStyle/>
            <a:p>
              <a:endParaRPr lang="en-US" altLang="en-US"/>
            </a:p>
          </p:txBody>
        </p:sp>
        <p:sp>
          <p:nvSpPr>
            <p:cNvPr id="30744" name="AutoShape 92"/>
            <p:cNvSpPr>
              <a:spLocks noChangeArrowheads="1"/>
            </p:cNvSpPr>
            <p:nvPr/>
          </p:nvSpPr>
          <p:spPr bwMode="auto">
            <a:xfrm>
              <a:off x="186" y="864"/>
              <a:ext cx="1152" cy="624"/>
            </a:xfrm>
            <a:prstGeom prst="roundRect">
              <a:avLst>
                <a:gd name="adj" fmla="val 16667"/>
              </a:avLst>
            </a:prstGeom>
            <a:noFill/>
            <a:ln w="76200">
              <a:solidFill>
                <a:schemeClr val="accent2"/>
              </a:solidFill>
              <a:round/>
              <a:headEnd/>
              <a:tailEnd/>
            </a:ln>
          </p:spPr>
          <p:txBody>
            <a:bodyPr wrap="none" anchor="ctr"/>
            <a:lstStyle/>
            <a:p>
              <a:endParaRPr lang="en-US" altLang="en-US"/>
            </a:p>
          </p:txBody>
        </p:sp>
        <p:sp>
          <p:nvSpPr>
            <p:cNvPr id="30745" name="AutoShape 93"/>
            <p:cNvSpPr>
              <a:spLocks noChangeArrowheads="1"/>
            </p:cNvSpPr>
            <p:nvPr/>
          </p:nvSpPr>
          <p:spPr bwMode="auto">
            <a:xfrm>
              <a:off x="160" y="840"/>
              <a:ext cx="1200" cy="670"/>
            </a:xfrm>
            <a:prstGeom prst="roundRect">
              <a:avLst>
                <a:gd name="adj" fmla="val 19403"/>
              </a:avLst>
            </a:prstGeom>
            <a:noFill/>
            <a:ln w="12700">
              <a:solidFill>
                <a:schemeClr val="hlink"/>
              </a:solidFill>
              <a:round/>
              <a:headEnd/>
              <a:tailEnd/>
            </a:ln>
          </p:spPr>
          <p:txBody>
            <a:bodyPr wrap="none" anchor="ctr"/>
            <a:lstStyle/>
            <a:p>
              <a:endParaRPr lang="en-US" altLang="en-US"/>
            </a:p>
          </p:txBody>
        </p:sp>
        <p:sp>
          <p:nvSpPr>
            <p:cNvPr id="65630" name="AutoShape 94"/>
            <p:cNvSpPr>
              <a:spLocks noChangeArrowheads="1"/>
            </p:cNvSpPr>
            <p:nvPr/>
          </p:nvSpPr>
          <p:spPr bwMode="auto">
            <a:xfrm>
              <a:off x="208" y="888"/>
              <a:ext cx="1106" cy="578"/>
            </a:xfrm>
            <a:prstGeom prst="roundRect">
              <a:avLst>
                <a:gd name="adj" fmla="val 15227"/>
              </a:avLst>
            </a:prstGeom>
            <a:gradFill rotWithShape="0">
              <a:gsLst>
                <a:gs pos="0">
                  <a:schemeClr val="tx2"/>
                </a:gs>
                <a:gs pos="100000">
                  <a:schemeClr val="tx2">
                    <a:gamma/>
                    <a:shade val="46275"/>
                    <a:invGamma/>
                  </a:schemeClr>
                </a:gs>
              </a:gsLst>
              <a:path path="shape">
                <a:fillToRect l="50000" t="50000" r="50000" b="50000"/>
              </a:path>
            </a:gradFill>
            <a:ln w="12700">
              <a:solidFill>
                <a:schemeClr val="hlink"/>
              </a:solidFill>
              <a:round/>
              <a:headEnd/>
              <a:tailEnd/>
            </a:ln>
            <a:effectLst/>
          </p:spPr>
          <p:txBody>
            <a:bodyPr wrap="none" anchor="ctr"/>
            <a:lstStyle/>
            <a:p>
              <a:pPr>
                <a:defRPr/>
              </a:pPr>
              <a:endParaRPr lang="en-US"/>
            </a:p>
          </p:txBody>
        </p:sp>
        <p:sp>
          <p:nvSpPr>
            <p:cNvPr id="30747" name="Oval 95"/>
            <p:cNvSpPr>
              <a:spLocks noChangeArrowheads="1"/>
            </p:cNvSpPr>
            <p:nvPr/>
          </p:nvSpPr>
          <p:spPr bwMode="auto">
            <a:xfrm>
              <a:off x="270" y="912"/>
              <a:ext cx="494" cy="494"/>
            </a:xfrm>
            <a:prstGeom prst="ellipse">
              <a:avLst/>
            </a:prstGeom>
            <a:noFill/>
            <a:ln w="57150">
              <a:solidFill>
                <a:srgbClr val="808080"/>
              </a:solidFill>
              <a:round/>
              <a:headEnd/>
              <a:tailEnd/>
            </a:ln>
          </p:spPr>
          <p:txBody>
            <a:bodyPr wrap="none" anchor="ctr"/>
            <a:lstStyle/>
            <a:p>
              <a:endParaRPr lang="en-US" altLang="en-US"/>
            </a:p>
          </p:txBody>
        </p:sp>
        <p:sp>
          <p:nvSpPr>
            <p:cNvPr id="65632" name="AutoShape 96"/>
            <p:cNvSpPr>
              <a:spLocks noChangeArrowheads="1"/>
            </p:cNvSpPr>
            <p:nvPr/>
          </p:nvSpPr>
          <p:spPr bwMode="auto">
            <a:xfrm>
              <a:off x="466" y="816"/>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6600"/>
                </a:gs>
                <a:gs pos="100000">
                  <a:srgbClr val="800000"/>
                </a:gs>
              </a:gsLst>
              <a:path path="shape">
                <a:fillToRect l="50000" t="50000" r="50000" b="50000"/>
              </a:path>
            </a:gradFill>
            <a:ln>
              <a:noFill/>
            </a:ln>
            <a:effectLst/>
          </p:spPr>
          <p:txBody>
            <a:bodyPr wrap="none" anchor="ctr"/>
            <a:lstStyle/>
            <a:p>
              <a:pPr>
                <a:defRPr/>
              </a:pPr>
              <a:endParaRPr lang="en-US"/>
            </a:p>
          </p:txBody>
        </p:sp>
      </p:grpSp>
      <p:sp>
        <p:nvSpPr>
          <p:cNvPr id="30733" name="Oval 97"/>
          <p:cNvSpPr>
            <a:spLocks noChangeArrowheads="1"/>
          </p:cNvSpPr>
          <p:nvPr/>
        </p:nvSpPr>
        <p:spPr bwMode="auto">
          <a:xfrm>
            <a:off x="8229600" y="5016500"/>
            <a:ext cx="228600" cy="228600"/>
          </a:xfrm>
          <a:prstGeom prst="ellipse">
            <a:avLst/>
          </a:prstGeom>
          <a:noFill/>
          <a:ln w="57150">
            <a:solidFill>
              <a:schemeClr val="accent1"/>
            </a:solidFill>
            <a:round/>
            <a:headEnd/>
            <a:tailEnd/>
          </a:ln>
        </p:spPr>
        <p:txBody>
          <a:bodyPr wrap="none" anchor="ctr"/>
          <a:lstStyle/>
          <a:p>
            <a:endParaRPr lang="en-US" altLang="en-US"/>
          </a:p>
        </p:txBody>
      </p:sp>
      <p:sp>
        <p:nvSpPr>
          <p:cNvPr id="30734" name="Oval 108"/>
          <p:cNvSpPr>
            <a:spLocks noChangeArrowheads="1"/>
          </p:cNvSpPr>
          <p:nvPr/>
        </p:nvSpPr>
        <p:spPr bwMode="auto">
          <a:xfrm>
            <a:off x="8305800" y="3644900"/>
            <a:ext cx="228600" cy="228600"/>
          </a:xfrm>
          <a:prstGeom prst="ellipse">
            <a:avLst/>
          </a:prstGeom>
          <a:noFill/>
          <a:ln w="57150">
            <a:solidFill>
              <a:schemeClr val="folHlink"/>
            </a:solidFill>
            <a:round/>
            <a:headEnd/>
            <a:tailEnd/>
          </a:ln>
        </p:spPr>
        <p:txBody>
          <a:bodyPr wrap="none" anchor="ctr"/>
          <a:lstStyle/>
          <a:p>
            <a:endParaRPr lang="en-US" altLang="en-US"/>
          </a:p>
        </p:txBody>
      </p:sp>
      <p:grpSp>
        <p:nvGrpSpPr>
          <p:cNvPr id="15" name="Group 116"/>
          <p:cNvGrpSpPr>
            <a:grpSpLocks/>
          </p:cNvGrpSpPr>
          <p:nvPr/>
        </p:nvGrpSpPr>
        <p:grpSpPr bwMode="auto">
          <a:xfrm>
            <a:off x="990600" y="304800"/>
            <a:ext cx="1393825" cy="914400"/>
            <a:chOff x="624" y="192"/>
            <a:chExt cx="878" cy="576"/>
          </a:xfrm>
        </p:grpSpPr>
        <p:sp>
          <p:nvSpPr>
            <p:cNvPr id="30741" name="Text Box 117"/>
            <p:cNvSpPr txBox="1">
              <a:spLocks noChangeArrowheads="1"/>
            </p:cNvSpPr>
            <p:nvPr/>
          </p:nvSpPr>
          <p:spPr bwMode="auto">
            <a:xfrm>
              <a:off x="624" y="192"/>
              <a:ext cx="878" cy="288"/>
            </a:xfrm>
            <a:prstGeom prst="rect">
              <a:avLst/>
            </a:prstGeom>
            <a:noFill/>
            <a:ln w="12700">
              <a:noFill/>
              <a:miter lim="800000"/>
              <a:headEnd/>
              <a:tailEnd/>
            </a:ln>
          </p:spPr>
          <p:txBody>
            <a:bodyPr wrap="none">
              <a:spAutoFit/>
            </a:bodyPr>
            <a:lstStyle/>
            <a:p>
              <a:r>
                <a:rPr lang="en-US" altLang="en-US" sz="2400"/>
                <a:t>F plasmid</a:t>
              </a:r>
            </a:p>
          </p:txBody>
        </p:sp>
        <p:sp>
          <p:nvSpPr>
            <p:cNvPr id="30742" name="Line 118"/>
            <p:cNvSpPr>
              <a:spLocks noChangeShapeType="1"/>
            </p:cNvSpPr>
            <p:nvPr/>
          </p:nvSpPr>
          <p:spPr bwMode="auto">
            <a:xfrm>
              <a:off x="1104" y="432"/>
              <a:ext cx="48" cy="336"/>
            </a:xfrm>
            <a:prstGeom prst="line">
              <a:avLst/>
            </a:prstGeom>
            <a:noFill/>
            <a:ln w="76200">
              <a:solidFill>
                <a:schemeClr val="tx1"/>
              </a:solidFill>
              <a:round/>
              <a:headEnd/>
              <a:tailEnd type="triangle" w="med" len="med"/>
            </a:ln>
          </p:spPr>
          <p:txBody>
            <a:bodyPr wrap="none" anchor="ctr"/>
            <a:lstStyle/>
            <a:p>
              <a:endParaRPr lang="en-US"/>
            </a:p>
          </p:txBody>
        </p:sp>
      </p:grpSp>
      <p:sp>
        <p:nvSpPr>
          <p:cNvPr id="30736" name="Text Box 119"/>
          <p:cNvSpPr txBox="1">
            <a:spLocks noChangeArrowheads="1"/>
          </p:cNvSpPr>
          <p:nvPr/>
        </p:nvSpPr>
        <p:spPr bwMode="auto">
          <a:xfrm>
            <a:off x="0" y="2049463"/>
            <a:ext cx="1524000" cy="366712"/>
          </a:xfrm>
          <a:prstGeom prst="rect">
            <a:avLst/>
          </a:prstGeom>
          <a:noFill/>
          <a:ln w="12700">
            <a:noFill/>
            <a:miter lim="800000"/>
            <a:headEnd/>
            <a:tailEnd/>
          </a:ln>
        </p:spPr>
        <p:txBody>
          <a:bodyPr>
            <a:spAutoFit/>
          </a:bodyPr>
          <a:lstStyle/>
          <a:p>
            <a:r>
              <a:rPr lang="en-US" altLang="en-US"/>
              <a:t>Mating Bridge</a:t>
            </a:r>
          </a:p>
        </p:txBody>
      </p:sp>
      <p:sp>
        <p:nvSpPr>
          <p:cNvPr id="30737" name="Text Box 120"/>
          <p:cNvSpPr txBox="1">
            <a:spLocks noChangeArrowheads="1"/>
          </p:cNvSpPr>
          <p:nvPr/>
        </p:nvSpPr>
        <p:spPr bwMode="auto">
          <a:xfrm>
            <a:off x="304800" y="3733800"/>
            <a:ext cx="1460500" cy="457200"/>
          </a:xfrm>
          <a:prstGeom prst="rect">
            <a:avLst/>
          </a:prstGeom>
          <a:noFill/>
          <a:ln w="12700">
            <a:noFill/>
            <a:miter lim="800000"/>
            <a:headEnd/>
            <a:tailEnd/>
          </a:ln>
        </p:spPr>
        <p:txBody>
          <a:bodyPr wrap="none">
            <a:spAutoFit/>
          </a:bodyPr>
          <a:lstStyle/>
          <a:p>
            <a:r>
              <a:rPr lang="en-US" altLang="en-US" sz="2400"/>
              <a:t>F</a:t>
            </a:r>
            <a:r>
              <a:rPr lang="en-US" altLang="en-US" sz="2400" baseline="30000"/>
              <a:t>-</a:t>
            </a:r>
            <a:r>
              <a:rPr lang="en-US" altLang="en-US" sz="2400"/>
              <a:t> bacteria</a:t>
            </a:r>
          </a:p>
        </p:txBody>
      </p:sp>
      <p:sp>
        <p:nvSpPr>
          <p:cNvPr id="30738" name="Text Box 121"/>
          <p:cNvSpPr txBox="1">
            <a:spLocks noChangeArrowheads="1"/>
          </p:cNvSpPr>
          <p:nvPr/>
        </p:nvSpPr>
        <p:spPr bwMode="auto">
          <a:xfrm>
            <a:off x="7086600" y="5791200"/>
            <a:ext cx="1506538" cy="822325"/>
          </a:xfrm>
          <a:prstGeom prst="rect">
            <a:avLst/>
          </a:prstGeom>
          <a:noFill/>
          <a:ln w="12700">
            <a:noFill/>
            <a:miter lim="800000"/>
            <a:headEnd/>
            <a:tailEnd/>
          </a:ln>
        </p:spPr>
        <p:txBody>
          <a:bodyPr wrap="none">
            <a:spAutoFit/>
          </a:bodyPr>
          <a:lstStyle/>
          <a:p>
            <a:pPr algn="ctr"/>
            <a:r>
              <a:rPr lang="en-US" altLang="en-US" sz="2400"/>
              <a:t>New</a:t>
            </a:r>
          </a:p>
          <a:p>
            <a:pPr algn="ctr"/>
            <a:r>
              <a:rPr lang="en-US" altLang="en-US" sz="2400"/>
              <a:t>F</a:t>
            </a:r>
            <a:r>
              <a:rPr lang="en-US" altLang="en-US" sz="2400" baseline="30000"/>
              <a:t>+</a:t>
            </a:r>
            <a:r>
              <a:rPr lang="en-US" altLang="en-US" sz="2400"/>
              <a:t> bacteria</a:t>
            </a:r>
          </a:p>
        </p:txBody>
      </p:sp>
      <p:sp>
        <p:nvSpPr>
          <p:cNvPr id="30739" name="Text Box 122"/>
          <p:cNvSpPr txBox="1">
            <a:spLocks noChangeArrowheads="1"/>
          </p:cNvSpPr>
          <p:nvPr/>
        </p:nvSpPr>
        <p:spPr bwMode="auto">
          <a:xfrm>
            <a:off x="2286000" y="990600"/>
            <a:ext cx="1506538" cy="457200"/>
          </a:xfrm>
          <a:prstGeom prst="rect">
            <a:avLst/>
          </a:prstGeom>
          <a:noFill/>
          <a:ln w="12700">
            <a:noFill/>
            <a:miter lim="800000"/>
            <a:headEnd/>
            <a:tailEnd/>
          </a:ln>
        </p:spPr>
        <p:txBody>
          <a:bodyPr wrap="none">
            <a:spAutoFit/>
          </a:bodyPr>
          <a:lstStyle/>
          <a:p>
            <a:r>
              <a:rPr lang="en-US" altLang="en-US" sz="2400"/>
              <a:t>F</a:t>
            </a:r>
            <a:r>
              <a:rPr lang="en-US" altLang="en-US" sz="2400" baseline="30000"/>
              <a:t>+</a:t>
            </a:r>
            <a:r>
              <a:rPr lang="en-US" altLang="en-US" sz="2400"/>
              <a:t> bacteria</a:t>
            </a:r>
          </a:p>
        </p:txBody>
      </p:sp>
      <p:sp>
        <p:nvSpPr>
          <p:cNvPr id="30740" name="Text Box 123"/>
          <p:cNvSpPr txBox="1">
            <a:spLocks noChangeArrowheads="1"/>
          </p:cNvSpPr>
          <p:nvPr/>
        </p:nvSpPr>
        <p:spPr bwMode="auto">
          <a:xfrm>
            <a:off x="7086600" y="2209800"/>
            <a:ext cx="1506538" cy="822325"/>
          </a:xfrm>
          <a:prstGeom prst="rect">
            <a:avLst/>
          </a:prstGeom>
          <a:noFill/>
          <a:ln w="12700">
            <a:noFill/>
            <a:miter lim="800000"/>
            <a:headEnd/>
            <a:tailEnd/>
          </a:ln>
        </p:spPr>
        <p:txBody>
          <a:bodyPr wrap="none">
            <a:spAutoFit/>
          </a:bodyPr>
          <a:lstStyle/>
          <a:p>
            <a:pPr algn="ctr"/>
            <a:r>
              <a:rPr lang="en-US" altLang="en-US" sz="2400"/>
              <a:t>Original</a:t>
            </a:r>
          </a:p>
          <a:p>
            <a:pPr algn="ctr"/>
            <a:r>
              <a:rPr lang="en-US" altLang="en-US" sz="2400"/>
              <a:t>F</a:t>
            </a:r>
            <a:r>
              <a:rPr lang="en-US" altLang="en-US" sz="2400" baseline="30000"/>
              <a:t>+</a:t>
            </a:r>
            <a:r>
              <a:rPr lang="en-US" altLang="en-US" sz="2400"/>
              <a:t> bacteria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5" name="Picture 7"/>
          <p:cNvPicPr>
            <a:picLocks noChangeAspect="1" noChangeArrowheads="1"/>
          </p:cNvPicPr>
          <p:nvPr/>
        </p:nvPicPr>
        <p:blipFill>
          <a:blip r:embed="rId3" cstate="print"/>
          <a:srcRect/>
          <a:stretch>
            <a:fillRect/>
          </a:stretch>
        </p:blipFill>
        <p:spPr bwMode="auto">
          <a:xfrm>
            <a:off x="685800" y="1203325"/>
            <a:ext cx="2209800" cy="1082675"/>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0" y="1736725"/>
            <a:ext cx="822325" cy="319088"/>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76200" y="898525"/>
            <a:ext cx="1905000" cy="320675"/>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srcRect/>
          <a:stretch>
            <a:fillRect/>
          </a:stretch>
        </p:blipFill>
        <p:spPr bwMode="auto">
          <a:xfrm>
            <a:off x="1981200" y="898525"/>
            <a:ext cx="941388" cy="247650"/>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srcRect/>
          <a:stretch>
            <a:fillRect/>
          </a:stretch>
        </p:blipFill>
        <p:spPr bwMode="auto">
          <a:xfrm>
            <a:off x="2514600" y="1279525"/>
            <a:ext cx="476250" cy="238125"/>
          </a:xfrm>
          <a:prstGeom prst="rect">
            <a:avLst/>
          </a:prstGeom>
          <a:noFill/>
          <a:ln w="9525">
            <a:noFill/>
            <a:miter lim="800000"/>
            <a:headEnd/>
            <a:tailEnd/>
          </a:ln>
        </p:spPr>
      </p:pic>
      <p:pic>
        <p:nvPicPr>
          <p:cNvPr id="14" name="Picture 6"/>
          <p:cNvPicPr>
            <a:picLocks noChangeAspect="1" noChangeArrowheads="1"/>
          </p:cNvPicPr>
          <p:nvPr/>
        </p:nvPicPr>
        <p:blipFill>
          <a:blip r:embed="rId8" cstate="print"/>
          <a:srcRect/>
          <a:stretch>
            <a:fillRect/>
          </a:stretch>
        </p:blipFill>
        <p:spPr bwMode="auto">
          <a:xfrm>
            <a:off x="2667000" y="2041525"/>
            <a:ext cx="381000" cy="157163"/>
          </a:xfrm>
          <a:prstGeom prst="rect">
            <a:avLst/>
          </a:prstGeom>
          <a:noFill/>
          <a:ln w="9525">
            <a:noFill/>
            <a:miter lim="800000"/>
            <a:headEnd/>
            <a:tailEnd/>
          </a:ln>
        </p:spPr>
      </p:pic>
      <p:pic>
        <p:nvPicPr>
          <p:cNvPr id="63496" name="Picture 8"/>
          <p:cNvPicPr>
            <a:picLocks noChangeAspect="1" noChangeArrowheads="1"/>
          </p:cNvPicPr>
          <p:nvPr/>
        </p:nvPicPr>
        <p:blipFill>
          <a:blip r:embed="rId9" cstate="print"/>
          <a:srcRect/>
          <a:stretch>
            <a:fillRect/>
          </a:stretch>
        </p:blipFill>
        <p:spPr bwMode="auto">
          <a:xfrm>
            <a:off x="3276600" y="1143000"/>
            <a:ext cx="2157413" cy="1066800"/>
          </a:xfrm>
          <a:prstGeom prst="rect">
            <a:avLst/>
          </a:prstGeom>
          <a:noFill/>
          <a:ln w="9525">
            <a:noFill/>
            <a:miter lim="800000"/>
            <a:headEnd/>
            <a:tailEnd/>
          </a:ln>
        </p:spPr>
      </p:pic>
      <p:pic>
        <p:nvPicPr>
          <p:cNvPr id="63497" name="Picture 9"/>
          <p:cNvPicPr>
            <a:picLocks noChangeAspect="1" noChangeArrowheads="1"/>
          </p:cNvPicPr>
          <p:nvPr/>
        </p:nvPicPr>
        <p:blipFill>
          <a:blip r:embed="rId10" cstate="print"/>
          <a:srcRect/>
          <a:stretch>
            <a:fillRect/>
          </a:stretch>
        </p:blipFill>
        <p:spPr bwMode="auto">
          <a:xfrm>
            <a:off x="5486400" y="1600200"/>
            <a:ext cx="842963" cy="381000"/>
          </a:xfrm>
          <a:prstGeom prst="rect">
            <a:avLst/>
          </a:prstGeom>
          <a:noFill/>
          <a:ln w="9525">
            <a:noFill/>
            <a:miter lim="800000"/>
            <a:headEnd/>
            <a:tailEnd/>
          </a:ln>
        </p:spPr>
      </p:pic>
      <p:pic>
        <p:nvPicPr>
          <p:cNvPr id="63498" name="Picture 10"/>
          <p:cNvPicPr>
            <a:picLocks noChangeAspect="1" noChangeArrowheads="1"/>
          </p:cNvPicPr>
          <p:nvPr/>
        </p:nvPicPr>
        <p:blipFill>
          <a:blip r:embed="rId11" cstate="print"/>
          <a:srcRect/>
          <a:stretch>
            <a:fillRect/>
          </a:stretch>
        </p:blipFill>
        <p:spPr bwMode="auto">
          <a:xfrm>
            <a:off x="838200" y="2438400"/>
            <a:ext cx="3571875" cy="962025"/>
          </a:xfrm>
          <a:prstGeom prst="rect">
            <a:avLst/>
          </a:prstGeom>
          <a:noFill/>
          <a:ln w="9525">
            <a:noFill/>
            <a:miter lim="800000"/>
            <a:headEnd/>
            <a:tailEnd/>
          </a:ln>
        </p:spPr>
      </p:pic>
      <p:pic>
        <p:nvPicPr>
          <p:cNvPr id="63499" name="Picture 11"/>
          <p:cNvPicPr>
            <a:picLocks noChangeAspect="1" noChangeArrowheads="1"/>
          </p:cNvPicPr>
          <p:nvPr/>
        </p:nvPicPr>
        <p:blipFill>
          <a:blip r:embed="rId12" cstate="print"/>
          <a:srcRect/>
          <a:stretch>
            <a:fillRect/>
          </a:stretch>
        </p:blipFill>
        <p:spPr bwMode="auto">
          <a:xfrm>
            <a:off x="1066800" y="3638550"/>
            <a:ext cx="3276600" cy="857250"/>
          </a:xfrm>
          <a:prstGeom prst="rect">
            <a:avLst/>
          </a:prstGeom>
          <a:noFill/>
          <a:ln w="9525">
            <a:noFill/>
            <a:miter lim="800000"/>
            <a:headEnd/>
            <a:tailEnd/>
          </a:ln>
        </p:spPr>
      </p:pic>
      <p:pic>
        <p:nvPicPr>
          <p:cNvPr id="63500" name="Picture 12"/>
          <p:cNvPicPr>
            <a:picLocks noChangeAspect="1" noChangeArrowheads="1"/>
          </p:cNvPicPr>
          <p:nvPr/>
        </p:nvPicPr>
        <p:blipFill>
          <a:blip r:embed="rId13" cstate="print"/>
          <a:srcRect/>
          <a:stretch>
            <a:fillRect/>
          </a:stretch>
        </p:blipFill>
        <p:spPr bwMode="auto">
          <a:xfrm>
            <a:off x="990600" y="4714875"/>
            <a:ext cx="3390900" cy="923925"/>
          </a:xfrm>
          <a:prstGeom prst="rect">
            <a:avLst/>
          </a:prstGeom>
          <a:noFill/>
          <a:ln w="9525">
            <a:noFill/>
            <a:miter lim="800000"/>
            <a:headEnd/>
            <a:tailEnd/>
          </a:ln>
        </p:spPr>
      </p:pic>
      <p:pic>
        <p:nvPicPr>
          <p:cNvPr id="63501" name="Picture 13"/>
          <p:cNvPicPr>
            <a:picLocks noChangeAspect="1" noChangeArrowheads="1"/>
          </p:cNvPicPr>
          <p:nvPr/>
        </p:nvPicPr>
        <p:blipFill>
          <a:blip r:embed="rId14" cstate="print"/>
          <a:srcRect/>
          <a:stretch>
            <a:fillRect/>
          </a:stretch>
        </p:blipFill>
        <p:spPr bwMode="auto">
          <a:xfrm>
            <a:off x="304800" y="5848350"/>
            <a:ext cx="2295525" cy="933450"/>
          </a:xfrm>
          <a:prstGeom prst="rect">
            <a:avLst/>
          </a:prstGeom>
          <a:noFill/>
          <a:ln w="9525">
            <a:noFill/>
            <a:miter lim="800000"/>
            <a:headEnd/>
            <a:tailEnd/>
          </a:ln>
        </p:spPr>
      </p:pic>
      <p:pic>
        <p:nvPicPr>
          <p:cNvPr id="63502" name="Picture 14"/>
          <p:cNvPicPr>
            <a:picLocks noChangeAspect="1" noChangeArrowheads="1"/>
          </p:cNvPicPr>
          <p:nvPr/>
        </p:nvPicPr>
        <p:blipFill>
          <a:blip r:embed="rId15" cstate="print"/>
          <a:srcRect/>
          <a:stretch>
            <a:fillRect/>
          </a:stretch>
        </p:blipFill>
        <p:spPr bwMode="auto">
          <a:xfrm>
            <a:off x="3200400" y="5772150"/>
            <a:ext cx="2381250" cy="981075"/>
          </a:xfrm>
          <a:prstGeom prst="rect">
            <a:avLst/>
          </a:prstGeom>
          <a:noFill/>
          <a:ln w="9525">
            <a:noFill/>
            <a:miter lim="800000"/>
            <a:headEnd/>
            <a:tailEnd/>
          </a:ln>
        </p:spPr>
      </p:pic>
      <p:sp>
        <p:nvSpPr>
          <p:cNvPr id="22" name="Rectangle 4"/>
          <p:cNvSpPr>
            <a:spLocks noGrp="1" noChangeArrowheads="1"/>
          </p:cNvSpPr>
          <p:nvPr>
            <p:ph type="title"/>
          </p:nvPr>
        </p:nvSpPr>
        <p:spPr>
          <a:xfrm>
            <a:off x="2362200" y="-228600"/>
            <a:ext cx="7772400" cy="1143000"/>
          </a:xfrm>
        </p:spPr>
        <p:txBody>
          <a:bodyPr/>
          <a:lstStyle/>
          <a:p>
            <a:r>
              <a:rPr lang="en-US" altLang="en-US" sz="4800" b="1">
                <a:solidFill>
                  <a:srgbClr val="FF0000"/>
                </a:solidFill>
              </a:rPr>
              <a:t>Conjugation</a:t>
            </a:r>
          </a:p>
        </p:txBody>
      </p:sp>
      <p:sp>
        <p:nvSpPr>
          <p:cNvPr id="16" name="Rectangle 15"/>
          <p:cNvSpPr>
            <a:spLocks noChangeArrowheads="1"/>
          </p:cNvSpPr>
          <p:nvPr/>
        </p:nvSpPr>
        <p:spPr bwMode="auto">
          <a:xfrm>
            <a:off x="4343400" y="2590800"/>
            <a:ext cx="4572000" cy="646113"/>
          </a:xfrm>
          <a:prstGeom prst="rect">
            <a:avLst/>
          </a:prstGeom>
          <a:noFill/>
          <a:ln w="9525">
            <a:noFill/>
            <a:miter lim="800000"/>
            <a:headEnd/>
            <a:tailEnd/>
          </a:ln>
        </p:spPr>
        <p:txBody>
          <a:bodyPr>
            <a:spAutoFit/>
          </a:bodyPr>
          <a:lstStyle/>
          <a:p>
            <a:pPr algn="just"/>
            <a:r>
              <a:rPr lang="en-US"/>
              <a:t>A conjugation tube forms between the donor cell and the recipient cell</a:t>
            </a:r>
          </a:p>
        </p:txBody>
      </p:sp>
      <p:sp>
        <p:nvSpPr>
          <p:cNvPr id="17" name="Rectangle 16"/>
          <p:cNvSpPr>
            <a:spLocks noChangeArrowheads="1"/>
          </p:cNvSpPr>
          <p:nvPr/>
        </p:nvSpPr>
        <p:spPr bwMode="auto">
          <a:xfrm>
            <a:off x="4343400" y="4800600"/>
            <a:ext cx="4572000" cy="923925"/>
          </a:xfrm>
          <a:prstGeom prst="rect">
            <a:avLst/>
          </a:prstGeom>
          <a:noFill/>
          <a:ln w="9525">
            <a:noFill/>
            <a:miter lim="800000"/>
            <a:headEnd/>
            <a:tailEnd/>
          </a:ln>
        </p:spPr>
        <p:txBody>
          <a:bodyPr>
            <a:spAutoFit/>
          </a:bodyPr>
          <a:lstStyle/>
          <a:p>
            <a:pPr algn="just"/>
            <a:r>
              <a:rPr lang="en-US"/>
              <a:t>A double stranded DNA is formed from the single strand in both the donor and the recipient cells.</a:t>
            </a:r>
          </a:p>
        </p:txBody>
      </p:sp>
      <p:sp>
        <p:nvSpPr>
          <p:cNvPr id="18" name="Rectangle 17"/>
          <p:cNvSpPr>
            <a:spLocks noChangeArrowheads="1"/>
          </p:cNvSpPr>
          <p:nvPr/>
        </p:nvSpPr>
        <p:spPr bwMode="auto">
          <a:xfrm>
            <a:off x="4267200" y="3648075"/>
            <a:ext cx="4572000" cy="923925"/>
          </a:xfrm>
          <a:prstGeom prst="rect">
            <a:avLst/>
          </a:prstGeom>
          <a:noFill/>
          <a:ln w="9525">
            <a:noFill/>
            <a:miter lim="800000"/>
            <a:headEnd/>
            <a:tailEnd/>
          </a:ln>
        </p:spPr>
        <p:txBody>
          <a:bodyPr>
            <a:spAutoFit/>
          </a:bodyPr>
          <a:lstStyle/>
          <a:p>
            <a:r>
              <a:rPr lang="en-US"/>
              <a:t>A single strand from the plasmid DNA is transferred through the tube from the donor to the recipient.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5"/>
                                        </p:tgtEl>
                                        <p:attrNameLst>
                                          <p:attrName>style.visibility</p:attrName>
                                        </p:attrNameLst>
                                      </p:cBhvr>
                                      <p:to>
                                        <p:strVal val="visible"/>
                                      </p:to>
                                    </p:set>
                                    <p:animEffect transition="in" filter="blinds(horizontal)">
                                      <p:cBhvr>
                                        <p:cTn id="12" dur="500"/>
                                        <p:tgtEl>
                                          <p:spTgt spid="634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3496"/>
                                        </p:tgtEl>
                                        <p:attrNameLst>
                                          <p:attrName>style.visibility</p:attrName>
                                        </p:attrNameLst>
                                      </p:cBhvr>
                                      <p:to>
                                        <p:strVal val="visible"/>
                                      </p:to>
                                    </p:set>
                                    <p:animEffect transition="in" filter="blinds(horizontal)">
                                      <p:cBhvr>
                                        <p:cTn id="42" dur="500"/>
                                        <p:tgtEl>
                                          <p:spTgt spid="6349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3497"/>
                                        </p:tgtEl>
                                        <p:attrNameLst>
                                          <p:attrName>style.visibility</p:attrName>
                                        </p:attrNameLst>
                                      </p:cBhvr>
                                      <p:to>
                                        <p:strVal val="visible"/>
                                      </p:to>
                                    </p:set>
                                    <p:animEffect transition="in" filter="blinds(horizontal)">
                                      <p:cBhvr>
                                        <p:cTn id="47" dur="500"/>
                                        <p:tgtEl>
                                          <p:spTgt spid="6349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3498"/>
                                        </p:tgtEl>
                                        <p:attrNameLst>
                                          <p:attrName>style.visibility</p:attrName>
                                        </p:attrNameLst>
                                      </p:cBhvr>
                                      <p:to>
                                        <p:strVal val="visible"/>
                                      </p:to>
                                    </p:set>
                                    <p:animEffect transition="in" filter="blinds(horizontal)">
                                      <p:cBhvr>
                                        <p:cTn id="52" dur="500"/>
                                        <p:tgtEl>
                                          <p:spTgt spid="6349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3499"/>
                                        </p:tgtEl>
                                        <p:attrNameLst>
                                          <p:attrName>style.visibility</p:attrName>
                                        </p:attrNameLst>
                                      </p:cBhvr>
                                      <p:to>
                                        <p:strVal val="visible"/>
                                      </p:to>
                                    </p:set>
                                    <p:animEffect transition="in" filter="blinds(horizontal)">
                                      <p:cBhvr>
                                        <p:cTn id="62" dur="500"/>
                                        <p:tgtEl>
                                          <p:spTgt spid="6349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63500"/>
                                        </p:tgtEl>
                                        <p:attrNameLst>
                                          <p:attrName>style.visibility</p:attrName>
                                        </p:attrNameLst>
                                      </p:cBhvr>
                                      <p:to>
                                        <p:strVal val="visible"/>
                                      </p:to>
                                    </p:set>
                                    <p:animEffect transition="in" filter="blinds(horizontal)">
                                      <p:cBhvr>
                                        <p:cTn id="72" dur="500"/>
                                        <p:tgtEl>
                                          <p:spTgt spid="6350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63501"/>
                                        </p:tgtEl>
                                        <p:attrNameLst>
                                          <p:attrName>style.visibility</p:attrName>
                                        </p:attrNameLst>
                                      </p:cBhvr>
                                      <p:to>
                                        <p:strVal val="visible"/>
                                      </p:to>
                                    </p:set>
                                    <p:animEffect transition="in" filter="blinds(horizontal)">
                                      <p:cBhvr>
                                        <p:cTn id="82" dur="500"/>
                                        <p:tgtEl>
                                          <p:spTgt spid="6350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63502"/>
                                        </p:tgtEl>
                                        <p:attrNameLst>
                                          <p:attrName>style.visibility</p:attrName>
                                        </p:attrNameLst>
                                      </p:cBhvr>
                                      <p:to>
                                        <p:strVal val="visible"/>
                                      </p:to>
                                    </p:set>
                                    <p:animEffect transition="in" filter="blinds(horizontal)">
                                      <p:cBhvr>
                                        <p:cTn id="87" dur="500"/>
                                        <p:tgtEl>
                                          <p:spTgt spid="63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ar-SA"/>
          </a:p>
        </p:txBody>
      </p:sp>
      <p:pic>
        <p:nvPicPr>
          <p:cNvPr id="4" name="Bacterial Conjugation - animation.mp4">
            <a:hlinkClick r:id="" action="ppaction://media"/>
          </p:cNvPr>
          <p:cNvPicPr>
            <a:picLocks noGrp="1" noRot="1" noChangeAspect="1"/>
          </p:cNvPicPr>
          <p:nvPr>
            <p:ph idx="1"/>
            <a:videoFile r:link="rId1"/>
          </p:nvPr>
        </p:nvPicPr>
        <p:blipFill>
          <a:blip r:embed="rId3" cstate="print"/>
          <a:srcRect/>
          <a:stretch>
            <a:fillRect/>
          </a:stretch>
        </p:blipFill>
        <p:spPr>
          <a:xfrm>
            <a:off x="-25400" y="0"/>
            <a:ext cx="91694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04800" y="762000"/>
            <a:ext cx="8686800" cy="4525963"/>
          </a:xfrm>
        </p:spPr>
        <p:txBody>
          <a:bodyPr>
            <a:normAutofit fontScale="92500"/>
          </a:bodyPr>
          <a:lstStyle/>
          <a:p>
            <a:pPr algn="just" eaLnBrk="1" hangingPunct="1"/>
            <a:r>
              <a:rPr lang="en-US" sz="2800" b="1"/>
              <a:t>Genetics</a:t>
            </a:r>
            <a:r>
              <a:rPr lang="en-US" sz="2800"/>
              <a:t>: the study of genes, heredity, and variation in living organisms</a:t>
            </a:r>
          </a:p>
          <a:p>
            <a:pPr algn="just" eaLnBrk="1" hangingPunct="1"/>
            <a:r>
              <a:rPr lang="en-US" sz="2800" b="1"/>
              <a:t>Genomics</a:t>
            </a:r>
            <a:r>
              <a:rPr lang="en-US" sz="2800"/>
              <a:t>: The study and analysis of the nucleotide sequence of DNA is called genomics</a:t>
            </a:r>
          </a:p>
          <a:p>
            <a:pPr algn="just" eaLnBrk="1" hangingPunct="1"/>
            <a:r>
              <a:rPr lang="en-US" sz="2800" b="1"/>
              <a:t>Genome</a:t>
            </a:r>
            <a:r>
              <a:rPr lang="en-US" sz="2800"/>
              <a:t>: The complete set of genetic information for a cell.</a:t>
            </a:r>
          </a:p>
          <a:p>
            <a:pPr algn="just" eaLnBrk="1" hangingPunct="1"/>
            <a:r>
              <a:rPr lang="en-US" sz="2800" b="1"/>
              <a:t>Heredity</a:t>
            </a:r>
            <a:r>
              <a:rPr lang="en-US" sz="2800"/>
              <a:t>: is a biological process where a parent passes certain genes onto their children or offspring</a:t>
            </a:r>
          </a:p>
          <a:p>
            <a:pPr algn="just" eaLnBrk="1" hangingPunct="1"/>
            <a:r>
              <a:rPr lang="en-US" sz="2800" b="1"/>
              <a:t>Mutation</a:t>
            </a:r>
            <a:r>
              <a:rPr lang="en-US" sz="2800"/>
              <a:t>: is an actual change in the DNA </a:t>
            </a:r>
            <a:endParaRPr lang="en-US" sz="2800" b="1"/>
          </a:p>
          <a:p>
            <a:pPr algn="just" eaLnBrk="1" hangingPunct="1"/>
            <a:r>
              <a:rPr lang="en-US" sz="2800" b="1"/>
              <a:t>Mutant</a:t>
            </a:r>
            <a:r>
              <a:rPr lang="en-US" sz="2800"/>
              <a:t>: Is a new genetic character arising or resulting from an occurrence of mutation</a:t>
            </a:r>
          </a:p>
          <a:p>
            <a:pPr algn="just" eaLnBrk="1" hangingPunct="1"/>
            <a:endParaRPr lang="en-US" sz="2800" b="1"/>
          </a:p>
          <a:p>
            <a:pPr algn="just" eaLnBrk="1" hangingPunct="1"/>
            <a:endParaRPr lang="en-US" sz="2800"/>
          </a:p>
          <a:p>
            <a:pPr algn="just" eaLnBrk="1" hangingPunct="1"/>
            <a:endParaRPr lang="en-US" sz="2800"/>
          </a:p>
        </p:txBody>
      </p:sp>
      <p:sp>
        <p:nvSpPr>
          <p:cNvPr id="4" name="Title 1"/>
          <p:cNvSpPr txBox="1">
            <a:spLocks/>
          </p:cNvSpPr>
          <p:nvPr/>
        </p:nvSpPr>
        <p:spPr>
          <a:xfrm>
            <a:off x="533400" y="122238"/>
            <a:ext cx="8229600" cy="563562"/>
          </a:xfrm>
          <a:prstGeom prst="rect">
            <a:avLst/>
          </a:prstGeom>
          <a:solidFill>
            <a:srgbClr val="FFFF00"/>
          </a:solidFill>
        </p:spPr>
        <p:txBody>
          <a:bodyPr anchor="ctr">
            <a:normAutofit lnSpcReduction="10000"/>
          </a:bodyPr>
          <a:lstStyle/>
          <a:p>
            <a:pPr algn="ctr" fontAlgn="auto">
              <a:spcAft>
                <a:spcPts val="0"/>
              </a:spcAft>
              <a:buFont typeface="Arial" charset="0"/>
              <a:buNone/>
              <a:defRPr/>
            </a:pPr>
            <a:r>
              <a:rPr lang="en-US" sz="3200" b="1" dirty="0">
                <a:solidFill>
                  <a:srgbClr val="7030A0"/>
                </a:solidFill>
                <a:latin typeface="+mn-lt"/>
              </a:rPr>
              <a:t>Definitions</a:t>
            </a:r>
          </a:p>
        </p:txBody>
      </p:sp>
      <p:sp>
        <p:nvSpPr>
          <p:cNvPr id="2" name="TextBox 1">
            <a:extLst>
              <a:ext uri="{FF2B5EF4-FFF2-40B4-BE49-F238E27FC236}">
                <a16:creationId xmlns:a16="http://schemas.microsoft.com/office/drawing/2014/main" id="{A54BEF0B-9DCD-314A-894F-0B10CB060A13}"/>
              </a:ext>
            </a:extLst>
          </p:cNvPr>
          <p:cNvSpPr txBox="1"/>
          <p:nvPr/>
        </p:nvSpPr>
        <p:spPr>
          <a:xfrm>
            <a:off x="3657600" y="2514600"/>
            <a:ext cx="1828800" cy="1828800"/>
          </a:xfrm>
          <a:prstGeom prst="rect">
            <a:avLst/>
          </a:prstGeom>
          <a:noFill/>
        </p:spPr>
        <p:txBody>
          <a:bodyPr wrap="square" rtlCol="0">
            <a:spAutoFit/>
          </a:bodyPr>
          <a:lstStyle/>
          <a:p>
            <a:pPr algn="l"/>
            <a:endParaRPr lang="en-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xEl>
                                              <p:pRg st="0" end="0"/>
                                            </p:txEl>
                                          </p:spTgt>
                                        </p:tgtEl>
                                        <p:attrNameLst>
                                          <p:attrName>style.visibility</p:attrName>
                                        </p:attrNameLst>
                                      </p:cBhvr>
                                      <p:to>
                                        <p:strVal val="visible"/>
                                      </p:to>
                                    </p:set>
                                    <p:animEffect transition="in" filter="blinds(horizontal)">
                                      <p:cBhvr>
                                        <p:cTn id="12" dur="500"/>
                                        <p:tgtEl>
                                          <p:spTgt spid="30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xEl>
                                              <p:pRg st="1" end="1"/>
                                            </p:txEl>
                                          </p:spTgt>
                                        </p:tgtEl>
                                        <p:attrNameLst>
                                          <p:attrName>style.visibility</p:attrName>
                                        </p:attrNameLst>
                                      </p:cBhvr>
                                      <p:to>
                                        <p:strVal val="visible"/>
                                      </p:to>
                                    </p:set>
                                    <p:animEffect transition="in" filter="blinds(horizontal)">
                                      <p:cBhvr>
                                        <p:cTn id="17" dur="500"/>
                                        <p:tgtEl>
                                          <p:spTgt spid="30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4">
                                            <p:txEl>
                                              <p:pRg st="2" end="2"/>
                                            </p:txEl>
                                          </p:spTgt>
                                        </p:tgtEl>
                                        <p:attrNameLst>
                                          <p:attrName>style.visibility</p:attrName>
                                        </p:attrNameLst>
                                      </p:cBhvr>
                                      <p:to>
                                        <p:strVal val="visible"/>
                                      </p:to>
                                    </p:set>
                                    <p:animEffect transition="in" filter="blinds(horizontal)">
                                      <p:cBhvr>
                                        <p:cTn id="22" dur="500"/>
                                        <p:tgtEl>
                                          <p:spTgt spid="30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4">
                                            <p:txEl>
                                              <p:pRg st="3" end="3"/>
                                            </p:txEl>
                                          </p:spTgt>
                                        </p:tgtEl>
                                        <p:attrNameLst>
                                          <p:attrName>style.visibility</p:attrName>
                                        </p:attrNameLst>
                                      </p:cBhvr>
                                      <p:to>
                                        <p:strVal val="visible"/>
                                      </p:to>
                                    </p:set>
                                    <p:animEffect transition="in" filter="blinds(horizontal)">
                                      <p:cBhvr>
                                        <p:cTn id="27" dur="500"/>
                                        <p:tgtEl>
                                          <p:spTgt spid="30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4">
                                            <p:txEl>
                                              <p:pRg st="4" end="4"/>
                                            </p:txEl>
                                          </p:spTgt>
                                        </p:tgtEl>
                                        <p:attrNameLst>
                                          <p:attrName>style.visibility</p:attrName>
                                        </p:attrNameLst>
                                      </p:cBhvr>
                                      <p:to>
                                        <p:strVal val="visible"/>
                                      </p:to>
                                    </p:set>
                                    <p:animEffect transition="in" filter="blinds(horizontal)">
                                      <p:cBhvr>
                                        <p:cTn id="32" dur="500"/>
                                        <p:tgtEl>
                                          <p:spTgt spid="30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74">
                                            <p:txEl>
                                              <p:pRg st="5" end="5"/>
                                            </p:txEl>
                                          </p:spTgt>
                                        </p:tgtEl>
                                        <p:attrNameLst>
                                          <p:attrName>style.visibility</p:attrName>
                                        </p:attrNameLst>
                                      </p:cBhvr>
                                      <p:to>
                                        <p:strVal val="visible"/>
                                      </p:to>
                                    </p:set>
                                    <p:animEffect transition="in" filter="blinds(horizontal)">
                                      <p:cBhvr>
                                        <p:cTn id="37" dur="500"/>
                                        <p:tgtEl>
                                          <p:spTgt spid="30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52400" y="2038376"/>
            <a:ext cx="8534400" cy="3890954"/>
          </a:xfrm>
        </p:spPr>
        <p:txBody>
          <a:bodyPr>
            <a:normAutofit fontScale="92500" lnSpcReduction="10000"/>
          </a:bodyPr>
          <a:lstStyle/>
          <a:p>
            <a:pPr algn="just">
              <a:buFont typeface="Arial" charset="0"/>
              <a:buNone/>
            </a:pPr>
            <a:r>
              <a:rPr lang="en-US" dirty="0"/>
              <a:t> </a:t>
            </a:r>
            <a:endParaRPr lang="en-US" b="1" dirty="0"/>
          </a:p>
          <a:p>
            <a:pPr algn="just"/>
            <a:r>
              <a:rPr lang="en-US" dirty="0"/>
              <a:t>Resistance (R) plasmids, which contain genes that provide resistance against antibiotics or poisons.</a:t>
            </a:r>
          </a:p>
          <a:p>
            <a:pPr algn="just"/>
            <a:endParaRPr lang="en-US" dirty="0"/>
          </a:p>
          <a:p>
            <a:pPr algn="just"/>
            <a:r>
              <a:rPr lang="en-US" dirty="0"/>
              <a:t>colicinogenic (or </a:t>
            </a:r>
            <a:r>
              <a:rPr lang="en-US" i="1" dirty="0"/>
              <a:t>Col</a:t>
            </a:r>
            <a:r>
              <a:rPr lang="en-US" dirty="0"/>
              <a:t> ) plasmids: determines the production of proteins called colicins (bacteriocins), which have antibiotic activity and can kill other bacteria</a:t>
            </a:r>
          </a:p>
        </p:txBody>
      </p:sp>
      <p:sp>
        <p:nvSpPr>
          <p:cNvPr id="5" name="Rectangle 4"/>
          <p:cNvSpPr/>
          <p:nvPr/>
        </p:nvSpPr>
        <p:spPr>
          <a:xfrm>
            <a:off x="500098" y="1247724"/>
            <a:ext cx="9144000" cy="1077218"/>
          </a:xfrm>
          <a:prstGeom prst="rect">
            <a:avLst/>
          </a:prstGeom>
        </p:spPr>
        <p:txBody>
          <a:bodyPr>
            <a:spAutoFit/>
          </a:bodyPr>
          <a:lstStyle/>
          <a:p>
            <a:pPr>
              <a:defRPr/>
            </a:pPr>
            <a:r>
              <a:rPr lang="en-US" sz="3200" b="1" dirty="0"/>
              <a:t>Medically important factors transferred by conjugation</a:t>
            </a:r>
            <a:endParaRPr lang="en-US" sz="3200" b="1" dirty="0">
              <a:solidFill>
                <a:srgbClr val="FF0000"/>
              </a:solidFill>
              <a:latin typeface="+mn-lt"/>
            </a:endParaRPr>
          </a:p>
        </p:txBody>
      </p:sp>
      <p:sp>
        <p:nvSpPr>
          <p:cNvPr id="6"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ox(in)">
                                      <p:cBhvr>
                                        <p:cTn id="17" dur="5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ox(in)">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32" y="1117615"/>
            <a:ext cx="8624886" cy="4525963"/>
          </a:xfrm>
        </p:spPr>
        <p:txBody>
          <a:bodyPr>
            <a:noAutofit/>
          </a:bodyPr>
          <a:lstStyle/>
          <a:p>
            <a:pPr marL="0" algn="just">
              <a:buNone/>
            </a:pPr>
            <a:r>
              <a:rPr lang="en-US" sz="4400" b="1" dirty="0"/>
              <a:t>High frequency recombination or HFR transfer:</a:t>
            </a:r>
            <a:endParaRPr lang="en-US" sz="3600" dirty="0"/>
          </a:p>
          <a:p>
            <a:pPr lvl="0" algn="just"/>
            <a:r>
              <a:rPr lang="en-US" sz="3600" dirty="0"/>
              <a:t>The plasmid  formed in the newly F+ cell get combined with the bacterial chromosome. </a:t>
            </a:r>
          </a:p>
          <a:p>
            <a:pPr lvl="0" algn="just"/>
            <a:r>
              <a:rPr lang="en-US" sz="3600" dirty="0"/>
              <a:t>The F+ factor combines with the bacterial chromosome is known as episome.</a:t>
            </a:r>
          </a:p>
          <a:p>
            <a:pPr lvl="0" algn="just"/>
            <a:r>
              <a:rPr lang="en-US" sz="3600" dirty="0"/>
              <a:t>This process is known as high frequency recombination.</a:t>
            </a:r>
          </a:p>
          <a:p>
            <a:pPr marL="0" algn="just">
              <a:buNone/>
            </a:pPr>
            <a:endParaRPr lang="en-US" sz="3600" b="1" dirty="0"/>
          </a:p>
          <a:p>
            <a:pPr lvl="0" algn="just"/>
            <a:endParaRPr lang="en-US" sz="3600" dirty="0"/>
          </a:p>
          <a:p>
            <a:pPr algn="just">
              <a:buNone/>
            </a:pPr>
            <a:endParaRPr lang="en-US" sz="3600" dirty="0"/>
          </a:p>
        </p:txBody>
      </p:sp>
      <p:sp>
        <p:nvSpPr>
          <p:cNvPr id="5"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down)">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wipe(down)">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wipe(down)">
                                      <p:cBhvr>
                                        <p:cTn id="17" dur="500"/>
                                        <p:tgtEl>
                                          <p:spTgt spid="14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wipe(down)">
                                      <p:cBhvr>
                                        <p:cTn id="22" dur="500"/>
                                        <p:tgtEl>
                                          <p:spTgt spid="14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762000"/>
            <a:ext cx="8553480" cy="4525963"/>
          </a:xfrm>
        </p:spPr>
        <p:txBody>
          <a:bodyPr>
            <a:noAutofit/>
          </a:bodyPr>
          <a:lstStyle/>
          <a:p>
            <a:pPr marL="0" algn="just">
              <a:buNone/>
            </a:pPr>
            <a:r>
              <a:rPr lang="en-US" b="1" dirty="0"/>
              <a:t>high frequency recombination or HFR transfer:</a:t>
            </a:r>
            <a:endParaRPr lang="en-US" sz="2400" dirty="0"/>
          </a:p>
          <a:p>
            <a:pPr lvl="0" algn="just"/>
            <a:endParaRPr lang="en-US" sz="2400" dirty="0"/>
          </a:p>
          <a:p>
            <a:pPr algn="just">
              <a:buNone/>
            </a:pPr>
            <a:endParaRPr lang="en-US" sz="2400" dirty="0"/>
          </a:p>
        </p:txBody>
      </p:sp>
      <p:pic>
        <p:nvPicPr>
          <p:cNvPr id="169987" name="Picture 3"/>
          <p:cNvPicPr>
            <a:picLocks noChangeAspect="1" noChangeArrowheads="1"/>
          </p:cNvPicPr>
          <p:nvPr/>
        </p:nvPicPr>
        <p:blipFill>
          <a:blip r:embed="rId3" cstate="print"/>
          <a:srcRect/>
          <a:stretch>
            <a:fillRect/>
          </a:stretch>
        </p:blipFill>
        <p:spPr bwMode="auto">
          <a:xfrm>
            <a:off x="3714744" y="3643314"/>
            <a:ext cx="1615361" cy="585790"/>
          </a:xfrm>
          <a:prstGeom prst="rect">
            <a:avLst/>
          </a:prstGeom>
          <a:noFill/>
          <a:ln w="9525">
            <a:noFill/>
            <a:miter lim="800000"/>
            <a:headEnd/>
            <a:tailEnd/>
          </a:ln>
          <a:effectLst/>
        </p:spPr>
      </p:pic>
      <p:pic>
        <p:nvPicPr>
          <p:cNvPr id="169988" name="Picture 4"/>
          <p:cNvPicPr>
            <a:picLocks noChangeAspect="1" noChangeArrowheads="1"/>
          </p:cNvPicPr>
          <p:nvPr/>
        </p:nvPicPr>
        <p:blipFill>
          <a:blip r:embed="rId4" cstate="print"/>
          <a:srcRect/>
          <a:stretch>
            <a:fillRect/>
          </a:stretch>
        </p:blipFill>
        <p:spPr bwMode="auto">
          <a:xfrm>
            <a:off x="0" y="1500174"/>
            <a:ext cx="3600450" cy="4562475"/>
          </a:xfrm>
          <a:prstGeom prst="rect">
            <a:avLst/>
          </a:prstGeom>
          <a:noFill/>
          <a:ln w="9525">
            <a:noFill/>
            <a:miter lim="800000"/>
            <a:headEnd/>
            <a:tailEnd/>
          </a:ln>
          <a:effectLst/>
        </p:spPr>
      </p:pic>
      <p:pic>
        <p:nvPicPr>
          <p:cNvPr id="169989" name="Picture 5"/>
          <p:cNvPicPr>
            <a:picLocks noChangeAspect="1" noChangeArrowheads="1"/>
          </p:cNvPicPr>
          <p:nvPr/>
        </p:nvPicPr>
        <p:blipFill>
          <a:blip r:embed="rId5" cstate="print"/>
          <a:srcRect/>
          <a:stretch>
            <a:fillRect/>
          </a:stretch>
        </p:blipFill>
        <p:spPr bwMode="auto">
          <a:xfrm>
            <a:off x="5572132" y="1500174"/>
            <a:ext cx="3288576" cy="49292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slide(fromBottom)">
                                      <p:cBhvr>
                                        <p:cTn id="7" dur="500"/>
                                        <p:tgtEl>
                                          <p:spTgt spid="16998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9987"/>
                                        </p:tgtEl>
                                        <p:attrNameLst>
                                          <p:attrName>style.visibility</p:attrName>
                                        </p:attrNameLst>
                                      </p:cBhvr>
                                      <p:to>
                                        <p:strVal val="visible"/>
                                      </p:to>
                                    </p:set>
                                    <p:animEffect transition="in" filter="slide(fromBottom)">
                                      <p:cBhvr>
                                        <p:cTn id="12" dur="500"/>
                                        <p:tgtEl>
                                          <p:spTgt spid="169987"/>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169989"/>
                                        </p:tgtEl>
                                        <p:attrNameLst>
                                          <p:attrName>style.visibility</p:attrName>
                                        </p:attrNameLst>
                                      </p:cBhvr>
                                      <p:to>
                                        <p:strVal val="visible"/>
                                      </p:to>
                                    </p:set>
                                    <p:animEffect transition="in" filter="fade">
                                      <p:cBhvr>
                                        <p:cTn id="17" dur="2000"/>
                                        <p:tgtEl>
                                          <p:spTgt spid="169989"/>
                                        </p:tgtEl>
                                      </p:cBhvr>
                                    </p:animEffect>
                                    <p:anim calcmode="lin" valueType="num">
                                      <p:cBhvr>
                                        <p:cTn id="18" dur="2000" fill="hold"/>
                                        <p:tgtEl>
                                          <p:spTgt spid="169989"/>
                                        </p:tgtEl>
                                        <p:attrNameLst>
                                          <p:attrName>style.rotation</p:attrName>
                                        </p:attrNameLst>
                                      </p:cBhvr>
                                      <p:tavLst>
                                        <p:tav tm="0">
                                          <p:val>
                                            <p:fltVal val="720"/>
                                          </p:val>
                                        </p:tav>
                                        <p:tav tm="100000">
                                          <p:val>
                                            <p:fltVal val="0"/>
                                          </p:val>
                                        </p:tav>
                                      </p:tavLst>
                                    </p:anim>
                                    <p:anim calcmode="lin" valueType="num">
                                      <p:cBhvr>
                                        <p:cTn id="19" dur="2000" fill="hold"/>
                                        <p:tgtEl>
                                          <p:spTgt spid="169989"/>
                                        </p:tgtEl>
                                        <p:attrNameLst>
                                          <p:attrName>ppt_h</p:attrName>
                                        </p:attrNameLst>
                                      </p:cBhvr>
                                      <p:tavLst>
                                        <p:tav tm="0">
                                          <p:val>
                                            <p:fltVal val="0"/>
                                          </p:val>
                                        </p:tav>
                                        <p:tav tm="100000">
                                          <p:val>
                                            <p:strVal val="#ppt_h"/>
                                          </p:val>
                                        </p:tav>
                                      </p:tavLst>
                                    </p:anim>
                                    <p:anim calcmode="lin" valueType="num">
                                      <p:cBhvr>
                                        <p:cTn id="20" dur="2000" fill="hold"/>
                                        <p:tgtEl>
                                          <p:spTgt spid="16998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1214422"/>
            <a:ext cx="8553480" cy="4525963"/>
          </a:xfrm>
        </p:spPr>
        <p:txBody>
          <a:bodyPr>
            <a:noAutofit/>
          </a:bodyPr>
          <a:lstStyle/>
          <a:p>
            <a:pPr marL="0" algn="just">
              <a:buNone/>
            </a:pPr>
            <a:r>
              <a:rPr lang="en-US" sz="3600" b="1" dirty="0"/>
              <a:t>Transduction:</a:t>
            </a:r>
          </a:p>
          <a:p>
            <a:pPr algn="just"/>
            <a:r>
              <a:rPr lang="en-US" sz="3600" dirty="0"/>
              <a:t>Transport of bacterial DNA of donor cell to the recipient cell with the help of bacteriophage</a:t>
            </a:r>
          </a:p>
          <a:p>
            <a:r>
              <a:rPr lang="en-US" sz="3600" dirty="0"/>
              <a:t>Transduction is generally of two types:</a:t>
            </a:r>
          </a:p>
          <a:p>
            <a:pPr marL="914400" lvl="1" indent="-514350">
              <a:buFont typeface="+mj-lt"/>
              <a:buAutoNum type="romanLcPeriod"/>
            </a:pPr>
            <a:r>
              <a:rPr lang="en-US" sz="3200" dirty="0"/>
              <a:t>Generalized transduction</a:t>
            </a:r>
          </a:p>
          <a:p>
            <a:pPr marL="914400" lvl="1" indent="-514350">
              <a:buFont typeface="+mj-lt"/>
              <a:buAutoNum type="romanLcPeriod"/>
            </a:pPr>
            <a:r>
              <a:rPr lang="en-US" sz="3600" dirty="0"/>
              <a:t>Specialized transduction.</a:t>
            </a:r>
          </a:p>
        </p:txBody>
      </p:sp>
      <p:sp>
        <p:nvSpPr>
          <p:cNvPr id="5"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down)">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wipe(down)">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wipe(down)">
                                      <p:cBhvr>
                                        <p:cTn id="17" dur="500"/>
                                        <p:tgtEl>
                                          <p:spTgt spid="14338">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338">
                                            <p:txEl>
                                              <p:pRg st="3" end="3"/>
                                            </p:txEl>
                                          </p:spTgt>
                                        </p:tgtEl>
                                        <p:attrNameLst>
                                          <p:attrName>style.visibility</p:attrName>
                                        </p:attrNameLst>
                                      </p:cBhvr>
                                      <p:to>
                                        <p:strVal val="visible"/>
                                      </p:to>
                                    </p:set>
                                    <p:animEffect transition="in" filter="wipe(down)">
                                      <p:cBhvr>
                                        <p:cTn id="20" dur="500"/>
                                        <p:tgtEl>
                                          <p:spTgt spid="14338">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animEffect transition="in" filter="wipe(down)">
                                      <p:cBhvr>
                                        <p:cTn id="23" dur="500"/>
                                        <p:tgtEl>
                                          <p:spTgt spid="143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a:xfrm>
            <a:off x="533400" y="228600"/>
            <a:ext cx="8229600" cy="646113"/>
          </a:xfrm>
          <a:solidFill>
            <a:srgbClr val="FFFF00"/>
          </a:solidFill>
        </p:spPr>
        <p:txBody>
          <a:bodyPr>
            <a:spAutoFit/>
          </a:bodyPr>
          <a:lstStyle/>
          <a:p>
            <a:pPr>
              <a:defRPr/>
            </a:pPr>
            <a:r>
              <a:rPr lang="en-US" altLang="en-US" sz="3600" b="1" dirty="0">
                <a:solidFill>
                  <a:srgbClr val="7030A0"/>
                </a:solidFill>
                <a:latin typeface="+mn-lt"/>
                <a:ea typeface="+mn-ea"/>
                <a:cs typeface="Arial" charset="0"/>
              </a:rPr>
              <a:t>Transduction</a:t>
            </a:r>
            <a:endParaRPr lang="ar-SA" altLang="en-US" sz="3600" b="1" dirty="0">
              <a:solidFill>
                <a:srgbClr val="7030A0"/>
              </a:solidFill>
              <a:latin typeface="+mn-lt"/>
              <a:ea typeface="+mn-ea"/>
              <a:cs typeface="Arial" charset="0"/>
            </a:endParaRPr>
          </a:p>
        </p:txBody>
      </p:sp>
      <p:pic>
        <p:nvPicPr>
          <p:cNvPr id="58370" name="Picture 2"/>
          <p:cNvPicPr>
            <a:picLocks noChangeAspect="1" noChangeArrowheads="1"/>
          </p:cNvPicPr>
          <p:nvPr/>
        </p:nvPicPr>
        <p:blipFill>
          <a:blip r:embed="rId3" cstate="print"/>
          <a:srcRect/>
          <a:stretch>
            <a:fillRect/>
          </a:stretch>
        </p:blipFill>
        <p:spPr bwMode="auto">
          <a:xfrm>
            <a:off x="0" y="1828800"/>
            <a:ext cx="2590800" cy="2590800"/>
          </a:xfrm>
          <a:prstGeom prst="rect">
            <a:avLst/>
          </a:prstGeom>
          <a:noFill/>
          <a:ln w="9525">
            <a:noFill/>
            <a:miter lim="800000"/>
            <a:headEnd/>
            <a:tailEnd/>
          </a:ln>
        </p:spPr>
      </p:pic>
      <p:pic>
        <p:nvPicPr>
          <p:cNvPr id="58372" name="Picture 4" descr="نتيجة الصورة لـ bacteriophage cartoon"/>
          <p:cNvPicPr>
            <a:picLocks noChangeAspect="1" noChangeArrowheads="1"/>
          </p:cNvPicPr>
          <p:nvPr/>
        </p:nvPicPr>
        <p:blipFill>
          <a:blip r:embed="rId4" cstate="print"/>
          <a:srcRect/>
          <a:stretch>
            <a:fillRect/>
          </a:stretch>
        </p:blipFill>
        <p:spPr bwMode="auto">
          <a:xfrm>
            <a:off x="3886200" y="1563688"/>
            <a:ext cx="1295400" cy="1408112"/>
          </a:xfrm>
          <a:prstGeom prst="rect">
            <a:avLst/>
          </a:prstGeom>
          <a:noFill/>
          <a:ln w="9525">
            <a:noFill/>
            <a:miter lim="800000"/>
            <a:headEnd/>
            <a:tailEnd/>
          </a:ln>
        </p:spPr>
      </p:pic>
      <p:cxnSp>
        <p:nvCxnSpPr>
          <p:cNvPr id="7" name="رابط كسهم مستقيم 6"/>
          <p:cNvCxnSpPr/>
          <p:nvPr/>
        </p:nvCxnSpPr>
        <p:spPr>
          <a:xfrm>
            <a:off x="2590800" y="3048000"/>
            <a:ext cx="3810000"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0800000">
            <a:off x="2590800" y="3962400"/>
            <a:ext cx="3810000"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cstate="print"/>
          <a:srcRect/>
          <a:stretch>
            <a:fillRect/>
          </a:stretch>
        </p:blipFill>
        <p:spPr bwMode="auto">
          <a:xfrm>
            <a:off x="6553200" y="1752600"/>
            <a:ext cx="2590800" cy="2590800"/>
          </a:xfrm>
          <a:prstGeom prst="rect">
            <a:avLst/>
          </a:prstGeom>
          <a:noFill/>
          <a:ln w="9525">
            <a:noFill/>
            <a:miter lim="800000"/>
            <a:headEnd/>
            <a:tailEnd/>
          </a:ln>
        </p:spPr>
      </p:pic>
      <p:sp>
        <p:nvSpPr>
          <p:cNvPr id="11" name="مربع نص 10"/>
          <p:cNvSpPr txBox="1">
            <a:spLocks noChangeArrowheads="1"/>
          </p:cNvSpPr>
          <p:nvPr/>
        </p:nvSpPr>
        <p:spPr bwMode="auto">
          <a:xfrm>
            <a:off x="2522538" y="3163888"/>
            <a:ext cx="3878262" cy="646112"/>
          </a:xfrm>
          <a:prstGeom prst="rect">
            <a:avLst/>
          </a:prstGeom>
          <a:noFill/>
          <a:ln w="9525">
            <a:noFill/>
            <a:miter lim="800000"/>
            <a:headEnd/>
            <a:tailEnd/>
          </a:ln>
        </p:spPr>
        <p:txBody>
          <a:bodyPr>
            <a:spAutoFit/>
          </a:bodyPr>
          <a:lstStyle/>
          <a:p>
            <a:pPr algn="ctr"/>
            <a:r>
              <a:rPr lang="en-US" b="1"/>
              <a:t>The transfer of DNA among bacteria  by bacteriophage </a:t>
            </a:r>
            <a:endParaRPr lang="ar-SA" b="1"/>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12" presetClass="entr" presetSubtype="4" fill="hold" nodeType="withEffect">
                                  <p:stCondLst>
                                    <p:cond delay="0"/>
                                  </p:stCondLst>
                                  <p:childTnLst>
                                    <p:set>
                                      <p:cBhvr>
                                        <p:cTn id="9" dur="1" fill="hold">
                                          <p:stCondLst>
                                            <p:cond delay="0"/>
                                          </p:stCondLst>
                                        </p:cTn>
                                        <p:tgtEl>
                                          <p:spTgt spid="58370"/>
                                        </p:tgtEl>
                                        <p:attrNameLst>
                                          <p:attrName>style.visibility</p:attrName>
                                        </p:attrNameLst>
                                      </p:cBhvr>
                                      <p:to>
                                        <p:strVal val="visible"/>
                                      </p:to>
                                    </p:set>
                                    <p:animEffect transition="in" filter="slide(fromBottom)">
                                      <p:cBhvr>
                                        <p:cTn id="10" dur="500"/>
                                        <p:tgtEl>
                                          <p:spTgt spid="5837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8372"/>
                                        </p:tgtEl>
                                        <p:attrNameLst>
                                          <p:attrName>style.visibility</p:attrName>
                                        </p:attrNameLst>
                                      </p:cBhvr>
                                      <p:to>
                                        <p:strVal val="visible"/>
                                      </p:to>
                                    </p:set>
                                    <p:animEffect transition="in" filter="blinds(horizontal)">
                                      <p:cBhvr>
                                        <p:cTn id="15" dur="500"/>
                                        <p:tgtEl>
                                          <p:spTgt spid="5837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Bottom)">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1071546"/>
            <a:ext cx="8553480" cy="5667396"/>
          </a:xfrm>
        </p:spPr>
        <p:txBody>
          <a:bodyPr>
            <a:noAutofit/>
          </a:bodyPr>
          <a:lstStyle/>
          <a:p>
            <a:pPr marL="0" lvl="1" indent="-342900" algn="just">
              <a:buNone/>
            </a:pPr>
            <a:r>
              <a:rPr lang="en-US" b="1" dirty="0">
                <a:solidFill>
                  <a:srgbClr val="FF0000"/>
                </a:solidFill>
              </a:rPr>
              <a:t>Generalized transduction:</a:t>
            </a:r>
            <a:r>
              <a:rPr lang="en-US" sz="2400" b="1" dirty="0"/>
              <a:t> </a:t>
            </a:r>
            <a:r>
              <a:rPr lang="en-US" sz="1800" dirty="0"/>
              <a:t>It </a:t>
            </a:r>
            <a:r>
              <a:rPr lang="en-US" sz="2000" dirty="0"/>
              <a:t>is completed in following steps:</a:t>
            </a:r>
            <a:endParaRPr lang="en-US" sz="2400" dirty="0"/>
          </a:p>
          <a:p>
            <a:pPr marL="457200" lvl="0" indent="-457200" algn="just">
              <a:buFont typeface="+mj-lt"/>
              <a:buAutoNum type="alphaLcPeriod"/>
            </a:pPr>
            <a:r>
              <a:rPr lang="en-US" sz="2400" dirty="0"/>
              <a:t>It starts with the infection of bacteria with the bacteriophage. </a:t>
            </a:r>
          </a:p>
          <a:p>
            <a:pPr marL="457200" lvl="0" indent="-457200" algn="just">
              <a:buFont typeface="+mj-lt"/>
              <a:buAutoNum type="alphaLcPeriod"/>
            </a:pPr>
            <a:r>
              <a:rPr lang="en-US" sz="2400" dirty="0"/>
              <a:t>The bacteriophage utilizes the bacterial enzymes and synthesize new phage components</a:t>
            </a:r>
          </a:p>
          <a:p>
            <a:pPr marL="457200" lvl="0" indent="-457200" algn="just">
              <a:buFont typeface="+mj-lt"/>
              <a:buAutoNum type="alphaLcPeriod"/>
            </a:pPr>
            <a:r>
              <a:rPr lang="en-US" sz="2400" dirty="0"/>
              <a:t>The DNA of the bacteria breaks down into small fragments.</a:t>
            </a:r>
          </a:p>
          <a:p>
            <a:pPr marL="457200" lvl="0" indent="-457200" algn="just">
              <a:buFont typeface="+mj-lt"/>
              <a:buAutoNum type="alphaLcPeriod"/>
            </a:pPr>
            <a:r>
              <a:rPr lang="en-US" sz="2400" dirty="0"/>
              <a:t>At the same time when these progeny phage particles are form, the DNA fragments of the bacteria incorporate into these DNA particles of the phage.</a:t>
            </a:r>
          </a:p>
          <a:p>
            <a:pPr marL="457200" lvl="0" indent="-457200" algn="just">
              <a:buFont typeface="+mj-lt"/>
              <a:buAutoNum type="alphaLcPeriod"/>
            </a:pPr>
            <a:r>
              <a:rPr lang="en-US" sz="2400" dirty="0"/>
              <a:t>The genetic material or DNA fragments of the previous bacterial cell is transferred to the new bacterial cell infected by these progeny phage particles.</a:t>
            </a:r>
            <a:endParaRPr lang="en-US" sz="2000" dirty="0"/>
          </a:p>
        </p:txBody>
      </p:sp>
      <p:sp>
        <p:nvSpPr>
          <p:cNvPr id="5"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down)">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wipe(down)">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wipe(down)">
                                      <p:cBhvr>
                                        <p:cTn id="17" dur="500"/>
                                        <p:tgtEl>
                                          <p:spTgt spid="14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wipe(down)">
                                      <p:cBhvr>
                                        <p:cTn id="22" dur="500"/>
                                        <p:tgtEl>
                                          <p:spTgt spid="143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animEffect transition="in" filter="wipe(down)">
                                      <p:cBhvr>
                                        <p:cTn id="27" dur="500"/>
                                        <p:tgtEl>
                                          <p:spTgt spid="143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338">
                                            <p:txEl>
                                              <p:pRg st="5" end="5"/>
                                            </p:txEl>
                                          </p:spTgt>
                                        </p:tgtEl>
                                        <p:attrNameLst>
                                          <p:attrName>style.visibility</p:attrName>
                                        </p:attrNameLst>
                                      </p:cBhvr>
                                      <p:to>
                                        <p:strVal val="visible"/>
                                      </p:to>
                                    </p:set>
                                    <p:animEffect transition="in" filter="wipe(down)">
                                      <p:cBhvr>
                                        <p:cTn id="32" dur="5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ar-SA"/>
          </a:p>
        </p:txBody>
      </p:sp>
      <p:pic>
        <p:nvPicPr>
          <p:cNvPr id="4" name="Generalized transduction.mp4">
            <a:hlinkClick r:id="" action="ppaction://media"/>
          </p:cNvPr>
          <p:cNvPicPr>
            <a:picLocks noGrp="1" noRot="1" noChangeAspect="1"/>
          </p:cNvPicPr>
          <p:nvPr>
            <p:ph idx="1"/>
            <a:videoFile r:link="rId1"/>
          </p:nvPr>
        </p:nvPicPr>
        <p:blipFill>
          <a:blip r:embed="rId3" cstate="print"/>
          <a:srcRect/>
          <a:stretch>
            <a:fillRect/>
          </a:stretch>
        </p:blipFill>
        <p:spPr>
          <a:xfrm>
            <a:off x="0" y="11113"/>
            <a:ext cx="9144000" cy="6846887"/>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905000"/>
          <a:ext cx="8610600" cy="457200"/>
        </p:xfrm>
        <a:graphic>
          <a:graphicData uri="http://schemas.openxmlformats.org/drawingml/2006/table">
            <a:tbl>
              <a:tblPr/>
              <a:tblGrid>
                <a:gridCol w="23622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457200">
                <a:tc>
                  <a:txBody>
                    <a:bodyPr/>
                    <a:lstStyle/>
                    <a:p>
                      <a:pPr marL="0" marR="0" algn="ctr">
                        <a:lnSpc>
                          <a:spcPct val="115000"/>
                        </a:lnSpc>
                        <a:spcBef>
                          <a:spcPts val="0"/>
                        </a:spcBef>
                        <a:spcAft>
                          <a:spcPts val="0"/>
                        </a:spcAft>
                      </a:pPr>
                      <a:r>
                        <a:rPr lang="en-US" sz="2400" b="1" dirty="0">
                          <a:solidFill>
                            <a:srgbClr val="FF0000"/>
                          </a:solidFill>
                          <a:latin typeface="Times New Roman"/>
                          <a:ea typeface="Times New Roman"/>
                          <a:cs typeface="Arial"/>
                        </a:rPr>
                        <a:t>Bacterium</a:t>
                      </a:r>
                      <a:endParaRPr lang="en-US" sz="20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0000"/>
                          </a:solidFill>
                          <a:latin typeface="Times New Roman"/>
                          <a:ea typeface="Times New Roman"/>
                          <a:cs typeface="Arial"/>
                        </a:rPr>
                        <a:t>Phage</a:t>
                      </a:r>
                      <a:endParaRPr lang="en-US" sz="20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0000"/>
                          </a:solidFill>
                          <a:latin typeface="Times New Roman"/>
                          <a:ea typeface="Times New Roman"/>
                          <a:cs typeface="Arial"/>
                        </a:rPr>
                        <a:t>Gene Product</a:t>
                      </a:r>
                      <a:endParaRPr lang="en-US" sz="20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0000"/>
                          </a:solidFill>
                          <a:latin typeface="Times New Roman"/>
                          <a:ea typeface="Times New Roman"/>
                          <a:cs typeface="Arial"/>
                        </a:rPr>
                        <a:t>Phenotype</a:t>
                      </a:r>
                      <a:endParaRPr lang="en-US" sz="20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عنوان 1"/>
          <p:cNvSpPr txBox="1">
            <a:spLocks/>
          </p:cNvSpPr>
          <p:nvPr/>
        </p:nvSpPr>
        <p:spPr bwMode="auto">
          <a:xfrm>
            <a:off x="1905000" y="76200"/>
            <a:ext cx="4724400" cy="762000"/>
          </a:xfrm>
          <a:prstGeom prst="rect">
            <a:avLst/>
          </a:prstGeom>
          <a:solidFill>
            <a:srgbClr val="FFFF00"/>
          </a:solidFill>
          <a:ln w="9525">
            <a:noFill/>
            <a:miter lim="800000"/>
            <a:headEnd/>
            <a:tailEnd/>
          </a:ln>
        </p:spPr>
        <p:txBody>
          <a:bodyPr anchor="ctr"/>
          <a:lstStyle/>
          <a:p>
            <a:pPr algn="ctr" eaLnBrk="0" hangingPunct="0">
              <a:defRPr/>
            </a:pPr>
            <a:r>
              <a:rPr lang="en-US" altLang="en-US" sz="4400" b="1" dirty="0">
                <a:latin typeface="+mj-lt"/>
                <a:ea typeface="+mj-ea"/>
                <a:cs typeface="+mj-cs"/>
              </a:rPr>
              <a:t>Transduction</a:t>
            </a:r>
            <a:endParaRPr lang="ar-SA" sz="4400" dirty="0">
              <a:latin typeface="+mj-lt"/>
              <a:ea typeface="+mj-ea"/>
              <a:cs typeface="+mj-cs"/>
            </a:endParaRPr>
          </a:p>
        </p:txBody>
      </p:sp>
      <p:graphicFrame>
        <p:nvGraphicFramePr>
          <p:cNvPr id="6" name="Table 5"/>
          <p:cNvGraphicFramePr>
            <a:graphicFrameLocks noGrp="1"/>
          </p:cNvGraphicFramePr>
          <p:nvPr/>
        </p:nvGraphicFramePr>
        <p:xfrm>
          <a:off x="304800" y="2438400"/>
          <a:ext cx="8610600" cy="420624"/>
        </p:xfrm>
        <a:graphic>
          <a:graphicData uri="http://schemas.openxmlformats.org/drawingml/2006/table">
            <a:tbl>
              <a:tblPr/>
              <a:tblGrid>
                <a:gridCol w="23622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364067">
                <a:tc>
                  <a:txBody>
                    <a:bodyPr/>
                    <a:lstStyle/>
                    <a:p>
                      <a:pPr marL="0" marR="0" algn="ctr">
                        <a:lnSpc>
                          <a:spcPct val="115000"/>
                        </a:lnSpc>
                        <a:spcBef>
                          <a:spcPts val="0"/>
                        </a:spcBef>
                        <a:spcAft>
                          <a:spcPts val="0"/>
                        </a:spcAft>
                      </a:pPr>
                      <a:r>
                        <a:rPr lang="en-US" sz="2400" b="1" i="1" dirty="0">
                          <a:solidFill>
                            <a:srgbClr val="002060"/>
                          </a:solidFill>
                          <a:latin typeface="Times New Roman"/>
                          <a:ea typeface="Times New Roman"/>
                          <a:cs typeface="Arial"/>
                        </a:rPr>
                        <a:t>Vibrio cholerae</a:t>
                      </a:r>
                      <a:endParaRPr lang="en-US" sz="2000" b="1" dirty="0">
                        <a:solidFill>
                          <a:srgbClr val="00206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2060"/>
                          </a:solidFill>
                          <a:latin typeface="Times New Roman"/>
                          <a:ea typeface="Times New Roman"/>
                          <a:cs typeface="Arial"/>
                        </a:rPr>
                        <a:t>CTX phage</a:t>
                      </a:r>
                      <a:endParaRPr lang="en-US" sz="2000" b="1" dirty="0">
                        <a:solidFill>
                          <a:srgbClr val="00206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2060"/>
                          </a:solidFill>
                          <a:latin typeface="Times New Roman"/>
                          <a:ea typeface="Times New Roman"/>
                          <a:cs typeface="Arial"/>
                        </a:rPr>
                        <a:t>cholerae toxin</a:t>
                      </a:r>
                      <a:endParaRPr lang="en-US" sz="2000" b="1" dirty="0">
                        <a:solidFill>
                          <a:srgbClr val="00206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2060"/>
                          </a:solidFill>
                          <a:latin typeface="Times New Roman"/>
                          <a:ea typeface="Times New Roman"/>
                          <a:cs typeface="Arial"/>
                        </a:rPr>
                        <a:t>cholera</a:t>
                      </a:r>
                      <a:endParaRPr lang="en-US" sz="2000" b="1" dirty="0">
                        <a:solidFill>
                          <a:srgbClr val="00206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304800" y="5662613"/>
          <a:ext cx="8610600" cy="841248"/>
        </p:xfrm>
        <a:graphic>
          <a:graphicData uri="http://schemas.openxmlformats.org/drawingml/2006/table">
            <a:tbl>
              <a:tblPr/>
              <a:tblGrid>
                <a:gridCol w="23622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728133">
                <a:tc>
                  <a:txBody>
                    <a:bodyPr/>
                    <a:lstStyle/>
                    <a:p>
                      <a:pPr marL="0" marR="0" algn="ctr">
                        <a:lnSpc>
                          <a:spcPct val="115000"/>
                        </a:lnSpc>
                        <a:spcBef>
                          <a:spcPts val="0"/>
                        </a:spcBef>
                        <a:spcAft>
                          <a:spcPts val="0"/>
                        </a:spcAft>
                      </a:pPr>
                      <a:r>
                        <a:rPr lang="en-US" sz="2400" b="1" i="1" dirty="0">
                          <a:solidFill>
                            <a:schemeClr val="accent2"/>
                          </a:solidFill>
                          <a:latin typeface="Times New Roman"/>
                          <a:ea typeface="Times New Roman"/>
                          <a:cs typeface="Arial"/>
                        </a:rPr>
                        <a:t>Clostridium botulinum</a:t>
                      </a:r>
                      <a:endParaRPr lang="en-US" sz="2000" b="1" dirty="0">
                        <a:solidFill>
                          <a:schemeClr val="accent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2"/>
                          </a:solidFill>
                          <a:latin typeface="Times New Roman"/>
                          <a:ea typeface="Times New Roman"/>
                          <a:cs typeface="Arial"/>
                        </a:rPr>
                        <a:t>clostridial phages</a:t>
                      </a:r>
                      <a:endParaRPr lang="en-US" sz="2000" b="1" dirty="0">
                        <a:solidFill>
                          <a:schemeClr val="accent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2"/>
                          </a:solidFill>
                          <a:latin typeface="Times New Roman"/>
                          <a:ea typeface="Times New Roman"/>
                          <a:cs typeface="Arial"/>
                        </a:rPr>
                        <a:t>botulinum toxin</a:t>
                      </a:r>
                      <a:endParaRPr lang="en-US" sz="2000" b="1" dirty="0">
                        <a:solidFill>
                          <a:schemeClr val="accent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2"/>
                          </a:solidFill>
                          <a:latin typeface="Times New Roman"/>
                          <a:ea typeface="Times New Roman"/>
                          <a:cs typeface="Arial"/>
                        </a:rPr>
                        <a:t>botulism (food poisoning)</a:t>
                      </a:r>
                      <a:endParaRPr lang="en-US" sz="2000" b="1" dirty="0">
                        <a:solidFill>
                          <a:schemeClr val="accent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304800" y="4748213"/>
          <a:ext cx="8610600" cy="841248"/>
        </p:xfrm>
        <a:graphic>
          <a:graphicData uri="http://schemas.openxmlformats.org/drawingml/2006/table">
            <a:tbl>
              <a:tblPr/>
              <a:tblGrid>
                <a:gridCol w="23622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364067">
                <a:tc>
                  <a:txBody>
                    <a:bodyPr/>
                    <a:lstStyle/>
                    <a:p>
                      <a:pPr marL="0" marR="0" algn="ctr">
                        <a:lnSpc>
                          <a:spcPct val="115000"/>
                        </a:lnSpc>
                        <a:spcBef>
                          <a:spcPts val="0"/>
                        </a:spcBef>
                        <a:spcAft>
                          <a:spcPts val="0"/>
                        </a:spcAft>
                      </a:pPr>
                      <a:r>
                        <a:rPr lang="en-US" sz="2400" b="1" i="1" dirty="0">
                          <a:solidFill>
                            <a:schemeClr val="accent3">
                              <a:lumMod val="50000"/>
                            </a:schemeClr>
                          </a:solidFill>
                          <a:latin typeface="Times New Roman"/>
                          <a:ea typeface="Times New Roman"/>
                          <a:cs typeface="Arial"/>
                        </a:rPr>
                        <a:t>Escherichia coli</a:t>
                      </a:r>
                      <a:endParaRPr lang="en-US" sz="2000" b="1" dirty="0">
                        <a:solidFill>
                          <a:schemeClr val="accent3">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3">
                              <a:lumMod val="50000"/>
                            </a:schemeClr>
                          </a:solidFill>
                          <a:latin typeface="Times New Roman"/>
                          <a:ea typeface="Times New Roman"/>
                          <a:cs typeface="Arial"/>
                        </a:rPr>
                        <a:t>lambda phage</a:t>
                      </a:r>
                      <a:endParaRPr lang="en-US" sz="2000" b="1" dirty="0">
                        <a:solidFill>
                          <a:schemeClr val="accent3">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3">
                              <a:lumMod val="50000"/>
                            </a:schemeClr>
                          </a:solidFill>
                          <a:latin typeface="Times New Roman"/>
                          <a:ea typeface="Times New Roman"/>
                          <a:cs typeface="Arial"/>
                        </a:rPr>
                        <a:t>shigalike toxin</a:t>
                      </a:r>
                      <a:endParaRPr lang="en-US" sz="2000" b="1" dirty="0">
                        <a:solidFill>
                          <a:schemeClr val="accent3">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3">
                              <a:lumMod val="50000"/>
                            </a:schemeClr>
                          </a:solidFill>
                          <a:latin typeface="Times New Roman"/>
                          <a:ea typeface="Times New Roman"/>
                          <a:cs typeface="Arial"/>
                        </a:rPr>
                        <a:t>hemorrhagic diarrhea</a:t>
                      </a:r>
                      <a:endParaRPr lang="en-US" sz="2000" b="1" dirty="0">
                        <a:solidFill>
                          <a:schemeClr val="accent3">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304800" y="3883025"/>
          <a:ext cx="8610600" cy="841248"/>
        </p:xfrm>
        <a:graphic>
          <a:graphicData uri="http://schemas.openxmlformats.org/drawingml/2006/table">
            <a:tbl>
              <a:tblPr/>
              <a:tblGrid>
                <a:gridCol w="23622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220133">
                <a:tc>
                  <a:txBody>
                    <a:bodyPr/>
                    <a:lstStyle/>
                    <a:p>
                      <a:pPr marL="0" marR="0" algn="ctr">
                        <a:lnSpc>
                          <a:spcPct val="115000"/>
                        </a:lnSpc>
                        <a:spcBef>
                          <a:spcPts val="0"/>
                        </a:spcBef>
                        <a:spcAft>
                          <a:spcPts val="0"/>
                        </a:spcAft>
                      </a:pPr>
                      <a:r>
                        <a:rPr lang="en-US" sz="2300" b="1" i="1" dirty="0">
                          <a:solidFill>
                            <a:srgbClr val="0070C0"/>
                          </a:solidFill>
                          <a:latin typeface="Times New Roman"/>
                          <a:ea typeface="Times New Roman"/>
                          <a:cs typeface="Arial"/>
                        </a:rPr>
                        <a:t>Corynebacterium diphtheriae</a:t>
                      </a:r>
                      <a:endParaRPr lang="en-US" sz="2300" b="1" dirty="0">
                        <a:solidFill>
                          <a:srgbClr val="0070C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dirty="0">
                          <a:solidFill>
                            <a:srgbClr val="0070C0"/>
                          </a:solidFill>
                          <a:latin typeface="Times New Roman"/>
                          <a:ea typeface="Times New Roman"/>
                          <a:cs typeface="Arial"/>
                        </a:rPr>
                        <a:t>corynephage beta</a:t>
                      </a:r>
                      <a:endParaRPr lang="en-US" sz="2300" b="1" dirty="0">
                        <a:solidFill>
                          <a:srgbClr val="0070C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70C0"/>
                          </a:solidFill>
                          <a:latin typeface="Times New Roman"/>
                          <a:ea typeface="Times New Roman"/>
                          <a:cs typeface="Arial"/>
                        </a:rPr>
                        <a:t>diphtheria toxin</a:t>
                      </a:r>
                      <a:endParaRPr lang="en-US" sz="2000" b="1" dirty="0">
                        <a:solidFill>
                          <a:srgbClr val="0070C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70C0"/>
                          </a:solidFill>
                          <a:latin typeface="Times New Roman"/>
                          <a:ea typeface="Times New Roman"/>
                          <a:cs typeface="Arial"/>
                        </a:rPr>
                        <a:t>diphtheria</a:t>
                      </a:r>
                      <a:endParaRPr lang="en-US" sz="2000" b="1" dirty="0">
                        <a:solidFill>
                          <a:srgbClr val="0070C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304800" y="2963863"/>
          <a:ext cx="8610600" cy="841248"/>
        </p:xfrm>
        <a:graphic>
          <a:graphicData uri="http://schemas.openxmlformats.org/drawingml/2006/table">
            <a:tbl>
              <a:tblPr/>
              <a:tblGrid>
                <a:gridCol w="23622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728133">
                <a:tc>
                  <a:txBody>
                    <a:bodyPr/>
                    <a:lstStyle/>
                    <a:p>
                      <a:pPr marL="0" marR="0" algn="ctr">
                        <a:lnSpc>
                          <a:spcPct val="115000"/>
                        </a:lnSpc>
                        <a:spcBef>
                          <a:spcPts val="0"/>
                        </a:spcBef>
                        <a:spcAft>
                          <a:spcPts val="0"/>
                        </a:spcAft>
                      </a:pPr>
                      <a:r>
                        <a:rPr lang="en-US" sz="2400" b="1" i="1" dirty="0">
                          <a:solidFill>
                            <a:schemeClr val="accent6">
                              <a:lumMod val="50000"/>
                            </a:schemeClr>
                          </a:solidFill>
                          <a:latin typeface="Times New Roman"/>
                          <a:ea typeface="Times New Roman"/>
                          <a:cs typeface="Arial"/>
                        </a:rPr>
                        <a:t>Streptococcus pyogenes</a:t>
                      </a:r>
                      <a:endParaRPr lang="en-US" sz="24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6">
                              <a:lumMod val="50000"/>
                            </a:schemeClr>
                          </a:solidFill>
                          <a:latin typeface="Times New Roman"/>
                          <a:ea typeface="Times New Roman"/>
                          <a:cs typeface="Arial"/>
                        </a:rPr>
                        <a:t>T12</a:t>
                      </a:r>
                      <a:endParaRPr lang="en-US" sz="24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6">
                              <a:lumMod val="50000"/>
                            </a:schemeClr>
                          </a:solidFill>
                          <a:latin typeface="Times New Roman"/>
                          <a:ea typeface="Times New Roman"/>
                          <a:cs typeface="Arial"/>
                        </a:rPr>
                        <a:t>erythrogenic toxins</a:t>
                      </a:r>
                      <a:endParaRPr lang="en-US" sz="24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chemeClr val="accent6">
                              <a:lumMod val="50000"/>
                            </a:schemeClr>
                          </a:solidFill>
                          <a:latin typeface="Times New Roman"/>
                          <a:ea typeface="Times New Roman"/>
                          <a:cs typeface="Arial"/>
                        </a:rPr>
                        <a:t>scarlet fever</a:t>
                      </a:r>
                      <a:endParaRPr lang="en-US" sz="24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7723" name="TextBox 11"/>
          <p:cNvSpPr txBox="1">
            <a:spLocks noChangeArrowheads="1"/>
          </p:cNvSpPr>
          <p:nvPr/>
        </p:nvSpPr>
        <p:spPr bwMode="auto">
          <a:xfrm>
            <a:off x="381000" y="1143000"/>
            <a:ext cx="3057525" cy="461963"/>
          </a:xfrm>
          <a:prstGeom prst="rect">
            <a:avLst/>
          </a:prstGeom>
          <a:noFill/>
          <a:ln w="9525">
            <a:noFill/>
            <a:miter lim="800000"/>
            <a:headEnd/>
            <a:tailEnd/>
          </a:ln>
        </p:spPr>
        <p:txBody>
          <a:bodyPr wrap="none">
            <a:spAutoFit/>
          </a:bodyPr>
          <a:lstStyle/>
          <a:p>
            <a:r>
              <a:rPr lang="en-US" sz="2400" b="1"/>
              <a:t>Medical Importance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928670"/>
            <a:ext cx="8553480" cy="5667396"/>
          </a:xfrm>
        </p:spPr>
        <p:txBody>
          <a:bodyPr>
            <a:noAutofit/>
          </a:bodyPr>
          <a:lstStyle/>
          <a:p>
            <a:pPr marL="0" lvl="1" indent="-342900" algn="just">
              <a:buNone/>
            </a:pPr>
            <a:r>
              <a:rPr lang="en-US" sz="3200" b="1" dirty="0">
                <a:solidFill>
                  <a:srgbClr val="FF0000"/>
                </a:solidFill>
              </a:rPr>
              <a:t>Specialized transduction: </a:t>
            </a:r>
            <a:endParaRPr lang="en-US" b="1" dirty="0">
              <a:solidFill>
                <a:srgbClr val="FF0000"/>
              </a:solidFill>
            </a:endParaRPr>
          </a:p>
          <a:p>
            <a:pPr lvl="0" algn="just"/>
            <a:r>
              <a:rPr lang="en-US" sz="2800" dirty="0"/>
              <a:t>Certain bacteria are able to survive (no lysis) for a long time even after infection by bacteriophages</a:t>
            </a:r>
          </a:p>
          <a:p>
            <a:pPr lvl="0" algn="just"/>
            <a:r>
              <a:rPr lang="en-US" sz="2800" dirty="0"/>
              <a:t>Herein there is a joining of bacterial DNA with the phage DNA and they replicate together.</a:t>
            </a:r>
          </a:p>
          <a:p>
            <a:pPr lvl="0" algn="just"/>
            <a:r>
              <a:rPr lang="en-US" sz="2800" dirty="0"/>
              <a:t>This bacterium is known as lysogenic bacteria and the phage is called as prophage.</a:t>
            </a:r>
          </a:p>
          <a:p>
            <a:pPr lvl="0" algn="just"/>
            <a:r>
              <a:rPr lang="en-US" sz="2800" dirty="0"/>
              <a:t>These bacterial cells can survive for many generations which is due to the synthesis of a special repressor protein.</a:t>
            </a:r>
          </a:p>
          <a:p>
            <a:pPr lvl="0" algn="just"/>
            <a:r>
              <a:rPr lang="en-US" sz="2800" dirty="0"/>
              <a:t>Repressor protein inhibits the synthesis of phage particle inside the bacterial cell. </a:t>
            </a:r>
          </a:p>
          <a:p>
            <a:pPr marL="0" lvl="1" indent="-342900" algn="just">
              <a:buNone/>
            </a:pPr>
            <a:endParaRPr lang="en-US" sz="3200" dirty="0"/>
          </a:p>
        </p:txBody>
      </p:sp>
      <p:sp>
        <p:nvSpPr>
          <p:cNvPr id="5"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down)">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wipe(down)">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wipe(down)">
                                      <p:cBhvr>
                                        <p:cTn id="17" dur="500"/>
                                        <p:tgtEl>
                                          <p:spTgt spid="14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wipe(down)">
                                      <p:cBhvr>
                                        <p:cTn id="22" dur="500"/>
                                        <p:tgtEl>
                                          <p:spTgt spid="143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animEffect transition="in" filter="wipe(down)">
                                      <p:cBhvr>
                                        <p:cTn id="27" dur="500"/>
                                        <p:tgtEl>
                                          <p:spTgt spid="143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338">
                                            <p:txEl>
                                              <p:pRg st="5" end="5"/>
                                            </p:txEl>
                                          </p:spTgt>
                                        </p:tgtEl>
                                        <p:attrNameLst>
                                          <p:attrName>style.visibility</p:attrName>
                                        </p:attrNameLst>
                                      </p:cBhvr>
                                      <p:to>
                                        <p:strVal val="visible"/>
                                      </p:to>
                                    </p:set>
                                    <p:animEffect transition="in" filter="wipe(down)">
                                      <p:cBhvr>
                                        <p:cTn id="32" dur="5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928670"/>
            <a:ext cx="8553480" cy="5095892"/>
          </a:xfrm>
        </p:spPr>
        <p:txBody>
          <a:bodyPr>
            <a:noAutofit/>
          </a:bodyPr>
          <a:lstStyle/>
          <a:p>
            <a:pPr marL="0" lvl="1" indent="-342900" algn="just">
              <a:buNone/>
            </a:pPr>
            <a:r>
              <a:rPr lang="en-US" b="1" dirty="0"/>
              <a:t>Specialized transduction: </a:t>
            </a:r>
            <a:endParaRPr lang="en-US" sz="2400" b="1" dirty="0"/>
          </a:p>
          <a:p>
            <a:pPr lvl="0" algn="just"/>
            <a:r>
              <a:rPr lang="en-US" sz="2800" dirty="0"/>
              <a:t>As the synthesis of this protein is stopped the bacterial cell start the synthesis of phage components.</a:t>
            </a:r>
            <a:endParaRPr lang="en-US" dirty="0"/>
          </a:p>
          <a:p>
            <a:pPr lvl="0" algn="just"/>
            <a:r>
              <a:rPr lang="en-US" sz="2800" dirty="0"/>
              <a:t>The DNA of both phage DNA and bacterial DNA breakdown before the synthesis of the phage particles starts.</a:t>
            </a:r>
            <a:endParaRPr lang="en-US" dirty="0"/>
          </a:p>
          <a:p>
            <a:pPr lvl="0" algn="just"/>
            <a:r>
              <a:rPr lang="en-US" sz="2800" dirty="0"/>
              <a:t>At the same time some bacterial genes are carried out by phage DNA and replicate with the phage DNA.</a:t>
            </a:r>
            <a:endParaRPr lang="en-US" dirty="0"/>
          </a:p>
          <a:p>
            <a:pPr lvl="0" algn="just"/>
            <a:r>
              <a:rPr lang="en-US" sz="2800" dirty="0"/>
              <a:t>In this type of transduction only those special genes are transmitted which are attached very closely to the phage DNA.</a:t>
            </a:r>
            <a:endParaRPr lang="en-US" sz="4800" dirty="0"/>
          </a:p>
          <a:p>
            <a:pPr marL="0" lvl="1" indent="-342900" algn="just">
              <a:buNone/>
            </a:pPr>
            <a:endParaRPr lang="en-US" sz="4000" dirty="0"/>
          </a:p>
        </p:txBody>
      </p:sp>
      <p:sp>
        <p:nvSpPr>
          <p:cNvPr id="5"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down)">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wipe(down)">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wipe(down)">
                                      <p:cBhvr>
                                        <p:cTn id="17" dur="500"/>
                                        <p:tgtEl>
                                          <p:spTgt spid="14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wipe(down)">
                                      <p:cBhvr>
                                        <p:cTn id="22" dur="500"/>
                                        <p:tgtEl>
                                          <p:spTgt spid="143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animEffect transition="in" filter="wipe(down)">
                                      <p:cBhvr>
                                        <p:cTn id="27" dur="500"/>
                                        <p:tgtEl>
                                          <p:spTgt spid="143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122238"/>
            <a:ext cx="8229600" cy="563562"/>
          </a:xfrm>
          <a:prstGeom prst="rect">
            <a:avLst/>
          </a:prstGeom>
          <a:solidFill>
            <a:srgbClr val="FFFF00"/>
          </a:solidFill>
        </p:spPr>
        <p:txBody>
          <a:bodyPr anchor="ctr">
            <a:normAutofit lnSpcReduction="10000"/>
          </a:bodyPr>
          <a:lstStyle/>
          <a:p>
            <a:pPr algn="ctr" fontAlgn="auto">
              <a:spcAft>
                <a:spcPts val="0"/>
              </a:spcAft>
              <a:defRPr/>
            </a:pPr>
            <a:r>
              <a:rPr lang="en-US" sz="3200" b="1" dirty="0">
                <a:solidFill>
                  <a:srgbClr val="7030A0"/>
                </a:solidFill>
                <a:latin typeface="+mn-lt"/>
              </a:rPr>
              <a:t> Definitions</a:t>
            </a:r>
            <a:endParaRPr lang="en-US" sz="3200" dirty="0">
              <a:solidFill>
                <a:srgbClr val="C00000"/>
              </a:solidFill>
              <a:latin typeface="+mn-lt"/>
              <a:ea typeface="+mj-ea"/>
              <a:cs typeface="+mj-cs"/>
            </a:endParaRPr>
          </a:p>
        </p:txBody>
      </p:sp>
      <p:sp>
        <p:nvSpPr>
          <p:cNvPr id="23" name="Rectangle 22"/>
          <p:cNvSpPr/>
          <p:nvPr/>
        </p:nvSpPr>
        <p:spPr>
          <a:xfrm>
            <a:off x="457200" y="1076325"/>
            <a:ext cx="7924800" cy="904875"/>
          </a:xfrm>
          <a:prstGeom prst="rect">
            <a:avLst/>
          </a:prstGeom>
        </p:spPr>
        <p:txBody>
          <a:bodyPr>
            <a:spAutoFit/>
          </a:bodyPr>
          <a:lstStyle/>
          <a:p>
            <a:pPr marL="342900" indent="-342900">
              <a:spcBef>
                <a:spcPct val="20000"/>
              </a:spcBef>
              <a:buFont typeface="Arial" charset="0"/>
              <a:buChar char="•"/>
              <a:defRPr/>
            </a:pPr>
            <a:r>
              <a:rPr lang="en-US" sz="2400" b="1" dirty="0">
                <a:solidFill>
                  <a:srgbClr val="FF0000"/>
                </a:solidFill>
                <a:latin typeface="+mn-lt"/>
                <a:cs typeface="+mn-cs"/>
              </a:rPr>
              <a:t>An organism phenotype vs. An organism genotype</a:t>
            </a:r>
          </a:p>
          <a:p>
            <a:pPr marL="342900" indent="-342900">
              <a:spcBef>
                <a:spcPct val="20000"/>
              </a:spcBef>
              <a:buFont typeface="Arial" charset="0"/>
              <a:buChar char="•"/>
              <a:defRPr/>
            </a:pPr>
            <a:endParaRPr lang="en-US" sz="2400" b="1" dirty="0">
              <a:solidFill>
                <a:srgbClr val="FF0000"/>
              </a:solidFill>
              <a:latin typeface="+mn-lt"/>
              <a:cs typeface="+mn-cs"/>
            </a:endParaRPr>
          </a:p>
        </p:txBody>
      </p:sp>
      <p:sp>
        <p:nvSpPr>
          <p:cNvPr id="18" name="Oval 17"/>
          <p:cNvSpPr/>
          <p:nvPr/>
        </p:nvSpPr>
        <p:spPr>
          <a:xfrm>
            <a:off x="457200" y="4414838"/>
            <a:ext cx="2895600" cy="9906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a:spLocks noChangeArrowheads="1"/>
          </p:cNvSpPr>
          <p:nvPr/>
        </p:nvSpPr>
        <p:spPr bwMode="auto">
          <a:xfrm>
            <a:off x="1295400" y="4567238"/>
            <a:ext cx="1185863" cy="585787"/>
          </a:xfrm>
          <a:prstGeom prst="rect">
            <a:avLst/>
          </a:prstGeom>
          <a:noFill/>
          <a:ln w="9525">
            <a:noFill/>
            <a:miter lim="800000"/>
            <a:headEnd/>
            <a:tailEnd/>
          </a:ln>
        </p:spPr>
        <p:txBody>
          <a:bodyPr wrap="none">
            <a:spAutoFit/>
          </a:bodyPr>
          <a:lstStyle/>
          <a:p>
            <a:r>
              <a:rPr lang="en-US" sz="3200">
                <a:solidFill>
                  <a:srgbClr val="FF0000"/>
                </a:solidFill>
              </a:rPr>
              <a:t>Gene</a:t>
            </a:r>
          </a:p>
        </p:txBody>
      </p:sp>
      <p:cxnSp>
        <p:nvCxnSpPr>
          <p:cNvPr id="22" name="Straight Arrow Connector 21"/>
          <p:cNvCxnSpPr>
            <a:stCxn id="18" idx="0"/>
            <a:endCxn id="29" idx="2"/>
          </p:cNvCxnSpPr>
          <p:nvPr/>
        </p:nvCxnSpPr>
        <p:spPr>
          <a:xfrm rot="16200000" flipV="1">
            <a:off x="954881" y="3464720"/>
            <a:ext cx="1362075" cy="538162"/>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4"/>
            <a:endCxn id="32" idx="0"/>
          </p:cNvCxnSpPr>
          <p:nvPr/>
        </p:nvCxnSpPr>
        <p:spPr>
          <a:xfrm rot="5400000">
            <a:off x="1107282" y="5450681"/>
            <a:ext cx="842962" cy="752475"/>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1828800" y="3733800"/>
            <a:ext cx="2941638" cy="369888"/>
          </a:xfrm>
          <a:prstGeom prst="rect">
            <a:avLst/>
          </a:prstGeom>
          <a:noFill/>
          <a:ln w="9525">
            <a:noFill/>
            <a:miter lim="800000"/>
            <a:headEnd/>
            <a:tailEnd/>
          </a:ln>
        </p:spPr>
        <p:txBody>
          <a:bodyPr wrap="none">
            <a:spAutoFit/>
          </a:bodyPr>
          <a:lstStyle/>
          <a:p>
            <a:r>
              <a:rPr lang="en-US" b="1"/>
              <a:t>The nucleotides sequnce</a:t>
            </a:r>
          </a:p>
        </p:txBody>
      </p:sp>
      <p:sp>
        <p:nvSpPr>
          <p:cNvPr id="28" name="TextBox 27"/>
          <p:cNvSpPr txBox="1">
            <a:spLocks noChangeArrowheads="1"/>
          </p:cNvSpPr>
          <p:nvPr/>
        </p:nvSpPr>
        <p:spPr bwMode="auto">
          <a:xfrm>
            <a:off x="1600200" y="5715000"/>
            <a:ext cx="2120900" cy="369888"/>
          </a:xfrm>
          <a:prstGeom prst="rect">
            <a:avLst/>
          </a:prstGeom>
          <a:noFill/>
          <a:ln w="9525">
            <a:noFill/>
            <a:miter lim="800000"/>
            <a:headEnd/>
            <a:tailEnd/>
          </a:ln>
        </p:spPr>
        <p:txBody>
          <a:bodyPr wrap="none">
            <a:spAutoFit/>
          </a:bodyPr>
          <a:lstStyle/>
          <a:p>
            <a:r>
              <a:rPr lang="en-US" b="1"/>
              <a:t>The gene product</a:t>
            </a:r>
          </a:p>
        </p:txBody>
      </p:sp>
      <p:sp>
        <p:nvSpPr>
          <p:cNvPr id="29" name="Rectangle 28"/>
          <p:cNvSpPr/>
          <p:nvPr/>
        </p:nvSpPr>
        <p:spPr>
          <a:xfrm>
            <a:off x="685800" y="2590800"/>
            <a:ext cx="1362075" cy="461963"/>
          </a:xfrm>
          <a:prstGeom prst="rect">
            <a:avLst/>
          </a:prstGeom>
        </p:spPr>
        <p:txBody>
          <a:bodyPr wrap="none">
            <a:spAutoFit/>
          </a:bodyPr>
          <a:lstStyle/>
          <a:p>
            <a:pPr>
              <a:defRPr/>
            </a:pPr>
            <a:r>
              <a:rPr lang="en-US" sz="2400" dirty="0">
                <a:solidFill>
                  <a:prstClr val="black"/>
                </a:solidFill>
                <a:latin typeface="Calibri"/>
                <a:cs typeface="+mn-cs"/>
              </a:rPr>
              <a:t>genotype</a:t>
            </a:r>
            <a:endParaRPr lang="en-US" dirty="0"/>
          </a:p>
        </p:txBody>
      </p:sp>
      <p:pic>
        <p:nvPicPr>
          <p:cNvPr id="52229" name="Picture 5"/>
          <p:cNvPicPr>
            <a:picLocks noChangeAspect="1" noChangeArrowheads="1"/>
          </p:cNvPicPr>
          <p:nvPr/>
        </p:nvPicPr>
        <p:blipFill>
          <a:blip r:embed="rId3" cstate="print"/>
          <a:srcRect/>
          <a:stretch>
            <a:fillRect/>
          </a:stretch>
        </p:blipFill>
        <p:spPr bwMode="auto">
          <a:xfrm>
            <a:off x="2133600" y="1981200"/>
            <a:ext cx="614363" cy="1522413"/>
          </a:xfrm>
          <a:prstGeom prst="rect">
            <a:avLst/>
          </a:prstGeom>
          <a:noFill/>
          <a:ln w="9525">
            <a:noFill/>
            <a:miter lim="800000"/>
            <a:headEnd/>
            <a:tailEnd/>
          </a:ln>
        </p:spPr>
      </p:pic>
      <p:sp>
        <p:nvSpPr>
          <p:cNvPr id="30" name="TextBox 29"/>
          <p:cNvSpPr txBox="1">
            <a:spLocks noChangeArrowheads="1"/>
          </p:cNvSpPr>
          <p:nvPr/>
        </p:nvSpPr>
        <p:spPr bwMode="auto">
          <a:xfrm>
            <a:off x="2743200" y="2514600"/>
            <a:ext cx="3570288" cy="369888"/>
          </a:xfrm>
          <a:prstGeom prst="rect">
            <a:avLst/>
          </a:prstGeom>
          <a:noFill/>
          <a:ln w="9525">
            <a:noFill/>
            <a:miter lim="800000"/>
            <a:headEnd/>
            <a:tailEnd/>
          </a:ln>
        </p:spPr>
        <p:txBody>
          <a:bodyPr wrap="none">
            <a:spAutoFit/>
          </a:bodyPr>
          <a:lstStyle/>
          <a:p>
            <a:r>
              <a:rPr lang="en-US"/>
              <a:t>…..ccggattaggcccaaggcctaaaa…</a:t>
            </a:r>
          </a:p>
        </p:txBody>
      </p:sp>
      <p:sp>
        <p:nvSpPr>
          <p:cNvPr id="32" name="Rectangle 31"/>
          <p:cNvSpPr>
            <a:spLocks noChangeArrowheads="1"/>
          </p:cNvSpPr>
          <p:nvPr/>
        </p:nvSpPr>
        <p:spPr bwMode="auto">
          <a:xfrm>
            <a:off x="381000" y="6248400"/>
            <a:ext cx="1544638" cy="461963"/>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rPr>
              <a:t>phenotype</a:t>
            </a:r>
            <a:endParaRPr lang="en-US"/>
          </a:p>
        </p:txBody>
      </p:sp>
      <p:cxnSp>
        <p:nvCxnSpPr>
          <p:cNvPr id="35" name="Straight Arrow Connector 34"/>
          <p:cNvCxnSpPr/>
          <p:nvPr/>
        </p:nvCxnSpPr>
        <p:spPr>
          <a:xfrm>
            <a:off x="2057400" y="6553200"/>
            <a:ext cx="3886200" cy="1588"/>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324600" y="6172200"/>
            <a:ext cx="1524000" cy="533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48"/>
          <p:cNvGrpSpPr>
            <a:grpSpLocks/>
          </p:cNvGrpSpPr>
          <p:nvPr/>
        </p:nvGrpSpPr>
        <p:grpSpPr bwMode="auto">
          <a:xfrm>
            <a:off x="6324600" y="5105400"/>
            <a:ext cx="2286000" cy="762000"/>
            <a:chOff x="6324600" y="5105400"/>
            <a:chExt cx="2286000" cy="762000"/>
          </a:xfrm>
        </p:grpSpPr>
        <p:sp>
          <p:nvSpPr>
            <p:cNvPr id="39" name="Rounded Rectangle 38"/>
            <p:cNvSpPr/>
            <p:nvPr/>
          </p:nvSpPr>
          <p:spPr>
            <a:xfrm>
              <a:off x="6324600" y="5334000"/>
              <a:ext cx="1524000" cy="533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Curved Connector 43"/>
            <p:cNvCxnSpPr/>
            <p:nvPr/>
          </p:nvCxnSpPr>
          <p:spPr>
            <a:xfrm flipV="1">
              <a:off x="7848600" y="5105400"/>
              <a:ext cx="685800" cy="304800"/>
            </a:xfrm>
            <a:prstGeom prst="curved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9" idx="3"/>
            </p:cNvCxnSpPr>
            <p:nvPr/>
          </p:nvCxnSpPr>
          <p:spPr>
            <a:xfrm flipV="1">
              <a:off x="7848600" y="5334000"/>
              <a:ext cx="762000" cy="266700"/>
            </a:xfrm>
            <a:prstGeom prst="curved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7848600" y="5562600"/>
              <a:ext cx="762000" cy="228600"/>
            </a:xfrm>
            <a:prstGeom prst="curved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grpSp>
      <p:sp>
        <p:nvSpPr>
          <p:cNvPr id="24" name="TextBox 23"/>
          <p:cNvSpPr txBox="1">
            <a:spLocks noChangeArrowheads="1"/>
          </p:cNvSpPr>
          <p:nvPr/>
        </p:nvSpPr>
        <p:spPr bwMode="auto">
          <a:xfrm>
            <a:off x="8118475" y="4659313"/>
            <a:ext cx="530225" cy="369887"/>
          </a:xfrm>
          <a:prstGeom prst="rect">
            <a:avLst/>
          </a:prstGeom>
          <a:noFill/>
          <a:ln w="9525">
            <a:noFill/>
            <a:miter lim="800000"/>
            <a:headEnd/>
            <a:tailEnd/>
          </a:ln>
        </p:spPr>
        <p:txBody>
          <a:bodyPr wrap="none">
            <a:spAutoFit/>
          </a:bodyPr>
          <a:lstStyle/>
          <a:p>
            <a:r>
              <a:rPr lang="en-US" b="1"/>
              <a:t>Pili</a:t>
            </a:r>
          </a:p>
        </p:txBody>
      </p:sp>
      <p:sp>
        <p:nvSpPr>
          <p:cNvPr id="25" name="TextBox 24"/>
          <p:cNvSpPr txBox="1">
            <a:spLocks noChangeArrowheads="1"/>
          </p:cNvSpPr>
          <p:nvPr/>
        </p:nvSpPr>
        <p:spPr bwMode="auto">
          <a:xfrm>
            <a:off x="8001000" y="6172200"/>
            <a:ext cx="890588" cy="369888"/>
          </a:xfrm>
          <a:prstGeom prst="rect">
            <a:avLst/>
          </a:prstGeom>
          <a:noFill/>
          <a:ln w="9525">
            <a:noFill/>
            <a:miter lim="800000"/>
            <a:headEnd/>
            <a:tailEnd/>
          </a:ln>
        </p:spPr>
        <p:txBody>
          <a:bodyPr wrap="none">
            <a:spAutoFit/>
          </a:bodyPr>
          <a:lstStyle/>
          <a:p>
            <a:r>
              <a:rPr lang="en-US" b="1"/>
              <a:t>No pili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par>
                                <p:cTn id="21" presetID="3"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linds(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2229"/>
                                        </p:tgtEl>
                                        <p:attrNameLst>
                                          <p:attrName>style.visibility</p:attrName>
                                        </p:attrNameLst>
                                      </p:cBhvr>
                                      <p:to>
                                        <p:strVal val="visible"/>
                                      </p:to>
                                    </p:set>
                                    <p:animEffect transition="in" filter="blinds(horizontal)">
                                      <p:cBhvr>
                                        <p:cTn id="33" dur="500"/>
                                        <p:tgtEl>
                                          <p:spTgt spid="5222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3" presetClass="entr" presetSubtype="1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linds(horizont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linds(horizontal)">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linds(horizontal)">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blinds(horizontal)">
                                      <p:cBhvr>
                                        <p:cTn id="66" dur="5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500"/>
                                        <p:tgtEl>
                                          <p:spTgt spid="2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linds(horizontal)">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7" grpId="0"/>
      <p:bldP spid="28" grpId="0"/>
      <p:bldP spid="29" grpId="0"/>
      <p:bldP spid="30" grpId="0"/>
      <p:bldP spid="32" grpId="0"/>
      <p:bldP spid="40" grpId="0" animBg="1"/>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744538"/>
            <a:ext cx="1905000" cy="2393950"/>
          </a:xfrm>
          <a:prstGeom prst="rect">
            <a:avLst/>
          </a:prstGeom>
          <a:noFill/>
          <a:ln w="9525">
            <a:noFill/>
            <a:miter lim="800000"/>
            <a:headEnd/>
            <a:tailEnd/>
          </a:ln>
        </p:spPr>
      </p:pic>
      <p:pic>
        <p:nvPicPr>
          <p:cNvPr id="28675" name="Picture 4"/>
          <p:cNvPicPr>
            <a:picLocks noChangeAspect="1" noChangeArrowheads="1"/>
          </p:cNvPicPr>
          <p:nvPr/>
        </p:nvPicPr>
        <p:blipFill>
          <a:blip r:embed="rId3" cstate="print"/>
          <a:srcRect/>
          <a:stretch>
            <a:fillRect/>
          </a:stretch>
        </p:blipFill>
        <p:spPr bwMode="auto">
          <a:xfrm>
            <a:off x="1066800" y="2438400"/>
            <a:ext cx="1171575" cy="866775"/>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1981200" y="576263"/>
            <a:ext cx="1066800" cy="1938337"/>
          </a:xfrm>
          <a:prstGeom prst="rect">
            <a:avLst/>
          </a:prstGeom>
          <a:noFill/>
          <a:ln w="9525">
            <a:noFill/>
            <a:miter lim="800000"/>
            <a:headEnd/>
            <a:tailEnd/>
          </a:ln>
        </p:spPr>
      </p:pic>
      <p:pic>
        <p:nvPicPr>
          <p:cNvPr id="28677" name="Picture 6"/>
          <p:cNvPicPr>
            <a:picLocks noChangeAspect="1" noChangeArrowheads="1"/>
          </p:cNvPicPr>
          <p:nvPr/>
        </p:nvPicPr>
        <p:blipFill>
          <a:blip r:embed="rId5" cstate="print"/>
          <a:srcRect/>
          <a:stretch>
            <a:fillRect/>
          </a:stretch>
        </p:blipFill>
        <p:spPr bwMode="auto">
          <a:xfrm>
            <a:off x="2743200" y="2438400"/>
            <a:ext cx="2124075" cy="923925"/>
          </a:xfrm>
          <a:prstGeom prst="rect">
            <a:avLst/>
          </a:prstGeom>
          <a:noFill/>
          <a:ln w="9525">
            <a:noFill/>
            <a:miter lim="800000"/>
            <a:headEnd/>
            <a:tailEnd/>
          </a:ln>
        </p:spPr>
      </p:pic>
      <p:pic>
        <p:nvPicPr>
          <p:cNvPr id="28678" name="Picture 3"/>
          <p:cNvPicPr>
            <a:picLocks noChangeAspect="1" noChangeArrowheads="1"/>
          </p:cNvPicPr>
          <p:nvPr/>
        </p:nvPicPr>
        <p:blipFill>
          <a:blip r:embed="rId6" cstate="print"/>
          <a:srcRect/>
          <a:stretch>
            <a:fillRect/>
          </a:stretch>
        </p:blipFill>
        <p:spPr bwMode="auto">
          <a:xfrm>
            <a:off x="981075" y="1285875"/>
            <a:ext cx="1076325" cy="923925"/>
          </a:xfrm>
          <a:prstGeom prst="rect">
            <a:avLst/>
          </a:prstGeom>
          <a:noFill/>
          <a:ln w="9525">
            <a:noFill/>
            <a:miter lim="800000"/>
            <a:headEnd/>
            <a:tailEnd/>
          </a:ln>
        </p:spPr>
      </p:pic>
      <p:pic>
        <p:nvPicPr>
          <p:cNvPr id="28679" name="Picture 7"/>
          <p:cNvPicPr>
            <a:picLocks noChangeAspect="1" noChangeArrowheads="1"/>
          </p:cNvPicPr>
          <p:nvPr/>
        </p:nvPicPr>
        <p:blipFill>
          <a:blip r:embed="rId7" cstate="print"/>
          <a:srcRect/>
          <a:stretch>
            <a:fillRect/>
          </a:stretch>
        </p:blipFill>
        <p:spPr bwMode="auto">
          <a:xfrm>
            <a:off x="3048000" y="1362075"/>
            <a:ext cx="904875" cy="390525"/>
          </a:xfrm>
          <a:prstGeom prst="rect">
            <a:avLst/>
          </a:prstGeom>
          <a:noFill/>
          <a:ln w="9525">
            <a:noFill/>
            <a:miter lim="800000"/>
            <a:headEnd/>
            <a:tailEnd/>
          </a:ln>
        </p:spPr>
      </p:pic>
      <p:pic>
        <p:nvPicPr>
          <p:cNvPr id="28680" name="Picture 8"/>
          <p:cNvPicPr>
            <a:picLocks noChangeAspect="1" noChangeArrowheads="1"/>
          </p:cNvPicPr>
          <p:nvPr/>
        </p:nvPicPr>
        <p:blipFill>
          <a:blip r:embed="rId8" cstate="print"/>
          <a:srcRect/>
          <a:stretch>
            <a:fillRect/>
          </a:stretch>
        </p:blipFill>
        <p:spPr bwMode="auto">
          <a:xfrm>
            <a:off x="3962400" y="609600"/>
            <a:ext cx="979488" cy="1828800"/>
          </a:xfrm>
          <a:prstGeom prst="rect">
            <a:avLst/>
          </a:prstGeom>
          <a:noFill/>
          <a:ln w="9525">
            <a:noFill/>
            <a:miter lim="800000"/>
            <a:headEnd/>
            <a:tailEnd/>
          </a:ln>
        </p:spPr>
      </p:pic>
      <p:pic>
        <p:nvPicPr>
          <p:cNvPr id="28681" name="Picture 9"/>
          <p:cNvPicPr>
            <a:picLocks noChangeAspect="1" noChangeArrowheads="1"/>
          </p:cNvPicPr>
          <p:nvPr/>
        </p:nvPicPr>
        <p:blipFill>
          <a:blip r:embed="rId9" cstate="print"/>
          <a:srcRect/>
          <a:stretch>
            <a:fillRect/>
          </a:stretch>
        </p:blipFill>
        <p:spPr bwMode="auto">
          <a:xfrm>
            <a:off x="4953000" y="1447800"/>
            <a:ext cx="914400" cy="657225"/>
          </a:xfrm>
          <a:prstGeom prst="rect">
            <a:avLst/>
          </a:prstGeom>
          <a:noFill/>
          <a:ln w="9525">
            <a:noFill/>
            <a:miter lim="800000"/>
            <a:headEnd/>
            <a:tailEnd/>
          </a:ln>
        </p:spPr>
      </p:pic>
      <p:pic>
        <p:nvPicPr>
          <p:cNvPr id="28683" name="Picture 11"/>
          <p:cNvPicPr>
            <a:picLocks noChangeAspect="1" noChangeArrowheads="1"/>
          </p:cNvPicPr>
          <p:nvPr/>
        </p:nvPicPr>
        <p:blipFill>
          <a:blip r:embed="rId10" cstate="print"/>
          <a:srcRect/>
          <a:stretch>
            <a:fillRect/>
          </a:stretch>
        </p:blipFill>
        <p:spPr bwMode="auto">
          <a:xfrm>
            <a:off x="5943600" y="1143000"/>
            <a:ext cx="1295400" cy="2066925"/>
          </a:xfrm>
          <a:prstGeom prst="rect">
            <a:avLst/>
          </a:prstGeom>
          <a:noFill/>
          <a:ln w="9525">
            <a:noFill/>
            <a:miter lim="800000"/>
            <a:headEnd/>
            <a:tailEnd/>
          </a:ln>
        </p:spPr>
      </p:pic>
      <p:pic>
        <p:nvPicPr>
          <p:cNvPr id="28685" name="Picture 13"/>
          <p:cNvPicPr>
            <a:picLocks noChangeAspect="1" noChangeArrowheads="1"/>
          </p:cNvPicPr>
          <p:nvPr/>
        </p:nvPicPr>
        <p:blipFill>
          <a:blip r:embed="rId11" cstate="print"/>
          <a:srcRect/>
          <a:stretch>
            <a:fillRect/>
          </a:stretch>
        </p:blipFill>
        <p:spPr bwMode="auto">
          <a:xfrm>
            <a:off x="6010275" y="3124200"/>
            <a:ext cx="3133725" cy="3733800"/>
          </a:xfrm>
          <a:prstGeom prst="rect">
            <a:avLst/>
          </a:prstGeom>
          <a:noFill/>
          <a:ln w="9525">
            <a:noFill/>
            <a:miter lim="800000"/>
            <a:headEnd/>
            <a:tailEnd/>
          </a:ln>
        </p:spPr>
      </p:pic>
      <p:pic>
        <p:nvPicPr>
          <p:cNvPr id="28686" name="Picture 14"/>
          <p:cNvPicPr>
            <a:picLocks noChangeAspect="1" noChangeArrowheads="1"/>
          </p:cNvPicPr>
          <p:nvPr/>
        </p:nvPicPr>
        <p:blipFill>
          <a:blip r:embed="rId12" cstate="print"/>
          <a:srcRect/>
          <a:stretch>
            <a:fillRect/>
          </a:stretch>
        </p:blipFill>
        <p:spPr bwMode="auto">
          <a:xfrm>
            <a:off x="4495800" y="4419600"/>
            <a:ext cx="1219200" cy="1746250"/>
          </a:xfrm>
          <a:prstGeom prst="rect">
            <a:avLst/>
          </a:prstGeom>
          <a:noFill/>
          <a:ln w="9525">
            <a:noFill/>
            <a:miter lim="800000"/>
            <a:headEnd/>
            <a:tailEnd/>
          </a:ln>
        </p:spPr>
      </p:pic>
      <p:pic>
        <p:nvPicPr>
          <p:cNvPr id="28687" name="Picture 15"/>
          <p:cNvPicPr>
            <a:picLocks noChangeAspect="1" noChangeArrowheads="1"/>
          </p:cNvPicPr>
          <p:nvPr/>
        </p:nvPicPr>
        <p:blipFill>
          <a:blip r:embed="rId13" cstate="print"/>
          <a:srcRect/>
          <a:stretch>
            <a:fillRect/>
          </a:stretch>
        </p:blipFill>
        <p:spPr bwMode="auto">
          <a:xfrm>
            <a:off x="3657600" y="5029200"/>
            <a:ext cx="923925" cy="409575"/>
          </a:xfrm>
          <a:prstGeom prst="rect">
            <a:avLst/>
          </a:prstGeom>
          <a:noFill/>
          <a:ln w="9525">
            <a:noFill/>
            <a:miter lim="800000"/>
            <a:headEnd/>
            <a:tailEnd/>
          </a:ln>
        </p:spPr>
      </p:pic>
      <p:pic>
        <p:nvPicPr>
          <p:cNvPr id="28688" name="Picture 16"/>
          <p:cNvPicPr>
            <a:picLocks noChangeAspect="1" noChangeArrowheads="1"/>
          </p:cNvPicPr>
          <p:nvPr/>
        </p:nvPicPr>
        <p:blipFill>
          <a:blip r:embed="rId14" cstate="print"/>
          <a:srcRect/>
          <a:stretch>
            <a:fillRect/>
          </a:stretch>
        </p:blipFill>
        <p:spPr bwMode="auto">
          <a:xfrm>
            <a:off x="2286000" y="4038600"/>
            <a:ext cx="1295400" cy="2098675"/>
          </a:xfrm>
          <a:prstGeom prst="rect">
            <a:avLst/>
          </a:prstGeom>
          <a:noFill/>
          <a:ln w="9525">
            <a:noFill/>
            <a:miter lim="800000"/>
            <a:headEnd/>
            <a:tailEnd/>
          </a:ln>
        </p:spPr>
      </p:pic>
      <p:pic>
        <p:nvPicPr>
          <p:cNvPr id="28689" name="Picture 17"/>
          <p:cNvPicPr>
            <a:picLocks noChangeAspect="1" noChangeArrowheads="1"/>
          </p:cNvPicPr>
          <p:nvPr/>
        </p:nvPicPr>
        <p:blipFill>
          <a:blip r:embed="rId15" cstate="print"/>
          <a:srcRect/>
          <a:stretch>
            <a:fillRect/>
          </a:stretch>
        </p:blipFill>
        <p:spPr bwMode="auto">
          <a:xfrm>
            <a:off x="381000" y="5638800"/>
            <a:ext cx="1876425" cy="1285875"/>
          </a:xfrm>
          <a:prstGeom prst="rect">
            <a:avLst/>
          </a:prstGeom>
          <a:noFill/>
          <a:ln w="9525">
            <a:noFill/>
            <a:miter lim="800000"/>
            <a:headEnd/>
            <a:tailEnd/>
          </a:ln>
        </p:spPr>
      </p:pic>
      <p:pic>
        <p:nvPicPr>
          <p:cNvPr id="28691" name="Picture 20"/>
          <p:cNvPicPr>
            <a:picLocks noChangeAspect="1" noChangeArrowheads="1"/>
          </p:cNvPicPr>
          <p:nvPr/>
        </p:nvPicPr>
        <p:blipFill>
          <a:blip r:embed="rId16" cstate="print"/>
          <a:srcRect/>
          <a:stretch>
            <a:fillRect/>
          </a:stretch>
        </p:blipFill>
        <p:spPr bwMode="auto">
          <a:xfrm>
            <a:off x="5019675" y="304800"/>
            <a:ext cx="2143125" cy="647700"/>
          </a:xfrm>
          <a:prstGeom prst="rect">
            <a:avLst/>
          </a:prstGeom>
          <a:noFill/>
          <a:ln w="9525">
            <a:noFill/>
            <a:miter lim="800000"/>
            <a:headEnd/>
            <a:tailEnd/>
          </a:ln>
        </p:spPr>
      </p:pic>
      <p:pic>
        <p:nvPicPr>
          <p:cNvPr id="28692" name="Picture 20"/>
          <p:cNvPicPr>
            <a:picLocks noChangeAspect="1" noChangeArrowheads="1"/>
          </p:cNvPicPr>
          <p:nvPr/>
        </p:nvPicPr>
        <p:blipFill>
          <a:blip r:embed="rId17" cstate="print"/>
          <a:srcRect/>
          <a:stretch>
            <a:fillRect/>
          </a:stretch>
        </p:blipFill>
        <p:spPr bwMode="auto">
          <a:xfrm>
            <a:off x="4035425" y="6134100"/>
            <a:ext cx="1984375" cy="571500"/>
          </a:xfrm>
          <a:prstGeom prst="rect">
            <a:avLst/>
          </a:prstGeom>
          <a:noFill/>
          <a:ln w="9525">
            <a:noFill/>
            <a:miter lim="800000"/>
            <a:headEnd/>
            <a:tailEnd/>
          </a:ln>
        </p:spPr>
      </p:pic>
      <p:pic>
        <p:nvPicPr>
          <p:cNvPr id="21" name="Picture 10"/>
          <p:cNvPicPr>
            <a:picLocks noChangeAspect="1" noChangeArrowheads="1"/>
          </p:cNvPicPr>
          <p:nvPr/>
        </p:nvPicPr>
        <p:blipFill>
          <a:blip r:embed="rId18" cstate="print"/>
          <a:srcRect/>
          <a:stretch>
            <a:fillRect/>
          </a:stretch>
        </p:blipFill>
        <p:spPr bwMode="auto">
          <a:xfrm>
            <a:off x="5572125" y="3133725"/>
            <a:ext cx="1743075" cy="523875"/>
          </a:xfrm>
          <a:prstGeom prst="rect">
            <a:avLst/>
          </a:prstGeom>
          <a:noFill/>
          <a:ln w="9525">
            <a:noFill/>
            <a:miter lim="800000"/>
            <a:headEnd/>
            <a:tailEnd/>
          </a:ln>
        </p:spPr>
      </p:pic>
      <p:pic>
        <p:nvPicPr>
          <p:cNvPr id="22" name="Picture 12"/>
          <p:cNvPicPr>
            <a:picLocks noChangeAspect="1" noChangeArrowheads="1"/>
          </p:cNvPicPr>
          <p:nvPr/>
        </p:nvPicPr>
        <p:blipFill>
          <a:blip r:embed="rId19" cstate="print"/>
          <a:srcRect/>
          <a:stretch>
            <a:fillRect/>
          </a:stretch>
        </p:blipFill>
        <p:spPr bwMode="auto">
          <a:xfrm>
            <a:off x="7162800" y="2362200"/>
            <a:ext cx="762000" cy="998538"/>
          </a:xfrm>
          <a:prstGeom prst="rect">
            <a:avLst/>
          </a:prstGeom>
          <a:noFill/>
          <a:ln w="9525">
            <a:noFill/>
            <a:miter lim="800000"/>
            <a:headEnd/>
            <a:tailEnd/>
          </a:ln>
        </p:spPr>
      </p:pic>
      <p:pic>
        <p:nvPicPr>
          <p:cNvPr id="23" name="Picture 15"/>
          <p:cNvPicPr>
            <a:picLocks noChangeAspect="1" noChangeArrowheads="1"/>
          </p:cNvPicPr>
          <p:nvPr/>
        </p:nvPicPr>
        <p:blipFill>
          <a:blip r:embed="rId13" cstate="print"/>
          <a:srcRect/>
          <a:stretch>
            <a:fillRect/>
          </a:stretch>
        </p:blipFill>
        <p:spPr bwMode="auto">
          <a:xfrm>
            <a:off x="5562600" y="5105400"/>
            <a:ext cx="923925" cy="409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6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6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anim calcmode="lin" valueType="num">
                                      <p:cBhvr>
                                        <p:cTn id="15" dur="500" decel="50000" fill="hold">
                                          <p:stCondLst>
                                            <p:cond delay="0"/>
                                          </p:stCondLst>
                                        </p:cTn>
                                        <p:tgtEl>
                                          <p:spTgt spid="2867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867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8678"/>
                                        </p:tgtEl>
                                        <p:attrNameLst>
                                          <p:attrName>ppt_w</p:attrName>
                                        </p:attrNameLst>
                                      </p:cBhvr>
                                      <p:tavLst>
                                        <p:tav tm="0">
                                          <p:val>
                                            <p:strVal val="#ppt_w*.05"/>
                                          </p:val>
                                        </p:tav>
                                        <p:tav tm="100000">
                                          <p:val>
                                            <p:strVal val="#ppt_w"/>
                                          </p:val>
                                        </p:tav>
                                      </p:tavLst>
                                    </p:anim>
                                    <p:anim calcmode="lin" valueType="num">
                                      <p:cBhvr>
                                        <p:cTn id="18" dur="1000" fill="hold"/>
                                        <p:tgtEl>
                                          <p:spTgt spid="2867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867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867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867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8678"/>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28675"/>
                                        </p:tgtEl>
                                        <p:attrNameLst>
                                          <p:attrName>style.visibility</p:attrName>
                                        </p:attrNameLst>
                                      </p:cBhvr>
                                      <p:to>
                                        <p:strVal val="visible"/>
                                      </p:to>
                                    </p:set>
                                    <p:anim calcmode="lin" valueType="num">
                                      <p:cBhvr>
                                        <p:cTn id="27" dur="500" decel="50000" fill="hold">
                                          <p:stCondLst>
                                            <p:cond delay="0"/>
                                          </p:stCondLst>
                                        </p:cTn>
                                        <p:tgtEl>
                                          <p:spTgt spid="2867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867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8675"/>
                                        </p:tgtEl>
                                        <p:attrNameLst>
                                          <p:attrName>ppt_w</p:attrName>
                                        </p:attrNameLst>
                                      </p:cBhvr>
                                      <p:tavLst>
                                        <p:tav tm="0">
                                          <p:val>
                                            <p:strVal val="#ppt_w*.05"/>
                                          </p:val>
                                        </p:tav>
                                        <p:tav tm="100000">
                                          <p:val>
                                            <p:strVal val="#ppt_w"/>
                                          </p:val>
                                        </p:tav>
                                      </p:tavLst>
                                    </p:anim>
                                    <p:anim calcmode="lin" valueType="num">
                                      <p:cBhvr>
                                        <p:cTn id="30" dur="1000" fill="hold"/>
                                        <p:tgtEl>
                                          <p:spTgt spid="2867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867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867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867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8675"/>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28676"/>
                                        </p:tgtEl>
                                        <p:attrNameLst>
                                          <p:attrName>style.visibility</p:attrName>
                                        </p:attrNameLst>
                                      </p:cBhvr>
                                      <p:to>
                                        <p:strVal val="visible"/>
                                      </p:to>
                                    </p:set>
                                    <p:anim calcmode="lin" valueType="num">
                                      <p:cBhvr>
                                        <p:cTn id="39" dur="5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8676"/>
                                        </p:tgtEl>
                                        <p:attrNameLst>
                                          <p:attrName>ppt_w</p:attrName>
                                        </p:attrNameLst>
                                      </p:cBhvr>
                                      <p:tavLst>
                                        <p:tav tm="0">
                                          <p:val>
                                            <p:strVal val="#ppt_w*.05"/>
                                          </p:val>
                                        </p:tav>
                                        <p:tav tm="100000">
                                          <p:val>
                                            <p:strVal val="#ppt_w"/>
                                          </p:val>
                                        </p:tav>
                                      </p:tavLst>
                                    </p:anim>
                                    <p:anim calcmode="lin" valueType="num">
                                      <p:cBhvr>
                                        <p:cTn id="42" dur="1000" fill="hold"/>
                                        <p:tgtEl>
                                          <p:spTgt spid="2867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867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8676"/>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28679"/>
                                        </p:tgtEl>
                                        <p:attrNameLst>
                                          <p:attrName>style.visibility</p:attrName>
                                        </p:attrNameLst>
                                      </p:cBhvr>
                                      <p:to>
                                        <p:strVal val="visible"/>
                                      </p:to>
                                    </p:set>
                                    <p:anim calcmode="lin" valueType="num">
                                      <p:cBhvr>
                                        <p:cTn id="51" dur="500" decel="50000" fill="hold">
                                          <p:stCondLst>
                                            <p:cond delay="0"/>
                                          </p:stCondLst>
                                        </p:cTn>
                                        <p:tgtEl>
                                          <p:spTgt spid="2867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867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8679"/>
                                        </p:tgtEl>
                                        <p:attrNameLst>
                                          <p:attrName>ppt_w</p:attrName>
                                        </p:attrNameLst>
                                      </p:cBhvr>
                                      <p:tavLst>
                                        <p:tav tm="0">
                                          <p:val>
                                            <p:strVal val="#ppt_w*.05"/>
                                          </p:val>
                                        </p:tav>
                                        <p:tav tm="100000">
                                          <p:val>
                                            <p:strVal val="#ppt_w"/>
                                          </p:val>
                                        </p:tav>
                                      </p:tavLst>
                                    </p:anim>
                                    <p:anim calcmode="lin" valueType="num">
                                      <p:cBhvr>
                                        <p:cTn id="54" dur="1000" fill="hold"/>
                                        <p:tgtEl>
                                          <p:spTgt spid="2867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867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867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867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8679"/>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28677"/>
                                        </p:tgtEl>
                                        <p:attrNameLst>
                                          <p:attrName>style.visibility</p:attrName>
                                        </p:attrNameLst>
                                      </p:cBhvr>
                                      <p:to>
                                        <p:strVal val="visible"/>
                                      </p:to>
                                    </p:set>
                                    <p:anim calcmode="lin" valueType="num">
                                      <p:cBhvr>
                                        <p:cTn id="63" dur="500" decel="50000" fill="hold">
                                          <p:stCondLst>
                                            <p:cond delay="0"/>
                                          </p:stCondLst>
                                        </p:cTn>
                                        <p:tgtEl>
                                          <p:spTgt spid="28677"/>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28677"/>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28677"/>
                                        </p:tgtEl>
                                        <p:attrNameLst>
                                          <p:attrName>ppt_w</p:attrName>
                                        </p:attrNameLst>
                                      </p:cBhvr>
                                      <p:tavLst>
                                        <p:tav tm="0">
                                          <p:val>
                                            <p:strVal val="#ppt_w*.05"/>
                                          </p:val>
                                        </p:tav>
                                        <p:tav tm="100000">
                                          <p:val>
                                            <p:strVal val="#ppt_w"/>
                                          </p:val>
                                        </p:tav>
                                      </p:tavLst>
                                    </p:anim>
                                    <p:anim calcmode="lin" valueType="num">
                                      <p:cBhvr>
                                        <p:cTn id="66" dur="1000" fill="hold"/>
                                        <p:tgtEl>
                                          <p:spTgt spid="28677"/>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28677"/>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28677"/>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28677"/>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28677"/>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28680"/>
                                        </p:tgtEl>
                                        <p:attrNameLst>
                                          <p:attrName>style.visibility</p:attrName>
                                        </p:attrNameLst>
                                      </p:cBhvr>
                                      <p:to>
                                        <p:strVal val="visible"/>
                                      </p:to>
                                    </p:set>
                                    <p:anim calcmode="lin" valueType="num">
                                      <p:cBhvr>
                                        <p:cTn id="75" dur="500" decel="50000" fill="hold">
                                          <p:stCondLst>
                                            <p:cond delay="0"/>
                                          </p:stCondLst>
                                        </p:cTn>
                                        <p:tgtEl>
                                          <p:spTgt spid="28680"/>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28680"/>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28680"/>
                                        </p:tgtEl>
                                        <p:attrNameLst>
                                          <p:attrName>ppt_w</p:attrName>
                                        </p:attrNameLst>
                                      </p:cBhvr>
                                      <p:tavLst>
                                        <p:tav tm="0">
                                          <p:val>
                                            <p:strVal val="#ppt_w*.05"/>
                                          </p:val>
                                        </p:tav>
                                        <p:tav tm="100000">
                                          <p:val>
                                            <p:strVal val="#ppt_w"/>
                                          </p:val>
                                        </p:tav>
                                      </p:tavLst>
                                    </p:anim>
                                    <p:anim calcmode="lin" valueType="num">
                                      <p:cBhvr>
                                        <p:cTn id="78" dur="1000" fill="hold"/>
                                        <p:tgtEl>
                                          <p:spTgt spid="28680"/>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28680"/>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28680"/>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28680"/>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28680"/>
                                        </p:tgtEl>
                                      </p:cBhvr>
                                    </p:animEffect>
                                  </p:childTnLst>
                                </p:cTn>
                              </p:par>
                            </p:childTnLst>
                          </p:cTn>
                        </p:par>
                      </p:childTnLst>
                    </p:cTn>
                  </p:par>
                  <p:par>
                    <p:cTn id="83" fill="hold">
                      <p:stCondLst>
                        <p:cond delay="indefinite"/>
                      </p:stCondLst>
                      <p:childTnLst>
                        <p:par>
                          <p:cTn id="84" fill="hold">
                            <p:stCondLst>
                              <p:cond delay="0"/>
                            </p:stCondLst>
                            <p:childTnLst>
                              <p:par>
                                <p:cTn id="85" presetID="39" presetClass="entr" presetSubtype="0" accel="100000" fill="hold" nodeType="clickEffect">
                                  <p:stCondLst>
                                    <p:cond delay="0"/>
                                  </p:stCondLst>
                                  <p:childTnLst>
                                    <p:set>
                                      <p:cBhvr>
                                        <p:cTn id="86" dur="1" fill="hold">
                                          <p:stCondLst>
                                            <p:cond delay="0"/>
                                          </p:stCondLst>
                                        </p:cTn>
                                        <p:tgtEl>
                                          <p:spTgt spid="28691"/>
                                        </p:tgtEl>
                                        <p:attrNameLst>
                                          <p:attrName>style.visibility</p:attrName>
                                        </p:attrNameLst>
                                      </p:cBhvr>
                                      <p:to>
                                        <p:strVal val="visible"/>
                                      </p:to>
                                    </p:set>
                                    <p:anim calcmode="lin" valueType="num">
                                      <p:cBhvr>
                                        <p:cTn id="87" dur="500" fill="hold"/>
                                        <p:tgtEl>
                                          <p:spTgt spid="28691"/>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28691"/>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28691"/>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28691"/>
                                        </p:tgtEl>
                                        <p:attrNameLst>
                                          <p:attrName>ppt_y</p:attrName>
                                        </p:attrNameLst>
                                      </p:cBhvr>
                                      <p:tavLst>
                                        <p:tav tm="0">
                                          <p:val>
                                            <p:strVal val="#ppt_y"/>
                                          </p:val>
                                        </p:tav>
                                        <p:tav tm="100000">
                                          <p:val>
                                            <p:strVal val="#ppt_y"/>
                                          </p:val>
                                        </p:tav>
                                      </p:tavLst>
                                    </p:anim>
                                  </p:childTnLst>
                                </p:cTn>
                              </p:par>
                              <p:par>
                                <p:cTn id="91" presetID="39" presetClass="entr" presetSubtype="0" accel="100000" fill="hold" nodeType="withEffect">
                                  <p:stCondLst>
                                    <p:cond delay="0"/>
                                  </p:stCondLst>
                                  <p:childTnLst>
                                    <p:set>
                                      <p:cBhvr>
                                        <p:cTn id="92" dur="1" fill="hold">
                                          <p:stCondLst>
                                            <p:cond delay="0"/>
                                          </p:stCondLst>
                                        </p:cTn>
                                        <p:tgtEl>
                                          <p:spTgt spid="28681"/>
                                        </p:tgtEl>
                                        <p:attrNameLst>
                                          <p:attrName>style.visibility</p:attrName>
                                        </p:attrNameLst>
                                      </p:cBhvr>
                                      <p:to>
                                        <p:strVal val="visible"/>
                                      </p:to>
                                    </p:set>
                                    <p:anim calcmode="lin" valueType="num">
                                      <p:cBhvr>
                                        <p:cTn id="93" dur="500" fill="hold"/>
                                        <p:tgtEl>
                                          <p:spTgt spid="28681"/>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28681"/>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28681"/>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28681"/>
                                        </p:tgtEl>
                                        <p:attrNameLst>
                                          <p:attrName>ppt_y</p:attrName>
                                        </p:attrNameLst>
                                      </p:cBhvr>
                                      <p:tavLst>
                                        <p:tav tm="0">
                                          <p:val>
                                            <p:strVal val="#ppt_y"/>
                                          </p:val>
                                        </p:tav>
                                        <p:tav tm="100000">
                                          <p:val>
                                            <p:strVal val="#ppt_y"/>
                                          </p:val>
                                        </p:tav>
                                      </p:tavLst>
                                    </p:anim>
                                  </p:childTnLst>
                                </p:cTn>
                              </p:par>
                              <p:par>
                                <p:cTn id="97" presetID="39" presetClass="entr" presetSubtype="0" accel="100000" fill="hold" nodeType="withEffect">
                                  <p:stCondLst>
                                    <p:cond delay="0"/>
                                  </p:stCondLst>
                                  <p:childTnLst>
                                    <p:set>
                                      <p:cBhvr>
                                        <p:cTn id="98" dur="1" fill="hold">
                                          <p:stCondLst>
                                            <p:cond delay="0"/>
                                          </p:stCondLst>
                                        </p:cTn>
                                        <p:tgtEl>
                                          <p:spTgt spid="28683"/>
                                        </p:tgtEl>
                                        <p:attrNameLst>
                                          <p:attrName>style.visibility</p:attrName>
                                        </p:attrNameLst>
                                      </p:cBhvr>
                                      <p:to>
                                        <p:strVal val="visible"/>
                                      </p:to>
                                    </p:set>
                                    <p:anim calcmode="lin" valueType="num">
                                      <p:cBhvr>
                                        <p:cTn id="99" dur="500" fill="hold"/>
                                        <p:tgtEl>
                                          <p:spTgt spid="28683"/>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28683"/>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28683"/>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2868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5" presetClass="entr" presetSubtype="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10" dur="1000" fill="hold"/>
                                        <p:tgtEl>
                                          <p:spTgt spid="21"/>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22" dur="1000" fill="hold"/>
                                        <p:tgtEl>
                                          <p:spTgt spid="22"/>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22"/>
                                        </p:tgtEl>
                                      </p:cBhvr>
                                    </p:animEffect>
                                  </p:childTnLst>
                                </p:cTn>
                              </p:par>
                              <p:par>
                                <p:cTn id="127" presetID="25" presetClass="entr" presetSubtype="0" fill="hold" nodeType="withEffect">
                                  <p:stCondLst>
                                    <p:cond delay="0"/>
                                  </p:stCondLst>
                                  <p:childTnLst>
                                    <p:set>
                                      <p:cBhvr>
                                        <p:cTn id="128" dur="1" fill="hold">
                                          <p:stCondLst>
                                            <p:cond delay="0"/>
                                          </p:stCondLst>
                                        </p:cTn>
                                        <p:tgtEl>
                                          <p:spTgt spid="28685"/>
                                        </p:tgtEl>
                                        <p:attrNameLst>
                                          <p:attrName>style.visibility</p:attrName>
                                        </p:attrNameLst>
                                      </p:cBhvr>
                                      <p:to>
                                        <p:strVal val="visible"/>
                                      </p:to>
                                    </p:set>
                                    <p:anim calcmode="lin" valueType="num">
                                      <p:cBhvr>
                                        <p:cTn id="129" dur="500" decel="50000" fill="hold">
                                          <p:stCondLst>
                                            <p:cond delay="0"/>
                                          </p:stCondLst>
                                        </p:cTn>
                                        <p:tgtEl>
                                          <p:spTgt spid="28685"/>
                                        </p:tgtEl>
                                        <p:attrNameLst>
                                          <p:attrName>style.rotation</p:attrName>
                                        </p:attrNameLst>
                                      </p:cBhvr>
                                      <p:tavLst>
                                        <p:tav tm="0">
                                          <p:val>
                                            <p:fltVal val="-90"/>
                                          </p:val>
                                        </p:tav>
                                        <p:tav tm="100000">
                                          <p:val>
                                            <p:fltVal val="0"/>
                                          </p:val>
                                        </p:tav>
                                      </p:tavLst>
                                    </p:anim>
                                    <p:anim calcmode="lin" valueType="num">
                                      <p:cBhvr>
                                        <p:cTn id="130" dur="500" decel="50000" fill="hold">
                                          <p:stCondLst>
                                            <p:cond delay="0"/>
                                          </p:stCondLst>
                                        </p:cTn>
                                        <p:tgtEl>
                                          <p:spTgt spid="28685"/>
                                        </p:tgtEl>
                                        <p:attrNameLst>
                                          <p:attrName>ppt_w</p:attrName>
                                        </p:attrNameLst>
                                      </p:cBhvr>
                                      <p:tavLst>
                                        <p:tav tm="0">
                                          <p:val>
                                            <p:strVal val="#ppt_w"/>
                                          </p:val>
                                        </p:tav>
                                        <p:tav tm="100000">
                                          <p:val>
                                            <p:strVal val="#ppt_w*.05"/>
                                          </p:val>
                                        </p:tav>
                                      </p:tavLst>
                                    </p:anim>
                                    <p:anim calcmode="lin" valueType="num">
                                      <p:cBhvr>
                                        <p:cTn id="131" dur="500" accel="50000" fill="hold">
                                          <p:stCondLst>
                                            <p:cond delay="500"/>
                                          </p:stCondLst>
                                        </p:cTn>
                                        <p:tgtEl>
                                          <p:spTgt spid="28685"/>
                                        </p:tgtEl>
                                        <p:attrNameLst>
                                          <p:attrName>ppt_w</p:attrName>
                                        </p:attrNameLst>
                                      </p:cBhvr>
                                      <p:tavLst>
                                        <p:tav tm="0">
                                          <p:val>
                                            <p:strVal val="#ppt_w*.05"/>
                                          </p:val>
                                        </p:tav>
                                        <p:tav tm="100000">
                                          <p:val>
                                            <p:strVal val="#ppt_w"/>
                                          </p:val>
                                        </p:tav>
                                      </p:tavLst>
                                    </p:anim>
                                    <p:anim calcmode="lin" valueType="num">
                                      <p:cBhvr>
                                        <p:cTn id="132" dur="1000" fill="hold"/>
                                        <p:tgtEl>
                                          <p:spTgt spid="28685"/>
                                        </p:tgtEl>
                                        <p:attrNameLst>
                                          <p:attrName>ppt_h</p:attrName>
                                        </p:attrNameLst>
                                      </p:cBhvr>
                                      <p:tavLst>
                                        <p:tav tm="0">
                                          <p:val>
                                            <p:strVal val="#ppt_h"/>
                                          </p:val>
                                        </p:tav>
                                        <p:tav tm="100000">
                                          <p:val>
                                            <p:strVal val="#ppt_h"/>
                                          </p:val>
                                        </p:tav>
                                      </p:tavLst>
                                    </p:anim>
                                    <p:anim calcmode="lin" valueType="num">
                                      <p:cBhvr>
                                        <p:cTn id="133" dur="500" decel="50000" fill="hold">
                                          <p:stCondLst>
                                            <p:cond delay="0"/>
                                          </p:stCondLst>
                                        </p:cTn>
                                        <p:tgtEl>
                                          <p:spTgt spid="28685"/>
                                        </p:tgtEl>
                                        <p:attrNameLst>
                                          <p:attrName>ppt_x</p:attrName>
                                        </p:attrNameLst>
                                      </p:cBhvr>
                                      <p:tavLst>
                                        <p:tav tm="0">
                                          <p:val>
                                            <p:strVal val="#ppt_x+.4"/>
                                          </p:val>
                                        </p:tav>
                                        <p:tav tm="100000">
                                          <p:val>
                                            <p:strVal val="#ppt_x"/>
                                          </p:val>
                                        </p:tav>
                                      </p:tavLst>
                                    </p:anim>
                                    <p:anim calcmode="lin" valueType="num">
                                      <p:cBhvr>
                                        <p:cTn id="134" dur="500" decel="50000" fill="hold">
                                          <p:stCondLst>
                                            <p:cond delay="0"/>
                                          </p:stCondLst>
                                        </p:cTn>
                                        <p:tgtEl>
                                          <p:spTgt spid="28685"/>
                                        </p:tgtEl>
                                        <p:attrNameLst>
                                          <p:attrName>ppt_y</p:attrName>
                                        </p:attrNameLst>
                                      </p:cBhvr>
                                      <p:tavLst>
                                        <p:tav tm="0">
                                          <p:val>
                                            <p:strVal val="#ppt_y-.2"/>
                                          </p:val>
                                        </p:tav>
                                        <p:tav tm="100000">
                                          <p:val>
                                            <p:strVal val="#ppt_y+.1"/>
                                          </p:val>
                                        </p:tav>
                                      </p:tavLst>
                                    </p:anim>
                                    <p:anim calcmode="lin" valueType="num">
                                      <p:cBhvr>
                                        <p:cTn id="135" dur="500" accel="50000" fill="hold">
                                          <p:stCondLst>
                                            <p:cond delay="500"/>
                                          </p:stCondLst>
                                        </p:cTn>
                                        <p:tgtEl>
                                          <p:spTgt spid="28685"/>
                                        </p:tgtEl>
                                        <p:attrNameLst>
                                          <p:attrName>ppt_y</p:attrName>
                                        </p:attrNameLst>
                                      </p:cBhvr>
                                      <p:tavLst>
                                        <p:tav tm="0">
                                          <p:val>
                                            <p:strVal val="#ppt_y+.1"/>
                                          </p:val>
                                        </p:tav>
                                        <p:tav tm="100000">
                                          <p:val>
                                            <p:strVal val="#ppt_y"/>
                                          </p:val>
                                        </p:tav>
                                      </p:tavLst>
                                    </p:anim>
                                    <p:animEffect transition="in" filter="fade">
                                      <p:cBhvr>
                                        <p:cTn id="136" dur="1000" decel="50000">
                                          <p:stCondLst>
                                            <p:cond delay="0"/>
                                          </p:stCondLst>
                                        </p:cTn>
                                        <p:tgtEl>
                                          <p:spTgt spid="28685"/>
                                        </p:tgtEl>
                                      </p:cBhvr>
                                    </p:animEffect>
                                  </p:childTnLst>
                                </p:cTn>
                              </p:par>
                            </p:childTnLst>
                          </p:cTn>
                        </p:par>
                      </p:childTnLst>
                    </p:cTn>
                  </p:par>
                  <p:par>
                    <p:cTn id="137" fill="hold">
                      <p:stCondLst>
                        <p:cond delay="indefinite"/>
                      </p:stCondLst>
                      <p:childTnLst>
                        <p:par>
                          <p:cTn id="138" fill="hold">
                            <p:stCondLst>
                              <p:cond delay="0"/>
                            </p:stCondLst>
                            <p:childTnLst>
                              <p:par>
                                <p:cTn id="139" presetID="25" presetClass="entr" presetSubtype="0" fill="hold" nodeType="clickEffect">
                                  <p:stCondLst>
                                    <p:cond delay="0"/>
                                  </p:stCondLst>
                                  <p:childTnLst>
                                    <p:set>
                                      <p:cBhvr>
                                        <p:cTn id="140" dur="1" fill="hold">
                                          <p:stCondLst>
                                            <p:cond delay="0"/>
                                          </p:stCondLst>
                                        </p:cTn>
                                        <p:tgtEl>
                                          <p:spTgt spid="28686"/>
                                        </p:tgtEl>
                                        <p:attrNameLst>
                                          <p:attrName>style.visibility</p:attrName>
                                        </p:attrNameLst>
                                      </p:cBhvr>
                                      <p:to>
                                        <p:strVal val="visible"/>
                                      </p:to>
                                    </p:set>
                                    <p:anim calcmode="lin" valueType="num">
                                      <p:cBhvr>
                                        <p:cTn id="141" dur="500" decel="50000" fill="hold">
                                          <p:stCondLst>
                                            <p:cond delay="0"/>
                                          </p:stCondLst>
                                        </p:cTn>
                                        <p:tgtEl>
                                          <p:spTgt spid="28686"/>
                                        </p:tgtEl>
                                        <p:attrNameLst>
                                          <p:attrName>style.rotation</p:attrName>
                                        </p:attrNameLst>
                                      </p:cBhvr>
                                      <p:tavLst>
                                        <p:tav tm="0">
                                          <p:val>
                                            <p:fltVal val="-90"/>
                                          </p:val>
                                        </p:tav>
                                        <p:tav tm="100000">
                                          <p:val>
                                            <p:fltVal val="0"/>
                                          </p:val>
                                        </p:tav>
                                      </p:tavLst>
                                    </p:anim>
                                    <p:anim calcmode="lin" valueType="num">
                                      <p:cBhvr>
                                        <p:cTn id="142" dur="500" decel="50000" fill="hold">
                                          <p:stCondLst>
                                            <p:cond delay="0"/>
                                          </p:stCondLst>
                                        </p:cTn>
                                        <p:tgtEl>
                                          <p:spTgt spid="28686"/>
                                        </p:tgtEl>
                                        <p:attrNameLst>
                                          <p:attrName>ppt_w</p:attrName>
                                        </p:attrNameLst>
                                      </p:cBhvr>
                                      <p:tavLst>
                                        <p:tav tm="0">
                                          <p:val>
                                            <p:strVal val="#ppt_w"/>
                                          </p:val>
                                        </p:tav>
                                        <p:tav tm="100000">
                                          <p:val>
                                            <p:strVal val="#ppt_w*.05"/>
                                          </p:val>
                                        </p:tav>
                                      </p:tavLst>
                                    </p:anim>
                                    <p:anim calcmode="lin" valueType="num">
                                      <p:cBhvr>
                                        <p:cTn id="143" dur="500" accel="50000" fill="hold">
                                          <p:stCondLst>
                                            <p:cond delay="500"/>
                                          </p:stCondLst>
                                        </p:cTn>
                                        <p:tgtEl>
                                          <p:spTgt spid="28686"/>
                                        </p:tgtEl>
                                        <p:attrNameLst>
                                          <p:attrName>ppt_w</p:attrName>
                                        </p:attrNameLst>
                                      </p:cBhvr>
                                      <p:tavLst>
                                        <p:tav tm="0">
                                          <p:val>
                                            <p:strVal val="#ppt_w*.05"/>
                                          </p:val>
                                        </p:tav>
                                        <p:tav tm="100000">
                                          <p:val>
                                            <p:strVal val="#ppt_w"/>
                                          </p:val>
                                        </p:tav>
                                      </p:tavLst>
                                    </p:anim>
                                    <p:anim calcmode="lin" valueType="num">
                                      <p:cBhvr>
                                        <p:cTn id="144" dur="1000" fill="hold"/>
                                        <p:tgtEl>
                                          <p:spTgt spid="28686"/>
                                        </p:tgtEl>
                                        <p:attrNameLst>
                                          <p:attrName>ppt_h</p:attrName>
                                        </p:attrNameLst>
                                      </p:cBhvr>
                                      <p:tavLst>
                                        <p:tav tm="0">
                                          <p:val>
                                            <p:strVal val="#ppt_h"/>
                                          </p:val>
                                        </p:tav>
                                        <p:tav tm="100000">
                                          <p:val>
                                            <p:strVal val="#ppt_h"/>
                                          </p:val>
                                        </p:tav>
                                      </p:tavLst>
                                    </p:anim>
                                    <p:anim calcmode="lin" valueType="num">
                                      <p:cBhvr>
                                        <p:cTn id="145" dur="500" decel="50000" fill="hold">
                                          <p:stCondLst>
                                            <p:cond delay="0"/>
                                          </p:stCondLst>
                                        </p:cTn>
                                        <p:tgtEl>
                                          <p:spTgt spid="28686"/>
                                        </p:tgtEl>
                                        <p:attrNameLst>
                                          <p:attrName>ppt_x</p:attrName>
                                        </p:attrNameLst>
                                      </p:cBhvr>
                                      <p:tavLst>
                                        <p:tav tm="0">
                                          <p:val>
                                            <p:strVal val="#ppt_x+.4"/>
                                          </p:val>
                                        </p:tav>
                                        <p:tav tm="100000">
                                          <p:val>
                                            <p:strVal val="#ppt_x"/>
                                          </p:val>
                                        </p:tav>
                                      </p:tavLst>
                                    </p:anim>
                                    <p:anim calcmode="lin" valueType="num">
                                      <p:cBhvr>
                                        <p:cTn id="146" dur="500" decel="50000" fill="hold">
                                          <p:stCondLst>
                                            <p:cond delay="0"/>
                                          </p:stCondLst>
                                        </p:cTn>
                                        <p:tgtEl>
                                          <p:spTgt spid="28686"/>
                                        </p:tgtEl>
                                        <p:attrNameLst>
                                          <p:attrName>ppt_y</p:attrName>
                                        </p:attrNameLst>
                                      </p:cBhvr>
                                      <p:tavLst>
                                        <p:tav tm="0">
                                          <p:val>
                                            <p:strVal val="#ppt_y-.2"/>
                                          </p:val>
                                        </p:tav>
                                        <p:tav tm="100000">
                                          <p:val>
                                            <p:strVal val="#ppt_y+.1"/>
                                          </p:val>
                                        </p:tav>
                                      </p:tavLst>
                                    </p:anim>
                                    <p:anim calcmode="lin" valueType="num">
                                      <p:cBhvr>
                                        <p:cTn id="147" dur="500" accel="50000" fill="hold">
                                          <p:stCondLst>
                                            <p:cond delay="500"/>
                                          </p:stCondLst>
                                        </p:cTn>
                                        <p:tgtEl>
                                          <p:spTgt spid="28686"/>
                                        </p:tgtEl>
                                        <p:attrNameLst>
                                          <p:attrName>ppt_y</p:attrName>
                                        </p:attrNameLst>
                                      </p:cBhvr>
                                      <p:tavLst>
                                        <p:tav tm="0">
                                          <p:val>
                                            <p:strVal val="#ppt_y+.1"/>
                                          </p:val>
                                        </p:tav>
                                        <p:tav tm="100000">
                                          <p:val>
                                            <p:strVal val="#ppt_y"/>
                                          </p:val>
                                        </p:tav>
                                      </p:tavLst>
                                    </p:anim>
                                    <p:animEffect transition="in" filter="fade">
                                      <p:cBhvr>
                                        <p:cTn id="148" dur="1000" decel="50000">
                                          <p:stCondLst>
                                            <p:cond delay="0"/>
                                          </p:stCondLst>
                                        </p:cTn>
                                        <p:tgtEl>
                                          <p:spTgt spid="28686"/>
                                        </p:tgtEl>
                                      </p:cBhvr>
                                    </p:animEffect>
                                  </p:childTnLst>
                                </p:cTn>
                              </p:par>
                              <p:par>
                                <p:cTn id="149" presetID="25" presetClass="entr" presetSubtype="0" fill="hold" nodeType="withEffect">
                                  <p:stCondLst>
                                    <p:cond delay="0"/>
                                  </p:stCondLst>
                                  <p:childTnLst>
                                    <p:set>
                                      <p:cBhvr>
                                        <p:cTn id="150" dur="1" fill="hold">
                                          <p:stCondLst>
                                            <p:cond delay="0"/>
                                          </p:stCondLst>
                                        </p:cTn>
                                        <p:tgtEl>
                                          <p:spTgt spid="23"/>
                                        </p:tgtEl>
                                        <p:attrNameLst>
                                          <p:attrName>style.visibility</p:attrName>
                                        </p:attrNameLst>
                                      </p:cBhvr>
                                      <p:to>
                                        <p:strVal val="visible"/>
                                      </p:to>
                                    </p:set>
                                    <p:anim calcmode="lin" valueType="num">
                                      <p:cBhvr>
                                        <p:cTn id="151"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54" dur="1000" fill="hold"/>
                                        <p:tgtEl>
                                          <p:spTgt spid="23"/>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23"/>
                                        </p:tgtEl>
                                      </p:cBhvr>
                                    </p:animEffect>
                                  </p:childTnLst>
                                </p:cTn>
                              </p:par>
                              <p:par>
                                <p:cTn id="159" presetID="25" presetClass="entr" presetSubtype="0" fill="hold" nodeType="withEffect">
                                  <p:stCondLst>
                                    <p:cond delay="0"/>
                                  </p:stCondLst>
                                  <p:childTnLst>
                                    <p:set>
                                      <p:cBhvr>
                                        <p:cTn id="160" dur="1" fill="hold">
                                          <p:stCondLst>
                                            <p:cond delay="0"/>
                                          </p:stCondLst>
                                        </p:cTn>
                                        <p:tgtEl>
                                          <p:spTgt spid="28692"/>
                                        </p:tgtEl>
                                        <p:attrNameLst>
                                          <p:attrName>style.visibility</p:attrName>
                                        </p:attrNameLst>
                                      </p:cBhvr>
                                      <p:to>
                                        <p:strVal val="visible"/>
                                      </p:to>
                                    </p:set>
                                    <p:anim calcmode="lin" valueType="num">
                                      <p:cBhvr>
                                        <p:cTn id="161" dur="500" decel="50000" fill="hold">
                                          <p:stCondLst>
                                            <p:cond delay="0"/>
                                          </p:stCondLst>
                                        </p:cTn>
                                        <p:tgtEl>
                                          <p:spTgt spid="28692"/>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28692"/>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28692"/>
                                        </p:tgtEl>
                                        <p:attrNameLst>
                                          <p:attrName>ppt_w</p:attrName>
                                        </p:attrNameLst>
                                      </p:cBhvr>
                                      <p:tavLst>
                                        <p:tav tm="0">
                                          <p:val>
                                            <p:strVal val="#ppt_w*.05"/>
                                          </p:val>
                                        </p:tav>
                                        <p:tav tm="100000">
                                          <p:val>
                                            <p:strVal val="#ppt_w"/>
                                          </p:val>
                                        </p:tav>
                                      </p:tavLst>
                                    </p:anim>
                                    <p:anim calcmode="lin" valueType="num">
                                      <p:cBhvr>
                                        <p:cTn id="164" dur="1000" fill="hold"/>
                                        <p:tgtEl>
                                          <p:spTgt spid="28692"/>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28692"/>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28692"/>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28692"/>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28692"/>
                                        </p:tgtEl>
                                      </p:cBhvr>
                                    </p:animEffect>
                                  </p:childTnLst>
                                </p:cTn>
                              </p:par>
                            </p:childTnLst>
                          </p:cTn>
                        </p:par>
                      </p:childTnLst>
                    </p:cTn>
                  </p:par>
                  <p:par>
                    <p:cTn id="169" fill="hold">
                      <p:stCondLst>
                        <p:cond delay="indefinite"/>
                      </p:stCondLst>
                      <p:childTnLst>
                        <p:par>
                          <p:cTn id="170" fill="hold">
                            <p:stCondLst>
                              <p:cond delay="0"/>
                            </p:stCondLst>
                            <p:childTnLst>
                              <p:par>
                                <p:cTn id="171" presetID="39" presetClass="entr" presetSubtype="0" accel="100000" fill="hold" nodeType="clickEffect">
                                  <p:stCondLst>
                                    <p:cond delay="0"/>
                                  </p:stCondLst>
                                  <p:childTnLst>
                                    <p:set>
                                      <p:cBhvr>
                                        <p:cTn id="172" dur="1" fill="hold">
                                          <p:stCondLst>
                                            <p:cond delay="0"/>
                                          </p:stCondLst>
                                        </p:cTn>
                                        <p:tgtEl>
                                          <p:spTgt spid="28688"/>
                                        </p:tgtEl>
                                        <p:attrNameLst>
                                          <p:attrName>style.visibility</p:attrName>
                                        </p:attrNameLst>
                                      </p:cBhvr>
                                      <p:to>
                                        <p:strVal val="visible"/>
                                      </p:to>
                                    </p:set>
                                    <p:anim calcmode="lin" valueType="num">
                                      <p:cBhvr>
                                        <p:cTn id="173" dur="500" fill="hold"/>
                                        <p:tgtEl>
                                          <p:spTgt spid="28688"/>
                                        </p:tgtEl>
                                        <p:attrNameLst>
                                          <p:attrName>ppt_h</p:attrName>
                                        </p:attrNameLst>
                                      </p:cBhvr>
                                      <p:tavLst>
                                        <p:tav tm="0">
                                          <p:val>
                                            <p:strVal val="#ppt_h/20"/>
                                          </p:val>
                                        </p:tav>
                                        <p:tav tm="50000">
                                          <p:val>
                                            <p:strVal val="#ppt_h/20"/>
                                          </p:val>
                                        </p:tav>
                                        <p:tav tm="100000">
                                          <p:val>
                                            <p:strVal val="#ppt_h"/>
                                          </p:val>
                                        </p:tav>
                                      </p:tavLst>
                                    </p:anim>
                                    <p:anim calcmode="lin" valueType="num">
                                      <p:cBhvr>
                                        <p:cTn id="174" dur="500" fill="hold"/>
                                        <p:tgtEl>
                                          <p:spTgt spid="28688"/>
                                        </p:tgtEl>
                                        <p:attrNameLst>
                                          <p:attrName>ppt_w</p:attrName>
                                        </p:attrNameLst>
                                      </p:cBhvr>
                                      <p:tavLst>
                                        <p:tav tm="0">
                                          <p:val>
                                            <p:strVal val="#ppt_w+.3"/>
                                          </p:val>
                                        </p:tav>
                                        <p:tav tm="50000">
                                          <p:val>
                                            <p:strVal val="#ppt_w+.3"/>
                                          </p:val>
                                        </p:tav>
                                        <p:tav tm="100000">
                                          <p:val>
                                            <p:strVal val="#ppt_w"/>
                                          </p:val>
                                        </p:tav>
                                      </p:tavLst>
                                    </p:anim>
                                    <p:anim calcmode="lin" valueType="num">
                                      <p:cBhvr>
                                        <p:cTn id="175" dur="500" fill="hold"/>
                                        <p:tgtEl>
                                          <p:spTgt spid="28688"/>
                                        </p:tgtEl>
                                        <p:attrNameLst>
                                          <p:attrName>ppt_x</p:attrName>
                                        </p:attrNameLst>
                                      </p:cBhvr>
                                      <p:tavLst>
                                        <p:tav tm="0">
                                          <p:val>
                                            <p:strVal val="#ppt_x-.3"/>
                                          </p:val>
                                        </p:tav>
                                        <p:tav tm="50000">
                                          <p:val>
                                            <p:strVal val="#ppt_x"/>
                                          </p:val>
                                        </p:tav>
                                        <p:tav tm="100000">
                                          <p:val>
                                            <p:strVal val="#ppt_x"/>
                                          </p:val>
                                        </p:tav>
                                      </p:tavLst>
                                    </p:anim>
                                    <p:anim calcmode="lin" valueType="num">
                                      <p:cBhvr>
                                        <p:cTn id="176" dur="500" fill="hold"/>
                                        <p:tgtEl>
                                          <p:spTgt spid="28688"/>
                                        </p:tgtEl>
                                        <p:attrNameLst>
                                          <p:attrName>ppt_y</p:attrName>
                                        </p:attrNameLst>
                                      </p:cBhvr>
                                      <p:tavLst>
                                        <p:tav tm="0">
                                          <p:val>
                                            <p:strVal val="#ppt_y"/>
                                          </p:val>
                                        </p:tav>
                                        <p:tav tm="100000">
                                          <p:val>
                                            <p:strVal val="#ppt_y"/>
                                          </p:val>
                                        </p:tav>
                                      </p:tavLst>
                                    </p:anim>
                                  </p:childTnLst>
                                </p:cTn>
                              </p:par>
                              <p:par>
                                <p:cTn id="177" presetID="39" presetClass="entr" presetSubtype="0" accel="100000" fill="hold" nodeType="withEffect">
                                  <p:stCondLst>
                                    <p:cond delay="0"/>
                                  </p:stCondLst>
                                  <p:childTnLst>
                                    <p:set>
                                      <p:cBhvr>
                                        <p:cTn id="178" dur="1" fill="hold">
                                          <p:stCondLst>
                                            <p:cond delay="0"/>
                                          </p:stCondLst>
                                        </p:cTn>
                                        <p:tgtEl>
                                          <p:spTgt spid="28687"/>
                                        </p:tgtEl>
                                        <p:attrNameLst>
                                          <p:attrName>style.visibility</p:attrName>
                                        </p:attrNameLst>
                                      </p:cBhvr>
                                      <p:to>
                                        <p:strVal val="visible"/>
                                      </p:to>
                                    </p:set>
                                    <p:anim calcmode="lin" valueType="num">
                                      <p:cBhvr>
                                        <p:cTn id="179" dur="500" fill="hold"/>
                                        <p:tgtEl>
                                          <p:spTgt spid="28687"/>
                                        </p:tgtEl>
                                        <p:attrNameLst>
                                          <p:attrName>ppt_h</p:attrName>
                                        </p:attrNameLst>
                                      </p:cBhvr>
                                      <p:tavLst>
                                        <p:tav tm="0">
                                          <p:val>
                                            <p:strVal val="#ppt_h/20"/>
                                          </p:val>
                                        </p:tav>
                                        <p:tav tm="50000">
                                          <p:val>
                                            <p:strVal val="#ppt_h/20"/>
                                          </p:val>
                                        </p:tav>
                                        <p:tav tm="100000">
                                          <p:val>
                                            <p:strVal val="#ppt_h"/>
                                          </p:val>
                                        </p:tav>
                                      </p:tavLst>
                                    </p:anim>
                                    <p:anim calcmode="lin" valueType="num">
                                      <p:cBhvr>
                                        <p:cTn id="180" dur="500" fill="hold"/>
                                        <p:tgtEl>
                                          <p:spTgt spid="28687"/>
                                        </p:tgtEl>
                                        <p:attrNameLst>
                                          <p:attrName>ppt_w</p:attrName>
                                        </p:attrNameLst>
                                      </p:cBhvr>
                                      <p:tavLst>
                                        <p:tav tm="0">
                                          <p:val>
                                            <p:strVal val="#ppt_w+.3"/>
                                          </p:val>
                                        </p:tav>
                                        <p:tav tm="50000">
                                          <p:val>
                                            <p:strVal val="#ppt_w+.3"/>
                                          </p:val>
                                        </p:tav>
                                        <p:tav tm="100000">
                                          <p:val>
                                            <p:strVal val="#ppt_w"/>
                                          </p:val>
                                        </p:tav>
                                      </p:tavLst>
                                    </p:anim>
                                    <p:anim calcmode="lin" valueType="num">
                                      <p:cBhvr>
                                        <p:cTn id="181" dur="500" fill="hold"/>
                                        <p:tgtEl>
                                          <p:spTgt spid="28687"/>
                                        </p:tgtEl>
                                        <p:attrNameLst>
                                          <p:attrName>ppt_x</p:attrName>
                                        </p:attrNameLst>
                                      </p:cBhvr>
                                      <p:tavLst>
                                        <p:tav tm="0">
                                          <p:val>
                                            <p:strVal val="#ppt_x-.3"/>
                                          </p:val>
                                        </p:tav>
                                        <p:tav tm="50000">
                                          <p:val>
                                            <p:strVal val="#ppt_x"/>
                                          </p:val>
                                        </p:tav>
                                        <p:tav tm="100000">
                                          <p:val>
                                            <p:strVal val="#ppt_x"/>
                                          </p:val>
                                        </p:tav>
                                      </p:tavLst>
                                    </p:anim>
                                    <p:anim calcmode="lin" valueType="num">
                                      <p:cBhvr>
                                        <p:cTn id="182" dur="500" fill="hold"/>
                                        <p:tgtEl>
                                          <p:spTgt spid="28687"/>
                                        </p:tgtEl>
                                        <p:attrNameLst>
                                          <p:attrName>ppt_y</p:attrName>
                                        </p:attrNameLst>
                                      </p:cBhvr>
                                      <p:tavLst>
                                        <p:tav tm="0">
                                          <p:val>
                                            <p:strVal val="#ppt_y"/>
                                          </p:val>
                                        </p:tav>
                                        <p:tav tm="100000">
                                          <p:val>
                                            <p:strVal val="#ppt_y"/>
                                          </p:val>
                                        </p:tav>
                                      </p:tavLst>
                                    </p:anim>
                                  </p:childTnLst>
                                </p:cTn>
                              </p:par>
                              <p:par>
                                <p:cTn id="183" presetID="39" presetClass="entr" presetSubtype="0" accel="100000" fill="hold" nodeType="withEffect">
                                  <p:stCondLst>
                                    <p:cond delay="0"/>
                                  </p:stCondLst>
                                  <p:childTnLst>
                                    <p:set>
                                      <p:cBhvr>
                                        <p:cTn id="184" dur="1" fill="hold">
                                          <p:stCondLst>
                                            <p:cond delay="0"/>
                                          </p:stCondLst>
                                        </p:cTn>
                                        <p:tgtEl>
                                          <p:spTgt spid="28689"/>
                                        </p:tgtEl>
                                        <p:attrNameLst>
                                          <p:attrName>style.visibility</p:attrName>
                                        </p:attrNameLst>
                                      </p:cBhvr>
                                      <p:to>
                                        <p:strVal val="visible"/>
                                      </p:to>
                                    </p:set>
                                    <p:anim calcmode="lin" valueType="num">
                                      <p:cBhvr>
                                        <p:cTn id="185" dur="500" fill="hold"/>
                                        <p:tgtEl>
                                          <p:spTgt spid="28689"/>
                                        </p:tgtEl>
                                        <p:attrNameLst>
                                          <p:attrName>ppt_h</p:attrName>
                                        </p:attrNameLst>
                                      </p:cBhvr>
                                      <p:tavLst>
                                        <p:tav tm="0">
                                          <p:val>
                                            <p:strVal val="#ppt_h/20"/>
                                          </p:val>
                                        </p:tav>
                                        <p:tav tm="50000">
                                          <p:val>
                                            <p:strVal val="#ppt_h/20"/>
                                          </p:val>
                                        </p:tav>
                                        <p:tav tm="100000">
                                          <p:val>
                                            <p:strVal val="#ppt_h"/>
                                          </p:val>
                                        </p:tav>
                                      </p:tavLst>
                                    </p:anim>
                                    <p:anim calcmode="lin" valueType="num">
                                      <p:cBhvr>
                                        <p:cTn id="186" dur="500" fill="hold"/>
                                        <p:tgtEl>
                                          <p:spTgt spid="28689"/>
                                        </p:tgtEl>
                                        <p:attrNameLst>
                                          <p:attrName>ppt_w</p:attrName>
                                        </p:attrNameLst>
                                      </p:cBhvr>
                                      <p:tavLst>
                                        <p:tav tm="0">
                                          <p:val>
                                            <p:strVal val="#ppt_w+.3"/>
                                          </p:val>
                                        </p:tav>
                                        <p:tav tm="50000">
                                          <p:val>
                                            <p:strVal val="#ppt_w+.3"/>
                                          </p:val>
                                        </p:tav>
                                        <p:tav tm="100000">
                                          <p:val>
                                            <p:strVal val="#ppt_w"/>
                                          </p:val>
                                        </p:tav>
                                      </p:tavLst>
                                    </p:anim>
                                    <p:anim calcmode="lin" valueType="num">
                                      <p:cBhvr>
                                        <p:cTn id="187" dur="500" fill="hold"/>
                                        <p:tgtEl>
                                          <p:spTgt spid="28689"/>
                                        </p:tgtEl>
                                        <p:attrNameLst>
                                          <p:attrName>ppt_x</p:attrName>
                                        </p:attrNameLst>
                                      </p:cBhvr>
                                      <p:tavLst>
                                        <p:tav tm="0">
                                          <p:val>
                                            <p:strVal val="#ppt_x-.3"/>
                                          </p:val>
                                        </p:tav>
                                        <p:tav tm="50000">
                                          <p:val>
                                            <p:strVal val="#ppt_x"/>
                                          </p:val>
                                        </p:tav>
                                        <p:tav tm="100000">
                                          <p:val>
                                            <p:strVal val="#ppt_x"/>
                                          </p:val>
                                        </p:tav>
                                      </p:tavLst>
                                    </p:anim>
                                    <p:anim calcmode="lin" valueType="num">
                                      <p:cBhvr>
                                        <p:cTn id="188" dur="500" fill="hold"/>
                                        <p:tgtEl>
                                          <p:spTgt spid="28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214282" y="642918"/>
            <a:ext cx="2976567" cy="6145188"/>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2338386" y="1142984"/>
            <a:ext cx="2019300" cy="5524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4357686" y="857232"/>
            <a:ext cx="4391027" cy="5883610"/>
          </a:xfrm>
          <a:prstGeom prst="rect">
            <a:avLst/>
          </a:prstGeom>
          <a:noFill/>
          <a:ln w="9525">
            <a:noFill/>
            <a:miter lim="800000"/>
            <a:headEnd/>
            <a:tailEnd/>
          </a:ln>
          <a:effectLst/>
        </p:spPr>
      </p:pic>
      <p:pic>
        <p:nvPicPr>
          <p:cNvPr id="10" name="Picture 5"/>
          <p:cNvPicPr>
            <a:picLocks noChangeAspect="1" noChangeArrowheads="1"/>
          </p:cNvPicPr>
          <p:nvPr/>
        </p:nvPicPr>
        <p:blipFill>
          <a:blip r:embed="rId6"/>
          <a:srcRect/>
          <a:stretch>
            <a:fillRect/>
          </a:stretch>
        </p:blipFill>
        <p:spPr bwMode="auto">
          <a:xfrm>
            <a:off x="7277100" y="1142984"/>
            <a:ext cx="1866900" cy="914400"/>
          </a:xfrm>
          <a:prstGeom prst="rect">
            <a:avLst/>
          </a:prstGeom>
          <a:noFill/>
          <a:ln w="9525">
            <a:noFill/>
            <a:miter lim="800000"/>
            <a:headEnd/>
            <a:tailEnd/>
          </a:ln>
          <a:effectLst/>
        </p:spPr>
      </p:pic>
      <p:sp>
        <p:nvSpPr>
          <p:cNvPr id="11" name="TextBox 10"/>
          <p:cNvSpPr txBox="1"/>
          <p:nvPr/>
        </p:nvSpPr>
        <p:spPr>
          <a:xfrm>
            <a:off x="2676558" y="-24"/>
            <a:ext cx="4338495" cy="646331"/>
          </a:xfrm>
          <a:prstGeom prst="rect">
            <a:avLst/>
          </a:prstGeom>
          <a:noFill/>
        </p:spPr>
        <p:txBody>
          <a:bodyPr wrap="none" rtlCol="0">
            <a:spAutoFit/>
          </a:bodyPr>
          <a:lstStyle/>
          <a:p>
            <a:r>
              <a:rPr lang="en-US" sz="3600" b="1" dirty="0">
                <a:solidFill>
                  <a:srgbClr val="FF0000"/>
                </a:solidFill>
              </a:rPr>
              <a:t>Types of Phage Cycles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linds(horizont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ar-SA"/>
          </a:p>
        </p:txBody>
      </p:sp>
      <p:pic>
        <p:nvPicPr>
          <p:cNvPr id="4" name="Specialized Transduction.mp4">
            <a:hlinkClick r:id="" action="ppaction://media"/>
          </p:cNvPr>
          <p:cNvPicPr>
            <a:picLocks noGrp="1" noRot="1" noChangeAspect="1"/>
          </p:cNvPicPr>
          <p:nvPr>
            <p:ph idx="1"/>
            <a:videoFile r:link="rId1"/>
          </p:nvPr>
        </p:nvPicPr>
        <p:blipFill>
          <a:blip r:embed="rId3"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743200" y="304800"/>
            <a:ext cx="4419600" cy="914400"/>
          </a:xfrm>
          <a:solidFill>
            <a:srgbClr val="FFFF00"/>
          </a:solidFill>
        </p:spPr>
        <p:txBody>
          <a:bodyPr/>
          <a:lstStyle/>
          <a:p>
            <a:r>
              <a:rPr lang="en-US"/>
              <a:t>Bcatrial DNA</a:t>
            </a:r>
          </a:p>
        </p:txBody>
      </p:sp>
      <p:sp>
        <p:nvSpPr>
          <p:cNvPr id="5123" name="AutoShape 4" descr="Image result for circular bacterial dn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ar-SA"/>
          </a:p>
        </p:txBody>
      </p:sp>
      <p:sp>
        <p:nvSpPr>
          <p:cNvPr id="5124" name="AutoShape 6" descr="Image result for circular bacterial dn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ar-SA"/>
          </a:p>
        </p:txBody>
      </p:sp>
      <p:sp>
        <p:nvSpPr>
          <p:cNvPr id="5125" name="AutoShape 8" descr="Image result for circular bacterial dn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ar-SA"/>
          </a:p>
        </p:txBody>
      </p:sp>
      <p:sp>
        <p:nvSpPr>
          <p:cNvPr id="5126" name="AutoShape 10" descr="Image result for circular bacterial dn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ar-SA"/>
          </a:p>
        </p:txBody>
      </p:sp>
      <p:pic>
        <p:nvPicPr>
          <p:cNvPr id="5128" name="Picture 8"/>
          <p:cNvPicPr>
            <a:picLocks noChangeAspect="1" noChangeArrowheads="1"/>
          </p:cNvPicPr>
          <p:nvPr/>
        </p:nvPicPr>
        <p:blipFill>
          <a:blip r:embed="rId2" cstate="print"/>
          <a:srcRect/>
          <a:stretch>
            <a:fillRect/>
          </a:stretch>
        </p:blipFill>
        <p:spPr bwMode="auto">
          <a:xfrm>
            <a:off x="1338263" y="2447925"/>
            <a:ext cx="7096125" cy="2809875"/>
          </a:xfrm>
          <a:prstGeom prst="rect">
            <a:avLst/>
          </a:prstGeom>
          <a:noFill/>
          <a:ln w="9525">
            <a:noFill/>
            <a:miter lim="800000"/>
            <a:headEnd/>
            <a:tailEnd/>
          </a:ln>
        </p:spPr>
      </p:pic>
      <p:pic>
        <p:nvPicPr>
          <p:cNvPr id="5129" name="Picture 9"/>
          <p:cNvPicPr>
            <a:picLocks noChangeAspect="1" noChangeArrowheads="1"/>
          </p:cNvPicPr>
          <p:nvPr/>
        </p:nvPicPr>
        <p:blipFill>
          <a:blip r:embed="rId3" cstate="print"/>
          <a:srcRect/>
          <a:stretch>
            <a:fillRect/>
          </a:stretch>
        </p:blipFill>
        <p:spPr bwMode="auto">
          <a:xfrm>
            <a:off x="771525" y="1871663"/>
            <a:ext cx="2971800" cy="457200"/>
          </a:xfrm>
          <a:prstGeom prst="rect">
            <a:avLst/>
          </a:prstGeom>
          <a:noFill/>
          <a:ln w="9525">
            <a:noFill/>
            <a:miter lim="800000"/>
            <a:headEnd/>
            <a:tailEnd/>
          </a:ln>
        </p:spPr>
      </p:pic>
      <p:pic>
        <p:nvPicPr>
          <p:cNvPr id="5130" name="Picture 10"/>
          <p:cNvPicPr>
            <a:picLocks noChangeAspect="1" noChangeArrowheads="1"/>
          </p:cNvPicPr>
          <p:nvPr/>
        </p:nvPicPr>
        <p:blipFill>
          <a:blip r:embed="rId4" cstate="print"/>
          <a:srcRect/>
          <a:stretch>
            <a:fillRect/>
          </a:stretch>
        </p:blipFill>
        <p:spPr bwMode="auto">
          <a:xfrm>
            <a:off x="6562725" y="1871663"/>
            <a:ext cx="1971675"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linds(horizontal)">
                                      <p:cBhvr>
                                        <p:cTn id="12" dur="5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9"/>
                                        </p:tgtEl>
                                        <p:attrNameLst>
                                          <p:attrName>style.visibility</p:attrName>
                                        </p:attrNameLst>
                                      </p:cBhvr>
                                      <p:to>
                                        <p:strVal val="visible"/>
                                      </p:to>
                                    </p:set>
                                    <p:animEffect transition="in" filter="blinds(horizontal)">
                                      <p:cBhvr>
                                        <p:cTn id="17" dur="500"/>
                                        <p:tgtEl>
                                          <p:spTgt spid="51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blinds(horizontal)">
                                      <p:cBhvr>
                                        <p:cTn id="2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90800" y="0"/>
            <a:ext cx="4572000" cy="685800"/>
          </a:xfrm>
          <a:solidFill>
            <a:srgbClr val="FFFF00"/>
          </a:solidFill>
        </p:spPr>
        <p:txBody>
          <a:bodyPr>
            <a:normAutofit fontScale="90000"/>
          </a:bodyPr>
          <a:lstStyle/>
          <a:p>
            <a:r>
              <a:rPr lang="en-US" b="1"/>
              <a:t>plasmid</a:t>
            </a:r>
            <a:endParaRPr lang="en-US"/>
          </a:p>
        </p:txBody>
      </p:sp>
      <p:sp>
        <p:nvSpPr>
          <p:cNvPr id="6147" name="Content Placeholder 2"/>
          <p:cNvSpPr>
            <a:spLocks noGrp="1"/>
          </p:cNvSpPr>
          <p:nvPr>
            <p:ph idx="1"/>
          </p:nvPr>
        </p:nvSpPr>
        <p:spPr>
          <a:xfrm>
            <a:off x="76200" y="762000"/>
            <a:ext cx="8839200" cy="5211763"/>
          </a:xfrm>
        </p:spPr>
        <p:txBody>
          <a:bodyPr>
            <a:normAutofit fontScale="92500"/>
          </a:bodyPr>
          <a:lstStyle/>
          <a:p>
            <a:pPr algn="just"/>
            <a:r>
              <a:rPr lang="en-US" sz="2400" dirty="0"/>
              <a:t>A </a:t>
            </a:r>
            <a:r>
              <a:rPr lang="en-US" sz="2400" b="1" dirty="0"/>
              <a:t>plasmid</a:t>
            </a:r>
            <a:r>
              <a:rPr lang="en-US" sz="2400" dirty="0"/>
              <a:t> is a small DNA molecule within a cell that is physically separated from a chromosomal DNA and can replicate independently.</a:t>
            </a:r>
          </a:p>
          <a:p>
            <a:pPr algn="just"/>
            <a:r>
              <a:rPr lang="en-US" sz="2400" dirty="0"/>
              <a:t>They are most commonly found in bacteria as small circular, double-stranded DNA molecules</a:t>
            </a:r>
          </a:p>
          <a:p>
            <a:pPr algn="just"/>
            <a:r>
              <a:rPr lang="en-US" sz="2400" dirty="0"/>
              <a:t>Plasmids almost always carry at least one gene.</a:t>
            </a:r>
          </a:p>
          <a:p>
            <a:pPr algn="just"/>
            <a:r>
              <a:rPr lang="en-US" sz="2400" dirty="0"/>
              <a:t>Many of the genes carried by a plasmid are beneficial for the cells</a:t>
            </a:r>
          </a:p>
          <a:p>
            <a:pPr algn="just"/>
            <a:r>
              <a:rPr lang="en-US" sz="2400" dirty="0"/>
              <a:t>Some of these genes encode traits for</a:t>
            </a:r>
          </a:p>
          <a:p>
            <a:pPr lvl="2" algn="just">
              <a:buFontTx/>
              <a:buChar char="-"/>
            </a:pPr>
            <a:r>
              <a:rPr lang="en-US" sz="2000" dirty="0"/>
              <a:t>antibiotic resistance</a:t>
            </a:r>
          </a:p>
          <a:p>
            <a:pPr lvl="2" algn="just">
              <a:buFontTx/>
              <a:buChar char="-"/>
            </a:pPr>
            <a:r>
              <a:rPr lang="en-US" sz="2000" dirty="0"/>
              <a:t>resistance to heavy metal</a:t>
            </a:r>
          </a:p>
          <a:p>
            <a:pPr lvl="2" algn="just">
              <a:buFontTx/>
              <a:buChar char="-"/>
            </a:pPr>
            <a:r>
              <a:rPr lang="en-US" sz="2000" dirty="0"/>
              <a:t>virulence factors that enable a bacterium to colonize a host and overcome its defences</a:t>
            </a:r>
          </a:p>
          <a:p>
            <a:pPr lvl="2" algn="just">
              <a:buFontTx/>
              <a:buChar char="-"/>
            </a:pPr>
            <a:r>
              <a:rPr lang="en-US" sz="2000" dirty="0"/>
              <a:t>specific metabolic functions that allow the bacterium to utilize a particular nutrient including the ability to degrade toxic organic compounds.</a:t>
            </a:r>
          </a:p>
          <a:p>
            <a:pPr lvl="2" algn="just">
              <a:buFontTx/>
              <a:buChar char="-"/>
            </a:pPr>
            <a:r>
              <a:rPr lang="en-US" sz="2000" dirty="0"/>
              <a:t>Provide bacteria with the ability to fix nitrogen.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7" dur="5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22" dur="5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7" dur="5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blinds(horizontal)">
                                      <p:cBhvr>
                                        <p:cTn id="32" dur="500"/>
                                        <p:tgtEl>
                                          <p:spTgt spid="61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7" dur="500"/>
                                        <p:tgtEl>
                                          <p:spTgt spid="61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147">
                                            <p:txEl>
                                              <p:pRg st="6" end="6"/>
                                            </p:txEl>
                                          </p:spTgt>
                                        </p:tgtEl>
                                        <p:attrNameLst>
                                          <p:attrName>style.visibility</p:attrName>
                                        </p:attrNameLst>
                                      </p:cBhvr>
                                      <p:to>
                                        <p:strVal val="visible"/>
                                      </p:to>
                                    </p:set>
                                    <p:animEffect transition="in" filter="blinds(horizontal)">
                                      <p:cBhvr>
                                        <p:cTn id="42" dur="500"/>
                                        <p:tgtEl>
                                          <p:spTgt spid="61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147">
                                            <p:txEl>
                                              <p:pRg st="7" end="7"/>
                                            </p:txEl>
                                          </p:spTgt>
                                        </p:tgtEl>
                                        <p:attrNameLst>
                                          <p:attrName>style.visibility</p:attrName>
                                        </p:attrNameLst>
                                      </p:cBhvr>
                                      <p:to>
                                        <p:strVal val="visible"/>
                                      </p:to>
                                    </p:set>
                                    <p:animEffect transition="in" filter="blinds(horizontal)">
                                      <p:cBhvr>
                                        <p:cTn id="47" dur="500"/>
                                        <p:tgtEl>
                                          <p:spTgt spid="614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147">
                                            <p:txEl>
                                              <p:pRg st="8" end="8"/>
                                            </p:txEl>
                                          </p:spTgt>
                                        </p:tgtEl>
                                        <p:attrNameLst>
                                          <p:attrName>style.visibility</p:attrName>
                                        </p:attrNameLst>
                                      </p:cBhvr>
                                      <p:to>
                                        <p:strVal val="visible"/>
                                      </p:to>
                                    </p:set>
                                    <p:animEffect transition="in" filter="blinds(horizontal)">
                                      <p:cBhvr>
                                        <p:cTn id="52" dur="500"/>
                                        <p:tgtEl>
                                          <p:spTgt spid="614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147">
                                            <p:txEl>
                                              <p:pRg st="9" end="9"/>
                                            </p:txEl>
                                          </p:spTgt>
                                        </p:tgtEl>
                                        <p:attrNameLst>
                                          <p:attrName>style.visibility</p:attrName>
                                        </p:attrNameLst>
                                      </p:cBhvr>
                                      <p:to>
                                        <p:strVal val="visible"/>
                                      </p:to>
                                    </p:set>
                                    <p:animEffect transition="in" filter="blinds(horizontal)">
                                      <p:cBhvr>
                                        <p:cTn id="57"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447800" y="2255838"/>
            <a:ext cx="1828800" cy="715962"/>
          </a:xfrm>
        </p:spPr>
        <p:txBody>
          <a:bodyPr/>
          <a:lstStyle/>
          <a:p>
            <a:pPr marL="514350" indent="-514350">
              <a:buFont typeface="Arial" charset="0"/>
              <a:buNone/>
              <a:defRPr/>
            </a:pPr>
            <a:r>
              <a:rPr lang="en-US" sz="2200" dirty="0">
                <a:solidFill>
                  <a:srgbClr val="C00000"/>
                </a:solidFill>
                <a:latin typeface="Arial" charset="0"/>
                <a:cs typeface="Arial" charset="0"/>
              </a:rPr>
              <a:t>Mutations</a:t>
            </a:r>
          </a:p>
          <a:p>
            <a:pPr marL="514350" indent="-514350">
              <a:buFont typeface="+mj-lt"/>
              <a:buAutoNum type="arabicPeriod"/>
              <a:defRPr/>
            </a:pPr>
            <a:endParaRPr lang="en-US" sz="2800" dirty="0"/>
          </a:p>
          <a:p>
            <a:pPr>
              <a:defRPr/>
            </a:pPr>
            <a:endParaRPr lang="en-US" sz="2800" dirty="0"/>
          </a:p>
        </p:txBody>
      </p:sp>
      <p:sp>
        <p:nvSpPr>
          <p:cNvPr id="9220" name="Rectangle 4"/>
          <p:cNvSpPr>
            <a:spLocks noChangeArrowheads="1"/>
          </p:cNvSpPr>
          <p:nvPr/>
        </p:nvSpPr>
        <p:spPr bwMode="auto">
          <a:xfrm>
            <a:off x="1447800" y="76200"/>
            <a:ext cx="7315200" cy="584200"/>
          </a:xfrm>
          <a:prstGeom prst="rect">
            <a:avLst/>
          </a:prstGeom>
          <a:solidFill>
            <a:srgbClr val="FFFF00"/>
          </a:solidFill>
          <a:ln w="9525">
            <a:noFill/>
            <a:miter lim="800000"/>
            <a:headEnd/>
            <a:tailEnd/>
          </a:ln>
        </p:spPr>
        <p:txBody>
          <a:bodyPr>
            <a:spAutoFit/>
          </a:bodyPr>
          <a:lstStyle/>
          <a:p>
            <a:pPr algn="ctr">
              <a:defRPr/>
            </a:pPr>
            <a:r>
              <a:rPr lang="en-US" sz="3200" b="1" dirty="0">
                <a:solidFill>
                  <a:srgbClr val="7030A0"/>
                </a:solidFill>
                <a:latin typeface="+mn-lt"/>
              </a:rPr>
              <a:t>Factors affecting bacterial genes</a:t>
            </a:r>
          </a:p>
        </p:txBody>
      </p:sp>
      <p:sp>
        <p:nvSpPr>
          <p:cNvPr id="6" name="Rectangle 5"/>
          <p:cNvSpPr>
            <a:spLocks noChangeArrowheads="1"/>
          </p:cNvSpPr>
          <p:nvPr/>
        </p:nvSpPr>
        <p:spPr bwMode="auto">
          <a:xfrm>
            <a:off x="4038600" y="2185988"/>
            <a:ext cx="4819680" cy="2523768"/>
          </a:xfrm>
          <a:prstGeom prst="rect">
            <a:avLst/>
          </a:prstGeom>
          <a:noFill/>
          <a:ln w="9525">
            <a:noFill/>
            <a:miter lim="800000"/>
            <a:headEnd/>
            <a:tailEnd/>
          </a:ln>
        </p:spPr>
        <p:txBody>
          <a:bodyPr wrap="square">
            <a:spAutoFit/>
          </a:bodyPr>
          <a:lstStyle/>
          <a:p>
            <a:r>
              <a:rPr lang="en-US" sz="2400" b="1" dirty="0">
                <a:solidFill>
                  <a:srgbClr val="C00000"/>
                </a:solidFill>
              </a:rPr>
              <a:t>Acquiring of new genetic materials (Sexual reproduction)</a:t>
            </a:r>
          </a:p>
          <a:p>
            <a:pPr marL="0" lvl="1">
              <a:buFont typeface="Wingdings" pitchFamily="2" charset="2"/>
              <a:buChar char="ü"/>
            </a:pPr>
            <a:r>
              <a:rPr lang="en-US" sz="2200" dirty="0"/>
              <a:t> Transformation.</a:t>
            </a:r>
          </a:p>
          <a:p>
            <a:pPr marL="0" lvl="1">
              <a:buFont typeface="Wingdings" pitchFamily="2" charset="2"/>
              <a:buChar char="ü"/>
            </a:pPr>
            <a:r>
              <a:rPr lang="en-US" sz="2200" dirty="0"/>
              <a:t>Transduction.</a:t>
            </a:r>
          </a:p>
          <a:p>
            <a:pPr marL="0" lvl="1">
              <a:buFont typeface="Wingdings" pitchFamily="2" charset="2"/>
              <a:buChar char="ü"/>
            </a:pPr>
            <a:r>
              <a:rPr lang="en-US" sz="2200" dirty="0"/>
              <a:t>Conjugation.</a:t>
            </a:r>
          </a:p>
          <a:p>
            <a:pPr marL="0" lvl="1">
              <a:buFontTx/>
              <a:buChar char="-"/>
            </a:pPr>
            <a:endParaRPr lang="en-US" sz="2200" dirty="0"/>
          </a:p>
          <a:p>
            <a:endParaRPr lang="en-US" sz="2200" dirty="0">
              <a:solidFill>
                <a:srgbClr val="C00000"/>
              </a:solidFill>
            </a:endParaRPr>
          </a:p>
        </p:txBody>
      </p:sp>
      <p:sp>
        <p:nvSpPr>
          <p:cNvPr id="9222" name="TextBox 12"/>
          <p:cNvSpPr txBox="1">
            <a:spLocks noChangeArrowheads="1"/>
          </p:cNvSpPr>
          <p:nvPr/>
        </p:nvSpPr>
        <p:spPr bwMode="auto">
          <a:xfrm>
            <a:off x="1849438" y="914400"/>
            <a:ext cx="5588000" cy="430213"/>
          </a:xfrm>
          <a:prstGeom prst="rect">
            <a:avLst/>
          </a:prstGeom>
          <a:noFill/>
          <a:ln w="9525">
            <a:noFill/>
            <a:miter lim="800000"/>
            <a:headEnd/>
            <a:tailEnd/>
          </a:ln>
        </p:spPr>
        <p:txBody>
          <a:bodyPr wrap="none">
            <a:spAutoFit/>
          </a:bodyPr>
          <a:lstStyle/>
          <a:p>
            <a:r>
              <a:rPr lang="en-US" sz="2200"/>
              <a:t>GCCGAATTTCACGGCCATTGCCATTAG</a:t>
            </a:r>
          </a:p>
        </p:txBody>
      </p:sp>
      <p:sp>
        <p:nvSpPr>
          <p:cNvPr id="9223" name="Rectangle 13"/>
          <p:cNvSpPr>
            <a:spLocks noChangeArrowheads="1"/>
          </p:cNvSpPr>
          <p:nvPr/>
        </p:nvSpPr>
        <p:spPr bwMode="auto">
          <a:xfrm>
            <a:off x="7643834" y="5000636"/>
            <a:ext cx="1238250" cy="430212"/>
          </a:xfrm>
          <a:prstGeom prst="rect">
            <a:avLst/>
          </a:prstGeom>
          <a:noFill/>
          <a:ln w="9525">
            <a:noFill/>
            <a:miter lim="800000"/>
            <a:headEnd/>
            <a:tailEnd/>
          </a:ln>
        </p:spPr>
        <p:txBody>
          <a:bodyPr>
            <a:spAutoFit/>
          </a:bodyPr>
          <a:lstStyle/>
          <a:p>
            <a:r>
              <a:rPr lang="en-US" sz="2200" b="1" dirty="0">
                <a:solidFill>
                  <a:srgbClr val="C00000"/>
                </a:solidFill>
              </a:rPr>
              <a:t>AAGGC</a:t>
            </a:r>
          </a:p>
        </p:txBody>
      </p:sp>
      <p:cxnSp>
        <p:nvCxnSpPr>
          <p:cNvPr id="16" name="Straight Arrow Connector 15"/>
          <p:cNvCxnSpPr/>
          <p:nvPr/>
        </p:nvCxnSpPr>
        <p:spPr>
          <a:xfrm rot="5400000">
            <a:off x="1830388" y="1828800"/>
            <a:ext cx="760412" cy="1588"/>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225" name="TextBox 16"/>
          <p:cNvSpPr txBox="1">
            <a:spLocks noChangeArrowheads="1"/>
          </p:cNvSpPr>
          <p:nvPr/>
        </p:nvSpPr>
        <p:spPr bwMode="auto">
          <a:xfrm>
            <a:off x="2163763" y="5000636"/>
            <a:ext cx="5684761" cy="461665"/>
          </a:xfrm>
          <a:prstGeom prst="rect">
            <a:avLst/>
          </a:prstGeom>
          <a:noFill/>
          <a:ln w="9525">
            <a:noFill/>
            <a:miter lim="800000"/>
            <a:headEnd/>
            <a:tailEnd/>
          </a:ln>
        </p:spPr>
        <p:txBody>
          <a:bodyPr wrap="none">
            <a:spAutoFit/>
          </a:bodyPr>
          <a:lstStyle/>
          <a:p>
            <a:r>
              <a:rPr lang="en-US" sz="2200" dirty="0"/>
              <a:t>GCCGAATTT </a:t>
            </a:r>
            <a:r>
              <a:rPr lang="en-US" sz="2400" b="1" dirty="0">
                <a:solidFill>
                  <a:srgbClr val="FF0000"/>
                </a:solidFill>
              </a:rPr>
              <a:t>GCT </a:t>
            </a:r>
            <a:r>
              <a:rPr lang="en-US" sz="2200" dirty="0"/>
              <a:t>GGCCATTGCCATTAGCGGATATC</a:t>
            </a:r>
          </a:p>
        </p:txBody>
      </p:sp>
      <p:cxnSp>
        <p:nvCxnSpPr>
          <p:cNvPr id="18" name="Straight Arrow Connector 17"/>
          <p:cNvCxnSpPr/>
          <p:nvPr/>
        </p:nvCxnSpPr>
        <p:spPr>
          <a:xfrm rot="16200000" flipH="1">
            <a:off x="2020888" y="2859088"/>
            <a:ext cx="2284412" cy="190341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5068094" y="1713706"/>
            <a:ext cx="685800" cy="1588"/>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62600" y="3657600"/>
            <a:ext cx="2438400" cy="12954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76200" y="914400"/>
            <a:ext cx="1738313" cy="400050"/>
          </a:xfrm>
          <a:prstGeom prst="rect">
            <a:avLst/>
          </a:prstGeom>
          <a:noFill/>
          <a:ln w="9525">
            <a:noFill/>
            <a:miter lim="800000"/>
            <a:headEnd/>
            <a:tailEnd/>
          </a:ln>
        </p:spPr>
        <p:txBody>
          <a:bodyPr wrap="none">
            <a:spAutoFit/>
          </a:bodyPr>
          <a:lstStyle/>
          <a:p>
            <a:r>
              <a:rPr lang="en-US" sz="2000" b="1">
                <a:solidFill>
                  <a:srgbClr val="00B050"/>
                </a:solidFill>
              </a:rPr>
              <a:t>Normal gene</a:t>
            </a:r>
          </a:p>
        </p:txBody>
      </p:sp>
      <p:sp>
        <p:nvSpPr>
          <p:cNvPr id="14" name="TextBox 13"/>
          <p:cNvSpPr txBox="1">
            <a:spLocks noChangeArrowheads="1"/>
          </p:cNvSpPr>
          <p:nvPr/>
        </p:nvSpPr>
        <p:spPr bwMode="auto">
          <a:xfrm>
            <a:off x="90488" y="5029200"/>
            <a:ext cx="2052637" cy="400050"/>
          </a:xfrm>
          <a:prstGeom prst="rect">
            <a:avLst/>
          </a:prstGeom>
          <a:noFill/>
          <a:ln w="9525">
            <a:noFill/>
            <a:miter lim="800000"/>
            <a:headEnd/>
            <a:tailEnd/>
          </a:ln>
        </p:spPr>
        <p:txBody>
          <a:bodyPr wrap="none">
            <a:spAutoFit/>
          </a:bodyPr>
          <a:lstStyle/>
          <a:p>
            <a:r>
              <a:rPr lang="en-US" sz="2000" b="1">
                <a:solidFill>
                  <a:srgbClr val="FF0000"/>
                </a:solidFill>
              </a:rPr>
              <a:t>Abnormal gene</a:t>
            </a:r>
          </a:p>
        </p:txBody>
      </p:sp>
      <p:sp>
        <p:nvSpPr>
          <p:cNvPr id="21" name="Rectangle 20"/>
          <p:cNvSpPr/>
          <p:nvPr/>
        </p:nvSpPr>
        <p:spPr>
          <a:xfrm>
            <a:off x="7710518" y="5043502"/>
            <a:ext cx="933448"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flipV="1">
            <a:off x="3357554" y="1285860"/>
            <a:ext cx="428628" cy="95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787106" y="271462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714744" y="5357826"/>
            <a:ext cx="428628" cy="95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blinds(horizontal)">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218">
                                            <p:txEl>
                                              <p:pRg st="0" end="0"/>
                                            </p:txEl>
                                          </p:spTgt>
                                        </p:tgtEl>
                                        <p:attrNameLst>
                                          <p:attrName>style.visibility</p:attrName>
                                        </p:attrNameLst>
                                      </p:cBhvr>
                                      <p:to>
                                        <p:strVal val="visible"/>
                                      </p:to>
                                    </p:set>
                                    <p:animEffect transition="in" filter="blinds(horizontal)">
                                      <p:cBhvr>
                                        <p:cTn id="25" dur="500"/>
                                        <p:tgtEl>
                                          <p:spTgt spid="92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225"/>
                                        </p:tgtEl>
                                        <p:attrNameLst>
                                          <p:attrName>style.visibility</p:attrName>
                                        </p:attrNameLst>
                                      </p:cBhvr>
                                      <p:to>
                                        <p:strVal val="visible"/>
                                      </p:to>
                                    </p:set>
                                    <p:animEffect transition="in" filter="blinds(horizontal)">
                                      <p:cBhvr>
                                        <p:cTn id="33" dur="500"/>
                                        <p:tgtEl>
                                          <p:spTgt spid="922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blinds(horizontal)">
                                      <p:cBhvr>
                                        <p:cTn id="58" dur="500"/>
                                        <p:tgtEl>
                                          <p:spTgt spid="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blinds(horizontal)">
                                      <p:cBhvr>
                                        <p:cTn id="63" dur="500"/>
                                        <p:tgtEl>
                                          <p:spTgt spid="6">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6">
                                            <p:txEl>
                                              <p:pRg st="2" end="2"/>
                                            </p:txEl>
                                          </p:spTgt>
                                        </p:tgtEl>
                                        <p:attrNameLst>
                                          <p:attrName>style.visibility</p:attrName>
                                        </p:attrNameLst>
                                      </p:cBhvr>
                                      <p:to>
                                        <p:strVal val="visible"/>
                                      </p:to>
                                    </p:set>
                                    <p:animEffect transition="in" filter="blinds(horizontal)">
                                      <p:cBhvr>
                                        <p:cTn id="68" dur="500"/>
                                        <p:tgtEl>
                                          <p:spTgt spid="6">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Effect transition="in" filter="blinds(horizontal)">
                                      <p:cBhvr>
                                        <p:cTn id="73" dur="500"/>
                                        <p:tgtEl>
                                          <p:spTgt spid="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linds(horizontal)">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9223"/>
                                        </p:tgtEl>
                                        <p:attrNameLst>
                                          <p:attrName>style.visibility</p:attrName>
                                        </p:attrNameLst>
                                      </p:cBhvr>
                                      <p:to>
                                        <p:strVal val="visible"/>
                                      </p:to>
                                    </p:set>
                                    <p:animEffect transition="in" filter="blinds(horizontal)">
                                      <p:cBhvr>
                                        <p:cTn id="83" dur="500"/>
                                        <p:tgtEl>
                                          <p:spTgt spid="922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blinds(horizontal)">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20" grpId="0" animBg="1"/>
      <p:bldP spid="9222" grpId="0"/>
      <p:bldP spid="9223" grpId="0"/>
      <p:bldP spid="9225" grpId="0"/>
      <p:bldP spid="13" grpId="0"/>
      <p:bldP spid="14"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81000" y="1143000"/>
            <a:ext cx="8229600" cy="4525963"/>
          </a:xfrm>
        </p:spPr>
        <p:txBody>
          <a:bodyPr/>
          <a:lstStyle/>
          <a:p>
            <a:pPr marL="514350" indent="-514350">
              <a:buFont typeface="Arial" charset="0"/>
              <a:buNone/>
              <a:defRPr/>
            </a:pPr>
            <a:r>
              <a:rPr lang="en-US" b="1" dirty="0">
                <a:solidFill>
                  <a:srgbClr val="C00000"/>
                </a:solidFill>
              </a:rPr>
              <a:t>Mutations</a:t>
            </a:r>
          </a:p>
          <a:p>
            <a:pPr marL="514350" indent="-514350">
              <a:buFont typeface="+mj-lt"/>
              <a:buAutoNum type="alphaLcPeriod"/>
              <a:defRPr/>
            </a:pPr>
            <a:r>
              <a:rPr lang="en-US" sz="2800" dirty="0"/>
              <a:t>Natural mutations</a:t>
            </a:r>
          </a:p>
          <a:p>
            <a:pPr lvl="1">
              <a:defRPr/>
            </a:pPr>
            <a:r>
              <a:rPr lang="en-US" sz="2400" dirty="0"/>
              <a:t>Beneficial mutations</a:t>
            </a:r>
          </a:p>
          <a:p>
            <a:pPr lvl="1">
              <a:defRPr/>
            </a:pPr>
            <a:endParaRPr lang="en-US" sz="2400" dirty="0"/>
          </a:p>
          <a:p>
            <a:pPr lvl="1">
              <a:defRPr/>
            </a:pPr>
            <a:r>
              <a:rPr lang="en-US" sz="2400" dirty="0"/>
              <a:t>Harmful (lethal) mutations</a:t>
            </a:r>
          </a:p>
          <a:p>
            <a:pPr lvl="1">
              <a:defRPr/>
            </a:pPr>
            <a:endParaRPr lang="en-US" sz="2400" dirty="0"/>
          </a:p>
          <a:p>
            <a:pPr lvl="1">
              <a:defRPr/>
            </a:pPr>
            <a:r>
              <a:rPr lang="en-US" sz="2400" dirty="0"/>
              <a:t>Silent mutations</a:t>
            </a:r>
          </a:p>
          <a:p>
            <a:pPr lvl="1">
              <a:defRPr/>
            </a:pPr>
            <a:endParaRPr lang="en-US" sz="2400" dirty="0"/>
          </a:p>
          <a:p>
            <a:pPr marL="514350" indent="-514350">
              <a:buFont typeface="+mj-lt"/>
              <a:buAutoNum type="alphaLcPeriod"/>
              <a:defRPr/>
            </a:pPr>
            <a:r>
              <a:rPr lang="en-US" sz="2800" dirty="0"/>
              <a:t>Induced mutations</a:t>
            </a:r>
            <a:endParaRPr lang="en-US" sz="2600" dirty="0"/>
          </a:p>
          <a:p>
            <a:pPr>
              <a:defRPr/>
            </a:pPr>
            <a:endParaRPr lang="en-US" sz="2800" dirty="0"/>
          </a:p>
        </p:txBody>
      </p:sp>
      <p:sp>
        <p:nvSpPr>
          <p:cNvPr id="9220" name="Rectangle 4"/>
          <p:cNvSpPr>
            <a:spLocks noChangeArrowheads="1"/>
          </p:cNvSpPr>
          <p:nvPr/>
        </p:nvSpPr>
        <p:spPr bwMode="auto">
          <a:xfrm>
            <a:off x="1066800" y="76200"/>
            <a:ext cx="7315200" cy="584200"/>
          </a:xfrm>
          <a:prstGeom prst="rect">
            <a:avLst/>
          </a:prstGeom>
          <a:solidFill>
            <a:srgbClr val="FFFF00"/>
          </a:solidFill>
          <a:ln w="9525">
            <a:noFill/>
            <a:miter lim="800000"/>
            <a:headEnd/>
            <a:tailEnd/>
          </a:ln>
        </p:spPr>
        <p:txBody>
          <a:bodyPr>
            <a:spAutoFit/>
          </a:bodyPr>
          <a:lstStyle/>
          <a:p>
            <a:pPr algn="ctr">
              <a:defRPr/>
            </a:pPr>
            <a:r>
              <a:rPr lang="en-US" sz="3200" b="1" dirty="0">
                <a:solidFill>
                  <a:srgbClr val="7030A0"/>
                </a:solidFill>
                <a:latin typeface="+mn-lt"/>
              </a:rPr>
              <a:t>Factors affecting bacterial genes</a:t>
            </a:r>
            <a:endParaRPr lang="en-US" sz="3200" dirty="0">
              <a:solidFill>
                <a:srgbClr val="7030A0"/>
              </a:solidFill>
              <a:latin typeface="+mn-lt"/>
            </a:endParaRPr>
          </a:p>
        </p:txBody>
      </p:sp>
      <p:sp>
        <p:nvSpPr>
          <p:cNvPr id="5" name="TextBox 16"/>
          <p:cNvSpPr txBox="1">
            <a:spLocks noChangeArrowheads="1"/>
          </p:cNvSpPr>
          <p:nvPr/>
        </p:nvSpPr>
        <p:spPr bwMode="auto">
          <a:xfrm>
            <a:off x="3048000" y="990600"/>
            <a:ext cx="5597525" cy="461963"/>
          </a:xfrm>
          <a:prstGeom prst="rect">
            <a:avLst/>
          </a:prstGeom>
          <a:noFill/>
          <a:ln w="9525">
            <a:noFill/>
            <a:miter lim="800000"/>
            <a:headEnd/>
            <a:tailEnd/>
          </a:ln>
        </p:spPr>
        <p:txBody>
          <a:bodyPr wrap="none">
            <a:spAutoFit/>
          </a:bodyPr>
          <a:lstStyle/>
          <a:p>
            <a:r>
              <a:rPr lang="en-US" sz="2200" dirty="0"/>
              <a:t>GCCGAATTT </a:t>
            </a:r>
            <a:r>
              <a:rPr lang="en-US" sz="2400" b="1" dirty="0">
                <a:solidFill>
                  <a:srgbClr val="FF0000"/>
                </a:solidFill>
              </a:rPr>
              <a:t>GCT </a:t>
            </a:r>
            <a:r>
              <a:rPr lang="en-US" sz="2200" dirty="0"/>
              <a:t>GGCCATTGCCATTAG</a:t>
            </a:r>
          </a:p>
        </p:txBody>
      </p:sp>
      <p:sp>
        <p:nvSpPr>
          <p:cNvPr id="6" name="Rectangle 5"/>
          <p:cNvSpPr/>
          <p:nvPr/>
        </p:nvSpPr>
        <p:spPr>
          <a:xfrm>
            <a:off x="4500562" y="990600"/>
            <a:ext cx="619124"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8">
                                            <p:txEl>
                                              <p:pRg st="0" end="0"/>
                                            </p:txEl>
                                          </p:spTgt>
                                        </p:tgtEl>
                                        <p:attrNameLst>
                                          <p:attrName>style.visibility</p:attrName>
                                        </p:attrNameLst>
                                      </p:cBhvr>
                                      <p:to>
                                        <p:strVal val="visible"/>
                                      </p:to>
                                    </p:set>
                                    <p:animEffect transition="in" filter="blinds(horizontal)">
                                      <p:cBhvr>
                                        <p:cTn id="17" dur="500"/>
                                        <p:tgtEl>
                                          <p:spTgt spid="92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18">
                                            <p:txEl>
                                              <p:pRg st="1" end="1"/>
                                            </p:txEl>
                                          </p:spTgt>
                                        </p:tgtEl>
                                        <p:attrNameLst>
                                          <p:attrName>style.visibility</p:attrName>
                                        </p:attrNameLst>
                                      </p:cBhvr>
                                      <p:to>
                                        <p:strVal val="visible"/>
                                      </p:to>
                                    </p:set>
                                    <p:animEffect transition="in" filter="blinds(horizontal)">
                                      <p:cBhvr>
                                        <p:cTn id="22" dur="500"/>
                                        <p:tgtEl>
                                          <p:spTgt spid="92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218">
                                            <p:txEl>
                                              <p:pRg st="2" end="2"/>
                                            </p:txEl>
                                          </p:spTgt>
                                        </p:tgtEl>
                                        <p:attrNameLst>
                                          <p:attrName>style.visibility</p:attrName>
                                        </p:attrNameLst>
                                      </p:cBhvr>
                                      <p:to>
                                        <p:strVal val="visible"/>
                                      </p:to>
                                    </p:set>
                                    <p:animEffect transition="in" filter="blinds(horizontal)">
                                      <p:cBhvr>
                                        <p:cTn id="27" dur="500"/>
                                        <p:tgtEl>
                                          <p:spTgt spid="92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218">
                                            <p:txEl>
                                              <p:pRg st="4" end="4"/>
                                            </p:txEl>
                                          </p:spTgt>
                                        </p:tgtEl>
                                        <p:attrNameLst>
                                          <p:attrName>style.visibility</p:attrName>
                                        </p:attrNameLst>
                                      </p:cBhvr>
                                      <p:to>
                                        <p:strVal val="visible"/>
                                      </p:to>
                                    </p:set>
                                    <p:animEffect transition="in" filter="blinds(horizontal)">
                                      <p:cBhvr>
                                        <p:cTn id="32" dur="500"/>
                                        <p:tgtEl>
                                          <p:spTgt spid="92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218">
                                            <p:txEl>
                                              <p:pRg st="6" end="6"/>
                                            </p:txEl>
                                          </p:spTgt>
                                        </p:tgtEl>
                                        <p:attrNameLst>
                                          <p:attrName>style.visibility</p:attrName>
                                        </p:attrNameLst>
                                      </p:cBhvr>
                                      <p:to>
                                        <p:strVal val="visible"/>
                                      </p:to>
                                    </p:set>
                                    <p:animEffect transition="in" filter="blinds(horizontal)">
                                      <p:cBhvr>
                                        <p:cTn id="37" dur="500"/>
                                        <p:tgtEl>
                                          <p:spTgt spid="92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218">
                                            <p:txEl>
                                              <p:pRg st="8" end="8"/>
                                            </p:txEl>
                                          </p:spTgt>
                                        </p:tgtEl>
                                        <p:attrNameLst>
                                          <p:attrName>style.visibility</p:attrName>
                                        </p:attrNameLst>
                                      </p:cBhvr>
                                      <p:to>
                                        <p:strVal val="visible"/>
                                      </p:to>
                                    </p:set>
                                    <p:animEffect transition="in" filter="blinds(horizontal)">
                                      <p:cBhvr>
                                        <p:cTn id="42" dur="500"/>
                                        <p:tgtEl>
                                          <p:spTgt spid="92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28600" y="609600"/>
            <a:ext cx="8686800" cy="6059760"/>
          </a:xfrm>
        </p:spPr>
        <p:txBody>
          <a:bodyPr>
            <a:normAutofit fontScale="92500" lnSpcReduction="10000"/>
          </a:bodyPr>
          <a:lstStyle/>
          <a:p>
            <a:pPr marL="342900" lvl="1" indent="-342900">
              <a:buFont typeface="Arial" charset="0"/>
              <a:buNone/>
            </a:pPr>
            <a:r>
              <a:rPr lang="en-US" sz="2400" b="1" dirty="0">
                <a:solidFill>
                  <a:srgbClr val="FF0000"/>
                </a:solidFill>
              </a:rPr>
              <a:t>Example on Beneficial mutations</a:t>
            </a:r>
          </a:p>
          <a:p>
            <a:pPr marL="342900" lvl="1" indent="-342900">
              <a:buFont typeface="Arial" charset="0"/>
              <a:buChar char="•"/>
            </a:pPr>
            <a:r>
              <a:rPr lang="en-US" sz="2400" dirty="0"/>
              <a:t>Mutations enable the bacterium to survive exposure to various antibiotics. Such mutations may affect enzymatic  activities , regulatory, or transport systems.</a:t>
            </a:r>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endParaRPr lang="en-US" sz="2400" dirty="0"/>
          </a:p>
          <a:p>
            <a:pPr marL="342900" lvl="1" indent="-342900">
              <a:buFont typeface="Arial" charset="0"/>
              <a:buChar char="•"/>
            </a:pPr>
            <a:r>
              <a:rPr lang="en-US" sz="2400" dirty="0"/>
              <a:t>Mutations enable bacteria to survive temporary exposure to high temperatures or starvation</a:t>
            </a:r>
            <a:endParaRPr lang="en-US" dirty="0"/>
          </a:p>
        </p:txBody>
      </p:sp>
      <p:sp>
        <p:nvSpPr>
          <p:cNvPr id="4" name="Rectangle 4"/>
          <p:cNvSpPr>
            <a:spLocks noChangeArrowheads="1"/>
          </p:cNvSpPr>
          <p:nvPr/>
        </p:nvSpPr>
        <p:spPr bwMode="auto">
          <a:xfrm>
            <a:off x="1066800" y="76200"/>
            <a:ext cx="7315200" cy="584200"/>
          </a:xfrm>
          <a:prstGeom prst="rect">
            <a:avLst/>
          </a:prstGeom>
          <a:solidFill>
            <a:srgbClr val="FFFF00"/>
          </a:solidFill>
          <a:ln w="9525">
            <a:noFill/>
            <a:miter lim="800000"/>
            <a:headEnd/>
            <a:tailEnd/>
          </a:ln>
        </p:spPr>
        <p:txBody>
          <a:bodyPr>
            <a:spAutoFit/>
          </a:bodyPr>
          <a:lstStyle/>
          <a:p>
            <a:pPr algn="ctr">
              <a:defRPr/>
            </a:pPr>
            <a:r>
              <a:rPr lang="en-US" sz="3200" b="1" dirty="0">
                <a:solidFill>
                  <a:srgbClr val="7030A0"/>
                </a:solidFill>
                <a:latin typeface="+mn-lt"/>
              </a:rPr>
              <a:t>Factors affecting bacterial genes</a:t>
            </a:r>
            <a:endParaRPr lang="en-US" sz="3200" dirty="0">
              <a:solidFill>
                <a:srgbClr val="7030A0"/>
              </a:solidFill>
              <a:latin typeface="+mn-lt"/>
            </a:endParaRPr>
          </a:p>
        </p:txBody>
      </p:sp>
      <p:pic>
        <p:nvPicPr>
          <p:cNvPr id="5" name="Picture 4" descr="altpor_anim"/>
          <p:cNvPicPr>
            <a:picLocks noChangeAspect="1" noChangeArrowheads="1" noCrop="1"/>
          </p:cNvPicPr>
          <p:nvPr/>
        </p:nvPicPr>
        <p:blipFill>
          <a:blip r:embed="rId2" cstate="print"/>
          <a:srcRect/>
          <a:stretch>
            <a:fillRect/>
          </a:stretch>
        </p:blipFill>
        <p:spPr bwMode="auto">
          <a:xfrm>
            <a:off x="417835" y="2132682"/>
            <a:ext cx="4202112" cy="3384550"/>
          </a:xfrm>
          <a:prstGeom prst="rect">
            <a:avLst/>
          </a:prstGeom>
          <a:noFill/>
          <a:ln w="9525">
            <a:noFill/>
            <a:miter lim="800000"/>
            <a:headEnd/>
            <a:tailEnd/>
          </a:ln>
        </p:spPr>
      </p:pic>
      <p:pic>
        <p:nvPicPr>
          <p:cNvPr id="6" name="Picture 5" descr="altcar_anim"/>
          <p:cNvPicPr>
            <a:picLocks noChangeAspect="1" noChangeArrowheads="1" noCrop="1"/>
          </p:cNvPicPr>
          <p:nvPr/>
        </p:nvPicPr>
        <p:blipFill>
          <a:blip r:embed="rId3" cstate="print"/>
          <a:srcRect/>
          <a:stretch>
            <a:fillRect/>
          </a:stretch>
        </p:blipFill>
        <p:spPr bwMode="auto">
          <a:xfrm>
            <a:off x="4619947" y="2132682"/>
            <a:ext cx="4200525" cy="338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15">
                                            <p:txEl>
                                              <p:pRg st="12" end="12"/>
                                            </p:txEl>
                                          </p:spTgt>
                                        </p:tgtEl>
                                        <p:attrNameLst>
                                          <p:attrName>style.visibility</p:attrName>
                                        </p:attrNameLst>
                                      </p:cBhvr>
                                      <p:to>
                                        <p:strVal val="visible"/>
                                      </p:to>
                                    </p:set>
                                    <p:animEffect transition="in" filter="blinds(horizontal)">
                                      <p:cBhvr>
                                        <p:cTn id="32" dur="500"/>
                                        <p:tgtEl>
                                          <p:spTgt spid="133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071546"/>
            <a:ext cx="8382000" cy="1143000"/>
          </a:xfrm>
        </p:spPr>
        <p:txBody>
          <a:bodyPr>
            <a:normAutofit fontScale="90000"/>
          </a:bodyPr>
          <a:lstStyle/>
          <a:p>
            <a:pPr algn="l"/>
            <a:r>
              <a:rPr lang="en-US" sz="3200" dirty="0">
                <a:solidFill>
                  <a:srgbClr val="C00000"/>
                </a:solidFill>
              </a:rPr>
              <a:t>Acquiring of new genetic materials: Bcateria developd diffrenr ways to e</a:t>
            </a:r>
            <a:r>
              <a:rPr lang="en-US" altLang="en-US" sz="3200" dirty="0">
                <a:solidFill>
                  <a:srgbClr val="C00000"/>
                </a:solidFill>
              </a:rPr>
              <a:t>xchange genetic material</a:t>
            </a:r>
          </a:p>
        </p:txBody>
      </p:sp>
      <p:sp>
        <p:nvSpPr>
          <p:cNvPr id="58371" name="Rectangle 3"/>
          <p:cNvSpPr>
            <a:spLocks noGrp="1" noChangeArrowheads="1"/>
          </p:cNvSpPr>
          <p:nvPr>
            <p:ph type="body" idx="1"/>
          </p:nvPr>
        </p:nvSpPr>
        <p:spPr>
          <a:xfrm>
            <a:off x="228600" y="2290746"/>
            <a:ext cx="8686800" cy="4114800"/>
          </a:xfrm>
          <a:noFill/>
        </p:spPr>
        <p:txBody>
          <a:bodyPr/>
          <a:lstStyle/>
          <a:p>
            <a:pPr algn="just">
              <a:tabLst>
                <a:tab pos="4283075" algn="l"/>
              </a:tabLst>
            </a:pPr>
            <a:r>
              <a:rPr lang="en-US" altLang="en-US" b="1" dirty="0"/>
              <a:t>Transformation -</a:t>
            </a:r>
            <a:r>
              <a:rPr lang="en-US" altLang="en-US" dirty="0"/>
              <a:t> Bacteria take up DNA from their environment and incorporate it into their genome (i.e., the Griffith experiment).</a:t>
            </a:r>
          </a:p>
          <a:p>
            <a:pPr algn="just">
              <a:tabLst>
                <a:tab pos="4283075" algn="l"/>
              </a:tabLst>
            </a:pPr>
            <a:r>
              <a:rPr lang="en-US" altLang="en-US" b="1" dirty="0"/>
              <a:t>Transduction -</a:t>
            </a:r>
            <a:r>
              <a:rPr lang="en-US" altLang="en-US" dirty="0"/>
              <a:t> Movement of DNA between bacteria by viruses.</a:t>
            </a:r>
          </a:p>
          <a:p>
            <a:pPr algn="just">
              <a:tabLst>
                <a:tab pos="4283075" algn="l"/>
              </a:tabLst>
            </a:pPr>
            <a:r>
              <a:rPr lang="en-US" altLang="en-US" b="1" dirty="0"/>
              <a:t>Conjugation -</a:t>
            </a:r>
            <a:r>
              <a:rPr lang="en-US" altLang="en-US" dirty="0"/>
              <a:t> The direct transfer of DNA by bacteria usually via plasmids.</a:t>
            </a:r>
          </a:p>
        </p:txBody>
      </p:sp>
      <p:sp>
        <p:nvSpPr>
          <p:cNvPr id="6" name="Title 1"/>
          <p:cNvSpPr txBox="1">
            <a:spLocks/>
          </p:cNvSpPr>
          <p:nvPr/>
        </p:nvSpPr>
        <p:spPr>
          <a:xfrm>
            <a:off x="457200" y="71414"/>
            <a:ext cx="8229600" cy="785810"/>
          </a:xfrm>
          <a:prstGeom prst="rect">
            <a:avLst/>
          </a:prstGeom>
          <a:solidFill>
            <a:schemeClr val="bg2"/>
          </a:solidFill>
        </p:spPr>
        <p:txBody>
          <a:bodyPr vert="horz" lIns="91440" tIns="45720" rIns="91440" bIns="45720" rtlCol="0" anchor="ctr">
            <a:normAutofit/>
          </a:bodyPr>
          <a:lstStyle/>
          <a:p>
            <a:r>
              <a:rPr lang="en-US" sz="4400" b="1" dirty="0">
                <a:solidFill>
                  <a:srgbClr val="C00000"/>
                </a:solidFill>
              </a:rPr>
              <a:t>Acquiring of new genetic materials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wipe(down)">
                                      <p:cBhvr>
                                        <p:cTn id="12" dur="5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wipe(down)">
                                      <p:cBhvr>
                                        <p:cTn id="17" dur="500"/>
                                        <p:tgtEl>
                                          <p:spTgt spid="583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wipe(down)">
                                      <p:cBhvr>
                                        <p:cTn id="22"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837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EEF3F6-DA17-402C-A5BE-2A1DD0331566}">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C3E2DF01-0647-4AB2-B766-EA55FBDF7D75}">
  <ds:schemaRefs>
    <ds:schemaRef ds:uri="http://schemas.microsoft.com/sharepoint/v3/contenttype/forms"/>
  </ds:schemaRefs>
</ds:datastoreItem>
</file>

<file path=customXml/itemProps3.xml><?xml version="1.0" encoding="utf-8"?>
<ds:datastoreItem xmlns:ds="http://schemas.openxmlformats.org/officeDocument/2006/customXml" ds:itemID="{5206D814-E84F-4470-800C-3F59D8E57726}">
  <ds:schemaRefs>
    <ds:schemaRef ds:uri="http://schemas.microsoft.com/office/2006/metadata/contentType"/>
    <ds:schemaRef ds:uri="http://schemas.microsoft.com/office/2006/metadata/properties/metaAttributes"/>
    <ds:schemaRef ds:uri="http://www.w3.org/2000/xmlns/"/>
    <ds:schemaRef ds:uri="http://www.w3.org/2001/XMLSchema"/>
    <ds:schemaRef ds:uri="e0585ad6-e60d-4dbf-9f0f-7ca5398387e1"/>
  </ds:schemaRefs>
</ds:datastoreItem>
</file>

<file path=docProps/app.xml><?xml version="1.0" encoding="utf-8"?>
<Properties xmlns="http://schemas.openxmlformats.org/officeDocument/2006/extended-properties" xmlns:vt="http://schemas.openxmlformats.org/officeDocument/2006/docPropsVTypes">
  <TotalTime>4604</TotalTime>
  <Words>4141</Words>
  <Application>Microsoft Office PowerPoint</Application>
  <PresentationFormat>On-screen Show (4:3)</PresentationFormat>
  <Paragraphs>400</Paragraphs>
  <Slides>32</Slides>
  <Notes>17</Notes>
  <HiddenSlides>0</HiddenSlides>
  <MMClips>3</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Bacterial Genetics General Microbiology  2020-2021</vt:lpstr>
      <vt:lpstr>PowerPoint Presentation</vt:lpstr>
      <vt:lpstr>PowerPoint Presentation</vt:lpstr>
      <vt:lpstr>Bcatrial DNA</vt:lpstr>
      <vt:lpstr>plasmid</vt:lpstr>
      <vt:lpstr>PowerPoint Presentation</vt:lpstr>
      <vt:lpstr>PowerPoint Presentation</vt:lpstr>
      <vt:lpstr>PowerPoint Presentation</vt:lpstr>
      <vt:lpstr>Acquiring of new genetic materials: Bcateria developd diffrenr ways to exchange genetic material</vt:lpstr>
      <vt:lpstr>PowerPoint Presentation</vt:lpstr>
      <vt:lpstr>Transformation</vt:lpstr>
      <vt:lpstr>Natural Transformation</vt:lpstr>
      <vt:lpstr>Artificial Transformation</vt:lpstr>
      <vt:lpstr>PowerPoint Presentation</vt:lpstr>
      <vt:lpstr>PowerPoint Presentation</vt:lpstr>
      <vt:lpstr>Conjugation</vt:lpstr>
      <vt:lpstr>Conjugation</vt:lpstr>
      <vt:lpstr>Conjugation</vt:lpstr>
      <vt:lpstr>PowerPoint Presentation</vt:lpstr>
      <vt:lpstr>PowerPoint Presentation</vt:lpstr>
      <vt:lpstr>PowerPoint Presentation</vt:lpstr>
      <vt:lpstr>PowerPoint Presentation</vt:lpstr>
      <vt:lpstr>PowerPoint Presentation</vt:lpstr>
      <vt:lpstr>Transduction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Mo'ath abdelrahman AlHarasees</cp:lastModifiedBy>
  <cp:revision>340</cp:revision>
  <dcterms:created xsi:type="dcterms:W3CDTF">2018-06-20T15:53:58Z</dcterms:created>
  <dcterms:modified xsi:type="dcterms:W3CDTF">2020-10-20T07:47:39Z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