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2E0F-EFC6-D754-481A-C80808D7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BEC00B-304C-2A21-312C-2B11DE6CE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3AFD-AF6F-4C6A-98FB-57A708A662D6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81071F-E707-093A-6BAD-F7B9B2CC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260B4-8595-0459-D44F-767B4929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792-BCC1-4DC2-AEF6-0926437D1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7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29CDA6-07E7-6955-874D-DB9ADDE3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858B7-21B5-1530-F2EE-0DEBE1CB3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E7120-94BD-E13E-C51B-153AF0E02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83AFD-AF6F-4C6A-98FB-57A708A662D6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D8CA9-1226-E08F-EAAF-70A8E2E80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06FFF-A7FF-FD13-71C6-74DCE4A1D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56792-BCC1-4DC2-AEF6-0926437D1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6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EE4B33-D490-DD11-B454-7666B238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b="1"/>
              <a:t>Upper respiratory tract infections</a:t>
            </a:r>
            <a:endParaRPr lang="en-US" sz="5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7FBFCF-7CB7-9D78-786B-15B7E67CA9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41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DE74AA-1350-1DF7-7AF9-3A65DAC72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How can we distinguish common cold from others URTI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2C0262-D616-B2B8-72BE-666BAD729E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0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79503F-C10D-A5F7-8A0E-98630BC9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Management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395FB1-2D4E-8586-A251-0DECE63F04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86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BF6FDA-C5E9-B141-5EB1-B28B08448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Complications and red flags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82CE3-C6C8-1036-E0B9-CC69A3D00F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96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4E121A-9E13-6092-A08F-5C1BA4C7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Influenza</a:t>
            </a:r>
            <a:r>
              <a:rPr lang="en-US" u="sng"/>
              <a:t> </a:t>
            </a:r>
            <a:endParaRPr lang="en-US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50D45-9098-A40A-1D2D-379E5CE9D8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05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C2DD81-6856-8E46-77CA-156C1645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Important notes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2F2116-F909-5406-80B4-769EFF71C8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01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E78A36-276D-2299-584B-C1A4BB6BB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Acute pharyngitis 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369EF-9D51-7FE0-9482-0C9E50D0CC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60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8E701C-65FC-4E99-F26A-BED75793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200" b="0" i="0" u="none" strike="noStrik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Viral and bacterial pharyngitis cannot be distinguished based on the presentation, but some clues can aid the diagnosis. </a:t>
            </a:r>
            <a:r>
              <a:rPr lang="en-US" sz="2200" b="1" i="0" u="none" strike="noStrik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Details in Table 3</a:t>
            </a:r>
            <a:endParaRPr lang="en-US" sz="2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1FA94-64B7-3CF9-A679-99702AE090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28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F91049-4F63-C1F7-1353-EEA5B2828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72E38F-D8EB-F43C-5366-376812D018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10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03E28E-6BD6-D447-482D-D1B28F629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i="0" u="none" strike="noStrike" kern="1200" baseline="0">
                <a:latin typeface="+mj-lt"/>
                <a:ea typeface="+mj-ea"/>
                <a:cs typeface="+mj-cs"/>
              </a:rPr>
              <a:t>It was important to develop a clinical tool </a:t>
            </a:r>
            <a:r>
              <a:rPr lang="en-US" sz="2400" b="1"/>
              <a:t>to</a:t>
            </a:r>
            <a:r>
              <a:rPr lang="en-US" sz="2400" b="1" i="0" u="none" strike="noStrike" kern="1200" baseline="0">
                <a:latin typeface="+mj-lt"/>
                <a:ea typeface="+mj-ea"/>
                <a:cs typeface="+mj-cs"/>
              </a:rPr>
              <a:t> differentiate the probability of having bacterial vs</a:t>
            </a:r>
            <a:br>
              <a:rPr lang="en-US" sz="2400" b="1" i="0" u="none" strike="noStrike" kern="1200" baseline="0">
                <a:latin typeface="+mj-lt"/>
                <a:ea typeface="+mj-ea"/>
                <a:cs typeface="+mj-cs"/>
              </a:rPr>
            </a:br>
            <a:r>
              <a:rPr lang="en-US" sz="2400" b="1" i="0" u="none" strike="noStrike" kern="1200" baseline="0">
                <a:latin typeface="+mj-lt"/>
                <a:ea typeface="+mj-ea"/>
                <a:cs typeface="+mj-cs"/>
              </a:rPr>
              <a:t>viral pharyngitis. Hence why, </a:t>
            </a:r>
            <a:r>
              <a:rPr lang="en-US" sz="3100" b="1" i="0" u="none" strike="noStrike" kern="1200" baseline="0">
                <a:latin typeface="+mj-lt"/>
                <a:ea typeface="+mj-ea"/>
                <a:cs typeface="+mj-cs"/>
              </a:rPr>
              <a:t>(modified/</a:t>
            </a:r>
            <a:r>
              <a:rPr lang="en-US" sz="3100" b="1"/>
              <a:t>McIsaac) </a:t>
            </a:r>
            <a:r>
              <a:rPr lang="en-US" sz="3600" b="1" i="0" u="none" strike="noStrike" kern="1200" baseline="0">
                <a:latin typeface="+mj-lt"/>
                <a:ea typeface="+mj-ea"/>
                <a:cs typeface="+mj-cs"/>
              </a:rPr>
              <a:t>Centor’s criteria (streptococcal score) </a:t>
            </a:r>
            <a:r>
              <a:rPr lang="en-US" sz="2400" b="1" i="0" u="none" strike="noStrike" kern="1200" baseline="0">
                <a:latin typeface="+mj-lt"/>
                <a:ea typeface="+mj-ea"/>
                <a:cs typeface="+mj-cs"/>
              </a:rPr>
              <a:t>was founded</a:t>
            </a:r>
            <a:endParaRPr lang="en-US" sz="24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04F98-59B0-0380-F17A-4D61CA0339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77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F02160-D6F2-9104-4F7A-CA72291A5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AABF8-003A-1532-AA46-A4A90AE183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50FD9B-7F3C-F041-1996-C0652F3FB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Definition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F4827-28A6-9858-1133-7486CB3BD8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61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1BC916-E04D-D9B6-063F-C3A7F88A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Investigations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284B4-3D0A-19D7-E096-B3B9D16B59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24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6438CB-C2EC-225E-42EE-94C66670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/>
              <a:t>Why is it important to detect bacterial pharyngitis?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32BA1A-BCE4-3915-E335-A8BCFC65DC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17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8FEE1E-DC5B-2F9C-27D0-7E491081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5ED5E-2BA4-E6F9-A9F4-4AD43E38DB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85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78B1AA-BB4F-CAF3-2987-AB974D681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Strept. Pharyngitis vs mononucleosis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9BCA17-B395-8BCA-2D62-143111F956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0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9E5F00-E3E8-9504-0E17-5B187BB0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C1328F-097A-0B34-EA98-FC2AC0647D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12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DAF2C6-58A4-4FDA-D36A-2F2C666B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0CFDD3-3791-FF6E-179F-37E068BAF8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32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B3715A-0723-79FE-632C-158267F71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Treatment 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199080-8086-CE9A-F59A-81E6519EDF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89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4DC3C1-94A3-87FE-0E2E-8AF28DAB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patients who are allergic to penicillin: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47709-AFCC-B95A-98E9-45780A443A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2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FD6008-5E74-7302-7AAA-BD692980A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When tonsillectomy is indicated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0F479-5DA3-0F13-43E9-FAFCEAF972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94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3C09AB-B9B0-4FB2-DF78-4160742C1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Epiglottitis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FF6AA4-1873-DFD2-10ED-C442674DA7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4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842746-7285-464F-CF07-BD93C4210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95905-A9D5-C5DC-F12A-67EDDDF717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87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49BF7B-43F6-3453-01A3-69EFD829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3544F-1DCF-CAA9-6C90-E35294A986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45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67D1AB-9D67-1095-CC4B-639BA44D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Symptoms </a:t>
            </a:r>
            <a:endParaRPr lang="en-US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4CB7E9-E70A-F731-4725-109096A808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48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346D7B-1B39-BC8B-1DBD-FD8FAB5F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0E6FA-C854-15AC-42F3-B44A1E9704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18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17DC91-6D35-86B6-900A-17CE19045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/>
              <a:t>Examination</a:t>
            </a:r>
            <a:r>
              <a:rPr lang="en-US" sz="4000" u="sng"/>
              <a:t> </a:t>
            </a:r>
            <a:endParaRPr lang="en-US" sz="4000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FB44EE-E2E8-8CB0-B6EF-5942719D6F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79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172683-F896-2BD5-28EA-425DCB1C0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79555-BC8B-7D9E-15F0-C4BB4B2A26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00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A2FA62-28BF-2BE5-CA04-D93A6840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67C972-7347-6ADF-49D1-7D2165E35E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80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79D873-F2FA-43AA-611D-9D38B5140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FE17A0-D811-14AD-7A14-81FB76DAAD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64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ED2D76-C7B2-1F3B-849F-7E0DF4F2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94CD7-CC07-E224-3404-ABDA70DCCC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9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184A00-172A-CCCB-C847-A33169E6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Pertussis 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D56104-A893-24E2-0610-F45B31D770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67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8971FD-ABDF-3D3F-D62F-454F4B07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D707B-FC0E-063A-33EA-0FA1516939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4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F3227D-960E-3523-6C37-9CFC9C68E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D00E1-B389-6AC4-BBB2-6D225E8805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36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5957C5-B97E-9F2E-EA6D-3289E1A5A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Croup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822219-02DE-4F97-1C40-FFCEF6A807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68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3DF76A-0007-DA17-8AA2-6B19F5F19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F53D9-F88D-907A-E066-9F40275868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5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42331A-46F8-09D0-0599-CE1D46A0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19483E-918C-7EDC-C01D-098836D437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2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25ADA4-A21A-A4B7-0459-D743F3F4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Pathophysiology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11ECF6-A136-0A19-D858-5C7A53C6C7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8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B3B6F9-284E-FEB8-1F8B-FAA07790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Risk</a:t>
            </a:r>
            <a:r>
              <a:rPr lang="en-US"/>
              <a:t> </a:t>
            </a:r>
            <a:r>
              <a:rPr lang="en-US" b="1"/>
              <a:t>factors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36E963-E6A7-925E-CE56-85F688165D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5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28827F-4462-72CE-E7F3-4C9E9B57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Common cold</a:t>
            </a:r>
            <a:endParaRPr lang="en-US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81F02-26C7-F2E7-C000-7A7DCEAD6D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4277D6-5A70-4A7E-D76E-34D6B44B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5A03D5-DC8C-88D5-64F9-1008CFB20C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10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Widescreen</PresentationFormat>
  <Paragraphs>25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Upper respiratory tract infections</vt:lpstr>
      <vt:lpstr>Definition </vt:lpstr>
      <vt:lpstr>PowerPoint Presentation</vt:lpstr>
      <vt:lpstr>PowerPoint Presentation</vt:lpstr>
      <vt:lpstr>PowerPoint Presentation</vt:lpstr>
      <vt:lpstr>Pathophysiology </vt:lpstr>
      <vt:lpstr>Risk factors</vt:lpstr>
      <vt:lpstr>Common cold</vt:lpstr>
      <vt:lpstr>PowerPoint Presentation</vt:lpstr>
      <vt:lpstr>How can we distinguish common cold from others URTI</vt:lpstr>
      <vt:lpstr>Management </vt:lpstr>
      <vt:lpstr>Complications and red flags</vt:lpstr>
      <vt:lpstr>Influenza </vt:lpstr>
      <vt:lpstr>Important notes</vt:lpstr>
      <vt:lpstr>Acute pharyngitis </vt:lpstr>
      <vt:lpstr>Viral and bacterial pharyngitis cannot be distinguished based on the presentation, but some clues can aid the diagnosis. Details in Table 3</vt:lpstr>
      <vt:lpstr>PowerPoint Presentation</vt:lpstr>
      <vt:lpstr>It was important to develop a clinical tool to differentiate the probability of having bacterial vs viral pharyngitis. Hence why, (modified/McIsaac) Centor’s criteria (streptococcal score) was founded</vt:lpstr>
      <vt:lpstr>PowerPoint Presentation</vt:lpstr>
      <vt:lpstr>Investigations</vt:lpstr>
      <vt:lpstr>Why is it important to detect bacterial pharyngitis?</vt:lpstr>
      <vt:lpstr>PowerPoint Presentation</vt:lpstr>
      <vt:lpstr>Strept. Pharyngitis vs mononucleosis</vt:lpstr>
      <vt:lpstr>PowerPoint Presentation</vt:lpstr>
      <vt:lpstr>PowerPoint Presentation</vt:lpstr>
      <vt:lpstr>Treatment </vt:lpstr>
      <vt:lpstr>For patients who are allergic to penicillin:</vt:lpstr>
      <vt:lpstr>When tonsillectomy is indicated</vt:lpstr>
      <vt:lpstr>Epiglottitis </vt:lpstr>
      <vt:lpstr>PowerPoint Presentation</vt:lpstr>
      <vt:lpstr>Symptoms </vt:lpstr>
      <vt:lpstr>PowerPoint Presentation</vt:lpstr>
      <vt:lpstr>Examination </vt:lpstr>
      <vt:lpstr>PowerPoint Presentation</vt:lpstr>
      <vt:lpstr>PowerPoint Presentation</vt:lpstr>
      <vt:lpstr>Management </vt:lpstr>
      <vt:lpstr>PowerPoint Presentation</vt:lpstr>
      <vt:lpstr>Pertussis </vt:lpstr>
      <vt:lpstr>PowerPoint Presentation</vt:lpstr>
      <vt:lpstr>Croup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respiratory tract infections</dc:title>
  <dc:creator>HSAlsayed</dc:creator>
  <cp:lastModifiedBy>HSAlsayed</cp:lastModifiedBy>
  <cp:revision>2</cp:revision>
  <dcterms:created xsi:type="dcterms:W3CDTF">2023-02-24T16:11:07Z</dcterms:created>
  <dcterms:modified xsi:type="dcterms:W3CDTF">2023-02-24T16:11:56Z</dcterms:modified>
</cp:coreProperties>
</file>