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9"/>
  </p:notes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83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>
        <p:scale>
          <a:sx n="75" d="100"/>
          <a:sy n="75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F94F7-20BC-4217-AEF7-72E2FE29764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6A511-0319-40FC-81EE-B6AC7338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099C0-5389-446F-A693-6060D25214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A511-0319-40FC-81EE-B6AC7338BA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1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099C0-5389-446F-A693-6060D25214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8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A511-0319-40FC-81EE-B6AC7338BA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4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Mitral stenosis causes an increase in left atrial pressure and pulmonary venous pressure that is eventually transmitted to the arterial side of the pulmonary vasculature, leading to hypertension.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6A511-0319-40FC-81EE-B6AC7338BA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9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4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0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3FFE419-2371-464F-8239-3959401C3561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6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7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71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1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6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8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4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3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1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48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0434" y="6132441"/>
            <a:ext cx="5518066" cy="2268559"/>
          </a:xfrm>
        </p:spPr>
        <p:txBody>
          <a:bodyPr>
            <a:normAutofit/>
          </a:bodyPr>
          <a:lstStyle/>
          <a:p>
            <a:r>
              <a:rPr lang="en-US" sz="2000" dirty="0"/>
              <a:t>Dr. Eman kreishan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293" y="2175546"/>
            <a:ext cx="7666048" cy="2991677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RSM – 1</a:t>
            </a: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Atelectasis and Pulmonary vascular Diseases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0625" y="5778498"/>
            <a:ext cx="30451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Dr. Eman Kreishan, M.D.</a:t>
            </a:r>
          </a:p>
          <a:p>
            <a:pPr algn="ctr"/>
            <a:r>
              <a:rPr lang="en-US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11-10-2022</a:t>
            </a:r>
            <a:endParaRPr lang="en-US" sz="20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26" name="Picture 2" descr="Lungs cartoon Images | Free Vectors, Stock Photos &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0"/>
            <a:ext cx="2638425" cy="25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649" y="244389"/>
            <a:ext cx="11285950" cy="10772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Atelectasis is classified into three forms: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548" y="909955"/>
            <a:ext cx="9287029" cy="5165041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1. Resorption atelectasis: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occurs when an obstruction prevents air from reaching distal airways.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Any air present gradually becomes absorbed, and alveolar collapse follows.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The most common causes are: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intrabronchial mucous or mucopurulent plugs.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foreign body aspiration.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bronchial asthma and bronchiectasis.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chronic bronchitis and intrabronchial tumor.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426" t="31553" r="19546" b="39213"/>
          <a:stretch/>
        </p:blipFill>
        <p:spPr>
          <a:xfrm>
            <a:off x="10333973" y="1848734"/>
            <a:ext cx="1858027" cy="43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39" y="1980782"/>
            <a:ext cx="9390268" cy="5695983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2. Compression atelectasis:</a:t>
            </a:r>
          </a:p>
          <a:p>
            <a:r>
              <a:rPr lang="en-US" dirty="0">
                <a:solidFill>
                  <a:schemeClr val="bg1"/>
                </a:solidFill>
              </a:rPr>
              <a:t>associated with accumulation of fluid, blood, or air within the pleural cavity.</a:t>
            </a:r>
          </a:p>
          <a:p>
            <a:r>
              <a:rPr lang="en-US" dirty="0">
                <a:solidFill>
                  <a:schemeClr val="bg1"/>
                </a:solidFill>
              </a:rPr>
              <a:t>Usually associated with congestive heart failure.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3. Contraction atelectasis:</a:t>
            </a:r>
          </a:p>
          <a:p>
            <a:r>
              <a:rPr lang="en-US" dirty="0">
                <a:solidFill>
                  <a:schemeClr val="bg1"/>
                </a:solidFill>
              </a:rPr>
              <a:t>occurs when local or diffuse fibrosis affecting the lung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680" t="30948" r="11385" b="38205"/>
          <a:stretch/>
        </p:blipFill>
        <p:spPr>
          <a:xfrm>
            <a:off x="10573517" y="112734"/>
            <a:ext cx="1430593" cy="2789905"/>
          </a:xfrm>
          <a:prstGeom prst="rect">
            <a:avLst/>
          </a:prstGeom>
        </p:spPr>
      </p:pic>
      <p:pic>
        <p:nvPicPr>
          <p:cNvPr id="2050" name="Picture 2" descr="Resorption Atelectasis&quot; Images – Browse 1 Stock Photos, Vectors, and Video  | Adobe 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r="64537"/>
          <a:stretch/>
        </p:blipFill>
        <p:spPr bwMode="auto">
          <a:xfrm>
            <a:off x="10573516" y="3087339"/>
            <a:ext cx="1430593" cy="30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31" y="365914"/>
            <a:ext cx="10206885" cy="1472330"/>
          </a:xfrm>
        </p:spPr>
        <p:txBody>
          <a:bodyPr/>
          <a:lstStyle/>
          <a:p>
            <a:pPr algn="l"/>
            <a:r>
              <a:rPr lang="en-US" cap="none" dirty="0">
                <a:solidFill>
                  <a:schemeClr val="bg1"/>
                </a:solidFill>
              </a:rPr>
              <a:t>Acute respiratory distress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4282"/>
            <a:ext cx="9537752" cy="45456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Respiratory failure occurring within 1 week of a known clinical insult with bilateral opacities on chest imaging, not fully explained by effusions, atelectasis, cardiac failure, or fluid overload.</a:t>
            </a:r>
          </a:p>
          <a:p>
            <a:r>
              <a:rPr lang="en-US" dirty="0">
                <a:solidFill>
                  <a:schemeClr val="bg1"/>
                </a:solidFill>
              </a:rPr>
              <a:t>Causes are diverse; the shared feature is that all lead to </a:t>
            </a:r>
            <a:r>
              <a:rPr lang="en-US" u="sng" dirty="0">
                <a:solidFill>
                  <a:schemeClr val="bg1"/>
                </a:solidFill>
              </a:rPr>
              <a:t>extensive bilateral injury to alveoli.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Severe ARDS is characterized by rapid onset of life threatening respiratory insufficiency, cyanosis, and severe arterial hypoxemia that is refractory to oxygen therapy.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OVID-19: Not Your Typical ARDS? | MedPage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46" y="4638431"/>
            <a:ext cx="3329354" cy="221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511" t="16230" r="21473" b="10584"/>
          <a:stretch/>
        </p:blipFill>
        <p:spPr>
          <a:xfrm>
            <a:off x="2930014" y="173900"/>
            <a:ext cx="9261986" cy="668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071" y="923073"/>
            <a:ext cx="28169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histologic manifestation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of ARDS in the lungs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is known as </a:t>
            </a:r>
            <a:r>
              <a:rPr lang="en-US" sz="2000" u="sng" dirty="0">
                <a:solidFill>
                  <a:schemeClr val="bg1"/>
                </a:solidFill>
              </a:rPr>
              <a:t>diffuse alveolar damage (DAD)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1581" y="5423769"/>
            <a:ext cx="898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IL-8</a:t>
            </a:r>
          </a:p>
        </p:txBody>
      </p:sp>
    </p:spTree>
    <p:extLst>
      <p:ext uri="{BB962C8B-B14F-4D97-AF65-F5344CB8AC3E}">
        <p14:creationId xmlns:p14="http://schemas.microsoft.com/office/powerpoint/2010/main" val="132844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33" y="2059668"/>
            <a:ext cx="11198337" cy="42158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ARDS, the </a:t>
            </a:r>
            <a:r>
              <a:rPr lang="en-US" u="sng" dirty="0">
                <a:solidFill>
                  <a:schemeClr val="bg1"/>
                </a:solidFill>
              </a:rPr>
              <a:t>integrity of the alveolar-capillary membrane </a:t>
            </a:r>
            <a:r>
              <a:rPr lang="en-US" dirty="0">
                <a:solidFill>
                  <a:schemeClr val="bg1"/>
                </a:solidFill>
              </a:rPr>
              <a:t>is compromised by endothelial and epithelial injury.</a:t>
            </a:r>
          </a:p>
          <a:p>
            <a:r>
              <a:rPr lang="en-US" dirty="0">
                <a:solidFill>
                  <a:schemeClr val="bg1"/>
                </a:solidFill>
              </a:rPr>
              <a:t>There is increased synthesis of interleukin 8 (IL-8), a potent neutrophil chemotactic and activating agent.</a:t>
            </a:r>
          </a:p>
          <a:p>
            <a:r>
              <a:rPr lang="en-US" dirty="0">
                <a:solidFill>
                  <a:schemeClr val="bg1"/>
                </a:solidFill>
              </a:rPr>
              <a:t> Release of IL-8, IL-1 and tumor necrosis factor (TNF), leads to endothelial activation and sequestration and activation of neutrophils in pulmonary capillaries</a:t>
            </a:r>
          </a:p>
          <a:p>
            <a:r>
              <a:rPr lang="en-US" dirty="0">
                <a:solidFill>
                  <a:schemeClr val="bg1"/>
                </a:solidFill>
              </a:rPr>
              <a:t>Activated neutrophils release a variety of products (e.g., reactive oxygen species, proteases) that damage the alveolar epithelium and endothelium.</a:t>
            </a:r>
          </a:p>
          <a:p>
            <a:r>
              <a:rPr lang="en-US" dirty="0">
                <a:solidFill>
                  <a:schemeClr val="bg1"/>
                </a:solidFill>
              </a:rPr>
              <a:t>The assault on the endothelium and epithelium causes vascular leak and loss of surfactant that render the alveolar unit unable to expand.</a:t>
            </a:r>
          </a:p>
        </p:txBody>
      </p:sp>
    </p:spTree>
    <p:extLst>
      <p:ext uri="{BB962C8B-B14F-4D97-AF65-F5344CB8AC3E}">
        <p14:creationId xmlns:p14="http://schemas.microsoft.com/office/powerpoint/2010/main" val="45092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94" y="512581"/>
            <a:ext cx="7958331" cy="1077229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94" y="1875548"/>
            <a:ext cx="11266865" cy="3997828"/>
          </a:xfrm>
        </p:spPr>
        <p:txBody>
          <a:bodyPr/>
          <a:lstStyle/>
          <a:p>
            <a:r>
              <a:rPr lang="en-US" u="sng" dirty="0">
                <a:solidFill>
                  <a:schemeClr val="bg1"/>
                </a:solidFill>
              </a:rPr>
              <a:t>Acute phase:</a:t>
            </a:r>
          </a:p>
          <a:p>
            <a:r>
              <a:rPr lang="en-US" dirty="0">
                <a:solidFill>
                  <a:schemeClr val="bg1"/>
                </a:solidFill>
              </a:rPr>
              <a:t>Gross: the lungs are dark red, firm, airless, and heavy.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Microscopic examination 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capillary congestion.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necrosis of alveolar epithelial cells.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interstitial and intraalveolar edema and hemorrhage 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771" t="21068" r="10478" b="42843"/>
          <a:stretch/>
        </p:blipFill>
        <p:spPr>
          <a:xfrm>
            <a:off x="8710738" y="90224"/>
            <a:ext cx="3481262" cy="26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57" t="27117" r="52531" b="31552"/>
          <a:stretch/>
        </p:blipFill>
        <p:spPr>
          <a:xfrm>
            <a:off x="5110619" y="473101"/>
            <a:ext cx="6739004" cy="5570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209" y="1390389"/>
            <a:ext cx="4271376" cy="2394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The most characteristic finding is the presence of hyaline membranes (fibrin-rich edema fluid admixed with remnants of necrotic epithelial cells).</a:t>
            </a:r>
          </a:p>
        </p:txBody>
      </p:sp>
    </p:spTree>
    <p:extLst>
      <p:ext uri="{BB962C8B-B14F-4D97-AF65-F5344CB8AC3E}">
        <p14:creationId xmlns:p14="http://schemas.microsoft.com/office/powerpoint/2010/main" val="170756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99" y="1882946"/>
            <a:ext cx="9980204" cy="56074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2. organizing stage:</a:t>
            </a:r>
          </a:p>
          <a:p>
            <a:r>
              <a:rPr lang="en-US" dirty="0">
                <a:solidFill>
                  <a:schemeClr val="bg1"/>
                </a:solidFill>
              </a:rPr>
              <a:t>type II pneumocytes proliferate.</a:t>
            </a:r>
          </a:p>
          <a:p>
            <a:r>
              <a:rPr lang="en-US" dirty="0">
                <a:solidFill>
                  <a:schemeClr val="bg1"/>
                </a:solidFill>
              </a:rPr>
              <a:t>fibrin-rich exudates organize into </a:t>
            </a:r>
            <a:r>
              <a:rPr lang="en-US" dirty="0" err="1">
                <a:solidFill>
                  <a:schemeClr val="bg1"/>
                </a:solidFill>
              </a:rPr>
              <a:t>intraalveolar</a:t>
            </a:r>
            <a:r>
              <a:rPr lang="en-US" dirty="0">
                <a:solidFill>
                  <a:schemeClr val="bg1"/>
                </a:solidFill>
              </a:rPr>
              <a:t> fibrosis. </a:t>
            </a:r>
          </a:p>
          <a:p>
            <a:r>
              <a:rPr lang="en-US" dirty="0">
                <a:solidFill>
                  <a:schemeClr val="bg1"/>
                </a:solidFill>
              </a:rPr>
              <a:t>Marked thickening of the alveolar septa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due to proliferation of interstitial cells and deposition of collagen.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78" t="15221" r="21360" b="15020"/>
          <a:stretch/>
        </p:blipFill>
        <p:spPr>
          <a:xfrm>
            <a:off x="8018207" y="0"/>
            <a:ext cx="4173793" cy="2809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058" t="16028" r="22380" b="15423"/>
          <a:stretch/>
        </p:blipFill>
        <p:spPr>
          <a:xfrm>
            <a:off x="8116990" y="3298412"/>
            <a:ext cx="4075010" cy="27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8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480"/>
            <a:ext cx="10603636" cy="160506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PULMONARY DISEASES OF VASCULAR ORIGIN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1. Pulmonary Embolism, Hemorrhage, and Infarction: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50" y="1885286"/>
            <a:ext cx="9891713" cy="53831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than 95% of all pulmonary emboli arise from thrombi within the large deep veins of the legs.</a:t>
            </a:r>
          </a:p>
          <a:p>
            <a:r>
              <a:rPr lang="en-US" dirty="0">
                <a:solidFill>
                  <a:schemeClr val="bg1"/>
                </a:solidFill>
              </a:rPr>
              <a:t>The risk factors are : </a:t>
            </a: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(1) prolonged bed rest .</a:t>
            </a: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(2) surgery, especially orthopedic surgery on the knee or hip.</a:t>
            </a: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(3) severe trauma (including burns or multiple fractures).</a:t>
            </a: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 (4) congestive heart failure.</a:t>
            </a: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(5) in women, the period around parturition or the use of oral contraception pills with high estrogen content</a:t>
            </a:r>
          </a:p>
        </p:txBody>
      </p:sp>
      <p:pic>
        <p:nvPicPr>
          <p:cNvPr id="3074" name="Picture 2" descr="Pulmonary artery treatment, symptoms and diagnostics | MED Exp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77" y="2310817"/>
            <a:ext cx="2597063" cy="25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548" y="431015"/>
            <a:ext cx="9744229" cy="107722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There are two important consequences of pulmonary arterial occlusion: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548" y="1885284"/>
            <a:ext cx="10234478" cy="45302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(1) an increase in pulmonary artery pressure from blockage of flow and vasospasm caused by neurogenic mechanisms and/or release of mediators (e.g., thromboxane A2, serotonin).</a:t>
            </a:r>
          </a:p>
          <a:p>
            <a:r>
              <a:rPr lang="en-US" dirty="0">
                <a:solidFill>
                  <a:schemeClr val="bg1"/>
                </a:solidFill>
              </a:rPr>
              <a:t>(2) ischemia of the downstream pulmonary parenchyma.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Thus, occlusion of: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616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3687096" y="3716593"/>
            <a:ext cx="1393724" cy="1283110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80820" y="34569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major vessel results increase in pulmonary artery pressure, diminished cardiac output, right sided heart failure (acute </a:t>
            </a:r>
            <a:r>
              <a:rPr lang="en-US" dirty="0" err="1">
                <a:solidFill>
                  <a:schemeClr val="bg1"/>
                </a:solidFill>
              </a:rPr>
              <a:t>cor</a:t>
            </a:r>
            <a:r>
              <a:rPr lang="en-US" dirty="0">
                <a:solidFill>
                  <a:schemeClr val="bg1"/>
                </a:solidFill>
              </a:rPr>
              <a:t> pulmonale).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6629" y="47573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smaller vessels are occluded, the result is less catastrophic and may even be clinically silent</a:t>
            </a:r>
          </a:p>
        </p:txBody>
      </p:sp>
    </p:spTree>
    <p:extLst>
      <p:ext uri="{BB962C8B-B14F-4D97-AF65-F5344CB8AC3E}">
        <p14:creationId xmlns:p14="http://schemas.microsoft.com/office/powerpoint/2010/main" val="16555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Notes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Office hours: Sunday and Tuesday, 12-2 pm.</a:t>
            </a:r>
          </a:p>
          <a:p>
            <a:r>
              <a:rPr lang="en-US" sz="2800" dirty="0">
                <a:solidFill>
                  <a:schemeClr val="bg1"/>
                </a:solidFill>
              </a:rPr>
              <a:t>My office at second floor.</a:t>
            </a:r>
          </a:p>
        </p:txBody>
      </p:sp>
      <p:pic>
        <p:nvPicPr>
          <p:cNvPr id="2050" name="Picture 2" descr="530,047 Welcome Stock Photos and Images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749" y="3732042"/>
            <a:ext cx="4286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58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6926" y="159560"/>
            <a:ext cx="12106755" cy="5725479"/>
          </a:xfrm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MORPHOLOGY</a:t>
            </a:r>
            <a:r>
              <a:rPr lang="en-US" dirty="0">
                <a:solidFill>
                  <a:schemeClr val="bg1"/>
                </a:solidFill>
              </a:rPr>
              <a:t> :</a:t>
            </a:r>
          </a:p>
          <a:p>
            <a:r>
              <a:rPr lang="en-US" dirty="0">
                <a:solidFill>
                  <a:schemeClr val="bg1"/>
                </a:solidFill>
              </a:rPr>
              <a:t>The consequences of pulmonary embolism, as noted, depend on the size of the embolic mass and the general state of the circulation:</a:t>
            </a:r>
          </a:p>
          <a:p>
            <a:r>
              <a:rPr lang="en-US" dirty="0">
                <a:solidFill>
                  <a:schemeClr val="bg1"/>
                </a:solidFill>
              </a:rPr>
              <a:t>A large embolus may embed in the main pulmonary artery or at the bifurcation as a </a:t>
            </a:r>
            <a:r>
              <a:rPr lang="en-US" u="sng" dirty="0">
                <a:solidFill>
                  <a:schemeClr val="bg1"/>
                </a:solidFill>
              </a:rPr>
              <a:t>saddle embolus.</a:t>
            </a:r>
          </a:p>
          <a:p>
            <a:endParaRPr lang="en-US" u="sng" dirty="0">
              <a:solidFill>
                <a:schemeClr val="bg1"/>
              </a:solidFill>
            </a:endParaRPr>
          </a:p>
          <a:p>
            <a:endParaRPr lang="en-US" u="sng" dirty="0">
              <a:solidFill>
                <a:schemeClr val="bg1"/>
              </a:solidFill>
            </a:endParaRPr>
          </a:p>
          <a:p>
            <a:endParaRPr lang="en-US" u="sng" dirty="0">
              <a:solidFill>
                <a:schemeClr val="bg1"/>
              </a:solidFill>
            </a:endParaRPr>
          </a:p>
          <a:p>
            <a:endParaRPr lang="en-US" u="sng" dirty="0">
              <a:solidFill>
                <a:schemeClr val="bg1"/>
              </a:solidFill>
            </a:endParaRPr>
          </a:p>
          <a:p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69" t="28932" r="22720" b="21875"/>
          <a:stretch/>
        </p:blipFill>
        <p:spPr>
          <a:xfrm>
            <a:off x="744290" y="2107900"/>
            <a:ext cx="3510115" cy="3675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0013524">
            <a:off x="5720970" y="3168560"/>
            <a:ext cx="49888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 time for morphologic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 alterations in the lung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 rot="19917639">
            <a:off x="8071121" y="4243312"/>
            <a:ext cx="2688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u="sng" dirty="0">
                <a:solidFill>
                  <a:schemeClr val="bg1"/>
                </a:solidFill>
              </a:rPr>
              <a:t>patient die</a:t>
            </a:r>
          </a:p>
        </p:txBody>
      </p:sp>
    </p:spTree>
    <p:extLst>
      <p:ext uri="{BB962C8B-B14F-4D97-AF65-F5344CB8AC3E}">
        <p14:creationId xmlns:p14="http://schemas.microsoft.com/office/powerpoint/2010/main" val="423865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51" y="92781"/>
            <a:ext cx="12505151" cy="57402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Smaller emboli become impacted in medium-sized and small-sized pulmonary arteries.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  With adequate circulation and bronchial arterial flow: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alveolar hemorrhage may occur as a result of ischemic damage to the endothelial cells.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With compromised cardiovascular status: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 as may occur with congestive heart failure, infarction results.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3023" t="24496" r="4697" b="36996"/>
          <a:stretch/>
        </p:blipFill>
        <p:spPr>
          <a:xfrm>
            <a:off x="914400" y="2983215"/>
            <a:ext cx="4822723" cy="2469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330" t="25302" r="4357" b="29738"/>
          <a:stretch/>
        </p:blipFill>
        <p:spPr>
          <a:xfrm>
            <a:off x="6897790" y="2983215"/>
            <a:ext cx="4159046" cy="27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11" y="498793"/>
            <a:ext cx="7958331" cy="1077229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8983" y="2036214"/>
            <a:ext cx="9773726" cy="58403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Most (60% to 80%) are </a:t>
            </a:r>
            <a:r>
              <a:rPr lang="en-US" u="sng" dirty="0">
                <a:solidFill>
                  <a:schemeClr val="bg1"/>
                </a:solidFill>
              </a:rPr>
              <a:t>clinically silent </a:t>
            </a:r>
            <a:r>
              <a:rPr lang="en-US" dirty="0">
                <a:solidFill>
                  <a:schemeClr val="bg1"/>
                </a:solidFill>
              </a:rPr>
              <a:t>because they are small; the bronchial circulation sustains the viability of the affected lung parenchyma, and the embolic mass is rapidly removed by fibrinolytic activity.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2. In 5% of cases, </a:t>
            </a:r>
            <a:r>
              <a:rPr lang="en-US" u="sng" dirty="0">
                <a:solidFill>
                  <a:schemeClr val="bg1"/>
                </a:solidFill>
              </a:rPr>
              <a:t>death</a:t>
            </a:r>
            <a:r>
              <a:rPr lang="en-US" dirty="0">
                <a:solidFill>
                  <a:schemeClr val="bg1"/>
                </a:solidFill>
              </a:rPr>
              <a:t>, acute right-sided heart failure, or cardiovascular collapse.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3. Obstruction of small to medium pulmonary branches (10% to 15% of cases) causes </a:t>
            </a:r>
            <a:r>
              <a:rPr lang="en-US" u="sng" dirty="0">
                <a:solidFill>
                  <a:schemeClr val="bg1"/>
                </a:solidFill>
              </a:rPr>
              <a:t>pulmonary infarction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4.  less than 3% of cases, recurrent “</a:t>
            </a:r>
            <a:r>
              <a:rPr lang="en-US" u="sng" dirty="0">
                <a:solidFill>
                  <a:schemeClr val="bg1"/>
                </a:solidFill>
              </a:rPr>
              <a:t>showers</a:t>
            </a:r>
            <a:r>
              <a:rPr lang="en-US" dirty="0">
                <a:solidFill>
                  <a:schemeClr val="bg1"/>
                </a:solidFill>
              </a:rPr>
              <a:t>” of emboli lead to pulmonary hypertension, chronic right-sided heart failure.</a:t>
            </a:r>
          </a:p>
        </p:txBody>
      </p:sp>
    </p:spTree>
    <p:extLst>
      <p:ext uri="{BB962C8B-B14F-4D97-AF65-F5344CB8AC3E}">
        <p14:creationId xmlns:p14="http://schemas.microsoft.com/office/powerpoint/2010/main" val="10699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86" y="370488"/>
            <a:ext cx="9011574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How I can modify the risk factors???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86" y="2150612"/>
            <a:ext cx="9640991" cy="53567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patients who have experienced one pulmonary embolism have a 30% chance of developing a second.</a:t>
            </a:r>
          </a:p>
          <a:p>
            <a:r>
              <a:rPr lang="en-US" dirty="0">
                <a:solidFill>
                  <a:schemeClr val="bg1"/>
                </a:solidFill>
              </a:rPr>
              <a:t>Prophylactic therapy may include: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anticoagulation.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early ambulation for postoperative patients.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application of elastic stockings.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 leg exercises for bedridden patients.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264" t="26915" r="12405" b="21472"/>
          <a:stretch/>
        </p:blipFill>
        <p:spPr>
          <a:xfrm>
            <a:off x="9571548" y="3793319"/>
            <a:ext cx="2240623" cy="29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521" y="477567"/>
            <a:ext cx="7958331" cy="1077229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Pulmonary Hypertension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424" y="1967315"/>
            <a:ext cx="10437053" cy="548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Defined as pressures of 25 mm Hg or more at rest, may be caused by a decrease in the cross-sectional area of the pulmonary vascular bed or, less commonly, by increased pulmonary vascular blood flow.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11" t="21060" r="17102" b="38542"/>
          <a:stretch/>
        </p:blipFill>
        <p:spPr>
          <a:xfrm>
            <a:off x="7146387" y="3399552"/>
            <a:ext cx="4793209" cy="33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9" y="562708"/>
            <a:ext cx="10338736" cy="494389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WHO has classified pulmonary hypertension into the following five groups: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7814" t="18161" r="44806" b="20063"/>
          <a:stretch/>
        </p:blipFill>
        <p:spPr>
          <a:xfrm>
            <a:off x="3485322" y="1148534"/>
            <a:ext cx="5923722" cy="5504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17449" y="5230890"/>
            <a:ext cx="23058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obliterate alveolar capillaries, increasing pulmonary resistance to blood flow</a:t>
            </a:r>
          </a:p>
        </p:txBody>
      </p:sp>
      <p:sp>
        <p:nvSpPr>
          <p:cNvPr id="6" name="Rectangle 5"/>
          <p:cNvSpPr/>
          <p:nvPr/>
        </p:nvSpPr>
        <p:spPr>
          <a:xfrm>
            <a:off x="9317449" y="322392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Mitral stenosis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7424" y="5331279"/>
            <a:ext cx="2264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reducing the functional cross-sectional area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0668" y="263421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*systemic sclerosis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984741" y="3031174"/>
            <a:ext cx="2605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*Obstructive sleep apnea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7217" y="3577397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*idiopathic pulmonary </a:t>
            </a:r>
          </a:p>
          <a:p>
            <a:r>
              <a:rPr lang="en-US" dirty="0">
                <a:solidFill>
                  <a:schemeClr val="bg1"/>
                </a:solidFill>
              </a:rPr>
              <a:t>arterial hypertension</a:t>
            </a:r>
          </a:p>
        </p:txBody>
      </p:sp>
    </p:spTree>
    <p:extLst>
      <p:ext uri="{BB962C8B-B14F-4D97-AF65-F5344CB8AC3E}">
        <p14:creationId xmlns:p14="http://schemas.microsoft.com/office/powerpoint/2010/main" val="4817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82" y="343822"/>
            <a:ext cx="7958331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Morphology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02" y="427553"/>
            <a:ext cx="10471146" cy="3997828"/>
          </a:xfrm>
        </p:spPr>
        <p:txBody>
          <a:bodyPr/>
          <a:lstStyle/>
          <a:p>
            <a:pPr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All forms of pulmonary hypertension are associated with: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medial hypertrophy of the pulmonary muscular and elastic arteries.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pulmonary arterial atherosclerosis.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right ventricular hypertrophy.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plexiform lesion: tuft of capillary formations is present, producing a network, or web, that dilated thin-walled, small arteries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206" t="57549" r="22033" b="4950"/>
          <a:stretch/>
        </p:blipFill>
        <p:spPr>
          <a:xfrm>
            <a:off x="6288258" y="4084053"/>
            <a:ext cx="3742007" cy="264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747" t="23051" r="21492" b="42259"/>
          <a:stretch/>
        </p:blipFill>
        <p:spPr>
          <a:xfrm>
            <a:off x="1897392" y="4084053"/>
            <a:ext cx="3742007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3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67" y="421976"/>
            <a:ext cx="7958331" cy="1077229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305" y="1400517"/>
            <a:ext cx="9500994" cy="46291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presenting features are usually: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dyspnea and fatigue.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Anginal chest pain.</a:t>
            </a:r>
          </a:p>
          <a:p>
            <a:r>
              <a:rPr lang="en-US" dirty="0">
                <a:solidFill>
                  <a:schemeClr val="bg1"/>
                </a:solidFill>
              </a:rPr>
              <a:t> Over time: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respiratory distress and cyanosis.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right ventricular hypertrophy.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Death from decompensated </a:t>
            </a:r>
            <a:r>
              <a:rPr lang="en-US" dirty="0" err="1">
                <a:solidFill>
                  <a:schemeClr val="bg1"/>
                </a:solidFill>
              </a:rPr>
              <a:t>cor</a:t>
            </a:r>
            <a:r>
              <a:rPr lang="en-US" dirty="0">
                <a:solidFill>
                  <a:schemeClr val="bg1"/>
                </a:solidFill>
              </a:rPr>
              <a:t> pulmonale, often with superimposed thromboembolism and pneumonia.</a:t>
            </a:r>
          </a:p>
        </p:txBody>
      </p:sp>
      <p:pic>
        <p:nvPicPr>
          <p:cNvPr id="1026" name="Picture 2" descr="stethoscope png PNG image with transparent background png - Free PNG Images  | Transparent background, Png images, Fr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139" y="196447"/>
            <a:ext cx="1582490" cy="1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464" t="24545" r="45687" b="26704"/>
          <a:stretch/>
        </p:blipFill>
        <p:spPr>
          <a:xfrm>
            <a:off x="530940" y="1592824"/>
            <a:ext cx="3303639" cy="4144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7176" y="347679"/>
            <a:ext cx="72218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Introduction.. Anatomy</a:t>
            </a: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032" t="56956" r="33262" b="21068"/>
          <a:stretch/>
        </p:blipFill>
        <p:spPr>
          <a:xfrm>
            <a:off x="3986129" y="2580966"/>
            <a:ext cx="7075161" cy="244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2" t="18342" r="24537" b="14085"/>
          <a:stretch/>
        </p:blipFill>
        <p:spPr>
          <a:xfrm>
            <a:off x="1166192" y="781878"/>
            <a:ext cx="9660834" cy="49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0374" y="280180"/>
            <a:ext cx="1062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sapro-regular"/>
              </a:rPr>
              <a:t>All the respiratory passages from the trachea to the respiratory bronchioles are called the tracheobronchial tree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43" t="44860" r="47997" b="11189"/>
          <a:stretch/>
        </p:blipFill>
        <p:spPr>
          <a:xfrm>
            <a:off x="2079524" y="1186380"/>
            <a:ext cx="7875638" cy="49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3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24" t="26310" r="51738" b="28327"/>
          <a:stretch/>
        </p:blipFill>
        <p:spPr>
          <a:xfrm>
            <a:off x="1047135" y="1828799"/>
            <a:ext cx="4852219" cy="4119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812" t="24899" r="2430" b="35988"/>
          <a:stretch/>
        </p:blipFill>
        <p:spPr>
          <a:xfrm>
            <a:off x="6216015" y="1937046"/>
            <a:ext cx="5150680" cy="40115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8142" y="327373"/>
            <a:ext cx="4551211" cy="940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</a:rPr>
              <a:t>HISTOLOGY</a:t>
            </a:r>
          </a:p>
        </p:txBody>
      </p:sp>
    </p:spTree>
    <p:extLst>
      <p:ext uri="{BB962C8B-B14F-4D97-AF65-F5344CB8AC3E}">
        <p14:creationId xmlns:p14="http://schemas.microsoft.com/office/powerpoint/2010/main" val="354831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676" t="20335" r="28917" b="29122"/>
          <a:stretch/>
        </p:blipFill>
        <p:spPr>
          <a:xfrm>
            <a:off x="1895061" y="503582"/>
            <a:ext cx="8282609" cy="53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3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Respiratory module pathology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54" y="1960851"/>
            <a:ext cx="9138904" cy="448618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Atelectasis and Pulmonary Diseases of Vascular Origin.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Obstructive Lung (Airway) Diseases-2.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Chronic Interstitial (Restrictive, Infiltrative) Lung Diseases.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Pulmonary Infections-2.</a:t>
            </a:r>
          </a:p>
          <a:p>
            <a:r>
              <a:rPr lang="en-US" sz="2400" dirty="0">
                <a:solidFill>
                  <a:schemeClr val="bg1"/>
                </a:solidFill>
              </a:rPr>
              <a:t>Lung Tumors -2.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935" t="24683" r="7222" b="25317"/>
          <a:stretch/>
        </p:blipFill>
        <p:spPr>
          <a:xfrm>
            <a:off x="8945763" y="3245603"/>
            <a:ext cx="3061251" cy="28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969" y="700250"/>
            <a:ext cx="7958331" cy="1077229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Atelectasis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11" y="2046921"/>
            <a:ext cx="9316526" cy="481107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Collapse and loss of lung volume caused by inadequate expansion of air spaces. It results in shunting of inadequately oxygenated blood from pulmonary arteries into veins, thus giving rise to a ventilation perfusion imbalance and hypoxia.</a:t>
            </a:r>
          </a:p>
        </p:txBody>
      </p:sp>
      <p:pic>
        <p:nvPicPr>
          <p:cNvPr id="2050" name="Picture 2" descr="MDNotes: Atelectasis 3D Ani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9"/>
          <a:stretch/>
        </p:blipFill>
        <p:spPr bwMode="auto">
          <a:xfrm>
            <a:off x="8088137" y="3647084"/>
            <a:ext cx="3810000" cy="275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000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327</TotalTime>
  <Words>1230</Words>
  <Application>Microsoft Office PowerPoint</Application>
  <PresentationFormat>شاشة عريضة</PresentationFormat>
  <Paragraphs>167</Paragraphs>
  <Slides>27</Slides>
  <Notes>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Calibri</vt:lpstr>
      <vt:lpstr>Corbel</vt:lpstr>
      <vt:lpstr>tisapro-regular</vt:lpstr>
      <vt:lpstr>Wingdings</vt:lpstr>
      <vt:lpstr>Banded</vt:lpstr>
      <vt:lpstr>Dr. Eman kreishan </vt:lpstr>
      <vt:lpstr>Notes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Respiratory module pathology lectures</vt:lpstr>
      <vt:lpstr>Atelectasis</vt:lpstr>
      <vt:lpstr>Atelectasis is classified into three forms:</vt:lpstr>
      <vt:lpstr>عرض تقديمي في PowerPoint</vt:lpstr>
      <vt:lpstr>Acute respiratory distress syndrome</vt:lpstr>
      <vt:lpstr>عرض تقديمي في PowerPoint</vt:lpstr>
      <vt:lpstr>Pathogenesis</vt:lpstr>
      <vt:lpstr>MORPHOLOGY</vt:lpstr>
      <vt:lpstr>عرض تقديمي في PowerPoint</vt:lpstr>
      <vt:lpstr>عرض تقديمي في PowerPoint</vt:lpstr>
      <vt:lpstr>PULMONARY DISEASES OF VASCULAR ORIGIN  1. Pulmonary Embolism, Hemorrhage, and Infarction: </vt:lpstr>
      <vt:lpstr>There are two important consequences of pulmonary arterial occlusion:</vt:lpstr>
      <vt:lpstr>عرض تقديمي في PowerPoint</vt:lpstr>
      <vt:lpstr>عرض تقديمي في PowerPoint</vt:lpstr>
      <vt:lpstr>Clinical Features</vt:lpstr>
      <vt:lpstr>How I can modify the risk factors???</vt:lpstr>
      <vt:lpstr>Pulmonary Hypertension</vt:lpstr>
      <vt:lpstr>عرض تقديمي في PowerPoint</vt:lpstr>
      <vt:lpstr>Morphology </vt:lpstr>
      <vt:lpstr>Clinical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Eman kreishan</dc:title>
  <dc:creator>Admin</dc:creator>
  <cp:lastModifiedBy>962772319374</cp:lastModifiedBy>
  <cp:revision>29</cp:revision>
  <dcterms:created xsi:type="dcterms:W3CDTF">2022-09-30T18:05:29Z</dcterms:created>
  <dcterms:modified xsi:type="dcterms:W3CDTF">2022-10-10T21:32:16Z</dcterms:modified>
</cp:coreProperties>
</file>