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7" r:id="rId4"/>
    <p:sldId id="258" r:id="rId5"/>
    <p:sldId id="259" r:id="rId6"/>
    <p:sldId id="260" r:id="rId7"/>
    <p:sldId id="261" r:id="rId8"/>
    <p:sldId id="262" r:id="rId9"/>
    <p:sldId id="263" r:id="rId10"/>
    <p:sldId id="264" r:id="rId11"/>
    <p:sldId id="265" r:id="rId12"/>
    <p:sldId id="266" r:id="rId13"/>
    <p:sldId id="273" r:id="rId14"/>
    <p:sldId id="274" r:id="rId15"/>
    <p:sldId id="275" r:id="rId16"/>
    <p:sldId id="276" r:id="rId17"/>
    <p:sldId id="277" r:id="rId18"/>
    <p:sldId id="278" r:id="rId19"/>
    <p:sldId id="279" r:id="rId20"/>
    <p:sldId id="281" r:id="rId21"/>
    <p:sldId id="282" r:id="rId22"/>
    <p:sldId id="280" r:id="rId23"/>
    <p:sldId id="283" r:id="rId24"/>
    <p:sldId id="284" r:id="rId25"/>
    <p:sldId id="285" r:id="rId26"/>
    <p:sldId id="286" r:id="rId27"/>
    <p:sldId id="287" r:id="rId28"/>
    <p:sldId id="288" r:id="rId29"/>
    <p:sldId id="289" r:id="rId30"/>
    <p:sldId id="290" r:id="rId31"/>
    <p:sldId id="291"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Lst>
  <p:sldSz cx="12192000" cy="6858000"/>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J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JO"/>
          </a:p>
        </p:txBody>
      </p:sp>
      <p:sp>
        <p:nvSpPr>
          <p:cNvPr id="4" name="Date Placeholder 3"/>
          <p:cNvSpPr>
            <a:spLocks noGrp="1"/>
          </p:cNvSpPr>
          <p:nvPr>
            <p:ph type="dt" sz="half" idx="10"/>
          </p:nvPr>
        </p:nvSpPr>
        <p:spPr/>
        <p:txBody>
          <a:bodyPr/>
          <a:lstStyle/>
          <a:p>
            <a:fld id="{40C1E411-77BF-4B06-AF2D-31CE8D5D6284}" type="datetimeFigureOut">
              <a:rPr lang="ar-JO" smtClean="0"/>
              <a:t>16/02/1443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40C1E411-77BF-4B06-AF2D-31CE8D5D6284}" type="datetimeFigureOut">
              <a:rPr lang="ar-JO" smtClean="0"/>
              <a:t>16/02/1443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40C1E411-77BF-4B06-AF2D-31CE8D5D6284}" type="datetimeFigureOut">
              <a:rPr lang="ar-JO" smtClean="0"/>
              <a:t>16/02/1443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40C1E411-77BF-4B06-AF2D-31CE8D5D6284}" type="datetimeFigureOut">
              <a:rPr lang="ar-JO" smtClean="0"/>
              <a:t>16/02/1443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J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C1E411-77BF-4B06-AF2D-31CE8D5D6284}" type="datetimeFigureOut">
              <a:rPr lang="ar-JO" smtClean="0"/>
              <a:t>16/02/1443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p:cNvSpPr>
            <a:spLocks noGrp="1"/>
          </p:cNvSpPr>
          <p:nvPr>
            <p:ph type="dt" sz="half" idx="10"/>
          </p:nvPr>
        </p:nvSpPr>
        <p:spPr/>
        <p:txBody>
          <a:bodyPr/>
          <a:lstStyle/>
          <a:p>
            <a:fld id="{40C1E411-77BF-4B06-AF2D-31CE8D5D6284}" type="datetimeFigureOut">
              <a:rPr lang="ar-JO" smtClean="0"/>
              <a:t>16/02/1443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ar-J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p:cNvSpPr>
            <a:spLocks noGrp="1"/>
          </p:cNvSpPr>
          <p:nvPr>
            <p:ph type="dt" sz="half" idx="10"/>
          </p:nvPr>
        </p:nvSpPr>
        <p:spPr/>
        <p:txBody>
          <a:bodyPr/>
          <a:lstStyle/>
          <a:p>
            <a:fld id="{40C1E411-77BF-4B06-AF2D-31CE8D5D6284}" type="datetimeFigureOut">
              <a:rPr lang="ar-JO" smtClean="0"/>
              <a:t>16/02/1443</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Date Placeholder 2"/>
          <p:cNvSpPr>
            <a:spLocks noGrp="1"/>
          </p:cNvSpPr>
          <p:nvPr>
            <p:ph type="dt" sz="half" idx="10"/>
          </p:nvPr>
        </p:nvSpPr>
        <p:spPr/>
        <p:txBody>
          <a:bodyPr/>
          <a:lstStyle/>
          <a:p>
            <a:fld id="{40C1E411-77BF-4B06-AF2D-31CE8D5D6284}" type="datetimeFigureOut">
              <a:rPr lang="ar-JO" smtClean="0"/>
              <a:t>16/02/1443</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C1E411-77BF-4B06-AF2D-31CE8D5D6284}" type="datetimeFigureOut">
              <a:rPr lang="ar-JO" smtClean="0"/>
              <a:t>16/02/1443</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C1E411-77BF-4B06-AF2D-31CE8D5D6284}" type="datetimeFigureOut">
              <a:rPr lang="ar-JO" smtClean="0"/>
              <a:t>16/02/1443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C1E411-77BF-4B06-AF2D-31CE8D5D6284}" type="datetimeFigureOut">
              <a:rPr lang="ar-JO" smtClean="0"/>
              <a:t>16/02/1443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B5E112A5-1166-4A6E-BED8-D3E6F4624E64}" type="slidenum">
              <a:rPr lang="ar-JO" smtClean="0"/>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J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1E411-77BF-4B06-AF2D-31CE8D5D6284}" type="datetimeFigureOut">
              <a:rPr lang="ar-JO" smtClean="0"/>
              <a:t>16/02/1443</a:t>
            </a:fld>
            <a:endParaRPr lang="ar-J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112A5-1166-4A6E-BED8-D3E6F4624E64}" type="slidenum">
              <a:rPr lang="ar-JO" smtClean="0"/>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Thermal Injury:</a:t>
            </a:r>
            <a:br>
              <a:rPr lang="en-US" b="1" dirty="0"/>
            </a:br>
            <a:r>
              <a:rPr lang="en-US" b="1" dirty="0"/>
              <a:t> Acute Care</a:t>
            </a:r>
            <a:br>
              <a:rPr lang="en-US" b="1" dirty="0"/>
            </a:br>
            <a:r>
              <a:rPr lang="en-US" b="1" dirty="0"/>
              <a:t>and Grafting</a:t>
            </a:r>
            <a:endParaRPr lang="ar-JO" b="1" dirty="0"/>
          </a:p>
        </p:txBody>
      </p:sp>
      <p:sp>
        <p:nvSpPr>
          <p:cNvPr id="3" name="Subtitle 2"/>
          <p:cNvSpPr>
            <a:spLocks noGrp="1"/>
          </p:cNvSpPr>
          <p:nvPr>
            <p:ph type="subTitle" idx="1"/>
          </p:nvPr>
        </p:nvSpPr>
        <p:spPr/>
        <p:txBody>
          <a:bodyPr>
            <a:noAutofit/>
          </a:bodyPr>
          <a:lstStyle/>
          <a:p>
            <a:r>
              <a:rPr lang="en-US" sz="5000" b="1" dirty="0"/>
              <a:t>Dr. Saleh </a:t>
            </a:r>
            <a:r>
              <a:rPr lang="en-US" sz="5000" b="1" dirty="0" err="1"/>
              <a:t>Abualhaj</a:t>
            </a:r>
            <a:endParaRPr lang="en-US" sz="5000" b="1" dirty="0"/>
          </a:p>
          <a:p>
            <a:r>
              <a:rPr lang="en-US" sz="5000" b="1"/>
              <a:t>Plastic reconstructive </a:t>
            </a:r>
            <a:r>
              <a:rPr lang="en-US" sz="5000" b="1" dirty="0"/>
              <a:t>and aesthetic Surgeon</a:t>
            </a:r>
            <a:endParaRPr lang="ar-JO" sz="5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Depth of burn</a:t>
            </a:r>
            <a:endParaRPr lang="ar-JO" dirty="0"/>
          </a:p>
        </p:txBody>
      </p:sp>
      <p:sp>
        <p:nvSpPr>
          <p:cNvPr id="3" name="Content Placeholder 2"/>
          <p:cNvSpPr>
            <a:spLocks noGrp="1"/>
          </p:cNvSpPr>
          <p:nvPr>
            <p:ph idx="1"/>
          </p:nvPr>
        </p:nvSpPr>
        <p:spPr/>
        <p:txBody>
          <a:bodyPr/>
          <a:lstStyle/>
          <a:p>
            <a:pPr marL="0" indent="0">
              <a:buNone/>
            </a:pPr>
            <a:r>
              <a:rPr lang="en-US" b="1" dirty="0"/>
              <a:t>A. Superficial burns</a:t>
            </a:r>
          </a:p>
          <a:p>
            <a:pPr marL="514350" indent="-514350">
              <a:buAutoNum type="arabicPeriod"/>
            </a:pPr>
            <a:r>
              <a:rPr lang="en-US" dirty="0"/>
              <a:t>Involve the epidermis</a:t>
            </a:r>
          </a:p>
          <a:p>
            <a:pPr marL="0" indent="0">
              <a:buNone/>
            </a:pPr>
            <a:r>
              <a:rPr lang="en-US" dirty="0"/>
              <a:t>2. Symptoms similar to a bad sunburn and include hyperemia, blanching </a:t>
            </a:r>
            <a:r>
              <a:rPr lang="en-US" dirty="0" err="1"/>
              <a:t>skin,and</a:t>
            </a:r>
            <a:r>
              <a:rPr lang="en-US" dirty="0"/>
              <a:t> tenderness to palpation.</a:t>
            </a:r>
          </a:p>
          <a:p>
            <a:pPr marL="0" indent="0">
              <a:buNone/>
            </a:pPr>
            <a:r>
              <a:rPr lang="en-US" dirty="0"/>
              <a:t>3. Blisters are not present</a:t>
            </a:r>
            <a:endParaRPr lang="ar-J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08383"/>
            <a:ext cx="10515600" cy="5368580"/>
          </a:xfrm>
        </p:spPr>
        <p:txBody>
          <a:bodyPr>
            <a:normAutofit fontScale="77500" lnSpcReduction="20000"/>
          </a:bodyPr>
          <a:lstStyle/>
          <a:p>
            <a:pPr marL="0" indent="0">
              <a:buNone/>
            </a:pPr>
            <a:r>
              <a:rPr lang="en-US" b="1" dirty="0"/>
              <a:t>Partial-thickness burns</a:t>
            </a:r>
          </a:p>
          <a:p>
            <a:pPr marL="0" indent="0">
              <a:buNone/>
            </a:pPr>
            <a:r>
              <a:rPr lang="en-US" dirty="0"/>
              <a:t>1. Involve the dermis and are categorized into superficial partial-thickness and</a:t>
            </a:r>
          </a:p>
          <a:p>
            <a:pPr marL="0" indent="0">
              <a:buNone/>
            </a:pPr>
            <a:r>
              <a:rPr lang="en-US" dirty="0"/>
              <a:t>deep partial-thickness burns.</a:t>
            </a:r>
          </a:p>
          <a:p>
            <a:pPr marL="0" indent="0">
              <a:buNone/>
            </a:pPr>
            <a:r>
              <a:rPr lang="en-US" b="1" dirty="0"/>
              <a:t>2. Superficial partial thickness</a:t>
            </a:r>
          </a:p>
          <a:p>
            <a:pPr marL="0" indent="0">
              <a:buNone/>
            </a:pPr>
            <a:r>
              <a:rPr lang="en-US" dirty="0"/>
              <a:t>a. </a:t>
            </a:r>
            <a:r>
              <a:rPr lang="en-US" dirty="0">
                <a:solidFill>
                  <a:srgbClr val="FF0000"/>
                </a:solidFill>
              </a:rPr>
              <a:t>Papillary dermis involved without involvement of skin appendages</a:t>
            </a:r>
            <a:endParaRPr lang="en-US" dirty="0"/>
          </a:p>
          <a:p>
            <a:pPr marL="0" indent="0">
              <a:buNone/>
            </a:pPr>
            <a:r>
              <a:rPr lang="en-US" dirty="0"/>
              <a:t>b. Raw surfaces are deeper red and tender to palpation</a:t>
            </a:r>
          </a:p>
          <a:p>
            <a:pPr marL="0" indent="0">
              <a:buNone/>
            </a:pPr>
            <a:r>
              <a:rPr lang="en-US" dirty="0"/>
              <a:t>c. Blisters (either intact or ruptured) will be present</a:t>
            </a:r>
          </a:p>
          <a:p>
            <a:pPr marL="0" indent="0">
              <a:buNone/>
            </a:pPr>
            <a:r>
              <a:rPr lang="en-US" dirty="0"/>
              <a:t>d. Blanches with pressure</a:t>
            </a:r>
          </a:p>
          <a:p>
            <a:pPr marL="0" indent="0">
              <a:buNone/>
            </a:pPr>
            <a:r>
              <a:rPr lang="en-US" dirty="0"/>
              <a:t>e. </a:t>
            </a:r>
            <a:r>
              <a:rPr lang="en-US" dirty="0">
                <a:solidFill>
                  <a:srgbClr val="FF0000"/>
                </a:solidFill>
              </a:rPr>
              <a:t>If the dermal appendages are intact, then healing without skin grafting is possible</a:t>
            </a:r>
            <a:r>
              <a:rPr lang="en-US" dirty="0"/>
              <a:t>.</a:t>
            </a:r>
          </a:p>
          <a:p>
            <a:pPr marL="0" indent="0">
              <a:buNone/>
            </a:pPr>
            <a:r>
              <a:rPr lang="en-US" b="1" dirty="0"/>
              <a:t>3. Deep partial thickness</a:t>
            </a:r>
          </a:p>
          <a:p>
            <a:pPr marL="0" indent="0">
              <a:buNone/>
            </a:pPr>
            <a:r>
              <a:rPr lang="en-US" dirty="0"/>
              <a:t>a. Reticular dermis involved with skin appendages</a:t>
            </a:r>
          </a:p>
          <a:p>
            <a:pPr marL="0" indent="0">
              <a:buNone/>
            </a:pPr>
            <a:r>
              <a:rPr lang="en-US" dirty="0"/>
              <a:t>b. No capillary refill</a:t>
            </a:r>
          </a:p>
          <a:p>
            <a:pPr marL="0" indent="0">
              <a:buNone/>
            </a:pPr>
            <a:r>
              <a:rPr lang="en-US" dirty="0"/>
              <a:t>c. White</a:t>
            </a:r>
          </a:p>
          <a:p>
            <a:pPr marL="0" indent="0">
              <a:buNone/>
            </a:pPr>
            <a:r>
              <a:rPr lang="en-US" dirty="0"/>
              <a:t>d. Decreased sensation</a:t>
            </a:r>
            <a:endParaRPr lang="ar-J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148"/>
            <a:ext cx="10515600" cy="5275815"/>
          </a:xfrm>
        </p:spPr>
        <p:txBody>
          <a:bodyPr>
            <a:normAutofit/>
          </a:bodyPr>
          <a:lstStyle/>
          <a:p>
            <a:pPr marL="0" indent="0">
              <a:buNone/>
            </a:pPr>
            <a:r>
              <a:rPr lang="en-US" b="1" dirty="0"/>
              <a:t>Full-thickness burns </a:t>
            </a:r>
            <a:r>
              <a:rPr lang="en-US" dirty="0"/>
              <a:t>result in destruction of the epidermal and dermal layers</a:t>
            </a:r>
          </a:p>
          <a:p>
            <a:pPr marL="0" indent="0">
              <a:buNone/>
            </a:pPr>
            <a:r>
              <a:rPr lang="en-US" dirty="0"/>
              <a:t>1. Burns extend into the subcutaneous tissues, muscle, or bone.</a:t>
            </a:r>
          </a:p>
          <a:p>
            <a:pPr marL="0" indent="0">
              <a:buNone/>
            </a:pPr>
            <a:r>
              <a:rPr lang="en-US" dirty="0"/>
              <a:t>2. Skin is white and </a:t>
            </a:r>
            <a:r>
              <a:rPr lang="en-US" dirty="0" err="1"/>
              <a:t>nonblanching</a:t>
            </a:r>
            <a:r>
              <a:rPr lang="en-US" dirty="0"/>
              <a:t> or, in deeper burns, dry and leathery in appearance. No sensation is present. If a burn is painful, it is not full thickness</a:t>
            </a:r>
            <a:r>
              <a:rPr lang="ar-JO" dirty="0"/>
              <a:t>)</a:t>
            </a:r>
            <a:r>
              <a:rPr lang="en-US" dirty="0"/>
              <a:t>sensory nerves are preserved).</a:t>
            </a:r>
          </a:p>
          <a:p>
            <a:pPr marL="0" indent="0">
              <a:buNone/>
            </a:pPr>
            <a:r>
              <a:rPr lang="en-US" dirty="0"/>
              <a:t>3. Will not heal on own and will require surgery for coverage or closure.</a:t>
            </a:r>
            <a:endParaRPr lang="ar-J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66110"/>
          </a:xfrm>
        </p:spPr>
        <p:txBody>
          <a:bodyPr/>
          <a:lstStyle/>
          <a:p>
            <a:r>
              <a:rPr lang="en-US" dirty="0"/>
              <a:t>criteria for transfer to burn center</a:t>
            </a:r>
            <a:endParaRPr lang="ar-JO" dirty="0"/>
          </a:p>
        </p:txBody>
      </p:sp>
      <p:sp>
        <p:nvSpPr>
          <p:cNvPr id="3" name="Content Placeholder 2"/>
          <p:cNvSpPr>
            <a:spLocks noGrp="1"/>
          </p:cNvSpPr>
          <p:nvPr>
            <p:ph idx="1"/>
          </p:nvPr>
        </p:nvSpPr>
        <p:spPr>
          <a:xfrm>
            <a:off x="838200" y="1534077"/>
            <a:ext cx="10515600" cy="4351338"/>
          </a:xfrm>
        </p:spPr>
        <p:txBody>
          <a:bodyPr>
            <a:normAutofit fontScale="92500" lnSpcReduction="10000"/>
          </a:bodyPr>
          <a:lstStyle/>
          <a:p>
            <a:pPr marL="0" indent="0">
              <a:buNone/>
            </a:pPr>
            <a:r>
              <a:rPr lang="en-US" dirty="0"/>
              <a:t>A. Partial- or full-thickness burns &gt;10% TBSA</a:t>
            </a:r>
          </a:p>
          <a:p>
            <a:pPr marL="0" indent="0">
              <a:buNone/>
            </a:pPr>
            <a:r>
              <a:rPr lang="en-US" dirty="0"/>
              <a:t>B. Burns involve the face, hands, feet, genitalia, perineum, or major joints</a:t>
            </a:r>
          </a:p>
          <a:p>
            <a:pPr marL="0" indent="0">
              <a:buNone/>
            </a:pPr>
            <a:r>
              <a:rPr lang="en-US" dirty="0"/>
              <a:t>C. Electrical or chemical burns</a:t>
            </a:r>
          </a:p>
          <a:p>
            <a:pPr marL="0" indent="0">
              <a:buNone/>
            </a:pPr>
            <a:r>
              <a:rPr lang="en-US" dirty="0"/>
              <a:t>D. Inhalation injuries</a:t>
            </a:r>
          </a:p>
          <a:p>
            <a:pPr marL="0" indent="0">
              <a:buNone/>
            </a:pPr>
            <a:r>
              <a:rPr lang="en-US" dirty="0"/>
              <a:t>E. Children in hospitals not equipped to treat pediatric patients</a:t>
            </a:r>
          </a:p>
          <a:p>
            <a:pPr marL="0" indent="0">
              <a:buNone/>
            </a:pPr>
            <a:r>
              <a:rPr lang="en-US" dirty="0"/>
              <a:t>F. Patients with significant comorbid medical conditions</a:t>
            </a:r>
          </a:p>
          <a:p>
            <a:pPr marL="0" indent="0">
              <a:buNone/>
            </a:pPr>
            <a:r>
              <a:rPr lang="en-US" dirty="0"/>
              <a:t>G. Trauma patients where the burn injury poses the greatest risk of morbidity or mortality.</a:t>
            </a:r>
          </a:p>
          <a:p>
            <a:pPr marL="0" indent="0">
              <a:buNone/>
            </a:pPr>
            <a:r>
              <a:rPr lang="en-US" dirty="0"/>
              <a:t>H. Patients with burns who require social, emotional, and rehabilitative services</a:t>
            </a:r>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Fluid resuscitation</a:t>
            </a:r>
            <a:br>
              <a:rPr lang="en-US" dirty="0"/>
            </a:br>
            <a:endParaRPr lang="ar-JO" dirty="0"/>
          </a:p>
        </p:txBody>
      </p:sp>
      <p:sp>
        <p:nvSpPr>
          <p:cNvPr id="3" name="Content Placeholder 2"/>
          <p:cNvSpPr>
            <a:spLocks noGrp="1"/>
          </p:cNvSpPr>
          <p:nvPr>
            <p:ph idx="1"/>
          </p:nvPr>
        </p:nvSpPr>
        <p:spPr/>
        <p:txBody>
          <a:bodyPr>
            <a:normAutofit fontScale="92500"/>
          </a:bodyPr>
          <a:lstStyle/>
          <a:p>
            <a:pPr marL="0" indent="0">
              <a:buNone/>
            </a:pPr>
            <a:r>
              <a:rPr lang="en-US" dirty="0"/>
              <a:t>A. </a:t>
            </a:r>
            <a:r>
              <a:rPr lang="en-US" b="1" dirty="0"/>
              <a:t>*The Parkland Formula </a:t>
            </a:r>
            <a:r>
              <a:rPr lang="en-US" dirty="0"/>
              <a:t>is widely used to estimate fluid requirements in the first 24 hours</a:t>
            </a:r>
          </a:p>
          <a:p>
            <a:pPr marL="0" indent="0">
              <a:buNone/>
            </a:pPr>
            <a:r>
              <a:rPr lang="en-US" dirty="0"/>
              <a:t>1. *First 24-hour requirement = 4 cc </a:t>
            </a:r>
            <a:r>
              <a:rPr lang="en-US" b="1" dirty="0"/>
              <a:t>× </a:t>
            </a:r>
            <a:r>
              <a:rPr lang="en-US" dirty="0"/>
              <a:t>%TBSA </a:t>
            </a:r>
            <a:r>
              <a:rPr lang="en-US" b="1" dirty="0"/>
              <a:t>× </a:t>
            </a:r>
            <a:r>
              <a:rPr lang="en-US" dirty="0"/>
              <a:t>weight in kilograms</a:t>
            </a:r>
          </a:p>
          <a:p>
            <a:pPr marL="0" indent="0">
              <a:buNone/>
            </a:pPr>
            <a:r>
              <a:rPr lang="en-US" dirty="0"/>
              <a:t>a. For fluid resuscitation, only partial- and full-thickness burns count toward</a:t>
            </a:r>
          </a:p>
          <a:p>
            <a:pPr marL="0" indent="0">
              <a:buNone/>
            </a:pPr>
            <a:r>
              <a:rPr lang="en-US" dirty="0"/>
              <a:t>TBSA; do not include superficial/first degree burns.</a:t>
            </a:r>
          </a:p>
          <a:p>
            <a:pPr marL="0" indent="0">
              <a:buNone/>
            </a:pPr>
            <a:r>
              <a:rPr lang="en-US" dirty="0"/>
              <a:t>b. Lactated Ringer’s solution (LR) should be used as its composition is closest</a:t>
            </a:r>
          </a:p>
          <a:p>
            <a:pPr marL="0" indent="0">
              <a:buNone/>
            </a:pPr>
            <a:r>
              <a:rPr lang="en-US" dirty="0"/>
              <a:t>to extracellular fluid.</a:t>
            </a:r>
          </a:p>
          <a:p>
            <a:pPr marL="0" indent="0">
              <a:buNone/>
            </a:pPr>
            <a:r>
              <a:rPr lang="en-US" dirty="0"/>
              <a:t>c. Do not resuscitate with colloids (though some studies show patients with</a:t>
            </a:r>
          </a:p>
          <a:p>
            <a:pPr marL="0" indent="0">
              <a:buNone/>
            </a:pPr>
            <a:r>
              <a:rPr lang="en-US" dirty="0"/>
              <a:t>low albumin might benefit).</a:t>
            </a:r>
            <a:endParaRPr lang="ar-J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9600"/>
            <a:ext cx="10515600" cy="5567363"/>
          </a:xfrm>
        </p:spPr>
        <p:txBody>
          <a:bodyPr>
            <a:normAutofit fontScale="92500" lnSpcReduction="10000"/>
          </a:bodyPr>
          <a:lstStyle/>
          <a:p>
            <a:pPr marL="0" indent="0">
              <a:buNone/>
            </a:pPr>
            <a:r>
              <a:rPr lang="en-US" dirty="0"/>
              <a:t>2. Administer half of the above volume during the first 8 hours (calculated from the time of injury, not the time of hospital admission), and the other half over the next 16 hours.</a:t>
            </a:r>
          </a:p>
          <a:p>
            <a:pPr marL="0" indent="0">
              <a:buNone/>
            </a:pPr>
            <a:r>
              <a:rPr lang="en-US" dirty="0"/>
              <a:t>3. Pediatric patients</a:t>
            </a:r>
          </a:p>
          <a:p>
            <a:pPr marL="0" indent="0">
              <a:buNone/>
            </a:pPr>
            <a:r>
              <a:rPr lang="en-US" dirty="0"/>
              <a:t>a. Add maintenance fluid with D5 LR</a:t>
            </a:r>
          </a:p>
          <a:p>
            <a:pPr marL="0" indent="0">
              <a:buNone/>
            </a:pPr>
            <a:r>
              <a:rPr lang="en-US" dirty="0"/>
              <a:t>b. Infants and children have limited stores of glycogen which can quickly lead</a:t>
            </a:r>
          </a:p>
          <a:p>
            <a:pPr marL="0" indent="0">
              <a:buNone/>
            </a:pPr>
            <a:r>
              <a:rPr lang="en-US" dirty="0"/>
              <a:t>to hypoglycemia.</a:t>
            </a:r>
          </a:p>
          <a:p>
            <a:pPr marL="0" indent="0">
              <a:buNone/>
            </a:pPr>
            <a:r>
              <a:rPr lang="en-US" dirty="0"/>
              <a:t>4. *The adequacy of resuscitation is best judged by hourly urine output</a:t>
            </a:r>
          </a:p>
          <a:p>
            <a:pPr marL="0" indent="0">
              <a:buNone/>
            </a:pPr>
            <a:r>
              <a:rPr lang="en-US" dirty="0"/>
              <a:t>(0.5 mL/kg/h in adults or 1 mL/kg/h in children)</a:t>
            </a:r>
          </a:p>
          <a:p>
            <a:pPr marL="0" indent="0">
              <a:buNone/>
            </a:pPr>
            <a:r>
              <a:rPr lang="en-US" dirty="0"/>
              <a:t>5. Also important to follow trend of base deficit, lactate and </a:t>
            </a:r>
            <a:r>
              <a:rPr lang="en-US" dirty="0" err="1"/>
              <a:t>pH.</a:t>
            </a:r>
            <a:r>
              <a:rPr lang="en-US" dirty="0"/>
              <a:t> These should continue to go down with adequate resuscitation.</a:t>
            </a:r>
          </a:p>
          <a:p>
            <a:pPr marL="0" indent="0">
              <a:buNone/>
            </a:pPr>
            <a:r>
              <a:rPr lang="en-US" dirty="0"/>
              <a:t>6. Swan Ganz Catheter or bedside ultrasound (IVC filling and cardiac contractility) can also be used to assess fluid status.</a:t>
            </a:r>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6591"/>
            <a:ext cx="10515600" cy="1134097"/>
          </a:xfrm>
        </p:spPr>
        <p:txBody>
          <a:bodyPr>
            <a:normAutofit fontScale="90000"/>
          </a:bodyPr>
          <a:lstStyle/>
          <a:p>
            <a:r>
              <a:rPr lang="en-US" sz="4000" b="1" dirty="0"/>
              <a:t>Jackson burn model </a:t>
            </a:r>
            <a:r>
              <a:rPr lang="en-US" sz="4000" dirty="0"/>
              <a:t>describes the distinct areas within every burn wound</a:t>
            </a:r>
            <a:br>
              <a:rPr lang="en-US" dirty="0"/>
            </a:br>
            <a:endParaRPr lang="ar-JO" dirty="0"/>
          </a:p>
        </p:txBody>
      </p:sp>
      <p:sp>
        <p:nvSpPr>
          <p:cNvPr id="3" name="Content Placeholder 2"/>
          <p:cNvSpPr>
            <a:spLocks noGrp="1"/>
          </p:cNvSpPr>
          <p:nvPr>
            <p:ph idx="1"/>
          </p:nvPr>
        </p:nvSpPr>
        <p:spPr>
          <a:xfrm>
            <a:off x="838200" y="1563757"/>
            <a:ext cx="10515600" cy="4613206"/>
          </a:xfrm>
        </p:spPr>
        <p:txBody>
          <a:bodyPr>
            <a:normAutofit fontScale="85000" lnSpcReduction="10000"/>
          </a:bodyPr>
          <a:lstStyle/>
          <a:p>
            <a:pPr marL="0" indent="0">
              <a:buNone/>
            </a:pPr>
            <a:r>
              <a:rPr lang="en-US" b="1" dirty="0"/>
              <a:t>1. Zone of coagulation</a:t>
            </a:r>
          </a:p>
          <a:p>
            <a:pPr marL="0" indent="0">
              <a:buNone/>
            </a:pPr>
            <a:r>
              <a:rPr lang="en-US" dirty="0"/>
              <a:t>a. Tissue is severely damaged and will not recover</a:t>
            </a:r>
          </a:p>
          <a:p>
            <a:pPr marL="0" indent="0">
              <a:buNone/>
            </a:pPr>
            <a:r>
              <a:rPr lang="en-US" dirty="0"/>
              <a:t>b. Treatment: excision and grafting</a:t>
            </a:r>
          </a:p>
          <a:p>
            <a:pPr marL="0" indent="0">
              <a:buNone/>
            </a:pPr>
            <a:r>
              <a:rPr lang="en-US" b="1" dirty="0"/>
              <a:t>2. Zone of stasis</a:t>
            </a:r>
          </a:p>
          <a:p>
            <a:pPr marL="0" indent="0">
              <a:buNone/>
            </a:pPr>
            <a:r>
              <a:rPr lang="en-US" dirty="0"/>
              <a:t>a. Tissue is inflamed with impaired vasculature</a:t>
            </a:r>
          </a:p>
          <a:p>
            <a:pPr marL="0" indent="0">
              <a:buNone/>
            </a:pPr>
            <a:r>
              <a:rPr lang="en-US" dirty="0"/>
              <a:t>b. Tissue may recover with appropriate resuscitation</a:t>
            </a:r>
          </a:p>
          <a:p>
            <a:pPr marL="0" indent="0">
              <a:buNone/>
            </a:pPr>
            <a:r>
              <a:rPr lang="en-US" dirty="0"/>
              <a:t>c. Surrounds zone of coagulation</a:t>
            </a:r>
          </a:p>
          <a:p>
            <a:pPr marL="0" indent="0">
              <a:buNone/>
            </a:pPr>
            <a:r>
              <a:rPr lang="en-US" dirty="0"/>
              <a:t>d. Treatment: Aggressive resuscitation</a:t>
            </a:r>
          </a:p>
          <a:p>
            <a:pPr marL="0" indent="0">
              <a:buNone/>
            </a:pPr>
            <a:r>
              <a:rPr lang="en-US" b="1" dirty="0"/>
              <a:t>3. Zone of hyperemia</a:t>
            </a:r>
          </a:p>
          <a:p>
            <a:pPr marL="0" indent="0">
              <a:buNone/>
            </a:pPr>
            <a:r>
              <a:rPr lang="en-US" dirty="0"/>
              <a:t>a. Tissue has intense vasodilation with increased blood flow and should recover</a:t>
            </a:r>
          </a:p>
          <a:p>
            <a:pPr marL="0" indent="0">
              <a:buNone/>
            </a:pPr>
            <a:r>
              <a:rPr lang="en-US" dirty="0"/>
              <a:t>b. Treatment: Aggressive resuscitation</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stretch>
            <a:fillRect/>
          </a:stretch>
        </p:blipFill>
        <p:spPr>
          <a:xfrm>
            <a:off x="2398644" y="1032357"/>
            <a:ext cx="7156174" cy="479328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2122"/>
            <a:ext cx="10515600" cy="5434841"/>
          </a:xfrm>
        </p:spPr>
        <p:txBody>
          <a:bodyPr>
            <a:normAutofit/>
          </a:bodyPr>
          <a:lstStyle/>
          <a:p>
            <a:pPr marL="0" indent="0">
              <a:buNone/>
            </a:pPr>
            <a:r>
              <a:rPr lang="en-US" b="1" dirty="0"/>
              <a:t>Fluid resuscitation and should be assessed on an hourly basis</a:t>
            </a:r>
          </a:p>
          <a:p>
            <a:pPr marL="0" indent="0">
              <a:buNone/>
            </a:pPr>
            <a:r>
              <a:rPr lang="en-US" dirty="0"/>
              <a:t>1. Fluids should be regularly adjusted to maintain adequate urine output as both under- and over-resuscitation have severe consequences. Keep in mind that urine output might lag early in the resuscitation and it is important to avoid giving too much fluid to just increase urine if other parameters continue to improve.</a:t>
            </a:r>
          </a:p>
          <a:p>
            <a:pPr marL="0" indent="0">
              <a:buNone/>
            </a:pPr>
            <a:r>
              <a:rPr lang="en-US" dirty="0"/>
              <a:t>2. Jackson’s zone of stasis can potentially be salvageable with judicious fluid resuscitation. Under- or over-resuscitation may result in additional tissue loss.</a:t>
            </a:r>
          </a:p>
          <a:p>
            <a:pPr marL="0" indent="0">
              <a:buNone/>
            </a:pPr>
            <a:r>
              <a:rPr lang="en-US" dirty="0"/>
              <a:t>3. Over-resuscitation can predispose to</a:t>
            </a:r>
          </a:p>
          <a:p>
            <a:pPr marL="0" indent="0">
              <a:buNone/>
            </a:pPr>
            <a:r>
              <a:rPr lang="en-US" dirty="0"/>
              <a:t>a. Pulmonary edema with prolonged ventilator requirements.</a:t>
            </a:r>
          </a:p>
          <a:p>
            <a:pPr marL="0" indent="0">
              <a:buNone/>
            </a:pPr>
            <a:r>
              <a:rPr lang="en-US" dirty="0"/>
              <a:t>b. Increased tissue edema with subsequent need for escharotomy</a:t>
            </a: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Circumferential burns and escharotomy </a:t>
            </a:r>
            <a:endParaRPr lang="ar-JO" dirty="0"/>
          </a:p>
        </p:txBody>
      </p:sp>
      <p:sp>
        <p:nvSpPr>
          <p:cNvPr id="3" name="Content Placeholder 2"/>
          <p:cNvSpPr>
            <a:spLocks noGrp="1"/>
          </p:cNvSpPr>
          <p:nvPr>
            <p:ph idx="1"/>
          </p:nvPr>
        </p:nvSpPr>
        <p:spPr/>
        <p:txBody>
          <a:bodyPr/>
          <a:lstStyle/>
          <a:p>
            <a:pPr marL="0" indent="0">
              <a:buNone/>
            </a:pPr>
            <a:r>
              <a:rPr lang="en-US" dirty="0"/>
              <a:t>A. Circumferential burns</a:t>
            </a:r>
          </a:p>
          <a:p>
            <a:pPr marL="0" indent="0">
              <a:buNone/>
            </a:pPr>
            <a:r>
              <a:rPr lang="en-US" dirty="0"/>
              <a:t>1. Can produce a tight, inelastic contraction with limited ability for expansion of tissues.</a:t>
            </a:r>
          </a:p>
          <a:p>
            <a:pPr marL="0" indent="0">
              <a:buNone/>
            </a:pPr>
            <a:r>
              <a:rPr lang="en-US" dirty="0"/>
              <a:t>2. As tissue edema develops during resuscitation, supra-physiologic pressures can develop with subsequent tissue ischemia and necrosis</a:t>
            </a:r>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the problem for thermal injury</a:t>
            </a:r>
            <a:br>
              <a:rPr lang="en-US" dirty="0"/>
            </a:br>
            <a:endParaRPr lang="ar-JO" dirty="0"/>
          </a:p>
        </p:txBody>
      </p:sp>
      <p:sp>
        <p:nvSpPr>
          <p:cNvPr id="3" name="Content Placeholder 2"/>
          <p:cNvSpPr>
            <a:spLocks noGrp="1"/>
          </p:cNvSpPr>
          <p:nvPr>
            <p:ph idx="1"/>
          </p:nvPr>
        </p:nvSpPr>
        <p:spPr/>
        <p:txBody>
          <a:bodyPr/>
          <a:lstStyle/>
          <a:p>
            <a:r>
              <a:rPr lang="en-US" dirty="0"/>
              <a:t>Burns are a major source of morbidity: Approximately 2 million burns occur per year.</a:t>
            </a:r>
          </a:p>
          <a:p>
            <a:pPr marL="514350" indent="-514350">
              <a:buAutoNum type="alphaUcPeriod"/>
            </a:pPr>
            <a:endParaRPr lang="en-US" dirty="0"/>
          </a:p>
          <a:p>
            <a:r>
              <a:rPr lang="en-US" dirty="0"/>
              <a:t>Burns result in over 60,000 hospitalizations and nearly 6,000 deaths per year.</a:t>
            </a:r>
          </a:p>
          <a:p>
            <a:pPr marL="0" indent="0">
              <a:buNone/>
            </a:pPr>
            <a:endParaRPr lang="en-US" dirty="0"/>
          </a:p>
          <a:p>
            <a:r>
              <a:rPr lang="en-US" dirty="0"/>
              <a:t>Total healthcare expenditures approach 4 billion dollars per year.</a:t>
            </a:r>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08383"/>
            <a:ext cx="10515600" cy="5368580"/>
          </a:xfrm>
        </p:spPr>
        <p:txBody>
          <a:bodyPr>
            <a:normAutofit fontScale="92500"/>
          </a:bodyPr>
          <a:lstStyle/>
          <a:p>
            <a:pPr marL="0" indent="0">
              <a:buNone/>
            </a:pPr>
            <a:r>
              <a:rPr lang="en-US" b="1" dirty="0"/>
              <a:t>B. Burned extremities</a:t>
            </a:r>
          </a:p>
          <a:p>
            <a:pPr marL="0" indent="0">
              <a:buNone/>
            </a:pPr>
            <a:r>
              <a:rPr lang="en-US" dirty="0"/>
              <a:t>1. Physical signs are often obscured by the burn injury or tissue edema. However, physical examination remains your best clinical diagnostic tool.</a:t>
            </a:r>
          </a:p>
          <a:p>
            <a:pPr marL="0" indent="0">
              <a:buNone/>
            </a:pPr>
            <a:r>
              <a:rPr lang="en-US" dirty="0"/>
              <a:t>2. Doppler examination is unreliable in estimating tissue perfusion.</a:t>
            </a:r>
          </a:p>
          <a:p>
            <a:pPr marL="0" indent="0">
              <a:buNone/>
            </a:pPr>
            <a:r>
              <a:rPr lang="en-US" b="1" dirty="0"/>
              <a:t>C. Burned chest</a:t>
            </a:r>
            <a:r>
              <a:rPr lang="en-US" dirty="0"/>
              <a:t>: </a:t>
            </a:r>
          </a:p>
          <a:p>
            <a:pPr marL="0" indent="0">
              <a:buNone/>
            </a:pPr>
            <a:r>
              <a:rPr lang="en-US" dirty="0"/>
              <a:t>Circumferential burns can cause difficulty in ventilation with high peak pulmonary pressures.</a:t>
            </a:r>
          </a:p>
          <a:p>
            <a:pPr marL="0" indent="0">
              <a:buNone/>
            </a:pPr>
            <a:r>
              <a:rPr lang="en-US" b="1" dirty="0"/>
              <a:t>D. Burned abdomen</a:t>
            </a:r>
          </a:p>
          <a:p>
            <a:pPr marL="0" indent="0">
              <a:buNone/>
            </a:pPr>
            <a:r>
              <a:rPr lang="en-US" dirty="0"/>
              <a:t>1. Circumferential burns can create an abdominal compartment syndrome.</a:t>
            </a:r>
          </a:p>
          <a:p>
            <a:pPr marL="0" indent="0">
              <a:buNone/>
            </a:pPr>
            <a:r>
              <a:rPr lang="en-US" dirty="0"/>
              <a:t>2. Bladder pressure is a good estimate of intra-abdominal pressure and can be measured via the foley catheter.</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86677"/>
            <a:ext cx="10515600" cy="5090285"/>
          </a:xfrm>
        </p:spPr>
        <p:txBody>
          <a:bodyPr>
            <a:normAutofit/>
          </a:bodyPr>
          <a:lstStyle/>
          <a:p>
            <a:pPr marL="0" indent="0">
              <a:buNone/>
            </a:pPr>
            <a:r>
              <a:rPr lang="en-US" dirty="0"/>
              <a:t>Escharotomy is an incision of burned skin to relieve </a:t>
            </a:r>
            <a:r>
              <a:rPr lang="en-US" b="1" dirty="0"/>
              <a:t>constriction.</a:t>
            </a:r>
          </a:p>
          <a:p>
            <a:pPr marL="0" indent="0">
              <a:buNone/>
            </a:pPr>
            <a:r>
              <a:rPr lang="en-US" b="1" dirty="0"/>
              <a:t>Arms and legs</a:t>
            </a:r>
          </a:p>
          <a:p>
            <a:pPr marL="0" indent="0">
              <a:buNone/>
            </a:pPr>
            <a:r>
              <a:rPr lang="en-US" dirty="0"/>
              <a:t>a. Can be decompressed with axially oriented medial and lateral incisions.</a:t>
            </a:r>
          </a:p>
          <a:p>
            <a:pPr marL="0" indent="0">
              <a:buNone/>
            </a:pPr>
            <a:r>
              <a:rPr lang="en-US" dirty="0"/>
              <a:t>b. Digital escharotomies are not typically needed.</a:t>
            </a:r>
          </a:p>
          <a:p>
            <a:pPr marL="0" indent="0">
              <a:buNone/>
            </a:pPr>
            <a:r>
              <a:rPr lang="en-US" b="1" dirty="0"/>
              <a:t>Chest and upper abdomen</a:t>
            </a:r>
          </a:p>
          <a:p>
            <a:pPr marL="0" indent="0">
              <a:buNone/>
            </a:pPr>
            <a:r>
              <a:rPr lang="en-US" dirty="0"/>
              <a:t>a. Can be decompressed with bilateral midaxillary releases.</a:t>
            </a:r>
          </a:p>
          <a:p>
            <a:pPr marL="0" indent="0">
              <a:buNone/>
            </a:pPr>
            <a:r>
              <a:rPr lang="en-US" dirty="0"/>
              <a:t>b. These can be connected with one or multiple horizontal incision to form an “H”.</a:t>
            </a: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stretch>
            <a:fillRect/>
          </a:stretch>
        </p:blipFill>
        <p:spPr>
          <a:xfrm>
            <a:off x="3436059" y="596348"/>
            <a:ext cx="4614406" cy="644833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 wound care</a:t>
            </a:r>
            <a:endParaRPr lang="ar-JO" dirty="0"/>
          </a:p>
        </p:txBody>
      </p:sp>
      <p:sp>
        <p:nvSpPr>
          <p:cNvPr id="3" name="Content Placeholder 2"/>
          <p:cNvSpPr>
            <a:spLocks noGrp="1"/>
          </p:cNvSpPr>
          <p:nvPr>
            <p:ph idx="1"/>
          </p:nvPr>
        </p:nvSpPr>
        <p:spPr>
          <a:xfrm>
            <a:off x="838200" y="1690688"/>
            <a:ext cx="10515600" cy="4486275"/>
          </a:xfrm>
        </p:spPr>
        <p:txBody>
          <a:bodyPr/>
          <a:lstStyle/>
          <a:p>
            <a:pPr marL="0" indent="0">
              <a:buNone/>
            </a:pPr>
            <a:r>
              <a:rPr lang="en-US" b="1" dirty="0"/>
              <a:t>All blisters and nonviable tissue should be debrided at the bedside. Wounds should be dressed with a topical antimicrobial agent.</a:t>
            </a:r>
            <a:endParaRPr lang="ar-JO"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6104"/>
            <a:ext cx="10515600" cy="5540859"/>
          </a:xfrm>
        </p:spPr>
        <p:txBody>
          <a:bodyPr>
            <a:normAutofit fontScale="85000" lnSpcReduction="20000"/>
          </a:bodyPr>
          <a:lstStyle/>
          <a:p>
            <a:pPr marL="0" indent="0">
              <a:buNone/>
            </a:pPr>
            <a:r>
              <a:rPr lang="en-US" dirty="0">
                <a:solidFill>
                  <a:srgbClr val="FF0000"/>
                </a:solidFill>
              </a:rPr>
              <a:t>1. </a:t>
            </a:r>
            <a:r>
              <a:rPr lang="en-US" b="1" dirty="0">
                <a:solidFill>
                  <a:srgbClr val="FF0000"/>
                </a:solidFill>
              </a:rPr>
              <a:t>Silvadene (1% silver </a:t>
            </a:r>
            <a:r>
              <a:rPr lang="en-US" b="1" dirty="0" err="1">
                <a:solidFill>
                  <a:srgbClr val="FF0000"/>
                </a:solidFill>
              </a:rPr>
              <a:t>sulfadiazene</a:t>
            </a:r>
            <a:r>
              <a:rPr lang="en-US" dirty="0">
                <a:solidFill>
                  <a:srgbClr val="FF0000"/>
                </a:solidFill>
              </a:rPr>
              <a:t>) has broad coverage for gram-negative and</a:t>
            </a:r>
          </a:p>
          <a:p>
            <a:pPr marL="0" indent="0">
              <a:buNone/>
            </a:pPr>
            <a:r>
              <a:rPr lang="en-US" dirty="0">
                <a:solidFill>
                  <a:srgbClr val="FF0000"/>
                </a:solidFill>
              </a:rPr>
              <a:t>-positive bacteria.</a:t>
            </a:r>
          </a:p>
          <a:p>
            <a:pPr marL="0" indent="0">
              <a:buNone/>
            </a:pPr>
            <a:r>
              <a:rPr lang="en-US" dirty="0"/>
              <a:t>a. Wound penetration is moderate</a:t>
            </a:r>
          </a:p>
          <a:p>
            <a:pPr marL="0" indent="0">
              <a:buNone/>
            </a:pPr>
            <a:r>
              <a:rPr lang="en-US" dirty="0"/>
              <a:t>b. </a:t>
            </a:r>
            <a:r>
              <a:rPr lang="en-US" dirty="0">
                <a:solidFill>
                  <a:srgbClr val="FF0000"/>
                </a:solidFill>
              </a:rPr>
              <a:t>Can damage the cornea so use near the eyes is contraindicated</a:t>
            </a:r>
          </a:p>
          <a:p>
            <a:pPr marL="0" indent="0">
              <a:buNone/>
            </a:pPr>
            <a:r>
              <a:rPr lang="en-US" dirty="0"/>
              <a:t>c. *Can cause </a:t>
            </a:r>
            <a:r>
              <a:rPr lang="en-US" b="1" dirty="0"/>
              <a:t>neutropenia s</a:t>
            </a:r>
            <a:r>
              <a:rPr lang="en-US" dirty="0"/>
              <a:t>o white blood cell count should be followed</a:t>
            </a:r>
          </a:p>
          <a:p>
            <a:pPr marL="0" indent="0">
              <a:buNone/>
            </a:pPr>
            <a:r>
              <a:rPr lang="en-US" dirty="0"/>
              <a:t>d. Avoid in patients with sulfa allergy</a:t>
            </a:r>
          </a:p>
          <a:p>
            <a:pPr marL="0" indent="0">
              <a:buNone/>
            </a:pPr>
            <a:endParaRPr lang="en-US" dirty="0"/>
          </a:p>
          <a:p>
            <a:pPr marL="0" indent="0">
              <a:buNone/>
            </a:pPr>
            <a:r>
              <a:rPr lang="en-US" dirty="0"/>
              <a:t>2</a:t>
            </a:r>
            <a:r>
              <a:rPr lang="en-US" b="1" dirty="0"/>
              <a:t>. </a:t>
            </a:r>
            <a:r>
              <a:rPr lang="en-US" b="1" dirty="0" err="1"/>
              <a:t>Sulfamylon</a:t>
            </a:r>
            <a:r>
              <a:rPr lang="en-US" b="1" dirty="0"/>
              <a:t> (10% mafenide acetate) </a:t>
            </a:r>
            <a:r>
              <a:rPr lang="en-US" dirty="0"/>
              <a:t>has broad coverage for gram-positive</a:t>
            </a:r>
          </a:p>
          <a:p>
            <a:pPr marL="0" indent="0">
              <a:buNone/>
            </a:pPr>
            <a:r>
              <a:rPr lang="en-US" dirty="0"/>
              <a:t>bacteria and is bacteriostatic.</a:t>
            </a:r>
          </a:p>
          <a:p>
            <a:pPr marL="0" indent="0">
              <a:buNone/>
            </a:pPr>
            <a:r>
              <a:rPr lang="en-US" dirty="0"/>
              <a:t>a. Wound and eschar penetration is excellent.</a:t>
            </a:r>
          </a:p>
          <a:p>
            <a:pPr marL="0" indent="0">
              <a:buNone/>
            </a:pPr>
            <a:r>
              <a:rPr lang="en-US" dirty="0"/>
              <a:t>b. </a:t>
            </a:r>
            <a:r>
              <a:rPr lang="en-US" dirty="0" err="1"/>
              <a:t>Sulfamylon</a:t>
            </a:r>
            <a:r>
              <a:rPr lang="en-US" dirty="0"/>
              <a:t> is the topic agent of choice for </a:t>
            </a:r>
            <a:r>
              <a:rPr lang="en-US" b="1" dirty="0"/>
              <a:t>exposed cartilage </a:t>
            </a:r>
            <a:r>
              <a:rPr lang="en-US" dirty="0"/>
              <a:t>of the ear or nose.</a:t>
            </a:r>
          </a:p>
          <a:p>
            <a:pPr marL="0" indent="0">
              <a:buNone/>
            </a:pPr>
            <a:r>
              <a:rPr lang="en-US" dirty="0"/>
              <a:t>c. *</a:t>
            </a:r>
            <a:r>
              <a:rPr lang="en-US" dirty="0" err="1"/>
              <a:t>Sulfamylon</a:t>
            </a:r>
            <a:r>
              <a:rPr lang="en-US" dirty="0"/>
              <a:t> is a carbonic anhydrase inhibitor and can cause hyperchloremic</a:t>
            </a:r>
          </a:p>
          <a:p>
            <a:pPr marL="0" indent="0">
              <a:buNone/>
            </a:pPr>
            <a:r>
              <a:rPr lang="en-US" dirty="0"/>
              <a:t>acidosis, particularly when used in large burns.</a:t>
            </a:r>
          </a:p>
          <a:p>
            <a:pPr marL="0" indent="0">
              <a:buNone/>
            </a:pPr>
            <a:r>
              <a:rPr lang="en-US" dirty="0"/>
              <a:t>d. Avoid use in burns greater than 20% TBSA.</a:t>
            </a:r>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8139"/>
            <a:ext cx="10515600" cy="5328824"/>
          </a:xfrm>
        </p:spPr>
        <p:txBody>
          <a:bodyPr>
            <a:normAutofit fontScale="85000" lnSpcReduction="20000"/>
          </a:bodyPr>
          <a:lstStyle/>
          <a:p>
            <a:pPr marL="0" indent="0">
              <a:buNone/>
            </a:pPr>
            <a:r>
              <a:rPr lang="en-US" b="1" dirty="0"/>
              <a:t>Silver nitrate (0.5% solution</a:t>
            </a:r>
            <a:r>
              <a:rPr lang="en-US" dirty="0"/>
              <a:t>) has broad spectrum coverage with coverage of</a:t>
            </a:r>
          </a:p>
          <a:p>
            <a:pPr marL="0" indent="0">
              <a:buNone/>
            </a:pPr>
            <a:r>
              <a:rPr lang="en-US" i="1" dirty="0"/>
              <a:t>Staphylococcus </a:t>
            </a:r>
            <a:r>
              <a:rPr lang="en-US" dirty="0"/>
              <a:t>and </a:t>
            </a:r>
            <a:r>
              <a:rPr lang="en-US" i="1" dirty="0"/>
              <a:t>Pseudomonas</a:t>
            </a:r>
          </a:p>
          <a:p>
            <a:pPr marL="0" indent="0">
              <a:buNone/>
            </a:pPr>
            <a:r>
              <a:rPr lang="en-US" dirty="0"/>
              <a:t>a. Silver nitrate solution does not penetrate eschar well.</a:t>
            </a:r>
          </a:p>
          <a:p>
            <a:pPr marL="0" indent="0">
              <a:buNone/>
            </a:pPr>
            <a:r>
              <a:rPr lang="en-US" dirty="0"/>
              <a:t>b. </a:t>
            </a:r>
            <a:r>
              <a:rPr lang="en-US" b="1" dirty="0"/>
              <a:t>Silver nitrate solution will discolor the adjacent skin </a:t>
            </a:r>
            <a:r>
              <a:rPr lang="en-US" dirty="0"/>
              <a:t>and surrounding dressings</a:t>
            </a:r>
          </a:p>
          <a:p>
            <a:pPr marL="0" indent="0">
              <a:buNone/>
            </a:pPr>
            <a:r>
              <a:rPr lang="en-US" dirty="0"/>
              <a:t>and bedding.</a:t>
            </a:r>
          </a:p>
          <a:p>
            <a:pPr marL="0" indent="0">
              <a:buNone/>
            </a:pPr>
            <a:r>
              <a:rPr lang="en-US" dirty="0"/>
              <a:t>c. *Silver nitrate can cause hyponatremia. Sodium level should be followed.</a:t>
            </a:r>
          </a:p>
          <a:p>
            <a:pPr marL="0" indent="0">
              <a:buNone/>
            </a:pPr>
            <a:r>
              <a:rPr lang="en-US" dirty="0"/>
              <a:t>d. Cost effective.</a:t>
            </a:r>
          </a:p>
          <a:p>
            <a:pPr marL="0" indent="0">
              <a:buNone/>
            </a:pPr>
            <a:endParaRPr lang="en-US" dirty="0"/>
          </a:p>
          <a:p>
            <a:pPr marL="0" indent="0">
              <a:buNone/>
            </a:pPr>
            <a:r>
              <a:rPr lang="en-US" b="1" dirty="0"/>
              <a:t>4. </a:t>
            </a:r>
            <a:r>
              <a:rPr lang="en-US" b="1" dirty="0" err="1"/>
              <a:t>Acticoat</a:t>
            </a:r>
            <a:r>
              <a:rPr lang="en-US" b="1" dirty="0"/>
              <a:t> is a silver-impregnated </a:t>
            </a:r>
            <a:r>
              <a:rPr lang="en-US" dirty="0"/>
              <a:t>dressing that is available in sheets. Moisture</a:t>
            </a:r>
          </a:p>
          <a:p>
            <a:pPr marL="0" indent="0">
              <a:buNone/>
            </a:pPr>
            <a:r>
              <a:rPr lang="en-US" dirty="0"/>
              <a:t>activates the silver ions, which act as a topical antimicrobial agent.</a:t>
            </a:r>
          </a:p>
          <a:p>
            <a:pPr marL="0" indent="0">
              <a:buNone/>
            </a:pPr>
            <a:r>
              <a:rPr lang="en-US" dirty="0"/>
              <a:t>a. Sheets can be placed over clean burn wounds and moistened with normal</a:t>
            </a:r>
          </a:p>
          <a:p>
            <a:pPr marL="0" indent="0">
              <a:buNone/>
            </a:pPr>
            <a:r>
              <a:rPr lang="en-US" dirty="0"/>
              <a:t>saline several times per day. Dressings can be changed every 3 to 5 days.</a:t>
            </a:r>
          </a:p>
          <a:p>
            <a:pPr marL="0" indent="0">
              <a:buNone/>
            </a:pPr>
            <a:r>
              <a:rPr lang="en-US" dirty="0"/>
              <a:t>b. </a:t>
            </a:r>
            <a:r>
              <a:rPr lang="en-US" dirty="0" err="1"/>
              <a:t>Acticoat</a:t>
            </a:r>
            <a:r>
              <a:rPr lang="en-US" dirty="0"/>
              <a:t> is available in glove form, which is ideal for clean, partial-thickness</a:t>
            </a:r>
          </a:p>
          <a:p>
            <a:pPr marL="0" indent="0">
              <a:buNone/>
            </a:pPr>
            <a:r>
              <a:rPr lang="en-US" dirty="0"/>
              <a:t>burns of the hand.</a:t>
            </a:r>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idx="1"/>
          </p:nvPr>
        </p:nvSpPr>
        <p:spPr/>
        <p:txBody>
          <a:bodyPr/>
          <a:lstStyle/>
          <a:p>
            <a:pPr marL="0" indent="0">
              <a:buNone/>
            </a:pPr>
            <a:r>
              <a:rPr lang="en-US" b="1" dirty="0"/>
              <a:t>Bacitracin zinc ointment </a:t>
            </a:r>
            <a:r>
              <a:rPr lang="en-US" dirty="0"/>
              <a:t>can provide coverage for gram-positive organisms</a:t>
            </a:r>
          </a:p>
          <a:p>
            <a:pPr marL="0" indent="0">
              <a:buNone/>
            </a:pPr>
            <a:r>
              <a:rPr lang="en-US" dirty="0"/>
              <a:t>a. Bacitracin penetrates burn eschar</a:t>
            </a:r>
          </a:p>
          <a:p>
            <a:pPr marL="0" indent="0">
              <a:buNone/>
            </a:pPr>
            <a:r>
              <a:rPr lang="en-US" dirty="0"/>
              <a:t>b.</a:t>
            </a:r>
            <a:r>
              <a:rPr lang="en-US" dirty="0">
                <a:solidFill>
                  <a:srgbClr val="FF0000"/>
                </a:solidFill>
              </a:rPr>
              <a:t> Commonly used for facial burns</a:t>
            </a:r>
            <a:endParaRPr lang="en-US" dirty="0"/>
          </a:p>
          <a:p>
            <a:pPr marL="0" indent="0">
              <a:buNone/>
            </a:pPr>
            <a:r>
              <a:rPr lang="en-US" dirty="0"/>
              <a:t>c. Bacitracin is safe for use around the eye</a:t>
            </a:r>
            <a:endParaRPr lang="ar-J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 wound debridement and grafting</a:t>
            </a:r>
            <a:endParaRPr lang="ar-JO"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a:t>A. Initial debridement </a:t>
            </a:r>
            <a:r>
              <a:rPr lang="en-US" dirty="0"/>
              <a:t>of blisters should be performed at the bedside prior to initial</a:t>
            </a:r>
          </a:p>
          <a:p>
            <a:pPr marL="0" indent="0">
              <a:buNone/>
            </a:pPr>
            <a:r>
              <a:rPr lang="en-US" dirty="0"/>
              <a:t>wound dressing.</a:t>
            </a:r>
          </a:p>
          <a:p>
            <a:pPr marL="0" indent="0">
              <a:buNone/>
            </a:pPr>
            <a:r>
              <a:rPr lang="en-US" b="1" dirty="0"/>
              <a:t>B. Formal debridement </a:t>
            </a:r>
            <a:r>
              <a:rPr lang="en-US" dirty="0"/>
              <a:t>and grafting in the operating room is performed after adequate resuscitation and when the patient is hemodynamically stable</a:t>
            </a:r>
          </a:p>
          <a:p>
            <a:pPr marL="0" indent="0">
              <a:buNone/>
            </a:pPr>
            <a:r>
              <a:rPr lang="en-US" dirty="0"/>
              <a:t>1. Early debridement can prevent burn wound infection; the first debridement is</a:t>
            </a:r>
          </a:p>
          <a:p>
            <a:pPr marL="0" indent="0">
              <a:buNone/>
            </a:pPr>
            <a:r>
              <a:rPr lang="en-US" dirty="0"/>
              <a:t>often within 2 to 4 days of injury.</a:t>
            </a:r>
          </a:p>
          <a:p>
            <a:pPr marL="0" indent="0">
              <a:buNone/>
            </a:pPr>
            <a:r>
              <a:rPr lang="en-US" dirty="0"/>
              <a:t>2. For large burns, sequential debridement and grafting is appropriate.</a:t>
            </a:r>
          </a:p>
          <a:p>
            <a:pPr marL="0" indent="0">
              <a:buNone/>
            </a:pPr>
            <a:r>
              <a:rPr lang="en-US" dirty="0"/>
              <a:t>3. Ideally, all burn wounds would be grafted</a:t>
            </a:r>
            <a:r>
              <a:rPr lang="en-US" dirty="0">
                <a:solidFill>
                  <a:srgbClr val="FF0000"/>
                </a:solidFill>
              </a:rPr>
              <a:t> </a:t>
            </a:r>
            <a:r>
              <a:rPr lang="en-US" b="1" dirty="0">
                <a:solidFill>
                  <a:srgbClr val="FF0000"/>
                </a:solidFill>
              </a:rPr>
              <a:t>by 3 weeks to prevent hypertrophic</a:t>
            </a:r>
          </a:p>
          <a:p>
            <a:pPr marL="0" indent="0">
              <a:buNone/>
            </a:pPr>
            <a:r>
              <a:rPr lang="en-US" b="1" dirty="0">
                <a:solidFill>
                  <a:srgbClr val="FF0000"/>
                </a:solidFill>
              </a:rPr>
              <a:t>scar formation</a:t>
            </a:r>
            <a:r>
              <a:rPr lang="en-US" dirty="0">
                <a:solidFill>
                  <a:srgbClr val="FF0000"/>
                </a:solidFill>
              </a:rPr>
              <a:t>, however, in very large burns, it is important to perform early</a:t>
            </a:r>
          </a:p>
          <a:p>
            <a:pPr marL="0" indent="0">
              <a:buNone/>
            </a:pPr>
            <a:r>
              <a:rPr lang="en-US" dirty="0">
                <a:solidFill>
                  <a:srgbClr val="FF0000"/>
                </a:solidFill>
              </a:rPr>
              <a:t>escharotomies to remove the large bioburden of dead tissu</a:t>
            </a:r>
            <a:r>
              <a:rPr lang="en-US" dirty="0"/>
              <a:t>e</a:t>
            </a:r>
            <a:endParaRPr lang="ar-J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7165"/>
            <a:ext cx="10515600" cy="5169798"/>
          </a:xfrm>
        </p:spPr>
        <p:txBody>
          <a:bodyPr>
            <a:normAutofit/>
          </a:bodyPr>
          <a:lstStyle/>
          <a:p>
            <a:pPr marL="0" indent="0">
              <a:buNone/>
            </a:pPr>
            <a:r>
              <a:rPr lang="en-US" b="1" dirty="0"/>
              <a:t>C. Tangential excision </a:t>
            </a:r>
            <a:r>
              <a:rPr lang="en-US" dirty="0"/>
              <a:t>allows sequential excision of thin layers of nonviable tissue until bleeding, healthy tissue is reached.</a:t>
            </a:r>
          </a:p>
          <a:p>
            <a:pPr marL="0" indent="0">
              <a:buNone/>
            </a:pPr>
            <a:r>
              <a:rPr lang="en-US" dirty="0"/>
              <a:t>1. Thin layer sequential excision of all nonviable tissue, until a viable tissue level is reached</a:t>
            </a:r>
          </a:p>
          <a:p>
            <a:pPr marL="0" indent="0">
              <a:buNone/>
            </a:pPr>
            <a:r>
              <a:rPr lang="en-US" dirty="0"/>
              <a:t>2. At debridement, the most important distinction is between superficial and deep partial-thickness burns.</a:t>
            </a:r>
          </a:p>
          <a:p>
            <a:pPr marL="0" indent="0">
              <a:buNone/>
            </a:pPr>
            <a:r>
              <a:rPr lang="en-US" b="1" dirty="0"/>
              <a:t>a. Superficial partial-thickness injuries will heal on their own without</a:t>
            </a:r>
          </a:p>
          <a:p>
            <a:pPr marL="0" indent="0">
              <a:buNone/>
            </a:pPr>
            <a:r>
              <a:rPr lang="en-US" b="1" dirty="0"/>
              <a:t>grafting.</a:t>
            </a:r>
          </a:p>
          <a:p>
            <a:pPr marL="0" indent="0">
              <a:buNone/>
            </a:pPr>
            <a:r>
              <a:rPr lang="en-US" b="1" dirty="0"/>
              <a:t>b. Deep partial-thickness burns require skin grafting</a:t>
            </a:r>
            <a:r>
              <a:rPr lang="en-US" dirty="0"/>
              <a:t>.</a:t>
            </a:r>
          </a:p>
          <a:p>
            <a:pPr marL="0" indent="0">
              <a:buNone/>
            </a:pPr>
            <a:r>
              <a:rPr lang="en-US" dirty="0"/>
              <a:t>3. Delayed grafting can be performed if inadequate donor skin is present. </a:t>
            </a:r>
            <a:endParaRPr lang="ar-J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Grafting techniques</a:t>
            </a:r>
            <a:endParaRPr lang="ar-JO" dirty="0"/>
          </a:p>
        </p:txBody>
      </p:sp>
      <p:sp>
        <p:nvSpPr>
          <p:cNvPr id="3" name="Content Placeholder 2"/>
          <p:cNvSpPr>
            <a:spLocks noGrp="1"/>
          </p:cNvSpPr>
          <p:nvPr>
            <p:ph idx="1"/>
          </p:nvPr>
        </p:nvSpPr>
        <p:spPr>
          <a:xfrm>
            <a:off x="838200" y="1431235"/>
            <a:ext cx="10515600" cy="4745728"/>
          </a:xfrm>
        </p:spPr>
        <p:txBody>
          <a:bodyPr>
            <a:normAutofit fontScale="92500" lnSpcReduction="10000"/>
          </a:bodyPr>
          <a:lstStyle/>
          <a:p>
            <a:pPr marL="0" indent="0">
              <a:buNone/>
            </a:pPr>
            <a:r>
              <a:rPr lang="en-US" b="1" dirty="0"/>
              <a:t>1. Split-thickness grafts</a:t>
            </a:r>
          </a:p>
          <a:p>
            <a:pPr marL="0" indent="0">
              <a:buNone/>
            </a:pPr>
            <a:r>
              <a:rPr lang="en-US" dirty="0"/>
              <a:t>a. Usually 12 to 14/1000th of an inch.</a:t>
            </a:r>
          </a:p>
          <a:p>
            <a:pPr marL="0" indent="0">
              <a:buNone/>
            </a:pPr>
            <a:r>
              <a:rPr lang="en-US" dirty="0"/>
              <a:t>b. Thinner grafts preserve donor site and have higher take rates but are more</a:t>
            </a:r>
          </a:p>
          <a:p>
            <a:pPr marL="0" indent="0">
              <a:buNone/>
            </a:pPr>
            <a:r>
              <a:rPr lang="en-US" dirty="0"/>
              <a:t>prone to secondary contracture.</a:t>
            </a:r>
          </a:p>
          <a:p>
            <a:pPr marL="0" indent="0">
              <a:buNone/>
            </a:pPr>
            <a:r>
              <a:rPr lang="en-US" dirty="0"/>
              <a:t>2. Meshing is typically performed at a 1:1.5 ratio to increase surface area and</a:t>
            </a:r>
          </a:p>
          <a:p>
            <a:pPr marL="0" indent="0">
              <a:buNone/>
            </a:pPr>
            <a:r>
              <a:rPr lang="en-US" dirty="0"/>
              <a:t>decrease fluid collection beneath the graft.</a:t>
            </a:r>
          </a:p>
          <a:p>
            <a:pPr marL="0" indent="0">
              <a:buNone/>
            </a:pPr>
            <a:r>
              <a:rPr lang="en-US" dirty="0"/>
              <a:t>a. Higher mesh ratios (e.g., 1:2, 1:3, or 1:4) can be used but prolong healing.</a:t>
            </a:r>
          </a:p>
          <a:p>
            <a:pPr marL="0" indent="0">
              <a:buNone/>
            </a:pPr>
            <a:r>
              <a:rPr lang="en-US" dirty="0"/>
              <a:t>b. Even if mesh, the less you need to spread out the graft, the better the graft appearance will be in the future and the less likely it will break down.</a:t>
            </a:r>
          </a:p>
          <a:p>
            <a:pPr marL="0" indent="0">
              <a:buNone/>
            </a:pPr>
            <a:r>
              <a:rPr lang="en-US" dirty="0"/>
              <a:t>3. </a:t>
            </a:r>
            <a:r>
              <a:rPr lang="en-US" dirty="0">
                <a:solidFill>
                  <a:srgbClr val="FF0000"/>
                </a:solidFill>
              </a:rPr>
              <a:t>Unmeshed sheet grafts are typically used on cosmetic or functional</a:t>
            </a:r>
          </a:p>
          <a:p>
            <a:pPr marL="0" indent="0">
              <a:buNone/>
            </a:pPr>
            <a:r>
              <a:rPr lang="en-US" dirty="0">
                <a:solidFill>
                  <a:srgbClr val="FF0000"/>
                </a:solidFill>
              </a:rPr>
              <a:t>areas, such as the face, breast, and hands.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a:t>
            </a:r>
            <a:endParaRPr lang="ar-JO" dirty="0"/>
          </a:p>
        </p:txBody>
      </p:sp>
      <p:sp>
        <p:nvSpPr>
          <p:cNvPr id="3" name="Content Placeholder 2"/>
          <p:cNvSpPr>
            <a:spLocks noGrp="1"/>
          </p:cNvSpPr>
          <p:nvPr>
            <p:ph idx="1"/>
          </p:nvPr>
        </p:nvSpPr>
        <p:spPr/>
        <p:txBody>
          <a:bodyPr/>
          <a:lstStyle/>
          <a:p>
            <a:pPr marL="0" indent="0">
              <a:buNone/>
            </a:pPr>
            <a:r>
              <a:rPr lang="en-US" dirty="0"/>
              <a:t>• Flame—damage from superheated oxidized air</a:t>
            </a:r>
          </a:p>
          <a:p>
            <a:pPr marL="0" indent="0">
              <a:buNone/>
            </a:pPr>
            <a:r>
              <a:rPr lang="en-US" dirty="0"/>
              <a:t>• Scald—damage from contact with hot liquids </a:t>
            </a:r>
          </a:p>
          <a:p>
            <a:pPr marL="0" indent="0">
              <a:buNone/>
            </a:pPr>
            <a:r>
              <a:rPr lang="en-US" dirty="0"/>
              <a:t>• Contact—damage from contact with hot or cold solid materials </a:t>
            </a:r>
          </a:p>
          <a:p>
            <a:pPr marL="0" indent="0">
              <a:buNone/>
            </a:pPr>
            <a:r>
              <a:rPr lang="en-US" dirty="0"/>
              <a:t>• Chemicals—contact with noxious chemicals </a:t>
            </a:r>
          </a:p>
          <a:p>
            <a:pPr marL="0" indent="0">
              <a:buNone/>
            </a:pPr>
            <a:r>
              <a:rPr lang="en-US" dirty="0"/>
              <a:t>• Electricity—conduction of electrical current through tissues</a:t>
            </a:r>
          </a:p>
          <a:p>
            <a:endParaRPr lang="ar-J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25217"/>
            <a:ext cx="10515600" cy="4851746"/>
          </a:xfrm>
        </p:spPr>
        <p:txBody>
          <a:bodyPr>
            <a:normAutofit/>
          </a:bodyPr>
          <a:lstStyle/>
          <a:p>
            <a:pPr marL="0" indent="0">
              <a:buNone/>
            </a:pPr>
            <a:r>
              <a:rPr lang="en-US" dirty="0"/>
              <a:t>*Graft failure can occur for many reasons</a:t>
            </a:r>
          </a:p>
          <a:p>
            <a:pPr marL="0" indent="0">
              <a:buNone/>
            </a:pPr>
            <a:r>
              <a:rPr lang="en-US" dirty="0"/>
              <a:t>1. Inadequate wound debridement prior to graft application is the primary cause.</a:t>
            </a:r>
          </a:p>
          <a:p>
            <a:pPr marL="0" indent="0">
              <a:buNone/>
            </a:pPr>
            <a:r>
              <a:rPr lang="en-US" dirty="0"/>
              <a:t>2. Quantitative cultures showing more than 105 cells will result in graft loss.</a:t>
            </a:r>
          </a:p>
          <a:p>
            <a:pPr marL="0" indent="0">
              <a:buNone/>
            </a:pPr>
            <a:r>
              <a:rPr lang="en-US" dirty="0"/>
              <a:t>3. Fluid collection beneath the graft, </a:t>
            </a:r>
            <a:r>
              <a:rPr lang="en-US" b="1" dirty="0"/>
              <a:t>including hematoma (most common</a:t>
            </a:r>
            <a:r>
              <a:rPr lang="en-US" dirty="0"/>
              <a:t>) or seroma.</a:t>
            </a:r>
          </a:p>
          <a:p>
            <a:pPr marL="0" indent="0">
              <a:buNone/>
            </a:pPr>
            <a:r>
              <a:rPr lang="en-US" dirty="0"/>
              <a:t>4. Shear force to graft from inadequate immobilization and compression.</a:t>
            </a:r>
          </a:p>
          <a:p>
            <a:pPr marL="0" indent="0">
              <a:buNone/>
            </a:pPr>
            <a:r>
              <a:rPr lang="en-US" dirty="0"/>
              <a:t>5. Poor nutrition or overall physiologic status.</a:t>
            </a:r>
            <a:endParaRPr lang="ar-J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Coverage options</a:t>
            </a:r>
            <a:endParaRPr lang="ar-JO" dirty="0"/>
          </a:p>
        </p:txBody>
      </p:sp>
      <p:sp>
        <p:nvSpPr>
          <p:cNvPr id="3" name="Content Placeholder 2"/>
          <p:cNvSpPr>
            <a:spLocks noGrp="1"/>
          </p:cNvSpPr>
          <p:nvPr>
            <p:ph idx="1"/>
          </p:nvPr>
        </p:nvSpPr>
        <p:spPr/>
        <p:txBody>
          <a:bodyPr/>
          <a:lstStyle/>
          <a:p>
            <a:pPr marL="0" indent="0">
              <a:buNone/>
            </a:pPr>
            <a:r>
              <a:rPr lang="en-US" b="1" dirty="0"/>
              <a:t>A. Autograft </a:t>
            </a:r>
            <a:r>
              <a:rPr lang="en-US" dirty="0"/>
              <a:t>is a patient’s own skin and is the preferred grafting material when available.</a:t>
            </a:r>
          </a:p>
          <a:p>
            <a:pPr marL="0" indent="0">
              <a:buNone/>
            </a:pPr>
            <a:r>
              <a:rPr lang="en-US" dirty="0"/>
              <a:t>1. Advantages include a single-stage reconstruction and reliable take on a clean, vascularized wound bed.</a:t>
            </a:r>
          </a:p>
          <a:p>
            <a:pPr marL="0" indent="0">
              <a:buNone/>
            </a:pPr>
            <a:r>
              <a:rPr lang="en-US" dirty="0"/>
              <a:t>2. Disadvantages include creation of a second partial-thickness donor site</a:t>
            </a:r>
          </a:p>
          <a:p>
            <a:pPr marL="0" indent="0">
              <a:buNone/>
            </a:pPr>
            <a:r>
              <a:rPr lang="en-US" b="1" dirty="0"/>
              <a:t>B. Allograft </a:t>
            </a:r>
            <a:r>
              <a:rPr lang="en-US" dirty="0"/>
              <a:t>is a skin graft taken from a cadaver</a:t>
            </a:r>
          </a:p>
          <a:p>
            <a:pPr marL="0" indent="0">
              <a:buNone/>
            </a:pPr>
            <a:r>
              <a:rPr lang="en-US" b="1" dirty="0"/>
              <a:t>Xenograft</a:t>
            </a:r>
            <a:r>
              <a:rPr lang="en-US" dirty="0"/>
              <a:t> is a tissue graft between species</a:t>
            </a:r>
          </a:p>
          <a:p>
            <a:pPr marL="0" indent="0">
              <a:buNone/>
            </a:pPr>
            <a:endParaRPr lang="en-US" dirty="0"/>
          </a:p>
          <a:p>
            <a:pPr marL="0" indent="0">
              <a:buNone/>
            </a:pPr>
            <a:endParaRPr lang="ar-J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148"/>
            <a:ext cx="10515600" cy="5275815"/>
          </a:xfrm>
        </p:spPr>
        <p:txBody>
          <a:bodyPr>
            <a:normAutofit fontScale="85000" lnSpcReduction="10000"/>
          </a:bodyPr>
          <a:lstStyle/>
          <a:p>
            <a:pPr marL="0" indent="0">
              <a:buNone/>
            </a:pPr>
            <a:r>
              <a:rPr lang="en-US" b="1" dirty="0"/>
              <a:t>Integra </a:t>
            </a:r>
            <a:r>
              <a:rPr lang="en-US" dirty="0"/>
              <a:t>is a </a:t>
            </a:r>
            <a:r>
              <a:rPr lang="en-US" dirty="0" err="1"/>
              <a:t>bilaminate</a:t>
            </a:r>
            <a:r>
              <a:rPr lang="en-US" dirty="0"/>
              <a:t> bovine collagen construct that provides a</a:t>
            </a:r>
            <a:r>
              <a:rPr lang="en-US" dirty="0">
                <a:solidFill>
                  <a:srgbClr val="FF0000"/>
                </a:solidFill>
              </a:rPr>
              <a:t> decellularized</a:t>
            </a:r>
          </a:p>
          <a:p>
            <a:pPr marL="0" indent="0">
              <a:buNone/>
            </a:pPr>
            <a:r>
              <a:rPr lang="en-US" dirty="0">
                <a:solidFill>
                  <a:srgbClr val="FF0000"/>
                </a:solidFill>
              </a:rPr>
              <a:t>matrix to be populated by patient’s own ce</a:t>
            </a:r>
            <a:r>
              <a:rPr lang="en-US" dirty="0"/>
              <a:t>lls.</a:t>
            </a:r>
          </a:p>
          <a:p>
            <a:pPr marL="0" indent="0">
              <a:buNone/>
            </a:pPr>
            <a:r>
              <a:rPr lang="en-US" dirty="0"/>
              <a:t>1. Advantages</a:t>
            </a:r>
          </a:p>
          <a:p>
            <a:pPr marL="0" indent="0">
              <a:buNone/>
            </a:pPr>
            <a:r>
              <a:rPr lang="en-US" dirty="0"/>
              <a:t>a. Ability to cover over </a:t>
            </a:r>
            <a:r>
              <a:rPr lang="en-US" dirty="0" err="1"/>
              <a:t>nonvascularized</a:t>
            </a:r>
            <a:r>
              <a:rPr lang="en-US" dirty="0"/>
              <a:t> surfaces such as bone without periosteum</a:t>
            </a:r>
          </a:p>
          <a:p>
            <a:pPr marL="0" indent="0">
              <a:buNone/>
            </a:pPr>
            <a:r>
              <a:rPr lang="en-US" dirty="0"/>
              <a:t>or tendon without paratenon.</a:t>
            </a:r>
          </a:p>
          <a:p>
            <a:pPr marL="0" indent="0">
              <a:buNone/>
            </a:pPr>
            <a:r>
              <a:rPr lang="en-US" dirty="0"/>
              <a:t>b. Will provide a vascularized wound bed in 3 to 4 weeks for grafting.</a:t>
            </a:r>
          </a:p>
          <a:p>
            <a:pPr marL="0" indent="0">
              <a:buNone/>
            </a:pPr>
            <a:r>
              <a:rPr lang="en-US" dirty="0"/>
              <a:t>c. Allows usage of thin (6 to 8/1000th of an inch) skin graft to conserve</a:t>
            </a:r>
          </a:p>
          <a:p>
            <a:pPr marL="0" indent="0">
              <a:buNone/>
            </a:pPr>
            <a:r>
              <a:rPr lang="en-US" dirty="0"/>
              <a:t>donor site.</a:t>
            </a:r>
          </a:p>
          <a:p>
            <a:pPr marL="0" indent="0">
              <a:buNone/>
            </a:pPr>
            <a:r>
              <a:rPr lang="en-US" dirty="0"/>
              <a:t>2. Disadvantages</a:t>
            </a:r>
          </a:p>
          <a:p>
            <a:pPr marL="0" indent="0">
              <a:buNone/>
            </a:pPr>
            <a:r>
              <a:rPr lang="en-US" dirty="0"/>
              <a:t>a. High incidence of infection</a:t>
            </a:r>
          </a:p>
          <a:p>
            <a:pPr marL="0" indent="0">
              <a:buNone/>
            </a:pPr>
            <a:r>
              <a:rPr lang="en-US" dirty="0"/>
              <a:t>b. Need for a second operation for skin grafting</a:t>
            </a:r>
          </a:p>
          <a:p>
            <a:pPr marL="0" indent="0">
              <a:buNone/>
            </a:pPr>
            <a:r>
              <a:rPr lang="en-US" dirty="0"/>
              <a:t>c. Need for thin autograft harvest at second surgery</a:t>
            </a:r>
            <a:endParaRPr lang="ar-JO"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80661"/>
            <a:ext cx="10515600" cy="5196302"/>
          </a:xfrm>
        </p:spPr>
        <p:txBody>
          <a:bodyPr>
            <a:normAutofit fontScale="92500"/>
          </a:bodyPr>
          <a:lstStyle/>
          <a:p>
            <a:pPr marL="0" indent="0">
              <a:buNone/>
            </a:pPr>
            <a:r>
              <a:rPr lang="en-US" b="1" dirty="0"/>
              <a:t>Cultured epithelial autograft cells </a:t>
            </a:r>
            <a:r>
              <a:rPr lang="en-US" dirty="0"/>
              <a:t>are a patient’s own skin cells that are</a:t>
            </a:r>
          </a:p>
          <a:p>
            <a:pPr marL="0" indent="0">
              <a:buNone/>
            </a:pPr>
            <a:r>
              <a:rPr lang="en-US" dirty="0"/>
              <a:t>expanded in cell culture prior to grafting.</a:t>
            </a:r>
          </a:p>
          <a:p>
            <a:pPr marL="0" indent="0">
              <a:buNone/>
            </a:pPr>
            <a:r>
              <a:rPr lang="en-US" dirty="0"/>
              <a:t>1. Advantages: Expansion of available autograft in patients with large surface</a:t>
            </a:r>
          </a:p>
          <a:p>
            <a:pPr marL="0" indent="0">
              <a:buNone/>
            </a:pPr>
            <a:r>
              <a:rPr lang="en-US" dirty="0"/>
              <a:t>area burns (&gt;80%).</a:t>
            </a:r>
          </a:p>
          <a:p>
            <a:pPr marL="0" indent="0">
              <a:buNone/>
            </a:pPr>
            <a:r>
              <a:rPr lang="en-US" dirty="0"/>
              <a:t>2. Disadvantages</a:t>
            </a:r>
          </a:p>
          <a:p>
            <a:pPr marL="0" indent="0">
              <a:buNone/>
            </a:pPr>
            <a:r>
              <a:rPr lang="en-US" dirty="0"/>
              <a:t>a. 3 to 4 week lag time before cells are ready for grafting.</a:t>
            </a:r>
          </a:p>
          <a:p>
            <a:pPr marL="0" indent="0">
              <a:buNone/>
            </a:pPr>
            <a:r>
              <a:rPr lang="en-US" dirty="0"/>
              <a:t>b. Creation of a thin, unstable coverage with no dermal elements.</a:t>
            </a:r>
          </a:p>
          <a:p>
            <a:pPr marL="0" indent="0">
              <a:buNone/>
            </a:pPr>
            <a:r>
              <a:rPr lang="en-US" dirty="0"/>
              <a:t>c. High cost</a:t>
            </a:r>
          </a:p>
          <a:p>
            <a:pPr marL="0" indent="0">
              <a:buNone/>
            </a:pPr>
            <a:r>
              <a:rPr lang="en-US" dirty="0"/>
              <a:t>d. Squamous cell cancer has been reported in patients treated with these graft</a:t>
            </a:r>
            <a:endParaRPr lang="ar-J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Burns of the face, eyes, and ears</a:t>
            </a:r>
            <a:endParaRPr lang="ar-JO" dirty="0"/>
          </a:p>
        </p:txBody>
      </p:sp>
      <p:sp>
        <p:nvSpPr>
          <p:cNvPr id="3" name="Content Placeholder 2"/>
          <p:cNvSpPr>
            <a:spLocks noGrp="1"/>
          </p:cNvSpPr>
          <p:nvPr>
            <p:ph idx="1"/>
          </p:nvPr>
        </p:nvSpPr>
        <p:spPr/>
        <p:txBody>
          <a:bodyPr>
            <a:normAutofit fontScale="92500"/>
          </a:bodyPr>
          <a:lstStyle/>
          <a:p>
            <a:pPr marL="514350" indent="-514350">
              <a:buAutoNum type="alphaUcPeriod"/>
            </a:pPr>
            <a:r>
              <a:rPr lang="en-US" dirty="0"/>
              <a:t>The central face has deeper skin appendages and excellent blood supply, resulting in a greater healing capacity.</a:t>
            </a:r>
          </a:p>
          <a:p>
            <a:pPr marL="0" indent="0">
              <a:buNone/>
            </a:pPr>
            <a:r>
              <a:rPr lang="en-US" dirty="0"/>
              <a:t>B. Assessed using the subunit principle: When greater than 50% of a subunit</a:t>
            </a:r>
          </a:p>
          <a:p>
            <a:pPr marL="0" indent="0">
              <a:buNone/>
            </a:pPr>
            <a:r>
              <a:rPr lang="en-US" dirty="0"/>
              <a:t>requires grafting, excision and grafting of the entire subunit optimizes aesthetic outcome</a:t>
            </a:r>
          </a:p>
          <a:p>
            <a:pPr marL="0" indent="0">
              <a:buNone/>
            </a:pPr>
            <a:r>
              <a:rPr lang="en-US" dirty="0"/>
              <a:t>1. Use unmeshed sheet grafts, applied by aesthetic units.</a:t>
            </a:r>
          </a:p>
          <a:p>
            <a:pPr marL="0" indent="0">
              <a:buNone/>
            </a:pPr>
            <a:r>
              <a:rPr lang="en-US" dirty="0"/>
              <a:t>2. Thicker grafts (16 to 20/1000th of an inch) are preferable on the face.</a:t>
            </a:r>
          </a:p>
          <a:p>
            <a:pPr marL="0" indent="0">
              <a:buNone/>
            </a:pPr>
            <a:r>
              <a:rPr lang="en-US" dirty="0"/>
              <a:t>3. Facial grafting should be performed less than 2 weeks from the time of injury to decrease scarring.</a:t>
            </a:r>
            <a:endParaRPr lang="ar-J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39687"/>
            <a:ext cx="10515600" cy="5037276"/>
          </a:xfrm>
        </p:spPr>
        <p:txBody>
          <a:bodyPr>
            <a:normAutofit lnSpcReduction="10000"/>
          </a:bodyPr>
          <a:lstStyle/>
          <a:p>
            <a:pPr marL="0" indent="0">
              <a:buNone/>
            </a:pPr>
            <a:r>
              <a:rPr lang="en-US" b="1" dirty="0"/>
              <a:t>Eyes: </a:t>
            </a:r>
            <a:r>
              <a:rPr lang="en-US" dirty="0"/>
              <a:t>Lid edema usually protects the eyes in the early stages. Patients are at risk of corneal exposure and corneal abrasion as edema subsides.</a:t>
            </a:r>
          </a:p>
          <a:p>
            <a:pPr marL="0" indent="0">
              <a:buNone/>
            </a:pPr>
            <a:r>
              <a:rPr lang="en-US" dirty="0"/>
              <a:t>1. </a:t>
            </a:r>
            <a:r>
              <a:rPr lang="en-US" dirty="0" err="1"/>
              <a:t>Opthalmology</a:t>
            </a:r>
            <a:r>
              <a:rPr lang="en-US" dirty="0"/>
              <a:t> consult and fluorescent staining often indicated to assess for corneal abrasions.</a:t>
            </a:r>
          </a:p>
          <a:p>
            <a:pPr marL="0" indent="0">
              <a:buNone/>
            </a:pPr>
            <a:r>
              <a:rPr lang="en-US" dirty="0"/>
              <a:t>2. Eye lubrication and/or temporary tarsorrhaphy may be required.</a:t>
            </a:r>
          </a:p>
          <a:p>
            <a:pPr marL="0" indent="0">
              <a:buNone/>
            </a:pPr>
            <a:r>
              <a:rPr lang="en-US" dirty="0"/>
              <a:t>3. Definitive surgical correction to address anterior, middle, and posterior lamella</a:t>
            </a:r>
          </a:p>
          <a:p>
            <a:pPr marL="0" indent="0">
              <a:buNone/>
            </a:pPr>
            <a:r>
              <a:rPr lang="en-US" dirty="0"/>
              <a:t>4. Goals</a:t>
            </a:r>
          </a:p>
          <a:p>
            <a:pPr marL="0" indent="0">
              <a:buNone/>
            </a:pPr>
            <a:r>
              <a:rPr lang="en-US" dirty="0"/>
              <a:t>a. Restore the lid to the proper functional position.</a:t>
            </a:r>
          </a:p>
          <a:p>
            <a:pPr marL="0" indent="0">
              <a:buNone/>
            </a:pPr>
            <a:r>
              <a:rPr lang="en-US" dirty="0"/>
              <a:t>b. Covering the inferior margin of the corneoscleral limbus in neutral gaze.</a:t>
            </a:r>
            <a:endParaRPr lang="ar-JO"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7897"/>
            <a:ext cx="10515600" cy="4982816"/>
          </a:xfrm>
        </p:spPr>
        <p:txBody>
          <a:bodyPr>
            <a:normAutofit lnSpcReduction="10000"/>
          </a:bodyPr>
          <a:lstStyle/>
          <a:p>
            <a:r>
              <a:rPr lang="en-US" b="1" dirty="0"/>
              <a:t>Ears: </a:t>
            </a:r>
            <a:r>
              <a:rPr lang="en-US" dirty="0"/>
              <a:t>Ear skin is very thin and exposed cartilage is common</a:t>
            </a:r>
          </a:p>
          <a:p>
            <a:pPr marL="0" indent="0">
              <a:buNone/>
            </a:pPr>
            <a:r>
              <a:rPr lang="en-US" dirty="0"/>
              <a:t>1. *Twice-daily </a:t>
            </a:r>
            <a:r>
              <a:rPr lang="en-US" dirty="0" err="1"/>
              <a:t>sulfamylon</a:t>
            </a:r>
            <a:r>
              <a:rPr lang="en-US" dirty="0"/>
              <a:t> is the best wound dressing for exposed cartilage.</a:t>
            </a:r>
          </a:p>
          <a:p>
            <a:pPr marL="0" indent="0">
              <a:buNone/>
            </a:pPr>
            <a:r>
              <a:rPr lang="en-US" dirty="0"/>
              <a:t>2. Avoid any external pressure to the ear.</a:t>
            </a:r>
          </a:p>
          <a:p>
            <a:pPr marL="0" indent="0">
              <a:buNone/>
            </a:pPr>
            <a:r>
              <a:rPr lang="fr-FR" dirty="0"/>
              <a:t>3. Suppurative </a:t>
            </a:r>
            <a:r>
              <a:rPr lang="fr-FR" dirty="0" err="1"/>
              <a:t>chondritis</a:t>
            </a:r>
            <a:r>
              <a:rPr lang="fr-FR" dirty="0"/>
              <a:t> </a:t>
            </a:r>
            <a:r>
              <a:rPr lang="fr-FR" dirty="0" err="1"/>
              <a:t>requires</a:t>
            </a:r>
            <a:r>
              <a:rPr lang="fr-FR" dirty="0"/>
              <a:t> urgent </a:t>
            </a:r>
            <a:r>
              <a:rPr lang="fr-FR" dirty="0" err="1"/>
              <a:t>debridement</a:t>
            </a:r>
            <a:r>
              <a:rPr lang="fr-FR" dirty="0"/>
              <a:t>.</a:t>
            </a:r>
          </a:p>
          <a:p>
            <a:pPr marL="0" indent="0">
              <a:buNone/>
            </a:pPr>
            <a:r>
              <a:rPr lang="en-US" dirty="0"/>
              <a:t>4. If no cartilage exposure is present, split-thickness skin grafting and a bolster are appropriate.</a:t>
            </a:r>
          </a:p>
          <a:p>
            <a:pPr marL="0" indent="0">
              <a:buNone/>
            </a:pPr>
            <a:r>
              <a:rPr lang="en-US" dirty="0"/>
              <a:t>5. Small amounts of exposed cartilage may be debrided to allow primary wound closure.</a:t>
            </a:r>
          </a:p>
          <a:p>
            <a:pPr marL="0" indent="0">
              <a:buNone/>
            </a:pPr>
            <a:r>
              <a:rPr lang="en-US" dirty="0"/>
              <a:t>6. Large amounts of exposed cartilage necessitate vascularized coverage prior to grafting. An ipsilateral temporal-parietal fascia flap is ideal.</a:t>
            </a:r>
            <a:endParaRPr lang="ar-JO"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Burns of the hands and feet</a:t>
            </a:r>
            <a:endParaRPr lang="ar-JO" dirty="0"/>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en-US" dirty="0"/>
              <a:t>A. Have a low threshold for early escharotomies of severely burned extremities.</a:t>
            </a:r>
          </a:p>
          <a:p>
            <a:pPr marL="0" indent="0">
              <a:buNone/>
            </a:pPr>
            <a:r>
              <a:rPr lang="en-US" dirty="0"/>
              <a:t>B. Superficial extremity burns are treated with elevation, topical antimicrobials, and passive ROM for each joint BID.</a:t>
            </a:r>
          </a:p>
          <a:p>
            <a:pPr marL="0" indent="0">
              <a:buNone/>
            </a:pPr>
            <a:r>
              <a:rPr lang="en-US" dirty="0"/>
              <a:t>C. *Burned hands should be splinted in the intrinsic plus position with the thumb maximally abducted.</a:t>
            </a:r>
          </a:p>
          <a:p>
            <a:pPr marL="0" indent="0">
              <a:buNone/>
            </a:pPr>
            <a:r>
              <a:rPr lang="en-US" dirty="0"/>
              <a:t>D. If prolonged hospitalization and severe burns with exposed tendon, should consider K-wire hand in intrinsic plus.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70991"/>
            <a:ext cx="10515600" cy="4705972"/>
          </a:xfrm>
        </p:spPr>
        <p:txBody>
          <a:bodyPr>
            <a:normAutofit fontScale="85000" lnSpcReduction="10000"/>
          </a:bodyPr>
          <a:lstStyle/>
          <a:p>
            <a:pPr marL="0" indent="0">
              <a:buNone/>
            </a:pPr>
            <a:r>
              <a:rPr lang="en-US" dirty="0"/>
              <a:t>E. Deep partial- and full-thickness burns.</a:t>
            </a:r>
          </a:p>
          <a:p>
            <a:pPr marL="0" indent="0">
              <a:buNone/>
            </a:pPr>
            <a:r>
              <a:rPr lang="en-US" dirty="0"/>
              <a:t>1. Early excision and sheet grafting are preferred, particularly on the dorsum of</a:t>
            </a:r>
          </a:p>
          <a:p>
            <a:pPr marL="0" indent="0">
              <a:buNone/>
            </a:pPr>
            <a:r>
              <a:rPr lang="en-US" dirty="0"/>
              <a:t>the hand and fingers.</a:t>
            </a:r>
          </a:p>
          <a:p>
            <a:pPr marL="0" indent="0">
              <a:buNone/>
            </a:pPr>
            <a:r>
              <a:rPr lang="en-US" dirty="0"/>
              <a:t>2. After 5 days of immobilization, ROM exercises should be restarted.</a:t>
            </a:r>
          </a:p>
          <a:p>
            <a:pPr marL="0" indent="0">
              <a:buNone/>
            </a:pPr>
            <a:r>
              <a:rPr lang="en-US" dirty="0"/>
              <a:t>F. Exposed tendon may require local tissue rearrangement versus flap coverage</a:t>
            </a:r>
          </a:p>
          <a:p>
            <a:pPr marL="0" indent="0">
              <a:buNone/>
            </a:pPr>
            <a:r>
              <a:rPr lang="en-US" dirty="0"/>
              <a:t>versus integra placement.</a:t>
            </a:r>
          </a:p>
          <a:p>
            <a:pPr marL="0" indent="0">
              <a:buNone/>
            </a:pPr>
            <a:r>
              <a:rPr lang="en-US" dirty="0"/>
              <a:t>G. Palmar skin is thick and only 20% of palmar burns ultimately require</a:t>
            </a:r>
          </a:p>
          <a:p>
            <a:pPr marL="0" indent="0">
              <a:buNone/>
            </a:pPr>
            <a:r>
              <a:rPr lang="en-US" dirty="0"/>
              <a:t>resurfacing. A conservative approach is recommended to preserve thick fascial</a:t>
            </a:r>
          </a:p>
          <a:p>
            <a:pPr marL="0" indent="0">
              <a:buNone/>
            </a:pPr>
            <a:r>
              <a:rPr lang="en-US" dirty="0"/>
              <a:t>attachments.</a:t>
            </a:r>
          </a:p>
          <a:p>
            <a:pPr marL="0" indent="0">
              <a:buNone/>
            </a:pPr>
            <a:r>
              <a:rPr lang="en-US" dirty="0"/>
              <a:t>H. Burns of the feet are managed similarly to hand burns.</a:t>
            </a:r>
            <a:endParaRPr lang="ar-JO" dirty="0"/>
          </a:p>
          <a:p>
            <a:endParaRPr lang="ar-JO"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2858"/>
          </a:xfrm>
        </p:spPr>
        <p:txBody>
          <a:bodyPr/>
          <a:lstStyle/>
          <a:p>
            <a:endParaRPr lang="ar-JO" dirty="0"/>
          </a:p>
        </p:txBody>
      </p:sp>
      <p:sp>
        <p:nvSpPr>
          <p:cNvPr id="3" name="Content Placeholder 2"/>
          <p:cNvSpPr>
            <a:spLocks noGrp="1"/>
          </p:cNvSpPr>
          <p:nvPr>
            <p:ph idx="1"/>
          </p:nvPr>
        </p:nvSpPr>
        <p:spPr/>
        <p:txBody>
          <a:bodyPr/>
          <a:lstStyle/>
          <a:p>
            <a:pPr marL="0" indent="0">
              <a:buNone/>
            </a:pPr>
            <a:r>
              <a:rPr lang="en-US" b="1" dirty="0"/>
              <a:t>Genital burns</a:t>
            </a:r>
          </a:p>
          <a:p>
            <a:pPr marL="0" indent="0">
              <a:buNone/>
            </a:pPr>
            <a:r>
              <a:rPr lang="en-US" dirty="0"/>
              <a:t>A. Place burned foreskin into its normal position to prevent paraphimosis.</a:t>
            </a:r>
          </a:p>
          <a:p>
            <a:pPr marL="0" indent="0">
              <a:buNone/>
            </a:pPr>
            <a:r>
              <a:rPr lang="en-US" dirty="0"/>
              <a:t>B. Topical antibiotic therapy may be instituted for several weeks as needed. Any remaining open wounds should then be sheet-grafted.</a:t>
            </a:r>
          </a:p>
          <a:p>
            <a:pPr marL="0" indent="0">
              <a:buNone/>
            </a:pPr>
            <a:r>
              <a:rPr lang="en-US" dirty="0"/>
              <a:t>C. Early consultation with an experienced urologist is recommended. </a:t>
            </a:r>
            <a:endParaRPr lang="ar-J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Pathophysiology of burn injury</a:t>
            </a:r>
            <a:endParaRPr lang="ar-JO" dirty="0"/>
          </a:p>
        </p:txBody>
      </p:sp>
      <p:sp>
        <p:nvSpPr>
          <p:cNvPr id="3" name="Content Placeholder 2"/>
          <p:cNvSpPr>
            <a:spLocks noGrp="1"/>
          </p:cNvSpPr>
          <p:nvPr>
            <p:ph idx="1"/>
          </p:nvPr>
        </p:nvSpPr>
        <p:spPr/>
        <p:txBody>
          <a:bodyPr/>
          <a:lstStyle/>
          <a:p>
            <a:pPr marL="514350" indent="-514350">
              <a:buAutoNum type="alphaUcPeriod"/>
            </a:pPr>
            <a:r>
              <a:rPr lang="en-US" dirty="0" err="1"/>
              <a:t>Coagulaiton</a:t>
            </a:r>
            <a:r>
              <a:rPr lang="en-US" dirty="0"/>
              <a:t> of protein due to intense heat</a:t>
            </a:r>
          </a:p>
          <a:p>
            <a:pPr marL="0" indent="0">
              <a:buNone/>
            </a:pPr>
            <a:br>
              <a:rPr lang="en-US" dirty="0"/>
            </a:br>
            <a:r>
              <a:rPr lang="en-US" dirty="0"/>
              <a:t>B. Release of local mediators</a:t>
            </a:r>
          </a:p>
          <a:p>
            <a:pPr marL="0" indent="0">
              <a:buNone/>
            </a:pPr>
            <a:br>
              <a:rPr lang="en-US" dirty="0"/>
            </a:br>
            <a:r>
              <a:rPr lang="en-US" dirty="0"/>
              <a:t>C. Change in blood flow due to vasoconstriction and thrombosis</a:t>
            </a:r>
          </a:p>
          <a:p>
            <a:pPr marL="0" indent="0">
              <a:buNone/>
            </a:pPr>
            <a:br>
              <a:rPr lang="en-US" dirty="0"/>
            </a:br>
            <a:r>
              <a:rPr lang="en-US" dirty="0"/>
              <a:t>D. Tissue edema</a:t>
            </a:r>
            <a:endParaRPr lang="ar-J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marL="0" indent="0">
              <a:buNone/>
            </a:pPr>
            <a:r>
              <a:rPr lang="en-US" b="1" dirty="0" err="1"/>
              <a:t>Opthamologic</a:t>
            </a:r>
            <a:r>
              <a:rPr lang="en-US" b="1" dirty="0"/>
              <a:t> injury</a:t>
            </a:r>
          </a:p>
          <a:p>
            <a:pPr marL="0" indent="0">
              <a:buNone/>
            </a:pPr>
            <a:r>
              <a:rPr lang="en-US" dirty="0"/>
              <a:t>A. Important to consult </a:t>
            </a:r>
            <a:r>
              <a:rPr lang="en-US" dirty="0" err="1"/>
              <a:t>opthamology</a:t>
            </a:r>
            <a:r>
              <a:rPr lang="en-US" dirty="0"/>
              <a:t> if concern for elevated intraocular pressures</a:t>
            </a:r>
          </a:p>
          <a:p>
            <a:pPr marL="0" indent="0">
              <a:buNone/>
            </a:pPr>
            <a:r>
              <a:rPr lang="en-US" dirty="0"/>
              <a:t>B. Important to keep eyes well lubricated and consider </a:t>
            </a:r>
            <a:r>
              <a:rPr lang="en-US" dirty="0" err="1"/>
              <a:t>tarsorraphy</a:t>
            </a:r>
            <a:r>
              <a:rPr lang="en-US" dirty="0"/>
              <a:t>.</a:t>
            </a:r>
            <a:endParaRPr lang="ar-JO"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supplementation</a:t>
            </a:r>
            <a:endParaRPr lang="ar-JO" dirty="0"/>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A hypermetabolic response </a:t>
            </a:r>
            <a:r>
              <a:rPr lang="en-US" dirty="0"/>
              <a:t>is common to all large burns</a:t>
            </a:r>
          </a:p>
          <a:p>
            <a:pPr marL="0" indent="0">
              <a:buNone/>
            </a:pPr>
            <a:r>
              <a:rPr lang="en-US" dirty="0"/>
              <a:t>1. The metabolic rate is proportional to the size of the burn, up to 60% TBSA,</a:t>
            </a:r>
          </a:p>
          <a:p>
            <a:pPr marL="0" indent="0">
              <a:buNone/>
            </a:pPr>
            <a:r>
              <a:rPr lang="en-US" dirty="0"/>
              <a:t>and remains constant thereafter.</a:t>
            </a:r>
          </a:p>
          <a:p>
            <a:pPr marL="0" indent="0">
              <a:buNone/>
            </a:pPr>
            <a:r>
              <a:rPr lang="en-US" dirty="0"/>
              <a:t>2. This response begins soon after injury, reaching a plateau by the end of the</a:t>
            </a:r>
          </a:p>
          <a:p>
            <a:pPr marL="0" indent="0">
              <a:buNone/>
            </a:pPr>
            <a:r>
              <a:rPr lang="en-US" dirty="0"/>
              <a:t>first week.</a:t>
            </a:r>
          </a:p>
          <a:p>
            <a:pPr marL="0" indent="0">
              <a:buNone/>
            </a:pPr>
            <a:r>
              <a:rPr lang="en-US" dirty="0"/>
              <a:t>3. Most burns &gt;30% TBSA require intensive nutritional support until wound</a:t>
            </a:r>
          </a:p>
          <a:p>
            <a:pPr marL="0" indent="0">
              <a:buNone/>
            </a:pPr>
            <a:r>
              <a:rPr lang="en-US" dirty="0"/>
              <a:t>healing is complete.</a:t>
            </a:r>
          </a:p>
          <a:p>
            <a:pPr marL="0" indent="0">
              <a:buNone/>
            </a:pPr>
            <a:r>
              <a:rPr lang="en-US" dirty="0"/>
              <a:t>4. *Curreri formula for caloric requirements: 24 hour caloric requirement</a:t>
            </a:r>
          </a:p>
          <a:p>
            <a:pPr marL="0" indent="0">
              <a:buNone/>
            </a:pPr>
            <a:r>
              <a:rPr lang="en-US" dirty="0"/>
              <a:t>= (25 kcal × kg body weight) + (40 kcal × %TBSA).</a:t>
            </a:r>
          </a:p>
          <a:p>
            <a:pPr marL="0" indent="0">
              <a:buNone/>
            </a:pPr>
            <a:r>
              <a:rPr lang="en-US" dirty="0"/>
              <a:t>5. Protein requirements: 2.5 to 3 g/kg/day are recommended. In children, requirements</a:t>
            </a:r>
          </a:p>
          <a:p>
            <a:pPr marL="0" indent="0">
              <a:buNone/>
            </a:pPr>
            <a:r>
              <a:rPr lang="en-US" dirty="0"/>
              <a:t>are 3 to 4 g/kg/day</a:t>
            </a:r>
            <a:endParaRPr lang="ar-JO"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idx="1"/>
          </p:nvPr>
        </p:nvSpPr>
        <p:spPr/>
        <p:txBody>
          <a:bodyPr>
            <a:normAutofit/>
          </a:bodyPr>
          <a:lstStyle/>
          <a:p>
            <a:pPr marL="0" indent="0">
              <a:buNone/>
            </a:pPr>
            <a:r>
              <a:rPr lang="en-US" dirty="0"/>
              <a:t>B</a:t>
            </a:r>
            <a:r>
              <a:rPr lang="en-US" b="1" dirty="0"/>
              <a:t>. Intestinal feeding </a:t>
            </a:r>
            <a:r>
              <a:rPr lang="en-US" dirty="0"/>
              <a:t>should be performed early</a:t>
            </a:r>
          </a:p>
          <a:p>
            <a:pPr marL="0" indent="0">
              <a:buNone/>
            </a:pPr>
            <a:r>
              <a:rPr lang="en-US" dirty="0"/>
              <a:t>1. Initial feeds can be performed using a nasogastric tube.</a:t>
            </a:r>
          </a:p>
          <a:p>
            <a:pPr marL="0" indent="0">
              <a:buNone/>
            </a:pPr>
            <a:r>
              <a:rPr lang="en-US" dirty="0"/>
              <a:t>2. If feeds are administered to the stomach, feeding should be held 6 hours prior to the OR.</a:t>
            </a:r>
          </a:p>
          <a:p>
            <a:pPr marL="0" indent="0">
              <a:buNone/>
            </a:pPr>
            <a:r>
              <a:rPr lang="en-US" dirty="0"/>
              <a:t>3. A post-pyloric </a:t>
            </a:r>
            <a:r>
              <a:rPr lang="en-US" dirty="0" err="1"/>
              <a:t>Dobhoff</a:t>
            </a:r>
            <a:r>
              <a:rPr lang="en-US" dirty="0"/>
              <a:t> tube is appropriate for long-term feeding. Post-pyloric feeds can be continued in the perioperative period.</a:t>
            </a:r>
          </a:p>
          <a:p>
            <a:pPr marL="0" indent="0">
              <a:buNone/>
            </a:pPr>
            <a:r>
              <a:rPr lang="en-US" dirty="0"/>
              <a:t>C. Weekly nutrition labs, prealbumin levels are drawn to monitor nutrition status.</a:t>
            </a:r>
          </a:p>
          <a:p>
            <a:pPr marL="0" indent="0">
              <a:buNone/>
            </a:pPr>
            <a:r>
              <a:rPr lang="en-US" dirty="0"/>
              <a:t>D. Early involvement of a registered dietician is imperative.</a:t>
            </a:r>
            <a:endParaRPr lang="ar-JO"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marL="0" indent="0" algn="ctr">
              <a:buNone/>
            </a:pPr>
            <a:r>
              <a:rPr lang="en-US" sz="8000" b="1" dirty="0"/>
              <a:t>Thank you</a:t>
            </a:r>
            <a:endParaRPr lang="ar-JO" sz="8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Systemic effects</a:t>
            </a:r>
            <a:endParaRPr lang="ar-JO" dirty="0"/>
          </a:p>
        </p:txBody>
      </p:sp>
      <p:sp>
        <p:nvSpPr>
          <p:cNvPr id="3" name="Content Placeholder 2"/>
          <p:cNvSpPr>
            <a:spLocks noGrp="1"/>
          </p:cNvSpPr>
          <p:nvPr>
            <p:ph idx="1"/>
          </p:nvPr>
        </p:nvSpPr>
        <p:spPr/>
        <p:txBody>
          <a:bodyPr>
            <a:normAutofit lnSpcReduction="10000"/>
          </a:bodyPr>
          <a:lstStyle/>
          <a:p>
            <a:pPr marL="514350" indent="-514350">
              <a:buAutoNum type="alphaUcPeriod"/>
            </a:pPr>
            <a:r>
              <a:rPr lang="en-US" dirty="0"/>
              <a:t>Loss of skin’s barrier function leads to fluid loss and massive fluid shifts.</a:t>
            </a:r>
          </a:p>
          <a:p>
            <a:pPr marL="0" indent="0">
              <a:buNone/>
            </a:pPr>
            <a:endParaRPr lang="en-US" dirty="0"/>
          </a:p>
          <a:p>
            <a:pPr marL="0" indent="0">
              <a:buNone/>
            </a:pPr>
            <a:r>
              <a:rPr lang="en-US" dirty="0"/>
              <a:t>B. Injured tissues release vasoactive mediators with secondary interstitial edema, hypoproteinemia, fluid shifts, and organ dysfunction.</a:t>
            </a:r>
          </a:p>
          <a:p>
            <a:pPr marL="0" indent="0">
              <a:buNone/>
            </a:pPr>
            <a:endParaRPr lang="en-US" dirty="0"/>
          </a:p>
          <a:p>
            <a:pPr marL="0" indent="0">
              <a:buNone/>
            </a:pPr>
            <a:r>
              <a:rPr lang="en-US" dirty="0"/>
              <a:t>C. Bacterial translocation</a:t>
            </a:r>
          </a:p>
          <a:p>
            <a:pPr marL="0" indent="0">
              <a:buNone/>
            </a:pPr>
            <a:endParaRPr lang="en-US" dirty="0"/>
          </a:p>
          <a:p>
            <a:pPr marL="0" indent="0">
              <a:buNone/>
            </a:pPr>
            <a:r>
              <a:rPr lang="en-US" dirty="0"/>
              <a:t>D. Immune function: Hypermetabolic state</a:t>
            </a:r>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5861"/>
            <a:ext cx="10515600" cy="5501102"/>
          </a:xfrm>
        </p:spPr>
        <p:txBody>
          <a:bodyPr>
            <a:normAutofit/>
          </a:bodyPr>
          <a:lstStyle/>
          <a:p>
            <a:pPr marL="0" indent="0">
              <a:buNone/>
            </a:pPr>
            <a:r>
              <a:rPr lang="en-US" sz="2400" dirty="0"/>
              <a:t>Immune function: Hypermetabolic state</a:t>
            </a:r>
          </a:p>
          <a:p>
            <a:pPr marL="0" indent="0">
              <a:buNone/>
            </a:pPr>
            <a:endParaRPr lang="en-US" sz="2400" dirty="0"/>
          </a:p>
          <a:p>
            <a:pPr marL="0" indent="0">
              <a:buNone/>
            </a:pPr>
            <a:r>
              <a:rPr lang="en-US" sz="2400" dirty="0"/>
              <a:t>1. Initial response: Decreased cardiac output, decreased metabolic rate</a:t>
            </a:r>
          </a:p>
          <a:p>
            <a:pPr marL="0" indent="0">
              <a:buNone/>
            </a:pPr>
            <a:r>
              <a:rPr lang="en-US" sz="2400" dirty="0"/>
              <a:t>2. 24 to 48 hour after injury: Increased cardiac output (2 times normal), increased metabolic rate (2 times normal).</a:t>
            </a:r>
          </a:p>
          <a:p>
            <a:pPr marL="0" indent="0">
              <a:buNone/>
            </a:pPr>
            <a:r>
              <a:rPr lang="en-US" sz="2400" dirty="0"/>
              <a:t>3. Hypothalamic function altered: Increased glucagon/cortisol/Catecholamines</a:t>
            </a:r>
          </a:p>
          <a:p>
            <a:pPr marL="0" indent="0">
              <a:buNone/>
            </a:pPr>
            <a:r>
              <a:rPr lang="en-US" sz="2400" dirty="0"/>
              <a:t>4. GI barrier function breaks down, leads to bacterial translocation</a:t>
            </a:r>
          </a:p>
          <a:p>
            <a:pPr marL="0" indent="0">
              <a:buNone/>
            </a:pPr>
            <a:r>
              <a:rPr lang="en-US" sz="2400" dirty="0"/>
              <a:t>5. Nutritional needs dramatically increase (2 to 3 times normal)</a:t>
            </a:r>
          </a:p>
          <a:p>
            <a:pPr marL="0" indent="0">
              <a:buNone/>
            </a:pPr>
            <a:r>
              <a:rPr lang="en-US" sz="2400" dirty="0"/>
              <a:t>6. </a:t>
            </a:r>
            <a:r>
              <a:rPr lang="en-US" sz="2400" b="1" dirty="0"/>
              <a:t>Overall catabolic state</a:t>
            </a:r>
          </a:p>
          <a:p>
            <a:pPr marL="0" indent="0">
              <a:buNone/>
            </a:pPr>
            <a:r>
              <a:rPr lang="en-US" sz="2400" dirty="0"/>
              <a:t>7. *Strategies to alter the hypermetabolic state have included antipyretics,</a:t>
            </a:r>
          </a:p>
          <a:p>
            <a:pPr marL="0" indent="0">
              <a:buNone/>
            </a:pPr>
            <a:r>
              <a:rPr lang="en-US" sz="2400" dirty="0"/>
              <a:t>β-adrenergic </a:t>
            </a:r>
            <a:r>
              <a:rPr lang="en-US" sz="2400" dirty="0" err="1"/>
              <a:t>bolckade</a:t>
            </a:r>
            <a:r>
              <a:rPr lang="en-US" sz="2400" dirty="0"/>
              <a:t>, NSAIDs, growth hormone, and IGF-1 are areas of</a:t>
            </a:r>
          </a:p>
          <a:p>
            <a:pPr marL="0" indent="0">
              <a:buNone/>
            </a:pPr>
            <a:r>
              <a:rPr lang="en-US" sz="2400" dirty="0"/>
              <a:t>active investigation</a:t>
            </a:r>
            <a:endParaRPr lang="ar-JO"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 injury severity</a:t>
            </a:r>
            <a:endParaRPr lang="ar-JO" dirty="0"/>
          </a:p>
        </p:txBody>
      </p:sp>
      <p:sp>
        <p:nvSpPr>
          <p:cNvPr id="3" name="Content Placeholder 2"/>
          <p:cNvSpPr>
            <a:spLocks noGrp="1"/>
          </p:cNvSpPr>
          <p:nvPr>
            <p:ph idx="1"/>
          </p:nvPr>
        </p:nvSpPr>
        <p:spPr/>
        <p:txBody>
          <a:bodyPr>
            <a:normAutofit/>
          </a:bodyPr>
          <a:lstStyle/>
          <a:p>
            <a:pPr marL="0" indent="0">
              <a:buNone/>
            </a:pPr>
            <a:r>
              <a:rPr lang="en-US" dirty="0"/>
              <a:t>A. Total body surface area (TBSA) burned and presence of inhalation injury are the most important.</a:t>
            </a:r>
          </a:p>
          <a:p>
            <a:pPr marL="0" indent="0">
              <a:buNone/>
            </a:pPr>
            <a:r>
              <a:rPr lang="en-US" dirty="0"/>
              <a:t>B. Depth of burn can be affected by temperature, duration of contact, and thickness of skin.</a:t>
            </a:r>
          </a:p>
          <a:p>
            <a:pPr marL="0" indent="0">
              <a:buNone/>
            </a:pPr>
            <a:r>
              <a:rPr lang="en-US" dirty="0"/>
              <a:t>C. Patient comorbidities and age are other important factors</a:t>
            </a:r>
          </a:p>
          <a:p>
            <a:pPr marL="0" indent="0">
              <a:buNone/>
            </a:pPr>
            <a:r>
              <a:rPr lang="en-US" dirty="0"/>
              <a:t>D. Patients may have coexisting traumatic injury (motor vehicle </a:t>
            </a:r>
            <a:r>
              <a:rPr lang="en-US" dirty="0" err="1"/>
              <a:t>accidents,explosions</a:t>
            </a:r>
            <a:r>
              <a:rPr lang="en-US" dirty="0"/>
              <a:t>, etc.)</a:t>
            </a:r>
            <a:endParaRPr lang="ar-J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TB SA can be estimated by the “Rule of Nines” </a:t>
            </a:r>
          </a:p>
          <a:p>
            <a:pPr marL="514350" indent="-514350">
              <a:buAutoNum type="alphaUcPeriod"/>
            </a:pPr>
            <a:r>
              <a:rPr lang="en-US" dirty="0"/>
              <a:t>The Rule of Nines is altered for children and infants whose heads are larger and extremities smaller than adult patients.</a:t>
            </a:r>
          </a:p>
          <a:p>
            <a:pPr marL="0" indent="0">
              <a:buNone/>
            </a:pPr>
            <a:r>
              <a:rPr lang="en-US" dirty="0"/>
              <a:t>B. The size of a patient’s palm is a reasonable estimate of 1% of TBSA</a:t>
            </a:r>
            <a:endParaRPr lang="ar-J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p:cNvPicPr>
            <a:picLocks noGrp="1" noChangeAspect="1"/>
          </p:cNvPicPr>
          <p:nvPr>
            <p:ph idx="1"/>
          </p:nvPr>
        </p:nvPicPr>
        <p:blipFill>
          <a:blip r:embed="rId2"/>
          <a:stretch>
            <a:fillRect/>
          </a:stretch>
        </p:blipFill>
        <p:spPr>
          <a:xfrm>
            <a:off x="1948070" y="427256"/>
            <a:ext cx="7114498" cy="638767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3215</Words>
  <Application>Microsoft Office PowerPoint</Application>
  <PresentationFormat>Widescreen</PresentationFormat>
  <Paragraphs>291</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Calibri Light</vt:lpstr>
      <vt:lpstr>Office Theme</vt:lpstr>
      <vt:lpstr>Thermal Injury:  Acute Care and Grafting</vt:lpstr>
      <vt:lpstr>Scope of the problem for thermal injury </vt:lpstr>
      <vt:lpstr>causes</vt:lpstr>
      <vt:lpstr>Pathophysiology of burn injury</vt:lpstr>
      <vt:lpstr>Systemic effects</vt:lpstr>
      <vt:lpstr>PowerPoint Presentation</vt:lpstr>
      <vt:lpstr>Burn injury severity</vt:lpstr>
      <vt:lpstr>PowerPoint Presentation</vt:lpstr>
      <vt:lpstr>PowerPoint Presentation</vt:lpstr>
      <vt:lpstr>Depth of burn</vt:lpstr>
      <vt:lpstr>PowerPoint Presentation</vt:lpstr>
      <vt:lpstr>PowerPoint Presentation</vt:lpstr>
      <vt:lpstr>criteria for transfer to burn center</vt:lpstr>
      <vt:lpstr>Fluid resuscitation </vt:lpstr>
      <vt:lpstr>PowerPoint Presentation</vt:lpstr>
      <vt:lpstr>Jackson burn model describes the distinct areas within every burn wound </vt:lpstr>
      <vt:lpstr>PowerPoint Presentation</vt:lpstr>
      <vt:lpstr>PowerPoint Presentation</vt:lpstr>
      <vt:lpstr> Circumferential burns and escharotomy </vt:lpstr>
      <vt:lpstr>PowerPoint Presentation</vt:lpstr>
      <vt:lpstr>PowerPoint Presentation</vt:lpstr>
      <vt:lpstr>PowerPoint Presentation</vt:lpstr>
      <vt:lpstr>Burn wound care</vt:lpstr>
      <vt:lpstr>PowerPoint Presentation</vt:lpstr>
      <vt:lpstr>PowerPoint Presentation</vt:lpstr>
      <vt:lpstr>PowerPoint Presentation</vt:lpstr>
      <vt:lpstr>Burn wound debridement and grafting</vt:lpstr>
      <vt:lpstr>PowerPoint Presentation</vt:lpstr>
      <vt:lpstr>Grafting techniques</vt:lpstr>
      <vt:lpstr>PowerPoint Presentation</vt:lpstr>
      <vt:lpstr>Coverage options</vt:lpstr>
      <vt:lpstr>PowerPoint Presentation</vt:lpstr>
      <vt:lpstr>PowerPoint Presentation</vt:lpstr>
      <vt:lpstr>Burns of the face, eyes, and ears</vt:lpstr>
      <vt:lpstr>PowerPoint Presentation</vt:lpstr>
      <vt:lpstr>PowerPoint Presentation</vt:lpstr>
      <vt:lpstr>Burns of the hands and feet</vt:lpstr>
      <vt:lpstr>PowerPoint Presentation</vt:lpstr>
      <vt:lpstr>PowerPoint Presentation</vt:lpstr>
      <vt:lpstr>PowerPoint Presentation</vt:lpstr>
      <vt:lpstr>Nutritional supplementation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Thermal Injury: Acute Care and Grafting</dc:title>
  <dc:creator>DR saleh</dc:creator>
  <cp:lastModifiedBy>user</cp:lastModifiedBy>
  <cp:revision>56</cp:revision>
  <dcterms:created xsi:type="dcterms:W3CDTF">2020-02-22T19:05:00Z</dcterms:created>
  <dcterms:modified xsi:type="dcterms:W3CDTF">2021-09-23T05:50:48Z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1033-11.2.0.9635</vt:lpwstr>
  </property>
</Properties>
</file>