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76" r:id="rId9"/>
    <p:sldId id="264" r:id="rId10"/>
    <p:sldId id="265" r:id="rId11"/>
    <p:sldId id="272" r:id="rId12"/>
    <p:sldId id="266" r:id="rId13"/>
    <p:sldId id="267" r:id="rId14"/>
    <p:sldId id="273" r:id="rId15"/>
    <p:sldId id="269" r:id="rId16"/>
    <p:sldId id="271" r:id="rId17"/>
    <p:sldId id="270" r:id="rId18"/>
    <p:sldId id="274" r:id="rId19"/>
    <p:sldId id="277" r:id="rId20"/>
    <p:sldId id="278" r:id="rId21"/>
    <p:sldId id="275" r:id="rId22"/>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00"/>
    <a:srgbClr val="009900"/>
    <a:srgbClr val="FF0066"/>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71" autoAdjust="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2B63FEB-E1C2-5F76-3599-F28F8AF9E97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latin typeface="Arial" pitchFamily="34" charset="0"/>
                <a:cs typeface="Arial" pitchFamily="34" charset="0"/>
              </a:defRPr>
            </a:lvl1pPr>
          </a:lstStyle>
          <a:p>
            <a:pPr>
              <a:defRPr/>
            </a:pPr>
            <a:endParaRPr lang="en-AU"/>
          </a:p>
        </p:txBody>
      </p:sp>
      <p:sp>
        <p:nvSpPr>
          <p:cNvPr id="7171" name="Rectangle 3">
            <a:extLst>
              <a:ext uri="{FF2B5EF4-FFF2-40B4-BE49-F238E27FC236}">
                <a16:creationId xmlns:a16="http://schemas.microsoft.com/office/drawing/2014/main" id="{3604D781-1B04-B796-77A9-2B32ABD46AB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cs typeface="Arial" pitchFamily="34" charset="0"/>
              </a:defRPr>
            </a:lvl1pPr>
          </a:lstStyle>
          <a:p>
            <a:pPr>
              <a:defRPr/>
            </a:pPr>
            <a:endParaRPr lang="en-AU"/>
          </a:p>
        </p:txBody>
      </p:sp>
      <p:sp>
        <p:nvSpPr>
          <p:cNvPr id="2052" name="Rectangle 4">
            <a:extLst>
              <a:ext uri="{FF2B5EF4-FFF2-40B4-BE49-F238E27FC236}">
                <a16:creationId xmlns:a16="http://schemas.microsoft.com/office/drawing/2014/main" id="{DCEA2069-7BE9-1271-47CA-27F324C2A73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EB7BC475-8F64-B53D-BD87-7FF2834CCFA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174" name="Rectangle 6">
            <a:extLst>
              <a:ext uri="{FF2B5EF4-FFF2-40B4-BE49-F238E27FC236}">
                <a16:creationId xmlns:a16="http://schemas.microsoft.com/office/drawing/2014/main" id="{2A936720-09E1-220E-A1D3-B0EADF6D30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atin typeface="Arial" pitchFamily="34" charset="0"/>
                <a:cs typeface="Arial" pitchFamily="34" charset="0"/>
              </a:defRPr>
            </a:lvl1pPr>
          </a:lstStyle>
          <a:p>
            <a:pPr>
              <a:defRPr/>
            </a:pPr>
            <a:endParaRPr lang="en-AU"/>
          </a:p>
        </p:txBody>
      </p:sp>
      <p:sp>
        <p:nvSpPr>
          <p:cNvPr id="7175" name="Rectangle 7">
            <a:extLst>
              <a:ext uri="{FF2B5EF4-FFF2-40B4-BE49-F238E27FC236}">
                <a16:creationId xmlns:a16="http://schemas.microsoft.com/office/drawing/2014/main" id="{BFA20E10-E2CD-09B1-D88A-428311152A8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vl1pPr>
          </a:lstStyle>
          <a:p>
            <a:fld id="{D50BEB3E-AE78-4834-9A6D-A54626662669}"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9575F633-60DF-17D0-0F75-52DF34C823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79EAAF-1C5B-4C4D-8198-A4F845B85E1C}" type="slidenum">
              <a:rPr lang="ar-SA" altLang="en-US"/>
              <a:pPr>
                <a:spcBef>
                  <a:spcPct val="0"/>
                </a:spcBef>
              </a:pPr>
              <a:t>1</a:t>
            </a:fld>
            <a:endParaRPr lang="en-AU" altLang="en-US"/>
          </a:p>
        </p:txBody>
      </p:sp>
      <p:sp>
        <p:nvSpPr>
          <p:cNvPr id="4099" name="Rectangle 2">
            <a:extLst>
              <a:ext uri="{FF2B5EF4-FFF2-40B4-BE49-F238E27FC236}">
                <a16:creationId xmlns:a16="http://schemas.microsoft.com/office/drawing/2014/main" id="{25EED186-5DC8-36E9-DBCD-E09EEB4B632D}"/>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BB9B85D1-6A19-3A6C-78CF-84A1A974E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5FD87BE-113A-B5EE-EC41-D78DC5F61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0F31B8C-F4FC-41D1-950E-3B629E2627C0}" type="slidenum">
              <a:rPr lang="ar-SA" altLang="en-US"/>
              <a:pPr>
                <a:spcBef>
                  <a:spcPct val="0"/>
                </a:spcBef>
              </a:pPr>
              <a:t>10</a:t>
            </a:fld>
            <a:endParaRPr lang="en-AU" altLang="en-US"/>
          </a:p>
        </p:txBody>
      </p:sp>
      <p:sp>
        <p:nvSpPr>
          <p:cNvPr id="22531" name="Rectangle 2">
            <a:extLst>
              <a:ext uri="{FF2B5EF4-FFF2-40B4-BE49-F238E27FC236}">
                <a16:creationId xmlns:a16="http://schemas.microsoft.com/office/drawing/2014/main" id="{3475007B-AC62-5D42-4C72-88C36FEE894E}"/>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FBA20D0-052B-A6FF-16ED-5085BC2C1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B3BD810-0274-51D8-A82E-6C95312C26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8CA0315-69D1-4935-84D7-DD45DA5DAD40}" type="slidenum">
              <a:rPr lang="ar-SA" altLang="en-US"/>
              <a:pPr>
                <a:spcBef>
                  <a:spcPct val="0"/>
                </a:spcBef>
              </a:pPr>
              <a:t>11</a:t>
            </a:fld>
            <a:endParaRPr lang="en-AU" altLang="en-US"/>
          </a:p>
        </p:txBody>
      </p:sp>
      <p:sp>
        <p:nvSpPr>
          <p:cNvPr id="24579" name="Rectangle 2">
            <a:extLst>
              <a:ext uri="{FF2B5EF4-FFF2-40B4-BE49-F238E27FC236}">
                <a16:creationId xmlns:a16="http://schemas.microsoft.com/office/drawing/2014/main" id="{1C667D0C-43E4-1340-9D6A-2978FDF8CD40}"/>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588D13E-636F-C334-E51F-205F17C79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A106A52-2ACE-6601-EDE7-D92FE6B7F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7F538DD-B35D-4B0D-8D41-1609AF5A1400}" type="slidenum">
              <a:rPr lang="ar-SA" altLang="en-US"/>
              <a:pPr>
                <a:spcBef>
                  <a:spcPct val="0"/>
                </a:spcBef>
              </a:pPr>
              <a:t>12</a:t>
            </a:fld>
            <a:endParaRPr lang="en-AU" altLang="en-US"/>
          </a:p>
        </p:txBody>
      </p:sp>
      <p:sp>
        <p:nvSpPr>
          <p:cNvPr id="26627" name="Rectangle 2">
            <a:extLst>
              <a:ext uri="{FF2B5EF4-FFF2-40B4-BE49-F238E27FC236}">
                <a16:creationId xmlns:a16="http://schemas.microsoft.com/office/drawing/2014/main" id="{BCD64DD2-4FDA-6358-EF22-E05B9B69F31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907D3E7-B93E-B8A7-D7D2-5CFD9875B5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0444043-0805-AB83-89DB-317F29990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9709657-4597-48E4-A4F0-1DA16CB06320}" type="slidenum">
              <a:rPr lang="ar-SA" altLang="en-US"/>
              <a:pPr>
                <a:spcBef>
                  <a:spcPct val="0"/>
                </a:spcBef>
              </a:pPr>
              <a:t>13</a:t>
            </a:fld>
            <a:endParaRPr lang="en-AU" altLang="en-US"/>
          </a:p>
        </p:txBody>
      </p:sp>
      <p:sp>
        <p:nvSpPr>
          <p:cNvPr id="28675" name="Rectangle 2">
            <a:extLst>
              <a:ext uri="{FF2B5EF4-FFF2-40B4-BE49-F238E27FC236}">
                <a16:creationId xmlns:a16="http://schemas.microsoft.com/office/drawing/2014/main" id="{AF2CAE52-D481-D896-3657-EFD853C3D28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FB5805C-8492-838A-E692-B61B80D25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161A5B0-457E-C39E-7F9C-15338551C2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D7796D-083A-42EC-A505-FB692284D1DA}" type="slidenum">
              <a:rPr lang="ar-SA" altLang="en-US"/>
              <a:pPr>
                <a:spcBef>
                  <a:spcPct val="0"/>
                </a:spcBef>
              </a:pPr>
              <a:t>14</a:t>
            </a:fld>
            <a:endParaRPr lang="en-AU" altLang="en-US"/>
          </a:p>
        </p:txBody>
      </p:sp>
      <p:sp>
        <p:nvSpPr>
          <p:cNvPr id="30723" name="Rectangle 2">
            <a:extLst>
              <a:ext uri="{FF2B5EF4-FFF2-40B4-BE49-F238E27FC236}">
                <a16:creationId xmlns:a16="http://schemas.microsoft.com/office/drawing/2014/main" id="{B2245511-EDA1-AA09-BA37-148738F2CD3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1DB09CCF-4ECC-AEBF-84D7-8DC17BDC90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14A0626-B424-69BF-E93C-C35C2C2758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50B636E-F057-4860-8757-23E7ABEBCECB}" type="slidenum">
              <a:rPr lang="ar-SA" altLang="en-US"/>
              <a:pPr>
                <a:spcBef>
                  <a:spcPct val="0"/>
                </a:spcBef>
              </a:pPr>
              <a:t>15</a:t>
            </a:fld>
            <a:endParaRPr lang="en-AU" altLang="en-US"/>
          </a:p>
        </p:txBody>
      </p:sp>
      <p:sp>
        <p:nvSpPr>
          <p:cNvPr id="32771" name="Rectangle 2">
            <a:extLst>
              <a:ext uri="{FF2B5EF4-FFF2-40B4-BE49-F238E27FC236}">
                <a16:creationId xmlns:a16="http://schemas.microsoft.com/office/drawing/2014/main" id="{62C6474A-0179-56F2-2F50-2A259851F0A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BFB2056-D6A6-8E0D-99F6-5819862FC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186CAD6-7E3B-7AF1-1F84-DCB5071B43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1B995F-0340-41F8-8401-1AAC742F988E}" type="slidenum">
              <a:rPr lang="ar-SA" altLang="en-US"/>
              <a:pPr>
                <a:spcBef>
                  <a:spcPct val="0"/>
                </a:spcBef>
              </a:pPr>
              <a:t>16</a:t>
            </a:fld>
            <a:endParaRPr lang="en-AU" altLang="en-US"/>
          </a:p>
        </p:txBody>
      </p:sp>
      <p:sp>
        <p:nvSpPr>
          <p:cNvPr id="34819" name="Rectangle 2">
            <a:extLst>
              <a:ext uri="{FF2B5EF4-FFF2-40B4-BE49-F238E27FC236}">
                <a16:creationId xmlns:a16="http://schemas.microsoft.com/office/drawing/2014/main" id="{C8780114-0585-246C-C0A1-351A910B465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03AFD51-383F-3EDC-0276-720B56BD07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B4834A9-68F1-E02C-F8A3-85A281AD7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DBA6B6C-5F5F-4DC1-B6D6-D8D6A92ED004}" type="slidenum">
              <a:rPr lang="ar-SA" altLang="en-US"/>
              <a:pPr>
                <a:spcBef>
                  <a:spcPct val="0"/>
                </a:spcBef>
              </a:pPr>
              <a:t>17</a:t>
            </a:fld>
            <a:endParaRPr lang="en-AU" altLang="en-US"/>
          </a:p>
        </p:txBody>
      </p:sp>
      <p:sp>
        <p:nvSpPr>
          <p:cNvPr id="36867" name="Rectangle 2">
            <a:extLst>
              <a:ext uri="{FF2B5EF4-FFF2-40B4-BE49-F238E27FC236}">
                <a16:creationId xmlns:a16="http://schemas.microsoft.com/office/drawing/2014/main" id="{AF144F36-418A-72B7-8E1A-AB42D0428DFE}"/>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63F2BFD-3584-92B6-96DC-7F0E3601F7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9D4E757-6EE4-E3F4-9647-AAD9BBA7B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B9AAA7-E0A8-4AE6-90A5-8A4FFE356793}" type="slidenum">
              <a:rPr lang="ar-SA" altLang="en-US"/>
              <a:pPr>
                <a:spcBef>
                  <a:spcPct val="0"/>
                </a:spcBef>
              </a:pPr>
              <a:t>18</a:t>
            </a:fld>
            <a:endParaRPr lang="en-AU" altLang="en-US"/>
          </a:p>
        </p:txBody>
      </p:sp>
      <p:sp>
        <p:nvSpPr>
          <p:cNvPr id="38915" name="Rectangle 2">
            <a:extLst>
              <a:ext uri="{FF2B5EF4-FFF2-40B4-BE49-F238E27FC236}">
                <a16:creationId xmlns:a16="http://schemas.microsoft.com/office/drawing/2014/main" id="{09121E30-EE8C-BE3F-BAF3-CA93995865A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4AC47C5-4C8B-6A37-E070-C5D3275807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2CFE05F-DD53-B767-CBFC-B095F3E6087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487F2088-972B-365B-B513-C3B7BED904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3FD213E-85FD-097D-0E5A-D3E590F12E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6561F3-7F61-45D2-8832-A7697535DF4E}" type="slidenum">
              <a:rPr lang="ar-SA" altLang="en-US"/>
              <a:pPr>
                <a:spcBef>
                  <a:spcPct val="0"/>
                </a:spcBef>
              </a:pPr>
              <a:t>2</a:t>
            </a:fld>
            <a:endParaRPr lang="en-AU" altLang="en-US"/>
          </a:p>
        </p:txBody>
      </p:sp>
      <p:sp>
        <p:nvSpPr>
          <p:cNvPr id="6147" name="Rectangle 2">
            <a:extLst>
              <a:ext uri="{FF2B5EF4-FFF2-40B4-BE49-F238E27FC236}">
                <a16:creationId xmlns:a16="http://schemas.microsoft.com/office/drawing/2014/main" id="{72C5F270-503D-23A5-9788-27419A3E516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B62C332-9DD2-0E7A-4565-BFD6F5C9BE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BD3DF7A-2397-37B8-DD1E-3356A78CDF7A}"/>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A131ADF2-DF6C-1E2A-3211-8B6117697D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9C40AFD-F47A-2E36-DA1B-C65033F9249B}"/>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1F6D435E-2B5F-16CE-A526-289172A710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90B6D4C-AE7B-5C08-3A93-22B12EBEE5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82C7961-B21F-4F63-AB0D-525951FA185B}" type="slidenum">
              <a:rPr lang="ar-SA" altLang="en-US"/>
              <a:pPr>
                <a:spcBef>
                  <a:spcPct val="0"/>
                </a:spcBef>
              </a:pPr>
              <a:t>3</a:t>
            </a:fld>
            <a:endParaRPr lang="en-AU" altLang="en-US"/>
          </a:p>
        </p:txBody>
      </p:sp>
      <p:sp>
        <p:nvSpPr>
          <p:cNvPr id="8195" name="Rectangle 2">
            <a:extLst>
              <a:ext uri="{FF2B5EF4-FFF2-40B4-BE49-F238E27FC236}">
                <a16:creationId xmlns:a16="http://schemas.microsoft.com/office/drawing/2014/main" id="{07ADB45C-3F46-E62C-F091-3495F8E5B6D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489A8F1-B0CE-172E-D3FE-A696443082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3BD4F6E9-6AC9-ADA1-01B4-50CC89B36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E04E7EA-1261-4750-974D-005EE8886AFA}" type="slidenum">
              <a:rPr lang="ar-SA" altLang="en-US"/>
              <a:pPr>
                <a:spcBef>
                  <a:spcPct val="0"/>
                </a:spcBef>
              </a:pPr>
              <a:t>4</a:t>
            </a:fld>
            <a:endParaRPr lang="en-AU" altLang="en-US"/>
          </a:p>
        </p:txBody>
      </p:sp>
      <p:sp>
        <p:nvSpPr>
          <p:cNvPr id="10243" name="Rectangle 2">
            <a:extLst>
              <a:ext uri="{FF2B5EF4-FFF2-40B4-BE49-F238E27FC236}">
                <a16:creationId xmlns:a16="http://schemas.microsoft.com/office/drawing/2014/main" id="{196D1E76-4D1D-4A5A-7A94-2AB58CF9384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A4AE129B-76A9-4F72-703E-4162CFEB9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4834FA9-A707-52B7-61D0-4FBE70B8B6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0A9563-9DC0-46E9-8600-871BA0FA9E5F}" type="slidenum">
              <a:rPr lang="ar-SA" altLang="en-US"/>
              <a:pPr>
                <a:spcBef>
                  <a:spcPct val="0"/>
                </a:spcBef>
              </a:pPr>
              <a:t>5</a:t>
            </a:fld>
            <a:endParaRPr lang="en-AU" altLang="en-US"/>
          </a:p>
        </p:txBody>
      </p:sp>
      <p:sp>
        <p:nvSpPr>
          <p:cNvPr id="12291" name="Rectangle 2">
            <a:extLst>
              <a:ext uri="{FF2B5EF4-FFF2-40B4-BE49-F238E27FC236}">
                <a16:creationId xmlns:a16="http://schemas.microsoft.com/office/drawing/2014/main" id="{36F183DA-94F3-EF76-0314-EED91E1DD77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C238267-7AE2-399B-5C7D-BC207AF581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B634252-5226-C75D-5A07-86BDF1FE75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ED2834-3619-4438-9635-2CC786402925}" type="slidenum">
              <a:rPr lang="ar-SA" altLang="en-US"/>
              <a:pPr>
                <a:spcBef>
                  <a:spcPct val="0"/>
                </a:spcBef>
              </a:pPr>
              <a:t>6</a:t>
            </a:fld>
            <a:endParaRPr lang="en-AU" altLang="en-US"/>
          </a:p>
        </p:txBody>
      </p:sp>
      <p:sp>
        <p:nvSpPr>
          <p:cNvPr id="14339" name="Rectangle 2">
            <a:extLst>
              <a:ext uri="{FF2B5EF4-FFF2-40B4-BE49-F238E27FC236}">
                <a16:creationId xmlns:a16="http://schemas.microsoft.com/office/drawing/2014/main" id="{C441AFA6-E4BA-1ACD-4329-D9E4900F8A9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F5E855C9-C713-9708-6F5E-1ED7C8898F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55A9CE2-43BA-1625-1464-9BED911406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C29501F-7913-4F44-80BB-1290C0C41C21}" type="slidenum">
              <a:rPr lang="ar-SA" altLang="en-US"/>
              <a:pPr>
                <a:spcBef>
                  <a:spcPct val="0"/>
                </a:spcBef>
              </a:pPr>
              <a:t>7</a:t>
            </a:fld>
            <a:endParaRPr lang="en-AU" altLang="en-US"/>
          </a:p>
        </p:txBody>
      </p:sp>
      <p:sp>
        <p:nvSpPr>
          <p:cNvPr id="16387" name="Rectangle 2">
            <a:extLst>
              <a:ext uri="{FF2B5EF4-FFF2-40B4-BE49-F238E27FC236}">
                <a16:creationId xmlns:a16="http://schemas.microsoft.com/office/drawing/2014/main" id="{42ADD351-871B-BB6A-779F-A52371BAC484}"/>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FDFC7CD9-B425-2B5A-ACA7-6C1E4581F9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300E5B-7483-AFD1-245E-7F8EACA87AEA}"/>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303A2703-EF6D-A2B7-AABB-0DDCA853D0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F3911D9-40E2-5969-B6C6-170738741C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6D224C-E744-4E96-84E7-E05C7E4D9626}" type="slidenum">
              <a:rPr lang="ar-SA" altLang="en-US"/>
              <a:pPr>
                <a:spcBef>
                  <a:spcPct val="0"/>
                </a:spcBef>
              </a:pPr>
              <a:t>9</a:t>
            </a:fld>
            <a:endParaRPr lang="en-AU" altLang="en-US"/>
          </a:p>
        </p:txBody>
      </p:sp>
      <p:sp>
        <p:nvSpPr>
          <p:cNvPr id="20483" name="Rectangle 2">
            <a:extLst>
              <a:ext uri="{FF2B5EF4-FFF2-40B4-BE49-F238E27FC236}">
                <a16:creationId xmlns:a16="http://schemas.microsoft.com/office/drawing/2014/main" id="{24104CDC-763C-F74C-52FB-2D0D1D22FE45}"/>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08B70304-ED1A-437E-13CC-0DC9EF4E20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JO"/>
          </a:p>
        </p:txBody>
      </p:sp>
      <p:sp>
        <p:nvSpPr>
          <p:cNvPr id="4" name="Rectangle 4">
            <a:extLst>
              <a:ext uri="{FF2B5EF4-FFF2-40B4-BE49-F238E27FC236}">
                <a16:creationId xmlns:a16="http://schemas.microsoft.com/office/drawing/2014/main" id="{350EEB36-CD7B-EE55-958B-79A9A8A0B5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F3DBD6-A1C3-5C0C-E574-3903FE9BB8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6A577A-AAD5-BB98-AD06-6C90E1BC7453}"/>
              </a:ext>
            </a:extLst>
          </p:cNvPr>
          <p:cNvSpPr>
            <a:spLocks noGrp="1" noChangeArrowheads="1"/>
          </p:cNvSpPr>
          <p:nvPr>
            <p:ph type="sldNum" sz="quarter" idx="12"/>
          </p:nvPr>
        </p:nvSpPr>
        <p:spPr>
          <a:ln/>
        </p:spPr>
        <p:txBody>
          <a:bodyPr/>
          <a:lstStyle>
            <a:lvl1pPr>
              <a:defRPr/>
            </a:lvl1pPr>
          </a:lstStyle>
          <a:p>
            <a:fld id="{6A318915-40E1-427B-AF83-68FEF338491A}" type="slidenum">
              <a:rPr lang="ar-SA" altLang="en-US"/>
              <a:pPr/>
              <a:t>‹#›</a:t>
            </a:fld>
            <a:endParaRPr lang="en-US" altLang="en-US"/>
          </a:p>
        </p:txBody>
      </p:sp>
    </p:spTree>
    <p:extLst>
      <p:ext uri="{BB962C8B-B14F-4D97-AF65-F5344CB8AC3E}">
        <p14:creationId xmlns:p14="http://schemas.microsoft.com/office/powerpoint/2010/main" val="31860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F86C4217-0F16-6E57-4510-C0566E1C6F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21DA45-8845-F80D-2565-0432456E4F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051AD9-A948-19F4-69AA-6A9134FB7937}"/>
              </a:ext>
            </a:extLst>
          </p:cNvPr>
          <p:cNvSpPr>
            <a:spLocks noGrp="1" noChangeArrowheads="1"/>
          </p:cNvSpPr>
          <p:nvPr>
            <p:ph type="sldNum" sz="quarter" idx="12"/>
          </p:nvPr>
        </p:nvSpPr>
        <p:spPr>
          <a:ln/>
        </p:spPr>
        <p:txBody>
          <a:bodyPr/>
          <a:lstStyle>
            <a:lvl1pPr>
              <a:defRPr/>
            </a:lvl1pPr>
          </a:lstStyle>
          <a:p>
            <a:fld id="{FDE85FBD-A1E8-445B-B597-223ED8266B94}" type="slidenum">
              <a:rPr lang="ar-SA" altLang="en-US"/>
              <a:pPr/>
              <a:t>‹#›</a:t>
            </a:fld>
            <a:endParaRPr lang="en-US" altLang="en-US"/>
          </a:p>
        </p:txBody>
      </p:sp>
    </p:spTree>
    <p:extLst>
      <p:ext uri="{BB962C8B-B14F-4D97-AF65-F5344CB8AC3E}">
        <p14:creationId xmlns:p14="http://schemas.microsoft.com/office/powerpoint/2010/main" val="428080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51D24931-B808-E2A9-4763-0F665175FF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C14CEE-BA71-EA16-7148-122E227449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4642AB-326A-B262-5F9A-9E7EE9421231}"/>
              </a:ext>
            </a:extLst>
          </p:cNvPr>
          <p:cNvSpPr>
            <a:spLocks noGrp="1" noChangeArrowheads="1"/>
          </p:cNvSpPr>
          <p:nvPr>
            <p:ph type="sldNum" sz="quarter" idx="12"/>
          </p:nvPr>
        </p:nvSpPr>
        <p:spPr>
          <a:ln/>
        </p:spPr>
        <p:txBody>
          <a:bodyPr/>
          <a:lstStyle>
            <a:lvl1pPr>
              <a:defRPr/>
            </a:lvl1pPr>
          </a:lstStyle>
          <a:p>
            <a:fld id="{33A5878A-DBB8-43B5-905B-1D87B8F7635D}" type="slidenum">
              <a:rPr lang="ar-SA" altLang="en-US"/>
              <a:pPr/>
              <a:t>‹#›</a:t>
            </a:fld>
            <a:endParaRPr lang="en-US" altLang="en-US"/>
          </a:p>
        </p:txBody>
      </p:sp>
    </p:spTree>
    <p:extLst>
      <p:ext uri="{BB962C8B-B14F-4D97-AF65-F5344CB8AC3E}">
        <p14:creationId xmlns:p14="http://schemas.microsoft.com/office/powerpoint/2010/main" val="221964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360E9E3B-29B0-B20C-A5E0-5D1F14D8DB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22ECE3-03BC-619E-2422-A0D8FF37D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8CE59D-3BB8-8C15-4FC5-1D811F8E53CA}"/>
              </a:ext>
            </a:extLst>
          </p:cNvPr>
          <p:cNvSpPr>
            <a:spLocks noGrp="1" noChangeArrowheads="1"/>
          </p:cNvSpPr>
          <p:nvPr>
            <p:ph type="sldNum" sz="quarter" idx="12"/>
          </p:nvPr>
        </p:nvSpPr>
        <p:spPr>
          <a:ln/>
        </p:spPr>
        <p:txBody>
          <a:bodyPr/>
          <a:lstStyle>
            <a:lvl1pPr>
              <a:defRPr/>
            </a:lvl1pPr>
          </a:lstStyle>
          <a:p>
            <a:fld id="{EC67A62A-1B9C-482F-A29E-7A9874ED6C04}" type="slidenum">
              <a:rPr lang="ar-SA" altLang="en-US"/>
              <a:pPr/>
              <a:t>‹#›</a:t>
            </a:fld>
            <a:endParaRPr lang="en-US" altLang="en-US"/>
          </a:p>
        </p:txBody>
      </p:sp>
    </p:spTree>
    <p:extLst>
      <p:ext uri="{BB962C8B-B14F-4D97-AF65-F5344CB8AC3E}">
        <p14:creationId xmlns:p14="http://schemas.microsoft.com/office/powerpoint/2010/main" val="181982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8D80FA0-5668-5771-C80E-D273A2290E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26ECFD-5494-AAEE-4C4B-3F19110DAA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4A69B4-55DD-01E3-90CE-819FDF8F2FBB}"/>
              </a:ext>
            </a:extLst>
          </p:cNvPr>
          <p:cNvSpPr>
            <a:spLocks noGrp="1" noChangeArrowheads="1"/>
          </p:cNvSpPr>
          <p:nvPr>
            <p:ph type="sldNum" sz="quarter" idx="12"/>
          </p:nvPr>
        </p:nvSpPr>
        <p:spPr>
          <a:ln/>
        </p:spPr>
        <p:txBody>
          <a:bodyPr/>
          <a:lstStyle>
            <a:lvl1pPr>
              <a:defRPr/>
            </a:lvl1pPr>
          </a:lstStyle>
          <a:p>
            <a:fld id="{F0C4BE2B-453E-4553-BA1A-98F636632E6E}" type="slidenum">
              <a:rPr lang="ar-SA" altLang="en-US"/>
              <a:pPr/>
              <a:t>‹#›</a:t>
            </a:fld>
            <a:endParaRPr lang="en-US" altLang="en-US"/>
          </a:p>
        </p:txBody>
      </p:sp>
    </p:spTree>
    <p:extLst>
      <p:ext uri="{BB962C8B-B14F-4D97-AF65-F5344CB8AC3E}">
        <p14:creationId xmlns:p14="http://schemas.microsoft.com/office/powerpoint/2010/main" val="23363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4">
            <a:extLst>
              <a:ext uri="{FF2B5EF4-FFF2-40B4-BE49-F238E27FC236}">
                <a16:creationId xmlns:a16="http://schemas.microsoft.com/office/drawing/2014/main" id="{908B9B82-80CC-347E-88A4-1B432A0314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63905C-DC1D-D0E5-522D-D2BD08CED4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7C437A1-F882-87D6-10B8-348FB87AF443}"/>
              </a:ext>
            </a:extLst>
          </p:cNvPr>
          <p:cNvSpPr>
            <a:spLocks noGrp="1" noChangeArrowheads="1"/>
          </p:cNvSpPr>
          <p:nvPr>
            <p:ph type="sldNum" sz="quarter" idx="12"/>
          </p:nvPr>
        </p:nvSpPr>
        <p:spPr>
          <a:ln/>
        </p:spPr>
        <p:txBody>
          <a:bodyPr/>
          <a:lstStyle>
            <a:lvl1pPr>
              <a:defRPr/>
            </a:lvl1pPr>
          </a:lstStyle>
          <a:p>
            <a:fld id="{F2DEE83A-389D-4222-86D2-670DC0568279}" type="slidenum">
              <a:rPr lang="ar-SA" altLang="en-US"/>
              <a:pPr/>
              <a:t>‹#›</a:t>
            </a:fld>
            <a:endParaRPr lang="en-US" altLang="en-US"/>
          </a:p>
        </p:txBody>
      </p:sp>
    </p:spTree>
    <p:extLst>
      <p:ext uri="{BB962C8B-B14F-4D97-AF65-F5344CB8AC3E}">
        <p14:creationId xmlns:p14="http://schemas.microsoft.com/office/powerpoint/2010/main" val="71050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4">
            <a:extLst>
              <a:ext uri="{FF2B5EF4-FFF2-40B4-BE49-F238E27FC236}">
                <a16:creationId xmlns:a16="http://schemas.microsoft.com/office/drawing/2014/main" id="{02D4A751-37AD-D65A-8A00-52760B7F3DE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63F7D16-07DC-C665-B17B-1E0BD83710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F2603EA-41A1-AC3E-B028-989DE869B812}"/>
              </a:ext>
            </a:extLst>
          </p:cNvPr>
          <p:cNvSpPr>
            <a:spLocks noGrp="1" noChangeArrowheads="1"/>
          </p:cNvSpPr>
          <p:nvPr>
            <p:ph type="sldNum" sz="quarter" idx="12"/>
          </p:nvPr>
        </p:nvSpPr>
        <p:spPr>
          <a:ln/>
        </p:spPr>
        <p:txBody>
          <a:bodyPr/>
          <a:lstStyle>
            <a:lvl1pPr>
              <a:defRPr/>
            </a:lvl1pPr>
          </a:lstStyle>
          <a:p>
            <a:fld id="{0C727894-C2BC-491D-A54A-EE0980CFDE4D}" type="slidenum">
              <a:rPr lang="ar-SA" altLang="en-US"/>
              <a:pPr/>
              <a:t>‹#›</a:t>
            </a:fld>
            <a:endParaRPr lang="en-US" altLang="en-US"/>
          </a:p>
        </p:txBody>
      </p:sp>
    </p:spTree>
    <p:extLst>
      <p:ext uri="{BB962C8B-B14F-4D97-AF65-F5344CB8AC3E}">
        <p14:creationId xmlns:p14="http://schemas.microsoft.com/office/powerpoint/2010/main" val="428362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Rectangle 4">
            <a:extLst>
              <a:ext uri="{FF2B5EF4-FFF2-40B4-BE49-F238E27FC236}">
                <a16:creationId xmlns:a16="http://schemas.microsoft.com/office/drawing/2014/main" id="{7F0F6819-2F63-EACC-03C3-97BF21FC87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8DFA899-2EBB-015C-87CD-E279129C8E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B015E48-18BA-1C3E-0DA2-D9D26F690110}"/>
              </a:ext>
            </a:extLst>
          </p:cNvPr>
          <p:cNvSpPr>
            <a:spLocks noGrp="1" noChangeArrowheads="1"/>
          </p:cNvSpPr>
          <p:nvPr>
            <p:ph type="sldNum" sz="quarter" idx="12"/>
          </p:nvPr>
        </p:nvSpPr>
        <p:spPr>
          <a:ln/>
        </p:spPr>
        <p:txBody>
          <a:bodyPr/>
          <a:lstStyle>
            <a:lvl1pPr>
              <a:defRPr/>
            </a:lvl1pPr>
          </a:lstStyle>
          <a:p>
            <a:fld id="{02B9022E-D115-4E7F-BD44-81DDAA5F0330}" type="slidenum">
              <a:rPr lang="ar-SA" altLang="en-US"/>
              <a:pPr/>
              <a:t>‹#›</a:t>
            </a:fld>
            <a:endParaRPr lang="en-US" altLang="en-US"/>
          </a:p>
        </p:txBody>
      </p:sp>
    </p:spTree>
    <p:extLst>
      <p:ext uri="{BB962C8B-B14F-4D97-AF65-F5344CB8AC3E}">
        <p14:creationId xmlns:p14="http://schemas.microsoft.com/office/powerpoint/2010/main" val="21325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CCCD62-3C00-583E-7DFC-E9EB8C96A17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23620B4-CA90-634C-D454-94EA7B95A5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80AAE3F-D426-2582-D538-0EC791015467}"/>
              </a:ext>
            </a:extLst>
          </p:cNvPr>
          <p:cNvSpPr>
            <a:spLocks noGrp="1" noChangeArrowheads="1"/>
          </p:cNvSpPr>
          <p:nvPr>
            <p:ph type="sldNum" sz="quarter" idx="12"/>
          </p:nvPr>
        </p:nvSpPr>
        <p:spPr>
          <a:ln/>
        </p:spPr>
        <p:txBody>
          <a:bodyPr/>
          <a:lstStyle>
            <a:lvl1pPr>
              <a:defRPr/>
            </a:lvl1pPr>
          </a:lstStyle>
          <a:p>
            <a:fld id="{ECE38850-D66E-4A73-9E0D-FDD6EFF208F7}" type="slidenum">
              <a:rPr lang="ar-SA" altLang="en-US"/>
              <a:pPr/>
              <a:t>‹#›</a:t>
            </a:fld>
            <a:endParaRPr lang="en-US" altLang="en-US"/>
          </a:p>
        </p:txBody>
      </p:sp>
    </p:spTree>
    <p:extLst>
      <p:ext uri="{BB962C8B-B14F-4D97-AF65-F5344CB8AC3E}">
        <p14:creationId xmlns:p14="http://schemas.microsoft.com/office/powerpoint/2010/main" val="81975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E5E27D-B548-5053-2DF5-B3CA31F2FD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78346A-A7E3-1666-0F44-33120C69B5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1E1129-870F-6D29-E690-258970CE594C}"/>
              </a:ext>
            </a:extLst>
          </p:cNvPr>
          <p:cNvSpPr>
            <a:spLocks noGrp="1" noChangeArrowheads="1"/>
          </p:cNvSpPr>
          <p:nvPr>
            <p:ph type="sldNum" sz="quarter" idx="12"/>
          </p:nvPr>
        </p:nvSpPr>
        <p:spPr>
          <a:ln/>
        </p:spPr>
        <p:txBody>
          <a:bodyPr/>
          <a:lstStyle>
            <a:lvl1pPr>
              <a:defRPr/>
            </a:lvl1pPr>
          </a:lstStyle>
          <a:p>
            <a:fld id="{32BF5024-E8F8-47FC-A49C-A060A0E59933}" type="slidenum">
              <a:rPr lang="ar-SA" altLang="en-US"/>
              <a:pPr/>
              <a:t>‹#›</a:t>
            </a:fld>
            <a:endParaRPr lang="en-US" altLang="en-US"/>
          </a:p>
        </p:txBody>
      </p:sp>
    </p:spTree>
    <p:extLst>
      <p:ext uri="{BB962C8B-B14F-4D97-AF65-F5344CB8AC3E}">
        <p14:creationId xmlns:p14="http://schemas.microsoft.com/office/powerpoint/2010/main" val="330480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A98935A-667E-467E-7CCF-567775787A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3B299A-22B0-59F0-3D14-5CFCDD9D93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B3565E-B36D-C498-DAB7-C2FD6A15E710}"/>
              </a:ext>
            </a:extLst>
          </p:cNvPr>
          <p:cNvSpPr>
            <a:spLocks noGrp="1" noChangeArrowheads="1"/>
          </p:cNvSpPr>
          <p:nvPr>
            <p:ph type="sldNum" sz="quarter" idx="12"/>
          </p:nvPr>
        </p:nvSpPr>
        <p:spPr>
          <a:ln/>
        </p:spPr>
        <p:txBody>
          <a:bodyPr/>
          <a:lstStyle>
            <a:lvl1pPr>
              <a:defRPr/>
            </a:lvl1pPr>
          </a:lstStyle>
          <a:p>
            <a:fld id="{41FA02F2-2630-4577-B134-2C8EA680F0E5}" type="slidenum">
              <a:rPr lang="ar-SA" altLang="en-US"/>
              <a:pPr/>
              <a:t>‹#›</a:t>
            </a:fld>
            <a:endParaRPr lang="en-US" altLang="en-US"/>
          </a:p>
        </p:txBody>
      </p:sp>
    </p:spTree>
    <p:extLst>
      <p:ext uri="{BB962C8B-B14F-4D97-AF65-F5344CB8AC3E}">
        <p14:creationId xmlns:p14="http://schemas.microsoft.com/office/powerpoint/2010/main" val="61688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AD2D47E-F313-A355-2295-D026E6B977F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3948397-1123-6A8A-4736-1DA5D55AC83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CB7CBE6-2603-9D9F-9542-DD51D9747D9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1" hangingPunct="1">
              <a:defRPr sz="140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65A67880-45B0-B793-B72E-2B05ACF8058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40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43A7E6FD-E725-F0FD-5D01-9FA3A10AC9F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AC5947B-BEF2-4AD0-BE4A-1E76AB99BBD0}"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4.wmf" /><Relationship Id="rId2" Type="http://schemas.openxmlformats.org/officeDocument/2006/relationships/notesSlide" Target="../notesSlides/notesSlide20.xml" /><Relationship Id="rId1" Type="http://schemas.openxmlformats.org/officeDocument/2006/relationships/slideLayout" Target="../slideLayouts/slideLayout2.xml" /><Relationship Id="rId4" Type="http://schemas.openxmlformats.org/officeDocument/2006/relationships/image" Target="../media/image5.wmf" /></Relationships>
</file>

<file path=ppt/slides/_rels/slide21.xml.rels><?xml version="1.0" encoding="UTF-8" standalone="yes"?>
<Relationships xmlns="http://schemas.openxmlformats.org/package/2006/relationships"><Relationship Id="rId3" Type="http://schemas.openxmlformats.org/officeDocument/2006/relationships/image" Target="../media/image6.wmf"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64074F4-ECD5-A780-FD30-CDDEA01D0C6D}"/>
              </a:ext>
            </a:extLst>
          </p:cNvPr>
          <p:cNvSpPr>
            <a:spLocks noGrp="1" noChangeArrowheads="1"/>
          </p:cNvSpPr>
          <p:nvPr>
            <p:ph type="ctrTitle"/>
          </p:nvPr>
        </p:nvSpPr>
        <p:spPr>
          <a:xfrm>
            <a:off x="685800" y="2590800"/>
            <a:ext cx="7924800" cy="1524000"/>
          </a:xfrm>
          <a:solidFill>
            <a:srgbClr val="FFC000"/>
          </a:solidFill>
          <a:ln w="63500">
            <a:solidFill>
              <a:srgbClr val="339966"/>
            </a:solidFill>
            <a:miter lim="800000"/>
            <a:headEnd/>
            <a:tailEnd/>
          </a:ln>
        </p:spPr>
        <p:txBody>
          <a:bodyPr/>
          <a:lstStyle/>
          <a:p>
            <a:pPr eaLnBrk="1" hangingPunct="1"/>
            <a:r>
              <a:rPr lang="en-US" altLang="en-US" b="1">
                <a:solidFill>
                  <a:schemeClr val="tx1"/>
                </a:solidFill>
              </a:rPr>
              <a:t>The molecular basis of lung diseases</a:t>
            </a:r>
            <a:endParaRPr lang="en-AU" altLang="en-US" b="1">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A7563D75-F439-DB36-8D6A-FD1D31A5B27E}"/>
              </a:ext>
            </a:extLst>
          </p:cNvPr>
          <p:cNvSpPr>
            <a:spLocks noGrp="1" noChangeArrowheads="1"/>
          </p:cNvSpPr>
          <p:nvPr>
            <p:ph type="body" idx="1"/>
          </p:nvPr>
        </p:nvSpPr>
        <p:spPr>
          <a:xfrm>
            <a:off x="228600" y="152400"/>
            <a:ext cx="8763000" cy="6400800"/>
          </a:xfrm>
        </p:spPr>
        <p:txBody>
          <a:bodyPr/>
          <a:lstStyle/>
          <a:p>
            <a:pPr algn="l" rtl="0" eaLnBrk="1" hangingPunct="1">
              <a:lnSpc>
                <a:spcPct val="150000"/>
              </a:lnSpc>
            </a:pPr>
            <a:r>
              <a:rPr lang="en-AU" altLang="en-US" sz="2500" b="1" u="sng"/>
              <a:t>Emphysema resulting from α1-AT deficiency: </a:t>
            </a:r>
            <a:endParaRPr lang="en-AU" altLang="en-US" sz="2500" u="sng"/>
          </a:p>
          <a:p>
            <a:pPr algn="l" rtl="0" eaLnBrk="1" hangingPunct="1">
              <a:lnSpc>
                <a:spcPct val="80000"/>
              </a:lnSpc>
              <a:buFontTx/>
              <a:buNone/>
            </a:pPr>
            <a:r>
              <a:rPr lang="en-AU" altLang="en-US" sz="2500"/>
              <a:t>1- The most widespread mutation of α1-AT deficiency is a single purine base mutation in codon from GAG to AAG, resulting in the substitution of lysine (positively charged) for glutamic acid (negatively charged) at position 342 of the protein.</a:t>
            </a:r>
          </a:p>
          <a:p>
            <a:pPr algn="l" rtl="0" eaLnBrk="1" hangingPunct="1">
              <a:lnSpc>
                <a:spcPct val="80000"/>
              </a:lnSpc>
            </a:pPr>
            <a:r>
              <a:rPr lang="en-AU" altLang="en-US" sz="2500"/>
              <a:t>This amino acid substitution alter the charge attraction between the amino acids at position 342 and 290 present in the normal form of α1—AT and prevent the formation of a fold in the molecule. </a:t>
            </a:r>
          </a:p>
          <a:p>
            <a:pPr algn="l" rtl="0" eaLnBrk="1" hangingPunct="1">
              <a:lnSpc>
                <a:spcPct val="80000"/>
              </a:lnSpc>
            </a:pPr>
            <a:r>
              <a:rPr lang="en-AU" altLang="en-US" sz="2500"/>
              <a:t>This change in the tertiary structure promotes </a:t>
            </a:r>
            <a:r>
              <a:rPr lang="en-AU" altLang="en-US" sz="2500" u="sng"/>
              <a:t>dimerization</a:t>
            </a:r>
            <a:r>
              <a:rPr lang="en-AU" altLang="en-US" sz="2500"/>
              <a:t> of α1-AT in the endoplasmic reticulum that obstructs secretion of the protein from the cell and result in low level of α1-AT. </a:t>
            </a:r>
          </a:p>
          <a:p>
            <a:pPr algn="l" rtl="0" eaLnBrk="1" hangingPunct="1">
              <a:lnSpc>
                <a:spcPct val="80000"/>
              </a:lnSpc>
            </a:pPr>
            <a:r>
              <a:rPr lang="en-AU" altLang="en-US" sz="2500"/>
              <a:t>An individual must </a:t>
            </a:r>
            <a:r>
              <a:rPr lang="en-AU" altLang="en-US" sz="2500" u="sng"/>
              <a:t>inherit</a:t>
            </a:r>
            <a:r>
              <a:rPr lang="en-AU" altLang="en-US" sz="2500"/>
              <a:t> two abnormal α1-AT alleles to be at risk for the development of emphysema. </a:t>
            </a:r>
          </a:p>
          <a:p>
            <a:pPr algn="l" rtl="0" eaLnBrk="1" hangingPunct="1">
              <a:lnSpc>
                <a:spcPct val="80000"/>
              </a:lnSpc>
            </a:pPr>
            <a:r>
              <a:rPr lang="en-AU" altLang="en-US" sz="2500"/>
              <a:t>In a heterozygote, with one normal and one defective gene, the levels of α1-AT are sufficient to protect the alveoli from damage.</a:t>
            </a:r>
            <a:r>
              <a:rPr lang="en-AU" altLang="ja-JP" sz="2500">
                <a:ea typeface="ＭＳ Ｐゴシック" panose="020B0600070205080204" pitchFamily="34" charset="-128"/>
              </a:rPr>
              <a:t> </a:t>
            </a:r>
            <a:endParaRPr lang="en-AU" altLang="en-US" sz="250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7AFD338C-0FE6-03B3-DE40-8CEE220AEAA9}"/>
              </a:ext>
            </a:extLst>
          </p:cNvPr>
          <p:cNvSpPr>
            <a:spLocks noGrp="1" noChangeArrowheads="1"/>
          </p:cNvSpPr>
          <p:nvPr>
            <p:ph type="body" idx="1"/>
          </p:nvPr>
        </p:nvSpPr>
        <p:spPr>
          <a:xfrm>
            <a:off x="228600" y="228600"/>
            <a:ext cx="8763000" cy="6400800"/>
          </a:xfrm>
        </p:spPr>
        <p:txBody>
          <a:bodyPr/>
          <a:lstStyle/>
          <a:p>
            <a:pPr algn="l" rtl="0" eaLnBrk="1" hangingPunct="1">
              <a:lnSpc>
                <a:spcPct val="90000"/>
              </a:lnSpc>
              <a:buFontTx/>
              <a:buNone/>
            </a:pPr>
            <a:r>
              <a:rPr lang="en-AU" altLang="en-US" sz="3000"/>
              <a:t>2- Methionine 358 in α1-AT is necessary for α1-AT binding to the </a:t>
            </a:r>
            <a:r>
              <a:rPr lang="en-AU" altLang="ja-JP" sz="3000">
                <a:ea typeface="ＭＳ Ｐゴシック" panose="020B0600070205080204" pitchFamily="34" charset="-128"/>
              </a:rPr>
              <a:t>elastase.</a:t>
            </a:r>
          </a:p>
          <a:p>
            <a:pPr algn="l" rtl="0" eaLnBrk="1" hangingPunct="1">
              <a:lnSpc>
                <a:spcPct val="90000"/>
              </a:lnSpc>
            </a:pPr>
            <a:r>
              <a:rPr lang="en-AU" altLang="en-US" sz="3000"/>
              <a:t>Oxidation of this methionine destroys α1-AT binding capacity. </a:t>
            </a:r>
          </a:p>
          <a:p>
            <a:pPr algn="l" rtl="0" eaLnBrk="1" hangingPunct="1">
              <a:lnSpc>
                <a:spcPct val="90000"/>
              </a:lnSpc>
            </a:pPr>
            <a:r>
              <a:rPr lang="en-AU" altLang="en-US" sz="3000"/>
              <a:t>Cigarette smoke oxidizes Met-358, thereby increasing the risk for emphysema. </a:t>
            </a:r>
          </a:p>
          <a:p>
            <a:pPr algn="l" rtl="0" eaLnBrk="1" hangingPunct="1">
              <a:lnSpc>
                <a:spcPct val="90000"/>
              </a:lnSpc>
            </a:pPr>
            <a:r>
              <a:rPr lang="en-AU" altLang="en-US" sz="3000"/>
              <a:t>Smoking also causes lung retention of neutrophils by increasing adhesiveness of neutrophils and pulmonary microvascular endothelium and also by increasing neutrophils stiffness so the cant get through pulmonary capillary normally.</a:t>
            </a:r>
            <a:endParaRPr lang="en-AU" altLang="ja-JP" sz="3000">
              <a:ea typeface="ＭＳ Ｐゴシック" panose="020B0600070205080204" pitchFamily="34" charset="-128"/>
            </a:endParaRPr>
          </a:p>
          <a:p>
            <a:pPr algn="l" rtl="0" eaLnBrk="1" hangingPunct="1">
              <a:lnSpc>
                <a:spcPct val="90000"/>
              </a:lnSpc>
            </a:pPr>
            <a:r>
              <a:rPr lang="en-AU" altLang="ja-JP" sz="3000">
                <a:ea typeface="ＭＳ Ｐゴシック" panose="020B0600070205080204" pitchFamily="34" charset="-128"/>
              </a:rPr>
              <a:t>The deficiency of α1-AT can be reversed by weekly intravenous administration of α1-AT.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23E52456-2C55-1E76-C6D8-7B8472DFCEA2}"/>
              </a:ext>
            </a:extLst>
          </p:cNvPr>
          <p:cNvSpPr>
            <a:spLocks noGrp="1" noChangeArrowheads="1"/>
          </p:cNvSpPr>
          <p:nvPr>
            <p:ph type="body" idx="1"/>
          </p:nvPr>
        </p:nvSpPr>
        <p:spPr>
          <a:xfrm>
            <a:off x="152400" y="152400"/>
            <a:ext cx="8839200" cy="6507163"/>
          </a:xfrm>
        </p:spPr>
        <p:txBody>
          <a:bodyPr/>
          <a:lstStyle/>
          <a:p>
            <a:pPr algn="l" rtl="0" eaLnBrk="1" hangingPunct="1"/>
            <a:r>
              <a:rPr lang="en-AU" altLang="ja-JP" sz="2800" b="1" u="sng">
                <a:ea typeface="ＭＳ Ｐゴシック" panose="020B0600070205080204" pitchFamily="34" charset="-128"/>
              </a:rPr>
              <a:t>Cystic fibrosis </a:t>
            </a:r>
          </a:p>
          <a:p>
            <a:pPr algn="l" rtl="0" eaLnBrk="1" hangingPunct="1"/>
            <a:r>
              <a:rPr lang="en-AU" altLang="ja-JP" sz="2800">
                <a:ea typeface="ＭＳ Ｐゴシック" panose="020B0600070205080204" pitchFamily="34" charset="-128"/>
              </a:rPr>
              <a:t>is an inherited </a:t>
            </a:r>
            <a:r>
              <a:rPr lang="en-AU" altLang="en-US" sz="2800"/>
              <a:t>autosomal recessive </a:t>
            </a:r>
            <a:r>
              <a:rPr lang="en-AU" altLang="ja-JP" sz="2800">
                <a:ea typeface="ＭＳ Ｐゴシック" panose="020B0600070205080204" pitchFamily="34" charset="-128"/>
              </a:rPr>
              <a:t>disease that causes thick, sticky mucus to build up in the lungs.</a:t>
            </a:r>
          </a:p>
          <a:p>
            <a:pPr algn="l" rtl="0" eaLnBrk="1" hangingPunct="1"/>
            <a:r>
              <a:rPr lang="en-AU" altLang="en-US" sz="2800"/>
              <a:t>The gene defective in cystic fibrosis codes for CFTR (cystic fibrosis transmembrane conductance regulator), a membrane protein that pumps Cl</a:t>
            </a:r>
            <a:r>
              <a:rPr lang="en-AU" altLang="en-US" sz="2800" baseline="30000"/>
              <a:t>-</a:t>
            </a:r>
            <a:r>
              <a:rPr lang="en-AU" altLang="en-US" sz="2800"/>
              <a:t> out of cells. </a:t>
            </a:r>
          </a:p>
          <a:p>
            <a:pPr algn="l" rtl="0" eaLnBrk="1" hangingPunct="1"/>
            <a:r>
              <a:rPr lang="en-AU" altLang="en-US" sz="2800"/>
              <a:t>If this Cl- pump is defective, Cl- ions remain in cells, which then take up water from the surrounding mucus by osmosis. The mucus thickens and accumulates in various organs, including the lungs, where its presence favours infections such as pneumonia. Left untreated, children with cystic fibrosis seldom survive past the age of 5 years.</a:t>
            </a:r>
            <a:r>
              <a:rPr lang="en-AU" altLang="ja-JP" sz="2800">
                <a:ea typeface="ＭＳ Ｐゴシック" panose="020B0600070205080204" pitchFamily="34" charset="-128"/>
              </a:rPr>
              <a:t> </a:t>
            </a:r>
            <a:endParaRPr lang="en-AU" altLang="en-US" sz="280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6369C8B7-8B2B-1D86-F981-38A178CA707C}"/>
              </a:ext>
            </a:extLst>
          </p:cNvPr>
          <p:cNvSpPr>
            <a:spLocks noGrp="1" noChangeArrowheads="1"/>
          </p:cNvSpPr>
          <p:nvPr>
            <p:ph type="body" idx="1"/>
          </p:nvPr>
        </p:nvSpPr>
        <p:spPr>
          <a:xfrm>
            <a:off x="228600" y="152400"/>
            <a:ext cx="8763000" cy="6553200"/>
          </a:xfrm>
        </p:spPr>
        <p:txBody>
          <a:bodyPr/>
          <a:lstStyle/>
          <a:p>
            <a:pPr algn="l" rtl="0" eaLnBrk="1" hangingPunct="1"/>
            <a:endParaRPr lang="en-AU" altLang="en-US"/>
          </a:p>
          <a:p>
            <a:pPr algn="l" rtl="0" eaLnBrk="1" hangingPunct="1"/>
            <a:r>
              <a:rPr lang="en-AU" altLang="en-US"/>
              <a:t>The gene responsible for cystic fibrosis resides on the long arm of chromosome 7. </a:t>
            </a:r>
          </a:p>
          <a:p>
            <a:pPr algn="l" rtl="0" eaLnBrk="1" hangingPunct="1"/>
            <a:r>
              <a:rPr lang="en-AU" altLang="en-US"/>
              <a:t>The most common mutation is a three-base deletion that results in the </a:t>
            </a:r>
            <a:r>
              <a:rPr lang="en-AU" altLang="en-US" u="sng"/>
              <a:t>loss of a phenylalanine</a:t>
            </a:r>
            <a:r>
              <a:rPr lang="en-AU" altLang="en-US"/>
              <a:t> residue from the CFTR protein. </a:t>
            </a:r>
          </a:p>
          <a:p>
            <a:pPr algn="l" rtl="0" eaLnBrk="1" hangingPunct="1"/>
            <a:r>
              <a:rPr lang="en-AU" altLang="en-US"/>
              <a:t>Because the mutant allele is three bases shorter than the normal allele, it is possible to distinguish them from each other by the size of the PCR products obtained by amplifying that portion of the DNA and using gel electrophoresis.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56B3BBDF-E63F-9AF4-5CEA-CEFA2DDC8E13}"/>
              </a:ext>
            </a:extLst>
          </p:cNvPr>
          <p:cNvSpPr>
            <a:spLocks noGrp="1" noChangeArrowheads="1"/>
          </p:cNvSpPr>
          <p:nvPr>
            <p:ph type="body" idx="1"/>
          </p:nvPr>
        </p:nvSpPr>
        <p:spPr>
          <a:xfrm>
            <a:off x="457200" y="228600"/>
            <a:ext cx="8534400" cy="6324600"/>
          </a:xfrm>
        </p:spPr>
        <p:txBody>
          <a:bodyPr/>
          <a:lstStyle/>
          <a:p>
            <a:pPr algn="l" rtl="0" eaLnBrk="1" hangingPunct="1">
              <a:lnSpc>
                <a:spcPct val="90000"/>
              </a:lnSpc>
            </a:pPr>
            <a:r>
              <a:rPr lang="en-AU" altLang="en-US" sz="2800" b="1" u="sng"/>
              <a:t>How Is Cystic Fibrosis </a:t>
            </a:r>
            <a:r>
              <a:rPr lang="en-GB" altLang="en-US" sz="2800" b="1" u="sng"/>
              <a:t>managed</a:t>
            </a:r>
            <a:r>
              <a:rPr lang="en-AU" altLang="en-US" sz="2800" b="1" u="sng"/>
              <a:t>?</a:t>
            </a:r>
          </a:p>
          <a:p>
            <a:pPr algn="l" rtl="0" eaLnBrk="1" hangingPunct="1">
              <a:lnSpc>
                <a:spcPct val="90000"/>
              </a:lnSpc>
            </a:pPr>
            <a:r>
              <a:rPr lang="en-AU" altLang="en-US" sz="2800"/>
              <a:t>Cystic fibrosis (CF) has no cure. However, treatments have greatly improved in recent years. The goals of CF treatment are to prevent and control lung infections and loosen and remove thick, sticky mucus from the lungs </a:t>
            </a:r>
          </a:p>
          <a:p>
            <a:pPr algn="l" rtl="0" eaLnBrk="1" hangingPunct="1">
              <a:lnSpc>
                <a:spcPct val="90000"/>
              </a:lnSpc>
            </a:pPr>
            <a:r>
              <a:rPr lang="en-AU" altLang="en-US" sz="2800" b="1" u="sng"/>
              <a:t>Management for lung problems includes:</a:t>
            </a:r>
            <a:endParaRPr lang="en-AU" altLang="en-US" sz="2800" u="sng"/>
          </a:p>
          <a:p>
            <a:pPr algn="l" rtl="0" eaLnBrk="1" hangingPunct="1">
              <a:lnSpc>
                <a:spcPct val="90000"/>
              </a:lnSpc>
            </a:pPr>
            <a:r>
              <a:rPr lang="en-AU" altLang="en-US" sz="2800"/>
              <a:t>Antibiotics to prevent and treat lung and sinus infections. They may be taken by mouth, or given in the veins or by breathing treatments. </a:t>
            </a:r>
          </a:p>
          <a:p>
            <a:pPr algn="l" rtl="0" eaLnBrk="1" hangingPunct="1">
              <a:lnSpc>
                <a:spcPct val="90000"/>
              </a:lnSpc>
            </a:pPr>
            <a:r>
              <a:rPr lang="en-AU" altLang="en-US" sz="2800"/>
              <a:t>Inhaled medicines to help open the airways</a:t>
            </a:r>
          </a:p>
          <a:p>
            <a:pPr algn="l" rtl="0" eaLnBrk="1" hangingPunct="1">
              <a:lnSpc>
                <a:spcPct val="90000"/>
              </a:lnSpc>
            </a:pPr>
            <a:r>
              <a:rPr lang="en-AU" altLang="en-US" sz="2800"/>
              <a:t>Enzyme replacement therapy to thin mucus and make it easier to cough up</a:t>
            </a:r>
          </a:p>
          <a:p>
            <a:pPr algn="l" rtl="0" eaLnBrk="1" hangingPunct="1">
              <a:lnSpc>
                <a:spcPct val="90000"/>
              </a:lnSpc>
            </a:pPr>
            <a:r>
              <a:rPr lang="en-AU" altLang="en-US" sz="2800"/>
              <a:t>Flu vaccine and pneumococcal vaccine yearly </a:t>
            </a:r>
            <a:endParaRPr lang="en-AU" altLang="ja-JP" sz="280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6B0F8E8C-C8CB-1F6A-1BCE-A2CACAF321B7}"/>
              </a:ext>
            </a:extLst>
          </p:cNvPr>
          <p:cNvSpPr>
            <a:spLocks noGrp="1" noChangeArrowheads="1"/>
          </p:cNvSpPr>
          <p:nvPr>
            <p:ph type="body" idx="1"/>
          </p:nvPr>
        </p:nvSpPr>
        <p:spPr>
          <a:xfrm>
            <a:off x="152400" y="152400"/>
            <a:ext cx="8839200" cy="6553200"/>
          </a:xfrm>
          <a:noFill/>
        </p:spPr>
        <p:txBody>
          <a:bodyPr/>
          <a:lstStyle/>
          <a:p>
            <a:pPr algn="l" rtl="0" eaLnBrk="1" hangingPunct="1">
              <a:lnSpc>
                <a:spcPct val="80000"/>
              </a:lnSpc>
            </a:pPr>
            <a:r>
              <a:rPr lang="en-AU" altLang="en-US" sz="2400" b="1" u="sng"/>
              <a:t>Immobile Cilia Syndrome</a:t>
            </a:r>
          </a:p>
          <a:p>
            <a:pPr algn="l" rtl="0" eaLnBrk="1" hangingPunct="1">
              <a:lnSpc>
                <a:spcPct val="80000"/>
              </a:lnSpc>
            </a:pPr>
            <a:endParaRPr lang="en-AU" altLang="ja-JP" sz="1200">
              <a:ea typeface="ＭＳ Ｐゴシック" panose="020B0600070205080204" pitchFamily="34" charset="-128"/>
            </a:endParaRPr>
          </a:p>
          <a:p>
            <a:pPr algn="l" rtl="0" eaLnBrk="1" hangingPunct="1">
              <a:lnSpc>
                <a:spcPct val="80000"/>
              </a:lnSpc>
            </a:pPr>
            <a:r>
              <a:rPr lang="en-AU" altLang="ja-JP" sz="2100">
                <a:ea typeface="ＭＳ Ｐゴシック" panose="020B0600070205080204" pitchFamily="34" charset="-128"/>
              </a:rPr>
              <a:t>Immobile </a:t>
            </a:r>
            <a:r>
              <a:rPr lang="en-AU" altLang="en-US" sz="2100"/>
              <a:t>cilia syndrome (ICS) also known as Primary ciliary dyskinesia (PCD) is a rare, autosomal recessive disease of abnormalities of ciliary structure and function. {Later studies showed that disorganized motion, rather than immotile cilia, resulted in the uncoordinated and ineffective ciliary beat, hence the term ciliary dyskinesia syndrome (CDS)}</a:t>
            </a:r>
          </a:p>
          <a:p>
            <a:pPr algn="l" rtl="0" eaLnBrk="1" hangingPunct="1">
              <a:lnSpc>
                <a:spcPct val="80000"/>
              </a:lnSpc>
            </a:pPr>
            <a:endParaRPr lang="en-AU" altLang="en-US" sz="2100"/>
          </a:p>
          <a:p>
            <a:pPr algn="l" rtl="0" eaLnBrk="1" hangingPunct="1">
              <a:lnSpc>
                <a:spcPct val="80000"/>
              </a:lnSpc>
            </a:pPr>
            <a:r>
              <a:rPr lang="en-AU" altLang="en-US" sz="2100"/>
              <a:t>Air is frequently contaminated with a variety of pollutants, particles and bacteria that become deposited in the airways.</a:t>
            </a:r>
          </a:p>
          <a:p>
            <a:pPr algn="l" rtl="0" eaLnBrk="1" hangingPunct="1">
              <a:lnSpc>
                <a:spcPct val="80000"/>
              </a:lnSpc>
            </a:pPr>
            <a:r>
              <a:rPr lang="en-AU" altLang="en-US" sz="2100"/>
              <a:t>The trachea to the terminal bronchioles are lined with a ciliated epithelium  </a:t>
            </a:r>
          </a:p>
          <a:p>
            <a:pPr algn="l" rtl="0" eaLnBrk="1" hangingPunct="1">
              <a:lnSpc>
                <a:spcPct val="80000"/>
              </a:lnSpc>
            </a:pPr>
            <a:r>
              <a:rPr lang="en-AU" altLang="en-US" sz="2100"/>
              <a:t>The effective and cooperative ciliary motility remove these mucus out of areas vulnerable to infection or inflammation.</a:t>
            </a:r>
          </a:p>
          <a:p>
            <a:pPr algn="l" rtl="0" eaLnBrk="1" hangingPunct="1">
              <a:lnSpc>
                <a:spcPct val="80000"/>
              </a:lnSpc>
            </a:pPr>
            <a:endParaRPr lang="en-AU" altLang="ja-JP" sz="2100">
              <a:ea typeface="ＭＳ Ｐゴシック" panose="020B0600070205080204" pitchFamily="34" charset="-128"/>
            </a:endParaRPr>
          </a:p>
          <a:p>
            <a:pPr algn="l" rtl="0" eaLnBrk="1" hangingPunct="1">
              <a:lnSpc>
                <a:spcPct val="80000"/>
              </a:lnSpc>
            </a:pPr>
            <a:r>
              <a:rPr lang="en-AU" altLang="ja-JP" sz="2100">
                <a:ea typeface="ＭＳ Ｐゴシック" panose="020B0600070205080204" pitchFamily="34" charset="-128"/>
              </a:rPr>
              <a:t>Structural and functional defects of cilia result in the lack of effective ciliary motility, causing abnormal mucociliary clearance. This leads to respiratory secretions begin to collect, thicken, and promote infection. Without treatment, permanent lung damage develops at an early age. Without treatment some </a:t>
            </a:r>
            <a:r>
              <a:rPr lang="en-AU" altLang="en-US" sz="2100"/>
              <a:t>Immobile Cilia Syndrome </a:t>
            </a:r>
            <a:r>
              <a:rPr lang="en-AU" altLang="ja-JP" sz="2100">
                <a:ea typeface="ＭＳ Ｐゴシック" panose="020B0600070205080204" pitchFamily="34" charset="-128"/>
              </a:rPr>
              <a:t>patients may require lung transplantation. </a:t>
            </a:r>
            <a:endParaRPr lang="en-AU" altLang="en-US" sz="2100">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9F122381-D854-337A-5523-FDAED444F60C}"/>
              </a:ext>
            </a:extLst>
          </p:cNvPr>
          <p:cNvSpPr>
            <a:spLocks noGrp="1" noChangeArrowheads="1"/>
          </p:cNvSpPr>
          <p:nvPr>
            <p:ph type="body" idx="1"/>
          </p:nvPr>
        </p:nvSpPr>
        <p:spPr>
          <a:xfrm>
            <a:off x="152400" y="228600"/>
            <a:ext cx="8839200" cy="6477000"/>
          </a:xfrm>
        </p:spPr>
        <p:txBody>
          <a:bodyPr/>
          <a:lstStyle/>
          <a:p>
            <a:pPr algn="l" rtl="0" eaLnBrk="1" hangingPunct="1"/>
            <a:r>
              <a:rPr lang="en-AU" altLang="en-US" b="1" u="sng"/>
              <a:t>Normal and abnormal ciliary ultrastructure </a:t>
            </a:r>
          </a:p>
          <a:p>
            <a:pPr algn="l" rtl="0" eaLnBrk="1" hangingPunct="1"/>
            <a:r>
              <a:rPr lang="en-AU" altLang="en-US"/>
              <a:t>A cilium consists of nine double separate microtubule that surround a central pair of microtubules, this structure is known as 9+2. </a:t>
            </a:r>
          </a:p>
          <a:p>
            <a:pPr algn="l" rtl="0" eaLnBrk="1" hangingPunct="1"/>
            <a:r>
              <a:rPr lang="en-AU" altLang="en-US"/>
              <a:t>Dynein arms are motor protein that converts the chemical energy in ATP into movement.</a:t>
            </a:r>
          </a:p>
          <a:p>
            <a:pPr algn="l" rtl="0" eaLnBrk="1" hangingPunct="1"/>
            <a:r>
              <a:rPr lang="en-AU" altLang="en-US"/>
              <a:t>The nine microtubule doublets of cilia and flagella are linked by proteins. The motion of cilia results from the sliding of the microtubules past each other. This sliding is driven by </a:t>
            </a:r>
            <a:r>
              <a:rPr lang="en-AU" altLang="en-US" b="1"/>
              <a:t>dynein</a:t>
            </a:r>
            <a:r>
              <a:rPr lang="en-AU" altLang="en-US"/>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id="{BDD6C719-C060-1BF5-B8D1-64BC6490A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7825"/>
            <a:ext cx="8534400" cy="61658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5843" name="Straight Connector 3">
            <a:extLst>
              <a:ext uri="{FF2B5EF4-FFF2-40B4-BE49-F238E27FC236}">
                <a16:creationId xmlns:a16="http://schemas.microsoft.com/office/drawing/2014/main" id="{82C19830-9EAA-D648-023A-AF8872B54CA1}"/>
              </a:ext>
            </a:extLst>
          </p:cNvPr>
          <p:cNvCxnSpPr>
            <a:cxnSpLocks noChangeShapeType="1"/>
          </p:cNvCxnSpPr>
          <p:nvPr/>
        </p:nvCxnSpPr>
        <p:spPr bwMode="auto">
          <a:xfrm>
            <a:off x="1066800" y="1371600"/>
            <a:ext cx="12954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5844" name="Straight Connector 5">
            <a:extLst>
              <a:ext uri="{FF2B5EF4-FFF2-40B4-BE49-F238E27FC236}">
                <a16:creationId xmlns:a16="http://schemas.microsoft.com/office/drawing/2014/main" id="{DB4E40D0-50C0-23A6-728E-6EEA1C5287E2}"/>
              </a:ext>
            </a:extLst>
          </p:cNvPr>
          <p:cNvCxnSpPr>
            <a:cxnSpLocks noChangeShapeType="1"/>
          </p:cNvCxnSpPr>
          <p:nvPr/>
        </p:nvCxnSpPr>
        <p:spPr bwMode="auto">
          <a:xfrm>
            <a:off x="7620000" y="5410200"/>
            <a:ext cx="11430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8950CC16-277D-1164-741A-D895F0EDDDD4}"/>
              </a:ext>
            </a:extLst>
          </p:cNvPr>
          <p:cNvSpPr>
            <a:spLocks noGrp="1" noChangeArrowheads="1"/>
          </p:cNvSpPr>
          <p:nvPr>
            <p:ph type="body" idx="1"/>
          </p:nvPr>
        </p:nvSpPr>
        <p:spPr>
          <a:xfrm>
            <a:off x="152400" y="228600"/>
            <a:ext cx="8839200" cy="6400800"/>
          </a:xfrm>
        </p:spPr>
        <p:txBody>
          <a:bodyPr/>
          <a:lstStyle/>
          <a:p>
            <a:pPr algn="l" rtl="0" eaLnBrk="1" hangingPunct="1">
              <a:lnSpc>
                <a:spcPct val="80000"/>
              </a:lnSpc>
            </a:pPr>
            <a:r>
              <a:rPr lang="en-AU" altLang="en-US" sz="2600" b="1" u="sng"/>
              <a:t>Defects in the ciliary component include: </a:t>
            </a:r>
          </a:p>
          <a:p>
            <a:pPr algn="l" rtl="0" eaLnBrk="1" hangingPunct="1">
              <a:lnSpc>
                <a:spcPct val="80000"/>
              </a:lnSpc>
              <a:buFontTx/>
              <a:buNone/>
            </a:pPr>
            <a:r>
              <a:rPr lang="en-AU" altLang="en-US" sz="2600"/>
              <a:t>1- </a:t>
            </a:r>
            <a:r>
              <a:rPr lang="en-AU" altLang="en-US" sz="2600" u="sng"/>
              <a:t>Dynein arm</a:t>
            </a:r>
            <a:r>
              <a:rPr lang="en-AU" altLang="en-US" sz="2600"/>
              <a:t> function is drive the beating motion of cilia. Defective dynein arm involve total or a partial absence of either both inner or both outer dynein arms or involve just the inner or outer arms. Sometimes, shortened dynein arms are the only defect. </a:t>
            </a:r>
          </a:p>
          <a:p>
            <a:pPr algn="l" rtl="0" eaLnBrk="1" hangingPunct="1">
              <a:lnSpc>
                <a:spcPct val="80000"/>
              </a:lnSpc>
              <a:buFontTx/>
              <a:buNone/>
            </a:pPr>
            <a:r>
              <a:rPr lang="en-AU" altLang="en-US" sz="2600"/>
              <a:t>2- </a:t>
            </a:r>
            <a:r>
              <a:rPr lang="en-AU" altLang="en-US" sz="2600" u="sng"/>
              <a:t>Radial spoke</a:t>
            </a:r>
            <a:r>
              <a:rPr lang="en-AU" altLang="en-US" sz="2600"/>
              <a:t> normally it plays a role in the mechanical movement of cilium.</a:t>
            </a:r>
          </a:p>
          <a:p>
            <a:pPr algn="l" rtl="0" eaLnBrk="1" hangingPunct="1">
              <a:lnSpc>
                <a:spcPct val="80000"/>
              </a:lnSpc>
            </a:pPr>
            <a:r>
              <a:rPr lang="en-AU" altLang="en-US" sz="2600"/>
              <a:t>Defects in radial spoke exhibit either a total absence of radial spokes or an absence of radial spoke heads. </a:t>
            </a:r>
          </a:p>
          <a:p>
            <a:pPr algn="l" rtl="0" eaLnBrk="1" hangingPunct="1">
              <a:lnSpc>
                <a:spcPct val="80000"/>
              </a:lnSpc>
              <a:buFontTx/>
              <a:buNone/>
            </a:pPr>
            <a:r>
              <a:rPr lang="en-AU" altLang="en-US" sz="2600"/>
              <a:t>3- </a:t>
            </a:r>
            <a:r>
              <a:rPr lang="en-AU" altLang="en-US" sz="2600" u="sng"/>
              <a:t>Microtubular transposition</a:t>
            </a:r>
            <a:r>
              <a:rPr lang="en-AU" altLang="en-US" sz="2600"/>
              <a:t> defects occur in the form of absence of the central pair of tubules with transposition of the outer doublet to the centre.  </a:t>
            </a:r>
          </a:p>
          <a:p>
            <a:pPr algn="l" rtl="0" eaLnBrk="1" hangingPunct="1">
              <a:lnSpc>
                <a:spcPct val="80000"/>
              </a:lnSpc>
              <a:buFontTx/>
              <a:buNone/>
            </a:pPr>
            <a:endParaRPr lang="en-AU" altLang="en-US" sz="2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37F8EC4C-2324-AA2B-C335-1DD696CD64F6}"/>
              </a:ext>
            </a:extLst>
          </p:cNvPr>
          <p:cNvSpPr>
            <a:spLocks noGrp="1" noChangeArrowheads="1"/>
          </p:cNvSpPr>
          <p:nvPr>
            <p:ph type="body" idx="1"/>
          </p:nvPr>
        </p:nvSpPr>
        <p:spPr>
          <a:xfrm>
            <a:off x="228600" y="152400"/>
            <a:ext cx="8763000" cy="4525963"/>
          </a:xfrm>
        </p:spPr>
        <p:txBody>
          <a:bodyPr/>
          <a:lstStyle/>
          <a:p>
            <a:pPr marL="0" indent="0" algn="l" rtl="0">
              <a:buFontTx/>
              <a:buNone/>
            </a:pPr>
            <a:r>
              <a:rPr lang="en-AU" altLang="en-US" sz="2800" b="1" u="sng"/>
              <a:t>Surface Energy and Tension in Liquids</a:t>
            </a:r>
          </a:p>
          <a:p>
            <a:pPr marL="0" indent="0" algn="l" rtl="0">
              <a:buFontTx/>
              <a:buNone/>
            </a:pPr>
            <a:r>
              <a:rPr lang="en-AU" altLang="en-US" sz="2800"/>
              <a:t>• The </a:t>
            </a:r>
            <a:r>
              <a:rPr lang="en-US" altLang="en-US" sz="2800"/>
              <a:t>hydrogen bonding</a:t>
            </a:r>
            <a:r>
              <a:rPr lang="en-AU" altLang="en-US" sz="2800"/>
              <a:t> between molecules </a:t>
            </a:r>
            <a:r>
              <a:rPr lang="en-AU" altLang="en-US" sz="2800" u="sng"/>
              <a:t>down</a:t>
            </a:r>
            <a:r>
              <a:rPr lang="en-AU" altLang="en-US" sz="2800"/>
              <a:t> into a liquid are shared with </a:t>
            </a:r>
            <a:r>
              <a:rPr lang="en-AU" altLang="en-US" sz="2800" u="sng"/>
              <a:t>all</a:t>
            </a:r>
            <a:r>
              <a:rPr lang="en-AU" altLang="en-US" sz="2800"/>
              <a:t> neighbouring atoms.</a:t>
            </a:r>
          </a:p>
          <a:p>
            <a:pPr marL="0" indent="0" algn="l" rtl="0">
              <a:buFontTx/>
              <a:buNone/>
            </a:pPr>
            <a:r>
              <a:rPr lang="en-AU" altLang="en-US" sz="2800"/>
              <a:t>• Those on the </a:t>
            </a:r>
            <a:r>
              <a:rPr lang="en-AU" altLang="en-US" sz="2800" u="sng"/>
              <a:t>surface</a:t>
            </a:r>
            <a:r>
              <a:rPr lang="en-AU" altLang="en-US" sz="2800"/>
              <a:t> have no neighbouring atoms </a:t>
            </a:r>
            <a:r>
              <a:rPr lang="en-AU" altLang="en-US" sz="2800" u="sng"/>
              <a:t>above</a:t>
            </a:r>
            <a:r>
              <a:rPr lang="en-AU" altLang="en-US" sz="2800"/>
              <a:t>, and exhibit stronger attractive forces upon their nearest neighbours on the surface.</a:t>
            </a:r>
          </a:p>
          <a:p>
            <a:pPr marL="0" indent="0" algn="l" rtl="0">
              <a:buFontTx/>
              <a:buNone/>
            </a:pPr>
            <a:r>
              <a:rPr lang="en-AU" altLang="en-US" sz="2800"/>
              <a:t>• This enhancement of the intermolecular attractive</a:t>
            </a:r>
          </a:p>
          <a:p>
            <a:pPr marL="0" indent="0" algn="l" rtl="0">
              <a:buFontTx/>
              <a:buNone/>
            </a:pPr>
            <a:r>
              <a:rPr lang="en-AU" altLang="en-US" sz="2800"/>
              <a:t> forces at the surface is </a:t>
            </a:r>
          </a:p>
          <a:p>
            <a:pPr marL="0" indent="0" algn="l" rtl="0">
              <a:buFontTx/>
              <a:buNone/>
            </a:pPr>
            <a:r>
              <a:rPr lang="en-AU" altLang="en-US" sz="2800"/>
              <a:t>called surface tension.</a:t>
            </a:r>
          </a:p>
        </p:txBody>
      </p:sp>
      <p:pic>
        <p:nvPicPr>
          <p:cNvPr id="39939" name="Picture 4">
            <a:extLst>
              <a:ext uri="{FF2B5EF4-FFF2-40B4-BE49-F238E27FC236}">
                <a16:creationId xmlns:a16="http://schemas.microsoft.com/office/drawing/2014/main" id="{7A1A9A96-E544-B3B0-2E1E-2FE618594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3544888"/>
            <a:ext cx="400526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427A4644-5A25-3A85-28A7-FD0FB06303A2}"/>
              </a:ext>
            </a:extLst>
          </p:cNvPr>
          <p:cNvSpPr txBox="1">
            <a:spLocks noChangeArrowheads="1"/>
          </p:cNvSpPr>
          <p:nvPr/>
        </p:nvSpPr>
        <p:spPr bwMode="auto">
          <a:xfrm>
            <a:off x="228600" y="277813"/>
            <a:ext cx="8839200" cy="73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lnSpc>
                <a:spcPct val="60000"/>
              </a:lnSpc>
              <a:spcBef>
                <a:spcPct val="50000"/>
              </a:spcBef>
              <a:buFontTx/>
              <a:buNone/>
            </a:pPr>
            <a:r>
              <a:rPr lang="en-AU" altLang="ja-JP" sz="2400" b="1">
                <a:ea typeface="ＭＳ Ｐゴシック" panose="020B0600070205080204" pitchFamily="34" charset="-128"/>
              </a:rPr>
              <a:t>The alveolar system</a:t>
            </a:r>
            <a:r>
              <a:rPr lang="en-AU" altLang="ja-JP" sz="2400">
                <a:ea typeface="ＭＳ Ｐゴシック" panose="020B0600070205080204" pitchFamily="34" charset="-128"/>
              </a:rPr>
              <a:t> is made up of </a:t>
            </a:r>
            <a:r>
              <a:rPr lang="en-GB" altLang="en-US" sz="2400" b="1"/>
              <a:t>2 types of epithelium cell</a:t>
            </a:r>
          </a:p>
          <a:p>
            <a:pPr algn="l" rtl="0" eaLnBrk="1" hangingPunct="1">
              <a:lnSpc>
                <a:spcPct val="60000"/>
              </a:lnSpc>
              <a:spcBef>
                <a:spcPct val="50000"/>
              </a:spcBef>
              <a:buFontTx/>
              <a:buNone/>
            </a:pPr>
            <a:r>
              <a:rPr lang="en-GB" altLang="en-US" sz="2400" b="1"/>
              <a:t>1. Pneumocytes I 		2. Pneumocytes II </a:t>
            </a:r>
            <a:endParaRPr lang="en-US" altLang="en-US" sz="2400" b="1"/>
          </a:p>
        </p:txBody>
      </p:sp>
      <p:pic>
        <p:nvPicPr>
          <p:cNvPr id="5123" name="Picture 3">
            <a:extLst>
              <a:ext uri="{FF2B5EF4-FFF2-40B4-BE49-F238E27FC236}">
                <a16:creationId xmlns:a16="http://schemas.microsoft.com/office/drawing/2014/main" id="{108E5996-7624-0601-B054-5FE4C4C5A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5845175" cy="5245100"/>
          </a:xfrm>
          <a:prstGeom prst="rect">
            <a:avLst/>
          </a:prstGeom>
          <a:noFill/>
          <a:ln w="9525">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5124" name="Text Box 4">
            <a:extLst>
              <a:ext uri="{FF2B5EF4-FFF2-40B4-BE49-F238E27FC236}">
                <a16:creationId xmlns:a16="http://schemas.microsoft.com/office/drawing/2014/main" id="{112F1921-2A31-EC3C-5DCE-34BF8266E259}"/>
              </a:ext>
            </a:extLst>
          </p:cNvPr>
          <p:cNvSpPr txBox="1">
            <a:spLocks noChangeArrowheads="1"/>
          </p:cNvSpPr>
          <p:nvPr/>
        </p:nvSpPr>
        <p:spPr bwMode="auto">
          <a:xfrm>
            <a:off x="6008688" y="1524000"/>
            <a:ext cx="3059112"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GB" altLang="en-US" sz="2000" b="1" u="sng"/>
              <a:t>Type I</a:t>
            </a:r>
            <a:r>
              <a:rPr lang="en-GB" altLang="en-US" sz="2000" b="1"/>
              <a:t> are relatively large, extremely flattened cells and make up most of the alveolar wall.</a:t>
            </a:r>
          </a:p>
          <a:p>
            <a:pPr algn="l" rtl="0" eaLnBrk="1" hangingPunct="1">
              <a:spcBef>
                <a:spcPct val="50000"/>
              </a:spcBef>
              <a:buFontTx/>
              <a:buNone/>
            </a:pPr>
            <a:r>
              <a:rPr lang="en-GB" altLang="en-US" sz="2000" b="1" u="sng"/>
              <a:t>Type II</a:t>
            </a:r>
            <a:r>
              <a:rPr lang="en-GB" altLang="en-US" sz="2000" b="1"/>
              <a:t> pneumocytes secrete Surfactant, a mixture of lipids and proteins, which helps to reduce surface tension of the alveoli and prevent the alveolus from collapsing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E086FDD-1B1D-1F66-41C9-D19AD1CF897D}"/>
              </a:ext>
            </a:extLst>
          </p:cNvPr>
          <p:cNvSpPr>
            <a:spLocks noGrp="1" noChangeArrowheads="1"/>
          </p:cNvSpPr>
          <p:nvPr>
            <p:ph type="title"/>
          </p:nvPr>
        </p:nvSpPr>
        <p:spPr>
          <a:xfrm>
            <a:off x="0" y="228600"/>
            <a:ext cx="9144000" cy="641350"/>
          </a:xfrm>
          <a:noFill/>
        </p:spPr>
        <p:txBody>
          <a:bodyPr>
            <a:spAutoFit/>
          </a:bodyPr>
          <a:lstStyle/>
          <a:p>
            <a:r>
              <a:rPr lang="en-AU" altLang="en-US" sz="3600" b="1" u="sng">
                <a:solidFill>
                  <a:schemeClr val="tx1"/>
                </a:solidFill>
              </a:rPr>
              <a:t>Surface Tension: Intermolecular Forces</a:t>
            </a:r>
          </a:p>
        </p:txBody>
      </p:sp>
      <p:pic>
        <p:nvPicPr>
          <p:cNvPr id="41987" name="Picture 4">
            <a:extLst>
              <a:ext uri="{FF2B5EF4-FFF2-40B4-BE49-F238E27FC236}">
                <a16:creationId xmlns:a16="http://schemas.microsoft.com/office/drawing/2014/main" id="{1B5067FE-EA95-BC35-1B9B-3EA8A812A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1219200"/>
            <a:ext cx="427513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a:extLst>
              <a:ext uri="{FF2B5EF4-FFF2-40B4-BE49-F238E27FC236}">
                <a16:creationId xmlns:a16="http://schemas.microsoft.com/office/drawing/2014/main" id="{12416A9D-77F6-092D-517F-E3BC4943A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19200"/>
            <a:ext cx="46164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F255661B-84C7-23D7-B560-48A2ABB9C0E7}"/>
              </a:ext>
            </a:extLst>
          </p:cNvPr>
          <p:cNvSpPr>
            <a:spLocks noGrp="1" noChangeArrowheads="1"/>
          </p:cNvSpPr>
          <p:nvPr>
            <p:ph type="body" idx="1"/>
          </p:nvPr>
        </p:nvSpPr>
        <p:spPr>
          <a:xfrm>
            <a:off x="457200" y="4846638"/>
            <a:ext cx="8229600" cy="1630362"/>
          </a:xfrm>
        </p:spPr>
        <p:txBody>
          <a:bodyPr/>
          <a:lstStyle/>
          <a:p>
            <a:pPr algn="l" rtl="0">
              <a:lnSpc>
                <a:spcPct val="80000"/>
              </a:lnSpc>
            </a:pPr>
            <a:r>
              <a:rPr lang="en-AU" altLang="en-US" sz="1800"/>
              <a:t>The surface tension of water supports this water strider. The nonpolar surfaces of its feet also help to repel the water.</a:t>
            </a:r>
          </a:p>
          <a:p>
            <a:pPr algn="l" rtl="0">
              <a:lnSpc>
                <a:spcPct val="80000"/>
              </a:lnSpc>
            </a:pPr>
            <a:endParaRPr lang="en-AU" altLang="en-US" sz="1800"/>
          </a:p>
          <a:p>
            <a:pPr algn="l" rtl="0">
              <a:lnSpc>
                <a:spcPct val="80000"/>
              </a:lnSpc>
            </a:pPr>
            <a:r>
              <a:rPr lang="en-AU" altLang="en-US" sz="1800" b="1"/>
              <a:t>Surface tension </a:t>
            </a:r>
            <a:r>
              <a:rPr lang="en-AU" altLang="en-US" sz="1800"/>
              <a:t>The result of inward intermolecular forces of attraction among liquid particles that must be overcome to expand the surface area.</a:t>
            </a:r>
          </a:p>
        </p:txBody>
      </p:sp>
      <p:pic>
        <p:nvPicPr>
          <p:cNvPr id="44035" name="Picture 4">
            <a:extLst>
              <a:ext uri="{FF2B5EF4-FFF2-40B4-BE49-F238E27FC236}">
                <a16:creationId xmlns:a16="http://schemas.microsoft.com/office/drawing/2014/main" id="{B1998722-F96E-78E0-A739-473EE79AA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56388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6BF11B98-001B-4BC4-1B0D-8BA82412DFC8}"/>
              </a:ext>
            </a:extLst>
          </p:cNvPr>
          <p:cNvSpPr>
            <a:spLocks noGrp="1" noChangeArrowheads="1"/>
          </p:cNvSpPr>
          <p:nvPr>
            <p:ph type="body" idx="1"/>
          </p:nvPr>
        </p:nvSpPr>
        <p:spPr>
          <a:xfrm>
            <a:off x="233363" y="152400"/>
            <a:ext cx="8763000" cy="6553200"/>
          </a:xfrm>
        </p:spPr>
        <p:txBody>
          <a:bodyPr/>
          <a:lstStyle/>
          <a:p>
            <a:pPr algn="l" rtl="0" eaLnBrk="1" hangingPunct="1">
              <a:lnSpc>
                <a:spcPct val="80000"/>
              </a:lnSpc>
            </a:pPr>
            <a:r>
              <a:rPr lang="en-AU" altLang="en-US" sz="2300"/>
              <a:t>Lung surfactant is synthesized by type II cells and is then stored and secreted in intracellular organelles called lamellar bodies. </a:t>
            </a:r>
          </a:p>
          <a:p>
            <a:pPr algn="l" rtl="0" eaLnBrk="1" hangingPunct="1">
              <a:lnSpc>
                <a:spcPct val="80000"/>
              </a:lnSpc>
            </a:pPr>
            <a:r>
              <a:rPr lang="en-AU" altLang="en-US" sz="2300" b="1" u="sng"/>
              <a:t>Surfactant is composed of </a:t>
            </a:r>
          </a:p>
          <a:p>
            <a:pPr algn="l" rtl="0" eaLnBrk="1" hangingPunct="1">
              <a:lnSpc>
                <a:spcPct val="80000"/>
              </a:lnSpc>
              <a:buFontTx/>
              <a:buNone/>
            </a:pPr>
            <a:r>
              <a:rPr lang="en-AU" altLang="en-US" sz="2300"/>
              <a:t>1-	80% phospholipids</a:t>
            </a:r>
          </a:p>
          <a:p>
            <a:pPr algn="l" rtl="0" eaLnBrk="1" hangingPunct="1">
              <a:lnSpc>
                <a:spcPct val="80000"/>
              </a:lnSpc>
              <a:buFontTx/>
              <a:buNone/>
            </a:pPr>
            <a:r>
              <a:rPr lang="en-AU" altLang="en-US" sz="2300"/>
              <a:t>2- 10% neutral lipids (cholesterol)</a:t>
            </a:r>
          </a:p>
          <a:p>
            <a:pPr algn="l" rtl="0" eaLnBrk="1" hangingPunct="1">
              <a:lnSpc>
                <a:spcPct val="80000"/>
              </a:lnSpc>
              <a:buFontTx/>
              <a:buNone/>
            </a:pPr>
            <a:r>
              <a:rPr lang="en-AU" altLang="en-US" sz="2300"/>
              <a:t>3- 10% proteins</a:t>
            </a:r>
            <a:endParaRPr lang="en-AU" altLang="ja-JP" sz="2300">
              <a:ea typeface="ＭＳ Ｐゴシック" panose="020B0600070205080204" pitchFamily="34" charset="-128"/>
            </a:endParaRPr>
          </a:p>
          <a:p>
            <a:pPr algn="l" rtl="0" eaLnBrk="1" hangingPunct="1">
              <a:lnSpc>
                <a:spcPct val="80000"/>
              </a:lnSpc>
            </a:pPr>
            <a:endParaRPr lang="en-AU" altLang="ja-JP" sz="800">
              <a:ea typeface="ＭＳ Ｐゴシック" panose="020B0600070205080204" pitchFamily="34" charset="-128"/>
            </a:endParaRPr>
          </a:p>
          <a:p>
            <a:pPr algn="l" rtl="0" eaLnBrk="1" hangingPunct="1">
              <a:lnSpc>
                <a:spcPct val="80000"/>
              </a:lnSpc>
            </a:pPr>
            <a:r>
              <a:rPr lang="en-AU" altLang="ja-JP" sz="2300" b="1">
                <a:ea typeface="ＭＳ Ｐゴシック" panose="020B0600070205080204" pitchFamily="34" charset="-128"/>
              </a:rPr>
              <a:t>The predominant phospholipids are </a:t>
            </a:r>
          </a:p>
          <a:p>
            <a:pPr algn="l" rtl="0" eaLnBrk="1" hangingPunct="1">
              <a:lnSpc>
                <a:spcPct val="80000"/>
              </a:lnSpc>
              <a:buFontTx/>
              <a:buNone/>
            </a:pPr>
            <a:r>
              <a:rPr lang="en-AU" altLang="ja-JP" sz="2300">
                <a:ea typeface="ＭＳ Ｐゴシック" panose="020B0600070205080204" pitchFamily="34" charset="-128"/>
              </a:rPr>
              <a:t>A. Phosphatidylcholine (PC) which makes up 70-80% </a:t>
            </a:r>
          </a:p>
          <a:p>
            <a:pPr algn="l" rtl="0" eaLnBrk="1" hangingPunct="1">
              <a:lnSpc>
                <a:spcPct val="80000"/>
              </a:lnSpc>
              <a:buFontTx/>
              <a:buNone/>
            </a:pPr>
            <a:r>
              <a:rPr lang="en-AU" altLang="ja-JP" sz="2300">
                <a:ea typeface="ＭＳ Ｐゴシック" panose="020B0600070205080204" pitchFamily="34" charset="-128"/>
              </a:rPr>
              <a:t>B. Phosphatidylglycerol (PG) which makes 5-10%. </a:t>
            </a:r>
          </a:p>
          <a:p>
            <a:pPr algn="l" rtl="0" eaLnBrk="1" hangingPunct="1">
              <a:lnSpc>
                <a:spcPct val="80000"/>
              </a:lnSpc>
              <a:buFontTx/>
              <a:buNone/>
            </a:pPr>
            <a:endParaRPr lang="en-AU" altLang="ja-JP" sz="800">
              <a:ea typeface="ＭＳ Ｐゴシック" panose="020B0600070205080204" pitchFamily="34" charset="-128"/>
            </a:endParaRPr>
          </a:p>
          <a:p>
            <a:pPr algn="l" rtl="0" eaLnBrk="1" hangingPunct="1">
              <a:lnSpc>
                <a:spcPct val="80000"/>
              </a:lnSpc>
            </a:pPr>
            <a:r>
              <a:rPr lang="en-AU" altLang="ja-JP" sz="2300">
                <a:ea typeface="ＭＳ Ｐゴシック" panose="020B0600070205080204" pitchFamily="34" charset="-128"/>
              </a:rPr>
              <a:t>Majority of phosphatidylcholine (PC) is in the form of dipalmitoylphosphatidylcholine (DPPC), which is thought to be responsible for the lowering of surface tension and to provide alveolar stability because of its low surface compressibility. </a:t>
            </a:r>
          </a:p>
          <a:p>
            <a:pPr algn="l" rtl="0" eaLnBrk="1" hangingPunct="1">
              <a:lnSpc>
                <a:spcPct val="80000"/>
              </a:lnSpc>
            </a:pPr>
            <a:r>
              <a:rPr lang="en-AU" altLang="ja-JP" sz="2300">
                <a:ea typeface="ＭＳ Ｐゴシック" panose="020B0600070205080204" pitchFamily="34" charset="-128"/>
              </a:rPr>
              <a:t>The </a:t>
            </a:r>
            <a:r>
              <a:rPr lang="en-AU" altLang="ja-JP" sz="2300" u="sng">
                <a:ea typeface="ＭＳ Ｐゴシック" panose="020B0600070205080204" pitchFamily="34" charset="-128"/>
              </a:rPr>
              <a:t>choline</a:t>
            </a:r>
            <a:r>
              <a:rPr lang="en-AU" altLang="ja-JP" sz="2300">
                <a:ea typeface="ＭＳ Ｐゴシック" panose="020B0600070205080204" pitchFamily="34" charset="-128"/>
              </a:rPr>
              <a:t> residue of DPPC is </a:t>
            </a:r>
            <a:r>
              <a:rPr lang="en-AU" altLang="ja-JP" sz="2300" u="sng">
                <a:ea typeface="ＭＳ Ｐゴシック" panose="020B0600070205080204" pitchFamily="34" charset="-128"/>
              </a:rPr>
              <a:t>polar</a:t>
            </a:r>
            <a:r>
              <a:rPr lang="en-AU" altLang="ja-JP" sz="2300">
                <a:ea typeface="ＭＳ Ｐゴシック" panose="020B0600070205080204" pitchFamily="34" charset="-128"/>
              </a:rPr>
              <a:t> and hydrophilic and associates with the liquid of the alveoli, </a:t>
            </a:r>
          </a:p>
          <a:p>
            <a:pPr algn="l" rtl="0" eaLnBrk="1" hangingPunct="1">
              <a:lnSpc>
                <a:spcPct val="80000"/>
              </a:lnSpc>
            </a:pPr>
            <a:r>
              <a:rPr lang="en-AU" altLang="ja-JP" sz="2300">
                <a:ea typeface="ＭＳ Ｐゴシック" panose="020B0600070205080204" pitchFamily="34" charset="-128"/>
              </a:rPr>
              <a:t>while the </a:t>
            </a:r>
            <a:r>
              <a:rPr lang="en-AU" altLang="ja-JP" sz="2300" u="sng">
                <a:ea typeface="ＭＳ Ｐゴシック" panose="020B0600070205080204" pitchFamily="34" charset="-128"/>
              </a:rPr>
              <a:t>palmitic</a:t>
            </a:r>
            <a:r>
              <a:rPr lang="en-AU" altLang="ja-JP" sz="2300">
                <a:ea typeface="ＭＳ Ｐゴシック" panose="020B0600070205080204" pitchFamily="34" charset="-128"/>
              </a:rPr>
              <a:t> acid (a fatty acid) residue is </a:t>
            </a:r>
            <a:r>
              <a:rPr lang="en-AU" altLang="ja-JP" sz="2300" u="sng">
                <a:ea typeface="ＭＳ Ｐゴシック" panose="020B0600070205080204" pitchFamily="34" charset="-128"/>
              </a:rPr>
              <a:t>nonpolar</a:t>
            </a:r>
            <a:r>
              <a:rPr lang="en-AU" altLang="ja-JP" sz="2300">
                <a:ea typeface="ＭＳ Ｐゴシック" panose="020B0600070205080204" pitchFamily="34" charset="-128"/>
              </a:rPr>
              <a:t> and hydrophobic and points towards the air. </a:t>
            </a:r>
            <a:endParaRPr lang="en-AU" altLang="en-US" sz="230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755240E-9D8A-A573-E43C-D9F420C7E0D9}"/>
              </a:ext>
            </a:extLst>
          </p:cNvPr>
          <p:cNvSpPr>
            <a:spLocks noGrp="1" noChangeArrowheads="1"/>
          </p:cNvSpPr>
          <p:nvPr>
            <p:ph type="body" idx="1"/>
          </p:nvPr>
        </p:nvSpPr>
        <p:spPr>
          <a:xfrm>
            <a:off x="457200" y="304800"/>
            <a:ext cx="8534400" cy="6324600"/>
          </a:xfrm>
        </p:spPr>
        <p:txBody>
          <a:bodyPr/>
          <a:lstStyle/>
          <a:p>
            <a:pPr algn="l" rtl="0" eaLnBrk="1" hangingPunct="1"/>
            <a:r>
              <a:rPr lang="en-AU" altLang="en-US"/>
              <a:t>The surfactant-associated proteins include four particular proteins and are referred to as SP-A, SP-B, SP-C, and SP-D</a:t>
            </a:r>
          </a:p>
          <a:p>
            <a:pPr algn="l" rtl="0" eaLnBrk="1" hangingPunct="1">
              <a:buFontTx/>
              <a:buNone/>
            </a:pPr>
            <a:endParaRPr lang="en-AU" altLang="en-US"/>
          </a:p>
          <a:p>
            <a:pPr algn="l" rtl="0" eaLnBrk="1" hangingPunct="1"/>
            <a:r>
              <a:rPr lang="en-AU" altLang="en-US" b="1" u="sng"/>
              <a:t>1. SP-A</a:t>
            </a:r>
            <a:r>
              <a:rPr lang="en-AU" altLang="en-US"/>
              <a:t> is</a:t>
            </a:r>
            <a:r>
              <a:rPr lang="en-US" altLang="en-US"/>
              <a:t> hydrophilic protein,</a:t>
            </a:r>
            <a:r>
              <a:rPr lang="en-AU" altLang="en-US"/>
              <a:t> and the major component of the surfactant complex. </a:t>
            </a:r>
          </a:p>
          <a:p>
            <a:pPr algn="l" rtl="0" eaLnBrk="1" hangingPunct="1"/>
            <a:r>
              <a:rPr lang="en-AU" altLang="en-US" u="sng"/>
              <a:t>Functions of SP-A</a:t>
            </a:r>
            <a:r>
              <a:rPr lang="en-AU" altLang="en-US"/>
              <a:t>:</a:t>
            </a:r>
          </a:p>
          <a:p>
            <a:pPr lvl="1" algn="l" rtl="0" eaLnBrk="1" hangingPunct="1"/>
            <a:r>
              <a:rPr lang="en-AU" altLang="en-US"/>
              <a:t>SP-A and SP-D can bind to a variety of pathogens, and causing pathogen neutralization and clearing by leukocytes.</a:t>
            </a:r>
          </a:p>
          <a:p>
            <a:pPr lvl="1" algn="l" rtl="0" eaLnBrk="1" hangingPunct="1"/>
            <a:r>
              <a:rPr lang="en-AU" altLang="en-US"/>
              <a:t>SP-A contribute to regulating the secretion and recycling of phospholipids by type II cells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82933C8E-799E-E0BF-409C-00FF5E7441C8}"/>
              </a:ext>
            </a:extLst>
          </p:cNvPr>
          <p:cNvSpPr>
            <a:spLocks noGrp="1" noChangeArrowheads="1"/>
          </p:cNvSpPr>
          <p:nvPr>
            <p:ph type="body" idx="1"/>
          </p:nvPr>
        </p:nvSpPr>
        <p:spPr>
          <a:xfrm>
            <a:off x="152400" y="228600"/>
            <a:ext cx="8839200" cy="6477000"/>
          </a:xfrm>
        </p:spPr>
        <p:txBody>
          <a:bodyPr/>
          <a:lstStyle/>
          <a:p>
            <a:pPr algn="l" rtl="0" eaLnBrk="1" hangingPunct="1"/>
            <a:r>
              <a:rPr lang="en-AU" altLang="en-US" b="1" u="sng"/>
              <a:t>2- SP-B</a:t>
            </a:r>
            <a:r>
              <a:rPr lang="en-AU" altLang="en-US"/>
              <a:t> is a small hydrophobic protein. </a:t>
            </a:r>
          </a:p>
          <a:p>
            <a:pPr algn="l" rtl="0" eaLnBrk="1" hangingPunct="1"/>
            <a:r>
              <a:rPr lang="en-AU" altLang="en-US"/>
              <a:t>SP-B is the only surfactant protein essential for life. </a:t>
            </a:r>
          </a:p>
          <a:p>
            <a:pPr algn="l" rtl="0" eaLnBrk="1" hangingPunct="1"/>
            <a:r>
              <a:rPr lang="en-AU" altLang="en-US"/>
              <a:t>Infants with hereditary SP-B deficiency suffer from Respiratory Distress Syndrome (RDS). </a:t>
            </a:r>
          </a:p>
          <a:p>
            <a:pPr algn="l" rtl="0" eaLnBrk="1" hangingPunct="1"/>
            <a:r>
              <a:rPr lang="en-AU" altLang="en-US"/>
              <a:t>SP-B has a critical role in the biophysical properties of surfactant, including surface tension reduction </a:t>
            </a:r>
          </a:p>
          <a:p>
            <a:pPr algn="l" rtl="0" eaLnBrk="1" hangingPunct="1"/>
            <a:r>
              <a:rPr lang="en-AU" altLang="en-US"/>
              <a:t>SP-B and SP-C play a role in adsorption and spreading of phospholipids to the air-fluid interface. </a:t>
            </a:r>
          </a:p>
          <a:p>
            <a:pPr algn="l" rtl="0" eaLnBrk="1" hangingPunct="1"/>
            <a:endParaRPr lang="en-AU"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A40708A4-E21C-4E22-853F-5AC498EF4A25}"/>
              </a:ext>
            </a:extLst>
          </p:cNvPr>
          <p:cNvSpPr>
            <a:spLocks noGrp="1" noChangeArrowheads="1"/>
          </p:cNvSpPr>
          <p:nvPr>
            <p:ph type="body" idx="1"/>
          </p:nvPr>
        </p:nvSpPr>
        <p:spPr>
          <a:xfrm>
            <a:off x="228600" y="228600"/>
            <a:ext cx="8763000" cy="6400800"/>
          </a:xfrm>
        </p:spPr>
        <p:txBody>
          <a:bodyPr/>
          <a:lstStyle/>
          <a:p>
            <a:pPr algn="l" rtl="0" eaLnBrk="1" hangingPunct="1">
              <a:lnSpc>
                <a:spcPct val="90000"/>
              </a:lnSpc>
            </a:pPr>
            <a:r>
              <a:rPr lang="en-AU" altLang="en-US" sz="2800" b="1" u="sng"/>
              <a:t>3- SP-C</a:t>
            </a:r>
            <a:r>
              <a:rPr lang="en-AU" altLang="en-US" sz="2800"/>
              <a:t> is a small hydrophobic protein. </a:t>
            </a:r>
          </a:p>
          <a:p>
            <a:pPr algn="l" rtl="0" eaLnBrk="1" hangingPunct="1">
              <a:lnSpc>
                <a:spcPct val="90000"/>
              </a:lnSpc>
            </a:pPr>
            <a:r>
              <a:rPr lang="en-AU" altLang="en-US" sz="2800"/>
              <a:t>Similar to SP-B, SP-C enhancing the adsorption and spreading of phospholipids to the air-fluid interface. </a:t>
            </a:r>
          </a:p>
          <a:p>
            <a:pPr algn="l" rtl="0" eaLnBrk="1" hangingPunct="1">
              <a:lnSpc>
                <a:spcPct val="90000"/>
              </a:lnSpc>
            </a:pPr>
            <a:r>
              <a:rPr lang="en-AU" altLang="en-US" sz="2800"/>
              <a:t>Recently, SP-C has been shown to bind bacterial lipopolysacherides (LPS), and it is thus also considered to have a role in pulmonary host defence.</a:t>
            </a:r>
          </a:p>
          <a:p>
            <a:pPr algn="l" rtl="0" eaLnBrk="1" hangingPunct="1">
              <a:lnSpc>
                <a:spcPct val="90000"/>
              </a:lnSpc>
            </a:pPr>
            <a:endParaRPr lang="en-AU" altLang="en-US" sz="2800" b="1" u="sng"/>
          </a:p>
          <a:p>
            <a:pPr algn="l" rtl="0" eaLnBrk="1" hangingPunct="1">
              <a:lnSpc>
                <a:spcPct val="90000"/>
              </a:lnSpc>
            </a:pPr>
            <a:r>
              <a:rPr lang="en-AU" altLang="en-US" sz="2800" b="1" u="sng"/>
              <a:t>4- SP-D</a:t>
            </a:r>
            <a:r>
              <a:rPr lang="en-AU" altLang="en-US" sz="2800"/>
              <a:t> is a hydrophilic protein </a:t>
            </a:r>
            <a:r>
              <a:rPr lang="en-US" altLang="en-US" sz="2800"/>
              <a:t>and has structural and functioning similarities with SP-A</a:t>
            </a:r>
            <a:r>
              <a:rPr lang="en-AU" altLang="en-US" sz="2800"/>
              <a:t>. The main role of SP-D has been thought to be in pulmonary host defence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D38E6102-12AD-C3FF-1363-A2CFE1E3A352}"/>
              </a:ext>
            </a:extLst>
          </p:cNvPr>
          <p:cNvSpPr>
            <a:spLocks noGrp="1" noChangeArrowheads="1"/>
          </p:cNvSpPr>
          <p:nvPr>
            <p:ph type="body" idx="1"/>
          </p:nvPr>
        </p:nvSpPr>
        <p:spPr>
          <a:xfrm>
            <a:off x="152400" y="57150"/>
            <a:ext cx="8915400" cy="6705600"/>
          </a:xfrm>
        </p:spPr>
        <p:txBody>
          <a:bodyPr/>
          <a:lstStyle/>
          <a:p>
            <a:pPr algn="l" rtl="0" eaLnBrk="1" hangingPunct="1">
              <a:lnSpc>
                <a:spcPct val="80000"/>
              </a:lnSpc>
              <a:defRPr/>
            </a:pPr>
            <a:r>
              <a:rPr lang="en-AU" altLang="en-US" sz="2400" b="1" u="sng" dirty="0"/>
              <a:t>Respiratory distress syndrome (RDS):</a:t>
            </a:r>
          </a:p>
          <a:p>
            <a:pPr algn="l" rtl="0" eaLnBrk="1" hangingPunct="1">
              <a:lnSpc>
                <a:spcPct val="80000"/>
              </a:lnSpc>
              <a:defRPr/>
            </a:pPr>
            <a:r>
              <a:rPr lang="en-AU" altLang="en-US" sz="2400" b="1" u="sng" dirty="0"/>
              <a:t>RDS is of two types:</a:t>
            </a:r>
            <a:endParaRPr lang="en-AU" altLang="en-US" sz="2400" u="sng" dirty="0"/>
          </a:p>
          <a:p>
            <a:pPr marL="0" indent="0" algn="l" rtl="0" eaLnBrk="1" hangingPunct="1">
              <a:lnSpc>
                <a:spcPct val="80000"/>
              </a:lnSpc>
              <a:buFontTx/>
              <a:buNone/>
              <a:defRPr/>
            </a:pPr>
            <a:r>
              <a:rPr lang="en-AU" altLang="ja-JP" sz="2400" b="1" u="sng" dirty="0">
                <a:ea typeface="ＭＳ Ｐゴシック" panose="020B0600070205080204" pitchFamily="34" charset="-128"/>
              </a:rPr>
              <a:t>1. RDS due to insufficient amount of surfactant</a:t>
            </a:r>
            <a:endParaRPr lang="en-AU" altLang="en-US" sz="2400" b="1" u="sng" dirty="0"/>
          </a:p>
          <a:p>
            <a:pPr algn="l" rtl="0" eaLnBrk="1" hangingPunct="1">
              <a:lnSpc>
                <a:spcPct val="80000"/>
              </a:lnSpc>
              <a:defRPr/>
            </a:pPr>
            <a:r>
              <a:rPr lang="en-AU" altLang="en-US" sz="2400" dirty="0"/>
              <a:t>During the </a:t>
            </a:r>
            <a:r>
              <a:rPr lang="en-AU" altLang="en-US" sz="2400" u="sng" dirty="0"/>
              <a:t>third trimester</a:t>
            </a:r>
            <a:r>
              <a:rPr lang="en-AU" altLang="en-US" sz="2400" dirty="0"/>
              <a:t> of pregnancy, the </a:t>
            </a:r>
            <a:r>
              <a:rPr lang="en-AU" altLang="en-US" sz="2400" dirty="0" err="1"/>
              <a:t>fetal</a:t>
            </a:r>
            <a:r>
              <a:rPr lang="en-AU" altLang="en-US" sz="2400" dirty="0"/>
              <a:t> lung begins to secrete the surfactant that accumulates into amniotic fluid. </a:t>
            </a:r>
          </a:p>
          <a:p>
            <a:pPr algn="l" rtl="0" eaLnBrk="1" hangingPunct="1">
              <a:lnSpc>
                <a:spcPct val="80000"/>
              </a:lnSpc>
              <a:defRPr/>
            </a:pPr>
            <a:r>
              <a:rPr lang="en-AU" altLang="en-US" sz="2400" u="sng" dirty="0"/>
              <a:t>Pre-term</a:t>
            </a:r>
            <a:r>
              <a:rPr lang="en-AU" altLang="en-US" sz="2400" dirty="0"/>
              <a:t> infants (birth of a baby of less than 37 weeks gestational age) are associated with insufficient surfactant production.</a:t>
            </a:r>
          </a:p>
          <a:p>
            <a:pPr algn="l" rtl="0" eaLnBrk="1" hangingPunct="1">
              <a:lnSpc>
                <a:spcPct val="80000"/>
              </a:lnSpc>
              <a:defRPr/>
            </a:pPr>
            <a:r>
              <a:rPr lang="en-AU" altLang="en-US" sz="2400" dirty="0"/>
              <a:t>When an </a:t>
            </a:r>
            <a:r>
              <a:rPr lang="en-AU" altLang="en-US" sz="2400" b="1" u="sng" dirty="0"/>
              <a:t>infant is born prematurely</a:t>
            </a:r>
            <a:r>
              <a:rPr lang="en-AU" altLang="en-US" sz="2400" dirty="0"/>
              <a:t>, not enough surfactant has been formed in the alveoli causing the lungs to collapse and making it very difficult for the baby to get enough air. </a:t>
            </a:r>
          </a:p>
          <a:p>
            <a:pPr algn="l" rtl="0" eaLnBrk="1" hangingPunct="1">
              <a:lnSpc>
                <a:spcPct val="80000"/>
              </a:lnSpc>
              <a:defRPr/>
            </a:pPr>
            <a:endParaRPr lang="en-AU" altLang="en-US" sz="1000" dirty="0"/>
          </a:p>
          <a:p>
            <a:pPr algn="l" rtl="0" eaLnBrk="1" hangingPunct="1">
              <a:lnSpc>
                <a:spcPct val="80000"/>
              </a:lnSpc>
              <a:defRPr/>
            </a:pPr>
            <a:r>
              <a:rPr lang="en-AU" altLang="en-US" sz="2400" dirty="0"/>
              <a:t>The overall incidence of RDS is approximately 1% of all infants. The incidence decreases from nearly 100% at 24–26 gestational weeks to 15–40% at 29–32 weeks and virtually zero at about term. </a:t>
            </a:r>
            <a:endParaRPr lang="en-AU" altLang="ja-JP" sz="2400" dirty="0">
              <a:ea typeface="ＭＳ Ｐゴシック" panose="020B0600070205080204" pitchFamily="34" charset="-128"/>
            </a:endParaRPr>
          </a:p>
          <a:p>
            <a:pPr algn="l" rtl="0" eaLnBrk="1" hangingPunct="1">
              <a:lnSpc>
                <a:spcPct val="80000"/>
              </a:lnSpc>
              <a:defRPr/>
            </a:pPr>
            <a:r>
              <a:rPr lang="en-AU" altLang="ja-JP" sz="2400" dirty="0">
                <a:ea typeface="ＭＳ Ｐゴシック" panose="020B0600070205080204" pitchFamily="34" charset="-128"/>
              </a:rPr>
              <a:t>Respiratory distress syndrome due to an insufficient amount of surfactant can also occur in adults whose surfactant-producing </a:t>
            </a:r>
            <a:r>
              <a:rPr lang="en-AU" altLang="ja-JP" sz="2400" dirty="0" err="1">
                <a:ea typeface="ＭＳ Ｐゴシック" panose="020B0600070205080204" pitchFamily="34" charset="-128"/>
              </a:rPr>
              <a:t>pneumocytes</a:t>
            </a:r>
            <a:r>
              <a:rPr lang="en-AU" altLang="ja-JP" sz="2400" dirty="0">
                <a:ea typeface="ＭＳ Ｐゴシック" panose="020B0600070205080204" pitchFamily="34" charset="-128"/>
              </a:rPr>
              <a:t> have been damaged or destroyed, for example, as an adverse side effect of immunosuppressive medication or chemotherapy drug use. </a:t>
            </a:r>
            <a:endParaRPr lang="en-AU" altLang="en-US" sz="2400" dirty="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5531DF57-7569-4A9E-68DE-FFDAAC91451D}"/>
              </a:ext>
            </a:extLst>
          </p:cNvPr>
          <p:cNvSpPr>
            <a:spLocks noGrp="1" noChangeArrowheads="1"/>
          </p:cNvSpPr>
          <p:nvPr>
            <p:ph type="body" idx="1"/>
          </p:nvPr>
        </p:nvSpPr>
        <p:spPr>
          <a:xfrm>
            <a:off x="152400" y="228600"/>
            <a:ext cx="8839200" cy="6477000"/>
          </a:xfrm>
        </p:spPr>
        <p:txBody>
          <a:bodyPr/>
          <a:lstStyle/>
          <a:p>
            <a:pPr algn="l" rtl="0">
              <a:lnSpc>
                <a:spcPct val="90000"/>
              </a:lnSpc>
            </a:pPr>
            <a:r>
              <a:rPr lang="en-AU" altLang="en-US" sz="2600" b="1" u="sng"/>
              <a:t>2. Hereditary RDS due to SP-B deficiency: </a:t>
            </a:r>
          </a:p>
          <a:p>
            <a:pPr algn="l" rtl="0">
              <a:lnSpc>
                <a:spcPct val="90000"/>
              </a:lnSpc>
            </a:pPr>
            <a:r>
              <a:rPr lang="en-AU" altLang="en-US" sz="2600"/>
              <a:t>SP-B protein is encoded by a single gene on human chromosome 2. </a:t>
            </a:r>
          </a:p>
          <a:p>
            <a:pPr algn="l" rtl="0">
              <a:lnSpc>
                <a:spcPct val="90000"/>
              </a:lnSpc>
            </a:pPr>
            <a:r>
              <a:rPr lang="en-AU" altLang="en-US" sz="2600"/>
              <a:t>The common SP-B mutation is a net 2 base pair (bp) </a:t>
            </a:r>
            <a:r>
              <a:rPr lang="en-AU" altLang="en-US" sz="2600" u="sng"/>
              <a:t>insertion</a:t>
            </a:r>
            <a:r>
              <a:rPr lang="en-AU" altLang="en-US" sz="2600"/>
              <a:t> into codon 121 of the SP-B mRNA, causing a frame-shift and premature termination signal that results in complete absence of proSP-B and mature SP-B.</a:t>
            </a:r>
          </a:p>
          <a:p>
            <a:pPr algn="l" rtl="0">
              <a:lnSpc>
                <a:spcPct val="90000"/>
              </a:lnSpc>
            </a:pPr>
            <a:endParaRPr lang="en-AU" altLang="en-US" sz="2600"/>
          </a:p>
          <a:p>
            <a:pPr algn="l" rtl="0">
              <a:lnSpc>
                <a:spcPct val="90000"/>
              </a:lnSpc>
            </a:pPr>
            <a:r>
              <a:rPr lang="en-AU" altLang="en-US" sz="2600"/>
              <a:t>Hereditary SP-B deficiency is an autosomal recessive disorder in which affected infants develop severe respiratory disease that clinically and radiographically resembles RDS in premature infants. </a:t>
            </a:r>
          </a:p>
          <a:p>
            <a:pPr algn="l" rtl="0">
              <a:lnSpc>
                <a:spcPct val="90000"/>
              </a:lnSpc>
            </a:pPr>
            <a:r>
              <a:rPr lang="en-AU" altLang="en-US" sz="2600"/>
              <a:t>However, infants with hereditary SP-B deficiency develop progressive respiratory failure that dose not respond to all treatment and death except if lung transplantation is performed.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FE661C4E-077F-AEB3-ADAD-732E280391FD}"/>
              </a:ext>
            </a:extLst>
          </p:cNvPr>
          <p:cNvSpPr>
            <a:spLocks noGrp="1" noChangeArrowheads="1"/>
          </p:cNvSpPr>
          <p:nvPr>
            <p:ph type="body" idx="1"/>
          </p:nvPr>
        </p:nvSpPr>
        <p:spPr>
          <a:xfrm>
            <a:off x="152400" y="152400"/>
            <a:ext cx="8915400" cy="6507163"/>
          </a:xfrm>
        </p:spPr>
        <p:txBody>
          <a:bodyPr/>
          <a:lstStyle/>
          <a:p>
            <a:pPr algn="l" rtl="0" eaLnBrk="1" hangingPunct="1">
              <a:lnSpc>
                <a:spcPct val="80000"/>
              </a:lnSpc>
            </a:pPr>
            <a:r>
              <a:rPr lang="en-AU" altLang="ja-JP" sz="2400" b="1" u="sng">
                <a:ea typeface="ＭＳ Ｐゴシック" panose="020B0600070205080204" pitchFamily="34" charset="-128"/>
              </a:rPr>
              <a:t>Molecular basis of Emphysema</a:t>
            </a:r>
            <a:endParaRPr lang="en-AU" altLang="ja-JP" sz="2400">
              <a:ea typeface="ＭＳ Ｐゴシック" panose="020B0600070205080204" pitchFamily="34" charset="-128"/>
            </a:endParaRPr>
          </a:p>
          <a:p>
            <a:pPr algn="l" rtl="0" eaLnBrk="1" hangingPunct="1">
              <a:lnSpc>
                <a:spcPct val="80000"/>
              </a:lnSpc>
            </a:pPr>
            <a:r>
              <a:rPr lang="en-AU" altLang="ja-JP" sz="2400">
                <a:ea typeface="ＭＳ Ｐゴシック" panose="020B0600070205080204" pitchFamily="34" charset="-128"/>
              </a:rPr>
              <a:t>The walls of alveoli consist of the elastic protein </a:t>
            </a:r>
            <a:r>
              <a:rPr lang="en-AU" altLang="ja-JP" sz="2400" b="1">
                <a:ea typeface="ＭＳ Ｐゴシック" panose="020B0600070205080204" pitchFamily="34" charset="-128"/>
              </a:rPr>
              <a:t>elastin</a:t>
            </a:r>
            <a:r>
              <a:rPr lang="en-AU" altLang="ja-JP" sz="2400">
                <a:ea typeface="ＭＳ Ｐゴシック" panose="020B0600070205080204" pitchFamily="34" charset="-128"/>
              </a:rPr>
              <a:t>. </a:t>
            </a:r>
          </a:p>
          <a:p>
            <a:pPr algn="l" rtl="0" eaLnBrk="1" hangingPunct="1">
              <a:lnSpc>
                <a:spcPct val="80000"/>
              </a:lnSpc>
            </a:pPr>
            <a:r>
              <a:rPr lang="en-AU" altLang="ja-JP" sz="2400">
                <a:ea typeface="ＭＳ Ｐゴシック" panose="020B0600070205080204" pitchFamily="34" charset="-128"/>
              </a:rPr>
              <a:t>The alveoli are exposed to low levels of neutrophil elastase</a:t>
            </a:r>
            <a:r>
              <a:rPr lang="en-AU" altLang="ja-JP" sz="2400" i="1">
                <a:ea typeface="ＭＳ Ｐゴシック" panose="020B0600070205080204" pitchFamily="34" charset="-128"/>
              </a:rPr>
              <a:t> </a:t>
            </a:r>
            <a:r>
              <a:rPr lang="en-AU" altLang="ja-JP" sz="2400">
                <a:ea typeface="ＭＳ Ｐゴシック" panose="020B0600070205080204" pitchFamily="34" charset="-128"/>
              </a:rPr>
              <a:t>released from neutrophils as part of the body’s defence against microorganisms. Elastase is a powerful protease that degrades elastin of alveolar walls </a:t>
            </a:r>
          </a:p>
          <a:p>
            <a:pPr algn="l" rtl="0" eaLnBrk="1" hangingPunct="1">
              <a:lnSpc>
                <a:spcPct val="80000"/>
              </a:lnSpc>
            </a:pPr>
            <a:r>
              <a:rPr lang="en-AU" altLang="ja-JP" sz="2400">
                <a:ea typeface="ＭＳ Ｐゴシック" panose="020B0600070205080204" pitchFamily="34" charset="-128"/>
              </a:rPr>
              <a:t>Elastase activity is opposed by the action of α1 antitrypsine (α1-AT) </a:t>
            </a:r>
          </a:p>
          <a:p>
            <a:pPr algn="l" rtl="0" eaLnBrk="1" hangingPunct="1">
              <a:lnSpc>
                <a:spcPct val="80000"/>
              </a:lnSpc>
            </a:pPr>
            <a:r>
              <a:rPr lang="en-AU" altLang="ja-JP" sz="2400">
                <a:ea typeface="ＭＳ Ｐゴシック" panose="020B0600070205080204" pitchFamily="34" charset="-128"/>
              </a:rPr>
              <a:t>α1-AT consist of a single polypeptide chain of 394 amino acid. </a:t>
            </a:r>
          </a:p>
          <a:p>
            <a:pPr algn="l" rtl="0" eaLnBrk="1" hangingPunct="1">
              <a:lnSpc>
                <a:spcPct val="80000"/>
              </a:lnSpc>
            </a:pPr>
            <a:r>
              <a:rPr lang="en-AU" altLang="ja-JP" sz="2400">
                <a:ea typeface="ＭＳ Ｐゴシック" panose="020B0600070205080204" pitchFamily="34" charset="-128"/>
              </a:rPr>
              <a:t>The gene for α1-AT  is located on chromosome 14. </a:t>
            </a:r>
          </a:p>
          <a:p>
            <a:pPr algn="l" rtl="0" eaLnBrk="1" hangingPunct="1">
              <a:lnSpc>
                <a:spcPct val="80000"/>
              </a:lnSpc>
            </a:pPr>
            <a:r>
              <a:rPr lang="en-AU" altLang="ja-JP" sz="2400">
                <a:ea typeface="ＭＳ Ｐゴシック" panose="020B0600070205080204" pitchFamily="34" charset="-128"/>
              </a:rPr>
              <a:t>α1-AT binds to the active site of elastase and thus blocks its activity. </a:t>
            </a:r>
          </a:p>
          <a:p>
            <a:pPr algn="l" rtl="0" eaLnBrk="1" hangingPunct="1">
              <a:lnSpc>
                <a:spcPct val="80000"/>
              </a:lnSpc>
            </a:pPr>
            <a:r>
              <a:rPr lang="en-AU" altLang="ja-JP" sz="2400">
                <a:ea typeface="ＭＳ Ｐゴシック" panose="020B0600070205080204" pitchFamily="34" charset="-128"/>
              </a:rPr>
              <a:t>Most of the α1-AT found in plasma is synthesized and secreted by the liver. The remainder is synthesized by several tissues, including bronchial epithelial cells and alveolar macrophages, which may be important in the prevention of local tissue injury by elastase. </a:t>
            </a:r>
          </a:p>
          <a:p>
            <a:pPr algn="l" rtl="0" eaLnBrk="1" hangingPunct="1">
              <a:lnSpc>
                <a:spcPct val="80000"/>
              </a:lnSpc>
            </a:pPr>
            <a:r>
              <a:rPr lang="en-AU" altLang="ja-JP" sz="2400">
                <a:ea typeface="ＭＳ Ｐゴシック" panose="020B0600070205080204" pitchFamily="34" charset="-128"/>
              </a:rPr>
              <a:t>Because lung tissue cannot regenerate, </a:t>
            </a:r>
            <a:r>
              <a:rPr lang="en-AU" altLang="ja-JP" sz="2400" b="1">
                <a:ea typeface="ＭＳ Ｐゴシック" panose="020B0600070205080204" pitchFamily="34" charset="-128"/>
              </a:rPr>
              <a:t>emphysema </a:t>
            </a:r>
            <a:r>
              <a:rPr lang="en-AU" altLang="ja-JP" sz="2400">
                <a:ea typeface="ＭＳ Ｐゴシック" panose="020B0600070205080204" pitchFamily="34" charset="-128"/>
              </a:rPr>
              <a:t>results from the destruction of the connective tissue of alveolar walls.</a:t>
            </a:r>
            <a:endParaRPr lang="en-AU" altLang="en-US" sz="2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1484</TotalTime>
  <Words>1704</Words>
  <Application>Microsoft Office PowerPoint</Application>
  <PresentationFormat>On-screen Show (4:3)</PresentationFormat>
  <Paragraphs>129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The molecular basis of lung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Surface Tension: Intermolecular Forces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Sojood Bani Issa</cp:lastModifiedBy>
  <cp:revision>63</cp:revision>
  <cp:lastPrinted>1601-01-01T00:00:00Z</cp:lastPrinted>
  <dcterms:created xsi:type="dcterms:W3CDTF">1601-01-01T00:00:00Z</dcterms:created>
  <dcterms:modified xsi:type="dcterms:W3CDTF">2023-10-16T18:01:12Z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