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7" r:id="rId3"/>
    <p:sldId id="298" r:id="rId4"/>
    <p:sldId id="300" r:id="rId5"/>
    <p:sldId id="301" r:id="rId6"/>
    <p:sldId id="302" r:id="rId7"/>
    <p:sldId id="303" r:id="rId8"/>
    <p:sldId id="332" r:id="rId9"/>
    <p:sldId id="333" r:id="rId10"/>
    <p:sldId id="334" r:id="rId11"/>
    <p:sldId id="306" r:id="rId12"/>
    <p:sldId id="381" r:id="rId13"/>
    <p:sldId id="304" r:id="rId14"/>
    <p:sldId id="382" r:id="rId15"/>
    <p:sldId id="308" r:id="rId16"/>
    <p:sldId id="335" r:id="rId17"/>
    <p:sldId id="336" r:id="rId18"/>
    <p:sldId id="338" r:id="rId19"/>
    <p:sldId id="339" r:id="rId20"/>
    <p:sldId id="358" r:id="rId21"/>
    <p:sldId id="340" r:id="rId22"/>
    <p:sldId id="385" r:id="rId23"/>
    <p:sldId id="386" r:id="rId24"/>
    <p:sldId id="318" r:id="rId25"/>
    <p:sldId id="355" r:id="rId26"/>
    <p:sldId id="320" r:id="rId27"/>
    <p:sldId id="356" r:id="rId28"/>
    <p:sldId id="357" r:id="rId29"/>
    <p:sldId id="321" r:id="rId30"/>
    <p:sldId id="359" r:id="rId31"/>
    <p:sldId id="322" r:id="rId32"/>
    <p:sldId id="360" r:id="rId33"/>
    <p:sldId id="387" r:id="rId34"/>
    <p:sldId id="362" r:id="rId35"/>
    <p:sldId id="363" r:id="rId36"/>
    <p:sldId id="365" r:id="rId37"/>
    <p:sldId id="366" r:id="rId38"/>
    <p:sldId id="313" r:id="rId39"/>
    <p:sldId id="314" r:id="rId40"/>
    <p:sldId id="379" r:id="rId41"/>
    <p:sldId id="29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3060" autoAdjust="0"/>
  </p:normalViewPr>
  <p:slideViewPr>
    <p:cSldViewPr snapToGrid="0">
      <p:cViewPr varScale="1">
        <p:scale>
          <a:sx n="64" d="100"/>
          <a:sy n="64" d="100"/>
        </p:scale>
        <p:origin x="100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presProps" Target="presProps.xml" /></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5CFAC1D-3DA5-4079-9B34-FE4BC5268020}"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85EA4B-45E8-4309-BC8E-5A367B87BA74}" type="datetime1">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FAC1D-3DA5-4079-9B34-FE4BC5268020}"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reserve="1">
  <p:cSld name="标题，两项内容与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quarter" idx="1"/>
          </p:nvPr>
        </p:nvSpPr>
        <p:spPr>
          <a:xfrm>
            <a:off x="838200" y="1825625"/>
            <a:ext cx="5181600" cy="2098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38200" y="4076700"/>
            <a:ext cx="5181600" cy="21002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half" idx="3"/>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p:txBody>
          <a:bodyPr/>
          <a:lstStyle/>
          <a:p>
            <a:pPr lvl="0"/>
            <a:fld id="{BB962C8B-B14F-4D97-AF65-F5344CB8AC3E}" type="datetime1">
              <a:rPr lang="zh-CN" altLang="en-US"/>
              <a:t>2025/10/22</a:t>
            </a:fld>
            <a:endParaRPr lang="zh-CN" altLang="en-US"/>
          </a:p>
        </p:txBody>
      </p:sp>
      <p:sp>
        <p:nvSpPr>
          <p:cNvPr id="7" name="页脚占位符 6"/>
          <p:cNvSpPr>
            <a:spLocks noGrp="1"/>
          </p:cNvSpPr>
          <p:nvPr>
            <p:ph type="ftr" sz="quarter" idx="11"/>
          </p:nvPr>
        </p:nvSpPr>
        <p:spPr/>
        <p:txBody>
          <a:bodyPr/>
          <a:lstStyle/>
          <a:p>
            <a:pPr lvl="0"/>
            <a:endParaRPr lang="zh-CN"/>
          </a:p>
        </p:txBody>
      </p:sp>
      <p:sp>
        <p:nvSpPr>
          <p:cNvPr id="8" name="灯片编号占位符 7"/>
          <p:cNvSpPr>
            <a:spLocks noGrp="1"/>
          </p:cNvSpPr>
          <p:nvPr>
            <p:ph type="sldNum" sz="quarter" idx="12"/>
          </p:nvPr>
        </p:nvSpPr>
        <p:spPr/>
        <p:txBody>
          <a:bodyPr/>
          <a:lstStyle/>
          <a:p>
            <a:pPr lvl="0"/>
            <a:fld id="{9A0DB2DC-4C9A-4742-B13C-FB6460FD3503}" type="slidenum">
              <a:rPr lang="en-US" altLang="zh-CN"/>
              <a:t>‹#›</a:t>
            </a:fld>
            <a:endParaRPr lang="zh-CN"/>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5EA4B-45E8-4309-BC8E-5A367B87BA74}" type="datetime1">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FAC1D-3DA5-4079-9B34-FE4BC526802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85EA4B-45E8-4309-BC8E-5A367B87BA74}" type="datetime1">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FAC1D-3DA5-4079-9B34-FE4BC5268020}"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0"/>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85EA4B-45E8-4309-BC8E-5A367B87BA74}" type="datetime1">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FAC1D-3DA5-4079-9B34-FE4BC526802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85EA4B-45E8-4309-BC8E-5A367B87BA74}" type="datetime1">
              <a:rPr lang="en-US" smtClean="0"/>
              <a:t>10/22/2025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FAC1D-3DA5-4079-9B34-FE4BC526802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5EA4B-45E8-4309-BC8E-5A367B87BA74}" type="datetime1">
              <a:rPr lang="en-US" smtClean="0"/>
              <a:t>10/22/2025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FAC1D-3DA5-4079-9B34-FE4BC5268020}"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85EA4B-45E8-4309-BC8E-5A367B87BA74}" type="datetime1">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FAC1D-3DA5-4079-9B34-FE4BC526802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85EA4B-45E8-4309-BC8E-5A367B87BA74}" type="datetime1">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FAC1D-3DA5-4079-9B34-FE4BC5268020}"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3" Type="http://schemas.openxmlformats.org/officeDocument/2006/relationships/slideLayout" Target="../slideLayouts/slideLayout3.xml" /><Relationship Id="rId21" Type="http://schemas.openxmlformats.org/officeDocument/2006/relationships/image" Target="../media/image4.png"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0" Type="http://schemas.openxmlformats.org/officeDocument/2006/relationships/image" Target="../media/image3.png"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theme" Target="../theme/theme1.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a:fill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a:fill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D85EA4B-45E8-4309-BC8E-5A367B87BA74}" type="datetime1">
              <a:rPr lang="en-US" smtClean="0"/>
              <a:t>10/22/2025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5CFAC1D-3DA5-4079-9B34-FE4BC526802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charset="0"/>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charset="0"/>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charset="0"/>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charset="0"/>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7.xml" /></Relationships>
</file>

<file path=ppt/slides/_rels/slide12.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hyperlink" Target="file:///articles/hydronephrosis%3flang=us" TargetMode="External" /><Relationship Id="rId1" Type="http://schemas.openxmlformats.org/officeDocument/2006/relationships/slideLayout" Target="../slideLayouts/slideLayout2.xml" /><Relationship Id="rId4" Type="http://schemas.openxmlformats.org/officeDocument/2006/relationships/hyperlink" Target="file:///articles/tumour-thrombus%3flang=us" TargetMode="External" /></Relationships>
</file>

<file path=ppt/slides/_rels/slide14.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hyperlink" Target="https://next.amboss.com/us/article/Ki0Usf#Za80c38a569c922fe143fe41bce9650b7" TargetMode="External" /><Relationship Id="rId7" Type="http://schemas.openxmlformats.org/officeDocument/2006/relationships/hyperlink" Target="https://next.amboss.com/us/article/4m03fg#Zd81f442fc4204146e3dc72044029e13d" TargetMode="External" /><Relationship Id="rId2" Type="http://schemas.openxmlformats.org/officeDocument/2006/relationships/hyperlink" Target="https://next.amboss.com/us/article/7I04Vh#Za68e01313423572283ce418087f356cb" TargetMode="External" /><Relationship Id="rId1" Type="http://schemas.openxmlformats.org/officeDocument/2006/relationships/slideLayout" Target="../slideLayouts/slideLayout7.xml" /><Relationship Id="rId6" Type="http://schemas.openxmlformats.org/officeDocument/2006/relationships/hyperlink" Target="https://next.amboss.com/us/article/4m03fg#Z8065dc4f8a8dc201671eefcc08b5cc9b" TargetMode="External" /><Relationship Id="rId5" Type="http://schemas.openxmlformats.org/officeDocument/2006/relationships/hyperlink" Target="https://next.amboss.com/us/article/4m03fg#Z755638f42b12fb67ef41212a511c5970" TargetMode="External" /><Relationship Id="rId4" Type="http://schemas.openxmlformats.org/officeDocument/2006/relationships/hyperlink" Target="https://next.amboss.com/us/article/4m03fg#Z4c7ae79c18cb3c2f3e1fa98185b2d78d" TargetMode="Externa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7.xml" /></Relationships>
</file>

<file path=ppt/slides/_rels/slide38.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9.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err="1"/>
              <a:t>Wilm’s</a:t>
            </a:r>
            <a:r>
              <a:rPr lang="en-US" sz="4000" dirty="0"/>
              <a:t> tumor &amp; </a:t>
            </a:r>
            <a:r>
              <a:rPr lang="en-US" sz="4000" dirty="0" err="1"/>
              <a:t>Neuroblastoma</a:t>
            </a:r>
            <a:endParaRPr lang="en-US" sz="4000" dirty="0"/>
          </a:p>
        </p:txBody>
      </p:sp>
      <p:sp>
        <p:nvSpPr>
          <p:cNvPr id="3" name="Subtitle 2"/>
          <p:cNvSpPr>
            <a:spLocks noGrp="1"/>
          </p:cNvSpPr>
          <p:nvPr>
            <p:ph type="subTitle" idx="1"/>
          </p:nvPr>
        </p:nvSpPr>
        <p:spPr>
          <a:xfrm>
            <a:off x="2692400" y="3657600"/>
            <a:ext cx="6815669" cy="2836989"/>
          </a:xfrm>
        </p:spPr>
        <p:txBody>
          <a:bodyPr/>
          <a:lstStyle/>
          <a:p>
            <a:r>
              <a:rPr lang="en-GB" b="1" dirty="0"/>
              <a:t>Presented by:</a:t>
            </a:r>
          </a:p>
          <a:p>
            <a:r>
              <a:rPr lang="x-none" altLang="en-GB" b="1" dirty="0"/>
              <a:t>janat mahadeen</a:t>
            </a:r>
          </a:p>
          <a:p>
            <a:r>
              <a:rPr lang="x-none" altLang="en-GB" b="1" dirty="0"/>
              <a:t>leen mohammad</a:t>
            </a:r>
          </a:p>
          <a:p>
            <a:r>
              <a:rPr lang="x-none" altLang="en-GB" b="1" dirty="0"/>
              <a:t>reem alwahesh </a:t>
            </a:r>
          </a:p>
          <a:p>
            <a:endParaRPr lang="x-none" altLang="en-GB" b="1" dirty="0" err="1"/>
          </a:p>
          <a:p>
            <a:endParaRPr lang="en-GB" dirty="0"/>
          </a:p>
          <a:p>
            <a:endParaRPr lang="en-GB"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6" name="Rectangle 3" descr="#wm#_a_04_210_110_b_1_1#clear#"/>
          <p:cNvSpPr>
            <a:spLocks noGrp="1"/>
          </p:cNvSpPr>
          <p:nvPr>
            <p:ph type="body"/>
          </p:nvPr>
        </p:nvSpPr>
        <p:spPr/>
        <p:txBody>
          <a:bodyPr vert="horz" wrap="square" anchor="t"/>
          <a:lstStyle/>
          <a:p>
            <a:pPr lvl="0" eaLnBrk="1" hangingPunct="1"/>
            <a:endParaRPr/>
          </a:p>
        </p:txBody>
      </p:sp>
      <p:pic>
        <p:nvPicPr>
          <p:cNvPr id="2" name="Picture 1" descr="2025-10-08 21:32:07.900000"/>
          <p:cNvPicPr>
            <a:picLocks noChangeAspect="1"/>
          </p:cNvPicPr>
          <p:nvPr/>
        </p:nvPicPr>
        <p:blipFill>
          <a:blip r:embed="rId2"/>
          <a:srcRect l="26713" t="39459" r="12797" b="38713"/>
          <a:stretch>
            <a:fillRect/>
          </a:stretch>
        </p:blipFill>
        <p:spPr>
          <a:xfrm>
            <a:off x="850900" y="1343025"/>
            <a:ext cx="9831705" cy="266128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p:cNvPicPr/>
          <p:nvPr/>
        </p:nvPicPr>
        <p:blipFill>
          <a:blip r:embed="rId2" cstate="print"/>
          <a:stretch>
            <a:fillRect/>
          </a:stretch>
        </p:blipFill>
        <p:spPr>
          <a:xfrm>
            <a:off x="550986" y="738554"/>
            <a:ext cx="11007968" cy="588498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a:xfrm>
            <a:off x="576580" y="732790"/>
            <a:ext cx="4646295" cy="882015"/>
          </a:xfrm>
        </p:spPr>
        <p:txBody>
          <a:bodyPr vert="horz" wrap="square" anchor="ctr">
            <a:normAutofit/>
          </a:bodyPr>
          <a:lstStyle/>
          <a:p>
            <a:pPr lvl="0" eaLnBrk="1" hangingPunct="1"/>
            <a:r>
              <a:rPr b="1" dirty="0">
                <a:latin typeface="Calibri"/>
                <a:cs typeface="Calibri"/>
                <a:sym typeface="+mn-ea"/>
              </a:rPr>
              <a:t>Diagnosis</a:t>
            </a:r>
            <a:r>
              <a:rPr b="1" spc="114" dirty="0">
                <a:latin typeface="Calibri"/>
                <a:cs typeface="Calibri"/>
                <a:sym typeface="+mn-ea"/>
              </a:rPr>
              <a:t>  </a:t>
            </a:r>
            <a:r>
              <a:rPr b="1" spc="-10" dirty="0">
                <a:latin typeface="Calibri"/>
                <a:cs typeface="Calibri"/>
                <a:sym typeface="+mn-ea"/>
              </a:rPr>
              <a:t>imaging</a:t>
            </a:r>
          </a:p>
        </p:txBody>
      </p:sp>
      <p:sp>
        <p:nvSpPr>
          <p:cNvPr id="3076" name="Rectangle 3" descr="#wm#_a_04_210_110_b_1_1#clear#"/>
          <p:cNvSpPr>
            <a:spLocks noGrp="1"/>
          </p:cNvSpPr>
          <p:nvPr>
            <p:ph type="body"/>
          </p:nvPr>
        </p:nvSpPr>
        <p:spPr>
          <a:xfrm>
            <a:off x="514350" y="1823085"/>
            <a:ext cx="5255260" cy="3928745"/>
          </a:xfrm>
        </p:spPr>
        <p:txBody>
          <a:bodyPr vert="horz" wrap="square" anchor="t"/>
          <a:lstStyle/>
          <a:p>
            <a:pPr lvl="0" eaLnBrk="1" hangingPunct="1"/>
            <a:r>
              <a:t>Plain radiograph</a:t>
            </a:r>
          </a:p>
          <a:p>
            <a:pPr lvl="0" eaLnBrk="1" hangingPunct="1"/>
            <a:r>
              <a:t>Abdominal x-ray typically reveals a large soft tissue opacity displacing bowel. This is only relevant if found incidentally since a radiograph should never be used for the assessment of an abdominal mass.</a:t>
            </a:r>
          </a:p>
        </p:txBody>
      </p:sp>
      <p:pic>
        <p:nvPicPr>
          <p:cNvPr id="2" name="Picture 1" descr="2025-10-09 20:05:44.754000"/>
          <p:cNvPicPr>
            <a:picLocks noChangeAspect="1"/>
          </p:cNvPicPr>
          <p:nvPr/>
        </p:nvPicPr>
        <p:blipFill>
          <a:blip r:embed="rId2"/>
          <a:srcRect l="6970" t="7273" r="5455" b="16591"/>
          <a:stretch>
            <a:fillRect/>
          </a:stretch>
        </p:blipFill>
        <p:spPr>
          <a:xfrm>
            <a:off x="6362065" y="732790"/>
            <a:ext cx="4861560" cy="563499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6"/>
          <p:cNvSpPr txBox="1">
            <a:spLocks noGrp="1"/>
          </p:cNvSpPr>
          <p:nvPr>
            <p:ph idx="1"/>
          </p:nvPr>
        </p:nvSpPr>
        <p:spPr>
          <a:xfrm>
            <a:off x="763905" y="762000"/>
            <a:ext cx="10132695" cy="1278255"/>
          </a:xfrm>
          <a:prstGeom prst="rect">
            <a:avLst/>
          </a:prstGeom>
        </p:spPr>
        <p:txBody>
          <a:bodyPr vert="horz" wrap="square" lIns="0" tIns="13335" rIns="0" bIns="0" rtlCol="0">
            <a:spAutoFit/>
          </a:bodyPr>
          <a:lstStyle/>
          <a:p>
            <a:pPr marL="2708275">
              <a:lnSpc>
                <a:spcPct val="100000"/>
              </a:lnSpc>
              <a:spcBef>
                <a:spcPts val="105"/>
              </a:spcBef>
            </a:pPr>
            <a:r>
              <a:rPr sz="2800" b="1" dirty="0">
                <a:latin typeface="Calibri"/>
                <a:cs typeface="Calibri"/>
              </a:rPr>
              <a:t>Diagnosis</a:t>
            </a:r>
            <a:r>
              <a:rPr sz="2800" b="1" spc="114" dirty="0">
                <a:latin typeface="Calibri"/>
                <a:cs typeface="Calibri"/>
              </a:rPr>
              <a:t>  </a:t>
            </a:r>
            <a:r>
              <a:rPr sz="2800" b="1" spc="-10" dirty="0">
                <a:latin typeface="Calibri"/>
                <a:cs typeface="Calibri"/>
              </a:rPr>
              <a:t>imaging</a:t>
            </a:r>
            <a:endParaRPr sz="2800" dirty="0">
              <a:latin typeface="Calibri"/>
              <a:cs typeface="Calibri"/>
            </a:endParaRPr>
          </a:p>
          <a:p>
            <a:pPr>
              <a:lnSpc>
                <a:spcPct val="100000"/>
              </a:lnSpc>
              <a:spcBef>
                <a:spcPts val="1555"/>
              </a:spcBef>
            </a:pPr>
            <a:endParaRPr sz="1400" dirty="0">
              <a:latin typeface="Calibri"/>
              <a:cs typeface="Calibri"/>
            </a:endParaRPr>
          </a:p>
          <a:p>
            <a:pPr marL="278765" indent="-266065" defTabSz="-635">
              <a:lnSpc>
                <a:spcPct val="100000"/>
              </a:lnSpc>
              <a:spcBef>
                <a:spcPts val="5"/>
              </a:spcBef>
              <a:buFont typeface="Wingdings" charset="2"/>
              <a:buChar char=""/>
              <a:tabLst>
                <a:tab pos="278765" algn="l"/>
              </a:tabLst>
            </a:pPr>
            <a:endParaRPr sz="1800" dirty="0">
              <a:latin typeface="Calibri"/>
              <a:cs typeface="Calibri"/>
            </a:endParaRPr>
          </a:p>
        </p:txBody>
      </p:sp>
      <p:sp>
        <p:nvSpPr>
          <p:cNvPr id="100" name="Text Box 99"/>
          <p:cNvSpPr txBox="1"/>
          <p:nvPr/>
        </p:nvSpPr>
        <p:spPr>
          <a:xfrm>
            <a:off x="763905" y="2517140"/>
            <a:ext cx="6314440" cy="903605"/>
          </a:xfrm>
          <a:prstGeom prst="rect">
            <a:avLst/>
          </a:prstGeom>
          <a:noFill/>
          <a:ln w="9525">
            <a:noFill/>
          </a:ln>
        </p:spPr>
        <p:txBody>
          <a:bodyPr>
            <a:spAutoFit/>
          </a:bodyPr>
          <a:lstStyle/>
          <a:p>
            <a:pPr marL="0" indent="0"/>
            <a:r>
              <a:rPr sz="1725" b="0" u="none">
                <a:solidFill>
                  <a:srgbClr val="9B4165"/>
                </a:solidFill>
                <a:latin typeface="Open Sans" charset="0"/>
                <a:ea typeface="Open Sans" charset="0"/>
                <a:cs typeface="Open Sans" charset="0"/>
              </a:rPr>
              <a:t>Ultrasound</a:t>
            </a:r>
            <a:endParaRPr sz="1200" b="0" u="none">
              <a:solidFill>
                <a:srgbClr val="3D3D3D"/>
              </a:solidFill>
              <a:latin typeface="Open Sans" charset="0"/>
              <a:ea typeface="Open Sans" charset="0"/>
              <a:cs typeface="Open Sans" charset="0"/>
            </a:endParaRPr>
          </a:p>
          <a:p>
            <a:pPr marL="0" indent="0"/>
            <a:r>
              <a:rPr sz="1200" b="0" u="none">
                <a:solidFill>
                  <a:srgbClr val="3D3D3D"/>
                </a:solidFill>
                <a:latin typeface="Open Sans" charset="0"/>
                <a:ea typeface="Open Sans" charset="0"/>
                <a:cs typeface="Open Sans" charset="0"/>
              </a:rPr>
              <a:t>Ultrasound is a very useful examination and in almost every situation will be the primary investigation of choice. It is helpful to localize the mass to the kidney and also distinguish from other causes of renal masses (e.g. </a:t>
            </a:r>
            <a:r>
              <a:rPr sz="1200" b="0" u="sng">
                <a:solidFill>
                  <a:srgbClr val="FF0000"/>
                </a:solidFill>
                <a:highlight>
                  <a:srgbClr val="000000"/>
                </a:highlight>
                <a:latin typeface="Open Sans" charset="0"/>
                <a:ea typeface="Open Sans" charset="0"/>
                <a:cs typeface="Open Sans" charset="0"/>
                <a:hlinkClick r:id="rId2"/>
              </a:rPr>
              <a:t>hydronephrosis</a:t>
            </a:r>
            <a:r>
              <a:rPr sz="1200" b="0" u="none">
                <a:solidFill>
                  <a:srgbClr val="3D3D3D"/>
                </a:solidFill>
                <a:latin typeface="Open Sans" charset="0"/>
                <a:ea typeface="Open Sans" charset="0"/>
                <a:cs typeface="Open Sans" charset="0"/>
              </a:rPr>
              <a:t>).</a:t>
            </a:r>
            <a:endParaRPr lang="x-none" altLang="en-US"/>
          </a:p>
        </p:txBody>
      </p:sp>
      <p:pic>
        <p:nvPicPr>
          <p:cNvPr id="2" name="Picture 1" descr="2025-10-09 20:08:28.201000"/>
          <p:cNvPicPr>
            <a:picLocks noChangeAspect="1"/>
          </p:cNvPicPr>
          <p:nvPr/>
        </p:nvPicPr>
        <p:blipFill>
          <a:blip r:embed="rId3"/>
          <a:srcRect l="9515" t="25513" r="11404" b="12984"/>
          <a:stretch>
            <a:fillRect/>
          </a:stretch>
        </p:blipFill>
        <p:spPr>
          <a:xfrm>
            <a:off x="7467600" y="2782570"/>
            <a:ext cx="3749675" cy="3423920"/>
          </a:xfrm>
          <a:prstGeom prst="rect">
            <a:avLst/>
          </a:prstGeom>
        </p:spPr>
      </p:pic>
      <p:sp>
        <p:nvSpPr>
          <p:cNvPr id="3" name="Text Box 2"/>
          <p:cNvSpPr txBox="1"/>
          <p:nvPr/>
        </p:nvSpPr>
        <p:spPr>
          <a:xfrm>
            <a:off x="763905" y="3601720"/>
            <a:ext cx="5594985" cy="822960"/>
          </a:xfrm>
          <a:prstGeom prst="rect">
            <a:avLst/>
          </a:prstGeom>
          <a:noFill/>
          <a:ln w="9525">
            <a:noFill/>
          </a:ln>
        </p:spPr>
        <p:txBody>
          <a:bodyPr>
            <a:spAutoFit/>
          </a:bodyPr>
          <a:lstStyle/>
          <a:p>
            <a:pPr marL="0" indent="0"/>
            <a:r>
              <a:rPr sz="1200" b="0" u="none">
                <a:solidFill>
                  <a:srgbClr val="3D3D3D"/>
                </a:solidFill>
                <a:highlight>
                  <a:srgbClr val="FFFFFF"/>
                </a:highlight>
                <a:latin typeface="Open Sans" charset="0"/>
                <a:ea typeface="Open Sans" charset="0"/>
                <a:cs typeface="Open Sans" charset="0"/>
              </a:rPr>
              <a:t>Wilms tumor appears as solid mass on ultrasound that may have vascular invasion with smooth margins. Cystic or necrotic areas may be anechoic and hypoechoic respectively while hemorrhage/fat/calcification appear as hyperechoic</a:t>
            </a:r>
            <a:endParaRPr lang="x-none" altLang="en-US"/>
          </a:p>
        </p:txBody>
      </p:sp>
      <p:sp>
        <p:nvSpPr>
          <p:cNvPr id="6" name="Text Box 5"/>
          <p:cNvSpPr txBox="1"/>
          <p:nvPr/>
        </p:nvSpPr>
        <p:spPr>
          <a:xfrm>
            <a:off x="763905" y="4763770"/>
            <a:ext cx="5487035" cy="457200"/>
          </a:xfrm>
          <a:prstGeom prst="rect">
            <a:avLst/>
          </a:prstGeom>
          <a:noFill/>
          <a:ln w="9525">
            <a:noFill/>
          </a:ln>
        </p:spPr>
        <p:txBody>
          <a:bodyPr>
            <a:spAutoFit/>
          </a:bodyPr>
          <a:lstStyle/>
          <a:p>
            <a:pPr marL="0" indent="0"/>
            <a:r>
              <a:rPr sz="1200" b="0" u="none">
                <a:solidFill>
                  <a:srgbClr val="3D3D3D"/>
                </a:solidFill>
                <a:highlight>
                  <a:srgbClr val="FFFFFF"/>
                </a:highlight>
                <a:latin typeface="Open Sans" charset="0"/>
                <a:ea typeface="Open Sans" charset="0"/>
                <a:cs typeface="Open Sans" charset="0"/>
              </a:rPr>
              <a:t>Doppler examination can be performed to examine the renal vein and IVC to assess for the presence of </a:t>
            </a:r>
            <a:r>
              <a:rPr lang="x-none" sz="1200" b="0" u="none">
                <a:solidFill>
                  <a:srgbClr val="3D3D3D"/>
                </a:solidFill>
                <a:highlight>
                  <a:srgbClr val="FFFFFF"/>
                </a:highlight>
                <a:latin typeface="Open Sans" charset="0"/>
                <a:ea typeface="Open Sans" charset="0"/>
                <a:cs typeface="Open Sans" charset="0"/>
              </a:rPr>
              <a:t>tumor thrombosis</a:t>
            </a:r>
            <a:endParaRPr lang="x-none" sz="1200" b="0" u="none">
              <a:solidFill>
                <a:srgbClr val="3D3D3D"/>
              </a:solidFill>
              <a:highlight>
                <a:srgbClr val="FFFFFF"/>
              </a:highlight>
              <a:latin typeface="Open Sans" charset="0"/>
              <a:ea typeface="Open Sans" charset="0"/>
              <a:cs typeface="Open Sans" charset="0"/>
              <a:hlinkClick r:id="rId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6" name="Rectangle 3" descr="#wm#_a_04_210_110_b_1_1#clear#"/>
          <p:cNvSpPr>
            <a:spLocks noGrp="1"/>
          </p:cNvSpPr>
          <p:nvPr>
            <p:ph type="body"/>
          </p:nvPr>
        </p:nvSpPr>
        <p:spPr>
          <a:xfrm>
            <a:off x="681355" y="1214120"/>
            <a:ext cx="6146165" cy="1600200"/>
          </a:xfrm>
        </p:spPr>
        <p:txBody>
          <a:bodyPr vert="horz" wrap="square" anchor="t">
            <a:normAutofit/>
          </a:bodyPr>
          <a:lstStyle/>
          <a:p>
            <a:pPr lvl="0" eaLnBrk="1" hangingPunct="1"/>
            <a:r>
              <a:rPr sz="1400"/>
              <a:t>Wilms tumors are heterogeneous soft-tissue density masses with infrequent areas of calcification (~15%) 10 and fat-density regions. Enhancement is also patchy and allows for better delineation of the relationship between the mass and kidney. 10-20% of cases have lung metastases at the time of diagnosis</a:t>
            </a:r>
          </a:p>
        </p:txBody>
      </p:sp>
      <p:sp>
        <p:nvSpPr>
          <p:cNvPr id="100" name="Text Box 99"/>
          <p:cNvSpPr txBox="1"/>
          <p:nvPr/>
        </p:nvSpPr>
        <p:spPr>
          <a:xfrm>
            <a:off x="842010" y="859472"/>
            <a:ext cx="5080000" cy="354965"/>
          </a:xfrm>
          <a:prstGeom prst="rect">
            <a:avLst/>
          </a:prstGeom>
          <a:noFill/>
          <a:ln w="9525">
            <a:noFill/>
          </a:ln>
        </p:spPr>
        <p:txBody>
          <a:bodyPr>
            <a:spAutoFit/>
          </a:bodyPr>
          <a:lstStyle/>
          <a:p>
            <a:pPr marL="0" indent="0"/>
            <a:r>
              <a:rPr sz="1725" b="0" u="none">
                <a:solidFill>
                  <a:srgbClr val="9B4165"/>
                </a:solidFill>
                <a:latin typeface="Open Sans" charset="0"/>
                <a:ea typeface="Open Sans" charset="0"/>
                <a:cs typeface="Open Sans" charset="0"/>
              </a:rPr>
              <a:t>CT</a:t>
            </a:r>
            <a:endParaRPr lang="x-none" altLang="en-US"/>
          </a:p>
        </p:txBody>
      </p:sp>
      <p:pic>
        <p:nvPicPr>
          <p:cNvPr id="5" name="object 8"/>
          <p:cNvPicPr/>
          <p:nvPr/>
        </p:nvPicPr>
        <p:blipFill>
          <a:blip r:embed="rId2" cstate="print"/>
          <a:stretch>
            <a:fillRect/>
          </a:stretch>
        </p:blipFill>
        <p:spPr>
          <a:xfrm>
            <a:off x="7244715" y="2286000"/>
            <a:ext cx="3651885" cy="3662680"/>
          </a:xfrm>
          <a:prstGeom prst="rect">
            <a:avLst/>
          </a:prstGeom>
        </p:spPr>
      </p:pic>
      <p:sp>
        <p:nvSpPr>
          <p:cNvPr id="2" name="Text Box 1"/>
          <p:cNvSpPr txBox="1"/>
          <p:nvPr/>
        </p:nvSpPr>
        <p:spPr>
          <a:xfrm>
            <a:off x="842010" y="4193540"/>
            <a:ext cx="5080000" cy="1188720"/>
          </a:xfrm>
          <a:prstGeom prst="rect">
            <a:avLst/>
          </a:prstGeom>
          <a:noFill/>
          <a:ln w="9525">
            <a:noFill/>
          </a:ln>
        </p:spPr>
        <p:txBody>
          <a:bodyPr>
            <a:spAutoFit/>
          </a:bodyPr>
          <a:lstStyle/>
          <a:p>
            <a:pPr marL="0" indent="0"/>
            <a:r>
              <a:rPr sz="1200" b="0" u="none">
                <a:solidFill>
                  <a:srgbClr val="3D3D3D"/>
                </a:solidFill>
                <a:latin typeface="Open Sans" charset="0"/>
                <a:ea typeface="Open Sans" charset="0"/>
                <a:cs typeface="Open Sans" charset="0"/>
              </a:rPr>
              <a:t>claw sign is useful in determining that a mass arises from a solid structure rather than is located adjacent to it and distorts the outline.</a:t>
            </a:r>
          </a:p>
          <a:p>
            <a:pPr marL="0" indent="0"/>
            <a:r>
              <a:rPr sz="1200" b="0" u="none">
                <a:solidFill>
                  <a:srgbClr val="3D3D3D"/>
                </a:solidFill>
                <a:latin typeface="Open Sans" charset="0"/>
                <a:ea typeface="Open Sans" charset="0"/>
                <a:cs typeface="Open Sans" charset="0"/>
              </a:rPr>
              <a:t>It refers to the sharp angles on either side of the mass, which the surrounding normal parenchyma forms when the mass has arisen from the parenchyma. As such, normal parenchyma extends some way around the mass</a:t>
            </a:r>
            <a:endParaRPr lang="x-none"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x-none" altLang="en-US"/>
          </a:p>
        </p:txBody>
      </p:sp>
      <p:pic>
        <p:nvPicPr>
          <p:cNvPr id="3" name="Picture 2" descr="2025-10-09 19:55:09.152000"/>
          <p:cNvPicPr>
            <a:picLocks noChangeAspect="1"/>
          </p:cNvPicPr>
          <p:nvPr/>
        </p:nvPicPr>
        <p:blipFill>
          <a:blip r:embed="rId2"/>
          <a:srcRect l="4726" t="4099" r="5681" b="32941"/>
          <a:stretch>
            <a:fillRect/>
          </a:stretch>
        </p:blipFill>
        <p:spPr>
          <a:xfrm>
            <a:off x="734695" y="807085"/>
            <a:ext cx="5408295" cy="5069205"/>
          </a:xfrm>
          <a:prstGeom prst="rect">
            <a:avLst/>
          </a:prstGeom>
        </p:spPr>
      </p:pic>
      <p:pic>
        <p:nvPicPr>
          <p:cNvPr id="5" name="Picture 4" descr="2025-10-09 19:55:28.917000"/>
          <p:cNvPicPr>
            <a:picLocks noChangeAspect="1"/>
          </p:cNvPicPr>
          <p:nvPr/>
        </p:nvPicPr>
        <p:blipFill>
          <a:blip r:embed="rId3"/>
          <a:srcRect l="7751" t="3645" r="7295" b="30182"/>
          <a:stretch>
            <a:fillRect/>
          </a:stretch>
        </p:blipFill>
        <p:spPr>
          <a:xfrm>
            <a:off x="6142990" y="807085"/>
            <a:ext cx="4836795" cy="50266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a:p>
        </p:txBody>
      </p:sp>
      <p:sp>
        <p:nvSpPr>
          <p:cNvPr id="3076" name="Rectangle 3" descr="#wm#_a_04_210_110_b_1_1#clear#"/>
          <p:cNvSpPr>
            <a:spLocks noGrp="1"/>
          </p:cNvSpPr>
          <p:nvPr>
            <p:ph type="body"/>
          </p:nvPr>
        </p:nvSpPr>
        <p:spPr/>
        <p:txBody>
          <a:bodyPr vert="horz" wrap="square" anchor="t"/>
          <a:lstStyle/>
          <a:p>
            <a:pPr lvl="0" eaLnBrk="1" hangingPunct="1"/>
            <a:endParaRPr/>
          </a:p>
        </p:txBody>
      </p:sp>
      <p:pic>
        <p:nvPicPr>
          <p:cNvPr id="2" name="Picture 1" descr="2025-10-08 21:43:14.084000"/>
          <p:cNvPicPr>
            <a:picLocks noChangeAspect="1"/>
          </p:cNvPicPr>
          <p:nvPr/>
        </p:nvPicPr>
        <p:blipFill>
          <a:blip r:embed="rId2"/>
          <a:srcRect l="21888" t="29851" r="9238" b="30877"/>
          <a:stretch>
            <a:fillRect/>
          </a:stretch>
        </p:blipFill>
        <p:spPr>
          <a:xfrm>
            <a:off x="553085" y="1059180"/>
            <a:ext cx="11086465" cy="474027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pic>
        <p:nvPicPr>
          <p:cNvPr id="4" name="Picture 3" descr="2025-10-08 21:47:21.152000"/>
          <p:cNvPicPr>
            <a:picLocks noChangeAspect="1"/>
          </p:cNvPicPr>
          <p:nvPr/>
        </p:nvPicPr>
        <p:blipFill>
          <a:blip r:embed="rId2"/>
          <a:srcRect l="9161" t="18470" r="18322" b="-1306"/>
          <a:stretch>
            <a:fillRect/>
          </a:stretch>
        </p:blipFill>
        <p:spPr>
          <a:xfrm>
            <a:off x="2714625" y="920750"/>
            <a:ext cx="7013575" cy="501650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dirty="0"/>
          </a:p>
        </p:txBody>
      </p:sp>
      <p:sp>
        <p:nvSpPr>
          <p:cNvPr id="3076" name="Rectangle 3" descr="#wm#_a_04_210_110_b_1_1#clear#"/>
          <p:cNvSpPr>
            <a:spLocks noGrp="1"/>
          </p:cNvSpPr>
          <p:nvPr>
            <p:ph type="body"/>
          </p:nvPr>
        </p:nvSpPr>
        <p:spPr/>
        <p:txBody>
          <a:bodyPr vert="horz" wrap="square" anchor="t"/>
          <a:lstStyle/>
          <a:p>
            <a:pPr lvl="0" eaLnBrk="1" hangingPunct="1"/>
            <a:endParaRPr dirty="0"/>
          </a:p>
        </p:txBody>
      </p:sp>
      <p:sp>
        <p:nvSpPr>
          <p:cNvPr id="3" name="TextBox 2">
            <a:extLst>
              <a:ext uri="{FF2B5EF4-FFF2-40B4-BE49-F238E27FC236}">
                <a16:creationId xmlns:a16="http://schemas.microsoft.com/office/drawing/2014/main" id="{17C23AFB-0FA2-E4EA-C4A7-F0C652078296}"/>
              </a:ext>
            </a:extLst>
          </p:cNvPr>
          <p:cNvSpPr txBox="1"/>
          <p:nvPr/>
        </p:nvSpPr>
        <p:spPr>
          <a:xfrm>
            <a:off x="867103" y="855858"/>
            <a:ext cx="10326414" cy="4431983"/>
          </a:xfrm>
          <a:prstGeom prst="rect">
            <a:avLst/>
          </a:prstGeom>
          <a:noFill/>
        </p:spPr>
        <p:txBody>
          <a:bodyPr wrap="square">
            <a:spAutoFit/>
          </a:bodyPr>
          <a:lstStyle/>
          <a:p>
            <a:pPr lvl="0" eaLnBrk="1" hangingPunct="1"/>
            <a:r>
              <a:rPr lang="en-US" sz="4000" b="1" dirty="0">
                <a:solidFill>
                  <a:schemeClr val="accent4"/>
                </a:solidFill>
              </a:rPr>
              <a:t>Treatment / Management </a:t>
            </a:r>
          </a:p>
          <a:p>
            <a:pPr lvl="0" eaLnBrk="1" hangingPunct="1"/>
            <a:endParaRPr lang="en-US" sz="4000" dirty="0"/>
          </a:p>
          <a:p>
            <a:pPr lvl="0" eaLnBrk="1" hangingPunct="1"/>
            <a:endParaRPr lang="en-US" sz="4000" dirty="0"/>
          </a:p>
          <a:p>
            <a:r>
              <a:rPr lang="en-US" sz="2400" dirty="0"/>
              <a:t>Treatment of Wilms tumor is usually nephrectomy followed by systemic chemotherapy, but some protocols initiate chemotherapy first and do the nephrectomy later. The opposite kidney may be explored to ensure that cancer has not spread, although this is unnecessary for low-stage tumors with favorable histology if imaging is negative. Lymph nodes around the aorta are sampled for staging and to improve survival.</a:t>
            </a:r>
          </a:p>
          <a:p>
            <a:pPr lvl="0" eaLnBrk="1" hangingPunct="1"/>
            <a:endParaRPr lang="en-US" dirty="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dirty="0"/>
          </a:p>
        </p:txBody>
      </p:sp>
      <p:sp>
        <p:nvSpPr>
          <p:cNvPr id="3076" name="Rectangle 3" descr="#wm#_a_04_210_110_b_1_1#clear#"/>
          <p:cNvSpPr>
            <a:spLocks noGrp="1"/>
          </p:cNvSpPr>
          <p:nvPr>
            <p:ph type="body"/>
          </p:nvPr>
        </p:nvSpPr>
        <p:spPr/>
        <p:txBody>
          <a:bodyPr vert="horz" wrap="square" anchor="t">
            <a:normAutofit fontScale="25000" lnSpcReduction="20000"/>
          </a:bodyPr>
          <a:lstStyle/>
          <a:p>
            <a:pPr lvl="0" eaLnBrk="1" hangingPunct="1"/>
            <a:endParaRPr dirty="0"/>
          </a:p>
        </p:txBody>
      </p:sp>
      <p:sp>
        <p:nvSpPr>
          <p:cNvPr id="3" name="TextBox 2">
            <a:extLst>
              <a:ext uri="{FF2B5EF4-FFF2-40B4-BE49-F238E27FC236}">
                <a16:creationId xmlns:a16="http://schemas.microsoft.com/office/drawing/2014/main" id="{19FC0F45-F230-5BFE-18FE-99A8272FF7C7}"/>
              </a:ext>
            </a:extLst>
          </p:cNvPr>
          <p:cNvSpPr txBox="1"/>
          <p:nvPr/>
        </p:nvSpPr>
        <p:spPr>
          <a:xfrm>
            <a:off x="974361" y="535900"/>
            <a:ext cx="9923488" cy="5786199"/>
          </a:xfrm>
          <a:prstGeom prst="rect">
            <a:avLst/>
          </a:prstGeom>
          <a:noFill/>
        </p:spPr>
        <p:txBody>
          <a:bodyPr wrap="square">
            <a:spAutoFit/>
          </a:bodyPr>
          <a:lstStyle/>
          <a:p>
            <a:pPr lvl="0" eaLnBrk="1" hangingPunct="1"/>
            <a:r>
              <a:rPr lang="en-US" sz="3200" dirty="0">
                <a:solidFill>
                  <a:srgbClr val="FF0000"/>
                </a:solidFill>
              </a:rPr>
              <a:t>Combination chemotherapy </a:t>
            </a:r>
            <a:r>
              <a:rPr lang="en-US" sz="3200" dirty="0"/>
              <a:t>is usually administered for more aggressive disease. Initial chemotherapy most typically includes </a:t>
            </a:r>
            <a:r>
              <a:rPr lang="en-US" sz="3200" dirty="0">
                <a:solidFill>
                  <a:srgbClr val="FF0000"/>
                </a:solidFill>
              </a:rPr>
              <a:t>vincristine and dactinomycin. Doxorubicin, cyclophosphamide, etoposide, and carboplatin </a:t>
            </a:r>
            <a:r>
              <a:rPr lang="en-US" sz="3200" dirty="0"/>
              <a:t>are also used.</a:t>
            </a:r>
          </a:p>
          <a:p>
            <a:pPr lvl="0" eaLnBrk="1" hangingPunct="1"/>
            <a:endParaRPr lang="en-US" dirty="0"/>
          </a:p>
          <a:p>
            <a:pPr lvl="0" eaLnBrk="1" hangingPunct="1"/>
            <a:r>
              <a:rPr lang="en-US" sz="2800" dirty="0"/>
              <a:t>In children with bilateral disease, immediate nephrectomy is not </a:t>
            </a:r>
            <a:r>
              <a:rPr lang="en-US" sz="2800" err="1"/>
              <a:t>performed</a:t>
            </a:r>
            <a:r>
              <a:rPr lang="en-US" sz="2800"/>
              <a:t>. Some </a:t>
            </a:r>
            <a:r>
              <a:rPr lang="en-US" sz="2800" dirty="0"/>
              <a:t>experts attempt high-dose chemotherapy to kill the tumor cells and hopefully salvage the kidney.</a:t>
            </a:r>
          </a:p>
          <a:p>
            <a:pPr lvl="0" eaLnBrk="1" hangingPunct="1"/>
            <a:r>
              <a:rPr lang="en-US" sz="2800" dirty="0"/>
              <a:t> Bilateral nephrectomy immediately mandates dialysis, and so all efforts are made to salvage the kidneys. </a:t>
            </a:r>
          </a:p>
          <a:p>
            <a:pPr lvl="0" eaLnBrk="1" hangingPunct="1"/>
            <a:r>
              <a:rPr lang="en-US" sz="2800" dirty="0"/>
              <a:t>Repeat biopsies are required to determine if the tumor is responding to therapy.  Nephron sparing surgery can be performed in selected cases.</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6330" y="1289050"/>
            <a:ext cx="9601200" cy="4279265"/>
          </a:xfrm>
        </p:spPr>
        <p:txBody>
          <a:bodyPr>
            <a:normAutofit/>
          </a:bodyPr>
          <a:lstStyle/>
          <a:p>
            <a:pPr marL="279400" marR="65405" indent="-266700" defTabSz="-635">
              <a:lnSpc>
                <a:spcPct val="152000"/>
              </a:lnSpc>
              <a:spcBef>
                <a:spcPts val="100"/>
              </a:spcBef>
              <a:buFont typeface="Wingdings" charset="2"/>
              <a:buChar char=""/>
              <a:tabLst>
                <a:tab pos="279400" algn="l"/>
              </a:tabLst>
            </a:pPr>
            <a:r>
              <a:rPr lang="en-US" dirty="0" err="1">
                <a:latin typeface="Calibri"/>
                <a:cs typeface="Calibri"/>
              </a:rPr>
              <a:t>Wilms</a:t>
            </a:r>
            <a:r>
              <a:rPr lang="en-US" spc="-40" dirty="0">
                <a:latin typeface="Calibri"/>
                <a:cs typeface="Calibri"/>
              </a:rPr>
              <a:t> </a:t>
            </a:r>
            <a:r>
              <a:rPr lang="en-US" dirty="0">
                <a:latin typeface="Calibri"/>
                <a:cs typeface="Calibri"/>
              </a:rPr>
              <a:t>tumor</a:t>
            </a:r>
            <a:r>
              <a:rPr lang="en-US" spc="-25" dirty="0">
                <a:latin typeface="Calibri"/>
                <a:cs typeface="Calibri"/>
              </a:rPr>
              <a:t> </a:t>
            </a:r>
            <a:r>
              <a:rPr lang="en-US" dirty="0">
                <a:latin typeface="Calibri"/>
                <a:cs typeface="Calibri"/>
              </a:rPr>
              <a:t>also</a:t>
            </a:r>
            <a:r>
              <a:rPr lang="en-US" spc="-35" dirty="0">
                <a:latin typeface="Calibri"/>
                <a:cs typeface="Calibri"/>
              </a:rPr>
              <a:t> </a:t>
            </a:r>
            <a:r>
              <a:rPr lang="en-US" dirty="0">
                <a:latin typeface="Calibri"/>
                <a:cs typeface="Calibri"/>
              </a:rPr>
              <a:t>known</a:t>
            </a:r>
            <a:r>
              <a:rPr lang="en-US" spc="-30" dirty="0">
                <a:latin typeface="Calibri"/>
                <a:cs typeface="Calibri"/>
              </a:rPr>
              <a:t> </a:t>
            </a:r>
            <a:r>
              <a:rPr lang="en-US" dirty="0">
                <a:latin typeface="Calibri"/>
                <a:cs typeface="Calibri"/>
              </a:rPr>
              <a:t>as</a:t>
            </a:r>
            <a:r>
              <a:rPr lang="en-US" spc="-35" dirty="0">
                <a:latin typeface="Calibri"/>
                <a:cs typeface="Calibri"/>
              </a:rPr>
              <a:t> </a:t>
            </a:r>
            <a:r>
              <a:rPr lang="en-US" spc="-10" dirty="0" err="1">
                <a:latin typeface="Calibri"/>
                <a:cs typeface="Calibri"/>
              </a:rPr>
              <a:t>nephroblastoma</a:t>
            </a:r>
            <a:r>
              <a:rPr lang="en-US" spc="-10" dirty="0">
                <a:latin typeface="Calibri"/>
                <a:cs typeface="Calibri"/>
              </a:rPr>
              <a:t>,</a:t>
            </a:r>
            <a:r>
              <a:rPr lang="en-US" spc="-35" dirty="0">
                <a:latin typeface="Calibri"/>
                <a:cs typeface="Calibri"/>
              </a:rPr>
              <a:t> </a:t>
            </a:r>
            <a:r>
              <a:rPr lang="en-US" dirty="0">
                <a:latin typeface="Calibri"/>
                <a:cs typeface="Calibri"/>
              </a:rPr>
              <a:t>is</a:t>
            </a:r>
            <a:r>
              <a:rPr lang="en-US" spc="-35" dirty="0">
                <a:latin typeface="Calibri"/>
                <a:cs typeface="Calibri"/>
              </a:rPr>
              <a:t> </a:t>
            </a:r>
            <a:r>
              <a:rPr lang="en-US" dirty="0">
                <a:latin typeface="Calibri"/>
                <a:cs typeface="Calibri"/>
              </a:rPr>
              <a:t>the</a:t>
            </a:r>
            <a:r>
              <a:rPr lang="en-US" spc="-40" dirty="0">
                <a:latin typeface="Calibri"/>
                <a:cs typeface="Calibri"/>
              </a:rPr>
              <a:t> </a:t>
            </a:r>
            <a:r>
              <a:rPr lang="en-US" dirty="0">
                <a:latin typeface="Calibri"/>
                <a:cs typeface="Calibri"/>
              </a:rPr>
              <a:t>second</a:t>
            </a:r>
            <a:r>
              <a:rPr lang="en-US" spc="-35" dirty="0">
                <a:latin typeface="Calibri"/>
                <a:cs typeface="Calibri"/>
              </a:rPr>
              <a:t> </a:t>
            </a:r>
            <a:r>
              <a:rPr lang="en-US" dirty="0">
                <a:latin typeface="Calibri"/>
                <a:cs typeface="Calibri"/>
              </a:rPr>
              <a:t>most</a:t>
            </a:r>
            <a:r>
              <a:rPr lang="en-US" spc="-35" dirty="0">
                <a:latin typeface="Calibri"/>
                <a:cs typeface="Calibri"/>
              </a:rPr>
              <a:t> </a:t>
            </a:r>
            <a:r>
              <a:rPr lang="en-US" dirty="0">
                <a:latin typeface="Calibri"/>
                <a:cs typeface="Calibri"/>
              </a:rPr>
              <a:t>common</a:t>
            </a:r>
            <a:r>
              <a:rPr lang="en-US" spc="-35" dirty="0">
                <a:latin typeface="Calibri"/>
                <a:cs typeface="Calibri"/>
              </a:rPr>
              <a:t> </a:t>
            </a:r>
            <a:r>
              <a:rPr lang="en-US" dirty="0">
                <a:latin typeface="Calibri"/>
                <a:cs typeface="Calibri"/>
              </a:rPr>
              <a:t>malignant</a:t>
            </a:r>
            <a:r>
              <a:rPr lang="en-US" spc="-35" dirty="0">
                <a:latin typeface="Calibri"/>
                <a:cs typeface="Calibri"/>
              </a:rPr>
              <a:t> </a:t>
            </a:r>
            <a:r>
              <a:rPr lang="en-US" spc="-10" dirty="0">
                <a:latin typeface="Calibri"/>
                <a:cs typeface="Calibri"/>
              </a:rPr>
              <a:t>abdominal </a:t>
            </a:r>
            <a:r>
              <a:rPr lang="en-US" dirty="0">
                <a:latin typeface="Calibri"/>
                <a:cs typeface="Calibri"/>
              </a:rPr>
              <a:t>tumor</a:t>
            </a:r>
            <a:r>
              <a:rPr lang="en-US" spc="-30" dirty="0">
                <a:latin typeface="Calibri"/>
                <a:cs typeface="Calibri"/>
              </a:rPr>
              <a:t> </a:t>
            </a:r>
            <a:r>
              <a:rPr lang="en-US" dirty="0">
                <a:latin typeface="Calibri"/>
                <a:cs typeface="Calibri"/>
              </a:rPr>
              <a:t>in</a:t>
            </a:r>
            <a:r>
              <a:rPr lang="en-US" spc="-45" dirty="0">
                <a:latin typeface="Calibri"/>
                <a:cs typeface="Calibri"/>
              </a:rPr>
              <a:t> </a:t>
            </a:r>
            <a:r>
              <a:rPr lang="en-US" dirty="0">
                <a:latin typeface="Calibri"/>
                <a:cs typeface="Calibri"/>
              </a:rPr>
              <a:t>children</a:t>
            </a:r>
            <a:r>
              <a:rPr lang="en-US" spc="-50" dirty="0">
                <a:latin typeface="Calibri"/>
                <a:cs typeface="Calibri"/>
              </a:rPr>
              <a:t> </a:t>
            </a:r>
            <a:r>
              <a:rPr lang="en-US" dirty="0">
                <a:latin typeface="Calibri"/>
                <a:cs typeface="Calibri"/>
              </a:rPr>
              <a:t>after</a:t>
            </a:r>
            <a:r>
              <a:rPr lang="en-US" spc="-30" dirty="0">
                <a:latin typeface="Calibri"/>
                <a:cs typeface="Calibri"/>
              </a:rPr>
              <a:t> </a:t>
            </a:r>
            <a:r>
              <a:rPr lang="en-US" spc="-10" dirty="0" err="1">
                <a:latin typeface="Calibri"/>
                <a:cs typeface="Calibri"/>
              </a:rPr>
              <a:t>neuroblastoma</a:t>
            </a:r>
            <a:r>
              <a:rPr lang="en-US" spc="-10" dirty="0">
                <a:latin typeface="Calibri"/>
                <a:cs typeface="Calibri"/>
              </a:rPr>
              <a:t>.</a:t>
            </a:r>
          </a:p>
          <a:p>
            <a:pPr marL="279400" marR="65405" indent="-266700" defTabSz="-635">
              <a:lnSpc>
                <a:spcPct val="152000"/>
              </a:lnSpc>
              <a:spcBef>
                <a:spcPts val="100"/>
              </a:spcBef>
              <a:buFont typeface="Wingdings" charset="2"/>
              <a:buChar char=""/>
              <a:tabLst>
                <a:tab pos="279400" algn="l"/>
              </a:tabLst>
            </a:pPr>
            <a:r>
              <a:rPr lang="en-US" spc="-10" dirty="0">
                <a:latin typeface="Calibri"/>
                <a:cs typeface="Calibri"/>
              </a:rPr>
              <a:t>Affects about 1 in 10000 births </a:t>
            </a:r>
            <a:endParaRPr lang="en-US" dirty="0">
              <a:latin typeface="Calibri"/>
              <a:cs typeface="Calibri"/>
            </a:endParaRPr>
          </a:p>
          <a:p>
            <a:pPr marL="278765" indent="-266065" defTabSz="-635">
              <a:lnSpc>
                <a:spcPct val="100000"/>
              </a:lnSpc>
              <a:spcBef>
                <a:spcPts val="830"/>
              </a:spcBef>
              <a:buFont typeface="Wingdings" charset="2"/>
              <a:buChar char=""/>
              <a:tabLst>
                <a:tab pos="278765" algn="l"/>
              </a:tabLst>
            </a:pPr>
            <a:r>
              <a:rPr lang="en-US" dirty="0">
                <a:latin typeface="Calibri"/>
                <a:cs typeface="Calibri"/>
              </a:rPr>
              <a:t>The</a:t>
            </a:r>
            <a:r>
              <a:rPr lang="en-US" spc="-25" dirty="0">
                <a:latin typeface="Calibri"/>
                <a:cs typeface="Calibri"/>
              </a:rPr>
              <a:t> </a:t>
            </a:r>
            <a:r>
              <a:rPr lang="en-US" dirty="0">
                <a:latin typeface="Calibri"/>
                <a:cs typeface="Calibri"/>
              </a:rPr>
              <a:t>mean</a:t>
            </a:r>
            <a:r>
              <a:rPr lang="en-US" spc="-15" dirty="0">
                <a:latin typeface="Calibri"/>
                <a:cs typeface="Calibri"/>
              </a:rPr>
              <a:t> </a:t>
            </a:r>
            <a:r>
              <a:rPr lang="en-US" dirty="0">
                <a:latin typeface="Calibri"/>
                <a:cs typeface="Calibri"/>
              </a:rPr>
              <a:t>age</a:t>
            </a:r>
            <a:r>
              <a:rPr lang="en-US" spc="-20" dirty="0">
                <a:latin typeface="Calibri"/>
                <a:cs typeface="Calibri"/>
              </a:rPr>
              <a:t> </a:t>
            </a:r>
            <a:r>
              <a:rPr lang="en-US" dirty="0">
                <a:latin typeface="Calibri"/>
                <a:cs typeface="Calibri"/>
              </a:rPr>
              <a:t>of</a:t>
            </a:r>
            <a:r>
              <a:rPr lang="en-US" spc="-25" dirty="0">
                <a:latin typeface="Calibri"/>
                <a:cs typeface="Calibri"/>
              </a:rPr>
              <a:t> </a:t>
            </a:r>
            <a:r>
              <a:rPr lang="en-US" spc="-10" dirty="0">
                <a:latin typeface="Calibri"/>
                <a:cs typeface="Calibri"/>
              </a:rPr>
              <a:t>diagnosis</a:t>
            </a:r>
            <a:r>
              <a:rPr lang="en-US" spc="-15" dirty="0">
                <a:latin typeface="Calibri"/>
                <a:cs typeface="Calibri"/>
              </a:rPr>
              <a:t> </a:t>
            </a:r>
            <a:r>
              <a:rPr lang="en-US" dirty="0">
                <a:latin typeface="Calibri"/>
                <a:cs typeface="Calibri"/>
              </a:rPr>
              <a:t>is</a:t>
            </a:r>
            <a:r>
              <a:rPr lang="en-US" spc="-20" dirty="0">
                <a:latin typeface="Calibri"/>
                <a:cs typeface="Calibri"/>
              </a:rPr>
              <a:t> </a:t>
            </a:r>
            <a:r>
              <a:rPr lang="en-US" dirty="0">
                <a:latin typeface="Calibri"/>
                <a:cs typeface="Calibri"/>
              </a:rPr>
              <a:t>3</a:t>
            </a:r>
            <a:r>
              <a:rPr lang="en-US" spc="-10" dirty="0">
                <a:latin typeface="Calibri"/>
                <a:cs typeface="Calibri"/>
              </a:rPr>
              <a:t> </a:t>
            </a:r>
            <a:r>
              <a:rPr lang="en-US" dirty="0">
                <a:latin typeface="Calibri"/>
                <a:cs typeface="Calibri"/>
              </a:rPr>
              <a:t>to</a:t>
            </a:r>
            <a:r>
              <a:rPr lang="en-US" spc="-15" dirty="0">
                <a:latin typeface="Calibri"/>
                <a:cs typeface="Calibri"/>
              </a:rPr>
              <a:t> </a:t>
            </a:r>
            <a:r>
              <a:rPr lang="en-US" dirty="0">
                <a:latin typeface="Calibri"/>
                <a:cs typeface="Calibri"/>
              </a:rPr>
              <a:t>3.5</a:t>
            </a:r>
            <a:r>
              <a:rPr lang="en-US" spc="-20" dirty="0">
                <a:latin typeface="Calibri"/>
                <a:cs typeface="Calibri"/>
              </a:rPr>
              <a:t> </a:t>
            </a:r>
            <a:r>
              <a:rPr lang="en-US" dirty="0">
                <a:latin typeface="Calibri"/>
                <a:cs typeface="Calibri"/>
              </a:rPr>
              <a:t>years</a:t>
            </a:r>
            <a:r>
              <a:rPr lang="en-US" spc="-30" dirty="0">
                <a:latin typeface="Calibri"/>
                <a:cs typeface="Calibri"/>
              </a:rPr>
              <a:t> </a:t>
            </a:r>
            <a:r>
              <a:rPr lang="en-US" dirty="0">
                <a:latin typeface="Calibri"/>
                <a:cs typeface="Calibri"/>
              </a:rPr>
              <a:t>of</a:t>
            </a:r>
            <a:r>
              <a:rPr lang="en-US" spc="-10" dirty="0">
                <a:latin typeface="Calibri"/>
                <a:cs typeface="Calibri"/>
              </a:rPr>
              <a:t> </a:t>
            </a:r>
            <a:r>
              <a:rPr lang="en-US" spc="-20" dirty="0">
                <a:latin typeface="Calibri"/>
                <a:cs typeface="Calibri"/>
              </a:rPr>
              <a:t>ag</a:t>
            </a:r>
            <a:r>
              <a:rPr lang="x-none" altLang="en-US" spc="-20" dirty="0">
                <a:latin typeface="Calibri"/>
                <a:cs typeface="Calibri"/>
              </a:rPr>
              <a:t>(Ninety percent of Wilms tumors are diagnosed before six years of age with the median age of diagnosis being 3.5 years)</a:t>
            </a:r>
            <a:endParaRPr lang="x-none" altLang="en-US" spc="-20" dirty="0">
              <a:latin typeface="Calibri"/>
              <a:cs typeface="Calibri"/>
              <a:sym typeface="+mn-ea"/>
            </a:endParaRPr>
          </a:p>
          <a:p>
            <a:pPr lvl="0" eaLnBrk="1" hangingPunct="1"/>
            <a:r>
              <a:rPr>
                <a:sym typeface="+mn-ea"/>
              </a:rPr>
              <a:t>Girls are slightly more likely to have Wilms than boys</a:t>
            </a:r>
            <a:r>
              <a:rPr lang="x-none">
                <a:sym typeface="+mn-ea"/>
              </a:rPr>
              <a:t>.</a:t>
            </a:r>
            <a:endParaRPr lang="x-none"/>
          </a:p>
          <a:p>
            <a:pPr lvl="0" eaLnBrk="1" hangingPunct="1"/>
            <a:r>
              <a:rPr lang="x-none">
                <a:sym typeface="+mn-ea"/>
              </a:rPr>
              <a:t>Unilateral 93% | bilateral 7%</a:t>
            </a:r>
            <a:endParaRPr lang="x-none"/>
          </a:p>
          <a:p>
            <a:pPr lvl="0" eaLnBrk="1" hangingPunct="1"/>
            <a:endParaRPr lang="x-none"/>
          </a:p>
          <a:p>
            <a:pPr lvl="0" eaLnBrk="1" hangingPunct="1"/>
            <a:endParaRPr lang="en-US" dirty="0">
              <a:latin typeface="Calibri"/>
              <a:cs typeface="Calibri"/>
            </a:endParaRPr>
          </a:p>
          <a:p>
            <a:pPr marL="278765" indent="-266065" defTabSz="-635">
              <a:lnSpc>
                <a:spcPct val="100000"/>
              </a:lnSpc>
              <a:spcBef>
                <a:spcPts val="830"/>
              </a:spcBef>
              <a:buFont typeface="Wingdings" charset="2"/>
              <a:buChar char=""/>
              <a:tabLst>
                <a:tab pos="278765" algn="l"/>
              </a:tabLst>
            </a:pPr>
            <a:endParaRPr lang="en-US" dirty="0">
              <a:latin typeface="Calibri"/>
              <a:cs typeface="Calibri"/>
            </a:endParaRPr>
          </a:p>
          <a:p>
            <a:endParaRPr lang="ar-JO"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a:p>
        </p:txBody>
      </p:sp>
      <p:sp>
        <p:nvSpPr>
          <p:cNvPr id="3076" name="Rectangle 3" descr="#wm#_a_04_210_110_b_1_1#clear#"/>
          <p:cNvSpPr>
            <a:spLocks noGrp="1"/>
          </p:cNvSpPr>
          <p:nvPr>
            <p:ph type="body"/>
          </p:nvPr>
        </p:nvSpPr>
        <p:spPr/>
        <p:txBody>
          <a:bodyPr vert="horz" wrap="square" anchor="t"/>
          <a:lstStyle/>
          <a:p>
            <a:pPr lvl="0" eaLnBrk="1" hangingPunct="1"/>
            <a:endParaRPr/>
          </a:p>
        </p:txBody>
      </p:sp>
      <p:graphicFrame>
        <p:nvGraphicFramePr>
          <p:cNvPr id="4" name="Table 3"/>
          <p:cNvGraphicFramePr>
            <a:graphicFrameLocks noGrp="1"/>
          </p:cNvGraphicFramePr>
          <p:nvPr/>
        </p:nvGraphicFramePr>
        <p:xfrm>
          <a:off x="875030" y="796925"/>
          <a:ext cx="10021570" cy="5079365"/>
        </p:xfrm>
        <a:graphic>
          <a:graphicData uri="http://schemas.openxmlformats.org/drawingml/2006/table">
            <a:tbl>
              <a:tblPr/>
              <a:tblGrid>
                <a:gridCol w="1266190">
                  <a:extLst>
                    <a:ext uri="{9D8B030D-6E8A-4147-A177-3AD203B41FA5}">
                      <a16:colId xmlns:a16="http://schemas.microsoft.com/office/drawing/2014/main" val="20000"/>
                    </a:ext>
                  </a:extLst>
                </a:gridCol>
                <a:gridCol w="2741930">
                  <a:extLst>
                    <a:ext uri="{9D8B030D-6E8A-4147-A177-3AD203B41FA5}">
                      <a16:colId xmlns:a16="http://schemas.microsoft.com/office/drawing/2014/main" val="20001"/>
                    </a:ext>
                  </a:extLst>
                </a:gridCol>
                <a:gridCol w="2005330">
                  <a:extLst>
                    <a:ext uri="{9D8B030D-6E8A-4147-A177-3AD203B41FA5}">
                      <a16:colId xmlns:a16="http://schemas.microsoft.com/office/drawing/2014/main" val="20002"/>
                    </a:ext>
                  </a:extLst>
                </a:gridCol>
                <a:gridCol w="2004060">
                  <a:extLst>
                    <a:ext uri="{9D8B030D-6E8A-4147-A177-3AD203B41FA5}">
                      <a16:colId xmlns:a16="http://schemas.microsoft.com/office/drawing/2014/main" val="20003"/>
                    </a:ext>
                  </a:extLst>
                </a:gridCol>
                <a:gridCol w="2004060">
                  <a:extLst>
                    <a:ext uri="{9D8B030D-6E8A-4147-A177-3AD203B41FA5}">
                      <a16:colId xmlns:a16="http://schemas.microsoft.com/office/drawing/2014/main" val="20004"/>
                    </a:ext>
                  </a:extLst>
                </a:gridCol>
              </a:tblGrid>
              <a:tr h="504190">
                <a:tc gridSpan="5">
                  <a:txBody>
                    <a:bodyPr/>
                    <a:lstStyle/>
                    <a:p>
                      <a:r>
                        <a:rPr lang="en-US" sz="1500" b="1" dirty="0">
                          <a:effectLst/>
                        </a:rPr>
                        <a:t>Treatment of nephroblastoma according to stage</a:t>
                      </a:r>
                      <a:r>
                        <a:rPr lang="en-US" sz="1500" dirty="0">
                          <a:effectLst/>
                        </a:rPr>
                        <a:t> </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92150">
                <a:tc gridSpan="2">
                  <a:txBody>
                    <a:bodyPr/>
                    <a:lstStyle/>
                    <a:p>
                      <a:r>
                        <a:rPr lang="en-US" sz="1500" b="1">
                          <a:effectLst/>
                        </a:rPr>
                        <a:t>Treatment</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hMerge="1">
                  <a:txBody>
                    <a:bodyPr/>
                    <a:lstStyle/>
                    <a:p>
                      <a:endParaRPr lang="en-US"/>
                    </a:p>
                  </a:txBody>
                  <a:tcPr/>
                </a:tc>
                <a:tc>
                  <a:txBody>
                    <a:bodyPr/>
                    <a:lstStyle/>
                    <a:p>
                      <a:r>
                        <a:rPr lang="en-US" sz="1500" b="1">
                          <a:effectLst/>
                        </a:rPr>
                        <a:t>Stages I and II</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a:txBody>
                    <a:bodyPr/>
                    <a:lstStyle/>
                    <a:p>
                      <a:r>
                        <a:rPr lang="en-US" sz="1500" b="1">
                          <a:effectLst/>
                        </a:rPr>
                        <a:t>Stages III and IV</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a:txBody>
                    <a:bodyPr/>
                    <a:lstStyle/>
                    <a:p>
                      <a:r>
                        <a:rPr lang="en-US" sz="1500" b="1">
                          <a:effectLst/>
                        </a:rPr>
                        <a:t>Stage V (bilateral)</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extLst>
                  <a:ext uri="{0D108BD9-81ED-4DB2-BD59-A6C34878D82A}">
                    <a16:rowId xmlns:a16="http://schemas.microsoft.com/office/drawing/2014/main" val="10001"/>
                  </a:ext>
                </a:extLst>
              </a:tr>
              <a:tr h="1233805">
                <a:tc rowSpan="2">
                  <a:txBody>
                    <a:bodyPr/>
                    <a:lstStyle/>
                    <a:p>
                      <a:r>
                        <a:rPr lang="en-US" sz="1500" b="1">
                          <a:effectLst/>
                          <a:hlinkClick r:id="rId2"/>
                        </a:rPr>
                        <a:t>Surgery</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a:txBody>
                    <a:bodyPr/>
                    <a:lstStyle/>
                    <a:p>
                      <a:r>
                        <a:rPr lang="en-US" sz="1500">
                          <a:effectLst/>
                        </a:rPr>
                        <a:t>Renal parenchymal-sparing resection </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gridSpan="2">
                  <a:txBody>
                    <a:bodyPr/>
                    <a:lstStyle/>
                    <a:p>
                      <a:pPr>
                        <a:buFont typeface="Arial" charset="0"/>
                        <a:buChar char="•"/>
                      </a:pPr>
                      <a:r>
                        <a:rPr lang="en-US" sz="1500">
                          <a:effectLst/>
                        </a:rPr>
                        <a:t>No</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tc hMerge="1">
                  <a:txBody>
                    <a:bodyPr/>
                    <a:lstStyle/>
                    <a:p>
                      <a:endParaRPr lang="en-US"/>
                    </a:p>
                  </a:txBody>
                  <a:tcPr/>
                </a:tc>
                <a:tc>
                  <a:txBody>
                    <a:bodyPr/>
                    <a:lstStyle/>
                    <a:p>
                      <a:pPr>
                        <a:buFont typeface="Arial" charset="0"/>
                        <a:buChar char="•"/>
                      </a:pPr>
                      <a:r>
                        <a:rPr lang="en-US" sz="1500">
                          <a:effectLst/>
                        </a:rPr>
                        <a:t>Yes</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21005">
                <a:tc vMerge="1">
                  <a:txBody>
                    <a:bodyPr/>
                    <a:lstStyle/>
                    <a:p>
                      <a:endParaRPr lang="en-US"/>
                    </a:p>
                  </a:txBody>
                  <a:tcPr/>
                </a:tc>
                <a:tc>
                  <a:txBody>
                    <a:bodyPr/>
                    <a:lstStyle/>
                    <a:p>
                      <a:r>
                        <a:rPr lang="en-US" sz="1500">
                          <a:effectLst/>
                          <a:hlinkClick r:id="rId3"/>
                        </a:rPr>
                        <a:t>Nephrectomy</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gridSpan="2">
                  <a:txBody>
                    <a:bodyPr/>
                    <a:lstStyle/>
                    <a:p>
                      <a:pPr>
                        <a:buFont typeface="Arial" charset="0"/>
                        <a:buChar char="•"/>
                      </a:pPr>
                      <a:r>
                        <a:rPr lang="en-US" sz="1500">
                          <a:effectLst/>
                        </a:rPr>
                        <a:t>Yes</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tc hMerge="1">
                  <a:txBody>
                    <a:bodyPr/>
                    <a:lstStyle/>
                    <a:p>
                      <a:endParaRPr lang="en-US"/>
                    </a:p>
                  </a:txBody>
                  <a:tcPr/>
                </a:tc>
                <a:tc>
                  <a:txBody>
                    <a:bodyPr/>
                    <a:lstStyle/>
                    <a:p>
                      <a:pPr>
                        <a:buFont typeface="Arial" charset="0"/>
                        <a:buChar char="•"/>
                      </a:pPr>
                      <a:r>
                        <a:rPr lang="en-US" sz="1500">
                          <a:effectLst/>
                        </a:rPr>
                        <a:t>No</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93420">
                <a:tc rowSpan="3">
                  <a:txBody>
                    <a:bodyPr/>
                    <a:lstStyle/>
                    <a:p>
                      <a:r>
                        <a:rPr lang="en-US" sz="1500" b="1">
                          <a:effectLst/>
                          <a:hlinkClick r:id="rId4"/>
                        </a:rPr>
                        <a:t>Chemotherapy</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a:txBody>
                    <a:bodyPr/>
                    <a:lstStyle/>
                    <a:p>
                      <a:r>
                        <a:rPr lang="en-US" sz="1500" dirty="0">
                          <a:effectLst/>
                        </a:rPr>
                        <a:t>Preoperative </a:t>
                      </a:r>
                      <a:r>
                        <a:rPr lang="en-US" sz="1500" dirty="0">
                          <a:effectLst/>
                          <a:hlinkClick r:id="rId4"/>
                        </a:rPr>
                        <a:t>chemotherapy</a:t>
                      </a:r>
                      <a:r>
                        <a:rPr lang="en-US" sz="1500" dirty="0">
                          <a:effectLst/>
                        </a:rPr>
                        <a:t> </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gridSpan="2">
                  <a:txBody>
                    <a:bodyPr/>
                    <a:lstStyle/>
                    <a:p>
                      <a:pPr>
                        <a:buFont typeface="Arial" charset="0"/>
                        <a:buChar char="•"/>
                      </a:pPr>
                      <a:r>
                        <a:rPr lang="en-US" sz="1500">
                          <a:effectLst/>
                        </a:rPr>
                        <a:t>No</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tc hMerge="1">
                  <a:txBody>
                    <a:bodyPr/>
                    <a:lstStyle/>
                    <a:p>
                      <a:endParaRPr lang="en-US"/>
                    </a:p>
                  </a:txBody>
                  <a:tcPr/>
                </a:tc>
                <a:tc>
                  <a:txBody>
                    <a:bodyPr/>
                    <a:lstStyle/>
                    <a:p>
                      <a:pPr>
                        <a:buFont typeface="Arial" charset="0"/>
                        <a:buChar char="•"/>
                      </a:pPr>
                      <a:r>
                        <a:rPr lang="en-US" sz="1500">
                          <a:effectLst/>
                        </a:rPr>
                        <a:t>Yes</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21005">
                <a:tc vMerge="1">
                  <a:txBody>
                    <a:bodyPr/>
                    <a:lstStyle/>
                    <a:p>
                      <a:endParaRPr lang="en-US"/>
                    </a:p>
                  </a:txBody>
                  <a:tcPr/>
                </a:tc>
                <a:tc>
                  <a:txBody>
                    <a:bodyPr/>
                    <a:lstStyle/>
                    <a:p>
                      <a:r>
                        <a:rPr lang="en-US" sz="1500">
                          <a:effectLst/>
                          <a:hlinkClick r:id="rId5"/>
                        </a:rPr>
                        <a:t>Doxorubicin</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a:txBody>
                    <a:bodyPr/>
                    <a:lstStyle/>
                    <a:p>
                      <a:pPr>
                        <a:buFont typeface="Arial" charset="0"/>
                        <a:buChar char="•"/>
                      </a:pPr>
                      <a:r>
                        <a:rPr lang="en-US" sz="1500">
                          <a:effectLst/>
                        </a:rPr>
                        <a:t>No</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tc gridSpan="2">
                  <a:txBody>
                    <a:bodyPr/>
                    <a:lstStyle/>
                    <a:p>
                      <a:pPr>
                        <a:buFont typeface="Arial" charset="0"/>
                        <a:buChar char="•"/>
                      </a:pPr>
                      <a:r>
                        <a:rPr lang="en-US" sz="1500">
                          <a:effectLst/>
                        </a:rPr>
                        <a:t>Yes</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10005"/>
                  </a:ext>
                </a:extLst>
              </a:tr>
              <a:tr h="692150">
                <a:tc vMerge="1">
                  <a:txBody>
                    <a:bodyPr/>
                    <a:lstStyle/>
                    <a:p>
                      <a:endParaRPr lang="en-US"/>
                    </a:p>
                  </a:txBody>
                  <a:tcPr/>
                </a:tc>
                <a:tc>
                  <a:txBody>
                    <a:bodyPr/>
                    <a:lstStyle/>
                    <a:p>
                      <a:r>
                        <a:rPr lang="en-US" sz="1500">
                          <a:effectLst/>
                          <a:hlinkClick r:id="rId6"/>
                        </a:rPr>
                        <a:t>Dactinomycin</a:t>
                      </a:r>
                      <a:r>
                        <a:rPr lang="en-US" sz="1500">
                          <a:effectLst/>
                        </a:rPr>
                        <a:t> and </a:t>
                      </a:r>
                      <a:r>
                        <a:rPr lang="en-US" sz="1500">
                          <a:effectLst/>
                          <a:hlinkClick r:id="rId7"/>
                        </a:rPr>
                        <a:t>vincristine</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gridSpan="3">
                  <a:txBody>
                    <a:bodyPr/>
                    <a:lstStyle/>
                    <a:p>
                      <a:pPr>
                        <a:buFont typeface="Arial" charset="0"/>
                        <a:buChar char="•"/>
                      </a:pPr>
                      <a:r>
                        <a:rPr lang="en-US" sz="1500">
                          <a:effectLst/>
                        </a:rPr>
                        <a:t>Yes </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1640">
                <a:tc gridSpan="2">
                  <a:txBody>
                    <a:bodyPr/>
                    <a:lstStyle/>
                    <a:p>
                      <a:r>
                        <a:rPr lang="en-US" sz="1500" b="1">
                          <a:effectLst/>
                        </a:rPr>
                        <a:t>Radiation</a:t>
                      </a:r>
                      <a:endParaRPr lang="en-US" sz="1500">
                        <a:effectLst/>
                      </a:endParaRP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1F3F4"/>
                    </a:solidFill>
                  </a:tcPr>
                </a:tc>
                <a:tc hMerge="1">
                  <a:txBody>
                    <a:bodyPr/>
                    <a:lstStyle/>
                    <a:p>
                      <a:endParaRPr lang="en-US"/>
                    </a:p>
                  </a:txBody>
                  <a:tcPr/>
                </a:tc>
                <a:tc>
                  <a:txBody>
                    <a:bodyPr/>
                    <a:lstStyle/>
                    <a:p>
                      <a:pPr>
                        <a:buFont typeface="Arial" charset="0"/>
                        <a:buChar char="•"/>
                      </a:pPr>
                      <a:r>
                        <a:rPr lang="en-US" sz="1500">
                          <a:effectLst/>
                        </a:rPr>
                        <a:t>No</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tc>
                  <a:txBody>
                    <a:bodyPr/>
                    <a:lstStyle/>
                    <a:p>
                      <a:pPr>
                        <a:buFont typeface="Arial" charset="0"/>
                        <a:buChar char="•"/>
                      </a:pPr>
                      <a:r>
                        <a:rPr lang="en-US" sz="1500">
                          <a:effectLst/>
                        </a:rPr>
                        <a:t>Possible </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tc>
                  <a:txBody>
                    <a:bodyPr/>
                    <a:lstStyle/>
                    <a:p>
                      <a:pPr>
                        <a:buFont typeface="Arial" charset="0"/>
                        <a:buChar char="•"/>
                      </a:pPr>
                      <a:r>
                        <a:rPr lang="en-US" sz="1500" dirty="0">
                          <a:effectLst/>
                        </a:rPr>
                        <a:t>Yes</a:t>
                      </a:r>
                    </a:p>
                  </a:txBody>
                  <a:tcPr marL="131064" marR="131064" marT="65532" marB="65532" anchor="ctr">
                    <a:lnL w="9525" cap="flat" cmpd="sng" algn="ctr">
                      <a:solidFill>
                        <a:srgbClr val="ABB4BA"/>
                      </a:solidFill>
                      <a:prstDash val="solid"/>
                      <a:round/>
                      <a:headEnd type="none" w="med" len="med"/>
                      <a:tailEnd type="none" w="med" len="med"/>
                    </a:lnL>
                    <a:lnR w="9525" cap="flat" cmpd="sng" algn="ctr">
                      <a:solidFill>
                        <a:srgbClr val="ABB4BA"/>
                      </a:solidFill>
                      <a:prstDash val="solid"/>
                      <a:round/>
                      <a:headEnd type="none" w="med" len="med"/>
                      <a:tailEnd type="none" w="med" len="med"/>
                    </a:lnR>
                    <a:lnT w="9525" cap="flat" cmpd="sng" algn="ctr">
                      <a:solidFill>
                        <a:srgbClr val="ABB4BA"/>
                      </a:solidFill>
                      <a:prstDash val="solid"/>
                      <a:round/>
                      <a:headEnd type="none" w="med" len="med"/>
                      <a:tailEnd type="none" w="med" len="med"/>
                    </a:lnT>
                    <a:lnB w="9525"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dirty="0"/>
          </a:p>
        </p:txBody>
      </p:sp>
      <p:sp>
        <p:nvSpPr>
          <p:cNvPr id="3076" name="Rectangle 3" descr="#wm#_a_04_210_110_b_1_1#clear#"/>
          <p:cNvSpPr>
            <a:spLocks noGrp="1"/>
          </p:cNvSpPr>
          <p:nvPr>
            <p:ph type="body"/>
          </p:nvPr>
        </p:nvSpPr>
        <p:spPr/>
        <p:txBody>
          <a:bodyPr vert="horz" wrap="square" anchor="t">
            <a:normAutofit fontScale="25000" lnSpcReduction="20000"/>
          </a:bodyPr>
          <a:lstStyle/>
          <a:p>
            <a:pPr lvl="0" eaLnBrk="1" hangingPunct="1"/>
            <a:endParaRPr sz="2800" dirty="0"/>
          </a:p>
        </p:txBody>
      </p:sp>
      <p:sp>
        <p:nvSpPr>
          <p:cNvPr id="3" name="TextBox 2">
            <a:extLst>
              <a:ext uri="{FF2B5EF4-FFF2-40B4-BE49-F238E27FC236}">
                <a16:creationId xmlns:a16="http://schemas.microsoft.com/office/drawing/2014/main" id="{278E4E03-823E-608B-3198-D41F9F6FD7DD}"/>
              </a:ext>
            </a:extLst>
          </p:cNvPr>
          <p:cNvSpPr txBox="1"/>
          <p:nvPr/>
        </p:nvSpPr>
        <p:spPr>
          <a:xfrm>
            <a:off x="963119" y="1322003"/>
            <a:ext cx="7502576" cy="4524315"/>
          </a:xfrm>
          <a:prstGeom prst="rect">
            <a:avLst/>
          </a:prstGeom>
          <a:noFill/>
        </p:spPr>
        <p:txBody>
          <a:bodyPr wrap="square">
            <a:spAutoFit/>
          </a:bodyPr>
          <a:lstStyle/>
          <a:p>
            <a:pPr marL="342900" lvl="0" indent="-342900" eaLnBrk="1" hangingPunct="1">
              <a:buFont typeface="Arial" panose="020B0604020202020204" pitchFamily="34" charset="0"/>
              <a:buChar char="•"/>
            </a:pPr>
            <a:r>
              <a:rPr lang="en-US" sz="2400" dirty="0"/>
              <a:t>Arises from neural crest tissue – usually adrenal medulla or sympathetic ganglia.</a:t>
            </a:r>
          </a:p>
          <a:p>
            <a:pPr marL="342900" lvl="0" indent="-342900" eaLnBrk="1" hangingPunct="1">
              <a:buFont typeface="Arial" panose="020B0604020202020204" pitchFamily="34" charset="0"/>
              <a:buChar char="•"/>
            </a:pPr>
            <a:r>
              <a:rPr lang="en-US" sz="2400" dirty="0"/>
              <a:t>The most highly malignant tumor of infancy and early childhood.</a:t>
            </a:r>
          </a:p>
          <a:p>
            <a:pPr marL="342900" lvl="0" indent="-342900" eaLnBrk="1" hangingPunct="1">
              <a:buFont typeface="Arial" panose="020B0604020202020204" pitchFamily="34" charset="0"/>
              <a:buChar char="•"/>
            </a:pPr>
            <a:r>
              <a:rPr lang="en-US" sz="2400" dirty="0"/>
              <a:t>Show a range of malignancy from benign ganglioneuroma to malignant neuroblastoma.</a:t>
            </a:r>
          </a:p>
          <a:p>
            <a:pPr marL="342900" lvl="0" indent="-342900" eaLnBrk="1" hangingPunct="1">
              <a:buFont typeface="Arial" panose="020B0604020202020204" pitchFamily="34" charset="0"/>
              <a:buChar char="•"/>
            </a:pPr>
            <a:r>
              <a:rPr lang="en-US" sz="2400" dirty="0"/>
              <a:t>75% are abdominal.</a:t>
            </a:r>
          </a:p>
          <a:p>
            <a:pPr marL="342900" lvl="0" indent="-342900" eaLnBrk="1" hangingPunct="1">
              <a:buFont typeface="Arial" panose="020B0604020202020204" pitchFamily="34" charset="0"/>
              <a:buChar char="•"/>
            </a:pPr>
            <a:r>
              <a:rPr lang="en-US" sz="2400" dirty="0"/>
              <a:t>Affects about 1 in 8000 live births.</a:t>
            </a:r>
          </a:p>
          <a:p>
            <a:pPr marL="342900" lvl="0" indent="-342900" eaLnBrk="1" hangingPunct="1">
              <a:buFont typeface="Arial" panose="020B0604020202020204" pitchFamily="34" charset="0"/>
              <a:buChar char="•"/>
            </a:pPr>
            <a:r>
              <a:rPr lang="en-US" sz="2400" dirty="0"/>
              <a:t>Usually occurs in first 5 years of life.</a:t>
            </a:r>
          </a:p>
          <a:p>
            <a:pPr marL="342900" lvl="0" indent="-342900" eaLnBrk="1" hangingPunct="1">
              <a:buFont typeface="Arial" panose="020B0604020202020204" pitchFamily="34" charset="0"/>
              <a:buChar char="•"/>
            </a:pPr>
            <a:r>
              <a:rPr lang="en-US" sz="2400" dirty="0"/>
              <a:t>Clinical presentation depends on site of tumor and presence of metastasis.</a:t>
            </a:r>
          </a:p>
          <a:p>
            <a:pPr marL="342900" lvl="0" indent="-342900" eaLnBrk="1" hangingPunct="1">
              <a:buFont typeface="Arial" panose="020B0604020202020204" pitchFamily="34" charset="0"/>
              <a:buChar char="•"/>
            </a:pPr>
            <a:r>
              <a:rPr lang="en-US" sz="2400" dirty="0"/>
              <a:t>Bone and pulmonary metastasis are relatively common.</a:t>
            </a:r>
          </a:p>
        </p:txBody>
      </p:sp>
      <p:sp>
        <p:nvSpPr>
          <p:cNvPr id="5" name="TextBox 4">
            <a:extLst>
              <a:ext uri="{FF2B5EF4-FFF2-40B4-BE49-F238E27FC236}">
                <a16:creationId xmlns:a16="http://schemas.microsoft.com/office/drawing/2014/main" id="{5946C631-882B-3267-D1DE-647D9A003D48}"/>
              </a:ext>
            </a:extLst>
          </p:cNvPr>
          <p:cNvSpPr txBox="1"/>
          <p:nvPr/>
        </p:nvSpPr>
        <p:spPr>
          <a:xfrm>
            <a:off x="3710066" y="737228"/>
            <a:ext cx="6138472" cy="584775"/>
          </a:xfrm>
          <a:prstGeom prst="rect">
            <a:avLst/>
          </a:prstGeom>
          <a:noFill/>
        </p:spPr>
        <p:txBody>
          <a:bodyPr wrap="square">
            <a:spAutoFit/>
          </a:bodyPr>
          <a:lstStyle/>
          <a:p>
            <a:r>
              <a:rPr lang="en-US" sz="3200" b="1" dirty="0">
                <a:solidFill>
                  <a:schemeClr val="accent4"/>
                </a:solidFill>
              </a:rPr>
              <a:t>NEUROBLASTOMA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805158-202C-C750-E104-C2E19FCBD427}"/>
              </a:ext>
            </a:extLst>
          </p:cNvPr>
          <p:cNvSpPr txBox="1"/>
          <p:nvPr/>
        </p:nvSpPr>
        <p:spPr>
          <a:xfrm>
            <a:off x="1019331" y="884714"/>
            <a:ext cx="9488773" cy="4606389"/>
          </a:xfrm>
          <a:prstGeom prst="rect">
            <a:avLst/>
          </a:prstGeom>
          <a:noFill/>
        </p:spPr>
        <p:txBody>
          <a:bodyPr wrap="square">
            <a:spAutoFit/>
          </a:bodyPr>
          <a:lstStyle/>
          <a:p>
            <a:pPr marL="278765" indent="-266065" defTabSz="-635">
              <a:lnSpc>
                <a:spcPct val="100000"/>
              </a:lnSpc>
              <a:spcBef>
                <a:spcPts val="915"/>
              </a:spcBef>
              <a:buFont typeface="Wingdings" charset="2"/>
              <a:buChar char=""/>
              <a:tabLst>
                <a:tab pos="278765" algn="l"/>
              </a:tabLst>
            </a:pPr>
            <a:r>
              <a:rPr lang="en-US" sz="4000" b="1" dirty="0">
                <a:solidFill>
                  <a:schemeClr val="accent4"/>
                </a:solidFill>
                <a:uFill>
                  <a:solidFill>
                    <a:srgbClr val="000000"/>
                  </a:solidFill>
                </a:uFill>
                <a:latin typeface="Calibri"/>
                <a:cs typeface="Calibri"/>
              </a:rPr>
              <a:t>The classical</a:t>
            </a:r>
            <a:r>
              <a:rPr lang="en-US" sz="4000" b="1" spc="-30" dirty="0">
                <a:solidFill>
                  <a:schemeClr val="accent4"/>
                </a:solidFill>
                <a:uFill>
                  <a:solidFill>
                    <a:srgbClr val="000000"/>
                  </a:solidFill>
                </a:uFill>
                <a:latin typeface="Calibri"/>
                <a:cs typeface="Calibri"/>
              </a:rPr>
              <a:t> </a:t>
            </a:r>
            <a:r>
              <a:rPr lang="en-US" sz="4000" b="1" dirty="0">
                <a:solidFill>
                  <a:schemeClr val="accent4"/>
                </a:solidFill>
                <a:uFill>
                  <a:solidFill>
                    <a:srgbClr val="000000"/>
                  </a:solidFill>
                </a:uFill>
                <a:latin typeface="Calibri"/>
                <a:cs typeface="Calibri"/>
              </a:rPr>
              <a:t>presentation</a:t>
            </a:r>
            <a:r>
              <a:rPr lang="en-US" sz="4000" b="1" spc="-25" dirty="0">
                <a:solidFill>
                  <a:schemeClr val="accent4"/>
                </a:solidFill>
                <a:uFill>
                  <a:solidFill>
                    <a:srgbClr val="000000"/>
                  </a:solidFill>
                </a:uFill>
                <a:latin typeface="Calibri"/>
                <a:cs typeface="Calibri"/>
              </a:rPr>
              <a:t> </a:t>
            </a:r>
            <a:r>
              <a:rPr lang="en-US" sz="4000" b="1" dirty="0">
                <a:solidFill>
                  <a:schemeClr val="accent4"/>
                </a:solidFill>
                <a:uFill>
                  <a:solidFill>
                    <a:srgbClr val="000000"/>
                  </a:solidFill>
                </a:uFill>
                <a:latin typeface="Calibri"/>
                <a:cs typeface="Calibri"/>
              </a:rPr>
              <a:t>is</a:t>
            </a:r>
            <a:r>
              <a:rPr lang="en-US" sz="4000" b="1" spc="-20" dirty="0">
                <a:solidFill>
                  <a:schemeClr val="accent4"/>
                </a:solidFill>
                <a:uFill>
                  <a:solidFill>
                    <a:srgbClr val="000000"/>
                  </a:solidFill>
                </a:uFill>
                <a:latin typeface="Calibri"/>
                <a:cs typeface="Calibri"/>
              </a:rPr>
              <a:t> </a:t>
            </a:r>
            <a:r>
              <a:rPr lang="en-US" sz="4000" b="1" dirty="0">
                <a:solidFill>
                  <a:schemeClr val="accent4"/>
                </a:solidFill>
                <a:uFill>
                  <a:solidFill>
                    <a:srgbClr val="000000"/>
                  </a:solidFill>
                </a:uFill>
                <a:latin typeface="Calibri"/>
                <a:cs typeface="Calibri"/>
              </a:rPr>
              <a:t>an</a:t>
            </a:r>
            <a:r>
              <a:rPr lang="en-US" sz="4000" b="1" spc="-25" dirty="0">
                <a:solidFill>
                  <a:schemeClr val="accent4"/>
                </a:solidFill>
                <a:uFill>
                  <a:solidFill>
                    <a:srgbClr val="000000"/>
                  </a:solidFill>
                </a:uFill>
                <a:latin typeface="Calibri"/>
                <a:cs typeface="Calibri"/>
              </a:rPr>
              <a:t> </a:t>
            </a:r>
            <a:r>
              <a:rPr lang="en-US" sz="4000" b="1" dirty="0">
                <a:solidFill>
                  <a:schemeClr val="accent4"/>
                </a:solidFill>
                <a:uFill>
                  <a:solidFill>
                    <a:srgbClr val="000000"/>
                  </a:solidFill>
                </a:uFill>
                <a:latin typeface="Calibri"/>
                <a:cs typeface="Calibri"/>
              </a:rPr>
              <a:t>abdominal</a:t>
            </a:r>
            <a:r>
              <a:rPr lang="en-US" sz="4000" b="1" spc="-30" dirty="0">
                <a:solidFill>
                  <a:schemeClr val="accent4"/>
                </a:solidFill>
                <a:uFill>
                  <a:solidFill>
                    <a:srgbClr val="000000"/>
                  </a:solidFill>
                </a:uFill>
                <a:latin typeface="Calibri"/>
                <a:cs typeface="Calibri"/>
              </a:rPr>
              <a:t> </a:t>
            </a:r>
            <a:r>
              <a:rPr lang="en-US" sz="4000" b="1" dirty="0">
                <a:solidFill>
                  <a:schemeClr val="accent4"/>
                </a:solidFill>
                <a:uFill>
                  <a:solidFill>
                    <a:srgbClr val="000000"/>
                  </a:solidFill>
                </a:uFill>
                <a:latin typeface="Calibri"/>
                <a:cs typeface="Calibri"/>
              </a:rPr>
              <a:t>suprarenal</a:t>
            </a:r>
            <a:r>
              <a:rPr lang="en-US" sz="4000" b="1" spc="-20" dirty="0">
                <a:solidFill>
                  <a:schemeClr val="accent4"/>
                </a:solidFill>
                <a:uFill>
                  <a:solidFill>
                    <a:srgbClr val="000000"/>
                  </a:solidFill>
                </a:uFill>
                <a:latin typeface="Calibri"/>
                <a:cs typeface="Calibri"/>
              </a:rPr>
              <a:t> </a:t>
            </a:r>
            <a:r>
              <a:rPr lang="en-US" sz="4000" b="1" spc="-10" dirty="0">
                <a:solidFill>
                  <a:schemeClr val="accent4"/>
                </a:solidFill>
                <a:uFill>
                  <a:solidFill>
                    <a:srgbClr val="000000"/>
                  </a:solidFill>
                </a:uFill>
                <a:latin typeface="Calibri"/>
                <a:cs typeface="Calibri"/>
              </a:rPr>
              <a:t>mass.</a:t>
            </a:r>
            <a:endParaRPr lang="en-US" sz="4000" dirty="0">
              <a:solidFill>
                <a:schemeClr val="accent4"/>
              </a:solidFill>
              <a:latin typeface="Calibri"/>
              <a:cs typeface="Calibri"/>
            </a:endParaRPr>
          </a:p>
          <a:p>
            <a:pPr marL="278765" indent="-266065" defTabSz="-635">
              <a:lnSpc>
                <a:spcPct val="100000"/>
              </a:lnSpc>
              <a:spcBef>
                <a:spcPts val="815"/>
              </a:spcBef>
              <a:buFont typeface="Wingdings" charset="2"/>
              <a:buChar char=""/>
              <a:tabLst>
                <a:tab pos="278765" algn="l"/>
              </a:tabLst>
            </a:pPr>
            <a:r>
              <a:rPr lang="en-US" sz="3600" dirty="0">
                <a:latin typeface="Calibri"/>
                <a:cs typeface="Calibri"/>
              </a:rPr>
              <a:t>Adrenal</a:t>
            </a:r>
            <a:r>
              <a:rPr lang="en-US" sz="3600" spc="-65" dirty="0">
                <a:latin typeface="Calibri"/>
                <a:cs typeface="Calibri"/>
              </a:rPr>
              <a:t> </a:t>
            </a:r>
            <a:r>
              <a:rPr lang="en-US" sz="3600" dirty="0">
                <a:latin typeface="Calibri"/>
                <a:cs typeface="Calibri"/>
              </a:rPr>
              <a:t>glands</a:t>
            </a:r>
            <a:r>
              <a:rPr lang="en-US" sz="3600" spc="-65" dirty="0">
                <a:latin typeface="Calibri"/>
                <a:cs typeface="Calibri"/>
              </a:rPr>
              <a:t> </a:t>
            </a:r>
            <a:r>
              <a:rPr lang="en-US" sz="3600" spc="-20" dirty="0">
                <a:solidFill>
                  <a:srgbClr val="C00000"/>
                </a:solidFill>
                <a:latin typeface="Calibri"/>
                <a:cs typeface="Calibri"/>
              </a:rPr>
              <a:t>(45%)</a:t>
            </a:r>
            <a:endParaRPr lang="en-US" sz="3600" dirty="0">
              <a:latin typeface="Calibri"/>
              <a:cs typeface="Calibri"/>
            </a:endParaRPr>
          </a:p>
          <a:p>
            <a:pPr marL="278765" indent="-266065" defTabSz="-635">
              <a:lnSpc>
                <a:spcPct val="100000"/>
              </a:lnSpc>
              <a:spcBef>
                <a:spcPts val="815"/>
              </a:spcBef>
              <a:buFont typeface="Wingdings" charset="2"/>
              <a:buChar char=""/>
              <a:tabLst>
                <a:tab pos="278765" algn="l"/>
              </a:tabLst>
            </a:pPr>
            <a:r>
              <a:rPr lang="en-US" sz="3600" spc="-10" dirty="0">
                <a:latin typeface="Calibri"/>
                <a:cs typeface="Calibri"/>
              </a:rPr>
              <a:t>Retroperitoneal</a:t>
            </a:r>
            <a:r>
              <a:rPr lang="en-US" sz="3600" spc="-5" dirty="0">
                <a:latin typeface="Calibri"/>
                <a:cs typeface="Calibri"/>
              </a:rPr>
              <a:t> </a:t>
            </a:r>
            <a:r>
              <a:rPr lang="en-US" sz="3600" spc="-10" dirty="0">
                <a:latin typeface="Calibri"/>
                <a:cs typeface="Calibri"/>
              </a:rPr>
              <a:t>sympathetic</a:t>
            </a:r>
            <a:r>
              <a:rPr lang="en-US" sz="3600" spc="20" dirty="0">
                <a:latin typeface="Calibri"/>
                <a:cs typeface="Calibri"/>
              </a:rPr>
              <a:t> </a:t>
            </a:r>
            <a:r>
              <a:rPr lang="en-US" sz="3600" dirty="0">
                <a:latin typeface="Calibri"/>
                <a:cs typeface="Calibri"/>
              </a:rPr>
              <a:t>ganglia</a:t>
            </a:r>
            <a:r>
              <a:rPr lang="en-US" sz="3600" spc="5" dirty="0">
                <a:latin typeface="Calibri"/>
                <a:cs typeface="Calibri"/>
              </a:rPr>
              <a:t> </a:t>
            </a:r>
            <a:r>
              <a:rPr lang="en-US" sz="3600" spc="-20" dirty="0">
                <a:solidFill>
                  <a:srgbClr val="C00000"/>
                </a:solidFill>
                <a:latin typeface="Calibri"/>
                <a:cs typeface="Calibri"/>
              </a:rPr>
              <a:t>(25%)</a:t>
            </a:r>
            <a:endParaRPr lang="en-US" sz="3600" dirty="0">
              <a:latin typeface="Calibri"/>
              <a:cs typeface="Calibri"/>
            </a:endParaRPr>
          </a:p>
          <a:p>
            <a:pPr marL="278765" indent="-266065" defTabSz="-635">
              <a:lnSpc>
                <a:spcPct val="100000"/>
              </a:lnSpc>
              <a:spcBef>
                <a:spcPts val="830"/>
              </a:spcBef>
              <a:buFont typeface="Wingdings" charset="2"/>
              <a:buChar char=""/>
              <a:tabLst>
                <a:tab pos="278765" algn="l"/>
              </a:tabLst>
            </a:pPr>
            <a:r>
              <a:rPr lang="en-US" sz="3600" spc="-10" dirty="0">
                <a:latin typeface="Calibri"/>
                <a:cs typeface="Calibri"/>
              </a:rPr>
              <a:t>Paravertebral </a:t>
            </a:r>
            <a:r>
              <a:rPr lang="en-US" sz="3600" dirty="0">
                <a:latin typeface="Calibri"/>
                <a:cs typeface="Calibri"/>
              </a:rPr>
              <a:t>ganglia</a:t>
            </a:r>
            <a:r>
              <a:rPr lang="en-US" sz="3600" spc="-5" dirty="0">
                <a:latin typeface="Calibri"/>
                <a:cs typeface="Calibri"/>
              </a:rPr>
              <a:t> </a:t>
            </a:r>
            <a:r>
              <a:rPr lang="en-US" sz="3600" dirty="0">
                <a:latin typeface="Calibri"/>
                <a:cs typeface="Calibri"/>
              </a:rPr>
              <a:t>of</a:t>
            </a:r>
            <a:r>
              <a:rPr lang="en-US" sz="3600" spc="-15" dirty="0">
                <a:latin typeface="Calibri"/>
                <a:cs typeface="Calibri"/>
              </a:rPr>
              <a:t> </a:t>
            </a:r>
            <a:r>
              <a:rPr lang="en-US" sz="3600" spc="-10" dirty="0">
                <a:latin typeface="Calibri"/>
                <a:cs typeface="Calibri"/>
              </a:rPr>
              <a:t>chest</a:t>
            </a:r>
            <a:r>
              <a:rPr lang="en-US" sz="3600" spc="-120" dirty="0">
                <a:latin typeface="Calibri"/>
                <a:cs typeface="Calibri"/>
              </a:rPr>
              <a:t> </a:t>
            </a:r>
            <a:r>
              <a:rPr lang="en-US" sz="3600" spc="-20" dirty="0">
                <a:solidFill>
                  <a:srgbClr val="C00000"/>
                </a:solidFill>
                <a:latin typeface="Calibri"/>
                <a:cs typeface="Calibri"/>
              </a:rPr>
              <a:t>(15%)</a:t>
            </a:r>
            <a:endParaRPr lang="en-US" sz="3600" dirty="0">
              <a:latin typeface="Calibri"/>
              <a:cs typeface="Calibri"/>
            </a:endParaRPr>
          </a:p>
          <a:p>
            <a:pPr marL="278765" indent="-266065" defTabSz="-635">
              <a:lnSpc>
                <a:spcPct val="100000"/>
              </a:lnSpc>
              <a:spcBef>
                <a:spcPts val="815"/>
              </a:spcBef>
              <a:buFont typeface="Wingdings" charset="2"/>
              <a:buChar char=""/>
              <a:tabLst>
                <a:tab pos="278765" algn="l"/>
              </a:tabLst>
            </a:pPr>
            <a:r>
              <a:rPr lang="en-US" sz="3600" dirty="0">
                <a:latin typeface="Calibri"/>
                <a:cs typeface="Calibri"/>
              </a:rPr>
              <a:t>Neck</a:t>
            </a:r>
            <a:r>
              <a:rPr lang="en-US" sz="3600" spc="-35" dirty="0">
                <a:latin typeface="Calibri"/>
                <a:cs typeface="Calibri"/>
              </a:rPr>
              <a:t> </a:t>
            </a:r>
            <a:r>
              <a:rPr lang="en-US" sz="3600" spc="-20" dirty="0">
                <a:solidFill>
                  <a:srgbClr val="C00000"/>
                </a:solidFill>
                <a:latin typeface="Calibri"/>
                <a:cs typeface="Calibri"/>
              </a:rPr>
              <a:t>(5%)</a:t>
            </a:r>
            <a:endParaRPr lang="en-US" sz="3600" dirty="0">
              <a:latin typeface="Calibri"/>
              <a:cs typeface="Calibri"/>
            </a:endParaRPr>
          </a:p>
          <a:p>
            <a:pPr marL="278765" indent="-266065" defTabSz="-635">
              <a:lnSpc>
                <a:spcPct val="100000"/>
              </a:lnSpc>
              <a:spcBef>
                <a:spcPts val="815"/>
              </a:spcBef>
              <a:buFont typeface="Wingdings" charset="2"/>
              <a:buChar char=""/>
              <a:tabLst>
                <a:tab pos="278765" algn="l"/>
              </a:tabLst>
            </a:pPr>
            <a:r>
              <a:rPr lang="en-US" sz="3600" dirty="0">
                <a:latin typeface="Calibri"/>
                <a:cs typeface="Calibri"/>
              </a:rPr>
              <a:t>Pelvic</a:t>
            </a:r>
            <a:r>
              <a:rPr lang="en-US" sz="3600" spc="-20" dirty="0">
                <a:latin typeface="Calibri"/>
                <a:cs typeface="Calibri"/>
              </a:rPr>
              <a:t> </a:t>
            </a:r>
            <a:r>
              <a:rPr lang="en-US" sz="3600" spc="-10" dirty="0">
                <a:latin typeface="Calibri"/>
                <a:cs typeface="Calibri"/>
              </a:rPr>
              <a:t>sympathetic</a:t>
            </a:r>
            <a:r>
              <a:rPr lang="en-US" sz="3600" dirty="0">
                <a:latin typeface="Calibri"/>
                <a:cs typeface="Calibri"/>
              </a:rPr>
              <a:t> </a:t>
            </a:r>
            <a:r>
              <a:rPr lang="en-US" sz="3600" spc="-20" dirty="0">
                <a:solidFill>
                  <a:srgbClr val="C00000"/>
                </a:solidFill>
                <a:latin typeface="Calibri"/>
                <a:cs typeface="Calibri"/>
              </a:rPr>
              <a:t>(5%)</a:t>
            </a:r>
            <a:endParaRPr lang="en-US" sz="3600" dirty="0">
              <a:latin typeface="Calibri"/>
              <a:cs typeface="Calibri"/>
            </a:endParaRPr>
          </a:p>
        </p:txBody>
      </p:sp>
    </p:spTree>
    <p:extLst>
      <p:ext uri="{BB962C8B-B14F-4D97-AF65-F5344CB8AC3E}">
        <p14:creationId xmlns:p14="http://schemas.microsoft.com/office/powerpoint/2010/main" val="1617670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7E108E-5F09-F271-F726-42E45FB84060}"/>
              </a:ext>
            </a:extLst>
          </p:cNvPr>
          <p:cNvSpPr txBox="1"/>
          <p:nvPr/>
        </p:nvSpPr>
        <p:spPr>
          <a:xfrm>
            <a:off x="1139253" y="958493"/>
            <a:ext cx="6115986" cy="2585323"/>
          </a:xfrm>
          <a:prstGeom prst="rect">
            <a:avLst/>
          </a:prstGeom>
          <a:noFill/>
        </p:spPr>
        <p:txBody>
          <a:bodyPr wrap="square">
            <a:spAutoFit/>
          </a:bodyPr>
          <a:lstStyle/>
          <a:p>
            <a:r>
              <a:rPr lang="en-US" sz="3600" b="1" dirty="0">
                <a:solidFill>
                  <a:schemeClr val="accent4"/>
                </a:solidFill>
                <a:latin typeface="Calibri"/>
                <a:cs typeface="Calibri"/>
              </a:rPr>
              <a:t>Clinical</a:t>
            </a:r>
            <a:r>
              <a:rPr lang="en-US" sz="3600" b="1" spc="-70" dirty="0">
                <a:solidFill>
                  <a:schemeClr val="accent4"/>
                </a:solidFill>
                <a:latin typeface="Calibri"/>
                <a:cs typeface="Calibri"/>
              </a:rPr>
              <a:t> </a:t>
            </a:r>
            <a:r>
              <a:rPr lang="en-US" sz="3600" b="1" spc="-10" dirty="0">
                <a:solidFill>
                  <a:schemeClr val="accent4"/>
                </a:solidFill>
                <a:latin typeface="Calibri"/>
                <a:cs typeface="Calibri"/>
              </a:rPr>
              <a:t>features :</a:t>
            </a:r>
          </a:p>
          <a:p>
            <a:endParaRPr lang="en-US" sz="3600" b="1" spc="-10" dirty="0">
              <a:solidFill>
                <a:schemeClr val="accent4"/>
              </a:solidFill>
              <a:latin typeface="Calibri"/>
              <a:cs typeface="Calibri"/>
            </a:endParaRPr>
          </a:p>
          <a:p>
            <a:endParaRPr lang="en-US" sz="3600" b="1" spc="-10" dirty="0">
              <a:solidFill>
                <a:schemeClr val="accent4"/>
              </a:solidFill>
              <a:latin typeface="Calibri"/>
              <a:cs typeface="Calibri"/>
            </a:endParaRPr>
          </a:p>
          <a:p>
            <a:br>
              <a:rPr lang="en-US" sz="3600" dirty="0">
                <a:latin typeface="Calibri"/>
                <a:cs typeface="Calibri"/>
              </a:rPr>
            </a:br>
            <a:endParaRPr lang="en-US" dirty="0"/>
          </a:p>
        </p:txBody>
      </p:sp>
      <p:sp>
        <p:nvSpPr>
          <p:cNvPr id="5" name="TextBox 4">
            <a:extLst>
              <a:ext uri="{FF2B5EF4-FFF2-40B4-BE49-F238E27FC236}">
                <a16:creationId xmlns:a16="http://schemas.microsoft.com/office/drawing/2014/main" id="{1DCD71E8-DBDB-05C8-0DAB-266FFE18E80A}"/>
              </a:ext>
            </a:extLst>
          </p:cNvPr>
          <p:cNvSpPr txBox="1"/>
          <p:nvPr/>
        </p:nvSpPr>
        <p:spPr>
          <a:xfrm>
            <a:off x="1139253" y="1729135"/>
            <a:ext cx="6115986" cy="4170372"/>
          </a:xfrm>
          <a:prstGeom prst="rect">
            <a:avLst/>
          </a:prstGeom>
          <a:noFill/>
        </p:spPr>
        <p:txBody>
          <a:bodyPr wrap="square">
            <a:spAutoFit/>
          </a:bodyPr>
          <a:lstStyle/>
          <a:p>
            <a:pPr marL="285750" indent="-285750">
              <a:lnSpc>
                <a:spcPct val="100000"/>
              </a:lnSpc>
              <a:spcBef>
                <a:spcPts val="920"/>
              </a:spcBef>
              <a:buFont typeface="Arial" panose="020B0604020202020204" pitchFamily="34" charset="0"/>
              <a:buChar char="•"/>
            </a:pPr>
            <a:r>
              <a:rPr lang="en-US" sz="2000" dirty="0">
                <a:latin typeface="Calibri"/>
                <a:cs typeface="Calibri"/>
              </a:rPr>
              <a:t>Symptoms depend on location and extent of </a:t>
            </a:r>
            <a:r>
              <a:rPr lang="en-US" sz="2000" dirty="0" err="1">
                <a:latin typeface="Calibri"/>
                <a:cs typeface="Calibri"/>
              </a:rPr>
              <a:t>mets</a:t>
            </a:r>
            <a:endParaRPr lang="en-US" sz="2000" dirty="0">
              <a:latin typeface="Calibri"/>
              <a:cs typeface="Calibri"/>
            </a:endParaRPr>
          </a:p>
          <a:p>
            <a:pPr marL="285750" indent="-285750">
              <a:lnSpc>
                <a:spcPct val="100000"/>
              </a:lnSpc>
              <a:spcBef>
                <a:spcPts val="920"/>
              </a:spcBef>
              <a:buFont typeface="Arial" panose="020B0604020202020204" pitchFamily="34" charset="0"/>
              <a:buChar char="•"/>
            </a:pPr>
            <a:r>
              <a:rPr lang="en-US" sz="2000" dirty="0">
                <a:latin typeface="Calibri"/>
                <a:cs typeface="Calibri"/>
              </a:rPr>
              <a:t>If localized -&gt; asymptomatic</a:t>
            </a:r>
          </a:p>
          <a:p>
            <a:pPr marL="285750" indent="-285750">
              <a:lnSpc>
                <a:spcPct val="100000"/>
              </a:lnSpc>
              <a:spcBef>
                <a:spcPts val="920"/>
              </a:spcBef>
              <a:buFont typeface="Arial" panose="020B0604020202020204" pitchFamily="34" charset="0"/>
              <a:buChar char="•"/>
            </a:pPr>
            <a:endParaRPr lang="en-US" sz="2000" dirty="0">
              <a:latin typeface="Calibri"/>
              <a:cs typeface="Calibri"/>
            </a:endParaRPr>
          </a:p>
          <a:p>
            <a:pPr marL="285750" indent="-285750">
              <a:lnSpc>
                <a:spcPct val="100000"/>
              </a:lnSpc>
              <a:spcBef>
                <a:spcPts val="920"/>
              </a:spcBef>
              <a:buFont typeface="Arial" panose="020B0604020202020204" pitchFamily="34" charset="0"/>
              <a:buChar char="•"/>
            </a:pPr>
            <a:r>
              <a:rPr lang="en-US" sz="2000" dirty="0">
                <a:latin typeface="Calibri"/>
                <a:cs typeface="Calibri"/>
              </a:rPr>
              <a:t>If advanced -&gt; appear ill at presentation with systemic symptoms:</a:t>
            </a:r>
          </a:p>
          <a:p>
            <a:pPr>
              <a:lnSpc>
                <a:spcPct val="100000"/>
              </a:lnSpc>
              <a:spcBef>
                <a:spcPts val="920"/>
              </a:spcBef>
            </a:pPr>
            <a:r>
              <a:rPr lang="en-US" sz="2000" dirty="0">
                <a:latin typeface="Calibri"/>
                <a:cs typeface="Calibri"/>
              </a:rPr>
              <a:t>1. </a:t>
            </a:r>
            <a:r>
              <a:rPr lang="en-US" sz="2000" dirty="0">
                <a:solidFill>
                  <a:srgbClr val="FF0000"/>
                </a:solidFill>
                <a:latin typeface="Calibri"/>
                <a:cs typeface="Calibri"/>
              </a:rPr>
              <a:t>General: </a:t>
            </a:r>
            <a:r>
              <a:rPr lang="en-US" sz="2000" dirty="0">
                <a:latin typeface="Calibri"/>
                <a:cs typeface="Calibri"/>
              </a:rPr>
              <a:t>failure to thrive, fever, N/V, HTN</a:t>
            </a:r>
          </a:p>
          <a:p>
            <a:pPr>
              <a:lnSpc>
                <a:spcPct val="100000"/>
              </a:lnSpc>
              <a:spcBef>
                <a:spcPts val="920"/>
              </a:spcBef>
            </a:pPr>
            <a:r>
              <a:rPr lang="en-US" sz="2000" dirty="0">
                <a:latin typeface="Calibri"/>
                <a:cs typeface="Calibri"/>
              </a:rPr>
              <a:t>2. </a:t>
            </a:r>
            <a:r>
              <a:rPr lang="en-US" sz="2000" dirty="0">
                <a:solidFill>
                  <a:srgbClr val="FF0000"/>
                </a:solidFill>
                <a:latin typeface="Calibri"/>
                <a:cs typeface="Calibri"/>
              </a:rPr>
              <a:t>Localized symptoms: </a:t>
            </a:r>
            <a:r>
              <a:rPr lang="en-US" sz="2000" dirty="0">
                <a:latin typeface="Calibri"/>
                <a:cs typeface="Calibri"/>
              </a:rPr>
              <a:t>abdominal (palpable mass, distention, pain), chest (spinal cord compression), neck (</a:t>
            </a:r>
            <a:r>
              <a:rPr lang="en-US" sz="2000" dirty="0" err="1">
                <a:latin typeface="Calibri"/>
                <a:cs typeface="Calibri"/>
              </a:rPr>
              <a:t>horner’s</a:t>
            </a:r>
            <a:r>
              <a:rPr lang="en-US" sz="2000" dirty="0">
                <a:latin typeface="Calibri"/>
                <a:cs typeface="Calibri"/>
              </a:rPr>
              <a:t> syndrome)</a:t>
            </a:r>
          </a:p>
          <a:p>
            <a:pPr>
              <a:lnSpc>
                <a:spcPct val="100000"/>
              </a:lnSpc>
              <a:spcBef>
                <a:spcPts val="920"/>
              </a:spcBef>
            </a:pPr>
            <a:r>
              <a:rPr lang="en-US" sz="2000" dirty="0">
                <a:latin typeface="Calibri"/>
                <a:cs typeface="Calibri"/>
              </a:rPr>
              <a:t>3. </a:t>
            </a:r>
            <a:r>
              <a:rPr lang="en-US" sz="2000" dirty="0">
                <a:solidFill>
                  <a:srgbClr val="FF0000"/>
                </a:solidFill>
                <a:latin typeface="Calibri"/>
                <a:cs typeface="Calibri"/>
              </a:rPr>
              <a:t>Mets:</a:t>
            </a:r>
            <a:r>
              <a:rPr lang="en-US" sz="2000" dirty="0">
                <a:latin typeface="Calibri"/>
                <a:cs typeface="Calibri"/>
              </a:rPr>
              <a:t> orbit of eye (Raccoon eyes, proptosis), bones (bone pain), skin (subcutaneous nodules ).</a:t>
            </a:r>
          </a:p>
        </p:txBody>
      </p:sp>
    </p:spTree>
    <p:extLst>
      <p:ext uri="{BB962C8B-B14F-4D97-AF65-F5344CB8AC3E}">
        <p14:creationId xmlns:p14="http://schemas.microsoft.com/office/powerpoint/2010/main" val="811643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691662"/>
            <a:ext cx="9601196" cy="5184206"/>
          </a:xfrm>
        </p:spPr>
        <p:txBody>
          <a:bodyPr/>
          <a:lstStyle/>
          <a:p>
            <a:endParaRPr lang="ar-JO" dirty="0"/>
          </a:p>
        </p:txBody>
      </p:sp>
      <p:graphicFrame>
        <p:nvGraphicFramePr>
          <p:cNvPr id="9" name="جدول 8"/>
          <p:cNvGraphicFramePr>
            <a:graphicFrameLocks noGrp="1"/>
          </p:cNvGraphicFramePr>
          <p:nvPr/>
        </p:nvGraphicFramePr>
        <p:xfrm>
          <a:off x="804545" y="708025"/>
          <a:ext cx="10232390" cy="5151120"/>
        </p:xfrm>
        <a:graphic>
          <a:graphicData uri="http://schemas.openxmlformats.org/drawingml/2006/table">
            <a:tbl>
              <a:tblPr/>
              <a:tblGrid>
                <a:gridCol w="360299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462915">
                <a:tc>
                  <a:txBody>
                    <a:bodyPr/>
                    <a:lstStyle/>
                    <a:p>
                      <a:r>
                        <a:rPr lang="en-US" sz="1600" b="1">
                          <a:effectLst/>
                        </a:rPr>
                        <a:t>Location of primary tumors</a:t>
                      </a:r>
                      <a:endParaRPr lang="en-US" sz="1600">
                        <a:effectLst/>
                      </a:endParaRPr>
                    </a:p>
                  </a:txBody>
                  <a:tcPr marL="60549" marR="60549" marT="30274" marB="30274"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tc>
                  <a:txBody>
                    <a:bodyPr/>
                    <a:lstStyle/>
                    <a:p>
                      <a:r>
                        <a:rPr lang="en-US" sz="1600" b="1">
                          <a:effectLst/>
                        </a:rPr>
                        <a:t>Associated signs and symptoms</a:t>
                      </a:r>
                      <a:endParaRPr lang="en-US" sz="1600">
                        <a:effectLst/>
                      </a:endParaRPr>
                    </a:p>
                  </a:txBody>
                  <a:tcPr marL="60549" marR="60549" marT="30274" marB="30274"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extLst>
                  <a:ext uri="{0D108BD9-81ED-4DB2-BD59-A6C34878D82A}">
                    <a16:rowId xmlns:a16="http://schemas.microsoft.com/office/drawing/2014/main" val="10000"/>
                  </a:ext>
                </a:extLst>
              </a:tr>
              <a:tr h="2356485">
                <a:tc>
                  <a:txBody>
                    <a:bodyPr/>
                    <a:lstStyle/>
                    <a:p>
                      <a:r>
                        <a:rPr lang="en-US" sz="1600" b="1">
                          <a:effectLst/>
                        </a:rPr>
                        <a:t>Abdomen</a:t>
                      </a:r>
                      <a:r>
                        <a:rPr lang="en-US" sz="1600">
                          <a:effectLst/>
                        </a:rPr>
                        <a:t> </a:t>
                      </a:r>
                    </a:p>
                  </a:txBody>
                  <a:tcPr marL="60549" marR="60549" marT="30274" marB="30274"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tc>
                  <a:txBody>
                    <a:bodyPr/>
                    <a:lstStyle/>
                    <a:p>
                      <a:pPr>
                        <a:buFont typeface="Arial" charset="0"/>
                        <a:buChar char="•"/>
                      </a:pPr>
                      <a:r>
                        <a:rPr lang="en-US" sz="1600">
                          <a:effectLst/>
                        </a:rPr>
                        <a:t>Palpable, firm, irregular abdominal mass that may </a:t>
                      </a:r>
                      <a:r>
                        <a:rPr lang="en-US" sz="1600" b="1">
                          <a:effectLst/>
                        </a:rPr>
                        <a:t>cross the midline</a:t>
                      </a:r>
                      <a:r>
                        <a:rPr lang="en-US" sz="1600">
                          <a:effectLst/>
                        </a:rPr>
                        <a:t> (in contrast to </a:t>
                      </a:r>
                      <a:r>
                        <a:rPr lang="en-US" sz="1600" err="1">
                          <a:effectLst/>
                        </a:rPr>
                        <a:t>nephroblastoma</a:t>
                      </a:r>
                      <a:r>
                        <a:rPr lang="en-US" sz="1600">
                          <a:effectLst/>
                        </a:rPr>
                        <a:t>, which is smooth and usually does not cross the midline)</a:t>
                      </a:r>
                    </a:p>
                    <a:p>
                      <a:pPr>
                        <a:buFont typeface="Arial" charset="0"/>
                        <a:buChar char="•"/>
                      </a:pPr>
                      <a:r>
                        <a:rPr lang="en-US" sz="1600">
                          <a:effectLst/>
                        </a:rPr>
                        <a:t>Abdominal distension and pain</a:t>
                      </a:r>
                    </a:p>
                    <a:p>
                      <a:pPr>
                        <a:buFont typeface="Arial" charset="0"/>
                        <a:buChar char="•"/>
                      </a:pPr>
                      <a:r>
                        <a:rPr lang="en-US" sz="1600">
                          <a:effectLst/>
                        </a:rPr>
                        <a:t>Hepatomegaly</a:t>
                      </a:r>
                    </a:p>
                    <a:p>
                      <a:pPr>
                        <a:buFont typeface="Arial" charset="0"/>
                        <a:buChar char="•"/>
                      </a:pPr>
                      <a:r>
                        <a:rPr lang="en-US" sz="1600">
                          <a:effectLst/>
                        </a:rPr>
                        <a:t>Constipation</a:t>
                      </a:r>
                    </a:p>
                  </a:txBody>
                  <a:tcPr marL="60549" marR="60549" marT="30274" marB="30274"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99565">
                <a:tc>
                  <a:txBody>
                    <a:bodyPr/>
                    <a:lstStyle/>
                    <a:p>
                      <a:r>
                        <a:rPr lang="en-US" sz="1600" b="1">
                          <a:effectLst/>
                        </a:rPr>
                        <a:t>Chest</a:t>
                      </a:r>
                      <a:r>
                        <a:rPr lang="en-US" sz="1600">
                          <a:effectLst/>
                        </a:rPr>
                        <a:t> : particularly paravertebral ganglia </a:t>
                      </a:r>
                    </a:p>
                  </a:txBody>
                  <a:tcPr marL="60549" marR="60549" marT="30274" marB="30274"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tc>
                  <a:txBody>
                    <a:bodyPr/>
                    <a:lstStyle/>
                    <a:p>
                      <a:pPr>
                        <a:buFont typeface="Arial" charset="0"/>
                        <a:buChar char="•"/>
                      </a:pPr>
                      <a:r>
                        <a:rPr lang="en-US" sz="1600">
                          <a:effectLst/>
                        </a:rPr>
                        <a:t>Spinal cord compression → back pain, weakness, numbness, ataxia, loss of bowel or bladder control</a:t>
                      </a:r>
                    </a:p>
                    <a:p>
                      <a:pPr>
                        <a:buFont typeface="Arial" charset="0"/>
                        <a:buChar char="•"/>
                      </a:pPr>
                      <a:r>
                        <a:rPr lang="en-US" sz="1600">
                          <a:effectLst/>
                        </a:rPr>
                        <a:t>Dyspnea, cough</a:t>
                      </a:r>
                    </a:p>
                    <a:p>
                      <a:pPr>
                        <a:buFont typeface="Arial" charset="0"/>
                        <a:buChar char="•"/>
                      </a:pPr>
                      <a:r>
                        <a:rPr lang="en-US" sz="1600">
                          <a:effectLst/>
                        </a:rPr>
                        <a:t>Inspiratory stridor</a:t>
                      </a:r>
                    </a:p>
                  </a:txBody>
                  <a:tcPr marL="60549" marR="60549" marT="30274" marB="30274"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32155">
                <a:tc>
                  <a:txBody>
                    <a:bodyPr/>
                    <a:lstStyle/>
                    <a:p>
                      <a:r>
                        <a:rPr lang="en-US" sz="1600" b="1">
                          <a:effectLst/>
                        </a:rPr>
                        <a:t>Neck</a:t>
                      </a:r>
                      <a:endParaRPr lang="en-US" sz="1600">
                        <a:effectLst/>
                      </a:endParaRPr>
                    </a:p>
                  </a:txBody>
                  <a:tcPr marL="60549" marR="60549" marT="30274" marB="30274"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tc>
                  <a:txBody>
                    <a:bodyPr/>
                    <a:lstStyle/>
                    <a:p>
                      <a:pPr>
                        <a:buFont typeface="Arial" charset="0"/>
                        <a:buChar char="•"/>
                      </a:pPr>
                      <a:r>
                        <a:rPr lang="en-US" sz="1600">
                          <a:effectLst/>
                        </a:rPr>
                        <a:t>Horner syndrome *</a:t>
                      </a:r>
                      <a:r>
                        <a:rPr lang="en-US" sz="1400">
                          <a:effectLst/>
                        </a:rPr>
                        <a:t>if the stellate ganglion is involved</a:t>
                      </a:r>
                    </a:p>
                    <a:p>
                      <a:pPr>
                        <a:buFont typeface="Arial" charset="0"/>
                        <a:buChar char="•"/>
                      </a:pPr>
                      <a:r>
                        <a:rPr lang="en-US" sz="1600">
                          <a:effectLst/>
                        </a:rPr>
                        <a:t>Symptoms due to spinal cord compressions</a:t>
                      </a:r>
                    </a:p>
                  </a:txBody>
                  <a:tcPr marL="60549" marR="60549" marT="30274" marB="30274"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a:p>
        </p:txBody>
      </p:sp>
      <p:sp>
        <p:nvSpPr>
          <p:cNvPr id="3076" name="Rectangle 3" descr="#wm#_a_04_210_110_b_1_1#clear#"/>
          <p:cNvSpPr>
            <a:spLocks noGrp="1"/>
          </p:cNvSpPr>
          <p:nvPr>
            <p:ph type="body"/>
          </p:nvPr>
        </p:nvSpPr>
        <p:spPr>
          <a:xfrm>
            <a:off x="1768475" y="2286000"/>
            <a:ext cx="8309610" cy="3166745"/>
          </a:xfrm>
        </p:spPr>
        <p:txBody>
          <a:bodyPr vert="horz" wrap="square" anchor="t"/>
          <a:lstStyle/>
          <a:p>
            <a:pPr lvl="0" eaLnBrk="1" hangingPunct="1"/>
            <a:endParaRPr dirty="0"/>
          </a:p>
        </p:txBody>
      </p:sp>
      <p:graphicFrame>
        <p:nvGraphicFramePr>
          <p:cNvPr id="2" name="جدول 1"/>
          <p:cNvGraphicFramePr>
            <a:graphicFrameLocks noGrp="1"/>
          </p:cNvGraphicFramePr>
          <p:nvPr/>
        </p:nvGraphicFramePr>
        <p:xfrm>
          <a:off x="509270" y="649605"/>
          <a:ext cx="9372600" cy="3230880"/>
        </p:xfrm>
        <a:graphic>
          <a:graphicData uri="http://schemas.openxmlformats.org/drawingml/2006/table">
            <a:tbl>
              <a:tblPr/>
              <a:tblGrid>
                <a:gridCol w="4686300">
                  <a:extLst>
                    <a:ext uri="{9D8B030D-6E8A-4147-A177-3AD203B41FA5}">
                      <a16:colId xmlns:a16="http://schemas.microsoft.com/office/drawing/2014/main" val="20000"/>
                    </a:ext>
                  </a:extLst>
                </a:gridCol>
                <a:gridCol w="4686300">
                  <a:extLst>
                    <a:ext uri="{9D8B030D-6E8A-4147-A177-3AD203B41FA5}">
                      <a16:colId xmlns:a16="http://schemas.microsoft.com/office/drawing/2014/main" val="20001"/>
                    </a:ext>
                  </a:extLst>
                </a:gridCol>
              </a:tblGrid>
              <a:tr h="489658">
                <a:tc>
                  <a:txBody>
                    <a:bodyPr/>
                    <a:lstStyle/>
                    <a:p>
                      <a:r>
                        <a:rPr lang="en-US">
                          <a:effectLst/>
                        </a:rPr>
                        <a:t>Location of metastases</a:t>
                      </a:r>
                    </a:p>
                    <a:p>
                      <a:endParaRPr lang="en-US">
                        <a:effectLst/>
                      </a:endParaRPr>
                    </a:p>
                  </a:txBody>
                  <a:tcPr marL="121920" marR="121920" marT="60960" marB="60960"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tc>
                  <a:txBody>
                    <a:bodyPr/>
                    <a:lstStyle/>
                    <a:p>
                      <a:r>
                        <a:rPr lang="en-US" b="1">
                          <a:effectLst/>
                        </a:rPr>
                        <a:t>Associated signs and symptoms</a:t>
                      </a:r>
                      <a:endParaRPr lang="en-US">
                        <a:effectLst/>
                      </a:endParaRPr>
                    </a:p>
                  </a:txBody>
                  <a:tcPr marL="121920" marR="121920" marT="60960" marB="60960"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extLst>
                  <a:ext uri="{0D108BD9-81ED-4DB2-BD59-A6C34878D82A}">
                    <a16:rowId xmlns:a16="http://schemas.microsoft.com/office/drawing/2014/main" val="10000"/>
                  </a:ext>
                </a:extLst>
              </a:tr>
              <a:tr h="692912">
                <a:tc>
                  <a:txBody>
                    <a:bodyPr/>
                    <a:lstStyle/>
                    <a:p>
                      <a:r>
                        <a:rPr lang="en-US">
                          <a:effectLst/>
                        </a:rPr>
                        <a:t>Orbit of the eye</a:t>
                      </a:r>
                    </a:p>
                    <a:p>
                      <a:endParaRPr lang="en-US">
                        <a:effectLst/>
                      </a:endParaRPr>
                    </a:p>
                  </a:txBody>
                  <a:tcPr marL="121920" marR="121920" marT="60960" marB="60960"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tc>
                  <a:txBody>
                    <a:bodyPr/>
                    <a:lstStyle/>
                    <a:p>
                      <a:pPr>
                        <a:buFont typeface="Arial" charset="0"/>
                        <a:buChar char="•"/>
                      </a:pPr>
                      <a:r>
                        <a:rPr lang="en-US" err="1">
                          <a:effectLst/>
                        </a:rPr>
                        <a:t>Periorbital</a:t>
                      </a:r>
                      <a:r>
                        <a:rPr lang="en-US">
                          <a:effectLst/>
                        </a:rPr>
                        <a:t> </a:t>
                      </a:r>
                      <a:r>
                        <a:rPr lang="en-US" err="1">
                          <a:effectLst/>
                        </a:rPr>
                        <a:t>ecchymoses</a:t>
                      </a:r>
                      <a:r>
                        <a:rPr lang="en-US">
                          <a:effectLst/>
                        </a:rPr>
                        <a:t> (“raccoon eyes”)  </a:t>
                      </a:r>
                    </a:p>
                    <a:p>
                      <a:pPr>
                        <a:buFont typeface="Arial" charset="0"/>
                        <a:buChar char="•"/>
                      </a:pPr>
                      <a:r>
                        <a:rPr lang="en-US" err="1">
                          <a:effectLst/>
                        </a:rPr>
                        <a:t>Proptosis</a:t>
                      </a:r>
                      <a:endParaRPr lang="en-US">
                        <a:effectLst/>
                      </a:endParaRPr>
                    </a:p>
                    <a:p>
                      <a:pPr>
                        <a:buFont typeface="Arial" charset="0"/>
                        <a:buChar char="•"/>
                      </a:pPr>
                      <a:endParaRPr lang="en-US">
                        <a:effectLst/>
                      </a:endParaRPr>
                    </a:p>
                  </a:txBody>
                  <a:tcPr marL="121920" marR="121920" marT="60960" marB="60960"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89972">
                <a:tc>
                  <a:txBody>
                    <a:bodyPr/>
                    <a:lstStyle/>
                    <a:p>
                      <a:r>
                        <a:rPr lang="en-US" b="1">
                          <a:effectLst/>
                        </a:rPr>
                        <a:t>Bones</a:t>
                      </a:r>
                      <a:endParaRPr lang="en-US">
                        <a:effectLst/>
                      </a:endParaRPr>
                    </a:p>
                  </a:txBody>
                  <a:tcPr marL="121920" marR="121920" marT="60960" marB="60960"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tc>
                  <a:txBody>
                    <a:bodyPr/>
                    <a:lstStyle/>
                    <a:p>
                      <a:pPr>
                        <a:buFont typeface="Arial" charset="0"/>
                        <a:buChar char="•"/>
                      </a:pPr>
                      <a:r>
                        <a:rPr lang="en-US">
                          <a:effectLst/>
                        </a:rPr>
                        <a:t>Bone pain</a:t>
                      </a:r>
                    </a:p>
                    <a:p>
                      <a:pPr>
                        <a:buFont typeface="Arial" charset="0"/>
                        <a:buChar char="•"/>
                      </a:pPr>
                      <a:r>
                        <a:rPr lang="en-US">
                          <a:effectLst/>
                        </a:rPr>
                        <a:t>Anemia (bone marrow suppression)</a:t>
                      </a:r>
                    </a:p>
                    <a:p>
                      <a:pPr>
                        <a:buFont typeface="Arial" charset="0"/>
                        <a:buChar char="•"/>
                      </a:pPr>
                      <a:endParaRPr lang="en-US">
                        <a:effectLst/>
                      </a:endParaRPr>
                    </a:p>
                  </a:txBody>
                  <a:tcPr marL="121920" marR="121920" marT="60960" marB="60960"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89658">
                <a:tc>
                  <a:txBody>
                    <a:bodyPr/>
                    <a:lstStyle/>
                    <a:p>
                      <a:r>
                        <a:rPr lang="en-US">
                          <a:effectLst/>
                        </a:rPr>
                        <a:t>Skin</a:t>
                      </a:r>
                    </a:p>
                    <a:p>
                      <a:endParaRPr lang="en-US">
                        <a:effectLst/>
                      </a:endParaRPr>
                    </a:p>
                  </a:txBody>
                  <a:tcPr marL="121920" marR="121920" marT="60960" marB="60960"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1F3F4"/>
                    </a:solidFill>
                  </a:tcPr>
                </a:tc>
                <a:tc>
                  <a:txBody>
                    <a:bodyPr/>
                    <a:lstStyle/>
                    <a:p>
                      <a:pPr>
                        <a:buFont typeface="Arial" charset="0"/>
                        <a:buChar char="•"/>
                      </a:pPr>
                      <a:r>
                        <a:rPr lang="en-US">
                          <a:effectLst/>
                        </a:rPr>
                        <a:t>Subcutaneous nodules</a:t>
                      </a:r>
                    </a:p>
                  </a:txBody>
                  <a:tcPr marL="121920" marR="121920" marT="60960" marB="60960" anchor="ctr">
                    <a:lnL w="7620" cap="flat" cmpd="sng" algn="ctr">
                      <a:solidFill>
                        <a:srgbClr val="ABB4BA"/>
                      </a:solidFill>
                      <a:prstDash val="solid"/>
                      <a:round/>
                      <a:headEnd type="none" w="med" len="med"/>
                      <a:tailEnd type="none" w="med" len="med"/>
                    </a:lnL>
                    <a:lnR w="7620" cap="flat" cmpd="sng" algn="ctr">
                      <a:solidFill>
                        <a:srgbClr val="ABB4BA"/>
                      </a:solidFill>
                      <a:prstDash val="solid"/>
                      <a:round/>
                      <a:headEnd type="none" w="med" len="med"/>
                      <a:tailEnd type="none" w="med" len="med"/>
                    </a:lnR>
                    <a:lnT w="7620" cap="flat" cmpd="sng" algn="ctr">
                      <a:solidFill>
                        <a:srgbClr val="ABB4BA"/>
                      </a:solidFill>
                      <a:prstDash val="solid"/>
                      <a:round/>
                      <a:headEnd type="none" w="med" len="med"/>
                      <a:tailEnd type="none" w="med" len="med"/>
                    </a:lnT>
                    <a:lnB w="7620" cap="flat" cmpd="sng" algn="ctr">
                      <a:solidFill>
                        <a:srgbClr val="ABB4BA"/>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pic>
        <p:nvPicPr>
          <p:cNvPr id="5" name="object 9"/>
          <p:cNvPicPr>
            <a:picLocks noGrp="1"/>
          </p:cNvPicPr>
          <p:nvPr/>
        </p:nvPicPr>
        <p:blipFill>
          <a:blip r:embed="rId2" cstate="print"/>
          <a:stretch>
            <a:fillRect/>
          </a:stretch>
        </p:blipFill>
        <p:spPr>
          <a:xfrm>
            <a:off x="509270" y="3880485"/>
            <a:ext cx="4343400" cy="2333625"/>
          </a:xfrm>
          <a:prstGeom prst="rect">
            <a:avLst/>
          </a:prstGeom>
        </p:spPr>
      </p:pic>
      <p:sp>
        <p:nvSpPr>
          <p:cNvPr id="4" name="object 7"/>
          <p:cNvSpPr txBox="1"/>
          <p:nvPr/>
        </p:nvSpPr>
        <p:spPr>
          <a:xfrm>
            <a:off x="5195570" y="4156669"/>
            <a:ext cx="5507990" cy="1781257"/>
          </a:xfrm>
          <a:prstGeom prst="rect">
            <a:avLst/>
          </a:prstGeom>
          <a:effectLst/>
        </p:spPr>
        <p:txBody>
          <a:bodyPr vert="horz" wrap="square" lIns="0" tIns="118110" rIns="0" bIns="0" rtlCol="0" anchor="ctr">
            <a:sp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78765" indent="-266065" defTabSz="-635">
              <a:lnSpc>
                <a:spcPct val="100000"/>
              </a:lnSpc>
              <a:spcBef>
                <a:spcPts val="930"/>
              </a:spcBef>
              <a:buFont typeface="Wingdings" charset="2"/>
              <a:buChar char=""/>
              <a:tabLst>
                <a:tab pos="278765" algn="l"/>
              </a:tabLst>
            </a:pPr>
            <a:r>
              <a:rPr sz="2000" b="1" spc="-10" dirty="0">
                <a:solidFill>
                  <a:srgbClr val="C00000"/>
                </a:solidFill>
                <a:latin typeface="Calibri"/>
                <a:cs typeface="Calibri"/>
              </a:rPr>
              <a:t>Paraneoplastic</a:t>
            </a:r>
            <a:r>
              <a:rPr sz="2000" b="1" spc="30" dirty="0">
                <a:solidFill>
                  <a:srgbClr val="C00000"/>
                </a:solidFill>
                <a:latin typeface="Calibri"/>
                <a:cs typeface="Calibri"/>
              </a:rPr>
              <a:t> </a:t>
            </a:r>
            <a:r>
              <a:rPr sz="2000" b="1" spc="-10" dirty="0">
                <a:solidFill>
                  <a:srgbClr val="C00000"/>
                </a:solidFill>
                <a:latin typeface="Calibri"/>
                <a:cs typeface="Calibri"/>
              </a:rPr>
              <a:t>effects:</a:t>
            </a:r>
            <a:endParaRPr sz="2000" b="1" dirty="0">
              <a:latin typeface="Calibri"/>
              <a:cs typeface="Calibri"/>
            </a:endParaRPr>
          </a:p>
          <a:p>
            <a:pPr marL="279400" marR="5080" indent="-266700" defTabSz="-635">
              <a:lnSpc>
                <a:spcPct val="152000"/>
              </a:lnSpc>
              <a:spcBef>
                <a:spcPts val="20"/>
              </a:spcBef>
              <a:buFont typeface="Wingdings" charset="2"/>
              <a:buChar char=""/>
              <a:tabLst>
                <a:tab pos="279400" algn="l"/>
              </a:tabLst>
            </a:pPr>
            <a:r>
              <a:rPr sz="2000" dirty="0">
                <a:latin typeface="Calibri"/>
                <a:cs typeface="Calibri"/>
              </a:rPr>
              <a:t>Vasoactive</a:t>
            </a:r>
            <a:r>
              <a:rPr sz="2000" spc="-30" dirty="0">
                <a:latin typeface="Calibri"/>
                <a:cs typeface="Calibri"/>
              </a:rPr>
              <a:t> </a:t>
            </a:r>
            <a:r>
              <a:rPr sz="2000" spc="-10" dirty="0">
                <a:latin typeface="Calibri"/>
                <a:cs typeface="Calibri"/>
              </a:rPr>
              <a:t>intestinal</a:t>
            </a:r>
            <a:r>
              <a:rPr sz="2000" spc="-45" dirty="0">
                <a:latin typeface="Calibri"/>
                <a:cs typeface="Calibri"/>
              </a:rPr>
              <a:t> </a:t>
            </a:r>
            <a:r>
              <a:rPr sz="2000" dirty="0">
                <a:latin typeface="Calibri"/>
                <a:cs typeface="Calibri"/>
              </a:rPr>
              <a:t>peptide</a:t>
            </a:r>
            <a:r>
              <a:rPr sz="2000" spc="-35" dirty="0">
                <a:latin typeface="Calibri"/>
                <a:cs typeface="Calibri"/>
              </a:rPr>
              <a:t> </a:t>
            </a:r>
            <a:r>
              <a:rPr sz="2000" dirty="0">
                <a:latin typeface="Calibri"/>
                <a:cs typeface="Calibri"/>
              </a:rPr>
              <a:t>secreting</a:t>
            </a:r>
            <a:r>
              <a:rPr sz="2000" spc="-40" dirty="0">
                <a:latin typeface="Calibri"/>
                <a:cs typeface="Calibri"/>
              </a:rPr>
              <a:t> </a:t>
            </a:r>
            <a:r>
              <a:rPr sz="2000" dirty="0">
                <a:latin typeface="Calibri"/>
                <a:cs typeface="Calibri"/>
              </a:rPr>
              <a:t>tumors</a:t>
            </a:r>
            <a:r>
              <a:rPr sz="2000" spc="-40" dirty="0">
                <a:latin typeface="Calibri"/>
                <a:cs typeface="Calibri"/>
              </a:rPr>
              <a:t> </a:t>
            </a:r>
            <a:r>
              <a:rPr sz="2000" dirty="0">
                <a:latin typeface="Calibri"/>
                <a:cs typeface="Calibri"/>
              </a:rPr>
              <a:t>and</a:t>
            </a:r>
            <a:r>
              <a:rPr sz="2000" spc="-35" dirty="0">
                <a:latin typeface="Calibri"/>
                <a:cs typeface="Calibri"/>
              </a:rPr>
              <a:t> </a:t>
            </a:r>
            <a:r>
              <a:rPr sz="2000" spc="-10" dirty="0">
                <a:latin typeface="Calibri"/>
                <a:cs typeface="Calibri"/>
              </a:rPr>
              <a:t>opsoclonus</a:t>
            </a:r>
            <a:r>
              <a:rPr sz="2000" spc="-35" dirty="0">
                <a:latin typeface="Calibri"/>
                <a:cs typeface="Calibri"/>
              </a:rPr>
              <a:t> </a:t>
            </a:r>
            <a:r>
              <a:rPr sz="2000" spc="-10" dirty="0">
                <a:latin typeface="Calibri"/>
                <a:cs typeface="Calibri"/>
              </a:rPr>
              <a:t>myoclonus</a:t>
            </a:r>
            <a:r>
              <a:rPr sz="2000" spc="-40" dirty="0">
                <a:latin typeface="Calibri"/>
                <a:cs typeface="Calibri"/>
              </a:rPr>
              <a:t> </a:t>
            </a:r>
            <a:r>
              <a:rPr sz="2000" dirty="0">
                <a:latin typeface="Calibri"/>
                <a:cs typeface="Calibri"/>
              </a:rPr>
              <a:t>syndrome</a:t>
            </a:r>
            <a:r>
              <a:rPr sz="2000" spc="-30" dirty="0">
                <a:latin typeface="Calibri"/>
                <a:cs typeface="Calibri"/>
              </a:rPr>
              <a:t> </a:t>
            </a:r>
            <a:r>
              <a:rPr sz="2000" spc="-10" dirty="0">
                <a:latin typeface="Calibri"/>
                <a:cs typeface="Calibri"/>
              </a:rPr>
              <a:t>(dancing </a:t>
            </a:r>
            <a:r>
              <a:rPr sz="2000" dirty="0">
                <a:latin typeface="Calibri"/>
                <a:cs typeface="Calibri"/>
              </a:rPr>
              <a:t>eye,</a:t>
            </a:r>
            <a:r>
              <a:rPr sz="2000" spc="-50" dirty="0">
                <a:latin typeface="Calibri"/>
                <a:cs typeface="Calibri"/>
              </a:rPr>
              <a:t> </a:t>
            </a:r>
            <a:r>
              <a:rPr sz="2000" dirty="0">
                <a:latin typeface="Calibri"/>
                <a:cs typeface="Calibri"/>
              </a:rPr>
              <a:t>dancing</a:t>
            </a:r>
            <a:r>
              <a:rPr sz="2000" spc="-45" dirty="0">
                <a:latin typeface="Calibri"/>
                <a:cs typeface="Calibri"/>
              </a:rPr>
              <a:t> </a:t>
            </a:r>
            <a:r>
              <a:rPr sz="2000" spc="-20" dirty="0">
                <a:latin typeface="Calibri"/>
                <a:cs typeface="Calibri"/>
              </a:rPr>
              <a:t>feet</a:t>
            </a:r>
            <a:r>
              <a:rPr lang="en-US" sz="2000" spc="-20" dirty="0">
                <a:latin typeface="Calibri"/>
                <a:cs typeface="Calibri"/>
              </a:rPr>
              <a:t>)</a:t>
            </a:r>
            <a:endParaRPr sz="2000" dirty="0">
              <a:latin typeface="Calibri"/>
              <a:cs typeface="Calibri"/>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8"/>
          <p:cNvSpPr txBox="1">
            <a:spLocks noGrp="1"/>
          </p:cNvSpPr>
          <p:nvPr>
            <p:ph idx="1"/>
          </p:nvPr>
        </p:nvSpPr>
        <p:spPr>
          <a:xfrm>
            <a:off x="1295400" y="976907"/>
            <a:ext cx="9601200" cy="5150256"/>
          </a:xfrm>
          <a:prstGeom prst="rect">
            <a:avLst/>
          </a:prstGeom>
        </p:spPr>
        <p:txBody>
          <a:bodyPr vert="horz" wrap="square" lIns="0" tIns="13335" rIns="0" bIns="0" rtlCol="0">
            <a:spAutoFit/>
          </a:bodyPr>
          <a:lstStyle/>
          <a:p>
            <a:pPr marL="307340" algn="ctr">
              <a:lnSpc>
                <a:spcPct val="100000"/>
              </a:lnSpc>
              <a:spcBef>
                <a:spcPts val="105"/>
              </a:spcBef>
            </a:pPr>
            <a:r>
              <a:rPr sz="1400" b="1" spc="70" dirty="0">
                <a:latin typeface="Calibri"/>
                <a:cs typeface="Calibri"/>
              </a:rPr>
              <a:t> </a:t>
            </a:r>
            <a:endParaRPr sz="1400" dirty="0">
              <a:latin typeface="Calibri"/>
              <a:cs typeface="Calibri"/>
            </a:endParaRPr>
          </a:p>
          <a:p>
            <a:pPr>
              <a:lnSpc>
                <a:spcPct val="100000"/>
              </a:lnSpc>
            </a:pPr>
            <a:endParaRPr sz="1400" dirty="0">
              <a:latin typeface="Calibri"/>
              <a:cs typeface="Calibri"/>
            </a:endParaRPr>
          </a:p>
          <a:p>
            <a:pPr>
              <a:lnSpc>
                <a:spcPct val="100000"/>
              </a:lnSpc>
              <a:spcBef>
                <a:spcPts val="30"/>
              </a:spcBef>
            </a:pPr>
            <a:endParaRPr sz="1400" dirty="0">
              <a:latin typeface="Calibri"/>
              <a:cs typeface="Calibri"/>
            </a:endParaRPr>
          </a:p>
          <a:p>
            <a:pPr marL="278765" indent="-266065" defTabSz="-635">
              <a:lnSpc>
                <a:spcPct val="100000"/>
              </a:lnSpc>
              <a:spcBef>
                <a:spcPts val="815"/>
              </a:spcBef>
              <a:buClr>
                <a:srgbClr val="000000"/>
              </a:buClr>
              <a:buFont typeface="Wingdings" charset="2"/>
              <a:buChar char=""/>
              <a:tabLst>
                <a:tab pos="278765" algn="l"/>
              </a:tabLst>
            </a:pPr>
            <a:r>
              <a:rPr sz="2800" b="1" dirty="0">
                <a:solidFill>
                  <a:schemeClr val="accent4"/>
                </a:solidFill>
                <a:latin typeface="Calibri"/>
                <a:cs typeface="Calibri"/>
              </a:rPr>
              <a:t>LABORATORY FINDINGS</a:t>
            </a:r>
          </a:p>
          <a:p>
            <a:pPr marL="278765" indent="-266065" defTabSz="-635">
              <a:lnSpc>
                <a:spcPct val="100000"/>
              </a:lnSpc>
              <a:spcBef>
                <a:spcPts val="815"/>
              </a:spcBef>
              <a:buClr>
                <a:srgbClr val="000000"/>
              </a:buClr>
              <a:buFont typeface="Wingdings" charset="2"/>
              <a:buChar char=""/>
              <a:tabLst>
                <a:tab pos="278765" algn="l"/>
              </a:tabLst>
            </a:pPr>
            <a:endParaRPr sz="1300" dirty="0">
              <a:latin typeface="Calibri"/>
              <a:cs typeface="Calibri"/>
            </a:endParaRPr>
          </a:p>
          <a:p>
            <a:pPr marL="298450" defTabSz="-635">
              <a:spcBef>
                <a:spcPts val="815"/>
              </a:spcBef>
              <a:buClr>
                <a:srgbClr val="000000"/>
              </a:buClr>
              <a:tabLst>
                <a:tab pos="278765" algn="l"/>
              </a:tabLst>
            </a:pPr>
            <a:r>
              <a:rPr dirty="0">
                <a:latin typeface="Calibri"/>
                <a:cs typeface="Calibri"/>
              </a:rPr>
              <a:t>Elevated catecholamie metabolites (HVA/VMA) in urine in &gt;90% of pts. (in 24h urine collection) and in blood</a:t>
            </a:r>
          </a:p>
          <a:p>
            <a:pPr marL="298450" defTabSz="-635">
              <a:spcBef>
                <a:spcPts val="815"/>
              </a:spcBef>
              <a:buClr>
                <a:srgbClr val="000000"/>
              </a:buClr>
              <a:tabLst>
                <a:tab pos="278765" algn="l"/>
              </a:tabLst>
            </a:pPr>
            <a:r>
              <a:rPr dirty="0">
                <a:latin typeface="Calibri"/>
                <a:cs typeface="Calibri"/>
              </a:rPr>
              <a:t>LDH, Ferretin, Neuron specific enolase (NSE) elevation in blood, seen in neuroblastomas, used to track treatment success</a:t>
            </a:r>
          </a:p>
          <a:p>
            <a:pPr marL="298450" defTabSz="-635">
              <a:spcBef>
                <a:spcPts val="815"/>
              </a:spcBef>
              <a:buClr>
                <a:srgbClr val="000000"/>
              </a:buClr>
              <a:tabLst>
                <a:tab pos="278765" algn="l"/>
              </a:tabLst>
            </a:pPr>
            <a:r>
              <a:rPr dirty="0">
                <a:latin typeface="Calibri"/>
                <a:cs typeface="Calibri"/>
              </a:rPr>
              <a:t>LDH LDH is seen in a large or in highly proliferative tumors</a:t>
            </a:r>
          </a:p>
          <a:p>
            <a:pPr marL="298450" defTabSz="-635">
              <a:spcBef>
                <a:spcPts val="815"/>
              </a:spcBef>
              <a:buClr>
                <a:srgbClr val="000000"/>
              </a:buClr>
              <a:tabLst>
                <a:tab pos="278765" algn="l"/>
              </a:tabLst>
            </a:pPr>
            <a:r>
              <a:rPr dirty="0">
                <a:latin typeface="Calibri"/>
                <a:cs typeface="Calibri"/>
              </a:rPr>
              <a:t>Ferretin &gt;150 ng/ml is seen in large tumors or in rapidly progressive one, ferretin elevation indicates po</a:t>
            </a:r>
            <a:r>
              <a:rPr lang="en-US" dirty="0">
                <a:latin typeface="Calibri"/>
                <a:cs typeface="Calibri"/>
              </a:rPr>
              <a:t>o</a:t>
            </a:r>
            <a:r>
              <a:rPr dirty="0">
                <a:latin typeface="Calibri"/>
                <a:cs typeface="Calibri"/>
              </a:rPr>
              <a:t>r prognosis and advanced stage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6" name="Rectangle 3" descr="#wm#_a_04_210_110_b_1_1#clear#"/>
          <p:cNvSpPr>
            <a:spLocks noGrp="1"/>
          </p:cNvSpPr>
          <p:nvPr>
            <p:ph type="body"/>
          </p:nvPr>
        </p:nvSpPr>
        <p:spPr>
          <a:xfrm>
            <a:off x="1040130" y="842645"/>
            <a:ext cx="9856470" cy="5033645"/>
          </a:xfrm>
        </p:spPr>
        <p:txBody>
          <a:bodyPr vert="horz" wrap="square" anchor="t">
            <a:normAutofit fontScale="75000" lnSpcReduction="20000"/>
          </a:bodyPr>
          <a:lstStyle/>
          <a:p>
            <a:pPr lvl="0" eaLnBrk="1" hangingPunct="1">
              <a:buFont typeface="Wingdings" panose="05000000000000000000" pitchFamily="2" charset="2"/>
              <a:buChar char="v"/>
            </a:pPr>
            <a:r>
              <a:rPr sz="4100" b="1" dirty="0">
                <a:solidFill>
                  <a:schemeClr val="accent4"/>
                </a:solidFill>
              </a:rPr>
              <a:t>DIAGNOSTIC IMAGING</a:t>
            </a:r>
          </a:p>
          <a:p>
            <a:pPr lvl="0" eaLnBrk="1" hangingPunct="1"/>
            <a:endParaRPr sz="3200" dirty="0"/>
          </a:p>
          <a:p>
            <a:pPr lvl="0" eaLnBrk="1" hangingPunct="1"/>
            <a:r>
              <a:rPr sz="2900" dirty="0"/>
              <a:t>To identify the primary site of the tumor</a:t>
            </a:r>
          </a:p>
          <a:p>
            <a:pPr lvl="0" eaLnBrk="1" hangingPunct="1"/>
            <a:r>
              <a:rPr sz="2900" dirty="0"/>
              <a:t>Abdominal ultrasound used as an initial radiologic study in the evaluation of a child with an abdominal mass.</a:t>
            </a:r>
          </a:p>
          <a:p>
            <a:pPr lvl="0" eaLnBrk="1" hangingPunct="1"/>
            <a:r>
              <a:rPr sz="2900" dirty="0"/>
              <a:t>Standard Radiographs; A Pediatric Oncology Group (POG) study demonstrated that a mediastinal mass was discovered on incidental chest radiographs in almost half of patients with neuroblastoma.</a:t>
            </a:r>
          </a:p>
          <a:p>
            <a:pPr lvl="0" eaLnBrk="1" hangingPunct="1"/>
            <a:r>
              <a:rPr sz="2900" dirty="0"/>
              <a:t>Computed Tomography; CT can demonstrate calcification in almost 85% of Neuroblastoma, with the accuracy increasing to nearly 97% when performed with a bone scan.</a:t>
            </a:r>
          </a:p>
          <a:p>
            <a:pPr lvl="0" eaLnBrk="1" hangingPunct="1"/>
            <a:r>
              <a:rPr sz="2900" dirty="0"/>
              <a:t>Magnetic Resonance Imaging; MRI is becoming the most useful and</a:t>
            </a:r>
          </a:p>
          <a:p>
            <a:pPr lvl="0" eaLnBrk="1" hangingPunct="1"/>
            <a:r>
              <a:rPr sz="2900" dirty="0"/>
              <a:t>most sensitive imaging modality for the diagnosis and staging of Neuroblastoma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6" name="Rectangle 3" descr="#wm#_a_04_210_110_b_1_1#clear#"/>
          <p:cNvSpPr>
            <a:spLocks noGrp="1"/>
          </p:cNvSpPr>
          <p:nvPr>
            <p:ph type="body"/>
          </p:nvPr>
        </p:nvSpPr>
        <p:spPr>
          <a:xfrm>
            <a:off x="1295400" y="1073150"/>
            <a:ext cx="9601200" cy="4803140"/>
          </a:xfrm>
        </p:spPr>
        <p:txBody>
          <a:bodyPr vert="horz" wrap="square" anchor="t">
            <a:normAutofit fontScale="77500" lnSpcReduction="20000"/>
          </a:bodyPr>
          <a:lstStyle/>
          <a:p>
            <a:pPr lvl="0" eaLnBrk="1" hangingPunct="1"/>
            <a:r>
              <a:t>Metaiodobenzylguanidine Imaging (MIBG scan)</a:t>
            </a:r>
          </a:p>
          <a:p>
            <a:pPr lvl="0" eaLnBrk="1" hangingPunct="1"/>
            <a:endParaRPr/>
          </a:p>
          <a:p>
            <a:pPr lvl="0" eaLnBrk="1" hangingPunct="1"/>
            <a:r>
              <a:t>Metaiodobenzylguanidine (MIBG) is chemical analog of norepinephrine that is selectively concentrated in sympathetic nervous tissues such as neuroblastoma. It can be labeled with radioactive iodine (1123) and imaged by scintigraphy.</a:t>
            </a:r>
          </a:p>
          <a:p>
            <a:pPr lvl="0" eaLnBrk="1" hangingPunct="1"/>
            <a:endParaRPr/>
          </a:p>
          <a:p>
            <a:pPr lvl="0" eaLnBrk="1" hangingPunct="1"/>
            <a:r>
              <a:t>-It's preferred for evaluating the bony metastatic disease by Neuroblastoma.</a:t>
            </a:r>
          </a:p>
          <a:p>
            <a:pPr lvl="0" eaLnBrk="1" hangingPunct="1"/>
            <a:endParaRPr/>
          </a:p>
          <a:p>
            <a:pPr lvl="0" eaLnBrk="1" hangingPunct="1"/>
            <a:r>
              <a:t>- 1123 MIBG has a sensitivity of ~ 90%.</a:t>
            </a:r>
          </a:p>
          <a:p>
            <a:pPr lvl="0" eaLnBrk="1" hangingPunct="1"/>
            <a:endParaRPr/>
          </a:p>
          <a:p>
            <a:pPr lvl="0" eaLnBrk="1" hangingPunct="1"/>
            <a:r>
              <a:t>-For patients with a -ve MIBG disease, PET scan should be performed.</a:t>
            </a:r>
          </a:p>
          <a:p>
            <a:pPr lvl="0" eaLnBrk="1" hangingPunct="1"/>
            <a:endParaRPr/>
          </a:p>
          <a:p>
            <a:pPr lvl="0" eaLnBrk="1" hangingPunct="1"/>
            <a:r>
              <a:t>BONE MARROW biopsy and aspirate: as part of staging, usually from the posterior iliac crests.</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0"/>
          <p:cNvPicPr>
            <a:picLocks noGrp="1"/>
          </p:cNvPicPr>
          <p:nvPr>
            <p:ph idx="1"/>
          </p:nvPr>
        </p:nvPicPr>
        <p:blipFill>
          <a:blip r:embed="rId2" cstate="print"/>
          <a:stretch>
            <a:fillRect/>
          </a:stretch>
        </p:blipFill>
        <p:spPr>
          <a:xfrm>
            <a:off x="1260231" y="1279548"/>
            <a:ext cx="9601200" cy="2307713"/>
          </a:xfrm>
          <a:prstGeom prst="rect">
            <a:avLst/>
          </a:prstGeom>
        </p:spPr>
      </p:pic>
      <p:sp>
        <p:nvSpPr>
          <p:cNvPr id="5" name="object 8"/>
          <p:cNvSpPr txBox="1"/>
          <p:nvPr/>
        </p:nvSpPr>
        <p:spPr>
          <a:xfrm>
            <a:off x="1546470" y="3954029"/>
            <a:ext cx="9027746" cy="629285"/>
          </a:xfrm>
          <a:prstGeom prst="rect">
            <a:avLst/>
          </a:prstGeom>
        </p:spPr>
        <p:txBody>
          <a:bodyPr vert="horz" wrap="square" lIns="0" tIns="12700" rIns="0" bIns="0" rtlCol="0">
            <a:spAutoFit/>
          </a:bodyPr>
          <a:lstStyle/>
          <a:p>
            <a:pPr marL="279400" marR="5080" indent="-266700" defTabSz="-635">
              <a:lnSpc>
                <a:spcPct val="152000"/>
              </a:lnSpc>
              <a:spcBef>
                <a:spcPts val="100"/>
              </a:spcBef>
              <a:buFont typeface="Wingdings" charset="2"/>
              <a:buChar char=""/>
              <a:tabLst>
                <a:tab pos="279400" algn="l"/>
              </a:tabLst>
            </a:pPr>
            <a:r>
              <a:rPr sz="1300" dirty="0">
                <a:latin typeface="Calibri"/>
                <a:cs typeface="Calibri"/>
              </a:rPr>
              <a:t>A</a:t>
            </a:r>
            <a:r>
              <a:rPr sz="1300" spc="-30" dirty="0">
                <a:latin typeface="Calibri"/>
                <a:cs typeface="Calibri"/>
              </a:rPr>
              <a:t> </a:t>
            </a:r>
            <a:r>
              <a:rPr sz="1300" dirty="0">
                <a:latin typeface="Calibri"/>
                <a:cs typeface="Calibri"/>
              </a:rPr>
              <a:t>left</a:t>
            </a:r>
            <a:r>
              <a:rPr sz="1300" spc="-25" dirty="0">
                <a:latin typeface="Calibri"/>
                <a:cs typeface="Calibri"/>
              </a:rPr>
              <a:t> </a:t>
            </a:r>
            <a:r>
              <a:rPr sz="1300" spc="-10" dirty="0">
                <a:latin typeface="Calibri"/>
                <a:cs typeface="Calibri"/>
              </a:rPr>
              <a:t>supra-</a:t>
            </a:r>
            <a:r>
              <a:rPr sz="1300" dirty="0">
                <a:latin typeface="Calibri"/>
                <a:cs typeface="Calibri"/>
              </a:rPr>
              <a:t>renal</a:t>
            </a:r>
            <a:r>
              <a:rPr sz="1300" spc="-40" dirty="0">
                <a:latin typeface="Calibri"/>
                <a:cs typeface="Calibri"/>
              </a:rPr>
              <a:t> </a:t>
            </a:r>
            <a:r>
              <a:rPr sz="1300" dirty="0">
                <a:latin typeface="Calibri"/>
                <a:cs typeface="Calibri"/>
              </a:rPr>
              <a:t>mass</a:t>
            </a:r>
            <a:r>
              <a:rPr sz="1300" spc="-10" dirty="0">
                <a:latin typeface="Calibri"/>
                <a:cs typeface="Calibri"/>
              </a:rPr>
              <a:t> </a:t>
            </a:r>
            <a:r>
              <a:rPr sz="1300" dirty="0">
                <a:latin typeface="Calibri"/>
                <a:cs typeface="Calibri"/>
              </a:rPr>
              <a:t>with</a:t>
            </a:r>
            <a:r>
              <a:rPr sz="1300" spc="-20" dirty="0">
                <a:latin typeface="Calibri"/>
                <a:cs typeface="Calibri"/>
              </a:rPr>
              <a:t> </a:t>
            </a:r>
            <a:r>
              <a:rPr sz="1300" dirty="0">
                <a:latin typeface="Calibri"/>
                <a:cs typeface="Calibri"/>
              </a:rPr>
              <a:t>typical</a:t>
            </a:r>
            <a:r>
              <a:rPr sz="1300" spc="-30" dirty="0">
                <a:latin typeface="Calibri"/>
                <a:cs typeface="Calibri"/>
              </a:rPr>
              <a:t> </a:t>
            </a:r>
            <a:r>
              <a:rPr sz="1300" dirty="0">
                <a:latin typeface="Calibri"/>
                <a:cs typeface="Calibri"/>
              </a:rPr>
              <a:t>stippled</a:t>
            </a:r>
            <a:r>
              <a:rPr sz="1300" spc="-20" dirty="0">
                <a:latin typeface="Calibri"/>
                <a:cs typeface="Calibri"/>
              </a:rPr>
              <a:t> </a:t>
            </a:r>
            <a:r>
              <a:rPr sz="1300" spc="-10" dirty="0">
                <a:latin typeface="Calibri"/>
                <a:cs typeface="Calibri"/>
              </a:rPr>
              <a:t>calcifications</a:t>
            </a:r>
            <a:r>
              <a:rPr sz="1300" spc="-30" dirty="0">
                <a:latin typeface="Calibri"/>
                <a:cs typeface="Calibri"/>
              </a:rPr>
              <a:t> </a:t>
            </a:r>
            <a:r>
              <a:rPr sz="1300" dirty="0">
                <a:latin typeface="Calibri"/>
                <a:cs typeface="Calibri"/>
              </a:rPr>
              <a:t>(arrow</a:t>
            </a:r>
            <a:r>
              <a:rPr sz="1300" spc="-35" dirty="0">
                <a:latin typeface="Calibri"/>
                <a:cs typeface="Calibri"/>
              </a:rPr>
              <a:t> </a:t>
            </a:r>
            <a:r>
              <a:rPr sz="1300" dirty="0">
                <a:latin typeface="Calibri"/>
                <a:cs typeface="Calibri"/>
              </a:rPr>
              <a:t>in</a:t>
            </a:r>
            <a:r>
              <a:rPr sz="1300" spc="-30" dirty="0">
                <a:latin typeface="Calibri"/>
                <a:cs typeface="Calibri"/>
              </a:rPr>
              <a:t> </a:t>
            </a:r>
            <a:r>
              <a:rPr sz="1300" dirty="0">
                <a:latin typeface="Calibri"/>
                <a:cs typeface="Calibri"/>
              </a:rPr>
              <a:t>a)</a:t>
            </a:r>
            <a:r>
              <a:rPr sz="1300" spc="-30" dirty="0">
                <a:latin typeface="Calibri"/>
                <a:cs typeface="Calibri"/>
              </a:rPr>
              <a:t> </a:t>
            </a:r>
            <a:r>
              <a:rPr sz="1300" dirty="0">
                <a:latin typeface="Calibri"/>
                <a:cs typeface="Calibri"/>
              </a:rPr>
              <a:t>and</a:t>
            </a:r>
            <a:r>
              <a:rPr sz="1300" spc="-20" dirty="0">
                <a:latin typeface="Calibri"/>
                <a:cs typeface="Calibri"/>
              </a:rPr>
              <a:t> </a:t>
            </a:r>
            <a:r>
              <a:rPr sz="1300" dirty="0">
                <a:latin typeface="Calibri"/>
                <a:cs typeface="Calibri"/>
              </a:rPr>
              <a:t>a</a:t>
            </a:r>
            <a:r>
              <a:rPr sz="1300" spc="-30" dirty="0">
                <a:latin typeface="Calibri"/>
                <a:cs typeface="Calibri"/>
              </a:rPr>
              <a:t> </a:t>
            </a:r>
            <a:r>
              <a:rPr sz="1300" dirty="0">
                <a:latin typeface="Calibri"/>
                <a:cs typeface="Calibri"/>
              </a:rPr>
              <a:t>mass</a:t>
            </a:r>
            <a:r>
              <a:rPr sz="1300" spc="-10" dirty="0">
                <a:latin typeface="Calibri"/>
                <a:cs typeface="Calibri"/>
              </a:rPr>
              <a:t> </a:t>
            </a:r>
            <a:r>
              <a:rPr sz="1300" spc="-20" dirty="0">
                <a:latin typeface="Calibri"/>
                <a:cs typeface="Calibri"/>
              </a:rPr>
              <a:t>with </a:t>
            </a:r>
            <a:r>
              <a:rPr sz="1300" spc="-10" dirty="0">
                <a:latin typeface="Calibri"/>
                <a:cs typeface="Calibri"/>
              </a:rPr>
              <a:t>calcifications</a:t>
            </a:r>
            <a:r>
              <a:rPr sz="1300" spc="-15" dirty="0">
                <a:latin typeface="Calibri"/>
                <a:cs typeface="Calibri"/>
              </a:rPr>
              <a:t> </a:t>
            </a:r>
            <a:r>
              <a:rPr sz="1300" dirty="0">
                <a:latin typeface="Calibri"/>
                <a:cs typeface="Calibri"/>
              </a:rPr>
              <a:t>(arrow</a:t>
            </a:r>
            <a:r>
              <a:rPr sz="1300" spc="275" dirty="0">
                <a:latin typeface="Calibri"/>
                <a:cs typeface="Calibri"/>
              </a:rPr>
              <a:t> </a:t>
            </a:r>
            <a:r>
              <a:rPr sz="1300" dirty="0">
                <a:latin typeface="Calibri"/>
                <a:cs typeface="Calibri"/>
              </a:rPr>
              <a:t>in</a:t>
            </a:r>
            <a:r>
              <a:rPr sz="1300" spc="-20" dirty="0">
                <a:latin typeface="Calibri"/>
                <a:cs typeface="Calibri"/>
              </a:rPr>
              <a:t> </a:t>
            </a:r>
            <a:r>
              <a:rPr sz="1300" dirty="0">
                <a:latin typeface="Calibri"/>
                <a:cs typeface="Calibri"/>
              </a:rPr>
              <a:t>b)</a:t>
            </a:r>
            <a:r>
              <a:rPr sz="1300" spc="-15" dirty="0">
                <a:latin typeface="Calibri"/>
                <a:cs typeface="Calibri"/>
              </a:rPr>
              <a:t> </a:t>
            </a:r>
            <a:r>
              <a:rPr sz="1300" spc="-10" dirty="0">
                <a:latin typeface="Calibri"/>
                <a:cs typeface="Calibri"/>
              </a:rPr>
              <a:t>displacing</a:t>
            </a:r>
            <a:r>
              <a:rPr sz="1300" spc="-15" dirty="0">
                <a:latin typeface="Calibri"/>
                <a:cs typeface="Calibri"/>
              </a:rPr>
              <a:t> </a:t>
            </a:r>
            <a:r>
              <a:rPr sz="1300" dirty="0">
                <a:latin typeface="Calibri"/>
                <a:cs typeface="Calibri"/>
              </a:rPr>
              <a:t>the</a:t>
            </a:r>
            <a:r>
              <a:rPr sz="1300" spc="-15" dirty="0">
                <a:latin typeface="Calibri"/>
                <a:cs typeface="Calibri"/>
              </a:rPr>
              <a:t> </a:t>
            </a:r>
            <a:r>
              <a:rPr sz="1300" dirty="0">
                <a:latin typeface="Calibri"/>
                <a:cs typeface="Calibri"/>
              </a:rPr>
              <a:t>left</a:t>
            </a:r>
            <a:r>
              <a:rPr sz="1300" spc="-15" dirty="0">
                <a:latin typeface="Calibri"/>
                <a:cs typeface="Calibri"/>
              </a:rPr>
              <a:t> </a:t>
            </a:r>
            <a:r>
              <a:rPr sz="1300" dirty="0">
                <a:latin typeface="Calibri"/>
                <a:cs typeface="Calibri"/>
              </a:rPr>
              <a:t>kidney</a:t>
            </a:r>
            <a:r>
              <a:rPr sz="1300" spc="-15" dirty="0">
                <a:latin typeface="Calibri"/>
                <a:cs typeface="Calibri"/>
              </a:rPr>
              <a:t> </a:t>
            </a:r>
            <a:r>
              <a:rPr sz="1300" spc="-10" dirty="0">
                <a:latin typeface="Calibri"/>
                <a:cs typeface="Calibri"/>
              </a:rPr>
              <a:t>inferiorly.</a:t>
            </a:r>
            <a:endParaRPr sz="1300" dirty="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95" y="277495"/>
            <a:ext cx="6271895" cy="1069340"/>
          </a:xfrm>
        </p:spPr>
        <p:txBody>
          <a:bodyPr/>
          <a:lstStyle/>
          <a:p>
            <a:r>
              <a:rPr lang="en-US" b="1" spc="-10" dirty="0">
                <a:latin typeface="Calibri"/>
                <a:cs typeface="Calibri"/>
              </a:rPr>
              <a:t>Etiology</a:t>
            </a:r>
            <a:endParaRPr lang="ar-JO" dirty="0"/>
          </a:p>
        </p:txBody>
      </p:sp>
      <p:sp>
        <p:nvSpPr>
          <p:cNvPr id="3" name="Content Placeholder 2"/>
          <p:cNvSpPr>
            <a:spLocks noGrp="1"/>
          </p:cNvSpPr>
          <p:nvPr>
            <p:ph idx="1"/>
          </p:nvPr>
        </p:nvSpPr>
        <p:spPr>
          <a:xfrm>
            <a:off x="714375" y="1134745"/>
            <a:ext cx="10556875" cy="4137025"/>
          </a:xfrm>
        </p:spPr>
        <p:txBody>
          <a:bodyPr>
            <a:normAutofit/>
          </a:bodyPr>
          <a:lstStyle/>
          <a:p>
            <a:pPr marL="279400" marR="5080" indent="-266700" defTabSz="-635">
              <a:lnSpc>
                <a:spcPct val="152000"/>
              </a:lnSpc>
              <a:spcBef>
                <a:spcPts val="5"/>
              </a:spcBef>
              <a:buFont typeface="Wingdings" charset="2"/>
              <a:buChar char=""/>
              <a:tabLst>
                <a:tab pos="279400" algn="l"/>
              </a:tabLst>
            </a:pPr>
            <a:r>
              <a:rPr lang="en-US" sz="1400" dirty="0">
                <a:latin typeface="Calibri"/>
                <a:cs typeface="Calibri"/>
              </a:rPr>
              <a:t>Arises from embryonic renal tissue (nephrogenic rests) that fails to undergo normal maturation </a:t>
            </a:r>
            <a:r>
              <a:rPr lang="x-none" altLang="en-US" sz="1400" dirty="0">
                <a:latin typeface="Calibri"/>
                <a:cs typeface="Calibri"/>
              </a:rPr>
              <a:t>,</a:t>
            </a:r>
            <a:r>
              <a:rPr lang="en-US" sz="1400" dirty="0">
                <a:latin typeface="Calibri"/>
                <a:cs typeface="Calibri"/>
              </a:rPr>
              <a:t>Caused by genetic mutations leading to uncontrolled proliferation of primitive metanephric blastemal cells.</a:t>
            </a:r>
          </a:p>
          <a:p>
            <a:pPr marL="279400" marR="5080" indent="-266700" defTabSz="-635">
              <a:lnSpc>
                <a:spcPct val="152000"/>
              </a:lnSpc>
              <a:spcBef>
                <a:spcPts val="5"/>
              </a:spcBef>
              <a:buFont typeface="Wingdings" charset="2"/>
              <a:buChar char=""/>
              <a:tabLst>
                <a:tab pos="279400" algn="l"/>
              </a:tabLst>
            </a:pPr>
            <a:r>
              <a:rPr lang="en-US" sz="1400" dirty="0">
                <a:latin typeface="Calibri"/>
                <a:cs typeface="Calibri"/>
              </a:rPr>
              <a:t>Key genetic abnormalities:</a:t>
            </a:r>
          </a:p>
          <a:p>
            <a:pPr marL="279400" marR="5080" indent="-266700" defTabSz="-635">
              <a:lnSpc>
                <a:spcPct val="152000"/>
              </a:lnSpc>
              <a:spcBef>
                <a:spcPts val="5"/>
              </a:spcBef>
              <a:buFont typeface="Wingdings" charset="2"/>
              <a:buChar char=""/>
              <a:tabLst>
                <a:tab pos="279400" algn="l"/>
              </a:tabLst>
            </a:pPr>
            <a:r>
              <a:rPr lang="en-US" sz="1400" dirty="0">
                <a:latin typeface="Calibri"/>
                <a:cs typeface="Calibri"/>
              </a:rPr>
              <a:t>WT1 gene (chromosome 11p13): crucial for kidney and gonadal development.</a:t>
            </a:r>
          </a:p>
          <a:p>
            <a:pPr marL="279400" marR="5080" indent="-266700" defTabSz="-635">
              <a:lnSpc>
                <a:spcPct val="152000"/>
              </a:lnSpc>
              <a:spcBef>
                <a:spcPts val="5"/>
              </a:spcBef>
              <a:buFont typeface="Wingdings" charset="2"/>
              <a:buChar char=""/>
              <a:tabLst>
                <a:tab pos="279400" algn="l"/>
              </a:tabLst>
            </a:pPr>
            <a:r>
              <a:rPr lang="en-US" sz="1400" dirty="0">
                <a:latin typeface="Calibri"/>
                <a:cs typeface="Calibri"/>
              </a:rPr>
              <a:t>WT2 region (chromosome 11p15): involved in Beckwith–Wiedemann syndrome and overgrowth conditions.</a:t>
            </a:r>
            <a:endParaRPr lang="x-none" altLang="en-US" sz="1400" dirty="0">
              <a:latin typeface="Calibri"/>
              <a:cs typeface="Calibri"/>
            </a:endParaRPr>
          </a:p>
          <a:p>
            <a:pPr marL="279400" marR="5080" indent="-266700" defTabSz="-635">
              <a:lnSpc>
                <a:spcPct val="152000"/>
              </a:lnSpc>
              <a:spcBef>
                <a:spcPts val="5"/>
              </a:spcBef>
              <a:buFont typeface="Wingdings" charset="2"/>
              <a:buChar char=""/>
              <a:tabLst>
                <a:tab pos="279400" algn="l"/>
              </a:tabLst>
            </a:pPr>
            <a:r>
              <a:rPr lang="en-US" sz="1400" dirty="0">
                <a:latin typeface="Calibri"/>
                <a:cs typeface="Calibri"/>
              </a:rPr>
              <a:t>These genetic changes result in the persistence and malignant transformation of nephrogenic rests, forming Wilms’ tumor</a:t>
            </a:r>
          </a:p>
          <a:p>
            <a:r>
              <a:rPr lang="ar-JO" sz="1600" dirty="0"/>
              <a:t>Wilms tumor is primarily a sporadic disease, and only 1 to 2 percent of individuals with Wilms tumor have a relative with the disease . In approximately 10 to 15 percent of cases, Wilms tumor occurs as a part of a multiple malformation syndrome, including WAGR, Denys-Drash, and Beckwith-Wiedemann syndrome (BWS)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a:p>
        </p:txBody>
      </p:sp>
      <p:sp>
        <p:nvSpPr>
          <p:cNvPr id="3076" name="Rectangle 3" descr="#wm#_a_04_210_110_b_1_1#clear#"/>
          <p:cNvSpPr>
            <a:spLocks noGrp="1"/>
          </p:cNvSpPr>
          <p:nvPr>
            <p:ph type="body"/>
          </p:nvPr>
        </p:nvSpPr>
        <p:spPr/>
        <p:txBody>
          <a:bodyPr vert="horz" wrap="square" anchor="t"/>
          <a:lstStyle/>
          <a:p>
            <a:pPr lvl="0" eaLnBrk="1" hangingPunct="1"/>
            <a:endParaRPr/>
          </a:p>
        </p:txBody>
      </p:sp>
      <p:pic>
        <p:nvPicPr>
          <p:cNvPr id="2" name="Picture 1" descr="2025-10-09 05:57:07.735000"/>
          <p:cNvPicPr>
            <a:picLocks noChangeAspect="1"/>
          </p:cNvPicPr>
          <p:nvPr/>
        </p:nvPicPr>
        <p:blipFill>
          <a:blip r:embed="rId2"/>
          <a:srcRect l="26083" t="33769" r="13007" b="30504"/>
          <a:stretch>
            <a:fillRect/>
          </a:stretch>
        </p:blipFill>
        <p:spPr>
          <a:xfrm>
            <a:off x="1094105" y="982345"/>
            <a:ext cx="10342880" cy="454850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25-10-09 05:58:52.791000"/>
          <p:cNvPicPr>
            <a:picLocks noChangeAspect="1"/>
          </p:cNvPicPr>
          <p:nvPr/>
        </p:nvPicPr>
        <p:blipFill>
          <a:blip r:embed="rId2"/>
          <a:srcRect l="20490" t="12577" r="13848" b="4491"/>
          <a:stretch>
            <a:fillRect/>
          </a:stretch>
        </p:blipFill>
        <p:spPr>
          <a:xfrm>
            <a:off x="1192530" y="596265"/>
            <a:ext cx="9051290" cy="566610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6" name="Rectangle 3" descr="#wm#_a_04_210_110_b_1_1#clear#"/>
          <p:cNvSpPr>
            <a:spLocks noGrp="1"/>
          </p:cNvSpPr>
          <p:nvPr>
            <p:ph type="body"/>
          </p:nvPr>
        </p:nvSpPr>
        <p:spPr>
          <a:xfrm>
            <a:off x="604520" y="548640"/>
            <a:ext cx="10086975" cy="5749290"/>
          </a:xfrm>
        </p:spPr>
        <p:txBody>
          <a:bodyPr vert="horz" wrap="square" anchor="t">
            <a:normAutofit fontScale="97500" lnSpcReduction="10000"/>
          </a:bodyPr>
          <a:lstStyle/>
          <a:p>
            <a:pPr lvl="0" eaLnBrk="1" hangingPunct="1"/>
            <a:r>
              <a:t>Patients are classified into low-, intermediate-, and high-risk categories based on the following characteristics at the time of diagnosis:</a:t>
            </a:r>
          </a:p>
          <a:p>
            <a:pPr lvl="0" eaLnBrk="1" hangingPunct="1"/>
            <a:r>
              <a:t>Stage of the disease</a:t>
            </a:r>
          </a:p>
          <a:p>
            <a:pPr lvl="0" eaLnBrk="1" hangingPunct="1"/>
            <a:r>
              <a:t>Patient age</a:t>
            </a:r>
          </a:p>
          <a:p>
            <a:pPr lvl="0" eaLnBrk="1" hangingPunct="1"/>
            <a:r>
              <a:t>Presence or absence of amplification of the MYCN oncogene</a:t>
            </a:r>
          </a:p>
          <a:p>
            <a:pPr lvl="0" eaLnBrk="1" hangingPunct="1"/>
            <a:r>
              <a:t>Quantitative DNA content of the tumor (DNA index or ploidy)</a:t>
            </a:r>
          </a:p>
          <a:p>
            <a:pPr lvl="0" eaLnBrk="1" hangingPunct="1"/>
            <a:r>
              <a:t>Histologic appearance of the tumor</a:t>
            </a:r>
          </a:p>
          <a:p>
            <a:pPr lvl="0" eaLnBrk="1" hangingPunct="1"/>
            <a:r>
              <a:t>Segmental chromosomal aberrations (eg, loss of heterozygosity [LOH] 11q)</a:t>
            </a:r>
          </a:p>
          <a:p>
            <a:pPr lvl="0" eaLnBrk="1" hangingPunct="1"/>
            <a:r>
              <a:rPr lang="x-none" sz="1800"/>
              <a:t>Low risk: localized tumor only, greater than 90% survival</a:t>
            </a:r>
          </a:p>
          <a:p>
            <a:pPr lvl="0" eaLnBrk="1" hangingPunct="1"/>
            <a:r>
              <a:rPr lang="x-none" sz="1800"/>
              <a:t>Intermediate risk: localized tumor with regional extension and/or metastases to bone and bone marrow, 90% to 95% survival</a:t>
            </a:r>
          </a:p>
          <a:p>
            <a:pPr lvl="0" eaLnBrk="1" hangingPunct="1"/>
            <a:r>
              <a:rPr lang="x-none" sz="1800"/>
              <a:t>High risk: widely disseminated disease (excluding infants), 40% to 50% survival</a:t>
            </a:r>
          </a:p>
          <a:p>
            <a:pPr lvl="0" eaLnBrk="1" hangingPunct="1"/>
            <a:r>
              <a:rPr lang="x-none" sz="1800"/>
              <a:t>Tumor stage 4S: widely disseminated disease in infants, greater than 90% survival due to spontaneous regression of the tumor.</a:t>
            </a:r>
          </a:p>
          <a:p>
            <a:pPr lvl="0" eaLnBrk="1" hangingPunct="1"/>
            <a:endParaRPr lang="x-none" sz="1800"/>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wm#_a_04_210_110_b_1_1#clear#">
            <a:extLst>
              <a:ext uri="{FF2B5EF4-FFF2-40B4-BE49-F238E27FC236}">
                <a16:creationId xmlns:a16="http://schemas.microsoft.com/office/drawing/2014/main" id="{D356BF46-1213-59D3-B092-4B703D4DB585}"/>
              </a:ext>
            </a:extLst>
          </p:cNvPr>
          <p:cNvSpPr txBox="1">
            <a:spLocks/>
          </p:cNvSpPr>
          <p:nvPr/>
        </p:nvSpPr>
        <p:spPr>
          <a:xfrm>
            <a:off x="996662" y="2403764"/>
            <a:ext cx="0" cy="0"/>
          </a:xfrm>
        </p:spPr>
        <p:txBody>
          <a:bodyPr vert="horz" wrap="square" anchor="t">
            <a:noAutofit/>
          </a:bodyPr>
          <a:lstStyle>
            <a:lvl1pPr marL="285750" indent="-285750" algn="l" defTabSz="457200" rtl="0" eaLnBrk="1" latinLnBrk="0" hangingPunct="1">
              <a:spcBef>
                <a:spcPct val="20000"/>
              </a:spcBef>
              <a:spcAft>
                <a:spcPts val="600"/>
              </a:spcAft>
              <a:buClr>
                <a:schemeClr val="accent1"/>
              </a:buClr>
              <a:buSzPct val="115000"/>
              <a:buFont typeface="Arial" charset="0"/>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charset="0"/>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charset="0"/>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charset="0"/>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charset="0"/>
              <a:buChar char="•"/>
              <a:defRPr sz="1400" kern="1200" cap="none">
                <a:solidFill>
                  <a:schemeClr val="tx1">
                    <a:lumMod val="85000"/>
                    <a:lumOff val="15000"/>
                  </a:schemeClr>
                </a:solidFill>
                <a:effectLst/>
                <a:latin typeface="+mn-lt"/>
                <a:ea typeface="+mn-ea"/>
                <a:cs typeface="+mn-cs"/>
              </a:defRPr>
            </a:lvl9pPr>
          </a:lstStyle>
          <a:p>
            <a:r>
              <a:rPr lang="en-US" dirty="0"/>
              <a:t>Surgical resection is currently the only therapy given to these patients.</a:t>
            </a:r>
          </a:p>
          <a:p>
            <a:endParaRPr lang="en-US" dirty="0"/>
          </a:p>
          <a:p>
            <a:r>
              <a:rPr lang="en-US" dirty="0"/>
              <a:t>Neither adjuvant chemotherapy nor radiation therapy appears to be necessary for </a:t>
            </a:r>
            <a:endParaRPr lang="ar-SA" dirty="0"/>
          </a:p>
          <a:p>
            <a:r>
              <a:rPr lang="en-US" dirty="0"/>
              <a:t>the management of most patients with low- risk disease.</a:t>
            </a:r>
          </a:p>
          <a:p>
            <a:endParaRPr lang="en-US" dirty="0"/>
          </a:p>
          <a:p>
            <a:r>
              <a:rPr lang="en-US" dirty="0"/>
              <a:t>In some cases, patients are simply observed without surgery. </a:t>
            </a:r>
            <a:endParaRPr lang="ar-SA" dirty="0"/>
          </a:p>
          <a:p>
            <a:r>
              <a:rPr lang="en-US" dirty="0"/>
              <a:t>If these patients experience disease relapse, most can be salvaged with additional therapy.</a:t>
            </a:r>
          </a:p>
          <a:p>
            <a:endParaRPr lang="en-US" dirty="0"/>
          </a:p>
          <a:p>
            <a:endParaRPr lang="en-US" dirty="0"/>
          </a:p>
        </p:txBody>
      </p:sp>
      <p:sp>
        <p:nvSpPr>
          <p:cNvPr id="5" name="Rectangle 2" descr="#wm#_a_04_210_110_a_1_1#clear#">
            <a:extLst>
              <a:ext uri="{FF2B5EF4-FFF2-40B4-BE49-F238E27FC236}">
                <a16:creationId xmlns:a16="http://schemas.microsoft.com/office/drawing/2014/main" id="{EBC1499B-0CC7-5196-CED4-9E6DE79CB10E}"/>
              </a:ext>
            </a:extLst>
          </p:cNvPr>
          <p:cNvSpPr txBox="1">
            <a:spLocks/>
          </p:cNvSpPr>
          <p:nvPr/>
        </p:nvSpPr>
        <p:spPr>
          <a:xfrm>
            <a:off x="4633479" y="1537855"/>
            <a:ext cx="0" cy="0"/>
          </a:xfrm>
        </p:spPr>
        <p:txBody>
          <a:bodyPr vert="horz" wrap="square" anchor="ct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LOW-RISK DISEASE</a:t>
            </a:r>
          </a:p>
        </p:txBody>
      </p:sp>
    </p:spTree>
    <p:extLst>
      <p:ext uri="{BB962C8B-B14F-4D97-AF65-F5344CB8AC3E}">
        <p14:creationId xmlns:p14="http://schemas.microsoft.com/office/powerpoint/2010/main" val="2771083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a:xfrm>
            <a:off x="6665486" y="1691543"/>
            <a:ext cx="0" cy="0"/>
          </a:xfrm>
        </p:spPr>
        <p:txBody>
          <a:bodyPr vert="horz" wrap="square" anchor="ctr"/>
          <a:lstStyle/>
          <a:p>
            <a:pPr lvl="0" eaLnBrk="1" hangingPunct="1"/>
            <a:r>
              <a:t>INTERMEDIATE-RISK DISEASE</a:t>
            </a:r>
          </a:p>
        </p:txBody>
      </p:sp>
      <p:sp>
        <p:nvSpPr>
          <p:cNvPr id="3076" name="Rectangle 3" descr="#wm#_a_04_210_110_b_1_1#clear#"/>
          <p:cNvSpPr>
            <a:spLocks noGrp="1"/>
          </p:cNvSpPr>
          <p:nvPr>
            <p:ph type="body"/>
          </p:nvPr>
        </p:nvSpPr>
        <p:spPr>
          <a:xfrm>
            <a:off x="1295401" y="2480097"/>
            <a:ext cx="9601196" cy="3318936"/>
          </a:xfrm>
        </p:spPr>
        <p:txBody>
          <a:bodyPr vert="horz" wrap="square" anchor="t">
            <a:normAutofit fontScale="95000" lnSpcReduction="10000"/>
          </a:bodyPr>
          <a:lstStyle/>
          <a:p>
            <a:pPr marL="0" lvl="0" indent="0" eaLnBrk="1" hangingPunct="1">
              <a:buNone/>
            </a:pPr>
            <a:endParaRPr/>
          </a:p>
          <a:p>
            <a:pPr lvl="0" eaLnBrk="1" hangingPunct="1"/>
            <a:endParaRPr/>
          </a:p>
          <a:p>
            <a:pPr lvl="0" eaLnBrk="1" hangingPunct="1"/>
            <a:r>
              <a:t>The goal is to perform the most complete tumor resection possible, consistent with preservation of full organ and neurologic function. This may necessitate leaving residual disease adherent to critical structures.</a:t>
            </a:r>
          </a:p>
          <a:p>
            <a:pPr lvl="0" eaLnBrk="1" hangingPunct="1"/>
            <a:endParaRPr/>
          </a:p>
          <a:p>
            <a:pPr lvl="0" eaLnBrk="1" hangingPunct="1"/>
            <a:r>
              <a:t>If a primary tumor is judged by the surgeon to be unrespectable, a diagnostic biopsy is generally obtained and neoadjuvant chemotherapy initiated.</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6" name="Rectangle 3" descr="#wm#_a_04_210_110_b_1_1#clear#"/>
          <p:cNvSpPr>
            <a:spLocks noGrp="1"/>
          </p:cNvSpPr>
          <p:nvPr>
            <p:ph type="body"/>
          </p:nvPr>
        </p:nvSpPr>
        <p:spPr>
          <a:xfrm>
            <a:off x="466818" y="1792200"/>
            <a:ext cx="0" cy="0"/>
          </a:xfrm>
        </p:spPr>
        <p:txBody>
          <a:bodyPr vert="horz" wrap="square" anchor="t">
            <a:noAutofit/>
          </a:bodyPr>
          <a:lstStyle/>
          <a:p>
            <a:pPr lvl="0" eaLnBrk="1" hangingPunct="1"/>
            <a:r>
              <a:rPr sz="2000" dirty="0"/>
              <a:t>For patients with advanced Neuroblastoma,</a:t>
            </a:r>
            <a:endParaRPr lang="ar-SA" sz="2000" dirty="0"/>
          </a:p>
          <a:p>
            <a:pPr lvl="0" eaLnBrk="1" hangingPunct="1"/>
            <a:r>
              <a:rPr sz="2000" dirty="0"/>
              <a:t> chemotherapy has been the mainstay of multimodality treatment.</a:t>
            </a:r>
          </a:p>
          <a:p>
            <a:pPr lvl="0" eaLnBrk="1" hangingPunct="1"/>
            <a:endParaRPr sz="2000" dirty="0"/>
          </a:p>
          <a:p>
            <a:pPr lvl="0" eaLnBrk="1" hangingPunct="1"/>
            <a:r>
              <a:rPr sz="2000" dirty="0"/>
              <a:t>Neuroblastoma is generally a chemotherapy-sensitive tumor, </a:t>
            </a:r>
            <a:endParaRPr lang="ar-SA" sz="2000" dirty="0"/>
          </a:p>
          <a:p>
            <a:pPr lvl="0" eaLnBrk="1" hangingPunct="1"/>
            <a:r>
              <a:rPr sz="2000" dirty="0"/>
              <a:t>and multiagent chemotherapy is usually effective in achieving at</a:t>
            </a:r>
            <a:endParaRPr lang="ar-SA" sz="2000" dirty="0"/>
          </a:p>
          <a:p>
            <a:pPr lvl="0" eaLnBrk="1" hangingPunct="1"/>
            <a:r>
              <a:rPr sz="2000" dirty="0"/>
              <a:t> least a partial response in older children with disseminated disease. However, this approach rarely is curative.</a:t>
            </a:r>
          </a:p>
          <a:p>
            <a:pPr lvl="0" eaLnBrk="1" hangingPunct="1"/>
            <a:endParaRPr sz="2000" dirty="0"/>
          </a:p>
          <a:p>
            <a:pPr lvl="0" eaLnBrk="1" hangingPunct="1"/>
            <a:r>
              <a:rPr sz="2000" dirty="0"/>
              <a:t>The vast majority of these patients ultimately subject to chemotherapy-resistant disease,</a:t>
            </a:r>
            <a:endParaRPr lang="ar-SA" sz="2000" dirty="0"/>
          </a:p>
          <a:p>
            <a:pPr lvl="0" eaLnBrk="1" hangingPunct="1"/>
            <a:r>
              <a:rPr sz="2000" dirty="0"/>
              <a:t> despite the use increasingly intensive chemotherapy.</a:t>
            </a:r>
          </a:p>
          <a:p>
            <a:pPr lvl="0" eaLnBrk="1" hangingPunct="1"/>
            <a:endParaRPr sz="2000" dirty="0"/>
          </a:p>
        </p:txBody>
      </p:sp>
      <p:sp>
        <p:nvSpPr>
          <p:cNvPr id="3" name="Rectangle 2" descr="#wm#_a_04_210_110_a_1_1#clear#">
            <a:extLst>
              <a:ext uri="{FF2B5EF4-FFF2-40B4-BE49-F238E27FC236}">
                <a16:creationId xmlns:a16="http://schemas.microsoft.com/office/drawing/2014/main" id="{D12A94F1-98F0-6331-C0A3-C8D7AA770D72}"/>
              </a:ext>
            </a:extLst>
          </p:cNvPr>
          <p:cNvSpPr txBox="1">
            <a:spLocks/>
          </p:cNvSpPr>
          <p:nvPr/>
        </p:nvSpPr>
        <p:spPr>
          <a:xfrm>
            <a:off x="4135582" y="1299730"/>
            <a:ext cx="0" cy="0"/>
          </a:xfrm>
        </p:spPr>
        <p:txBody>
          <a:bodyPr vert="horz" wrap="square" anchor="ct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HIGH-RISK DISEASE</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a:p>
        </p:txBody>
      </p:sp>
      <p:sp>
        <p:nvSpPr>
          <p:cNvPr id="3076" name="Rectangle 3" descr="#wm#_a_04_210_110_b_1_1#clear#"/>
          <p:cNvSpPr>
            <a:spLocks noGrp="1"/>
          </p:cNvSpPr>
          <p:nvPr>
            <p:ph type="body"/>
          </p:nvPr>
        </p:nvSpPr>
        <p:spPr/>
        <p:txBody>
          <a:bodyPr vert="horz" wrap="square" anchor="t"/>
          <a:lstStyle/>
          <a:p>
            <a:pPr lvl="0" eaLnBrk="1" hangingPunct="1"/>
            <a:endParaRPr/>
          </a:p>
        </p:txBody>
      </p:sp>
      <p:pic>
        <p:nvPicPr>
          <p:cNvPr id="2" name="Picture 1" descr="2025-10-09 06:10:14.811000"/>
          <p:cNvPicPr>
            <a:picLocks noChangeAspect="1"/>
          </p:cNvPicPr>
          <p:nvPr/>
        </p:nvPicPr>
        <p:blipFill>
          <a:blip r:embed="rId2"/>
          <a:srcRect l="23212" t="27332" r="14056" b="28172"/>
          <a:stretch>
            <a:fillRect/>
          </a:stretch>
        </p:blipFill>
        <p:spPr>
          <a:xfrm>
            <a:off x="1154430" y="880110"/>
            <a:ext cx="10259695" cy="545719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p:txBody>
          <a:bodyPr vert="horz" wrap="square" anchor="ctr"/>
          <a:lstStyle/>
          <a:p>
            <a:pPr lvl="0" eaLnBrk="1" hangingPunct="1"/>
            <a:endParaRPr/>
          </a:p>
        </p:txBody>
      </p:sp>
      <p:sp>
        <p:nvSpPr>
          <p:cNvPr id="3076" name="Rectangle 3" descr="#wm#_a_04_210_110_b_1_1#clear#"/>
          <p:cNvSpPr>
            <a:spLocks noGrp="1"/>
          </p:cNvSpPr>
          <p:nvPr>
            <p:ph type="body"/>
          </p:nvPr>
        </p:nvSpPr>
        <p:spPr/>
        <p:txBody>
          <a:bodyPr vert="horz" wrap="square" anchor="t"/>
          <a:lstStyle/>
          <a:p>
            <a:pPr lvl="0" eaLnBrk="1" hangingPunct="1"/>
            <a:endParaRPr/>
          </a:p>
        </p:txBody>
      </p:sp>
      <p:pic>
        <p:nvPicPr>
          <p:cNvPr id="2" name="Picture 1" descr="2025-10-09 06:11:26.712000"/>
          <p:cNvPicPr>
            <a:picLocks noChangeAspect="1"/>
          </p:cNvPicPr>
          <p:nvPr/>
        </p:nvPicPr>
        <p:blipFill>
          <a:blip r:embed="rId2"/>
          <a:srcRect l="25315" t="30597" r="10140" b="28545"/>
          <a:stretch>
            <a:fillRect/>
          </a:stretch>
        </p:blipFill>
        <p:spPr>
          <a:xfrm>
            <a:off x="690880" y="982345"/>
            <a:ext cx="10810240" cy="513016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8"/>
          <p:cNvPicPr>
            <a:picLocks noGrp="1"/>
          </p:cNvPicPr>
          <p:nvPr>
            <p:ph idx="1"/>
          </p:nvPr>
        </p:nvPicPr>
        <p:blipFill>
          <a:blip r:embed="rId2" cstate="print"/>
          <a:stretch>
            <a:fillRect/>
          </a:stretch>
        </p:blipFill>
        <p:spPr>
          <a:xfrm>
            <a:off x="1406769" y="1289538"/>
            <a:ext cx="8217877" cy="498230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9"/>
          <p:cNvPicPr>
            <a:picLocks noGrp="1"/>
          </p:cNvPicPr>
          <p:nvPr>
            <p:ph idx="1"/>
          </p:nvPr>
        </p:nvPicPr>
        <p:blipFill>
          <a:blip r:embed="rId2" cstate="print"/>
          <a:stretch>
            <a:fillRect/>
          </a:stretch>
        </p:blipFill>
        <p:spPr>
          <a:xfrm>
            <a:off x="1295400" y="1101969"/>
            <a:ext cx="9601200" cy="495886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6F2F9F"/>
                </a:solidFill>
                <a:latin typeface="Calibri"/>
                <a:cs typeface="Calibri"/>
              </a:rPr>
              <a:t>Associated</a:t>
            </a:r>
            <a:r>
              <a:rPr lang="en-US" b="1" spc="-45" dirty="0">
                <a:solidFill>
                  <a:srgbClr val="6F2F9F"/>
                </a:solidFill>
                <a:latin typeface="Calibri"/>
                <a:cs typeface="Calibri"/>
              </a:rPr>
              <a:t> </a:t>
            </a:r>
            <a:r>
              <a:rPr lang="en-US" b="1" spc="-10" dirty="0">
                <a:solidFill>
                  <a:srgbClr val="6F2F9F"/>
                </a:solidFill>
                <a:latin typeface="Calibri"/>
                <a:cs typeface="Calibri"/>
              </a:rPr>
              <a:t>syndromes</a:t>
            </a:r>
            <a:br>
              <a:rPr lang="en-US" dirty="0">
                <a:latin typeface="Calibri"/>
                <a:cs typeface="Calibri"/>
              </a:rPr>
            </a:br>
            <a:endParaRPr lang="ar-JO" dirty="0"/>
          </a:p>
        </p:txBody>
      </p:sp>
      <p:sp>
        <p:nvSpPr>
          <p:cNvPr id="3" name="Content Placeholder 2"/>
          <p:cNvSpPr>
            <a:spLocks noGrp="1"/>
          </p:cNvSpPr>
          <p:nvPr>
            <p:ph idx="1"/>
          </p:nvPr>
        </p:nvSpPr>
        <p:spPr>
          <a:xfrm>
            <a:off x="1295401" y="1768897"/>
            <a:ext cx="9601196" cy="3318936"/>
          </a:xfrm>
        </p:spPr>
        <p:txBody>
          <a:bodyPr>
            <a:normAutofit fontScale="87500" lnSpcReduction="10000"/>
          </a:bodyPr>
          <a:lstStyle/>
          <a:p>
            <a:pPr marL="281940" lvl="1" indent="-269240" defTabSz="-635">
              <a:lnSpc>
                <a:spcPct val="100000"/>
              </a:lnSpc>
              <a:spcBef>
                <a:spcPts val="830"/>
              </a:spcBef>
              <a:buClr>
                <a:srgbClr val="000000"/>
              </a:buClr>
              <a:buFont typeface="Calibri"/>
              <a:buAutoNum type="alphaLcParenR"/>
              <a:tabLst>
                <a:tab pos="281940" algn="l"/>
              </a:tabLst>
            </a:pPr>
            <a:r>
              <a:rPr lang="en-US" sz="2400" b="1" dirty="0" err="1">
                <a:solidFill>
                  <a:srgbClr val="00AFEF"/>
                </a:solidFill>
                <a:latin typeface="Calibri"/>
                <a:cs typeface="Calibri"/>
              </a:rPr>
              <a:t>Wagr</a:t>
            </a:r>
            <a:r>
              <a:rPr lang="en-US" sz="2400" b="1" spc="-25" dirty="0">
                <a:solidFill>
                  <a:srgbClr val="00AFEF"/>
                </a:solidFill>
                <a:latin typeface="Calibri"/>
                <a:cs typeface="Calibri"/>
              </a:rPr>
              <a:t> </a:t>
            </a:r>
            <a:r>
              <a:rPr lang="en-US" sz="2400" b="1" dirty="0">
                <a:solidFill>
                  <a:srgbClr val="00AFEF"/>
                </a:solidFill>
                <a:latin typeface="Calibri"/>
                <a:cs typeface="Calibri"/>
              </a:rPr>
              <a:t>syndrome</a:t>
            </a:r>
            <a:r>
              <a:rPr lang="en-US" sz="2400" dirty="0">
                <a:latin typeface="Calibri"/>
                <a:cs typeface="Calibri"/>
              </a:rPr>
              <a:t>:</a:t>
            </a:r>
            <a:r>
              <a:rPr lang="en-US" sz="2400" spc="-20" dirty="0">
                <a:latin typeface="Calibri"/>
                <a:cs typeface="Calibri"/>
              </a:rPr>
              <a:t> </a:t>
            </a:r>
            <a:r>
              <a:rPr lang="en-US" sz="2400" dirty="0">
                <a:latin typeface="Calibri"/>
                <a:cs typeface="Calibri"/>
              </a:rPr>
              <a:t>Due</a:t>
            </a:r>
            <a:r>
              <a:rPr lang="en-US" sz="2400" spc="-15" dirty="0">
                <a:latin typeface="Calibri"/>
                <a:cs typeface="Calibri"/>
              </a:rPr>
              <a:t> </a:t>
            </a:r>
            <a:r>
              <a:rPr lang="en-US" sz="2400" dirty="0">
                <a:latin typeface="Calibri"/>
                <a:cs typeface="Calibri"/>
              </a:rPr>
              <a:t>to</a:t>
            </a:r>
            <a:r>
              <a:rPr lang="en-US" sz="2400" spc="-30" dirty="0">
                <a:latin typeface="Calibri"/>
                <a:cs typeface="Calibri"/>
              </a:rPr>
              <a:t> </a:t>
            </a:r>
            <a:r>
              <a:rPr lang="en-US" sz="2400" dirty="0">
                <a:latin typeface="Calibri"/>
                <a:cs typeface="Calibri"/>
              </a:rPr>
              <a:t>deletion</a:t>
            </a:r>
            <a:r>
              <a:rPr lang="en-US" sz="2400" spc="-20" dirty="0">
                <a:latin typeface="Calibri"/>
                <a:cs typeface="Calibri"/>
              </a:rPr>
              <a:t> </a:t>
            </a:r>
            <a:r>
              <a:rPr lang="en-US" sz="2400" dirty="0">
                <a:latin typeface="Calibri"/>
                <a:cs typeface="Calibri"/>
              </a:rPr>
              <a:t>of</a:t>
            </a:r>
            <a:r>
              <a:rPr lang="en-US" sz="2400" spc="-30" dirty="0">
                <a:latin typeface="Calibri"/>
                <a:cs typeface="Calibri"/>
              </a:rPr>
              <a:t> </a:t>
            </a:r>
            <a:r>
              <a:rPr lang="en-US" sz="2400" dirty="0">
                <a:latin typeface="Calibri"/>
                <a:cs typeface="Calibri"/>
              </a:rPr>
              <a:t>wt1</a:t>
            </a:r>
            <a:r>
              <a:rPr lang="en-US" sz="2400" spc="-20" dirty="0">
                <a:latin typeface="Calibri"/>
                <a:cs typeface="Calibri"/>
              </a:rPr>
              <a:t> </a:t>
            </a:r>
            <a:r>
              <a:rPr lang="en-US" sz="2400" dirty="0">
                <a:latin typeface="Calibri"/>
                <a:cs typeface="Calibri"/>
              </a:rPr>
              <a:t>on</a:t>
            </a:r>
            <a:r>
              <a:rPr lang="en-US" sz="2400" spc="-15" dirty="0">
                <a:latin typeface="Calibri"/>
                <a:cs typeface="Calibri"/>
              </a:rPr>
              <a:t> </a:t>
            </a:r>
            <a:r>
              <a:rPr lang="en-US" sz="2400" spc="-10" dirty="0">
                <a:latin typeface="Calibri"/>
                <a:cs typeface="Calibri"/>
              </a:rPr>
              <a:t>chromosome</a:t>
            </a:r>
            <a:r>
              <a:rPr lang="en-US" sz="2400" spc="-20" dirty="0">
                <a:latin typeface="Calibri"/>
                <a:cs typeface="Calibri"/>
              </a:rPr>
              <a:t> </a:t>
            </a:r>
            <a:r>
              <a:rPr lang="en-US" sz="2400" spc="-25" dirty="0">
                <a:latin typeface="Calibri"/>
                <a:cs typeface="Calibri"/>
              </a:rPr>
              <a:t>11</a:t>
            </a:r>
            <a:endParaRPr lang="en-US" sz="2400" dirty="0">
              <a:latin typeface="Calibri"/>
              <a:cs typeface="Calibri"/>
            </a:endParaRPr>
          </a:p>
          <a:p>
            <a:pPr marL="315595" lvl="2" indent="-302895" defTabSz="-635">
              <a:lnSpc>
                <a:spcPct val="100000"/>
              </a:lnSpc>
              <a:spcBef>
                <a:spcPts val="815"/>
              </a:spcBef>
              <a:buFont typeface="Wingdings" charset="2"/>
              <a:buChar char=""/>
              <a:tabLst>
                <a:tab pos="315595" algn="l"/>
              </a:tabLst>
            </a:pPr>
            <a:r>
              <a:rPr lang="en-US" sz="2400" spc="-10" dirty="0" err="1">
                <a:latin typeface="Calibri"/>
                <a:cs typeface="Calibri"/>
              </a:rPr>
              <a:t>Nephroblastoma</a:t>
            </a:r>
            <a:endParaRPr lang="en-US" sz="2400" dirty="0">
              <a:latin typeface="Calibri"/>
              <a:cs typeface="Calibri"/>
            </a:endParaRPr>
          </a:p>
          <a:p>
            <a:pPr marL="278765" lvl="2" indent="-266065" defTabSz="-635">
              <a:lnSpc>
                <a:spcPct val="100000"/>
              </a:lnSpc>
              <a:spcBef>
                <a:spcPts val="830"/>
              </a:spcBef>
              <a:buFont typeface="Wingdings" charset="2"/>
              <a:buChar char=""/>
              <a:tabLst>
                <a:tab pos="278765" algn="l"/>
              </a:tabLst>
            </a:pPr>
            <a:r>
              <a:rPr lang="en-US" sz="2400" spc="-10" dirty="0" err="1">
                <a:latin typeface="Calibri"/>
                <a:cs typeface="Calibri"/>
              </a:rPr>
              <a:t>Aniridia</a:t>
            </a:r>
            <a:endParaRPr lang="en-US" sz="2400" dirty="0">
              <a:latin typeface="Calibri"/>
              <a:cs typeface="Calibri"/>
            </a:endParaRPr>
          </a:p>
          <a:p>
            <a:pPr marL="278765" lvl="2" indent="-266065" defTabSz="-635">
              <a:lnSpc>
                <a:spcPct val="100000"/>
              </a:lnSpc>
              <a:spcBef>
                <a:spcPts val="815"/>
              </a:spcBef>
              <a:buFont typeface="Wingdings" charset="2"/>
              <a:buChar char=""/>
              <a:tabLst>
                <a:tab pos="278765" algn="l"/>
              </a:tabLst>
            </a:pPr>
            <a:r>
              <a:rPr lang="en-US" sz="2400" spc="-10" dirty="0">
                <a:latin typeface="Calibri"/>
                <a:cs typeface="Calibri"/>
              </a:rPr>
              <a:t>Genitourinary</a:t>
            </a:r>
            <a:r>
              <a:rPr lang="en-US" sz="2400" spc="-15" dirty="0">
                <a:latin typeface="Calibri"/>
                <a:cs typeface="Calibri"/>
              </a:rPr>
              <a:t> </a:t>
            </a:r>
            <a:r>
              <a:rPr lang="en-US" sz="2400" dirty="0">
                <a:latin typeface="Calibri"/>
                <a:cs typeface="Calibri"/>
              </a:rPr>
              <a:t>anomalies</a:t>
            </a:r>
            <a:r>
              <a:rPr lang="en-US" sz="2400" spc="-10" dirty="0">
                <a:latin typeface="Calibri"/>
                <a:cs typeface="Calibri"/>
              </a:rPr>
              <a:t> (undescended</a:t>
            </a:r>
            <a:r>
              <a:rPr lang="en-US" sz="2400" spc="-15" dirty="0">
                <a:latin typeface="Calibri"/>
                <a:cs typeface="Calibri"/>
              </a:rPr>
              <a:t> </a:t>
            </a:r>
            <a:r>
              <a:rPr lang="en-US" sz="2400" spc="-10" dirty="0">
                <a:latin typeface="Calibri"/>
                <a:cs typeface="Calibri"/>
              </a:rPr>
              <a:t>testis)</a:t>
            </a:r>
            <a:endParaRPr lang="en-US" sz="2400" dirty="0">
              <a:latin typeface="Calibri"/>
              <a:cs typeface="Calibri"/>
            </a:endParaRPr>
          </a:p>
          <a:p>
            <a:pPr marL="315595" lvl="2" indent="-302895" defTabSz="-635">
              <a:lnSpc>
                <a:spcPct val="100000"/>
              </a:lnSpc>
              <a:spcBef>
                <a:spcPts val="815"/>
              </a:spcBef>
              <a:buFont typeface="Wingdings" charset="2"/>
              <a:buChar char=""/>
              <a:tabLst>
                <a:tab pos="315595" algn="l"/>
              </a:tabLst>
            </a:pPr>
            <a:r>
              <a:rPr lang="en-US" sz="2400" spc="-10" dirty="0">
                <a:latin typeface="Calibri"/>
                <a:cs typeface="Calibri"/>
              </a:rPr>
              <a:t>Intellectual</a:t>
            </a:r>
            <a:r>
              <a:rPr lang="en-US" sz="2400" spc="30" dirty="0">
                <a:latin typeface="Calibri"/>
                <a:cs typeface="Calibri"/>
              </a:rPr>
              <a:t> </a:t>
            </a:r>
            <a:r>
              <a:rPr lang="en-US" sz="2400" spc="-10" dirty="0">
                <a:latin typeface="Calibri"/>
                <a:cs typeface="Calibri"/>
              </a:rPr>
              <a:t>disability</a:t>
            </a:r>
            <a:endParaRPr lang="en-US" sz="2400" dirty="0">
              <a:latin typeface="Calibri"/>
              <a:cs typeface="Calibri"/>
            </a:endParaRPr>
          </a:p>
          <a:p>
            <a:r>
              <a:rPr lang="ar-JO" dirty="0"/>
              <a:t>Children with WAGR syndrome have a </a:t>
            </a:r>
            <a:r>
              <a:rPr lang="x-none" altLang="ar-JO" dirty="0"/>
              <a:t>40%</a:t>
            </a:r>
            <a:r>
              <a:rPr lang="ar-JO" dirty="0"/>
              <a:t> chance of developing Wilms tumor. Children with this syndrome have a specific chromosomal abnormality in the WT1 gene which is involved in both renal and gonadal development.</a:t>
            </a:r>
          </a:p>
        </p:txBody>
      </p:sp>
      <p:pic>
        <p:nvPicPr>
          <p:cNvPr id="4" name="object 10"/>
          <p:cNvPicPr/>
          <p:nvPr/>
        </p:nvPicPr>
        <p:blipFill>
          <a:blip r:embed="rId2" cstate="print"/>
          <a:stretch>
            <a:fillRect/>
          </a:stretch>
        </p:blipFill>
        <p:spPr>
          <a:xfrm>
            <a:off x="7527651" y="5088400"/>
            <a:ext cx="3887256" cy="112951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5" name="Rectangle 2" descr="#wm#_a_04_210_110_a_1_1#clear#"/>
          <p:cNvSpPr>
            <a:spLocks noGrp="1"/>
          </p:cNvSpPr>
          <p:nvPr>
            <p:ph type="title"/>
          </p:nvPr>
        </p:nvSpPr>
        <p:spPr>
          <a:xfrm>
            <a:off x="566422" y="1880657"/>
            <a:ext cx="9601196" cy="1303867"/>
          </a:xfrm>
        </p:spPr>
        <p:txBody>
          <a:bodyPr vert="horz" wrap="square" anchor="ctr">
            <a:normAutofit fontScale="90000"/>
          </a:bodyPr>
          <a:lstStyle/>
          <a:p>
            <a:pPr lvl="0" eaLnBrk="1" hangingPunct="1"/>
            <a:r>
              <a:t>Burge DM, et al. Paediatric Surgery, 2nd Edition. CRC Press</a:t>
            </a:r>
          </a:p>
        </p:txBody>
      </p:sp>
      <p:sp>
        <p:nvSpPr>
          <p:cNvPr id="3076" name="Rectangle 3" descr="#wm#_a_04_210_110_b_1_1#clear#"/>
          <p:cNvSpPr>
            <a:spLocks noGrp="1"/>
          </p:cNvSpPr>
          <p:nvPr>
            <p:ph type="body"/>
          </p:nvPr>
        </p:nvSpPr>
        <p:spPr>
          <a:xfrm>
            <a:off x="1103630" y="882015"/>
            <a:ext cx="9358630" cy="1143635"/>
          </a:xfrm>
        </p:spPr>
        <p:txBody>
          <a:bodyPr vert="horz" wrap="square" anchor="t"/>
          <a:lstStyle/>
          <a:p>
            <a:pPr lvl="0" eaLnBrk="1" hangingPunct="1"/>
            <a:r>
              <a:t>References</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95511" y="2967335"/>
            <a:ext cx="3600986"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01625" indent="-288925" defTabSz="-635">
              <a:lnSpc>
                <a:spcPct val="100000"/>
              </a:lnSpc>
              <a:spcBef>
                <a:spcPts val="915"/>
              </a:spcBef>
              <a:buClr>
                <a:srgbClr val="000000"/>
              </a:buClr>
              <a:buFont typeface="Calibri"/>
              <a:buAutoNum type="alphaUcParenR" startAt="2"/>
              <a:tabLst>
                <a:tab pos="301625" algn="l"/>
              </a:tabLst>
            </a:pPr>
            <a:r>
              <a:rPr lang="en-US" sz="3200" b="1" spc="-10" dirty="0">
                <a:solidFill>
                  <a:srgbClr val="00AFEF"/>
                </a:solidFill>
                <a:latin typeface="Calibri"/>
                <a:cs typeface="Calibri"/>
              </a:rPr>
              <a:t>Denys-</a:t>
            </a:r>
            <a:r>
              <a:rPr lang="en-US" sz="3200" b="1" dirty="0" err="1">
                <a:solidFill>
                  <a:srgbClr val="00AFEF"/>
                </a:solidFill>
                <a:latin typeface="Calibri"/>
                <a:cs typeface="Calibri"/>
              </a:rPr>
              <a:t>drash</a:t>
            </a:r>
            <a:r>
              <a:rPr lang="en-US" sz="3200" b="1" dirty="0">
                <a:solidFill>
                  <a:srgbClr val="00AFEF"/>
                </a:solidFill>
                <a:latin typeface="Calibri"/>
                <a:cs typeface="Calibri"/>
              </a:rPr>
              <a:t> </a:t>
            </a:r>
            <a:r>
              <a:rPr lang="en-US" sz="3200" b="1" spc="-10" dirty="0">
                <a:solidFill>
                  <a:srgbClr val="00AFEF"/>
                </a:solidFill>
                <a:latin typeface="Calibri"/>
                <a:cs typeface="Calibri"/>
              </a:rPr>
              <a:t>syndrome</a:t>
            </a:r>
            <a:endParaRPr lang="en-US" sz="3200" dirty="0">
              <a:latin typeface="Calibri"/>
              <a:cs typeface="Calibri"/>
            </a:endParaRPr>
          </a:p>
          <a:p>
            <a:pPr marL="281940" lvl="1" indent="-269240" defTabSz="-635">
              <a:lnSpc>
                <a:spcPct val="100000"/>
              </a:lnSpc>
              <a:spcBef>
                <a:spcPts val="815"/>
              </a:spcBef>
              <a:buAutoNum type="arabicParenR"/>
              <a:tabLst>
                <a:tab pos="281940" algn="l"/>
              </a:tabLst>
            </a:pPr>
            <a:r>
              <a:rPr lang="en-US" sz="3200" dirty="0">
                <a:latin typeface="Calibri"/>
                <a:cs typeface="Calibri"/>
              </a:rPr>
              <a:t>Diffuse</a:t>
            </a:r>
            <a:r>
              <a:rPr lang="en-US" sz="3200" spc="-65" dirty="0">
                <a:latin typeface="Calibri"/>
                <a:cs typeface="Calibri"/>
              </a:rPr>
              <a:t> </a:t>
            </a:r>
            <a:r>
              <a:rPr lang="en-US" sz="3200" dirty="0" err="1">
                <a:latin typeface="Calibri"/>
                <a:cs typeface="Calibri"/>
              </a:rPr>
              <a:t>mesangial</a:t>
            </a:r>
            <a:r>
              <a:rPr lang="en-US" sz="3200" spc="-65" dirty="0">
                <a:latin typeface="Calibri"/>
                <a:cs typeface="Calibri"/>
              </a:rPr>
              <a:t> </a:t>
            </a:r>
            <a:r>
              <a:rPr lang="en-US" sz="3200" spc="-10" dirty="0">
                <a:latin typeface="Calibri"/>
                <a:cs typeface="Calibri"/>
              </a:rPr>
              <a:t>sclerosis</a:t>
            </a:r>
            <a:endParaRPr lang="en-US" sz="3200" dirty="0">
              <a:latin typeface="Calibri"/>
              <a:cs typeface="Calibri"/>
            </a:endParaRPr>
          </a:p>
          <a:p>
            <a:pPr marL="281940" lvl="1" indent="-269240" defTabSz="-635">
              <a:lnSpc>
                <a:spcPct val="100000"/>
              </a:lnSpc>
              <a:spcBef>
                <a:spcPts val="830"/>
              </a:spcBef>
              <a:buAutoNum type="arabicParenR"/>
              <a:tabLst>
                <a:tab pos="281940" algn="l"/>
              </a:tabLst>
            </a:pPr>
            <a:r>
              <a:rPr lang="en-US" sz="3200" dirty="0" err="1">
                <a:latin typeface="Calibri"/>
                <a:cs typeface="Calibri"/>
              </a:rPr>
              <a:t>Wilms</a:t>
            </a:r>
            <a:r>
              <a:rPr lang="en-US" sz="3200" spc="-50" dirty="0">
                <a:latin typeface="Calibri"/>
                <a:cs typeface="Calibri"/>
              </a:rPr>
              <a:t> </a:t>
            </a:r>
            <a:r>
              <a:rPr lang="en-US" sz="3200" spc="-10" dirty="0">
                <a:latin typeface="Calibri"/>
                <a:cs typeface="Calibri"/>
              </a:rPr>
              <a:t>tumor</a:t>
            </a:r>
            <a:endParaRPr lang="en-US" sz="3200" dirty="0">
              <a:latin typeface="Calibri"/>
              <a:cs typeface="Calibri"/>
            </a:endParaRPr>
          </a:p>
          <a:p>
            <a:pPr marL="281940" lvl="1" indent="-269240" defTabSz="-635">
              <a:lnSpc>
                <a:spcPct val="100000"/>
              </a:lnSpc>
              <a:spcBef>
                <a:spcPts val="815"/>
              </a:spcBef>
              <a:buAutoNum type="arabicParenR"/>
              <a:tabLst>
                <a:tab pos="281940" algn="l"/>
              </a:tabLst>
            </a:pPr>
            <a:r>
              <a:rPr lang="en-US" sz="3200" spc="-10" dirty="0" err="1">
                <a:latin typeface="Calibri"/>
                <a:cs typeface="Calibri"/>
              </a:rPr>
              <a:t>Pseudohermaphroditism</a:t>
            </a:r>
            <a:r>
              <a:rPr lang="en-US" sz="3200" spc="-25" dirty="0">
                <a:latin typeface="Calibri"/>
                <a:cs typeface="Calibri"/>
              </a:rPr>
              <a:t> </a:t>
            </a:r>
            <a:r>
              <a:rPr lang="en-US" sz="3200" dirty="0">
                <a:latin typeface="Calibri"/>
                <a:cs typeface="Calibri"/>
              </a:rPr>
              <a:t>(gonadal</a:t>
            </a:r>
            <a:r>
              <a:rPr lang="en-US" sz="3200" spc="-30" dirty="0">
                <a:latin typeface="Calibri"/>
                <a:cs typeface="Calibri"/>
              </a:rPr>
              <a:t> </a:t>
            </a:r>
            <a:r>
              <a:rPr lang="en-US" sz="3200" spc="-10" dirty="0" err="1">
                <a:latin typeface="Calibri"/>
                <a:cs typeface="Calibri"/>
              </a:rPr>
              <a:t>dysgenesis</a:t>
            </a:r>
            <a:r>
              <a:rPr lang="en-US" sz="3200" spc="-10" dirty="0">
                <a:latin typeface="Calibri"/>
                <a:cs typeface="Calibri"/>
              </a:rPr>
              <a:t>)</a:t>
            </a:r>
            <a:endParaRPr lang="ar-JO"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1" y="1254368"/>
            <a:ext cx="9601196" cy="5219376"/>
          </a:xfrm>
        </p:spPr>
        <p:txBody>
          <a:bodyPr/>
          <a:lstStyle/>
          <a:p>
            <a:r>
              <a:rPr lang="en-US" b="1" spc="-10" dirty="0">
                <a:solidFill>
                  <a:srgbClr val="00AFEF"/>
                </a:solidFill>
                <a:latin typeface="Calibri"/>
                <a:cs typeface="Calibri"/>
              </a:rPr>
              <a:t>Beckwith-</a:t>
            </a:r>
            <a:r>
              <a:rPr lang="en-US" b="1" dirty="0" err="1">
                <a:solidFill>
                  <a:srgbClr val="00AFEF"/>
                </a:solidFill>
                <a:latin typeface="Calibri"/>
                <a:cs typeface="Calibri"/>
              </a:rPr>
              <a:t>wiedmann</a:t>
            </a:r>
            <a:r>
              <a:rPr lang="en-US" b="1" spc="-10" dirty="0">
                <a:solidFill>
                  <a:srgbClr val="00AFEF"/>
                </a:solidFill>
                <a:latin typeface="Calibri"/>
                <a:cs typeface="Calibri"/>
              </a:rPr>
              <a:t> </a:t>
            </a:r>
            <a:r>
              <a:rPr lang="en-US" b="1" dirty="0">
                <a:solidFill>
                  <a:srgbClr val="00AFEF"/>
                </a:solidFill>
                <a:latin typeface="Calibri"/>
                <a:cs typeface="Calibri"/>
              </a:rPr>
              <a:t>(fetal</a:t>
            </a:r>
            <a:r>
              <a:rPr lang="en-US" b="1" spc="-10" dirty="0">
                <a:solidFill>
                  <a:srgbClr val="00AFEF"/>
                </a:solidFill>
                <a:latin typeface="Calibri"/>
                <a:cs typeface="Calibri"/>
              </a:rPr>
              <a:t> </a:t>
            </a:r>
            <a:r>
              <a:rPr lang="en-US" b="1" dirty="0">
                <a:solidFill>
                  <a:srgbClr val="00AFEF"/>
                </a:solidFill>
                <a:latin typeface="Calibri"/>
                <a:cs typeface="Calibri"/>
              </a:rPr>
              <a:t>overgrowth syndrome)</a:t>
            </a:r>
          </a:p>
          <a:p>
            <a:pPr marL="266700" marR="5080" indent="-266700" defTabSz="-635">
              <a:lnSpc>
                <a:spcPct val="152000"/>
              </a:lnSpc>
              <a:spcBef>
                <a:spcPts val="100"/>
              </a:spcBef>
              <a:buFont typeface="Wingdings" charset="2"/>
              <a:buChar char=""/>
              <a:tabLst>
                <a:tab pos="266700" algn="l"/>
              </a:tabLst>
            </a:pPr>
            <a:r>
              <a:rPr lang="en-US" dirty="0">
                <a:latin typeface="Calibri"/>
                <a:cs typeface="Calibri"/>
              </a:rPr>
              <a:t>Mutation</a:t>
            </a:r>
            <a:r>
              <a:rPr lang="en-US" spc="-35" dirty="0">
                <a:latin typeface="Calibri"/>
                <a:cs typeface="Calibri"/>
              </a:rPr>
              <a:t> </a:t>
            </a:r>
            <a:r>
              <a:rPr lang="en-US" dirty="0">
                <a:latin typeface="Calibri"/>
                <a:cs typeface="Calibri"/>
              </a:rPr>
              <a:t>of</a:t>
            </a:r>
            <a:r>
              <a:rPr lang="en-US" spc="-25" dirty="0">
                <a:latin typeface="Calibri"/>
                <a:cs typeface="Calibri"/>
              </a:rPr>
              <a:t> </a:t>
            </a:r>
            <a:r>
              <a:rPr lang="en-US" dirty="0">
                <a:latin typeface="Calibri"/>
                <a:cs typeface="Calibri"/>
              </a:rPr>
              <a:t>wt2</a:t>
            </a:r>
            <a:r>
              <a:rPr lang="en-US" spc="-30" dirty="0">
                <a:latin typeface="Calibri"/>
                <a:cs typeface="Calibri"/>
              </a:rPr>
              <a:t> </a:t>
            </a:r>
            <a:r>
              <a:rPr lang="en-US" dirty="0">
                <a:latin typeface="Calibri"/>
                <a:cs typeface="Calibri"/>
              </a:rPr>
              <a:t>gene</a:t>
            </a:r>
            <a:r>
              <a:rPr lang="en-US" spc="-35" dirty="0">
                <a:latin typeface="Calibri"/>
                <a:cs typeface="Calibri"/>
              </a:rPr>
              <a:t> </a:t>
            </a:r>
            <a:r>
              <a:rPr lang="en-US" dirty="0">
                <a:latin typeface="Calibri"/>
                <a:cs typeface="Calibri"/>
              </a:rPr>
              <a:t>mutations</a:t>
            </a:r>
            <a:r>
              <a:rPr lang="en-US" spc="-15" dirty="0">
                <a:latin typeface="Calibri"/>
                <a:cs typeface="Calibri"/>
              </a:rPr>
              <a:t> </a:t>
            </a:r>
            <a:r>
              <a:rPr lang="en-US" dirty="0">
                <a:latin typeface="Calibri"/>
                <a:cs typeface="Calibri"/>
              </a:rPr>
              <a:t>in</a:t>
            </a:r>
            <a:r>
              <a:rPr lang="en-US" spc="-35" dirty="0">
                <a:latin typeface="Calibri"/>
                <a:cs typeface="Calibri"/>
              </a:rPr>
              <a:t> </a:t>
            </a:r>
            <a:r>
              <a:rPr lang="en-US" dirty="0">
                <a:latin typeface="Calibri"/>
                <a:cs typeface="Calibri"/>
              </a:rPr>
              <a:t>short</a:t>
            </a:r>
            <a:r>
              <a:rPr lang="en-US" spc="-30" dirty="0">
                <a:latin typeface="Calibri"/>
                <a:cs typeface="Calibri"/>
              </a:rPr>
              <a:t> </a:t>
            </a:r>
            <a:r>
              <a:rPr lang="en-US" dirty="0">
                <a:latin typeface="Calibri"/>
                <a:cs typeface="Calibri"/>
              </a:rPr>
              <a:t>arm</a:t>
            </a:r>
            <a:r>
              <a:rPr lang="en-US" spc="-30" dirty="0">
                <a:latin typeface="Calibri"/>
                <a:cs typeface="Calibri"/>
              </a:rPr>
              <a:t> </a:t>
            </a:r>
            <a:r>
              <a:rPr lang="en-US" dirty="0">
                <a:latin typeface="Calibri"/>
                <a:cs typeface="Calibri"/>
              </a:rPr>
              <a:t>of</a:t>
            </a:r>
            <a:r>
              <a:rPr lang="en-US" spc="-40" dirty="0">
                <a:latin typeface="Calibri"/>
                <a:cs typeface="Calibri"/>
              </a:rPr>
              <a:t> </a:t>
            </a:r>
            <a:r>
              <a:rPr lang="en-US" spc="-10" dirty="0">
                <a:latin typeface="Calibri"/>
                <a:cs typeface="Calibri"/>
              </a:rPr>
              <a:t>chromosome11</a:t>
            </a:r>
            <a:r>
              <a:rPr lang="x-none" altLang="en-US" spc="-10" dirty="0">
                <a:latin typeface="Calibri"/>
                <a:cs typeface="Calibri"/>
              </a:rPr>
              <a:t>.</a:t>
            </a:r>
          </a:p>
          <a:p>
            <a:pPr marL="266700" marR="20955">
              <a:lnSpc>
                <a:spcPts val="2390"/>
              </a:lnSpc>
              <a:spcBef>
                <a:spcPts val="85"/>
              </a:spcBef>
            </a:pPr>
            <a:r>
              <a:rPr lang="en-US" spc="-10" dirty="0">
                <a:latin typeface="Calibri"/>
                <a:cs typeface="Calibri"/>
              </a:rPr>
              <a:t>Presented</a:t>
            </a:r>
            <a:r>
              <a:rPr lang="en-US" spc="-5" dirty="0">
                <a:latin typeface="Calibri"/>
                <a:cs typeface="Calibri"/>
              </a:rPr>
              <a:t> </a:t>
            </a:r>
            <a:r>
              <a:rPr lang="en-US" dirty="0">
                <a:latin typeface="Calibri"/>
                <a:cs typeface="Calibri"/>
              </a:rPr>
              <a:t>with</a:t>
            </a:r>
            <a:r>
              <a:rPr lang="en-US" spc="10" dirty="0">
                <a:latin typeface="Calibri"/>
                <a:cs typeface="Calibri"/>
              </a:rPr>
              <a:t> </a:t>
            </a:r>
            <a:r>
              <a:rPr lang="en-US" spc="-10" dirty="0" err="1">
                <a:latin typeface="Calibri"/>
                <a:cs typeface="Calibri"/>
              </a:rPr>
              <a:t>hyperinsulinism</a:t>
            </a:r>
            <a:r>
              <a:rPr lang="en-US" spc="-10" dirty="0">
                <a:latin typeface="Calibri"/>
                <a:cs typeface="Calibri"/>
              </a:rPr>
              <a:t>,</a:t>
            </a:r>
            <a:r>
              <a:rPr lang="en-US" spc="10" dirty="0">
                <a:latin typeface="Calibri"/>
                <a:cs typeface="Calibri"/>
              </a:rPr>
              <a:t> </a:t>
            </a:r>
            <a:r>
              <a:rPr lang="en-US" dirty="0">
                <a:latin typeface="Calibri"/>
                <a:cs typeface="Calibri"/>
              </a:rPr>
              <a:t>neonatal </a:t>
            </a:r>
            <a:r>
              <a:rPr lang="en-US" spc="-10" dirty="0">
                <a:latin typeface="Calibri"/>
                <a:cs typeface="Calibri"/>
              </a:rPr>
              <a:t>hypoglycemia,</a:t>
            </a:r>
            <a:r>
              <a:rPr lang="en-US" spc="5" dirty="0">
                <a:latin typeface="Calibri"/>
                <a:cs typeface="Calibri"/>
              </a:rPr>
              <a:t> </a:t>
            </a:r>
            <a:r>
              <a:rPr lang="en-US" spc="-10" dirty="0" err="1">
                <a:latin typeface="Calibri"/>
                <a:cs typeface="Calibri"/>
              </a:rPr>
              <a:t>macrosomia</a:t>
            </a:r>
            <a:r>
              <a:rPr lang="en-US" spc="-10" dirty="0">
                <a:latin typeface="Calibri"/>
                <a:cs typeface="Calibri"/>
              </a:rPr>
              <a:t>,</a:t>
            </a:r>
            <a:r>
              <a:rPr lang="en-US" spc="10" dirty="0">
                <a:latin typeface="Calibri"/>
                <a:cs typeface="Calibri"/>
              </a:rPr>
              <a:t> </a:t>
            </a:r>
            <a:r>
              <a:rPr lang="en-US" spc="-10" dirty="0" err="1">
                <a:latin typeface="Calibri"/>
                <a:cs typeface="Calibri"/>
              </a:rPr>
              <a:t>macroglossia</a:t>
            </a:r>
            <a:r>
              <a:rPr lang="en-US" spc="-10" dirty="0">
                <a:latin typeface="Calibri"/>
                <a:cs typeface="Calibri"/>
              </a:rPr>
              <a:t>,</a:t>
            </a:r>
            <a:r>
              <a:rPr lang="en-US" spc="10" dirty="0">
                <a:latin typeface="Calibri"/>
                <a:cs typeface="Calibri"/>
              </a:rPr>
              <a:t> </a:t>
            </a:r>
            <a:r>
              <a:rPr lang="en-US" spc="-10" dirty="0" err="1">
                <a:latin typeface="Calibri"/>
                <a:cs typeface="Calibri"/>
              </a:rPr>
              <a:t>omphalocele</a:t>
            </a:r>
            <a:r>
              <a:rPr lang="en-US" spc="-10" dirty="0">
                <a:latin typeface="Calibri"/>
                <a:cs typeface="Calibri"/>
              </a:rPr>
              <a:t>, </a:t>
            </a:r>
            <a:r>
              <a:rPr lang="en-US" spc="-10" dirty="0" err="1">
                <a:latin typeface="Calibri"/>
                <a:cs typeface="Calibri"/>
              </a:rPr>
              <a:t>visceromegaly</a:t>
            </a:r>
            <a:r>
              <a:rPr lang="en-US" spc="-10" dirty="0">
                <a:latin typeface="Calibri"/>
                <a:cs typeface="Calibri"/>
              </a:rPr>
              <a:t>,</a:t>
            </a:r>
            <a:r>
              <a:rPr lang="en-US" spc="-15" dirty="0">
                <a:latin typeface="Calibri"/>
                <a:cs typeface="Calibri"/>
              </a:rPr>
              <a:t> </a:t>
            </a:r>
            <a:r>
              <a:rPr lang="en-US" spc="-10" dirty="0" err="1">
                <a:latin typeface="Calibri"/>
                <a:cs typeface="Calibri"/>
              </a:rPr>
              <a:t>hemihyperplasia</a:t>
            </a:r>
            <a:r>
              <a:rPr lang="en-US" spc="-10" dirty="0">
                <a:latin typeface="Calibri"/>
                <a:cs typeface="Calibri"/>
              </a:rPr>
              <a:t>,</a:t>
            </a:r>
            <a:r>
              <a:rPr lang="en-US" dirty="0">
                <a:latin typeface="Calibri"/>
                <a:cs typeface="Calibri"/>
              </a:rPr>
              <a:t> </a:t>
            </a:r>
            <a:r>
              <a:rPr lang="en-US" dirty="0" err="1">
                <a:latin typeface="Calibri"/>
                <a:cs typeface="Calibri"/>
              </a:rPr>
              <a:t>embryonal</a:t>
            </a:r>
            <a:r>
              <a:rPr lang="en-US" spc="10" dirty="0">
                <a:latin typeface="Calibri"/>
                <a:cs typeface="Calibri"/>
              </a:rPr>
              <a:t> </a:t>
            </a:r>
            <a:r>
              <a:rPr lang="en-US" spc="-10" dirty="0">
                <a:latin typeface="Calibri"/>
                <a:cs typeface="Calibri"/>
              </a:rPr>
              <a:t>tumors</a:t>
            </a:r>
          </a:p>
          <a:p>
            <a:pPr marL="266700" marR="20955">
              <a:lnSpc>
                <a:spcPts val="2390"/>
              </a:lnSpc>
              <a:spcBef>
                <a:spcPts val="85"/>
              </a:spcBef>
            </a:pPr>
            <a:r>
              <a:rPr lang="en-US" dirty="0">
                <a:latin typeface="Calibri"/>
                <a:cs typeface="Calibri"/>
              </a:rPr>
              <a:t>Affected patients have a 5% to 10% chance of developing Wilms.</a:t>
            </a:r>
          </a:p>
          <a:p>
            <a:endParaRPr lang="ar-JO" dirty="0"/>
          </a:p>
        </p:txBody>
      </p:sp>
      <p:pic>
        <p:nvPicPr>
          <p:cNvPr id="4" name="object 11"/>
          <p:cNvPicPr/>
          <p:nvPr/>
        </p:nvPicPr>
        <p:blipFill>
          <a:blip r:embed="rId2" cstate="print"/>
          <a:stretch>
            <a:fillRect/>
          </a:stretch>
        </p:blipFill>
        <p:spPr>
          <a:xfrm>
            <a:off x="8257540" y="4367530"/>
            <a:ext cx="3233420" cy="16503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txBox="1">
            <a:spLocks noGrp="1"/>
          </p:cNvSpPr>
          <p:nvPr>
            <p:ph idx="1"/>
          </p:nvPr>
        </p:nvSpPr>
        <p:spPr>
          <a:xfrm>
            <a:off x="923925" y="97790"/>
            <a:ext cx="7389495" cy="5970905"/>
          </a:xfrm>
          <a:prstGeom prst="rect">
            <a:avLst/>
          </a:prstGeom>
        </p:spPr>
        <p:txBody>
          <a:bodyPr vert="horz" wrap="square" lIns="0" tIns="13335" rIns="0" bIns="0" rtlCol="0">
            <a:spAutoFit/>
          </a:bodyPr>
          <a:lstStyle/>
          <a:p>
            <a:pPr marL="2822575">
              <a:lnSpc>
                <a:spcPct val="100000"/>
              </a:lnSpc>
              <a:spcBef>
                <a:spcPts val="105"/>
              </a:spcBef>
            </a:pPr>
            <a:r>
              <a:rPr sz="2800" b="1" dirty="0">
                <a:latin typeface="Calibri"/>
                <a:cs typeface="Calibri"/>
              </a:rPr>
              <a:t>Clinical</a:t>
            </a:r>
            <a:r>
              <a:rPr sz="2800" b="1" spc="-70" dirty="0">
                <a:latin typeface="Calibri"/>
                <a:cs typeface="Calibri"/>
              </a:rPr>
              <a:t> </a:t>
            </a:r>
            <a:r>
              <a:rPr sz="2800" b="1" spc="-10" dirty="0">
                <a:latin typeface="Calibri"/>
                <a:cs typeface="Calibri"/>
              </a:rPr>
              <a:t>features</a:t>
            </a:r>
            <a:endParaRPr sz="2800" dirty="0">
              <a:latin typeface="Calibri"/>
              <a:cs typeface="Calibri"/>
            </a:endParaRPr>
          </a:p>
          <a:p>
            <a:pPr>
              <a:lnSpc>
                <a:spcPct val="100000"/>
              </a:lnSpc>
              <a:spcBef>
                <a:spcPts val="1555"/>
              </a:spcBef>
            </a:pPr>
            <a:endParaRPr sz="1400" dirty="0">
              <a:latin typeface="Calibri"/>
              <a:cs typeface="Calibri"/>
            </a:endParaRPr>
          </a:p>
          <a:p>
            <a:pPr marL="278765" indent="-266065" defTabSz="-635">
              <a:spcBef>
                <a:spcPts val="5"/>
              </a:spcBef>
              <a:buFont typeface="Wingdings" charset="2"/>
              <a:buChar char=""/>
              <a:tabLst>
                <a:tab pos="278765" algn="l"/>
              </a:tabLst>
            </a:pPr>
            <a:r>
              <a:rPr sz="1600" dirty="0">
                <a:latin typeface="Calibri"/>
                <a:cs typeface="Calibri"/>
              </a:rPr>
              <a:t>Large</a:t>
            </a:r>
            <a:r>
              <a:rPr sz="1600" spc="-30" dirty="0">
                <a:latin typeface="Calibri"/>
                <a:cs typeface="Calibri"/>
              </a:rPr>
              <a:t> </a:t>
            </a:r>
            <a:r>
              <a:rPr sz="1600" dirty="0">
                <a:latin typeface="Calibri"/>
                <a:cs typeface="Calibri"/>
              </a:rPr>
              <a:t>flank,</a:t>
            </a:r>
            <a:r>
              <a:rPr sz="1600" spc="-35" dirty="0">
                <a:latin typeface="Calibri"/>
                <a:cs typeface="Calibri"/>
              </a:rPr>
              <a:t> </a:t>
            </a:r>
            <a:r>
              <a:rPr sz="1600" dirty="0">
                <a:latin typeface="Calibri"/>
                <a:cs typeface="Calibri"/>
              </a:rPr>
              <a:t>palpable</a:t>
            </a:r>
            <a:r>
              <a:rPr sz="1600" spc="-40" dirty="0">
                <a:latin typeface="Calibri"/>
                <a:cs typeface="Calibri"/>
              </a:rPr>
              <a:t> </a:t>
            </a:r>
            <a:r>
              <a:rPr sz="1600" spc="-10" dirty="0">
                <a:latin typeface="Calibri"/>
                <a:cs typeface="Calibri"/>
              </a:rPr>
              <a:t>abdominal</a:t>
            </a:r>
            <a:r>
              <a:rPr sz="1600" spc="-35" dirty="0">
                <a:latin typeface="Calibri"/>
                <a:cs typeface="Calibri"/>
              </a:rPr>
              <a:t> </a:t>
            </a:r>
            <a:r>
              <a:rPr sz="1600" dirty="0">
                <a:latin typeface="Calibri"/>
                <a:cs typeface="Calibri"/>
              </a:rPr>
              <a:t>mass</a:t>
            </a:r>
            <a:r>
              <a:rPr sz="1600" spc="-20" dirty="0">
                <a:latin typeface="Calibri"/>
                <a:cs typeface="Calibri"/>
              </a:rPr>
              <a:t> </a:t>
            </a:r>
            <a:r>
              <a:rPr sz="1600" dirty="0">
                <a:latin typeface="Calibri"/>
                <a:cs typeface="Calibri"/>
              </a:rPr>
              <a:t>(often</a:t>
            </a:r>
            <a:r>
              <a:rPr sz="1600" spc="-35" dirty="0">
                <a:latin typeface="Calibri"/>
                <a:cs typeface="Calibri"/>
              </a:rPr>
              <a:t> </a:t>
            </a:r>
            <a:r>
              <a:rPr sz="1600" dirty="0">
                <a:latin typeface="Calibri"/>
                <a:cs typeface="Calibri"/>
              </a:rPr>
              <a:t>found</a:t>
            </a:r>
            <a:r>
              <a:rPr sz="1600" spc="-25" dirty="0">
                <a:latin typeface="Calibri"/>
                <a:cs typeface="Calibri"/>
              </a:rPr>
              <a:t> </a:t>
            </a:r>
            <a:r>
              <a:rPr sz="1600" spc="-10" dirty="0">
                <a:latin typeface="Calibri"/>
                <a:cs typeface="Calibri"/>
              </a:rPr>
              <a:t>incidentally)</a:t>
            </a:r>
            <a:r>
              <a:rPr sz="1600" spc="-40" dirty="0">
                <a:latin typeface="Calibri"/>
                <a:cs typeface="Calibri"/>
              </a:rPr>
              <a:t> </a:t>
            </a:r>
            <a:r>
              <a:rPr sz="1600" dirty="0">
                <a:latin typeface="Calibri"/>
                <a:cs typeface="Calibri"/>
              </a:rPr>
              <a:t>and</a:t>
            </a:r>
            <a:r>
              <a:rPr sz="1600" spc="-35" dirty="0">
                <a:latin typeface="Calibri"/>
                <a:cs typeface="Calibri"/>
              </a:rPr>
              <a:t> </a:t>
            </a:r>
            <a:r>
              <a:rPr sz="1600" dirty="0">
                <a:latin typeface="Calibri"/>
                <a:cs typeface="Calibri"/>
              </a:rPr>
              <a:t>rarely</a:t>
            </a:r>
            <a:r>
              <a:rPr sz="1600" spc="-35" dirty="0">
                <a:latin typeface="Calibri"/>
                <a:cs typeface="Calibri"/>
              </a:rPr>
              <a:t> </a:t>
            </a:r>
            <a:r>
              <a:rPr sz="1600" spc="-10" dirty="0">
                <a:latin typeface="Calibri"/>
                <a:cs typeface="Calibri"/>
              </a:rPr>
              <a:t>invasive</a:t>
            </a:r>
            <a:r>
              <a:rPr lang="en-US" sz="1600" spc="-10" dirty="0">
                <a:latin typeface="Calibri"/>
                <a:cs typeface="Calibri"/>
              </a:rPr>
              <a:t>(</a:t>
            </a:r>
            <a:r>
              <a:rPr lang="x-none" altLang="en-US" sz="1600" spc="-10" dirty="0">
                <a:latin typeface="Calibri"/>
                <a:cs typeface="Calibri"/>
              </a:rPr>
              <a:t>90%</a:t>
            </a:r>
            <a:r>
              <a:rPr lang="en-US" sz="1600" spc="-10" dirty="0">
                <a:latin typeface="Calibri"/>
                <a:cs typeface="Calibri"/>
              </a:rPr>
              <a:t> presented as abdominal mass) in </a:t>
            </a:r>
            <a:r>
              <a:rPr lang="en-US" sz="1600" dirty="0"/>
              <a:t>previously healthy, </a:t>
            </a:r>
            <a:r>
              <a:rPr lang="en-US" sz="1600" dirty="0">
                <a:latin typeface="Calibri"/>
                <a:cs typeface="Calibri"/>
              </a:rPr>
              <a:t>asymptomatic</a:t>
            </a:r>
            <a:r>
              <a:rPr lang="en-US" sz="1600" dirty="0"/>
              <a:t> child</a:t>
            </a:r>
            <a:endParaRPr sz="1600" dirty="0">
              <a:latin typeface="Calibri"/>
              <a:cs typeface="Calibri"/>
            </a:endParaRPr>
          </a:p>
          <a:p>
            <a:pPr marL="278765" indent="-266065" defTabSz="-635">
              <a:lnSpc>
                <a:spcPct val="100000"/>
              </a:lnSpc>
              <a:spcBef>
                <a:spcPts val="815"/>
              </a:spcBef>
              <a:buFont typeface="Wingdings" charset="2"/>
              <a:buChar char=""/>
              <a:tabLst>
                <a:tab pos="278765" algn="l"/>
              </a:tabLst>
            </a:pPr>
            <a:r>
              <a:rPr sz="1600" spc="-10" dirty="0">
                <a:latin typeface="Calibri"/>
                <a:cs typeface="Calibri"/>
              </a:rPr>
              <a:t>Non-tender </a:t>
            </a:r>
            <a:r>
              <a:rPr lang="x-none" sz="1600" spc="-10" dirty="0">
                <a:latin typeface="Calibri"/>
                <a:cs typeface="Calibri"/>
              </a:rPr>
              <a:t>,</a:t>
            </a:r>
            <a:r>
              <a:rPr sz="1600" dirty="0">
                <a:latin typeface="Calibri"/>
                <a:cs typeface="Calibri"/>
              </a:rPr>
              <a:t>Unilateral,</a:t>
            </a:r>
            <a:r>
              <a:rPr sz="1600" spc="-60" dirty="0">
                <a:latin typeface="Calibri"/>
                <a:cs typeface="Calibri"/>
              </a:rPr>
              <a:t> </a:t>
            </a:r>
            <a:r>
              <a:rPr sz="1600" dirty="0">
                <a:latin typeface="Calibri"/>
                <a:cs typeface="Calibri"/>
              </a:rPr>
              <a:t>not</a:t>
            </a:r>
            <a:r>
              <a:rPr sz="1600" spc="-50" dirty="0">
                <a:latin typeface="Calibri"/>
                <a:cs typeface="Calibri"/>
              </a:rPr>
              <a:t> </a:t>
            </a:r>
            <a:r>
              <a:rPr sz="1600" dirty="0">
                <a:latin typeface="Calibri"/>
                <a:cs typeface="Calibri"/>
              </a:rPr>
              <a:t>crossing</a:t>
            </a:r>
            <a:r>
              <a:rPr sz="1600" spc="-50" dirty="0">
                <a:latin typeface="Calibri"/>
                <a:cs typeface="Calibri"/>
              </a:rPr>
              <a:t> </a:t>
            </a:r>
            <a:r>
              <a:rPr sz="1600" spc="-10" dirty="0">
                <a:latin typeface="Calibri"/>
                <a:cs typeface="Calibri"/>
              </a:rPr>
              <a:t>midline </a:t>
            </a:r>
            <a:r>
              <a:rPr lang="x-none" sz="1600" spc="-10" dirty="0">
                <a:latin typeface="Calibri"/>
                <a:cs typeface="Calibri"/>
              </a:rPr>
              <a:t>,</a:t>
            </a:r>
            <a:r>
              <a:rPr sz="1600" dirty="0">
                <a:latin typeface="Calibri"/>
                <a:cs typeface="Calibri"/>
              </a:rPr>
              <a:t>Smooth</a:t>
            </a:r>
            <a:r>
              <a:rPr sz="1600" spc="-40" dirty="0">
                <a:latin typeface="Calibri"/>
                <a:cs typeface="Calibri"/>
              </a:rPr>
              <a:t> </a:t>
            </a:r>
            <a:r>
              <a:rPr sz="1600" dirty="0">
                <a:latin typeface="Calibri"/>
                <a:cs typeface="Calibri"/>
              </a:rPr>
              <a:t>and</a:t>
            </a:r>
            <a:r>
              <a:rPr sz="1600" spc="-50" dirty="0">
                <a:latin typeface="Calibri"/>
                <a:cs typeface="Calibri"/>
              </a:rPr>
              <a:t> </a:t>
            </a:r>
            <a:r>
              <a:rPr sz="1600" spc="-20" dirty="0">
                <a:latin typeface="Calibri"/>
                <a:cs typeface="Calibri"/>
              </a:rPr>
              <a:t>firm</a:t>
            </a:r>
          </a:p>
          <a:p>
            <a:pPr marL="278765" indent="-266065" defTabSz="-635">
              <a:lnSpc>
                <a:spcPct val="100000"/>
              </a:lnSpc>
              <a:spcBef>
                <a:spcPts val="815"/>
              </a:spcBef>
              <a:buFont typeface="Wingdings" charset="2"/>
              <a:buChar char=""/>
              <a:tabLst>
                <a:tab pos="278765" algn="l"/>
              </a:tabLst>
            </a:pPr>
            <a:endParaRPr sz="1600" dirty="0">
              <a:latin typeface="Calibri"/>
              <a:cs typeface="Calibri"/>
            </a:endParaRPr>
          </a:p>
          <a:p>
            <a:pPr marL="278765" indent="-266065" defTabSz="-635">
              <a:lnSpc>
                <a:spcPct val="100000"/>
              </a:lnSpc>
              <a:spcBef>
                <a:spcPts val="5"/>
              </a:spcBef>
              <a:buFont typeface="Wingdings" charset="2"/>
              <a:buChar char=""/>
              <a:tabLst>
                <a:tab pos="278765" algn="l"/>
              </a:tabLst>
            </a:pPr>
            <a:r>
              <a:rPr sz="1600" dirty="0">
                <a:latin typeface="Calibri"/>
                <a:cs typeface="Calibri"/>
              </a:rPr>
              <a:t>• Usual presentation is a small child with:</a:t>
            </a:r>
          </a:p>
          <a:p>
            <a:pPr marL="278765" indent="-266065" defTabSz="-635">
              <a:lnSpc>
                <a:spcPct val="100000"/>
              </a:lnSpc>
              <a:spcBef>
                <a:spcPts val="5"/>
              </a:spcBef>
              <a:buFont typeface="Wingdings" charset="2"/>
              <a:buChar char=""/>
              <a:tabLst>
                <a:tab pos="278765" algn="l"/>
              </a:tabLst>
            </a:pPr>
            <a:r>
              <a:rPr sz="1600" dirty="0">
                <a:latin typeface="Calibri"/>
                <a:cs typeface="Calibri"/>
              </a:rPr>
              <a:t> asymptomatic abdominal mass </a:t>
            </a:r>
          </a:p>
          <a:p>
            <a:pPr marL="278765" indent="-266065" defTabSz="-635">
              <a:lnSpc>
                <a:spcPct val="100000"/>
              </a:lnSpc>
              <a:spcBef>
                <a:spcPts val="5"/>
              </a:spcBef>
              <a:buFont typeface="Wingdings" charset="2"/>
              <a:buChar char=""/>
              <a:tabLst>
                <a:tab pos="278765" algn="l"/>
              </a:tabLst>
            </a:pPr>
            <a:r>
              <a:rPr sz="1600" dirty="0">
                <a:latin typeface="Calibri"/>
                <a:cs typeface="Calibri"/>
              </a:rPr>
              <a:t>abdominal pain </a:t>
            </a:r>
          </a:p>
          <a:p>
            <a:pPr marL="278765" indent="-266065" defTabSz="-635">
              <a:lnSpc>
                <a:spcPct val="100000"/>
              </a:lnSpc>
              <a:spcBef>
                <a:spcPts val="5"/>
              </a:spcBef>
              <a:buFont typeface="Wingdings" charset="2"/>
              <a:buChar char=""/>
              <a:tabLst>
                <a:tab pos="278765" algn="l"/>
              </a:tabLst>
            </a:pPr>
            <a:r>
              <a:rPr sz="1600" dirty="0">
                <a:latin typeface="Calibri"/>
                <a:cs typeface="Calibri"/>
              </a:rPr>
              <a:t>hematuria </a:t>
            </a:r>
          </a:p>
          <a:p>
            <a:pPr marL="278765" indent="-266065" defTabSz="-635">
              <a:lnSpc>
                <a:spcPct val="100000"/>
              </a:lnSpc>
              <a:spcBef>
                <a:spcPts val="5"/>
              </a:spcBef>
              <a:buFont typeface="Wingdings" charset="2"/>
              <a:buChar char=""/>
              <a:tabLst>
                <a:tab pos="278765" algn="l"/>
              </a:tabLst>
            </a:pPr>
            <a:r>
              <a:rPr sz="1600" dirty="0">
                <a:latin typeface="Calibri"/>
                <a:cs typeface="Calibri"/>
              </a:rPr>
              <a:t>• Rare features include:</a:t>
            </a:r>
          </a:p>
          <a:p>
            <a:pPr marL="278765" indent="-266065" defTabSz="-635">
              <a:lnSpc>
                <a:spcPct val="100000"/>
              </a:lnSpc>
              <a:spcBef>
                <a:spcPts val="5"/>
              </a:spcBef>
              <a:buFont typeface="Wingdings" charset="2"/>
              <a:buChar char=""/>
              <a:tabLst>
                <a:tab pos="278765" algn="l"/>
              </a:tabLst>
            </a:pPr>
            <a:r>
              <a:rPr sz="1600" dirty="0">
                <a:latin typeface="Calibri"/>
                <a:cs typeface="Calibri"/>
              </a:rPr>
              <a:t>UTI</a:t>
            </a:r>
          </a:p>
          <a:p>
            <a:pPr marL="278765" indent="-266065" defTabSz="-635">
              <a:lnSpc>
                <a:spcPct val="100000"/>
              </a:lnSpc>
              <a:spcBef>
                <a:spcPts val="5"/>
              </a:spcBef>
              <a:buFont typeface="Wingdings" charset="2"/>
              <a:buChar char=""/>
              <a:tabLst>
                <a:tab pos="278765" algn="l"/>
              </a:tabLst>
            </a:pPr>
            <a:r>
              <a:rPr lang="x-none" sz="1600" dirty="0">
                <a:latin typeface="Calibri"/>
                <a:cs typeface="Calibri"/>
              </a:rPr>
              <a:t>fever</a:t>
            </a:r>
            <a:r>
              <a:rPr sz="1600" dirty="0">
                <a:latin typeface="Calibri"/>
                <a:cs typeface="Calibri"/>
              </a:rPr>
              <a:t> (from tumornecrosis)</a:t>
            </a:r>
          </a:p>
          <a:p>
            <a:pPr marL="278765" indent="-266065" defTabSz="-635">
              <a:lnSpc>
                <a:spcPct val="100000"/>
              </a:lnSpc>
              <a:spcBef>
                <a:spcPts val="5"/>
              </a:spcBef>
              <a:buFont typeface="Wingdings" charset="2"/>
              <a:buChar char=""/>
              <a:tabLst>
                <a:tab pos="278765" algn="l"/>
              </a:tabLst>
            </a:pPr>
            <a:r>
              <a:rPr sz="1600" dirty="0">
                <a:latin typeface="Calibri"/>
                <a:cs typeface="Calibri"/>
              </a:rPr>
              <a:t>Hypertension and anemia</a:t>
            </a:r>
          </a:p>
          <a:p>
            <a:pPr marL="278765" indent="-266065" defTabSz="-635">
              <a:lnSpc>
                <a:spcPct val="100000"/>
              </a:lnSpc>
              <a:spcBef>
                <a:spcPts val="5"/>
              </a:spcBef>
              <a:buFont typeface="Wingdings" charset="2"/>
              <a:buChar char=""/>
              <a:tabLst>
                <a:tab pos="278765" algn="l"/>
              </a:tabLst>
            </a:pPr>
            <a:r>
              <a:rPr sz="1600" dirty="0">
                <a:latin typeface="Calibri"/>
                <a:cs typeface="Calibri"/>
              </a:rPr>
              <a:t>Varicocele</a:t>
            </a:r>
          </a:p>
          <a:p>
            <a:pPr marL="278765" indent="-266065" defTabSz="-635">
              <a:lnSpc>
                <a:spcPct val="100000"/>
              </a:lnSpc>
              <a:spcBef>
                <a:spcPts val="5"/>
              </a:spcBef>
              <a:buFont typeface="Wingdings" charset="2"/>
              <a:buChar char=""/>
              <a:tabLst>
                <a:tab pos="278765" algn="l"/>
              </a:tabLst>
            </a:pPr>
            <a:r>
              <a:rPr sz="1600" dirty="0">
                <a:latin typeface="Calibri"/>
                <a:cs typeface="Calibri"/>
              </a:rPr>
              <a:t>Acute abdomen with tumor hemorrhage or rupture</a:t>
            </a:r>
          </a:p>
          <a:p>
            <a:pPr marL="278765" indent="-266065" defTabSz="-635">
              <a:lnSpc>
                <a:spcPct val="100000"/>
              </a:lnSpc>
              <a:spcBef>
                <a:spcPts val="830"/>
              </a:spcBef>
              <a:buFont typeface="Wingdings" charset="2"/>
              <a:buChar char=""/>
              <a:tabLst>
                <a:tab pos="278765" algn="l"/>
              </a:tabLst>
            </a:pPr>
            <a:r>
              <a:rPr sz="1600" dirty="0">
                <a:latin typeface="Calibri"/>
                <a:cs typeface="Calibri"/>
              </a:rPr>
              <a:t>Symptoms</a:t>
            </a:r>
            <a:r>
              <a:rPr sz="1600" spc="-60" dirty="0">
                <a:latin typeface="Calibri"/>
                <a:cs typeface="Calibri"/>
              </a:rPr>
              <a:t> </a:t>
            </a:r>
            <a:r>
              <a:rPr sz="1600" dirty="0">
                <a:latin typeface="Calibri"/>
                <a:cs typeface="Calibri"/>
              </a:rPr>
              <a:t>caused</a:t>
            </a:r>
            <a:r>
              <a:rPr sz="1600" spc="-60" dirty="0">
                <a:latin typeface="Calibri"/>
                <a:cs typeface="Calibri"/>
              </a:rPr>
              <a:t> </a:t>
            </a:r>
            <a:r>
              <a:rPr sz="1600" dirty="0">
                <a:latin typeface="Calibri"/>
                <a:cs typeface="Calibri"/>
              </a:rPr>
              <a:t>by</a:t>
            </a:r>
            <a:r>
              <a:rPr sz="1600" spc="-50" dirty="0">
                <a:latin typeface="Calibri"/>
                <a:cs typeface="Calibri"/>
              </a:rPr>
              <a:t> </a:t>
            </a:r>
            <a:r>
              <a:rPr sz="1600" dirty="0">
                <a:latin typeface="Calibri"/>
                <a:cs typeface="Calibri"/>
              </a:rPr>
              <a:t>metastic</a:t>
            </a:r>
            <a:r>
              <a:rPr sz="1600" spc="-50" dirty="0">
                <a:latin typeface="Calibri"/>
                <a:cs typeface="Calibri"/>
              </a:rPr>
              <a:t> </a:t>
            </a:r>
            <a:r>
              <a:rPr sz="1600" dirty="0">
                <a:latin typeface="Calibri"/>
                <a:cs typeface="Calibri"/>
              </a:rPr>
              <a:t>spread</a:t>
            </a:r>
            <a:r>
              <a:rPr sz="1600" spc="-60" dirty="0">
                <a:latin typeface="Calibri"/>
                <a:cs typeface="Calibri"/>
              </a:rPr>
              <a:t> </a:t>
            </a:r>
            <a:r>
              <a:rPr sz="1600" dirty="0">
                <a:latin typeface="Calibri"/>
                <a:cs typeface="Calibri"/>
              </a:rPr>
              <a:t>(most</a:t>
            </a:r>
            <a:r>
              <a:rPr sz="1600" spc="-45" dirty="0">
                <a:latin typeface="Calibri"/>
                <a:cs typeface="Calibri"/>
              </a:rPr>
              <a:t> </a:t>
            </a:r>
            <a:r>
              <a:rPr sz="1600" dirty="0">
                <a:latin typeface="Calibri"/>
                <a:cs typeface="Calibri"/>
              </a:rPr>
              <a:t>common</a:t>
            </a:r>
            <a:r>
              <a:rPr sz="1600" spc="-60" dirty="0">
                <a:latin typeface="Calibri"/>
                <a:cs typeface="Calibri"/>
              </a:rPr>
              <a:t> </a:t>
            </a:r>
            <a:r>
              <a:rPr sz="1600" dirty="0">
                <a:latin typeface="Calibri"/>
                <a:cs typeface="Calibri"/>
              </a:rPr>
              <a:t>pulmonary</a:t>
            </a:r>
            <a:r>
              <a:rPr sz="1600" spc="-55" dirty="0">
                <a:latin typeface="Calibri"/>
                <a:cs typeface="Calibri"/>
              </a:rPr>
              <a:t> </a:t>
            </a:r>
            <a:r>
              <a:rPr sz="1600" spc="-10" dirty="0">
                <a:latin typeface="Calibri"/>
                <a:cs typeface="Calibri"/>
              </a:rPr>
              <a:t>symptom</a:t>
            </a:r>
            <a:r>
              <a:rPr lang="en-US" sz="1600" spc="-10" dirty="0">
                <a:latin typeface="Calibri"/>
                <a:cs typeface="Calibri"/>
              </a:rPr>
              <a:t>s)</a:t>
            </a:r>
            <a:endParaRPr sz="1600" dirty="0">
              <a:latin typeface="Calibri"/>
              <a:cs typeface="Calibri"/>
            </a:endParaRPr>
          </a:p>
        </p:txBody>
      </p:sp>
      <p:pic>
        <p:nvPicPr>
          <p:cNvPr id="2" name="Picture 1" descr="2025-10-09 06:19:15.832000"/>
          <p:cNvPicPr>
            <a:picLocks noChangeAspect="1"/>
          </p:cNvPicPr>
          <p:nvPr/>
        </p:nvPicPr>
        <p:blipFill>
          <a:blip r:embed="rId2"/>
          <a:stretch>
            <a:fillRect/>
          </a:stretch>
        </p:blipFill>
        <p:spPr>
          <a:xfrm>
            <a:off x="8667115" y="2609850"/>
            <a:ext cx="2600325" cy="31210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6" name="Rectangle 3" descr="#wm#_a_04_210_110_b_1_1#clear#"/>
          <p:cNvSpPr>
            <a:spLocks noGrp="1"/>
          </p:cNvSpPr>
          <p:nvPr>
            <p:ph type="body"/>
          </p:nvPr>
        </p:nvSpPr>
        <p:spPr/>
        <p:txBody>
          <a:bodyPr vert="horz" wrap="square" anchor="t"/>
          <a:lstStyle/>
          <a:p>
            <a:pPr lvl="0" eaLnBrk="1" hangingPunct="1"/>
            <a:endParaRPr/>
          </a:p>
        </p:txBody>
      </p:sp>
      <p:pic>
        <p:nvPicPr>
          <p:cNvPr id="2" name="Picture 1" descr="2025-10-08 21:27:53.272000"/>
          <p:cNvPicPr>
            <a:picLocks noChangeAspect="1"/>
          </p:cNvPicPr>
          <p:nvPr/>
        </p:nvPicPr>
        <p:blipFill>
          <a:blip r:embed="rId2"/>
          <a:srcRect l="25760" t="31123" r="14552" b="27530"/>
          <a:stretch>
            <a:fillRect/>
          </a:stretch>
        </p:blipFill>
        <p:spPr>
          <a:xfrm>
            <a:off x="952500" y="815340"/>
            <a:ext cx="10050780" cy="522732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ksoSlideStyle" descr="#wm#_a_04_210_110" hidden="1"/>
          <p:cNvSpPr/>
          <p:nvPr/>
        </p:nvSpPr>
        <p:spPr>
          <a:xfrm>
            <a:off x="1524000" y="0"/>
            <a:ext cx="12700" cy="12700"/>
          </a:xfrm>
          <a:prstGeom prst="rect">
            <a:avLst/>
          </a:prstGeom>
          <a:solidFill>
            <a:schemeClr val="accent1"/>
          </a:solidFill>
          <a:ln w="9525" cap="flat" cmpd="sng">
            <a:solidFill>
              <a:schemeClr val="tx1"/>
            </a:solidFill>
            <a:prstDash val="solid"/>
            <a:miter/>
            <a:headEnd type="none" w="med" len="med"/>
            <a:tailEnd type="none" w="med" len="med"/>
          </a:ln>
        </p:spPr>
        <p:txBody>
          <a:bodyPr/>
          <a:lstStyle/>
          <a:p>
            <a:pPr lvl="0" eaLnBrk="1" hangingPunct="1"/>
            <a:endParaRPr lang="zh-CN" altLang="en-US" dirty="0">
              <a:latin typeface="Arial" charset="0"/>
              <a:ea typeface="宋体" charset="-122"/>
            </a:endParaRPr>
          </a:p>
        </p:txBody>
      </p:sp>
      <p:sp>
        <p:nvSpPr>
          <p:cNvPr id="3076" name="Rectangle 3" descr="#wm#_a_04_210_110_b_1_1#clear#"/>
          <p:cNvSpPr>
            <a:spLocks noGrp="1"/>
          </p:cNvSpPr>
          <p:nvPr>
            <p:ph type="body"/>
          </p:nvPr>
        </p:nvSpPr>
        <p:spPr/>
        <p:txBody>
          <a:bodyPr vert="horz" wrap="square" anchor="t"/>
          <a:lstStyle/>
          <a:p>
            <a:pPr lvl="0" eaLnBrk="1" hangingPunct="1"/>
            <a:endParaRPr/>
          </a:p>
        </p:txBody>
      </p:sp>
      <p:pic>
        <p:nvPicPr>
          <p:cNvPr id="2" name="Picture 1" descr="2025-10-08 21:30:20.661000"/>
          <p:cNvPicPr>
            <a:picLocks noChangeAspect="1"/>
          </p:cNvPicPr>
          <p:nvPr/>
        </p:nvPicPr>
        <p:blipFill>
          <a:blip r:embed="rId2"/>
          <a:srcRect l="24795" t="39037" r="9611" b="27342"/>
          <a:stretch>
            <a:fillRect/>
          </a:stretch>
        </p:blipFill>
        <p:spPr>
          <a:xfrm>
            <a:off x="1059815" y="1110615"/>
            <a:ext cx="10072370" cy="463740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image" Target="../media/image1.jpeg" /></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1943</Words>
  <Application>Microsoft Office PowerPoint</Application>
  <PresentationFormat>شاشة عريضة</PresentationFormat>
  <Paragraphs>210</Paragraphs>
  <Slides>41</Slides>
  <Notes>0</Notes>
  <HiddenSlides>0</HiddenSlides>
  <MMClips>0</MMClips>
  <ScaleCrop>false</ScaleCrop>
  <HeadingPairs>
    <vt:vector size="4" baseType="variant">
      <vt:variant>
        <vt:lpstr>نسق</vt:lpstr>
      </vt:variant>
      <vt:variant>
        <vt:i4>1</vt:i4>
      </vt:variant>
      <vt:variant>
        <vt:lpstr>عناوين الشرائح</vt:lpstr>
      </vt:variant>
      <vt:variant>
        <vt:i4>41</vt:i4>
      </vt:variant>
    </vt:vector>
  </HeadingPairs>
  <TitlesOfParts>
    <vt:vector size="42" baseType="lpstr">
      <vt:lpstr>Organic</vt:lpstr>
      <vt:lpstr>Wilm’s tumor &amp; Neuroblastoma</vt:lpstr>
      <vt:lpstr>عرض تقديمي في PowerPoint</vt:lpstr>
      <vt:lpstr>Etiology</vt:lpstr>
      <vt:lpstr>Associated syndromes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Diagnosis  imaging</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INTERMEDIATE-RISK DISEASE</vt:lpstr>
      <vt:lpstr>عرض تقديمي في PowerPoint</vt:lpstr>
      <vt:lpstr>عرض تقديمي في PowerPoint</vt:lpstr>
      <vt:lpstr>عرض تقديمي في PowerPoint</vt:lpstr>
      <vt:lpstr>عرض تقديمي في PowerPoint</vt:lpstr>
      <vt:lpstr>عرض تقديمي في PowerPoint</vt:lpstr>
      <vt:lpstr>Burge DM, et al. Paediatric Surgery, 2nd Edition. CRC Press</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DSM-5; ICD; and Mental Status Examination</dc:title>
  <dc:creator>Yazan Almrayat</dc:creator>
  <cp:lastModifiedBy>Leen Sawalha</cp:lastModifiedBy>
  <cp:revision>68</cp:revision>
  <dcterms:created xsi:type="dcterms:W3CDTF">1900-01-01T00:00:00Z</dcterms:created>
  <dcterms:modified xsi:type="dcterms:W3CDTF">2025-10-22T12:36:32Z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0x010100F9D038223EA4B048BFB7C0E417E82C9B</vt:lpwstr>
  </property>
  <property fmtid="{D5CDD505-2E9C-101B-9397-08002B2CF9AE}" pid="3" name="ICV">
    <vt:lpwstr>B1AC75873168F83CD9A9E668413CF99C_32</vt:lpwstr>
  </property>
  <property fmtid="{D5CDD505-2E9C-101B-9397-08002B2CF9AE}" pid="4" name="KSOProductBuildVer">
    <vt:lpwstr>2052-11.37.00</vt:lpwstr>
  </property>
</Properties>
</file>